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7" r:id="rId2"/>
    <p:sldId id="256" r:id="rId3"/>
    <p:sldId id="258" r:id="rId4"/>
    <p:sldId id="262" r:id="rId5"/>
    <p:sldId id="260" r:id="rId6"/>
    <p:sldId id="261"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DB4"/>
    <a:srgbClr val="8F9C39"/>
    <a:srgbClr val="EB4A26"/>
    <a:srgbClr val="095E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81808" autoAdjust="0"/>
  </p:normalViewPr>
  <p:slideViewPr>
    <p:cSldViewPr snapToGrid="0">
      <p:cViewPr>
        <p:scale>
          <a:sx n="50" d="100"/>
          <a:sy n="50" d="100"/>
        </p:scale>
        <p:origin x="161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6F56D-46FC-4EC8-A61A-6882D182C25C}" type="datetimeFigureOut">
              <a:rPr lang="en-US" smtClean="0"/>
              <a:t>6/2/2017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F24F9-D9C8-4375-B080-D51D08EFCD5F}" type="slidenum">
              <a:rPr lang="en-US" smtClean="0"/>
              <a:t>‹#›</a:t>
            </a:fld>
            <a:endParaRPr lang="en-US"/>
          </a:p>
        </p:txBody>
      </p:sp>
    </p:spTree>
    <p:extLst>
      <p:ext uri="{BB962C8B-B14F-4D97-AF65-F5344CB8AC3E}">
        <p14:creationId xmlns:p14="http://schemas.microsoft.com/office/powerpoint/2010/main" val="394249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1</a:t>
            </a:fld>
            <a:endParaRPr lang="en-US"/>
          </a:p>
        </p:txBody>
      </p:sp>
    </p:spTree>
    <p:extLst>
      <p:ext uri="{BB962C8B-B14F-4D97-AF65-F5344CB8AC3E}">
        <p14:creationId xmlns:p14="http://schemas.microsoft.com/office/powerpoint/2010/main" val="311319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Step 3: Review your policies and practices</a:t>
            </a:r>
            <a:r>
              <a:rPr lang="en-US" baseline="0" dirty="0"/>
              <a:t> and make changes where needed to support and retain critical older worker talent. You’ll notice that many of the items on this list will also benefit your entire workforce, including offering more workplace flexibility and wellness programs which are very popular with younger workers too. </a:t>
            </a:r>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10</a:t>
            </a:fld>
            <a:endParaRPr lang="en-US"/>
          </a:p>
        </p:txBody>
      </p:sp>
    </p:spTree>
    <p:extLst>
      <p:ext uri="{BB962C8B-B14F-4D97-AF65-F5344CB8AC3E}">
        <p14:creationId xmlns:p14="http://schemas.microsoft.com/office/powerpoint/2010/main" val="336828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help you with these action steps, SHRM and the SHRM Foundation have created a number of easy-to-use, free resources. They will help you analyze the current state of your workforce and then maximize the value of mature workers to your organization. </a:t>
            </a:r>
          </a:p>
          <a:p>
            <a:endParaRPr lang="en-US" dirty="0"/>
          </a:p>
          <a:p>
            <a:r>
              <a:rPr lang="en-US" dirty="0"/>
              <a:t>Your starting point</a:t>
            </a:r>
            <a:r>
              <a:rPr lang="en-US" baseline="0" dirty="0"/>
              <a:t> should be this</a:t>
            </a:r>
            <a:r>
              <a:rPr lang="en-US" dirty="0"/>
              <a:t> comprehensive guidebook on “Preparing for an Aging Workforce”. It takes</a:t>
            </a:r>
            <a:r>
              <a:rPr lang="en-US" baseline="0" dirty="0"/>
              <a:t> you step-by-step through building the business case for older workers, assessing the current state of your workforce, and then developing practical strategies to recruit, retain and engage an age-diverse workforce. It includes worksheets, checklists, quizzes and real-world case studies to guide you along the way. </a:t>
            </a:r>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11</a:t>
            </a:fld>
            <a:endParaRPr lang="en-US"/>
          </a:p>
        </p:txBody>
      </p:sp>
    </p:spTree>
    <p:extLst>
      <p:ext uri="{BB962C8B-B14F-4D97-AF65-F5344CB8AC3E}">
        <p14:creationId xmlns:p14="http://schemas.microsoft.com/office/powerpoint/2010/main" val="229756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you want to get customized advice for </a:t>
            </a:r>
            <a:r>
              <a:rPr lang="en-US" baseline="0" dirty="0"/>
              <a:t>your particular industry, take a look at this</a:t>
            </a:r>
            <a:r>
              <a:rPr lang="en-US" dirty="0"/>
              <a:t> series of special reports. They target</a:t>
            </a:r>
            <a:r>
              <a:rPr lang="en-US" baseline="0" dirty="0"/>
              <a:t> seven different industries that have been impacted by an aging workforce: health care, manufacturing, oil, gas and mining, retail, government, finance and professional services. So for customized information that applies specifically to your type of business, please go online and download one of these reports. </a:t>
            </a:r>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12</a:t>
            </a:fld>
            <a:endParaRPr lang="en-US"/>
          </a:p>
        </p:txBody>
      </p:sp>
    </p:spTree>
    <p:extLst>
      <p:ext uri="{BB962C8B-B14F-4D97-AF65-F5344CB8AC3E}">
        <p14:creationId xmlns:p14="http://schemas.microsoft.com/office/powerpoint/2010/main" val="414627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you go</a:t>
            </a:r>
            <a:r>
              <a:rPr lang="en-US" baseline="0" dirty="0"/>
              <a:t> to the website, you’ll find additional resources as well including: </a:t>
            </a:r>
            <a:r>
              <a:rPr lang="en-US" dirty="0"/>
              <a:t>The SHRM Foundation’s Effective Practice Guidelines report on The Aging Workforce. It provides</a:t>
            </a:r>
            <a:r>
              <a:rPr lang="en-US" baseline="0" dirty="0"/>
              <a:t> specific strategies and case studies from a range of companies such as CVS, Mercy Health System, Fidelity and the National Institutes of Health (NIH). It explains how you can implement similar, successful strategies in your own workplace. </a:t>
            </a:r>
          </a:p>
          <a:p>
            <a:endParaRPr lang="en-US" baseline="0" dirty="0"/>
          </a:p>
          <a:p>
            <a:r>
              <a:rPr lang="en-US" baseline="0" dirty="0"/>
              <a:t>In addition the SHRM Foundation has created a variety of short 3-5 page briefings that you can share with your line managers or leaders to help educate them on these issues. </a:t>
            </a:r>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13</a:t>
            </a:fld>
            <a:endParaRPr lang="en-US"/>
          </a:p>
        </p:txBody>
      </p:sp>
    </p:spTree>
    <p:extLst>
      <p:ext uri="{BB962C8B-B14F-4D97-AF65-F5344CB8AC3E}">
        <p14:creationId xmlns:p14="http://schemas.microsoft.com/office/powerpoint/2010/main" val="4178837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conclusion, I hope you </a:t>
            </a:r>
            <a:r>
              <a:rPr lang="en-US" baseline="0" dirty="0"/>
              <a:t>have a better understanding now of the challenges and opportunities of the aging workforce and what you can do to prepare. Please visit the website to download these complimentary resources created by SHRM, the SHRM Foundation and funded by Sloan and then take action in your own organization. </a:t>
            </a:r>
          </a:p>
          <a:p>
            <a:endParaRPr lang="en-US" baseline="0" dirty="0"/>
          </a:p>
          <a:p>
            <a:r>
              <a:rPr lang="en-US" baseline="0" dirty="0"/>
              <a:t>Thank you!</a:t>
            </a:r>
            <a:endParaRPr lang="en-US" dirty="0"/>
          </a:p>
          <a:p>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14</a:t>
            </a:fld>
            <a:endParaRPr lang="en-US"/>
          </a:p>
        </p:txBody>
      </p:sp>
    </p:spTree>
    <p:extLst>
      <p:ext uri="{BB962C8B-B14F-4D97-AF65-F5344CB8AC3E}">
        <p14:creationId xmlns:p14="http://schemas.microsoft.com/office/powerpoint/2010/main" val="168346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SHRM Foundation is leading this initiative. In case you’re not familiar with the SHRM Foundation, it is an affiliate of SHRM and it works </a:t>
            </a:r>
            <a:r>
              <a:rPr lang="en-US" baseline="0" dirty="0"/>
              <a:t>to build more inclusive organizations where employees thrive and organizations achieve success. </a:t>
            </a:r>
            <a:endParaRPr lang="en-US" dirty="0"/>
          </a:p>
          <a:p>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2</a:t>
            </a:fld>
            <a:endParaRPr lang="en-US"/>
          </a:p>
        </p:txBody>
      </p:sp>
    </p:spTree>
    <p:extLst>
      <p:ext uri="{BB962C8B-B14F-4D97-AF65-F5344CB8AC3E}">
        <p14:creationId xmlns:p14="http://schemas.microsoft.com/office/powerpoint/2010/main" val="167974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why focus on the aging</a:t>
            </a:r>
            <a:r>
              <a:rPr lang="en-US" baseline="0" dirty="0"/>
              <a:t> workforce right now? Well, here is the big picture in the U.S. </a:t>
            </a:r>
            <a:r>
              <a:rPr lang="en-US" dirty="0"/>
              <a:t>More than 1/3 of the labor force will be over age 50 by 2022 (just 5 years away!) People are working longer and delaying retirement. Many of us face challenges in filling open positions, so clearly older workers are an important part of the talent pool that we shouldn’t overlook. </a:t>
            </a:r>
          </a:p>
          <a:p>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3</a:t>
            </a:fld>
            <a:endParaRPr lang="en-US"/>
          </a:p>
        </p:txBody>
      </p:sp>
    </p:spTree>
    <p:extLst>
      <p:ext uri="{BB962C8B-B14F-4D97-AF65-F5344CB8AC3E}">
        <p14:creationId xmlns:p14="http://schemas.microsoft.com/office/powerpoint/2010/main" val="291594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SHRM conducted a</a:t>
            </a:r>
            <a:r>
              <a:rPr lang="en-US" baseline="0" dirty="0"/>
              <a:t> national survey of nearly 2,000 HR professionals to ask about their readiness for an aging workforce. It showed that about half of organizations have started the process of analyzing their workforce and their potential skills gaps, but only 35% of respondents have explored what it will mean for their business when older workers begin to retire.  As you can see, we all have more work to do to prepare for these changes. </a:t>
            </a:r>
          </a:p>
          <a:p>
            <a:endParaRPr lang="en-US" baseline="0" dirty="0"/>
          </a:p>
          <a:p>
            <a:r>
              <a:rPr lang="en-US" baseline="0" dirty="0"/>
              <a:t>The results for our chapter/state were…. (</a:t>
            </a:r>
            <a:r>
              <a:rPr lang="en-US" i="1" baseline="0" dirty="0"/>
              <a:t>similar, different, whatever you found in your local survey</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4</a:t>
            </a:fld>
            <a:endParaRPr lang="en-US"/>
          </a:p>
        </p:txBody>
      </p:sp>
    </p:spTree>
    <p:extLst>
      <p:ext uri="{BB962C8B-B14F-4D97-AF65-F5344CB8AC3E}">
        <p14:creationId xmlns:p14="http://schemas.microsoft.com/office/powerpoint/2010/main" val="231316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465887"/>
            <a:r>
              <a:rPr lang="en-US" dirty="0"/>
              <a:t>Some companies do not proactively seek older workers due to common misconceptions. For example, thinking they cannot learn new technology, are resistant to change or are too expensive. However research tells a different</a:t>
            </a:r>
            <a:r>
              <a:rPr lang="en-US" baseline="0" dirty="0"/>
              <a:t> story. Many of the new SHRM Foundation resources explain in detail the myths vs. realities of employing mature workers. </a:t>
            </a:r>
            <a:endParaRPr lang="en-US" dirty="0"/>
          </a:p>
          <a:p>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5</a:t>
            </a:fld>
            <a:endParaRPr lang="en-US"/>
          </a:p>
        </p:txBody>
      </p:sp>
    </p:spTree>
    <p:extLst>
      <p:ext uri="{BB962C8B-B14F-4D97-AF65-F5344CB8AC3E}">
        <p14:creationId xmlns:p14="http://schemas.microsoft.com/office/powerpoint/2010/main" val="148043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Part of the survey asked about</a:t>
            </a:r>
            <a:r>
              <a:rPr lang="en-US" baseline="0" dirty="0"/>
              <a:t> the advantages of older workers. </a:t>
            </a:r>
            <a:r>
              <a:rPr lang="en-US" dirty="0"/>
              <a:t>Here’s what your HR peers</a:t>
            </a:r>
            <a:r>
              <a:rPr lang="en-US" baseline="0" dirty="0"/>
              <a:t> identified. </a:t>
            </a:r>
            <a:r>
              <a:rPr lang="en-US" i="1" baseline="0" dirty="0"/>
              <a:t>(read list) </a:t>
            </a:r>
            <a:endParaRPr lang="en-US" i="1" dirty="0"/>
          </a:p>
        </p:txBody>
      </p:sp>
      <p:sp>
        <p:nvSpPr>
          <p:cNvPr id="4" name="Slide Number Placeholder 3"/>
          <p:cNvSpPr>
            <a:spLocks noGrp="1"/>
          </p:cNvSpPr>
          <p:nvPr>
            <p:ph type="sldNum" sz="quarter" idx="10"/>
          </p:nvPr>
        </p:nvSpPr>
        <p:spPr/>
        <p:txBody>
          <a:bodyPr/>
          <a:lstStyle/>
          <a:p>
            <a:fld id="{D7AF24F9-D9C8-4375-B080-D51D08EFCD5F}" type="slidenum">
              <a:rPr lang="en-US" smtClean="0"/>
              <a:t>6</a:t>
            </a:fld>
            <a:endParaRPr lang="en-US"/>
          </a:p>
        </p:txBody>
      </p:sp>
    </p:spTree>
    <p:extLst>
      <p:ext uri="{BB962C8B-B14F-4D97-AF65-F5344CB8AC3E}">
        <p14:creationId xmlns:p14="http://schemas.microsoft.com/office/powerpoint/2010/main" val="343863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the bottom line: if you want</a:t>
            </a:r>
            <a:r>
              <a:rPr lang="en-US" baseline="0" dirty="0"/>
              <a:t> to l</a:t>
            </a:r>
            <a:r>
              <a:rPr lang="en-US" dirty="0"/>
              <a:t>everage mature worker talent, you should focus on these</a:t>
            </a:r>
            <a:r>
              <a:rPr lang="en-US" baseline="0" dirty="0"/>
              <a:t> areas</a:t>
            </a:r>
            <a:r>
              <a:rPr lang="en-US" dirty="0"/>
              <a:t>. Does your company have strategies in place to achieve</a:t>
            </a:r>
            <a:r>
              <a:rPr lang="en-US" baseline="0" dirty="0"/>
              <a:t> these goals? If not, then we challenge you to take action. </a:t>
            </a:r>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7</a:t>
            </a:fld>
            <a:endParaRPr lang="en-US"/>
          </a:p>
        </p:txBody>
      </p:sp>
    </p:spTree>
    <p:extLst>
      <p:ext uri="{BB962C8B-B14F-4D97-AF65-F5344CB8AC3E}">
        <p14:creationId xmlns:p14="http://schemas.microsoft.com/office/powerpoint/2010/main" val="233110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 do you do that? </a:t>
            </a:r>
            <a:r>
              <a:rPr lang="en-US" baseline="0" dirty="0"/>
              <a:t>Here are three easy steps you can follow:</a:t>
            </a:r>
          </a:p>
          <a:p>
            <a:endParaRPr lang="en-US" baseline="0" dirty="0"/>
          </a:p>
          <a:p>
            <a:r>
              <a:rPr lang="en-US" baseline="0" dirty="0"/>
              <a:t>Step one: educate yourself and make the business case to your colleagues and senior management for leveraging older worker talent. </a:t>
            </a:r>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8</a:t>
            </a:fld>
            <a:endParaRPr lang="en-US"/>
          </a:p>
        </p:txBody>
      </p:sp>
    </p:spTree>
    <p:extLst>
      <p:ext uri="{BB962C8B-B14F-4D97-AF65-F5344CB8AC3E}">
        <p14:creationId xmlns:p14="http://schemas.microsoft.com/office/powerpoint/2010/main" val="1918964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Step 2: Assess your current</a:t>
            </a:r>
            <a:r>
              <a:rPr lang="en-US" baseline="0" dirty="0"/>
              <a:t> workforce and your future workforce needs. Identify any gaps and start thinking about how to address those. </a:t>
            </a:r>
            <a:endParaRPr lang="en-US" dirty="0"/>
          </a:p>
        </p:txBody>
      </p:sp>
      <p:sp>
        <p:nvSpPr>
          <p:cNvPr id="4" name="Slide Number Placeholder 3"/>
          <p:cNvSpPr>
            <a:spLocks noGrp="1"/>
          </p:cNvSpPr>
          <p:nvPr>
            <p:ph type="sldNum" sz="quarter" idx="10"/>
          </p:nvPr>
        </p:nvSpPr>
        <p:spPr/>
        <p:txBody>
          <a:bodyPr/>
          <a:lstStyle/>
          <a:p>
            <a:fld id="{D7AF24F9-D9C8-4375-B080-D51D08EFCD5F}" type="slidenum">
              <a:rPr lang="en-US" smtClean="0"/>
              <a:t>9</a:t>
            </a:fld>
            <a:endParaRPr lang="en-US"/>
          </a:p>
        </p:txBody>
      </p:sp>
    </p:spTree>
    <p:extLst>
      <p:ext uri="{BB962C8B-B14F-4D97-AF65-F5344CB8AC3E}">
        <p14:creationId xmlns:p14="http://schemas.microsoft.com/office/powerpoint/2010/main" val="101758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EF51C3-FA65-42C1-858E-349FE3F17602}"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209807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F51C3-FA65-42C1-858E-349FE3F17602}"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327635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F51C3-FA65-42C1-858E-349FE3F17602}"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411136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F51C3-FA65-42C1-858E-349FE3F17602}"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205618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EF51C3-FA65-42C1-858E-349FE3F17602}"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67415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EF51C3-FA65-42C1-858E-349FE3F17602}"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381111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EF51C3-FA65-42C1-858E-349FE3F17602}" type="datetimeFigureOut">
              <a:rPr lang="en-US" smtClean="0"/>
              <a:t>6/2/2017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287726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F51C3-FA65-42C1-858E-349FE3F17602}" type="datetimeFigureOut">
              <a:rPr lang="en-US" smtClean="0"/>
              <a:t>6/2/2017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359050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F51C3-FA65-42C1-858E-349FE3F17602}" type="datetimeFigureOut">
              <a:rPr lang="en-US" smtClean="0"/>
              <a:t>6/2/2017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307266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EF51C3-FA65-42C1-858E-349FE3F17602}"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275518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EF51C3-FA65-42C1-858E-349FE3F17602}"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63668-6474-4D06-85C7-68BA1B083627}" type="slidenum">
              <a:rPr lang="en-US" smtClean="0"/>
              <a:t>‹#›</a:t>
            </a:fld>
            <a:endParaRPr lang="en-US"/>
          </a:p>
        </p:txBody>
      </p:sp>
    </p:spTree>
    <p:extLst>
      <p:ext uri="{BB962C8B-B14F-4D97-AF65-F5344CB8AC3E}">
        <p14:creationId xmlns:p14="http://schemas.microsoft.com/office/powerpoint/2010/main" val="159018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F51C3-FA65-42C1-858E-349FE3F17602}" type="datetimeFigureOut">
              <a:rPr lang="en-US" smtClean="0"/>
              <a:t>6/2/2017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63668-6474-4D06-85C7-68BA1B083627}" type="slidenum">
              <a:rPr lang="en-US" smtClean="0"/>
              <a:t>‹#›</a:t>
            </a:fld>
            <a:endParaRPr lang="en-US"/>
          </a:p>
        </p:txBody>
      </p:sp>
    </p:spTree>
    <p:extLst>
      <p:ext uri="{BB962C8B-B14F-4D97-AF65-F5344CB8AC3E}">
        <p14:creationId xmlns:p14="http://schemas.microsoft.com/office/powerpoint/2010/main" val="183794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7.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904" t="2486" b="29404"/>
          <a:stretch/>
        </p:blipFill>
        <p:spPr>
          <a:xfrm>
            <a:off x="0" y="0"/>
            <a:ext cx="9198098" cy="4908072"/>
          </a:xfrm>
          <a:prstGeom prst="rect">
            <a:avLst/>
          </a:prstGeom>
        </p:spPr>
      </p:pic>
      <p:sp>
        <p:nvSpPr>
          <p:cNvPr id="5" name="Rectangle 4"/>
          <p:cNvSpPr/>
          <p:nvPr/>
        </p:nvSpPr>
        <p:spPr>
          <a:xfrm>
            <a:off x="-1" y="0"/>
            <a:ext cx="3628572" cy="4908072"/>
          </a:xfrm>
          <a:prstGeom prst="rect">
            <a:avLst/>
          </a:prstGeom>
          <a:solidFill>
            <a:srgbClr val="095DB4">
              <a:alpha val="7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p:cNvSpPr txBox="1">
            <a:spLocks/>
          </p:cNvSpPr>
          <p:nvPr/>
        </p:nvSpPr>
        <p:spPr>
          <a:xfrm>
            <a:off x="2582669" y="5137069"/>
            <a:ext cx="6615429" cy="723403"/>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rgbClr val="888888"/>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Tools &amp; Strategies for Your Organization</a:t>
            </a:r>
          </a:p>
        </p:txBody>
      </p:sp>
      <p:sp>
        <p:nvSpPr>
          <p:cNvPr id="7" name="Title 1"/>
          <p:cNvSpPr txBox="1">
            <a:spLocks/>
          </p:cNvSpPr>
          <p:nvPr/>
        </p:nvSpPr>
        <p:spPr>
          <a:xfrm>
            <a:off x="0" y="-179121"/>
            <a:ext cx="3628571" cy="483325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500" kern="1200" baseline="0">
                <a:solidFill>
                  <a:schemeClr val="bg1"/>
                </a:solidFill>
                <a:latin typeface="+mj-lt"/>
                <a:ea typeface="+mj-ea"/>
                <a:cs typeface="+mj-cs"/>
              </a:defRPr>
            </a:lvl1pPr>
          </a:lstStyle>
          <a:p>
            <a:r>
              <a:rPr lang="en-US" dirty="0">
                <a:latin typeface="Arial" panose="020B0604020202020204" pitchFamily="34" charset="0"/>
                <a:cs typeface="Arial" panose="020B0604020202020204" pitchFamily="34" charset="0"/>
              </a:rPr>
              <a:t>The Aging Workforce</a:t>
            </a:r>
          </a:p>
        </p:txBody>
      </p:sp>
      <p:pic>
        <p:nvPicPr>
          <p:cNvPr id="8" name="Picture 7"/>
          <p:cNvPicPr>
            <a:picLocks noChangeAspect="1"/>
          </p:cNvPicPr>
          <p:nvPr/>
        </p:nvPicPr>
        <p:blipFill>
          <a:blip r:embed="rId4"/>
          <a:stretch>
            <a:fillRect/>
          </a:stretch>
        </p:blipFill>
        <p:spPr>
          <a:xfrm>
            <a:off x="268208" y="5268987"/>
            <a:ext cx="3080714" cy="1083218"/>
          </a:xfrm>
          <a:prstGeom prst="rect">
            <a:avLst/>
          </a:prstGeom>
        </p:spPr>
      </p:pic>
      <p:sp>
        <p:nvSpPr>
          <p:cNvPr id="2" name="Slide Number Placeholder 1"/>
          <p:cNvSpPr>
            <a:spLocks noGrp="1"/>
          </p:cNvSpPr>
          <p:nvPr>
            <p:ph type="sldNum" sz="quarter" idx="12"/>
          </p:nvPr>
        </p:nvSpPr>
        <p:spPr>
          <a:xfrm>
            <a:off x="525269" y="6347995"/>
            <a:ext cx="2057400" cy="365125"/>
          </a:xfrm>
        </p:spPr>
        <p:txBody>
          <a:bodyPr/>
          <a:lstStyle/>
          <a:p>
            <a:fld id="{68863668-6474-4D06-85C7-68BA1B083627}" type="slidenum">
              <a:rPr lang="en-US" smtClean="0"/>
              <a:t>1</a:t>
            </a:fld>
            <a:endParaRPr lang="en-US"/>
          </a:p>
        </p:txBody>
      </p:sp>
    </p:spTree>
    <p:extLst>
      <p:ext uri="{BB962C8B-B14F-4D97-AF65-F5344CB8AC3E}">
        <p14:creationId xmlns:p14="http://schemas.microsoft.com/office/powerpoint/2010/main" val="371586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20060" y="455394"/>
            <a:ext cx="9144000" cy="7714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Take Action</a:t>
            </a:r>
          </a:p>
        </p:txBody>
      </p:sp>
      <p:sp>
        <p:nvSpPr>
          <p:cNvPr id="16" name="Content Placeholder 2"/>
          <p:cNvSpPr txBox="1">
            <a:spLocks/>
          </p:cNvSpPr>
          <p:nvPr/>
        </p:nvSpPr>
        <p:spPr>
          <a:xfrm>
            <a:off x="838200" y="1417993"/>
            <a:ext cx="7734300" cy="391575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095DB4"/>
                </a:solidFill>
                <a:latin typeface="Arial" panose="020B0604020202020204" pitchFamily="34" charset="0"/>
                <a:cs typeface="Arial" panose="020B0604020202020204" pitchFamily="34" charset="0"/>
              </a:rPr>
              <a:t>3. Recruit &amp; retain mature workers</a:t>
            </a:r>
          </a:p>
          <a:p>
            <a:pPr algn="l"/>
            <a:endParaRPr lang="en-US" sz="2600" dirty="0">
              <a:solidFill>
                <a:srgbClr val="095DB4"/>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400" dirty="0">
                <a:solidFill>
                  <a:schemeClr val="bg1">
                    <a:lumMod val="50000"/>
                  </a:schemeClr>
                </a:solidFill>
                <a:latin typeface="Arial" panose="020B0604020202020204" pitchFamily="34" charset="0"/>
                <a:cs typeface="Arial" panose="020B0604020202020204" pitchFamily="34" charset="0"/>
              </a:rPr>
              <a:t>Foster an inclusive, age-positive culture</a:t>
            </a:r>
          </a:p>
          <a:p>
            <a:pPr marL="800100" lvl="1" indent="-342900" algn="l">
              <a:buFont typeface="Arial" panose="020B0604020202020204" pitchFamily="34" charset="0"/>
              <a:buChar char="•"/>
            </a:pPr>
            <a:endParaRPr lang="en-US" sz="2400" dirty="0">
              <a:solidFill>
                <a:schemeClr val="bg1">
                  <a:lumMod val="50000"/>
                </a:schemeClr>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400" dirty="0">
                <a:solidFill>
                  <a:schemeClr val="bg1">
                    <a:lumMod val="50000"/>
                  </a:schemeClr>
                </a:solidFill>
                <a:latin typeface="Arial" panose="020B0604020202020204" pitchFamily="34" charset="0"/>
                <a:cs typeface="Arial" panose="020B0604020202020204" pitchFamily="34" charset="0"/>
              </a:rPr>
              <a:t>Offer flexible work arrangements</a:t>
            </a:r>
          </a:p>
          <a:p>
            <a:pPr marL="800100" lvl="1" indent="-342900" algn="l">
              <a:buFont typeface="Arial" panose="020B0604020202020204" pitchFamily="34" charset="0"/>
              <a:buChar char="•"/>
            </a:pPr>
            <a:endParaRPr lang="en-US" sz="2400" dirty="0">
              <a:solidFill>
                <a:schemeClr val="bg1">
                  <a:lumMod val="50000"/>
                </a:schemeClr>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400" dirty="0">
                <a:solidFill>
                  <a:schemeClr val="bg1">
                    <a:lumMod val="50000"/>
                  </a:schemeClr>
                </a:solidFill>
                <a:latin typeface="Arial" panose="020B0604020202020204" pitchFamily="34" charset="0"/>
                <a:cs typeface="Arial" panose="020B0604020202020204" pitchFamily="34" charset="0"/>
              </a:rPr>
              <a:t>Support health &amp; wellness</a:t>
            </a:r>
          </a:p>
          <a:p>
            <a:pPr marL="800100" lvl="1" indent="-342900" algn="l">
              <a:buFont typeface="Arial" panose="020B0604020202020204" pitchFamily="34" charset="0"/>
              <a:buChar char="•"/>
            </a:pPr>
            <a:endParaRPr lang="en-US" sz="2400" dirty="0">
              <a:solidFill>
                <a:schemeClr val="bg1">
                  <a:lumMod val="50000"/>
                </a:schemeClr>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400" dirty="0">
                <a:solidFill>
                  <a:schemeClr val="bg1">
                    <a:lumMod val="50000"/>
                  </a:schemeClr>
                </a:solidFill>
                <a:latin typeface="Arial" panose="020B0604020202020204" pitchFamily="34" charset="0"/>
                <a:cs typeface="Arial" panose="020B0604020202020204" pitchFamily="34" charset="0"/>
              </a:rPr>
              <a:t>Provide caregiver support</a:t>
            </a:r>
          </a:p>
          <a:p>
            <a:pPr marL="800100" lvl="1" indent="-342900" algn="l">
              <a:buFont typeface="Arial" panose="020B0604020202020204" pitchFamily="34" charset="0"/>
              <a:buChar char="•"/>
            </a:pPr>
            <a:endParaRPr lang="en-US" sz="2400" dirty="0">
              <a:solidFill>
                <a:schemeClr val="bg1">
                  <a:lumMod val="50000"/>
                </a:schemeClr>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400" dirty="0">
                <a:solidFill>
                  <a:schemeClr val="bg1">
                    <a:lumMod val="50000"/>
                  </a:schemeClr>
                </a:solidFill>
                <a:latin typeface="Arial" panose="020B0604020202020204" pitchFamily="34" charset="0"/>
                <a:cs typeface="Arial" panose="020B0604020202020204" pitchFamily="34" charset="0"/>
              </a:rPr>
              <a:t>Offer targeted skills training </a:t>
            </a:r>
          </a:p>
          <a:p>
            <a:pPr algn="l"/>
            <a:r>
              <a:rPr lang="en-US" sz="32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12" name="Rectangle 11"/>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3" name="Rectangle 12"/>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4" name="Rectangle 13"/>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17" name="Picture 16"/>
          <p:cNvPicPr>
            <a:picLocks noChangeAspect="1"/>
          </p:cNvPicPr>
          <p:nvPr/>
        </p:nvPicPr>
        <p:blipFill>
          <a:blip r:embed="rId3"/>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311439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0060" y="435129"/>
            <a:ext cx="9144000" cy="8056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Templates &amp; Tools</a:t>
            </a:r>
          </a:p>
        </p:txBody>
      </p:sp>
      <p:pic>
        <p:nvPicPr>
          <p:cNvPr id="1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174" y="1541093"/>
            <a:ext cx="2688626" cy="3391443"/>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156" y="1625225"/>
            <a:ext cx="2708888" cy="3307311"/>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487" y="2614866"/>
            <a:ext cx="2874651" cy="2960840"/>
          </a:xfrm>
          <a:prstGeom prst="rect">
            <a:avLst/>
          </a:prstGeom>
        </p:spPr>
      </p:pic>
      <p:sp>
        <p:nvSpPr>
          <p:cNvPr id="13" name="Rectangle 12"/>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4" name="Rectangle 13"/>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5" name="Rectangle 14"/>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23" name="Picture 22"/>
          <p:cNvPicPr>
            <a:picLocks noChangeAspect="1"/>
          </p:cNvPicPr>
          <p:nvPr/>
        </p:nvPicPr>
        <p:blipFill>
          <a:blip r:embed="rId6"/>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885209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0" y="455394"/>
            <a:ext cx="9144000" cy="7842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Industry Reports</a:t>
            </a:r>
          </a:p>
        </p:txBody>
      </p:sp>
      <p:pic>
        <p:nvPicPr>
          <p:cNvPr id="1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78" y="1695050"/>
            <a:ext cx="2169580" cy="294066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646" y="2612570"/>
            <a:ext cx="2330466" cy="3181751"/>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1659662"/>
            <a:ext cx="2145633" cy="2926299"/>
          </a:xfrm>
          <a:prstGeom prst="rect">
            <a:avLst/>
          </a:prstGeom>
        </p:spPr>
      </p:pic>
      <p:sp>
        <p:nvSpPr>
          <p:cNvPr id="17" name="TextBox 16"/>
          <p:cNvSpPr txBox="1"/>
          <p:nvPr/>
        </p:nvSpPr>
        <p:spPr>
          <a:xfrm>
            <a:off x="759933" y="5086435"/>
            <a:ext cx="2785713" cy="707886"/>
          </a:xfrm>
          <a:prstGeom prst="rect">
            <a:avLst/>
          </a:prstGeom>
          <a:noFill/>
        </p:spPr>
        <p:txBody>
          <a:bodyPr wrap="square" rtlCol="0">
            <a:spAutoFit/>
          </a:bodyPr>
          <a:lstStyle/>
          <a:p>
            <a:r>
              <a:rPr lang="en-US" sz="2200" dirty="0">
                <a:solidFill>
                  <a:schemeClr val="bg1">
                    <a:lumMod val="50000"/>
                  </a:schemeClr>
                </a:solidFill>
                <a:latin typeface="Arial" panose="020B0604020202020204" pitchFamily="34" charset="0"/>
                <a:cs typeface="Arial" panose="020B0604020202020204" pitchFamily="34" charset="0"/>
              </a:rPr>
              <a:t>Get your copy at: </a:t>
            </a:r>
          </a:p>
          <a:p>
            <a:r>
              <a:rPr lang="en-US" u="sng" dirty="0">
                <a:solidFill>
                  <a:srgbClr val="0070C0"/>
                </a:solidFill>
                <a:latin typeface="Arial" panose="020B0604020202020204" pitchFamily="34" charset="0"/>
                <a:cs typeface="Arial" panose="020B0604020202020204" pitchFamily="34" charset="0"/>
              </a:rPr>
              <a:t>shrm.org/</a:t>
            </a:r>
            <a:r>
              <a:rPr lang="en-US" u="sng" dirty="0" err="1">
                <a:solidFill>
                  <a:srgbClr val="0070C0"/>
                </a:solidFill>
                <a:latin typeface="Arial" panose="020B0604020202020204" pitchFamily="34" charset="0"/>
                <a:cs typeface="Arial" panose="020B0604020202020204" pitchFamily="34" charset="0"/>
              </a:rPr>
              <a:t>agingworkforce</a:t>
            </a:r>
            <a:r>
              <a:rPr lang="en-US" dirty="0">
                <a:solidFill>
                  <a:srgbClr val="0070C0"/>
                </a:solidFill>
                <a:latin typeface="Arial" panose="020B0604020202020204" pitchFamily="34" charset="0"/>
                <a:cs typeface="Arial" panose="020B0604020202020204" pitchFamily="34" charset="0"/>
              </a:rPr>
              <a:t> </a:t>
            </a:r>
          </a:p>
        </p:txBody>
      </p:sp>
      <p:sp>
        <p:nvSpPr>
          <p:cNvPr id="18" name="Rectangle 17"/>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9" name="Rectangle 18"/>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20" name="Rectangle 19"/>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23" name="Picture 22"/>
          <p:cNvPicPr>
            <a:picLocks noChangeAspect="1"/>
          </p:cNvPicPr>
          <p:nvPr/>
        </p:nvPicPr>
        <p:blipFill>
          <a:blip r:embed="rId6"/>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387248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0060" y="455394"/>
            <a:ext cx="9144000" cy="793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SHRM Foundation Resources</a:t>
            </a:r>
          </a:p>
        </p:txBody>
      </p:sp>
      <p:sp>
        <p:nvSpPr>
          <p:cNvPr id="19" name="Content Placeholder 2"/>
          <p:cNvSpPr txBox="1">
            <a:spLocks/>
          </p:cNvSpPr>
          <p:nvPr/>
        </p:nvSpPr>
        <p:spPr>
          <a:xfrm>
            <a:off x="457200" y="1355081"/>
            <a:ext cx="4998720" cy="46154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200" dirty="0">
                <a:solidFill>
                  <a:schemeClr val="bg1">
                    <a:lumMod val="50000"/>
                  </a:schemeClr>
                </a:solidFill>
                <a:latin typeface="Arial" panose="020B0604020202020204" pitchFamily="34" charset="0"/>
                <a:cs typeface="Arial" panose="020B0604020202020204" pitchFamily="34" charset="0"/>
              </a:rPr>
              <a:t>Strategies and best practices from leading companies</a:t>
            </a:r>
          </a:p>
          <a:p>
            <a:pPr marL="342900" indent="-342900" algn="l">
              <a:buFont typeface="Arial" panose="020B0604020202020204" pitchFamily="34" charset="0"/>
              <a:buChar char="•"/>
            </a:pPr>
            <a:endParaRPr lang="en-US" sz="2200"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200" dirty="0">
                <a:solidFill>
                  <a:schemeClr val="bg1">
                    <a:lumMod val="50000"/>
                  </a:schemeClr>
                </a:solidFill>
                <a:latin typeface="Arial" panose="020B0604020202020204" pitchFamily="34" charset="0"/>
                <a:cs typeface="Arial" panose="020B0604020202020204" pitchFamily="34" charset="0"/>
              </a:rPr>
              <a:t>Practical guidance for all size organizations</a:t>
            </a:r>
          </a:p>
          <a:p>
            <a:pPr marL="342900" indent="-342900" algn="l">
              <a:buFont typeface="Arial" panose="020B0604020202020204" pitchFamily="34" charset="0"/>
              <a:buChar char="•"/>
            </a:pPr>
            <a:endParaRPr lang="en-US" sz="2200"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200" dirty="0">
                <a:solidFill>
                  <a:schemeClr val="bg1">
                    <a:lumMod val="50000"/>
                  </a:schemeClr>
                </a:solidFill>
                <a:latin typeface="Arial" panose="020B0604020202020204" pitchFamily="34" charset="0"/>
                <a:cs typeface="Arial" panose="020B0604020202020204" pitchFamily="34" charset="0"/>
              </a:rPr>
              <a:t>Executive briefings to share        with managers</a:t>
            </a:r>
          </a:p>
          <a:p>
            <a:pPr marL="342900" indent="-342900" algn="l">
              <a:buFont typeface="Arial" panose="020B0604020202020204" pitchFamily="34" charset="0"/>
              <a:buChar char="•"/>
            </a:pPr>
            <a:endParaRPr lang="en-US" sz="2200"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200" dirty="0">
                <a:solidFill>
                  <a:schemeClr val="bg1">
                    <a:lumMod val="50000"/>
                  </a:schemeClr>
                </a:solidFill>
                <a:latin typeface="Arial" panose="020B0604020202020204" pitchFamily="34" charset="0"/>
                <a:cs typeface="Arial" panose="020B0604020202020204" pitchFamily="34" charset="0"/>
              </a:rPr>
              <a:t>Get your copies at </a:t>
            </a:r>
            <a:r>
              <a:rPr lang="en-US" sz="2200" u="sng" dirty="0">
                <a:solidFill>
                  <a:schemeClr val="bg1">
                    <a:lumMod val="50000"/>
                  </a:schemeClr>
                </a:solidFill>
                <a:latin typeface="Arial" panose="020B0604020202020204" pitchFamily="34" charset="0"/>
                <a:cs typeface="Arial" panose="020B0604020202020204" pitchFamily="34" charset="0"/>
              </a:rPr>
              <a:t>SHRMfoundation.org/</a:t>
            </a:r>
            <a:r>
              <a:rPr lang="en-US" sz="2200" u="sng" dirty="0" err="1">
                <a:solidFill>
                  <a:schemeClr val="bg1">
                    <a:lumMod val="50000"/>
                  </a:schemeClr>
                </a:solidFill>
                <a:latin typeface="Arial" panose="020B0604020202020204" pitchFamily="34" charset="0"/>
                <a:cs typeface="Arial" panose="020B0604020202020204" pitchFamily="34" charset="0"/>
              </a:rPr>
              <a:t>aginginitiative</a:t>
            </a:r>
            <a:endParaRPr lang="en-US" sz="2200" u="sng" dirty="0">
              <a:solidFill>
                <a:schemeClr val="bg1">
                  <a:lumMod val="50000"/>
                </a:schemeClr>
              </a:solidFill>
              <a:latin typeface="Arial" panose="020B0604020202020204" pitchFamily="34" charset="0"/>
              <a:cs typeface="Arial" panose="020B0604020202020204" pitchFamily="34" charset="0"/>
            </a:endParaRPr>
          </a:p>
        </p:txBody>
      </p:sp>
      <p:pic>
        <p:nvPicPr>
          <p:cNvPr id="2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573" y="1398995"/>
            <a:ext cx="2985511" cy="3838515"/>
          </a:xfrm>
          <a:prstGeom prst="rect">
            <a:avLst/>
          </a:prstGeom>
        </p:spPr>
      </p:pic>
      <p:sp>
        <p:nvSpPr>
          <p:cNvPr id="13" name="Rectangle 12"/>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4" name="Rectangle 13"/>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5" name="Rectangle 14"/>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17" name="Picture 16"/>
          <p:cNvPicPr>
            <a:picLocks noChangeAspect="1"/>
          </p:cNvPicPr>
          <p:nvPr/>
        </p:nvPicPr>
        <p:blipFill>
          <a:blip r:embed="rId4"/>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406548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2"/>
          <p:cNvSpPr>
            <a:spLocks noGrp="1"/>
          </p:cNvSpPr>
          <p:nvPr>
            <p:ph type="ftr" sz="quarter" idx="11"/>
          </p:nvPr>
        </p:nvSpPr>
        <p:spPr>
          <a:xfrm>
            <a:off x="2514600" y="6356359"/>
            <a:ext cx="4114800" cy="365125"/>
          </a:xfrm>
        </p:spPr>
        <p:txBody>
          <a:bodyPr/>
          <a:lstStyle/>
          <a:p>
            <a:endParaRPr lang="en-US"/>
          </a:p>
        </p:txBody>
      </p:sp>
      <p:sp>
        <p:nvSpPr>
          <p:cNvPr id="5" name="Slide Number Placeholder 3"/>
          <p:cNvSpPr>
            <a:spLocks noGrp="1"/>
          </p:cNvSpPr>
          <p:nvPr>
            <p:ph type="sldNum" sz="quarter" idx="12"/>
          </p:nvPr>
        </p:nvSpPr>
        <p:spPr>
          <a:xfrm>
            <a:off x="6082810" y="6313046"/>
            <a:ext cx="2743200" cy="365125"/>
          </a:xfrm>
        </p:spPr>
        <p:txBody>
          <a:bodyPr/>
          <a:lstStyle/>
          <a:p>
            <a:fld id="{346A49AE-2557-8B4A-9D74-871B6CF6B3A9}" type="slidenum">
              <a:rPr lang="en-US" smtClean="0"/>
              <a:t>14</a:t>
            </a:fld>
            <a:endParaRPr lang="en-US" dirty="0"/>
          </a:p>
        </p:txBody>
      </p:sp>
      <p:sp>
        <p:nvSpPr>
          <p:cNvPr id="6" name="Rectangle 5"/>
          <p:cNvSpPr/>
          <p:nvPr/>
        </p:nvSpPr>
        <p:spPr>
          <a:xfrm>
            <a:off x="-27861" y="-1"/>
            <a:ext cx="9171862" cy="6858001"/>
          </a:xfrm>
          <a:prstGeom prst="rect">
            <a:avLst/>
          </a:prstGeom>
          <a:solidFill>
            <a:srgbClr val="0E5D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862" y="3144203"/>
            <a:ext cx="9171861" cy="3154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txBox="1">
            <a:spLocks/>
          </p:cNvSpPr>
          <p:nvPr/>
        </p:nvSpPr>
        <p:spPr>
          <a:xfrm>
            <a:off x="-1524000" y="455260"/>
            <a:ext cx="12192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latin typeface="Arial" panose="020B0604020202020204" pitchFamily="34" charset="0"/>
                <a:cs typeface="Arial" panose="020B0604020202020204" pitchFamily="34" charset="0"/>
              </a:rPr>
              <a:t>Thank You!</a:t>
            </a:r>
          </a:p>
        </p:txBody>
      </p:sp>
      <p:sp>
        <p:nvSpPr>
          <p:cNvPr id="10" name="Content Placeholder 4"/>
          <p:cNvSpPr txBox="1">
            <a:spLocks/>
          </p:cNvSpPr>
          <p:nvPr/>
        </p:nvSpPr>
        <p:spPr>
          <a:xfrm>
            <a:off x="-1523999" y="1798297"/>
            <a:ext cx="121920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latin typeface="Arial" panose="020B0604020202020204" pitchFamily="34" charset="0"/>
                <a:cs typeface="Arial" panose="020B0604020202020204" pitchFamily="34" charset="0"/>
              </a:rPr>
              <a:t>Visit </a:t>
            </a:r>
            <a:r>
              <a:rPr lang="en-US" u="sng" dirty="0">
                <a:solidFill>
                  <a:schemeClr val="bg1"/>
                </a:solidFill>
                <a:latin typeface="Arial" panose="020B0604020202020204" pitchFamily="34" charset="0"/>
                <a:cs typeface="Arial" panose="020B0604020202020204" pitchFamily="34" charset="0"/>
              </a:rPr>
              <a:t>shrmfoundation.org/</a:t>
            </a:r>
            <a:r>
              <a:rPr lang="en-US" u="sng" dirty="0" err="1">
                <a:solidFill>
                  <a:schemeClr val="bg1"/>
                </a:solidFill>
                <a:latin typeface="Arial" panose="020B0604020202020204" pitchFamily="34" charset="0"/>
                <a:cs typeface="Arial" panose="020B0604020202020204" pitchFamily="34" charset="0"/>
              </a:rPr>
              <a:t>AgingInitiative</a:t>
            </a:r>
            <a:r>
              <a:rPr lang="en-US" dirty="0">
                <a:solidFill>
                  <a:schemeClr val="bg1"/>
                </a:solidFill>
                <a:latin typeface="Arial" panose="020B0604020202020204" pitchFamily="34" charset="0"/>
                <a:cs typeface="Arial" panose="020B0604020202020204" pitchFamily="34" charset="0"/>
              </a:rPr>
              <a:t> </a:t>
            </a:r>
          </a:p>
          <a:p>
            <a:pPr marL="0" indent="0" algn="ctr">
              <a:buNone/>
            </a:pPr>
            <a:r>
              <a:rPr lang="en-US" dirty="0">
                <a:solidFill>
                  <a:schemeClr val="bg1"/>
                </a:solidFill>
                <a:latin typeface="Arial" panose="020B0604020202020204" pitchFamily="34" charset="0"/>
                <a:cs typeface="Arial" panose="020B0604020202020204" pitchFamily="34" charset="0"/>
              </a:rPr>
              <a:t>to download complimentary resources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09" y="5195174"/>
            <a:ext cx="3514350" cy="76261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591" y="3351560"/>
            <a:ext cx="3326419" cy="2664862"/>
          </a:xfrm>
          <a:prstGeom prst="rect">
            <a:avLst/>
          </a:prstGeom>
        </p:spPr>
      </p:pic>
      <p:sp>
        <p:nvSpPr>
          <p:cNvPr id="14" name="Slide Number Placeholder 1"/>
          <p:cNvSpPr txBox="1">
            <a:spLocks/>
          </p:cNvSpPr>
          <p:nvPr/>
        </p:nvSpPr>
        <p:spPr>
          <a:xfrm>
            <a:off x="7886700" y="635635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C6E24F-D495-944C-8863-5F148EB94B0E}" type="slidenum">
              <a:rPr lang="en-US">
                <a:solidFill>
                  <a:schemeClr val="bg1"/>
                </a:solidFill>
                <a:latin typeface="Arial" panose="020B0604020202020204" pitchFamily="34" charset="0"/>
                <a:cs typeface="Arial" panose="020B0604020202020204" pitchFamily="34" charset="0"/>
              </a:rPr>
              <a:pPr/>
              <a:t>14</a:t>
            </a:fld>
            <a:endParaRPr lang="en-US"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a:off x="627393" y="3351560"/>
            <a:ext cx="3774414" cy="1327132"/>
          </a:xfrm>
          <a:prstGeom prst="rect">
            <a:avLst/>
          </a:prstGeom>
        </p:spPr>
      </p:pic>
    </p:spTree>
    <p:extLst>
      <p:ext uri="{BB962C8B-B14F-4D97-AF65-F5344CB8AC3E}">
        <p14:creationId xmlns:p14="http://schemas.microsoft.com/office/powerpoint/2010/main" val="337731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0" y="471228"/>
            <a:ext cx="9144000" cy="822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The SHRM Foundation</a:t>
            </a:r>
          </a:p>
        </p:txBody>
      </p:sp>
      <p:sp>
        <p:nvSpPr>
          <p:cNvPr id="5" name="Text Placeholder 2"/>
          <p:cNvSpPr txBox="1">
            <a:spLocks/>
          </p:cNvSpPr>
          <p:nvPr/>
        </p:nvSpPr>
        <p:spPr>
          <a:xfrm>
            <a:off x="384077" y="1492038"/>
            <a:ext cx="8582123" cy="300002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solidFill>
                  <a:schemeClr val="bg1">
                    <a:lumMod val="50000"/>
                  </a:schemeClr>
                </a:solidFill>
                <a:latin typeface="Arial" panose="020B0604020202020204" pitchFamily="34" charset="0"/>
                <a:cs typeface="Arial" panose="020B0604020202020204" pitchFamily="34" charset="0"/>
              </a:rPr>
              <a:t>Charity affiliate of SHRM</a:t>
            </a:r>
          </a:p>
          <a:p>
            <a:pPr marL="342900" indent="-342900" algn="l">
              <a:buFont typeface="Arial" panose="020B0604020202020204" pitchFamily="34" charset="0"/>
              <a:buChar char="•"/>
            </a:pPr>
            <a:endParaRPr lang="en-US" sz="2800"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800" dirty="0">
                <a:solidFill>
                  <a:schemeClr val="bg1">
                    <a:lumMod val="50000"/>
                  </a:schemeClr>
                </a:solidFill>
                <a:latin typeface="Arial" panose="020B0604020202020204" pitchFamily="34" charset="0"/>
                <a:cs typeface="Arial" panose="020B0604020202020204" pitchFamily="34" charset="0"/>
              </a:rPr>
              <a:t>Empowers HR professionals to build inclusive organizations where all employees thrive and organizations achieve success</a:t>
            </a:r>
          </a:p>
          <a:p>
            <a:pPr marL="342900" indent="-342900" algn="l">
              <a:buFont typeface="Arial" panose="020B0604020202020204" pitchFamily="34" charset="0"/>
              <a:buChar char="•"/>
            </a:pPr>
            <a:endParaRPr lang="en-US" sz="2800"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800" dirty="0">
                <a:solidFill>
                  <a:schemeClr val="bg1">
                    <a:lumMod val="50000"/>
                  </a:schemeClr>
                </a:solidFill>
                <a:latin typeface="Arial" panose="020B0604020202020204" pitchFamily="34" charset="0"/>
                <a:cs typeface="Arial" panose="020B0604020202020204" pitchFamily="34" charset="0"/>
              </a:rPr>
              <a:t>Works with SHRM &amp; the Sloan Foundation to produce detailed resources on the aging workforce</a:t>
            </a:r>
          </a:p>
          <a:p>
            <a:pPr marL="342900" indent="-342900" algn="l">
              <a:buFont typeface="Arial" panose="020B0604020202020204" pitchFamily="34" charset="0"/>
              <a:buChar char="•"/>
            </a:pPr>
            <a:endParaRPr lang="en-US" sz="2800"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800" dirty="0">
                <a:solidFill>
                  <a:schemeClr val="bg1">
                    <a:lumMod val="50000"/>
                  </a:schemeClr>
                </a:solidFill>
                <a:latin typeface="Arial" panose="020B0604020202020204" pitchFamily="34" charset="0"/>
                <a:cs typeface="Arial" panose="020B0604020202020204" pitchFamily="34" charset="0"/>
              </a:rPr>
              <a:t>Learn more at </a:t>
            </a:r>
            <a:r>
              <a:rPr lang="en-US" sz="2800" u="sng" dirty="0">
                <a:solidFill>
                  <a:schemeClr val="bg1">
                    <a:lumMod val="50000"/>
                  </a:schemeClr>
                </a:solidFill>
                <a:latin typeface="Arial" panose="020B0604020202020204" pitchFamily="34" charset="0"/>
                <a:cs typeface="Arial" panose="020B0604020202020204" pitchFamily="34" charset="0"/>
              </a:rPr>
              <a:t>shrmfoundation.org</a:t>
            </a:r>
          </a:p>
          <a:p>
            <a:pPr algn="l"/>
            <a:endParaRPr lang="en-US" dirty="0"/>
          </a:p>
        </p:txBody>
      </p:sp>
      <p:sp>
        <p:nvSpPr>
          <p:cNvPr id="12" name="Rectangle 11"/>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3" name="Rectangle 12"/>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4" name="Rectangle 13"/>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17" name="Picture 16"/>
          <p:cNvPicPr>
            <a:picLocks noChangeAspect="1"/>
          </p:cNvPicPr>
          <p:nvPr/>
        </p:nvPicPr>
        <p:blipFill>
          <a:blip r:embed="rId3"/>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385851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57200" y="1410977"/>
            <a:ext cx="8478982" cy="4772549"/>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r>
              <a:rPr lang="en-US" sz="4000" dirty="0">
                <a:solidFill>
                  <a:schemeClr val="bg1">
                    <a:lumMod val="50000"/>
                  </a:schemeClr>
                </a:solidFill>
                <a:latin typeface="Arial" panose="020B0604020202020204" pitchFamily="34" charset="0"/>
                <a:cs typeface="Arial" panose="020B0604020202020204" pitchFamily="34" charset="0"/>
              </a:rPr>
              <a:t>35% of U.S. labor force participants will be age 50+ in 2022 (Up from 25% in 2002)</a:t>
            </a:r>
            <a:br>
              <a:rPr lang="en-US" sz="4000" dirty="0">
                <a:solidFill>
                  <a:schemeClr val="bg1">
                    <a:lumMod val="50000"/>
                  </a:schemeClr>
                </a:solidFill>
                <a:latin typeface="Arial" panose="020B0604020202020204" pitchFamily="34" charset="0"/>
                <a:cs typeface="Arial" panose="020B0604020202020204" pitchFamily="34" charset="0"/>
              </a:rPr>
            </a:br>
            <a:endParaRPr lang="en-US" sz="4000" dirty="0">
              <a:solidFill>
                <a:schemeClr val="bg1">
                  <a:lumMod val="50000"/>
                </a:schemeClr>
              </a:solidFill>
              <a:latin typeface="Arial" panose="020B0604020202020204" pitchFamily="34"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US" sz="4000" dirty="0">
                <a:solidFill>
                  <a:schemeClr val="bg1">
                    <a:lumMod val="50000"/>
                  </a:schemeClr>
                </a:solidFill>
                <a:latin typeface="Arial" panose="020B0604020202020204" pitchFamily="34" charset="0"/>
                <a:cs typeface="Arial" panose="020B0604020202020204" pitchFamily="34" charset="0"/>
              </a:rPr>
              <a:t>45% of unemployed people age 55 to 64 report being unemployed long-term, 27+ weeks (vs. 33% of unemployed 25-34 year-olds)</a:t>
            </a:r>
            <a:br>
              <a:rPr lang="en-US" sz="4000" dirty="0">
                <a:solidFill>
                  <a:schemeClr val="bg1">
                    <a:lumMod val="50000"/>
                  </a:schemeClr>
                </a:solidFill>
                <a:latin typeface="Arial" panose="020B0604020202020204" pitchFamily="34" charset="0"/>
                <a:cs typeface="Arial" panose="020B0604020202020204" pitchFamily="34" charset="0"/>
              </a:rPr>
            </a:br>
            <a:endParaRPr lang="en-US" sz="4000" dirty="0">
              <a:solidFill>
                <a:schemeClr val="bg1">
                  <a:lumMod val="50000"/>
                </a:schemeClr>
              </a:solidFill>
              <a:latin typeface="Arial" panose="020B0604020202020204" pitchFamily="34"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US" sz="4000" dirty="0">
                <a:solidFill>
                  <a:schemeClr val="bg1">
                    <a:lumMod val="50000"/>
                  </a:schemeClr>
                </a:solidFill>
                <a:latin typeface="Arial" panose="020B0604020202020204" pitchFamily="34" charset="0"/>
                <a:cs typeface="Arial" panose="020B0604020202020204" pitchFamily="34" charset="0"/>
              </a:rPr>
              <a:t>10,000 Baby Boomers turn 65 every day</a:t>
            </a:r>
            <a:br>
              <a:rPr lang="en-US" sz="4000" dirty="0">
                <a:solidFill>
                  <a:schemeClr val="bg1">
                    <a:lumMod val="50000"/>
                  </a:schemeClr>
                </a:solidFill>
                <a:latin typeface="Arial" panose="020B0604020202020204" pitchFamily="34" charset="0"/>
                <a:cs typeface="Arial" panose="020B0604020202020204" pitchFamily="34" charset="0"/>
              </a:rPr>
            </a:br>
            <a:endParaRPr lang="en-US" sz="4000" dirty="0">
              <a:solidFill>
                <a:schemeClr val="bg1">
                  <a:lumMod val="50000"/>
                </a:schemeClr>
              </a:solidFill>
              <a:latin typeface="Arial" panose="020B0604020202020204" pitchFamily="34"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US" sz="4000" dirty="0">
                <a:solidFill>
                  <a:schemeClr val="bg1">
                    <a:lumMod val="50000"/>
                  </a:schemeClr>
                </a:solidFill>
                <a:latin typeface="Arial" panose="020B0604020202020204" pitchFamily="34" charset="0"/>
                <a:cs typeface="Arial" panose="020B0604020202020204" pitchFamily="34" charset="0"/>
              </a:rPr>
              <a:t>Some industries hit hard by Boomer retirements/skills gap: </a:t>
            </a:r>
          </a:p>
          <a:p>
            <a:pPr marL="800100" lvl="1" indent="-342900" algn="l">
              <a:lnSpc>
                <a:spcPct val="100000"/>
              </a:lnSpc>
              <a:spcBef>
                <a:spcPts val="0"/>
              </a:spcBef>
              <a:buFont typeface="Arial" panose="020B0604020202020204" pitchFamily="34" charset="0"/>
              <a:buChar char="•"/>
            </a:pPr>
            <a:r>
              <a:rPr lang="en-US" sz="3600" dirty="0">
                <a:solidFill>
                  <a:schemeClr val="bg1">
                    <a:lumMod val="50000"/>
                  </a:schemeClr>
                </a:solidFill>
                <a:latin typeface="Arial" panose="020B0604020202020204" pitchFamily="34" charset="0"/>
                <a:cs typeface="Arial" panose="020B0604020202020204" pitchFamily="34" charset="0"/>
              </a:rPr>
              <a:t>Educational institutions</a:t>
            </a:r>
          </a:p>
          <a:p>
            <a:pPr marL="800100" lvl="1" indent="-342900" algn="l">
              <a:lnSpc>
                <a:spcPct val="100000"/>
              </a:lnSpc>
              <a:spcBef>
                <a:spcPts val="0"/>
              </a:spcBef>
              <a:buFont typeface="Arial" panose="020B0604020202020204" pitchFamily="34" charset="0"/>
              <a:buChar char="•"/>
            </a:pPr>
            <a:r>
              <a:rPr lang="en-US" sz="3600" dirty="0">
                <a:solidFill>
                  <a:schemeClr val="bg1">
                    <a:lumMod val="50000"/>
                  </a:schemeClr>
                </a:solidFill>
                <a:latin typeface="Arial" panose="020B0604020202020204" pitchFamily="34" charset="0"/>
                <a:cs typeface="Arial" panose="020B0604020202020204" pitchFamily="34" charset="0"/>
              </a:rPr>
              <a:t>Government</a:t>
            </a:r>
          </a:p>
          <a:p>
            <a:pPr marL="800100" lvl="1" indent="-342900" algn="l">
              <a:lnSpc>
                <a:spcPct val="100000"/>
              </a:lnSpc>
              <a:spcBef>
                <a:spcPts val="0"/>
              </a:spcBef>
              <a:buFont typeface="Arial" panose="020B0604020202020204" pitchFamily="34" charset="0"/>
              <a:buChar char="•"/>
            </a:pPr>
            <a:r>
              <a:rPr lang="en-US" sz="3600" dirty="0">
                <a:solidFill>
                  <a:schemeClr val="bg1">
                    <a:lumMod val="50000"/>
                  </a:schemeClr>
                </a:solidFill>
                <a:latin typeface="Arial" panose="020B0604020202020204" pitchFamily="34" charset="0"/>
                <a:cs typeface="Arial" panose="020B0604020202020204" pitchFamily="34" charset="0"/>
              </a:rPr>
              <a:t>Health care</a:t>
            </a:r>
          </a:p>
          <a:p>
            <a:pPr marL="800100" lvl="1" indent="-342900" algn="l">
              <a:lnSpc>
                <a:spcPct val="100000"/>
              </a:lnSpc>
              <a:spcBef>
                <a:spcPts val="0"/>
              </a:spcBef>
              <a:buFont typeface="Arial" panose="020B0604020202020204" pitchFamily="34" charset="0"/>
              <a:buChar char="•"/>
            </a:pPr>
            <a:r>
              <a:rPr lang="en-US" sz="3600" dirty="0">
                <a:solidFill>
                  <a:schemeClr val="bg1">
                    <a:lumMod val="50000"/>
                  </a:schemeClr>
                </a:solidFill>
                <a:latin typeface="Arial" panose="020B0604020202020204" pitchFamily="34" charset="0"/>
                <a:cs typeface="Arial" panose="020B0604020202020204" pitchFamily="34" charset="0"/>
              </a:rPr>
              <a:t>Oil and gas</a:t>
            </a:r>
          </a:p>
          <a:p>
            <a:pPr marL="800100" lvl="1" indent="-342900" algn="l">
              <a:lnSpc>
                <a:spcPct val="100000"/>
              </a:lnSpc>
              <a:spcBef>
                <a:spcPts val="0"/>
              </a:spcBef>
              <a:buFont typeface="Arial" panose="020B0604020202020204" pitchFamily="34" charset="0"/>
              <a:buChar char="•"/>
            </a:pPr>
            <a:r>
              <a:rPr lang="en-US" sz="3600" dirty="0">
                <a:solidFill>
                  <a:schemeClr val="bg1">
                    <a:lumMod val="50000"/>
                  </a:schemeClr>
                </a:solidFill>
                <a:latin typeface="Arial" panose="020B0604020202020204" pitchFamily="34" charset="0"/>
                <a:cs typeface="Arial" panose="020B0604020202020204" pitchFamily="34" charset="0"/>
              </a:rPr>
              <a:t>Manufacturing</a:t>
            </a:r>
          </a:p>
          <a:p>
            <a:pPr marL="342900" indent="-342900">
              <a:lnSpc>
                <a:spcPct val="100000"/>
              </a:lnSpc>
              <a:spcBef>
                <a:spcPts val="0"/>
              </a:spcBef>
              <a:buFont typeface="Arial" panose="020B0604020202020204" pitchFamily="34" charset="0"/>
              <a:buChar char="•"/>
            </a:pPr>
            <a:endParaRPr lang="en-US" sz="2900" dirty="0">
              <a:solidFill>
                <a:srgbClr val="095DB4"/>
              </a:solidFill>
              <a:latin typeface="Arial" panose="020B0604020202020204" pitchFamily="34" charset="0"/>
              <a:cs typeface="Arial" panose="020B0604020202020204" pitchFamily="34" charset="0"/>
            </a:endParaRPr>
          </a:p>
          <a:p>
            <a:pPr>
              <a:lnSpc>
                <a:spcPct val="100000"/>
              </a:lnSpc>
              <a:spcBef>
                <a:spcPts val="0"/>
              </a:spcBef>
            </a:pPr>
            <a:r>
              <a:rPr lang="en-US" sz="2900" i="1" dirty="0">
                <a:solidFill>
                  <a:srgbClr val="095DB4"/>
                </a:solidFill>
                <a:latin typeface="Arial" panose="020B0604020202020204" pitchFamily="34" charset="0"/>
                <a:cs typeface="Arial" panose="020B0604020202020204" pitchFamily="34" charset="0"/>
              </a:rPr>
              <a:t>How will this affect your workplace? </a:t>
            </a:r>
            <a:br>
              <a:rPr lang="en-US" sz="2900" i="1" dirty="0">
                <a:solidFill>
                  <a:srgbClr val="095DB4"/>
                </a:solidFill>
                <a:latin typeface="Arial" panose="020B0604020202020204" pitchFamily="34" charset="0"/>
                <a:cs typeface="Arial" panose="020B0604020202020204" pitchFamily="34" charset="0"/>
              </a:rPr>
            </a:br>
            <a:r>
              <a:rPr lang="en-US" sz="2900" i="1" dirty="0">
                <a:solidFill>
                  <a:srgbClr val="095DB4"/>
                </a:solidFill>
                <a:latin typeface="Arial" panose="020B0604020202020204" pitchFamily="34" charset="0"/>
                <a:cs typeface="Arial" panose="020B0604020202020204" pitchFamily="34" charset="0"/>
              </a:rPr>
              <a:t>Does your organization have a strategy to recruit, retain and engage these workers? </a:t>
            </a:r>
            <a:br>
              <a:rPr lang="en-US" sz="600" dirty="0">
                <a:solidFill>
                  <a:prstClr val="black"/>
                </a:solidFill>
                <a:latin typeface="Arial" panose="020B0604020202020204" pitchFamily="34" charset="0"/>
                <a:cs typeface="Arial" panose="020B0604020202020204" pitchFamily="34" charset="0"/>
              </a:rPr>
            </a:br>
            <a:endParaRPr lang="en-US" sz="600" dirty="0">
              <a:solidFill>
                <a:prstClr val="black"/>
              </a:solidFill>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
        <p:nvSpPr>
          <p:cNvPr id="12" name="Title Placeholder 1"/>
          <p:cNvSpPr txBox="1">
            <a:spLocks/>
          </p:cNvSpPr>
          <p:nvPr/>
        </p:nvSpPr>
        <p:spPr>
          <a:xfrm>
            <a:off x="0" y="455394"/>
            <a:ext cx="9144000" cy="8116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The Reality: Why this Matters</a:t>
            </a:r>
          </a:p>
        </p:txBody>
      </p:sp>
      <p:sp>
        <p:nvSpPr>
          <p:cNvPr id="16" name="Rectangle 15"/>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7" name="Rectangle 16"/>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8" name="Rectangle 17"/>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21" name="Picture 20"/>
          <p:cNvPicPr>
            <a:picLocks noChangeAspect="1"/>
          </p:cNvPicPr>
          <p:nvPr/>
        </p:nvPicPr>
        <p:blipFill>
          <a:blip r:embed="rId3"/>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81933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12581" y="438983"/>
            <a:ext cx="9144000" cy="8259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Survey Results</a:t>
            </a:r>
          </a:p>
        </p:txBody>
      </p:sp>
      <p:sp>
        <p:nvSpPr>
          <p:cNvPr id="13" name="Content Placeholder 2"/>
          <p:cNvSpPr>
            <a:spLocks noGrp="1"/>
          </p:cNvSpPr>
          <p:nvPr>
            <p:ph sz="half" idx="1"/>
          </p:nvPr>
        </p:nvSpPr>
        <p:spPr>
          <a:xfrm>
            <a:off x="353419" y="1959133"/>
            <a:ext cx="3974741" cy="5018043"/>
          </a:xfrm>
        </p:spPr>
        <p:txBody>
          <a:bodyPr>
            <a:normAutofit/>
          </a:bodyPr>
          <a:lstStyle/>
          <a:p>
            <a:r>
              <a:rPr lang="en-US" sz="2400" dirty="0">
                <a:solidFill>
                  <a:srgbClr val="FF0000"/>
                </a:solidFill>
                <a:latin typeface="Arial" panose="020B0604020202020204" pitchFamily="34" charset="0"/>
                <a:cs typeface="Arial" panose="020B0604020202020204" pitchFamily="34" charset="0"/>
              </a:rPr>
              <a:t>[if you have conducted the survey for your chapter or state, add your Aging Workforce survey results here, otherwise, just present the SHRM results]</a:t>
            </a:r>
          </a:p>
        </p:txBody>
      </p:sp>
      <p:sp>
        <p:nvSpPr>
          <p:cNvPr id="15" name="Content Placeholder 5"/>
          <p:cNvSpPr>
            <a:spLocks noGrp="1"/>
          </p:cNvSpPr>
          <p:nvPr>
            <p:ph sz="half" idx="2"/>
          </p:nvPr>
        </p:nvSpPr>
        <p:spPr>
          <a:xfrm>
            <a:off x="3936103" y="1922108"/>
            <a:ext cx="5070737" cy="5018043"/>
          </a:xfrm>
          <a:prstGeom prst="rect">
            <a:avLst/>
          </a:prstGeom>
        </p:spPr>
        <p:txBody>
          <a:bodyPr>
            <a:normAutofit/>
          </a:bodyPr>
          <a:lstStyle/>
          <a:p>
            <a:pPr lvl="1">
              <a:lnSpc>
                <a:spcPct val="100000"/>
              </a:lnSpc>
              <a:spcBef>
                <a:spcPts val="1200"/>
              </a:spcBef>
            </a:pPr>
            <a:r>
              <a:rPr lang="en-US" dirty="0">
                <a:solidFill>
                  <a:schemeClr val="bg1">
                    <a:lumMod val="50000"/>
                  </a:schemeClr>
                </a:solidFill>
                <a:latin typeface="Arial" panose="020B0604020202020204" pitchFamily="34" charset="0"/>
                <a:cs typeface="Arial" panose="020B0604020202020204" pitchFamily="34" charset="0"/>
              </a:rPr>
              <a:t>58% have identified   future workforce needs </a:t>
            </a:r>
          </a:p>
          <a:p>
            <a:pPr lvl="1">
              <a:lnSpc>
                <a:spcPct val="100000"/>
              </a:lnSpc>
              <a:spcBef>
                <a:spcPts val="1200"/>
              </a:spcBef>
            </a:pPr>
            <a:r>
              <a:rPr lang="en-US" dirty="0">
                <a:solidFill>
                  <a:schemeClr val="bg1">
                    <a:lumMod val="50000"/>
                  </a:schemeClr>
                </a:solidFill>
                <a:latin typeface="Arial" panose="020B0604020202020204" pitchFamily="34" charset="0"/>
                <a:cs typeface="Arial" panose="020B0604020202020204" pitchFamily="34" charset="0"/>
              </a:rPr>
              <a:t>52% have identified potential skills gaps in the next 1-2 years </a:t>
            </a:r>
          </a:p>
          <a:p>
            <a:pPr lvl="1">
              <a:lnSpc>
                <a:spcPct val="100000"/>
              </a:lnSpc>
              <a:spcBef>
                <a:spcPts val="1200"/>
              </a:spcBef>
            </a:pPr>
            <a:r>
              <a:rPr lang="en-US" dirty="0">
                <a:solidFill>
                  <a:schemeClr val="bg1">
                    <a:lumMod val="50000"/>
                  </a:schemeClr>
                </a:solidFill>
                <a:latin typeface="Arial" panose="020B0604020202020204" pitchFamily="34" charset="0"/>
                <a:cs typeface="Arial" panose="020B0604020202020204" pitchFamily="34" charset="0"/>
              </a:rPr>
              <a:t>35% have analyzed the impact of workers aged 55+ leaving their organization in the next   1-2 years</a:t>
            </a:r>
          </a:p>
        </p:txBody>
      </p:sp>
      <p:sp>
        <p:nvSpPr>
          <p:cNvPr id="12" name="Text Placeholder 3"/>
          <p:cNvSpPr txBox="1">
            <a:spLocks/>
          </p:cNvSpPr>
          <p:nvPr/>
        </p:nvSpPr>
        <p:spPr>
          <a:xfrm>
            <a:off x="461061" y="1471339"/>
            <a:ext cx="3985219" cy="4715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95DB4"/>
                </a:solidFill>
                <a:latin typeface="Arial" panose="020B0604020202020204" pitchFamily="34" charset="0"/>
                <a:cs typeface="Arial" panose="020B0604020202020204" pitchFamily="34" charset="0"/>
              </a:rPr>
              <a:t>Chapter Survey Results</a:t>
            </a:r>
          </a:p>
        </p:txBody>
      </p:sp>
      <p:sp>
        <p:nvSpPr>
          <p:cNvPr id="14" name="Text Placeholder 4"/>
          <p:cNvSpPr txBox="1">
            <a:spLocks/>
          </p:cNvSpPr>
          <p:nvPr/>
        </p:nvSpPr>
        <p:spPr>
          <a:xfrm>
            <a:off x="4559419" y="1436697"/>
            <a:ext cx="3986784" cy="4715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95DB4"/>
                </a:solidFill>
                <a:latin typeface="Arial" panose="020B0604020202020204" pitchFamily="34" charset="0"/>
                <a:cs typeface="Arial" panose="020B0604020202020204" pitchFamily="34" charset="0"/>
              </a:rPr>
              <a:t>SHRM Survey Results</a:t>
            </a:r>
          </a:p>
        </p:txBody>
      </p:sp>
      <p:sp>
        <p:nvSpPr>
          <p:cNvPr id="16" name="Rectangle 15"/>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7" name="Rectangle 16"/>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8" name="Rectangle 17"/>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20" name="Picture 19"/>
          <p:cNvPicPr>
            <a:picLocks noChangeAspect="1"/>
          </p:cNvPicPr>
          <p:nvPr/>
        </p:nvPicPr>
        <p:blipFill>
          <a:blip r:embed="rId3"/>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117058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0" y="455394"/>
            <a:ext cx="9144000" cy="8511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Dispelling the Myths</a:t>
            </a:r>
          </a:p>
        </p:txBody>
      </p:sp>
      <p:sp>
        <p:nvSpPr>
          <p:cNvPr id="14" name="Content Placeholder 3"/>
          <p:cNvSpPr txBox="1">
            <a:spLocks/>
          </p:cNvSpPr>
          <p:nvPr/>
        </p:nvSpPr>
        <p:spPr>
          <a:xfrm>
            <a:off x="435237" y="1516135"/>
            <a:ext cx="8313646" cy="403760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lang="en-US" sz="3200" kern="1200">
                <a:solidFill>
                  <a:schemeClr val="bg1">
                    <a:lumMod val="50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lang="en-US" sz="2800" kern="1200">
                <a:solidFill>
                  <a:schemeClr val="bg1">
                    <a:lumMod val="50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2400" kern="1200">
                <a:solidFill>
                  <a:schemeClr val="bg1">
                    <a:lumMod val="50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2000" kern="1200">
                <a:solidFill>
                  <a:schemeClr val="bg1">
                    <a:lumMod val="50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2000" kern="1200">
                <a:solidFill>
                  <a:schemeClr val="bg1">
                    <a:lumMod val="50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3100" dirty="0">
                <a:latin typeface="Arial" panose="020B0604020202020204" pitchFamily="34" charset="0"/>
                <a:cs typeface="Arial" panose="020B0604020202020204" pitchFamily="34" charset="0"/>
              </a:rPr>
              <a:t>Mature workers (age 50+)…</a:t>
            </a:r>
          </a:p>
          <a:p>
            <a:pPr>
              <a:defRPr/>
            </a:pPr>
            <a:r>
              <a:rPr lang="en-US" sz="3100" dirty="0">
                <a:solidFill>
                  <a:srgbClr val="095DB4"/>
                </a:solidFill>
                <a:latin typeface="Arial" panose="020B0604020202020204" pitchFamily="34" charset="0"/>
                <a:cs typeface="Arial" panose="020B0604020202020204" pitchFamily="34" charset="0"/>
              </a:rPr>
              <a:t>Do not cost significantly more </a:t>
            </a:r>
          </a:p>
          <a:p>
            <a:pPr lvl="1">
              <a:buFont typeface="Arial" panose="020B0604020202020204" pitchFamily="34" charset="0"/>
              <a:buChar char="•"/>
              <a:defRPr/>
            </a:pPr>
            <a:r>
              <a:rPr lang="en-US" sz="3100" dirty="0">
                <a:latin typeface="Arial" panose="020B0604020202020204" pitchFamily="34" charset="0"/>
                <a:cs typeface="Arial" panose="020B0604020202020204" pitchFamily="34" charset="0"/>
              </a:rPr>
              <a:t>Fewer organizations base salary on seniority/years of service than in the past</a:t>
            </a:r>
          </a:p>
          <a:p>
            <a:pPr lvl="1">
              <a:buFont typeface="Arial" panose="020B0604020202020204" pitchFamily="34" charset="0"/>
              <a:buChar char="•"/>
              <a:defRPr/>
            </a:pPr>
            <a:endParaRPr lang="en-US" sz="3100" dirty="0">
              <a:solidFill>
                <a:srgbClr val="095DB4"/>
              </a:solidFill>
              <a:latin typeface="Arial" panose="020B0604020202020204" pitchFamily="34" charset="0"/>
              <a:cs typeface="Arial" panose="020B0604020202020204" pitchFamily="34" charset="0"/>
            </a:endParaRPr>
          </a:p>
          <a:p>
            <a:pPr>
              <a:defRPr/>
            </a:pPr>
            <a:r>
              <a:rPr lang="en-US" sz="3100" dirty="0">
                <a:solidFill>
                  <a:srgbClr val="095DB4"/>
                </a:solidFill>
                <a:latin typeface="Arial" panose="020B0604020202020204" pitchFamily="34" charset="0"/>
                <a:cs typeface="Arial" panose="020B0604020202020204" pitchFamily="34" charset="0"/>
              </a:rPr>
              <a:t>Are more engaged</a:t>
            </a:r>
          </a:p>
          <a:p>
            <a:pPr lvl="1">
              <a:buFont typeface="Arial" panose="020B0604020202020204" pitchFamily="34" charset="0"/>
              <a:buChar char="•"/>
              <a:defRPr/>
            </a:pPr>
            <a:r>
              <a:rPr lang="en-US" sz="3100" dirty="0">
                <a:latin typeface="Arial" panose="020B0604020202020204" pitchFamily="34" charset="0"/>
                <a:cs typeface="Arial" panose="020B0604020202020204" pitchFamily="34" charset="0"/>
              </a:rPr>
              <a:t>65% for workers 55+ </a:t>
            </a:r>
          </a:p>
          <a:p>
            <a:pPr lvl="1">
              <a:buFont typeface="Arial" panose="020B0604020202020204" pitchFamily="34" charset="0"/>
              <a:buChar char="•"/>
              <a:defRPr/>
            </a:pPr>
            <a:r>
              <a:rPr lang="en-US" sz="3100" dirty="0">
                <a:latin typeface="Arial" panose="020B0604020202020204" pitchFamily="34" charset="0"/>
                <a:cs typeface="Arial" panose="020B0604020202020204" pitchFamily="34" charset="0"/>
              </a:rPr>
              <a:t>58% to 60% for younger workers</a:t>
            </a:r>
          </a:p>
          <a:p>
            <a:pPr lvl="1">
              <a:buFont typeface="Arial" panose="020B0604020202020204" pitchFamily="34" charset="0"/>
              <a:buChar char="•"/>
              <a:defRPr/>
            </a:pPr>
            <a:endParaRPr lang="en-US" sz="3100" dirty="0">
              <a:latin typeface="Arial" panose="020B0604020202020204" pitchFamily="34" charset="0"/>
              <a:cs typeface="Arial" panose="020B0604020202020204" pitchFamily="34" charset="0"/>
            </a:endParaRPr>
          </a:p>
          <a:p>
            <a:pPr>
              <a:defRPr/>
            </a:pPr>
            <a:r>
              <a:rPr lang="en-US" sz="3100" dirty="0">
                <a:solidFill>
                  <a:srgbClr val="095DB4"/>
                </a:solidFill>
                <a:latin typeface="Arial" panose="020B0604020202020204" pitchFamily="34" charset="0"/>
                <a:cs typeface="Arial" panose="020B0604020202020204" pitchFamily="34" charset="0"/>
              </a:rPr>
              <a:t>Are more loyal &amp; less likely to leave after training</a:t>
            </a:r>
          </a:p>
          <a:p>
            <a:pPr lvl="1">
              <a:buFont typeface="Arial" panose="020B0604020202020204" pitchFamily="34" charset="0"/>
              <a:buChar char="•"/>
              <a:defRPr/>
            </a:pPr>
            <a:r>
              <a:rPr lang="en-US" sz="3100" dirty="0">
                <a:latin typeface="Arial" panose="020B0604020202020204" pitchFamily="34" charset="0"/>
                <a:cs typeface="Arial" panose="020B0604020202020204" pitchFamily="34" charset="0"/>
              </a:rPr>
              <a:t>Unplanned turnover is often greater among Millennials than Boomers</a:t>
            </a:r>
          </a:p>
          <a:p>
            <a:pPr>
              <a:defRPr/>
            </a:pPr>
            <a:endParaRPr lang="en-US" dirty="0">
              <a:solidFill>
                <a:sysClr val="window" lastClr="FFFFFF">
                  <a:lumMod val="50000"/>
                </a:sysClr>
              </a:solidFill>
              <a:latin typeface="Arial" panose="020B0604020202020204" pitchFamily="34" charset="0"/>
              <a:cs typeface="Arial" panose="020B0604020202020204" pitchFamily="34" charset="0"/>
            </a:endParaRPr>
          </a:p>
          <a:p>
            <a:pPr>
              <a:defRPr/>
            </a:pPr>
            <a:endParaRPr lang="en-US" dirty="0">
              <a:solidFill>
                <a:sysClr val="window" lastClr="FFFFFF">
                  <a:lumMod val="50000"/>
                </a:sysClr>
              </a:solidFill>
              <a:latin typeface="Arial" panose="020B0604020202020204" pitchFamily="34" charset="0"/>
              <a:cs typeface="Arial" panose="020B0604020202020204" pitchFamily="34" charset="0"/>
            </a:endParaRPr>
          </a:p>
        </p:txBody>
      </p:sp>
      <p:sp>
        <p:nvSpPr>
          <p:cNvPr id="16" name="Rectangle 15"/>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7" name="Rectangle 16"/>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8" name="Rectangle 17"/>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20" name="Picture 19"/>
          <p:cNvPicPr>
            <a:picLocks noChangeAspect="1"/>
          </p:cNvPicPr>
          <p:nvPr/>
        </p:nvPicPr>
        <p:blipFill>
          <a:blip r:embed="rId3"/>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209830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0" y="455394"/>
            <a:ext cx="9144000" cy="8077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Top 5 Advantages of Older Workers</a:t>
            </a:r>
          </a:p>
        </p:txBody>
      </p:sp>
      <p:sp>
        <p:nvSpPr>
          <p:cNvPr id="5" name="Text Placeholder 2"/>
          <p:cNvSpPr txBox="1">
            <a:spLocks/>
          </p:cNvSpPr>
          <p:nvPr/>
        </p:nvSpPr>
        <p:spPr>
          <a:xfrm>
            <a:off x="362960" y="1413708"/>
            <a:ext cx="8458200" cy="444897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defTabSz="457200">
              <a:lnSpc>
                <a:spcPct val="100000"/>
              </a:lnSpc>
              <a:spcBef>
                <a:spcPct val="20000"/>
              </a:spcBef>
              <a:buFont typeface="Arial"/>
              <a:buChar char="•"/>
            </a:pPr>
            <a:r>
              <a:rPr lang="en-US" dirty="0">
                <a:solidFill>
                  <a:schemeClr val="bg1">
                    <a:lumMod val="50000"/>
                  </a:schemeClr>
                </a:solidFill>
                <a:latin typeface="Arial" panose="020B0604020202020204" pitchFamily="34" charset="0"/>
                <a:cs typeface="Arial" panose="020B0604020202020204" pitchFamily="34" charset="0"/>
              </a:rPr>
              <a:t>77% -- More work experience/knowledge</a:t>
            </a:r>
          </a:p>
          <a:p>
            <a:pPr marL="342900" indent="-342900" algn="l" defTabSz="457200">
              <a:lnSpc>
                <a:spcPct val="100000"/>
              </a:lnSpc>
              <a:spcBef>
                <a:spcPct val="20000"/>
              </a:spcBef>
              <a:buFont typeface="Arial"/>
              <a:buChar char="•"/>
            </a:pPr>
            <a:endParaRPr lang="en-US" dirty="0">
              <a:solidFill>
                <a:schemeClr val="bg1">
                  <a:lumMod val="50000"/>
                </a:schemeClr>
              </a:solidFill>
              <a:latin typeface="Arial" panose="020B0604020202020204" pitchFamily="34" charset="0"/>
              <a:cs typeface="Arial" panose="020B0604020202020204" pitchFamily="34" charset="0"/>
            </a:endParaRPr>
          </a:p>
          <a:p>
            <a:pPr marL="342900" indent="-342900" algn="l" defTabSz="457200">
              <a:lnSpc>
                <a:spcPct val="100000"/>
              </a:lnSpc>
              <a:spcBef>
                <a:spcPct val="20000"/>
              </a:spcBef>
              <a:buFont typeface="Arial"/>
              <a:buChar char="•"/>
            </a:pPr>
            <a:r>
              <a:rPr lang="en-US" dirty="0">
                <a:solidFill>
                  <a:schemeClr val="bg1">
                    <a:lumMod val="50000"/>
                  </a:schemeClr>
                </a:solidFill>
                <a:latin typeface="Arial" panose="020B0604020202020204" pitchFamily="34" charset="0"/>
                <a:cs typeface="Arial" panose="020B0604020202020204" pitchFamily="34" charset="0"/>
              </a:rPr>
              <a:t>71% -- More maturity/professionalism</a:t>
            </a:r>
          </a:p>
          <a:p>
            <a:pPr marL="342900" indent="-342900" algn="l" defTabSz="457200">
              <a:lnSpc>
                <a:spcPct val="100000"/>
              </a:lnSpc>
              <a:spcBef>
                <a:spcPct val="20000"/>
              </a:spcBef>
              <a:buFont typeface="Arial"/>
              <a:buChar char="•"/>
            </a:pPr>
            <a:endParaRPr lang="en-US" dirty="0">
              <a:solidFill>
                <a:schemeClr val="bg1">
                  <a:lumMod val="50000"/>
                </a:schemeClr>
              </a:solidFill>
              <a:latin typeface="Arial" panose="020B0604020202020204" pitchFamily="34" charset="0"/>
              <a:cs typeface="Arial" panose="020B0604020202020204" pitchFamily="34" charset="0"/>
            </a:endParaRPr>
          </a:p>
          <a:p>
            <a:pPr marL="342900" indent="-342900" algn="l" defTabSz="457200">
              <a:lnSpc>
                <a:spcPct val="100000"/>
              </a:lnSpc>
              <a:spcBef>
                <a:spcPct val="20000"/>
              </a:spcBef>
              <a:buFont typeface="Arial"/>
              <a:buChar char="•"/>
            </a:pPr>
            <a:r>
              <a:rPr lang="en-US" dirty="0">
                <a:solidFill>
                  <a:schemeClr val="bg1">
                    <a:lumMod val="50000"/>
                  </a:schemeClr>
                </a:solidFill>
                <a:latin typeface="Arial" panose="020B0604020202020204" pitchFamily="34" charset="0"/>
                <a:cs typeface="Arial" panose="020B0604020202020204" pitchFamily="34" charset="0"/>
              </a:rPr>
              <a:t>70% -- Stronger work ethic</a:t>
            </a:r>
          </a:p>
          <a:p>
            <a:pPr marL="342900" indent="-342900" algn="l" defTabSz="457200">
              <a:lnSpc>
                <a:spcPct val="100000"/>
              </a:lnSpc>
              <a:spcBef>
                <a:spcPct val="20000"/>
              </a:spcBef>
              <a:buFont typeface="Arial"/>
              <a:buChar char="•"/>
            </a:pPr>
            <a:endParaRPr lang="en-US" dirty="0">
              <a:solidFill>
                <a:schemeClr val="bg1">
                  <a:lumMod val="50000"/>
                </a:schemeClr>
              </a:solidFill>
              <a:latin typeface="Arial" panose="020B0604020202020204" pitchFamily="34" charset="0"/>
              <a:cs typeface="Arial" panose="020B0604020202020204" pitchFamily="34" charset="0"/>
            </a:endParaRPr>
          </a:p>
          <a:p>
            <a:pPr marL="342900" indent="-342900" algn="l" defTabSz="457200">
              <a:lnSpc>
                <a:spcPct val="100000"/>
              </a:lnSpc>
              <a:spcBef>
                <a:spcPct val="20000"/>
              </a:spcBef>
              <a:buFont typeface="Arial"/>
              <a:buChar char="•"/>
            </a:pPr>
            <a:r>
              <a:rPr lang="en-US" dirty="0">
                <a:solidFill>
                  <a:schemeClr val="bg1">
                    <a:lumMod val="50000"/>
                  </a:schemeClr>
                </a:solidFill>
                <a:latin typeface="Arial" panose="020B0604020202020204" pitchFamily="34" charset="0"/>
                <a:cs typeface="Arial" panose="020B0604020202020204" pitchFamily="34" charset="0"/>
              </a:rPr>
              <a:t>63% -- Ability to serve as mentors to              				     			younger workers</a:t>
            </a:r>
          </a:p>
          <a:p>
            <a:pPr marL="342900" indent="-342900" algn="l" defTabSz="457200">
              <a:lnSpc>
                <a:spcPct val="100000"/>
              </a:lnSpc>
              <a:spcBef>
                <a:spcPct val="20000"/>
              </a:spcBef>
              <a:buFont typeface="Arial"/>
              <a:buChar char="•"/>
            </a:pPr>
            <a:endParaRPr lang="en-US" dirty="0">
              <a:solidFill>
                <a:schemeClr val="bg1">
                  <a:lumMod val="50000"/>
                </a:schemeClr>
              </a:solidFill>
              <a:latin typeface="Arial" panose="020B0604020202020204" pitchFamily="34" charset="0"/>
              <a:cs typeface="Arial" panose="020B0604020202020204" pitchFamily="34" charset="0"/>
            </a:endParaRPr>
          </a:p>
          <a:p>
            <a:pPr marL="342900" indent="-342900" algn="l" defTabSz="457200">
              <a:lnSpc>
                <a:spcPct val="100000"/>
              </a:lnSpc>
              <a:spcBef>
                <a:spcPct val="20000"/>
              </a:spcBef>
              <a:buFont typeface="Arial"/>
              <a:buChar char="•"/>
            </a:pPr>
            <a:r>
              <a:rPr lang="en-US" dirty="0">
                <a:solidFill>
                  <a:schemeClr val="bg1">
                    <a:lumMod val="50000"/>
                  </a:schemeClr>
                </a:solidFill>
                <a:latin typeface="Arial" panose="020B0604020202020204" pitchFamily="34" charset="0"/>
                <a:cs typeface="Arial" panose="020B0604020202020204" pitchFamily="34" charset="0"/>
              </a:rPr>
              <a:t>59% -- More reliability</a:t>
            </a:r>
          </a:p>
          <a:p>
            <a:pPr algn="l" defTabSz="457200">
              <a:lnSpc>
                <a:spcPct val="100000"/>
              </a:lnSpc>
              <a:spcBef>
                <a:spcPct val="20000"/>
              </a:spcBef>
            </a:pPr>
            <a:endParaRPr lang="en-US" sz="3200" b="1" dirty="0">
              <a:solidFill>
                <a:prstClr val="white">
                  <a:lumMod val="50000"/>
                </a:prstClr>
              </a:solidFill>
              <a:latin typeface="Arial" panose="020B0604020202020204" pitchFamily="34" charset="0"/>
              <a:cs typeface="Arial" panose="020B0604020202020204" pitchFamily="34" charset="0"/>
            </a:endParaRPr>
          </a:p>
          <a:p>
            <a:pPr algn="r" defTabSz="457200">
              <a:lnSpc>
                <a:spcPct val="100000"/>
              </a:lnSpc>
              <a:spcBef>
                <a:spcPct val="20000"/>
              </a:spcBef>
            </a:pPr>
            <a:r>
              <a:rPr lang="en-US" sz="2000" dirty="0">
                <a:solidFill>
                  <a:prstClr val="white">
                    <a:lumMod val="50000"/>
                  </a:prstClr>
                </a:solidFill>
                <a:latin typeface="Arial" panose="020B0604020202020204" pitchFamily="34" charset="0"/>
                <a:cs typeface="Arial" panose="020B0604020202020204" pitchFamily="34" charset="0"/>
              </a:rPr>
              <a:t>Source:  </a:t>
            </a:r>
            <a:r>
              <a:rPr lang="en-US" sz="2000" i="1" dirty="0">
                <a:solidFill>
                  <a:prstClr val="white">
                    <a:lumMod val="50000"/>
                  </a:prstClr>
                </a:solidFill>
                <a:latin typeface="Arial" panose="020B0604020202020204" pitchFamily="34" charset="0"/>
                <a:cs typeface="Arial" panose="020B0604020202020204" pitchFamily="34" charset="0"/>
              </a:rPr>
              <a:t>SHRM Preparing for an Aging Workforce Survey</a:t>
            </a:r>
          </a:p>
          <a:p>
            <a:pPr algn="l"/>
            <a:endParaRPr lang="en-US" dirty="0">
              <a:latin typeface="Arial" panose="020B0604020202020204" pitchFamily="34" charset="0"/>
              <a:cs typeface="Arial" panose="020B0604020202020204" pitchFamily="34" charset="0"/>
            </a:endParaRPr>
          </a:p>
        </p:txBody>
      </p:sp>
      <p:sp>
        <p:nvSpPr>
          <p:cNvPr id="15" name="Rectangle 14"/>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6" name="Rectangle 15"/>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7" name="Rectangle 16"/>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19" name="Picture 18"/>
          <p:cNvPicPr>
            <a:picLocks noChangeAspect="1"/>
          </p:cNvPicPr>
          <p:nvPr/>
        </p:nvPicPr>
        <p:blipFill>
          <a:blip r:embed="rId3"/>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282595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0" y="450193"/>
            <a:ext cx="9144000" cy="935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Goals of a Mature Worker Strategy</a:t>
            </a:r>
          </a:p>
        </p:txBody>
      </p:sp>
      <p:sp>
        <p:nvSpPr>
          <p:cNvPr id="5" name="Text Placeholder 2"/>
          <p:cNvSpPr txBox="1">
            <a:spLocks/>
          </p:cNvSpPr>
          <p:nvPr/>
        </p:nvSpPr>
        <p:spPr>
          <a:xfrm>
            <a:off x="385808" y="1415095"/>
            <a:ext cx="8372383" cy="39023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defTabSz="457200">
              <a:lnSpc>
                <a:spcPct val="100000"/>
              </a:lnSpc>
              <a:spcBef>
                <a:spcPct val="20000"/>
              </a:spcBef>
              <a:buFont typeface="Arial"/>
              <a:buChar char="•"/>
            </a:pPr>
            <a:r>
              <a:rPr lang="en-US" sz="2200" dirty="0">
                <a:solidFill>
                  <a:schemeClr val="bg1">
                    <a:lumMod val="50000"/>
                  </a:schemeClr>
                </a:solidFill>
                <a:latin typeface="Arial" panose="020B0604020202020204" pitchFamily="34" charset="0"/>
                <a:cs typeface="Arial" panose="020B0604020202020204" pitchFamily="34" charset="0"/>
              </a:rPr>
              <a:t>Retain and engage older workers as long as possible </a:t>
            </a:r>
          </a:p>
          <a:p>
            <a:pPr marL="342900" indent="-342900" algn="l" defTabSz="457200">
              <a:lnSpc>
                <a:spcPct val="100000"/>
              </a:lnSpc>
              <a:spcBef>
                <a:spcPct val="20000"/>
              </a:spcBef>
              <a:buFont typeface="Arial"/>
              <a:buChar char="•"/>
            </a:pPr>
            <a:endParaRPr lang="en-US" sz="2200" dirty="0">
              <a:solidFill>
                <a:schemeClr val="bg1">
                  <a:lumMod val="50000"/>
                </a:schemeClr>
              </a:solidFill>
              <a:latin typeface="Arial" panose="020B0604020202020204" pitchFamily="34" charset="0"/>
              <a:cs typeface="Arial" panose="020B0604020202020204" pitchFamily="34" charset="0"/>
            </a:endParaRPr>
          </a:p>
          <a:p>
            <a:pPr marL="342900" indent="-342900" algn="l" defTabSz="457200">
              <a:lnSpc>
                <a:spcPct val="100000"/>
              </a:lnSpc>
              <a:spcBef>
                <a:spcPct val="20000"/>
              </a:spcBef>
              <a:buFont typeface="Arial"/>
              <a:buChar char="•"/>
            </a:pPr>
            <a:r>
              <a:rPr lang="en-US" sz="2200" dirty="0">
                <a:solidFill>
                  <a:schemeClr val="bg1">
                    <a:lumMod val="50000"/>
                  </a:schemeClr>
                </a:solidFill>
                <a:latin typeface="Arial" panose="020B0604020202020204" pitchFamily="34" charset="0"/>
                <a:cs typeface="Arial" panose="020B0604020202020204" pitchFamily="34" charset="0"/>
              </a:rPr>
              <a:t>Transfer their knowledge to younger employees </a:t>
            </a:r>
          </a:p>
          <a:p>
            <a:pPr marL="342900" indent="-342900" algn="l" defTabSz="457200">
              <a:lnSpc>
                <a:spcPct val="100000"/>
              </a:lnSpc>
              <a:spcBef>
                <a:spcPct val="20000"/>
              </a:spcBef>
              <a:buFont typeface="Arial"/>
              <a:buChar char="•"/>
            </a:pPr>
            <a:endParaRPr lang="en-US" sz="2200" dirty="0">
              <a:solidFill>
                <a:schemeClr val="bg1">
                  <a:lumMod val="50000"/>
                </a:schemeClr>
              </a:solidFill>
              <a:latin typeface="Arial" panose="020B0604020202020204" pitchFamily="34" charset="0"/>
              <a:cs typeface="Arial" panose="020B0604020202020204" pitchFamily="34" charset="0"/>
            </a:endParaRPr>
          </a:p>
          <a:p>
            <a:pPr marL="342900" indent="-342900" algn="l" defTabSz="457200">
              <a:lnSpc>
                <a:spcPct val="100000"/>
              </a:lnSpc>
              <a:spcBef>
                <a:spcPct val="20000"/>
              </a:spcBef>
              <a:buFont typeface="Arial"/>
              <a:buChar char="•"/>
            </a:pPr>
            <a:r>
              <a:rPr lang="en-US" sz="2200" dirty="0">
                <a:solidFill>
                  <a:schemeClr val="bg1">
                    <a:lumMod val="50000"/>
                  </a:schemeClr>
                </a:solidFill>
                <a:latin typeface="Arial" panose="020B0604020202020204" pitchFamily="34" charset="0"/>
                <a:cs typeface="Arial" panose="020B0604020202020204" pitchFamily="34" charset="0"/>
              </a:rPr>
              <a:t>Leverage their skills after they retire</a:t>
            </a:r>
          </a:p>
          <a:p>
            <a:pPr algn="l" defTabSz="457200">
              <a:lnSpc>
                <a:spcPct val="100000"/>
              </a:lnSpc>
              <a:spcBef>
                <a:spcPct val="20000"/>
              </a:spcBef>
            </a:pPr>
            <a:endParaRPr lang="en-US" sz="2200" dirty="0">
              <a:solidFill>
                <a:schemeClr val="bg1">
                  <a:lumMod val="50000"/>
                </a:schemeClr>
              </a:solidFill>
              <a:latin typeface="Arial" panose="020B0604020202020204" pitchFamily="34" charset="0"/>
              <a:cs typeface="Arial" panose="020B0604020202020204" pitchFamily="34" charset="0"/>
            </a:endParaRPr>
          </a:p>
          <a:p>
            <a:pPr marL="342900" indent="-342900" algn="l" defTabSz="457200">
              <a:lnSpc>
                <a:spcPct val="100000"/>
              </a:lnSpc>
              <a:spcBef>
                <a:spcPct val="20000"/>
              </a:spcBef>
              <a:buFont typeface="Arial"/>
              <a:buChar char="•"/>
            </a:pPr>
            <a:r>
              <a:rPr lang="en-US" sz="2200" dirty="0">
                <a:solidFill>
                  <a:schemeClr val="bg1">
                    <a:lumMod val="50000"/>
                  </a:schemeClr>
                </a:solidFill>
                <a:latin typeface="Arial" panose="020B0604020202020204" pitchFamily="34" charset="0"/>
                <a:cs typeface="Arial" panose="020B0604020202020204" pitchFamily="34" charset="0"/>
              </a:rPr>
              <a:t>Recruit older talent from outside</a:t>
            </a:r>
          </a:p>
          <a:p>
            <a:pPr algn="l" defTabSz="457200">
              <a:lnSpc>
                <a:spcPct val="100000"/>
              </a:lnSpc>
              <a:spcBef>
                <a:spcPct val="20000"/>
              </a:spcBef>
            </a:pPr>
            <a:endParaRPr lang="en-US" sz="3200" b="1" dirty="0">
              <a:solidFill>
                <a:prstClr val="white">
                  <a:lumMod val="50000"/>
                </a:prstClr>
              </a:solidFill>
              <a:latin typeface="Arial" panose="020B0604020202020204" pitchFamily="34" charset="0"/>
              <a:cs typeface="Arial" panose="020B0604020202020204" pitchFamily="34" charset="0"/>
            </a:endParaRPr>
          </a:p>
          <a:p>
            <a:pPr algn="r" defTabSz="457200">
              <a:lnSpc>
                <a:spcPct val="100000"/>
              </a:lnSpc>
              <a:spcBef>
                <a:spcPct val="20000"/>
              </a:spcBef>
            </a:pPr>
            <a:r>
              <a:rPr lang="en-US" sz="2000" dirty="0">
                <a:solidFill>
                  <a:prstClr val="white">
                    <a:lumMod val="50000"/>
                  </a:prstClr>
                </a:solidFill>
                <a:latin typeface="Arial" panose="020B0604020202020204" pitchFamily="34" charset="0"/>
                <a:cs typeface="Arial" panose="020B0604020202020204" pitchFamily="34" charset="0"/>
              </a:rPr>
              <a:t>Source:  </a:t>
            </a:r>
            <a:r>
              <a:rPr lang="en-US" sz="2000" i="1" dirty="0">
                <a:solidFill>
                  <a:prstClr val="white">
                    <a:lumMod val="50000"/>
                  </a:prstClr>
                </a:solidFill>
                <a:latin typeface="Arial" panose="020B0604020202020204" pitchFamily="34" charset="0"/>
                <a:cs typeface="Arial" panose="020B0604020202020204" pitchFamily="34" charset="0"/>
              </a:rPr>
              <a:t>SHRM Preparing for an Aging Workforce Survey</a:t>
            </a:r>
          </a:p>
          <a:p>
            <a:pPr algn="l"/>
            <a:endParaRPr lang="en-US" dirty="0">
              <a:latin typeface="Arial" panose="020B0604020202020204" pitchFamily="34" charset="0"/>
              <a:cs typeface="Arial" panose="020B0604020202020204" pitchFamily="34" charset="0"/>
            </a:endParaRPr>
          </a:p>
        </p:txBody>
      </p:sp>
      <p:sp>
        <p:nvSpPr>
          <p:cNvPr id="12" name="Rectangle 11"/>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3" name="Rectangle 12"/>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4" name="Rectangle 13"/>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16" name="Picture 15"/>
          <p:cNvPicPr>
            <a:picLocks noChangeAspect="1"/>
          </p:cNvPicPr>
          <p:nvPr/>
        </p:nvPicPr>
        <p:blipFill>
          <a:blip r:embed="rId3"/>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101424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2" y="461564"/>
            <a:ext cx="9144001" cy="7966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Take Action</a:t>
            </a:r>
          </a:p>
        </p:txBody>
      </p:sp>
      <p:sp>
        <p:nvSpPr>
          <p:cNvPr id="14" name="Content Placeholder 2"/>
          <p:cNvSpPr txBox="1">
            <a:spLocks/>
          </p:cNvSpPr>
          <p:nvPr/>
        </p:nvSpPr>
        <p:spPr>
          <a:xfrm>
            <a:off x="822960" y="1460507"/>
            <a:ext cx="5320981" cy="5442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dirty="0">
                <a:solidFill>
                  <a:srgbClr val="095DB4"/>
                </a:solidFill>
                <a:latin typeface="Arial" panose="020B0604020202020204" pitchFamily="34" charset="0"/>
                <a:cs typeface="Arial" panose="020B0604020202020204" pitchFamily="34" charset="0"/>
              </a:rPr>
              <a:t>Build the business case</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737" y="2004733"/>
            <a:ext cx="6578525" cy="3437510"/>
          </a:xfrm>
          <a:prstGeom prst="rect">
            <a:avLst/>
          </a:prstGeom>
        </p:spPr>
      </p:pic>
      <p:sp>
        <p:nvSpPr>
          <p:cNvPr id="12" name="Rectangle 11"/>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3" name="Rectangle 12"/>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6" name="Rectangle 15"/>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18" name="Picture 17"/>
          <p:cNvPicPr>
            <a:picLocks noChangeAspect="1"/>
          </p:cNvPicPr>
          <p:nvPr/>
        </p:nvPicPr>
        <p:blipFill>
          <a:blip r:embed="rId4"/>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21433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0" y="455394"/>
            <a:ext cx="9144000" cy="7691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Take Action</a:t>
            </a:r>
          </a:p>
        </p:txBody>
      </p:sp>
      <p:sp>
        <p:nvSpPr>
          <p:cNvPr id="16" name="Content Placeholder 2"/>
          <p:cNvSpPr txBox="1">
            <a:spLocks/>
          </p:cNvSpPr>
          <p:nvPr/>
        </p:nvSpPr>
        <p:spPr>
          <a:xfrm>
            <a:off x="807720" y="1449160"/>
            <a:ext cx="4896971" cy="44441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095DB4"/>
                </a:solidFill>
                <a:latin typeface="Arial" panose="020B0604020202020204" pitchFamily="34" charset="0"/>
                <a:cs typeface="Arial" panose="020B0604020202020204" pitchFamily="34" charset="0"/>
              </a:rPr>
              <a:t>2. Assess the state of your aging    workforce</a:t>
            </a:r>
          </a:p>
          <a:p>
            <a:pPr algn="l"/>
            <a:endParaRPr lang="en-US" sz="2000" dirty="0">
              <a:solidFill>
                <a:srgbClr val="095DB4"/>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200" dirty="0">
                <a:solidFill>
                  <a:schemeClr val="bg1">
                    <a:lumMod val="50000"/>
                  </a:schemeClr>
                </a:solidFill>
                <a:latin typeface="Arial" panose="020B0604020202020204" pitchFamily="34" charset="0"/>
                <a:cs typeface="Arial" panose="020B0604020202020204" pitchFamily="34" charset="0"/>
              </a:rPr>
              <a:t>Do you need to expand your workforce to meet business demand?</a:t>
            </a:r>
          </a:p>
          <a:p>
            <a:pPr marL="342900" indent="-342900" algn="l">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200" dirty="0">
                <a:solidFill>
                  <a:schemeClr val="bg1">
                    <a:lumMod val="50000"/>
                  </a:schemeClr>
                </a:solidFill>
                <a:latin typeface="Arial" panose="020B0604020202020204" pitchFamily="34" charset="0"/>
                <a:cs typeface="Arial" panose="020B0604020202020204" pitchFamily="34" charset="0"/>
              </a:rPr>
              <a:t>How many workers will be retiring in the next few years?	</a:t>
            </a:r>
          </a:p>
          <a:p>
            <a:pPr marL="342900" indent="-342900" algn="l">
              <a:buFont typeface="Arial" panose="020B0604020202020204" pitchFamily="34" charset="0"/>
              <a:buChar char="•"/>
            </a:pPr>
            <a:r>
              <a:rPr lang="en-US" sz="2200" dirty="0">
                <a:solidFill>
                  <a:schemeClr val="bg1">
                    <a:lumMod val="50000"/>
                  </a:schemeClr>
                </a:solidFill>
                <a:latin typeface="Arial" panose="020B0604020202020204" pitchFamily="34" charset="0"/>
                <a:cs typeface="Arial" panose="020B0604020202020204" pitchFamily="34" charset="0"/>
              </a:rPr>
              <a:t>How will you fill the gaps?</a:t>
            </a:r>
          </a:p>
          <a:p>
            <a:pPr algn="l"/>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pic>
        <p:nvPicPr>
          <p:cNvPr id="17"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191" y="1449160"/>
            <a:ext cx="2753509" cy="3738209"/>
          </a:xfrm>
          <a:prstGeom prst="rect">
            <a:avLst/>
          </a:prstGeom>
        </p:spPr>
      </p:pic>
      <p:sp>
        <p:nvSpPr>
          <p:cNvPr id="12" name="Rectangle 11"/>
          <p:cNvSpPr/>
          <p:nvPr/>
        </p:nvSpPr>
        <p:spPr>
          <a:xfrm>
            <a:off x="0" y="-1"/>
            <a:ext cx="3063827" cy="302995"/>
          </a:xfrm>
          <a:prstGeom prst="rect">
            <a:avLst/>
          </a:prstGeom>
          <a:solidFill>
            <a:srgbClr val="F1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3" name="Rectangle 12"/>
          <p:cNvSpPr/>
          <p:nvPr/>
        </p:nvSpPr>
        <p:spPr>
          <a:xfrm>
            <a:off x="3063827" y="-3181"/>
            <a:ext cx="3056466" cy="307981"/>
          </a:xfrm>
          <a:prstGeom prst="rect">
            <a:avLst/>
          </a:prstGeom>
          <a:solidFill>
            <a:srgbClr val="8F9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sp>
        <p:nvSpPr>
          <p:cNvPr id="14" name="Rectangle 13"/>
          <p:cNvSpPr/>
          <p:nvPr/>
        </p:nvSpPr>
        <p:spPr>
          <a:xfrm>
            <a:off x="6120293" y="0"/>
            <a:ext cx="3023707" cy="302994"/>
          </a:xfrm>
          <a:prstGeom prst="rect">
            <a:avLst/>
          </a:prstGeom>
          <a:solidFill>
            <a:srgbClr val="0E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15933"/>
              </a:solidFill>
            </a:endParaRPr>
          </a:p>
        </p:txBody>
      </p:sp>
      <p:pic>
        <p:nvPicPr>
          <p:cNvPr id="18" name="Picture 17"/>
          <p:cNvPicPr>
            <a:picLocks noChangeAspect="1"/>
          </p:cNvPicPr>
          <p:nvPr/>
        </p:nvPicPr>
        <p:blipFill>
          <a:blip r:embed="rId4"/>
          <a:stretch>
            <a:fillRect/>
          </a:stretch>
        </p:blipFill>
        <p:spPr>
          <a:xfrm>
            <a:off x="7046594" y="6035490"/>
            <a:ext cx="1660526" cy="583862"/>
          </a:xfrm>
          <a:prstGeom prst="rect">
            <a:avLst/>
          </a:prstGeom>
        </p:spPr>
      </p:pic>
    </p:spTree>
    <p:extLst>
      <p:ext uri="{BB962C8B-B14F-4D97-AF65-F5344CB8AC3E}">
        <p14:creationId xmlns:p14="http://schemas.microsoft.com/office/powerpoint/2010/main" val="7922813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53B8DFA71469AE478EA672AC4AC25535" ma:contentTypeVersion="1" ma:contentTypeDescription="Upload an image." ma:contentTypeScope="" ma:versionID="5ce5faf19b527bc7887c073665ba3d50">
  <xsd:schema xmlns:xsd="http://www.w3.org/2001/XMLSchema" xmlns:xs="http://www.w3.org/2001/XMLSchema" xmlns:p="http://schemas.microsoft.com/office/2006/metadata/properties" xmlns:ns1="http://schemas.microsoft.com/sharepoint/v3" xmlns:ns2="5BEF717F-5FE8-47D5-8228-EBBB985A24A4" xmlns:ns3="http://schemas.microsoft.com/sharepoint/v3/fields" targetNamespace="http://schemas.microsoft.com/office/2006/metadata/properties" ma:root="true" ma:fieldsID="73f68fef720402127f966a931d6cfebb" ns1:_="" ns2:_="" ns3:_="">
    <xsd:import namespace="http://schemas.microsoft.com/sharepoint/v3"/>
    <xsd:import namespace="5BEF717F-5FE8-47D5-8228-EBBB985A24A4"/>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EF717F-5FE8-47D5-8228-EBBB985A24A4"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5BEF717F-5FE8-47D5-8228-EBBB985A24A4"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7AAE71E4-7423-45AE-B4EC-01497DBBAB68}"/>
</file>

<file path=customXml/itemProps2.xml><?xml version="1.0" encoding="utf-8"?>
<ds:datastoreItem xmlns:ds="http://schemas.openxmlformats.org/officeDocument/2006/customXml" ds:itemID="{2EA6FEE0-78B4-46DF-A214-65B0264A987B}"/>
</file>

<file path=customXml/itemProps3.xml><?xml version="1.0" encoding="utf-8"?>
<ds:datastoreItem xmlns:ds="http://schemas.openxmlformats.org/officeDocument/2006/customXml" ds:itemID="{C1B91B8F-AAA1-41CD-ACB1-BF76096A0A7F}"/>
</file>

<file path=docProps/app.xml><?xml version="1.0" encoding="utf-8"?>
<Properties xmlns="http://schemas.openxmlformats.org/officeDocument/2006/extended-properties" xmlns:vt="http://schemas.openxmlformats.org/officeDocument/2006/docPropsVTypes">
  <Template>Office Theme</Template>
  <TotalTime>192</TotalTime>
  <Words>1246</Words>
  <Application>Microsoft Office PowerPoint</Application>
  <PresentationFormat>On-screen Show (4:3)</PresentationFormat>
  <Paragraphs>141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Tinkleman, Amanda</dc:creator>
  <cp:keywords/>
  <dc:description/>
  <cp:lastModifiedBy>Tinkleman, Amanda</cp:lastModifiedBy>
  <cp:revision>46</cp:revision>
  <dcterms:created xsi:type="dcterms:W3CDTF">2017-06-02T14:21:26Z</dcterms:created>
  <dcterms:modified xsi:type="dcterms:W3CDTF">2017-06-02T19:42:31Z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0x0101009148F5A04DDD49CBA7127AADA5FB792B00AADE34325A8B49CDA8BB4DB53328F2140053B8DFA71469AE478EA672AC4AC25535</vt:lpwstr>
  </property>
</Properties>
</file>