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notesSlides/notesSlide14.xml" ContentType="application/vnd.openxmlformats-officedocument.presentationml.notesSlide+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notesSlides/notesSlide18.xml" ContentType="application/vnd.openxmlformats-officedocument.presentationml.notesSlide+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notesSlides/notesSlide23.xml" ContentType="application/vnd.openxmlformats-officedocument.presentationml.notesSlide+xml"/>
  <Override PartName="/ppt/tags/tag46.xml" ContentType="application/vnd.openxmlformats-officedocument.presentationml.tags+xml"/>
  <Override PartName="/ppt/notesSlides/notesSlide24.xml" ContentType="application/vnd.openxmlformats-officedocument.presentationml.notesSlide+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notesSlides/notesSlide29.xml" ContentType="application/vnd.openxmlformats-officedocument.presentationml.notesSlide+xml"/>
  <Override PartName="/ppt/comments/comment1.xml" ContentType="application/vnd.openxmlformats-officedocument.presentationml.comments+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notesSlides/notesSlide3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Override PartName="/ppt/tags/tag59.xml" ContentType="application/vnd.openxmlformats-officedocument.presentationml.tags+xml"/>
  <Override PartName="/ppt/notesSlides/notesSlide37.xml" ContentType="application/vnd.openxmlformats-officedocument.presentationml.notesSlide+xml"/>
  <Override PartName="/ppt/tags/tag60.xml" ContentType="application/vnd.openxmlformats-officedocument.presentationml.tags+xml"/>
  <Override PartName="/ppt/notesSlides/notesSlide38.xml" ContentType="application/vnd.openxmlformats-officedocument.presentationml.notesSlide+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tags/tag66.xml" ContentType="application/vnd.openxmlformats-officedocument.presentationml.tags+xml"/>
  <Override PartName="/ppt/notesSlides/notesSlide44.xml" ContentType="application/vnd.openxmlformats-officedocument.presentationml.notesSlide+xml"/>
  <Override PartName="/ppt/tags/tag67.xml" ContentType="application/vnd.openxmlformats-officedocument.presentationml.tags+xml"/>
  <Override PartName="/ppt/notesSlides/notesSlide45.xml" ContentType="application/vnd.openxmlformats-officedocument.presentationml.notesSlide+xml"/>
  <Override PartName="/ppt/tags/tag68.xml" ContentType="application/vnd.openxmlformats-officedocument.presentationml.tags+xml"/>
  <Override PartName="/ppt/notesSlides/notesSlide46.xml" ContentType="application/vnd.openxmlformats-officedocument.presentationml.notesSlide+xml"/>
  <Override PartName="/ppt/tags/tag69.xml" ContentType="application/vnd.openxmlformats-officedocument.presentationml.tags+xml"/>
  <Override PartName="/ppt/notesSlides/notesSlide47.xml" ContentType="application/vnd.openxmlformats-officedocument.presentationml.notesSlide+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notesSlides/notesSlide49.xml" ContentType="application/vnd.openxmlformats-officedocument.presentationml.notesSlide+xml"/>
  <Override PartName="/ppt/tags/tag72.xml" ContentType="application/vnd.openxmlformats-officedocument.presentationml.tags+xml"/>
  <Override PartName="/ppt/notesSlides/notesSlide50.xml" ContentType="application/vnd.openxmlformats-officedocument.presentationml.notesSlide+xml"/>
  <Override PartName="/ppt/tags/tag73.xml" ContentType="application/vnd.openxmlformats-officedocument.presentationml.tags+xml"/>
  <Override PartName="/ppt/notesSlides/notesSlide51.xml" ContentType="application/vnd.openxmlformats-officedocument.presentationml.notesSlide+xml"/>
  <Override PartName="/ppt/tags/tag74.xml" ContentType="application/vnd.openxmlformats-officedocument.presentationml.tags+xml"/>
  <Override PartName="/ppt/notesSlides/notesSlide52.xml" ContentType="application/vnd.openxmlformats-officedocument.presentationml.notesSlide+xml"/>
  <Override PartName="/ppt/comments/comment2.xml" ContentType="application/vnd.openxmlformats-officedocument.presentationml.comments+xml"/>
  <Override PartName="/ppt/tags/tag75.xml" ContentType="application/vnd.openxmlformats-officedocument.presentationml.tags+xml"/>
  <Override PartName="/ppt/notesSlides/notesSlide53.xml" ContentType="application/vnd.openxmlformats-officedocument.presentationml.notesSlide+xml"/>
  <Override PartName="/ppt/tags/tag76.xml" ContentType="application/vnd.openxmlformats-officedocument.presentationml.tags+xml"/>
  <Override PartName="/ppt/notesSlides/notesSlide54.xml" ContentType="application/vnd.openxmlformats-officedocument.presentationml.notesSlide+xml"/>
  <Override PartName="/ppt/tags/tag77.xml" ContentType="application/vnd.openxmlformats-officedocument.presentationml.tags+xml"/>
  <Override PartName="/ppt/notesSlides/notesSlide55.xml" ContentType="application/vnd.openxmlformats-officedocument.presentationml.notesSlide+xml"/>
  <Override PartName="/ppt/tags/tag78.xml" ContentType="application/vnd.openxmlformats-officedocument.presentationml.tags+xml"/>
  <Override PartName="/ppt/notesSlides/notesSlide56.xml" ContentType="application/vnd.openxmlformats-officedocument.presentationml.notesSlide+xml"/>
  <Override PartName="/ppt/tags/tag79.xml" ContentType="application/vnd.openxmlformats-officedocument.presentationml.tags+xml"/>
  <Override PartName="/ppt/notesSlides/notesSlide57.xml" ContentType="application/vnd.openxmlformats-officedocument.presentationml.notesSlide+xml"/>
  <Override PartName="/ppt/tags/tag80.xml" ContentType="application/vnd.openxmlformats-officedocument.presentationml.tags+xml"/>
  <Override PartName="/ppt/notesSlides/notesSlide58.xml" ContentType="application/vnd.openxmlformats-officedocument.presentationml.notesSlide+xml"/>
  <Override PartName="/ppt/tags/tag81.xml" ContentType="application/vnd.openxmlformats-officedocument.presentationml.tags+xml"/>
  <Override PartName="/ppt/notesSlides/notesSlide59.xml" ContentType="application/vnd.openxmlformats-officedocument.presentationml.notesSlide+xml"/>
  <Override PartName="/ppt/tags/tag82.xml" ContentType="application/vnd.openxmlformats-officedocument.presentationml.tags+xml"/>
  <Override PartName="/ppt/notesSlides/notesSlide60.xml" ContentType="application/vnd.openxmlformats-officedocument.presentationml.notesSlide+xml"/>
  <Override PartName="/ppt/comments/comment3.xml" ContentType="application/vnd.openxmlformats-officedocument.presentationml.comments+xml"/>
  <Override PartName="/ppt/tags/tag83.xml" ContentType="application/vnd.openxmlformats-officedocument.presentationml.tags+xml"/>
  <Override PartName="/ppt/notesSlides/notesSlide61.xml" ContentType="application/vnd.openxmlformats-officedocument.presentationml.notesSlide+xml"/>
  <Override PartName="/ppt/tags/tag84.xml" ContentType="application/vnd.openxmlformats-officedocument.presentationml.tags+xml"/>
  <Override PartName="/ppt/notesSlides/notesSlide62.xml" ContentType="application/vnd.openxmlformats-officedocument.presentationml.notesSlide+xml"/>
  <Override PartName="/ppt/tags/tag85.xml" ContentType="application/vnd.openxmlformats-officedocument.presentationml.tags+xml"/>
  <Override PartName="/ppt/notesSlides/notesSlide63.xml" ContentType="application/vnd.openxmlformats-officedocument.presentationml.notesSlide+xml"/>
  <Override PartName="/ppt/tags/tag86.xml" ContentType="application/vnd.openxmlformats-officedocument.presentationml.tags+xml"/>
  <Override PartName="/ppt/notesSlides/notesSlide64.xml" ContentType="application/vnd.openxmlformats-officedocument.presentationml.notesSlide+xml"/>
  <Override PartName="/ppt/tags/tag87.xml" ContentType="application/vnd.openxmlformats-officedocument.presentationml.tags+xml"/>
  <Override PartName="/ppt/notesSlides/notesSlide65.xml" ContentType="application/vnd.openxmlformats-officedocument.presentationml.notesSlide+xml"/>
  <Override PartName="/ppt/tags/tag88.xml" ContentType="application/vnd.openxmlformats-officedocument.presentationml.tags+xml"/>
  <Override PartName="/ppt/notesSlides/notesSlide66.xml" ContentType="application/vnd.openxmlformats-officedocument.presentationml.notesSlide+xml"/>
  <Override PartName="/ppt/tags/tag89.xml" ContentType="application/vnd.openxmlformats-officedocument.presentationml.tags+xml"/>
  <Override PartName="/ppt/notesSlides/notesSlide67.xml" ContentType="application/vnd.openxmlformats-officedocument.presentationml.notesSlide+xml"/>
  <Override PartName="/ppt/tags/tag90.xml" ContentType="application/vnd.openxmlformats-officedocument.presentationml.tags+xml"/>
  <Override PartName="/ppt/notesSlides/notesSlide68.xml" ContentType="application/vnd.openxmlformats-officedocument.presentationml.notesSlide+xml"/>
  <Override PartName="/ppt/tags/tag91.xml" ContentType="application/vnd.openxmlformats-officedocument.presentationml.tags+xml"/>
  <Override PartName="/ppt/notesSlides/notesSlide69.xml" ContentType="application/vnd.openxmlformats-officedocument.presentationml.notesSlide+xml"/>
  <Override PartName="/ppt/tags/tag92.xml" ContentType="application/vnd.openxmlformats-officedocument.presentationml.tags+xml"/>
  <Override PartName="/ppt/notesSlides/notesSlide70.xml" ContentType="application/vnd.openxmlformats-officedocument.presentationml.notesSlide+xml"/>
  <Override PartName="/ppt/tags/tag93.xml" ContentType="application/vnd.openxmlformats-officedocument.presentationml.tags+xml"/>
  <Override PartName="/ppt/notesSlides/notesSlide71.xml" ContentType="application/vnd.openxmlformats-officedocument.presentationml.notesSlide+xml"/>
  <Override PartName="/ppt/tags/tag94.xml" ContentType="application/vnd.openxmlformats-officedocument.presentationml.tags+xml"/>
  <Override PartName="/ppt/notesSlides/notesSlide72.xml" ContentType="application/vnd.openxmlformats-officedocument.presentationml.notesSlide+xml"/>
  <Override PartName="/ppt/tags/tag95.xml" ContentType="application/vnd.openxmlformats-officedocument.presentationml.tags+xml"/>
  <Override PartName="/ppt/notesSlides/notesSlide73.xml" ContentType="application/vnd.openxmlformats-officedocument.presentationml.notesSlide+xml"/>
  <Override PartName="/ppt/tags/tag96.xml" ContentType="application/vnd.openxmlformats-officedocument.presentationml.tags+xml"/>
  <Override PartName="/ppt/notesSlides/notesSlide74.xml" ContentType="application/vnd.openxmlformats-officedocument.presentationml.notesSlide+xml"/>
  <Override PartName="/ppt/tags/tag97.xml" ContentType="application/vnd.openxmlformats-officedocument.presentationml.tags+xml"/>
  <Override PartName="/ppt/notesSlides/notesSlide75.xml" ContentType="application/vnd.openxmlformats-officedocument.presentationml.notesSlide+xml"/>
  <Override PartName="/ppt/tags/tag98.xml" ContentType="application/vnd.openxmlformats-officedocument.presentationml.tags+xml"/>
  <Override PartName="/ppt/notesSlides/notesSlide76.xml" ContentType="application/vnd.openxmlformats-officedocument.presentationml.notesSlide+xml"/>
  <Override PartName="/ppt/tags/tag99.xml" ContentType="application/vnd.openxmlformats-officedocument.presentationml.tags+xml"/>
  <Override PartName="/ppt/notesSlides/notesSlide77.xml" ContentType="application/vnd.openxmlformats-officedocument.presentationml.notesSlide+xml"/>
  <Override PartName="/ppt/tags/tag100.xml" ContentType="application/vnd.openxmlformats-officedocument.presentationml.tags+xml"/>
  <Override PartName="/ppt/notesSlides/notesSlide78.xml" ContentType="application/vnd.openxmlformats-officedocument.presentationml.notesSlide+xml"/>
  <Override PartName="/ppt/tags/tag101.xml" ContentType="application/vnd.openxmlformats-officedocument.presentationml.tags+xml"/>
  <Override PartName="/ppt/notesSlides/notesSlide79.xml" ContentType="application/vnd.openxmlformats-officedocument.presentationml.notesSlide+xml"/>
  <Override PartName="/ppt/tags/tag102.xml" ContentType="application/vnd.openxmlformats-officedocument.presentationml.tags+xml"/>
  <Override PartName="/ppt/notesSlides/notesSlide80.xml" ContentType="application/vnd.openxmlformats-officedocument.presentationml.notesSlide+xml"/>
  <Override PartName="/ppt/tags/tag103.xml" ContentType="application/vnd.openxmlformats-officedocument.presentationml.tags+xml"/>
  <Override PartName="/ppt/notesSlides/notesSlide81.xml" ContentType="application/vnd.openxmlformats-officedocument.presentationml.notesSlide+xml"/>
  <Override PartName="/ppt/tags/tag104.xml" ContentType="application/vnd.openxmlformats-officedocument.presentationml.tags+xml"/>
  <Override PartName="/ppt/notesSlides/notesSlide82.xml" ContentType="application/vnd.openxmlformats-officedocument.presentationml.notesSlide+xml"/>
  <Override PartName="/ppt/tags/tag105.xml" ContentType="application/vnd.openxmlformats-officedocument.presentationml.tags+xml"/>
  <Override PartName="/ppt/notesSlides/notesSlide83.xml" ContentType="application/vnd.openxmlformats-officedocument.presentationml.notesSlide+xml"/>
  <Override PartName="/ppt/tags/tag106.xml" ContentType="application/vnd.openxmlformats-officedocument.presentationml.tags+xml"/>
  <Override PartName="/ppt/notesSlides/notesSlide84.xml" ContentType="application/vnd.openxmlformats-officedocument.presentationml.notesSlide+xml"/>
  <Override PartName="/ppt/tags/tag107.xml" ContentType="application/vnd.openxmlformats-officedocument.presentationml.tags+xml"/>
  <Override PartName="/ppt/notesSlides/notesSlide85.xml" ContentType="application/vnd.openxmlformats-officedocument.presentationml.notesSlide+xml"/>
  <Override PartName="/ppt/tags/tag108.xml" ContentType="application/vnd.openxmlformats-officedocument.presentationml.tags+xml"/>
  <Override PartName="/ppt/notesSlides/notesSlide86.xml" ContentType="application/vnd.openxmlformats-officedocument.presentationml.notesSlide+xml"/>
  <Override PartName="/ppt/tags/tag109.xml" ContentType="application/vnd.openxmlformats-officedocument.presentationml.tags+xml"/>
  <Override PartName="/ppt/notesSlides/notesSlide87.xml" ContentType="application/vnd.openxmlformats-officedocument.presentationml.notesSlide+xml"/>
  <Override PartName="/ppt/tags/tag110.xml" ContentType="application/vnd.openxmlformats-officedocument.presentationml.tags+xml"/>
  <Override PartName="/ppt/notesSlides/notesSlide88.xml" ContentType="application/vnd.openxmlformats-officedocument.presentationml.notesSlide+xml"/>
  <Override PartName="/ppt/tags/tag111.xml" ContentType="application/vnd.openxmlformats-officedocument.presentationml.tags+xml"/>
  <Override PartName="/ppt/notesSlides/notesSlide89.xml" ContentType="application/vnd.openxmlformats-officedocument.presentationml.notesSlide+xml"/>
  <Override PartName="/ppt/tags/tag112.xml" ContentType="application/vnd.openxmlformats-officedocument.presentationml.tags+xml"/>
  <Override PartName="/ppt/notesSlides/notesSlide90.xml" ContentType="application/vnd.openxmlformats-officedocument.presentationml.notesSlide+xml"/>
  <Override PartName="/ppt/tags/tag113.xml" ContentType="application/vnd.openxmlformats-officedocument.presentationml.tags+xml"/>
  <Override PartName="/ppt/notesSlides/notesSlide91.xml" ContentType="application/vnd.openxmlformats-officedocument.presentationml.notesSlide+xml"/>
  <Override PartName="/ppt/tags/tag114.xml" ContentType="application/vnd.openxmlformats-officedocument.presentationml.tags+xml"/>
  <Override PartName="/ppt/notesSlides/notesSlide92.xml" ContentType="application/vnd.openxmlformats-officedocument.presentationml.notesSlide+xml"/>
  <Override PartName="/ppt/tags/tag115.xml" ContentType="application/vnd.openxmlformats-officedocument.presentationml.tags+xml"/>
  <Override PartName="/ppt/notesSlides/notesSlide93.xml" ContentType="application/vnd.openxmlformats-officedocument.presentationml.notesSlide+xml"/>
  <Override PartName="/ppt/tags/tag116.xml" ContentType="application/vnd.openxmlformats-officedocument.presentationml.tags+xml"/>
  <Override PartName="/ppt/notesSlides/notesSlide94.xml" ContentType="application/vnd.openxmlformats-officedocument.presentationml.notesSlide+xml"/>
  <Override PartName="/ppt/tags/tag117.xml" ContentType="application/vnd.openxmlformats-officedocument.presentationml.tags+xml"/>
  <Override PartName="/ppt/notesSlides/notesSlide95.xml" ContentType="application/vnd.openxmlformats-officedocument.presentationml.notesSlide+xml"/>
  <Override PartName="/ppt/tags/tag118.xml" ContentType="application/vnd.openxmlformats-officedocument.presentationml.tags+xml"/>
  <Override PartName="/ppt/notesSlides/notesSlide96.xml" ContentType="application/vnd.openxmlformats-officedocument.presentationml.notesSlide+xml"/>
  <Override PartName="/ppt/tags/tag119.xml" ContentType="application/vnd.openxmlformats-officedocument.presentationml.tags+xml"/>
  <Override PartName="/ppt/notesSlides/notesSlide97.xml" ContentType="application/vnd.openxmlformats-officedocument.presentationml.notesSlide+xml"/>
  <Override PartName="/ppt/tags/tag120.xml" ContentType="application/vnd.openxmlformats-officedocument.presentationml.tags+xml"/>
  <Override PartName="/ppt/notesSlides/notesSlide98.xml" ContentType="application/vnd.openxmlformats-officedocument.presentationml.notesSlide+xml"/>
  <Override PartName="/ppt/tags/tag121.xml" ContentType="application/vnd.openxmlformats-officedocument.presentationml.tags+xml"/>
  <Override PartName="/ppt/notesSlides/notesSlide99.xml" ContentType="application/vnd.openxmlformats-officedocument.presentationml.notesSlide+xml"/>
  <Override PartName="/ppt/tags/tag122.xml" ContentType="application/vnd.openxmlformats-officedocument.presentationml.tags+xml"/>
  <Override PartName="/ppt/notesSlides/notesSlide100.xml" ContentType="application/vnd.openxmlformats-officedocument.presentationml.notesSlide+xml"/>
  <Override PartName="/ppt/tags/tag123.xml" ContentType="application/vnd.openxmlformats-officedocument.presentationml.tags+xml"/>
  <Override PartName="/ppt/notesSlides/notesSlide101.xml" ContentType="application/vnd.openxmlformats-officedocument.presentationml.notesSlide+xml"/>
  <Override PartName="/ppt/tags/tag124.xml" ContentType="application/vnd.openxmlformats-officedocument.presentationml.tags+xml"/>
  <Override PartName="/ppt/notesSlides/notesSlide102.xml" ContentType="application/vnd.openxmlformats-officedocument.presentationml.notesSlide+xml"/>
  <Override PartName="/ppt/tags/tag125.xml" ContentType="application/vnd.openxmlformats-officedocument.presentationml.tags+xml"/>
  <Override PartName="/ppt/notesSlides/notesSlide103.xml" ContentType="application/vnd.openxmlformats-officedocument.presentationml.notesSlide+xml"/>
  <Override PartName="/ppt/tags/tag126.xml" ContentType="application/vnd.openxmlformats-officedocument.presentationml.tags+xml"/>
  <Override PartName="/ppt/notesSlides/notesSlide104.xml" ContentType="application/vnd.openxmlformats-officedocument.presentationml.notesSlide+xml"/>
  <Override PartName="/ppt/tags/tag127.xml" ContentType="application/vnd.openxmlformats-officedocument.presentationml.tags+xml"/>
  <Override PartName="/ppt/notesSlides/notesSlide105.xml" ContentType="application/vnd.openxmlformats-officedocument.presentationml.notesSlide+xml"/>
  <Override PartName="/ppt/tags/tag128.xml" ContentType="application/vnd.openxmlformats-officedocument.presentationml.tags+xml"/>
  <Override PartName="/ppt/notesSlides/notesSlide106.xml" ContentType="application/vnd.openxmlformats-officedocument.presentationml.notesSlide+xml"/>
  <Override PartName="/ppt/tags/tag129.xml" ContentType="application/vnd.openxmlformats-officedocument.presentationml.tags+xml"/>
  <Override PartName="/ppt/notesSlides/notesSlide107.xml" ContentType="application/vnd.openxmlformats-officedocument.presentationml.notesSlide+xml"/>
  <Override PartName="/ppt/tags/tag130.xml" ContentType="application/vnd.openxmlformats-officedocument.presentationml.tags+xml"/>
  <Override PartName="/ppt/notesSlides/notesSlide108.xml" ContentType="application/vnd.openxmlformats-officedocument.presentationml.notesSlide+xml"/>
  <Override PartName="/ppt/tags/tag131.xml" ContentType="application/vnd.openxmlformats-officedocument.presentationml.tags+xml"/>
  <Override PartName="/ppt/notesSlides/notesSlide109.xml" ContentType="application/vnd.openxmlformats-officedocument.presentationml.notesSlide+xml"/>
  <Override PartName="/ppt/tags/tag132.xml" ContentType="application/vnd.openxmlformats-officedocument.presentationml.tags+xml"/>
  <Override PartName="/ppt/notesSlides/notesSlide110.xml" ContentType="application/vnd.openxmlformats-officedocument.presentationml.notesSlide+xml"/>
  <Override PartName="/ppt/tags/tag133.xml" ContentType="application/vnd.openxmlformats-officedocument.presentationml.tags+xml"/>
  <Override PartName="/ppt/notesSlides/notesSlide111.xml" ContentType="application/vnd.openxmlformats-officedocument.presentationml.notesSlide+xml"/>
  <Override PartName="/ppt/tags/tag134.xml" ContentType="application/vnd.openxmlformats-officedocument.presentationml.tags+xml"/>
  <Override PartName="/ppt/notesSlides/notesSlide112.xml" ContentType="application/vnd.openxmlformats-officedocument.presentationml.notesSlide+xml"/>
  <Override PartName="/ppt/tags/tag135.xml" ContentType="application/vnd.openxmlformats-officedocument.presentationml.tags+xml"/>
  <Override PartName="/ppt/notesSlides/notesSlide113.xml" ContentType="application/vnd.openxmlformats-officedocument.presentationml.notesSlide+xml"/>
  <Override PartName="/ppt/tags/tag136.xml" ContentType="application/vnd.openxmlformats-officedocument.presentationml.tags+xml"/>
  <Override PartName="/ppt/notesSlides/notesSlide114.xml" ContentType="application/vnd.openxmlformats-officedocument.presentationml.notesSlide+xml"/>
  <Override PartName="/ppt/tags/tag137.xml" ContentType="application/vnd.openxmlformats-officedocument.presentationml.tags+xml"/>
  <Override PartName="/ppt/notesSlides/notesSlide115.xml" ContentType="application/vnd.openxmlformats-officedocument.presentationml.notesSlide+xml"/>
  <Override PartName="/ppt/tags/tag138.xml" ContentType="application/vnd.openxmlformats-officedocument.presentationml.tags+xml"/>
  <Override PartName="/ppt/notesSlides/notesSlide116.xml" ContentType="application/vnd.openxmlformats-officedocument.presentationml.notesSlide+xml"/>
  <Override PartName="/ppt/tags/tag139.xml" ContentType="application/vnd.openxmlformats-officedocument.presentationml.tags+xml"/>
  <Override PartName="/ppt/notesSlides/notesSlide117.xml" ContentType="application/vnd.openxmlformats-officedocument.presentationml.notesSlide+xml"/>
  <Override PartName="/ppt/tags/tag140.xml" ContentType="application/vnd.openxmlformats-officedocument.presentationml.tags+xml"/>
  <Override PartName="/ppt/notesSlides/notesSlide118.xml" ContentType="application/vnd.openxmlformats-officedocument.presentationml.notesSlide+xml"/>
  <Override PartName="/ppt/tags/tag141.xml" ContentType="application/vnd.openxmlformats-officedocument.presentationml.tags+xml"/>
  <Override PartName="/ppt/notesSlides/notesSlide119.xml" ContentType="application/vnd.openxmlformats-officedocument.presentationml.notesSlide+xml"/>
  <Override PartName="/ppt/tags/tag142.xml" ContentType="application/vnd.openxmlformats-officedocument.presentationml.tags+xml"/>
  <Override PartName="/ppt/notesSlides/notesSlide120.xml" ContentType="application/vnd.openxmlformats-officedocument.presentationml.notesSlide+xml"/>
  <Override PartName="/ppt/tags/tag143.xml" ContentType="application/vnd.openxmlformats-officedocument.presentationml.tags+xml"/>
  <Override PartName="/ppt/notesSlides/notesSlide121.xml" ContentType="application/vnd.openxmlformats-officedocument.presentationml.notesSlide+xml"/>
  <Override PartName="/ppt/tags/tag144.xml" ContentType="application/vnd.openxmlformats-officedocument.presentationml.tags+xml"/>
  <Override PartName="/ppt/notesSlides/notesSlide122.xml" ContentType="application/vnd.openxmlformats-officedocument.presentationml.notesSlide+xml"/>
  <Override PartName="/ppt/tags/tag145.xml" ContentType="application/vnd.openxmlformats-officedocument.presentationml.tags+xml"/>
  <Override PartName="/ppt/notesSlides/notesSlide123.xml" ContentType="application/vnd.openxmlformats-officedocument.presentationml.notesSlide+xml"/>
  <Override PartName="/ppt/tags/tag146.xml" ContentType="application/vnd.openxmlformats-officedocument.presentationml.tags+xml"/>
  <Override PartName="/ppt/notesSlides/notesSlide124.xml" ContentType="application/vnd.openxmlformats-officedocument.presentationml.notesSlide+xml"/>
  <Override PartName="/ppt/tags/tag147.xml" ContentType="application/vnd.openxmlformats-officedocument.presentationml.tags+xml"/>
  <Override PartName="/ppt/notesSlides/notesSlide125.xml" ContentType="application/vnd.openxmlformats-officedocument.presentationml.notesSlide+xml"/>
  <Override PartName="/ppt/tags/tag148.xml" ContentType="application/vnd.openxmlformats-officedocument.presentationml.tags+xml"/>
  <Override PartName="/ppt/notesSlides/notesSlide126.xml" ContentType="application/vnd.openxmlformats-officedocument.presentationml.notesSlide+xml"/>
  <Override PartName="/ppt/tags/tag149.xml" ContentType="application/vnd.openxmlformats-officedocument.presentationml.tags+xml"/>
  <Override PartName="/ppt/notesSlides/notesSlide127.xml" ContentType="application/vnd.openxmlformats-officedocument.presentationml.notesSlide+xml"/>
  <Override PartName="/ppt/tags/tag150.xml" ContentType="application/vnd.openxmlformats-officedocument.presentationml.tags+xml"/>
  <Override PartName="/ppt/notesSlides/notesSlide128.xml" ContentType="application/vnd.openxmlformats-officedocument.presentationml.notesSlide+xml"/>
  <Override PartName="/ppt/tags/tag151.xml" ContentType="application/vnd.openxmlformats-officedocument.presentationml.tags+xml"/>
  <Override PartName="/ppt/notesSlides/notesSlide129.xml" ContentType="application/vnd.openxmlformats-officedocument.presentationml.notesSlide+xml"/>
  <Override PartName="/ppt/tags/tag152.xml" ContentType="application/vnd.openxmlformats-officedocument.presentationml.tags+xml"/>
  <Override PartName="/ppt/notesSlides/notesSlide130.xml" ContentType="application/vnd.openxmlformats-officedocument.presentationml.notesSlide+xml"/>
  <Override PartName="/ppt/tags/tag153.xml" ContentType="application/vnd.openxmlformats-officedocument.presentationml.tags+xml"/>
  <Override PartName="/ppt/notesSlides/notesSlide131.xml" ContentType="application/vnd.openxmlformats-officedocument.presentationml.notesSlide+xml"/>
  <Override PartName="/ppt/tags/tag154.xml" ContentType="application/vnd.openxmlformats-officedocument.presentationml.tags+xml"/>
  <Override PartName="/ppt/notesSlides/notesSlide132.xml" ContentType="application/vnd.openxmlformats-officedocument.presentationml.notesSlide+xml"/>
  <Override PartName="/ppt/tags/tag155.xml" ContentType="application/vnd.openxmlformats-officedocument.presentationml.tags+xml"/>
  <Override PartName="/ppt/notesSlides/notesSlide133.xml" ContentType="application/vnd.openxmlformats-officedocument.presentationml.notesSlide+xml"/>
  <Override PartName="/ppt/tags/tag156.xml" ContentType="application/vnd.openxmlformats-officedocument.presentationml.tags+xml"/>
  <Override PartName="/ppt/notesSlides/notesSlide134.xml" ContentType="application/vnd.openxmlformats-officedocument.presentationml.notesSlide+xml"/>
  <Override PartName="/ppt/tags/tag157.xml" ContentType="application/vnd.openxmlformats-officedocument.presentationml.tags+xml"/>
  <Override PartName="/ppt/notesSlides/notesSlide135.xml" ContentType="application/vnd.openxmlformats-officedocument.presentationml.notesSlide+xml"/>
  <Override PartName="/ppt/tags/tag158.xml" ContentType="application/vnd.openxmlformats-officedocument.presentationml.tags+xml"/>
  <Override PartName="/ppt/notesSlides/notesSlide136.xml" ContentType="application/vnd.openxmlformats-officedocument.presentationml.notesSlide+xml"/>
  <Override PartName="/ppt/tags/tag159.xml" ContentType="application/vnd.openxmlformats-officedocument.presentationml.tags+xml"/>
  <Override PartName="/ppt/notesSlides/notesSlide137.xml" ContentType="application/vnd.openxmlformats-officedocument.presentationml.notesSlide+xml"/>
  <Override PartName="/ppt/tags/tag160.xml" ContentType="application/vnd.openxmlformats-officedocument.presentationml.tags+xml"/>
  <Override PartName="/ppt/notesSlides/notesSlide138.xml" ContentType="application/vnd.openxmlformats-officedocument.presentationml.notesSlide+xml"/>
  <Override PartName="/ppt/tags/tag161.xml" ContentType="application/vnd.openxmlformats-officedocument.presentationml.tags+xml"/>
  <Override PartName="/ppt/notesSlides/notesSlide139.xml" ContentType="application/vnd.openxmlformats-officedocument.presentationml.notesSlide+xml"/>
  <Override PartName="/ppt/tags/tag162.xml" ContentType="application/vnd.openxmlformats-officedocument.presentationml.tags+xml"/>
  <Override PartName="/ppt/notesSlides/notesSlide140.xml" ContentType="application/vnd.openxmlformats-officedocument.presentationml.notesSlide+xml"/>
  <Override PartName="/ppt/tags/tag163.xml" ContentType="application/vnd.openxmlformats-officedocument.presentationml.tags+xml"/>
  <Override PartName="/ppt/notesSlides/notesSlide141.xml" ContentType="application/vnd.openxmlformats-officedocument.presentationml.notesSlide+xml"/>
  <Override PartName="/ppt/comments/comment4.xml" ContentType="application/vnd.openxmlformats-officedocument.presentationml.comments+xml"/>
  <Override PartName="/ppt/tags/tag164.xml" ContentType="application/vnd.openxmlformats-officedocument.presentationml.tags+xml"/>
  <Override PartName="/ppt/notesSlides/notesSlide142.xml" ContentType="application/vnd.openxmlformats-officedocument.presentationml.notesSlide+xml"/>
  <Override PartName="/ppt/tags/tag165.xml" ContentType="application/vnd.openxmlformats-officedocument.presentationml.tags+xml"/>
  <Override PartName="/ppt/notesSlides/notesSlide143.xml" ContentType="application/vnd.openxmlformats-officedocument.presentationml.notesSlide+xml"/>
  <Override PartName="/ppt/tags/tag166.xml" ContentType="application/vnd.openxmlformats-officedocument.presentationml.tags+xml"/>
  <Override PartName="/ppt/notesSlides/notesSlide144.xml" ContentType="application/vnd.openxmlformats-officedocument.presentationml.notesSlide+xml"/>
  <Override PartName="/ppt/tags/tag167.xml" ContentType="application/vnd.openxmlformats-officedocument.presentationml.tags+xml"/>
  <Override PartName="/ppt/notesSlides/notesSlide145.xml" ContentType="application/vnd.openxmlformats-officedocument.presentationml.notesSlide+xml"/>
  <Override PartName="/ppt/tags/tag168.xml" ContentType="application/vnd.openxmlformats-officedocument.presentationml.tags+xml"/>
  <Override PartName="/ppt/notesSlides/notesSlide146.xml" ContentType="application/vnd.openxmlformats-officedocument.presentationml.notesSlide+xml"/>
  <Override PartName="/ppt/tags/tag169.xml" ContentType="application/vnd.openxmlformats-officedocument.presentationml.tags+xml"/>
  <Override PartName="/ppt/notesSlides/notesSlide147.xml" ContentType="application/vnd.openxmlformats-officedocument.presentationml.notesSlide+xml"/>
  <Override PartName="/ppt/tags/tag170.xml" ContentType="application/vnd.openxmlformats-officedocument.presentationml.tags+xml"/>
  <Override PartName="/ppt/notesSlides/notesSlide148.xml" ContentType="application/vnd.openxmlformats-officedocument.presentationml.notesSlide+xml"/>
  <Override PartName="/ppt/tags/tag171.xml" ContentType="application/vnd.openxmlformats-officedocument.presentationml.tags+xml"/>
  <Override PartName="/ppt/notesSlides/notesSlide149.xml" ContentType="application/vnd.openxmlformats-officedocument.presentationml.notesSlide+xml"/>
  <Override PartName="/ppt/tags/tag172.xml" ContentType="application/vnd.openxmlformats-officedocument.presentationml.tags+xml"/>
  <Override PartName="/ppt/notesSlides/notesSlide150.xml" ContentType="application/vnd.openxmlformats-officedocument.presentationml.notesSlide+xml"/>
  <Override PartName="/ppt/tags/tag173.xml" ContentType="application/vnd.openxmlformats-officedocument.presentationml.tags+xml"/>
  <Override PartName="/ppt/notesSlides/notesSlide151.xml" ContentType="application/vnd.openxmlformats-officedocument.presentationml.notesSlide+xml"/>
  <Override PartName="/ppt/tags/tag174.xml" ContentType="application/vnd.openxmlformats-officedocument.presentationml.tags+xml"/>
  <Override PartName="/ppt/notesSlides/notesSlide152.xml" ContentType="application/vnd.openxmlformats-officedocument.presentationml.notesSlide+xml"/>
  <Override PartName="/ppt/tags/tag175.xml" ContentType="application/vnd.openxmlformats-officedocument.presentationml.tags+xml"/>
  <Override PartName="/ppt/notesSlides/notesSlide153.xml" ContentType="application/vnd.openxmlformats-officedocument.presentationml.notesSlide+xml"/>
  <Override PartName="/ppt/tags/tag176.xml" ContentType="application/vnd.openxmlformats-officedocument.presentationml.tags+xml"/>
  <Override PartName="/ppt/notesSlides/notesSlide154.xml" ContentType="application/vnd.openxmlformats-officedocument.presentationml.notesSlide+xml"/>
  <Override PartName="/ppt/tags/tag177.xml" ContentType="application/vnd.openxmlformats-officedocument.presentationml.tags+xml"/>
  <Override PartName="/ppt/notesSlides/notesSlide155.xml" ContentType="application/vnd.openxmlformats-officedocument.presentationml.notesSlide+xml"/>
  <Override PartName="/ppt/tags/tag178.xml" ContentType="application/vnd.openxmlformats-officedocument.presentationml.tags+xml"/>
  <Override PartName="/ppt/notesSlides/notesSlide156.xml" ContentType="application/vnd.openxmlformats-officedocument.presentationml.notesSlide+xml"/>
  <Override PartName="/ppt/tags/tag179.xml" ContentType="application/vnd.openxmlformats-officedocument.presentationml.tags+xml"/>
  <Override PartName="/ppt/notesSlides/notesSlide157.xml" ContentType="application/vnd.openxmlformats-officedocument.presentationml.notesSlide+xml"/>
  <Override PartName="/ppt/tags/tag180.xml" ContentType="application/vnd.openxmlformats-officedocument.presentationml.tags+xml"/>
  <Override PartName="/ppt/notesSlides/notesSlide158.xml" ContentType="application/vnd.openxmlformats-officedocument.presentationml.notesSlide+xml"/>
  <Override PartName="/ppt/tags/tag18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164"/>
  </p:notesMasterIdLst>
  <p:handoutMasterIdLst>
    <p:handoutMasterId r:id="rId165"/>
  </p:handoutMasterIdLst>
  <p:sldIdLst>
    <p:sldId id="256" r:id="rId5"/>
    <p:sldId id="263" r:id="rId6"/>
    <p:sldId id="276" r:id="rId7"/>
    <p:sldId id="627" r:id="rId8"/>
    <p:sldId id="630" r:id="rId9"/>
    <p:sldId id="262" r:id="rId10"/>
    <p:sldId id="642" r:id="rId11"/>
    <p:sldId id="326" r:id="rId12"/>
    <p:sldId id="643" r:id="rId13"/>
    <p:sldId id="282" r:id="rId14"/>
    <p:sldId id="644" r:id="rId15"/>
    <p:sldId id="283" r:id="rId16"/>
    <p:sldId id="284" r:id="rId17"/>
    <p:sldId id="295" r:id="rId18"/>
    <p:sldId id="286" r:id="rId19"/>
    <p:sldId id="287" r:id="rId20"/>
    <p:sldId id="288" r:id="rId21"/>
    <p:sldId id="629" r:id="rId22"/>
    <p:sldId id="637" r:id="rId23"/>
    <p:sldId id="641" r:id="rId24"/>
    <p:sldId id="640" r:id="rId25"/>
    <p:sldId id="638" r:id="rId26"/>
    <p:sldId id="633" r:id="rId27"/>
    <p:sldId id="290" r:id="rId28"/>
    <p:sldId id="291" r:id="rId29"/>
    <p:sldId id="292" r:id="rId30"/>
    <p:sldId id="293" r:id="rId31"/>
    <p:sldId id="631" r:id="rId32"/>
    <p:sldId id="603" r:id="rId33"/>
    <p:sldId id="645" r:id="rId34"/>
    <p:sldId id="297" r:id="rId35"/>
    <p:sldId id="646" r:id="rId36"/>
    <p:sldId id="296" r:id="rId37"/>
    <p:sldId id="299" r:id="rId38"/>
    <p:sldId id="300" r:id="rId39"/>
    <p:sldId id="302" r:id="rId40"/>
    <p:sldId id="304" r:id="rId41"/>
    <p:sldId id="305" r:id="rId42"/>
    <p:sldId id="306" r:id="rId43"/>
    <p:sldId id="307" r:id="rId44"/>
    <p:sldId id="308" r:id="rId45"/>
    <p:sldId id="309" r:id="rId46"/>
    <p:sldId id="323" r:id="rId47"/>
    <p:sldId id="322" r:id="rId48"/>
    <p:sldId id="324" r:id="rId49"/>
    <p:sldId id="313" r:id="rId50"/>
    <p:sldId id="327" r:id="rId51"/>
    <p:sldId id="328" r:id="rId52"/>
    <p:sldId id="317" r:id="rId53"/>
    <p:sldId id="318" r:id="rId54"/>
    <p:sldId id="632" r:id="rId55"/>
    <p:sldId id="604" r:id="rId56"/>
    <p:sldId id="647" r:id="rId57"/>
    <p:sldId id="330" r:id="rId58"/>
    <p:sldId id="650" r:id="rId59"/>
    <p:sldId id="333" r:id="rId60"/>
    <p:sldId id="334" r:id="rId61"/>
    <p:sldId id="335" r:id="rId62"/>
    <p:sldId id="336" r:id="rId63"/>
    <p:sldId id="337" r:id="rId64"/>
    <p:sldId id="342" r:id="rId65"/>
    <p:sldId id="343" r:id="rId66"/>
    <p:sldId id="344" r:id="rId67"/>
    <p:sldId id="346" r:id="rId68"/>
    <p:sldId id="347" r:id="rId69"/>
    <p:sldId id="348" r:id="rId70"/>
    <p:sldId id="349" r:id="rId71"/>
    <p:sldId id="350" r:id="rId72"/>
    <p:sldId id="356" r:id="rId73"/>
    <p:sldId id="352" r:id="rId74"/>
    <p:sldId id="353" r:id="rId75"/>
    <p:sldId id="354" r:id="rId76"/>
    <p:sldId id="332" r:id="rId77"/>
    <p:sldId id="634" r:id="rId78"/>
    <p:sldId id="618" r:id="rId79"/>
    <p:sldId id="648" r:id="rId80"/>
    <p:sldId id="360" r:id="rId81"/>
    <p:sldId id="651" r:id="rId82"/>
    <p:sldId id="361" r:id="rId83"/>
    <p:sldId id="362" r:id="rId84"/>
    <p:sldId id="377" r:id="rId85"/>
    <p:sldId id="378" r:id="rId86"/>
    <p:sldId id="379" r:id="rId87"/>
    <p:sldId id="370" r:id="rId88"/>
    <p:sldId id="371" r:id="rId89"/>
    <p:sldId id="375" r:id="rId90"/>
    <p:sldId id="373" r:id="rId91"/>
    <p:sldId id="619" r:id="rId92"/>
    <p:sldId id="649" r:id="rId93"/>
    <p:sldId id="381" r:id="rId94"/>
    <p:sldId id="652" r:id="rId95"/>
    <p:sldId id="382" r:id="rId96"/>
    <p:sldId id="383" r:id="rId97"/>
    <p:sldId id="384" r:id="rId98"/>
    <p:sldId id="385" r:id="rId99"/>
    <p:sldId id="390" r:id="rId100"/>
    <p:sldId id="400" r:id="rId101"/>
    <p:sldId id="392" r:id="rId102"/>
    <p:sldId id="393" r:id="rId103"/>
    <p:sldId id="396" r:id="rId104"/>
    <p:sldId id="397" r:id="rId105"/>
    <p:sldId id="447" r:id="rId106"/>
    <p:sldId id="399" r:id="rId107"/>
    <p:sldId id="620" r:id="rId108"/>
    <p:sldId id="654" r:id="rId109"/>
    <p:sldId id="403" r:id="rId110"/>
    <p:sldId id="653" r:id="rId111"/>
    <p:sldId id="404" r:id="rId112"/>
    <p:sldId id="405" r:id="rId113"/>
    <p:sldId id="635" r:id="rId114"/>
    <p:sldId id="437" r:id="rId115"/>
    <p:sldId id="406" r:id="rId116"/>
    <p:sldId id="407" r:id="rId117"/>
    <p:sldId id="408" r:id="rId118"/>
    <p:sldId id="438" r:id="rId119"/>
    <p:sldId id="410" r:id="rId120"/>
    <p:sldId id="411" r:id="rId121"/>
    <p:sldId id="412" r:id="rId122"/>
    <p:sldId id="413" r:id="rId123"/>
    <p:sldId id="414" r:id="rId124"/>
    <p:sldId id="415" r:id="rId125"/>
    <p:sldId id="416" r:id="rId126"/>
    <p:sldId id="417" r:id="rId127"/>
    <p:sldId id="418" r:id="rId128"/>
    <p:sldId id="419" r:id="rId129"/>
    <p:sldId id="420" r:id="rId130"/>
    <p:sldId id="421" r:id="rId131"/>
    <p:sldId id="422" r:id="rId132"/>
    <p:sldId id="444" r:id="rId133"/>
    <p:sldId id="440" r:id="rId134"/>
    <p:sldId id="425" r:id="rId135"/>
    <p:sldId id="445" r:id="rId136"/>
    <p:sldId id="441" r:id="rId137"/>
    <p:sldId id="427" r:id="rId138"/>
    <p:sldId id="428" r:id="rId139"/>
    <p:sldId id="429" r:id="rId140"/>
    <p:sldId id="430" r:id="rId141"/>
    <p:sldId id="431" r:id="rId142"/>
    <p:sldId id="636" r:id="rId143"/>
    <p:sldId id="432" r:id="rId144"/>
    <p:sldId id="621" r:id="rId145"/>
    <p:sldId id="655" r:id="rId146"/>
    <p:sldId id="601" r:id="rId147"/>
    <p:sldId id="606" r:id="rId148"/>
    <p:sldId id="626" r:id="rId149"/>
    <p:sldId id="615" r:id="rId150"/>
    <p:sldId id="616" r:id="rId151"/>
    <p:sldId id="617" r:id="rId152"/>
    <p:sldId id="608" r:id="rId153"/>
    <p:sldId id="609" r:id="rId154"/>
    <p:sldId id="610" r:id="rId155"/>
    <p:sldId id="611" r:id="rId156"/>
    <p:sldId id="624" r:id="rId157"/>
    <p:sldId id="628" r:id="rId158"/>
    <p:sldId id="599" r:id="rId159"/>
    <p:sldId id="264" r:id="rId160"/>
    <p:sldId id="278" r:id="rId161"/>
    <p:sldId id="275" r:id="rId162"/>
    <p:sldId id="600" r:id="rId163"/>
  </p:sldIdLst>
  <p:sldSz cx="9144000" cy="5143500" type="screen16x9"/>
  <p:notesSz cx="6858000" cy="9144000"/>
  <p:custDataLst>
    <p:tags r:id="rId166"/>
  </p:custDataLst>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tion" id="{92962AAB-AACD-49BB-A4EB-E0112137C734}">
          <p14:sldIdLst>
            <p14:sldId id="256"/>
            <p14:sldId id="263"/>
            <p14:sldId id="276"/>
            <p14:sldId id="627"/>
            <p14:sldId id="630"/>
            <p14:sldId id="262"/>
            <p14:sldId id="642"/>
            <p14:sldId id="326"/>
            <p14:sldId id="643"/>
          </p14:sldIdLst>
        </p14:section>
        <p14:section name="Module 1 - Human Resources" id="{43CF38F6-6E51-447D-87FF-61B3C0F4EDC0}">
          <p14:sldIdLst>
            <p14:sldId id="282"/>
            <p14:sldId id="644"/>
            <p14:sldId id="283"/>
            <p14:sldId id="284"/>
            <p14:sldId id="295"/>
            <p14:sldId id="286"/>
            <p14:sldId id="287"/>
            <p14:sldId id="288"/>
            <p14:sldId id="629"/>
            <p14:sldId id="637"/>
            <p14:sldId id="641"/>
            <p14:sldId id="640"/>
            <p14:sldId id="638"/>
            <p14:sldId id="633"/>
            <p14:sldId id="290"/>
            <p14:sldId id="291"/>
            <p14:sldId id="292"/>
            <p14:sldId id="293"/>
            <p14:sldId id="631"/>
            <p14:sldId id="603"/>
            <p14:sldId id="645"/>
          </p14:sldIdLst>
        </p14:section>
        <p14:section name="Module 2 - Talent Acquisition" id="{ACAD522F-43B6-4F89-B36D-46FFC2856110}">
          <p14:sldIdLst>
            <p14:sldId id="297"/>
            <p14:sldId id="646"/>
            <p14:sldId id="296"/>
            <p14:sldId id="299"/>
            <p14:sldId id="300"/>
            <p14:sldId id="302"/>
            <p14:sldId id="304"/>
            <p14:sldId id="305"/>
            <p14:sldId id="306"/>
            <p14:sldId id="307"/>
            <p14:sldId id="308"/>
            <p14:sldId id="309"/>
            <p14:sldId id="323"/>
            <p14:sldId id="322"/>
            <p14:sldId id="324"/>
            <p14:sldId id="313"/>
            <p14:sldId id="327"/>
            <p14:sldId id="328"/>
            <p14:sldId id="317"/>
            <p14:sldId id="318"/>
            <p14:sldId id="632"/>
            <p14:sldId id="604"/>
            <p14:sldId id="647"/>
          </p14:sldIdLst>
        </p14:section>
        <p14:section name="Module 3 - Total Rewards" id="{EB175A64-6691-4ECF-A125-ED591B14ED17}">
          <p14:sldIdLst>
            <p14:sldId id="330"/>
            <p14:sldId id="650"/>
            <p14:sldId id="333"/>
            <p14:sldId id="334"/>
            <p14:sldId id="335"/>
            <p14:sldId id="336"/>
            <p14:sldId id="337"/>
            <p14:sldId id="342"/>
            <p14:sldId id="343"/>
            <p14:sldId id="344"/>
            <p14:sldId id="346"/>
            <p14:sldId id="347"/>
            <p14:sldId id="348"/>
            <p14:sldId id="349"/>
            <p14:sldId id="350"/>
            <p14:sldId id="356"/>
            <p14:sldId id="352"/>
            <p14:sldId id="353"/>
            <p14:sldId id="354"/>
            <p14:sldId id="332"/>
            <p14:sldId id="634"/>
            <p14:sldId id="618"/>
            <p14:sldId id="648"/>
          </p14:sldIdLst>
        </p14:section>
        <p14:section name="Module 4 - Learning and Development" id="{29262A1F-67C1-4D5A-AB84-0349B7775127}">
          <p14:sldIdLst>
            <p14:sldId id="360"/>
            <p14:sldId id="651"/>
            <p14:sldId id="361"/>
            <p14:sldId id="362"/>
            <p14:sldId id="377"/>
            <p14:sldId id="378"/>
            <p14:sldId id="379"/>
            <p14:sldId id="370"/>
            <p14:sldId id="371"/>
            <p14:sldId id="375"/>
            <p14:sldId id="373"/>
            <p14:sldId id="619"/>
            <p14:sldId id="649"/>
          </p14:sldIdLst>
        </p14:section>
        <p14:section name="Module 5 - Performance Management" id="{333E8764-B5AD-4269-8DF3-87D1EDFFFDD5}">
          <p14:sldIdLst>
            <p14:sldId id="381"/>
            <p14:sldId id="652"/>
            <p14:sldId id="382"/>
            <p14:sldId id="383"/>
            <p14:sldId id="384"/>
            <p14:sldId id="385"/>
            <p14:sldId id="390"/>
            <p14:sldId id="400"/>
            <p14:sldId id="392"/>
            <p14:sldId id="393"/>
            <p14:sldId id="396"/>
            <p14:sldId id="397"/>
            <p14:sldId id="447"/>
            <p14:sldId id="399"/>
            <p14:sldId id="620"/>
            <p14:sldId id="654"/>
          </p14:sldIdLst>
        </p14:section>
        <p14:section name="Module 6 - Employment Law" id="{AA6F6646-C94B-450D-A1C3-197B84E09CE9}">
          <p14:sldIdLst>
            <p14:sldId id="403"/>
            <p14:sldId id="653"/>
            <p14:sldId id="404"/>
            <p14:sldId id="405"/>
            <p14:sldId id="635"/>
            <p14:sldId id="437"/>
            <p14:sldId id="406"/>
            <p14:sldId id="407"/>
            <p14:sldId id="408"/>
            <p14:sldId id="438"/>
            <p14:sldId id="410"/>
            <p14:sldId id="411"/>
            <p14:sldId id="412"/>
            <p14:sldId id="413"/>
            <p14:sldId id="414"/>
            <p14:sldId id="415"/>
            <p14:sldId id="416"/>
            <p14:sldId id="417"/>
            <p14:sldId id="418"/>
            <p14:sldId id="419"/>
            <p14:sldId id="420"/>
            <p14:sldId id="421"/>
            <p14:sldId id="422"/>
            <p14:sldId id="444"/>
            <p14:sldId id="440"/>
            <p14:sldId id="425"/>
            <p14:sldId id="445"/>
            <p14:sldId id="441"/>
            <p14:sldId id="427"/>
            <p14:sldId id="428"/>
            <p14:sldId id="429"/>
            <p14:sldId id="430"/>
            <p14:sldId id="431"/>
            <p14:sldId id="636"/>
            <p14:sldId id="432"/>
            <p14:sldId id="621"/>
            <p14:sldId id="655"/>
          </p14:sldIdLst>
        </p14:section>
        <p14:section name="Module 7 Talking the Talk" id="{BAD1B9F9-6E3D-4EA4-94CF-895E07A51B23}">
          <p14:sldIdLst>
            <p14:sldId id="601"/>
            <p14:sldId id="606"/>
            <p14:sldId id="626"/>
            <p14:sldId id="615"/>
            <p14:sldId id="616"/>
            <p14:sldId id="617"/>
            <p14:sldId id="608"/>
            <p14:sldId id="609"/>
            <p14:sldId id="610"/>
            <p14:sldId id="611"/>
          </p14:sldIdLst>
        </p14:section>
        <p14:section name="Module 8 Wrap Up" id="{23C9BBF7-2CB0-4CB8-BCD6-9E881EE9F447}">
          <p14:sldIdLst>
            <p14:sldId id="624"/>
            <p14:sldId id="628"/>
            <p14:sldId id="599"/>
            <p14:sldId id="264"/>
            <p14:sldId id="278"/>
            <p14:sldId id="275"/>
            <p14:sldId id="60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ley, Carolyn" initials="BC" lastIdx="120" clrIdx="0">
    <p:extLst>
      <p:ext uri="{19B8F6BF-5375-455C-9EA6-DF929625EA0E}">
        <p15:presenceInfo xmlns:p15="http://schemas.microsoft.com/office/powerpoint/2012/main" userId="S::carolyn.barley@shrm.org::6786b705-ac9d-41c7-af8c-b2ced5e00afd" providerId="AD"/>
      </p:ext>
    </p:extLst>
  </p:cmAuthor>
  <p:cmAuthor id="2" name="Kane, Tom" initials="KT" lastIdx="20" clrIdx="1">
    <p:extLst>
      <p:ext uri="{19B8F6BF-5375-455C-9EA6-DF929625EA0E}">
        <p15:presenceInfo xmlns:p15="http://schemas.microsoft.com/office/powerpoint/2012/main" userId="S::tom.kane@shrm.org::8eefb3ce-3730-4c38-a269-e2f6e2bc1483" providerId="AD"/>
      </p:ext>
    </p:extLst>
  </p:cmAuthor>
  <p:cmAuthor id="3" name="Haldeman, Haley" initials="HH" lastIdx="10" clrIdx="2">
    <p:extLst>
      <p:ext uri="{19B8F6BF-5375-455C-9EA6-DF929625EA0E}">
        <p15:presenceInfo xmlns:p15="http://schemas.microsoft.com/office/powerpoint/2012/main" userId="S::haley.haldeman@shrm.org::54a9b228-caf1-4772-9ba6-06aa56383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B533"/>
    <a:srgbClr val="1B3C69"/>
    <a:srgbClr val="8CBD27"/>
    <a:srgbClr val="00A5C0"/>
    <a:srgbClr val="8B1377"/>
    <a:srgbClr val="F26A42"/>
    <a:srgbClr val="FEB720"/>
    <a:srgbClr val="FFFFFF"/>
    <a:srgbClr val="F89C06"/>
    <a:srgbClr val="41A3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92647F-FD93-CE88-402B-ACDE394D835C}" v="3" dt="2022-05-27T12:05:23.396"/>
    <p1510:client id="{BAEFEFB5-2205-4442-B9F4-D089748297E9}" v="185" dt="2022-05-26T16:42:04.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autoAdjust="0"/>
    <p:restoredTop sz="67215" autoAdjust="0"/>
  </p:normalViewPr>
  <p:slideViewPr>
    <p:cSldViewPr snapToGrid="0" snapToObjects="1">
      <p:cViewPr varScale="1">
        <p:scale>
          <a:sx n="101" d="100"/>
          <a:sy n="101" d="100"/>
        </p:scale>
        <p:origin x="1614"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896"/>
    </p:cViewPr>
  </p:sorterViewPr>
  <p:notesViewPr>
    <p:cSldViewPr snapToGrid="0" snapToObjects="1">
      <p:cViewPr varScale="1">
        <p:scale>
          <a:sx n="58" d="100"/>
          <a:sy n="58" d="100"/>
        </p:scale>
        <p:origin x="3240" y="6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tableStyles" Target="tableStyle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notesMaster" Target="notesMasters/notesMaster1.xml"/><Relationship Id="rId16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handoutMaster" Target="handoutMasters/handout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26T09:17:09.758" idx="110">
    <p:pos x="10" y="10"/>
    <p:text>Right before this slide add an HR Storyteller video.</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4-26T10:36:59.680" idx="111">
    <p:pos x="5490" y="711"/>
    <p:text>Add video right before this slide.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4-27T09:54:37.979" idx="116">
    <p:pos x="10" y="10"/>
    <p:text>Should we remove some of these? Anything from 49-57? I keep going back and forth but think it can be helpful for context and to sound more credible.</p:text>
    <p:extLst>
      <p:ext uri="{C676402C-5697-4E1C-873F-D02D1690AC5C}">
        <p15:threadingInfo xmlns:p15="http://schemas.microsoft.com/office/powerpoint/2012/main" timeZoneBias="240"/>
      </p:ext>
    </p:extLst>
  </p:cm>
  <p:cm authorId="1" dt="2022-04-27T09:55:50.644" idx="117">
    <p:pos x="10" y="106"/>
    <p:text>I could also see compressing 49-57 for an overview of what goes into compensation perhaps.</p:text>
    <p:extLst>
      <p:ext uri="{C676402C-5697-4E1C-873F-D02D1690AC5C}">
        <p15:threadingInfo xmlns:p15="http://schemas.microsoft.com/office/powerpoint/2012/main" timeZoneBias="240">
          <p15:parentCm authorId="1" idx="11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4-18T14:28:57.873" idx="13">
    <p:pos x="10" y="10"/>
    <p:text>How about this old line: "this alphabet soup of regulation is a lot to manage."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2" Type="http://schemas.openxmlformats.org/officeDocument/2006/relationships/tags" Target="../tags/tag2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936974"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latin typeface="+mj-lt"/>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dirty="0">
                <a:latin typeface="+mj-lt"/>
              </a:rPr>
              <a:t>SHRM ©2020</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A6D5B02-A30B-4449-BA85-1FD2FB23CC23}" type="slidenum">
              <a:rPr lang="en-US">
                <a:latin typeface="+mj-lt"/>
              </a:rPr>
              <a:pPr>
                <a:defRPr/>
              </a:pPr>
              <a:t>‹#›</a:t>
            </a:fld>
            <a:endParaRPr lang="en-US" dirty="0">
              <a:latin typeface="+mj-lt"/>
            </a:endParaRPr>
          </a:p>
        </p:txBody>
      </p:sp>
    </p:spTree>
    <p:custDataLst>
      <p:tags r:id="rId2"/>
    </p:custDataLst>
    <p:extLst>
      <p:ext uri="{BB962C8B-B14F-4D97-AF65-F5344CB8AC3E}">
        <p14:creationId xmlns:p14="http://schemas.microsoft.com/office/powerpoint/2010/main" val="289654212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1722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j-lt"/>
              </a:defRPr>
            </a:lvl1pPr>
          </a:lstStyle>
          <a:p>
            <a:pPr>
              <a:defRPr/>
            </a:pP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j-lt"/>
              </a:defRPr>
            </a:lvl1pPr>
          </a:lstStyle>
          <a:p>
            <a:pPr>
              <a:defRPr/>
            </a:pPr>
            <a:r>
              <a:rPr lang="en-US" dirty="0"/>
              <a:t>SHRM ©2020</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j-lt"/>
              </a:defRPr>
            </a:lvl1pPr>
          </a:lstStyle>
          <a:p>
            <a:pPr>
              <a:defRPr/>
            </a:pPr>
            <a:fld id="{D9EEE059-AAF2-2147-901E-B65AD2522906}" type="slidenum">
              <a:rPr lang="en-US" smtClean="0"/>
              <a:pPr>
                <a:defRPr/>
              </a:pPr>
              <a:t>‹#›</a:t>
            </a:fld>
            <a:endParaRPr lang="en-US" dirty="0"/>
          </a:p>
        </p:txBody>
      </p:sp>
    </p:spTree>
    <p:extLst>
      <p:ext uri="{BB962C8B-B14F-4D97-AF65-F5344CB8AC3E}">
        <p14:creationId xmlns:p14="http://schemas.microsoft.com/office/powerpoint/2010/main" val="4240365640"/>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shrm.org/hr-today/news/all-things-work/pages/performance-management-evolves.aspx"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www.smallbusinessnotes.com/operating/legal/laborlaws/adea.html"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www.shrm.org/about-shrm/Pages/code-of-ethics.aspx" TargetMode="External"/><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shrm.org/foundation/ourwork/initiatives/resources-from-past-initiatives/Documents/Retaining%20Talent.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ahoo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learnhrm.shrm.org/"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learnhrm.shrm.org/"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endParaRPr lang="en-US" dirty="0">
              <a:latin typeface="Calibri Light" panose="020F0302020204030204" pitchFamily="34" charset="0"/>
            </a:endParaRPr>
          </a:p>
          <a:p>
            <a:endParaRPr lang="en-US" b="1" dirty="0">
              <a:latin typeface="Calibri Light" panose="020F0302020204030204" pitchFamily="34" charset="0"/>
            </a:endParaRPr>
          </a:p>
          <a:p>
            <a:pPr marL="177845" indent="-177845">
              <a:buFont typeface="Arial" panose="020B0604020202020204" pitchFamily="34" charset="0"/>
              <a:buChar char="•"/>
            </a:pPr>
            <a:r>
              <a:rPr lang="en-US" dirty="0">
                <a:latin typeface="Calibri Light" panose="020F0302020204030204" pitchFamily="34" charset="0"/>
              </a:rPr>
              <a:t>Welcome</a:t>
            </a:r>
            <a:r>
              <a:rPr lang="en-US" baseline="0" dirty="0">
                <a:latin typeface="Calibri Light" panose="020F0302020204030204" pitchFamily="34" charset="0"/>
              </a:rPr>
              <a:t> the learners to the course.</a:t>
            </a:r>
          </a:p>
          <a:p>
            <a:pPr marL="177845" indent="-177845">
              <a:buFont typeface="Arial" panose="020B0604020202020204" pitchFamily="34" charset="0"/>
              <a:buChar char="•"/>
            </a:pPr>
            <a:r>
              <a:rPr lang="en-US" baseline="0" dirty="0">
                <a:latin typeface="Calibri Light" panose="020F0302020204030204" pitchFamily="34" charset="0"/>
              </a:rPr>
              <a:t>Introduce yourself, providing the following types of information (if possible, write your information on a flipchart): </a:t>
            </a:r>
          </a:p>
          <a:p>
            <a:pPr marL="474254" lvl="1" indent="-177845">
              <a:buFont typeface="Arial" panose="020B0604020202020204" pitchFamily="34" charset="0"/>
              <a:buChar char="•"/>
            </a:pPr>
            <a:r>
              <a:rPr lang="en-US" baseline="0" dirty="0">
                <a:latin typeface="Calibri Light" panose="020F0302020204030204" pitchFamily="34" charset="0"/>
              </a:rPr>
              <a:t>Name</a:t>
            </a:r>
          </a:p>
          <a:p>
            <a:pPr marL="474254" lvl="1" indent="-177845">
              <a:buFont typeface="Arial" panose="020B0604020202020204" pitchFamily="34" charset="0"/>
              <a:buChar char="•"/>
            </a:pPr>
            <a:r>
              <a:rPr lang="en-US" baseline="0" dirty="0">
                <a:latin typeface="Calibri Light" panose="020F0302020204030204" pitchFamily="34" charset="0"/>
              </a:rPr>
              <a:t>Contact information (only what you are willing to provide, such as email address)</a:t>
            </a:r>
          </a:p>
          <a:p>
            <a:pPr marL="474254" lvl="1" indent="-177845">
              <a:buFont typeface="Arial" panose="020B0604020202020204" pitchFamily="34" charset="0"/>
              <a:buChar char="•"/>
            </a:pPr>
            <a:r>
              <a:rPr lang="en-US" baseline="0" dirty="0">
                <a:latin typeface="Calibri Light" panose="020F0302020204030204" pitchFamily="34" charset="0"/>
              </a:rPr>
              <a:t>Professional Title and any certifications you may hold</a:t>
            </a:r>
          </a:p>
          <a:p>
            <a:pPr marL="474254" lvl="1" indent="-177845">
              <a:buFont typeface="Arial" panose="020B0604020202020204" pitchFamily="34" charset="0"/>
              <a:buChar char="•"/>
            </a:pPr>
            <a:r>
              <a:rPr lang="en-US" baseline="0" dirty="0">
                <a:latin typeface="Calibri Light" panose="020F0302020204030204" pitchFamily="34" charset="0"/>
              </a:rPr>
              <a:t># of years in HR or Course-related Industry</a:t>
            </a:r>
          </a:p>
          <a:p>
            <a:pPr marL="474254" lvl="1" indent="-177845">
              <a:buFont typeface="Arial" panose="020B0604020202020204" pitchFamily="34" charset="0"/>
              <a:buChar char="•"/>
            </a:pPr>
            <a:r>
              <a:rPr lang="en-US" baseline="0" dirty="0">
                <a:latin typeface="Calibri Light" panose="020F0302020204030204" pitchFamily="34" charset="0"/>
              </a:rPr>
              <a:t># of years as a SHRM instructor</a:t>
            </a:r>
          </a:p>
          <a:p>
            <a:pPr marL="474254" lvl="1" indent="-177845">
              <a:buFont typeface="Arial" panose="020B0604020202020204" pitchFamily="34" charset="0"/>
              <a:buChar char="•"/>
            </a:pPr>
            <a:r>
              <a:rPr lang="en-US" baseline="0" dirty="0">
                <a:latin typeface="Calibri Light" panose="020F0302020204030204" pitchFamily="34" charset="0"/>
              </a:rPr>
              <a:t>SHRM Certification</a:t>
            </a:r>
          </a:p>
          <a:p>
            <a:pPr marL="474254" lvl="1" indent="-177845">
              <a:buFont typeface="Arial" panose="020B0604020202020204" pitchFamily="34" charset="0"/>
              <a:buChar char="•"/>
            </a:pPr>
            <a:r>
              <a:rPr lang="en-US" baseline="0" dirty="0">
                <a:latin typeface="Calibri Light" panose="020F0302020204030204" pitchFamily="34" charset="0"/>
              </a:rPr>
              <a:t># of years in sales, running own business, consulting, etc.</a:t>
            </a:r>
          </a:p>
          <a:p>
            <a:pPr marL="474254" lvl="1" indent="-177845">
              <a:buFont typeface="Arial" panose="020B0604020202020204" pitchFamily="34" charset="0"/>
              <a:buChar char="•"/>
            </a:pPr>
            <a:endParaRPr lang="en-US" baseline="0" dirty="0">
              <a:latin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D9EEE059-AAF2-2147-901E-B65AD2522906}" type="slidenum">
              <a:rPr lang="en-US" smtClean="0"/>
              <a:pPr>
                <a:defRPr/>
              </a:pPr>
              <a:t>1</a:t>
            </a:fld>
            <a:endParaRPr lang="en-US" dirty="0"/>
          </a:p>
        </p:txBody>
      </p:sp>
      <p:sp>
        <p:nvSpPr>
          <p:cNvPr id="5" name="Footer Placeholder 4">
            <a:extLst>
              <a:ext uri="{FF2B5EF4-FFF2-40B4-BE49-F238E27FC236}">
                <a16:creationId xmlns:a16="http://schemas.microsoft.com/office/drawing/2014/main" id="{4221EAB1-44BC-479F-B8C9-97699947AE99}"/>
              </a:ext>
            </a:extLst>
          </p:cNvPr>
          <p:cNvSpPr>
            <a:spLocks noGrp="1"/>
          </p:cNvSpPr>
          <p:nvPr>
            <p:ph type="ftr" sz="quarter" idx="4"/>
          </p:nvPr>
        </p:nvSpPr>
        <p:spPr/>
        <p:txBody>
          <a:bodyPr/>
          <a:lstStyle/>
          <a:p>
            <a:pPr>
              <a:defRPr/>
            </a:pPr>
            <a:r>
              <a:rPr lang="en-US" dirty="0"/>
              <a:t>SHRM ©2020</a:t>
            </a:r>
          </a:p>
        </p:txBody>
      </p:sp>
      <p:sp>
        <p:nvSpPr>
          <p:cNvPr id="6" name="Header Placeholder 5">
            <a:extLst>
              <a:ext uri="{FF2B5EF4-FFF2-40B4-BE49-F238E27FC236}">
                <a16:creationId xmlns:a16="http://schemas.microsoft.com/office/drawing/2014/main" id="{B5C3793F-8471-4027-BD07-CB99F25465E6}"/>
              </a:ext>
            </a:extLst>
          </p:cNvPr>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2630862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We have to start with the foundation. This module answers the question “What is human resources?” It explains key HR roles and responsibilities and details the planning process that is at the center of HR efforts. </a:t>
            </a:r>
          </a:p>
          <a:p>
            <a:endParaRPr lang="en-US" dirty="0"/>
          </a:p>
          <a:p>
            <a:r>
              <a:rPr lang="en-US" dirty="0"/>
              <a:t>This module will cover two topics: </a:t>
            </a:r>
          </a:p>
          <a:p>
            <a:pPr marL="171450" indent="-171450">
              <a:buFont typeface="Arial" panose="020B0604020202020204" pitchFamily="34" charset="0"/>
              <a:buChar char="•"/>
            </a:pPr>
            <a:r>
              <a:rPr lang="en-US" dirty="0"/>
              <a:t>The HR Profession</a:t>
            </a:r>
          </a:p>
          <a:p>
            <a:pPr marL="171450" indent="-171450">
              <a:buFont typeface="Arial" panose="020B0604020202020204" pitchFamily="34" charset="0"/>
              <a:buChar char="•"/>
            </a:pPr>
            <a:r>
              <a:rPr lang="en-US" dirty="0"/>
              <a:t>Strategic Planning and Human Resource Planning</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a:t>
            </a:fld>
            <a:endParaRPr lang="en-US" dirty="0"/>
          </a:p>
        </p:txBody>
      </p:sp>
    </p:spTree>
    <p:extLst>
      <p:ext uri="{BB962C8B-B14F-4D97-AF65-F5344CB8AC3E}">
        <p14:creationId xmlns:p14="http://schemas.microsoft.com/office/powerpoint/2010/main" val="26585084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Employment relationships, like any other type of relationship, sometimes come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an end. This section deals with issues related to the termination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Terminations generally fall into two categories: voluntary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involuntary. Whether voluntary or involuntary, it is important that terminations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 conducted legally, with sensitivity, and that the rights of the employees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 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upheld.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Resignations. </a:t>
            </a:r>
            <a:r>
              <a:rPr lang="en-US" sz="1800" dirty="0">
                <a:effectLst/>
                <a:latin typeface="Times New Roman" panose="02020603050405020304" pitchFamily="18" charset="0"/>
                <a:ea typeface="Times New Roman" panose="02020603050405020304" pitchFamily="18" charset="0"/>
              </a:rPr>
              <a:t>An employee may decide to leave for better pay or career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opportunities, to relocate, to return to school, to retire, or to exit the workforce for</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 other reason. The organization may request but generally should not require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 resigning employees give a minimum amount of notice (usually two weeks);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 notice requirement could erode the employer’s employment-at-will status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 create compensation issues. Employers may decide to give pay in lieu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fulfilling the notice period when there are good reasons to do so, such as cases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where 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salesperson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accepted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sales position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 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competitor.</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b="1" dirty="0">
                <a:effectLst/>
                <a:latin typeface="Times New Roman" panose="02020603050405020304" pitchFamily="18" charset="0"/>
                <a:ea typeface="Times New Roman" panose="02020603050405020304" pitchFamily="18" charset="0"/>
              </a:rPr>
              <a:t>Job abandonment. </a:t>
            </a:r>
            <a:r>
              <a:rPr lang="en-US" sz="1800" dirty="0">
                <a:effectLst/>
                <a:latin typeface="Times New Roman" panose="02020603050405020304" pitchFamily="18" charset="0"/>
                <a:ea typeface="Times New Roman" panose="02020603050405020304" pitchFamily="18" charset="0"/>
              </a:rPr>
              <a:t>Job abandonment occurs when an employee fails to call in or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report for work for a period of time. A job abandonment policy is typically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 an employee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handbook</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100</a:t>
            </a:fld>
            <a:endParaRPr lang="en-US" dirty="0"/>
          </a:p>
        </p:txBody>
      </p:sp>
    </p:spTree>
    <p:extLst>
      <p:ext uri="{BB962C8B-B14F-4D97-AF65-F5344CB8AC3E}">
        <p14:creationId xmlns:p14="http://schemas.microsoft.com/office/powerpoint/2010/main" val="38927275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0">
              <a:spcBef>
                <a:spcPts val="345"/>
              </a:spcBef>
              <a:spcAft>
                <a:spcPts val="0"/>
              </a:spcAft>
            </a:pPr>
            <a:r>
              <a:rPr lang="en-US" sz="1800" dirty="0">
                <a:effectLst/>
                <a:latin typeface="Times New Roman" panose="02020603050405020304" pitchFamily="18" charset="0"/>
                <a:ea typeface="Times New Roman" panose="02020603050405020304" pitchFamily="18" charset="0"/>
              </a:rPr>
              <a:t>Involuntary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terminations can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cause”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fault.”</a:t>
            </a:r>
          </a:p>
          <a:p>
            <a:pPr marL="0" marR="0">
              <a:spcBef>
                <a:spcPts val="50"/>
              </a:spcBef>
              <a:spcAft>
                <a:spcPts val="0"/>
              </a:spcAft>
            </a:pPr>
            <a:r>
              <a:rPr lang="en-US" sz="1800" dirty="0">
                <a:effectLst/>
                <a:latin typeface="Times New Roman" panose="02020603050405020304" pitchFamily="18" charset="0"/>
                <a:ea typeface="Times New Roman" panose="02020603050405020304" pitchFamily="18" charset="0"/>
              </a:rPr>
              <a:t> </a:t>
            </a:r>
          </a:p>
          <a:p>
            <a:pPr marL="129540" marR="147320">
              <a:lnSpc>
                <a:spcPct val="125000"/>
              </a:lnSpc>
              <a:spcBef>
                <a:spcPts val="5"/>
              </a:spcBef>
              <a:spcAft>
                <a:spcPts val="0"/>
              </a:spcAft>
            </a:pPr>
            <a:r>
              <a:rPr lang="en-US" sz="1800" b="1" dirty="0">
                <a:effectLst/>
                <a:latin typeface="Times New Roman" panose="02020603050405020304" pitchFamily="18" charset="0"/>
                <a:ea typeface="Times New Roman" panose="02020603050405020304" pitchFamily="18" charset="0"/>
              </a:rPr>
              <a:t>“For cause” terminations. </a:t>
            </a:r>
            <a:r>
              <a:rPr lang="en-US" sz="1800" dirty="0">
                <a:effectLst/>
                <a:latin typeface="Times New Roman" panose="02020603050405020304" pitchFamily="18" charset="0"/>
                <a:ea typeface="Times New Roman" panose="02020603050405020304" pitchFamily="18" charset="0"/>
              </a:rPr>
              <a:t>One type of involuntary termination occurs when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 employer discharges a particular employee because of things the employee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has done wrong. Four common reasons for discharge are poor performance,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attendance problems, violations of organizational policies, and serious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misconduct.</a:t>
            </a:r>
          </a:p>
          <a:p>
            <a:pPr marL="0" marR="0">
              <a:spcBef>
                <a:spcPts val="5"/>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Note that when employment is at will, there does not need to be cause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terminate an employee. The lack of a good reason for discharge, however, may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weaken the employer’s defense in a wrongful discharge or discrimination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lawsuit.</a:t>
            </a:r>
          </a:p>
          <a:p>
            <a:endParaRPr lang="en-US" sz="1800" dirty="0">
              <a:effectLst/>
              <a:latin typeface="Times New Roman" panose="02020603050405020304" pitchFamily="18" charset="0"/>
            </a:endParaRPr>
          </a:p>
          <a:p>
            <a:pPr marL="129540" marR="0">
              <a:spcBef>
                <a:spcPts val="1005"/>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items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might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qualify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cause:</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Breach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 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fiduciary</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responsibility</a:t>
            </a:r>
          </a:p>
          <a:p>
            <a:pPr marL="342900" marR="47625" lvl="0" indent="-342900">
              <a:lnSpc>
                <a:spcPct val="125000"/>
              </a:lnSpc>
              <a:spcBef>
                <a:spcPts val="34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Disclosure to unauthorized persons of proprietary information regarding the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business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operations of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t>
            </a:r>
          </a:p>
          <a:p>
            <a:pPr marL="342900" marR="38735" lvl="0" indent="-342900">
              <a:lnSpc>
                <a:spcPct val="125000"/>
              </a:lnSpc>
              <a:spcBef>
                <a:spcPts val="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Failure to report to or perform work for any significant period of time, other</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statutory absences</a:t>
            </a:r>
          </a:p>
          <a:p>
            <a:pPr marL="342900" marR="0" lvl="0" indent="-342900">
              <a:spcBef>
                <a:spcPts val="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Willful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misconduct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gross negligence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duties</a:t>
            </a:r>
          </a:p>
          <a:p>
            <a:pPr marL="342900" marR="180975" lvl="0" indent="-342900">
              <a:lnSpc>
                <a:spcPct val="125000"/>
              </a:lnSpc>
              <a:spcBef>
                <a:spcPts val="34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Willful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repeated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refusal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duties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have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been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delegated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assigned</a:t>
            </a:r>
          </a:p>
          <a:p>
            <a:r>
              <a:rPr lang="en-US" sz="1800" dirty="0">
                <a:effectLst/>
                <a:latin typeface="Times New Roman" panose="02020603050405020304" pitchFamily="18" charset="0"/>
                <a:ea typeface="Times New Roman" panose="02020603050405020304" pitchFamily="18" charset="0"/>
              </a:rPr>
              <a:t>Commission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crime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resulting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loss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theft,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embezzlement, fraud, or commission of any felony that brings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into public</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disrepute</a:t>
            </a:r>
          </a:p>
          <a:p>
            <a:endParaRPr lang="en-US" sz="1800" dirty="0">
              <a:effectLst/>
              <a:latin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“No fault” terminations. </a:t>
            </a:r>
            <a:r>
              <a:rPr lang="en-US" sz="1800" dirty="0">
                <a:effectLst/>
                <a:latin typeface="Times New Roman" panose="02020603050405020304" pitchFamily="18" charset="0"/>
                <a:ea typeface="Times New Roman" panose="02020603050405020304" pitchFamily="18" charset="0"/>
              </a:rPr>
              <a:t>Another type of involuntary termination occurs when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dismissed due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no fault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own.</a:t>
            </a:r>
          </a:p>
          <a:p>
            <a:endParaRPr lang="en-US" sz="1800" dirty="0">
              <a:effectLst/>
              <a:latin typeface="Times New Roman" panose="02020603050405020304" pitchFamily="18" charset="0"/>
            </a:endParaRPr>
          </a:p>
          <a:p>
            <a:pPr marL="129540" marR="0">
              <a:spcBef>
                <a:spcPts val="1005"/>
              </a:spcBef>
              <a:spcAft>
                <a:spcPts val="0"/>
              </a:spcAft>
            </a:pPr>
            <a:r>
              <a:rPr lang="en-US" sz="1800" dirty="0">
                <a:effectLst/>
                <a:latin typeface="Times New Roman" panose="02020603050405020304" pitchFamily="18" charset="0"/>
                <a:ea typeface="Times New Roman" panose="02020603050405020304" pitchFamily="18" charset="0"/>
              </a:rPr>
              <a:t>Common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reasons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Mergers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acquisitions</a:t>
            </a:r>
          </a:p>
          <a:p>
            <a:pPr marL="342900" marR="0" lvl="0" indent="-342900">
              <a:spcBef>
                <a:spcPts val="34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Downturn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business</a:t>
            </a:r>
          </a:p>
          <a:p>
            <a:pPr marL="342900" marR="0" lvl="0" indent="-342900">
              <a:spcBef>
                <a:spcPts val="33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goes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out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business</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Reorganization</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restructuring</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Times New Roman" panose="02020603050405020304" pitchFamily="18" charset="0"/>
              </a:rPr>
              <a:t>Financial</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difficulties</a:t>
            </a:r>
          </a:p>
          <a:p>
            <a:pPr marL="342900" marR="0" lvl="0" indent="-342900">
              <a:lnSpc>
                <a:spcPts val="1370"/>
              </a:lnSpc>
              <a:spcBef>
                <a:spcPts val="0"/>
              </a:spcBef>
              <a:spcAft>
                <a:spcPts val="0"/>
              </a:spcAft>
              <a:buSzPts val="1100"/>
              <a:buFont typeface="Symbol" panose="05050102010706020507" pitchFamily="18" charset="2"/>
              <a:buChar char=""/>
              <a:tabLst>
                <a:tab pos="259715" algn="l"/>
                <a:tab pos="2603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Plant</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relocation</a:t>
            </a:r>
          </a:p>
          <a:p>
            <a:pPr marL="342900" marR="0" lvl="0" indent="-342900">
              <a:lnSpc>
                <a:spcPts val="1370"/>
              </a:lnSpc>
              <a:spcBef>
                <a:spcPts val="0"/>
              </a:spcBef>
              <a:spcAft>
                <a:spcPts val="0"/>
              </a:spcAft>
              <a:buSzPts val="1100"/>
              <a:buFont typeface="Symbol" panose="05050102010706020507" pitchFamily="18" charset="2"/>
              <a:buChar char=""/>
              <a:tabLst>
                <a:tab pos="259715" algn="l"/>
                <a:tab pos="260350" algn="l"/>
              </a:tabLst>
            </a:pPr>
            <a:r>
              <a:rPr lang="en-US" sz="1800" dirty="0">
                <a:effectLst/>
                <a:latin typeface="Times New Roman" panose="02020603050405020304" pitchFamily="18" charset="0"/>
                <a:ea typeface="Times New Roman" panose="02020603050405020304" pitchFamily="18" charset="0"/>
              </a:rPr>
              <a:t>Technological</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developments</a:t>
            </a:r>
          </a:p>
          <a:p>
            <a:pPr marL="342900" marR="0" lvl="0" indent="-342900">
              <a:lnSpc>
                <a:spcPts val="1370"/>
              </a:lnSpc>
              <a:spcBef>
                <a:spcPts val="0"/>
              </a:spcBef>
              <a:spcAft>
                <a:spcPts val="0"/>
              </a:spcAft>
              <a:buSzPts val="1100"/>
              <a:buFont typeface="Symbol" panose="05050102010706020507" pitchFamily="18" charset="2"/>
              <a:buChar char=""/>
              <a:tabLst>
                <a:tab pos="259715" algn="l"/>
                <a:tab pos="260350" algn="l"/>
              </a:tabLst>
            </a:pPr>
            <a:endParaRPr lang="en-US" sz="1800" dirty="0">
              <a:effectLst/>
              <a:latin typeface="Times New Roman" panose="02020603050405020304" pitchFamily="18" charset="0"/>
            </a:endParaRPr>
          </a:p>
          <a:p>
            <a:pPr marL="0" marR="0" lvl="0" indent="0">
              <a:lnSpc>
                <a:spcPts val="1370"/>
              </a:lnSpc>
              <a:spcBef>
                <a:spcPts val="0"/>
              </a:spcBef>
              <a:spcAft>
                <a:spcPts val="0"/>
              </a:spcAft>
              <a:buSzPts val="1100"/>
              <a:buFont typeface="Symbol" panose="05050102010706020507" pitchFamily="18" charset="2"/>
              <a:buNone/>
              <a:tabLst>
                <a:tab pos="259715" algn="l"/>
                <a:tab pos="260350" algn="l"/>
              </a:tabLst>
            </a:pPr>
            <a:r>
              <a:rPr lang="en-US" sz="1800" dirty="0">
                <a:effectLst/>
                <a:latin typeface="Times New Roman" panose="02020603050405020304" pitchFamily="18" charset="0"/>
                <a:ea typeface="Times New Roman" panose="02020603050405020304" pitchFamily="18" charset="0"/>
              </a:rPr>
              <a:t>Possible alternatives to labor reductions include asking employees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sustain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cuts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accept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reduced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schedule 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offering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voluntary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retirement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 additional benefits.</a:t>
            </a:r>
          </a:p>
          <a:p>
            <a:pPr marL="0" marR="0" lvl="0" indent="0">
              <a:lnSpc>
                <a:spcPts val="1370"/>
              </a:lnSpc>
              <a:spcBef>
                <a:spcPts val="0"/>
              </a:spcBef>
              <a:spcAft>
                <a:spcPts val="0"/>
              </a:spcAft>
              <a:buSzPts val="1100"/>
              <a:buFont typeface="Symbol" panose="05050102010706020507" pitchFamily="18" charset="2"/>
              <a:buNone/>
              <a:tabLst>
                <a:tab pos="259715" algn="l"/>
                <a:tab pos="260350" algn="l"/>
              </a:tabLst>
            </a:pPr>
            <a:endParaRPr lang="en-US" sz="1800" dirty="0">
              <a:effectLst/>
              <a:latin typeface="Times New Roman" panose="02020603050405020304" pitchFamily="18" charset="0"/>
            </a:endParaRPr>
          </a:p>
          <a:p>
            <a:pPr marL="31750" marR="26035">
              <a:lnSpc>
                <a:spcPct val="125000"/>
              </a:lnSpc>
              <a:spcBef>
                <a:spcPts val="1005"/>
              </a:spcBef>
              <a:spcAft>
                <a:spcPts val="0"/>
              </a:spcAft>
            </a:pPr>
            <a:r>
              <a:rPr lang="en-US" sz="1800" dirty="0">
                <a:effectLst/>
                <a:latin typeface="Times New Roman" panose="02020603050405020304" pitchFamily="18" charset="0"/>
                <a:ea typeface="Times New Roman" panose="02020603050405020304" pitchFamily="18" charset="0"/>
              </a:rPr>
              <a:t>When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layoffs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necessary,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consider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skills,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 records, and seniority. A straight seniority approach is most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objective but may not meet the employer’s long-term needs if senior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do not have the skills the organization needs or if affirmative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 or diversity goals are considered. In white-collar workforce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reductions, more consideration is given to the performance and skills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individuals when matched against the requirements of the post-layoff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p>
          <a:p>
            <a:pPr marL="0" marR="0">
              <a:spcBef>
                <a:spcPts val="5"/>
              </a:spcBef>
              <a:spcAft>
                <a:spcPts val="0"/>
              </a:spcAft>
            </a:pPr>
            <a:r>
              <a:rPr lang="en-US" sz="1800" dirty="0">
                <a:effectLst/>
                <a:latin typeface="Times New Roman" panose="02020603050405020304" pitchFamily="18" charset="0"/>
                <a:ea typeface="Times New Roman" panose="02020603050405020304" pitchFamily="18" charset="0"/>
              </a:rPr>
              <a:t> </a:t>
            </a:r>
          </a:p>
          <a:p>
            <a:pPr marL="31750" marR="6350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Any layoff must consider possible disparate impact discrimination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other legal implications. In order to avoid problems, the rationale 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selecting employees for a layoff needs to be based on business necessity,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needs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clear,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convincing,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communicated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compassion.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Management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carefully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document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criteria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used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make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all</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layoff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decisions. Input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legal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counsel 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advisable.</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101</a:t>
            </a:fld>
            <a:endParaRPr lang="en-US" dirty="0"/>
          </a:p>
        </p:txBody>
      </p:sp>
    </p:spTree>
    <p:extLst>
      <p:ext uri="{BB962C8B-B14F-4D97-AF65-F5344CB8AC3E}">
        <p14:creationId xmlns:p14="http://schemas.microsoft.com/office/powerpoint/2010/main" val="17553362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1905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While each employee’s direct manager is ultimately responsible for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 action, the human resource department must help support lawful</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terminations by providing coaching and counsel to the manager and ensuring</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p>
          <a:p>
            <a:pPr marL="342900" marR="202565" lvl="0" indent="-342900">
              <a:lnSpc>
                <a:spcPct val="125000"/>
              </a:lnSpc>
              <a:spcBef>
                <a:spcPts val="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Review</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documentation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situation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abides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by federal,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state,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local legislation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 regulations</a:t>
            </a:r>
          </a:p>
          <a:p>
            <a:pPr marL="342900" marR="416560" lvl="0" indent="-342900">
              <a:lnSpc>
                <a:spcPct val="123000"/>
              </a:lnSpc>
              <a:spcBef>
                <a:spcPts val="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Adherence to state wage payment laws (Note: The human resource</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department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should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consult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with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legal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counsel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when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terminating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a:t>
            </a:r>
          </a:p>
          <a:p>
            <a:r>
              <a:rPr lang="en-US" sz="1800" dirty="0">
                <a:effectLst/>
                <a:latin typeface="Times New Roman" panose="02020603050405020304" pitchFamily="18" charset="0"/>
                <a:ea typeface="Times New Roman" panose="02020603050405020304" pitchFamily="18" charset="0"/>
              </a:rPr>
              <a:t>employee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taking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disciplinary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create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lawsuit.)</a:t>
            </a:r>
          </a:p>
          <a:p>
            <a:pPr marL="1143000" marR="290195" lvl="2" indent="-228600">
              <a:lnSpc>
                <a:spcPct val="125000"/>
              </a:lnSpc>
              <a:spcBef>
                <a:spcPts val="1110"/>
              </a:spcBef>
              <a:spcAft>
                <a:spcPts val="0"/>
              </a:spcAft>
              <a:buFont typeface="Symbol" panose="05050102010706020507" pitchFamily="18" charset="2"/>
              <a:buChar char=""/>
              <a:tabLst>
                <a:tab pos="1337945" algn="l"/>
                <a:tab pos="133858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Opportunity for the employee to continue in the organization-provided health</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insurance plan at his or her cost if eligible for continuation coverage under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COBRA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(COBRA</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covered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next module,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“Employment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Law.”)</a:t>
            </a:r>
          </a:p>
          <a:p>
            <a:pPr marL="1143000" marR="587375" lvl="2" indent="-228600">
              <a:lnSpc>
                <a:spcPct val="125000"/>
              </a:lnSpc>
              <a:spcBef>
                <a:spcPts val="0"/>
              </a:spcBef>
              <a:spcAft>
                <a:spcPts val="0"/>
              </a:spcAft>
              <a:buFont typeface="Symbol" panose="05050102010706020507" pitchFamily="18" charset="2"/>
              <a:buChar char=""/>
              <a:tabLst>
                <a:tab pos="1337945" algn="l"/>
                <a:tab pos="133858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Opportunity for the employee to participate in other benefit continuation</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programs,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appropriate</a:t>
            </a:r>
          </a:p>
          <a:p>
            <a:pPr marL="1143000" marR="0" lvl="2" indent="-228600">
              <a:spcBef>
                <a:spcPts val="5"/>
              </a:spcBef>
              <a:spcAft>
                <a:spcPts val="0"/>
              </a:spcAft>
              <a:buFont typeface="Symbol" panose="05050102010706020507" pitchFamily="18" charset="2"/>
              <a:buChar char=""/>
              <a:tabLst>
                <a:tab pos="1337945" algn="l"/>
                <a:tab pos="133858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references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provided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accordance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with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policy</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102</a:t>
            </a:fld>
            <a:endParaRPr lang="en-US" dirty="0"/>
          </a:p>
        </p:txBody>
      </p:sp>
    </p:spTree>
    <p:extLst>
      <p:ext uri="{BB962C8B-B14F-4D97-AF65-F5344CB8AC3E}">
        <p14:creationId xmlns:p14="http://schemas.microsoft.com/office/powerpoint/2010/main" val="39881193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13779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For the organization, the exit interview is a valuable source of information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about the employment experience. It is also used to handle administrative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issues,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delivery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final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paycheck</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collection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organizational</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property,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gives management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chance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address employee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questions.</a:t>
            </a:r>
          </a:p>
          <a:p>
            <a:pPr marL="0" marR="0">
              <a:spcBef>
                <a:spcPts val="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timing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meeting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important.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discharged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cause should attend an exit interview immediately after notification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 depends upon 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reason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a:t>
            </a:r>
          </a:p>
          <a:p>
            <a:endParaRPr lang="en-US" sz="1800" dirty="0">
              <a:effectLst/>
              <a:latin typeface="Times New Roman" panose="02020603050405020304" pitchFamily="18" charset="0"/>
            </a:endParaRPr>
          </a:p>
          <a:p>
            <a:pPr marL="129540" marR="132715">
              <a:lnSpc>
                <a:spcPct val="125000"/>
              </a:lnSpc>
              <a:spcBef>
                <a:spcPts val="830"/>
              </a:spcBef>
              <a:spcAft>
                <a:spcPts val="0"/>
              </a:spcAft>
            </a:pPr>
            <a:r>
              <a:rPr lang="en-US" sz="1800" dirty="0">
                <a:effectLst/>
                <a:latin typeface="Times New Roman" panose="02020603050405020304" pitchFamily="18" charset="0"/>
                <a:ea typeface="Times New Roman" panose="02020603050405020304" pitchFamily="18" charset="0"/>
              </a:rPr>
              <a:t>Most organizations do exit interviews only in connection with voluntary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 These interviews are typically conducted on or near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last day. The interview is typically conducted by HR. Employees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 more likely to provide candid input if they know that their comments will</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kept confidential 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anonymous.</a:t>
            </a:r>
          </a:p>
          <a:p>
            <a:pPr marL="0" marR="0">
              <a:spcBef>
                <a:spcPts val="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28905" marR="142240">
              <a:lnSpc>
                <a:spcPct val="125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The employer should make the effort to treat the exiting employee 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compassion and respect. The manner in which employment is terminated can</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have a huge impact on how the employee copes with the termination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whether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not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chooses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28905" marR="29210">
              <a:lnSpc>
                <a:spcPct val="123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If handled professionally, the exit interview can reinforce an employee’s good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feelings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about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 It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 also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pinpoint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issues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p>
          <a:p>
            <a:r>
              <a:rPr lang="en-US" sz="1800" dirty="0">
                <a:effectLst/>
                <a:latin typeface="Times New Roman" panose="02020603050405020304" pitchFamily="18" charset="0"/>
                <a:ea typeface="Times New Roman" panose="02020603050405020304" pitchFamily="18" charset="0"/>
              </a:rPr>
              <a:t>can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address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strengthen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relationship</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103</a:t>
            </a:fld>
            <a:endParaRPr lang="en-US" dirty="0"/>
          </a:p>
        </p:txBody>
      </p:sp>
    </p:spTree>
    <p:extLst>
      <p:ext uri="{BB962C8B-B14F-4D97-AF65-F5344CB8AC3E}">
        <p14:creationId xmlns:p14="http://schemas.microsoft.com/office/powerpoint/2010/main" val="6942394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endParaRPr lang="en-US" dirty="0"/>
          </a:p>
          <a:p>
            <a:r>
              <a:rPr lang="en-US" sz="1800" dirty="0">
                <a:effectLst/>
                <a:latin typeface="Calibri" panose="020F0502020204030204" pitchFamily="34" charset="0"/>
                <a:ea typeface="Times New Roman" panose="02020603050405020304" pitchFamily="18" charset="0"/>
              </a:rPr>
              <a:t>The cost of disengagement in fact, is 34% of an annual U.S. salary. </a:t>
            </a:r>
            <a:endParaRPr lang="en-US" dirty="0"/>
          </a:p>
          <a:p>
            <a:endParaRPr lang="en-US" dirty="0"/>
          </a:p>
          <a:p>
            <a:pPr marL="0" marR="0">
              <a:spcBef>
                <a:spcPts val="0"/>
              </a:spcBef>
              <a:spcAft>
                <a:spcPts val="0"/>
              </a:spcAft>
            </a:pPr>
            <a:r>
              <a:rPr lang="en-US" sz="1800" dirty="0">
                <a:effectLst/>
                <a:highlight>
                  <a:srgbClr val="FFFF00"/>
                </a:highlight>
                <a:latin typeface="Calibri" panose="020F0502020204030204" pitchFamily="34" charset="0"/>
                <a:ea typeface="Times New Roman" panose="02020603050405020304" pitchFamily="18" charset="0"/>
              </a:rPr>
              <a:t>According to </a:t>
            </a:r>
            <a:r>
              <a:rPr lang="en-US" sz="1800" dirty="0" err="1">
                <a:effectLst/>
                <a:highlight>
                  <a:srgbClr val="FFFF00"/>
                </a:highlight>
                <a:latin typeface="Calibri" panose="020F0502020204030204" pitchFamily="34" charset="0"/>
                <a:ea typeface="Times New Roman" panose="02020603050405020304" pitchFamily="18" charset="0"/>
              </a:rPr>
              <a:t>Workhuman</a:t>
            </a:r>
            <a:r>
              <a:rPr lang="en-US" sz="1800" dirty="0">
                <a:effectLst/>
                <a:highlight>
                  <a:srgbClr val="FFFF00"/>
                </a:highlight>
                <a:latin typeface="Calibri" panose="020F0502020204030204" pitchFamily="34" charset="0"/>
                <a:ea typeface="Times New Roman" panose="02020603050405020304" pitchFamily="18" charset="0"/>
              </a:rPr>
              <a:t>, the percentage of workers who said their company used an annual review has dropped from 82% in 2016 to 54% in 2019. (</a:t>
            </a:r>
            <a:r>
              <a:rPr lang="en-US" sz="1800" u="sng" dirty="0">
                <a:solidFill>
                  <a:srgbClr val="0000FF"/>
                </a:solidFill>
                <a:effectLst/>
                <a:highlight>
                  <a:srgbClr val="FFFF00"/>
                </a:highlight>
                <a:latin typeface="Calibri" panose="020F0502020204030204" pitchFamily="34" charset="0"/>
                <a:ea typeface="Times New Roman" panose="02020603050405020304" pitchFamily="18" charset="0"/>
                <a:hlinkClick r:id="rId3"/>
              </a:rPr>
              <a:t>https://www.shrm.org/hr-today/news/all-things-work/pages/performance-management-evolves.aspx</a:t>
            </a:r>
            <a:r>
              <a:rPr lang="en-US" sz="1800" dirty="0">
                <a:effectLst/>
                <a:highlight>
                  <a:srgbClr val="FFFF00"/>
                </a:highlight>
                <a:latin typeface="Calibri" panose="020F0502020204030204" pitchFamily="34" charset="0"/>
                <a:ea typeface="Times New Roman" panose="02020603050405020304" pitchFamily="18" charset="0"/>
              </a:rPr>
              <a:t>)  This number continues to decline.</a:t>
            </a:r>
            <a:r>
              <a:rPr lang="en-US" sz="1800" dirty="0">
                <a:effectLst/>
                <a:latin typeface="Calibri" panose="020F0502020204030204" pitchFamily="34" charset="0"/>
                <a:ea typeface="Times New Roman" panose="02020603050405020304" pitchFamily="18" charset="0"/>
              </a:rPr>
              <a:t>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highlight>
                  <a:srgbClr val="FFFF00"/>
                </a:highlight>
                <a:latin typeface="Calibri" panose="020F0502020204030204" pitchFamily="34" charset="0"/>
                <a:ea typeface="Times New Roman" panose="02020603050405020304" pitchFamily="18" charset="0"/>
              </a:rPr>
              <a:t>As you evaluate which method is best for you, keep in mind the following from </a:t>
            </a:r>
            <a:r>
              <a:rPr lang="en-US" sz="1800" dirty="0" err="1">
                <a:effectLst/>
                <a:highlight>
                  <a:srgbClr val="FFFF00"/>
                </a:highlight>
                <a:latin typeface="Calibri" panose="020F0502020204030204" pitchFamily="34" charset="0"/>
                <a:ea typeface="Times New Roman" panose="02020603050405020304" pitchFamily="18" charset="0"/>
              </a:rPr>
              <a:t>Workhuman</a:t>
            </a:r>
            <a:r>
              <a:rPr lang="en-US" sz="1800" dirty="0">
                <a:effectLst/>
                <a:highlight>
                  <a:srgbClr val="FFFF00"/>
                </a:highligh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Times New Roman" panose="02020603050405020304" pitchFamily="18" charset="0"/>
              </a:rPr>
              <a:t>55% of workers say annual performance reviews do not improve their performance.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Times New Roman" panose="02020603050405020304" pitchFamily="18" charset="0"/>
              </a:rPr>
              <a:t>85% of workers who have weekly check-ins with their managers report higher levels of engagement.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Times New Roman" panose="02020603050405020304" pitchFamily="18" charset="0"/>
              </a:rPr>
              <a:t>Only 2% of workers who have weekly check-ins say they are disengaged.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highlight>
                  <a:srgbClr val="FFFF00"/>
                </a:highlight>
                <a:latin typeface="Calibri" panose="020F0502020204030204" pitchFamily="34" charset="0"/>
                <a:ea typeface="Times New Roman" panose="02020603050405020304" pitchFamily="18" charset="0"/>
              </a:rPr>
              <a:t>(</a:t>
            </a:r>
            <a:r>
              <a:rPr lang="en-US" sz="1800" u="sng" dirty="0">
                <a:solidFill>
                  <a:srgbClr val="0000FF"/>
                </a:solidFill>
                <a:effectLst/>
                <a:highlight>
                  <a:srgbClr val="FFFF00"/>
                </a:highlight>
                <a:latin typeface="Calibri" panose="020F0502020204030204" pitchFamily="34" charset="0"/>
                <a:ea typeface="Times New Roman" panose="02020603050405020304" pitchFamily="18" charset="0"/>
                <a:hlinkClick r:id="rId3"/>
              </a:rPr>
              <a:t>https://www.shrm.org/hr-today/news/all-things-work/pages/performance-management-evolves.aspx</a:t>
            </a:r>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104</a:t>
            </a:fld>
            <a:endParaRPr lang="en-US" dirty="0"/>
          </a:p>
        </p:txBody>
      </p:sp>
    </p:spTree>
    <p:extLst>
      <p:ext uri="{BB962C8B-B14F-4D97-AF65-F5344CB8AC3E}">
        <p14:creationId xmlns:p14="http://schemas.microsoft.com/office/powerpoint/2010/main" val="28385268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Have learners pull up their Kahoot.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insights or new information will you use in your conversations?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105</a:t>
            </a:fld>
            <a:endParaRPr lang="en-US"/>
          </a:p>
        </p:txBody>
      </p:sp>
    </p:spTree>
    <p:extLst>
      <p:ext uri="{BB962C8B-B14F-4D97-AF65-F5344CB8AC3E}">
        <p14:creationId xmlns:p14="http://schemas.microsoft.com/office/powerpoint/2010/main" val="18971181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45415" marR="29845">
              <a:lnSpc>
                <a:spcPct val="125000"/>
              </a:lnSpc>
              <a:spcBef>
                <a:spcPts val="345"/>
              </a:spcBef>
              <a:spcAft>
                <a:spcPts val="0"/>
              </a:spcAft>
            </a:pPr>
            <a:r>
              <a:rPr lang="en-US" sz="1800" dirty="0">
                <a:effectLst/>
                <a:latin typeface="Times New Roman" panose="02020603050405020304" pitchFamily="18" charset="0"/>
                <a:ea typeface="Times New Roman" panose="02020603050405020304" pitchFamily="18" charset="0"/>
              </a:rPr>
              <a:t>This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module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explains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key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pieces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legislation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 must comply. (Remember that you must also be compliant with state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local laws that affect your organization.) Being cognizant of key legislation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ensuring compliance throughout the organization is a significant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responsibility—especially as managers outside of the HR function play a role 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ensuring that the rights and interests of both employees and the organization 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considered.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145415" marR="0">
              <a:spcBef>
                <a:spcPts val="5"/>
              </a:spcBef>
              <a:spcAft>
                <a:spcPts val="0"/>
              </a:spcAft>
            </a:pPr>
            <a:r>
              <a:rPr lang="en-US" sz="1800" dirty="0">
                <a:effectLst/>
                <a:latin typeface="Times New Roman" panose="02020603050405020304" pitchFamily="18" charset="0"/>
                <a:ea typeface="Times New Roman" panose="02020603050405020304" pitchFamily="18" charset="0"/>
              </a:rPr>
              <a:t>This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module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covers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four topics:</a:t>
            </a:r>
          </a:p>
          <a:p>
            <a:pPr marL="342900" marR="0" lvl="0" indent="-342900">
              <a:spcBef>
                <a:spcPts val="335"/>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6.1:</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Equal</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Employment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Opportunity/Affirmative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Action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Legislation</a:t>
            </a:r>
          </a:p>
          <a:p>
            <a:pPr marL="342900" marR="0" lvl="0" indent="-342900">
              <a:spcBef>
                <a:spcPts val="345"/>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6.2:</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Total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Rewards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Legislation</a:t>
            </a:r>
          </a:p>
          <a:p>
            <a:pPr marL="342900" marR="0" lvl="0" indent="-342900">
              <a:spcBef>
                <a:spcPts val="350"/>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6.3:</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Other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Federal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Employment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Laws</a:t>
            </a:r>
          </a:p>
          <a:p>
            <a:pPr marL="342900" marR="0" lvl="0" indent="-342900">
              <a:spcBef>
                <a:spcPts val="350"/>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Times New Roman" panose="02020603050405020304" pitchFamily="18" charset="0"/>
              </a:rPr>
              <a:t>6.4:</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Handbooks</a:t>
            </a:r>
          </a:p>
          <a:p>
            <a:pPr marL="342900" marR="0" lvl="0" indent="-342900">
              <a:spcBef>
                <a:spcPts val="350"/>
              </a:spcBef>
              <a:spcAft>
                <a:spcPts val="0"/>
              </a:spcAft>
              <a:buSzPts val="1000"/>
              <a:buFont typeface="Symbol" panose="05050102010706020507" pitchFamily="18" charset="2"/>
              <a:buChar char=""/>
              <a:tabLst>
                <a:tab pos="374015" algn="l"/>
                <a:tab pos="374650" algn="l"/>
              </a:tabLst>
            </a:pPr>
            <a:endParaRPr lang="en-US" sz="1800" dirty="0">
              <a:effectLst/>
              <a:latin typeface="Times New Roman" panose="02020603050405020304" pitchFamily="18" charset="0"/>
            </a:endParaRPr>
          </a:p>
          <a:p>
            <a:pPr marL="0" marR="0" lvl="0" indent="0">
              <a:spcBef>
                <a:spcPts val="350"/>
              </a:spcBef>
              <a:spcAft>
                <a:spcPts val="0"/>
              </a:spcAft>
              <a:buSzPts val="1000"/>
              <a:buFont typeface="Symbol" panose="05050102010706020507" pitchFamily="18" charset="2"/>
              <a:buNone/>
              <a:tabLst>
                <a:tab pos="374015" algn="l"/>
                <a:tab pos="374650" algn="l"/>
              </a:tabLst>
            </a:pPr>
            <a:r>
              <a:rPr lang="en-US" sz="1800" dirty="0">
                <a:effectLst/>
                <a:latin typeface="Times New Roman" panose="02020603050405020304" pitchFamily="18" charset="0"/>
              </a:rPr>
              <a:t>You may find yourself using legal examples and questions as a starting off point to build trust and confidence with your customers. You also need to ensure that you do not violate any of these laws in your working relationships with your clients. </a:t>
            </a:r>
          </a:p>
          <a:p>
            <a:pPr marL="0" marR="0" lvl="0" indent="0">
              <a:spcBef>
                <a:spcPts val="350"/>
              </a:spcBef>
              <a:spcAft>
                <a:spcPts val="0"/>
              </a:spcAft>
              <a:buSzPts val="1000"/>
              <a:buFont typeface="Symbol" panose="05050102010706020507" pitchFamily="18" charset="2"/>
              <a:buNone/>
              <a:tabLst>
                <a:tab pos="374015" algn="l"/>
                <a:tab pos="374650" algn="l"/>
              </a:tabLst>
            </a:pPr>
            <a:endParaRPr lang="en-US" sz="1800" dirty="0">
              <a:effectLst/>
              <a:latin typeface="Times New Roman" panose="02020603050405020304" pitchFamily="18" charset="0"/>
            </a:endParaRPr>
          </a:p>
          <a:p>
            <a:pPr marL="0" marR="0" lvl="0" indent="0">
              <a:spcBef>
                <a:spcPts val="350"/>
              </a:spcBef>
              <a:spcAft>
                <a:spcPts val="0"/>
              </a:spcAft>
              <a:buSzPts val="1000"/>
              <a:buFont typeface="Symbol" panose="05050102010706020507" pitchFamily="18" charset="2"/>
              <a:buNone/>
              <a:tabLst>
                <a:tab pos="374015" algn="l"/>
                <a:tab pos="374650" algn="l"/>
              </a:tabLst>
            </a:pPr>
            <a:r>
              <a:rPr lang="en-US" sz="1800" dirty="0">
                <a:effectLst/>
                <a:latin typeface="Times New Roman" panose="02020603050405020304" pitchFamily="18" charset="0"/>
              </a:rPr>
              <a:t>It is critical that you are aware of state and local regulations. Federal law sets the minimum standard and many locations have stricter rules. For example, the state of CA has extremely strict guidance that favors the employee. If a client is located in CA or does work in CA, you need to upskill yourself to those needs. </a:t>
            </a:r>
          </a:p>
          <a:p>
            <a:pPr marL="0" marR="0" lvl="0" indent="0">
              <a:spcBef>
                <a:spcPts val="350"/>
              </a:spcBef>
              <a:spcAft>
                <a:spcPts val="0"/>
              </a:spcAft>
              <a:buSzPts val="1000"/>
              <a:buFont typeface="Symbol" panose="05050102010706020507" pitchFamily="18" charset="2"/>
              <a:buNone/>
              <a:tabLst>
                <a:tab pos="374015" algn="l"/>
                <a:tab pos="374650" algn="l"/>
              </a:tabLst>
            </a:pPr>
            <a:endParaRPr lang="en-US" sz="1800" dirty="0">
              <a:effectLst/>
              <a:latin typeface="Times New Roman" panose="02020603050405020304" pitchFamily="18" charset="0"/>
            </a:endParaRPr>
          </a:p>
          <a:p>
            <a:pPr marL="0" marR="0" lvl="0" indent="0">
              <a:spcBef>
                <a:spcPts val="350"/>
              </a:spcBef>
              <a:spcAft>
                <a:spcPts val="0"/>
              </a:spcAft>
              <a:buSzPts val="1000"/>
              <a:buFont typeface="Symbol" panose="05050102010706020507" pitchFamily="18" charset="2"/>
              <a:buNone/>
              <a:tabLst>
                <a:tab pos="374015" algn="l"/>
                <a:tab pos="374650" algn="l"/>
              </a:tabLst>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106</a:t>
            </a:fld>
            <a:endParaRPr lang="en-US" dirty="0"/>
          </a:p>
        </p:txBody>
      </p:sp>
    </p:spTree>
    <p:extLst>
      <p:ext uri="{BB962C8B-B14F-4D97-AF65-F5344CB8AC3E}">
        <p14:creationId xmlns:p14="http://schemas.microsoft.com/office/powerpoint/2010/main" val="24340347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comes to mind when you think about Talent Acquisition?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107</a:t>
            </a:fld>
            <a:endParaRPr lang="en-US"/>
          </a:p>
        </p:txBody>
      </p:sp>
    </p:spTree>
    <p:extLst>
      <p:ext uri="{BB962C8B-B14F-4D97-AF65-F5344CB8AC3E}">
        <p14:creationId xmlns:p14="http://schemas.microsoft.com/office/powerpoint/2010/main" val="36167879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Key insight: We are going to cover a lot of compliance details, laws and how these show up in the workplace. The goal here is not for you to memorize every law, but you should be familiar with what compliance needs HR faces so you can help provide solutions to ease their risk. It’s recommended when talking about compliance that you speak about a compliance culture vs. creating a check the box set of activities. A culture of compliance is about ensuring workers think about these things on a day-to-day basis vs. complying with activities on a one-off way. It’s up to HR to help establish and foster this type of environment.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 the U.S., employers are subject to a broad range of laws and regulations,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enforced by government agencies and/or the judicial system, that define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relationship between organizations and workers. For example, some equal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employment opportunity (EEO) laws and regulations mandate employee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communications. Posters describing federal laws prohibiting employment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discrimination must be put in prominent locations where they can be seen by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described 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SHRM</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Body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Competency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Knowledge,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professionals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responsible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complying 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aligning organizational strategies and policies with employment laws and regulations. HR professionals</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 consult legal counsel about federal, state, or local laws that may apply to</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108</a:t>
            </a:fld>
            <a:endParaRPr lang="en-US" dirty="0"/>
          </a:p>
        </p:txBody>
      </p:sp>
    </p:spTree>
    <p:extLst>
      <p:ext uri="{BB962C8B-B14F-4D97-AF65-F5344CB8AC3E}">
        <p14:creationId xmlns:p14="http://schemas.microsoft.com/office/powerpoint/2010/main" val="19683475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4425" marR="226060" lvl="0" indent="0" algn="l" defTabSz="914400" rtl="0" eaLnBrk="0" fontAlgn="base" latinLnBrk="0" hangingPunct="0">
              <a:lnSpc>
                <a:spcPct val="125000"/>
              </a:lnSpc>
              <a:spcBef>
                <a:spcPts val="0"/>
              </a:spcBef>
              <a:spcAft>
                <a:spcPts val="0"/>
              </a:spcAft>
              <a:buClrTx/>
              <a:buSzTx/>
              <a:buFontTx/>
              <a:buNone/>
              <a:tabLst/>
              <a:defRPr/>
            </a:pPr>
            <a:r>
              <a:rPr lang="en-US" sz="1800" dirty="0"/>
              <a:t>Instructor Notes</a:t>
            </a:r>
          </a:p>
          <a:p>
            <a:pPr marL="1114425" marR="226060">
              <a:lnSpc>
                <a:spcPct val="12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1114425" marR="22606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Civil Rights Act of 1964 was a landmark piece of legislation in the U.S. 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improved the quality of life for African-Americans, women, and other minority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groups. Before this legislation, these groups were subject to numerous forms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oppression and discrimination in virtually every area of their lives, without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adequate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legal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recourse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protection.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example,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racial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segregation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laws denied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African-Americans equal access to hospitals, restaurants, restrooms, and public</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transportation, among many other public venues. Even worse, due simply to their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skin color, African-Americans were subject to acts of violence, even ending 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death,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which often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disregarded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by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legal system.</a:t>
            </a:r>
          </a:p>
          <a:p>
            <a:pPr marL="0" marR="0">
              <a:spcBef>
                <a:spcPts val="20"/>
              </a:spcBef>
              <a:spcAft>
                <a:spcPts val="0"/>
              </a:spcAft>
            </a:pPr>
            <a:r>
              <a:rPr lang="en-US" sz="1800" dirty="0">
                <a:effectLst/>
                <a:latin typeface="Times New Roman" panose="02020603050405020304" pitchFamily="18" charset="0"/>
                <a:ea typeface="Times New Roman" panose="02020603050405020304" pitchFamily="18" charset="0"/>
              </a:rPr>
              <a:t> </a:t>
            </a:r>
          </a:p>
          <a:p>
            <a:pPr marL="1114425" marR="397510">
              <a:lnSpc>
                <a:spcPct val="125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The Civil Rights Act provided for equal access to housing, employment,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education. </a:t>
            </a:r>
            <a:r>
              <a:rPr lang="en-US" sz="1800" b="1" dirty="0">
                <a:effectLst/>
                <a:latin typeface="Times New Roman" panose="02020603050405020304" pitchFamily="18" charset="0"/>
                <a:ea typeface="Times New Roman" panose="02020603050405020304" pitchFamily="18" charset="0"/>
              </a:rPr>
              <a:t>Title VII </a:t>
            </a:r>
            <a:r>
              <a:rPr lang="en-US" sz="1800" dirty="0">
                <a:effectLst/>
                <a:latin typeface="Times New Roman" panose="02020603050405020304" pitchFamily="18" charset="0"/>
                <a:ea typeface="Times New Roman" panose="02020603050405020304" pitchFamily="18" charset="0"/>
              </a:rPr>
              <a:t>of the act deals specifically with equal employment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opportunity laws, including the creation of the Equal Employment Opportunity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Commission</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oversee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EEO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laws.</a:t>
            </a:r>
          </a:p>
          <a:p>
            <a:pPr marL="1114425" marR="397510">
              <a:lnSpc>
                <a:spcPct val="12500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p>
            <a:pPr marL="1114425" marR="397510">
              <a:lnSpc>
                <a:spcPct val="125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The mission of the </a:t>
            </a:r>
            <a:r>
              <a:rPr lang="en-US" sz="1800" b="1" dirty="0">
                <a:effectLst/>
                <a:latin typeface="Times New Roman" panose="02020603050405020304" pitchFamily="18" charset="0"/>
                <a:ea typeface="Times New Roman" panose="02020603050405020304" pitchFamily="18" charset="0"/>
              </a:rPr>
              <a:t>Equal Employment Opportunity Commission (EEOC) </a:t>
            </a:r>
            <a:r>
              <a:rPr lang="en-US" sz="1800" dirty="0">
                <a:effectLst/>
                <a:latin typeface="Times New Roman" panose="02020603050405020304" pitchFamily="18" charset="0"/>
                <a:ea typeface="Times New Roman" panose="02020603050405020304" pitchFamily="18" charset="0"/>
              </a:rPr>
              <a:t>is to</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stop and remedy unlawful employment discrimination. In fulfilling its mission, the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agency:</a:t>
            </a:r>
          </a:p>
          <a:p>
            <a:pPr marL="342900" marR="0" lvl="0" indent="-342900">
              <a:spcBef>
                <a:spcPts val="5"/>
              </a:spcBef>
              <a:spcAft>
                <a:spcPts val="0"/>
              </a:spcAft>
              <a:buFont typeface="Symbol" panose="05050102010706020507" pitchFamily="18" charset="2"/>
              <a:buChar char=""/>
              <a:tabLst>
                <a:tab pos="1343025" algn="l"/>
                <a:tab pos="134366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Enforces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principal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federal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statutes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prohibiting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employment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discrimination.</a:t>
            </a:r>
          </a:p>
          <a:p>
            <a:pPr marL="342900" marR="1052195" lvl="0" indent="-342900">
              <a:lnSpc>
                <a:spcPct val="122000"/>
              </a:lnSpc>
              <a:spcBef>
                <a:spcPts val="340"/>
              </a:spcBef>
              <a:spcAft>
                <a:spcPts val="0"/>
              </a:spcAft>
              <a:buFont typeface="Symbol" panose="05050102010706020507" pitchFamily="18" charset="2"/>
              <a:buChar char=""/>
              <a:tabLst>
                <a:tab pos="1343025" algn="l"/>
                <a:tab pos="134366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Provides guidance and opinions on how to interpret/comply with</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discrimination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legislation.</a:t>
            </a:r>
          </a:p>
          <a:p>
            <a:r>
              <a:rPr lang="en-US" sz="1800" dirty="0">
                <a:effectLst/>
                <a:latin typeface="Times New Roman" panose="02020603050405020304" pitchFamily="18" charset="0"/>
                <a:ea typeface="Times New Roman" panose="02020603050405020304" pitchFamily="18" charset="0"/>
              </a:rPr>
              <a:t>Works to prevent discrimination before it occurs through outreach, education,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technical assistance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programs.</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EEOC</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investigates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discrimination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complaints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based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individual’s race,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color, national origin, religion, sex (including pregnancy), age (40 or older),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disability, gender identity, sexual orientation, or genetic information as well 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retaliation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reporting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opposing 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discriminatory practice. </a:t>
            </a:r>
          </a:p>
          <a:p>
            <a:endParaRPr lang="en-US" dirty="0"/>
          </a:p>
          <a:p>
            <a:r>
              <a:rPr lang="en-US" sz="1800" dirty="0">
                <a:effectLst/>
                <a:latin typeface="Times New Roman" panose="02020603050405020304" pitchFamily="18" charset="0"/>
                <a:ea typeface="Times New Roman" panose="02020603050405020304" pitchFamily="18" charset="0"/>
              </a:rPr>
              <a:t>In an investigation, the EEOC’s role is to fairly and accurately assess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allegations in the charge and then make a finding. The agency may file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discrimination suits against employers on behalf of alleged victims and adjudicate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claims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discrimination brought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against federal agencies.</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Key features of Title VIII</a:t>
            </a:r>
          </a:p>
          <a:p>
            <a:pPr marL="342900" marR="209550" lvl="0" indent="-342900">
              <a:spcBef>
                <a:spcPts val="31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Prohibits discrimination in any aspect of employment (i.e., hiring, promotions,</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wages and other compensation practices, working conditions, and termination) on</a:t>
            </a:r>
            <a:r>
              <a:rPr lang="en-US" sz="1800" spc="-30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basis</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race,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color,</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religion,</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sex,</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or</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national</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origin.</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9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Prohibits</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sexual</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and</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other</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forms</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workplace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harassment.</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95"/>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Prohibits</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discrimination</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because</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pregnancy,</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childbirth,</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or</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related</a:t>
            </a:r>
            <a:r>
              <a:rPr lang="en-US" sz="1800" spc="-3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conditions.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154305" lvl="0" indent="-342900">
              <a:spcBef>
                <a:spcPts val="8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Provides equal opportunity to participate in training programs, giving all employees</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equal</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opportunity</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for</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advancement.</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10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Established</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EEOC</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to</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minimize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unlawful</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employment</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practices.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551180" lvl="0" indent="-342900">
              <a:spcBef>
                <a:spcPts val="80"/>
              </a:spcBef>
              <a:spcAft>
                <a:spcPts val="0"/>
              </a:spcAft>
              <a:buSzPts val="1100"/>
              <a:buFont typeface="Symbol" panose="05050102010706020507" pitchFamily="18" charset="2"/>
              <a:buChar char=""/>
              <a:tabLst>
                <a:tab pos="303530" algn="l"/>
                <a:tab pos="30416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Prohibits</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employer</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from</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retaliating</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against</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a:t>
            </a:r>
            <a:r>
              <a:rPr lang="en-US" sz="1800" spc="-4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who</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registers</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a:t>
            </a:r>
            <a:r>
              <a:rPr lang="en-US" sz="1800" spc="-29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internal grievance, files a complaint with the EEOC, or participates in an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investigation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into</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illegal</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discrimination.</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Applies to private employers, unions, state and local governments, and educational</a:t>
            </a:r>
            <a:r>
              <a:rPr lang="en-US" sz="1800" spc="-3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institutions with 15 or more employees; also applies to employment agencies</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regardless</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of</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number</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of</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employees.</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109</a:t>
            </a:fld>
            <a:endParaRPr lang="en-US" dirty="0"/>
          </a:p>
        </p:txBody>
      </p:sp>
    </p:spTree>
    <p:extLst>
      <p:ext uri="{BB962C8B-B14F-4D97-AF65-F5344CB8AC3E}">
        <p14:creationId xmlns:p14="http://schemas.microsoft.com/office/powerpoint/2010/main" val="14770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comes to mind when you think about Human Resources?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a:t>
            </a:fld>
            <a:endParaRPr lang="en-US"/>
          </a:p>
        </p:txBody>
      </p:sp>
    </p:spTree>
    <p:extLst>
      <p:ext uri="{BB962C8B-B14F-4D97-AF65-F5344CB8AC3E}">
        <p14:creationId xmlns:p14="http://schemas.microsoft.com/office/powerpoint/2010/main" val="30722930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latin typeface="Calibri Light" panose="020F0302020204030204" pitchFamily="34" charset="0"/>
                <a:cs typeface="Times New Roman" panose="02020603050405020304" pitchFamily="18" charset="0"/>
              </a:rPr>
              <a:t>Instructor Notes: </a:t>
            </a: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Play the video labeled Introduction to Workplace Diversity. It can be found in the video folder of your instructor materials. Download these MP4s in advance to play to the learners. </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110</a:t>
            </a:fld>
            <a:endParaRPr lang="en-US" dirty="0"/>
          </a:p>
        </p:txBody>
      </p:sp>
    </p:spTree>
    <p:extLst>
      <p:ext uri="{BB962C8B-B14F-4D97-AF65-F5344CB8AC3E}">
        <p14:creationId xmlns:p14="http://schemas.microsoft.com/office/powerpoint/2010/main" val="21215139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111</a:t>
            </a:fld>
            <a:endParaRPr lang="en-US" dirty="0"/>
          </a:p>
        </p:txBody>
      </p:sp>
    </p:spTree>
    <p:extLst>
      <p:ext uri="{BB962C8B-B14F-4D97-AF65-F5344CB8AC3E}">
        <p14:creationId xmlns:p14="http://schemas.microsoft.com/office/powerpoint/2010/main" val="33220064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Three key terms that you will see frequently in reference to Title VII 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protected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classes,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unlawful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employment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practices,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bona</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fide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occupational</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qualification.</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Within the context of equal employment opportunity, </a:t>
            </a:r>
            <a:r>
              <a:rPr lang="en-US" sz="1800" b="1" dirty="0">
                <a:effectLst/>
                <a:latin typeface="Times New Roman" panose="02020603050405020304" pitchFamily="18" charset="0"/>
                <a:ea typeface="Times New Roman" panose="02020603050405020304" pitchFamily="18" charset="0"/>
              </a:rPr>
              <a:t>protected classes</a:t>
            </a:r>
            <a:r>
              <a:rPr lang="en-US" sz="1800" b="1"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encompass groups of people who have historically been subject to discrimination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who 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given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protection by 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legal system through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Title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VII.</a:t>
            </a:r>
          </a:p>
          <a:p>
            <a:endParaRPr lang="en-US" sz="1800" dirty="0">
              <a:effectLst/>
              <a:latin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Unlawful</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employment</a:t>
            </a:r>
            <a:r>
              <a:rPr lang="en-US" sz="1800" b="1" spc="-2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practices</a:t>
            </a:r>
            <a:r>
              <a:rPr lang="en-US" sz="1800" b="1"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fall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four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basic</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categories: Disparate treatment, adverse or disparate impact, retaliation and harassment.</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Shown here are the first two categories. Review. </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112</a:t>
            </a:fld>
            <a:endParaRPr lang="en-US" dirty="0"/>
          </a:p>
        </p:txBody>
      </p:sp>
    </p:spTree>
    <p:extLst>
      <p:ext uri="{BB962C8B-B14F-4D97-AF65-F5344CB8AC3E}">
        <p14:creationId xmlns:p14="http://schemas.microsoft.com/office/powerpoint/2010/main" val="14166543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Now, let’s review the remaining two categories: retaliation and harassment.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last item in the table, harassment, requires a closer look. Although all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forms of harassment based on race, color, religion, sex, or national origin 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prohibited under Title VII, sexual harassment awareness is especially critical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 employers because of the large number of sexual harassment cases and the</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significant liability for employers. If the behavior is unwelcome and occurs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sufficient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frequency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severity,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legally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liable and must take corrective action to resolve the situation. This may include taking</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disciplinary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against 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harasser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up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including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113</a:t>
            </a:fld>
            <a:endParaRPr lang="en-US" dirty="0"/>
          </a:p>
        </p:txBody>
      </p:sp>
    </p:spTree>
    <p:extLst>
      <p:ext uri="{BB962C8B-B14F-4D97-AF65-F5344CB8AC3E}">
        <p14:creationId xmlns:p14="http://schemas.microsoft.com/office/powerpoint/2010/main" val="32216603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Times New Roman" panose="02020603050405020304" pitchFamily="18" charset="0"/>
              </a:rPr>
              <a:t>Sexual harassment can occur between individuals of the opposite sex or 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same sex, and the harassment can take two forms: Quid pro quo or a hostile work environment.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114</a:t>
            </a:fld>
            <a:endParaRPr lang="en-US" dirty="0"/>
          </a:p>
        </p:txBody>
      </p:sp>
    </p:spTree>
    <p:extLst>
      <p:ext uri="{BB962C8B-B14F-4D97-AF65-F5344CB8AC3E}">
        <p14:creationId xmlns:p14="http://schemas.microsoft.com/office/powerpoint/2010/main" val="40470366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115</a:t>
            </a:fld>
            <a:endParaRPr lang="en-US" dirty="0"/>
          </a:p>
        </p:txBody>
      </p:sp>
    </p:spTree>
    <p:extLst>
      <p:ext uri="{BB962C8B-B14F-4D97-AF65-F5344CB8AC3E}">
        <p14:creationId xmlns:p14="http://schemas.microsoft.com/office/powerpoint/2010/main" val="41759741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116</a:t>
            </a:fld>
            <a:endParaRPr lang="en-US" dirty="0"/>
          </a:p>
        </p:txBody>
      </p:sp>
    </p:spTree>
    <p:extLst>
      <p:ext uri="{BB962C8B-B14F-4D97-AF65-F5344CB8AC3E}">
        <p14:creationId xmlns:p14="http://schemas.microsoft.com/office/powerpoint/2010/main" val="6433976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117</a:t>
            </a:fld>
            <a:endParaRPr lang="en-US" dirty="0"/>
          </a:p>
        </p:txBody>
      </p:sp>
    </p:spTree>
    <p:extLst>
      <p:ext uri="{BB962C8B-B14F-4D97-AF65-F5344CB8AC3E}">
        <p14:creationId xmlns:p14="http://schemas.microsoft.com/office/powerpoint/2010/main" val="23391100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Age Discrimination in Employment Act (ADEA) </a:t>
            </a:r>
            <a:r>
              <a:rPr lang="en-US" sz="1800" dirty="0">
                <a:effectLst/>
                <a:latin typeface="Times New Roman" panose="02020603050405020304" pitchFamily="18" charset="0"/>
                <a:ea typeface="Times New Roman" panose="02020603050405020304" pitchFamily="18" charset="0"/>
              </a:rPr>
              <a:t>prohibits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discrimination in employment for persons age 40 and over except where age 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 bona fide occupational qualification. Congress passed the ADEA in 1967</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because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setting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arbitrary age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limits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regardless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job</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become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common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practice.</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act applies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 with at least 20 employees.</a:t>
            </a:r>
          </a:p>
          <a:p>
            <a:endParaRPr lang="en-US" sz="1800" dirty="0">
              <a:effectLst/>
              <a:latin typeface="Times New Roman" panose="02020603050405020304" pitchFamily="18" charset="0"/>
            </a:endParaRPr>
          </a:p>
          <a:p>
            <a:pPr marL="1109980" marR="255270">
              <a:lnSpc>
                <a:spcPct val="125000"/>
              </a:lnSpc>
              <a:spcBef>
                <a:spcPts val="1110"/>
              </a:spcBef>
              <a:spcAft>
                <a:spcPts val="0"/>
              </a:spcAft>
            </a:pPr>
            <a:r>
              <a:rPr lang="en-US" sz="1800" dirty="0">
                <a:effectLst/>
                <a:latin typeface="Times New Roman" panose="02020603050405020304" pitchFamily="18" charset="0"/>
                <a:ea typeface="Times New Roman" panose="02020603050405020304" pitchFamily="18" charset="0"/>
              </a:rPr>
              <a:t>The ADEA exempts employees who are “bona fide executives or high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policymakers.”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those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least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65</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years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age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who have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held a bona fide executive or high policymaker position for at least two years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immediately before retirement if such employee is entitled to an immediate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nonforfeitable annual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retirement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from</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$44,000.</a:t>
            </a:r>
          </a:p>
          <a:p>
            <a:pPr marL="1109345" marR="263525">
              <a:lnSpc>
                <a:spcPct val="125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The exemption is limited to a few top-level employees who exercise substantial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authority over employees and over a significant volume of business, for example,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CEO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head 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large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local 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regional operation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corporation.</a:t>
            </a:r>
          </a:p>
          <a:p>
            <a:endParaRPr lang="en-US" sz="1800" dirty="0">
              <a:effectLst/>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118</a:t>
            </a:fld>
            <a:endParaRPr lang="en-US" dirty="0"/>
          </a:p>
        </p:txBody>
      </p:sp>
    </p:spTree>
    <p:extLst>
      <p:ext uri="{BB962C8B-B14F-4D97-AF65-F5344CB8AC3E}">
        <p14:creationId xmlns:p14="http://schemas.microsoft.com/office/powerpoint/2010/main" val="27958428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Americans with Disabilities Act (ADA) </a:t>
            </a:r>
            <a:r>
              <a:rPr lang="en-US" sz="1800" dirty="0">
                <a:effectLst/>
                <a:latin typeface="Times New Roman" panose="02020603050405020304" pitchFamily="18" charset="0"/>
                <a:ea typeface="Times New Roman" panose="02020603050405020304" pitchFamily="18" charset="0"/>
              </a:rPr>
              <a:t>and the </a:t>
            </a:r>
            <a:r>
              <a:rPr lang="en-US" sz="1800" b="1" dirty="0">
                <a:effectLst/>
                <a:latin typeface="Times New Roman" panose="02020603050405020304" pitchFamily="18" charset="0"/>
                <a:ea typeface="Times New Roman" panose="02020603050405020304" pitchFamily="18" charset="0"/>
              </a:rPr>
              <a:t>ADA Amendments Act</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(ADAAA) </a:t>
            </a:r>
            <a:r>
              <a:rPr lang="en-US" sz="1800" dirty="0">
                <a:effectLst/>
                <a:latin typeface="Times New Roman" panose="02020603050405020304" pitchFamily="18" charset="0"/>
                <a:ea typeface="Times New Roman" panose="02020603050405020304" pitchFamily="18" charset="0"/>
              </a:rPr>
              <a:t>prohibit discrimination against a qualified individual with a disability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because of his/her disability. A “qualified individual with a disability” is defined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 a person who can perform the essential functions of the job with or without 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reasonable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accommodation.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15</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are covered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ADA. Persons discriminated against because they have a known association or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relationship</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 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disabled individual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also protected</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119</a:t>
            </a:fld>
            <a:endParaRPr lang="en-US" dirty="0"/>
          </a:p>
        </p:txBody>
      </p:sp>
    </p:spTree>
    <p:extLst>
      <p:ext uri="{BB962C8B-B14F-4D97-AF65-F5344CB8AC3E}">
        <p14:creationId xmlns:p14="http://schemas.microsoft.com/office/powerpoint/2010/main" val="2660374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We’ve got to start at the beginning. Let’s dig into “</a:t>
            </a:r>
            <a:r>
              <a:rPr lang="en-US" sz="1800" b="0" i="0" u="none" strike="noStrike" baseline="0" dirty="0">
                <a:solidFill>
                  <a:srgbClr val="000000"/>
                </a:solidFill>
                <a:latin typeface="Times New Roman" panose="02020603050405020304" pitchFamily="18" charset="0"/>
              </a:rPr>
              <a:t>What is human resources?” </a:t>
            </a:r>
            <a:r>
              <a:rPr lang="en-US" sz="1800" b="1" i="0" u="none" strike="noStrike" baseline="0" dirty="0">
                <a:solidFill>
                  <a:srgbClr val="000000"/>
                </a:solidFill>
                <a:latin typeface="Times New Roman" panose="02020603050405020304" pitchFamily="18" charset="0"/>
              </a:rPr>
              <a:t>Human resources </a:t>
            </a:r>
            <a:r>
              <a:rPr lang="en-US" sz="1800" b="0" i="0" u="none" strike="noStrike" baseline="0" dirty="0">
                <a:solidFill>
                  <a:srgbClr val="000000"/>
                </a:solidFill>
                <a:latin typeface="Times New Roman" panose="02020603050405020304" pitchFamily="18" charset="0"/>
              </a:rPr>
              <a:t>is the organizational function that ensures the effective and efficient use of human capital to accomplish organizational goals. Human capital refers to the combined knowledge, skills, and experience of an organization’s workforce. HR is an essential function for organizations that seek to remain competitive and fulfill their organizational missions.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In addition, an effective human resources function: </a:t>
            </a:r>
          </a:p>
          <a:p>
            <a:r>
              <a:rPr lang="en-US" sz="1800" b="0" i="0" u="none" strike="noStrike" baseline="0" dirty="0">
                <a:solidFill>
                  <a:srgbClr val="000000"/>
                </a:solidFill>
                <a:latin typeface="Times New Roman" panose="02020603050405020304" pitchFamily="18" charset="0"/>
              </a:rPr>
              <a:t>• Helps the organization respond to change. </a:t>
            </a:r>
          </a:p>
          <a:p>
            <a:r>
              <a:rPr lang="en-US" sz="1800" b="0" i="0" u="none" strike="noStrike" baseline="0" dirty="0">
                <a:solidFill>
                  <a:srgbClr val="000000"/>
                </a:solidFill>
                <a:latin typeface="Times New Roman" panose="02020603050405020304" pitchFamily="18" charset="0"/>
              </a:rPr>
              <a:t>• Creates an effective match between people and positions. </a:t>
            </a:r>
          </a:p>
          <a:p>
            <a:r>
              <a:rPr lang="en-US" sz="1800" b="0" i="0" u="none" strike="noStrike" baseline="0" dirty="0">
                <a:solidFill>
                  <a:srgbClr val="000000"/>
                </a:solidFill>
                <a:latin typeface="Times New Roman" panose="02020603050405020304" pitchFamily="18" charset="0"/>
              </a:rPr>
              <a:t>• Fosters employee commitment and performance. </a:t>
            </a:r>
          </a:p>
          <a:p>
            <a:r>
              <a:rPr lang="en-US" sz="1800" b="0" i="0" u="none" strike="noStrike" baseline="0" dirty="0">
                <a:solidFill>
                  <a:srgbClr val="000000"/>
                </a:solidFill>
                <a:latin typeface="Times New Roman" panose="02020603050405020304" pitchFamily="18" charset="0"/>
              </a:rPr>
              <a:t>• Complies with federal, state, and local laws to protect against potential litigation.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Have learners pause and let that sink in a bit. It is more than just payroll, benefits, etc. </a:t>
            </a:r>
          </a:p>
          <a:p>
            <a:endParaRPr lang="en-US" sz="1800" b="0" i="0" u="none" strike="noStrike" baseline="0" dirty="0">
              <a:solidFill>
                <a:srgbClr val="000000"/>
              </a:solidFill>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In fact, there are six functional areas within HR.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Human Resources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Talent Acquisition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Total Rewards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Talent Development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Performance Management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Employment Law</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800" b="0" i="0" u="none" strike="noStrike" baseline="0" dirty="0">
                <a:solidFill>
                  <a:srgbClr val="000000"/>
                </a:solidFill>
                <a:latin typeface="Times New Roman" panose="02020603050405020304" pitchFamily="18" charset="0"/>
              </a:rPr>
              <a:t>We’re going to explore each of these throughout this program. In addition to these six functional areas, strategic management serves as a core HR function and governs HR activities throughout the functional areas. Strategic management assists in the development of organizational business strategy; it then formulates HR strategy, objectives, policies, and practices aligned to the organizational strategy to help meet the long- and short-term needs of the organization.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a:t>
            </a:fld>
            <a:endParaRPr lang="en-US" dirty="0"/>
          </a:p>
        </p:txBody>
      </p:sp>
    </p:spTree>
    <p:extLst>
      <p:ext uri="{BB962C8B-B14F-4D97-AF65-F5344CB8AC3E}">
        <p14:creationId xmlns:p14="http://schemas.microsoft.com/office/powerpoint/2010/main" val="29849731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 </a:t>
            </a:r>
            <a:r>
              <a:rPr lang="en-US" sz="1800" b="1" i="0" u="none" strike="noStrike" baseline="0" dirty="0">
                <a:solidFill>
                  <a:srgbClr val="000000"/>
                </a:solidFill>
                <a:latin typeface="Times New Roman" panose="02020603050405020304" pitchFamily="18" charset="0"/>
              </a:rPr>
              <a:t>Civil Rights Act of 1991 </a:t>
            </a:r>
            <a:r>
              <a:rPr lang="en-US" sz="1800" b="0" i="0" u="none" strike="noStrike" baseline="0" dirty="0">
                <a:solidFill>
                  <a:srgbClr val="000000"/>
                </a:solidFill>
                <a:latin typeface="Times New Roman" panose="02020603050405020304" pitchFamily="18" charset="0"/>
              </a:rPr>
              <a:t>was another landmark piece of legislation passed to strengthen federal civil rights laws and to provide for damages in cases of intentional employment discrimination. This law amends Title VII of the Civil Rights Act of 1964. Among other things, the act provides: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endParaRPr lang="en-US" sz="1800" b="0" i="0" u="none" strike="noStrike" baseline="0" dirty="0">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Right to seek compensatory and punitive damages. </a:t>
            </a:r>
            <a:r>
              <a:rPr lang="en-US" sz="1800" b="0" i="0" u="none" strike="noStrike" baseline="0" dirty="0">
                <a:solidFill>
                  <a:srgbClr val="000000"/>
                </a:solidFill>
                <a:latin typeface="Times New Roman" panose="02020603050405020304" pitchFamily="18" charset="0"/>
              </a:rPr>
              <a:t>Victims of intentional discrimination can recover compensatory damages for illegal discrimination, including for emotional pain and suffering. </a:t>
            </a:r>
            <a:r>
              <a:rPr lang="en-US" sz="1800" b="1" i="0" u="none" strike="noStrike" baseline="0" dirty="0">
                <a:solidFill>
                  <a:srgbClr val="000000"/>
                </a:solidFill>
                <a:latin typeface="Times New Roman" panose="02020603050405020304" pitchFamily="18" charset="0"/>
              </a:rPr>
              <a:t>Compensatory damages </a:t>
            </a:r>
            <a:r>
              <a:rPr lang="en-US" sz="1800" b="0" i="0" u="none" strike="noStrike" baseline="0" dirty="0">
                <a:solidFill>
                  <a:srgbClr val="000000"/>
                </a:solidFill>
                <a:latin typeface="Times New Roman" panose="02020603050405020304" pitchFamily="18" charset="0"/>
              </a:rPr>
              <a:t>are intended to place the victim in the position he or she would have been in if there had been no discrimination. A victim also can recover punitive damages if the organization acted with malice or in reckless disregard of the victim’s rights. </a:t>
            </a:r>
            <a:r>
              <a:rPr lang="en-US" sz="1800" b="1" i="0" u="none" strike="noStrike" baseline="0" dirty="0">
                <a:solidFill>
                  <a:srgbClr val="000000"/>
                </a:solidFill>
                <a:latin typeface="Times New Roman" panose="02020603050405020304" pitchFamily="18" charset="0"/>
              </a:rPr>
              <a:t>Punitive damages </a:t>
            </a:r>
            <a:r>
              <a:rPr lang="en-US" sz="1800" b="0" i="0" u="none" strike="noStrike" baseline="0" dirty="0">
                <a:solidFill>
                  <a:srgbClr val="000000"/>
                </a:solidFill>
                <a:latin typeface="Times New Roman" panose="02020603050405020304" pitchFamily="18" charset="0"/>
              </a:rPr>
              <a:t>are intended to punish the organization and discourage future violations. </a:t>
            </a:r>
          </a:p>
          <a:p>
            <a:endParaRPr lang="en-US" sz="1800" b="0" i="0" u="none" strike="noStrike" baseline="0" dirty="0">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Limits on compensatory and punitive damages. </a:t>
            </a:r>
            <a:r>
              <a:rPr lang="en-US" sz="1800" b="0" i="0" u="none" strike="noStrike" baseline="0" dirty="0">
                <a:solidFill>
                  <a:srgbClr val="000000"/>
                </a:solidFill>
                <a:latin typeface="Times New Roman" panose="02020603050405020304" pitchFamily="18" charset="0"/>
              </a:rPr>
              <a:t>The act sets forth certain limits on the amount of combined compensatory and punitive damages that a plaintiff can recover under Title VII. These limits depend on the size of the employer. </a:t>
            </a:r>
          </a:p>
          <a:p>
            <a:endParaRPr lang="en-US" sz="1800" b="0" i="0" u="none" strike="noStrike" baseline="0" dirty="0">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Right to a jury trial. </a:t>
            </a:r>
            <a:r>
              <a:rPr lang="en-US" sz="1800" b="0" i="0" u="none" strike="noStrike" baseline="0" dirty="0">
                <a:solidFill>
                  <a:srgbClr val="000000"/>
                </a:solidFill>
                <a:latin typeface="Times New Roman" panose="02020603050405020304" pitchFamily="18" charset="0"/>
              </a:rPr>
              <a:t>Plaintiffs or defendants have the right to a jury trial if punitive or compensatory damages are sought. Previously, jury trials were not permitted under Title VII and judges decided such claims. </a:t>
            </a:r>
          </a:p>
          <a:p>
            <a:r>
              <a:rPr lang="en-US" sz="1800" b="0" i="0" u="none" strike="noStrike" baseline="0" dirty="0">
                <a:solidFill>
                  <a:srgbClr val="000000"/>
                </a:solidFill>
                <a:latin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120</a:t>
            </a:fld>
            <a:endParaRPr lang="en-US" dirty="0"/>
          </a:p>
        </p:txBody>
      </p:sp>
    </p:spTree>
    <p:extLst>
      <p:ext uri="{BB962C8B-B14F-4D97-AF65-F5344CB8AC3E}">
        <p14:creationId xmlns:p14="http://schemas.microsoft.com/office/powerpoint/2010/main" val="38738073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The </a:t>
            </a:r>
            <a:r>
              <a:rPr lang="en-US" sz="1800" b="1" i="0" u="none" strike="noStrike" baseline="0" dirty="0">
                <a:solidFill>
                  <a:srgbClr val="000000"/>
                </a:solidFill>
                <a:latin typeface="Times New Roman" panose="02020603050405020304" pitchFamily="18" charset="0"/>
              </a:rPr>
              <a:t>Genetic Information Nondiscrimination Act (GINA) </a:t>
            </a:r>
            <a:r>
              <a:rPr lang="en-US" sz="1800" b="0" i="0" u="none" strike="noStrike" baseline="0" dirty="0">
                <a:solidFill>
                  <a:srgbClr val="000000"/>
                </a:solidFill>
                <a:latin typeface="Times New Roman" panose="02020603050405020304" pitchFamily="18" charset="0"/>
              </a:rPr>
              <a:t>prohibits discrimination against individuals on the basis of their genetic information in both employment and health insurance.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Under GINA, it is unlawful for an employer to acquire genetic information on an individual or family member, with narrow exceptions, such as inadvertent acquisition where a manager overhears an employee talking about a family member’s illness or as part of the certification process when an employee asks for medical leave to care for a family member with a serious health condition.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Employment decisions based on genetic information are inappropriate because genetic information does not tell the employer anything about an individual’s current ability to work. GINA prohibits an employer from discriminating against an individual in any aspect of employment, including hiring, firing, pay, job assignments, promotions, layoffs, training, fringe benefits, or any other term or condition of employment.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121</a:t>
            </a:fld>
            <a:endParaRPr lang="en-US" dirty="0"/>
          </a:p>
        </p:txBody>
      </p:sp>
    </p:spTree>
    <p:extLst>
      <p:ext uri="{BB962C8B-B14F-4D97-AF65-F5344CB8AC3E}">
        <p14:creationId xmlns:p14="http://schemas.microsoft.com/office/powerpoint/2010/main" val="30137499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The </a:t>
            </a:r>
            <a:r>
              <a:rPr lang="en-US" sz="1800" b="1" i="0" u="none" strike="noStrike" baseline="0" dirty="0">
                <a:solidFill>
                  <a:srgbClr val="000000"/>
                </a:solidFill>
                <a:latin typeface="Times New Roman" panose="02020603050405020304" pitchFamily="18" charset="0"/>
              </a:rPr>
              <a:t>Immigration Reform and Control Act (IRCA) </a:t>
            </a:r>
            <a:r>
              <a:rPr lang="en-US" sz="1800" b="0" i="0" u="none" strike="noStrike" baseline="0" dirty="0">
                <a:solidFill>
                  <a:srgbClr val="000000"/>
                </a:solidFill>
                <a:latin typeface="Times New Roman" panose="02020603050405020304" pitchFamily="18" charset="0"/>
              </a:rPr>
              <a:t>was enacted to deal with problems arising from the flow of illegal immigrants into the U.S. It has two primary purposes: </a:t>
            </a:r>
          </a:p>
          <a:p>
            <a:r>
              <a:rPr lang="en-US" sz="1800" b="0" i="0" u="none" strike="noStrike" baseline="0" dirty="0">
                <a:solidFill>
                  <a:srgbClr val="000000"/>
                </a:solidFill>
                <a:latin typeface="Times New Roman" panose="02020603050405020304" pitchFamily="18" charset="0"/>
              </a:rPr>
              <a:t>• To prohibit discrimination against job applicants on the basis of national origin or citizenship </a:t>
            </a:r>
          </a:p>
          <a:p>
            <a:r>
              <a:rPr lang="en-US" sz="1800" b="0" i="0" u="none" strike="noStrike" baseline="0" dirty="0">
                <a:solidFill>
                  <a:srgbClr val="000000"/>
                </a:solidFill>
                <a:latin typeface="Times New Roman" panose="02020603050405020304" pitchFamily="18" charset="0"/>
              </a:rPr>
              <a:t>• To establish penalties for hiring unauthorized aliens, with certain exceptions </a:t>
            </a:r>
          </a:p>
          <a:p>
            <a:r>
              <a:rPr lang="en-US" sz="1800" b="0" i="0" u="none" strike="noStrike" baseline="0" dirty="0">
                <a:solidFill>
                  <a:srgbClr val="000000"/>
                </a:solidFill>
                <a:latin typeface="Times New Roman" panose="02020603050405020304" pitchFamily="18" charset="0"/>
              </a:rPr>
              <a:t>	</a:t>
            </a:r>
          </a:p>
          <a:p>
            <a:r>
              <a:rPr lang="en-US" sz="1800" b="0" i="0" u="none" strike="noStrike" baseline="0" dirty="0">
                <a:solidFill>
                  <a:srgbClr val="000000"/>
                </a:solidFill>
                <a:latin typeface="Arial" panose="020B0604020202020204" pitchFamily="34" charset="0"/>
              </a:rPr>
              <a:t>The Immigration Reform and Control Act requires employers to: </a:t>
            </a:r>
          </a:p>
          <a:p>
            <a:r>
              <a:rPr lang="en-US" sz="1800" b="0" i="0" u="none" strike="noStrike" baseline="0" dirty="0">
                <a:solidFill>
                  <a:srgbClr val="000000"/>
                </a:solidFill>
                <a:latin typeface="Arial" panose="020B0604020202020204" pitchFamily="34" charset="0"/>
              </a:rPr>
              <a:t>• Assume the burden of proving that an employee is eligible to work in the U.S. </a:t>
            </a:r>
          </a:p>
          <a:p>
            <a:r>
              <a:rPr lang="en-US" sz="1800" b="0" i="0" u="none" strike="noStrike" baseline="0" dirty="0">
                <a:solidFill>
                  <a:srgbClr val="000000"/>
                </a:solidFill>
                <a:latin typeface="Arial" panose="020B0604020202020204" pitchFamily="34" charset="0"/>
              </a:rPr>
              <a:t>• Verify the identity and right to work of an employee. (An employer must accept any of the documents listed in the law as valid proof of identity and right to work.) A passport establishes both proof of identity and right to work. </a:t>
            </a:r>
          </a:p>
          <a:p>
            <a:r>
              <a:rPr lang="en-US" sz="1800" b="0" i="0" u="none" strike="noStrike" baseline="0" dirty="0">
                <a:solidFill>
                  <a:srgbClr val="000000"/>
                </a:solidFill>
                <a:latin typeface="Arial" panose="020B0604020202020204" pitchFamily="34" charset="0"/>
              </a:rPr>
              <a:t>• Complete an I-9 form (within three days of hiring). I-9 forms are available from U.S. Citizenship and Immigration Services (USCIS). </a:t>
            </a:r>
          </a:p>
          <a:p>
            <a:r>
              <a:rPr lang="en-US" sz="1800" b="0" i="0" u="none" strike="noStrike" baseline="0" dirty="0">
                <a:solidFill>
                  <a:srgbClr val="000000"/>
                </a:solidFill>
                <a:latin typeface="Arial" panose="020B0604020202020204" pitchFamily="34" charset="0"/>
              </a:rPr>
              <a:t>• Face criminal and civil penalties for knowingly hiring an unauthorized alien. </a:t>
            </a:r>
          </a:p>
          <a:p>
            <a:r>
              <a:rPr lang="en-US" sz="1800" b="0" i="0" u="none" strike="noStrike" baseline="0" dirty="0">
                <a:solidFill>
                  <a:srgbClr val="000000"/>
                </a:solidFill>
                <a:latin typeface="Arial" panose="020B0604020202020204" pitchFamily="34"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122</a:t>
            </a:fld>
            <a:endParaRPr lang="en-US" dirty="0"/>
          </a:p>
        </p:txBody>
      </p:sp>
    </p:spTree>
    <p:extLst>
      <p:ext uri="{BB962C8B-B14F-4D97-AF65-F5344CB8AC3E}">
        <p14:creationId xmlns:p14="http://schemas.microsoft.com/office/powerpoint/2010/main" val="26687227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 </a:t>
            </a:r>
            <a:r>
              <a:rPr lang="en-US" sz="1800" b="1" i="0" u="none" strike="noStrike" baseline="0" dirty="0">
                <a:solidFill>
                  <a:srgbClr val="000000"/>
                </a:solidFill>
                <a:latin typeface="Times New Roman" panose="02020603050405020304" pitchFamily="18" charset="0"/>
              </a:rPr>
              <a:t>Uniformed Services Employment and Reemployment Rights Act (USERRA) </a:t>
            </a:r>
            <a:r>
              <a:rPr lang="en-US" sz="1800" b="0" i="0" u="none" strike="noStrike" baseline="0" dirty="0">
                <a:solidFill>
                  <a:srgbClr val="000000"/>
                </a:solidFill>
                <a:latin typeface="Times New Roman" panose="02020603050405020304" pitchFamily="18" charset="0"/>
              </a:rPr>
              <a:t>of 1994 was enacted to protect the employment, reemployment, and retention rights of persons who voluntarily or involuntarily serve or have served in the uniformed services. USERRA applies to virtually all employers, both public and private, regardless of size. It prohibits discrimination in employment, job retention, advancement, or any benefit of employment on the basis of membership, application for membership, application for service, performance of service, or obligation for service in the uniformed services. 	</a:t>
            </a:r>
          </a:p>
          <a:p>
            <a:endParaRPr lang="en-US" dirty="0"/>
          </a:p>
          <a:p>
            <a:r>
              <a:rPr lang="en-US" sz="1800" b="0" i="0" u="none" strike="noStrike" baseline="0" dirty="0">
                <a:solidFill>
                  <a:srgbClr val="000000"/>
                </a:solidFill>
                <a:latin typeface="Arial" panose="020B0604020202020204" pitchFamily="34" charset="0"/>
              </a:rPr>
              <a:t>USERRA includes provisions that: </a:t>
            </a:r>
          </a:p>
          <a:p>
            <a:r>
              <a:rPr lang="en-US" sz="1800" b="0" i="0" u="none" strike="noStrike" baseline="0" dirty="0">
                <a:solidFill>
                  <a:srgbClr val="000000"/>
                </a:solidFill>
                <a:latin typeface="Arial" panose="020B0604020202020204" pitchFamily="34" charset="0"/>
              </a:rPr>
              <a:t>• Confirm that job candidates are covered by USERRA if an organization rejects a candidate or withdraws an offer of employment due to pending military leave. </a:t>
            </a:r>
          </a:p>
          <a:p>
            <a:r>
              <a:rPr lang="en-US" sz="1800" b="0" i="0" u="none" strike="noStrike" baseline="0" dirty="0">
                <a:solidFill>
                  <a:srgbClr val="000000"/>
                </a:solidFill>
                <a:latin typeface="Arial" panose="020B0604020202020204" pitchFamily="34" charset="0"/>
              </a:rPr>
              <a:t>• Require employees to provide oral or written notice of the need for leave. </a:t>
            </a:r>
          </a:p>
          <a:p>
            <a:r>
              <a:rPr lang="en-US" sz="1800" b="0" i="0" u="none" strike="noStrike" baseline="0" dirty="0">
                <a:solidFill>
                  <a:srgbClr val="000000"/>
                </a:solidFill>
                <a:latin typeface="Arial" panose="020B0604020202020204" pitchFamily="34" charset="0"/>
              </a:rPr>
              <a:t>• Allow an employee to take military leave for up to five years (extended in some circumstances). </a:t>
            </a:r>
          </a:p>
          <a:p>
            <a:r>
              <a:rPr lang="en-US" sz="1800" b="0" i="0" u="none" strike="noStrike" baseline="0" dirty="0">
                <a:solidFill>
                  <a:srgbClr val="000000"/>
                </a:solidFill>
                <a:latin typeface="Arial" panose="020B0604020202020204" pitchFamily="34" charset="0"/>
              </a:rPr>
              <a:t>• Give employees on military leave the same seniority-based benefits they would have received if they had not taken military leave. </a:t>
            </a:r>
          </a:p>
          <a:p>
            <a:r>
              <a:rPr lang="en-US" sz="1800" b="0" i="0" u="none" strike="noStrike" baseline="0" dirty="0">
                <a:solidFill>
                  <a:srgbClr val="000000"/>
                </a:solidFill>
                <a:latin typeface="Arial" panose="020B0604020202020204" pitchFamily="34" charset="0"/>
              </a:rPr>
              <a:t>• Establish specific time frames for employees on military leave to apply for reemployment. </a:t>
            </a:r>
          </a:p>
          <a:p>
            <a:r>
              <a:rPr lang="en-US" sz="1800" b="0" i="0" u="none" strike="noStrike" baseline="0" dirty="0">
                <a:solidFill>
                  <a:srgbClr val="000000"/>
                </a:solidFill>
                <a:latin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Employees giving notice of the need for military leave are not required to state their intention to return to work following military leave at the time they take leave. Moreover, USERRA regulations specify that an employee may not prospectively waive his or her right to reemployment.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123</a:t>
            </a:fld>
            <a:endParaRPr lang="en-US" dirty="0"/>
          </a:p>
        </p:txBody>
      </p:sp>
    </p:spTree>
    <p:extLst>
      <p:ext uri="{BB962C8B-B14F-4D97-AF65-F5344CB8AC3E}">
        <p14:creationId xmlns:p14="http://schemas.microsoft.com/office/powerpoint/2010/main" val="34559877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1" i="0" u="none" strike="noStrike" baseline="0" dirty="0">
                <a:solidFill>
                  <a:srgbClr val="000000"/>
                </a:solidFill>
                <a:latin typeface="Times New Roman" panose="02020603050405020304" pitchFamily="18" charset="0"/>
              </a:rPr>
              <a:t>Affirmative action (AA) </a:t>
            </a:r>
            <a:r>
              <a:rPr lang="en-US" sz="1800" b="0" i="0" u="none" strike="noStrike" baseline="0" dirty="0">
                <a:solidFill>
                  <a:srgbClr val="000000"/>
                </a:solidFill>
                <a:latin typeface="Times New Roman" panose="02020603050405020304" pitchFamily="18" charset="0"/>
              </a:rPr>
              <a:t>is the practice in which employers make efforts to increase the presence of women, minorities, covered veterans, and disabled individuals in the workplace and take positive steps to correct their underutilization. Affirmative action to correct underrepresentation of protected groups is voluntary except for supply and service federal contractors and subcontractors with at least 50 employees and $50,000 or more in federal contracts during any 12-month period.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Most government contractors are covered by the antidiscrimination laws discussed above. Organizations that do business with the federal government must comply with additional laws and presidential executive orders that prohibit discrimination and require affirmative action. Federal laws and regulations for affirmative action obligations that apply to federal government contractors and subcontractors include the following.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124</a:t>
            </a:fld>
            <a:endParaRPr lang="en-US" dirty="0"/>
          </a:p>
        </p:txBody>
      </p:sp>
    </p:spTree>
    <p:extLst>
      <p:ext uri="{BB962C8B-B14F-4D97-AF65-F5344CB8AC3E}">
        <p14:creationId xmlns:p14="http://schemas.microsoft.com/office/powerpoint/2010/main" val="7365722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While legislation protecting and reinforcing civil and employment rights has been developed over several decades in response to social inequities, so has legislation pertaining specifically to total rewards (employee pay and benefits). Governments play a significant role in the management of employee compensation. Legislation also affects employee benefit programs. This section reviews significant legislation that applies to employee pay and benefits in the U.S. 	</a:t>
            </a:r>
          </a:p>
          <a:p>
            <a:endParaRPr lang="en-US" dirty="0"/>
          </a:p>
          <a:p>
            <a:r>
              <a:rPr lang="en-US" sz="1800" b="0" i="0" u="none" strike="noStrike" baseline="0" dirty="0">
                <a:solidFill>
                  <a:srgbClr val="000000"/>
                </a:solidFill>
                <a:latin typeface="Times New Roman" panose="02020603050405020304" pitchFamily="18" charset="0"/>
              </a:rPr>
              <a:t>The </a:t>
            </a:r>
            <a:r>
              <a:rPr lang="en-US" sz="1800" b="1" i="0" u="none" strike="noStrike" baseline="0" dirty="0">
                <a:solidFill>
                  <a:srgbClr val="000000"/>
                </a:solidFill>
                <a:latin typeface="Times New Roman" panose="02020603050405020304" pitchFamily="18" charset="0"/>
              </a:rPr>
              <a:t>Fair Labor Standards Act (FLSA) </a:t>
            </a:r>
            <a:r>
              <a:rPr lang="en-US" sz="1800" b="0" i="0" u="none" strike="noStrike" baseline="0" dirty="0">
                <a:solidFill>
                  <a:srgbClr val="000000"/>
                </a:solidFill>
                <a:latin typeface="Times New Roman" panose="02020603050405020304" pitchFamily="18" charset="0"/>
              </a:rPr>
              <a:t>of 1938 regulates employee status, overtime pay, child labor, minimum wage, record keeping, and other administrative concerns. The act, commonly referred to as the Wage and Hour Law, was designed to protect workers and address conditions that burdened the American economy during the Great Depression. </a:t>
            </a:r>
          </a:p>
          <a:p>
            <a:r>
              <a:rPr lang="en-US" sz="1800" b="0" i="0" u="none" strike="noStrike" baseline="0" dirty="0">
                <a:solidFill>
                  <a:srgbClr val="000000"/>
                </a:solidFill>
                <a:latin typeface="Times New Roman" panose="02020603050405020304" pitchFamily="18" charset="0"/>
              </a:rPr>
              <a:t>Private-sector employers engaged in interstate commerce (broadly defined) and retail service firms with two or more employees and gross sales of at least $500,000 per year are covered by the FLSA. Very small family-owned and -operated businesses and family farms are excluded. The act also covers most federal, state, and local government personnel. 	</a:t>
            </a:r>
          </a:p>
          <a:p>
            <a:endParaRPr lang="en-US" dirty="0"/>
          </a:p>
          <a:p>
            <a:r>
              <a:rPr lang="en-US" sz="1800" b="1" i="0" u="none" strike="noStrike" baseline="0" dirty="0">
                <a:solidFill>
                  <a:srgbClr val="000000"/>
                </a:solidFill>
                <a:latin typeface="Times New Roman" panose="02020603050405020304" pitchFamily="18" charset="0"/>
              </a:rPr>
              <a:t>Employee status—independent contractor vs. employee </a:t>
            </a: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Misclassification of employees as independent contractors is an issue faced in an increasing number of organizations throughout the U.S. An employee is economically dependent on the company; an independent contractor has less dependence on the company. An employer has no obligations under the FLSA to independent contractors. Misclassification may result in lower tax revenues for the government and an uneven playing field for those employers who do properly classify their workers.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To determine whether a worker is an employee or an independent contractor under the FLSA for the purposes of wage and hour laws, the courts and the U.S. Department of Labor use an “economic realities” test. The Internal Revenue Service provides its own guidance to determine whether a worker is an employee or an independent contractor for tax purposes. These considerations are summarized in the following table.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125</a:t>
            </a:fld>
            <a:endParaRPr lang="en-US" dirty="0"/>
          </a:p>
        </p:txBody>
      </p:sp>
    </p:spTree>
    <p:extLst>
      <p:ext uri="{BB962C8B-B14F-4D97-AF65-F5344CB8AC3E}">
        <p14:creationId xmlns:p14="http://schemas.microsoft.com/office/powerpoint/2010/main" val="36470396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126</a:t>
            </a:fld>
            <a:endParaRPr lang="en-US" dirty="0"/>
          </a:p>
        </p:txBody>
      </p:sp>
    </p:spTree>
    <p:extLst>
      <p:ext uri="{BB962C8B-B14F-4D97-AF65-F5344CB8AC3E}">
        <p14:creationId xmlns:p14="http://schemas.microsoft.com/office/powerpoint/2010/main" val="21643690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127</a:t>
            </a:fld>
            <a:endParaRPr lang="en-US" dirty="0"/>
          </a:p>
        </p:txBody>
      </p:sp>
    </p:spTree>
    <p:extLst>
      <p:ext uri="{BB962C8B-B14F-4D97-AF65-F5344CB8AC3E}">
        <p14:creationId xmlns:p14="http://schemas.microsoft.com/office/powerpoint/2010/main" val="6308844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200" b="1" i="0" u="none" strike="noStrike" baseline="0" dirty="0">
                <a:solidFill>
                  <a:srgbClr val="000000"/>
                </a:solidFill>
                <a:latin typeface="Times New Roman" panose="02020603050405020304" pitchFamily="18" charset="0"/>
              </a:rPr>
              <a:t>Employee status—exempt vs. nonexempt </a:t>
            </a:r>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Once the employer has determined that a worker is an employee and is covered by the FLSA, the next step is to determine if the employee is exempt or nonexempt as defined by the FLSA. The following graphic shows the path the employer follows to determine worker status.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000000"/>
                </a:solidFill>
                <a:latin typeface="Times New Roman" panose="02020603050405020304" pitchFamily="18" charset="0"/>
              </a:rPr>
              <a:t>The exempt/nonexempt distinction is important. </a:t>
            </a:r>
            <a:r>
              <a:rPr lang="en-US" sz="1200" b="1" i="0" u="none" strike="noStrike" baseline="0" dirty="0">
                <a:solidFill>
                  <a:srgbClr val="000000"/>
                </a:solidFill>
                <a:latin typeface="Times New Roman" panose="02020603050405020304" pitchFamily="18" charset="0"/>
              </a:rPr>
              <a:t>Exempt employees </a:t>
            </a:r>
            <a:r>
              <a:rPr lang="en-US" sz="1200" b="0" i="0" u="none" strike="noStrike" baseline="0" dirty="0">
                <a:solidFill>
                  <a:srgbClr val="000000"/>
                </a:solidFill>
                <a:latin typeface="Times New Roman" panose="02020603050405020304" pitchFamily="18" charset="0"/>
              </a:rPr>
              <a:t>are excluded from FLSA minimum wage and overtime pay requirements; </a:t>
            </a:r>
            <a:r>
              <a:rPr lang="en-US" sz="1200" b="1" i="0" u="none" strike="noStrike" baseline="0" dirty="0">
                <a:solidFill>
                  <a:srgbClr val="000000"/>
                </a:solidFill>
                <a:latin typeface="Times New Roman" panose="02020603050405020304" pitchFamily="18" charset="0"/>
              </a:rPr>
              <a:t>nonexempt employees </a:t>
            </a:r>
            <a:r>
              <a:rPr lang="en-US" sz="1200" b="0" i="0" u="none" strike="noStrike" baseline="0" dirty="0">
                <a:solidFill>
                  <a:srgbClr val="000000"/>
                </a:solidFill>
                <a:latin typeface="Times New Roman" panose="02020603050405020304" pitchFamily="18" charset="0"/>
              </a:rPr>
              <a:t>are covered by these regulations. 	</a:t>
            </a:r>
          </a:p>
          <a:p>
            <a:endParaRPr lang="en-US" dirty="0"/>
          </a:p>
          <a:p>
            <a:r>
              <a:rPr lang="en-US" sz="1200" b="0" i="0" u="none" strike="noStrike" baseline="0" dirty="0">
                <a:solidFill>
                  <a:srgbClr val="000000"/>
                </a:solidFill>
                <a:latin typeface="Times New Roman" panose="02020603050405020304" pitchFamily="18" charset="0"/>
              </a:rPr>
              <a:t>Generally, in order for an employee to be exempt, three requirements must be met: </a:t>
            </a:r>
          </a:p>
          <a:p>
            <a:r>
              <a:rPr lang="en-US" sz="1200" b="0" i="0" u="none" strike="noStrike" baseline="0" dirty="0">
                <a:solidFill>
                  <a:srgbClr val="000000"/>
                </a:solidFill>
                <a:latin typeface="Times New Roman" panose="02020603050405020304" pitchFamily="18" charset="0"/>
              </a:rPr>
              <a:t>• Minimum salary </a:t>
            </a:r>
          </a:p>
          <a:p>
            <a:r>
              <a:rPr lang="en-US" sz="1200" b="0" i="0" u="none" strike="noStrike" baseline="0" dirty="0">
                <a:solidFill>
                  <a:srgbClr val="000000"/>
                </a:solidFill>
                <a:latin typeface="Times New Roman" panose="02020603050405020304" pitchFamily="18" charset="0"/>
              </a:rPr>
              <a:t>• Paid on a salary or fee basis (without improper deduction) </a:t>
            </a:r>
          </a:p>
          <a:p>
            <a:r>
              <a:rPr lang="en-US" sz="1200" b="0" i="0" u="none" strike="noStrike" baseline="0" dirty="0">
                <a:solidFill>
                  <a:srgbClr val="000000"/>
                </a:solidFill>
                <a:latin typeface="Times New Roman" panose="02020603050405020304" pitchFamily="18" charset="0"/>
              </a:rPr>
              <a:t>• Exempt job duties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128</a:t>
            </a:fld>
            <a:endParaRPr lang="en-US" dirty="0"/>
          </a:p>
        </p:txBody>
      </p:sp>
    </p:spTree>
    <p:extLst>
      <p:ext uri="{BB962C8B-B14F-4D97-AF65-F5344CB8AC3E}">
        <p14:creationId xmlns:p14="http://schemas.microsoft.com/office/powerpoint/2010/main" val="16645968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Key insight – </a:t>
            </a:r>
            <a:r>
              <a:rPr lang="en-US" sz="1800" dirty="0">
                <a:effectLst/>
                <a:latin typeface="Segoe UI" panose="020B0502040204020203" pitchFamily="34" charset="0"/>
              </a:rPr>
              <a:t>All this context provide good talking points about being sure you’re calculating your pay appropriately.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Segoe UI" panose="020B050204020402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Segoe UI" panose="020B0502040204020203" pitchFamily="34" charset="0"/>
              </a:rPr>
              <a:t>Review the concepts here for advisors to empower their conversations.</a:t>
            </a:r>
            <a:endParaRPr lang="en-US" sz="1800" dirty="0">
              <a:effectLst/>
              <a:latin typeface="Arial" panose="020B0604020202020204" pitchFamily="34" charset="0"/>
            </a:endParaRPr>
          </a:p>
          <a:p>
            <a:endParaRPr lang="en-US" dirty="0"/>
          </a:p>
          <a:p>
            <a:r>
              <a:rPr lang="en-US" sz="1800" b="0" i="0" u="none" strike="noStrike" baseline="0" dirty="0">
                <a:solidFill>
                  <a:srgbClr val="000000"/>
                </a:solidFill>
                <a:latin typeface="Times New Roman" panose="02020603050405020304" pitchFamily="18" charset="0"/>
              </a:rPr>
              <a:t>All nonexempt workers must be paid overtime pay—1.5 times their regular rate of pay for hours worked in excess of 40 in any workweek. The regular rate of pay includes basic pay plus nondiscretionary bonuses, shift premiums, production bonuses, and commissions but </a:t>
            </a:r>
            <a:r>
              <a:rPr lang="en-US" sz="1800" b="0" i="1" u="none" strike="noStrike" baseline="0" dirty="0">
                <a:solidFill>
                  <a:srgbClr val="000000"/>
                </a:solidFill>
                <a:latin typeface="Times New Roman" panose="02020603050405020304" pitchFamily="18" charset="0"/>
              </a:rPr>
              <a:t>not </a:t>
            </a:r>
            <a:r>
              <a:rPr lang="en-US" sz="1800" b="0" i="0" u="none" strike="noStrike" baseline="0" dirty="0">
                <a:solidFill>
                  <a:srgbClr val="000000"/>
                </a:solidFill>
                <a:latin typeface="Times New Roman" panose="02020603050405020304" pitchFamily="18" charset="0"/>
              </a:rPr>
              <a:t>discretionary bonuses, gifts, or employers’ contributions to benefit plans. </a:t>
            </a:r>
          </a:p>
          <a:p>
            <a:r>
              <a:rPr lang="en-US" sz="1800" b="0" i="0" u="none" strike="noStrike" baseline="0" dirty="0">
                <a:solidFill>
                  <a:srgbClr val="000000"/>
                </a:solidFill>
                <a:latin typeface="Times New Roman" panose="02020603050405020304" pitchFamily="18" charset="0"/>
              </a:rPr>
              <a:t>A workweek is any fixed, recurring period of 168 consecutive hours (7 days × 24 hours = 168 hours). An employer’s workweek may begin on any day of the week, but it must be consistent from week to week.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The FLSA requires that overtime be paid only on time worked, not time compensated; therefore, sick pay, holiday pay, or similar compensation would not be subject to overtime. Some organizations, however, do voluntarily treat such time as time worked for the purpose of determining overtime pay.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Since overtime covers only time actually worked, a key question is when the workday actually begins and ends. If the employee is preparing to work but not yet doing anything productive, do these hours need to be included in the overtime calculation? The FLSA did not initially define the term “hours worked”; consequently, Congress amended the act. The general rules are now defined by the Portal-to-Portal Act, which outlines compensable time, including: </a:t>
            </a:r>
          </a:p>
          <a:p>
            <a:r>
              <a:rPr lang="en-US" sz="1800" b="0" i="0" u="none" strike="noStrike" baseline="0" dirty="0">
                <a:solidFill>
                  <a:srgbClr val="000000"/>
                </a:solidFill>
                <a:latin typeface="Times New Roman" panose="02020603050405020304" pitchFamily="18" charset="0"/>
              </a:rPr>
              <a:t>• Coffee breaks. </a:t>
            </a:r>
          </a:p>
          <a:p>
            <a:r>
              <a:rPr lang="en-US" sz="1800" b="0" i="0" u="none" strike="noStrike" baseline="0" dirty="0">
                <a:solidFill>
                  <a:srgbClr val="000000"/>
                </a:solidFill>
                <a:latin typeface="Times New Roman" panose="02020603050405020304" pitchFamily="18" charset="0"/>
              </a:rPr>
              <a:t>• Fire drills. </a:t>
            </a:r>
          </a:p>
          <a:p>
            <a:r>
              <a:rPr lang="en-US" sz="1800" b="0" i="0" u="none" strike="noStrike" baseline="0" dirty="0">
                <a:solidFill>
                  <a:srgbClr val="000000"/>
                </a:solidFill>
                <a:latin typeface="Times New Roman" panose="02020603050405020304" pitchFamily="18" charset="0"/>
              </a:rPr>
              <a:t>• Meal periods where the employee is not relieved of all duties. </a:t>
            </a:r>
          </a:p>
          <a:p>
            <a:r>
              <a:rPr lang="en-US" sz="1800" b="0" i="0" u="none" strike="noStrike" baseline="0" dirty="0">
                <a:solidFill>
                  <a:srgbClr val="000000"/>
                </a:solidFill>
                <a:latin typeface="Times New Roman" panose="02020603050405020304" pitchFamily="18" charset="0"/>
              </a:rPr>
              <a:t>• On-call time. </a:t>
            </a:r>
          </a:p>
          <a:p>
            <a:r>
              <a:rPr lang="en-US" sz="1800" b="0" i="0" u="none" strike="noStrike" baseline="0" dirty="0">
                <a:solidFill>
                  <a:srgbClr val="000000"/>
                </a:solidFill>
                <a:latin typeface="Times New Roman" panose="02020603050405020304" pitchFamily="18" charset="0"/>
              </a:rPr>
              <a:t>• Rest periods of 20 minutes or less. </a:t>
            </a:r>
          </a:p>
          <a:p>
            <a:r>
              <a:rPr lang="en-US" sz="1800" b="0" i="0" u="none" strike="noStrike" baseline="0" dirty="0">
                <a:solidFill>
                  <a:srgbClr val="000000"/>
                </a:solidFill>
                <a:latin typeface="Times New Roman" panose="02020603050405020304" pitchFamily="18" charset="0"/>
              </a:rPr>
              <a:t>• Travel time during the workday. </a:t>
            </a:r>
          </a:p>
          <a:p>
            <a:r>
              <a:rPr lang="en-US" sz="1800" b="0" i="0" u="none" strike="noStrike" baseline="0" dirty="0">
                <a:solidFill>
                  <a:srgbClr val="000000"/>
                </a:solidFill>
                <a:latin typeface="Times New Roman" panose="02020603050405020304" pitchFamily="18" charset="0"/>
              </a:rPr>
              <a:t>	</a:t>
            </a:r>
          </a:p>
          <a:p>
            <a:r>
              <a:rPr lang="en-US" sz="1800" b="0" i="0" u="none" strike="noStrike" baseline="0" dirty="0">
                <a:solidFill>
                  <a:srgbClr val="000000"/>
                </a:solidFill>
                <a:latin typeface="Times New Roman" panose="02020603050405020304" pitchFamily="18" charset="0"/>
              </a:rPr>
              <a:t>Non-compensable time includes: </a:t>
            </a:r>
          </a:p>
          <a:p>
            <a:r>
              <a:rPr lang="en-US" sz="1800" b="0" i="0" u="none" strike="noStrike" baseline="0" dirty="0">
                <a:solidFill>
                  <a:srgbClr val="000000"/>
                </a:solidFill>
                <a:latin typeface="Times New Roman" panose="02020603050405020304" pitchFamily="18" charset="0"/>
              </a:rPr>
              <a:t>• Absence for illness or vacation (unless the employee is paid on a salary basis). </a:t>
            </a:r>
          </a:p>
          <a:p>
            <a:r>
              <a:rPr lang="en-US" sz="1800" b="0" i="0" u="none" strike="noStrike" baseline="0" dirty="0">
                <a:solidFill>
                  <a:srgbClr val="000000"/>
                </a:solidFill>
                <a:latin typeface="Times New Roman" panose="02020603050405020304" pitchFamily="18" charset="0"/>
              </a:rPr>
              <a:t>• Bona fide meal periods (including meal periods of 30 minutes or more and where the employee is relieved of all duties). </a:t>
            </a:r>
          </a:p>
          <a:p>
            <a:r>
              <a:rPr lang="en-US" sz="1800" b="0" i="0" u="none" strike="noStrike" baseline="0" dirty="0">
                <a:solidFill>
                  <a:srgbClr val="000000"/>
                </a:solidFill>
                <a:latin typeface="Times New Roman" panose="02020603050405020304" pitchFamily="18" charset="0"/>
              </a:rPr>
              <a:t>• Training programs (if attendance is outside the employee’s regular working hours, attendance is voluntary, the training is not related to the employee’s job, and the employee does not perform any productive work during the attendance). </a:t>
            </a:r>
          </a:p>
          <a:p>
            <a:r>
              <a:rPr lang="en-US" sz="1800" b="0" i="0" u="none" strike="noStrike" baseline="0" dirty="0">
                <a:solidFill>
                  <a:srgbClr val="000000"/>
                </a:solidFill>
                <a:latin typeface="Times New Roman" panose="02020603050405020304" pitchFamily="18" charset="0"/>
              </a:rPr>
              <a:t>• Normal travel from home to the work site and vice versa. </a:t>
            </a:r>
          </a:p>
          <a:p>
            <a:r>
              <a:rPr lang="en-US" sz="1800" b="0" i="0" u="none" strike="noStrike" baseline="0" dirty="0">
                <a:solidFill>
                  <a:srgbClr val="000000"/>
                </a:solidFill>
                <a:latin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In general, overtime must be paid in cash. However, public-sector employers may grant compensatory time off (“comp” time) instead of cash. The rate is the same as for cash—1.5 hours off for every hour over 40 worked during the workweek. When taking the time off, the employees must be paid their normal rate of pay. Public employees can accumulate compensatory time.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129</a:t>
            </a:fld>
            <a:endParaRPr lang="en-US" dirty="0"/>
          </a:p>
        </p:txBody>
      </p:sp>
    </p:spTree>
    <p:extLst>
      <p:ext uri="{BB962C8B-B14F-4D97-AF65-F5344CB8AC3E}">
        <p14:creationId xmlns:p14="http://schemas.microsoft.com/office/powerpoint/2010/main" val="70742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HR plays three key roles: </a:t>
            </a:r>
          </a:p>
          <a:p>
            <a:r>
              <a:rPr lang="en-US" sz="1800" b="0" i="0" u="none" strike="noStrike" baseline="0" dirty="0">
                <a:solidFill>
                  <a:srgbClr val="000000"/>
                </a:solidFill>
                <a:latin typeface="Times New Roman" panose="02020603050405020304" pitchFamily="18" charset="0"/>
              </a:rPr>
              <a:t>• Strategic </a:t>
            </a:r>
          </a:p>
          <a:p>
            <a:r>
              <a:rPr lang="en-US" sz="1800" b="0" i="0" u="none" strike="noStrike" baseline="0" dirty="0">
                <a:solidFill>
                  <a:srgbClr val="000000"/>
                </a:solidFill>
                <a:latin typeface="Times New Roman" panose="02020603050405020304" pitchFamily="18" charset="0"/>
              </a:rPr>
              <a:t>• Operational (sometimes referred to as tactical) </a:t>
            </a:r>
          </a:p>
          <a:p>
            <a:r>
              <a:rPr lang="en-US" sz="1800" b="0" i="0" u="none" strike="noStrike" baseline="0" dirty="0">
                <a:solidFill>
                  <a:srgbClr val="000000"/>
                </a:solidFill>
                <a:latin typeface="Times New Roman" panose="02020603050405020304" pitchFamily="18" charset="0"/>
              </a:rPr>
              <a:t>• Administrative (sometimes referred to as transactional)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Historically, HR was a heavily administrative function. However, over time and with the increase of technology, there is now increased focus on strategic HR activities.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Each role is important to the organization. Picture the three roles as the legs of a three-legged stool; each contributes to the strength and effectiveness of the organization. Effective HR professionals are equally at home with the strategic and operational facets of the business and are able to handle or oversee the related administrative issues, no matter if their position is as an HR generalist, specialist, or business partner.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Review the key points on the slide about the roles. HR professionals have a lot of responsibility to pay attention to.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Key insights: Probe to find out how your client is serving HR. Are they focused on all these roles or are they stuck in one vs. another? Explore where their biggest pain points are and then work to help solution those areas.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a:t>
            </a:fld>
            <a:endParaRPr lang="en-US" dirty="0"/>
          </a:p>
        </p:txBody>
      </p:sp>
    </p:spTree>
    <p:extLst>
      <p:ext uri="{BB962C8B-B14F-4D97-AF65-F5344CB8AC3E}">
        <p14:creationId xmlns:p14="http://schemas.microsoft.com/office/powerpoint/2010/main" val="17430304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130</a:t>
            </a:fld>
            <a:endParaRPr lang="en-US" dirty="0"/>
          </a:p>
        </p:txBody>
      </p:sp>
    </p:spTree>
    <p:extLst>
      <p:ext uri="{BB962C8B-B14F-4D97-AF65-F5344CB8AC3E}">
        <p14:creationId xmlns:p14="http://schemas.microsoft.com/office/powerpoint/2010/main" val="23295744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Equal Pay Act (EPA) </a:t>
            </a:r>
            <a:r>
              <a:rPr lang="en-US" sz="1800" dirty="0">
                <a:effectLst/>
                <a:latin typeface="Times New Roman" panose="02020603050405020304" pitchFamily="18" charset="0"/>
                <a:ea typeface="Times New Roman" panose="02020603050405020304" pitchFamily="18" charset="0"/>
              </a:rPr>
              <a:t>was passed as an amendment to the Fair Labor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Standards Act. It prohibits unequal pay for equal work performed by men and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women. “Equal work” means that the jobs must be equal in skills, efforts, and</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responsibilities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must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under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similar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conditions.</a:t>
            </a:r>
          </a:p>
          <a:p>
            <a:endParaRPr lang="en-US" sz="1800" dirty="0">
              <a:effectLst/>
              <a:latin typeface="Times New Roman" panose="02020603050405020304" pitchFamily="18" charset="0"/>
            </a:endParaRPr>
          </a:p>
          <a:p>
            <a:pPr marL="129540" marR="100965">
              <a:lnSpc>
                <a:spcPct val="125000"/>
              </a:lnSpc>
              <a:spcBef>
                <a:spcPts val="835"/>
              </a:spcBef>
              <a:spcAft>
                <a:spcPts val="0"/>
              </a:spcAft>
            </a:pPr>
            <a:r>
              <a:rPr lang="en-US" sz="1800" dirty="0">
                <a:effectLst/>
                <a:latin typeface="Times New Roman" panose="02020603050405020304" pitchFamily="18" charset="0"/>
                <a:ea typeface="Times New Roman" panose="02020603050405020304" pitchFamily="18" charset="0"/>
              </a:rPr>
              <a:t>When a pay disparity is established between male and female workers who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 substantially equal jobs, the burden of proof shifts to the employer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justify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defend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disparity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by showing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based on:</a:t>
            </a:r>
          </a:p>
          <a:p>
            <a:pPr marL="342900" marR="0" lvl="0" indent="-342900">
              <a:lnSpc>
                <a:spcPts val="1370"/>
              </a:lnSpc>
              <a:spcBef>
                <a:spcPts val="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seniority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system.</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merit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system.</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system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determines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wages by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quantity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quality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produced.</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Times New Roman" panose="02020603050405020304" pitchFamily="18" charset="0"/>
              </a:rPr>
              <a:t>Any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reasonable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factor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other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than gender.</a:t>
            </a:r>
          </a:p>
          <a:p>
            <a:endParaRPr lang="en-US" sz="1800" dirty="0">
              <a:effectLst/>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131</a:t>
            </a:fld>
            <a:endParaRPr lang="en-US" dirty="0"/>
          </a:p>
        </p:txBody>
      </p:sp>
    </p:spTree>
    <p:extLst>
      <p:ext uri="{BB962C8B-B14F-4D97-AF65-F5344CB8AC3E}">
        <p14:creationId xmlns:p14="http://schemas.microsoft.com/office/powerpoint/2010/main" val="318600670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Family and Medical Leave Act (FMLA) </a:t>
            </a:r>
            <a:r>
              <a:rPr lang="en-US" sz="1800" dirty="0">
                <a:effectLst/>
                <a:latin typeface="Times New Roman" panose="02020603050405020304" pitchFamily="18" charset="0"/>
                <a:ea typeface="Times New Roman" panose="02020603050405020304" pitchFamily="18" charset="0"/>
              </a:rPr>
              <a:t>provides employees with up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12 weeks of unpaid leave to care for family members or because of a serious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health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condition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FMLA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designed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help</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balance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 work and family responsibilities by taking reasonable unpaid leave 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certain family and medical reasons. The employer may require the employee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take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available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sick and annual leave</a:t>
            </a:r>
          </a:p>
          <a:p>
            <a:endParaRPr lang="en-US" sz="1800" dirty="0">
              <a:effectLst/>
              <a:latin typeface="Times New Roman" panose="02020603050405020304" pitchFamily="18" charset="0"/>
            </a:endParaRPr>
          </a:p>
          <a:p>
            <a:pPr marL="129540" marR="0">
              <a:spcBef>
                <a:spcPts val="1005"/>
              </a:spcBef>
              <a:spcAft>
                <a:spcPts val="0"/>
              </a:spcAft>
            </a:pPr>
            <a:r>
              <a:rPr lang="en-US" sz="1800" b="1" dirty="0">
                <a:effectLst/>
                <a:latin typeface="Times New Roman" panose="02020603050405020304" pitchFamily="18" charset="0"/>
                <a:ea typeface="Times New Roman" panose="02020603050405020304" pitchFamily="18" charset="0"/>
              </a:rPr>
              <a:t>Employee</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eligibility</a:t>
            </a:r>
            <a:endParaRPr lang="en-US" sz="1800" dirty="0">
              <a:effectLst/>
              <a:latin typeface="Times New Roman" panose="02020603050405020304" pitchFamily="18" charset="0"/>
              <a:ea typeface="Times New Roman" panose="02020603050405020304" pitchFamily="18" charset="0"/>
            </a:endParaRPr>
          </a:p>
          <a:p>
            <a:pPr marL="129540" marR="0">
              <a:spcBef>
                <a:spcPts val="350"/>
              </a:spcBef>
              <a:spcAft>
                <a:spcPts val="0"/>
              </a:spcAft>
            </a:pP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eligible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 FMLA benefits,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must:</a:t>
            </a:r>
          </a:p>
          <a:p>
            <a:pPr marL="342900" marR="240030" lvl="0" indent="-342900">
              <a:lnSpc>
                <a:spcPct val="125000"/>
              </a:lnSpc>
              <a:spcBef>
                <a:spcPts val="34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Work for an employer with 50 or more employees within 75 miles of the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workplace.</a:t>
            </a:r>
          </a:p>
          <a:p>
            <a:pPr marL="342900" marR="0" lvl="0" indent="-342900">
              <a:lnSpc>
                <a:spcPts val="1375"/>
              </a:lnSpc>
              <a:spcBef>
                <a:spcPts val="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Have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worked 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at least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12 months.</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Have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worked 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least 1,250 hours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over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previous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12 months.</a:t>
            </a:r>
          </a:p>
          <a:p>
            <a:pPr marL="0" marR="0">
              <a:spcBef>
                <a:spcPts val="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This benefit does not need to be provided to </a:t>
            </a:r>
            <a:r>
              <a:rPr lang="en-US" sz="1800" i="1" dirty="0">
                <a:effectLst/>
                <a:latin typeface="Times New Roman" panose="02020603050405020304" pitchFamily="18" charset="0"/>
                <a:ea typeface="Times New Roman" panose="02020603050405020304" pitchFamily="18" charset="0"/>
              </a:rPr>
              <a:t>all </a:t>
            </a:r>
            <a:r>
              <a:rPr lang="en-US" sz="1800" dirty="0">
                <a:effectLst/>
                <a:latin typeface="Times New Roman" panose="02020603050405020304" pitchFamily="18" charset="0"/>
                <a:ea typeface="Times New Roman" panose="02020603050405020304" pitchFamily="18" charset="0"/>
              </a:rPr>
              <a:t>employees. An employer 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multiple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sites,</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which</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meet</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50</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within</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75</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miles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criterion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 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cover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sites that do not meet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criteria.</a:t>
            </a:r>
          </a:p>
          <a:p>
            <a:endParaRPr lang="en-US" sz="1800" dirty="0">
              <a:effectLst/>
              <a:latin typeface="Times New Roman" panose="02020603050405020304" pitchFamily="18" charset="0"/>
            </a:endParaRPr>
          </a:p>
          <a:p>
            <a:pPr marL="74295" marR="0">
              <a:spcBef>
                <a:spcPts val="30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Family</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and</a:t>
            </a:r>
            <a:r>
              <a:rPr lang="en-US" sz="1800" spc="-2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Medical</a:t>
            </a:r>
            <a:r>
              <a:rPr lang="en-US" sz="1800" spc="-2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Leave</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Act</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allows</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employees</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ts val="1345"/>
              </a:lnSpc>
              <a:spcBef>
                <a:spcPts val="5"/>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Take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leave</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for</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birth,</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adoption, or</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foster</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care</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placement</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child.</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lnSpc>
                <a:spcPts val="1340"/>
              </a:lnSpc>
              <a:spcBef>
                <a:spcPts val="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Take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leave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case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employee’s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own</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serious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health</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condition.</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104775" lvl="0" indent="-342900">
              <a:lnSpc>
                <a:spcPct val="98000"/>
              </a:lnSpc>
              <a:spcBef>
                <a:spcPts val="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Take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leave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case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serious</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health</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condition</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spouse,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child,</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or</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parent.</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271780" lvl="0" indent="-342900">
              <a:lnSpc>
                <a:spcPct val="98000"/>
              </a:lnSpc>
              <a:spcBef>
                <a:spcPts val="2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Take up to a total of 12 weeks of unpaid leave during any 12-month</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period.</a:t>
            </a:r>
            <a:endParaRPr lang="en-US" sz="1800" dirty="0">
              <a:effectLst/>
              <a:latin typeface="Times New Roman" panose="02020603050405020304" pitchFamily="18" charset="0"/>
              <a:ea typeface="Symbol" panose="05050102010706020507" pitchFamily="18" charset="2"/>
              <a:cs typeface="Times New Roman" panose="02020603050405020304" pitchFamily="18" charset="0"/>
            </a:endParaRPr>
          </a:p>
          <a:p>
            <a:pPr marL="342900" marR="271780" lvl="0" indent="-342900">
              <a:lnSpc>
                <a:spcPct val="98000"/>
              </a:lnSpc>
              <a:spcBef>
                <a:spcPts val="2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Return</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same</a:t>
            </a:r>
            <a:r>
              <a:rPr lang="en-US" sz="1800" spc="-2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job</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or</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job</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with</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equivalent</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status</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and</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pay.</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132</a:t>
            </a:fld>
            <a:endParaRPr lang="en-US" dirty="0"/>
          </a:p>
        </p:txBody>
      </p:sp>
    </p:spTree>
    <p:extLst>
      <p:ext uri="{BB962C8B-B14F-4D97-AF65-F5344CB8AC3E}">
        <p14:creationId xmlns:p14="http://schemas.microsoft.com/office/powerpoint/2010/main" val="8728416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133</a:t>
            </a:fld>
            <a:endParaRPr lang="en-US" dirty="0"/>
          </a:p>
        </p:txBody>
      </p:sp>
    </p:spTree>
    <p:extLst>
      <p:ext uri="{BB962C8B-B14F-4D97-AF65-F5344CB8AC3E}">
        <p14:creationId xmlns:p14="http://schemas.microsoft.com/office/powerpoint/2010/main" val="7617560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134</a:t>
            </a:fld>
            <a:endParaRPr lang="en-US" dirty="0"/>
          </a:p>
        </p:txBody>
      </p:sp>
    </p:spTree>
    <p:extLst>
      <p:ext uri="{BB962C8B-B14F-4D97-AF65-F5344CB8AC3E}">
        <p14:creationId xmlns:p14="http://schemas.microsoft.com/office/powerpoint/2010/main" val="2104935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1905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Health Insurance Portability and Accountability Act (HIPAA), </a:t>
            </a:r>
            <a:r>
              <a:rPr lang="en-US" sz="1800" dirty="0">
                <a:effectLst/>
                <a:latin typeface="Times New Roman" panose="02020603050405020304" pitchFamily="18" charset="0"/>
                <a:ea typeface="Times New Roman" panose="02020603050405020304" pitchFamily="18" charset="0"/>
              </a:rPr>
              <a:t>signed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into law in 1996, is designed to ensure that American workers are not excluded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from health-care coverage, denied benefits, or charged more for coverage based</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 health status. HIPAA also implemented privacy protections limiting the use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release of individual health information; these protections were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strengthened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 2013.</a:t>
            </a:r>
          </a:p>
          <a:p>
            <a:pPr marL="0" marR="0">
              <a:spcBef>
                <a:spcPts val="1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29540" marR="2794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Employers with self-insured health plans or that maintain protected health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information other than enrollment or summary health information must comply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 HIPAA requirements, including providing a notice of privacy practices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plan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participants.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provide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health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insurance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through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insurance</a:t>
            </a:r>
          </a:p>
          <a:p>
            <a:r>
              <a:rPr lang="en-US" sz="1800" dirty="0">
                <a:effectLst/>
                <a:latin typeface="Times New Roman" panose="02020603050405020304" pitchFamily="18" charset="0"/>
                <a:ea typeface="Times New Roman" panose="02020603050405020304" pitchFamily="18" charset="0"/>
              </a:rPr>
              <a:t>contract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aware of</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insurers’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privacy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practices.</a:t>
            </a:r>
          </a:p>
          <a:p>
            <a:endParaRPr lang="en-US" sz="1800" dirty="0">
              <a:effectLst/>
              <a:latin typeface="Times New Roman" panose="02020603050405020304" pitchFamily="18" charset="0"/>
            </a:endParaRPr>
          </a:p>
          <a:p>
            <a:pPr marL="1109345" marR="767715">
              <a:lnSpc>
                <a:spcPct val="125000"/>
              </a:lnSpc>
              <a:spcBef>
                <a:spcPts val="1110"/>
              </a:spcBef>
              <a:spcAft>
                <a:spcPts val="0"/>
              </a:spcAft>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Consolidated Omnibus Budget Reconciliation Act (COBRA)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1985 generally requires employers to allow individuals who otherwise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would lose their group medical insurance coverage due to a COBRA-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qualifying event to elect to continue their coverage for 18 to 36 months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(sometimes longer), provided the individuals elect the continuation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coverage in a timely manner and pay the full cost of the coverage plus an</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administrative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fee.</a:t>
            </a:r>
          </a:p>
          <a:p>
            <a:pPr marL="0" marR="0">
              <a:spcBef>
                <a:spcPts val="45"/>
              </a:spcBef>
              <a:spcAft>
                <a:spcPts val="0"/>
              </a:spcAft>
            </a:pPr>
            <a:r>
              <a:rPr lang="en-US" sz="1800" dirty="0">
                <a:effectLst/>
                <a:latin typeface="Times New Roman" panose="02020603050405020304" pitchFamily="18" charset="0"/>
                <a:ea typeface="Times New Roman" panose="02020603050405020304" pitchFamily="18" charset="0"/>
              </a:rPr>
              <a:t> </a:t>
            </a:r>
          </a:p>
          <a:p>
            <a:pPr marL="1109980" marR="58864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length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time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COBRA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coverage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continues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 determined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type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qualifying event. The table on the next page lists the qualifying events 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trigger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COBRA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coverage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length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time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benefits 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continued.</a:t>
            </a:r>
          </a:p>
          <a:p>
            <a:pPr marL="0" marR="0">
              <a:spcBef>
                <a:spcPts val="4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Complying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COBRA</a:t>
            </a:r>
            <a:r>
              <a:rPr lang="en-US" sz="1800" spc="-2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complex</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endeavor.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Failure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could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subject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 employer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costly penalties</a:t>
            </a:r>
          </a:p>
          <a:p>
            <a:endParaRPr lang="en-US" sz="1800" dirty="0">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Older Worker’s Benefit Protection Act (OWBPA) </a:t>
            </a:r>
            <a:r>
              <a:rPr lang="en-US" sz="1800" dirty="0">
                <a:effectLst/>
                <a:latin typeface="Times New Roman" panose="02020603050405020304" pitchFamily="18" charset="0"/>
                <a:ea typeface="Times New Roman" panose="02020603050405020304" pitchFamily="18" charset="0"/>
              </a:rPr>
              <a:t>amends the </a:t>
            </a:r>
            <a:r>
              <a:rPr lang="en-US" sz="1800" u="none" strike="noStrike" dirty="0">
                <a:solidFill>
                  <a:srgbClr val="0000FF"/>
                </a:solidFill>
                <a:effectLst/>
                <a:latin typeface="Times New Roman" panose="02020603050405020304" pitchFamily="18" charset="0"/>
                <a:ea typeface="Times New Roman" panose="02020603050405020304" pitchFamily="18" charset="0"/>
                <a:hlinkClick r:id="rId3"/>
              </a:rPr>
              <a:t>Age</a:t>
            </a:r>
            <a:r>
              <a:rPr lang="en-US" sz="1800" spc="5" dirty="0">
                <a:effectLst/>
                <a:latin typeface="Times New Roman" panose="02020603050405020304" pitchFamily="18" charset="0"/>
                <a:ea typeface="Times New Roman" panose="02020603050405020304" pitchFamily="18" charset="0"/>
              </a:rPr>
              <a:t> </a:t>
            </a:r>
            <a:r>
              <a:rPr lang="en-US" sz="1800" u="none" strike="noStrike" dirty="0">
                <a:solidFill>
                  <a:srgbClr val="0000FF"/>
                </a:solidFill>
                <a:effectLst/>
                <a:latin typeface="Times New Roman" panose="02020603050405020304" pitchFamily="18" charset="0"/>
                <a:ea typeface="Times New Roman" panose="02020603050405020304" pitchFamily="18" charset="0"/>
                <a:hlinkClick r:id="rId3"/>
              </a:rPr>
              <a:t>Discrimination in Employment Act,</a:t>
            </a:r>
            <a:r>
              <a:rPr lang="en-US" sz="1800" dirty="0">
                <a:effectLst/>
                <a:latin typeface="Times New Roman" panose="02020603050405020304" pitchFamily="18" charset="0"/>
                <a:ea typeface="Times New Roman" panose="02020603050405020304" pitchFamily="18" charset="0"/>
              </a:rPr>
              <a:t> prohibiting discrimination regarding benefits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 the basis of age. The act regulates early retirement incentive programs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provides protection for employees age 40 or older who accept voluntary retirement</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programs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severance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agreements.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135</a:t>
            </a:fld>
            <a:endParaRPr lang="en-US" dirty="0"/>
          </a:p>
        </p:txBody>
      </p:sp>
    </p:spTree>
    <p:extLst>
      <p:ext uri="{BB962C8B-B14F-4D97-AF65-F5344CB8AC3E}">
        <p14:creationId xmlns:p14="http://schemas.microsoft.com/office/powerpoint/2010/main" val="21127529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2857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Drug-Free Workplace Act </a:t>
            </a:r>
            <a:r>
              <a:rPr lang="en-US" sz="1800" dirty="0">
                <a:effectLst/>
                <a:latin typeface="Times New Roman" panose="02020603050405020304" pitchFamily="18" charset="0"/>
                <a:ea typeface="Times New Roman" panose="02020603050405020304" pitchFamily="18" charset="0"/>
              </a:rPr>
              <a:t>applies to organizations that have contracts 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federal government of $100,000 or more or that participate in government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programs.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Although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applicable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only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federal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contractors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recipients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federal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grants,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noncovered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typically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look</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this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create similar</a:t>
            </a:r>
          </a:p>
          <a:p>
            <a:r>
              <a:rPr lang="en-US" sz="1800" dirty="0">
                <a:effectLst/>
                <a:latin typeface="Times New Roman" panose="02020603050405020304" pitchFamily="18" charset="0"/>
                <a:ea typeface="Times New Roman" panose="02020603050405020304" pitchFamily="18" charset="0"/>
              </a:rPr>
              <a:t>drug-free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workplace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policies.</a:t>
            </a:r>
          </a:p>
          <a:p>
            <a:endParaRPr lang="en-US" sz="1800" dirty="0">
              <a:effectLst/>
              <a:latin typeface="Times New Roman" panose="02020603050405020304" pitchFamily="18" charset="0"/>
            </a:endParaRPr>
          </a:p>
          <a:p>
            <a:pPr marL="74295" marR="0">
              <a:spcBef>
                <a:spcPts val="30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Drug-Free</a:t>
            </a:r>
            <a:r>
              <a:rPr lang="en-US" sz="1800" spc="-2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Workplace</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Act</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requires</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covered</a:t>
            </a:r>
            <a:r>
              <a:rPr lang="en-US" sz="1800" spc="-2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contractors</a:t>
            </a:r>
            <a:r>
              <a:rPr lang="en-US" sz="1800" spc="-2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a:t>
            </a:r>
            <a:endParaRPr lang="en-US" sz="1800" dirty="0">
              <a:effectLst/>
              <a:latin typeface="Times New Roman" panose="02020603050405020304" pitchFamily="18" charset="0"/>
              <a:ea typeface="Times New Roman" panose="02020603050405020304" pitchFamily="18" charset="0"/>
            </a:endParaRPr>
          </a:p>
          <a:p>
            <a:pPr marL="342900" marR="334645" lvl="0" indent="-342900">
              <a:lnSpc>
                <a:spcPct val="98000"/>
              </a:lnSpc>
              <a:spcBef>
                <a:spcPts val="15"/>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Develop a policy that prohibits the manufacture, distribution, dispensation,</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possession, or</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use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controlled</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substances</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workplace.</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lnSpc>
                <a:spcPts val="1345"/>
              </a:lnSpc>
              <a:spcBef>
                <a:spcPts val="5"/>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Provide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copy</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policy</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to</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employees.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lnSpc>
                <a:spcPts val="1345"/>
              </a:lnSpc>
              <a:spcBef>
                <a:spcPts val="0"/>
              </a:spcBef>
              <a:spcAft>
                <a:spcPts val="0"/>
              </a:spcAft>
              <a:buSzPts val="1100"/>
              <a:buFont typeface="Symbol" panose="05050102010706020507" pitchFamily="18" charset="2"/>
              <a:buChar char=""/>
              <a:tabLst>
                <a:tab pos="302895" algn="l"/>
                <a:tab pos="30353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Specify</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actions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they</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will</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take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against</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employees</a:t>
            </a:r>
            <a:r>
              <a:rPr lang="en-US" sz="1800" spc="-3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who</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violate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policy.</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Establish</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drug</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awareness</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program.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dirty="0">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While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marijuana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use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legal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states,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remains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illegal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under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federal</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 It is especially important that employers in states with recreational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medical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marijuana</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clearly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articulate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policies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regarding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marijuana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use.</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136</a:t>
            </a:fld>
            <a:endParaRPr lang="en-US" dirty="0"/>
          </a:p>
        </p:txBody>
      </p:sp>
    </p:spTree>
    <p:extLst>
      <p:ext uri="{BB962C8B-B14F-4D97-AF65-F5344CB8AC3E}">
        <p14:creationId xmlns:p14="http://schemas.microsoft.com/office/powerpoint/2010/main" val="2579175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30480" algn="just">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Occupational Safety and Health Act </a:t>
            </a:r>
            <a:r>
              <a:rPr lang="en-US" sz="1800" dirty="0">
                <a:effectLst/>
                <a:latin typeface="Times New Roman" panose="02020603050405020304" pitchFamily="18" charset="0"/>
                <a:ea typeface="Times New Roman" panose="02020603050405020304" pitchFamily="18" charset="0"/>
              </a:rPr>
              <a:t>of 1970 is administered by OSHA, the</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Occupational Safety and Health Administration of the U.S. Department of Labor.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According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 OSHA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 responsible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p>
          <a:p>
            <a:pPr marL="342900" marR="0" lvl="0" indent="-342900" algn="just">
              <a:lnSpc>
                <a:spcPts val="1375"/>
              </a:lnSpc>
              <a:spcBef>
                <a:spcPts val="0"/>
              </a:spcBef>
              <a:spcAft>
                <a:spcPts val="0"/>
              </a:spcAft>
              <a:buSzPts val="1100"/>
              <a:buFont typeface="Symbol" panose="05050102010706020507" pitchFamily="18" charset="2"/>
              <a:buChar char=""/>
              <a:tabLst>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Setting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workplace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safety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health</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standards.</a:t>
            </a:r>
          </a:p>
          <a:p>
            <a:r>
              <a:rPr lang="en-US" sz="1800" dirty="0">
                <a:effectLst/>
                <a:latin typeface="Times New Roman" panose="02020603050405020304" pitchFamily="18" charset="0"/>
                <a:ea typeface="Times New Roman" panose="02020603050405020304" pitchFamily="18" charset="0"/>
              </a:rPr>
              <a:t>Conducting workplace inspections to ensure that employers are complying</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standards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providing 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safe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healthful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workplace</a:t>
            </a:r>
          </a:p>
          <a:p>
            <a:endParaRPr lang="en-US" sz="1800" dirty="0">
              <a:effectLst/>
              <a:latin typeface="Times New Roman" panose="02020603050405020304" pitchFamily="18" charset="0"/>
            </a:endParaRPr>
          </a:p>
          <a:p>
            <a:pPr marL="129540" marR="60960">
              <a:lnSpc>
                <a:spcPct val="125000"/>
              </a:lnSpc>
              <a:spcBef>
                <a:spcPts val="665"/>
              </a:spcBef>
              <a:spcAft>
                <a:spcPts val="0"/>
              </a:spcAft>
            </a:pPr>
            <a:r>
              <a:rPr lang="en-US" sz="1800" dirty="0">
                <a:effectLst/>
                <a:latin typeface="Times New Roman" panose="02020603050405020304" pitchFamily="18" charset="0"/>
                <a:ea typeface="Times New Roman" panose="02020603050405020304" pitchFamily="18" charset="0"/>
              </a:rPr>
              <a:t>It is the responsibility of employers to become familiar with the safety and health</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standards applicable to their establishments, to eliminate hazardous conditions to</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extent possible, and to comply with the standards. Compliance may include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ensuring that employees have and use personal protective equipment and receive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required training as mandated under the law. Employees must comply with all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rules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regulations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 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applicable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own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conduct.</a:t>
            </a:r>
          </a:p>
          <a:p>
            <a:pPr marL="129540" marR="21336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Corrective action must be taken if employees do not comply with the rules and</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regulations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required by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OSHA.</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137</a:t>
            </a:fld>
            <a:endParaRPr lang="en-US" dirty="0"/>
          </a:p>
        </p:txBody>
      </p:sp>
    </p:spTree>
    <p:extLst>
      <p:ext uri="{BB962C8B-B14F-4D97-AF65-F5344CB8AC3E}">
        <p14:creationId xmlns:p14="http://schemas.microsoft.com/office/powerpoint/2010/main" val="5743047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1905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Worker Adjustment and Retraining Notification (WARN) Act </a:t>
            </a:r>
            <a:r>
              <a:rPr lang="en-US" sz="1800" dirty="0">
                <a:effectLst/>
                <a:latin typeface="Times New Roman" panose="02020603050405020304" pitchFamily="18" charset="0"/>
                <a:ea typeface="Times New Roman" panose="02020603050405020304" pitchFamily="18" charset="0"/>
              </a:rPr>
              <a:t>applies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 situations involving plant closings and mass layoffs. The purpose of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WARN Act is to protect workers, their families, and communities by requiring</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certain employers to give a minimum of 60 days’ notice if a facility will close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 mass layoffs will occur. The act allows displaced workers time to search for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new</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job, potentially reducing unemployment rates.</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29540" marR="527050">
              <a:lnSpc>
                <a:spcPct val="125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In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general,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 covered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WARN</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100</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more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not counting employees who:</a:t>
            </a:r>
          </a:p>
          <a:p>
            <a:pPr marL="342900" marR="0" lvl="0" indent="-342900">
              <a:spcBef>
                <a:spcPts val="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Have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less than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six months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 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last 12</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months.</a:t>
            </a:r>
          </a:p>
          <a:p>
            <a:r>
              <a:rPr lang="en-US" sz="1800" dirty="0">
                <a:effectLst/>
                <a:latin typeface="Times New Roman" panose="02020603050405020304" pitchFamily="18" charset="0"/>
                <a:ea typeface="Times New Roman" panose="02020603050405020304" pitchFamily="18" charset="0"/>
              </a:rPr>
              <a:t>Work</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 average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less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than 20</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hours 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week</a:t>
            </a:r>
          </a:p>
          <a:p>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pPr marL="1109980" marR="292100">
              <a:lnSpc>
                <a:spcPct val="12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The </a:t>
            </a:r>
            <a:r>
              <a:rPr lang="en-US" sz="1200" b="1" dirty="0">
                <a:effectLst/>
                <a:latin typeface="Times New Roman" panose="02020603050405020304" pitchFamily="18" charset="0"/>
                <a:ea typeface="Times New Roman" panose="02020603050405020304" pitchFamily="18" charset="0"/>
              </a:rPr>
              <a:t>National Labor Relations Act (NLRA) </a:t>
            </a:r>
            <a:r>
              <a:rPr lang="en-US" sz="1200" dirty="0">
                <a:effectLst/>
                <a:latin typeface="Times New Roman" panose="02020603050405020304" pitchFamily="18" charset="0"/>
                <a:ea typeface="Times New Roman" panose="02020603050405020304" pitchFamily="18" charset="0"/>
              </a:rPr>
              <a:t>protects the rights of private-sector</a:t>
            </a:r>
            <a:r>
              <a:rPr lang="en-US" sz="1200" spc="-29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employees to organize and bargain collectively. The NLRA forbids employers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and labor organizations from restraining or coercing employees in exercising</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these rights. The National Labor Relations Board (NLRB) is the federal agency</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that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oversees</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and enforces 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NLRA.</a:t>
            </a:r>
          </a:p>
          <a:p>
            <a:pPr marL="0" marR="0">
              <a:spcBef>
                <a:spcPts val="55"/>
              </a:spcBef>
              <a:spcAft>
                <a:spcPts val="0"/>
              </a:spcAft>
            </a:pPr>
            <a:r>
              <a:rPr lang="en-US" sz="145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109980" marR="0">
              <a:spcBef>
                <a:spcPts val="0"/>
              </a:spcBef>
              <a:spcAft>
                <a:spcPts val="0"/>
              </a:spcAft>
            </a:pPr>
            <a:r>
              <a:rPr lang="en-US" sz="1200" dirty="0">
                <a:effectLst/>
                <a:latin typeface="Times New Roman" panose="02020603050405020304" pitchFamily="18" charset="0"/>
                <a:ea typeface="Times New Roman" panose="02020603050405020304" pitchFamily="18" charset="0"/>
              </a:rPr>
              <a:t>Prohibited</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employer</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conduct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includes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but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not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limited</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p>
          <a:p>
            <a:pPr marL="1143000" marR="362585" lvl="2" indent="-228600">
              <a:lnSpc>
                <a:spcPct val="122000"/>
              </a:lnSpc>
              <a:spcBef>
                <a:spcPts val="355"/>
              </a:spcBef>
              <a:spcAft>
                <a:spcPts val="0"/>
              </a:spcAft>
              <a:buSzPts val="1200"/>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Threatening employees with loss of jobs or benefits if they join or vote for a</a:t>
            </a:r>
            <a:r>
              <a:rPr lang="en-US" sz="12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union.</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r>
              <a:rPr lang="en-US" sz="1200" dirty="0">
                <a:effectLst/>
                <a:latin typeface="Times New Roman" panose="02020603050405020304" pitchFamily="18" charset="0"/>
                <a:ea typeface="Times New Roman" panose="02020603050405020304" pitchFamily="18" charset="0"/>
              </a:rPr>
              <a:t>Threatening</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close a</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plant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if</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employees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select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 union</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represent</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them</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138</a:t>
            </a:fld>
            <a:endParaRPr lang="en-US" dirty="0"/>
          </a:p>
        </p:txBody>
      </p:sp>
    </p:spTree>
    <p:extLst>
      <p:ext uri="{BB962C8B-B14F-4D97-AF65-F5344CB8AC3E}">
        <p14:creationId xmlns:p14="http://schemas.microsoft.com/office/powerpoint/2010/main" val="22610939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latin typeface="Calibri Light" panose="020F0302020204030204" pitchFamily="34" charset="0"/>
                <a:cs typeface="Times New Roman" panose="02020603050405020304" pitchFamily="18" charset="0"/>
              </a:rPr>
              <a:t>Instructor Notes: </a:t>
            </a: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Play the video labeled Workplace Diversity Policy. It can be found in the video folder of your instructor materials. Download these MP4s in advance to play to the learners. </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Transition to this policy should be included in the employee handbook discussed on next slide.</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139</a:t>
            </a:fld>
            <a:endParaRPr lang="en-US" dirty="0"/>
          </a:p>
        </p:txBody>
      </p:sp>
    </p:spTree>
    <p:extLst>
      <p:ext uri="{BB962C8B-B14F-4D97-AF65-F5344CB8AC3E}">
        <p14:creationId xmlns:p14="http://schemas.microsoft.com/office/powerpoint/2010/main" val="3173660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Run the activity on the slide about what is the best example of a strategic HR function.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As the competitive landscape changes, the HR professional must adapt to constant organizational changes in response to internal and external factors. Managing change requires a systematic approach to ensure positive outcomes. Consequently, HR is constantly evolving to meet internal and external challenges to the organization. Human resources plays a key role in assisting employees in adapting to change. 	</a:t>
            </a:r>
          </a:p>
          <a:p>
            <a:endParaRPr lang="en-US" dirty="0"/>
          </a:p>
          <a:p>
            <a:r>
              <a:rPr lang="en-US" dirty="0"/>
              <a:t>HR professionals are constantly being faced with balancing the tactical and the strategic work. </a:t>
            </a:r>
          </a:p>
          <a:p>
            <a:endParaRPr lang="en-US" dirty="0"/>
          </a:p>
          <a:p>
            <a:r>
              <a:rPr lang="en-US" dirty="0"/>
              <a:t>Think about where your client is – are they operating strategically, or not?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a:t>
            </a:fld>
            <a:endParaRPr lang="en-US" dirty="0"/>
          </a:p>
        </p:txBody>
      </p:sp>
    </p:spTree>
    <p:extLst>
      <p:ext uri="{BB962C8B-B14F-4D97-AF65-F5344CB8AC3E}">
        <p14:creationId xmlns:p14="http://schemas.microsoft.com/office/powerpoint/2010/main" val="5777361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30480" algn="just">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 </a:t>
            </a:r>
            <a:r>
              <a:rPr lang="en-US" sz="1800" b="1" dirty="0">
                <a:effectLst/>
                <a:latin typeface="Times New Roman" panose="02020603050405020304" pitchFamily="18" charset="0"/>
                <a:ea typeface="Times New Roman" panose="02020603050405020304" pitchFamily="18" charset="0"/>
              </a:rPr>
              <a:t>employee handbook </a:t>
            </a:r>
            <a:r>
              <a:rPr lang="en-US" sz="1800" dirty="0">
                <a:effectLst/>
                <a:latin typeface="Times New Roman" panose="02020603050405020304" pitchFamily="18" charset="0"/>
                <a:ea typeface="Times New Roman" panose="02020603050405020304" pitchFamily="18" charset="0"/>
              </a:rPr>
              <a:t>is the main, centralized source for setting expectations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 employer and employee. It should describe the employer’s legal obligations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well as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rights.</a:t>
            </a:r>
          </a:p>
          <a:p>
            <a:pPr marL="0" marR="0">
              <a:spcBef>
                <a:spcPts val="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2954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Employee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handbooks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information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p>
          <a:p>
            <a:pPr marL="342900" marR="0" lvl="0" indent="-342900">
              <a:spcBef>
                <a:spcPts val="33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Nondisclosure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agreements</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Conflict-of-interest</a:t>
            </a:r>
            <a:r>
              <a:rPr lang="en-US" sz="1800" spc="-4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statements</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Safety</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policies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procedures</a:t>
            </a:r>
          </a:p>
          <a:p>
            <a:pPr marL="342900" marR="0" lvl="0" indent="-342900">
              <a:spcBef>
                <a:spcPts val="33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Compensation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policies</a:t>
            </a:r>
          </a:p>
          <a:p>
            <a:pPr marL="342900" marR="0" lvl="0" indent="-342900">
              <a:spcBef>
                <a:spcPts val="34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Work</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schedule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policies</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pay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benefits</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Organizational</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leave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policies</a:t>
            </a:r>
          </a:p>
          <a:p>
            <a:pPr marL="342900" marR="0" lvl="0" indent="-342900">
              <a:spcBef>
                <a:spcPts val="33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Expectations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about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conduct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disciplinary</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policies</a:t>
            </a:r>
          </a:p>
          <a:p>
            <a:pPr marL="342900" marR="0" lvl="0" indent="-342900">
              <a:spcBef>
                <a:spcPts val="33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Times New Roman" panose="02020603050405020304" pitchFamily="18" charset="0"/>
              </a:rPr>
              <a:t>Guidelines</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reviews</a:t>
            </a:r>
          </a:p>
          <a:p>
            <a:endParaRPr lang="en-US" sz="1800" dirty="0">
              <a:effectLst/>
              <a:latin typeface="Times New Roman" panose="02020603050405020304" pitchFamily="18" charset="0"/>
            </a:endParaRPr>
          </a:p>
          <a:p>
            <a:pPr marL="128905" marR="274955">
              <a:lnSpc>
                <a:spcPct val="123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Handbooks need not include every detail of an employer’s policies or every</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provision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impacting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workplace.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Rather,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worded</a:t>
            </a:r>
          </a:p>
          <a:p>
            <a:r>
              <a:rPr lang="en-US" sz="1800" dirty="0">
                <a:effectLst/>
                <a:latin typeface="Times New Roman" panose="02020603050405020304" pitchFamily="18" charset="0"/>
                <a:ea typeface="Times New Roman" panose="02020603050405020304" pitchFamily="18" charset="0"/>
              </a:rPr>
              <a:t>carefully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HR department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boxed in.</a:t>
            </a:r>
          </a:p>
          <a:p>
            <a:endParaRPr lang="en-US" sz="1800" dirty="0">
              <a:effectLst/>
              <a:latin typeface="Times New Roman" panose="02020603050405020304" pitchFamily="18" charset="0"/>
            </a:endParaRPr>
          </a:p>
          <a:p>
            <a:pPr marL="1109980" marR="224155">
              <a:lnSpc>
                <a:spcPct val="125000"/>
              </a:lnSpc>
              <a:spcBef>
                <a:spcPts val="450"/>
              </a:spcBef>
              <a:spcAft>
                <a:spcPts val="0"/>
              </a:spcAft>
            </a:pPr>
            <a:r>
              <a:rPr lang="en-US" sz="1800" dirty="0">
                <a:effectLst/>
                <a:latin typeface="Times New Roman" panose="02020603050405020304" pitchFamily="18" charset="0"/>
                <a:ea typeface="Times New Roman" panose="02020603050405020304" pitchFamily="18" charset="0"/>
              </a:rPr>
              <a:t>Employers should be aware of how outside parties, especially the NLRB, 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likely to interpret handbook contents in the event of litigation. Vague terminology</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 handbooks may support complaints that organizations are violating employees’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NLRA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rights.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1109345" marR="21209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In drafting or revising handbooks and workplace policies, employers should avoid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overly broad prohibitions on employee communications and activities (such 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prohibiting social media posts discussing workplace dissatisfaction, discouraging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from “friending” coworkers, or instructing employees to use a friendly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tone and not engage in inflammatory discussions). The use of limiting language,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narrow terms, and specific examples can help to mitigate the risk of NLRA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violations.</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Employee handbooks should not create a “contract” of employment,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management should reserve the right to make any changes at any time to policies</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stated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within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handbook.</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following are some key areas in which updates to employee handbooks may</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most beneficial.</a:t>
            </a:r>
          </a:p>
          <a:p>
            <a:endParaRPr lang="en-US" sz="1800" dirty="0">
              <a:effectLst/>
              <a:latin typeface="Times New Roman" panose="02020603050405020304" pitchFamily="18" charset="0"/>
              <a:ea typeface="Times New Roman" panose="02020603050405020304" pitchFamily="18" charset="0"/>
            </a:endParaRPr>
          </a:p>
          <a:p>
            <a:pPr marL="342900" marR="30480" lvl="0" indent="-342900">
              <a:lnSpc>
                <a:spcPct val="125000"/>
              </a:lnSpc>
              <a:spcBef>
                <a:spcPts val="1025"/>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Confidentiality. </a:t>
            </a:r>
            <a:r>
              <a:rPr lang="en-US" sz="1800" dirty="0">
                <a:effectLst/>
                <a:latin typeface="Times New Roman" panose="02020603050405020304" pitchFamily="18" charset="0"/>
                <a:ea typeface="Symbol" panose="05050102010706020507" pitchFamily="18" charset="2"/>
                <a:cs typeface="Symbol" panose="05050102010706020507" pitchFamily="18" charset="2"/>
              </a:rPr>
              <a:t>Many organizations are concerned about workers disclosing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confidential business information. Therefore, some have created rules that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attempt to restrict what employees can say to colleagues and people outside the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 When these policies are overly broad, according to the NLRB,</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they violate collective bargaining rights, even when there has been no effort 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form a union. The NLRB has initiated enforcement actions against employers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this offense.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Handbooks can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prohibit employees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from revealing</a:t>
            </a:r>
          </a:p>
          <a:p>
            <a:r>
              <a:rPr lang="en-US" sz="1800" dirty="0">
                <a:effectLst/>
                <a:latin typeface="Times New Roman" panose="02020603050405020304" pitchFamily="18" charset="0"/>
                <a:ea typeface="Times New Roman" panose="02020603050405020304" pitchFamily="18" charset="0"/>
              </a:rPr>
              <a:t>confidential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business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information,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 vendors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customers,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but 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text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avoid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language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could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interpreted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infringing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speech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actions protected under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NLRA.</a:t>
            </a:r>
          </a:p>
          <a:p>
            <a:endParaRPr lang="en-US" sz="1800" dirty="0">
              <a:effectLst/>
              <a:latin typeface="Times New Roman" panose="02020603050405020304" pitchFamily="18" charset="0"/>
              <a:ea typeface="Times New Roman" panose="02020603050405020304" pitchFamily="18" charset="0"/>
            </a:endParaRPr>
          </a:p>
          <a:p>
            <a:pPr marL="342900" marR="97790" lvl="0" indent="-342900">
              <a:lnSpc>
                <a:spcPct val="125000"/>
              </a:lnSpc>
              <a:spcBef>
                <a:spcPts val="1025"/>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Social media. </a:t>
            </a:r>
            <a:r>
              <a:rPr lang="en-US" sz="1800" dirty="0">
                <a:effectLst/>
                <a:latin typeface="Times New Roman" panose="02020603050405020304" pitchFamily="18" charset="0"/>
                <a:ea typeface="Symbol" panose="05050102010706020507" pitchFamily="18" charset="2"/>
                <a:cs typeface="Symbol" panose="05050102010706020507" pitchFamily="18" charset="2"/>
              </a:rPr>
              <a:t>Many employees today perform work-related tasks 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personal smartphones and tablets. They conduct personal business 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participate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social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media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these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devices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well.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Handbooks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must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make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it clear that employees have no right of privacy while accessing social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media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using employer-owned equipment.</a:t>
            </a:r>
          </a:p>
          <a:p>
            <a:pPr marL="0" marR="0">
              <a:spcBef>
                <a:spcPts val="5"/>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Handbook language issues have become especially prevalent in conjunction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 current NLRB-issued guidance on social media policy. According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NLRB, employees’ rights to engage in protected concerted activity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clearly extend to all activity on the Internet, including e-mails, blogs, 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various social media forums. Employers should consult legal counsel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NLRB</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guidance, which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includes 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sample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social media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policy.</a:t>
            </a:r>
          </a:p>
          <a:p>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Data security and privacy. </a:t>
            </a:r>
            <a:r>
              <a:rPr lang="en-US" sz="1800" dirty="0">
                <a:effectLst/>
                <a:latin typeface="Times New Roman" panose="02020603050405020304" pitchFamily="18" charset="0"/>
                <a:ea typeface="Times New Roman" panose="02020603050405020304" pitchFamily="18" charset="0"/>
              </a:rPr>
              <a:t>The proliferation of personal devices creates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data protection issues for organizations, too. Handbooks should state that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workers cannot disclose proprietary information, with the exception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actions protected by the NLRA. Make sure that employees are clearly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instructed not to download applications onto a device that contains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 information and not to click links in unsolicited e-mails.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handbook should also warn workers not to leave devices that are used for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 in a car and should require workers to immediately report a lost 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stolen device containing employer information. Finally, the handbook</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 state that, when a person leaves the organization, their devices can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wiped clean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 data</a:t>
            </a:r>
          </a:p>
          <a:p>
            <a:endParaRPr lang="en-US" sz="1800" dirty="0">
              <a:effectLst/>
              <a:latin typeface="Times New Roman" panose="02020603050405020304" pitchFamily="18" charset="0"/>
              <a:ea typeface="Times New Roman" panose="02020603050405020304" pitchFamily="18" charset="0"/>
            </a:endParaRPr>
          </a:p>
          <a:p>
            <a:pPr marL="342900" marR="165735" lvl="0" indent="-342900">
              <a:lnSpc>
                <a:spcPct val="125000"/>
              </a:lnSpc>
              <a:spcBef>
                <a:spcPts val="1030"/>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Reasonable accommodation.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 are entitled to reasonable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accommodation under certain circumstances, such as for physical 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mental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health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conditions;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religious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beliefs,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practices,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observances;</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 for pregnancy, childbirth, and related medical issues. Not all workers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who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qualify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 who</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want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reasonable accommodation make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clear</a:t>
            </a:r>
          </a:p>
          <a:p>
            <a:r>
              <a:rPr lang="en-US" sz="1800" dirty="0">
                <a:effectLst/>
                <a:latin typeface="Times New Roman" panose="02020603050405020304" pitchFamily="18" charset="0"/>
                <a:ea typeface="Times New Roman" panose="02020603050405020304" pitchFamily="18" charset="0"/>
              </a:rPr>
              <a:t>requests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them. Employers should clarify in their handbooks not only the legal bases 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reasonable accommodation but also the organization’s intention to provide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accommodation when reasonable. Managers may be put on notice that,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 a worker mentions a condition that might qualify, they should ask if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 seeking an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accommodation.</a:t>
            </a:r>
          </a:p>
          <a:p>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Retaliation. </a:t>
            </a:r>
            <a:r>
              <a:rPr lang="en-US" sz="1800" dirty="0">
                <a:effectLst/>
                <a:latin typeface="Times New Roman" panose="02020603050405020304" pitchFamily="18" charset="0"/>
                <a:ea typeface="Times New Roman" panose="02020603050405020304" pitchFamily="18" charset="0"/>
              </a:rPr>
              <a:t>Many handbooks state that the organization will not tolerate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retaliation, which in recent years has been a common charge brought by the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EEOC. However, handbooks should also include statements about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protections for witnesses and others who participate in an investigation of a</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retaliation claim. The handbook should state that the employer cannot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promise confidentiality for people who make retaliation complaints but that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 identities will be revealed only on a need-to-know basis. The process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must be fair for both the person making the retaliation claim and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individual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who is being accused</a:t>
            </a:r>
          </a:p>
          <a:p>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Wages and payroll. </a:t>
            </a:r>
            <a:r>
              <a:rPr lang="en-US" sz="1800" dirty="0">
                <a:effectLst/>
                <a:latin typeface="Times New Roman" panose="02020603050405020304" pitchFamily="18" charset="0"/>
                <a:ea typeface="Times New Roman" panose="02020603050405020304" pitchFamily="18" charset="0"/>
              </a:rPr>
              <a:t>The pay-related issues of unauthorized overtime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improper deductions from workers’ pay frequently create issues 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 and should be addressed in writing to minimize legal liability. It is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not uncommon for workers to work more hours in a pay period than planned.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Federal law makes it clear that nonexempt employees must be compensated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 all of their working time, including overtime hours. However,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organizations should state in their handbooks that employees may not work</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overtime without advance permission from their manager and that managers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discipline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3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after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they</a:t>
            </a:r>
            <a:r>
              <a:rPr lang="en-US" sz="1800" spc="3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unapproved</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overtime.</a:t>
            </a:r>
            <a:r>
              <a:rPr lang="en-US" sz="1800" spc="3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also be clear that nonexempt employees should not access job-related 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mails or conduct other business outside of work hours, which can trigger pay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issues</a:t>
            </a: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140</a:t>
            </a:fld>
            <a:endParaRPr lang="en-US" dirty="0"/>
          </a:p>
        </p:txBody>
      </p:sp>
    </p:spTree>
    <p:extLst>
      <p:ext uri="{BB962C8B-B14F-4D97-AF65-F5344CB8AC3E}">
        <p14:creationId xmlns:p14="http://schemas.microsoft.com/office/powerpoint/2010/main" val="399717718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141</a:t>
            </a:fld>
            <a:endParaRPr lang="en-US" dirty="0"/>
          </a:p>
        </p:txBody>
      </p:sp>
    </p:spTree>
    <p:extLst>
      <p:ext uri="{BB962C8B-B14F-4D97-AF65-F5344CB8AC3E}">
        <p14:creationId xmlns:p14="http://schemas.microsoft.com/office/powerpoint/2010/main" val="356600007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Have learners pull up their Kahoot.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insights or new information will you use in your conversations?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142</a:t>
            </a:fld>
            <a:endParaRPr lang="en-US"/>
          </a:p>
        </p:txBody>
      </p:sp>
    </p:spTree>
    <p:extLst>
      <p:ext uri="{BB962C8B-B14F-4D97-AF65-F5344CB8AC3E}">
        <p14:creationId xmlns:p14="http://schemas.microsoft.com/office/powerpoint/2010/main" val="391134510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Its time for us to continue pulling the HR knowledge, lingo and understanding to work for you as advisors. </a:t>
            </a:r>
          </a:p>
          <a:p>
            <a:endParaRPr lang="en-US" dirty="0"/>
          </a:p>
          <a:p>
            <a:r>
              <a:rPr lang="en-US" dirty="0"/>
              <a:t>Provide a quick review of the key points and understanding drawn throughout the modules.</a:t>
            </a:r>
          </a:p>
          <a:p>
            <a:endParaRPr lang="en-US" dirty="0"/>
          </a:p>
          <a:p>
            <a:r>
              <a:rPr lang="en-US" dirty="0"/>
              <a:t>So, how can you use this information to be a better advisor to your clients? We’re going to help you to talk the talk.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143</a:t>
            </a:fld>
            <a:endParaRPr lang="en-US" dirty="0"/>
          </a:p>
        </p:txBody>
      </p:sp>
    </p:spTree>
    <p:extLst>
      <p:ext uri="{BB962C8B-B14F-4D97-AF65-F5344CB8AC3E}">
        <p14:creationId xmlns:p14="http://schemas.microsoft.com/office/powerpoint/2010/main" val="19338255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ultimate goal across these phases is to elevate HR for your client. You need to understand where they are now and where your solutions can empower them to creating a better workplace. They will probably have some immediate pain points where your solutions can help, but continue the conversations and encourage them to become more strategic.</a:t>
            </a:r>
          </a:p>
          <a:p>
            <a:endParaRPr lang="en-US" dirty="0"/>
          </a:p>
          <a:p>
            <a:r>
              <a:rPr lang="en-US" dirty="0"/>
              <a:t>Introduce learners to a basic process to follow throughout the customer journey. </a:t>
            </a:r>
          </a:p>
          <a:p>
            <a:endParaRPr lang="en-US" dirty="0"/>
          </a:p>
          <a:p>
            <a:r>
              <a:rPr lang="en-US" dirty="0"/>
              <a:t>Review the phases:</a:t>
            </a:r>
          </a:p>
          <a:p>
            <a:pPr lvl="1"/>
            <a:r>
              <a:rPr lang="en-US" dirty="0"/>
              <a:t>Phase 1: Diagnose Current State</a:t>
            </a:r>
          </a:p>
          <a:p>
            <a:pPr lvl="1"/>
            <a:r>
              <a:rPr lang="en-US" dirty="0"/>
              <a:t>Phase 2: Provide Quick Win solutions to their biggest pain points</a:t>
            </a:r>
          </a:p>
          <a:p>
            <a:pPr lvl="1"/>
            <a:r>
              <a:rPr lang="en-US" dirty="0"/>
              <a:t>Phase 3: Support/Build confidence/collaborate on progress/continue diagnosing</a:t>
            </a:r>
          </a:p>
          <a:p>
            <a:pPr lvl="1"/>
            <a:r>
              <a:rPr lang="en-US" dirty="0"/>
              <a:t>Phase 4: Propose Strategic solutions/aligned with their and business needs</a:t>
            </a:r>
          </a:p>
          <a:p>
            <a:pPr lvl="1"/>
            <a:r>
              <a:rPr lang="en-US" dirty="0"/>
              <a:t>Phase 5: Support/Build Confidence/propose aligned strategic solutions when ready and needed</a:t>
            </a:r>
          </a:p>
          <a:p>
            <a:pPr lvl="1"/>
            <a:r>
              <a:rPr lang="en-US" dirty="0"/>
              <a:t>Wrapping all phases: Relationship Building</a:t>
            </a:r>
          </a:p>
          <a:p>
            <a:pPr lvl="1"/>
            <a:endParaRPr lang="en-US" dirty="0"/>
          </a:p>
          <a:p>
            <a:pPr lvl="0"/>
            <a:endParaRPr lang="en-US" dirty="0"/>
          </a:p>
          <a:p>
            <a:pPr lvl="0"/>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144</a:t>
            </a:fld>
            <a:endParaRPr lang="en-US" dirty="0"/>
          </a:p>
        </p:txBody>
      </p:sp>
    </p:spTree>
    <p:extLst>
      <p:ext uri="{BB962C8B-B14F-4D97-AF65-F5344CB8AC3E}">
        <p14:creationId xmlns:p14="http://schemas.microsoft.com/office/powerpoint/2010/main" val="6434754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we dive into the phases, it is important to focus on relationship building first. It was the yellow wrapper on the previous image (flip back if you want to show the visual). It is arguably, the most important piece for you to be effective. You could have the best solution in the world, but if you do not have the relationship foundation with the client, it won’t matter.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do a quick activity on your best practices on how you build a professional client relationship.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Break up the learners into small groups. Give each group 5 minutes to write down key things they do to build a strong relationship with a client.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Allow all groups to share. Facilitate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145</a:t>
            </a:fld>
            <a:endParaRPr lang="en-US" dirty="0"/>
          </a:p>
        </p:txBody>
      </p:sp>
    </p:spTree>
    <p:extLst>
      <p:ext uri="{BB962C8B-B14F-4D97-AF65-F5344CB8AC3E}">
        <p14:creationId xmlns:p14="http://schemas.microsoft.com/office/powerpoint/2010/main" val="7720483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Now we’re going to talk about how you can Bring the POW. </a:t>
            </a:r>
          </a:p>
          <a:p>
            <a:endParaRPr lang="en-US" dirty="0"/>
          </a:p>
          <a:p>
            <a:r>
              <a:rPr lang="en-US" dirty="0"/>
              <a:t>Phase 1 is to diagnose the current state. To do that bring the POW to navigate your conversations throughout the customer journey. What is POW you ask? </a:t>
            </a:r>
          </a:p>
          <a:p>
            <a:endParaRPr lang="en-US" dirty="0"/>
          </a:p>
          <a:p>
            <a:r>
              <a:rPr lang="en-US" dirty="0"/>
              <a:t>POW is a quick way for you to remember to anchor your conversations on the 3 HR technical domains: People, Organization and Workplace. </a:t>
            </a:r>
          </a:p>
          <a:p>
            <a:endParaRPr lang="en-US" dirty="0"/>
          </a:p>
          <a:p>
            <a:r>
              <a:rPr lang="en-US" dirty="0"/>
              <a:t>As we’ve been uncovering, HR professionals have a variety of roles and responsibilities which require a lot of technical skills. </a:t>
            </a:r>
            <a:r>
              <a:rPr lang="en-US" b="0" dirty="0">
                <a:sym typeface="Calibri"/>
              </a:rPr>
              <a:t>This is central to an HR professional’s performance in the workplace. It focuses on one’s ability understand HR principles and practices to the success of the organization. It is divided into three domains People, Workplace and Organization. And yes, you may have guessed it now, POW stands for People, Organization and Workplace.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146</a:t>
            </a:fld>
            <a:endParaRPr lang="en-US" dirty="0"/>
          </a:p>
        </p:txBody>
      </p:sp>
    </p:spTree>
    <p:extLst>
      <p:ext uri="{BB962C8B-B14F-4D97-AF65-F5344CB8AC3E}">
        <p14:creationId xmlns:p14="http://schemas.microsoft.com/office/powerpoint/2010/main" val="409053712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ym typeface="Calibri"/>
              </a:rPr>
              <a:t>Instructor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ym typeface="Calibri"/>
            </a:endParaRPr>
          </a:p>
          <a:p>
            <a:r>
              <a:rPr lang="en-US" dirty="0"/>
              <a:t>Shown here you see POW as the anchor. It maps back to all of the functions, roles, responsibilities – basically all the things keeping your HR professional up and night or working late. You should start by trying to uncover the biggest pain points, challenges, or time wasters zapping the HR professionals time and energy. </a:t>
            </a:r>
            <a:endParaRPr lang="en-US" sz="1200" b="0" i="0" u="none" strike="noStrike" baseline="0" dirty="0">
              <a:solidFill>
                <a:srgbClr val="000000"/>
              </a:solidFill>
              <a:latin typeface="Proxima Nova Light"/>
            </a:endParaRPr>
          </a:p>
          <a:p>
            <a:endParaRPr lang="en-US" sz="1200" b="0" i="0" u="none" strike="noStrike" baseline="0" dirty="0">
              <a:solidFill>
                <a:srgbClr val="000000"/>
              </a:solidFill>
              <a:latin typeface="Proxima Nova Light"/>
            </a:endParaRPr>
          </a:p>
          <a:p>
            <a:r>
              <a:rPr lang="en-US" sz="1200" b="0" i="0" u="none" strike="noStrike" baseline="0" dirty="0">
                <a:solidFill>
                  <a:srgbClr val="000000"/>
                </a:solidFill>
                <a:latin typeface="Proxima Nova Light"/>
              </a:rPr>
              <a:t>You may be noticing that the majority of our focus in this program has heavily focused on the people and a little bit of workplace in our employment law section because that is where we recommend you start when diagnosing with your clients. And, as you grow in your credibility and knowledge across the areas, continue to leverage SHRM resources to grow your muscle in the organization and workplace areas. </a:t>
            </a:r>
          </a:p>
          <a:p>
            <a:endParaRPr lang="en-US" dirty="0"/>
          </a:p>
          <a:p>
            <a:r>
              <a:rPr lang="en-US" dirty="0"/>
              <a:t>When talking to clients, you should ensure you’re exploring all of these areas…start with People…then move to Organization…and ultimately probe about the Workplace.</a:t>
            </a:r>
          </a:p>
          <a:p>
            <a:endParaRPr lang="en-US" dirty="0"/>
          </a:p>
          <a:p>
            <a:r>
              <a:rPr lang="en-US" dirty="0"/>
              <a:t>If an organization isn’t getting it right with its people, the other areas become irrelevant.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147</a:t>
            </a:fld>
            <a:endParaRPr lang="en-US" dirty="0"/>
          </a:p>
        </p:txBody>
      </p:sp>
    </p:spTree>
    <p:extLst>
      <p:ext uri="{BB962C8B-B14F-4D97-AF65-F5344CB8AC3E}">
        <p14:creationId xmlns:p14="http://schemas.microsoft.com/office/powerpoint/2010/main" val="22695709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ym typeface="Calibri"/>
              </a:rPr>
              <a:t>We know you need a little more than just a fun acronym to navigate your way. We’ve got you covered.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ym typeface="Calibri"/>
            </a:endParaRPr>
          </a:p>
          <a:p>
            <a:r>
              <a:rPr lang="en-US" dirty="0"/>
              <a:t>Let’s dive into what types of questions you should explore during phase 1. Shown here are some sample Diagnostic Questions to ask during phase 1. These are just a starting place. You can modify these to align with your unique HR solutions. Also, these questions are not meant to be a checklist but to give you the flavor of the types of things you should be exploring. </a:t>
            </a:r>
          </a:p>
          <a:p>
            <a:endParaRPr lang="en-US" dirty="0"/>
          </a:p>
          <a:p>
            <a:r>
              <a:rPr lang="en-US" dirty="0"/>
              <a:t>Your goal is to explore all areas of the POW if your client is ready in those areas, but start with the People:</a:t>
            </a:r>
          </a:p>
          <a:p>
            <a:pPr marL="628650" lvl="1" indent="-171450">
              <a:buFont typeface="Arial" panose="020B0604020202020204" pitchFamily="34" charset="0"/>
              <a:buChar char="•"/>
            </a:pPr>
            <a:r>
              <a:rPr lang="en-US" dirty="0"/>
              <a:t>What is the current state of the People?</a:t>
            </a:r>
          </a:p>
          <a:p>
            <a:pPr marL="628650" lvl="1" indent="-171450">
              <a:buFont typeface="Arial" panose="020B0604020202020204" pitchFamily="34" charset="0"/>
              <a:buChar char="•"/>
            </a:pPr>
            <a:r>
              <a:rPr lang="en-US" dirty="0"/>
              <a:t>What is the current state of the Organization?</a:t>
            </a:r>
          </a:p>
          <a:p>
            <a:pPr marL="628650" lvl="1" indent="-171450">
              <a:buFont typeface="Arial" panose="020B0604020202020204" pitchFamily="34" charset="0"/>
              <a:buChar char="•"/>
            </a:pPr>
            <a:r>
              <a:rPr lang="en-US" dirty="0"/>
              <a:t>What is the current state of the Workplace?</a:t>
            </a:r>
          </a:p>
          <a:p>
            <a:endParaRPr lang="en-US" dirty="0"/>
          </a:p>
          <a:p>
            <a:r>
              <a:rPr lang="en-US" dirty="0"/>
              <a:t>Review the questions on screen. Start with People. And, for some customers, this is where your conversation may stay. And that is ok. Some may be overwhelmed and need some quick, efficient solutions. If customers are in that space, don’t press them into feeling guilty about all the non-strategic things they aren’t doing. Just listen. Gather information , asking probing questions and really understand their current state. </a:t>
            </a:r>
          </a:p>
          <a:p>
            <a:endParaRPr lang="en-US" dirty="0"/>
          </a:p>
          <a:p>
            <a:r>
              <a:rPr lang="en-US" dirty="0"/>
              <a:t>Provide insight into what types of responses they may get from these questions. And, based on those responses, how to relate from an HR perspective. </a:t>
            </a:r>
          </a:p>
          <a:p>
            <a:endParaRPr lang="en-US" dirty="0"/>
          </a:p>
          <a:p>
            <a:r>
              <a:rPr lang="en-US" dirty="0"/>
              <a:t>If they’re already operating HR in a strategic way, then go there with your questions and explore how you can support their needs.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what are the relationship pieces to focus on here? Facilitate a discussion about key relationship advice here.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148</a:t>
            </a:fld>
            <a:endParaRPr lang="en-US" dirty="0"/>
          </a:p>
        </p:txBody>
      </p:sp>
    </p:spTree>
    <p:extLst>
      <p:ext uri="{BB962C8B-B14F-4D97-AF65-F5344CB8AC3E}">
        <p14:creationId xmlns:p14="http://schemas.microsoft.com/office/powerpoint/2010/main" val="26723105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Based on what you heard during phase 1 and through your own homework. You should provide quick win solutions that will alleviate the clients biggest pain point. It is possible that you might move into this phase while talking live with the customer. Encourage learners to really do their data gathering and diagnosing fully. Tell the client you have some great solutions that will really help their business – and them - but you want to put together the right first package for them. </a:t>
            </a:r>
          </a:p>
          <a:p>
            <a:endParaRPr lang="en-US" dirty="0"/>
          </a:p>
          <a:p>
            <a:r>
              <a:rPr lang="en-US" dirty="0"/>
              <a:t>When you’ve created the right solution for them, reconnect – adhering to your relationship guiderails – and present the solution to them. It is critical to make this first quick win or wins easy and seamless for the customer. Lay out the solution easily for them and take the time to answer their questions. Your goal is not only to give them a quick win solution but to build the foundation of a great partnership between you and the client. </a:t>
            </a:r>
          </a:p>
          <a:p>
            <a:endParaRPr lang="en-US" dirty="0"/>
          </a:p>
          <a:p>
            <a:r>
              <a:rPr lang="en-US" dirty="0"/>
              <a:t>Include key points of how this will help their HR function – and will help them. Are you saving them time? Are you helping them provide a better solution to their workers? Are you helping them get data to make more strategic decisions? Leverage your POW to frame how the solution will have an impact. </a:t>
            </a:r>
          </a:p>
          <a:p>
            <a:endParaRPr lang="en-US" dirty="0"/>
          </a:p>
          <a:p>
            <a:r>
              <a:rPr lang="en-US" dirty="0"/>
              <a:t>Note: There is a fine line between over solutioning and under solutioning. You’ll have to learn this as you explore. You want to make sure that your solution is going to provide value to the client. You need to be adding value to their HR function – make sure it is meaningful. On the flip side, you do not want to over solution before they are ready. </a:t>
            </a:r>
          </a:p>
          <a:p>
            <a:endParaRPr lang="en-US" dirty="0"/>
          </a:p>
          <a:p>
            <a:r>
              <a:rPr lang="en-US" dirty="0"/>
              <a:t>From a relationship building, you want to make such an impact that clients only want to talk to you, i.e. your organization.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149</a:t>
            </a:fld>
            <a:endParaRPr lang="en-US" dirty="0"/>
          </a:p>
        </p:txBody>
      </p:sp>
    </p:spTree>
    <p:extLst>
      <p:ext uri="{BB962C8B-B14F-4D97-AF65-F5344CB8AC3E}">
        <p14:creationId xmlns:p14="http://schemas.microsoft.com/office/powerpoint/2010/main" val="795995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HR should focus on supporting management with facilitating change management initiatives in the workplace, including: </a:t>
            </a:r>
          </a:p>
          <a:p>
            <a:r>
              <a:rPr lang="en-US" sz="1800" b="0" i="0" u="none" strike="noStrike" baseline="0" dirty="0">
                <a:solidFill>
                  <a:srgbClr val="000000"/>
                </a:solidFill>
                <a:latin typeface="Times New Roman" panose="02020603050405020304" pitchFamily="18" charset="0"/>
              </a:rPr>
              <a:t>• Developing a change management vision and strategy. </a:t>
            </a:r>
          </a:p>
          <a:p>
            <a:r>
              <a:rPr lang="en-US" sz="1800" b="0" i="0" u="none" strike="noStrike" baseline="0" dirty="0">
                <a:solidFill>
                  <a:srgbClr val="000000"/>
                </a:solidFill>
                <a:latin typeface="Times New Roman" panose="02020603050405020304" pitchFamily="18" charset="0"/>
              </a:rPr>
              <a:t>• Supporting process improvement and organizational change. </a:t>
            </a:r>
          </a:p>
          <a:p>
            <a:r>
              <a:rPr lang="en-US" sz="1800" b="0" i="0" u="none" strike="noStrike" baseline="0" dirty="0">
                <a:solidFill>
                  <a:srgbClr val="000000"/>
                </a:solidFill>
                <a:latin typeface="Times New Roman" panose="02020603050405020304" pitchFamily="18" charset="0"/>
              </a:rPr>
              <a:t>• Establishing a sense of urgency. </a:t>
            </a:r>
          </a:p>
          <a:p>
            <a:r>
              <a:rPr lang="en-US" sz="1800" b="0" i="0" u="none" strike="noStrike" baseline="0" dirty="0">
                <a:solidFill>
                  <a:srgbClr val="000000"/>
                </a:solidFill>
                <a:latin typeface="Times New Roman" panose="02020603050405020304" pitchFamily="18" charset="0"/>
              </a:rPr>
              <a:t>• Communicating the change vision. </a:t>
            </a:r>
          </a:p>
          <a:p>
            <a:r>
              <a:rPr lang="en-US" sz="1800" b="0" i="0" u="none" strike="noStrike" baseline="0" dirty="0">
                <a:solidFill>
                  <a:srgbClr val="000000"/>
                </a:solidFill>
                <a:latin typeface="Times New Roman" panose="02020603050405020304" pitchFamily="18" charset="0"/>
              </a:rPr>
              <a:t>• Empowering broad-based action. </a:t>
            </a:r>
          </a:p>
          <a:p>
            <a:r>
              <a:rPr lang="en-US" sz="1800" b="0" i="0" u="none" strike="noStrike" baseline="0" dirty="0">
                <a:solidFill>
                  <a:srgbClr val="000000"/>
                </a:solidFill>
                <a:latin typeface="Times New Roman" panose="02020603050405020304" pitchFamily="18" charset="0"/>
              </a:rPr>
              <a:t>	</a:t>
            </a:r>
            <a:endParaRPr lang="en-US" sz="1800" b="0" i="0" u="none" strike="noStrike" baseline="0" dirty="0">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Generating short-term wins. </a:t>
            </a:r>
          </a:p>
          <a:p>
            <a:r>
              <a:rPr lang="en-US" sz="1800" b="0" i="0" u="none" strike="noStrike" baseline="0" dirty="0">
                <a:solidFill>
                  <a:srgbClr val="000000"/>
                </a:solidFill>
                <a:latin typeface="Times New Roman" panose="02020603050405020304" pitchFamily="18" charset="0"/>
              </a:rPr>
              <a:t>• Consolidating gains and producing more change. </a:t>
            </a:r>
          </a:p>
          <a:p>
            <a:r>
              <a:rPr lang="en-US" sz="1800" b="0" i="0" u="none" strike="noStrike" baseline="0" dirty="0">
                <a:solidFill>
                  <a:srgbClr val="000000"/>
                </a:solidFill>
                <a:latin typeface="Times New Roman" panose="02020603050405020304" pitchFamily="18" charset="0"/>
              </a:rPr>
              <a:t>• Anchoring new approaches in the culture. </a:t>
            </a:r>
          </a:p>
          <a:p>
            <a:r>
              <a:rPr lang="en-US" sz="1800" b="0" i="0" u="none" strike="noStrike" baseline="0" dirty="0">
                <a:solidFill>
                  <a:srgbClr val="000000"/>
                </a:solidFill>
                <a:latin typeface="Times New Roman" panose="02020603050405020304" pitchFamily="18" charset="0"/>
              </a:rPr>
              <a:t>	</a:t>
            </a:r>
          </a:p>
          <a:p>
            <a:r>
              <a:rPr lang="en-US" sz="1800" b="1" i="0" u="none" strike="noStrike" baseline="0" dirty="0">
                <a:solidFill>
                  <a:srgbClr val="000000"/>
                </a:solidFill>
                <a:latin typeface="Times New Roman" panose="02020603050405020304" pitchFamily="18" charset="0"/>
              </a:rPr>
              <a:t>People issues related to change </a:t>
            </a: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HR must also focus on the people issues of change to help employees develop a more flexible approach during change initiatives. HR should focus on: </a:t>
            </a:r>
          </a:p>
          <a:p>
            <a:r>
              <a:rPr lang="en-US" sz="1800" b="0" i="0" u="none" strike="noStrike" baseline="0" dirty="0">
                <a:solidFill>
                  <a:srgbClr val="000000"/>
                </a:solidFill>
                <a:latin typeface="Times New Roman" panose="02020603050405020304" pitchFamily="18" charset="0"/>
              </a:rPr>
              <a:t>• Involving employees in the change process so they will be more committed to the outcome of change initiatives. </a:t>
            </a:r>
          </a:p>
          <a:p>
            <a:r>
              <a:rPr lang="en-US" sz="1800" b="0" i="0" u="none" strike="noStrike" baseline="0" dirty="0">
                <a:solidFill>
                  <a:srgbClr val="000000"/>
                </a:solidFill>
                <a:latin typeface="Times New Roman" panose="02020603050405020304" pitchFamily="18" charset="0"/>
              </a:rPr>
              <a:t>• Ensuring that top management is visible and supportive of change initiatives. </a:t>
            </a:r>
          </a:p>
          <a:p>
            <a:r>
              <a:rPr lang="en-US" sz="1800" b="0" i="0" u="none" strike="noStrike" baseline="0" dirty="0">
                <a:solidFill>
                  <a:srgbClr val="000000"/>
                </a:solidFill>
                <a:latin typeface="Times New Roman" panose="02020603050405020304" pitchFamily="18" charset="0"/>
              </a:rPr>
              <a:t>• Communicating with employees throughout the process. </a:t>
            </a:r>
          </a:p>
          <a:p>
            <a:r>
              <a:rPr lang="en-US" sz="1800" b="0" i="0" u="none" strike="noStrike" baseline="0" dirty="0">
                <a:solidFill>
                  <a:srgbClr val="000000"/>
                </a:solidFill>
                <a:latin typeface="Times New Roman" panose="02020603050405020304" pitchFamily="18" charset="0"/>
              </a:rPr>
              <a:t>• Educating employees that change is an ongoing and necessary process. </a:t>
            </a:r>
          </a:p>
          <a:p>
            <a:r>
              <a:rPr lang="en-US" sz="1800" b="0" i="0" u="none" strike="noStrike" baseline="0" dirty="0">
                <a:solidFill>
                  <a:srgbClr val="000000"/>
                </a:solidFill>
                <a:latin typeface="Times New Roman" panose="02020603050405020304" pitchFamily="18" charset="0"/>
              </a:rPr>
              <a:t>• Anticipating resistance and finding ways to manage it. </a:t>
            </a:r>
          </a:p>
          <a:p>
            <a:r>
              <a:rPr lang="en-US" sz="1800" b="0" i="0" u="none" strike="noStrike" baseline="0" dirty="0">
                <a:solidFill>
                  <a:srgbClr val="000000"/>
                </a:solidFill>
                <a:latin typeface="Times New Roman" panose="02020603050405020304" pitchFamily="18" charset="0"/>
              </a:rPr>
              <a:t>	</a:t>
            </a:r>
          </a:p>
          <a:p>
            <a:endParaRPr lang="en-US" sz="1800" b="0" i="0" u="none" strike="noStrike" baseline="0" dirty="0">
              <a:solidFill>
                <a:srgbClr val="000000"/>
              </a:solidFill>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a:t>
            </a:fld>
            <a:endParaRPr lang="en-US" dirty="0"/>
          </a:p>
        </p:txBody>
      </p:sp>
    </p:spTree>
    <p:extLst>
      <p:ext uri="{BB962C8B-B14F-4D97-AF65-F5344CB8AC3E}">
        <p14:creationId xmlns:p14="http://schemas.microsoft.com/office/powerpoint/2010/main" val="39631837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purpose of phase 3 is to help create the sense of partnership with the client. You want to provide support and continue diagnosing how business is going well and where is it not. Explore how the solutions are working for them so far. The overall goal is to help support and move into strategic HR needs and solutions to really elevate the workplace. Shown here are samples of probing questions to leverage as the conversations progress. Now, if they still are struggling with the tactical side of HR, stay with them, but when they’re ready keep moving the needs.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Facilitate a discussion about key relationship advice here. How do you elevate the relationship into a partnership? What are examples of how to do that?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150</a:t>
            </a:fld>
            <a:endParaRPr lang="en-US" dirty="0"/>
          </a:p>
        </p:txBody>
      </p:sp>
    </p:spTree>
    <p:extLst>
      <p:ext uri="{BB962C8B-B14F-4D97-AF65-F5344CB8AC3E}">
        <p14:creationId xmlns:p14="http://schemas.microsoft.com/office/powerpoint/2010/main" val="10363483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Use the information you’ve heard about what is going well and where there is opportunity. Leverage insights from all phases until now and look for additional solutions for the customer. Make sure these are still aligned with their needs and business priorities. </a:t>
            </a:r>
          </a:p>
          <a:p>
            <a:endParaRPr lang="en-US" dirty="0"/>
          </a:p>
          <a:p>
            <a:r>
              <a:rPr lang="en-US" dirty="0"/>
              <a:t>You can also revisit the SWOT analysis that you began in phase 1. Update it with the current state and explore what the right opportunities are to support now. </a:t>
            </a:r>
          </a:p>
          <a:p>
            <a:endParaRPr lang="en-US" dirty="0"/>
          </a:p>
          <a:p>
            <a:r>
              <a:rPr lang="en-US" dirty="0"/>
              <a:t>Depending on where the customer is in HR, you may still be providing quick wins and solving major pain points – or – if the customer is focused on more strategic HR work, then you should align your solutions to be helping them elevate HR. That is your ultimate goal to elevate HR as your progress along this journey.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151</a:t>
            </a:fld>
            <a:endParaRPr lang="en-US" dirty="0"/>
          </a:p>
        </p:txBody>
      </p:sp>
    </p:spTree>
    <p:extLst>
      <p:ext uri="{BB962C8B-B14F-4D97-AF65-F5344CB8AC3E}">
        <p14:creationId xmlns:p14="http://schemas.microsoft.com/office/powerpoint/2010/main" val="385000432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152</a:t>
            </a:fld>
            <a:endParaRPr lang="en-US" dirty="0"/>
          </a:p>
        </p:txBody>
      </p:sp>
    </p:spTree>
    <p:extLst>
      <p:ext uri="{BB962C8B-B14F-4D97-AF65-F5344CB8AC3E}">
        <p14:creationId xmlns:p14="http://schemas.microsoft.com/office/powerpoint/2010/main" val="50640069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0" u="none" strike="noStrike" cap="none" dirty="0">
              <a:solidFill>
                <a:schemeClr val="dk1"/>
              </a:solidFill>
              <a:latin typeface="Calibri Light" panose="020F0302020204030204" pitchFamily="34" charset="0"/>
              <a:cs typeface="Calibri"/>
              <a:sym typeface="Calibri"/>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Review the program objectives from the beginning and explore any questions that weren’t covered.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latin typeface="Calibri Light" panose="020F0302020204030204" pitchFamily="34"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153</a:t>
            </a:fld>
            <a:endParaRPr lang="en-US" dirty="0"/>
          </a:p>
        </p:txBody>
      </p:sp>
    </p:spTree>
    <p:extLst>
      <p:ext uri="{BB962C8B-B14F-4D97-AF65-F5344CB8AC3E}">
        <p14:creationId xmlns:p14="http://schemas.microsoft.com/office/powerpoint/2010/main" val="17186404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0" u="none" strike="noStrike" cap="none" dirty="0">
              <a:solidFill>
                <a:schemeClr val="dk1"/>
              </a:solidFill>
              <a:latin typeface="Calibri Light" panose="020F0302020204030204" pitchFamily="34" charset="0"/>
              <a:cs typeface="Calibri"/>
              <a:sym typeface="Calibri"/>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0" i="0" u="none" strike="noStrike" cap="none" dirty="0">
                <a:solidFill>
                  <a:schemeClr val="dk1"/>
                </a:solidFill>
                <a:latin typeface="Calibri Light" panose="020F0302020204030204" pitchFamily="34" charset="0"/>
                <a:cs typeface="Calibri"/>
                <a:sym typeface="Calibri"/>
              </a:rPr>
              <a:t>Remind learners that they need to complete the 6 thought leader videos, the 4 self-paced scenarios and pass the 4 accompanying assessments to earn the HCMQA. </a:t>
            </a:r>
            <a:endParaRPr lang="en-US" dirty="0">
              <a:latin typeface="Calibri Light" panose="020F03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latin typeface="Calibri Light" panose="020F0302020204030204" pitchFamily="34"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154</a:t>
            </a:fld>
            <a:endParaRPr lang="en-US" dirty="0"/>
          </a:p>
        </p:txBody>
      </p:sp>
    </p:spTree>
    <p:extLst>
      <p:ext uri="{BB962C8B-B14F-4D97-AF65-F5344CB8AC3E}">
        <p14:creationId xmlns:p14="http://schemas.microsoft.com/office/powerpoint/2010/main" val="50977062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8" y="1989138"/>
            <a:ext cx="1663700" cy="936625"/>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j-lt"/>
                <a:ea typeface="+mn-ea"/>
                <a:cs typeface="+mn-cs"/>
              </a:rPr>
              <a:t>Instructor Notes</a:t>
            </a:r>
            <a:endParaRPr lang="en-US" sz="1200" kern="1200" dirty="0">
              <a:solidFill>
                <a:schemeClr val="tx1"/>
              </a:solidFill>
              <a:effectLst/>
              <a:latin typeface="+mj-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j-lt"/>
                <a:ea typeface="+mn-ea"/>
                <a:cs typeface="+mn-cs"/>
              </a:rPr>
              <a:t>Take a moment to explain what they can expect to receive following the completion of the program.</a:t>
            </a:r>
          </a:p>
          <a:p>
            <a:pPr marL="171450" lvl="0" indent="-171450">
              <a:buFont typeface="Arial" panose="020B0604020202020204" pitchFamily="34" charset="0"/>
              <a:buChar char="•"/>
            </a:pPr>
            <a:r>
              <a:rPr lang="en-US" sz="1200" kern="1200" dirty="0">
                <a:solidFill>
                  <a:schemeClr val="tx1"/>
                </a:solidFill>
                <a:effectLst/>
                <a:latin typeface="+mj-lt"/>
                <a:ea typeface="+mn-ea"/>
                <a:cs typeface="+mn-cs"/>
              </a:rPr>
              <a:t>Participants should keep an eye on their e-mail SPAM folders to look for these two messages.</a:t>
            </a:r>
          </a:p>
          <a:p>
            <a:pPr marL="171450" lvl="0" indent="-171450">
              <a:buFont typeface="Arial" panose="020B0604020202020204" pitchFamily="34" charset="0"/>
              <a:buChar char="•"/>
            </a:pPr>
            <a:r>
              <a:rPr lang="en-US" sz="1200" kern="1200" dirty="0">
                <a:solidFill>
                  <a:schemeClr val="tx1"/>
                </a:solidFill>
                <a:effectLst/>
                <a:latin typeface="+mj-lt"/>
                <a:ea typeface="+mn-ea"/>
                <a:cs typeface="+mn-cs"/>
              </a:rPr>
              <a:t>Remind participants of the recertification credits associated with this program and explain that they will receive a message containing all applicable recertification codes.</a:t>
            </a:r>
          </a:p>
          <a:p>
            <a:pPr marL="171450" lvl="0" indent="-171450">
              <a:buFont typeface="Arial" panose="020B0604020202020204" pitchFamily="34" charset="0"/>
              <a:buChar char="•"/>
            </a:pPr>
            <a:r>
              <a:rPr lang="en-US" sz="1200" kern="1200" dirty="0">
                <a:solidFill>
                  <a:schemeClr val="tx1"/>
                </a:solidFill>
                <a:effectLst/>
                <a:latin typeface="+mj-lt"/>
                <a:ea typeface="+mn-ea"/>
                <a:cs typeface="+mn-cs"/>
              </a:rPr>
              <a:t>Review the importance of the program evaluations that they are asked to complete.</a:t>
            </a:r>
          </a:p>
        </p:txBody>
      </p:sp>
      <p:sp>
        <p:nvSpPr>
          <p:cNvPr id="4" name="Header Placeholder 3"/>
          <p:cNvSpPr>
            <a:spLocks noGrp="1"/>
          </p:cNvSpPr>
          <p:nvPr>
            <p:ph type="hdr" sz="quarter"/>
          </p:nvPr>
        </p:nvSpPr>
        <p:spPr/>
        <p:txBody>
          <a:bodyPr/>
          <a:lstStyle/>
          <a:p>
            <a:pPr>
              <a:defRPr/>
            </a:pPr>
            <a:r>
              <a:rPr lang="en-US"/>
              <a:t>Inclusive Workplace Culture: Leading and Sustaining Culture Transformation</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155</a:t>
            </a:fld>
            <a:endParaRPr lang="en-US"/>
          </a:p>
        </p:txBody>
      </p:sp>
    </p:spTree>
    <p:extLst>
      <p:ext uri="{BB962C8B-B14F-4D97-AF65-F5344CB8AC3E}">
        <p14:creationId xmlns:p14="http://schemas.microsoft.com/office/powerpoint/2010/main" val="41319423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endParaRPr lang="en-US" dirty="0">
              <a:latin typeface="Calibri Light" panose="020F0302020204030204" pitchFamily="34" charset="0"/>
            </a:endParaRPr>
          </a:p>
          <a:p>
            <a:pPr marL="0" lvl="0" indent="0">
              <a:spcBef>
                <a:spcPts val="360"/>
              </a:spcBef>
              <a:spcAft>
                <a:spcPts val="0"/>
              </a:spcAft>
              <a:buNone/>
            </a:pPr>
            <a:endParaRPr lang="en-US" dirty="0"/>
          </a:p>
          <a:p>
            <a:pPr marL="0" lvl="0" indent="0">
              <a:spcBef>
                <a:spcPts val="360"/>
              </a:spcBef>
              <a:spcAft>
                <a:spcPts val="0"/>
              </a:spcAft>
              <a:buNone/>
            </a:pPr>
            <a:r>
              <a:rPr lang="en-US" dirty="0"/>
              <a:t>Explain the importance of the license agreement and ask the participants to review on their own.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156</a:t>
            </a:fld>
            <a:endParaRPr lang="en-US" dirty="0"/>
          </a:p>
        </p:txBody>
      </p:sp>
    </p:spTree>
    <p:extLst>
      <p:ext uri="{BB962C8B-B14F-4D97-AF65-F5344CB8AC3E}">
        <p14:creationId xmlns:p14="http://schemas.microsoft.com/office/powerpoint/2010/main" val="179236904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1" i="0" u="none" strike="noStrike" cap="none" dirty="0">
                <a:solidFill>
                  <a:schemeClr val="dk1"/>
                </a:solidFill>
                <a:latin typeface="Calibri Light" panose="020F0302020204030204" pitchFamily="34" charset="0"/>
                <a:cs typeface="Calibri Light" panose="020F0302020204030204" pitchFamily="34" charset="0"/>
                <a:sym typeface="Calibri"/>
              </a:rPr>
              <a:t>Instructor Notes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i="0" u="none" strike="noStrike" cap="none" dirty="0">
              <a:solidFill>
                <a:schemeClr val="dk1"/>
              </a:solidFill>
              <a:latin typeface="Calibri Light" panose="020F0302020204030204" pitchFamily="34" charset="0"/>
              <a:cs typeface="Calibri Light" panose="020F0302020204030204" pitchFamily="34" charset="0"/>
              <a:sym typeface="Calibri"/>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0" i="0" u="none" strike="noStrike" cap="none" dirty="0">
                <a:solidFill>
                  <a:schemeClr val="dk1"/>
                </a:solidFill>
                <a:latin typeface="Calibri Light" panose="020F0302020204030204" pitchFamily="34" charset="0"/>
                <a:cs typeface="Calibri Light" panose="020F0302020204030204" pitchFamily="34" charset="0"/>
                <a:sym typeface="Calibri"/>
              </a:rPr>
              <a:t>Review the SHRM Code of Ethics slide with the participants. Let them know the longer URL link (below) is in their Participant Guide and they will be able to cut and paste the URL in a web browser to get to the Code of Ethics page on the SHRM website.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0" i="0" u="none" strike="noStrike" cap="none" dirty="0">
              <a:solidFill>
                <a:schemeClr val="dk1"/>
              </a:solidFill>
              <a:latin typeface="Calibri Light" panose="020F0302020204030204" pitchFamily="34" charset="0"/>
              <a:cs typeface="Calibri Light" panose="020F0302020204030204" pitchFamily="34" charset="0"/>
              <a:sym typeface="Calibri"/>
            </a:endParaRPr>
          </a:p>
          <a:p>
            <a:r>
              <a:rPr lang="en-US" b="1" kern="1200" dirty="0">
                <a:solidFill>
                  <a:schemeClr val="tx1"/>
                </a:solidFill>
                <a:effectLst/>
                <a:latin typeface="Calibri Light" panose="020F0302020204030204" pitchFamily="34" charset="0"/>
                <a:cs typeface="Calibri Light" panose="020F0302020204030204" pitchFamily="34" charset="0"/>
              </a:rPr>
              <a:t>SHRM Code of Ethics</a:t>
            </a:r>
            <a:endParaRPr lang="en-US" kern="1200" dirty="0">
              <a:solidFill>
                <a:schemeClr val="tx1"/>
              </a:solidFill>
              <a:effectLst/>
              <a:latin typeface="Calibri Light" panose="020F0302020204030204" pitchFamily="34" charset="0"/>
              <a:cs typeface="Calibri Light" panose="020F0302020204030204" pitchFamily="34" charset="0"/>
            </a:endParaRPr>
          </a:p>
          <a:p>
            <a:r>
              <a:rPr lang="en-US" b="0" u="sng" kern="1200" dirty="0">
                <a:solidFill>
                  <a:schemeClr val="tx1"/>
                </a:solidFill>
                <a:effectLst/>
                <a:latin typeface="Calibri Light" panose="020F0302020204030204" pitchFamily="34" charset="0"/>
                <a:cs typeface="Calibri Light" panose="020F0302020204030204" pitchFamily="34" charset="0"/>
                <a:hlinkClick r:id="rId3"/>
              </a:rPr>
              <a:t>https://www.shrm.org/about-shrm/Pages/code-of-ethics.aspx</a:t>
            </a:r>
            <a:endParaRPr lang="en-US" kern="1200" dirty="0">
              <a:solidFill>
                <a:schemeClr val="tx1"/>
              </a:solidFill>
              <a:effectLst/>
              <a:latin typeface="Calibri Light" panose="020F0302020204030204" pitchFamily="34" charset="0"/>
              <a:cs typeface="Calibri Light" panose="020F0302020204030204" pitchFamily="34"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157</a:t>
            </a:fld>
            <a:endParaRPr lang="en-US" dirty="0"/>
          </a:p>
        </p:txBody>
      </p:sp>
    </p:spTree>
    <p:extLst>
      <p:ext uri="{BB962C8B-B14F-4D97-AF65-F5344CB8AC3E}">
        <p14:creationId xmlns:p14="http://schemas.microsoft.com/office/powerpoint/2010/main" val="391537939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latin typeface="Calibri Light" panose="020F0302020204030204" pitchFamily="34" charset="0"/>
                <a:cs typeface="Times New Roman" panose="02020603050405020304" pitchFamily="18" charset="0"/>
              </a:rPr>
              <a:t>Instructor Notes: </a:t>
            </a: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marR="0" lvl="0" indent="0" algn="l" rtl="0">
              <a:spcBef>
                <a:spcPts val="0"/>
              </a:spcBef>
              <a:spcAft>
                <a:spcPts val="0"/>
              </a:spcAft>
              <a:buNone/>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endParaRPr lang="en-US" dirty="0">
              <a:latin typeface="Calibri Light" panose="020F0302020204030204" pitchFamily="34" charset="0"/>
            </a:endParaRPr>
          </a:p>
          <a:p>
            <a:pPr marL="0" marR="0" lvl="0" indent="0" algn="l" rtl="0">
              <a:spcBef>
                <a:spcPts val="360"/>
              </a:spcBef>
              <a:spcAft>
                <a:spcPts val="0"/>
              </a:spcAft>
              <a:buNone/>
            </a:pPr>
            <a:endParaRPr lang="en-US" sz="1200" b="1" i="0" u="none" strike="noStrike" cap="none" dirty="0">
              <a:solidFill>
                <a:schemeClr val="dk1"/>
              </a:solidFill>
              <a:latin typeface="Calibri Light" panose="020F0302020204030204" pitchFamily="34" charset="0"/>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r>
              <a:rPr lang="en-US" sz="1200" b="0" i="0" u="none" strike="noStrike" cap="none" dirty="0">
                <a:solidFill>
                  <a:schemeClr val="dk1"/>
                </a:solidFill>
                <a:latin typeface="Calibri Light" panose="020F0302020204030204" pitchFamily="34" charset="0"/>
                <a:ea typeface="Calibri"/>
                <a:cs typeface="Calibri"/>
                <a:sym typeface="Calibri"/>
              </a:rPr>
              <a:t>The video is not embedded in the slide.  </a:t>
            </a:r>
          </a:p>
          <a:p>
            <a:pPr marL="171450" marR="0" lvl="0" indent="-171450" algn="l" rtl="0">
              <a:lnSpc>
                <a:spcPct val="100000"/>
              </a:lnSpc>
              <a:spcBef>
                <a:spcPts val="360"/>
              </a:spcBef>
              <a:spcAft>
                <a:spcPts val="0"/>
              </a:spcAft>
              <a:buClr>
                <a:schemeClr val="dk1"/>
              </a:buClr>
              <a:buSzPts val="1200"/>
              <a:buFont typeface="Arial" panose="020B0604020202020204" pitchFamily="34" charset="0"/>
              <a:buChar char="•"/>
            </a:pPr>
            <a:r>
              <a:rPr lang="en-US" sz="1200" b="0" i="0" u="none" strike="noStrike" cap="none" dirty="0">
                <a:solidFill>
                  <a:schemeClr val="dk1"/>
                </a:solidFill>
                <a:latin typeface="Calibri Light" panose="020F0302020204030204" pitchFamily="34" charset="0"/>
                <a:ea typeface="Calibri"/>
                <a:cs typeface="Calibri"/>
                <a:sym typeface="Calibri"/>
              </a:rPr>
              <a:t>It is suggested that you download the MP4 video to your laptop. The MP4 version was provided to you in the instructor materials. </a:t>
            </a:r>
          </a:p>
          <a:p>
            <a:pPr marL="171450" marR="0" lvl="0" indent="-171450" algn="l" defTabSz="914400" rtl="0" eaLnBrk="0" fontAlgn="base" latinLnBrk="0" hangingPunct="0">
              <a:lnSpc>
                <a:spcPct val="100000"/>
              </a:lnSpc>
              <a:spcBef>
                <a:spcPts val="360"/>
              </a:spcBef>
              <a:spcAft>
                <a:spcPts val="0"/>
              </a:spcAft>
              <a:buClr>
                <a:schemeClr val="dk1"/>
              </a:buClr>
              <a:buSzPts val="1200"/>
              <a:buFont typeface="Arial" panose="020B0604020202020204" pitchFamily="34" charset="0"/>
              <a:buChar char="•"/>
              <a:tabLst/>
              <a:defRPr/>
            </a:pPr>
            <a:r>
              <a:rPr lang="en-US" sz="1200" b="0" dirty="0">
                <a:latin typeface="Calibri Light" panose="020F0302020204030204" pitchFamily="34" charset="0"/>
                <a:cs typeface="Times New Roman" panose="02020603050405020304" pitchFamily="18" charset="0"/>
              </a:rPr>
              <a:t>The 2019 version is being revised for 2020 and once complete, will be sent to instructors in the MP4 format.</a:t>
            </a:r>
            <a:endParaRPr lang="en-US" sz="1200" b="0" i="0" u="none" strike="noStrike" cap="none" dirty="0">
              <a:solidFill>
                <a:schemeClr val="dk1"/>
              </a:solidFill>
              <a:latin typeface="Calibri Light" panose="020F0302020204030204" pitchFamily="34" charset="0"/>
              <a:ea typeface="Calibri"/>
              <a:cs typeface="Calibri"/>
              <a:sym typeface="Calibri"/>
            </a:endParaRPr>
          </a:p>
          <a:p>
            <a:pPr marL="0" marR="0" lvl="0" indent="0" algn="l" rtl="0">
              <a:spcBef>
                <a:spcPts val="360"/>
              </a:spcBef>
              <a:spcAft>
                <a:spcPts val="0"/>
              </a:spcAft>
              <a:buNone/>
            </a:pPr>
            <a:endParaRPr lang="en-US" sz="1200" b="1" i="0" u="none" strike="noStrike" cap="none" dirty="0">
              <a:solidFill>
                <a:schemeClr val="dk1"/>
              </a:solidFill>
              <a:latin typeface="Calibri Light" panose="020F0302020204030204" pitchFamily="34" charset="0"/>
              <a:ea typeface="Calibri"/>
              <a:cs typeface="Calibri"/>
              <a:sym typeface="Calibri"/>
            </a:endParaRPr>
          </a:p>
          <a:p>
            <a:pPr marL="0" marR="0" lvl="0" indent="0" algn="l" rtl="0">
              <a:spcBef>
                <a:spcPts val="360"/>
              </a:spcBef>
              <a:spcAft>
                <a:spcPts val="0"/>
              </a:spcAft>
              <a:buClr>
                <a:schemeClr val="dk1"/>
              </a:buClr>
              <a:buSzPts val="1200"/>
              <a:buFont typeface="Arial"/>
              <a:buNone/>
            </a:pPr>
            <a:r>
              <a:rPr lang="en-US" sz="1200" b="0" i="0" u="none" strike="noStrike" cap="none" dirty="0">
                <a:solidFill>
                  <a:schemeClr val="dk1"/>
                </a:solidFill>
                <a:latin typeface="Calibri Light" panose="020F0302020204030204" pitchFamily="34" charset="0"/>
                <a:ea typeface="Calibri"/>
                <a:cs typeface="Calibri"/>
                <a:sym typeface="Calibri"/>
              </a:rPr>
              <a:t>Explain one of the member benefits is access to a knowledge advisor and this short video will go into more detail on the Knowledge Center</a:t>
            </a:r>
            <a:endParaRPr lang="en-US" sz="1200" b="1" i="0" u="none" strike="noStrike" cap="none" dirty="0">
              <a:solidFill>
                <a:schemeClr val="dk1"/>
              </a:solidFill>
              <a:latin typeface="Calibri Light" panose="020F0302020204030204" pitchFamily="34" charset="0"/>
              <a:ea typeface="Calibri"/>
              <a:cs typeface="Calibri"/>
              <a:sym typeface="Calibri"/>
            </a:endParaRPr>
          </a:p>
          <a:p>
            <a:pPr marL="0" marR="0" lvl="0" indent="0" algn="l" rtl="0">
              <a:spcBef>
                <a:spcPts val="360"/>
              </a:spcBef>
              <a:spcAft>
                <a:spcPts val="0"/>
              </a:spcAft>
              <a:buNone/>
            </a:pPr>
            <a:endParaRPr lang="en-US" sz="1200" b="0" i="0" u="none" strike="noStrike" cap="none" dirty="0">
              <a:solidFill>
                <a:schemeClr val="dk1"/>
              </a:solidFill>
              <a:latin typeface="Calibri Light" panose="020F0302020204030204" pitchFamily="34" charset="0"/>
              <a:ea typeface="Calibri"/>
              <a:cs typeface="Calibri"/>
              <a:sym typeface="Calibri"/>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158</a:t>
            </a:fld>
            <a:endParaRPr lang="en-US" dirty="0"/>
          </a:p>
        </p:txBody>
      </p:sp>
    </p:spTree>
    <p:extLst>
      <p:ext uri="{BB962C8B-B14F-4D97-AF65-F5344CB8AC3E}">
        <p14:creationId xmlns:p14="http://schemas.microsoft.com/office/powerpoint/2010/main" val="182401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Facilitate discussion around these two questions: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Which changes have occurred in the workplace?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have they affected the organization and its HR practices?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Draw out key points what is currently happening in the workplaces such as: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Great Resignation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COVID safety practices and protocols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Emergency leave orders and COVID leave needs, family leave to support and care for dependents and/or elderly parents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Increasing demand for flexibility</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Mental health benefits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16</a:t>
            </a:fld>
            <a:endParaRPr lang="en-US" dirty="0"/>
          </a:p>
        </p:txBody>
      </p:sp>
    </p:spTree>
    <p:extLst>
      <p:ext uri="{BB962C8B-B14F-4D97-AF65-F5344CB8AC3E}">
        <p14:creationId xmlns:p14="http://schemas.microsoft.com/office/powerpoint/2010/main" val="359822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All jobs have competencies. </a:t>
            </a:r>
            <a:r>
              <a:rPr lang="en-US" sz="1800" b="1" i="0" u="none" strike="noStrike" baseline="0" dirty="0">
                <a:solidFill>
                  <a:srgbClr val="000000"/>
                </a:solidFill>
                <a:latin typeface="Times New Roman" panose="02020603050405020304" pitchFamily="18" charset="0"/>
              </a:rPr>
              <a:t>Competencies </a:t>
            </a:r>
            <a:r>
              <a:rPr lang="en-US" sz="1800" b="0" i="0" u="none" strike="noStrike" baseline="0" dirty="0">
                <a:solidFill>
                  <a:srgbClr val="000000"/>
                </a:solidFill>
                <a:latin typeface="Times New Roman" panose="02020603050405020304" pitchFamily="18" charset="0"/>
              </a:rPr>
              <a:t>are defined as a set of behaviors encompassing skills, knowledge, abilities, and personal attributes that, taken together, are critical to successful work accomplishment. The first step in establishing competencies is to identify basic (core) competencies needed by all employees; frequently, these competencies are linked to the core values of the organization, such as customer service.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In addition to core competencies, professional competencies usually correlate with performance on the job and are used for measurement against organizational standards. Competencies support the development of many HR functions, including recruitment, training, and development.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A </a:t>
            </a:r>
            <a:r>
              <a:rPr lang="en-US" sz="1800" b="1" i="0" u="none" strike="noStrike" baseline="0" dirty="0">
                <a:solidFill>
                  <a:srgbClr val="000000"/>
                </a:solidFill>
                <a:latin typeface="Times New Roman" panose="02020603050405020304" pitchFamily="18" charset="0"/>
              </a:rPr>
              <a:t>competency model </a:t>
            </a:r>
            <a:r>
              <a:rPr lang="en-US" sz="1800" b="0" i="0" u="none" strike="noStrike" baseline="0" dirty="0">
                <a:solidFill>
                  <a:srgbClr val="000000"/>
                </a:solidFill>
                <a:latin typeface="Times New Roman" panose="02020603050405020304" pitchFamily="18" charset="0"/>
              </a:rPr>
              <a:t>is a collection of the particular </a:t>
            </a:r>
            <a:r>
              <a:rPr lang="en-US" sz="1800" b="1" i="0" u="none" strike="noStrike" baseline="0" dirty="0">
                <a:solidFill>
                  <a:srgbClr val="000000"/>
                </a:solidFill>
                <a:latin typeface="Times New Roman" panose="02020603050405020304" pitchFamily="18" charset="0"/>
              </a:rPr>
              <a:t>knowledge, skills, abilities, and attributes (KSAs) </a:t>
            </a:r>
            <a:r>
              <a:rPr lang="en-US" sz="1800" b="0" i="0" u="none" strike="noStrike" baseline="0" dirty="0">
                <a:solidFill>
                  <a:srgbClr val="000000"/>
                </a:solidFill>
                <a:latin typeface="Times New Roman" panose="02020603050405020304" pitchFamily="18" charset="0"/>
              </a:rPr>
              <a:t>needed to effectively perform a role in an organization. KSAs are essential components of the job. They correlate with performance on the job and can be measured against accepted organizational standards.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Arial" panose="020B0604020202020204" pitchFamily="34" charset="0"/>
              </a:rPr>
              <a:t>Uses of Competency Models</a:t>
            </a:r>
          </a:p>
          <a:p>
            <a:r>
              <a:rPr lang="en-US" sz="1800" b="0" i="0" u="none" strike="noStrike" baseline="0" dirty="0">
                <a:solidFill>
                  <a:srgbClr val="000000"/>
                </a:solidFill>
                <a:latin typeface="Arial" panose="020B0604020202020204" pitchFamily="34" charset="0"/>
              </a:rPr>
              <a:t>Selection 	</a:t>
            </a:r>
          </a:p>
          <a:p>
            <a:r>
              <a:rPr lang="en-US" sz="1800" b="0" i="0" u="none" strike="noStrike" baseline="0" dirty="0">
                <a:solidFill>
                  <a:srgbClr val="000000"/>
                </a:solidFill>
                <a:latin typeface="Arial" panose="020B0604020202020204" pitchFamily="34" charset="0"/>
              </a:rPr>
              <a:t>• Provide a complete picture of essential job requirements. </a:t>
            </a:r>
          </a:p>
          <a:p>
            <a:r>
              <a:rPr lang="en-US" sz="1800" b="0" i="0" u="none" strike="noStrike" baseline="0" dirty="0">
                <a:solidFill>
                  <a:srgbClr val="000000"/>
                </a:solidFill>
                <a:latin typeface="Arial" panose="020B0604020202020204" pitchFamily="34" charset="0"/>
              </a:rPr>
              <a:t>• Increase the likelihood of hiring people who will succeed in the job. </a:t>
            </a:r>
          </a:p>
          <a:p>
            <a:r>
              <a:rPr lang="en-US" sz="1800" b="0" i="0" u="none" strike="noStrike" baseline="0" dirty="0">
                <a:solidFill>
                  <a:srgbClr val="000000"/>
                </a:solidFill>
                <a:latin typeface="Arial" panose="020B0604020202020204" pitchFamily="34" charset="0"/>
              </a:rPr>
              <a:t>• Distinguish between competencies that are trainable and those that are more difficult to develop; these will vary from candidate to candidate. </a:t>
            </a:r>
          </a:p>
          <a:p>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Training and development 	</a:t>
            </a:r>
          </a:p>
          <a:p>
            <a:r>
              <a:rPr lang="en-US" sz="1800" b="0" i="0" u="none" strike="noStrike" baseline="0" dirty="0">
                <a:solidFill>
                  <a:srgbClr val="000000"/>
                </a:solidFill>
                <a:latin typeface="Arial" panose="020B0604020202020204" pitchFamily="34" charset="0"/>
              </a:rPr>
              <a:t>• Enable people to focus on the skills, knowledge, abilities, and attributes that have the greatest impact on effectiveness. </a:t>
            </a:r>
          </a:p>
          <a:p>
            <a:r>
              <a:rPr lang="en-US" sz="1800" b="0" i="0" u="none" strike="noStrike" baseline="0" dirty="0">
                <a:solidFill>
                  <a:srgbClr val="000000"/>
                </a:solidFill>
                <a:latin typeface="Arial" panose="020B0604020202020204" pitchFamily="34" charset="0"/>
              </a:rPr>
              <a:t>• Ensure that training and development are aligned with organizational values and strategies. </a:t>
            </a:r>
          </a:p>
          <a:p>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Performance evaluation 	</a:t>
            </a:r>
          </a:p>
          <a:p>
            <a:r>
              <a:rPr lang="en-US" sz="1800" b="0" i="0" u="none" strike="noStrike" baseline="0" dirty="0">
                <a:solidFill>
                  <a:srgbClr val="000000"/>
                </a:solidFill>
                <a:latin typeface="Arial" panose="020B0604020202020204" pitchFamily="34" charset="0"/>
              </a:rPr>
              <a:t>• Provide a shared understanding of what will be monitored and measured. </a:t>
            </a:r>
          </a:p>
          <a:p>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Succession planning 	</a:t>
            </a:r>
          </a:p>
          <a:p>
            <a:r>
              <a:rPr lang="en-US" sz="1800" b="0" i="0" u="none" strike="noStrike" baseline="0" dirty="0">
                <a:solidFill>
                  <a:srgbClr val="000000"/>
                </a:solidFill>
                <a:latin typeface="Arial" panose="020B0604020202020204" pitchFamily="34" charset="0"/>
              </a:rPr>
              <a:t>• Provide a method to assess a candidate’s readiness for the role. </a:t>
            </a:r>
          </a:p>
          <a:p>
            <a:r>
              <a:rPr lang="en-US" sz="1800" b="0" i="0" u="none" strike="noStrike" baseline="0" dirty="0">
                <a:solidFill>
                  <a:srgbClr val="000000"/>
                </a:solidFill>
                <a:latin typeface="Arial" panose="020B0604020202020204" pitchFamily="34" charset="0"/>
              </a:rPr>
              <a:t>• Allow an organization to assess the readiness of high-potential performers. </a:t>
            </a:r>
          </a:p>
          <a:p>
            <a:r>
              <a:rPr lang="en-US" sz="1800" b="0" i="0" u="none" strike="noStrike" baseline="0" dirty="0">
                <a:solidFill>
                  <a:srgbClr val="000000"/>
                </a:solidFill>
                <a:latin typeface="Arial" panose="020B0604020202020204" pitchFamily="34" charset="0"/>
              </a:rPr>
              <a:t>• Design leadership development and mentoring programs. </a:t>
            </a:r>
          </a:p>
          <a:p>
            <a:r>
              <a:rPr lang="en-US" sz="1800" b="0" i="0" u="none" strike="noStrike" baseline="0" dirty="0">
                <a:solidFill>
                  <a:srgbClr val="000000"/>
                </a:solidFill>
                <a:latin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17</a:t>
            </a:fld>
            <a:endParaRPr lang="en-US" dirty="0"/>
          </a:p>
        </p:txBody>
      </p:sp>
    </p:spTree>
    <p:extLst>
      <p:ext uri="{BB962C8B-B14F-4D97-AF65-F5344CB8AC3E}">
        <p14:creationId xmlns:p14="http://schemas.microsoft.com/office/powerpoint/2010/main" val="3294133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The Society for Human Resource Management, or SHRM, manages the gold standard for HR professional certification. Shown here are the two levels of certification available, the SHRM certified professional, or SHRM-CP and the SHRM senior certified professional, or SHRM-SCP.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SHRM-CP and SHRM-SCP certifications signify mastery of the HR competencies and knowledge that are defined in the SHRM Body of Applied Skills and Knowledge (BASK). HR professionals have to meet a minimum of experience and/or education to qualify to take the exams. Then, upon passing, they must maintain professional development credits to stay current on HR topics and maintain their certification. </a:t>
            </a:r>
          </a:p>
          <a:p>
            <a:endParaRPr lang="en-US" dirty="0"/>
          </a:p>
          <a:p>
            <a:pPr marL="0" indent="0">
              <a:buNone/>
            </a:pPr>
            <a:r>
              <a:rPr lang="en-US" sz="1200" dirty="0"/>
              <a:t>The SHRM BASK is the basis for the SHRM credentials. </a:t>
            </a:r>
          </a:p>
          <a:p>
            <a:pPr marL="0" indent="0">
              <a:buNone/>
            </a:pPr>
            <a:r>
              <a:rPr lang="en-US" sz="1200" dirty="0"/>
              <a:t>It:</a:t>
            </a:r>
          </a:p>
          <a:p>
            <a:pPr>
              <a:spcBef>
                <a:spcPts val="1200"/>
              </a:spcBef>
              <a:buFont typeface="Arial" panose="020B0604020202020204" pitchFamily="34" charset="0"/>
              <a:buChar char="•"/>
            </a:pPr>
            <a:r>
              <a:rPr lang="en-US" sz="1200" dirty="0"/>
              <a:t> Represents the evolution of the SHRM Competency Model.</a:t>
            </a:r>
          </a:p>
          <a:p>
            <a:pPr>
              <a:spcBef>
                <a:spcPts val="1200"/>
              </a:spcBef>
              <a:buFont typeface="Arial" panose="020B0604020202020204" pitchFamily="34" charset="0"/>
              <a:buChar char="•"/>
            </a:pPr>
            <a:r>
              <a:rPr lang="en-US" sz="1200" dirty="0"/>
              <a:t> Describes the Behavioral Competencies and HR Functional Area knowledge needed for effective job performance.</a:t>
            </a:r>
          </a:p>
          <a:p>
            <a:pPr>
              <a:spcBef>
                <a:spcPts val="1200"/>
              </a:spcBef>
              <a:spcAft>
                <a:spcPts val="1200"/>
              </a:spcAft>
              <a:buFont typeface="Arial" panose="020B0604020202020204" pitchFamily="34" charset="0"/>
              <a:buChar char="•"/>
            </a:pPr>
            <a:r>
              <a:rPr lang="en-US" sz="1200" dirty="0"/>
              <a:t> Explains what HR professionals need to know and how they apply this expertise to perform effectively in the workplace. </a:t>
            </a:r>
          </a:p>
          <a:p>
            <a:endParaRPr lang="en-US" dirty="0"/>
          </a:p>
          <a:p>
            <a:pPr>
              <a:defRPr/>
            </a:pPr>
            <a:r>
              <a:rPr lang="en-US" sz="1800" b="0" i="0" u="none" strike="noStrike" baseline="0" dirty="0">
                <a:solidFill>
                  <a:srgbClr val="000000"/>
                </a:solidFill>
                <a:latin typeface="Times New Roman"/>
                <a:cs typeface="Times New Roman"/>
              </a:rPr>
              <a:t>The SHRM </a:t>
            </a:r>
            <a:r>
              <a:rPr lang="en-US" sz="1800" dirty="0">
                <a:solidFill>
                  <a:srgbClr val="000000"/>
                </a:solidFill>
                <a:latin typeface="Times New Roman"/>
                <a:cs typeface="Times New Roman"/>
              </a:rPr>
              <a:t>BASK </a:t>
            </a:r>
            <a:r>
              <a:rPr lang="en-US" sz="1800" b="0" i="0" u="none" strike="noStrike" baseline="0" dirty="0">
                <a:solidFill>
                  <a:srgbClr val="000000"/>
                </a:solidFill>
                <a:latin typeface="Times New Roman"/>
                <a:cs typeface="Times New Roman"/>
              </a:rPr>
              <a:t>provides an important developmental resource for HR professionals. Whether an individual is starting out in an HR career or has reached the executive level, the SHRM </a:t>
            </a:r>
            <a:r>
              <a:rPr lang="en-US" sz="1800" dirty="0">
                <a:solidFill>
                  <a:srgbClr val="000000"/>
                </a:solidFill>
                <a:latin typeface="Times New Roman"/>
                <a:cs typeface="Times New Roman"/>
              </a:rPr>
              <a:t>BASK</a:t>
            </a:r>
            <a:r>
              <a:rPr lang="en-US" sz="1800" b="0" i="0" u="none" strike="noStrike" baseline="0" dirty="0">
                <a:solidFill>
                  <a:srgbClr val="000000"/>
                </a:solidFill>
                <a:latin typeface="Times New Roman"/>
                <a:cs typeface="Times New Roman"/>
              </a:rPr>
              <a:t> can help in identifying and achieving HR professional goals and strengthening contributions to an organization’s success. </a:t>
            </a:r>
            <a:r>
              <a:rPr lang="en-US" dirty="0">
                <a:sym typeface="Calibri"/>
              </a:rPr>
              <a:t>It identifies nine key behavioral competencies and one technical competency for a total of 10 competencies. </a:t>
            </a:r>
          </a:p>
          <a:p>
            <a:pPr>
              <a:defRPr/>
            </a:pPr>
            <a:endParaRPr lang="en-US" dirty="0">
              <a:sym typeface="Calibri"/>
            </a:endParaRPr>
          </a:p>
          <a:p>
            <a:pPr>
              <a:defRPr/>
            </a:pPr>
            <a:r>
              <a:rPr lang="en-US" dirty="0">
                <a:sym typeface="Calibri"/>
              </a:rPr>
              <a:t>Key Insight: It is not critical for you to memorize the SHRM BASK, but more to understand what these certifications mean in the HR profession and the rigor that goes behind earning them. If you see these certifications in your client’s signature line, comment on them. Ask them how long they’ve had them. What are they doing to maintain them? It’s a great conversation starter. </a:t>
            </a:r>
          </a:p>
          <a:p>
            <a:pPr lvl="0"/>
            <a:r>
              <a:rPr lang="en-US" sz="1800" b="0" i="0" u="none" strike="noStrike" baseline="0" dirty="0">
                <a:solidFill>
                  <a:srgbClr val="000000"/>
                </a:solidFill>
                <a:latin typeface="Times New Roman" panose="02020603050405020304" pitchFamily="18" charset="0"/>
              </a:rPr>
              <a:t>	</a:t>
            </a:r>
          </a:p>
          <a:p>
            <a:pPr lvl="0"/>
            <a:r>
              <a:rPr lang="en-US" dirty="0">
                <a:sym typeface="Calibri"/>
              </a:rPr>
              <a:t>As you grow in your sales journey, you might want to get into more detail about the SHRM BASK. Review the details of the SHRM BASK if there seems to be an interest in the audience. Provided here simply for details to answer questions if asked. </a:t>
            </a:r>
          </a:p>
          <a:p>
            <a:pPr lvl="0"/>
            <a:endParaRPr lang="en-US" dirty="0">
              <a:sym typeface="Calibri"/>
            </a:endParaRPr>
          </a:p>
          <a:p>
            <a:pPr lvl="0"/>
            <a:r>
              <a:rPr lang="en-US" i="1" dirty="0">
                <a:sym typeface="Calibri"/>
              </a:rPr>
              <a:t>Leadership Cluster (Behavioral)</a:t>
            </a:r>
            <a:endParaRPr lang="en-US" i="1" dirty="0"/>
          </a:p>
          <a:p>
            <a:pPr marL="171450" indent="-171450">
              <a:buFont typeface="Arial" panose="020B0604020202020204" pitchFamily="34" charset="0"/>
              <a:buChar char="•"/>
            </a:pPr>
            <a:r>
              <a:rPr lang="en-US" b="1" dirty="0">
                <a:sym typeface="Calibri"/>
              </a:rPr>
              <a:t>Leadership &amp; Navigation: </a:t>
            </a:r>
            <a:r>
              <a:rPr lang="en-US" dirty="0">
                <a:sym typeface="Calibri"/>
              </a:rPr>
              <a:t>The ability to direct and contribute to initiatives and processes within the organization.</a:t>
            </a:r>
            <a:endParaRPr lang="en-US" dirty="0"/>
          </a:p>
          <a:p>
            <a:pPr marL="171450" indent="-171450">
              <a:buFont typeface="Arial" panose="020B0604020202020204" pitchFamily="34" charset="0"/>
              <a:buChar char="•"/>
            </a:pPr>
            <a:r>
              <a:rPr lang="en-US" b="1" dirty="0">
                <a:sym typeface="Calibri"/>
              </a:rPr>
              <a:t>Ethical Practice: </a:t>
            </a:r>
            <a:r>
              <a:rPr lang="en-US" dirty="0">
                <a:sym typeface="Calibri"/>
              </a:rPr>
              <a:t>The ability to integrate core values, integrity, and accountability throughout all organizational and business practices.</a:t>
            </a:r>
          </a:p>
          <a:p>
            <a:pPr marL="171450" indent="-171450" algn="l">
              <a:buFont typeface="Arial" panose="020B0604020202020204" pitchFamily="34" charset="0"/>
              <a:buChar char="•"/>
            </a:pPr>
            <a:r>
              <a:rPr lang="en-US" b="1" dirty="0">
                <a:sym typeface="Calibri"/>
              </a:rPr>
              <a:t>Diversity, Equity &amp; Inclusion:</a:t>
            </a:r>
            <a:r>
              <a:rPr lang="en-US" dirty="0">
                <a:sym typeface="Calibri"/>
              </a:rPr>
              <a:t> The ability to create a work environment in which all </a:t>
            </a:r>
            <a:r>
              <a:rPr lang="en-US" sz="1800" b="0" i="0" u="none" strike="noStrike" baseline="0" dirty="0">
                <a:solidFill>
                  <a:srgbClr val="FFFFFF"/>
                </a:solidFill>
                <a:latin typeface="Proxima Nova Light"/>
              </a:rPr>
              <a:t>individuals are treated fairly and respectfully, have equal access to opportunities and resources, feel a sense of belonging, and use their unique backgrounds and characteristics to contribute fully to the organization’s success. 	</a:t>
            </a:r>
          </a:p>
          <a:p>
            <a:pPr marL="0" indent="0">
              <a:buFont typeface="Arial" panose="020B0604020202020204" pitchFamily="34" charset="0"/>
              <a:buNone/>
            </a:pPr>
            <a:endParaRPr lang="en-US" dirty="0">
              <a:sym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i="1" dirty="0"/>
              <a:t>Interpersonal Cluster </a:t>
            </a:r>
            <a:r>
              <a:rPr lang="en-US" i="1" dirty="0">
                <a:sym typeface="Calibri"/>
              </a:rPr>
              <a:t>(Behavioral)</a:t>
            </a:r>
            <a:endParaRPr lang="en-US" i="1"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sym typeface="Calibri"/>
              </a:rPr>
              <a:t>Relationship Management: </a:t>
            </a:r>
            <a:r>
              <a:rPr lang="en-US" dirty="0">
                <a:sym typeface="Calibri"/>
              </a:rPr>
              <a:t>The ability to manage interactions to provide service and to support the organization.</a:t>
            </a: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sym typeface="Calibri"/>
              </a:rPr>
              <a:t>Communication: </a:t>
            </a:r>
            <a:r>
              <a:rPr lang="en-US" dirty="0">
                <a:sym typeface="Calibri"/>
              </a:rPr>
              <a:t>The ability to effectively exchange information with stakeholders.</a:t>
            </a: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sym typeface="Calibri"/>
              </a:rPr>
              <a:t>Global Mindset: </a:t>
            </a:r>
            <a:r>
              <a:rPr lang="en-US" dirty="0">
                <a:sym typeface="Calibri"/>
              </a:rPr>
              <a:t>The ability to value and consider the perspectives and backgrounds of all parties.</a:t>
            </a:r>
            <a:endParaRPr lang="en-US" dirty="0"/>
          </a:p>
          <a:p>
            <a:pPr marL="0" indent="0">
              <a:buFont typeface="Arial" panose="020B0604020202020204" pitchFamily="34" charset="0"/>
              <a:buNone/>
            </a:pPr>
            <a:endParaRPr lang="en-US" b="1" dirty="0">
              <a:sym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1" dirty="0">
                <a:sym typeface="Calibri"/>
              </a:rPr>
              <a:t>Business Cluster </a:t>
            </a:r>
            <a:r>
              <a:rPr lang="en-US" i="1" dirty="0">
                <a:sym typeface="Calibri"/>
              </a:rPr>
              <a:t>(Behavioral)</a:t>
            </a:r>
            <a:endParaRPr lang="en-US" b="0" i="1" dirty="0">
              <a:sym typeface="Calibri"/>
            </a:endParaRPr>
          </a:p>
          <a:p>
            <a:pPr marL="171450" indent="-171450">
              <a:buFont typeface="Arial" panose="020B0604020202020204" pitchFamily="34" charset="0"/>
              <a:buChar char="•"/>
            </a:pPr>
            <a:r>
              <a:rPr lang="en-US" b="1" dirty="0">
                <a:sym typeface="Calibri"/>
              </a:rPr>
              <a:t>Business Acumen: </a:t>
            </a:r>
            <a:r>
              <a:rPr lang="en-US" dirty="0">
                <a:sym typeface="Calibri"/>
              </a:rPr>
              <a:t>The ability to understand and apply information with which to contribute to the organization’s strategic plan.</a:t>
            </a:r>
            <a:endParaRPr lang="en-US" dirty="0"/>
          </a:p>
          <a:p>
            <a:pPr marL="171450" indent="-171450">
              <a:buFont typeface="Arial" panose="020B0604020202020204" pitchFamily="34" charset="0"/>
              <a:buChar char="•"/>
            </a:pPr>
            <a:r>
              <a:rPr lang="en-US" b="1" dirty="0">
                <a:sym typeface="Calibri"/>
              </a:rPr>
              <a:t>Consultation: </a:t>
            </a:r>
            <a:r>
              <a:rPr lang="en-US" dirty="0">
                <a:sym typeface="Calibri"/>
              </a:rPr>
              <a:t>The ability to provide guidance to organizational stakeholders.</a:t>
            </a:r>
            <a:endParaRPr lang="en-US" dirty="0"/>
          </a:p>
          <a:p>
            <a:pPr marL="171450" indent="-171450">
              <a:buFont typeface="Arial" panose="020B0604020202020204" pitchFamily="34" charset="0"/>
              <a:buChar char="•"/>
            </a:pPr>
            <a:r>
              <a:rPr lang="en-US" b="1" dirty="0">
                <a:sym typeface="Calibri"/>
              </a:rPr>
              <a:t>Analytical Aptitude: </a:t>
            </a:r>
            <a:r>
              <a:rPr lang="en-US" dirty="0">
                <a:sym typeface="Calibri"/>
              </a:rPr>
              <a:t>The ability to interpret information with which to make business decisions and recommendations.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0" i="1" dirty="0">
                <a:sym typeface="Calibri"/>
              </a:rPr>
              <a:t>Technical Competency</a:t>
            </a:r>
          </a:p>
          <a:p>
            <a:pPr marL="171450" indent="-171450">
              <a:buFont typeface="Arial" panose="020B0604020202020204" pitchFamily="34" charset="0"/>
              <a:buChar char="•"/>
            </a:pPr>
            <a:r>
              <a:rPr lang="en-US" b="1" dirty="0">
                <a:sym typeface="Calibri"/>
              </a:rPr>
              <a:t>HR Expertise (HR Knowledge):</a:t>
            </a:r>
            <a:r>
              <a:rPr lang="en-US" dirty="0">
                <a:sym typeface="Calibri"/>
              </a:rPr>
              <a:t> This is central to an HR professional’s performance in the workplace. It focuses on one’s ability understand HR principles and practices to the success of the organization. It is divided into three domains shown by the green honeycombs on screen (People, Workplace and Organization)</a:t>
            </a:r>
          </a:p>
          <a:p>
            <a:pPr marL="171450" indent="-171450">
              <a:buFont typeface="Arial" panose="020B0604020202020204" pitchFamily="34" charset="0"/>
              <a:buChar char="•"/>
            </a:pPr>
            <a:endParaRPr lang="en-US" dirty="0">
              <a:sym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sym typeface="Calibri"/>
              </a:rPr>
              <a:t>These ten competencies are what SHRM considers to be the foundation of successful HR practice. ​​​​​​</a:t>
            </a:r>
            <a:r>
              <a:rPr lang="en-US" sz="1800" b="0" i="0" u="none" strike="noStrike" baseline="0" dirty="0">
                <a:solidFill>
                  <a:srgbClr val="000000"/>
                </a:solidFill>
                <a:latin typeface="Times New Roman" panose="02020603050405020304" pitchFamily="18" charset="0"/>
              </a:rPr>
              <a:t>The relevance and importance of these Behavioral Competencies varies depending upon the type of organization and an individual’s role and career level. However, the concepts behind the competencies apply to all HR professionals, from early career to senior levels. </a:t>
            </a:r>
            <a:endParaRPr lang="en-US" dirty="0">
              <a:sym typeface="Calibri"/>
            </a:endParaRPr>
          </a:p>
          <a:p>
            <a:pPr lvl="0"/>
            <a:endParaRPr lang="en-US" dirty="0">
              <a:sym typeface="Calibri"/>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18</a:t>
            </a:fld>
            <a:endParaRPr lang="en-US" dirty="0"/>
          </a:p>
        </p:txBody>
      </p:sp>
    </p:spTree>
    <p:extLst>
      <p:ext uri="{BB962C8B-B14F-4D97-AF65-F5344CB8AC3E}">
        <p14:creationId xmlns:p14="http://schemas.microsoft.com/office/powerpoint/2010/main" val="1565359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r>
              <a:rPr lang="en-US" dirty="0"/>
              <a:t>The purpose of this slide and the following persona slides are to provide an understanding of HR managers for the salespeople. </a:t>
            </a:r>
          </a:p>
          <a:p>
            <a:endParaRPr lang="en-US" dirty="0"/>
          </a:p>
          <a:p>
            <a:r>
              <a:rPr lang="en-US" dirty="0"/>
              <a:t>Review the statistics on the screen with the HR Managers.</a:t>
            </a:r>
          </a:p>
          <a:p>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SHRM ©2020</a:t>
            </a: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EEE059-AAF2-2147-901E-B65AD2522906}"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73783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latin typeface="Calibri Light" panose="020F0302020204030204" pitchFamily="34" charset="0"/>
                <a:cs typeface="Times New Roman" panose="02020603050405020304" pitchFamily="18" charset="0"/>
              </a:rPr>
              <a:t>Instructor Notes: </a:t>
            </a: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It is suggested that you download the MP4 version of this video on hour desktop, which is located in your course material folders. This can serve as a back-up in case there are any WIFI or AV issues..</a:t>
            </a:r>
            <a:endParaRPr lang="en-US" sz="1200" dirty="0">
              <a:latin typeface="Calibri Light" panose="020F03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tab pos="285750" algn="l"/>
              </a:tabLst>
              <a:defRPr/>
            </a:pPr>
            <a:endParaRPr lang="en-US" sz="1200" b="0" dirty="0">
              <a:latin typeface="Calibri Light" panose="020F03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tab pos="285750" algn="l"/>
              </a:tabLst>
              <a:defRPr/>
            </a:pPr>
            <a:r>
              <a:rPr lang="en-US" sz="1200" b="0" dirty="0">
                <a:latin typeface="Calibri Light" panose="020F0302020204030204" pitchFamily="34" charset="0"/>
                <a:cs typeface="Times New Roman" panose="02020603050405020304" pitchFamily="18" charset="0"/>
              </a:rPr>
              <a:t>Share</a:t>
            </a:r>
            <a:r>
              <a:rPr lang="en-US" sz="1200" b="0" baseline="0" dirty="0">
                <a:latin typeface="Calibri Light" panose="020F0302020204030204" pitchFamily="34" charset="0"/>
                <a:cs typeface="Times New Roman" panose="02020603050405020304" pitchFamily="18" charset="0"/>
              </a:rPr>
              <a:t> the video to introduce participants to SHRM. From this video, participants should glean that SHRM is a professional organization designed to support the HR profession and professionals. Explain that in addition to courses like this, SHRM offers a wide variety of resources to help HR professionals expand their knowledge and capabilities. </a:t>
            </a:r>
          </a:p>
          <a:p>
            <a:pPr marL="0" marR="0" lvl="0" indent="0" algn="l" defTabSz="914400" rtl="0" eaLnBrk="0" fontAlgn="base" latinLnBrk="0" hangingPunct="0">
              <a:lnSpc>
                <a:spcPct val="100000"/>
              </a:lnSpc>
              <a:spcBef>
                <a:spcPct val="30000"/>
              </a:spcBef>
              <a:spcAft>
                <a:spcPct val="0"/>
              </a:spcAft>
              <a:buClrTx/>
              <a:buSzTx/>
              <a:buFontTx/>
              <a:buNone/>
              <a:tabLst>
                <a:tab pos="285750" algn="l"/>
              </a:tabLst>
              <a:defRPr/>
            </a:pPr>
            <a:endParaRPr lang="en-US" sz="1200" b="0" baseline="0" dirty="0">
              <a:latin typeface="Calibri Light" panose="020F03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tab pos="285750" algn="l"/>
              </a:tabLst>
              <a:defRPr/>
            </a:pPr>
            <a:r>
              <a:rPr lang="en-US" sz="1200" b="0" baseline="0" dirty="0">
                <a:latin typeface="Calibri Light" panose="020F0302020204030204" pitchFamily="34" charset="0"/>
                <a:cs typeface="Times New Roman" panose="02020603050405020304" pitchFamily="18" charset="0"/>
              </a:rPr>
              <a:t>Explain to the that this video stars the President &amp; CEO of SHRM, Johnny C. Taylor, Jr.</a:t>
            </a:r>
            <a:endParaRPr lang="en-US" sz="1200" b="0" dirty="0">
              <a:latin typeface="Calibri Light" panose="020F03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2</a:t>
            </a:fld>
            <a:endParaRPr lang="en-US" dirty="0"/>
          </a:p>
        </p:txBody>
      </p:sp>
    </p:spTree>
    <p:extLst>
      <p:ext uri="{BB962C8B-B14F-4D97-AF65-F5344CB8AC3E}">
        <p14:creationId xmlns:p14="http://schemas.microsoft.com/office/powerpoint/2010/main" val="2935129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indent="0">
              <a:buFont typeface="Arial" panose="020B0604020202020204" pitchFamily="34" charset="0"/>
              <a:buNone/>
            </a:pPr>
            <a:r>
              <a:rPr lang="en-US" dirty="0"/>
              <a:t>Review the persona three example with the participants.</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Each persons provides the background of a specific mid-level HR professional and presents an issue they’ve been presented with by their leadership. Discuss with the participants how they might approach this persona and what HR services they would recommend.</a:t>
            </a:r>
          </a:p>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SHRM ©2020</a:t>
            </a: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EEE059-AAF2-2147-901E-B65AD2522906}"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168126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r>
              <a:rPr lang="en-US" dirty="0"/>
              <a:t>Review the persona one example with the participants.</a:t>
            </a:r>
          </a:p>
          <a:p>
            <a:endParaRPr lang="en-US" dirty="0"/>
          </a:p>
          <a:p>
            <a:r>
              <a:rPr lang="en-US" dirty="0"/>
              <a:t>Each persons provides the background of a specific mid-level HR professional and presents an issue they’ve been presented with by their leadership. Discuss with the participants how they might approach this persona and what HR services they would recommend.</a:t>
            </a:r>
          </a:p>
          <a:p>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SHRM ©2020</a:t>
            </a: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EEE059-AAF2-2147-901E-B65AD2522906}"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52606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indent="0">
              <a:buFont typeface="Arial" panose="020B0604020202020204" pitchFamily="34" charset="0"/>
              <a:buNone/>
            </a:pPr>
            <a:r>
              <a:rPr lang="en-US" dirty="0"/>
              <a:t>Review the persona two example with the participants. </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Each persons provides the background of a specific mid-level HR professional and presents an issue they’ve been presented with by their leadership. Discuss with the participants how they might approach this persona and what HR services they would recommend.</a:t>
            </a:r>
          </a:p>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SHRM ©2020</a:t>
            </a: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EEE059-AAF2-2147-901E-B65AD2522906}"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123347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latin typeface="Calibri Light" panose="020F0302020204030204" pitchFamily="34" charset="0"/>
                <a:cs typeface="Times New Roman" panose="02020603050405020304" pitchFamily="18" charset="0"/>
              </a:rPr>
              <a:t>Instructor Notes: </a:t>
            </a: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Play the SHRM HR Storyteller video titled Putting in the Work by </a:t>
            </a:r>
            <a:r>
              <a:rPr lang="en-US" sz="1200" b="0" dirty="0" err="1">
                <a:latin typeface="Calibri Light" panose="020F0302020204030204" pitchFamily="34" charset="0"/>
                <a:cs typeface="Times New Roman" panose="02020603050405020304" pitchFamily="18" charset="0"/>
              </a:rPr>
              <a:t>CaMesah</a:t>
            </a:r>
            <a:r>
              <a:rPr lang="en-US" sz="1200" b="0" dirty="0">
                <a:latin typeface="Calibri Light" panose="020F0302020204030204" pitchFamily="34" charset="0"/>
                <a:cs typeface="Times New Roman" panose="02020603050405020304" pitchFamily="18" charset="0"/>
              </a:rPr>
              <a:t> Reece to show how different folks evolve through the HR journey. </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https://www.shrm.org/hr-today/news/hr-news/hr-storytellers/Pages/HR-Storytellers-CaMesha-Reece.aspx</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23</a:t>
            </a:fld>
            <a:endParaRPr lang="en-US" dirty="0"/>
          </a:p>
        </p:txBody>
      </p:sp>
    </p:spTree>
    <p:extLst>
      <p:ext uri="{BB962C8B-B14F-4D97-AF65-F5344CB8AC3E}">
        <p14:creationId xmlns:p14="http://schemas.microsoft.com/office/powerpoint/2010/main" val="3120634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1" i="0" u="none" strike="noStrike" baseline="0" dirty="0">
                <a:solidFill>
                  <a:srgbClr val="000000"/>
                </a:solidFill>
                <a:latin typeface="Times New Roman" panose="02020603050405020304" pitchFamily="18" charset="0"/>
              </a:rPr>
              <a:t>Strategic planning </a:t>
            </a:r>
            <a:r>
              <a:rPr lang="en-US" sz="1800" b="0" i="0" u="none" strike="noStrike" baseline="0" dirty="0">
                <a:solidFill>
                  <a:srgbClr val="000000"/>
                </a:solidFill>
                <a:latin typeface="Times New Roman" panose="02020603050405020304" pitchFamily="18" charset="0"/>
              </a:rPr>
              <a:t>gives an organization a competitive focus, defining objectives that will focus the organization on meeting its short- and long-range organizational needs and capitalizing on opportunities. The strategic planning process integrates the major functions of the organization—finance/accounting, marketing/sales, operations, information technology, and human resources—to formulate, develop, implement, and evaluate cross-functional decisions.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The resulting business strategy depends on alignment, rather than isolation, of the organization’s parts.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Strategic planning may be initiated, implemented, and monitored by senior management, but to be effective, all employees must be engaged in the process. The basic strategic planning process includes the following steps. </a:t>
            </a: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Defining the mission statement. </a:t>
            </a:r>
            <a:r>
              <a:rPr lang="en-US" sz="1800" b="0" i="0" u="none" strike="noStrike" baseline="0" dirty="0">
                <a:solidFill>
                  <a:srgbClr val="000000"/>
                </a:solidFill>
                <a:latin typeface="Times New Roman" panose="02020603050405020304" pitchFamily="18" charset="0"/>
              </a:rPr>
              <a:t>The mission statement describes why the organization exists, i.e., its purpose. The mission statement should describe what client needs will be met and with what services.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Defining the vision statement. </a:t>
            </a:r>
            <a:r>
              <a:rPr lang="en-US" sz="1800" b="0" i="0" u="none" strike="noStrike" baseline="0" dirty="0">
                <a:solidFill>
                  <a:srgbClr val="000000"/>
                </a:solidFill>
                <a:latin typeface="Times New Roman" panose="02020603050405020304" pitchFamily="18" charset="0"/>
              </a:rPr>
              <a:t>The vision statement provides a guiding image of what the organization envisions for its future. It should conjure up a similar picture for each member of the organization.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Determining goals. </a:t>
            </a:r>
            <a:r>
              <a:rPr lang="en-US" sz="1800" b="0" i="0" u="none" strike="noStrike" baseline="0" dirty="0">
                <a:solidFill>
                  <a:srgbClr val="000000"/>
                </a:solidFill>
                <a:latin typeface="Times New Roman" panose="02020603050405020304" pitchFamily="18" charset="0"/>
              </a:rPr>
              <a:t>Goals are statements about what the organization needs to accomplish to meet its mission; they address major issues confronting the organization. There are typically both short- and long-term goals.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Identifying approaches to be implemented to reach each goal. </a:t>
            </a:r>
            <a:r>
              <a:rPr lang="en-US" sz="1800" b="0" i="0" u="none" strike="noStrike" baseline="0" dirty="0">
                <a:solidFill>
                  <a:srgbClr val="000000"/>
                </a:solidFill>
                <a:latin typeface="Times New Roman" panose="02020603050405020304" pitchFamily="18" charset="0"/>
              </a:rPr>
              <a:t>Approaches often change as the organization engages in intensive strategic planning, closely examining its external and internal environments.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Identifying action plans. </a:t>
            </a:r>
            <a:r>
              <a:rPr lang="en-US" sz="1800" b="0" i="0" u="none" strike="noStrike" baseline="0" dirty="0">
                <a:solidFill>
                  <a:srgbClr val="000000"/>
                </a:solidFill>
                <a:latin typeface="Times New Roman" panose="02020603050405020304" pitchFamily="18" charset="0"/>
              </a:rPr>
              <a:t>These are the actions that each major function/ department of the organization must take to implement each strategic initiative. Action plans are short-term. They should be clearly worded so that people can assess whether or not objectives have been met.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Monitoring and updating the plan. </a:t>
            </a:r>
            <a:r>
              <a:rPr lang="en-US" sz="1800" b="0" i="0" u="none" strike="noStrike" baseline="0" dirty="0">
                <a:solidFill>
                  <a:srgbClr val="000000"/>
                </a:solidFill>
                <a:latin typeface="Times New Roman" panose="02020603050405020304" pitchFamily="18" charset="0"/>
              </a:rPr>
              <a:t>Management should monitor the extent to which the goals are being met and whether action plans are being implemented effectively.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Key insight: Ask clients what type of strategic planning process they have within HR. Is it collaborative with the lines of the business? What are their goals and where do they need help in supporting those goals?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24</a:t>
            </a:fld>
            <a:endParaRPr lang="en-US" dirty="0"/>
          </a:p>
        </p:txBody>
      </p:sp>
    </p:spTree>
    <p:extLst>
      <p:ext uri="{BB962C8B-B14F-4D97-AF65-F5344CB8AC3E}">
        <p14:creationId xmlns:p14="http://schemas.microsoft.com/office/powerpoint/2010/main" val="425275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There are three generic types of competitive strategy among organizations: segmentation, differentiation, and cost leadership. 	</a:t>
            </a:r>
          </a:p>
          <a:p>
            <a:endParaRPr lang="en-US" dirty="0"/>
          </a:p>
          <a:p>
            <a:endParaRPr lang="en-US" sz="1800" b="0" i="0" u="none" strike="noStrike" baseline="0" dirty="0">
              <a:latin typeface="Times New Roman" panose="02020603050405020304" pitchFamily="18" charset="0"/>
            </a:endParaRPr>
          </a:p>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The </a:t>
            </a:r>
            <a:r>
              <a:rPr lang="en-US" sz="1800" b="1" i="0" u="none" strike="noStrike" baseline="0" dirty="0">
                <a:solidFill>
                  <a:srgbClr val="000000"/>
                </a:solidFill>
                <a:latin typeface="Times New Roman" panose="02020603050405020304" pitchFamily="18" charset="0"/>
              </a:rPr>
              <a:t>segmentation strategy </a:t>
            </a:r>
            <a:r>
              <a:rPr lang="en-US" sz="1800" b="0" i="0" u="none" strike="noStrike" baseline="0" dirty="0">
                <a:solidFill>
                  <a:srgbClr val="000000"/>
                </a:solidFill>
                <a:latin typeface="Times New Roman" panose="02020603050405020304" pitchFamily="18" charset="0"/>
              </a:rPr>
              <a:t>focuses on a few target markets. It emphasizes product innovation and brand marketing over efficiency, and its focus is on where the competition is weakest. Examples of segmentation organizations include Southwest Airlines (with its short-haul, point-to-point flights) and Family Dollar Stores.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The </a:t>
            </a:r>
            <a:r>
              <a:rPr lang="en-US" sz="1800" b="1" i="0" u="none" strike="noStrike" baseline="0" dirty="0">
                <a:solidFill>
                  <a:srgbClr val="000000"/>
                </a:solidFill>
                <a:latin typeface="Times New Roman" panose="02020603050405020304" pitchFamily="18" charset="0"/>
              </a:rPr>
              <a:t>differentiation strategy </a:t>
            </a:r>
            <a:r>
              <a:rPr lang="en-US" sz="1800" b="0" i="0" u="none" strike="noStrike" baseline="0" dirty="0">
                <a:solidFill>
                  <a:srgbClr val="000000"/>
                </a:solidFill>
                <a:latin typeface="Times New Roman" panose="02020603050405020304" pitchFamily="18" charset="0"/>
              </a:rPr>
              <a:t>involves the creation of products or services that are seen in the industry as unique; thus, the organization may assign a premium price to the products. This “unique” aspect may be associated with, for example, design, features, or customer service. The resulting brand loyalty lowers customers’ sensitivity to price. Examples of differentiation organizations are Apple and Nike.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The </a:t>
            </a:r>
            <a:r>
              <a:rPr lang="en-US" sz="1800" b="1" i="0" u="none" strike="noStrike" baseline="0" dirty="0">
                <a:solidFill>
                  <a:srgbClr val="000000"/>
                </a:solidFill>
                <a:latin typeface="Times New Roman" panose="02020603050405020304" pitchFamily="18" charset="0"/>
              </a:rPr>
              <a:t>cost leadership strategy </a:t>
            </a:r>
            <a:r>
              <a:rPr lang="en-US" sz="1800" b="0" i="0" u="none" strike="noStrike" baseline="0" dirty="0">
                <a:solidFill>
                  <a:srgbClr val="000000"/>
                </a:solidFill>
                <a:latin typeface="Times New Roman" panose="02020603050405020304" pitchFamily="18" charset="0"/>
              </a:rPr>
              <a:t>emphasizes efficiency, with the organization producing high volumes of standardized products. The organization typically offers no-frills products that are produced at a low cost and are accessible to a large customer base. Examples of cost leadership organizations include Walmart and Dell.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HR professionals can support and provide their greatest impact on an organization’s competitive strategy through recruiting and retaining the right employees, those who “fit” the organization.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25</a:t>
            </a:fld>
            <a:endParaRPr lang="en-US" dirty="0"/>
          </a:p>
        </p:txBody>
      </p:sp>
    </p:spTree>
    <p:extLst>
      <p:ext uri="{BB962C8B-B14F-4D97-AF65-F5344CB8AC3E}">
        <p14:creationId xmlns:p14="http://schemas.microsoft.com/office/powerpoint/2010/main" val="31259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During the identifying approaches phase (as described above), a SWOT analysis is typically conducted. A </a:t>
            </a:r>
            <a:r>
              <a:rPr lang="en-US" sz="1800" b="1" i="0" u="none" strike="noStrike" baseline="0" dirty="0">
                <a:solidFill>
                  <a:srgbClr val="000000"/>
                </a:solidFill>
                <a:latin typeface="Times New Roman" panose="02020603050405020304" pitchFamily="18" charset="0"/>
              </a:rPr>
              <a:t>SWOT analysis </a:t>
            </a:r>
            <a:r>
              <a:rPr lang="en-US" sz="1800" b="0" i="0" u="none" strike="noStrike" baseline="0" dirty="0">
                <a:solidFill>
                  <a:srgbClr val="000000"/>
                </a:solidFill>
                <a:latin typeface="Times New Roman" panose="02020603050405020304" pitchFamily="18" charset="0"/>
              </a:rPr>
              <a:t>is a simple and effective process for collecting information on the organization’s current state. The process involves both an internal and external assessment of the organization.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The diagram shown outlines the scope of the SWOT analysis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During an internal analysis, the organization looks at its strengths and weaknesses, focusing on items such as the examples listed here: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Organizational structure: 	Does the organizational structure allow the organization to make decisions effectively and quickly and facilitate cooperation among employees?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Planning: 	Does the organization provide opportunities for employees and departments to plan together?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Staffing: 	Are the right people in the right jobs? Are the right leaders in key positions to drive success? Is the organization short of mission-critical employees and overstaffed in other areas? 	</a:t>
            </a:r>
            <a:endParaRPr lang="en-US" sz="1800" b="0" i="0" u="none" strike="noStrike" baseline="0" dirty="0">
              <a:solidFill>
                <a:srgbClr val="000000"/>
              </a:solidFill>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During an external analysis, also referred to as an </a:t>
            </a:r>
            <a:r>
              <a:rPr lang="en-US" sz="1800" b="1" i="0" u="none" strike="noStrike" baseline="0" dirty="0">
                <a:solidFill>
                  <a:srgbClr val="000000"/>
                </a:solidFill>
                <a:latin typeface="Times New Roman" panose="02020603050405020304" pitchFamily="18" charset="0"/>
              </a:rPr>
              <a:t>environmental scan, </a:t>
            </a:r>
            <a:r>
              <a:rPr lang="en-US" sz="1800" b="0" i="0" u="none" strike="noStrike" baseline="0" dirty="0">
                <a:solidFill>
                  <a:srgbClr val="000000"/>
                </a:solidFill>
                <a:latin typeface="Times New Roman" panose="02020603050405020304" pitchFamily="18" charset="0"/>
              </a:rPr>
              <a:t>an organization looks at the competitive market around it. It focuses on opportunities that might move it forward and threats that might hold it back, such as the examples listed here:</a:t>
            </a:r>
          </a:p>
          <a:p>
            <a:endParaRPr lang="en-US" dirty="0"/>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Economic conditions:	What is the attitude of those who conduct business and what are their predictions about the economy? For example, will interest rates rise or fall?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Workforce indicators: 	How is the health of the economy affected by wages, employee turnover, or unemployment rates?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Competition: 	Who is our competition and where are they located? Are we leading or lagging our competition in the marketplace?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Organizations should continually monitor their internal and external environments. Opportunities can become threats; strengths can become weaknesses. With careful planning, organizations can make progress in turning weaknesses into strengths and threats into opportunities.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26</a:t>
            </a:fld>
            <a:endParaRPr lang="en-US" dirty="0"/>
          </a:p>
        </p:txBody>
      </p:sp>
    </p:spTree>
    <p:extLst>
      <p:ext uri="{BB962C8B-B14F-4D97-AF65-F5344CB8AC3E}">
        <p14:creationId xmlns:p14="http://schemas.microsoft.com/office/powerpoint/2010/main" val="458027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1" i="0" u="none" strike="noStrike" baseline="0" dirty="0">
                <a:solidFill>
                  <a:srgbClr val="000000"/>
                </a:solidFill>
                <a:latin typeface="Times New Roman" panose="02020603050405020304" pitchFamily="18" charset="0"/>
              </a:rPr>
              <a:t>Human resource planning </a:t>
            </a:r>
            <a:r>
              <a:rPr lang="en-US" sz="1800" b="0" i="0" u="none" strike="noStrike" baseline="0" dirty="0">
                <a:solidFill>
                  <a:srgbClr val="000000"/>
                </a:solidFill>
                <a:latin typeface="Times New Roman" panose="02020603050405020304" pitchFamily="18" charset="0"/>
              </a:rPr>
              <a:t>is a part of the organization’s strategic planning process, and it occurs within the framework of strategic planning. Each functional area, HR included, must set its own functional strategies that align with the overall organization’s goals and objectives. 	</a:t>
            </a:r>
          </a:p>
          <a:p>
            <a:r>
              <a:rPr lang="en-US" sz="1800" b="0" i="0" u="none" strike="noStrike" baseline="0" dirty="0">
                <a:solidFill>
                  <a:srgbClr val="000000"/>
                </a:solidFill>
                <a:latin typeface="Times New Roman" panose="02020603050405020304" pitchFamily="18" charset="0"/>
              </a:rPr>
              <a:t>The human resource planning process is designed to work through four key issues: </a:t>
            </a:r>
          </a:p>
          <a:p>
            <a:r>
              <a:rPr lang="en-US" sz="1800" b="0" i="0" u="none" strike="noStrike" baseline="0" dirty="0">
                <a:solidFill>
                  <a:srgbClr val="000000"/>
                </a:solidFill>
                <a:latin typeface="Times New Roman" panose="02020603050405020304" pitchFamily="18" charset="0"/>
              </a:rPr>
              <a:t>• The human resource contributions required if organizational goals and objectives are to be achieved </a:t>
            </a:r>
          </a:p>
          <a:p>
            <a:r>
              <a:rPr lang="en-US" sz="1800" b="0" i="0" u="none" strike="noStrike" baseline="0" dirty="0">
                <a:solidFill>
                  <a:srgbClr val="000000"/>
                </a:solidFill>
                <a:latin typeface="Times New Roman" panose="02020603050405020304" pitchFamily="18" charset="0"/>
              </a:rPr>
              <a:t>• The processes and activities required to accomplish organizational goals and objectives that must be retained and those that could or should be outsourced </a:t>
            </a:r>
          </a:p>
          <a:p>
            <a:r>
              <a:rPr lang="en-US" sz="1800" b="0" i="0" u="none" strike="noStrike" baseline="0" dirty="0">
                <a:solidFill>
                  <a:srgbClr val="000000"/>
                </a:solidFill>
                <a:latin typeface="Times New Roman" panose="02020603050405020304" pitchFamily="18" charset="0"/>
              </a:rPr>
              <a:t>• The extent to which existing HR programs and policies are aligned with organizational goals, objectives, and values </a:t>
            </a:r>
          </a:p>
          <a:p>
            <a:r>
              <a:rPr lang="en-US" sz="1800" b="0" i="0" u="none" strike="noStrike" baseline="0" dirty="0">
                <a:solidFill>
                  <a:srgbClr val="000000"/>
                </a:solidFill>
                <a:latin typeface="Times New Roman" panose="02020603050405020304" pitchFamily="18" charset="0"/>
              </a:rPr>
              <a:t>• Realignment of existing HR programs and policies with organizational goals and objectives (or elimination of unnecessary programs and policies) and implementation of any new HR initiatives required to align with the goals and objectives </a:t>
            </a:r>
          </a:p>
          <a:p>
            <a:endParaRPr lang="en-US" sz="1800" b="0" i="0" u="none" strike="noStrike" baseline="0" dirty="0">
              <a:solidFill>
                <a:srgbClr val="000000"/>
              </a:solidFill>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 involvement of HR in the organization’s strategic planning process can vary greatly within each organization and also depends on the type of relationship that HR has with both management and employees. Because an organization’s most valuable asset is its employees, it has become increasingly important for organizations to involve HR in the strategic planning process in order to ensure that action plans meet both organizational and individual employees’ needs. 	</a:t>
            </a:r>
          </a:p>
          <a:p>
            <a:r>
              <a:rPr lang="en-US" sz="1800" b="0" i="0" u="none" strike="noStrike" baseline="0" dirty="0">
                <a:solidFill>
                  <a:srgbClr val="000000"/>
                </a:solidFill>
                <a:latin typeface="Times New Roman" panose="02020603050405020304" pitchFamily="18" charset="0"/>
              </a:rPr>
              <a:t>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27</a:t>
            </a:fld>
            <a:endParaRPr lang="en-US" dirty="0"/>
          </a:p>
        </p:txBody>
      </p:sp>
    </p:spTree>
    <p:extLst>
      <p:ext uri="{BB962C8B-B14F-4D97-AF65-F5344CB8AC3E}">
        <p14:creationId xmlns:p14="http://schemas.microsoft.com/office/powerpoint/2010/main" val="2767646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latin typeface="Calibri Light" panose="020F0302020204030204" pitchFamily="34" charset="0"/>
                <a:cs typeface="Times New Roman" panose="02020603050405020304" pitchFamily="18" charset="0"/>
              </a:rPr>
              <a:t>Instructor Notes: </a:t>
            </a: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Play the SHRM HR Storyteller video titled Communicating HR”s Strategic Value by Parker McKenna. He discusses how to give HR a voice in the company’s overall strategic plan.</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Link to SHRM site: https://www.shrm.org/hr-today/news/hr-news/hr-storytellers/Pages/Parker-McKenna.aspx </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28</a:t>
            </a:fld>
            <a:endParaRPr lang="en-US" dirty="0"/>
          </a:p>
        </p:txBody>
      </p:sp>
    </p:spTree>
    <p:extLst>
      <p:ext uri="{BB962C8B-B14F-4D97-AF65-F5344CB8AC3E}">
        <p14:creationId xmlns:p14="http://schemas.microsoft.com/office/powerpoint/2010/main" val="3961167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Review the insights shown here: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HR is getting respect from leaders in their organizations, but departments are often working without enough resources. They’re balancing all three roles – strategic, operational and administrative – with often not enough headcount. Couple that with too many manual procedures and technology syncing issues – they often need help is some areas to leave them to focus on more efficiency. </a:t>
            </a:r>
          </a:p>
          <a:p>
            <a:endParaRPr lang="en-US" dirty="0"/>
          </a:p>
          <a:p>
            <a:r>
              <a:rPr lang="en-US" dirty="0"/>
              <a:t>According to SHRM’s State of the Industry Report for 2021, 85% of HR respondents agreed they were “relied upon by senior leaders to help navigate new situations or practices.”  They are being asked to do strategic work but need support across the board. In fact, 73% agreed that their HR department was “Recognized by senior leaders as crucial to the business function.”</a:t>
            </a:r>
          </a:p>
          <a:p>
            <a:endParaRPr lang="en-US" dirty="0"/>
          </a:p>
          <a:p>
            <a:pPr marL="0" indent="0">
              <a:buFont typeface="Arial" panose="020B0604020202020204" pitchFamily="34" charset="0"/>
              <a:buNone/>
            </a:pPr>
            <a:r>
              <a:rPr lang="en-US" dirty="0"/>
              <a:t>Employee relation issues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According to Gartner, around 80% of organizations outsource at least on HR function. Assure them they are not alone in finding areas where they can get turn key support. The goal and your intention is not to replace them, but support and partner with them to ultimately create a better workplace.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cost of turnover due to workplace culture exceeded $223 billion over the past 5 years. If HR isn’t getting the foundation support right, then turnover will be the outcome.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29</a:t>
            </a:fld>
            <a:endParaRPr lang="en-US" dirty="0"/>
          </a:p>
        </p:txBody>
      </p:sp>
    </p:spTree>
    <p:extLst>
      <p:ext uri="{BB962C8B-B14F-4D97-AF65-F5344CB8AC3E}">
        <p14:creationId xmlns:p14="http://schemas.microsoft.com/office/powerpoint/2010/main" val="415946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Light" panose="020F0302020204030204" pitchFamily="34" charset="0"/>
                <a:ea typeface="Calibri"/>
                <a:cs typeface="Calibri"/>
                <a:sym typeface="Calibri"/>
              </a:rPr>
              <a:t>Instructor Notes: </a:t>
            </a:r>
            <a:endParaRPr lang="en-US" sz="1200" b="0" i="0" u="none" strike="noStrike" kern="0" cap="none" dirty="0">
              <a:solidFill>
                <a:schemeClr val="dk1"/>
              </a:solidFill>
              <a:latin typeface="Calibri Light" panose="020F0302020204030204" pitchFamily="34" charset="0"/>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kern="0" cap="none" dirty="0">
              <a:solidFill>
                <a:schemeClr val="dk1"/>
              </a:solidFill>
              <a:latin typeface="Calibri Light" panose="020F030202020403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US" b="1" u="none" kern="1200" dirty="0">
                <a:solidFill>
                  <a:schemeClr val="tx1"/>
                </a:solidFill>
                <a:latin typeface="Calibri Light" panose="020F0302020204030204" pitchFamily="34" charset="0"/>
              </a:rPr>
              <a:t>Introductions:</a:t>
            </a:r>
            <a:r>
              <a:rPr lang="en-US" b="1" u="none" kern="1200" baseline="0" dirty="0">
                <a:solidFill>
                  <a:schemeClr val="tx1"/>
                </a:solidFill>
                <a:latin typeface="Calibri Light" panose="020F0302020204030204" pitchFamily="34" charset="0"/>
              </a:rPr>
              <a:t> </a:t>
            </a:r>
            <a:r>
              <a:rPr lang="en-US" b="0" u="none" kern="1200" baseline="0" dirty="0">
                <a:solidFill>
                  <a:schemeClr val="tx1"/>
                </a:solidFill>
                <a:latin typeface="Calibri Light" panose="020F0302020204030204" pitchFamily="34" charset="0"/>
              </a:rPr>
              <a:t>(20-30 minutes total)</a:t>
            </a:r>
          </a:p>
          <a:p>
            <a:endParaRPr lang="en-US" b="0" u="none" kern="1200" dirty="0">
              <a:solidFill>
                <a:schemeClr val="tx1"/>
              </a:solidFill>
              <a:latin typeface="Calibri Light" panose="020F0302020204030204" pitchFamily="34" charset="0"/>
            </a:endParaRPr>
          </a:p>
          <a:p>
            <a:pPr marL="0" indent="0">
              <a:buFont typeface="Arial" pitchFamily="34" charset="0"/>
              <a:buNone/>
            </a:pPr>
            <a:r>
              <a:rPr lang="en-US" b="0" u="none" kern="1200" dirty="0">
                <a:solidFill>
                  <a:schemeClr val="tx1"/>
                </a:solidFill>
                <a:latin typeface="Calibri Light" panose="020F0302020204030204" pitchFamily="34" charset="0"/>
              </a:rPr>
              <a:t>Call upon each student and ask them to reveal:</a:t>
            </a:r>
          </a:p>
          <a:p>
            <a:pPr marL="171450" indent="-171450">
              <a:buFont typeface="Arial" panose="020B0604020202020204" pitchFamily="34" charset="0"/>
              <a:buChar char="•"/>
            </a:pPr>
            <a:r>
              <a:rPr lang="en-US" b="0" u="none" kern="1200" baseline="0" dirty="0">
                <a:solidFill>
                  <a:schemeClr val="tx1"/>
                </a:solidFill>
                <a:latin typeface="Calibri Light" panose="020F0302020204030204" pitchFamily="34" charset="0"/>
              </a:rPr>
              <a:t>Their name</a:t>
            </a:r>
          </a:p>
          <a:p>
            <a:pPr marL="171450" indent="-171450">
              <a:buFont typeface="Arial" panose="020B0604020202020204" pitchFamily="34" charset="0"/>
              <a:buChar char="•"/>
            </a:pPr>
            <a:r>
              <a:rPr lang="en-US" dirty="0">
                <a:latin typeface="Calibri Light" panose="020F0302020204030204" pitchFamily="34" charset="0"/>
              </a:rPr>
              <a:t>Their years of experience in human capital management</a:t>
            </a:r>
          </a:p>
          <a:p>
            <a:pPr marL="171450" indent="-171450">
              <a:buFont typeface="Arial" panose="020B0604020202020204" pitchFamily="34" charset="0"/>
              <a:buChar char="•"/>
            </a:pPr>
            <a:r>
              <a:rPr lang="en-US" dirty="0">
                <a:latin typeface="Calibri Light" panose="020F0302020204030204" pitchFamily="34" charset="0"/>
              </a:rPr>
              <a:t>Their title</a:t>
            </a:r>
          </a:p>
          <a:p>
            <a:pPr marL="171450" indent="-171450">
              <a:buFont typeface="Arial" panose="020B0604020202020204" pitchFamily="34" charset="0"/>
              <a:buChar char="•"/>
            </a:pPr>
            <a:r>
              <a:rPr lang="en-US" dirty="0">
                <a:latin typeface="Calibri Light" panose="020F0302020204030204" pitchFamily="34" charset="0"/>
              </a:rPr>
              <a:t>One or two expectation/goal they have for this program</a:t>
            </a:r>
          </a:p>
          <a:p>
            <a:pPr marL="0" indent="0">
              <a:buFont typeface="Arial" pitchFamily="34" charset="0"/>
              <a:buNone/>
            </a:pPr>
            <a:endParaRPr lang="en-US" b="1" i="1" kern="1200" dirty="0">
              <a:solidFill>
                <a:schemeClr val="tx1"/>
              </a:solidFill>
              <a:latin typeface="Calibri Light" panose="020F0302020204030204" pitchFamily="34"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a:t>
            </a:fld>
            <a:endParaRPr lang="en-US" dirty="0"/>
          </a:p>
        </p:txBody>
      </p:sp>
    </p:spTree>
    <p:extLst>
      <p:ext uri="{BB962C8B-B14F-4D97-AF65-F5344CB8AC3E}">
        <p14:creationId xmlns:p14="http://schemas.microsoft.com/office/powerpoint/2010/main" val="2505889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Have learners pull up their Kahoot.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insights or new information will you use in your conversations?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30</a:t>
            </a:fld>
            <a:endParaRPr lang="en-US"/>
          </a:p>
        </p:txBody>
      </p:sp>
    </p:spTree>
    <p:extLst>
      <p:ext uri="{BB962C8B-B14F-4D97-AF65-F5344CB8AC3E}">
        <p14:creationId xmlns:p14="http://schemas.microsoft.com/office/powerpoint/2010/main" val="3208385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Acquiring talent who can assist the organization in meeting its strategic goals and objectives is important to every organization. HR partners with hiring managers and senior leadership to identify and hire the employees who will best meet the organization’s needs. This module examines several important aspects of talent acquisition and focuses on how to determine the best match between the job and the candidate. </a:t>
            </a:r>
          </a:p>
          <a:p>
            <a:r>
              <a:rPr lang="en-US" sz="1800" b="0" i="0" u="none" strike="noStrike" baseline="0" dirty="0">
                <a:solidFill>
                  <a:srgbClr val="000000"/>
                </a:solidFill>
                <a:latin typeface="Times New Roman" panose="02020603050405020304" pitchFamily="18" charset="0"/>
              </a:rPr>
              <a:t>The module consists of three topics: </a:t>
            </a:r>
          </a:p>
          <a:p>
            <a:r>
              <a:rPr lang="en-US" sz="1800" b="0" i="0" u="none" strike="noStrike" baseline="0" dirty="0">
                <a:solidFill>
                  <a:srgbClr val="000000"/>
                </a:solidFill>
                <a:latin typeface="Times New Roman" panose="02020603050405020304" pitchFamily="18" charset="0"/>
              </a:rPr>
              <a:t>• 2.1: Formulating a Talent Acquisition Philosophy </a:t>
            </a:r>
          </a:p>
          <a:p>
            <a:r>
              <a:rPr lang="en-US" sz="1800" b="0" i="0" u="none" strike="noStrike" baseline="0" dirty="0">
                <a:solidFill>
                  <a:srgbClr val="000000"/>
                </a:solidFill>
                <a:latin typeface="Times New Roman" panose="02020603050405020304" pitchFamily="18" charset="0"/>
              </a:rPr>
              <a:t>• 2.2: Recruiting </a:t>
            </a:r>
          </a:p>
          <a:p>
            <a:r>
              <a:rPr lang="en-US" sz="1800" b="0" i="0" u="none" strike="noStrike" baseline="0" dirty="0">
                <a:solidFill>
                  <a:srgbClr val="000000"/>
                </a:solidFill>
                <a:latin typeface="Times New Roman" panose="02020603050405020304" pitchFamily="18" charset="0"/>
              </a:rPr>
              <a:t>• 2.3: Selection </a:t>
            </a:r>
          </a:p>
          <a:p>
            <a:r>
              <a:rPr lang="en-US" sz="18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31</a:t>
            </a:fld>
            <a:endParaRPr lang="en-US" dirty="0"/>
          </a:p>
        </p:txBody>
      </p:sp>
    </p:spTree>
    <p:extLst>
      <p:ext uri="{BB962C8B-B14F-4D97-AF65-F5344CB8AC3E}">
        <p14:creationId xmlns:p14="http://schemas.microsoft.com/office/powerpoint/2010/main" val="801753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comes to mind when you think about Talent Acquisition?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32</a:t>
            </a:fld>
            <a:endParaRPr lang="en-US"/>
          </a:p>
        </p:txBody>
      </p:sp>
    </p:spTree>
    <p:extLst>
      <p:ext uri="{BB962C8B-B14F-4D97-AF65-F5344CB8AC3E}">
        <p14:creationId xmlns:p14="http://schemas.microsoft.com/office/powerpoint/2010/main" val="93629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Before beginning the talent acquisition process, it is important to formulate a talent acquisition philosophy. Such a philosophy specifies, in general, what type of candidates the organization is looking for in terms of desired knowledge, skills, and abilities (KSAs). This philosophy may differ from department to department or position to position, but it is important to identify the approach and get agreement from all parties involved in the talent acquisition process. Since HR and hiring managers often partner in this process, it is important to have a consistent approach right from the beginning for each talent acquisition effort. 	</a:t>
            </a:r>
          </a:p>
          <a:p>
            <a:endParaRPr lang="en-US" dirty="0"/>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Conformity vs. fresh perspective:  Does the organization have a strong culture and established, time-tested processes and procedures? If so, it may be looking for employees who will fit into its structure. Promoting from within may also suit the organization if its recruiting approach features internal promotions. If the organization is considering new ways to approach its business challenges, it may be looking for employees from outside who will bring fresh perspectives. Organizations should monitor their selection rates to ensure that they do not either create discriminatory practices or perpetuate past discriminatory practices.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Immediate job requirements vs. organizational careers:  Is the organization seeking a person to fill a specific position? Then it may be looking for an employee with a specific skill set who can contribute immediately. On the other hand, it may want to fill positions with candidates seeking long-term careers with the organization.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Trained vs. trainable candidates:  Does the organization need an employee to come in with a fully developed skill set, or does it have time to train a candidate? For example, start-up companies often do not have the time to train new hires and prefer to hire experienced people. Other organizations may have the time and resources to train candidates with a positive attitude and ability to learn.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Mobility vs. non-mobility: Is the organization seeking an employee for a specific location? Is the location one that is particularly hard to staff? If so, the organization must consider whether candidate mobility is essential. If relocation is a prerequisite for the job, it is essential to state that from the beginning. 	</a:t>
            </a:r>
          </a:p>
          <a:p>
            <a:endParaRPr lang="en-US" dirty="0"/>
          </a:p>
          <a:p>
            <a:r>
              <a:rPr lang="en-US" sz="1800" b="0" i="0" u="none" strike="noStrike" baseline="0" dirty="0">
                <a:solidFill>
                  <a:srgbClr val="000000"/>
                </a:solidFill>
                <a:latin typeface="Times New Roman" panose="02020603050405020304" pitchFamily="18" charset="0"/>
              </a:rPr>
              <a:t>Once HR and the managers involved in the talent acquisition process agree about the talent acquisition philosophy, they should review the KSAs for the position. The KSAs are identified through a job analysis, which clarifies the: </a:t>
            </a:r>
          </a:p>
          <a:p>
            <a:r>
              <a:rPr lang="en-US" sz="1800" b="0" i="0" u="none" strike="noStrike" baseline="0" dirty="0">
                <a:solidFill>
                  <a:srgbClr val="000000"/>
                </a:solidFill>
                <a:latin typeface="Times New Roman" panose="02020603050405020304" pitchFamily="18" charset="0"/>
              </a:rPr>
              <a:t>• Principal tasks, duties, and responsibilities of the job. </a:t>
            </a:r>
          </a:p>
          <a:p>
            <a:r>
              <a:rPr lang="en-US" sz="1800" b="0" i="0" u="none" strike="noStrike" baseline="0" dirty="0">
                <a:solidFill>
                  <a:srgbClr val="000000"/>
                </a:solidFill>
                <a:latin typeface="Times New Roman" panose="02020603050405020304" pitchFamily="18" charset="0"/>
              </a:rPr>
              <a:t>• Knowledge, skills, and mental and physical abilities/attributes required. </a:t>
            </a:r>
          </a:p>
          <a:p>
            <a:r>
              <a:rPr lang="en-US" sz="1800" b="0" i="0" u="none" strike="noStrike" baseline="0" dirty="0">
                <a:solidFill>
                  <a:srgbClr val="000000"/>
                </a:solidFill>
                <a:latin typeface="Times New Roman" panose="02020603050405020304" pitchFamily="18" charset="0"/>
              </a:rPr>
              <a:t>	</a:t>
            </a:r>
          </a:p>
          <a:p>
            <a:r>
              <a:rPr lang="en-US" dirty="0"/>
              <a:t>Key insight: When connecting with HR professionals, ask them what their talent acquisition philosophy is; from this, you can obtain a general understanding of what is motivating them and how you might be able to support them getting there.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33</a:t>
            </a:fld>
            <a:endParaRPr lang="en-US" dirty="0"/>
          </a:p>
        </p:txBody>
      </p:sp>
    </p:spTree>
    <p:extLst>
      <p:ext uri="{BB962C8B-B14F-4D97-AF65-F5344CB8AC3E}">
        <p14:creationId xmlns:p14="http://schemas.microsoft.com/office/powerpoint/2010/main" val="3401703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Recruiting is the process of locating potential candidates and encouraging them to apply for jobs. The goal is to attract well-qualified candidates. The process begins not with candidates but with the goals of the organization and how the job supports them. Recruiting must be an outgrowth of the organization’s strategic plan, which is reflected by the goals and objectives set by each functional area and department. These goals serve as a guide throughout the recruiting process.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The goals of the recruiting process are to: </a:t>
            </a:r>
          </a:p>
          <a:p>
            <a:r>
              <a:rPr lang="en-US" sz="1800" b="0" i="0" u="none" strike="noStrike" baseline="0" dirty="0">
                <a:solidFill>
                  <a:srgbClr val="000000"/>
                </a:solidFill>
                <a:latin typeface="Times New Roman" panose="02020603050405020304" pitchFamily="18" charset="0"/>
              </a:rPr>
              <a:t>• Develop a pool of well-qualified candidates. </a:t>
            </a:r>
          </a:p>
          <a:p>
            <a:r>
              <a:rPr lang="en-US" sz="1800" b="0" i="0" u="none" strike="noStrike" baseline="0" dirty="0">
                <a:solidFill>
                  <a:srgbClr val="000000"/>
                </a:solidFill>
                <a:latin typeface="Times New Roman" panose="02020603050405020304" pitchFamily="18" charset="0"/>
              </a:rPr>
              <a:t>• Find people who are a match for the job. </a:t>
            </a:r>
          </a:p>
          <a:p>
            <a:r>
              <a:rPr lang="en-US" sz="1800" b="0" i="0" u="none" strike="noStrike" baseline="0" dirty="0">
                <a:solidFill>
                  <a:srgbClr val="000000"/>
                </a:solidFill>
                <a:latin typeface="Times New Roman" panose="02020603050405020304" pitchFamily="18" charset="0"/>
              </a:rPr>
              <a:t>• Identify people who can help the organization achieve its mission and vision. </a:t>
            </a:r>
          </a:p>
          <a:p>
            <a:r>
              <a:rPr lang="en-US" sz="1800" b="0" i="0" u="none" strike="noStrike" baseline="0" dirty="0">
                <a:solidFill>
                  <a:srgbClr val="000000"/>
                </a:solidFill>
                <a:latin typeface="Times New Roman" panose="02020603050405020304" pitchFamily="18" charset="0"/>
              </a:rPr>
              <a:t>• Meet equal employment opportunity and diversity goals. </a:t>
            </a:r>
          </a:p>
          <a:p>
            <a:r>
              <a:rPr lang="en-US" sz="1800" b="0" i="0" u="none" strike="noStrike" baseline="0" dirty="0">
                <a:solidFill>
                  <a:srgbClr val="000000"/>
                </a:solidFill>
                <a:latin typeface="Times New Roman" panose="02020603050405020304" pitchFamily="18" charset="0"/>
              </a:rPr>
              <a:t>		</a:t>
            </a:r>
          </a:p>
          <a:p>
            <a:r>
              <a:rPr lang="en-US" dirty="0"/>
              <a:t>Key insight: Ask your client how they are doing with recruitment? Are they doing well or struggling? If they are struggling, where?</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34</a:t>
            </a:fld>
            <a:endParaRPr lang="en-US" dirty="0"/>
          </a:p>
        </p:txBody>
      </p:sp>
    </p:spTree>
    <p:extLst>
      <p:ext uri="{BB962C8B-B14F-4D97-AF65-F5344CB8AC3E}">
        <p14:creationId xmlns:p14="http://schemas.microsoft.com/office/powerpoint/2010/main" val="909050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 next step is to select the appropriate sources to identify prospective candidates. An organization has both internal and external sources at its disposal. 	</a:t>
            </a:r>
          </a:p>
          <a:p>
            <a:endParaRPr lang="en-US" dirty="0"/>
          </a:p>
          <a:p>
            <a:r>
              <a:rPr lang="en-US" dirty="0"/>
              <a:t>Internal:</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Job posting:  Job postings may be internal or external; an internal job posting system gives employees a chance to find a better job within the organization instead of looking outside. In some cases, jobs are not advertised externally until employees have had an opportunity to respond to the posting. In other cases, jobs may be posted and advertised both internally and externally to speed up the hiring process.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Skill inventory:	Organizations that have completed the HR planning process may have employee profiles or databases that they can refer to when an opening exists. Keeping data on the KSAs and experiences of employees increases the likelihood of a good match between the job and the employee.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Employee referrals: Current employees may know of well-qualified candidates for current and future openings for an organization. When an employee knows what is involved in a job, the employee usually recommends someone who is a good fit with the organization. Employees do not want to make a bad referral, because it will reflect poorly on them. While employee referrals may identify well-qualified candidates, consideration should be given to identifying fresh ideas and approaches and avoiding “similar-to-me” scenarios (i.e., when employees share common personal characteristics). </a:t>
            </a:r>
          </a:p>
          <a:p>
            <a:pPr marL="285750" indent="-285750">
              <a:buFont typeface="Arial" panose="020B0604020202020204" pitchFamily="34" charset="0"/>
              <a:buChar char="•"/>
            </a:pPr>
            <a:endParaRPr lang="en-US" sz="1800" b="0" i="0" u="none" strike="noStrike" baseline="0" dirty="0">
              <a:solidFill>
                <a:srgbClr val="000000"/>
              </a:solidFill>
              <a:latin typeface="Arial" panose="020B0604020202020204" pitchFamily="34" charset="0"/>
            </a:endParaRPr>
          </a:p>
          <a:p>
            <a:pPr marL="0" indent="0">
              <a:buFont typeface="Arial" panose="020B0604020202020204" pitchFamily="34" charset="0"/>
              <a:buNone/>
            </a:pPr>
            <a:r>
              <a:rPr lang="en-US" sz="1800" b="0" i="0" u="none" strike="noStrike" baseline="0" dirty="0">
                <a:solidFill>
                  <a:srgbClr val="000000"/>
                </a:solidFill>
                <a:latin typeface="Arial" panose="020B0604020202020204" pitchFamily="34" charset="0"/>
              </a:rPr>
              <a:t>External – Review the list on screen for external locations of where and how businesses find talent.</a:t>
            </a:r>
          </a:p>
          <a:p>
            <a:pPr marL="0" indent="0">
              <a:buFont typeface="Arial" panose="020B0604020202020204" pitchFamily="34" charset="0"/>
              <a:buNone/>
            </a:pPr>
            <a:r>
              <a:rPr lang="en-US" sz="1800" b="0" i="0" u="none" strike="noStrike" baseline="0" dirty="0">
                <a:solidFill>
                  <a:srgbClr val="000000"/>
                </a:solidFill>
                <a:latin typeface="Arial" panose="020B0604020202020204" pitchFamily="34"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35</a:t>
            </a:fld>
            <a:endParaRPr lang="en-US" dirty="0"/>
          </a:p>
        </p:txBody>
      </p:sp>
    </p:spTree>
    <p:extLst>
      <p:ext uri="{BB962C8B-B14F-4D97-AF65-F5344CB8AC3E}">
        <p14:creationId xmlns:p14="http://schemas.microsoft.com/office/powerpoint/2010/main" val="2661589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An HR department typically establishes key metrics that will provide hard data upon which to base recruitment decisions. Many HR departments track metrics such as time to fill, labor costs as a percentage of revenue, turnover rates, and cost and effectiveness of recruiting efforts. Metrics should take both a short- and long-term view and should assist the HR department in contributing to the goals and objectives of the organization.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From a recruitment perspective, yield ratios are valuable metrics. By calculating yield ratios, you can determine how large a candidate pool you will need, the cost of recruiting methods, and the return on investment. 	</a:t>
            </a:r>
          </a:p>
          <a:p>
            <a:endParaRPr lang="en-US" dirty="0"/>
          </a:p>
          <a:p>
            <a:r>
              <a:rPr lang="en-US" sz="1800" b="0" i="0" u="none" strike="noStrike" baseline="0" dirty="0">
                <a:solidFill>
                  <a:srgbClr val="000000"/>
                </a:solidFill>
                <a:latin typeface="Times New Roman" panose="02020603050405020304" pitchFamily="18" charset="0"/>
              </a:rPr>
              <a:t>Common yield ratio calculations include the ratios of: </a:t>
            </a:r>
          </a:p>
          <a:p>
            <a:r>
              <a:rPr lang="en-US" sz="1800" b="0" i="0" u="none" strike="noStrike" baseline="0" dirty="0">
                <a:solidFill>
                  <a:srgbClr val="000000"/>
                </a:solidFill>
                <a:latin typeface="Times New Roman" panose="02020603050405020304" pitchFamily="18" charset="0"/>
              </a:rPr>
              <a:t>• Qualified candidates to total candidates. </a:t>
            </a:r>
          </a:p>
          <a:p>
            <a:r>
              <a:rPr lang="en-US" sz="1800" b="0" i="0" u="none" strike="noStrike" baseline="0" dirty="0">
                <a:solidFill>
                  <a:srgbClr val="000000"/>
                </a:solidFill>
                <a:latin typeface="Times New Roman" panose="02020603050405020304" pitchFamily="18" charset="0"/>
              </a:rPr>
              <a:t>• Minority candidates to total candidates. </a:t>
            </a:r>
          </a:p>
          <a:p>
            <a:r>
              <a:rPr lang="en-US" sz="1800" b="0" i="0" u="none" strike="noStrike" baseline="0" dirty="0">
                <a:solidFill>
                  <a:srgbClr val="000000"/>
                </a:solidFill>
                <a:latin typeface="Times New Roman" panose="02020603050405020304" pitchFamily="18" charset="0"/>
              </a:rPr>
              <a:t>• Female candidates to total candidates. </a:t>
            </a:r>
          </a:p>
          <a:p>
            <a:r>
              <a:rPr lang="en-US" sz="1800" b="0" i="0" u="none" strike="noStrike" baseline="0" dirty="0">
                <a:solidFill>
                  <a:srgbClr val="000000"/>
                </a:solidFill>
                <a:latin typeface="Times New Roman" panose="02020603050405020304" pitchFamily="18" charset="0"/>
              </a:rPr>
              <a:t>• Offers extended to qualified candidates. </a:t>
            </a:r>
          </a:p>
          <a:p>
            <a:r>
              <a:rPr lang="en-US" sz="1800" b="0" i="0" u="none" strike="noStrike" baseline="0" dirty="0">
                <a:solidFill>
                  <a:srgbClr val="000000"/>
                </a:solidFill>
                <a:latin typeface="Times New Roman" panose="02020603050405020304" pitchFamily="18" charset="0"/>
              </a:rPr>
              <a:t>• Offers extended to final interviews. </a:t>
            </a:r>
          </a:p>
          <a:p>
            <a:r>
              <a:rPr lang="en-US" sz="1800" b="0" i="0" u="none" strike="noStrike" baseline="0" dirty="0">
                <a:solidFill>
                  <a:srgbClr val="000000"/>
                </a:solidFill>
                <a:latin typeface="Times New Roman" panose="02020603050405020304" pitchFamily="18" charset="0"/>
              </a:rPr>
              <a:t>• Offers accepted to offers extended. </a:t>
            </a:r>
          </a:p>
          <a:p>
            <a:r>
              <a:rPr lang="en-US" sz="1800" b="0" i="0" u="none" strike="noStrike" baseline="0" dirty="0">
                <a:solidFill>
                  <a:srgbClr val="000000"/>
                </a:solidFill>
                <a:latin typeface="Times New Roman" panose="02020603050405020304" pitchFamily="18" charset="0"/>
              </a:rPr>
              <a:t>	</a:t>
            </a:r>
          </a:p>
          <a:p>
            <a:r>
              <a:rPr lang="en-US" dirty="0"/>
              <a:t>Key insight: Understanding how your clients are performing is this area can open the door to conversation on how you may be able to help and support them with your services. You can explore how you can support through sourcing and recruiting, and even help diversify the qualified talent pool.</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36</a:t>
            </a:fld>
            <a:endParaRPr lang="en-US" dirty="0"/>
          </a:p>
        </p:txBody>
      </p:sp>
    </p:spTree>
    <p:extLst>
      <p:ext uri="{BB962C8B-B14F-4D97-AF65-F5344CB8AC3E}">
        <p14:creationId xmlns:p14="http://schemas.microsoft.com/office/powerpoint/2010/main" val="182929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Cost per hire is another metric often calculated in talent acquisition. It is commonly used to measure the financial effort to staff an open position in an organization. Without getting into the mechanics, it includes all of the external and internal costs averaged by the total number of hires in a time period. External costs include third part agency fees, advertising costs, job fair costs and travel costs. Internal costs include salary and benefits of the recruiting team and any fixed costs such as the physical infrastructure.</a:t>
            </a:r>
          </a:p>
          <a:p>
            <a:endParaRPr lang="en-US" dirty="0"/>
          </a:p>
          <a:p>
            <a:r>
              <a:rPr lang="en-US" dirty="0"/>
              <a:t>Key insight: By knowing average cost per hire, you can engage in a thoughtful and meaningful conversation with your client. You can confidently ask your client what their cost per hire is and probe to find where they might be able to improve. If you can probe to find ways to lower their cost per hire, you will definitely gain credibility and have a positive impact on the relationship. </a:t>
            </a:r>
          </a:p>
          <a:p>
            <a:endParaRPr lang="en-US" dirty="0"/>
          </a:p>
          <a:p>
            <a:r>
              <a:rPr lang="en-US" dirty="0"/>
              <a:t>According to SHRM’s new HR data benchmarking report launched on April 10, 2022, the average cost per hire is $4,683. It is critical, however, to drill down into the industry and company size as this spans a variety of industry, regions, organizational sizes and sectors. Full report available to SHRM members. </a:t>
            </a:r>
          </a:p>
          <a:p>
            <a:r>
              <a:rPr lang="en-US" dirty="0"/>
              <a:t>Here is a link to the article about it:</a:t>
            </a:r>
          </a:p>
          <a:p>
            <a:r>
              <a:rPr lang="en-US" dirty="0"/>
              <a:t>https://www.shrm.org/resourcesandtools/hr-topics/benefits/pages/shrm-hr-benchmarking-reports-launch-as-a-member-exclusive-benefit.aspx</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37</a:t>
            </a:fld>
            <a:endParaRPr lang="en-US" dirty="0"/>
          </a:p>
        </p:txBody>
      </p:sp>
    </p:spTree>
    <p:extLst>
      <p:ext uri="{BB962C8B-B14F-4D97-AF65-F5344CB8AC3E}">
        <p14:creationId xmlns:p14="http://schemas.microsoft.com/office/powerpoint/2010/main" val="1223229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The selection process consists of a series of filters designed to narrow the field of candidates down to a select few, as shown in the image below. At each phase of the process, more information is gathered, until a final match is made. The key steps in a typical selection process are identified below. The steps and the sequence of steps in the selection process may vary from organization to organization.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Explore with your clients where they have pain points throughout this process.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Key insight: We’re going to review quickly, what your clients do across these spaces so you can empathize and truly understand where they have paint points. Cover the following slides to explore the selection process in more detail with the lens of this audience. They are not actually conducting the selection process but should understand what an HR professional is covering. There are some custom activities for the advisors/sales learners to start connecting the dots to their application.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38</a:t>
            </a:fld>
            <a:endParaRPr lang="en-US" dirty="0"/>
          </a:p>
        </p:txBody>
      </p:sp>
    </p:spTree>
    <p:extLst>
      <p:ext uri="{BB962C8B-B14F-4D97-AF65-F5344CB8AC3E}">
        <p14:creationId xmlns:p14="http://schemas.microsoft.com/office/powerpoint/2010/main" val="2111271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 first step in the selection process is creating a job posting. In this context, a job posting is an accurate description of the organization and the position. While job descriptions are often created by hiring managers, HR professionals.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You can see here on screen what is commonly included.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39</a:t>
            </a:fld>
            <a:endParaRPr lang="en-US" dirty="0"/>
          </a:p>
        </p:txBody>
      </p:sp>
    </p:spTree>
    <p:extLst>
      <p:ext uri="{BB962C8B-B14F-4D97-AF65-F5344CB8AC3E}">
        <p14:creationId xmlns:p14="http://schemas.microsoft.com/office/powerpoint/2010/main" val="135670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0" u="none" strike="noStrike" cap="none" dirty="0">
              <a:solidFill>
                <a:schemeClr val="dk1"/>
              </a:solidFill>
              <a:latin typeface="Calibri Light" panose="020F0302020204030204" pitchFamily="34" charset="0"/>
              <a:cs typeface="Calibri"/>
              <a:sym typeface="Calibri"/>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0" i="0" u="none" strike="noStrike" cap="none" dirty="0">
                <a:solidFill>
                  <a:schemeClr val="dk1"/>
                </a:solidFill>
                <a:latin typeface="Calibri Light" panose="020F0302020204030204" pitchFamily="34" charset="0"/>
                <a:cs typeface="Calibri"/>
                <a:sym typeface="Calibri"/>
              </a:rPr>
              <a:t>Review the components shown here so learners know where they are in their path.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0" i="0" u="none" strike="noStrike" cap="none" dirty="0">
              <a:solidFill>
                <a:schemeClr val="dk1"/>
              </a:solidFill>
              <a:latin typeface="Calibri Light" panose="020F0302020204030204" pitchFamily="34" charset="0"/>
              <a:cs typeface="Calibri"/>
              <a:sym typeface="Calibri"/>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0" i="0" u="none" strike="noStrike" cap="none" dirty="0">
                <a:solidFill>
                  <a:schemeClr val="dk1"/>
                </a:solidFill>
                <a:latin typeface="Calibri Light" panose="020F0302020204030204" pitchFamily="34" charset="0"/>
                <a:cs typeface="Calibri"/>
                <a:sym typeface="Calibri"/>
              </a:rPr>
              <a:t>Knowledge:</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0" i="0" u="none" strike="noStrike" cap="none" dirty="0">
                <a:solidFill>
                  <a:schemeClr val="dk1"/>
                </a:solidFill>
                <a:latin typeface="Calibri Light" panose="020F0302020204030204" pitchFamily="34" charset="0"/>
                <a:cs typeface="Calibri"/>
                <a:sym typeface="Calibri"/>
              </a:rPr>
              <a:t>Includes the live program and thought leadership videos. Live program is what we are doing right now. Y</a:t>
            </a:r>
            <a:r>
              <a:rPr lang="en-US" dirty="0">
                <a:latin typeface="Calibri Light" panose="020F0302020204030204" pitchFamily="34" charset="0"/>
              </a:rPr>
              <a:t>ou first need to understand foundational HR roles and responsibilities. Then, as you really start unpacking those elements, think about how you as a human capital advisor can provide solutions to help them elevate and sophisticate their HR function. After the live program, you will be able to watch 6 thought leader videos aligned with the topics from this program to help you continue to connect the dots and bring the concepts to live in your workplace. Additionally, there are talking points associated with the videos to help you continue the dialogue internally.</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latin typeface="Calibri Light" panose="020F03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Applied = skill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This is the application practice to demonstrate your new skills. You will explore 4 self-paced scenarios focused on consulting with an HR focus. Following these scenarios is an assessment experience for you to prove what you learned.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latin typeface="Calibri Light" panose="020F03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Future Focus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In this area is how you continue your learning. SHRM will provide ways to reinforce the change through content and analysis delivery s well as ongoing trends and research.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latin typeface="Calibri Light" panose="020F0302020204030204" pitchFamily="34" charset="0"/>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a:t>
            </a:fld>
            <a:endParaRPr lang="en-US" dirty="0"/>
          </a:p>
        </p:txBody>
      </p:sp>
    </p:spTree>
    <p:extLst>
      <p:ext uri="{BB962C8B-B14F-4D97-AF65-F5344CB8AC3E}">
        <p14:creationId xmlns:p14="http://schemas.microsoft.com/office/powerpoint/2010/main" val="499917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At this point, they determine which candidates to add to the pool and which to reject. Depending on the position, information is provided via an application form and/or resume. 	</a:t>
            </a:r>
          </a:p>
          <a:p>
            <a:endParaRPr lang="en-US" dirty="0"/>
          </a:p>
          <a:p>
            <a:r>
              <a:rPr lang="en-US" sz="1800" b="0" i="0" u="none" strike="noStrike" baseline="0" dirty="0">
                <a:solidFill>
                  <a:srgbClr val="000000"/>
                </a:solidFill>
                <a:latin typeface="Times New Roman" panose="02020603050405020304" pitchFamily="18" charset="0"/>
              </a:rPr>
              <a:t>HR generally completes this step of the selection process. By the end of this step, you will: </a:t>
            </a:r>
          </a:p>
          <a:p>
            <a:r>
              <a:rPr lang="en-US" sz="1800" b="0" i="0" u="none" strike="noStrike" baseline="0" dirty="0">
                <a:solidFill>
                  <a:srgbClr val="000000"/>
                </a:solidFill>
                <a:latin typeface="Times New Roman" panose="02020603050405020304" pitchFamily="18" charset="0"/>
              </a:rPr>
              <a:t>• Determine which candidates meet the minimum qualifications for the position. Those who are qualified will advance to the next step of the selection process. </a:t>
            </a:r>
          </a:p>
          <a:p>
            <a:r>
              <a:rPr lang="en-US" sz="1800" b="0" i="0" u="none" strike="noStrike" baseline="0" dirty="0">
                <a:solidFill>
                  <a:srgbClr val="000000"/>
                </a:solidFill>
                <a:latin typeface="Times New Roman" panose="02020603050405020304" pitchFamily="18" charset="0"/>
              </a:rPr>
              <a:t>• Identify “red flags” such as gaps in employment, frequent job changes, over-qualification for a job, or a downward spiral of jobs with less responsibility. </a:t>
            </a:r>
          </a:p>
          <a:p>
            <a:r>
              <a:rPr lang="en-US" sz="1800" b="0" i="0" u="none" strike="noStrike" baseline="0" dirty="0">
                <a:solidFill>
                  <a:srgbClr val="000000"/>
                </a:solidFill>
                <a:latin typeface="Times New Roman" panose="02020603050405020304" pitchFamily="18" charset="0"/>
              </a:rPr>
              <a:t>• Formulate questions for the interview process. </a:t>
            </a:r>
          </a:p>
          <a:p>
            <a:r>
              <a:rPr lang="en-US" sz="18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40</a:t>
            </a:fld>
            <a:endParaRPr lang="en-US" dirty="0"/>
          </a:p>
        </p:txBody>
      </p:sp>
    </p:spTree>
    <p:extLst>
      <p:ext uri="{BB962C8B-B14F-4D97-AF65-F5344CB8AC3E}">
        <p14:creationId xmlns:p14="http://schemas.microsoft.com/office/powerpoint/2010/main" val="601587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HR usually conducts prescreening interviews based on the KSAs identified in the job analysis phase. Initial screening is useful when an organization has a high volume of candidates and needs to further qualify them. For example, ten people may be interested in a customer service position. Before involving the customer service manager in the selection process, HR may narrow down the candidates to three. The customer service manager can then focus on the most viable candidates.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During this stage of the process, the HR manager will clear up any “red flags,” verify employment history, and judge to what extent the candidate is qualified.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41</a:t>
            </a:fld>
            <a:endParaRPr lang="en-US" dirty="0"/>
          </a:p>
        </p:txBody>
      </p:sp>
    </p:spTree>
    <p:extLst>
      <p:ext uri="{BB962C8B-B14F-4D97-AF65-F5344CB8AC3E}">
        <p14:creationId xmlns:p14="http://schemas.microsoft.com/office/powerpoint/2010/main" val="2823132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Interviewing is an important skill that enables HR professionals and hiring managers to evaluate candidates and give candidates the opportunity to assess whether the job is a suitable fit for them. Providing a realistic job preview is a related technique that can also be used at this stage in the process.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There are many different types of interviews. The type of interview you use will depend on the position to be filled, your organizational and HR policies, and the number and experience level of people involved in the interview process.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42</a:t>
            </a:fld>
            <a:endParaRPr lang="en-US" dirty="0"/>
          </a:p>
        </p:txBody>
      </p:sp>
    </p:spTree>
    <p:extLst>
      <p:ext uri="{BB962C8B-B14F-4D97-AF65-F5344CB8AC3E}">
        <p14:creationId xmlns:p14="http://schemas.microsoft.com/office/powerpoint/2010/main" val="4224506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Let’s explore if you’re up to speed on compliance concerns during the interview process. </a:t>
            </a:r>
          </a:p>
          <a:p>
            <a:endParaRPr lang="en-US" dirty="0"/>
          </a:p>
          <a:p>
            <a:pPr marL="228600" indent="-228600">
              <a:buAutoNum type="arabicPeriod"/>
            </a:pPr>
            <a:r>
              <a:rPr lang="en-US" dirty="0"/>
              <a:t>False</a:t>
            </a:r>
          </a:p>
          <a:p>
            <a:pPr marL="228600" indent="-228600">
              <a:buAutoNum type="arabicPeriod"/>
            </a:pPr>
            <a:r>
              <a:rPr lang="en-US" dirty="0"/>
              <a:t>True</a:t>
            </a:r>
          </a:p>
          <a:p>
            <a:pPr marL="228600" indent="-228600">
              <a:buAutoNum type="arabicPeriod"/>
            </a:pPr>
            <a:r>
              <a:rPr lang="en-US" dirty="0"/>
              <a:t>True</a:t>
            </a:r>
          </a:p>
          <a:p>
            <a:pPr marL="228600" indent="-228600">
              <a:buAutoNum type="arabicPeriod"/>
            </a:pPr>
            <a:r>
              <a:rPr lang="en-US" dirty="0"/>
              <a:t>True</a:t>
            </a:r>
          </a:p>
          <a:p>
            <a:pPr marL="228600" indent="-228600">
              <a:buAutoNum type="arabicPeriod"/>
            </a:pPr>
            <a:r>
              <a:rPr lang="en-US" dirty="0"/>
              <a:t>False</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43</a:t>
            </a:fld>
            <a:endParaRPr lang="en-US" dirty="0"/>
          </a:p>
        </p:txBody>
      </p:sp>
    </p:spTree>
    <p:extLst>
      <p:ext uri="{BB962C8B-B14F-4D97-AF65-F5344CB8AC3E}">
        <p14:creationId xmlns:p14="http://schemas.microsoft.com/office/powerpoint/2010/main" val="1042779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Asking the right questions is one dimension of an effective interview. Equally important is the ability to listen and objectively evaluate the answers and behavior of the candidate. Interviewers must not allow their own biases to influence their judgment. The evaluator must maintain this same level of objectivity during employee performance evaluations. Shown here are some of the common rater biases that interviewers should guard against. 	</a:t>
            </a:r>
          </a:p>
          <a:p>
            <a:endParaRPr lang="en-US" dirty="0"/>
          </a:p>
          <a:p>
            <a:r>
              <a:rPr lang="en-US" dirty="0"/>
              <a:t>For you and your role as an advisor, it is equally as important for you to be aware of these rater biases you bring to the table. </a:t>
            </a:r>
          </a:p>
          <a:p>
            <a:endParaRPr lang="en-US" dirty="0"/>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Stereotyping: Forming generalized opinions about people of a particular race or gender.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Inconsistency in questioning: Asking different questions of candidates.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First impression: Forming a snap judgment (positive or negative) and letting that first impression cloud the interview.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Halo effect: Judging a candidate as strong in many areas because he or she is strong in one area. Such as, rating a candidate highly because she is very articulate.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Horn effect: Judging a candidate as weak in many areas because he or she is weak in one area. Such as, rejecting a candidate because of spelling errors on a resume.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Cultural noise: Failing to recognize when a candidate’s response is politically correct and not very revealing. Such as, accepting a candidate’s statement that he has no preference for individual or team assignments when he actually prefers to work alone.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Nonverbal bias: Placing undue emphasis on nonverbal behavior. Such as, rejecting a candidate because she plays with her watchband when she is nervous.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Contrast effect: Comparing a candidate against others who came before. Such as, rating a candidate more highly than deserved because the two candidates interviewed previously were very weak.</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Similar-to-me: Picking a candidate because of personal characteristics shared with the interviewer. 	Selecting a candidate who attended the same college as you and who has the same management philosophy.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Central tendency: Viewing all candidates as middle of the road. 	Holding such high standards that no candidate can meet them; all are seen as average.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44</a:t>
            </a:fld>
            <a:endParaRPr lang="en-US" dirty="0"/>
          </a:p>
        </p:txBody>
      </p:sp>
    </p:spTree>
    <p:extLst>
      <p:ext uri="{BB962C8B-B14F-4D97-AF65-F5344CB8AC3E}">
        <p14:creationId xmlns:p14="http://schemas.microsoft.com/office/powerpoint/2010/main" val="2396365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45</a:t>
            </a:fld>
            <a:endParaRPr lang="en-US" dirty="0"/>
          </a:p>
        </p:txBody>
      </p:sp>
    </p:spTree>
    <p:extLst>
      <p:ext uri="{BB962C8B-B14F-4D97-AF65-F5344CB8AC3E}">
        <p14:creationId xmlns:p14="http://schemas.microsoft.com/office/powerpoint/2010/main" val="3401621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Your clients will next set up a </a:t>
            </a:r>
            <a:r>
              <a:rPr lang="en-US" sz="1800" b="1" i="0" u="none" strike="noStrike" baseline="0" dirty="0">
                <a:solidFill>
                  <a:srgbClr val="000000"/>
                </a:solidFill>
                <a:latin typeface="Times New Roman" panose="02020603050405020304" pitchFamily="18" charset="0"/>
              </a:rPr>
              <a:t>realistic job preview (RJP) </a:t>
            </a:r>
            <a:r>
              <a:rPr lang="en-US" sz="1800" b="0" i="0" u="none" strike="noStrike" baseline="0" dirty="0">
                <a:solidFill>
                  <a:srgbClr val="000000"/>
                </a:solidFill>
                <a:latin typeface="Times New Roman" panose="02020603050405020304" pitchFamily="18" charset="0"/>
              </a:rPr>
              <a:t>is the part of the selection process that provides an applicant with honest and complete information about a job and the work environment. It informs candidates about all aspects of the job, including both its desirable and undesirable factors.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46</a:t>
            </a:fld>
            <a:endParaRPr lang="en-US" dirty="0"/>
          </a:p>
        </p:txBody>
      </p:sp>
    </p:spTree>
    <p:extLst>
      <p:ext uri="{BB962C8B-B14F-4D97-AF65-F5344CB8AC3E}">
        <p14:creationId xmlns:p14="http://schemas.microsoft.com/office/powerpoint/2010/main" val="2559232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Pre-employment testing may be a useful tool for verifying the qualifications of candidates. A pre-employment test is considered appropriate if: </a:t>
            </a:r>
          </a:p>
          <a:p>
            <a:r>
              <a:rPr lang="en-US" sz="1800" b="0" i="0" u="none" strike="noStrike" baseline="0" dirty="0">
                <a:solidFill>
                  <a:srgbClr val="000000"/>
                </a:solidFill>
                <a:latin typeface="Times New Roman" panose="02020603050405020304" pitchFamily="18" charset="0"/>
              </a:rPr>
              <a:t>• The test is job-relevant. In other words, the test must measure one or more characteristics that are essential to the job. </a:t>
            </a:r>
          </a:p>
          <a:p>
            <a:r>
              <a:rPr lang="en-US" sz="1800" b="0" i="0" u="none" strike="noStrike" baseline="0" dirty="0">
                <a:solidFill>
                  <a:srgbClr val="000000"/>
                </a:solidFill>
                <a:latin typeface="Times New Roman" panose="02020603050405020304" pitchFamily="18" charset="0"/>
              </a:rPr>
              <a:t>• The test is valid; it must measure what it claims to measure. For example, a test of mental ability must actually measure mental ability, not some other characteristic. </a:t>
            </a:r>
          </a:p>
          <a:p>
            <a:r>
              <a:rPr lang="en-US" sz="1800" b="0" i="0" u="none" strike="noStrike" baseline="0" dirty="0">
                <a:solidFill>
                  <a:srgbClr val="000000"/>
                </a:solidFill>
                <a:latin typeface="Times New Roman" panose="02020603050405020304" pitchFamily="18" charset="0"/>
              </a:rPr>
              <a:t>• The test is reliable. This means that if a person were to take the test again, he or she would get a similar test score. </a:t>
            </a:r>
          </a:p>
          <a:p>
            <a:r>
              <a:rPr lang="en-US" sz="1800" b="0" i="0" u="none" strike="noStrike" baseline="0" dirty="0">
                <a:solidFill>
                  <a:srgbClr val="000000"/>
                </a:solidFill>
                <a:latin typeface="Times New Roman" panose="02020603050405020304" pitchFamily="18" charset="0"/>
              </a:rPr>
              <a:t>• By using the test, more effective employment decisions can be made about individuals. For example, an arithmetic test may help you to select qualified workers for a job that requires knowledge of arithmetic operations. </a:t>
            </a:r>
          </a:p>
          <a:p>
            <a:r>
              <a:rPr lang="en-US" sz="1800" b="0" i="0" u="none" strike="noStrike" baseline="0" dirty="0">
                <a:solidFill>
                  <a:srgbClr val="000000"/>
                </a:solidFill>
                <a:latin typeface="Times New Roman" panose="02020603050405020304" pitchFamily="18" charset="0"/>
              </a:rPr>
              <a:t>	</a:t>
            </a:r>
          </a:p>
          <a:p>
            <a:r>
              <a:rPr lang="en-US" sz="1800" b="0" i="0" u="none" strike="noStrike" baseline="0" dirty="0">
                <a:solidFill>
                  <a:srgbClr val="000000"/>
                </a:solidFill>
                <a:latin typeface="Times New Roman" panose="02020603050405020304" pitchFamily="18" charset="0"/>
              </a:rPr>
              <a:t>Like other elements of an organization’s hiring process, pre-employment testing is subject to federal laws governing selection and hiring practices. A poorly designed assessment can do more harm than good. 	</a:t>
            </a:r>
          </a:p>
          <a:p>
            <a:r>
              <a:rPr lang="en-US" sz="1800" b="0" i="0" u="none" strike="noStrike" baseline="0" dirty="0">
                <a:solidFill>
                  <a:srgbClr val="000000"/>
                </a:solidFill>
                <a:latin typeface="Times New Roman" panose="02020603050405020304" pitchFamily="18" charset="0"/>
              </a:rPr>
              <a:t>Employers may choose to require drug testing for a variety of reasons, including employee and customer safety, productivity, and insurance costs. Employers who require drug testing should be aware of applicable laws. Testing should occur after a conditional offer of employment so as not to violate any privacy rights of applicants. Employers should consult with legal counsel before establishing drug testing policies, they should have written policies that clearly explain testing procedures and consequences, and they should ensure the confidentiality of all test results.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47</a:t>
            </a:fld>
            <a:endParaRPr lang="en-US" dirty="0"/>
          </a:p>
        </p:txBody>
      </p:sp>
    </p:spTree>
    <p:extLst>
      <p:ext uri="{BB962C8B-B14F-4D97-AF65-F5344CB8AC3E}">
        <p14:creationId xmlns:p14="http://schemas.microsoft.com/office/powerpoint/2010/main" val="9769577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Employers that conduct thorough background investigations usually make better hiring decisions and may avoid negligent hiring claims. </a:t>
            </a:r>
            <a:r>
              <a:rPr lang="en-US" sz="1800" b="1" i="0" u="none" strike="noStrike" baseline="0" dirty="0">
                <a:solidFill>
                  <a:srgbClr val="000000"/>
                </a:solidFill>
                <a:latin typeface="Times New Roman" panose="02020603050405020304" pitchFamily="18" charset="0"/>
              </a:rPr>
              <a:t>Negligent hiring </a:t>
            </a:r>
            <a:r>
              <a:rPr lang="en-US" sz="1800" b="0" i="0" u="none" strike="noStrike" baseline="0" dirty="0">
                <a:solidFill>
                  <a:srgbClr val="000000"/>
                </a:solidFill>
                <a:latin typeface="Times New Roman" panose="02020603050405020304" pitchFamily="18" charset="0"/>
              </a:rPr>
              <a:t>involves the hiring of a candidate who the employer knew or should have known, based on a reasonable investigation of the employee’s background, posed a risk to others in the workplace. For example, an organization that hires a candidate whose driver’s license has been suspended may be liable if the employee causes an accident while driving on company business. The organization has a duty to protect workers, customers, and visitors from injury caused by employees.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References may be considered a selection tool, so you must ensure that the references you require are job-related and nondiscriminatory. Some employers outsource background investigation to a third-party organization that specializes in this type of work.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48</a:t>
            </a:fld>
            <a:endParaRPr lang="en-US" dirty="0"/>
          </a:p>
        </p:txBody>
      </p:sp>
    </p:spTree>
    <p:extLst>
      <p:ext uri="{BB962C8B-B14F-4D97-AF65-F5344CB8AC3E}">
        <p14:creationId xmlns:p14="http://schemas.microsoft.com/office/powerpoint/2010/main" val="3311957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A job offer can be contingent on passing a medical exam, provided that the exam focuses on the candidate’s ability to perform the essential functions of the job. For example, a warehouse worker who must lift 50 pounds may be refused a job if the exam reveals back problems and an inability to safely lift 50 pounds. According to the Americans with Disabilities Act, employers may require medical examinations only if the exam is consistent with business necessity and job-related and is conducted after a conditional job offer has been made. </a:t>
            </a:r>
          </a:p>
          <a:p>
            <a:r>
              <a:rPr lang="en-US" sz="1800" b="0" i="0" u="none" strike="noStrike" baseline="0" dirty="0">
                <a:solidFill>
                  <a:srgbClr val="000000"/>
                </a:solidFill>
                <a:latin typeface="Times New Roman" panose="02020603050405020304" pitchFamily="18" charset="0"/>
              </a:rPr>
              <a:t>The job offer may also be contingent upon passing a drug test and/or background investigation.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49</a:t>
            </a:fld>
            <a:endParaRPr lang="en-US" dirty="0"/>
          </a:p>
        </p:txBody>
      </p:sp>
    </p:spTree>
    <p:extLst>
      <p:ext uri="{BB962C8B-B14F-4D97-AF65-F5344CB8AC3E}">
        <p14:creationId xmlns:p14="http://schemas.microsoft.com/office/powerpoint/2010/main" val="175793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0" u="none" strike="noStrike" cap="none" dirty="0">
              <a:solidFill>
                <a:schemeClr val="dk1"/>
              </a:solidFill>
              <a:latin typeface="Calibri Light" panose="020F0302020204030204" pitchFamily="34" charset="0"/>
              <a:cs typeface="Calibri"/>
              <a:sym typeface="Calibri"/>
            </a:endParaRPr>
          </a:p>
          <a:p>
            <a:r>
              <a:rPr lang="en-US" sz="1800" dirty="0">
                <a:effectLst/>
                <a:latin typeface="Segoe UI" panose="020B0502040204020203" pitchFamily="34" charset="0"/>
              </a:rPr>
              <a:t>“Partners to HR are over-indexing the value of efficiency and effectiveness and do not properly recognize the importance of how human connections are made, and how they unlock the long-term value of the business.”</a:t>
            </a:r>
            <a:endParaRPr lang="en-US" sz="1800" dirty="0">
              <a:effectLst/>
              <a:latin typeface="Arial" panose="020B0604020202020204" pitchFamily="34" charset="0"/>
            </a:endParaRPr>
          </a:p>
          <a:p>
            <a:r>
              <a:rPr lang="en-US" sz="1800" dirty="0">
                <a:effectLst/>
                <a:latin typeface="Segoe UI" panose="020B0502040204020203" pitchFamily="34" charset="0"/>
              </a:rPr>
              <a:t>  - Alexander Alonso, SHM-SCP, PH.D.</a:t>
            </a:r>
            <a:endParaRPr lang="en-US" sz="1800" dirty="0">
              <a:effectLst/>
              <a:latin typeface="Arial" panose="020B0604020202020204" pitchFamily="34" charset="0"/>
            </a:endParaRPr>
          </a:p>
          <a:p>
            <a:r>
              <a:rPr lang="en-US" sz="1800" dirty="0">
                <a:effectLst/>
                <a:latin typeface="Segoe UI" panose="020B0502040204020203" pitchFamily="34" charset="0"/>
              </a:rPr>
              <a:t>   Chief Knowledge Officer</a:t>
            </a:r>
          </a:p>
          <a:p>
            <a:endParaRPr lang="en-US" sz="1800" dirty="0">
              <a:effectLst/>
              <a:latin typeface="Segoe UI" panose="020B0502040204020203" pitchFamily="34" charset="0"/>
            </a:endParaRPr>
          </a:p>
          <a:p>
            <a:r>
              <a:rPr lang="en-US" sz="1800" dirty="0">
                <a:effectLst/>
                <a:latin typeface="Segoe UI" panose="020B0502040204020203" pitchFamily="34" charset="0"/>
              </a:rPr>
              <a:t>Allow learners to review Alex Alonso’s quote on screen. Explain the </a:t>
            </a:r>
            <a:endParaRPr lang="en-US" sz="1800" dirty="0">
              <a:effectLst/>
              <a:latin typeface="Arial" panose="020B0604020202020204" pitchFamily="34" charset="0"/>
            </a:endParaRPr>
          </a:p>
          <a:p>
            <a:r>
              <a:rPr lang="en-US" sz="1800" dirty="0">
                <a:effectLst/>
                <a:latin typeface="Segoe UI" panose="020B0502040204020203" pitchFamily="34" charset="0"/>
              </a:rPr>
              <a:t>Alex gave us this quote to punctuate the importance of HR Insight, especially as it relates to the People quotient.</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0" u="none" strike="noStrike" cap="none" dirty="0">
              <a:solidFill>
                <a:schemeClr val="dk1"/>
              </a:solidFill>
              <a:latin typeface="Calibri Light" panose="020F0302020204030204" pitchFamily="34" charset="0"/>
              <a:cs typeface="Calibri"/>
              <a:sym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Light" panose="020F0302020204030204" pitchFamily="34"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a:t>
            </a:fld>
            <a:endParaRPr lang="en-US" dirty="0"/>
          </a:p>
        </p:txBody>
      </p:sp>
    </p:spTree>
    <p:extLst>
      <p:ext uri="{BB962C8B-B14F-4D97-AF65-F5344CB8AC3E}">
        <p14:creationId xmlns:p14="http://schemas.microsoft.com/office/powerpoint/2010/main" val="708401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The final step is to offer the candidate the position. During this step, it is important not to unintentionally create an employment contract with the employee. In most situations, employment is considered to be at will. Under the </a:t>
            </a:r>
            <a:r>
              <a:rPr lang="en-US" sz="1800" b="1" i="0" u="none" strike="noStrike" baseline="0" dirty="0">
                <a:solidFill>
                  <a:srgbClr val="000000"/>
                </a:solidFill>
                <a:latin typeface="Times New Roman" panose="02020603050405020304" pitchFamily="18" charset="0"/>
              </a:rPr>
              <a:t>employment-at-will </a:t>
            </a:r>
            <a:r>
              <a:rPr lang="en-US" sz="1800" b="0" i="0" u="none" strike="noStrike" baseline="0" dirty="0">
                <a:solidFill>
                  <a:srgbClr val="000000"/>
                </a:solidFill>
                <a:latin typeface="Times New Roman" panose="02020603050405020304" pitchFamily="18" charset="0"/>
              </a:rPr>
              <a:t>doctrine, employers have the right to terminate an employee at any time, with or without prior notice, unless there is a law or contract to the contrary. Similarly, employees have the right to quit a job at any time for any reason, with or without prior notice. </a:t>
            </a:r>
          </a:p>
          <a:p>
            <a:r>
              <a:rPr lang="en-US" sz="1800" b="0" i="0" u="none" strike="noStrike" baseline="0" dirty="0">
                <a:solidFill>
                  <a:srgbClr val="000000"/>
                </a:solidFill>
                <a:latin typeface="Times New Roman" panose="02020603050405020304" pitchFamily="18" charset="0"/>
              </a:rPr>
              <a:t>Some court systems have applied a standard of just cause, which means a legally sufficient reason, when considering employment-at-will court cases. Employers should keep this in mind as they make termination decisions.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50</a:t>
            </a:fld>
            <a:endParaRPr lang="en-US" dirty="0"/>
          </a:p>
        </p:txBody>
      </p:sp>
    </p:spTree>
    <p:extLst>
      <p:ext uri="{BB962C8B-B14F-4D97-AF65-F5344CB8AC3E}">
        <p14:creationId xmlns:p14="http://schemas.microsoft.com/office/powerpoint/2010/main" val="3968005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latin typeface="Calibri Light" panose="020F0302020204030204" pitchFamily="34" charset="0"/>
                <a:cs typeface="Times New Roman" panose="02020603050405020304" pitchFamily="18" charset="0"/>
              </a:rPr>
              <a:t>Instructor Notes: </a:t>
            </a: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Play the SHRM HR Storyteller video titled Don’t Ignore Candidates by Jeremy </a:t>
            </a:r>
            <a:r>
              <a:rPr lang="en-US" sz="1200" b="0" dirty="0" err="1">
                <a:latin typeface="Calibri Light" panose="020F0302020204030204" pitchFamily="34" charset="0"/>
                <a:cs typeface="Times New Roman" panose="02020603050405020304" pitchFamily="18" charset="0"/>
              </a:rPr>
              <a:t>Eskenazi</a:t>
            </a:r>
            <a:r>
              <a:rPr lang="en-US" sz="1200" b="0" dirty="0">
                <a:latin typeface="Calibri Light" panose="020F0302020204030204" pitchFamily="34" charset="0"/>
                <a:cs typeface="Times New Roman" panose="02020603050405020304" pitchFamily="18" charset="0"/>
              </a:rPr>
              <a:t>. </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SHRM Link: https://www.shrm.org/hr-today/news/hr-news/hr-storytellers/pages/hr-storytellers-jeremy-eskenazi.aspx</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51</a:t>
            </a:fld>
            <a:endParaRPr lang="en-US" dirty="0"/>
          </a:p>
        </p:txBody>
      </p:sp>
    </p:spTree>
    <p:extLst>
      <p:ext uri="{BB962C8B-B14F-4D97-AF65-F5344CB8AC3E}">
        <p14:creationId xmlns:p14="http://schemas.microsoft.com/office/powerpoint/2010/main" val="4220147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Review some key insights about talent acquisition and facilitate a conversation around these points:</a:t>
            </a:r>
          </a:p>
          <a:p>
            <a:endParaRPr lang="en-US" dirty="0"/>
          </a:p>
          <a:p>
            <a:r>
              <a:rPr lang="en-US" dirty="0"/>
              <a:t>What challenges is HR facing in the recruitment and retention?</a:t>
            </a:r>
          </a:p>
          <a:p>
            <a:endParaRPr lang="en-US" dirty="0"/>
          </a:p>
          <a:p>
            <a:r>
              <a:rPr lang="en-US" dirty="0"/>
              <a:t>What are the benefits to improving the onboarding experience?</a:t>
            </a:r>
          </a:p>
          <a:p>
            <a:endParaRPr lang="en-US" dirty="0"/>
          </a:p>
          <a:p>
            <a:r>
              <a:rPr lang="en-US" dirty="0"/>
              <a:t>Why is a strong orientation so important and critical to the talent acquisition approach?</a:t>
            </a:r>
          </a:p>
          <a:p>
            <a:endParaRPr lang="en-US" dirty="0"/>
          </a:p>
          <a:p>
            <a:r>
              <a:rPr lang="en-US" dirty="0"/>
              <a:t>According to SHRM’s State of the Industry Report for 2021, organizations fell short when it came to the twin talent challenges of recruitment and retention. This area of HR is always of high important but it is especially hot right now with the competition on and shortage of skilled workers.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52</a:t>
            </a:fld>
            <a:endParaRPr lang="en-US" dirty="0"/>
          </a:p>
        </p:txBody>
      </p:sp>
    </p:spTree>
    <p:extLst>
      <p:ext uri="{BB962C8B-B14F-4D97-AF65-F5344CB8AC3E}">
        <p14:creationId xmlns:p14="http://schemas.microsoft.com/office/powerpoint/2010/main" val="3292034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Have learners pull up their Kahoot.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insights or new information will you use in your conversations?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53</a:t>
            </a:fld>
            <a:endParaRPr lang="en-US"/>
          </a:p>
        </p:txBody>
      </p:sp>
    </p:spTree>
    <p:extLst>
      <p:ext uri="{BB962C8B-B14F-4D97-AF65-F5344CB8AC3E}">
        <p14:creationId xmlns:p14="http://schemas.microsoft.com/office/powerpoint/2010/main" val="3619029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This module discusses key aspects of a total rewards system, maps out the process for developing pay structures, describes the common types of pay increases, and looks at basic benefits commonly offered by employers.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 total rewards system in an organization should be aligned with the organization’s vision, mission, and values. A well-designed system motivates employees to perform well, which is good for both the employees and the organization.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Segoe UI" panose="020B0502040204020203" pitchFamily="34" charset="0"/>
              </a:rPr>
              <a:t>As your learning more about the ins and outs of Total Rewards, think about how you will be able to lead conversations with your clients. Is their TR strategy aligned with the business? Can they speak to what current offerings they have? What kind of offerings are they missing to help solve for the needs of the employees while balancing for the business?</a:t>
            </a:r>
            <a:endParaRPr lang="en-US" sz="1800"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54</a:t>
            </a:fld>
            <a:endParaRPr lang="en-US" dirty="0"/>
          </a:p>
        </p:txBody>
      </p:sp>
    </p:spTree>
    <p:extLst>
      <p:ext uri="{BB962C8B-B14F-4D97-AF65-F5344CB8AC3E}">
        <p14:creationId xmlns:p14="http://schemas.microsoft.com/office/powerpoint/2010/main" val="4468758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comes to mind when you think about Talent Acquisition?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55</a:t>
            </a:fld>
            <a:endParaRPr lang="en-US"/>
          </a:p>
        </p:txBody>
      </p:sp>
    </p:spTree>
    <p:extLst>
      <p:ext uri="{BB962C8B-B14F-4D97-AF65-F5344CB8AC3E}">
        <p14:creationId xmlns:p14="http://schemas.microsoft.com/office/powerpoint/2010/main" val="3350904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b="0" dirty="0"/>
              <a:t>Review each definition. Each of these components is important by itself, but when we look at all three together, the impact is even greater. The power of Total Rewards is identifying the right mix of these components based on what your employees value and organizational goals.</a:t>
            </a:r>
            <a:endParaRPr lang="en-US" b="1" dirty="0"/>
          </a:p>
          <a:p>
            <a:endParaRPr lang="en-US" dirty="0"/>
          </a:p>
          <a:p>
            <a:r>
              <a:rPr lang="en-US" dirty="0"/>
              <a:t>Compensation includes Base Pay and Variable Pay.  This includes wages, salary, differentials, short- and long- term incentives.</a:t>
            </a:r>
          </a:p>
          <a:p>
            <a:endParaRPr lang="en-US" dirty="0"/>
          </a:p>
          <a:p>
            <a:r>
              <a:rPr lang="en-US" dirty="0"/>
              <a:t>Benefits include Traditional Benefits and Enhanced Benefits.  Traditional benefits include things such as paid time off, health care and retirement. Enhanced benefits are things such as commuter, career development, expanded health care, family and discounts and perks.</a:t>
            </a:r>
          </a:p>
          <a:p>
            <a:endParaRPr lang="en-US" dirty="0"/>
          </a:p>
          <a:p>
            <a:r>
              <a:rPr lang="en-US" dirty="0"/>
              <a:t>Lifestyle &amp; Experience Rewards include:</a:t>
            </a:r>
          </a:p>
          <a:p>
            <a:pPr marL="171450" indent="-171450">
              <a:buFont typeface="Arial" panose="020B0604020202020204" pitchFamily="34" charset="0"/>
              <a:buChar char="•"/>
            </a:pPr>
            <a:r>
              <a:rPr lang="en-US" dirty="0"/>
              <a:t>Inclusion, Recognition, Well-being, Flexibility and Community Impact.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Key insight: Using modern terminology like total rewards will help gain credibility for you right from the start. It shows subtly that you are forward thinking in how organizations approach this area of HR. Some organizations may still refer to it as comp and ben for compensation and benefits which is ok but frame the conversation using total rewards. This will bring insight into how they should be looking at these areas holistically and not as isolated silos. An even more antiquated term is referring it to payroll.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56</a:t>
            </a:fld>
            <a:endParaRPr lang="en-US" dirty="0"/>
          </a:p>
        </p:txBody>
      </p:sp>
    </p:spTree>
    <p:extLst>
      <p:ext uri="{BB962C8B-B14F-4D97-AF65-F5344CB8AC3E}">
        <p14:creationId xmlns:p14="http://schemas.microsoft.com/office/powerpoint/2010/main" val="4173334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 challenge for HR is to design and package a total rewards system that is affordable, internally equitable, and externally competitive while fitting the organization’s strategic objectives. Such a system helps to achieve several important goals. 	</a:t>
            </a:r>
          </a:p>
          <a:p>
            <a:endParaRPr lang="en-US" sz="1800" b="0" i="0" u="none" strike="noStrike" baseline="0" dirty="0">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Attract people who can help the organization meet its mission and vision. </a:t>
            </a:r>
          </a:p>
          <a:p>
            <a:r>
              <a:rPr lang="en-US" sz="1800" b="0" i="0" u="none" strike="noStrike" baseline="0" dirty="0">
                <a:solidFill>
                  <a:srgbClr val="000000"/>
                </a:solidFill>
                <a:latin typeface="Arial" panose="020B0604020202020204" pitchFamily="34" charset="0"/>
              </a:rPr>
              <a:t>• Retain good performers. </a:t>
            </a:r>
          </a:p>
          <a:p>
            <a:r>
              <a:rPr lang="en-US" sz="1800" b="0" i="0" u="none" strike="noStrike" baseline="0" dirty="0">
                <a:solidFill>
                  <a:srgbClr val="000000"/>
                </a:solidFill>
                <a:latin typeface="Arial" panose="020B0604020202020204" pitchFamily="34" charset="0"/>
              </a:rPr>
              <a:t>• Motivate and reward desired performance. </a:t>
            </a:r>
          </a:p>
          <a:p>
            <a:r>
              <a:rPr lang="en-US" sz="1800" b="0" i="0" u="none" strike="noStrike" baseline="0" dirty="0">
                <a:solidFill>
                  <a:srgbClr val="000000"/>
                </a:solidFill>
                <a:latin typeface="Arial" panose="020B0604020202020204" pitchFamily="34" charset="0"/>
              </a:rPr>
              <a:t>• Spend dollars wisely and stay within budget constraints. </a:t>
            </a: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In their attempt to achieve these goals, organizations will tend to follow one of two basic philosophies—the entitlement philosophy or the pay-for-performance philosophy. The pay-for-performance philosophy is also referred to as merit pay. Although few organizations have a total rewards system that is based fully on a pay-for-performance philosophy, the general trend is moving away from entitlement thinking toward performance thinking. These philosophies represent a continuum, and many companies will have total rewards practices that are somewhere in the middle rather than at the far reaches of one or the other philosophy.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57</a:t>
            </a:fld>
            <a:endParaRPr lang="en-US" dirty="0"/>
          </a:p>
        </p:txBody>
      </p:sp>
    </p:spTree>
    <p:extLst>
      <p:ext uri="{BB962C8B-B14F-4D97-AF65-F5344CB8AC3E}">
        <p14:creationId xmlns:p14="http://schemas.microsoft.com/office/powerpoint/2010/main" val="2950713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Issues of equity underlie every total rewards system, and they influence whether employees perceive the system as fair and equitable. Equity issues have both internal and external components. 	</a:t>
            </a:r>
          </a:p>
          <a:p>
            <a:endParaRPr lang="en-US" sz="1800" b="1"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Internal equity </a:t>
            </a:r>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Internal equity </a:t>
            </a:r>
            <a:r>
              <a:rPr lang="en-US" sz="1800" b="0" i="0" u="none" strike="noStrike" baseline="0" dirty="0">
                <a:solidFill>
                  <a:srgbClr val="000000"/>
                </a:solidFill>
                <a:latin typeface="Times New Roman" panose="02020603050405020304" pitchFamily="18" charset="0"/>
              </a:rPr>
              <a:t>involves perceived fairness within the organization. Based on observations of the pay rates of their coworkers and of other jobs in the organization, employees determine whether the pay is fair and equitable. Employers can ensure internal equity by paying within set salary ranges and paying for KSAs and performance. 	</a:t>
            </a:r>
          </a:p>
          <a:p>
            <a:endParaRPr lang="en-US" sz="1800" b="1"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External equity </a:t>
            </a:r>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External equity </a:t>
            </a:r>
            <a:r>
              <a:rPr lang="en-US" sz="1800" b="0" i="0" u="none" strike="noStrike" baseline="0" dirty="0">
                <a:solidFill>
                  <a:srgbClr val="000000"/>
                </a:solidFill>
                <a:latin typeface="Times New Roman" panose="02020603050405020304" pitchFamily="18" charset="0"/>
              </a:rPr>
              <a:t>is considered when employees look at whether their total rewards equal what they could earn at another organization for the same job, at the same level of performance, and with the same seniority. Employee dissatisfaction usually surfaces when employees believe that their total rewards are lower than that of most of their peers performing similar jobs. </a:t>
            </a:r>
          </a:p>
          <a:p>
            <a:r>
              <a:rPr lang="en-US" sz="1800" b="0" i="0" u="none" strike="noStrike" baseline="0" dirty="0">
                <a:solidFill>
                  <a:srgbClr val="000000"/>
                </a:solidFill>
                <a:latin typeface="Times New Roman" panose="02020603050405020304" pitchFamily="18" charset="0"/>
              </a:rPr>
              <a:t>With the advent of Internet salary comparison sites, employees can easily access salary data for their industry, region, and position. When employees assess external equity, they also look at factors such as benefits, opportunity for advancement, and job security as well as considerations such as workplace flexibility, commuting time, or the physical environment. </a:t>
            </a:r>
          </a:p>
          <a:p>
            <a:r>
              <a:rPr lang="en-US" sz="1800" b="0" i="0" u="none" strike="noStrike" baseline="0" dirty="0">
                <a:solidFill>
                  <a:srgbClr val="000000"/>
                </a:solidFill>
                <a:latin typeface="Times New Roman" panose="02020603050405020304" pitchFamily="18" charset="0"/>
              </a:rPr>
              <a:t>Organizations must establish priorities with regard to internal and external equity, depending on their specific organizational needs.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58</a:t>
            </a:fld>
            <a:endParaRPr lang="en-US" dirty="0"/>
          </a:p>
        </p:txBody>
      </p:sp>
    </p:spTree>
    <p:extLst>
      <p:ext uri="{BB962C8B-B14F-4D97-AF65-F5344CB8AC3E}">
        <p14:creationId xmlns:p14="http://schemas.microsoft.com/office/powerpoint/2010/main" val="2923378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Lag</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Controls labor costs by establishing pay rates below those of other employers </a:t>
            </a:r>
          </a:p>
          <a:p>
            <a:r>
              <a:rPr lang="en-US" sz="1800" b="0" i="0" u="none" strike="noStrike" baseline="0" dirty="0">
                <a:solidFill>
                  <a:srgbClr val="000000"/>
                </a:solidFill>
                <a:latin typeface="Arial" panose="020B0604020202020204" pitchFamily="34" charset="0"/>
              </a:rPr>
              <a:t>• May be used due to economic necessity </a:t>
            </a:r>
          </a:p>
          <a:p>
            <a:r>
              <a:rPr lang="en-US" sz="1800" b="0" i="0" u="none" strike="noStrike" baseline="0" dirty="0">
                <a:solidFill>
                  <a:srgbClr val="000000"/>
                </a:solidFill>
                <a:latin typeface="Arial" panose="020B0604020202020204" pitchFamily="34" charset="0"/>
              </a:rPr>
              <a:t>• May enable an organization to offset other higher costs such as purchasing, distribution, or sales expenses </a:t>
            </a:r>
          </a:p>
          <a:p>
            <a:r>
              <a:rPr lang="en-US" sz="1800" b="0" i="0" u="none" strike="noStrike" baseline="0" dirty="0">
                <a:solidFill>
                  <a:srgbClr val="000000"/>
                </a:solidFill>
                <a:latin typeface="Arial" panose="020B0604020202020204" pitchFamily="34" charset="0"/>
              </a:rPr>
              <a:t>	</a:t>
            </a:r>
          </a:p>
          <a:p>
            <a:r>
              <a:rPr lang="en-US" dirty="0"/>
              <a:t>March</a:t>
            </a:r>
          </a:p>
          <a:p>
            <a:r>
              <a:rPr lang="en-US" sz="1800" b="0" i="0" u="none" strike="noStrike" baseline="0" dirty="0">
                <a:solidFill>
                  <a:srgbClr val="000000"/>
                </a:solidFill>
                <a:latin typeface="Arial" panose="020B0604020202020204" pitchFamily="34" charset="0"/>
              </a:rPr>
              <a:t>• Most common approach; pays about the same wage rates as and offers a benefits package similar to that of the competition </a:t>
            </a:r>
          </a:p>
          <a:p>
            <a:r>
              <a:rPr lang="en-US" sz="1800" b="0" i="0" u="none" strike="noStrike" baseline="0" dirty="0">
                <a:solidFill>
                  <a:srgbClr val="000000"/>
                </a:solidFill>
                <a:latin typeface="Arial" panose="020B0604020202020204" pitchFamily="34" charset="0"/>
              </a:rPr>
              <a:t>	</a:t>
            </a:r>
          </a:p>
          <a:p>
            <a:r>
              <a:rPr lang="en-US" dirty="0"/>
              <a:t>Lead</a:t>
            </a:r>
          </a:p>
          <a:p>
            <a:r>
              <a:rPr lang="en-US" sz="1800" b="0" i="0" u="none" strike="noStrike" baseline="0" dirty="0">
                <a:solidFill>
                  <a:srgbClr val="000000"/>
                </a:solidFill>
                <a:latin typeface="Arial" panose="020B0604020202020204" pitchFamily="34" charset="0"/>
              </a:rPr>
              <a:t>• Strives to attract and retain the “best” talent by offering wages and/or benefits that exceed those of the competition </a:t>
            </a:r>
          </a:p>
          <a:p>
            <a:r>
              <a:rPr lang="en-US" sz="1800" b="0" i="0" u="none" strike="noStrike" baseline="0" dirty="0">
                <a:solidFill>
                  <a:srgbClr val="000000"/>
                </a:solidFill>
                <a:latin typeface="Arial" panose="020B0604020202020204" pitchFamily="34" charset="0"/>
              </a:rPr>
              <a:t>	</a:t>
            </a:r>
          </a:p>
          <a:p>
            <a:r>
              <a:rPr lang="en-US" dirty="0"/>
              <a:t>Key insight: Knowing these strategies can help you understand your HR audience. Be familiar with these terms as openers to their approach to compensation. Depending on which pay strategy they are using, then they might need more power behind their other benefits. Benefits are growing increasingly important and are often the differentiator between competitors. If your organization offers salary data and research, it’s a great opportunity to explore how you can help navigate the right strategy.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59</a:t>
            </a:fld>
            <a:endParaRPr lang="en-US" dirty="0"/>
          </a:p>
        </p:txBody>
      </p:sp>
    </p:spTree>
    <p:extLst>
      <p:ext uri="{BB962C8B-B14F-4D97-AF65-F5344CB8AC3E}">
        <p14:creationId xmlns:p14="http://schemas.microsoft.com/office/powerpoint/2010/main" val="8155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0" u="none" strike="noStrike" cap="none" dirty="0">
              <a:solidFill>
                <a:schemeClr val="dk1"/>
              </a:solidFill>
              <a:latin typeface="Calibri Light" panose="020F0302020204030204" pitchFamily="34" charset="0"/>
              <a:cs typeface="Calibri"/>
              <a:sym typeface="Calibri"/>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Review the program objectives at the beginning of the course to explain</a:t>
            </a:r>
            <a:r>
              <a:rPr lang="en-US" baseline="0" dirty="0">
                <a:latin typeface="Calibri Light" panose="020F0302020204030204" pitchFamily="34" charset="0"/>
              </a:rPr>
              <a:t> what the students should be able to do upon completion</a:t>
            </a:r>
            <a:r>
              <a:rPr lang="en-US" dirty="0">
                <a:latin typeface="Calibri Light" panose="020F0302020204030204" pitchFamily="34"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a:t>
            </a:fld>
            <a:endParaRPr lang="en-US" dirty="0"/>
          </a:p>
        </p:txBody>
      </p:sp>
    </p:spTree>
    <p:extLst>
      <p:ext uri="{BB962C8B-B14F-4D97-AF65-F5344CB8AC3E}">
        <p14:creationId xmlns:p14="http://schemas.microsoft.com/office/powerpoint/2010/main" val="3915379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Key insight: Explain that this slide and the next few go into the mechanics of what the HR professional is doing to create compensation structures based on their strategy. It’s important to understand the philosophy and approaches to know how to balance and create a strong overall total rewards plan when it comes to benefits. Your goal here is to learn the language used in this area of HR so that you can ask the right kinds of questions. </a:t>
            </a:r>
          </a:p>
          <a:p>
            <a:endParaRPr lang="en-US" dirty="0"/>
          </a:p>
          <a:p>
            <a:r>
              <a:rPr lang="en-US" sz="1800" b="0" i="0" u="none" strike="noStrike" baseline="0" dirty="0">
                <a:solidFill>
                  <a:srgbClr val="000000"/>
                </a:solidFill>
                <a:latin typeface="Times New Roman" panose="02020603050405020304" pitchFamily="18" charset="0"/>
              </a:rPr>
              <a:t>The development of a compensation system that is fair and equitable requires a thorough understanding of the positions in the organization. </a:t>
            </a:r>
          </a:p>
          <a:p>
            <a:r>
              <a:rPr lang="en-US" sz="1800" b="0" i="0" u="none" strike="noStrike" baseline="0" dirty="0">
                <a:solidFill>
                  <a:srgbClr val="000000"/>
                </a:solidFill>
                <a:latin typeface="Times New Roman" panose="02020603050405020304" pitchFamily="18" charset="0"/>
              </a:rPr>
              <a:t>The compensation system design process consists of job analysis, job documentation, job evaluation, and pay structure.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60</a:t>
            </a:fld>
            <a:endParaRPr lang="en-US" dirty="0"/>
          </a:p>
        </p:txBody>
      </p:sp>
    </p:spTree>
    <p:extLst>
      <p:ext uri="{BB962C8B-B14F-4D97-AF65-F5344CB8AC3E}">
        <p14:creationId xmlns:p14="http://schemas.microsoft.com/office/powerpoint/2010/main" val="7977546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Nonquantitative methods evaluate the whole job and attempt to place jobs in a relative order. The order will indicate, for example, that Job A is more important than Job B, but it will not tell how much more important Job A is.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Job ranking and job classification are two such methods. 	</a:t>
            </a:r>
          </a:p>
          <a:p>
            <a:endParaRPr lang="en-US" sz="1800" b="1"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Job ranking </a:t>
            </a:r>
            <a:r>
              <a:rPr lang="en-US" sz="1800" b="0" i="0" u="none" strike="noStrike" baseline="0" dirty="0">
                <a:solidFill>
                  <a:srgbClr val="000000"/>
                </a:solidFill>
                <a:latin typeface="Times New Roman" panose="02020603050405020304" pitchFamily="18" charset="0"/>
              </a:rPr>
              <a:t>is considered the simplest method of job evaluation. It establishes a hierarchy of jobs from lowest to highest based on overall importance to the organization. The job is considered as a whole rather than in terms of its individual elements.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solidFill>
                <a:srgbClr val="000000"/>
              </a:solidFill>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In the </a:t>
            </a:r>
            <a:r>
              <a:rPr lang="en-US" sz="1800" b="1" i="0" u="none" strike="noStrike" baseline="0" dirty="0">
                <a:solidFill>
                  <a:srgbClr val="000000"/>
                </a:solidFill>
                <a:latin typeface="Times New Roman" panose="02020603050405020304" pitchFamily="18" charset="0"/>
              </a:rPr>
              <a:t>job classification </a:t>
            </a:r>
            <a:r>
              <a:rPr lang="en-US" sz="1800" b="0" i="0" u="none" strike="noStrike" baseline="0" dirty="0">
                <a:solidFill>
                  <a:srgbClr val="000000"/>
                </a:solidFill>
                <a:latin typeface="Times New Roman" panose="02020603050405020304" pitchFamily="18" charset="0"/>
              </a:rPr>
              <a:t>method, descriptions are written for each class of jobs. Jobs are then put into the grade that best matches its class description, based on the judgment of the evaluator. Because this process is subjective, with a wide variety of jobs and job descriptions, jobs could easily fall within more than one grade level. Another issue is the reliance of this method on job titles, which assumes that they are similar among organizations. 	</a:t>
            </a:r>
          </a:p>
          <a:p>
            <a:r>
              <a:rPr lang="en-US" sz="1800" b="0" i="0" u="none" strike="noStrike" baseline="0" dirty="0">
                <a:solidFill>
                  <a:srgbClr val="000000"/>
                </a:solidFill>
                <a:latin typeface="Times New Roman" panose="02020603050405020304" pitchFamily="18" charset="0"/>
              </a:rPr>
              <a:t>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61</a:t>
            </a:fld>
            <a:endParaRPr lang="en-US" dirty="0"/>
          </a:p>
        </p:txBody>
      </p:sp>
    </p:spTree>
    <p:extLst>
      <p:ext uri="{BB962C8B-B14F-4D97-AF65-F5344CB8AC3E}">
        <p14:creationId xmlns:p14="http://schemas.microsoft.com/office/powerpoint/2010/main" val="2092785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Quantitative methods of job evaluation use a scaling system to show how much more valuable one job is than another. While nonquantitative methods evaluate the whole job, quantitative methods evaluate the job using a variety of factors—often referred to as compensable factors. </a:t>
            </a:r>
            <a:r>
              <a:rPr lang="en-US" sz="1800" b="1" i="0" u="none" strike="noStrike" baseline="0" dirty="0">
                <a:solidFill>
                  <a:srgbClr val="000000"/>
                </a:solidFill>
                <a:latin typeface="Times New Roman" panose="02020603050405020304" pitchFamily="18" charset="0"/>
              </a:rPr>
              <a:t>Compensable factors </a:t>
            </a:r>
            <a:r>
              <a:rPr lang="en-US" sz="1800" b="0" i="0" u="none" strike="noStrike" baseline="0" dirty="0">
                <a:solidFill>
                  <a:srgbClr val="000000"/>
                </a:solidFill>
                <a:latin typeface="Times New Roman" panose="02020603050405020304" pitchFamily="18" charset="0"/>
              </a:rPr>
              <a:t>reflect the extent to which work adds value to the organization. 	</a:t>
            </a:r>
          </a:p>
          <a:p>
            <a:r>
              <a:rPr lang="en-US" sz="1800" b="0" i="0" u="none" strike="noStrike" baseline="0" dirty="0">
                <a:solidFill>
                  <a:srgbClr val="000000"/>
                </a:solidFill>
                <a:latin typeface="Times New Roman" panose="02020603050405020304" pitchFamily="18" charset="0"/>
              </a:rPr>
              <a:t>The </a:t>
            </a:r>
            <a:r>
              <a:rPr lang="en-US" sz="1800" b="1" i="0" u="none" strike="noStrike" baseline="0" dirty="0">
                <a:solidFill>
                  <a:srgbClr val="000000"/>
                </a:solidFill>
                <a:latin typeface="Times New Roman" panose="02020603050405020304" pitchFamily="18" charset="0"/>
              </a:rPr>
              <a:t>point-factor method </a:t>
            </a:r>
            <a:r>
              <a:rPr lang="en-US" sz="1800" b="0" i="0" u="none" strike="noStrike" baseline="0" dirty="0">
                <a:solidFill>
                  <a:srgbClr val="000000"/>
                </a:solidFill>
                <a:latin typeface="Times New Roman" panose="02020603050405020304" pitchFamily="18" charset="0"/>
              </a:rPr>
              <a:t>is a form of quantitative evaluation, and it is the most commonly used method of job evaluation. The compensable factors chosen must reflect the nature of the job being evaluated. For example, hazards and working environment would be important factors in a manufacturing setting but not so relevant to most office jobs. The factors used perhaps most commonly in point-factor evaluations include: </a:t>
            </a:r>
          </a:p>
          <a:p>
            <a:r>
              <a:rPr lang="en-US" sz="1800" b="0" i="0" u="none" strike="noStrike" baseline="0" dirty="0">
                <a:solidFill>
                  <a:srgbClr val="000000"/>
                </a:solidFill>
                <a:latin typeface="Times New Roman" panose="02020603050405020304" pitchFamily="18" charset="0"/>
              </a:rPr>
              <a:t>• Skills. </a:t>
            </a:r>
          </a:p>
          <a:p>
            <a:r>
              <a:rPr lang="en-US" sz="1800" b="0" i="0" u="none" strike="noStrike" baseline="0" dirty="0">
                <a:solidFill>
                  <a:srgbClr val="000000"/>
                </a:solidFill>
                <a:latin typeface="Times New Roman" panose="02020603050405020304" pitchFamily="18" charset="0"/>
              </a:rPr>
              <a:t>• Responsibilities. </a:t>
            </a:r>
          </a:p>
          <a:p>
            <a:r>
              <a:rPr lang="en-US" sz="1800" b="0" i="0" u="none" strike="noStrike" baseline="0" dirty="0">
                <a:solidFill>
                  <a:srgbClr val="000000"/>
                </a:solidFill>
                <a:latin typeface="Times New Roman" panose="02020603050405020304" pitchFamily="18" charset="0"/>
              </a:rPr>
              <a:t>• Effort/physical demands. </a:t>
            </a:r>
          </a:p>
          <a:p>
            <a:r>
              <a:rPr lang="en-US" sz="1800" b="0" i="0" u="none" strike="noStrike" baseline="0" dirty="0">
                <a:solidFill>
                  <a:srgbClr val="000000"/>
                </a:solidFill>
                <a:latin typeface="Times New Roman" panose="02020603050405020304" pitchFamily="18" charset="0"/>
              </a:rPr>
              <a:t>• Working conditions. </a:t>
            </a:r>
          </a:p>
          <a:p>
            <a:r>
              <a:rPr lang="en-US" sz="1800" b="0" i="0" u="none" strike="noStrike" baseline="0" dirty="0">
                <a:solidFill>
                  <a:srgbClr val="000000"/>
                </a:solidFill>
                <a:latin typeface="Times New Roman" panose="02020603050405020304" pitchFamily="18" charset="0"/>
              </a:rPr>
              <a:t>• Supervision of others. </a:t>
            </a:r>
          </a:p>
          <a:p>
            <a:r>
              <a:rPr lang="en-US" sz="1800" b="0" i="0" u="none" strike="noStrike" baseline="0" dirty="0">
                <a:solidFill>
                  <a:srgbClr val="000000"/>
                </a:solidFill>
                <a:latin typeface="Times New Roman" panose="02020603050405020304" pitchFamily="18" charset="0"/>
              </a:rPr>
              <a:t>	</a:t>
            </a:r>
          </a:p>
          <a:p>
            <a:r>
              <a:rPr lang="en-US" sz="1800" b="0" i="0" u="none" strike="noStrike" baseline="0" dirty="0">
                <a:solidFill>
                  <a:srgbClr val="000000"/>
                </a:solidFill>
                <a:latin typeface="Times New Roman" panose="02020603050405020304" pitchFamily="18" charset="0"/>
              </a:rPr>
              <a:t>HR may independently conduct the job evaluation or facilitate a discussion with an internal committee or panel and/or external consultants to determine the degree to which each factor (skills, responsibilities, etc.) is present in a specific job. Corresponding points for each factor are added to arrive at an overall point value for the job. It is then possible to compare the relative worth of jobs on the basis of their point values.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62</a:t>
            </a:fld>
            <a:endParaRPr lang="en-US" dirty="0"/>
          </a:p>
        </p:txBody>
      </p:sp>
    </p:spTree>
    <p:extLst>
      <p:ext uri="{BB962C8B-B14F-4D97-AF65-F5344CB8AC3E}">
        <p14:creationId xmlns:p14="http://schemas.microsoft.com/office/powerpoint/2010/main" val="5666886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In a market-based evaluation, an organization identifies the labor market in which it wants to compete and uses the prevailing pay rates as the relative worth of corresponding jobs. Although evaluating jobs on the basis of their market value is not a true method of job evaluation, market rates can be used to develop a job-worth hierarchy. That is, market rates are used as the benchmarks for developing the hierarchy. Remaining jobs that do not fit the benchmarks are usually put into the hierarchy based on whole-job comparisons (e.g., the job ranking method) with the benchmark jobs. 	</a:t>
            </a:r>
          </a:p>
          <a:p>
            <a:r>
              <a:rPr lang="en-US" sz="1800" b="0" i="0" u="none" strike="noStrike" baseline="0" dirty="0">
                <a:solidFill>
                  <a:srgbClr val="000000"/>
                </a:solidFill>
                <a:latin typeface="Times New Roman" panose="02020603050405020304" pitchFamily="18" charset="0"/>
              </a:rPr>
              <a:t>The match between an organization and its competitors can occur on various levels, such as: </a:t>
            </a:r>
          </a:p>
          <a:p>
            <a:r>
              <a:rPr lang="en-US" sz="1800" b="0" i="0" u="none" strike="noStrike" baseline="0" dirty="0">
                <a:solidFill>
                  <a:srgbClr val="000000"/>
                </a:solidFill>
                <a:latin typeface="Times New Roman" panose="02020603050405020304" pitchFamily="18" charset="0"/>
              </a:rPr>
              <a:t>• Focused on the industry or on specific jobs. </a:t>
            </a:r>
          </a:p>
          <a:p>
            <a:r>
              <a:rPr lang="en-US" sz="1800" b="0" i="0" u="none" strike="noStrike" baseline="0" dirty="0">
                <a:solidFill>
                  <a:srgbClr val="000000"/>
                </a:solidFill>
                <a:latin typeface="Times New Roman" panose="02020603050405020304" pitchFamily="18" charset="0"/>
              </a:rPr>
              <a:t>• Within markets of the same size, profitability, or sales/assets. </a:t>
            </a:r>
          </a:p>
          <a:p>
            <a:r>
              <a:rPr lang="en-US" sz="1800" b="0" i="0" u="none" strike="noStrike" baseline="0" dirty="0">
                <a:solidFill>
                  <a:srgbClr val="000000"/>
                </a:solidFill>
                <a:latin typeface="Times New Roman" panose="02020603050405020304" pitchFamily="18" charset="0"/>
              </a:rPr>
              <a:t>• Locally, regionally, or nationally. </a:t>
            </a:r>
          </a:p>
          <a:p>
            <a:r>
              <a:rPr lang="en-US" sz="1800" b="0" i="0" u="none" strike="noStrike" baseline="0" dirty="0">
                <a:solidFill>
                  <a:srgbClr val="000000"/>
                </a:solidFill>
                <a:latin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63</a:t>
            </a:fld>
            <a:endParaRPr lang="en-US" dirty="0"/>
          </a:p>
        </p:txBody>
      </p:sp>
    </p:spTree>
    <p:extLst>
      <p:ext uri="{BB962C8B-B14F-4D97-AF65-F5344CB8AC3E}">
        <p14:creationId xmlns:p14="http://schemas.microsoft.com/office/powerpoint/2010/main" val="971691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t>Instructor Notes</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After completing job analysis, job documentation, and job evaluation, an organization uses the data to develop its pay structure. Developing a pay structure consists of two steps: </a:t>
            </a:r>
          </a:p>
          <a:p>
            <a:r>
              <a:rPr lang="en-US" sz="1800" b="0" i="0" u="none" strike="noStrike" baseline="0" dirty="0">
                <a:solidFill>
                  <a:srgbClr val="000000"/>
                </a:solidFill>
                <a:latin typeface="Times New Roman" panose="02020603050405020304" pitchFamily="18" charset="0"/>
              </a:rPr>
              <a:t>• Establishing pay grades </a:t>
            </a:r>
          </a:p>
          <a:p>
            <a:r>
              <a:rPr lang="en-US" sz="1800" b="0" i="0" u="none" strike="noStrike" baseline="0" dirty="0">
                <a:solidFill>
                  <a:srgbClr val="000000"/>
                </a:solidFill>
                <a:latin typeface="Times New Roman" panose="02020603050405020304" pitchFamily="18" charset="0"/>
              </a:rPr>
              <a:t>• Setting pay ranges </a:t>
            </a:r>
          </a:p>
          <a:p>
            <a:r>
              <a:rPr lang="en-US" sz="1800" b="0" i="0" u="none" strike="noStrike" baseline="0" dirty="0">
                <a:solidFill>
                  <a:srgbClr val="000000"/>
                </a:solidFill>
                <a:latin typeface="Times New Roman" panose="02020603050405020304" pitchFamily="18" charset="0"/>
              </a:rPr>
              <a:t>	</a:t>
            </a:r>
          </a:p>
          <a:p>
            <a:r>
              <a:rPr lang="en-US" sz="1800" b="1" i="0" u="none" strike="noStrike" baseline="0" dirty="0">
                <a:solidFill>
                  <a:srgbClr val="000000"/>
                </a:solidFill>
                <a:latin typeface="Times New Roman" panose="02020603050405020304" pitchFamily="18" charset="0"/>
              </a:rPr>
              <a:t>Establishing pay grades </a:t>
            </a:r>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Pay grades </a:t>
            </a:r>
            <a:r>
              <a:rPr lang="en-US" sz="1800" b="0" i="0" u="none" strike="noStrike" baseline="0" dirty="0">
                <a:solidFill>
                  <a:srgbClr val="000000"/>
                </a:solidFill>
                <a:latin typeface="Times New Roman" panose="02020603050405020304" pitchFamily="18" charset="0"/>
              </a:rPr>
              <a:t>are used to group together jobs that have the same relative internal worth. All jobs within a particular grade are paid the same rate or within the same rate range. The purpose is to create an overall pay structure for the organization rather than having to establish a separate pay range for each job. The number of pay grades an organization has will depend on several factors, including: </a:t>
            </a:r>
          </a:p>
          <a:p>
            <a:r>
              <a:rPr lang="en-US" sz="1800" b="0" i="0" u="none" strike="noStrike" baseline="0" dirty="0">
                <a:solidFill>
                  <a:srgbClr val="000000"/>
                </a:solidFill>
                <a:latin typeface="Times New Roman" panose="02020603050405020304" pitchFamily="18" charset="0"/>
              </a:rPr>
              <a:t>• The size of the organization. </a:t>
            </a:r>
          </a:p>
          <a:p>
            <a:r>
              <a:rPr lang="en-US" sz="1800" b="0" i="0" u="none" strike="noStrike" baseline="0" dirty="0">
                <a:solidFill>
                  <a:srgbClr val="000000"/>
                </a:solidFill>
                <a:latin typeface="Times New Roman" panose="02020603050405020304" pitchFamily="18" charset="0"/>
              </a:rPr>
              <a:t>• The distance between the highest and lowest level of job. </a:t>
            </a:r>
          </a:p>
          <a:p>
            <a:r>
              <a:rPr lang="en-US" sz="1800" b="0" i="0" u="none" strike="noStrike" baseline="0" dirty="0">
                <a:solidFill>
                  <a:srgbClr val="000000"/>
                </a:solidFill>
                <a:latin typeface="Times New Roman" panose="02020603050405020304" pitchFamily="18" charset="0"/>
              </a:rPr>
              <a:t>• How precisely the organization defines and differentiates jobs. </a:t>
            </a:r>
          </a:p>
          <a:p>
            <a:r>
              <a:rPr lang="en-US" sz="1800" b="0" i="0" u="none" strike="noStrike" baseline="0" dirty="0">
                <a:solidFill>
                  <a:srgbClr val="000000"/>
                </a:solidFill>
                <a:latin typeface="Times New Roman" panose="02020603050405020304" pitchFamily="18" charset="0"/>
              </a:rPr>
              <a:t>• The policies regarding pay increases and promotions.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To be successful, there must be enough grades to distinguish jobs by relative worth but not so many grades that the line between adjacent grades becomes blurred. 	</a:t>
            </a:r>
          </a:p>
          <a:p>
            <a:endParaRPr lang="en-US" sz="1800" b="1" i="0" u="none" strike="noStrike" baseline="0" dirty="0">
              <a:solidFill>
                <a:srgbClr val="000000"/>
              </a:solidFill>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64</a:t>
            </a:fld>
            <a:endParaRPr lang="en-US" dirty="0"/>
          </a:p>
        </p:txBody>
      </p:sp>
    </p:spTree>
    <p:extLst>
      <p:ext uri="{BB962C8B-B14F-4D97-AF65-F5344CB8AC3E}">
        <p14:creationId xmlns:p14="http://schemas.microsoft.com/office/powerpoint/2010/main" val="710975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200" b="1" i="0" u="none" strike="noStrike" baseline="0" dirty="0">
                <a:solidFill>
                  <a:srgbClr val="000000"/>
                </a:solidFill>
                <a:latin typeface="Times New Roman" panose="02020603050405020304" pitchFamily="18" charset="0"/>
              </a:rPr>
              <a:t>Setting pay ranges </a:t>
            </a:r>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For each pay grade, the organization establishes a </a:t>
            </a:r>
            <a:r>
              <a:rPr lang="en-US" sz="1200" b="1" i="0" u="none" strike="noStrike" baseline="0" dirty="0">
                <a:solidFill>
                  <a:srgbClr val="000000"/>
                </a:solidFill>
                <a:latin typeface="Times New Roman" panose="02020603050405020304" pitchFamily="18" charset="0"/>
              </a:rPr>
              <a:t>pay range, </a:t>
            </a:r>
            <a:r>
              <a:rPr lang="en-US" sz="1200" b="0" i="0" u="none" strike="noStrike" baseline="0" dirty="0">
                <a:solidFill>
                  <a:srgbClr val="000000"/>
                </a:solidFill>
                <a:latin typeface="Times New Roman" panose="02020603050405020304" pitchFamily="18" charset="0"/>
              </a:rPr>
              <a:t>which sets the upper and lower limits of compensation for employees whose jobs fit within that particular grade. It is advisable to have overlap between pay ranges so that an experienced person in a lower-grade job may be paid more than an inexperienced person in a higher-grade job. 	</a:t>
            </a:r>
          </a:p>
          <a:p>
            <a:endParaRPr lang="en-US" dirty="0"/>
          </a:p>
          <a:p>
            <a:r>
              <a:rPr lang="en-US" sz="1200" b="0" i="0" u="none" strike="noStrike" baseline="0" dirty="0">
                <a:solidFill>
                  <a:srgbClr val="000000"/>
                </a:solidFill>
                <a:latin typeface="Times New Roman" panose="02020603050405020304" pitchFamily="18" charset="0"/>
              </a:rPr>
              <a:t>A maximum, a minimum, and a midpoint of the pay range are set on the basis of market data from pay surveys: </a:t>
            </a:r>
          </a:p>
          <a:p>
            <a:r>
              <a:rPr lang="en-US" sz="1200" b="0" i="0" u="none" strike="noStrike" baseline="0" dirty="0">
                <a:solidFill>
                  <a:srgbClr val="000000"/>
                </a:solidFill>
                <a:latin typeface="Times New Roman" panose="02020603050405020304" pitchFamily="18" charset="0"/>
              </a:rPr>
              <a:t>• The range minimum puts the lowest value on the job. </a:t>
            </a:r>
          </a:p>
          <a:p>
            <a:r>
              <a:rPr lang="en-US" sz="1200" b="0" i="0" u="none" strike="noStrike" baseline="0" dirty="0">
                <a:solidFill>
                  <a:srgbClr val="000000"/>
                </a:solidFill>
                <a:latin typeface="Times New Roman" panose="02020603050405020304" pitchFamily="18" charset="0"/>
              </a:rPr>
              <a:t>• The range maximum puts the highest value on the job. </a:t>
            </a:r>
          </a:p>
          <a:p>
            <a:r>
              <a:rPr lang="en-US" sz="1200" b="0" i="0" u="none" strike="noStrike" baseline="0" dirty="0">
                <a:solidFill>
                  <a:srgbClr val="000000"/>
                </a:solidFill>
                <a:latin typeface="Times New Roman" panose="02020603050405020304" pitchFamily="18" charset="0"/>
              </a:rPr>
              <a:t>• The midpoint is the middle point between the minimum and maximum rates and is often considered the market rate paid to an experienced, fully performing employee. </a:t>
            </a:r>
          </a:p>
          <a:p>
            <a:r>
              <a:rPr lang="en-US" sz="12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65</a:t>
            </a:fld>
            <a:endParaRPr lang="en-US" dirty="0"/>
          </a:p>
        </p:txBody>
      </p:sp>
    </p:spTree>
    <p:extLst>
      <p:ext uri="{BB962C8B-B14F-4D97-AF65-F5344CB8AC3E}">
        <p14:creationId xmlns:p14="http://schemas.microsoft.com/office/powerpoint/2010/main" val="42752881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Employees who perform well expect to be rewarded. The organization most often rewards its employees by providing salary increases and individual, group, and organizational incentives.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000000"/>
                </a:solidFill>
                <a:latin typeface="Times New Roman" panose="02020603050405020304" pitchFamily="18" charset="0"/>
              </a:rPr>
              <a:t>The starting pay that a new employee earns will be based on the philosophy, policies, procedures, and pay structure of the organization as well as the qualifications of the employee. Even after HR designs a basic pay structure, it must set further policies and procedures to guide when employees receive increases to their starting rate of pay. 	</a:t>
            </a:r>
          </a:p>
          <a:p>
            <a:endParaRPr lang="en-US" dirty="0"/>
          </a:p>
          <a:p>
            <a:r>
              <a:rPr lang="en-US" sz="1800" b="0" i="0" u="none" strike="noStrike" baseline="0" dirty="0">
                <a:solidFill>
                  <a:srgbClr val="000000"/>
                </a:solidFill>
                <a:latin typeface="Times New Roman" panose="02020603050405020304" pitchFamily="18" charset="0"/>
              </a:rPr>
              <a:t>In doing so, each organization must answer questions such as: </a:t>
            </a:r>
          </a:p>
          <a:p>
            <a:r>
              <a:rPr lang="en-US" sz="1800" b="0" i="0" u="none" strike="noStrike" baseline="0" dirty="0">
                <a:solidFill>
                  <a:srgbClr val="000000"/>
                </a:solidFill>
                <a:latin typeface="Times New Roman" panose="02020603050405020304" pitchFamily="18" charset="0"/>
              </a:rPr>
              <a:t>• How do employees move within the job pay ranges? </a:t>
            </a:r>
          </a:p>
          <a:p>
            <a:r>
              <a:rPr lang="en-US" sz="1800" b="0" i="0" u="none" strike="noStrike" baseline="0" dirty="0">
                <a:solidFill>
                  <a:srgbClr val="000000"/>
                </a:solidFill>
                <a:latin typeface="Times New Roman" panose="02020603050405020304" pitchFamily="18" charset="0"/>
              </a:rPr>
              <a:t>• How will increases be determined when an employee is promoted into another job? </a:t>
            </a:r>
          </a:p>
          <a:p>
            <a:r>
              <a:rPr lang="en-US" sz="1800" b="0" i="0" u="none" strike="noStrike" baseline="0" dirty="0">
                <a:solidFill>
                  <a:srgbClr val="000000"/>
                </a:solidFill>
                <a:latin typeface="Times New Roman" panose="02020603050405020304" pitchFamily="18" charset="0"/>
              </a:rPr>
              <a:t>• How will increases in market rates and the cost of living influence pay increases? </a:t>
            </a:r>
          </a:p>
          <a:p>
            <a:r>
              <a:rPr lang="en-US" sz="1800" b="0" i="0" u="none" strike="noStrike" baseline="0" dirty="0">
                <a:solidFill>
                  <a:srgbClr val="000000"/>
                </a:solidFill>
                <a:latin typeface="Times New Roman" panose="02020603050405020304" pitchFamily="18" charset="0"/>
              </a:rPr>
              <a:t>	</a:t>
            </a:r>
          </a:p>
          <a:p>
            <a:r>
              <a:rPr lang="en-US" sz="1800" b="0" i="0" u="none" strike="noStrike" baseline="0" dirty="0">
                <a:solidFill>
                  <a:srgbClr val="000000"/>
                </a:solidFill>
                <a:latin typeface="Times New Roman" panose="02020603050405020304" pitchFamily="18" charset="0"/>
              </a:rPr>
              <a:t>When answering these questions, HR must be knowledgeable about the different types of base-pay increases and consider how they may fit into their pay policies.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66</a:t>
            </a:fld>
            <a:endParaRPr lang="en-US" dirty="0"/>
          </a:p>
        </p:txBody>
      </p:sp>
    </p:spTree>
    <p:extLst>
      <p:ext uri="{BB962C8B-B14F-4D97-AF65-F5344CB8AC3E}">
        <p14:creationId xmlns:p14="http://schemas.microsoft.com/office/powerpoint/2010/main" val="20960208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As noted at the beginning of this section, pay differentials are used to compensate and motivate employees who work during times or at locations that are less desirable than the norm. </a:t>
            </a:r>
          </a:p>
          <a:p>
            <a:r>
              <a:rPr lang="en-US" sz="1800" b="1" i="0" u="none" strike="noStrike" baseline="0" dirty="0">
                <a:solidFill>
                  <a:srgbClr val="000000"/>
                </a:solidFill>
                <a:latin typeface="Times New Roman" panose="02020603050405020304" pitchFamily="18" charset="0"/>
              </a:rPr>
              <a:t>Time-based differentials </a:t>
            </a:r>
            <a:endParaRPr lang="en-US"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A variety of time-based differentials may be built into how an employee is paid.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67</a:t>
            </a:fld>
            <a:endParaRPr lang="en-US" dirty="0"/>
          </a:p>
        </p:txBody>
      </p:sp>
    </p:spTree>
    <p:extLst>
      <p:ext uri="{BB962C8B-B14F-4D97-AF65-F5344CB8AC3E}">
        <p14:creationId xmlns:p14="http://schemas.microsoft.com/office/powerpoint/2010/main" val="36999017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Review the 3 different types of incentives shown on screen.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68</a:t>
            </a:fld>
            <a:endParaRPr lang="en-US" dirty="0"/>
          </a:p>
        </p:txBody>
      </p:sp>
    </p:spTree>
    <p:extLst>
      <p:ext uri="{BB962C8B-B14F-4D97-AF65-F5344CB8AC3E}">
        <p14:creationId xmlns:p14="http://schemas.microsoft.com/office/powerpoint/2010/main" val="23196164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Lead a conversation around incentives. What kinds of incentives might be interesting and competitive today? Do the advisors organizations have any interesting solutions in this space that they could provide to clients?</a:t>
            </a:r>
          </a:p>
          <a:p>
            <a:endParaRPr lang="en-US" dirty="0"/>
          </a:p>
          <a:p>
            <a:r>
              <a:rPr lang="en-US" dirty="0"/>
              <a:t>Incentives can be financial or other benefit perks. </a:t>
            </a:r>
          </a:p>
          <a:p>
            <a:br>
              <a:rPr lang="en-US" dirty="0"/>
            </a:br>
            <a:r>
              <a:rPr lang="en-US" dirty="0"/>
              <a:t>Key insight: Facilitate discussion as a transition from compensation to benefits and lifestyle rewards. Human capital advisors need to understand how and why an organization operates from a compensation side to help navigate what they can do with the benefits, and how their compensation and benefit solutions can support.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69</a:t>
            </a:fld>
            <a:endParaRPr lang="en-US" dirty="0"/>
          </a:p>
        </p:txBody>
      </p:sp>
    </p:spTree>
    <p:extLst>
      <p:ext uri="{BB962C8B-B14F-4D97-AF65-F5344CB8AC3E}">
        <p14:creationId xmlns:p14="http://schemas.microsoft.com/office/powerpoint/2010/main" val="1828531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i="0" u="none" strike="noStrike" cap="none" dirty="0">
                <a:solidFill>
                  <a:schemeClr val="dk1"/>
                </a:solidFill>
                <a:latin typeface="Calibri Light" panose="020F0302020204030204" pitchFamily="34" charset="0"/>
                <a:ea typeface="Calibri"/>
                <a:cs typeface="Calibri"/>
                <a:sym typeface="Calibri"/>
              </a:rPr>
              <a:t>Instructor Notes: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0" u="none" strike="noStrike" cap="none" dirty="0">
              <a:solidFill>
                <a:schemeClr val="dk1"/>
              </a:solidFill>
              <a:latin typeface="Calibri Light" panose="020F0302020204030204" pitchFamily="34" charset="0"/>
              <a:cs typeface="Calibri"/>
              <a:sym typeface="Calibri"/>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Review the plan of action to get us to the objectives we just touched on.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Light" panose="020F0302020204030204" pitchFamily="34" charset="0"/>
              </a:rPr>
              <a:t>If delivering virtually, review the specific layout, dates, times, durations.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Light" panose="020F03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Light" panose="020F0302020204030204" pitchFamily="34" charset="0"/>
              </a:rPr>
              <a:t>Our goal through this program is to dig into the core competencies of HR for you to know and determine how HR thinks. As you can see through this journey, the first six modules are heavily focused on HR areas. Throughout the six HR topic areas, we will draw out </a:t>
            </a:r>
            <a:r>
              <a:rPr lang="en-US" b="1" dirty="0">
                <a:latin typeface="Calibri Light" panose="020F0302020204030204" pitchFamily="34" charset="0"/>
              </a:rPr>
              <a:t>key insights, or lightbulb </a:t>
            </a:r>
            <a:r>
              <a:rPr lang="en-US" dirty="0">
                <a:latin typeface="Calibri Light" panose="020F0302020204030204" pitchFamily="34" charset="0"/>
              </a:rPr>
              <a:t>moments, to help you start making the connections to how you can better relate to the needs of your clients and ultimately pose better solutions.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Light" panose="020F03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Light" panose="020F0302020204030204" pitchFamily="34" charset="0"/>
              </a:rPr>
              <a:t>Call attention to the lightbulb icon on screen as an example.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Light" panose="020F03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Light" panose="020F0302020204030204" pitchFamily="34" charset="0"/>
              </a:rPr>
              <a:t>Then, we’ll find out how to Talk the Talk and give you additional tools and application activities to start putting the insights into practice.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Light" panose="020F03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Acknowledge, they’ll be introduced to a lot of HR speak and language. Peppered throughout this program you will learn key insights to help you make that bridge. Finally, we are going to dig into how you can approach conversations with clients.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latin typeface="Calibri Light" panose="020F0302020204030204" pitchFamily="34"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latin typeface="Calibri Light" panose="020F0302020204030204" pitchFamily="34" charset="0"/>
              </a:rPr>
              <a:t>Remember, coupled with this program are other learning opportunities for you to build and grow that we discussed just a few slides ago. As you evolve through these, you will be able to better understand the needs of your customers and propose solutions that are aligned with their needs to create a long-term partnership ultimately creating better workplaces and a better world.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Light" panose="020F0302020204030204" pitchFamily="34" charset="0"/>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a:t>
            </a:fld>
            <a:endParaRPr lang="en-US" dirty="0"/>
          </a:p>
        </p:txBody>
      </p:sp>
    </p:spTree>
    <p:extLst>
      <p:ext uri="{BB962C8B-B14F-4D97-AF65-F5344CB8AC3E}">
        <p14:creationId xmlns:p14="http://schemas.microsoft.com/office/powerpoint/2010/main" val="10138626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000000"/>
                </a:solidFill>
                <a:latin typeface="Times New Roman" panose="02020603050405020304" pitchFamily="18" charset="0"/>
              </a:rPr>
              <a:t>Benefits are a large part of an organization’s total employment cost. It is estimated that the cost of benefits generally adds 30% to 40% to an employee’s base salary. For example, an employee making $30,000 actually receives a salary and benefits package worth up to $42,000.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000000"/>
                </a:solidFill>
                <a:latin typeface="Times New Roman" panose="02020603050405020304" pitchFamily="18" charset="0"/>
              </a:rPr>
              <a:t>In addition, the cumulative effect of rising health-care costs has produced record highs for employer-sponsored health plans and employee contributions. Given the expense involved, an organization must spend its benefit dollars wisely so that both the organization and the employee benefit.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000000"/>
                </a:solidFill>
                <a:latin typeface="Times New Roman" panose="02020603050405020304" pitchFamily="18" charset="0"/>
              </a:rPr>
              <a:t>In order to spend its benefit dollars wisely, an organization must consider the following: 	</a:t>
            </a:r>
          </a:p>
          <a:p>
            <a:r>
              <a:rPr lang="en-US" sz="1200" b="0" i="0" u="none" strike="noStrike" baseline="0" dirty="0">
                <a:solidFill>
                  <a:srgbClr val="000000"/>
                </a:solidFill>
                <a:latin typeface="Symbol" panose="05050102010706020507" pitchFamily="18" charset="2"/>
              </a:rPr>
              <a:t>• </a:t>
            </a:r>
            <a:r>
              <a:rPr lang="en-US" sz="1200" b="1" i="0" u="none" strike="noStrike" baseline="0" dirty="0">
                <a:solidFill>
                  <a:srgbClr val="000000"/>
                </a:solidFill>
                <a:latin typeface="Times New Roman" panose="02020603050405020304" pitchFamily="18" charset="0"/>
              </a:rPr>
              <a:t>Statutory benefits. </a:t>
            </a:r>
            <a:r>
              <a:rPr lang="en-US" sz="1200" b="0" i="0" u="none" strike="noStrike" baseline="0" dirty="0">
                <a:solidFill>
                  <a:srgbClr val="000000"/>
                </a:solidFill>
                <a:latin typeface="Times New Roman" panose="02020603050405020304" pitchFamily="18" charset="0"/>
              </a:rPr>
              <a:t>As stated earlier, federal and state laws require that employers provide certain benefits to their employees. These benefits must be included in your organization’s total compensation package. </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 </a:t>
            </a:r>
            <a:r>
              <a:rPr lang="en-US" sz="1200" b="1" i="0" u="none" strike="noStrike" baseline="0" dirty="0">
                <a:solidFill>
                  <a:srgbClr val="000000"/>
                </a:solidFill>
                <a:latin typeface="Times New Roman" panose="02020603050405020304" pitchFamily="18" charset="0"/>
              </a:rPr>
              <a:t>Employee recruitment. </a:t>
            </a:r>
            <a:r>
              <a:rPr lang="en-US" sz="1200" b="0" i="0" u="none" strike="noStrike" baseline="0" dirty="0">
                <a:solidFill>
                  <a:srgbClr val="000000"/>
                </a:solidFill>
                <a:latin typeface="Times New Roman" panose="02020603050405020304" pitchFamily="18" charset="0"/>
              </a:rPr>
              <a:t>Some benefits, such as paid time off, have become so commonplace that companies not offering them will have a hard time finding and keeping workers. Offering these benefits allows an organization to compete for the best employees. Similarly, an organization may find it to its advantage to offer an attractive benefit, such as child care, that may not be offered by competitors. </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 </a:t>
            </a:r>
            <a:r>
              <a:rPr lang="en-US" sz="1200" b="1" i="0" u="none" strike="noStrike" baseline="0" dirty="0">
                <a:solidFill>
                  <a:srgbClr val="000000"/>
                </a:solidFill>
                <a:latin typeface="Times New Roman" panose="02020603050405020304" pitchFamily="18" charset="0"/>
              </a:rPr>
              <a:t>Cost-effectiveness. </a:t>
            </a:r>
            <a:r>
              <a:rPr lang="en-US" sz="1200" b="0" i="0" u="none" strike="noStrike" baseline="0" dirty="0">
                <a:solidFill>
                  <a:srgbClr val="000000"/>
                </a:solidFill>
                <a:latin typeface="Times New Roman" panose="02020603050405020304" pitchFamily="18" charset="0"/>
              </a:rPr>
              <a:t>Since companies do not have an unlimited budget for benefits, they must always evaluate the cost of the benefits and the associated administrative burden. Benefits like paid holidays are easy to administer, while pension and health-care plans are more time-consuming and costly to administer. </a:t>
            </a:r>
          </a:p>
          <a:p>
            <a:endParaRPr lang="en-US" sz="1200" b="0" i="0" u="none" strike="noStrike" baseline="0" dirty="0">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 </a:t>
            </a:r>
            <a:r>
              <a:rPr lang="en-US" sz="1200" b="1" i="0" u="none" strike="noStrike" baseline="0" dirty="0">
                <a:solidFill>
                  <a:srgbClr val="000000"/>
                </a:solidFill>
                <a:latin typeface="Times New Roman" panose="02020603050405020304" pitchFamily="18" charset="0"/>
              </a:rPr>
              <a:t>Employee preferences. </a:t>
            </a:r>
            <a:r>
              <a:rPr lang="en-US" sz="1200" b="0" i="0" u="none" strike="noStrike" baseline="0" dirty="0">
                <a:solidFill>
                  <a:srgbClr val="000000"/>
                </a:solidFill>
                <a:latin typeface="Times New Roman" panose="02020603050405020304" pitchFamily="18" charset="0"/>
              </a:rPr>
              <a:t>Organizations want to be sure that they offer benefits that employees value. Some benefits, like tuition reimbursement, may appeal more to younger workers, while older workers may be more interested in life insurance and retirement benefits. Surveying employees regularly and understanding the make-up of the workforce allows the organization to identify benefits that employees value. Organizations must also consider what benefits will attract and retain new employees. Maintaining a well-qualified, motivated workforce is essential to the organization’s success. </a:t>
            </a:r>
          </a:p>
          <a:p>
            <a:r>
              <a:rPr lang="en-US" sz="1200" b="0" i="0" u="none" strike="noStrike" baseline="0" dirty="0">
                <a:solidFill>
                  <a:srgbClr val="000000"/>
                </a:solidFill>
                <a:latin typeface="Times New Roman" panose="02020603050405020304" pitchFamily="18" charset="0"/>
              </a:rPr>
              <a:t>	</a:t>
            </a:r>
            <a:endParaRPr lang="en-US" sz="1200" b="0" i="0" u="none" strike="noStrike" baseline="0" dirty="0">
              <a:latin typeface="Symbol" panose="05050102010706020507" pitchFamily="18" charset="2"/>
            </a:endParaRPr>
          </a:p>
          <a:p>
            <a:r>
              <a:rPr lang="en-US" sz="1200" b="0" i="0" u="none" strike="noStrike" baseline="0" dirty="0">
                <a:solidFill>
                  <a:srgbClr val="000000"/>
                </a:solidFill>
                <a:latin typeface="Symbol" panose="05050102010706020507" pitchFamily="18" charset="2"/>
              </a:rPr>
              <a:t>• </a:t>
            </a:r>
            <a:r>
              <a:rPr lang="en-US" sz="1200" b="1" i="0" u="none" strike="noStrike" baseline="0" dirty="0">
                <a:solidFill>
                  <a:srgbClr val="000000"/>
                </a:solidFill>
                <a:latin typeface="Times New Roman" panose="02020603050405020304" pitchFamily="18" charset="0"/>
              </a:rPr>
              <a:t>Utilization surveys. </a:t>
            </a:r>
            <a:r>
              <a:rPr lang="en-US" sz="1200" b="0" i="0" u="none" strike="noStrike" baseline="0" dirty="0">
                <a:solidFill>
                  <a:srgbClr val="000000"/>
                </a:solidFill>
                <a:latin typeface="Times New Roman" panose="02020603050405020304" pitchFamily="18" charset="0"/>
              </a:rPr>
              <a:t>To evaluate cost-effectiveness and employee adoption, organizations may conduct or commission benefit utilization surveys. These surveys provide data about employee benefits usage or claims to help organizations evaluate the costs of providing certain benefits and plan for future benefit costs. </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 </a:t>
            </a:r>
            <a:r>
              <a:rPr lang="en-US" sz="1200" b="1" i="0" u="none" strike="noStrike" baseline="0" dirty="0">
                <a:solidFill>
                  <a:srgbClr val="000000"/>
                </a:solidFill>
                <a:latin typeface="Times New Roman" panose="02020603050405020304" pitchFamily="18" charset="0"/>
              </a:rPr>
              <a:t>Creative alternatives. </a:t>
            </a:r>
            <a:r>
              <a:rPr lang="en-US" sz="1200" b="0" i="0" u="none" strike="noStrike" baseline="0" dirty="0">
                <a:solidFill>
                  <a:srgbClr val="000000"/>
                </a:solidFill>
                <a:latin typeface="Times New Roman" panose="02020603050405020304" pitchFamily="18" charset="0"/>
              </a:rPr>
              <a:t>Look for creative solutions to designing benefit programs. For example, when an organization cannot offer a benefit due to cost, it may consider annual cash bonuses that employees can apply toward their benefit costs. Or it might consider offering popular lower-cost benefits, such as a flexible work schedule, telecommuting, and casual dress. These benefits save employees time and money and cost the organization very little. Constantly monitor the marketplace to determine if legislation or other changes have made desirable benefits more affordable. </a:t>
            </a:r>
          </a:p>
          <a:p>
            <a:endParaRPr lang="en-US" sz="1200" b="0" i="0" u="none" strike="noStrike" baseline="0" dirty="0">
              <a:solidFill>
                <a:srgbClr val="000000"/>
              </a:solidFill>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000000"/>
                </a:solidFill>
                <a:latin typeface="Times New Roman" panose="02020603050405020304" pitchFamily="18" charset="0"/>
              </a:rPr>
              <a:t>Information about benefits can be obtained from a number of sources, including benefits brokers, providers, trade associations, industry groups, and government data sources.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70</a:t>
            </a:fld>
            <a:endParaRPr lang="en-US" dirty="0"/>
          </a:p>
        </p:txBody>
      </p:sp>
    </p:spTree>
    <p:extLst>
      <p:ext uri="{BB962C8B-B14F-4D97-AF65-F5344CB8AC3E}">
        <p14:creationId xmlns:p14="http://schemas.microsoft.com/office/powerpoint/2010/main" val="8167075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b="0" i="0" u="none" strike="noStrike" baseline="0" dirty="0">
                <a:solidFill>
                  <a:srgbClr val="000000"/>
                </a:solidFill>
                <a:latin typeface="Times New Roman" panose="02020603050405020304" pitchFamily="18" charset="0"/>
              </a:rPr>
              <a:t>Key trends related to employee benefits include the following. </a:t>
            </a: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Health-care cost containment. </a:t>
            </a:r>
            <a:r>
              <a:rPr lang="en-US" sz="1800" b="0" i="0" u="none" strike="noStrike" baseline="0" dirty="0">
                <a:solidFill>
                  <a:srgbClr val="000000"/>
                </a:solidFill>
                <a:latin typeface="Times New Roman" panose="02020603050405020304" pitchFamily="18" charset="0"/>
              </a:rPr>
              <a:t>Health-care cost containment continues to be an issue. Many employers are reducing the number of choices for employees and are offering choices that force employees to be more conscious of costs when making health-care decisions. Employees can also expect to see higher copayments for office visits and drugs as well as networks that offer a limited choice of doctors. Employers may try to control costs by limiting the number of participants in the plan. Some companies may assess a spousal surcharge to encourage a spouse who has coverage elsewhere to enroll in that plan. </a:t>
            </a:r>
          </a:p>
          <a:p>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Flexibility</a:t>
            </a:r>
            <a:r>
              <a:rPr lang="en-US" sz="1800" b="0" i="0" u="none" strike="noStrike" baseline="0" dirty="0">
                <a:solidFill>
                  <a:srgbClr val="000000"/>
                </a:solidFill>
                <a:latin typeface="Times New Roman" panose="02020603050405020304" pitchFamily="18" charset="0"/>
              </a:rPr>
              <a:t> is critical and is growing in need. Post-Pandemic, we see workers want flexibility in both where and when they work.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Demand for work/life balance. </a:t>
            </a:r>
            <a:r>
              <a:rPr lang="en-US" sz="1800" b="0" i="0" u="none" strike="noStrike" baseline="0" dirty="0">
                <a:solidFill>
                  <a:srgbClr val="000000"/>
                </a:solidFill>
                <a:latin typeface="Times New Roman" panose="02020603050405020304" pitchFamily="18" charset="0"/>
              </a:rPr>
              <a:t>Increases in employees’ caring responsibilities (e.g., aging parents) may lead to greater demands for work/life balance benefits. </a:t>
            </a:r>
          </a:p>
          <a:p>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Mental Health </a:t>
            </a:r>
            <a:r>
              <a:rPr lang="en-US" sz="1800" b="0" i="0" u="none" strike="noStrike" baseline="0" dirty="0">
                <a:solidFill>
                  <a:srgbClr val="000000"/>
                </a:solidFill>
                <a:latin typeface="Times New Roman" panose="02020603050405020304" pitchFamily="18" charset="0"/>
              </a:rPr>
              <a:t>– Well being has been a focus for years, but the demand and need for mental health benefits continues to grow. It is essential that HR is paying attention in this space and supporting employees.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367665" lvl="0" indent="-228600">
              <a:lnSpc>
                <a:spcPct val="125000"/>
              </a:lnSpc>
              <a:spcBef>
                <a:spcPts val="5"/>
              </a:spcBef>
              <a:spcAft>
                <a:spcPts val="0"/>
              </a:spcAft>
              <a:buFont typeface="Symbol" panose="05050102010706020507" pitchFamily="18" charset="2"/>
              <a:buChar char=""/>
              <a:tabLst>
                <a:tab pos="1337945" algn="l"/>
                <a:tab pos="1338580" algn="l"/>
              </a:tabLst>
            </a:pPr>
            <a:r>
              <a:rPr lang="en-US" sz="1200" b="1" dirty="0">
                <a:effectLst/>
                <a:latin typeface="Times New Roman" panose="02020603050405020304" pitchFamily="18" charset="0"/>
                <a:ea typeface="Symbol" panose="05050102010706020507" pitchFamily="18" charset="2"/>
                <a:cs typeface="Symbol" panose="05050102010706020507" pitchFamily="18" charset="2"/>
              </a:rPr>
              <a:t>Retaining younger workers. </a:t>
            </a:r>
            <a:r>
              <a:rPr lang="en-US" sz="1200" dirty="0">
                <a:effectLst/>
                <a:latin typeface="Times New Roman" panose="02020603050405020304" pitchFamily="18" charset="0"/>
                <a:ea typeface="Symbol" panose="05050102010706020507" pitchFamily="18" charset="2"/>
                <a:cs typeface="Symbol" panose="05050102010706020507" pitchFamily="18" charset="2"/>
              </a:rPr>
              <a:t>Employers also need to retain younger</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workers who are often faced with child-care concerns and may be interested</a:t>
            </a:r>
            <a:r>
              <a:rPr lang="en-US" sz="12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in tuition reimbursement for education that will allow them to advance in</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their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careers.</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endParaRPr lang="en-US" sz="1800" b="0" i="0" u="none" strike="noStrike" baseline="0" dirty="0">
              <a:solidFill>
                <a:srgbClr val="000000"/>
              </a:solidFill>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While these trends are general in nature, they provide a brief snapshot of the type</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 issues that HR professionals must consider when making employee benefit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decisions.</a:t>
            </a: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71</a:t>
            </a:fld>
            <a:endParaRPr lang="en-US" dirty="0"/>
          </a:p>
        </p:txBody>
      </p:sp>
    </p:spTree>
    <p:extLst>
      <p:ext uri="{BB962C8B-B14F-4D97-AF65-F5344CB8AC3E}">
        <p14:creationId xmlns:p14="http://schemas.microsoft.com/office/powerpoint/2010/main" val="8465204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t>Instructor Notes</a:t>
            </a:r>
          </a:p>
          <a:p>
            <a:endParaRPr lang="en-US" sz="1800" b="0" i="0" u="none" strike="noStrike" baseline="0" dirty="0">
              <a:solidFill>
                <a:srgbClr val="000000"/>
              </a:solidFill>
              <a:latin typeface="Times New Roman" panose="02020603050405020304" pitchFamily="18" charset="0"/>
            </a:endParaRPr>
          </a:p>
          <a:p>
            <a:pPr marL="129540" marR="21780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Employers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must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aware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statutory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required by law. In the United States, some of the statutory benefits 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must provide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include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following:</a:t>
            </a:r>
          </a:p>
          <a:p>
            <a:pPr marL="0" marR="0">
              <a:spcBef>
                <a:spcPts val="1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62230" lvl="0" indent="-342900">
              <a:lnSpc>
                <a:spcPct val="123000"/>
              </a:lnSpc>
              <a:spcBef>
                <a:spcPts val="0"/>
              </a:spcBef>
              <a:spcAft>
                <a:spcPts val="0"/>
              </a:spcAft>
              <a:buSzPts val="1200"/>
              <a:buFont typeface="Symbol" panose="05050102010706020507" pitchFamily="18" charset="2"/>
              <a:buChar char=""/>
              <a:tabLst>
                <a:tab pos="357505" algn="l"/>
                <a:tab pos="35814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Health insurance </a:t>
            </a:r>
            <a:r>
              <a:rPr lang="en-US" sz="1800" dirty="0">
                <a:effectLst/>
                <a:latin typeface="Times New Roman" panose="02020603050405020304" pitchFamily="18" charset="0"/>
                <a:ea typeface="Symbol" panose="05050102010706020507" pitchFamily="18" charset="2"/>
                <a:cs typeface="Symbol" panose="05050102010706020507" pitchFamily="18" charset="2"/>
              </a:rPr>
              <a:t>requirements vary based upon the size of 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However,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even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smaller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employers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have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no</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obligation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provide health insurance to employees may choose to do so to recruit 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retain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a:t>
            </a:r>
          </a:p>
          <a:p>
            <a:pPr marL="0" marR="0">
              <a:spcBef>
                <a:spcPts val="3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30480" lvl="0" indent="-342900">
              <a:lnSpc>
                <a:spcPct val="123000"/>
              </a:lnSpc>
              <a:spcBef>
                <a:spcPts val="0"/>
              </a:spcBef>
              <a:spcAft>
                <a:spcPts val="0"/>
              </a:spcAft>
              <a:buSzPts val="1200"/>
              <a:buFont typeface="Symbol" panose="05050102010706020507" pitchFamily="18" charset="2"/>
              <a:buChar char=""/>
              <a:tabLst>
                <a:tab pos="357505" algn="l"/>
                <a:tab pos="35814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Social Security </a:t>
            </a:r>
            <a:r>
              <a:rPr lang="en-US" sz="1800" dirty="0">
                <a:effectLst/>
                <a:latin typeface="Times New Roman" panose="02020603050405020304" pitchFamily="18" charset="0"/>
                <a:ea typeface="Symbol" panose="05050102010706020507" pitchFamily="18" charset="2"/>
                <a:cs typeface="Symbol" panose="05050102010706020507" pitchFamily="18" charset="2"/>
              </a:rPr>
              <a:t>is a federal program that provides monthly payments 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eligible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workers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their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families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when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worker dies,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retires,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becomes</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medically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incapacitated.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It is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jointly paid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by 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p>
          <a:p>
            <a:r>
              <a:rPr lang="en-US" sz="1800" dirty="0">
                <a:effectLst/>
                <a:latin typeface="Times New Roman" panose="02020603050405020304" pitchFamily="18" charset="0"/>
                <a:ea typeface="Times New Roman" panose="02020603050405020304" pitchFamily="18" charset="0"/>
              </a:rPr>
              <a:t>employee.</a:t>
            </a:r>
          </a:p>
          <a:p>
            <a:endParaRPr lang="en-US" sz="1800" dirty="0">
              <a:effectLst/>
              <a:latin typeface="Times New Roman" panose="02020603050405020304" pitchFamily="18" charset="0"/>
            </a:endParaRPr>
          </a:p>
          <a:p>
            <a:pPr marL="342900" marR="132715" lvl="0" indent="-342900">
              <a:lnSpc>
                <a:spcPct val="123000"/>
              </a:lnSpc>
              <a:spcBef>
                <a:spcPts val="0"/>
              </a:spcBef>
              <a:spcAft>
                <a:spcPts val="0"/>
              </a:spcAft>
              <a:buSzPts val="12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Medicare </a:t>
            </a:r>
            <a:r>
              <a:rPr lang="en-US" sz="1800" dirty="0">
                <a:effectLst/>
                <a:latin typeface="Times New Roman" panose="02020603050405020304" pitchFamily="18" charset="0"/>
                <a:ea typeface="Symbol" panose="05050102010706020507" pitchFamily="18" charset="2"/>
                <a:cs typeface="Symbol" panose="05050102010706020507" pitchFamily="18" charset="2"/>
              </a:rPr>
              <a:t>is a health insurance program for people who are 65 or older or</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who have disabilities. Generally, people who are over age 65 and who are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receiving Social Security benefits qualify for Medicare. If an employee is</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covered by Medicare and a company health plan, the company plan is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usually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primary payer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benefits 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Medicare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secondary.</a:t>
            </a:r>
          </a:p>
          <a:p>
            <a:pPr marL="0" marR="0">
              <a:spcBef>
                <a:spcPts val="10"/>
              </a:spcBef>
              <a:spcAft>
                <a:spcPts val="0"/>
              </a:spcAft>
            </a:pPr>
            <a:r>
              <a:rPr lang="en-US" sz="1800" dirty="0">
                <a:effectLst/>
                <a:latin typeface="Arial Black" panose="020B0A040201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29845" lvl="0" indent="-342900">
              <a:lnSpc>
                <a:spcPct val="123000"/>
              </a:lnSpc>
              <a:spcBef>
                <a:spcPts val="5"/>
              </a:spcBef>
              <a:spcAft>
                <a:spcPts val="0"/>
              </a:spcAft>
              <a:buSzPts val="12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Unemployment insurance (UI) </a:t>
            </a:r>
            <a:r>
              <a:rPr lang="en-US" sz="1800" dirty="0">
                <a:effectLst/>
                <a:latin typeface="Times New Roman" panose="02020603050405020304" pitchFamily="18" charset="0"/>
                <a:ea typeface="Symbol" panose="05050102010706020507" pitchFamily="18" charset="2"/>
                <a:cs typeface="Symbol" panose="05050102010706020507" pitchFamily="18" charset="2"/>
              </a:rPr>
              <a:t>has both federal and state components that</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provide individuals with partial wage replacement for a temporary period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following a layoff or an event that leaves them unemployed through no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fault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their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own.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programs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are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funded</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by</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flat-rate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federal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UI</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tax</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experience-rated state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UI</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taxes paid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by employers.</a:t>
            </a:r>
          </a:p>
          <a:p>
            <a:pPr marL="0" marR="0">
              <a:spcBef>
                <a:spcPts val="10"/>
              </a:spcBef>
              <a:spcAft>
                <a:spcPts val="0"/>
              </a:spcAft>
            </a:pPr>
            <a:r>
              <a:rPr lang="en-US" sz="1800" dirty="0">
                <a:effectLst/>
                <a:latin typeface="Arial Black" panose="020B0A040201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133350" lvl="0" indent="-342900">
              <a:lnSpc>
                <a:spcPct val="125000"/>
              </a:lnSpc>
              <a:spcBef>
                <a:spcPts val="5"/>
              </a:spcBef>
              <a:spcAft>
                <a:spcPts val="0"/>
              </a:spcAft>
              <a:buSzPts val="12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Workers’ compensation </a:t>
            </a:r>
            <a:r>
              <a:rPr lang="en-US" sz="1800" dirty="0">
                <a:effectLst/>
                <a:latin typeface="Times New Roman" panose="02020603050405020304" pitchFamily="18" charset="0"/>
                <a:ea typeface="Symbol" panose="05050102010706020507" pitchFamily="18" charset="2"/>
                <a:cs typeface="Symbol" panose="05050102010706020507" pitchFamily="18" charset="2"/>
              </a:rPr>
              <a:t>and occupational disease laws compensate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 who suffer injuries or illnesses related to their employment.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Workers’ compensation is usually the only remedy available to an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who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injured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job.</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no-fault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program,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meaning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that</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benefits are provided to injured employees whether the accident was 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fault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p>
          <a:p>
            <a:pPr marL="0" marR="0">
              <a:spcBef>
                <a:spcPts val="5"/>
              </a:spcBef>
              <a:spcAft>
                <a:spcPts val="0"/>
              </a:spcAft>
            </a:pPr>
            <a:r>
              <a:rPr lang="en-US" sz="1800" dirty="0">
                <a:effectLst/>
                <a:latin typeface="Arial Black" panose="020B0A040201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108585" lvl="0" indent="-342900">
              <a:lnSpc>
                <a:spcPct val="122000"/>
              </a:lnSpc>
              <a:spcBef>
                <a:spcPts val="0"/>
              </a:spcBef>
              <a:spcAft>
                <a:spcPts val="0"/>
              </a:spcAft>
              <a:buSzPts val="12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Family</a:t>
            </a:r>
            <a:r>
              <a:rPr lang="en-US" sz="1800" b="1"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medical</a:t>
            </a:r>
            <a:r>
              <a:rPr lang="en-US" sz="1800" b="1"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leave.</a:t>
            </a:r>
            <a:r>
              <a:rPr lang="en-US" sz="1800" b="1"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Module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Six</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discussion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Family and</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Medical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Leave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Act (FMLA).</a:t>
            </a:r>
          </a:p>
          <a:p>
            <a:pPr marL="0" marR="0">
              <a:spcBef>
                <a:spcPts val="5"/>
              </a:spcBef>
              <a:spcAft>
                <a:spcPts val="0"/>
              </a:spcAft>
            </a:pPr>
            <a:r>
              <a:rPr lang="en-US" sz="1800" dirty="0">
                <a:effectLst/>
                <a:latin typeface="Arial Black" panose="020B0A040201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Jury and witness, voting, and military leaves. </a:t>
            </a:r>
            <a:r>
              <a:rPr lang="en-US" sz="1800" dirty="0">
                <a:effectLst/>
                <a:latin typeface="Times New Roman" panose="02020603050405020304" pitchFamily="18" charset="0"/>
                <a:ea typeface="Times New Roman" panose="02020603050405020304" pitchFamily="18" charset="0"/>
              </a:rPr>
              <a:t>State laws may vary 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handling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leaves 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type.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review</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your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state guidelines on how these leaves are handled and if the employer 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pay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salaries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 leave.</a:t>
            </a:r>
          </a:p>
          <a:p>
            <a:endParaRPr lang="en-US" sz="1800" dirty="0">
              <a:effectLst/>
              <a:latin typeface="Times New Roman" panose="02020603050405020304" pitchFamily="18" charset="0"/>
            </a:endParaRPr>
          </a:p>
          <a:p>
            <a:pPr marL="31750" marR="0">
              <a:spcBef>
                <a:spcPts val="1010"/>
              </a:spcBef>
              <a:spcAft>
                <a:spcPts val="0"/>
              </a:spcAft>
            </a:pPr>
            <a:r>
              <a:rPr lang="en-US" sz="1800" b="1" dirty="0">
                <a:effectLst/>
                <a:latin typeface="Times New Roman" panose="02020603050405020304" pitchFamily="18" charset="0"/>
                <a:ea typeface="Times New Roman" panose="02020603050405020304" pitchFamily="18" charset="0"/>
              </a:rPr>
              <a:t>Health</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insurance</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options</a:t>
            </a:r>
            <a:endParaRPr lang="en-US" sz="1800" dirty="0">
              <a:effectLst/>
              <a:latin typeface="Times New Roman" panose="02020603050405020304" pitchFamily="18" charset="0"/>
              <a:ea typeface="Times New Roman" panose="02020603050405020304" pitchFamily="18" charset="0"/>
            </a:endParaRPr>
          </a:p>
          <a:p>
            <a:pPr marL="31750" marR="29210">
              <a:lnSpc>
                <a:spcPct val="125000"/>
              </a:lnSpc>
              <a:spcBef>
                <a:spcPts val="350"/>
              </a:spcBef>
              <a:spcAft>
                <a:spcPts val="0"/>
              </a:spcAft>
            </a:pPr>
            <a:r>
              <a:rPr lang="en-US" sz="1800" dirty="0">
                <a:effectLst/>
                <a:latin typeface="Times New Roman" panose="02020603050405020304" pitchFamily="18" charset="0"/>
                <a:ea typeface="Times New Roman" panose="02020603050405020304" pitchFamily="18" charset="0"/>
              </a:rPr>
              <a:t>Health insurance is a key benefit for employees, and employers have a variety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health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insurance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options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from</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which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choose.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Whatever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options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make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available, they must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comply with all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applicable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laws.</a:t>
            </a:r>
          </a:p>
          <a:p>
            <a:pPr marL="0" marR="0">
              <a:spcBef>
                <a:spcPts val="50"/>
              </a:spcBef>
              <a:spcAft>
                <a:spcPts val="0"/>
              </a:spcAft>
            </a:pPr>
            <a:r>
              <a:rPr lang="en-US" sz="1800" dirty="0">
                <a:effectLst/>
                <a:latin typeface="Arial Black" panose="020B0A040201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Four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broad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types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health-care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plans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features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each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described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below:</a:t>
            </a:r>
          </a:p>
          <a:p>
            <a:pPr marL="63500" marR="390525">
              <a:spcBef>
                <a:spcPts val="30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Health maintenance</a:t>
            </a:r>
            <a:r>
              <a:rPr lang="en-US" sz="1800" spc="-29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organization</a:t>
            </a:r>
            <a:r>
              <a:rPr lang="en-US" sz="18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(HMO)</a:t>
            </a:r>
            <a:endParaRPr lang="en-US" sz="1800" dirty="0">
              <a:effectLst/>
              <a:latin typeface="Times New Roman" panose="02020603050405020304" pitchFamily="18" charset="0"/>
              <a:ea typeface="Times New Roman" panose="02020603050405020304" pitchFamily="18" charset="0"/>
            </a:endParaRPr>
          </a:p>
          <a:p>
            <a:pPr marL="342900" marR="72390" lvl="0" indent="-342900">
              <a:lnSpc>
                <a:spcPct val="98000"/>
              </a:lnSpc>
              <a:spcBef>
                <a:spcPts val="305"/>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Restricts employees’ choice of providers to a network of</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approved HMO physicians.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lnSpc>
                <a:spcPts val="1345"/>
              </a:lnSpc>
              <a:spcBef>
                <a:spcPts val="10"/>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Physicians</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receive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fixed</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fee</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per</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patient</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or</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salary.</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138430" lvl="0" indent="-342900">
              <a:spcBef>
                <a:spcPts val="0"/>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Uses cost-control mechanisms like incentive payments</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to physicians for keeping testing costs below a certain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level, nurse practitioners to screen and evaluate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patients,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and</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wellness</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and</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preventive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programs.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63500" marR="448945">
              <a:spcBef>
                <a:spcPts val="295"/>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Preferred provider</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organization</a:t>
            </a:r>
            <a:r>
              <a:rPr lang="en-US" sz="18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(PPO)</a:t>
            </a:r>
            <a:endParaRPr lang="en-US" sz="1800" dirty="0">
              <a:effectLst/>
              <a:latin typeface="Times New Roman" panose="02020603050405020304" pitchFamily="18" charset="0"/>
              <a:ea typeface="Times New Roman" panose="02020603050405020304" pitchFamily="18" charset="0"/>
            </a:endParaRPr>
          </a:p>
          <a:p>
            <a:pPr marL="342900" marR="123825" lvl="0" indent="-342900">
              <a:lnSpc>
                <a:spcPct val="98000"/>
              </a:lnSpc>
              <a:spcBef>
                <a:spcPts val="320"/>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Blends traditional and health maintenance organization</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plans.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149225" lvl="0" indent="-342900">
              <a:lnSpc>
                <a:spcPct val="98000"/>
              </a:lnSpc>
              <a:spcBef>
                <a:spcPts val="15"/>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Contracts with physicians who agree to certain fee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schedules,</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diagnostic</a:t>
            </a:r>
            <a:r>
              <a:rPr lang="en-US" sz="1800" spc="-3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facilities,</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and</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plan</a:t>
            </a:r>
            <a:r>
              <a:rPr lang="en-US" sz="1800" spc="-4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requirements.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405130" lvl="0" indent="-342900">
              <a:lnSpc>
                <a:spcPct val="98000"/>
              </a:lnSpc>
              <a:spcBef>
                <a:spcPts val="15"/>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Employees who see plan doctors typically have no</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deductible or a lower copayment than if they see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doctors</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outside of</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plan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network.</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63500" marR="236220" indent="-635">
              <a:spcBef>
                <a:spcPts val="295"/>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Point-of-service (POS)</a:t>
            </a:r>
            <a:r>
              <a:rPr lang="en-US" sz="1800" spc="-29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organization</a:t>
            </a:r>
            <a:endParaRPr lang="en-US" sz="1800" dirty="0">
              <a:effectLst/>
              <a:latin typeface="Times New Roman" panose="02020603050405020304" pitchFamily="18" charset="0"/>
              <a:ea typeface="Times New Roman" panose="02020603050405020304" pitchFamily="18" charset="0"/>
            </a:endParaRPr>
          </a:p>
          <a:p>
            <a:pPr marL="342900" marR="79375" lvl="0" indent="-342900">
              <a:lnSpc>
                <a:spcPct val="98000"/>
              </a:lnSpc>
              <a:spcBef>
                <a:spcPts val="320"/>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Employees pay less if they use providers within a plan’s</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network.</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92710" lvl="0" indent="-342900">
              <a:lnSpc>
                <a:spcPct val="98000"/>
              </a:lnSpc>
              <a:spcBef>
                <a:spcPts val="15"/>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May require a referral from a primary care doctor to see</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specialist.</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63500" marR="0">
              <a:spcBef>
                <a:spcPts val="295"/>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Health savings account</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(HSA)/health reimburse-</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ment</a:t>
            </a:r>
            <a:r>
              <a:rPr lang="en-US" sz="1800" spc="-2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arrangement</a:t>
            </a:r>
            <a:r>
              <a:rPr lang="en-US" sz="1800" spc="-2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(HRA)</a:t>
            </a:r>
            <a:endParaRPr lang="en-US" sz="1800" dirty="0">
              <a:effectLst/>
              <a:latin typeface="Times New Roman" panose="02020603050405020304" pitchFamily="18" charset="0"/>
              <a:ea typeface="Times New Roman" panose="02020603050405020304" pitchFamily="18" charset="0"/>
            </a:endParaRPr>
          </a:p>
          <a:p>
            <a:pPr marL="342900" marR="76200" lvl="0" indent="-342900">
              <a:lnSpc>
                <a:spcPct val="98000"/>
              </a:lnSpc>
              <a:spcBef>
                <a:spcPts val="320"/>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Employees with an HSA set aside pre-tax money to pay</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directly for routine health-care expenses; employees</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with</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HRA</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are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reimbursed</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tax-free</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for</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qualified</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292100" marR="0">
              <a:spcBef>
                <a:spcPts val="15"/>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health-care</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expenses</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up</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set amount per year.</a:t>
            </a:r>
            <a:endParaRPr lang="en-US" sz="1800" dirty="0">
              <a:effectLst/>
              <a:latin typeface="Times New Roman" panose="02020603050405020304" pitchFamily="18" charset="0"/>
              <a:ea typeface="Times New Roman" panose="02020603050405020304" pitchFamily="18" charset="0"/>
            </a:endParaRPr>
          </a:p>
          <a:p>
            <a:pPr marL="342900" marR="234315" lvl="0" indent="-342900">
              <a:lnSpc>
                <a:spcPct val="98000"/>
              </a:lnSpc>
              <a:spcBef>
                <a:spcPts val="15"/>
              </a:spcBef>
              <a:spcAft>
                <a:spcPts val="0"/>
              </a:spcAft>
              <a:buSzPts val="110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Unused HSA amounts roll over for use in subsequent</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years and are portable if the employee leaves the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organization.</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77470" lvl="0" indent="-342900">
              <a:lnSpc>
                <a:spcPct val="98000"/>
              </a:lnSpc>
              <a:spcBef>
                <a:spcPts val="25"/>
              </a:spcBef>
              <a:spcAft>
                <a:spcPts val="0"/>
              </a:spcAft>
              <a:buSzPts val="1100"/>
              <a:buFont typeface="Symbol" panose="05050102010706020507" pitchFamily="18" charset="2"/>
              <a:buChar char=""/>
              <a:tabLst>
                <a:tab pos="292735"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Used in conjunction with a high-deductible health</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insurance policy to protect employees from catastrophic</a:t>
            </a:r>
            <a:r>
              <a:rPr lang="en-US" sz="1800" spc="-29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medical</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expenses.</a:t>
            </a:r>
            <a:endParaRPr lang="en-US" sz="1800" dirty="0">
              <a:effectLst/>
              <a:latin typeface="Times New Roman" panose="02020603050405020304" pitchFamily="18" charset="0"/>
              <a:ea typeface="Symbol" panose="05050102010706020507" pitchFamily="18" charset="2"/>
              <a:cs typeface="Times New Roman" panose="02020603050405020304" pitchFamily="18" charset="0"/>
            </a:endParaRPr>
          </a:p>
          <a:p>
            <a:pPr marL="0" marR="77470" lvl="0" indent="0">
              <a:lnSpc>
                <a:spcPct val="98000"/>
              </a:lnSpc>
              <a:spcBef>
                <a:spcPts val="25"/>
              </a:spcBef>
              <a:spcAft>
                <a:spcPts val="0"/>
              </a:spcAft>
              <a:buSzPts val="1100"/>
              <a:buFont typeface="Symbol" panose="05050102010706020507" pitchFamily="18" charset="2"/>
              <a:buNone/>
              <a:tabLst>
                <a:tab pos="292735" algn="l"/>
                <a:tab pos="29337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77470" lvl="0" indent="0">
              <a:lnSpc>
                <a:spcPct val="98000"/>
              </a:lnSpc>
              <a:spcBef>
                <a:spcPts val="25"/>
              </a:spcBef>
              <a:spcAft>
                <a:spcPts val="0"/>
              </a:spcAft>
              <a:buSzPts val="1100"/>
              <a:buFont typeface="Symbol" panose="05050102010706020507" pitchFamily="18" charset="2"/>
              <a:buNone/>
              <a:tabLst>
                <a:tab pos="292735" algn="l"/>
                <a:tab pos="29337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77470" lvl="0" indent="0">
              <a:lnSpc>
                <a:spcPct val="98000"/>
              </a:lnSpc>
              <a:spcBef>
                <a:spcPts val="25"/>
              </a:spcBef>
              <a:spcAft>
                <a:spcPts val="0"/>
              </a:spcAft>
              <a:buSzPts val="1100"/>
              <a:buFont typeface="Symbol" panose="05050102010706020507" pitchFamily="18" charset="2"/>
              <a:buNone/>
              <a:tabLst>
                <a:tab pos="292735" algn="l"/>
                <a:tab pos="293370" algn="l"/>
              </a:tabLst>
            </a:pPr>
            <a:r>
              <a:rPr lang="en-US" sz="1200" dirty="0">
                <a:effectLst/>
                <a:latin typeface="Times New Roman" panose="02020603050405020304" pitchFamily="18" charset="0"/>
                <a:ea typeface="Times New Roman" panose="02020603050405020304" pitchFamily="18" charset="0"/>
              </a:rPr>
              <a:t>Many</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companies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offer</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additional</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health-care</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benefits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such</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following.</a:t>
            </a:r>
          </a:p>
          <a:p>
            <a:pPr marL="0" marR="0">
              <a:spcBef>
                <a:spcPts val="5"/>
              </a:spcBef>
              <a:spcAft>
                <a:spcPts val="0"/>
              </a:spcAft>
            </a:pPr>
            <a:r>
              <a:rPr lang="en-US" sz="13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143000" marR="907415" lvl="2" indent="-228600">
              <a:lnSpc>
                <a:spcPct val="125000"/>
              </a:lnSpc>
              <a:spcBef>
                <a:spcPts val="5"/>
              </a:spcBef>
              <a:spcAft>
                <a:spcPts val="0"/>
              </a:spcAft>
              <a:buFont typeface="Symbol" panose="05050102010706020507" pitchFamily="18" charset="2"/>
              <a:buChar char=""/>
              <a:tabLst>
                <a:tab pos="1337945" algn="l"/>
                <a:tab pos="1338580" algn="l"/>
              </a:tabLst>
            </a:pPr>
            <a:r>
              <a:rPr lang="en-US" sz="1200" b="1" dirty="0">
                <a:effectLst/>
                <a:latin typeface="Times New Roman" panose="02020603050405020304" pitchFamily="18" charset="0"/>
                <a:ea typeface="Symbol" panose="05050102010706020507" pitchFamily="18" charset="2"/>
                <a:cs typeface="Symbol" panose="05050102010706020507" pitchFamily="18" charset="2"/>
              </a:rPr>
              <a:t>Dental insurance. </a:t>
            </a:r>
            <a:r>
              <a:rPr lang="en-US" sz="1200" dirty="0">
                <a:effectLst/>
                <a:latin typeface="Times New Roman" panose="02020603050405020304" pitchFamily="18" charset="0"/>
                <a:ea typeface="Symbol" panose="05050102010706020507" pitchFamily="18" charset="2"/>
                <a:cs typeface="Symbol" panose="05050102010706020507" pitchFamily="18" charset="2"/>
              </a:rPr>
              <a:t>While dental plans vary, coverage is usually</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provided for preventive and restorative services and orthodontia, in</a:t>
            </a:r>
            <a:r>
              <a:rPr lang="en-US" sz="12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varying</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percentages.</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0" marR="0">
              <a:spcBef>
                <a:spcPts val="55"/>
              </a:spcBef>
              <a:spcAft>
                <a:spcPts val="0"/>
              </a:spcAft>
            </a:pPr>
            <a:r>
              <a:rPr lang="en-US" sz="145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143000" marR="728980" lvl="2" indent="-228600">
              <a:lnSpc>
                <a:spcPct val="125000"/>
              </a:lnSpc>
              <a:spcBef>
                <a:spcPts val="0"/>
              </a:spcBef>
              <a:spcAft>
                <a:spcPts val="0"/>
              </a:spcAft>
              <a:buFont typeface="Symbol" panose="05050102010706020507" pitchFamily="18" charset="2"/>
              <a:buChar char=""/>
              <a:tabLst>
                <a:tab pos="1337945" algn="l"/>
                <a:tab pos="1338580" algn="l"/>
              </a:tabLst>
            </a:pPr>
            <a:r>
              <a:rPr lang="en-US" sz="1200" b="1" dirty="0">
                <a:effectLst/>
                <a:latin typeface="Times New Roman" panose="02020603050405020304" pitchFamily="18" charset="0"/>
                <a:ea typeface="Symbol" panose="05050102010706020507" pitchFamily="18" charset="2"/>
                <a:cs typeface="Symbol" panose="05050102010706020507" pitchFamily="18" charset="2"/>
              </a:rPr>
              <a:t>Vision-care plans. </a:t>
            </a:r>
            <a:r>
              <a:rPr lang="en-US" sz="1200" dirty="0">
                <a:effectLst/>
                <a:latin typeface="Times New Roman" panose="02020603050405020304" pitchFamily="18" charset="0"/>
                <a:ea typeface="Symbol" panose="05050102010706020507" pitchFamily="18" charset="2"/>
                <a:cs typeface="Symbol" panose="05050102010706020507" pitchFamily="18" charset="2"/>
              </a:rPr>
              <a:t>Typically, health-care plans provide little or no</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vision</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care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except</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for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medical</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surgical</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treatment.</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Vision-care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plans</a:t>
            </a:r>
            <a:r>
              <a:rPr lang="en-US" sz="12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include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all or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some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coverage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for</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eye exams, frames, and</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lenses.</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endParaRPr lang="en-US" sz="1800" dirty="0">
              <a:effectLst/>
              <a:latin typeface="Times New Roman" panose="02020603050405020304" pitchFamily="18" charset="0"/>
              <a:ea typeface="Times New Roman" panose="02020603050405020304" pitchFamily="18" charset="0"/>
            </a:endParaRPr>
          </a:p>
          <a:p>
            <a:pPr marL="342900" marR="318770" lvl="0" indent="-342900">
              <a:lnSpc>
                <a:spcPct val="125000"/>
              </a:lnSpc>
              <a:spcBef>
                <a:spcPts val="0"/>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Prescription drug plans. </a:t>
            </a:r>
            <a:r>
              <a:rPr lang="en-US" sz="1800" dirty="0">
                <a:effectLst/>
                <a:latin typeface="Times New Roman" panose="02020603050405020304" pitchFamily="18" charset="0"/>
                <a:ea typeface="Symbol" panose="05050102010706020507" pitchFamily="18" charset="2"/>
                <a:cs typeface="Symbol" panose="05050102010706020507" pitchFamily="18" charset="2"/>
              </a:rPr>
              <a:t>The most common drug plans require a per-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prescription copayment. Mail-order drug benefits are gaining popularity</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maintenance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drugs.</a:t>
            </a:r>
          </a:p>
          <a:p>
            <a:pPr marL="342900" marR="348615" lvl="0" indent="-342900">
              <a:lnSpc>
                <a:spcPct val="125000"/>
              </a:lnSpc>
              <a:spcBef>
                <a:spcPts val="910"/>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Employee assistance programs (EAPs). </a:t>
            </a:r>
            <a:r>
              <a:rPr lang="en-US" sz="1800" dirty="0">
                <a:effectLst/>
                <a:latin typeface="Times New Roman" panose="02020603050405020304" pitchFamily="18" charset="0"/>
                <a:ea typeface="Symbol" panose="05050102010706020507" pitchFamily="18" charset="2"/>
                <a:cs typeface="Symbol" panose="05050102010706020507" pitchFamily="18" charset="2"/>
              </a:rPr>
              <a:t>These programs provide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confidential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support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services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such</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as family</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financial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counseling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psychological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evaluation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 referrals.</a:t>
            </a:r>
          </a:p>
          <a:p>
            <a:pPr marL="31750" marR="19050">
              <a:lnSpc>
                <a:spcPts val="1700"/>
              </a:lnSpc>
              <a:spcBef>
                <a:spcPts val="620"/>
              </a:spcBef>
              <a:spcAft>
                <a:spcPts val="0"/>
              </a:spcAft>
            </a:pPr>
            <a:r>
              <a:rPr lang="en-US" sz="1800" dirty="0">
                <a:effectLst/>
                <a:latin typeface="Times New Roman" panose="02020603050405020304" pitchFamily="18" charset="0"/>
                <a:ea typeface="Times New Roman" panose="02020603050405020304" pitchFamily="18" charset="0"/>
              </a:rPr>
              <a:t>Any combination of these benefits can be offered, depending on the needs of the</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its employees.</a:t>
            </a:r>
          </a:p>
          <a:p>
            <a:endParaRPr lang="en-US" sz="1800" dirty="0">
              <a:effectLst/>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72</a:t>
            </a:fld>
            <a:endParaRPr lang="en-US" dirty="0"/>
          </a:p>
        </p:txBody>
      </p:sp>
    </p:spTree>
    <p:extLst>
      <p:ext uri="{BB962C8B-B14F-4D97-AF65-F5344CB8AC3E}">
        <p14:creationId xmlns:p14="http://schemas.microsoft.com/office/powerpoint/2010/main" val="2561401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2857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 a</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number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other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voluntary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help</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attract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retain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p>
          <a:p>
            <a:pPr marL="129540" marR="0">
              <a:spcBef>
                <a:spcPts val="1010"/>
              </a:spcBef>
              <a:spcAft>
                <a:spcPts val="0"/>
              </a:spcAft>
            </a:pPr>
            <a:r>
              <a:rPr lang="en-US" sz="1800" b="1" dirty="0">
                <a:effectLst/>
                <a:latin typeface="Times New Roman" panose="02020603050405020304" pitchFamily="18" charset="0"/>
                <a:ea typeface="Times New Roman" panose="02020603050405020304" pitchFamily="18" charset="0"/>
              </a:rPr>
              <a:t>Disability</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benefits</a:t>
            </a:r>
            <a:endParaRPr lang="en-US" sz="1800" dirty="0">
              <a:effectLst/>
              <a:latin typeface="Times New Roman" panose="02020603050405020304" pitchFamily="18" charset="0"/>
              <a:ea typeface="Times New Roman" panose="02020603050405020304" pitchFamily="18" charset="0"/>
            </a:endParaRPr>
          </a:p>
          <a:p>
            <a:pPr marL="128905" marR="359410">
              <a:lnSpc>
                <a:spcPct val="125000"/>
              </a:lnSpc>
              <a:spcBef>
                <a:spcPts val="335"/>
              </a:spcBef>
              <a:spcAft>
                <a:spcPts val="0"/>
              </a:spcAft>
            </a:pPr>
            <a:r>
              <a:rPr lang="en-US" sz="1800" dirty="0">
                <a:effectLst/>
                <a:latin typeface="Times New Roman" panose="02020603050405020304" pitchFamily="18" charset="0"/>
                <a:ea typeface="Times New Roman" panose="02020603050405020304" pitchFamily="18" charset="0"/>
              </a:rPr>
              <a:t>Nonwork-related injuries or illnesses are usually addressed through a three-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phase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disability approach:</a:t>
            </a:r>
          </a:p>
          <a:p>
            <a:pPr marL="342900" marR="156845" lvl="0" indent="-342900">
              <a:lnSpc>
                <a:spcPct val="125000"/>
              </a:lnSpc>
              <a:spcBef>
                <a:spcPts val="930"/>
              </a:spcBef>
              <a:spcAft>
                <a:spcPts val="0"/>
              </a:spcAft>
              <a:buSzPts val="1100"/>
              <a:buFont typeface="Symbol" panose="05050102010706020507" pitchFamily="18" charset="2"/>
              <a:buChar char=""/>
              <a:tabLst>
                <a:tab pos="357505" algn="l"/>
                <a:tab pos="35814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Sick leave. </a:t>
            </a:r>
            <a:r>
              <a:rPr lang="en-US" sz="1800" dirty="0">
                <a:effectLst/>
                <a:latin typeface="Times New Roman" panose="02020603050405020304" pitchFamily="18" charset="0"/>
                <a:ea typeface="Symbol" panose="05050102010706020507" pitchFamily="18" charset="2"/>
                <a:cs typeface="Symbol" panose="05050102010706020507" pitchFamily="18" charset="2"/>
              </a:rPr>
              <a:t>Most sick-leave policies pay 100% of pay for a specified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number of earned sick-leave days. Employees generally accrue sick leave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up to a maximum amount. (Many organizations provide paid-time-off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[PTO] banks rather than sick leave. The PTO bank combines all paid-time-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off programs into one large bank of time that includes vacation, sick leave,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personal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days.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Some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employers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reduced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absenteeism</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increased</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loyalty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as a</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result.)</a:t>
            </a:r>
          </a:p>
          <a:p>
            <a:pPr marL="342900" marR="85090" lvl="0" indent="-342900">
              <a:lnSpc>
                <a:spcPct val="125000"/>
              </a:lnSpc>
              <a:spcBef>
                <a:spcPts val="915"/>
              </a:spcBef>
              <a:spcAft>
                <a:spcPts val="0"/>
              </a:spcAft>
              <a:buSzPts val="1100"/>
              <a:buFont typeface="Symbol" panose="05050102010706020507" pitchFamily="18" charset="2"/>
              <a:buChar char=""/>
              <a:tabLst>
                <a:tab pos="357505" algn="l"/>
                <a:tab pos="35814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Short-term disability (STD). </a:t>
            </a:r>
            <a:r>
              <a:rPr lang="en-US" sz="1800" dirty="0">
                <a:effectLst/>
                <a:latin typeface="Times New Roman" panose="02020603050405020304" pitchFamily="18" charset="0"/>
                <a:ea typeface="Symbol" panose="05050102010706020507" pitchFamily="18" charset="2"/>
                <a:cs typeface="Symbol" panose="05050102010706020507" pitchFamily="18" charset="2"/>
              </a:rPr>
              <a:t>This type of disability coverage replaces a</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portion of lost income for up to six months. Many plans allow employees to</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coordinate benefits to leverage unused sick leave, annual leave, or PTO 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allow</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100%</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pay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until funds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are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depleted.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may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require 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waiting period.</a:t>
            </a:r>
          </a:p>
          <a:p>
            <a:pPr marL="342900" marR="118745" lvl="0" indent="-342900">
              <a:lnSpc>
                <a:spcPct val="125000"/>
              </a:lnSpc>
              <a:spcBef>
                <a:spcPts val="920"/>
              </a:spcBef>
              <a:spcAft>
                <a:spcPts val="0"/>
              </a:spcAft>
              <a:buSzPts val="1100"/>
              <a:buFont typeface="Symbol" panose="05050102010706020507" pitchFamily="18" charset="2"/>
              <a:buChar char=""/>
              <a:tabLst>
                <a:tab pos="357505" algn="l"/>
                <a:tab pos="35814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Long-term disability (LTD). </a:t>
            </a:r>
            <a:r>
              <a:rPr lang="en-US" sz="1800" dirty="0">
                <a:effectLst/>
                <a:latin typeface="Times New Roman" panose="02020603050405020304" pitchFamily="18" charset="0"/>
                <a:ea typeface="Symbol" panose="05050102010706020507" pitchFamily="18" charset="2"/>
                <a:cs typeface="Symbol" panose="05050102010706020507" pitchFamily="18" charset="2"/>
              </a:rPr>
              <a:t>Long-term disability coverage usually begins</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after short-term coverage expires and is usually underwritten by a</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commercial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insurance company.</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LTD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typically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ends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after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two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years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when</a:t>
            </a:r>
          </a:p>
          <a:p>
            <a:pPr marL="357505" marR="0">
              <a:lnSpc>
                <a:spcPts val="1275"/>
              </a:lnSpc>
              <a:spcBef>
                <a:spcPts val="0"/>
              </a:spcBef>
              <a:spcAft>
                <a:spcPts val="0"/>
              </a:spcAft>
            </a:pPr>
            <a:r>
              <a:rPr lang="en-US" sz="1800" dirty="0">
                <a:effectLst/>
                <a:latin typeface="Times New Roman" panose="02020603050405020304" pitchFamily="18" charset="0"/>
                <a:ea typeface="Times New Roman" panose="02020603050405020304" pitchFamily="18" charset="0"/>
              </a:rPr>
              <a:t>Social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Security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become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available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individual.</a:t>
            </a:r>
          </a:p>
          <a:p>
            <a:pPr marL="357505" marR="0">
              <a:lnSpc>
                <a:spcPts val="1275"/>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1750" marR="0">
              <a:lnSpc>
                <a:spcPts val="133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Paid</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time</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off</a:t>
            </a:r>
            <a:endParaRPr lang="en-US" sz="1800" dirty="0">
              <a:effectLst/>
              <a:latin typeface="Times New Roman" panose="02020603050405020304" pitchFamily="18" charset="0"/>
              <a:ea typeface="Times New Roman" panose="02020603050405020304" pitchFamily="18" charset="0"/>
            </a:endParaRPr>
          </a:p>
          <a:p>
            <a:pPr marL="31750" marR="20320">
              <a:lnSpc>
                <a:spcPct val="125000"/>
              </a:lnSpc>
              <a:spcBef>
                <a:spcPts val="335"/>
              </a:spcBef>
              <a:spcAft>
                <a:spcPts val="0"/>
              </a:spcAft>
            </a:pPr>
            <a:r>
              <a:rPr lang="en-US" sz="1800" dirty="0">
                <a:effectLst/>
                <a:latin typeface="Times New Roman" panose="02020603050405020304" pitchFamily="18" charset="0"/>
                <a:ea typeface="Times New Roman" panose="02020603050405020304" pitchFamily="18" charset="0"/>
              </a:rPr>
              <a:t>Most companies give employees some paid time off. Popular time-off benefits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paid holidays, vacation,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bereavement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leave.</a:t>
            </a:r>
          </a:p>
          <a:p>
            <a:pPr marL="31750" marR="0">
              <a:spcBef>
                <a:spcPts val="1010"/>
              </a:spcBef>
              <a:spcAft>
                <a:spcPts val="0"/>
              </a:spcAft>
            </a:pPr>
            <a:r>
              <a:rPr lang="en-US" sz="1800" b="1" dirty="0">
                <a:effectLst/>
                <a:latin typeface="Times New Roman" panose="02020603050405020304" pitchFamily="18" charset="0"/>
                <a:ea typeface="Times New Roman" panose="02020603050405020304" pitchFamily="18" charset="0"/>
              </a:rPr>
              <a:t>Retirement</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and</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pension</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benefits</a:t>
            </a:r>
            <a:endParaRPr lang="en-US" sz="1800" dirty="0">
              <a:effectLst/>
              <a:latin typeface="Times New Roman" panose="02020603050405020304" pitchFamily="18" charset="0"/>
              <a:ea typeface="Times New Roman" panose="02020603050405020304" pitchFamily="18" charset="0"/>
            </a:endParaRPr>
          </a:p>
          <a:p>
            <a:pPr marL="31750" marR="126365">
              <a:lnSpc>
                <a:spcPct val="125000"/>
              </a:lnSpc>
              <a:spcBef>
                <a:spcPts val="335"/>
              </a:spcBef>
              <a:spcAft>
                <a:spcPts val="0"/>
              </a:spcAft>
            </a:pPr>
            <a:r>
              <a:rPr lang="en-US" sz="1800" dirty="0">
                <a:effectLst/>
                <a:latin typeface="Times New Roman" panose="02020603050405020304" pitchFamily="18" charset="0"/>
                <a:ea typeface="Times New Roman" panose="02020603050405020304" pitchFamily="18" charset="0"/>
              </a:rPr>
              <a:t>Retirement and pension benefits may be provided through a wide variety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plans. The main objective is to provide retirement income to employees with</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 form of income payable periodically. The two types of plans your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encounter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frequently 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described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table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p>
          <a:p>
            <a:pPr marL="31750" marR="0">
              <a:lnSpc>
                <a:spcPts val="128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follows.</a:t>
            </a:r>
          </a:p>
          <a:p>
            <a:pPr marL="54610" marR="103505" algn="ctr">
              <a:spcBef>
                <a:spcPts val="30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Defined</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benefit</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plan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300"/>
              </a:spcBef>
              <a:spcAft>
                <a:spcPts val="0"/>
              </a:spcAft>
              <a:buSzPts val="105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Commonly</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referred</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to as</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pension</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plan.</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95"/>
              </a:spcBef>
              <a:spcAft>
                <a:spcPts val="0"/>
              </a:spcAft>
              <a:buSzPts val="105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Promises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specific</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benefits</a:t>
            </a:r>
            <a:r>
              <a:rPr lang="en-US" sz="1800" spc="-2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upon</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retirement.</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83820" lvl="0" indent="-342900">
              <a:spcBef>
                <a:spcPts val="90"/>
              </a:spcBef>
              <a:spcAft>
                <a:spcPts val="0"/>
              </a:spcAft>
              <a:buSzPts val="1050"/>
              <a:buFont typeface="Symbol" panose="05050102010706020507" pitchFamily="18" charset="2"/>
              <a:buChar char=""/>
              <a:tabLst>
                <a:tab pos="292100"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Established vesting schedule. (Vesting is the process by which an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employee gains permanent entitlement to a portion or all of his or her</a:t>
            </a:r>
            <a:r>
              <a:rPr lang="en-US" sz="1800" spc="-28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benefit. An employee is always 100% vested in his or her own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contributions;</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employer</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contributions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customarily</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vest</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over</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time.)</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95"/>
              </a:spcBef>
              <a:spcAft>
                <a:spcPts val="0"/>
              </a:spcAft>
              <a:buSzPts val="1050"/>
              <a:buFont typeface="Symbol" panose="05050102010706020507" pitchFamily="18" charset="2"/>
              <a:buChar char=""/>
              <a:tabLst>
                <a:tab pos="292100"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Typically</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provides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benefits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based</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on</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service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and</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salary.</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95"/>
              </a:spcBef>
              <a:spcAft>
                <a:spcPts val="0"/>
              </a:spcAft>
              <a:buSzPts val="1050"/>
              <a:buFont typeface="Symbol" panose="05050102010706020507" pitchFamily="18" charset="2"/>
              <a:buChar char=""/>
              <a:tabLst>
                <a:tab pos="292735"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Amount</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benefit</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is</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determined</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by</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formula.</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80"/>
              </a:spcBef>
              <a:spcAft>
                <a:spcPts val="0"/>
              </a:spcAft>
              <a:buSzPts val="1050"/>
              <a:buFont typeface="Symbol" panose="05050102010706020507" pitchFamily="18" charset="2"/>
              <a:buChar char=""/>
              <a:tabLst>
                <a:tab pos="292735"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Provides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predetermined</a:t>
            </a:r>
            <a:r>
              <a:rPr lang="en-US" sz="1800" spc="-2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level of</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benefits.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95"/>
              </a:spcBef>
              <a:spcAft>
                <a:spcPts val="0"/>
              </a:spcAft>
              <a:buSzPts val="1050"/>
              <a:buFont typeface="Symbol" panose="05050102010706020507" pitchFamily="18" charset="2"/>
              <a:buChar char=""/>
              <a:tabLst>
                <a:tab pos="292735"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Employer</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bears</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investment</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risk.</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63500" marR="106045">
              <a:spcBef>
                <a:spcPts val="295"/>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Defined contribution</a:t>
            </a:r>
            <a:r>
              <a:rPr lang="en-US" sz="1800" spc="-28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plan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300"/>
              </a:spcBef>
              <a:spcAft>
                <a:spcPts val="0"/>
              </a:spcAft>
              <a:buSzPts val="105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Most</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popular</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type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retirement</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benefit</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offering.</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195580" lvl="0" indent="-342900">
              <a:spcBef>
                <a:spcPts val="80"/>
              </a:spcBef>
              <a:spcAft>
                <a:spcPts val="0"/>
              </a:spcAft>
              <a:buSzPts val="105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Credits certain contributions to the employee’s account and entitles</a:t>
            </a:r>
            <a:r>
              <a:rPr lang="en-US" sz="1800" spc="-28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employee to all of their investment and the vested portion of the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employer’s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contributions</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upon</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retirement.</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105"/>
              </a:spcBef>
              <a:spcAft>
                <a:spcPts val="0"/>
              </a:spcAft>
              <a:buSzPts val="105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Requires</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individual</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accounts</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for</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each</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employee.</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107315" lvl="0" indent="-342900">
              <a:spcBef>
                <a:spcPts val="80"/>
              </a:spcBef>
              <a:spcAft>
                <a:spcPts val="0"/>
              </a:spcAft>
              <a:buSzPts val="1050"/>
              <a:buFont typeface="Symbol" panose="05050102010706020507" pitchFamily="18" charset="2"/>
              <a:buChar char=""/>
              <a:tabLst>
                <a:tab pos="292100" algn="l"/>
                <a:tab pos="292735"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Includes various forms of savings, deferred profit-sharing, and stock-</a:t>
            </a:r>
            <a:r>
              <a:rPr lang="en-US" sz="1800" spc="-28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ownership</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plans.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93345" lvl="0" indent="-342900">
              <a:spcBef>
                <a:spcPts val="95"/>
              </a:spcBef>
              <a:spcAft>
                <a:spcPts val="0"/>
              </a:spcAft>
              <a:buSzPts val="1050"/>
              <a:buFont typeface="Symbol" panose="05050102010706020507" pitchFamily="18" charset="2"/>
              <a:buChar char=""/>
              <a:tabLst>
                <a:tab pos="292735"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At retirement, the account balance is determined by the contributions</a:t>
            </a:r>
            <a:r>
              <a:rPr lang="en-US" sz="1800" spc="-28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paid,</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investment</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performance,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expenses,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and</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vesting</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levels.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0" lvl="0" indent="-342900">
              <a:spcBef>
                <a:spcPts val="100"/>
              </a:spcBef>
              <a:spcAft>
                <a:spcPts val="0"/>
              </a:spcAft>
              <a:buSzPts val="1050"/>
              <a:buFont typeface="Symbol" panose="05050102010706020507" pitchFamily="18" charset="2"/>
              <a:buChar char=""/>
              <a:tabLst>
                <a:tab pos="292735"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Employee</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bears</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the</a:t>
            </a:r>
            <a:r>
              <a:rPr lang="en-US" sz="1800" spc="-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investment</a:t>
            </a:r>
            <a:r>
              <a:rPr lang="en-US" sz="1800" spc="-15"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risk.</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285115" lvl="0" indent="-342900">
              <a:spcBef>
                <a:spcPts val="80"/>
              </a:spcBef>
              <a:spcAft>
                <a:spcPts val="0"/>
              </a:spcAft>
              <a:buSzPts val="1050"/>
              <a:buFont typeface="Symbol" panose="05050102010706020507" pitchFamily="18" charset="2"/>
              <a:buChar char=""/>
              <a:tabLst>
                <a:tab pos="292735" algn="l"/>
                <a:tab pos="293370" algn="l"/>
              </a:tabLst>
            </a:pPr>
            <a:r>
              <a:rPr lang="en-US" sz="1800" dirty="0">
                <a:effectLst/>
                <a:latin typeface="Arial" panose="020B0604020202020204" pitchFamily="34" charset="0"/>
                <a:ea typeface="Symbol" panose="05050102010706020507" pitchFamily="18" charset="2"/>
                <a:cs typeface="Times New Roman" panose="02020603050405020304" pitchFamily="18" charset="0"/>
              </a:rPr>
              <a:t>Examples include employee stock option plans, 401(k) plans, and</a:t>
            </a:r>
            <a:r>
              <a:rPr lang="en-US" sz="1800" spc="-28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403(b)</a:t>
            </a:r>
            <a:r>
              <a:rPr lang="en-US" sz="1800" spc="-10" dirty="0">
                <a:effectLst/>
                <a:latin typeface="Arial" panose="020B0604020202020204" pitchFamily="34" charset="0"/>
                <a:ea typeface="Symbol" panose="05050102010706020507" pitchFamily="18" charset="2"/>
                <a:cs typeface="Times New Roman" panose="02020603050405020304" pitchFamily="18" charset="0"/>
              </a:rPr>
              <a:t> </a:t>
            </a:r>
            <a:r>
              <a:rPr lang="en-US" sz="1800" dirty="0">
                <a:effectLst/>
                <a:latin typeface="Arial" panose="020B0604020202020204" pitchFamily="34" charset="0"/>
                <a:ea typeface="Symbol" panose="05050102010706020507" pitchFamily="18" charset="2"/>
                <a:cs typeface="Times New Roman" panose="02020603050405020304" pitchFamily="18" charset="0"/>
              </a:rPr>
              <a:t>plans.</a:t>
            </a:r>
          </a:p>
          <a:p>
            <a:pPr marL="342900" marR="285115" lvl="0" indent="-342900">
              <a:spcBef>
                <a:spcPts val="80"/>
              </a:spcBef>
              <a:spcAft>
                <a:spcPts val="0"/>
              </a:spcAft>
              <a:buSzPts val="1050"/>
              <a:buFont typeface="Symbol" panose="05050102010706020507" pitchFamily="18" charset="2"/>
              <a:buChar char=""/>
              <a:tabLst>
                <a:tab pos="292735" algn="l"/>
                <a:tab pos="293370" algn="l"/>
              </a:tabLst>
            </a:pPr>
            <a:endParaRPr lang="en-US" sz="1800" dirty="0">
              <a:effectLst/>
              <a:latin typeface="Arial" panose="020B0604020202020204" pitchFamily="34" charset="0"/>
              <a:ea typeface="Symbol" panose="05050102010706020507" pitchFamily="18" charset="2"/>
              <a:cs typeface="Times New Roman" panose="02020603050405020304" pitchFamily="18" charset="0"/>
            </a:endParaRPr>
          </a:p>
          <a:p>
            <a:pPr marL="0" marR="285115" lvl="0" indent="0">
              <a:spcBef>
                <a:spcPts val="80"/>
              </a:spcBef>
              <a:spcAft>
                <a:spcPts val="0"/>
              </a:spcAft>
              <a:buSzPts val="1050"/>
              <a:buFont typeface="Symbol" panose="05050102010706020507" pitchFamily="18" charset="2"/>
              <a:buNone/>
              <a:tabLst>
                <a:tab pos="292735" algn="l"/>
                <a:tab pos="293370" algn="l"/>
              </a:tabLst>
            </a:pPr>
            <a:endParaRPr lang="en-US" sz="1800" dirty="0">
              <a:effectLst/>
              <a:latin typeface="Arial" panose="020B0604020202020204" pitchFamily="34" charset="0"/>
              <a:ea typeface="Symbol" panose="05050102010706020507" pitchFamily="18" charset="2"/>
              <a:cs typeface="Times New Roman" panose="02020603050405020304" pitchFamily="18" charset="0"/>
            </a:endParaRPr>
          </a:p>
          <a:p>
            <a:pPr marL="1109980" marR="0">
              <a:spcBef>
                <a:spcPts val="450"/>
              </a:spcBef>
              <a:spcAft>
                <a:spcPts val="0"/>
              </a:spcAft>
            </a:pPr>
            <a:r>
              <a:rPr lang="en-US" sz="1800" b="1" dirty="0">
                <a:effectLst/>
                <a:latin typeface="Times New Roman" panose="02020603050405020304" pitchFamily="18" charset="0"/>
                <a:ea typeface="Times New Roman" panose="02020603050405020304" pitchFamily="18" charset="0"/>
              </a:rPr>
              <a:t>Flexible</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benefit</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plans</a:t>
            </a:r>
          </a:p>
          <a:p>
            <a:pPr marL="1109345" marR="433070">
              <a:lnSpc>
                <a:spcPct val="125000"/>
              </a:lnSpc>
              <a:spcBef>
                <a:spcPts val="350"/>
              </a:spcBef>
              <a:spcAft>
                <a:spcPts val="0"/>
              </a:spcAft>
            </a:pPr>
            <a:r>
              <a:rPr lang="en-US" sz="1800" dirty="0">
                <a:effectLst/>
                <a:latin typeface="Times New Roman" panose="02020603050405020304" pitchFamily="18" charset="0"/>
                <a:ea typeface="Times New Roman" panose="02020603050405020304" pitchFamily="18" charset="0"/>
              </a:rPr>
              <a:t>Flexible benefit plans are written benefit plans maintained by the employer for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benefit of the employee; they can be used in conjunction with health plans.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Generally, employees select annually from options that are offered at the end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each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calendar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year.</a:t>
            </a:r>
          </a:p>
          <a:p>
            <a:pPr marL="31750" marR="10223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Because they give employees options, flexible benefit plans are often grouped</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under the term “cafeteria plans.” In the United States, these plans are also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referred to as Section 125 plans, referring to the section of the Internal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Revenue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Code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 specifically pertains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cafeteria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plans.</a:t>
            </a:r>
          </a:p>
          <a:p>
            <a:pPr marL="31750" marR="0">
              <a:spcBef>
                <a:spcPts val="795"/>
              </a:spcBef>
              <a:spcAft>
                <a:spcPts val="0"/>
              </a:spcAft>
            </a:pPr>
            <a:r>
              <a:rPr lang="en-US" sz="1800" dirty="0">
                <a:effectLst/>
                <a:latin typeface="Times New Roman" panose="02020603050405020304" pitchFamily="18" charset="0"/>
                <a:ea typeface="Times New Roman" panose="02020603050405020304" pitchFamily="18" charset="0"/>
              </a:rPr>
              <a:t>Flexible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plans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 available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three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forms.</a:t>
            </a:r>
          </a:p>
          <a:p>
            <a:pPr marL="342900" marR="52070" lvl="0" indent="-342900">
              <a:lnSpc>
                <a:spcPct val="123000"/>
              </a:lnSpc>
              <a:spcBef>
                <a:spcPts val="345"/>
              </a:spcBef>
              <a:spcAft>
                <a:spcPts val="0"/>
              </a:spcAft>
              <a:buSzPts val="12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Premium-only plans (POPs) </a:t>
            </a:r>
            <a:r>
              <a:rPr lang="en-US" sz="1800" dirty="0">
                <a:effectLst/>
                <a:latin typeface="Times New Roman" panose="02020603050405020304" pitchFamily="18" charset="0"/>
                <a:ea typeface="Symbol" panose="05050102010706020507" pitchFamily="18" charset="2"/>
                <a:cs typeface="Symbol" panose="05050102010706020507" pitchFamily="18" charset="2"/>
              </a:rPr>
              <a:t>allow employees to pay for benefits such as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health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dental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insurance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having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premiums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deducted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from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their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salaries</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pre-tax.</a:t>
            </a:r>
          </a:p>
          <a:p>
            <a:pPr marL="342900" marR="29845" lvl="0" indent="-342900">
              <a:lnSpc>
                <a:spcPct val="122000"/>
              </a:lnSpc>
              <a:spcBef>
                <a:spcPts val="25"/>
              </a:spcBef>
              <a:spcAft>
                <a:spcPts val="0"/>
              </a:spcAft>
              <a:buSzPts val="12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Flexible</a:t>
            </a:r>
            <a:r>
              <a:rPr lang="en-US" sz="18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spending</a:t>
            </a:r>
            <a:r>
              <a:rPr lang="en-US" sz="1800" b="1"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accounts</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(FSAs)</a:t>
            </a:r>
            <a:r>
              <a:rPr lang="en-US" sz="18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allow</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use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pre-tax</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dollars</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pay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out-of-pocket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expenses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such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health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care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child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care.</a:t>
            </a:r>
          </a:p>
          <a:p>
            <a:pPr marL="342900" marR="34925" lvl="0" indent="-342900">
              <a:lnSpc>
                <a:spcPct val="122000"/>
              </a:lnSpc>
              <a:spcBef>
                <a:spcPts val="35"/>
              </a:spcBef>
              <a:spcAft>
                <a:spcPts val="0"/>
              </a:spcAft>
              <a:buSzPts val="12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Full cafeteria plans </a:t>
            </a:r>
            <a:r>
              <a:rPr lang="en-US" sz="1800" dirty="0">
                <a:effectLst/>
                <a:latin typeface="Times New Roman" panose="02020603050405020304" pitchFamily="18" charset="0"/>
                <a:ea typeface="Symbol" panose="05050102010706020507" pitchFamily="18" charset="2"/>
                <a:cs typeface="Symbol" panose="05050102010706020507" pitchFamily="18" charset="2"/>
              </a:rPr>
              <a:t>allow employees to choose from a menu of eligible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benefits,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such</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disability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coverage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health</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insurance,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prior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start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plan year, depending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 their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needs.</a:t>
            </a:r>
          </a:p>
          <a:p>
            <a:pPr marL="31750" marR="0">
              <a:spcBef>
                <a:spcPts val="795"/>
              </a:spcBef>
              <a:spcAft>
                <a:spcPts val="0"/>
              </a:spcAft>
            </a:pPr>
            <a:r>
              <a:rPr lang="en-US" sz="1800" b="1" dirty="0">
                <a:effectLst/>
                <a:latin typeface="Times New Roman" panose="02020603050405020304" pitchFamily="18" charset="0"/>
                <a:ea typeface="Times New Roman" panose="02020603050405020304" pitchFamily="18" charset="0"/>
              </a:rPr>
              <a:t>Other</a:t>
            </a:r>
            <a:r>
              <a:rPr lang="en-US" sz="1800" b="1" spc="-2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benefits</a:t>
            </a:r>
            <a:endParaRPr lang="en-US" sz="1800" dirty="0">
              <a:effectLst/>
              <a:latin typeface="Times New Roman" panose="02020603050405020304" pitchFamily="18" charset="0"/>
              <a:ea typeface="Times New Roman" panose="02020603050405020304" pitchFamily="18" charset="0"/>
            </a:endParaRPr>
          </a:p>
          <a:p>
            <a:pPr marL="31750" marR="90170">
              <a:lnSpc>
                <a:spcPts val="173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Employers are limited only by their budget and creativity in developing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implementing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plans.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offered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employers.</a:t>
            </a:r>
          </a:p>
          <a:p>
            <a:pPr marL="0" marR="285115" lvl="0" indent="0">
              <a:spcBef>
                <a:spcPts val="80"/>
              </a:spcBef>
              <a:spcAft>
                <a:spcPts val="0"/>
              </a:spcAft>
              <a:buSzPts val="1050"/>
              <a:buFont typeface="Symbol" panose="05050102010706020507" pitchFamily="18" charset="2"/>
              <a:buNone/>
              <a:tabLst>
                <a:tab pos="292735" algn="l"/>
                <a:tab pos="293370" algn="l"/>
              </a:tabLst>
            </a:pP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1750" marR="0">
              <a:lnSpc>
                <a:spcPts val="128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73</a:t>
            </a:fld>
            <a:endParaRPr lang="en-US" dirty="0"/>
          </a:p>
        </p:txBody>
      </p:sp>
    </p:spTree>
    <p:extLst>
      <p:ext uri="{BB962C8B-B14F-4D97-AF65-F5344CB8AC3E}">
        <p14:creationId xmlns:p14="http://schemas.microsoft.com/office/powerpoint/2010/main" val="35613059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latin typeface="Calibri Light" panose="020F0302020204030204" pitchFamily="34" charset="0"/>
                <a:cs typeface="Times New Roman" panose="02020603050405020304" pitchFamily="18" charset="0"/>
              </a:rPr>
              <a:t>Instructor Notes: </a:t>
            </a: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pPr marL="0" indent="0">
              <a:buFont typeface="Arial" panose="020B0604020202020204" pitchFamily="34" charset="0"/>
              <a:buNone/>
            </a:pPr>
            <a:r>
              <a:rPr lang="en-US" sz="1200" b="0" dirty="0">
                <a:latin typeface="Calibri Light" panose="020F0302020204030204" pitchFamily="34" charset="0"/>
                <a:cs typeface="Times New Roman" panose="02020603050405020304" pitchFamily="18" charset="0"/>
              </a:rPr>
              <a:t>Play the SHRM HR Storyteller video titled Seeing the Beauty in People by Steve Browne.</a:t>
            </a:r>
          </a:p>
          <a:p>
            <a:pPr marL="0" indent="0">
              <a:buFont typeface="Arial" panose="020B0604020202020204" pitchFamily="34" charset="0"/>
              <a:buNone/>
            </a:pPr>
            <a:endParaRPr lang="en-US" sz="1200" b="0" dirty="0">
              <a:latin typeface="Calibri Light" panose="020F0302020204030204" pitchFamily="34" charset="0"/>
              <a:cs typeface="Times New Roman" panose="02020603050405020304" pitchFamily="18" charset="0"/>
            </a:endParaRPr>
          </a:p>
          <a:p>
            <a:r>
              <a:rPr lang="en-US" dirty="0"/>
              <a:t>SHRM Link:  https://www.shrm.org/hr-today/news/hr-news/hr-storytellers/Pages/HR-Storytellers-Steve-Browne.aspx</a:t>
            </a:r>
          </a:p>
          <a:p>
            <a:endParaRPr lang="en-US" dirty="0"/>
          </a:p>
          <a:p>
            <a:r>
              <a:rPr lang="en-US" dirty="0"/>
              <a:t>The goal of the video for this audience is to help them remember, that HR folks do their job for the people. They really truly care and are passionate about making a difference and creating a better workplace. Keep that in mind as you navigate your conversations.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74</a:t>
            </a:fld>
            <a:endParaRPr lang="en-US" dirty="0"/>
          </a:p>
        </p:txBody>
      </p:sp>
    </p:spTree>
    <p:extLst>
      <p:ext uri="{BB962C8B-B14F-4D97-AF65-F5344CB8AC3E}">
        <p14:creationId xmlns:p14="http://schemas.microsoft.com/office/powerpoint/2010/main" val="28679732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Review total reward insights. Many of the learners’ organizations will have a large footprint in this area. Help them draw connections to how they can leverage these insights to introduce their solutions.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The Cost of Replacing an Employee: </a:t>
            </a:r>
            <a:r>
              <a:rPr lang="en-US" dirty="0"/>
              <a:t>The cost of losing an employee is higher than ever. According to SHRM the cost averages between 90-200% of an employee’s salary. Besides the financial costs, there are impacts to organizational performance, employee engagement, and the loss of tribal knowledge. For the HR Department of One, the cost of replacing employees means more time spent on recruiting and less time spent on engaging current staff. </a:t>
            </a:r>
          </a:p>
          <a:p>
            <a:pPr marL="0" indent="0">
              <a:buNone/>
            </a:pPr>
            <a:endParaRPr lang="en-US" dirty="0"/>
          </a:p>
          <a:p>
            <a:pPr marL="0" indent="0">
              <a:buNone/>
            </a:pPr>
            <a:r>
              <a:rPr lang="en-US" dirty="0"/>
              <a:t>SHRM Foundation. (2008). Retaining Talent. Retrieved from </a:t>
            </a:r>
            <a:r>
              <a:rPr lang="en-US" dirty="0">
                <a:hlinkClick r:id="rId3"/>
              </a:rPr>
              <a:t>https://www.shrm.org/foundation/ourwork/initiatives/resources-from-past-initiatives/Documents/Retaining%20Talent.pdf</a:t>
            </a:r>
            <a:endParaRPr lang="en-US" dirty="0"/>
          </a:p>
          <a:p>
            <a:pPr marL="0" indent="0">
              <a:buNone/>
            </a:pPr>
            <a:endParaRPr lang="en-US" dirty="0"/>
          </a:p>
          <a:p>
            <a:pPr marL="0" indent="0">
              <a:buNone/>
            </a:pPr>
            <a:r>
              <a:rPr lang="en-US" dirty="0"/>
              <a:t>Total rewards can help you keep good talent. People work to make money and live which is completely defined by total rewards. </a:t>
            </a:r>
          </a:p>
          <a:p>
            <a:endParaRPr lang="en-US" dirty="0"/>
          </a:p>
          <a:p>
            <a:r>
              <a:rPr lang="en-US" dirty="0"/>
              <a:t>Holistic view across total rewards is a key differentiator. Its more than comp and benefits. Its more than payroll. But, start where the organization is and help them move the needle. </a:t>
            </a:r>
          </a:p>
          <a:p>
            <a:endParaRPr lang="en-US" dirty="0"/>
          </a:p>
          <a:p>
            <a:r>
              <a:rPr lang="en-US" dirty="0"/>
              <a:t>You can help HR professionals with all size budgets find a way to compete even if they have a limited budget.</a:t>
            </a:r>
          </a:p>
          <a:p>
            <a:endParaRPr lang="en-US" dirty="0"/>
          </a:p>
          <a:p>
            <a:r>
              <a:rPr lang="en-US" dirty="0"/>
              <a:t>Often benefit usage is low either due to access issues or not matching benefits to what employees actually want.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75</a:t>
            </a:fld>
            <a:endParaRPr lang="en-US" dirty="0"/>
          </a:p>
        </p:txBody>
      </p:sp>
    </p:spTree>
    <p:extLst>
      <p:ext uri="{BB962C8B-B14F-4D97-AF65-F5344CB8AC3E}">
        <p14:creationId xmlns:p14="http://schemas.microsoft.com/office/powerpoint/2010/main" val="35812273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Have learners pull up their Kahoot.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insights or new information will you use in your conversations?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76</a:t>
            </a:fld>
            <a:endParaRPr lang="en-US"/>
          </a:p>
        </p:txBody>
      </p:sp>
    </p:spTree>
    <p:extLst>
      <p:ext uri="{BB962C8B-B14F-4D97-AF65-F5344CB8AC3E}">
        <p14:creationId xmlns:p14="http://schemas.microsoft.com/office/powerpoint/2010/main" val="33952994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module discusses the purpose of employee orientation, onboarding,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and development. It provides a perspective on how adults learn while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considering several methods of training. Finally, it gives insight into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determining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whether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is successful.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145415"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module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covers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three topics:</a:t>
            </a:r>
          </a:p>
          <a:p>
            <a:pPr marL="342900" marR="0" lvl="0" indent="-342900">
              <a:spcBef>
                <a:spcPts val="350"/>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4.1:</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Training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Program</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Design</a:t>
            </a:r>
          </a:p>
          <a:p>
            <a:pPr marL="342900" marR="0" lvl="0" indent="-342900">
              <a:spcBef>
                <a:spcPts val="345"/>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4.2:</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Orientation,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Onboarding,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Professional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Development</a:t>
            </a:r>
          </a:p>
          <a:p>
            <a:pPr marL="342900" marR="0" lvl="0" indent="-342900">
              <a:spcBef>
                <a:spcPts val="345"/>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Times New Roman" panose="02020603050405020304" pitchFamily="18" charset="0"/>
              </a:rPr>
              <a:t>4.3:</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Evaluation</a:t>
            </a:r>
          </a:p>
          <a:p>
            <a:pPr marL="342900" marR="0" lvl="0" indent="-342900">
              <a:spcBef>
                <a:spcPts val="345"/>
              </a:spcBef>
              <a:spcAft>
                <a:spcPts val="0"/>
              </a:spcAft>
              <a:buSzPts val="1000"/>
              <a:buFont typeface="Symbol" panose="05050102010706020507" pitchFamily="18" charset="2"/>
              <a:buChar char=""/>
              <a:tabLst>
                <a:tab pos="374015" algn="l"/>
                <a:tab pos="374650" algn="l"/>
              </a:tabLst>
            </a:pPr>
            <a:endParaRPr lang="en-US" sz="1800" dirty="0">
              <a:effectLst/>
              <a:latin typeface="Times New Roman" panose="02020603050405020304" pitchFamily="18" charset="0"/>
              <a:ea typeface="Times New Roman" panose="02020603050405020304" pitchFamily="18" charset="0"/>
            </a:endParaRPr>
          </a:p>
          <a:p>
            <a:pPr marL="0" marR="0" lvl="0" indent="0">
              <a:spcBef>
                <a:spcPts val="345"/>
              </a:spcBef>
              <a:spcAft>
                <a:spcPts val="0"/>
              </a:spcAft>
              <a:buSzPts val="1000"/>
              <a:buFont typeface="Symbol" panose="05050102010706020507" pitchFamily="18" charset="2"/>
              <a:buNone/>
              <a:tabLst>
                <a:tab pos="374015" algn="l"/>
                <a:tab pos="374650" algn="l"/>
              </a:tabLst>
            </a:pPr>
            <a:r>
              <a:rPr lang="en-US" sz="1800" dirty="0">
                <a:effectLst/>
                <a:latin typeface="Times New Roman" panose="02020603050405020304" pitchFamily="18" charset="0"/>
                <a:ea typeface="Times New Roman" panose="02020603050405020304" pitchFamily="18" charset="0"/>
              </a:rPr>
              <a:t>A key point to remember and recognize when talking about Talent Development is the choice and decision to build, buy or partner.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77</a:t>
            </a:fld>
            <a:endParaRPr lang="en-US" dirty="0"/>
          </a:p>
        </p:txBody>
      </p:sp>
    </p:spTree>
    <p:extLst>
      <p:ext uri="{BB962C8B-B14F-4D97-AF65-F5344CB8AC3E}">
        <p14:creationId xmlns:p14="http://schemas.microsoft.com/office/powerpoint/2010/main" val="34261217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comes to mind when you think about Talent Acquisition?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78</a:t>
            </a:fld>
            <a:endParaRPr lang="en-US"/>
          </a:p>
        </p:txBody>
      </p:sp>
    </p:spTree>
    <p:extLst>
      <p:ext uri="{BB962C8B-B14F-4D97-AF65-F5344CB8AC3E}">
        <p14:creationId xmlns:p14="http://schemas.microsoft.com/office/powerpoint/2010/main" val="3799367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Learning and development refers to a variety of formal and informal activities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 impart knowledge to employees, provide them with job competencies, and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help to improve their job performance. </a:t>
            </a:r>
            <a:r>
              <a:rPr lang="en-US" sz="1800" b="1" dirty="0">
                <a:effectLst/>
                <a:latin typeface="Times New Roman" panose="02020603050405020304" pitchFamily="18" charset="0"/>
                <a:ea typeface="Times New Roman" panose="02020603050405020304" pitchFamily="18" charset="0"/>
              </a:rPr>
              <a:t>Training </a:t>
            </a:r>
            <a:r>
              <a:rPr lang="en-US" sz="1800" dirty="0">
                <a:effectLst/>
                <a:latin typeface="Times New Roman" panose="02020603050405020304" pitchFamily="18" charset="0"/>
                <a:ea typeface="Times New Roman" panose="02020603050405020304" pitchFamily="18" charset="0"/>
              </a:rPr>
              <a:t>is the process of formally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providing knowledge, skills, and abilities (KSAs) specific to a task or job;</a:t>
            </a:r>
            <a:r>
              <a:rPr lang="en-US" sz="1800"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development</a:t>
            </a:r>
            <a:r>
              <a:rPr lang="en-US" sz="1800" b="1"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refers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activities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focusing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building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current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job</a:t>
            </a:r>
          </a:p>
          <a:p>
            <a:r>
              <a:rPr lang="en-US" sz="1800" dirty="0">
                <a:effectLst/>
                <a:latin typeface="Times New Roman" panose="02020603050405020304" pitchFamily="18" charset="0"/>
                <a:ea typeface="Times New Roman" panose="02020603050405020304" pitchFamily="18" charset="0"/>
              </a:rPr>
              <a:t>competencies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preparing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them</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future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responsibilities.</a:t>
            </a:r>
          </a:p>
          <a:p>
            <a:endParaRPr lang="en-US" sz="1800" dirty="0">
              <a:effectLst/>
              <a:latin typeface="Times New Roman" panose="02020603050405020304" pitchFamily="18" charset="0"/>
              <a:ea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rPr>
              <a:t>Training teaches employees the basic skills they need to do their jobs.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Learning, of course, occurs on an ongoing basis, with or without formal</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training. Training, however, accelerates the learning that is specific to the</a:t>
            </a:r>
            <a:r>
              <a:rPr lang="en-US" sz="1200" spc="-28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needs of the organization. It is intended to close the gaps between an</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employee’s current performance and the desired performance. Training is</a:t>
            </a:r>
            <a:r>
              <a:rPr lang="en-US" sz="1200" spc="-29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appropriate to support learning; it may also be a tool to correct some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performance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issues.</a:t>
            </a:r>
          </a:p>
          <a:p>
            <a:pPr marL="0" marR="0">
              <a:spcBef>
                <a:spcPts val="0"/>
              </a:spcBef>
              <a:spcAft>
                <a:spcPts val="0"/>
              </a:spcAft>
            </a:pPr>
            <a:endParaRPr lang="en-US" sz="15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Training</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seeks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create a learning</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climate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by</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adhering</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following:</a:t>
            </a:r>
          </a:p>
          <a:p>
            <a:pPr marL="1143000" marR="0" lvl="2" indent="-228600">
              <a:spcBef>
                <a:spcPts val="360"/>
              </a:spcBef>
              <a:spcAft>
                <a:spcPts val="0"/>
              </a:spcAft>
              <a:buSzPts val="1200"/>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Learning</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performance-based</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and</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tied</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to</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business</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objectives.</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1143000" marR="0" lvl="2" indent="-228600">
              <a:spcBef>
                <a:spcPts val="340"/>
              </a:spcBef>
              <a:spcAft>
                <a:spcPts val="0"/>
              </a:spcAft>
              <a:buSzPts val="1200"/>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The</a:t>
            </a:r>
            <a:r>
              <a:rPr lang="en-US" sz="12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intent</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to</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improve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KSAs.</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1143000" marR="0" lvl="2" indent="-228600">
              <a:spcBef>
                <a:spcPts val="330"/>
              </a:spcBef>
              <a:spcAft>
                <a:spcPts val="0"/>
              </a:spcAft>
              <a:buSzPts val="1200"/>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Importance</a:t>
            </a:r>
            <a:r>
              <a:rPr lang="en-US" sz="12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placed</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on</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how</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to</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learn,</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not</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just</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what</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to</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learn.</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1143000" marR="0" lvl="2" indent="-228600">
              <a:spcBef>
                <a:spcPts val="340"/>
              </a:spcBef>
              <a:spcAft>
                <a:spcPts val="0"/>
              </a:spcAft>
              <a:buSzPts val="1200"/>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Facilitators</a:t>
            </a:r>
            <a:r>
              <a:rPr lang="en-US" sz="12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help employees</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develop</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critical</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thinking</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skills.</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1143000" marR="0" lvl="2" indent="-228600">
              <a:spcBef>
                <a:spcPts val="345"/>
              </a:spcBef>
              <a:spcAft>
                <a:spcPts val="0"/>
              </a:spcAft>
              <a:buSzPts val="1200"/>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take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responsibility</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for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their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own</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learning.</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0" marR="0">
              <a:spcBef>
                <a:spcPts val="45"/>
              </a:spcBef>
              <a:spcAft>
                <a:spcPts val="0"/>
              </a:spcAft>
            </a:pPr>
            <a:endParaRPr lang="en-US" sz="1750" dirty="0">
              <a:effectLst/>
              <a:latin typeface="Times New Roman" panose="02020603050405020304" pitchFamily="18" charset="0"/>
              <a:ea typeface="Times New Roman" panose="02020603050405020304" pitchFamily="18" charset="0"/>
            </a:endParaRPr>
          </a:p>
          <a:p>
            <a:pPr marL="0" marR="0">
              <a:spcBef>
                <a:spcPts val="45"/>
              </a:spcBef>
              <a:spcAft>
                <a:spcPts val="0"/>
              </a:spcAft>
            </a:pPr>
            <a:r>
              <a:rPr lang="en-US" sz="1200" dirty="0">
                <a:effectLst/>
                <a:latin typeface="Times New Roman" panose="02020603050405020304" pitchFamily="18" charset="0"/>
                <a:ea typeface="Times New Roman" panose="02020603050405020304" pitchFamily="18" charset="0"/>
              </a:rPr>
              <a:t>The primary goal of a training program is to support the goals of 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organization and to ensure that employees are effective and efficient in their</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jobs. It is not enough that employees gain new KSAs; they must be able 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apply what they learn to improve and sustain good job performance. Work-</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related training can be regarded as successful only if the learning transfers to</a:t>
            </a:r>
            <a:r>
              <a:rPr lang="en-US" sz="1200" spc="-29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job.</a:t>
            </a:r>
          </a:p>
          <a:p>
            <a:endParaRPr lang="en-US" dirty="0"/>
          </a:p>
          <a:p>
            <a:r>
              <a:rPr lang="en-US" dirty="0"/>
              <a:t>Key insight: We’re going to get into technical aspects of learning and development to help you understand the terminology and the challenges facing organizations. They need to ensure workers have the right knowledge and skills to do their jobs, both from day one for the role they have and for future growth opportunities.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79</a:t>
            </a:fld>
            <a:endParaRPr lang="en-US" dirty="0"/>
          </a:p>
        </p:txBody>
      </p:sp>
    </p:spTree>
    <p:extLst>
      <p:ext uri="{BB962C8B-B14F-4D97-AF65-F5344CB8AC3E}">
        <p14:creationId xmlns:p14="http://schemas.microsoft.com/office/powerpoint/2010/main" val="51387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Introduce “Tech-Ins”. Throughout the program, you’ll be using Kahoot to check in using their own technology. The Kahoot questions will help uncover, what they already know, are the topics making sense, what did they learn, etc. These are not meant to be formal, but more for fun conversation starters and commercial breaks throughout the content. They’ll be a way to hit pause and see where the learners are, what they are absorbing, if you’re going too slow or too fast.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Kahoot is a live game tool that allows learners to answer questions and see how their answers compares to the correct answer. Be sure you are familiar with the platform before playing in front of a live class. </a:t>
            </a:r>
          </a:p>
          <a:p>
            <a:endParaRPr lang="en-US" dirty="0"/>
          </a:p>
          <a:p>
            <a:r>
              <a:rPr lang="en-US" dirty="0"/>
              <a:t>You can host Kahoot on the same laptop as the presentation, but you will need to switch back and forth. Each attendee will need a computer, laptop, or mobile device. If someone does not have a device, encourage them to join someone else at their table group. If there are multiple people without cell phones, you may choose to play the game in Team mode by table group.</a:t>
            </a:r>
          </a:p>
          <a:p>
            <a:endParaRPr lang="en-US" dirty="0"/>
          </a:p>
          <a:p>
            <a:r>
              <a:rPr lang="en-US" dirty="0"/>
              <a:t>For this game, you will show the slide with the question first. Have learners determine their responses. Next, bring up your Kahoot game (after following the instructions below). Have learners pick the corresponding answer. They will have 20 seconds to decide. Once everyone has responded, show the answers for all to see on Kahoot. Discuss and move on to the next slide. Have learners keep Kahoot open, as we’ll use it throughout. </a:t>
            </a:r>
          </a:p>
          <a:p>
            <a:endParaRPr lang="en-US" dirty="0"/>
          </a:p>
          <a:p>
            <a:r>
              <a:rPr lang="en-US" dirty="0"/>
              <a:t>Follow these steps to start the Kahoot game:</a:t>
            </a:r>
          </a:p>
          <a:p>
            <a:pPr marL="228600" indent="-228600">
              <a:buAutoNum type="arabicPeriod"/>
            </a:pPr>
            <a:r>
              <a:rPr lang="en-US" dirty="0"/>
              <a:t>Go to </a:t>
            </a:r>
            <a:r>
              <a:rPr lang="en-US" dirty="0">
                <a:hlinkClick r:id="rId3"/>
              </a:rPr>
              <a:t>https://kahoot.com/</a:t>
            </a:r>
            <a:endParaRPr lang="en-US" dirty="0"/>
          </a:p>
          <a:p>
            <a:pPr marL="228600" indent="-228600">
              <a:buAutoNum type="arabicPeriod"/>
            </a:pPr>
            <a:r>
              <a:rPr lang="en-US" dirty="0"/>
              <a:t>Log in with the credentials – </a:t>
            </a:r>
            <a:r>
              <a:rPr lang="en-US" dirty="0" err="1"/>
              <a:t>shrmisd</a:t>
            </a:r>
            <a:r>
              <a:rPr lang="en-US" dirty="0"/>
              <a:t> (username), </a:t>
            </a:r>
            <a:r>
              <a:rPr lang="en-US" dirty="0" err="1"/>
              <a:t>shrmisd</a:t>
            </a:r>
            <a:r>
              <a:rPr lang="en-US" dirty="0"/>
              <a:t> (password)</a:t>
            </a:r>
          </a:p>
          <a:p>
            <a:pPr marL="228600" indent="-228600">
              <a:buAutoNum type="arabicPeriod"/>
            </a:pPr>
            <a:r>
              <a:rPr lang="en-US" dirty="0"/>
              <a:t>From the menu at the top, choose </a:t>
            </a:r>
            <a:r>
              <a:rPr lang="en-US" b="1" dirty="0" err="1"/>
              <a:t>Kahoots</a:t>
            </a:r>
            <a:endParaRPr lang="en-US" b="1" dirty="0"/>
          </a:p>
          <a:p>
            <a:pPr marL="228600" indent="-228600">
              <a:buAutoNum type="arabicPeriod"/>
            </a:pPr>
            <a:r>
              <a:rPr lang="en-US" dirty="0"/>
              <a:t>Choose </a:t>
            </a:r>
            <a:r>
              <a:rPr lang="en-US" b="1" dirty="0"/>
              <a:t>Human Capital Management Qualified </a:t>
            </a:r>
            <a:r>
              <a:rPr lang="en-US" b="1" dirty="0" err="1"/>
              <a:t>Adivosr</a:t>
            </a:r>
            <a:r>
              <a:rPr lang="en-US" b="1" dirty="0"/>
              <a:t> </a:t>
            </a:r>
            <a:r>
              <a:rPr lang="en-US" dirty="0"/>
              <a:t>and click </a:t>
            </a:r>
            <a:r>
              <a:rPr lang="en-US" b="1" dirty="0"/>
              <a:t>Play</a:t>
            </a:r>
          </a:p>
          <a:p>
            <a:pPr marL="228600" indent="-228600">
              <a:buAutoNum type="arabicPeriod"/>
            </a:pPr>
            <a:r>
              <a:rPr lang="en-US" b="0" dirty="0"/>
              <a:t>Skip over any payment part by clicking “continue” at the bottom of the blue screen. </a:t>
            </a:r>
            <a:endParaRPr lang="en-US" b="1" dirty="0"/>
          </a:p>
          <a:p>
            <a:pPr marL="228600" indent="-228600">
              <a:buAutoNum type="arabicPeriod"/>
            </a:pPr>
            <a:r>
              <a:rPr lang="en-US" dirty="0"/>
              <a:t>Choose </a:t>
            </a:r>
            <a:r>
              <a:rPr lang="en-US" b="1" dirty="0"/>
              <a:t>Classic</a:t>
            </a:r>
            <a:r>
              <a:rPr lang="en-US" dirty="0"/>
              <a:t> mode (or Team mode if multiple users do not have cell phones or computers)</a:t>
            </a:r>
          </a:p>
          <a:p>
            <a:pPr marL="228600" indent="-228600">
              <a:buAutoNum type="arabicPeriod"/>
            </a:pPr>
            <a:r>
              <a:rPr lang="en-US" dirty="0"/>
              <a:t>Have learners go to Kahoot.it and enter the game pin.</a:t>
            </a:r>
            <a:endParaRPr lang="en-US" b="1" dirty="0"/>
          </a:p>
          <a:p>
            <a:pPr marL="228600" indent="-228600">
              <a:buAutoNum type="arabicPeriod"/>
            </a:pPr>
            <a:r>
              <a:rPr lang="en-US" b="0" dirty="0"/>
              <a:t>After players have arrived, have them enter their name. Once players are in the game, the start button will appear. </a:t>
            </a:r>
          </a:p>
          <a:p>
            <a:pPr marL="228600" indent="-228600">
              <a:buAutoNum type="arabicPeriod"/>
            </a:pPr>
            <a:r>
              <a:rPr lang="en-US" b="0" dirty="0"/>
              <a:t>Show results as you have tech-ins throughout the program. </a:t>
            </a:r>
          </a:p>
          <a:p>
            <a:endParaRPr lang="en-US" dirty="0"/>
          </a:p>
          <a:p>
            <a:r>
              <a:rPr lang="en-US" dirty="0"/>
              <a:t>For more details on hosting a game of Kahoot, feel free to watch this video. https://youtu.be/FqEqjasf-5g </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a:t>
            </a:fld>
            <a:endParaRPr lang="en-US"/>
          </a:p>
        </p:txBody>
      </p:sp>
    </p:spTree>
    <p:extLst>
      <p:ext uri="{BB962C8B-B14F-4D97-AF65-F5344CB8AC3E}">
        <p14:creationId xmlns:p14="http://schemas.microsoft.com/office/powerpoint/2010/main" val="16670700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When designing or selecting learning activities, it is important to consider adult </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learning principles and learning styles. Both elements contribute to the quality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learning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experience.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These principles shown here provide insight as to how adults learn best and should be the </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starting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point 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design 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programs.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overarching message is that adults learn differently.</a:t>
            </a:r>
          </a:p>
          <a:p>
            <a:endParaRPr lang="en-US" dirty="0"/>
          </a:p>
          <a:p>
            <a:r>
              <a:rPr lang="en-US" dirty="0"/>
              <a:t>And, within the adult group, we have different learning styles. It is critical for organizations to ensure they offer or support a variety of learning methods and delivery modalities. </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80</a:t>
            </a:fld>
            <a:endParaRPr lang="en-US" dirty="0"/>
          </a:p>
        </p:txBody>
      </p:sp>
    </p:spTree>
    <p:extLst>
      <p:ext uri="{BB962C8B-B14F-4D97-AF65-F5344CB8AC3E}">
        <p14:creationId xmlns:p14="http://schemas.microsoft.com/office/powerpoint/2010/main" val="25629403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It is important for you to understand the speak of your organizations and also become aware of the opportunities that come based on the current state of your audience. </a:t>
            </a:r>
          </a:p>
          <a:p>
            <a:endParaRPr lang="en-US" dirty="0"/>
          </a:p>
          <a:p>
            <a:pPr marL="152400" marR="31115">
              <a:lnSpc>
                <a:spcPct val="125000"/>
              </a:lnSpc>
              <a:spcBef>
                <a:spcPts val="345"/>
              </a:spcBef>
              <a:spcAft>
                <a:spcPts val="0"/>
              </a:spcAft>
            </a:pPr>
            <a:r>
              <a:rPr lang="en-US" sz="1800" b="1" dirty="0">
                <a:effectLst/>
                <a:latin typeface="Times New Roman" panose="02020603050405020304" pitchFamily="18" charset="0"/>
                <a:ea typeface="Times New Roman" panose="02020603050405020304" pitchFamily="18" charset="0"/>
              </a:rPr>
              <a:t>On-the-job training (OJT) </a:t>
            </a:r>
            <a:r>
              <a:rPr lang="en-US" sz="1800" dirty="0">
                <a:effectLst/>
                <a:latin typeface="Times New Roman" panose="02020603050405020304" pitchFamily="18" charset="0"/>
                <a:ea typeface="Times New Roman" panose="02020603050405020304" pitchFamily="18" charset="0"/>
              </a:rPr>
              <a:t>is training provided to employees at the work site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utilizing</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demonstration</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job</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tasks.</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OJT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highly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structured or informal. Either the employee’s manager or an experienced coworker</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assumes the role of trainer. The ultimate effectiveness of the training effort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depends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expertise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time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personal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commitment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gives to the effort. When done well, OJT can be highly effective and can bring 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trainee’s performance up to standards quickly. OJT is the preferred training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method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many organizations because:</a:t>
            </a:r>
          </a:p>
          <a:p>
            <a:pPr marL="342900" marR="389890" lvl="0" indent="-342900">
              <a:lnSpc>
                <a:spcPct val="123000"/>
              </a:lnSpc>
              <a:spcBef>
                <a:spcPts val="5"/>
              </a:spcBef>
              <a:spcAft>
                <a:spcPts val="0"/>
              </a:spcAft>
              <a:buSzPts val="1000"/>
              <a:buFont typeface="Symbol" panose="05050102010706020507" pitchFamily="18" charset="2"/>
              <a:buChar char=""/>
              <a:tabLst>
                <a:tab pos="381000" algn="l"/>
                <a:tab pos="38163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The transfer of learning to the job is enhanced. Training occurs in the job</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setting.</a:t>
            </a:r>
          </a:p>
          <a:p>
            <a:pPr marL="342900" marR="436880" lvl="0" indent="-342900">
              <a:lnSpc>
                <a:spcPct val="125000"/>
              </a:lnSpc>
              <a:spcBef>
                <a:spcPts val="20"/>
              </a:spcBef>
              <a:spcAft>
                <a:spcPts val="0"/>
              </a:spcAft>
              <a:buSzPts val="1000"/>
              <a:buFont typeface="Symbol" panose="05050102010706020507" pitchFamily="18" charset="2"/>
              <a:buChar char=""/>
              <a:tabLst>
                <a:tab pos="381000" algn="l"/>
                <a:tab pos="38163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Training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relatively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inexpensive. It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involves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no</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separate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facility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no</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professional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trainer.</a:t>
            </a:r>
          </a:p>
          <a:p>
            <a:r>
              <a:rPr lang="en-US" sz="1800" dirty="0">
                <a:effectLst/>
                <a:latin typeface="Times New Roman" panose="02020603050405020304" pitchFamily="18" charset="0"/>
                <a:ea typeface="Times New Roman" panose="02020603050405020304" pitchFamily="18" charset="0"/>
              </a:rPr>
              <a:t>Trainees are</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motivated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learn.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relevance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typically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linked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outcomes that will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benefit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p>
          <a:p>
            <a:endParaRPr lang="en-US" sz="1800" dirty="0">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possible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disadvantage</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OJT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its</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dependence</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skills</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commitment of the “trainer.” Managers or experienced coworkers who do not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take their role seriously or who have limited time to train the employee often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leave the trainee in a “sink or swim” predicament. If the trainer is ineffective or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 there are too many competing demands on the trainer’s time, the trainee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suffers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consequences.</a:t>
            </a:r>
          </a:p>
          <a:p>
            <a:endParaRPr lang="en-US" dirty="0"/>
          </a:p>
          <a:p>
            <a:r>
              <a:rPr lang="en-US" dirty="0"/>
              <a:t>Key insight: What types of on-the-job training does the organization support? Where do they get the most value?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81</a:t>
            </a:fld>
            <a:endParaRPr lang="en-US" dirty="0"/>
          </a:p>
        </p:txBody>
      </p:sp>
    </p:spTree>
    <p:extLst>
      <p:ext uri="{BB962C8B-B14F-4D97-AF65-F5344CB8AC3E}">
        <p14:creationId xmlns:p14="http://schemas.microsoft.com/office/powerpoint/2010/main" val="6279693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47955" marR="0">
              <a:lnSpc>
                <a:spcPts val="133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Off-the-job</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training</a:t>
            </a:r>
            <a:endParaRPr lang="en-US" sz="1800" dirty="0">
              <a:effectLst/>
              <a:latin typeface="Times New Roman" panose="02020603050405020304" pitchFamily="18" charset="0"/>
              <a:ea typeface="Times New Roman" panose="02020603050405020304" pitchFamily="18" charset="0"/>
            </a:endParaRPr>
          </a:p>
          <a:p>
            <a:pPr marL="147955" marR="18415">
              <a:lnSpc>
                <a:spcPct val="125000"/>
              </a:lnSpc>
              <a:spcBef>
                <a:spcPts val="335"/>
              </a:spcBef>
              <a:spcAft>
                <a:spcPts val="0"/>
              </a:spcAft>
            </a:pPr>
            <a:r>
              <a:rPr lang="en-US" sz="1800" dirty="0">
                <a:effectLst/>
                <a:latin typeface="Times New Roman" panose="02020603050405020304" pitchFamily="18" charset="0"/>
                <a:ea typeface="Times New Roman" panose="02020603050405020304" pitchFamily="18" charset="0"/>
              </a:rPr>
              <a:t>Off-the-job training occurs away from the actual work site, often in 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organization’s training facility or a hotel conference room. Depending on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content and the materials involved, it can be the most economical way</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deliver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to 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group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47955" marR="0">
              <a:spcBef>
                <a:spcPts val="5"/>
              </a:spcBef>
              <a:spcAft>
                <a:spcPts val="0"/>
              </a:spcAft>
            </a:pPr>
            <a:r>
              <a:rPr lang="en-US" sz="1800" dirty="0">
                <a:effectLst/>
                <a:latin typeface="Times New Roman" panose="02020603050405020304" pitchFamily="18" charset="0"/>
                <a:ea typeface="Times New Roman" panose="02020603050405020304" pitchFamily="18" charset="0"/>
              </a:rPr>
              <a:t>Advantages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p>
          <a:p>
            <a:pPr marL="342900" marR="73025" lvl="0" indent="-342900">
              <a:lnSpc>
                <a:spcPct val="123000"/>
              </a:lnSpc>
              <a:spcBef>
                <a:spcPts val="345"/>
              </a:spcBef>
              <a:spcAft>
                <a:spcPts val="0"/>
              </a:spcAft>
              <a:buSzPts val="1000"/>
              <a:buFont typeface="Symbol" panose="05050102010706020507" pitchFamily="18" charset="2"/>
              <a:buChar char=""/>
              <a:tabLst>
                <a:tab pos="376555" algn="l"/>
                <a:tab pos="37719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controlled</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environment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ensures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all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attending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trainees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will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receive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same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information.</a:t>
            </a:r>
          </a:p>
          <a:p>
            <a:pPr marL="342900" marR="81280" lvl="0" indent="-342900">
              <a:lnSpc>
                <a:spcPct val="125000"/>
              </a:lnSpc>
              <a:spcBef>
                <a:spcPts val="25"/>
              </a:spcBef>
              <a:spcAft>
                <a:spcPts val="0"/>
              </a:spcAft>
              <a:buSzPts val="1000"/>
              <a:buFont typeface="Symbol" panose="05050102010706020507" pitchFamily="18" charset="2"/>
              <a:buChar char=""/>
              <a:tabLst>
                <a:tab pos="376555" algn="l"/>
                <a:tab pos="37719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When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are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removed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from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daily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demands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 their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jobs,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trainees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can</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focus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more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fully on 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training task.</a:t>
            </a:r>
          </a:p>
          <a:p>
            <a:pPr marL="342900" marR="85725" lvl="0" indent="-342900">
              <a:lnSpc>
                <a:spcPct val="125000"/>
              </a:lnSpc>
              <a:spcBef>
                <a:spcPts val="5"/>
              </a:spcBef>
              <a:spcAft>
                <a:spcPts val="0"/>
              </a:spcAft>
              <a:buSzPts val="1000"/>
              <a:buFont typeface="Symbol" panose="05050102010706020507" pitchFamily="18" charset="2"/>
              <a:buChar char=""/>
              <a:tabLst>
                <a:tab pos="376555" algn="l"/>
                <a:tab pos="37719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may</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use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professional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trainers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from outside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who can often enhance the effectiveness of training while introducing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trainees to novel points of view (helping them to think “out of 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box”).</a:t>
            </a:r>
          </a:p>
          <a:p>
            <a:endParaRPr lang="en-US" dirty="0"/>
          </a:p>
          <a:p>
            <a:r>
              <a:rPr lang="en-US" sz="1800" dirty="0">
                <a:effectLst/>
                <a:latin typeface="Times New Roman" panose="02020603050405020304" pitchFamily="18" charset="0"/>
                <a:ea typeface="Times New Roman" panose="02020603050405020304" pitchFamily="18" charset="0"/>
              </a:rPr>
              <a:t>The main challenge of off-the-job training is to ensure that the design of the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incorporates methods that will help trainees transfer to the job what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learn in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classroom.</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Common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off-the-job</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methods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a:t>
            </a:r>
          </a:p>
          <a:p>
            <a:pPr marL="342900" marR="0" lvl="0" indent="-342900">
              <a:spcBef>
                <a:spcPts val="340"/>
              </a:spcBef>
              <a:spcAft>
                <a:spcPts val="0"/>
              </a:spcAft>
              <a:buSzPts val="1000"/>
              <a:buFont typeface="Symbol" panose="05050102010706020507" pitchFamily="18" charset="2"/>
              <a:buChar char=""/>
              <a:tabLst>
                <a:tab pos="499110" algn="l"/>
                <a:tab pos="49974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Workshops.</a:t>
            </a:r>
          </a:p>
          <a:p>
            <a:pPr marL="342900" marR="0" lvl="0" indent="-342900">
              <a:spcBef>
                <a:spcPts val="345"/>
              </a:spcBef>
              <a:spcAft>
                <a:spcPts val="0"/>
              </a:spcAft>
              <a:buSzPts val="1000"/>
              <a:buFont typeface="Symbol" panose="05050102010706020507" pitchFamily="18" charset="2"/>
              <a:buChar char=""/>
              <a:tabLst>
                <a:tab pos="499110" algn="l"/>
                <a:tab pos="49974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Conferences/seminars.</a:t>
            </a:r>
          </a:p>
          <a:p>
            <a:pPr marL="342900" marR="0" lvl="0" indent="-342900">
              <a:spcBef>
                <a:spcPts val="350"/>
              </a:spcBef>
              <a:spcAft>
                <a:spcPts val="0"/>
              </a:spcAft>
              <a:buSzPts val="1000"/>
              <a:buFont typeface="Symbol" panose="05050102010706020507" pitchFamily="18" charset="2"/>
              <a:buChar char=""/>
              <a:tabLst>
                <a:tab pos="499110" algn="l"/>
                <a:tab pos="49974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Simulations.</a:t>
            </a:r>
          </a:p>
          <a:p>
            <a:pPr marL="342900" marR="0" lvl="0" indent="-342900">
              <a:spcBef>
                <a:spcPts val="345"/>
              </a:spcBef>
              <a:spcAft>
                <a:spcPts val="0"/>
              </a:spcAft>
              <a:buSzPts val="1000"/>
              <a:buFont typeface="Symbol" panose="05050102010706020507" pitchFamily="18" charset="2"/>
              <a:buChar char=""/>
              <a:tabLst>
                <a:tab pos="499110" algn="l"/>
                <a:tab pos="49974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Multimedia.</a:t>
            </a:r>
          </a:p>
          <a:p>
            <a:pPr marL="342900" marR="0" lvl="0" indent="-342900">
              <a:spcBef>
                <a:spcPts val="340"/>
              </a:spcBef>
              <a:spcAft>
                <a:spcPts val="0"/>
              </a:spcAft>
              <a:buSzPts val="1000"/>
              <a:buFont typeface="Symbol" panose="05050102010706020507" pitchFamily="18" charset="2"/>
              <a:buChar char=""/>
              <a:tabLst>
                <a:tab pos="499110" algn="l"/>
                <a:tab pos="49974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Case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studies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scenarios.</a:t>
            </a:r>
          </a:p>
          <a:p>
            <a:pPr marL="342900" marR="0" lvl="0" indent="-342900">
              <a:spcBef>
                <a:spcPts val="345"/>
              </a:spcBef>
              <a:spcAft>
                <a:spcPts val="0"/>
              </a:spcAft>
              <a:buSzPts val="1000"/>
              <a:buFont typeface="Symbol" panose="05050102010706020507" pitchFamily="18" charset="2"/>
              <a:buChar char=""/>
              <a:tabLst>
                <a:tab pos="499110" algn="l"/>
                <a:tab pos="49974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Role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plays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management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games.</a:t>
            </a:r>
          </a:p>
          <a:p>
            <a:pPr marL="342900" marR="0" lvl="0" indent="-342900">
              <a:spcBef>
                <a:spcPts val="350"/>
              </a:spcBef>
              <a:spcAft>
                <a:spcPts val="0"/>
              </a:spcAft>
              <a:buSzPts val="1000"/>
              <a:buFont typeface="Symbol" panose="05050102010706020507" pitchFamily="18" charset="2"/>
              <a:buChar char=""/>
              <a:tabLst>
                <a:tab pos="499110" algn="l"/>
                <a:tab pos="49974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Computer-</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web-based learning.</a:t>
            </a:r>
          </a:p>
          <a:p>
            <a:pPr marL="342900" marR="0" lvl="0" indent="-342900">
              <a:spcBef>
                <a:spcPts val="350"/>
              </a:spcBef>
              <a:spcAft>
                <a:spcPts val="0"/>
              </a:spcAft>
              <a:buSzPts val="1000"/>
              <a:buFont typeface="Symbol" panose="05050102010706020507" pitchFamily="18" charset="2"/>
              <a:buChar char=""/>
              <a:tabLst>
                <a:tab pos="499110" algn="l"/>
                <a:tab pos="499745"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What we are doing here and now is off-the-job training.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Key insight: What types of off the job training occurs most frequently in the workplace? Is it working? Is it well received and well utilized?</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82</a:t>
            </a:fld>
            <a:endParaRPr lang="en-US" dirty="0"/>
          </a:p>
        </p:txBody>
      </p:sp>
    </p:spTree>
    <p:extLst>
      <p:ext uri="{BB962C8B-B14F-4D97-AF65-F5344CB8AC3E}">
        <p14:creationId xmlns:p14="http://schemas.microsoft.com/office/powerpoint/2010/main" val="19459122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An organization relies on its employees to help meet its goals and objectives.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Through employee orientation, onboarding, and professional development, 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 ensures that its employees understand the business of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critical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skills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necessary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safely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effectively</a:t>
            </a:r>
          </a:p>
          <a:p>
            <a:endParaRPr lang="en-US" sz="1800" dirty="0">
              <a:effectLst/>
              <a:latin typeface="Times New Roman" panose="02020603050405020304" pitchFamily="18" charset="0"/>
            </a:endParaRPr>
          </a:p>
          <a:p>
            <a:pPr marL="129540" marR="22225">
              <a:lnSpc>
                <a:spcPct val="12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Orientation </a:t>
            </a:r>
            <a:r>
              <a:rPr lang="en-US" sz="1800" dirty="0">
                <a:effectLst/>
                <a:latin typeface="Times New Roman" panose="02020603050405020304" pitchFamily="18" charset="0"/>
                <a:ea typeface="Times New Roman" panose="02020603050405020304" pitchFamily="18" charset="0"/>
              </a:rPr>
              <a:t>is the first step in the formal process of training 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Through orientation, employees become familiar with the organization, their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department, their coworkers, and their job. The purpose is to help them become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productive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members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 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quickly as possible.</a:t>
            </a:r>
          </a:p>
          <a:p>
            <a:pPr marL="0" marR="0">
              <a:spcBef>
                <a:spcPts val="1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29540" marR="2857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orientation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process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often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divided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two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parts—general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orientation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department orientation. While HR serves as a valued coach/counsel to each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manager, it is ultimately the manager’s responsibility to ensure that 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understand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how</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fit into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structure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how</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they contribute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overall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success 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department.</a:t>
            </a:r>
            <a:r>
              <a:rPr lang="en-US" sz="1800" spc="-5" dirty="0">
                <a:effectLst/>
                <a:latin typeface="Times New Roman" panose="02020603050405020304" pitchFamily="18" charset="0"/>
                <a:ea typeface="Times New Roman" panose="02020603050405020304" pitchFamily="18" charset="0"/>
              </a:rPr>
              <a:t> </a:t>
            </a:r>
          </a:p>
          <a:p>
            <a:pPr marL="129540" marR="28575">
              <a:lnSpc>
                <a:spcPct val="125000"/>
              </a:lnSpc>
              <a:spcBef>
                <a:spcPts val="0"/>
              </a:spcBef>
              <a:spcAft>
                <a:spcPts val="0"/>
              </a:spcAft>
            </a:pPr>
            <a:endParaRPr lang="en-US" sz="1800" spc="-5" dirty="0">
              <a:effectLst/>
              <a:latin typeface="Times New Roman" panose="02020603050405020304" pitchFamily="18" charset="0"/>
            </a:endParaRPr>
          </a:p>
          <a:p>
            <a:pPr marL="129540" marR="28575" lvl="0" indent="0" algn="l" defTabSz="914400" rtl="0" eaLnBrk="0" fontAlgn="base" latinLnBrk="0" hangingPunct="0">
              <a:lnSpc>
                <a:spcPct val="125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 well-planned orientation, generally the first one or two days of employment, not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only helps new employees become productive quickly (a benefit to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 but it also reduces an employee’s first-day anxieties and helps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 develop a realistic image of the organization and the job (which benefits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both the organization and the employee). HR professionals should note 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orientation is not a one-size-fits-all situation; length, content, and timing should be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adapted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best meet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needs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new</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p>
          <a:p>
            <a:pPr marL="129540" marR="28575">
              <a:lnSpc>
                <a:spcPct val="125000"/>
              </a:lnSpc>
              <a:spcBef>
                <a:spcPts val="0"/>
              </a:spcBef>
              <a:spcAft>
                <a:spcPts val="0"/>
              </a:spcAft>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83</a:t>
            </a:fld>
            <a:endParaRPr lang="en-US" dirty="0"/>
          </a:p>
        </p:txBody>
      </p:sp>
    </p:spTree>
    <p:extLst>
      <p:ext uri="{BB962C8B-B14F-4D97-AF65-F5344CB8AC3E}">
        <p14:creationId xmlns:p14="http://schemas.microsoft.com/office/powerpoint/2010/main" val="23970941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Times New Roman" panose="02020603050405020304" pitchFamily="18" charset="0"/>
                <a:ea typeface="Times New Roman" panose="02020603050405020304" pitchFamily="18" charset="0"/>
              </a:rPr>
              <a:t>Evaluating</a:t>
            </a:r>
            <a:r>
              <a:rPr lang="en-US" sz="1200" b="1" spc="-1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the</a:t>
            </a:r>
            <a:r>
              <a:rPr lang="en-US" sz="1200" b="1" spc="-15"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effectiveness</a:t>
            </a:r>
            <a:r>
              <a:rPr lang="en-US" sz="1200" b="1" spc="-1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of</a:t>
            </a:r>
            <a:r>
              <a:rPr lang="en-US" sz="1200" b="1" spc="-1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onboarding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Times New Roman" panose="02020603050405020304" pitchFamily="18" charset="0"/>
              </a:rPr>
              <a:t>HR</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professionals</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need</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to evaluate</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their</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organization’s</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onboarding</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initiatives</a:t>
            </a:r>
            <a:r>
              <a:rPr lang="en-US" sz="1200" spc="-28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using</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various metrics, including 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following.</a:t>
            </a:r>
          </a:p>
          <a:p>
            <a:pPr marL="0" marR="0">
              <a:spcBef>
                <a:spcPts val="15"/>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15"/>
              </a:spcBef>
              <a:spcAft>
                <a:spcPts val="0"/>
              </a:spcAft>
            </a:pPr>
            <a:r>
              <a:rPr lang="en-US" sz="1200" b="1" dirty="0">
                <a:effectLst/>
                <a:latin typeface="Times New Roman" panose="02020603050405020304" pitchFamily="18" charset="0"/>
                <a:ea typeface="Symbol" panose="05050102010706020507" pitchFamily="18" charset="2"/>
                <a:cs typeface="Symbol" panose="05050102010706020507" pitchFamily="18" charset="2"/>
              </a:rPr>
              <a:t>Turnover/retention rates. </a:t>
            </a:r>
            <a:r>
              <a:rPr lang="en-US" sz="1200" dirty="0">
                <a:effectLst/>
                <a:latin typeface="Times New Roman" panose="02020603050405020304" pitchFamily="18" charset="0"/>
                <a:ea typeface="Symbol" panose="05050102010706020507" pitchFamily="18" charset="2"/>
                <a:cs typeface="Symbol" panose="05050102010706020507" pitchFamily="18" charset="2"/>
              </a:rPr>
              <a:t>Examine and compare retention rates for</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various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groups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(for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example,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those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who</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began</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their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employment</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in 2011</a:t>
            </a:r>
            <a:r>
              <a:rPr lang="en-US" sz="12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versus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those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in 2010).</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0" marR="0">
              <a:spcBef>
                <a:spcPts val="1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10"/>
              </a:spcBef>
              <a:spcAft>
                <a:spcPts val="0"/>
              </a:spcAft>
            </a:pPr>
            <a:r>
              <a:rPr lang="en-US" sz="1200" b="1" dirty="0">
                <a:effectLst/>
                <a:latin typeface="Times New Roman" panose="02020603050405020304" pitchFamily="18" charset="0"/>
                <a:ea typeface="Symbol" panose="05050102010706020507" pitchFamily="18" charset="2"/>
                <a:cs typeface="Symbol" panose="05050102010706020507" pitchFamily="18" charset="2"/>
              </a:rPr>
              <a:t>Retention threshold. </a:t>
            </a:r>
            <a:r>
              <a:rPr lang="en-US" sz="1200" dirty="0">
                <a:effectLst/>
                <a:latin typeface="Times New Roman" panose="02020603050405020304" pitchFamily="18" charset="0"/>
                <a:ea typeface="Symbol" panose="05050102010706020507" pitchFamily="18" charset="2"/>
                <a:cs typeface="Symbol" panose="05050102010706020507" pitchFamily="18" charset="2"/>
              </a:rPr>
              <a:t>Track the point at which most new employees tend to</a:t>
            </a:r>
            <a:r>
              <a:rPr lang="en-US" sz="12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exit the organization, e.g., within the first 90 days of employment. In this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case, the organization might want to conduct exit interviews to determine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cause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of</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early exit.</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0" marR="0">
              <a:spcBef>
                <a:spcPts val="25"/>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25"/>
              </a:spcBef>
              <a:spcAft>
                <a:spcPts val="0"/>
              </a:spcAft>
            </a:pPr>
            <a:r>
              <a:rPr lang="en-US" sz="1200" b="1"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2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200" b="1" dirty="0">
                <a:effectLst/>
                <a:latin typeface="Times New Roman" panose="02020603050405020304" pitchFamily="18" charset="0"/>
                <a:ea typeface="Symbol" panose="05050102010706020507" pitchFamily="18" charset="2"/>
                <a:cs typeface="Symbol" panose="05050102010706020507" pitchFamily="18" charset="2"/>
              </a:rPr>
              <a:t>measures.</a:t>
            </a:r>
            <a:r>
              <a:rPr lang="en-US" sz="12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Compare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2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of</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a</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group</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provided</a:t>
            </a:r>
            <a:r>
              <a:rPr lang="en-US" sz="12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with, for example, one week of onboarding experiences with that of a</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similar</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group provided a</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full month’s worth.</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0" marR="0">
              <a:spcBef>
                <a:spcPts val="25"/>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25"/>
              </a:spcBef>
              <a:spcAft>
                <a:spcPts val="0"/>
              </a:spcAft>
            </a:pPr>
            <a:r>
              <a:rPr lang="en-US" sz="1200" b="1" dirty="0">
                <a:effectLst/>
                <a:latin typeface="Times New Roman" panose="02020603050405020304" pitchFamily="18" charset="0"/>
                <a:ea typeface="Symbol" panose="05050102010706020507" pitchFamily="18" charset="2"/>
                <a:cs typeface="Symbol" panose="05050102010706020507" pitchFamily="18" charset="2"/>
              </a:rPr>
              <a:t>Formal/informal</a:t>
            </a:r>
            <a:r>
              <a:rPr lang="en-US" sz="12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b="1" dirty="0">
                <a:effectLst/>
                <a:latin typeface="Times New Roman" panose="02020603050405020304" pitchFamily="18" charset="0"/>
                <a:ea typeface="Symbol" panose="05050102010706020507" pitchFamily="18" charset="2"/>
                <a:cs typeface="Symbol" panose="05050102010706020507" pitchFamily="18" charset="2"/>
              </a:rPr>
              <a:t>feedback.</a:t>
            </a:r>
            <a:r>
              <a:rPr lang="en-US" sz="12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Ask</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new</a:t>
            </a:r>
            <a:r>
              <a:rPr lang="en-US" sz="12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open-ended</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questions</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to</a:t>
            </a:r>
            <a:r>
              <a:rPr lang="en-US" sz="12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determine their satisfaction with the onboarding process and the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organization</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as</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a</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whole.</a:t>
            </a:r>
            <a:endParaRPr lang="en-US" sz="1100" b="0" dirty="0">
              <a:effectLst/>
              <a:latin typeface="Times New Roman" panose="02020603050405020304" pitchFamily="18" charset="0"/>
              <a:ea typeface="Symbol" panose="05050102010706020507" pitchFamily="18" charset="2"/>
              <a:cs typeface="Symbol" panose="05050102010706020507" pitchFamily="18" charset="2"/>
            </a:endParaRPr>
          </a:p>
          <a:p>
            <a:pPr marL="0" marR="0">
              <a:spcBef>
                <a:spcPts val="25"/>
              </a:spcBef>
              <a:spcAft>
                <a:spcPts val="0"/>
              </a:spcAft>
            </a:pPr>
            <a:endParaRPr lang="en-US" sz="1100" b="0" dirty="0">
              <a:effectLst/>
              <a:latin typeface="Times New Roman" panose="02020603050405020304" pitchFamily="18" charset="0"/>
              <a:ea typeface="Times New Roman" panose="02020603050405020304" pitchFamily="18" charset="0"/>
            </a:endParaRPr>
          </a:p>
          <a:p>
            <a:pPr marL="0" marR="0">
              <a:spcBef>
                <a:spcPts val="25"/>
              </a:spcBef>
              <a:spcAft>
                <a:spcPts val="0"/>
              </a:spcAft>
            </a:pPr>
            <a:r>
              <a:rPr lang="en-US" sz="1200" b="1" dirty="0">
                <a:effectLst/>
                <a:latin typeface="Times New Roman" panose="02020603050405020304" pitchFamily="18" charset="0"/>
                <a:ea typeface="Times New Roman" panose="02020603050405020304" pitchFamily="18" charset="0"/>
              </a:rPr>
              <a:t>Demonstrate flexibility. </a:t>
            </a:r>
            <a:r>
              <a:rPr lang="en-US" sz="1200" dirty="0">
                <a:effectLst/>
                <a:latin typeface="Times New Roman" panose="02020603050405020304" pitchFamily="18" charset="0"/>
                <a:ea typeface="Times New Roman" panose="02020603050405020304" pitchFamily="18" charset="0"/>
              </a:rPr>
              <a:t>Finally, helping employees to become productive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quickly and aligned with organizational goals requires continual assessment</a:t>
            </a:r>
            <a:r>
              <a:rPr lang="en-US" sz="1200" spc="-29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and evaluation. Flexibility and adaptability will allow your organization to</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provide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your</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employees with an</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optimal work environment.</a:t>
            </a:r>
          </a:p>
          <a:p>
            <a:endParaRPr lang="en-US" sz="1200" dirty="0">
              <a:effectLst/>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84</a:t>
            </a:fld>
            <a:endParaRPr lang="en-US" dirty="0"/>
          </a:p>
        </p:txBody>
      </p:sp>
    </p:spTree>
    <p:extLst>
      <p:ext uri="{BB962C8B-B14F-4D97-AF65-F5344CB8AC3E}">
        <p14:creationId xmlns:p14="http://schemas.microsoft.com/office/powerpoint/2010/main" val="30331298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24701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Professional development looks at how employees and organizations work</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together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manage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career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objectives.</a:t>
            </a:r>
          </a:p>
          <a:p>
            <a:pPr marL="0" marR="0">
              <a:spcBef>
                <a:spcPts val="1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talent management “sweet spot,” illustrated below, is the overlap between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two sets of interests, representing the organization’s and the 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shared objectives. The greater the overlap, the greater the opportunity for joint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satisfaction.</a:t>
            </a:r>
          </a:p>
          <a:p>
            <a:endParaRPr lang="en-US" sz="1800" dirty="0">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Career management focuses on the needs of the organization, while career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development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focuses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needs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individual.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These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two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perspectives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include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 considerations.</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Where is your customer and how can you help support them get to the sweet spot in the middle? </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Career Management: Organizational Focus </a:t>
            </a:r>
          </a:p>
          <a:p>
            <a:pPr marL="342900" marR="0" lvl="0" indent="-342900">
              <a:spcBef>
                <a:spcPts val="300"/>
              </a:spcBef>
              <a:spcAft>
                <a:spcPts val="0"/>
              </a:spcAft>
              <a:buSzPts val="1100"/>
              <a:buFont typeface="Arial" panose="020B0604020202020204" pitchFamily="34" charset="0"/>
              <a:buAutoNum type="arabicPeriod"/>
              <a:tabLst>
                <a:tab pos="339725"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Identify</a:t>
            </a:r>
            <a:r>
              <a:rPr lang="en-US" sz="1800" spc="-3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future</a:t>
            </a:r>
            <a:r>
              <a:rPr lang="en-US" sz="1800" spc="-1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staffing</a:t>
            </a:r>
            <a:r>
              <a:rPr lang="en-US" sz="1800" spc="-1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needs.</a:t>
            </a:r>
            <a:endParaRPr lang="en-US" sz="1800" spc="-5" dirty="0">
              <a:effectLst/>
              <a:latin typeface="Times New Roman" panose="02020603050405020304" pitchFamily="18" charset="0"/>
              <a:ea typeface="Arial" panose="020B0604020202020204" pitchFamily="34" charset="0"/>
            </a:endParaRPr>
          </a:p>
          <a:p>
            <a:pPr marL="342900" marR="242570" lvl="0" indent="-342900">
              <a:spcBef>
                <a:spcPts val="210"/>
              </a:spcBef>
              <a:spcAft>
                <a:spcPts val="0"/>
              </a:spcAft>
              <a:buSzPts val="1100"/>
              <a:buFont typeface="Arial" panose="020B0604020202020204" pitchFamily="34" charset="0"/>
              <a:buAutoNum type="arabicPeriod"/>
              <a:tabLst>
                <a:tab pos="339725"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Determine training and development</a:t>
            </a:r>
            <a:r>
              <a:rPr lang="en-US" sz="1800" spc="-29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gaps</a:t>
            </a:r>
            <a:r>
              <a:rPr lang="en-US" sz="1800" spc="-1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around</a:t>
            </a:r>
            <a:r>
              <a:rPr lang="en-US" sz="1800" spc="-2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organizational</a:t>
            </a:r>
            <a:r>
              <a:rPr lang="en-US" sz="1800" spc="-1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needs.</a:t>
            </a:r>
            <a:endParaRPr lang="en-US" sz="1800" spc="-5" dirty="0">
              <a:effectLst/>
              <a:latin typeface="Times New Roman" panose="02020603050405020304" pitchFamily="18" charset="0"/>
              <a:ea typeface="Arial" panose="020B0604020202020204" pitchFamily="34" charset="0"/>
            </a:endParaRPr>
          </a:p>
          <a:p>
            <a:pPr marL="342900" marR="445135" lvl="0" indent="-342900">
              <a:spcBef>
                <a:spcPts val="195"/>
              </a:spcBef>
              <a:spcAft>
                <a:spcPts val="0"/>
              </a:spcAft>
              <a:buSzPts val="1100"/>
              <a:buFont typeface="Arial" panose="020B0604020202020204" pitchFamily="34" charset="0"/>
              <a:buAutoNum type="arabicPeriod"/>
              <a:tabLst>
                <a:tab pos="339725"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Create professional development</a:t>
            </a:r>
            <a:r>
              <a:rPr lang="en-US" sz="1800" spc="-29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programs and</a:t>
            </a:r>
            <a:r>
              <a:rPr lang="en-US" sz="1800" spc="-1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strategies.</a:t>
            </a:r>
            <a:endParaRPr lang="en-US" sz="1800" spc="-5" dirty="0">
              <a:effectLst/>
              <a:latin typeface="Times New Roman" panose="02020603050405020304" pitchFamily="18" charset="0"/>
              <a:ea typeface="Arial" panose="020B0604020202020204" pitchFamily="34" charset="0"/>
            </a:endParaRPr>
          </a:p>
          <a:p>
            <a:pPr marL="342900" marR="498475" lvl="0" indent="-342900">
              <a:spcBef>
                <a:spcPts val="205"/>
              </a:spcBef>
              <a:spcAft>
                <a:spcPts val="0"/>
              </a:spcAft>
              <a:buSzPts val="1100"/>
              <a:buFont typeface="Arial" panose="020B0604020202020204" pitchFamily="34" charset="0"/>
              <a:buAutoNum type="arabicPeriod"/>
              <a:tabLst>
                <a:tab pos="339725"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Match organizational needs with</a:t>
            </a:r>
            <a:r>
              <a:rPr lang="en-US" sz="1800" spc="-29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individual abilities.</a:t>
            </a:r>
            <a:endParaRPr lang="en-US" sz="1800" spc="-5" dirty="0">
              <a:effectLst/>
              <a:latin typeface="Times New Roman" panose="02020603050405020304" pitchFamily="18" charset="0"/>
              <a:ea typeface="Arial" panose="020B0604020202020204" pitchFamily="34" charset="0"/>
              <a:cs typeface="+mn-cs"/>
            </a:endParaRPr>
          </a:p>
          <a:p>
            <a:pPr marL="342900" marR="498475" lvl="0" indent="-342900">
              <a:spcBef>
                <a:spcPts val="205"/>
              </a:spcBef>
              <a:spcAft>
                <a:spcPts val="0"/>
              </a:spcAft>
              <a:buSzPts val="1100"/>
              <a:buFont typeface="Arial" panose="020B0604020202020204" pitchFamily="34" charset="0"/>
              <a:buAutoNum type="arabicPeriod"/>
              <a:tabLst>
                <a:tab pos="339725"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Provide access to ongoing learning</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opportunities to support future career</a:t>
            </a:r>
            <a:r>
              <a:rPr lang="en-US" sz="1800" spc="-29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growth.</a:t>
            </a:r>
          </a:p>
          <a:p>
            <a:pPr marL="342900" marR="498475" lvl="0" indent="-342900">
              <a:spcBef>
                <a:spcPts val="205"/>
              </a:spcBef>
              <a:spcAft>
                <a:spcPts val="0"/>
              </a:spcAft>
              <a:buSzPts val="1100"/>
              <a:buFont typeface="Arial" panose="020B0604020202020204" pitchFamily="34" charset="0"/>
              <a:buAutoNum type="arabicPeriod"/>
              <a:tabLst>
                <a:tab pos="339725" algn="l"/>
              </a:tabLst>
            </a:pPr>
            <a:endParaRPr lang="en-US" sz="1800" dirty="0">
              <a:effectLst/>
              <a:latin typeface="Arial" panose="020B0604020202020204" pitchFamily="34" charset="0"/>
              <a:cs typeface="Times New Roman" panose="02020603050405020304" pitchFamily="18" charset="0"/>
            </a:endParaRPr>
          </a:p>
          <a:p>
            <a:pPr marL="0" marR="498475" lvl="0" indent="0">
              <a:spcBef>
                <a:spcPts val="205"/>
              </a:spcBef>
              <a:spcAft>
                <a:spcPts val="0"/>
              </a:spcAft>
              <a:buSzPts val="1100"/>
              <a:buFont typeface="Arial" panose="020B0604020202020204" pitchFamily="34" charset="0"/>
              <a:buNone/>
              <a:tabLst>
                <a:tab pos="339725" algn="l"/>
              </a:tabLst>
            </a:pPr>
            <a:r>
              <a:rPr lang="en-US" sz="1800" dirty="0">
                <a:effectLst/>
                <a:latin typeface="Arial" panose="020B0604020202020204" pitchFamily="34" charset="0"/>
                <a:cs typeface="Times New Roman" panose="02020603050405020304" pitchFamily="18" charset="0"/>
              </a:rPr>
              <a:t>Career Development: Individual Focus</a:t>
            </a:r>
          </a:p>
          <a:p>
            <a:pPr marL="342900" marR="531495" lvl="0" indent="-342900">
              <a:spcBef>
                <a:spcPts val="300"/>
              </a:spcBef>
              <a:spcAft>
                <a:spcPts val="0"/>
              </a:spcAft>
              <a:buSzPts val="1100"/>
              <a:buFont typeface="Arial" panose="020B0604020202020204" pitchFamily="34" charset="0"/>
              <a:buAutoNum type="arabicPeriod"/>
              <a:tabLst>
                <a:tab pos="339725"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Identify personal interests and</a:t>
            </a:r>
            <a:r>
              <a:rPr lang="en-US" sz="1800" spc="-29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abilities.</a:t>
            </a:r>
            <a:endParaRPr lang="en-US" sz="1800" spc="-5" dirty="0">
              <a:effectLst/>
              <a:latin typeface="Times New Roman" panose="02020603050405020304" pitchFamily="18" charset="0"/>
              <a:ea typeface="Arial" panose="020B0604020202020204" pitchFamily="34" charset="0"/>
            </a:endParaRPr>
          </a:p>
          <a:p>
            <a:pPr marL="342900" marR="0" lvl="0" indent="-342900">
              <a:spcBef>
                <a:spcPts val="205"/>
              </a:spcBef>
              <a:spcAft>
                <a:spcPts val="0"/>
              </a:spcAft>
              <a:buSzPts val="1100"/>
              <a:buFont typeface="Arial" panose="020B0604020202020204" pitchFamily="34" charset="0"/>
              <a:buAutoNum type="arabicPeriod"/>
              <a:tabLst>
                <a:tab pos="339725"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Set personal</a:t>
            </a:r>
            <a:r>
              <a:rPr lang="en-US" sz="1800" spc="-1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career</a:t>
            </a:r>
            <a:r>
              <a:rPr lang="en-US" sz="1800" spc="-2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goals.</a:t>
            </a:r>
            <a:endParaRPr lang="en-US" sz="1800" spc="-5" dirty="0">
              <a:effectLst/>
              <a:latin typeface="Times New Roman" panose="02020603050405020304" pitchFamily="18" charset="0"/>
              <a:ea typeface="Arial" panose="020B0604020202020204" pitchFamily="34" charset="0"/>
            </a:endParaRPr>
          </a:p>
          <a:p>
            <a:pPr marL="342900" marR="0" lvl="0" indent="-342900">
              <a:spcBef>
                <a:spcPts val="200"/>
              </a:spcBef>
              <a:spcAft>
                <a:spcPts val="0"/>
              </a:spcAft>
              <a:buSzPts val="1100"/>
              <a:buFont typeface="Arial" panose="020B0604020202020204" pitchFamily="34" charset="0"/>
              <a:buAutoNum type="arabicPeriod"/>
              <a:tabLst>
                <a:tab pos="339725"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Assess</a:t>
            </a:r>
            <a:r>
              <a:rPr lang="en-US" sz="1800" spc="-1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career</a:t>
            </a:r>
            <a:r>
              <a:rPr lang="en-US" sz="1800" spc="-1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path</a:t>
            </a:r>
            <a:r>
              <a:rPr lang="en-US" sz="1800" spc="-2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options.</a:t>
            </a:r>
            <a:endParaRPr lang="en-US" sz="1800" spc="-5" dirty="0">
              <a:effectLst/>
              <a:latin typeface="Times New Roman" panose="02020603050405020304" pitchFamily="18" charset="0"/>
              <a:ea typeface="Arial" panose="020B0604020202020204" pitchFamily="34" charset="0"/>
            </a:endParaRPr>
          </a:p>
          <a:p>
            <a:pPr marL="342900" marR="0" lvl="0" indent="-342900">
              <a:spcBef>
                <a:spcPts val="195"/>
              </a:spcBef>
              <a:spcAft>
                <a:spcPts val="0"/>
              </a:spcAft>
              <a:buSzPts val="1100"/>
              <a:buFont typeface="Arial" panose="020B0604020202020204" pitchFamily="34" charset="0"/>
              <a:buAutoNum type="arabicPeriod"/>
              <a:tabLst>
                <a:tab pos="339090"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Design</a:t>
            </a:r>
            <a:r>
              <a:rPr lang="en-US" sz="1800" spc="-2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a</a:t>
            </a:r>
            <a:r>
              <a:rPr lang="en-US" sz="1800" spc="-20"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career</a:t>
            </a:r>
            <a:r>
              <a:rPr lang="en-US" sz="1800" spc="-1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plan.</a:t>
            </a:r>
            <a:endParaRPr lang="en-US" sz="1800" spc="-5" dirty="0">
              <a:effectLst/>
              <a:latin typeface="Times New Roman" panose="02020603050405020304" pitchFamily="18" charset="0"/>
              <a:ea typeface="Arial" panose="020B0604020202020204" pitchFamily="34" charset="0"/>
            </a:endParaRPr>
          </a:p>
          <a:p>
            <a:pPr marL="342900" marR="377190" lvl="0" indent="-342900">
              <a:spcBef>
                <a:spcPts val="200"/>
              </a:spcBef>
              <a:spcAft>
                <a:spcPts val="0"/>
              </a:spcAft>
              <a:buSzPts val="1100"/>
              <a:buFont typeface="Arial" panose="020B0604020202020204" pitchFamily="34" charset="0"/>
              <a:buAutoNum type="arabicPeriod"/>
              <a:tabLst>
                <a:tab pos="339090" algn="l"/>
              </a:tabLst>
            </a:pPr>
            <a:r>
              <a:rPr lang="en-US" sz="1800" spc="-5" dirty="0">
                <a:effectLst/>
                <a:latin typeface="Arial" panose="020B0604020202020204" pitchFamily="34" charset="0"/>
                <a:ea typeface="Arial" panose="020B0604020202020204" pitchFamily="34" charset="0"/>
                <a:cs typeface="Times New Roman" panose="02020603050405020304" pitchFamily="18" charset="0"/>
              </a:rPr>
              <a:t>Select professional development</a:t>
            </a:r>
            <a:r>
              <a:rPr lang="en-US" sz="1800" spc="-295" dirty="0">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effectLst/>
                <a:latin typeface="Arial" panose="020B0604020202020204" pitchFamily="34" charset="0"/>
                <a:ea typeface="Arial" panose="020B0604020202020204" pitchFamily="34" charset="0"/>
                <a:cs typeface="Times New Roman" panose="02020603050405020304" pitchFamily="18" charset="0"/>
              </a:rPr>
              <a:t>opportunities.</a:t>
            </a:r>
            <a:endParaRPr lang="en-US" sz="1800" spc="-5" dirty="0">
              <a:effectLst/>
              <a:latin typeface="Times New Roman" panose="02020603050405020304" pitchFamily="18" charset="0"/>
              <a:ea typeface="Arial" panose="020B0604020202020204" pitchFamily="34" charset="0"/>
              <a:cs typeface="+mn-cs"/>
            </a:endParaRPr>
          </a:p>
          <a:p>
            <a:pPr marL="342900" marR="377190" lvl="0" indent="-342900">
              <a:spcBef>
                <a:spcPts val="200"/>
              </a:spcBef>
              <a:spcAft>
                <a:spcPts val="0"/>
              </a:spcAft>
              <a:buSzPts val="1100"/>
              <a:buFont typeface="Arial" panose="020B0604020202020204" pitchFamily="34" charset="0"/>
              <a:buAutoNum type="arabicPeriod"/>
              <a:tabLst>
                <a:tab pos="33909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Reassess career progression on a</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regular basis; adjust career goals as</a:t>
            </a:r>
            <a:r>
              <a:rPr lang="en-US" sz="1800" spc="-29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needed. (Employees are ultimately</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responsible</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for</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their own</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careers.)</a:t>
            </a:r>
          </a:p>
          <a:p>
            <a:pPr marL="342900" marR="377190" lvl="0" indent="-342900">
              <a:spcBef>
                <a:spcPts val="200"/>
              </a:spcBef>
              <a:spcAft>
                <a:spcPts val="0"/>
              </a:spcAft>
              <a:buSzPts val="1100"/>
              <a:buFont typeface="Arial" panose="020B0604020202020204" pitchFamily="34" charset="0"/>
              <a:buAutoNum type="arabicPeriod"/>
              <a:tabLst>
                <a:tab pos="339090" algn="l"/>
              </a:tabLst>
            </a:pPr>
            <a:endParaRPr lang="en-US" sz="1800" dirty="0">
              <a:effectLst/>
              <a:latin typeface="Arial" panose="020B0604020202020204" pitchFamily="34" charset="0"/>
              <a:cs typeface="Times New Roman" panose="02020603050405020304" pitchFamily="18" charset="0"/>
            </a:endParaRPr>
          </a:p>
          <a:p>
            <a:pPr marL="0" marR="377190" lvl="0" indent="0">
              <a:spcBef>
                <a:spcPts val="200"/>
              </a:spcBef>
              <a:spcAft>
                <a:spcPts val="0"/>
              </a:spcAft>
              <a:buSzPts val="1100"/>
              <a:buFont typeface="Arial" panose="020B0604020202020204" pitchFamily="34" charset="0"/>
              <a:buNone/>
              <a:tabLst>
                <a:tab pos="339090" algn="l"/>
              </a:tabLst>
            </a:pPr>
            <a:r>
              <a:rPr lang="en-US" sz="1800" dirty="0">
                <a:effectLst/>
                <a:latin typeface="Times New Roman" panose="02020603050405020304" pitchFamily="18" charset="0"/>
                <a:ea typeface="Times New Roman" panose="02020603050405020304" pitchFamily="18" charset="0"/>
              </a:rPr>
              <a:t>An organization that ignores the personal goals of its employees will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continually face morale problems, miss opportunities to match new</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organizational requirements with the best-qualified candidates, and risk losing</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outstanding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However,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must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also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balance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needs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 those of its employees. An organization is in the best position when 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professional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development needs match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those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85</a:t>
            </a:fld>
            <a:endParaRPr lang="en-US" dirty="0"/>
          </a:p>
        </p:txBody>
      </p:sp>
    </p:spTree>
    <p:extLst>
      <p:ext uri="{BB962C8B-B14F-4D97-AF65-F5344CB8AC3E}">
        <p14:creationId xmlns:p14="http://schemas.microsoft.com/office/powerpoint/2010/main" val="16147406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dirty="0"/>
              <a:t>Explore with clients what types of professional development tools they offer. Shown here are the most common.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86</a:t>
            </a:fld>
            <a:endParaRPr lang="en-US" dirty="0"/>
          </a:p>
        </p:txBody>
      </p:sp>
    </p:spTree>
    <p:extLst>
      <p:ext uri="{BB962C8B-B14F-4D97-AF65-F5344CB8AC3E}">
        <p14:creationId xmlns:p14="http://schemas.microsoft.com/office/powerpoint/2010/main" val="27640464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29540" marR="0">
              <a:lnSpc>
                <a:spcPts val="133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Donald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Kirkpatrick,</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his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book</a:t>
            </a:r>
            <a:r>
              <a:rPr lang="en-US" sz="1800" spc="-1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Evaluating</a:t>
            </a:r>
            <a:r>
              <a:rPr lang="en-US" sz="1800" i="1"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Training</a:t>
            </a:r>
            <a:r>
              <a:rPr lang="en-US" sz="1800" i="1" spc="-1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Programs</a:t>
            </a:r>
            <a:r>
              <a:rPr lang="en-US" sz="1800" dirty="0">
                <a:effectLst/>
                <a:latin typeface="Times New Roman" panose="02020603050405020304" pitchFamily="18" charset="0"/>
                <a:ea typeface="Times New Roman" panose="02020603050405020304" pitchFamily="18" charset="0"/>
              </a:rPr>
              <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identified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four levels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evaluated.</a:t>
            </a:r>
          </a:p>
          <a:p>
            <a:pPr marL="129540" marR="0">
              <a:lnSpc>
                <a:spcPts val="133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1750" marR="0">
              <a:lnSpc>
                <a:spcPts val="133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Reaction</a:t>
            </a:r>
            <a:endParaRPr lang="en-US" sz="1800" dirty="0">
              <a:effectLst/>
              <a:latin typeface="Times New Roman" panose="02020603050405020304" pitchFamily="18" charset="0"/>
              <a:ea typeface="Times New Roman" panose="02020603050405020304" pitchFamily="18" charset="0"/>
            </a:endParaRPr>
          </a:p>
          <a:p>
            <a:pPr marL="31750" marR="0">
              <a:lnSpc>
                <a:spcPct val="125000"/>
              </a:lnSpc>
              <a:spcBef>
                <a:spcPts val="345"/>
              </a:spcBef>
              <a:spcAft>
                <a:spcPts val="0"/>
              </a:spcAft>
            </a:pPr>
            <a:r>
              <a:rPr lang="en-US" sz="1800" dirty="0">
                <a:effectLst/>
                <a:latin typeface="Times New Roman" panose="02020603050405020304" pitchFamily="18" charset="0"/>
                <a:ea typeface="Times New Roman" panose="02020603050405020304" pitchFamily="18" charset="0"/>
              </a:rPr>
              <a:t>Level 1 evaluations focus on how well trainees “like” the program and whether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“feel”</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useful.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Written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post-training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questionnaires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interviews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 trainees are the most common methods used. Evaluating reactions,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course, reveals little about whether trainees will be able to apply what they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learned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job.</a:t>
            </a:r>
          </a:p>
          <a:p>
            <a:pPr marL="0" marR="0">
              <a:spcBef>
                <a:spcPts val="5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175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Learning</a:t>
            </a:r>
            <a:endParaRPr lang="en-US" sz="1800" dirty="0">
              <a:effectLst/>
              <a:latin typeface="Times New Roman" panose="02020603050405020304" pitchFamily="18" charset="0"/>
              <a:ea typeface="Times New Roman" panose="02020603050405020304" pitchFamily="18" charset="0"/>
            </a:endParaRPr>
          </a:p>
          <a:p>
            <a:pPr marL="31750" marR="125095">
              <a:lnSpc>
                <a:spcPct val="125000"/>
              </a:lnSpc>
              <a:spcBef>
                <a:spcPts val="345"/>
              </a:spcBef>
              <a:spcAft>
                <a:spcPts val="0"/>
              </a:spcAft>
            </a:pPr>
            <a:r>
              <a:rPr lang="en-US" sz="1800" dirty="0">
                <a:effectLst/>
                <a:latin typeface="Times New Roman" panose="02020603050405020304" pitchFamily="18" charset="0"/>
                <a:ea typeface="Times New Roman" panose="02020603050405020304" pitchFamily="18" charset="0"/>
              </a:rPr>
              <a:t>Level 2 evaluations measure comprehension. Written tests are used commonly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evaluate how well trainees learned facts, ideas, concepts, theories, etc., 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were presented in the training. Sometimes tests are given both before and after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(pre- and post-tests) so the scores can be compared as a measure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learning.</a:t>
            </a:r>
          </a:p>
          <a:p>
            <a:pPr marL="0" marR="0">
              <a:spcBef>
                <a:spcPts val="5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175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Behavior</a:t>
            </a:r>
            <a:endParaRPr lang="en-US" sz="1800" dirty="0">
              <a:effectLst/>
              <a:latin typeface="Times New Roman" panose="02020603050405020304" pitchFamily="18" charset="0"/>
              <a:ea typeface="Times New Roman" panose="02020603050405020304" pitchFamily="18" charset="0"/>
            </a:endParaRPr>
          </a:p>
          <a:p>
            <a:pPr marL="31750" marR="108585" algn="just">
              <a:lnSpc>
                <a:spcPct val="125000"/>
              </a:lnSpc>
              <a:spcBef>
                <a:spcPts val="350"/>
              </a:spcBef>
              <a:spcAft>
                <a:spcPts val="0"/>
              </a:spcAft>
            </a:pPr>
            <a:r>
              <a:rPr lang="en-US" sz="1800" dirty="0">
                <a:effectLst/>
                <a:latin typeface="Times New Roman" panose="02020603050405020304" pitchFamily="18" charset="0"/>
                <a:ea typeface="Times New Roman" panose="02020603050405020304" pitchFamily="18" charset="0"/>
              </a:rPr>
              <a:t>Level 3 evaluations answer the question “Did trainees change their behavior?”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Interviews, job observations, and measurements of job performance before and</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after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often used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evaluate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 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behavioral level.</a:t>
            </a:r>
          </a:p>
          <a:p>
            <a:pPr marL="0" marR="0">
              <a:spcBef>
                <a:spcPts val="5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175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Results</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Level 4 evaluations—the highest, most difficult, and most valuable level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evaluation—measure whether training affected the bottom line—the goals and</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objectives of the organization, typically relative to specific areas such 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productivity,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sales, turnover, quality, time,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costs.</a:t>
            </a:r>
          </a:p>
          <a:p>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ROI (return on investment) </a:t>
            </a:r>
            <a:r>
              <a:rPr lang="en-US" sz="1800" dirty="0">
                <a:effectLst/>
                <a:latin typeface="Times New Roman" panose="02020603050405020304" pitchFamily="18" charset="0"/>
                <a:ea typeface="Times New Roman" panose="02020603050405020304" pitchFamily="18" charset="0"/>
              </a:rPr>
              <a:t>is an important consideration at this level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ROI is broadly defined as the monetary benefit derived from having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spent money on developing or revising a system. It is possible to show the value</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training by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providing evaluation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results 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tied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bottom line.</a:t>
            </a:r>
          </a:p>
          <a:p>
            <a:pPr marL="129540" marR="0">
              <a:lnSpc>
                <a:spcPts val="1330"/>
              </a:lnSpc>
              <a:spcBef>
                <a:spcPts val="0"/>
              </a:spcBef>
              <a:spcAft>
                <a:spcPts val="0"/>
              </a:spcAft>
            </a:pPr>
            <a:endParaRPr lang="en-US" sz="1800" dirty="0">
              <a:effectLst/>
              <a:latin typeface="Times New Roman" panose="02020603050405020304" pitchFamily="18" charset="0"/>
            </a:endParaRPr>
          </a:p>
          <a:p>
            <a:pPr marL="129540" marR="0">
              <a:lnSpc>
                <a:spcPts val="1330"/>
              </a:lnSpc>
              <a:spcBef>
                <a:spcPts val="0"/>
              </a:spcBef>
              <a:spcAft>
                <a:spcPts val="0"/>
              </a:spcAft>
            </a:pPr>
            <a:r>
              <a:rPr lang="en-US" sz="1800" dirty="0">
                <a:effectLst/>
                <a:latin typeface="Times New Roman" panose="02020603050405020304" pitchFamily="18" charset="0"/>
              </a:rPr>
              <a:t>If your client is focused on talent development, exploring the types of evaluation they are using can be really insightful. You may also be able to provide solutions across these spaces to streamline reactions collection process. And, partner with them to elevate their evaluation methods to truly understand the ROI behind the learning events. </a:t>
            </a:r>
          </a:p>
          <a:p>
            <a:pPr marL="129540" marR="0">
              <a:lnSpc>
                <a:spcPts val="1330"/>
              </a:lnSpc>
              <a:spcBef>
                <a:spcPts val="0"/>
              </a:spcBef>
              <a:spcAft>
                <a:spcPts val="0"/>
              </a:spcAft>
            </a:pPr>
            <a:endParaRPr lang="en-US" sz="1800" dirty="0">
              <a:effectLst/>
              <a:latin typeface="Times New Roman" panose="02020603050405020304" pitchFamily="18" charset="0"/>
            </a:endParaRPr>
          </a:p>
          <a:p>
            <a:pPr marL="129540" marR="0">
              <a:lnSpc>
                <a:spcPts val="1330"/>
              </a:lnSpc>
              <a:spcBef>
                <a:spcPts val="0"/>
              </a:spcBef>
              <a:spcAft>
                <a:spcPts val="0"/>
              </a:spcAft>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87</a:t>
            </a:fld>
            <a:endParaRPr lang="en-US" dirty="0"/>
          </a:p>
        </p:txBody>
      </p:sp>
    </p:spTree>
    <p:extLst>
      <p:ext uri="{BB962C8B-B14F-4D97-AF65-F5344CB8AC3E}">
        <p14:creationId xmlns:p14="http://schemas.microsoft.com/office/powerpoint/2010/main" val="17721639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People managers need more education</a:t>
            </a:r>
          </a:p>
          <a:p>
            <a:r>
              <a:rPr lang="en-US" dirty="0"/>
              <a:t>Roles need different solutions</a:t>
            </a:r>
          </a:p>
          <a:p>
            <a:r>
              <a:rPr lang="en-US" dirty="0"/>
              <a:t>Not enough time left to get to this</a:t>
            </a:r>
          </a:p>
          <a:p>
            <a:endParaRPr lang="en-US" sz="1200" dirty="0">
              <a:solidFill>
                <a:schemeClr val="tx1"/>
              </a:solidFill>
              <a:latin typeface="+mj-lt"/>
            </a:endParaRPr>
          </a:p>
          <a:p>
            <a:r>
              <a:rPr lang="en-US" sz="1200" dirty="0">
                <a:solidFill>
                  <a:schemeClr val="tx1"/>
                </a:solidFill>
                <a:latin typeface="+mj-lt"/>
              </a:rPr>
              <a:t>According to </a:t>
            </a:r>
            <a:r>
              <a:rPr lang="en-US" dirty="0"/>
              <a:t>JFF. (November, 2018). Work-Based Learning with Small Business. Retrieved from https://jfforg-prod-prime.s3.amazonaws.com/media/documents/Work-Based_Learning_with_Small_Business_-_11-06-2018_-_FINAL.pdf</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LinkedIn Learning. (2018). Workplace Learning Report: The Rise and Responsibility of Talent Development in the New Labor Market. Retrieved from https://learning.linkedin.com/resources/workplace-learning-report-2018?trk=lilblog_02-27-18_WLR-2018-launch-blog_tl&amp;cid=70132000001AyziAAC#</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88</a:t>
            </a:fld>
            <a:endParaRPr lang="en-US" dirty="0"/>
          </a:p>
        </p:txBody>
      </p:sp>
    </p:spTree>
    <p:extLst>
      <p:ext uri="{BB962C8B-B14F-4D97-AF65-F5344CB8AC3E}">
        <p14:creationId xmlns:p14="http://schemas.microsoft.com/office/powerpoint/2010/main" val="10397758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Have learners pull up their Kahoot.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insights or new information will you use in your conversations?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89</a:t>
            </a:fld>
            <a:endParaRPr lang="en-US"/>
          </a:p>
        </p:txBody>
      </p:sp>
    </p:spTree>
    <p:extLst>
      <p:ext uri="{BB962C8B-B14F-4D97-AF65-F5344CB8AC3E}">
        <p14:creationId xmlns:p14="http://schemas.microsoft.com/office/powerpoint/2010/main" val="94223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get started with one! This is a poll question for them to answer the question, How much do you know about HR?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Answer options are on screen, but will show in Kahoot. Show answers after time has expired. Discuss the different perspectives coming into this content and the goals they can expect. </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a:t>
            </a:fld>
            <a:endParaRPr lang="en-US"/>
          </a:p>
        </p:txBody>
      </p:sp>
    </p:spTree>
    <p:extLst>
      <p:ext uri="{BB962C8B-B14F-4D97-AF65-F5344CB8AC3E}">
        <p14:creationId xmlns:p14="http://schemas.microsoft.com/office/powerpoint/2010/main" val="40241044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45415" marR="27940">
              <a:lnSpc>
                <a:spcPct val="125000"/>
              </a:lnSpc>
              <a:spcBef>
                <a:spcPts val="335"/>
              </a:spcBef>
              <a:spcAft>
                <a:spcPts val="0"/>
              </a:spcAft>
            </a:pPr>
            <a:r>
              <a:rPr lang="en-US" sz="1800" dirty="0">
                <a:effectLst/>
                <a:latin typeface="Times New Roman" panose="02020603050405020304" pitchFamily="18" charset="0"/>
                <a:ea typeface="Times New Roman" panose="02020603050405020304" pitchFamily="18" charset="0"/>
              </a:rPr>
              <a:t>Performance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management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encompasses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processes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used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identify,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encourage,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measure, evaluate, improve, and reward employee performance and improve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organizational retention initiatives via employee-employer collaborative efforts.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evaluation is central to a performance management system. This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module discusses the purpose and types of performance evaluation systems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maps out the evaluation process. It also lays out the steps to follow when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improvement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measures 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 becomes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necessary.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145415"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module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consists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four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sections:</a:t>
            </a:r>
          </a:p>
          <a:p>
            <a:pPr marL="342900" marR="0" lvl="0" indent="-342900">
              <a:spcBef>
                <a:spcPts val="350"/>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5.1:</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Management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Systems</a:t>
            </a:r>
          </a:p>
          <a:p>
            <a:pPr marL="342900" marR="0" lvl="0" indent="-342900">
              <a:spcBef>
                <a:spcPts val="345"/>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5.2:</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Evaluation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Process</a:t>
            </a:r>
          </a:p>
          <a:p>
            <a:pPr marL="342900" marR="0" lvl="0" indent="-342900">
              <a:spcBef>
                <a:spcPts val="340"/>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5.3:</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Improvement</a:t>
            </a:r>
          </a:p>
          <a:p>
            <a:pPr marL="342900" marR="0" lvl="0" indent="-342900">
              <a:spcBef>
                <a:spcPts val="340"/>
              </a:spcBef>
              <a:spcAft>
                <a:spcPts val="0"/>
              </a:spcAft>
              <a:buSzPts val="10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Times New Roman" panose="02020603050405020304" pitchFamily="18" charset="0"/>
              </a:rPr>
              <a:t>5.4:</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Termination</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90</a:t>
            </a:fld>
            <a:endParaRPr lang="en-US" dirty="0"/>
          </a:p>
        </p:txBody>
      </p:sp>
    </p:spTree>
    <p:extLst>
      <p:ext uri="{BB962C8B-B14F-4D97-AF65-F5344CB8AC3E}">
        <p14:creationId xmlns:p14="http://schemas.microsoft.com/office/powerpoint/2010/main" val="14330783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your Kahoot, let’s now answer the next question: What comes to mind when you think about Talent Acquisition?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 word cloud on screen when time has expired. Discuss the responses. Acknowledge true points and points we’ll discuss throughout the module. Squash anything that is false. </a:t>
            </a:r>
          </a:p>
          <a:p>
            <a:endParaRPr lang="en-US" dirty="0"/>
          </a:p>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SHRM ©2020</a:t>
            </a:r>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91</a:t>
            </a:fld>
            <a:endParaRPr lang="en-US"/>
          </a:p>
        </p:txBody>
      </p:sp>
    </p:spTree>
    <p:extLst>
      <p:ext uri="{BB962C8B-B14F-4D97-AF65-F5344CB8AC3E}">
        <p14:creationId xmlns:p14="http://schemas.microsoft.com/office/powerpoint/2010/main" val="1162159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145415" marR="22860">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Successful organizations recognize the importance of relating their 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 performance to the organization’s strategic mission, goals, and objectives.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goals and objectives are derived from their department’s goals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objectives, which in turn support the mission and goals of the organization. 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management system is a strategy that allows the employee and the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manager to discuss and jointly create a plan for achieving the 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development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goals.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components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management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strategy,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 ongoing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iterative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effort,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visualized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diagram shown here.</a:t>
            </a:r>
          </a:p>
          <a:p>
            <a:pPr marL="145415" marR="22860">
              <a:lnSpc>
                <a:spcPct val="12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447040" lvl="0" indent="-342900" algn="just">
              <a:lnSpc>
                <a:spcPct val="123000"/>
              </a:lnSpc>
              <a:spcBef>
                <a:spcPts val="0"/>
              </a:spcBef>
              <a:spcAft>
                <a:spcPts val="0"/>
              </a:spcAft>
              <a:buSzPts val="1200"/>
              <a:buFont typeface="Symbol" panose="05050102010706020507" pitchFamily="18" charset="2"/>
              <a:buChar char=""/>
              <a:tabLst>
                <a:tab pos="3746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Strategic plan, organizational goals and objectives, job descriptions.</a:t>
            </a:r>
            <a:r>
              <a:rPr lang="en-US" sz="1800" b="1"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Understanding the organization’s goals and the role of each employee in</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reaching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them.</a:t>
            </a:r>
          </a:p>
          <a:p>
            <a:pPr marL="342900" marR="475615" lvl="0" indent="-342900">
              <a:lnSpc>
                <a:spcPct val="123000"/>
              </a:lnSpc>
              <a:spcBef>
                <a:spcPts val="20"/>
              </a:spcBef>
              <a:spcAft>
                <a:spcPts val="0"/>
              </a:spcAft>
              <a:buSzPts val="1200"/>
              <a:buFont typeface="Symbol" panose="05050102010706020507" pitchFamily="18" charset="2"/>
              <a:buChar char=""/>
              <a:tabLst>
                <a:tab pos="374015" algn="l"/>
                <a:tab pos="3746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8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standards.</a:t>
            </a:r>
            <a:r>
              <a:rPr lang="en-US" sz="18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Setting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standards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enable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all</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contribute to the organization’s goals and objectives; may include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competencies that all employees should achieve (e.g., teamwork,</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communication,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customer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service).</a:t>
            </a:r>
          </a:p>
          <a:p>
            <a:pPr marL="342900" marR="30480" lvl="0" indent="-342900">
              <a:lnSpc>
                <a:spcPct val="123000"/>
              </a:lnSpc>
              <a:spcBef>
                <a:spcPts val="30"/>
              </a:spcBef>
              <a:spcAft>
                <a:spcPts val="0"/>
              </a:spcAft>
              <a:buSzPts val="1200"/>
              <a:buFont typeface="Symbol" panose="05050102010706020507" pitchFamily="18" charset="2"/>
              <a:buChar char=""/>
              <a:tabLst>
                <a:tab pos="374015" algn="l"/>
                <a:tab pos="3746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Employee goals. </a:t>
            </a:r>
            <a:r>
              <a:rPr lang="en-US" sz="1800" dirty="0">
                <a:effectLst/>
                <a:latin typeface="Times New Roman" panose="02020603050405020304" pitchFamily="18" charset="0"/>
                <a:ea typeface="Symbol" panose="05050102010706020507" pitchFamily="18" charset="2"/>
                <a:cs typeface="Symbol" panose="05050102010706020507" pitchFamily="18" charset="2"/>
              </a:rPr>
              <a:t>In collaboration with the employee, establishing performance</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goals that will, ideally, meet both employee objectives and organizational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goals.</a:t>
            </a:r>
          </a:p>
          <a:p>
            <a:pPr marL="342900" marR="204470" lvl="0" indent="-342900">
              <a:lnSpc>
                <a:spcPct val="122000"/>
              </a:lnSpc>
              <a:spcBef>
                <a:spcPts val="10"/>
              </a:spcBef>
              <a:spcAft>
                <a:spcPts val="0"/>
              </a:spcAft>
              <a:buSzPts val="1200"/>
              <a:buFont typeface="Symbol" panose="05050102010706020507" pitchFamily="18" charset="2"/>
              <a:buChar char=""/>
              <a:tabLst>
                <a:tab pos="374015" algn="l"/>
                <a:tab pos="3746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Observation</a:t>
            </a:r>
            <a:r>
              <a:rPr lang="en-US" sz="18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and</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feedback.</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Observing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behavior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preparing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deliver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ongoing (throughout 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year)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job-related feedback.</a:t>
            </a:r>
          </a:p>
          <a:p>
            <a:pPr marL="342900" marR="204470" lvl="0" indent="-342900">
              <a:lnSpc>
                <a:spcPct val="122000"/>
              </a:lnSpc>
              <a:spcBef>
                <a:spcPts val="10"/>
              </a:spcBef>
              <a:spcAft>
                <a:spcPts val="0"/>
              </a:spcAft>
              <a:buSzPts val="1200"/>
              <a:buFont typeface="Symbol" panose="05050102010706020507" pitchFamily="18" charset="2"/>
              <a:buChar char=""/>
              <a:tabLst>
                <a:tab pos="374015" algn="l"/>
                <a:tab pos="374650" algn="l"/>
              </a:tabLst>
            </a:pPr>
            <a:r>
              <a:rPr lang="en-US" sz="1800" b="1" dirty="0">
                <a:effectLst/>
                <a:latin typeface="Times New Roman" panose="02020603050405020304" pitchFamily="18" charset="0"/>
                <a:ea typeface="Times New Roman" panose="02020603050405020304" pitchFamily="18" charset="0"/>
              </a:rPr>
              <a:t>Performance</a:t>
            </a:r>
            <a:r>
              <a:rPr lang="en-US" sz="1800" b="1" spc="-2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evaluation.</a:t>
            </a:r>
            <a:r>
              <a:rPr lang="en-US" sz="1800" b="1"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Evaluating</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revising</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goals.</a:t>
            </a:r>
          </a:p>
          <a:p>
            <a:pPr marL="342900" marR="204470" lvl="0" indent="-342900">
              <a:lnSpc>
                <a:spcPct val="122000"/>
              </a:lnSpc>
              <a:spcBef>
                <a:spcPts val="10"/>
              </a:spcBef>
              <a:spcAft>
                <a:spcPts val="0"/>
              </a:spcAft>
              <a:buSzPts val="1200"/>
              <a:buFont typeface="Symbol" panose="05050102010706020507" pitchFamily="18" charset="2"/>
              <a:buChar char=""/>
              <a:tabLst>
                <a:tab pos="374015" algn="l"/>
                <a:tab pos="374650" algn="l"/>
              </a:tabLst>
            </a:pPr>
            <a:endParaRPr lang="en-US" sz="1800" dirty="0">
              <a:effectLst/>
              <a:latin typeface="Times New Roman" panose="02020603050405020304" pitchFamily="18" charset="0"/>
              <a:ea typeface="Times New Roman" panose="02020603050405020304" pitchFamily="18" charset="0"/>
            </a:endParaRPr>
          </a:p>
          <a:p>
            <a:pPr marL="145415" marR="269875">
              <a:lnSpc>
                <a:spcPct val="125000"/>
              </a:lnSpc>
              <a:spcBef>
                <a:spcPts val="1005"/>
              </a:spcBef>
              <a:spcAft>
                <a:spcPts val="0"/>
              </a:spcAft>
            </a:pPr>
            <a:r>
              <a:rPr lang="en-US" sz="1800" dirty="0">
                <a:solidFill>
                  <a:srgbClr val="221F1F"/>
                </a:solidFill>
                <a:effectLst/>
                <a:latin typeface="Times New Roman" panose="02020603050405020304" pitchFamily="18" charset="0"/>
                <a:ea typeface="Times New Roman" panose="02020603050405020304" pitchFamily="18" charset="0"/>
              </a:rPr>
              <a:t>Many factors will influence the effectiveness of an organization’s performance</a:t>
            </a:r>
            <a:r>
              <a:rPr lang="en-US" sz="1800" spc="-285" dirty="0">
                <a:solidFill>
                  <a:srgbClr val="221F1F"/>
                </a:solidFill>
                <a:effectLst/>
                <a:latin typeface="Times New Roman" panose="02020603050405020304" pitchFamily="18" charset="0"/>
                <a:ea typeface="Times New Roman" panose="02020603050405020304" pitchFamily="18" charset="0"/>
              </a:rPr>
              <a:t> </a:t>
            </a:r>
            <a:r>
              <a:rPr lang="en-US" sz="1800" dirty="0">
                <a:solidFill>
                  <a:srgbClr val="221F1F"/>
                </a:solidFill>
                <a:effectLst/>
                <a:latin typeface="Times New Roman" panose="02020603050405020304" pitchFamily="18" charset="0"/>
                <a:ea typeface="Times New Roman" panose="02020603050405020304" pitchFamily="18" charset="0"/>
              </a:rPr>
              <a:t>management</a:t>
            </a:r>
            <a:r>
              <a:rPr lang="en-US" sz="1800" spc="-5" dirty="0">
                <a:solidFill>
                  <a:srgbClr val="221F1F"/>
                </a:solidFill>
                <a:effectLst/>
                <a:latin typeface="Times New Roman" panose="02020603050405020304" pitchFamily="18" charset="0"/>
                <a:ea typeface="Times New Roman" panose="02020603050405020304" pitchFamily="18" charset="0"/>
              </a:rPr>
              <a:t> </a:t>
            </a:r>
            <a:r>
              <a:rPr lang="en-US" sz="1800" dirty="0">
                <a:solidFill>
                  <a:srgbClr val="221F1F"/>
                </a:solidFill>
                <a:effectLst/>
                <a:latin typeface="Times New Roman" panose="02020603050405020304" pitchFamily="18" charset="0"/>
                <a:ea typeface="Times New Roman" panose="02020603050405020304" pitchFamily="18" charset="0"/>
              </a:rPr>
              <a:t>system, but</a:t>
            </a:r>
            <a:r>
              <a:rPr lang="en-US" sz="1800" spc="10" dirty="0">
                <a:solidFill>
                  <a:srgbClr val="221F1F"/>
                </a:solidFill>
                <a:effectLst/>
                <a:latin typeface="Times New Roman" panose="02020603050405020304" pitchFamily="18" charset="0"/>
                <a:ea typeface="Times New Roman" panose="02020603050405020304" pitchFamily="18" charset="0"/>
              </a:rPr>
              <a:t> </a:t>
            </a:r>
            <a:r>
              <a:rPr lang="en-US" sz="1800" dirty="0">
                <a:solidFill>
                  <a:srgbClr val="221F1F"/>
                </a:solidFill>
                <a:effectLst/>
                <a:latin typeface="Times New Roman" panose="02020603050405020304" pitchFamily="18" charset="0"/>
                <a:ea typeface="Times New Roman" panose="02020603050405020304" pitchFamily="18" charset="0"/>
              </a:rPr>
              <a:t>four</a:t>
            </a:r>
            <a:r>
              <a:rPr lang="en-US" sz="1800" spc="-5" dirty="0">
                <a:solidFill>
                  <a:srgbClr val="221F1F"/>
                </a:solidFill>
                <a:effectLst/>
                <a:latin typeface="Times New Roman" panose="02020603050405020304" pitchFamily="18" charset="0"/>
                <a:ea typeface="Times New Roman" panose="02020603050405020304" pitchFamily="18" charset="0"/>
              </a:rPr>
              <a:t> </a:t>
            </a:r>
            <a:r>
              <a:rPr lang="en-US" sz="1800" dirty="0">
                <a:solidFill>
                  <a:srgbClr val="221F1F"/>
                </a:solidFill>
                <a:effectLst/>
                <a:latin typeface="Times New Roman" panose="02020603050405020304" pitchFamily="18" charset="0"/>
                <a:ea typeface="Times New Roman" panose="02020603050405020304" pitchFamily="18" charset="0"/>
              </a:rPr>
              <a:t>are</a:t>
            </a:r>
            <a:r>
              <a:rPr lang="en-US" sz="1800" spc="-5" dirty="0">
                <a:solidFill>
                  <a:srgbClr val="221F1F"/>
                </a:solidFill>
                <a:effectLst/>
                <a:latin typeface="Times New Roman" panose="02020603050405020304" pitchFamily="18" charset="0"/>
                <a:ea typeface="Times New Roman" panose="02020603050405020304" pitchFamily="18" charset="0"/>
              </a:rPr>
              <a:t> </a:t>
            </a:r>
            <a:r>
              <a:rPr lang="en-US" sz="1800" dirty="0">
                <a:solidFill>
                  <a:srgbClr val="221F1F"/>
                </a:solidFill>
                <a:effectLst/>
                <a:latin typeface="Times New Roman" panose="02020603050405020304" pitchFamily="18" charset="0"/>
                <a:ea typeface="Times New Roman" panose="02020603050405020304" pitchFamily="18" charset="0"/>
              </a:rPr>
              <a:t>most important:</a:t>
            </a:r>
            <a:endParaRPr lang="en-US" sz="1800" dirty="0">
              <a:effectLst/>
              <a:latin typeface="Times New Roman" panose="02020603050405020304" pitchFamily="18" charset="0"/>
              <a:ea typeface="Times New Roman" panose="02020603050405020304" pitchFamily="18" charset="0"/>
            </a:endParaRPr>
          </a:p>
          <a:p>
            <a:pPr marL="342900" marR="113030" lvl="0" indent="-342900">
              <a:lnSpc>
                <a:spcPct val="125000"/>
              </a:lnSpc>
              <a:spcBef>
                <a:spcPts val="5"/>
              </a:spcBef>
              <a:spcAft>
                <a:spcPts val="0"/>
              </a:spcAft>
              <a:buSzPts val="1100"/>
              <a:buFont typeface="Symbol" panose="05050102010706020507" pitchFamily="18" charset="2"/>
              <a:buChar char=""/>
              <a:tabLst>
                <a:tab pos="374015" algn="l"/>
                <a:tab pos="374650" algn="l"/>
              </a:tabLst>
            </a:pPr>
            <a:r>
              <a:rPr lang="en-US" sz="1800" dirty="0">
                <a:solidFill>
                  <a:srgbClr val="221F1F"/>
                </a:solidFill>
                <a:effectLst/>
                <a:latin typeface="Times New Roman" panose="02020603050405020304" pitchFamily="18" charset="0"/>
                <a:ea typeface="Symbol" panose="05050102010706020507" pitchFamily="18" charset="2"/>
                <a:cs typeface="Symbol" panose="05050102010706020507" pitchFamily="18" charset="2"/>
              </a:rPr>
              <a:t>The system needs to be aligned with the organization’s mission, vision, goals,</a:t>
            </a:r>
            <a:r>
              <a:rPr lang="en-US" sz="1800" spc="-285" dirty="0">
                <a:solidFill>
                  <a:srgbClr val="221F1F"/>
                </a:solidFill>
                <a:effectLst/>
                <a:latin typeface="Times New Roman" panose="02020603050405020304" pitchFamily="18" charset="0"/>
                <a:ea typeface="Symbol" panose="05050102010706020507" pitchFamily="18" charset="2"/>
                <a:cs typeface="Symbol" panose="05050102010706020507" pitchFamily="18" charset="2"/>
              </a:rPr>
              <a:t> </a:t>
            </a:r>
            <a:r>
              <a:rPr lang="en-US" sz="1800" dirty="0">
                <a:solidFill>
                  <a:srgbClr val="221F1F"/>
                </a:solidFill>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solidFill>
                  <a:srgbClr val="221F1F"/>
                </a:solidFill>
                <a:effectLst/>
                <a:latin typeface="Times New Roman" panose="02020603050405020304" pitchFamily="18" charset="0"/>
                <a:ea typeface="Symbol" panose="05050102010706020507" pitchFamily="18" charset="2"/>
                <a:cs typeface="Symbol" panose="05050102010706020507" pitchFamily="18" charset="2"/>
              </a:rPr>
              <a:t> </a:t>
            </a:r>
            <a:r>
              <a:rPr lang="en-US" sz="1800" dirty="0">
                <a:solidFill>
                  <a:srgbClr val="221F1F"/>
                </a:solidFill>
                <a:effectLst/>
                <a:latin typeface="Times New Roman" panose="02020603050405020304" pitchFamily="18" charset="0"/>
                <a:ea typeface="Symbol" panose="05050102010706020507" pitchFamily="18" charset="2"/>
                <a:cs typeface="Symbol" panose="05050102010706020507" pitchFamily="18" charset="2"/>
              </a:rPr>
              <a:t>objectives.</a:t>
            </a:r>
            <a:endParaRPr lang="en-US" sz="1800" dirty="0">
              <a:effectLst/>
              <a:latin typeface="Times New Roman" panose="02020603050405020304" pitchFamily="18" charset="0"/>
              <a:ea typeface="Symbol" panose="05050102010706020507" pitchFamily="18" charset="2"/>
              <a:cs typeface="Symbol" panose="05050102010706020507" pitchFamily="18" charset="2"/>
            </a:endParaRPr>
          </a:p>
          <a:p>
            <a:pPr marL="342900" marR="93345" lvl="0" indent="-342900">
              <a:lnSpc>
                <a:spcPct val="125000"/>
              </a:lnSpc>
              <a:spcBef>
                <a:spcPts val="0"/>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There should be a strong link between performance evaluation, compensation,</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training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 development, and career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development.</a:t>
            </a:r>
          </a:p>
          <a:p>
            <a:pPr marL="342900" marR="0" lvl="0" indent="-342900">
              <a:spcBef>
                <a:spcPts val="0"/>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Tools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processes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are needed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make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system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workable.</a:t>
            </a:r>
          </a:p>
          <a:p>
            <a:pPr marL="342900" marR="0" lvl="0" indent="-342900">
              <a:spcBef>
                <a:spcPts val="0"/>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Times New Roman" panose="02020603050405020304" pitchFamily="18" charset="0"/>
              </a:rPr>
              <a:t>Managers and employees must be committed to the system and the benefits it</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offer.</a:t>
            </a:r>
          </a:p>
          <a:p>
            <a:pPr marL="0" marR="0" lvl="0" indent="0">
              <a:spcBef>
                <a:spcPts val="0"/>
              </a:spcBef>
              <a:spcAft>
                <a:spcPts val="0"/>
              </a:spcAft>
              <a:buSzPts val="1100"/>
              <a:buFont typeface="Symbol" panose="05050102010706020507" pitchFamily="18" charset="2"/>
              <a:buNone/>
              <a:tabLst>
                <a:tab pos="374015" algn="l"/>
                <a:tab pos="374650" algn="l"/>
              </a:tabLst>
            </a:pPr>
            <a:endParaRPr lang="en-US" sz="18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SzPts val="1100"/>
              <a:buFont typeface="Symbol" panose="05050102010706020507" pitchFamily="18" charset="2"/>
              <a:buNone/>
              <a:tabLst>
                <a:tab pos="374015" algn="l"/>
                <a:tab pos="374650" algn="l"/>
              </a:tabLst>
            </a:pPr>
            <a:r>
              <a:rPr lang="en-US" sz="1200" dirty="0">
                <a:effectLst/>
                <a:latin typeface="Times New Roman" panose="02020603050405020304" pitchFamily="18" charset="0"/>
                <a:ea typeface="Times New Roman" panose="02020603050405020304" pitchFamily="18" charset="0"/>
              </a:rPr>
              <a:t>Other</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critical</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success factors</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for</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effective</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performance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management</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system</a:t>
            </a:r>
            <a:r>
              <a:rPr lang="en-US" sz="1200" spc="-28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include</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following:</a:t>
            </a:r>
          </a:p>
          <a:p>
            <a:pPr marL="228600" marR="0" lvl="0" indent="-228600">
              <a:lnSpc>
                <a:spcPts val="1375"/>
              </a:lnSpc>
              <a:spcBef>
                <a:spcPts val="0"/>
              </a:spcBef>
              <a:spcAft>
                <a:spcPts val="0"/>
              </a:spcAft>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Focus</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on</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right</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organizational</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measures.</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228600" marR="0" lvl="0" indent="-228600">
              <a:spcBef>
                <a:spcPts val="350"/>
              </a:spcBef>
              <a:spcAft>
                <a:spcPts val="0"/>
              </a:spcAft>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Link</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job</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descriptions</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to</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the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management system.</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228600" marR="430530" lvl="0" indent="-228600">
              <a:lnSpc>
                <a:spcPct val="125000"/>
              </a:lnSpc>
              <a:spcBef>
                <a:spcPts val="345"/>
              </a:spcBef>
              <a:spcAft>
                <a:spcPts val="0"/>
              </a:spcAft>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Provide ongoing employee coaching and mentoring as well as midyear and</a:t>
            </a:r>
            <a:r>
              <a:rPr lang="en-US" sz="12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annual</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200" spc="-5"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evaluations.</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a:p>
            <a:pPr marL="228600" marR="0" lvl="0" indent="-228600">
              <a:lnSpc>
                <a:spcPts val="1375"/>
              </a:lnSpc>
              <a:spcBef>
                <a:spcPts val="0"/>
              </a:spcBef>
              <a:spcAft>
                <a:spcPts val="0"/>
              </a:spcAft>
              <a:buFont typeface="Symbol" panose="05050102010706020507" pitchFamily="18" charset="2"/>
              <a:buChar char=""/>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Train</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managers</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in</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2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200" dirty="0">
                <a:effectLst/>
                <a:latin typeface="Times New Roman" panose="02020603050405020304" pitchFamily="18" charset="0"/>
                <a:ea typeface="Symbol" panose="05050102010706020507" pitchFamily="18" charset="2"/>
                <a:cs typeface="Symbol" panose="05050102010706020507" pitchFamily="18" charset="2"/>
              </a:rPr>
              <a:t>management.</a:t>
            </a:r>
          </a:p>
          <a:p>
            <a:pPr marL="228600" marR="0" lvl="0" indent="-228600">
              <a:lnSpc>
                <a:spcPts val="1375"/>
              </a:lnSpc>
              <a:spcBef>
                <a:spcPts val="0"/>
              </a:spcBef>
              <a:spcAft>
                <a:spcPts val="0"/>
              </a:spcAft>
              <a:buFont typeface="Symbol" panose="05050102010706020507" pitchFamily="18" charset="2"/>
              <a:buChar char=""/>
              <a:tabLst>
                <a:tab pos="1337945" algn="l"/>
                <a:tab pos="1338580" algn="l"/>
              </a:tabLst>
            </a:pPr>
            <a:endParaRPr lang="en-US" sz="1200" dirty="0">
              <a:effectLst/>
              <a:latin typeface="Times New Roman" panose="02020603050405020304" pitchFamily="18" charset="0"/>
              <a:ea typeface="Symbol" panose="05050102010706020507" pitchFamily="18" charset="2"/>
              <a:cs typeface="Symbol" panose="05050102010706020507" pitchFamily="18" charset="2"/>
            </a:endParaRPr>
          </a:p>
          <a:p>
            <a:pPr marL="0" marR="0" lvl="0" indent="0">
              <a:lnSpc>
                <a:spcPts val="1375"/>
              </a:lnSpc>
              <a:spcBef>
                <a:spcPts val="0"/>
              </a:spcBef>
              <a:spcAft>
                <a:spcPts val="0"/>
              </a:spcAft>
              <a:buFont typeface="Symbol" panose="05050102010706020507" pitchFamily="18" charset="2"/>
              <a:buNone/>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Key insight: Explore the current state of performance management with your clients. Ask questions such as what does their performance management system look like? What stages give them the most challenges? Is it nimble enough? Are you getting data and information that you can act on? If not, why not? If so, what are you doing with it? </a:t>
            </a:r>
          </a:p>
          <a:p>
            <a:pPr marL="0" marR="0" lvl="0" indent="0">
              <a:lnSpc>
                <a:spcPts val="1375"/>
              </a:lnSpc>
              <a:spcBef>
                <a:spcPts val="0"/>
              </a:spcBef>
              <a:spcAft>
                <a:spcPts val="0"/>
              </a:spcAft>
              <a:buFont typeface="Symbol" panose="05050102010706020507" pitchFamily="18" charset="2"/>
              <a:buNone/>
              <a:tabLst>
                <a:tab pos="1337945" algn="l"/>
                <a:tab pos="1338580" algn="l"/>
              </a:tabLst>
            </a:pPr>
            <a:r>
              <a:rPr lang="en-US" sz="1200" dirty="0">
                <a:effectLst/>
                <a:latin typeface="Times New Roman" panose="02020603050405020304" pitchFamily="18" charset="0"/>
                <a:ea typeface="Symbol" panose="05050102010706020507" pitchFamily="18" charset="2"/>
                <a:cs typeface="Symbol" panose="05050102010706020507" pitchFamily="18" charset="2"/>
              </a:rPr>
              <a:t>Asking questions like this will continue to establish credibility and open conversations into where and how they need support. </a:t>
            </a:r>
            <a:endParaRPr lang="en-US" sz="1100"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92</a:t>
            </a:fld>
            <a:endParaRPr lang="en-US" dirty="0"/>
          </a:p>
        </p:txBody>
      </p:sp>
    </p:spTree>
    <p:extLst>
      <p:ext uri="{BB962C8B-B14F-4D97-AF65-F5344CB8AC3E}">
        <p14:creationId xmlns:p14="http://schemas.microsoft.com/office/powerpoint/2010/main" val="21284709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Performance evaluation </a:t>
            </a:r>
            <a:r>
              <a:rPr lang="en-US" sz="1800" dirty="0">
                <a:effectLst/>
                <a:latin typeface="Times New Roman" panose="02020603050405020304" pitchFamily="18" charset="0"/>
                <a:ea typeface="Times New Roman" panose="02020603050405020304" pitchFamily="18" charset="0"/>
              </a:rPr>
              <a:t>is a process that involves comparing 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against a set of performance standards and communicating 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the results of the evaluation. Although most closely linked to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aspects of performance management that involve identifying and measuring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performance evaluation can also be used to encourage, improve,</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reward performance.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overall goal of performance evaluation is to ensure that the organization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all of its departments, teams, and employees are working together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efficiently to achieve the strategic goals and objectives of the organization.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 goals must be linked to the organization’s values, which are often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displayed through behavior, such as putting the customer first or treating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fairly. These goals should also advance organizational goals, 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example, reducing operational expenses by 10%. Further, employees should see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 direct connection between their own goals and objectives and the goals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objectives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Typically, performance evaluations are conducted once a year. Some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increasing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frequency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 evaluations,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adding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 quarterly or midyear assessment to keep the employee on track to achieve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targets.</a:t>
            </a:r>
          </a:p>
          <a:p>
            <a:pPr marL="0" marR="0">
              <a:spcBef>
                <a:spcPts val="25"/>
              </a:spcBef>
              <a:spcAft>
                <a:spcPts val="0"/>
              </a:spcAft>
            </a:pPr>
            <a:r>
              <a:rPr lang="en-US" sz="1800" dirty="0">
                <a:effectLst/>
                <a:latin typeface="Times New Roman" panose="02020603050405020304" pitchFamily="18" charset="0"/>
                <a:ea typeface="Times New Roman" panose="02020603050405020304" pitchFamily="18" charset="0"/>
              </a:rPr>
              <a:t> </a:t>
            </a:r>
          </a:p>
          <a:p>
            <a:pPr marL="145415"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specific</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take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during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evaluations:</a:t>
            </a:r>
          </a:p>
          <a:p>
            <a:pPr marL="342900" marR="0" lvl="0" indent="-342900">
              <a:spcBef>
                <a:spcPts val="350"/>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Evaluate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not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person.</a:t>
            </a:r>
          </a:p>
          <a:p>
            <a:pPr marL="342900" marR="0" lvl="0" indent="-342900">
              <a:spcBef>
                <a:spcPts val="350"/>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Use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objective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facts,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not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subjective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conclusions.</a:t>
            </a:r>
          </a:p>
          <a:p>
            <a:pPr marL="342900" marR="0" lvl="0" indent="-342900">
              <a:spcBef>
                <a:spcPts val="335"/>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Cite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specific</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examples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support conclusions.</a:t>
            </a:r>
          </a:p>
          <a:p>
            <a:pPr marL="342900" marR="0" lvl="0" indent="-342900">
              <a:spcBef>
                <a:spcPts val="345"/>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Perform</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evaluations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time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make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priority).</a:t>
            </a:r>
          </a:p>
          <a:p>
            <a:pPr marL="342900" marR="0" lvl="0" indent="-342900">
              <a:spcBef>
                <a:spcPts val="350"/>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Aim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surprises”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(due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midyear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assessments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ongoing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coaching).</a:t>
            </a:r>
          </a:p>
          <a:p>
            <a:pPr marL="342900" marR="0" lvl="0" indent="-342900">
              <a:spcBef>
                <a:spcPts val="350"/>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Be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honest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fair.</a:t>
            </a:r>
          </a:p>
          <a:p>
            <a:pPr marL="342900" marR="0" lvl="0" indent="-342900">
              <a:spcBef>
                <a:spcPts val="335"/>
              </a:spcBef>
              <a:spcAft>
                <a:spcPts val="0"/>
              </a:spcAft>
              <a:buSzPts val="1100"/>
              <a:buFont typeface="Symbol" panose="05050102010706020507" pitchFamily="18" charset="2"/>
              <a:buChar char=""/>
              <a:tabLst>
                <a:tab pos="374015" algn="l"/>
                <a:tab pos="37465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Watch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rater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bias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described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previously</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Module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Two).</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145415" marR="22860">
              <a:lnSpc>
                <a:spcPct val="125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Some organizations have shifted away from performance evaluations, stating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 they are time-consuming, create awkward relationships between managers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employees, and encourage unhealthy competition between coworkers. 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lieu of performance evaluations that use numeric scales or forced rankings,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organizations are now using ongoing (real-time) feedback and goal-oriented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measures of performance. Whatever method is used, organizations must be sure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use timely and consistent methods to provide employees with feedback about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93</a:t>
            </a:fld>
            <a:endParaRPr lang="en-US" dirty="0"/>
          </a:p>
        </p:txBody>
      </p:sp>
    </p:spTree>
    <p:extLst>
      <p:ext uri="{BB962C8B-B14F-4D97-AF65-F5344CB8AC3E}">
        <p14:creationId xmlns:p14="http://schemas.microsoft.com/office/powerpoint/2010/main" val="18765397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5415" marR="321310" lvl="0" indent="0" algn="l" defTabSz="914400" rtl="0" eaLnBrk="0" fontAlgn="base" latinLnBrk="0" hangingPunct="0">
              <a:lnSpc>
                <a:spcPct val="123000"/>
              </a:lnSpc>
              <a:spcBef>
                <a:spcPts val="1010"/>
              </a:spcBef>
              <a:spcAft>
                <a:spcPts val="0"/>
              </a:spcAft>
              <a:buClrTx/>
              <a:buSzTx/>
              <a:buFontTx/>
              <a:buNone/>
              <a:tabLst/>
              <a:defRPr/>
            </a:pPr>
            <a:r>
              <a:rPr lang="en-US" sz="1800" dirty="0"/>
              <a:t>Instructor Notes</a:t>
            </a:r>
          </a:p>
          <a:p>
            <a:pPr marL="145415" marR="321310">
              <a:lnSpc>
                <a:spcPct val="123000"/>
              </a:lnSpc>
              <a:spcBef>
                <a:spcPts val="1010"/>
              </a:spcBef>
              <a:spcAft>
                <a:spcPts val="0"/>
              </a:spcAft>
            </a:pPr>
            <a:endParaRPr lang="en-US" sz="1800" dirty="0">
              <a:effectLst/>
              <a:latin typeface="Times New Roman" panose="02020603050405020304" pitchFamily="18" charset="0"/>
              <a:ea typeface="Times New Roman" panose="02020603050405020304" pitchFamily="18" charset="0"/>
            </a:endParaRPr>
          </a:p>
          <a:p>
            <a:pPr marL="145415" marR="321310">
              <a:lnSpc>
                <a:spcPct val="123000"/>
              </a:lnSpc>
              <a:spcBef>
                <a:spcPts val="1010"/>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functions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serve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grouped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generally</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under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administrative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developmental uses.</a:t>
            </a:r>
          </a:p>
          <a:p>
            <a:pPr marL="0" marR="0">
              <a:spcBef>
                <a:spcPts val="25"/>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b="1" dirty="0">
                <a:effectLst/>
                <a:latin typeface="Times New Roman" panose="02020603050405020304" pitchFamily="18" charset="0"/>
                <a:ea typeface="Times New Roman" panose="02020603050405020304" pitchFamily="18" charset="0"/>
              </a:rPr>
              <a:t>Administrative uses. </a:t>
            </a:r>
            <a:r>
              <a:rPr lang="en-US" sz="1800" dirty="0">
                <a:effectLst/>
                <a:latin typeface="Times New Roman" panose="02020603050405020304" pitchFamily="18" charset="0"/>
                <a:ea typeface="Times New Roman" panose="02020603050405020304" pitchFamily="18" charset="0"/>
              </a:rPr>
              <a:t>In this context, performance evaluations connect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rewards with</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productivity.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Decisions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made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impact</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 employee’s career. Evaluations are also important in documenting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since employees may sue organizations over issues of pay,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promotion,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demotion, and termination.</a:t>
            </a:r>
          </a:p>
          <a:p>
            <a:endParaRPr lang="en-US" sz="1800" dirty="0">
              <a:effectLst/>
              <a:latin typeface="Times New Roman" panose="02020603050405020304" pitchFamily="18" charset="0"/>
            </a:endParaRPr>
          </a:p>
          <a:p>
            <a:pPr marL="0" marR="80645" lvl="0" indent="0">
              <a:lnSpc>
                <a:spcPct val="125000"/>
              </a:lnSpc>
              <a:spcBef>
                <a:spcPts val="745"/>
              </a:spcBef>
              <a:spcAft>
                <a:spcPts val="0"/>
              </a:spcAft>
              <a:buSzPts val="1100"/>
              <a:buFont typeface="Symbol" panose="05050102010706020507" pitchFamily="18" charset="2"/>
              <a:buNone/>
              <a:tabLst>
                <a:tab pos="374015" algn="l"/>
                <a:tab pos="3746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Developmental uses. </a:t>
            </a:r>
            <a:r>
              <a:rPr lang="en-US" sz="1800" dirty="0">
                <a:effectLst/>
                <a:latin typeface="Times New Roman" panose="02020603050405020304" pitchFamily="18" charset="0"/>
                <a:ea typeface="Symbol" panose="05050102010706020507" pitchFamily="18" charset="2"/>
                <a:cs typeface="Symbol" panose="05050102010706020507" pitchFamily="18" charset="2"/>
              </a:rPr>
              <a:t>In this context, performance evaluations are used 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help identify developmental needs and strengthen the job skills of</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individual employees, focusing on future employee development. Training,</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however,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is not 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solution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all developmental issues.</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Examples of administrative and developmental uses of performance evaluations are shown on screen. </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94</a:t>
            </a:fld>
            <a:endParaRPr lang="en-US" dirty="0"/>
          </a:p>
        </p:txBody>
      </p:sp>
    </p:spTree>
    <p:extLst>
      <p:ext uri="{BB962C8B-B14F-4D97-AF65-F5344CB8AC3E}">
        <p14:creationId xmlns:p14="http://schemas.microsoft.com/office/powerpoint/2010/main" val="10703292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An organization’s decisions about evaluating performance will generally be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governed by the industry in which it competes as well as its culture. Types of</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evaluation methods include category rating, comparative,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narrative.</a:t>
            </a:r>
          </a:p>
          <a:p>
            <a:endParaRPr lang="en-US" sz="1800" dirty="0">
              <a:effectLst/>
              <a:latin typeface="Times New Roman" panose="02020603050405020304" pitchFamily="18" charset="0"/>
            </a:endParaRPr>
          </a:p>
          <a:p>
            <a:pPr marL="145415" marR="0">
              <a:spcBef>
                <a:spcPts val="1005"/>
              </a:spcBef>
              <a:spcAft>
                <a:spcPts val="0"/>
              </a:spcAft>
            </a:pPr>
            <a:r>
              <a:rPr lang="en-US" sz="1800" b="1" dirty="0">
                <a:effectLst/>
                <a:latin typeface="Times New Roman" panose="02020603050405020304" pitchFamily="18" charset="0"/>
                <a:ea typeface="Times New Roman" panose="02020603050405020304" pitchFamily="18" charset="0"/>
              </a:rPr>
              <a:t>Category</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rating</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methods</a:t>
            </a:r>
            <a:endParaRPr lang="en-US" sz="1800" dirty="0">
              <a:effectLst/>
              <a:latin typeface="Times New Roman" panose="02020603050405020304" pitchFamily="18" charset="0"/>
              <a:ea typeface="Times New Roman" panose="02020603050405020304" pitchFamily="18" charset="0"/>
            </a:endParaRPr>
          </a:p>
          <a:p>
            <a:pPr marL="145415" marR="0">
              <a:spcBef>
                <a:spcPts val="350"/>
              </a:spcBef>
              <a:spcAft>
                <a:spcPts val="0"/>
              </a:spcAft>
            </a:pP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all</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evaluation methods,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category</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rating methods</a:t>
            </a:r>
            <a:r>
              <a:rPr lang="en-US" sz="1800" b="1"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simplest to administer and understand. The appraiser marks an employee’s level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designated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form</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divided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categories.</a:t>
            </a:r>
          </a:p>
          <a:p>
            <a:pPr marL="31750" marR="0">
              <a:lnSpc>
                <a:spcPts val="133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three category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rating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method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examples.</a:t>
            </a:r>
          </a:p>
          <a:p>
            <a:pPr marL="342900" marR="407035" lvl="0" indent="-342900">
              <a:lnSpc>
                <a:spcPct val="125000"/>
              </a:lnSpc>
              <a:spcBef>
                <a:spcPts val="335"/>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Graphic</a:t>
            </a:r>
            <a:r>
              <a:rPr lang="en-US" sz="18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scale.</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This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method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uses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five-point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scale,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with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ratings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ranging</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from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“Exceptional”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 “Needs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Improvement.”</a:t>
            </a:r>
          </a:p>
          <a:p>
            <a:pPr marL="342900" marR="647700" lvl="0" indent="-342900">
              <a:lnSpc>
                <a:spcPct val="125000"/>
              </a:lnSpc>
              <a:spcBef>
                <a:spcPts val="5"/>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Checklist. </a:t>
            </a:r>
            <a:r>
              <a:rPr lang="en-US" sz="1800" dirty="0">
                <a:effectLst/>
                <a:latin typeface="Times New Roman" panose="02020603050405020304" pitchFamily="18" charset="0"/>
                <a:ea typeface="Symbol" panose="05050102010706020507" pitchFamily="18" charset="2"/>
                <a:cs typeface="Symbol" panose="05050102010706020507" pitchFamily="18" charset="2"/>
              </a:rPr>
              <a:t>Check marks are placed next to characteristics describing</a:t>
            </a:r>
            <a:r>
              <a:rPr lang="en-US" sz="1800" spc="-29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p>
          <a:p>
            <a:pPr marL="342900" marR="647700" lvl="0" indent="-342900">
              <a:lnSpc>
                <a:spcPct val="125000"/>
              </a:lnSpc>
              <a:spcBef>
                <a:spcPts val="5"/>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Times New Roman" panose="02020603050405020304" pitchFamily="18" charset="0"/>
              </a:rPr>
              <a:t>Forced choice. </a:t>
            </a:r>
            <a:r>
              <a:rPr lang="en-US" sz="1800" dirty="0">
                <a:effectLst/>
                <a:latin typeface="Times New Roman" panose="02020603050405020304" pitchFamily="18" charset="0"/>
                <a:ea typeface="Times New Roman" panose="02020603050405020304" pitchFamily="18" charset="0"/>
              </a:rPr>
              <a:t>Check marks are placed by two of four statements from a</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combination of positive and negative statements describing what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 most like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least like.</a:t>
            </a:r>
          </a:p>
          <a:p>
            <a:pPr marL="342900" marR="647700" lvl="0" indent="-342900">
              <a:lnSpc>
                <a:spcPct val="125000"/>
              </a:lnSpc>
              <a:spcBef>
                <a:spcPts val="5"/>
              </a:spcBef>
              <a:spcAft>
                <a:spcPts val="0"/>
              </a:spcAft>
              <a:buSzPts val="1100"/>
              <a:buFont typeface="Symbol" panose="05050102010706020507" pitchFamily="18" charset="2"/>
              <a:buChar char=""/>
              <a:tabLst>
                <a:tab pos="259715" algn="l"/>
                <a:tab pos="260350" algn="l"/>
              </a:tabLst>
            </a:pPr>
            <a:endParaRPr lang="en-US" sz="1800" dirty="0">
              <a:effectLst/>
              <a:latin typeface="Times New Roman" panose="02020603050405020304" pitchFamily="18" charset="0"/>
              <a:ea typeface="Times New Roman" panose="02020603050405020304" pitchFamily="18" charset="0"/>
            </a:endParaRPr>
          </a:p>
          <a:p>
            <a:pPr marL="31750" marR="0">
              <a:spcBef>
                <a:spcPts val="1005"/>
              </a:spcBef>
              <a:spcAft>
                <a:spcPts val="0"/>
              </a:spcAft>
            </a:pPr>
            <a:r>
              <a:rPr lang="en-US" sz="1800" b="1" dirty="0">
                <a:effectLst/>
                <a:latin typeface="Times New Roman" panose="02020603050405020304" pitchFamily="18" charset="0"/>
                <a:ea typeface="Times New Roman" panose="02020603050405020304" pitchFamily="18" charset="0"/>
              </a:rPr>
              <a:t>Comparative</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methods</a:t>
            </a:r>
            <a:endParaRPr lang="en-US" sz="1800" dirty="0">
              <a:effectLst/>
              <a:latin typeface="Times New Roman" panose="02020603050405020304" pitchFamily="18" charset="0"/>
              <a:ea typeface="Times New Roman" panose="02020603050405020304" pitchFamily="18" charset="0"/>
            </a:endParaRPr>
          </a:p>
          <a:p>
            <a:pPr marL="31750" marR="29845">
              <a:lnSpc>
                <a:spcPct val="125000"/>
              </a:lnSpc>
              <a:spcBef>
                <a:spcPts val="350"/>
              </a:spcBef>
              <a:spcAft>
                <a:spcPts val="0"/>
              </a:spcAft>
            </a:pPr>
            <a:r>
              <a:rPr lang="en-US" sz="1800" b="1" dirty="0">
                <a:effectLst/>
                <a:latin typeface="Times New Roman" panose="02020603050405020304" pitchFamily="18" charset="0"/>
                <a:ea typeface="Times New Roman" panose="02020603050405020304" pitchFamily="18" charset="0"/>
              </a:rPr>
              <a:t>Comparative</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methods</a:t>
            </a:r>
            <a:r>
              <a:rPr lang="en-US" sz="1800" b="1"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appraiser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three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comparative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method examples.</a:t>
            </a:r>
          </a:p>
          <a:p>
            <a:pPr marL="342900" marR="211455" lvl="0" indent="-342900">
              <a:lnSpc>
                <a:spcPct val="123000"/>
              </a:lnSpc>
              <a:spcBef>
                <a:spcPts val="5"/>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Ranking</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of</a:t>
            </a:r>
            <a:r>
              <a:rPr lang="en-US" sz="18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all</a:t>
            </a:r>
            <a:r>
              <a:rPr lang="en-US" sz="1800" b="1"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are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ranked from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highest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lowest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p>
          <a:p>
            <a:pPr marL="342900" marR="106680" lvl="0" indent="-342900">
              <a:lnSpc>
                <a:spcPct val="125000"/>
              </a:lnSpc>
              <a:spcBef>
                <a:spcPts val="20"/>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Paired</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comparison.</a:t>
            </a:r>
            <a:r>
              <a:rPr lang="en-US" sz="1800" b="1"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Each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compared with</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every</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other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at a</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time.</a:t>
            </a:r>
          </a:p>
          <a:p>
            <a:pPr marL="342900" marR="106680" lvl="0" indent="-342900">
              <a:lnSpc>
                <a:spcPct val="125000"/>
              </a:lnSpc>
              <a:spcBef>
                <a:spcPts val="20"/>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Times New Roman" panose="02020603050405020304" pitchFamily="18" charset="0"/>
              </a:rPr>
              <a:t>Forced</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distribution.</a:t>
            </a:r>
            <a:r>
              <a:rPr lang="en-US" sz="1800" b="1"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ratings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distributed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bell</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curve.</a:t>
            </a:r>
          </a:p>
          <a:p>
            <a:pPr marL="342900" marR="106680" lvl="0" indent="-342900">
              <a:lnSpc>
                <a:spcPct val="125000"/>
              </a:lnSpc>
              <a:spcBef>
                <a:spcPts val="20"/>
              </a:spcBef>
              <a:spcAft>
                <a:spcPts val="0"/>
              </a:spcAft>
              <a:buSzPts val="1100"/>
              <a:buFont typeface="Symbol" panose="05050102010706020507" pitchFamily="18" charset="2"/>
              <a:buChar char=""/>
              <a:tabLst>
                <a:tab pos="259715" algn="l"/>
                <a:tab pos="260350" algn="l"/>
              </a:tabLst>
            </a:pPr>
            <a:endParaRPr lang="en-US" sz="1800" dirty="0">
              <a:effectLst/>
              <a:latin typeface="Times New Roman" panose="02020603050405020304" pitchFamily="18" charset="0"/>
              <a:ea typeface="Times New Roman" panose="02020603050405020304" pitchFamily="18" charset="0"/>
            </a:endParaRPr>
          </a:p>
          <a:p>
            <a:pPr marL="31750" marR="0">
              <a:spcBef>
                <a:spcPts val="1005"/>
              </a:spcBef>
              <a:spcAft>
                <a:spcPts val="0"/>
              </a:spcAft>
            </a:pPr>
            <a:r>
              <a:rPr lang="en-US" sz="1800" b="1" dirty="0">
                <a:effectLst/>
                <a:latin typeface="Times New Roman" panose="02020603050405020304" pitchFamily="18" charset="0"/>
                <a:ea typeface="Times New Roman" panose="02020603050405020304" pitchFamily="18" charset="0"/>
              </a:rPr>
              <a:t>Narrative</a:t>
            </a:r>
            <a:r>
              <a:rPr lang="en-US" sz="1800" b="1" spc="-2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methods</a:t>
            </a:r>
            <a:endParaRPr lang="en-US" sz="1800" dirty="0">
              <a:effectLst/>
              <a:latin typeface="Times New Roman" panose="02020603050405020304" pitchFamily="18" charset="0"/>
              <a:ea typeface="Times New Roman" panose="02020603050405020304" pitchFamily="18" charset="0"/>
            </a:endParaRPr>
          </a:p>
          <a:p>
            <a:pPr marL="31750" marR="0">
              <a:spcBef>
                <a:spcPts val="350"/>
              </a:spcBef>
              <a:spcAft>
                <a:spcPts val="0"/>
              </a:spcAft>
            </a:pPr>
            <a:r>
              <a:rPr lang="en-US" sz="1800" dirty="0">
                <a:effectLst/>
                <a:latin typeface="Times New Roman" panose="02020603050405020304" pitchFamily="18" charset="0"/>
                <a:ea typeface="Times New Roman" panose="02020603050405020304" pitchFamily="18" charset="0"/>
              </a:rPr>
              <a:t>Appraisers are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sometimes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a:t>
            </a:r>
            <a:r>
              <a:rPr lang="en-US" sz="1800"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narrative</a:t>
            </a:r>
            <a:r>
              <a:rPr lang="en-US" sz="1800" b="1"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evaluations.</a:t>
            </a:r>
          </a:p>
          <a:p>
            <a:pPr marL="342900" marR="80645" lvl="0" indent="-342900">
              <a:lnSpc>
                <a:spcPct val="125000"/>
              </a:lnSpc>
              <a:spcBef>
                <a:spcPts val="335"/>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Essay.</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evaluator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writes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essay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describing</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performance,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often</a:t>
            </a:r>
            <a:r>
              <a:rPr lang="en-US" sz="1800" spc="-28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providing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specific</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behavioral examples.</a:t>
            </a:r>
          </a:p>
          <a:p>
            <a:pPr marL="342900" marR="0" lvl="0" indent="-342900">
              <a:spcBef>
                <a:spcPts val="5"/>
              </a:spcBef>
              <a:spcAft>
                <a:spcPts val="0"/>
              </a:spcAft>
              <a:buSzPts val="1100"/>
              <a:buFont typeface="Symbol" panose="05050102010706020507" pitchFamily="18" charset="2"/>
              <a:buChar char=""/>
              <a:tabLst>
                <a:tab pos="259715" algn="l"/>
                <a:tab pos="260350" algn="l"/>
              </a:tabLst>
            </a:pPr>
            <a:r>
              <a:rPr lang="en-US" sz="1800" b="1" dirty="0">
                <a:effectLst/>
                <a:latin typeface="Times New Roman" panose="02020603050405020304" pitchFamily="18" charset="0"/>
                <a:ea typeface="Symbol" panose="05050102010706020507" pitchFamily="18" charset="2"/>
                <a:cs typeface="Symbol" panose="05050102010706020507" pitchFamily="18" charset="2"/>
              </a:rPr>
              <a:t>Critical</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b="1" dirty="0">
                <a:effectLst/>
                <a:latin typeface="Times New Roman" panose="02020603050405020304" pitchFamily="18" charset="0"/>
                <a:ea typeface="Symbol" panose="05050102010706020507" pitchFamily="18" charset="2"/>
                <a:cs typeface="Symbol" panose="05050102010706020507" pitchFamily="18" charset="2"/>
              </a:rPr>
              <a:t>incidents.</a:t>
            </a:r>
            <a:r>
              <a:rPr lang="en-US" sz="1800" b="1"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evaluator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keeps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written</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record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of</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positive</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 </a:t>
            </a:r>
            <a:r>
              <a:rPr lang="en-US" sz="1800" dirty="0">
                <a:effectLst/>
                <a:latin typeface="Times New Roman" panose="02020603050405020304" pitchFamily="18" charset="0"/>
                <a:ea typeface="Times New Roman" panose="02020603050405020304" pitchFamily="18" charset="0"/>
              </a:rPr>
              <a:t>negative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actions.</a:t>
            </a:r>
          </a:p>
          <a:p>
            <a:pPr marL="145415" marR="0">
              <a:spcBef>
                <a:spcPts val="350"/>
              </a:spcBef>
              <a:spcAft>
                <a:spcPts val="0"/>
              </a:spcAft>
            </a:pPr>
            <a:endParaRPr lang="en-US" sz="1800" dirty="0">
              <a:effectLst/>
              <a:latin typeface="Times New Roman" panose="02020603050405020304" pitchFamily="18" charset="0"/>
            </a:endParaRPr>
          </a:p>
          <a:p>
            <a:pPr marL="145415" marR="0">
              <a:spcBef>
                <a:spcPts val="350"/>
              </a:spcBef>
              <a:spcAft>
                <a:spcPts val="0"/>
              </a:spcAft>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95</a:t>
            </a:fld>
            <a:endParaRPr lang="en-US" dirty="0"/>
          </a:p>
        </p:txBody>
      </p:sp>
    </p:spTree>
    <p:extLst>
      <p:ext uri="{BB962C8B-B14F-4D97-AF65-F5344CB8AC3E}">
        <p14:creationId xmlns:p14="http://schemas.microsoft.com/office/powerpoint/2010/main" val="223210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As a part of the review process, the manager and the employee may set new</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goals. At this stage, the focus is on setting goals that will affect future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Again, goals should be tied to the organization’s strategic goals</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objectives. The employee should see a direct connection between his/her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objectives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those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p>
          <a:p>
            <a:endParaRPr lang="en-US" sz="1800" dirty="0">
              <a:effectLst/>
              <a:latin typeface="Times New Roman" panose="02020603050405020304" pitchFamily="18" charset="0"/>
            </a:endParaRPr>
          </a:p>
          <a:p>
            <a:pPr marL="129540" marR="30480">
              <a:lnSpc>
                <a:spcPct val="125000"/>
              </a:lnSpc>
              <a:spcBef>
                <a:spcPts val="1010"/>
              </a:spcBef>
              <a:spcAft>
                <a:spcPts val="0"/>
              </a:spcAft>
            </a:pPr>
            <a:r>
              <a:rPr lang="en-US" sz="1800" dirty="0">
                <a:effectLst/>
                <a:latin typeface="Times New Roman" panose="02020603050405020304" pitchFamily="18" charset="0"/>
                <a:ea typeface="Times New Roman" panose="02020603050405020304" pitchFamily="18" charset="0"/>
              </a:rPr>
              <a:t>It is critical to engage employees in setting their own goals. Being a part 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process leads to greater acceptance. For long-term objectives, provide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short-term benchmarks that make it possible to measure progress along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way. Be sure you give employees the “means to the end.” That is, give them</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support they will need to reach their objectives (e.g., tools, training,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coaching, special projects). Make it clear that you are there to support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 in achieving the objectives but that ultimately performance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improvement are the responsibility of the employee. Finally, be sure that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objectives do not conflict with each other. For example, it is probably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unrealistic</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expect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increase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production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speed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while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improving</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quality 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output. Follow</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up to see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how</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they 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proceeding, and encourage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discussion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successes and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obstacles.</a:t>
            </a:r>
          </a:p>
          <a:p>
            <a:pPr marL="129540" marR="30480">
              <a:lnSpc>
                <a:spcPct val="125000"/>
              </a:lnSpc>
              <a:spcBef>
                <a:spcPts val="1010"/>
              </a:spcBef>
              <a:spcAft>
                <a:spcPts val="0"/>
              </a:spcAft>
            </a:pPr>
            <a:endParaRPr lang="en-US" sz="1800" dirty="0">
              <a:effectLst/>
              <a:latin typeface="Times New Roman" panose="02020603050405020304" pitchFamily="18" charset="0"/>
            </a:endParaRPr>
          </a:p>
          <a:p>
            <a:pPr marL="129540" marR="30480">
              <a:lnSpc>
                <a:spcPct val="125000"/>
              </a:lnSpc>
              <a:spcBef>
                <a:spcPts val="1010"/>
              </a:spcBef>
              <a:spcAft>
                <a:spcPts val="0"/>
              </a:spcAft>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96</a:t>
            </a:fld>
            <a:endParaRPr lang="en-US" dirty="0"/>
          </a:p>
        </p:txBody>
      </p:sp>
    </p:spTree>
    <p:extLst>
      <p:ext uri="{BB962C8B-B14F-4D97-AF65-F5344CB8AC3E}">
        <p14:creationId xmlns:p14="http://schemas.microsoft.com/office/powerpoint/2010/main" val="23474350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97</a:t>
            </a:fld>
            <a:endParaRPr lang="en-US" dirty="0"/>
          </a:p>
        </p:txBody>
      </p:sp>
    </p:spTree>
    <p:extLst>
      <p:ext uri="{BB962C8B-B14F-4D97-AF65-F5344CB8AC3E}">
        <p14:creationId xmlns:p14="http://schemas.microsoft.com/office/powerpoint/2010/main" val="31169361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r>
              <a:rPr lang="en-US" sz="1800" dirty="0">
                <a:effectLst/>
                <a:latin typeface="Times New Roman" panose="02020603050405020304" pitchFamily="18" charset="0"/>
                <a:ea typeface="Times New Roman" panose="02020603050405020304" pitchFamily="18" charset="0"/>
              </a:rPr>
              <a:t>An individual development plan (IDP) is a natural outgrowth of the performance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evaluation process. IDPs are a valuable performance enhancement and career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development tool. Managers who promote the use of IDPs send a clear message to</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 each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person’s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professional development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priority.</a:t>
            </a:r>
          </a:p>
          <a:p>
            <a:endParaRPr lang="en-US" sz="1800" dirty="0">
              <a:effectLst/>
              <a:latin typeface="Times New Roman" panose="02020603050405020304" pitchFamily="18" charset="0"/>
            </a:endParaRPr>
          </a:p>
          <a:p>
            <a:pPr marL="129540" marR="0">
              <a:spcBef>
                <a:spcPts val="1010"/>
              </a:spcBef>
              <a:spcAft>
                <a:spcPts val="0"/>
              </a:spcAft>
            </a:pPr>
            <a:r>
              <a:rPr lang="en-US" sz="1800" dirty="0">
                <a:effectLst/>
                <a:latin typeface="Times New Roman" panose="02020603050405020304" pitchFamily="18" charset="0"/>
                <a:ea typeface="Times New Roman" panose="02020603050405020304" pitchFamily="18" charset="0"/>
              </a:rPr>
              <a:t>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IDP</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focuses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a:t>
            </a:r>
          </a:p>
          <a:p>
            <a:pPr marL="342900" marR="0" lvl="0" indent="-342900">
              <a:spcBef>
                <a:spcPts val="33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Developing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skills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and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talents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future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jobs.</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Developing</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new</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skills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will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help</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 perform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better</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job.</a:t>
            </a:r>
          </a:p>
          <a:p>
            <a:endParaRPr lang="en-US" sz="1800" dirty="0">
              <a:effectLst/>
              <a:latin typeface="Times New Roman" panose="02020603050405020304" pitchFamily="18" charset="0"/>
            </a:endParaRPr>
          </a:p>
          <a:p>
            <a:pPr marL="12954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requires 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answer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following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questions:</a:t>
            </a:r>
          </a:p>
          <a:p>
            <a:pPr marL="342900" marR="0" lvl="0" indent="-342900">
              <a:spcBef>
                <a:spcPts val="34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In what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direction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my</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going?</a:t>
            </a:r>
          </a:p>
          <a:p>
            <a:pPr marL="342900" marR="0" lvl="0" indent="-342900">
              <a:spcBef>
                <a:spcPts val="34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What</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will</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organization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need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from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its</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employees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future?</a:t>
            </a:r>
          </a:p>
          <a:p>
            <a:pPr marL="342900" marR="0" lvl="0" indent="-342900">
              <a:spcBef>
                <a:spcPts val="35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positions am</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interested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in?</a:t>
            </a:r>
          </a:p>
          <a:p>
            <a:pPr marL="342900" marR="0" lvl="0" indent="-342900">
              <a:spcBef>
                <a:spcPts val="345"/>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are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my goals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for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the</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next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three</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years?</a:t>
            </a:r>
          </a:p>
          <a:p>
            <a:pPr marL="342900" marR="0" lvl="0" indent="-342900">
              <a:spcBef>
                <a:spcPts val="34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Symbol" panose="05050102010706020507" pitchFamily="18" charset="2"/>
                <a:cs typeface="Symbol" panose="05050102010706020507" pitchFamily="18" charset="2"/>
              </a:rPr>
              <a:t>What</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strengths</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can</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I</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build</a:t>
            </a:r>
            <a:r>
              <a:rPr lang="en-US" sz="1800" spc="-5" dirty="0">
                <a:effectLst/>
                <a:latin typeface="Times New Roman" panose="02020603050405020304" pitchFamily="18" charset="0"/>
                <a:ea typeface="Symbol" panose="05050102010706020507" pitchFamily="18" charset="2"/>
                <a:cs typeface="Symbol" panose="05050102010706020507" pitchFamily="18" charset="2"/>
              </a:rPr>
              <a:t> </a:t>
            </a:r>
            <a:r>
              <a:rPr lang="en-US" sz="1800" dirty="0">
                <a:effectLst/>
                <a:latin typeface="Times New Roman" panose="02020603050405020304" pitchFamily="18" charset="0"/>
                <a:ea typeface="Symbol" panose="05050102010706020507" pitchFamily="18" charset="2"/>
                <a:cs typeface="Symbol" panose="05050102010706020507" pitchFamily="18" charset="2"/>
              </a:rPr>
              <a:t>on?</a:t>
            </a:r>
          </a:p>
          <a:p>
            <a:pPr marL="342900" marR="0" lvl="0" indent="-342900">
              <a:spcBef>
                <a:spcPts val="340"/>
              </a:spcBef>
              <a:spcAft>
                <a:spcPts val="0"/>
              </a:spcAft>
              <a:buSzPts val="1100"/>
              <a:buFont typeface="Symbol" panose="05050102010706020507" pitchFamily="18" charset="2"/>
              <a:buChar char=""/>
              <a:tabLst>
                <a:tab pos="357505" algn="l"/>
                <a:tab pos="358140" algn="l"/>
              </a:tabLst>
            </a:pPr>
            <a:r>
              <a:rPr lang="en-US" sz="1800" dirty="0">
                <a:effectLst/>
                <a:latin typeface="Times New Roman" panose="02020603050405020304" pitchFamily="18" charset="0"/>
                <a:ea typeface="Times New Roman" panose="02020603050405020304" pitchFamily="18" charset="0"/>
              </a:rPr>
              <a:t>What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significant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weakness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could</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prevent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from</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reaching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goals?</a:t>
            </a:r>
          </a:p>
          <a:p>
            <a:pPr marL="342900" marR="0" lvl="0" indent="-342900">
              <a:spcBef>
                <a:spcPts val="340"/>
              </a:spcBef>
              <a:spcAft>
                <a:spcPts val="0"/>
              </a:spcAft>
              <a:buSzPts val="1100"/>
              <a:buFont typeface="Symbol" panose="05050102010706020507" pitchFamily="18" charset="2"/>
              <a:buChar char=""/>
              <a:tabLst>
                <a:tab pos="357505" algn="l"/>
                <a:tab pos="358140" algn="l"/>
              </a:tabLst>
            </a:pPr>
            <a:endParaRPr lang="en-US" sz="1800" dirty="0">
              <a:effectLst/>
              <a:latin typeface="Times New Roman" panose="02020603050405020304" pitchFamily="18" charset="0"/>
            </a:endParaRPr>
          </a:p>
          <a:p>
            <a:pPr marL="129540" marR="19050">
              <a:lnSpc>
                <a:spcPct val="125000"/>
              </a:lnSpc>
              <a:spcBef>
                <a:spcPts val="1010"/>
              </a:spcBef>
              <a:spcAft>
                <a:spcPts val="0"/>
              </a:spcAft>
            </a:pPr>
            <a:r>
              <a:rPr lang="en-US" sz="1800" dirty="0">
                <a:effectLst/>
                <a:latin typeface="Times New Roman" panose="02020603050405020304" pitchFamily="18" charset="0"/>
                <a:ea typeface="Times New Roman" panose="02020603050405020304" pitchFamily="18" charset="0"/>
              </a:rPr>
              <a:t>Working together, a manager and an employee can plan ahead to meet the goals of</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both the employee and the organization. Employees who are involved in a career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process 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likely to stay 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A</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sample IDP</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form</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appears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Essentials</a:t>
            </a:r>
            <a:r>
              <a:rPr lang="en-US" sz="1800" i="1"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of</a:t>
            </a:r>
            <a:r>
              <a:rPr lang="en-US" sz="1800" i="1"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HR</a:t>
            </a:r>
            <a:r>
              <a:rPr lang="en-US" sz="1800" i="1"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Resource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Center</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a:t>
            </a:r>
            <a:r>
              <a:rPr lang="en-US" sz="1800" spc="-285" dirty="0">
                <a:effectLst/>
                <a:latin typeface="Times New Roman" panose="02020603050405020304" pitchFamily="18" charset="0"/>
                <a:ea typeface="Times New Roman" panose="02020603050405020304" pitchFamily="18" charset="0"/>
              </a:rPr>
              <a:t> </a:t>
            </a:r>
            <a:r>
              <a:rPr lang="en-US" sz="1800" u="none" strike="noStrike" dirty="0">
                <a:effectLst/>
                <a:latin typeface="Times New Roman" panose="02020603050405020304" pitchFamily="18" charset="0"/>
                <a:ea typeface="Times New Roman" panose="02020603050405020304" pitchFamily="18" charset="0"/>
                <a:hlinkClick r:id="rId3"/>
              </a:rPr>
              <a:t>www.learnhrm.shrm.org.</a:t>
            </a:r>
            <a:endParaRPr lang="en-US" sz="1800" dirty="0">
              <a:effectLst/>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98</a:t>
            </a:fld>
            <a:endParaRPr lang="en-US" dirty="0"/>
          </a:p>
        </p:txBody>
      </p:sp>
    </p:spTree>
    <p:extLst>
      <p:ext uri="{BB962C8B-B14F-4D97-AF65-F5344CB8AC3E}">
        <p14:creationId xmlns:p14="http://schemas.microsoft.com/office/powerpoint/2010/main" val="22721921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 Notes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Good communication between managers and employees need not only occur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during performance evaluations. </a:t>
            </a:r>
            <a:r>
              <a:rPr lang="en-US" sz="1800" b="1" dirty="0">
                <a:effectLst/>
                <a:latin typeface="Times New Roman" panose="02020603050405020304" pitchFamily="18" charset="0"/>
                <a:ea typeface="Times New Roman" panose="02020603050405020304" pitchFamily="18" charset="0"/>
              </a:rPr>
              <a:t>Stay interviews </a:t>
            </a:r>
            <a:r>
              <a:rPr lang="en-US" sz="1800" dirty="0">
                <a:effectLst/>
                <a:latin typeface="Times New Roman" panose="02020603050405020304" pitchFamily="18" charset="0"/>
                <a:ea typeface="Times New Roman" panose="02020603050405020304" pitchFamily="18" charset="0"/>
              </a:rPr>
              <a:t>are meetings in which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can discuss their career goals and any barriers to achieving them 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their managers. Managers can coach employees to understand their current role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future with the organization and use employee feedback to address any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concerns. Stay interviews have been estimated to cut turnover rates more than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20%. When conducted properly, stay interviews can curb potential employee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issues before they begin and prevent valued employees from seeking</a:t>
            </a:r>
            <a:r>
              <a:rPr lang="en-US" sz="1800" spc="-29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elsewhere.</a:t>
            </a:r>
          </a:p>
          <a:p>
            <a:endParaRPr lang="en-US" dirty="0"/>
          </a:p>
          <a:p>
            <a:pPr marL="129540" marR="40005">
              <a:lnSpc>
                <a:spcPct val="12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When organizations develop a sound performance evaluation system, they are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usually rewarded with employees who meet the qualifications of their jobs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 within or above expectations. Two-way communication is ongoing,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 improvement is seldom necessary. Even the best-run organizations,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however, are not exempt from employees who require performance improvement.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Historically more commonly known as disciplinary action, performance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improvement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shifts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from</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punitive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focus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focus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 improving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 underperforming employee.</a:t>
            </a:r>
          </a:p>
          <a:p>
            <a:pPr marL="0" marR="0">
              <a:spcBef>
                <a:spcPts val="55"/>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Organizations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need</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policies</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deal</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improvement;</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policies are required to maintain an acceptable level of productivity and to protect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against complaints from good performers who must work with and depend 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 who are poor performers. Unlike disciplinary policies contained 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union contracts, a disciplinary policy in a union-free workplace needs to allow for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flexibility in types of actions taken for various infractions. An organization’s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disciplinary policy is typically contained in its employee handbook (if it has one).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sample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disciplinary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policy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found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Essentials</a:t>
            </a:r>
            <a:r>
              <a:rPr lang="en-US" sz="1800" i="1"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of</a:t>
            </a:r>
            <a:r>
              <a:rPr lang="en-US" sz="1800" i="1"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HR</a:t>
            </a:r>
            <a:r>
              <a:rPr lang="en-US" sz="1800" i="1"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Resource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Center</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a:t>
            </a:r>
            <a:r>
              <a:rPr lang="en-US" sz="1800" spc="-5" dirty="0">
                <a:effectLst/>
                <a:latin typeface="Times New Roman" panose="02020603050405020304" pitchFamily="18" charset="0"/>
                <a:ea typeface="Times New Roman" panose="02020603050405020304" pitchFamily="18" charset="0"/>
              </a:rPr>
              <a:t> </a:t>
            </a:r>
            <a:r>
              <a:rPr lang="en-US" sz="1800" u="none" strike="noStrike" dirty="0">
                <a:effectLst/>
                <a:latin typeface="Times New Roman" panose="02020603050405020304" pitchFamily="18" charset="0"/>
                <a:ea typeface="Times New Roman" panose="02020603050405020304" pitchFamily="18" charset="0"/>
                <a:hlinkClick r:id="rId3"/>
              </a:rPr>
              <a:t>www.learnhrm.shrm.org.</a:t>
            </a:r>
            <a:endParaRPr lang="en-US" sz="1800" u="none" strike="noStrike" dirty="0">
              <a:effectLst/>
              <a:latin typeface="Times New Roman" panose="02020603050405020304" pitchFamily="18" charset="0"/>
              <a:ea typeface="Times New Roman" panose="02020603050405020304" pitchFamily="18" charset="0"/>
            </a:endParaRPr>
          </a:p>
          <a:p>
            <a:endParaRPr lang="en-US" sz="1800" u="none" strike="noStrike" dirty="0">
              <a:effectLst/>
              <a:latin typeface="Times New Roman" panose="02020603050405020304" pitchFamily="18" charset="0"/>
            </a:endParaRPr>
          </a:p>
          <a:p>
            <a:pPr marL="129540" marR="0">
              <a:spcBef>
                <a:spcPts val="1010"/>
              </a:spcBef>
              <a:spcAft>
                <a:spcPts val="0"/>
              </a:spcAft>
            </a:pPr>
            <a:r>
              <a:rPr lang="en-US" sz="1800" dirty="0">
                <a:effectLst/>
                <a:latin typeface="Times New Roman" panose="02020603050405020304" pitchFamily="18" charset="0"/>
                <a:ea typeface="Times New Roman" panose="02020603050405020304" pitchFamily="18" charset="0"/>
              </a:rPr>
              <a:t>Consistency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fairness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must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part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performance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improvement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process.  Managers 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employees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know</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advance 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penalty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violation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work</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rule.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Since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minor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serious acts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may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vary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from one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another, it is important to define acceptable and unacceptable behaviors in your </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organization.  </a:t>
            </a:r>
          </a:p>
          <a:p>
            <a:pPr marL="129540" marR="0">
              <a:spcBef>
                <a:spcPts val="1010"/>
              </a:spcBef>
              <a:spcAft>
                <a:spcPts val="0"/>
              </a:spcAft>
            </a:pPr>
            <a:endParaRPr lang="en-US" sz="1800" dirty="0">
              <a:effectLst/>
              <a:latin typeface="Times New Roman" panose="02020603050405020304" pitchFamily="18" charset="0"/>
            </a:endParaRPr>
          </a:p>
          <a:p>
            <a:pPr marL="31750" marR="27305">
              <a:lnSpc>
                <a:spcPct val="125000"/>
              </a:lnSpc>
              <a:spcBef>
                <a:spcPts val="835"/>
              </a:spcBef>
              <a:spcAft>
                <a:spcPts val="0"/>
              </a:spcAft>
            </a:pPr>
            <a:r>
              <a:rPr lang="en-US" sz="1800" dirty="0">
                <a:effectLst/>
                <a:latin typeface="Times New Roman" panose="02020603050405020304" pitchFamily="18" charset="0"/>
                <a:ea typeface="Times New Roman" panose="02020603050405020304" pitchFamily="18" charset="0"/>
              </a:rPr>
              <a:t>Violations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dealing</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objective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measures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such</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time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attendance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are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easier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address; performance measures are generally more difficult. However, a manager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who chooses not to react communicates that an employee’s behavior is acceptable.</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Therefore,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action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should 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taken even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misbehavior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 relatively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minor.</a:t>
            </a:r>
          </a:p>
          <a:p>
            <a:r>
              <a:rPr lang="en-US" sz="1800" dirty="0">
                <a:effectLst/>
                <a:latin typeface="Times New Roman" panose="02020603050405020304" pitchFamily="18" charset="0"/>
                <a:ea typeface="Times New Roman" panose="02020603050405020304" pitchFamily="18" charset="0"/>
              </a:rPr>
              <a:t>Resolving</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issues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early</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often</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leads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fewer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serious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problems.</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SHRM ©2020</a:t>
            </a:r>
            <a:endParaRPr lang="en-US" dirty="0"/>
          </a:p>
        </p:txBody>
      </p:sp>
      <p:sp>
        <p:nvSpPr>
          <p:cNvPr id="6" name="Slide Number Placeholder 5"/>
          <p:cNvSpPr>
            <a:spLocks noGrp="1"/>
          </p:cNvSpPr>
          <p:nvPr>
            <p:ph type="sldNum" sz="quarter" idx="5"/>
          </p:nvPr>
        </p:nvSpPr>
        <p:spPr/>
        <p:txBody>
          <a:bodyPr/>
          <a:lstStyle/>
          <a:p>
            <a:pPr>
              <a:defRPr/>
            </a:pPr>
            <a:fld id="{D9EEE059-AAF2-2147-901E-B65AD2522906}" type="slidenum">
              <a:rPr lang="en-US" smtClean="0"/>
              <a:pPr>
                <a:defRPr/>
              </a:pPr>
              <a:t>99</a:t>
            </a:fld>
            <a:endParaRPr lang="en-US" dirty="0"/>
          </a:p>
        </p:txBody>
      </p:sp>
    </p:spTree>
    <p:extLst>
      <p:ext uri="{BB962C8B-B14F-4D97-AF65-F5344CB8AC3E}">
        <p14:creationId xmlns:p14="http://schemas.microsoft.com/office/powerpoint/2010/main" val="2297958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8FA17-37C6-47E7-AF6B-643418AC4AB5}"/>
              </a:ext>
            </a:extLst>
          </p:cNvPr>
          <p:cNvPicPr>
            <a:picLocks noChangeAspect="1"/>
          </p:cNvPicPr>
          <p:nvPr userDrawn="1"/>
        </p:nvPicPr>
        <p:blipFill>
          <a:blip r:embed="rId3"/>
          <a:stretch>
            <a:fillRect/>
          </a:stretch>
        </p:blipFill>
        <p:spPr>
          <a:xfrm>
            <a:off x="0" y="115062"/>
            <a:ext cx="9144000" cy="4913376"/>
          </a:xfrm>
          <a:prstGeom prst="rect">
            <a:avLst/>
          </a:prstGeom>
        </p:spPr>
      </p:pic>
      <p:sp>
        <p:nvSpPr>
          <p:cNvPr id="10" name="Rectangle 9">
            <a:extLst>
              <a:ext uri="{FF2B5EF4-FFF2-40B4-BE49-F238E27FC236}">
                <a16:creationId xmlns:a16="http://schemas.microsoft.com/office/drawing/2014/main" id="{A9281408-6330-4105-81B0-D3B06BE50EF2}"/>
              </a:ext>
            </a:extLst>
          </p:cNvPr>
          <p:cNvSpPr/>
          <p:nvPr userDrawn="1"/>
        </p:nvSpPr>
        <p:spPr>
          <a:xfrm>
            <a:off x="0" y="3570831"/>
            <a:ext cx="9144000" cy="1572667"/>
          </a:xfrm>
          <a:prstGeom prst="rect">
            <a:avLst/>
          </a:prstGeom>
          <a:solidFill>
            <a:srgbClr val="F26A4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ＭＳ Ｐゴシック"/>
            </a:endParaRPr>
          </a:p>
        </p:txBody>
      </p:sp>
      <p:pic>
        <p:nvPicPr>
          <p:cNvPr id="11" name="Picture 10">
            <a:extLst>
              <a:ext uri="{FF2B5EF4-FFF2-40B4-BE49-F238E27FC236}">
                <a16:creationId xmlns:a16="http://schemas.microsoft.com/office/drawing/2014/main" id="{73BD1240-CCC0-4B1A-9E25-40374FDC72D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6923" y="3391707"/>
            <a:ext cx="2284153" cy="1304013"/>
          </a:xfrm>
          <a:prstGeom prst="rect">
            <a:avLst/>
          </a:prstGeom>
        </p:spPr>
      </p:pic>
      <p:sp>
        <p:nvSpPr>
          <p:cNvPr id="15" name="Title 1">
            <a:extLst>
              <a:ext uri="{FF2B5EF4-FFF2-40B4-BE49-F238E27FC236}">
                <a16:creationId xmlns:a16="http://schemas.microsoft.com/office/drawing/2014/main" id="{78B4BFAC-0B7E-E348-8970-9CEFAA326329}"/>
              </a:ext>
            </a:extLst>
          </p:cNvPr>
          <p:cNvSpPr>
            <a:spLocks noGrp="1"/>
          </p:cNvSpPr>
          <p:nvPr>
            <p:ph type="ctrTitle"/>
          </p:nvPr>
        </p:nvSpPr>
        <p:spPr>
          <a:xfrm>
            <a:off x="2826206" y="3637664"/>
            <a:ext cx="6309612" cy="876948"/>
          </a:xfrm>
          <a:prstGeom prst="rect">
            <a:avLst/>
          </a:prstGeom>
        </p:spPr>
        <p:txBody>
          <a:bodyPr anchor="ctr">
            <a:noAutofit/>
          </a:bodyPr>
          <a:lstStyle>
            <a:lvl1pPr algn="l">
              <a:defRPr sz="2400" b="1">
                <a:solidFill>
                  <a:schemeClr val="bg1"/>
                </a:solidFill>
                <a:latin typeface="+mj-lt"/>
                <a:cs typeface="Arial"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C272194-A81C-CE4C-BB42-EEB935F2D12E}"/>
              </a:ext>
            </a:extLst>
          </p:cNvPr>
          <p:cNvSpPr/>
          <p:nvPr userDrawn="1"/>
        </p:nvSpPr>
        <p:spPr>
          <a:xfrm>
            <a:off x="267526" y="4769070"/>
            <a:ext cx="1430200" cy="200055"/>
          </a:xfrm>
          <a:prstGeom prst="rect">
            <a:avLst/>
          </a:prstGeom>
        </p:spPr>
        <p:txBody>
          <a:bodyPr wrap="none">
            <a:spAutoFit/>
          </a:bodyPr>
          <a:lstStyle/>
          <a:p>
            <a:r>
              <a:rPr lang="en-US" sz="700" dirty="0">
                <a:solidFill>
                  <a:srgbClr val="293C61"/>
                </a:solidFill>
                <a:latin typeface="+mj-lt"/>
              </a:rPr>
              <a:t>SHRM © 2022. All Rights Reserved</a:t>
            </a: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ingle Line Header_subhead_1 column ">
    <p:spTree>
      <p:nvGrpSpPr>
        <p:cNvPr id="1" name=""/>
        <p:cNvGrpSpPr/>
        <p:nvPr/>
      </p:nvGrpSpPr>
      <p:grpSpPr>
        <a:xfrm>
          <a:off x="0" y="0"/>
          <a:ext cx="0" cy="0"/>
          <a:chOff x="0" y="0"/>
          <a:chExt cx="0" cy="0"/>
        </a:xfrm>
      </p:grpSpPr>
      <p:pic>
        <p:nvPicPr>
          <p:cNvPr id="10" name="Google Shape;223;p29">
            <a:extLst>
              <a:ext uri="{FF2B5EF4-FFF2-40B4-BE49-F238E27FC236}">
                <a16:creationId xmlns:a16="http://schemas.microsoft.com/office/drawing/2014/main" id="{031E3D05-6DA2-4048-A794-35E3F2614F87}"/>
              </a:ext>
            </a:extLst>
          </p:cNvPr>
          <p:cNvPicPr preferRelativeResize="0"/>
          <p:nvPr userDrawn="1"/>
        </p:nvPicPr>
        <p:blipFill rotWithShape="1">
          <a:blip r:embed="rId3" cstate="hqprint">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3272" y="914400"/>
            <a:ext cx="1424034" cy="1186074"/>
          </a:xfrm>
          <a:prstGeom prst="rect">
            <a:avLst/>
          </a:prstGeom>
          <a:noFill/>
          <a:ln>
            <a:noFill/>
          </a:ln>
        </p:spPr>
      </p:pic>
      <p:sp>
        <p:nvSpPr>
          <p:cNvPr id="8" name="Text Placeholder 3"/>
          <p:cNvSpPr>
            <a:spLocks noGrp="1"/>
          </p:cNvSpPr>
          <p:nvPr>
            <p:ph type="body" sz="quarter" idx="13" hasCustomPrompt="1"/>
          </p:nvPr>
        </p:nvSpPr>
        <p:spPr>
          <a:xfrm>
            <a:off x="1483200" y="1326595"/>
            <a:ext cx="7203615" cy="3099771"/>
          </a:xfrm>
          <a:prstGeom prst="rect">
            <a:avLst/>
          </a:prstGeom>
        </p:spPr>
        <p:txBody>
          <a:bodyPr vert="horz"/>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a:solidFill>
                  <a:schemeClr val="tx1"/>
                </a:solidFill>
                <a:effectLst/>
                <a:latin typeface="+mn-lt"/>
                <a:ea typeface="Arial" charset="0"/>
                <a:cs typeface="Arial" charset="0"/>
              </a:defRPr>
            </a:lvl1pPr>
          </a:lstStyle>
          <a:p>
            <a:pPr lvl="0"/>
            <a:r>
              <a:rPr lang="en-US" dirty="0"/>
              <a:t>Click to add text</a:t>
            </a:r>
          </a:p>
        </p:txBody>
      </p:sp>
      <p:sp>
        <p:nvSpPr>
          <p:cNvPr id="7" name="Title 1"/>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11" name="Text Placeholder 2">
            <a:extLst>
              <a:ext uri="{FF2B5EF4-FFF2-40B4-BE49-F238E27FC236}">
                <a16:creationId xmlns:a16="http://schemas.microsoft.com/office/drawing/2014/main" id="{488127CD-B47D-46A3-B791-65659A4B9501}"/>
              </a:ext>
            </a:extLst>
          </p:cNvPr>
          <p:cNvSpPr>
            <a:spLocks noGrp="1"/>
          </p:cNvSpPr>
          <p:nvPr>
            <p:ph type="body" sz="quarter" idx="15" hasCustomPrompt="1"/>
          </p:nvPr>
        </p:nvSpPr>
        <p:spPr>
          <a:xfrm>
            <a:off x="1483201" y="868680"/>
            <a:ext cx="7203601"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cxnSp>
        <p:nvCxnSpPr>
          <p:cNvPr id="15" name="Straight Connector 14">
            <a:extLst>
              <a:ext uri="{FF2B5EF4-FFF2-40B4-BE49-F238E27FC236}">
                <a16:creationId xmlns:a16="http://schemas.microsoft.com/office/drawing/2014/main" id="{C13509F5-6CCD-4605-AC64-30156ACE4BE7}"/>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8DED7698-0722-43A0-A0E5-D33B6B0F2D04}"/>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3" name="Content Placeholder 3">
            <a:extLst>
              <a:ext uri="{FF2B5EF4-FFF2-40B4-BE49-F238E27FC236}">
                <a16:creationId xmlns:a16="http://schemas.microsoft.com/office/drawing/2014/main" id="{389258EE-32A1-4C60-B4E9-6D8004A2056F}"/>
              </a:ext>
            </a:extLst>
          </p:cNvPr>
          <p:cNvSpPr>
            <a:spLocks noGrp="1"/>
          </p:cNvSpPr>
          <p:nvPr>
            <p:ph sz="quarter" idx="17"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Tree>
    <p:custDataLst>
      <p:tags r:id="rId1"/>
    </p:custDataLst>
    <p:extLst>
      <p:ext uri="{BB962C8B-B14F-4D97-AF65-F5344CB8AC3E}">
        <p14:creationId xmlns:p14="http://schemas.microsoft.com/office/powerpoint/2010/main" val="198200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ingle Line Header_subhead_1 column ">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1483200" y="1326595"/>
            <a:ext cx="7203615" cy="3099771"/>
          </a:xfrm>
          <a:prstGeom prst="rect">
            <a:avLst/>
          </a:prstGeom>
        </p:spPr>
        <p:txBody>
          <a:bodyPr vert="horz"/>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a:solidFill>
                  <a:schemeClr val="tx1"/>
                </a:solidFill>
                <a:effectLst/>
                <a:latin typeface="+mn-lt"/>
                <a:ea typeface="Arial" charset="0"/>
                <a:cs typeface="Arial" charset="0"/>
              </a:defRPr>
            </a:lvl1pPr>
          </a:lstStyle>
          <a:p>
            <a:pPr lvl="0"/>
            <a:r>
              <a:rPr lang="en-US" dirty="0"/>
              <a:t>Click to add text</a:t>
            </a:r>
          </a:p>
        </p:txBody>
      </p:sp>
      <p:sp>
        <p:nvSpPr>
          <p:cNvPr id="7" name="Title 1"/>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11" name="Text Placeholder 2">
            <a:extLst>
              <a:ext uri="{FF2B5EF4-FFF2-40B4-BE49-F238E27FC236}">
                <a16:creationId xmlns:a16="http://schemas.microsoft.com/office/drawing/2014/main" id="{488127CD-B47D-46A3-B791-65659A4B9501}"/>
              </a:ext>
            </a:extLst>
          </p:cNvPr>
          <p:cNvSpPr>
            <a:spLocks noGrp="1"/>
          </p:cNvSpPr>
          <p:nvPr>
            <p:ph type="body" sz="quarter" idx="15" hasCustomPrompt="1"/>
          </p:nvPr>
        </p:nvSpPr>
        <p:spPr>
          <a:xfrm>
            <a:off x="1483201" y="868680"/>
            <a:ext cx="7203601"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pic>
        <p:nvPicPr>
          <p:cNvPr id="13" name="Google Shape;270;p34">
            <a:extLst>
              <a:ext uri="{FF2B5EF4-FFF2-40B4-BE49-F238E27FC236}">
                <a16:creationId xmlns:a16="http://schemas.microsoft.com/office/drawing/2014/main" id="{A8A57795-D291-4D12-8C3C-E3BC860AD3BA}"/>
              </a:ext>
            </a:extLst>
          </p:cNvPr>
          <p:cNvPicPr preferRelativeResize="0"/>
          <p:nvPr userDrawn="1"/>
        </p:nvPicPr>
        <p:blipFill rotWithShape="1">
          <a:blip r:embed="rId3" cstate="hqprint">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49255" y="899999"/>
            <a:ext cx="1163268" cy="1130303"/>
          </a:xfrm>
          <a:prstGeom prst="rect">
            <a:avLst/>
          </a:prstGeom>
          <a:noFill/>
          <a:ln>
            <a:noFill/>
          </a:ln>
        </p:spPr>
      </p:pic>
      <p:sp>
        <p:nvSpPr>
          <p:cNvPr id="14" name="Rectangle 13">
            <a:extLst>
              <a:ext uri="{FF2B5EF4-FFF2-40B4-BE49-F238E27FC236}">
                <a16:creationId xmlns:a16="http://schemas.microsoft.com/office/drawing/2014/main" id="{991E2E11-B36D-4039-AD3F-BFE419E5928A}"/>
              </a:ext>
            </a:extLst>
          </p:cNvPr>
          <p:cNvSpPr/>
          <p:nvPr userDrawn="1"/>
        </p:nvSpPr>
        <p:spPr>
          <a:xfrm>
            <a:off x="3857513" y="4762971"/>
            <a:ext cx="1430199" cy="200055"/>
          </a:xfrm>
          <a:prstGeom prst="rect">
            <a:avLst/>
          </a:prstGeom>
        </p:spPr>
        <p:txBody>
          <a:bodyPr wrap="none">
            <a:spAutoFit/>
          </a:bodyPr>
          <a:lstStyle/>
          <a:p>
            <a:pPr algn="ctr"/>
            <a:r>
              <a:rPr lang="en-US" sz="700" dirty="0">
                <a:solidFill>
                  <a:srgbClr val="293C61"/>
                </a:solidFill>
                <a:latin typeface="+mn-lt"/>
              </a:rPr>
              <a:t>SHRM © 2022. All Rights Reserved</a:t>
            </a:r>
          </a:p>
        </p:txBody>
      </p:sp>
      <p:cxnSp>
        <p:nvCxnSpPr>
          <p:cNvPr id="15" name="Straight Connector 14">
            <a:extLst>
              <a:ext uri="{FF2B5EF4-FFF2-40B4-BE49-F238E27FC236}">
                <a16:creationId xmlns:a16="http://schemas.microsoft.com/office/drawing/2014/main" id="{A195ABDE-0359-43F4-9917-4E100D165689}"/>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E1BD1981-633A-4A99-93C1-D0AF232228CE}"/>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Tree>
    <p:custDataLst>
      <p:tags r:id="rId1"/>
    </p:custDataLst>
    <p:extLst>
      <p:ext uri="{BB962C8B-B14F-4D97-AF65-F5344CB8AC3E}">
        <p14:creationId xmlns:p14="http://schemas.microsoft.com/office/powerpoint/2010/main" val="155300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ingle Line Header_subhead_1 column ">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1483200" y="1326595"/>
            <a:ext cx="7203615" cy="3099771"/>
          </a:xfrm>
          <a:prstGeom prst="rect">
            <a:avLst/>
          </a:prstGeom>
        </p:spPr>
        <p:txBody>
          <a:bodyPr vert="horz"/>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a:solidFill>
                  <a:schemeClr val="tx1"/>
                </a:solidFill>
                <a:effectLst/>
                <a:latin typeface="+mn-lt"/>
                <a:ea typeface="Arial" charset="0"/>
                <a:cs typeface="Arial" charset="0"/>
              </a:defRPr>
            </a:lvl1pPr>
          </a:lstStyle>
          <a:p>
            <a:pPr lvl="0"/>
            <a:r>
              <a:rPr lang="en-US" dirty="0"/>
              <a:t>Click to add text</a:t>
            </a:r>
          </a:p>
        </p:txBody>
      </p:sp>
      <p:sp>
        <p:nvSpPr>
          <p:cNvPr id="7" name="Title 1"/>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11" name="Text Placeholder 2">
            <a:extLst>
              <a:ext uri="{FF2B5EF4-FFF2-40B4-BE49-F238E27FC236}">
                <a16:creationId xmlns:a16="http://schemas.microsoft.com/office/drawing/2014/main" id="{488127CD-B47D-46A3-B791-65659A4B9501}"/>
              </a:ext>
            </a:extLst>
          </p:cNvPr>
          <p:cNvSpPr>
            <a:spLocks noGrp="1"/>
          </p:cNvSpPr>
          <p:nvPr>
            <p:ph type="body" sz="quarter" idx="15" hasCustomPrompt="1"/>
          </p:nvPr>
        </p:nvSpPr>
        <p:spPr>
          <a:xfrm>
            <a:off x="1483201" y="868680"/>
            <a:ext cx="7203601"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pic>
        <p:nvPicPr>
          <p:cNvPr id="13" name="Google Shape;270;p34">
            <a:extLst>
              <a:ext uri="{FF2B5EF4-FFF2-40B4-BE49-F238E27FC236}">
                <a16:creationId xmlns:a16="http://schemas.microsoft.com/office/drawing/2014/main" id="{A8A57795-D291-4D12-8C3C-E3BC860AD3BA}"/>
              </a:ext>
            </a:extLst>
          </p:cNvPr>
          <p:cNvPicPr preferRelativeResize="0"/>
          <p:nvPr userDrawn="1"/>
        </p:nvPicPr>
        <p:blipFill rotWithShape="1">
          <a:blip r:embed="rId3" cstate="hqprint">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49255" y="899999"/>
            <a:ext cx="1163268" cy="1130303"/>
          </a:xfrm>
          <a:prstGeom prst="rect">
            <a:avLst/>
          </a:prstGeom>
          <a:noFill/>
          <a:ln>
            <a:noFill/>
          </a:ln>
        </p:spPr>
      </p:pic>
      <p:cxnSp>
        <p:nvCxnSpPr>
          <p:cNvPr id="15" name="Straight Connector 14">
            <a:extLst>
              <a:ext uri="{FF2B5EF4-FFF2-40B4-BE49-F238E27FC236}">
                <a16:creationId xmlns:a16="http://schemas.microsoft.com/office/drawing/2014/main" id="{A195ABDE-0359-43F4-9917-4E100D165689}"/>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E1BD1981-633A-4A99-93C1-D0AF232228CE}"/>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0" name="Content Placeholder 3">
            <a:extLst>
              <a:ext uri="{FF2B5EF4-FFF2-40B4-BE49-F238E27FC236}">
                <a16:creationId xmlns:a16="http://schemas.microsoft.com/office/drawing/2014/main" id="{9E462E07-9F43-4750-ACD2-A838D5C62B61}"/>
              </a:ext>
            </a:extLst>
          </p:cNvPr>
          <p:cNvSpPr>
            <a:spLocks noGrp="1"/>
          </p:cNvSpPr>
          <p:nvPr>
            <p:ph sz="quarter" idx="17"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Tree>
    <p:custDataLst>
      <p:tags r:id="rId1"/>
    </p:custDataLst>
    <p:extLst>
      <p:ext uri="{BB962C8B-B14F-4D97-AF65-F5344CB8AC3E}">
        <p14:creationId xmlns:p14="http://schemas.microsoft.com/office/powerpoint/2010/main" val="2665442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Line Header_list text">
    <p:spTree>
      <p:nvGrpSpPr>
        <p:cNvPr id="1" name=""/>
        <p:cNvGrpSpPr/>
        <p:nvPr/>
      </p:nvGrpSpPr>
      <p:grpSpPr>
        <a:xfrm>
          <a:off x="0" y="0"/>
          <a:ext cx="0" cy="0"/>
          <a:chOff x="0" y="0"/>
          <a:chExt cx="0" cy="0"/>
        </a:xfrm>
      </p:grpSpPr>
      <p:sp>
        <p:nvSpPr>
          <p:cNvPr id="10" name="Text Placeholder 3"/>
          <p:cNvSpPr>
            <a:spLocks noGrp="1"/>
          </p:cNvSpPr>
          <p:nvPr>
            <p:ph type="body" sz="quarter" idx="13" hasCustomPrompt="1"/>
          </p:nvPr>
        </p:nvSpPr>
        <p:spPr>
          <a:xfrm>
            <a:off x="612336" y="1326596"/>
            <a:ext cx="2523405" cy="3169042"/>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173038" indent="-173038" algn="l">
              <a:spcBef>
                <a:spcPts val="0"/>
              </a:spcBef>
              <a:spcAft>
                <a:spcPts val="350"/>
              </a:spcAft>
              <a:buFont typeface="Arial" panose="020B0604020202020204" pitchFamily="34" charset="0"/>
              <a:buChar char="•"/>
              <a:defRPr sz="1800">
                <a:solidFill>
                  <a:schemeClr val="tx1"/>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dirty="0"/>
              <a:t>Click to add text</a:t>
            </a:r>
          </a:p>
        </p:txBody>
      </p:sp>
      <p:sp>
        <p:nvSpPr>
          <p:cNvPr id="8"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9" name="Text Placeholder 3"/>
          <p:cNvSpPr>
            <a:spLocks noGrp="1"/>
          </p:cNvSpPr>
          <p:nvPr>
            <p:ph type="body" sz="quarter" idx="14" hasCustomPrompt="1"/>
          </p:nvPr>
        </p:nvSpPr>
        <p:spPr>
          <a:xfrm>
            <a:off x="3387868" y="1326596"/>
            <a:ext cx="2523405" cy="3169042"/>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173038" indent="-173038">
              <a:spcBef>
                <a:spcPts val="0"/>
              </a:spcBef>
              <a:spcAft>
                <a:spcPts val="350"/>
              </a:spcAft>
              <a:buFont typeface="Arial" panose="020B0604020202020204" pitchFamily="34" charset="0"/>
              <a:buChar char="•"/>
              <a:defRPr sz="1800">
                <a:solidFill>
                  <a:schemeClr val="tx1"/>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dirty="0"/>
              <a:t>Click to add text</a:t>
            </a:r>
          </a:p>
        </p:txBody>
      </p:sp>
      <p:sp>
        <p:nvSpPr>
          <p:cNvPr id="11" name="Text Placeholder 3"/>
          <p:cNvSpPr>
            <a:spLocks noGrp="1"/>
          </p:cNvSpPr>
          <p:nvPr>
            <p:ph type="body" sz="quarter" idx="15" hasCustomPrompt="1"/>
          </p:nvPr>
        </p:nvSpPr>
        <p:spPr>
          <a:xfrm>
            <a:off x="6163400" y="1326596"/>
            <a:ext cx="2523405" cy="3169041"/>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173038" indent="-173038">
              <a:spcBef>
                <a:spcPts val="0"/>
              </a:spcBef>
              <a:spcAft>
                <a:spcPts val="350"/>
              </a:spcAft>
              <a:buFont typeface="Arial" panose="020B0604020202020204" pitchFamily="34" charset="0"/>
              <a:buChar char="•"/>
              <a:defRPr sz="1800">
                <a:solidFill>
                  <a:schemeClr val="tx1"/>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dirty="0"/>
              <a:t>Click to add text</a:t>
            </a:r>
          </a:p>
        </p:txBody>
      </p:sp>
      <p:sp>
        <p:nvSpPr>
          <p:cNvPr id="12" name="Title 1">
            <a:extLst>
              <a:ext uri="{FF2B5EF4-FFF2-40B4-BE49-F238E27FC236}">
                <a16:creationId xmlns:a16="http://schemas.microsoft.com/office/drawing/2014/main" id="{835E6716-DF77-4B60-9B9A-ED186C9D6222}"/>
              </a:ext>
            </a:extLst>
          </p:cNvPr>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3" name="Text Placeholder 2">
            <a:extLst>
              <a:ext uri="{FF2B5EF4-FFF2-40B4-BE49-F238E27FC236}">
                <a16:creationId xmlns:a16="http://schemas.microsoft.com/office/drawing/2014/main" id="{2FC822FD-E75A-404E-9C1D-BA14D2103AC6}"/>
              </a:ext>
            </a:extLst>
          </p:cNvPr>
          <p:cNvSpPr>
            <a:spLocks noGrp="1"/>
          </p:cNvSpPr>
          <p:nvPr>
            <p:ph type="body" sz="quarter" idx="17"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sp>
        <p:nvSpPr>
          <p:cNvPr id="14" name="Rectangle 13">
            <a:extLst>
              <a:ext uri="{FF2B5EF4-FFF2-40B4-BE49-F238E27FC236}">
                <a16:creationId xmlns:a16="http://schemas.microsoft.com/office/drawing/2014/main" id="{F4C01CD3-D66F-4348-9806-0613E33E824B}"/>
              </a:ext>
            </a:extLst>
          </p:cNvPr>
          <p:cNvSpPr/>
          <p:nvPr userDrawn="1"/>
        </p:nvSpPr>
        <p:spPr>
          <a:xfrm>
            <a:off x="3857513" y="4762971"/>
            <a:ext cx="1430199" cy="200055"/>
          </a:xfrm>
          <a:prstGeom prst="rect">
            <a:avLst/>
          </a:prstGeom>
        </p:spPr>
        <p:txBody>
          <a:bodyPr wrap="none">
            <a:spAutoFit/>
          </a:bodyPr>
          <a:lstStyle/>
          <a:p>
            <a:pPr algn="ctr"/>
            <a:r>
              <a:rPr lang="en-US" sz="700" dirty="0">
                <a:solidFill>
                  <a:srgbClr val="293C61"/>
                </a:solidFill>
                <a:latin typeface="+mn-lt"/>
              </a:rPr>
              <a:t>SHRM © 2022. All Rights Reserved</a:t>
            </a:r>
          </a:p>
        </p:txBody>
      </p:sp>
      <p:cxnSp>
        <p:nvCxnSpPr>
          <p:cNvPr id="15" name="Straight Connector 14">
            <a:extLst>
              <a:ext uri="{FF2B5EF4-FFF2-40B4-BE49-F238E27FC236}">
                <a16:creationId xmlns:a16="http://schemas.microsoft.com/office/drawing/2014/main" id="{E60D7199-48FD-4C68-995D-7054BB4AD3EA}"/>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FBF37E72-EA04-426D-AEC7-6DEFB4F89C21}"/>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Tree>
    <p:custDataLst>
      <p:tags r:id="rId1"/>
    </p:custDataLst>
    <p:extLst>
      <p:ext uri="{BB962C8B-B14F-4D97-AF65-F5344CB8AC3E}">
        <p14:creationId xmlns:p14="http://schemas.microsoft.com/office/powerpoint/2010/main" val="607606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ingle Line Header_list text">
    <p:spTree>
      <p:nvGrpSpPr>
        <p:cNvPr id="1" name=""/>
        <p:cNvGrpSpPr/>
        <p:nvPr/>
      </p:nvGrpSpPr>
      <p:grpSpPr>
        <a:xfrm>
          <a:off x="0" y="0"/>
          <a:ext cx="0" cy="0"/>
          <a:chOff x="0" y="0"/>
          <a:chExt cx="0" cy="0"/>
        </a:xfrm>
      </p:grpSpPr>
      <p:sp>
        <p:nvSpPr>
          <p:cNvPr id="10" name="Text Placeholder 3"/>
          <p:cNvSpPr>
            <a:spLocks noGrp="1"/>
          </p:cNvSpPr>
          <p:nvPr>
            <p:ph type="body" sz="quarter" idx="13" hasCustomPrompt="1"/>
          </p:nvPr>
        </p:nvSpPr>
        <p:spPr>
          <a:xfrm>
            <a:off x="612336" y="1326596"/>
            <a:ext cx="2523405" cy="3169042"/>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173038" indent="-173038" algn="l">
              <a:spcBef>
                <a:spcPts val="0"/>
              </a:spcBef>
              <a:spcAft>
                <a:spcPts val="350"/>
              </a:spcAft>
              <a:buFont typeface="Arial" panose="020B0604020202020204" pitchFamily="34" charset="0"/>
              <a:buChar char="•"/>
              <a:defRPr sz="1800">
                <a:solidFill>
                  <a:schemeClr val="tx1"/>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dirty="0"/>
              <a:t>Click to add text</a:t>
            </a:r>
          </a:p>
        </p:txBody>
      </p:sp>
      <p:sp>
        <p:nvSpPr>
          <p:cNvPr id="8"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9" name="Text Placeholder 3"/>
          <p:cNvSpPr>
            <a:spLocks noGrp="1"/>
          </p:cNvSpPr>
          <p:nvPr>
            <p:ph type="body" sz="quarter" idx="14" hasCustomPrompt="1"/>
          </p:nvPr>
        </p:nvSpPr>
        <p:spPr>
          <a:xfrm>
            <a:off x="3387868" y="1326596"/>
            <a:ext cx="2523405" cy="3169042"/>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173038" indent="-173038">
              <a:spcBef>
                <a:spcPts val="0"/>
              </a:spcBef>
              <a:spcAft>
                <a:spcPts val="350"/>
              </a:spcAft>
              <a:buFont typeface="Arial" panose="020B0604020202020204" pitchFamily="34" charset="0"/>
              <a:buChar char="•"/>
              <a:defRPr sz="1800">
                <a:solidFill>
                  <a:schemeClr val="tx1"/>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dirty="0"/>
              <a:t>Click to add text</a:t>
            </a:r>
          </a:p>
        </p:txBody>
      </p:sp>
      <p:sp>
        <p:nvSpPr>
          <p:cNvPr id="11" name="Text Placeholder 3"/>
          <p:cNvSpPr>
            <a:spLocks noGrp="1"/>
          </p:cNvSpPr>
          <p:nvPr>
            <p:ph type="body" sz="quarter" idx="15" hasCustomPrompt="1"/>
          </p:nvPr>
        </p:nvSpPr>
        <p:spPr>
          <a:xfrm>
            <a:off x="6163400" y="1326596"/>
            <a:ext cx="2523405" cy="3169041"/>
          </a:xfrm>
          <a:prstGeom prst="rect">
            <a:avLst/>
          </a:prstGeom>
        </p:spPr>
        <p:txBody>
          <a:bodyPr vert="horz" numCol="1" spcCol="457200"/>
          <a:lstStyle>
            <a:lvl1pPr marL="285724" marR="0" indent="-285724" algn="l" defTabSz="457155" rtl="0" eaLnBrk="1" fontAlgn="auto" latinLnBrk="0" hangingPunct="1">
              <a:lnSpc>
                <a:spcPts val="1920"/>
              </a:lnSpc>
              <a:spcBef>
                <a:spcPts val="0"/>
              </a:spcBef>
              <a:spcAft>
                <a:spcPts val="1200"/>
              </a:spcAft>
              <a:buClrTx/>
              <a:buSzTx/>
              <a:buFont typeface="Arial" charset="0"/>
              <a:buChar char="•"/>
              <a:tabLst/>
              <a:defRPr lang="en-US" sz="1300" b="0" i="0">
                <a:solidFill>
                  <a:schemeClr val="tx1">
                    <a:lumMod val="65000"/>
                    <a:lumOff val="35000"/>
                  </a:schemeClr>
                </a:solidFill>
                <a:effectLst/>
                <a:latin typeface="Arial" charset="0"/>
                <a:ea typeface="Arial" charset="0"/>
                <a:cs typeface="Arial" charset="0"/>
              </a:defRPr>
            </a:lvl1pPr>
            <a:lvl2pPr marL="173038" indent="-173038">
              <a:spcBef>
                <a:spcPts val="0"/>
              </a:spcBef>
              <a:spcAft>
                <a:spcPts val="350"/>
              </a:spcAft>
              <a:buFont typeface="Arial" panose="020B0604020202020204" pitchFamily="34" charset="0"/>
              <a:buChar char="•"/>
              <a:defRPr sz="1800">
                <a:solidFill>
                  <a:schemeClr val="tx1"/>
                </a:solidFill>
              </a:defRPr>
            </a:lvl2pPr>
            <a:lvl3pPr marL="914332" indent="0">
              <a:buNone/>
              <a:defRPr sz="1100">
                <a:solidFill>
                  <a:srgbClr val="595959"/>
                </a:solidFill>
              </a:defRPr>
            </a:lvl3pPr>
            <a:lvl4pPr marL="1371496" indent="0">
              <a:buNone/>
              <a:defRPr sz="1100">
                <a:solidFill>
                  <a:srgbClr val="595959"/>
                </a:solidFill>
              </a:defRPr>
            </a:lvl4pPr>
          </a:lstStyle>
          <a:p>
            <a:pPr lvl="1"/>
            <a:r>
              <a:rPr lang="en-US" dirty="0"/>
              <a:t>Click to add text</a:t>
            </a:r>
          </a:p>
        </p:txBody>
      </p:sp>
      <p:sp>
        <p:nvSpPr>
          <p:cNvPr id="12" name="Title 1">
            <a:extLst>
              <a:ext uri="{FF2B5EF4-FFF2-40B4-BE49-F238E27FC236}">
                <a16:creationId xmlns:a16="http://schemas.microsoft.com/office/drawing/2014/main" id="{835E6716-DF77-4B60-9B9A-ED186C9D6222}"/>
              </a:ext>
            </a:extLst>
          </p:cNvPr>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3" name="Text Placeholder 2">
            <a:extLst>
              <a:ext uri="{FF2B5EF4-FFF2-40B4-BE49-F238E27FC236}">
                <a16:creationId xmlns:a16="http://schemas.microsoft.com/office/drawing/2014/main" id="{2FC822FD-E75A-404E-9C1D-BA14D2103AC6}"/>
              </a:ext>
            </a:extLst>
          </p:cNvPr>
          <p:cNvSpPr>
            <a:spLocks noGrp="1"/>
          </p:cNvSpPr>
          <p:nvPr>
            <p:ph type="body" sz="quarter" idx="17"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cxnSp>
        <p:nvCxnSpPr>
          <p:cNvPr id="15" name="Straight Connector 14">
            <a:extLst>
              <a:ext uri="{FF2B5EF4-FFF2-40B4-BE49-F238E27FC236}">
                <a16:creationId xmlns:a16="http://schemas.microsoft.com/office/drawing/2014/main" id="{E60D7199-48FD-4C68-995D-7054BB4AD3EA}"/>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FBF37E72-EA04-426D-AEC7-6DEFB4F89C21}"/>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7" name="Content Placeholder 3">
            <a:extLst>
              <a:ext uri="{FF2B5EF4-FFF2-40B4-BE49-F238E27FC236}">
                <a16:creationId xmlns:a16="http://schemas.microsoft.com/office/drawing/2014/main" id="{9AF7AE14-AE11-4A6F-8999-0BC8A7829AF1}"/>
              </a:ext>
            </a:extLst>
          </p:cNvPr>
          <p:cNvSpPr>
            <a:spLocks noGrp="1"/>
          </p:cNvSpPr>
          <p:nvPr>
            <p:ph sz="quarter" idx="18"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Tree>
    <p:custDataLst>
      <p:tags r:id="rId1"/>
    </p:custDataLst>
    <p:extLst>
      <p:ext uri="{BB962C8B-B14F-4D97-AF65-F5344CB8AC3E}">
        <p14:creationId xmlns:p14="http://schemas.microsoft.com/office/powerpoint/2010/main" val="166598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justified text_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4808538" y="1326594"/>
            <a:ext cx="3878262" cy="3057819"/>
          </a:xfrm>
          <a:prstGeom prst="rect">
            <a:avLst/>
          </a:prstGeom>
        </p:spPr>
        <p:txBody>
          <a:bodyPr/>
          <a:lstStyle>
            <a:lvl1pPr marL="0" indent="0">
              <a:lnSpc>
                <a:spcPct val="100000"/>
              </a:lnSpc>
              <a:spcBef>
                <a:spcPts val="0"/>
              </a:spcBef>
              <a:spcAft>
                <a:spcPts val="1200"/>
              </a:spcAft>
              <a:buNone/>
              <a:defRPr sz="1800" baseline="0">
                <a:solidFill>
                  <a:schemeClr val="tx1"/>
                </a:solidFill>
              </a:defRPr>
            </a:lvl1pPr>
          </a:lstStyle>
          <a:p>
            <a:pPr lvl="0"/>
            <a:endParaRPr lang="en-US" noProof="0" dirty="0"/>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7" name="Title 1">
            <a:extLst>
              <a:ext uri="{FF2B5EF4-FFF2-40B4-BE49-F238E27FC236}">
                <a16:creationId xmlns:a16="http://schemas.microsoft.com/office/drawing/2014/main" id="{97301B9B-2CE1-471B-BA2F-AE375178EEC1}"/>
              </a:ext>
            </a:extLst>
          </p:cNvPr>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3" name="Text Placeholder 2">
            <a:extLst>
              <a:ext uri="{FF2B5EF4-FFF2-40B4-BE49-F238E27FC236}">
                <a16:creationId xmlns:a16="http://schemas.microsoft.com/office/drawing/2014/main" id="{A693BFFA-4133-4718-AC79-B362A18F8BF4}"/>
              </a:ext>
            </a:extLst>
          </p:cNvPr>
          <p:cNvSpPr>
            <a:spLocks noGrp="1"/>
          </p:cNvSpPr>
          <p:nvPr>
            <p:ph type="body" sz="quarter" idx="17"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sp>
        <p:nvSpPr>
          <p:cNvPr id="14" name="Rectangle 13">
            <a:extLst>
              <a:ext uri="{FF2B5EF4-FFF2-40B4-BE49-F238E27FC236}">
                <a16:creationId xmlns:a16="http://schemas.microsoft.com/office/drawing/2014/main" id="{92B2E24D-22B9-4169-B838-7731FBDFEB92}"/>
              </a:ext>
            </a:extLst>
          </p:cNvPr>
          <p:cNvSpPr/>
          <p:nvPr userDrawn="1"/>
        </p:nvSpPr>
        <p:spPr>
          <a:xfrm>
            <a:off x="3857513" y="4762971"/>
            <a:ext cx="1430199" cy="200055"/>
          </a:xfrm>
          <a:prstGeom prst="rect">
            <a:avLst/>
          </a:prstGeom>
        </p:spPr>
        <p:txBody>
          <a:bodyPr wrap="none">
            <a:spAutoFit/>
          </a:bodyPr>
          <a:lstStyle/>
          <a:p>
            <a:pPr algn="ctr"/>
            <a:r>
              <a:rPr lang="en-US" sz="700" dirty="0">
                <a:solidFill>
                  <a:srgbClr val="293C61"/>
                </a:solidFill>
                <a:latin typeface="+mn-lt"/>
              </a:rPr>
              <a:t>SHRM © 2022. All Rights Reserved</a:t>
            </a:r>
          </a:p>
        </p:txBody>
      </p:sp>
      <p:cxnSp>
        <p:nvCxnSpPr>
          <p:cNvPr id="15" name="Straight Connector 14">
            <a:extLst>
              <a:ext uri="{FF2B5EF4-FFF2-40B4-BE49-F238E27FC236}">
                <a16:creationId xmlns:a16="http://schemas.microsoft.com/office/drawing/2014/main" id="{4D102BCA-6532-4B54-9678-E58CC7C45778}"/>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43288A5E-F7A9-4319-9607-664C0817E7B7}"/>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0" name="Text Placeholder 1">
            <a:extLst>
              <a:ext uri="{FF2B5EF4-FFF2-40B4-BE49-F238E27FC236}">
                <a16:creationId xmlns:a16="http://schemas.microsoft.com/office/drawing/2014/main" id="{E1271DB5-D1CF-4E62-83F8-5B8D55336B0A}"/>
              </a:ext>
            </a:extLst>
          </p:cNvPr>
          <p:cNvSpPr>
            <a:spLocks noGrp="1"/>
          </p:cNvSpPr>
          <p:nvPr>
            <p:ph idx="1"/>
          </p:nvPr>
        </p:nvSpPr>
        <p:spPr>
          <a:xfrm>
            <a:off x="615105" y="1329375"/>
            <a:ext cx="3956896" cy="30550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55595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eft justified text_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4808538" y="1326594"/>
            <a:ext cx="3878262" cy="3057819"/>
          </a:xfrm>
          <a:prstGeom prst="rect">
            <a:avLst/>
          </a:prstGeom>
        </p:spPr>
        <p:txBody>
          <a:bodyPr/>
          <a:lstStyle>
            <a:lvl1pPr marL="0" indent="0">
              <a:lnSpc>
                <a:spcPct val="100000"/>
              </a:lnSpc>
              <a:spcBef>
                <a:spcPts val="0"/>
              </a:spcBef>
              <a:spcAft>
                <a:spcPts val="1200"/>
              </a:spcAft>
              <a:buNone/>
              <a:defRPr sz="1800" baseline="0">
                <a:solidFill>
                  <a:schemeClr val="tx1"/>
                </a:solidFill>
              </a:defRPr>
            </a:lvl1pPr>
          </a:lstStyle>
          <a:p>
            <a:pPr lvl="0"/>
            <a:endParaRPr lang="en-US" noProof="0" dirty="0"/>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7" name="Title 1">
            <a:extLst>
              <a:ext uri="{FF2B5EF4-FFF2-40B4-BE49-F238E27FC236}">
                <a16:creationId xmlns:a16="http://schemas.microsoft.com/office/drawing/2014/main" id="{97301B9B-2CE1-471B-BA2F-AE375178EEC1}"/>
              </a:ext>
            </a:extLst>
          </p:cNvPr>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3" name="Text Placeholder 2">
            <a:extLst>
              <a:ext uri="{FF2B5EF4-FFF2-40B4-BE49-F238E27FC236}">
                <a16:creationId xmlns:a16="http://schemas.microsoft.com/office/drawing/2014/main" id="{A693BFFA-4133-4718-AC79-B362A18F8BF4}"/>
              </a:ext>
            </a:extLst>
          </p:cNvPr>
          <p:cNvSpPr>
            <a:spLocks noGrp="1"/>
          </p:cNvSpPr>
          <p:nvPr>
            <p:ph type="body" sz="quarter" idx="17"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cxnSp>
        <p:nvCxnSpPr>
          <p:cNvPr id="15" name="Straight Connector 14">
            <a:extLst>
              <a:ext uri="{FF2B5EF4-FFF2-40B4-BE49-F238E27FC236}">
                <a16:creationId xmlns:a16="http://schemas.microsoft.com/office/drawing/2014/main" id="{4D102BCA-6532-4B54-9678-E58CC7C45778}"/>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43288A5E-F7A9-4319-9607-664C0817E7B7}"/>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0" name="Content Placeholder 3">
            <a:extLst>
              <a:ext uri="{FF2B5EF4-FFF2-40B4-BE49-F238E27FC236}">
                <a16:creationId xmlns:a16="http://schemas.microsoft.com/office/drawing/2014/main" id="{B9436623-3F01-419D-BBFD-A2008F0C2B62}"/>
              </a:ext>
            </a:extLst>
          </p:cNvPr>
          <p:cNvSpPr>
            <a:spLocks noGrp="1"/>
          </p:cNvSpPr>
          <p:nvPr>
            <p:ph sz="quarter" idx="18"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
        <p:nvSpPr>
          <p:cNvPr id="17" name="Text Placeholder 1">
            <a:extLst>
              <a:ext uri="{FF2B5EF4-FFF2-40B4-BE49-F238E27FC236}">
                <a16:creationId xmlns:a16="http://schemas.microsoft.com/office/drawing/2014/main" id="{FA855088-835C-4AAA-B429-9B16C501E7AC}"/>
              </a:ext>
            </a:extLst>
          </p:cNvPr>
          <p:cNvSpPr>
            <a:spLocks noGrp="1"/>
          </p:cNvSpPr>
          <p:nvPr>
            <p:ph idx="1"/>
          </p:nvPr>
        </p:nvSpPr>
        <p:spPr>
          <a:xfrm>
            <a:off x="615104" y="1326594"/>
            <a:ext cx="3956896" cy="3057819"/>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89128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_centered_w tex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1884" y="1326595"/>
            <a:ext cx="8074915" cy="3166203"/>
          </a:xfrm>
          <a:prstGeom prst="rect">
            <a:avLst/>
          </a:prstGeom>
        </p:spPr>
        <p:txBody>
          <a:bodyPr/>
          <a:lstStyle>
            <a:lvl1pPr marL="0" indent="0">
              <a:buNone/>
              <a:defRPr sz="1100">
                <a:solidFill>
                  <a:srgbClr val="595959"/>
                </a:solidFill>
              </a:defRPr>
            </a:lvl1pPr>
          </a:lstStyle>
          <a:p>
            <a:pPr lvl="0"/>
            <a:r>
              <a:rPr lang="en-US" noProof="0" dirty="0"/>
              <a:t>Click icon to add picture</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7" name="Title 1">
            <a:extLst>
              <a:ext uri="{FF2B5EF4-FFF2-40B4-BE49-F238E27FC236}">
                <a16:creationId xmlns:a16="http://schemas.microsoft.com/office/drawing/2014/main" id="{9223A3BA-1044-4244-AAA7-0511D3C8DC03}"/>
              </a:ext>
            </a:extLst>
          </p:cNvPr>
          <p:cNvSpPr>
            <a:spLocks noGrp="1"/>
          </p:cNvSpPr>
          <p:nvPr>
            <p:ph type="ctrTitle" hasCustomPrompt="1"/>
          </p:nvPr>
        </p:nvSpPr>
        <p:spPr>
          <a:xfrm>
            <a:off x="612776"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1" name="Text Placeholder 2">
            <a:extLst>
              <a:ext uri="{FF2B5EF4-FFF2-40B4-BE49-F238E27FC236}">
                <a16:creationId xmlns:a16="http://schemas.microsoft.com/office/drawing/2014/main" id="{E4E4DBC3-C8FD-4B73-816A-DC761E0F1A52}"/>
              </a:ext>
            </a:extLst>
          </p:cNvPr>
          <p:cNvSpPr>
            <a:spLocks noGrp="1"/>
          </p:cNvSpPr>
          <p:nvPr>
            <p:ph type="body" sz="quarter" idx="17"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cxnSp>
        <p:nvCxnSpPr>
          <p:cNvPr id="13" name="Straight Connector 12">
            <a:extLst>
              <a:ext uri="{FF2B5EF4-FFF2-40B4-BE49-F238E27FC236}">
                <a16:creationId xmlns:a16="http://schemas.microsoft.com/office/drawing/2014/main" id="{CF62D515-3CDD-4B29-9501-CDB65BBE094C}"/>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4" name="Text Placeholder 4">
            <a:extLst>
              <a:ext uri="{FF2B5EF4-FFF2-40B4-BE49-F238E27FC236}">
                <a16:creationId xmlns:a16="http://schemas.microsoft.com/office/drawing/2014/main" id="{C8C1DB8B-3106-41F4-AFEE-73CC6001076D}"/>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5" name="Content Placeholder 3">
            <a:extLst>
              <a:ext uri="{FF2B5EF4-FFF2-40B4-BE49-F238E27FC236}">
                <a16:creationId xmlns:a16="http://schemas.microsoft.com/office/drawing/2014/main" id="{A5C334F5-509C-4A30-BDC6-DEB68B79971B}"/>
              </a:ext>
            </a:extLst>
          </p:cNvPr>
          <p:cNvSpPr>
            <a:spLocks noGrp="1"/>
          </p:cNvSpPr>
          <p:nvPr>
            <p:ph sz="quarter" idx="18"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Tree>
    <p:custDataLst>
      <p:tags r:id="rId1"/>
    </p:custDataLst>
    <p:extLst>
      <p:ext uri="{BB962C8B-B14F-4D97-AF65-F5344CB8AC3E}">
        <p14:creationId xmlns:p14="http://schemas.microsoft.com/office/powerpoint/2010/main" val="1204050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_no text">
    <p:spTree>
      <p:nvGrpSpPr>
        <p:cNvPr id="1" name=""/>
        <p:cNvGrpSpPr/>
        <p:nvPr/>
      </p:nvGrpSpPr>
      <p:grpSpPr>
        <a:xfrm>
          <a:off x="0" y="0"/>
          <a:ext cx="0" cy="0"/>
          <a:chOff x="0" y="0"/>
          <a:chExt cx="0" cy="0"/>
        </a:xfrm>
      </p:grpSpPr>
      <p:sp>
        <p:nvSpPr>
          <p:cNvPr id="14" name="Table Placeholder 3"/>
          <p:cNvSpPr>
            <a:spLocks noGrp="1"/>
          </p:cNvSpPr>
          <p:nvPr>
            <p:ph type="tbl" sz="quarter" idx="15"/>
          </p:nvPr>
        </p:nvSpPr>
        <p:spPr>
          <a:xfrm>
            <a:off x="612777" y="1326594"/>
            <a:ext cx="8074025" cy="3187806"/>
          </a:xfrm>
          <a:prstGeom prst="rect">
            <a:avLst/>
          </a:prstGeom>
        </p:spPr>
        <p:txBody>
          <a:bodyPr/>
          <a:lstStyle>
            <a:lvl1pPr marL="0" indent="0">
              <a:buNone/>
              <a:defRPr sz="1100">
                <a:solidFill>
                  <a:srgbClr val="595959"/>
                </a:solidFill>
              </a:defRPr>
            </a:lvl1pPr>
          </a:lstStyle>
          <a:p>
            <a:pPr lvl="0"/>
            <a:r>
              <a:rPr lang="en-US" noProof="0" dirty="0"/>
              <a:t>Click icon to add table</a:t>
            </a:r>
          </a:p>
        </p:txBody>
      </p:sp>
      <p:sp>
        <p:nvSpPr>
          <p:cNvPr id="7"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5" name="Title 1">
            <a:extLst>
              <a:ext uri="{FF2B5EF4-FFF2-40B4-BE49-F238E27FC236}">
                <a16:creationId xmlns:a16="http://schemas.microsoft.com/office/drawing/2014/main" id="{153D08D6-0B99-488B-9F7D-89FEF5CD2034}"/>
              </a:ext>
            </a:extLst>
          </p:cNvPr>
          <p:cNvSpPr>
            <a:spLocks noGrp="1"/>
          </p:cNvSpPr>
          <p:nvPr>
            <p:ph type="ctrTitle" hasCustomPrompt="1"/>
          </p:nvPr>
        </p:nvSpPr>
        <p:spPr>
          <a:xfrm>
            <a:off x="611884" y="315468"/>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9" name="Text Placeholder 2">
            <a:extLst>
              <a:ext uri="{FF2B5EF4-FFF2-40B4-BE49-F238E27FC236}">
                <a16:creationId xmlns:a16="http://schemas.microsoft.com/office/drawing/2014/main" id="{2637D224-E511-47E7-8061-DFB710BAA0F5}"/>
              </a:ext>
            </a:extLst>
          </p:cNvPr>
          <p:cNvSpPr>
            <a:spLocks noGrp="1"/>
          </p:cNvSpPr>
          <p:nvPr>
            <p:ph type="body" sz="quarter" idx="17"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cxnSp>
        <p:nvCxnSpPr>
          <p:cNvPr id="11" name="Straight Connector 10">
            <a:extLst>
              <a:ext uri="{FF2B5EF4-FFF2-40B4-BE49-F238E27FC236}">
                <a16:creationId xmlns:a16="http://schemas.microsoft.com/office/drawing/2014/main" id="{3CF6D91A-2A5E-49E2-8075-990D007D27F6}"/>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2" name="Text Placeholder 4">
            <a:extLst>
              <a:ext uri="{FF2B5EF4-FFF2-40B4-BE49-F238E27FC236}">
                <a16:creationId xmlns:a16="http://schemas.microsoft.com/office/drawing/2014/main" id="{81B0CE74-C48D-4F1C-AC90-CCC16C935964}"/>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3" name="Content Placeholder 3">
            <a:extLst>
              <a:ext uri="{FF2B5EF4-FFF2-40B4-BE49-F238E27FC236}">
                <a16:creationId xmlns:a16="http://schemas.microsoft.com/office/drawing/2014/main" id="{B44B7A4B-D08D-4E22-9E71-97F9EE79C03F}"/>
              </a:ext>
            </a:extLst>
          </p:cNvPr>
          <p:cNvSpPr>
            <a:spLocks noGrp="1"/>
          </p:cNvSpPr>
          <p:nvPr>
            <p:ph sz="quarter" idx="18"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Tree>
    <p:custDataLst>
      <p:tags r:id="rId1"/>
    </p:custDataLst>
    <p:extLst>
      <p:ext uri="{BB962C8B-B14F-4D97-AF65-F5344CB8AC3E}">
        <p14:creationId xmlns:p14="http://schemas.microsoft.com/office/powerpoint/2010/main" val="883358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 column w subhead">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6" name="Title 1">
            <a:extLst>
              <a:ext uri="{FF2B5EF4-FFF2-40B4-BE49-F238E27FC236}">
                <a16:creationId xmlns:a16="http://schemas.microsoft.com/office/drawing/2014/main" id="{807953E0-8512-4FAB-83E5-7FA0E90D6BED}"/>
              </a:ext>
            </a:extLst>
          </p:cNvPr>
          <p:cNvSpPr>
            <a:spLocks noGrp="1"/>
          </p:cNvSpPr>
          <p:nvPr>
            <p:ph type="ctrTitle" hasCustomPrompt="1"/>
          </p:nvPr>
        </p:nvSpPr>
        <p:spPr>
          <a:xfrm>
            <a:off x="611884" y="315468"/>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cxnSp>
        <p:nvCxnSpPr>
          <p:cNvPr id="12" name="Straight Connector 11">
            <a:extLst>
              <a:ext uri="{FF2B5EF4-FFF2-40B4-BE49-F238E27FC236}">
                <a16:creationId xmlns:a16="http://schemas.microsoft.com/office/drawing/2014/main" id="{0BEAA0B2-284D-456B-8C35-CA664E618FEF}"/>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3" name="Text Placeholder 4">
            <a:extLst>
              <a:ext uri="{FF2B5EF4-FFF2-40B4-BE49-F238E27FC236}">
                <a16:creationId xmlns:a16="http://schemas.microsoft.com/office/drawing/2014/main" id="{393AD0FB-AB71-43D8-A364-85F28588AF35}"/>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9" name="Text Placeholder 1">
            <a:extLst>
              <a:ext uri="{FF2B5EF4-FFF2-40B4-BE49-F238E27FC236}">
                <a16:creationId xmlns:a16="http://schemas.microsoft.com/office/drawing/2014/main" id="{D009F600-93AD-4EA5-A799-90C5C9AB7FD8}"/>
              </a:ext>
            </a:extLst>
          </p:cNvPr>
          <p:cNvSpPr>
            <a:spLocks noGrp="1"/>
          </p:cNvSpPr>
          <p:nvPr>
            <p:ph idx="1"/>
          </p:nvPr>
        </p:nvSpPr>
        <p:spPr>
          <a:xfrm>
            <a:off x="628650" y="1370013"/>
            <a:ext cx="7886700" cy="3262312"/>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742729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3A76CB"/>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6D7185-C866-6E46-8820-1E76476C90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8293" y="4759738"/>
            <a:ext cx="780995" cy="190191"/>
          </a:xfrm>
          <a:prstGeom prst="rect">
            <a:avLst/>
          </a:prstGeom>
        </p:spPr>
      </p:pic>
      <p:sp>
        <p:nvSpPr>
          <p:cNvPr id="3" name="Rectangle 2">
            <a:extLst>
              <a:ext uri="{FF2B5EF4-FFF2-40B4-BE49-F238E27FC236}">
                <a16:creationId xmlns:a16="http://schemas.microsoft.com/office/drawing/2014/main" id="{0F16CEA6-4930-9C44-98D4-837222C982AB}"/>
              </a:ext>
            </a:extLst>
          </p:cNvPr>
          <p:cNvSpPr/>
          <p:nvPr userDrawn="1"/>
        </p:nvSpPr>
        <p:spPr>
          <a:xfrm>
            <a:off x="0" y="0"/>
            <a:ext cx="9144000" cy="5143500"/>
          </a:xfrm>
          <a:prstGeom prst="rect">
            <a:avLst/>
          </a:prstGeom>
          <a:solidFill>
            <a:srgbClr val="3A76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44278" y="1524949"/>
            <a:ext cx="4374922" cy="1192085"/>
          </a:xfrm>
          <a:prstGeom prst="rect">
            <a:avLst/>
          </a:prstGeom>
        </p:spPr>
        <p:txBody>
          <a:bodyPr anchor="b" anchorCtr="0"/>
          <a:lstStyle>
            <a:lvl1pPr algn="l">
              <a:lnSpc>
                <a:spcPct val="90000"/>
              </a:lnSpc>
              <a:defRPr sz="3000" b="1" i="0" baseline="0">
                <a:solidFill>
                  <a:schemeClr val="bg1"/>
                </a:solidFill>
                <a:latin typeface="+mj-lt"/>
                <a:ea typeface="Arial Black" charset="0"/>
                <a:cs typeface="Arial Black" charset="0"/>
              </a:defRPr>
            </a:lvl1pPr>
          </a:lstStyle>
          <a:p>
            <a:r>
              <a:rPr lang="en-US" dirty="0"/>
              <a:t>Click to add text</a:t>
            </a:r>
          </a:p>
        </p:txBody>
      </p:sp>
      <p:sp>
        <p:nvSpPr>
          <p:cNvPr id="9" name="Text Placeholder 19"/>
          <p:cNvSpPr>
            <a:spLocks noGrp="1"/>
          </p:cNvSpPr>
          <p:nvPr>
            <p:ph type="body" sz="quarter" idx="10" hasCustomPrompt="1"/>
          </p:nvPr>
        </p:nvSpPr>
        <p:spPr>
          <a:xfrm>
            <a:off x="744278" y="2855138"/>
            <a:ext cx="4374922" cy="996802"/>
          </a:xfrm>
          <a:prstGeom prst="rect">
            <a:avLst/>
          </a:prstGeom>
        </p:spPr>
        <p:txBody>
          <a:bodyPr/>
          <a:lstStyle>
            <a:lvl1pPr marL="0" indent="0" algn="l">
              <a:buNone/>
              <a:defRPr sz="2000" b="0" i="0">
                <a:solidFill>
                  <a:schemeClr val="bg1"/>
                </a:solidFill>
                <a:effectLst/>
                <a:latin typeface="+mn-lt"/>
                <a:ea typeface="Arial" charset="0"/>
                <a:cs typeface="Arial" charset="0"/>
              </a:defRPr>
            </a:lvl1pPr>
          </a:lstStyle>
          <a:p>
            <a:pPr lvl="0"/>
            <a:r>
              <a:rPr lang="en-US" dirty="0"/>
              <a:t>Click to add text</a:t>
            </a:r>
          </a:p>
        </p:txBody>
      </p:sp>
      <p:pic>
        <p:nvPicPr>
          <p:cNvPr id="11" name="Picture 10">
            <a:extLst>
              <a:ext uri="{FF2B5EF4-FFF2-40B4-BE49-F238E27FC236}">
                <a16:creationId xmlns:a16="http://schemas.microsoft.com/office/drawing/2014/main" id="{0F71E2CC-EDD1-3B48-BD6B-91E426A4546C}"/>
              </a:ext>
            </a:extLst>
          </p:cNvPr>
          <p:cNvPicPr>
            <a:picLocks noChangeAspect="1"/>
          </p:cNvPicPr>
          <p:nvPr userDrawn="1"/>
        </p:nvPicPr>
        <p:blipFill rotWithShape="1">
          <a:blip r:embed="rId4" cstate="hqprint">
            <a:alphaModFix amt="20000"/>
            <a:extLst>
              <a:ext uri="{28A0092B-C50C-407E-A947-70E740481C1C}">
                <a14:useLocalDpi xmlns:a14="http://schemas.microsoft.com/office/drawing/2010/main"/>
              </a:ext>
            </a:extLst>
          </a:blip>
          <a:srcRect/>
          <a:stretch/>
        </p:blipFill>
        <p:spPr>
          <a:xfrm>
            <a:off x="5453001" y="542297"/>
            <a:ext cx="3685527" cy="3723166"/>
          </a:xfrm>
          <a:prstGeom prst="rect">
            <a:avLst/>
          </a:prstGeom>
        </p:spPr>
      </p:pic>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chemeClr val="bg1"/>
                </a:solidFill>
                <a:latin typeface="+mn-lt"/>
                <a:cs typeface="Arial" panose="020B0604020202020204" pitchFamily="34" charset="0"/>
              </a:defRPr>
            </a:lvl1pPr>
          </a:lstStyle>
          <a:p>
            <a:fld id="{48954461-202F-6344-AC23-708D5D79AD63}" type="slidenum">
              <a:rPr lang="en-US" smtClean="0"/>
              <a:pPr/>
              <a:t>‹#›</a:t>
            </a:fld>
            <a:endParaRPr lang="en-US" dirty="0"/>
          </a:p>
        </p:txBody>
      </p:sp>
      <p:pic>
        <p:nvPicPr>
          <p:cNvPr id="4" name="Picture 3" descr="WLO__Master_White.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865158" y="4755328"/>
            <a:ext cx="768361" cy="193474"/>
          </a:xfrm>
          <a:prstGeom prst="rect">
            <a:avLst/>
          </a:prstGeom>
        </p:spPr>
      </p:pic>
      <p:sp>
        <p:nvSpPr>
          <p:cNvPr id="17" name="Rectangle 16">
            <a:extLst>
              <a:ext uri="{FF2B5EF4-FFF2-40B4-BE49-F238E27FC236}">
                <a16:creationId xmlns:a16="http://schemas.microsoft.com/office/drawing/2014/main" id="{FC272194-A81C-CE4C-BB42-EEB935F2D12E}"/>
              </a:ext>
            </a:extLst>
          </p:cNvPr>
          <p:cNvSpPr/>
          <p:nvPr userDrawn="1"/>
        </p:nvSpPr>
        <p:spPr>
          <a:xfrm>
            <a:off x="3857514" y="4762971"/>
            <a:ext cx="1430199" cy="200055"/>
          </a:xfrm>
          <a:prstGeom prst="rect">
            <a:avLst/>
          </a:prstGeom>
        </p:spPr>
        <p:txBody>
          <a:bodyPr wrap="none">
            <a:spAutoFit/>
          </a:bodyPr>
          <a:lstStyle/>
          <a:p>
            <a:pPr algn="ctr"/>
            <a:r>
              <a:rPr lang="en-US" sz="700" dirty="0">
                <a:solidFill>
                  <a:schemeClr val="bg1"/>
                </a:solidFill>
                <a:latin typeface="+mn-lt"/>
              </a:rPr>
              <a:t>SHRM © 2022. All Rights Reserved</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w subhea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C86BEAC7-6533-4740-BE55-2E4D53F94397}"/>
              </a:ext>
            </a:extLst>
          </p:cNvPr>
          <p:cNvSpPr>
            <a:spLocks noGrp="1"/>
          </p:cNvSpPr>
          <p:nvPr>
            <p:ph idx="1"/>
          </p:nvPr>
        </p:nvSpPr>
        <p:spPr>
          <a:xfrm>
            <a:off x="615104" y="1329375"/>
            <a:ext cx="7886700" cy="3262312"/>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5"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6" name="Title 1">
            <a:extLst>
              <a:ext uri="{FF2B5EF4-FFF2-40B4-BE49-F238E27FC236}">
                <a16:creationId xmlns:a16="http://schemas.microsoft.com/office/drawing/2014/main" id="{807953E0-8512-4FAB-83E5-7FA0E90D6BED}"/>
              </a:ext>
            </a:extLst>
          </p:cNvPr>
          <p:cNvSpPr>
            <a:spLocks noGrp="1"/>
          </p:cNvSpPr>
          <p:nvPr>
            <p:ph type="ctrTitle" hasCustomPrompt="1"/>
          </p:nvPr>
        </p:nvSpPr>
        <p:spPr>
          <a:xfrm>
            <a:off x="611884" y="314135"/>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7" name="Text Placeholder 4">
            <a:extLst>
              <a:ext uri="{FF2B5EF4-FFF2-40B4-BE49-F238E27FC236}">
                <a16:creationId xmlns:a16="http://schemas.microsoft.com/office/drawing/2014/main" id="{37CED164-FF20-486E-BC3F-F04F61174210}"/>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9" name="Rectangle 8">
            <a:extLst>
              <a:ext uri="{FF2B5EF4-FFF2-40B4-BE49-F238E27FC236}">
                <a16:creationId xmlns:a16="http://schemas.microsoft.com/office/drawing/2014/main" id="{3F9B65A7-D147-41AA-A920-962EE4F633FD}"/>
              </a:ext>
            </a:extLst>
          </p:cNvPr>
          <p:cNvSpPr/>
          <p:nvPr userDrawn="1"/>
        </p:nvSpPr>
        <p:spPr>
          <a:xfrm>
            <a:off x="3857513" y="4762971"/>
            <a:ext cx="1430199" cy="200055"/>
          </a:xfrm>
          <a:prstGeom prst="rect">
            <a:avLst/>
          </a:prstGeom>
        </p:spPr>
        <p:txBody>
          <a:bodyPr wrap="none">
            <a:spAutoFit/>
          </a:bodyPr>
          <a:lstStyle/>
          <a:p>
            <a:pPr algn="ctr"/>
            <a:r>
              <a:rPr lang="en-US" sz="700" dirty="0">
                <a:solidFill>
                  <a:srgbClr val="293C61"/>
                </a:solidFill>
                <a:latin typeface="+mn-lt"/>
              </a:rPr>
              <a:t>SHRM © 2022. All Rights Reserved</a:t>
            </a:r>
          </a:p>
        </p:txBody>
      </p:sp>
      <p:cxnSp>
        <p:nvCxnSpPr>
          <p:cNvPr id="4" name="Straight Connector 3">
            <a:extLst>
              <a:ext uri="{FF2B5EF4-FFF2-40B4-BE49-F238E27FC236}">
                <a16:creationId xmlns:a16="http://schemas.microsoft.com/office/drawing/2014/main" id="{5EE83A5E-B9A7-408D-B9C6-3E95FD42DF3E}"/>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72039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 column w subhead">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612777" y="868680"/>
            <a:ext cx="8074025"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sp>
        <p:nvSpPr>
          <p:cNvPr id="10"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6" name="Title 1">
            <a:extLst>
              <a:ext uri="{FF2B5EF4-FFF2-40B4-BE49-F238E27FC236}">
                <a16:creationId xmlns:a16="http://schemas.microsoft.com/office/drawing/2014/main" id="{807953E0-8512-4FAB-83E5-7FA0E90D6BED}"/>
              </a:ext>
            </a:extLst>
          </p:cNvPr>
          <p:cNvSpPr>
            <a:spLocks noGrp="1"/>
          </p:cNvSpPr>
          <p:nvPr>
            <p:ph type="ctrTitle" hasCustomPrompt="1"/>
          </p:nvPr>
        </p:nvSpPr>
        <p:spPr>
          <a:xfrm>
            <a:off x="611884" y="314135"/>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7" name="Text Placeholder 4">
            <a:extLst>
              <a:ext uri="{FF2B5EF4-FFF2-40B4-BE49-F238E27FC236}">
                <a16:creationId xmlns:a16="http://schemas.microsoft.com/office/drawing/2014/main" id="{37CED164-FF20-486E-BC3F-F04F61174210}"/>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cxnSp>
        <p:nvCxnSpPr>
          <p:cNvPr id="4" name="Straight Connector 3">
            <a:extLst>
              <a:ext uri="{FF2B5EF4-FFF2-40B4-BE49-F238E27FC236}">
                <a16:creationId xmlns:a16="http://schemas.microsoft.com/office/drawing/2014/main" id="{5EE83A5E-B9A7-408D-B9C6-3E95FD42DF3E}"/>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B6640F95-30BF-46FB-A5BF-A19F8552E70D}"/>
              </a:ext>
            </a:extLst>
          </p:cNvPr>
          <p:cNvSpPr>
            <a:spLocks noGrp="1"/>
          </p:cNvSpPr>
          <p:nvPr>
            <p:ph sz="quarter" idx="17"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
        <p:nvSpPr>
          <p:cNvPr id="13" name="Text Placeholder 1">
            <a:extLst>
              <a:ext uri="{FF2B5EF4-FFF2-40B4-BE49-F238E27FC236}">
                <a16:creationId xmlns:a16="http://schemas.microsoft.com/office/drawing/2014/main" id="{9FF52FE6-7F45-4835-97B5-F669B435E51A}"/>
              </a:ext>
            </a:extLst>
          </p:cNvPr>
          <p:cNvSpPr>
            <a:spLocks noGrp="1"/>
          </p:cNvSpPr>
          <p:nvPr>
            <p:ph idx="1"/>
          </p:nvPr>
        </p:nvSpPr>
        <p:spPr>
          <a:xfrm>
            <a:off x="615104" y="1329375"/>
            <a:ext cx="7886700" cy="3262312"/>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65728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ingle Line Header_subhead_1 column ">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1483200" y="1326595"/>
            <a:ext cx="7203615" cy="3099771"/>
          </a:xfrm>
          <a:prstGeom prst="rect">
            <a:avLst/>
          </a:prstGeom>
        </p:spPr>
        <p:txBody>
          <a:bodyPr vert="horz"/>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a:solidFill>
                  <a:schemeClr val="tx1"/>
                </a:solidFill>
                <a:effectLst/>
                <a:latin typeface="+mn-lt"/>
                <a:ea typeface="Arial" charset="0"/>
                <a:cs typeface="Arial" charset="0"/>
              </a:defRPr>
            </a:lvl1pPr>
          </a:lstStyle>
          <a:p>
            <a:pPr lvl="0"/>
            <a:r>
              <a:rPr lang="en-US" dirty="0"/>
              <a:t>Click to add text</a:t>
            </a:r>
          </a:p>
        </p:txBody>
      </p:sp>
      <p:sp>
        <p:nvSpPr>
          <p:cNvPr id="7" name="Title 1"/>
          <p:cNvSpPr>
            <a:spLocks noGrp="1"/>
          </p:cNvSpPr>
          <p:nvPr>
            <p:ph type="ctrTitle" hasCustomPrompt="1"/>
          </p:nvPr>
        </p:nvSpPr>
        <p:spPr>
          <a:xfrm>
            <a:off x="622205"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11" name="Text Placeholder 2">
            <a:extLst>
              <a:ext uri="{FF2B5EF4-FFF2-40B4-BE49-F238E27FC236}">
                <a16:creationId xmlns:a16="http://schemas.microsoft.com/office/drawing/2014/main" id="{488127CD-B47D-46A3-B791-65659A4B9501}"/>
              </a:ext>
            </a:extLst>
          </p:cNvPr>
          <p:cNvSpPr>
            <a:spLocks noGrp="1"/>
          </p:cNvSpPr>
          <p:nvPr>
            <p:ph type="body" sz="quarter" idx="15" hasCustomPrompt="1"/>
          </p:nvPr>
        </p:nvSpPr>
        <p:spPr>
          <a:xfrm>
            <a:off x="1483201" y="868680"/>
            <a:ext cx="7203601"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pic>
        <p:nvPicPr>
          <p:cNvPr id="6" name="Picture 5">
            <a:extLst>
              <a:ext uri="{FF2B5EF4-FFF2-40B4-BE49-F238E27FC236}">
                <a16:creationId xmlns:a16="http://schemas.microsoft.com/office/drawing/2014/main" id="{33B33D02-B45B-4141-8E83-4D9408343A92}"/>
              </a:ext>
            </a:extLst>
          </p:cNvPr>
          <p:cNvPicPr>
            <a:picLocks noChangeAspect="1"/>
          </p:cNvPicPr>
          <p:nvPr userDrawn="1"/>
        </p:nvPicPr>
        <p:blipFill rotWithShape="1">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85958" y="914400"/>
            <a:ext cx="1211904" cy="1097280"/>
          </a:xfrm>
          <a:prstGeom prst="rect">
            <a:avLst/>
          </a:prstGeom>
        </p:spPr>
      </p:pic>
      <p:sp>
        <p:nvSpPr>
          <p:cNvPr id="14" name="Rectangle 13">
            <a:extLst>
              <a:ext uri="{FF2B5EF4-FFF2-40B4-BE49-F238E27FC236}">
                <a16:creationId xmlns:a16="http://schemas.microsoft.com/office/drawing/2014/main" id="{CB1236BF-98BA-4106-B164-1204DCE1F8A9}"/>
              </a:ext>
            </a:extLst>
          </p:cNvPr>
          <p:cNvSpPr/>
          <p:nvPr userDrawn="1"/>
        </p:nvSpPr>
        <p:spPr>
          <a:xfrm>
            <a:off x="3857513" y="4762971"/>
            <a:ext cx="1430199" cy="200055"/>
          </a:xfrm>
          <a:prstGeom prst="rect">
            <a:avLst/>
          </a:prstGeom>
        </p:spPr>
        <p:txBody>
          <a:bodyPr wrap="none">
            <a:spAutoFit/>
          </a:bodyPr>
          <a:lstStyle/>
          <a:p>
            <a:pPr algn="ctr"/>
            <a:r>
              <a:rPr lang="en-US" sz="700" dirty="0">
                <a:solidFill>
                  <a:srgbClr val="293C61"/>
                </a:solidFill>
                <a:latin typeface="+mn-lt"/>
              </a:rPr>
              <a:t>SHRM © 2022. All Rights Reserved</a:t>
            </a:r>
          </a:p>
        </p:txBody>
      </p:sp>
      <p:cxnSp>
        <p:nvCxnSpPr>
          <p:cNvPr id="15" name="Straight Connector 14">
            <a:extLst>
              <a:ext uri="{FF2B5EF4-FFF2-40B4-BE49-F238E27FC236}">
                <a16:creationId xmlns:a16="http://schemas.microsoft.com/office/drawing/2014/main" id="{E2F44389-AE6A-4E5F-9BE0-8EF60EC3588C}"/>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CED128E2-63A9-44E4-8B16-9B3AF91DE07D}"/>
              </a:ext>
            </a:extLst>
          </p:cNvPr>
          <p:cNvSpPr>
            <a:spLocks noGrp="1"/>
          </p:cNvSpPr>
          <p:nvPr>
            <p:ph type="body" sz="quarter" idx="16" hasCustomPrompt="1"/>
          </p:nvPr>
        </p:nvSpPr>
        <p:spPr>
          <a:xfrm>
            <a:off x="7874163"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Tree>
    <p:custDataLst>
      <p:tags r:id="rId1"/>
    </p:custDataLst>
    <p:extLst>
      <p:ext uri="{BB962C8B-B14F-4D97-AF65-F5344CB8AC3E}">
        <p14:creationId xmlns:p14="http://schemas.microsoft.com/office/powerpoint/2010/main" val="85235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ingle Line Header_subhead_1 column ">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1483200" y="1326595"/>
            <a:ext cx="7203615" cy="3099771"/>
          </a:xfrm>
          <a:prstGeom prst="rect">
            <a:avLst/>
          </a:prstGeom>
        </p:spPr>
        <p:txBody>
          <a:bodyPr vert="horz"/>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a:solidFill>
                  <a:schemeClr val="tx1"/>
                </a:solidFill>
                <a:effectLst/>
                <a:latin typeface="+mn-lt"/>
                <a:ea typeface="Arial" charset="0"/>
                <a:cs typeface="Arial" charset="0"/>
              </a:defRPr>
            </a:lvl1pPr>
          </a:lstStyle>
          <a:p>
            <a:pPr lvl="0"/>
            <a:r>
              <a:rPr lang="en-US" dirty="0"/>
              <a:t>Click to add text</a:t>
            </a:r>
          </a:p>
        </p:txBody>
      </p:sp>
      <p:sp>
        <p:nvSpPr>
          <p:cNvPr id="7" name="Title 1"/>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11" name="Text Placeholder 2">
            <a:extLst>
              <a:ext uri="{FF2B5EF4-FFF2-40B4-BE49-F238E27FC236}">
                <a16:creationId xmlns:a16="http://schemas.microsoft.com/office/drawing/2014/main" id="{488127CD-B47D-46A3-B791-65659A4B9501}"/>
              </a:ext>
            </a:extLst>
          </p:cNvPr>
          <p:cNvSpPr>
            <a:spLocks noGrp="1"/>
          </p:cNvSpPr>
          <p:nvPr>
            <p:ph type="body" sz="quarter" idx="15" hasCustomPrompt="1"/>
          </p:nvPr>
        </p:nvSpPr>
        <p:spPr>
          <a:xfrm>
            <a:off x="1483201" y="868680"/>
            <a:ext cx="7203601"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pic>
        <p:nvPicPr>
          <p:cNvPr id="6" name="Picture 5">
            <a:extLst>
              <a:ext uri="{FF2B5EF4-FFF2-40B4-BE49-F238E27FC236}">
                <a16:creationId xmlns:a16="http://schemas.microsoft.com/office/drawing/2014/main" id="{33B33D02-B45B-4141-8E83-4D9408343A92}"/>
              </a:ext>
            </a:extLst>
          </p:cNvPr>
          <p:cNvPicPr>
            <a:picLocks noChangeAspect="1"/>
          </p:cNvPicPr>
          <p:nvPr userDrawn="1"/>
        </p:nvPicPr>
        <p:blipFill rotWithShape="1">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85958" y="914400"/>
            <a:ext cx="1211904" cy="1097280"/>
          </a:xfrm>
          <a:prstGeom prst="rect">
            <a:avLst/>
          </a:prstGeom>
        </p:spPr>
      </p:pic>
      <p:cxnSp>
        <p:nvCxnSpPr>
          <p:cNvPr id="15" name="Straight Connector 14">
            <a:extLst>
              <a:ext uri="{FF2B5EF4-FFF2-40B4-BE49-F238E27FC236}">
                <a16:creationId xmlns:a16="http://schemas.microsoft.com/office/drawing/2014/main" id="{E2F44389-AE6A-4E5F-9BE0-8EF60EC3588C}"/>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CED128E2-63A9-44E4-8B16-9B3AF91DE07D}"/>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0" name="Content Placeholder 3">
            <a:extLst>
              <a:ext uri="{FF2B5EF4-FFF2-40B4-BE49-F238E27FC236}">
                <a16:creationId xmlns:a16="http://schemas.microsoft.com/office/drawing/2014/main" id="{18778464-75EC-460C-8B88-7EA59EA29D6D}"/>
              </a:ext>
            </a:extLst>
          </p:cNvPr>
          <p:cNvSpPr>
            <a:spLocks noGrp="1"/>
          </p:cNvSpPr>
          <p:nvPr>
            <p:ph sz="quarter" idx="17"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Tree>
    <p:custDataLst>
      <p:tags r:id="rId1"/>
    </p:custDataLst>
    <p:extLst>
      <p:ext uri="{BB962C8B-B14F-4D97-AF65-F5344CB8AC3E}">
        <p14:creationId xmlns:p14="http://schemas.microsoft.com/office/powerpoint/2010/main" val="1281062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Line Header_subhead_1 column ">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1483200" y="1326595"/>
            <a:ext cx="7203615" cy="3099771"/>
          </a:xfrm>
          <a:prstGeom prst="rect">
            <a:avLst/>
          </a:prstGeom>
        </p:spPr>
        <p:txBody>
          <a:bodyPr vert="horz"/>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a:solidFill>
                  <a:schemeClr val="tx1"/>
                </a:solidFill>
                <a:effectLst/>
                <a:latin typeface="+mn-lt"/>
                <a:ea typeface="Arial" charset="0"/>
                <a:cs typeface="Arial" charset="0"/>
              </a:defRPr>
            </a:lvl1pPr>
          </a:lstStyle>
          <a:p>
            <a:pPr lvl="0"/>
            <a:r>
              <a:rPr lang="en-US" dirty="0"/>
              <a:t>Click to add text</a:t>
            </a:r>
          </a:p>
        </p:txBody>
      </p:sp>
      <p:sp>
        <p:nvSpPr>
          <p:cNvPr id="7" name="Title 1"/>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11" name="Text Placeholder 2">
            <a:extLst>
              <a:ext uri="{FF2B5EF4-FFF2-40B4-BE49-F238E27FC236}">
                <a16:creationId xmlns:a16="http://schemas.microsoft.com/office/drawing/2014/main" id="{488127CD-B47D-46A3-B791-65659A4B9501}"/>
              </a:ext>
            </a:extLst>
          </p:cNvPr>
          <p:cNvSpPr>
            <a:spLocks noGrp="1"/>
          </p:cNvSpPr>
          <p:nvPr>
            <p:ph type="body" sz="quarter" idx="15" hasCustomPrompt="1"/>
          </p:nvPr>
        </p:nvSpPr>
        <p:spPr>
          <a:xfrm>
            <a:off x="1483201" y="868680"/>
            <a:ext cx="7203601"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pic>
        <p:nvPicPr>
          <p:cNvPr id="13" name="Google Shape;192;p26">
            <a:extLst>
              <a:ext uri="{FF2B5EF4-FFF2-40B4-BE49-F238E27FC236}">
                <a16:creationId xmlns:a16="http://schemas.microsoft.com/office/drawing/2014/main" id="{881E9579-D325-4C7C-81B3-C3050BBBC897}"/>
              </a:ext>
            </a:extLst>
          </p:cNvPr>
          <p:cNvPicPr preferRelativeResize="0"/>
          <p:nvPr userDrawn="1"/>
        </p:nvPicPr>
        <p:blipFill rotWithShape="1">
          <a:blip r:embed="rId3" cstate="hqprint">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67588" y="914400"/>
            <a:ext cx="1097280" cy="1097280"/>
          </a:xfrm>
          <a:prstGeom prst="rect">
            <a:avLst/>
          </a:prstGeom>
          <a:noFill/>
          <a:ln>
            <a:noFill/>
          </a:ln>
        </p:spPr>
      </p:pic>
      <p:sp>
        <p:nvSpPr>
          <p:cNvPr id="14" name="Rectangle 13">
            <a:extLst>
              <a:ext uri="{FF2B5EF4-FFF2-40B4-BE49-F238E27FC236}">
                <a16:creationId xmlns:a16="http://schemas.microsoft.com/office/drawing/2014/main" id="{6D5BC0AF-981E-4C17-953C-9F6F7FF979FF}"/>
              </a:ext>
            </a:extLst>
          </p:cNvPr>
          <p:cNvSpPr/>
          <p:nvPr userDrawn="1"/>
        </p:nvSpPr>
        <p:spPr>
          <a:xfrm>
            <a:off x="3857513" y="4762971"/>
            <a:ext cx="1430199" cy="200055"/>
          </a:xfrm>
          <a:prstGeom prst="rect">
            <a:avLst/>
          </a:prstGeom>
        </p:spPr>
        <p:txBody>
          <a:bodyPr wrap="none">
            <a:spAutoFit/>
          </a:bodyPr>
          <a:lstStyle/>
          <a:p>
            <a:pPr algn="ctr"/>
            <a:r>
              <a:rPr lang="en-US" sz="700" dirty="0">
                <a:solidFill>
                  <a:srgbClr val="293C61"/>
                </a:solidFill>
                <a:latin typeface="+mn-lt"/>
              </a:rPr>
              <a:t>SHRM © 2022. All Rights Reserved</a:t>
            </a:r>
          </a:p>
        </p:txBody>
      </p:sp>
      <p:cxnSp>
        <p:nvCxnSpPr>
          <p:cNvPr id="15" name="Straight Connector 14">
            <a:extLst>
              <a:ext uri="{FF2B5EF4-FFF2-40B4-BE49-F238E27FC236}">
                <a16:creationId xmlns:a16="http://schemas.microsoft.com/office/drawing/2014/main" id="{0A4741ED-248B-4C31-AA1F-4F9FC91978E6}"/>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80A45CC8-F1CF-4543-9F9F-19A4934C375C}"/>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ingle Line Header_subhead_1 column ">
    <p:spTree>
      <p:nvGrpSpPr>
        <p:cNvPr id="1" name=""/>
        <p:cNvGrpSpPr/>
        <p:nvPr/>
      </p:nvGrpSpPr>
      <p:grpSpPr>
        <a:xfrm>
          <a:off x="0" y="0"/>
          <a:ext cx="0" cy="0"/>
          <a:chOff x="0" y="0"/>
          <a:chExt cx="0" cy="0"/>
        </a:xfrm>
      </p:grpSpPr>
      <p:sp>
        <p:nvSpPr>
          <p:cNvPr id="8" name="Text Placeholder 3"/>
          <p:cNvSpPr>
            <a:spLocks noGrp="1"/>
          </p:cNvSpPr>
          <p:nvPr>
            <p:ph type="body" sz="quarter" idx="13" hasCustomPrompt="1"/>
          </p:nvPr>
        </p:nvSpPr>
        <p:spPr>
          <a:xfrm>
            <a:off x="1483200" y="1326595"/>
            <a:ext cx="7203615" cy="3099771"/>
          </a:xfrm>
          <a:prstGeom prst="rect">
            <a:avLst/>
          </a:prstGeom>
        </p:spPr>
        <p:txBody>
          <a:bodyPr vert="horz"/>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a:solidFill>
                  <a:schemeClr val="tx1"/>
                </a:solidFill>
                <a:effectLst/>
                <a:latin typeface="+mn-lt"/>
                <a:ea typeface="Arial" charset="0"/>
                <a:cs typeface="Arial" charset="0"/>
              </a:defRPr>
            </a:lvl1pPr>
          </a:lstStyle>
          <a:p>
            <a:pPr lvl="0"/>
            <a:r>
              <a:rPr lang="en-US" dirty="0"/>
              <a:t>Click to add text</a:t>
            </a:r>
          </a:p>
        </p:txBody>
      </p:sp>
      <p:sp>
        <p:nvSpPr>
          <p:cNvPr id="7" name="Title 1"/>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11" name="Text Placeholder 2">
            <a:extLst>
              <a:ext uri="{FF2B5EF4-FFF2-40B4-BE49-F238E27FC236}">
                <a16:creationId xmlns:a16="http://schemas.microsoft.com/office/drawing/2014/main" id="{488127CD-B47D-46A3-B791-65659A4B9501}"/>
              </a:ext>
            </a:extLst>
          </p:cNvPr>
          <p:cNvSpPr>
            <a:spLocks noGrp="1"/>
          </p:cNvSpPr>
          <p:nvPr>
            <p:ph type="body" sz="quarter" idx="15" hasCustomPrompt="1"/>
          </p:nvPr>
        </p:nvSpPr>
        <p:spPr>
          <a:xfrm>
            <a:off x="1483201" y="868680"/>
            <a:ext cx="7203601"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pic>
        <p:nvPicPr>
          <p:cNvPr id="13" name="Google Shape;192;p26">
            <a:extLst>
              <a:ext uri="{FF2B5EF4-FFF2-40B4-BE49-F238E27FC236}">
                <a16:creationId xmlns:a16="http://schemas.microsoft.com/office/drawing/2014/main" id="{881E9579-D325-4C7C-81B3-C3050BBBC897}"/>
              </a:ext>
            </a:extLst>
          </p:cNvPr>
          <p:cNvPicPr preferRelativeResize="0"/>
          <p:nvPr userDrawn="1"/>
        </p:nvPicPr>
        <p:blipFill rotWithShape="1">
          <a:blip r:embed="rId3" cstate="hqprint">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67588" y="914400"/>
            <a:ext cx="1097280" cy="1097280"/>
          </a:xfrm>
          <a:prstGeom prst="rect">
            <a:avLst/>
          </a:prstGeom>
          <a:noFill/>
          <a:ln>
            <a:noFill/>
          </a:ln>
        </p:spPr>
      </p:pic>
      <p:cxnSp>
        <p:nvCxnSpPr>
          <p:cNvPr id="15" name="Straight Connector 14">
            <a:extLst>
              <a:ext uri="{FF2B5EF4-FFF2-40B4-BE49-F238E27FC236}">
                <a16:creationId xmlns:a16="http://schemas.microsoft.com/office/drawing/2014/main" id="{0A4741ED-248B-4C31-AA1F-4F9FC91978E6}"/>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80A45CC8-F1CF-4543-9F9F-19A4934C375C}"/>
              </a:ext>
            </a:extLst>
          </p:cNvPr>
          <p:cNvSpPr>
            <a:spLocks noGrp="1"/>
          </p:cNvSpPr>
          <p:nvPr>
            <p:ph type="body" sz="quarter" idx="16" hasCustomPrompt="1"/>
          </p:nvPr>
        </p:nvSpPr>
        <p:spPr>
          <a:xfrm>
            <a:off x="7863842" y="314135"/>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
        <p:nvSpPr>
          <p:cNvPr id="10" name="Content Placeholder 3">
            <a:extLst>
              <a:ext uri="{FF2B5EF4-FFF2-40B4-BE49-F238E27FC236}">
                <a16:creationId xmlns:a16="http://schemas.microsoft.com/office/drawing/2014/main" id="{269D6C23-32A5-405A-ACB7-F5685BB6CF11}"/>
              </a:ext>
            </a:extLst>
          </p:cNvPr>
          <p:cNvSpPr>
            <a:spLocks noGrp="1"/>
          </p:cNvSpPr>
          <p:nvPr>
            <p:ph sz="quarter" idx="17" hasCustomPrompt="1"/>
          </p:nvPr>
        </p:nvSpPr>
        <p:spPr>
          <a:xfrm>
            <a:off x="2606675" y="4745338"/>
            <a:ext cx="4946650" cy="210312"/>
          </a:xfrm>
          <a:prstGeom prst="rect">
            <a:avLst/>
          </a:prstGeom>
        </p:spPr>
        <p:txBody>
          <a:bodyPr/>
          <a:lstStyle>
            <a:lvl1pPr marL="0" indent="0">
              <a:buNone/>
              <a:defRPr sz="900" b="0"/>
            </a:lvl1pPr>
            <a:lvl2pPr marL="457165" indent="0">
              <a:buNone/>
              <a:defRPr sz="1000"/>
            </a:lvl2pPr>
            <a:lvl3pPr marL="914332" indent="0">
              <a:buNone/>
              <a:defRPr sz="1000"/>
            </a:lvl3pPr>
            <a:lvl4pPr marL="1371496" indent="0">
              <a:buNone/>
              <a:defRPr sz="1000"/>
            </a:lvl4pPr>
            <a:lvl5pPr marL="1828662" indent="0">
              <a:buNone/>
              <a:defRPr sz="1000"/>
            </a:lvl5pPr>
          </a:lstStyle>
          <a:p>
            <a:pPr lvl="0"/>
            <a:r>
              <a:rPr lang="en-US" dirty="0"/>
              <a:t>Source: </a:t>
            </a:r>
          </a:p>
        </p:txBody>
      </p:sp>
    </p:spTree>
    <p:custDataLst>
      <p:tags r:id="rId1"/>
    </p:custDataLst>
    <p:extLst>
      <p:ext uri="{BB962C8B-B14F-4D97-AF65-F5344CB8AC3E}">
        <p14:creationId xmlns:p14="http://schemas.microsoft.com/office/powerpoint/2010/main" val="5841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ingle Line Header_subhead_1 column ">
    <p:spTree>
      <p:nvGrpSpPr>
        <p:cNvPr id="1" name=""/>
        <p:cNvGrpSpPr/>
        <p:nvPr/>
      </p:nvGrpSpPr>
      <p:grpSpPr>
        <a:xfrm>
          <a:off x="0" y="0"/>
          <a:ext cx="0" cy="0"/>
          <a:chOff x="0" y="0"/>
          <a:chExt cx="0" cy="0"/>
        </a:xfrm>
      </p:grpSpPr>
      <p:pic>
        <p:nvPicPr>
          <p:cNvPr id="10" name="Google Shape;223;p29">
            <a:extLst>
              <a:ext uri="{FF2B5EF4-FFF2-40B4-BE49-F238E27FC236}">
                <a16:creationId xmlns:a16="http://schemas.microsoft.com/office/drawing/2014/main" id="{031E3D05-6DA2-4048-A794-35E3F2614F87}"/>
              </a:ext>
            </a:extLst>
          </p:cNvPr>
          <p:cNvPicPr preferRelativeResize="0"/>
          <p:nvPr userDrawn="1"/>
        </p:nvPicPr>
        <p:blipFill rotWithShape="1">
          <a:blip r:embed="rId3" cstate="hqprint">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3272" y="914400"/>
            <a:ext cx="1424034" cy="1186074"/>
          </a:xfrm>
          <a:prstGeom prst="rect">
            <a:avLst/>
          </a:prstGeom>
          <a:noFill/>
          <a:ln>
            <a:noFill/>
          </a:ln>
        </p:spPr>
      </p:pic>
      <p:sp>
        <p:nvSpPr>
          <p:cNvPr id="8" name="Text Placeholder 3"/>
          <p:cNvSpPr>
            <a:spLocks noGrp="1"/>
          </p:cNvSpPr>
          <p:nvPr>
            <p:ph type="body" sz="quarter" idx="13" hasCustomPrompt="1"/>
          </p:nvPr>
        </p:nvSpPr>
        <p:spPr>
          <a:xfrm>
            <a:off x="1483200" y="1326595"/>
            <a:ext cx="7203615" cy="3099771"/>
          </a:xfrm>
          <a:prstGeom prst="rect">
            <a:avLst/>
          </a:prstGeom>
        </p:spPr>
        <p:txBody>
          <a:bodyPr vert="horz"/>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a:solidFill>
                  <a:schemeClr val="tx1"/>
                </a:solidFill>
                <a:effectLst/>
                <a:latin typeface="+mn-lt"/>
                <a:ea typeface="Arial" charset="0"/>
                <a:cs typeface="Arial" charset="0"/>
              </a:defRPr>
            </a:lvl1pPr>
          </a:lstStyle>
          <a:p>
            <a:pPr lvl="0"/>
            <a:r>
              <a:rPr lang="en-US" dirty="0"/>
              <a:t>Click to add text</a:t>
            </a:r>
          </a:p>
        </p:txBody>
      </p:sp>
      <p:sp>
        <p:nvSpPr>
          <p:cNvPr id="7" name="Title 1"/>
          <p:cNvSpPr>
            <a:spLocks noGrp="1"/>
          </p:cNvSpPr>
          <p:nvPr>
            <p:ph type="ctrTitle" hasCustomPrompt="1"/>
          </p:nvPr>
        </p:nvSpPr>
        <p:spPr>
          <a:xfrm>
            <a:off x="611884" y="310896"/>
            <a:ext cx="7132320" cy="484632"/>
          </a:xfrm>
          <a:prstGeom prst="rect">
            <a:avLst/>
          </a:prstGeom>
          <a:noFill/>
          <a:ln>
            <a:noFill/>
          </a:ln>
        </p:spPr>
        <p:txBody>
          <a:bodyPr tIns="0" bIns="0" anchor="ctr" anchorCtr="0"/>
          <a:lstStyle>
            <a:lvl1pPr algn="l">
              <a:lnSpc>
                <a:spcPct val="100000"/>
              </a:lnSpc>
              <a:defRPr sz="2400" b="1" i="0" baseline="0">
                <a:solidFill>
                  <a:srgbClr val="265E95"/>
                </a:solidFill>
                <a:latin typeface="+mj-lt"/>
                <a:ea typeface="Arial Black" charset="0"/>
                <a:cs typeface="Arial Black" charset="0"/>
              </a:defRPr>
            </a:lvl1pPr>
          </a:lstStyle>
          <a:p>
            <a:r>
              <a:rPr lang="en-US" dirty="0"/>
              <a:t>Click to add text</a:t>
            </a:r>
          </a:p>
        </p:txBody>
      </p:sp>
      <p:sp>
        <p:nvSpPr>
          <p:cNvPr id="12"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Arial" panose="020B0604020202020204" pitchFamily="34" charset="0"/>
                <a:cs typeface="Arial" panose="020B0604020202020204" pitchFamily="34" charset="0"/>
              </a:defRPr>
            </a:lvl1pPr>
          </a:lstStyle>
          <a:p>
            <a:fld id="{48954461-202F-6344-AC23-708D5D79AD63}" type="slidenum">
              <a:rPr lang="en-US" smtClean="0"/>
              <a:pPr/>
              <a:t>‹#›</a:t>
            </a:fld>
            <a:endParaRPr lang="en-US" dirty="0"/>
          </a:p>
        </p:txBody>
      </p:sp>
      <p:sp>
        <p:nvSpPr>
          <p:cNvPr id="11" name="Text Placeholder 2">
            <a:extLst>
              <a:ext uri="{FF2B5EF4-FFF2-40B4-BE49-F238E27FC236}">
                <a16:creationId xmlns:a16="http://schemas.microsoft.com/office/drawing/2014/main" id="{488127CD-B47D-46A3-B791-65659A4B9501}"/>
              </a:ext>
            </a:extLst>
          </p:cNvPr>
          <p:cNvSpPr>
            <a:spLocks noGrp="1"/>
          </p:cNvSpPr>
          <p:nvPr>
            <p:ph type="body" sz="quarter" idx="15" hasCustomPrompt="1"/>
          </p:nvPr>
        </p:nvSpPr>
        <p:spPr>
          <a:xfrm>
            <a:off x="1483201" y="868680"/>
            <a:ext cx="7203601" cy="389335"/>
          </a:xfrm>
          <a:prstGeom prst="rect">
            <a:avLst/>
          </a:prstGeom>
        </p:spPr>
        <p:txBody>
          <a:bodyPr anchor="ctr" anchorCtr="0"/>
          <a:lstStyle>
            <a:lvl1pPr marL="0" indent="0" algn="l">
              <a:buNone/>
              <a:defRPr sz="2000" b="1" i="0">
                <a:solidFill>
                  <a:schemeClr val="tx1"/>
                </a:solidFill>
                <a:latin typeface="+mj-lt"/>
                <a:ea typeface="Arial" charset="0"/>
                <a:cs typeface="Arial" charset="0"/>
              </a:defRPr>
            </a:lvl1pPr>
          </a:lstStyle>
          <a:p>
            <a:pPr lvl="0"/>
            <a:r>
              <a:rPr lang="en-US" dirty="0"/>
              <a:t>Click to add text</a:t>
            </a:r>
          </a:p>
        </p:txBody>
      </p:sp>
      <p:sp>
        <p:nvSpPr>
          <p:cNvPr id="14" name="Rectangle 13">
            <a:extLst>
              <a:ext uri="{FF2B5EF4-FFF2-40B4-BE49-F238E27FC236}">
                <a16:creationId xmlns:a16="http://schemas.microsoft.com/office/drawing/2014/main" id="{F9A0DA54-A9C6-46A6-8BD9-C967A7BC737B}"/>
              </a:ext>
            </a:extLst>
          </p:cNvPr>
          <p:cNvSpPr/>
          <p:nvPr userDrawn="1"/>
        </p:nvSpPr>
        <p:spPr>
          <a:xfrm>
            <a:off x="3857513" y="4762971"/>
            <a:ext cx="1430199" cy="200055"/>
          </a:xfrm>
          <a:prstGeom prst="rect">
            <a:avLst/>
          </a:prstGeom>
        </p:spPr>
        <p:txBody>
          <a:bodyPr wrap="none">
            <a:spAutoFit/>
          </a:bodyPr>
          <a:lstStyle/>
          <a:p>
            <a:pPr algn="ctr"/>
            <a:r>
              <a:rPr lang="en-US" sz="700" dirty="0">
                <a:solidFill>
                  <a:srgbClr val="293C61"/>
                </a:solidFill>
                <a:latin typeface="+mn-lt"/>
              </a:rPr>
              <a:t>SHRM © 2022. All Rights Reserved</a:t>
            </a:r>
          </a:p>
        </p:txBody>
      </p:sp>
      <p:cxnSp>
        <p:nvCxnSpPr>
          <p:cNvPr id="15" name="Straight Connector 14">
            <a:extLst>
              <a:ext uri="{FF2B5EF4-FFF2-40B4-BE49-F238E27FC236}">
                <a16:creationId xmlns:a16="http://schemas.microsoft.com/office/drawing/2014/main" id="{C13509F5-6CCD-4605-AC64-30156ACE4BE7}"/>
              </a:ext>
            </a:extLst>
          </p:cNvPr>
          <p:cNvCxnSpPr/>
          <p:nvPr userDrawn="1"/>
        </p:nvCxnSpPr>
        <p:spPr>
          <a:xfrm>
            <a:off x="604683" y="798767"/>
            <a:ext cx="8092440" cy="0"/>
          </a:xfrm>
          <a:prstGeom prst="line">
            <a:avLst/>
          </a:prstGeom>
          <a:ln>
            <a:solidFill>
              <a:srgbClr val="265E95"/>
            </a:solidFill>
          </a:ln>
        </p:spPr>
        <p:style>
          <a:lnRef idx="2">
            <a:schemeClr val="accent1"/>
          </a:lnRef>
          <a:fillRef idx="0">
            <a:schemeClr val="accent1"/>
          </a:fillRef>
          <a:effectRef idx="1">
            <a:schemeClr val="accent1"/>
          </a:effectRef>
          <a:fontRef idx="minor">
            <a:schemeClr val="tx1"/>
          </a:fontRef>
        </p:style>
      </p:cxnSp>
      <p:sp>
        <p:nvSpPr>
          <p:cNvPr id="16" name="Text Placeholder 4">
            <a:extLst>
              <a:ext uri="{FF2B5EF4-FFF2-40B4-BE49-F238E27FC236}">
                <a16:creationId xmlns:a16="http://schemas.microsoft.com/office/drawing/2014/main" id="{8DED7698-0722-43A0-A0E5-D33B6B0F2D04}"/>
              </a:ext>
            </a:extLst>
          </p:cNvPr>
          <p:cNvSpPr>
            <a:spLocks noGrp="1"/>
          </p:cNvSpPr>
          <p:nvPr>
            <p:ph type="body" sz="quarter" idx="16" hasCustomPrompt="1"/>
          </p:nvPr>
        </p:nvSpPr>
        <p:spPr>
          <a:xfrm>
            <a:off x="7863842" y="310896"/>
            <a:ext cx="822960" cy="484632"/>
          </a:xfrm>
          <a:prstGeom prst="rect">
            <a:avLst/>
          </a:prstGeom>
          <a:noFill/>
          <a:ln>
            <a:noFill/>
          </a:ln>
        </p:spPr>
        <p:txBody>
          <a:bodyPr anchor="ctr"/>
          <a:lstStyle>
            <a:lvl1pPr marL="0" indent="0" algn="ctr">
              <a:buNone/>
              <a:defRPr sz="2400" b="1">
                <a:solidFill>
                  <a:srgbClr val="265E95"/>
                </a:solidFill>
              </a:defRPr>
            </a:lvl1pPr>
          </a:lstStyle>
          <a:p>
            <a:pPr lvl="0"/>
            <a:r>
              <a:rPr lang="en-US" dirty="0"/>
              <a:t>M#</a:t>
            </a:r>
          </a:p>
        </p:txBody>
      </p:sp>
    </p:spTree>
    <p:custDataLst>
      <p:tags r:id="rId1"/>
    </p:custDataLst>
    <p:extLst>
      <p:ext uri="{BB962C8B-B14F-4D97-AF65-F5344CB8AC3E}">
        <p14:creationId xmlns:p14="http://schemas.microsoft.com/office/powerpoint/2010/main" val="64095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31ABB-A668-2544-ADDF-2A1C8BD947BC}"/>
              </a:ext>
            </a:extLst>
          </p:cNvPr>
          <p:cNvPicPr>
            <a:picLocks noChangeAspect="1"/>
          </p:cNvPicPr>
          <p:nvPr userDrawn="1"/>
        </p:nvPicPr>
        <p:blipFill rotWithShape="1">
          <a:blip r:embed="rId22" cstate="print">
            <a:extLst>
              <a:ext uri="{28A0092B-C50C-407E-A947-70E740481C1C}">
                <a14:useLocalDpi xmlns:a14="http://schemas.microsoft.com/office/drawing/2010/main"/>
              </a:ext>
            </a:extLst>
          </a:blip>
          <a:srcRect/>
          <a:stretch/>
        </p:blipFill>
        <p:spPr>
          <a:xfrm>
            <a:off x="4143" y="204185"/>
            <a:ext cx="375236" cy="652277"/>
          </a:xfrm>
          <a:prstGeom prst="rect">
            <a:avLst/>
          </a:prstGeom>
        </p:spPr>
      </p:pic>
      <p:sp>
        <p:nvSpPr>
          <p:cNvPr id="5" name="Slide Number Placeholder 5">
            <a:extLst>
              <a:ext uri="{FF2B5EF4-FFF2-40B4-BE49-F238E27FC236}">
                <a16:creationId xmlns:a16="http://schemas.microsoft.com/office/drawing/2014/main" id="{87DA81DD-63DD-F146-90D0-E5BA7DD7AA00}"/>
              </a:ext>
            </a:extLst>
          </p:cNvPr>
          <p:cNvSpPr>
            <a:spLocks noGrp="1"/>
          </p:cNvSpPr>
          <p:nvPr>
            <p:ph type="sldNum" sz="quarter" idx="4"/>
          </p:nvPr>
        </p:nvSpPr>
        <p:spPr>
          <a:xfrm>
            <a:off x="480447" y="4751664"/>
            <a:ext cx="2057400" cy="206339"/>
          </a:xfrm>
          <a:prstGeom prst="rect">
            <a:avLst/>
          </a:prstGeom>
        </p:spPr>
        <p:txBody>
          <a:bodyPr vert="horz" lIns="91440" tIns="45720" rIns="91440" bIns="45720" rtlCol="0" anchor="ctr"/>
          <a:lstStyle>
            <a:lvl1pPr algn="l">
              <a:defRPr sz="700" b="0">
                <a:solidFill>
                  <a:srgbClr val="293C61"/>
                </a:solidFill>
                <a:latin typeface="+mn-lt"/>
                <a:cs typeface="Arial" panose="020B0604020202020204" pitchFamily="34" charset="0"/>
              </a:defRPr>
            </a:lvl1pPr>
          </a:lstStyle>
          <a:p>
            <a:fld id="{48954461-202F-6344-AC23-708D5D79AD63}" type="slidenum">
              <a:rPr lang="en-US" smtClean="0"/>
              <a:pPr/>
              <a:t>‹#›</a:t>
            </a:fld>
            <a:endParaRPr lang="en-US" dirty="0"/>
          </a:p>
        </p:txBody>
      </p:sp>
      <p:pic>
        <p:nvPicPr>
          <p:cNvPr id="8" name="Picture 7">
            <a:extLst>
              <a:ext uri="{FF2B5EF4-FFF2-40B4-BE49-F238E27FC236}">
                <a16:creationId xmlns:a16="http://schemas.microsoft.com/office/drawing/2014/main" id="{596D7185-C866-6E46-8820-1E76476C904D}"/>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860046" y="4759738"/>
            <a:ext cx="780995" cy="190191"/>
          </a:xfrm>
          <a:prstGeom prst="rect">
            <a:avLst/>
          </a:prstGeom>
        </p:spPr>
      </p:pic>
      <p:sp>
        <p:nvSpPr>
          <p:cNvPr id="6" name="Text Placeholder 1">
            <a:extLst>
              <a:ext uri="{FF2B5EF4-FFF2-40B4-BE49-F238E27FC236}">
                <a16:creationId xmlns:a16="http://schemas.microsoft.com/office/drawing/2014/main" id="{04C1FC2C-23E6-40C1-BDF5-6ED19D5411D2}"/>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21"/>
    </p:custDataLst>
  </p:cSld>
  <p:clrMap bg1="lt1" tx1="dk1" bg2="lt2" tx2="dk2" accent1="accent1" accent2="accent2" accent3="accent3" accent4="accent4" accent5="accent5" accent6="accent6" hlink="hlink" folHlink="folHlink"/>
  <p:sldLayoutIdLst>
    <p:sldLayoutId id="2147483844" r:id="rId1"/>
    <p:sldLayoutId id="2147483845" r:id="rId2"/>
    <p:sldLayoutId id="2147483809" r:id="rId3"/>
    <p:sldLayoutId id="2147483859" r:id="rId4"/>
    <p:sldLayoutId id="2147483849" r:id="rId5"/>
    <p:sldLayoutId id="2147483853" r:id="rId6"/>
    <p:sldLayoutId id="2147483848" r:id="rId7"/>
    <p:sldLayoutId id="2147483854" r:id="rId8"/>
    <p:sldLayoutId id="2147483850" r:id="rId9"/>
    <p:sldLayoutId id="2147483855" r:id="rId10"/>
    <p:sldLayoutId id="2147483851" r:id="rId11"/>
    <p:sldLayoutId id="2147483856" r:id="rId12"/>
    <p:sldLayoutId id="2147483811" r:id="rId13"/>
    <p:sldLayoutId id="2147483857" r:id="rId14"/>
    <p:sldLayoutId id="2147483813" r:id="rId15"/>
    <p:sldLayoutId id="2147483858" r:id="rId16"/>
    <p:sldLayoutId id="2147483817" r:id="rId17"/>
    <p:sldLayoutId id="2147483819" r:id="rId18"/>
    <p:sldLayoutId id="2147483852" r:id="rId19"/>
  </p:sldLayoutIdLst>
  <p:hf hdr="0" ftr="0" dt="0"/>
  <p:txStyles>
    <p:titleStyle>
      <a:lvl1pPr algn="ctr" defTabSz="455579" rtl="0" eaLnBrk="1" fontAlgn="base" hangingPunct="1">
        <a:spcBef>
          <a:spcPct val="0"/>
        </a:spcBef>
        <a:spcAft>
          <a:spcPct val="0"/>
        </a:spcAft>
        <a:defRPr sz="4400" kern="1200">
          <a:solidFill>
            <a:schemeClr val="tx1"/>
          </a:solidFill>
          <a:latin typeface="+mj-lt"/>
          <a:ea typeface="+mj-ea"/>
          <a:cs typeface="+mj-cs"/>
        </a:defRPr>
      </a:lvl1pPr>
      <a:lvl2pPr algn="ctr" defTabSz="455579" rtl="0" eaLnBrk="1" fontAlgn="base" hangingPunct="1">
        <a:spcBef>
          <a:spcPct val="0"/>
        </a:spcBef>
        <a:spcAft>
          <a:spcPct val="0"/>
        </a:spcAft>
        <a:defRPr sz="4400">
          <a:solidFill>
            <a:schemeClr val="tx1"/>
          </a:solidFill>
          <a:latin typeface="Arial" charset="0"/>
        </a:defRPr>
      </a:lvl2pPr>
      <a:lvl3pPr algn="ctr" defTabSz="455579" rtl="0" eaLnBrk="1" fontAlgn="base" hangingPunct="1">
        <a:spcBef>
          <a:spcPct val="0"/>
        </a:spcBef>
        <a:spcAft>
          <a:spcPct val="0"/>
        </a:spcAft>
        <a:defRPr sz="4400">
          <a:solidFill>
            <a:schemeClr val="tx1"/>
          </a:solidFill>
          <a:latin typeface="Arial" charset="0"/>
        </a:defRPr>
      </a:lvl3pPr>
      <a:lvl4pPr algn="ctr" defTabSz="455579" rtl="0" eaLnBrk="1" fontAlgn="base" hangingPunct="1">
        <a:spcBef>
          <a:spcPct val="0"/>
        </a:spcBef>
        <a:spcAft>
          <a:spcPct val="0"/>
        </a:spcAft>
        <a:defRPr sz="4400">
          <a:solidFill>
            <a:schemeClr val="tx1"/>
          </a:solidFill>
          <a:latin typeface="Arial" charset="0"/>
        </a:defRPr>
      </a:lvl4pPr>
      <a:lvl5pPr algn="ctr" defTabSz="455579" rtl="0" eaLnBrk="1" fontAlgn="base" hangingPunct="1">
        <a:spcBef>
          <a:spcPct val="0"/>
        </a:spcBef>
        <a:spcAft>
          <a:spcPct val="0"/>
        </a:spcAft>
        <a:defRPr sz="4400">
          <a:solidFill>
            <a:schemeClr val="tx1"/>
          </a:solidFill>
          <a:latin typeface="Arial" charset="0"/>
        </a:defRPr>
      </a:lvl5pPr>
      <a:lvl6pPr marL="457167" algn="ctr" defTabSz="455579" rtl="0" eaLnBrk="1" fontAlgn="base" hangingPunct="1">
        <a:spcBef>
          <a:spcPct val="0"/>
        </a:spcBef>
        <a:spcAft>
          <a:spcPct val="0"/>
        </a:spcAft>
        <a:defRPr sz="4400">
          <a:solidFill>
            <a:schemeClr val="tx1"/>
          </a:solidFill>
          <a:latin typeface="Arial" charset="0"/>
        </a:defRPr>
      </a:lvl6pPr>
      <a:lvl7pPr marL="914332" algn="ctr" defTabSz="455579" rtl="0" eaLnBrk="1" fontAlgn="base" hangingPunct="1">
        <a:spcBef>
          <a:spcPct val="0"/>
        </a:spcBef>
        <a:spcAft>
          <a:spcPct val="0"/>
        </a:spcAft>
        <a:defRPr sz="4400">
          <a:solidFill>
            <a:schemeClr val="tx1"/>
          </a:solidFill>
          <a:latin typeface="Arial" charset="0"/>
        </a:defRPr>
      </a:lvl7pPr>
      <a:lvl8pPr marL="1371498" algn="ctr" defTabSz="455579" rtl="0" eaLnBrk="1" fontAlgn="base" hangingPunct="1">
        <a:spcBef>
          <a:spcPct val="0"/>
        </a:spcBef>
        <a:spcAft>
          <a:spcPct val="0"/>
        </a:spcAft>
        <a:defRPr sz="4400">
          <a:solidFill>
            <a:schemeClr val="tx1"/>
          </a:solidFill>
          <a:latin typeface="Arial" charset="0"/>
        </a:defRPr>
      </a:lvl8pPr>
      <a:lvl9pPr marL="1828664" algn="ctr" defTabSz="455579" rtl="0" eaLnBrk="1" fontAlgn="base" hangingPunct="1">
        <a:spcBef>
          <a:spcPct val="0"/>
        </a:spcBef>
        <a:spcAft>
          <a:spcPct val="0"/>
        </a:spcAft>
        <a:defRPr sz="4400">
          <a:solidFill>
            <a:schemeClr val="tx1"/>
          </a:solidFill>
          <a:latin typeface="Arial" charset="0"/>
        </a:defRPr>
      </a:lvl9pPr>
    </p:titleStyle>
    <p:body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52.jpeg"/><Relationship Id="rId4" Type="http://schemas.openxmlformats.org/officeDocument/2006/relationships/image" Target="../media/image51.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22.xml"/><Relationship Id="rId5" Type="http://schemas.openxmlformats.org/officeDocument/2006/relationships/image" Target="../media/image235.jpeg"/><Relationship Id="rId4" Type="http://schemas.openxmlformats.org/officeDocument/2006/relationships/image" Target="../media/image234.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123.xml"/><Relationship Id="rId4" Type="http://schemas.openxmlformats.org/officeDocument/2006/relationships/image" Target="../media/image236.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9.xml"/><Relationship Id="rId1" Type="http://schemas.openxmlformats.org/officeDocument/2006/relationships/tags" Target="../tags/tag124.xml"/><Relationship Id="rId4" Type="http://schemas.openxmlformats.org/officeDocument/2006/relationships/image" Target="../media/image237.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5.xml"/><Relationship Id="rId1" Type="http://schemas.openxmlformats.org/officeDocument/2006/relationships/tags" Target="../tags/tag125.xml"/><Relationship Id="rId4" Type="http://schemas.openxmlformats.org/officeDocument/2006/relationships/image" Target="../media/image238.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tags" Target="../tags/tag126.xml"/><Relationship Id="rId4" Type="http://schemas.openxmlformats.org/officeDocument/2006/relationships/image" Target="../media/image23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127.xml"/><Relationship Id="rId4" Type="http://schemas.openxmlformats.org/officeDocument/2006/relationships/image" Target="../media/image50.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xml"/><Relationship Id="rId1" Type="http://schemas.openxmlformats.org/officeDocument/2006/relationships/tags" Target="../tags/tag128.xml"/><Relationship Id="rId5" Type="http://schemas.openxmlformats.org/officeDocument/2006/relationships/image" Target="../media/image240.jpeg"/><Relationship Id="rId4" Type="http://schemas.openxmlformats.org/officeDocument/2006/relationships/image" Target="../media/image51.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29.xml"/><Relationship Id="rId4" Type="http://schemas.openxmlformats.org/officeDocument/2006/relationships/image" Target="../media/image5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5.xml"/><Relationship Id="rId1" Type="http://schemas.openxmlformats.org/officeDocument/2006/relationships/tags" Target="../tags/tag130.xml"/><Relationship Id="rId6" Type="http://schemas.openxmlformats.org/officeDocument/2006/relationships/image" Target="../media/image243.svg"/><Relationship Id="rId5" Type="http://schemas.openxmlformats.org/officeDocument/2006/relationships/image" Target="../media/image242.png"/><Relationship Id="rId4" Type="http://schemas.openxmlformats.org/officeDocument/2006/relationships/image" Target="../media/image241.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xml"/><Relationship Id="rId1" Type="http://schemas.openxmlformats.org/officeDocument/2006/relationships/tags" Target="../tags/tag131.xml"/><Relationship Id="rId4" Type="http://schemas.openxmlformats.org/officeDocument/2006/relationships/image" Target="../media/image24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50.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6.xml"/><Relationship Id="rId1" Type="http://schemas.openxmlformats.org/officeDocument/2006/relationships/tags" Target="../tags/tag132.xml"/><Relationship Id="rId4" Type="http://schemas.openxmlformats.org/officeDocument/2006/relationships/image" Target="../media/image245.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9.xml"/><Relationship Id="rId1" Type="http://schemas.openxmlformats.org/officeDocument/2006/relationships/tags" Target="../tags/tag133.xml"/><Relationship Id="rId4" Type="http://schemas.openxmlformats.org/officeDocument/2006/relationships/image" Target="../media/image246.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xml"/><Relationship Id="rId1" Type="http://schemas.openxmlformats.org/officeDocument/2006/relationships/tags" Target="../tags/tag134.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xml"/><Relationship Id="rId1" Type="http://schemas.openxmlformats.org/officeDocument/2006/relationships/tags" Target="../tags/tag13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xml"/><Relationship Id="rId1" Type="http://schemas.openxmlformats.org/officeDocument/2006/relationships/tags" Target="../tags/tag136.xml"/><Relationship Id="rId5" Type="http://schemas.openxmlformats.org/officeDocument/2006/relationships/image" Target="../media/image248.jpeg"/><Relationship Id="rId4" Type="http://schemas.openxmlformats.org/officeDocument/2006/relationships/image" Target="../media/image247.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9.xml"/><Relationship Id="rId1" Type="http://schemas.openxmlformats.org/officeDocument/2006/relationships/tags" Target="../tags/tag137.xml"/><Relationship Id="rId4" Type="http://schemas.openxmlformats.org/officeDocument/2006/relationships/image" Target="../media/image249.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5.xml"/><Relationship Id="rId1" Type="http://schemas.openxmlformats.org/officeDocument/2006/relationships/tags" Target="../tags/tag138.xml"/><Relationship Id="rId4" Type="http://schemas.openxmlformats.org/officeDocument/2006/relationships/image" Target="../media/image250.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7" Type="http://schemas.openxmlformats.org/officeDocument/2006/relationships/image" Target="../media/image254.jpeg"/><Relationship Id="rId2" Type="http://schemas.openxmlformats.org/officeDocument/2006/relationships/slideLayout" Target="../slideLayouts/slideLayout3.xml"/><Relationship Id="rId1" Type="http://schemas.openxmlformats.org/officeDocument/2006/relationships/tags" Target="../tags/tag139.xml"/><Relationship Id="rId6" Type="http://schemas.openxmlformats.org/officeDocument/2006/relationships/image" Target="../media/image253.jpeg"/><Relationship Id="rId5" Type="http://schemas.openxmlformats.org/officeDocument/2006/relationships/image" Target="../media/image252.png"/><Relationship Id="rId4" Type="http://schemas.openxmlformats.org/officeDocument/2006/relationships/image" Target="../media/image251.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5.xml"/><Relationship Id="rId1" Type="http://schemas.openxmlformats.org/officeDocument/2006/relationships/tags" Target="../tags/tag140.xml"/><Relationship Id="rId4" Type="http://schemas.openxmlformats.org/officeDocument/2006/relationships/image" Target="../media/image255.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xml"/><Relationship Id="rId1" Type="http://schemas.openxmlformats.org/officeDocument/2006/relationships/tags" Target="../tags/tag14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53.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xml"/><Relationship Id="rId1" Type="http://schemas.openxmlformats.org/officeDocument/2006/relationships/tags" Target="../tags/tag14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xml"/><Relationship Id="rId1" Type="http://schemas.openxmlformats.org/officeDocument/2006/relationships/tags" Target="../tags/tag143.xml"/><Relationship Id="rId4" Type="http://schemas.openxmlformats.org/officeDocument/2006/relationships/image" Target="../media/image256.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5.xml"/><Relationship Id="rId1" Type="http://schemas.openxmlformats.org/officeDocument/2006/relationships/tags" Target="../tags/tag144.xml"/><Relationship Id="rId4" Type="http://schemas.openxmlformats.org/officeDocument/2006/relationships/image" Target="../media/image257.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xml"/><Relationship Id="rId1" Type="http://schemas.openxmlformats.org/officeDocument/2006/relationships/tags" Target="../tags/tag145.xml"/><Relationship Id="rId4" Type="http://schemas.openxmlformats.org/officeDocument/2006/relationships/image" Target="../media/image258.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xml"/><Relationship Id="rId1" Type="http://schemas.openxmlformats.org/officeDocument/2006/relationships/tags" Target="../tags/tag146.xml"/><Relationship Id="rId4" Type="http://schemas.openxmlformats.org/officeDocument/2006/relationships/image" Target="../media/image259.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xml"/><Relationship Id="rId1" Type="http://schemas.openxmlformats.org/officeDocument/2006/relationships/tags" Target="../tags/tag147.xml"/><Relationship Id="rId4" Type="http://schemas.openxmlformats.org/officeDocument/2006/relationships/image" Target="../media/image260.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xml"/><Relationship Id="rId1" Type="http://schemas.openxmlformats.org/officeDocument/2006/relationships/tags" Target="../tags/tag148.xml"/><Relationship Id="rId4" Type="http://schemas.openxmlformats.org/officeDocument/2006/relationships/image" Target="../media/image261.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3.xml"/><Relationship Id="rId1" Type="http://schemas.openxmlformats.org/officeDocument/2006/relationships/tags" Target="../tags/tag149.xml"/><Relationship Id="rId4" Type="http://schemas.openxmlformats.org/officeDocument/2006/relationships/image" Target="../media/image262.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5.xml"/><Relationship Id="rId1" Type="http://schemas.openxmlformats.org/officeDocument/2006/relationships/tags" Target="../tags/tag150.xml"/><Relationship Id="rId4" Type="http://schemas.openxmlformats.org/officeDocument/2006/relationships/image" Target="../media/image26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3.xml"/><Relationship Id="rId1" Type="http://schemas.openxmlformats.org/officeDocument/2006/relationships/tags" Target="../tags/tag151.xml"/><Relationship Id="rId6" Type="http://schemas.openxmlformats.org/officeDocument/2006/relationships/image" Target="../media/image243.svg"/><Relationship Id="rId5" Type="http://schemas.openxmlformats.org/officeDocument/2006/relationships/image" Target="../media/image242.png"/><Relationship Id="rId4" Type="http://schemas.openxmlformats.org/officeDocument/2006/relationships/image" Target="../media/image264.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7.png"/><Relationship Id="rId3" Type="http://schemas.openxmlformats.org/officeDocument/2006/relationships/notesSlide" Target="../notesSlides/notesSlide13.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48.sv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9.xml"/><Relationship Id="rId1" Type="http://schemas.openxmlformats.org/officeDocument/2006/relationships/tags" Target="../tags/tag152.xml"/><Relationship Id="rId4" Type="http://schemas.openxmlformats.org/officeDocument/2006/relationships/image" Target="../media/image26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xml"/><Relationship Id="rId1" Type="http://schemas.openxmlformats.org/officeDocument/2006/relationships/tags" Target="../tags/tag153.xml"/><Relationship Id="rId4" Type="http://schemas.openxmlformats.org/officeDocument/2006/relationships/image" Target="../media/image266.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xml"/><Relationship Id="rId1" Type="http://schemas.openxmlformats.org/officeDocument/2006/relationships/tags" Target="../tags/tag15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9.xml"/><Relationship Id="rId1" Type="http://schemas.openxmlformats.org/officeDocument/2006/relationships/tags" Target="../tags/tag155.xml"/><Relationship Id="rId4" Type="http://schemas.openxmlformats.org/officeDocument/2006/relationships/image" Target="../media/image267.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3.xml"/><Relationship Id="rId1" Type="http://schemas.openxmlformats.org/officeDocument/2006/relationships/tags" Target="../tags/tag156.xml"/><Relationship Id="rId5" Type="http://schemas.openxmlformats.org/officeDocument/2006/relationships/image" Target="../media/image269.jpeg"/><Relationship Id="rId4" Type="http://schemas.openxmlformats.org/officeDocument/2006/relationships/image" Target="../media/image268.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3.xml"/><Relationship Id="rId1" Type="http://schemas.openxmlformats.org/officeDocument/2006/relationships/tags" Target="../tags/tag157.xml"/><Relationship Id="rId4" Type="http://schemas.openxmlformats.org/officeDocument/2006/relationships/image" Target="../media/image270.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5.xml"/><Relationship Id="rId1" Type="http://schemas.openxmlformats.org/officeDocument/2006/relationships/tags" Target="../tags/tag158.xml"/><Relationship Id="rId4" Type="http://schemas.openxmlformats.org/officeDocument/2006/relationships/image" Target="../media/image271.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5.xml"/><Relationship Id="rId1" Type="http://schemas.openxmlformats.org/officeDocument/2006/relationships/tags" Target="../tags/tag159.xml"/><Relationship Id="rId4" Type="http://schemas.openxmlformats.org/officeDocument/2006/relationships/image" Target="../media/image27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3.xml"/><Relationship Id="rId1" Type="http://schemas.openxmlformats.org/officeDocument/2006/relationships/tags" Target="../tags/tag160.xml"/><Relationship Id="rId5" Type="http://schemas.openxmlformats.org/officeDocument/2006/relationships/image" Target="../media/image274.jpeg"/><Relationship Id="rId4" Type="http://schemas.openxmlformats.org/officeDocument/2006/relationships/image" Target="../media/image273.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161.xml"/><Relationship Id="rId4" Type="http://schemas.openxmlformats.org/officeDocument/2006/relationships/image" Target="../media/image275.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notesSlide" Target="../notesSlides/notesSlide14.xml"/><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slideLayout" Target="../slideLayouts/slideLayout9.xml"/><Relationship Id="rId1" Type="http://schemas.openxmlformats.org/officeDocument/2006/relationships/tags" Target="../tags/tag36.xml"/><Relationship Id="rId6" Type="http://schemas.openxmlformats.org/officeDocument/2006/relationships/image" Target="../media/image65.jpeg"/><Relationship Id="rId11" Type="http://schemas.openxmlformats.org/officeDocument/2006/relationships/image" Target="../media/image70.sv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3.xml"/><Relationship Id="rId1" Type="http://schemas.openxmlformats.org/officeDocument/2006/relationships/tags" Target="../tags/tag162.xml"/><Relationship Id="rId4" Type="http://schemas.openxmlformats.org/officeDocument/2006/relationships/image" Target="../media/image276.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xml"/><Relationship Id="rId1" Type="http://schemas.openxmlformats.org/officeDocument/2006/relationships/tags" Target="../tags/tag163.xml"/><Relationship Id="rId6" Type="http://schemas.openxmlformats.org/officeDocument/2006/relationships/comments" Target="../comments/comment4.xml"/><Relationship Id="rId5" Type="http://schemas.microsoft.com/office/2007/relationships/hdphoto" Target="../media/hdphoto2.wdp"/><Relationship Id="rId4" Type="http://schemas.openxmlformats.org/officeDocument/2006/relationships/image" Target="../media/image277.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164.xml"/><Relationship Id="rId4" Type="http://schemas.openxmlformats.org/officeDocument/2006/relationships/image" Target="../media/image50.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3.xml"/><Relationship Id="rId1" Type="http://schemas.openxmlformats.org/officeDocument/2006/relationships/tags" Target="../tags/tag165.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51.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3.xml"/><Relationship Id="rId1" Type="http://schemas.openxmlformats.org/officeDocument/2006/relationships/tags" Target="../tags/tag166.xml"/><Relationship Id="rId4" Type="http://schemas.openxmlformats.org/officeDocument/2006/relationships/image" Target="../media/image280.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9.xml"/><Relationship Id="rId1" Type="http://schemas.openxmlformats.org/officeDocument/2006/relationships/tags" Target="../tags/tag167.xml"/><Relationship Id="rId4" Type="http://schemas.openxmlformats.org/officeDocument/2006/relationships/image" Target="../media/image281.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3.xml"/><Relationship Id="rId1" Type="http://schemas.openxmlformats.org/officeDocument/2006/relationships/tags" Target="../tags/tag168.xml"/><Relationship Id="rId4" Type="http://schemas.openxmlformats.org/officeDocument/2006/relationships/image" Target="../media/image282.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3.xml"/><Relationship Id="rId1" Type="http://schemas.openxmlformats.org/officeDocument/2006/relationships/tags" Target="../tags/tag169.xml"/><Relationship Id="rId5" Type="http://schemas.openxmlformats.org/officeDocument/2006/relationships/image" Target="../media/image282.png"/><Relationship Id="rId4" Type="http://schemas.openxmlformats.org/officeDocument/2006/relationships/image" Target="../media/image283.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3.xml"/><Relationship Id="rId1" Type="http://schemas.openxmlformats.org/officeDocument/2006/relationships/tags" Target="../tags/tag170.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3.xml"/><Relationship Id="rId1" Type="http://schemas.openxmlformats.org/officeDocument/2006/relationships/tags" Target="../tags/tag171.xml"/><Relationship Id="rId4" Type="http://schemas.openxmlformats.org/officeDocument/2006/relationships/image" Target="../media/image28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73.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3.xml"/><Relationship Id="rId1" Type="http://schemas.openxmlformats.org/officeDocument/2006/relationships/tags" Target="../tags/tag172.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3.xml"/><Relationship Id="rId1" Type="http://schemas.openxmlformats.org/officeDocument/2006/relationships/tags" Target="../tags/tag173.xml"/><Relationship Id="rId4" Type="http://schemas.openxmlformats.org/officeDocument/2006/relationships/image" Target="../media/image288.jp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3.xml"/><Relationship Id="rId1" Type="http://schemas.openxmlformats.org/officeDocument/2006/relationships/tags" Target="../tags/tag174.xml"/><Relationship Id="rId5" Type="http://schemas.openxmlformats.org/officeDocument/2006/relationships/image" Target="../media/image282.png"/><Relationship Id="rId4" Type="http://schemas.openxmlformats.org/officeDocument/2006/relationships/image" Target="../media/image289.jp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3.xml"/><Relationship Id="rId1" Type="http://schemas.openxmlformats.org/officeDocument/2006/relationships/tags" Target="../tags/tag175.xml"/><Relationship Id="rId5" Type="http://schemas.microsoft.com/office/2007/relationships/hdphoto" Target="../media/hdphoto1.wdp"/><Relationship Id="rId4" Type="http://schemas.openxmlformats.org/officeDocument/2006/relationships/image" Target="../media/image27.png"/></Relationships>
</file>

<file path=ppt/slides/_rels/slide15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91.svg"/><Relationship Id="rId3" Type="http://schemas.openxmlformats.org/officeDocument/2006/relationships/notesSlide" Target="../notesSlides/notesSlide154.xml"/><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90.png"/><Relationship Id="rId2" Type="http://schemas.openxmlformats.org/officeDocument/2006/relationships/slideLayout" Target="../slideLayouts/slideLayout3.xml"/><Relationship Id="rId16" Type="http://schemas.openxmlformats.org/officeDocument/2006/relationships/image" Target="../media/image24.svg"/><Relationship Id="rId1" Type="http://schemas.openxmlformats.org/officeDocument/2006/relationships/tags" Target="../tags/tag176.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sv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3.xml"/><Relationship Id="rId1" Type="http://schemas.openxmlformats.org/officeDocument/2006/relationships/tags" Target="../tags/tag177.xml"/><Relationship Id="rId4" Type="http://schemas.openxmlformats.org/officeDocument/2006/relationships/hyperlink" Target="mailto:marketresearch@shrm.org" TargetMode="Externa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3.xml"/><Relationship Id="rId1" Type="http://schemas.openxmlformats.org/officeDocument/2006/relationships/tags" Target="../tags/tag178.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3.xml"/><Relationship Id="rId1" Type="http://schemas.openxmlformats.org/officeDocument/2006/relationships/tags" Target="../tags/tag179.xml"/><Relationship Id="rId4" Type="http://schemas.openxmlformats.org/officeDocument/2006/relationships/hyperlink" Target="https://www.shrm.org/about-shrm/Pages/code-of-ethics.aspx" TargetMode="Externa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6.xml"/><Relationship Id="rId1" Type="http://schemas.openxmlformats.org/officeDocument/2006/relationships/tags" Target="../tags/tag180.xml"/><Relationship Id="rId4" Type="http://schemas.openxmlformats.org/officeDocument/2006/relationships/image" Target="../media/image292.jpeg"/></Relationships>
</file>

<file path=ppt/slides/_rels/slide15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8.svg"/><Relationship Id="rId2" Type="http://schemas.openxmlformats.org/officeDocument/2006/relationships/slideLayout" Target="../slideLayouts/slideLayout16.xml"/><Relationship Id="rId1" Type="http://schemas.openxmlformats.org/officeDocument/2006/relationships/tags" Target="../tags/tag40.xml"/><Relationship Id="rId6" Type="http://schemas.openxmlformats.org/officeDocument/2006/relationships/image" Target="../media/image47.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45.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8.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notesSlide" Target="../notesSlides/notesSlide27.xml"/><Relationship Id="rId7" Type="http://schemas.openxmlformats.org/officeDocument/2006/relationships/image" Target="../media/image87.jpe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51.xml"/><Relationship Id="rId5" Type="http://schemas.openxmlformats.org/officeDocument/2006/relationships/comments" Target="../comments/comment1.xml"/><Relationship Id="rId4" Type="http://schemas.openxmlformats.org/officeDocument/2006/relationships/image" Target="../media/image90.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53.xml"/><Relationship Id="rId5" Type="http://schemas.openxmlformats.org/officeDocument/2006/relationships/image" Target="../media/image91.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55.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57.xml"/><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9.xml"/><Relationship Id="rId1" Type="http://schemas.openxmlformats.org/officeDocument/2006/relationships/tags" Target="../tags/tag58.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59.xml"/><Relationship Id="rId5" Type="http://schemas.openxmlformats.org/officeDocument/2006/relationships/image" Target="../media/image94.sv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61.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slideLayout" Target="../slideLayouts/slideLayout3.xml"/><Relationship Id="rId16" Type="http://schemas.openxmlformats.org/officeDocument/2006/relationships/image" Target="../media/image24.svg"/><Relationship Id="rId1" Type="http://schemas.openxmlformats.org/officeDocument/2006/relationships/tags" Target="../tags/tag26.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sv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63.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notesSlide" Target="../notesSlides/notesSlide42.xml"/><Relationship Id="rId7" Type="http://schemas.openxmlformats.org/officeDocument/2006/relationships/image" Target="../media/image106.jpeg"/><Relationship Id="rId2" Type="http://schemas.openxmlformats.org/officeDocument/2006/relationships/slideLayout" Target="../slideLayouts/slideLayout15.xml"/><Relationship Id="rId1" Type="http://schemas.openxmlformats.org/officeDocument/2006/relationships/tags" Target="../tags/tag6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6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10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6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xml"/><Relationship Id="rId1" Type="http://schemas.openxmlformats.org/officeDocument/2006/relationships/tags" Target="../tags/tag69.xml"/><Relationship Id="rId5" Type="http://schemas.openxmlformats.org/officeDocument/2006/relationships/image" Target="../media/image114.jpeg"/><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27.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xml"/><Relationship Id="rId1" Type="http://schemas.openxmlformats.org/officeDocument/2006/relationships/tags" Target="../tags/tag72.xml"/><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73.xml"/><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74.xml"/><Relationship Id="rId5" Type="http://schemas.openxmlformats.org/officeDocument/2006/relationships/comments" Target="../comments/comment2.xml"/><Relationship Id="rId4" Type="http://schemas.openxmlformats.org/officeDocument/2006/relationships/image" Target="../media/image121.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75.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76.xml"/><Relationship Id="rId5" Type="http://schemas.openxmlformats.org/officeDocument/2006/relationships/image" Target="../media/image122.jpe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78.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28.jpeg"/><Relationship Id="rId2" Type="http://schemas.openxmlformats.org/officeDocument/2006/relationships/slideLayout" Target="../slideLayouts/slideLayout3.xml"/><Relationship Id="rId1" Type="http://schemas.openxmlformats.org/officeDocument/2006/relationships/tags" Target="../tags/tag79.xml"/><Relationship Id="rId6" Type="http://schemas.openxmlformats.org/officeDocument/2006/relationships/image" Target="../media/image87.jpeg"/><Relationship Id="rId5" Type="http://schemas.openxmlformats.org/officeDocument/2006/relationships/image" Target="../media/image127.jpeg"/><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80.xml"/><Relationship Id="rId5" Type="http://schemas.openxmlformats.org/officeDocument/2006/relationships/image" Target="../media/image130.jpeg"/><Relationship Id="rId4" Type="http://schemas.openxmlformats.org/officeDocument/2006/relationships/image" Target="../media/image12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81.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comments" Target="../comments/comment3.xml"/><Relationship Id="rId2" Type="http://schemas.openxmlformats.org/officeDocument/2006/relationships/slideLayout" Target="../slideLayouts/slideLayout3.xml"/><Relationship Id="rId1" Type="http://schemas.openxmlformats.org/officeDocument/2006/relationships/tags" Target="../tags/tag82.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png"/><Relationship Id="rId3" Type="http://schemas.openxmlformats.org/officeDocument/2006/relationships/notesSlide" Target="../notesSlides/notesSlide62.xml"/><Relationship Id="rId7" Type="http://schemas.openxmlformats.org/officeDocument/2006/relationships/image" Target="../media/image137.png"/><Relationship Id="rId12" Type="http://schemas.openxmlformats.org/officeDocument/2006/relationships/image" Target="../media/image142.svg"/><Relationship Id="rId2" Type="http://schemas.openxmlformats.org/officeDocument/2006/relationships/slideLayout" Target="../slideLayouts/slideLayout15.xml"/><Relationship Id="rId1" Type="http://schemas.openxmlformats.org/officeDocument/2006/relationships/tags" Target="../tags/tag84.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sv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85.xml"/><Relationship Id="rId4" Type="http://schemas.openxmlformats.org/officeDocument/2006/relationships/image" Target="../media/image145.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5.xml"/><Relationship Id="rId1" Type="http://schemas.openxmlformats.org/officeDocument/2006/relationships/tags" Target="../tags/tag86.xml"/><Relationship Id="rId4" Type="http://schemas.openxmlformats.org/officeDocument/2006/relationships/image" Target="../media/image14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88.xml"/><Relationship Id="rId4" Type="http://schemas.openxmlformats.org/officeDocument/2006/relationships/image" Target="../media/image14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89.xml"/><Relationship Id="rId5" Type="http://schemas.openxmlformats.org/officeDocument/2006/relationships/image" Target="../media/image149.jpeg"/><Relationship Id="rId4" Type="http://schemas.openxmlformats.org/officeDocument/2006/relationships/image" Target="../media/image14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xml"/><Relationship Id="rId1" Type="http://schemas.openxmlformats.org/officeDocument/2006/relationships/tags" Target="../tags/tag91.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50.jpe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notesSlide" Target="../notesSlides/notesSlide7.xml"/><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slideLayout" Target="../slideLayouts/slideLayout19.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tags" Target="../tags/tag29.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8.sv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71.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notesSlide" Target="../notesSlides/notesSlide71.xml"/><Relationship Id="rId7" Type="http://schemas.openxmlformats.org/officeDocument/2006/relationships/image" Target="../media/image154.jpeg"/><Relationship Id="rId2" Type="http://schemas.openxmlformats.org/officeDocument/2006/relationships/slideLayout" Target="../slideLayouts/slideLayout3.xml"/><Relationship Id="rId1" Type="http://schemas.openxmlformats.org/officeDocument/2006/relationships/tags" Target="../tags/tag93.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72.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165.png"/><Relationship Id="rId3" Type="http://schemas.openxmlformats.org/officeDocument/2006/relationships/notesSlide" Target="../notesSlides/notesSlide72.xml"/><Relationship Id="rId7" Type="http://schemas.openxmlformats.org/officeDocument/2006/relationships/image" Target="../media/image159.png"/><Relationship Id="rId12" Type="http://schemas.openxmlformats.org/officeDocument/2006/relationships/image" Target="../media/image164.svg"/><Relationship Id="rId2" Type="http://schemas.openxmlformats.org/officeDocument/2006/relationships/slideLayout" Target="../slideLayouts/slideLayout3.xml"/><Relationship Id="rId16" Type="http://schemas.openxmlformats.org/officeDocument/2006/relationships/image" Target="../media/image168.svg"/><Relationship Id="rId1" Type="http://schemas.openxmlformats.org/officeDocument/2006/relationships/tags" Target="../tags/tag94.xml"/><Relationship Id="rId6" Type="http://schemas.openxmlformats.org/officeDocument/2006/relationships/image" Target="../media/image158.svg"/><Relationship Id="rId11" Type="http://schemas.openxmlformats.org/officeDocument/2006/relationships/image" Target="../media/image163.png"/><Relationship Id="rId5" Type="http://schemas.openxmlformats.org/officeDocument/2006/relationships/image" Target="../media/image157.png"/><Relationship Id="rId15" Type="http://schemas.openxmlformats.org/officeDocument/2006/relationships/image" Target="../media/image167.png"/><Relationship Id="rId10" Type="http://schemas.openxmlformats.org/officeDocument/2006/relationships/image" Target="../media/image162.sv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svg"/></Relationships>
</file>

<file path=ppt/slides/_rels/slide73.xml.rels><?xml version="1.0" encoding="UTF-8" standalone="yes"?>
<Relationships xmlns="http://schemas.openxmlformats.org/package/2006/relationships"><Relationship Id="rId8" Type="http://schemas.openxmlformats.org/officeDocument/2006/relationships/image" Target="../media/image173.svg"/><Relationship Id="rId13" Type="http://schemas.openxmlformats.org/officeDocument/2006/relationships/image" Target="../media/image178.png"/><Relationship Id="rId3" Type="http://schemas.openxmlformats.org/officeDocument/2006/relationships/notesSlide" Target="../notesSlides/notesSlide73.xml"/><Relationship Id="rId7" Type="http://schemas.openxmlformats.org/officeDocument/2006/relationships/image" Target="../media/image172.png"/><Relationship Id="rId12" Type="http://schemas.openxmlformats.org/officeDocument/2006/relationships/image" Target="../media/image177.svg"/><Relationship Id="rId2" Type="http://schemas.openxmlformats.org/officeDocument/2006/relationships/slideLayout" Target="../slideLayouts/slideLayout3.xml"/><Relationship Id="rId1" Type="http://schemas.openxmlformats.org/officeDocument/2006/relationships/tags" Target="../tags/tag95.xml"/><Relationship Id="rId6" Type="http://schemas.openxmlformats.org/officeDocument/2006/relationships/image" Target="../media/image171.svg"/><Relationship Id="rId11" Type="http://schemas.openxmlformats.org/officeDocument/2006/relationships/image" Target="../media/image176.png"/><Relationship Id="rId5" Type="http://schemas.openxmlformats.org/officeDocument/2006/relationships/image" Target="../media/image170.png"/><Relationship Id="rId10" Type="http://schemas.openxmlformats.org/officeDocument/2006/relationships/image" Target="../media/image175.sv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sv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tags" Target="../tags/tag96.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97.xml"/><Relationship Id="rId4" Type="http://schemas.openxmlformats.org/officeDocument/2006/relationships/image" Target="../media/image18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98.xml"/><Relationship Id="rId4" Type="http://schemas.openxmlformats.org/officeDocument/2006/relationships/image" Target="../media/image5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99.xml"/><Relationship Id="rId5" Type="http://schemas.openxmlformats.org/officeDocument/2006/relationships/image" Target="../media/image182.jpeg"/><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100.xml"/><Relationship Id="rId4" Type="http://schemas.openxmlformats.org/officeDocument/2006/relationships/image" Target="../media/image50.png"/></Relationships>
</file>

<file path=ppt/slides/_rels/slide79.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notesSlide" Target="../notesSlides/notesSlide79.xml"/><Relationship Id="rId7" Type="http://schemas.openxmlformats.org/officeDocument/2006/relationships/image" Target="../media/image186.png"/><Relationship Id="rId12" Type="http://schemas.openxmlformats.org/officeDocument/2006/relationships/image" Target="../media/image191.svg"/><Relationship Id="rId2" Type="http://schemas.openxmlformats.org/officeDocument/2006/relationships/slideLayout" Target="../slideLayouts/slideLayout3.xml"/><Relationship Id="rId1" Type="http://schemas.openxmlformats.org/officeDocument/2006/relationships/tags" Target="../tags/tag101.xml"/><Relationship Id="rId6" Type="http://schemas.openxmlformats.org/officeDocument/2006/relationships/image" Target="../media/image185.sv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svg"/><Relationship Id="rId4" Type="http://schemas.openxmlformats.org/officeDocument/2006/relationships/image" Target="../media/image183.png"/><Relationship Id="rId9" Type="http://schemas.openxmlformats.org/officeDocument/2006/relationships/image" Target="../media/image18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50.png"/><Relationship Id="rId4" Type="http://schemas.openxmlformats.org/officeDocument/2006/relationships/image" Target="../media/image4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xml"/><Relationship Id="rId1" Type="http://schemas.openxmlformats.org/officeDocument/2006/relationships/tags" Target="../tags/tag102.xml"/><Relationship Id="rId4" Type="http://schemas.openxmlformats.org/officeDocument/2006/relationships/image" Target="../media/image192.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191.svg"/><Relationship Id="rId2" Type="http://schemas.openxmlformats.org/officeDocument/2006/relationships/slideLayout" Target="../slideLayouts/slideLayout3.xml"/><Relationship Id="rId1" Type="http://schemas.openxmlformats.org/officeDocument/2006/relationships/tags" Target="../tags/tag103.xml"/><Relationship Id="rId6" Type="http://schemas.openxmlformats.org/officeDocument/2006/relationships/image" Target="../media/image190.png"/><Relationship Id="rId5" Type="http://schemas.openxmlformats.org/officeDocument/2006/relationships/image" Target="../media/image194.jpeg"/><Relationship Id="rId4" Type="http://schemas.openxmlformats.org/officeDocument/2006/relationships/image" Target="../media/image193.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191.svg"/><Relationship Id="rId2" Type="http://schemas.openxmlformats.org/officeDocument/2006/relationships/slideLayout" Target="../slideLayouts/slideLayout3.xml"/><Relationship Id="rId1" Type="http://schemas.openxmlformats.org/officeDocument/2006/relationships/tags" Target="../tags/tag104.xml"/><Relationship Id="rId6" Type="http://schemas.openxmlformats.org/officeDocument/2006/relationships/image" Target="../media/image190.png"/><Relationship Id="rId5" Type="http://schemas.openxmlformats.org/officeDocument/2006/relationships/image" Target="../media/image196.jpeg"/><Relationship Id="rId4" Type="http://schemas.openxmlformats.org/officeDocument/2006/relationships/image" Target="../media/image195.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105.xml"/><Relationship Id="rId5" Type="http://schemas.openxmlformats.org/officeDocument/2006/relationships/image" Target="../media/image198.jpeg"/><Relationship Id="rId4" Type="http://schemas.openxmlformats.org/officeDocument/2006/relationships/image" Target="../media/image197.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106.xml"/><Relationship Id="rId4" Type="http://schemas.openxmlformats.org/officeDocument/2006/relationships/image" Target="../media/image199.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07.xml"/><Relationship Id="rId4" Type="http://schemas.openxmlformats.org/officeDocument/2006/relationships/image" Target="../media/image20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108.xml"/><Relationship Id="rId4" Type="http://schemas.openxmlformats.org/officeDocument/2006/relationships/image" Target="../media/image201.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109.xml"/><Relationship Id="rId4" Type="http://schemas.openxmlformats.org/officeDocument/2006/relationships/image" Target="../media/image20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10.xml"/><Relationship Id="rId4" Type="http://schemas.openxmlformats.org/officeDocument/2006/relationships/image" Target="../media/image20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111.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50.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112.xml"/><Relationship Id="rId5" Type="http://schemas.openxmlformats.org/officeDocument/2006/relationships/image" Target="../media/image204.jpeg"/><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113.xml"/><Relationship Id="rId4" Type="http://schemas.openxmlformats.org/officeDocument/2006/relationships/image" Target="../media/image50.png"/></Relationships>
</file>

<file path=ppt/slides/_rels/slide92.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png"/><Relationship Id="rId18" Type="http://schemas.openxmlformats.org/officeDocument/2006/relationships/image" Target="../media/image219.svg"/><Relationship Id="rId3" Type="http://schemas.openxmlformats.org/officeDocument/2006/relationships/notesSlide" Target="../notesSlides/notesSlide92.xml"/><Relationship Id="rId7" Type="http://schemas.openxmlformats.org/officeDocument/2006/relationships/image" Target="../media/image208.png"/><Relationship Id="rId12" Type="http://schemas.openxmlformats.org/officeDocument/2006/relationships/image" Target="../media/image213.svg"/><Relationship Id="rId17" Type="http://schemas.openxmlformats.org/officeDocument/2006/relationships/image" Target="../media/image218.png"/><Relationship Id="rId2" Type="http://schemas.openxmlformats.org/officeDocument/2006/relationships/slideLayout" Target="../slideLayouts/slideLayout3.xml"/><Relationship Id="rId16" Type="http://schemas.openxmlformats.org/officeDocument/2006/relationships/image" Target="../media/image217.svg"/><Relationship Id="rId1" Type="http://schemas.openxmlformats.org/officeDocument/2006/relationships/tags" Target="../tags/tag114.xml"/><Relationship Id="rId6" Type="http://schemas.openxmlformats.org/officeDocument/2006/relationships/image" Target="../media/image207.sv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sv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sv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223.png"/><Relationship Id="rId2" Type="http://schemas.openxmlformats.org/officeDocument/2006/relationships/slideLayout" Target="../slideLayouts/slideLayout3.xml"/><Relationship Id="rId1" Type="http://schemas.openxmlformats.org/officeDocument/2006/relationships/tags" Target="../tags/tag115.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16.xml"/><Relationship Id="rId5" Type="http://schemas.openxmlformats.org/officeDocument/2006/relationships/image" Target="../media/image225.jpeg"/><Relationship Id="rId4" Type="http://schemas.openxmlformats.org/officeDocument/2006/relationships/image" Target="../media/image22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xml"/><Relationship Id="rId1" Type="http://schemas.openxmlformats.org/officeDocument/2006/relationships/tags" Target="../tags/tag117.xml"/><Relationship Id="rId4" Type="http://schemas.openxmlformats.org/officeDocument/2006/relationships/image" Target="../media/image226.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118.xml"/><Relationship Id="rId4" Type="http://schemas.openxmlformats.org/officeDocument/2006/relationships/image" Target="../media/image22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9.xml"/><Relationship Id="rId1" Type="http://schemas.openxmlformats.org/officeDocument/2006/relationships/tags" Target="../tags/tag119.xml"/><Relationship Id="rId4" Type="http://schemas.openxmlformats.org/officeDocument/2006/relationships/image" Target="../media/image228.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5.xml"/><Relationship Id="rId1" Type="http://schemas.openxmlformats.org/officeDocument/2006/relationships/tags" Target="../tags/tag120.xml"/><Relationship Id="rId4" Type="http://schemas.openxmlformats.org/officeDocument/2006/relationships/image" Target="../media/image229.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233.jpeg"/><Relationship Id="rId2" Type="http://schemas.openxmlformats.org/officeDocument/2006/relationships/slideLayout" Target="../slideLayouts/slideLayout3.xml"/><Relationship Id="rId1" Type="http://schemas.openxmlformats.org/officeDocument/2006/relationships/tags" Target="../tags/tag121.xml"/><Relationship Id="rId6" Type="http://schemas.openxmlformats.org/officeDocument/2006/relationships/image" Target="../media/image232.jpeg"/><Relationship Id="rId5" Type="http://schemas.openxmlformats.org/officeDocument/2006/relationships/image" Target="../media/image231.png"/><Relationship Id="rId4" Type="http://schemas.openxmlformats.org/officeDocument/2006/relationships/image" Target="../media/image2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06575" y="3730498"/>
            <a:ext cx="6337426" cy="1161542"/>
          </a:xfrm>
        </p:spPr>
        <p:txBody>
          <a:bodyPr/>
          <a:lstStyle/>
          <a:p>
            <a:r>
              <a:rPr lang="en-US" sz="4400" noProof="0" dirty="0"/>
              <a:t>HR for Human Capital Management Advisors</a:t>
            </a:r>
          </a:p>
        </p:txBody>
      </p:sp>
    </p:spTree>
    <p:custDataLst>
      <p:tags r:id="rId1"/>
    </p:custDataLst>
    <p:extLst>
      <p:ext uri="{BB962C8B-B14F-4D97-AF65-F5344CB8AC3E}">
        <p14:creationId xmlns:p14="http://schemas.microsoft.com/office/powerpoint/2010/main" val="273113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6E34523-3D18-4EC7-BE8F-AA7B877D1C07}"/>
              </a:ext>
            </a:extLst>
          </p:cNvPr>
          <p:cNvPicPr>
            <a:picLocks noGrp="1" noChangeAspect="1"/>
          </p:cNvPicPr>
          <p:nvPr>
            <p:ph idx="1"/>
          </p:nvPr>
        </p:nvPicPr>
        <p:blipFill>
          <a:blip r:embed="rId4"/>
          <a:srcRect/>
          <a:stretch/>
        </p:blipFill>
        <p:spPr>
          <a:xfrm>
            <a:off x="4625137" y="-118639"/>
            <a:ext cx="4066197" cy="5262139"/>
          </a:xfr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Human Resources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sp>
        <p:nvSpPr>
          <p:cNvPr id="23" name="Rectangle 22">
            <a:extLst>
              <a:ext uri="{FF2B5EF4-FFF2-40B4-BE49-F238E27FC236}">
                <a16:creationId xmlns:a16="http://schemas.microsoft.com/office/drawing/2014/main" id="{A281A7CA-D907-4B85-AE2F-F8C07F0DBBA6}"/>
              </a:ext>
            </a:extLst>
          </p:cNvPr>
          <p:cNvSpPr/>
          <p:nvPr/>
        </p:nvSpPr>
        <p:spPr>
          <a:xfrm>
            <a:off x="5810596" y="2410691"/>
            <a:ext cx="1712422" cy="1864129"/>
          </a:xfrm>
          <a:prstGeom prst="rect">
            <a:avLst/>
          </a:prstGeom>
          <a:solidFill>
            <a:srgbClr val="DF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3FA0B1E-F976-4486-A31F-1FCE7B0CDE1C}"/>
              </a:ext>
            </a:extLst>
          </p:cNvPr>
          <p:cNvCxnSpPr>
            <a:stCxn id="10" idx="1"/>
          </p:cNvCxnSpPr>
          <p:nvPr/>
        </p:nvCxnSpPr>
        <p:spPr>
          <a:xfrm flipV="1">
            <a:off x="4625137" y="2245335"/>
            <a:ext cx="1281210" cy="267096"/>
          </a:xfrm>
          <a:prstGeom prst="line">
            <a:avLst/>
          </a:prstGeom>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DE0AE4DF-8DAD-4A67-8F90-E6F2EC5F70E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9844" y="1410407"/>
            <a:ext cx="3851066" cy="2567378"/>
          </a:xfrm>
          <a:prstGeom prst="rect">
            <a:avLst/>
          </a:prstGeom>
          <a:effectLst>
            <a:softEdge rad="63500"/>
          </a:effectLst>
        </p:spPr>
      </p:pic>
    </p:spTree>
    <p:custDataLst>
      <p:tags r:id="rId1"/>
    </p:custDataLst>
    <p:extLst>
      <p:ext uri="{BB962C8B-B14F-4D97-AF65-F5344CB8AC3E}">
        <p14:creationId xmlns:p14="http://schemas.microsoft.com/office/powerpoint/2010/main" val="21948481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p:txBody>
          <a:bodyPr/>
          <a:lstStyle/>
          <a:p>
            <a:r>
              <a:rPr lang="en-US" dirty="0"/>
              <a:t>5-16</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p:txBody>
          <a:bodyPr/>
          <a:lstStyle/>
          <a:p>
            <a:r>
              <a:rPr lang="en-US" dirty="0"/>
              <a:t>Voluntary Terminations</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p:txBody>
          <a:bodyPr/>
          <a:lstStyle/>
          <a:p>
            <a:r>
              <a:rPr lang="en-US" dirty="0"/>
              <a:t>M5</a:t>
            </a:r>
          </a:p>
        </p:txBody>
      </p:sp>
      <p:pic>
        <p:nvPicPr>
          <p:cNvPr id="7" name="Picture 6">
            <a:extLst>
              <a:ext uri="{FF2B5EF4-FFF2-40B4-BE49-F238E27FC236}">
                <a16:creationId xmlns:a16="http://schemas.microsoft.com/office/drawing/2014/main" id="{6E5BD134-4DB9-4C61-919D-B9FC6875E7E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2777" y="1248895"/>
            <a:ext cx="3877056" cy="1627656"/>
          </a:xfrm>
          <a:prstGeom prst="rect">
            <a:avLst/>
          </a:prstGeom>
          <a:noFill/>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3F3A69A-D96B-4F88-8B72-3B1D550A7A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2418" y="2996484"/>
            <a:ext cx="3877056" cy="1625557"/>
          </a:xfrm>
          <a:prstGeom prst="rect">
            <a:avLst/>
          </a:prstGeom>
          <a:noFill/>
          <a:effectLst/>
        </p:spPr>
      </p:pic>
      <p:sp>
        <p:nvSpPr>
          <p:cNvPr id="9" name="Rectangle 8">
            <a:extLst>
              <a:ext uri="{FF2B5EF4-FFF2-40B4-BE49-F238E27FC236}">
                <a16:creationId xmlns:a16="http://schemas.microsoft.com/office/drawing/2014/main" id="{FF1A4722-D049-4C1A-A93E-24544287522D}"/>
              </a:ext>
            </a:extLst>
          </p:cNvPr>
          <p:cNvSpPr/>
          <p:nvPr/>
        </p:nvSpPr>
        <p:spPr>
          <a:xfrm>
            <a:off x="2541068" y="1258015"/>
            <a:ext cx="1952299" cy="1627656"/>
          </a:xfrm>
          <a:prstGeom prst="rect">
            <a:avLst/>
          </a:prstGeom>
          <a:solidFill>
            <a:srgbClr val="8B137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70">
            <a:extLst>
              <a:ext uri="{FF2B5EF4-FFF2-40B4-BE49-F238E27FC236}">
                <a16:creationId xmlns:a16="http://schemas.microsoft.com/office/drawing/2014/main" id="{160102EC-2D36-4795-9541-9E0609F05CF9}"/>
              </a:ext>
            </a:extLst>
          </p:cNvPr>
          <p:cNvSpPr txBox="1">
            <a:spLocks/>
          </p:cNvSpPr>
          <p:nvPr/>
        </p:nvSpPr>
        <p:spPr>
          <a:xfrm>
            <a:off x="2537847" y="1233913"/>
            <a:ext cx="1952298" cy="16995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Resignations</a:t>
            </a:r>
          </a:p>
        </p:txBody>
      </p:sp>
      <p:sp>
        <p:nvSpPr>
          <p:cNvPr id="11" name="Rectangle 10">
            <a:extLst>
              <a:ext uri="{FF2B5EF4-FFF2-40B4-BE49-F238E27FC236}">
                <a16:creationId xmlns:a16="http://schemas.microsoft.com/office/drawing/2014/main" id="{C0861928-A4BB-446B-8C2F-B4D5858D39FA}"/>
              </a:ext>
            </a:extLst>
          </p:cNvPr>
          <p:cNvSpPr/>
          <p:nvPr/>
        </p:nvSpPr>
        <p:spPr>
          <a:xfrm>
            <a:off x="612777" y="1248896"/>
            <a:ext cx="7928805" cy="1640541"/>
          </a:xfrm>
          <a:prstGeom prst="rect">
            <a:avLst/>
          </a:prstGeom>
          <a:ln w="38100">
            <a:solidFill>
              <a:srgbClr val="8B1377">
                <a:alpha val="50000"/>
              </a:srgb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2" name="Text Placeholder 6">
            <a:extLst>
              <a:ext uri="{FF2B5EF4-FFF2-40B4-BE49-F238E27FC236}">
                <a16:creationId xmlns:a16="http://schemas.microsoft.com/office/drawing/2014/main" id="{D995AE40-AC8C-4EDF-BB2E-42982DD70923}"/>
              </a:ext>
            </a:extLst>
          </p:cNvPr>
          <p:cNvSpPr txBox="1">
            <a:spLocks/>
          </p:cNvSpPr>
          <p:nvPr/>
        </p:nvSpPr>
        <p:spPr>
          <a:xfrm>
            <a:off x="4591728" y="1261781"/>
            <a:ext cx="3864239" cy="1627655"/>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New job opportunities</a:t>
            </a:r>
          </a:p>
          <a:p>
            <a:pPr marL="285750" indent="-285750">
              <a:buFont typeface="Arial" panose="020B0604020202020204" pitchFamily="34" charset="0"/>
              <a:buChar char="•"/>
            </a:pPr>
            <a:r>
              <a:rPr lang="en-US" sz="1600" dirty="0"/>
              <a:t>Relocation</a:t>
            </a:r>
          </a:p>
          <a:p>
            <a:pPr marL="285750" indent="-285750">
              <a:buFont typeface="Arial" panose="020B0604020202020204" pitchFamily="34" charset="0"/>
              <a:buChar char="•"/>
            </a:pPr>
            <a:r>
              <a:rPr lang="en-US" sz="1600" dirty="0"/>
              <a:t>Retirement</a:t>
            </a:r>
          </a:p>
        </p:txBody>
      </p:sp>
      <p:sp>
        <p:nvSpPr>
          <p:cNvPr id="13" name="Rectangle 12">
            <a:extLst>
              <a:ext uri="{FF2B5EF4-FFF2-40B4-BE49-F238E27FC236}">
                <a16:creationId xmlns:a16="http://schemas.microsoft.com/office/drawing/2014/main" id="{78C44AB0-8830-4E07-89ED-06FFD3C53C30}"/>
              </a:ext>
            </a:extLst>
          </p:cNvPr>
          <p:cNvSpPr/>
          <p:nvPr/>
        </p:nvSpPr>
        <p:spPr>
          <a:xfrm>
            <a:off x="2541068" y="2996299"/>
            <a:ext cx="1952299" cy="1629323"/>
          </a:xfrm>
          <a:prstGeom prst="rect">
            <a:avLst/>
          </a:prstGeom>
          <a:solidFill>
            <a:srgbClr val="8B137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70">
            <a:extLst>
              <a:ext uri="{FF2B5EF4-FFF2-40B4-BE49-F238E27FC236}">
                <a16:creationId xmlns:a16="http://schemas.microsoft.com/office/drawing/2014/main" id="{D39DF85E-6254-431D-B90C-47B248A53C7B}"/>
              </a:ext>
            </a:extLst>
          </p:cNvPr>
          <p:cNvSpPr txBox="1">
            <a:spLocks/>
          </p:cNvSpPr>
          <p:nvPr/>
        </p:nvSpPr>
        <p:spPr>
          <a:xfrm>
            <a:off x="2537847" y="2996299"/>
            <a:ext cx="1952298" cy="16995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Job Abandonment</a:t>
            </a:r>
          </a:p>
        </p:txBody>
      </p:sp>
      <p:sp>
        <p:nvSpPr>
          <p:cNvPr id="15" name="Rectangle 14">
            <a:extLst>
              <a:ext uri="{FF2B5EF4-FFF2-40B4-BE49-F238E27FC236}">
                <a16:creationId xmlns:a16="http://schemas.microsoft.com/office/drawing/2014/main" id="{1CF55F23-F923-48C9-BC01-80CB31F0312D}"/>
              </a:ext>
            </a:extLst>
          </p:cNvPr>
          <p:cNvSpPr/>
          <p:nvPr/>
        </p:nvSpPr>
        <p:spPr>
          <a:xfrm>
            <a:off x="612777" y="3011282"/>
            <a:ext cx="7928805" cy="1625557"/>
          </a:xfrm>
          <a:prstGeom prst="rect">
            <a:avLst/>
          </a:prstGeom>
          <a:ln w="38100">
            <a:solidFill>
              <a:srgbClr val="8B1377">
                <a:alpha val="50000"/>
              </a:srgb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6554E9D5-69D9-4C3C-AC9F-7BF4447AC11A}"/>
              </a:ext>
            </a:extLst>
          </p:cNvPr>
          <p:cNvSpPr txBox="1">
            <a:spLocks/>
          </p:cNvSpPr>
          <p:nvPr/>
        </p:nvSpPr>
        <p:spPr>
          <a:xfrm>
            <a:off x="4591728" y="3016548"/>
            <a:ext cx="3864239" cy="1646492"/>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600" dirty="0"/>
              <a:t>Failure to call in or report to work for a period of time</a:t>
            </a:r>
          </a:p>
        </p:txBody>
      </p:sp>
    </p:spTree>
    <p:custDataLst>
      <p:tags r:id="rId1"/>
    </p:custDataLst>
    <p:extLst>
      <p:ext uri="{BB962C8B-B14F-4D97-AF65-F5344CB8AC3E}">
        <p14:creationId xmlns:p14="http://schemas.microsoft.com/office/powerpoint/2010/main" val="33646379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72B22C-A846-47F2-8A29-CF4BBBF8E613}"/>
              </a:ext>
            </a:extLst>
          </p:cNvPr>
          <p:cNvSpPr/>
          <p:nvPr/>
        </p:nvSpPr>
        <p:spPr>
          <a:xfrm>
            <a:off x="5793543" y="1970049"/>
            <a:ext cx="2828334" cy="2630408"/>
          </a:xfrm>
          <a:prstGeom prst="rect">
            <a:avLst/>
          </a:prstGeom>
          <a:ln w="38100">
            <a:solidFill>
              <a:srgbClr val="8B1377">
                <a:alpha val="50000"/>
              </a:srgb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A1DA8E2-4D23-40E6-AE91-97576E7498ED}"/>
              </a:ext>
            </a:extLst>
          </p:cNvPr>
          <p:cNvSpPr/>
          <p:nvPr/>
        </p:nvSpPr>
        <p:spPr>
          <a:xfrm>
            <a:off x="671133" y="1344115"/>
            <a:ext cx="2828334" cy="2630409"/>
          </a:xfrm>
          <a:prstGeom prst="rect">
            <a:avLst/>
          </a:prstGeom>
          <a:ln w="38100">
            <a:solidFill>
              <a:srgbClr val="8B1377">
                <a:alpha val="50000"/>
              </a:srgb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8BCFB06-2C29-482B-B9D2-B3AC9AA23A1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48393" y="1048665"/>
            <a:ext cx="3657929" cy="3638621"/>
          </a:xfrm>
          <a:prstGeom prst="rect">
            <a:avLst/>
          </a:prstGeom>
        </p:spPr>
      </p:pic>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p:txBody>
          <a:bodyPr/>
          <a:lstStyle/>
          <a:p>
            <a:r>
              <a:rPr lang="en-US" dirty="0"/>
              <a:t>5-17</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p:txBody>
          <a:bodyPr/>
          <a:lstStyle/>
          <a:p>
            <a:r>
              <a:rPr lang="en-US" dirty="0"/>
              <a:t>Involuntary Terminations</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p:txBody>
          <a:bodyPr/>
          <a:lstStyle/>
          <a:p>
            <a:r>
              <a:rPr lang="en-US" dirty="0"/>
              <a:t>M5</a:t>
            </a:r>
          </a:p>
        </p:txBody>
      </p:sp>
      <p:sp>
        <p:nvSpPr>
          <p:cNvPr id="11" name="Rectangle 10">
            <a:extLst>
              <a:ext uri="{FF2B5EF4-FFF2-40B4-BE49-F238E27FC236}">
                <a16:creationId xmlns:a16="http://schemas.microsoft.com/office/drawing/2014/main" id="{1EA557BF-1EA5-416C-A129-0AE1C24B009C}"/>
              </a:ext>
            </a:extLst>
          </p:cNvPr>
          <p:cNvSpPr/>
          <p:nvPr/>
        </p:nvSpPr>
        <p:spPr>
          <a:xfrm>
            <a:off x="856221" y="1462472"/>
            <a:ext cx="2458159" cy="2031325"/>
          </a:xfrm>
          <a:prstGeom prst="rect">
            <a:avLst/>
          </a:prstGeom>
        </p:spPr>
        <p:txBody>
          <a:bodyPr wrap="square">
            <a:spAutoFit/>
          </a:bodyPr>
          <a:lstStyle/>
          <a:p>
            <a:pPr marL="0" indent="0">
              <a:buNone/>
            </a:pPr>
            <a:r>
              <a:rPr lang="en-US" altLang="en-US" sz="1400" b="1" dirty="0">
                <a:latin typeface="+mn-lt"/>
              </a:rPr>
              <a:t>Employees are dismissed “for cause” because of things they have done wrong.</a:t>
            </a:r>
          </a:p>
          <a:p>
            <a:pPr marL="0" indent="0">
              <a:buNone/>
            </a:pPr>
            <a:endParaRPr lang="en-US" altLang="en-US" sz="1400" dirty="0">
              <a:latin typeface="+mn-lt"/>
            </a:endParaRPr>
          </a:p>
          <a:p>
            <a:pPr marL="285750" indent="-285750">
              <a:buFont typeface="Arial" panose="020B0604020202020204" pitchFamily="34" charset="0"/>
              <a:buChar char="•"/>
            </a:pPr>
            <a:r>
              <a:rPr lang="en-US" altLang="en-US" sz="1400" dirty="0">
                <a:latin typeface="+mn-lt"/>
              </a:rPr>
              <a:t>Poor performance</a:t>
            </a:r>
          </a:p>
          <a:p>
            <a:pPr marL="285750" indent="-285750">
              <a:buFont typeface="Arial" panose="020B0604020202020204" pitchFamily="34" charset="0"/>
              <a:buChar char="•"/>
            </a:pPr>
            <a:r>
              <a:rPr lang="en-US" altLang="en-US" sz="1400" dirty="0">
                <a:latin typeface="+mn-lt"/>
              </a:rPr>
              <a:t>Attendance problems</a:t>
            </a:r>
          </a:p>
          <a:p>
            <a:pPr marL="285750" indent="-285750">
              <a:buFont typeface="Arial" panose="020B0604020202020204" pitchFamily="34" charset="0"/>
              <a:buChar char="•"/>
            </a:pPr>
            <a:r>
              <a:rPr lang="en-US" altLang="en-US" sz="1400" dirty="0">
                <a:latin typeface="+mn-lt"/>
              </a:rPr>
              <a:t>Violations of organizational policies</a:t>
            </a:r>
          </a:p>
          <a:p>
            <a:pPr marL="285750" indent="-285750">
              <a:buFont typeface="Arial" panose="020B0604020202020204" pitchFamily="34" charset="0"/>
              <a:buChar char="•"/>
            </a:pPr>
            <a:r>
              <a:rPr lang="en-US" altLang="en-US" sz="1400" dirty="0">
                <a:latin typeface="+mn-lt"/>
              </a:rPr>
              <a:t>Serious misconduct</a:t>
            </a:r>
          </a:p>
        </p:txBody>
      </p:sp>
      <p:sp>
        <p:nvSpPr>
          <p:cNvPr id="10" name="Rectangle 9">
            <a:extLst>
              <a:ext uri="{FF2B5EF4-FFF2-40B4-BE49-F238E27FC236}">
                <a16:creationId xmlns:a16="http://schemas.microsoft.com/office/drawing/2014/main" id="{3F202137-FC74-463C-ACFC-0497B5E08380}"/>
              </a:ext>
            </a:extLst>
          </p:cNvPr>
          <p:cNvSpPr/>
          <p:nvPr/>
        </p:nvSpPr>
        <p:spPr>
          <a:xfrm>
            <a:off x="5896462" y="2049768"/>
            <a:ext cx="2634395" cy="2462213"/>
          </a:xfrm>
          <a:prstGeom prst="rect">
            <a:avLst/>
          </a:prstGeom>
          <a:noFill/>
        </p:spPr>
        <p:txBody>
          <a:bodyPr wrap="square">
            <a:spAutoFit/>
          </a:bodyPr>
          <a:lstStyle/>
          <a:p>
            <a:pPr marL="0" indent="0" algn="r">
              <a:buNone/>
            </a:pPr>
            <a:r>
              <a:rPr lang="en-US" altLang="en-US" sz="1400" b="1" dirty="0">
                <a:latin typeface="+mn-lt"/>
              </a:rPr>
              <a:t>Employees are dismissed due to “no fault” of their own.</a:t>
            </a:r>
          </a:p>
          <a:p>
            <a:pPr marL="0" indent="0">
              <a:buNone/>
            </a:pPr>
            <a:endParaRPr lang="en-US" altLang="en-US" sz="1400" dirty="0">
              <a:latin typeface="+mn-lt"/>
            </a:endParaRPr>
          </a:p>
          <a:p>
            <a:pPr marL="285750" indent="-285750">
              <a:buFont typeface="Arial" panose="020B0604020202020204" pitchFamily="34" charset="0"/>
              <a:buChar char="•"/>
            </a:pPr>
            <a:r>
              <a:rPr lang="en-US" altLang="en-US" sz="1400" dirty="0">
                <a:latin typeface="+mn-lt"/>
              </a:rPr>
              <a:t>Mergers and acquisitions</a:t>
            </a:r>
          </a:p>
          <a:p>
            <a:pPr marL="285750" indent="-285750">
              <a:buFont typeface="Arial" panose="020B0604020202020204" pitchFamily="34" charset="0"/>
              <a:buChar char="•"/>
            </a:pPr>
            <a:r>
              <a:rPr lang="en-US" altLang="en-US" sz="1400" dirty="0">
                <a:latin typeface="+mn-lt"/>
              </a:rPr>
              <a:t>Downturn in business</a:t>
            </a:r>
          </a:p>
          <a:p>
            <a:pPr marL="285750" indent="-285750">
              <a:buFont typeface="Arial" panose="020B0604020202020204" pitchFamily="34" charset="0"/>
              <a:buChar char="•"/>
            </a:pPr>
            <a:r>
              <a:rPr lang="en-US" altLang="en-US" sz="1400" dirty="0">
                <a:latin typeface="+mn-lt"/>
              </a:rPr>
              <a:t>Organization goes out of business</a:t>
            </a:r>
          </a:p>
          <a:p>
            <a:pPr marL="285750" indent="-285750">
              <a:buFont typeface="Arial" panose="020B0604020202020204" pitchFamily="34" charset="0"/>
              <a:buChar char="•"/>
            </a:pPr>
            <a:r>
              <a:rPr lang="en-US" altLang="en-US" sz="1400" dirty="0">
                <a:latin typeface="+mn-lt"/>
              </a:rPr>
              <a:t>Reorganization/restructuring</a:t>
            </a:r>
          </a:p>
          <a:p>
            <a:pPr marL="285750" indent="-285750">
              <a:buFont typeface="Arial" panose="020B0604020202020204" pitchFamily="34" charset="0"/>
              <a:buChar char="•"/>
            </a:pPr>
            <a:r>
              <a:rPr lang="en-US" altLang="en-US" sz="1400" dirty="0">
                <a:latin typeface="+mn-lt"/>
              </a:rPr>
              <a:t>Financial difficulties</a:t>
            </a:r>
          </a:p>
          <a:p>
            <a:pPr marL="285750" indent="-285750">
              <a:buFont typeface="Arial" panose="020B0604020202020204" pitchFamily="34" charset="0"/>
              <a:buChar char="•"/>
            </a:pPr>
            <a:r>
              <a:rPr lang="en-US" altLang="en-US" sz="1400" dirty="0">
                <a:latin typeface="+mn-lt"/>
              </a:rPr>
              <a:t>Plant relocation</a:t>
            </a:r>
          </a:p>
          <a:p>
            <a:pPr marL="285750" indent="-285750">
              <a:buFont typeface="Arial" panose="020B0604020202020204" pitchFamily="34" charset="0"/>
              <a:buChar char="•"/>
            </a:pPr>
            <a:r>
              <a:rPr lang="en-US" altLang="en-US" sz="1400" dirty="0">
                <a:latin typeface="+mn-lt"/>
              </a:rPr>
              <a:t>Technological developments</a:t>
            </a:r>
          </a:p>
        </p:txBody>
      </p:sp>
    </p:spTree>
    <p:custDataLst>
      <p:tags r:id="rId1"/>
    </p:custDataLst>
    <p:extLst>
      <p:ext uri="{BB962C8B-B14F-4D97-AF65-F5344CB8AC3E}">
        <p14:creationId xmlns:p14="http://schemas.microsoft.com/office/powerpoint/2010/main" val="39438950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Services Related to Terminated Employees</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5-18</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M5</a:t>
            </a:r>
          </a:p>
        </p:txBody>
      </p:sp>
      <p:pic>
        <p:nvPicPr>
          <p:cNvPr id="6" name="Picture 5">
            <a:extLst>
              <a:ext uri="{FF2B5EF4-FFF2-40B4-BE49-F238E27FC236}">
                <a16:creationId xmlns:a16="http://schemas.microsoft.com/office/drawing/2014/main" id="{991FBBFF-C36B-4A9D-815E-37DF36B52A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12263" y="1258015"/>
            <a:ext cx="6945475" cy="3420989"/>
          </a:xfrm>
          <a:prstGeom prst="rect">
            <a:avLst/>
          </a:prstGeom>
          <a:noFill/>
        </p:spPr>
      </p:pic>
      <p:sp>
        <p:nvSpPr>
          <p:cNvPr id="7" name="Rectangle 6">
            <a:extLst>
              <a:ext uri="{FF2B5EF4-FFF2-40B4-BE49-F238E27FC236}">
                <a16:creationId xmlns:a16="http://schemas.microsoft.com/office/drawing/2014/main" id="{2635860E-CD23-449D-9F3C-61E69B66A0B9}"/>
              </a:ext>
            </a:extLst>
          </p:cNvPr>
          <p:cNvSpPr/>
          <p:nvPr/>
        </p:nvSpPr>
        <p:spPr>
          <a:xfrm>
            <a:off x="1865981" y="1553076"/>
            <a:ext cx="2417828" cy="1433315"/>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r>
              <a:rPr lang="en-US" sz="1600" b="1" dirty="0">
                <a:solidFill>
                  <a:schemeClr val="bg1"/>
                </a:solidFill>
                <a:cs typeface="Arial" panose="020B0604020202020204" pitchFamily="34" charset="0"/>
              </a:rPr>
              <a:t>How can a company protect itself against lawsuits from terminated employees?</a:t>
            </a:r>
          </a:p>
        </p:txBody>
      </p:sp>
    </p:spTree>
    <p:custDataLst>
      <p:tags r:id="rId1"/>
    </p:custDataLst>
    <p:extLst>
      <p:ext uri="{BB962C8B-B14F-4D97-AF65-F5344CB8AC3E}">
        <p14:creationId xmlns:p14="http://schemas.microsoft.com/office/powerpoint/2010/main" val="7184675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8BD5C5A-761B-4126-8093-0B3CE91F4C6C}"/>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p:blipFill>
        <p:spPr>
          <a:xfrm>
            <a:off x="4808538" y="1562651"/>
            <a:ext cx="3878262" cy="2585705"/>
          </a:xfrm>
          <a:noFill/>
        </p:spPr>
      </p:pic>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5-19</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a:xfrm>
            <a:off x="611884" y="310896"/>
            <a:ext cx="7132320" cy="484632"/>
          </a:xfrm>
        </p:spPr>
        <p:txBody>
          <a:bodyPr anchor="ctr">
            <a:normAutofit/>
          </a:bodyPr>
          <a:lstStyle/>
          <a:p>
            <a:r>
              <a:rPr lang="en-US" dirty="0"/>
              <a:t>Exit Interview</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a:xfrm>
            <a:off x="7863842" y="314135"/>
            <a:ext cx="822960" cy="484632"/>
          </a:xfrm>
        </p:spPr>
        <p:txBody>
          <a:bodyPr anchor="ctr">
            <a:normAutofit/>
          </a:bodyPr>
          <a:lstStyle/>
          <a:p>
            <a:r>
              <a:rPr lang="en-US" dirty="0"/>
              <a:t>M5</a:t>
            </a:r>
          </a:p>
        </p:txBody>
      </p:sp>
      <p:sp>
        <p:nvSpPr>
          <p:cNvPr id="13" name="Content Placeholder 6">
            <a:extLst>
              <a:ext uri="{FF2B5EF4-FFF2-40B4-BE49-F238E27FC236}">
                <a16:creationId xmlns:a16="http://schemas.microsoft.com/office/drawing/2014/main" id="{08802CB1-DF91-4B2C-9088-D532526138D9}"/>
              </a:ext>
            </a:extLst>
          </p:cNvPr>
          <p:cNvSpPr>
            <a:spLocks noGrp="1"/>
          </p:cNvSpPr>
          <p:nvPr>
            <p:ph idx="1"/>
          </p:nvPr>
        </p:nvSpPr>
        <p:spPr>
          <a:xfrm>
            <a:off x="615105" y="1329375"/>
            <a:ext cx="3956896" cy="3055038"/>
          </a:xfrm>
        </p:spPr>
        <p:txBody>
          <a:bodyPr/>
          <a:lstStyle/>
          <a:p>
            <a:r>
              <a:rPr lang="en-US" dirty="0"/>
              <a:t>Valuable source of information about employment experience.</a:t>
            </a:r>
          </a:p>
          <a:p>
            <a:r>
              <a:rPr lang="en-US" dirty="0"/>
              <a:t>Generally done only in connection with voluntary termination.</a:t>
            </a:r>
          </a:p>
          <a:p>
            <a:r>
              <a:rPr lang="en-US" dirty="0"/>
              <a:t>Used to handle administrative issues and answer employee questions.</a:t>
            </a:r>
          </a:p>
          <a:p>
            <a:r>
              <a:rPr lang="en-US" dirty="0"/>
              <a:t>Pinpoints issues employer can use to strengthen employee relationships.</a:t>
            </a:r>
          </a:p>
        </p:txBody>
      </p:sp>
    </p:spTree>
    <p:custDataLst>
      <p:tags r:id="rId1"/>
    </p:custDataLst>
    <p:extLst>
      <p:ext uri="{BB962C8B-B14F-4D97-AF65-F5344CB8AC3E}">
        <p14:creationId xmlns:p14="http://schemas.microsoft.com/office/powerpoint/2010/main" val="24671769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6744D27-0C50-4499-8787-D8E3C57CCAEA}"/>
              </a:ext>
            </a:extLst>
          </p:cNvPr>
          <p:cNvSpPr>
            <a:spLocks noGrp="1"/>
          </p:cNvSpPr>
          <p:nvPr>
            <p:ph idx="1"/>
          </p:nvPr>
        </p:nvSpPr>
        <p:spPr>
          <a:xfrm>
            <a:off x="615104" y="1329375"/>
            <a:ext cx="5671396" cy="3262312"/>
          </a:xfrm>
        </p:spPr>
        <p:txBody>
          <a:bodyPr/>
          <a:lstStyle/>
          <a:p>
            <a:r>
              <a:rPr lang="en-US" dirty="0"/>
              <a:t>Inconsistent measurement</a:t>
            </a:r>
          </a:p>
          <a:p>
            <a:r>
              <a:rPr lang="en-US" dirty="0"/>
              <a:t>Complaints that the process is complicated or cumbersome</a:t>
            </a:r>
          </a:p>
          <a:p>
            <a:r>
              <a:rPr lang="en-US" dirty="0"/>
              <a:t>Unsure if current process is effective – or not</a:t>
            </a:r>
          </a:p>
          <a:p>
            <a:r>
              <a:rPr lang="en-US" dirty="0"/>
              <a:t>Do it this way because it has always been done that way</a:t>
            </a:r>
          </a:p>
          <a:p>
            <a:r>
              <a:rPr lang="en-US" dirty="0"/>
              <a:t>The cost of disengagement is 34% of an annual U.S. salary. </a:t>
            </a:r>
          </a:p>
          <a:p>
            <a:r>
              <a:rPr lang="en-US" dirty="0"/>
              <a:t>According to </a:t>
            </a:r>
            <a:r>
              <a:rPr lang="en-US" dirty="0" err="1"/>
              <a:t>Workhuman</a:t>
            </a:r>
            <a:r>
              <a:rPr lang="en-US" dirty="0"/>
              <a:t>, the percentage of workers who said their company used an annual review has dropped from 82% in 2016 to 54% in 2019. </a:t>
            </a:r>
          </a:p>
          <a:p>
            <a:endParaRPr lang="en-US" dirty="0"/>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1-12</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Performance Management Insights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M5</a:t>
            </a:r>
          </a:p>
        </p:txBody>
      </p:sp>
      <p:pic>
        <p:nvPicPr>
          <p:cNvPr id="3" name="Picture 2" descr="Icon&#10;&#10;Description automatically generated">
            <a:extLst>
              <a:ext uri="{FF2B5EF4-FFF2-40B4-BE49-F238E27FC236}">
                <a16:creationId xmlns:a16="http://schemas.microsoft.com/office/drawing/2014/main" id="{BE39DB02-DACC-4A14-8A01-426E7514587D}"/>
              </a:ext>
            </a:extLst>
          </p:cNvPr>
          <p:cNvPicPr>
            <a:picLocks noChangeAspect="1"/>
          </p:cNvPicPr>
          <p:nvPr/>
        </p:nvPicPr>
        <p:blipFill>
          <a:blip r:embed="rId4"/>
          <a:stretch>
            <a:fillRect/>
          </a:stretch>
        </p:blipFill>
        <p:spPr>
          <a:xfrm>
            <a:off x="5873751" y="1212183"/>
            <a:ext cx="3126064" cy="3126064"/>
          </a:xfrm>
          <a:prstGeom prst="rect">
            <a:avLst/>
          </a:prstGeom>
        </p:spPr>
      </p:pic>
    </p:spTree>
    <p:custDataLst>
      <p:tags r:id="rId1"/>
    </p:custDataLst>
    <p:extLst>
      <p:ext uri="{BB962C8B-B14F-4D97-AF65-F5344CB8AC3E}">
        <p14:creationId xmlns:p14="http://schemas.microsoft.com/office/powerpoint/2010/main" val="27554595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#11</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105</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7" name="Text Placeholder 6">
            <a:extLst>
              <a:ext uri="{FF2B5EF4-FFF2-40B4-BE49-F238E27FC236}">
                <a16:creationId xmlns:a16="http://schemas.microsoft.com/office/drawing/2014/main" id="{5CB82A76-8255-4438-868B-BDFF433658BB}"/>
              </a:ext>
            </a:extLst>
          </p:cNvPr>
          <p:cNvSpPr txBox="1">
            <a:spLocks/>
          </p:cNvSpPr>
          <p:nvPr/>
        </p:nvSpPr>
        <p:spPr>
          <a:xfrm>
            <a:off x="1483201" y="1196314"/>
            <a:ext cx="720360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Poll: </a:t>
            </a:r>
            <a:r>
              <a:rPr lang="en-US" sz="2400" dirty="0">
                <a:solidFill>
                  <a:schemeClr val="tx1"/>
                </a:solidFill>
              </a:rPr>
              <a:t>What insights or new information will you use in your conversations?</a:t>
            </a:r>
          </a:p>
          <a:p>
            <a:endParaRPr lang="en-US" sz="2400" dirty="0"/>
          </a:p>
        </p:txBody>
      </p:sp>
      <p:sp>
        <p:nvSpPr>
          <p:cNvPr id="8" name="Rectangle 7">
            <a:extLst>
              <a:ext uri="{FF2B5EF4-FFF2-40B4-BE49-F238E27FC236}">
                <a16:creationId xmlns:a16="http://schemas.microsoft.com/office/drawing/2014/main" id="{0434B8A6-1966-41C1-84DF-DB7EDDE2EEB3}"/>
              </a:ext>
            </a:extLst>
          </p:cNvPr>
          <p:cNvSpPr/>
          <p:nvPr/>
        </p:nvSpPr>
        <p:spPr>
          <a:xfrm>
            <a:off x="2224338" y="1586559"/>
            <a:ext cx="4363060" cy="435084"/>
          </a:xfrm>
          <a:prstGeom prst="rect">
            <a:avLst/>
          </a:prstGeom>
          <a:solidFill>
            <a:srgbClr val="8B137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bg1"/>
                </a:solidFill>
              </a:rPr>
              <a:t>The key insights are where its at.</a:t>
            </a:r>
          </a:p>
        </p:txBody>
      </p:sp>
      <p:sp>
        <p:nvSpPr>
          <p:cNvPr id="10" name="Rectangle 9">
            <a:extLst>
              <a:ext uri="{FF2B5EF4-FFF2-40B4-BE49-F238E27FC236}">
                <a16:creationId xmlns:a16="http://schemas.microsoft.com/office/drawing/2014/main" id="{EE482140-26A0-4EF9-85B9-C691FB4C4B91}"/>
              </a:ext>
            </a:extLst>
          </p:cNvPr>
          <p:cNvSpPr/>
          <p:nvPr/>
        </p:nvSpPr>
        <p:spPr>
          <a:xfrm>
            <a:off x="2224338" y="2411888"/>
            <a:ext cx="4363060" cy="435084"/>
          </a:xfrm>
          <a:prstGeom prst="rect">
            <a:avLst/>
          </a:prstGeom>
          <a:solidFill>
            <a:srgbClr val="8B137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bg1"/>
                </a:solidFill>
              </a:rPr>
              <a:t>Interesting, but not sure yet.</a:t>
            </a:r>
          </a:p>
        </p:txBody>
      </p:sp>
      <p:sp>
        <p:nvSpPr>
          <p:cNvPr id="12" name="Rectangle 11">
            <a:extLst>
              <a:ext uri="{FF2B5EF4-FFF2-40B4-BE49-F238E27FC236}">
                <a16:creationId xmlns:a16="http://schemas.microsoft.com/office/drawing/2014/main" id="{2E8C2934-8096-4C7F-AA77-D5BF112E5D67}"/>
              </a:ext>
            </a:extLst>
          </p:cNvPr>
          <p:cNvSpPr/>
          <p:nvPr/>
        </p:nvSpPr>
        <p:spPr>
          <a:xfrm>
            <a:off x="2224338" y="3237217"/>
            <a:ext cx="4363060" cy="435084"/>
          </a:xfrm>
          <a:prstGeom prst="rect">
            <a:avLst/>
          </a:prstGeom>
          <a:solidFill>
            <a:srgbClr val="8B137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bg1"/>
                </a:solidFill>
              </a:rPr>
              <a:t>This one is tricky to me.</a:t>
            </a:r>
          </a:p>
        </p:txBody>
      </p:sp>
      <p:sp>
        <p:nvSpPr>
          <p:cNvPr id="13" name="Rectangle 12">
            <a:extLst>
              <a:ext uri="{FF2B5EF4-FFF2-40B4-BE49-F238E27FC236}">
                <a16:creationId xmlns:a16="http://schemas.microsoft.com/office/drawing/2014/main" id="{CCAC9300-5FEB-4887-9608-BE3F2270A278}"/>
              </a:ext>
            </a:extLst>
          </p:cNvPr>
          <p:cNvSpPr/>
          <p:nvPr/>
        </p:nvSpPr>
        <p:spPr>
          <a:xfrm>
            <a:off x="2224338" y="4062545"/>
            <a:ext cx="4363060" cy="435084"/>
          </a:xfrm>
          <a:prstGeom prst="rect">
            <a:avLst/>
          </a:prstGeom>
          <a:solidFill>
            <a:srgbClr val="8B137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bg1"/>
                </a:solidFill>
              </a:rPr>
              <a:t>I’m overwhelmed.</a:t>
            </a:r>
          </a:p>
        </p:txBody>
      </p:sp>
    </p:spTree>
    <p:custDataLst>
      <p:tags r:id="rId1"/>
    </p:custDataLst>
    <p:extLst>
      <p:ext uri="{BB962C8B-B14F-4D97-AF65-F5344CB8AC3E}">
        <p14:creationId xmlns:p14="http://schemas.microsoft.com/office/powerpoint/2010/main" val="23041911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6E34523-3D18-4EC7-BE8F-AA7B877D1C07}"/>
              </a:ext>
            </a:extLst>
          </p:cNvPr>
          <p:cNvPicPr>
            <a:picLocks noGrp="1" noChangeAspect="1"/>
          </p:cNvPicPr>
          <p:nvPr>
            <p:ph idx="1"/>
          </p:nvPr>
        </p:nvPicPr>
        <p:blipFill>
          <a:blip r:embed="rId4"/>
          <a:srcRect/>
          <a:stretch/>
        </p:blipFill>
        <p:spPr>
          <a:xfrm>
            <a:off x="4625137" y="-118639"/>
            <a:ext cx="4066197" cy="5262139"/>
          </a:xfr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Employment Law</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M6</a:t>
            </a:r>
          </a:p>
        </p:txBody>
      </p:sp>
      <p:cxnSp>
        <p:nvCxnSpPr>
          <p:cNvPr id="25" name="Straight Connector 24">
            <a:extLst>
              <a:ext uri="{FF2B5EF4-FFF2-40B4-BE49-F238E27FC236}">
                <a16:creationId xmlns:a16="http://schemas.microsoft.com/office/drawing/2014/main" id="{C3FA0B1E-F976-4486-A31F-1FCE7B0CDE1C}"/>
              </a:ext>
            </a:extLst>
          </p:cNvPr>
          <p:cNvCxnSpPr>
            <a:cxnSpLocks/>
            <a:stCxn id="11" idx="3"/>
          </p:cNvCxnSpPr>
          <p:nvPr/>
        </p:nvCxnSpPr>
        <p:spPr>
          <a:xfrm>
            <a:off x="4885644" y="2759528"/>
            <a:ext cx="1051425" cy="1299516"/>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08B70F3-8B11-47DC-BBBD-DC31FD2A650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313572" y="1568989"/>
            <a:ext cx="3572072" cy="2381077"/>
          </a:xfrm>
          <a:prstGeom prst="rect">
            <a:avLst/>
          </a:prstGeom>
          <a:effectLst>
            <a:softEdge rad="63500"/>
          </a:effectLst>
        </p:spPr>
      </p:pic>
    </p:spTree>
    <p:custDataLst>
      <p:tags r:id="rId1"/>
    </p:custDataLst>
    <p:extLst>
      <p:ext uri="{BB962C8B-B14F-4D97-AF65-F5344CB8AC3E}">
        <p14:creationId xmlns:p14="http://schemas.microsoft.com/office/powerpoint/2010/main" val="17046293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#12</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107</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11" name="Rectangle 10">
            <a:extLst>
              <a:ext uri="{FF2B5EF4-FFF2-40B4-BE49-F238E27FC236}">
                <a16:creationId xmlns:a16="http://schemas.microsoft.com/office/drawing/2014/main" id="{7DEE8348-2416-4FBD-9F64-D2128845DC34}"/>
              </a:ext>
            </a:extLst>
          </p:cNvPr>
          <p:cNvSpPr/>
          <p:nvPr/>
        </p:nvSpPr>
        <p:spPr>
          <a:xfrm>
            <a:off x="2224338" y="1586559"/>
            <a:ext cx="4363060" cy="2397450"/>
          </a:xfrm>
          <a:prstGeom prst="rect">
            <a:avLst/>
          </a:prstGeom>
          <a:solidFill>
            <a:srgbClr val="1B3C6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solidFill>
                  <a:schemeClr val="bg1"/>
                </a:solidFill>
              </a:rPr>
              <a:t>Word Cloud</a:t>
            </a:r>
          </a:p>
          <a:p>
            <a:pPr algn="ctr"/>
            <a:endParaRPr lang="en-US" sz="2400" dirty="0">
              <a:solidFill>
                <a:schemeClr val="bg1"/>
              </a:solidFill>
            </a:endParaRPr>
          </a:p>
          <a:p>
            <a:pPr algn="ctr"/>
            <a:r>
              <a:rPr lang="en-US" sz="2400" dirty="0">
                <a:solidFill>
                  <a:schemeClr val="bg1"/>
                </a:solidFill>
              </a:rPr>
              <a:t>What comes to mind when you think about Employment Law?</a:t>
            </a:r>
          </a:p>
        </p:txBody>
      </p:sp>
    </p:spTree>
    <p:custDataLst>
      <p:tags r:id="rId1"/>
    </p:custDataLst>
    <p:extLst>
      <p:ext uri="{BB962C8B-B14F-4D97-AF65-F5344CB8AC3E}">
        <p14:creationId xmlns:p14="http://schemas.microsoft.com/office/powerpoint/2010/main" val="18868055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2BCAE25-46B0-41D2-AAF9-791A393AF9A5}"/>
              </a:ext>
            </a:extLst>
          </p:cNvPr>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a:stretch/>
        </p:blipFill>
        <p:spPr>
          <a:xfrm>
            <a:off x="4649012" y="1463670"/>
            <a:ext cx="3251729" cy="2563829"/>
          </a:xfrm>
          <a:noFill/>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6-2</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a:xfrm>
            <a:off x="611884" y="310896"/>
            <a:ext cx="7132320" cy="484632"/>
          </a:xfrm>
        </p:spPr>
        <p:txBody>
          <a:bodyPr anchor="ctr">
            <a:normAutofit/>
          </a:bodyPr>
          <a:lstStyle/>
          <a:p>
            <a:r>
              <a:rPr lang="en-US" dirty="0"/>
              <a:t>Equal Employment Opportunity Commission</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a:xfrm>
            <a:off x="7863842" y="314135"/>
            <a:ext cx="822960" cy="484632"/>
          </a:xfrm>
        </p:spPr>
        <p:txBody>
          <a:bodyPr anchor="ctr">
            <a:normAutofit/>
          </a:bodyPr>
          <a:lstStyle/>
          <a:p>
            <a:r>
              <a:rPr lang="en-US" dirty="0"/>
              <a:t>M6</a:t>
            </a:r>
          </a:p>
        </p:txBody>
      </p:sp>
      <p:sp>
        <p:nvSpPr>
          <p:cNvPr id="13" name="Content Placeholder 6">
            <a:extLst>
              <a:ext uri="{FF2B5EF4-FFF2-40B4-BE49-F238E27FC236}">
                <a16:creationId xmlns:a16="http://schemas.microsoft.com/office/drawing/2014/main" id="{DA140F06-26F2-4B00-ABF6-A7E9CEE4E8A6}"/>
              </a:ext>
            </a:extLst>
          </p:cNvPr>
          <p:cNvSpPr>
            <a:spLocks noGrp="1"/>
          </p:cNvSpPr>
          <p:nvPr>
            <p:ph idx="1"/>
          </p:nvPr>
        </p:nvSpPr>
        <p:spPr>
          <a:xfrm>
            <a:off x="615105" y="1329375"/>
            <a:ext cx="3956896" cy="3055038"/>
          </a:xfrm>
        </p:spPr>
        <p:txBody>
          <a:bodyPr/>
          <a:lstStyle/>
          <a:p>
            <a:r>
              <a:rPr lang="en-US" sz="1600" dirty="0"/>
              <a:t>Established by Title VII of Civil Rights Act of 1964.</a:t>
            </a:r>
          </a:p>
          <a:p>
            <a:r>
              <a:rPr lang="en-US" sz="1600" dirty="0"/>
              <a:t>Enforces principal federal statutes prohibiting employment discrimination. </a:t>
            </a:r>
          </a:p>
          <a:p>
            <a:r>
              <a:rPr lang="en-US" sz="1600" dirty="0"/>
              <a:t>Provides guidance and opinions on how to interpret/comply with discrimination legislation.</a:t>
            </a:r>
          </a:p>
          <a:p>
            <a:r>
              <a:rPr lang="en-US" sz="1600" dirty="0"/>
              <a:t>Works to prevent discrimination before it occurs through outreach, education, and technical assistance programs.</a:t>
            </a:r>
          </a:p>
        </p:txBody>
      </p:sp>
      <p:pic>
        <p:nvPicPr>
          <p:cNvPr id="7" name="Graphic 6" descr="Lightbulb and gear with solid fill">
            <a:extLst>
              <a:ext uri="{FF2B5EF4-FFF2-40B4-BE49-F238E27FC236}">
                <a16:creationId xmlns:a16="http://schemas.microsoft.com/office/drawing/2014/main" id="{9FF03A73-14E6-4E89-82A4-48B9BA6E2E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32993662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DED8FB7-7B8F-45FB-8A5B-5BCD9758B2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22849" y="2372692"/>
            <a:ext cx="2446592" cy="2765512"/>
          </a:xfrm>
          <a:prstGeom prst="rect">
            <a:avLst/>
          </a:prstGeom>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6-3</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Civil Rights Act of 1964, Title VII</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9" name="Rectangle 8">
            <a:extLst>
              <a:ext uri="{FF2B5EF4-FFF2-40B4-BE49-F238E27FC236}">
                <a16:creationId xmlns:a16="http://schemas.microsoft.com/office/drawing/2014/main" id="{2AB9C9BB-D4CB-4C6F-9E2C-CC7FA9FDBE89}"/>
              </a:ext>
            </a:extLst>
          </p:cNvPr>
          <p:cNvSpPr/>
          <p:nvPr/>
        </p:nvSpPr>
        <p:spPr>
          <a:xfrm>
            <a:off x="4747649" y="1054330"/>
            <a:ext cx="3956896" cy="1800508"/>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1" name="Content Placeholder 1">
            <a:extLst>
              <a:ext uri="{FF2B5EF4-FFF2-40B4-BE49-F238E27FC236}">
                <a16:creationId xmlns:a16="http://schemas.microsoft.com/office/drawing/2014/main" id="{8576A0F6-6EB7-45FD-89B5-A14897023950}"/>
              </a:ext>
            </a:extLst>
          </p:cNvPr>
          <p:cNvSpPr>
            <a:spLocks noGrp="1"/>
          </p:cNvSpPr>
          <p:nvPr>
            <p:ph idx="1"/>
          </p:nvPr>
        </p:nvSpPr>
        <p:spPr>
          <a:xfrm>
            <a:off x="615105" y="1329375"/>
            <a:ext cx="3956896" cy="3354137"/>
          </a:xfrm>
        </p:spPr>
        <p:txBody>
          <a:bodyPr/>
          <a:lstStyle/>
          <a:p>
            <a:pPr marL="0" indent="0">
              <a:buNone/>
            </a:pPr>
            <a:r>
              <a:rPr lang="en-US" altLang="en-US" sz="1600" b="1" dirty="0"/>
              <a:t>Prohibits:</a:t>
            </a:r>
          </a:p>
          <a:p>
            <a:r>
              <a:rPr lang="en-US" altLang="en-US" sz="1600" dirty="0"/>
              <a:t>Employment discrimination based on race, color, religion, sex, or national origin</a:t>
            </a:r>
          </a:p>
          <a:p>
            <a:r>
              <a:rPr lang="en-US" altLang="en-US" sz="1600" dirty="0"/>
              <a:t>Workplace harassment</a:t>
            </a:r>
          </a:p>
          <a:p>
            <a:r>
              <a:rPr lang="en-US" altLang="en-US" sz="1600" dirty="0"/>
              <a:t>Discrimination because of pregnancy or childbirth</a:t>
            </a:r>
          </a:p>
          <a:p>
            <a:r>
              <a:rPr lang="en-US" altLang="en-US" sz="1600" dirty="0"/>
              <a:t>Retaliation against employees who file complaints</a:t>
            </a:r>
          </a:p>
          <a:p>
            <a:pPr marL="0" indent="0">
              <a:buNone/>
            </a:pPr>
            <a:endParaRPr lang="en-US" altLang="en-US" sz="1600" dirty="0"/>
          </a:p>
          <a:p>
            <a:pPr marL="0" indent="0">
              <a:buNone/>
            </a:pPr>
            <a:r>
              <a:rPr lang="en-US" altLang="en-US" sz="1600" dirty="0"/>
              <a:t>The EEOC also enforces sex discrimination based on sexual orientation or gender identity.</a:t>
            </a:r>
          </a:p>
        </p:txBody>
      </p:sp>
      <p:sp>
        <p:nvSpPr>
          <p:cNvPr id="12" name="Rectangle 11">
            <a:extLst>
              <a:ext uri="{FF2B5EF4-FFF2-40B4-BE49-F238E27FC236}">
                <a16:creationId xmlns:a16="http://schemas.microsoft.com/office/drawing/2014/main" id="{FFCDAB63-EE7F-44BD-83F3-5D40C739CDD3}"/>
              </a:ext>
            </a:extLst>
          </p:cNvPr>
          <p:cNvSpPr/>
          <p:nvPr/>
        </p:nvSpPr>
        <p:spPr>
          <a:xfrm>
            <a:off x="5030698" y="1169754"/>
            <a:ext cx="3390799" cy="1569660"/>
          </a:xfrm>
          <a:prstGeom prst="rect">
            <a:avLst/>
          </a:prstGeom>
        </p:spPr>
        <p:txBody>
          <a:bodyPr wrap="square">
            <a:spAutoFit/>
          </a:bodyPr>
          <a:lstStyle/>
          <a:p>
            <a:pPr marL="0" indent="0">
              <a:buNone/>
            </a:pPr>
            <a:r>
              <a:rPr lang="en-US" altLang="en-US" sz="1600" b="1" dirty="0">
                <a:latin typeface="+mn-lt"/>
              </a:rPr>
              <a:t>Applies to:</a:t>
            </a:r>
          </a:p>
          <a:p>
            <a:pPr marL="285750" indent="-285750">
              <a:buFont typeface="Arial" panose="020B0604020202020204" pitchFamily="34" charset="0"/>
              <a:buChar char="•"/>
            </a:pPr>
            <a:r>
              <a:rPr lang="en-US" altLang="en-US" sz="1600" dirty="0">
                <a:latin typeface="+mn-lt"/>
              </a:rPr>
              <a:t>Private employers or unions, state and local governments, and educational institutions with 15 or more employees</a:t>
            </a:r>
          </a:p>
          <a:p>
            <a:pPr marL="285750" indent="-285750">
              <a:buFont typeface="Arial" panose="020B0604020202020204" pitchFamily="34" charset="0"/>
              <a:buChar char="•"/>
            </a:pPr>
            <a:r>
              <a:rPr lang="en-US" altLang="en-US" sz="1600" dirty="0">
                <a:latin typeface="+mn-lt"/>
              </a:rPr>
              <a:t>Employment agencies</a:t>
            </a:r>
          </a:p>
        </p:txBody>
      </p:sp>
    </p:spTree>
    <p:custDataLst>
      <p:tags r:id="rId1"/>
    </p:custDataLst>
    <p:extLst>
      <p:ext uri="{BB962C8B-B14F-4D97-AF65-F5344CB8AC3E}">
        <p14:creationId xmlns:p14="http://schemas.microsoft.com/office/powerpoint/2010/main" val="1356176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#2</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11</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11" name="Rectangle 10">
            <a:extLst>
              <a:ext uri="{FF2B5EF4-FFF2-40B4-BE49-F238E27FC236}">
                <a16:creationId xmlns:a16="http://schemas.microsoft.com/office/drawing/2014/main" id="{7DEE8348-2416-4FBD-9F64-D2128845DC34}"/>
              </a:ext>
            </a:extLst>
          </p:cNvPr>
          <p:cNvSpPr/>
          <p:nvPr/>
        </p:nvSpPr>
        <p:spPr>
          <a:xfrm>
            <a:off x="2224338" y="1586559"/>
            <a:ext cx="4363060" cy="2397450"/>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solidFill>
                  <a:schemeClr val="tx1"/>
                </a:solidFill>
              </a:rPr>
              <a:t>Word Cloud</a:t>
            </a:r>
          </a:p>
          <a:p>
            <a:pPr algn="ctr"/>
            <a:endParaRPr lang="en-US" sz="2400" dirty="0">
              <a:solidFill>
                <a:schemeClr val="tx1"/>
              </a:solidFill>
            </a:endParaRPr>
          </a:p>
          <a:p>
            <a:pPr algn="ctr"/>
            <a:r>
              <a:rPr lang="en-US" sz="2400" dirty="0">
                <a:solidFill>
                  <a:schemeClr val="tx1"/>
                </a:solidFill>
              </a:rPr>
              <a:t>What comes to mind when you think about Human Resources?</a:t>
            </a:r>
          </a:p>
        </p:txBody>
      </p:sp>
    </p:spTree>
    <p:custDataLst>
      <p:tags r:id="rId1"/>
    </p:custDataLst>
    <p:extLst>
      <p:ext uri="{BB962C8B-B14F-4D97-AF65-F5344CB8AC3E}">
        <p14:creationId xmlns:p14="http://schemas.microsoft.com/office/powerpoint/2010/main" val="24396301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dirty="0">
                <a:latin typeface="+mn-lt"/>
              </a:rPr>
              <a:t>Introduction to Workplace Diversity</a:t>
            </a:r>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110</a:t>
            </a:fld>
            <a:endParaRPr lang="en-US" dirty="0"/>
          </a:p>
        </p:txBody>
      </p:sp>
      <p:pic>
        <p:nvPicPr>
          <p:cNvPr id="7" name="Picture 6">
            <a:extLst>
              <a:ext uri="{FF2B5EF4-FFF2-40B4-BE49-F238E27FC236}">
                <a16:creationId xmlns:a16="http://schemas.microsoft.com/office/drawing/2014/main" id="{91383C85-0247-4B92-8178-402F41CBEBD8}"/>
              </a:ext>
            </a:extLst>
          </p:cNvPr>
          <p:cNvPicPr>
            <a:picLocks noChangeAspect="1"/>
          </p:cNvPicPr>
          <p:nvPr/>
        </p:nvPicPr>
        <p:blipFill>
          <a:blip r:embed="rId4"/>
          <a:stretch>
            <a:fillRect/>
          </a:stretch>
        </p:blipFill>
        <p:spPr>
          <a:xfrm>
            <a:off x="1737663" y="1590426"/>
            <a:ext cx="6126684" cy="2575869"/>
          </a:xfrm>
          <a:prstGeom prst="rect">
            <a:avLst/>
          </a:prstGeom>
        </p:spPr>
      </p:pic>
    </p:spTree>
    <p:custDataLst>
      <p:tags r:id="rId1"/>
    </p:custDataLst>
    <p:extLst>
      <p:ext uri="{BB962C8B-B14F-4D97-AF65-F5344CB8AC3E}">
        <p14:creationId xmlns:p14="http://schemas.microsoft.com/office/powerpoint/2010/main" val="28940796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Discrimination</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6-4</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M6</a:t>
            </a:r>
          </a:p>
        </p:txBody>
      </p:sp>
      <p:pic>
        <p:nvPicPr>
          <p:cNvPr id="6" name="Picture 5">
            <a:extLst>
              <a:ext uri="{FF2B5EF4-FFF2-40B4-BE49-F238E27FC236}">
                <a16:creationId xmlns:a16="http://schemas.microsoft.com/office/drawing/2014/main" id="{6B859C20-F9DA-4E25-8FC5-8770B27C7EA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21625" y="2429666"/>
            <a:ext cx="4002620" cy="2231544"/>
          </a:xfrm>
          <a:prstGeom prst="rect">
            <a:avLst/>
          </a:prstGeom>
        </p:spPr>
      </p:pic>
      <p:sp>
        <p:nvSpPr>
          <p:cNvPr id="9" name="Rectangle 8">
            <a:extLst>
              <a:ext uri="{FF2B5EF4-FFF2-40B4-BE49-F238E27FC236}">
                <a16:creationId xmlns:a16="http://schemas.microsoft.com/office/drawing/2014/main" id="{4B8136E6-2095-48E9-93F0-C006076C1411}"/>
              </a:ext>
            </a:extLst>
          </p:cNvPr>
          <p:cNvSpPr/>
          <p:nvPr/>
        </p:nvSpPr>
        <p:spPr>
          <a:xfrm>
            <a:off x="1509147" y="2429666"/>
            <a:ext cx="2914170" cy="2231544"/>
          </a:xfrm>
          <a:prstGeom prst="rect">
            <a:avLst/>
          </a:prstGeom>
          <a:solidFill>
            <a:srgbClr val="1B3C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B219886-EE15-4321-84BF-BCB8EADA31F2}"/>
              </a:ext>
            </a:extLst>
          </p:cNvPr>
          <p:cNvSpPr/>
          <p:nvPr/>
        </p:nvSpPr>
        <p:spPr>
          <a:xfrm>
            <a:off x="1756472" y="2762208"/>
            <a:ext cx="2417828" cy="60329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endParaRPr lang="en-US" sz="1400" b="1" dirty="0">
              <a:solidFill>
                <a:schemeClr val="bg1"/>
              </a:solidFill>
              <a:cs typeface="Arial" panose="020B0604020202020204" pitchFamily="34" charset="0"/>
            </a:endParaRPr>
          </a:p>
        </p:txBody>
      </p:sp>
      <p:sp>
        <p:nvSpPr>
          <p:cNvPr id="13" name="Content Placeholder 6">
            <a:extLst>
              <a:ext uri="{FF2B5EF4-FFF2-40B4-BE49-F238E27FC236}">
                <a16:creationId xmlns:a16="http://schemas.microsoft.com/office/drawing/2014/main" id="{BCDA5EB7-B820-4ED9-B039-DB6ADFE7981D}"/>
              </a:ext>
            </a:extLst>
          </p:cNvPr>
          <p:cNvSpPr txBox="1">
            <a:spLocks/>
          </p:cNvSpPr>
          <p:nvPr/>
        </p:nvSpPr>
        <p:spPr>
          <a:xfrm>
            <a:off x="1483201" y="1274129"/>
            <a:ext cx="6946424" cy="3055038"/>
          </a:xfrm>
          <a:prstGeom prst="rect">
            <a:avLst/>
          </a:prstGeom>
        </p:spPr>
        <p:txBody>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An employer advertises for an employee to work weekends at a retail store. Employees with more seniority work the weekday shifts. John is qualified for the position but states that he cannot work on Saturdays because it is his Sabbath. As a result, he is not hired. </a:t>
            </a:r>
          </a:p>
        </p:txBody>
      </p:sp>
      <p:sp>
        <p:nvSpPr>
          <p:cNvPr id="14" name="Rectangle 13">
            <a:extLst>
              <a:ext uri="{FF2B5EF4-FFF2-40B4-BE49-F238E27FC236}">
                <a16:creationId xmlns:a16="http://schemas.microsoft.com/office/drawing/2014/main" id="{7E90862F-824F-4E25-B034-C5008EAAD864}"/>
              </a:ext>
            </a:extLst>
          </p:cNvPr>
          <p:cNvSpPr/>
          <p:nvPr/>
        </p:nvSpPr>
        <p:spPr>
          <a:xfrm>
            <a:off x="1758343" y="3681722"/>
            <a:ext cx="2417828" cy="647445"/>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endParaRPr lang="en-US" sz="1400" b="1" dirty="0">
              <a:solidFill>
                <a:schemeClr val="bg1"/>
              </a:solidFill>
              <a:cs typeface="Arial" panose="020B0604020202020204" pitchFamily="34" charset="0"/>
            </a:endParaRPr>
          </a:p>
        </p:txBody>
      </p:sp>
      <p:sp>
        <p:nvSpPr>
          <p:cNvPr id="15" name="Rectangle 14">
            <a:extLst>
              <a:ext uri="{FF2B5EF4-FFF2-40B4-BE49-F238E27FC236}">
                <a16:creationId xmlns:a16="http://schemas.microsoft.com/office/drawing/2014/main" id="{CC889E61-675D-4679-A896-B7703A5B7EC1}"/>
              </a:ext>
            </a:extLst>
          </p:cNvPr>
          <p:cNvSpPr/>
          <p:nvPr/>
        </p:nvSpPr>
        <p:spPr>
          <a:xfrm>
            <a:off x="1756472" y="2909968"/>
            <a:ext cx="2417829" cy="307777"/>
          </a:xfrm>
          <a:prstGeom prst="rect">
            <a:avLst/>
          </a:prstGeom>
        </p:spPr>
        <p:txBody>
          <a:bodyPr wrap="square">
            <a:spAutoFit/>
          </a:bodyPr>
          <a:lstStyle/>
          <a:p>
            <a:pPr marL="0" indent="0">
              <a:buNone/>
            </a:pPr>
            <a:r>
              <a:rPr lang="en-US" altLang="en-US" sz="1400" dirty="0">
                <a:solidFill>
                  <a:schemeClr val="bg1"/>
                </a:solidFill>
                <a:latin typeface="+mn-lt"/>
              </a:rPr>
              <a:t>Is this religious discrimination?</a:t>
            </a:r>
          </a:p>
        </p:txBody>
      </p:sp>
      <p:sp>
        <p:nvSpPr>
          <p:cNvPr id="16" name="Rectangle 15">
            <a:extLst>
              <a:ext uri="{FF2B5EF4-FFF2-40B4-BE49-F238E27FC236}">
                <a16:creationId xmlns:a16="http://schemas.microsoft.com/office/drawing/2014/main" id="{B0AEAD90-35BE-42D5-AB6D-BCCD7F99189F}"/>
              </a:ext>
            </a:extLst>
          </p:cNvPr>
          <p:cNvSpPr/>
          <p:nvPr/>
        </p:nvSpPr>
        <p:spPr>
          <a:xfrm>
            <a:off x="1758343" y="3743834"/>
            <a:ext cx="2417829" cy="523220"/>
          </a:xfrm>
          <a:prstGeom prst="rect">
            <a:avLst/>
          </a:prstGeom>
        </p:spPr>
        <p:txBody>
          <a:bodyPr wrap="square">
            <a:spAutoFit/>
          </a:bodyPr>
          <a:lstStyle/>
          <a:p>
            <a:pPr marL="0" indent="0">
              <a:buNone/>
            </a:pPr>
            <a:r>
              <a:rPr lang="en-US" altLang="en-US" sz="1400" dirty="0">
                <a:solidFill>
                  <a:schemeClr val="bg1"/>
                </a:solidFill>
                <a:latin typeface="+mn-lt"/>
              </a:rPr>
              <a:t>How could John’s needs be accommodated?</a:t>
            </a:r>
          </a:p>
        </p:txBody>
      </p:sp>
    </p:spTree>
    <p:custDataLst>
      <p:tags r:id="rId1"/>
    </p:custDataLst>
    <p:extLst>
      <p:ext uri="{BB962C8B-B14F-4D97-AF65-F5344CB8AC3E}">
        <p14:creationId xmlns:p14="http://schemas.microsoft.com/office/powerpoint/2010/main" val="24792000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0F312159-466F-4841-8329-7370B489BF57}"/>
              </a:ext>
            </a:extLst>
          </p:cNvPr>
          <p:cNvGraphicFramePr>
            <a:graphicFrameLocks noGrp="1"/>
          </p:cNvGraphicFramePr>
          <p:nvPr>
            <p:ph idx="1"/>
            <p:extLst>
              <p:ext uri="{D42A27DB-BD31-4B8C-83A1-F6EECF244321}">
                <p14:modId xmlns:p14="http://schemas.microsoft.com/office/powerpoint/2010/main" val="1899005216"/>
              </p:ext>
            </p:extLst>
          </p:nvPr>
        </p:nvGraphicFramePr>
        <p:xfrm>
          <a:off x="614363" y="1328738"/>
          <a:ext cx="7886700" cy="2260600"/>
        </p:xfrm>
        <a:graphic>
          <a:graphicData uri="http://schemas.openxmlformats.org/drawingml/2006/table">
            <a:tbl>
              <a:tblPr firstRow="1" bandRow="1">
                <a:tableStyleId>{5C22544A-7EE6-4342-B048-85BDC9FD1C3A}</a:tableStyleId>
              </a:tblPr>
              <a:tblGrid>
                <a:gridCol w="1690222">
                  <a:extLst>
                    <a:ext uri="{9D8B030D-6E8A-4147-A177-3AD203B41FA5}">
                      <a16:colId xmlns:a16="http://schemas.microsoft.com/office/drawing/2014/main" val="3199918927"/>
                    </a:ext>
                  </a:extLst>
                </a:gridCol>
                <a:gridCol w="3567578">
                  <a:extLst>
                    <a:ext uri="{9D8B030D-6E8A-4147-A177-3AD203B41FA5}">
                      <a16:colId xmlns:a16="http://schemas.microsoft.com/office/drawing/2014/main" val="925987304"/>
                    </a:ext>
                  </a:extLst>
                </a:gridCol>
                <a:gridCol w="2628900">
                  <a:extLst>
                    <a:ext uri="{9D8B030D-6E8A-4147-A177-3AD203B41FA5}">
                      <a16:colId xmlns:a16="http://schemas.microsoft.com/office/drawing/2014/main" val="1919408951"/>
                    </a:ext>
                  </a:extLst>
                </a:gridCol>
              </a:tblGrid>
              <a:tr h="370840">
                <a:tc>
                  <a:txBody>
                    <a:bodyPr/>
                    <a:lstStyle/>
                    <a:p>
                      <a:pPr algn="ctr"/>
                      <a:r>
                        <a:rPr lang="en-US" sz="1600" dirty="0"/>
                        <a:t>Practice</a:t>
                      </a:r>
                    </a:p>
                  </a:txBody>
                  <a:tcPr>
                    <a:solidFill>
                      <a:srgbClr val="1B3C69"/>
                    </a:solidFill>
                  </a:tcPr>
                </a:tc>
                <a:tc>
                  <a:txBody>
                    <a:bodyPr/>
                    <a:lstStyle/>
                    <a:p>
                      <a:pPr algn="ctr"/>
                      <a:r>
                        <a:rPr lang="en-US" sz="1600" dirty="0"/>
                        <a:t>Definition</a:t>
                      </a:r>
                    </a:p>
                  </a:txBody>
                  <a:tcPr>
                    <a:solidFill>
                      <a:srgbClr val="1B3C69"/>
                    </a:solidFill>
                  </a:tcPr>
                </a:tc>
                <a:tc>
                  <a:txBody>
                    <a:bodyPr/>
                    <a:lstStyle/>
                    <a:p>
                      <a:pPr algn="ctr"/>
                      <a:r>
                        <a:rPr lang="en-US" sz="1600" dirty="0"/>
                        <a:t>Example</a:t>
                      </a:r>
                    </a:p>
                  </a:txBody>
                  <a:tcPr>
                    <a:solidFill>
                      <a:srgbClr val="1B3C69"/>
                    </a:solidFill>
                  </a:tcPr>
                </a:tc>
                <a:extLst>
                  <a:ext uri="{0D108BD9-81ED-4DB2-BD59-A6C34878D82A}">
                    <a16:rowId xmlns:a16="http://schemas.microsoft.com/office/drawing/2014/main" val="1189954762"/>
                  </a:ext>
                </a:extLst>
              </a:tr>
              <a:tr h="370840">
                <a:tc>
                  <a:txBody>
                    <a:bodyPr/>
                    <a:lstStyle/>
                    <a:p>
                      <a:pPr algn="ctr"/>
                      <a:r>
                        <a:rPr lang="en-US" sz="1600" b="1" dirty="0"/>
                        <a:t>Disparate Treatment</a:t>
                      </a:r>
                    </a:p>
                  </a:txBody>
                  <a:tcPr anchor="ctr"/>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US" sz="1600" b="0" u="none" kern="1200" dirty="0">
                          <a:solidFill>
                            <a:schemeClr val="tx1"/>
                          </a:solidFill>
                          <a:latin typeface="+mn-lt"/>
                          <a:ea typeface="+mn-ea"/>
                          <a:cs typeface="Times New Roman" pitchFamily="18" charset="0"/>
                        </a:rPr>
                        <a:t>Protected classes are intentionally treated differently from other employees or are evaluated by different standards</a:t>
                      </a:r>
                      <a:r>
                        <a:rPr lang="en-US" sz="1600" b="0" u="none" kern="1200" baseline="0" dirty="0">
                          <a:solidFill>
                            <a:schemeClr val="tx1"/>
                          </a:solidFill>
                          <a:latin typeface="+mn-lt"/>
                          <a:ea typeface="+mn-ea"/>
                          <a:cs typeface="Times New Roman" pitchFamily="18" charset="0"/>
                        </a:rPr>
                        <a:t>.</a:t>
                      </a:r>
                      <a:endParaRPr lang="en-US" sz="1600" b="0" u="none" kern="1200" dirty="0">
                        <a:solidFill>
                          <a:schemeClr val="tx1"/>
                        </a:solidFill>
                        <a:latin typeface="+mn-lt"/>
                        <a:ea typeface="+mn-ea"/>
                        <a:cs typeface="Times New Roman" pitchFamily="18" charset="0"/>
                      </a:endParaRPr>
                    </a:p>
                  </a:txBody>
                  <a:tcPr anchor="ctr"/>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Times New Roman" pitchFamily="18" charset="0"/>
                        </a:rPr>
                        <a:t>Women with school-age children are rejected;</a:t>
                      </a:r>
                      <a:r>
                        <a:rPr lang="en-US" sz="1600" b="0" kern="1200" baseline="0" dirty="0">
                          <a:solidFill>
                            <a:schemeClr val="tx1"/>
                          </a:solidFill>
                          <a:latin typeface="+mn-lt"/>
                          <a:ea typeface="+mn-ea"/>
                          <a:cs typeface="Times New Roman" pitchFamily="18" charset="0"/>
                        </a:rPr>
                        <a:t> </a:t>
                      </a:r>
                      <a:r>
                        <a:rPr lang="en-US" sz="1600" b="0" kern="1200" dirty="0">
                          <a:solidFill>
                            <a:schemeClr val="tx1"/>
                          </a:solidFill>
                          <a:latin typeface="+mn-lt"/>
                          <a:ea typeface="+mn-ea"/>
                          <a:cs typeface="Times New Roman" pitchFamily="18" charset="0"/>
                        </a:rPr>
                        <a:t>men with school-age children are not.</a:t>
                      </a:r>
                    </a:p>
                  </a:txBody>
                  <a:tcPr anchor="ctr"/>
                </a:tc>
                <a:extLst>
                  <a:ext uri="{0D108BD9-81ED-4DB2-BD59-A6C34878D82A}">
                    <a16:rowId xmlns:a16="http://schemas.microsoft.com/office/drawing/2014/main" val="2237431986"/>
                  </a:ext>
                </a:extLst>
              </a:tr>
              <a:tr h="370840">
                <a:tc>
                  <a:txBody>
                    <a:bodyPr/>
                    <a:lstStyle/>
                    <a:p>
                      <a:pPr marL="0" marR="0" lvl="0" indent="0" algn="ctr" defTabSz="457155"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latin typeface="+mn-lt"/>
                          <a:ea typeface="+mn-ea"/>
                          <a:cs typeface="Times New Roman" pitchFamily="18" charset="0"/>
                        </a:rPr>
                        <a:t>Adverse or Disparate Impact</a:t>
                      </a:r>
                    </a:p>
                  </a:txBody>
                  <a:tcPr anchor="ctr"/>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US" sz="1600" b="0" u="none" kern="1200" baseline="0" dirty="0">
                          <a:solidFill>
                            <a:schemeClr val="tx1"/>
                          </a:solidFill>
                          <a:latin typeface="+mn-lt"/>
                          <a:ea typeface="+mn-ea"/>
                          <a:cs typeface="Times New Roman" pitchFamily="18" charset="0"/>
                        </a:rPr>
                        <a:t>Neutral rules applied to all employees have a different and more inhibiting effect on a protected class.</a:t>
                      </a:r>
                      <a:endParaRPr lang="en-US" sz="1600" dirty="0"/>
                    </a:p>
                  </a:txBody>
                  <a:tcPr anchor="ctr"/>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Times New Roman" pitchFamily="18" charset="0"/>
                        </a:rPr>
                        <a:t>A police department requires all officers</a:t>
                      </a:r>
                      <a:r>
                        <a:rPr lang="en-US" sz="1600" b="0" kern="1200" baseline="0" dirty="0">
                          <a:solidFill>
                            <a:schemeClr val="tx1"/>
                          </a:solidFill>
                          <a:latin typeface="+mn-lt"/>
                          <a:ea typeface="+mn-ea"/>
                          <a:cs typeface="Times New Roman" pitchFamily="18" charset="0"/>
                        </a:rPr>
                        <a:t> to be at least five feet, eight inches, tall.</a:t>
                      </a:r>
                      <a:endParaRPr lang="en-US" sz="1600" dirty="0"/>
                    </a:p>
                  </a:txBody>
                  <a:tcPr anchor="ctr"/>
                </a:tc>
                <a:extLst>
                  <a:ext uri="{0D108BD9-81ED-4DB2-BD59-A6C34878D82A}">
                    <a16:rowId xmlns:a16="http://schemas.microsoft.com/office/drawing/2014/main" val="2608280237"/>
                  </a:ext>
                </a:extLst>
              </a:tr>
            </a:tbl>
          </a:graphicData>
        </a:graphic>
      </p:graphicFrame>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6-5</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Unlawful Employment Practices (1 of 2)</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Tree>
    <p:custDataLst>
      <p:tags r:id="rId1"/>
    </p:custDataLst>
    <p:extLst>
      <p:ext uri="{BB962C8B-B14F-4D97-AF65-F5344CB8AC3E}">
        <p14:creationId xmlns:p14="http://schemas.microsoft.com/office/powerpoint/2010/main" val="18089840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5"/>
          </p:nvPr>
        </p:nvSpPr>
        <p:spPr/>
        <p:txBody>
          <a:bodyPr/>
          <a:lstStyle/>
          <a:p>
            <a:r>
              <a:rPr lang="en-US" dirty="0"/>
              <a:t>Unlawful Employment Practices</a:t>
            </a:r>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6-6</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Unlawful Employment Practices (2 of 2)</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graphicFrame>
        <p:nvGraphicFramePr>
          <p:cNvPr id="7" name="Table 8">
            <a:extLst>
              <a:ext uri="{FF2B5EF4-FFF2-40B4-BE49-F238E27FC236}">
                <a16:creationId xmlns:a16="http://schemas.microsoft.com/office/drawing/2014/main" id="{F57E4135-AE9D-48EF-91C4-AED8E7CED8BD}"/>
              </a:ext>
            </a:extLst>
          </p:cNvPr>
          <p:cNvGraphicFramePr>
            <a:graphicFrameLocks/>
          </p:cNvGraphicFramePr>
          <p:nvPr>
            <p:extLst>
              <p:ext uri="{D42A27DB-BD31-4B8C-83A1-F6EECF244321}">
                <p14:modId xmlns:p14="http://schemas.microsoft.com/office/powerpoint/2010/main" val="2145297293"/>
              </p:ext>
            </p:extLst>
          </p:nvPr>
        </p:nvGraphicFramePr>
        <p:xfrm>
          <a:off x="614363" y="1328738"/>
          <a:ext cx="7886700" cy="2016756"/>
        </p:xfrm>
        <a:graphic>
          <a:graphicData uri="http://schemas.openxmlformats.org/drawingml/2006/table">
            <a:tbl>
              <a:tblPr firstRow="1" bandRow="1">
                <a:tableStyleId>{5C22544A-7EE6-4342-B048-85BDC9FD1C3A}</a:tableStyleId>
              </a:tblPr>
              <a:tblGrid>
                <a:gridCol w="1690222">
                  <a:extLst>
                    <a:ext uri="{9D8B030D-6E8A-4147-A177-3AD203B41FA5}">
                      <a16:colId xmlns:a16="http://schemas.microsoft.com/office/drawing/2014/main" val="3199918927"/>
                    </a:ext>
                  </a:extLst>
                </a:gridCol>
                <a:gridCol w="3567578">
                  <a:extLst>
                    <a:ext uri="{9D8B030D-6E8A-4147-A177-3AD203B41FA5}">
                      <a16:colId xmlns:a16="http://schemas.microsoft.com/office/drawing/2014/main" val="925987304"/>
                    </a:ext>
                  </a:extLst>
                </a:gridCol>
                <a:gridCol w="2628900">
                  <a:extLst>
                    <a:ext uri="{9D8B030D-6E8A-4147-A177-3AD203B41FA5}">
                      <a16:colId xmlns:a16="http://schemas.microsoft.com/office/drawing/2014/main" val="1919408951"/>
                    </a:ext>
                  </a:extLst>
                </a:gridCol>
              </a:tblGrid>
              <a:tr h="370840">
                <a:tc>
                  <a:txBody>
                    <a:bodyPr/>
                    <a:lstStyle/>
                    <a:p>
                      <a:pPr algn="ctr"/>
                      <a:r>
                        <a:rPr lang="en-US" sz="1600" dirty="0"/>
                        <a:t>Practice</a:t>
                      </a:r>
                    </a:p>
                  </a:txBody>
                  <a:tcPr>
                    <a:solidFill>
                      <a:srgbClr val="1B3C69"/>
                    </a:solidFill>
                  </a:tcPr>
                </a:tc>
                <a:tc>
                  <a:txBody>
                    <a:bodyPr/>
                    <a:lstStyle/>
                    <a:p>
                      <a:pPr algn="ctr"/>
                      <a:r>
                        <a:rPr lang="en-US" sz="1600" dirty="0"/>
                        <a:t>Definition</a:t>
                      </a:r>
                    </a:p>
                  </a:txBody>
                  <a:tcPr>
                    <a:solidFill>
                      <a:srgbClr val="1B3C69"/>
                    </a:solidFill>
                  </a:tcPr>
                </a:tc>
                <a:tc>
                  <a:txBody>
                    <a:bodyPr/>
                    <a:lstStyle/>
                    <a:p>
                      <a:pPr algn="ctr"/>
                      <a:r>
                        <a:rPr lang="en-US" sz="1600" dirty="0"/>
                        <a:t>Example</a:t>
                      </a:r>
                    </a:p>
                  </a:txBody>
                  <a:tcPr>
                    <a:solidFill>
                      <a:srgbClr val="1B3C69"/>
                    </a:solidFill>
                  </a:tcPr>
                </a:tc>
                <a:extLst>
                  <a:ext uri="{0D108BD9-81ED-4DB2-BD59-A6C34878D82A}">
                    <a16:rowId xmlns:a16="http://schemas.microsoft.com/office/drawing/2014/main" val="1189954762"/>
                  </a:ext>
                </a:extLst>
              </a:tr>
              <a:tr h="370840">
                <a:tc>
                  <a:txBody>
                    <a:bodyPr/>
                    <a:lstStyle/>
                    <a:p>
                      <a:pPr algn="ctr"/>
                      <a:r>
                        <a:rPr lang="en-US" sz="1600" b="1" kern="1200" dirty="0">
                          <a:solidFill>
                            <a:schemeClr val="dk1"/>
                          </a:solidFill>
                          <a:latin typeface="+mn-lt"/>
                          <a:ea typeface="+mn-ea"/>
                          <a:cs typeface="Times New Roman" pitchFamily="18" charset="0"/>
                        </a:rPr>
                        <a:t>Retaliation</a:t>
                      </a:r>
                      <a:endParaRPr lang="en-US" sz="1600" b="1" dirty="0"/>
                    </a:p>
                  </a:txBody>
                  <a:tcPr anchor="ctr"/>
                </a:tc>
                <a:tc>
                  <a:txBody>
                    <a:bodyPr/>
                    <a:lstStyle/>
                    <a:p>
                      <a:r>
                        <a:rPr lang="en-US" sz="1600" b="0" dirty="0">
                          <a:latin typeface="+mj-lt"/>
                          <a:cs typeface="Times New Roman" pitchFamily="18" charset="0"/>
                        </a:rPr>
                        <a:t>An employer</a:t>
                      </a:r>
                      <a:r>
                        <a:rPr lang="en-US" sz="1600" b="0" baseline="0" dirty="0">
                          <a:latin typeface="+mj-lt"/>
                          <a:cs typeface="Times New Roman" pitchFamily="18" charset="0"/>
                        </a:rPr>
                        <a:t> takes adverse action against an employee for a legitimate objection to discrimination.</a:t>
                      </a:r>
                      <a:endParaRPr lang="en-US" sz="1600" b="0" dirty="0">
                        <a:latin typeface="+mj-lt"/>
                        <a:cs typeface="Times New Roman" pitchFamily="18" charset="0"/>
                      </a:endParaRPr>
                    </a:p>
                  </a:txBody>
                  <a:tcPr marL="91432" marR="91432" marT="45719" marB="45719" anchor="ctr"/>
                </a:tc>
                <a:tc>
                  <a:txBody>
                    <a:bodyPr/>
                    <a:lstStyle/>
                    <a:p>
                      <a:r>
                        <a:rPr lang="en-US" sz="1600" b="0" dirty="0">
                          <a:latin typeface="+mj-lt"/>
                          <a:cs typeface="Times New Roman" pitchFamily="18" charset="0"/>
                        </a:rPr>
                        <a:t>An employee is</a:t>
                      </a:r>
                      <a:r>
                        <a:rPr lang="en-US" sz="1600" b="0" baseline="0" dirty="0">
                          <a:latin typeface="+mj-lt"/>
                          <a:cs typeface="Times New Roman" pitchFamily="18" charset="0"/>
                        </a:rPr>
                        <a:t> fired for filing a discrimination lawsuit.</a:t>
                      </a:r>
                      <a:endParaRPr lang="en-US" sz="1600" b="0" dirty="0">
                        <a:latin typeface="+mj-lt"/>
                        <a:cs typeface="Times New Roman" pitchFamily="18" charset="0"/>
                      </a:endParaRPr>
                    </a:p>
                  </a:txBody>
                  <a:tcPr marL="91432" marR="91432" marT="45719" marB="45719" anchor="ctr"/>
                </a:tc>
                <a:extLst>
                  <a:ext uri="{0D108BD9-81ED-4DB2-BD59-A6C34878D82A}">
                    <a16:rowId xmlns:a16="http://schemas.microsoft.com/office/drawing/2014/main" val="2237431986"/>
                  </a:ext>
                </a:extLst>
              </a:tr>
              <a:tr h="370840">
                <a:tc>
                  <a:txBody>
                    <a:bodyPr/>
                    <a:lstStyle/>
                    <a:p>
                      <a:pPr marL="0" marR="0" lvl="0" indent="0" algn="ctr" defTabSz="457155"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Times New Roman" pitchFamily="18" charset="0"/>
                        </a:rPr>
                        <a:t>Harassment</a:t>
                      </a:r>
                      <a:endParaRPr lang="en-US" sz="1600" b="1" u="none" kern="1200" dirty="0">
                        <a:solidFill>
                          <a:schemeClr val="tx1"/>
                        </a:solidFill>
                        <a:latin typeface="+mn-lt"/>
                        <a:ea typeface="+mn-ea"/>
                        <a:cs typeface="Times New Roman" pitchFamily="18" charset="0"/>
                      </a:endParaRPr>
                    </a:p>
                  </a:txBody>
                  <a:tcPr anchor="ctr"/>
                </a:tc>
                <a:tc>
                  <a:txBody>
                    <a:bodyPr/>
                    <a:lstStyle/>
                    <a:p>
                      <a:r>
                        <a:rPr lang="en-US" sz="1600" b="0" dirty="0">
                          <a:latin typeface="+mj-lt"/>
                          <a:cs typeface="Times New Roman" pitchFamily="18" charset="0"/>
                        </a:rPr>
                        <a:t>Unwelcome</a:t>
                      </a:r>
                      <a:r>
                        <a:rPr lang="en-US" sz="1600" b="0" baseline="0" dirty="0">
                          <a:latin typeface="+mj-lt"/>
                          <a:cs typeface="Times New Roman" pitchFamily="18" charset="0"/>
                        </a:rPr>
                        <a:t> verbal, written, or physical conduct creates a hostile or intimidating work environment.</a:t>
                      </a:r>
                      <a:endParaRPr lang="en-US" sz="1600" b="0" dirty="0">
                        <a:latin typeface="+mj-lt"/>
                        <a:cs typeface="Times New Roman" pitchFamily="18" charset="0"/>
                      </a:endParaRPr>
                    </a:p>
                  </a:txBody>
                  <a:tcPr marL="91432" marR="91432" marT="45719" marB="45719" anchor="ctr"/>
                </a:tc>
                <a:tc>
                  <a:txBody>
                    <a:bodyPr/>
                    <a:lstStyle/>
                    <a:p>
                      <a:r>
                        <a:rPr lang="en-US" sz="1600" b="0" dirty="0">
                          <a:latin typeface="+mj-lt"/>
                          <a:cs typeface="Times New Roman" pitchFamily="18" charset="0"/>
                        </a:rPr>
                        <a:t>An employee continually makes fun of</a:t>
                      </a:r>
                      <a:r>
                        <a:rPr lang="en-US" sz="1600" b="0" baseline="0" dirty="0">
                          <a:latin typeface="+mj-lt"/>
                          <a:cs typeface="Times New Roman" pitchFamily="18" charset="0"/>
                        </a:rPr>
                        <a:t> a coworker’s accent and ethnic dress.</a:t>
                      </a:r>
                      <a:endParaRPr lang="en-US" sz="1600" b="0" dirty="0">
                        <a:latin typeface="+mj-lt"/>
                        <a:cs typeface="Times New Roman" pitchFamily="18" charset="0"/>
                      </a:endParaRPr>
                    </a:p>
                  </a:txBody>
                  <a:tcPr marL="91432" marR="91432" marT="45719" marB="45719" anchor="ctr"/>
                </a:tc>
                <a:extLst>
                  <a:ext uri="{0D108BD9-81ED-4DB2-BD59-A6C34878D82A}">
                    <a16:rowId xmlns:a16="http://schemas.microsoft.com/office/drawing/2014/main" val="2608280237"/>
                  </a:ext>
                </a:extLst>
              </a:tr>
            </a:tbl>
          </a:graphicData>
        </a:graphic>
      </p:graphicFrame>
    </p:spTree>
    <p:custDataLst>
      <p:tags r:id="rId1"/>
    </p:custDataLst>
    <p:extLst>
      <p:ext uri="{BB962C8B-B14F-4D97-AF65-F5344CB8AC3E}">
        <p14:creationId xmlns:p14="http://schemas.microsoft.com/office/powerpoint/2010/main" val="22534952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6-7</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Sexual Harassment</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grpSp>
        <p:nvGrpSpPr>
          <p:cNvPr id="22" name="Group 21">
            <a:extLst>
              <a:ext uri="{FF2B5EF4-FFF2-40B4-BE49-F238E27FC236}">
                <a16:creationId xmlns:a16="http://schemas.microsoft.com/office/drawing/2014/main" id="{A32B80C0-A199-450F-B7D7-1F5D11B70873}"/>
              </a:ext>
            </a:extLst>
          </p:cNvPr>
          <p:cNvGrpSpPr/>
          <p:nvPr/>
        </p:nvGrpSpPr>
        <p:grpSpPr>
          <a:xfrm>
            <a:off x="607764" y="1248896"/>
            <a:ext cx="7948748" cy="1652450"/>
            <a:chOff x="592834" y="1248896"/>
            <a:chExt cx="7948748" cy="1652450"/>
          </a:xfrm>
        </p:grpSpPr>
        <p:sp>
          <p:nvSpPr>
            <p:cNvPr id="9" name="Text Placeholder 70">
              <a:extLst>
                <a:ext uri="{FF2B5EF4-FFF2-40B4-BE49-F238E27FC236}">
                  <a16:creationId xmlns:a16="http://schemas.microsoft.com/office/drawing/2014/main" id="{4A24D8A8-D3A6-4153-9A43-DA60FF2B1C0C}"/>
                </a:ext>
              </a:extLst>
            </p:cNvPr>
            <p:cNvSpPr txBox="1">
              <a:spLocks/>
            </p:cNvSpPr>
            <p:nvPr/>
          </p:nvSpPr>
          <p:spPr>
            <a:xfrm>
              <a:off x="2537847" y="1262881"/>
              <a:ext cx="1952299" cy="1613084"/>
            </a:xfrm>
            <a:prstGeom prst="rect">
              <a:avLst/>
            </a:prstGeom>
            <a:solidFill>
              <a:srgbClr val="1B3C69"/>
            </a:solid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Quid pro quo</a:t>
              </a:r>
            </a:p>
          </p:txBody>
        </p:sp>
        <p:pic>
          <p:nvPicPr>
            <p:cNvPr id="7" name="Picture 6">
              <a:extLst>
                <a:ext uri="{FF2B5EF4-FFF2-40B4-BE49-F238E27FC236}">
                  <a16:creationId xmlns:a16="http://schemas.microsoft.com/office/drawing/2014/main" id="{893B6FE3-1959-4865-9808-AD1AF126A7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2834" y="1260803"/>
              <a:ext cx="1952299" cy="1640543"/>
            </a:xfrm>
            <a:prstGeom prst="rect">
              <a:avLst/>
            </a:prstGeom>
            <a:noFill/>
            <a:effectLst/>
          </p:spPr>
        </p:pic>
        <p:sp>
          <p:nvSpPr>
            <p:cNvPr id="10" name="Rectangle 9">
              <a:extLst>
                <a:ext uri="{FF2B5EF4-FFF2-40B4-BE49-F238E27FC236}">
                  <a16:creationId xmlns:a16="http://schemas.microsoft.com/office/drawing/2014/main" id="{2F10F4A5-394D-48F0-90A1-31D55C44B2F7}"/>
                </a:ext>
              </a:extLst>
            </p:cNvPr>
            <p:cNvSpPr/>
            <p:nvPr/>
          </p:nvSpPr>
          <p:spPr>
            <a:xfrm>
              <a:off x="612777" y="1248896"/>
              <a:ext cx="7928805" cy="1640541"/>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1" name="Text Placeholder 6">
              <a:extLst>
                <a:ext uri="{FF2B5EF4-FFF2-40B4-BE49-F238E27FC236}">
                  <a16:creationId xmlns:a16="http://schemas.microsoft.com/office/drawing/2014/main" id="{C0B5BC6D-BEBC-4D9C-A26C-36CE9F95B51D}"/>
                </a:ext>
              </a:extLst>
            </p:cNvPr>
            <p:cNvSpPr txBox="1">
              <a:spLocks/>
            </p:cNvSpPr>
            <p:nvPr/>
          </p:nvSpPr>
          <p:spPr>
            <a:xfrm>
              <a:off x="4591728" y="1261781"/>
              <a:ext cx="3864239" cy="1627655"/>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600" dirty="0"/>
                <a:t>Employee is forced to choose between giving in to superior’s sexual demands and forfeiting economic benefit.</a:t>
              </a:r>
            </a:p>
          </p:txBody>
        </p:sp>
      </p:grpSp>
      <p:grpSp>
        <p:nvGrpSpPr>
          <p:cNvPr id="21" name="Group 20">
            <a:extLst>
              <a:ext uri="{FF2B5EF4-FFF2-40B4-BE49-F238E27FC236}">
                <a16:creationId xmlns:a16="http://schemas.microsoft.com/office/drawing/2014/main" id="{BCBE574F-83C6-4676-AE85-BAED094BB7C2}"/>
              </a:ext>
            </a:extLst>
          </p:cNvPr>
          <p:cNvGrpSpPr/>
          <p:nvPr/>
        </p:nvGrpSpPr>
        <p:grpSpPr>
          <a:xfrm>
            <a:off x="602791" y="2972823"/>
            <a:ext cx="7953721" cy="1654013"/>
            <a:chOff x="617722" y="2972823"/>
            <a:chExt cx="7953721" cy="1654013"/>
          </a:xfrm>
        </p:grpSpPr>
        <p:sp>
          <p:nvSpPr>
            <p:cNvPr id="17" name="Text Placeholder 70">
              <a:extLst>
                <a:ext uri="{FF2B5EF4-FFF2-40B4-BE49-F238E27FC236}">
                  <a16:creationId xmlns:a16="http://schemas.microsoft.com/office/drawing/2014/main" id="{D72406A2-3783-44B1-AF8D-E9CED46DA082}"/>
                </a:ext>
              </a:extLst>
            </p:cNvPr>
            <p:cNvSpPr txBox="1">
              <a:spLocks/>
            </p:cNvSpPr>
            <p:nvPr/>
          </p:nvSpPr>
          <p:spPr>
            <a:xfrm>
              <a:off x="2567708" y="3000280"/>
              <a:ext cx="1952299" cy="1613084"/>
            </a:xfrm>
            <a:prstGeom prst="rect">
              <a:avLst/>
            </a:prstGeom>
            <a:solidFill>
              <a:srgbClr val="1B3C69"/>
            </a:solid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b="1" dirty="0">
                  <a:solidFill>
                    <a:schemeClr val="bg1"/>
                  </a:solidFill>
                </a:rPr>
                <a:t>Hostile work environment</a:t>
              </a:r>
              <a:endParaRPr lang="en-US" dirty="0">
                <a:solidFill>
                  <a:schemeClr val="bg1"/>
                </a:solidFill>
              </a:endParaRPr>
            </a:p>
          </p:txBody>
        </p:sp>
        <p:pic>
          <p:nvPicPr>
            <p:cNvPr id="18" name="Picture 17">
              <a:extLst>
                <a:ext uri="{FF2B5EF4-FFF2-40B4-BE49-F238E27FC236}">
                  <a16:creationId xmlns:a16="http://schemas.microsoft.com/office/drawing/2014/main" id="{7387FC33-BBD9-4753-9EE6-E8C97D6990F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7722" y="2972823"/>
              <a:ext cx="1957272" cy="1636776"/>
            </a:xfrm>
            <a:prstGeom prst="rect">
              <a:avLst/>
            </a:prstGeom>
            <a:noFill/>
            <a:effectLst/>
          </p:spPr>
        </p:pic>
        <p:sp>
          <p:nvSpPr>
            <p:cNvPr id="19" name="Rectangle 18">
              <a:extLst>
                <a:ext uri="{FF2B5EF4-FFF2-40B4-BE49-F238E27FC236}">
                  <a16:creationId xmlns:a16="http://schemas.microsoft.com/office/drawing/2014/main" id="{FEF143E1-99B2-4C56-8E9C-329FD1F02F2D}"/>
                </a:ext>
              </a:extLst>
            </p:cNvPr>
            <p:cNvSpPr/>
            <p:nvPr/>
          </p:nvSpPr>
          <p:spPr>
            <a:xfrm>
              <a:off x="642638" y="2986295"/>
              <a:ext cx="7928805" cy="1640541"/>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0" name="Text Placeholder 6">
              <a:extLst>
                <a:ext uri="{FF2B5EF4-FFF2-40B4-BE49-F238E27FC236}">
                  <a16:creationId xmlns:a16="http://schemas.microsoft.com/office/drawing/2014/main" id="{06EACA1B-5061-4F74-A7DB-6D99AE22D4C0}"/>
                </a:ext>
              </a:extLst>
            </p:cNvPr>
            <p:cNvSpPr txBox="1">
              <a:spLocks/>
            </p:cNvSpPr>
            <p:nvPr/>
          </p:nvSpPr>
          <p:spPr>
            <a:xfrm>
              <a:off x="4621589" y="2999180"/>
              <a:ext cx="3864239" cy="1627655"/>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600" dirty="0"/>
                <a:t>Unwelcome severe or pervasive conduct has purpose or effect of unreasonably interfering with work performance or creates offensive work environment.</a:t>
              </a:r>
            </a:p>
          </p:txBody>
        </p:sp>
      </p:grpSp>
    </p:spTree>
    <p:custDataLst>
      <p:tags r:id="rId1"/>
    </p:custDataLst>
    <p:extLst>
      <p:ext uri="{BB962C8B-B14F-4D97-AF65-F5344CB8AC3E}">
        <p14:creationId xmlns:p14="http://schemas.microsoft.com/office/powerpoint/2010/main" val="511748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Compliments in the Workplace</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6-8</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5"/>
          </p:nvPr>
        </p:nvSpPr>
        <p:spPr/>
        <p:txBody>
          <a:bodyPr/>
          <a:lstStyle/>
          <a:p>
            <a:r>
              <a:rPr lang="en-US" dirty="0"/>
              <a:t>Think About it</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M6</a:t>
            </a:r>
          </a:p>
        </p:txBody>
      </p:sp>
      <p:sp>
        <p:nvSpPr>
          <p:cNvPr id="14" name="Rectangle 13">
            <a:extLst>
              <a:ext uri="{FF2B5EF4-FFF2-40B4-BE49-F238E27FC236}">
                <a16:creationId xmlns:a16="http://schemas.microsoft.com/office/drawing/2014/main" id="{A62583C8-C1CE-478B-9E21-AB71B3F4E83A}"/>
              </a:ext>
            </a:extLst>
          </p:cNvPr>
          <p:cNvSpPr/>
          <p:nvPr/>
        </p:nvSpPr>
        <p:spPr>
          <a:xfrm>
            <a:off x="1509147" y="1775461"/>
            <a:ext cx="2914170" cy="2499360"/>
          </a:xfrm>
          <a:prstGeom prst="rect">
            <a:avLst/>
          </a:prstGeom>
          <a:solidFill>
            <a:srgbClr val="1B3C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45A7AB-4B7A-4C46-8119-3E3D53632A96}"/>
              </a:ext>
            </a:extLst>
          </p:cNvPr>
          <p:cNvSpPr/>
          <p:nvPr/>
        </p:nvSpPr>
        <p:spPr>
          <a:xfrm>
            <a:off x="1745713" y="2173442"/>
            <a:ext cx="2417828" cy="942745"/>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endParaRPr lang="en-US" sz="1400" b="1" dirty="0">
              <a:solidFill>
                <a:schemeClr val="bg1"/>
              </a:solidFill>
              <a:cs typeface="Arial" panose="020B0604020202020204" pitchFamily="34" charset="0"/>
            </a:endParaRPr>
          </a:p>
        </p:txBody>
      </p:sp>
      <p:sp>
        <p:nvSpPr>
          <p:cNvPr id="16" name="Content Placeholder 6">
            <a:extLst>
              <a:ext uri="{FF2B5EF4-FFF2-40B4-BE49-F238E27FC236}">
                <a16:creationId xmlns:a16="http://schemas.microsoft.com/office/drawing/2014/main" id="{5AD645A0-8FDA-4714-9CB1-ECE59D492C81}"/>
              </a:ext>
            </a:extLst>
          </p:cNvPr>
          <p:cNvSpPr txBox="1">
            <a:spLocks/>
          </p:cNvSpPr>
          <p:nvPr/>
        </p:nvSpPr>
        <p:spPr>
          <a:xfrm>
            <a:off x="1483201" y="1274129"/>
            <a:ext cx="6946424" cy="3055038"/>
          </a:xfrm>
          <a:prstGeom prst="rect">
            <a:avLst/>
          </a:prstGeom>
        </p:spPr>
        <p:txBody>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A manager routinely compliments his employees on their appearance. </a:t>
            </a:r>
          </a:p>
        </p:txBody>
      </p:sp>
      <p:sp>
        <p:nvSpPr>
          <p:cNvPr id="18" name="Rectangle 17">
            <a:extLst>
              <a:ext uri="{FF2B5EF4-FFF2-40B4-BE49-F238E27FC236}">
                <a16:creationId xmlns:a16="http://schemas.microsoft.com/office/drawing/2014/main" id="{27E5F811-D96E-4E77-BA75-7BEF6B27501F}"/>
              </a:ext>
            </a:extLst>
          </p:cNvPr>
          <p:cNvSpPr/>
          <p:nvPr/>
        </p:nvSpPr>
        <p:spPr>
          <a:xfrm>
            <a:off x="1740333" y="2275482"/>
            <a:ext cx="2417829" cy="830997"/>
          </a:xfrm>
          <a:prstGeom prst="rect">
            <a:avLst/>
          </a:prstGeom>
        </p:spPr>
        <p:txBody>
          <a:bodyPr wrap="square">
            <a:spAutoFit/>
          </a:bodyPr>
          <a:lstStyle/>
          <a:p>
            <a:pPr marL="0" indent="0" algn="ctr">
              <a:buNone/>
            </a:pPr>
            <a:r>
              <a:rPr lang="en-US" altLang="en-US" sz="1600" dirty="0">
                <a:solidFill>
                  <a:schemeClr val="bg1"/>
                </a:solidFill>
                <a:latin typeface="+mn-lt"/>
              </a:rPr>
              <a:t>Would a reasonable person consider this sexual harassment?</a:t>
            </a:r>
          </a:p>
        </p:txBody>
      </p:sp>
      <p:sp>
        <p:nvSpPr>
          <p:cNvPr id="22" name="Rectangle 21">
            <a:extLst>
              <a:ext uri="{FF2B5EF4-FFF2-40B4-BE49-F238E27FC236}">
                <a16:creationId xmlns:a16="http://schemas.microsoft.com/office/drawing/2014/main" id="{1C7D81FC-07B5-4C1C-ACAF-BF427D846FE0}"/>
              </a:ext>
            </a:extLst>
          </p:cNvPr>
          <p:cNvSpPr/>
          <p:nvPr/>
        </p:nvSpPr>
        <p:spPr>
          <a:xfrm>
            <a:off x="1751093" y="3412129"/>
            <a:ext cx="2417828" cy="457242"/>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endParaRPr lang="en-US" sz="1400" b="1" dirty="0">
              <a:solidFill>
                <a:schemeClr val="bg1"/>
              </a:solidFill>
              <a:cs typeface="Arial" panose="020B0604020202020204" pitchFamily="34" charset="0"/>
            </a:endParaRPr>
          </a:p>
        </p:txBody>
      </p:sp>
      <p:sp>
        <p:nvSpPr>
          <p:cNvPr id="23" name="Rectangle 22">
            <a:extLst>
              <a:ext uri="{FF2B5EF4-FFF2-40B4-BE49-F238E27FC236}">
                <a16:creationId xmlns:a16="http://schemas.microsoft.com/office/drawing/2014/main" id="{A65580DC-AA57-49AD-A6EC-485C4531FBF3}"/>
              </a:ext>
            </a:extLst>
          </p:cNvPr>
          <p:cNvSpPr/>
          <p:nvPr/>
        </p:nvSpPr>
        <p:spPr>
          <a:xfrm>
            <a:off x="1740332" y="3486861"/>
            <a:ext cx="2417829" cy="338554"/>
          </a:xfrm>
          <a:prstGeom prst="rect">
            <a:avLst/>
          </a:prstGeom>
        </p:spPr>
        <p:txBody>
          <a:bodyPr wrap="square">
            <a:spAutoFit/>
          </a:bodyPr>
          <a:lstStyle/>
          <a:p>
            <a:pPr marL="0" indent="0" algn="ctr">
              <a:buNone/>
            </a:pPr>
            <a:r>
              <a:rPr lang="en-US" altLang="en-US" sz="1600" dirty="0">
                <a:solidFill>
                  <a:schemeClr val="bg1"/>
                </a:solidFill>
                <a:latin typeface="+mn-lt"/>
              </a:rPr>
              <a:t>Why or why not?</a:t>
            </a:r>
          </a:p>
        </p:txBody>
      </p:sp>
      <p:pic>
        <p:nvPicPr>
          <p:cNvPr id="7" name="Picture 6">
            <a:extLst>
              <a:ext uri="{FF2B5EF4-FFF2-40B4-BE49-F238E27FC236}">
                <a16:creationId xmlns:a16="http://schemas.microsoft.com/office/drawing/2014/main" id="{B61C0C18-73C9-4006-87B8-6F0CC19B2A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23317" y="1775461"/>
            <a:ext cx="3699603" cy="2499360"/>
          </a:xfrm>
          <a:prstGeom prst="rect">
            <a:avLst/>
          </a:prstGeom>
        </p:spPr>
      </p:pic>
    </p:spTree>
    <p:custDataLst>
      <p:tags r:id="rId1"/>
    </p:custDataLst>
    <p:extLst>
      <p:ext uri="{BB962C8B-B14F-4D97-AF65-F5344CB8AC3E}">
        <p14:creationId xmlns:p14="http://schemas.microsoft.com/office/powerpoint/2010/main" val="16511582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mammal, aquatic mammal, night sky&#10;&#10;Description automatically generated">
            <a:extLst>
              <a:ext uri="{FF2B5EF4-FFF2-40B4-BE49-F238E27FC236}">
                <a16:creationId xmlns:a16="http://schemas.microsoft.com/office/drawing/2014/main" id="{AB83BE3F-1569-4DE3-AD8B-8DE160DD1EA4}"/>
              </a:ext>
            </a:extLst>
          </p:cNvPr>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a:stretch/>
        </p:blipFill>
        <p:spPr>
          <a:xfrm>
            <a:off x="4729906" y="1327928"/>
            <a:ext cx="3956896" cy="3056485"/>
          </a:xfrm>
          <a:noFill/>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6-9</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a:xfrm>
            <a:off x="611884" y="310896"/>
            <a:ext cx="7132320" cy="484632"/>
          </a:xfrm>
        </p:spPr>
        <p:txBody>
          <a:bodyPr anchor="ctr">
            <a:normAutofit/>
          </a:bodyPr>
          <a:lstStyle/>
          <a:p>
            <a:r>
              <a:rPr lang="en-US" dirty="0"/>
              <a:t>Bona Fide Occupational Qualification (BFOQ)</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a:xfrm>
            <a:off x="7863842" y="314135"/>
            <a:ext cx="822960" cy="484632"/>
          </a:xfrm>
        </p:spPr>
        <p:txBody>
          <a:bodyPr anchor="ctr">
            <a:normAutofit/>
          </a:bodyPr>
          <a:lstStyle/>
          <a:p>
            <a:r>
              <a:rPr lang="en-US" dirty="0"/>
              <a:t>M6</a:t>
            </a:r>
          </a:p>
        </p:txBody>
      </p:sp>
      <p:sp>
        <p:nvSpPr>
          <p:cNvPr id="13" name="Content Placeholder 6">
            <a:extLst>
              <a:ext uri="{FF2B5EF4-FFF2-40B4-BE49-F238E27FC236}">
                <a16:creationId xmlns:a16="http://schemas.microsoft.com/office/drawing/2014/main" id="{B42CB4C8-52AA-4C17-8C50-86CD5D3596BD}"/>
              </a:ext>
            </a:extLst>
          </p:cNvPr>
          <p:cNvSpPr>
            <a:spLocks noGrp="1"/>
          </p:cNvSpPr>
          <p:nvPr>
            <p:ph idx="1"/>
          </p:nvPr>
        </p:nvSpPr>
        <p:spPr>
          <a:xfrm>
            <a:off x="615105" y="1329375"/>
            <a:ext cx="3956896" cy="3055038"/>
          </a:xfrm>
        </p:spPr>
        <p:txBody>
          <a:bodyPr/>
          <a:lstStyle/>
          <a:p>
            <a:r>
              <a:rPr lang="en-US" dirty="0"/>
              <a:t>Defined as a situation in which religion, sex, or national origin is reasonably necessary to carrying out a particular job function in the normal operations of an organization.</a:t>
            </a:r>
          </a:p>
          <a:p>
            <a:r>
              <a:rPr lang="en-US" dirty="0"/>
              <a:t>BFOQs are very narrow exceptions to Title VII’s prohibition of disparate treatment of a protected group. </a:t>
            </a:r>
          </a:p>
          <a:p>
            <a:endParaRPr lang="en-US" dirty="0"/>
          </a:p>
        </p:txBody>
      </p:sp>
      <p:sp>
        <p:nvSpPr>
          <p:cNvPr id="10" name="Rectangle 9">
            <a:extLst>
              <a:ext uri="{FF2B5EF4-FFF2-40B4-BE49-F238E27FC236}">
                <a16:creationId xmlns:a16="http://schemas.microsoft.com/office/drawing/2014/main" id="{E41C1203-464C-4F72-B756-4374131BD498}"/>
              </a:ext>
            </a:extLst>
          </p:cNvPr>
          <p:cNvSpPr/>
          <p:nvPr/>
        </p:nvSpPr>
        <p:spPr>
          <a:xfrm>
            <a:off x="4937760" y="3423123"/>
            <a:ext cx="3520440" cy="72215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endParaRPr lang="en-US" sz="1400" b="1" dirty="0">
              <a:solidFill>
                <a:schemeClr val="bg1"/>
              </a:solidFill>
              <a:cs typeface="Arial" panose="020B0604020202020204" pitchFamily="34" charset="0"/>
            </a:endParaRPr>
          </a:p>
        </p:txBody>
      </p:sp>
      <p:sp>
        <p:nvSpPr>
          <p:cNvPr id="11" name="Rectangle 10">
            <a:extLst>
              <a:ext uri="{FF2B5EF4-FFF2-40B4-BE49-F238E27FC236}">
                <a16:creationId xmlns:a16="http://schemas.microsoft.com/office/drawing/2014/main" id="{66400FE4-5AE4-49D1-8413-3E097A85B5FD}"/>
              </a:ext>
            </a:extLst>
          </p:cNvPr>
          <p:cNvSpPr/>
          <p:nvPr/>
        </p:nvSpPr>
        <p:spPr>
          <a:xfrm>
            <a:off x="5232617" y="3525162"/>
            <a:ext cx="2930727" cy="523220"/>
          </a:xfrm>
          <a:prstGeom prst="rect">
            <a:avLst/>
          </a:prstGeom>
        </p:spPr>
        <p:txBody>
          <a:bodyPr wrap="square">
            <a:spAutoFit/>
          </a:bodyPr>
          <a:lstStyle/>
          <a:p>
            <a:pPr marL="0" indent="0">
              <a:buNone/>
            </a:pPr>
            <a:r>
              <a:rPr lang="en-US" altLang="en-US" sz="1400" dirty="0">
                <a:solidFill>
                  <a:schemeClr val="bg1"/>
                </a:solidFill>
                <a:latin typeface="+mn-lt"/>
              </a:rPr>
              <a:t>Example: Being a female may be a BFOQ for a women’s swimsuit model. </a:t>
            </a:r>
          </a:p>
        </p:txBody>
      </p:sp>
    </p:spTree>
    <p:custDataLst>
      <p:tags r:id="rId1"/>
    </p:custDataLst>
    <p:extLst>
      <p:ext uri="{BB962C8B-B14F-4D97-AF65-F5344CB8AC3E}">
        <p14:creationId xmlns:p14="http://schemas.microsoft.com/office/powerpoint/2010/main" val="36292440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6-10</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Title VII Amendments</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7" name="Rectangle 6">
            <a:extLst>
              <a:ext uri="{FF2B5EF4-FFF2-40B4-BE49-F238E27FC236}">
                <a16:creationId xmlns:a16="http://schemas.microsoft.com/office/drawing/2014/main" id="{88785F01-71D2-4E43-BAE8-9738A232D173}"/>
              </a:ext>
            </a:extLst>
          </p:cNvPr>
          <p:cNvSpPr/>
          <p:nvPr/>
        </p:nvSpPr>
        <p:spPr>
          <a:xfrm>
            <a:off x="0" y="1583197"/>
            <a:ext cx="9144000" cy="832357"/>
          </a:xfrm>
          <a:prstGeom prst="rect">
            <a:avLst/>
          </a:prstGeom>
          <a:solidFill>
            <a:srgbClr val="1B3C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54D79D-5869-4699-9CDC-B44CDB30697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76406" y="1327928"/>
            <a:ext cx="2012153" cy="1342894"/>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w="22225">
            <a:solidFill>
              <a:srgbClr val="1B3C69"/>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F3039E1-4BC2-44B7-8AFA-0D5D0C17B68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565010" y="1327958"/>
            <a:ext cx="2014071" cy="1342714"/>
          </a:xfrm>
          <a:prstGeom prst="rect">
            <a:avLst/>
          </a:prstGeom>
          <a:ln w="22225">
            <a:solidFill>
              <a:srgbClr val="1B3C69"/>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A487904-745D-4658-B002-E8EA359A5A2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502725" y="1327959"/>
            <a:ext cx="2011680" cy="1342714"/>
          </a:xfrm>
          <a:prstGeom prst="rect">
            <a:avLst/>
          </a:prstGeom>
          <a:ln w="22225">
            <a:solidFill>
              <a:srgbClr val="1B3C69"/>
            </a:solidFill>
          </a:ln>
          <a:effectLst>
            <a:outerShdw blurRad="50800" dist="38100" dir="2700000" algn="tl" rotWithShape="0">
              <a:prstClr val="black">
                <a:alpha val="40000"/>
              </a:prstClr>
            </a:outerShdw>
          </a:effectLst>
        </p:spPr>
      </p:pic>
      <p:sp>
        <p:nvSpPr>
          <p:cNvPr id="11" name="Text Placeholder 70">
            <a:extLst>
              <a:ext uri="{FF2B5EF4-FFF2-40B4-BE49-F238E27FC236}">
                <a16:creationId xmlns:a16="http://schemas.microsoft.com/office/drawing/2014/main" id="{215BE94C-D2CB-4328-9D20-13B69E730965}"/>
              </a:ext>
            </a:extLst>
          </p:cNvPr>
          <p:cNvSpPr txBox="1">
            <a:spLocks/>
          </p:cNvSpPr>
          <p:nvPr/>
        </p:nvSpPr>
        <p:spPr>
          <a:xfrm>
            <a:off x="775402" y="2829975"/>
            <a:ext cx="2014251" cy="2128028"/>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a:t>Equal Employment Opportunity Act of 1972</a:t>
            </a:r>
          </a:p>
          <a:p>
            <a:pPr marL="0" lvl="1" indent="0" defTabSz="933450">
              <a:spcAft>
                <a:spcPct val="15000"/>
              </a:spcAft>
              <a:buNone/>
              <a:defRPr/>
            </a:pPr>
            <a:r>
              <a:rPr lang="en-US" sz="1400" dirty="0"/>
              <a:t>Extended coverage to state and local governments, federal govern-mental agencies, and political subdivisions.</a:t>
            </a:r>
          </a:p>
        </p:txBody>
      </p:sp>
      <p:sp>
        <p:nvSpPr>
          <p:cNvPr id="12" name="Text Placeholder 70">
            <a:extLst>
              <a:ext uri="{FF2B5EF4-FFF2-40B4-BE49-F238E27FC236}">
                <a16:creationId xmlns:a16="http://schemas.microsoft.com/office/drawing/2014/main" id="{ADBEFBD5-55D5-40D3-86E2-83A59FA4A317}"/>
              </a:ext>
            </a:extLst>
          </p:cNvPr>
          <p:cNvSpPr txBox="1">
            <a:spLocks/>
          </p:cNvSpPr>
          <p:nvPr/>
        </p:nvSpPr>
        <p:spPr>
          <a:xfrm>
            <a:off x="3565743" y="2829975"/>
            <a:ext cx="2014251" cy="2128028"/>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a:t>Pregnancy Discrimination Act of 1978</a:t>
            </a:r>
          </a:p>
          <a:p>
            <a:pPr marL="0" lvl="1" indent="0" defTabSz="933450">
              <a:spcAft>
                <a:spcPct val="15000"/>
              </a:spcAft>
              <a:buNone/>
              <a:defRPr/>
            </a:pPr>
            <a:r>
              <a:rPr lang="en-US" sz="1400" dirty="0"/>
              <a:t>Prohibited discrimination on the basis of pregnancy, childbirth, or related conditions. </a:t>
            </a:r>
          </a:p>
        </p:txBody>
      </p:sp>
      <p:sp>
        <p:nvSpPr>
          <p:cNvPr id="14" name="Text Placeholder 70">
            <a:extLst>
              <a:ext uri="{FF2B5EF4-FFF2-40B4-BE49-F238E27FC236}">
                <a16:creationId xmlns:a16="http://schemas.microsoft.com/office/drawing/2014/main" id="{8A48D51A-4DC0-4F63-A0D1-F8D97F856B9E}"/>
              </a:ext>
            </a:extLst>
          </p:cNvPr>
          <p:cNvSpPr txBox="1">
            <a:spLocks/>
          </p:cNvSpPr>
          <p:nvPr/>
        </p:nvSpPr>
        <p:spPr>
          <a:xfrm>
            <a:off x="6354347" y="2829975"/>
            <a:ext cx="2080993" cy="2128028"/>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a:t>Lilly Ledbetter Fair Pay Act of 2009</a:t>
            </a:r>
          </a:p>
          <a:p>
            <a:pPr marL="0" lvl="1" indent="0" defTabSz="933450">
              <a:spcAft>
                <a:spcPct val="15000"/>
              </a:spcAft>
              <a:buNone/>
              <a:defRPr/>
            </a:pPr>
            <a:r>
              <a:rPr lang="en-US" sz="1400" dirty="0"/>
              <a:t>Amended Title VII to permit 180-day statute of limitations for filing equal pay lawsuit to reset with each new paycheck affected by discriminatory conduct. </a:t>
            </a:r>
          </a:p>
        </p:txBody>
      </p:sp>
    </p:spTree>
    <p:custDataLst>
      <p:tags r:id="rId1"/>
    </p:custDataLst>
    <p:extLst>
      <p:ext uri="{BB962C8B-B14F-4D97-AF65-F5344CB8AC3E}">
        <p14:creationId xmlns:p14="http://schemas.microsoft.com/office/powerpoint/2010/main" val="7869104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indoor, wall, table, person&#10;&#10;Description automatically generated">
            <a:extLst>
              <a:ext uri="{FF2B5EF4-FFF2-40B4-BE49-F238E27FC236}">
                <a16:creationId xmlns:a16="http://schemas.microsoft.com/office/drawing/2014/main" id="{BFBDD64E-A409-44E6-99A0-26D6835F1085}"/>
              </a:ext>
            </a:extLst>
          </p:cNvPr>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a:stretch/>
        </p:blipFill>
        <p:spPr>
          <a:xfrm>
            <a:off x="4808538" y="1326594"/>
            <a:ext cx="3878262" cy="3057819"/>
          </a:xfrm>
          <a:noFill/>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6-11</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a:xfrm>
            <a:off x="611884" y="310896"/>
            <a:ext cx="7132320" cy="484632"/>
          </a:xfrm>
        </p:spPr>
        <p:txBody>
          <a:bodyPr anchor="ctr">
            <a:normAutofit/>
          </a:bodyPr>
          <a:lstStyle/>
          <a:p>
            <a:r>
              <a:rPr lang="en-US" dirty="0"/>
              <a:t>ADEA</a:t>
            </a:r>
          </a:p>
        </p:txBody>
      </p:sp>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7"/>
          </p:nvPr>
        </p:nvSpPr>
        <p:spPr>
          <a:xfrm>
            <a:off x="612777" y="868680"/>
            <a:ext cx="8074025" cy="389335"/>
          </a:xfrm>
        </p:spPr>
        <p:txBody>
          <a:bodyPr anchor="ctr">
            <a:normAutofit lnSpcReduction="10000"/>
          </a:bodyPr>
          <a:lstStyle/>
          <a:p>
            <a:pPr marL="0" indent="0">
              <a:buNone/>
            </a:pPr>
            <a:r>
              <a:rPr lang="en-US" b="1" dirty="0"/>
              <a:t>Age Discrimination in Employment Act prohibits:</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a:xfrm>
            <a:off x="7863842" y="314135"/>
            <a:ext cx="822960" cy="484632"/>
          </a:xfrm>
        </p:spPr>
        <p:txBody>
          <a:bodyPr anchor="ctr">
            <a:normAutofit/>
          </a:bodyPr>
          <a:lstStyle/>
          <a:p>
            <a:r>
              <a:rPr lang="en-US" dirty="0"/>
              <a:t>M6</a:t>
            </a:r>
          </a:p>
        </p:txBody>
      </p:sp>
      <p:sp>
        <p:nvSpPr>
          <p:cNvPr id="13" name="Content Placeholder 6">
            <a:extLst>
              <a:ext uri="{FF2B5EF4-FFF2-40B4-BE49-F238E27FC236}">
                <a16:creationId xmlns:a16="http://schemas.microsoft.com/office/drawing/2014/main" id="{CF02F3AE-6A83-4108-A031-ABD66194A376}"/>
              </a:ext>
            </a:extLst>
          </p:cNvPr>
          <p:cNvSpPr>
            <a:spLocks noGrp="1"/>
          </p:cNvSpPr>
          <p:nvPr>
            <p:ph idx="1"/>
          </p:nvPr>
        </p:nvSpPr>
        <p:spPr>
          <a:xfrm>
            <a:off x="615105" y="1329375"/>
            <a:ext cx="3956896" cy="3055038"/>
          </a:xfrm>
        </p:spPr>
        <p:txBody>
          <a:bodyPr/>
          <a:lstStyle/>
          <a:p>
            <a:pPr lvl="0">
              <a:lnSpc>
                <a:spcPct val="100000"/>
              </a:lnSpc>
              <a:spcAft>
                <a:spcPts val="1200"/>
              </a:spcAft>
            </a:pPr>
            <a:r>
              <a:rPr lang="en-US" dirty="0"/>
              <a:t>Discrimination in employment for persons age 40 and over except where age is a bona fide occupational qualification</a:t>
            </a:r>
          </a:p>
          <a:p>
            <a:pPr lvl="0">
              <a:lnSpc>
                <a:spcPct val="100000"/>
              </a:lnSpc>
              <a:spcAft>
                <a:spcPts val="1200"/>
              </a:spcAft>
            </a:pPr>
            <a:r>
              <a:rPr lang="en-US" dirty="0"/>
              <a:t>Stating age preferences in ads</a:t>
            </a:r>
          </a:p>
          <a:p>
            <a:pPr lvl="0">
              <a:lnSpc>
                <a:spcPct val="100000"/>
              </a:lnSpc>
              <a:spcAft>
                <a:spcPts val="1200"/>
              </a:spcAft>
            </a:pPr>
            <a:r>
              <a:rPr lang="en-US" dirty="0"/>
              <a:t>Denying employment, advancement, or benefits to older workers based on their age</a:t>
            </a:r>
          </a:p>
          <a:p>
            <a:pPr marL="0" indent="0">
              <a:buNone/>
            </a:pPr>
            <a:endParaRPr lang="en-US" dirty="0"/>
          </a:p>
        </p:txBody>
      </p:sp>
    </p:spTree>
    <p:custDataLst>
      <p:tags r:id="rId1"/>
    </p:custDataLst>
    <p:extLst>
      <p:ext uri="{BB962C8B-B14F-4D97-AF65-F5344CB8AC3E}">
        <p14:creationId xmlns:p14="http://schemas.microsoft.com/office/powerpoint/2010/main" val="22294923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B145D-7C0B-447E-9A6E-BA4BB21C9D4A}"/>
              </a:ext>
            </a:extLst>
          </p:cNvPr>
          <p:cNvSpPr>
            <a:spLocks noGrp="1"/>
          </p:cNvSpPr>
          <p:nvPr>
            <p:ph idx="1"/>
          </p:nvPr>
        </p:nvSpPr>
        <p:spPr>
          <a:xfrm>
            <a:off x="615104" y="1329375"/>
            <a:ext cx="7886700" cy="674685"/>
          </a:xfrm>
        </p:spPr>
        <p:txBody>
          <a:bodyPr/>
          <a:lstStyle/>
          <a:p>
            <a:pPr marL="0" indent="0">
              <a:buNone/>
            </a:pPr>
            <a:r>
              <a:rPr lang="en-US" altLang="en-US" dirty="0">
                <a:cs typeface="Times New Roman" panose="02020603050405020304" pitchFamily="18" charset="0"/>
              </a:rPr>
              <a:t>Americans with Disabilities and ADA Amendments Acts prohibit discrimination against qualified individual with disability because of his/her disability.</a:t>
            </a:r>
          </a:p>
          <a:p>
            <a:pPr marL="0" indent="0">
              <a:buNone/>
            </a:pPr>
            <a:endParaRPr lang="en-US" dirty="0"/>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6-12</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ADA and ADAAA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graphicFrame>
        <p:nvGraphicFramePr>
          <p:cNvPr id="8" name="Table 8">
            <a:extLst>
              <a:ext uri="{FF2B5EF4-FFF2-40B4-BE49-F238E27FC236}">
                <a16:creationId xmlns:a16="http://schemas.microsoft.com/office/drawing/2014/main" id="{5B195111-967A-418B-A5E5-2348C71A03DA}"/>
              </a:ext>
            </a:extLst>
          </p:cNvPr>
          <p:cNvGraphicFramePr>
            <a:graphicFrameLocks/>
          </p:cNvGraphicFramePr>
          <p:nvPr>
            <p:extLst>
              <p:ext uri="{D42A27DB-BD31-4B8C-83A1-F6EECF244321}">
                <p14:modId xmlns:p14="http://schemas.microsoft.com/office/powerpoint/2010/main" val="1137224637"/>
              </p:ext>
            </p:extLst>
          </p:nvPr>
        </p:nvGraphicFramePr>
        <p:xfrm>
          <a:off x="614363" y="2063675"/>
          <a:ext cx="7886700" cy="2656824"/>
        </p:xfrm>
        <a:graphic>
          <a:graphicData uri="http://schemas.openxmlformats.org/drawingml/2006/table">
            <a:tbl>
              <a:tblPr firstRow="1" bandRow="1">
                <a:tableStyleId>{5C22544A-7EE6-4342-B048-85BDC9FD1C3A}</a:tableStyleId>
              </a:tblPr>
              <a:tblGrid>
                <a:gridCol w="2067877">
                  <a:extLst>
                    <a:ext uri="{9D8B030D-6E8A-4147-A177-3AD203B41FA5}">
                      <a16:colId xmlns:a16="http://schemas.microsoft.com/office/drawing/2014/main" val="3199918927"/>
                    </a:ext>
                  </a:extLst>
                </a:gridCol>
                <a:gridCol w="5818823">
                  <a:extLst>
                    <a:ext uri="{9D8B030D-6E8A-4147-A177-3AD203B41FA5}">
                      <a16:colId xmlns:a16="http://schemas.microsoft.com/office/drawing/2014/main" val="925987304"/>
                    </a:ext>
                  </a:extLst>
                </a:gridCol>
              </a:tblGrid>
              <a:tr h="370840">
                <a:tc>
                  <a:txBody>
                    <a:bodyPr/>
                    <a:lstStyle/>
                    <a:p>
                      <a:pPr algn="ctr"/>
                      <a:r>
                        <a:rPr lang="en-US" sz="1400" dirty="0"/>
                        <a:t>Term</a:t>
                      </a:r>
                    </a:p>
                  </a:txBody>
                  <a:tcPr>
                    <a:solidFill>
                      <a:srgbClr val="1B3C69"/>
                    </a:solidFill>
                  </a:tcPr>
                </a:tc>
                <a:tc>
                  <a:txBody>
                    <a:bodyPr/>
                    <a:lstStyle/>
                    <a:p>
                      <a:pPr algn="ctr"/>
                      <a:r>
                        <a:rPr kumimoji="0" lang="en-US" sz="1400" b="1" kern="1200" dirty="0">
                          <a:solidFill>
                            <a:schemeClr val="bg1"/>
                          </a:solidFill>
                          <a:latin typeface="+mn-lt"/>
                          <a:ea typeface="+mn-ea"/>
                          <a:cs typeface="Times New Roman" pitchFamily="18" charset="0"/>
                        </a:rPr>
                        <a:t>Definition</a:t>
                      </a:r>
                      <a:endParaRPr lang="en-US" sz="1400" dirty="0"/>
                    </a:p>
                  </a:txBody>
                  <a:tcPr>
                    <a:solidFill>
                      <a:srgbClr val="1B3C69"/>
                    </a:solidFill>
                  </a:tcPr>
                </a:tc>
                <a:extLst>
                  <a:ext uri="{0D108BD9-81ED-4DB2-BD59-A6C34878D82A}">
                    <a16:rowId xmlns:a16="http://schemas.microsoft.com/office/drawing/2014/main" val="118995476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u="none" kern="1200" dirty="0">
                          <a:solidFill>
                            <a:schemeClr val="tx1"/>
                          </a:solidFill>
                          <a:latin typeface="+mj-lt"/>
                          <a:ea typeface="+mn-ea"/>
                          <a:cs typeface="Times New Roman" pitchFamily="18" charset="0"/>
                        </a:rPr>
                        <a:t>Disability</a:t>
                      </a:r>
                    </a:p>
                  </a:txBody>
                  <a:tcPr marL="91443" marR="91443"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u="none" kern="1200" dirty="0">
                          <a:solidFill>
                            <a:schemeClr val="tx1"/>
                          </a:solidFill>
                          <a:latin typeface="+mj-lt"/>
                          <a:ea typeface="+mn-ea"/>
                          <a:cs typeface="Times New Roman" pitchFamily="18" charset="0"/>
                        </a:rPr>
                        <a:t>Physical or mental impairment that substantially limits one or more major life activities</a:t>
                      </a:r>
                    </a:p>
                  </a:txBody>
                  <a:tcPr marL="91443" marR="91443" marT="45718" marB="45718"/>
                </a:tc>
                <a:extLst>
                  <a:ext uri="{0D108BD9-81ED-4DB2-BD59-A6C34878D82A}">
                    <a16:rowId xmlns:a16="http://schemas.microsoft.com/office/drawing/2014/main" val="223743198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u="none" kern="1200" dirty="0">
                          <a:solidFill>
                            <a:schemeClr val="tx1"/>
                          </a:solidFill>
                          <a:latin typeface="+mj-lt"/>
                          <a:ea typeface="+mn-ea"/>
                          <a:cs typeface="Times New Roman" pitchFamily="18" charset="0"/>
                        </a:rPr>
                        <a:t>Individual with a disability</a:t>
                      </a:r>
                    </a:p>
                  </a:txBody>
                  <a:tcPr marL="91443" marR="91443"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u="none" kern="1200" dirty="0">
                          <a:solidFill>
                            <a:schemeClr val="tx1"/>
                          </a:solidFill>
                          <a:latin typeface="+mj-lt"/>
                          <a:ea typeface="+mn-ea"/>
                          <a:cs typeface="Times New Roman" pitchFamily="18" charset="0"/>
                        </a:rPr>
                        <a:t>A person who has a physical or mental impairment that substantially limits one or more major life activities</a:t>
                      </a:r>
                    </a:p>
                  </a:txBody>
                  <a:tcPr marL="91443" marR="91443" marT="45718" marB="45718"/>
                </a:tc>
                <a:extLst>
                  <a:ext uri="{0D108BD9-81ED-4DB2-BD59-A6C34878D82A}">
                    <a16:rowId xmlns:a16="http://schemas.microsoft.com/office/drawing/2014/main" val="1370607349"/>
                  </a:ext>
                </a:extLst>
              </a:tr>
              <a:tr h="370840">
                <a:tc>
                  <a:txBody>
                    <a:bodyPr/>
                    <a:lstStyle/>
                    <a:p>
                      <a:r>
                        <a:rPr kumimoji="0" lang="en-US" sz="1400" b="0" kern="1200" dirty="0">
                          <a:solidFill>
                            <a:schemeClr val="tx1"/>
                          </a:solidFill>
                          <a:latin typeface="+mj-lt"/>
                          <a:ea typeface="+mn-ea"/>
                          <a:cs typeface="Times New Roman" pitchFamily="18" charset="0"/>
                        </a:rPr>
                        <a:t>Essential job functions</a:t>
                      </a:r>
                    </a:p>
                  </a:txBody>
                  <a:tcPr marL="91443" marR="91443"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u="none" kern="1200" dirty="0">
                          <a:solidFill>
                            <a:schemeClr val="tx1"/>
                          </a:solidFill>
                          <a:latin typeface="+mj-lt"/>
                          <a:ea typeface="+mn-ea"/>
                          <a:cs typeface="Times New Roman" pitchFamily="18" charset="0"/>
                        </a:rPr>
                        <a:t>Primary job duties that a qualified individual must be able to perform, either with or without accommodation </a:t>
                      </a:r>
                    </a:p>
                  </a:txBody>
                  <a:tcPr marL="91443" marR="91443" marT="45718" marB="45718"/>
                </a:tc>
                <a:extLst>
                  <a:ext uri="{0D108BD9-81ED-4DB2-BD59-A6C34878D82A}">
                    <a16:rowId xmlns:a16="http://schemas.microsoft.com/office/drawing/2014/main" val="2953293279"/>
                  </a:ext>
                </a:extLst>
              </a:tr>
              <a:tr h="370840">
                <a:tc>
                  <a:txBody>
                    <a:bodyPr/>
                    <a:lstStyle/>
                    <a:p>
                      <a:r>
                        <a:rPr kumimoji="0" lang="en-US" sz="1400" b="0" kern="1200" dirty="0">
                          <a:solidFill>
                            <a:schemeClr val="tx1"/>
                          </a:solidFill>
                          <a:latin typeface="+mj-lt"/>
                          <a:ea typeface="+mn-ea"/>
                          <a:cs typeface="Times New Roman" pitchFamily="18" charset="0"/>
                        </a:rPr>
                        <a:t>Reasonable accommodation</a:t>
                      </a:r>
                    </a:p>
                  </a:txBody>
                  <a:tcPr marL="91443" marR="91443"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u="none" kern="1200" dirty="0">
                          <a:solidFill>
                            <a:schemeClr val="tx1"/>
                          </a:solidFill>
                          <a:latin typeface="+mj-lt"/>
                          <a:ea typeface="+mn-ea"/>
                          <a:cs typeface="Times New Roman" pitchFamily="18" charset="0"/>
                        </a:rPr>
                        <a:t>Modifying a job application process, a work environment, or circumstances under which a job is performed to enable a qualified individual with a disability to be considered for the job and perform its essential functions</a:t>
                      </a:r>
                    </a:p>
                  </a:txBody>
                  <a:tcPr marL="91443" marR="91443" marT="45718" marB="45718"/>
                </a:tc>
                <a:extLst>
                  <a:ext uri="{0D108BD9-81ED-4DB2-BD59-A6C34878D82A}">
                    <a16:rowId xmlns:a16="http://schemas.microsoft.com/office/drawing/2014/main" val="2608280237"/>
                  </a:ext>
                </a:extLst>
              </a:tr>
            </a:tbl>
          </a:graphicData>
        </a:graphic>
      </p:graphicFrame>
    </p:spTree>
    <p:custDataLst>
      <p:tags r:id="rId1"/>
    </p:custDataLst>
    <p:extLst>
      <p:ext uri="{BB962C8B-B14F-4D97-AF65-F5344CB8AC3E}">
        <p14:creationId xmlns:p14="http://schemas.microsoft.com/office/powerpoint/2010/main" val="365487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C743A2-EFAF-456E-A901-D196941E5CCA}"/>
              </a:ext>
            </a:extLst>
          </p:cNvPr>
          <p:cNvSpPr>
            <a:spLocks noGrp="1"/>
          </p:cNvSpPr>
          <p:nvPr>
            <p:ph type="body" sz="quarter" idx="15"/>
          </p:nvPr>
        </p:nvSpPr>
        <p:spPr/>
        <p:txBody>
          <a:bodyPr/>
          <a:lstStyle/>
          <a:p>
            <a:r>
              <a:rPr lang="en-US" dirty="0"/>
              <a:t>Effective Human Resources</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1-2</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Effective Human Resources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pic>
        <p:nvPicPr>
          <p:cNvPr id="22" name="Content Placeholder 21">
            <a:extLst>
              <a:ext uri="{FF2B5EF4-FFF2-40B4-BE49-F238E27FC236}">
                <a16:creationId xmlns:a16="http://schemas.microsoft.com/office/drawing/2014/main" id="{6113558D-BE2B-4B6E-97DF-6C1BBEA6B1A7}"/>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4802643" y="1479665"/>
            <a:ext cx="3786771" cy="2584335"/>
          </a:xfrm>
        </p:spPr>
      </p:pic>
      <p:sp>
        <p:nvSpPr>
          <p:cNvPr id="25" name="Text Placeholder 70">
            <a:extLst>
              <a:ext uri="{FF2B5EF4-FFF2-40B4-BE49-F238E27FC236}">
                <a16:creationId xmlns:a16="http://schemas.microsoft.com/office/drawing/2014/main" id="{66FFC072-B64A-45B6-9271-331ED70724F3}"/>
              </a:ext>
            </a:extLst>
          </p:cNvPr>
          <p:cNvSpPr txBox="1">
            <a:spLocks/>
          </p:cNvSpPr>
          <p:nvPr/>
        </p:nvSpPr>
        <p:spPr>
          <a:xfrm>
            <a:off x="612337" y="1326596"/>
            <a:ext cx="4324984" cy="3116958"/>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Ensures effective and efficient use of human capital to accomplish organizational goals</a:t>
            </a:r>
            <a:endParaRPr lang="en-US" sz="18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Helps organizations respond to change</a:t>
            </a:r>
            <a:endParaRPr lang="en-US" sz="18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Attracts talent, creates match between people and roles</a:t>
            </a:r>
            <a:endParaRPr lang="en-US" sz="18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Fosters engagement, commitment, and elevating performance</a:t>
            </a:r>
            <a:endParaRPr lang="en-US" sz="18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Adheres to compliance requirements</a:t>
            </a:r>
            <a:endParaRPr lang="en-US" sz="18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Coaches, develops, and equips managers to be effective leaders of people</a:t>
            </a:r>
            <a:endParaRPr lang="en-US" sz="1800" dirty="0">
              <a:solidFill>
                <a:srgbClr val="000000"/>
              </a:solidFill>
              <a:effectLst/>
              <a:latin typeface="Calibri" panose="020F0502020204030204" pitchFamily="34" charset="0"/>
              <a:ea typeface="Times New Roman" panose="02020603050405020304" pitchFamily="18" charset="0"/>
            </a:endParaRPr>
          </a:p>
          <a:p>
            <a:endParaRPr lang="en-US" dirty="0"/>
          </a:p>
        </p:txBody>
      </p:sp>
    </p:spTree>
    <p:custDataLst>
      <p:tags r:id="rId1"/>
    </p:custDataLst>
    <p:extLst>
      <p:ext uri="{BB962C8B-B14F-4D97-AF65-F5344CB8AC3E}">
        <p14:creationId xmlns:p14="http://schemas.microsoft.com/office/powerpoint/2010/main" val="35381471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6-13</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Civil Rights Act of 1991</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12" name="Rectangle 11">
            <a:extLst>
              <a:ext uri="{FF2B5EF4-FFF2-40B4-BE49-F238E27FC236}">
                <a16:creationId xmlns:a16="http://schemas.microsoft.com/office/drawing/2014/main" id="{9BB237A5-47DE-4C35-9C92-2861CB566A92}"/>
              </a:ext>
            </a:extLst>
          </p:cNvPr>
          <p:cNvSpPr/>
          <p:nvPr/>
        </p:nvSpPr>
        <p:spPr>
          <a:xfrm>
            <a:off x="1992340" y="1298231"/>
            <a:ext cx="5634855" cy="1011602"/>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FAFA0BD-E3E7-4C2B-9E0D-7F0F00064CBD}"/>
              </a:ext>
            </a:extLst>
          </p:cNvPr>
          <p:cNvSpPr/>
          <p:nvPr/>
        </p:nvSpPr>
        <p:spPr>
          <a:xfrm>
            <a:off x="1992341" y="2446662"/>
            <a:ext cx="5634852" cy="1011602"/>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57DC0B4-A77A-43A8-93A9-AAB8D3296A47}"/>
              </a:ext>
            </a:extLst>
          </p:cNvPr>
          <p:cNvSpPr/>
          <p:nvPr/>
        </p:nvSpPr>
        <p:spPr>
          <a:xfrm>
            <a:off x="1992342" y="3595093"/>
            <a:ext cx="5634851" cy="1011602"/>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70">
            <a:extLst>
              <a:ext uri="{FF2B5EF4-FFF2-40B4-BE49-F238E27FC236}">
                <a16:creationId xmlns:a16="http://schemas.microsoft.com/office/drawing/2014/main" id="{4B8BE305-4904-42A2-BE3E-224CA184C87D}"/>
              </a:ext>
            </a:extLst>
          </p:cNvPr>
          <p:cNvSpPr txBox="1">
            <a:spLocks/>
          </p:cNvSpPr>
          <p:nvPr/>
        </p:nvSpPr>
        <p:spPr>
          <a:xfrm>
            <a:off x="2230737" y="1546804"/>
            <a:ext cx="5158060" cy="52668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chemeClr val="bg1"/>
                </a:solidFill>
              </a:rPr>
              <a:t>Gives employees the right to seek compensatory and punitive damages</a:t>
            </a:r>
          </a:p>
        </p:txBody>
      </p:sp>
      <p:sp>
        <p:nvSpPr>
          <p:cNvPr id="19" name="Text Placeholder 70">
            <a:extLst>
              <a:ext uri="{FF2B5EF4-FFF2-40B4-BE49-F238E27FC236}">
                <a16:creationId xmlns:a16="http://schemas.microsoft.com/office/drawing/2014/main" id="{9A4D94C8-0EA3-4732-AE1F-0762AE6EAAFC}"/>
              </a:ext>
            </a:extLst>
          </p:cNvPr>
          <p:cNvSpPr txBox="1">
            <a:spLocks/>
          </p:cNvSpPr>
          <p:nvPr/>
        </p:nvSpPr>
        <p:spPr>
          <a:xfrm>
            <a:off x="2230737" y="2684929"/>
            <a:ext cx="5158060" cy="52668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chemeClr val="bg1"/>
                </a:solidFill>
              </a:rPr>
              <a:t>Places limits on compensatory and punitive damages</a:t>
            </a:r>
          </a:p>
        </p:txBody>
      </p:sp>
      <p:sp>
        <p:nvSpPr>
          <p:cNvPr id="20" name="Text Placeholder 70">
            <a:extLst>
              <a:ext uri="{FF2B5EF4-FFF2-40B4-BE49-F238E27FC236}">
                <a16:creationId xmlns:a16="http://schemas.microsoft.com/office/drawing/2014/main" id="{5F7F441D-0328-44D3-8480-5EFDDA059FE0}"/>
              </a:ext>
            </a:extLst>
          </p:cNvPr>
          <p:cNvSpPr txBox="1">
            <a:spLocks/>
          </p:cNvSpPr>
          <p:nvPr/>
        </p:nvSpPr>
        <p:spPr>
          <a:xfrm>
            <a:off x="2230737" y="3823986"/>
            <a:ext cx="5158060" cy="52668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chemeClr val="bg1"/>
                </a:solidFill>
              </a:rPr>
              <a:t>Provides the right to a jury trial</a:t>
            </a:r>
          </a:p>
        </p:txBody>
      </p:sp>
    </p:spTree>
    <p:custDataLst>
      <p:tags r:id="rId1"/>
    </p:custDataLst>
    <p:extLst>
      <p:ext uri="{BB962C8B-B14F-4D97-AF65-F5344CB8AC3E}">
        <p14:creationId xmlns:p14="http://schemas.microsoft.com/office/powerpoint/2010/main" val="32725577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B145D-7C0B-447E-9A6E-BA4BB21C9D4A}"/>
              </a:ext>
            </a:extLst>
          </p:cNvPr>
          <p:cNvSpPr>
            <a:spLocks noGrp="1"/>
          </p:cNvSpPr>
          <p:nvPr>
            <p:ph idx="1"/>
          </p:nvPr>
        </p:nvSpPr>
        <p:spPr/>
        <p:txBody>
          <a:bodyPr/>
          <a:lstStyle/>
          <a:p>
            <a:r>
              <a:rPr lang="en-US" dirty="0"/>
              <a:t>Prohibits discrimination against individuals on the basis of their genetic information in both employment and health insurance</a:t>
            </a:r>
          </a:p>
          <a:p>
            <a:r>
              <a:rPr lang="en-US" dirty="0"/>
              <a:t>Makes it unlawful for an employer to acquire genetic information on the individual or family member, with narrow exceptions</a:t>
            </a:r>
          </a:p>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5"/>
          </p:nvPr>
        </p:nvSpPr>
        <p:spPr/>
        <p:txBody>
          <a:bodyPr/>
          <a:lstStyle/>
          <a:p>
            <a:pPr marL="0" indent="0">
              <a:buNone/>
            </a:pPr>
            <a:r>
              <a:rPr lang="en-US" b="1" dirty="0"/>
              <a:t>Genetic Information Nondiscrimination Act</a:t>
            </a:r>
            <a:endParaRPr lang="en-US" sz="2400" b="1" dirty="0"/>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6-14</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GINA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pic>
        <p:nvPicPr>
          <p:cNvPr id="8" name="Picture 7">
            <a:extLst>
              <a:ext uri="{FF2B5EF4-FFF2-40B4-BE49-F238E27FC236}">
                <a16:creationId xmlns:a16="http://schemas.microsoft.com/office/drawing/2014/main" id="{3515FD0B-A441-4B87-97FF-2B168F7942A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2020" y="2919338"/>
            <a:ext cx="2615564" cy="1743709"/>
          </a:xfrm>
          <a:prstGeom prst="rect">
            <a:avLst/>
          </a:prstGeom>
        </p:spPr>
      </p:pic>
      <p:sp>
        <p:nvSpPr>
          <p:cNvPr id="9" name="Rectangle 8">
            <a:extLst>
              <a:ext uri="{FF2B5EF4-FFF2-40B4-BE49-F238E27FC236}">
                <a16:creationId xmlns:a16="http://schemas.microsoft.com/office/drawing/2014/main" id="{610B5AC2-F5FF-47BC-8BB9-2C7CECED0A90}"/>
              </a:ext>
            </a:extLst>
          </p:cNvPr>
          <p:cNvSpPr/>
          <p:nvPr/>
        </p:nvSpPr>
        <p:spPr>
          <a:xfrm>
            <a:off x="3844500" y="2919338"/>
            <a:ext cx="4377480" cy="1743708"/>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A25FAA1-8A6C-4124-9422-DBBB5B7CBBF0}"/>
              </a:ext>
            </a:extLst>
          </p:cNvPr>
          <p:cNvSpPr/>
          <p:nvPr/>
        </p:nvSpPr>
        <p:spPr>
          <a:xfrm>
            <a:off x="4337841" y="3191027"/>
            <a:ext cx="3390799" cy="1200329"/>
          </a:xfrm>
          <a:prstGeom prst="rect">
            <a:avLst/>
          </a:prstGeom>
        </p:spPr>
        <p:txBody>
          <a:bodyPr wrap="square">
            <a:spAutoFit/>
          </a:bodyPr>
          <a:lstStyle/>
          <a:p>
            <a:pPr marL="0" indent="0">
              <a:buNone/>
            </a:pPr>
            <a:r>
              <a:rPr lang="en-US" altLang="en-US" b="1" dirty="0">
                <a:latin typeface="+mn-lt"/>
              </a:rPr>
              <a:t>Why? Because genetic information does not tell the employer anything about an individual’s current ability to work.</a:t>
            </a:r>
          </a:p>
        </p:txBody>
      </p:sp>
    </p:spTree>
    <p:custDataLst>
      <p:tags r:id="rId1"/>
    </p:custDataLst>
    <p:extLst>
      <p:ext uri="{BB962C8B-B14F-4D97-AF65-F5344CB8AC3E}">
        <p14:creationId xmlns:p14="http://schemas.microsoft.com/office/powerpoint/2010/main" val="4236320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C60F44-F84D-47BC-A1C5-2BCA118ABA9C}"/>
              </a:ext>
            </a:extLst>
          </p:cNvPr>
          <p:cNvSpPr/>
          <p:nvPr/>
        </p:nvSpPr>
        <p:spPr>
          <a:xfrm>
            <a:off x="4808537" y="1622060"/>
            <a:ext cx="3878264" cy="1195615"/>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F93599-B55E-49DC-B568-87A48FD266C4}"/>
              </a:ext>
            </a:extLst>
          </p:cNvPr>
          <p:cNvSpPr/>
          <p:nvPr/>
        </p:nvSpPr>
        <p:spPr>
          <a:xfrm>
            <a:off x="4808538" y="2935796"/>
            <a:ext cx="3878264" cy="1744084"/>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4C1582D3-B8D3-447E-8C18-B87B84C4A8FB}"/>
              </a:ext>
            </a:extLst>
          </p:cNvPr>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a:stretch/>
        </p:blipFill>
        <p:spPr>
          <a:xfrm>
            <a:off x="612777" y="1618426"/>
            <a:ext cx="3878262" cy="3057819"/>
          </a:xfrm>
          <a:noFill/>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6-15</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a:xfrm>
            <a:off x="611884" y="310896"/>
            <a:ext cx="7132320" cy="484632"/>
          </a:xfrm>
        </p:spPr>
        <p:txBody>
          <a:bodyPr anchor="ctr">
            <a:normAutofit/>
          </a:bodyPr>
          <a:lstStyle/>
          <a:p>
            <a:r>
              <a:rPr lang="en-US" dirty="0"/>
              <a:t>IRCA</a:t>
            </a:r>
          </a:p>
        </p:txBody>
      </p:sp>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7"/>
          </p:nvPr>
        </p:nvSpPr>
        <p:spPr>
          <a:xfrm>
            <a:off x="612777" y="868680"/>
            <a:ext cx="8074025" cy="389335"/>
          </a:xfrm>
        </p:spPr>
        <p:txBody>
          <a:bodyPr anchor="ctr">
            <a:normAutofit/>
          </a:bodyPr>
          <a:lstStyle/>
          <a:p>
            <a:pPr>
              <a:lnSpc>
                <a:spcPct val="90000"/>
              </a:lnSpc>
            </a:pPr>
            <a:r>
              <a:rPr lang="en-US" altLang="en-US" sz="2000" dirty="0"/>
              <a:t>Immigration Reform and Control Act </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a:xfrm>
            <a:off x="7863842" y="314135"/>
            <a:ext cx="822960" cy="484632"/>
          </a:xfrm>
        </p:spPr>
        <p:txBody>
          <a:bodyPr anchor="ctr">
            <a:normAutofit/>
          </a:bodyPr>
          <a:lstStyle/>
          <a:p>
            <a:r>
              <a:rPr lang="en-US" dirty="0"/>
              <a:t>M6</a:t>
            </a:r>
          </a:p>
        </p:txBody>
      </p:sp>
      <p:sp>
        <p:nvSpPr>
          <p:cNvPr id="13" name="Content Placeholder 6">
            <a:extLst>
              <a:ext uri="{FF2B5EF4-FFF2-40B4-BE49-F238E27FC236}">
                <a16:creationId xmlns:a16="http://schemas.microsoft.com/office/drawing/2014/main" id="{1C58E78C-05C0-4A87-972A-A6BE3A2864FB}"/>
              </a:ext>
            </a:extLst>
          </p:cNvPr>
          <p:cNvSpPr>
            <a:spLocks noGrp="1"/>
          </p:cNvSpPr>
          <p:nvPr>
            <p:ph idx="1"/>
          </p:nvPr>
        </p:nvSpPr>
        <p:spPr>
          <a:xfrm>
            <a:off x="4869498" y="1763024"/>
            <a:ext cx="3756342" cy="913686"/>
          </a:xfrm>
        </p:spPr>
        <p:txBody>
          <a:bodyPr/>
          <a:lstStyle/>
          <a:p>
            <a:pPr marL="0" indent="0">
              <a:buNone/>
            </a:pPr>
            <a:r>
              <a:rPr lang="en-US" sz="1200" dirty="0">
                <a:solidFill>
                  <a:schemeClr val="bg1"/>
                </a:solidFill>
              </a:rPr>
              <a:t>Purpose</a:t>
            </a:r>
          </a:p>
          <a:p>
            <a:r>
              <a:rPr lang="en-US" sz="1200" dirty="0">
                <a:solidFill>
                  <a:schemeClr val="bg1"/>
                </a:solidFill>
              </a:rPr>
              <a:t>Prohibits discrimination against job applicants on basis of national origin or citizenship.</a:t>
            </a:r>
          </a:p>
          <a:p>
            <a:r>
              <a:rPr lang="en-US" sz="1200" dirty="0">
                <a:solidFill>
                  <a:schemeClr val="bg1"/>
                </a:solidFill>
              </a:rPr>
              <a:t>Establishes penalties for hiring illegal aliens.</a:t>
            </a:r>
          </a:p>
          <a:p>
            <a:pPr marL="0" indent="0">
              <a:buNone/>
            </a:pPr>
            <a:endParaRPr lang="en-US" sz="1600" dirty="0">
              <a:solidFill>
                <a:schemeClr val="bg1"/>
              </a:solidFill>
            </a:endParaRPr>
          </a:p>
        </p:txBody>
      </p:sp>
      <p:sp>
        <p:nvSpPr>
          <p:cNvPr id="10" name="Content Placeholder 6">
            <a:extLst>
              <a:ext uri="{FF2B5EF4-FFF2-40B4-BE49-F238E27FC236}">
                <a16:creationId xmlns:a16="http://schemas.microsoft.com/office/drawing/2014/main" id="{C32C53F3-3E5E-4EDC-ACA1-60A4E2E20FDC}"/>
              </a:ext>
            </a:extLst>
          </p:cNvPr>
          <p:cNvSpPr txBox="1">
            <a:spLocks/>
          </p:cNvSpPr>
          <p:nvPr/>
        </p:nvSpPr>
        <p:spPr>
          <a:xfrm>
            <a:off x="4869499" y="3097813"/>
            <a:ext cx="3756342" cy="1463947"/>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200" dirty="0">
                <a:solidFill>
                  <a:schemeClr val="bg1"/>
                </a:solidFill>
              </a:rPr>
              <a:t>Employer Obligations</a:t>
            </a:r>
          </a:p>
          <a:p>
            <a:r>
              <a:rPr lang="en-US" sz="1200" dirty="0">
                <a:solidFill>
                  <a:schemeClr val="bg1"/>
                </a:solidFill>
              </a:rPr>
              <a:t>Must verify employee’s identity and right to work in the U.S.</a:t>
            </a:r>
          </a:p>
          <a:p>
            <a:r>
              <a:rPr lang="en-US" sz="1200" dirty="0">
                <a:solidFill>
                  <a:schemeClr val="bg1"/>
                </a:solidFill>
              </a:rPr>
              <a:t>Must complete I-9 form within three days of hiring.</a:t>
            </a:r>
          </a:p>
          <a:p>
            <a:r>
              <a:rPr lang="en-US" sz="1200" dirty="0">
                <a:solidFill>
                  <a:schemeClr val="bg1"/>
                </a:solidFill>
              </a:rPr>
              <a:t>Faces criminal and civil penalties for knowingly hiring unauthorized alien.</a:t>
            </a:r>
          </a:p>
        </p:txBody>
      </p:sp>
    </p:spTree>
    <p:custDataLst>
      <p:tags r:id="rId1"/>
    </p:custDataLst>
    <p:extLst>
      <p:ext uri="{BB962C8B-B14F-4D97-AF65-F5344CB8AC3E}">
        <p14:creationId xmlns:p14="http://schemas.microsoft.com/office/powerpoint/2010/main" val="40793771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7E0E9466-F7F2-4299-9EFB-8813384C45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0297" y="1287830"/>
            <a:ext cx="2829526" cy="3855670"/>
          </a:xfrm>
          <a:prstGeom prst="rect">
            <a:avLst/>
          </a:prstGeom>
        </p:spPr>
      </p:pic>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5"/>
          </p:nvPr>
        </p:nvSpPr>
        <p:spPr/>
        <p:txBody>
          <a:bodyPr/>
          <a:lstStyle/>
          <a:p>
            <a:pPr marL="0" indent="0">
              <a:buNone/>
            </a:pPr>
            <a:r>
              <a:rPr lang="en-US" altLang="en-US" b="1" dirty="0"/>
              <a:t>Uniformed Services Employment and Reemployment Rights Act</a:t>
            </a:r>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6-16</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USERRA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9" name="Rectangle 8">
            <a:extLst>
              <a:ext uri="{FF2B5EF4-FFF2-40B4-BE49-F238E27FC236}">
                <a16:creationId xmlns:a16="http://schemas.microsoft.com/office/drawing/2014/main" id="{6C5FD824-AFFE-4D3F-BC02-F7016AAD18CC}"/>
              </a:ext>
            </a:extLst>
          </p:cNvPr>
          <p:cNvSpPr/>
          <p:nvPr/>
        </p:nvSpPr>
        <p:spPr>
          <a:xfrm>
            <a:off x="3609823" y="1677057"/>
            <a:ext cx="4891981" cy="578463"/>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Protects the employment, reemployment, and retention rights of persons who serve in the uniformed forces.</a:t>
            </a:r>
          </a:p>
        </p:txBody>
      </p:sp>
      <p:sp>
        <p:nvSpPr>
          <p:cNvPr id="13" name="Rectangle 12">
            <a:extLst>
              <a:ext uri="{FF2B5EF4-FFF2-40B4-BE49-F238E27FC236}">
                <a16:creationId xmlns:a16="http://schemas.microsoft.com/office/drawing/2014/main" id="{440731CD-E1CF-46E7-A4AB-CB8E37087578}"/>
              </a:ext>
            </a:extLst>
          </p:cNvPr>
          <p:cNvSpPr/>
          <p:nvPr/>
        </p:nvSpPr>
        <p:spPr>
          <a:xfrm>
            <a:off x="3609823" y="2363749"/>
            <a:ext cx="4891981" cy="441026"/>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Applies to all employers—public and private.</a:t>
            </a:r>
          </a:p>
        </p:txBody>
      </p:sp>
      <p:sp>
        <p:nvSpPr>
          <p:cNvPr id="14" name="Rectangle 13">
            <a:extLst>
              <a:ext uri="{FF2B5EF4-FFF2-40B4-BE49-F238E27FC236}">
                <a16:creationId xmlns:a16="http://schemas.microsoft.com/office/drawing/2014/main" id="{20A3ABBE-71E0-4C87-ACE2-7A5E0F0A4B4E}"/>
              </a:ext>
            </a:extLst>
          </p:cNvPr>
          <p:cNvSpPr/>
          <p:nvPr/>
        </p:nvSpPr>
        <p:spPr>
          <a:xfrm>
            <a:off x="3609822" y="2913004"/>
            <a:ext cx="4891981" cy="441026"/>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Allows an employee to take military leave for up to five years.</a:t>
            </a:r>
          </a:p>
        </p:txBody>
      </p:sp>
      <p:sp>
        <p:nvSpPr>
          <p:cNvPr id="15" name="Rectangle 14">
            <a:extLst>
              <a:ext uri="{FF2B5EF4-FFF2-40B4-BE49-F238E27FC236}">
                <a16:creationId xmlns:a16="http://schemas.microsoft.com/office/drawing/2014/main" id="{125EFD13-AF00-4ABC-A665-47FC96513407}"/>
              </a:ext>
            </a:extLst>
          </p:cNvPr>
          <p:cNvSpPr/>
          <p:nvPr/>
        </p:nvSpPr>
        <p:spPr>
          <a:xfrm>
            <a:off x="3609821" y="3462259"/>
            <a:ext cx="4891981" cy="578463"/>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Gives employees on leave the same seniority-based benefits they would have received if not on leave.</a:t>
            </a:r>
          </a:p>
        </p:txBody>
      </p:sp>
      <p:sp>
        <p:nvSpPr>
          <p:cNvPr id="16" name="Rectangle 15">
            <a:extLst>
              <a:ext uri="{FF2B5EF4-FFF2-40B4-BE49-F238E27FC236}">
                <a16:creationId xmlns:a16="http://schemas.microsoft.com/office/drawing/2014/main" id="{A53437EE-5EC3-4064-A8FB-50E0ABF2FBAF}"/>
              </a:ext>
            </a:extLst>
          </p:cNvPr>
          <p:cNvSpPr/>
          <p:nvPr/>
        </p:nvSpPr>
        <p:spPr>
          <a:xfrm>
            <a:off x="3609820" y="4148952"/>
            <a:ext cx="4891981" cy="441026"/>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Establishes time frames for applying for reemployment.</a:t>
            </a:r>
          </a:p>
        </p:txBody>
      </p:sp>
    </p:spTree>
    <p:custDataLst>
      <p:tags r:id="rId1"/>
    </p:custDataLst>
    <p:extLst>
      <p:ext uri="{BB962C8B-B14F-4D97-AF65-F5344CB8AC3E}">
        <p14:creationId xmlns:p14="http://schemas.microsoft.com/office/powerpoint/2010/main" val="37515509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con&#10;&#10;Description automatically generated">
            <a:extLst>
              <a:ext uri="{FF2B5EF4-FFF2-40B4-BE49-F238E27FC236}">
                <a16:creationId xmlns:a16="http://schemas.microsoft.com/office/drawing/2014/main" id="{EA1E2C9D-0D68-4855-8CB9-832AAE93036F}"/>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0" y="3581389"/>
            <a:ext cx="9144000" cy="1562111"/>
          </a:xfrm>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solidFill>
                  <a:schemeClr val="bg1"/>
                </a:solidFill>
              </a:rPr>
              <a:t>6-17</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Affirmative Action (AA)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grpSp>
        <p:nvGrpSpPr>
          <p:cNvPr id="16" name="Group 15">
            <a:extLst>
              <a:ext uri="{FF2B5EF4-FFF2-40B4-BE49-F238E27FC236}">
                <a16:creationId xmlns:a16="http://schemas.microsoft.com/office/drawing/2014/main" id="{7742D087-BB72-48CC-ACA5-501E790DC6C6}"/>
              </a:ext>
            </a:extLst>
          </p:cNvPr>
          <p:cNvGrpSpPr/>
          <p:nvPr/>
        </p:nvGrpSpPr>
        <p:grpSpPr>
          <a:xfrm>
            <a:off x="611884" y="1403716"/>
            <a:ext cx="3840481" cy="867802"/>
            <a:chOff x="611884" y="1403716"/>
            <a:chExt cx="3840481" cy="867802"/>
          </a:xfrm>
        </p:grpSpPr>
        <p:sp>
          <p:nvSpPr>
            <p:cNvPr id="9" name="Rectangle 8">
              <a:extLst>
                <a:ext uri="{FF2B5EF4-FFF2-40B4-BE49-F238E27FC236}">
                  <a16:creationId xmlns:a16="http://schemas.microsoft.com/office/drawing/2014/main" id="{D692077A-B0D0-43E1-9F8B-1836E0547A47}"/>
                </a:ext>
              </a:extLst>
            </p:cNvPr>
            <p:cNvSpPr/>
            <p:nvPr/>
          </p:nvSpPr>
          <p:spPr>
            <a:xfrm>
              <a:off x="612331" y="1403716"/>
              <a:ext cx="3839587" cy="867802"/>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7251F79-B339-48F0-91BD-5C92F7CD1740}"/>
                </a:ext>
              </a:extLst>
            </p:cNvPr>
            <p:cNvSpPr/>
            <p:nvPr/>
          </p:nvSpPr>
          <p:spPr>
            <a:xfrm>
              <a:off x="611884" y="1403716"/>
              <a:ext cx="3840481" cy="830997"/>
            </a:xfrm>
            <a:prstGeom prst="rect">
              <a:avLst/>
            </a:prstGeom>
          </p:spPr>
          <p:txBody>
            <a:bodyPr wrap="square">
              <a:spAutoFit/>
            </a:bodyPr>
            <a:lstStyle/>
            <a:p>
              <a:pPr marL="0" indent="0">
                <a:buNone/>
              </a:pPr>
              <a:r>
                <a:rPr lang="en-US" altLang="en-US" sz="1200" dirty="0">
                  <a:latin typeface="+mn-lt"/>
                </a:rPr>
                <a:t>Affirmative action is the practice in which employers make efforts to increase the presence of women, minorities, covered veterans, and disabled individuals in the workplace and take positive steps to correct their underutilization.</a:t>
              </a:r>
            </a:p>
          </p:txBody>
        </p:sp>
      </p:grpSp>
      <p:sp>
        <p:nvSpPr>
          <p:cNvPr id="12" name="Rectangle 11">
            <a:extLst>
              <a:ext uri="{FF2B5EF4-FFF2-40B4-BE49-F238E27FC236}">
                <a16:creationId xmlns:a16="http://schemas.microsoft.com/office/drawing/2014/main" id="{2BA4EBF4-35A0-4CD3-8728-231C39A1B3D1}"/>
              </a:ext>
            </a:extLst>
          </p:cNvPr>
          <p:cNvSpPr/>
          <p:nvPr/>
        </p:nvSpPr>
        <p:spPr>
          <a:xfrm>
            <a:off x="4684984" y="1417364"/>
            <a:ext cx="3839586" cy="867802"/>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B22E324-A5F8-4646-A5C5-E5B5CE94E96D}"/>
              </a:ext>
            </a:extLst>
          </p:cNvPr>
          <p:cNvGrpSpPr/>
          <p:nvPr/>
        </p:nvGrpSpPr>
        <p:grpSpPr>
          <a:xfrm>
            <a:off x="611884" y="2481320"/>
            <a:ext cx="3846203" cy="867802"/>
            <a:chOff x="670039" y="2481320"/>
            <a:chExt cx="3846203" cy="867802"/>
          </a:xfrm>
        </p:grpSpPr>
        <p:sp>
          <p:nvSpPr>
            <p:cNvPr id="11" name="Rectangle 10">
              <a:extLst>
                <a:ext uri="{FF2B5EF4-FFF2-40B4-BE49-F238E27FC236}">
                  <a16:creationId xmlns:a16="http://schemas.microsoft.com/office/drawing/2014/main" id="{4D6C4A6B-65E6-431E-8BE3-02F4C2D7A6C5}"/>
                </a:ext>
              </a:extLst>
            </p:cNvPr>
            <p:cNvSpPr/>
            <p:nvPr/>
          </p:nvSpPr>
          <p:spPr>
            <a:xfrm>
              <a:off x="670039" y="2481320"/>
              <a:ext cx="3840480" cy="867802"/>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4F2ED1A-765F-4F88-BE28-9EDF39924078}"/>
                </a:ext>
              </a:extLst>
            </p:cNvPr>
            <p:cNvSpPr/>
            <p:nvPr/>
          </p:nvSpPr>
          <p:spPr>
            <a:xfrm>
              <a:off x="675761" y="2594661"/>
              <a:ext cx="3840481" cy="646331"/>
            </a:xfrm>
            <a:prstGeom prst="rect">
              <a:avLst/>
            </a:prstGeom>
          </p:spPr>
          <p:txBody>
            <a:bodyPr wrap="square">
              <a:spAutoFit/>
            </a:bodyPr>
            <a:lstStyle/>
            <a:p>
              <a:pPr marL="0" indent="0">
                <a:buNone/>
              </a:pPr>
              <a:r>
                <a:rPr lang="en-US" altLang="en-US" sz="1200" dirty="0">
                  <a:latin typeface="+mn-lt"/>
                </a:rPr>
                <a:t>AA plans are required for supply and service federal contractors or subcontractors with at least 50 employees and $50,000 or more in federal contracts annually.</a:t>
              </a:r>
            </a:p>
          </p:txBody>
        </p:sp>
      </p:grpSp>
      <p:sp>
        <p:nvSpPr>
          <p:cNvPr id="17" name="Rectangle 16">
            <a:extLst>
              <a:ext uri="{FF2B5EF4-FFF2-40B4-BE49-F238E27FC236}">
                <a16:creationId xmlns:a16="http://schemas.microsoft.com/office/drawing/2014/main" id="{4894E739-7AB9-4C79-A104-426BD3609A3D}"/>
              </a:ext>
            </a:extLst>
          </p:cNvPr>
          <p:cNvSpPr/>
          <p:nvPr/>
        </p:nvSpPr>
        <p:spPr>
          <a:xfrm>
            <a:off x="4684089" y="1511881"/>
            <a:ext cx="3840481" cy="646331"/>
          </a:xfrm>
          <a:prstGeom prst="rect">
            <a:avLst/>
          </a:prstGeom>
        </p:spPr>
        <p:txBody>
          <a:bodyPr wrap="square">
            <a:spAutoFit/>
          </a:bodyPr>
          <a:lstStyle/>
          <a:p>
            <a:pPr marL="0" indent="0">
              <a:buNone/>
            </a:pPr>
            <a:r>
              <a:rPr lang="en-US" altLang="en-US" sz="1200" dirty="0">
                <a:latin typeface="+mn-lt"/>
              </a:rPr>
              <a:t>Executive Order 11246 , VEVRAA, JVA, and Section 503 of the Rehabilitation Act protect employees of covered federal contractors and subcontractors.</a:t>
            </a:r>
          </a:p>
        </p:txBody>
      </p:sp>
      <p:grpSp>
        <p:nvGrpSpPr>
          <p:cNvPr id="19" name="Group 18">
            <a:extLst>
              <a:ext uri="{FF2B5EF4-FFF2-40B4-BE49-F238E27FC236}">
                <a16:creationId xmlns:a16="http://schemas.microsoft.com/office/drawing/2014/main" id="{FCF38F66-E018-480F-8FAE-89AEAC655F70}"/>
              </a:ext>
            </a:extLst>
          </p:cNvPr>
          <p:cNvGrpSpPr/>
          <p:nvPr/>
        </p:nvGrpSpPr>
        <p:grpSpPr>
          <a:xfrm>
            <a:off x="4691638" y="2481320"/>
            <a:ext cx="3840481" cy="867802"/>
            <a:chOff x="4729589" y="2481320"/>
            <a:chExt cx="3840481" cy="867802"/>
          </a:xfrm>
        </p:grpSpPr>
        <p:sp>
          <p:nvSpPr>
            <p:cNvPr id="13" name="Rectangle 12">
              <a:extLst>
                <a:ext uri="{FF2B5EF4-FFF2-40B4-BE49-F238E27FC236}">
                  <a16:creationId xmlns:a16="http://schemas.microsoft.com/office/drawing/2014/main" id="{78CD8661-2C3A-45B7-89CB-ED05E724F095}"/>
                </a:ext>
              </a:extLst>
            </p:cNvPr>
            <p:cNvSpPr/>
            <p:nvPr/>
          </p:nvSpPr>
          <p:spPr>
            <a:xfrm>
              <a:off x="4729589" y="2481320"/>
              <a:ext cx="3839586" cy="867802"/>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B2CE129-18A9-49F6-AA42-17F5995817C6}"/>
                </a:ext>
              </a:extLst>
            </p:cNvPr>
            <p:cNvSpPr/>
            <p:nvPr/>
          </p:nvSpPr>
          <p:spPr>
            <a:xfrm>
              <a:off x="4729589" y="2684388"/>
              <a:ext cx="3840481" cy="461665"/>
            </a:xfrm>
            <a:prstGeom prst="rect">
              <a:avLst/>
            </a:prstGeom>
          </p:spPr>
          <p:txBody>
            <a:bodyPr wrap="square">
              <a:spAutoFit/>
            </a:bodyPr>
            <a:lstStyle/>
            <a:p>
              <a:pPr marL="0" indent="0">
                <a:buNone/>
              </a:pPr>
              <a:r>
                <a:rPr lang="en-US" altLang="en-US" sz="1200" dirty="0">
                  <a:latin typeface="+mn-lt"/>
                </a:rPr>
                <a:t>OFCCP (Office of Federal Contract Compliance Programs) enforces federal AA laws and regulations.</a:t>
              </a:r>
            </a:p>
          </p:txBody>
        </p:sp>
      </p:grpSp>
    </p:spTree>
    <p:custDataLst>
      <p:tags r:id="rId1"/>
    </p:custDataLst>
    <p:extLst>
      <p:ext uri="{BB962C8B-B14F-4D97-AF65-F5344CB8AC3E}">
        <p14:creationId xmlns:p14="http://schemas.microsoft.com/office/powerpoint/2010/main" val="16941496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5"/>
          </p:nvPr>
        </p:nvSpPr>
        <p:spPr/>
        <p:txBody>
          <a:bodyPr/>
          <a:lstStyle/>
          <a:p>
            <a:pPr marL="0" indent="0">
              <a:buNone/>
            </a:pPr>
            <a:r>
              <a:rPr lang="en-US" altLang="en-US" b="1" dirty="0"/>
              <a:t>Fair Labor Standards Act</a:t>
            </a:r>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6-18</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FLSA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7" name="Rectangle 6">
            <a:extLst>
              <a:ext uri="{FF2B5EF4-FFF2-40B4-BE49-F238E27FC236}">
                <a16:creationId xmlns:a16="http://schemas.microsoft.com/office/drawing/2014/main" id="{93819689-1985-4331-8C08-658108DE37FA}"/>
              </a:ext>
            </a:extLst>
          </p:cNvPr>
          <p:cNvSpPr/>
          <p:nvPr/>
        </p:nvSpPr>
        <p:spPr>
          <a:xfrm>
            <a:off x="4808539" y="2640329"/>
            <a:ext cx="3878264" cy="1744084"/>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0EB986A9-542E-4255-A5A1-26B8408294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5103" y="1619650"/>
            <a:ext cx="3701019" cy="2743200"/>
          </a:xfrm>
          <a:prstGeom prst="rect">
            <a:avLst/>
          </a:prstGeom>
          <a:noFill/>
        </p:spPr>
      </p:pic>
      <p:sp>
        <p:nvSpPr>
          <p:cNvPr id="9" name="Content Placeholder 6">
            <a:extLst>
              <a:ext uri="{FF2B5EF4-FFF2-40B4-BE49-F238E27FC236}">
                <a16:creationId xmlns:a16="http://schemas.microsoft.com/office/drawing/2014/main" id="{0B6C2559-7354-46EC-91DE-3B65C44C9341}"/>
              </a:ext>
            </a:extLst>
          </p:cNvPr>
          <p:cNvSpPr txBox="1">
            <a:spLocks/>
          </p:cNvSpPr>
          <p:nvPr/>
        </p:nvSpPr>
        <p:spPr>
          <a:xfrm>
            <a:off x="4869500" y="2802346"/>
            <a:ext cx="3756342" cy="1463947"/>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200" dirty="0">
                <a:solidFill>
                  <a:schemeClr val="bg1"/>
                </a:solidFill>
              </a:rPr>
              <a:t>Applies to</a:t>
            </a:r>
          </a:p>
          <a:p>
            <a:r>
              <a:rPr lang="en-US" sz="1200" dirty="0">
                <a:solidFill>
                  <a:schemeClr val="bg1"/>
                </a:solidFill>
              </a:rPr>
              <a:t>Private-sector employers engaged in interstate commerce</a:t>
            </a:r>
          </a:p>
          <a:p>
            <a:r>
              <a:rPr lang="en-US" sz="1200" dirty="0">
                <a:solidFill>
                  <a:schemeClr val="bg1"/>
                </a:solidFill>
              </a:rPr>
              <a:t>Retail service firms with two or more employees and gross sales of at least $500,000 per year</a:t>
            </a:r>
          </a:p>
          <a:p>
            <a:r>
              <a:rPr lang="en-US" sz="1200" dirty="0">
                <a:solidFill>
                  <a:schemeClr val="bg1"/>
                </a:solidFill>
              </a:rPr>
              <a:t>Most federal, state, and local government personnel</a:t>
            </a:r>
          </a:p>
        </p:txBody>
      </p:sp>
      <p:sp>
        <p:nvSpPr>
          <p:cNvPr id="10" name="Rectangle 9">
            <a:extLst>
              <a:ext uri="{FF2B5EF4-FFF2-40B4-BE49-F238E27FC236}">
                <a16:creationId xmlns:a16="http://schemas.microsoft.com/office/drawing/2014/main" id="{DA2CDED8-41C3-493F-81BF-DCD8C4596A59}"/>
              </a:ext>
            </a:extLst>
          </p:cNvPr>
          <p:cNvSpPr/>
          <p:nvPr/>
        </p:nvSpPr>
        <p:spPr>
          <a:xfrm>
            <a:off x="4827878" y="1337235"/>
            <a:ext cx="3839586" cy="1303093"/>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54A322E-4F99-435A-9270-D4DD9187B95E}"/>
              </a:ext>
            </a:extLst>
          </p:cNvPr>
          <p:cNvSpPr/>
          <p:nvPr/>
        </p:nvSpPr>
        <p:spPr>
          <a:xfrm>
            <a:off x="4869500" y="1480950"/>
            <a:ext cx="3756342" cy="1015663"/>
          </a:xfrm>
          <a:prstGeom prst="rect">
            <a:avLst/>
          </a:prstGeom>
        </p:spPr>
        <p:txBody>
          <a:bodyPr wrap="square">
            <a:spAutoFit/>
          </a:bodyPr>
          <a:lstStyle/>
          <a:p>
            <a:pPr marL="0" indent="0">
              <a:buNone/>
            </a:pPr>
            <a:r>
              <a:rPr lang="en-US" altLang="en-US" sz="1200" dirty="0">
                <a:latin typeface="+mn-lt"/>
              </a:rPr>
              <a:t>Background</a:t>
            </a:r>
          </a:p>
          <a:p>
            <a:pPr marL="171450" indent="-171450">
              <a:buFont typeface="Arial" panose="020B0604020202020204" pitchFamily="34" charset="0"/>
              <a:buChar char="•"/>
            </a:pPr>
            <a:r>
              <a:rPr lang="en-US" altLang="en-US" sz="1200" dirty="0">
                <a:latin typeface="+mn-lt"/>
              </a:rPr>
              <a:t>Regulates employee status, overtime pay, child labor, minimum wage, record keeping, and other administrative concerns</a:t>
            </a:r>
          </a:p>
          <a:p>
            <a:pPr marL="171450" indent="-171450">
              <a:buFont typeface="Arial" panose="020B0604020202020204" pitchFamily="34" charset="0"/>
              <a:buChar char="•"/>
            </a:pPr>
            <a:r>
              <a:rPr lang="en-US" altLang="en-US" sz="1200" dirty="0">
                <a:latin typeface="+mn-lt"/>
              </a:rPr>
              <a:t>Also referred to as the Wage and Hour Law</a:t>
            </a:r>
          </a:p>
        </p:txBody>
      </p:sp>
    </p:spTree>
    <p:custDataLst>
      <p:tags r:id="rId1"/>
    </p:custDataLst>
    <p:extLst>
      <p:ext uri="{BB962C8B-B14F-4D97-AF65-F5344CB8AC3E}">
        <p14:creationId xmlns:p14="http://schemas.microsoft.com/office/powerpoint/2010/main" val="552648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B145D-7C0B-447E-9A6E-BA4BB21C9D4A}"/>
              </a:ext>
            </a:extLst>
          </p:cNvPr>
          <p:cNvSpPr>
            <a:spLocks noGrp="1"/>
          </p:cNvSpPr>
          <p:nvPr>
            <p:ph idx="1"/>
          </p:nvPr>
        </p:nvSpPr>
        <p:spPr/>
        <p:txBody>
          <a:bodyPr/>
          <a:lstStyle/>
          <a:p>
            <a:pPr marL="0" indent="0">
              <a:buNone/>
            </a:pPr>
            <a:r>
              <a:rPr lang="en-US" dirty="0"/>
              <a:t>Independent contractors are not covered by FLSA.</a:t>
            </a:r>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6-19</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Independent Contractor vs. Employee</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pic>
        <p:nvPicPr>
          <p:cNvPr id="7" name="Picture 1">
            <a:extLst>
              <a:ext uri="{FF2B5EF4-FFF2-40B4-BE49-F238E27FC236}">
                <a16:creationId xmlns:a16="http://schemas.microsoft.com/office/drawing/2014/main" id="{A93D6010-A54B-458D-8465-54CEA2E9208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1618617" y="2123679"/>
            <a:ext cx="6125587" cy="218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81716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6-20</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IRS Independent Contractor Test</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11" name="Text Placeholder 70">
            <a:extLst>
              <a:ext uri="{FF2B5EF4-FFF2-40B4-BE49-F238E27FC236}">
                <a16:creationId xmlns:a16="http://schemas.microsoft.com/office/drawing/2014/main" id="{8DE4F6F1-94C2-4F71-9612-2C8C74794F61}"/>
              </a:ext>
            </a:extLst>
          </p:cNvPr>
          <p:cNvSpPr txBox="1">
            <a:spLocks/>
          </p:cNvSpPr>
          <p:nvPr/>
        </p:nvSpPr>
        <p:spPr>
          <a:xfrm>
            <a:off x="2788628" y="1307736"/>
            <a:ext cx="1952299" cy="893022"/>
          </a:xfrm>
          <a:prstGeom prst="rect">
            <a:avLst/>
          </a:prstGeom>
          <a:solidFill>
            <a:srgbClr val="1B3C69"/>
          </a:solidFill>
          <a:ln w="22225">
            <a:solidFill>
              <a:srgbClr val="1B3C69"/>
            </a:solidFill>
          </a:ln>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Behavioral Control</a:t>
            </a:r>
          </a:p>
        </p:txBody>
      </p:sp>
      <p:sp>
        <p:nvSpPr>
          <p:cNvPr id="13" name="Rectangle 12">
            <a:extLst>
              <a:ext uri="{FF2B5EF4-FFF2-40B4-BE49-F238E27FC236}">
                <a16:creationId xmlns:a16="http://schemas.microsoft.com/office/drawing/2014/main" id="{8EB0ACD4-0325-4379-8901-3FD60F79B4FD}"/>
              </a:ext>
            </a:extLst>
          </p:cNvPr>
          <p:cNvSpPr/>
          <p:nvPr/>
        </p:nvSpPr>
        <p:spPr>
          <a:xfrm>
            <a:off x="4740927" y="1320494"/>
            <a:ext cx="3815584" cy="870721"/>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4" name="Text Placeholder 6">
            <a:extLst>
              <a:ext uri="{FF2B5EF4-FFF2-40B4-BE49-F238E27FC236}">
                <a16:creationId xmlns:a16="http://schemas.microsoft.com/office/drawing/2014/main" id="{CB327AC3-9C80-4757-AC42-AC14F62C5688}"/>
              </a:ext>
            </a:extLst>
          </p:cNvPr>
          <p:cNvSpPr txBox="1">
            <a:spLocks/>
          </p:cNvSpPr>
          <p:nvPr/>
        </p:nvSpPr>
        <p:spPr>
          <a:xfrm>
            <a:off x="4740927" y="1327928"/>
            <a:ext cx="3790296" cy="867004"/>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400" dirty="0"/>
              <a:t>Does the company control or have the right to control what the worker does and how the worker does his or her job?</a:t>
            </a:r>
          </a:p>
        </p:txBody>
      </p:sp>
      <p:sp>
        <p:nvSpPr>
          <p:cNvPr id="15" name="Text Placeholder 70">
            <a:extLst>
              <a:ext uri="{FF2B5EF4-FFF2-40B4-BE49-F238E27FC236}">
                <a16:creationId xmlns:a16="http://schemas.microsoft.com/office/drawing/2014/main" id="{FC13BA5D-3EDA-408E-A026-A8A002C0B988}"/>
              </a:ext>
            </a:extLst>
          </p:cNvPr>
          <p:cNvSpPr txBox="1">
            <a:spLocks/>
          </p:cNvSpPr>
          <p:nvPr/>
        </p:nvSpPr>
        <p:spPr>
          <a:xfrm>
            <a:off x="2788628" y="2571750"/>
            <a:ext cx="1952299" cy="893023"/>
          </a:xfrm>
          <a:prstGeom prst="rect">
            <a:avLst/>
          </a:prstGeom>
          <a:solidFill>
            <a:srgbClr val="1B3C69"/>
          </a:solidFill>
          <a:ln w="22225">
            <a:solidFill>
              <a:srgbClr val="1B3C69"/>
            </a:solidFill>
          </a:ln>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Financial Control</a:t>
            </a:r>
          </a:p>
        </p:txBody>
      </p:sp>
      <p:sp>
        <p:nvSpPr>
          <p:cNvPr id="16" name="Rectangle 15">
            <a:extLst>
              <a:ext uri="{FF2B5EF4-FFF2-40B4-BE49-F238E27FC236}">
                <a16:creationId xmlns:a16="http://schemas.microsoft.com/office/drawing/2014/main" id="{91DE101A-1092-4921-875C-FCB96FDCB494}"/>
              </a:ext>
            </a:extLst>
          </p:cNvPr>
          <p:cNvSpPr/>
          <p:nvPr/>
        </p:nvSpPr>
        <p:spPr>
          <a:xfrm>
            <a:off x="4740927" y="2586618"/>
            <a:ext cx="3815584" cy="870721"/>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7" name="Text Placeholder 70">
            <a:extLst>
              <a:ext uri="{FF2B5EF4-FFF2-40B4-BE49-F238E27FC236}">
                <a16:creationId xmlns:a16="http://schemas.microsoft.com/office/drawing/2014/main" id="{FE4626BA-FDF2-448A-82CD-F5CD9ADE0092}"/>
              </a:ext>
            </a:extLst>
          </p:cNvPr>
          <p:cNvSpPr txBox="1">
            <a:spLocks/>
          </p:cNvSpPr>
          <p:nvPr/>
        </p:nvSpPr>
        <p:spPr>
          <a:xfrm>
            <a:off x="2788628" y="3704651"/>
            <a:ext cx="1952299" cy="893023"/>
          </a:xfrm>
          <a:prstGeom prst="rect">
            <a:avLst/>
          </a:prstGeom>
          <a:solidFill>
            <a:srgbClr val="1B3C69"/>
          </a:solidFill>
          <a:ln w="22225">
            <a:solidFill>
              <a:srgbClr val="1B3C69"/>
            </a:solidFill>
          </a:ln>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Type of Relationship</a:t>
            </a:r>
          </a:p>
        </p:txBody>
      </p:sp>
      <p:sp>
        <p:nvSpPr>
          <p:cNvPr id="18" name="Rectangle 17">
            <a:extLst>
              <a:ext uri="{FF2B5EF4-FFF2-40B4-BE49-F238E27FC236}">
                <a16:creationId xmlns:a16="http://schemas.microsoft.com/office/drawing/2014/main" id="{20966E61-BA0B-483D-AF8A-823A0556CA2E}"/>
              </a:ext>
            </a:extLst>
          </p:cNvPr>
          <p:cNvSpPr/>
          <p:nvPr/>
        </p:nvSpPr>
        <p:spPr>
          <a:xfrm>
            <a:off x="4740927" y="3719520"/>
            <a:ext cx="3815584" cy="867004"/>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94A95BA2-3CD0-4CF5-ACB6-26E1121DCCBB}"/>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612777" y="1327928"/>
            <a:ext cx="2175851" cy="3262312"/>
          </a:xfrm>
          <a:ln w="22225">
            <a:solidFill>
              <a:srgbClr val="1B3C69"/>
            </a:solidFill>
          </a:ln>
        </p:spPr>
      </p:pic>
      <p:sp>
        <p:nvSpPr>
          <p:cNvPr id="19" name="Text Placeholder 6">
            <a:extLst>
              <a:ext uri="{FF2B5EF4-FFF2-40B4-BE49-F238E27FC236}">
                <a16:creationId xmlns:a16="http://schemas.microsoft.com/office/drawing/2014/main" id="{9F9ECB12-886F-47DD-84A3-B200C5EFA3F2}"/>
              </a:ext>
            </a:extLst>
          </p:cNvPr>
          <p:cNvSpPr txBox="1">
            <a:spLocks/>
          </p:cNvSpPr>
          <p:nvPr/>
        </p:nvSpPr>
        <p:spPr>
          <a:xfrm>
            <a:off x="4740927" y="2581042"/>
            <a:ext cx="3790296" cy="867004"/>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400" dirty="0"/>
              <a:t>Are the business aspects of the worker’s job controlled by the company?</a:t>
            </a:r>
          </a:p>
        </p:txBody>
      </p:sp>
      <p:sp>
        <p:nvSpPr>
          <p:cNvPr id="20" name="Text Placeholder 6">
            <a:extLst>
              <a:ext uri="{FF2B5EF4-FFF2-40B4-BE49-F238E27FC236}">
                <a16:creationId xmlns:a16="http://schemas.microsoft.com/office/drawing/2014/main" id="{9A7B6A0B-0F82-41F6-8A63-052B4EC15E81}"/>
              </a:ext>
            </a:extLst>
          </p:cNvPr>
          <p:cNvSpPr txBox="1">
            <a:spLocks/>
          </p:cNvSpPr>
          <p:nvPr/>
        </p:nvSpPr>
        <p:spPr>
          <a:xfrm>
            <a:off x="4753571" y="3687924"/>
            <a:ext cx="3790296" cy="867004"/>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400" dirty="0"/>
              <a:t>Are there written contracts or employee-type benefits? Will the relationship continue, and is the work performed a key aspect of the business?</a:t>
            </a:r>
          </a:p>
        </p:txBody>
      </p:sp>
    </p:spTree>
    <p:custDataLst>
      <p:tags r:id="rId1"/>
    </p:custDataLst>
    <p:extLst>
      <p:ext uri="{BB962C8B-B14F-4D97-AF65-F5344CB8AC3E}">
        <p14:creationId xmlns:p14="http://schemas.microsoft.com/office/powerpoint/2010/main" val="38435195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DBA8B9B-A3EF-4281-817D-DDF5000F72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3748502" y="1949587"/>
            <a:ext cx="4938300" cy="25061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6-21</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a:xfrm>
            <a:off x="611884" y="310896"/>
            <a:ext cx="7132320" cy="484632"/>
          </a:xfrm>
        </p:spPr>
        <p:txBody>
          <a:bodyPr anchor="ctr">
            <a:normAutofit/>
          </a:bodyPr>
          <a:lstStyle/>
          <a:p>
            <a:r>
              <a:rPr lang="en-US" dirty="0"/>
              <a:t>Exempt vs. Nonexempt</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a:xfrm>
            <a:off x="7863842" y="314135"/>
            <a:ext cx="822960" cy="484632"/>
          </a:xfrm>
        </p:spPr>
        <p:txBody>
          <a:bodyPr anchor="ctr">
            <a:normAutofit/>
          </a:bodyPr>
          <a:lstStyle/>
          <a:p>
            <a:r>
              <a:rPr lang="en-US" dirty="0"/>
              <a:t>M6</a:t>
            </a:r>
          </a:p>
        </p:txBody>
      </p:sp>
      <p:sp>
        <p:nvSpPr>
          <p:cNvPr id="2" name="Content Placeholder 1">
            <a:extLst>
              <a:ext uri="{FF2B5EF4-FFF2-40B4-BE49-F238E27FC236}">
                <a16:creationId xmlns:a16="http://schemas.microsoft.com/office/drawing/2014/main" id="{564B145D-7C0B-447E-9A6E-BA4BB21C9D4A}"/>
              </a:ext>
            </a:extLst>
          </p:cNvPr>
          <p:cNvSpPr>
            <a:spLocks noGrp="1"/>
          </p:cNvSpPr>
          <p:nvPr>
            <p:ph idx="1"/>
          </p:nvPr>
        </p:nvSpPr>
        <p:spPr>
          <a:xfrm>
            <a:off x="615105" y="1329375"/>
            <a:ext cx="3956896" cy="3055038"/>
          </a:xfrm>
        </p:spPr>
        <p:txBody>
          <a:bodyPr>
            <a:normAutofit/>
          </a:bodyPr>
          <a:lstStyle/>
          <a:p>
            <a:r>
              <a:rPr lang="en-US" dirty="0"/>
              <a:t>Exempt employees are excluded from FLSA minimum wage and overtime pay requirements. </a:t>
            </a:r>
          </a:p>
          <a:p>
            <a:r>
              <a:rPr lang="en-US" dirty="0"/>
              <a:t>Nonexempt employees are covered by FLSA and must be paid minimum </a:t>
            </a:r>
            <a:br>
              <a:rPr lang="en-US" dirty="0"/>
            </a:br>
            <a:r>
              <a:rPr lang="en-US" dirty="0"/>
              <a:t>wage and overtime.</a:t>
            </a:r>
          </a:p>
          <a:p>
            <a:endParaRPr lang="en-US" dirty="0"/>
          </a:p>
        </p:txBody>
      </p:sp>
    </p:spTree>
    <p:custDataLst>
      <p:tags r:id="rId1"/>
    </p:custDataLst>
    <p:extLst>
      <p:ext uri="{BB962C8B-B14F-4D97-AF65-F5344CB8AC3E}">
        <p14:creationId xmlns:p14="http://schemas.microsoft.com/office/powerpoint/2010/main" val="22323474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7E0E9466-F7F2-4299-9EFB-8813384C450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792096" y="1735442"/>
            <a:ext cx="3351904" cy="2539378"/>
          </a:xfrm>
          <a:prstGeom prst="rect">
            <a:avLst/>
          </a:prstGeom>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6-24</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Overtime Pay</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9" name="Rectangle 8">
            <a:extLst>
              <a:ext uri="{FF2B5EF4-FFF2-40B4-BE49-F238E27FC236}">
                <a16:creationId xmlns:a16="http://schemas.microsoft.com/office/drawing/2014/main" id="{6C5FD824-AFFE-4D3F-BC02-F7016AAD18CC}"/>
              </a:ext>
            </a:extLst>
          </p:cNvPr>
          <p:cNvSpPr/>
          <p:nvPr/>
        </p:nvSpPr>
        <p:spPr>
          <a:xfrm>
            <a:off x="612780" y="1437343"/>
            <a:ext cx="5179316" cy="578463"/>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Nonexempt workers must be paid overtime at 1.5 times their regular rate of pay for hours worked in excess of 40 in any workweek.</a:t>
            </a:r>
          </a:p>
        </p:txBody>
      </p:sp>
      <p:sp>
        <p:nvSpPr>
          <p:cNvPr id="13" name="Rectangle 12">
            <a:extLst>
              <a:ext uri="{FF2B5EF4-FFF2-40B4-BE49-F238E27FC236}">
                <a16:creationId xmlns:a16="http://schemas.microsoft.com/office/drawing/2014/main" id="{440731CD-E1CF-46E7-A4AB-CB8E37087578}"/>
              </a:ext>
            </a:extLst>
          </p:cNvPr>
          <p:cNvSpPr/>
          <p:nvPr/>
        </p:nvSpPr>
        <p:spPr>
          <a:xfrm>
            <a:off x="612780" y="2108261"/>
            <a:ext cx="5179316" cy="578463"/>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A workweek is any fixed, recurring period of 168 consecutive hours, which may begin on any day of the week.</a:t>
            </a:r>
          </a:p>
        </p:txBody>
      </p:sp>
      <p:sp>
        <p:nvSpPr>
          <p:cNvPr id="14" name="Rectangle 13">
            <a:extLst>
              <a:ext uri="{FF2B5EF4-FFF2-40B4-BE49-F238E27FC236}">
                <a16:creationId xmlns:a16="http://schemas.microsoft.com/office/drawing/2014/main" id="{20A3ABBE-71E0-4C87-ACE2-7A5E0F0A4B4E}"/>
              </a:ext>
            </a:extLst>
          </p:cNvPr>
          <p:cNvSpPr/>
          <p:nvPr/>
        </p:nvSpPr>
        <p:spPr>
          <a:xfrm>
            <a:off x="612779" y="2779179"/>
            <a:ext cx="5179317" cy="441026"/>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Overtime is paid on time worked, not time compensated.</a:t>
            </a:r>
          </a:p>
        </p:txBody>
      </p:sp>
      <p:sp>
        <p:nvSpPr>
          <p:cNvPr id="15" name="Rectangle 14">
            <a:extLst>
              <a:ext uri="{FF2B5EF4-FFF2-40B4-BE49-F238E27FC236}">
                <a16:creationId xmlns:a16="http://schemas.microsoft.com/office/drawing/2014/main" id="{125EFD13-AF00-4ABC-A665-47FC96513407}"/>
              </a:ext>
            </a:extLst>
          </p:cNvPr>
          <p:cNvSpPr/>
          <p:nvPr/>
        </p:nvSpPr>
        <p:spPr>
          <a:xfrm>
            <a:off x="612778" y="3312660"/>
            <a:ext cx="5179318" cy="441027"/>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Overtime is not paid on sick pay, holiday pay, or similar compensation.</a:t>
            </a:r>
          </a:p>
        </p:txBody>
      </p:sp>
      <p:sp>
        <p:nvSpPr>
          <p:cNvPr id="16" name="Rectangle 15">
            <a:extLst>
              <a:ext uri="{FF2B5EF4-FFF2-40B4-BE49-F238E27FC236}">
                <a16:creationId xmlns:a16="http://schemas.microsoft.com/office/drawing/2014/main" id="{A53437EE-5EC3-4064-A8FB-50E0ABF2FBAF}"/>
              </a:ext>
            </a:extLst>
          </p:cNvPr>
          <p:cNvSpPr/>
          <p:nvPr/>
        </p:nvSpPr>
        <p:spPr>
          <a:xfrm>
            <a:off x="612777" y="3846141"/>
            <a:ext cx="5179316" cy="578463"/>
          </a:xfrm>
          <a:prstGeom prst="rect">
            <a:avLst/>
          </a:prstGeom>
          <a:gradFill flip="none" rotWithShape="1">
            <a:gsLst>
              <a:gs pos="0">
                <a:srgbClr val="1B3C69">
                  <a:shade val="30000"/>
                  <a:satMod val="115000"/>
                </a:srgbClr>
              </a:gs>
              <a:gs pos="50000">
                <a:srgbClr val="1B3C69">
                  <a:shade val="67500"/>
                  <a:satMod val="115000"/>
                </a:srgbClr>
              </a:gs>
              <a:gs pos="100000">
                <a:srgbClr val="1B3C69">
                  <a:shade val="100000"/>
                  <a:satMod val="115000"/>
                </a:srgbClr>
              </a:gs>
            </a:gsLst>
            <a:lin ang="0" scaled="1"/>
            <a:tileRect/>
          </a:gradFill>
          <a:ln>
            <a:solidFill>
              <a:srgbClr val="1B3C69"/>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889000">
              <a:lnSpc>
                <a:spcPct val="90000"/>
              </a:lnSpc>
              <a:spcAft>
                <a:spcPct val="35000"/>
              </a:spcAft>
              <a:defRPr/>
            </a:pPr>
            <a:r>
              <a:rPr lang="en-US" sz="1400" dirty="0">
                <a:solidFill>
                  <a:schemeClr val="bg1"/>
                </a:solidFill>
              </a:rPr>
              <a:t>While generally paid in cash, public-sector employees may be given “comp” time: 1.5 hours off for every hour worked over 40.</a:t>
            </a:r>
          </a:p>
        </p:txBody>
      </p:sp>
      <p:pic>
        <p:nvPicPr>
          <p:cNvPr id="11" name="Graphic 10" descr="Lightbulb and gear with solid fill">
            <a:extLst>
              <a:ext uri="{FF2B5EF4-FFF2-40B4-BE49-F238E27FC236}">
                <a16:creationId xmlns:a16="http://schemas.microsoft.com/office/drawing/2014/main" id="{CE9733FA-1329-48A6-BE47-491EC0362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148337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1-3</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The Role of the HR Professional</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grpSp>
        <p:nvGrpSpPr>
          <p:cNvPr id="105" name="Group 104">
            <a:extLst>
              <a:ext uri="{FF2B5EF4-FFF2-40B4-BE49-F238E27FC236}">
                <a16:creationId xmlns:a16="http://schemas.microsoft.com/office/drawing/2014/main" id="{44CA4E36-5A91-4F09-AA71-0723DE88DC40}"/>
              </a:ext>
            </a:extLst>
          </p:cNvPr>
          <p:cNvGrpSpPr/>
          <p:nvPr/>
        </p:nvGrpSpPr>
        <p:grpSpPr>
          <a:xfrm>
            <a:off x="1122806" y="977622"/>
            <a:ext cx="6959600" cy="1232214"/>
            <a:chOff x="615104" y="1251103"/>
            <a:chExt cx="5688211" cy="993893"/>
          </a:xfrm>
        </p:grpSpPr>
        <p:pic>
          <p:nvPicPr>
            <p:cNvPr id="78" name="Object 3" descr="preencoded.png">
              <a:extLst>
                <a:ext uri="{FF2B5EF4-FFF2-40B4-BE49-F238E27FC236}">
                  <a16:creationId xmlns:a16="http://schemas.microsoft.com/office/drawing/2014/main" id="{E68EA3F6-6C4F-406C-B771-0175AE75A0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4799" y="1253801"/>
              <a:ext cx="5268516" cy="991195"/>
            </a:xfrm>
            <a:prstGeom prst="rect">
              <a:avLst/>
            </a:prstGeom>
          </p:spPr>
        </p:pic>
        <p:pic>
          <p:nvPicPr>
            <p:cNvPr id="80" name="Object 9" descr="preencoded.png">
              <a:extLst>
                <a:ext uri="{FF2B5EF4-FFF2-40B4-BE49-F238E27FC236}">
                  <a16:creationId xmlns:a16="http://schemas.microsoft.com/office/drawing/2014/main" id="{0B01A2BA-1B35-4E19-BC49-77358518BB5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5104" y="1251103"/>
              <a:ext cx="992584" cy="992584"/>
            </a:xfrm>
            <a:prstGeom prst="rect">
              <a:avLst/>
            </a:prstGeom>
          </p:spPr>
        </p:pic>
        <p:pic>
          <p:nvPicPr>
            <p:cNvPr id="81" name="Object 12" descr="preencoded.png">
              <a:extLst>
                <a:ext uri="{FF2B5EF4-FFF2-40B4-BE49-F238E27FC236}">
                  <a16:creationId xmlns:a16="http://schemas.microsoft.com/office/drawing/2014/main" id="{9892AA34-BF13-4CA4-B1D6-1D8EA5D16B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119" y="1368498"/>
              <a:ext cx="742421" cy="742421"/>
            </a:xfrm>
            <a:prstGeom prst="rect">
              <a:avLst/>
            </a:prstGeom>
          </p:spPr>
        </p:pic>
        <p:sp>
          <p:nvSpPr>
            <p:cNvPr id="82" name="Object 17">
              <a:extLst>
                <a:ext uri="{FF2B5EF4-FFF2-40B4-BE49-F238E27FC236}">
                  <a16:creationId xmlns:a16="http://schemas.microsoft.com/office/drawing/2014/main" id="{754659AB-7FCA-404C-BA14-BFCC774A4E42}"/>
                </a:ext>
              </a:extLst>
            </p:cNvPr>
            <p:cNvSpPr txBox="1"/>
            <p:nvPr/>
          </p:nvSpPr>
          <p:spPr>
            <a:xfrm>
              <a:off x="3204595" y="1418999"/>
              <a:ext cx="2963295" cy="669727"/>
            </a:xfrm>
            <a:prstGeom prst="rect">
              <a:avLst/>
            </a:prstGeom>
            <a:noFill/>
          </p:spPr>
          <p:txBody>
            <a:bodyPr wrap="square" rtlCol="0" anchor="ctr"/>
            <a:lstStyle/>
            <a:p>
              <a:pPr marL="342900" marR="0" lvl="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Aligning the HR strategy with the organizational strategy, culture, vision, mission</a:t>
              </a:r>
            </a:p>
            <a:p>
              <a:pPr marL="34290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Assess readiness for change, build change communication plans, equip leaders to overcome resistance, and promote employee embracement.</a:t>
              </a:r>
            </a:p>
            <a:p>
              <a:pPr marL="34290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Succession Planning</a:t>
              </a:r>
            </a:p>
            <a:p>
              <a:pPr marL="34290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Employment branding </a:t>
              </a:r>
            </a:p>
          </p:txBody>
        </p:sp>
        <p:sp>
          <p:nvSpPr>
            <p:cNvPr id="83" name="Object 18">
              <a:extLst>
                <a:ext uri="{FF2B5EF4-FFF2-40B4-BE49-F238E27FC236}">
                  <a16:creationId xmlns:a16="http://schemas.microsoft.com/office/drawing/2014/main" id="{B5115EB5-2C2D-4056-91FF-F91E5D32CA80}"/>
                </a:ext>
              </a:extLst>
            </p:cNvPr>
            <p:cNvSpPr txBox="1"/>
            <p:nvPr/>
          </p:nvSpPr>
          <p:spPr>
            <a:xfrm>
              <a:off x="1771643" y="1417489"/>
              <a:ext cx="1013258" cy="607219"/>
            </a:xfrm>
            <a:prstGeom prst="rect">
              <a:avLst/>
            </a:prstGeom>
            <a:noFill/>
          </p:spPr>
          <p:txBody>
            <a:bodyPr wrap="square" rtlCol="0" anchor="ctr"/>
            <a:lstStyle/>
            <a:p>
              <a:pPr>
                <a:lnSpc>
                  <a:spcPts val="1530"/>
                </a:lnSpc>
              </a:pPr>
              <a:r>
                <a:rPr lang="en-US" sz="1260" b="1" dirty="0">
                  <a:solidFill>
                    <a:srgbClr val="000000"/>
                  </a:solidFill>
                  <a:latin typeface="Calibri" panose="020F0502020204030204" pitchFamily="34" charset="0"/>
                  <a:ea typeface="Quicksand" pitchFamily="34" charset="-122"/>
                  <a:cs typeface="Calibri" panose="020F0502020204030204" pitchFamily="34" charset="0"/>
                </a:rPr>
                <a:t>STRATEGIC
Focus on broad issues</a:t>
              </a:r>
              <a:endParaRPr lang="en-US" sz="100" b="1" dirty="0">
                <a:latin typeface="Calibri" panose="020F0502020204030204" pitchFamily="34" charset="0"/>
                <a:cs typeface="Calibri" panose="020F0502020204030204" pitchFamily="34" charset="0"/>
              </a:endParaRPr>
            </a:p>
          </p:txBody>
        </p:sp>
      </p:grpSp>
      <p:grpSp>
        <p:nvGrpSpPr>
          <p:cNvPr id="104" name="Group 103">
            <a:extLst>
              <a:ext uri="{FF2B5EF4-FFF2-40B4-BE49-F238E27FC236}">
                <a16:creationId xmlns:a16="http://schemas.microsoft.com/office/drawing/2014/main" id="{D5E780FB-7829-4B19-8453-EC151590B681}"/>
              </a:ext>
            </a:extLst>
          </p:cNvPr>
          <p:cNvGrpSpPr/>
          <p:nvPr/>
        </p:nvGrpSpPr>
        <p:grpSpPr>
          <a:xfrm>
            <a:off x="1122806" y="2284990"/>
            <a:ext cx="6959600" cy="1231575"/>
            <a:chOff x="1034799" y="2504188"/>
            <a:chExt cx="5688211" cy="993378"/>
          </a:xfrm>
        </p:grpSpPr>
        <p:pic>
          <p:nvPicPr>
            <p:cNvPr id="92" name="Object 4" descr="preencoded.png">
              <a:extLst>
                <a:ext uri="{FF2B5EF4-FFF2-40B4-BE49-F238E27FC236}">
                  <a16:creationId xmlns:a16="http://schemas.microsoft.com/office/drawing/2014/main" id="{83F5C207-FAB7-40AD-8E40-8D7A162F363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54494" y="2506371"/>
              <a:ext cx="5268516" cy="991195"/>
            </a:xfrm>
            <a:prstGeom prst="rect">
              <a:avLst/>
            </a:prstGeom>
          </p:spPr>
        </p:pic>
        <p:pic>
          <p:nvPicPr>
            <p:cNvPr id="94" name="Object 10" descr="preencoded.png">
              <a:extLst>
                <a:ext uri="{FF2B5EF4-FFF2-40B4-BE49-F238E27FC236}">
                  <a16:creationId xmlns:a16="http://schemas.microsoft.com/office/drawing/2014/main" id="{8F3E8E71-8691-457A-B4B3-D458C84590A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34799" y="2504188"/>
              <a:ext cx="992584" cy="992584"/>
            </a:xfrm>
            <a:prstGeom prst="rect">
              <a:avLst/>
            </a:prstGeom>
          </p:spPr>
        </p:pic>
        <p:pic>
          <p:nvPicPr>
            <p:cNvPr id="95" name="Object 13" descr="preencoded.png">
              <a:extLst>
                <a:ext uri="{FF2B5EF4-FFF2-40B4-BE49-F238E27FC236}">
                  <a16:creationId xmlns:a16="http://schemas.microsoft.com/office/drawing/2014/main" id="{9F94B1BC-0B48-4989-9F75-7310A6611B1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63849" y="2638133"/>
              <a:ext cx="734351" cy="734351"/>
            </a:xfrm>
            <a:prstGeom prst="rect">
              <a:avLst/>
            </a:prstGeom>
          </p:spPr>
        </p:pic>
        <p:sp>
          <p:nvSpPr>
            <p:cNvPr id="96" name="Object 15">
              <a:extLst>
                <a:ext uri="{FF2B5EF4-FFF2-40B4-BE49-F238E27FC236}">
                  <a16:creationId xmlns:a16="http://schemas.microsoft.com/office/drawing/2014/main" id="{68875BD5-6252-4EF3-9507-BB0147C62ACB}"/>
                </a:ext>
              </a:extLst>
            </p:cNvPr>
            <p:cNvSpPr txBox="1"/>
            <p:nvPr/>
          </p:nvSpPr>
          <p:spPr>
            <a:xfrm>
              <a:off x="3545174" y="2711832"/>
              <a:ext cx="3032016" cy="660652"/>
            </a:xfrm>
            <a:prstGeom prst="rect">
              <a:avLst/>
            </a:prstGeom>
            <a:noFill/>
          </p:spPr>
          <p:txBody>
            <a:bodyPr wrap="square" rtlCol="0" anchor="ctr"/>
            <a:lstStyle/>
            <a:p>
              <a:pPr marL="342900" marR="0" lvl="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 Recruiting</a:t>
              </a:r>
            </a:p>
            <a:p>
              <a:pPr marL="342900" marR="0" lvl="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 Instilling Positive Employee Relations Strategies</a:t>
              </a:r>
            </a:p>
            <a:p>
              <a:pPr marL="342900" marR="0" lvl="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 Responding to employee Total Rewards questions (benefits, pay, leave, etc.</a:t>
              </a:r>
            </a:p>
          </p:txBody>
        </p:sp>
        <p:sp>
          <p:nvSpPr>
            <p:cNvPr id="97" name="Object 16">
              <a:extLst>
                <a:ext uri="{FF2B5EF4-FFF2-40B4-BE49-F238E27FC236}">
                  <a16:creationId xmlns:a16="http://schemas.microsoft.com/office/drawing/2014/main" id="{4C411299-23ED-44D0-AD16-F9CEFB4A746D}"/>
                </a:ext>
              </a:extLst>
            </p:cNvPr>
            <p:cNvSpPr txBox="1"/>
            <p:nvPr/>
          </p:nvSpPr>
          <p:spPr>
            <a:xfrm>
              <a:off x="2191338" y="2711753"/>
              <a:ext cx="1189881" cy="607219"/>
            </a:xfrm>
            <a:prstGeom prst="rect">
              <a:avLst/>
            </a:prstGeom>
            <a:noFill/>
          </p:spPr>
          <p:txBody>
            <a:bodyPr wrap="square" rtlCol="0" anchor="ctr"/>
            <a:lstStyle/>
            <a:p>
              <a:pPr>
                <a:lnSpc>
                  <a:spcPts val="1530"/>
                </a:lnSpc>
              </a:pPr>
              <a:r>
                <a:rPr lang="en-US" sz="1260" b="1" dirty="0">
                  <a:solidFill>
                    <a:srgbClr val="000000"/>
                  </a:solidFill>
                  <a:latin typeface="Calibri" panose="020F0502020204030204" pitchFamily="34" charset="0"/>
                  <a:ea typeface="Arial" pitchFamily="34" charset="-122"/>
                  <a:cs typeface="Calibri" panose="020F0502020204030204" pitchFamily="34" charset="0"/>
                </a:rPr>
                <a:t>OPERATIONAL
Focus on daily issues</a:t>
              </a:r>
              <a:endParaRPr lang="en-US" sz="100" b="1" dirty="0">
                <a:latin typeface="Calibri" panose="020F0502020204030204" pitchFamily="34" charset="0"/>
                <a:cs typeface="Calibri" panose="020F0502020204030204" pitchFamily="34" charset="0"/>
              </a:endParaRPr>
            </a:p>
          </p:txBody>
        </p:sp>
      </p:grpSp>
      <p:grpSp>
        <p:nvGrpSpPr>
          <p:cNvPr id="107" name="Group 106">
            <a:extLst>
              <a:ext uri="{FF2B5EF4-FFF2-40B4-BE49-F238E27FC236}">
                <a16:creationId xmlns:a16="http://schemas.microsoft.com/office/drawing/2014/main" id="{B7050F32-1FF5-4D03-8CBD-2AC82949B170}"/>
              </a:ext>
            </a:extLst>
          </p:cNvPr>
          <p:cNvGrpSpPr/>
          <p:nvPr/>
        </p:nvGrpSpPr>
        <p:grpSpPr>
          <a:xfrm>
            <a:off x="1117600" y="3591718"/>
            <a:ext cx="6959600" cy="1234281"/>
            <a:chOff x="1454494" y="3756104"/>
            <a:chExt cx="5688211" cy="995560"/>
          </a:xfrm>
        </p:grpSpPr>
        <p:pic>
          <p:nvPicPr>
            <p:cNvPr id="98" name="Object 5" descr="preencoded.png">
              <a:extLst>
                <a:ext uri="{FF2B5EF4-FFF2-40B4-BE49-F238E27FC236}">
                  <a16:creationId xmlns:a16="http://schemas.microsoft.com/office/drawing/2014/main" id="{205827AE-7B4A-4DB5-B0B5-4BA0548F37F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874189" y="3760469"/>
              <a:ext cx="5268516" cy="991195"/>
            </a:xfrm>
            <a:prstGeom prst="rect">
              <a:avLst/>
            </a:prstGeom>
          </p:spPr>
        </p:pic>
        <p:pic>
          <p:nvPicPr>
            <p:cNvPr id="100" name="Object 11" descr="preencoded.png">
              <a:extLst>
                <a:ext uri="{FF2B5EF4-FFF2-40B4-BE49-F238E27FC236}">
                  <a16:creationId xmlns:a16="http://schemas.microsoft.com/office/drawing/2014/main" id="{82652855-7047-4FA0-B499-8A73FD214DC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54494" y="3756104"/>
              <a:ext cx="992584" cy="992584"/>
            </a:xfrm>
            <a:prstGeom prst="rect">
              <a:avLst/>
            </a:prstGeom>
          </p:spPr>
        </p:pic>
        <p:pic>
          <p:nvPicPr>
            <p:cNvPr id="101" name="Object 14" descr="preencoded.png">
              <a:extLst>
                <a:ext uri="{FF2B5EF4-FFF2-40B4-BE49-F238E27FC236}">
                  <a16:creationId xmlns:a16="http://schemas.microsoft.com/office/drawing/2014/main" id="{FBF1E652-8FDD-46EB-ABEA-11CACEA6B55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579509" y="3885485"/>
              <a:ext cx="742421" cy="742421"/>
            </a:xfrm>
            <a:prstGeom prst="rect">
              <a:avLst/>
            </a:prstGeom>
          </p:spPr>
        </p:pic>
        <p:sp>
          <p:nvSpPr>
            <p:cNvPr id="102" name="Object 19">
              <a:extLst>
                <a:ext uri="{FF2B5EF4-FFF2-40B4-BE49-F238E27FC236}">
                  <a16:creationId xmlns:a16="http://schemas.microsoft.com/office/drawing/2014/main" id="{49E7A5F0-CEAE-4095-9C86-9B0C6C9E4D72}"/>
                </a:ext>
              </a:extLst>
            </p:cNvPr>
            <p:cNvSpPr txBox="1"/>
            <p:nvPr/>
          </p:nvSpPr>
          <p:spPr>
            <a:xfrm>
              <a:off x="3969124" y="4112547"/>
              <a:ext cx="3032969" cy="500063"/>
            </a:xfrm>
            <a:prstGeom prst="rect">
              <a:avLst/>
            </a:prstGeom>
            <a:noFill/>
          </p:spPr>
          <p:txBody>
            <a:bodyPr wrap="square" rtlCol="0" anchor="ctr"/>
            <a:lstStyle/>
            <a:p>
              <a:pPr marL="34290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 Focus on compliance, record keeping</a:t>
              </a:r>
            </a:p>
            <a:p>
              <a:pPr marL="34290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Using technology to maintaining employee records</a:t>
              </a:r>
            </a:p>
            <a:p>
              <a:pPr marL="34290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 Filing reports as required by law</a:t>
              </a:r>
            </a:p>
            <a:p>
              <a:pPr marL="342900" indent="-342900">
                <a:spcBef>
                  <a:spcPts val="0"/>
                </a:spcBef>
                <a:spcAft>
                  <a:spcPts val="0"/>
                </a:spcAft>
                <a:buFont typeface="Arial" panose="020B0604020202020204" pitchFamily="34" charset="0"/>
                <a:buChar char="•"/>
                <a:tabLst>
                  <a:tab pos="228600" algn="l"/>
                </a:tabLst>
              </a:pPr>
              <a:r>
                <a:rPr lang="en-US" sz="1000" dirty="0">
                  <a:solidFill>
                    <a:srgbClr val="1C1C1C"/>
                  </a:solidFill>
                  <a:latin typeface="Calibri" panose="020F0502020204030204" pitchFamily="34" charset="0"/>
                  <a:cs typeface="Calibri" panose="020F0502020204030204" pitchFamily="34" charset="0"/>
                </a:rPr>
                <a:t> Processing insurance invoices </a:t>
              </a:r>
            </a:p>
            <a:p>
              <a:pPr marL="0" marR="0">
                <a:spcBef>
                  <a:spcPts val="0"/>
                </a:spcBef>
                <a:spcAft>
                  <a:spcPts val="1000"/>
                </a:spcAft>
              </a:pPr>
              <a:r>
                <a:rPr lang="en-US"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3" name="Object 20">
              <a:extLst>
                <a:ext uri="{FF2B5EF4-FFF2-40B4-BE49-F238E27FC236}">
                  <a16:creationId xmlns:a16="http://schemas.microsoft.com/office/drawing/2014/main" id="{8512C66A-8E0F-4883-B12C-34BD458E7A7A}"/>
                </a:ext>
              </a:extLst>
            </p:cNvPr>
            <p:cNvSpPr txBox="1"/>
            <p:nvPr/>
          </p:nvSpPr>
          <p:spPr>
            <a:xfrm>
              <a:off x="2615288" y="3949355"/>
              <a:ext cx="1382293" cy="607219"/>
            </a:xfrm>
            <a:prstGeom prst="rect">
              <a:avLst/>
            </a:prstGeom>
            <a:noFill/>
          </p:spPr>
          <p:txBody>
            <a:bodyPr wrap="square" rtlCol="0" anchor="ctr"/>
            <a:lstStyle/>
            <a:p>
              <a:pPr>
                <a:lnSpc>
                  <a:spcPts val="1530"/>
                </a:lnSpc>
              </a:pPr>
              <a:r>
                <a:rPr lang="en-US" sz="1260" b="1" dirty="0">
                  <a:solidFill>
                    <a:srgbClr val="000000"/>
                  </a:solidFill>
                  <a:latin typeface="Calibri" panose="020F0502020204030204" pitchFamily="34" charset="0"/>
                  <a:ea typeface="Arial" pitchFamily="34" charset="-122"/>
                  <a:cs typeface="Calibri" panose="020F0502020204030204" pitchFamily="34" charset="0"/>
                </a:rPr>
                <a:t>ADMINISTRATIVE
Focus on compliance, record keeping</a:t>
              </a:r>
              <a:endParaRPr lang="en-US" sz="100" b="1" dirty="0">
                <a:latin typeface="Calibri" panose="020F0502020204030204" pitchFamily="34" charset="0"/>
                <a:cs typeface="Calibri" panose="020F0502020204030204" pitchFamily="34" charset="0"/>
              </a:endParaRPr>
            </a:p>
          </p:txBody>
        </p:sp>
      </p:grpSp>
      <p:pic>
        <p:nvPicPr>
          <p:cNvPr id="23" name="Graphic 22" descr="Lightbulb and gear with solid fill">
            <a:extLst>
              <a:ext uri="{FF2B5EF4-FFF2-40B4-BE49-F238E27FC236}">
                <a16:creationId xmlns:a16="http://schemas.microsoft.com/office/drawing/2014/main" id="{B677C26E-E4F6-46C7-8B49-899BE22A47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42553714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Minimum Wage</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6-25</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M6</a:t>
            </a:r>
          </a:p>
        </p:txBody>
      </p:sp>
      <p:sp>
        <p:nvSpPr>
          <p:cNvPr id="13" name="Content Placeholder 1">
            <a:extLst>
              <a:ext uri="{FF2B5EF4-FFF2-40B4-BE49-F238E27FC236}">
                <a16:creationId xmlns:a16="http://schemas.microsoft.com/office/drawing/2014/main" id="{290BE712-2C5C-42BA-8662-B7D7D29D3548}"/>
              </a:ext>
            </a:extLst>
          </p:cNvPr>
          <p:cNvSpPr txBox="1">
            <a:spLocks/>
          </p:cNvSpPr>
          <p:nvPr/>
        </p:nvSpPr>
        <p:spPr>
          <a:xfrm>
            <a:off x="1509147" y="1258015"/>
            <a:ext cx="3956896" cy="3055038"/>
          </a:xfrm>
          <a:prstGeom prst="rect">
            <a:avLst/>
          </a:prstGeom>
        </p:spPr>
        <p:txBody>
          <a:bodyPr>
            <a:norm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Federal minimum wage is $7.25 an hour. </a:t>
            </a:r>
          </a:p>
          <a:p>
            <a:pPr marL="0" indent="0">
              <a:buNone/>
            </a:pPr>
            <a:endParaRPr lang="en-US" dirty="0"/>
          </a:p>
          <a:p>
            <a:pPr marL="0" indent="0">
              <a:buNone/>
            </a:pPr>
            <a:r>
              <a:rPr lang="en-US" dirty="0"/>
              <a:t>State minimum wage is $7.80 an hour. Which hourly wage is the employer required to pay?</a:t>
            </a:r>
          </a:p>
          <a:p>
            <a:endParaRPr lang="en-US" dirty="0"/>
          </a:p>
        </p:txBody>
      </p:sp>
      <p:pic>
        <p:nvPicPr>
          <p:cNvPr id="3" name="Picture 2">
            <a:extLst>
              <a:ext uri="{FF2B5EF4-FFF2-40B4-BE49-F238E27FC236}">
                <a16:creationId xmlns:a16="http://schemas.microsoft.com/office/drawing/2014/main" id="{2D56A45F-BDF5-4ADF-9425-9DE7CB6F7AFB}"/>
              </a:ext>
            </a:extLst>
          </p:cNvPr>
          <p:cNvPicPr>
            <a:picLocks noChangeAspect="1"/>
          </p:cNvPicPr>
          <p:nvPr/>
        </p:nvPicPr>
        <p:blipFill>
          <a:blip r:embed="rId4"/>
          <a:stretch>
            <a:fillRect/>
          </a:stretch>
        </p:blipFill>
        <p:spPr>
          <a:xfrm>
            <a:off x="5647466" y="1258015"/>
            <a:ext cx="2627856" cy="2633938"/>
          </a:xfrm>
          <a:prstGeom prst="rect">
            <a:avLst/>
          </a:prstGeom>
        </p:spPr>
      </p:pic>
    </p:spTree>
    <p:custDataLst>
      <p:tags r:id="rId1"/>
    </p:custDataLst>
    <p:extLst>
      <p:ext uri="{BB962C8B-B14F-4D97-AF65-F5344CB8AC3E}">
        <p14:creationId xmlns:p14="http://schemas.microsoft.com/office/powerpoint/2010/main" val="21651830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3371A-2702-4F1F-ACE0-F822D06CE640}"/>
              </a:ext>
            </a:extLst>
          </p:cNvPr>
          <p:cNvSpPr/>
          <p:nvPr/>
        </p:nvSpPr>
        <p:spPr>
          <a:xfrm>
            <a:off x="4854632" y="1001336"/>
            <a:ext cx="3812832" cy="1569660"/>
          </a:xfrm>
          <a:prstGeom prst="rect">
            <a:avLst/>
          </a:prstGeom>
        </p:spPr>
        <p:txBody>
          <a:bodyPr wrap="square">
            <a:spAutoFit/>
          </a:bodyPr>
          <a:lstStyle/>
          <a:p>
            <a:pPr marL="0" indent="0">
              <a:buNone/>
            </a:pPr>
            <a:r>
              <a:rPr lang="en-US" altLang="en-US" sz="1200" b="1" dirty="0">
                <a:latin typeface="+mn-lt"/>
              </a:rPr>
              <a:t>Key Provisions</a:t>
            </a:r>
          </a:p>
          <a:p>
            <a:pPr marL="171450" indent="-171450">
              <a:buFont typeface="Arial" panose="020B0604020202020204" pitchFamily="34" charset="0"/>
              <a:buChar char="•"/>
            </a:pPr>
            <a:r>
              <a:rPr lang="en-US" altLang="en-US" sz="1200" dirty="0">
                <a:latin typeface="+mn-lt"/>
              </a:rPr>
              <a:t>Prohibits unequal pay for equal work performed by men and women.</a:t>
            </a:r>
          </a:p>
          <a:p>
            <a:pPr marL="171450" indent="-171450">
              <a:buFont typeface="Arial" panose="020B0604020202020204" pitchFamily="34" charset="0"/>
              <a:buChar char="•"/>
            </a:pPr>
            <a:r>
              <a:rPr lang="en-US" altLang="en-US" sz="1200" dirty="0">
                <a:latin typeface="+mn-lt"/>
              </a:rPr>
              <a:t>“Equal work” means jobs must be equal in skills, efforts, and responsibilities and performed under similar working conditions.</a:t>
            </a:r>
          </a:p>
          <a:p>
            <a:pPr marL="171450" indent="-171450">
              <a:buFont typeface="Arial" panose="020B0604020202020204" pitchFamily="34" charset="0"/>
              <a:buChar char="•"/>
            </a:pPr>
            <a:r>
              <a:rPr lang="en-US" altLang="en-US" sz="1200" dirty="0">
                <a:latin typeface="+mn-lt"/>
              </a:rPr>
              <a:t>Employers cannot reduce wages of either sex to comply with law.</a:t>
            </a:r>
          </a:p>
        </p:txBody>
      </p:sp>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5"/>
          </p:nvPr>
        </p:nvSpPr>
        <p:spPr/>
        <p:txBody>
          <a:bodyPr/>
          <a:lstStyle/>
          <a:p>
            <a:pPr marL="0" indent="0">
              <a:buNone/>
            </a:pPr>
            <a:r>
              <a:rPr lang="en-US" altLang="en-US" b="1" dirty="0"/>
              <a:t>Equal Pay Act</a:t>
            </a:r>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6-26</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EPA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7" name="Rectangle 6">
            <a:extLst>
              <a:ext uri="{FF2B5EF4-FFF2-40B4-BE49-F238E27FC236}">
                <a16:creationId xmlns:a16="http://schemas.microsoft.com/office/drawing/2014/main" id="{5E9F3622-BBA7-4C88-9890-4D04B8CC6068}"/>
              </a:ext>
            </a:extLst>
          </p:cNvPr>
          <p:cNvSpPr/>
          <p:nvPr/>
        </p:nvSpPr>
        <p:spPr>
          <a:xfrm>
            <a:off x="4808539" y="2651203"/>
            <a:ext cx="3878264" cy="1980270"/>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9FCCF074-E05F-4FB3-904B-361C42D8D62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15103" y="2224729"/>
            <a:ext cx="3701019" cy="1533042"/>
          </a:xfrm>
          <a:prstGeom prst="rect">
            <a:avLst/>
          </a:prstGeom>
          <a:noFill/>
        </p:spPr>
      </p:pic>
      <p:sp>
        <p:nvSpPr>
          <p:cNvPr id="9" name="Content Placeholder 6">
            <a:extLst>
              <a:ext uri="{FF2B5EF4-FFF2-40B4-BE49-F238E27FC236}">
                <a16:creationId xmlns:a16="http://schemas.microsoft.com/office/drawing/2014/main" id="{2D339E42-76C8-4E30-A556-254F2A39A4C5}"/>
              </a:ext>
            </a:extLst>
          </p:cNvPr>
          <p:cNvSpPr txBox="1">
            <a:spLocks/>
          </p:cNvSpPr>
          <p:nvPr/>
        </p:nvSpPr>
        <p:spPr>
          <a:xfrm>
            <a:off x="4841255" y="2730424"/>
            <a:ext cx="3812832" cy="1663368"/>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200" b="1" dirty="0">
                <a:solidFill>
                  <a:schemeClr val="bg1"/>
                </a:solidFill>
              </a:rPr>
              <a:t>Employer Defense</a:t>
            </a:r>
          </a:p>
          <a:p>
            <a:pPr marL="0" indent="0">
              <a:buNone/>
            </a:pPr>
            <a:r>
              <a:rPr lang="en-US" sz="1200" dirty="0">
                <a:solidFill>
                  <a:schemeClr val="bg1"/>
                </a:solidFill>
              </a:rPr>
              <a:t>Pay disparity can be defended if based on:</a:t>
            </a:r>
          </a:p>
          <a:p>
            <a:r>
              <a:rPr lang="en-US" sz="1200" dirty="0">
                <a:solidFill>
                  <a:schemeClr val="bg1"/>
                </a:solidFill>
              </a:rPr>
              <a:t>A seniority system.</a:t>
            </a:r>
          </a:p>
          <a:p>
            <a:r>
              <a:rPr lang="en-US" sz="1200" dirty="0">
                <a:solidFill>
                  <a:schemeClr val="bg1"/>
                </a:solidFill>
              </a:rPr>
              <a:t>A merit system.</a:t>
            </a:r>
          </a:p>
          <a:p>
            <a:r>
              <a:rPr lang="en-US" sz="1200" dirty="0">
                <a:solidFill>
                  <a:schemeClr val="bg1"/>
                </a:solidFill>
              </a:rPr>
              <a:t>A system that determines wages by quantity or quality of work produced.</a:t>
            </a:r>
          </a:p>
          <a:p>
            <a:r>
              <a:rPr lang="en-US" sz="1200" dirty="0">
                <a:solidFill>
                  <a:schemeClr val="bg1"/>
                </a:solidFill>
              </a:rPr>
              <a:t>Any reasonable factor other than gender.</a:t>
            </a:r>
          </a:p>
        </p:txBody>
      </p:sp>
      <p:sp>
        <p:nvSpPr>
          <p:cNvPr id="10" name="Rectangle 9">
            <a:extLst>
              <a:ext uri="{FF2B5EF4-FFF2-40B4-BE49-F238E27FC236}">
                <a16:creationId xmlns:a16="http://schemas.microsoft.com/office/drawing/2014/main" id="{994A3381-6BE3-4F1B-871D-6E02FEDA3A71}"/>
              </a:ext>
            </a:extLst>
          </p:cNvPr>
          <p:cNvSpPr/>
          <p:nvPr/>
        </p:nvSpPr>
        <p:spPr>
          <a:xfrm>
            <a:off x="4827878" y="987836"/>
            <a:ext cx="3839586" cy="1663368"/>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052311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3371A-2702-4F1F-ACE0-F822D06CE640}"/>
              </a:ext>
            </a:extLst>
          </p:cNvPr>
          <p:cNvSpPr/>
          <p:nvPr/>
        </p:nvSpPr>
        <p:spPr>
          <a:xfrm>
            <a:off x="764960" y="2088543"/>
            <a:ext cx="3450142" cy="2169825"/>
          </a:xfrm>
          <a:prstGeom prst="rect">
            <a:avLst/>
          </a:prstGeom>
        </p:spPr>
        <p:txBody>
          <a:bodyPr wrap="square">
            <a:spAutoFit/>
          </a:bodyPr>
          <a:lstStyle/>
          <a:p>
            <a:pPr marL="0" indent="0">
              <a:buNone/>
            </a:pPr>
            <a:r>
              <a:rPr lang="en-US" altLang="en-US" sz="1500" b="1" dirty="0">
                <a:latin typeface="+mn-lt"/>
              </a:rPr>
              <a:t>Applies to:</a:t>
            </a:r>
          </a:p>
          <a:p>
            <a:pPr marL="171450" indent="-171450">
              <a:buFont typeface="Arial" panose="020B0604020202020204" pitchFamily="34" charset="0"/>
              <a:buChar char="•"/>
            </a:pPr>
            <a:r>
              <a:rPr lang="en-US" altLang="en-US" sz="1500" dirty="0">
                <a:latin typeface="+mn-lt"/>
              </a:rPr>
              <a:t>Employers with 50 or more employees within 75 miles of employee’s workplace.</a:t>
            </a:r>
          </a:p>
          <a:p>
            <a:pPr marL="171450" indent="-171450">
              <a:buFont typeface="Arial" panose="020B0604020202020204" pitchFamily="34" charset="0"/>
              <a:buChar char="•"/>
            </a:pPr>
            <a:r>
              <a:rPr lang="en-US" altLang="en-US" sz="1500" dirty="0">
                <a:latin typeface="+mn-lt"/>
              </a:rPr>
              <a:t>Employees who have:</a:t>
            </a:r>
          </a:p>
          <a:p>
            <a:pPr marL="742950" lvl="1" indent="-285750">
              <a:buFont typeface="Courier New" panose="02070309020205020404" pitchFamily="49" charset="0"/>
              <a:buChar char="o"/>
            </a:pPr>
            <a:r>
              <a:rPr lang="en-US" altLang="en-US" sz="1500" dirty="0">
                <a:latin typeface="+mn-lt"/>
              </a:rPr>
              <a:t>Worked for the employer for at least 12 months.</a:t>
            </a:r>
          </a:p>
          <a:p>
            <a:pPr marL="742950" lvl="1" indent="-285750">
              <a:buFont typeface="Courier New" panose="02070309020205020404" pitchFamily="49" charset="0"/>
              <a:buChar char="o"/>
            </a:pPr>
            <a:r>
              <a:rPr lang="en-US" altLang="en-US" sz="1500" dirty="0">
                <a:latin typeface="+mn-lt"/>
              </a:rPr>
              <a:t>Worked at least 1,250 hours over the previous 12 months</a:t>
            </a:r>
          </a:p>
        </p:txBody>
      </p:sp>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5"/>
          </p:nvPr>
        </p:nvSpPr>
        <p:spPr>
          <a:xfrm>
            <a:off x="612777" y="868680"/>
            <a:ext cx="3701019" cy="389335"/>
          </a:xfrm>
        </p:spPr>
        <p:txBody>
          <a:bodyPr/>
          <a:lstStyle/>
          <a:p>
            <a:r>
              <a:rPr lang="en-US" altLang="en-US" dirty="0"/>
              <a:t>Family and Medical Leave Act</a:t>
            </a:r>
            <a:endParaRPr lang="en-US" dirty="0"/>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6-27</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FMLA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7" name="Rectangle 6">
            <a:extLst>
              <a:ext uri="{FF2B5EF4-FFF2-40B4-BE49-F238E27FC236}">
                <a16:creationId xmlns:a16="http://schemas.microsoft.com/office/drawing/2014/main" id="{5E9F3622-BBA7-4C88-9890-4D04B8CC6068}"/>
              </a:ext>
            </a:extLst>
          </p:cNvPr>
          <p:cNvSpPr/>
          <p:nvPr/>
        </p:nvSpPr>
        <p:spPr>
          <a:xfrm>
            <a:off x="4775823" y="1072700"/>
            <a:ext cx="3878264" cy="3454694"/>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6">
            <a:extLst>
              <a:ext uri="{FF2B5EF4-FFF2-40B4-BE49-F238E27FC236}">
                <a16:creationId xmlns:a16="http://schemas.microsoft.com/office/drawing/2014/main" id="{2D339E42-76C8-4E30-A556-254F2A39A4C5}"/>
              </a:ext>
            </a:extLst>
          </p:cNvPr>
          <p:cNvSpPr txBox="1">
            <a:spLocks/>
          </p:cNvSpPr>
          <p:nvPr/>
        </p:nvSpPr>
        <p:spPr>
          <a:xfrm>
            <a:off x="5053423" y="1239145"/>
            <a:ext cx="3323064" cy="3102934"/>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500" b="1" dirty="0">
                <a:solidFill>
                  <a:schemeClr val="bg1"/>
                </a:solidFill>
              </a:rPr>
              <a:t>Allows employees to:</a:t>
            </a:r>
          </a:p>
          <a:p>
            <a:r>
              <a:rPr lang="en-US" sz="1500" dirty="0">
                <a:solidFill>
                  <a:schemeClr val="bg1"/>
                </a:solidFill>
              </a:rPr>
              <a:t>Take a total of 12 weeks of unpaid leave during any 12-month period for the:</a:t>
            </a:r>
          </a:p>
          <a:p>
            <a:pPr lvl="1"/>
            <a:r>
              <a:rPr lang="en-US" sz="1500" dirty="0">
                <a:solidFill>
                  <a:schemeClr val="bg1"/>
                </a:solidFill>
              </a:rPr>
              <a:t>Birth, adoption, or foster care placement of a child.</a:t>
            </a:r>
          </a:p>
          <a:p>
            <a:pPr lvl="1"/>
            <a:r>
              <a:rPr lang="en-US" sz="1500" dirty="0">
                <a:solidFill>
                  <a:schemeClr val="bg1"/>
                </a:solidFill>
              </a:rPr>
              <a:t>Serious health condition of a spouse, child, or parent.</a:t>
            </a:r>
          </a:p>
          <a:p>
            <a:pPr lvl="1"/>
            <a:r>
              <a:rPr lang="en-US" sz="1500" dirty="0">
                <a:solidFill>
                  <a:schemeClr val="bg1"/>
                </a:solidFill>
              </a:rPr>
              <a:t>Employee’s own serious health condition.</a:t>
            </a:r>
          </a:p>
          <a:p>
            <a:r>
              <a:rPr lang="en-US" sz="1500" dirty="0">
                <a:solidFill>
                  <a:schemeClr val="bg1"/>
                </a:solidFill>
              </a:rPr>
              <a:t>Return to the same job or one with equivalent pay and status.</a:t>
            </a:r>
          </a:p>
        </p:txBody>
      </p:sp>
      <p:sp>
        <p:nvSpPr>
          <p:cNvPr id="10" name="Rectangle 9">
            <a:extLst>
              <a:ext uri="{FF2B5EF4-FFF2-40B4-BE49-F238E27FC236}">
                <a16:creationId xmlns:a16="http://schemas.microsoft.com/office/drawing/2014/main" id="{994A3381-6BE3-4F1B-871D-6E02FEDA3A71}"/>
              </a:ext>
            </a:extLst>
          </p:cNvPr>
          <p:cNvSpPr/>
          <p:nvPr/>
        </p:nvSpPr>
        <p:spPr>
          <a:xfrm>
            <a:off x="611884" y="1819517"/>
            <a:ext cx="3756294" cy="2707877"/>
          </a:xfrm>
          <a:prstGeom prst="rect">
            <a:avLst/>
          </a:prstGeom>
          <a:ln w="38100">
            <a:solidFill>
              <a:srgbClr val="1B3C6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147097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10;&#10;Description automatically generated">
            <a:extLst>
              <a:ext uri="{FF2B5EF4-FFF2-40B4-BE49-F238E27FC236}">
                <a16:creationId xmlns:a16="http://schemas.microsoft.com/office/drawing/2014/main" id="{1AFB51BF-B4B9-4572-9DE7-D651BC56032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23317" y="1954182"/>
            <a:ext cx="4060541" cy="2707028"/>
          </a:xfrm>
          <a:prstGeom prst="rect">
            <a:avLst/>
          </a:prstGeom>
        </p:spPr>
      </p:pic>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FMLA Leave</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6-28</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M6</a:t>
            </a:r>
          </a:p>
        </p:txBody>
      </p:sp>
      <p:sp>
        <p:nvSpPr>
          <p:cNvPr id="14" name="Rectangle 13">
            <a:extLst>
              <a:ext uri="{FF2B5EF4-FFF2-40B4-BE49-F238E27FC236}">
                <a16:creationId xmlns:a16="http://schemas.microsoft.com/office/drawing/2014/main" id="{C2C8AC45-92BA-45B5-B75B-1C44CE1BBD3C}"/>
              </a:ext>
            </a:extLst>
          </p:cNvPr>
          <p:cNvSpPr/>
          <p:nvPr/>
        </p:nvSpPr>
        <p:spPr>
          <a:xfrm>
            <a:off x="1509147" y="1962615"/>
            <a:ext cx="2914170" cy="2698595"/>
          </a:xfrm>
          <a:prstGeom prst="rect">
            <a:avLst/>
          </a:prstGeom>
          <a:solidFill>
            <a:srgbClr val="1B3C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ontent Placeholder 6">
            <a:extLst>
              <a:ext uri="{FF2B5EF4-FFF2-40B4-BE49-F238E27FC236}">
                <a16:creationId xmlns:a16="http://schemas.microsoft.com/office/drawing/2014/main" id="{93BA6D07-84BC-4B96-9C6B-97AB3A0ABFD2}"/>
              </a:ext>
            </a:extLst>
          </p:cNvPr>
          <p:cNvSpPr txBox="1">
            <a:spLocks/>
          </p:cNvSpPr>
          <p:nvPr/>
        </p:nvSpPr>
        <p:spPr>
          <a:xfrm>
            <a:off x="1483201" y="1274129"/>
            <a:ext cx="6946424" cy="3055038"/>
          </a:xfrm>
          <a:prstGeom prst="rect">
            <a:avLst/>
          </a:prstGeom>
        </p:spPr>
        <p:txBody>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An employee is diagnosed with heart disease and will need to undergo surgery and extensive rehabilitation.</a:t>
            </a:r>
          </a:p>
        </p:txBody>
      </p:sp>
      <p:sp>
        <p:nvSpPr>
          <p:cNvPr id="16" name="Rectangle 15">
            <a:extLst>
              <a:ext uri="{FF2B5EF4-FFF2-40B4-BE49-F238E27FC236}">
                <a16:creationId xmlns:a16="http://schemas.microsoft.com/office/drawing/2014/main" id="{24073D38-5382-44A0-A7C7-4EC041B71CC5}"/>
              </a:ext>
            </a:extLst>
          </p:cNvPr>
          <p:cNvSpPr/>
          <p:nvPr/>
        </p:nvSpPr>
        <p:spPr>
          <a:xfrm>
            <a:off x="1757318" y="2224658"/>
            <a:ext cx="2417828" cy="2174509"/>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endParaRPr lang="en-US" sz="1400" b="1" dirty="0">
              <a:solidFill>
                <a:schemeClr val="bg1"/>
              </a:solidFill>
              <a:cs typeface="Arial" panose="020B0604020202020204" pitchFamily="34" charset="0"/>
            </a:endParaRPr>
          </a:p>
        </p:txBody>
      </p:sp>
      <p:sp>
        <p:nvSpPr>
          <p:cNvPr id="17" name="Rectangle 16">
            <a:extLst>
              <a:ext uri="{FF2B5EF4-FFF2-40B4-BE49-F238E27FC236}">
                <a16:creationId xmlns:a16="http://schemas.microsoft.com/office/drawing/2014/main" id="{12F73672-B2A1-4398-994D-59415D3FF1D0}"/>
              </a:ext>
            </a:extLst>
          </p:cNvPr>
          <p:cNvSpPr/>
          <p:nvPr/>
        </p:nvSpPr>
        <p:spPr>
          <a:xfrm>
            <a:off x="1925310" y="2511693"/>
            <a:ext cx="2081844" cy="1600438"/>
          </a:xfrm>
          <a:prstGeom prst="rect">
            <a:avLst/>
          </a:prstGeom>
        </p:spPr>
        <p:txBody>
          <a:bodyPr wrap="square">
            <a:spAutoFit/>
          </a:bodyPr>
          <a:lstStyle/>
          <a:p>
            <a:pPr marL="0" indent="0">
              <a:buNone/>
            </a:pPr>
            <a:r>
              <a:rPr lang="en-US" altLang="en-US" sz="1400" dirty="0">
                <a:solidFill>
                  <a:schemeClr val="bg1"/>
                </a:solidFill>
                <a:latin typeface="+mn-lt"/>
              </a:rPr>
              <a:t>The employee has earned but not used four weeks of company-paid vacation. Can the employer require that the FMLA leave be concurrent with the employee’s vacation?</a:t>
            </a:r>
          </a:p>
        </p:txBody>
      </p:sp>
    </p:spTree>
    <p:custDataLst>
      <p:tags r:id="rId1"/>
    </p:custDataLst>
    <p:extLst>
      <p:ext uri="{BB962C8B-B14F-4D97-AF65-F5344CB8AC3E}">
        <p14:creationId xmlns:p14="http://schemas.microsoft.com/office/powerpoint/2010/main" val="6728576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6-29</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FMLA Military Leave Entitlements</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pic>
        <p:nvPicPr>
          <p:cNvPr id="7" name="Picture 6">
            <a:extLst>
              <a:ext uri="{FF2B5EF4-FFF2-40B4-BE49-F238E27FC236}">
                <a16:creationId xmlns:a16="http://schemas.microsoft.com/office/drawing/2014/main" id="{544EA0D1-A211-4362-90BF-AC25D755497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2891" y="1321583"/>
            <a:ext cx="3878261" cy="3044952"/>
          </a:xfrm>
          <a:prstGeom prst="rect">
            <a:avLst/>
          </a:prstGeom>
          <a:noFill/>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E8C67408-9EC7-4FF1-B42D-608771A69533}"/>
              </a:ext>
            </a:extLst>
          </p:cNvPr>
          <p:cNvSpPr/>
          <p:nvPr/>
        </p:nvSpPr>
        <p:spPr>
          <a:xfrm>
            <a:off x="585548" y="1321583"/>
            <a:ext cx="1959641" cy="3057129"/>
          </a:xfrm>
          <a:prstGeom prst="rect">
            <a:avLst/>
          </a:prstGeom>
          <a:solidFill>
            <a:srgbClr val="1B3C69">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Content Placeholder 7">
            <a:extLst>
              <a:ext uri="{FF2B5EF4-FFF2-40B4-BE49-F238E27FC236}">
                <a16:creationId xmlns:a16="http://schemas.microsoft.com/office/drawing/2014/main" id="{159B1469-9A0F-4808-80B7-2C58B07CA1D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409"/>
          <a:stretch/>
        </p:blipFill>
        <p:spPr>
          <a:xfrm>
            <a:off x="4796891" y="1321785"/>
            <a:ext cx="3878261" cy="3044952"/>
          </a:xfrm>
          <a:prstGeom prst="rect">
            <a:avLst/>
          </a:prstGeom>
          <a:noFill/>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69BACDBD-E6D2-488E-B789-D3A7335A8960}"/>
              </a:ext>
            </a:extLst>
          </p:cNvPr>
          <p:cNvSpPr/>
          <p:nvPr/>
        </p:nvSpPr>
        <p:spPr>
          <a:xfrm>
            <a:off x="4796891" y="1321382"/>
            <a:ext cx="1952298" cy="3045153"/>
          </a:xfrm>
          <a:prstGeom prst="rect">
            <a:avLst/>
          </a:prstGeom>
          <a:solidFill>
            <a:srgbClr val="1B3C69">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70">
            <a:extLst>
              <a:ext uri="{FF2B5EF4-FFF2-40B4-BE49-F238E27FC236}">
                <a16:creationId xmlns:a16="http://schemas.microsoft.com/office/drawing/2014/main" id="{6C96A172-19AC-4BE2-84FC-123ADD9C618B}"/>
              </a:ext>
            </a:extLst>
          </p:cNvPr>
          <p:cNvSpPr txBox="1">
            <a:spLocks/>
          </p:cNvSpPr>
          <p:nvPr/>
        </p:nvSpPr>
        <p:spPr>
          <a:xfrm>
            <a:off x="4808541" y="1327929"/>
            <a:ext cx="1952298" cy="305926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Military Caregiver Leave</a:t>
            </a:r>
          </a:p>
          <a:p>
            <a:pPr marL="0" indent="0">
              <a:buNone/>
            </a:pPr>
            <a:r>
              <a:rPr lang="en-US" sz="1200" dirty="0">
                <a:solidFill>
                  <a:schemeClr val="bg1"/>
                </a:solidFill>
              </a:rPr>
              <a:t>Provides up to 26 workweeks of unpaid FMLA leave during a single 12-month period for a spouse, son, daughter, parent, or nearest blood relative caring for a recovering service member.</a:t>
            </a:r>
          </a:p>
        </p:txBody>
      </p:sp>
      <p:sp>
        <p:nvSpPr>
          <p:cNvPr id="12" name="Text Placeholder 70">
            <a:extLst>
              <a:ext uri="{FF2B5EF4-FFF2-40B4-BE49-F238E27FC236}">
                <a16:creationId xmlns:a16="http://schemas.microsoft.com/office/drawing/2014/main" id="{7C731D6F-8566-4E87-92D3-063924A50367}"/>
              </a:ext>
            </a:extLst>
          </p:cNvPr>
          <p:cNvSpPr txBox="1">
            <a:spLocks/>
          </p:cNvSpPr>
          <p:nvPr/>
        </p:nvSpPr>
        <p:spPr>
          <a:xfrm>
            <a:off x="582327" y="1332800"/>
            <a:ext cx="1952298" cy="3033937"/>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Qualified Exigency Leave</a:t>
            </a:r>
          </a:p>
          <a:p>
            <a:pPr marL="0" indent="0">
              <a:buNone/>
            </a:pPr>
            <a:r>
              <a:rPr lang="en-US" sz="1200" dirty="0">
                <a:solidFill>
                  <a:schemeClr val="bg1"/>
                </a:solidFill>
              </a:rPr>
              <a:t>Provides up to 12 workweeks of FMLA leave to employee whose spouse, son, daughter, or parent is on or has been notified of impending covered active duty.</a:t>
            </a:r>
          </a:p>
        </p:txBody>
      </p:sp>
    </p:spTree>
    <p:custDataLst>
      <p:tags r:id="rId1"/>
    </p:custDataLst>
    <p:extLst>
      <p:ext uri="{BB962C8B-B14F-4D97-AF65-F5344CB8AC3E}">
        <p14:creationId xmlns:p14="http://schemas.microsoft.com/office/powerpoint/2010/main" val="18507749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6-30</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HIPAA, COBRA, OWBPA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17" name="Text Placeholder 70">
            <a:extLst>
              <a:ext uri="{FF2B5EF4-FFF2-40B4-BE49-F238E27FC236}">
                <a16:creationId xmlns:a16="http://schemas.microsoft.com/office/drawing/2014/main" id="{EFDF3C18-A32C-4F8D-8F23-C8A01CF4F1D6}"/>
              </a:ext>
            </a:extLst>
          </p:cNvPr>
          <p:cNvSpPr txBox="1">
            <a:spLocks/>
          </p:cNvSpPr>
          <p:nvPr/>
        </p:nvSpPr>
        <p:spPr>
          <a:xfrm>
            <a:off x="2788628" y="1305628"/>
            <a:ext cx="1952299" cy="893022"/>
          </a:xfrm>
          <a:prstGeom prst="rect">
            <a:avLst/>
          </a:prstGeom>
          <a:solidFill>
            <a:srgbClr val="1B3C69"/>
          </a:solidFill>
          <a:ln w="22225">
            <a:solidFill>
              <a:srgbClr val="1B3C69"/>
            </a:solidFill>
          </a:ln>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Health Insurance Portability and Accountability Act</a:t>
            </a:r>
          </a:p>
        </p:txBody>
      </p:sp>
      <p:sp>
        <p:nvSpPr>
          <p:cNvPr id="18" name="Rectangle 17">
            <a:extLst>
              <a:ext uri="{FF2B5EF4-FFF2-40B4-BE49-F238E27FC236}">
                <a16:creationId xmlns:a16="http://schemas.microsoft.com/office/drawing/2014/main" id="{156AF4B3-D5B8-4533-9CE0-E9DC4B979627}"/>
              </a:ext>
            </a:extLst>
          </p:cNvPr>
          <p:cNvSpPr/>
          <p:nvPr/>
        </p:nvSpPr>
        <p:spPr>
          <a:xfrm>
            <a:off x="4740927" y="1320494"/>
            <a:ext cx="3815584" cy="870721"/>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9" name="Text Placeholder 6">
            <a:extLst>
              <a:ext uri="{FF2B5EF4-FFF2-40B4-BE49-F238E27FC236}">
                <a16:creationId xmlns:a16="http://schemas.microsoft.com/office/drawing/2014/main" id="{915E10B8-D08E-4499-8EED-293007908E86}"/>
              </a:ext>
            </a:extLst>
          </p:cNvPr>
          <p:cNvSpPr txBox="1">
            <a:spLocks/>
          </p:cNvSpPr>
          <p:nvPr/>
        </p:nvSpPr>
        <p:spPr>
          <a:xfrm>
            <a:off x="4740927" y="1327928"/>
            <a:ext cx="3790296" cy="867004"/>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400" dirty="0"/>
              <a:t>Ensures that American workers are not excluded from health-care coverage, denied benefits, or charged more for coverage based on health status</a:t>
            </a:r>
          </a:p>
        </p:txBody>
      </p:sp>
      <p:sp>
        <p:nvSpPr>
          <p:cNvPr id="20" name="Text Placeholder 70">
            <a:extLst>
              <a:ext uri="{FF2B5EF4-FFF2-40B4-BE49-F238E27FC236}">
                <a16:creationId xmlns:a16="http://schemas.microsoft.com/office/drawing/2014/main" id="{8D37B428-7649-4954-8FAD-A0ABDCA54DB9}"/>
              </a:ext>
            </a:extLst>
          </p:cNvPr>
          <p:cNvSpPr txBox="1">
            <a:spLocks/>
          </p:cNvSpPr>
          <p:nvPr/>
        </p:nvSpPr>
        <p:spPr>
          <a:xfrm>
            <a:off x="2788628" y="2571750"/>
            <a:ext cx="1952299" cy="893023"/>
          </a:xfrm>
          <a:prstGeom prst="rect">
            <a:avLst/>
          </a:prstGeom>
          <a:solidFill>
            <a:srgbClr val="1B3C69"/>
          </a:solidFill>
          <a:ln w="22225">
            <a:solidFill>
              <a:srgbClr val="1B3C69"/>
            </a:solidFill>
          </a:ln>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Consolidated Omnibus Budget Reconciliation Act</a:t>
            </a:r>
          </a:p>
        </p:txBody>
      </p:sp>
      <p:sp>
        <p:nvSpPr>
          <p:cNvPr id="21" name="Rectangle 20">
            <a:extLst>
              <a:ext uri="{FF2B5EF4-FFF2-40B4-BE49-F238E27FC236}">
                <a16:creationId xmlns:a16="http://schemas.microsoft.com/office/drawing/2014/main" id="{7D5AD31F-17E3-4C07-8736-C770BEFB089B}"/>
              </a:ext>
            </a:extLst>
          </p:cNvPr>
          <p:cNvSpPr/>
          <p:nvPr/>
        </p:nvSpPr>
        <p:spPr>
          <a:xfrm>
            <a:off x="4740927" y="2586618"/>
            <a:ext cx="3815584" cy="870721"/>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2" name="Text Placeholder 70">
            <a:extLst>
              <a:ext uri="{FF2B5EF4-FFF2-40B4-BE49-F238E27FC236}">
                <a16:creationId xmlns:a16="http://schemas.microsoft.com/office/drawing/2014/main" id="{BC43F6FF-AEBF-4155-B3AB-8DCC2DF2877E}"/>
              </a:ext>
            </a:extLst>
          </p:cNvPr>
          <p:cNvSpPr txBox="1">
            <a:spLocks/>
          </p:cNvSpPr>
          <p:nvPr/>
        </p:nvSpPr>
        <p:spPr>
          <a:xfrm>
            <a:off x="2788628" y="3704651"/>
            <a:ext cx="1952299" cy="893023"/>
          </a:xfrm>
          <a:prstGeom prst="rect">
            <a:avLst/>
          </a:prstGeom>
          <a:solidFill>
            <a:srgbClr val="1B3C69"/>
          </a:solidFill>
          <a:ln w="22225">
            <a:solidFill>
              <a:srgbClr val="1B3C69"/>
            </a:solidFill>
          </a:ln>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Older Worker’s Benefit Protection Act</a:t>
            </a:r>
          </a:p>
        </p:txBody>
      </p:sp>
      <p:sp>
        <p:nvSpPr>
          <p:cNvPr id="23" name="Rectangle 22">
            <a:extLst>
              <a:ext uri="{FF2B5EF4-FFF2-40B4-BE49-F238E27FC236}">
                <a16:creationId xmlns:a16="http://schemas.microsoft.com/office/drawing/2014/main" id="{34067D9F-B704-4C2D-9E57-5E505358D16A}"/>
              </a:ext>
            </a:extLst>
          </p:cNvPr>
          <p:cNvSpPr/>
          <p:nvPr/>
        </p:nvSpPr>
        <p:spPr>
          <a:xfrm>
            <a:off x="4740927" y="3719520"/>
            <a:ext cx="3815584" cy="867004"/>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5" name="Text Placeholder 6">
            <a:extLst>
              <a:ext uri="{FF2B5EF4-FFF2-40B4-BE49-F238E27FC236}">
                <a16:creationId xmlns:a16="http://schemas.microsoft.com/office/drawing/2014/main" id="{3EB0316F-5E4D-4B82-8D49-5ABEC5ECC787}"/>
              </a:ext>
            </a:extLst>
          </p:cNvPr>
          <p:cNvSpPr txBox="1">
            <a:spLocks/>
          </p:cNvSpPr>
          <p:nvPr/>
        </p:nvSpPr>
        <p:spPr>
          <a:xfrm>
            <a:off x="4740927" y="2581042"/>
            <a:ext cx="3790296" cy="867004"/>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400" dirty="0"/>
              <a:t>Requires employers to allow individuals who otherwise would lose group medical insurance coverage to continue it for a period of time</a:t>
            </a:r>
          </a:p>
        </p:txBody>
      </p:sp>
      <p:sp>
        <p:nvSpPr>
          <p:cNvPr id="26" name="Text Placeholder 6">
            <a:extLst>
              <a:ext uri="{FF2B5EF4-FFF2-40B4-BE49-F238E27FC236}">
                <a16:creationId xmlns:a16="http://schemas.microsoft.com/office/drawing/2014/main" id="{4EE24059-858F-4310-9503-2DB28825BBBD}"/>
              </a:ext>
            </a:extLst>
          </p:cNvPr>
          <p:cNvSpPr txBox="1">
            <a:spLocks/>
          </p:cNvSpPr>
          <p:nvPr/>
        </p:nvSpPr>
        <p:spPr>
          <a:xfrm>
            <a:off x="4753571" y="3687924"/>
            <a:ext cx="3790296" cy="867004"/>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400" dirty="0"/>
              <a:t>Prohibits discrimination regarding employee benefits on basis of age; regulates early retirement incentive programs</a:t>
            </a:r>
          </a:p>
        </p:txBody>
      </p:sp>
      <p:pic>
        <p:nvPicPr>
          <p:cNvPr id="24" name="Content Placeholder 6">
            <a:extLst>
              <a:ext uri="{FF2B5EF4-FFF2-40B4-BE49-F238E27FC236}">
                <a16:creationId xmlns:a16="http://schemas.microsoft.com/office/drawing/2014/main" id="{1D841949-3543-42C5-AFF3-BB8A96B44D66}"/>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t="-18"/>
          <a:stretch/>
        </p:blipFill>
        <p:spPr>
          <a:xfrm>
            <a:off x="587489" y="1333266"/>
            <a:ext cx="2171594" cy="3264408"/>
          </a:xfrm>
          <a:ln w="22225">
            <a:solidFill>
              <a:srgbClr val="1B3C69"/>
            </a:solidFill>
          </a:ln>
        </p:spPr>
      </p:pic>
    </p:spTree>
    <p:custDataLst>
      <p:tags r:id="rId1"/>
    </p:custDataLst>
    <p:extLst>
      <p:ext uri="{BB962C8B-B14F-4D97-AF65-F5344CB8AC3E}">
        <p14:creationId xmlns:p14="http://schemas.microsoft.com/office/powerpoint/2010/main" val="32257722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187A07-948F-4D5B-896E-11FF420300D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48952" y="1326594"/>
            <a:ext cx="3597434" cy="3057819"/>
          </a:xfrm>
          <a:prstGeom prst="rect">
            <a:avLst/>
          </a:prstGeom>
          <a:noFill/>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6-31</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a:xfrm>
            <a:off x="611884" y="310896"/>
            <a:ext cx="7132320" cy="484632"/>
          </a:xfrm>
        </p:spPr>
        <p:txBody>
          <a:bodyPr anchor="ctr">
            <a:normAutofit/>
          </a:bodyPr>
          <a:lstStyle/>
          <a:p>
            <a:r>
              <a:rPr lang="en-US" dirty="0"/>
              <a:t>Drug-Free Workplace Act</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a:xfrm>
            <a:off x="7863842" y="314135"/>
            <a:ext cx="822960" cy="484632"/>
          </a:xfrm>
        </p:spPr>
        <p:txBody>
          <a:bodyPr anchor="ctr">
            <a:normAutofit/>
          </a:bodyPr>
          <a:lstStyle/>
          <a:p>
            <a:r>
              <a:rPr lang="en-US" dirty="0"/>
              <a:t>M6</a:t>
            </a:r>
          </a:p>
        </p:txBody>
      </p:sp>
      <p:sp>
        <p:nvSpPr>
          <p:cNvPr id="2" name="Content Placeholder 1">
            <a:extLst>
              <a:ext uri="{FF2B5EF4-FFF2-40B4-BE49-F238E27FC236}">
                <a16:creationId xmlns:a16="http://schemas.microsoft.com/office/drawing/2014/main" id="{564B145D-7C0B-447E-9A6E-BA4BB21C9D4A}"/>
              </a:ext>
            </a:extLst>
          </p:cNvPr>
          <p:cNvSpPr>
            <a:spLocks noGrp="1"/>
          </p:cNvSpPr>
          <p:nvPr>
            <p:ph idx="1"/>
          </p:nvPr>
        </p:nvSpPr>
        <p:spPr>
          <a:xfrm>
            <a:off x="615105" y="1329375"/>
            <a:ext cx="3956896" cy="3055038"/>
          </a:xfrm>
        </p:spPr>
        <p:txBody>
          <a:bodyPr>
            <a:normAutofit/>
          </a:bodyPr>
          <a:lstStyle/>
          <a:p>
            <a:pPr>
              <a:lnSpc>
                <a:spcPct val="90000"/>
              </a:lnSpc>
            </a:pPr>
            <a:r>
              <a:rPr lang="en-US" sz="1500" dirty="0"/>
              <a:t>Applies to organizations that have contracts with the federal government of $100,000 or more or that participate in government programs.</a:t>
            </a:r>
          </a:p>
          <a:p>
            <a:pPr>
              <a:lnSpc>
                <a:spcPct val="90000"/>
              </a:lnSpc>
            </a:pPr>
            <a:r>
              <a:rPr lang="en-US" sz="1500" dirty="0"/>
              <a:t>Requires covered contractors to:</a:t>
            </a:r>
          </a:p>
          <a:p>
            <a:pPr lvl="1">
              <a:lnSpc>
                <a:spcPct val="90000"/>
              </a:lnSpc>
            </a:pPr>
            <a:r>
              <a:rPr lang="en-US" sz="1500" dirty="0"/>
              <a:t>Develop a policy that prohibits manufacture, distribution, dispensation, possession, or use of controlled substances in the workplace.</a:t>
            </a:r>
          </a:p>
          <a:p>
            <a:pPr lvl="1">
              <a:lnSpc>
                <a:spcPct val="90000"/>
              </a:lnSpc>
            </a:pPr>
            <a:r>
              <a:rPr lang="en-US" sz="1500" dirty="0"/>
              <a:t>Provide a copy of the policy to employees and specify actions that will be taken for policy violations.</a:t>
            </a:r>
          </a:p>
          <a:p>
            <a:pPr lvl="1">
              <a:lnSpc>
                <a:spcPct val="90000"/>
              </a:lnSpc>
            </a:pPr>
            <a:r>
              <a:rPr lang="en-US" sz="1500" dirty="0"/>
              <a:t>Establish a drug awareness program.</a:t>
            </a:r>
          </a:p>
          <a:p>
            <a:pPr lvl="1">
              <a:lnSpc>
                <a:spcPct val="90000"/>
              </a:lnSpc>
            </a:pPr>
            <a:endParaRPr lang="en-US" sz="1500" dirty="0"/>
          </a:p>
          <a:p>
            <a:pPr>
              <a:lnSpc>
                <a:spcPct val="90000"/>
              </a:lnSpc>
            </a:pPr>
            <a:endParaRPr lang="en-US" sz="1500" dirty="0"/>
          </a:p>
        </p:txBody>
      </p:sp>
    </p:spTree>
    <p:custDataLst>
      <p:tags r:id="rId1"/>
    </p:custDataLst>
    <p:extLst>
      <p:ext uri="{BB962C8B-B14F-4D97-AF65-F5344CB8AC3E}">
        <p14:creationId xmlns:p14="http://schemas.microsoft.com/office/powerpoint/2010/main" val="21964023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658CB2-C545-4021-99CB-B8FE5407713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08538" y="1740503"/>
            <a:ext cx="3878262" cy="2230000"/>
          </a:xfrm>
          <a:prstGeom prst="rect">
            <a:avLst/>
          </a:prstGeom>
          <a:noFill/>
        </p:spPr>
      </p:pic>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6-32</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a:xfrm>
            <a:off x="611884" y="310896"/>
            <a:ext cx="7132320" cy="484632"/>
          </a:xfrm>
        </p:spPr>
        <p:txBody>
          <a:bodyPr anchor="ctr">
            <a:normAutofit/>
          </a:bodyPr>
          <a:lstStyle/>
          <a:p>
            <a:r>
              <a:rPr lang="en-US" dirty="0"/>
              <a:t>Occupational Safety and Health Act</a:t>
            </a:r>
          </a:p>
        </p:txBody>
      </p:sp>
      <p:sp>
        <p:nvSpPr>
          <p:cNvPr id="3" name="Text Placeholder 2">
            <a:extLst>
              <a:ext uri="{FF2B5EF4-FFF2-40B4-BE49-F238E27FC236}">
                <a16:creationId xmlns:a16="http://schemas.microsoft.com/office/drawing/2014/main" id="{D9BC0C28-25A1-483B-88A6-3EDDC66D9810}"/>
              </a:ext>
            </a:extLst>
          </p:cNvPr>
          <p:cNvSpPr>
            <a:spLocks noGrp="1"/>
          </p:cNvSpPr>
          <p:nvPr>
            <p:ph type="body" sz="quarter" idx="17"/>
          </p:nvPr>
        </p:nvSpPr>
        <p:spPr>
          <a:xfrm>
            <a:off x="612777" y="868680"/>
            <a:ext cx="8074025" cy="389335"/>
          </a:xfrm>
        </p:spPr>
        <p:txBody>
          <a:bodyPr anchor="ctr">
            <a:normAutofit/>
          </a:bodyPr>
          <a:lstStyle/>
          <a:p>
            <a:pPr>
              <a:lnSpc>
                <a:spcPct val="90000"/>
              </a:lnSpc>
            </a:pPr>
            <a:r>
              <a:rPr lang="en-US" dirty="0"/>
              <a:t>Provisions</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a:xfrm>
            <a:off x="7863842" y="314135"/>
            <a:ext cx="822960" cy="484632"/>
          </a:xfrm>
        </p:spPr>
        <p:txBody>
          <a:bodyPr anchor="ctr">
            <a:normAutofit/>
          </a:bodyPr>
          <a:lstStyle/>
          <a:p>
            <a:r>
              <a:rPr lang="en-US" dirty="0"/>
              <a:t>M6</a:t>
            </a:r>
          </a:p>
        </p:txBody>
      </p:sp>
      <p:sp>
        <p:nvSpPr>
          <p:cNvPr id="2" name="Content Placeholder 1">
            <a:extLst>
              <a:ext uri="{FF2B5EF4-FFF2-40B4-BE49-F238E27FC236}">
                <a16:creationId xmlns:a16="http://schemas.microsoft.com/office/drawing/2014/main" id="{564B145D-7C0B-447E-9A6E-BA4BB21C9D4A}"/>
              </a:ext>
            </a:extLst>
          </p:cNvPr>
          <p:cNvSpPr>
            <a:spLocks noGrp="1"/>
          </p:cNvSpPr>
          <p:nvPr>
            <p:ph idx="1"/>
          </p:nvPr>
        </p:nvSpPr>
        <p:spPr>
          <a:xfrm>
            <a:off x="615105" y="1329375"/>
            <a:ext cx="3956896" cy="3055038"/>
          </a:xfrm>
        </p:spPr>
        <p:txBody>
          <a:bodyPr>
            <a:normAutofit/>
          </a:bodyPr>
          <a:lstStyle/>
          <a:p>
            <a:r>
              <a:rPr lang="en-US" dirty="0"/>
              <a:t>Sets workplace safety and health standards.</a:t>
            </a:r>
          </a:p>
          <a:p>
            <a:r>
              <a:rPr lang="en-US" dirty="0"/>
              <a:t>Allows workplace inspections to ensure that standards are enforced.</a:t>
            </a:r>
          </a:p>
          <a:p>
            <a:r>
              <a:rPr lang="en-US" dirty="0"/>
              <a:t>Includes a General Duty Clause that requires employers to furnish a workplace free from recognized hazards that may cause death or serious harm.</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36283816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EFEF72-526F-4040-8601-BAF5334BEF57}"/>
              </a:ext>
            </a:extLst>
          </p:cNvPr>
          <p:cNvGrpSpPr/>
          <p:nvPr/>
        </p:nvGrpSpPr>
        <p:grpSpPr>
          <a:xfrm>
            <a:off x="612777" y="1248896"/>
            <a:ext cx="7943735" cy="1640541"/>
            <a:chOff x="597847" y="1248896"/>
            <a:chExt cx="7943735" cy="1640541"/>
          </a:xfrm>
        </p:grpSpPr>
        <p:pic>
          <p:nvPicPr>
            <p:cNvPr id="9" name="Picture 8">
              <a:extLst>
                <a:ext uri="{FF2B5EF4-FFF2-40B4-BE49-F238E27FC236}">
                  <a16:creationId xmlns:a16="http://schemas.microsoft.com/office/drawing/2014/main" id="{0C45E1C0-A607-4922-B96A-0041F21D215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97847" y="1248896"/>
              <a:ext cx="2341624" cy="1636776"/>
            </a:xfrm>
            <a:prstGeom prst="rect">
              <a:avLst/>
            </a:prstGeom>
            <a:noFill/>
            <a:effectLst/>
          </p:spPr>
        </p:pic>
        <p:sp>
          <p:nvSpPr>
            <p:cNvPr id="8" name="Text Placeholder 70">
              <a:extLst>
                <a:ext uri="{FF2B5EF4-FFF2-40B4-BE49-F238E27FC236}">
                  <a16:creationId xmlns:a16="http://schemas.microsoft.com/office/drawing/2014/main" id="{91311B01-E5F8-408D-8C79-75CFB4218627}"/>
                </a:ext>
              </a:extLst>
            </p:cNvPr>
            <p:cNvSpPr txBox="1">
              <a:spLocks/>
            </p:cNvSpPr>
            <p:nvPr/>
          </p:nvSpPr>
          <p:spPr>
            <a:xfrm>
              <a:off x="2537847" y="1262881"/>
              <a:ext cx="1952299" cy="1613084"/>
            </a:xfrm>
            <a:prstGeom prst="rect">
              <a:avLst/>
            </a:prstGeom>
            <a:solidFill>
              <a:srgbClr val="1B3C69"/>
            </a:solid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Worker Adjustment and Retraining Notification Act </a:t>
              </a:r>
            </a:p>
          </p:txBody>
        </p:sp>
        <p:sp>
          <p:nvSpPr>
            <p:cNvPr id="10" name="Rectangle 9">
              <a:extLst>
                <a:ext uri="{FF2B5EF4-FFF2-40B4-BE49-F238E27FC236}">
                  <a16:creationId xmlns:a16="http://schemas.microsoft.com/office/drawing/2014/main" id="{CDE83968-C353-43F9-B61B-AF699C791A5C}"/>
                </a:ext>
              </a:extLst>
            </p:cNvPr>
            <p:cNvSpPr/>
            <p:nvPr/>
          </p:nvSpPr>
          <p:spPr>
            <a:xfrm>
              <a:off x="612777" y="1248896"/>
              <a:ext cx="7928805" cy="1640541"/>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1" name="Text Placeholder 6">
              <a:extLst>
                <a:ext uri="{FF2B5EF4-FFF2-40B4-BE49-F238E27FC236}">
                  <a16:creationId xmlns:a16="http://schemas.microsoft.com/office/drawing/2014/main" id="{9C806C1F-E63D-462B-9F24-3EFAE3D35D86}"/>
                </a:ext>
              </a:extLst>
            </p:cNvPr>
            <p:cNvSpPr txBox="1">
              <a:spLocks/>
            </p:cNvSpPr>
            <p:nvPr/>
          </p:nvSpPr>
          <p:spPr>
            <a:xfrm>
              <a:off x="4591728" y="1261781"/>
              <a:ext cx="3864239" cy="1627655"/>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600" dirty="0"/>
                <a:t>Requires certain employers to give a minimum of 60 days’ notice if a facility will close or mass layoffs will occur </a:t>
              </a:r>
            </a:p>
          </p:txBody>
        </p:sp>
      </p:gr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6-33</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WARN, NLRA</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grpSp>
        <p:nvGrpSpPr>
          <p:cNvPr id="12" name="Group 11">
            <a:extLst>
              <a:ext uri="{FF2B5EF4-FFF2-40B4-BE49-F238E27FC236}">
                <a16:creationId xmlns:a16="http://schemas.microsoft.com/office/drawing/2014/main" id="{06D8F4CB-2DCD-4DB3-B6D1-D36482FA24CB}"/>
              </a:ext>
            </a:extLst>
          </p:cNvPr>
          <p:cNvGrpSpPr/>
          <p:nvPr/>
        </p:nvGrpSpPr>
        <p:grpSpPr>
          <a:xfrm>
            <a:off x="612777" y="2986295"/>
            <a:ext cx="7943735" cy="1654526"/>
            <a:chOff x="627708" y="2986295"/>
            <a:chExt cx="7943735" cy="1654526"/>
          </a:xfrm>
        </p:grpSpPr>
        <p:sp>
          <p:nvSpPr>
            <p:cNvPr id="13" name="Text Placeholder 70">
              <a:extLst>
                <a:ext uri="{FF2B5EF4-FFF2-40B4-BE49-F238E27FC236}">
                  <a16:creationId xmlns:a16="http://schemas.microsoft.com/office/drawing/2014/main" id="{F0EA8BDD-EBE3-433B-89B1-4A6691D533D1}"/>
                </a:ext>
              </a:extLst>
            </p:cNvPr>
            <p:cNvSpPr txBox="1">
              <a:spLocks/>
            </p:cNvSpPr>
            <p:nvPr/>
          </p:nvSpPr>
          <p:spPr>
            <a:xfrm>
              <a:off x="2567708" y="3000280"/>
              <a:ext cx="1952299" cy="1613084"/>
            </a:xfrm>
            <a:prstGeom prst="rect">
              <a:avLst/>
            </a:prstGeom>
            <a:solidFill>
              <a:srgbClr val="1B3C69"/>
            </a:solid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b="1" dirty="0">
                  <a:solidFill>
                    <a:schemeClr val="bg1"/>
                  </a:solidFill>
                </a:rPr>
                <a:t>National Labor Relations Act</a:t>
              </a:r>
            </a:p>
          </p:txBody>
        </p:sp>
        <p:pic>
          <p:nvPicPr>
            <p:cNvPr id="14" name="Picture 13">
              <a:extLst>
                <a:ext uri="{FF2B5EF4-FFF2-40B4-BE49-F238E27FC236}">
                  <a16:creationId xmlns:a16="http://schemas.microsoft.com/office/drawing/2014/main" id="{2F00CCE1-62DE-42D1-B567-00039D65FB9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7708" y="3004045"/>
              <a:ext cx="1952299" cy="1636776"/>
            </a:xfrm>
            <a:prstGeom prst="rect">
              <a:avLst/>
            </a:prstGeom>
            <a:noFill/>
            <a:effectLst/>
          </p:spPr>
        </p:pic>
        <p:sp>
          <p:nvSpPr>
            <p:cNvPr id="15" name="Rectangle 14">
              <a:extLst>
                <a:ext uri="{FF2B5EF4-FFF2-40B4-BE49-F238E27FC236}">
                  <a16:creationId xmlns:a16="http://schemas.microsoft.com/office/drawing/2014/main" id="{D50BF947-7ACC-4910-9734-E9BA04F6F758}"/>
                </a:ext>
              </a:extLst>
            </p:cNvPr>
            <p:cNvSpPr/>
            <p:nvPr/>
          </p:nvSpPr>
          <p:spPr>
            <a:xfrm>
              <a:off x="642638" y="2986295"/>
              <a:ext cx="7928805" cy="1640541"/>
            </a:xfrm>
            <a:prstGeom prst="rect">
              <a:avLst/>
            </a:prstGeom>
            <a:ln w="38100">
              <a:solidFill>
                <a:srgbClr val="1B3C69"/>
              </a:solidFill>
            </a:ln>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A19F5B11-8461-4E7D-8A70-B24FD0732016}"/>
                </a:ext>
              </a:extLst>
            </p:cNvPr>
            <p:cNvSpPr txBox="1">
              <a:spLocks/>
            </p:cNvSpPr>
            <p:nvPr/>
          </p:nvSpPr>
          <p:spPr>
            <a:xfrm>
              <a:off x="4621589" y="2999180"/>
              <a:ext cx="3864239" cy="1627655"/>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600" dirty="0"/>
                <a:t>Protects the rights of private-sector employees to organize and bargain collectively</a:t>
              </a:r>
            </a:p>
          </p:txBody>
        </p:sp>
      </p:grpSp>
    </p:spTree>
    <p:custDataLst>
      <p:tags r:id="rId1"/>
    </p:custDataLst>
    <p:extLst>
      <p:ext uri="{BB962C8B-B14F-4D97-AF65-F5344CB8AC3E}">
        <p14:creationId xmlns:p14="http://schemas.microsoft.com/office/powerpoint/2010/main" val="21978501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dirty="0">
                <a:latin typeface="+mn-lt"/>
              </a:rPr>
              <a:t>Workplace Diversity Policy</a:t>
            </a:r>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139</a:t>
            </a:fld>
            <a:endParaRPr lang="en-US" dirty="0"/>
          </a:p>
        </p:txBody>
      </p:sp>
      <p:pic>
        <p:nvPicPr>
          <p:cNvPr id="7" name="Picture 6">
            <a:extLst>
              <a:ext uri="{FF2B5EF4-FFF2-40B4-BE49-F238E27FC236}">
                <a16:creationId xmlns:a16="http://schemas.microsoft.com/office/drawing/2014/main" id="{91383C85-0247-4B92-8178-402F41CBEBD8}"/>
              </a:ext>
            </a:extLst>
          </p:cNvPr>
          <p:cNvPicPr>
            <a:picLocks noChangeAspect="1"/>
          </p:cNvPicPr>
          <p:nvPr/>
        </p:nvPicPr>
        <p:blipFill rotWithShape="1">
          <a:blip r:embed="rId4"/>
          <a:srcRect l="7485" r="7485"/>
          <a:stretch/>
        </p:blipFill>
        <p:spPr>
          <a:xfrm>
            <a:off x="1737662" y="1597532"/>
            <a:ext cx="6126685" cy="2603495"/>
          </a:xfrm>
          <a:prstGeom prst="rect">
            <a:avLst/>
          </a:prstGeom>
        </p:spPr>
      </p:pic>
    </p:spTree>
    <p:custDataLst>
      <p:tags r:id="rId1"/>
    </p:custDataLst>
    <p:extLst>
      <p:ext uri="{BB962C8B-B14F-4D97-AF65-F5344CB8AC3E}">
        <p14:creationId xmlns:p14="http://schemas.microsoft.com/office/powerpoint/2010/main" val="4270058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ject 4" descr="preencoded.png">
            <a:extLst>
              <a:ext uri="{FF2B5EF4-FFF2-40B4-BE49-F238E27FC236}">
                <a16:creationId xmlns:a16="http://schemas.microsoft.com/office/drawing/2014/main" id="{FE5B4546-A9CF-4F1A-B09F-8173F2333DF4}"/>
              </a:ext>
            </a:extLst>
          </p:cNvPr>
          <p:cNvPicPr>
            <a:picLocks noChangeAspect="1"/>
          </p:cNvPicPr>
          <p:nvPr/>
        </p:nvPicPr>
        <p:blipFill>
          <a:blip r:embed="rId4"/>
          <a:stretch>
            <a:fillRect/>
          </a:stretch>
        </p:blipFill>
        <p:spPr>
          <a:xfrm>
            <a:off x="6172034" y="2941164"/>
            <a:ext cx="1783081" cy="1348015"/>
          </a:xfrm>
          <a:prstGeom prst="rect">
            <a:avLst/>
          </a:prstGeom>
        </p:spPr>
      </p:pic>
      <p:pic>
        <p:nvPicPr>
          <p:cNvPr id="21" name="Object 4" descr="preencoded.png">
            <a:extLst>
              <a:ext uri="{FF2B5EF4-FFF2-40B4-BE49-F238E27FC236}">
                <a16:creationId xmlns:a16="http://schemas.microsoft.com/office/drawing/2014/main" id="{53D90A00-7DFD-450F-A053-42AE4FBB05AA}"/>
              </a:ext>
            </a:extLst>
          </p:cNvPr>
          <p:cNvPicPr>
            <a:picLocks noChangeAspect="1"/>
          </p:cNvPicPr>
          <p:nvPr/>
        </p:nvPicPr>
        <p:blipFill>
          <a:blip r:embed="rId4"/>
          <a:stretch>
            <a:fillRect/>
          </a:stretch>
        </p:blipFill>
        <p:spPr>
          <a:xfrm>
            <a:off x="3907666" y="2945155"/>
            <a:ext cx="1783081" cy="1344024"/>
          </a:xfrm>
          <a:prstGeom prst="rect">
            <a:avLst/>
          </a:prstGeom>
        </p:spPr>
      </p:pic>
      <p:pic>
        <p:nvPicPr>
          <p:cNvPr id="16" name="Object 4" descr="preencoded.png">
            <a:extLst>
              <a:ext uri="{FF2B5EF4-FFF2-40B4-BE49-F238E27FC236}">
                <a16:creationId xmlns:a16="http://schemas.microsoft.com/office/drawing/2014/main" id="{28826A3A-F8BE-43C7-8D04-4E4B93E20E98}"/>
              </a:ext>
            </a:extLst>
          </p:cNvPr>
          <p:cNvPicPr>
            <a:picLocks noChangeAspect="1"/>
          </p:cNvPicPr>
          <p:nvPr/>
        </p:nvPicPr>
        <p:blipFill>
          <a:blip r:embed="rId4"/>
          <a:stretch>
            <a:fillRect/>
          </a:stretch>
        </p:blipFill>
        <p:spPr>
          <a:xfrm>
            <a:off x="1646307" y="2941166"/>
            <a:ext cx="1783081" cy="1348012"/>
          </a:xfrm>
          <a:prstGeom prst="rect">
            <a:avLst/>
          </a:prstGeom>
        </p:spPr>
      </p:pic>
      <p:sp>
        <p:nvSpPr>
          <p:cNvPr id="7" name="Text Placeholder 6">
            <a:extLst>
              <a:ext uri="{FF2B5EF4-FFF2-40B4-BE49-F238E27FC236}">
                <a16:creationId xmlns:a16="http://schemas.microsoft.com/office/drawing/2014/main" id="{6BC743A2-EFAF-456E-A901-D196941E5CCA}"/>
              </a:ext>
            </a:extLst>
          </p:cNvPr>
          <p:cNvSpPr>
            <a:spLocks noGrp="1"/>
          </p:cNvSpPr>
          <p:nvPr>
            <p:ph type="body" sz="quarter" idx="13"/>
          </p:nvPr>
        </p:nvSpPr>
        <p:spPr>
          <a:xfrm>
            <a:off x="1509147" y="873699"/>
            <a:ext cx="7203615" cy="484632"/>
          </a:xfrm>
        </p:spPr>
        <p:txBody>
          <a:bodyPr/>
          <a:lstStyle/>
          <a:p>
            <a:r>
              <a:rPr lang="en-US" dirty="0"/>
              <a:t>Which of the following is the best example of a strategic HR function? </a:t>
            </a:r>
          </a:p>
          <a:p>
            <a:r>
              <a:rPr lang="en-US" dirty="0"/>
              <a:t>What roles is your client performing? </a:t>
            </a:r>
          </a:p>
          <a:p>
            <a:r>
              <a:rPr lang="en-US" dirty="0"/>
              <a:t>How can you help them move more into the strategic space?</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Strategic HR  </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1-4</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M1</a:t>
            </a:r>
          </a:p>
        </p:txBody>
      </p:sp>
      <p:pic>
        <p:nvPicPr>
          <p:cNvPr id="9" name="Picture 8" descr="Two business people communicating">
            <a:extLst>
              <a:ext uri="{FF2B5EF4-FFF2-40B4-BE49-F238E27FC236}">
                <a16:creationId xmlns:a16="http://schemas.microsoft.com/office/drawing/2014/main" id="{7A84D292-A8C1-4CC7-91F4-3DA0D00D633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46307" y="1876565"/>
            <a:ext cx="1783080" cy="1188430"/>
          </a:xfrm>
          <a:prstGeom prst="rect">
            <a:avLst/>
          </a:prstGeom>
        </p:spPr>
      </p:pic>
      <p:pic>
        <p:nvPicPr>
          <p:cNvPr id="10" name="Picture 9" descr="Person creating a calendar with adhesive notes on a blackboard">
            <a:extLst>
              <a:ext uri="{FF2B5EF4-FFF2-40B4-BE49-F238E27FC236}">
                <a16:creationId xmlns:a16="http://schemas.microsoft.com/office/drawing/2014/main" id="{363CE839-12D8-4776-B107-8A36030CE44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909453" y="1876565"/>
            <a:ext cx="1782297" cy="1188430"/>
          </a:xfrm>
          <a:prstGeom prst="rect">
            <a:avLst/>
          </a:prstGeom>
        </p:spPr>
      </p:pic>
      <p:pic>
        <p:nvPicPr>
          <p:cNvPr id="11" name="Picture 10" descr="Person raising hand">
            <a:extLst>
              <a:ext uri="{FF2B5EF4-FFF2-40B4-BE49-F238E27FC236}">
                <a16:creationId xmlns:a16="http://schemas.microsoft.com/office/drawing/2014/main" id="{9B5F6715-B1C5-43CB-9E59-F2E1DA556F9F}"/>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172034" y="1876565"/>
            <a:ext cx="1782645" cy="1188430"/>
          </a:xfrm>
          <a:prstGeom prst="rect">
            <a:avLst/>
          </a:prstGeom>
        </p:spPr>
      </p:pic>
      <p:sp>
        <p:nvSpPr>
          <p:cNvPr id="12" name="Text Placeholder 70">
            <a:extLst>
              <a:ext uri="{FF2B5EF4-FFF2-40B4-BE49-F238E27FC236}">
                <a16:creationId xmlns:a16="http://schemas.microsoft.com/office/drawing/2014/main" id="{4973DD6D-F182-4813-8B58-8D6351D3C8C7}"/>
              </a:ext>
            </a:extLst>
          </p:cNvPr>
          <p:cNvSpPr txBox="1">
            <a:spLocks/>
          </p:cNvSpPr>
          <p:nvPr/>
        </p:nvSpPr>
        <p:spPr>
          <a:xfrm>
            <a:off x="4007251" y="3163669"/>
            <a:ext cx="1587033" cy="972646"/>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Working with leadership to determine organizational staffing needs</a:t>
            </a:r>
          </a:p>
        </p:txBody>
      </p:sp>
      <p:sp>
        <p:nvSpPr>
          <p:cNvPr id="13" name="Text Placeholder 70">
            <a:extLst>
              <a:ext uri="{FF2B5EF4-FFF2-40B4-BE49-F238E27FC236}">
                <a16:creationId xmlns:a16="http://schemas.microsoft.com/office/drawing/2014/main" id="{D534CF9F-14C4-4721-9C34-30A1406E5840}"/>
              </a:ext>
            </a:extLst>
          </p:cNvPr>
          <p:cNvSpPr txBox="1">
            <a:spLocks/>
          </p:cNvSpPr>
          <p:nvPr/>
        </p:nvSpPr>
        <p:spPr>
          <a:xfrm>
            <a:off x="1745003" y="3154011"/>
            <a:ext cx="1595803" cy="929195"/>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Preparing structured interview questions for candidates</a:t>
            </a:r>
          </a:p>
        </p:txBody>
      </p:sp>
      <p:sp>
        <p:nvSpPr>
          <p:cNvPr id="14" name="Text Placeholder 70">
            <a:extLst>
              <a:ext uri="{FF2B5EF4-FFF2-40B4-BE49-F238E27FC236}">
                <a16:creationId xmlns:a16="http://schemas.microsoft.com/office/drawing/2014/main" id="{DCE0D336-482C-4223-AED9-2741761E1633}"/>
              </a:ext>
            </a:extLst>
          </p:cNvPr>
          <p:cNvSpPr txBox="1">
            <a:spLocks/>
          </p:cNvSpPr>
          <p:nvPr/>
        </p:nvSpPr>
        <p:spPr>
          <a:xfrm>
            <a:off x="6289933" y="3163669"/>
            <a:ext cx="1573909" cy="999263"/>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Facilitating sexual harassment prevention        training</a:t>
            </a:r>
          </a:p>
        </p:txBody>
      </p:sp>
      <p:pic>
        <p:nvPicPr>
          <p:cNvPr id="26" name="Graphic 25" descr="Document">
            <a:extLst>
              <a:ext uri="{FF2B5EF4-FFF2-40B4-BE49-F238E27FC236}">
                <a16:creationId xmlns:a16="http://schemas.microsoft.com/office/drawing/2014/main" id="{3184EE60-9582-4B1C-90B1-7F867EC811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1647" y="3549495"/>
            <a:ext cx="645438" cy="645438"/>
          </a:xfrm>
          <a:prstGeom prst="rect">
            <a:avLst/>
          </a:prstGeom>
        </p:spPr>
      </p:pic>
      <p:pic>
        <p:nvPicPr>
          <p:cNvPr id="28" name="Graphic 27" descr="Office worker">
            <a:extLst>
              <a:ext uri="{FF2B5EF4-FFF2-40B4-BE49-F238E27FC236}">
                <a16:creationId xmlns:a16="http://schemas.microsoft.com/office/drawing/2014/main" id="{567FC823-7070-4C43-96D7-AB04159630A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947284" y="3151716"/>
            <a:ext cx="645438" cy="645438"/>
          </a:xfrm>
          <a:prstGeom prst="rect">
            <a:avLst/>
          </a:prstGeom>
        </p:spPr>
      </p:pic>
      <p:pic>
        <p:nvPicPr>
          <p:cNvPr id="29" name="Graphic 28" descr="Classroom">
            <a:extLst>
              <a:ext uri="{FF2B5EF4-FFF2-40B4-BE49-F238E27FC236}">
                <a16:creationId xmlns:a16="http://schemas.microsoft.com/office/drawing/2014/main" id="{EFE5EE9B-A448-4A95-B5BD-76C49EF789C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218404" y="3484156"/>
            <a:ext cx="645438" cy="645438"/>
          </a:xfrm>
          <a:prstGeom prst="rect">
            <a:avLst/>
          </a:prstGeom>
        </p:spPr>
      </p:pic>
    </p:spTree>
    <p:custDataLst>
      <p:tags r:id="rId1"/>
    </p:custDataLst>
    <p:extLst>
      <p:ext uri="{BB962C8B-B14F-4D97-AF65-F5344CB8AC3E}">
        <p14:creationId xmlns:p14="http://schemas.microsoft.com/office/powerpoint/2010/main" val="35357956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B145D-7C0B-447E-9A6E-BA4BB21C9D4A}"/>
              </a:ext>
            </a:extLst>
          </p:cNvPr>
          <p:cNvSpPr>
            <a:spLocks noGrp="1"/>
          </p:cNvSpPr>
          <p:nvPr>
            <p:ph idx="1"/>
          </p:nvPr>
        </p:nvSpPr>
        <p:spPr>
          <a:xfrm>
            <a:off x="615104" y="1329375"/>
            <a:ext cx="3878264" cy="3262312"/>
          </a:xfrm>
        </p:spPr>
        <p:txBody>
          <a:bodyPr/>
          <a:lstStyle/>
          <a:p>
            <a:pPr marL="0" indent="0">
              <a:buNone/>
            </a:pPr>
            <a:r>
              <a:rPr lang="en-US" sz="1600" b="1" dirty="0"/>
              <a:t>Purpose</a:t>
            </a:r>
            <a:endParaRPr lang="en-US" sz="1400" b="1" dirty="0"/>
          </a:p>
          <a:p>
            <a:r>
              <a:rPr lang="en-US" sz="1600" dirty="0"/>
              <a:t>To set expectations for employers and employees.</a:t>
            </a:r>
          </a:p>
          <a:p>
            <a:r>
              <a:rPr lang="en-US" sz="1600" dirty="0"/>
              <a:t>To describe the legal obligations of the employer and the rights of the employee.</a:t>
            </a:r>
          </a:p>
        </p:txBody>
      </p:sp>
      <p:sp>
        <p:nvSpPr>
          <p:cNvPr id="4" name="Slide Number Placeholder 3">
            <a:extLst>
              <a:ext uri="{FF2B5EF4-FFF2-40B4-BE49-F238E27FC236}">
                <a16:creationId xmlns:a16="http://schemas.microsoft.com/office/drawing/2014/main" id="{BB66CA61-7D7B-4F34-A4DC-AA5566E4A549}"/>
              </a:ext>
            </a:extLst>
          </p:cNvPr>
          <p:cNvSpPr>
            <a:spLocks noGrp="1"/>
          </p:cNvSpPr>
          <p:nvPr>
            <p:ph type="sldNum" sz="quarter" idx="4"/>
          </p:nvPr>
        </p:nvSpPr>
        <p:spPr/>
        <p:txBody>
          <a:bodyPr/>
          <a:lstStyle/>
          <a:p>
            <a:r>
              <a:rPr lang="en-US" dirty="0"/>
              <a:t>6-34</a:t>
            </a:r>
          </a:p>
        </p:txBody>
      </p:sp>
      <p:sp>
        <p:nvSpPr>
          <p:cNvPr id="5" name="Title 4">
            <a:extLst>
              <a:ext uri="{FF2B5EF4-FFF2-40B4-BE49-F238E27FC236}">
                <a16:creationId xmlns:a16="http://schemas.microsoft.com/office/drawing/2014/main" id="{D14D47C3-C52D-48BF-B33A-858D19F8C2DE}"/>
              </a:ext>
            </a:extLst>
          </p:cNvPr>
          <p:cNvSpPr>
            <a:spLocks noGrp="1"/>
          </p:cNvSpPr>
          <p:nvPr>
            <p:ph type="ctrTitle"/>
          </p:nvPr>
        </p:nvSpPr>
        <p:spPr/>
        <p:txBody>
          <a:bodyPr/>
          <a:lstStyle/>
          <a:p>
            <a:r>
              <a:rPr lang="en-US" dirty="0"/>
              <a:t>Employee Handbooks</a:t>
            </a:r>
          </a:p>
        </p:txBody>
      </p:sp>
      <p:sp>
        <p:nvSpPr>
          <p:cNvPr id="6" name="Text Placeholder 5">
            <a:extLst>
              <a:ext uri="{FF2B5EF4-FFF2-40B4-BE49-F238E27FC236}">
                <a16:creationId xmlns:a16="http://schemas.microsoft.com/office/drawing/2014/main" id="{54BD4C05-3647-4220-A263-849D0AD121E5}"/>
              </a:ext>
            </a:extLst>
          </p:cNvPr>
          <p:cNvSpPr>
            <a:spLocks noGrp="1"/>
          </p:cNvSpPr>
          <p:nvPr>
            <p:ph type="body" sz="quarter" idx="16"/>
          </p:nvPr>
        </p:nvSpPr>
        <p:spPr/>
        <p:txBody>
          <a:bodyPr/>
          <a:lstStyle/>
          <a:p>
            <a:r>
              <a:rPr lang="en-US" dirty="0"/>
              <a:t>M6</a:t>
            </a:r>
          </a:p>
        </p:txBody>
      </p:sp>
      <p:sp>
        <p:nvSpPr>
          <p:cNvPr id="7" name="Rectangle 6">
            <a:extLst>
              <a:ext uri="{FF2B5EF4-FFF2-40B4-BE49-F238E27FC236}">
                <a16:creationId xmlns:a16="http://schemas.microsoft.com/office/drawing/2014/main" id="{42831F91-D46D-477D-8591-FEFE3E1E04C3}"/>
              </a:ext>
            </a:extLst>
          </p:cNvPr>
          <p:cNvSpPr/>
          <p:nvPr/>
        </p:nvSpPr>
        <p:spPr>
          <a:xfrm>
            <a:off x="4775823" y="1258015"/>
            <a:ext cx="3878264" cy="3333672"/>
          </a:xfrm>
          <a:prstGeom prst="rect">
            <a:avLst/>
          </a:prstGeom>
          <a:solidFill>
            <a:srgbClr val="1B3C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6">
            <a:extLst>
              <a:ext uri="{FF2B5EF4-FFF2-40B4-BE49-F238E27FC236}">
                <a16:creationId xmlns:a16="http://schemas.microsoft.com/office/drawing/2014/main" id="{89D3C582-458F-4B21-99FC-BA4EBA78E82A}"/>
              </a:ext>
            </a:extLst>
          </p:cNvPr>
          <p:cNvSpPr txBox="1">
            <a:spLocks/>
          </p:cNvSpPr>
          <p:nvPr/>
        </p:nvSpPr>
        <p:spPr>
          <a:xfrm>
            <a:off x="5053423" y="1456607"/>
            <a:ext cx="3323064" cy="2936488"/>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600" b="1" dirty="0">
                <a:solidFill>
                  <a:schemeClr val="bg1"/>
                </a:solidFill>
              </a:rPr>
              <a:t>Legal Issues</a:t>
            </a:r>
          </a:p>
          <a:p>
            <a:r>
              <a:rPr lang="en-US" sz="1600" dirty="0">
                <a:solidFill>
                  <a:schemeClr val="bg1"/>
                </a:solidFill>
              </a:rPr>
              <a:t>A handbook is not required by law. </a:t>
            </a:r>
          </a:p>
          <a:p>
            <a:r>
              <a:rPr lang="en-US" sz="1600" dirty="0">
                <a:solidFill>
                  <a:schemeClr val="bg1"/>
                </a:solidFill>
              </a:rPr>
              <a:t>Terminology used must be careful not to violate employees’ NLRA rights.</a:t>
            </a:r>
          </a:p>
          <a:p>
            <a:r>
              <a:rPr lang="en-US" sz="1600" dirty="0">
                <a:solidFill>
                  <a:schemeClr val="bg1"/>
                </a:solidFill>
              </a:rPr>
              <a:t>Employee handbooks should not create a “contract” of employment.</a:t>
            </a:r>
          </a:p>
          <a:p>
            <a:r>
              <a:rPr lang="en-US" sz="1600" dirty="0">
                <a:solidFill>
                  <a:schemeClr val="bg1"/>
                </a:solidFill>
              </a:rPr>
              <a:t>Management should reserve the right to change policies stated in the handbook at any time.</a:t>
            </a:r>
          </a:p>
        </p:txBody>
      </p:sp>
      <p:pic>
        <p:nvPicPr>
          <p:cNvPr id="10" name="Picture 9">
            <a:extLst>
              <a:ext uri="{FF2B5EF4-FFF2-40B4-BE49-F238E27FC236}">
                <a16:creationId xmlns:a16="http://schemas.microsoft.com/office/drawing/2014/main" id="{9B0389BD-2EBC-49FB-9084-F249DD8DA65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6909" y="2844879"/>
            <a:ext cx="3421875" cy="1744270"/>
          </a:xfrm>
          <a:prstGeom prst="rect">
            <a:avLst/>
          </a:prstGeom>
        </p:spPr>
      </p:pic>
    </p:spTree>
    <p:custDataLst>
      <p:tags r:id="rId1"/>
    </p:custDataLst>
    <p:extLst>
      <p:ext uri="{BB962C8B-B14F-4D97-AF65-F5344CB8AC3E}">
        <p14:creationId xmlns:p14="http://schemas.microsoft.com/office/powerpoint/2010/main" val="7025740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B2E921-F934-435B-801D-BBE019E0C5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0" b="90000" l="63220" r="78860">
                        <a14:foregroundMark x1="78880" y1="73840" x2="78880" y2="76800"/>
                        <a14:foregroundMark x1="71300" y1="10373" x2="71660" y2="240"/>
                      </a14:backgroundRemoval>
                    </a14:imgEffect>
                  </a14:imgLayer>
                </a14:imgProps>
              </a:ext>
            </a:extLst>
          </a:blip>
          <a:srcRect l="61296" r="19444"/>
          <a:stretch/>
        </p:blipFill>
        <p:spPr>
          <a:xfrm>
            <a:off x="6235700" y="0"/>
            <a:ext cx="1320800" cy="5143500"/>
          </a:xfrm>
          <a:prstGeom prst="rect">
            <a:avLst/>
          </a:prstGeom>
        </p:spPr>
      </p:pic>
      <p:sp>
        <p:nvSpPr>
          <p:cNvPr id="6" name="Content Placeholder 5">
            <a:extLst>
              <a:ext uri="{FF2B5EF4-FFF2-40B4-BE49-F238E27FC236}">
                <a16:creationId xmlns:a16="http://schemas.microsoft.com/office/drawing/2014/main" id="{A6744D27-0C50-4499-8787-D8E3C57CCAEA}"/>
              </a:ext>
            </a:extLst>
          </p:cNvPr>
          <p:cNvSpPr>
            <a:spLocks noGrp="1"/>
          </p:cNvSpPr>
          <p:nvPr>
            <p:ph idx="1"/>
          </p:nvPr>
        </p:nvSpPr>
        <p:spPr>
          <a:xfrm>
            <a:off x="615104" y="1329375"/>
            <a:ext cx="5620596" cy="3262312"/>
          </a:xfrm>
        </p:spPr>
        <p:txBody>
          <a:bodyPr/>
          <a:lstStyle/>
          <a:p>
            <a:r>
              <a:rPr lang="en-US" dirty="0"/>
              <a:t>Embracing workplace diversity and fostering an inclusive culture is key to having a lawful environment.</a:t>
            </a:r>
          </a:p>
          <a:p>
            <a:r>
              <a:rPr lang="en-US" dirty="0"/>
              <a:t>Stay current on federal, state and local laws.</a:t>
            </a:r>
          </a:p>
          <a:p>
            <a:r>
              <a:rPr lang="en-US" dirty="0"/>
              <a:t>Strong policies and employee handbooks are one piece to reduce risk.</a:t>
            </a:r>
          </a:p>
          <a:p>
            <a:r>
              <a:rPr lang="en-US" dirty="0"/>
              <a:t>Weave a workplace where culture and policy work together to empower workers to thrive.</a:t>
            </a:r>
          </a:p>
          <a:p>
            <a:endParaRPr lang="en-US" dirty="0"/>
          </a:p>
          <a:p>
            <a:endParaRPr lang="en-US" dirty="0"/>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1-12</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Employment Law Insights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M6</a:t>
            </a:r>
          </a:p>
        </p:txBody>
      </p:sp>
    </p:spTree>
    <p:custDataLst>
      <p:tags r:id="rId1"/>
    </p:custDataLst>
    <p:extLst>
      <p:ext uri="{BB962C8B-B14F-4D97-AF65-F5344CB8AC3E}">
        <p14:creationId xmlns:p14="http://schemas.microsoft.com/office/powerpoint/2010/main" val="34044677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#13</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142</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7" name="Text Placeholder 6">
            <a:extLst>
              <a:ext uri="{FF2B5EF4-FFF2-40B4-BE49-F238E27FC236}">
                <a16:creationId xmlns:a16="http://schemas.microsoft.com/office/drawing/2014/main" id="{5CB82A76-8255-4438-868B-BDFF433658BB}"/>
              </a:ext>
            </a:extLst>
          </p:cNvPr>
          <p:cNvSpPr txBox="1">
            <a:spLocks/>
          </p:cNvSpPr>
          <p:nvPr/>
        </p:nvSpPr>
        <p:spPr>
          <a:xfrm>
            <a:off x="1483201" y="1196314"/>
            <a:ext cx="720360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Poll: </a:t>
            </a:r>
            <a:r>
              <a:rPr lang="en-US" sz="2400" dirty="0">
                <a:solidFill>
                  <a:schemeClr val="tx1"/>
                </a:solidFill>
              </a:rPr>
              <a:t>What insights or new information will you use in your conversations?</a:t>
            </a:r>
          </a:p>
          <a:p>
            <a:endParaRPr lang="en-US" sz="2400" dirty="0"/>
          </a:p>
        </p:txBody>
      </p:sp>
      <p:sp>
        <p:nvSpPr>
          <p:cNvPr id="8" name="Rectangle 7">
            <a:extLst>
              <a:ext uri="{FF2B5EF4-FFF2-40B4-BE49-F238E27FC236}">
                <a16:creationId xmlns:a16="http://schemas.microsoft.com/office/drawing/2014/main" id="{0434B8A6-1966-41C1-84DF-DB7EDDE2EEB3}"/>
              </a:ext>
            </a:extLst>
          </p:cNvPr>
          <p:cNvSpPr/>
          <p:nvPr/>
        </p:nvSpPr>
        <p:spPr>
          <a:xfrm>
            <a:off x="2103119" y="1586559"/>
            <a:ext cx="4624251" cy="435084"/>
          </a:xfrm>
          <a:prstGeom prst="rect">
            <a:avLst/>
          </a:prstGeom>
          <a:solidFill>
            <a:srgbClr val="1B3C6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bg1"/>
                </a:solidFill>
              </a:rPr>
              <a:t>These are my go-to starters.</a:t>
            </a:r>
          </a:p>
        </p:txBody>
      </p:sp>
      <p:sp>
        <p:nvSpPr>
          <p:cNvPr id="10" name="Rectangle 9">
            <a:extLst>
              <a:ext uri="{FF2B5EF4-FFF2-40B4-BE49-F238E27FC236}">
                <a16:creationId xmlns:a16="http://schemas.microsoft.com/office/drawing/2014/main" id="{EE482140-26A0-4EF9-85B9-C691FB4C4B91}"/>
              </a:ext>
            </a:extLst>
          </p:cNvPr>
          <p:cNvSpPr/>
          <p:nvPr/>
        </p:nvSpPr>
        <p:spPr>
          <a:xfrm>
            <a:off x="2103119" y="2411888"/>
            <a:ext cx="4624251" cy="435084"/>
          </a:xfrm>
          <a:prstGeom prst="rect">
            <a:avLst/>
          </a:prstGeom>
          <a:solidFill>
            <a:srgbClr val="1B3C6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bg1"/>
                </a:solidFill>
              </a:rPr>
              <a:t>How do you keep the laws straight?</a:t>
            </a:r>
          </a:p>
        </p:txBody>
      </p:sp>
      <p:sp>
        <p:nvSpPr>
          <p:cNvPr id="12" name="Rectangle 11">
            <a:extLst>
              <a:ext uri="{FF2B5EF4-FFF2-40B4-BE49-F238E27FC236}">
                <a16:creationId xmlns:a16="http://schemas.microsoft.com/office/drawing/2014/main" id="{2E8C2934-8096-4C7F-AA77-D5BF112E5D67}"/>
              </a:ext>
            </a:extLst>
          </p:cNvPr>
          <p:cNvSpPr/>
          <p:nvPr/>
        </p:nvSpPr>
        <p:spPr>
          <a:xfrm>
            <a:off x="2103119" y="3237217"/>
            <a:ext cx="4624251" cy="435084"/>
          </a:xfrm>
          <a:prstGeom prst="rect">
            <a:avLst/>
          </a:prstGeom>
          <a:solidFill>
            <a:srgbClr val="1B3C6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bg1"/>
                </a:solidFill>
              </a:rPr>
              <a:t>Do I have to memorize all  of these?</a:t>
            </a:r>
          </a:p>
        </p:txBody>
      </p:sp>
      <p:sp>
        <p:nvSpPr>
          <p:cNvPr id="13" name="Rectangle 12">
            <a:extLst>
              <a:ext uri="{FF2B5EF4-FFF2-40B4-BE49-F238E27FC236}">
                <a16:creationId xmlns:a16="http://schemas.microsoft.com/office/drawing/2014/main" id="{CCAC9300-5FEB-4887-9608-BE3F2270A278}"/>
              </a:ext>
            </a:extLst>
          </p:cNvPr>
          <p:cNvSpPr/>
          <p:nvPr/>
        </p:nvSpPr>
        <p:spPr>
          <a:xfrm>
            <a:off x="2103119" y="4062545"/>
            <a:ext cx="4624251" cy="435084"/>
          </a:xfrm>
          <a:prstGeom prst="rect">
            <a:avLst/>
          </a:prstGeom>
          <a:solidFill>
            <a:srgbClr val="1B3C6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bg1"/>
                </a:solidFill>
              </a:rPr>
              <a:t>I’m intimidated.</a:t>
            </a:r>
          </a:p>
        </p:txBody>
      </p:sp>
    </p:spTree>
    <p:custDataLst>
      <p:tags r:id="rId1"/>
    </p:custDataLst>
    <p:extLst>
      <p:ext uri="{BB962C8B-B14F-4D97-AF65-F5344CB8AC3E}">
        <p14:creationId xmlns:p14="http://schemas.microsoft.com/office/powerpoint/2010/main" val="36025734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6E34523-3D18-4EC7-BE8F-AA7B877D1C07}"/>
              </a:ext>
            </a:extLst>
          </p:cNvPr>
          <p:cNvPicPr>
            <a:picLocks noGrp="1" noChangeAspect="1"/>
          </p:cNvPicPr>
          <p:nvPr>
            <p:ph idx="1"/>
          </p:nvPr>
        </p:nvPicPr>
        <p:blipFill>
          <a:blip r:embed="rId4"/>
          <a:srcRect/>
          <a:stretch/>
        </p:blipFill>
        <p:spPr>
          <a:xfrm>
            <a:off x="2657485" y="639391"/>
            <a:ext cx="3300818" cy="4271649"/>
          </a:xfr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Talking the Talk</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pic>
        <p:nvPicPr>
          <p:cNvPr id="11" name="Picture 10">
            <a:extLst>
              <a:ext uri="{FF2B5EF4-FFF2-40B4-BE49-F238E27FC236}">
                <a16:creationId xmlns:a16="http://schemas.microsoft.com/office/drawing/2014/main" id="{A6983714-3117-4CF6-A208-EBA036B8AC32}"/>
              </a:ext>
            </a:extLst>
          </p:cNvPr>
          <p:cNvPicPr>
            <a:picLocks noChangeAspect="1"/>
          </p:cNvPicPr>
          <p:nvPr/>
        </p:nvPicPr>
        <p:blipFill>
          <a:blip r:embed="rId5"/>
          <a:srcRect/>
          <a:stretch/>
        </p:blipFill>
        <p:spPr>
          <a:xfrm>
            <a:off x="700102" y="1437109"/>
            <a:ext cx="2105239" cy="4642097"/>
          </a:xfrm>
          <a:prstGeom prst="rect">
            <a:avLst/>
          </a:prstGeom>
        </p:spPr>
      </p:pic>
      <p:pic>
        <p:nvPicPr>
          <p:cNvPr id="15" name="Picture 14">
            <a:extLst>
              <a:ext uri="{FF2B5EF4-FFF2-40B4-BE49-F238E27FC236}">
                <a16:creationId xmlns:a16="http://schemas.microsoft.com/office/drawing/2014/main" id="{FCC8CD72-76E4-46B6-8FCE-0184D96899A7}"/>
              </a:ext>
            </a:extLst>
          </p:cNvPr>
          <p:cNvPicPr>
            <a:picLocks noChangeAspect="1"/>
          </p:cNvPicPr>
          <p:nvPr/>
        </p:nvPicPr>
        <p:blipFill>
          <a:blip r:embed="rId6"/>
          <a:stretch>
            <a:fillRect/>
          </a:stretch>
        </p:blipFill>
        <p:spPr>
          <a:xfrm flipH="1">
            <a:off x="5429768" y="1124023"/>
            <a:ext cx="4197071" cy="10468814"/>
          </a:xfrm>
          <a:prstGeom prst="rect">
            <a:avLst/>
          </a:prstGeom>
        </p:spPr>
      </p:pic>
    </p:spTree>
    <p:custDataLst>
      <p:tags r:id="rId1"/>
    </p:custDataLst>
    <p:extLst>
      <p:ext uri="{BB962C8B-B14F-4D97-AF65-F5344CB8AC3E}">
        <p14:creationId xmlns:p14="http://schemas.microsoft.com/office/powerpoint/2010/main" val="6020806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Customer Journey</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grpSp>
        <p:nvGrpSpPr>
          <p:cNvPr id="2" name="Group 1">
            <a:extLst>
              <a:ext uri="{FF2B5EF4-FFF2-40B4-BE49-F238E27FC236}">
                <a16:creationId xmlns:a16="http://schemas.microsoft.com/office/drawing/2014/main" id="{96095CD6-0C37-46B2-95CF-2656E9893C47}"/>
              </a:ext>
            </a:extLst>
          </p:cNvPr>
          <p:cNvGrpSpPr/>
          <p:nvPr/>
        </p:nvGrpSpPr>
        <p:grpSpPr>
          <a:xfrm>
            <a:off x="573892" y="907951"/>
            <a:ext cx="8174925" cy="4191877"/>
            <a:chOff x="573892" y="907951"/>
            <a:chExt cx="8174925" cy="4191877"/>
          </a:xfrm>
        </p:grpSpPr>
        <p:pic>
          <p:nvPicPr>
            <p:cNvPr id="11" name="Picture 10" descr="Icon&#10;&#10;Description automatically generated with low confidence">
              <a:extLst>
                <a:ext uri="{FF2B5EF4-FFF2-40B4-BE49-F238E27FC236}">
                  <a16:creationId xmlns:a16="http://schemas.microsoft.com/office/drawing/2014/main" id="{D96CC21E-00D6-4A6C-AE36-E79AC0249CF2}"/>
                </a:ext>
              </a:extLst>
            </p:cNvPr>
            <p:cNvPicPr>
              <a:picLocks noChangeAspect="1"/>
            </p:cNvPicPr>
            <p:nvPr/>
          </p:nvPicPr>
          <p:blipFill>
            <a:blip r:embed="rId4"/>
            <a:stretch>
              <a:fillRect/>
            </a:stretch>
          </p:blipFill>
          <p:spPr>
            <a:xfrm>
              <a:off x="612777" y="907951"/>
              <a:ext cx="8136040" cy="4191877"/>
            </a:xfrm>
            <a:prstGeom prst="rect">
              <a:avLst/>
            </a:prstGeom>
          </p:spPr>
        </p:pic>
        <p:sp>
          <p:nvSpPr>
            <p:cNvPr id="17" name="TextBox 16">
              <a:extLst>
                <a:ext uri="{FF2B5EF4-FFF2-40B4-BE49-F238E27FC236}">
                  <a16:creationId xmlns:a16="http://schemas.microsoft.com/office/drawing/2014/main" id="{91DA2E31-5D62-48F5-8745-F9794DF9FB37}"/>
                </a:ext>
              </a:extLst>
            </p:cNvPr>
            <p:cNvSpPr txBox="1"/>
            <p:nvPr/>
          </p:nvSpPr>
          <p:spPr>
            <a:xfrm>
              <a:off x="909074" y="1672863"/>
              <a:ext cx="1346200" cy="1200329"/>
            </a:xfrm>
            <a:prstGeom prst="rect">
              <a:avLst/>
            </a:prstGeom>
            <a:noFill/>
          </p:spPr>
          <p:txBody>
            <a:bodyPr wrap="square" rtlCol="0">
              <a:spAutoFit/>
            </a:bodyPr>
            <a:lstStyle/>
            <a:p>
              <a:r>
                <a:rPr lang="en-US" dirty="0">
                  <a:solidFill>
                    <a:schemeClr val="bg1"/>
                  </a:solidFill>
                </a:rPr>
                <a:t>Diagnose current state</a:t>
              </a:r>
            </a:p>
            <a:p>
              <a:endParaRPr lang="en-US" dirty="0">
                <a:solidFill>
                  <a:schemeClr val="bg1"/>
                </a:solidFill>
              </a:endParaRPr>
            </a:p>
          </p:txBody>
        </p:sp>
        <p:sp>
          <p:nvSpPr>
            <p:cNvPr id="18" name="TextBox 17">
              <a:extLst>
                <a:ext uri="{FF2B5EF4-FFF2-40B4-BE49-F238E27FC236}">
                  <a16:creationId xmlns:a16="http://schemas.microsoft.com/office/drawing/2014/main" id="{DD92FDD9-7D6C-4529-88F0-02B5B6381941}"/>
                </a:ext>
              </a:extLst>
            </p:cNvPr>
            <p:cNvSpPr txBox="1"/>
            <p:nvPr/>
          </p:nvSpPr>
          <p:spPr>
            <a:xfrm>
              <a:off x="1897182" y="2606869"/>
              <a:ext cx="1346200" cy="646331"/>
            </a:xfrm>
            <a:prstGeom prst="rect">
              <a:avLst/>
            </a:prstGeom>
            <a:noFill/>
          </p:spPr>
          <p:txBody>
            <a:bodyPr wrap="square" rtlCol="0">
              <a:spAutoFit/>
            </a:bodyPr>
            <a:lstStyle/>
            <a:p>
              <a:r>
                <a:rPr lang="en-US" dirty="0">
                  <a:solidFill>
                    <a:schemeClr val="bg1"/>
                  </a:solidFill>
                </a:rPr>
                <a:t>Provide quick wins</a:t>
              </a:r>
            </a:p>
          </p:txBody>
        </p:sp>
        <p:sp>
          <p:nvSpPr>
            <p:cNvPr id="19" name="TextBox 18">
              <a:extLst>
                <a:ext uri="{FF2B5EF4-FFF2-40B4-BE49-F238E27FC236}">
                  <a16:creationId xmlns:a16="http://schemas.microsoft.com/office/drawing/2014/main" id="{05BA6A44-AC5F-42D0-A440-D1C8FA43BF29}"/>
                </a:ext>
              </a:extLst>
            </p:cNvPr>
            <p:cNvSpPr txBox="1"/>
            <p:nvPr/>
          </p:nvSpPr>
          <p:spPr>
            <a:xfrm>
              <a:off x="3298318" y="1410871"/>
              <a:ext cx="1792284" cy="1477328"/>
            </a:xfrm>
            <a:prstGeom prst="rect">
              <a:avLst/>
            </a:prstGeom>
            <a:noFill/>
          </p:spPr>
          <p:txBody>
            <a:bodyPr wrap="square" rtlCol="0">
              <a:spAutoFit/>
            </a:bodyPr>
            <a:lstStyle/>
            <a:p>
              <a:r>
                <a:rPr lang="en-US" dirty="0">
                  <a:solidFill>
                    <a:schemeClr val="bg1"/>
                  </a:solidFill>
                </a:rPr>
                <a:t>Support implementation and continue diagnosing</a:t>
              </a:r>
            </a:p>
            <a:p>
              <a:endParaRPr lang="en-US" dirty="0">
                <a:solidFill>
                  <a:schemeClr val="bg1"/>
                </a:solidFill>
              </a:endParaRPr>
            </a:p>
          </p:txBody>
        </p:sp>
        <p:sp>
          <p:nvSpPr>
            <p:cNvPr id="20" name="TextBox 19">
              <a:extLst>
                <a:ext uri="{FF2B5EF4-FFF2-40B4-BE49-F238E27FC236}">
                  <a16:creationId xmlns:a16="http://schemas.microsoft.com/office/drawing/2014/main" id="{AADD157D-5B8F-4BEE-A7DD-463F3DB3A93A}"/>
                </a:ext>
              </a:extLst>
            </p:cNvPr>
            <p:cNvSpPr txBox="1"/>
            <p:nvPr/>
          </p:nvSpPr>
          <p:spPr>
            <a:xfrm>
              <a:off x="4901644" y="2930034"/>
              <a:ext cx="1851541" cy="923330"/>
            </a:xfrm>
            <a:prstGeom prst="rect">
              <a:avLst/>
            </a:prstGeom>
            <a:noFill/>
          </p:spPr>
          <p:txBody>
            <a:bodyPr wrap="square" rtlCol="0">
              <a:spAutoFit/>
            </a:bodyPr>
            <a:lstStyle/>
            <a:p>
              <a:r>
                <a:rPr lang="en-US" dirty="0">
                  <a:solidFill>
                    <a:schemeClr val="bg1"/>
                  </a:solidFill>
                </a:rPr>
                <a:t>Propose additional  solutions</a:t>
              </a:r>
            </a:p>
          </p:txBody>
        </p:sp>
        <p:sp>
          <p:nvSpPr>
            <p:cNvPr id="22" name="TextBox 21">
              <a:extLst>
                <a:ext uri="{FF2B5EF4-FFF2-40B4-BE49-F238E27FC236}">
                  <a16:creationId xmlns:a16="http://schemas.microsoft.com/office/drawing/2014/main" id="{5AE016BE-D8A5-470A-8015-AB5E6FE8A7A0}"/>
                </a:ext>
              </a:extLst>
            </p:cNvPr>
            <p:cNvSpPr txBox="1"/>
            <p:nvPr/>
          </p:nvSpPr>
          <p:spPr>
            <a:xfrm>
              <a:off x="6455965" y="1378128"/>
              <a:ext cx="1851541" cy="923330"/>
            </a:xfrm>
            <a:prstGeom prst="rect">
              <a:avLst/>
            </a:prstGeom>
            <a:noFill/>
          </p:spPr>
          <p:txBody>
            <a:bodyPr wrap="square" rtlCol="0">
              <a:spAutoFit/>
            </a:bodyPr>
            <a:lstStyle/>
            <a:p>
              <a:r>
                <a:rPr lang="en-US" dirty="0">
                  <a:solidFill>
                    <a:schemeClr val="bg1"/>
                  </a:solidFill>
                </a:rPr>
                <a:t>Provide ongoing support to future HR</a:t>
              </a:r>
            </a:p>
          </p:txBody>
        </p:sp>
        <p:sp>
          <p:nvSpPr>
            <p:cNvPr id="23" name="TextBox 22">
              <a:extLst>
                <a:ext uri="{FF2B5EF4-FFF2-40B4-BE49-F238E27FC236}">
                  <a16:creationId xmlns:a16="http://schemas.microsoft.com/office/drawing/2014/main" id="{B085E3ED-0110-4ABA-914F-77A5688DF6A9}"/>
                </a:ext>
              </a:extLst>
            </p:cNvPr>
            <p:cNvSpPr txBox="1"/>
            <p:nvPr/>
          </p:nvSpPr>
          <p:spPr>
            <a:xfrm>
              <a:off x="573892" y="1705601"/>
              <a:ext cx="475906" cy="1323439"/>
            </a:xfrm>
            <a:prstGeom prst="rect">
              <a:avLst/>
            </a:prstGeom>
            <a:noFill/>
          </p:spPr>
          <p:txBody>
            <a:bodyPr wrap="square" rtlCol="0">
              <a:spAutoFit/>
            </a:bodyPr>
            <a:lstStyle/>
            <a:p>
              <a:r>
                <a:rPr lang="en-US" sz="4000" dirty="0">
                  <a:solidFill>
                    <a:schemeClr val="bg1"/>
                  </a:solidFill>
                </a:rPr>
                <a:t>1</a:t>
              </a:r>
            </a:p>
            <a:p>
              <a:endParaRPr lang="en-US" sz="4000" dirty="0">
                <a:solidFill>
                  <a:schemeClr val="bg1"/>
                </a:solidFill>
              </a:endParaRPr>
            </a:p>
          </p:txBody>
        </p:sp>
        <p:sp>
          <p:nvSpPr>
            <p:cNvPr id="24" name="TextBox 23">
              <a:extLst>
                <a:ext uri="{FF2B5EF4-FFF2-40B4-BE49-F238E27FC236}">
                  <a16:creationId xmlns:a16="http://schemas.microsoft.com/office/drawing/2014/main" id="{5160339C-9C02-4482-ABB9-18B589CA9A98}"/>
                </a:ext>
              </a:extLst>
            </p:cNvPr>
            <p:cNvSpPr txBox="1"/>
            <p:nvPr/>
          </p:nvSpPr>
          <p:spPr>
            <a:xfrm>
              <a:off x="1427626" y="2581449"/>
              <a:ext cx="475906" cy="1323439"/>
            </a:xfrm>
            <a:prstGeom prst="rect">
              <a:avLst/>
            </a:prstGeom>
            <a:noFill/>
          </p:spPr>
          <p:txBody>
            <a:bodyPr wrap="square" rtlCol="0">
              <a:spAutoFit/>
            </a:bodyPr>
            <a:lstStyle/>
            <a:p>
              <a:r>
                <a:rPr lang="en-US" sz="4000" dirty="0">
                  <a:solidFill>
                    <a:schemeClr val="bg1"/>
                  </a:solidFill>
                </a:rPr>
                <a:t>2</a:t>
              </a:r>
            </a:p>
            <a:p>
              <a:endParaRPr lang="en-US" sz="4000" dirty="0">
                <a:solidFill>
                  <a:schemeClr val="bg1"/>
                </a:solidFill>
              </a:endParaRPr>
            </a:p>
          </p:txBody>
        </p:sp>
        <p:sp>
          <p:nvSpPr>
            <p:cNvPr id="25" name="TextBox 24">
              <a:extLst>
                <a:ext uri="{FF2B5EF4-FFF2-40B4-BE49-F238E27FC236}">
                  <a16:creationId xmlns:a16="http://schemas.microsoft.com/office/drawing/2014/main" id="{6EAB5CA7-187C-46FD-A5BB-31BBDDCF0E0F}"/>
                </a:ext>
              </a:extLst>
            </p:cNvPr>
            <p:cNvSpPr txBox="1"/>
            <p:nvPr/>
          </p:nvSpPr>
          <p:spPr>
            <a:xfrm>
              <a:off x="2822412" y="1487815"/>
              <a:ext cx="475906" cy="1323439"/>
            </a:xfrm>
            <a:prstGeom prst="rect">
              <a:avLst/>
            </a:prstGeom>
            <a:noFill/>
          </p:spPr>
          <p:txBody>
            <a:bodyPr wrap="square" rtlCol="0">
              <a:spAutoFit/>
            </a:bodyPr>
            <a:lstStyle/>
            <a:p>
              <a:r>
                <a:rPr lang="en-US" sz="4000" dirty="0">
                  <a:solidFill>
                    <a:schemeClr val="bg1"/>
                  </a:solidFill>
                </a:rPr>
                <a:t>3</a:t>
              </a:r>
            </a:p>
            <a:p>
              <a:endParaRPr lang="en-US" sz="4000" dirty="0">
                <a:solidFill>
                  <a:schemeClr val="bg1"/>
                </a:solidFill>
              </a:endParaRPr>
            </a:p>
          </p:txBody>
        </p:sp>
        <p:sp>
          <p:nvSpPr>
            <p:cNvPr id="26" name="TextBox 25">
              <a:extLst>
                <a:ext uri="{FF2B5EF4-FFF2-40B4-BE49-F238E27FC236}">
                  <a16:creationId xmlns:a16="http://schemas.microsoft.com/office/drawing/2014/main" id="{717F2B92-0AD5-4274-A9C0-4488C63F1824}"/>
                </a:ext>
              </a:extLst>
            </p:cNvPr>
            <p:cNvSpPr txBox="1"/>
            <p:nvPr/>
          </p:nvSpPr>
          <p:spPr>
            <a:xfrm>
              <a:off x="4093179" y="3051009"/>
              <a:ext cx="475906" cy="1323439"/>
            </a:xfrm>
            <a:prstGeom prst="rect">
              <a:avLst/>
            </a:prstGeom>
            <a:noFill/>
          </p:spPr>
          <p:txBody>
            <a:bodyPr wrap="square" rtlCol="0">
              <a:spAutoFit/>
            </a:bodyPr>
            <a:lstStyle/>
            <a:p>
              <a:r>
                <a:rPr lang="en-US" sz="4000" dirty="0">
                  <a:solidFill>
                    <a:schemeClr val="bg1"/>
                  </a:solidFill>
                </a:rPr>
                <a:t>4</a:t>
              </a:r>
            </a:p>
            <a:p>
              <a:endParaRPr lang="en-US" sz="4000" dirty="0">
                <a:solidFill>
                  <a:schemeClr val="bg1"/>
                </a:solidFill>
              </a:endParaRPr>
            </a:p>
          </p:txBody>
        </p:sp>
        <p:sp>
          <p:nvSpPr>
            <p:cNvPr id="27" name="TextBox 26">
              <a:extLst>
                <a:ext uri="{FF2B5EF4-FFF2-40B4-BE49-F238E27FC236}">
                  <a16:creationId xmlns:a16="http://schemas.microsoft.com/office/drawing/2014/main" id="{81225366-1008-43DF-BF45-2B53AB53619C}"/>
                </a:ext>
              </a:extLst>
            </p:cNvPr>
            <p:cNvSpPr txBox="1"/>
            <p:nvPr/>
          </p:nvSpPr>
          <p:spPr>
            <a:xfrm>
              <a:off x="5972182" y="1410871"/>
              <a:ext cx="475906" cy="1323439"/>
            </a:xfrm>
            <a:prstGeom prst="rect">
              <a:avLst/>
            </a:prstGeom>
            <a:noFill/>
          </p:spPr>
          <p:txBody>
            <a:bodyPr wrap="square" rtlCol="0">
              <a:spAutoFit/>
            </a:bodyPr>
            <a:lstStyle/>
            <a:p>
              <a:r>
                <a:rPr lang="en-US" sz="4000" dirty="0">
                  <a:solidFill>
                    <a:schemeClr val="bg1"/>
                  </a:solidFill>
                </a:rPr>
                <a:t>5</a:t>
              </a:r>
            </a:p>
            <a:p>
              <a:endParaRPr lang="en-US" sz="4000" dirty="0">
                <a:solidFill>
                  <a:schemeClr val="bg1"/>
                </a:solidFill>
              </a:endParaRPr>
            </a:p>
          </p:txBody>
        </p:sp>
        <p:sp>
          <p:nvSpPr>
            <p:cNvPr id="29" name="Rectangle: Rounded Corners 28">
              <a:extLst>
                <a:ext uri="{FF2B5EF4-FFF2-40B4-BE49-F238E27FC236}">
                  <a16:creationId xmlns:a16="http://schemas.microsoft.com/office/drawing/2014/main" id="{0E6CDD9E-9332-4569-A36E-D63A06D7FAE5}"/>
                </a:ext>
              </a:extLst>
            </p:cNvPr>
            <p:cNvSpPr/>
            <p:nvPr/>
          </p:nvSpPr>
          <p:spPr>
            <a:xfrm>
              <a:off x="612777" y="4357138"/>
              <a:ext cx="8050776" cy="356093"/>
            </a:xfrm>
            <a:prstGeom prst="roundRect">
              <a:avLst/>
            </a:prstGeom>
            <a:solidFill>
              <a:srgbClr val="FEB720"/>
            </a:solidFill>
            <a:ln>
              <a:solidFill>
                <a:srgbClr val="FEB7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80940B9-C7B9-4C62-94BA-9E743E46ADE0}"/>
                </a:ext>
              </a:extLst>
            </p:cNvPr>
            <p:cNvSpPr txBox="1"/>
            <p:nvPr/>
          </p:nvSpPr>
          <p:spPr>
            <a:xfrm>
              <a:off x="1509146" y="4357321"/>
              <a:ext cx="6217274" cy="646331"/>
            </a:xfrm>
            <a:prstGeom prst="rect">
              <a:avLst/>
            </a:prstGeom>
            <a:noFill/>
          </p:spPr>
          <p:txBody>
            <a:bodyPr wrap="square" rtlCol="0">
              <a:spAutoFit/>
            </a:bodyPr>
            <a:lstStyle/>
            <a:p>
              <a:pPr algn="ctr"/>
              <a:r>
                <a:rPr lang="en-US" dirty="0">
                  <a:solidFill>
                    <a:schemeClr val="bg1"/>
                  </a:solidFill>
                </a:rPr>
                <a:t>Relationship Building</a:t>
              </a:r>
            </a:p>
            <a:p>
              <a:endParaRPr lang="en-US" dirty="0">
                <a:solidFill>
                  <a:schemeClr val="bg1"/>
                </a:solidFill>
              </a:endParaRPr>
            </a:p>
          </p:txBody>
        </p:sp>
      </p:grpSp>
    </p:spTree>
    <p:custDataLst>
      <p:tags r:id="rId1"/>
    </p:custDataLst>
    <p:extLst>
      <p:ext uri="{BB962C8B-B14F-4D97-AF65-F5344CB8AC3E}">
        <p14:creationId xmlns:p14="http://schemas.microsoft.com/office/powerpoint/2010/main" val="12370205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Relationship Building Activity</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6-28</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M7</a:t>
            </a:r>
          </a:p>
        </p:txBody>
      </p:sp>
      <p:sp>
        <p:nvSpPr>
          <p:cNvPr id="16" name="Rectangle 15">
            <a:extLst>
              <a:ext uri="{FF2B5EF4-FFF2-40B4-BE49-F238E27FC236}">
                <a16:creationId xmlns:a16="http://schemas.microsoft.com/office/drawing/2014/main" id="{24073D38-5382-44A0-A7C7-4EC041B71CC5}"/>
              </a:ext>
            </a:extLst>
          </p:cNvPr>
          <p:cNvSpPr/>
          <p:nvPr/>
        </p:nvSpPr>
        <p:spPr>
          <a:xfrm>
            <a:off x="1757318" y="2224658"/>
            <a:ext cx="2417828" cy="2174509"/>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endParaRPr lang="en-US" sz="1400" b="1" dirty="0">
              <a:solidFill>
                <a:schemeClr val="bg1"/>
              </a:solidFill>
              <a:cs typeface="Arial" panose="020B0604020202020204" pitchFamily="34" charset="0"/>
            </a:endParaRPr>
          </a:p>
        </p:txBody>
      </p:sp>
      <p:sp>
        <p:nvSpPr>
          <p:cNvPr id="12" name="TextBox 11">
            <a:extLst>
              <a:ext uri="{FF2B5EF4-FFF2-40B4-BE49-F238E27FC236}">
                <a16:creationId xmlns:a16="http://schemas.microsoft.com/office/drawing/2014/main" id="{7447D100-EE56-4D74-86B0-CCF353E66876}"/>
              </a:ext>
            </a:extLst>
          </p:cNvPr>
          <p:cNvSpPr txBox="1"/>
          <p:nvPr/>
        </p:nvSpPr>
        <p:spPr>
          <a:xfrm>
            <a:off x="611884" y="2571750"/>
            <a:ext cx="6217274" cy="21185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How do you build a client relationship?</a:t>
            </a:r>
          </a:p>
          <a:p>
            <a:pPr marL="285750" indent="-285750">
              <a:lnSpc>
                <a:spcPct val="150000"/>
              </a:lnSpc>
              <a:buFont typeface="Arial" panose="020B0604020202020204" pitchFamily="34" charset="0"/>
              <a:buChar char="•"/>
            </a:pPr>
            <a:r>
              <a:rPr lang="en-US" dirty="0"/>
              <a:t>How do you start the conversation?</a:t>
            </a:r>
          </a:p>
          <a:p>
            <a:pPr marL="285750" indent="-285750">
              <a:lnSpc>
                <a:spcPct val="150000"/>
              </a:lnSpc>
              <a:buFont typeface="Arial" panose="020B0604020202020204" pitchFamily="34" charset="0"/>
              <a:buChar char="•"/>
            </a:pPr>
            <a:r>
              <a:rPr lang="en-US" dirty="0"/>
              <a:t>How do you gain credibility?</a:t>
            </a:r>
          </a:p>
          <a:p>
            <a:pPr marL="285750" indent="-285750">
              <a:lnSpc>
                <a:spcPct val="150000"/>
              </a:lnSpc>
              <a:buFont typeface="Arial" panose="020B0604020202020204" pitchFamily="34" charset="0"/>
              <a:buChar char="•"/>
            </a:pPr>
            <a:r>
              <a:rPr lang="en-US" dirty="0"/>
              <a:t>How do you establish trust?</a:t>
            </a:r>
          </a:p>
          <a:p>
            <a:pPr marL="285750" indent="-285750">
              <a:lnSpc>
                <a:spcPct val="150000"/>
              </a:lnSpc>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F0B966E2-27E4-4168-9F84-55F8B86BA738}"/>
              </a:ext>
            </a:extLst>
          </p:cNvPr>
          <p:cNvPicPr>
            <a:picLocks noChangeAspect="1"/>
          </p:cNvPicPr>
          <p:nvPr/>
        </p:nvPicPr>
        <p:blipFill rotWithShape="1">
          <a:blip r:embed="rId4"/>
          <a:srcRect t="-1708" b="25802"/>
          <a:stretch/>
        </p:blipFill>
        <p:spPr>
          <a:xfrm>
            <a:off x="5370080" y="795528"/>
            <a:ext cx="3398989" cy="6670345"/>
          </a:xfrm>
          <a:prstGeom prst="rect">
            <a:avLst/>
          </a:prstGeom>
        </p:spPr>
      </p:pic>
      <p:sp>
        <p:nvSpPr>
          <p:cNvPr id="18" name="Content Placeholder 6">
            <a:extLst>
              <a:ext uri="{FF2B5EF4-FFF2-40B4-BE49-F238E27FC236}">
                <a16:creationId xmlns:a16="http://schemas.microsoft.com/office/drawing/2014/main" id="{9C9DAFAB-AA95-4B73-94BE-956E9AE29C40}"/>
              </a:ext>
            </a:extLst>
          </p:cNvPr>
          <p:cNvSpPr txBox="1">
            <a:spLocks/>
          </p:cNvSpPr>
          <p:nvPr/>
        </p:nvSpPr>
        <p:spPr>
          <a:xfrm>
            <a:off x="1556793" y="1040295"/>
            <a:ext cx="3612762" cy="1182757"/>
          </a:xfrm>
          <a:prstGeom prst="rect">
            <a:avLst/>
          </a:prstGeom>
        </p:spPr>
        <p:txBody>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Break up into small groups. </a:t>
            </a:r>
          </a:p>
          <a:p>
            <a:pPr marL="0" indent="0">
              <a:buNone/>
            </a:pPr>
            <a:r>
              <a:rPr lang="en-US" dirty="0">
                <a:latin typeface="Arial" panose="020B0604020202020204" pitchFamily="34" charset="0"/>
                <a:cs typeface="Arial" panose="020B0604020202020204" pitchFamily="34" charset="0"/>
              </a:rPr>
              <a:t>You have 5 minutes to brainstorm ways you achieve the following with your clients. </a:t>
            </a:r>
          </a:p>
        </p:txBody>
      </p:sp>
    </p:spTree>
    <p:custDataLst>
      <p:tags r:id="rId1"/>
    </p:custDataLst>
    <p:extLst>
      <p:ext uri="{BB962C8B-B14F-4D97-AF65-F5344CB8AC3E}">
        <p14:creationId xmlns:p14="http://schemas.microsoft.com/office/powerpoint/2010/main" val="29181027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Phase 1: Bring the POW</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pic>
        <p:nvPicPr>
          <p:cNvPr id="9" name="Picture 8" descr="Logo, company name&#10;&#10;Description automatically generated">
            <a:extLst>
              <a:ext uri="{FF2B5EF4-FFF2-40B4-BE49-F238E27FC236}">
                <a16:creationId xmlns:a16="http://schemas.microsoft.com/office/drawing/2014/main" id="{B9D76BC7-D392-46D9-94FB-9BD526E13AC7}"/>
              </a:ext>
            </a:extLst>
          </p:cNvPr>
          <p:cNvPicPr>
            <a:picLocks noChangeAspect="1"/>
          </p:cNvPicPr>
          <p:nvPr/>
        </p:nvPicPr>
        <p:blipFill>
          <a:blip r:embed="rId4"/>
          <a:stretch>
            <a:fillRect/>
          </a:stretch>
        </p:blipFill>
        <p:spPr>
          <a:xfrm>
            <a:off x="1969002" y="1005848"/>
            <a:ext cx="5205995" cy="3538735"/>
          </a:xfrm>
          <a:prstGeom prst="rect">
            <a:avLst/>
          </a:prstGeom>
        </p:spPr>
      </p:pic>
    </p:spTree>
    <p:custDataLst>
      <p:tags r:id="rId1"/>
    </p:custDataLst>
    <p:extLst>
      <p:ext uri="{BB962C8B-B14F-4D97-AF65-F5344CB8AC3E}">
        <p14:creationId xmlns:p14="http://schemas.microsoft.com/office/powerpoint/2010/main" val="37488411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Phase 1: Diagnose Current State</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pic>
        <p:nvPicPr>
          <p:cNvPr id="3" name="Picture 2">
            <a:extLst>
              <a:ext uri="{FF2B5EF4-FFF2-40B4-BE49-F238E27FC236}">
                <a16:creationId xmlns:a16="http://schemas.microsoft.com/office/drawing/2014/main" id="{D9401694-22EF-4D9D-9791-27F4DE1E9F91}"/>
              </a:ext>
            </a:extLst>
          </p:cNvPr>
          <p:cNvPicPr>
            <a:picLocks noChangeAspect="1"/>
          </p:cNvPicPr>
          <p:nvPr/>
        </p:nvPicPr>
        <p:blipFill>
          <a:blip r:embed="rId4"/>
          <a:srcRect/>
          <a:stretch/>
        </p:blipFill>
        <p:spPr>
          <a:xfrm flipH="1">
            <a:off x="38100" y="953427"/>
            <a:ext cx="8942376" cy="3609588"/>
          </a:xfrm>
          <a:prstGeom prst="rect">
            <a:avLst/>
          </a:prstGeom>
        </p:spPr>
      </p:pic>
      <p:pic>
        <p:nvPicPr>
          <p:cNvPr id="7" name="Picture 6" descr="Logo, company name&#10;&#10;Description automatically generated">
            <a:extLst>
              <a:ext uri="{FF2B5EF4-FFF2-40B4-BE49-F238E27FC236}">
                <a16:creationId xmlns:a16="http://schemas.microsoft.com/office/drawing/2014/main" id="{E353901E-8FF7-45CF-A457-ABE4E4D9984E}"/>
              </a:ext>
            </a:extLst>
          </p:cNvPr>
          <p:cNvPicPr>
            <a:picLocks noChangeAspect="1"/>
          </p:cNvPicPr>
          <p:nvPr/>
        </p:nvPicPr>
        <p:blipFill>
          <a:blip r:embed="rId5"/>
          <a:stretch>
            <a:fillRect/>
          </a:stretch>
        </p:blipFill>
        <p:spPr>
          <a:xfrm>
            <a:off x="404247" y="1937463"/>
            <a:ext cx="2463297" cy="1674407"/>
          </a:xfrm>
          <a:prstGeom prst="rect">
            <a:avLst/>
          </a:prstGeom>
        </p:spPr>
      </p:pic>
      <p:sp>
        <p:nvSpPr>
          <p:cNvPr id="9" name="TextBox 8">
            <a:extLst>
              <a:ext uri="{FF2B5EF4-FFF2-40B4-BE49-F238E27FC236}">
                <a16:creationId xmlns:a16="http://schemas.microsoft.com/office/drawing/2014/main" id="{DDA67CE0-1504-4BA8-B310-B7601768265E}"/>
              </a:ext>
            </a:extLst>
          </p:cNvPr>
          <p:cNvSpPr txBox="1"/>
          <p:nvPr/>
        </p:nvSpPr>
        <p:spPr>
          <a:xfrm rot="20178767">
            <a:off x="4002396" y="1849833"/>
            <a:ext cx="1078534" cy="584775"/>
          </a:xfrm>
          <a:prstGeom prst="rect">
            <a:avLst/>
          </a:prstGeom>
          <a:noFill/>
        </p:spPr>
        <p:txBody>
          <a:bodyPr wrap="square" rtlCol="0">
            <a:spAutoFit/>
          </a:bodyPr>
          <a:lstStyle/>
          <a:p>
            <a:pPr algn="ctr"/>
            <a:r>
              <a:rPr lang="en-US" sz="1600" dirty="0">
                <a:solidFill>
                  <a:schemeClr val="bg1"/>
                </a:solidFill>
                <a:latin typeface="+mn-lt"/>
              </a:rPr>
              <a:t>People</a:t>
            </a:r>
          </a:p>
          <a:p>
            <a:pPr algn="ctr"/>
            <a:endParaRPr lang="en-US" sz="1600" dirty="0">
              <a:solidFill>
                <a:schemeClr val="bg1"/>
              </a:solidFill>
              <a:latin typeface="+mn-lt"/>
            </a:endParaRPr>
          </a:p>
        </p:txBody>
      </p:sp>
      <p:sp>
        <p:nvSpPr>
          <p:cNvPr id="10" name="TextBox 9">
            <a:extLst>
              <a:ext uri="{FF2B5EF4-FFF2-40B4-BE49-F238E27FC236}">
                <a16:creationId xmlns:a16="http://schemas.microsoft.com/office/drawing/2014/main" id="{9008F31B-2331-408A-B340-FBAF7109B59A}"/>
              </a:ext>
            </a:extLst>
          </p:cNvPr>
          <p:cNvSpPr txBox="1"/>
          <p:nvPr/>
        </p:nvSpPr>
        <p:spPr>
          <a:xfrm>
            <a:off x="3776729" y="2571750"/>
            <a:ext cx="1580668" cy="584775"/>
          </a:xfrm>
          <a:prstGeom prst="rect">
            <a:avLst/>
          </a:prstGeom>
          <a:noFill/>
        </p:spPr>
        <p:txBody>
          <a:bodyPr wrap="square" rtlCol="0">
            <a:spAutoFit/>
          </a:bodyPr>
          <a:lstStyle/>
          <a:p>
            <a:pPr algn="ctr"/>
            <a:r>
              <a:rPr lang="en-US" sz="1600" dirty="0">
                <a:solidFill>
                  <a:schemeClr val="bg1"/>
                </a:solidFill>
                <a:latin typeface="+mn-lt"/>
              </a:rPr>
              <a:t>Organization</a:t>
            </a:r>
          </a:p>
          <a:p>
            <a:pPr algn="ctr"/>
            <a:endParaRPr lang="en-US" sz="1600" dirty="0">
              <a:solidFill>
                <a:schemeClr val="bg1"/>
              </a:solidFill>
              <a:latin typeface="+mn-lt"/>
            </a:endParaRPr>
          </a:p>
        </p:txBody>
      </p:sp>
      <p:sp>
        <p:nvSpPr>
          <p:cNvPr id="11" name="TextBox 10">
            <a:extLst>
              <a:ext uri="{FF2B5EF4-FFF2-40B4-BE49-F238E27FC236}">
                <a16:creationId xmlns:a16="http://schemas.microsoft.com/office/drawing/2014/main" id="{B3B12714-D025-47D5-BEB4-A70BA4AF54D8}"/>
              </a:ext>
            </a:extLst>
          </p:cNvPr>
          <p:cNvSpPr txBox="1"/>
          <p:nvPr/>
        </p:nvSpPr>
        <p:spPr>
          <a:xfrm rot="1254222">
            <a:off x="3765777" y="3287594"/>
            <a:ext cx="1458314" cy="584775"/>
          </a:xfrm>
          <a:prstGeom prst="rect">
            <a:avLst/>
          </a:prstGeom>
          <a:noFill/>
        </p:spPr>
        <p:txBody>
          <a:bodyPr wrap="square" rtlCol="0">
            <a:spAutoFit/>
          </a:bodyPr>
          <a:lstStyle/>
          <a:p>
            <a:pPr algn="ctr"/>
            <a:r>
              <a:rPr lang="en-US" sz="1600" dirty="0">
                <a:solidFill>
                  <a:schemeClr val="bg1"/>
                </a:solidFill>
                <a:latin typeface="+mn-lt"/>
              </a:rPr>
              <a:t>Workplace</a:t>
            </a:r>
          </a:p>
          <a:p>
            <a:pPr algn="ctr"/>
            <a:endParaRPr lang="en-US" sz="1600" dirty="0">
              <a:solidFill>
                <a:schemeClr val="bg1"/>
              </a:solidFill>
              <a:latin typeface="+mn-lt"/>
            </a:endParaRPr>
          </a:p>
        </p:txBody>
      </p:sp>
      <p:sp>
        <p:nvSpPr>
          <p:cNvPr id="12" name="TextBox 11">
            <a:extLst>
              <a:ext uri="{FF2B5EF4-FFF2-40B4-BE49-F238E27FC236}">
                <a16:creationId xmlns:a16="http://schemas.microsoft.com/office/drawing/2014/main" id="{65F40CD6-58CE-4511-BF3B-9FC3321C5F75}"/>
              </a:ext>
            </a:extLst>
          </p:cNvPr>
          <p:cNvSpPr txBox="1"/>
          <p:nvPr/>
        </p:nvSpPr>
        <p:spPr>
          <a:xfrm>
            <a:off x="5312469" y="907812"/>
            <a:ext cx="4001033" cy="1708160"/>
          </a:xfrm>
          <a:prstGeom prst="rect">
            <a:avLst/>
          </a:prstGeom>
          <a:noFill/>
        </p:spPr>
        <p:txBody>
          <a:bodyPr wrap="square" rtlCol="0">
            <a:spAutoFit/>
          </a:bodyPr>
          <a:lstStyle/>
          <a:p>
            <a:r>
              <a:rPr lang="en-US" sz="1500" dirty="0">
                <a:solidFill>
                  <a:schemeClr val="bg1"/>
                </a:solidFill>
                <a:latin typeface="+mn-lt"/>
              </a:rPr>
              <a:t>HR Strategy</a:t>
            </a:r>
          </a:p>
          <a:p>
            <a:r>
              <a:rPr lang="en-US" sz="1500" dirty="0">
                <a:solidFill>
                  <a:schemeClr val="bg1"/>
                </a:solidFill>
                <a:latin typeface="+mn-lt"/>
              </a:rPr>
              <a:t>Learning and Development</a:t>
            </a:r>
          </a:p>
          <a:p>
            <a:r>
              <a:rPr lang="en-US" sz="1500" dirty="0">
                <a:solidFill>
                  <a:schemeClr val="bg1"/>
                </a:solidFill>
                <a:latin typeface="+mn-lt"/>
              </a:rPr>
              <a:t>Talent Acquisition</a:t>
            </a:r>
          </a:p>
          <a:p>
            <a:r>
              <a:rPr lang="en-US" sz="1500" dirty="0">
                <a:solidFill>
                  <a:schemeClr val="bg1"/>
                </a:solidFill>
                <a:latin typeface="+mn-lt"/>
              </a:rPr>
              <a:t>Total Rewards</a:t>
            </a:r>
          </a:p>
          <a:p>
            <a:r>
              <a:rPr lang="en-US" sz="1500" dirty="0">
                <a:solidFill>
                  <a:schemeClr val="bg1"/>
                </a:solidFill>
                <a:latin typeface="+mn-lt"/>
              </a:rPr>
              <a:t>Employee Engagement &amp; Retention</a:t>
            </a:r>
          </a:p>
          <a:p>
            <a:endParaRPr lang="en-US" sz="1500" dirty="0">
              <a:solidFill>
                <a:schemeClr val="bg1"/>
              </a:solidFill>
              <a:latin typeface="+mn-lt"/>
            </a:endParaRPr>
          </a:p>
          <a:p>
            <a:endParaRPr lang="en-US" sz="1500" dirty="0">
              <a:solidFill>
                <a:schemeClr val="bg1"/>
              </a:solidFill>
              <a:latin typeface="+mn-lt"/>
            </a:endParaRPr>
          </a:p>
        </p:txBody>
      </p:sp>
      <p:sp>
        <p:nvSpPr>
          <p:cNvPr id="13" name="TextBox 12">
            <a:extLst>
              <a:ext uri="{FF2B5EF4-FFF2-40B4-BE49-F238E27FC236}">
                <a16:creationId xmlns:a16="http://schemas.microsoft.com/office/drawing/2014/main" id="{9A71255E-EA2A-40FE-9ADD-6B89259246C1}"/>
              </a:ext>
            </a:extLst>
          </p:cNvPr>
          <p:cNvSpPr txBox="1"/>
          <p:nvPr/>
        </p:nvSpPr>
        <p:spPr>
          <a:xfrm>
            <a:off x="5312469" y="2156935"/>
            <a:ext cx="4001033" cy="2169825"/>
          </a:xfrm>
          <a:prstGeom prst="rect">
            <a:avLst/>
          </a:prstGeom>
          <a:noFill/>
        </p:spPr>
        <p:txBody>
          <a:bodyPr wrap="square" rtlCol="0">
            <a:spAutoFit/>
          </a:bodyPr>
          <a:lstStyle/>
          <a:p>
            <a:r>
              <a:rPr lang="en-US" sz="1500" dirty="0">
                <a:solidFill>
                  <a:schemeClr val="bg1"/>
                </a:solidFill>
                <a:latin typeface="+mn-lt"/>
              </a:rPr>
              <a:t>Structure of the HR Function</a:t>
            </a:r>
          </a:p>
          <a:p>
            <a:r>
              <a:rPr lang="en-US" sz="1500" dirty="0">
                <a:solidFill>
                  <a:schemeClr val="bg1"/>
                </a:solidFill>
                <a:latin typeface="+mn-lt"/>
              </a:rPr>
              <a:t>Workforce Management</a:t>
            </a:r>
          </a:p>
          <a:p>
            <a:r>
              <a:rPr lang="en-US" sz="1500" dirty="0">
                <a:solidFill>
                  <a:schemeClr val="bg1"/>
                </a:solidFill>
                <a:latin typeface="+mn-lt"/>
              </a:rPr>
              <a:t>Organizational Effectiveness &amp; Development</a:t>
            </a:r>
          </a:p>
          <a:p>
            <a:r>
              <a:rPr lang="en-US" sz="1500" dirty="0">
                <a:solidFill>
                  <a:schemeClr val="bg1"/>
                </a:solidFill>
                <a:latin typeface="+mn-lt"/>
              </a:rPr>
              <a:t>Employee and Labor Relations</a:t>
            </a:r>
          </a:p>
          <a:p>
            <a:r>
              <a:rPr lang="en-US" sz="1500" dirty="0">
                <a:solidFill>
                  <a:schemeClr val="bg1"/>
                </a:solidFill>
                <a:latin typeface="+mn-lt"/>
              </a:rPr>
              <a:t>Technology Management</a:t>
            </a:r>
          </a:p>
          <a:p>
            <a:endParaRPr lang="en-US" sz="1500" dirty="0">
              <a:solidFill>
                <a:schemeClr val="bg1"/>
              </a:solidFill>
              <a:latin typeface="+mn-lt"/>
            </a:endParaRPr>
          </a:p>
          <a:p>
            <a:endParaRPr lang="en-US" sz="1500" dirty="0">
              <a:solidFill>
                <a:schemeClr val="bg1"/>
              </a:solidFill>
              <a:latin typeface="+mn-lt"/>
            </a:endParaRPr>
          </a:p>
          <a:p>
            <a:endParaRPr lang="en-US" sz="1500" dirty="0">
              <a:solidFill>
                <a:schemeClr val="bg1"/>
              </a:solidFill>
              <a:latin typeface="+mn-lt"/>
            </a:endParaRPr>
          </a:p>
          <a:p>
            <a:endParaRPr lang="en-US" sz="1500" dirty="0">
              <a:solidFill>
                <a:schemeClr val="bg1"/>
              </a:solidFill>
              <a:latin typeface="+mn-lt"/>
            </a:endParaRPr>
          </a:p>
        </p:txBody>
      </p:sp>
      <p:sp>
        <p:nvSpPr>
          <p:cNvPr id="14" name="TextBox 13">
            <a:extLst>
              <a:ext uri="{FF2B5EF4-FFF2-40B4-BE49-F238E27FC236}">
                <a16:creationId xmlns:a16="http://schemas.microsoft.com/office/drawing/2014/main" id="{F2D45DD6-A0C1-4B06-A26F-A2F673D3E62D}"/>
              </a:ext>
            </a:extLst>
          </p:cNvPr>
          <p:cNvSpPr txBox="1"/>
          <p:nvPr/>
        </p:nvSpPr>
        <p:spPr>
          <a:xfrm>
            <a:off x="5306355" y="3466535"/>
            <a:ext cx="4001033" cy="1477328"/>
          </a:xfrm>
          <a:prstGeom prst="rect">
            <a:avLst/>
          </a:prstGeom>
          <a:noFill/>
        </p:spPr>
        <p:txBody>
          <a:bodyPr wrap="square" rtlCol="0">
            <a:spAutoFit/>
          </a:bodyPr>
          <a:lstStyle/>
          <a:p>
            <a:r>
              <a:rPr lang="en-US" sz="1500" dirty="0">
                <a:solidFill>
                  <a:schemeClr val="bg1"/>
                </a:solidFill>
                <a:latin typeface="+mn-lt"/>
              </a:rPr>
              <a:t>Managing a Global Workforce</a:t>
            </a:r>
          </a:p>
          <a:p>
            <a:r>
              <a:rPr lang="en-US" sz="1500" dirty="0">
                <a:solidFill>
                  <a:schemeClr val="bg1"/>
                </a:solidFill>
                <a:latin typeface="+mn-lt"/>
              </a:rPr>
              <a:t>Risk Management</a:t>
            </a:r>
          </a:p>
          <a:p>
            <a:r>
              <a:rPr lang="en-US" sz="1500" dirty="0">
                <a:solidFill>
                  <a:schemeClr val="bg1"/>
                </a:solidFill>
                <a:latin typeface="+mn-lt"/>
              </a:rPr>
              <a:t>U.S. Employment Law &amp; Regulations</a:t>
            </a:r>
          </a:p>
          <a:p>
            <a:r>
              <a:rPr lang="en-US" sz="1500" dirty="0">
                <a:solidFill>
                  <a:schemeClr val="bg1"/>
                </a:solidFill>
                <a:latin typeface="+mn-lt"/>
              </a:rPr>
              <a:t>Corporate Social Responsibility</a:t>
            </a:r>
          </a:p>
          <a:p>
            <a:endParaRPr lang="en-US" sz="1500" dirty="0">
              <a:solidFill>
                <a:schemeClr val="bg1"/>
              </a:solidFill>
              <a:latin typeface="+mn-lt"/>
            </a:endParaRPr>
          </a:p>
          <a:p>
            <a:endParaRPr lang="en-US" sz="1500" dirty="0">
              <a:solidFill>
                <a:schemeClr val="bg1"/>
              </a:solidFill>
              <a:latin typeface="+mn-lt"/>
            </a:endParaRPr>
          </a:p>
        </p:txBody>
      </p:sp>
    </p:spTree>
    <p:custDataLst>
      <p:tags r:id="rId1"/>
    </p:custDataLst>
    <p:extLst>
      <p:ext uri="{BB962C8B-B14F-4D97-AF65-F5344CB8AC3E}">
        <p14:creationId xmlns:p14="http://schemas.microsoft.com/office/powerpoint/2010/main" val="39176994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Phase 1: Diagnostic Questions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pic>
        <p:nvPicPr>
          <p:cNvPr id="6" name="Picture 5" descr="Icon&#10;&#10;Description automatically generated">
            <a:extLst>
              <a:ext uri="{FF2B5EF4-FFF2-40B4-BE49-F238E27FC236}">
                <a16:creationId xmlns:a16="http://schemas.microsoft.com/office/drawing/2014/main" id="{4C283C38-C6DF-4743-8B33-F9E7D567663B}"/>
              </a:ext>
            </a:extLst>
          </p:cNvPr>
          <p:cNvPicPr>
            <a:picLocks noChangeAspect="1"/>
          </p:cNvPicPr>
          <p:nvPr/>
        </p:nvPicPr>
        <p:blipFill>
          <a:blip r:embed="rId4"/>
          <a:stretch>
            <a:fillRect/>
          </a:stretch>
        </p:blipFill>
        <p:spPr>
          <a:xfrm>
            <a:off x="1373061" y="953260"/>
            <a:ext cx="663212" cy="1045001"/>
          </a:xfrm>
          <a:prstGeom prst="rect">
            <a:avLst/>
          </a:prstGeom>
        </p:spPr>
      </p:pic>
      <p:pic>
        <p:nvPicPr>
          <p:cNvPr id="15" name="Picture 14" descr="Icon&#10;&#10;Description automatically generated">
            <a:extLst>
              <a:ext uri="{FF2B5EF4-FFF2-40B4-BE49-F238E27FC236}">
                <a16:creationId xmlns:a16="http://schemas.microsoft.com/office/drawing/2014/main" id="{FF2A0F7F-2B30-48ED-9710-D86C7E1683F9}"/>
              </a:ext>
            </a:extLst>
          </p:cNvPr>
          <p:cNvPicPr>
            <a:picLocks noChangeAspect="1"/>
          </p:cNvPicPr>
          <p:nvPr/>
        </p:nvPicPr>
        <p:blipFill>
          <a:blip r:embed="rId5"/>
          <a:stretch>
            <a:fillRect/>
          </a:stretch>
        </p:blipFill>
        <p:spPr>
          <a:xfrm>
            <a:off x="4313407" y="971955"/>
            <a:ext cx="736027" cy="1007610"/>
          </a:xfrm>
          <a:prstGeom prst="rect">
            <a:avLst/>
          </a:prstGeom>
        </p:spPr>
      </p:pic>
      <p:pic>
        <p:nvPicPr>
          <p:cNvPr id="17" name="Picture 16" descr="Logo&#10;&#10;Description automatically generated">
            <a:extLst>
              <a:ext uri="{FF2B5EF4-FFF2-40B4-BE49-F238E27FC236}">
                <a16:creationId xmlns:a16="http://schemas.microsoft.com/office/drawing/2014/main" id="{81E791E6-1EB2-4417-83EF-CA862A9A3D6E}"/>
              </a:ext>
            </a:extLst>
          </p:cNvPr>
          <p:cNvPicPr>
            <a:picLocks noChangeAspect="1"/>
          </p:cNvPicPr>
          <p:nvPr/>
        </p:nvPicPr>
        <p:blipFill>
          <a:blip r:embed="rId6"/>
          <a:stretch>
            <a:fillRect/>
          </a:stretch>
        </p:blipFill>
        <p:spPr>
          <a:xfrm>
            <a:off x="7008477" y="918325"/>
            <a:ext cx="861979" cy="960378"/>
          </a:xfrm>
          <a:prstGeom prst="rect">
            <a:avLst/>
          </a:prstGeom>
        </p:spPr>
      </p:pic>
      <p:sp>
        <p:nvSpPr>
          <p:cNvPr id="21" name="TextBox 20">
            <a:extLst>
              <a:ext uri="{FF2B5EF4-FFF2-40B4-BE49-F238E27FC236}">
                <a16:creationId xmlns:a16="http://schemas.microsoft.com/office/drawing/2014/main" id="{1B554619-9A5B-451A-87AD-194832A466D8}"/>
              </a:ext>
            </a:extLst>
          </p:cNvPr>
          <p:cNvSpPr txBox="1"/>
          <p:nvPr/>
        </p:nvSpPr>
        <p:spPr>
          <a:xfrm>
            <a:off x="220976" y="2060327"/>
            <a:ext cx="2967383" cy="2862322"/>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1B3C69"/>
                </a:solidFill>
                <a:latin typeface="+mn-lt"/>
              </a:rPr>
              <a:t>What are your business goals this year?</a:t>
            </a:r>
          </a:p>
          <a:p>
            <a:pPr marL="285750" indent="-285750">
              <a:buFont typeface="Arial" panose="020B0604020202020204" pitchFamily="34" charset="0"/>
              <a:buChar char="•"/>
            </a:pPr>
            <a:r>
              <a:rPr lang="en-US" sz="1500" dirty="0">
                <a:solidFill>
                  <a:srgbClr val="1B3C69"/>
                </a:solidFill>
                <a:latin typeface="+mn-lt"/>
              </a:rPr>
              <a:t>How is HR positioned to support that? </a:t>
            </a:r>
          </a:p>
          <a:p>
            <a:pPr marL="285750" indent="-285750">
              <a:buFont typeface="Arial" panose="020B0604020202020204" pitchFamily="34" charset="0"/>
              <a:buChar char="•"/>
            </a:pPr>
            <a:r>
              <a:rPr lang="en-US" sz="1500" dirty="0">
                <a:solidFill>
                  <a:srgbClr val="1B3C69"/>
                </a:solidFill>
                <a:latin typeface="+mn-lt"/>
              </a:rPr>
              <a:t>How are you attracting good talent? Is it working?</a:t>
            </a:r>
          </a:p>
          <a:p>
            <a:pPr marL="285750" indent="-285750">
              <a:buFont typeface="Arial" panose="020B0604020202020204" pitchFamily="34" charset="0"/>
              <a:buChar char="•"/>
            </a:pPr>
            <a:r>
              <a:rPr lang="en-US" sz="1500" dirty="0">
                <a:solidFill>
                  <a:srgbClr val="1B3C69"/>
                </a:solidFill>
                <a:latin typeface="+mn-lt"/>
              </a:rPr>
              <a:t>What type of benefits do you offer?</a:t>
            </a:r>
          </a:p>
          <a:p>
            <a:pPr marL="285750" indent="-285750">
              <a:buFont typeface="Arial" panose="020B0604020202020204" pitchFamily="34" charset="0"/>
              <a:buChar char="•"/>
            </a:pPr>
            <a:r>
              <a:rPr lang="en-US" sz="1500" dirty="0">
                <a:solidFill>
                  <a:srgbClr val="1B3C69"/>
                </a:solidFill>
                <a:latin typeface="+mn-lt"/>
              </a:rPr>
              <a:t>How are you keeping talent?</a:t>
            </a:r>
          </a:p>
          <a:p>
            <a:pPr marL="285750" indent="-285750">
              <a:buFont typeface="Arial" panose="020B0604020202020204" pitchFamily="34" charset="0"/>
              <a:buChar char="•"/>
            </a:pPr>
            <a:endParaRPr lang="en-US" sz="1500" dirty="0">
              <a:solidFill>
                <a:srgbClr val="1B3C69"/>
              </a:solidFill>
              <a:latin typeface="+mn-lt"/>
            </a:endParaRPr>
          </a:p>
          <a:p>
            <a:endParaRPr lang="en-US" sz="1500" dirty="0">
              <a:solidFill>
                <a:srgbClr val="1B3C69"/>
              </a:solidFill>
              <a:latin typeface="+mn-lt"/>
            </a:endParaRPr>
          </a:p>
          <a:p>
            <a:endParaRPr lang="en-US" sz="1500" dirty="0">
              <a:solidFill>
                <a:srgbClr val="1B3C69"/>
              </a:solidFill>
              <a:latin typeface="+mn-lt"/>
            </a:endParaRPr>
          </a:p>
        </p:txBody>
      </p:sp>
      <p:sp>
        <p:nvSpPr>
          <p:cNvPr id="22" name="TextBox 21">
            <a:extLst>
              <a:ext uri="{FF2B5EF4-FFF2-40B4-BE49-F238E27FC236}">
                <a16:creationId xmlns:a16="http://schemas.microsoft.com/office/drawing/2014/main" id="{EB023906-5AB3-4BEE-B817-5CB787F78B77}"/>
              </a:ext>
            </a:extLst>
          </p:cNvPr>
          <p:cNvSpPr txBox="1"/>
          <p:nvPr/>
        </p:nvSpPr>
        <p:spPr>
          <a:xfrm>
            <a:off x="3197730" y="2048742"/>
            <a:ext cx="2967383" cy="3093154"/>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1B3C69"/>
                </a:solidFill>
                <a:latin typeface="+mn-lt"/>
              </a:rPr>
              <a:t>What technology do you currently have?  Is it effective?</a:t>
            </a:r>
          </a:p>
          <a:p>
            <a:pPr marL="285750" indent="-285750">
              <a:buFont typeface="Arial" panose="020B0604020202020204" pitchFamily="34" charset="0"/>
              <a:buChar char="•"/>
            </a:pPr>
            <a:r>
              <a:rPr lang="en-US" sz="1500" dirty="0">
                <a:solidFill>
                  <a:srgbClr val="1B3C69"/>
                </a:solidFill>
                <a:latin typeface="+mn-lt"/>
              </a:rPr>
              <a:t>What is your most manual HR process? How much time does it take?</a:t>
            </a:r>
          </a:p>
          <a:p>
            <a:pPr marL="285750" indent="-285750">
              <a:buFont typeface="Arial" panose="020B0604020202020204" pitchFamily="34" charset="0"/>
              <a:buChar char="•"/>
            </a:pPr>
            <a:r>
              <a:rPr lang="en-US" sz="1500" dirty="0">
                <a:solidFill>
                  <a:srgbClr val="1B3C69"/>
                </a:solidFill>
                <a:latin typeface="+mn-lt"/>
              </a:rPr>
              <a:t>Tell me about performance and how you oversee that?</a:t>
            </a:r>
          </a:p>
          <a:p>
            <a:pPr marL="285750" indent="-285750">
              <a:buFont typeface="Arial" panose="020B0604020202020204" pitchFamily="34" charset="0"/>
              <a:buChar char="•"/>
            </a:pPr>
            <a:r>
              <a:rPr lang="en-US" sz="1500" dirty="0">
                <a:solidFill>
                  <a:srgbClr val="1B3C69"/>
                </a:solidFill>
                <a:latin typeface="+mn-lt"/>
              </a:rPr>
              <a:t>How are you performing against expectations? </a:t>
            </a:r>
          </a:p>
          <a:p>
            <a:pPr marL="285750" indent="-285750">
              <a:buFont typeface="Arial" panose="020B0604020202020204" pitchFamily="34" charset="0"/>
              <a:buChar char="•"/>
            </a:pPr>
            <a:endParaRPr lang="en-US" sz="1500" dirty="0">
              <a:solidFill>
                <a:srgbClr val="1B3C69"/>
              </a:solidFill>
              <a:latin typeface="+mn-lt"/>
            </a:endParaRPr>
          </a:p>
          <a:p>
            <a:pPr marL="285750" indent="-285750">
              <a:buFont typeface="Arial" panose="020B0604020202020204" pitchFamily="34" charset="0"/>
              <a:buChar char="•"/>
            </a:pPr>
            <a:endParaRPr lang="en-US" sz="1500" dirty="0">
              <a:solidFill>
                <a:srgbClr val="1B3C69"/>
              </a:solidFill>
              <a:latin typeface="+mn-lt"/>
            </a:endParaRPr>
          </a:p>
          <a:p>
            <a:endParaRPr lang="en-US" sz="1500" dirty="0">
              <a:solidFill>
                <a:srgbClr val="1B3C69"/>
              </a:solidFill>
              <a:latin typeface="+mn-lt"/>
            </a:endParaRPr>
          </a:p>
          <a:p>
            <a:endParaRPr lang="en-US" sz="1500" dirty="0">
              <a:solidFill>
                <a:srgbClr val="1B3C69"/>
              </a:solidFill>
              <a:latin typeface="+mn-lt"/>
            </a:endParaRPr>
          </a:p>
        </p:txBody>
      </p:sp>
      <p:sp>
        <p:nvSpPr>
          <p:cNvPr id="23" name="TextBox 22">
            <a:extLst>
              <a:ext uri="{FF2B5EF4-FFF2-40B4-BE49-F238E27FC236}">
                <a16:creationId xmlns:a16="http://schemas.microsoft.com/office/drawing/2014/main" id="{5E3DA4DE-93F5-432F-8386-64008936425E}"/>
              </a:ext>
            </a:extLst>
          </p:cNvPr>
          <p:cNvSpPr txBox="1"/>
          <p:nvPr/>
        </p:nvSpPr>
        <p:spPr>
          <a:xfrm>
            <a:off x="6165113" y="1998261"/>
            <a:ext cx="2967383" cy="2400657"/>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1B3C69"/>
                </a:solidFill>
                <a:latin typeface="+mn-lt"/>
              </a:rPr>
              <a:t>Tell me more about your global footprint? </a:t>
            </a:r>
          </a:p>
          <a:p>
            <a:pPr marL="285750" indent="-285750">
              <a:buFont typeface="Arial" panose="020B0604020202020204" pitchFamily="34" charset="0"/>
              <a:buChar char="•"/>
            </a:pPr>
            <a:r>
              <a:rPr lang="en-US" sz="1500" dirty="0">
                <a:solidFill>
                  <a:srgbClr val="1B3C69"/>
                </a:solidFill>
                <a:latin typeface="+mn-lt"/>
              </a:rPr>
              <a:t>Who handles compliance?</a:t>
            </a:r>
          </a:p>
          <a:p>
            <a:pPr marL="285750" indent="-285750">
              <a:buFont typeface="Arial" panose="020B0604020202020204" pitchFamily="34" charset="0"/>
              <a:buChar char="•"/>
            </a:pPr>
            <a:r>
              <a:rPr lang="en-US" sz="1500" dirty="0">
                <a:solidFill>
                  <a:srgbClr val="1B3C69"/>
                </a:solidFill>
                <a:latin typeface="+mn-lt"/>
              </a:rPr>
              <a:t>Are you confident that you are in full compliance across your business?</a:t>
            </a:r>
          </a:p>
          <a:p>
            <a:pPr marL="285750" indent="-285750">
              <a:buFont typeface="Arial" panose="020B0604020202020204" pitchFamily="34" charset="0"/>
              <a:buChar char="•"/>
            </a:pPr>
            <a:endParaRPr lang="en-US" sz="1500" dirty="0">
              <a:solidFill>
                <a:srgbClr val="1B3C69"/>
              </a:solidFill>
              <a:latin typeface="+mn-lt"/>
            </a:endParaRPr>
          </a:p>
          <a:p>
            <a:pPr marL="285750" indent="-285750">
              <a:buFont typeface="Arial" panose="020B0604020202020204" pitchFamily="34" charset="0"/>
              <a:buChar char="•"/>
            </a:pPr>
            <a:endParaRPr lang="en-US" sz="1500" dirty="0">
              <a:solidFill>
                <a:srgbClr val="1B3C69"/>
              </a:solidFill>
              <a:latin typeface="+mn-lt"/>
            </a:endParaRPr>
          </a:p>
          <a:p>
            <a:endParaRPr lang="en-US" sz="1500" dirty="0">
              <a:solidFill>
                <a:srgbClr val="1B3C69"/>
              </a:solidFill>
              <a:latin typeface="+mn-lt"/>
            </a:endParaRPr>
          </a:p>
          <a:p>
            <a:endParaRPr lang="en-US" sz="1500" dirty="0">
              <a:solidFill>
                <a:srgbClr val="1B3C69"/>
              </a:solidFill>
              <a:latin typeface="+mn-lt"/>
            </a:endParaRPr>
          </a:p>
        </p:txBody>
      </p:sp>
    </p:spTree>
    <p:custDataLst>
      <p:tags r:id="rId1"/>
    </p:custDataLst>
    <p:extLst>
      <p:ext uri="{BB962C8B-B14F-4D97-AF65-F5344CB8AC3E}">
        <p14:creationId xmlns:p14="http://schemas.microsoft.com/office/powerpoint/2010/main" val="21567047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jigsaw puzzle&#10;&#10;Description automatically generated">
            <a:extLst>
              <a:ext uri="{FF2B5EF4-FFF2-40B4-BE49-F238E27FC236}">
                <a16:creationId xmlns:a16="http://schemas.microsoft.com/office/drawing/2014/main" id="{F2E018DC-8A83-498E-9364-7F5A39535D30}"/>
              </a:ext>
            </a:extLst>
          </p:cNvPr>
          <p:cNvPicPr>
            <a:picLocks noChangeAspect="1"/>
          </p:cNvPicPr>
          <p:nvPr/>
        </p:nvPicPr>
        <p:blipFill rotWithShape="1">
          <a:blip r:embed="rId4"/>
          <a:srcRect t="17267" b="15745"/>
          <a:stretch/>
        </p:blipFill>
        <p:spPr>
          <a:xfrm flipH="1">
            <a:off x="0" y="1054100"/>
            <a:ext cx="9144000" cy="4089400"/>
          </a:xfrm>
          <a:prstGeom prst="rect">
            <a:avLst/>
          </a:prstGeo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Phase 2: Provide Quick Wins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sp>
        <p:nvSpPr>
          <p:cNvPr id="6" name="Content Placeholder 5">
            <a:extLst>
              <a:ext uri="{FF2B5EF4-FFF2-40B4-BE49-F238E27FC236}">
                <a16:creationId xmlns:a16="http://schemas.microsoft.com/office/drawing/2014/main" id="{E48579B2-AF03-4F13-A2DD-BE598A1CBF2C}"/>
              </a:ext>
            </a:extLst>
          </p:cNvPr>
          <p:cNvSpPr>
            <a:spLocks noGrp="1"/>
          </p:cNvSpPr>
          <p:nvPr>
            <p:ph idx="1"/>
          </p:nvPr>
        </p:nvSpPr>
        <p:spPr>
          <a:xfrm>
            <a:off x="615104" y="1329375"/>
            <a:ext cx="3956896" cy="3262312"/>
          </a:xfrm>
        </p:spPr>
        <p:txBody>
          <a:bodyPr/>
          <a:lstStyle/>
          <a:p>
            <a:r>
              <a:rPr lang="en-US" dirty="0"/>
              <a:t>Schedule time to review your solution</a:t>
            </a:r>
          </a:p>
          <a:p>
            <a:r>
              <a:rPr lang="en-US" dirty="0"/>
              <a:t>Summarize the key points your client shared</a:t>
            </a:r>
          </a:p>
          <a:p>
            <a:r>
              <a:rPr lang="en-US" dirty="0"/>
              <a:t>Explain the solution using client terminology</a:t>
            </a:r>
          </a:p>
          <a:p>
            <a:r>
              <a:rPr lang="en-US" dirty="0"/>
              <a:t>Connect the key points to the solution and the expected outcomes </a:t>
            </a:r>
          </a:p>
          <a:p>
            <a:r>
              <a:rPr lang="en-US" dirty="0"/>
              <a:t>Provide clear expectations</a:t>
            </a:r>
          </a:p>
          <a:p>
            <a:r>
              <a:rPr lang="en-US" dirty="0"/>
              <a:t>Make it easy to digest</a:t>
            </a:r>
          </a:p>
          <a:p>
            <a:r>
              <a:rPr lang="en-US" dirty="0"/>
              <a:t>Help clients build success</a:t>
            </a:r>
          </a:p>
          <a:p>
            <a:r>
              <a:rPr lang="en-US" dirty="0"/>
              <a:t>Show the terms and conditions</a:t>
            </a:r>
          </a:p>
          <a:p>
            <a:endParaRPr lang="en-US" dirty="0"/>
          </a:p>
        </p:txBody>
      </p:sp>
    </p:spTree>
    <p:custDataLst>
      <p:tags r:id="rId1"/>
    </p:custDataLst>
    <p:extLst>
      <p:ext uri="{BB962C8B-B14F-4D97-AF65-F5344CB8AC3E}">
        <p14:creationId xmlns:p14="http://schemas.microsoft.com/office/powerpoint/2010/main" val="75250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1-5</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Handling Change</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pic>
        <p:nvPicPr>
          <p:cNvPr id="21" name="Content Placeholder 20" descr="A picture containing food, beverage&#10;&#10;Description automatically generated">
            <a:extLst>
              <a:ext uri="{FF2B5EF4-FFF2-40B4-BE49-F238E27FC236}">
                <a16:creationId xmlns:a16="http://schemas.microsoft.com/office/drawing/2014/main" id="{67D9793E-9E47-4226-8351-B308DBB49E7D}"/>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r="7332"/>
          <a:stretch/>
        </p:blipFill>
        <p:spPr>
          <a:xfrm>
            <a:off x="0" y="991795"/>
            <a:ext cx="9144000" cy="3631005"/>
          </a:xfrm>
        </p:spPr>
      </p:pic>
      <p:sp>
        <p:nvSpPr>
          <p:cNvPr id="22" name="Text Placeholder 70">
            <a:extLst>
              <a:ext uri="{FF2B5EF4-FFF2-40B4-BE49-F238E27FC236}">
                <a16:creationId xmlns:a16="http://schemas.microsoft.com/office/drawing/2014/main" id="{0439E211-042B-4533-9413-82066943B486}"/>
              </a:ext>
            </a:extLst>
          </p:cNvPr>
          <p:cNvSpPr txBox="1">
            <a:spLocks/>
          </p:cNvSpPr>
          <p:nvPr/>
        </p:nvSpPr>
        <p:spPr>
          <a:xfrm>
            <a:off x="771374" y="1067995"/>
            <a:ext cx="4410225" cy="2823777"/>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Workplace Issues</a:t>
            </a:r>
          </a:p>
          <a:p>
            <a:r>
              <a:rPr lang="en-US" dirty="0"/>
              <a:t>Aligning leadership with organizational change initiatives</a:t>
            </a:r>
          </a:p>
          <a:p>
            <a:r>
              <a:rPr lang="en-US" dirty="0"/>
              <a:t>Conceptualizing and implementing change management initiatives</a:t>
            </a:r>
          </a:p>
          <a:p>
            <a:pPr marL="0" indent="0">
              <a:buNone/>
            </a:pPr>
            <a:r>
              <a:rPr lang="en-US" b="1" dirty="0"/>
              <a:t>People Issues</a:t>
            </a:r>
          </a:p>
          <a:p>
            <a:r>
              <a:rPr lang="en-US" dirty="0"/>
              <a:t>Continually informing employees of updates and changes</a:t>
            </a:r>
          </a:p>
          <a:p>
            <a:r>
              <a:rPr lang="en-US" dirty="0"/>
              <a:t>Engaging employees throughout the process</a:t>
            </a:r>
          </a:p>
          <a:p>
            <a:r>
              <a:rPr lang="en-US" dirty="0"/>
              <a:t>Proactivity anticipating change resistance</a:t>
            </a:r>
          </a:p>
        </p:txBody>
      </p:sp>
    </p:spTree>
    <p:custDataLst>
      <p:tags r:id="rId1"/>
    </p:custDataLst>
    <p:extLst>
      <p:ext uri="{BB962C8B-B14F-4D97-AF65-F5344CB8AC3E}">
        <p14:creationId xmlns:p14="http://schemas.microsoft.com/office/powerpoint/2010/main" val="27047365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a:xfrm>
            <a:off x="611884" y="314135"/>
            <a:ext cx="7541516" cy="484632"/>
          </a:xfrm>
        </p:spPr>
        <p:txBody>
          <a:bodyPr/>
          <a:lstStyle/>
          <a:p>
            <a:r>
              <a:rPr lang="en-US" dirty="0"/>
              <a:t>Phase 3: Support Implementation and Continue Diagnosing</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pic>
        <p:nvPicPr>
          <p:cNvPr id="9" name="Picture 8" descr="Icon&#10;&#10;Description automatically generated">
            <a:extLst>
              <a:ext uri="{FF2B5EF4-FFF2-40B4-BE49-F238E27FC236}">
                <a16:creationId xmlns:a16="http://schemas.microsoft.com/office/drawing/2014/main" id="{5A49AC72-0306-4DAE-A0F1-67CB49EC1DF4}"/>
              </a:ext>
            </a:extLst>
          </p:cNvPr>
          <p:cNvPicPr>
            <a:picLocks noChangeAspect="1"/>
          </p:cNvPicPr>
          <p:nvPr/>
        </p:nvPicPr>
        <p:blipFill>
          <a:blip r:embed="rId4"/>
          <a:stretch>
            <a:fillRect/>
          </a:stretch>
        </p:blipFill>
        <p:spPr>
          <a:xfrm>
            <a:off x="1373061" y="953260"/>
            <a:ext cx="663212" cy="1045001"/>
          </a:xfrm>
          <a:prstGeom prst="rect">
            <a:avLst/>
          </a:prstGeom>
        </p:spPr>
      </p:pic>
      <p:pic>
        <p:nvPicPr>
          <p:cNvPr id="10" name="Picture 9" descr="Icon&#10;&#10;Description automatically generated">
            <a:extLst>
              <a:ext uri="{FF2B5EF4-FFF2-40B4-BE49-F238E27FC236}">
                <a16:creationId xmlns:a16="http://schemas.microsoft.com/office/drawing/2014/main" id="{5C87AEB8-BA80-474C-8AC5-45DF7A1C0225}"/>
              </a:ext>
            </a:extLst>
          </p:cNvPr>
          <p:cNvPicPr>
            <a:picLocks noChangeAspect="1"/>
          </p:cNvPicPr>
          <p:nvPr/>
        </p:nvPicPr>
        <p:blipFill>
          <a:blip r:embed="rId5"/>
          <a:stretch>
            <a:fillRect/>
          </a:stretch>
        </p:blipFill>
        <p:spPr>
          <a:xfrm>
            <a:off x="4313407" y="971955"/>
            <a:ext cx="736027" cy="1007610"/>
          </a:xfrm>
          <a:prstGeom prst="rect">
            <a:avLst/>
          </a:prstGeom>
        </p:spPr>
      </p:pic>
      <p:pic>
        <p:nvPicPr>
          <p:cNvPr id="11" name="Picture 10" descr="Logo&#10;&#10;Description automatically generated">
            <a:extLst>
              <a:ext uri="{FF2B5EF4-FFF2-40B4-BE49-F238E27FC236}">
                <a16:creationId xmlns:a16="http://schemas.microsoft.com/office/drawing/2014/main" id="{93587D1E-9D00-4AEA-84FD-B9F0D8687EE5}"/>
              </a:ext>
            </a:extLst>
          </p:cNvPr>
          <p:cNvPicPr>
            <a:picLocks noChangeAspect="1"/>
          </p:cNvPicPr>
          <p:nvPr/>
        </p:nvPicPr>
        <p:blipFill>
          <a:blip r:embed="rId6"/>
          <a:stretch>
            <a:fillRect/>
          </a:stretch>
        </p:blipFill>
        <p:spPr>
          <a:xfrm>
            <a:off x="7008477" y="918325"/>
            <a:ext cx="861979" cy="960378"/>
          </a:xfrm>
          <a:prstGeom prst="rect">
            <a:avLst/>
          </a:prstGeom>
        </p:spPr>
      </p:pic>
      <p:sp>
        <p:nvSpPr>
          <p:cNvPr id="12" name="TextBox 11">
            <a:extLst>
              <a:ext uri="{FF2B5EF4-FFF2-40B4-BE49-F238E27FC236}">
                <a16:creationId xmlns:a16="http://schemas.microsoft.com/office/drawing/2014/main" id="{A64B64F8-D34A-477C-A082-2B12B1C4D5F8}"/>
              </a:ext>
            </a:extLst>
          </p:cNvPr>
          <p:cNvSpPr txBox="1"/>
          <p:nvPr/>
        </p:nvSpPr>
        <p:spPr>
          <a:xfrm>
            <a:off x="220976" y="2060327"/>
            <a:ext cx="2967383" cy="3323987"/>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1B3C69"/>
                </a:solidFill>
                <a:latin typeface="+mn-lt"/>
              </a:rPr>
              <a:t>How is business?</a:t>
            </a:r>
          </a:p>
          <a:p>
            <a:pPr marL="285750" indent="-285750">
              <a:buFont typeface="Arial" panose="020B0604020202020204" pitchFamily="34" charset="0"/>
              <a:buChar char="•"/>
            </a:pPr>
            <a:r>
              <a:rPr lang="en-US" sz="1500" dirty="0">
                <a:solidFill>
                  <a:srgbClr val="1B3C69"/>
                </a:solidFill>
                <a:latin typeface="+mn-lt"/>
              </a:rPr>
              <a:t>Tell me about your talent? What is your attrition rate? Time to fill?</a:t>
            </a:r>
          </a:p>
          <a:p>
            <a:pPr marL="285750" indent="-285750">
              <a:buFont typeface="Arial" panose="020B0604020202020204" pitchFamily="34" charset="0"/>
              <a:buChar char="•"/>
            </a:pPr>
            <a:r>
              <a:rPr lang="en-US" sz="1500" dirty="0">
                <a:solidFill>
                  <a:srgbClr val="1B3C69"/>
                </a:solidFill>
                <a:latin typeface="+mn-lt"/>
              </a:rPr>
              <a:t>Given the growing role of technology in recruiting, how do you see your role changing?</a:t>
            </a:r>
          </a:p>
          <a:p>
            <a:pPr marL="285750" indent="-285750">
              <a:buFont typeface="Arial" panose="020B0604020202020204" pitchFamily="34" charset="0"/>
              <a:buChar char="•"/>
            </a:pPr>
            <a:r>
              <a:rPr lang="en-US" sz="1500" dirty="0">
                <a:solidFill>
                  <a:srgbClr val="1B3C69"/>
                </a:solidFill>
                <a:latin typeface="+mn-lt"/>
              </a:rPr>
              <a:t>What feedback are you getting about your total rewards? </a:t>
            </a:r>
          </a:p>
          <a:p>
            <a:pPr marL="285750" indent="-285750">
              <a:buFont typeface="Arial" panose="020B0604020202020204" pitchFamily="34" charset="0"/>
              <a:buChar char="•"/>
            </a:pPr>
            <a:r>
              <a:rPr lang="en-US" sz="1500" dirty="0">
                <a:solidFill>
                  <a:srgbClr val="1B3C69"/>
                </a:solidFill>
                <a:latin typeface="+mn-lt"/>
              </a:rPr>
              <a:t>What is your usage rate for benefits?</a:t>
            </a:r>
          </a:p>
          <a:p>
            <a:pPr marL="285750" indent="-285750">
              <a:buFont typeface="Arial" panose="020B0604020202020204" pitchFamily="34" charset="0"/>
              <a:buChar char="•"/>
            </a:pPr>
            <a:endParaRPr lang="en-US" sz="1500" dirty="0">
              <a:solidFill>
                <a:srgbClr val="1B3C69"/>
              </a:solidFill>
              <a:highlight>
                <a:srgbClr val="FFFF00"/>
              </a:highlight>
              <a:latin typeface="+mn-lt"/>
            </a:endParaRPr>
          </a:p>
          <a:p>
            <a:endParaRPr lang="en-US" sz="1500" dirty="0">
              <a:solidFill>
                <a:srgbClr val="1B3C69"/>
              </a:solidFill>
              <a:highlight>
                <a:srgbClr val="FFFF00"/>
              </a:highlight>
              <a:latin typeface="+mn-lt"/>
            </a:endParaRPr>
          </a:p>
          <a:p>
            <a:endParaRPr lang="en-US" sz="1500" dirty="0">
              <a:solidFill>
                <a:srgbClr val="1B3C69"/>
              </a:solidFill>
              <a:highlight>
                <a:srgbClr val="FFFF00"/>
              </a:highlight>
              <a:latin typeface="+mn-lt"/>
            </a:endParaRPr>
          </a:p>
        </p:txBody>
      </p:sp>
      <p:sp>
        <p:nvSpPr>
          <p:cNvPr id="13" name="TextBox 12">
            <a:extLst>
              <a:ext uri="{FF2B5EF4-FFF2-40B4-BE49-F238E27FC236}">
                <a16:creationId xmlns:a16="http://schemas.microsoft.com/office/drawing/2014/main" id="{45A72CBE-13B7-4CAE-BD1C-6996DE4E7629}"/>
              </a:ext>
            </a:extLst>
          </p:cNvPr>
          <p:cNvSpPr txBox="1"/>
          <p:nvPr/>
        </p:nvSpPr>
        <p:spPr>
          <a:xfrm>
            <a:off x="3197730" y="2048742"/>
            <a:ext cx="2967383" cy="2631490"/>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1B3C69"/>
                </a:solidFill>
                <a:latin typeface="+mn-lt"/>
              </a:rPr>
              <a:t>How is your technology working? What are you pain points? What are your success stories?</a:t>
            </a:r>
          </a:p>
          <a:p>
            <a:pPr marL="285750" indent="-285750">
              <a:buFont typeface="Arial" panose="020B0604020202020204" pitchFamily="34" charset="0"/>
              <a:buChar char="•"/>
            </a:pPr>
            <a:r>
              <a:rPr lang="en-US" sz="1500" dirty="0">
                <a:solidFill>
                  <a:srgbClr val="1B3C69"/>
                </a:solidFill>
                <a:latin typeface="+mn-lt"/>
              </a:rPr>
              <a:t>Where is your workforce strong?</a:t>
            </a:r>
          </a:p>
          <a:p>
            <a:pPr marL="285750" indent="-285750">
              <a:buFont typeface="Arial" panose="020B0604020202020204" pitchFamily="34" charset="0"/>
              <a:buChar char="•"/>
            </a:pPr>
            <a:r>
              <a:rPr lang="en-US" sz="1500" dirty="0">
                <a:solidFill>
                  <a:srgbClr val="1B3C69"/>
                </a:solidFill>
                <a:latin typeface="+mn-lt"/>
              </a:rPr>
              <a:t>Where do you have opportunity across your workforce?</a:t>
            </a:r>
          </a:p>
          <a:p>
            <a:pPr marL="285750" indent="-285750">
              <a:buFont typeface="Arial" panose="020B0604020202020204" pitchFamily="34" charset="0"/>
              <a:buChar char="•"/>
            </a:pPr>
            <a:endParaRPr lang="en-US" sz="1500" dirty="0">
              <a:solidFill>
                <a:srgbClr val="1B3C69"/>
              </a:solidFill>
              <a:highlight>
                <a:srgbClr val="FFFF00"/>
              </a:highlight>
              <a:latin typeface="+mn-lt"/>
            </a:endParaRPr>
          </a:p>
          <a:p>
            <a:pPr marL="285750" indent="-285750">
              <a:buFont typeface="Arial" panose="020B0604020202020204" pitchFamily="34" charset="0"/>
              <a:buChar char="•"/>
            </a:pPr>
            <a:endParaRPr lang="en-US" sz="1500" dirty="0">
              <a:solidFill>
                <a:srgbClr val="1B3C69"/>
              </a:solidFill>
              <a:highlight>
                <a:srgbClr val="FFFF00"/>
              </a:highlight>
              <a:latin typeface="+mn-lt"/>
            </a:endParaRPr>
          </a:p>
          <a:p>
            <a:endParaRPr lang="en-US" sz="1500" dirty="0">
              <a:solidFill>
                <a:srgbClr val="1B3C69"/>
              </a:solidFill>
              <a:highlight>
                <a:srgbClr val="FFFF00"/>
              </a:highlight>
              <a:latin typeface="+mn-lt"/>
            </a:endParaRPr>
          </a:p>
          <a:p>
            <a:endParaRPr lang="en-US" sz="1500" dirty="0">
              <a:solidFill>
                <a:srgbClr val="1B3C69"/>
              </a:solidFill>
              <a:highlight>
                <a:srgbClr val="FFFF00"/>
              </a:highlight>
              <a:latin typeface="+mn-lt"/>
            </a:endParaRPr>
          </a:p>
        </p:txBody>
      </p:sp>
      <p:sp>
        <p:nvSpPr>
          <p:cNvPr id="14" name="TextBox 13">
            <a:extLst>
              <a:ext uri="{FF2B5EF4-FFF2-40B4-BE49-F238E27FC236}">
                <a16:creationId xmlns:a16="http://schemas.microsoft.com/office/drawing/2014/main" id="{3568C8C5-6A26-40AE-87EF-187538CE6102}"/>
              </a:ext>
            </a:extLst>
          </p:cNvPr>
          <p:cNvSpPr txBox="1"/>
          <p:nvPr/>
        </p:nvSpPr>
        <p:spPr>
          <a:xfrm>
            <a:off x="6165113" y="1998261"/>
            <a:ext cx="2967383" cy="3785652"/>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1B3C69"/>
                </a:solidFill>
                <a:latin typeface="+mn-lt"/>
              </a:rPr>
              <a:t>Do you have an update on any compliance issues or concerns?</a:t>
            </a:r>
          </a:p>
          <a:p>
            <a:pPr marL="285750" indent="-285750">
              <a:buFont typeface="Arial" panose="020B0604020202020204" pitchFamily="34" charset="0"/>
              <a:buChar char="•"/>
            </a:pPr>
            <a:r>
              <a:rPr lang="en-US" sz="1500" dirty="0">
                <a:solidFill>
                  <a:srgbClr val="1B3C69"/>
                </a:solidFill>
                <a:latin typeface="+mn-lt"/>
              </a:rPr>
              <a:t>What is company culture like? Are workers happy? Are workers complaining about each other? Are there any legal concerns?</a:t>
            </a:r>
          </a:p>
          <a:p>
            <a:pPr marL="285750" indent="-285750">
              <a:buFont typeface="Arial" panose="020B0604020202020204" pitchFamily="34" charset="0"/>
              <a:buChar char="•"/>
            </a:pPr>
            <a:r>
              <a:rPr lang="en-US" sz="1500" dirty="0">
                <a:solidFill>
                  <a:srgbClr val="1B3C69"/>
                </a:solidFill>
                <a:latin typeface="+mn-lt"/>
              </a:rPr>
              <a:t>What type of community involvement or outreach are you doing?</a:t>
            </a:r>
          </a:p>
          <a:p>
            <a:pPr marL="285750" indent="-285750">
              <a:buFont typeface="Arial" panose="020B0604020202020204" pitchFamily="34" charset="0"/>
              <a:buChar char="•"/>
            </a:pPr>
            <a:r>
              <a:rPr lang="en-US" sz="1500" dirty="0">
                <a:solidFill>
                  <a:srgbClr val="1B3C69"/>
                </a:solidFill>
                <a:latin typeface="+mn-lt"/>
              </a:rPr>
              <a:t>Is your organization implementing DE&amp;I initiatives? Explain.</a:t>
            </a:r>
          </a:p>
          <a:p>
            <a:pPr marL="285750" indent="-285750">
              <a:buFont typeface="Arial" panose="020B0604020202020204" pitchFamily="34" charset="0"/>
              <a:buChar char="•"/>
            </a:pPr>
            <a:endParaRPr lang="en-US" sz="1500" dirty="0">
              <a:solidFill>
                <a:srgbClr val="1B3C69"/>
              </a:solidFill>
              <a:highlight>
                <a:srgbClr val="FFFF00"/>
              </a:highlight>
              <a:latin typeface="+mn-lt"/>
            </a:endParaRPr>
          </a:p>
          <a:p>
            <a:pPr marL="285750" indent="-285750">
              <a:buFont typeface="Arial" panose="020B0604020202020204" pitchFamily="34" charset="0"/>
              <a:buChar char="•"/>
            </a:pPr>
            <a:endParaRPr lang="en-US" sz="1500" dirty="0">
              <a:solidFill>
                <a:srgbClr val="1B3C69"/>
              </a:solidFill>
              <a:highlight>
                <a:srgbClr val="FFFF00"/>
              </a:highlight>
              <a:latin typeface="+mn-lt"/>
            </a:endParaRPr>
          </a:p>
          <a:p>
            <a:endParaRPr lang="en-US" sz="1500" dirty="0">
              <a:solidFill>
                <a:srgbClr val="1B3C69"/>
              </a:solidFill>
              <a:highlight>
                <a:srgbClr val="FFFF00"/>
              </a:highlight>
              <a:latin typeface="+mn-lt"/>
            </a:endParaRPr>
          </a:p>
          <a:p>
            <a:endParaRPr lang="en-US" sz="1500" dirty="0">
              <a:solidFill>
                <a:srgbClr val="1B3C69"/>
              </a:solidFill>
              <a:highlight>
                <a:srgbClr val="FFFF00"/>
              </a:highlight>
              <a:latin typeface="+mn-lt"/>
            </a:endParaRPr>
          </a:p>
        </p:txBody>
      </p:sp>
    </p:spTree>
    <p:custDataLst>
      <p:tags r:id="rId1"/>
    </p:custDataLst>
    <p:extLst>
      <p:ext uri="{BB962C8B-B14F-4D97-AF65-F5344CB8AC3E}">
        <p14:creationId xmlns:p14="http://schemas.microsoft.com/office/powerpoint/2010/main" val="29542189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hands shaking&#10;&#10;Description automatically generated with medium confidence">
            <a:extLst>
              <a:ext uri="{FF2B5EF4-FFF2-40B4-BE49-F238E27FC236}">
                <a16:creationId xmlns:a16="http://schemas.microsoft.com/office/drawing/2014/main" id="{7C2B18FE-EE6D-491B-A08B-6702B0E0C461}"/>
              </a:ext>
            </a:extLst>
          </p:cNvPr>
          <p:cNvPicPr>
            <a:picLocks noChangeAspect="1"/>
          </p:cNvPicPr>
          <p:nvPr/>
        </p:nvPicPr>
        <p:blipFill rotWithShape="1">
          <a:blip r:embed="rId4"/>
          <a:srcRect l="3365" t="-6" r="-3365" b="6"/>
          <a:stretch/>
        </p:blipFill>
        <p:spPr>
          <a:xfrm flipH="1">
            <a:off x="-317500" y="994135"/>
            <a:ext cx="9436100" cy="4149365"/>
          </a:xfrm>
          <a:prstGeom prst="rect">
            <a:avLst/>
          </a:prstGeom>
        </p:spPr>
      </p:pic>
      <p:sp>
        <p:nvSpPr>
          <p:cNvPr id="7" name="Text Placeholder 6">
            <a:extLst>
              <a:ext uri="{FF2B5EF4-FFF2-40B4-BE49-F238E27FC236}">
                <a16:creationId xmlns:a16="http://schemas.microsoft.com/office/drawing/2014/main" id="{6BC743A2-EFAF-456E-A901-D196941E5CCA}"/>
              </a:ext>
            </a:extLst>
          </p:cNvPr>
          <p:cNvSpPr>
            <a:spLocks noGrp="1"/>
          </p:cNvSpPr>
          <p:nvPr>
            <p:ph type="body" sz="quarter" idx="15"/>
          </p:nvPr>
        </p:nvSpPr>
        <p:spPr>
          <a:xfrm>
            <a:off x="571631" y="1141555"/>
            <a:ext cx="8074025" cy="389335"/>
          </a:xfrm>
        </p:spPr>
        <p:txBody>
          <a:bodyPr/>
          <a:lstStyle/>
          <a:p>
            <a:r>
              <a:rPr lang="en-US" dirty="0">
                <a:solidFill>
                  <a:schemeClr val="bg1"/>
                </a:solidFill>
              </a:rPr>
              <a:t>Goal: Elevate HR</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Phase 4: Propose Additional Solutions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sp>
        <p:nvSpPr>
          <p:cNvPr id="6" name="Content Placeholder 5">
            <a:extLst>
              <a:ext uri="{FF2B5EF4-FFF2-40B4-BE49-F238E27FC236}">
                <a16:creationId xmlns:a16="http://schemas.microsoft.com/office/drawing/2014/main" id="{E48579B2-AF03-4F13-A2DD-BE598A1CBF2C}"/>
              </a:ext>
            </a:extLst>
          </p:cNvPr>
          <p:cNvSpPr>
            <a:spLocks noGrp="1"/>
          </p:cNvSpPr>
          <p:nvPr>
            <p:ph idx="1"/>
          </p:nvPr>
        </p:nvSpPr>
        <p:spPr>
          <a:xfrm>
            <a:off x="628650" y="1636419"/>
            <a:ext cx="4730750" cy="3124760"/>
          </a:xfrm>
        </p:spPr>
        <p:txBody>
          <a:bodyPr/>
          <a:lstStyle/>
          <a:p>
            <a:r>
              <a:rPr lang="en-US" dirty="0">
                <a:solidFill>
                  <a:schemeClr val="bg1"/>
                </a:solidFill>
              </a:rPr>
              <a:t>Schedule time to review your solution</a:t>
            </a:r>
          </a:p>
          <a:p>
            <a:r>
              <a:rPr lang="en-US" dirty="0">
                <a:solidFill>
                  <a:schemeClr val="bg1"/>
                </a:solidFill>
              </a:rPr>
              <a:t>Summarize the key points your client shared</a:t>
            </a:r>
          </a:p>
          <a:p>
            <a:r>
              <a:rPr lang="en-US" dirty="0">
                <a:solidFill>
                  <a:schemeClr val="bg1"/>
                </a:solidFill>
              </a:rPr>
              <a:t>Explain the solution using client terminology</a:t>
            </a:r>
          </a:p>
          <a:p>
            <a:r>
              <a:rPr lang="en-US" dirty="0">
                <a:solidFill>
                  <a:schemeClr val="bg1"/>
                </a:solidFill>
              </a:rPr>
              <a:t>Connect the pieces for how the solution will create the bigger picture</a:t>
            </a:r>
          </a:p>
          <a:p>
            <a:r>
              <a:rPr lang="en-US" dirty="0">
                <a:solidFill>
                  <a:schemeClr val="bg1"/>
                </a:solidFill>
              </a:rPr>
              <a:t>Provide clear expectations</a:t>
            </a:r>
          </a:p>
          <a:p>
            <a:r>
              <a:rPr lang="en-US" dirty="0">
                <a:solidFill>
                  <a:schemeClr val="bg1"/>
                </a:solidFill>
              </a:rPr>
              <a:t>Make it easy to digest</a:t>
            </a:r>
          </a:p>
          <a:p>
            <a:r>
              <a:rPr lang="en-US" dirty="0">
                <a:solidFill>
                  <a:schemeClr val="bg1"/>
                </a:solidFill>
              </a:rPr>
              <a:t>Help clients grow success</a:t>
            </a:r>
          </a:p>
          <a:p>
            <a:r>
              <a:rPr lang="en-US" dirty="0">
                <a:solidFill>
                  <a:schemeClr val="bg1"/>
                </a:solidFill>
              </a:rPr>
              <a:t>Show the terms and conditions</a:t>
            </a:r>
          </a:p>
          <a:p>
            <a:endParaRPr lang="en-US" dirty="0">
              <a:solidFill>
                <a:schemeClr val="bg1"/>
              </a:solidFill>
            </a:endParaRPr>
          </a:p>
        </p:txBody>
      </p:sp>
    </p:spTree>
    <p:custDataLst>
      <p:tags r:id="rId1"/>
    </p:custDataLst>
    <p:extLst>
      <p:ext uri="{BB962C8B-B14F-4D97-AF65-F5344CB8AC3E}">
        <p14:creationId xmlns:p14="http://schemas.microsoft.com/office/powerpoint/2010/main" val="35122420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24AC0B-97EF-4A16-9AE4-F621D16B1C33}"/>
              </a:ext>
            </a:extLst>
          </p:cNvPr>
          <p:cNvPicPr>
            <a:picLocks noChangeAspect="1"/>
          </p:cNvPicPr>
          <p:nvPr/>
        </p:nvPicPr>
        <p:blipFill rotWithShape="1">
          <a:blip r:embed="rId4"/>
          <a:srcRect t="16801" b="15491"/>
          <a:stretch/>
        </p:blipFill>
        <p:spPr>
          <a:xfrm>
            <a:off x="0" y="1016000"/>
            <a:ext cx="9144000" cy="4127500"/>
          </a:xfrm>
          <a:prstGeom prst="rect">
            <a:avLst/>
          </a:prstGeo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6-1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Phase 5: Provide Ongoing Support to Future HR</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M7</a:t>
            </a:r>
          </a:p>
        </p:txBody>
      </p:sp>
      <p:sp>
        <p:nvSpPr>
          <p:cNvPr id="6" name="Content Placeholder 5">
            <a:extLst>
              <a:ext uri="{FF2B5EF4-FFF2-40B4-BE49-F238E27FC236}">
                <a16:creationId xmlns:a16="http://schemas.microsoft.com/office/drawing/2014/main" id="{E48579B2-AF03-4F13-A2DD-BE598A1CBF2C}"/>
              </a:ext>
            </a:extLst>
          </p:cNvPr>
          <p:cNvSpPr>
            <a:spLocks noGrp="1"/>
          </p:cNvSpPr>
          <p:nvPr>
            <p:ph idx="1"/>
          </p:nvPr>
        </p:nvSpPr>
        <p:spPr>
          <a:xfrm>
            <a:off x="615104" y="1329375"/>
            <a:ext cx="4287096" cy="3262312"/>
          </a:xfrm>
        </p:spPr>
        <p:txBody>
          <a:bodyPr/>
          <a:lstStyle/>
          <a:p>
            <a:r>
              <a:rPr lang="en-US" dirty="0"/>
              <a:t>HR will continue to change</a:t>
            </a:r>
          </a:p>
          <a:p>
            <a:r>
              <a:rPr lang="en-US" dirty="0"/>
              <a:t>Client needs will continue to change</a:t>
            </a:r>
          </a:p>
          <a:p>
            <a:r>
              <a:rPr lang="en-US" dirty="0"/>
              <a:t>Create and maintain a partnership</a:t>
            </a:r>
          </a:p>
          <a:p>
            <a:r>
              <a:rPr lang="en-US" dirty="0"/>
              <a:t>Continue to ask diagnostic questions</a:t>
            </a:r>
          </a:p>
          <a:p>
            <a:r>
              <a:rPr lang="en-US" dirty="0"/>
              <a:t>Explore the POW against how solutions are performing and where new pain points or supports are needed</a:t>
            </a:r>
          </a:p>
        </p:txBody>
      </p:sp>
      <p:pic>
        <p:nvPicPr>
          <p:cNvPr id="10" name="Picture 9" descr="Logo, company name&#10;&#10;Description automatically generated">
            <a:extLst>
              <a:ext uri="{FF2B5EF4-FFF2-40B4-BE49-F238E27FC236}">
                <a16:creationId xmlns:a16="http://schemas.microsoft.com/office/drawing/2014/main" id="{30F70A1D-C98A-41EC-8B0D-E2096FF8F71B}"/>
              </a:ext>
            </a:extLst>
          </p:cNvPr>
          <p:cNvPicPr>
            <a:picLocks noChangeAspect="1"/>
          </p:cNvPicPr>
          <p:nvPr/>
        </p:nvPicPr>
        <p:blipFill>
          <a:blip r:embed="rId5"/>
          <a:stretch>
            <a:fillRect/>
          </a:stretch>
        </p:blipFill>
        <p:spPr>
          <a:xfrm>
            <a:off x="5791451" y="1286124"/>
            <a:ext cx="2463297" cy="1674407"/>
          </a:xfrm>
          <a:prstGeom prst="rect">
            <a:avLst/>
          </a:prstGeom>
        </p:spPr>
      </p:pic>
    </p:spTree>
    <p:custDataLst>
      <p:tags r:id="rId1"/>
    </p:custDataLst>
    <p:extLst>
      <p:ext uri="{BB962C8B-B14F-4D97-AF65-F5344CB8AC3E}">
        <p14:creationId xmlns:p14="http://schemas.microsoft.com/office/powerpoint/2010/main" val="20547063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93B4B9CE-C42B-47AA-9EDA-ACAD596E2312}"/>
              </a:ext>
            </a:extLst>
          </p:cNvPr>
          <p:cNvSpPr>
            <a:spLocks noGrp="1"/>
          </p:cNvSpPr>
          <p:nvPr>
            <p:ph type="body" sz="quarter" idx="4294967295"/>
          </p:nvPr>
        </p:nvSpPr>
        <p:spPr>
          <a:xfrm>
            <a:off x="2067948" y="1326596"/>
            <a:ext cx="6618867" cy="3116958"/>
          </a:xfrm>
        </p:spPr>
        <p:txBody>
          <a:bodyPr/>
          <a:lstStyle/>
          <a:p>
            <a:pPr marL="0" indent="0">
              <a:buNone/>
            </a:pPr>
            <a:r>
              <a:rPr lang="en-US" dirty="0"/>
              <a:t>As a result of this program, you will be able to:</a:t>
            </a:r>
          </a:p>
          <a:p>
            <a:pPr marL="285750" indent="-285750">
              <a:buFont typeface="Arial" panose="020B0604020202020204" pitchFamily="34" charset="0"/>
              <a:buChar char="•"/>
            </a:pPr>
            <a:r>
              <a:rPr lang="en-US" dirty="0"/>
              <a:t>Discuss the alignment between an organization and HR goals</a:t>
            </a:r>
          </a:p>
          <a:p>
            <a:pPr marL="285750" indent="-285750">
              <a:buFont typeface="Arial" panose="020B0604020202020204" pitchFamily="34" charset="0"/>
              <a:buChar char="•"/>
            </a:pPr>
            <a:r>
              <a:rPr lang="en-US" dirty="0"/>
              <a:t>Build your knowledge of HR practices</a:t>
            </a:r>
          </a:p>
          <a:p>
            <a:pPr marL="285750" indent="-285750">
              <a:buFont typeface="Arial" panose="020B0604020202020204" pitchFamily="34" charset="0"/>
              <a:buChar char="•"/>
            </a:pPr>
            <a:r>
              <a:rPr lang="en-US" dirty="0"/>
              <a:t>Apply newly learned HR knowledge to practical activities similar to those facing your customers</a:t>
            </a:r>
          </a:p>
          <a:p>
            <a:pPr marL="285750" indent="-285750">
              <a:buFont typeface="Arial" panose="020B0604020202020204" pitchFamily="34" charset="0"/>
              <a:buChar char="•"/>
            </a:pPr>
            <a:r>
              <a:rPr lang="en-US" dirty="0"/>
              <a:t>Plan for ways to transfer the knowledge and the skills learned from training to conversations</a:t>
            </a:r>
          </a:p>
          <a:p>
            <a:pPr marL="285750" indent="-285750">
              <a:buFont typeface="Arial" panose="020B0604020202020204" pitchFamily="34" charset="0"/>
              <a:buChar char="•"/>
            </a:pPr>
            <a:r>
              <a:rPr lang="en-US" dirty="0"/>
              <a:t>Diagnose HR challenges and opportunities</a:t>
            </a:r>
          </a:p>
          <a:p>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153</a:t>
            </a:fld>
            <a:endParaRPr lang="en-US" dirty="0"/>
          </a:p>
        </p:txBody>
      </p:sp>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nchor="ctr"/>
          <a:lstStyle/>
          <a:p>
            <a:r>
              <a:rPr lang="en-US" noProof="0" dirty="0">
                <a:latin typeface="+mn-lt"/>
              </a:rPr>
              <a:t>Program Objectives Review</a:t>
            </a:r>
          </a:p>
        </p:txBody>
      </p:sp>
      <p:pic>
        <p:nvPicPr>
          <p:cNvPr id="6" name="Picture 5" descr="A picture containing text, band-aid&#10;&#10;Description automatically generated">
            <a:extLst>
              <a:ext uri="{FF2B5EF4-FFF2-40B4-BE49-F238E27FC236}">
                <a16:creationId xmlns:a16="http://schemas.microsoft.com/office/drawing/2014/main" id="{EA1C0D55-094F-4310-A3C3-E2B269B6C1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53450" y1="39250" x2="52133" y2="55900"/>
                        <a14:backgroundMark x1="52133" y1="55900" x2="57867" y2="76100"/>
                        <a14:backgroundMark x1="57867" y1="76100" x2="59217" y2="89875"/>
                        <a14:backgroundMark x1="80783" y1="28900" x2="79000" y2="62775"/>
                        <a14:backgroundMark x1="79000" y1="62775" x2="88517" y2="64300"/>
                        <a14:backgroundMark x1="88517" y1="64300" x2="92200" y2="45825"/>
                        <a14:backgroundMark x1="92200" y1="45825" x2="88517" y2="31300"/>
                        <a14:backgroundMark x1="88517" y1="31300" x2="81633" y2="28150"/>
                        <a14:backgroundMark x1="81633" y1="28150" x2="80283" y2="29125"/>
                        <a14:backgroundMark x1="60367" y1="55800" x2="59550" y2="55800"/>
                        <a14:backgroundMark x1="60867" y1="80000" x2="60367" y2="78275"/>
                      </a14:backgroundRemoval>
                    </a14:imgEffect>
                  </a14:imgLayer>
                </a14:imgProps>
              </a:ext>
            </a:extLst>
          </a:blip>
          <a:srcRect l="57243" t="19506" r="22181" b="10865"/>
          <a:stretch/>
        </p:blipFill>
        <p:spPr>
          <a:xfrm>
            <a:off x="480447" y="1016209"/>
            <a:ext cx="1587501" cy="3581400"/>
          </a:xfrm>
          <a:prstGeom prst="rect">
            <a:avLst/>
          </a:prstGeom>
        </p:spPr>
      </p:pic>
      <p:sp>
        <p:nvSpPr>
          <p:cNvPr id="7" name="Text Placeholder 4">
            <a:extLst>
              <a:ext uri="{FF2B5EF4-FFF2-40B4-BE49-F238E27FC236}">
                <a16:creationId xmlns:a16="http://schemas.microsoft.com/office/drawing/2014/main" id="{BD7F0CF3-4920-4ABB-9B33-71A95D646ED5}"/>
              </a:ext>
              <a:ext uri="{C183D7F6-B498-43B3-948B-1728B52AA6E4}">
                <adec:decorative xmlns:adec="http://schemas.microsoft.com/office/drawing/2017/decorative" val="1"/>
              </a:ext>
            </a:extLst>
          </p:cNvPr>
          <p:cNvSpPr txBox="1">
            <a:spLocks/>
          </p:cNvSpPr>
          <p:nvPr/>
        </p:nvSpPr>
        <p:spPr>
          <a:xfrm>
            <a:off x="7863842" y="314135"/>
            <a:ext cx="822960" cy="484632"/>
          </a:xfrm>
          <a:prstGeom prst="rect">
            <a:avLst/>
          </a:prstGeom>
          <a:noFill/>
          <a:ln>
            <a:noFill/>
          </a:ln>
        </p:spPr>
        <p:txBody>
          <a:bodyPr vert="horz" lIns="91440" tIns="45720" rIns="91440" bIns="45720" rtlCol="0" anchor="ctr">
            <a:noAutofit/>
          </a:bodyPr>
          <a:lstStyle>
            <a:lvl1pPr marL="0" indent="0" algn="ctr" defTabSz="455579" rtl="0" eaLnBrk="1" fontAlgn="base" hangingPunct="1">
              <a:spcBef>
                <a:spcPts val="0"/>
              </a:spcBef>
              <a:spcAft>
                <a:spcPts val="350"/>
              </a:spcAft>
              <a:buFont typeface="Arial" charset="0"/>
              <a:buNone/>
              <a:defRPr sz="2400" b="1" kern="1200">
                <a:solidFill>
                  <a:srgbClr val="265E95"/>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a:t>M8</a:t>
            </a:r>
            <a:endParaRPr lang="en-US" dirty="0"/>
          </a:p>
        </p:txBody>
      </p:sp>
    </p:spTree>
    <p:custDataLst>
      <p:tags r:id="rId1"/>
    </p:custDataLst>
    <p:extLst>
      <p:ext uri="{BB962C8B-B14F-4D97-AF65-F5344CB8AC3E}">
        <p14:creationId xmlns:p14="http://schemas.microsoft.com/office/powerpoint/2010/main" val="18585817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154</a:t>
            </a:fld>
            <a:endParaRPr lang="en-US" dirty="0"/>
          </a:p>
        </p:txBody>
      </p:sp>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nchor="ctr"/>
          <a:lstStyle/>
          <a:p>
            <a:r>
              <a:rPr lang="en-US" noProof="0" dirty="0">
                <a:latin typeface="+mn-lt"/>
              </a:rPr>
              <a:t>Human Capital Management Qualified Advisor Next Steps</a:t>
            </a:r>
          </a:p>
        </p:txBody>
      </p:sp>
      <p:pic>
        <p:nvPicPr>
          <p:cNvPr id="5" name="Picture 4">
            <a:extLst>
              <a:ext uri="{FF2B5EF4-FFF2-40B4-BE49-F238E27FC236}">
                <a16:creationId xmlns:a16="http://schemas.microsoft.com/office/drawing/2014/main" id="{6C0DC916-8C43-4E19-B04C-74B01FAC28A2}"/>
              </a:ext>
            </a:extLst>
          </p:cNvPr>
          <p:cNvPicPr>
            <a:picLocks noChangeAspect="1"/>
          </p:cNvPicPr>
          <p:nvPr/>
        </p:nvPicPr>
        <p:blipFill>
          <a:blip r:embed="rId4"/>
          <a:srcRect/>
          <a:stretch/>
        </p:blipFill>
        <p:spPr>
          <a:xfrm>
            <a:off x="988428" y="905835"/>
            <a:ext cx="7167143" cy="3777006"/>
          </a:xfrm>
          <a:prstGeom prst="rect">
            <a:avLst/>
          </a:prstGeom>
        </p:spPr>
      </p:pic>
      <p:sp>
        <p:nvSpPr>
          <p:cNvPr id="6" name="TextBox 5">
            <a:extLst>
              <a:ext uri="{FF2B5EF4-FFF2-40B4-BE49-F238E27FC236}">
                <a16:creationId xmlns:a16="http://schemas.microsoft.com/office/drawing/2014/main" id="{DDEA5043-34B4-48EF-B938-E11695E0DAB2}"/>
              </a:ext>
            </a:extLst>
          </p:cNvPr>
          <p:cNvSpPr txBox="1"/>
          <p:nvPr/>
        </p:nvSpPr>
        <p:spPr>
          <a:xfrm>
            <a:off x="1546579" y="3842771"/>
            <a:ext cx="2009422" cy="369332"/>
          </a:xfrm>
          <a:prstGeom prst="rect">
            <a:avLst/>
          </a:prstGeom>
          <a:noFill/>
        </p:spPr>
        <p:txBody>
          <a:bodyPr wrap="square" rtlCol="0">
            <a:spAutoFit/>
          </a:bodyPr>
          <a:lstStyle/>
          <a:p>
            <a:pPr algn="ctr"/>
            <a:r>
              <a:rPr lang="en-US" b="1" dirty="0">
                <a:solidFill>
                  <a:schemeClr val="bg1"/>
                </a:solidFill>
                <a:latin typeface="+mn-lt"/>
              </a:rPr>
              <a:t>KNOWLEDGE</a:t>
            </a:r>
          </a:p>
        </p:txBody>
      </p:sp>
      <p:sp>
        <p:nvSpPr>
          <p:cNvPr id="7" name="TextBox 6">
            <a:extLst>
              <a:ext uri="{FF2B5EF4-FFF2-40B4-BE49-F238E27FC236}">
                <a16:creationId xmlns:a16="http://schemas.microsoft.com/office/drawing/2014/main" id="{A4F0F393-6E2A-4B42-A78E-BCC411A87EF7}"/>
              </a:ext>
            </a:extLst>
          </p:cNvPr>
          <p:cNvSpPr txBox="1"/>
          <p:nvPr/>
        </p:nvSpPr>
        <p:spPr>
          <a:xfrm>
            <a:off x="3556001" y="3842771"/>
            <a:ext cx="2009422" cy="369332"/>
          </a:xfrm>
          <a:prstGeom prst="rect">
            <a:avLst/>
          </a:prstGeom>
          <a:noFill/>
        </p:spPr>
        <p:txBody>
          <a:bodyPr wrap="square" rtlCol="0">
            <a:spAutoFit/>
          </a:bodyPr>
          <a:lstStyle/>
          <a:p>
            <a:pPr algn="ctr"/>
            <a:r>
              <a:rPr lang="en-US" b="1" dirty="0">
                <a:solidFill>
                  <a:schemeClr val="bg1"/>
                </a:solidFill>
                <a:latin typeface="+mn-lt"/>
              </a:rPr>
              <a:t>APPLIED = SKILL</a:t>
            </a:r>
          </a:p>
        </p:txBody>
      </p:sp>
      <p:sp>
        <p:nvSpPr>
          <p:cNvPr id="8" name="TextBox 7">
            <a:extLst>
              <a:ext uri="{FF2B5EF4-FFF2-40B4-BE49-F238E27FC236}">
                <a16:creationId xmlns:a16="http://schemas.microsoft.com/office/drawing/2014/main" id="{135E0ACB-3628-4C94-8ECA-2AECB5FFE8C5}"/>
              </a:ext>
            </a:extLst>
          </p:cNvPr>
          <p:cNvSpPr txBox="1"/>
          <p:nvPr/>
        </p:nvSpPr>
        <p:spPr>
          <a:xfrm>
            <a:off x="5565423" y="3842771"/>
            <a:ext cx="2009422" cy="369332"/>
          </a:xfrm>
          <a:prstGeom prst="rect">
            <a:avLst/>
          </a:prstGeom>
          <a:noFill/>
        </p:spPr>
        <p:txBody>
          <a:bodyPr wrap="square" rtlCol="0">
            <a:spAutoFit/>
          </a:bodyPr>
          <a:lstStyle/>
          <a:p>
            <a:pPr algn="ctr"/>
            <a:r>
              <a:rPr lang="en-US" b="1" dirty="0">
                <a:solidFill>
                  <a:schemeClr val="bg1"/>
                </a:solidFill>
                <a:latin typeface="+mn-lt"/>
              </a:rPr>
              <a:t>FUTURE FOCUS</a:t>
            </a:r>
          </a:p>
        </p:txBody>
      </p:sp>
      <p:pic>
        <p:nvPicPr>
          <p:cNvPr id="9" name="Graphic 8" descr="Storytelling with solid fill">
            <a:extLst>
              <a:ext uri="{FF2B5EF4-FFF2-40B4-BE49-F238E27FC236}">
                <a16:creationId xmlns:a16="http://schemas.microsoft.com/office/drawing/2014/main" id="{A57DCFD1-53BA-436F-B1AE-08D6C9BB7E9D}"/>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0680" y="2213371"/>
            <a:ext cx="580967" cy="580967"/>
          </a:xfrm>
          <a:prstGeom prst="rect">
            <a:avLst/>
          </a:prstGeom>
        </p:spPr>
      </p:pic>
      <p:pic>
        <p:nvPicPr>
          <p:cNvPr id="10" name="Graphic 9" descr="Graduation cap with solid fill">
            <a:extLst>
              <a:ext uri="{FF2B5EF4-FFF2-40B4-BE49-F238E27FC236}">
                <a16:creationId xmlns:a16="http://schemas.microsoft.com/office/drawing/2014/main" id="{8877E2AB-221A-4024-8187-BA3E629905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43460" y="3057723"/>
            <a:ext cx="587092" cy="604069"/>
          </a:xfrm>
          <a:prstGeom prst="rect">
            <a:avLst/>
          </a:prstGeom>
        </p:spPr>
      </p:pic>
      <p:sp>
        <p:nvSpPr>
          <p:cNvPr id="11" name="Rectangle 10">
            <a:extLst>
              <a:ext uri="{FF2B5EF4-FFF2-40B4-BE49-F238E27FC236}">
                <a16:creationId xmlns:a16="http://schemas.microsoft.com/office/drawing/2014/main" id="{86ABE56A-1B1A-43BC-8FBD-C00E8C67F7AE}"/>
              </a:ext>
            </a:extLst>
          </p:cNvPr>
          <p:cNvSpPr/>
          <p:nvPr/>
        </p:nvSpPr>
        <p:spPr>
          <a:xfrm>
            <a:off x="2228141" y="2942525"/>
            <a:ext cx="1350437" cy="830997"/>
          </a:xfrm>
          <a:prstGeom prst="rect">
            <a:avLst/>
          </a:prstGeom>
          <a:noFill/>
        </p:spPr>
        <p:txBody>
          <a:bodyPr wrap="square" rtlCol="0">
            <a:spAutoFit/>
          </a:bodyPr>
          <a:lstStyle/>
          <a:p>
            <a:pPr algn="ctr"/>
            <a:r>
              <a:rPr lang="ms-MY" sz="1600" dirty="0">
                <a:solidFill>
                  <a:schemeClr val="bg1"/>
                </a:solidFill>
                <a:latin typeface="+mn-lt"/>
              </a:rPr>
              <a:t>Thought Leadership Videos</a:t>
            </a:r>
            <a:endParaRPr lang="en-MY" sz="1600" dirty="0">
              <a:solidFill>
                <a:schemeClr val="bg1"/>
              </a:solidFill>
              <a:latin typeface="+mn-lt"/>
            </a:endParaRPr>
          </a:p>
        </p:txBody>
      </p:sp>
      <p:sp>
        <p:nvSpPr>
          <p:cNvPr id="12" name="Rectangle 11">
            <a:extLst>
              <a:ext uri="{FF2B5EF4-FFF2-40B4-BE49-F238E27FC236}">
                <a16:creationId xmlns:a16="http://schemas.microsoft.com/office/drawing/2014/main" id="{567D6A7B-AEF7-42CD-84AB-E70B85D2F059}"/>
              </a:ext>
            </a:extLst>
          </p:cNvPr>
          <p:cNvSpPr/>
          <p:nvPr/>
        </p:nvSpPr>
        <p:spPr>
          <a:xfrm>
            <a:off x="2451064" y="2205834"/>
            <a:ext cx="989192" cy="584775"/>
          </a:xfrm>
          <a:prstGeom prst="rect">
            <a:avLst/>
          </a:prstGeom>
          <a:noFill/>
        </p:spPr>
        <p:txBody>
          <a:bodyPr wrap="square" rtlCol="0">
            <a:spAutoFit/>
          </a:bodyPr>
          <a:lstStyle/>
          <a:p>
            <a:pPr algn="ctr"/>
            <a:r>
              <a:rPr lang="ms-MY" sz="1600" dirty="0">
                <a:solidFill>
                  <a:schemeClr val="bg1"/>
                </a:solidFill>
                <a:latin typeface="+mn-lt"/>
              </a:rPr>
              <a:t>Live Program</a:t>
            </a:r>
          </a:p>
        </p:txBody>
      </p:sp>
      <p:pic>
        <p:nvPicPr>
          <p:cNvPr id="13" name="Graphic 12" descr="Drama with solid fill">
            <a:extLst>
              <a:ext uri="{FF2B5EF4-FFF2-40B4-BE49-F238E27FC236}">
                <a16:creationId xmlns:a16="http://schemas.microsoft.com/office/drawing/2014/main" id="{1A89E196-4291-40AB-B22A-692FA567DF6C}"/>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18150" y="2205834"/>
            <a:ext cx="552433" cy="552433"/>
          </a:xfrm>
          <a:prstGeom prst="rect">
            <a:avLst/>
          </a:prstGeom>
        </p:spPr>
      </p:pic>
      <p:pic>
        <p:nvPicPr>
          <p:cNvPr id="14" name="Graphic 13" descr="Phone Vibration with solid fill">
            <a:extLst>
              <a:ext uri="{FF2B5EF4-FFF2-40B4-BE49-F238E27FC236}">
                <a16:creationId xmlns:a16="http://schemas.microsoft.com/office/drawing/2014/main" id="{B5EED1DB-6707-4D11-9D4D-9A37BCA4AD74}"/>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99391" y="2166661"/>
            <a:ext cx="586449" cy="551526"/>
          </a:xfrm>
          <a:prstGeom prst="rect">
            <a:avLst/>
          </a:prstGeom>
        </p:spPr>
      </p:pic>
      <p:pic>
        <p:nvPicPr>
          <p:cNvPr id="15" name="Graphic 14" descr="Repeat with solid fill">
            <a:extLst>
              <a:ext uri="{FF2B5EF4-FFF2-40B4-BE49-F238E27FC236}">
                <a16:creationId xmlns:a16="http://schemas.microsoft.com/office/drawing/2014/main" id="{4A66FA8B-622E-4010-A806-5C7074B03FC8}"/>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69444" y="3139557"/>
            <a:ext cx="489438" cy="489438"/>
          </a:xfrm>
          <a:prstGeom prst="rect">
            <a:avLst/>
          </a:prstGeom>
        </p:spPr>
      </p:pic>
      <p:sp>
        <p:nvSpPr>
          <p:cNvPr id="16" name="Rectangle 15">
            <a:extLst>
              <a:ext uri="{FF2B5EF4-FFF2-40B4-BE49-F238E27FC236}">
                <a16:creationId xmlns:a16="http://schemas.microsoft.com/office/drawing/2014/main" id="{CB6BFAF2-2B1F-4082-86BB-6D7A82D90F46}"/>
              </a:ext>
            </a:extLst>
          </p:cNvPr>
          <p:cNvSpPr/>
          <p:nvPr/>
        </p:nvSpPr>
        <p:spPr>
          <a:xfrm>
            <a:off x="6252495" y="2213371"/>
            <a:ext cx="1349066" cy="584775"/>
          </a:xfrm>
          <a:prstGeom prst="rect">
            <a:avLst/>
          </a:prstGeom>
        </p:spPr>
        <p:txBody>
          <a:bodyPr wrap="square">
            <a:spAutoFit/>
          </a:bodyPr>
          <a:lstStyle/>
          <a:p>
            <a:pPr algn="ctr"/>
            <a:r>
              <a:rPr lang="ms-MY" sz="1600" dirty="0">
                <a:solidFill>
                  <a:schemeClr val="bg1"/>
                </a:solidFill>
                <a:latin typeface="+mn-lt"/>
              </a:rPr>
              <a:t>Reinforce</a:t>
            </a:r>
          </a:p>
          <a:p>
            <a:pPr algn="ctr"/>
            <a:r>
              <a:rPr lang="ms-MY" sz="1600" dirty="0">
                <a:solidFill>
                  <a:schemeClr val="bg1"/>
                </a:solidFill>
                <a:latin typeface="+mn-lt"/>
              </a:rPr>
              <a:t>Change</a:t>
            </a:r>
          </a:p>
        </p:txBody>
      </p:sp>
      <p:sp>
        <p:nvSpPr>
          <p:cNvPr id="17" name="Rectangle 16">
            <a:extLst>
              <a:ext uri="{FF2B5EF4-FFF2-40B4-BE49-F238E27FC236}">
                <a16:creationId xmlns:a16="http://schemas.microsoft.com/office/drawing/2014/main" id="{2AC15D3C-5D44-421B-9792-838AAB904BBB}"/>
              </a:ext>
            </a:extLst>
          </p:cNvPr>
          <p:cNvSpPr/>
          <p:nvPr/>
        </p:nvSpPr>
        <p:spPr>
          <a:xfrm>
            <a:off x="6192228" y="3230387"/>
            <a:ext cx="1349066" cy="338554"/>
          </a:xfrm>
          <a:prstGeom prst="rect">
            <a:avLst/>
          </a:prstGeom>
        </p:spPr>
        <p:txBody>
          <a:bodyPr wrap="square">
            <a:spAutoFit/>
          </a:bodyPr>
          <a:lstStyle/>
          <a:p>
            <a:pPr algn="ctr"/>
            <a:r>
              <a:rPr lang="ms-MY" sz="1600" dirty="0">
                <a:solidFill>
                  <a:schemeClr val="bg1"/>
                </a:solidFill>
                <a:latin typeface="+mn-lt"/>
              </a:rPr>
              <a:t>Trends</a:t>
            </a:r>
          </a:p>
        </p:txBody>
      </p:sp>
      <p:sp>
        <p:nvSpPr>
          <p:cNvPr id="18" name="Rectangle 17">
            <a:extLst>
              <a:ext uri="{FF2B5EF4-FFF2-40B4-BE49-F238E27FC236}">
                <a16:creationId xmlns:a16="http://schemas.microsoft.com/office/drawing/2014/main" id="{0BC9EA47-5635-4962-B975-2EA2C367A292}"/>
              </a:ext>
            </a:extLst>
          </p:cNvPr>
          <p:cNvSpPr/>
          <p:nvPr/>
        </p:nvSpPr>
        <p:spPr>
          <a:xfrm>
            <a:off x="4277864" y="2328161"/>
            <a:ext cx="1350437" cy="307777"/>
          </a:xfrm>
          <a:prstGeom prst="rect">
            <a:avLst/>
          </a:prstGeom>
          <a:noFill/>
        </p:spPr>
        <p:txBody>
          <a:bodyPr wrap="square" rtlCol="0">
            <a:spAutoFit/>
          </a:bodyPr>
          <a:lstStyle/>
          <a:p>
            <a:pPr algn="ctr"/>
            <a:r>
              <a:rPr lang="en-US" sz="1600" dirty="0">
                <a:solidFill>
                  <a:schemeClr val="bg1"/>
                </a:solidFill>
                <a:latin typeface="+mn-lt"/>
              </a:rPr>
              <a:t>Scenarios</a:t>
            </a:r>
            <a:endParaRPr lang="ms-MY" sz="1600" dirty="0">
              <a:solidFill>
                <a:schemeClr val="bg1"/>
              </a:solidFill>
              <a:latin typeface="+mn-lt"/>
            </a:endParaRPr>
          </a:p>
        </p:txBody>
      </p:sp>
      <p:sp>
        <p:nvSpPr>
          <p:cNvPr id="19" name="Rectangle 18">
            <a:extLst>
              <a:ext uri="{FF2B5EF4-FFF2-40B4-BE49-F238E27FC236}">
                <a16:creationId xmlns:a16="http://schemas.microsoft.com/office/drawing/2014/main" id="{CFB79A73-7645-48E1-8C14-AB037B707431}"/>
              </a:ext>
            </a:extLst>
          </p:cNvPr>
          <p:cNvSpPr/>
          <p:nvPr/>
        </p:nvSpPr>
        <p:spPr>
          <a:xfrm>
            <a:off x="4260140" y="3205868"/>
            <a:ext cx="1350437" cy="307777"/>
          </a:xfrm>
          <a:prstGeom prst="rect">
            <a:avLst/>
          </a:prstGeom>
          <a:noFill/>
        </p:spPr>
        <p:txBody>
          <a:bodyPr wrap="square" rtlCol="0">
            <a:spAutoFit/>
          </a:bodyPr>
          <a:lstStyle/>
          <a:p>
            <a:pPr algn="ctr"/>
            <a:r>
              <a:rPr lang="en-US" sz="1600" dirty="0">
                <a:solidFill>
                  <a:schemeClr val="bg1"/>
                </a:solidFill>
                <a:latin typeface="+mn-lt"/>
              </a:rPr>
              <a:t>Assessment</a:t>
            </a:r>
            <a:endParaRPr lang="ms-MY" sz="1600" dirty="0">
              <a:solidFill>
                <a:schemeClr val="bg1"/>
              </a:solidFill>
              <a:latin typeface="+mn-lt"/>
            </a:endParaRPr>
          </a:p>
        </p:txBody>
      </p:sp>
      <p:pic>
        <p:nvPicPr>
          <p:cNvPr id="20" name="Graphic 19" descr="Clipboard Mixed with solid fill">
            <a:extLst>
              <a:ext uri="{FF2B5EF4-FFF2-40B4-BE49-F238E27FC236}">
                <a16:creationId xmlns:a16="http://schemas.microsoft.com/office/drawing/2014/main" id="{059F4E84-B5B0-4CA7-8E55-94C1BB7135B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04327" y="3056616"/>
            <a:ext cx="582267" cy="582267"/>
          </a:xfrm>
          <a:prstGeom prst="rect">
            <a:avLst/>
          </a:prstGeom>
        </p:spPr>
      </p:pic>
      <p:pic>
        <p:nvPicPr>
          <p:cNvPr id="3" name="Graphic 2" descr="Checkmark with solid fill">
            <a:extLst>
              <a:ext uri="{FF2B5EF4-FFF2-40B4-BE49-F238E27FC236}">
                <a16:creationId xmlns:a16="http://schemas.microsoft.com/office/drawing/2014/main" id="{374CA6E2-FE0F-4E81-B7D0-199187349A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87607" y="2243974"/>
            <a:ext cx="584775" cy="584775"/>
          </a:xfrm>
          <a:prstGeom prst="rect">
            <a:avLst/>
          </a:prstGeom>
        </p:spPr>
      </p:pic>
    </p:spTree>
    <p:custDataLst>
      <p:tags r:id="rId1"/>
    </p:custDataLst>
    <p:extLst>
      <p:ext uri="{BB962C8B-B14F-4D97-AF65-F5344CB8AC3E}">
        <p14:creationId xmlns:p14="http://schemas.microsoft.com/office/powerpoint/2010/main" val="36316400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ACE295-CC91-4587-8A66-D5B2B4F41198}"/>
              </a:ext>
              <a:ext uri="{C183D7F6-B498-43B3-948B-1728B52AA6E4}">
                <adec:decorative xmlns:adec="http://schemas.microsoft.com/office/drawing/2017/decorative" val="1"/>
              </a:ext>
            </a:extLst>
          </p:cNvPr>
          <p:cNvSpPr>
            <a:spLocks noGrp="1"/>
          </p:cNvSpPr>
          <p:nvPr>
            <p:ph type="sldNum" sz="quarter" idx="4"/>
          </p:nvPr>
        </p:nvSpPr>
        <p:spPr/>
        <p:txBody>
          <a:bodyPr/>
          <a:lstStyle/>
          <a:p>
            <a:fld id="{48954461-202F-6344-AC23-708D5D79AD63}" type="slidenum">
              <a:rPr lang="en-US" smtClean="0"/>
              <a:pPr/>
              <a:t>155</a:t>
            </a:fld>
            <a:endParaRPr lang="en-US"/>
          </a:p>
        </p:txBody>
      </p:sp>
      <p:sp>
        <p:nvSpPr>
          <p:cNvPr id="5" name="Text Placeholder 4">
            <a:extLst>
              <a:ext uri="{FF2B5EF4-FFF2-40B4-BE49-F238E27FC236}">
                <a16:creationId xmlns:a16="http://schemas.microsoft.com/office/drawing/2014/main" id="{D2008D75-5134-4357-9A4B-123F433B3250}"/>
              </a:ext>
              <a:ext uri="{C183D7F6-B498-43B3-948B-1728B52AA6E4}">
                <adec:decorative xmlns:adec="http://schemas.microsoft.com/office/drawing/2017/decorative" val="1"/>
              </a:ext>
            </a:extLst>
          </p:cNvPr>
          <p:cNvSpPr>
            <a:spLocks noGrp="1"/>
          </p:cNvSpPr>
          <p:nvPr>
            <p:ph type="body" sz="quarter" idx="16"/>
          </p:nvPr>
        </p:nvSpPr>
        <p:spPr/>
        <p:txBody>
          <a:bodyPr/>
          <a:lstStyle/>
          <a:p>
            <a:r>
              <a:rPr lang="en-US" dirty="0"/>
              <a:t>M8</a:t>
            </a:r>
          </a:p>
        </p:txBody>
      </p:sp>
      <p:sp>
        <p:nvSpPr>
          <p:cNvPr id="4" name="Title 3">
            <a:extLst>
              <a:ext uri="{FF2B5EF4-FFF2-40B4-BE49-F238E27FC236}">
                <a16:creationId xmlns:a16="http://schemas.microsoft.com/office/drawing/2014/main" id="{3D97A043-52F3-4A8A-A860-B717BD11FE46}"/>
              </a:ext>
            </a:extLst>
          </p:cNvPr>
          <p:cNvSpPr>
            <a:spLocks noGrp="1"/>
          </p:cNvSpPr>
          <p:nvPr>
            <p:ph type="ctrTitle"/>
          </p:nvPr>
        </p:nvSpPr>
        <p:spPr>
          <a:xfrm>
            <a:off x="611884" y="314135"/>
            <a:ext cx="7132320" cy="484632"/>
          </a:xfrm>
        </p:spPr>
        <p:txBody>
          <a:bodyPr/>
          <a:lstStyle/>
          <a:p>
            <a:r>
              <a:rPr lang="en-US" dirty="0"/>
              <a:t>Course Evaluation from Qualtrics</a:t>
            </a:r>
          </a:p>
        </p:txBody>
      </p:sp>
      <p:sp>
        <p:nvSpPr>
          <p:cNvPr id="6" name="Content Placeholder 5">
            <a:extLst>
              <a:ext uri="{FF2B5EF4-FFF2-40B4-BE49-F238E27FC236}">
                <a16:creationId xmlns:a16="http://schemas.microsoft.com/office/drawing/2014/main" id="{C3CDC0B2-CBC3-4157-9644-FB29E9E4E25B}"/>
              </a:ext>
            </a:extLst>
          </p:cNvPr>
          <p:cNvSpPr>
            <a:spLocks noGrp="1"/>
          </p:cNvSpPr>
          <p:nvPr>
            <p:ph idx="1"/>
          </p:nvPr>
        </p:nvSpPr>
        <p:spPr>
          <a:xfrm>
            <a:off x="615104" y="983142"/>
            <a:ext cx="8265660" cy="3422289"/>
          </a:xfrm>
        </p:spPr>
        <p:txBody>
          <a:bodyPr/>
          <a:lstStyle/>
          <a:p>
            <a:pPr marL="0" lvl="0" indent="0">
              <a:spcAft>
                <a:spcPts val="0"/>
              </a:spcAft>
              <a:buClr>
                <a:schemeClr val="dk1"/>
              </a:buClr>
              <a:buSzPts val="1800"/>
              <a:buNone/>
            </a:pPr>
            <a:r>
              <a:rPr lang="en-US" dirty="0">
                <a:solidFill>
                  <a:schemeClr val="dk1"/>
                </a:solidFill>
                <a:ea typeface="Calibri"/>
                <a:cs typeface="Calibri"/>
                <a:sym typeface="Calibri"/>
              </a:rPr>
              <a:t>Within approximately one week of your completion of this program, you will receive two follow-up e-mails.</a:t>
            </a:r>
          </a:p>
          <a:p>
            <a:pPr marL="342900" lvl="0" indent="-342900">
              <a:spcBef>
                <a:spcPts val="360"/>
              </a:spcBef>
              <a:spcAft>
                <a:spcPts val="0"/>
              </a:spcAft>
              <a:buClr>
                <a:schemeClr val="dk1"/>
              </a:buClr>
              <a:buSzPts val="1800"/>
              <a:buFont typeface="Calibri"/>
              <a:buAutoNum type="arabicPeriod"/>
            </a:pPr>
            <a:r>
              <a:rPr lang="en-US" dirty="0">
                <a:solidFill>
                  <a:schemeClr val="dk1"/>
                </a:solidFill>
                <a:ea typeface="Calibri"/>
                <a:cs typeface="Calibri"/>
                <a:sym typeface="Calibri"/>
              </a:rPr>
              <a:t>A message from SHRM Education with your certificate of completion. This certificate contains your recertification code(s)</a:t>
            </a:r>
            <a:endParaRPr lang="en-US" dirty="0"/>
          </a:p>
          <a:p>
            <a:pPr marL="342900" lvl="0" indent="-342900">
              <a:spcBef>
                <a:spcPts val="360"/>
              </a:spcBef>
              <a:spcAft>
                <a:spcPts val="0"/>
              </a:spcAft>
              <a:buClr>
                <a:schemeClr val="dk1"/>
              </a:buClr>
              <a:buSzPts val="1800"/>
              <a:buFont typeface="Calibri"/>
              <a:buAutoNum type="arabicPeriod"/>
            </a:pPr>
            <a:r>
              <a:rPr lang="en-US" dirty="0">
                <a:solidFill>
                  <a:schemeClr val="dk1"/>
                </a:solidFill>
                <a:ea typeface="Calibri"/>
                <a:cs typeface="Calibri"/>
                <a:sym typeface="Calibri"/>
              </a:rPr>
              <a:t>A message from SHRM Market Research (</a:t>
            </a:r>
            <a:r>
              <a:rPr lang="en-US" u="sng" dirty="0">
                <a:solidFill>
                  <a:schemeClr val="hlink"/>
                </a:solidFill>
                <a:ea typeface="Calibri"/>
                <a:cs typeface="Calibri"/>
                <a:sym typeface="Calibri"/>
                <a:hlinkClick r:id="rId4"/>
              </a:rPr>
              <a:t>marketresearch@shrm.org</a:t>
            </a:r>
            <a:r>
              <a:rPr lang="en-US" dirty="0">
                <a:solidFill>
                  <a:schemeClr val="dk1"/>
                </a:solidFill>
                <a:ea typeface="Calibri"/>
                <a:cs typeface="Calibri"/>
                <a:sym typeface="Calibri"/>
              </a:rPr>
              <a:t>) containing a link to the online program evaluation</a:t>
            </a:r>
            <a:endParaRPr lang="en-US" dirty="0"/>
          </a:p>
          <a:p>
            <a:pPr marL="0" lvl="0" indent="0">
              <a:spcBef>
                <a:spcPts val="360"/>
              </a:spcBef>
              <a:spcAft>
                <a:spcPts val="0"/>
              </a:spcAft>
              <a:buClr>
                <a:schemeClr val="dk1"/>
              </a:buClr>
              <a:buSzPts val="1800"/>
              <a:buNone/>
            </a:pPr>
            <a:endParaRPr lang="en-US" dirty="0">
              <a:solidFill>
                <a:schemeClr val="dk1"/>
              </a:solidFill>
              <a:ea typeface="Calibri"/>
              <a:cs typeface="Calibri"/>
              <a:sym typeface="Calibri"/>
            </a:endParaRPr>
          </a:p>
          <a:p>
            <a:pPr marL="0" lvl="0" indent="0">
              <a:spcBef>
                <a:spcPts val="360"/>
              </a:spcBef>
              <a:spcAft>
                <a:spcPts val="0"/>
              </a:spcAft>
              <a:buClr>
                <a:schemeClr val="dk1"/>
              </a:buClr>
              <a:buSzPts val="1800"/>
              <a:buNone/>
            </a:pPr>
            <a:r>
              <a:rPr lang="en-US" b="1" dirty="0">
                <a:solidFill>
                  <a:schemeClr val="dk1"/>
                </a:solidFill>
                <a:ea typeface="Calibri"/>
                <a:cs typeface="Calibri"/>
                <a:sym typeface="Calibri"/>
              </a:rPr>
              <a:t>Program Evaluations:</a:t>
            </a:r>
            <a:endParaRPr lang="en-US" dirty="0"/>
          </a:p>
          <a:p>
            <a:pPr marL="225425" lvl="0" indent="-225425">
              <a:spcBef>
                <a:spcPts val="360"/>
              </a:spcBef>
              <a:spcAft>
                <a:spcPts val="0"/>
              </a:spcAft>
              <a:buClr>
                <a:schemeClr val="dk1"/>
              </a:buClr>
              <a:buSzPts val="1800"/>
              <a:buFont typeface="Arial"/>
              <a:buChar char="•"/>
            </a:pPr>
            <a:r>
              <a:rPr lang="en-US" dirty="0">
                <a:solidFill>
                  <a:schemeClr val="dk1"/>
                </a:solidFill>
                <a:ea typeface="Calibri"/>
                <a:cs typeface="Calibri"/>
                <a:sym typeface="Calibri"/>
              </a:rPr>
              <a:t>Are completely confidential</a:t>
            </a:r>
            <a:endParaRPr lang="en-US" dirty="0"/>
          </a:p>
          <a:p>
            <a:pPr marL="225425" lvl="0" indent="-225425">
              <a:spcBef>
                <a:spcPts val="360"/>
              </a:spcBef>
              <a:spcAft>
                <a:spcPts val="0"/>
              </a:spcAft>
              <a:buClr>
                <a:schemeClr val="dk1"/>
              </a:buClr>
              <a:buSzPts val="1800"/>
              <a:buFont typeface="Arial"/>
              <a:buChar char="•"/>
            </a:pPr>
            <a:r>
              <a:rPr lang="en-US" dirty="0">
                <a:solidFill>
                  <a:schemeClr val="dk1"/>
                </a:solidFill>
                <a:ea typeface="Calibri"/>
                <a:cs typeface="Calibri"/>
                <a:sym typeface="Calibri"/>
              </a:rPr>
              <a:t>Do not require much time for completion</a:t>
            </a:r>
            <a:endParaRPr lang="en-US" dirty="0"/>
          </a:p>
          <a:p>
            <a:pPr marL="225425" lvl="0" indent="-225425">
              <a:spcBef>
                <a:spcPts val="360"/>
              </a:spcBef>
              <a:spcAft>
                <a:spcPts val="0"/>
              </a:spcAft>
              <a:buClr>
                <a:schemeClr val="dk1"/>
              </a:buClr>
              <a:buSzPts val="1800"/>
              <a:buFont typeface="Arial"/>
              <a:buChar char="•"/>
            </a:pPr>
            <a:r>
              <a:rPr lang="en-US" dirty="0">
                <a:solidFill>
                  <a:schemeClr val="dk1"/>
                </a:solidFill>
                <a:ea typeface="Calibri"/>
                <a:cs typeface="Calibri"/>
                <a:sym typeface="Calibri"/>
              </a:rPr>
              <a:t>Guide program revisions and improvements</a:t>
            </a:r>
            <a:endParaRPr lang="en-US" dirty="0"/>
          </a:p>
          <a:p>
            <a:pPr marL="225425" lvl="0" indent="-225425">
              <a:spcBef>
                <a:spcPts val="360"/>
              </a:spcBef>
              <a:spcAft>
                <a:spcPts val="0"/>
              </a:spcAft>
              <a:buClr>
                <a:schemeClr val="dk1"/>
              </a:buClr>
              <a:buSzPts val="1800"/>
              <a:buFont typeface="Arial"/>
              <a:buChar char="•"/>
            </a:pPr>
            <a:r>
              <a:rPr lang="en-US" dirty="0">
                <a:solidFill>
                  <a:schemeClr val="dk1"/>
                </a:solidFill>
                <a:ea typeface="Calibri"/>
                <a:cs typeface="Calibri"/>
                <a:sym typeface="Calibri"/>
              </a:rPr>
              <a:t>Guide instruction improvements</a:t>
            </a:r>
            <a:endParaRPr lang="en-US" dirty="0"/>
          </a:p>
        </p:txBody>
      </p:sp>
    </p:spTree>
    <p:custDataLst>
      <p:tags r:id="rId1"/>
    </p:custDataLst>
    <p:extLst>
      <p:ext uri="{BB962C8B-B14F-4D97-AF65-F5344CB8AC3E}">
        <p14:creationId xmlns:p14="http://schemas.microsoft.com/office/powerpoint/2010/main" val="3120398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93B4B9CE-C42B-47AA-9EDA-ACAD596E2312}"/>
              </a:ext>
            </a:extLst>
          </p:cNvPr>
          <p:cNvSpPr>
            <a:spLocks noGrp="1"/>
          </p:cNvSpPr>
          <p:nvPr>
            <p:ph type="body" sz="quarter" idx="4294967295"/>
          </p:nvPr>
        </p:nvSpPr>
        <p:spPr>
          <a:xfrm>
            <a:off x="612336" y="1480456"/>
            <a:ext cx="8074479" cy="3149601"/>
          </a:xfrm>
        </p:spPr>
        <p:txBody>
          <a:bodyPr/>
          <a:lstStyle/>
          <a:p>
            <a:pPr marL="0" indent="0">
              <a:buNone/>
            </a:pPr>
            <a:r>
              <a:rPr lang="en-US" sz="1200" noProof="0" dirty="0">
                <a:latin typeface="+mn-lt"/>
              </a:rPr>
              <a:t>By opening and using these SHRM Essentials of Human Resources participant materials (the “Materials”), the user (“User”) hereby agrees as follows:</a:t>
            </a:r>
          </a:p>
          <a:p>
            <a:pPr marL="0" indent="0">
              <a:buNone/>
            </a:pPr>
            <a:r>
              <a:rPr lang="en-US" sz="1200" noProof="0" dirty="0">
                <a:latin typeface="+mn-lt"/>
              </a:rPr>
              <a:t> </a:t>
            </a:r>
          </a:p>
          <a:p>
            <a:pPr marL="0" indent="0">
              <a:buNone/>
            </a:pPr>
            <a:r>
              <a:rPr lang="en-US" sz="1200" noProof="0" dirty="0">
                <a:latin typeface="+mn-lt"/>
              </a:rPr>
              <a:t>(i) That the Society for Human Resource Management is the exclusive copyright owner of the Materials.</a:t>
            </a:r>
          </a:p>
          <a:p>
            <a:pPr marL="0" indent="0">
              <a:buNone/>
            </a:pPr>
            <a:endParaRPr lang="en-US" sz="1200" noProof="0" dirty="0">
              <a:latin typeface="+mn-lt"/>
            </a:endParaRPr>
          </a:p>
          <a:p>
            <a:pPr marL="0" indent="0">
              <a:buNone/>
            </a:pPr>
            <a:r>
              <a:rPr lang="en-US" sz="1200" noProof="0" dirty="0">
                <a:latin typeface="+mn-lt"/>
              </a:rPr>
              <a:t>(ii) Provided that the required fee for use of the Materials by User has been paid to SHRM or its agent, User has the right, by this License, to use the Materials solely for his/her own educational use.</a:t>
            </a:r>
          </a:p>
          <a:p>
            <a:pPr marL="0" indent="0">
              <a:buNone/>
            </a:pPr>
            <a:r>
              <a:rPr lang="en-US" sz="1200" noProof="0" dirty="0">
                <a:latin typeface="+mn-lt"/>
              </a:rPr>
              <a:t> </a:t>
            </a:r>
          </a:p>
          <a:p>
            <a:pPr marL="0" indent="0">
              <a:buNone/>
            </a:pPr>
            <a:r>
              <a:rPr lang="en-US" sz="1200" noProof="0" dirty="0">
                <a:latin typeface="+mn-lt"/>
              </a:rPr>
              <a:t>(iii) User has no right to print or make any copies, in any media, of the Materials, or to sell, or sublicense, loan, or otherwise convey or distribute these Materials or any copies thereof in any media. </a:t>
            </a:r>
          </a:p>
          <a:p>
            <a:pPr marL="0" indent="0">
              <a:buNone/>
            </a:pPr>
            <a:r>
              <a:rPr lang="en-US" sz="1200" noProof="0" dirty="0">
                <a:latin typeface="+mn-lt"/>
              </a:rPr>
              <a:t> </a:t>
            </a:r>
          </a:p>
          <a:p>
            <a:pPr marL="0" indent="0">
              <a:buNone/>
            </a:pPr>
            <a:r>
              <a:rPr lang="en-US" sz="1200" noProof="0" dirty="0">
                <a:latin typeface="+mn-lt"/>
              </a:rPr>
              <a:t>(iv) These Materials are for educational use only and are not intended to provide legal or other professional advice. These Materials should not be the sole resource used by User for the application of the law to a specific situation or problem.  User should consult an attorney or other appropriate expert regarding the application of the law to a specific situation or problem.</a:t>
            </a:r>
          </a:p>
        </p:txBody>
      </p:sp>
      <p:sp>
        <p:nvSpPr>
          <p:cNvPr id="72" name="Text Placeholder 71">
            <a:extLst>
              <a:ext uri="{FF2B5EF4-FFF2-40B4-BE49-F238E27FC236}">
                <a16:creationId xmlns:a16="http://schemas.microsoft.com/office/drawing/2014/main" id="{65949FE3-C91D-4094-9AF0-AC09CB049A90}"/>
              </a:ext>
            </a:extLst>
          </p:cNvPr>
          <p:cNvSpPr>
            <a:spLocks noGrp="1"/>
          </p:cNvSpPr>
          <p:nvPr>
            <p:ph type="body" sz="quarter" idx="15"/>
          </p:nvPr>
        </p:nvSpPr>
        <p:spPr>
          <a:xfrm>
            <a:off x="612777" y="868680"/>
            <a:ext cx="8074025" cy="611776"/>
          </a:xfrm>
        </p:spPr>
        <p:txBody>
          <a:bodyPr/>
          <a:lstStyle/>
          <a:p>
            <a:r>
              <a:rPr lang="en-US" noProof="0" dirty="0">
                <a:latin typeface="+mn-lt"/>
              </a:rPr>
              <a:t>LICENSE AGREEMENT FOR SHRM ESSENTIALS OF HUMAN RESOURCES PARTICIPANT MATERIALS</a:t>
            </a: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156</a:t>
            </a:fld>
            <a:endParaRPr lang="en-US" dirty="0"/>
          </a:p>
        </p:txBody>
      </p:sp>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noProof="0" dirty="0">
                <a:latin typeface="+mn-lt"/>
              </a:rPr>
              <a:t>License Agreement</a:t>
            </a:r>
          </a:p>
        </p:txBody>
      </p:sp>
      <p:sp>
        <p:nvSpPr>
          <p:cNvPr id="6" name="Text Placeholder 5">
            <a:extLst>
              <a:ext uri="{FF2B5EF4-FFF2-40B4-BE49-F238E27FC236}">
                <a16:creationId xmlns:a16="http://schemas.microsoft.com/office/drawing/2014/main" id="{AB0D7B4C-CBA9-48DD-8A3D-5F4A25FD7974}"/>
              </a:ext>
            </a:extLst>
          </p:cNvPr>
          <p:cNvSpPr>
            <a:spLocks noGrp="1"/>
          </p:cNvSpPr>
          <p:nvPr>
            <p:ph type="body" sz="quarter" idx="16"/>
          </p:nvPr>
        </p:nvSpPr>
        <p:spPr>
          <a:xfrm>
            <a:off x="7863842" y="314135"/>
            <a:ext cx="822960" cy="484632"/>
          </a:xfrm>
        </p:spPr>
        <p:txBody>
          <a:bodyPr/>
          <a:lstStyle/>
          <a:p>
            <a:r>
              <a:rPr lang="en-US" dirty="0"/>
              <a:t>M8</a:t>
            </a:r>
          </a:p>
        </p:txBody>
      </p:sp>
    </p:spTree>
    <p:custDataLst>
      <p:tags r:id="rId1"/>
    </p:custDataLst>
    <p:extLst>
      <p:ext uri="{BB962C8B-B14F-4D97-AF65-F5344CB8AC3E}">
        <p14:creationId xmlns:p14="http://schemas.microsoft.com/office/powerpoint/2010/main" val="364398349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 Placeholder 71">
            <a:extLst>
              <a:ext uri="{FF2B5EF4-FFF2-40B4-BE49-F238E27FC236}">
                <a16:creationId xmlns:a16="http://schemas.microsoft.com/office/drawing/2014/main" id="{65949FE3-C91D-4094-9AF0-AC09CB049A90}"/>
              </a:ext>
            </a:extLst>
          </p:cNvPr>
          <p:cNvSpPr>
            <a:spLocks noGrp="1"/>
          </p:cNvSpPr>
          <p:nvPr>
            <p:ph type="body" sz="quarter" idx="15"/>
          </p:nvPr>
        </p:nvSpPr>
        <p:spPr>
          <a:xfrm>
            <a:off x="565129" y="891540"/>
            <a:ext cx="8061854" cy="3634740"/>
          </a:xfrm>
        </p:spPr>
        <p:txBody>
          <a:bodyPr/>
          <a:lstStyle/>
          <a:p>
            <a:r>
              <a:rPr lang="en-US" sz="1800" b="0" dirty="0">
                <a:latin typeface="Calibri Light" panose="020F0302020204030204" pitchFamily="34" charset="0"/>
                <a:cs typeface="Calibri Light" panose="020F0302020204030204" pitchFamily="34" charset="0"/>
              </a:rPr>
              <a:t>More than 300,000 SHRM members around the globe look to the Society for their vision and their values. In this role, SHRM assumes a responsibility to serve its members and the public with integrity. To fulfill this responsibility, SHRM is committed to conducting all operations in accordance with the SHRM code of ethics.</a:t>
            </a:r>
          </a:p>
          <a:p>
            <a:endParaRPr lang="en-US" sz="1800" b="0" dirty="0">
              <a:latin typeface="Calibri Light" panose="020F0302020204030204" pitchFamily="34" charset="0"/>
              <a:cs typeface="Calibri Light" panose="020F0302020204030204" pitchFamily="34" charset="0"/>
            </a:endParaRPr>
          </a:p>
          <a:p>
            <a:r>
              <a:rPr lang="en-US" sz="1800" b="0" dirty="0">
                <a:latin typeface="Calibri Light" panose="020F0302020204030204" pitchFamily="34" charset="0"/>
                <a:cs typeface="Calibri Light" panose="020F0302020204030204" pitchFamily="34" charset="0"/>
              </a:rPr>
              <a:t>All SHRM members and SHRM Educational Program participants are expected to abide by the SHRM code of ethics. </a:t>
            </a:r>
          </a:p>
          <a:p>
            <a:r>
              <a:rPr lang="en-US" sz="1800" b="0" dirty="0">
                <a:latin typeface="Calibri Light" panose="020F0302020204030204" pitchFamily="34" charset="0"/>
                <a:cs typeface="Calibri Light" panose="020F0302020204030204" pitchFamily="34" charset="0"/>
              </a:rPr>
              <a:t> </a:t>
            </a:r>
          </a:p>
          <a:p>
            <a:r>
              <a:rPr lang="en-US" sz="1800" b="0" dirty="0">
                <a:latin typeface="Calibri Light" panose="020F0302020204030204" pitchFamily="34" charset="0"/>
                <a:cs typeface="Calibri Light" panose="020F0302020204030204" pitchFamily="34" charset="0"/>
              </a:rPr>
              <a:t>Please view the following link for more details:  </a:t>
            </a:r>
            <a:r>
              <a:rPr lang="en-US" b="0" dirty="0">
                <a:latin typeface="Calibri Light" panose="020F0302020204030204" pitchFamily="34" charset="0"/>
                <a:cs typeface="Calibri Light" panose="020F0302020204030204" pitchFamily="34" charset="0"/>
                <a:hlinkClick r:id="rId4"/>
              </a:rPr>
              <a:t>SHRM Code of Ethics</a:t>
            </a:r>
            <a:endParaRPr lang="en-US" b="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157</a:t>
            </a:fld>
            <a:endParaRPr lang="en-US" dirty="0"/>
          </a:p>
        </p:txBody>
      </p:sp>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nchor="ctr"/>
          <a:lstStyle/>
          <a:p>
            <a:r>
              <a:rPr lang="en-US" noProof="0" dirty="0"/>
              <a:t>SHRM’s Code of Ethics</a:t>
            </a:r>
          </a:p>
        </p:txBody>
      </p:sp>
      <p:sp>
        <p:nvSpPr>
          <p:cNvPr id="5" name="Text Placeholder 5">
            <a:extLst>
              <a:ext uri="{FF2B5EF4-FFF2-40B4-BE49-F238E27FC236}">
                <a16:creationId xmlns:a16="http://schemas.microsoft.com/office/drawing/2014/main" id="{74534E1A-49BB-45EA-AC4F-D11C16C2C904}"/>
              </a:ext>
            </a:extLst>
          </p:cNvPr>
          <p:cNvSpPr>
            <a:spLocks noGrp="1"/>
          </p:cNvSpPr>
          <p:nvPr>
            <p:ph type="body" sz="quarter" idx="16"/>
          </p:nvPr>
        </p:nvSpPr>
        <p:spPr>
          <a:xfrm>
            <a:off x="7863842" y="314135"/>
            <a:ext cx="822960" cy="484632"/>
          </a:xfrm>
        </p:spPr>
        <p:txBody>
          <a:bodyPr/>
          <a:lstStyle/>
          <a:p>
            <a:r>
              <a:rPr lang="en-US" dirty="0"/>
              <a:t>M8</a:t>
            </a:r>
          </a:p>
        </p:txBody>
      </p:sp>
    </p:spTree>
    <p:custDataLst>
      <p:tags r:id="rId1"/>
    </p:custDataLst>
    <p:extLst>
      <p:ext uri="{BB962C8B-B14F-4D97-AF65-F5344CB8AC3E}">
        <p14:creationId xmlns:p14="http://schemas.microsoft.com/office/powerpoint/2010/main" val="26527654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dirty="0">
                <a:latin typeface="+mn-lt"/>
              </a:rPr>
              <a:t>Conclusion</a:t>
            </a:r>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158</a:t>
            </a:fld>
            <a:endParaRPr lang="en-US" dirty="0"/>
          </a:p>
        </p:txBody>
      </p:sp>
      <p:sp>
        <p:nvSpPr>
          <p:cNvPr id="6" name="Text Placeholder 5">
            <a:extLst>
              <a:ext uri="{FF2B5EF4-FFF2-40B4-BE49-F238E27FC236}">
                <a16:creationId xmlns:a16="http://schemas.microsoft.com/office/drawing/2014/main" id="{669FA10C-8AA9-46F3-99BB-97BE4C4278A8}"/>
              </a:ext>
            </a:extLst>
          </p:cNvPr>
          <p:cNvSpPr>
            <a:spLocks noGrp="1"/>
          </p:cNvSpPr>
          <p:nvPr>
            <p:ph type="body" sz="quarter" idx="15"/>
          </p:nvPr>
        </p:nvSpPr>
        <p:spPr>
          <a:xfrm>
            <a:off x="1509147" y="932262"/>
            <a:ext cx="5715000" cy="389335"/>
          </a:xfrm>
        </p:spPr>
        <p:txBody>
          <a:bodyPr/>
          <a:lstStyle/>
          <a:p>
            <a:r>
              <a:rPr lang="en-US" noProof="0" dirty="0">
                <a:solidFill>
                  <a:srgbClr val="31669A"/>
                </a:solidFill>
                <a:latin typeface="+mn-lt"/>
              </a:rPr>
              <a:t>Knowledge Center</a:t>
            </a:r>
          </a:p>
        </p:txBody>
      </p:sp>
      <p:cxnSp>
        <p:nvCxnSpPr>
          <p:cNvPr id="33" name="Straight Connector 32">
            <a:extLst>
              <a:ext uri="{FF2B5EF4-FFF2-40B4-BE49-F238E27FC236}">
                <a16:creationId xmlns:a16="http://schemas.microsoft.com/office/drawing/2014/main" id="{9BB13A00-A8B7-4910-AB53-28E8D16946F6}"/>
              </a:ext>
            </a:extLst>
          </p:cNvPr>
          <p:cNvCxnSpPr>
            <a:cxnSpLocks/>
          </p:cNvCxnSpPr>
          <p:nvPr/>
        </p:nvCxnSpPr>
        <p:spPr>
          <a:xfrm>
            <a:off x="6097769" y="4637323"/>
            <a:ext cx="0" cy="21751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AA8DECC-0929-4AC8-8F9D-96F15EDB86C3}"/>
              </a:ext>
            </a:extLst>
          </p:cNvPr>
          <p:cNvCxnSpPr>
            <a:cxnSpLocks/>
          </p:cNvCxnSpPr>
          <p:nvPr/>
        </p:nvCxnSpPr>
        <p:spPr>
          <a:xfrm>
            <a:off x="4448022" y="4637323"/>
            <a:ext cx="0" cy="21751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2" descr="Image result for knowledge is power graphics">
            <a:extLst>
              <a:ext uri="{FF2B5EF4-FFF2-40B4-BE49-F238E27FC236}">
                <a16:creationId xmlns:a16="http://schemas.microsoft.com/office/drawing/2014/main" id="{55366E8E-0BA8-4B8E-B232-2BA0570EF2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9147" y="1369755"/>
            <a:ext cx="5715000" cy="3333750"/>
          </a:xfrm>
          <a:prstGeom prst="rect">
            <a:avLst/>
          </a:prstGeom>
          <a:ln w="19050">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C897FDF7-6871-4E8A-B49D-AE5743CF6B69}"/>
              </a:ext>
            </a:extLst>
          </p:cNvPr>
          <p:cNvSpPr txBox="1">
            <a:spLocks/>
          </p:cNvSpPr>
          <p:nvPr/>
        </p:nvSpPr>
        <p:spPr>
          <a:xfrm>
            <a:off x="7863842" y="314135"/>
            <a:ext cx="822960" cy="484632"/>
          </a:xfrm>
          <a:prstGeom prst="rect">
            <a:avLst/>
          </a:prstGeom>
          <a:noFill/>
          <a:ln>
            <a:noFill/>
          </a:ln>
        </p:spPr>
        <p:txBody>
          <a:bodyPr vert="horz" lIns="91440" tIns="45720" rIns="91440" bIns="45720" rtlCol="0" anchor="ctr">
            <a:noAutofit/>
          </a:bodyPr>
          <a:lstStyle>
            <a:lvl1pPr marL="0" indent="0" algn="ctr" defTabSz="455579" rtl="0" eaLnBrk="1" fontAlgn="base" hangingPunct="1">
              <a:spcBef>
                <a:spcPts val="0"/>
              </a:spcBef>
              <a:spcAft>
                <a:spcPts val="350"/>
              </a:spcAft>
              <a:buFont typeface="Arial" charset="0"/>
              <a:buNone/>
              <a:defRPr sz="2400" b="1" kern="1200">
                <a:solidFill>
                  <a:srgbClr val="265E95"/>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a:t>M7</a:t>
            </a:r>
            <a:endParaRPr lang="en-US" dirty="0"/>
          </a:p>
        </p:txBody>
      </p:sp>
    </p:spTree>
    <p:custDataLst>
      <p:tags r:id="rId1"/>
    </p:custDataLst>
    <p:extLst>
      <p:ext uri="{BB962C8B-B14F-4D97-AF65-F5344CB8AC3E}">
        <p14:creationId xmlns:p14="http://schemas.microsoft.com/office/powerpoint/2010/main" val="33654655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7C26-9BF5-D245-8240-26359695B30C}"/>
              </a:ext>
            </a:extLst>
          </p:cNvPr>
          <p:cNvSpPr>
            <a:spLocks noGrp="1"/>
          </p:cNvSpPr>
          <p:nvPr>
            <p:ph type="title"/>
          </p:nvPr>
        </p:nvSpPr>
        <p:spPr>
          <a:xfrm>
            <a:off x="744277" y="418810"/>
            <a:ext cx="5586721" cy="996802"/>
          </a:xfrm>
        </p:spPr>
        <p:txBody>
          <a:bodyPr/>
          <a:lstStyle/>
          <a:p>
            <a:r>
              <a:rPr lang="en-US" sz="2800" dirty="0"/>
              <a:t>Thank You for Attending a SHRM Educational Program</a:t>
            </a:r>
          </a:p>
        </p:txBody>
      </p:sp>
      <p:sp>
        <p:nvSpPr>
          <p:cNvPr id="3" name="Text Placeholder 2">
            <a:extLst>
              <a:ext uri="{FF2B5EF4-FFF2-40B4-BE49-F238E27FC236}">
                <a16:creationId xmlns:a16="http://schemas.microsoft.com/office/drawing/2014/main" id="{BEA67683-8B5D-D841-853E-6FB1AB3C3EA6}"/>
              </a:ext>
            </a:extLst>
          </p:cNvPr>
          <p:cNvSpPr>
            <a:spLocks noGrp="1"/>
          </p:cNvSpPr>
          <p:nvPr>
            <p:ph type="body" sz="quarter" idx="10"/>
          </p:nvPr>
        </p:nvSpPr>
        <p:spPr>
          <a:xfrm>
            <a:off x="480448" y="3846065"/>
            <a:ext cx="5690008" cy="635194"/>
          </a:xfrm>
        </p:spPr>
        <p:txBody>
          <a:bodyPr/>
          <a:lstStyle/>
          <a:p>
            <a:r>
              <a:rPr lang="en-US" sz="1400" dirty="0"/>
              <a:t>We would love to hear about your experience, please provide us with your testimonial of your SHRM Educational program experience. </a:t>
            </a:r>
          </a:p>
        </p:txBody>
      </p:sp>
      <p:sp>
        <p:nvSpPr>
          <p:cNvPr id="4" name="Slide Number Placeholder 3">
            <a:extLst>
              <a:ext uri="{FF2B5EF4-FFF2-40B4-BE49-F238E27FC236}">
                <a16:creationId xmlns:a16="http://schemas.microsoft.com/office/drawing/2014/main" id="{CC65B72A-78F4-A247-AE29-19F2A656E6FE}"/>
              </a:ext>
            </a:extLst>
          </p:cNvPr>
          <p:cNvSpPr>
            <a:spLocks noGrp="1"/>
          </p:cNvSpPr>
          <p:nvPr>
            <p:ph type="sldNum" sz="quarter" idx="4"/>
          </p:nvPr>
        </p:nvSpPr>
        <p:spPr/>
        <p:txBody>
          <a:bodyPr/>
          <a:lstStyle/>
          <a:p>
            <a:fld id="{48954461-202F-6344-AC23-708D5D79AD63}" type="slidenum">
              <a:rPr lang="en-US" smtClean="0"/>
              <a:pPr/>
              <a:t>159</a:t>
            </a:fld>
            <a:endParaRPr lang="en-US"/>
          </a:p>
        </p:txBody>
      </p:sp>
      <p:pic>
        <p:nvPicPr>
          <p:cNvPr id="5" name="Picture 4">
            <a:extLst>
              <a:ext uri="{FF2B5EF4-FFF2-40B4-BE49-F238E27FC236}">
                <a16:creationId xmlns:a16="http://schemas.microsoft.com/office/drawing/2014/main" id="{91A7BAD4-CDD1-430E-A7AE-6F65E60734A0}"/>
              </a:ext>
            </a:extLst>
          </p:cNvPr>
          <p:cNvPicPr>
            <a:picLocks noChangeAspect="1"/>
          </p:cNvPicPr>
          <p:nvPr/>
        </p:nvPicPr>
        <p:blipFill>
          <a:blip r:embed="rId3"/>
          <a:stretch>
            <a:fillRect/>
          </a:stretch>
        </p:blipFill>
        <p:spPr>
          <a:xfrm>
            <a:off x="1888743" y="1686017"/>
            <a:ext cx="1824748" cy="1788017"/>
          </a:xfrm>
          <a:prstGeom prst="rect">
            <a:avLst/>
          </a:prstGeom>
        </p:spPr>
      </p:pic>
    </p:spTree>
    <p:custDataLst>
      <p:tags r:id="rId1"/>
    </p:custDataLst>
    <p:extLst>
      <p:ext uri="{BB962C8B-B14F-4D97-AF65-F5344CB8AC3E}">
        <p14:creationId xmlns:p14="http://schemas.microsoft.com/office/powerpoint/2010/main" val="250719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yellow, posing&#10;&#10;Description automatically generated">
            <a:extLst>
              <a:ext uri="{FF2B5EF4-FFF2-40B4-BE49-F238E27FC236}">
                <a16:creationId xmlns:a16="http://schemas.microsoft.com/office/drawing/2014/main" id="{9E82EE2A-D916-4B1E-A952-CF3937726CD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05"/>
          <a:stretch/>
        </p:blipFill>
        <p:spPr>
          <a:xfrm>
            <a:off x="1509147" y="1326595"/>
            <a:ext cx="7211142" cy="3252171"/>
          </a:xfrm>
          <a:prstGeom prst="rect">
            <a:avLst/>
          </a:prstGeom>
        </p:spPr>
      </p:pic>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the Workplace</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1-6</a:t>
            </a:r>
          </a:p>
        </p:txBody>
      </p:sp>
      <p:sp>
        <p:nvSpPr>
          <p:cNvPr id="10" name="Text Placeholder 9">
            <a:extLst>
              <a:ext uri="{FF2B5EF4-FFF2-40B4-BE49-F238E27FC236}">
                <a16:creationId xmlns:a16="http://schemas.microsoft.com/office/drawing/2014/main" id="{413BBA0F-2F68-470B-A141-0E23D93ABEF7}"/>
              </a:ext>
            </a:extLst>
          </p:cNvPr>
          <p:cNvSpPr>
            <a:spLocks noGrp="1"/>
          </p:cNvSpPr>
          <p:nvPr>
            <p:ph type="body" sz="quarter" idx="16"/>
          </p:nvPr>
        </p:nvSpPr>
        <p:spPr/>
        <p:txBody>
          <a:bodyPr/>
          <a:lstStyle/>
          <a:p>
            <a:r>
              <a:rPr lang="en-US" dirty="0"/>
              <a:t>M1</a:t>
            </a:r>
          </a:p>
        </p:txBody>
      </p:sp>
      <p:sp>
        <p:nvSpPr>
          <p:cNvPr id="9" name="Text Placeholder 6">
            <a:extLst>
              <a:ext uri="{FF2B5EF4-FFF2-40B4-BE49-F238E27FC236}">
                <a16:creationId xmlns:a16="http://schemas.microsoft.com/office/drawing/2014/main" id="{26AD1C2D-D3C7-415C-8AC5-210B45189B78}"/>
              </a:ext>
            </a:extLst>
          </p:cNvPr>
          <p:cNvSpPr txBox="1">
            <a:spLocks/>
          </p:cNvSpPr>
          <p:nvPr/>
        </p:nvSpPr>
        <p:spPr>
          <a:xfrm>
            <a:off x="1901210" y="1946306"/>
            <a:ext cx="3866039" cy="2012748"/>
          </a:xfrm>
          <a:prstGeom prst="rect">
            <a:avLst/>
          </a:prstGeom>
        </p:spPr>
        <p:txBody>
          <a:bodyPr vert="horz" lIns="91440" tIns="45720" rIns="91440" bIns="45720" rtlCol="0">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Which changes have occurred in the workplace?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have they affected the organization and its HR practices?</a:t>
            </a:r>
          </a:p>
        </p:txBody>
      </p:sp>
    </p:spTree>
    <p:custDataLst>
      <p:tags r:id="rId1"/>
    </p:custDataLst>
    <p:extLst>
      <p:ext uri="{BB962C8B-B14F-4D97-AF65-F5344CB8AC3E}">
        <p14:creationId xmlns:p14="http://schemas.microsoft.com/office/powerpoint/2010/main" val="386183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6744D27-0C50-4499-8787-D8E3C57CCAEA}"/>
              </a:ext>
            </a:extLst>
          </p:cNvPr>
          <p:cNvSpPr>
            <a:spLocks noGrp="1"/>
          </p:cNvSpPr>
          <p:nvPr>
            <p:ph idx="1"/>
          </p:nvPr>
        </p:nvSpPr>
        <p:spPr/>
        <p:txBody>
          <a:bodyPr/>
          <a:lstStyle/>
          <a:p>
            <a:r>
              <a:rPr lang="en-US" dirty="0"/>
              <a:t>Collection of the knowledge, skills, abilities, and attributes needed to effectively perform a role in an organization.</a:t>
            </a:r>
          </a:p>
          <a:p>
            <a:r>
              <a:rPr lang="en-US" dirty="0"/>
              <a:t>Serve as a guide for: </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1-7</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Competency Models </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pic>
        <p:nvPicPr>
          <p:cNvPr id="3" name="Picture 2" descr="Diagram, schematic&#10;&#10;Description automatically generated">
            <a:extLst>
              <a:ext uri="{FF2B5EF4-FFF2-40B4-BE49-F238E27FC236}">
                <a16:creationId xmlns:a16="http://schemas.microsoft.com/office/drawing/2014/main" id="{5B65D943-FEAB-4ED4-8D9D-14F1BDEC22A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3221" y="2441032"/>
            <a:ext cx="7177557" cy="1709503"/>
          </a:xfrm>
          <a:prstGeom prst="rect">
            <a:avLst/>
          </a:prstGeom>
        </p:spPr>
      </p:pic>
      <p:sp>
        <p:nvSpPr>
          <p:cNvPr id="9" name="TextBox 8">
            <a:extLst>
              <a:ext uri="{FF2B5EF4-FFF2-40B4-BE49-F238E27FC236}">
                <a16:creationId xmlns:a16="http://schemas.microsoft.com/office/drawing/2014/main" id="{222EDBF8-BC6B-4D73-BA98-AC5494A8F32D}"/>
              </a:ext>
            </a:extLst>
          </p:cNvPr>
          <p:cNvSpPr txBox="1"/>
          <p:nvPr/>
        </p:nvSpPr>
        <p:spPr>
          <a:xfrm>
            <a:off x="1384663" y="3378624"/>
            <a:ext cx="1099457"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Selection</a:t>
            </a:r>
          </a:p>
        </p:txBody>
      </p:sp>
      <p:sp>
        <p:nvSpPr>
          <p:cNvPr id="10" name="TextBox 9">
            <a:extLst>
              <a:ext uri="{FF2B5EF4-FFF2-40B4-BE49-F238E27FC236}">
                <a16:creationId xmlns:a16="http://schemas.microsoft.com/office/drawing/2014/main" id="{00DC5CDA-79B9-46D6-A27D-6714308CD718}"/>
              </a:ext>
            </a:extLst>
          </p:cNvPr>
          <p:cNvSpPr txBox="1"/>
          <p:nvPr/>
        </p:nvSpPr>
        <p:spPr>
          <a:xfrm>
            <a:off x="3017520" y="3286292"/>
            <a:ext cx="1099458"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Performance Evaluation</a:t>
            </a:r>
          </a:p>
        </p:txBody>
      </p:sp>
      <p:sp>
        <p:nvSpPr>
          <p:cNvPr id="11" name="TextBox 10">
            <a:extLst>
              <a:ext uri="{FF2B5EF4-FFF2-40B4-BE49-F238E27FC236}">
                <a16:creationId xmlns:a16="http://schemas.microsoft.com/office/drawing/2014/main" id="{846F493B-83CB-49FD-801E-2A16CF25D75B}"/>
              </a:ext>
            </a:extLst>
          </p:cNvPr>
          <p:cNvSpPr txBox="1"/>
          <p:nvPr/>
        </p:nvSpPr>
        <p:spPr>
          <a:xfrm>
            <a:off x="4649789" y="3286290"/>
            <a:ext cx="1099458"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Training and Development</a:t>
            </a:r>
          </a:p>
        </p:txBody>
      </p:sp>
      <p:sp>
        <p:nvSpPr>
          <p:cNvPr id="12" name="TextBox 11">
            <a:extLst>
              <a:ext uri="{FF2B5EF4-FFF2-40B4-BE49-F238E27FC236}">
                <a16:creationId xmlns:a16="http://schemas.microsoft.com/office/drawing/2014/main" id="{8D22BAB1-E037-413F-9B8A-BB55B78CF8C2}"/>
              </a:ext>
            </a:extLst>
          </p:cNvPr>
          <p:cNvSpPr txBox="1"/>
          <p:nvPr/>
        </p:nvSpPr>
        <p:spPr>
          <a:xfrm>
            <a:off x="6282058" y="3286289"/>
            <a:ext cx="1099458"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Succession Planning</a:t>
            </a:r>
          </a:p>
        </p:txBody>
      </p:sp>
    </p:spTree>
    <p:custDataLst>
      <p:tags r:id="rId1"/>
    </p:custDataLst>
    <p:extLst>
      <p:ext uri="{BB962C8B-B14F-4D97-AF65-F5344CB8AC3E}">
        <p14:creationId xmlns:p14="http://schemas.microsoft.com/office/powerpoint/2010/main" val="2356653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1-8</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a:xfrm>
            <a:off x="611884" y="310896"/>
            <a:ext cx="7132320" cy="484632"/>
          </a:xfrm>
        </p:spPr>
        <p:txBody>
          <a:bodyPr anchor="ctr">
            <a:normAutofit/>
          </a:bodyPr>
          <a:lstStyle/>
          <a:p>
            <a:r>
              <a:rPr lang="en-US" dirty="0"/>
              <a:t>SHRM-CP and SHRM-SCP Certification</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a:xfrm>
            <a:off x="7863842" y="314135"/>
            <a:ext cx="822960" cy="484632"/>
          </a:xfrm>
        </p:spPr>
        <p:txBody>
          <a:bodyPr anchor="ctr">
            <a:normAutofit/>
          </a:bodyPr>
          <a:lstStyle/>
          <a:p>
            <a:r>
              <a:rPr lang="en-US" dirty="0"/>
              <a:t>M1</a:t>
            </a:r>
          </a:p>
        </p:txBody>
      </p:sp>
      <p:pic>
        <p:nvPicPr>
          <p:cNvPr id="16" name="Picture 15">
            <a:extLst>
              <a:ext uri="{FF2B5EF4-FFF2-40B4-BE49-F238E27FC236}">
                <a16:creationId xmlns:a16="http://schemas.microsoft.com/office/drawing/2014/main" id="{E72EECCA-0EE9-409C-A6B5-812E6C5D7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47" y="1401996"/>
            <a:ext cx="1371600" cy="1371600"/>
          </a:xfrm>
          <a:prstGeom prst="rect">
            <a:avLst/>
          </a:prstGeom>
        </p:spPr>
      </p:pic>
      <p:pic>
        <p:nvPicPr>
          <p:cNvPr id="18" name="Picture 17">
            <a:extLst>
              <a:ext uri="{FF2B5EF4-FFF2-40B4-BE49-F238E27FC236}">
                <a16:creationId xmlns:a16="http://schemas.microsoft.com/office/drawing/2014/main" id="{40B572DE-D560-47F0-8D0C-35C3391E7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247" y="3141737"/>
            <a:ext cx="1371600" cy="1371600"/>
          </a:xfrm>
          <a:prstGeom prst="rect">
            <a:avLst/>
          </a:prstGeom>
        </p:spPr>
      </p:pic>
      <p:sp>
        <p:nvSpPr>
          <p:cNvPr id="20" name="Content Placeholder 5">
            <a:extLst>
              <a:ext uri="{FF2B5EF4-FFF2-40B4-BE49-F238E27FC236}">
                <a16:creationId xmlns:a16="http://schemas.microsoft.com/office/drawing/2014/main" id="{60242ED0-C63B-4DF3-9441-A18652B4F3D0}"/>
              </a:ext>
            </a:extLst>
          </p:cNvPr>
          <p:cNvSpPr txBox="1">
            <a:spLocks/>
          </p:cNvSpPr>
          <p:nvPr/>
        </p:nvSpPr>
        <p:spPr>
          <a:xfrm>
            <a:off x="3253353" y="2288266"/>
            <a:ext cx="4724400" cy="1986554"/>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t>The SHRM-CP and SHRM-SCP certifications signify mastery of the HR competencies and knowledge that are defined in the SHRM Body of Applied Skills and Knowledge (BASK).</a:t>
            </a:r>
          </a:p>
        </p:txBody>
      </p:sp>
      <p:pic>
        <p:nvPicPr>
          <p:cNvPr id="21" name="Graphic 20" descr="Lightbulb and gear with solid fill">
            <a:extLst>
              <a:ext uri="{FF2B5EF4-FFF2-40B4-BE49-F238E27FC236}">
                <a16:creationId xmlns:a16="http://schemas.microsoft.com/office/drawing/2014/main" id="{A642AF30-75CC-42AE-8C1A-4E93125662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3012203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D1EACD06-AFA1-46F2-A0F9-FDC361ABC34B}"/>
              </a:ext>
            </a:extLst>
          </p:cNvPr>
          <p:cNvCxnSpPr/>
          <p:nvPr/>
        </p:nvCxnSpPr>
        <p:spPr>
          <a:xfrm flipV="1">
            <a:off x="0" y="3701303"/>
            <a:ext cx="9144000" cy="23848"/>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0A9B89BB-ACA4-4B4D-A6E7-1DBAEF6A5D8D}"/>
              </a:ext>
            </a:extLst>
          </p:cNvPr>
          <p:cNvCxnSpPr/>
          <p:nvPr/>
        </p:nvCxnSpPr>
        <p:spPr>
          <a:xfrm flipV="1">
            <a:off x="0" y="1682722"/>
            <a:ext cx="9144000" cy="23848"/>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ＭＳ Ｐゴシック"/>
                <a:cs typeface="Arial" panose="020B0604020202020204" pitchFamily="34" charset="0"/>
              </a:rPr>
              <a:t>1-1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a:xfrm>
            <a:off x="611884" y="287042"/>
            <a:ext cx="7132320" cy="484632"/>
          </a:xfrm>
        </p:spPr>
        <p:txBody>
          <a:bodyPr/>
          <a:lstStyle/>
          <a:p>
            <a:r>
              <a:rPr lang="en-US" dirty="0"/>
              <a:t>Getting to Know Human Resources Managers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sp>
        <p:nvSpPr>
          <p:cNvPr id="22" name="Oval 21">
            <a:extLst>
              <a:ext uri="{FF2B5EF4-FFF2-40B4-BE49-F238E27FC236}">
                <a16:creationId xmlns:a16="http://schemas.microsoft.com/office/drawing/2014/main" id="{E9CF6778-1D70-4D65-88FC-D879122CEDB1}"/>
              </a:ext>
            </a:extLst>
          </p:cNvPr>
          <p:cNvSpPr/>
          <p:nvPr/>
        </p:nvSpPr>
        <p:spPr>
          <a:xfrm>
            <a:off x="5846107" y="3219717"/>
            <a:ext cx="1265225" cy="1322885"/>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6.1% are Asian</a:t>
            </a:r>
          </a:p>
        </p:txBody>
      </p:sp>
      <p:sp>
        <p:nvSpPr>
          <p:cNvPr id="24" name="Oval 23">
            <a:extLst>
              <a:ext uri="{FF2B5EF4-FFF2-40B4-BE49-F238E27FC236}">
                <a16:creationId xmlns:a16="http://schemas.microsoft.com/office/drawing/2014/main" id="{7F089FD6-BC80-401A-8E03-F93A24FDB764}"/>
              </a:ext>
            </a:extLst>
          </p:cNvPr>
          <p:cNvSpPr/>
          <p:nvPr/>
        </p:nvSpPr>
        <p:spPr>
          <a:xfrm>
            <a:off x="3887753" y="2962211"/>
            <a:ext cx="1623265" cy="1677356"/>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11.2% are Black or African  American</a:t>
            </a:r>
          </a:p>
        </p:txBody>
      </p:sp>
      <p:sp>
        <p:nvSpPr>
          <p:cNvPr id="26" name="Oval 25">
            <a:extLst>
              <a:ext uri="{FF2B5EF4-FFF2-40B4-BE49-F238E27FC236}">
                <a16:creationId xmlns:a16="http://schemas.microsoft.com/office/drawing/2014/main" id="{F0AAF7BD-AB40-4E01-B49B-557FF6387050}"/>
              </a:ext>
            </a:extLst>
          </p:cNvPr>
          <p:cNvSpPr/>
          <p:nvPr/>
        </p:nvSpPr>
        <p:spPr>
          <a:xfrm>
            <a:off x="2032666" y="3111151"/>
            <a:ext cx="1519998" cy="1449159"/>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15.5% are Hispanic or Latino</a:t>
            </a:r>
          </a:p>
        </p:txBody>
      </p:sp>
      <p:sp>
        <p:nvSpPr>
          <p:cNvPr id="28" name="Oval 27">
            <a:extLst>
              <a:ext uri="{FF2B5EF4-FFF2-40B4-BE49-F238E27FC236}">
                <a16:creationId xmlns:a16="http://schemas.microsoft.com/office/drawing/2014/main" id="{BCFCF6BA-FC6D-4748-B500-4674475CBA1E}"/>
              </a:ext>
            </a:extLst>
          </p:cNvPr>
          <p:cNvSpPr/>
          <p:nvPr/>
        </p:nvSpPr>
        <p:spPr>
          <a:xfrm>
            <a:off x="432352" y="3219717"/>
            <a:ext cx="1265225" cy="1322885"/>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64.9% are White</a:t>
            </a:r>
          </a:p>
        </p:txBody>
      </p:sp>
      <p:sp>
        <p:nvSpPr>
          <p:cNvPr id="29" name="Oval 28">
            <a:extLst>
              <a:ext uri="{FF2B5EF4-FFF2-40B4-BE49-F238E27FC236}">
                <a16:creationId xmlns:a16="http://schemas.microsoft.com/office/drawing/2014/main" id="{50224A48-375B-4C68-9820-8B70C59DDD70}"/>
              </a:ext>
            </a:extLst>
          </p:cNvPr>
          <p:cNvSpPr/>
          <p:nvPr/>
        </p:nvSpPr>
        <p:spPr>
          <a:xfrm>
            <a:off x="3581448" y="1089857"/>
            <a:ext cx="1399408" cy="1428429"/>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46 is the average age</a:t>
            </a:r>
          </a:p>
        </p:txBody>
      </p:sp>
      <p:sp>
        <p:nvSpPr>
          <p:cNvPr id="7" name="Oval 6">
            <a:extLst>
              <a:ext uri="{FF2B5EF4-FFF2-40B4-BE49-F238E27FC236}">
                <a16:creationId xmlns:a16="http://schemas.microsoft.com/office/drawing/2014/main" id="{132C8809-E415-489F-BA21-70F97A56927B}"/>
              </a:ext>
            </a:extLst>
          </p:cNvPr>
          <p:cNvSpPr/>
          <p:nvPr/>
        </p:nvSpPr>
        <p:spPr>
          <a:xfrm>
            <a:off x="435919" y="1125279"/>
            <a:ext cx="1265226" cy="1288788"/>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70.3% are women</a:t>
            </a:r>
          </a:p>
        </p:txBody>
      </p:sp>
      <p:sp>
        <p:nvSpPr>
          <p:cNvPr id="19" name="Oval 18">
            <a:extLst>
              <a:ext uri="{FF2B5EF4-FFF2-40B4-BE49-F238E27FC236}">
                <a16:creationId xmlns:a16="http://schemas.microsoft.com/office/drawing/2014/main" id="{D3ED473B-1712-4008-A49A-B1F526DCC664}"/>
              </a:ext>
            </a:extLst>
          </p:cNvPr>
          <p:cNvSpPr/>
          <p:nvPr/>
        </p:nvSpPr>
        <p:spPr>
          <a:xfrm>
            <a:off x="2008684" y="1115026"/>
            <a:ext cx="1265225" cy="1322885"/>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29.7% are men</a:t>
            </a:r>
          </a:p>
        </p:txBody>
      </p:sp>
      <p:sp>
        <p:nvSpPr>
          <p:cNvPr id="20" name="Oval 19">
            <a:extLst>
              <a:ext uri="{FF2B5EF4-FFF2-40B4-BE49-F238E27FC236}">
                <a16:creationId xmlns:a16="http://schemas.microsoft.com/office/drawing/2014/main" id="{FC7DB242-21E4-4207-96D6-4905C8759161}"/>
              </a:ext>
            </a:extLst>
          </p:cNvPr>
          <p:cNvSpPr/>
          <p:nvPr/>
        </p:nvSpPr>
        <p:spPr>
          <a:xfrm>
            <a:off x="5288394" y="1041942"/>
            <a:ext cx="1535276" cy="1455461"/>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67% have bachelors </a:t>
            </a:r>
          </a:p>
        </p:txBody>
      </p:sp>
      <p:sp>
        <p:nvSpPr>
          <p:cNvPr id="21" name="Oval 20">
            <a:extLst>
              <a:ext uri="{FF2B5EF4-FFF2-40B4-BE49-F238E27FC236}">
                <a16:creationId xmlns:a16="http://schemas.microsoft.com/office/drawing/2014/main" id="{C6F5A6B5-D777-4755-82DC-FE97F460F234}"/>
              </a:ext>
            </a:extLst>
          </p:cNvPr>
          <p:cNvSpPr/>
          <p:nvPr/>
        </p:nvSpPr>
        <p:spPr>
          <a:xfrm>
            <a:off x="7446423" y="3219717"/>
            <a:ext cx="1265225" cy="1322885"/>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13% are LGBTQ</a:t>
            </a:r>
          </a:p>
        </p:txBody>
      </p:sp>
      <p:sp>
        <p:nvSpPr>
          <p:cNvPr id="30" name="Oval 29">
            <a:extLst>
              <a:ext uri="{FF2B5EF4-FFF2-40B4-BE49-F238E27FC236}">
                <a16:creationId xmlns:a16="http://schemas.microsoft.com/office/drawing/2014/main" id="{256A06F4-B822-4AF0-9AB4-CA2F195895B4}"/>
              </a:ext>
            </a:extLst>
          </p:cNvPr>
          <p:cNvSpPr/>
          <p:nvPr/>
        </p:nvSpPr>
        <p:spPr>
          <a:xfrm>
            <a:off x="7131208" y="1070559"/>
            <a:ext cx="1535276" cy="1455461"/>
          </a:xfrm>
          <a:prstGeom prst="ellipse">
            <a:avLst/>
          </a:prstGeom>
          <a:solidFill>
            <a:srgbClr val="FEB720"/>
          </a:solidFill>
          <a:ln w="12700">
            <a:solidFill>
              <a:srgbClr val="265E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pitchFamily="34" charset="0"/>
                <a:ea typeface="ＭＳ Ｐゴシック"/>
                <a:cs typeface="Calibri" panose="020F0502020204030204" pitchFamily="34" charset="0"/>
              </a:rPr>
              <a:t>14% have Masters </a:t>
            </a:r>
          </a:p>
        </p:txBody>
      </p:sp>
    </p:spTree>
    <p:custDataLst>
      <p:tags r:id="rId1"/>
    </p:custDataLst>
    <p:extLst>
      <p:ext uri="{BB962C8B-B14F-4D97-AF65-F5344CB8AC3E}">
        <p14:creationId xmlns:p14="http://schemas.microsoft.com/office/powerpoint/2010/main" val="3519734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noProof="0" dirty="0">
                <a:latin typeface="+mn-lt"/>
              </a:rPr>
              <a:t>Welcome to SHRM</a:t>
            </a: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2</a:t>
            </a:fld>
            <a:endParaRPr lang="en-US" dirty="0"/>
          </a:p>
        </p:txBody>
      </p:sp>
      <p:sp>
        <p:nvSpPr>
          <p:cNvPr id="6" name="Text Placeholder 5">
            <a:extLst>
              <a:ext uri="{FF2B5EF4-FFF2-40B4-BE49-F238E27FC236}">
                <a16:creationId xmlns:a16="http://schemas.microsoft.com/office/drawing/2014/main" id="{669FA10C-8AA9-46F3-99BB-97BE4C4278A8}"/>
              </a:ext>
            </a:extLst>
          </p:cNvPr>
          <p:cNvSpPr>
            <a:spLocks noGrp="1"/>
          </p:cNvSpPr>
          <p:nvPr>
            <p:ph type="body" sz="quarter" idx="15"/>
          </p:nvPr>
        </p:nvSpPr>
        <p:spPr>
          <a:xfrm>
            <a:off x="2626202" y="876301"/>
            <a:ext cx="3917470" cy="389335"/>
          </a:xfrm>
        </p:spPr>
        <p:txBody>
          <a:bodyPr/>
          <a:lstStyle/>
          <a:p>
            <a:pPr algn="ctr"/>
            <a:r>
              <a:rPr lang="en-US" noProof="0" dirty="0">
                <a:solidFill>
                  <a:srgbClr val="31669A"/>
                </a:solidFill>
                <a:latin typeface="+mn-lt"/>
              </a:rPr>
              <a:t>We’re so glad you are here.</a:t>
            </a:r>
          </a:p>
        </p:txBody>
      </p:sp>
      <p:pic>
        <p:nvPicPr>
          <p:cNvPr id="44" name="Picture 43">
            <a:extLst>
              <a:ext uri="{FF2B5EF4-FFF2-40B4-BE49-F238E27FC236}">
                <a16:creationId xmlns:a16="http://schemas.microsoft.com/office/drawing/2014/main" id="{B73C38DE-AB8A-4EB5-88B0-83AB7C7F62AA}"/>
              </a:ext>
            </a:extLst>
          </p:cNvPr>
          <p:cNvPicPr>
            <a:picLocks noChangeAspect="1"/>
          </p:cNvPicPr>
          <p:nvPr/>
        </p:nvPicPr>
        <p:blipFill>
          <a:blip r:embed="rId4"/>
          <a:stretch>
            <a:fillRect/>
          </a:stretch>
        </p:blipFill>
        <p:spPr>
          <a:xfrm>
            <a:off x="2457143" y="1240445"/>
            <a:ext cx="4419908" cy="3783950"/>
          </a:xfrm>
          <a:prstGeom prst="rect">
            <a:avLst/>
          </a:prstGeom>
          <a:ln>
            <a:noFill/>
          </a:ln>
          <a:effectLst>
            <a:outerShdw blurRad="292100" dist="139700" dir="2700000" algn="tl" rotWithShape="0">
              <a:srgbClr val="333333">
                <a:alpha val="65000"/>
              </a:srgbClr>
            </a:outerShdw>
          </a:effectLst>
        </p:spPr>
      </p:pic>
      <p:cxnSp>
        <p:nvCxnSpPr>
          <p:cNvPr id="33" name="Straight Connector 32">
            <a:extLst>
              <a:ext uri="{FF2B5EF4-FFF2-40B4-BE49-F238E27FC236}">
                <a16:creationId xmlns:a16="http://schemas.microsoft.com/office/drawing/2014/main" id="{9BB13A00-A8B7-4910-AB53-28E8D16946F6}"/>
              </a:ext>
            </a:extLst>
          </p:cNvPr>
          <p:cNvCxnSpPr>
            <a:cxnSpLocks/>
          </p:cNvCxnSpPr>
          <p:nvPr/>
        </p:nvCxnSpPr>
        <p:spPr>
          <a:xfrm>
            <a:off x="6097769" y="4637323"/>
            <a:ext cx="0" cy="21751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AA8DECC-0929-4AC8-8F9D-96F15EDB86C3}"/>
              </a:ext>
            </a:extLst>
          </p:cNvPr>
          <p:cNvCxnSpPr>
            <a:cxnSpLocks/>
          </p:cNvCxnSpPr>
          <p:nvPr/>
        </p:nvCxnSpPr>
        <p:spPr>
          <a:xfrm>
            <a:off x="4448022" y="4637323"/>
            <a:ext cx="0" cy="21751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34543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ＭＳ Ｐゴシック"/>
                <a:cs typeface="Arial" panose="020B0604020202020204" pitchFamily="34" charset="0"/>
              </a:rPr>
              <a:t>1-1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a:xfrm>
            <a:off x="611884" y="287042"/>
            <a:ext cx="7132320" cy="484632"/>
          </a:xfrm>
        </p:spPr>
        <p:txBody>
          <a:bodyPr/>
          <a:lstStyle/>
          <a:p>
            <a:r>
              <a:rPr lang="en-US" dirty="0"/>
              <a:t>Persona One</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pic>
        <p:nvPicPr>
          <p:cNvPr id="7" name="Picture 6">
            <a:extLst>
              <a:ext uri="{FF2B5EF4-FFF2-40B4-BE49-F238E27FC236}">
                <a16:creationId xmlns:a16="http://schemas.microsoft.com/office/drawing/2014/main" id="{BDFA04B8-08EA-4C47-B327-2D910FDFF0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587" y="1879702"/>
            <a:ext cx="3362960" cy="2437082"/>
          </a:xfrm>
          <a:prstGeom prst="rect">
            <a:avLst/>
          </a:prstGeom>
          <a:ln w="28575">
            <a:solidFill>
              <a:srgbClr val="4D7AA6"/>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CFD66ED-CC54-42AF-9A35-10DFDCFD9619}"/>
              </a:ext>
            </a:extLst>
          </p:cNvPr>
          <p:cNvSpPr txBox="1"/>
          <p:nvPr/>
        </p:nvSpPr>
        <p:spPr>
          <a:xfrm>
            <a:off x="3264746" y="1108474"/>
            <a:ext cx="5672667" cy="3370795"/>
          </a:xfrm>
          <a:prstGeom prst="rect">
            <a:avLst/>
          </a:prstGeom>
          <a:solidFill>
            <a:schemeClr val="bg1"/>
          </a:solidFill>
          <a:ln w="28575">
            <a:solidFill>
              <a:srgbClr val="4D7AA6"/>
            </a:solidFill>
          </a:ln>
        </p:spPr>
        <p:txBody>
          <a:bodyPr wrap="square">
            <a:spAutoFit/>
          </a:bodyPr>
          <a:lstStyle/>
          <a:p>
            <a:pPr marL="0" marR="0" lvl="0" indent="0" algn="l" defTabSz="457200" rtl="0" eaLnBrk="0" fontAlgn="base" latinLnBrk="0" hangingPunct="0">
              <a:lnSpc>
                <a:spcPct val="107000"/>
              </a:lnSpc>
              <a:spcBef>
                <a:spcPts val="1200"/>
              </a:spcBef>
              <a:spcAft>
                <a:spcPts val="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Pam, a mid-level HR professional and manages three HR generalists. She earned her undergraduate degree in business management and loves working in HR. </a:t>
            </a:r>
          </a:p>
          <a:p>
            <a:pPr marL="0" marR="0" lvl="0" indent="0" algn="l" defTabSz="457200" rtl="0" eaLnBrk="0" fontAlgn="base" latinLnBrk="0" hangingPunct="0">
              <a:lnSpc>
                <a:spcPct val="107000"/>
              </a:lnSpc>
              <a:spcBef>
                <a:spcPts val="1200"/>
              </a:spcBef>
              <a:spcAft>
                <a:spcPts val="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Pam is 43 years-old and has been working (eight years) for a mid-sized law firm located in Waltham, Massachusetts that employees 150 people. The HR team consists of the HR director, the HR manger (Pam) and three HR generalists. Each of the generalists specialize in different competencies, including total rewards, talent acquisition, and employee experience and engagement.</a:t>
            </a:r>
          </a:p>
          <a:p>
            <a:pPr marL="0" marR="0" lvl="0" indent="0" algn="l" defTabSz="457200" rtl="0" eaLnBrk="0" fontAlgn="base" latinLnBrk="0" hangingPunct="0">
              <a:lnSpc>
                <a:spcPct val="107000"/>
              </a:lnSpc>
              <a:spcBef>
                <a:spcPts val="1200"/>
              </a:spcBef>
              <a:spcAft>
                <a:spcPts val="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She’s been especially interested in the HR systems (HRIS, ATS, etc.) and people metrics and analytics. On most days, Pam’s colleagues know they can find her at the HRIS enterprise dashboard monitoring the people data.</a:t>
            </a:r>
          </a:p>
          <a:p>
            <a:pPr marL="0" marR="0" lvl="0" indent="0" algn="l" defTabSz="457200" rtl="0" eaLnBrk="0" fontAlgn="base" latinLnBrk="0" hangingPunct="0">
              <a:lnSpc>
                <a:spcPct val="107000"/>
              </a:lnSpc>
              <a:spcBef>
                <a:spcPts val="1200"/>
              </a:spcBef>
              <a:spcAft>
                <a:spcPts val="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Pam earned both the SHRM-CP (when she was a generalist) and the SHRM-SCP once she was promoted to management.</a:t>
            </a:r>
          </a:p>
          <a:p>
            <a:pPr marL="0" marR="0" lvl="0" indent="0" algn="l" defTabSz="457200" rtl="0" eaLnBrk="0" fontAlgn="base" latinLnBrk="0" hangingPunct="0">
              <a:lnSpc>
                <a:spcPct val="107000"/>
              </a:lnSpc>
              <a:spcBef>
                <a:spcPts val="1200"/>
              </a:spcBef>
              <a:spcAft>
                <a:spcPts val="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Pam needs understand how to tell a story to her leadership using data. </a:t>
            </a:r>
          </a:p>
        </p:txBody>
      </p:sp>
      <p:sp>
        <p:nvSpPr>
          <p:cNvPr id="9" name="Text Placeholder 6">
            <a:extLst>
              <a:ext uri="{FF2B5EF4-FFF2-40B4-BE49-F238E27FC236}">
                <a16:creationId xmlns:a16="http://schemas.microsoft.com/office/drawing/2014/main" id="{60CCC7B2-47F5-4592-8665-25DAA353E270}"/>
              </a:ext>
            </a:extLst>
          </p:cNvPr>
          <p:cNvSpPr>
            <a:spLocks noGrp="1"/>
          </p:cNvSpPr>
          <p:nvPr>
            <p:ph type="body" sz="quarter" idx="15"/>
          </p:nvPr>
        </p:nvSpPr>
        <p:spPr>
          <a:xfrm>
            <a:off x="206587" y="1362419"/>
            <a:ext cx="3058159" cy="389335"/>
          </a:xfrm>
          <a:solidFill>
            <a:srgbClr val="265E95"/>
          </a:solidFill>
          <a:ln w="28575">
            <a:solidFill>
              <a:srgbClr val="3F70A0"/>
            </a:solidFill>
          </a:ln>
        </p:spPr>
        <p:txBody>
          <a:bodyPr/>
          <a:lstStyle/>
          <a:p>
            <a:pPr algn="ctr"/>
            <a:r>
              <a:rPr lang="en-US" dirty="0">
                <a:solidFill>
                  <a:schemeClr val="bg1"/>
                </a:solidFill>
              </a:rPr>
              <a:t>HR Manager</a:t>
            </a:r>
          </a:p>
        </p:txBody>
      </p:sp>
    </p:spTree>
    <p:custDataLst>
      <p:tags r:id="rId1"/>
    </p:custDataLst>
    <p:extLst>
      <p:ext uri="{BB962C8B-B14F-4D97-AF65-F5344CB8AC3E}">
        <p14:creationId xmlns:p14="http://schemas.microsoft.com/office/powerpoint/2010/main" val="1903351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CE3D13D-654A-4B7B-8BFC-372DD368DCC8}"/>
              </a:ext>
            </a:extLst>
          </p:cNvPr>
          <p:cNvCxnSpPr>
            <a:cxnSpLocks/>
          </p:cNvCxnSpPr>
          <p:nvPr/>
        </p:nvCxnSpPr>
        <p:spPr>
          <a:xfrm flipV="1">
            <a:off x="3396821" y="2739839"/>
            <a:ext cx="717977" cy="1"/>
          </a:xfrm>
          <a:prstGeom prst="line">
            <a:avLst/>
          </a:prstGeom>
          <a:ln w="28575">
            <a:solidFill>
              <a:srgbClr val="4D7AA6"/>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ＭＳ Ｐゴシック"/>
                <a:cs typeface="Arial" panose="020B0604020202020204" pitchFamily="34" charset="0"/>
              </a:rPr>
              <a:t>1-1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a:xfrm>
            <a:off x="611884" y="287042"/>
            <a:ext cx="7132320" cy="484632"/>
          </a:xfrm>
        </p:spPr>
        <p:txBody>
          <a:bodyPr/>
          <a:lstStyle/>
          <a:p>
            <a:r>
              <a:rPr lang="en-US" dirty="0"/>
              <a:t>Persona One Example</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pic>
        <p:nvPicPr>
          <p:cNvPr id="6" name="Picture 5">
            <a:extLst>
              <a:ext uri="{FF2B5EF4-FFF2-40B4-BE49-F238E27FC236}">
                <a16:creationId xmlns:a16="http://schemas.microsoft.com/office/drawing/2014/main" id="{779CFC5B-8D9F-4813-8971-65A07ED30D3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613" y="1737387"/>
            <a:ext cx="3373886" cy="2537248"/>
          </a:xfrm>
          <a:prstGeom prst="rect">
            <a:avLst/>
          </a:prstGeom>
          <a:ln w="28575">
            <a:solidFill>
              <a:srgbClr val="4D7AA6"/>
            </a:solid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77FDDEB-E7D5-4D28-BF45-285709D31BF3}"/>
              </a:ext>
            </a:extLst>
          </p:cNvPr>
          <p:cNvSpPr txBox="1"/>
          <p:nvPr/>
        </p:nvSpPr>
        <p:spPr>
          <a:xfrm>
            <a:off x="4114798" y="996204"/>
            <a:ext cx="4778589" cy="3477747"/>
          </a:xfrm>
          <a:prstGeom prst="rect">
            <a:avLst/>
          </a:prstGeom>
          <a:noFill/>
          <a:ln w="28575">
            <a:solidFill>
              <a:srgbClr val="4D7AA6"/>
            </a:solidFill>
          </a:ln>
        </p:spPr>
        <p:txBody>
          <a:bodyPr wrap="square">
            <a:spAutoFit/>
          </a:bodyPr>
          <a:lstStyle/>
          <a:p>
            <a:pPr marL="0" marR="0" lvl="0" indent="0" algn="l" defTabSz="457200" rtl="0" eaLnBrk="0" fontAlgn="base" latinLnBrk="0" hangingPunct="0">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Kayla works for a financial services firm located just outside of Seattle, Washington and has served as their HR Department of One (HRDOO) for five years. The firm has 35 employees. Kayla’s main work is focused on performance management, talent acquisition and total rewards, but as the HR DOO, she handles all things HR. </a:t>
            </a:r>
          </a:p>
          <a:p>
            <a:pPr marL="0" marR="0" lvl="0" indent="0" algn="l" defTabSz="457200" rtl="0" eaLnBrk="0" fontAlgn="base" latinLnBrk="0" hangingPunct="0">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457200" rtl="0" eaLnBrk="0" fontAlgn="base" latinLnBrk="0" hangingPunct="0">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Kayla is 38 years-old, holds a SHRM-CP certification and a Bachelor of Arts degree in Political Science, and has worked in HR for the past seven years.</a:t>
            </a:r>
          </a:p>
          <a:p>
            <a:pPr marL="0" marR="0" lvl="0" indent="0" algn="l" defTabSz="457200" rtl="0" eaLnBrk="0" fontAlgn="base" latinLnBrk="0" hangingPunct="0">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457200" rtl="0" eaLnBrk="0" fontAlgn="base" latinLnBrk="0" hangingPunct="0">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Kayla spoke with the leadership of the firm, and they tasked her with figuring out how to optimize performance across the organization. Not in terms of being assigned and working towards goals that align with the strategic goals of the organization, but what it takes to make each employee operate at their highest level and to positively affect the bottom line. They want to invest in the current employees and elevate the organizational performance in total. </a:t>
            </a:r>
          </a:p>
        </p:txBody>
      </p:sp>
      <p:sp>
        <p:nvSpPr>
          <p:cNvPr id="10" name="Text Placeholder 6">
            <a:extLst>
              <a:ext uri="{FF2B5EF4-FFF2-40B4-BE49-F238E27FC236}">
                <a16:creationId xmlns:a16="http://schemas.microsoft.com/office/drawing/2014/main" id="{8190242B-447F-4A8E-8D4E-7D0F66768B82}"/>
              </a:ext>
            </a:extLst>
          </p:cNvPr>
          <p:cNvSpPr>
            <a:spLocks noGrp="1"/>
          </p:cNvSpPr>
          <p:nvPr>
            <p:ph type="body" sz="quarter" idx="15"/>
          </p:nvPr>
        </p:nvSpPr>
        <p:spPr>
          <a:xfrm>
            <a:off x="250613" y="1248703"/>
            <a:ext cx="3373886" cy="389335"/>
          </a:xfrm>
          <a:solidFill>
            <a:srgbClr val="265E95"/>
          </a:solidFill>
          <a:ln w="28575">
            <a:solidFill>
              <a:srgbClr val="3F70A0"/>
            </a:solidFill>
          </a:ln>
        </p:spPr>
        <p:txBody>
          <a:bodyPr/>
          <a:lstStyle/>
          <a:p>
            <a:pPr algn="ctr"/>
            <a:r>
              <a:rPr lang="en-US" dirty="0">
                <a:solidFill>
                  <a:schemeClr val="bg1"/>
                </a:solidFill>
              </a:rPr>
              <a:t>HRDOO</a:t>
            </a:r>
          </a:p>
        </p:txBody>
      </p:sp>
    </p:spTree>
    <p:custDataLst>
      <p:tags r:id="rId1"/>
    </p:custDataLst>
    <p:extLst>
      <p:ext uri="{BB962C8B-B14F-4D97-AF65-F5344CB8AC3E}">
        <p14:creationId xmlns:p14="http://schemas.microsoft.com/office/powerpoint/2010/main" val="2705851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293C61"/>
                </a:solidFill>
                <a:effectLst/>
                <a:uLnTx/>
                <a:uFillTx/>
                <a:latin typeface="Arial" panose="020B0604020202020204" pitchFamily="34" charset="0"/>
                <a:ea typeface="ＭＳ Ｐゴシック"/>
                <a:cs typeface="Arial" panose="020B0604020202020204" pitchFamily="34" charset="0"/>
              </a:rPr>
              <a:t>1-1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a:xfrm>
            <a:off x="611884" y="287042"/>
            <a:ext cx="7132320" cy="484632"/>
          </a:xfrm>
        </p:spPr>
        <p:txBody>
          <a:bodyPr/>
          <a:lstStyle/>
          <a:p>
            <a:r>
              <a:rPr lang="en-US" dirty="0"/>
              <a:t>Persona Two</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sp>
        <p:nvSpPr>
          <p:cNvPr id="23" name="TextBox 22">
            <a:extLst>
              <a:ext uri="{FF2B5EF4-FFF2-40B4-BE49-F238E27FC236}">
                <a16:creationId xmlns:a16="http://schemas.microsoft.com/office/drawing/2014/main" id="{B43AABA5-9AC5-4B5D-8C0F-9B06E4BF1801}"/>
              </a:ext>
            </a:extLst>
          </p:cNvPr>
          <p:cNvSpPr txBox="1"/>
          <p:nvPr/>
        </p:nvSpPr>
        <p:spPr>
          <a:xfrm>
            <a:off x="4483950" y="1253724"/>
            <a:ext cx="4202852" cy="3253070"/>
          </a:xfrm>
          <a:prstGeom prst="rect">
            <a:avLst/>
          </a:prstGeom>
          <a:noFill/>
          <a:ln w="28575">
            <a:solidFill>
              <a:srgbClr val="FEB720"/>
            </a:solidFill>
          </a:ln>
        </p:spPr>
        <p:txBody>
          <a:bodyPr wrap="square">
            <a:spAutoFit/>
          </a:bodyPr>
          <a:lstStyle/>
          <a:p>
            <a:pPr marL="0" marR="0" lvl="0" indent="0" algn="l" defTabSz="457200" rtl="0" eaLnBrk="0" fontAlgn="base" latinLnBrk="0" hangingPunct="0">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Justin is 40 years-old and works as a mid-level HR/Talent Acquisition (TA) professional specializes in the interviewing, evaluation, selection, and offer processes, and earned his undergraduate degree in HR. He especially enjoys working with the hiring managers. He likes a beginning, middle, and end. He likes to close the deal if you will. </a:t>
            </a:r>
          </a:p>
          <a:p>
            <a:pPr marL="0" marR="0" lvl="0" indent="0" algn="l" defTabSz="457200" rtl="0" eaLnBrk="0" fontAlgn="base" latinLnBrk="0" hangingPunct="0">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Justin has been working (eight years) for a small accounting firm located in Portland, Oregon that employees 60 people. The HR team is small and consists of a director, an HR generalist, Justin (the TA role), and a total rewards specialist. </a:t>
            </a:r>
          </a:p>
          <a:p>
            <a:pPr marL="0" marR="0" lvl="0" indent="0" algn="l" defTabSz="457200" rtl="0" eaLnBrk="0" fontAlgn="base" latinLnBrk="0" hangingPunct="0">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firm is growing and the need for a more structured TA framework is needed to move forward. Also, Justin would like to manage the TA team officially but continue to interview, evaluate, select, and offer. He would like to hire a sourcing and recruiting specialist to start. </a:t>
            </a:r>
          </a:p>
        </p:txBody>
      </p:sp>
      <p:cxnSp>
        <p:nvCxnSpPr>
          <p:cNvPr id="6" name="Straight Connector 5">
            <a:extLst>
              <a:ext uri="{FF2B5EF4-FFF2-40B4-BE49-F238E27FC236}">
                <a16:creationId xmlns:a16="http://schemas.microsoft.com/office/drawing/2014/main" id="{1EAE8733-73BF-4E43-9C48-46C06FED9CFE}"/>
              </a:ext>
            </a:extLst>
          </p:cNvPr>
          <p:cNvCxnSpPr>
            <a:cxnSpLocks/>
          </p:cNvCxnSpPr>
          <p:nvPr/>
        </p:nvCxnSpPr>
        <p:spPr>
          <a:xfrm>
            <a:off x="3982720" y="3031016"/>
            <a:ext cx="501230" cy="0"/>
          </a:xfrm>
          <a:prstGeom prst="line">
            <a:avLst/>
          </a:prstGeom>
          <a:ln w="28575">
            <a:solidFill>
              <a:srgbClr val="FEB720"/>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C876A193-D54A-49D1-8676-4BC9F104902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991" y="1834879"/>
            <a:ext cx="3418249" cy="2554834"/>
          </a:xfrm>
          <a:prstGeom prst="rect">
            <a:avLst/>
          </a:prstGeom>
          <a:ln w="28575">
            <a:solidFill>
              <a:srgbClr val="FEB720"/>
            </a:solidFill>
          </a:ln>
          <a:effectLst>
            <a:outerShdw blurRad="292100" dist="139700" dir="2700000" algn="tl" rotWithShape="0">
              <a:srgbClr val="333333">
                <a:alpha val="65000"/>
              </a:srgbClr>
            </a:outerShdw>
          </a:effectLst>
        </p:spPr>
      </p:pic>
      <p:sp>
        <p:nvSpPr>
          <p:cNvPr id="25" name="Text Placeholder 6">
            <a:extLst>
              <a:ext uri="{FF2B5EF4-FFF2-40B4-BE49-F238E27FC236}">
                <a16:creationId xmlns:a16="http://schemas.microsoft.com/office/drawing/2014/main" id="{9623F8EE-93C5-46B2-9F5F-4A673D000CD4}"/>
              </a:ext>
            </a:extLst>
          </p:cNvPr>
          <p:cNvSpPr>
            <a:spLocks noGrp="1"/>
          </p:cNvSpPr>
          <p:nvPr>
            <p:ph type="body" sz="quarter" idx="15"/>
          </p:nvPr>
        </p:nvSpPr>
        <p:spPr>
          <a:xfrm>
            <a:off x="611884" y="1327927"/>
            <a:ext cx="3417356" cy="389335"/>
          </a:xfrm>
          <a:solidFill>
            <a:srgbClr val="FEB720"/>
          </a:solidFill>
          <a:ln w="28575">
            <a:solidFill>
              <a:srgbClr val="FEB720"/>
            </a:solidFill>
          </a:ln>
        </p:spPr>
        <p:txBody>
          <a:bodyPr/>
          <a:lstStyle/>
          <a:p>
            <a:pPr algn="ctr"/>
            <a:r>
              <a:rPr lang="en-US" dirty="0">
                <a:solidFill>
                  <a:schemeClr val="bg1"/>
                </a:solidFill>
              </a:rPr>
              <a:t>Mid-Level HR/TA Professional</a:t>
            </a:r>
          </a:p>
        </p:txBody>
      </p:sp>
    </p:spTree>
    <p:custDataLst>
      <p:tags r:id="rId1"/>
    </p:custDataLst>
    <p:extLst>
      <p:ext uri="{BB962C8B-B14F-4D97-AF65-F5344CB8AC3E}">
        <p14:creationId xmlns:p14="http://schemas.microsoft.com/office/powerpoint/2010/main" val="1672808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dirty="0">
                <a:latin typeface="+mn-lt"/>
              </a:rPr>
              <a:t>HR Storytellers: Putting in the Work</a:t>
            </a:r>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23</a:t>
            </a:fld>
            <a:endParaRPr lang="en-US" dirty="0"/>
          </a:p>
        </p:txBody>
      </p:sp>
      <p:sp>
        <p:nvSpPr>
          <p:cNvPr id="6" name="Text Placeholder 5">
            <a:extLst>
              <a:ext uri="{FF2B5EF4-FFF2-40B4-BE49-F238E27FC236}">
                <a16:creationId xmlns:a16="http://schemas.microsoft.com/office/drawing/2014/main" id="{669FA10C-8AA9-46F3-99BB-97BE4C4278A8}"/>
              </a:ext>
            </a:extLst>
          </p:cNvPr>
          <p:cNvSpPr>
            <a:spLocks noGrp="1"/>
          </p:cNvSpPr>
          <p:nvPr>
            <p:ph type="body" sz="quarter" idx="15"/>
          </p:nvPr>
        </p:nvSpPr>
        <p:spPr>
          <a:xfrm>
            <a:off x="2739091" y="4465498"/>
            <a:ext cx="3917470" cy="389335"/>
          </a:xfrm>
        </p:spPr>
        <p:txBody>
          <a:bodyPr/>
          <a:lstStyle/>
          <a:p>
            <a:pPr algn="ctr"/>
            <a:r>
              <a:rPr lang="en-US" noProof="0" dirty="0" err="1">
                <a:solidFill>
                  <a:srgbClr val="31669A"/>
                </a:solidFill>
                <a:latin typeface="+mn-lt"/>
              </a:rPr>
              <a:t>CaMesha</a:t>
            </a:r>
            <a:r>
              <a:rPr lang="en-US" noProof="0" dirty="0">
                <a:solidFill>
                  <a:srgbClr val="31669A"/>
                </a:solidFill>
                <a:latin typeface="+mn-lt"/>
              </a:rPr>
              <a:t> Reece</a:t>
            </a:r>
          </a:p>
        </p:txBody>
      </p:sp>
      <p:pic>
        <p:nvPicPr>
          <p:cNvPr id="3" name="Picture 2" descr="A picture containing person&#10;&#10;Description automatically generated">
            <a:extLst>
              <a:ext uri="{FF2B5EF4-FFF2-40B4-BE49-F238E27FC236}">
                <a16:creationId xmlns:a16="http://schemas.microsoft.com/office/drawing/2014/main" id="{36601FA2-F8F3-4CCA-9A36-46396B1E2997}"/>
              </a:ext>
            </a:extLst>
          </p:cNvPr>
          <p:cNvPicPr>
            <a:picLocks noChangeAspect="1"/>
          </p:cNvPicPr>
          <p:nvPr/>
        </p:nvPicPr>
        <p:blipFill>
          <a:blip r:embed="rId4"/>
          <a:stretch>
            <a:fillRect/>
          </a:stretch>
        </p:blipFill>
        <p:spPr>
          <a:xfrm>
            <a:off x="1572775" y="1008355"/>
            <a:ext cx="6171429" cy="3457143"/>
          </a:xfrm>
          <a:prstGeom prst="rect">
            <a:avLst/>
          </a:prstGeom>
        </p:spPr>
      </p:pic>
    </p:spTree>
    <p:custDataLst>
      <p:tags r:id="rId1"/>
    </p:custDataLst>
    <p:extLst>
      <p:ext uri="{BB962C8B-B14F-4D97-AF65-F5344CB8AC3E}">
        <p14:creationId xmlns:p14="http://schemas.microsoft.com/office/powerpoint/2010/main" val="225167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1A397C2-0F5A-4F8F-A0CF-1D0F64B81770}"/>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2632352" y="1157577"/>
            <a:ext cx="3879296" cy="3496309"/>
          </a:xfr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1-9</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Strategic Planning Process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sp>
        <p:nvSpPr>
          <p:cNvPr id="9" name="TextBox 8">
            <a:extLst>
              <a:ext uri="{FF2B5EF4-FFF2-40B4-BE49-F238E27FC236}">
                <a16:creationId xmlns:a16="http://schemas.microsoft.com/office/drawing/2014/main" id="{BDA3FC70-E3E3-450A-8B2B-8A0A0E7908C8}"/>
              </a:ext>
            </a:extLst>
          </p:cNvPr>
          <p:cNvSpPr txBox="1"/>
          <p:nvPr/>
        </p:nvSpPr>
        <p:spPr>
          <a:xfrm>
            <a:off x="5695220" y="1536641"/>
            <a:ext cx="1175843"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Define Mission</a:t>
            </a:r>
          </a:p>
        </p:txBody>
      </p:sp>
      <p:sp>
        <p:nvSpPr>
          <p:cNvPr id="10" name="TextBox 9">
            <a:extLst>
              <a:ext uri="{FF2B5EF4-FFF2-40B4-BE49-F238E27FC236}">
                <a16:creationId xmlns:a16="http://schemas.microsoft.com/office/drawing/2014/main" id="{2797771F-3B2A-4FA8-8B38-EC7E72C28D92}"/>
              </a:ext>
            </a:extLst>
          </p:cNvPr>
          <p:cNvSpPr txBox="1"/>
          <p:nvPr/>
        </p:nvSpPr>
        <p:spPr>
          <a:xfrm>
            <a:off x="6511648" y="2767231"/>
            <a:ext cx="1175843"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Define Vision</a:t>
            </a:r>
          </a:p>
        </p:txBody>
      </p:sp>
      <p:sp>
        <p:nvSpPr>
          <p:cNvPr id="11" name="TextBox 10">
            <a:extLst>
              <a:ext uri="{FF2B5EF4-FFF2-40B4-BE49-F238E27FC236}">
                <a16:creationId xmlns:a16="http://schemas.microsoft.com/office/drawing/2014/main" id="{88EA8213-FB27-475A-A3DE-B8FC1D89B369}"/>
              </a:ext>
            </a:extLst>
          </p:cNvPr>
          <p:cNvSpPr txBox="1"/>
          <p:nvPr/>
        </p:nvSpPr>
        <p:spPr>
          <a:xfrm>
            <a:off x="5695219" y="3997821"/>
            <a:ext cx="1228095"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Determine Goals</a:t>
            </a:r>
          </a:p>
        </p:txBody>
      </p:sp>
      <p:sp>
        <p:nvSpPr>
          <p:cNvPr id="12" name="TextBox 11">
            <a:extLst>
              <a:ext uri="{FF2B5EF4-FFF2-40B4-BE49-F238E27FC236}">
                <a16:creationId xmlns:a16="http://schemas.microsoft.com/office/drawing/2014/main" id="{4E1D44C2-F3D2-4C56-B089-142B5821901B}"/>
              </a:ext>
            </a:extLst>
          </p:cNvPr>
          <p:cNvSpPr txBox="1"/>
          <p:nvPr/>
        </p:nvSpPr>
        <p:spPr>
          <a:xfrm>
            <a:off x="1881051" y="4015314"/>
            <a:ext cx="1430657"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Identify Approaches</a:t>
            </a:r>
          </a:p>
        </p:txBody>
      </p:sp>
      <p:sp>
        <p:nvSpPr>
          <p:cNvPr id="13" name="TextBox 12">
            <a:extLst>
              <a:ext uri="{FF2B5EF4-FFF2-40B4-BE49-F238E27FC236}">
                <a16:creationId xmlns:a16="http://schemas.microsoft.com/office/drawing/2014/main" id="{9EB905C6-65F6-41F7-A12F-7CE0A292968A}"/>
              </a:ext>
            </a:extLst>
          </p:cNvPr>
          <p:cNvSpPr txBox="1"/>
          <p:nvPr/>
        </p:nvSpPr>
        <p:spPr>
          <a:xfrm>
            <a:off x="1136469" y="2774072"/>
            <a:ext cx="1495883"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Identify Action Plans</a:t>
            </a:r>
          </a:p>
        </p:txBody>
      </p:sp>
      <p:sp>
        <p:nvSpPr>
          <p:cNvPr id="14" name="TextBox 13">
            <a:extLst>
              <a:ext uri="{FF2B5EF4-FFF2-40B4-BE49-F238E27FC236}">
                <a16:creationId xmlns:a16="http://schemas.microsoft.com/office/drawing/2014/main" id="{A8E15570-2D0D-4741-A9E4-5BCB243FC98D}"/>
              </a:ext>
            </a:extLst>
          </p:cNvPr>
          <p:cNvSpPr txBox="1"/>
          <p:nvPr/>
        </p:nvSpPr>
        <p:spPr>
          <a:xfrm>
            <a:off x="1658983" y="1539671"/>
            <a:ext cx="1652725"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Monitor &amp; Update Plan</a:t>
            </a:r>
          </a:p>
        </p:txBody>
      </p:sp>
      <p:pic>
        <p:nvPicPr>
          <p:cNvPr id="16" name="Graphic 15" descr="Lightbulb and gear with solid fill">
            <a:extLst>
              <a:ext uri="{FF2B5EF4-FFF2-40B4-BE49-F238E27FC236}">
                <a16:creationId xmlns:a16="http://schemas.microsoft.com/office/drawing/2014/main" id="{24E766DD-59AD-40E6-A1A5-90A7F14225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463318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7C5650FF-DFC2-494B-BE29-F32E931AC5F9}"/>
              </a:ext>
            </a:extLst>
          </p:cNvPr>
          <p:cNvPicPr>
            <a:picLocks noChangeAspect="1" noChangeArrowheads="1"/>
          </p:cNvPicPr>
          <p:nvPr/>
        </p:nvPicPr>
        <p:blipFill>
          <a:blip r:embed="rId4"/>
          <a:srcRect/>
          <a:stretch/>
        </p:blipFill>
        <p:spPr bwMode="auto">
          <a:xfrm>
            <a:off x="1625621" y="1329375"/>
            <a:ext cx="5865664" cy="3262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1-10</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a:xfrm>
            <a:off x="611884" y="314135"/>
            <a:ext cx="7132320" cy="484632"/>
          </a:xfrm>
        </p:spPr>
        <p:txBody>
          <a:bodyPr anchor="ctr">
            <a:normAutofit/>
          </a:bodyPr>
          <a:lstStyle/>
          <a:p>
            <a:r>
              <a:rPr lang="en-US" dirty="0"/>
              <a:t>Competitive Strategy</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a:xfrm>
            <a:off x="7863842" y="314135"/>
            <a:ext cx="822960" cy="484632"/>
          </a:xfrm>
        </p:spPr>
        <p:txBody>
          <a:bodyPr anchor="ctr">
            <a:normAutofit/>
          </a:bodyPr>
          <a:lstStyle/>
          <a:p>
            <a:r>
              <a:rPr lang="en-US" dirty="0"/>
              <a:t>M1</a:t>
            </a:r>
          </a:p>
        </p:txBody>
      </p:sp>
    </p:spTree>
    <p:custDataLst>
      <p:tags r:id="rId1"/>
    </p:custDataLst>
    <p:extLst>
      <p:ext uri="{BB962C8B-B14F-4D97-AF65-F5344CB8AC3E}">
        <p14:creationId xmlns:p14="http://schemas.microsoft.com/office/powerpoint/2010/main" val="127322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SWOT Analysis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pic>
        <p:nvPicPr>
          <p:cNvPr id="9" name="Picture 1">
            <a:extLst>
              <a:ext uri="{FF2B5EF4-FFF2-40B4-BE49-F238E27FC236}">
                <a16:creationId xmlns:a16="http://schemas.microsoft.com/office/drawing/2014/main" id="{0F0D84BE-575A-4370-904E-9FB261AFC08B}"/>
              </a:ext>
            </a:extLst>
          </p:cNvPr>
          <p:cNvPicPr>
            <a:picLocks noGrp="1" noChangeAspect="1"/>
          </p:cNvPicPr>
          <p:nvPr>
            <p:ph idx="1"/>
          </p:nvPr>
        </p:nvPicPr>
        <p:blipFill>
          <a:blip r:embed="rId4"/>
          <a:srcRect/>
          <a:stretch/>
        </p:blipFill>
        <p:spPr bwMode="auto">
          <a:xfrm>
            <a:off x="2546761" y="1063347"/>
            <a:ext cx="4050476" cy="329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19493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6744D27-0C50-4499-8787-D8E3C57CCAEA}"/>
              </a:ext>
            </a:extLst>
          </p:cNvPr>
          <p:cNvSpPr>
            <a:spLocks noGrp="1"/>
          </p:cNvSpPr>
          <p:nvPr>
            <p:ph idx="1"/>
          </p:nvPr>
        </p:nvSpPr>
        <p:spPr/>
        <p:txBody>
          <a:bodyPr/>
          <a:lstStyle/>
          <a:p>
            <a:pPr marL="0" indent="0">
              <a:buNone/>
            </a:pPr>
            <a:r>
              <a:rPr lang="en-US" dirty="0"/>
              <a:t>Occurs within strategic planning processes and addresses four key issues:</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1-12</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HR Planning Process </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pic>
        <p:nvPicPr>
          <p:cNvPr id="20" name="Object 4" descr="preencoded.png">
            <a:extLst>
              <a:ext uri="{FF2B5EF4-FFF2-40B4-BE49-F238E27FC236}">
                <a16:creationId xmlns:a16="http://schemas.microsoft.com/office/drawing/2014/main" id="{1CCA94E4-CCC2-4CB7-8AE7-2032D862F99D}"/>
              </a:ext>
            </a:extLst>
          </p:cNvPr>
          <p:cNvPicPr>
            <a:picLocks noChangeAspect="1"/>
          </p:cNvPicPr>
          <p:nvPr/>
        </p:nvPicPr>
        <p:blipFill>
          <a:blip r:embed="rId4"/>
          <a:stretch>
            <a:fillRect/>
          </a:stretch>
        </p:blipFill>
        <p:spPr>
          <a:xfrm>
            <a:off x="4689836" y="2969733"/>
            <a:ext cx="1783081" cy="1348015"/>
          </a:xfrm>
          <a:prstGeom prst="rect">
            <a:avLst/>
          </a:prstGeom>
        </p:spPr>
      </p:pic>
      <p:pic>
        <p:nvPicPr>
          <p:cNvPr id="21" name="Object 4" descr="preencoded.png">
            <a:extLst>
              <a:ext uri="{FF2B5EF4-FFF2-40B4-BE49-F238E27FC236}">
                <a16:creationId xmlns:a16="http://schemas.microsoft.com/office/drawing/2014/main" id="{AFE1FCFB-DBE8-4F08-944A-E6EAF06268F3}"/>
              </a:ext>
            </a:extLst>
          </p:cNvPr>
          <p:cNvPicPr>
            <a:picLocks noChangeAspect="1"/>
          </p:cNvPicPr>
          <p:nvPr/>
        </p:nvPicPr>
        <p:blipFill>
          <a:blip r:embed="rId4"/>
          <a:stretch>
            <a:fillRect/>
          </a:stretch>
        </p:blipFill>
        <p:spPr>
          <a:xfrm>
            <a:off x="2650181" y="2973724"/>
            <a:ext cx="1783081" cy="1344024"/>
          </a:xfrm>
          <a:prstGeom prst="rect">
            <a:avLst/>
          </a:prstGeom>
        </p:spPr>
      </p:pic>
      <p:pic>
        <p:nvPicPr>
          <p:cNvPr id="22" name="Object 4" descr="preencoded.png">
            <a:extLst>
              <a:ext uri="{FF2B5EF4-FFF2-40B4-BE49-F238E27FC236}">
                <a16:creationId xmlns:a16="http://schemas.microsoft.com/office/drawing/2014/main" id="{3A2741F2-A82F-47B9-9968-8E4A92332636}"/>
              </a:ext>
            </a:extLst>
          </p:cNvPr>
          <p:cNvPicPr>
            <a:picLocks noChangeAspect="1"/>
          </p:cNvPicPr>
          <p:nvPr/>
        </p:nvPicPr>
        <p:blipFill>
          <a:blip r:embed="rId4"/>
          <a:stretch>
            <a:fillRect/>
          </a:stretch>
        </p:blipFill>
        <p:spPr>
          <a:xfrm>
            <a:off x="615104" y="2975847"/>
            <a:ext cx="1783081" cy="1348012"/>
          </a:xfrm>
          <a:prstGeom prst="rect">
            <a:avLst/>
          </a:prstGeom>
        </p:spPr>
      </p:pic>
      <p:pic>
        <p:nvPicPr>
          <p:cNvPr id="23" name="Picture 22" descr="Man leaning on rails">
            <a:extLst>
              <a:ext uri="{FF2B5EF4-FFF2-40B4-BE49-F238E27FC236}">
                <a16:creationId xmlns:a16="http://schemas.microsoft.com/office/drawing/2014/main" id="{61182BF1-1463-4E65-91FA-4312187A976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15321" y="1911246"/>
            <a:ext cx="1782645" cy="1188430"/>
          </a:xfrm>
          <a:prstGeom prst="rect">
            <a:avLst/>
          </a:prstGeom>
        </p:spPr>
      </p:pic>
      <p:pic>
        <p:nvPicPr>
          <p:cNvPr id="24" name="Picture 23" descr="Team working together in the office">
            <a:extLst>
              <a:ext uri="{FF2B5EF4-FFF2-40B4-BE49-F238E27FC236}">
                <a16:creationId xmlns:a16="http://schemas.microsoft.com/office/drawing/2014/main" id="{2821674B-CADC-4512-B16B-8864961A874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652881" y="1905134"/>
            <a:ext cx="1780471" cy="1188430"/>
          </a:xfrm>
          <a:prstGeom prst="rect">
            <a:avLst/>
          </a:prstGeom>
        </p:spPr>
      </p:pic>
      <p:pic>
        <p:nvPicPr>
          <p:cNvPr id="25" name="Picture 24" descr="Smiling businesswoman with digital tablet looking out office window">
            <a:extLst>
              <a:ext uri="{FF2B5EF4-FFF2-40B4-BE49-F238E27FC236}">
                <a16:creationId xmlns:a16="http://schemas.microsoft.com/office/drawing/2014/main" id="{C9238227-FA27-4DBE-AC7E-CD5C340728C0}"/>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689836" y="1905279"/>
            <a:ext cx="1782645" cy="1188139"/>
          </a:xfrm>
          <a:prstGeom prst="rect">
            <a:avLst/>
          </a:prstGeom>
        </p:spPr>
      </p:pic>
      <p:sp>
        <p:nvSpPr>
          <p:cNvPr id="26" name="Text Placeholder 70">
            <a:extLst>
              <a:ext uri="{FF2B5EF4-FFF2-40B4-BE49-F238E27FC236}">
                <a16:creationId xmlns:a16="http://schemas.microsoft.com/office/drawing/2014/main" id="{D8A56E1D-B487-40CD-8D7E-B4FE319D0AB3}"/>
              </a:ext>
            </a:extLst>
          </p:cNvPr>
          <p:cNvSpPr txBox="1">
            <a:spLocks/>
          </p:cNvSpPr>
          <p:nvPr/>
        </p:nvSpPr>
        <p:spPr>
          <a:xfrm>
            <a:off x="2749766" y="3192238"/>
            <a:ext cx="1587033" cy="97264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Processes and activities (retained or outsourced) needed to meet goals and objectives</a:t>
            </a:r>
          </a:p>
        </p:txBody>
      </p:sp>
      <p:sp>
        <p:nvSpPr>
          <p:cNvPr id="27" name="Text Placeholder 70">
            <a:extLst>
              <a:ext uri="{FF2B5EF4-FFF2-40B4-BE49-F238E27FC236}">
                <a16:creationId xmlns:a16="http://schemas.microsoft.com/office/drawing/2014/main" id="{F759D3C5-CAFE-4DCD-A61E-56913D0F6683}"/>
              </a:ext>
            </a:extLst>
          </p:cNvPr>
          <p:cNvSpPr txBox="1">
            <a:spLocks/>
          </p:cNvSpPr>
          <p:nvPr/>
        </p:nvSpPr>
        <p:spPr>
          <a:xfrm>
            <a:off x="713800" y="3188692"/>
            <a:ext cx="1595803" cy="929195"/>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HR contributions required to achieve organizational goals and objectives</a:t>
            </a:r>
          </a:p>
        </p:txBody>
      </p:sp>
      <p:sp>
        <p:nvSpPr>
          <p:cNvPr id="28" name="Text Placeholder 70">
            <a:extLst>
              <a:ext uri="{FF2B5EF4-FFF2-40B4-BE49-F238E27FC236}">
                <a16:creationId xmlns:a16="http://schemas.microsoft.com/office/drawing/2014/main" id="{284E0044-992E-4699-8BD9-BD10264956AB}"/>
              </a:ext>
            </a:extLst>
          </p:cNvPr>
          <p:cNvSpPr txBox="1">
            <a:spLocks/>
          </p:cNvSpPr>
          <p:nvPr/>
        </p:nvSpPr>
        <p:spPr>
          <a:xfrm>
            <a:off x="4807735" y="3192238"/>
            <a:ext cx="1573909" cy="99926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Extent to which HR programs align with goals, objectives, and values</a:t>
            </a:r>
          </a:p>
        </p:txBody>
      </p:sp>
      <p:pic>
        <p:nvPicPr>
          <p:cNvPr id="32" name="Object 4" descr="preencoded.png">
            <a:extLst>
              <a:ext uri="{FF2B5EF4-FFF2-40B4-BE49-F238E27FC236}">
                <a16:creationId xmlns:a16="http://schemas.microsoft.com/office/drawing/2014/main" id="{123BB1B9-D1FA-43F5-B3DE-41F01D7622F5}"/>
              </a:ext>
            </a:extLst>
          </p:cNvPr>
          <p:cNvPicPr>
            <a:picLocks noChangeAspect="1"/>
          </p:cNvPicPr>
          <p:nvPr/>
        </p:nvPicPr>
        <p:blipFill>
          <a:blip r:embed="rId4"/>
          <a:stretch>
            <a:fillRect/>
          </a:stretch>
        </p:blipFill>
        <p:spPr>
          <a:xfrm>
            <a:off x="6718723" y="2975844"/>
            <a:ext cx="1783081" cy="1348015"/>
          </a:xfrm>
          <a:prstGeom prst="rect">
            <a:avLst/>
          </a:prstGeom>
        </p:spPr>
      </p:pic>
      <p:pic>
        <p:nvPicPr>
          <p:cNvPr id="33" name="Picture 32" descr="Person on busy street">
            <a:extLst>
              <a:ext uri="{FF2B5EF4-FFF2-40B4-BE49-F238E27FC236}">
                <a16:creationId xmlns:a16="http://schemas.microsoft.com/office/drawing/2014/main" id="{B89800C4-443A-491E-85AE-03E301F6CE50}"/>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719907" y="1911245"/>
            <a:ext cx="1780277" cy="1188430"/>
          </a:xfrm>
          <a:prstGeom prst="rect">
            <a:avLst/>
          </a:prstGeom>
        </p:spPr>
      </p:pic>
      <p:sp>
        <p:nvSpPr>
          <p:cNvPr id="34" name="Text Placeholder 70">
            <a:extLst>
              <a:ext uri="{FF2B5EF4-FFF2-40B4-BE49-F238E27FC236}">
                <a16:creationId xmlns:a16="http://schemas.microsoft.com/office/drawing/2014/main" id="{9790BD4B-2A50-462A-AC30-8AF0C2357BA0}"/>
              </a:ext>
            </a:extLst>
          </p:cNvPr>
          <p:cNvSpPr txBox="1">
            <a:spLocks/>
          </p:cNvSpPr>
          <p:nvPr/>
        </p:nvSpPr>
        <p:spPr>
          <a:xfrm>
            <a:off x="6836622" y="3198349"/>
            <a:ext cx="1573909" cy="99926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Realignment of HR programs/policies and implementation of new initiatives</a:t>
            </a:r>
          </a:p>
        </p:txBody>
      </p:sp>
    </p:spTree>
    <p:custDataLst>
      <p:tags r:id="rId1"/>
    </p:custDataLst>
    <p:extLst>
      <p:ext uri="{BB962C8B-B14F-4D97-AF65-F5344CB8AC3E}">
        <p14:creationId xmlns:p14="http://schemas.microsoft.com/office/powerpoint/2010/main" val="2050636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dirty="0">
                <a:latin typeface="+mn-lt"/>
              </a:rPr>
              <a:t>HR Storytellers: Communicating HR’s Strategic Value</a:t>
            </a:r>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28</a:t>
            </a:fld>
            <a:endParaRPr lang="en-US" dirty="0"/>
          </a:p>
        </p:txBody>
      </p:sp>
      <p:sp>
        <p:nvSpPr>
          <p:cNvPr id="6" name="Text Placeholder 5">
            <a:extLst>
              <a:ext uri="{FF2B5EF4-FFF2-40B4-BE49-F238E27FC236}">
                <a16:creationId xmlns:a16="http://schemas.microsoft.com/office/drawing/2014/main" id="{669FA10C-8AA9-46F3-99BB-97BE4C4278A8}"/>
              </a:ext>
            </a:extLst>
          </p:cNvPr>
          <p:cNvSpPr>
            <a:spLocks noGrp="1"/>
          </p:cNvSpPr>
          <p:nvPr>
            <p:ph type="body" sz="quarter" idx="15"/>
          </p:nvPr>
        </p:nvSpPr>
        <p:spPr>
          <a:xfrm>
            <a:off x="2739091" y="4362329"/>
            <a:ext cx="3917470" cy="389335"/>
          </a:xfrm>
        </p:spPr>
        <p:txBody>
          <a:bodyPr/>
          <a:lstStyle/>
          <a:p>
            <a:pPr algn="ctr"/>
            <a:r>
              <a:rPr lang="en-US" noProof="0" dirty="0">
                <a:solidFill>
                  <a:srgbClr val="31669A"/>
                </a:solidFill>
                <a:latin typeface="+mn-lt"/>
              </a:rPr>
              <a:t>Parker McKenna</a:t>
            </a:r>
          </a:p>
        </p:txBody>
      </p:sp>
      <p:pic>
        <p:nvPicPr>
          <p:cNvPr id="5" name="Picture 4">
            <a:extLst>
              <a:ext uri="{FF2B5EF4-FFF2-40B4-BE49-F238E27FC236}">
                <a16:creationId xmlns:a16="http://schemas.microsoft.com/office/drawing/2014/main" id="{4CB9698B-5693-4607-A595-77D15002DE34}"/>
              </a:ext>
            </a:extLst>
          </p:cNvPr>
          <p:cNvPicPr>
            <a:picLocks noChangeAspect="1"/>
          </p:cNvPicPr>
          <p:nvPr/>
        </p:nvPicPr>
        <p:blipFill>
          <a:blip r:embed="rId4"/>
          <a:srcRect/>
          <a:stretch/>
        </p:blipFill>
        <p:spPr>
          <a:xfrm>
            <a:off x="1578576" y="1008355"/>
            <a:ext cx="6159826" cy="3457143"/>
          </a:xfrm>
          <a:prstGeom prst="rect">
            <a:avLst/>
          </a:prstGeom>
        </p:spPr>
      </p:pic>
    </p:spTree>
    <p:custDataLst>
      <p:tags r:id="rId1"/>
    </p:custDataLst>
    <p:extLst>
      <p:ext uri="{BB962C8B-B14F-4D97-AF65-F5344CB8AC3E}">
        <p14:creationId xmlns:p14="http://schemas.microsoft.com/office/powerpoint/2010/main" val="1783690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52AE2CD-EB03-423C-9E31-A6CF495C64D5}"/>
              </a:ext>
            </a:extLst>
          </p:cNvPr>
          <p:cNvPicPr>
            <a:picLocks noChangeAspect="1"/>
          </p:cNvPicPr>
          <p:nvPr/>
        </p:nvPicPr>
        <p:blipFill rotWithShape="1">
          <a:blip r:embed="rId4"/>
          <a:srcRect l="6601" t="5990" r="57808" b="6996"/>
          <a:stretch/>
        </p:blipFill>
        <p:spPr>
          <a:xfrm flipH="1">
            <a:off x="6637866" y="960158"/>
            <a:ext cx="2506133" cy="3791506"/>
          </a:xfrm>
          <a:prstGeom prst="rect">
            <a:avLst/>
          </a:prstGeom>
        </p:spPr>
      </p:pic>
      <p:sp>
        <p:nvSpPr>
          <p:cNvPr id="6" name="Content Placeholder 5">
            <a:extLst>
              <a:ext uri="{FF2B5EF4-FFF2-40B4-BE49-F238E27FC236}">
                <a16:creationId xmlns:a16="http://schemas.microsoft.com/office/drawing/2014/main" id="{A6744D27-0C50-4499-8787-D8E3C57CCAEA}"/>
              </a:ext>
            </a:extLst>
          </p:cNvPr>
          <p:cNvSpPr>
            <a:spLocks noGrp="1"/>
          </p:cNvSpPr>
          <p:nvPr>
            <p:ph idx="1"/>
          </p:nvPr>
        </p:nvSpPr>
        <p:spPr>
          <a:xfrm>
            <a:off x="480447" y="1055688"/>
            <a:ext cx="5389775" cy="3262312"/>
          </a:xfrm>
        </p:spPr>
        <p:txBody>
          <a:bodyPr/>
          <a:lstStyle/>
          <a:p>
            <a:r>
              <a:rPr lang="en-US" dirty="0"/>
              <a:t>Balancing strategic, operational and administrative roles</a:t>
            </a:r>
          </a:p>
          <a:p>
            <a:r>
              <a:rPr lang="en-US" dirty="0"/>
              <a:t>85% of HR respondents agreed they were “relied upon by senior leaders to help navigate new situations or practices.”</a:t>
            </a:r>
          </a:p>
          <a:p>
            <a:r>
              <a:rPr lang="en-US" dirty="0"/>
              <a:t>Employee relation issues</a:t>
            </a:r>
          </a:p>
          <a:p>
            <a:r>
              <a:rPr lang="en-US" dirty="0"/>
              <a:t>According to Gartner, around 80% of organizations outsource at least on HR function</a:t>
            </a:r>
          </a:p>
          <a:p>
            <a:r>
              <a:rPr lang="en-US" dirty="0"/>
              <a:t>The cost of turnover due to workplace culture exceeded $223 billion over the past 5 years.</a:t>
            </a:r>
          </a:p>
          <a:p>
            <a:pPr marL="0" indent="0">
              <a:buNone/>
            </a:pPr>
            <a:endParaRPr lang="en-US" dirty="0"/>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1-12</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HR Insights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M1</a:t>
            </a:r>
          </a:p>
        </p:txBody>
      </p:sp>
    </p:spTree>
    <p:custDataLst>
      <p:tags r:id="rId1"/>
    </p:custDataLst>
    <p:extLst>
      <p:ext uri="{BB962C8B-B14F-4D97-AF65-F5344CB8AC3E}">
        <p14:creationId xmlns:p14="http://schemas.microsoft.com/office/powerpoint/2010/main" val="165345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0D965-2B28-4C87-9811-10DBE1B33799}"/>
              </a:ext>
            </a:extLst>
          </p:cNvPr>
          <p:cNvSpPr>
            <a:spLocks noGrp="1"/>
          </p:cNvSpPr>
          <p:nvPr>
            <p:ph type="body" sz="quarter" idx="13"/>
          </p:nvPr>
        </p:nvSpPr>
        <p:spPr/>
        <p:txBody>
          <a:bodyPr/>
          <a:lstStyle/>
          <a:p>
            <a:r>
              <a:rPr lang="en-US" dirty="0">
                <a:latin typeface="Calibri Light" panose="020F0302020204030204" pitchFamily="34" charset="0"/>
              </a:rPr>
              <a:t>Be prepared to share:</a:t>
            </a:r>
          </a:p>
          <a:p>
            <a:pPr marL="171450" indent="-171450">
              <a:buFont typeface="Arial" panose="020B0604020202020204" pitchFamily="34" charset="0"/>
              <a:buChar char="•"/>
            </a:pPr>
            <a:r>
              <a:rPr lang="en-US" dirty="0">
                <a:latin typeface="Calibri Light" panose="020F0302020204030204" pitchFamily="34" charset="0"/>
              </a:rPr>
              <a:t>Name</a:t>
            </a:r>
          </a:p>
          <a:p>
            <a:pPr marL="171450" indent="-171450">
              <a:buFont typeface="Arial" panose="020B0604020202020204" pitchFamily="34" charset="0"/>
              <a:buChar char="•"/>
            </a:pPr>
            <a:r>
              <a:rPr lang="en-US" dirty="0">
                <a:latin typeface="Calibri Light" panose="020F0302020204030204" pitchFamily="34" charset="0"/>
              </a:rPr>
              <a:t>Years of experience in human capital management</a:t>
            </a:r>
          </a:p>
          <a:p>
            <a:pPr marL="171450" indent="-171450">
              <a:buFont typeface="Arial" panose="020B0604020202020204" pitchFamily="34" charset="0"/>
              <a:buChar char="•"/>
            </a:pPr>
            <a:r>
              <a:rPr lang="en-US" dirty="0">
                <a:latin typeface="Calibri Light" panose="020F0302020204030204" pitchFamily="34" charset="0"/>
              </a:rPr>
              <a:t>Title</a:t>
            </a:r>
          </a:p>
          <a:p>
            <a:pPr marL="171450" indent="-171450">
              <a:buFont typeface="Arial" panose="020B0604020202020204" pitchFamily="34" charset="0"/>
              <a:buChar char="•"/>
            </a:pPr>
            <a:r>
              <a:rPr lang="en-US" dirty="0">
                <a:latin typeface="Calibri Light" panose="020F0302020204030204" pitchFamily="34" charset="0"/>
              </a:rPr>
              <a:t>One or two expectation(s)/goal(s) they have for this learning experience</a:t>
            </a:r>
          </a:p>
          <a:p>
            <a:endParaRPr lang="en-US" dirty="0"/>
          </a:p>
        </p:txBody>
      </p:sp>
      <p:sp>
        <p:nvSpPr>
          <p:cNvPr id="3" name="Title 2">
            <a:extLst>
              <a:ext uri="{FF2B5EF4-FFF2-40B4-BE49-F238E27FC236}">
                <a16:creationId xmlns:a16="http://schemas.microsoft.com/office/drawing/2014/main" id="{0DEC1743-E457-4373-985B-38D6E513D055}"/>
              </a:ext>
            </a:extLst>
          </p:cNvPr>
          <p:cNvSpPr>
            <a:spLocks noGrp="1"/>
          </p:cNvSpPr>
          <p:nvPr>
            <p:ph type="ctrTitle"/>
          </p:nvPr>
        </p:nvSpPr>
        <p:spPr/>
        <p:txBody>
          <a:bodyPr/>
          <a:lstStyle/>
          <a:p>
            <a:r>
              <a:rPr lang="en-US" dirty="0"/>
              <a:t>Introductions</a:t>
            </a:r>
          </a:p>
        </p:txBody>
      </p:sp>
      <p:sp>
        <p:nvSpPr>
          <p:cNvPr id="4" name="Slide Number Placeholder 3">
            <a:extLst>
              <a:ext uri="{FF2B5EF4-FFF2-40B4-BE49-F238E27FC236}">
                <a16:creationId xmlns:a16="http://schemas.microsoft.com/office/drawing/2014/main" id="{0559F6F7-B8DA-4313-8BBB-41115285B306}"/>
              </a:ext>
            </a:extLst>
          </p:cNvPr>
          <p:cNvSpPr>
            <a:spLocks noGrp="1"/>
          </p:cNvSpPr>
          <p:nvPr>
            <p:ph type="sldNum" sz="quarter" idx="4"/>
          </p:nvPr>
        </p:nvSpPr>
        <p:spPr/>
        <p:txBody>
          <a:bodyPr/>
          <a:lstStyle/>
          <a:p>
            <a:fld id="{48954461-202F-6344-AC23-708D5D79AD63}" type="slidenum">
              <a:rPr lang="en-US" smtClean="0"/>
              <a:pPr/>
              <a:t>3</a:t>
            </a:fld>
            <a:endParaRPr lang="en-US" dirty="0"/>
          </a:p>
        </p:txBody>
      </p:sp>
    </p:spTree>
    <p:custDataLst>
      <p:tags r:id="rId1"/>
    </p:custDataLst>
    <p:extLst>
      <p:ext uri="{BB962C8B-B14F-4D97-AF65-F5344CB8AC3E}">
        <p14:creationId xmlns:p14="http://schemas.microsoft.com/office/powerpoint/2010/main" val="3466945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#3</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30</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7" name="Text Placeholder 6">
            <a:extLst>
              <a:ext uri="{FF2B5EF4-FFF2-40B4-BE49-F238E27FC236}">
                <a16:creationId xmlns:a16="http://schemas.microsoft.com/office/drawing/2014/main" id="{5CB82A76-8255-4438-868B-BDFF433658BB}"/>
              </a:ext>
            </a:extLst>
          </p:cNvPr>
          <p:cNvSpPr txBox="1">
            <a:spLocks/>
          </p:cNvSpPr>
          <p:nvPr/>
        </p:nvSpPr>
        <p:spPr>
          <a:xfrm>
            <a:off x="1483201" y="1196314"/>
            <a:ext cx="720360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Poll: </a:t>
            </a:r>
            <a:r>
              <a:rPr lang="en-US" sz="2400" dirty="0">
                <a:solidFill>
                  <a:schemeClr val="tx1"/>
                </a:solidFill>
              </a:rPr>
              <a:t>What insights or new information will you use in your conversations?</a:t>
            </a:r>
          </a:p>
          <a:p>
            <a:endParaRPr lang="en-US" sz="2400" dirty="0"/>
          </a:p>
        </p:txBody>
      </p:sp>
      <p:sp>
        <p:nvSpPr>
          <p:cNvPr id="8" name="Rectangle 7">
            <a:extLst>
              <a:ext uri="{FF2B5EF4-FFF2-40B4-BE49-F238E27FC236}">
                <a16:creationId xmlns:a16="http://schemas.microsoft.com/office/drawing/2014/main" id="{0434B8A6-1966-41C1-84DF-DB7EDDE2EEB3}"/>
              </a:ext>
            </a:extLst>
          </p:cNvPr>
          <p:cNvSpPr/>
          <p:nvPr/>
        </p:nvSpPr>
        <p:spPr>
          <a:xfrm>
            <a:off x="2224338" y="1586559"/>
            <a:ext cx="4363060" cy="435084"/>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Every single word.</a:t>
            </a:r>
          </a:p>
        </p:txBody>
      </p:sp>
      <p:sp>
        <p:nvSpPr>
          <p:cNvPr id="10" name="Rectangle 9">
            <a:extLst>
              <a:ext uri="{FF2B5EF4-FFF2-40B4-BE49-F238E27FC236}">
                <a16:creationId xmlns:a16="http://schemas.microsoft.com/office/drawing/2014/main" id="{EE482140-26A0-4EF9-85B9-C691FB4C4B91}"/>
              </a:ext>
            </a:extLst>
          </p:cNvPr>
          <p:cNvSpPr/>
          <p:nvPr/>
        </p:nvSpPr>
        <p:spPr>
          <a:xfrm>
            <a:off x="2224338" y="2411888"/>
            <a:ext cx="4363060" cy="435084"/>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All the key insights.</a:t>
            </a:r>
          </a:p>
        </p:txBody>
      </p:sp>
      <p:sp>
        <p:nvSpPr>
          <p:cNvPr id="12" name="Rectangle 11">
            <a:extLst>
              <a:ext uri="{FF2B5EF4-FFF2-40B4-BE49-F238E27FC236}">
                <a16:creationId xmlns:a16="http://schemas.microsoft.com/office/drawing/2014/main" id="{2E8C2934-8096-4C7F-AA77-D5BF112E5D67}"/>
              </a:ext>
            </a:extLst>
          </p:cNvPr>
          <p:cNvSpPr/>
          <p:nvPr/>
        </p:nvSpPr>
        <p:spPr>
          <a:xfrm>
            <a:off x="2224338" y="3237217"/>
            <a:ext cx="4363060" cy="435084"/>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There’s a point or two I might use.</a:t>
            </a:r>
          </a:p>
        </p:txBody>
      </p:sp>
      <p:sp>
        <p:nvSpPr>
          <p:cNvPr id="13" name="Rectangle 12">
            <a:extLst>
              <a:ext uri="{FF2B5EF4-FFF2-40B4-BE49-F238E27FC236}">
                <a16:creationId xmlns:a16="http://schemas.microsoft.com/office/drawing/2014/main" id="{CCAC9300-5FEB-4887-9608-BE3F2270A278}"/>
              </a:ext>
            </a:extLst>
          </p:cNvPr>
          <p:cNvSpPr/>
          <p:nvPr/>
        </p:nvSpPr>
        <p:spPr>
          <a:xfrm>
            <a:off x="2224338" y="4062545"/>
            <a:ext cx="4363060" cy="435084"/>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I’m not sure.</a:t>
            </a:r>
          </a:p>
        </p:txBody>
      </p:sp>
    </p:spTree>
    <p:custDataLst>
      <p:tags r:id="rId1"/>
    </p:custDataLst>
    <p:extLst>
      <p:ext uri="{BB962C8B-B14F-4D97-AF65-F5344CB8AC3E}">
        <p14:creationId xmlns:p14="http://schemas.microsoft.com/office/powerpoint/2010/main" val="2624949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6E34523-3D18-4EC7-BE8F-AA7B877D1C07}"/>
              </a:ext>
            </a:extLst>
          </p:cNvPr>
          <p:cNvPicPr>
            <a:picLocks noGrp="1" noChangeAspect="1"/>
          </p:cNvPicPr>
          <p:nvPr>
            <p:ph idx="1"/>
          </p:nvPr>
        </p:nvPicPr>
        <p:blipFill>
          <a:blip r:embed="rId4"/>
          <a:srcRect/>
          <a:stretch/>
        </p:blipFill>
        <p:spPr>
          <a:xfrm>
            <a:off x="4625137" y="-118639"/>
            <a:ext cx="4066197" cy="5262139"/>
          </a:xfr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2-1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Talent Acquisition</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M2</a:t>
            </a:r>
          </a:p>
        </p:txBody>
      </p:sp>
      <p:sp>
        <p:nvSpPr>
          <p:cNvPr id="23" name="Rectangle 22">
            <a:extLst>
              <a:ext uri="{FF2B5EF4-FFF2-40B4-BE49-F238E27FC236}">
                <a16:creationId xmlns:a16="http://schemas.microsoft.com/office/drawing/2014/main" id="{A281A7CA-D907-4B85-AE2F-F8C07F0DBBA6}"/>
              </a:ext>
            </a:extLst>
          </p:cNvPr>
          <p:cNvSpPr/>
          <p:nvPr/>
        </p:nvSpPr>
        <p:spPr>
          <a:xfrm>
            <a:off x="5810596" y="2795451"/>
            <a:ext cx="1712422" cy="1479369"/>
          </a:xfrm>
          <a:prstGeom prst="rect">
            <a:avLst/>
          </a:prstGeom>
          <a:solidFill>
            <a:srgbClr val="DF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3FA0B1E-F976-4486-A31F-1FCE7B0CDE1C}"/>
              </a:ext>
            </a:extLst>
          </p:cNvPr>
          <p:cNvCxnSpPr>
            <a:cxnSpLocks/>
          </p:cNvCxnSpPr>
          <p:nvPr/>
        </p:nvCxnSpPr>
        <p:spPr>
          <a:xfrm flipV="1">
            <a:off x="4062549" y="2607961"/>
            <a:ext cx="1843798" cy="114390"/>
          </a:xfrm>
          <a:prstGeom prst="line">
            <a:avLst/>
          </a:prstGeom>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DE0AE4DF-8DAD-4A67-8F90-E6F2EC5F70E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06997" y="1342961"/>
            <a:ext cx="2936759" cy="3255550"/>
          </a:xfrm>
          <a:prstGeom prst="rect">
            <a:avLst/>
          </a:prstGeom>
          <a:effectLst>
            <a:softEdge rad="63500"/>
          </a:effectLst>
        </p:spPr>
      </p:pic>
    </p:spTree>
    <p:custDataLst>
      <p:tags r:id="rId1"/>
    </p:custDataLst>
    <p:extLst>
      <p:ext uri="{BB962C8B-B14F-4D97-AF65-F5344CB8AC3E}">
        <p14:creationId xmlns:p14="http://schemas.microsoft.com/office/powerpoint/2010/main" val="2180225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#4</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32</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11" name="Rectangle 10">
            <a:extLst>
              <a:ext uri="{FF2B5EF4-FFF2-40B4-BE49-F238E27FC236}">
                <a16:creationId xmlns:a16="http://schemas.microsoft.com/office/drawing/2014/main" id="{7DEE8348-2416-4FBD-9F64-D2128845DC34}"/>
              </a:ext>
            </a:extLst>
          </p:cNvPr>
          <p:cNvSpPr/>
          <p:nvPr/>
        </p:nvSpPr>
        <p:spPr>
          <a:xfrm>
            <a:off x="2224338" y="1586559"/>
            <a:ext cx="4363060" cy="2397450"/>
          </a:xfrm>
          <a:prstGeom prst="rect">
            <a:avLst/>
          </a:prstGeom>
          <a:solidFill>
            <a:srgbClr val="F26A4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solidFill>
                  <a:schemeClr val="tx1"/>
                </a:solidFill>
              </a:rPr>
              <a:t>Word Cloud</a:t>
            </a:r>
          </a:p>
          <a:p>
            <a:pPr algn="ctr"/>
            <a:endParaRPr lang="en-US" sz="2400" dirty="0">
              <a:solidFill>
                <a:schemeClr val="tx1"/>
              </a:solidFill>
            </a:endParaRPr>
          </a:p>
          <a:p>
            <a:pPr algn="ctr"/>
            <a:r>
              <a:rPr lang="en-US" sz="2400" dirty="0">
                <a:solidFill>
                  <a:schemeClr val="tx1"/>
                </a:solidFill>
              </a:rPr>
              <a:t>What comes to mind when you think about Talent Acquisition?</a:t>
            </a:r>
          </a:p>
        </p:txBody>
      </p:sp>
    </p:spTree>
    <p:custDataLst>
      <p:tags r:id="rId1"/>
    </p:custDataLst>
    <p:extLst>
      <p:ext uri="{BB962C8B-B14F-4D97-AF65-F5344CB8AC3E}">
        <p14:creationId xmlns:p14="http://schemas.microsoft.com/office/powerpoint/2010/main" val="3746754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5B9DD94-A0D5-4357-BDE5-5C5634D5D34F}"/>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a:fillRect/>
          </a:stretch>
        </p:blipFill>
        <p:spPr>
          <a:xfrm>
            <a:off x="821783" y="902385"/>
            <a:ext cx="5383074" cy="4244290"/>
          </a:xfrm>
        </p:spPr>
      </p:pic>
      <p:sp>
        <p:nvSpPr>
          <p:cNvPr id="4" name="Slide Number Placeholder 3">
            <a:extLst>
              <a:ext uri="{FF2B5EF4-FFF2-40B4-BE49-F238E27FC236}">
                <a16:creationId xmlns:a16="http://schemas.microsoft.com/office/drawing/2014/main" id="{6913D4C1-DB31-432A-B552-0434BAB018E4}"/>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2-2</a:t>
            </a:r>
          </a:p>
        </p:txBody>
      </p:sp>
      <p:sp>
        <p:nvSpPr>
          <p:cNvPr id="5" name="Title 4">
            <a:extLst>
              <a:ext uri="{FF2B5EF4-FFF2-40B4-BE49-F238E27FC236}">
                <a16:creationId xmlns:a16="http://schemas.microsoft.com/office/drawing/2014/main" id="{CC40D176-DBE2-43E9-96FA-43D42C0FD48D}"/>
              </a:ext>
            </a:extLst>
          </p:cNvPr>
          <p:cNvSpPr>
            <a:spLocks noGrp="1"/>
          </p:cNvSpPr>
          <p:nvPr>
            <p:ph type="ctrTitle"/>
          </p:nvPr>
        </p:nvSpPr>
        <p:spPr>
          <a:xfrm>
            <a:off x="611884" y="310896"/>
            <a:ext cx="7132320" cy="484632"/>
          </a:xfrm>
        </p:spPr>
        <p:txBody>
          <a:bodyPr anchor="ctr">
            <a:normAutofit/>
          </a:bodyPr>
          <a:lstStyle/>
          <a:p>
            <a:r>
              <a:rPr lang="en-US" dirty="0"/>
              <a:t>Talent Acquisition Philosophy</a:t>
            </a:r>
          </a:p>
        </p:txBody>
      </p:sp>
      <p:sp>
        <p:nvSpPr>
          <p:cNvPr id="6" name="Text Placeholder 5">
            <a:extLst>
              <a:ext uri="{FF2B5EF4-FFF2-40B4-BE49-F238E27FC236}">
                <a16:creationId xmlns:a16="http://schemas.microsoft.com/office/drawing/2014/main" id="{EECDD8C0-5736-4239-A738-7F1461721480}"/>
              </a:ext>
            </a:extLst>
          </p:cNvPr>
          <p:cNvSpPr>
            <a:spLocks noGrp="1"/>
          </p:cNvSpPr>
          <p:nvPr>
            <p:ph type="body" sz="quarter" idx="16"/>
          </p:nvPr>
        </p:nvSpPr>
        <p:spPr>
          <a:xfrm>
            <a:off x="7863842" y="314135"/>
            <a:ext cx="822960" cy="484632"/>
          </a:xfrm>
        </p:spPr>
        <p:txBody>
          <a:bodyPr anchor="ctr">
            <a:normAutofit/>
          </a:bodyPr>
          <a:lstStyle/>
          <a:p>
            <a:r>
              <a:rPr lang="en-US" dirty="0"/>
              <a:t>M2</a:t>
            </a:r>
          </a:p>
        </p:txBody>
      </p:sp>
      <p:sp>
        <p:nvSpPr>
          <p:cNvPr id="26" name="Rectangle 25">
            <a:extLst>
              <a:ext uri="{FF2B5EF4-FFF2-40B4-BE49-F238E27FC236}">
                <a16:creationId xmlns:a16="http://schemas.microsoft.com/office/drawing/2014/main" id="{9DF45AFE-33C8-47AD-97E7-1F3BE164C12A}"/>
              </a:ext>
            </a:extLst>
          </p:cNvPr>
          <p:cNvSpPr/>
          <p:nvPr/>
        </p:nvSpPr>
        <p:spPr>
          <a:xfrm>
            <a:off x="4772686" y="1469542"/>
            <a:ext cx="3148148" cy="435084"/>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Conformity vs. Fresh Perspective</a:t>
            </a:r>
          </a:p>
        </p:txBody>
      </p:sp>
      <p:sp>
        <p:nvSpPr>
          <p:cNvPr id="27" name="Rectangle 26">
            <a:extLst>
              <a:ext uri="{FF2B5EF4-FFF2-40B4-BE49-F238E27FC236}">
                <a16:creationId xmlns:a16="http://schemas.microsoft.com/office/drawing/2014/main" id="{FD16F107-19BC-411F-ABEB-EECC2A918A4D}"/>
              </a:ext>
            </a:extLst>
          </p:cNvPr>
          <p:cNvSpPr/>
          <p:nvPr/>
        </p:nvSpPr>
        <p:spPr>
          <a:xfrm>
            <a:off x="4772686" y="2050431"/>
            <a:ext cx="3148148" cy="719339"/>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Immediate Job Requirements vs. Organizational Careers</a:t>
            </a:r>
          </a:p>
        </p:txBody>
      </p:sp>
      <p:sp>
        <p:nvSpPr>
          <p:cNvPr id="29" name="Rectangle 28">
            <a:extLst>
              <a:ext uri="{FF2B5EF4-FFF2-40B4-BE49-F238E27FC236}">
                <a16:creationId xmlns:a16="http://schemas.microsoft.com/office/drawing/2014/main" id="{679AA3FE-04CC-46CA-8152-BEBD0C28F66B}"/>
              </a:ext>
            </a:extLst>
          </p:cNvPr>
          <p:cNvSpPr/>
          <p:nvPr/>
        </p:nvSpPr>
        <p:spPr>
          <a:xfrm>
            <a:off x="4772686" y="2915575"/>
            <a:ext cx="3148148" cy="435084"/>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Trained vs. Trainable Candidates</a:t>
            </a:r>
          </a:p>
        </p:txBody>
      </p:sp>
      <p:sp>
        <p:nvSpPr>
          <p:cNvPr id="30" name="Rectangle 29">
            <a:extLst>
              <a:ext uri="{FF2B5EF4-FFF2-40B4-BE49-F238E27FC236}">
                <a16:creationId xmlns:a16="http://schemas.microsoft.com/office/drawing/2014/main" id="{99C1E388-55B1-49DA-BC6E-86FE14398C29}"/>
              </a:ext>
            </a:extLst>
          </p:cNvPr>
          <p:cNvSpPr/>
          <p:nvPr/>
        </p:nvSpPr>
        <p:spPr>
          <a:xfrm>
            <a:off x="4772686" y="3502558"/>
            <a:ext cx="3148148" cy="435084"/>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Mobility vs. </a:t>
            </a:r>
            <a:r>
              <a:rPr lang="en-US" b="1" dirty="0" err="1"/>
              <a:t>Nonmobility</a:t>
            </a:r>
            <a:endParaRPr lang="en-US" b="1" dirty="0"/>
          </a:p>
        </p:txBody>
      </p:sp>
      <p:pic>
        <p:nvPicPr>
          <p:cNvPr id="11" name="Graphic 10" descr="Lightbulb and gear with solid fill">
            <a:extLst>
              <a:ext uri="{FF2B5EF4-FFF2-40B4-BE49-F238E27FC236}">
                <a16:creationId xmlns:a16="http://schemas.microsoft.com/office/drawing/2014/main" id="{2FF86F7F-8AE4-4A6A-BFB2-4846CF9A53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1781073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hape, polygon&#10;&#10;Description automatically generated">
            <a:extLst>
              <a:ext uri="{FF2B5EF4-FFF2-40B4-BE49-F238E27FC236}">
                <a16:creationId xmlns:a16="http://schemas.microsoft.com/office/drawing/2014/main" id="{73F680D7-169D-4C0A-9E1D-4A1A914CECEA}"/>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244271" y="1444795"/>
            <a:ext cx="8655458" cy="2484438"/>
          </a:xfrm>
        </p:spPr>
      </p:pic>
      <p:sp>
        <p:nvSpPr>
          <p:cNvPr id="4" name="Slide Number Placeholder 3">
            <a:extLst>
              <a:ext uri="{FF2B5EF4-FFF2-40B4-BE49-F238E27FC236}">
                <a16:creationId xmlns:a16="http://schemas.microsoft.com/office/drawing/2014/main" id="{6913D4C1-DB31-432A-B552-0434BAB018E4}"/>
              </a:ext>
            </a:extLst>
          </p:cNvPr>
          <p:cNvSpPr>
            <a:spLocks noGrp="1"/>
          </p:cNvSpPr>
          <p:nvPr>
            <p:ph type="sldNum" sz="quarter" idx="4"/>
          </p:nvPr>
        </p:nvSpPr>
        <p:spPr/>
        <p:txBody>
          <a:bodyPr/>
          <a:lstStyle/>
          <a:p>
            <a:r>
              <a:rPr lang="en-US" dirty="0"/>
              <a:t>2-3</a:t>
            </a:r>
          </a:p>
        </p:txBody>
      </p:sp>
      <p:sp>
        <p:nvSpPr>
          <p:cNvPr id="5" name="Title 4">
            <a:extLst>
              <a:ext uri="{FF2B5EF4-FFF2-40B4-BE49-F238E27FC236}">
                <a16:creationId xmlns:a16="http://schemas.microsoft.com/office/drawing/2014/main" id="{CC40D176-DBE2-43E9-96FA-43D42C0FD48D}"/>
              </a:ext>
            </a:extLst>
          </p:cNvPr>
          <p:cNvSpPr>
            <a:spLocks noGrp="1"/>
          </p:cNvSpPr>
          <p:nvPr>
            <p:ph type="ctrTitle"/>
          </p:nvPr>
        </p:nvSpPr>
        <p:spPr/>
        <p:txBody>
          <a:bodyPr/>
          <a:lstStyle/>
          <a:p>
            <a:r>
              <a:rPr lang="en-US" dirty="0"/>
              <a:t>Recruiting Goals</a:t>
            </a:r>
          </a:p>
        </p:txBody>
      </p:sp>
      <p:sp>
        <p:nvSpPr>
          <p:cNvPr id="6" name="Text Placeholder 5">
            <a:extLst>
              <a:ext uri="{FF2B5EF4-FFF2-40B4-BE49-F238E27FC236}">
                <a16:creationId xmlns:a16="http://schemas.microsoft.com/office/drawing/2014/main" id="{EECDD8C0-5736-4239-A738-7F1461721480}"/>
              </a:ext>
            </a:extLst>
          </p:cNvPr>
          <p:cNvSpPr>
            <a:spLocks noGrp="1"/>
          </p:cNvSpPr>
          <p:nvPr>
            <p:ph type="body" sz="quarter" idx="16"/>
          </p:nvPr>
        </p:nvSpPr>
        <p:spPr/>
        <p:txBody>
          <a:bodyPr/>
          <a:lstStyle/>
          <a:p>
            <a:r>
              <a:rPr lang="en-US" dirty="0"/>
              <a:t>M2</a:t>
            </a:r>
          </a:p>
        </p:txBody>
      </p:sp>
      <p:sp>
        <p:nvSpPr>
          <p:cNvPr id="9" name="Text Placeholder 70">
            <a:extLst>
              <a:ext uri="{FF2B5EF4-FFF2-40B4-BE49-F238E27FC236}">
                <a16:creationId xmlns:a16="http://schemas.microsoft.com/office/drawing/2014/main" id="{4CB5E92D-D48B-4C78-927D-9E3091598C62}"/>
              </a:ext>
            </a:extLst>
          </p:cNvPr>
          <p:cNvSpPr txBox="1">
            <a:spLocks/>
          </p:cNvSpPr>
          <p:nvPr/>
        </p:nvSpPr>
        <p:spPr>
          <a:xfrm>
            <a:off x="1147902" y="2178615"/>
            <a:ext cx="1260566" cy="786270"/>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Develop a pool of well-qualified candidates.</a:t>
            </a:r>
          </a:p>
        </p:txBody>
      </p:sp>
      <p:sp>
        <p:nvSpPr>
          <p:cNvPr id="10" name="Text Placeholder 70">
            <a:extLst>
              <a:ext uri="{FF2B5EF4-FFF2-40B4-BE49-F238E27FC236}">
                <a16:creationId xmlns:a16="http://schemas.microsoft.com/office/drawing/2014/main" id="{5F6EF544-198E-44AC-A254-10F028363A6E}"/>
              </a:ext>
            </a:extLst>
          </p:cNvPr>
          <p:cNvSpPr txBox="1">
            <a:spLocks/>
          </p:cNvSpPr>
          <p:nvPr/>
        </p:nvSpPr>
        <p:spPr>
          <a:xfrm>
            <a:off x="3195832" y="2165428"/>
            <a:ext cx="1169126" cy="786270"/>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Find people who are a match for the job.</a:t>
            </a:r>
          </a:p>
        </p:txBody>
      </p:sp>
      <p:sp>
        <p:nvSpPr>
          <p:cNvPr id="11" name="Text Placeholder 70">
            <a:extLst>
              <a:ext uri="{FF2B5EF4-FFF2-40B4-BE49-F238E27FC236}">
                <a16:creationId xmlns:a16="http://schemas.microsoft.com/office/drawing/2014/main" id="{13FC774A-F659-4566-92E7-8448C9161489}"/>
              </a:ext>
            </a:extLst>
          </p:cNvPr>
          <p:cNvSpPr txBox="1">
            <a:spLocks/>
          </p:cNvSpPr>
          <p:nvPr/>
        </p:nvSpPr>
        <p:spPr>
          <a:xfrm>
            <a:off x="4927965" y="1808333"/>
            <a:ext cx="1227909" cy="1350338"/>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Identify     people who    can help the organization achieve its mission and vision.</a:t>
            </a:r>
          </a:p>
        </p:txBody>
      </p:sp>
      <p:sp>
        <p:nvSpPr>
          <p:cNvPr id="13" name="Text Placeholder 70">
            <a:extLst>
              <a:ext uri="{FF2B5EF4-FFF2-40B4-BE49-F238E27FC236}">
                <a16:creationId xmlns:a16="http://schemas.microsoft.com/office/drawing/2014/main" id="{1EF475DC-BBD4-4A8A-BCE1-6CFCD6F34ACD}"/>
              </a:ext>
            </a:extLst>
          </p:cNvPr>
          <p:cNvSpPr txBox="1">
            <a:spLocks/>
          </p:cNvSpPr>
          <p:nvPr/>
        </p:nvSpPr>
        <p:spPr>
          <a:xfrm>
            <a:off x="6818159" y="2043908"/>
            <a:ext cx="1227909" cy="1029309"/>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Meet equal employment opportunity and diversity goals.</a:t>
            </a:r>
          </a:p>
        </p:txBody>
      </p:sp>
      <p:pic>
        <p:nvPicPr>
          <p:cNvPr id="12" name="Graphic 11" descr="Lightbulb and gear with solid fill">
            <a:extLst>
              <a:ext uri="{FF2B5EF4-FFF2-40B4-BE49-F238E27FC236}">
                <a16:creationId xmlns:a16="http://schemas.microsoft.com/office/drawing/2014/main" id="{9BF7F56D-9CB5-4613-AC95-BA76E9571F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3234443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1F7667-C760-4785-8C9B-80A8C85EB8D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5105" y="1329376"/>
            <a:ext cx="3878262" cy="3057819"/>
          </a:xfrm>
          <a:prstGeom prst="rect">
            <a:avLst/>
          </a:prstGeom>
          <a:noFill/>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2-4</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a:xfrm>
            <a:off x="611884" y="310896"/>
            <a:ext cx="7132320" cy="484632"/>
          </a:xfrm>
        </p:spPr>
        <p:txBody>
          <a:bodyPr anchor="ctr">
            <a:normAutofit/>
          </a:bodyPr>
          <a:lstStyle/>
          <a:p>
            <a:r>
              <a:rPr lang="en-US" dirty="0"/>
              <a:t>Recruiting Methods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a:xfrm>
            <a:off x="7863842" y="314135"/>
            <a:ext cx="822960" cy="484632"/>
          </a:xfrm>
        </p:spPr>
        <p:txBody>
          <a:bodyPr anchor="ctr">
            <a:normAutofit/>
          </a:bodyPr>
          <a:lstStyle/>
          <a:p>
            <a:r>
              <a:rPr lang="en-US" dirty="0"/>
              <a:t>M2</a:t>
            </a:r>
          </a:p>
        </p:txBody>
      </p:sp>
      <p:sp>
        <p:nvSpPr>
          <p:cNvPr id="14" name="Rectangle 13">
            <a:extLst>
              <a:ext uri="{FF2B5EF4-FFF2-40B4-BE49-F238E27FC236}">
                <a16:creationId xmlns:a16="http://schemas.microsoft.com/office/drawing/2014/main" id="{9B7BFD06-BF10-44D6-847B-4C07CA07C66C}"/>
              </a:ext>
            </a:extLst>
          </p:cNvPr>
          <p:cNvSpPr/>
          <p:nvPr/>
        </p:nvSpPr>
        <p:spPr>
          <a:xfrm>
            <a:off x="2541068" y="1329375"/>
            <a:ext cx="1952299" cy="3057819"/>
          </a:xfrm>
          <a:prstGeom prst="rect">
            <a:avLst/>
          </a:prstGeom>
          <a:solidFill>
            <a:srgbClr val="F26A42">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Content Placeholder 7" descr="Two people shaking hands&#10;&#10;Description automatically generated">
            <a:extLst>
              <a:ext uri="{FF2B5EF4-FFF2-40B4-BE49-F238E27FC236}">
                <a16:creationId xmlns:a16="http://schemas.microsoft.com/office/drawing/2014/main" id="{55E3E992-ADDB-4FF3-AB8A-68D24F28ACCD}"/>
              </a:ext>
            </a:extLst>
          </p:cNvPr>
          <p:cNvPicPr>
            <a:picLocks noGrp="1" noChangeAspect="1"/>
          </p:cNvPicPr>
          <p:nvPr>
            <p:ph idx="1"/>
          </p:nvPr>
        </p:nvPicPr>
        <p:blipFill rotWithShape="1">
          <a:blip r:embed="rId5" cstate="hqprint">
            <a:extLst>
              <a:ext uri="{28A0092B-C50C-407E-A947-70E740481C1C}">
                <a14:useLocalDpi xmlns:a14="http://schemas.microsoft.com/office/drawing/2010/main"/>
              </a:ext>
            </a:extLst>
          </a:blip>
          <a:srcRect/>
          <a:stretch/>
        </p:blipFill>
        <p:spPr>
          <a:xfrm>
            <a:off x="4808540" y="1329376"/>
            <a:ext cx="3878262" cy="3057819"/>
          </a:xfrm>
          <a:noFill/>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0F0628EA-5738-4E25-A587-F7101C93814B}"/>
              </a:ext>
            </a:extLst>
          </p:cNvPr>
          <p:cNvSpPr/>
          <p:nvPr/>
        </p:nvSpPr>
        <p:spPr>
          <a:xfrm>
            <a:off x="6734503" y="1329376"/>
            <a:ext cx="1952299" cy="3057819"/>
          </a:xfrm>
          <a:prstGeom prst="rect">
            <a:avLst/>
          </a:prstGeom>
          <a:solidFill>
            <a:srgbClr val="F26A42">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70">
            <a:extLst>
              <a:ext uri="{FF2B5EF4-FFF2-40B4-BE49-F238E27FC236}">
                <a16:creationId xmlns:a16="http://schemas.microsoft.com/office/drawing/2014/main" id="{5BF5719C-A92A-4B44-A078-834F9AEB0F5F}"/>
              </a:ext>
            </a:extLst>
          </p:cNvPr>
          <p:cNvSpPr txBox="1">
            <a:spLocks/>
          </p:cNvSpPr>
          <p:nvPr/>
        </p:nvSpPr>
        <p:spPr>
          <a:xfrm>
            <a:off x="6734504" y="1327929"/>
            <a:ext cx="1952298" cy="3059266"/>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External</a:t>
            </a:r>
          </a:p>
          <a:p>
            <a:r>
              <a:rPr lang="en-US" sz="1100" dirty="0">
                <a:solidFill>
                  <a:schemeClr val="bg1"/>
                </a:solidFill>
              </a:rPr>
              <a:t>Former employees</a:t>
            </a:r>
          </a:p>
          <a:p>
            <a:r>
              <a:rPr lang="en-US" sz="1100" dirty="0">
                <a:solidFill>
                  <a:schemeClr val="bg1"/>
                </a:solidFill>
              </a:rPr>
              <a:t>Previous candidates</a:t>
            </a:r>
          </a:p>
          <a:p>
            <a:r>
              <a:rPr lang="en-US" sz="1100" dirty="0">
                <a:solidFill>
                  <a:schemeClr val="bg1"/>
                </a:solidFill>
              </a:rPr>
              <a:t>Walk-ins</a:t>
            </a:r>
          </a:p>
          <a:p>
            <a:r>
              <a:rPr lang="en-US" sz="1100" dirty="0">
                <a:solidFill>
                  <a:schemeClr val="bg1"/>
                </a:solidFill>
              </a:rPr>
              <a:t>Internet</a:t>
            </a:r>
          </a:p>
          <a:p>
            <a:r>
              <a:rPr lang="en-US" sz="1100" dirty="0">
                <a:solidFill>
                  <a:schemeClr val="bg1"/>
                </a:solidFill>
              </a:rPr>
              <a:t>Social media</a:t>
            </a:r>
          </a:p>
          <a:p>
            <a:r>
              <a:rPr lang="en-US" sz="1100" dirty="0">
                <a:solidFill>
                  <a:schemeClr val="bg1"/>
                </a:solidFill>
              </a:rPr>
              <a:t>Media advertising</a:t>
            </a:r>
          </a:p>
          <a:p>
            <a:r>
              <a:rPr lang="en-US" sz="1100" dirty="0">
                <a:solidFill>
                  <a:schemeClr val="bg1"/>
                </a:solidFill>
              </a:rPr>
              <a:t>Third-party agencies/firms</a:t>
            </a:r>
          </a:p>
          <a:p>
            <a:r>
              <a:rPr lang="en-US" sz="1100" dirty="0">
                <a:solidFill>
                  <a:schemeClr val="bg1"/>
                </a:solidFill>
              </a:rPr>
              <a:t>Job fairs</a:t>
            </a:r>
          </a:p>
          <a:p>
            <a:r>
              <a:rPr lang="en-US" sz="1100" dirty="0">
                <a:solidFill>
                  <a:schemeClr val="bg1"/>
                </a:solidFill>
              </a:rPr>
              <a:t>Educational recruiting</a:t>
            </a:r>
          </a:p>
          <a:p>
            <a:r>
              <a:rPr lang="en-US" sz="1100" dirty="0">
                <a:solidFill>
                  <a:schemeClr val="bg1"/>
                </a:solidFill>
              </a:rPr>
              <a:t>Labor or professional organizations</a:t>
            </a:r>
          </a:p>
          <a:p>
            <a:endParaRPr lang="en-US" sz="1100" dirty="0">
              <a:solidFill>
                <a:schemeClr val="bg1"/>
              </a:solidFill>
            </a:endParaRPr>
          </a:p>
          <a:p>
            <a:pPr marL="0" indent="0" algn="ctr">
              <a:buNone/>
            </a:pPr>
            <a:endParaRPr lang="en-US" b="1" dirty="0"/>
          </a:p>
        </p:txBody>
      </p:sp>
      <p:sp>
        <p:nvSpPr>
          <p:cNvPr id="21" name="Text Placeholder 70">
            <a:extLst>
              <a:ext uri="{FF2B5EF4-FFF2-40B4-BE49-F238E27FC236}">
                <a16:creationId xmlns:a16="http://schemas.microsoft.com/office/drawing/2014/main" id="{5A93B624-7A70-46CF-9EEE-2A302B68742D}"/>
              </a:ext>
            </a:extLst>
          </p:cNvPr>
          <p:cNvSpPr txBox="1">
            <a:spLocks/>
          </p:cNvSpPr>
          <p:nvPr/>
        </p:nvSpPr>
        <p:spPr>
          <a:xfrm>
            <a:off x="2537847" y="1340592"/>
            <a:ext cx="1952298" cy="3059266"/>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Internal</a:t>
            </a:r>
          </a:p>
          <a:p>
            <a:r>
              <a:rPr lang="en-US" sz="1100" dirty="0">
                <a:solidFill>
                  <a:schemeClr val="bg1"/>
                </a:solidFill>
              </a:rPr>
              <a:t>Job posting</a:t>
            </a:r>
          </a:p>
          <a:p>
            <a:r>
              <a:rPr lang="en-US" sz="1100" dirty="0">
                <a:solidFill>
                  <a:schemeClr val="bg1"/>
                </a:solidFill>
              </a:rPr>
              <a:t>Skill Inventory</a:t>
            </a:r>
          </a:p>
          <a:p>
            <a:r>
              <a:rPr lang="en-US" sz="1100" dirty="0">
                <a:solidFill>
                  <a:schemeClr val="bg1"/>
                </a:solidFill>
              </a:rPr>
              <a:t>Employee referrals</a:t>
            </a:r>
          </a:p>
          <a:p>
            <a:endParaRPr lang="en-US" sz="1100" dirty="0">
              <a:solidFill>
                <a:schemeClr val="bg1"/>
              </a:solidFill>
            </a:endParaRPr>
          </a:p>
          <a:p>
            <a:pPr marL="0" indent="0" algn="ctr">
              <a:buNone/>
            </a:pPr>
            <a:endParaRPr lang="en-US" b="1" dirty="0"/>
          </a:p>
        </p:txBody>
      </p:sp>
    </p:spTree>
    <p:custDataLst>
      <p:tags r:id="rId1"/>
    </p:custDataLst>
    <p:extLst>
      <p:ext uri="{BB962C8B-B14F-4D97-AF65-F5344CB8AC3E}">
        <p14:creationId xmlns:p14="http://schemas.microsoft.com/office/powerpoint/2010/main" val="2704661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2-6</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a:xfrm>
            <a:off x="611884" y="315468"/>
            <a:ext cx="7132320" cy="484632"/>
          </a:xfrm>
        </p:spPr>
        <p:txBody>
          <a:bodyPr anchor="ctr">
            <a:normAutofit/>
          </a:bodyPr>
          <a:lstStyle/>
          <a:p>
            <a:r>
              <a:rPr lang="en-US" dirty="0"/>
              <a:t>Common Yield Ratios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a:xfrm>
            <a:off x="7863842" y="314135"/>
            <a:ext cx="822960" cy="484632"/>
          </a:xfrm>
        </p:spPr>
        <p:txBody>
          <a:bodyPr anchor="ctr">
            <a:normAutofit/>
          </a:bodyPr>
          <a:lstStyle/>
          <a:p>
            <a:r>
              <a:rPr lang="en-US" dirty="0"/>
              <a:t>M2</a:t>
            </a:r>
          </a:p>
        </p:txBody>
      </p:sp>
      <p:pic>
        <p:nvPicPr>
          <p:cNvPr id="8" name="Content Placeholder 7" descr="Icon, map&#10;&#10;Description automatically generated">
            <a:extLst>
              <a:ext uri="{FF2B5EF4-FFF2-40B4-BE49-F238E27FC236}">
                <a16:creationId xmlns:a16="http://schemas.microsoft.com/office/drawing/2014/main" id="{DBF5C035-92D5-4F53-BD0E-7239361EE363}"/>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0" y="3061870"/>
            <a:ext cx="9144000" cy="1554480"/>
          </a:xfrm>
          <a:noFill/>
        </p:spPr>
      </p:pic>
      <p:sp>
        <p:nvSpPr>
          <p:cNvPr id="9" name="Text Placeholder 70">
            <a:extLst>
              <a:ext uri="{FF2B5EF4-FFF2-40B4-BE49-F238E27FC236}">
                <a16:creationId xmlns:a16="http://schemas.microsoft.com/office/drawing/2014/main" id="{8CE1762D-C527-4F83-932A-E603D94DE31B}"/>
              </a:ext>
            </a:extLst>
          </p:cNvPr>
          <p:cNvSpPr txBox="1">
            <a:spLocks/>
          </p:cNvSpPr>
          <p:nvPr/>
        </p:nvSpPr>
        <p:spPr>
          <a:xfrm>
            <a:off x="771375" y="1354169"/>
            <a:ext cx="7734450" cy="3116958"/>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Qualified candidates to total candidates</a:t>
            </a:r>
          </a:p>
          <a:p>
            <a:r>
              <a:rPr lang="en-US" dirty="0"/>
              <a:t>Minority or female candidates to total candidates</a:t>
            </a:r>
          </a:p>
          <a:p>
            <a:r>
              <a:rPr lang="en-US" dirty="0"/>
              <a:t>Offers extended to qualified candidates or final interviews</a:t>
            </a:r>
          </a:p>
          <a:p>
            <a:r>
              <a:rPr lang="en-US" dirty="0"/>
              <a:t>Offers accepted to offers extended</a:t>
            </a:r>
          </a:p>
          <a:p>
            <a:pPr marL="0" indent="0">
              <a:buNone/>
            </a:pPr>
            <a:endParaRPr lang="en-US" dirty="0"/>
          </a:p>
        </p:txBody>
      </p:sp>
      <p:pic>
        <p:nvPicPr>
          <p:cNvPr id="7" name="Graphic 6" descr="Lightbulb and gear with solid fill">
            <a:extLst>
              <a:ext uri="{FF2B5EF4-FFF2-40B4-BE49-F238E27FC236}">
                <a16:creationId xmlns:a16="http://schemas.microsoft.com/office/drawing/2014/main" id="{A1F710E1-6E37-41A5-84A4-AA33456D99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2147171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2-8</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Cost Per Hire </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M2</a:t>
            </a:r>
          </a:p>
        </p:txBody>
      </p:sp>
      <p:sp>
        <p:nvSpPr>
          <p:cNvPr id="2" name="Rectangle 1">
            <a:extLst>
              <a:ext uri="{FF2B5EF4-FFF2-40B4-BE49-F238E27FC236}">
                <a16:creationId xmlns:a16="http://schemas.microsoft.com/office/drawing/2014/main" id="{B678D78C-0664-472C-BBED-ED520C4D3ACF}"/>
              </a:ext>
            </a:extLst>
          </p:cNvPr>
          <p:cNvSpPr/>
          <p:nvPr/>
        </p:nvSpPr>
        <p:spPr>
          <a:xfrm>
            <a:off x="2427111" y="1429026"/>
            <a:ext cx="4289778" cy="1497894"/>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u="none" kern="1200" dirty="0">
                <a:solidFill>
                  <a:schemeClr val="tx1"/>
                </a:solidFill>
                <a:latin typeface="+mn-lt"/>
                <a:ea typeface="+mn-ea"/>
                <a:cs typeface="Arial" panose="020B0604020202020204" pitchFamily="34" charset="0"/>
              </a:rPr>
              <a:t>A metric commonly used to measure the effort exerted (defined in financial terms) to staff an open position in an organization. </a:t>
            </a:r>
            <a:endParaRPr lang="en-US" sz="2000" b="0" u="none" dirty="0">
              <a:solidFill>
                <a:schemeClr val="tx1"/>
              </a:solidFill>
              <a:latin typeface="+mn-lt"/>
              <a:cs typeface="Arial" panose="020B0604020202020204" pitchFamily="34" charset="0"/>
            </a:endParaRPr>
          </a:p>
        </p:txBody>
      </p:sp>
      <p:pic>
        <p:nvPicPr>
          <p:cNvPr id="9" name="Graphic 8" descr="Lightbulb and gear with solid fill">
            <a:extLst>
              <a:ext uri="{FF2B5EF4-FFF2-40B4-BE49-F238E27FC236}">
                <a16:creationId xmlns:a16="http://schemas.microsoft.com/office/drawing/2014/main" id="{95A64441-DFA4-4B9A-B857-9B722EC9BD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77753" y="952142"/>
            <a:ext cx="914400" cy="914400"/>
          </a:xfrm>
          <a:prstGeom prst="rect">
            <a:avLst/>
          </a:prstGeom>
        </p:spPr>
      </p:pic>
      <p:sp>
        <p:nvSpPr>
          <p:cNvPr id="10" name="TextBox 9">
            <a:extLst>
              <a:ext uri="{FF2B5EF4-FFF2-40B4-BE49-F238E27FC236}">
                <a16:creationId xmlns:a16="http://schemas.microsoft.com/office/drawing/2014/main" id="{79E6C72D-FA1C-4CF8-9B6C-0D796598B6B5}"/>
              </a:ext>
            </a:extLst>
          </p:cNvPr>
          <p:cNvSpPr txBox="1"/>
          <p:nvPr/>
        </p:nvSpPr>
        <p:spPr>
          <a:xfrm>
            <a:off x="2286000" y="3557179"/>
            <a:ext cx="4572000" cy="461665"/>
          </a:xfrm>
          <a:prstGeom prst="rect">
            <a:avLst/>
          </a:prstGeom>
          <a:noFill/>
        </p:spPr>
        <p:txBody>
          <a:bodyPr wrap="square">
            <a:spAutoFit/>
          </a:bodyPr>
          <a:lstStyle/>
          <a:p>
            <a:pPr algn="ctr"/>
            <a:r>
              <a:rPr lang="en-US" sz="2400" b="1" i="1" u="none" kern="1200" dirty="0">
                <a:solidFill>
                  <a:schemeClr val="tx1"/>
                </a:solidFill>
                <a:latin typeface="+mn-lt"/>
                <a:ea typeface="+mn-ea"/>
                <a:cs typeface="Arial" panose="020B0604020202020204" pitchFamily="34" charset="0"/>
              </a:rPr>
              <a:t>What is the average cost per hire?</a:t>
            </a:r>
            <a:endParaRPr lang="en-US" sz="2400" b="1" i="1" u="none" dirty="0">
              <a:solidFill>
                <a:schemeClr val="tx1"/>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075329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FF0D2DB-7400-43FE-BDE5-C0D8ED1B5A49}"/>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3791329" y="1120573"/>
            <a:ext cx="3952875" cy="3933825"/>
          </a:xfrm>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2-9</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The Selection Process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M2</a:t>
            </a:r>
          </a:p>
        </p:txBody>
      </p:sp>
      <p:sp>
        <p:nvSpPr>
          <p:cNvPr id="26" name="Text Placeholder 70">
            <a:extLst>
              <a:ext uri="{FF2B5EF4-FFF2-40B4-BE49-F238E27FC236}">
                <a16:creationId xmlns:a16="http://schemas.microsoft.com/office/drawing/2014/main" id="{00BCDAE7-476A-4BE8-B31F-722AC16CF25A}"/>
              </a:ext>
            </a:extLst>
          </p:cNvPr>
          <p:cNvSpPr txBox="1">
            <a:spLocks/>
          </p:cNvSpPr>
          <p:nvPr/>
        </p:nvSpPr>
        <p:spPr>
          <a:xfrm>
            <a:off x="4298263" y="1193388"/>
            <a:ext cx="2939005" cy="30459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bg2">
                    <a:lumMod val="10000"/>
                  </a:schemeClr>
                </a:solidFill>
              </a:rPr>
              <a:t>Job Posting</a:t>
            </a:r>
          </a:p>
        </p:txBody>
      </p:sp>
      <p:sp>
        <p:nvSpPr>
          <p:cNvPr id="27" name="Text Placeholder 70">
            <a:extLst>
              <a:ext uri="{FF2B5EF4-FFF2-40B4-BE49-F238E27FC236}">
                <a16:creationId xmlns:a16="http://schemas.microsoft.com/office/drawing/2014/main" id="{42892B16-3D4B-4F1E-83EA-CEE3467CBADD}"/>
              </a:ext>
            </a:extLst>
          </p:cNvPr>
          <p:cNvSpPr txBox="1">
            <a:spLocks/>
          </p:cNvSpPr>
          <p:nvPr/>
        </p:nvSpPr>
        <p:spPr>
          <a:xfrm>
            <a:off x="4298263" y="1691124"/>
            <a:ext cx="2939005" cy="30459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bg2">
                    <a:lumMod val="10000"/>
                  </a:schemeClr>
                </a:solidFill>
              </a:rPr>
              <a:t>Resume &amp; Application Analysis</a:t>
            </a:r>
          </a:p>
        </p:txBody>
      </p:sp>
      <p:sp>
        <p:nvSpPr>
          <p:cNvPr id="28" name="Text Placeholder 70">
            <a:extLst>
              <a:ext uri="{FF2B5EF4-FFF2-40B4-BE49-F238E27FC236}">
                <a16:creationId xmlns:a16="http://schemas.microsoft.com/office/drawing/2014/main" id="{C86FE873-61F8-4DE3-B717-817851B364E1}"/>
              </a:ext>
            </a:extLst>
          </p:cNvPr>
          <p:cNvSpPr txBox="1">
            <a:spLocks/>
          </p:cNvSpPr>
          <p:nvPr/>
        </p:nvSpPr>
        <p:spPr>
          <a:xfrm>
            <a:off x="4298263" y="2200611"/>
            <a:ext cx="2939005" cy="30459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bg2">
                    <a:lumMod val="10000"/>
                  </a:schemeClr>
                </a:solidFill>
              </a:rPr>
              <a:t>Initial Screening</a:t>
            </a:r>
          </a:p>
        </p:txBody>
      </p:sp>
      <p:sp>
        <p:nvSpPr>
          <p:cNvPr id="29" name="Text Placeholder 70">
            <a:extLst>
              <a:ext uri="{FF2B5EF4-FFF2-40B4-BE49-F238E27FC236}">
                <a16:creationId xmlns:a16="http://schemas.microsoft.com/office/drawing/2014/main" id="{52EB0BF7-97BC-4D34-B337-CC9B3B2B9597}"/>
              </a:ext>
            </a:extLst>
          </p:cNvPr>
          <p:cNvSpPr txBox="1">
            <a:spLocks/>
          </p:cNvSpPr>
          <p:nvPr/>
        </p:nvSpPr>
        <p:spPr>
          <a:xfrm>
            <a:off x="4298263" y="2698107"/>
            <a:ext cx="2939005" cy="30459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bg2">
                    <a:lumMod val="10000"/>
                  </a:schemeClr>
                </a:solidFill>
              </a:rPr>
              <a:t>In-depth Interviews</a:t>
            </a:r>
          </a:p>
        </p:txBody>
      </p:sp>
      <p:sp>
        <p:nvSpPr>
          <p:cNvPr id="30" name="Text Placeholder 70">
            <a:extLst>
              <a:ext uri="{FF2B5EF4-FFF2-40B4-BE49-F238E27FC236}">
                <a16:creationId xmlns:a16="http://schemas.microsoft.com/office/drawing/2014/main" id="{19C0AB27-2501-4A3D-9078-ABDE38001DDD}"/>
              </a:ext>
            </a:extLst>
          </p:cNvPr>
          <p:cNvSpPr txBox="1">
            <a:spLocks/>
          </p:cNvSpPr>
          <p:nvPr/>
        </p:nvSpPr>
        <p:spPr>
          <a:xfrm>
            <a:off x="4267782" y="3202485"/>
            <a:ext cx="2939005" cy="30459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bg2">
                    <a:lumMod val="10000"/>
                  </a:schemeClr>
                </a:solidFill>
              </a:rPr>
              <a:t>Pre-employment Testing</a:t>
            </a:r>
          </a:p>
        </p:txBody>
      </p:sp>
      <p:sp>
        <p:nvSpPr>
          <p:cNvPr id="31" name="Text Placeholder 70">
            <a:extLst>
              <a:ext uri="{FF2B5EF4-FFF2-40B4-BE49-F238E27FC236}">
                <a16:creationId xmlns:a16="http://schemas.microsoft.com/office/drawing/2014/main" id="{2E81D2EA-DC96-40D0-927F-7217F506495D}"/>
              </a:ext>
            </a:extLst>
          </p:cNvPr>
          <p:cNvSpPr txBox="1">
            <a:spLocks/>
          </p:cNvSpPr>
          <p:nvPr/>
        </p:nvSpPr>
        <p:spPr>
          <a:xfrm>
            <a:off x="4298261" y="3727646"/>
            <a:ext cx="2939005" cy="30459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bg2">
                    <a:lumMod val="10000"/>
                  </a:schemeClr>
                </a:solidFill>
              </a:rPr>
              <a:t>Background Investigation</a:t>
            </a:r>
          </a:p>
        </p:txBody>
      </p:sp>
      <p:sp>
        <p:nvSpPr>
          <p:cNvPr id="32" name="Text Placeholder 70">
            <a:extLst>
              <a:ext uri="{FF2B5EF4-FFF2-40B4-BE49-F238E27FC236}">
                <a16:creationId xmlns:a16="http://schemas.microsoft.com/office/drawing/2014/main" id="{CCD5E032-8E1E-4FB7-BF5E-4C2BBF2CD549}"/>
              </a:ext>
            </a:extLst>
          </p:cNvPr>
          <p:cNvSpPr txBox="1">
            <a:spLocks/>
          </p:cNvSpPr>
          <p:nvPr/>
        </p:nvSpPr>
        <p:spPr>
          <a:xfrm>
            <a:off x="4298263" y="4214852"/>
            <a:ext cx="2939005" cy="30459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bg2">
                    <a:lumMod val="10000"/>
                  </a:schemeClr>
                </a:solidFill>
              </a:rPr>
              <a:t>Contingent Offer</a:t>
            </a:r>
          </a:p>
        </p:txBody>
      </p:sp>
      <p:sp>
        <p:nvSpPr>
          <p:cNvPr id="33" name="Text Placeholder 70">
            <a:extLst>
              <a:ext uri="{FF2B5EF4-FFF2-40B4-BE49-F238E27FC236}">
                <a16:creationId xmlns:a16="http://schemas.microsoft.com/office/drawing/2014/main" id="{AC9FE05B-02E8-41B4-B420-4FAB5A5D98EA}"/>
              </a:ext>
            </a:extLst>
          </p:cNvPr>
          <p:cNvSpPr txBox="1">
            <a:spLocks/>
          </p:cNvSpPr>
          <p:nvPr/>
        </p:nvSpPr>
        <p:spPr>
          <a:xfrm>
            <a:off x="4298263" y="4650609"/>
            <a:ext cx="2939005" cy="30459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bg2">
                    <a:lumMod val="10000"/>
                  </a:schemeClr>
                </a:solidFill>
              </a:rPr>
              <a:t>Final Offer &amp; Acceptance</a:t>
            </a:r>
          </a:p>
        </p:txBody>
      </p:sp>
      <p:sp>
        <p:nvSpPr>
          <p:cNvPr id="39" name="Rectangle 38">
            <a:extLst>
              <a:ext uri="{FF2B5EF4-FFF2-40B4-BE49-F238E27FC236}">
                <a16:creationId xmlns:a16="http://schemas.microsoft.com/office/drawing/2014/main" id="{76B4A05B-1168-4502-B69A-00B63F7E870D}"/>
              </a:ext>
            </a:extLst>
          </p:cNvPr>
          <p:cNvSpPr/>
          <p:nvPr/>
        </p:nvSpPr>
        <p:spPr>
          <a:xfrm>
            <a:off x="0" y="2505203"/>
            <a:ext cx="4366260" cy="832357"/>
          </a:xfrm>
          <a:prstGeom prst="rect">
            <a:avLst/>
          </a:prstGeom>
          <a:solidFill>
            <a:srgbClr val="F26A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Isosceles Triangle 40">
            <a:extLst>
              <a:ext uri="{FF2B5EF4-FFF2-40B4-BE49-F238E27FC236}">
                <a16:creationId xmlns:a16="http://schemas.microsoft.com/office/drawing/2014/main" id="{81C29DDE-E29F-4C1E-8F7D-EEF8655AEE6E}"/>
              </a:ext>
            </a:extLst>
          </p:cNvPr>
          <p:cNvSpPr/>
          <p:nvPr/>
        </p:nvSpPr>
        <p:spPr>
          <a:xfrm>
            <a:off x="3924300" y="2507093"/>
            <a:ext cx="883920" cy="832357"/>
          </a:xfrm>
          <a:prstGeom prst="triangle">
            <a:avLst/>
          </a:prstGeom>
          <a:solidFill>
            <a:srgbClr val="F26A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A7459F5E-CB5C-4249-B169-015F49DDDF5D}"/>
              </a:ext>
            </a:extLst>
          </p:cNvPr>
          <p:cNvSpPr/>
          <p:nvPr/>
        </p:nvSpPr>
        <p:spPr>
          <a:xfrm>
            <a:off x="6689211" y="2509591"/>
            <a:ext cx="883920" cy="827969"/>
          </a:xfrm>
          <a:prstGeom prst="triangle">
            <a:avLst/>
          </a:prstGeom>
          <a:solidFill>
            <a:srgbClr val="F26A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7FE1387-3489-4DD7-8C5F-2A58BEA5D428}"/>
              </a:ext>
            </a:extLst>
          </p:cNvPr>
          <p:cNvSpPr/>
          <p:nvPr/>
        </p:nvSpPr>
        <p:spPr>
          <a:xfrm>
            <a:off x="7133192" y="2513197"/>
            <a:ext cx="2017581" cy="824364"/>
          </a:xfrm>
          <a:prstGeom prst="rect">
            <a:avLst/>
          </a:prstGeom>
          <a:solidFill>
            <a:srgbClr val="F26A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Graphic 17" descr="Lightbulb and gear with solid fill">
            <a:extLst>
              <a:ext uri="{FF2B5EF4-FFF2-40B4-BE49-F238E27FC236}">
                <a16:creationId xmlns:a16="http://schemas.microsoft.com/office/drawing/2014/main" id="{1E555533-C9DB-4FB1-8D23-DE0F5DA871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915408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0EDE6C5-BC1C-4D59-B150-1B32DCBE3D12}"/>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0" y="1258015"/>
            <a:ext cx="9144000" cy="3478409"/>
          </a:xfrm>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2-10</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Job Posting</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M2</a:t>
            </a:r>
          </a:p>
        </p:txBody>
      </p:sp>
      <p:sp>
        <p:nvSpPr>
          <p:cNvPr id="9" name="Rectangle 8">
            <a:extLst>
              <a:ext uri="{FF2B5EF4-FFF2-40B4-BE49-F238E27FC236}">
                <a16:creationId xmlns:a16="http://schemas.microsoft.com/office/drawing/2014/main" id="{64578391-340C-45E0-A9A3-08605A7966E4}"/>
              </a:ext>
            </a:extLst>
          </p:cNvPr>
          <p:cNvSpPr/>
          <p:nvPr/>
        </p:nvSpPr>
        <p:spPr>
          <a:xfrm>
            <a:off x="3842442" y="1479215"/>
            <a:ext cx="4844360" cy="88160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marL="342900" indent="-342900">
              <a:lnSpc>
                <a:spcPct val="110000"/>
              </a:lnSpc>
              <a:buFont typeface="Arial" panose="020B0604020202020204" pitchFamily="34" charset="0"/>
              <a:buChar char="•"/>
              <a:defRPr/>
            </a:pPr>
            <a:r>
              <a:rPr lang="en-US" sz="1200" dirty="0">
                <a:solidFill>
                  <a:schemeClr val="bg1"/>
                </a:solidFill>
                <a:cs typeface="Arial" panose="020B0604020202020204" pitchFamily="34" charset="0"/>
              </a:rPr>
              <a:t>Accurate description of the organization and the position. </a:t>
            </a:r>
          </a:p>
          <a:p>
            <a:pPr marL="342900" indent="-342900">
              <a:lnSpc>
                <a:spcPct val="110000"/>
              </a:lnSpc>
              <a:buFont typeface="Arial" panose="020B0604020202020204" pitchFamily="34" charset="0"/>
              <a:buChar char="•"/>
              <a:defRPr/>
            </a:pPr>
            <a:r>
              <a:rPr lang="en-US" sz="1200" dirty="0">
                <a:solidFill>
                  <a:schemeClr val="bg1"/>
                </a:solidFill>
                <a:cs typeface="Arial" panose="020B0604020202020204" pitchFamily="34" charset="0"/>
              </a:rPr>
              <a:t>The more accurate the posting, the more likely it is to attract a qualified candidate.</a:t>
            </a:r>
          </a:p>
        </p:txBody>
      </p:sp>
      <p:sp>
        <p:nvSpPr>
          <p:cNvPr id="10" name="Rectangle 9">
            <a:extLst>
              <a:ext uri="{FF2B5EF4-FFF2-40B4-BE49-F238E27FC236}">
                <a16:creationId xmlns:a16="http://schemas.microsoft.com/office/drawing/2014/main" id="{DB0A07F9-8475-4C8A-BCD2-75156084F6EE}"/>
              </a:ext>
            </a:extLst>
          </p:cNvPr>
          <p:cNvSpPr/>
          <p:nvPr/>
        </p:nvSpPr>
        <p:spPr>
          <a:xfrm>
            <a:off x="3842442" y="2579370"/>
            <a:ext cx="4844360" cy="1939290"/>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BC924AA-1BDD-441F-94F6-A0F676C7D682}"/>
              </a:ext>
            </a:extLst>
          </p:cNvPr>
          <p:cNvSpPr txBox="1"/>
          <p:nvPr/>
        </p:nvSpPr>
        <p:spPr>
          <a:xfrm>
            <a:off x="3949122" y="2592871"/>
            <a:ext cx="2276418" cy="1910395"/>
          </a:xfrm>
          <a:prstGeom prst="rect">
            <a:avLst/>
          </a:prstGeom>
          <a:noFill/>
        </p:spPr>
        <p:txBody>
          <a:bodyPr wrap="square">
            <a:spAutoFit/>
          </a:bodyPr>
          <a:lstStyle/>
          <a:p>
            <a:pPr>
              <a:lnSpc>
                <a:spcPct val="110000"/>
              </a:lnSpc>
              <a:defRPr/>
            </a:pPr>
            <a:r>
              <a:rPr lang="en-US" sz="1200" dirty="0">
                <a:solidFill>
                  <a:schemeClr val="bg1"/>
                </a:solidFill>
                <a:latin typeface="+mn-lt"/>
              </a:rPr>
              <a:t>Includes:</a:t>
            </a:r>
          </a:p>
          <a:p>
            <a:pPr marL="342900" indent="-342900">
              <a:lnSpc>
                <a:spcPct val="110000"/>
              </a:lnSpc>
              <a:buFont typeface="Arial" panose="020B0604020202020204" pitchFamily="34" charset="0"/>
              <a:buChar char="•"/>
              <a:defRPr/>
            </a:pPr>
            <a:r>
              <a:rPr lang="en-US" sz="1200" dirty="0">
                <a:solidFill>
                  <a:schemeClr val="bg1"/>
                </a:solidFill>
                <a:latin typeface="+mn-lt"/>
              </a:rPr>
              <a:t>Organization name</a:t>
            </a:r>
          </a:p>
          <a:p>
            <a:pPr marL="342900" indent="-342900">
              <a:lnSpc>
                <a:spcPct val="110000"/>
              </a:lnSpc>
              <a:buFont typeface="Arial" panose="020B0604020202020204" pitchFamily="34" charset="0"/>
              <a:buChar char="•"/>
              <a:defRPr/>
            </a:pPr>
            <a:r>
              <a:rPr lang="en-US" sz="1200" dirty="0">
                <a:solidFill>
                  <a:schemeClr val="bg1"/>
                </a:solidFill>
                <a:latin typeface="+mn-lt"/>
              </a:rPr>
              <a:t>Position title</a:t>
            </a:r>
          </a:p>
          <a:p>
            <a:pPr marL="342900" indent="-342900">
              <a:lnSpc>
                <a:spcPct val="110000"/>
              </a:lnSpc>
              <a:buFont typeface="Arial" panose="020B0604020202020204" pitchFamily="34" charset="0"/>
              <a:buChar char="•"/>
              <a:defRPr/>
            </a:pPr>
            <a:r>
              <a:rPr lang="en-US" sz="1200" dirty="0">
                <a:solidFill>
                  <a:schemeClr val="bg1"/>
                </a:solidFill>
                <a:latin typeface="+mn-lt"/>
              </a:rPr>
              <a:t>Position type</a:t>
            </a:r>
          </a:p>
          <a:p>
            <a:pPr marL="342900" indent="-342900">
              <a:lnSpc>
                <a:spcPct val="110000"/>
              </a:lnSpc>
              <a:buFont typeface="Arial" panose="020B0604020202020204" pitchFamily="34" charset="0"/>
              <a:buChar char="•"/>
              <a:defRPr/>
            </a:pPr>
            <a:r>
              <a:rPr lang="en-US" sz="1200" dirty="0">
                <a:solidFill>
                  <a:schemeClr val="bg1"/>
                </a:solidFill>
                <a:latin typeface="+mn-lt"/>
              </a:rPr>
              <a:t>Location</a:t>
            </a:r>
          </a:p>
          <a:p>
            <a:pPr marL="342900" indent="-342900">
              <a:lnSpc>
                <a:spcPct val="110000"/>
              </a:lnSpc>
              <a:buFont typeface="Arial" panose="020B0604020202020204" pitchFamily="34" charset="0"/>
              <a:buChar char="•"/>
              <a:defRPr/>
            </a:pPr>
            <a:r>
              <a:rPr lang="en-US" sz="1200" dirty="0">
                <a:solidFill>
                  <a:schemeClr val="bg1"/>
                </a:solidFill>
                <a:latin typeface="+mn-lt"/>
              </a:rPr>
              <a:t>KSAs required/desired for position</a:t>
            </a:r>
          </a:p>
          <a:p>
            <a:pPr marL="342900" indent="-342900">
              <a:lnSpc>
                <a:spcPct val="110000"/>
              </a:lnSpc>
              <a:buFont typeface="Arial" panose="020B0604020202020204" pitchFamily="34" charset="0"/>
              <a:buChar char="•"/>
              <a:defRPr/>
            </a:pPr>
            <a:r>
              <a:rPr lang="en-US" sz="1200" dirty="0">
                <a:solidFill>
                  <a:schemeClr val="bg1"/>
                </a:solidFill>
                <a:latin typeface="+mn-lt"/>
              </a:rPr>
              <a:t>Daily/regular job functions</a:t>
            </a:r>
          </a:p>
          <a:p>
            <a:pPr marL="342900" indent="-342900">
              <a:lnSpc>
                <a:spcPct val="110000"/>
              </a:lnSpc>
              <a:buFont typeface="Arial" panose="020B0604020202020204" pitchFamily="34" charset="0"/>
              <a:buChar char="•"/>
              <a:defRPr/>
            </a:pPr>
            <a:endParaRPr lang="en-US" sz="1200" dirty="0">
              <a:solidFill>
                <a:schemeClr val="bg1"/>
              </a:solidFill>
              <a:latin typeface="+mn-lt"/>
            </a:endParaRPr>
          </a:p>
        </p:txBody>
      </p:sp>
      <p:sp>
        <p:nvSpPr>
          <p:cNvPr id="12" name="TextBox 11">
            <a:extLst>
              <a:ext uri="{FF2B5EF4-FFF2-40B4-BE49-F238E27FC236}">
                <a16:creationId xmlns:a16="http://schemas.microsoft.com/office/drawing/2014/main" id="{267D4DF3-BA73-4E6B-8F76-5F82F793DFCE}"/>
              </a:ext>
            </a:extLst>
          </p:cNvPr>
          <p:cNvSpPr txBox="1"/>
          <p:nvPr/>
        </p:nvSpPr>
        <p:spPr>
          <a:xfrm>
            <a:off x="6166542" y="2592871"/>
            <a:ext cx="2276418" cy="1707262"/>
          </a:xfrm>
          <a:prstGeom prst="rect">
            <a:avLst/>
          </a:prstGeom>
          <a:noFill/>
        </p:spPr>
        <p:txBody>
          <a:bodyPr wrap="square">
            <a:spAutoFit/>
          </a:bodyPr>
          <a:lstStyle/>
          <a:p>
            <a:pPr>
              <a:lnSpc>
                <a:spcPct val="110000"/>
              </a:lnSpc>
              <a:defRPr/>
            </a:pPr>
            <a:endParaRPr lang="en-US" sz="1200" dirty="0">
              <a:solidFill>
                <a:schemeClr val="bg1"/>
              </a:solidFill>
              <a:latin typeface="+mn-lt"/>
            </a:endParaRPr>
          </a:p>
          <a:p>
            <a:pPr marL="342900" indent="-342900">
              <a:lnSpc>
                <a:spcPct val="110000"/>
              </a:lnSpc>
              <a:buFont typeface="Arial" panose="020B0604020202020204" pitchFamily="34" charset="0"/>
              <a:buChar char="•"/>
              <a:defRPr/>
            </a:pPr>
            <a:r>
              <a:rPr lang="en-US" sz="1200" dirty="0">
                <a:solidFill>
                  <a:schemeClr val="bg1"/>
                </a:solidFill>
                <a:latin typeface="+mn-lt"/>
              </a:rPr>
              <a:t>Essential functions of job</a:t>
            </a:r>
          </a:p>
          <a:p>
            <a:pPr marL="342900" indent="-342900">
              <a:lnSpc>
                <a:spcPct val="110000"/>
              </a:lnSpc>
              <a:buFont typeface="Arial" panose="020B0604020202020204" pitchFamily="34" charset="0"/>
              <a:buChar char="•"/>
              <a:defRPr/>
            </a:pPr>
            <a:r>
              <a:rPr lang="en-US" sz="1200" dirty="0">
                <a:solidFill>
                  <a:schemeClr val="bg1"/>
                </a:solidFill>
                <a:latin typeface="+mn-lt"/>
              </a:rPr>
              <a:t>Required experience</a:t>
            </a:r>
          </a:p>
          <a:p>
            <a:pPr marL="342900" indent="-342900">
              <a:lnSpc>
                <a:spcPct val="110000"/>
              </a:lnSpc>
              <a:buFont typeface="Arial" panose="020B0604020202020204" pitchFamily="34" charset="0"/>
              <a:buChar char="•"/>
              <a:defRPr/>
            </a:pPr>
            <a:r>
              <a:rPr lang="en-US" sz="1200" dirty="0">
                <a:solidFill>
                  <a:schemeClr val="bg1"/>
                </a:solidFill>
                <a:latin typeface="+mn-lt"/>
              </a:rPr>
              <a:t>How to apply</a:t>
            </a:r>
          </a:p>
          <a:p>
            <a:pPr marL="342900" indent="-342900">
              <a:lnSpc>
                <a:spcPct val="110000"/>
              </a:lnSpc>
              <a:buFont typeface="Arial" panose="020B0604020202020204" pitchFamily="34" charset="0"/>
              <a:buChar char="•"/>
              <a:defRPr/>
            </a:pPr>
            <a:r>
              <a:rPr lang="en-US" sz="1200" dirty="0">
                <a:solidFill>
                  <a:schemeClr val="bg1"/>
                </a:solidFill>
                <a:latin typeface="+mn-lt"/>
              </a:rPr>
              <a:t>Closing date (if applicable)</a:t>
            </a:r>
          </a:p>
          <a:p>
            <a:pPr marL="342900" indent="-342900">
              <a:lnSpc>
                <a:spcPct val="110000"/>
              </a:lnSpc>
              <a:buFont typeface="Arial" panose="020B0604020202020204" pitchFamily="34" charset="0"/>
              <a:buChar char="•"/>
              <a:defRPr/>
            </a:pPr>
            <a:r>
              <a:rPr lang="en-US" sz="1200" dirty="0">
                <a:solidFill>
                  <a:schemeClr val="bg1"/>
                </a:solidFill>
                <a:latin typeface="+mn-lt"/>
              </a:rPr>
              <a:t>Additional information about culture, benefits, etc.</a:t>
            </a:r>
          </a:p>
          <a:p>
            <a:pPr marL="342900" indent="-342900">
              <a:lnSpc>
                <a:spcPct val="110000"/>
              </a:lnSpc>
              <a:buFont typeface="Arial" panose="020B0604020202020204" pitchFamily="34" charset="0"/>
              <a:buChar char="•"/>
              <a:defRPr/>
            </a:pPr>
            <a:r>
              <a:rPr lang="en-US" sz="1200" dirty="0">
                <a:solidFill>
                  <a:schemeClr val="bg1"/>
                </a:solidFill>
                <a:latin typeface="+mn-lt"/>
              </a:rPr>
              <a:t>EEO information</a:t>
            </a:r>
          </a:p>
        </p:txBody>
      </p:sp>
    </p:spTree>
    <p:custDataLst>
      <p:tags r:id="rId1"/>
    </p:custDataLst>
    <p:extLst>
      <p:ext uri="{BB962C8B-B14F-4D97-AF65-F5344CB8AC3E}">
        <p14:creationId xmlns:p14="http://schemas.microsoft.com/office/powerpoint/2010/main" val="346352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4</a:t>
            </a:fld>
            <a:endParaRPr lang="en-US" dirty="0"/>
          </a:p>
        </p:txBody>
      </p:sp>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nchor="ctr"/>
          <a:lstStyle/>
          <a:p>
            <a:r>
              <a:rPr lang="en-US" noProof="0" dirty="0">
                <a:latin typeface="+mn-lt"/>
              </a:rPr>
              <a:t>Human Capital Management Qualified Advisor Path</a:t>
            </a:r>
          </a:p>
        </p:txBody>
      </p:sp>
      <p:pic>
        <p:nvPicPr>
          <p:cNvPr id="3" name="Picture 2">
            <a:extLst>
              <a:ext uri="{FF2B5EF4-FFF2-40B4-BE49-F238E27FC236}">
                <a16:creationId xmlns:a16="http://schemas.microsoft.com/office/drawing/2014/main" id="{1533EBD3-17E3-4799-96DF-7257407CFC98}"/>
              </a:ext>
            </a:extLst>
          </p:cNvPr>
          <p:cNvPicPr>
            <a:picLocks noChangeAspect="1"/>
          </p:cNvPicPr>
          <p:nvPr/>
        </p:nvPicPr>
        <p:blipFill>
          <a:blip r:embed="rId4"/>
          <a:srcRect/>
          <a:stretch/>
        </p:blipFill>
        <p:spPr>
          <a:xfrm>
            <a:off x="988428" y="905835"/>
            <a:ext cx="7167143" cy="3777006"/>
          </a:xfrm>
          <a:prstGeom prst="rect">
            <a:avLst/>
          </a:prstGeom>
        </p:spPr>
      </p:pic>
      <p:sp>
        <p:nvSpPr>
          <p:cNvPr id="77" name="TextBox 76">
            <a:extLst>
              <a:ext uri="{FF2B5EF4-FFF2-40B4-BE49-F238E27FC236}">
                <a16:creationId xmlns:a16="http://schemas.microsoft.com/office/drawing/2014/main" id="{48F5156B-547B-4756-9153-30109C12710E}"/>
              </a:ext>
            </a:extLst>
          </p:cNvPr>
          <p:cNvSpPr txBox="1"/>
          <p:nvPr/>
        </p:nvSpPr>
        <p:spPr>
          <a:xfrm>
            <a:off x="1546579" y="3842771"/>
            <a:ext cx="2009422" cy="369332"/>
          </a:xfrm>
          <a:prstGeom prst="rect">
            <a:avLst/>
          </a:prstGeom>
          <a:noFill/>
        </p:spPr>
        <p:txBody>
          <a:bodyPr wrap="square" rtlCol="0">
            <a:spAutoFit/>
          </a:bodyPr>
          <a:lstStyle/>
          <a:p>
            <a:pPr algn="ctr"/>
            <a:r>
              <a:rPr lang="en-US" b="1" dirty="0">
                <a:solidFill>
                  <a:schemeClr val="bg1"/>
                </a:solidFill>
                <a:latin typeface="+mn-lt"/>
              </a:rPr>
              <a:t>KNOWLEDGE</a:t>
            </a:r>
          </a:p>
        </p:txBody>
      </p:sp>
      <p:sp>
        <p:nvSpPr>
          <p:cNvPr id="78" name="TextBox 77">
            <a:extLst>
              <a:ext uri="{FF2B5EF4-FFF2-40B4-BE49-F238E27FC236}">
                <a16:creationId xmlns:a16="http://schemas.microsoft.com/office/drawing/2014/main" id="{9B1DE0DE-7F86-4615-BB53-D79FB4A34410}"/>
              </a:ext>
            </a:extLst>
          </p:cNvPr>
          <p:cNvSpPr txBox="1"/>
          <p:nvPr/>
        </p:nvSpPr>
        <p:spPr>
          <a:xfrm>
            <a:off x="3556001" y="3842771"/>
            <a:ext cx="2009422" cy="369332"/>
          </a:xfrm>
          <a:prstGeom prst="rect">
            <a:avLst/>
          </a:prstGeom>
          <a:noFill/>
        </p:spPr>
        <p:txBody>
          <a:bodyPr wrap="square" rtlCol="0">
            <a:spAutoFit/>
          </a:bodyPr>
          <a:lstStyle/>
          <a:p>
            <a:pPr algn="ctr"/>
            <a:r>
              <a:rPr lang="en-US" b="1" dirty="0">
                <a:solidFill>
                  <a:schemeClr val="bg1"/>
                </a:solidFill>
                <a:latin typeface="+mn-lt"/>
              </a:rPr>
              <a:t>APPLIED = SKILL</a:t>
            </a:r>
          </a:p>
        </p:txBody>
      </p:sp>
      <p:sp>
        <p:nvSpPr>
          <p:cNvPr id="79" name="TextBox 78">
            <a:extLst>
              <a:ext uri="{FF2B5EF4-FFF2-40B4-BE49-F238E27FC236}">
                <a16:creationId xmlns:a16="http://schemas.microsoft.com/office/drawing/2014/main" id="{6EE19020-DF74-44CB-912C-3EADBD53F94E}"/>
              </a:ext>
            </a:extLst>
          </p:cNvPr>
          <p:cNvSpPr txBox="1"/>
          <p:nvPr/>
        </p:nvSpPr>
        <p:spPr>
          <a:xfrm>
            <a:off x="5565423" y="3842771"/>
            <a:ext cx="2009422" cy="369332"/>
          </a:xfrm>
          <a:prstGeom prst="rect">
            <a:avLst/>
          </a:prstGeom>
          <a:noFill/>
        </p:spPr>
        <p:txBody>
          <a:bodyPr wrap="square" rtlCol="0">
            <a:spAutoFit/>
          </a:bodyPr>
          <a:lstStyle/>
          <a:p>
            <a:pPr algn="ctr"/>
            <a:r>
              <a:rPr lang="en-US" b="1" dirty="0">
                <a:solidFill>
                  <a:schemeClr val="bg1"/>
                </a:solidFill>
                <a:latin typeface="+mn-lt"/>
              </a:rPr>
              <a:t>FUTURE FOCUS</a:t>
            </a:r>
          </a:p>
        </p:txBody>
      </p:sp>
      <p:pic>
        <p:nvPicPr>
          <p:cNvPr id="80" name="Graphic 79" descr="Storytelling with solid fill">
            <a:extLst>
              <a:ext uri="{FF2B5EF4-FFF2-40B4-BE49-F238E27FC236}">
                <a16:creationId xmlns:a16="http://schemas.microsoft.com/office/drawing/2014/main" id="{9162760A-2A69-48BE-BA51-3DC064D0BEB5}"/>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0680" y="2213371"/>
            <a:ext cx="580967" cy="580967"/>
          </a:xfrm>
          <a:prstGeom prst="rect">
            <a:avLst/>
          </a:prstGeom>
        </p:spPr>
      </p:pic>
      <p:pic>
        <p:nvPicPr>
          <p:cNvPr id="81" name="Graphic 80" descr="Graduation cap with solid fill">
            <a:extLst>
              <a:ext uri="{FF2B5EF4-FFF2-40B4-BE49-F238E27FC236}">
                <a16:creationId xmlns:a16="http://schemas.microsoft.com/office/drawing/2014/main" id="{B7DCE17B-0F42-45DA-B172-2642EE2BF8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43460" y="3057723"/>
            <a:ext cx="587092" cy="604069"/>
          </a:xfrm>
          <a:prstGeom prst="rect">
            <a:avLst/>
          </a:prstGeom>
        </p:spPr>
      </p:pic>
      <p:sp>
        <p:nvSpPr>
          <p:cNvPr id="82" name="Rectangle 81">
            <a:extLst>
              <a:ext uri="{FF2B5EF4-FFF2-40B4-BE49-F238E27FC236}">
                <a16:creationId xmlns:a16="http://schemas.microsoft.com/office/drawing/2014/main" id="{6556BD11-D0CF-40E4-A9D4-C962AF13BD1C}"/>
              </a:ext>
            </a:extLst>
          </p:cNvPr>
          <p:cNvSpPr/>
          <p:nvPr/>
        </p:nvSpPr>
        <p:spPr>
          <a:xfrm>
            <a:off x="2228141" y="2942525"/>
            <a:ext cx="1350437" cy="830997"/>
          </a:xfrm>
          <a:prstGeom prst="rect">
            <a:avLst/>
          </a:prstGeom>
          <a:noFill/>
        </p:spPr>
        <p:txBody>
          <a:bodyPr wrap="square" rtlCol="0">
            <a:spAutoFit/>
          </a:bodyPr>
          <a:lstStyle/>
          <a:p>
            <a:pPr algn="ctr"/>
            <a:r>
              <a:rPr lang="ms-MY" sz="1600" dirty="0">
                <a:solidFill>
                  <a:schemeClr val="bg1"/>
                </a:solidFill>
                <a:latin typeface="+mn-lt"/>
              </a:rPr>
              <a:t>Thought Leadership Videos</a:t>
            </a:r>
            <a:endParaRPr lang="en-MY" sz="1600" dirty="0">
              <a:solidFill>
                <a:schemeClr val="bg1"/>
              </a:solidFill>
              <a:latin typeface="+mn-lt"/>
            </a:endParaRPr>
          </a:p>
        </p:txBody>
      </p:sp>
      <p:sp>
        <p:nvSpPr>
          <p:cNvPr id="83" name="Rectangle 82">
            <a:extLst>
              <a:ext uri="{FF2B5EF4-FFF2-40B4-BE49-F238E27FC236}">
                <a16:creationId xmlns:a16="http://schemas.microsoft.com/office/drawing/2014/main" id="{F0BA5D60-809B-43AC-9590-7D51CE29A449}"/>
              </a:ext>
            </a:extLst>
          </p:cNvPr>
          <p:cNvSpPr/>
          <p:nvPr/>
        </p:nvSpPr>
        <p:spPr>
          <a:xfrm>
            <a:off x="2451064" y="2205834"/>
            <a:ext cx="989192" cy="584775"/>
          </a:xfrm>
          <a:prstGeom prst="rect">
            <a:avLst/>
          </a:prstGeom>
          <a:noFill/>
        </p:spPr>
        <p:txBody>
          <a:bodyPr wrap="square" rtlCol="0">
            <a:spAutoFit/>
          </a:bodyPr>
          <a:lstStyle/>
          <a:p>
            <a:pPr algn="ctr"/>
            <a:r>
              <a:rPr lang="ms-MY" sz="1600" dirty="0">
                <a:solidFill>
                  <a:schemeClr val="bg1"/>
                </a:solidFill>
                <a:latin typeface="+mn-lt"/>
              </a:rPr>
              <a:t>Live Program</a:t>
            </a:r>
          </a:p>
        </p:txBody>
      </p:sp>
      <p:pic>
        <p:nvPicPr>
          <p:cNvPr id="84" name="Graphic 83" descr="Drama with solid fill">
            <a:extLst>
              <a:ext uri="{FF2B5EF4-FFF2-40B4-BE49-F238E27FC236}">
                <a16:creationId xmlns:a16="http://schemas.microsoft.com/office/drawing/2014/main" id="{7F994E98-26FB-448B-BFF8-D28647A3A33F}"/>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18150" y="2205834"/>
            <a:ext cx="552433" cy="552433"/>
          </a:xfrm>
          <a:prstGeom prst="rect">
            <a:avLst/>
          </a:prstGeom>
        </p:spPr>
      </p:pic>
      <p:pic>
        <p:nvPicPr>
          <p:cNvPr id="85" name="Graphic 84" descr="Phone Vibration with solid fill">
            <a:extLst>
              <a:ext uri="{FF2B5EF4-FFF2-40B4-BE49-F238E27FC236}">
                <a16:creationId xmlns:a16="http://schemas.microsoft.com/office/drawing/2014/main" id="{9A505CDF-A7C0-470E-8623-E7B84ECC3484}"/>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99391" y="2166661"/>
            <a:ext cx="586449" cy="551526"/>
          </a:xfrm>
          <a:prstGeom prst="rect">
            <a:avLst/>
          </a:prstGeom>
        </p:spPr>
      </p:pic>
      <p:pic>
        <p:nvPicPr>
          <p:cNvPr id="86" name="Graphic 85" descr="Repeat with solid fill">
            <a:extLst>
              <a:ext uri="{FF2B5EF4-FFF2-40B4-BE49-F238E27FC236}">
                <a16:creationId xmlns:a16="http://schemas.microsoft.com/office/drawing/2014/main" id="{E4134628-1756-4F6D-BB1F-E59739C07961}"/>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69444" y="3139557"/>
            <a:ext cx="489438" cy="489438"/>
          </a:xfrm>
          <a:prstGeom prst="rect">
            <a:avLst/>
          </a:prstGeom>
        </p:spPr>
      </p:pic>
      <p:sp>
        <p:nvSpPr>
          <p:cNvPr id="87" name="Rectangle 86">
            <a:extLst>
              <a:ext uri="{FF2B5EF4-FFF2-40B4-BE49-F238E27FC236}">
                <a16:creationId xmlns:a16="http://schemas.microsoft.com/office/drawing/2014/main" id="{420CAF75-CB86-4630-9228-8A2C1C1B365B}"/>
              </a:ext>
            </a:extLst>
          </p:cNvPr>
          <p:cNvSpPr/>
          <p:nvPr/>
        </p:nvSpPr>
        <p:spPr>
          <a:xfrm>
            <a:off x="6252495" y="2213371"/>
            <a:ext cx="1349066" cy="584775"/>
          </a:xfrm>
          <a:prstGeom prst="rect">
            <a:avLst/>
          </a:prstGeom>
        </p:spPr>
        <p:txBody>
          <a:bodyPr wrap="square">
            <a:spAutoFit/>
          </a:bodyPr>
          <a:lstStyle/>
          <a:p>
            <a:pPr algn="ctr"/>
            <a:r>
              <a:rPr lang="ms-MY" sz="1600" dirty="0">
                <a:solidFill>
                  <a:schemeClr val="bg1"/>
                </a:solidFill>
                <a:latin typeface="+mn-lt"/>
              </a:rPr>
              <a:t>Reinforce</a:t>
            </a:r>
          </a:p>
          <a:p>
            <a:pPr algn="ctr"/>
            <a:r>
              <a:rPr lang="ms-MY" sz="1600" dirty="0">
                <a:solidFill>
                  <a:schemeClr val="bg1"/>
                </a:solidFill>
                <a:latin typeface="+mn-lt"/>
              </a:rPr>
              <a:t>Change</a:t>
            </a:r>
          </a:p>
        </p:txBody>
      </p:sp>
      <p:sp>
        <p:nvSpPr>
          <p:cNvPr id="88" name="Rectangle 87">
            <a:extLst>
              <a:ext uri="{FF2B5EF4-FFF2-40B4-BE49-F238E27FC236}">
                <a16:creationId xmlns:a16="http://schemas.microsoft.com/office/drawing/2014/main" id="{4416D629-5E4E-4B2C-9CE9-F978C389D571}"/>
              </a:ext>
            </a:extLst>
          </p:cNvPr>
          <p:cNvSpPr/>
          <p:nvPr/>
        </p:nvSpPr>
        <p:spPr>
          <a:xfrm>
            <a:off x="6192228" y="3230387"/>
            <a:ext cx="1349066" cy="338554"/>
          </a:xfrm>
          <a:prstGeom prst="rect">
            <a:avLst/>
          </a:prstGeom>
        </p:spPr>
        <p:txBody>
          <a:bodyPr wrap="square">
            <a:spAutoFit/>
          </a:bodyPr>
          <a:lstStyle/>
          <a:p>
            <a:pPr algn="ctr"/>
            <a:r>
              <a:rPr lang="ms-MY" sz="1600" dirty="0">
                <a:solidFill>
                  <a:schemeClr val="bg1"/>
                </a:solidFill>
                <a:latin typeface="+mn-lt"/>
              </a:rPr>
              <a:t>Trends</a:t>
            </a:r>
          </a:p>
        </p:txBody>
      </p:sp>
      <p:sp>
        <p:nvSpPr>
          <p:cNvPr id="89" name="Rectangle 88">
            <a:extLst>
              <a:ext uri="{FF2B5EF4-FFF2-40B4-BE49-F238E27FC236}">
                <a16:creationId xmlns:a16="http://schemas.microsoft.com/office/drawing/2014/main" id="{750E04C5-CEE5-4886-9C39-F73376BBE513}"/>
              </a:ext>
            </a:extLst>
          </p:cNvPr>
          <p:cNvSpPr/>
          <p:nvPr/>
        </p:nvSpPr>
        <p:spPr>
          <a:xfrm>
            <a:off x="4277864" y="2328161"/>
            <a:ext cx="1350437" cy="307777"/>
          </a:xfrm>
          <a:prstGeom prst="rect">
            <a:avLst/>
          </a:prstGeom>
          <a:noFill/>
        </p:spPr>
        <p:txBody>
          <a:bodyPr wrap="square" rtlCol="0">
            <a:spAutoFit/>
          </a:bodyPr>
          <a:lstStyle/>
          <a:p>
            <a:pPr algn="ctr"/>
            <a:r>
              <a:rPr lang="en-US" sz="1600" dirty="0">
                <a:solidFill>
                  <a:schemeClr val="bg1"/>
                </a:solidFill>
                <a:latin typeface="+mn-lt"/>
              </a:rPr>
              <a:t>Scenarios</a:t>
            </a:r>
            <a:endParaRPr lang="ms-MY" sz="1600" dirty="0">
              <a:solidFill>
                <a:schemeClr val="bg1"/>
              </a:solidFill>
              <a:latin typeface="+mn-lt"/>
            </a:endParaRPr>
          </a:p>
        </p:txBody>
      </p:sp>
      <p:sp>
        <p:nvSpPr>
          <p:cNvPr id="90" name="Rectangle 89">
            <a:extLst>
              <a:ext uri="{FF2B5EF4-FFF2-40B4-BE49-F238E27FC236}">
                <a16:creationId xmlns:a16="http://schemas.microsoft.com/office/drawing/2014/main" id="{DDCD2EBA-DE66-4B94-90D2-B44626CCF89D}"/>
              </a:ext>
            </a:extLst>
          </p:cNvPr>
          <p:cNvSpPr/>
          <p:nvPr/>
        </p:nvSpPr>
        <p:spPr>
          <a:xfrm>
            <a:off x="4260140" y="3205868"/>
            <a:ext cx="1350437" cy="307777"/>
          </a:xfrm>
          <a:prstGeom prst="rect">
            <a:avLst/>
          </a:prstGeom>
          <a:noFill/>
        </p:spPr>
        <p:txBody>
          <a:bodyPr wrap="square" rtlCol="0">
            <a:spAutoFit/>
          </a:bodyPr>
          <a:lstStyle/>
          <a:p>
            <a:pPr algn="ctr"/>
            <a:r>
              <a:rPr lang="en-US" sz="1600" dirty="0">
                <a:solidFill>
                  <a:schemeClr val="bg1"/>
                </a:solidFill>
                <a:latin typeface="+mn-lt"/>
              </a:rPr>
              <a:t>Assessment</a:t>
            </a:r>
            <a:endParaRPr lang="ms-MY" sz="1600" dirty="0">
              <a:solidFill>
                <a:schemeClr val="bg1"/>
              </a:solidFill>
              <a:latin typeface="+mn-lt"/>
            </a:endParaRPr>
          </a:p>
        </p:txBody>
      </p:sp>
      <p:pic>
        <p:nvPicPr>
          <p:cNvPr id="92" name="Graphic 91" descr="Clipboard Mixed with solid fill">
            <a:extLst>
              <a:ext uri="{FF2B5EF4-FFF2-40B4-BE49-F238E27FC236}">
                <a16:creationId xmlns:a16="http://schemas.microsoft.com/office/drawing/2014/main" id="{D5938CF6-D8D2-4FD7-BB55-7D8C932A719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04327" y="3056616"/>
            <a:ext cx="582267" cy="582267"/>
          </a:xfrm>
          <a:prstGeom prst="rect">
            <a:avLst/>
          </a:prstGeom>
        </p:spPr>
      </p:pic>
    </p:spTree>
    <p:custDataLst>
      <p:tags r:id="rId1"/>
    </p:custDataLst>
    <p:extLst>
      <p:ext uri="{BB962C8B-B14F-4D97-AF65-F5344CB8AC3E}">
        <p14:creationId xmlns:p14="http://schemas.microsoft.com/office/powerpoint/2010/main" val="1530618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B067BAB-3305-4B01-948F-FC9880F8FCF3}"/>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628650" y="1816644"/>
            <a:ext cx="7886700" cy="2286499"/>
          </a:xfrm>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2-11</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Resume and Application Analysis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M2</a:t>
            </a:r>
          </a:p>
        </p:txBody>
      </p:sp>
      <p:sp>
        <p:nvSpPr>
          <p:cNvPr id="10" name="Text Placeholder 70">
            <a:extLst>
              <a:ext uri="{FF2B5EF4-FFF2-40B4-BE49-F238E27FC236}">
                <a16:creationId xmlns:a16="http://schemas.microsoft.com/office/drawing/2014/main" id="{5BAF8705-E1A0-4A1D-84B0-F8DD9EC87923}"/>
              </a:ext>
            </a:extLst>
          </p:cNvPr>
          <p:cNvSpPr txBox="1">
            <a:spLocks/>
          </p:cNvSpPr>
          <p:nvPr/>
        </p:nvSpPr>
        <p:spPr>
          <a:xfrm>
            <a:off x="1310640" y="2230066"/>
            <a:ext cx="1577340" cy="117607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cs typeface="Arial" panose="020B0604020202020204" pitchFamily="34" charset="0"/>
              </a:rPr>
              <a:t>Determine which candidates meet the minimum qualifications and who will be interviewed.</a:t>
            </a:r>
            <a:endParaRPr lang="en-US" sz="1200" dirty="0"/>
          </a:p>
        </p:txBody>
      </p:sp>
      <p:sp>
        <p:nvSpPr>
          <p:cNvPr id="11" name="Text Placeholder 70">
            <a:extLst>
              <a:ext uri="{FF2B5EF4-FFF2-40B4-BE49-F238E27FC236}">
                <a16:creationId xmlns:a16="http://schemas.microsoft.com/office/drawing/2014/main" id="{AE06F309-D0DC-423E-9B93-D9593429DD60}"/>
              </a:ext>
            </a:extLst>
          </p:cNvPr>
          <p:cNvSpPr txBox="1">
            <a:spLocks/>
          </p:cNvSpPr>
          <p:nvPr/>
        </p:nvSpPr>
        <p:spPr>
          <a:xfrm>
            <a:off x="3691890" y="2205251"/>
            <a:ext cx="1577340" cy="117607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cs typeface="Arial" panose="020B0604020202020204" pitchFamily="34" charset="0"/>
              </a:rPr>
              <a:t>Identify concerns  such as gaps in employment, over-qualification, etc. </a:t>
            </a:r>
            <a:endParaRPr lang="en-US" sz="1200" dirty="0"/>
          </a:p>
        </p:txBody>
      </p:sp>
      <p:sp>
        <p:nvSpPr>
          <p:cNvPr id="12" name="Text Placeholder 70">
            <a:extLst>
              <a:ext uri="{FF2B5EF4-FFF2-40B4-BE49-F238E27FC236}">
                <a16:creationId xmlns:a16="http://schemas.microsoft.com/office/drawing/2014/main" id="{7DF441E2-ED69-4432-A845-2233280F8D20}"/>
              </a:ext>
            </a:extLst>
          </p:cNvPr>
          <p:cNvSpPr txBox="1">
            <a:spLocks/>
          </p:cNvSpPr>
          <p:nvPr/>
        </p:nvSpPr>
        <p:spPr>
          <a:xfrm>
            <a:off x="6073140" y="2230066"/>
            <a:ext cx="1577340" cy="117607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1200" dirty="0">
                <a:cs typeface="Arial" panose="020B0604020202020204" pitchFamily="34" charset="0"/>
              </a:rPr>
              <a:t>Formulate questions that will be asked of all candidates for the position.</a:t>
            </a:r>
            <a:endParaRPr lang="en-US" sz="1200" dirty="0"/>
          </a:p>
        </p:txBody>
      </p:sp>
    </p:spTree>
    <p:custDataLst>
      <p:tags r:id="rId1"/>
    </p:custDataLst>
    <p:extLst>
      <p:ext uri="{BB962C8B-B14F-4D97-AF65-F5344CB8AC3E}">
        <p14:creationId xmlns:p14="http://schemas.microsoft.com/office/powerpoint/2010/main" val="790644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icon&#10;&#10;Description automatically generated">
            <a:extLst>
              <a:ext uri="{FF2B5EF4-FFF2-40B4-BE49-F238E27FC236}">
                <a16:creationId xmlns:a16="http://schemas.microsoft.com/office/drawing/2014/main" id="{4DE79917-6632-4CD6-A6C7-1421743B129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1619" y="2018607"/>
            <a:ext cx="4582557" cy="2652454"/>
          </a:xfrm>
          <a:prstGeom prst="rect">
            <a:avLst/>
          </a:prstGeom>
        </p:spPr>
      </p:pic>
      <p:sp>
        <p:nvSpPr>
          <p:cNvPr id="2" name="Content Placeholder 1">
            <a:extLst>
              <a:ext uri="{FF2B5EF4-FFF2-40B4-BE49-F238E27FC236}">
                <a16:creationId xmlns:a16="http://schemas.microsoft.com/office/drawing/2014/main" id="{71E62A2C-695A-4458-B338-8B68ADB9206D}"/>
              </a:ext>
            </a:extLst>
          </p:cNvPr>
          <p:cNvSpPr>
            <a:spLocks noGrp="1"/>
          </p:cNvSpPr>
          <p:nvPr>
            <p:ph idx="1"/>
          </p:nvPr>
        </p:nvSpPr>
        <p:spPr>
          <a:xfrm>
            <a:off x="615104" y="1329375"/>
            <a:ext cx="7886700" cy="1070925"/>
          </a:xfrm>
        </p:spPr>
        <p:txBody>
          <a:bodyPr/>
          <a:lstStyle/>
          <a:p>
            <a:r>
              <a:rPr lang="en-US" altLang="en-US" dirty="0"/>
              <a:t>Initial screening interviews are based on KSAs identified in job analysis.</a:t>
            </a:r>
          </a:p>
          <a:p>
            <a:r>
              <a:rPr lang="en-US" altLang="en-US" dirty="0"/>
              <a:t>Initial screening is useful when there is a high volume of candidates and the goal is to narrow down the number.</a:t>
            </a:r>
          </a:p>
        </p:txBody>
      </p:sp>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2-12</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Initial Screening</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M2</a:t>
            </a:r>
          </a:p>
        </p:txBody>
      </p:sp>
      <p:sp>
        <p:nvSpPr>
          <p:cNvPr id="25" name="Rectangle 24">
            <a:extLst>
              <a:ext uri="{FF2B5EF4-FFF2-40B4-BE49-F238E27FC236}">
                <a16:creationId xmlns:a16="http://schemas.microsoft.com/office/drawing/2014/main" id="{1CED6FA1-8C78-410D-9236-DF355C340FDC}"/>
              </a:ext>
            </a:extLst>
          </p:cNvPr>
          <p:cNvSpPr/>
          <p:nvPr/>
        </p:nvSpPr>
        <p:spPr>
          <a:xfrm>
            <a:off x="4626399" y="2481352"/>
            <a:ext cx="3906942" cy="1754326"/>
          </a:xfrm>
          <a:prstGeom prst="rect">
            <a:avLst/>
          </a:prstGeom>
        </p:spPr>
        <p:txBody>
          <a:bodyPr wrap="square">
            <a:spAutoFit/>
          </a:bodyPr>
          <a:lstStyle/>
          <a:p>
            <a:pPr marL="0" indent="0">
              <a:buNone/>
            </a:pPr>
            <a:r>
              <a:rPr lang="en-US" altLang="en-US" dirty="0">
                <a:latin typeface="+mn-lt"/>
              </a:rPr>
              <a:t>During the Interview:</a:t>
            </a:r>
          </a:p>
          <a:p>
            <a:pPr marL="285750" indent="-285750">
              <a:buFont typeface="Arial" panose="020B0604020202020204" pitchFamily="34" charset="0"/>
              <a:buChar char="•"/>
            </a:pPr>
            <a:r>
              <a:rPr lang="en-US" altLang="en-US" dirty="0">
                <a:latin typeface="+mn-lt"/>
              </a:rPr>
              <a:t>Ask questions related to concerns with the resume or application.</a:t>
            </a:r>
          </a:p>
          <a:p>
            <a:pPr marL="285750" indent="-285750">
              <a:buFont typeface="Arial" panose="020B0604020202020204" pitchFamily="34" charset="0"/>
              <a:buChar char="•"/>
            </a:pPr>
            <a:r>
              <a:rPr lang="en-US" altLang="en-US" dirty="0">
                <a:latin typeface="+mn-lt"/>
              </a:rPr>
              <a:t>Verify employment history.</a:t>
            </a:r>
          </a:p>
          <a:p>
            <a:pPr marL="285750" indent="-285750">
              <a:buFont typeface="Arial" panose="020B0604020202020204" pitchFamily="34" charset="0"/>
              <a:buChar char="•"/>
            </a:pPr>
            <a:r>
              <a:rPr lang="en-US" altLang="en-US" dirty="0">
                <a:latin typeface="+mn-lt"/>
              </a:rPr>
              <a:t>Judge the extent of the candidate’s qualifications.</a:t>
            </a:r>
          </a:p>
        </p:txBody>
      </p:sp>
      <p:sp>
        <p:nvSpPr>
          <p:cNvPr id="30" name="Rectangle 29">
            <a:extLst>
              <a:ext uri="{FF2B5EF4-FFF2-40B4-BE49-F238E27FC236}">
                <a16:creationId xmlns:a16="http://schemas.microsoft.com/office/drawing/2014/main" id="{FE039B99-D9E1-41C6-9DD1-88EB7485626F}"/>
              </a:ext>
            </a:extLst>
          </p:cNvPr>
          <p:cNvSpPr/>
          <p:nvPr/>
        </p:nvSpPr>
        <p:spPr>
          <a:xfrm>
            <a:off x="4343400" y="2388870"/>
            <a:ext cx="4267202" cy="1939290"/>
          </a:xfrm>
          <a:prstGeom prst="rect">
            <a:avLst/>
          </a:prstGeom>
          <a:ln w="38100">
            <a:solidFill>
              <a:srgbClr val="F26A42">
                <a:alpha val="50000"/>
              </a:srgb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5044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2-13</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a:xfrm>
            <a:off x="611884" y="310896"/>
            <a:ext cx="7132320" cy="484632"/>
          </a:xfrm>
        </p:spPr>
        <p:txBody>
          <a:bodyPr anchor="ctr">
            <a:normAutofit/>
          </a:bodyPr>
          <a:lstStyle/>
          <a:p>
            <a:r>
              <a:rPr lang="en-US" dirty="0"/>
              <a:t>Types of Interviews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a:xfrm>
            <a:off x="7863842" y="314135"/>
            <a:ext cx="822960" cy="484632"/>
          </a:xfrm>
        </p:spPr>
        <p:txBody>
          <a:bodyPr anchor="ctr">
            <a:normAutofit/>
          </a:bodyPr>
          <a:lstStyle/>
          <a:p>
            <a:r>
              <a:rPr lang="en-US" dirty="0"/>
              <a:t>M2</a:t>
            </a:r>
          </a:p>
        </p:txBody>
      </p:sp>
      <p:sp>
        <p:nvSpPr>
          <p:cNvPr id="17" name="Content Placeholder 6">
            <a:extLst>
              <a:ext uri="{FF2B5EF4-FFF2-40B4-BE49-F238E27FC236}">
                <a16:creationId xmlns:a16="http://schemas.microsoft.com/office/drawing/2014/main" id="{2F1CC411-92A9-4B39-A55E-89B8080C6804}"/>
              </a:ext>
            </a:extLst>
          </p:cNvPr>
          <p:cNvSpPr>
            <a:spLocks noGrp="1"/>
          </p:cNvSpPr>
          <p:nvPr>
            <p:ph idx="1"/>
          </p:nvPr>
        </p:nvSpPr>
        <p:spPr>
          <a:xfrm>
            <a:off x="615105" y="1329375"/>
            <a:ext cx="2057400" cy="3055038"/>
          </a:xfrm>
        </p:spPr>
        <p:txBody>
          <a:bodyPr/>
          <a:lstStyle/>
          <a:p>
            <a:r>
              <a:rPr lang="en-US" dirty="0"/>
              <a:t>Pre-screening</a:t>
            </a:r>
          </a:p>
          <a:p>
            <a:r>
              <a:rPr lang="en-US" dirty="0"/>
              <a:t>Behavioral</a:t>
            </a:r>
          </a:p>
          <a:p>
            <a:r>
              <a:rPr lang="en-US" dirty="0"/>
              <a:t>Structured</a:t>
            </a:r>
          </a:p>
          <a:p>
            <a:r>
              <a:rPr lang="en-US" dirty="0"/>
              <a:t>Unstructured</a:t>
            </a:r>
          </a:p>
          <a:p>
            <a:r>
              <a:rPr lang="en-US" dirty="0"/>
              <a:t>Stress</a:t>
            </a:r>
          </a:p>
          <a:p>
            <a:r>
              <a:rPr lang="en-US" dirty="0"/>
              <a:t>Panel</a:t>
            </a:r>
          </a:p>
          <a:p>
            <a:r>
              <a:rPr lang="en-US" dirty="0"/>
              <a:t>Situational</a:t>
            </a:r>
          </a:p>
        </p:txBody>
      </p:sp>
      <p:pic>
        <p:nvPicPr>
          <p:cNvPr id="16" name="Picture 15" descr="A picture containing text, person, indoor, computer&#10;&#10;Description automatically generated">
            <a:extLst>
              <a:ext uri="{FF2B5EF4-FFF2-40B4-BE49-F238E27FC236}">
                <a16:creationId xmlns:a16="http://schemas.microsoft.com/office/drawing/2014/main" id="{DCC00A94-7384-4211-8223-54C8043481A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43680" y="1258015"/>
            <a:ext cx="1913418" cy="1313735"/>
          </a:xfrm>
          <a:prstGeom prst="rect">
            <a:avLst/>
          </a:prstGeom>
          <a:ln w="22225">
            <a:solidFill>
              <a:srgbClr val="F26A42"/>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4AA0096C-C052-4063-A788-B23DEBEBCA3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71530" y="3247679"/>
            <a:ext cx="1918984" cy="1279323"/>
          </a:xfrm>
          <a:prstGeom prst="rect">
            <a:avLst/>
          </a:prstGeom>
          <a:ln w="22225">
            <a:solidFill>
              <a:srgbClr val="F26A42"/>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9F9CADE3-0DF1-4568-8C2C-D2412154AD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043680" y="3247679"/>
            <a:ext cx="1913418" cy="1275612"/>
          </a:xfrm>
          <a:prstGeom prst="rect">
            <a:avLst/>
          </a:prstGeom>
          <a:ln w="22225">
            <a:solidFill>
              <a:srgbClr val="F26A42"/>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4EAFDA1F-7F38-4ADA-B2C4-24B4BDD0708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71530" y="1263030"/>
            <a:ext cx="1918984" cy="1279322"/>
          </a:xfrm>
          <a:prstGeom prst="rect">
            <a:avLst/>
          </a:prstGeom>
          <a:ln w="22225">
            <a:solidFill>
              <a:srgbClr val="F26A42"/>
            </a:solidFill>
          </a:ln>
          <a:effectLst>
            <a:outerShdw blurRad="50800" dist="38100" dir="2700000" algn="tl" rotWithShape="0">
              <a:prstClr val="black">
                <a:alpha val="40000"/>
              </a:prstClr>
            </a:outerShdw>
          </a:effectLst>
        </p:spPr>
      </p:pic>
      <p:pic>
        <p:nvPicPr>
          <p:cNvPr id="27" name="Picture 26" descr="A picture containing floor, wall, indoor, standing&#10;&#10;Description automatically generated">
            <a:extLst>
              <a:ext uri="{FF2B5EF4-FFF2-40B4-BE49-F238E27FC236}">
                <a16:creationId xmlns:a16="http://schemas.microsoft.com/office/drawing/2014/main" id="{FE6D8674-452C-42D2-9286-13BC3AFAD4C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32947" y="2259608"/>
            <a:ext cx="1913418" cy="1402954"/>
          </a:xfrm>
          <a:prstGeom prst="rect">
            <a:avLst/>
          </a:prstGeom>
          <a:ln w="22225">
            <a:solidFill>
              <a:srgbClr val="F26A4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961892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C743A2-EFAF-456E-A901-D196941E5CCA}"/>
              </a:ext>
            </a:extLst>
          </p:cNvPr>
          <p:cNvSpPr>
            <a:spLocks noGrp="1"/>
          </p:cNvSpPr>
          <p:nvPr>
            <p:ph type="body" sz="quarter" idx="13"/>
          </p:nvPr>
        </p:nvSpPr>
        <p:spPr>
          <a:xfrm>
            <a:off x="1483200" y="1326596"/>
            <a:ext cx="7203615" cy="484632"/>
          </a:xfrm>
        </p:spPr>
        <p:txBody>
          <a:bodyPr/>
          <a:lstStyle/>
          <a:p>
            <a:r>
              <a:rPr lang="en-US" dirty="0"/>
              <a:t>True or False? During an interview, you can:</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Legal Issues During Interviews</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2-16</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M2</a:t>
            </a:r>
          </a:p>
        </p:txBody>
      </p:sp>
      <p:sp>
        <p:nvSpPr>
          <p:cNvPr id="19" name="Rectangle 18">
            <a:extLst>
              <a:ext uri="{FF2B5EF4-FFF2-40B4-BE49-F238E27FC236}">
                <a16:creationId xmlns:a16="http://schemas.microsoft.com/office/drawing/2014/main" id="{3D0E12E0-C236-4347-84C4-3DB2C26EB7DD}"/>
              </a:ext>
            </a:extLst>
          </p:cNvPr>
          <p:cNvSpPr/>
          <p:nvPr/>
        </p:nvSpPr>
        <p:spPr>
          <a:xfrm>
            <a:off x="1624538" y="1862237"/>
            <a:ext cx="5984576" cy="435084"/>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Ask the date of the candidate’s college graduation.</a:t>
            </a:r>
          </a:p>
        </p:txBody>
      </p:sp>
      <p:sp>
        <p:nvSpPr>
          <p:cNvPr id="23" name="Rectangle 22">
            <a:extLst>
              <a:ext uri="{FF2B5EF4-FFF2-40B4-BE49-F238E27FC236}">
                <a16:creationId xmlns:a16="http://schemas.microsoft.com/office/drawing/2014/main" id="{9684076E-84C5-4C01-8B8D-37D4A3963C91}"/>
              </a:ext>
            </a:extLst>
          </p:cNvPr>
          <p:cNvSpPr/>
          <p:nvPr/>
        </p:nvSpPr>
        <p:spPr>
          <a:xfrm>
            <a:off x="1624537" y="2426476"/>
            <a:ext cx="5984575" cy="435084"/>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Ask whether a candidate has filed for bankruptcy.</a:t>
            </a:r>
          </a:p>
        </p:txBody>
      </p:sp>
      <p:sp>
        <p:nvSpPr>
          <p:cNvPr id="24" name="Rectangle 23">
            <a:extLst>
              <a:ext uri="{FF2B5EF4-FFF2-40B4-BE49-F238E27FC236}">
                <a16:creationId xmlns:a16="http://schemas.microsoft.com/office/drawing/2014/main" id="{69634552-A792-4640-AAB3-FF6D1F9A405F}"/>
              </a:ext>
            </a:extLst>
          </p:cNvPr>
          <p:cNvSpPr/>
          <p:nvPr/>
        </p:nvSpPr>
        <p:spPr>
          <a:xfrm>
            <a:off x="1624538" y="3013459"/>
            <a:ext cx="5984576" cy="435084"/>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Ask for names of work-related references.</a:t>
            </a:r>
          </a:p>
        </p:txBody>
      </p:sp>
      <p:sp>
        <p:nvSpPr>
          <p:cNvPr id="25" name="Rectangle 24">
            <a:extLst>
              <a:ext uri="{FF2B5EF4-FFF2-40B4-BE49-F238E27FC236}">
                <a16:creationId xmlns:a16="http://schemas.microsoft.com/office/drawing/2014/main" id="{B010192D-3975-4BFF-B8F7-A5A035BAB68B}"/>
              </a:ext>
            </a:extLst>
          </p:cNvPr>
          <p:cNvSpPr/>
          <p:nvPr/>
        </p:nvSpPr>
        <p:spPr>
          <a:xfrm>
            <a:off x="1624538" y="3604259"/>
            <a:ext cx="5984576" cy="435084"/>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Ask if a candidate is available to work last-minute overtime.</a:t>
            </a:r>
          </a:p>
        </p:txBody>
      </p:sp>
      <p:sp>
        <p:nvSpPr>
          <p:cNvPr id="27" name="Rectangle 26">
            <a:extLst>
              <a:ext uri="{FF2B5EF4-FFF2-40B4-BE49-F238E27FC236}">
                <a16:creationId xmlns:a16="http://schemas.microsoft.com/office/drawing/2014/main" id="{0E0A7332-0EB3-482C-AE48-1F098942FFE0}"/>
              </a:ext>
            </a:extLst>
          </p:cNvPr>
          <p:cNvSpPr/>
          <p:nvPr/>
        </p:nvSpPr>
        <p:spPr>
          <a:xfrm>
            <a:off x="1624538" y="4187425"/>
            <a:ext cx="5984576" cy="435084"/>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Ask if a candidate is a U.S. citizen.</a:t>
            </a:r>
          </a:p>
        </p:txBody>
      </p:sp>
    </p:spTree>
    <p:custDataLst>
      <p:tags r:id="rId1"/>
    </p:custDataLst>
    <p:extLst>
      <p:ext uri="{BB962C8B-B14F-4D97-AF65-F5344CB8AC3E}">
        <p14:creationId xmlns:p14="http://schemas.microsoft.com/office/powerpoint/2010/main" val="3506591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C237DF2-9AC5-4EC3-8E65-2E2814652C93}"/>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686309" y="1337834"/>
            <a:ext cx="4488127" cy="2969084"/>
          </a:xfrm>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2-17</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Rater Biases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M2</a:t>
            </a:r>
          </a:p>
        </p:txBody>
      </p:sp>
      <p:sp>
        <p:nvSpPr>
          <p:cNvPr id="7" name="Rectangle 6">
            <a:extLst>
              <a:ext uri="{FF2B5EF4-FFF2-40B4-BE49-F238E27FC236}">
                <a16:creationId xmlns:a16="http://schemas.microsoft.com/office/drawing/2014/main" id="{BCDF1BFA-D479-4A94-981B-BADB1FD3D5CA}"/>
              </a:ext>
            </a:extLst>
          </p:cNvPr>
          <p:cNvSpPr/>
          <p:nvPr/>
        </p:nvSpPr>
        <p:spPr>
          <a:xfrm>
            <a:off x="5326836" y="1181000"/>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0">
            <a:extLst>
              <a:ext uri="{FF2B5EF4-FFF2-40B4-BE49-F238E27FC236}">
                <a16:creationId xmlns:a16="http://schemas.microsoft.com/office/drawing/2014/main" id="{BF621F60-162C-4048-AEDC-FBB4B9BB74C5}"/>
              </a:ext>
            </a:extLst>
          </p:cNvPr>
          <p:cNvSpPr txBox="1">
            <a:spLocks/>
          </p:cNvSpPr>
          <p:nvPr/>
        </p:nvSpPr>
        <p:spPr>
          <a:xfrm>
            <a:off x="5326837" y="1423460"/>
            <a:ext cx="1040378" cy="52668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Stereotyping</a:t>
            </a:r>
            <a:endParaRPr lang="en-US" sz="1300" dirty="0">
              <a:solidFill>
                <a:schemeClr val="bg1"/>
              </a:solidFill>
            </a:endParaRPr>
          </a:p>
        </p:txBody>
      </p:sp>
      <p:sp>
        <p:nvSpPr>
          <p:cNvPr id="11" name="Rectangle 10">
            <a:extLst>
              <a:ext uri="{FF2B5EF4-FFF2-40B4-BE49-F238E27FC236}">
                <a16:creationId xmlns:a16="http://schemas.microsoft.com/office/drawing/2014/main" id="{FE2CC36D-4161-4072-82F7-B192AA1B05AA}"/>
              </a:ext>
            </a:extLst>
          </p:cNvPr>
          <p:cNvSpPr/>
          <p:nvPr/>
        </p:nvSpPr>
        <p:spPr>
          <a:xfrm>
            <a:off x="6519615" y="1181000"/>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70">
            <a:extLst>
              <a:ext uri="{FF2B5EF4-FFF2-40B4-BE49-F238E27FC236}">
                <a16:creationId xmlns:a16="http://schemas.microsoft.com/office/drawing/2014/main" id="{1588F0FC-B7A0-44B8-B72C-209AB9B9DFF6}"/>
              </a:ext>
            </a:extLst>
          </p:cNvPr>
          <p:cNvSpPr txBox="1">
            <a:spLocks/>
          </p:cNvSpPr>
          <p:nvPr/>
        </p:nvSpPr>
        <p:spPr>
          <a:xfrm>
            <a:off x="6519615" y="1181000"/>
            <a:ext cx="1040379" cy="101160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Inconsistency in questioning</a:t>
            </a:r>
          </a:p>
        </p:txBody>
      </p:sp>
      <p:sp>
        <p:nvSpPr>
          <p:cNvPr id="13" name="Rectangle 12">
            <a:extLst>
              <a:ext uri="{FF2B5EF4-FFF2-40B4-BE49-F238E27FC236}">
                <a16:creationId xmlns:a16="http://schemas.microsoft.com/office/drawing/2014/main" id="{06043A69-ED58-4934-8AA3-3EF780E13BC9}"/>
              </a:ext>
            </a:extLst>
          </p:cNvPr>
          <p:cNvSpPr/>
          <p:nvPr/>
        </p:nvSpPr>
        <p:spPr>
          <a:xfrm>
            <a:off x="7712394" y="1181000"/>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70">
            <a:extLst>
              <a:ext uri="{FF2B5EF4-FFF2-40B4-BE49-F238E27FC236}">
                <a16:creationId xmlns:a16="http://schemas.microsoft.com/office/drawing/2014/main" id="{6AC1CFDF-6949-4463-AE94-A28EE28DED57}"/>
              </a:ext>
            </a:extLst>
          </p:cNvPr>
          <p:cNvSpPr txBox="1">
            <a:spLocks/>
          </p:cNvSpPr>
          <p:nvPr/>
        </p:nvSpPr>
        <p:spPr>
          <a:xfrm>
            <a:off x="7712395" y="1181000"/>
            <a:ext cx="1040378" cy="101160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First impression</a:t>
            </a:r>
          </a:p>
        </p:txBody>
      </p:sp>
      <p:sp>
        <p:nvSpPr>
          <p:cNvPr id="15" name="Rectangle 14">
            <a:extLst>
              <a:ext uri="{FF2B5EF4-FFF2-40B4-BE49-F238E27FC236}">
                <a16:creationId xmlns:a16="http://schemas.microsoft.com/office/drawing/2014/main" id="{EEE6D847-BA33-40AA-8F26-90F5F7CF0D71}"/>
              </a:ext>
            </a:extLst>
          </p:cNvPr>
          <p:cNvSpPr/>
          <p:nvPr/>
        </p:nvSpPr>
        <p:spPr>
          <a:xfrm>
            <a:off x="5326838" y="2329431"/>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70">
            <a:extLst>
              <a:ext uri="{FF2B5EF4-FFF2-40B4-BE49-F238E27FC236}">
                <a16:creationId xmlns:a16="http://schemas.microsoft.com/office/drawing/2014/main" id="{91804541-39A1-4761-8687-DEFD280A2E6C}"/>
              </a:ext>
            </a:extLst>
          </p:cNvPr>
          <p:cNvSpPr txBox="1">
            <a:spLocks/>
          </p:cNvSpPr>
          <p:nvPr/>
        </p:nvSpPr>
        <p:spPr>
          <a:xfrm>
            <a:off x="5326839" y="2344259"/>
            <a:ext cx="1040378" cy="9967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Halo/horn effect</a:t>
            </a:r>
          </a:p>
        </p:txBody>
      </p:sp>
      <p:sp>
        <p:nvSpPr>
          <p:cNvPr id="17" name="Rectangle 16">
            <a:extLst>
              <a:ext uri="{FF2B5EF4-FFF2-40B4-BE49-F238E27FC236}">
                <a16:creationId xmlns:a16="http://schemas.microsoft.com/office/drawing/2014/main" id="{3D0E046B-B18A-46F5-9EC6-8B7ADC809585}"/>
              </a:ext>
            </a:extLst>
          </p:cNvPr>
          <p:cNvSpPr/>
          <p:nvPr/>
        </p:nvSpPr>
        <p:spPr>
          <a:xfrm>
            <a:off x="6519615" y="2329431"/>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70">
            <a:extLst>
              <a:ext uri="{FF2B5EF4-FFF2-40B4-BE49-F238E27FC236}">
                <a16:creationId xmlns:a16="http://schemas.microsoft.com/office/drawing/2014/main" id="{AF0D2EA7-0D9E-4C5E-9679-D9B938787B83}"/>
              </a:ext>
            </a:extLst>
          </p:cNvPr>
          <p:cNvSpPr txBox="1">
            <a:spLocks/>
          </p:cNvSpPr>
          <p:nvPr/>
        </p:nvSpPr>
        <p:spPr>
          <a:xfrm>
            <a:off x="6519616" y="2344259"/>
            <a:ext cx="1040378" cy="9967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Cultural noise</a:t>
            </a:r>
          </a:p>
        </p:txBody>
      </p:sp>
      <p:sp>
        <p:nvSpPr>
          <p:cNvPr id="19" name="Rectangle 18">
            <a:extLst>
              <a:ext uri="{FF2B5EF4-FFF2-40B4-BE49-F238E27FC236}">
                <a16:creationId xmlns:a16="http://schemas.microsoft.com/office/drawing/2014/main" id="{B0A8DAD7-C583-41AC-9D31-7ACE6FD129CD}"/>
              </a:ext>
            </a:extLst>
          </p:cNvPr>
          <p:cNvSpPr/>
          <p:nvPr/>
        </p:nvSpPr>
        <p:spPr>
          <a:xfrm>
            <a:off x="7728300" y="2344259"/>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70">
            <a:extLst>
              <a:ext uri="{FF2B5EF4-FFF2-40B4-BE49-F238E27FC236}">
                <a16:creationId xmlns:a16="http://schemas.microsoft.com/office/drawing/2014/main" id="{BE210339-C1D9-4485-968F-DF965BC9E482}"/>
              </a:ext>
            </a:extLst>
          </p:cNvPr>
          <p:cNvSpPr txBox="1">
            <a:spLocks/>
          </p:cNvSpPr>
          <p:nvPr/>
        </p:nvSpPr>
        <p:spPr>
          <a:xfrm>
            <a:off x="7728300" y="2344259"/>
            <a:ext cx="1040378" cy="101160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Nonverbal bias</a:t>
            </a:r>
          </a:p>
        </p:txBody>
      </p:sp>
      <p:sp>
        <p:nvSpPr>
          <p:cNvPr id="21" name="Rectangle 20">
            <a:extLst>
              <a:ext uri="{FF2B5EF4-FFF2-40B4-BE49-F238E27FC236}">
                <a16:creationId xmlns:a16="http://schemas.microsoft.com/office/drawing/2014/main" id="{13C4C117-0CFC-4BE2-B707-766396CF2EA9}"/>
              </a:ext>
            </a:extLst>
          </p:cNvPr>
          <p:cNvSpPr/>
          <p:nvPr/>
        </p:nvSpPr>
        <p:spPr>
          <a:xfrm>
            <a:off x="5326839" y="3477862"/>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70">
            <a:extLst>
              <a:ext uri="{FF2B5EF4-FFF2-40B4-BE49-F238E27FC236}">
                <a16:creationId xmlns:a16="http://schemas.microsoft.com/office/drawing/2014/main" id="{E4B3405B-E90C-4B12-809E-6F654328B1A4}"/>
              </a:ext>
            </a:extLst>
          </p:cNvPr>
          <p:cNvSpPr txBox="1">
            <a:spLocks/>
          </p:cNvSpPr>
          <p:nvPr/>
        </p:nvSpPr>
        <p:spPr>
          <a:xfrm>
            <a:off x="5326840" y="3477861"/>
            <a:ext cx="1040378" cy="1011601"/>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Contrast effect</a:t>
            </a:r>
          </a:p>
        </p:txBody>
      </p:sp>
      <p:sp>
        <p:nvSpPr>
          <p:cNvPr id="23" name="Rectangle 22">
            <a:extLst>
              <a:ext uri="{FF2B5EF4-FFF2-40B4-BE49-F238E27FC236}">
                <a16:creationId xmlns:a16="http://schemas.microsoft.com/office/drawing/2014/main" id="{EB164EF5-AB4D-4E1C-8360-D178C1FFB625}"/>
              </a:ext>
            </a:extLst>
          </p:cNvPr>
          <p:cNvSpPr/>
          <p:nvPr/>
        </p:nvSpPr>
        <p:spPr>
          <a:xfrm>
            <a:off x="6519616" y="3477862"/>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70">
            <a:extLst>
              <a:ext uri="{FF2B5EF4-FFF2-40B4-BE49-F238E27FC236}">
                <a16:creationId xmlns:a16="http://schemas.microsoft.com/office/drawing/2014/main" id="{62978111-613A-4012-B757-B294D549884E}"/>
              </a:ext>
            </a:extLst>
          </p:cNvPr>
          <p:cNvSpPr txBox="1">
            <a:spLocks/>
          </p:cNvSpPr>
          <p:nvPr/>
        </p:nvSpPr>
        <p:spPr>
          <a:xfrm>
            <a:off x="6519617" y="3477861"/>
            <a:ext cx="1040378" cy="1011601"/>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Similar-to-me</a:t>
            </a:r>
          </a:p>
        </p:txBody>
      </p:sp>
      <p:sp>
        <p:nvSpPr>
          <p:cNvPr id="25" name="Rectangle 24">
            <a:extLst>
              <a:ext uri="{FF2B5EF4-FFF2-40B4-BE49-F238E27FC236}">
                <a16:creationId xmlns:a16="http://schemas.microsoft.com/office/drawing/2014/main" id="{A7E7BE85-1C6F-43DC-86A2-72030DFE9E94}"/>
              </a:ext>
            </a:extLst>
          </p:cNvPr>
          <p:cNvSpPr/>
          <p:nvPr/>
        </p:nvSpPr>
        <p:spPr>
          <a:xfrm>
            <a:off x="7728299" y="3477862"/>
            <a:ext cx="1040379" cy="1011602"/>
          </a:xfrm>
          <a:prstGeom prst="rect">
            <a:avLst/>
          </a:prstGeom>
          <a:solidFill>
            <a:srgbClr val="F26A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 Placeholder 70">
            <a:extLst>
              <a:ext uri="{FF2B5EF4-FFF2-40B4-BE49-F238E27FC236}">
                <a16:creationId xmlns:a16="http://schemas.microsoft.com/office/drawing/2014/main" id="{73C59EF8-2D0C-4510-8ECD-95C8FFC8B8E6}"/>
              </a:ext>
            </a:extLst>
          </p:cNvPr>
          <p:cNvSpPr txBox="1">
            <a:spLocks/>
          </p:cNvSpPr>
          <p:nvPr/>
        </p:nvSpPr>
        <p:spPr>
          <a:xfrm>
            <a:off x="7728300" y="3477860"/>
            <a:ext cx="1040378" cy="101160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Central tendency</a:t>
            </a:r>
          </a:p>
        </p:txBody>
      </p:sp>
    </p:spTree>
    <p:custDataLst>
      <p:tags r:id="rId1"/>
    </p:custDataLst>
    <p:extLst>
      <p:ext uri="{BB962C8B-B14F-4D97-AF65-F5344CB8AC3E}">
        <p14:creationId xmlns:p14="http://schemas.microsoft.com/office/powerpoint/2010/main" val="3734726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Interviews</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2-18</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M2</a:t>
            </a:r>
          </a:p>
        </p:txBody>
      </p:sp>
      <p:sp>
        <p:nvSpPr>
          <p:cNvPr id="25" name="Text Placeholder 70">
            <a:extLst>
              <a:ext uri="{FF2B5EF4-FFF2-40B4-BE49-F238E27FC236}">
                <a16:creationId xmlns:a16="http://schemas.microsoft.com/office/drawing/2014/main" id="{340BCDC7-1063-4F5B-91A7-0177BC880B93}"/>
              </a:ext>
            </a:extLst>
          </p:cNvPr>
          <p:cNvSpPr txBox="1">
            <a:spLocks/>
          </p:cNvSpPr>
          <p:nvPr/>
        </p:nvSpPr>
        <p:spPr>
          <a:xfrm>
            <a:off x="4140988" y="3575412"/>
            <a:ext cx="1270385" cy="658108"/>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chemeClr val="bg1"/>
                </a:solidFill>
              </a:rPr>
              <a:t>Social Media</a:t>
            </a:r>
          </a:p>
        </p:txBody>
      </p:sp>
      <p:sp>
        <p:nvSpPr>
          <p:cNvPr id="27" name="Text Placeholder 70">
            <a:extLst>
              <a:ext uri="{FF2B5EF4-FFF2-40B4-BE49-F238E27FC236}">
                <a16:creationId xmlns:a16="http://schemas.microsoft.com/office/drawing/2014/main" id="{20427877-63DF-4BA0-87B0-2B3A42ACA011}"/>
              </a:ext>
            </a:extLst>
          </p:cNvPr>
          <p:cNvSpPr txBox="1">
            <a:spLocks/>
          </p:cNvSpPr>
          <p:nvPr/>
        </p:nvSpPr>
        <p:spPr>
          <a:xfrm>
            <a:off x="1924327" y="3595093"/>
            <a:ext cx="1227039" cy="618746"/>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chemeClr val="bg1"/>
                </a:solidFill>
              </a:rPr>
              <a:t>Employee Referrals</a:t>
            </a:r>
          </a:p>
        </p:txBody>
      </p:sp>
      <p:sp>
        <p:nvSpPr>
          <p:cNvPr id="33" name="Rectangle 32">
            <a:extLst>
              <a:ext uri="{FF2B5EF4-FFF2-40B4-BE49-F238E27FC236}">
                <a16:creationId xmlns:a16="http://schemas.microsoft.com/office/drawing/2014/main" id="{8637046B-D1ED-4330-A2E5-9406DAEA9A61}"/>
              </a:ext>
            </a:extLst>
          </p:cNvPr>
          <p:cNvSpPr/>
          <p:nvPr/>
        </p:nvSpPr>
        <p:spPr>
          <a:xfrm>
            <a:off x="1509147" y="1298231"/>
            <a:ext cx="5634855" cy="1011602"/>
          </a:xfrm>
          <a:prstGeom prst="rect">
            <a:avLst/>
          </a:prstGeom>
          <a:solidFill>
            <a:srgbClr val="F26A4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 Placeholder 70">
            <a:extLst>
              <a:ext uri="{FF2B5EF4-FFF2-40B4-BE49-F238E27FC236}">
                <a16:creationId xmlns:a16="http://schemas.microsoft.com/office/drawing/2014/main" id="{B43450D0-2921-4291-9C1B-0834D3364783}"/>
              </a:ext>
            </a:extLst>
          </p:cNvPr>
          <p:cNvSpPr txBox="1">
            <a:spLocks/>
          </p:cNvSpPr>
          <p:nvPr/>
        </p:nvSpPr>
        <p:spPr>
          <a:xfrm>
            <a:off x="1735861" y="1546804"/>
            <a:ext cx="5158060" cy="52668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A candidate is active in an organization to which you belong. You select this candidate instead of a better-qualified candidate. What bias is at work?</a:t>
            </a:r>
          </a:p>
        </p:txBody>
      </p:sp>
      <p:sp>
        <p:nvSpPr>
          <p:cNvPr id="35" name="Rectangle 34">
            <a:extLst>
              <a:ext uri="{FF2B5EF4-FFF2-40B4-BE49-F238E27FC236}">
                <a16:creationId xmlns:a16="http://schemas.microsoft.com/office/drawing/2014/main" id="{558774D2-71D4-4CB1-9F4F-AC970055E0BC}"/>
              </a:ext>
            </a:extLst>
          </p:cNvPr>
          <p:cNvSpPr/>
          <p:nvPr/>
        </p:nvSpPr>
        <p:spPr>
          <a:xfrm>
            <a:off x="2501482" y="2446662"/>
            <a:ext cx="5634852" cy="1011602"/>
          </a:xfrm>
          <a:prstGeom prst="rect">
            <a:avLst/>
          </a:prstGeom>
          <a:solidFill>
            <a:srgbClr val="F26A4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C9CE1BB-0F3C-43A8-BD10-8D01BAFC0A39}"/>
              </a:ext>
            </a:extLst>
          </p:cNvPr>
          <p:cNvSpPr/>
          <p:nvPr/>
        </p:nvSpPr>
        <p:spPr>
          <a:xfrm>
            <a:off x="1483201" y="3595093"/>
            <a:ext cx="5634851" cy="1011602"/>
          </a:xfrm>
          <a:prstGeom prst="rect">
            <a:avLst/>
          </a:prstGeom>
          <a:solidFill>
            <a:srgbClr val="F26A4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person, person, older&#10;&#10;Description automatically generated">
            <a:extLst>
              <a:ext uri="{FF2B5EF4-FFF2-40B4-BE49-F238E27FC236}">
                <a16:creationId xmlns:a16="http://schemas.microsoft.com/office/drawing/2014/main" id="{0FEC678D-85C8-43E6-B04D-CE1C4EC5C2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77536" y="1298231"/>
            <a:ext cx="858798" cy="1011602"/>
          </a:xfrm>
          <a:prstGeom prst="rect">
            <a:avLst/>
          </a:prstGeom>
          <a:ln w="22225">
            <a:solidFill>
              <a:srgbClr val="F26A42"/>
            </a:solidFill>
          </a:ln>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0D2BB632-306C-436C-A7FA-315F610F99D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09147" y="2438522"/>
            <a:ext cx="858799" cy="1011602"/>
          </a:xfrm>
          <a:prstGeom prst="rect">
            <a:avLst/>
          </a:prstGeom>
          <a:ln w="22225">
            <a:solidFill>
              <a:srgbClr val="F26A42"/>
            </a:solidFill>
          </a:ln>
          <a:effectLst>
            <a:outerShdw blurRad="50800" dist="38100" dir="2700000" algn="tl" rotWithShape="0">
              <a:prstClr val="black">
                <a:alpha val="40000"/>
              </a:prstClr>
            </a:outerShdw>
          </a:effectLst>
        </p:spPr>
      </p:pic>
      <p:pic>
        <p:nvPicPr>
          <p:cNvPr id="40" name="Picture 39">
            <a:extLst>
              <a:ext uri="{FF2B5EF4-FFF2-40B4-BE49-F238E27FC236}">
                <a16:creationId xmlns:a16="http://schemas.microsoft.com/office/drawing/2014/main" id="{AC2CD033-0345-4177-A7C3-0EF04D936FF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77536" y="3595090"/>
            <a:ext cx="859536" cy="1011605"/>
          </a:xfrm>
          <a:prstGeom prst="rect">
            <a:avLst/>
          </a:prstGeom>
          <a:ln w="22225">
            <a:solidFill>
              <a:srgbClr val="F26A42"/>
            </a:solidFill>
          </a:ln>
          <a:effectLst>
            <a:outerShdw blurRad="50800" dist="38100" dir="2700000" algn="tl" rotWithShape="0">
              <a:prstClr val="black">
                <a:alpha val="40000"/>
              </a:prstClr>
            </a:outerShdw>
          </a:effectLst>
        </p:spPr>
      </p:pic>
      <p:sp>
        <p:nvSpPr>
          <p:cNvPr id="41" name="Text Placeholder 70">
            <a:extLst>
              <a:ext uri="{FF2B5EF4-FFF2-40B4-BE49-F238E27FC236}">
                <a16:creationId xmlns:a16="http://schemas.microsoft.com/office/drawing/2014/main" id="{12DA9E9B-68AD-4659-AF9C-3EBB6ECD8F3C}"/>
              </a:ext>
            </a:extLst>
          </p:cNvPr>
          <p:cNvSpPr txBox="1">
            <a:spLocks/>
          </p:cNvSpPr>
          <p:nvPr/>
        </p:nvSpPr>
        <p:spPr>
          <a:xfrm>
            <a:off x="2739878" y="2684929"/>
            <a:ext cx="5158060" cy="52668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A candidate is very well rehearsed in interviewing. Responses seem practiced and politically correct. What bias is at work?</a:t>
            </a:r>
          </a:p>
        </p:txBody>
      </p:sp>
      <p:sp>
        <p:nvSpPr>
          <p:cNvPr id="42" name="Text Placeholder 70">
            <a:extLst>
              <a:ext uri="{FF2B5EF4-FFF2-40B4-BE49-F238E27FC236}">
                <a16:creationId xmlns:a16="http://schemas.microsoft.com/office/drawing/2014/main" id="{F2CE3C39-48BD-4DE8-8890-97DE8D952C92}"/>
              </a:ext>
            </a:extLst>
          </p:cNvPr>
          <p:cNvSpPr txBox="1">
            <a:spLocks/>
          </p:cNvSpPr>
          <p:nvPr/>
        </p:nvSpPr>
        <p:spPr>
          <a:xfrm>
            <a:off x="1735861" y="3823986"/>
            <a:ext cx="5158060" cy="52668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A manager views all candidates as average, while other managers have identified superior candidates. What bias is at work?</a:t>
            </a:r>
          </a:p>
        </p:txBody>
      </p:sp>
    </p:spTree>
    <p:custDataLst>
      <p:tags r:id="rId1"/>
    </p:custDataLst>
    <p:extLst>
      <p:ext uri="{BB962C8B-B14F-4D97-AF65-F5344CB8AC3E}">
        <p14:creationId xmlns:p14="http://schemas.microsoft.com/office/powerpoint/2010/main" val="2979303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F93CADBF-9F50-46F7-B630-F58FCB6E5D40}"/>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615104" y="1329375"/>
            <a:ext cx="7886700" cy="3262312"/>
          </a:xfrm>
          <a:noFill/>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2-19</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a:xfrm>
            <a:off x="611884" y="314135"/>
            <a:ext cx="7132320" cy="484632"/>
          </a:xfrm>
        </p:spPr>
        <p:txBody>
          <a:bodyPr anchor="ctr">
            <a:normAutofit/>
          </a:bodyPr>
          <a:lstStyle/>
          <a:p>
            <a:r>
              <a:rPr lang="en-US" dirty="0"/>
              <a:t>Realistic Job Previews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a:xfrm>
            <a:off x="7863842" y="314135"/>
            <a:ext cx="822960" cy="484632"/>
          </a:xfrm>
        </p:spPr>
        <p:txBody>
          <a:bodyPr anchor="ctr">
            <a:normAutofit/>
          </a:bodyPr>
          <a:lstStyle/>
          <a:p>
            <a:r>
              <a:rPr lang="en-US" dirty="0"/>
              <a:t>M2</a:t>
            </a:r>
          </a:p>
        </p:txBody>
      </p:sp>
      <p:sp>
        <p:nvSpPr>
          <p:cNvPr id="14" name="Rectangle 13">
            <a:extLst>
              <a:ext uri="{FF2B5EF4-FFF2-40B4-BE49-F238E27FC236}">
                <a16:creationId xmlns:a16="http://schemas.microsoft.com/office/drawing/2014/main" id="{0BEACF77-EBC7-43F7-A8EA-03BF30FB5E65}"/>
              </a:ext>
            </a:extLst>
          </p:cNvPr>
          <p:cNvSpPr/>
          <p:nvPr/>
        </p:nvSpPr>
        <p:spPr>
          <a:xfrm>
            <a:off x="4343399" y="1626973"/>
            <a:ext cx="3931921" cy="48376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r>
              <a:rPr lang="en-US" sz="1400" dirty="0">
                <a:solidFill>
                  <a:schemeClr val="bg1"/>
                </a:solidFill>
                <a:cs typeface="Arial" panose="020B0604020202020204" pitchFamily="34" charset="0"/>
              </a:rPr>
              <a:t>Provide an applicant with honest and complete information about a job and the work environment.</a:t>
            </a:r>
          </a:p>
        </p:txBody>
      </p:sp>
      <p:sp>
        <p:nvSpPr>
          <p:cNvPr id="15" name="Rectangle 14">
            <a:extLst>
              <a:ext uri="{FF2B5EF4-FFF2-40B4-BE49-F238E27FC236}">
                <a16:creationId xmlns:a16="http://schemas.microsoft.com/office/drawing/2014/main" id="{6C34C456-4FDD-4B52-98C5-151556EF102F}"/>
              </a:ext>
            </a:extLst>
          </p:cNvPr>
          <p:cNvSpPr/>
          <p:nvPr/>
        </p:nvSpPr>
        <p:spPr>
          <a:xfrm>
            <a:off x="4343399" y="2347607"/>
            <a:ext cx="3931922" cy="48376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r>
              <a:rPr lang="en-US" sz="1400" dirty="0">
                <a:solidFill>
                  <a:schemeClr val="bg1"/>
                </a:solidFill>
                <a:cs typeface="Arial" panose="020B0604020202020204" pitchFamily="34" charset="0"/>
              </a:rPr>
              <a:t>Involve line managers and job incumbents in developing and providing the job preview.</a:t>
            </a:r>
          </a:p>
        </p:txBody>
      </p:sp>
      <p:sp>
        <p:nvSpPr>
          <p:cNvPr id="16" name="Rectangle 15">
            <a:extLst>
              <a:ext uri="{FF2B5EF4-FFF2-40B4-BE49-F238E27FC236}">
                <a16:creationId xmlns:a16="http://schemas.microsoft.com/office/drawing/2014/main" id="{549255E4-2EC3-46DA-89A7-DFA2C285771B}"/>
              </a:ext>
            </a:extLst>
          </p:cNvPr>
          <p:cNvSpPr/>
          <p:nvPr/>
        </p:nvSpPr>
        <p:spPr>
          <a:xfrm>
            <a:off x="4343397" y="3070419"/>
            <a:ext cx="3931923" cy="48376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r>
              <a:rPr lang="en-US" sz="1400" dirty="0">
                <a:solidFill>
                  <a:schemeClr val="bg1"/>
                </a:solidFill>
                <a:cs typeface="Arial" panose="020B0604020202020204" pitchFamily="34" charset="0"/>
              </a:rPr>
              <a:t>Provide the preview early.</a:t>
            </a:r>
          </a:p>
        </p:txBody>
      </p:sp>
      <p:sp>
        <p:nvSpPr>
          <p:cNvPr id="17" name="Rectangle 16">
            <a:extLst>
              <a:ext uri="{FF2B5EF4-FFF2-40B4-BE49-F238E27FC236}">
                <a16:creationId xmlns:a16="http://schemas.microsoft.com/office/drawing/2014/main" id="{6A9AAE77-1479-4482-8A3E-5D00A5E8C332}"/>
              </a:ext>
            </a:extLst>
          </p:cNvPr>
          <p:cNvSpPr/>
          <p:nvPr/>
        </p:nvSpPr>
        <p:spPr>
          <a:xfrm>
            <a:off x="4343399" y="3791053"/>
            <a:ext cx="3931923" cy="48376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r>
              <a:rPr lang="en-US" sz="1400" dirty="0">
                <a:solidFill>
                  <a:schemeClr val="bg1"/>
                </a:solidFill>
                <a:cs typeface="Arial" panose="020B0604020202020204" pitchFamily="34" charset="0"/>
              </a:rPr>
              <a:t>Encourage candidates to evaluate whether the job sounds like an appropriate match.</a:t>
            </a:r>
          </a:p>
        </p:txBody>
      </p:sp>
    </p:spTree>
    <p:custDataLst>
      <p:tags r:id="rId1"/>
    </p:custDataLst>
    <p:extLst>
      <p:ext uri="{BB962C8B-B14F-4D97-AF65-F5344CB8AC3E}">
        <p14:creationId xmlns:p14="http://schemas.microsoft.com/office/powerpoint/2010/main" val="1114056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1F7667-C760-4785-8C9B-80A8C85EB8D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368"/>
          <a:stretch/>
        </p:blipFill>
        <p:spPr>
          <a:xfrm>
            <a:off x="618327" y="1327927"/>
            <a:ext cx="3875040" cy="3059267"/>
          </a:xfrm>
          <a:prstGeom prst="rect">
            <a:avLst/>
          </a:prstGeom>
          <a:noFill/>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2-20</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a:xfrm>
            <a:off x="611884" y="310896"/>
            <a:ext cx="7132320" cy="484632"/>
          </a:xfrm>
        </p:spPr>
        <p:txBody>
          <a:bodyPr anchor="ctr">
            <a:normAutofit/>
          </a:bodyPr>
          <a:lstStyle/>
          <a:p>
            <a:r>
              <a:rPr lang="en-US" dirty="0"/>
              <a:t>Pre-Employment/Drug Testing</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a:xfrm>
            <a:off x="7863842" y="314135"/>
            <a:ext cx="822960" cy="484632"/>
          </a:xfrm>
        </p:spPr>
        <p:txBody>
          <a:bodyPr anchor="ctr">
            <a:normAutofit/>
          </a:bodyPr>
          <a:lstStyle/>
          <a:p>
            <a:r>
              <a:rPr lang="en-US" dirty="0"/>
              <a:t>M2</a:t>
            </a:r>
          </a:p>
        </p:txBody>
      </p:sp>
      <p:sp>
        <p:nvSpPr>
          <p:cNvPr id="14" name="Rectangle 13">
            <a:extLst>
              <a:ext uri="{FF2B5EF4-FFF2-40B4-BE49-F238E27FC236}">
                <a16:creationId xmlns:a16="http://schemas.microsoft.com/office/drawing/2014/main" id="{9B7BFD06-BF10-44D6-847B-4C07CA07C66C}"/>
              </a:ext>
            </a:extLst>
          </p:cNvPr>
          <p:cNvSpPr/>
          <p:nvPr/>
        </p:nvSpPr>
        <p:spPr>
          <a:xfrm>
            <a:off x="2541068" y="1329376"/>
            <a:ext cx="1952299" cy="3045154"/>
          </a:xfrm>
          <a:prstGeom prst="rect">
            <a:avLst/>
          </a:prstGeom>
          <a:solidFill>
            <a:srgbClr val="F26A42">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Content Placeholder 7">
            <a:extLst>
              <a:ext uri="{FF2B5EF4-FFF2-40B4-BE49-F238E27FC236}">
                <a16:creationId xmlns:a16="http://schemas.microsoft.com/office/drawing/2014/main" id="{55E3E992-ADDB-4FF3-AB8A-68D24F28ACCD}"/>
              </a:ext>
            </a:extLst>
          </p:cNvPr>
          <p:cNvPicPr>
            <a:picLocks noGrp="1" noChangeAspect="1"/>
          </p:cNvPicPr>
          <p:nvPr>
            <p:ph idx="1"/>
          </p:nvPr>
        </p:nvPicPr>
        <p:blipFill rotWithShape="1">
          <a:blip r:embed="rId5" cstate="hqprint">
            <a:extLst>
              <a:ext uri="{28A0092B-C50C-407E-A947-70E740481C1C}">
                <a14:useLocalDpi xmlns:a14="http://schemas.microsoft.com/office/drawing/2010/main"/>
              </a:ext>
            </a:extLst>
          </a:blip>
          <a:srcRect t="-208"/>
          <a:stretch/>
        </p:blipFill>
        <p:spPr>
          <a:xfrm>
            <a:off x="4793761" y="1327927"/>
            <a:ext cx="3875041" cy="3046602"/>
          </a:xfrm>
          <a:noFill/>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0F0628EA-5738-4E25-A587-F7101C93814B}"/>
              </a:ext>
            </a:extLst>
          </p:cNvPr>
          <p:cNvSpPr/>
          <p:nvPr/>
        </p:nvSpPr>
        <p:spPr>
          <a:xfrm>
            <a:off x="6716503" y="1329376"/>
            <a:ext cx="1952299" cy="3045153"/>
          </a:xfrm>
          <a:prstGeom prst="rect">
            <a:avLst/>
          </a:prstGeom>
          <a:solidFill>
            <a:srgbClr val="F26A42">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70">
            <a:extLst>
              <a:ext uri="{FF2B5EF4-FFF2-40B4-BE49-F238E27FC236}">
                <a16:creationId xmlns:a16="http://schemas.microsoft.com/office/drawing/2014/main" id="{5BF5719C-A92A-4B44-A078-834F9AEB0F5F}"/>
              </a:ext>
            </a:extLst>
          </p:cNvPr>
          <p:cNvSpPr txBox="1">
            <a:spLocks/>
          </p:cNvSpPr>
          <p:nvPr/>
        </p:nvSpPr>
        <p:spPr>
          <a:xfrm>
            <a:off x="6734504" y="1327929"/>
            <a:ext cx="1952298" cy="3059266"/>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Drug testing is used for a variety of reasons, including:</a:t>
            </a:r>
          </a:p>
          <a:p>
            <a:r>
              <a:rPr lang="en-US" sz="1300" dirty="0">
                <a:solidFill>
                  <a:schemeClr val="bg1"/>
                </a:solidFill>
              </a:rPr>
              <a:t>Employee/customer safety.</a:t>
            </a:r>
          </a:p>
          <a:p>
            <a:r>
              <a:rPr lang="en-US" sz="1300" dirty="0">
                <a:solidFill>
                  <a:schemeClr val="bg1"/>
                </a:solidFill>
              </a:rPr>
              <a:t>Productivity.</a:t>
            </a:r>
          </a:p>
          <a:p>
            <a:r>
              <a:rPr lang="en-US" sz="1300" dirty="0">
                <a:solidFill>
                  <a:schemeClr val="bg1"/>
                </a:solidFill>
              </a:rPr>
              <a:t>Insurance costs.</a:t>
            </a:r>
          </a:p>
          <a:p>
            <a:pPr marL="0" indent="0">
              <a:buNone/>
            </a:pPr>
            <a:endParaRPr lang="en-US" b="1" dirty="0"/>
          </a:p>
        </p:txBody>
      </p:sp>
      <p:sp>
        <p:nvSpPr>
          <p:cNvPr id="21" name="Text Placeholder 70">
            <a:extLst>
              <a:ext uri="{FF2B5EF4-FFF2-40B4-BE49-F238E27FC236}">
                <a16:creationId xmlns:a16="http://schemas.microsoft.com/office/drawing/2014/main" id="{5A93B624-7A70-46CF-9EEE-2A302B68742D}"/>
              </a:ext>
            </a:extLst>
          </p:cNvPr>
          <p:cNvSpPr txBox="1">
            <a:spLocks/>
          </p:cNvSpPr>
          <p:nvPr/>
        </p:nvSpPr>
        <p:spPr>
          <a:xfrm>
            <a:off x="2537847" y="1340592"/>
            <a:ext cx="1952298" cy="3033937"/>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Pre-employment testing is considered appropriate if:</a:t>
            </a:r>
          </a:p>
          <a:p>
            <a:r>
              <a:rPr lang="en-US" sz="1300" dirty="0">
                <a:solidFill>
                  <a:schemeClr val="bg1"/>
                </a:solidFill>
              </a:rPr>
              <a:t>The test is job-relevant. </a:t>
            </a:r>
          </a:p>
          <a:p>
            <a:r>
              <a:rPr lang="en-US" sz="1300" dirty="0">
                <a:solidFill>
                  <a:schemeClr val="bg1"/>
                </a:solidFill>
              </a:rPr>
              <a:t>The test is valid. </a:t>
            </a:r>
          </a:p>
          <a:p>
            <a:r>
              <a:rPr lang="en-US" sz="1300" dirty="0">
                <a:solidFill>
                  <a:schemeClr val="bg1"/>
                </a:solidFill>
              </a:rPr>
              <a:t>The test is reliable. </a:t>
            </a:r>
          </a:p>
          <a:p>
            <a:r>
              <a:rPr lang="en-US" sz="1300" dirty="0">
                <a:solidFill>
                  <a:schemeClr val="bg1"/>
                </a:solidFill>
              </a:rPr>
              <a:t>By using the test, more effective employment decisions can be made about individuals. </a:t>
            </a:r>
          </a:p>
          <a:p>
            <a:endParaRPr lang="en-US" sz="1100" dirty="0">
              <a:solidFill>
                <a:schemeClr val="bg1"/>
              </a:solidFill>
            </a:endParaRPr>
          </a:p>
          <a:p>
            <a:pPr marL="0" indent="0" algn="ctr">
              <a:buNone/>
            </a:pPr>
            <a:endParaRPr lang="en-US" b="1" dirty="0"/>
          </a:p>
        </p:txBody>
      </p:sp>
    </p:spTree>
    <p:custDataLst>
      <p:tags r:id="rId1"/>
    </p:custDataLst>
    <p:extLst>
      <p:ext uri="{BB962C8B-B14F-4D97-AF65-F5344CB8AC3E}">
        <p14:creationId xmlns:p14="http://schemas.microsoft.com/office/powerpoint/2010/main" val="2882214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E039B99-D9E1-41C6-9DD1-88EB7485626F}"/>
              </a:ext>
            </a:extLst>
          </p:cNvPr>
          <p:cNvSpPr/>
          <p:nvPr/>
        </p:nvSpPr>
        <p:spPr>
          <a:xfrm>
            <a:off x="2368546" y="3157006"/>
            <a:ext cx="3931920" cy="1070924"/>
          </a:xfrm>
          <a:prstGeom prst="rect">
            <a:avLst/>
          </a:prstGeom>
          <a:ln w="38100">
            <a:solidFill>
              <a:srgbClr val="F26A42">
                <a:alpha val="50000"/>
              </a:srgb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4DE79917-6632-4CD6-A6C7-1421743B129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572000" y="2571750"/>
            <a:ext cx="3486427" cy="1841146"/>
          </a:xfrm>
          <a:prstGeom prst="rect">
            <a:avLst/>
          </a:prstGeom>
        </p:spPr>
      </p:pic>
      <p:sp>
        <p:nvSpPr>
          <p:cNvPr id="2" name="Content Placeholder 1">
            <a:extLst>
              <a:ext uri="{FF2B5EF4-FFF2-40B4-BE49-F238E27FC236}">
                <a16:creationId xmlns:a16="http://schemas.microsoft.com/office/drawing/2014/main" id="{71E62A2C-695A-4458-B338-8B68ADB9206D}"/>
              </a:ext>
            </a:extLst>
          </p:cNvPr>
          <p:cNvSpPr>
            <a:spLocks noGrp="1"/>
          </p:cNvSpPr>
          <p:nvPr>
            <p:ph idx="1"/>
          </p:nvPr>
        </p:nvSpPr>
        <p:spPr>
          <a:xfrm>
            <a:off x="615104" y="1329375"/>
            <a:ext cx="7886700" cy="1841146"/>
          </a:xfrm>
        </p:spPr>
        <p:txBody>
          <a:bodyPr/>
          <a:lstStyle/>
          <a:p>
            <a:pPr marL="0" indent="0">
              <a:buNone/>
            </a:pPr>
            <a:r>
              <a:rPr lang="en-US" altLang="en-US" dirty="0"/>
              <a:t>Components of an investigation include: </a:t>
            </a:r>
          </a:p>
          <a:p>
            <a:r>
              <a:rPr lang="en-US" altLang="en-US" dirty="0"/>
              <a:t>Work references and employment history; academic references</a:t>
            </a:r>
          </a:p>
          <a:p>
            <a:r>
              <a:rPr lang="en-US" altLang="en-US" dirty="0"/>
              <a:t>Criminal background</a:t>
            </a:r>
          </a:p>
          <a:p>
            <a:r>
              <a:rPr lang="en-US" altLang="en-US" dirty="0"/>
              <a:t>Credit history</a:t>
            </a:r>
          </a:p>
          <a:p>
            <a:r>
              <a:rPr lang="en-US" altLang="en-US" dirty="0"/>
              <a:t>Professional licenses</a:t>
            </a:r>
          </a:p>
          <a:p>
            <a:pPr marL="0" indent="0">
              <a:buNone/>
            </a:pPr>
            <a:endParaRPr lang="en-US" altLang="en-US" dirty="0"/>
          </a:p>
        </p:txBody>
      </p:sp>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2-21</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Background Investigation</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M2</a:t>
            </a:r>
          </a:p>
        </p:txBody>
      </p:sp>
      <p:sp>
        <p:nvSpPr>
          <p:cNvPr id="25" name="Rectangle 24">
            <a:extLst>
              <a:ext uri="{FF2B5EF4-FFF2-40B4-BE49-F238E27FC236}">
                <a16:creationId xmlns:a16="http://schemas.microsoft.com/office/drawing/2014/main" id="{1CED6FA1-8C78-410D-9236-DF355C340FDC}"/>
              </a:ext>
            </a:extLst>
          </p:cNvPr>
          <p:cNvSpPr/>
          <p:nvPr/>
        </p:nvSpPr>
        <p:spPr>
          <a:xfrm>
            <a:off x="2500231" y="3230803"/>
            <a:ext cx="2724753" cy="923330"/>
          </a:xfrm>
          <a:prstGeom prst="rect">
            <a:avLst/>
          </a:prstGeom>
        </p:spPr>
        <p:txBody>
          <a:bodyPr wrap="square">
            <a:spAutoFit/>
          </a:bodyPr>
          <a:lstStyle/>
          <a:p>
            <a:pPr marL="0" indent="0">
              <a:buNone/>
            </a:pPr>
            <a:r>
              <a:rPr lang="en-US" altLang="en-US" dirty="0">
                <a:latin typeface="+mn-lt"/>
              </a:rPr>
              <a:t>At least 50% of job offers are contingent on background checks.</a:t>
            </a:r>
          </a:p>
        </p:txBody>
      </p:sp>
    </p:spTree>
    <p:custDataLst>
      <p:tags r:id="rId1"/>
    </p:custDataLst>
    <p:extLst>
      <p:ext uri="{BB962C8B-B14F-4D97-AF65-F5344CB8AC3E}">
        <p14:creationId xmlns:p14="http://schemas.microsoft.com/office/powerpoint/2010/main" val="271799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62A2C-695A-4458-B338-8B68ADB9206D}"/>
              </a:ext>
            </a:extLst>
          </p:cNvPr>
          <p:cNvSpPr>
            <a:spLocks noGrp="1"/>
          </p:cNvSpPr>
          <p:nvPr>
            <p:ph idx="1"/>
          </p:nvPr>
        </p:nvSpPr>
        <p:spPr>
          <a:xfrm>
            <a:off x="612777" y="2850183"/>
            <a:ext cx="7886700" cy="994212"/>
          </a:xfrm>
        </p:spPr>
        <p:txBody>
          <a:bodyPr/>
          <a:lstStyle/>
          <a:p>
            <a:pPr marL="0" indent="0">
              <a:buNone/>
            </a:pPr>
            <a:r>
              <a:rPr lang="en-US" b="1" dirty="0"/>
              <a:t>Employers may require medical exams if they are:</a:t>
            </a:r>
          </a:p>
          <a:p>
            <a:r>
              <a:rPr lang="en-US" dirty="0"/>
              <a:t>Consistent with business necessity and job-related.</a:t>
            </a:r>
          </a:p>
          <a:p>
            <a:r>
              <a:rPr lang="en-US" dirty="0"/>
              <a:t>Conducted after a conditional job offer has been made.</a:t>
            </a:r>
          </a:p>
        </p:txBody>
      </p:sp>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2-23</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Contingent Job Offer</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M2</a:t>
            </a:r>
          </a:p>
        </p:txBody>
      </p:sp>
      <p:sp>
        <p:nvSpPr>
          <p:cNvPr id="7" name="Rectangle 6">
            <a:extLst>
              <a:ext uri="{FF2B5EF4-FFF2-40B4-BE49-F238E27FC236}">
                <a16:creationId xmlns:a16="http://schemas.microsoft.com/office/drawing/2014/main" id="{C568FB48-4CC1-44CA-93A4-DE43102B135D}"/>
              </a:ext>
            </a:extLst>
          </p:cNvPr>
          <p:cNvSpPr/>
          <p:nvPr/>
        </p:nvSpPr>
        <p:spPr>
          <a:xfrm>
            <a:off x="0" y="1526680"/>
            <a:ext cx="9144000" cy="832357"/>
          </a:xfrm>
          <a:prstGeom prst="rect">
            <a:avLst/>
          </a:prstGeom>
          <a:solidFill>
            <a:srgbClr val="F26A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CE98ED3-6505-4E92-9E1F-D433A1ACA7D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75312" y="1302658"/>
            <a:ext cx="2014251" cy="1342697"/>
          </a:xfrm>
          <a:prstGeom prst="rect">
            <a:avLst/>
          </a:prstGeom>
          <a:ln w="22225">
            <a:solidFill>
              <a:srgbClr val="F26A42"/>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D3C24CA-82FD-4E56-9A1A-CE35B10A98D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564874" y="1302590"/>
            <a:ext cx="2014251" cy="1342834"/>
          </a:xfrm>
          <a:prstGeom prst="rect">
            <a:avLst/>
          </a:prstGeom>
          <a:ln w="22225">
            <a:solidFill>
              <a:srgbClr val="F26A42"/>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45CC4EF-4121-4248-8192-9BD26F3E3E3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354527" y="1302590"/>
            <a:ext cx="2014071" cy="1342834"/>
          </a:xfrm>
          <a:prstGeom prst="rect">
            <a:avLst/>
          </a:prstGeom>
          <a:ln w="22225">
            <a:solidFill>
              <a:srgbClr val="F26A42"/>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85E68374-DBFB-4627-A89F-15B3DB12C7B3}"/>
              </a:ext>
            </a:extLst>
          </p:cNvPr>
          <p:cNvSpPr/>
          <p:nvPr/>
        </p:nvSpPr>
        <p:spPr>
          <a:xfrm>
            <a:off x="644523" y="3978339"/>
            <a:ext cx="7886700" cy="639381"/>
          </a:xfrm>
          <a:prstGeom prst="rect">
            <a:avLst/>
          </a:prstGeom>
          <a:ln w="38100">
            <a:solidFill>
              <a:srgbClr val="F26A42">
                <a:alpha val="50000"/>
              </a:srgb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0A031AF-7A07-48FD-881C-6163420AD4F8}"/>
              </a:ext>
            </a:extLst>
          </p:cNvPr>
          <p:cNvSpPr/>
          <p:nvPr/>
        </p:nvSpPr>
        <p:spPr>
          <a:xfrm>
            <a:off x="644523" y="4036419"/>
            <a:ext cx="7886700" cy="584775"/>
          </a:xfrm>
          <a:prstGeom prst="rect">
            <a:avLst/>
          </a:prstGeom>
        </p:spPr>
        <p:txBody>
          <a:bodyPr wrap="square">
            <a:spAutoFit/>
          </a:bodyPr>
          <a:lstStyle/>
          <a:p>
            <a:pPr marL="0" indent="0" algn="ctr">
              <a:buNone/>
            </a:pPr>
            <a:r>
              <a:rPr lang="en-US" sz="1600" dirty="0">
                <a:latin typeface="+mn-lt"/>
              </a:rPr>
              <a:t>A job offer can be contingent on passing a medical exam if the exam focuses on the candidate’s ability to perform the essential functions of the job. </a:t>
            </a:r>
          </a:p>
        </p:txBody>
      </p:sp>
    </p:spTree>
    <p:custDataLst>
      <p:tags r:id="rId1"/>
    </p:custDataLst>
    <p:extLst>
      <p:ext uri="{BB962C8B-B14F-4D97-AF65-F5344CB8AC3E}">
        <p14:creationId xmlns:p14="http://schemas.microsoft.com/office/powerpoint/2010/main" val="317331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5</a:t>
            </a:fld>
            <a:endParaRPr lang="en-US" dirty="0"/>
          </a:p>
        </p:txBody>
      </p:sp>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dirty="0">
                <a:latin typeface="+mn-lt"/>
              </a:rPr>
              <a:t>Opening Perspective</a:t>
            </a:r>
            <a:endParaRPr lang="en-US" noProof="0" dirty="0">
              <a:latin typeface="+mn-lt"/>
            </a:endParaRPr>
          </a:p>
        </p:txBody>
      </p:sp>
      <p:pic>
        <p:nvPicPr>
          <p:cNvPr id="5" name="Picture 4">
            <a:extLst>
              <a:ext uri="{FF2B5EF4-FFF2-40B4-BE49-F238E27FC236}">
                <a16:creationId xmlns:a16="http://schemas.microsoft.com/office/drawing/2014/main" id="{747FD546-B2E1-4BDE-89DC-E3408430D1C4}"/>
              </a:ext>
            </a:extLst>
          </p:cNvPr>
          <p:cNvPicPr>
            <a:picLocks noChangeAspect="1"/>
          </p:cNvPicPr>
          <p:nvPr/>
        </p:nvPicPr>
        <p:blipFill>
          <a:blip r:embed="rId4"/>
          <a:stretch>
            <a:fillRect/>
          </a:stretch>
        </p:blipFill>
        <p:spPr>
          <a:xfrm>
            <a:off x="6133324" y="1311918"/>
            <a:ext cx="1943268" cy="2385267"/>
          </a:xfrm>
          <a:prstGeom prst="rect">
            <a:avLst/>
          </a:prstGeom>
        </p:spPr>
      </p:pic>
      <p:sp>
        <p:nvSpPr>
          <p:cNvPr id="26" name="Text Placeholder 1">
            <a:extLst>
              <a:ext uri="{FF2B5EF4-FFF2-40B4-BE49-F238E27FC236}">
                <a16:creationId xmlns:a16="http://schemas.microsoft.com/office/drawing/2014/main" id="{9FA81585-2F61-4AF5-9EBF-7622C589FC4A}"/>
              </a:ext>
            </a:extLst>
          </p:cNvPr>
          <p:cNvSpPr txBox="1">
            <a:spLocks/>
          </p:cNvSpPr>
          <p:nvPr/>
        </p:nvSpPr>
        <p:spPr>
          <a:xfrm>
            <a:off x="5573916" y="3697185"/>
            <a:ext cx="3062084" cy="789076"/>
          </a:xfrm>
          <a:prstGeom prst="rect">
            <a:avLst/>
          </a:prstGeom>
        </p:spPr>
        <p:txBody>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Alexander Alonso, </a:t>
            </a:r>
          </a:p>
          <a:p>
            <a:pPr marL="0" indent="0" algn="ctr">
              <a:buNone/>
            </a:pPr>
            <a:r>
              <a:rPr lang="en-US" dirty="0"/>
              <a:t>Ph.D., SHRM-SCP</a:t>
            </a:r>
          </a:p>
          <a:p>
            <a:pPr marL="0" indent="0" algn="ctr">
              <a:buNone/>
            </a:pPr>
            <a:r>
              <a:rPr lang="en-US" dirty="0"/>
              <a:t>SHRM Chief Knowledge Officer</a:t>
            </a:r>
          </a:p>
        </p:txBody>
      </p:sp>
      <p:pic>
        <p:nvPicPr>
          <p:cNvPr id="3" name="Picture 2">
            <a:extLst>
              <a:ext uri="{FF2B5EF4-FFF2-40B4-BE49-F238E27FC236}">
                <a16:creationId xmlns:a16="http://schemas.microsoft.com/office/drawing/2014/main" id="{D594C9B1-72BB-4A3A-96C2-C5CA259F96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8694" y="874889"/>
            <a:ext cx="4457509" cy="3393722"/>
          </a:xfrm>
          <a:prstGeom prst="rect">
            <a:avLst/>
          </a:prstGeom>
        </p:spPr>
      </p:pic>
      <p:sp>
        <p:nvSpPr>
          <p:cNvPr id="9" name="TextBox 8">
            <a:extLst>
              <a:ext uri="{FF2B5EF4-FFF2-40B4-BE49-F238E27FC236}">
                <a16:creationId xmlns:a16="http://schemas.microsoft.com/office/drawing/2014/main" id="{8DA93FA5-5D1F-4CE6-92CE-13E517AB7DB2}"/>
              </a:ext>
            </a:extLst>
          </p:cNvPr>
          <p:cNvSpPr txBox="1"/>
          <p:nvPr/>
        </p:nvSpPr>
        <p:spPr>
          <a:xfrm>
            <a:off x="1067408" y="1451670"/>
            <a:ext cx="3854548" cy="2246769"/>
          </a:xfrm>
          <a:prstGeom prst="rect">
            <a:avLst/>
          </a:prstGeom>
          <a:noFill/>
        </p:spPr>
        <p:txBody>
          <a:bodyPr wrap="square">
            <a:spAutoFit/>
          </a:bodyPr>
          <a:lstStyle/>
          <a:p>
            <a:pPr algn="ctr"/>
            <a:r>
              <a:rPr lang="en-US" sz="2000" dirty="0">
                <a:solidFill>
                  <a:srgbClr val="1B3C69"/>
                </a:solidFill>
                <a:effectLst/>
                <a:latin typeface="+mn-lt"/>
              </a:rPr>
              <a:t>“Partners to HR are over-indexing the value of efficiency and effectiveness and do not properly recognize the importance of how human connections are made, and how they unlock the long-term value of the business.”</a:t>
            </a:r>
          </a:p>
        </p:txBody>
      </p:sp>
    </p:spTree>
    <p:custDataLst>
      <p:tags r:id="rId1"/>
    </p:custDataLst>
    <p:extLst>
      <p:ext uri="{BB962C8B-B14F-4D97-AF65-F5344CB8AC3E}">
        <p14:creationId xmlns:p14="http://schemas.microsoft.com/office/powerpoint/2010/main" val="63062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a:xfrm>
            <a:off x="480447" y="4751664"/>
            <a:ext cx="2057400" cy="206339"/>
          </a:xfrm>
        </p:spPr>
        <p:txBody>
          <a:bodyPr vert="horz" lIns="91440" tIns="45720" rIns="91440" bIns="45720" rtlCol="0" anchor="ctr">
            <a:normAutofit/>
          </a:bodyPr>
          <a:lstStyle/>
          <a:p>
            <a:pPr>
              <a:spcAft>
                <a:spcPts val="600"/>
              </a:spcAft>
            </a:pPr>
            <a:r>
              <a:rPr lang="en-US" dirty="0"/>
              <a:t>2-24</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a:xfrm>
            <a:off x="611884" y="310896"/>
            <a:ext cx="7132320" cy="484632"/>
          </a:xfrm>
        </p:spPr>
        <p:txBody>
          <a:bodyPr tIns="0" bIns="0" anchor="ctr" anchorCtr="0">
            <a:normAutofit/>
          </a:bodyPr>
          <a:lstStyle/>
          <a:p>
            <a:r>
              <a:rPr lang="en-US" b="1" i="0" kern="1200" baseline="0" dirty="0">
                <a:latin typeface="+mj-lt"/>
                <a:ea typeface="Arial Black" charset="0"/>
                <a:cs typeface="Arial Black" charset="0"/>
              </a:rPr>
              <a:t>Final Offer and Acceptance</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a:xfrm>
            <a:off x="7863842" y="314135"/>
            <a:ext cx="822960" cy="484632"/>
          </a:xfrm>
        </p:spPr>
        <p:txBody>
          <a:bodyPr vert="horz" lIns="91440" tIns="45720" rIns="91440" bIns="45720" rtlCol="0" anchor="ctr">
            <a:normAutofit/>
          </a:bodyPr>
          <a:lstStyle/>
          <a:p>
            <a:r>
              <a:rPr lang="en-US" b="1" kern="1200" dirty="0">
                <a:latin typeface="+mn-lt"/>
                <a:ea typeface="+mn-ea"/>
                <a:cs typeface="+mn-cs"/>
              </a:rPr>
              <a:t>M2</a:t>
            </a:r>
          </a:p>
        </p:txBody>
      </p:sp>
      <p:sp>
        <p:nvSpPr>
          <p:cNvPr id="13" name="Content Placeholder 1">
            <a:extLst>
              <a:ext uri="{FF2B5EF4-FFF2-40B4-BE49-F238E27FC236}">
                <a16:creationId xmlns:a16="http://schemas.microsoft.com/office/drawing/2014/main" id="{50790B1A-1241-4258-B30A-CDCC0D158C90}"/>
              </a:ext>
            </a:extLst>
          </p:cNvPr>
          <p:cNvSpPr txBox="1">
            <a:spLocks/>
          </p:cNvSpPr>
          <p:nvPr/>
        </p:nvSpPr>
        <p:spPr>
          <a:xfrm>
            <a:off x="615105" y="1329375"/>
            <a:ext cx="3956896" cy="3055038"/>
          </a:xfrm>
          <a:prstGeom prst="rect">
            <a:avLst/>
          </a:prstGeom>
        </p:spPr>
        <p:txBody>
          <a:bodyPr vert="horz" lIns="91440" tIns="45720" rIns="91440" bIns="45720" rtlCol="0">
            <a:norm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Include the company’s employment-at-will policy in the offer letter.</a:t>
            </a:r>
          </a:p>
          <a:p>
            <a:r>
              <a:rPr lang="en-US" altLang="en-US" dirty="0"/>
              <a:t>Avoid representing the job as long-term.</a:t>
            </a:r>
          </a:p>
        </p:txBody>
      </p:sp>
      <p:pic>
        <p:nvPicPr>
          <p:cNvPr id="19" name="Picture Placeholder 18">
            <a:extLst>
              <a:ext uri="{FF2B5EF4-FFF2-40B4-BE49-F238E27FC236}">
                <a16:creationId xmlns:a16="http://schemas.microsoft.com/office/drawing/2014/main" id="{12E3BF9D-B5C9-417B-8D34-DCDC470F0D91}"/>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839832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dirty="0">
                <a:latin typeface="+mn-lt"/>
              </a:rPr>
              <a:t>HR Storytellers: Don’t Ignore Candidates</a:t>
            </a:r>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51</a:t>
            </a:fld>
            <a:endParaRPr lang="en-US" dirty="0"/>
          </a:p>
        </p:txBody>
      </p:sp>
      <p:sp>
        <p:nvSpPr>
          <p:cNvPr id="6" name="Text Placeholder 5">
            <a:extLst>
              <a:ext uri="{FF2B5EF4-FFF2-40B4-BE49-F238E27FC236}">
                <a16:creationId xmlns:a16="http://schemas.microsoft.com/office/drawing/2014/main" id="{669FA10C-8AA9-46F3-99BB-97BE4C4278A8}"/>
              </a:ext>
            </a:extLst>
          </p:cNvPr>
          <p:cNvSpPr>
            <a:spLocks noGrp="1"/>
          </p:cNvSpPr>
          <p:nvPr>
            <p:ph type="body" sz="quarter" idx="15"/>
          </p:nvPr>
        </p:nvSpPr>
        <p:spPr>
          <a:xfrm>
            <a:off x="2739091" y="4362329"/>
            <a:ext cx="3917470" cy="389335"/>
          </a:xfrm>
        </p:spPr>
        <p:txBody>
          <a:bodyPr/>
          <a:lstStyle/>
          <a:p>
            <a:pPr algn="ctr"/>
            <a:r>
              <a:rPr lang="en-US" noProof="0" dirty="0">
                <a:solidFill>
                  <a:srgbClr val="31669A"/>
                </a:solidFill>
                <a:latin typeface="+mn-lt"/>
              </a:rPr>
              <a:t>Jeremy </a:t>
            </a:r>
            <a:r>
              <a:rPr lang="en-US" noProof="0" dirty="0" err="1">
                <a:solidFill>
                  <a:srgbClr val="31669A"/>
                </a:solidFill>
                <a:latin typeface="+mn-lt"/>
              </a:rPr>
              <a:t>Eskenazi</a:t>
            </a:r>
            <a:endParaRPr lang="en-US" noProof="0" dirty="0">
              <a:solidFill>
                <a:srgbClr val="31669A"/>
              </a:solidFill>
              <a:latin typeface="+mn-lt"/>
            </a:endParaRPr>
          </a:p>
        </p:txBody>
      </p:sp>
      <p:pic>
        <p:nvPicPr>
          <p:cNvPr id="5" name="Picture 4">
            <a:extLst>
              <a:ext uri="{FF2B5EF4-FFF2-40B4-BE49-F238E27FC236}">
                <a16:creationId xmlns:a16="http://schemas.microsoft.com/office/drawing/2014/main" id="{20A211D5-93B1-4D89-A1DF-0CC01D4381FC}"/>
              </a:ext>
            </a:extLst>
          </p:cNvPr>
          <p:cNvPicPr>
            <a:picLocks noChangeAspect="1"/>
          </p:cNvPicPr>
          <p:nvPr/>
        </p:nvPicPr>
        <p:blipFill>
          <a:blip r:embed="rId4"/>
          <a:srcRect/>
          <a:stretch/>
        </p:blipFill>
        <p:spPr>
          <a:xfrm>
            <a:off x="1599154" y="1008355"/>
            <a:ext cx="6118670" cy="3457143"/>
          </a:xfrm>
          <a:prstGeom prst="rect">
            <a:avLst/>
          </a:prstGeom>
        </p:spPr>
      </p:pic>
    </p:spTree>
    <p:custDataLst>
      <p:tags r:id="rId1"/>
    </p:custDataLst>
    <p:extLst>
      <p:ext uri="{BB962C8B-B14F-4D97-AF65-F5344CB8AC3E}">
        <p14:creationId xmlns:p14="http://schemas.microsoft.com/office/powerpoint/2010/main" val="1265583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6744D27-0C50-4499-8787-D8E3C57CCAEA}"/>
              </a:ext>
            </a:extLst>
          </p:cNvPr>
          <p:cNvSpPr>
            <a:spLocks noGrp="1"/>
          </p:cNvSpPr>
          <p:nvPr>
            <p:ph idx="1"/>
          </p:nvPr>
        </p:nvSpPr>
        <p:spPr>
          <a:xfrm>
            <a:off x="800102" y="1144059"/>
            <a:ext cx="3814125" cy="3262312"/>
          </a:xfrm>
        </p:spPr>
        <p:txBody>
          <a:bodyPr/>
          <a:lstStyle/>
          <a:p>
            <a:r>
              <a:rPr lang="en-US" dirty="0"/>
              <a:t>Challenges facing HR in recruitment and retention</a:t>
            </a:r>
          </a:p>
          <a:p>
            <a:r>
              <a:rPr lang="en-US" dirty="0"/>
              <a:t>Benefits of improving the onboarding experience</a:t>
            </a:r>
          </a:p>
          <a:p>
            <a:r>
              <a:rPr lang="en-US" dirty="0"/>
              <a:t>Importance of a strong orientation</a:t>
            </a:r>
          </a:p>
          <a:p>
            <a:r>
              <a:rPr lang="en-US" dirty="0"/>
              <a:t>According to SHRM’s 2021 State of the Industry Report, organizations fell short when it came to the twin talent challenges of recruitment and retention</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1-12</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Talent Acquisition Insights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M2</a:t>
            </a:r>
          </a:p>
        </p:txBody>
      </p:sp>
      <p:pic>
        <p:nvPicPr>
          <p:cNvPr id="3" name="Picture 2" descr="A picture containing gear&#10;&#10;Description automatically generated">
            <a:extLst>
              <a:ext uri="{FF2B5EF4-FFF2-40B4-BE49-F238E27FC236}">
                <a16:creationId xmlns:a16="http://schemas.microsoft.com/office/drawing/2014/main" id="{D65F9439-EB93-41DA-BAC7-CD82C9494F35}"/>
              </a:ext>
            </a:extLst>
          </p:cNvPr>
          <p:cNvPicPr>
            <a:picLocks noChangeAspect="1"/>
          </p:cNvPicPr>
          <p:nvPr/>
        </p:nvPicPr>
        <p:blipFill>
          <a:blip r:embed="rId4"/>
          <a:stretch>
            <a:fillRect/>
          </a:stretch>
        </p:blipFill>
        <p:spPr>
          <a:xfrm rot="1395138">
            <a:off x="5064276" y="1390778"/>
            <a:ext cx="3083759" cy="3083759"/>
          </a:xfrm>
          <a:prstGeom prst="rect">
            <a:avLst/>
          </a:prstGeom>
        </p:spPr>
      </p:pic>
    </p:spTree>
    <p:custDataLst>
      <p:tags r:id="rId1"/>
    </p:custDataLst>
    <p:extLst>
      <p:ext uri="{BB962C8B-B14F-4D97-AF65-F5344CB8AC3E}">
        <p14:creationId xmlns:p14="http://schemas.microsoft.com/office/powerpoint/2010/main" val="1322816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#5</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53</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7" name="Text Placeholder 6">
            <a:extLst>
              <a:ext uri="{FF2B5EF4-FFF2-40B4-BE49-F238E27FC236}">
                <a16:creationId xmlns:a16="http://schemas.microsoft.com/office/drawing/2014/main" id="{5CB82A76-8255-4438-868B-BDFF433658BB}"/>
              </a:ext>
            </a:extLst>
          </p:cNvPr>
          <p:cNvSpPr txBox="1">
            <a:spLocks/>
          </p:cNvSpPr>
          <p:nvPr/>
        </p:nvSpPr>
        <p:spPr>
          <a:xfrm>
            <a:off x="1483201" y="1196314"/>
            <a:ext cx="720360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Poll: </a:t>
            </a:r>
            <a:r>
              <a:rPr lang="en-US" sz="2400" dirty="0">
                <a:solidFill>
                  <a:schemeClr val="tx1"/>
                </a:solidFill>
              </a:rPr>
              <a:t>What insights or new information will you use in your conversations?</a:t>
            </a:r>
          </a:p>
          <a:p>
            <a:endParaRPr lang="en-US" sz="2400" dirty="0"/>
          </a:p>
        </p:txBody>
      </p:sp>
      <p:sp>
        <p:nvSpPr>
          <p:cNvPr id="8" name="Rectangle 7">
            <a:extLst>
              <a:ext uri="{FF2B5EF4-FFF2-40B4-BE49-F238E27FC236}">
                <a16:creationId xmlns:a16="http://schemas.microsoft.com/office/drawing/2014/main" id="{0434B8A6-1966-41C1-84DF-DB7EDDE2EEB3}"/>
              </a:ext>
            </a:extLst>
          </p:cNvPr>
          <p:cNvSpPr/>
          <p:nvPr/>
        </p:nvSpPr>
        <p:spPr>
          <a:xfrm>
            <a:off x="2224338" y="1586559"/>
            <a:ext cx="4363060" cy="435084"/>
          </a:xfrm>
          <a:prstGeom prst="rect">
            <a:avLst/>
          </a:prstGeom>
          <a:solidFill>
            <a:srgbClr val="F26A4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All of it.</a:t>
            </a:r>
          </a:p>
        </p:txBody>
      </p:sp>
      <p:sp>
        <p:nvSpPr>
          <p:cNvPr id="10" name="Rectangle 9">
            <a:extLst>
              <a:ext uri="{FF2B5EF4-FFF2-40B4-BE49-F238E27FC236}">
                <a16:creationId xmlns:a16="http://schemas.microsoft.com/office/drawing/2014/main" id="{EE482140-26A0-4EF9-85B9-C691FB4C4B91}"/>
              </a:ext>
            </a:extLst>
          </p:cNvPr>
          <p:cNvSpPr/>
          <p:nvPr/>
        </p:nvSpPr>
        <p:spPr>
          <a:xfrm>
            <a:off x="2224338" y="2411888"/>
            <a:ext cx="4363060" cy="435084"/>
          </a:xfrm>
          <a:prstGeom prst="rect">
            <a:avLst/>
          </a:prstGeom>
          <a:solidFill>
            <a:srgbClr val="F26A4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I’ll memorize one or two things.</a:t>
            </a:r>
          </a:p>
        </p:txBody>
      </p:sp>
      <p:sp>
        <p:nvSpPr>
          <p:cNvPr id="12" name="Rectangle 11">
            <a:extLst>
              <a:ext uri="{FF2B5EF4-FFF2-40B4-BE49-F238E27FC236}">
                <a16:creationId xmlns:a16="http://schemas.microsoft.com/office/drawing/2014/main" id="{2E8C2934-8096-4C7F-AA77-D5BF112E5D67}"/>
              </a:ext>
            </a:extLst>
          </p:cNvPr>
          <p:cNvSpPr/>
          <p:nvPr/>
        </p:nvSpPr>
        <p:spPr>
          <a:xfrm>
            <a:off x="2224338" y="3237217"/>
            <a:ext cx="4363060" cy="435084"/>
          </a:xfrm>
          <a:prstGeom prst="rect">
            <a:avLst/>
          </a:prstGeom>
          <a:solidFill>
            <a:srgbClr val="F26A4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What topic are we on?</a:t>
            </a:r>
          </a:p>
        </p:txBody>
      </p:sp>
      <p:sp>
        <p:nvSpPr>
          <p:cNvPr id="13" name="Rectangle 12">
            <a:extLst>
              <a:ext uri="{FF2B5EF4-FFF2-40B4-BE49-F238E27FC236}">
                <a16:creationId xmlns:a16="http://schemas.microsoft.com/office/drawing/2014/main" id="{CCAC9300-5FEB-4887-9608-BE3F2270A278}"/>
              </a:ext>
            </a:extLst>
          </p:cNvPr>
          <p:cNvSpPr/>
          <p:nvPr/>
        </p:nvSpPr>
        <p:spPr>
          <a:xfrm>
            <a:off x="2224338" y="4062545"/>
            <a:ext cx="4363060" cy="435084"/>
          </a:xfrm>
          <a:prstGeom prst="rect">
            <a:avLst/>
          </a:prstGeom>
          <a:solidFill>
            <a:srgbClr val="F26A4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Honestly, I need a brain break.</a:t>
            </a:r>
          </a:p>
        </p:txBody>
      </p:sp>
    </p:spTree>
    <p:custDataLst>
      <p:tags r:id="rId1"/>
    </p:custDataLst>
    <p:extLst>
      <p:ext uri="{BB962C8B-B14F-4D97-AF65-F5344CB8AC3E}">
        <p14:creationId xmlns:p14="http://schemas.microsoft.com/office/powerpoint/2010/main" val="613123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6E34523-3D18-4EC7-BE8F-AA7B877D1C07}"/>
              </a:ext>
            </a:extLst>
          </p:cNvPr>
          <p:cNvPicPr>
            <a:picLocks noGrp="1" noChangeAspect="1"/>
          </p:cNvPicPr>
          <p:nvPr>
            <p:ph idx="1"/>
          </p:nvPr>
        </p:nvPicPr>
        <p:blipFill>
          <a:blip r:embed="rId4"/>
          <a:srcRect/>
          <a:stretch/>
        </p:blipFill>
        <p:spPr>
          <a:xfrm>
            <a:off x="4625137" y="-118639"/>
            <a:ext cx="4066197" cy="5262139"/>
          </a:xfr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3-1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Total Rewards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M3</a:t>
            </a:r>
          </a:p>
        </p:txBody>
      </p:sp>
      <p:sp>
        <p:nvSpPr>
          <p:cNvPr id="23" name="Rectangle 22">
            <a:extLst>
              <a:ext uri="{FF2B5EF4-FFF2-40B4-BE49-F238E27FC236}">
                <a16:creationId xmlns:a16="http://schemas.microsoft.com/office/drawing/2014/main" id="{A281A7CA-D907-4B85-AE2F-F8C07F0DBBA6}"/>
              </a:ext>
            </a:extLst>
          </p:cNvPr>
          <p:cNvSpPr/>
          <p:nvPr/>
        </p:nvSpPr>
        <p:spPr>
          <a:xfrm>
            <a:off x="5810596" y="3161211"/>
            <a:ext cx="1712422" cy="1113609"/>
          </a:xfrm>
          <a:prstGeom prst="rect">
            <a:avLst/>
          </a:prstGeom>
          <a:solidFill>
            <a:srgbClr val="DF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3FA0B1E-F976-4486-A31F-1FCE7B0CDE1C}"/>
              </a:ext>
            </a:extLst>
          </p:cNvPr>
          <p:cNvCxnSpPr>
            <a:cxnSpLocks/>
            <a:stCxn id="11" idx="3"/>
          </p:cNvCxnSpPr>
          <p:nvPr/>
        </p:nvCxnSpPr>
        <p:spPr>
          <a:xfrm>
            <a:off x="4885644" y="2759529"/>
            <a:ext cx="1020703" cy="237767"/>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08B70F3-8B11-47DC-BBBD-DC31FD2A650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313572" y="1567543"/>
            <a:ext cx="3572072" cy="2383971"/>
          </a:xfrm>
          <a:prstGeom prst="rect">
            <a:avLst/>
          </a:prstGeom>
          <a:effectLst>
            <a:softEdge rad="63500"/>
          </a:effectLst>
        </p:spPr>
      </p:pic>
    </p:spTree>
    <p:custDataLst>
      <p:tags r:id="rId1"/>
    </p:custDataLst>
    <p:extLst>
      <p:ext uri="{BB962C8B-B14F-4D97-AF65-F5344CB8AC3E}">
        <p14:creationId xmlns:p14="http://schemas.microsoft.com/office/powerpoint/2010/main" val="4061581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#6</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55</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11" name="Rectangle 10">
            <a:extLst>
              <a:ext uri="{FF2B5EF4-FFF2-40B4-BE49-F238E27FC236}">
                <a16:creationId xmlns:a16="http://schemas.microsoft.com/office/drawing/2014/main" id="{7DEE8348-2416-4FBD-9F64-D2128845DC34}"/>
              </a:ext>
            </a:extLst>
          </p:cNvPr>
          <p:cNvSpPr/>
          <p:nvPr/>
        </p:nvSpPr>
        <p:spPr>
          <a:xfrm>
            <a:off x="2224338" y="1586559"/>
            <a:ext cx="4363060" cy="2397450"/>
          </a:xfrm>
          <a:prstGeom prst="rect">
            <a:avLst/>
          </a:prstGeom>
          <a:solidFill>
            <a:srgbClr val="8CBD2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solidFill>
                  <a:schemeClr val="tx1"/>
                </a:solidFill>
              </a:rPr>
              <a:t>Word Cloud</a:t>
            </a:r>
          </a:p>
          <a:p>
            <a:pPr algn="ctr"/>
            <a:endParaRPr lang="en-US" sz="2400" dirty="0">
              <a:solidFill>
                <a:schemeClr val="tx1"/>
              </a:solidFill>
            </a:endParaRPr>
          </a:p>
          <a:p>
            <a:pPr algn="ctr"/>
            <a:r>
              <a:rPr lang="en-US" sz="2400" dirty="0">
                <a:solidFill>
                  <a:schemeClr val="tx1"/>
                </a:solidFill>
              </a:rPr>
              <a:t>What comes to mind when you think about Total Rewards?</a:t>
            </a:r>
          </a:p>
        </p:txBody>
      </p:sp>
    </p:spTree>
    <p:custDataLst>
      <p:tags r:id="rId1"/>
    </p:custDataLst>
    <p:extLst>
      <p:ext uri="{BB962C8B-B14F-4D97-AF65-F5344CB8AC3E}">
        <p14:creationId xmlns:p14="http://schemas.microsoft.com/office/powerpoint/2010/main" val="3565399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3-2</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a:xfrm>
            <a:off x="611884" y="314135"/>
            <a:ext cx="7132320" cy="484632"/>
          </a:xfrm>
        </p:spPr>
        <p:txBody>
          <a:bodyPr anchor="ctr">
            <a:normAutofit/>
          </a:bodyPr>
          <a:lstStyle/>
          <a:p>
            <a:r>
              <a:rPr lang="en-US" dirty="0"/>
              <a:t>Total Rewards Model</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a:xfrm>
            <a:off x="7863842" y="314135"/>
            <a:ext cx="822960" cy="484632"/>
          </a:xfrm>
        </p:spPr>
        <p:txBody>
          <a:bodyPr anchor="ctr">
            <a:normAutofit/>
          </a:bodyPr>
          <a:lstStyle/>
          <a:p>
            <a:r>
              <a:rPr lang="en-US" dirty="0"/>
              <a:t>M3</a:t>
            </a:r>
          </a:p>
        </p:txBody>
      </p:sp>
      <p:pic>
        <p:nvPicPr>
          <p:cNvPr id="10" name="Picture 9">
            <a:extLst>
              <a:ext uri="{FF2B5EF4-FFF2-40B4-BE49-F238E27FC236}">
                <a16:creationId xmlns:a16="http://schemas.microsoft.com/office/drawing/2014/main" id="{AD177BDB-76AB-41EF-AD94-D78FD7F4B7D2}"/>
              </a:ext>
            </a:extLst>
          </p:cNvPr>
          <p:cNvPicPr>
            <a:picLocks noChangeAspect="1"/>
          </p:cNvPicPr>
          <p:nvPr/>
        </p:nvPicPr>
        <p:blipFill>
          <a:blip r:embed="rId4"/>
          <a:stretch>
            <a:fillRect/>
          </a:stretch>
        </p:blipFill>
        <p:spPr>
          <a:xfrm>
            <a:off x="652773" y="556451"/>
            <a:ext cx="8034029" cy="4347088"/>
          </a:xfrm>
          <a:prstGeom prst="rect">
            <a:avLst/>
          </a:prstGeom>
        </p:spPr>
      </p:pic>
      <p:pic>
        <p:nvPicPr>
          <p:cNvPr id="7" name="Graphic 6" descr="Lightbulb and gear with solid fill">
            <a:extLst>
              <a:ext uri="{FF2B5EF4-FFF2-40B4-BE49-F238E27FC236}">
                <a16:creationId xmlns:a16="http://schemas.microsoft.com/office/drawing/2014/main" id="{5F7937D1-A0EA-4E58-89C3-A465B8B206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2225159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BDD87D3-E664-4C1E-AA0F-6FF6642D7A79}"/>
              </a:ext>
            </a:extLst>
          </p:cNvPr>
          <p:cNvSpPr/>
          <p:nvPr/>
        </p:nvSpPr>
        <p:spPr>
          <a:xfrm>
            <a:off x="2645392" y="3086390"/>
            <a:ext cx="1783080" cy="1188430"/>
          </a:xfrm>
          <a:prstGeom prst="rect">
            <a:avLst/>
          </a:prstGeom>
          <a:solidFill>
            <a:srgbClr val="A7AB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ADDEA83-CF82-465D-845F-1A6B0D5FA9B7}"/>
              </a:ext>
            </a:extLst>
          </p:cNvPr>
          <p:cNvSpPr/>
          <p:nvPr/>
        </p:nvSpPr>
        <p:spPr>
          <a:xfrm>
            <a:off x="4689836" y="3093418"/>
            <a:ext cx="1783080" cy="1188430"/>
          </a:xfrm>
          <a:prstGeom prst="rect">
            <a:avLst/>
          </a:prstGeom>
          <a:solidFill>
            <a:srgbClr val="A7AB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A72E7C-7B66-4E36-A366-7B4B16E40A70}"/>
              </a:ext>
            </a:extLst>
          </p:cNvPr>
          <p:cNvSpPr/>
          <p:nvPr/>
        </p:nvSpPr>
        <p:spPr>
          <a:xfrm>
            <a:off x="6714674" y="3093418"/>
            <a:ext cx="1783080" cy="1188430"/>
          </a:xfrm>
          <a:prstGeom prst="rect">
            <a:avLst/>
          </a:prstGeom>
          <a:solidFill>
            <a:srgbClr val="A7AB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D460D-1D1A-4DAC-A9B4-C04890ADC5B5}"/>
              </a:ext>
            </a:extLst>
          </p:cNvPr>
          <p:cNvSpPr/>
          <p:nvPr/>
        </p:nvSpPr>
        <p:spPr>
          <a:xfrm>
            <a:off x="608135" y="3096651"/>
            <a:ext cx="1783080" cy="1188430"/>
          </a:xfrm>
          <a:prstGeom prst="rect">
            <a:avLst/>
          </a:prstGeom>
          <a:solidFill>
            <a:srgbClr val="A7AB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402EA3E-3D0B-4E59-AFE5-E181B2F355DC}"/>
              </a:ext>
            </a:extLst>
          </p:cNvPr>
          <p:cNvSpPr>
            <a:spLocks noGrp="1"/>
          </p:cNvSpPr>
          <p:nvPr>
            <p:ph type="body" sz="quarter" idx="15"/>
          </p:nvPr>
        </p:nvSpPr>
        <p:spPr/>
        <p:txBody>
          <a:bodyPr/>
          <a:lstStyle/>
          <a:p>
            <a:r>
              <a:rPr lang="en-US" dirty="0"/>
              <a:t>Be Competitive</a:t>
            </a:r>
          </a:p>
        </p:txBody>
      </p:sp>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3-3</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Total Rewards Goals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pic>
        <p:nvPicPr>
          <p:cNvPr id="10" name="Picture 9">
            <a:extLst>
              <a:ext uri="{FF2B5EF4-FFF2-40B4-BE49-F238E27FC236}">
                <a16:creationId xmlns:a16="http://schemas.microsoft.com/office/drawing/2014/main" id="{99955B8D-5225-449C-8AA2-2D2D21DEA9D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8136" y="1911536"/>
            <a:ext cx="1783080" cy="1188139"/>
          </a:xfrm>
          <a:prstGeom prst="rect">
            <a:avLst/>
          </a:prstGeom>
        </p:spPr>
      </p:pic>
      <p:pic>
        <p:nvPicPr>
          <p:cNvPr id="11" name="Picture 10">
            <a:extLst>
              <a:ext uri="{FF2B5EF4-FFF2-40B4-BE49-F238E27FC236}">
                <a16:creationId xmlns:a16="http://schemas.microsoft.com/office/drawing/2014/main" id="{08E3218F-55DB-406E-97E7-1287669EA83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645392" y="1903410"/>
            <a:ext cx="1784835" cy="1185242"/>
          </a:xfrm>
          <a:prstGeom prst="rect">
            <a:avLst/>
          </a:prstGeom>
        </p:spPr>
      </p:pic>
      <p:pic>
        <p:nvPicPr>
          <p:cNvPr id="12" name="Picture 11" descr="Smiling businesswoman with digital tablet looking out office window">
            <a:extLst>
              <a:ext uri="{FF2B5EF4-FFF2-40B4-BE49-F238E27FC236}">
                <a16:creationId xmlns:a16="http://schemas.microsoft.com/office/drawing/2014/main" id="{17A0C870-C041-4D53-AF67-D078659F16B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689836" y="1905279"/>
            <a:ext cx="1782645" cy="1188139"/>
          </a:xfrm>
          <a:prstGeom prst="rect">
            <a:avLst/>
          </a:prstGeom>
        </p:spPr>
      </p:pic>
      <p:sp>
        <p:nvSpPr>
          <p:cNvPr id="13" name="Text Placeholder 70">
            <a:extLst>
              <a:ext uri="{FF2B5EF4-FFF2-40B4-BE49-F238E27FC236}">
                <a16:creationId xmlns:a16="http://schemas.microsoft.com/office/drawing/2014/main" id="{85C0AB10-7358-4FF1-A837-014750834B14}"/>
              </a:ext>
            </a:extLst>
          </p:cNvPr>
          <p:cNvSpPr txBox="1">
            <a:spLocks/>
          </p:cNvSpPr>
          <p:nvPr/>
        </p:nvSpPr>
        <p:spPr>
          <a:xfrm>
            <a:off x="2749766" y="3192238"/>
            <a:ext cx="1587033" cy="97264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Retain good performers creating an environment where they thrive.</a:t>
            </a:r>
          </a:p>
        </p:txBody>
      </p:sp>
      <p:sp>
        <p:nvSpPr>
          <p:cNvPr id="14" name="Text Placeholder 70">
            <a:extLst>
              <a:ext uri="{FF2B5EF4-FFF2-40B4-BE49-F238E27FC236}">
                <a16:creationId xmlns:a16="http://schemas.microsoft.com/office/drawing/2014/main" id="{EF49F95B-C436-46BE-9788-FF7930544249}"/>
              </a:ext>
            </a:extLst>
          </p:cNvPr>
          <p:cNvSpPr txBox="1">
            <a:spLocks/>
          </p:cNvSpPr>
          <p:nvPr/>
        </p:nvSpPr>
        <p:spPr>
          <a:xfrm>
            <a:off x="713800" y="3188692"/>
            <a:ext cx="1595803" cy="929195"/>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Attract people who can help the organization meet its mission and vision.</a:t>
            </a:r>
          </a:p>
        </p:txBody>
      </p:sp>
      <p:sp>
        <p:nvSpPr>
          <p:cNvPr id="15" name="Text Placeholder 70">
            <a:extLst>
              <a:ext uri="{FF2B5EF4-FFF2-40B4-BE49-F238E27FC236}">
                <a16:creationId xmlns:a16="http://schemas.microsoft.com/office/drawing/2014/main" id="{CBE6F064-10C7-4F17-A41D-AF323C96E817}"/>
              </a:ext>
            </a:extLst>
          </p:cNvPr>
          <p:cNvSpPr txBox="1">
            <a:spLocks/>
          </p:cNvSpPr>
          <p:nvPr/>
        </p:nvSpPr>
        <p:spPr>
          <a:xfrm>
            <a:off x="4807735" y="3192238"/>
            <a:ext cx="1573909" cy="99926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Motivate and reward desired performance.</a:t>
            </a:r>
          </a:p>
        </p:txBody>
      </p:sp>
      <p:pic>
        <p:nvPicPr>
          <p:cNvPr id="17" name="Picture 16">
            <a:extLst>
              <a:ext uri="{FF2B5EF4-FFF2-40B4-BE49-F238E27FC236}">
                <a16:creationId xmlns:a16="http://schemas.microsoft.com/office/drawing/2014/main" id="{282871BD-5310-4D47-8EA2-EE997373C0EE}"/>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719907" y="1914408"/>
            <a:ext cx="1780277" cy="1182103"/>
          </a:xfrm>
          <a:prstGeom prst="rect">
            <a:avLst/>
          </a:prstGeom>
        </p:spPr>
      </p:pic>
      <p:sp>
        <p:nvSpPr>
          <p:cNvPr id="18" name="Text Placeholder 70">
            <a:extLst>
              <a:ext uri="{FF2B5EF4-FFF2-40B4-BE49-F238E27FC236}">
                <a16:creationId xmlns:a16="http://schemas.microsoft.com/office/drawing/2014/main" id="{4A061EDE-C8E0-49D5-A297-3089FADDA28A}"/>
              </a:ext>
            </a:extLst>
          </p:cNvPr>
          <p:cNvSpPr txBox="1">
            <a:spLocks/>
          </p:cNvSpPr>
          <p:nvPr/>
        </p:nvSpPr>
        <p:spPr>
          <a:xfrm>
            <a:off x="6836622" y="3198349"/>
            <a:ext cx="1573909" cy="99926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Spend dollars wisely and stay within budget constraints.</a:t>
            </a:r>
          </a:p>
        </p:txBody>
      </p:sp>
    </p:spTree>
    <p:custDataLst>
      <p:tags r:id="rId1"/>
    </p:custDataLst>
    <p:extLst>
      <p:ext uri="{BB962C8B-B14F-4D97-AF65-F5344CB8AC3E}">
        <p14:creationId xmlns:p14="http://schemas.microsoft.com/office/powerpoint/2010/main" val="2096668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BB1E0A-4E34-4D6D-90E8-08864C3664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5104" y="1327927"/>
            <a:ext cx="3878263" cy="3033936"/>
          </a:xfrm>
          <a:prstGeom prst="rect">
            <a:avLst/>
          </a:prstGeom>
          <a:noFill/>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3-4</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Equity Opportunities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sp>
        <p:nvSpPr>
          <p:cNvPr id="8" name="Rectangle 7">
            <a:extLst>
              <a:ext uri="{FF2B5EF4-FFF2-40B4-BE49-F238E27FC236}">
                <a16:creationId xmlns:a16="http://schemas.microsoft.com/office/drawing/2014/main" id="{9B6EFD5D-C01E-4C37-A36F-56DFD22D102F}"/>
              </a:ext>
            </a:extLst>
          </p:cNvPr>
          <p:cNvSpPr/>
          <p:nvPr/>
        </p:nvSpPr>
        <p:spPr>
          <a:xfrm>
            <a:off x="2541068" y="1329376"/>
            <a:ext cx="1952299" cy="3045154"/>
          </a:xfrm>
          <a:prstGeom prst="rect">
            <a:avLst/>
          </a:prstGeom>
          <a:solidFill>
            <a:srgbClr val="A7AB2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Content Placeholder 7">
            <a:extLst>
              <a:ext uri="{FF2B5EF4-FFF2-40B4-BE49-F238E27FC236}">
                <a16:creationId xmlns:a16="http://schemas.microsoft.com/office/drawing/2014/main" id="{C83D3634-A81B-4376-BA14-91E0B1B7678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94900" y="1326055"/>
            <a:ext cx="3879208" cy="3035808"/>
          </a:xfrm>
          <a:prstGeom prst="rect">
            <a:avLst/>
          </a:prstGeom>
          <a:noFill/>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AA53542B-2C7E-4805-A202-BEC2DFC22AC3}"/>
              </a:ext>
            </a:extLst>
          </p:cNvPr>
          <p:cNvSpPr/>
          <p:nvPr/>
        </p:nvSpPr>
        <p:spPr>
          <a:xfrm>
            <a:off x="6722854" y="1321382"/>
            <a:ext cx="1952298" cy="3045153"/>
          </a:xfrm>
          <a:prstGeom prst="rect">
            <a:avLst/>
          </a:prstGeom>
          <a:solidFill>
            <a:srgbClr val="A7AB2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70">
            <a:extLst>
              <a:ext uri="{FF2B5EF4-FFF2-40B4-BE49-F238E27FC236}">
                <a16:creationId xmlns:a16="http://schemas.microsoft.com/office/drawing/2014/main" id="{65CDD056-A779-4F13-B038-DE3B18E3D897}"/>
              </a:ext>
            </a:extLst>
          </p:cNvPr>
          <p:cNvSpPr txBox="1">
            <a:spLocks/>
          </p:cNvSpPr>
          <p:nvPr/>
        </p:nvSpPr>
        <p:spPr>
          <a:xfrm>
            <a:off x="6734504" y="1327929"/>
            <a:ext cx="1952298" cy="305926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External Equity</a:t>
            </a:r>
          </a:p>
          <a:p>
            <a:r>
              <a:rPr lang="en-US" sz="1600" dirty="0">
                <a:solidFill>
                  <a:schemeClr val="bg1"/>
                </a:solidFill>
              </a:rPr>
              <a:t>How does my pay compare with that of employees in other organizations who hold the same job and have the same seniority and the same level of performance? </a:t>
            </a:r>
            <a:endParaRPr lang="en-US" b="1" dirty="0"/>
          </a:p>
        </p:txBody>
      </p:sp>
      <p:sp>
        <p:nvSpPr>
          <p:cNvPr id="12" name="Text Placeholder 70">
            <a:extLst>
              <a:ext uri="{FF2B5EF4-FFF2-40B4-BE49-F238E27FC236}">
                <a16:creationId xmlns:a16="http://schemas.microsoft.com/office/drawing/2014/main" id="{106E792F-5372-41C9-9264-6ADF299B3D6C}"/>
              </a:ext>
            </a:extLst>
          </p:cNvPr>
          <p:cNvSpPr txBox="1">
            <a:spLocks/>
          </p:cNvSpPr>
          <p:nvPr/>
        </p:nvSpPr>
        <p:spPr>
          <a:xfrm>
            <a:off x="2537847" y="1340592"/>
            <a:ext cx="1952298" cy="3033937"/>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Internal Equity</a:t>
            </a:r>
          </a:p>
          <a:p>
            <a:r>
              <a:rPr lang="en-US" sz="1600" dirty="0">
                <a:solidFill>
                  <a:schemeClr val="bg1"/>
                </a:solidFill>
              </a:rPr>
              <a:t>How does my pay compare with that of other employees in my job?</a:t>
            </a:r>
          </a:p>
          <a:p>
            <a:r>
              <a:rPr lang="en-US" sz="1600" dirty="0">
                <a:solidFill>
                  <a:schemeClr val="bg1"/>
                </a:solidFill>
              </a:rPr>
              <a:t>With that of other jobs in the organization?</a:t>
            </a:r>
            <a:endParaRPr lang="en-US" b="1" dirty="0"/>
          </a:p>
        </p:txBody>
      </p:sp>
    </p:spTree>
    <p:custDataLst>
      <p:tags r:id="rId1"/>
    </p:custDataLst>
    <p:extLst>
      <p:ext uri="{BB962C8B-B14F-4D97-AF65-F5344CB8AC3E}">
        <p14:creationId xmlns:p14="http://schemas.microsoft.com/office/powerpoint/2010/main" val="3759958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E7E8D27-32B3-4722-95DE-56E389D3C3FA}"/>
              </a:ext>
            </a:extLst>
          </p:cNvPr>
          <p:cNvSpPr/>
          <p:nvPr/>
        </p:nvSpPr>
        <p:spPr>
          <a:xfrm>
            <a:off x="5216050" y="3730335"/>
            <a:ext cx="2347532" cy="572585"/>
          </a:xfrm>
          <a:prstGeom prst="rect">
            <a:avLst/>
          </a:prstGeom>
          <a:ln w="38100">
            <a:solidFill>
              <a:srgbClr val="FA1B2E"/>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9E6DA3D-87A6-4E65-8EDF-5D1659F331DD}"/>
              </a:ext>
            </a:extLst>
          </p:cNvPr>
          <p:cNvSpPr/>
          <p:nvPr/>
        </p:nvSpPr>
        <p:spPr>
          <a:xfrm>
            <a:off x="5214574" y="2781991"/>
            <a:ext cx="2347532" cy="572585"/>
          </a:xfrm>
          <a:prstGeom prst="rect">
            <a:avLst/>
          </a:prstGeom>
          <a:ln w="38100">
            <a:solidFill>
              <a:srgbClr val="F7B848"/>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F2E083DE-8A42-4C22-B595-21F1770281AA}"/>
              </a:ext>
            </a:extLst>
          </p:cNvPr>
          <p:cNvSpPr/>
          <p:nvPr/>
        </p:nvSpPr>
        <p:spPr>
          <a:xfrm>
            <a:off x="5216050" y="1823915"/>
            <a:ext cx="2347532" cy="572585"/>
          </a:xfrm>
          <a:prstGeom prst="rect">
            <a:avLst/>
          </a:prstGeom>
          <a:ln w="38100">
            <a:solidFill>
              <a:srgbClr val="A3C37A"/>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3-5</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Pay Strategies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pic>
        <p:nvPicPr>
          <p:cNvPr id="12" name="Content Placeholder 11" descr="A picture containing icon&#10;&#10;Description automatically generated">
            <a:extLst>
              <a:ext uri="{FF2B5EF4-FFF2-40B4-BE49-F238E27FC236}">
                <a16:creationId xmlns:a16="http://schemas.microsoft.com/office/drawing/2014/main" id="{33C8C0AB-254F-4D86-81F2-CB75833F71B7}"/>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76669" y="1251915"/>
            <a:ext cx="4849125" cy="3262312"/>
          </a:xfrm>
        </p:spPr>
      </p:pic>
      <p:sp>
        <p:nvSpPr>
          <p:cNvPr id="15" name="Rectangle 14">
            <a:extLst>
              <a:ext uri="{FF2B5EF4-FFF2-40B4-BE49-F238E27FC236}">
                <a16:creationId xmlns:a16="http://schemas.microsoft.com/office/drawing/2014/main" id="{3FDAC736-250B-4188-B828-9690F89E96D1}"/>
              </a:ext>
            </a:extLst>
          </p:cNvPr>
          <p:cNvSpPr/>
          <p:nvPr/>
        </p:nvSpPr>
        <p:spPr>
          <a:xfrm>
            <a:off x="2003058" y="1295532"/>
            <a:ext cx="561977" cy="307777"/>
          </a:xfrm>
          <a:prstGeom prst="rect">
            <a:avLst/>
          </a:prstGeom>
        </p:spPr>
        <p:txBody>
          <a:bodyPr wrap="square">
            <a:spAutoFit/>
          </a:bodyPr>
          <a:lstStyle/>
          <a:p>
            <a:pPr marL="0" indent="0" algn="ctr">
              <a:buNone/>
            </a:pPr>
            <a:r>
              <a:rPr lang="en-US" sz="1400" dirty="0">
                <a:solidFill>
                  <a:schemeClr val="bg1"/>
                </a:solidFill>
                <a:latin typeface="+mn-lt"/>
              </a:rPr>
              <a:t>Lead</a:t>
            </a:r>
          </a:p>
        </p:txBody>
      </p:sp>
      <p:sp>
        <p:nvSpPr>
          <p:cNvPr id="16" name="Rectangle 15">
            <a:extLst>
              <a:ext uri="{FF2B5EF4-FFF2-40B4-BE49-F238E27FC236}">
                <a16:creationId xmlns:a16="http://schemas.microsoft.com/office/drawing/2014/main" id="{76E0B232-8CFE-43F0-B6BF-A7AD2DB08918}"/>
              </a:ext>
            </a:extLst>
          </p:cNvPr>
          <p:cNvSpPr/>
          <p:nvPr/>
        </p:nvSpPr>
        <p:spPr>
          <a:xfrm>
            <a:off x="1352185" y="2127917"/>
            <a:ext cx="650873" cy="307777"/>
          </a:xfrm>
          <a:prstGeom prst="rect">
            <a:avLst/>
          </a:prstGeom>
        </p:spPr>
        <p:txBody>
          <a:bodyPr wrap="square">
            <a:spAutoFit/>
          </a:bodyPr>
          <a:lstStyle/>
          <a:p>
            <a:pPr marL="0" indent="0" algn="ctr">
              <a:buNone/>
            </a:pPr>
            <a:r>
              <a:rPr lang="en-US" sz="1400" dirty="0">
                <a:solidFill>
                  <a:schemeClr val="bg1"/>
                </a:solidFill>
                <a:latin typeface="+mn-lt"/>
              </a:rPr>
              <a:t>Match</a:t>
            </a:r>
          </a:p>
        </p:txBody>
      </p:sp>
      <p:sp>
        <p:nvSpPr>
          <p:cNvPr id="17" name="Rectangle 16">
            <a:extLst>
              <a:ext uri="{FF2B5EF4-FFF2-40B4-BE49-F238E27FC236}">
                <a16:creationId xmlns:a16="http://schemas.microsoft.com/office/drawing/2014/main" id="{864647EC-273E-49C3-B5BB-AD7A72EA4170}"/>
              </a:ext>
            </a:extLst>
          </p:cNvPr>
          <p:cNvSpPr/>
          <p:nvPr/>
        </p:nvSpPr>
        <p:spPr>
          <a:xfrm>
            <a:off x="3508008" y="2575294"/>
            <a:ext cx="561977" cy="307777"/>
          </a:xfrm>
          <a:prstGeom prst="rect">
            <a:avLst/>
          </a:prstGeom>
        </p:spPr>
        <p:txBody>
          <a:bodyPr wrap="square">
            <a:spAutoFit/>
          </a:bodyPr>
          <a:lstStyle/>
          <a:p>
            <a:pPr marL="0" indent="0" algn="ctr">
              <a:buNone/>
            </a:pPr>
            <a:r>
              <a:rPr lang="en-US" sz="1400" dirty="0">
                <a:solidFill>
                  <a:schemeClr val="bg1"/>
                </a:solidFill>
                <a:latin typeface="+mn-lt"/>
              </a:rPr>
              <a:t>Lag</a:t>
            </a:r>
          </a:p>
        </p:txBody>
      </p:sp>
      <p:sp>
        <p:nvSpPr>
          <p:cNvPr id="18" name="Rectangle 17">
            <a:extLst>
              <a:ext uri="{FF2B5EF4-FFF2-40B4-BE49-F238E27FC236}">
                <a16:creationId xmlns:a16="http://schemas.microsoft.com/office/drawing/2014/main" id="{6EB6F7C7-DC91-4915-A9E5-C3E8A152CAD2}"/>
              </a:ext>
            </a:extLst>
          </p:cNvPr>
          <p:cNvSpPr/>
          <p:nvPr/>
        </p:nvSpPr>
        <p:spPr>
          <a:xfrm>
            <a:off x="4900246" y="1965555"/>
            <a:ext cx="561977" cy="307777"/>
          </a:xfrm>
          <a:prstGeom prst="rect">
            <a:avLst/>
          </a:prstGeom>
        </p:spPr>
        <p:txBody>
          <a:bodyPr wrap="square">
            <a:spAutoFit/>
          </a:bodyPr>
          <a:lstStyle/>
          <a:p>
            <a:pPr marL="0" indent="0" algn="ctr">
              <a:buNone/>
            </a:pPr>
            <a:r>
              <a:rPr lang="en-US" sz="1400" dirty="0">
                <a:solidFill>
                  <a:schemeClr val="bg1"/>
                </a:solidFill>
                <a:latin typeface="+mn-lt"/>
              </a:rPr>
              <a:t>Lead</a:t>
            </a:r>
          </a:p>
        </p:txBody>
      </p:sp>
      <p:sp>
        <p:nvSpPr>
          <p:cNvPr id="20" name="Rectangle 19">
            <a:extLst>
              <a:ext uri="{FF2B5EF4-FFF2-40B4-BE49-F238E27FC236}">
                <a16:creationId xmlns:a16="http://schemas.microsoft.com/office/drawing/2014/main" id="{F16408EF-CC0B-406F-96D6-23E3BAFA74B0}"/>
              </a:ext>
            </a:extLst>
          </p:cNvPr>
          <p:cNvSpPr/>
          <p:nvPr/>
        </p:nvSpPr>
        <p:spPr>
          <a:xfrm>
            <a:off x="4855797" y="2924176"/>
            <a:ext cx="650873" cy="307777"/>
          </a:xfrm>
          <a:prstGeom prst="rect">
            <a:avLst/>
          </a:prstGeom>
        </p:spPr>
        <p:txBody>
          <a:bodyPr wrap="square">
            <a:spAutoFit/>
          </a:bodyPr>
          <a:lstStyle/>
          <a:p>
            <a:pPr marL="0" indent="0" algn="ctr">
              <a:buNone/>
            </a:pPr>
            <a:r>
              <a:rPr lang="en-US" sz="1400" dirty="0">
                <a:solidFill>
                  <a:schemeClr val="bg1"/>
                </a:solidFill>
                <a:latin typeface="+mn-lt"/>
              </a:rPr>
              <a:t>Match</a:t>
            </a:r>
          </a:p>
        </p:txBody>
      </p:sp>
      <p:sp>
        <p:nvSpPr>
          <p:cNvPr id="21" name="Rectangle 20">
            <a:extLst>
              <a:ext uri="{FF2B5EF4-FFF2-40B4-BE49-F238E27FC236}">
                <a16:creationId xmlns:a16="http://schemas.microsoft.com/office/drawing/2014/main" id="{74BC4C34-8E33-4477-9F81-9A012E14C66B}"/>
              </a:ext>
            </a:extLst>
          </p:cNvPr>
          <p:cNvSpPr/>
          <p:nvPr/>
        </p:nvSpPr>
        <p:spPr>
          <a:xfrm>
            <a:off x="4900244" y="3845275"/>
            <a:ext cx="561977" cy="307777"/>
          </a:xfrm>
          <a:prstGeom prst="rect">
            <a:avLst/>
          </a:prstGeom>
        </p:spPr>
        <p:txBody>
          <a:bodyPr wrap="square">
            <a:spAutoFit/>
          </a:bodyPr>
          <a:lstStyle/>
          <a:p>
            <a:pPr marL="0" indent="0" algn="ctr">
              <a:buNone/>
            </a:pPr>
            <a:r>
              <a:rPr lang="en-US" sz="1400" dirty="0">
                <a:solidFill>
                  <a:schemeClr val="bg1"/>
                </a:solidFill>
                <a:latin typeface="+mn-lt"/>
              </a:rPr>
              <a:t>Lag</a:t>
            </a:r>
          </a:p>
        </p:txBody>
      </p:sp>
      <p:sp>
        <p:nvSpPr>
          <p:cNvPr id="25" name="Text Placeholder 70">
            <a:extLst>
              <a:ext uri="{FF2B5EF4-FFF2-40B4-BE49-F238E27FC236}">
                <a16:creationId xmlns:a16="http://schemas.microsoft.com/office/drawing/2014/main" id="{6AE05C65-A7F2-4C13-99FF-102AD431B2D1}"/>
              </a:ext>
            </a:extLst>
          </p:cNvPr>
          <p:cNvSpPr txBox="1">
            <a:spLocks/>
          </p:cNvSpPr>
          <p:nvPr/>
        </p:nvSpPr>
        <p:spPr>
          <a:xfrm>
            <a:off x="5506670" y="1823915"/>
            <a:ext cx="2055436" cy="57258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Offer wages and benefits that exceed the competition</a:t>
            </a:r>
          </a:p>
        </p:txBody>
      </p:sp>
      <p:sp>
        <p:nvSpPr>
          <p:cNvPr id="26" name="Text Placeholder 70">
            <a:extLst>
              <a:ext uri="{FF2B5EF4-FFF2-40B4-BE49-F238E27FC236}">
                <a16:creationId xmlns:a16="http://schemas.microsoft.com/office/drawing/2014/main" id="{8E498945-79CA-461F-9532-C66C150967D9}"/>
              </a:ext>
            </a:extLst>
          </p:cNvPr>
          <p:cNvSpPr txBox="1">
            <a:spLocks/>
          </p:cNvSpPr>
          <p:nvPr/>
        </p:nvSpPr>
        <p:spPr>
          <a:xfrm>
            <a:off x="5506670" y="2791771"/>
            <a:ext cx="2056912" cy="57258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Pay same wages and benefits as competitors</a:t>
            </a:r>
          </a:p>
        </p:txBody>
      </p:sp>
      <p:sp>
        <p:nvSpPr>
          <p:cNvPr id="27" name="Text Placeholder 70">
            <a:extLst>
              <a:ext uri="{FF2B5EF4-FFF2-40B4-BE49-F238E27FC236}">
                <a16:creationId xmlns:a16="http://schemas.microsoft.com/office/drawing/2014/main" id="{553FBBD5-DF23-4F09-90D5-55884E683FF5}"/>
              </a:ext>
            </a:extLst>
          </p:cNvPr>
          <p:cNvSpPr txBox="1">
            <a:spLocks/>
          </p:cNvSpPr>
          <p:nvPr/>
        </p:nvSpPr>
        <p:spPr>
          <a:xfrm>
            <a:off x="5506670" y="3713183"/>
            <a:ext cx="2055436" cy="57258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Establish pay rates below those of other companies</a:t>
            </a:r>
          </a:p>
        </p:txBody>
      </p:sp>
      <p:sp>
        <p:nvSpPr>
          <p:cNvPr id="28" name="Text Placeholder 6">
            <a:extLst>
              <a:ext uri="{FF2B5EF4-FFF2-40B4-BE49-F238E27FC236}">
                <a16:creationId xmlns:a16="http://schemas.microsoft.com/office/drawing/2014/main" id="{08DD46B6-83D6-478A-9E9D-38A0F3660F71}"/>
              </a:ext>
            </a:extLst>
          </p:cNvPr>
          <p:cNvSpPr txBox="1">
            <a:spLocks/>
          </p:cNvSpPr>
          <p:nvPr/>
        </p:nvSpPr>
        <p:spPr>
          <a:xfrm>
            <a:off x="4469167" y="1140637"/>
            <a:ext cx="3650383" cy="385157"/>
          </a:xfrm>
          <a:prstGeom prst="rect">
            <a:avLst/>
          </a:prstGeom>
        </p:spPr>
        <p:txBody>
          <a:bodyPr vert="horz" lIns="91440" tIns="45720" rIns="91440" bIns="45720" rtlCol="0">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2000" b="1" dirty="0"/>
              <a:t>When might each strategy be used?</a:t>
            </a:r>
          </a:p>
          <a:p>
            <a:pPr marL="0" indent="0">
              <a:buNone/>
            </a:pPr>
            <a:endParaRPr lang="en-US" dirty="0"/>
          </a:p>
        </p:txBody>
      </p:sp>
      <p:pic>
        <p:nvPicPr>
          <p:cNvPr id="19" name="Graphic 18" descr="Lightbulb and gear with solid fill">
            <a:extLst>
              <a:ext uri="{FF2B5EF4-FFF2-40B4-BE49-F238E27FC236}">
                <a16:creationId xmlns:a16="http://schemas.microsoft.com/office/drawing/2014/main" id="{B2F03FEE-EEA3-4125-80BF-E11A066A6F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217606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93B4B9CE-C42B-47AA-9EDA-ACAD596E2312}"/>
              </a:ext>
            </a:extLst>
          </p:cNvPr>
          <p:cNvSpPr>
            <a:spLocks noGrp="1"/>
          </p:cNvSpPr>
          <p:nvPr>
            <p:ph type="body" sz="quarter" idx="4294967295"/>
          </p:nvPr>
        </p:nvSpPr>
        <p:spPr>
          <a:xfrm>
            <a:off x="2067948" y="1326596"/>
            <a:ext cx="6618867" cy="3116958"/>
          </a:xfrm>
        </p:spPr>
        <p:txBody>
          <a:bodyPr/>
          <a:lstStyle/>
          <a:p>
            <a:pPr marL="0" indent="0">
              <a:buNone/>
            </a:pPr>
            <a:r>
              <a:rPr lang="en-US" dirty="0"/>
              <a:t>As a result of this program, you will be able to:</a:t>
            </a:r>
          </a:p>
          <a:p>
            <a:pPr marL="285750" indent="-285750">
              <a:buFont typeface="Arial" panose="020B0604020202020204" pitchFamily="34" charset="0"/>
              <a:buChar char="•"/>
            </a:pPr>
            <a:r>
              <a:rPr lang="en-US" dirty="0"/>
              <a:t>Discuss the alignment between an organization and HR goals</a:t>
            </a:r>
          </a:p>
          <a:p>
            <a:pPr marL="285750" indent="-285750">
              <a:buFont typeface="Arial" panose="020B0604020202020204" pitchFamily="34" charset="0"/>
              <a:buChar char="•"/>
            </a:pPr>
            <a:r>
              <a:rPr lang="en-US" dirty="0"/>
              <a:t>Build your knowledge of HR practices</a:t>
            </a:r>
          </a:p>
          <a:p>
            <a:pPr marL="285750" indent="-285750">
              <a:buFont typeface="Arial" panose="020B0604020202020204" pitchFamily="34" charset="0"/>
              <a:buChar char="•"/>
            </a:pPr>
            <a:r>
              <a:rPr lang="en-US" dirty="0"/>
              <a:t>Apply newly learned HR knowledge to practical activities similar to those facing your customers</a:t>
            </a:r>
          </a:p>
          <a:p>
            <a:pPr marL="285750" indent="-285750">
              <a:buFont typeface="Arial" panose="020B0604020202020204" pitchFamily="34" charset="0"/>
              <a:buChar char="•"/>
            </a:pPr>
            <a:r>
              <a:rPr lang="en-US" dirty="0"/>
              <a:t>Plan for ways to transfer the knowledge and the skills learned from training to conversations</a:t>
            </a:r>
          </a:p>
          <a:p>
            <a:pPr marL="285750" indent="-285750">
              <a:buFont typeface="Arial" panose="020B0604020202020204" pitchFamily="34" charset="0"/>
              <a:buChar char="•"/>
            </a:pPr>
            <a:r>
              <a:rPr lang="en-US" dirty="0"/>
              <a:t>Diagnose HR challenges and opportunities</a:t>
            </a:r>
          </a:p>
          <a:p>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6</a:t>
            </a:fld>
            <a:endParaRPr lang="en-US" dirty="0"/>
          </a:p>
        </p:txBody>
      </p:sp>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nchor="ctr"/>
          <a:lstStyle/>
          <a:p>
            <a:r>
              <a:rPr lang="en-US" noProof="0" dirty="0">
                <a:latin typeface="+mn-lt"/>
              </a:rPr>
              <a:t>Program Objectives</a:t>
            </a:r>
          </a:p>
        </p:txBody>
      </p:sp>
      <p:pic>
        <p:nvPicPr>
          <p:cNvPr id="6" name="Picture 5" descr="A picture containing text, band-aid&#10;&#10;Description automatically generated">
            <a:extLst>
              <a:ext uri="{FF2B5EF4-FFF2-40B4-BE49-F238E27FC236}">
                <a16:creationId xmlns:a16="http://schemas.microsoft.com/office/drawing/2014/main" id="{EA1C0D55-094F-4310-A3C3-E2B269B6C1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53450" y1="39250" x2="52133" y2="55900"/>
                        <a14:backgroundMark x1="52133" y1="55900" x2="57867" y2="76100"/>
                        <a14:backgroundMark x1="57867" y1="76100" x2="59217" y2="89875"/>
                        <a14:backgroundMark x1="80783" y1="28900" x2="79000" y2="62775"/>
                        <a14:backgroundMark x1="79000" y1="62775" x2="88517" y2="64300"/>
                        <a14:backgroundMark x1="88517" y1="64300" x2="92200" y2="45825"/>
                        <a14:backgroundMark x1="92200" y1="45825" x2="88517" y2="31300"/>
                        <a14:backgroundMark x1="88517" y1="31300" x2="81633" y2="28150"/>
                        <a14:backgroundMark x1="81633" y1="28150" x2="80283" y2="29125"/>
                        <a14:backgroundMark x1="60367" y1="55800" x2="59550" y2="55800"/>
                        <a14:backgroundMark x1="60867" y1="80000" x2="60367" y2="78275"/>
                      </a14:backgroundRemoval>
                    </a14:imgEffect>
                  </a14:imgLayer>
                </a14:imgProps>
              </a:ext>
            </a:extLst>
          </a:blip>
          <a:srcRect l="57243" t="19506" r="22181" b="10865"/>
          <a:stretch/>
        </p:blipFill>
        <p:spPr>
          <a:xfrm>
            <a:off x="480447" y="1016209"/>
            <a:ext cx="1587501" cy="3581400"/>
          </a:xfrm>
          <a:prstGeom prst="rect">
            <a:avLst/>
          </a:prstGeom>
        </p:spPr>
      </p:pic>
    </p:spTree>
    <p:custDataLst>
      <p:tags r:id="rId1"/>
    </p:custDataLst>
    <p:extLst>
      <p:ext uri="{BB962C8B-B14F-4D97-AF65-F5344CB8AC3E}">
        <p14:creationId xmlns:p14="http://schemas.microsoft.com/office/powerpoint/2010/main" val="2549257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65E3664-8CA3-43D6-9E62-0024A5512984}"/>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628650" y="1427577"/>
            <a:ext cx="7886700" cy="1440550"/>
          </a:xfrm>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3-6</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Compensation System Design</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sp>
        <p:nvSpPr>
          <p:cNvPr id="10" name="Text Placeholder 70">
            <a:extLst>
              <a:ext uri="{FF2B5EF4-FFF2-40B4-BE49-F238E27FC236}">
                <a16:creationId xmlns:a16="http://schemas.microsoft.com/office/drawing/2014/main" id="{01520A12-56F0-46D6-A529-F0C7E213A812}"/>
              </a:ext>
            </a:extLst>
          </p:cNvPr>
          <p:cNvSpPr txBox="1">
            <a:spLocks/>
          </p:cNvSpPr>
          <p:nvPr/>
        </p:nvSpPr>
        <p:spPr>
          <a:xfrm>
            <a:off x="711245" y="3089940"/>
            <a:ext cx="1595803" cy="1440550"/>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Job Analysis</a:t>
            </a:r>
          </a:p>
          <a:p>
            <a:pPr marL="0" indent="0" algn="ctr">
              <a:buNone/>
            </a:pPr>
            <a:r>
              <a:rPr lang="en-US" sz="1200" dirty="0"/>
              <a:t>Identifies job tasks and qualifications of incumbents</a:t>
            </a:r>
          </a:p>
        </p:txBody>
      </p:sp>
      <p:sp>
        <p:nvSpPr>
          <p:cNvPr id="11" name="Text Placeholder 70">
            <a:extLst>
              <a:ext uri="{FF2B5EF4-FFF2-40B4-BE49-F238E27FC236}">
                <a16:creationId xmlns:a16="http://schemas.microsoft.com/office/drawing/2014/main" id="{8FD96A74-793D-4932-855F-F457872B244D}"/>
              </a:ext>
            </a:extLst>
          </p:cNvPr>
          <p:cNvSpPr txBox="1">
            <a:spLocks/>
          </p:cNvSpPr>
          <p:nvPr/>
        </p:nvSpPr>
        <p:spPr>
          <a:xfrm>
            <a:off x="2745074" y="3089940"/>
            <a:ext cx="1595803" cy="1440550"/>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Job Documentation</a:t>
            </a:r>
          </a:p>
          <a:p>
            <a:pPr marL="0" indent="0" algn="ctr">
              <a:buNone/>
            </a:pPr>
            <a:r>
              <a:rPr lang="en-US" sz="1200" dirty="0"/>
              <a:t>Creates job descriptions and job specifications</a:t>
            </a:r>
          </a:p>
        </p:txBody>
      </p:sp>
      <p:sp>
        <p:nvSpPr>
          <p:cNvPr id="12" name="Text Placeholder 70">
            <a:extLst>
              <a:ext uri="{FF2B5EF4-FFF2-40B4-BE49-F238E27FC236}">
                <a16:creationId xmlns:a16="http://schemas.microsoft.com/office/drawing/2014/main" id="{69262FB2-C784-44BE-A7C2-C6AF3AFCCB19}"/>
              </a:ext>
            </a:extLst>
          </p:cNvPr>
          <p:cNvSpPr txBox="1">
            <a:spLocks/>
          </p:cNvSpPr>
          <p:nvPr/>
        </p:nvSpPr>
        <p:spPr>
          <a:xfrm>
            <a:off x="4778903" y="3086496"/>
            <a:ext cx="1595803" cy="1443994"/>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Job Evaluation</a:t>
            </a:r>
          </a:p>
          <a:p>
            <a:pPr marL="0" indent="0" algn="ctr">
              <a:buNone/>
            </a:pPr>
            <a:r>
              <a:rPr lang="en-US" sz="1200" dirty="0"/>
              <a:t>Establishes the value of jobs within the organization</a:t>
            </a:r>
            <a:endParaRPr lang="en-US" sz="1100" dirty="0"/>
          </a:p>
        </p:txBody>
      </p:sp>
      <p:sp>
        <p:nvSpPr>
          <p:cNvPr id="13" name="Text Placeholder 70">
            <a:extLst>
              <a:ext uri="{FF2B5EF4-FFF2-40B4-BE49-F238E27FC236}">
                <a16:creationId xmlns:a16="http://schemas.microsoft.com/office/drawing/2014/main" id="{36092C3F-5AA9-47D8-9927-547F0AF3F3C7}"/>
              </a:ext>
            </a:extLst>
          </p:cNvPr>
          <p:cNvSpPr txBox="1">
            <a:spLocks/>
          </p:cNvSpPr>
          <p:nvPr/>
        </p:nvSpPr>
        <p:spPr>
          <a:xfrm>
            <a:off x="6812732" y="3086495"/>
            <a:ext cx="1595803" cy="1440550"/>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Pay Structure</a:t>
            </a:r>
          </a:p>
          <a:p>
            <a:pPr marL="0" indent="0" algn="ctr">
              <a:buNone/>
            </a:pPr>
            <a:r>
              <a:rPr lang="en-US" sz="1200" dirty="0"/>
              <a:t>Establishes pay grades and pay ranges</a:t>
            </a:r>
          </a:p>
        </p:txBody>
      </p:sp>
      <p:pic>
        <p:nvPicPr>
          <p:cNvPr id="14" name="Graphic 13" descr="Lightbulb and gear with solid fill">
            <a:extLst>
              <a:ext uri="{FF2B5EF4-FFF2-40B4-BE49-F238E27FC236}">
                <a16:creationId xmlns:a16="http://schemas.microsoft.com/office/drawing/2014/main" id="{D3DE2E76-9124-428D-9ED8-6A34C1158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9261" y="900237"/>
            <a:ext cx="914400" cy="914400"/>
          </a:xfrm>
          <a:prstGeom prst="rect">
            <a:avLst/>
          </a:prstGeom>
        </p:spPr>
      </p:pic>
    </p:spTree>
    <p:custDataLst>
      <p:tags r:id="rId1"/>
    </p:custDataLst>
    <p:extLst>
      <p:ext uri="{BB962C8B-B14F-4D97-AF65-F5344CB8AC3E}">
        <p14:creationId xmlns:p14="http://schemas.microsoft.com/office/powerpoint/2010/main" val="3767547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7237C6-4228-487F-B866-9ACFA2653BC8}"/>
              </a:ext>
            </a:extLst>
          </p:cNvPr>
          <p:cNvSpPr/>
          <p:nvPr/>
        </p:nvSpPr>
        <p:spPr>
          <a:xfrm>
            <a:off x="671133" y="2300996"/>
            <a:ext cx="2828334" cy="1960756"/>
          </a:xfrm>
          <a:prstGeom prst="rect">
            <a:avLst/>
          </a:prstGeom>
          <a:ln w="38100">
            <a:solidFill>
              <a:srgbClr val="A7AB20">
                <a:alpha val="50000"/>
              </a:srgb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2C181398-9DD4-431E-A3D1-D3811AEA52AC}"/>
              </a:ext>
            </a:extLst>
          </p:cNvPr>
          <p:cNvSpPr>
            <a:spLocks noGrp="1"/>
          </p:cNvSpPr>
          <p:nvPr>
            <p:ph idx="1"/>
          </p:nvPr>
        </p:nvSpPr>
        <p:spPr>
          <a:xfrm>
            <a:off x="615104" y="1329375"/>
            <a:ext cx="7886700" cy="767214"/>
          </a:xfrm>
        </p:spPr>
        <p:txBody>
          <a:bodyPr/>
          <a:lstStyle/>
          <a:p>
            <a:r>
              <a:rPr lang="en-US" dirty="0"/>
              <a:t>Evaluate the whole job and place jobs in relative order.</a:t>
            </a:r>
          </a:p>
          <a:p>
            <a:r>
              <a:rPr lang="en-US" dirty="0"/>
              <a:t>Will not indicate how much more important one job is than another.</a:t>
            </a:r>
          </a:p>
          <a:p>
            <a:pPr marL="0" indent="0">
              <a:buNone/>
            </a:pPr>
            <a:endParaRPr lang="en-US" dirty="0"/>
          </a:p>
        </p:txBody>
      </p:sp>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3-11</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Nonquantitative Methods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pic>
        <p:nvPicPr>
          <p:cNvPr id="8" name="Picture 7" descr="A picture containing text, vector graphics&#10;&#10;Description automatically generated">
            <a:extLst>
              <a:ext uri="{FF2B5EF4-FFF2-40B4-BE49-F238E27FC236}">
                <a16:creationId xmlns:a16="http://schemas.microsoft.com/office/drawing/2014/main" id="{AD0D7A01-0DD2-4D96-9327-9B0ADA8372E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913169" y="2383830"/>
            <a:ext cx="3317661" cy="2075797"/>
          </a:xfrm>
          <a:prstGeom prst="rect">
            <a:avLst/>
          </a:prstGeom>
        </p:spPr>
      </p:pic>
      <p:sp>
        <p:nvSpPr>
          <p:cNvPr id="9" name="Rectangle 8">
            <a:extLst>
              <a:ext uri="{FF2B5EF4-FFF2-40B4-BE49-F238E27FC236}">
                <a16:creationId xmlns:a16="http://schemas.microsoft.com/office/drawing/2014/main" id="{1616792A-33CB-48DB-B888-F6FB5E79C351}"/>
              </a:ext>
            </a:extLst>
          </p:cNvPr>
          <p:cNvSpPr/>
          <p:nvPr/>
        </p:nvSpPr>
        <p:spPr>
          <a:xfrm>
            <a:off x="5644535" y="2297730"/>
            <a:ext cx="2828334" cy="1960756"/>
          </a:xfrm>
          <a:prstGeom prst="rect">
            <a:avLst/>
          </a:prstGeom>
          <a:ln w="38100">
            <a:solidFill>
              <a:srgbClr val="A7AB20">
                <a:alpha val="50000"/>
              </a:srgb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61C591D-53BA-4012-A4E0-BDFFE91D34C1}"/>
              </a:ext>
            </a:extLst>
          </p:cNvPr>
          <p:cNvSpPr/>
          <p:nvPr/>
        </p:nvSpPr>
        <p:spPr>
          <a:xfrm>
            <a:off x="5829623" y="2522852"/>
            <a:ext cx="2458159" cy="1600438"/>
          </a:xfrm>
          <a:prstGeom prst="rect">
            <a:avLst/>
          </a:prstGeom>
        </p:spPr>
        <p:txBody>
          <a:bodyPr wrap="square">
            <a:spAutoFit/>
          </a:bodyPr>
          <a:lstStyle/>
          <a:p>
            <a:pPr marL="0" indent="0">
              <a:buNone/>
            </a:pPr>
            <a:r>
              <a:rPr lang="en-US" altLang="en-US" sz="1400" dirty="0">
                <a:latin typeface="+mn-lt"/>
              </a:rPr>
              <a:t>Job Classification</a:t>
            </a:r>
          </a:p>
          <a:p>
            <a:pPr marL="285750" indent="-285750">
              <a:buFont typeface="Arial" panose="020B0604020202020204" pitchFamily="34" charset="0"/>
              <a:buChar char="•"/>
            </a:pPr>
            <a:r>
              <a:rPr lang="en-US" altLang="en-US" sz="1400" dirty="0">
                <a:latin typeface="+mn-lt"/>
              </a:rPr>
              <a:t>Descriptions are written for each class of jobs.</a:t>
            </a:r>
          </a:p>
          <a:p>
            <a:pPr marL="285750" indent="-285750">
              <a:buFont typeface="Arial" panose="020B0604020202020204" pitchFamily="34" charset="0"/>
              <a:buChar char="•"/>
            </a:pPr>
            <a:r>
              <a:rPr lang="en-US" altLang="en-US" sz="1400" dirty="0">
                <a:latin typeface="+mn-lt"/>
              </a:rPr>
              <a:t>Jobs are put into grade that matches the description, based on the evaluator’s judgment.</a:t>
            </a:r>
          </a:p>
        </p:txBody>
      </p:sp>
      <p:sp>
        <p:nvSpPr>
          <p:cNvPr id="12" name="Rectangle 11">
            <a:extLst>
              <a:ext uri="{FF2B5EF4-FFF2-40B4-BE49-F238E27FC236}">
                <a16:creationId xmlns:a16="http://schemas.microsoft.com/office/drawing/2014/main" id="{9C29F8E8-0EC1-4F93-9D13-E804CB07D75C}"/>
              </a:ext>
            </a:extLst>
          </p:cNvPr>
          <p:cNvSpPr/>
          <p:nvPr/>
        </p:nvSpPr>
        <p:spPr>
          <a:xfrm>
            <a:off x="856220" y="2532098"/>
            <a:ext cx="2458159" cy="1384995"/>
          </a:xfrm>
          <a:prstGeom prst="rect">
            <a:avLst/>
          </a:prstGeom>
        </p:spPr>
        <p:txBody>
          <a:bodyPr wrap="square">
            <a:spAutoFit/>
          </a:bodyPr>
          <a:lstStyle/>
          <a:p>
            <a:pPr marL="0" indent="0">
              <a:buNone/>
            </a:pPr>
            <a:r>
              <a:rPr lang="en-US" altLang="en-US" sz="1400" dirty="0">
                <a:latin typeface="+mn-lt"/>
              </a:rPr>
              <a:t>Job Ranking</a:t>
            </a:r>
          </a:p>
          <a:p>
            <a:pPr marL="285750" indent="-285750">
              <a:buFont typeface="Arial" panose="020B0604020202020204" pitchFamily="34" charset="0"/>
              <a:buChar char="•"/>
            </a:pPr>
            <a:r>
              <a:rPr lang="en-US" altLang="en-US" sz="1400" dirty="0">
                <a:latin typeface="+mn-lt"/>
              </a:rPr>
              <a:t>Simplest method of job evaluation.</a:t>
            </a:r>
          </a:p>
          <a:p>
            <a:pPr marL="285750" indent="-285750">
              <a:buFont typeface="Arial" panose="020B0604020202020204" pitchFamily="34" charset="0"/>
              <a:buChar char="•"/>
            </a:pPr>
            <a:r>
              <a:rPr lang="en-US" altLang="en-US" sz="1400" dirty="0">
                <a:latin typeface="+mn-lt"/>
              </a:rPr>
              <a:t>Places jobs in order from lowest to highest importance.</a:t>
            </a:r>
          </a:p>
        </p:txBody>
      </p:sp>
    </p:spTree>
    <p:custDataLst>
      <p:tags r:id="rId1"/>
    </p:custDataLst>
    <p:extLst>
      <p:ext uri="{BB962C8B-B14F-4D97-AF65-F5344CB8AC3E}">
        <p14:creationId xmlns:p14="http://schemas.microsoft.com/office/powerpoint/2010/main" val="3833426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lowchart: Connector 29">
            <a:extLst>
              <a:ext uri="{FF2B5EF4-FFF2-40B4-BE49-F238E27FC236}">
                <a16:creationId xmlns:a16="http://schemas.microsoft.com/office/drawing/2014/main" id="{6E16CAF7-3595-499E-A6C8-3CC76D13E289}"/>
              </a:ext>
            </a:extLst>
          </p:cNvPr>
          <p:cNvSpPr/>
          <p:nvPr/>
        </p:nvSpPr>
        <p:spPr>
          <a:xfrm>
            <a:off x="5901799" y="2308341"/>
            <a:ext cx="1280160" cy="1280160"/>
          </a:xfrm>
          <a:prstGeom prst="flowChartConnector">
            <a:avLst/>
          </a:prstGeom>
          <a:noFill/>
          <a:ln w="12700">
            <a:solidFill>
              <a:srgbClr val="D8D8D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F7098508-F99F-4848-9F1A-F66A1D43850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49789" y="984710"/>
            <a:ext cx="3870147" cy="3744368"/>
          </a:xfrm>
          <a:prstGeom prst="rect">
            <a:avLst/>
          </a:prstGeom>
          <a:noFill/>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3-12</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a:xfrm>
            <a:off x="611884" y="310896"/>
            <a:ext cx="7132320" cy="484632"/>
          </a:xfrm>
        </p:spPr>
        <p:txBody>
          <a:bodyPr anchor="ctr">
            <a:normAutofit/>
          </a:bodyPr>
          <a:lstStyle/>
          <a:p>
            <a:r>
              <a:rPr lang="en-US" dirty="0"/>
              <a:t>Quantitative Methods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a:xfrm>
            <a:off x="7863842" y="314135"/>
            <a:ext cx="822960" cy="484632"/>
          </a:xfrm>
        </p:spPr>
        <p:txBody>
          <a:bodyPr anchor="ctr">
            <a:normAutofit/>
          </a:bodyPr>
          <a:lstStyle/>
          <a:p>
            <a:r>
              <a:rPr lang="en-US" dirty="0"/>
              <a:t>M3</a:t>
            </a:r>
          </a:p>
        </p:txBody>
      </p:sp>
      <p:sp>
        <p:nvSpPr>
          <p:cNvPr id="2" name="Content Placeholder 1">
            <a:extLst>
              <a:ext uri="{FF2B5EF4-FFF2-40B4-BE49-F238E27FC236}">
                <a16:creationId xmlns:a16="http://schemas.microsoft.com/office/drawing/2014/main" id="{2C181398-9DD4-431E-A3D1-D3811AEA52AC}"/>
              </a:ext>
            </a:extLst>
          </p:cNvPr>
          <p:cNvSpPr>
            <a:spLocks noGrp="1"/>
          </p:cNvSpPr>
          <p:nvPr>
            <p:ph idx="1"/>
          </p:nvPr>
        </p:nvSpPr>
        <p:spPr>
          <a:xfrm>
            <a:off x="615105" y="1329375"/>
            <a:ext cx="3956896" cy="3055038"/>
          </a:xfrm>
        </p:spPr>
        <p:txBody>
          <a:bodyPr>
            <a:normAutofit/>
          </a:bodyPr>
          <a:lstStyle/>
          <a:p>
            <a:r>
              <a:rPr lang="en-US" dirty="0"/>
              <a:t>Evaluate jobs according to compensable factors to determine relative worth to the organization.</a:t>
            </a:r>
          </a:p>
          <a:p>
            <a:r>
              <a:rPr lang="en-US" dirty="0"/>
              <a:t>Point-factor method is the most commonly used job evaluation method.</a:t>
            </a:r>
          </a:p>
          <a:p>
            <a:endParaRPr lang="en-US" dirty="0"/>
          </a:p>
        </p:txBody>
      </p:sp>
      <p:sp>
        <p:nvSpPr>
          <p:cNvPr id="10" name="Text Placeholder 70">
            <a:extLst>
              <a:ext uri="{FF2B5EF4-FFF2-40B4-BE49-F238E27FC236}">
                <a16:creationId xmlns:a16="http://schemas.microsoft.com/office/drawing/2014/main" id="{D061908F-8D49-4014-8E89-D88047F7523B}"/>
              </a:ext>
            </a:extLst>
          </p:cNvPr>
          <p:cNvSpPr txBox="1">
            <a:spLocks/>
          </p:cNvSpPr>
          <p:nvPr/>
        </p:nvSpPr>
        <p:spPr>
          <a:xfrm>
            <a:off x="6237735" y="1450717"/>
            <a:ext cx="602819" cy="295897"/>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t>Skills</a:t>
            </a:r>
            <a:endParaRPr lang="en-US" sz="1200" dirty="0"/>
          </a:p>
        </p:txBody>
      </p:sp>
      <p:sp>
        <p:nvSpPr>
          <p:cNvPr id="11" name="Text Placeholder 2">
            <a:extLst>
              <a:ext uri="{FF2B5EF4-FFF2-40B4-BE49-F238E27FC236}">
                <a16:creationId xmlns:a16="http://schemas.microsoft.com/office/drawing/2014/main" id="{291A74BC-A53E-4673-9731-5B778236AFB0}"/>
              </a:ext>
            </a:extLst>
          </p:cNvPr>
          <p:cNvSpPr txBox="1">
            <a:spLocks/>
          </p:cNvSpPr>
          <p:nvPr/>
        </p:nvSpPr>
        <p:spPr>
          <a:xfrm>
            <a:off x="5821529" y="2637443"/>
            <a:ext cx="1435232" cy="693964"/>
          </a:xfrm>
          <a:prstGeom prst="rect">
            <a:avLst/>
          </a:prstGeom>
        </p:spPr>
        <p:txBody>
          <a:bodyPr vert="horz" lIns="91440" tIns="45720" rIns="91440" bIns="45720" rtlCol="0" anchor="ctr" anchorCtr="0">
            <a:norm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pPr>
            <a:r>
              <a:rPr lang="en-US" altLang="en-US" sz="1800" dirty="0"/>
              <a:t>Compensable Factors</a:t>
            </a:r>
            <a:endParaRPr lang="en-US" sz="1800" dirty="0"/>
          </a:p>
        </p:txBody>
      </p:sp>
      <p:pic>
        <p:nvPicPr>
          <p:cNvPr id="13" name="Graphic 12" descr="Head with gears">
            <a:extLst>
              <a:ext uri="{FF2B5EF4-FFF2-40B4-BE49-F238E27FC236}">
                <a16:creationId xmlns:a16="http://schemas.microsoft.com/office/drawing/2014/main" id="{E46915A9-9444-44AF-AFE9-455EF08BF06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15701" y="1170251"/>
            <a:ext cx="246888" cy="246888"/>
          </a:xfrm>
          <a:prstGeom prst="rect">
            <a:avLst/>
          </a:prstGeom>
        </p:spPr>
      </p:pic>
      <p:pic>
        <p:nvPicPr>
          <p:cNvPr id="15" name="Graphic 14" descr="Person with idea">
            <a:extLst>
              <a:ext uri="{FF2B5EF4-FFF2-40B4-BE49-F238E27FC236}">
                <a16:creationId xmlns:a16="http://schemas.microsoft.com/office/drawing/2014/main" id="{0F9FB95A-745F-4527-815F-D1CF94665F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4106" y="3664482"/>
            <a:ext cx="320040" cy="320040"/>
          </a:xfrm>
          <a:prstGeom prst="rect">
            <a:avLst/>
          </a:prstGeom>
        </p:spPr>
      </p:pic>
      <p:pic>
        <p:nvPicPr>
          <p:cNvPr id="17" name="Graphic 16" descr="Boardroom">
            <a:extLst>
              <a:ext uri="{FF2B5EF4-FFF2-40B4-BE49-F238E27FC236}">
                <a16:creationId xmlns:a16="http://schemas.microsoft.com/office/drawing/2014/main" id="{FCCD7C3D-22DA-435E-9028-257B639F38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43568" y="2176913"/>
            <a:ext cx="320040" cy="320040"/>
          </a:xfrm>
          <a:prstGeom prst="rect">
            <a:avLst/>
          </a:prstGeom>
        </p:spPr>
      </p:pic>
      <p:pic>
        <p:nvPicPr>
          <p:cNvPr id="23" name="Graphic 22" descr="City">
            <a:extLst>
              <a:ext uri="{FF2B5EF4-FFF2-40B4-BE49-F238E27FC236}">
                <a16:creationId xmlns:a16="http://schemas.microsoft.com/office/drawing/2014/main" id="{B1D75396-CC97-4B9C-B961-49A74CB34FA1}"/>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600276" y="3783354"/>
            <a:ext cx="246888" cy="246888"/>
          </a:xfrm>
          <a:prstGeom prst="rect">
            <a:avLst/>
          </a:prstGeom>
        </p:spPr>
      </p:pic>
      <p:pic>
        <p:nvPicPr>
          <p:cNvPr id="25" name="Graphic 24" descr="Call center">
            <a:extLst>
              <a:ext uri="{FF2B5EF4-FFF2-40B4-BE49-F238E27FC236}">
                <a16:creationId xmlns:a16="http://schemas.microsoft.com/office/drawing/2014/main" id="{DF55E293-3B40-49B2-84F8-14BC94E03231}"/>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740397" y="2176913"/>
            <a:ext cx="246888" cy="246888"/>
          </a:xfrm>
          <a:prstGeom prst="rect">
            <a:avLst/>
          </a:prstGeom>
        </p:spPr>
      </p:pic>
      <p:sp>
        <p:nvSpPr>
          <p:cNvPr id="26" name="Text Placeholder 70">
            <a:extLst>
              <a:ext uri="{FF2B5EF4-FFF2-40B4-BE49-F238E27FC236}">
                <a16:creationId xmlns:a16="http://schemas.microsoft.com/office/drawing/2014/main" id="{E563E14D-2A2A-47F8-9D39-A639CFED74B8}"/>
              </a:ext>
            </a:extLst>
          </p:cNvPr>
          <p:cNvSpPr txBox="1">
            <a:spLocks/>
          </p:cNvSpPr>
          <p:nvPr/>
        </p:nvSpPr>
        <p:spPr>
          <a:xfrm>
            <a:off x="7298390" y="2423801"/>
            <a:ext cx="1130903" cy="295897"/>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t>Responsibilities</a:t>
            </a:r>
            <a:r>
              <a:rPr lang="en-US" sz="1100" dirty="0"/>
              <a:t> </a:t>
            </a:r>
          </a:p>
        </p:txBody>
      </p:sp>
      <p:sp>
        <p:nvSpPr>
          <p:cNvPr id="27" name="Text Placeholder 70">
            <a:extLst>
              <a:ext uri="{FF2B5EF4-FFF2-40B4-BE49-F238E27FC236}">
                <a16:creationId xmlns:a16="http://schemas.microsoft.com/office/drawing/2014/main" id="{86485B7B-3AF2-4A66-BDA2-7193214FF061}"/>
              </a:ext>
            </a:extLst>
          </p:cNvPr>
          <p:cNvSpPr txBox="1">
            <a:spLocks/>
          </p:cNvSpPr>
          <p:nvPr/>
        </p:nvSpPr>
        <p:spPr>
          <a:xfrm>
            <a:off x="6797651" y="3993519"/>
            <a:ext cx="1130903" cy="436611"/>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t>Effort/physical demands</a:t>
            </a:r>
            <a:endParaRPr lang="en-US" sz="1100" dirty="0"/>
          </a:p>
        </p:txBody>
      </p:sp>
      <p:sp>
        <p:nvSpPr>
          <p:cNvPr id="28" name="Text Placeholder 70">
            <a:extLst>
              <a:ext uri="{FF2B5EF4-FFF2-40B4-BE49-F238E27FC236}">
                <a16:creationId xmlns:a16="http://schemas.microsoft.com/office/drawing/2014/main" id="{72C7C332-363F-4631-A822-702D8513B06F}"/>
              </a:ext>
            </a:extLst>
          </p:cNvPr>
          <p:cNvSpPr txBox="1">
            <a:spLocks/>
          </p:cNvSpPr>
          <p:nvPr/>
        </p:nvSpPr>
        <p:spPr>
          <a:xfrm>
            <a:off x="5158269" y="4010841"/>
            <a:ext cx="1130903" cy="295897"/>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t>Working conditions</a:t>
            </a:r>
            <a:endParaRPr lang="en-US" sz="1100" dirty="0"/>
          </a:p>
        </p:txBody>
      </p:sp>
      <p:sp>
        <p:nvSpPr>
          <p:cNvPr id="29" name="Text Placeholder 70">
            <a:extLst>
              <a:ext uri="{FF2B5EF4-FFF2-40B4-BE49-F238E27FC236}">
                <a16:creationId xmlns:a16="http://schemas.microsoft.com/office/drawing/2014/main" id="{998B3467-DB7C-4736-88E5-7D23EC092E34}"/>
              </a:ext>
            </a:extLst>
          </p:cNvPr>
          <p:cNvSpPr txBox="1">
            <a:spLocks/>
          </p:cNvSpPr>
          <p:nvPr/>
        </p:nvSpPr>
        <p:spPr>
          <a:xfrm>
            <a:off x="4638137" y="2421721"/>
            <a:ext cx="1130903" cy="389335"/>
          </a:xfrm>
          <a:prstGeom prst="rect">
            <a:avLst/>
          </a:prstGeom>
        </p:spPr>
        <p:txBody>
          <a:bodyPr vert="horz" lIns="91440" tIns="45720" rIns="91440" bIns="45720" rtlCol="0" anchor="t">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a:t>Supervision of others</a:t>
            </a:r>
          </a:p>
        </p:txBody>
      </p:sp>
    </p:spTree>
    <p:custDataLst>
      <p:tags r:id="rId1"/>
    </p:custDataLst>
    <p:extLst>
      <p:ext uri="{BB962C8B-B14F-4D97-AF65-F5344CB8AC3E}">
        <p14:creationId xmlns:p14="http://schemas.microsoft.com/office/powerpoint/2010/main" val="348314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E79FD9-D574-4C8A-AC24-4F3AF718D2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81008" y="1353394"/>
            <a:ext cx="3905794" cy="3214274"/>
          </a:xfrm>
          <a:prstGeom prst="rect">
            <a:avLst/>
          </a:prstGeom>
          <a:effectLst/>
        </p:spPr>
      </p:pic>
      <p:sp>
        <p:nvSpPr>
          <p:cNvPr id="2" name="Content Placeholder 1">
            <a:extLst>
              <a:ext uri="{FF2B5EF4-FFF2-40B4-BE49-F238E27FC236}">
                <a16:creationId xmlns:a16="http://schemas.microsoft.com/office/drawing/2014/main" id="{2C181398-9DD4-431E-A3D1-D3811AEA52AC}"/>
              </a:ext>
            </a:extLst>
          </p:cNvPr>
          <p:cNvSpPr>
            <a:spLocks noGrp="1"/>
          </p:cNvSpPr>
          <p:nvPr>
            <p:ph idx="1"/>
          </p:nvPr>
        </p:nvSpPr>
        <p:spPr>
          <a:xfrm>
            <a:off x="615104" y="1329375"/>
            <a:ext cx="3839330" cy="3262312"/>
          </a:xfrm>
        </p:spPr>
        <p:txBody>
          <a:bodyPr/>
          <a:lstStyle/>
          <a:p>
            <a:r>
              <a:rPr lang="en-US" sz="1600" dirty="0">
                <a:cs typeface="Times New Roman" pitchFamily="18" charset="0"/>
              </a:rPr>
              <a:t>An organization identifies the labor market in which it wants to compete and uses the prevailing pay rates as the relative worth of corresponding jobs.</a:t>
            </a:r>
          </a:p>
          <a:p>
            <a:r>
              <a:rPr lang="en-US" sz="1600" dirty="0">
                <a:cs typeface="Times New Roman" pitchFamily="18" charset="0"/>
              </a:rPr>
              <a:t>Market rates become the benchmarks for developing a job hierarchy.</a:t>
            </a:r>
            <a:endParaRPr lang="en-US" sz="1600" dirty="0"/>
          </a:p>
          <a:p>
            <a:r>
              <a:rPr lang="en-US" sz="1600" dirty="0"/>
              <a:t>The match between an organization and its competitors can focus on:</a:t>
            </a:r>
          </a:p>
          <a:p>
            <a:pPr lvl="1"/>
            <a:r>
              <a:rPr lang="en-US" sz="1600" dirty="0"/>
              <a:t>An industry or specific jobs.</a:t>
            </a:r>
          </a:p>
          <a:p>
            <a:pPr lvl="1"/>
            <a:r>
              <a:rPr lang="en-US" sz="1600" dirty="0"/>
              <a:t>Markets of the same size, profitability, or sales.</a:t>
            </a:r>
          </a:p>
          <a:p>
            <a:pPr lvl="1"/>
            <a:r>
              <a:rPr lang="en-US" sz="1600" dirty="0"/>
              <a:t>Local, regional, or national areas.</a:t>
            </a:r>
          </a:p>
          <a:p>
            <a:endParaRPr lang="en-US" sz="1600" dirty="0"/>
          </a:p>
        </p:txBody>
      </p:sp>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3-13</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Market-Based Evaluation</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spTree>
    <p:custDataLst>
      <p:tags r:id="rId1"/>
    </p:custDataLst>
    <p:extLst>
      <p:ext uri="{BB962C8B-B14F-4D97-AF65-F5344CB8AC3E}">
        <p14:creationId xmlns:p14="http://schemas.microsoft.com/office/powerpoint/2010/main" val="3940292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DD0EB5-71A8-4754-A80A-CE4FCD30E203}"/>
              </a:ext>
            </a:extLst>
          </p:cNvPr>
          <p:cNvPicPr>
            <a:picLocks noChangeAspect="1"/>
          </p:cNvPicPr>
          <p:nvPr/>
        </p:nvPicPr>
        <p:blipFill>
          <a:blip r:embed="rId4"/>
          <a:srcRect/>
          <a:stretch/>
        </p:blipFill>
        <p:spPr>
          <a:xfrm>
            <a:off x="4599893" y="1818337"/>
            <a:ext cx="3956895" cy="2268481"/>
          </a:xfrm>
          <a:prstGeom prst="rect">
            <a:avLst/>
          </a:prstGeom>
          <a:noFill/>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3-15</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a:xfrm>
            <a:off x="611884" y="310896"/>
            <a:ext cx="7132320" cy="484632"/>
          </a:xfrm>
        </p:spPr>
        <p:txBody>
          <a:bodyPr anchor="ctr">
            <a:normAutofit/>
          </a:bodyPr>
          <a:lstStyle/>
          <a:p>
            <a:r>
              <a:rPr lang="en-US" dirty="0"/>
              <a:t>Establishing Pay Grades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a:xfrm>
            <a:off x="7863842" y="314135"/>
            <a:ext cx="822960" cy="484632"/>
          </a:xfrm>
        </p:spPr>
        <p:txBody>
          <a:bodyPr anchor="ctr">
            <a:normAutofit/>
          </a:bodyPr>
          <a:lstStyle/>
          <a:p>
            <a:r>
              <a:rPr lang="en-US" dirty="0"/>
              <a:t>M3</a:t>
            </a:r>
          </a:p>
        </p:txBody>
      </p:sp>
      <p:sp>
        <p:nvSpPr>
          <p:cNvPr id="18" name="Content Placeholder 6">
            <a:extLst>
              <a:ext uri="{FF2B5EF4-FFF2-40B4-BE49-F238E27FC236}">
                <a16:creationId xmlns:a16="http://schemas.microsoft.com/office/drawing/2014/main" id="{27EDD044-9F3A-4663-803D-8B2F02700087}"/>
              </a:ext>
            </a:extLst>
          </p:cNvPr>
          <p:cNvSpPr>
            <a:spLocks noGrp="1"/>
          </p:cNvSpPr>
          <p:nvPr>
            <p:ph idx="1"/>
          </p:nvPr>
        </p:nvSpPr>
        <p:spPr>
          <a:xfrm>
            <a:off x="615105" y="1329375"/>
            <a:ext cx="3956896" cy="3055038"/>
          </a:xfrm>
        </p:spPr>
        <p:txBody>
          <a:bodyPr/>
          <a:lstStyle/>
          <a:p>
            <a:pPr marL="0" indent="0" fontAlgn="auto">
              <a:spcBef>
                <a:spcPts val="1800"/>
              </a:spcBef>
              <a:spcAft>
                <a:spcPts val="0"/>
              </a:spcAft>
              <a:buNone/>
              <a:defRPr/>
            </a:pPr>
            <a:r>
              <a:rPr lang="en-US" sz="1500" dirty="0">
                <a:cs typeface="Times New Roman" pitchFamily="18" charset="0"/>
              </a:rPr>
              <a:t>Pay grades group together jobs that have about the same relative worth.</a:t>
            </a:r>
          </a:p>
          <a:p>
            <a:pPr marL="0" indent="0" fontAlgn="auto">
              <a:spcBef>
                <a:spcPts val="1800"/>
              </a:spcBef>
              <a:spcAft>
                <a:spcPts val="0"/>
              </a:spcAft>
              <a:buNone/>
              <a:defRPr/>
            </a:pPr>
            <a:r>
              <a:rPr lang="en-US" sz="1500" dirty="0">
                <a:cs typeface="Times New Roman" pitchFamily="18" charset="0"/>
              </a:rPr>
              <a:t>All jobs are paid at the same rate or within the same pay range.</a:t>
            </a:r>
          </a:p>
          <a:p>
            <a:pPr marL="0" indent="0" fontAlgn="auto">
              <a:spcBef>
                <a:spcPts val="1800"/>
              </a:spcBef>
              <a:spcAft>
                <a:spcPts val="0"/>
              </a:spcAft>
              <a:buNone/>
              <a:defRPr/>
            </a:pPr>
            <a:r>
              <a:rPr lang="en-US" sz="1500" dirty="0">
                <a:cs typeface="Times New Roman" pitchFamily="18" charset="0"/>
              </a:rPr>
              <a:t>The number of pay grades depends on:</a:t>
            </a:r>
          </a:p>
          <a:p>
            <a:pPr fontAlgn="auto">
              <a:defRPr/>
            </a:pPr>
            <a:r>
              <a:rPr lang="en-US" sz="1500" dirty="0"/>
              <a:t>Size of the organization.</a:t>
            </a:r>
          </a:p>
          <a:p>
            <a:pPr fontAlgn="auto">
              <a:defRPr/>
            </a:pPr>
            <a:r>
              <a:rPr lang="en-US" sz="1500" dirty="0"/>
              <a:t>Distance between highest and lowest job level.</a:t>
            </a:r>
          </a:p>
          <a:p>
            <a:pPr fontAlgn="auto">
              <a:defRPr/>
            </a:pPr>
            <a:r>
              <a:rPr lang="en-US" sz="1500" dirty="0"/>
              <a:t>How precisely jobs are defined and differentiated.</a:t>
            </a:r>
          </a:p>
          <a:p>
            <a:pPr fontAlgn="auto">
              <a:defRPr/>
            </a:pPr>
            <a:r>
              <a:rPr lang="en-US" sz="1500" dirty="0"/>
              <a:t>Policies regarding pay increases and promotions.</a:t>
            </a:r>
          </a:p>
          <a:p>
            <a:pPr marL="346075" indent="-346075" fontAlgn="auto">
              <a:spcAft>
                <a:spcPts val="0"/>
              </a:spcAft>
              <a:defRPr/>
            </a:pPr>
            <a:endParaRPr lang="en-US" sz="1500" dirty="0">
              <a:cs typeface="Times New Roman" pitchFamily="18" charset="0"/>
            </a:endParaRPr>
          </a:p>
          <a:p>
            <a:pPr marL="457200" indent="-457200" fontAlgn="auto">
              <a:spcAft>
                <a:spcPts val="0"/>
              </a:spcAft>
              <a:defRPr/>
            </a:pPr>
            <a:endParaRPr lang="en-US" sz="1500" dirty="0">
              <a:cs typeface="Times New Roman" pitchFamily="18" charset="0"/>
            </a:endParaRPr>
          </a:p>
          <a:p>
            <a:pPr marL="0" indent="0">
              <a:buNone/>
            </a:pPr>
            <a:endParaRPr lang="en-US" sz="1500" dirty="0"/>
          </a:p>
        </p:txBody>
      </p:sp>
    </p:spTree>
    <p:custDataLst>
      <p:tags r:id="rId1"/>
    </p:custDataLst>
    <p:extLst>
      <p:ext uri="{BB962C8B-B14F-4D97-AF65-F5344CB8AC3E}">
        <p14:creationId xmlns:p14="http://schemas.microsoft.com/office/powerpoint/2010/main" val="3544091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181398-9DD4-431E-A3D1-D3811AEA52AC}"/>
              </a:ext>
            </a:extLst>
          </p:cNvPr>
          <p:cNvSpPr>
            <a:spLocks noGrp="1"/>
          </p:cNvSpPr>
          <p:nvPr>
            <p:ph idx="1"/>
          </p:nvPr>
        </p:nvSpPr>
        <p:spPr/>
        <p:txBody>
          <a:bodyPr/>
          <a:lstStyle/>
          <a:p>
            <a:r>
              <a:rPr lang="en-US" dirty="0"/>
              <a:t>Pay ranges set the upper and lower limits of compensation for employees. </a:t>
            </a:r>
          </a:p>
          <a:p>
            <a:r>
              <a:rPr lang="en-US" dirty="0"/>
              <a:t>It is advisable to design overlap between ranges. </a:t>
            </a:r>
          </a:p>
          <a:p>
            <a:pPr marL="0" indent="0">
              <a:buNone/>
            </a:pPr>
            <a:endParaRPr lang="en-US" dirty="0"/>
          </a:p>
        </p:txBody>
      </p:sp>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3-16</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Setting Pay Ranges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graphicFrame>
        <p:nvGraphicFramePr>
          <p:cNvPr id="7" name="Table 6">
            <a:extLst>
              <a:ext uri="{FF2B5EF4-FFF2-40B4-BE49-F238E27FC236}">
                <a16:creationId xmlns:a16="http://schemas.microsoft.com/office/drawing/2014/main" id="{EFB8B9A0-7905-43B3-8148-51D0C5BFBAA4}"/>
              </a:ext>
            </a:extLst>
          </p:cNvPr>
          <p:cNvGraphicFramePr>
            <a:graphicFrameLocks noGrp="1"/>
          </p:cNvGraphicFramePr>
          <p:nvPr>
            <p:extLst>
              <p:ext uri="{D42A27DB-BD31-4B8C-83A1-F6EECF244321}">
                <p14:modId xmlns:p14="http://schemas.microsoft.com/office/powerpoint/2010/main" val="3407104333"/>
              </p:ext>
            </p:extLst>
          </p:nvPr>
        </p:nvGraphicFramePr>
        <p:xfrm>
          <a:off x="800994" y="2096590"/>
          <a:ext cx="7886700" cy="2103120"/>
        </p:xfrm>
        <a:graphic>
          <a:graphicData uri="http://schemas.openxmlformats.org/drawingml/2006/table">
            <a:tbl>
              <a:tblPr firstRow="1" bandRow="1">
                <a:tableStyleId>{5C22544A-7EE6-4342-B048-85BDC9FD1C3A}</a:tableStyleId>
              </a:tblPr>
              <a:tblGrid>
                <a:gridCol w="1690008">
                  <a:extLst>
                    <a:ext uri="{9D8B030D-6E8A-4147-A177-3AD203B41FA5}">
                      <a16:colId xmlns:a16="http://schemas.microsoft.com/office/drawing/2014/main" val="20000"/>
                    </a:ext>
                  </a:extLst>
                </a:gridCol>
                <a:gridCol w="6196692">
                  <a:extLst>
                    <a:ext uri="{9D8B030D-6E8A-4147-A177-3AD203B41FA5}">
                      <a16:colId xmlns:a16="http://schemas.microsoft.com/office/drawing/2014/main" val="20001"/>
                    </a:ext>
                  </a:extLst>
                </a:gridCol>
              </a:tblGrid>
              <a:tr h="701040">
                <a:tc>
                  <a:txBody>
                    <a:bodyPr/>
                    <a:lstStyle/>
                    <a:p>
                      <a:pPr algn="ctr"/>
                      <a:r>
                        <a:rPr lang="en-US" sz="1800" u="none" dirty="0">
                          <a:solidFill>
                            <a:schemeClr val="bg1"/>
                          </a:solidFill>
                          <a:latin typeface="+mn-lt"/>
                          <a:cs typeface="Arial" panose="020B0604020202020204" pitchFamily="34" charset="0"/>
                        </a:rPr>
                        <a:t>Minimum ($8)</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3A71F"/>
                    </a:solidFill>
                  </a:tcPr>
                </a:tc>
                <a:tc>
                  <a:txBody>
                    <a:bodyPr/>
                    <a:lstStyle/>
                    <a:p>
                      <a:r>
                        <a:rPr lang="en-US" sz="1800" b="0" u="none" kern="1200" dirty="0">
                          <a:solidFill>
                            <a:schemeClr val="bg1"/>
                          </a:solidFill>
                          <a:latin typeface="+mn-lt"/>
                          <a:ea typeface="+mn-ea"/>
                          <a:cs typeface="Arial" panose="020B0604020202020204" pitchFamily="34" charset="0"/>
                        </a:rPr>
                        <a:t>Lowest value</a:t>
                      </a:r>
                      <a:endParaRPr lang="en-US" sz="1800" b="0" u="none" dirty="0">
                        <a:solidFill>
                          <a:schemeClr val="bg1"/>
                        </a:solidFill>
                        <a:latin typeface="+mn-lt"/>
                        <a:cs typeface="Arial" panose="020B0604020202020204" pitchFamily="34" charset="0"/>
                      </a:endParaRP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3A71F"/>
                    </a:solidFill>
                  </a:tcPr>
                </a:tc>
                <a:extLst>
                  <a:ext uri="{0D108BD9-81ED-4DB2-BD59-A6C34878D82A}">
                    <a16:rowId xmlns:a16="http://schemas.microsoft.com/office/drawing/2014/main" val="10000"/>
                  </a:ext>
                </a:extLst>
              </a:tr>
              <a:tr h="701040">
                <a:tc>
                  <a:txBody>
                    <a:bodyPr/>
                    <a:lstStyle/>
                    <a:p>
                      <a:pPr algn="ctr"/>
                      <a:r>
                        <a:rPr lang="en-US" sz="1800" b="1" u="none" dirty="0">
                          <a:solidFill>
                            <a:schemeClr val="bg1"/>
                          </a:solidFill>
                          <a:latin typeface="+mn-lt"/>
                          <a:cs typeface="Arial" panose="020B0604020202020204" pitchFamily="34" charset="0"/>
                        </a:rPr>
                        <a:t>Midpoint ($9)</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3A71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chemeClr val="bg1"/>
                          </a:solidFill>
                          <a:latin typeface="+mn-lt"/>
                          <a:cs typeface="Arial" panose="020B0604020202020204" pitchFamily="34" charset="0"/>
                        </a:rPr>
                        <a:t>Midpoint; paid to a fully competent experienced employee</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3A71F"/>
                    </a:solidFill>
                  </a:tcPr>
                </a:tc>
                <a:extLst>
                  <a:ext uri="{0D108BD9-81ED-4DB2-BD59-A6C34878D82A}">
                    <a16:rowId xmlns:a16="http://schemas.microsoft.com/office/drawing/2014/main" val="10001"/>
                  </a:ext>
                </a:extLst>
              </a:tr>
              <a:tr h="701040">
                <a:tc>
                  <a:txBody>
                    <a:bodyPr/>
                    <a:lstStyle/>
                    <a:p>
                      <a:pPr algn="ctr"/>
                      <a:r>
                        <a:rPr lang="en-US" sz="1800" b="1" u="none" dirty="0">
                          <a:solidFill>
                            <a:schemeClr val="bg1"/>
                          </a:solidFill>
                          <a:latin typeface="+mn-lt"/>
                          <a:cs typeface="Arial" panose="020B0604020202020204" pitchFamily="34" charset="0"/>
                        </a:rPr>
                        <a:t>Maximum ($10)</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3A71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bg1"/>
                          </a:solidFill>
                          <a:latin typeface="+mn-lt"/>
                          <a:cs typeface="Arial" panose="020B0604020202020204" pitchFamily="34" charset="0"/>
                        </a:rPr>
                        <a:t>Highest value</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3A71F"/>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74862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93CAE0A-227A-4075-8543-69B223355C6B}"/>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628650" y="2177182"/>
            <a:ext cx="7886700" cy="1565423"/>
          </a:xfrm>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3-17</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Types of Pay Increases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sp>
        <p:nvSpPr>
          <p:cNvPr id="9" name="Text Placeholder 70">
            <a:extLst>
              <a:ext uri="{FF2B5EF4-FFF2-40B4-BE49-F238E27FC236}">
                <a16:creationId xmlns:a16="http://schemas.microsoft.com/office/drawing/2014/main" id="{85082041-B1F7-47E7-A19B-B34BC5F47628}"/>
              </a:ext>
            </a:extLst>
          </p:cNvPr>
          <p:cNvSpPr txBox="1">
            <a:spLocks/>
          </p:cNvSpPr>
          <p:nvPr/>
        </p:nvSpPr>
        <p:spPr>
          <a:xfrm>
            <a:off x="811457" y="2340591"/>
            <a:ext cx="1222059" cy="123404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Merit Increases</a:t>
            </a:r>
            <a:endParaRPr lang="en-US" dirty="0"/>
          </a:p>
        </p:txBody>
      </p:sp>
      <p:sp>
        <p:nvSpPr>
          <p:cNvPr id="10" name="Text Placeholder 70">
            <a:extLst>
              <a:ext uri="{FF2B5EF4-FFF2-40B4-BE49-F238E27FC236}">
                <a16:creationId xmlns:a16="http://schemas.microsoft.com/office/drawing/2014/main" id="{F956E54B-7F6D-4CC6-9F87-F91227330DB2}"/>
              </a:ext>
            </a:extLst>
          </p:cNvPr>
          <p:cNvSpPr txBox="1">
            <a:spLocks/>
          </p:cNvSpPr>
          <p:nvPr/>
        </p:nvSpPr>
        <p:spPr>
          <a:xfrm>
            <a:off x="2374646" y="2338179"/>
            <a:ext cx="1222059" cy="123404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Step Increases</a:t>
            </a:r>
            <a:endParaRPr lang="en-US" dirty="0"/>
          </a:p>
        </p:txBody>
      </p:sp>
      <p:sp>
        <p:nvSpPr>
          <p:cNvPr id="11" name="Text Placeholder 70">
            <a:extLst>
              <a:ext uri="{FF2B5EF4-FFF2-40B4-BE49-F238E27FC236}">
                <a16:creationId xmlns:a16="http://schemas.microsoft.com/office/drawing/2014/main" id="{0864F2B3-67FC-4BF7-894F-16DB7E072CF0}"/>
              </a:ext>
            </a:extLst>
          </p:cNvPr>
          <p:cNvSpPr txBox="1">
            <a:spLocks/>
          </p:cNvSpPr>
          <p:nvPr/>
        </p:nvSpPr>
        <p:spPr>
          <a:xfrm>
            <a:off x="3960970" y="2338178"/>
            <a:ext cx="1222059" cy="123404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Promotion Increases</a:t>
            </a:r>
            <a:endParaRPr lang="en-US" dirty="0"/>
          </a:p>
        </p:txBody>
      </p:sp>
      <p:sp>
        <p:nvSpPr>
          <p:cNvPr id="12" name="Text Placeholder 70">
            <a:extLst>
              <a:ext uri="{FF2B5EF4-FFF2-40B4-BE49-F238E27FC236}">
                <a16:creationId xmlns:a16="http://schemas.microsoft.com/office/drawing/2014/main" id="{3BD925E4-4F3D-48E4-9A75-420EB2B30A15}"/>
              </a:ext>
            </a:extLst>
          </p:cNvPr>
          <p:cNvSpPr txBox="1">
            <a:spLocks/>
          </p:cNvSpPr>
          <p:nvPr/>
        </p:nvSpPr>
        <p:spPr>
          <a:xfrm>
            <a:off x="5551713" y="2342298"/>
            <a:ext cx="1222059" cy="123404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Across-the-Board Increases</a:t>
            </a:r>
            <a:endParaRPr lang="en-US" dirty="0"/>
          </a:p>
        </p:txBody>
      </p:sp>
      <p:sp>
        <p:nvSpPr>
          <p:cNvPr id="13" name="Text Placeholder 70">
            <a:extLst>
              <a:ext uri="{FF2B5EF4-FFF2-40B4-BE49-F238E27FC236}">
                <a16:creationId xmlns:a16="http://schemas.microsoft.com/office/drawing/2014/main" id="{9B4A971A-F93F-45DD-B1C6-B676DB2923F0}"/>
              </a:ext>
            </a:extLst>
          </p:cNvPr>
          <p:cNvSpPr txBox="1">
            <a:spLocks/>
          </p:cNvSpPr>
          <p:nvPr/>
        </p:nvSpPr>
        <p:spPr>
          <a:xfrm>
            <a:off x="7110483" y="2338177"/>
            <a:ext cx="1222059" cy="123404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Cost-of-Living Increases</a:t>
            </a:r>
            <a:endParaRPr lang="en-US" dirty="0"/>
          </a:p>
        </p:txBody>
      </p:sp>
    </p:spTree>
    <p:custDataLst>
      <p:tags r:id="rId1"/>
    </p:custDataLst>
    <p:extLst>
      <p:ext uri="{BB962C8B-B14F-4D97-AF65-F5344CB8AC3E}">
        <p14:creationId xmlns:p14="http://schemas.microsoft.com/office/powerpoint/2010/main" val="4075523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3-18</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Differentials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pic>
        <p:nvPicPr>
          <p:cNvPr id="13" name="Picture 12">
            <a:extLst>
              <a:ext uri="{FF2B5EF4-FFF2-40B4-BE49-F238E27FC236}">
                <a16:creationId xmlns:a16="http://schemas.microsoft.com/office/drawing/2014/main" id="{1A043E3F-F4DE-4577-9A50-31E1773D79A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2777" y="1340592"/>
            <a:ext cx="3880590" cy="3045152"/>
          </a:xfrm>
          <a:prstGeom prst="rect">
            <a:avLst/>
          </a:prstGeom>
          <a:noFill/>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3AF5BADE-7B6F-4D0F-AF22-9DCD7920DC22}"/>
              </a:ext>
            </a:extLst>
          </p:cNvPr>
          <p:cNvSpPr/>
          <p:nvPr/>
        </p:nvSpPr>
        <p:spPr>
          <a:xfrm>
            <a:off x="2541068" y="1329375"/>
            <a:ext cx="1952299" cy="3057819"/>
          </a:xfrm>
          <a:prstGeom prst="rect">
            <a:avLst/>
          </a:prstGeom>
          <a:solidFill>
            <a:srgbClr val="A7AB2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Content Placeholder 7">
            <a:extLst>
              <a:ext uri="{FF2B5EF4-FFF2-40B4-BE49-F238E27FC236}">
                <a16:creationId xmlns:a16="http://schemas.microsoft.com/office/drawing/2014/main" id="{F9F1BB58-7783-4EEB-AE0B-B67CA28BB4D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144"/>
          <a:stretch/>
        </p:blipFill>
        <p:spPr>
          <a:xfrm>
            <a:off x="4794899" y="1301673"/>
            <a:ext cx="3877056" cy="3053170"/>
          </a:xfrm>
          <a:prstGeom prst="rect">
            <a:avLst/>
          </a:prstGeom>
          <a:noFill/>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35C4A5DA-6EAE-4EE5-8967-E83511EF4200}"/>
              </a:ext>
            </a:extLst>
          </p:cNvPr>
          <p:cNvSpPr/>
          <p:nvPr/>
        </p:nvSpPr>
        <p:spPr>
          <a:xfrm>
            <a:off x="6722854" y="1321382"/>
            <a:ext cx="1952298" cy="3045153"/>
          </a:xfrm>
          <a:prstGeom prst="rect">
            <a:avLst/>
          </a:prstGeom>
          <a:solidFill>
            <a:srgbClr val="A7AB2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70">
            <a:extLst>
              <a:ext uri="{FF2B5EF4-FFF2-40B4-BE49-F238E27FC236}">
                <a16:creationId xmlns:a16="http://schemas.microsoft.com/office/drawing/2014/main" id="{E553EEB3-D2E3-4102-B6D8-6103ECFB3823}"/>
              </a:ext>
            </a:extLst>
          </p:cNvPr>
          <p:cNvSpPr txBox="1">
            <a:spLocks/>
          </p:cNvSpPr>
          <p:nvPr/>
        </p:nvSpPr>
        <p:spPr>
          <a:xfrm>
            <a:off x="6734504" y="1327929"/>
            <a:ext cx="1952298" cy="305926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Geographic Differentials</a:t>
            </a:r>
          </a:p>
          <a:p>
            <a:r>
              <a:rPr lang="en-US" sz="1400" dirty="0">
                <a:solidFill>
                  <a:schemeClr val="bg1"/>
                </a:solidFill>
              </a:rPr>
              <a:t>Labor costs</a:t>
            </a:r>
          </a:p>
          <a:p>
            <a:r>
              <a:rPr lang="en-US" sz="1400" dirty="0">
                <a:solidFill>
                  <a:schemeClr val="bg1"/>
                </a:solidFill>
              </a:rPr>
              <a:t>Remote or less-desirable locations</a:t>
            </a:r>
          </a:p>
          <a:p>
            <a:r>
              <a:rPr lang="en-US" sz="1400" dirty="0">
                <a:solidFill>
                  <a:schemeClr val="bg1"/>
                </a:solidFill>
              </a:rPr>
              <a:t>Foreign pay</a:t>
            </a:r>
          </a:p>
        </p:txBody>
      </p:sp>
      <p:sp>
        <p:nvSpPr>
          <p:cNvPr id="18" name="Text Placeholder 70">
            <a:extLst>
              <a:ext uri="{FF2B5EF4-FFF2-40B4-BE49-F238E27FC236}">
                <a16:creationId xmlns:a16="http://schemas.microsoft.com/office/drawing/2014/main" id="{2F1F73AE-ACC0-4727-8E6A-32D3C166573B}"/>
              </a:ext>
            </a:extLst>
          </p:cNvPr>
          <p:cNvSpPr txBox="1">
            <a:spLocks/>
          </p:cNvSpPr>
          <p:nvPr/>
        </p:nvSpPr>
        <p:spPr>
          <a:xfrm>
            <a:off x="2537847" y="1340592"/>
            <a:ext cx="1952298" cy="3033937"/>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Time-Based Differentials</a:t>
            </a:r>
          </a:p>
          <a:p>
            <a:r>
              <a:rPr lang="en-US" sz="1400" dirty="0">
                <a:solidFill>
                  <a:schemeClr val="bg1"/>
                </a:solidFill>
              </a:rPr>
              <a:t>Overtime</a:t>
            </a:r>
          </a:p>
          <a:p>
            <a:r>
              <a:rPr lang="en-US" sz="1400" dirty="0">
                <a:solidFill>
                  <a:schemeClr val="bg1"/>
                </a:solidFill>
              </a:rPr>
              <a:t>Premium pay</a:t>
            </a:r>
          </a:p>
          <a:p>
            <a:r>
              <a:rPr lang="en-US" sz="1400" dirty="0">
                <a:solidFill>
                  <a:schemeClr val="bg1"/>
                </a:solidFill>
              </a:rPr>
              <a:t>Shift pay</a:t>
            </a:r>
          </a:p>
          <a:p>
            <a:r>
              <a:rPr lang="en-US" sz="1400" dirty="0">
                <a:solidFill>
                  <a:schemeClr val="bg1"/>
                </a:solidFill>
              </a:rPr>
              <a:t>Emergency-shift pay</a:t>
            </a:r>
          </a:p>
          <a:p>
            <a:r>
              <a:rPr lang="en-US" sz="1400" dirty="0">
                <a:solidFill>
                  <a:schemeClr val="bg1"/>
                </a:solidFill>
              </a:rPr>
              <a:t>Hazard pay</a:t>
            </a:r>
          </a:p>
          <a:p>
            <a:r>
              <a:rPr lang="en-US" sz="1400" dirty="0">
                <a:solidFill>
                  <a:schemeClr val="bg1"/>
                </a:solidFill>
              </a:rPr>
              <a:t>On-call or call-back pay</a:t>
            </a:r>
          </a:p>
          <a:p>
            <a:r>
              <a:rPr lang="en-US" sz="1400" dirty="0">
                <a:solidFill>
                  <a:schemeClr val="bg1"/>
                </a:solidFill>
              </a:rPr>
              <a:t>Reporting pay</a:t>
            </a:r>
          </a:p>
          <a:p>
            <a:r>
              <a:rPr lang="en-US" sz="1400" dirty="0">
                <a:solidFill>
                  <a:schemeClr val="bg1"/>
                </a:solidFill>
              </a:rPr>
              <a:t>Travel pay</a:t>
            </a:r>
          </a:p>
        </p:txBody>
      </p:sp>
    </p:spTree>
    <p:custDataLst>
      <p:tags r:id="rId1"/>
    </p:custDataLst>
    <p:extLst>
      <p:ext uri="{BB962C8B-B14F-4D97-AF65-F5344CB8AC3E}">
        <p14:creationId xmlns:p14="http://schemas.microsoft.com/office/powerpoint/2010/main" val="391212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181398-9DD4-431E-A3D1-D3811AEA52AC}"/>
              </a:ext>
            </a:extLst>
          </p:cNvPr>
          <p:cNvSpPr>
            <a:spLocks noGrp="1"/>
          </p:cNvSpPr>
          <p:nvPr>
            <p:ph idx="1"/>
          </p:nvPr>
        </p:nvSpPr>
        <p:spPr/>
        <p:txBody>
          <a:bodyPr/>
          <a:lstStyle/>
          <a:p>
            <a:pPr marL="0" indent="0">
              <a:buNone/>
            </a:pPr>
            <a:r>
              <a:rPr lang="en-US" dirty="0"/>
              <a:t>For performance that exceeds expectations</a:t>
            </a:r>
          </a:p>
        </p:txBody>
      </p:sp>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3-19</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Incentives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graphicFrame>
        <p:nvGraphicFramePr>
          <p:cNvPr id="7" name="Table 6">
            <a:extLst>
              <a:ext uri="{FF2B5EF4-FFF2-40B4-BE49-F238E27FC236}">
                <a16:creationId xmlns:a16="http://schemas.microsoft.com/office/drawing/2014/main" id="{50F28513-1FF7-4ACE-B0C5-FD640022374A}"/>
              </a:ext>
            </a:extLst>
          </p:cNvPr>
          <p:cNvGraphicFramePr>
            <a:graphicFrameLocks noGrp="1"/>
          </p:cNvGraphicFramePr>
          <p:nvPr>
            <p:extLst>
              <p:ext uri="{D42A27DB-BD31-4B8C-83A1-F6EECF244321}">
                <p14:modId xmlns:p14="http://schemas.microsoft.com/office/powerpoint/2010/main" val="4273968780"/>
              </p:ext>
            </p:extLst>
          </p:nvPr>
        </p:nvGraphicFramePr>
        <p:xfrm>
          <a:off x="706439" y="1753690"/>
          <a:ext cx="7886700" cy="2804160"/>
        </p:xfrm>
        <a:graphic>
          <a:graphicData uri="http://schemas.openxmlformats.org/drawingml/2006/table">
            <a:tbl>
              <a:tblPr firstRow="1" bandRow="1">
                <a:tableStyleId>{5C22544A-7EE6-4342-B048-85BDC9FD1C3A}</a:tableStyleId>
              </a:tblPr>
              <a:tblGrid>
                <a:gridCol w="2221606">
                  <a:extLst>
                    <a:ext uri="{9D8B030D-6E8A-4147-A177-3AD203B41FA5}">
                      <a16:colId xmlns:a16="http://schemas.microsoft.com/office/drawing/2014/main" val="20000"/>
                    </a:ext>
                  </a:extLst>
                </a:gridCol>
                <a:gridCol w="5665094">
                  <a:extLst>
                    <a:ext uri="{9D8B030D-6E8A-4147-A177-3AD203B41FA5}">
                      <a16:colId xmlns:a16="http://schemas.microsoft.com/office/drawing/2014/main" val="20001"/>
                    </a:ext>
                  </a:extLst>
                </a:gridCol>
              </a:tblGrid>
              <a:tr h="701040">
                <a:tc>
                  <a:txBody>
                    <a:bodyPr/>
                    <a:lstStyle/>
                    <a:p>
                      <a:pPr algn="ctr"/>
                      <a:r>
                        <a:rPr lang="en-US" sz="1800" b="1" u="none" dirty="0">
                          <a:solidFill>
                            <a:schemeClr val="bg1"/>
                          </a:solidFill>
                          <a:latin typeface="+mn-lt"/>
                          <a:cs typeface="Arial" panose="020B0604020202020204" pitchFamily="34" charset="0"/>
                        </a:rPr>
                        <a:t>Incentive</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3A71F"/>
                    </a:solidFill>
                  </a:tcPr>
                </a:tc>
                <a:tc>
                  <a:txBody>
                    <a:bodyPr/>
                    <a:lstStyle/>
                    <a:p>
                      <a:pPr algn="ctr"/>
                      <a:r>
                        <a:rPr lang="en-US" sz="1800" b="1" u="none" dirty="0">
                          <a:solidFill>
                            <a:schemeClr val="bg1"/>
                          </a:solidFill>
                          <a:latin typeface="+mn-lt"/>
                          <a:cs typeface="Arial" panose="020B0604020202020204" pitchFamily="34" charset="0"/>
                        </a:rPr>
                        <a:t>Example</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3A71F"/>
                    </a:solidFill>
                  </a:tcPr>
                </a:tc>
                <a:extLst>
                  <a:ext uri="{0D108BD9-81ED-4DB2-BD59-A6C34878D82A}">
                    <a16:rowId xmlns:a16="http://schemas.microsoft.com/office/drawing/2014/main" val="3413175645"/>
                  </a:ext>
                </a:extLst>
              </a:tr>
              <a:tr h="701040">
                <a:tc>
                  <a:txBody>
                    <a:bodyPr/>
                    <a:lstStyle/>
                    <a:p>
                      <a:pPr algn="ctr"/>
                      <a:r>
                        <a:rPr lang="en-US" sz="1800" b="1" u="none" dirty="0">
                          <a:solidFill>
                            <a:schemeClr val="tx1"/>
                          </a:solidFill>
                          <a:latin typeface="+mn-lt"/>
                          <a:cs typeface="Arial" panose="020B0604020202020204" pitchFamily="34" charset="0"/>
                        </a:rPr>
                        <a:t>Individual</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5D933"/>
                    </a:solidFill>
                  </a:tcPr>
                </a:tc>
                <a:tc>
                  <a:txBody>
                    <a:bodyPr/>
                    <a:lstStyle/>
                    <a:p>
                      <a:pPr algn="ctr"/>
                      <a:r>
                        <a:rPr lang="en-US" sz="1800" b="0" u="none" kern="1200" dirty="0">
                          <a:solidFill>
                            <a:schemeClr val="tx1"/>
                          </a:solidFill>
                          <a:latin typeface="+mn-lt"/>
                          <a:ea typeface="+mn-ea"/>
                          <a:cs typeface="Arial" panose="020B0604020202020204" pitchFamily="34" charset="0"/>
                        </a:rPr>
                        <a:t>Piece-rate system, commission</a:t>
                      </a:r>
                      <a:endParaRPr lang="en-US" sz="1800" b="0" u="none" dirty="0">
                        <a:solidFill>
                          <a:schemeClr val="tx1"/>
                        </a:solidFill>
                        <a:latin typeface="+mn-lt"/>
                        <a:cs typeface="Arial" panose="020B0604020202020204" pitchFamily="34" charset="0"/>
                      </a:endParaRP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5D933"/>
                    </a:solidFill>
                  </a:tcPr>
                </a:tc>
                <a:extLst>
                  <a:ext uri="{0D108BD9-81ED-4DB2-BD59-A6C34878D82A}">
                    <a16:rowId xmlns:a16="http://schemas.microsoft.com/office/drawing/2014/main" val="10000"/>
                  </a:ext>
                </a:extLst>
              </a:tr>
              <a:tr h="701040">
                <a:tc>
                  <a:txBody>
                    <a:bodyPr/>
                    <a:lstStyle/>
                    <a:p>
                      <a:pPr algn="ctr"/>
                      <a:r>
                        <a:rPr lang="en-US" sz="1800" b="1" u="none" dirty="0">
                          <a:solidFill>
                            <a:schemeClr val="tx1"/>
                          </a:solidFill>
                          <a:latin typeface="+mn-lt"/>
                          <a:cs typeface="Arial" panose="020B0604020202020204" pitchFamily="34" charset="0"/>
                        </a:rPr>
                        <a:t>Group</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5D9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u="none" dirty="0">
                          <a:solidFill>
                            <a:schemeClr val="tx1"/>
                          </a:solidFill>
                          <a:latin typeface="+mn-lt"/>
                          <a:cs typeface="Arial" panose="020B0604020202020204" pitchFamily="34" charset="0"/>
                        </a:rPr>
                        <a:t>Team bonuses</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5D933"/>
                    </a:solidFill>
                  </a:tcPr>
                </a:tc>
                <a:extLst>
                  <a:ext uri="{0D108BD9-81ED-4DB2-BD59-A6C34878D82A}">
                    <a16:rowId xmlns:a16="http://schemas.microsoft.com/office/drawing/2014/main" val="10001"/>
                  </a:ext>
                </a:extLst>
              </a:tr>
              <a:tr h="701040">
                <a:tc>
                  <a:txBody>
                    <a:bodyPr/>
                    <a:lstStyle/>
                    <a:p>
                      <a:pPr algn="ctr"/>
                      <a:r>
                        <a:rPr lang="en-US" sz="1800" b="1" u="none" dirty="0">
                          <a:solidFill>
                            <a:schemeClr val="tx1"/>
                          </a:solidFill>
                          <a:latin typeface="+mn-lt"/>
                          <a:cs typeface="Arial" panose="020B0604020202020204" pitchFamily="34" charset="0"/>
                        </a:rPr>
                        <a:t>Organization-wide</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5D9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tx1"/>
                          </a:solidFill>
                          <a:latin typeface="+mn-lt"/>
                          <a:cs typeface="Arial" panose="020B0604020202020204" pitchFamily="34" charset="0"/>
                        </a:rPr>
                        <a:t>Profit sharing, stock ownership</a:t>
                      </a:r>
                    </a:p>
                  </a:txBody>
                  <a:tcPr marL="91433" marR="91433" marT="45721" marB="45721"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5D933"/>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768747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Think About Incentives</a:t>
            </a:r>
          </a:p>
        </p:txBody>
      </p:sp>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3-20</a:t>
            </a:r>
          </a:p>
        </p:txBody>
      </p:sp>
      <p:sp>
        <p:nvSpPr>
          <p:cNvPr id="8" name="Text Placeholder 7">
            <a:extLst>
              <a:ext uri="{FF2B5EF4-FFF2-40B4-BE49-F238E27FC236}">
                <a16:creationId xmlns:a16="http://schemas.microsoft.com/office/drawing/2014/main" id="{13BB638D-BDB9-42E2-9328-A9435EC88C34}"/>
              </a:ext>
            </a:extLst>
          </p:cNvPr>
          <p:cNvSpPr>
            <a:spLocks noGrp="1"/>
          </p:cNvSpPr>
          <p:nvPr>
            <p:ph type="body" sz="quarter" idx="16"/>
          </p:nvPr>
        </p:nvSpPr>
        <p:spPr/>
        <p:txBody>
          <a:bodyPr/>
          <a:lstStyle/>
          <a:p>
            <a:r>
              <a:rPr lang="en-US" dirty="0"/>
              <a:t>M3</a:t>
            </a:r>
          </a:p>
        </p:txBody>
      </p:sp>
      <p:pic>
        <p:nvPicPr>
          <p:cNvPr id="9" name="Content Placeholder 12">
            <a:extLst>
              <a:ext uri="{FF2B5EF4-FFF2-40B4-BE49-F238E27FC236}">
                <a16:creationId xmlns:a16="http://schemas.microsoft.com/office/drawing/2014/main" id="{CFC2EB19-4D79-44B1-AB6F-EEFA3511D19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57572" y="1276340"/>
            <a:ext cx="5571650" cy="3125896"/>
          </a:xfrm>
          <a:prstGeom prst="rect">
            <a:avLst/>
          </a:prstGeom>
          <a:noFill/>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AFD53B48-05A4-4A48-B0AB-010803C16EE9}"/>
              </a:ext>
            </a:extLst>
          </p:cNvPr>
          <p:cNvSpPr/>
          <p:nvPr/>
        </p:nvSpPr>
        <p:spPr>
          <a:xfrm>
            <a:off x="1557572" y="1270092"/>
            <a:ext cx="2404828" cy="3132143"/>
          </a:xfrm>
          <a:prstGeom prst="rect">
            <a:avLst/>
          </a:prstGeom>
          <a:solidFill>
            <a:srgbClr val="A7AB2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1BC4478-C9D1-4383-B7C7-89793C118C39}"/>
              </a:ext>
            </a:extLst>
          </p:cNvPr>
          <p:cNvSpPr/>
          <p:nvPr/>
        </p:nvSpPr>
        <p:spPr>
          <a:xfrm>
            <a:off x="1720210" y="2952540"/>
            <a:ext cx="2079551" cy="987267"/>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r>
              <a:rPr lang="en-US" sz="1600" dirty="0">
                <a:solidFill>
                  <a:schemeClr val="bg1"/>
                </a:solidFill>
                <a:cs typeface="Arial" panose="020B0604020202020204" pitchFamily="34" charset="0"/>
              </a:rPr>
              <a:t>How would these incentives align with different roles?</a:t>
            </a:r>
          </a:p>
        </p:txBody>
      </p:sp>
      <p:sp>
        <p:nvSpPr>
          <p:cNvPr id="15" name="Rectangle 14">
            <a:extLst>
              <a:ext uri="{FF2B5EF4-FFF2-40B4-BE49-F238E27FC236}">
                <a16:creationId xmlns:a16="http://schemas.microsoft.com/office/drawing/2014/main" id="{72F6140A-2690-4448-A4C1-85893727C752}"/>
              </a:ext>
            </a:extLst>
          </p:cNvPr>
          <p:cNvSpPr/>
          <p:nvPr/>
        </p:nvSpPr>
        <p:spPr>
          <a:xfrm>
            <a:off x="1720210" y="1678256"/>
            <a:ext cx="2079551" cy="987267"/>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r>
              <a:rPr lang="en-US" sz="1600" dirty="0">
                <a:solidFill>
                  <a:schemeClr val="bg1"/>
                </a:solidFill>
                <a:cs typeface="Arial" panose="020B0604020202020204" pitchFamily="34" charset="0"/>
              </a:rPr>
              <a:t>What kinds of incentives can you provide?</a:t>
            </a:r>
          </a:p>
        </p:txBody>
      </p:sp>
      <p:pic>
        <p:nvPicPr>
          <p:cNvPr id="10" name="Graphic 9" descr="Lightbulb and gear with solid fill">
            <a:extLst>
              <a:ext uri="{FF2B5EF4-FFF2-40B4-BE49-F238E27FC236}">
                <a16:creationId xmlns:a16="http://schemas.microsoft.com/office/drawing/2014/main" id="{AF361F6C-610F-4D7A-B8AF-CDC58BA6D5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192223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7</a:t>
            </a:fld>
            <a:endParaRPr lang="en-US" dirty="0"/>
          </a:p>
        </p:txBody>
      </p:sp>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noProof="0" dirty="0">
                <a:latin typeface="+mn-lt"/>
              </a:rPr>
              <a:t>Agenda</a:t>
            </a:r>
          </a:p>
        </p:txBody>
      </p:sp>
      <p:pic>
        <p:nvPicPr>
          <p:cNvPr id="6" name="Picture 5">
            <a:extLst>
              <a:ext uri="{FF2B5EF4-FFF2-40B4-BE49-F238E27FC236}">
                <a16:creationId xmlns:a16="http://schemas.microsoft.com/office/drawing/2014/main" id="{10C4AA16-2A10-49D9-A7CA-7F0AB078EE66}"/>
              </a:ext>
            </a:extLst>
          </p:cNvPr>
          <p:cNvPicPr>
            <a:picLocks noChangeAspect="1"/>
          </p:cNvPicPr>
          <p:nvPr/>
        </p:nvPicPr>
        <p:blipFill>
          <a:blip r:embed="rId4"/>
          <a:srcRect/>
          <a:stretch/>
        </p:blipFill>
        <p:spPr>
          <a:xfrm>
            <a:off x="395655" y="1053992"/>
            <a:ext cx="8352690" cy="3697672"/>
          </a:xfrm>
          <a:prstGeom prst="rect">
            <a:avLst/>
          </a:prstGeom>
        </p:spPr>
      </p:pic>
      <p:sp>
        <p:nvSpPr>
          <p:cNvPr id="12" name="TextBox 11">
            <a:extLst>
              <a:ext uri="{FF2B5EF4-FFF2-40B4-BE49-F238E27FC236}">
                <a16:creationId xmlns:a16="http://schemas.microsoft.com/office/drawing/2014/main" id="{80BFB9EF-EFE5-459C-8EC1-747B55C1A070}"/>
              </a:ext>
            </a:extLst>
          </p:cNvPr>
          <p:cNvSpPr txBox="1"/>
          <p:nvPr/>
        </p:nvSpPr>
        <p:spPr>
          <a:xfrm>
            <a:off x="406400" y="3225284"/>
            <a:ext cx="1244600" cy="307777"/>
          </a:xfrm>
          <a:prstGeom prst="rect">
            <a:avLst/>
          </a:prstGeom>
          <a:noFill/>
        </p:spPr>
        <p:txBody>
          <a:bodyPr wrap="square">
            <a:spAutoFit/>
          </a:bodyPr>
          <a:lstStyle/>
          <a:p>
            <a:pPr marL="0" marR="0" lvl="0" indent="0" algn="ctr" rtl="0">
              <a:spcBef>
                <a:spcPts val="0"/>
              </a:spcBef>
              <a:spcAft>
                <a:spcPts val="0"/>
              </a:spcAft>
              <a:buNone/>
            </a:pPr>
            <a:r>
              <a:rPr lang="en-US" sz="1400" b="0" u="none" strike="noStrike" cap="none" dirty="0">
                <a:latin typeface="Calibri Light" panose="020F0302020204030204" pitchFamily="34" charset="0"/>
                <a:cs typeface="Calibri Light" panose="020F0302020204030204" pitchFamily="34" charset="0"/>
              </a:rPr>
              <a:t>Welcome</a:t>
            </a:r>
            <a:endParaRPr lang="en-US" sz="1400" b="0" dirty="0">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B576B8F4-1724-4B72-8155-2FF921A41BF2}"/>
              </a:ext>
            </a:extLst>
          </p:cNvPr>
          <p:cNvSpPr txBox="1"/>
          <p:nvPr/>
        </p:nvSpPr>
        <p:spPr>
          <a:xfrm>
            <a:off x="1509147" y="3710201"/>
            <a:ext cx="1371600" cy="523220"/>
          </a:xfrm>
          <a:prstGeom prst="rect">
            <a:avLst/>
          </a:prstGeom>
          <a:noFill/>
        </p:spPr>
        <p:txBody>
          <a:bodyPr wrap="square">
            <a:spAutoFit/>
          </a:bodyPr>
          <a:lstStyle/>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Human Resources</a:t>
            </a:r>
          </a:p>
        </p:txBody>
      </p:sp>
      <p:sp>
        <p:nvSpPr>
          <p:cNvPr id="15" name="TextBox 14">
            <a:extLst>
              <a:ext uri="{FF2B5EF4-FFF2-40B4-BE49-F238E27FC236}">
                <a16:creationId xmlns:a16="http://schemas.microsoft.com/office/drawing/2014/main" id="{F5C5FF38-0605-4710-BC70-ACB8DEFDB890}"/>
              </a:ext>
            </a:extLst>
          </p:cNvPr>
          <p:cNvSpPr txBox="1"/>
          <p:nvPr/>
        </p:nvSpPr>
        <p:spPr>
          <a:xfrm>
            <a:off x="2914650" y="3058857"/>
            <a:ext cx="927100" cy="523220"/>
          </a:xfrm>
          <a:prstGeom prst="rect">
            <a:avLst/>
          </a:prstGeom>
          <a:noFill/>
        </p:spPr>
        <p:txBody>
          <a:bodyPr wrap="square">
            <a:spAutoFit/>
          </a:bodyPr>
          <a:lstStyle/>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Talent Access</a:t>
            </a:r>
          </a:p>
        </p:txBody>
      </p:sp>
      <p:sp>
        <p:nvSpPr>
          <p:cNvPr id="16" name="TextBox 15">
            <a:extLst>
              <a:ext uri="{FF2B5EF4-FFF2-40B4-BE49-F238E27FC236}">
                <a16:creationId xmlns:a16="http://schemas.microsoft.com/office/drawing/2014/main" id="{0A0D6DF7-DC6E-4B4C-B8B3-3AEC5B74E76D}"/>
              </a:ext>
            </a:extLst>
          </p:cNvPr>
          <p:cNvSpPr txBox="1"/>
          <p:nvPr/>
        </p:nvSpPr>
        <p:spPr>
          <a:xfrm>
            <a:off x="3179773" y="1819193"/>
            <a:ext cx="927100" cy="523220"/>
          </a:xfrm>
          <a:prstGeom prst="rect">
            <a:avLst/>
          </a:prstGeom>
          <a:noFill/>
        </p:spPr>
        <p:txBody>
          <a:bodyPr wrap="square">
            <a:spAutoFit/>
          </a:bodyPr>
          <a:lstStyle/>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Total Rewards</a:t>
            </a:r>
          </a:p>
        </p:txBody>
      </p:sp>
      <p:sp>
        <p:nvSpPr>
          <p:cNvPr id="17" name="TextBox 16">
            <a:extLst>
              <a:ext uri="{FF2B5EF4-FFF2-40B4-BE49-F238E27FC236}">
                <a16:creationId xmlns:a16="http://schemas.microsoft.com/office/drawing/2014/main" id="{47E1D724-C032-4E40-982E-E16D825E3C39}"/>
              </a:ext>
            </a:extLst>
          </p:cNvPr>
          <p:cNvSpPr txBox="1"/>
          <p:nvPr/>
        </p:nvSpPr>
        <p:spPr>
          <a:xfrm>
            <a:off x="3778250" y="1367082"/>
            <a:ext cx="1485900" cy="523220"/>
          </a:xfrm>
          <a:prstGeom prst="rect">
            <a:avLst/>
          </a:prstGeom>
          <a:noFill/>
        </p:spPr>
        <p:txBody>
          <a:bodyPr wrap="square">
            <a:spAutoFit/>
          </a:bodyPr>
          <a:lstStyle/>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Talent Development</a:t>
            </a:r>
          </a:p>
        </p:txBody>
      </p:sp>
      <p:sp>
        <p:nvSpPr>
          <p:cNvPr id="18" name="TextBox 17">
            <a:extLst>
              <a:ext uri="{FF2B5EF4-FFF2-40B4-BE49-F238E27FC236}">
                <a16:creationId xmlns:a16="http://schemas.microsoft.com/office/drawing/2014/main" id="{D8EDE612-2B29-4EF1-8CD1-8DF474E04FB5}"/>
              </a:ext>
            </a:extLst>
          </p:cNvPr>
          <p:cNvSpPr txBox="1"/>
          <p:nvPr/>
        </p:nvSpPr>
        <p:spPr>
          <a:xfrm>
            <a:off x="4879979" y="2109264"/>
            <a:ext cx="1150144" cy="530363"/>
          </a:xfrm>
          <a:prstGeom prst="rect">
            <a:avLst/>
          </a:prstGeom>
          <a:noFill/>
        </p:spPr>
        <p:txBody>
          <a:bodyPr wrap="square">
            <a:spAutoFit/>
          </a:bodyPr>
          <a:lstStyle/>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Performance</a:t>
            </a:r>
          </a:p>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Management</a:t>
            </a:r>
          </a:p>
        </p:txBody>
      </p:sp>
      <p:sp>
        <p:nvSpPr>
          <p:cNvPr id="19" name="TextBox 18">
            <a:extLst>
              <a:ext uri="{FF2B5EF4-FFF2-40B4-BE49-F238E27FC236}">
                <a16:creationId xmlns:a16="http://schemas.microsoft.com/office/drawing/2014/main" id="{162BA9D1-B015-447E-9B76-5264AD5B7D16}"/>
              </a:ext>
            </a:extLst>
          </p:cNvPr>
          <p:cNvSpPr txBox="1"/>
          <p:nvPr/>
        </p:nvSpPr>
        <p:spPr>
          <a:xfrm>
            <a:off x="5052214" y="3419748"/>
            <a:ext cx="1485900" cy="523220"/>
          </a:xfrm>
          <a:prstGeom prst="rect">
            <a:avLst/>
          </a:prstGeom>
          <a:noFill/>
        </p:spPr>
        <p:txBody>
          <a:bodyPr wrap="square">
            <a:spAutoFit/>
          </a:bodyPr>
          <a:lstStyle/>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Employment</a:t>
            </a:r>
          </a:p>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Law</a:t>
            </a:r>
          </a:p>
        </p:txBody>
      </p:sp>
      <p:sp>
        <p:nvSpPr>
          <p:cNvPr id="20" name="TextBox 19">
            <a:extLst>
              <a:ext uri="{FF2B5EF4-FFF2-40B4-BE49-F238E27FC236}">
                <a16:creationId xmlns:a16="http://schemas.microsoft.com/office/drawing/2014/main" id="{A705D144-0584-4735-A5E6-B9F97C503A72}"/>
              </a:ext>
            </a:extLst>
          </p:cNvPr>
          <p:cNvSpPr txBox="1"/>
          <p:nvPr/>
        </p:nvSpPr>
        <p:spPr>
          <a:xfrm>
            <a:off x="6464300" y="3751360"/>
            <a:ext cx="861447" cy="523220"/>
          </a:xfrm>
          <a:prstGeom prst="rect">
            <a:avLst/>
          </a:prstGeom>
          <a:noFill/>
        </p:spPr>
        <p:txBody>
          <a:bodyPr wrap="square">
            <a:spAutoFit/>
          </a:bodyPr>
          <a:lstStyle/>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Talking the Talk</a:t>
            </a:r>
          </a:p>
        </p:txBody>
      </p:sp>
      <p:sp>
        <p:nvSpPr>
          <p:cNvPr id="21" name="TextBox 20">
            <a:extLst>
              <a:ext uri="{FF2B5EF4-FFF2-40B4-BE49-F238E27FC236}">
                <a16:creationId xmlns:a16="http://schemas.microsoft.com/office/drawing/2014/main" id="{B33DEB94-1099-4A86-9A3A-2BD7B86F8F95}"/>
              </a:ext>
            </a:extLst>
          </p:cNvPr>
          <p:cNvSpPr txBox="1"/>
          <p:nvPr/>
        </p:nvSpPr>
        <p:spPr>
          <a:xfrm>
            <a:off x="7630414" y="3063531"/>
            <a:ext cx="861447" cy="523220"/>
          </a:xfrm>
          <a:prstGeom prst="rect">
            <a:avLst/>
          </a:prstGeom>
          <a:noFill/>
        </p:spPr>
        <p:txBody>
          <a:bodyPr wrap="square">
            <a:spAutoFit/>
          </a:bodyPr>
          <a:lstStyle/>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Wrap</a:t>
            </a:r>
          </a:p>
          <a:p>
            <a:pPr marL="0" marR="0" lvl="0" indent="0" algn="ctr" rtl="0">
              <a:spcBef>
                <a:spcPts val="0"/>
              </a:spcBef>
              <a:spcAft>
                <a:spcPts val="0"/>
              </a:spcAft>
              <a:buNone/>
            </a:pPr>
            <a:r>
              <a:rPr lang="en-US" sz="1400" dirty="0">
                <a:latin typeface="Calibri Light" panose="020F0302020204030204" pitchFamily="34" charset="0"/>
                <a:cs typeface="Calibri Light" panose="020F0302020204030204" pitchFamily="34" charset="0"/>
              </a:rPr>
              <a:t>Up</a:t>
            </a:r>
          </a:p>
        </p:txBody>
      </p:sp>
      <p:pic>
        <p:nvPicPr>
          <p:cNvPr id="25" name="Graphic 24" descr="Idea outline">
            <a:extLst>
              <a:ext uri="{FF2B5EF4-FFF2-40B4-BE49-F238E27FC236}">
                <a16:creationId xmlns:a16="http://schemas.microsoft.com/office/drawing/2014/main" id="{AB3EDFC5-54E9-4CAD-915D-F259328F66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1326" y="1830318"/>
            <a:ext cx="441347" cy="441347"/>
          </a:xfrm>
          <a:prstGeom prst="rect">
            <a:avLst/>
          </a:prstGeom>
        </p:spPr>
      </p:pic>
      <p:pic>
        <p:nvPicPr>
          <p:cNvPr id="27" name="Graphic 26" descr="Scales of justice outline">
            <a:extLst>
              <a:ext uri="{FF2B5EF4-FFF2-40B4-BE49-F238E27FC236}">
                <a16:creationId xmlns:a16="http://schemas.microsoft.com/office/drawing/2014/main" id="{A507765C-A137-4ACC-BE2A-3726C9370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6089" y="2998182"/>
            <a:ext cx="388928" cy="388928"/>
          </a:xfrm>
          <a:prstGeom prst="rect">
            <a:avLst/>
          </a:prstGeom>
        </p:spPr>
      </p:pic>
      <p:pic>
        <p:nvPicPr>
          <p:cNvPr id="29" name="Graphic 28" descr="Wreath outline">
            <a:extLst>
              <a:ext uri="{FF2B5EF4-FFF2-40B4-BE49-F238E27FC236}">
                <a16:creationId xmlns:a16="http://schemas.microsoft.com/office/drawing/2014/main" id="{2978D570-A2A6-4AAD-85AE-1B361CF41D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78199" y="2323742"/>
            <a:ext cx="427490" cy="427490"/>
          </a:xfrm>
          <a:prstGeom prst="rect">
            <a:avLst/>
          </a:prstGeom>
        </p:spPr>
      </p:pic>
      <p:pic>
        <p:nvPicPr>
          <p:cNvPr id="31" name="Graphic 30" descr="Group success outline">
            <a:extLst>
              <a:ext uri="{FF2B5EF4-FFF2-40B4-BE49-F238E27FC236}">
                <a16:creationId xmlns:a16="http://schemas.microsoft.com/office/drawing/2014/main" id="{48B950A3-6D28-4672-BDC1-89CED3CD43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80658" y="3497851"/>
            <a:ext cx="506976" cy="506976"/>
          </a:xfrm>
          <a:prstGeom prst="rect">
            <a:avLst/>
          </a:prstGeom>
        </p:spPr>
      </p:pic>
      <p:pic>
        <p:nvPicPr>
          <p:cNvPr id="33" name="Graphic 32" descr="Cycle with people outline">
            <a:extLst>
              <a:ext uri="{FF2B5EF4-FFF2-40B4-BE49-F238E27FC236}">
                <a16:creationId xmlns:a16="http://schemas.microsoft.com/office/drawing/2014/main" id="{8DBBC30B-A2DB-4DB5-85BC-78DB91B559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64689" y="4132853"/>
            <a:ext cx="459662" cy="459662"/>
          </a:xfrm>
          <a:prstGeom prst="rect">
            <a:avLst/>
          </a:prstGeom>
        </p:spPr>
      </p:pic>
      <p:pic>
        <p:nvPicPr>
          <p:cNvPr id="35" name="Graphic 34" descr="Wave Gesture outline">
            <a:extLst>
              <a:ext uri="{FF2B5EF4-FFF2-40B4-BE49-F238E27FC236}">
                <a16:creationId xmlns:a16="http://schemas.microsoft.com/office/drawing/2014/main" id="{34CCA3DD-DA5E-43FE-8D62-E2694894474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9357" y="3497851"/>
            <a:ext cx="457200" cy="457200"/>
          </a:xfrm>
          <a:prstGeom prst="rect">
            <a:avLst/>
          </a:prstGeom>
        </p:spPr>
      </p:pic>
      <p:pic>
        <p:nvPicPr>
          <p:cNvPr id="37" name="Graphic 36" descr="Chat outline">
            <a:extLst>
              <a:ext uri="{FF2B5EF4-FFF2-40B4-BE49-F238E27FC236}">
                <a16:creationId xmlns:a16="http://schemas.microsoft.com/office/drawing/2014/main" id="{8A8799C3-4C1D-40F1-B95A-47ED54A30D2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65192" y="4188723"/>
            <a:ext cx="459662" cy="459662"/>
          </a:xfrm>
          <a:prstGeom prst="rect">
            <a:avLst/>
          </a:prstGeom>
        </p:spPr>
      </p:pic>
      <p:pic>
        <p:nvPicPr>
          <p:cNvPr id="39" name="Graphic 38" descr="Gears outline">
            <a:extLst>
              <a:ext uri="{FF2B5EF4-FFF2-40B4-BE49-F238E27FC236}">
                <a16:creationId xmlns:a16="http://schemas.microsoft.com/office/drawing/2014/main" id="{589A74A5-486A-42BB-ACA8-F294E970E3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83649" y="1732287"/>
            <a:ext cx="457199" cy="457199"/>
          </a:xfrm>
          <a:prstGeom prst="rect">
            <a:avLst/>
          </a:prstGeom>
        </p:spPr>
      </p:pic>
      <p:pic>
        <p:nvPicPr>
          <p:cNvPr id="41" name="Graphic 40" descr="Shuffle outline">
            <a:extLst>
              <a:ext uri="{FF2B5EF4-FFF2-40B4-BE49-F238E27FC236}">
                <a16:creationId xmlns:a16="http://schemas.microsoft.com/office/drawing/2014/main" id="{88668CBC-D3B4-42DE-AE18-3D3A81C1836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77841" y="3660109"/>
            <a:ext cx="344717" cy="344717"/>
          </a:xfrm>
          <a:prstGeom prst="rect">
            <a:avLst/>
          </a:prstGeom>
        </p:spPr>
      </p:pic>
      <p:pic>
        <p:nvPicPr>
          <p:cNvPr id="3" name="Graphic 2" descr="Lightbulb and gear with solid fill">
            <a:extLst>
              <a:ext uri="{FF2B5EF4-FFF2-40B4-BE49-F238E27FC236}">
                <a16:creationId xmlns:a16="http://schemas.microsoft.com/office/drawing/2014/main" id="{8FF5ABD3-892E-4DE8-99D6-E0C3E56034B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35900" y="909882"/>
            <a:ext cx="914400" cy="914400"/>
          </a:xfrm>
          <a:prstGeom prst="rect">
            <a:avLst/>
          </a:prstGeom>
        </p:spPr>
      </p:pic>
    </p:spTree>
    <p:custDataLst>
      <p:tags r:id="rId1"/>
    </p:custDataLst>
    <p:extLst>
      <p:ext uri="{BB962C8B-B14F-4D97-AF65-F5344CB8AC3E}">
        <p14:creationId xmlns:p14="http://schemas.microsoft.com/office/powerpoint/2010/main" val="7563703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3-21</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Selecting Benefits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sp>
        <p:nvSpPr>
          <p:cNvPr id="7" name="Rectangle 6">
            <a:extLst>
              <a:ext uri="{FF2B5EF4-FFF2-40B4-BE49-F238E27FC236}">
                <a16:creationId xmlns:a16="http://schemas.microsoft.com/office/drawing/2014/main" id="{64B1D54B-D0FD-4C31-AA77-63A63BE3C984}"/>
              </a:ext>
            </a:extLst>
          </p:cNvPr>
          <p:cNvSpPr/>
          <p:nvPr/>
        </p:nvSpPr>
        <p:spPr>
          <a:xfrm>
            <a:off x="1579714" y="1437715"/>
            <a:ext cx="5984576" cy="435084"/>
          </a:xfrm>
          <a:prstGeom prst="rect">
            <a:avLst/>
          </a:prstGeom>
          <a:gradFill flip="none" rotWithShape="1">
            <a:gsLst>
              <a:gs pos="0">
                <a:srgbClr val="A7AB20">
                  <a:shade val="30000"/>
                  <a:satMod val="115000"/>
                </a:srgbClr>
              </a:gs>
              <a:gs pos="50000">
                <a:srgbClr val="A7AB20">
                  <a:shade val="67500"/>
                  <a:satMod val="115000"/>
                </a:srgbClr>
              </a:gs>
              <a:gs pos="100000">
                <a:srgbClr val="A7AB20">
                  <a:shade val="100000"/>
                  <a:satMod val="115000"/>
                </a:srgbClr>
              </a:gs>
            </a:gsLst>
            <a:lin ang="10800000" scaled="1"/>
            <a:tileRect/>
          </a:gradFill>
          <a:ln>
            <a:solidFill>
              <a:srgbClr val="A7AB20"/>
            </a:solid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Are required by law.</a:t>
            </a:r>
          </a:p>
        </p:txBody>
      </p:sp>
      <p:sp>
        <p:nvSpPr>
          <p:cNvPr id="8" name="Rectangle 7">
            <a:extLst>
              <a:ext uri="{FF2B5EF4-FFF2-40B4-BE49-F238E27FC236}">
                <a16:creationId xmlns:a16="http://schemas.microsoft.com/office/drawing/2014/main" id="{39C34B88-FB85-4E02-9FE1-AE0FCB803967}"/>
              </a:ext>
            </a:extLst>
          </p:cNvPr>
          <p:cNvSpPr/>
          <p:nvPr/>
        </p:nvSpPr>
        <p:spPr>
          <a:xfrm>
            <a:off x="1579713" y="2001954"/>
            <a:ext cx="5984575" cy="435084"/>
          </a:xfrm>
          <a:prstGeom prst="rect">
            <a:avLst/>
          </a:prstGeom>
          <a:gradFill flip="none" rotWithShape="1">
            <a:gsLst>
              <a:gs pos="0">
                <a:srgbClr val="A7AB20">
                  <a:shade val="30000"/>
                  <a:satMod val="115000"/>
                </a:srgbClr>
              </a:gs>
              <a:gs pos="50000">
                <a:srgbClr val="A7AB20">
                  <a:shade val="67500"/>
                  <a:satMod val="115000"/>
                </a:srgbClr>
              </a:gs>
              <a:gs pos="100000">
                <a:srgbClr val="A7AB20">
                  <a:shade val="100000"/>
                  <a:satMod val="115000"/>
                </a:srgbClr>
              </a:gs>
            </a:gsLst>
            <a:lin ang="10800000" scaled="1"/>
            <a:tileRect/>
          </a:gradFill>
          <a:ln>
            <a:solidFill>
              <a:srgbClr val="A7AB20"/>
            </a:solid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Enable you to compete for employees.</a:t>
            </a:r>
          </a:p>
        </p:txBody>
      </p:sp>
      <p:sp>
        <p:nvSpPr>
          <p:cNvPr id="9" name="Rectangle 8">
            <a:extLst>
              <a:ext uri="{FF2B5EF4-FFF2-40B4-BE49-F238E27FC236}">
                <a16:creationId xmlns:a16="http://schemas.microsoft.com/office/drawing/2014/main" id="{163E09DD-FCE0-4364-BD7C-2CE352C37B1B}"/>
              </a:ext>
            </a:extLst>
          </p:cNvPr>
          <p:cNvSpPr/>
          <p:nvPr/>
        </p:nvSpPr>
        <p:spPr>
          <a:xfrm>
            <a:off x="1579714" y="2588937"/>
            <a:ext cx="5984576" cy="435084"/>
          </a:xfrm>
          <a:prstGeom prst="rect">
            <a:avLst/>
          </a:prstGeom>
          <a:gradFill flip="none" rotWithShape="1">
            <a:gsLst>
              <a:gs pos="0">
                <a:srgbClr val="A7AB20">
                  <a:shade val="30000"/>
                  <a:satMod val="115000"/>
                </a:srgbClr>
              </a:gs>
              <a:gs pos="50000">
                <a:srgbClr val="A7AB20">
                  <a:shade val="67500"/>
                  <a:satMod val="115000"/>
                </a:srgbClr>
              </a:gs>
              <a:gs pos="100000">
                <a:srgbClr val="A7AB20">
                  <a:shade val="100000"/>
                  <a:satMod val="115000"/>
                </a:srgbClr>
              </a:gs>
            </a:gsLst>
            <a:lin ang="10800000" scaled="1"/>
            <a:tileRect/>
          </a:gradFill>
          <a:ln>
            <a:solidFill>
              <a:srgbClr val="A7AB20"/>
            </a:solid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Are cost-effective to purchase and administer.</a:t>
            </a:r>
          </a:p>
        </p:txBody>
      </p:sp>
      <p:sp>
        <p:nvSpPr>
          <p:cNvPr id="10" name="Rectangle 9">
            <a:extLst>
              <a:ext uri="{FF2B5EF4-FFF2-40B4-BE49-F238E27FC236}">
                <a16:creationId xmlns:a16="http://schemas.microsoft.com/office/drawing/2014/main" id="{C335E58B-EC3F-492F-855F-7BA82952F732}"/>
              </a:ext>
            </a:extLst>
          </p:cNvPr>
          <p:cNvSpPr/>
          <p:nvPr/>
        </p:nvSpPr>
        <p:spPr>
          <a:xfrm>
            <a:off x="1579714" y="3179737"/>
            <a:ext cx="5984576" cy="435084"/>
          </a:xfrm>
          <a:prstGeom prst="rect">
            <a:avLst/>
          </a:prstGeom>
          <a:gradFill flip="none" rotWithShape="1">
            <a:gsLst>
              <a:gs pos="0">
                <a:srgbClr val="A7AB20">
                  <a:shade val="30000"/>
                  <a:satMod val="115000"/>
                </a:srgbClr>
              </a:gs>
              <a:gs pos="50000">
                <a:srgbClr val="A7AB20">
                  <a:shade val="67500"/>
                  <a:satMod val="115000"/>
                </a:srgbClr>
              </a:gs>
              <a:gs pos="100000">
                <a:srgbClr val="A7AB20">
                  <a:shade val="100000"/>
                  <a:satMod val="115000"/>
                </a:srgbClr>
              </a:gs>
            </a:gsLst>
            <a:lin ang="10800000" scaled="1"/>
            <a:tileRect/>
          </a:gradFill>
          <a:ln>
            <a:solidFill>
              <a:srgbClr val="A7AB20"/>
            </a:solid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Are preferred by employees.</a:t>
            </a:r>
          </a:p>
        </p:txBody>
      </p:sp>
      <p:sp>
        <p:nvSpPr>
          <p:cNvPr id="11" name="Rectangle 10">
            <a:extLst>
              <a:ext uri="{FF2B5EF4-FFF2-40B4-BE49-F238E27FC236}">
                <a16:creationId xmlns:a16="http://schemas.microsoft.com/office/drawing/2014/main" id="{53FB0984-12B9-4C8E-8E8D-BA76E79173F7}"/>
              </a:ext>
            </a:extLst>
          </p:cNvPr>
          <p:cNvSpPr/>
          <p:nvPr/>
        </p:nvSpPr>
        <p:spPr>
          <a:xfrm>
            <a:off x="1579714" y="3762903"/>
            <a:ext cx="5984576" cy="435084"/>
          </a:xfrm>
          <a:prstGeom prst="rect">
            <a:avLst/>
          </a:prstGeom>
          <a:gradFill flip="none" rotWithShape="1">
            <a:gsLst>
              <a:gs pos="0">
                <a:srgbClr val="A7AB20">
                  <a:shade val="30000"/>
                  <a:satMod val="115000"/>
                </a:srgbClr>
              </a:gs>
              <a:gs pos="50000">
                <a:srgbClr val="A7AB20">
                  <a:shade val="67500"/>
                  <a:satMod val="115000"/>
                </a:srgbClr>
              </a:gs>
              <a:gs pos="100000">
                <a:srgbClr val="A7AB20">
                  <a:shade val="100000"/>
                  <a:satMod val="115000"/>
                </a:srgbClr>
              </a:gs>
            </a:gsLst>
            <a:lin ang="10800000" scaled="1"/>
            <a:tileRect/>
          </a:gradFill>
          <a:ln>
            <a:solidFill>
              <a:srgbClr val="A7AB20"/>
            </a:solid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b="1" dirty="0"/>
              <a:t>Provide creative alternatives.</a:t>
            </a:r>
          </a:p>
        </p:txBody>
      </p:sp>
      <p:sp>
        <p:nvSpPr>
          <p:cNvPr id="13" name="Text Placeholder 12">
            <a:extLst>
              <a:ext uri="{FF2B5EF4-FFF2-40B4-BE49-F238E27FC236}">
                <a16:creationId xmlns:a16="http://schemas.microsoft.com/office/drawing/2014/main" id="{8A0D9511-9BC0-4B97-BA91-45475D877C15}"/>
              </a:ext>
            </a:extLst>
          </p:cNvPr>
          <p:cNvSpPr>
            <a:spLocks noGrp="1"/>
          </p:cNvSpPr>
          <p:nvPr>
            <p:ph type="body" sz="quarter" idx="15"/>
          </p:nvPr>
        </p:nvSpPr>
        <p:spPr/>
        <p:txBody>
          <a:bodyPr/>
          <a:lstStyle/>
          <a:p>
            <a:r>
              <a:rPr lang="en-US" dirty="0"/>
              <a:t>Considerations for benefits:</a:t>
            </a:r>
          </a:p>
        </p:txBody>
      </p:sp>
    </p:spTree>
    <p:custDataLst>
      <p:tags r:id="rId1"/>
    </p:custDataLst>
    <p:extLst>
      <p:ext uri="{BB962C8B-B14F-4D97-AF65-F5344CB8AC3E}">
        <p14:creationId xmlns:p14="http://schemas.microsoft.com/office/powerpoint/2010/main" val="38538636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3-22</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Benefit Trends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grpSp>
        <p:nvGrpSpPr>
          <p:cNvPr id="43" name="Group 42">
            <a:extLst>
              <a:ext uri="{FF2B5EF4-FFF2-40B4-BE49-F238E27FC236}">
                <a16:creationId xmlns:a16="http://schemas.microsoft.com/office/drawing/2014/main" id="{32E4D134-6BDA-40EF-9DAE-C913B816660E}"/>
              </a:ext>
            </a:extLst>
          </p:cNvPr>
          <p:cNvGrpSpPr/>
          <p:nvPr/>
        </p:nvGrpSpPr>
        <p:grpSpPr>
          <a:xfrm>
            <a:off x="3657600" y="1198680"/>
            <a:ext cx="1828800" cy="3656153"/>
            <a:chOff x="3657600" y="1198680"/>
            <a:chExt cx="1828800" cy="3656153"/>
          </a:xfrm>
        </p:grpSpPr>
        <p:pic>
          <p:nvPicPr>
            <p:cNvPr id="36" name="Picture 35">
              <a:extLst>
                <a:ext uri="{FF2B5EF4-FFF2-40B4-BE49-F238E27FC236}">
                  <a16:creationId xmlns:a16="http://schemas.microsoft.com/office/drawing/2014/main" id="{AD753C93-E8FA-42BC-B13C-C9837CA2DB4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4"/>
            <a:stretch/>
          </p:blipFill>
          <p:spPr>
            <a:xfrm>
              <a:off x="3657600" y="1198680"/>
              <a:ext cx="1828800" cy="2743200"/>
            </a:xfrm>
            <a:prstGeom prst="rect">
              <a:avLst/>
            </a:prstGeom>
            <a:ln w="22225">
              <a:solidFill>
                <a:srgbClr val="A7AB20"/>
              </a:solidFill>
            </a:ln>
            <a:effectLst>
              <a:outerShdw blurRad="50800" dist="38100" dir="2700000" algn="tl" rotWithShape="0">
                <a:prstClr val="black">
                  <a:alpha val="40000"/>
                </a:prstClr>
              </a:outerShdw>
            </a:effectLst>
          </p:spPr>
        </p:pic>
        <p:sp>
          <p:nvSpPr>
            <p:cNvPr id="26" name="Text Placeholder 70">
              <a:extLst>
                <a:ext uri="{FF2B5EF4-FFF2-40B4-BE49-F238E27FC236}">
                  <a16:creationId xmlns:a16="http://schemas.microsoft.com/office/drawing/2014/main" id="{E0602304-31F8-4A51-8289-4CDC35637FC3}"/>
                </a:ext>
              </a:extLst>
            </p:cNvPr>
            <p:cNvSpPr txBox="1">
              <a:spLocks/>
            </p:cNvSpPr>
            <p:nvPr/>
          </p:nvSpPr>
          <p:spPr>
            <a:xfrm>
              <a:off x="3657600" y="3943350"/>
              <a:ext cx="1828800"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Work/Life Balance</a:t>
              </a:r>
              <a:endParaRPr lang="en-US" sz="1600" dirty="0"/>
            </a:p>
          </p:txBody>
        </p:sp>
      </p:grpSp>
      <p:grpSp>
        <p:nvGrpSpPr>
          <p:cNvPr id="42" name="Group 41">
            <a:extLst>
              <a:ext uri="{FF2B5EF4-FFF2-40B4-BE49-F238E27FC236}">
                <a16:creationId xmlns:a16="http://schemas.microsoft.com/office/drawing/2014/main" id="{AB2760B1-0EF3-4B05-9451-B126A637E2D9}"/>
              </a:ext>
            </a:extLst>
          </p:cNvPr>
          <p:cNvGrpSpPr/>
          <p:nvPr/>
        </p:nvGrpSpPr>
        <p:grpSpPr>
          <a:xfrm>
            <a:off x="1829645" y="1428750"/>
            <a:ext cx="1600201" cy="3197483"/>
            <a:chOff x="1904999" y="1428750"/>
            <a:chExt cx="1600201" cy="3197483"/>
          </a:xfrm>
        </p:grpSpPr>
        <p:pic>
          <p:nvPicPr>
            <p:cNvPr id="32" name="Picture 31">
              <a:extLst>
                <a:ext uri="{FF2B5EF4-FFF2-40B4-BE49-F238E27FC236}">
                  <a16:creationId xmlns:a16="http://schemas.microsoft.com/office/drawing/2014/main" id="{6F519BE0-9140-457E-832C-D167EAAFDED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04999" y="1428750"/>
              <a:ext cx="1600201" cy="2286000"/>
            </a:xfrm>
            <a:prstGeom prst="rect">
              <a:avLst/>
            </a:prstGeom>
            <a:ln w="22225">
              <a:solidFill>
                <a:srgbClr val="A7AB20"/>
              </a:solidFill>
            </a:ln>
            <a:effectLst>
              <a:outerShdw blurRad="50800" dist="38100" dir="2700000" algn="tl" rotWithShape="0">
                <a:prstClr val="black">
                  <a:alpha val="40000"/>
                </a:prstClr>
              </a:outerShdw>
            </a:effectLst>
          </p:spPr>
        </p:pic>
        <p:sp>
          <p:nvSpPr>
            <p:cNvPr id="27" name="Text Placeholder 70">
              <a:extLst>
                <a:ext uri="{FF2B5EF4-FFF2-40B4-BE49-F238E27FC236}">
                  <a16:creationId xmlns:a16="http://schemas.microsoft.com/office/drawing/2014/main" id="{2D22DAFF-958A-43D5-B044-07988C883F2E}"/>
                </a:ext>
              </a:extLst>
            </p:cNvPr>
            <p:cNvSpPr txBox="1">
              <a:spLocks/>
            </p:cNvSpPr>
            <p:nvPr/>
          </p:nvSpPr>
          <p:spPr>
            <a:xfrm>
              <a:off x="1904999" y="3714750"/>
              <a:ext cx="1600199"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Flexibility</a:t>
              </a:r>
              <a:endParaRPr lang="en-US" sz="1600" dirty="0"/>
            </a:p>
          </p:txBody>
        </p:sp>
      </p:grpSp>
      <p:grpSp>
        <p:nvGrpSpPr>
          <p:cNvPr id="41" name="Group 40">
            <a:extLst>
              <a:ext uri="{FF2B5EF4-FFF2-40B4-BE49-F238E27FC236}">
                <a16:creationId xmlns:a16="http://schemas.microsoft.com/office/drawing/2014/main" id="{A157DC69-37B6-46F9-89C1-02715DADC149}"/>
              </a:ext>
            </a:extLst>
          </p:cNvPr>
          <p:cNvGrpSpPr/>
          <p:nvPr/>
        </p:nvGrpSpPr>
        <p:grpSpPr>
          <a:xfrm>
            <a:off x="457999" y="1657350"/>
            <a:ext cx="1143894" cy="2797981"/>
            <a:chOff x="611884" y="1657350"/>
            <a:chExt cx="1143894" cy="2797981"/>
          </a:xfrm>
        </p:grpSpPr>
        <p:pic>
          <p:nvPicPr>
            <p:cNvPr id="25" name="Picture 24" descr="A picture containing person, indoor, person&#10;&#10;Description automatically generated">
              <a:extLst>
                <a:ext uri="{FF2B5EF4-FFF2-40B4-BE49-F238E27FC236}">
                  <a16:creationId xmlns:a16="http://schemas.microsoft.com/office/drawing/2014/main" id="{5D0AF02C-0EEE-4751-9F8E-F73F7155DDF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2777" y="1657350"/>
              <a:ext cx="1143000" cy="1828800"/>
            </a:xfrm>
            <a:prstGeom prst="rect">
              <a:avLst/>
            </a:prstGeom>
            <a:ln w="22225">
              <a:solidFill>
                <a:srgbClr val="A7AB20"/>
              </a:solidFill>
            </a:ln>
            <a:effectLst>
              <a:outerShdw blurRad="50800" dist="38100" dir="2700000" algn="tl" rotWithShape="0">
                <a:prstClr val="black">
                  <a:alpha val="40000"/>
                </a:prstClr>
              </a:outerShdw>
            </a:effectLst>
          </p:spPr>
        </p:pic>
        <p:sp>
          <p:nvSpPr>
            <p:cNvPr id="28" name="Text Placeholder 70">
              <a:extLst>
                <a:ext uri="{FF2B5EF4-FFF2-40B4-BE49-F238E27FC236}">
                  <a16:creationId xmlns:a16="http://schemas.microsoft.com/office/drawing/2014/main" id="{0D50E65B-2778-42C7-BE81-02B87FBF8678}"/>
                </a:ext>
              </a:extLst>
            </p:cNvPr>
            <p:cNvSpPr txBox="1">
              <a:spLocks/>
            </p:cNvSpPr>
            <p:nvPr/>
          </p:nvSpPr>
          <p:spPr>
            <a:xfrm>
              <a:off x="611884" y="3543848"/>
              <a:ext cx="114389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Health-Care Cost Containment</a:t>
              </a:r>
              <a:endParaRPr lang="en-US" sz="1600" dirty="0"/>
            </a:p>
          </p:txBody>
        </p:sp>
      </p:grpSp>
      <p:grpSp>
        <p:nvGrpSpPr>
          <p:cNvPr id="44" name="Group 43">
            <a:extLst>
              <a:ext uri="{FF2B5EF4-FFF2-40B4-BE49-F238E27FC236}">
                <a16:creationId xmlns:a16="http://schemas.microsoft.com/office/drawing/2014/main" id="{1A89B2B2-9CAF-4738-907D-B8D0FDC43AC7}"/>
              </a:ext>
            </a:extLst>
          </p:cNvPr>
          <p:cNvGrpSpPr/>
          <p:nvPr/>
        </p:nvGrpSpPr>
        <p:grpSpPr>
          <a:xfrm>
            <a:off x="5701662" y="1428750"/>
            <a:ext cx="1605073" cy="3197483"/>
            <a:chOff x="5633928" y="1428750"/>
            <a:chExt cx="1605073" cy="3197483"/>
          </a:xfrm>
        </p:grpSpPr>
        <p:pic>
          <p:nvPicPr>
            <p:cNvPr id="38" name="Picture 37">
              <a:extLst>
                <a:ext uri="{FF2B5EF4-FFF2-40B4-BE49-F238E27FC236}">
                  <a16:creationId xmlns:a16="http://schemas.microsoft.com/office/drawing/2014/main" id="{541A792B-6656-45CC-88CC-2ACFF3D7BEC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127"/>
            <a:stretch/>
          </p:blipFill>
          <p:spPr>
            <a:xfrm>
              <a:off x="5633928" y="1428750"/>
              <a:ext cx="1600200" cy="2286000"/>
            </a:xfrm>
            <a:prstGeom prst="rect">
              <a:avLst/>
            </a:prstGeom>
            <a:ln w="22225">
              <a:solidFill>
                <a:srgbClr val="A7AB20"/>
              </a:solidFill>
            </a:ln>
            <a:effectLst>
              <a:outerShdw blurRad="50800" dist="38100" dir="2700000" algn="tl" rotWithShape="0">
                <a:prstClr val="black">
                  <a:alpha val="40000"/>
                </a:prstClr>
              </a:outerShdw>
            </a:effectLst>
          </p:spPr>
        </p:pic>
        <p:sp>
          <p:nvSpPr>
            <p:cNvPr id="29" name="Text Placeholder 70">
              <a:extLst>
                <a:ext uri="{FF2B5EF4-FFF2-40B4-BE49-F238E27FC236}">
                  <a16:creationId xmlns:a16="http://schemas.microsoft.com/office/drawing/2014/main" id="{0E614C95-EF32-49E6-9FAC-705EAC290A21}"/>
                </a:ext>
              </a:extLst>
            </p:cNvPr>
            <p:cNvSpPr txBox="1">
              <a:spLocks/>
            </p:cNvSpPr>
            <p:nvPr/>
          </p:nvSpPr>
          <p:spPr>
            <a:xfrm>
              <a:off x="5638801" y="3714750"/>
              <a:ext cx="1600200"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Mental Health</a:t>
              </a:r>
              <a:endParaRPr lang="en-US" sz="1600" dirty="0"/>
            </a:p>
          </p:txBody>
        </p:sp>
      </p:grpSp>
      <p:grpSp>
        <p:nvGrpSpPr>
          <p:cNvPr id="45" name="Group 44">
            <a:extLst>
              <a:ext uri="{FF2B5EF4-FFF2-40B4-BE49-F238E27FC236}">
                <a16:creationId xmlns:a16="http://schemas.microsoft.com/office/drawing/2014/main" id="{787C1448-D32E-4715-9A2E-4F1C0DBE4D14}"/>
              </a:ext>
            </a:extLst>
          </p:cNvPr>
          <p:cNvGrpSpPr/>
          <p:nvPr/>
        </p:nvGrpSpPr>
        <p:grpSpPr>
          <a:xfrm>
            <a:off x="7537234" y="1657350"/>
            <a:ext cx="1149568" cy="2741742"/>
            <a:chOff x="7381656" y="1655880"/>
            <a:chExt cx="1149568" cy="2741742"/>
          </a:xfrm>
        </p:grpSpPr>
        <p:pic>
          <p:nvPicPr>
            <p:cNvPr id="40" name="Picture 39" descr="A picture containing text, person, wall, indoor&#10;&#10;Description automatically generated">
              <a:extLst>
                <a:ext uri="{FF2B5EF4-FFF2-40B4-BE49-F238E27FC236}">
                  <a16:creationId xmlns:a16="http://schemas.microsoft.com/office/drawing/2014/main" id="{CC48E1B2-C4BA-48F0-AC1A-71337D1BAC3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381656" y="1655880"/>
              <a:ext cx="1143000" cy="1828800"/>
            </a:xfrm>
            <a:prstGeom prst="rect">
              <a:avLst/>
            </a:prstGeom>
            <a:ln w="22225">
              <a:solidFill>
                <a:srgbClr val="A7AB20"/>
              </a:solidFill>
            </a:ln>
            <a:effectLst>
              <a:outerShdw blurRad="50800" dist="38100" dir="2700000" algn="tl" rotWithShape="0">
                <a:prstClr val="black">
                  <a:alpha val="40000"/>
                </a:prstClr>
              </a:outerShdw>
            </a:effectLst>
          </p:spPr>
        </p:pic>
        <p:sp>
          <p:nvSpPr>
            <p:cNvPr id="30" name="Text Placeholder 70">
              <a:extLst>
                <a:ext uri="{FF2B5EF4-FFF2-40B4-BE49-F238E27FC236}">
                  <a16:creationId xmlns:a16="http://schemas.microsoft.com/office/drawing/2014/main" id="{DE2307C3-6A7E-4B6D-972C-79D0DE4FA393}"/>
                </a:ext>
              </a:extLst>
            </p:cNvPr>
            <p:cNvSpPr txBox="1">
              <a:spLocks/>
            </p:cNvSpPr>
            <p:nvPr/>
          </p:nvSpPr>
          <p:spPr>
            <a:xfrm>
              <a:off x="7388224" y="3486139"/>
              <a:ext cx="1143000"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Worker Retention</a:t>
              </a:r>
              <a:endParaRPr lang="en-US" sz="1600" dirty="0"/>
            </a:p>
          </p:txBody>
        </p:sp>
      </p:grpSp>
    </p:spTree>
    <p:custDataLst>
      <p:tags r:id="rId1"/>
    </p:custDataLst>
    <p:extLst>
      <p:ext uri="{BB962C8B-B14F-4D97-AF65-F5344CB8AC3E}">
        <p14:creationId xmlns:p14="http://schemas.microsoft.com/office/powerpoint/2010/main" val="3248309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clock, clipart&#10;&#10;Description automatically generated">
            <a:extLst>
              <a:ext uri="{FF2B5EF4-FFF2-40B4-BE49-F238E27FC236}">
                <a16:creationId xmlns:a16="http://schemas.microsoft.com/office/drawing/2014/main" id="{59E5B512-87B5-4D37-A30A-0A05B276BF90}"/>
              </a:ext>
            </a:extLst>
          </p:cNvPr>
          <p:cNvPicPr>
            <a:picLocks noGrp="1" noChangeAspect="1"/>
          </p:cNvPicPr>
          <p:nvPr>
            <p:ph idx="1"/>
          </p:nvPr>
        </p:nvPicPr>
        <p:blipFill>
          <a:blip r:embed="rId4"/>
          <a:stretch>
            <a:fillRect/>
          </a:stretch>
        </p:blipFill>
        <p:spPr>
          <a:xfrm>
            <a:off x="1747361" y="1995963"/>
            <a:ext cx="5649277" cy="2035493"/>
          </a:xfrm>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3-23</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Statutory Benefits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pic>
        <p:nvPicPr>
          <p:cNvPr id="10" name="Graphic 9" descr="Medical">
            <a:extLst>
              <a:ext uri="{FF2B5EF4-FFF2-40B4-BE49-F238E27FC236}">
                <a16:creationId xmlns:a16="http://schemas.microsoft.com/office/drawing/2014/main" id="{EA8B2292-EA36-4E11-BA65-9359B4D84C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4821" y="2401094"/>
            <a:ext cx="685800" cy="685800"/>
          </a:xfrm>
          <a:prstGeom prst="rect">
            <a:avLst/>
          </a:prstGeom>
        </p:spPr>
      </p:pic>
      <p:pic>
        <p:nvPicPr>
          <p:cNvPr id="12" name="Graphic 11" descr="Heart with pulse">
            <a:extLst>
              <a:ext uri="{FF2B5EF4-FFF2-40B4-BE49-F238E27FC236}">
                <a16:creationId xmlns:a16="http://schemas.microsoft.com/office/drawing/2014/main" id="{DDAACE66-10C9-4D52-B772-57373A94EB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9080" y="2401094"/>
            <a:ext cx="685800" cy="685800"/>
          </a:xfrm>
          <a:prstGeom prst="rect">
            <a:avLst/>
          </a:prstGeom>
        </p:spPr>
      </p:pic>
      <p:pic>
        <p:nvPicPr>
          <p:cNvPr id="14" name="Graphic 13" descr="Employee badge">
            <a:extLst>
              <a:ext uri="{FF2B5EF4-FFF2-40B4-BE49-F238E27FC236}">
                <a16:creationId xmlns:a16="http://schemas.microsoft.com/office/drawing/2014/main" id="{9D3BD244-C258-4C05-9347-C50913F3D7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52431" y="2937509"/>
            <a:ext cx="685800" cy="685800"/>
          </a:xfrm>
          <a:prstGeom prst="rect">
            <a:avLst/>
          </a:prstGeom>
        </p:spPr>
      </p:pic>
      <p:pic>
        <p:nvPicPr>
          <p:cNvPr id="16" name="Graphic 15" descr="Briefcase">
            <a:extLst>
              <a:ext uri="{FF2B5EF4-FFF2-40B4-BE49-F238E27FC236}">
                <a16:creationId xmlns:a16="http://schemas.microsoft.com/office/drawing/2014/main" id="{AB3B6360-D15B-4216-A0B9-E509C45E0D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45730" y="2937509"/>
            <a:ext cx="685800" cy="685800"/>
          </a:xfrm>
          <a:prstGeom prst="rect">
            <a:avLst/>
          </a:prstGeom>
        </p:spPr>
      </p:pic>
      <p:pic>
        <p:nvPicPr>
          <p:cNvPr id="18" name="Graphic 17" descr="Construction worker">
            <a:extLst>
              <a:ext uri="{FF2B5EF4-FFF2-40B4-BE49-F238E27FC236}">
                <a16:creationId xmlns:a16="http://schemas.microsoft.com/office/drawing/2014/main" id="{E6F5913B-AC50-4B7D-A4E4-94A2577539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339" y="2401094"/>
            <a:ext cx="685800" cy="685800"/>
          </a:xfrm>
          <a:prstGeom prst="rect">
            <a:avLst/>
          </a:prstGeom>
        </p:spPr>
      </p:pic>
      <p:pic>
        <p:nvPicPr>
          <p:cNvPr id="20" name="Graphic 19" descr="Soldier">
            <a:extLst>
              <a:ext uri="{FF2B5EF4-FFF2-40B4-BE49-F238E27FC236}">
                <a16:creationId xmlns:a16="http://schemas.microsoft.com/office/drawing/2014/main" id="{EA706D25-9C3C-4ADB-B777-D1AA94672E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30468" y="2937509"/>
            <a:ext cx="685800" cy="685800"/>
          </a:xfrm>
          <a:prstGeom prst="rect">
            <a:avLst/>
          </a:prstGeom>
        </p:spPr>
      </p:pic>
      <p:sp>
        <p:nvSpPr>
          <p:cNvPr id="21" name="Text Placeholder 70">
            <a:extLst>
              <a:ext uri="{FF2B5EF4-FFF2-40B4-BE49-F238E27FC236}">
                <a16:creationId xmlns:a16="http://schemas.microsoft.com/office/drawing/2014/main" id="{6284E09E-AC93-40DE-9A60-CE712047D9C9}"/>
              </a:ext>
            </a:extLst>
          </p:cNvPr>
          <p:cNvSpPr txBox="1">
            <a:spLocks/>
          </p:cNvSpPr>
          <p:nvPr/>
        </p:nvSpPr>
        <p:spPr>
          <a:xfrm>
            <a:off x="1665774" y="4031456"/>
            <a:ext cx="114389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Health Insurance</a:t>
            </a:r>
            <a:endParaRPr lang="en-US" sz="1600" dirty="0"/>
          </a:p>
        </p:txBody>
      </p:sp>
      <p:sp>
        <p:nvSpPr>
          <p:cNvPr id="22" name="Text Placeholder 70">
            <a:extLst>
              <a:ext uri="{FF2B5EF4-FFF2-40B4-BE49-F238E27FC236}">
                <a16:creationId xmlns:a16="http://schemas.microsoft.com/office/drawing/2014/main" id="{D979EA27-D675-4184-AFD0-8A3D11E67CF1}"/>
              </a:ext>
            </a:extLst>
          </p:cNvPr>
          <p:cNvSpPr txBox="1">
            <a:spLocks/>
          </p:cNvSpPr>
          <p:nvPr/>
        </p:nvSpPr>
        <p:spPr>
          <a:xfrm>
            <a:off x="3520033" y="4028440"/>
            <a:ext cx="114389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Medicare</a:t>
            </a:r>
            <a:endParaRPr lang="en-US" sz="1600" dirty="0"/>
          </a:p>
        </p:txBody>
      </p:sp>
      <p:sp>
        <p:nvSpPr>
          <p:cNvPr id="23" name="Text Placeholder 70">
            <a:extLst>
              <a:ext uri="{FF2B5EF4-FFF2-40B4-BE49-F238E27FC236}">
                <a16:creationId xmlns:a16="http://schemas.microsoft.com/office/drawing/2014/main" id="{D52EDFFF-8AB5-411B-B16E-AC45E16BFFF2}"/>
              </a:ext>
            </a:extLst>
          </p:cNvPr>
          <p:cNvSpPr txBox="1">
            <a:spLocks/>
          </p:cNvSpPr>
          <p:nvPr/>
        </p:nvSpPr>
        <p:spPr>
          <a:xfrm>
            <a:off x="5351432" y="4031456"/>
            <a:ext cx="1217008"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Workers’ Compensation</a:t>
            </a:r>
            <a:endParaRPr lang="en-US" sz="1600" dirty="0"/>
          </a:p>
        </p:txBody>
      </p:sp>
      <p:sp>
        <p:nvSpPr>
          <p:cNvPr id="24" name="Text Placeholder 70">
            <a:extLst>
              <a:ext uri="{FF2B5EF4-FFF2-40B4-BE49-F238E27FC236}">
                <a16:creationId xmlns:a16="http://schemas.microsoft.com/office/drawing/2014/main" id="{89269A8A-DB6B-4AB2-AF24-0FAD88F90F79}"/>
              </a:ext>
            </a:extLst>
          </p:cNvPr>
          <p:cNvSpPr txBox="1">
            <a:spLocks/>
          </p:cNvSpPr>
          <p:nvPr/>
        </p:nvSpPr>
        <p:spPr>
          <a:xfrm>
            <a:off x="5646388" y="1114543"/>
            <a:ext cx="2453960"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Federal and State Leave (Family Medical, Jury and Witness, Voting, Military)</a:t>
            </a:r>
            <a:endParaRPr lang="en-US" sz="1600" dirty="0"/>
          </a:p>
        </p:txBody>
      </p:sp>
      <p:sp>
        <p:nvSpPr>
          <p:cNvPr id="25" name="Text Placeholder 70">
            <a:extLst>
              <a:ext uri="{FF2B5EF4-FFF2-40B4-BE49-F238E27FC236}">
                <a16:creationId xmlns:a16="http://schemas.microsoft.com/office/drawing/2014/main" id="{4BEBD660-F415-4245-BAD7-28A7852BF666}"/>
              </a:ext>
            </a:extLst>
          </p:cNvPr>
          <p:cNvSpPr txBox="1">
            <a:spLocks/>
          </p:cNvSpPr>
          <p:nvPr/>
        </p:nvSpPr>
        <p:spPr>
          <a:xfrm>
            <a:off x="4391352" y="1113649"/>
            <a:ext cx="130395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Unemployment Insurance</a:t>
            </a:r>
            <a:endParaRPr lang="en-US" sz="1600" dirty="0"/>
          </a:p>
        </p:txBody>
      </p:sp>
      <p:sp>
        <p:nvSpPr>
          <p:cNvPr id="26" name="Text Placeholder 70">
            <a:extLst>
              <a:ext uri="{FF2B5EF4-FFF2-40B4-BE49-F238E27FC236}">
                <a16:creationId xmlns:a16="http://schemas.microsoft.com/office/drawing/2014/main" id="{F6D0FB06-72F9-46A2-AE9C-54CA4F64AF55}"/>
              </a:ext>
            </a:extLst>
          </p:cNvPr>
          <p:cNvSpPr txBox="1">
            <a:spLocks/>
          </p:cNvSpPr>
          <p:nvPr/>
        </p:nvSpPr>
        <p:spPr>
          <a:xfrm>
            <a:off x="2595861" y="1114066"/>
            <a:ext cx="114389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Social Security</a:t>
            </a:r>
            <a:endParaRPr lang="en-US" sz="1600" dirty="0"/>
          </a:p>
        </p:txBody>
      </p:sp>
    </p:spTree>
    <p:custDataLst>
      <p:tags r:id="rId1"/>
    </p:custDataLst>
    <p:extLst>
      <p:ext uri="{BB962C8B-B14F-4D97-AF65-F5344CB8AC3E}">
        <p14:creationId xmlns:p14="http://schemas.microsoft.com/office/powerpoint/2010/main" val="35898654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7B0A97E-6990-4265-93AE-BD0AA4F83534}"/>
              </a:ext>
            </a:extLst>
          </p:cNvPr>
          <p:cNvPicPr>
            <a:picLocks noGrp="1" noChangeAspect="1"/>
          </p:cNvPicPr>
          <p:nvPr>
            <p:ph idx="1"/>
          </p:nvPr>
        </p:nvPicPr>
        <p:blipFill>
          <a:blip r:embed="rId4"/>
          <a:stretch>
            <a:fillRect/>
          </a:stretch>
        </p:blipFill>
        <p:spPr>
          <a:xfrm>
            <a:off x="1393031" y="1235114"/>
            <a:ext cx="6357937" cy="1832873"/>
          </a:xfrm>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3-24</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Voluntary Benefits</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M3</a:t>
            </a:r>
          </a:p>
        </p:txBody>
      </p:sp>
      <p:pic>
        <p:nvPicPr>
          <p:cNvPr id="10" name="Graphic 9" descr="New Wheelchair">
            <a:extLst>
              <a:ext uri="{FF2B5EF4-FFF2-40B4-BE49-F238E27FC236}">
                <a16:creationId xmlns:a16="http://schemas.microsoft.com/office/drawing/2014/main" id="{07EC6C04-FEFE-4BEE-B6A3-021AFF844A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4264" y="1488610"/>
            <a:ext cx="685800" cy="685800"/>
          </a:xfrm>
          <a:prstGeom prst="rect">
            <a:avLst/>
          </a:prstGeom>
        </p:spPr>
      </p:pic>
      <p:pic>
        <p:nvPicPr>
          <p:cNvPr id="12" name="Graphic 11" descr="Tropical scene">
            <a:extLst>
              <a:ext uri="{FF2B5EF4-FFF2-40B4-BE49-F238E27FC236}">
                <a16:creationId xmlns:a16="http://schemas.microsoft.com/office/drawing/2014/main" id="{8C91E8B2-4406-49B0-9CCE-985DCCBE09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0879" y="1488610"/>
            <a:ext cx="685800" cy="685800"/>
          </a:xfrm>
          <a:prstGeom prst="rect">
            <a:avLst/>
          </a:prstGeom>
        </p:spPr>
      </p:pic>
      <p:pic>
        <p:nvPicPr>
          <p:cNvPr id="14" name="Graphic 13" descr="Coins">
            <a:extLst>
              <a:ext uri="{FF2B5EF4-FFF2-40B4-BE49-F238E27FC236}">
                <a16:creationId xmlns:a16="http://schemas.microsoft.com/office/drawing/2014/main" id="{D97AF042-88D2-47D6-9D67-9CA006122E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29099" y="1488610"/>
            <a:ext cx="685800" cy="685800"/>
          </a:xfrm>
          <a:prstGeom prst="rect">
            <a:avLst/>
          </a:prstGeom>
        </p:spPr>
      </p:pic>
      <p:pic>
        <p:nvPicPr>
          <p:cNvPr id="16" name="Graphic 15" descr="Money">
            <a:extLst>
              <a:ext uri="{FF2B5EF4-FFF2-40B4-BE49-F238E27FC236}">
                <a16:creationId xmlns:a16="http://schemas.microsoft.com/office/drawing/2014/main" id="{9AC05634-2F4B-402C-82AC-6799C6B1A0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24109" y="1483313"/>
            <a:ext cx="685800" cy="685800"/>
          </a:xfrm>
          <a:prstGeom prst="rect">
            <a:avLst/>
          </a:prstGeom>
        </p:spPr>
      </p:pic>
      <p:pic>
        <p:nvPicPr>
          <p:cNvPr id="18" name="Graphic 17" descr="Schoolhouse">
            <a:extLst>
              <a:ext uri="{FF2B5EF4-FFF2-40B4-BE49-F238E27FC236}">
                <a16:creationId xmlns:a16="http://schemas.microsoft.com/office/drawing/2014/main" id="{6AB9FA94-5F94-4BAE-BC29-DAE09F17B5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22329" y="1488610"/>
            <a:ext cx="685800" cy="685800"/>
          </a:xfrm>
          <a:prstGeom prst="rect">
            <a:avLst/>
          </a:prstGeom>
        </p:spPr>
      </p:pic>
      <p:sp>
        <p:nvSpPr>
          <p:cNvPr id="19" name="Text Placeholder 70">
            <a:extLst>
              <a:ext uri="{FF2B5EF4-FFF2-40B4-BE49-F238E27FC236}">
                <a16:creationId xmlns:a16="http://schemas.microsoft.com/office/drawing/2014/main" id="{D44A2D57-3D20-4567-8EC5-10AC907C6CBE}"/>
              </a:ext>
            </a:extLst>
          </p:cNvPr>
          <p:cNvSpPr txBox="1">
            <a:spLocks/>
          </p:cNvSpPr>
          <p:nvPr/>
        </p:nvSpPr>
        <p:spPr>
          <a:xfrm>
            <a:off x="1405217" y="2959974"/>
            <a:ext cx="114389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Disability Benefits</a:t>
            </a:r>
            <a:endParaRPr lang="en-US" sz="1600" dirty="0"/>
          </a:p>
        </p:txBody>
      </p:sp>
      <p:sp>
        <p:nvSpPr>
          <p:cNvPr id="20" name="Text Placeholder 70">
            <a:extLst>
              <a:ext uri="{FF2B5EF4-FFF2-40B4-BE49-F238E27FC236}">
                <a16:creationId xmlns:a16="http://schemas.microsoft.com/office/drawing/2014/main" id="{0BBD4D36-E3EF-41CA-BF5A-32FF9FD19786}"/>
              </a:ext>
            </a:extLst>
          </p:cNvPr>
          <p:cNvSpPr txBox="1">
            <a:spLocks/>
          </p:cNvSpPr>
          <p:nvPr/>
        </p:nvSpPr>
        <p:spPr>
          <a:xfrm>
            <a:off x="2701511" y="2959973"/>
            <a:ext cx="114389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Paid Time Off</a:t>
            </a:r>
            <a:endParaRPr lang="en-US" sz="1600" dirty="0"/>
          </a:p>
        </p:txBody>
      </p:sp>
      <p:sp>
        <p:nvSpPr>
          <p:cNvPr id="21" name="Text Placeholder 70">
            <a:extLst>
              <a:ext uri="{FF2B5EF4-FFF2-40B4-BE49-F238E27FC236}">
                <a16:creationId xmlns:a16="http://schemas.microsoft.com/office/drawing/2014/main" id="{08BE2308-CED7-4574-96D4-99A51E5227D1}"/>
              </a:ext>
            </a:extLst>
          </p:cNvPr>
          <p:cNvSpPr txBox="1">
            <a:spLocks/>
          </p:cNvSpPr>
          <p:nvPr/>
        </p:nvSpPr>
        <p:spPr>
          <a:xfrm>
            <a:off x="3997805" y="2959974"/>
            <a:ext cx="114389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Retirement and Pension Benefits</a:t>
            </a:r>
            <a:endParaRPr lang="en-US" sz="1600" dirty="0"/>
          </a:p>
        </p:txBody>
      </p:sp>
      <p:sp>
        <p:nvSpPr>
          <p:cNvPr id="22" name="Text Placeholder 70">
            <a:extLst>
              <a:ext uri="{FF2B5EF4-FFF2-40B4-BE49-F238E27FC236}">
                <a16:creationId xmlns:a16="http://schemas.microsoft.com/office/drawing/2014/main" id="{4784AA29-DF10-4D31-94BF-21604B283FEF}"/>
              </a:ext>
            </a:extLst>
          </p:cNvPr>
          <p:cNvSpPr txBox="1">
            <a:spLocks/>
          </p:cNvSpPr>
          <p:nvPr/>
        </p:nvSpPr>
        <p:spPr>
          <a:xfrm>
            <a:off x="5294099" y="2955996"/>
            <a:ext cx="1143894" cy="91148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Flexible Benefit Plans</a:t>
            </a:r>
            <a:endParaRPr lang="en-US" sz="1600" dirty="0"/>
          </a:p>
        </p:txBody>
      </p:sp>
      <p:sp>
        <p:nvSpPr>
          <p:cNvPr id="23" name="Text Placeholder 70">
            <a:extLst>
              <a:ext uri="{FF2B5EF4-FFF2-40B4-BE49-F238E27FC236}">
                <a16:creationId xmlns:a16="http://schemas.microsoft.com/office/drawing/2014/main" id="{5B45CBC7-4E5E-4AD7-A89F-B7F8CD1E04DF}"/>
              </a:ext>
            </a:extLst>
          </p:cNvPr>
          <p:cNvSpPr txBox="1">
            <a:spLocks/>
          </p:cNvSpPr>
          <p:nvPr/>
        </p:nvSpPr>
        <p:spPr>
          <a:xfrm>
            <a:off x="6460855" y="2959974"/>
            <a:ext cx="1402987" cy="1998029"/>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t>Life Insurance, Tuition Reimbursement, Transportation Assistance, Casual Dress, Work/Life Benefits</a:t>
            </a:r>
            <a:endParaRPr lang="en-US" sz="1600" dirty="0"/>
          </a:p>
        </p:txBody>
      </p:sp>
    </p:spTree>
    <p:custDataLst>
      <p:tags r:id="rId1"/>
    </p:custDataLst>
    <p:extLst>
      <p:ext uri="{BB962C8B-B14F-4D97-AF65-F5344CB8AC3E}">
        <p14:creationId xmlns:p14="http://schemas.microsoft.com/office/powerpoint/2010/main" val="17546332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8A2D113D-8A0C-437E-82D7-E38A19B29CE1}"/>
              </a:ext>
            </a:extLst>
          </p:cNvPr>
          <p:cNvSpPr>
            <a:spLocks noGrp="1"/>
          </p:cNvSpPr>
          <p:nvPr>
            <p:ph type="ctrTitle"/>
          </p:nvPr>
        </p:nvSpPr>
        <p:spPr/>
        <p:txBody>
          <a:bodyPr/>
          <a:lstStyle/>
          <a:p>
            <a:r>
              <a:rPr lang="en-US" dirty="0">
                <a:latin typeface="+mn-lt"/>
              </a:rPr>
              <a:t>HR Storytellers: Seeing the Beauty in People</a:t>
            </a:r>
            <a:endParaRPr lang="en-US" noProof="0" dirty="0">
              <a:latin typeface="+mn-lt"/>
            </a:endParaRPr>
          </a:p>
        </p:txBody>
      </p:sp>
      <p:sp>
        <p:nvSpPr>
          <p:cNvPr id="4" name="Slide Number Placeholder 3">
            <a:extLst>
              <a:ext uri="{FF2B5EF4-FFF2-40B4-BE49-F238E27FC236}">
                <a16:creationId xmlns:a16="http://schemas.microsoft.com/office/drawing/2014/main" id="{AA61DDC2-FAAF-4DEF-978C-5CB7654B329A}"/>
              </a:ext>
            </a:extLst>
          </p:cNvPr>
          <p:cNvSpPr>
            <a:spLocks noGrp="1"/>
          </p:cNvSpPr>
          <p:nvPr>
            <p:ph type="sldNum" sz="quarter" idx="4"/>
          </p:nvPr>
        </p:nvSpPr>
        <p:spPr/>
        <p:txBody>
          <a:bodyPr/>
          <a:lstStyle/>
          <a:p>
            <a:fld id="{48954461-202F-6344-AC23-708D5D79AD63}" type="slidenum">
              <a:rPr lang="en-US" smtClean="0"/>
              <a:pPr/>
              <a:t>74</a:t>
            </a:fld>
            <a:endParaRPr lang="en-US" dirty="0"/>
          </a:p>
        </p:txBody>
      </p:sp>
      <p:sp>
        <p:nvSpPr>
          <p:cNvPr id="6" name="Text Placeholder 5">
            <a:extLst>
              <a:ext uri="{FF2B5EF4-FFF2-40B4-BE49-F238E27FC236}">
                <a16:creationId xmlns:a16="http://schemas.microsoft.com/office/drawing/2014/main" id="{669FA10C-8AA9-46F3-99BB-97BE4C4278A8}"/>
              </a:ext>
            </a:extLst>
          </p:cNvPr>
          <p:cNvSpPr>
            <a:spLocks noGrp="1"/>
          </p:cNvSpPr>
          <p:nvPr>
            <p:ph type="body" sz="quarter" idx="15"/>
          </p:nvPr>
        </p:nvSpPr>
        <p:spPr>
          <a:xfrm>
            <a:off x="2739091" y="4362329"/>
            <a:ext cx="3917470" cy="389335"/>
          </a:xfrm>
        </p:spPr>
        <p:txBody>
          <a:bodyPr/>
          <a:lstStyle/>
          <a:p>
            <a:pPr algn="ctr"/>
            <a:r>
              <a:rPr lang="en-US" noProof="0" dirty="0">
                <a:solidFill>
                  <a:srgbClr val="31669A"/>
                </a:solidFill>
                <a:latin typeface="+mn-lt"/>
              </a:rPr>
              <a:t>Steve Browne</a:t>
            </a:r>
          </a:p>
        </p:txBody>
      </p:sp>
      <p:pic>
        <p:nvPicPr>
          <p:cNvPr id="5" name="Picture 4">
            <a:extLst>
              <a:ext uri="{FF2B5EF4-FFF2-40B4-BE49-F238E27FC236}">
                <a16:creationId xmlns:a16="http://schemas.microsoft.com/office/drawing/2014/main" id="{F3044592-8BA7-41CC-B258-CB98827851E0}"/>
              </a:ext>
            </a:extLst>
          </p:cNvPr>
          <p:cNvPicPr>
            <a:picLocks noChangeAspect="1"/>
          </p:cNvPicPr>
          <p:nvPr/>
        </p:nvPicPr>
        <p:blipFill>
          <a:blip r:embed="rId4"/>
          <a:srcRect/>
          <a:stretch/>
        </p:blipFill>
        <p:spPr>
          <a:xfrm>
            <a:off x="1581252" y="1008355"/>
            <a:ext cx="6154474" cy="3457143"/>
          </a:xfrm>
          <a:prstGeom prst="rect">
            <a:avLst/>
          </a:prstGeom>
        </p:spPr>
      </p:pic>
    </p:spTree>
    <p:custDataLst>
      <p:tags r:id="rId1"/>
    </p:custDataLst>
    <p:extLst>
      <p:ext uri="{BB962C8B-B14F-4D97-AF65-F5344CB8AC3E}">
        <p14:creationId xmlns:p14="http://schemas.microsoft.com/office/powerpoint/2010/main" val="14426096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6744D27-0C50-4499-8787-D8E3C57CCAEA}"/>
              </a:ext>
            </a:extLst>
          </p:cNvPr>
          <p:cNvSpPr>
            <a:spLocks noGrp="1"/>
          </p:cNvSpPr>
          <p:nvPr>
            <p:ph idx="1"/>
          </p:nvPr>
        </p:nvSpPr>
        <p:spPr>
          <a:xfrm>
            <a:off x="2537846" y="1329375"/>
            <a:ext cx="5963957" cy="3262312"/>
          </a:xfrm>
        </p:spPr>
        <p:txBody>
          <a:bodyPr/>
          <a:lstStyle/>
          <a:p>
            <a:r>
              <a:rPr lang="en-US" dirty="0"/>
              <a:t>The cost of replacing an employee can be as high as 90-200% of the employee’s annual salary (SHRM)</a:t>
            </a:r>
          </a:p>
          <a:p>
            <a:r>
              <a:rPr lang="en-US" dirty="0"/>
              <a:t>Total rewards is a way to help keep good talent</a:t>
            </a:r>
          </a:p>
          <a:p>
            <a:r>
              <a:rPr lang="en-US" dirty="0"/>
              <a:t>Holistic view across total rewards is a key differentiator</a:t>
            </a:r>
          </a:p>
          <a:p>
            <a:r>
              <a:rPr lang="en-US" dirty="0"/>
              <a:t>Total rewards allows all size budgets to find a way to be competitive</a:t>
            </a:r>
          </a:p>
          <a:p>
            <a:r>
              <a:rPr lang="en-US" dirty="0"/>
              <a:t>Identify causes of low benefit usage</a:t>
            </a:r>
          </a:p>
          <a:p>
            <a:r>
              <a:rPr lang="en-US" dirty="0"/>
              <a:t>Overall benefits support and broker needs</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1-12</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Total Rewards Insights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M2</a:t>
            </a:r>
          </a:p>
        </p:txBody>
      </p:sp>
      <p:pic>
        <p:nvPicPr>
          <p:cNvPr id="3" name="Picture 2" descr="A picture containing light&#10;&#10;Description automatically generated">
            <a:extLst>
              <a:ext uri="{FF2B5EF4-FFF2-40B4-BE49-F238E27FC236}">
                <a16:creationId xmlns:a16="http://schemas.microsoft.com/office/drawing/2014/main" id="{DA28FC56-3A9D-4504-BDBB-B6CFED52A3E3}"/>
              </a:ext>
            </a:extLst>
          </p:cNvPr>
          <p:cNvPicPr>
            <a:picLocks noChangeAspect="1"/>
          </p:cNvPicPr>
          <p:nvPr/>
        </p:nvPicPr>
        <p:blipFill>
          <a:blip r:embed="rId4"/>
          <a:stretch>
            <a:fillRect/>
          </a:stretch>
        </p:blipFill>
        <p:spPr>
          <a:xfrm>
            <a:off x="377321" y="1213402"/>
            <a:ext cx="1832479" cy="3123627"/>
          </a:xfrm>
          <a:prstGeom prst="rect">
            <a:avLst/>
          </a:prstGeom>
        </p:spPr>
      </p:pic>
    </p:spTree>
    <p:custDataLst>
      <p:tags r:id="rId1"/>
    </p:custDataLst>
    <p:extLst>
      <p:ext uri="{BB962C8B-B14F-4D97-AF65-F5344CB8AC3E}">
        <p14:creationId xmlns:p14="http://schemas.microsoft.com/office/powerpoint/2010/main" val="22555758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#7</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76</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7" name="Text Placeholder 6">
            <a:extLst>
              <a:ext uri="{FF2B5EF4-FFF2-40B4-BE49-F238E27FC236}">
                <a16:creationId xmlns:a16="http://schemas.microsoft.com/office/drawing/2014/main" id="{5CB82A76-8255-4438-868B-BDFF433658BB}"/>
              </a:ext>
            </a:extLst>
          </p:cNvPr>
          <p:cNvSpPr txBox="1">
            <a:spLocks/>
          </p:cNvSpPr>
          <p:nvPr/>
        </p:nvSpPr>
        <p:spPr>
          <a:xfrm>
            <a:off x="1483201" y="1196314"/>
            <a:ext cx="720360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Poll: </a:t>
            </a:r>
            <a:r>
              <a:rPr lang="en-US" sz="2400" dirty="0">
                <a:solidFill>
                  <a:schemeClr val="tx1"/>
                </a:solidFill>
              </a:rPr>
              <a:t>What insights or new information will you use in your conversations?</a:t>
            </a:r>
          </a:p>
          <a:p>
            <a:endParaRPr lang="en-US" sz="2400" dirty="0"/>
          </a:p>
        </p:txBody>
      </p:sp>
      <p:sp>
        <p:nvSpPr>
          <p:cNvPr id="8" name="Rectangle 7">
            <a:extLst>
              <a:ext uri="{FF2B5EF4-FFF2-40B4-BE49-F238E27FC236}">
                <a16:creationId xmlns:a16="http://schemas.microsoft.com/office/drawing/2014/main" id="{0434B8A6-1966-41C1-84DF-DB7EDDE2EEB3}"/>
              </a:ext>
            </a:extLst>
          </p:cNvPr>
          <p:cNvSpPr/>
          <p:nvPr/>
        </p:nvSpPr>
        <p:spPr>
          <a:xfrm>
            <a:off x="2224338" y="1586559"/>
            <a:ext cx="4363060" cy="435084"/>
          </a:xfrm>
          <a:prstGeom prst="rect">
            <a:avLst/>
          </a:prstGeom>
          <a:solidFill>
            <a:srgbClr val="8CBD2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I couldn’t take notes fast enough.</a:t>
            </a:r>
          </a:p>
        </p:txBody>
      </p:sp>
      <p:sp>
        <p:nvSpPr>
          <p:cNvPr id="10" name="Rectangle 9">
            <a:extLst>
              <a:ext uri="{FF2B5EF4-FFF2-40B4-BE49-F238E27FC236}">
                <a16:creationId xmlns:a16="http://schemas.microsoft.com/office/drawing/2014/main" id="{EE482140-26A0-4EF9-85B9-C691FB4C4B91}"/>
              </a:ext>
            </a:extLst>
          </p:cNvPr>
          <p:cNvSpPr/>
          <p:nvPr/>
        </p:nvSpPr>
        <p:spPr>
          <a:xfrm>
            <a:off x="2224338" y="2411888"/>
            <a:ext cx="4363060" cy="435084"/>
          </a:xfrm>
          <a:prstGeom prst="rect">
            <a:avLst/>
          </a:prstGeom>
          <a:solidFill>
            <a:srgbClr val="8CBD2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This isn’t helpful.</a:t>
            </a:r>
          </a:p>
        </p:txBody>
      </p:sp>
      <p:sp>
        <p:nvSpPr>
          <p:cNvPr id="12" name="Rectangle 11">
            <a:extLst>
              <a:ext uri="{FF2B5EF4-FFF2-40B4-BE49-F238E27FC236}">
                <a16:creationId xmlns:a16="http://schemas.microsoft.com/office/drawing/2014/main" id="{2E8C2934-8096-4C7F-AA77-D5BF112E5D67}"/>
              </a:ext>
            </a:extLst>
          </p:cNvPr>
          <p:cNvSpPr/>
          <p:nvPr/>
        </p:nvSpPr>
        <p:spPr>
          <a:xfrm>
            <a:off x="2224338" y="3237217"/>
            <a:ext cx="4363060" cy="435084"/>
          </a:xfrm>
          <a:prstGeom prst="rect">
            <a:avLst/>
          </a:prstGeom>
          <a:solidFill>
            <a:srgbClr val="8CBD2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I need another break.</a:t>
            </a:r>
          </a:p>
        </p:txBody>
      </p:sp>
      <p:sp>
        <p:nvSpPr>
          <p:cNvPr id="13" name="Rectangle 12">
            <a:extLst>
              <a:ext uri="{FF2B5EF4-FFF2-40B4-BE49-F238E27FC236}">
                <a16:creationId xmlns:a16="http://schemas.microsoft.com/office/drawing/2014/main" id="{CCAC9300-5FEB-4887-9608-BE3F2270A278}"/>
              </a:ext>
            </a:extLst>
          </p:cNvPr>
          <p:cNvSpPr/>
          <p:nvPr/>
        </p:nvSpPr>
        <p:spPr>
          <a:xfrm>
            <a:off x="2224338" y="4062545"/>
            <a:ext cx="4363060" cy="435084"/>
          </a:xfrm>
          <a:prstGeom prst="rect">
            <a:avLst/>
          </a:prstGeom>
          <a:solidFill>
            <a:srgbClr val="8CBD2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What?</a:t>
            </a:r>
          </a:p>
        </p:txBody>
      </p:sp>
    </p:spTree>
    <p:custDataLst>
      <p:tags r:id="rId1"/>
    </p:custDataLst>
    <p:extLst>
      <p:ext uri="{BB962C8B-B14F-4D97-AF65-F5344CB8AC3E}">
        <p14:creationId xmlns:p14="http://schemas.microsoft.com/office/powerpoint/2010/main" val="40281101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6E34523-3D18-4EC7-BE8F-AA7B877D1C07}"/>
              </a:ext>
            </a:extLst>
          </p:cNvPr>
          <p:cNvPicPr>
            <a:picLocks noGrp="1" noChangeAspect="1"/>
          </p:cNvPicPr>
          <p:nvPr>
            <p:ph idx="1"/>
          </p:nvPr>
        </p:nvPicPr>
        <p:blipFill>
          <a:blip r:embed="rId4"/>
          <a:srcRect/>
          <a:stretch/>
        </p:blipFill>
        <p:spPr>
          <a:xfrm>
            <a:off x="4625137" y="-118639"/>
            <a:ext cx="4066197" cy="5262139"/>
          </a:xfr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4-1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Learning and Development</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M4</a:t>
            </a:r>
          </a:p>
        </p:txBody>
      </p:sp>
      <p:sp>
        <p:nvSpPr>
          <p:cNvPr id="23" name="Rectangle 22">
            <a:extLst>
              <a:ext uri="{FF2B5EF4-FFF2-40B4-BE49-F238E27FC236}">
                <a16:creationId xmlns:a16="http://schemas.microsoft.com/office/drawing/2014/main" id="{A281A7CA-D907-4B85-AE2F-F8C07F0DBBA6}"/>
              </a:ext>
            </a:extLst>
          </p:cNvPr>
          <p:cNvSpPr/>
          <p:nvPr/>
        </p:nvSpPr>
        <p:spPr>
          <a:xfrm>
            <a:off x="5810596" y="3507377"/>
            <a:ext cx="1712422" cy="767443"/>
          </a:xfrm>
          <a:prstGeom prst="rect">
            <a:avLst/>
          </a:prstGeom>
          <a:solidFill>
            <a:srgbClr val="DF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3FA0B1E-F976-4486-A31F-1FCE7B0CDE1C}"/>
              </a:ext>
            </a:extLst>
          </p:cNvPr>
          <p:cNvCxnSpPr>
            <a:cxnSpLocks/>
            <a:stCxn id="11" idx="3"/>
          </p:cNvCxnSpPr>
          <p:nvPr/>
        </p:nvCxnSpPr>
        <p:spPr>
          <a:xfrm>
            <a:off x="4885644" y="2759529"/>
            <a:ext cx="1051425" cy="578031"/>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08B70F3-8B11-47DC-BBBD-DC31FD2A650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313572" y="1568321"/>
            <a:ext cx="3572072" cy="2382414"/>
          </a:xfrm>
          <a:prstGeom prst="rect">
            <a:avLst/>
          </a:prstGeom>
          <a:effectLst>
            <a:softEdge rad="63500"/>
          </a:effectLst>
        </p:spPr>
      </p:pic>
    </p:spTree>
    <p:custDataLst>
      <p:tags r:id="rId1"/>
    </p:custDataLst>
    <p:extLst>
      <p:ext uri="{BB962C8B-B14F-4D97-AF65-F5344CB8AC3E}">
        <p14:creationId xmlns:p14="http://schemas.microsoft.com/office/powerpoint/2010/main" val="15514875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#8</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78</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11" name="Rectangle 10">
            <a:extLst>
              <a:ext uri="{FF2B5EF4-FFF2-40B4-BE49-F238E27FC236}">
                <a16:creationId xmlns:a16="http://schemas.microsoft.com/office/drawing/2014/main" id="{7DEE8348-2416-4FBD-9F64-D2128845DC34}"/>
              </a:ext>
            </a:extLst>
          </p:cNvPr>
          <p:cNvSpPr/>
          <p:nvPr/>
        </p:nvSpPr>
        <p:spPr>
          <a:xfrm>
            <a:off x="2224338" y="1586559"/>
            <a:ext cx="4363060" cy="2397450"/>
          </a:xfrm>
          <a:prstGeom prst="rect">
            <a:avLst/>
          </a:prstGeom>
          <a:solidFill>
            <a:srgbClr val="00A5C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solidFill>
                  <a:schemeClr val="tx1"/>
                </a:solidFill>
              </a:rPr>
              <a:t>Word Cloud</a:t>
            </a:r>
          </a:p>
          <a:p>
            <a:pPr algn="ctr"/>
            <a:endParaRPr lang="en-US" sz="2400" dirty="0">
              <a:solidFill>
                <a:schemeClr val="tx1"/>
              </a:solidFill>
            </a:endParaRPr>
          </a:p>
          <a:p>
            <a:pPr algn="ctr"/>
            <a:r>
              <a:rPr lang="en-US" sz="2400" dirty="0">
                <a:solidFill>
                  <a:schemeClr val="tx1"/>
                </a:solidFill>
              </a:rPr>
              <a:t>What comes to mind when you think about Learning and Development?</a:t>
            </a:r>
          </a:p>
        </p:txBody>
      </p:sp>
    </p:spTree>
    <p:custDataLst>
      <p:tags r:id="rId1"/>
    </p:custDataLst>
    <p:extLst>
      <p:ext uri="{BB962C8B-B14F-4D97-AF65-F5344CB8AC3E}">
        <p14:creationId xmlns:p14="http://schemas.microsoft.com/office/powerpoint/2010/main" val="2195393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67F7A7-620D-4E07-A3EE-5181642B3E69}"/>
              </a:ext>
            </a:extLst>
          </p:cNvPr>
          <p:cNvSpPr/>
          <p:nvPr/>
        </p:nvSpPr>
        <p:spPr>
          <a:xfrm>
            <a:off x="4522046" y="3435531"/>
            <a:ext cx="428777" cy="7707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Content Placeholder 8" descr="Shape&#10;&#10;Description automatically generated">
            <a:extLst>
              <a:ext uri="{FF2B5EF4-FFF2-40B4-BE49-F238E27FC236}">
                <a16:creationId xmlns:a16="http://schemas.microsoft.com/office/drawing/2014/main" id="{3956F971-D59C-40F5-8F17-8FFC0094A938}"/>
              </a:ext>
            </a:extLst>
          </p:cNvPr>
          <p:cNvPicPr>
            <a:picLocks noGrp="1" noChangeAspect="1"/>
          </p:cNvPicPr>
          <p:nvPr>
            <p:ph idx="1"/>
          </p:nvPr>
        </p:nvPicPr>
        <p:blipFill>
          <a:blip r:embed="rId4"/>
          <a:stretch>
            <a:fillRect/>
          </a:stretch>
        </p:blipFill>
        <p:spPr>
          <a:xfrm>
            <a:off x="4939688" y="1101197"/>
            <a:ext cx="3589208" cy="3348037"/>
          </a:xfrm>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4-2</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Training</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M4</a:t>
            </a:r>
          </a:p>
        </p:txBody>
      </p:sp>
      <p:sp>
        <p:nvSpPr>
          <p:cNvPr id="10" name="Text Placeholder 6">
            <a:extLst>
              <a:ext uri="{FF2B5EF4-FFF2-40B4-BE49-F238E27FC236}">
                <a16:creationId xmlns:a16="http://schemas.microsoft.com/office/drawing/2014/main" id="{C436FDD2-CFAE-47B0-A4AA-E4BC703D48DC}"/>
              </a:ext>
            </a:extLst>
          </p:cNvPr>
          <p:cNvSpPr txBox="1">
            <a:spLocks/>
          </p:cNvSpPr>
          <p:nvPr/>
        </p:nvSpPr>
        <p:spPr>
          <a:xfrm>
            <a:off x="6079323" y="2291357"/>
            <a:ext cx="1309937" cy="389335"/>
          </a:xfrm>
          <a:prstGeom prst="rect">
            <a:avLst/>
          </a:prstGeom>
        </p:spPr>
        <p:txBody>
          <a:bodyPr vert="horz" lIns="91440" tIns="45720" rIns="91440" bIns="45720" rtlCol="0">
            <a:normAutofit lnSpcReduction="1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000" dirty="0"/>
              <a:t>Knowledge</a:t>
            </a:r>
            <a:endParaRPr lang="en-US" dirty="0"/>
          </a:p>
        </p:txBody>
      </p:sp>
      <p:sp>
        <p:nvSpPr>
          <p:cNvPr id="13" name="Text Placeholder 6">
            <a:extLst>
              <a:ext uri="{FF2B5EF4-FFF2-40B4-BE49-F238E27FC236}">
                <a16:creationId xmlns:a16="http://schemas.microsoft.com/office/drawing/2014/main" id="{8D1A43B0-105D-4A6D-9D48-8B587A13448E}"/>
              </a:ext>
            </a:extLst>
          </p:cNvPr>
          <p:cNvSpPr txBox="1">
            <a:spLocks/>
          </p:cNvSpPr>
          <p:nvPr/>
        </p:nvSpPr>
        <p:spPr>
          <a:xfrm>
            <a:off x="5549299" y="3121233"/>
            <a:ext cx="692484" cy="389335"/>
          </a:xfrm>
          <a:prstGeom prst="rect">
            <a:avLst/>
          </a:prstGeom>
        </p:spPr>
        <p:txBody>
          <a:bodyPr vert="horz" lIns="91440" tIns="45720" rIns="91440" bIns="45720" rtlCol="0">
            <a:normAutofit lnSpcReduction="1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000" dirty="0"/>
              <a:t>Skills</a:t>
            </a:r>
            <a:endParaRPr lang="en-US" dirty="0"/>
          </a:p>
        </p:txBody>
      </p:sp>
      <p:sp>
        <p:nvSpPr>
          <p:cNvPr id="14" name="Text Placeholder 6">
            <a:extLst>
              <a:ext uri="{FF2B5EF4-FFF2-40B4-BE49-F238E27FC236}">
                <a16:creationId xmlns:a16="http://schemas.microsoft.com/office/drawing/2014/main" id="{D2385E4F-6AED-48FD-9BBD-A880F6DF5DB8}"/>
              </a:ext>
            </a:extLst>
          </p:cNvPr>
          <p:cNvSpPr txBox="1">
            <a:spLocks/>
          </p:cNvSpPr>
          <p:nvPr/>
        </p:nvSpPr>
        <p:spPr>
          <a:xfrm>
            <a:off x="7189915" y="3114060"/>
            <a:ext cx="1032041" cy="389335"/>
          </a:xfrm>
          <a:prstGeom prst="rect">
            <a:avLst/>
          </a:prstGeom>
        </p:spPr>
        <p:txBody>
          <a:bodyPr vert="horz" lIns="91440" tIns="45720" rIns="91440" bIns="45720" rtlCol="0">
            <a:normAutofit lnSpcReduction="1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000" dirty="0"/>
              <a:t>Abilities </a:t>
            </a:r>
            <a:endParaRPr lang="en-US" dirty="0"/>
          </a:p>
        </p:txBody>
      </p:sp>
      <p:sp>
        <p:nvSpPr>
          <p:cNvPr id="17" name="Content Placeholder 1">
            <a:extLst>
              <a:ext uri="{FF2B5EF4-FFF2-40B4-BE49-F238E27FC236}">
                <a16:creationId xmlns:a16="http://schemas.microsoft.com/office/drawing/2014/main" id="{4945EA58-23FE-4E61-BE58-5B81421E6C05}"/>
              </a:ext>
            </a:extLst>
          </p:cNvPr>
          <p:cNvSpPr txBox="1">
            <a:spLocks/>
          </p:cNvSpPr>
          <p:nvPr/>
        </p:nvSpPr>
        <p:spPr>
          <a:xfrm>
            <a:off x="615104" y="1329375"/>
            <a:ext cx="3906942" cy="3348037"/>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altLang="en-US" dirty="0">
                <a:cs typeface="Times New Roman" panose="02020603050405020304" pitchFamily="18" charset="0"/>
              </a:rPr>
              <a:t>Provides knowledge, skills, and abilities specific to task/job</a:t>
            </a:r>
          </a:p>
          <a:p>
            <a:pPr>
              <a:defRPr/>
            </a:pPr>
            <a:r>
              <a:rPr lang="en-US" altLang="en-US" dirty="0">
                <a:cs typeface="Times New Roman" panose="02020603050405020304" pitchFamily="18" charset="0"/>
              </a:rPr>
              <a:t>Accelerates learning that is specific to the organization’s needs</a:t>
            </a:r>
          </a:p>
          <a:p>
            <a:pPr>
              <a:defRPr/>
            </a:pPr>
            <a:r>
              <a:rPr lang="en-US" altLang="en-US" dirty="0">
                <a:cs typeface="Times New Roman" panose="02020603050405020304" pitchFamily="18" charset="0"/>
              </a:rPr>
              <a:t>Closes the gap between current performance and desired performance</a:t>
            </a:r>
          </a:p>
        </p:txBody>
      </p:sp>
      <p:pic>
        <p:nvPicPr>
          <p:cNvPr id="19" name="Graphic 18" descr="Brain in head">
            <a:extLst>
              <a:ext uri="{FF2B5EF4-FFF2-40B4-BE49-F238E27FC236}">
                <a16:creationId xmlns:a16="http://schemas.microsoft.com/office/drawing/2014/main" id="{EC14F974-91F4-4DED-B95A-C3B296823B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3036" y="3539619"/>
            <a:ext cx="685800" cy="685800"/>
          </a:xfrm>
          <a:prstGeom prst="rect">
            <a:avLst/>
          </a:prstGeom>
        </p:spPr>
      </p:pic>
      <p:pic>
        <p:nvPicPr>
          <p:cNvPr id="21" name="Graphic 20" descr="Lightbulb and gear">
            <a:extLst>
              <a:ext uri="{FF2B5EF4-FFF2-40B4-BE49-F238E27FC236}">
                <a16:creationId xmlns:a16="http://schemas.microsoft.com/office/drawing/2014/main" id="{B483D700-CB98-449D-9E2F-21F8EBE5E4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91391" y="1531394"/>
            <a:ext cx="685800" cy="685800"/>
          </a:xfrm>
          <a:prstGeom prst="rect">
            <a:avLst/>
          </a:prstGeom>
        </p:spPr>
      </p:pic>
      <p:pic>
        <p:nvPicPr>
          <p:cNvPr id="23" name="Graphic 22" descr="Run">
            <a:extLst>
              <a:ext uri="{FF2B5EF4-FFF2-40B4-BE49-F238E27FC236}">
                <a16:creationId xmlns:a16="http://schemas.microsoft.com/office/drawing/2014/main" id="{E245A4D6-E39A-4AA4-98D9-B516D4686E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2572" y="3539619"/>
            <a:ext cx="685800" cy="685800"/>
          </a:xfrm>
          <a:prstGeom prst="rect">
            <a:avLst/>
          </a:prstGeom>
        </p:spPr>
      </p:pic>
      <p:pic>
        <p:nvPicPr>
          <p:cNvPr id="16" name="Graphic 15" descr="Lightbulb and gear with solid fill">
            <a:extLst>
              <a:ext uri="{FF2B5EF4-FFF2-40B4-BE49-F238E27FC236}">
                <a16:creationId xmlns:a16="http://schemas.microsoft.com/office/drawing/2014/main" id="{26C233FA-72CB-42B8-98AE-D51A8BB876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314569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Tech-Ins</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8</a:t>
            </a:fld>
            <a:endParaRPr lang="en-US"/>
          </a:p>
        </p:txBody>
      </p:sp>
      <p:sp>
        <p:nvSpPr>
          <p:cNvPr id="7" name="Text Placeholder 6">
            <a:extLst>
              <a:ext uri="{FF2B5EF4-FFF2-40B4-BE49-F238E27FC236}">
                <a16:creationId xmlns:a16="http://schemas.microsoft.com/office/drawing/2014/main" id="{95AB6A0A-0F62-48D9-AAE7-196AB7B2567B}"/>
              </a:ext>
            </a:extLst>
          </p:cNvPr>
          <p:cNvSpPr>
            <a:spLocks noGrp="1"/>
          </p:cNvSpPr>
          <p:nvPr>
            <p:ph type="body" sz="quarter" idx="15"/>
          </p:nvPr>
        </p:nvSpPr>
        <p:spPr/>
        <p:txBody>
          <a:bodyPr/>
          <a:lstStyle/>
          <a:p>
            <a:r>
              <a:rPr lang="en-US" dirty="0"/>
              <a:t>We’re going to check in using your own technology!</a:t>
            </a:r>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sp>
        <p:nvSpPr>
          <p:cNvPr id="10" name="TextBox 9">
            <a:extLst>
              <a:ext uri="{FF2B5EF4-FFF2-40B4-BE49-F238E27FC236}">
                <a16:creationId xmlns:a16="http://schemas.microsoft.com/office/drawing/2014/main" id="{3C076FDF-E06E-44ED-838C-98162298802B}"/>
              </a:ext>
            </a:extLst>
          </p:cNvPr>
          <p:cNvSpPr txBox="1"/>
          <p:nvPr/>
        </p:nvSpPr>
        <p:spPr>
          <a:xfrm>
            <a:off x="1606051" y="1369564"/>
            <a:ext cx="1737360" cy="1846659"/>
          </a:xfrm>
          <a:prstGeom prst="rect">
            <a:avLst/>
          </a:prstGeom>
          <a:noFill/>
        </p:spPr>
        <p:txBody>
          <a:bodyPr wrap="square" rtlCol="0">
            <a:spAutoFit/>
          </a:bodyPr>
          <a:lstStyle/>
          <a:p>
            <a:pPr algn="ctr"/>
            <a:r>
              <a:rPr lang="en-US" b="1">
                <a:latin typeface="+mj-lt"/>
              </a:rPr>
              <a:t>Step 1</a:t>
            </a:r>
          </a:p>
          <a:p>
            <a:pPr algn="ctr"/>
            <a:r>
              <a:rPr lang="en-US">
                <a:latin typeface="+mj-lt"/>
              </a:rPr>
              <a:t>Open a browser on your phone or computer and go to </a:t>
            </a:r>
            <a:r>
              <a:rPr lang="en-US" sz="2400" b="1">
                <a:latin typeface="+mj-lt"/>
              </a:rPr>
              <a:t>Kahoot.it</a:t>
            </a:r>
          </a:p>
        </p:txBody>
      </p:sp>
      <p:sp>
        <p:nvSpPr>
          <p:cNvPr id="11" name="TextBox 10">
            <a:extLst>
              <a:ext uri="{FF2B5EF4-FFF2-40B4-BE49-F238E27FC236}">
                <a16:creationId xmlns:a16="http://schemas.microsoft.com/office/drawing/2014/main" id="{CF058CF4-A2AF-4E9E-AE77-1B8073B38360}"/>
              </a:ext>
            </a:extLst>
          </p:cNvPr>
          <p:cNvSpPr txBox="1"/>
          <p:nvPr/>
        </p:nvSpPr>
        <p:spPr>
          <a:xfrm>
            <a:off x="4263965" y="1369564"/>
            <a:ext cx="1737360" cy="1200329"/>
          </a:xfrm>
          <a:prstGeom prst="rect">
            <a:avLst/>
          </a:prstGeom>
          <a:noFill/>
        </p:spPr>
        <p:txBody>
          <a:bodyPr wrap="square" rtlCol="0">
            <a:spAutoFit/>
          </a:bodyPr>
          <a:lstStyle/>
          <a:p>
            <a:pPr algn="ctr"/>
            <a:r>
              <a:rPr lang="en-US" b="1" dirty="0">
                <a:latin typeface="+mj-lt"/>
              </a:rPr>
              <a:t>Step 2</a:t>
            </a:r>
          </a:p>
          <a:p>
            <a:pPr algn="ctr"/>
            <a:r>
              <a:rPr lang="en-US" dirty="0">
                <a:latin typeface="+mj-lt"/>
              </a:rPr>
              <a:t>Enter the game code.</a:t>
            </a:r>
          </a:p>
          <a:p>
            <a:pPr algn="ctr"/>
            <a:endParaRPr lang="en-US" dirty="0">
              <a:latin typeface="+mj-lt"/>
            </a:endParaRPr>
          </a:p>
        </p:txBody>
      </p:sp>
      <p:sp>
        <p:nvSpPr>
          <p:cNvPr id="12" name="TextBox 11">
            <a:extLst>
              <a:ext uri="{FF2B5EF4-FFF2-40B4-BE49-F238E27FC236}">
                <a16:creationId xmlns:a16="http://schemas.microsoft.com/office/drawing/2014/main" id="{31F310A9-BA3D-43B0-AD8E-D17CCDCABCEB}"/>
              </a:ext>
            </a:extLst>
          </p:cNvPr>
          <p:cNvSpPr txBox="1"/>
          <p:nvPr/>
        </p:nvSpPr>
        <p:spPr>
          <a:xfrm>
            <a:off x="6921880" y="1369564"/>
            <a:ext cx="1737360" cy="923330"/>
          </a:xfrm>
          <a:prstGeom prst="rect">
            <a:avLst/>
          </a:prstGeom>
          <a:noFill/>
        </p:spPr>
        <p:txBody>
          <a:bodyPr wrap="square" rtlCol="0">
            <a:spAutoFit/>
          </a:bodyPr>
          <a:lstStyle/>
          <a:p>
            <a:pPr algn="ctr"/>
            <a:r>
              <a:rPr lang="en-US" b="1" dirty="0">
                <a:latin typeface="+mj-lt"/>
              </a:rPr>
              <a:t>Step 3</a:t>
            </a:r>
          </a:p>
          <a:p>
            <a:pPr algn="ctr"/>
            <a:r>
              <a:rPr lang="en-US" dirty="0">
                <a:latin typeface="+mj-lt"/>
              </a:rPr>
              <a:t>Enter your first name.</a:t>
            </a:r>
          </a:p>
        </p:txBody>
      </p:sp>
      <p:pic>
        <p:nvPicPr>
          <p:cNvPr id="13" name="Picture 12">
            <a:extLst>
              <a:ext uri="{FF2B5EF4-FFF2-40B4-BE49-F238E27FC236}">
                <a16:creationId xmlns:a16="http://schemas.microsoft.com/office/drawing/2014/main" id="{37D9CD28-A9B6-4F7F-9C6D-07C1E0DA9A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95228" y="2368291"/>
            <a:ext cx="1072898" cy="2155168"/>
          </a:xfrm>
          <a:prstGeom prst="rect">
            <a:avLst/>
          </a:prstGeom>
        </p:spPr>
      </p:pic>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029"/>
          <a:stretch/>
        </p:blipFill>
        <p:spPr>
          <a:xfrm>
            <a:off x="7241170" y="2340197"/>
            <a:ext cx="1086808" cy="2154074"/>
          </a:xfrm>
          <a:prstGeom prst="rect">
            <a:avLst/>
          </a:prstGeom>
        </p:spPr>
      </p:pic>
    </p:spTree>
    <p:custDataLst>
      <p:tags r:id="rId1"/>
    </p:custDataLst>
    <p:extLst>
      <p:ext uri="{BB962C8B-B14F-4D97-AF65-F5344CB8AC3E}">
        <p14:creationId xmlns:p14="http://schemas.microsoft.com/office/powerpoint/2010/main" val="724625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67F7A7-620D-4E07-A3EE-5181642B3E69}"/>
              </a:ext>
            </a:extLst>
          </p:cNvPr>
          <p:cNvSpPr/>
          <p:nvPr/>
        </p:nvSpPr>
        <p:spPr>
          <a:xfrm>
            <a:off x="4522046" y="3435531"/>
            <a:ext cx="428777" cy="7707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Content Placeholder 8" descr="A picture containing person, wall, posing&#10;&#10;Description automatically generated">
            <a:extLst>
              <a:ext uri="{FF2B5EF4-FFF2-40B4-BE49-F238E27FC236}">
                <a16:creationId xmlns:a16="http://schemas.microsoft.com/office/drawing/2014/main" id="{1FC99BC8-C36B-47A8-8338-0CC7182B368A}"/>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612777" y="1258015"/>
            <a:ext cx="7919339" cy="3400127"/>
          </a:xfrm>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4-3</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Adult Learning Principles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M4</a:t>
            </a:r>
          </a:p>
        </p:txBody>
      </p:sp>
      <p:sp>
        <p:nvSpPr>
          <p:cNvPr id="11" name="Rectangle 10">
            <a:extLst>
              <a:ext uri="{FF2B5EF4-FFF2-40B4-BE49-F238E27FC236}">
                <a16:creationId xmlns:a16="http://schemas.microsoft.com/office/drawing/2014/main" id="{8567AD30-5C56-46A0-9CEC-3291427AB1FE}"/>
              </a:ext>
            </a:extLst>
          </p:cNvPr>
          <p:cNvSpPr/>
          <p:nvPr/>
        </p:nvSpPr>
        <p:spPr>
          <a:xfrm>
            <a:off x="4758846" y="1547270"/>
            <a:ext cx="1570237" cy="778670"/>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r>
              <a:rPr lang="en-US" sz="1400" b="1" dirty="0">
                <a:solidFill>
                  <a:schemeClr val="bg1"/>
                </a:solidFill>
                <a:cs typeface="Arial" panose="020B0604020202020204" pitchFamily="34" charset="0"/>
              </a:rPr>
              <a:t>Focus on “real world” issues.</a:t>
            </a:r>
          </a:p>
        </p:txBody>
      </p:sp>
      <p:sp>
        <p:nvSpPr>
          <p:cNvPr id="12" name="Rectangle 11">
            <a:extLst>
              <a:ext uri="{FF2B5EF4-FFF2-40B4-BE49-F238E27FC236}">
                <a16:creationId xmlns:a16="http://schemas.microsoft.com/office/drawing/2014/main" id="{0F95D16A-9298-45C8-A4C1-0902769BFB8B}"/>
              </a:ext>
            </a:extLst>
          </p:cNvPr>
          <p:cNvSpPr/>
          <p:nvPr/>
        </p:nvSpPr>
        <p:spPr>
          <a:xfrm>
            <a:off x="6587646" y="1547270"/>
            <a:ext cx="1570237" cy="778670"/>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r>
              <a:rPr lang="en-US" sz="1400" b="1" dirty="0"/>
              <a:t>Emphasize application of learning.</a:t>
            </a:r>
          </a:p>
        </p:txBody>
      </p:sp>
      <p:sp>
        <p:nvSpPr>
          <p:cNvPr id="13" name="Rectangle 12">
            <a:extLst>
              <a:ext uri="{FF2B5EF4-FFF2-40B4-BE49-F238E27FC236}">
                <a16:creationId xmlns:a16="http://schemas.microsoft.com/office/drawing/2014/main" id="{956627A0-84BC-4331-A05A-2C5DBA8AB329}"/>
              </a:ext>
            </a:extLst>
          </p:cNvPr>
          <p:cNvSpPr/>
          <p:nvPr/>
        </p:nvSpPr>
        <p:spPr>
          <a:xfrm>
            <a:off x="4758846" y="2515055"/>
            <a:ext cx="1570234" cy="778670"/>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r>
              <a:rPr lang="en-US" sz="1400" b="1" dirty="0"/>
              <a:t>Address learners’ goals / expectations.</a:t>
            </a:r>
          </a:p>
        </p:txBody>
      </p:sp>
      <p:sp>
        <p:nvSpPr>
          <p:cNvPr id="19" name="Rectangle 18">
            <a:extLst>
              <a:ext uri="{FF2B5EF4-FFF2-40B4-BE49-F238E27FC236}">
                <a16:creationId xmlns:a16="http://schemas.microsoft.com/office/drawing/2014/main" id="{164AD122-261C-4DA2-8AAE-8AD1B6DD61ED}"/>
              </a:ext>
            </a:extLst>
          </p:cNvPr>
          <p:cNvSpPr/>
          <p:nvPr/>
        </p:nvSpPr>
        <p:spPr>
          <a:xfrm>
            <a:off x="6587646" y="2515055"/>
            <a:ext cx="1570237" cy="778670"/>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r>
              <a:rPr lang="en-US" sz="1400" b="1" dirty="0"/>
              <a:t>Allow for challenge of ideas.</a:t>
            </a:r>
          </a:p>
        </p:txBody>
      </p:sp>
      <p:sp>
        <p:nvSpPr>
          <p:cNvPr id="20" name="Rectangle 19">
            <a:extLst>
              <a:ext uri="{FF2B5EF4-FFF2-40B4-BE49-F238E27FC236}">
                <a16:creationId xmlns:a16="http://schemas.microsoft.com/office/drawing/2014/main" id="{8C8D7456-44D7-4127-9207-B139F802D548}"/>
              </a:ext>
            </a:extLst>
          </p:cNvPr>
          <p:cNvSpPr/>
          <p:nvPr/>
        </p:nvSpPr>
        <p:spPr>
          <a:xfrm>
            <a:off x="4758849" y="3488661"/>
            <a:ext cx="1570234" cy="767299"/>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r>
              <a:rPr lang="en-US" sz="1400" b="1" dirty="0"/>
              <a:t>Respect participants’ opinions.</a:t>
            </a:r>
          </a:p>
        </p:txBody>
      </p:sp>
      <p:sp>
        <p:nvSpPr>
          <p:cNvPr id="21" name="Rectangle 20">
            <a:extLst>
              <a:ext uri="{FF2B5EF4-FFF2-40B4-BE49-F238E27FC236}">
                <a16:creationId xmlns:a16="http://schemas.microsoft.com/office/drawing/2014/main" id="{0BDB9716-7570-4112-8839-D4E00F9E6084}"/>
              </a:ext>
            </a:extLst>
          </p:cNvPr>
          <p:cNvSpPr/>
          <p:nvPr/>
        </p:nvSpPr>
        <p:spPr>
          <a:xfrm>
            <a:off x="6587646" y="3488661"/>
            <a:ext cx="1570237" cy="778670"/>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r>
              <a:rPr lang="en-US" sz="1400" b="1" dirty="0"/>
              <a:t>Provide opportunities for sharing knowledge.</a:t>
            </a:r>
          </a:p>
        </p:txBody>
      </p:sp>
    </p:spTree>
    <p:custDataLst>
      <p:tags r:id="rId1"/>
    </p:custDataLst>
    <p:extLst>
      <p:ext uri="{BB962C8B-B14F-4D97-AF65-F5344CB8AC3E}">
        <p14:creationId xmlns:p14="http://schemas.microsoft.com/office/powerpoint/2010/main" val="8874164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043E3F-F4DE-4577-9A50-31E1773D79A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4782"/>
          <a:stretch/>
        </p:blipFill>
        <p:spPr>
          <a:xfrm>
            <a:off x="642092" y="1906287"/>
            <a:ext cx="3877056" cy="2594842"/>
          </a:xfrm>
          <a:prstGeom prst="rect">
            <a:avLst/>
          </a:prstGeom>
          <a:noFill/>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4-7</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On-the-Job Training</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M4</a:t>
            </a:r>
          </a:p>
        </p:txBody>
      </p:sp>
      <p:sp>
        <p:nvSpPr>
          <p:cNvPr id="14" name="Rectangle 13">
            <a:extLst>
              <a:ext uri="{FF2B5EF4-FFF2-40B4-BE49-F238E27FC236}">
                <a16:creationId xmlns:a16="http://schemas.microsoft.com/office/drawing/2014/main" id="{3AF5BADE-7B6F-4D0F-AF22-9DCD7920DC22}"/>
              </a:ext>
            </a:extLst>
          </p:cNvPr>
          <p:cNvSpPr/>
          <p:nvPr/>
        </p:nvSpPr>
        <p:spPr>
          <a:xfrm>
            <a:off x="2385243" y="1905841"/>
            <a:ext cx="2139247" cy="2595216"/>
          </a:xfrm>
          <a:prstGeom prst="rect">
            <a:avLst/>
          </a:prstGeom>
          <a:solidFill>
            <a:srgbClr val="0076BE">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Content Placeholder 7">
            <a:extLst>
              <a:ext uri="{FF2B5EF4-FFF2-40B4-BE49-F238E27FC236}">
                <a16:creationId xmlns:a16="http://schemas.microsoft.com/office/drawing/2014/main" id="{F9F1BB58-7783-4EEB-AE0B-B67CA28BB4D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4770"/>
          <a:stretch/>
        </p:blipFill>
        <p:spPr>
          <a:xfrm>
            <a:off x="4809746" y="1894553"/>
            <a:ext cx="3877056" cy="2595216"/>
          </a:xfrm>
          <a:prstGeom prst="rect">
            <a:avLst/>
          </a:prstGeom>
          <a:noFill/>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35C4A5DA-6EAE-4EE5-8967-E83511EF4200}"/>
              </a:ext>
            </a:extLst>
          </p:cNvPr>
          <p:cNvSpPr/>
          <p:nvPr/>
        </p:nvSpPr>
        <p:spPr>
          <a:xfrm>
            <a:off x="6753977" y="1884025"/>
            <a:ext cx="1952298" cy="2617104"/>
          </a:xfrm>
          <a:prstGeom prst="rect">
            <a:avLst/>
          </a:prstGeom>
          <a:solidFill>
            <a:srgbClr val="0076BE">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70">
            <a:extLst>
              <a:ext uri="{FF2B5EF4-FFF2-40B4-BE49-F238E27FC236}">
                <a16:creationId xmlns:a16="http://schemas.microsoft.com/office/drawing/2014/main" id="{E553EEB3-D2E3-4102-B6D8-6103ECFB3823}"/>
              </a:ext>
            </a:extLst>
          </p:cNvPr>
          <p:cNvSpPr txBox="1">
            <a:spLocks/>
          </p:cNvSpPr>
          <p:nvPr/>
        </p:nvSpPr>
        <p:spPr>
          <a:xfrm>
            <a:off x="6578679" y="1904685"/>
            <a:ext cx="2139246" cy="259644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Advantages</a:t>
            </a:r>
          </a:p>
          <a:p>
            <a:r>
              <a:rPr lang="en-US" sz="1400" dirty="0">
                <a:solidFill>
                  <a:schemeClr val="bg1"/>
                </a:solidFill>
              </a:rPr>
              <a:t>Enhances transfer of learning directly to the job.</a:t>
            </a:r>
          </a:p>
          <a:p>
            <a:r>
              <a:rPr lang="en-US" sz="1400" dirty="0">
                <a:solidFill>
                  <a:schemeClr val="bg1"/>
                </a:solidFill>
              </a:rPr>
              <a:t>Reduces costs because a separate facility or professional trainer is not needed.</a:t>
            </a:r>
          </a:p>
          <a:p>
            <a:r>
              <a:rPr lang="en-US" sz="1400" dirty="0">
                <a:solidFill>
                  <a:schemeClr val="bg1"/>
                </a:solidFill>
              </a:rPr>
              <a:t>Motivates employees to learn because training is relevant.</a:t>
            </a:r>
          </a:p>
        </p:txBody>
      </p:sp>
      <p:sp>
        <p:nvSpPr>
          <p:cNvPr id="18" name="Text Placeholder 70">
            <a:extLst>
              <a:ext uri="{FF2B5EF4-FFF2-40B4-BE49-F238E27FC236}">
                <a16:creationId xmlns:a16="http://schemas.microsoft.com/office/drawing/2014/main" id="{2F1F73AE-ACC0-4727-8E6A-32D3C166573B}"/>
              </a:ext>
            </a:extLst>
          </p:cNvPr>
          <p:cNvSpPr txBox="1">
            <a:spLocks/>
          </p:cNvSpPr>
          <p:nvPr/>
        </p:nvSpPr>
        <p:spPr>
          <a:xfrm>
            <a:off x="2568970" y="1906287"/>
            <a:ext cx="1952298" cy="2261903"/>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Types</a:t>
            </a:r>
          </a:p>
          <a:p>
            <a:r>
              <a:rPr lang="en-US" sz="1400" dirty="0">
                <a:solidFill>
                  <a:schemeClr val="bg1"/>
                </a:solidFill>
              </a:rPr>
              <a:t>Formal Training</a:t>
            </a:r>
          </a:p>
          <a:p>
            <a:r>
              <a:rPr lang="en-US" sz="1400" dirty="0">
                <a:solidFill>
                  <a:schemeClr val="bg1"/>
                </a:solidFill>
              </a:rPr>
              <a:t>Learner-Controlled Instruction</a:t>
            </a:r>
          </a:p>
          <a:p>
            <a:r>
              <a:rPr lang="en-US" sz="1400" dirty="0">
                <a:solidFill>
                  <a:schemeClr val="bg1"/>
                </a:solidFill>
              </a:rPr>
              <a:t>Apprentice Training</a:t>
            </a:r>
          </a:p>
          <a:p>
            <a:r>
              <a:rPr lang="en-US" sz="1400" dirty="0">
                <a:solidFill>
                  <a:schemeClr val="bg1"/>
                </a:solidFill>
              </a:rPr>
              <a:t>Shadowing</a:t>
            </a:r>
          </a:p>
        </p:txBody>
      </p:sp>
      <p:pic>
        <p:nvPicPr>
          <p:cNvPr id="12" name="Graphic 11" descr="Lightbulb and gear with solid fill">
            <a:extLst>
              <a:ext uri="{FF2B5EF4-FFF2-40B4-BE49-F238E27FC236}">
                <a16:creationId xmlns:a16="http://schemas.microsoft.com/office/drawing/2014/main" id="{BD65800A-6035-4C6F-9B95-1E129CD509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7753" y="952142"/>
            <a:ext cx="914400" cy="914400"/>
          </a:xfrm>
          <a:prstGeom prst="rect">
            <a:avLst/>
          </a:prstGeom>
        </p:spPr>
      </p:pic>
      <p:sp>
        <p:nvSpPr>
          <p:cNvPr id="19" name="Content Placeholder 1">
            <a:extLst>
              <a:ext uri="{FF2B5EF4-FFF2-40B4-BE49-F238E27FC236}">
                <a16:creationId xmlns:a16="http://schemas.microsoft.com/office/drawing/2014/main" id="{DA606586-B92C-4F4A-9264-E8EF3888B9C7}"/>
              </a:ext>
            </a:extLst>
          </p:cNvPr>
          <p:cNvSpPr txBox="1">
            <a:spLocks/>
          </p:cNvSpPr>
          <p:nvPr/>
        </p:nvSpPr>
        <p:spPr>
          <a:xfrm>
            <a:off x="2178448" y="1264297"/>
            <a:ext cx="5983418" cy="48463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dirty="0">
                <a:cs typeface="Times New Roman" panose="02020603050405020304" pitchFamily="18" charset="0"/>
              </a:rPr>
              <a:t>How is on-the-job training received by the workers? </a:t>
            </a:r>
          </a:p>
        </p:txBody>
      </p:sp>
    </p:spTree>
    <p:custDataLst>
      <p:tags r:id="rId1"/>
    </p:custDataLst>
    <p:extLst>
      <p:ext uri="{BB962C8B-B14F-4D97-AF65-F5344CB8AC3E}">
        <p14:creationId xmlns:p14="http://schemas.microsoft.com/office/powerpoint/2010/main" val="29607696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043E3F-F4DE-4577-9A50-31E1773D79A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2892" y="1552422"/>
            <a:ext cx="3878261" cy="3044952"/>
          </a:xfrm>
          <a:prstGeom prst="rect">
            <a:avLst/>
          </a:prstGeom>
          <a:noFill/>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4-8</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Off-the-Job Training</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M4</a:t>
            </a:r>
          </a:p>
        </p:txBody>
      </p:sp>
      <p:sp>
        <p:nvSpPr>
          <p:cNvPr id="14" name="Rectangle 13">
            <a:extLst>
              <a:ext uri="{FF2B5EF4-FFF2-40B4-BE49-F238E27FC236}">
                <a16:creationId xmlns:a16="http://schemas.microsoft.com/office/drawing/2014/main" id="{3AF5BADE-7B6F-4D0F-AF22-9DCD7920DC22}"/>
              </a:ext>
            </a:extLst>
          </p:cNvPr>
          <p:cNvSpPr/>
          <p:nvPr/>
        </p:nvSpPr>
        <p:spPr>
          <a:xfrm>
            <a:off x="2518854" y="1557930"/>
            <a:ext cx="1952299" cy="3057819"/>
          </a:xfrm>
          <a:prstGeom prst="rect">
            <a:avLst/>
          </a:prstGeom>
          <a:solidFill>
            <a:srgbClr val="0076BE">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Content Placeholder 7">
            <a:extLst>
              <a:ext uri="{FF2B5EF4-FFF2-40B4-BE49-F238E27FC236}">
                <a16:creationId xmlns:a16="http://schemas.microsoft.com/office/drawing/2014/main" id="{F9F1BB58-7783-4EEB-AE0B-B67CA28BB4D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96891" y="1538921"/>
            <a:ext cx="3878261" cy="3044952"/>
          </a:xfrm>
          <a:prstGeom prst="rect">
            <a:avLst/>
          </a:prstGeom>
          <a:noFill/>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35C4A5DA-6EAE-4EE5-8967-E83511EF4200}"/>
              </a:ext>
            </a:extLst>
          </p:cNvPr>
          <p:cNvSpPr/>
          <p:nvPr/>
        </p:nvSpPr>
        <p:spPr>
          <a:xfrm>
            <a:off x="6722854" y="1538720"/>
            <a:ext cx="1952298" cy="3045153"/>
          </a:xfrm>
          <a:prstGeom prst="rect">
            <a:avLst/>
          </a:prstGeom>
          <a:solidFill>
            <a:srgbClr val="0076BE">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70">
            <a:extLst>
              <a:ext uri="{FF2B5EF4-FFF2-40B4-BE49-F238E27FC236}">
                <a16:creationId xmlns:a16="http://schemas.microsoft.com/office/drawing/2014/main" id="{E553EEB3-D2E3-4102-B6D8-6103ECFB3823}"/>
              </a:ext>
            </a:extLst>
          </p:cNvPr>
          <p:cNvSpPr txBox="1">
            <a:spLocks/>
          </p:cNvSpPr>
          <p:nvPr/>
        </p:nvSpPr>
        <p:spPr>
          <a:xfrm>
            <a:off x="6734504" y="1327929"/>
            <a:ext cx="1952298" cy="305926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Advantages</a:t>
            </a:r>
          </a:p>
          <a:p>
            <a:r>
              <a:rPr lang="en-US" sz="1200" dirty="0">
                <a:solidFill>
                  <a:schemeClr val="bg1"/>
                </a:solidFill>
              </a:rPr>
              <a:t>Ensures that all trainees receive the same information.</a:t>
            </a:r>
          </a:p>
          <a:p>
            <a:r>
              <a:rPr lang="en-US" sz="1200" dirty="0">
                <a:solidFill>
                  <a:schemeClr val="bg1"/>
                </a:solidFill>
              </a:rPr>
              <a:t>Trainees can concentrate away from work.</a:t>
            </a:r>
          </a:p>
          <a:p>
            <a:r>
              <a:rPr lang="en-US" sz="1200" dirty="0">
                <a:solidFill>
                  <a:schemeClr val="bg1"/>
                </a:solidFill>
              </a:rPr>
              <a:t>Professional trainers may enhance effectiveness.</a:t>
            </a:r>
          </a:p>
        </p:txBody>
      </p:sp>
      <p:sp>
        <p:nvSpPr>
          <p:cNvPr id="18" name="Text Placeholder 70">
            <a:extLst>
              <a:ext uri="{FF2B5EF4-FFF2-40B4-BE49-F238E27FC236}">
                <a16:creationId xmlns:a16="http://schemas.microsoft.com/office/drawing/2014/main" id="{2F1F73AE-ACC0-4727-8E6A-32D3C166573B}"/>
              </a:ext>
            </a:extLst>
          </p:cNvPr>
          <p:cNvSpPr txBox="1">
            <a:spLocks/>
          </p:cNvSpPr>
          <p:nvPr/>
        </p:nvSpPr>
        <p:spPr>
          <a:xfrm>
            <a:off x="2537847" y="1557930"/>
            <a:ext cx="1952298" cy="3033937"/>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Types</a:t>
            </a:r>
          </a:p>
          <a:p>
            <a:r>
              <a:rPr lang="en-US" sz="1200" dirty="0">
                <a:solidFill>
                  <a:schemeClr val="bg1"/>
                </a:solidFill>
              </a:rPr>
              <a:t>Workshops</a:t>
            </a:r>
          </a:p>
          <a:p>
            <a:r>
              <a:rPr lang="en-US" sz="1200" dirty="0">
                <a:solidFill>
                  <a:schemeClr val="bg1"/>
                </a:solidFill>
              </a:rPr>
              <a:t>Conferences/seminars</a:t>
            </a:r>
          </a:p>
          <a:p>
            <a:r>
              <a:rPr lang="en-US" sz="1200" dirty="0">
                <a:solidFill>
                  <a:schemeClr val="bg1"/>
                </a:solidFill>
              </a:rPr>
              <a:t>Simulations</a:t>
            </a:r>
          </a:p>
          <a:p>
            <a:r>
              <a:rPr lang="en-US" sz="1200" dirty="0">
                <a:solidFill>
                  <a:schemeClr val="bg1"/>
                </a:solidFill>
              </a:rPr>
              <a:t>Multimedia</a:t>
            </a:r>
          </a:p>
          <a:p>
            <a:r>
              <a:rPr lang="en-US" sz="1200" dirty="0">
                <a:solidFill>
                  <a:schemeClr val="bg1"/>
                </a:solidFill>
              </a:rPr>
              <a:t>Case studies and scenarios</a:t>
            </a:r>
          </a:p>
          <a:p>
            <a:r>
              <a:rPr lang="en-US" sz="1200" dirty="0">
                <a:solidFill>
                  <a:schemeClr val="bg1"/>
                </a:solidFill>
              </a:rPr>
              <a:t>Role plays and management games</a:t>
            </a:r>
          </a:p>
          <a:p>
            <a:r>
              <a:rPr lang="en-US" sz="1200" dirty="0">
                <a:solidFill>
                  <a:schemeClr val="bg1"/>
                </a:solidFill>
              </a:rPr>
              <a:t>Computer- or web-based learning</a:t>
            </a:r>
          </a:p>
        </p:txBody>
      </p:sp>
      <p:sp>
        <p:nvSpPr>
          <p:cNvPr id="11" name="Content Placeholder 1">
            <a:extLst>
              <a:ext uri="{FF2B5EF4-FFF2-40B4-BE49-F238E27FC236}">
                <a16:creationId xmlns:a16="http://schemas.microsoft.com/office/drawing/2014/main" id="{A40ED888-3DD7-4A76-9D81-8E724CAE35F4}"/>
              </a:ext>
            </a:extLst>
          </p:cNvPr>
          <p:cNvSpPr txBox="1">
            <a:spLocks/>
          </p:cNvSpPr>
          <p:nvPr/>
        </p:nvSpPr>
        <p:spPr>
          <a:xfrm>
            <a:off x="2178448" y="899799"/>
            <a:ext cx="5983418" cy="484632"/>
          </a:xfrm>
          <a:prstGeom prst="rect">
            <a:avLst/>
          </a:prstGeom>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dirty="0">
                <a:cs typeface="Times New Roman" panose="02020603050405020304" pitchFamily="18" charset="0"/>
              </a:rPr>
              <a:t>What types of off-the-job training occurs?</a:t>
            </a:r>
          </a:p>
        </p:txBody>
      </p:sp>
      <p:pic>
        <p:nvPicPr>
          <p:cNvPr id="12" name="Graphic 11" descr="Lightbulb and gear with solid fill">
            <a:extLst>
              <a:ext uri="{FF2B5EF4-FFF2-40B4-BE49-F238E27FC236}">
                <a16:creationId xmlns:a16="http://schemas.microsoft.com/office/drawing/2014/main" id="{9AFF8225-82FB-4987-A0BD-4C0716E3CC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2173456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043E3F-F4DE-4577-9A50-31E1773D79A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59"/>
          <a:stretch/>
        </p:blipFill>
        <p:spPr>
          <a:xfrm>
            <a:off x="592892" y="1248895"/>
            <a:ext cx="3877056" cy="1640542"/>
          </a:xfrm>
          <a:prstGeom prst="rect">
            <a:avLst/>
          </a:prstGeom>
          <a:noFill/>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26A1280-AC0E-478B-AC3D-8035FC83DB16}"/>
              </a:ext>
            </a:extLst>
          </p:cNvPr>
          <p:cNvSpPr>
            <a:spLocks noGrp="1"/>
          </p:cNvSpPr>
          <p:nvPr>
            <p:ph type="sldNum" sz="quarter" idx="4"/>
          </p:nvPr>
        </p:nvSpPr>
        <p:spPr/>
        <p:txBody>
          <a:bodyPr/>
          <a:lstStyle/>
          <a:p>
            <a:r>
              <a:rPr lang="en-US" dirty="0"/>
              <a:t>4-10</a:t>
            </a:r>
          </a:p>
        </p:txBody>
      </p:sp>
      <p:sp>
        <p:nvSpPr>
          <p:cNvPr id="5" name="Title 4">
            <a:extLst>
              <a:ext uri="{FF2B5EF4-FFF2-40B4-BE49-F238E27FC236}">
                <a16:creationId xmlns:a16="http://schemas.microsoft.com/office/drawing/2014/main" id="{5FAD73D8-CA11-4420-852E-7753142633E9}"/>
              </a:ext>
            </a:extLst>
          </p:cNvPr>
          <p:cNvSpPr>
            <a:spLocks noGrp="1"/>
          </p:cNvSpPr>
          <p:nvPr>
            <p:ph type="ctrTitle"/>
          </p:nvPr>
        </p:nvSpPr>
        <p:spPr/>
        <p:txBody>
          <a:bodyPr/>
          <a:lstStyle/>
          <a:p>
            <a:r>
              <a:rPr lang="en-US" dirty="0"/>
              <a:t>Orientation</a:t>
            </a:r>
          </a:p>
        </p:txBody>
      </p:sp>
      <p:sp>
        <p:nvSpPr>
          <p:cNvPr id="6" name="Text Placeholder 5">
            <a:extLst>
              <a:ext uri="{FF2B5EF4-FFF2-40B4-BE49-F238E27FC236}">
                <a16:creationId xmlns:a16="http://schemas.microsoft.com/office/drawing/2014/main" id="{1D330A09-99CB-4AA2-B179-DD2FDF63C52B}"/>
              </a:ext>
            </a:extLst>
          </p:cNvPr>
          <p:cNvSpPr>
            <a:spLocks noGrp="1"/>
          </p:cNvSpPr>
          <p:nvPr>
            <p:ph type="body" sz="quarter" idx="16"/>
          </p:nvPr>
        </p:nvSpPr>
        <p:spPr/>
        <p:txBody>
          <a:bodyPr/>
          <a:lstStyle/>
          <a:p>
            <a:r>
              <a:rPr lang="en-US" dirty="0"/>
              <a:t>M4</a:t>
            </a:r>
          </a:p>
        </p:txBody>
      </p:sp>
      <p:sp>
        <p:nvSpPr>
          <p:cNvPr id="14" name="Rectangle 13">
            <a:extLst>
              <a:ext uri="{FF2B5EF4-FFF2-40B4-BE49-F238E27FC236}">
                <a16:creationId xmlns:a16="http://schemas.microsoft.com/office/drawing/2014/main" id="{3AF5BADE-7B6F-4D0F-AF22-9DCD7920DC22}"/>
              </a:ext>
            </a:extLst>
          </p:cNvPr>
          <p:cNvSpPr/>
          <p:nvPr/>
        </p:nvSpPr>
        <p:spPr>
          <a:xfrm>
            <a:off x="2541068" y="1222694"/>
            <a:ext cx="1952299" cy="1699575"/>
          </a:xfrm>
          <a:prstGeom prst="rect">
            <a:avLst/>
          </a:prstGeom>
          <a:solidFill>
            <a:srgbClr val="0076B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70">
            <a:extLst>
              <a:ext uri="{FF2B5EF4-FFF2-40B4-BE49-F238E27FC236}">
                <a16:creationId xmlns:a16="http://schemas.microsoft.com/office/drawing/2014/main" id="{2F1F73AE-ACC0-4727-8E6A-32D3C166573B}"/>
              </a:ext>
            </a:extLst>
          </p:cNvPr>
          <p:cNvSpPr txBox="1">
            <a:spLocks/>
          </p:cNvSpPr>
          <p:nvPr/>
        </p:nvSpPr>
        <p:spPr>
          <a:xfrm>
            <a:off x="2537847" y="1233913"/>
            <a:ext cx="1952298" cy="16995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General Orientation</a:t>
            </a:r>
          </a:p>
        </p:txBody>
      </p:sp>
      <p:sp>
        <p:nvSpPr>
          <p:cNvPr id="12" name="Rectangle 11">
            <a:extLst>
              <a:ext uri="{FF2B5EF4-FFF2-40B4-BE49-F238E27FC236}">
                <a16:creationId xmlns:a16="http://schemas.microsoft.com/office/drawing/2014/main" id="{B117B652-DBE9-488E-A13E-C5C9CDFB4F34}"/>
              </a:ext>
            </a:extLst>
          </p:cNvPr>
          <p:cNvSpPr/>
          <p:nvPr/>
        </p:nvSpPr>
        <p:spPr>
          <a:xfrm>
            <a:off x="612777" y="1248896"/>
            <a:ext cx="7928805" cy="1640541"/>
          </a:xfrm>
          <a:prstGeom prst="rect">
            <a:avLst/>
          </a:prstGeom>
          <a:ln w="38100">
            <a:solidFill>
              <a:srgbClr val="0076BE">
                <a:alpha val="50000"/>
              </a:srgb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9" name="Text Placeholder 6">
            <a:extLst>
              <a:ext uri="{FF2B5EF4-FFF2-40B4-BE49-F238E27FC236}">
                <a16:creationId xmlns:a16="http://schemas.microsoft.com/office/drawing/2014/main" id="{B9B9E7DB-A0D8-4801-B01E-52ED49EF3CAC}"/>
              </a:ext>
            </a:extLst>
          </p:cNvPr>
          <p:cNvSpPr txBox="1">
            <a:spLocks/>
          </p:cNvSpPr>
          <p:nvPr/>
        </p:nvSpPr>
        <p:spPr>
          <a:xfrm>
            <a:off x="4591728" y="1261781"/>
            <a:ext cx="3864239" cy="1627655"/>
          </a:xfrm>
          <a:prstGeom prst="rect">
            <a:avLst/>
          </a:prstGeom>
        </p:spPr>
        <p:txBody>
          <a:bodyPr vert="horz" lIns="91440" tIns="45720" rIns="91440" bIns="45720" rtlCol="0" anchor="t">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Conducted by HR</a:t>
            </a:r>
          </a:p>
          <a:p>
            <a:pPr marL="285750" indent="-285750">
              <a:buFont typeface="Arial" panose="020B0604020202020204" pitchFamily="34" charset="0"/>
              <a:buChar char="•"/>
            </a:pPr>
            <a:r>
              <a:rPr lang="en-US" sz="1200" dirty="0"/>
              <a:t>Hours, benefits, vacations</a:t>
            </a:r>
          </a:p>
          <a:p>
            <a:pPr marL="285750" indent="-285750">
              <a:buFont typeface="Arial" panose="020B0604020202020204" pitchFamily="34" charset="0"/>
              <a:buChar char="•"/>
            </a:pPr>
            <a:r>
              <a:rPr lang="en-US" sz="1200" dirty="0"/>
              <a:t>Paperwork</a:t>
            </a:r>
          </a:p>
          <a:p>
            <a:pPr marL="285750" indent="-285750">
              <a:buFont typeface="Arial" panose="020B0604020202020204" pitchFamily="34" charset="0"/>
              <a:buChar char="•"/>
            </a:pPr>
            <a:r>
              <a:rPr lang="en-US" sz="1200" dirty="0"/>
              <a:t>Organizational structure</a:t>
            </a:r>
          </a:p>
          <a:p>
            <a:pPr marL="285750" indent="-285750">
              <a:buFont typeface="Arial" panose="020B0604020202020204" pitchFamily="34" charset="0"/>
              <a:buChar char="•"/>
            </a:pPr>
            <a:r>
              <a:rPr lang="en-US" sz="1200" dirty="0"/>
              <a:t>Organizational goals / values</a:t>
            </a:r>
          </a:p>
          <a:p>
            <a:pPr marL="285750" indent="-285750">
              <a:buFont typeface="Arial" panose="020B0604020202020204" pitchFamily="34" charset="0"/>
              <a:buChar char="•"/>
            </a:pPr>
            <a:r>
              <a:rPr lang="en-US" sz="1200" dirty="0"/>
              <a:t>Introduction to managers</a:t>
            </a:r>
          </a:p>
        </p:txBody>
      </p:sp>
      <p:pic>
        <p:nvPicPr>
          <p:cNvPr id="20" name="Picture 19">
            <a:extLst>
              <a:ext uri="{FF2B5EF4-FFF2-40B4-BE49-F238E27FC236}">
                <a16:creationId xmlns:a16="http://schemas.microsoft.com/office/drawing/2014/main" id="{204DC950-1889-4C80-B8A8-9D4F0B2BBE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6784" y="2990790"/>
            <a:ext cx="3877056" cy="1640542"/>
          </a:xfrm>
          <a:prstGeom prst="rect">
            <a:avLst/>
          </a:prstGeom>
          <a:noFill/>
          <a:effectLst/>
        </p:spPr>
      </p:pic>
      <p:sp>
        <p:nvSpPr>
          <p:cNvPr id="21" name="Rectangle 20">
            <a:extLst>
              <a:ext uri="{FF2B5EF4-FFF2-40B4-BE49-F238E27FC236}">
                <a16:creationId xmlns:a16="http://schemas.microsoft.com/office/drawing/2014/main" id="{CB0B4A6F-EB29-4E70-B1EE-67A86D8FF832}"/>
              </a:ext>
            </a:extLst>
          </p:cNvPr>
          <p:cNvSpPr/>
          <p:nvPr/>
        </p:nvSpPr>
        <p:spPr>
          <a:xfrm>
            <a:off x="2541068" y="2985081"/>
            <a:ext cx="1952299" cy="1640541"/>
          </a:xfrm>
          <a:prstGeom prst="rect">
            <a:avLst/>
          </a:prstGeom>
          <a:solidFill>
            <a:srgbClr val="0076B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 Placeholder 70">
            <a:extLst>
              <a:ext uri="{FF2B5EF4-FFF2-40B4-BE49-F238E27FC236}">
                <a16:creationId xmlns:a16="http://schemas.microsoft.com/office/drawing/2014/main" id="{7ADA4C3E-710B-4476-BE31-8EE3F5FAA0E0}"/>
              </a:ext>
            </a:extLst>
          </p:cNvPr>
          <p:cNvSpPr txBox="1">
            <a:spLocks/>
          </p:cNvSpPr>
          <p:nvPr/>
        </p:nvSpPr>
        <p:spPr>
          <a:xfrm>
            <a:off x="2537847" y="2996299"/>
            <a:ext cx="1952298" cy="16995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Department Orientation</a:t>
            </a:r>
          </a:p>
        </p:txBody>
      </p:sp>
      <p:sp>
        <p:nvSpPr>
          <p:cNvPr id="23" name="Rectangle 22">
            <a:extLst>
              <a:ext uri="{FF2B5EF4-FFF2-40B4-BE49-F238E27FC236}">
                <a16:creationId xmlns:a16="http://schemas.microsoft.com/office/drawing/2014/main" id="{4DB48268-7A6E-4C90-9DD2-50DF2BF20128}"/>
              </a:ext>
            </a:extLst>
          </p:cNvPr>
          <p:cNvSpPr/>
          <p:nvPr/>
        </p:nvSpPr>
        <p:spPr>
          <a:xfrm>
            <a:off x="612777" y="3011282"/>
            <a:ext cx="7928805" cy="1625557"/>
          </a:xfrm>
          <a:prstGeom prst="rect">
            <a:avLst/>
          </a:prstGeom>
          <a:ln w="38100">
            <a:solidFill>
              <a:srgbClr val="0076BE">
                <a:alpha val="50000"/>
              </a:srgb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4" name="Text Placeholder 6">
            <a:extLst>
              <a:ext uri="{FF2B5EF4-FFF2-40B4-BE49-F238E27FC236}">
                <a16:creationId xmlns:a16="http://schemas.microsoft.com/office/drawing/2014/main" id="{14002D60-FFE3-48E4-9540-EC63F6FCB513}"/>
              </a:ext>
            </a:extLst>
          </p:cNvPr>
          <p:cNvSpPr txBox="1">
            <a:spLocks/>
          </p:cNvSpPr>
          <p:nvPr/>
        </p:nvSpPr>
        <p:spPr>
          <a:xfrm>
            <a:off x="4591728" y="3016548"/>
            <a:ext cx="3864239" cy="1646492"/>
          </a:xfrm>
          <a:prstGeom prst="rect">
            <a:avLst/>
          </a:prstGeom>
        </p:spPr>
        <p:txBody>
          <a:bodyPr vert="horz" lIns="91440" tIns="45720" rIns="91440" bIns="45720" rtlCol="0" anchor="t">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Conducted by managers</a:t>
            </a:r>
          </a:p>
          <a:p>
            <a:pPr marL="285750" indent="-285750">
              <a:buFont typeface="Arial" panose="020B0604020202020204" pitchFamily="34" charset="0"/>
              <a:buChar char="•"/>
            </a:pPr>
            <a:r>
              <a:rPr lang="en-US" sz="1200" dirty="0"/>
              <a:t>Introduction to coworkers</a:t>
            </a:r>
          </a:p>
          <a:p>
            <a:pPr marL="285750" indent="-285750">
              <a:buFont typeface="Arial" panose="020B0604020202020204" pitchFamily="34" charset="0"/>
              <a:buChar char="•"/>
            </a:pPr>
            <a:r>
              <a:rPr lang="en-US" sz="1200" dirty="0"/>
              <a:t>How employee’s job fits into organizational structure</a:t>
            </a:r>
          </a:p>
          <a:p>
            <a:pPr marL="285750" indent="-285750">
              <a:buFont typeface="Arial" panose="020B0604020202020204" pitchFamily="34" charset="0"/>
              <a:buChar char="•"/>
            </a:pPr>
            <a:r>
              <a:rPr lang="en-US" sz="1200" dirty="0"/>
              <a:t>How department contributes to organization’s goals/values</a:t>
            </a:r>
          </a:p>
          <a:p>
            <a:pPr marL="285750" indent="-285750">
              <a:buFont typeface="Arial" panose="020B0604020202020204" pitchFamily="34" charset="0"/>
              <a:buChar char="•"/>
            </a:pPr>
            <a:r>
              <a:rPr lang="en-US" sz="1200" dirty="0"/>
              <a:t>How employee’s role contributes to success of department</a:t>
            </a:r>
          </a:p>
        </p:txBody>
      </p:sp>
    </p:spTree>
    <p:custDataLst>
      <p:tags r:id="rId1"/>
    </p:custDataLst>
    <p:extLst>
      <p:ext uri="{BB962C8B-B14F-4D97-AF65-F5344CB8AC3E}">
        <p14:creationId xmlns:p14="http://schemas.microsoft.com/office/powerpoint/2010/main" val="28059127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67F7A7-620D-4E07-A3EE-5181642B3E69}"/>
              </a:ext>
            </a:extLst>
          </p:cNvPr>
          <p:cNvSpPr/>
          <p:nvPr/>
        </p:nvSpPr>
        <p:spPr>
          <a:xfrm>
            <a:off x="4522046" y="3435531"/>
            <a:ext cx="428777" cy="7707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71E62A2C-695A-4458-B338-8B68ADB9206D}"/>
              </a:ext>
            </a:extLst>
          </p:cNvPr>
          <p:cNvSpPr>
            <a:spLocks noGrp="1"/>
          </p:cNvSpPr>
          <p:nvPr>
            <p:ph idx="1"/>
          </p:nvPr>
        </p:nvSpPr>
        <p:spPr>
          <a:xfrm>
            <a:off x="615104" y="1329375"/>
            <a:ext cx="4802716" cy="1242375"/>
          </a:xfrm>
        </p:spPr>
        <p:txBody>
          <a:bodyPr/>
          <a:lstStyle/>
          <a:p>
            <a:pPr marL="0" indent="0">
              <a:buNone/>
            </a:pPr>
            <a:r>
              <a:rPr lang="en-US" altLang="en-US" sz="1400" b="1" dirty="0"/>
              <a:t>Purpose</a:t>
            </a:r>
          </a:p>
          <a:p>
            <a:pPr lvl="0">
              <a:lnSpc>
                <a:spcPct val="100000"/>
              </a:lnSpc>
            </a:pPr>
            <a:r>
              <a:rPr lang="en-US" sz="1400" dirty="0"/>
              <a:t>Integrate new employees into organization.</a:t>
            </a:r>
            <a:endParaRPr lang="en-US" sz="1400" dirty="0">
              <a:cs typeface="Times New Roman" pitchFamily="18" charset="0"/>
            </a:endParaRPr>
          </a:p>
          <a:p>
            <a:pPr lvl="0"/>
            <a:r>
              <a:rPr lang="en-US" sz="1400" dirty="0"/>
              <a:t>Prepare employees to succeed and become engaged.</a:t>
            </a:r>
          </a:p>
          <a:p>
            <a:pPr marL="0" lvl="0" indent="0">
              <a:buNone/>
            </a:pPr>
            <a:endParaRPr lang="en-US" dirty="0"/>
          </a:p>
        </p:txBody>
      </p:sp>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4-11</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Onboarding	</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M4</a:t>
            </a:r>
          </a:p>
        </p:txBody>
      </p:sp>
      <p:sp>
        <p:nvSpPr>
          <p:cNvPr id="12" name="Rectangle 11">
            <a:extLst>
              <a:ext uri="{FF2B5EF4-FFF2-40B4-BE49-F238E27FC236}">
                <a16:creationId xmlns:a16="http://schemas.microsoft.com/office/drawing/2014/main" id="{FF8FFD7B-8823-4F3A-B397-3E1D6E23D5B9}"/>
              </a:ext>
            </a:extLst>
          </p:cNvPr>
          <p:cNvSpPr/>
          <p:nvPr/>
        </p:nvSpPr>
        <p:spPr>
          <a:xfrm>
            <a:off x="480447" y="2316480"/>
            <a:ext cx="5820019" cy="2028253"/>
          </a:xfrm>
          <a:prstGeom prst="rect">
            <a:avLst/>
          </a:prstGeom>
          <a:ln w="38100">
            <a:solidFill>
              <a:srgbClr val="0076BE">
                <a:alpha val="50000"/>
              </a:srgb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97CB545-8C2F-47CC-AEC2-725D5820632B}"/>
              </a:ext>
            </a:extLst>
          </p:cNvPr>
          <p:cNvPicPr>
            <a:picLocks noChangeAspect="1"/>
          </p:cNvPicPr>
          <p:nvPr/>
        </p:nvPicPr>
        <p:blipFill>
          <a:blip r:embed="rId4"/>
          <a:srcRect/>
          <a:stretch/>
        </p:blipFill>
        <p:spPr>
          <a:xfrm>
            <a:off x="4046969" y="2126770"/>
            <a:ext cx="4865186" cy="2556758"/>
          </a:xfrm>
          <a:prstGeom prst="rect">
            <a:avLst/>
          </a:prstGeom>
        </p:spPr>
      </p:pic>
      <p:sp>
        <p:nvSpPr>
          <p:cNvPr id="14" name="Rectangle 13">
            <a:extLst>
              <a:ext uri="{FF2B5EF4-FFF2-40B4-BE49-F238E27FC236}">
                <a16:creationId xmlns:a16="http://schemas.microsoft.com/office/drawing/2014/main" id="{D427B237-D76F-4477-86CA-FF43CDD12EF7}"/>
              </a:ext>
            </a:extLst>
          </p:cNvPr>
          <p:cNvSpPr/>
          <p:nvPr/>
        </p:nvSpPr>
        <p:spPr>
          <a:xfrm>
            <a:off x="615104" y="2530387"/>
            <a:ext cx="4447744" cy="1600438"/>
          </a:xfrm>
          <a:prstGeom prst="rect">
            <a:avLst/>
          </a:prstGeom>
        </p:spPr>
        <p:txBody>
          <a:bodyPr wrap="square">
            <a:spAutoFit/>
          </a:bodyPr>
          <a:lstStyle/>
          <a:p>
            <a:pPr marL="0" indent="0">
              <a:buNone/>
            </a:pPr>
            <a:r>
              <a:rPr lang="en-US" altLang="en-US" sz="1400" b="1" dirty="0">
                <a:latin typeface="+mn-lt"/>
              </a:rPr>
              <a:t>Best Practices</a:t>
            </a:r>
          </a:p>
          <a:p>
            <a:pPr marL="285750" indent="-285750">
              <a:buFont typeface="Arial" panose="020B0604020202020204" pitchFamily="34" charset="0"/>
              <a:buChar char="•"/>
            </a:pPr>
            <a:r>
              <a:rPr lang="en-US" altLang="en-US" sz="1400" dirty="0">
                <a:latin typeface="+mn-lt"/>
              </a:rPr>
              <a:t>Help new employee feel welcome.</a:t>
            </a:r>
          </a:p>
          <a:p>
            <a:pPr marL="285750" indent="-285750">
              <a:buFont typeface="Arial" panose="020B0604020202020204" pitchFamily="34" charset="0"/>
              <a:buChar char="•"/>
            </a:pPr>
            <a:r>
              <a:rPr lang="en-US" altLang="en-US" sz="1400" dirty="0">
                <a:latin typeface="+mn-lt"/>
              </a:rPr>
              <a:t>Clearly define roles and responsibilities.</a:t>
            </a:r>
          </a:p>
          <a:p>
            <a:pPr marL="285750" indent="-285750">
              <a:buFont typeface="Arial" panose="020B0604020202020204" pitchFamily="34" charset="0"/>
              <a:buChar char="•"/>
            </a:pPr>
            <a:r>
              <a:rPr lang="en-US" altLang="en-US" sz="1400" dirty="0">
                <a:latin typeface="+mn-lt"/>
              </a:rPr>
              <a:t>Socialize/integrate with the team.</a:t>
            </a:r>
          </a:p>
          <a:p>
            <a:pPr marL="285750" indent="-285750">
              <a:buFont typeface="Arial" panose="020B0604020202020204" pitchFamily="34" charset="0"/>
              <a:buChar char="•"/>
            </a:pPr>
            <a:r>
              <a:rPr lang="en-US" altLang="en-US" sz="1400" dirty="0">
                <a:latin typeface="+mn-lt"/>
              </a:rPr>
              <a:t>Tailor onboarding to different audiences.</a:t>
            </a:r>
          </a:p>
          <a:p>
            <a:pPr marL="285750" indent="-285750">
              <a:buFont typeface="Arial" panose="020B0604020202020204" pitchFamily="34" charset="0"/>
              <a:buChar char="•"/>
            </a:pPr>
            <a:r>
              <a:rPr lang="en-US" altLang="en-US" sz="1400" dirty="0">
                <a:latin typeface="+mn-lt"/>
              </a:rPr>
              <a:t>Create a formal follow-up system.</a:t>
            </a:r>
          </a:p>
          <a:p>
            <a:pPr marL="285750" indent="-285750">
              <a:buFont typeface="Arial" panose="020B0604020202020204" pitchFamily="34" charset="0"/>
              <a:buChar char="•"/>
            </a:pPr>
            <a:r>
              <a:rPr lang="en-US" altLang="en-US" sz="1400" dirty="0">
                <a:latin typeface="+mn-lt"/>
              </a:rPr>
              <a:t>Evaluate effectiveness.</a:t>
            </a:r>
          </a:p>
        </p:txBody>
      </p:sp>
    </p:spTree>
    <p:custDataLst>
      <p:tags r:id="rId1"/>
    </p:custDataLst>
    <p:extLst>
      <p:ext uri="{BB962C8B-B14F-4D97-AF65-F5344CB8AC3E}">
        <p14:creationId xmlns:p14="http://schemas.microsoft.com/office/powerpoint/2010/main" val="3892793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67F7A7-620D-4E07-A3EE-5181642B3E69}"/>
              </a:ext>
            </a:extLst>
          </p:cNvPr>
          <p:cNvSpPr/>
          <p:nvPr/>
        </p:nvSpPr>
        <p:spPr>
          <a:xfrm>
            <a:off x="4522046" y="3435531"/>
            <a:ext cx="428777" cy="7707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71E62A2C-695A-4458-B338-8B68ADB9206D}"/>
              </a:ext>
            </a:extLst>
          </p:cNvPr>
          <p:cNvSpPr>
            <a:spLocks noGrp="1"/>
          </p:cNvSpPr>
          <p:nvPr>
            <p:ph idx="1"/>
          </p:nvPr>
        </p:nvSpPr>
        <p:spPr>
          <a:xfrm>
            <a:off x="615104" y="1329375"/>
            <a:ext cx="7886700" cy="3347128"/>
          </a:xfrm>
        </p:spPr>
        <p:txBody>
          <a:bodyPr/>
          <a:lstStyle/>
          <a:p>
            <a:pPr marL="0" indent="0" algn="ctr">
              <a:buNone/>
            </a:pPr>
            <a:r>
              <a:rPr lang="en-US" altLang="en-US" b="1" dirty="0"/>
              <a:t>Talent Management: Shared Talent Objectives</a:t>
            </a:r>
          </a:p>
        </p:txBody>
      </p:sp>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4-12</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Professional Development</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M4</a:t>
            </a:r>
          </a:p>
        </p:txBody>
      </p:sp>
      <p:pic>
        <p:nvPicPr>
          <p:cNvPr id="13" name="Picture 12">
            <a:extLst>
              <a:ext uri="{FF2B5EF4-FFF2-40B4-BE49-F238E27FC236}">
                <a16:creationId xmlns:a16="http://schemas.microsoft.com/office/drawing/2014/main" id="{6B0FFD4D-FFBB-4A3A-9B64-630BB018E495}"/>
              </a:ext>
            </a:extLst>
          </p:cNvPr>
          <p:cNvPicPr>
            <a:picLocks noChangeAspect="1"/>
          </p:cNvPicPr>
          <p:nvPr/>
        </p:nvPicPr>
        <p:blipFill>
          <a:blip r:embed="rId4"/>
          <a:stretch>
            <a:fillRect/>
          </a:stretch>
        </p:blipFill>
        <p:spPr>
          <a:xfrm>
            <a:off x="2408767" y="1769512"/>
            <a:ext cx="4482044" cy="2844131"/>
          </a:xfrm>
          <a:prstGeom prst="rect">
            <a:avLst/>
          </a:prstGeom>
        </p:spPr>
      </p:pic>
    </p:spTree>
    <p:custDataLst>
      <p:tags r:id="rId1"/>
    </p:custDataLst>
    <p:extLst>
      <p:ext uri="{BB962C8B-B14F-4D97-AF65-F5344CB8AC3E}">
        <p14:creationId xmlns:p14="http://schemas.microsoft.com/office/powerpoint/2010/main" val="26722922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C237DF2-9AC5-4EC3-8E65-2E2814652C93}"/>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rcRect/>
          <a:stretch/>
        </p:blipFill>
        <p:spPr>
          <a:xfrm>
            <a:off x="704679" y="1337834"/>
            <a:ext cx="4451386" cy="2969084"/>
          </a:xfrm>
        </p:spPr>
      </p:pic>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4-13</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Professional Development Tools</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M4</a:t>
            </a:r>
          </a:p>
        </p:txBody>
      </p:sp>
      <p:sp>
        <p:nvSpPr>
          <p:cNvPr id="7" name="Rectangle 6">
            <a:extLst>
              <a:ext uri="{FF2B5EF4-FFF2-40B4-BE49-F238E27FC236}">
                <a16:creationId xmlns:a16="http://schemas.microsoft.com/office/drawing/2014/main" id="{BCDF1BFA-D479-4A94-981B-BADB1FD3D5CA}"/>
              </a:ext>
            </a:extLst>
          </p:cNvPr>
          <p:cNvSpPr/>
          <p:nvPr/>
        </p:nvSpPr>
        <p:spPr>
          <a:xfrm>
            <a:off x="5326836" y="1181000"/>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0">
            <a:extLst>
              <a:ext uri="{FF2B5EF4-FFF2-40B4-BE49-F238E27FC236}">
                <a16:creationId xmlns:a16="http://schemas.microsoft.com/office/drawing/2014/main" id="{BF621F60-162C-4048-AEDC-FBB4B9BB74C5}"/>
              </a:ext>
            </a:extLst>
          </p:cNvPr>
          <p:cNvSpPr txBox="1">
            <a:spLocks/>
          </p:cNvSpPr>
          <p:nvPr/>
        </p:nvSpPr>
        <p:spPr>
          <a:xfrm>
            <a:off x="5326837" y="1423460"/>
            <a:ext cx="1040378" cy="52668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Coaching</a:t>
            </a:r>
            <a:endParaRPr lang="en-US" sz="1300" dirty="0">
              <a:solidFill>
                <a:schemeClr val="bg1"/>
              </a:solidFill>
            </a:endParaRPr>
          </a:p>
        </p:txBody>
      </p:sp>
      <p:sp>
        <p:nvSpPr>
          <p:cNvPr id="11" name="Rectangle 10">
            <a:extLst>
              <a:ext uri="{FF2B5EF4-FFF2-40B4-BE49-F238E27FC236}">
                <a16:creationId xmlns:a16="http://schemas.microsoft.com/office/drawing/2014/main" id="{FE2CC36D-4161-4072-82F7-B192AA1B05AA}"/>
              </a:ext>
            </a:extLst>
          </p:cNvPr>
          <p:cNvSpPr/>
          <p:nvPr/>
        </p:nvSpPr>
        <p:spPr>
          <a:xfrm>
            <a:off x="6519615" y="1181000"/>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70">
            <a:extLst>
              <a:ext uri="{FF2B5EF4-FFF2-40B4-BE49-F238E27FC236}">
                <a16:creationId xmlns:a16="http://schemas.microsoft.com/office/drawing/2014/main" id="{1588F0FC-B7A0-44B8-B72C-209AB9B9DFF6}"/>
              </a:ext>
            </a:extLst>
          </p:cNvPr>
          <p:cNvSpPr txBox="1">
            <a:spLocks/>
          </p:cNvSpPr>
          <p:nvPr/>
        </p:nvSpPr>
        <p:spPr>
          <a:xfrm>
            <a:off x="6519615" y="1181000"/>
            <a:ext cx="1040379" cy="101160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Mentoring</a:t>
            </a:r>
          </a:p>
        </p:txBody>
      </p:sp>
      <p:sp>
        <p:nvSpPr>
          <p:cNvPr id="13" name="Rectangle 12">
            <a:extLst>
              <a:ext uri="{FF2B5EF4-FFF2-40B4-BE49-F238E27FC236}">
                <a16:creationId xmlns:a16="http://schemas.microsoft.com/office/drawing/2014/main" id="{06043A69-ED58-4934-8AA3-3EF780E13BC9}"/>
              </a:ext>
            </a:extLst>
          </p:cNvPr>
          <p:cNvSpPr/>
          <p:nvPr/>
        </p:nvSpPr>
        <p:spPr>
          <a:xfrm>
            <a:off x="7712394" y="1181000"/>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70">
            <a:extLst>
              <a:ext uri="{FF2B5EF4-FFF2-40B4-BE49-F238E27FC236}">
                <a16:creationId xmlns:a16="http://schemas.microsoft.com/office/drawing/2014/main" id="{6AC1CFDF-6949-4463-AE94-A28EE28DED57}"/>
              </a:ext>
            </a:extLst>
          </p:cNvPr>
          <p:cNvSpPr txBox="1">
            <a:spLocks/>
          </p:cNvSpPr>
          <p:nvPr/>
        </p:nvSpPr>
        <p:spPr>
          <a:xfrm>
            <a:off x="7712395" y="1181000"/>
            <a:ext cx="1040378" cy="101160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Job Rotation</a:t>
            </a:r>
          </a:p>
        </p:txBody>
      </p:sp>
      <p:sp>
        <p:nvSpPr>
          <p:cNvPr id="15" name="Rectangle 14">
            <a:extLst>
              <a:ext uri="{FF2B5EF4-FFF2-40B4-BE49-F238E27FC236}">
                <a16:creationId xmlns:a16="http://schemas.microsoft.com/office/drawing/2014/main" id="{EEE6D847-BA33-40AA-8F26-90F5F7CF0D71}"/>
              </a:ext>
            </a:extLst>
          </p:cNvPr>
          <p:cNvSpPr/>
          <p:nvPr/>
        </p:nvSpPr>
        <p:spPr>
          <a:xfrm>
            <a:off x="5326838" y="2329431"/>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70">
            <a:extLst>
              <a:ext uri="{FF2B5EF4-FFF2-40B4-BE49-F238E27FC236}">
                <a16:creationId xmlns:a16="http://schemas.microsoft.com/office/drawing/2014/main" id="{91804541-39A1-4761-8687-DEFD280A2E6C}"/>
              </a:ext>
            </a:extLst>
          </p:cNvPr>
          <p:cNvSpPr txBox="1">
            <a:spLocks/>
          </p:cNvSpPr>
          <p:nvPr/>
        </p:nvSpPr>
        <p:spPr>
          <a:xfrm>
            <a:off x="5326839" y="2344259"/>
            <a:ext cx="1040378" cy="9967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Job Enlargement</a:t>
            </a:r>
          </a:p>
        </p:txBody>
      </p:sp>
      <p:sp>
        <p:nvSpPr>
          <p:cNvPr id="17" name="Rectangle 16">
            <a:extLst>
              <a:ext uri="{FF2B5EF4-FFF2-40B4-BE49-F238E27FC236}">
                <a16:creationId xmlns:a16="http://schemas.microsoft.com/office/drawing/2014/main" id="{3D0E046B-B18A-46F5-9EC6-8B7ADC809585}"/>
              </a:ext>
            </a:extLst>
          </p:cNvPr>
          <p:cNvSpPr/>
          <p:nvPr/>
        </p:nvSpPr>
        <p:spPr>
          <a:xfrm>
            <a:off x="6519615" y="2329431"/>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70">
            <a:extLst>
              <a:ext uri="{FF2B5EF4-FFF2-40B4-BE49-F238E27FC236}">
                <a16:creationId xmlns:a16="http://schemas.microsoft.com/office/drawing/2014/main" id="{AF0D2EA7-0D9E-4C5E-9679-D9B938787B83}"/>
              </a:ext>
            </a:extLst>
          </p:cNvPr>
          <p:cNvSpPr txBox="1">
            <a:spLocks/>
          </p:cNvSpPr>
          <p:nvPr/>
        </p:nvSpPr>
        <p:spPr>
          <a:xfrm>
            <a:off x="6519616" y="2344259"/>
            <a:ext cx="1040378" cy="9967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Job Enrichment</a:t>
            </a:r>
          </a:p>
        </p:txBody>
      </p:sp>
      <p:sp>
        <p:nvSpPr>
          <p:cNvPr id="19" name="Rectangle 18">
            <a:extLst>
              <a:ext uri="{FF2B5EF4-FFF2-40B4-BE49-F238E27FC236}">
                <a16:creationId xmlns:a16="http://schemas.microsoft.com/office/drawing/2014/main" id="{B0A8DAD7-C583-41AC-9D31-7ACE6FD129CD}"/>
              </a:ext>
            </a:extLst>
          </p:cNvPr>
          <p:cNvSpPr/>
          <p:nvPr/>
        </p:nvSpPr>
        <p:spPr>
          <a:xfrm>
            <a:off x="7728300" y="2344259"/>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70">
            <a:extLst>
              <a:ext uri="{FF2B5EF4-FFF2-40B4-BE49-F238E27FC236}">
                <a16:creationId xmlns:a16="http://schemas.microsoft.com/office/drawing/2014/main" id="{BE210339-C1D9-4485-968F-DF965BC9E482}"/>
              </a:ext>
            </a:extLst>
          </p:cNvPr>
          <p:cNvSpPr txBox="1">
            <a:spLocks/>
          </p:cNvSpPr>
          <p:nvPr/>
        </p:nvSpPr>
        <p:spPr>
          <a:xfrm>
            <a:off x="7728300" y="2344259"/>
            <a:ext cx="1040378" cy="101160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solidFill>
                  <a:schemeClr val="bg1"/>
                </a:solidFill>
              </a:rPr>
              <a:t>Increased Job Responsibilities</a:t>
            </a:r>
          </a:p>
        </p:txBody>
      </p:sp>
      <p:sp>
        <p:nvSpPr>
          <p:cNvPr id="21" name="Rectangle 20">
            <a:extLst>
              <a:ext uri="{FF2B5EF4-FFF2-40B4-BE49-F238E27FC236}">
                <a16:creationId xmlns:a16="http://schemas.microsoft.com/office/drawing/2014/main" id="{13C4C117-0CFC-4BE2-B707-766396CF2EA9}"/>
              </a:ext>
            </a:extLst>
          </p:cNvPr>
          <p:cNvSpPr/>
          <p:nvPr/>
        </p:nvSpPr>
        <p:spPr>
          <a:xfrm>
            <a:off x="5326839" y="3477862"/>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70">
            <a:extLst>
              <a:ext uri="{FF2B5EF4-FFF2-40B4-BE49-F238E27FC236}">
                <a16:creationId xmlns:a16="http://schemas.microsoft.com/office/drawing/2014/main" id="{E4B3405B-E90C-4B12-809E-6F654328B1A4}"/>
              </a:ext>
            </a:extLst>
          </p:cNvPr>
          <p:cNvSpPr txBox="1">
            <a:spLocks/>
          </p:cNvSpPr>
          <p:nvPr/>
        </p:nvSpPr>
        <p:spPr>
          <a:xfrm>
            <a:off x="5326840" y="3477861"/>
            <a:ext cx="1040378" cy="1011601"/>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a:solidFill>
                  <a:schemeClr val="bg1"/>
                </a:solidFill>
              </a:rPr>
              <a:t>Developmental Assignments</a:t>
            </a:r>
          </a:p>
        </p:txBody>
      </p:sp>
      <p:sp>
        <p:nvSpPr>
          <p:cNvPr id="23" name="Rectangle 22">
            <a:extLst>
              <a:ext uri="{FF2B5EF4-FFF2-40B4-BE49-F238E27FC236}">
                <a16:creationId xmlns:a16="http://schemas.microsoft.com/office/drawing/2014/main" id="{EB164EF5-AB4D-4E1C-8360-D178C1FFB625}"/>
              </a:ext>
            </a:extLst>
          </p:cNvPr>
          <p:cNvSpPr/>
          <p:nvPr/>
        </p:nvSpPr>
        <p:spPr>
          <a:xfrm>
            <a:off x="6519616" y="3477862"/>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70">
            <a:extLst>
              <a:ext uri="{FF2B5EF4-FFF2-40B4-BE49-F238E27FC236}">
                <a16:creationId xmlns:a16="http://schemas.microsoft.com/office/drawing/2014/main" id="{62978111-613A-4012-B757-B294D549884E}"/>
              </a:ext>
            </a:extLst>
          </p:cNvPr>
          <p:cNvSpPr txBox="1">
            <a:spLocks/>
          </p:cNvSpPr>
          <p:nvPr/>
        </p:nvSpPr>
        <p:spPr>
          <a:xfrm>
            <a:off x="6519617" y="3477861"/>
            <a:ext cx="1040378" cy="1011601"/>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Replacement Planning</a:t>
            </a:r>
          </a:p>
        </p:txBody>
      </p:sp>
      <p:sp>
        <p:nvSpPr>
          <p:cNvPr id="25" name="Rectangle 24">
            <a:extLst>
              <a:ext uri="{FF2B5EF4-FFF2-40B4-BE49-F238E27FC236}">
                <a16:creationId xmlns:a16="http://schemas.microsoft.com/office/drawing/2014/main" id="{A7E7BE85-1C6F-43DC-86A2-72030DFE9E94}"/>
              </a:ext>
            </a:extLst>
          </p:cNvPr>
          <p:cNvSpPr/>
          <p:nvPr/>
        </p:nvSpPr>
        <p:spPr>
          <a:xfrm>
            <a:off x="7728299" y="3477862"/>
            <a:ext cx="1040379" cy="1011602"/>
          </a:xfrm>
          <a:prstGeom prst="rect">
            <a:avLst/>
          </a:prstGeom>
          <a:solidFill>
            <a:srgbClr val="0076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 Placeholder 70">
            <a:extLst>
              <a:ext uri="{FF2B5EF4-FFF2-40B4-BE49-F238E27FC236}">
                <a16:creationId xmlns:a16="http://schemas.microsoft.com/office/drawing/2014/main" id="{73C59EF8-2D0C-4510-8ECD-95C8FFC8B8E6}"/>
              </a:ext>
            </a:extLst>
          </p:cNvPr>
          <p:cNvSpPr txBox="1">
            <a:spLocks/>
          </p:cNvSpPr>
          <p:nvPr/>
        </p:nvSpPr>
        <p:spPr>
          <a:xfrm>
            <a:off x="7728300" y="3477860"/>
            <a:ext cx="1040378" cy="1011602"/>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Succession Planning</a:t>
            </a:r>
          </a:p>
        </p:txBody>
      </p:sp>
    </p:spTree>
    <p:custDataLst>
      <p:tags r:id="rId1"/>
    </p:custDataLst>
    <p:extLst>
      <p:ext uri="{BB962C8B-B14F-4D97-AF65-F5344CB8AC3E}">
        <p14:creationId xmlns:p14="http://schemas.microsoft.com/office/powerpoint/2010/main" val="13101273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67F7A7-620D-4E07-A3EE-5181642B3E69}"/>
              </a:ext>
            </a:extLst>
          </p:cNvPr>
          <p:cNvSpPr/>
          <p:nvPr/>
        </p:nvSpPr>
        <p:spPr>
          <a:xfrm>
            <a:off x="4522046" y="3435531"/>
            <a:ext cx="428777" cy="7707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Content Placeholder 8" descr="Shape, funnel chart&#10;&#10;Description automatically generated">
            <a:extLst>
              <a:ext uri="{FF2B5EF4-FFF2-40B4-BE49-F238E27FC236}">
                <a16:creationId xmlns:a16="http://schemas.microsoft.com/office/drawing/2014/main" id="{1BEE61E2-FFA3-4765-917F-98D32EFFF3ED}"/>
              </a:ext>
            </a:extLst>
          </p:cNvPr>
          <p:cNvPicPr>
            <a:picLocks noGrp="1" noChangeAspect="1"/>
          </p:cNvPicPr>
          <p:nvPr>
            <p:ph idx="1"/>
          </p:nvPr>
        </p:nvPicPr>
        <p:blipFill>
          <a:blip r:embed="rId4"/>
          <a:stretch>
            <a:fillRect/>
          </a:stretch>
        </p:blipFill>
        <p:spPr>
          <a:xfrm>
            <a:off x="1993682" y="1328738"/>
            <a:ext cx="4650757" cy="3730942"/>
          </a:xfrm>
        </p:spPr>
      </p:pic>
      <p:sp>
        <p:nvSpPr>
          <p:cNvPr id="3" name="Text Placeholder 2">
            <a:extLst>
              <a:ext uri="{FF2B5EF4-FFF2-40B4-BE49-F238E27FC236}">
                <a16:creationId xmlns:a16="http://schemas.microsoft.com/office/drawing/2014/main" id="{AC87A9B5-95DF-4886-8875-E9C948C2473F}"/>
              </a:ext>
            </a:extLst>
          </p:cNvPr>
          <p:cNvSpPr>
            <a:spLocks noGrp="1"/>
          </p:cNvSpPr>
          <p:nvPr>
            <p:ph type="body" sz="quarter" idx="15"/>
          </p:nvPr>
        </p:nvSpPr>
        <p:spPr/>
        <p:txBody>
          <a:bodyPr/>
          <a:lstStyle/>
          <a:p>
            <a:r>
              <a:rPr lang="en-US" dirty="0"/>
              <a:t>Levels of Training Evaluation</a:t>
            </a:r>
          </a:p>
        </p:txBody>
      </p:sp>
      <p:sp>
        <p:nvSpPr>
          <p:cNvPr id="4" name="Slide Number Placeholder 3">
            <a:extLst>
              <a:ext uri="{FF2B5EF4-FFF2-40B4-BE49-F238E27FC236}">
                <a16:creationId xmlns:a16="http://schemas.microsoft.com/office/drawing/2014/main" id="{524C030F-24BF-40DA-876A-0ED12AFE6BF4}"/>
              </a:ext>
            </a:extLst>
          </p:cNvPr>
          <p:cNvSpPr>
            <a:spLocks noGrp="1"/>
          </p:cNvSpPr>
          <p:nvPr>
            <p:ph type="sldNum" sz="quarter" idx="4"/>
          </p:nvPr>
        </p:nvSpPr>
        <p:spPr/>
        <p:txBody>
          <a:bodyPr/>
          <a:lstStyle/>
          <a:p>
            <a:r>
              <a:rPr lang="en-US" dirty="0"/>
              <a:t>4-14</a:t>
            </a:r>
          </a:p>
        </p:txBody>
      </p:sp>
      <p:sp>
        <p:nvSpPr>
          <p:cNvPr id="5" name="Title 4">
            <a:extLst>
              <a:ext uri="{FF2B5EF4-FFF2-40B4-BE49-F238E27FC236}">
                <a16:creationId xmlns:a16="http://schemas.microsoft.com/office/drawing/2014/main" id="{1FD92F3F-225C-49B3-9A2F-AB3B555FD773}"/>
              </a:ext>
            </a:extLst>
          </p:cNvPr>
          <p:cNvSpPr>
            <a:spLocks noGrp="1"/>
          </p:cNvSpPr>
          <p:nvPr>
            <p:ph type="ctrTitle"/>
          </p:nvPr>
        </p:nvSpPr>
        <p:spPr/>
        <p:txBody>
          <a:bodyPr/>
          <a:lstStyle/>
          <a:p>
            <a:r>
              <a:rPr lang="en-US" dirty="0"/>
              <a:t>Levels of Training Evaluation</a:t>
            </a:r>
          </a:p>
        </p:txBody>
      </p:sp>
      <p:sp>
        <p:nvSpPr>
          <p:cNvPr id="6" name="Text Placeholder 5">
            <a:extLst>
              <a:ext uri="{FF2B5EF4-FFF2-40B4-BE49-F238E27FC236}">
                <a16:creationId xmlns:a16="http://schemas.microsoft.com/office/drawing/2014/main" id="{2FAE9DF3-EE01-4634-A05A-9AEAA4D4A356}"/>
              </a:ext>
            </a:extLst>
          </p:cNvPr>
          <p:cNvSpPr>
            <a:spLocks noGrp="1"/>
          </p:cNvSpPr>
          <p:nvPr>
            <p:ph type="body" sz="quarter" idx="16"/>
          </p:nvPr>
        </p:nvSpPr>
        <p:spPr/>
        <p:txBody>
          <a:bodyPr/>
          <a:lstStyle/>
          <a:p>
            <a:r>
              <a:rPr lang="en-US" dirty="0"/>
              <a:t>M4</a:t>
            </a:r>
          </a:p>
        </p:txBody>
      </p:sp>
      <p:sp>
        <p:nvSpPr>
          <p:cNvPr id="10" name="Text Placeholder 2">
            <a:extLst>
              <a:ext uri="{FF2B5EF4-FFF2-40B4-BE49-F238E27FC236}">
                <a16:creationId xmlns:a16="http://schemas.microsoft.com/office/drawing/2014/main" id="{4FE2C986-C564-48E3-90DF-51730739DB51}"/>
              </a:ext>
            </a:extLst>
          </p:cNvPr>
          <p:cNvSpPr txBox="1">
            <a:spLocks/>
          </p:cNvSpPr>
          <p:nvPr/>
        </p:nvSpPr>
        <p:spPr>
          <a:xfrm>
            <a:off x="3509644" y="1787247"/>
            <a:ext cx="40386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chemeClr val="bg1"/>
                </a:solidFill>
              </a:rPr>
              <a:t>4</a:t>
            </a:r>
          </a:p>
        </p:txBody>
      </p:sp>
      <p:sp>
        <p:nvSpPr>
          <p:cNvPr id="12" name="Text Placeholder 2">
            <a:extLst>
              <a:ext uri="{FF2B5EF4-FFF2-40B4-BE49-F238E27FC236}">
                <a16:creationId xmlns:a16="http://schemas.microsoft.com/office/drawing/2014/main" id="{57A17F7B-FF22-417C-BC4C-79FE8ADCE8A3}"/>
              </a:ext>
            </a:extLst>
          </p:cNvPr>
          <p:cNvSpPr txBox="1">
            <a:spLocks/>
          </p:cNvSpPr>
          <p:nvPr/>
        </p:nvSpPr>
        <p:spPr>
          <a:xfrm>
            <a:off x="3497579" y="2628622"/>
            <a:ext cx="40386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chemeClr val="bg1"/>
                </a:solidFill>
              </a:rPr>
              <a:t>3</a:t>
            </a:r>
          </a:p>
        </p:txBody>
      </p:sp>
      <p:sp>
        <p:nvSpPr>
          <p:cNvPr id="13" name="Text Placeholder 2">
            <a:extLst>
              <a:ext uri="{FF2B5EF4-FFF2-40B4-BE49-F238E27FC236}">
                <a16:creationId xmlns:a16="http://schemas.microsoft.com/office/drawing/2014/main" id="{102C821C-9565-4625-9E86-031564CAF419}"/>
              </a:ext>
            </a:extLst>
          </p:cNvPr>
          <p:cNvSpPr txBox="1">
            <a:spLocks/>
          </p:cNvSpPr>
          <p:nvPr/>
        </p:nvSpPr>
        <p:spPr>
          <a:xfrm>
            <a:off x="3497579" y="3520797"/>
            <a:ext cx="40386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chemeClr val="bg1"/>
                </a:solidFill>
              </a:rPr>
              <a:t>2</a:t>
            </a:r>
          </a:p>
        </p:txBody>
      </p:sp>
      <p:sp>
        <p:nvSpPr>
          <p:cNvPr id="14" name="Text Placeholder 2">
            <a:extLst>
              <a:ext uri="{FF2B5EF4-FFF2-40B4-BE49-F238E27FC236}">
                <a16:creationId xmlns:a16="http://schemas.microsoft.com/office/drawing/2014/main" id="{2792EF2D-6375-4739-AD82-7C85B93D89DC}"/>
              </a:ext>
            </a:extLst>
          </p:cNvPr>
          <p:cNvSpPr txBox="1">
            <a:spLocks/>
          </p:cNvSpPr>
          <p:nvPr/>
        </p:nvSpPr>
        <p:spPr>
          <a:xfrm>
            <a:off x="3497579" y="4441547"/>
            <a:ext cx="40386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chemeClr val="bg1"/>
                </a:solidFill>
              </a:rPr>
              <a:t>1</a:t>
            </a:r>
          </a:p>
        </p:txBody>
      </p:sp>
      <p:sp>
        <p:nvSpPr>
          <p:cNvPr id="15" name="Content Placeholder 1">
            <a:extLst>
              <a:ext uri="{FF2B5EF4-FFF2-40B4-BE49-F238E27FC236}">
                <a16:creationId xmlns:a16="http://schemas.microsoft.com/office/drawing/2014/main" id="{0FBD37AA-46CB-4399-8184-6B8B62B5932C}"/>
              </a:ext>
            </a:extLst>
          </p:cNvPr>
          <p:cNvSpPr txBox="1">
            <a:spLocks/>
          </p:cNvSpPr>
          <p:nvPr/>
        </p:nvSpPr>
        <p:spPr>
          <a:xfrm>
            <a:off x="4021873" y="1522949"/>
            <a:ext cx="4338682" cy="387149"/>
          </a:xfrm>
          <a:prstGeom prst="rect">
            <a:avLst/>
          </a:prstGeom>
          <a:solidFill>
            <a:schemeClr val="bg1"/>
          </a:solidFill>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ltLang="en-US" b="1" dirty="0">
                <a:solidFill>
                  <a:srgbClr val="F8A043"/>
                </a:solidFill>
              </a:rPr>
              <a:t>Level 4: Results</a:t>
            </a:r>
          </a:p>
          <a:p>
            <a:pPr marL="0" indent="0">
              <a:buFont typeface="Arial" charset="0"/>
              <a:buNone/>
            </a:pPr>
            <a:r>
              <a:rPr lang="en-US" altLang="en-US" sz="1200" b="1" dirty="0"/>
              <a:t>ROI</a:t>
            </a:r>
          </a:p>
        </p:txBody>
      </p:sp>
      <p:sp>
        <p:nvSpPr>
          <p:cNvPr id="17" name="Content Placeholder 1">
            <a:extLst>
              <a:ext uri="{FF2B5EF4-FFF2-40B4-BE49-F238E27FC236}">
                <a16:creationId xmlns:a16="http://schemas.microsoft.com/office/drawing/2014/main" id="{997CCFE3-472D-43F8-8344-1D5BAF2D0282}"/>
              </a:ext>
            </a:extLst>
          </p:cNvPr>
          <p:cNvSpPr txBox="1">
            <a:spLocks/>
          </p:cNvSpPr>
          <p:nvPr/>
        </p:nvSpPr>
        <p:spPr>
          <a:xfrm>
            <a:off x="4522046" y="2479240"/>
            <a:ext cx="4338682" cy="387149"/>
          </a:xfrm>
          <a:prstGeom prst="rect">
            <a:avLst/>
          </a:prstGeom>
          <a:solidFill>
            <a:schemeClr val="bg1"/>
          </a:solidFill>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ltLang="en-US" b="1" dirty="0">
                <a:solidFill>
                  <a:srgbClr val="F35F67"/>
                </a:solidFill>
              </a:rPr>
              <a:t>Level 3: Behavior</a:t>
            </a:r>
          </a:p>
          <a:p>
            <a:pPr marL="0" indent="0">
              <a:buFont typeface="Arial" charset="0"/>
              <a:buNone/>
            </a:pPr>
            <a:r>
              <a:rPr lang="en-US" altLang="en-US" sz="1200" b="1" dirty="0"/>
              <a:t>Job Observation</a:t>
            </a:r>
          </a:p>
        </p:txBody>
      </p:sp>
      <p:sp>
        <p:nvSpPr>
          <p:cNvPr id="18" name="Content Placeholder 1">
            <a:extLst>
              <a:ext uri="{FF2B5EF4-FFF2-40B4-BE49-F238E27FC236}">
                <a16:creationId xmlns:a16="http://schemas.microsoft.com/office/drawing/2014/main" id="{EF3B8742-E1C0-414C-B95C-492154772241}"/>
              </a:ext>
            </a:extLst>
          </p:cNvPr>
          <p:cNvSpPr txBox="1">
            <a:spLocks/>
          </p:cNvSpPr>
          <p:nvPr/>
        </p:nvSpPr>
        <p:spPr>
          <a:xfrm>
            <a:off x="4950823" y="3435531"/>
            <a:ext cx="4193177" cy="387149"/>
          </a:xfrm>
          <a:prstGeom prst="rect">
            <a:avLst/>
          </a:prstGeom>
          <a:solidFill>
            <a:schemeClr val="bg1"/>
          </a:solidFill>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ltLang="en-US" b="1" dirty="0">
                <a:solidFill>
                  <a:srgbClr val="48A5D9"/>
                </a:solidFill>
              </a:rPr>
              <a:t>Level 2: Learning</a:t>
            </a:r>
          </a:p>
          <a:p>
            <a:pPr marL="0" indent="0">
              <a:buFont typeface="Arial" charset="0"/>
              <a:buNone/>
            </a:pPr>
            <a:r>
              <a:rPr lang="en-US" altLang="en-US" sz="1200" b="1" dirty="0"/>
              <a:t>Written Tests</a:t>
            </a:r>
          </a:p>
        </p:txBody>
      </p:sp>
      <p:sp>
        <p:nvSpPr>
          <p:cNvPr id="19" name="Content Placeholder 1">
            <a:extLst>
              <a:ext uri="{FF2B5EF4-FFF2-40B4-BE49-F238E27FC236}">
                <a16:creationId xmlns:a16="http://schemas.microsoft.com/office/drawing/2014/main" id="{47D48FBC-8B8E-445E-A77C-1CF8128FFCED}"/>
              </a:ext>
            </a:extLst>
          </p:cNvPr>
          <p:cNvSpPr txBox="1">
            <a:spLocks/>
          </p:cNvSpPr>
          <p:nvPr/>
        </p:nvSpPr>
        <p:spPr>
          <a:xfrm>
            <a:off x="5333156" y="4274820"/>
            <a:ext cx="3810844" cy="387149"/>
          </a:xfrm>
          <a:prstGeom prst="rect">
            <a:avLst/>
          </a:prstGeom>
          <a:solidFill>
            <a:schemeClr val="bg1"/>
          </a:solidFill>
        </p:spPr>
        <p:txBody>
          <a:bodyPr vert="horz" lIns="91440" tIns="45720" rIns="91440" bIns="45720" rtlCol="0">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ltLang="en-US" b="1" dirty="0">
                <a:solidFill>
                  <a:srgbClr val="47627A"/>
                </a:solidFill>
              </a:rPr>
              <a:t>Level 1: Reaction</a:t>
            </a:r>
          </a:p>
          <a:p>
            <a:pPr marL="0" indent="0">
              <a:buFont typeface="Arial" charset="0"/>
              <a:buNone/>
            </a:pPr>
            <a:r>
              <a:rPr lang="en-US" altLang="en-US" sz="1200" b="1" dirty="0"/>
              <a:t>Post-Training Survey</a:t>
            </a:r>
          </a:p>
        </p:txBody>
      </p:sp>
    </p:spTree>
    <p:custDataLst>
      <p:tags r:id="rId1"/>
    </p:custDataLst>
    <p:extLst>
      <p:ext uri="{BB962C8B-B14F-4D97-AF65-F5344CB8AC3E}">
        <p14:creationId xmlns:p14="http://schemas.microsoft.com/office/powerpoint/2010/main" val="3989500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6744D27-0C50-4499-8787-D8E3C57CCAEA}"/>
              </a:ext>
            </a:extLst>
          </p:cNvPr>
          <p:cNvSpPr>
            <a:spLocks noGrp="1"/>
          </p:cNvSpPr>
          <p:nvPr>
            <p:ph idx="1"/>
          </p:nvPr>
        </p:nvSpPr>
        <p:spPr>
          <a:xfrm>
            <a:off x="3223509" y="1223099"/>
            <a:ext cx="5463293" cy="3262312"/>
          </a:xfrm>
        </p:spPr>
        <p:txBody>
          <a:bodyPr/>
          <a:lstStyle/>
          <a:p>
            <a:r>
              <a:rPr lang="en-US" dirty="0"/>
              <a:t>People managers need more education</a:t>
            </a:r>
          </a:p>
          <a:p>
            <a:r>
              <a:rPr lang="en-US" dirty="0"/>
              <a:t>Roles need different solutions</a:t>
            </a:r>
          </a:p>
          <a:p>
            <a:r>
              <a:rPr lang="en-US" dirty="0"/>
              <a:t>Not enough time left to get to this</a:t>
            </a:r>
          </a:p>
          <a:p>
            <a:r>
              <a:rPr lang="en-US" sz="1800" dirty="0">
                <a:solidFill>
                  <a:schemeClr val="tx1"/>
                </a:solidFill>
                <a:latin typeface="+mj-lt"/>
              </a:rPr>
              <a:t>According to JFF, “Nearly three in ten (29 percent) small business owners say their employees do not have the education, experience, or training to be promoted and lose motivation and interest”</a:t>
            </a:r>
          </a:p>
          <a:p>
            <a:r>
              <a:rPr lang="en-US" sz="1800" b="0" i="0" u="none" strike="noStrike" cap="none" dirty="0">
                <a:solidFill>
                  <a:srgbClr val="000000"/>
                </a:solidFill>
                <a:effectLst/>
                <a:latin typeface="+mj-lt"/>
                <a:ea typeface="Calibri Light" panose="020F0302020204030204" pitchFamily="34" charset="0"/>
                <a:cs typeface="Arial"/>
                <a:sym typeface="Arial"/>
              </a:rPr>
              <a:t>According to LinkedIn, a lack of time for employee learning is the #1 challenge in talent development. However, 94% of employees would stay at a company longer if it invested in their career development. </a:t>
            </a:r>
          </a:p>
          <a:p>
            <a:endParaRPr lang="en-US" sz="1800" dirty="0">
              <a:solidFill>
                <a:schemeClr val="tx1"/>
              </a:solidFill>
              <a:latin typeface="+mj-lt"/>
            </a:endParaRPr>
          </a:p>
          <a:p>
            <a:endParaRPr lang="en-US" dirty="0"/>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1-12</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Learning and Development Insights</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dirty="0"/>
              <a:t>M4</a:t>
            </a:r>
          </a:p>
        </p:txBody>
      </p:sp>
      <p:pic>
        <p:nvPicPr>
          <p:cNvPr id="3" name="Picture 2" descr="Icon&#10;&#10;Description automatically generated">
            <a:extLst>
              <a:ext uri="{FF2B5EF4-FFF2-40B4-BE49-F238E27FC236}">
                <a16:creationId xmlns:a16="http://schemas.microsoft.com/office/drawing/2014/main" id="{12A61E39-A547-4021-8BAE-07B603B29BC7}"/>
              </a:ext>
            </a:extLst>
          </p:cNvPr>
          <p:cNvPicPr>
            <a:picLocks noChangeAspect="1"/>
          </p:cNvPicPr>
          <p:nvPr/>
        </p:nvPicPr>
        <p:blipFill>
          <a:blip r:embed="rId4"/>
          <a:stretch>
            <a:fillRect/>
          </a:stretch>
        </p:blipFill>
        <p:spPr>
          <a:xfrm>
            <a:off x="611884" y="1647728"/>
            <a:ext cx="2255175" cy="2254975"/>
          </a:xfrm>
          <a:prstGeom prst="rect">
            <a:avLst/>
          </a:prstGeom>
        </p:spPr>
      </p:pic>
    </p:spTree>
    <p:custDataLst>
      <p:tags r:id="rId1"/>
    </p:custDataLst>
    <p:extLst>
      <p:ext uri="{BB962C8B-B14F-4D97-AF65-F5344CB8AC3E}">
        <p14:creationId xmlns:p14="http://schemas.microsoft.com/office/powerpoint/2010/main" val="4156883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#9</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89</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7" name="Text Placeholder 6">
            <a:extLst>
              <a:ext uri="{FF2B5EF4-FFF2-40B4-BE49-F238E27FC236}">
                <a16:creationId xmlns:a16="http://schemas.microsoft.com/office/drawing/2014/main" id="{5CB82A76-8255-4438-868B-BDFF433658BB}"/>
              </a:ext>
            </a:extLst>
          </p:cNvPr>
          <p:cNvSpPr txBox="1">
            <a:spLocks/>
          </p:cNvSpPr>
          <p:nvPr/>
        </p:nvSpPr>
        <p:spPr>
          <a:xfrm>
            <a:off x="1483201" y="1196314"/>
            <a:ext cx="7203601" cy="389335"/>
          </a:xfrm>
          <a:prstGeom prst="rect">
            <a:avLst/>
          </a:prstGeom>
        </p:spPr>
        <p:txBody>
          <a:bodyPr vert="horz" lIns="91440" tIns="45720" rIns="91440" bIns="45720" rtlCol="0" anchor="ctr" anchorCtr="0">
            <a:noAutofit/>
          </a:bodyPr>
          <a:lstStyle>
            <a:lvl1pPr marL="0" indent="0" algn="l" defTabSz="455579" rtl="0" eaLnBrk="1" fontAlgn="base" hangingPunct="1">
              <a:spcBef>
                <a:spcPts val="0"/>
              </a:spcBef>
              <a:spcAft>
                <a:spcPts val="350"/>
              </a:spcAft>
              <a:buFont typeface="Arial" charset="0"/>
              <a:buNone/>
              <a:defRPr sz="2000" b="1" i="0" kern="1200">
                <a:solidFill>
                  <a:schemeClr val="tx1"/>
                </a:solidFill>
                <a:latin typeface="+mj-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Poll: </a:t>
            </a:r>
            <a:r>
              <a:rPr lang="en-US" sz="2400" dirty="0">
                <a:solidFill>
                  <a:schemeClr val="tx1"/>
                </a:solidFill>
              </a:rPr>
              <a:t>What insights or new information will you use in your conversations?</a:t>
            </a:r>
          </a:p>
          <a:p>
            <a:endParaRPr lang="en-US" sz="2400" dirty="0"/>
          </a:p>
        </p:txBody>
      </p:sp>
      <p:sp>
        <p:nvSpPr>
          <p:cNvPr id="8" name="Rectangle 7">
            <a:extLst>
              <a:ext uri="{FF2B5EF4-FFF2-40B4-BE49-F238E27FC236}">
                <a16:creationId xmlns:a16="http://schemas.microsoft.com/office/drawing/2014/main" id="{0434B8A6-1966-41C1-84DF-DB7EDDE2EEB3}"/>
              </a:ext>
            </a:extLst>
          </p:cNvPr>
          <p:cNvSpPr/>
          <p:nvPr/>
        </p:nvSpPr>
        <p:spPr>
          <a:xfrm>
            <a:off x="2224338" y="1586559"/>
            <a:ext cx="4363060" cy="435084"/>
          </a:xfrm>
          <a:prstGeom prst="rect">
            <a:avLst/>
          </a:prstGeom>
          <a:solidFill>
            <a:srgbClr val="00A5C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All of it.</a:t>
            </a:r>
          </a:p>
        </p:txBody>
      </p:sp>
      <p:sp>
        <p:nvSpPr>
          <p:cNvPr id="10" name="Rectangle 9">
            <a:extLst>
              <a:ext uri="{FF2B5EF4-FFF2-40B4-BE49-F238E27FC236}">
                <a16:creationId xmlns:a16="http://schemas.microsoft.com/office/drawing/2014/main" id="{EE482140-26A0-4EF9-85B9-C691FB4C4B91}"/>
              </a:ext>
            </a:extLst>
          </p:cNvPr>
          <p:cNvSpPr/>
          <p:nvPr/>
        </p:nvSpPr>
        <p:spPr>
          <a:xfrm>
            <a:off x="2224338" y="2411888"/>
            <a:ext cx="4363060" cy="435084"/>
          </a:xfrm>
          <a:prstGeom prst="rect">
            <a:avLst/>
          </a:prstGeom>
          <a:solidFill>
            <a:srgbClr val="00A5C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The insights are helpful.</a:t>
            </a:r>
          </a:p>
        </p:txBody>
      </p:sp>
      <p:sp>
        <p:nvSpPr>
          <p:cNvPr id="12" name="Rectangle 11">
            <a:extLst>
              <a:ext uri="{FF2B5EF4-FFF2-40B4-BE49-F238E27FC236}">
                <a16:creationId xmlns:a16="http://schemas.microsoft.com/office/drawing/2014/main" id="{2E8C2934-8096-4C7F-AA77-D5BF112E5D67}"/>
              </a:ext>
            </a:extLst>
          </p:cNvPr>
          <p:cNvSpPr/>
          <p:nvPr/>
        </p:nvSpPr>
        <p:spPr>
          <a:xfrm>
            <a:off x="2224338" y="3237217"/>
            <a:ext cx="4363060" cy="435084"/>
          </a:xfrm>
          <a:prstGeom prst="rect">
            <a:avLst/>
          </a:prstGeom>
          <a:solidFill>
            <a:srgbClr val="00A5C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Um, I was answering an email.</a:t>
            </a:r>
          </a:p>
        </p:txBody>
      </p:sp>
      <p:sp>
        <p:nvSpPr>
          <p:cNvPr id="13" name="Rectangle 12">
            <a:extLst>
              <a:ext uri="{FF2B5EF4-FFF2-40B4-BE49-F238E27FC236}">
                <a16:creationId xmlns:a16="http://schemas.microsoft.com/office/drawing/2014/main" id="{CCAC9300-5FEB-4887-9608-BE3F2270A278}"/>
              </a:ext>
            </a:extLst>
          </p:cNvPr>
          <p:cNvSpPr/>
          <p:nvPr/>
        </p:nvSpPr>
        <p:spPr>
          <a:xfrm>
            <a:off x="2224338" y="4062545"/>
            <a:ext cx="4363060" cy="435084"/>
          </a:xfrm>
          <a:prstGeom prst="rect">
            <a:avLst/>
          </a:prstGeom>
          <a:solidFill>
            <a:srgbClr val="00A5C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a:t>
            </a:r>
          </a:p>
        </p:txBody>
      </p:sp>
    </p:spTree>
    <p:custDataLst>
      <p:tags r:id="rId1"/>
    </p:custDataLst>
    <p:extLst>
      <p:ext uri="{BB962C8B-B14F-4D97-AF65-F5344CB8AC3E}">
        <p14:creationId xmlns:p14="http://schemas.microsoft.com/office/powerpoint/2010/main" val="82955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#1</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9</a:t>
            </a:fld>
            <a:endParaRPr lang="en-US"/>
          </a:p>
        </p:txBody>
      </p:sp>
      <p:sp>
        <p:nvSpPr>
          <p:cNvPr id="7" name="Text Placeholder 6">
            <a:extLst>
              <a:ext uri="{FF2B5EF4-FFF2-40B4-BE49-F238E27FC236}">
                <a16:creationId xmlns:a16="http://schemas.microsoft.com/office/drawing/2014/main" id="{95AB6A0A-0F62-48D9-AAE7-196AB7B2567B}"/>
              </a:ext>
            </a:extLst>
          </p:cNvPr>
          <p:cNvSpPr>
            <a:spLocks noGrp="1"/>
          </p:cNvSpPr>
          <p:nvPr>
            <p:ph type="body" sz="quarter" idx="15"/>
          </p:nvPr>
        </p:nvSpPr>
        <p:spPr/>
        <p:txBody>
          <a:bodyPr/>
          <a:lstStyle/>
          <a:p>
            <a:r>
              <a:rPr lang="en-US" sz="2400" dirty="0"/>
              <a:t>Poll: How much do you know about HR?</a:t>
            </a:r>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15" name="Rectangle 14">
            <a:extLst>
              <a:ext uri="{FF2B5EF4-FFF2-40B4-BE49-F238E27FC236}">
                <a16:creationId xmlns:a16="http://schemas.microsoft.com/office/drawing/2014/main" id="{ADAC5B07-DD16-4CE7-95B9-90DAC0B78488}"/>
              </a:ext>
            </a:extLst>
          </p:cNvPr>
          <p:cNvSpPr/>
          <p:nvPr/>
        </p:nvSpPr>
        <p:spPr>
          <a:xfrm>
            <a:off x="2224338" y="1586559"/>
            <a:ext cx="4363060" cy="435084"/>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Call me professor!</a:t>
            </a:r>
          </a:p>
        </p:txBody>
      </p:sp>
      <p:sp>
        <p:nvSpPr>
          <p:cNvPr id="16" name="Rectangle 15">
            <a:extLst>
              <a:ext uri="{FF2B5EF4-FFF2-40B4-BE49-F238E27FC236}">
                <a16:creationId xmlns:a16="http://schemas.microsoft.com/office/drawing/2014/main" id="{ED16AECE-CC65-4C73-9AFA-ED49282225DE}"/>
              </a:ext>
            </a:extLst>
          </p:cNvPr>
          <p:cNvSpPr/>
          <p:nvPr/>
        </p:nvSpPr>
        <p:spPr>
          <a:xfrm>
            <a:off x="2224338" y="2411888"/>
            <a:ext cx="4363060" cy="435084"/>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I had a job in HR once.</a:t>
            </a:r>
          </a:p>
        </p:txBody>
      </p:sp>
      <p:sp>
        <p:nvSpPr>
          <p:cNvPr id="17" name="Rectangle 16">
            <a:extLst>
              <a:ext uri="{FF2B5EF4-FFF2-40B4-BE49-F238E27FC236}">
                <a16:creationId xmlns:a16="http://schemas.microsoft.com/office/drawing/2014/main" id="{3C8E00DC-1B92-42F7-9ED6-959F0F610513}"/>
              </a:ext>
            </a:extLst>
          </p:cNvPr>
          <p:cNvSpPr/>
          <p:nvPr/>
        </p:nvSpPr>
        <p:spPr>
          <a:xfrm>
            <a:off x="2224338" y="3237217"/>
            <a:ext cx="4363060" cy="435084"/>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I’ve talk to people who work in HR.</a:t>
            </a:r>
          </a:p>
        </p:txBody>
      </p:sp>
      <p:sp>
        <p:nvSpPr>
          <p:cNvPr id="18" name="Rectangle 17">
            <a:extLst>
              <a:ext uri="{FF2B5EF4-FFF2-40B4-BE49-F238E27FC236}">
                <a16:creationId xmlns:a16="http://schemas.microsoft.com/office/drawing/2014/main" id="{EC53DCAF-3B28-46FC-90F5-B6BEB0547DE1}"/>
              </a:ext>
            </a:extLst>
          </p:cNvPr>
          <p:cNvSpPr/>
          <p:nvPr/>
        </p:nvSpPr>
        <p:spPr>
          <a:xfrm>
            <a:off x="2224338" y="4062545"/>
            <a:ext cx="4363060" cy="435084"/>
          </a:xfrm>
          <a:prstGeom prst="rect">
            <a:avLst/>
          </a:prstGeom>
          <a:solidFill>
            <a:srgbClr val="FBB53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indent="0" algn="ctr">
              <a:buNone/>
            </a:pPr>
            <a:r>
              <a:rPr lang="en-US" sz="2400" b="1" dirty="0">
                <a:solidFill>
                  <a:schemeClr val="tx1"/>
                </a:solidFill>
              </a:rPr>
              <a:t>What does HR stand for?</a:t>
            </a:r>
          </a:p>
        </p:txBody>
      </p:sp>
    </p:spTree>
    <p:custDataLst>
      <p:tags r:id="rId1"/>
    </p:custDataLst>
    <p:extLst>
      <p:ext uri="{BB962C8B-B14F-4D97-AF65-F5344CB8AC3E}">
        <p14:creationId xmlns:p14="http://schemas.microsoft.com/office/powerpoint/2010/main" val="744899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6E34523-3D18-4EC7-BE8F-AA7B877D1C07}"/>
              </a:ext>
            </a:extLst>
          </p:cNvPr>
          <p:cNvPicPr>
            <a:picLocks noGrp="1" noChangeAspect="1"/>
          </p:cNvPicPr>
          <p:nvPr>
            <p:ph idx="1"/>
          </p:nvPr>
        </p:nvPicPr>
        <p:blipFill>
          <a:blip r:embed="rId4"/>
          <a:srcRect/>
          <a:stretch/>
        </p:blipFill>
        <p:spPr>
          <a:xfrm>
            <a:off x="4625137" y="-118639"/>
            <a:ext cx="4066197" cy="5262139"/>
          </a:xfrm>
        </p:spPr>
      </p:pic>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5-1</a:t>
            </a:r>
          </a:p>
        </p:txBody>
      </p:sp>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Performance Management</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6"/>
          </p:nvPr>
        </p:nvSpPr>
        <p:spPr/>
        <p:txBody>
          <a:bodyPr/>
          <a:lstStyle/>
          <a:p>
            <a:r>
              <a:rPr lang="en-US"/>
              <a:t>M5</a:t>
            </a:r>
            <a:endParaRPr lang="en-US" dirty="0"/>
          </a:p>
        </p:txBody>
      </p:sp>
      <p:sp>
        <p:nvSpPr>
          <p:cNvPr id="23" name="Rectangle 22">
            <a:extLst>
              <a:ext uri="{FF2B5EF4-FFF2-40B4-BE49-F238E27FC236}">
                <a16:creationId xmlns:a16="http://schemas.microsoft.com/office/drawing/2014/main" id="{A281A7CA-D907-4B85-AE2F-F8C07F0DBBA6}"/>
              </a:ext>
            </a:extLst>
          </p:cNvPr>
          <p:cNvSpPr/>
          <p:nvPr/>
        </p:nvSpPr>
        <p:spPr>
          <a:xfrm>
            <a:off x="5810596" y="3885485"/>
            <a:ext cx="1712422" cy="389335"/>
          </a:xfrm>
          <a:prstGeom prst="rect">
            <a:avLst/>
          </a:prstGeom>
          <a:solidFill>
            <a:srgbClr val="DF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3FA0B1E-F976-4486-A31F-1FCE7B0CDE1C}"/>
              </a:ext>
            </a:extLst>
          </p:cNvPr>
          <p:cNvCxnSpPr>
            <a:cxnSpLocks/>
            <a:stCxn id="11" idx="3"/>
          </p:cNvCxnSpPr>
          <p:nvPr/>
        </p:nvCxnSpPr>
        <p:spPr>
          <a:xfrm>
            <a:off x="4885644" y="2759528"/>
            <a:ext cx="1051425" cy="942677"/>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08B70F3-8B11-47DC-BBBD-DC31FD2A650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313572" y="1568837"/>
            <a:ext cx="3572072" cy="2381381"/>
          </a:xfrm>
          <a:prstGeom prst="rect">
            <a:avLst/>
          </a:prstGeom>
          <a:effectLst>
            <a:softEdge rad="63500"/>
          </a:effectLst>
        </p:spPr>
      </p:pic>
    </p:spTree>
    <p:custDataLst>
      <p:tags r:id="rId1"/>
    </p:custDataLst>
    <p:extLst>
      <p:ext uri="{BB962C8B-B14F-4D97-AF65-F5344CB8AC3E}">
        <p14:creationId xmlns:p14="http://schemas.microsoft.com/office/powerpoint/2010/main" val="15270673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49725-7495-4AF2-85CB-3EC2E71506A3}"/>
              </a:ext>
            </a:extLst>
          </p:cNvPr>
          <p:cNvSpPr>
            <a:spLocks noGrp="1"/>
          </p:cNvSpPr>
          <p:nvPr>
            <p:ph type="ctrTitle"/>
          </p:nvPr>
        </p:nvSpPr>
        <p:spPr/>
        <p:txBody>
          <a:bodyPr/>
          <a:lstStyle/>
          <a:p>
            <a:r>
              <a:rPr lang="en-US" dirty="0"/>
              <a:t>Tech-In #10</a:t>
            </a:r>
          </a:p>
        </p:txBody>
      </p:sp>
      <p:sp>
        <p:nvSpPr>
          <p:cNvPr id="4" name="Slide Number Placeholder 3">
            <a:extLst>
              <a:ext uri="{FF2B5EF4-FFF2-40B4-BE49-F238E27FC236}">
                <a16:creationId xmlns:a16="http://schemas.microsoft.com/office/drawing/2014/main" id="{2736F1EF-480B-40CC-B4E8-7147362438D1}"/>
              </a:ext>
            </a:extLst>
          </p:cNvPr>
          <p:cNvSpPr>
            <a:spLocks noGrp="1"/>
          </p:cNvSpPr>
          <p:nvPr>
            <p:ph type="sldNum" sz="quarter" idx="4"/>
          </p:nvPr>
        </p:nvSpPr>
        <p:spPr/>
        <p:txBody>
          <a:bodyPr/>
          <a:lstStyle/>
          <a:p>
            <a:fld id="{48954461-202F-6344-AC23-708D5D79AD63}" type="slidenum">
              <a:rPr lang="en-US" smtClean="0"/>
              <a:pPr/>
              <a:t>91</a:t>
            </a:fld>
            <a:endParaRPr lang="en-US"/>
          </a:p>
        </p:txBody>
      </p:sp>
      <p:sp>
        <p:nvSpPr>
          <p:cNvPr id="9" name="Text Placeholder 6">
            <a:extLst>
              <a:ext uri="{FF2B5EF4-FFF2-40B4-BE49-F238E27FC236}">
                <a16:creationId xmlns:a16="http://schemas.microsoft.com/office/drawing/2014/main" id="{63499978-CD20-4BA1-A11B-9D04F04CF3C3}"/>
              </a:ext>
            </a:extLst>
          </p:cNvPr>
          <p:cNvSpPr txBox="1">
            <a:spLocks/>
          </p:cNvSpPr>
          <p:nvPr/>
        </p:nvSpPr>
        <p:spPr>
          <a:xfrm>
            <a:off x="321734" y="2016376"/>
            <a:ext cx="872067" cy="311989"/>
          </a:xfrm>
          <a:prstGeom prst="rect">
            <a:avLst/>
          </a:prstGeom>
        </p:spPr>
        <p:txBody>
          <a:bodyPr>
            <a:normAutofit fontScale="92500" lnSpcReduction="20000"/>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Activity</a:t>
            </a:r>
          </a:p>
        </p:txBody>
      </p:sp>
      <p:pic>
        <p:nvPicPr>
          <p:cNvPr id="14" name="Picture 13">
            <a:extLst>
              <a:ext uri="{FF2B5EF4-FFF2-40B4-BE49-F238E27FC236}">
                <a16:creationId xmlns:a16="http://schemas.microsoft.com/office/drawing/2014/main" id="{2B5A0A58-BEB9-481E-8A14-EC6D58F963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29"/>
          <a:stretch/>
        </p:blipFill>
        <p:spPr>
          <a:xfrm rot="1219457">
            <a:off x="7395199" y="1583243"/>
            <a:ext cx="1086808" cy="2154074"/>
          </a:xfrm>
          <a:prstGeom prst="rect">
            <a:avLst/>
          </a:prstGeom>
        </p:spPr>
      </p:pic>
      <p:sp>
        <p:nvSpPr>
          <p:cNvPr id="11" name="Rectangle 10">
            <a:extLst>
              <a:ext uri="{FF2B5EF4-FFF2-40B4-BE49-F238E27FC236}">
                <a16:creationId xmlns:a16="http://schemas.microsoft.com/office/drawing/2014/main" id="{7DEE8348-2416-4FBD-9F64-D2128845DC34}"/>
              </a:ext>
            </a:extLst>
          </p:cNvPr>
          <p:cNvSpPr/>
          <p:nvPr/>
        </p:nvSpPr>
        <p:spPr>
          <a:xfrm>
            <a:off x="2224338" y="1586559"/>
            <a:ext cx="4363060" cy="2397450"/>
          </a:xfrm>
          <a:prstGeom prst="rect">
            <a:avLst/>
          </a:prstGeom>
          <a:solidFill>
            <a:srgbClr val="8B137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solidFill>
                  <a:schemeClr val="bg1"/>
                </a:solidFill>
              </a:rPr>
              <a:t>Word Cloud</a:t>
            </a:r>
          </a:p>
          <a:p>
            <a:pPr algn="ctr"/>
            <a:endParaRPr lang="en-US" sz="2400" dirty="0">
              <a:solidFill>
                <a:schemeClr val="bg1"/>
              </a:solidFill>
            </a:endParaRPr>
          </a:p>
          <a:p>
            <a:pPr algn="ctr"/>
            <a:r>
              <a:rPr lang="en-US" sz="2400" dirty="0">
                <a:solidFill>
                  <a:schemeClr val="bg1"/>
                </a:solidFill>
              </a:rPr>
              <a:t>What comes to mind when you think about Performance Management?</a:t>
            </a:r>
          </a:p>
        </p:txBody>
      </p:sp>
    </p:spTree>
    <p:custDataLst>
      <p:tags r:id="rId1"/>
    </p:custDataLst>
    <p:extLst>
      <p:ext uri="{BB962C8B-B14F-4D97-AF65-F5344CB8AC3E}">
        <p14:creationId xmlns:p14="http://schemas.microsoft.com/office/powerpoint/2010/main" val="23975078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7472DA2-05AF-47D8-AED4-A584C061E159}"/>
              </a:ext>
            </a:extLst>
          </p:cNvPr>
          <p:cNvSpPr/>
          <p:nvPr/>
        </p:nvSpPr>
        <p:spPr>
          <a:xfrm>
            <a:off x="1497745" y="2295844"/>
            <a:ext cx="1921259" cy="678191"/>
          </a:xfrm>
          <a:prstGeom prst="rect">
            <a:avLst/>
          </a:prstGeom>
          <a:ln w="38100">
            <a:solidFill>
              <a:srgbClr val="41A3E0"/>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2B91844-B251-47FD-BC7C-F0903A5CED42}"/>
              </a:ext>
            </a:extLst>
          </p:cNvPr>
          <p:cNvSpPr/>
          <p:nvPr/>
        </p:nvSpPr>
        <p:spPr>
          <a:xfrm>
            <a:off x="2119639" y="4033431"/>
            <a:ext cx="1782784" cy="678191"/>
          </a:xfrm>
          <a:prstGeom prst="rect">
            <a:avLst/>
          </a:prstGeom>
          <a:ln w="38100">
            <a:solidFill>
              <a:srgbClr val="40D3E2"/>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125D1F1-C4C0-41A0-8B7F-4B6E8033EAE6}"/>
              </a:ext>
            </a:extLst>
          </p:cNvPr>
          <p:cNvSpPr/>
          <p:nvPr/>
        </p:nvSpPr>
        <p:spPr>
          <a:xfrm>
            <a:off x="5522630" y="4033432"/>
            <a:ext cx="1501732" cy="678191"/>
          </a:xfrm>
          <a:prstGeom prst="rect">
            <a:avLst/>
          </a:prstGeom>
          <a:ln w="38100">
            <a:solidFill>
              <a:srgbClr val="8B1377"/>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7F5ECB5-9CED-4A6D-932A-01CEAC142C2F}"/>
              </a:ext>
            </a:extLst>
          </p:cNvPr>
          <p:cNvSpPr/>
          <p:nvPr/>
        </p:nvSpPr>
        <p:spPr>
          <a:xfrm>
            <a:off x="5828103" y="2295844"/>
            <a:ext cx="1916102" cy="678191"/>
          </a:xfrm>
          <a:prstGeom prst="rect">
            <a:avLst/>
          </a:prstGeom>
          <a:ln w="38100">
            <a:solidFill>
              <a:srgbClr val="FF668B"/>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9BCF3FB-4372-43B0-B889-D64FB9CA347D}"/>
              </a:ext>
            </a:extLst>
          </p:cNvPr>
          <p:cNvSpPr/>
          <p:nvPr/>
        </p:nvSpPr>
        <p:spPr>
          <a:xfrm>
            <a:off x="4649790" y="1061153"/>
            <a:ext cx="2137622" cy="678191"/>
          </a:xfrm>
          <a:prstGeom prst="rect">
            <a:avLst/>
          </a:prstGeom>
          <a:ln w="38100">
            <a:solidFill>
              <a:srgbClr val="FFC639"/>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EA5C32C3-B6B2-4428-9569-DAC5FFF8B736}"/>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2731238" y="1041109"/>
            <a:ext cx="3837102" cy="3710555"/>
          </a:xfrm>
        </p:spPr>
      </p:pic>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p:txBody>
          <a:bodyPr/>
          <a:lstStyle/>
          <a:p>
            <a:r>
              <a:rPr lang="en-US" dirty="0"/>
              <a:t>5-2</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p:txBody>
          <a:bodyPr/>
          <a:lstStyle/>
          <a:p>
            <a:r>
              <a:rPr lang="en-US" dirty="0"/>
              <a:t>Performance Management System</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p:txBody>
          <a:bodyPr/>
          <a:lstStyle/>
          <a:p>
            <a:r>
              <a:rPr lang="en-US" dirty="0"/>
              <a:t>M5</a:t>
            </a:r>
          </a:p>
        </p:txBody>
      </p:sp>
      <p:pic>
        <p:nvPicPr>
          <p:cNvPr id="10" name="Graphic 9" descr="Bar graph with upward trend">
            <a:extLst>
              <a:ext uri="{FF2B5EF4-FFF2-40B4-BE49-F238E27FC236}">
                <a16:creationId xmlns:a16="http://schemas.microsoft.com/office/drawing/2014/main" id="{70B9DE90-4334-4D48-BECC-B21D8998B2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78044" y="2571750"/>
            <a:ext cx="914400" cy="914400"/>
          </a:xfrm>
          <a:prstGeom prst="rect">
            <a:avLst/>
          </a:prstGeom>
        </p:spPr>
      </p:pic>
      <p:sp>
        <p:nvSpPr>
          <p:cNvPr id="11" name="Content Placeholder 1">
            <a:extLst>
              <a:ext uri="{FF2B5EF4-FFF2-40B4-BE49-F238E27FC236}">
                <a16:creationId xmlns:a16="http://schemas.microsoft.com/office/drawing/2014/main" id="{45A175E0-C487-42D5-AE8B-742B50CC6526}"/>
              </a:ext>
            </a:extLst>
          </p:cNvPr>
          <p:cNvSpPr txBox="1">
            <a:spLocks/>
          </p:cNvSpPr>
          <p:nvPr/>
        </p:nvSpPr>
        <p:spPr>
          <a:xfrm>
            <a:off x="5176144" y="1061153"/>
            <a:ext cx="1501732" cy="678191"/>
          </a:xfrm>
          <a:prstGeom prst="rect">
            <a:avLst/>
          </a:prstGeom>
          <a:no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charset="0"/>
              <a:buNone/>
            </a:pPr>
            <a:r>
              <a:rPr lang="en-US" altLang="en-US" sz="1200" dirty="0"/>
              <a:t>Strategic plan, organizational goals,        job descriptions</a:t>
            </a:r>
          </a:p>
        </p:txBody>
      </p:sp>
      <p:sp>
        <p:nvSpPr>
          <p:cNvPr id="24" name="Content Placeholder 1">
            <a:extLst>
              <a:ext uri="{FF2B5EF4-FFF2-40B4-BE49-F238E27FC236}">
                <a16:creationId xmlns:a16="http://schemas.microsoft.com/office/drawing/2014/main" id="{CA73BE73-6BA8-41FF-AA85-E2115FA18830}"/>
              </a:ext>
            </a:extLst>
          </p:cNvPr>
          <p:cNvSpPr txBox="1">
            <a:spLocks/>
          </p:cNvSpPr>
          <p:nvPr/>
        </p:nvSpPr>
        <p:spPr>
          <a:xfrm>
            <a:off x="6575469" y="2295844"/>
            <a:ext cx="1070786" cy="678191"/>
          </a:xfrm>
          <a:prstGeom prst="rect">
            <a:avLst/>
          </a:prstGeom>
          <a:no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charset="0"/>
              <a:buNone/>
            </a:pPr>
            <a:r>
              <a:rPr lang="en-US" altLang="en-US" sz="1200" dirty="0"/>
              <a:t>Performance Standards</a:t>
            </a:r>
          </a:p>
        </p:txBody>
      </p:sp>
      <p:sp>
        <p:nvSpPr>
          <p:cNvPr id="26" name="Content Placeholder 1">
            <a:extLst>
              <a:ext uri="{FF2B5EF4-FFF2-40B4-BE49-F238E27FC236}">
                <a16:creationId xmlns:a16="http://schemas.microsoft.com/office/drawing/2014/main" id="{EE7DC6E7-001B-4452-960B-3F7000BBA0A0}"/>
              </a:ext>
            </a:extLst>
          </p:cNvPr>
          <p:cNvSpPr txBox="1">
            <a:spLocks/>
          </p:cNvSpPr>
          <p:nvPr/>
        </p:nvSpPr>
        <p:spPr>
          <a:xfrm>
            <a:off x="6032357" y="4033432"/>
            <a:ext cx="866531" cy="678191"/>
          </a:xfrm>
          <a:prstGeom prst="rect">
            <a:avLst/>
          </a:prstGeom>
          <a:no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charset="0"/>
              <a:buNone/>
            </a:pPr>
            <a:r>
              <a:rPr lang="en-US" altLang="en-US" sz="1200" dirty="0"/>
              <a:t>Employee Goals</a:t>
            </a:r>
          </a:p>
        </p:txBody>
      </p:sp>
      <p:sp>
        <p:nvSpPr>
          <p:cNvPr id="28" name="Content Placeholder 1">
            <a:extLst>
              <a:ext uri="{FF2B5EF4-FFF2-40B4-BE49-F238E27FC236}">
                <a16:creationId xmlns:a16="http://schemas.microsoft.com/office/drawing/2014/main" id="{0BD68CC6-5CB4-4EBA-B9A5-5FCF63DA7170}"/>
              </a:ext>
            </a:extLst>
          </p:cNvPr>
          <p:cNvSpPr txBox="1">
            <a:spLocks/>
          </p:cNvSpPr>
          <p:nvPr/>
        </p:nvSpPr>
        <p:spPr>
          <a:xfrm>
            <a:off x="1614393" y="2295844"/>
            <a:ext cx="1572594" cy="678191"/>
          </a:xfrm>
          <a:prstGeom prst="rect">
            <a:avLst/>
          </a:prstGeom>
          <a:no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ltLang="en-US" sz="1200" dirty="0"/>
              <a:t>Performance Evaluation</a:t>
            </a:r>
          </a:p>
        </p:txBody>
      </p:sp>
      <p:sp>
        <p:nvSpPr>
          <p:cNvPr id="30" name="Content Placeholder 1">
            <a:extLst>
              <a:ext uri="{FF2B5EF4-FFF2-40B4-BE49-F238E27FC236}">
                <a16:creationId xmlns:a16="http://schemas.microsoft.com/office/drawing/2014/main" id="{906CB844-848A-417B-9B59-076598BCF62D}"/>
              </a:ext>
            </a:extLst>
          </p:cNvPr>
          <p:cNvSpPr txBox="1">
            <a:spLocks/>
          </p:cNvSpPr>
          <p:nvPr/>
        </p:nvSpPr>
        <p:spPr>
          <a:xfrm>
            <a:off x="2195068" y="4063168"/>
            <a:ext cx="1040780" cy="678191"/>
          </a:xfrm>
          <a:prstGeom prst="rect">
            <a:avLst/>
          </a:prstGeom>
          <a:noFill/>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ltLang="en-US" sz="1200" dirty="0"/>
              <a:t>Observation and Feedback</a:t>
            </a:r>
          </a:p>
        </p:txBody>
      </p:sp>
      <p:pic>
        <p:nvPicPr>
          <p:cNvPr id="32" name="Graphic 31" descr="Presentation with bar chart">
            <a:extLst>
              <a:ext uri="{FF2B5EF4-FFF2-40B4-BE49-F238E27FC236}">
                <a16:creationId xmlns:a16="http://schemas.microsoft.com/office/drawing/2014/main" id="{5C9E001E-CF3D-4E33-9B73-EDFD98916F3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421857" y="1376398"/>
            <a:ext cx="457200" cy="457200"/>
          </a:xfrm>
          <a:prstGeom prst="rect">
            <a:avLst/>
          </a:prstGeom>
        </p:spPr>
      </p:pic>
      <p:pic>
        <p:nvPicPr>
          <p:cNvPr id="33" name="Graphic 32" descr="Gauge">
            <a:extLst>
              <a:ext uri="{FF2B5EF4-FFF2-40B4-BE49-F238E27FC236}">
                <a16:creationId xmlns:a16="http://schemas.microsoft.com/office/drawing/2014/main" id="{D668921F-3FDB-4B9E-AFB0-9E2C3D7785D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46513" y="2298546"/>
            <a:ext cx="457200" cy="457200"/>
          </a:xfrm>
          <a:prstGeom prst="rect">
            <a:avLst/>
          </a:prstGeom>
        </p:spPr>
      </p:pic>
      <p:pic>
        <p:nvPicPr>
          <p:cNvPr id="34" name="Graphic 33" descr="Bullseye">
            <a:extLst>
              <a:ext uri="{FF2B5EF4-FFF2-40B4-BE49-F238E27FC236}">
                <a16:creationId xmlns:a16="http://schemas.microsoft.com/office/drawing/2014/main" id="{B9B972ED-3300-421C-91FC-26FFF7C9589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64294" y="3930117"/>
            <a:ext cx="457200" cy="457200"/>
          </a:xfrm>
          <a:prstGeom prst="rect">
            <a:avLst/>
          </a:prstGeom>
        </p:spPr>
      </p:pic>
      <p:pic>
        <p:nvPicPr>
          <p:cNvPr id="35" name="Graphic 34" descr="Target Audience">
            <a:extLst>
              <a:ext uri="{FF2B5EF4-FFF2-40B4-BE49-F238E27FC236}">
                <a16:creationId xmlns:a16="http://schemas.microsoft.com/office/drawing/2014/main" id="{53D1D692-5588-444B-B817-069355C0965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596545" y="3927559"/>
            <a:ext cx="457200" cy="457200"/>
          </a:xfrm>
          <a:prstGeom prst="rect">
            <a:avLst/>
          </a:prstGeom>
        </p:spPr>
      </p:pic>
      <p:pic>
        <p:nvPicPr>
          <p:cNvPr id="36" name="Graphic 35" descr="Checklist">
            <a:extLst>
              <a:ext uri="{FF2B5EF4-FFF2-40B4-BE49-F238E27FC236}">
                <a16:creationId xmlns:a16="http://schemas.microsoft.com/office/drawing/2014/main" id="{96EBAAB0-602A-46C0-98DF-2930F3B443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56780" y="2364187"/>
            <a:ext cx="457200" cy="457200"/>
          </a:xfrm>
          <a:prstGeom prst="rect">
            <a:avLst/>
          </a:prstGeom>
        </p:spPr>
      </p:pic>
      <p:pic>
        <p:nvPicPr>
          <p:cNvPr id="31" name="Graphic 30" descr="Lightbulb and gear with solid fill">
            <a:extLst>
              <a:ext uri="{FF2B5EF4-FFF2-40B4-BE49-F238E27FC236}">
                <a16:creationId xmlns:a16="http://schemas.microsoft.com/office/drawing/2014/main" id="{EBEA2897-A9E4-421D-A0D6-ABEF67B18CD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77753" y="952142"/>
            <a:ext cx="914400" cy="914400"/>
          </a:xfrm>
          <a:prstGeom prst="rect">
            <a:avLst/>
          </a:prstGeom>
        </p:spPr>
      </p:pic>
    </p:spTree>
    <p:custDataLst>
      <p:tags r:id="rId1"/>
    </p:custDataLst>
    <p:extLst>
      <p:ext uri="{BB962C8B-B14F-4D97-AF65-F5344CB8AC3E}">
        <p14:creationId xmlns:p14="http://schemas.microsoft.com/office/powerpoint/2010/main" val="6870913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clipart&#10;&#10;Description automatically generated">
            <a:extLst>
              <a:ext uri="{FF2B5EF4-FFF2-40B4-BE49-F238E27FC236}">
                <a16:creationId xmlns:a16="http://schemas.microsoft.com/office/drawing/2014/main" id="{015FA388-CD04-407D-9232-61CB7C6920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1317" y="1259330"/>
            <a:ext cx="1809165" cy="1711775"/>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DA60A306-3537-4E59-9242-E0FB85E0D35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36822" y="1259330"/>
            <a:ext cx="1808598" cy="1711775"/>
          </a:xfrm>
          <a:prstGeom prst="rect">
            <a:avLst/>
          </a:prstGeom>
        </p:spPr>
      </p:pic>
      <p:sp>
        <p:nvSpPr>
          <p:cNvPr id="21" name="Rectangle 20">
            <a:extLst>
              <a:ext uri="{FF2B5EF4-FFF2-40B4-BE49-F238E27FC236}">
                <a16:creationId xmlns:a16="http://schemas.microsoft.com/office/drawing/2014/main" id="{74CAFD41-5F98-4066-83EE-A2C37FA8F81B}"/>
              </a:ext>
            </a:extLst>
          </p:cNvPr>
          <p:cNvSpPr/>
          <p:nvPr/>
        </p:nvSpPr>
        <p:spPr>
          <a:xfrm>
            <a:off x="4683276" y="2979754"/>
            <a:ext cx="1808598" cy="1601817"/>
          </a:xfrm>
          <a:prstGeom prst="rect">
            <a:avLst/>
          </a:prstGeom>
          <a:solidFill>
            <a:srgbClr val="8B137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42E1D41-56AC-4773-A471-9DC311F5C3AD}"/>
              </a:ext>
            </a:extLst>
          </p:cNvPr>
          <p:cNvSpPr/>
          <p:nvPr/>
        </p:nvSpPr>
        <p:spPr>
          <a:xfrm>
            <a:off x="2653530" y="2979754"/>
            <a:ext cx="1808598" cy="1601817"/>
          </a:xfrm>
          <a:prstGeom prst="rect">
            <a:avLst/>
          </a:prstGeom>
          <a:solidFill>
            <a:srgbClr val="8B137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707FB0F-ED1B-4EDE-B358-A0D49F145C0F}"/>
              </a:ext>
            </a:extLst>
          </p:cNvPr>
          <p:cNvSpPr/>
          <p:nvPr/>
        </p:nvSpPr>
        <p:spPr>
          <a:xfrm>
            <a:off x="611600" y="2976625"/>
            <a:ext cx="1808598" cy="1608074"/>
          </a:xfrm>
          <a:prstGeom prst="rect">
            <a:avLst/>
          </a:prstGeom>
          <a:solidFill>
            <a:srgbClr val="8B137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p:txBody>
          <a:bodyPr/>
          <a:lstStyle/>
          <a:p>
            <a:r>
              <a:rPr lang="en-US" dirty="0"/>
              <a:t>5-3</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p:txBody>
          <a:bodyPr/>
          <a:lstStyle/>
          <a:p>
            <a:r>
              <a:rPr lang="en-US" dirty="0"/>
              <a:t>Ensuring Evaluation Success</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p:txBody>
          <a:bodyPr/>
          <a:lstStyle/>
          <a:p>
            <a:r>
              <a:rPr lang="en-US" dirty="0"/>
              <a:t>M5</a:t>
            </a:r>
          </a:p>
        </p:txBody>
      </p:sp>
      <p:sp>
        <p:nvSpPr>
          <p:cNvPr id="13" name="Text Placeholder 70">
            <a:extLst>
              <a:ext uri="{FF2B5EF4-FFF2-40B4-BE49-F238E27FC236}">
                <a16:creationId xmlns:a16="http://schemas.microsoft.com/office/drawing/2014/main" id="{C28D085C-73A0-4B6A-A937-9B1913317439}"/>
              </a:ext>
            </a:extLst>
          </p:cNvPr>
          <p:cNvSpPr txBox="1">
            <a:spLocks/>
          </p:cNvSpPr>
          <p:nvPr/>
        </p:nvSpPr>
        <p:spPr>
          <a:xfrm>
            <a:off x="2764313" y="3089846"/>
            <a:ext cx="1587033" cy="1348015"/>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Create a strong link between performance evaluation, compensation, training and development, and career development.</a:t>
            </a:r>
          </a:p>
        </p:txBody>
      </p:sp>
      <p:sp>
        <p:nvSpPr>
          <p:cNvPr id="14" name="Text Placeholder 70">
            <a:extLst>
              <a:ext uri="{FF2B5EF4-FFF2-40B4-BE49-F238E27FC236}">
                <a16:creationId xmlns:a16="http://schemas.microsoft.com/office/drawing/2014/main" id="{589AC0CC-EB31-49EE-8F5A-C3393492A9A1}"/>
              </a:ext>
            </a:extLst>
          </p:cNvPr>
          <p:cNvSpPr txBox="1">
            <a:spLocks/>
          </p:cNvSpPr>
          <p:nvPr/>
        </p:nvSpPr>
        <p:spPr>
          <a:xfrm>
            <a:off x="718282" y="3089846"/>
            <a:ext cx="1595803" cy="134880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Create alignment with organization’s mission, vision, goals, objectives.</a:t>
            </a:r>
          </a:p>
        </p:txBody>
      </p:sp>
      <p:sp>
        <p:nvSpPr>
          <p:cNvPr id="15" name="Text Placeholder 70">
            <a:extLst>
              <a:ext uri="{FF2B5EF4-FFF2-40B4-BE49-F238E27FC236}">
                <a16:creationId xmlns:a16="http://schemas.microsoft.com/office/drawing/2014/main" id="{0162D077-EC81-44A9-9C83-0788168208D4}"/>
              </a:ext>
            </a:extLst>
          </p:cNvPr>
          <p:cNvSpPr txBox="1">
            <a:spLocks/>
          </p:cNvSpPr>
          <p:nvPr/>
        </p:nvSpPr>
        <p:spPr>
          <a:xfrm>
            <a:off x="4812521" y="3075445"/>
            <a:ext cx="1573909" cy="136241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Find tools/processes to make the system workable.</a:t>
            </a:r>
          </a:p>
        </p:txBody>
      </p:sp>
      <p:sp>
        <p:nvSpPr>
          <p:cNvPr id="23" name="Rectangle 22">
            <a:extLst>
              <a:ext uri="{FF2B5EF4-FFF2-40B4-BE49-F238E27FC236}">
                <a16:creationId xmlns:a16="http://schemas.microsoft.com/office/drawing/2014/main" id="{1640B09E-9993-4124-9E56-8F80DFA42B40}"/>
              </a:ext>
            </a:extLst>
          </p:cNvPr>
          <p:cNvSpPr/>
          <p:nvPr/>
        </p:nvSpPr>
        <p:spPr>
          <a:xfrm>
            <a:off x="6736822" y="2979754"/>
            <a:ext cx="1808598" cy="1601817"/>
          </a:xfrm>
          <a:prstGeom prst="rect">
            <a:avLst/>
          </a:prstGeom>
          <a:solidFill>
            <a:srgbClr val="8B137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 Placeholder 70">
            <a:extLst>
              <a:ext uri="{FF2B5EF4-FFF2-40B4-BE49-F238E27FC236}">
                <a16:creationId xmlns:a16="http://schemas.microsoft.com/office/drawing/2014/main" id="{A982EBCF-B9C9-4E0B-848E-F2A60D53DD61}"/>
              </a:ext>
            </a:extLst>
          </p:cNvPr>
          <p:cNvSpPr txBox="1">
            <a:spLocks/>
          </p:cNvSpPr>
          <p:nvPr/>
        </p:nvSpPr>
        <p:spPr>
          <a:xfrm>
            <a:off x="6854167" y="3075445"/>
            <a:ext cx="1573909" cy="1362416"/>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Encourage manager and employee commitment to the system.</a:t>
            </a:r>
          </a:p>
        </p:txBody>
      </p:sp>
      <p:pic>
        <p:nvPicPr>
          <p:cNvPr id="27" name="Picture 26" descr="A picture containing text, clipart&#10;&#10;Description automatically generated">
            <a:extLst>
              <a:ext uri="{FF2B5EF4-FFF2-40B4-BE49-F238E27FC236}">
                <a16:creationId xmlns:a16="http://schemas.microsoft.com/office/drawing/2014/main" id="{3E22195C-B955-481A-868F-41D6DFC7E7A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82993" y="1259330"/>
            <a:ext cx="1809165" cy="1711775"/>
          </a:xfrm>
          <a:prstGeom prst="rect">
            <a:avLst/>
          </a:prstGeom>
        </p:spPr>
      </p:pic>
      <p:pic>
        <p:nvPicPr>
          <p:cNvPr id="30" name="Picture 29" descr="A picture containing text, toy&#10;&#10;Description automatically generated">
            <a:extLst>
              <a:ext uri="{FF2B5EF4-FFF2-40B4-BE49-F238E27FC236}">
                <a16:creationId xmlns:a16="http://schemas.microsoft.com/office/drawing/2014/main" id="{66BE7623-0D75-4060-A23D-F53D627C510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53530" y="1259330"/>
            <a:ext cx="1808598" cy="1709928"/>
          </a:xfrm>
          <a:prstGeom prst="rect">
            <a:avLst/>
          </a:prstGeom>
        </p:spPr>
      </p:pic>
    </p:spTree>
    <p:custDataLst>
      <p:tags r:id="rId1"/>
    </p:custDataLst>
    <p:extLst>
      <p:ext uri="{BB962C8B-B14F-4D97-AF65-F5344CB8AC3E}">
        <p14:creationId xmlns:p14="http://schemas.microsoft.com/office/powerpoint/2010/main" val="6432265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86E368-CF98-4BFF-8509-89404B49989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2776" y="1248894"/>
            <a:ext cx="3880591" cy="1636776"/>
          </a:xfrm>
          <a:prstGeom prst="rect">
            <a:avLst/>
          </a:prstGeom>
          <a:noFill/>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6DEF53D-3AB2-4462-A413-5F58800E01D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2777" y="2996485"/>
            <a:ext cx="3877368" cy="1636776"/>
          </a:xfrm>
          <a:prstGeom prst="rect">
            <a:avLst/>
          </a:prstGeom>
          <a:noFill/>
          <a:effectLst/>
        </p:spPr>
      </p:pic>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5-4</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a:xfrm>
            <a:off x="611884" y="314135"/>
            <a:ext cx="7132320" cy="484632"/>
          </a:xfrm>
        </p:spPr>
        <p:txBody>
          <a:bodyPr anchor="ctr">
            <a:normAutofit/>
          </a:bodyPr>
          <a:lstStyle/>
          <a:p>
            <a:r>
              <a:rPr lang="en-US" dirty="0"/>
              <a:t>Uses for Performance Data</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a:xfrm>
            <a:off x="7863842" y="314135"/>
            <a:ext cx="822960" cy="484632"/>
          </a:xfrm>
        </p:spPr>
        <p:txBody>
          <a:bodyPr anchor="ctr">
            <a:normAutofit/>
          </a:bodyPr>
          <a:lstStyle/>
          <a:p>
            <a:r>
              <a:rPr lang="en-US" dirty="0"/>
              <a:t>M5</a:t>
            </a:r>
          </a:p>
        </p:txBody>
      </p:sp>
      <p:sp>
        <p:nvSpPr>
          <p:cNvPr id="13" name="Rectangle 12">
            <a:extLst>
              <a:ext uri="{FF2B5EF4-FFF2-40B4-BE49-F238E27FC236}">
                <a16:creationId xmlns:a16="http://schemas.microsoft.com/office/drawing/2014/main" id="{085D576F-CDB4-4C24-AFD1-DB064A6E80DC}"/>
              </a:ext>
            </a:extLst>
          </p:cNvPr>
          <p:cNvSpPr/>
          <p:nvPr/>
        </p:nvSpPr>
        <p:spPr>
          <a:xfrm>
            <a:off x="2541068" y="1258015"/>
            <a:ext cx="1952299" cy="1627656"/>
          </a:xfrm>
          <a:prstGeom prst="rect">
            <a:avLst/>
          </a:prstGeom>
          <a:solidFill>
            <a:srgbClr val="8B137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70">
            <a:extLst>
              <a:ext uri="{FF2B5EF4-FFF2-40B4-BE49-F238E27FC236}">
                <a16:creationId xmlns:a16="http://schemas.microsoft.com/office/drawing/2014/main" id="{E2837CE8-41CF-46AF-BC57-9EB79A1A7576}"/>
              </a:ext>
            </a:extLst>
          </p:cNvPr>
          <p:cNvSpPr txBox="1">
            <a:spLocks/>
          </p:cNvSpPr>
          <p:nvPr/>
        </p:nvSpPr>
        <p:spPr>
          <a:xfrm>
            <a:off x="2537847" y="1233913"/>
            <a:ext cx="1952298" cy="16995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Administrative</a:t>
            </a:r>
          </a:p>
        </p:txBody>
      </p:sp>
      <p:sp>
        <p:nvSpPr>
          <p:cNvPr id="15" name="Rectangle 14">
            <a:extLst>
              <a:ext uri="{FF2B5EF4-FFF2-40B4-BE49-F238E27FC236}">
                <a16:creationId xmlns:a16="http://schemas.microsoft.com/office/drawing/2014/main" id="{FF41219B-F65C-4EA8-A400-4527837F9A84}"/>
              </a:ext>
            </a:extLst>
          </p:cNvPr>
          <p:cNvSpPr/>
          <p:nvPr/>
        </p:nvSpPr>
        <p:spPr>
          <a:xfrm>
            <a:off x="612777" y="1248896"/>
            <a:ext cx="7928805" cy="1640541"/>
          </a:xfrm>
          <a:prstGeom prst="rect">
            <a:avLst/>
          </a:prstGeom>
          <a:ln w="38100">
            <a:solidFill>
              <a:srgbClr val="8B1377">
                <a:alpha val="50000"/>
              </a:srgb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43CAE6E7-73B6-4C15-948F-344E9ACF0C44}"/>
              </a:ext>
            </a:extLst>
          </p:cNvPr>
          <p:cNvSpPr txBox="1">
            <a:spLocks/>
          </p:cNvSpPr>
          <p:nvPr/>
        </p:nvSpPr>
        <p:spPr>
          <a:xfrm>
            <a:off x="4591728" y="1261781"/>
            <a:ext cx="3864239" cy="1627655"/>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Compensation</a:t>
            </a:r>
          </a:p>
          <a:p>
            <a:pPr marL="285750" indent="-285750">
              <a:buFont typeface="Arial" panose="020B0604020202020204" pitchFamily="34" charset="0"/>
              <a:buChar char="•"/>
            </a:pPr>
            <a:r>
              <a:rPr lang="en-US" sz="1600" dirty="0"/>
              <a:t>Promotion</a:t>
            </a:r>
          </a:p>
          <a:p>
            <a:pPr marL="285750" indent="-285750">
              <a:buFont typeface="Arial" panose="020B0604020202020204" pitchFamily="34" charset="0"/>
              <a:buChar char="•"/>
            </a:pPr>
            <a:r>
              <a:rPr lang="en-US" sz="1600" dirty="0"/>
              <a:t>Downsizing</a:t>
            </a:r>
          </a:p>
          <a:p>
            <a:pPr marL="285750" indent="-285750">
              <a:buFont typeface="Arial" panose="020B0604020202020204" pitchFamily="34" charset="0"/>
              <a:buChar char="•"/>
            </a:pPr>
            <a:r>
              <a:rPr lang="en-US" sz="1600" dirty="0"/>
              <a:t>Dismissal or demotion</a:t>
            </a:r>
          </a:p>
        </p:txBody>
      </p:sp>
      <p:sp>
        <p:nvSpPr>
          <p:cNvPr id="18" name="Rectangle 17">
            <a:extLst>
              <a:ext uri="{FF2B5EF4-FFF2-40B4-BE49-F238E27FC236}">
                <a16:creationId xmlns:a16="http://schemas.microsoft.com/office/drawing/2014/main" id="{BA4998B4-F515-4CF1-BB55-67D9261DCD7B}"/>
              </a:ext>
            </a:extLst>
          </p:cNvPr>
          <p:cNvSpPr/>
          <p:nvPr/>
        </p:nvSpPr>
        <p:spPr>
          <a:xfrm>
            <a:off x="2541068" y="2996299"/>
            <a:ext cx="1952299" cy="1629323"/>
          </a:xfrm>
          <a:prstGeom prst="rect">
            <a:avLst/>
          </a:prstGeom>
          <a:solidFill>
            <a:srgbClr val="8B137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 Placeholder 70">
            <a:extLst>
              <a:ext uri="{FF2B5EF4-FFF2-40B4-BE49-F238E27FC236}">
                <a16:creationId xmlns:a16="http://schemas.microsoft.com/office/drawing/2014/main" id="{DD392E10-F798-4487-8DEC-34DCEB662552}"/>
              </a:ext>
            </a:extLst>
          </p:cNvPr>
          <p:cNvSpPr txBox="1">
            <a:spLocks/>
          </p:cNvSpPr>
          <p:nvPr/>
        </p:nvSpPr>
        <p:spPr>
          <a:xfrm>
            <a:off x="2537847" y="2996299"/>
            <a:ext cx="1952298" cy="1699574"/>
          </a:xfrm>
          <a:prstGeom prst="rect">
            <a:avLst/>
          </a:prstGeom>
        </p:spPr>
        <p:txBody>
          <a:bodyPr vert="horz" lIns="91440" tIns="45720" rIns="91440" bIns="45720" rtlCol="0" anchor="ctr">
            <a:noAutofit/>
          </a:bodyPr>
          <a:lstStyle>
            <a:lvl1pPr marL="230188" indent="-230188" algn="l" defTabSz="455579" rtl="0" eaLnBrk="1" fontAlgn="base" hangingPunct="1">
              <a:spcBef>
                <a:spcPts val="0"/>
              </a:spcBef>
              <a:spcAft>
                <a:spcPts val="350"/>
              </a:spcAft>
              <a:buFont typeface="Arial" charset="0"/>
              <a:buChar char="•"/>
              <a:defRPr sz="1800" kern="1200">
                <a:solidFill>
                  <a:schemeClr val="tx1"/>
                </a:solidFill>
                <a:latin typeface="+mn-lt"/>
                <a:ea typeface="+mn-ea"/>
                <a:cs typeface="+mn-cs"/>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Developmental</a:t>
            </a:r>
          </a:p>
        </p:txBody>
      </p:sp>
      <p:sp>
        <p:nvSpPr>
          <p:cNvPr id="20" name="Rectangle 19">
            <a:extLst>
              <a:ext uri="{FF2B5EF4-FFF2-40B4-BE49-F238E27FC236}">
                <a16:creationId xmlns:a16="http://schemas.microsoft.com/office/drawing/2014/main" id="{2C3A4F53-05AC-45D9-AB51-005350A40477}"/>
              </a:ext>
            </a:extLst>
          </p:cNvPr>
          <p:cNvSpPr/>
          <p:nvPr/>
        </p:nvSpPr>
        <p:spPr>
          <a:xfrm>
            <a:off x="612777" y="3011282"/>
            <a:ext cx="7928805" cy="1625557"/>
          </a:xfrm>
          <a:prstGeom prst="rect">
            <a:avLst/>
          </a:prstGeom>
          <a:ln w="38100">
            <a:solidFill>
              <a:srgbClr val="8B1377">
                <a:alpha val="50000"/>
              </a:srgb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nSpc>
                <a:spcPct val="110000"/>
              </a:lnSpc>
              <a:defRPr/>
            </a:pPr>
            <a:endParaRPr lang="en-US" sz="4000" dirty="0">
              <a:solidFill>
                <a:schemeClr val="tx1"/>
              </a:solidFill>
              <a:latin typeface="Arial" panose="020B0604020202020204" pitchFamily="34" charset="0"/>
              <a:cs typeface="Arial" panose="020B0604020202020204" pitchFamily="34" charset="0"/>
            </a:endParaRPr>
          </a:p>
        </p:txBody>
      </p:sp>
      <p:sp>
        <p:nvSpPr>
          <p:cNvPr id="21" name="Text Placeholder 6">
            <a:extLst>
              <a:ext uri="{FF2B5EF4-FFF2-40B4-BE49-F238E27FC236}">
                <a16:creationId xmlns:a16="http://schemas.microsoft.com/office/drawing/2014/main" id="{38DED712-7677-4272-B1C4-41DA80EDA8D2}"/>
              </a:ext>
            </a:extLst>
          </p:cNvPr>
          <p:cNvSpPr txBox="1">
            <a:spLocks/>
          </p:cNvSpPr>
          <p:nvPr/>
        </p:nvSpPr>
        <p:spPr>
          <a:xfrm>
            <a:off x="4591728" y="3016548"/>
            <a:ext cx="3864239" cy="1646492"/>
          </a:xfrm>
          <a:prstGeom prst="rect">
            <a:avLst/>
          </a:prstGeom>
        </p:spPr>
        <p:txBody>
          <a:bodyPr vert="horz" lIns="91440" tIns="45720" rIns="91440" bIns="45720" rtlCol="0" anchor="ctr">
            <a:noAutofit/>
          </a:bodyPr>
          <a:lstStyle>
            <a:lvl1pPr marL="0" marR="0" indent="0" algn="l" defTabSz="457155" rtl="0" eaLnBrk="1" fontAlgn="auto" latinLnBrk="0" hangingPunct="1">
              <a:lnSpc>
                <a:spcPct val="100000"/>
              </a:lnSpc>
              <a:spcBef>
                <a:spcPts val="0"/>
              </a:spcBef>
              <a:spcAft>
                <a:spcPts val="350"/>
              </a:spcAft>
              <a:buClrTx/>
              <a:buSzTx/>
              <a:buFont typeface="Arial"/>
              <a:buNone/>
              <a:tabLst/>
              <a:defRPr lang="en-US" sz="1800" b="0" i="0" kern="1200">
                <a:solidFill>
                  <a:schemeClr val="tx1"/>
                </a:solidFill>
                <a:effectLst/>
                <a:latin typeface="+mn-lt"/>
                <a:ea typeface="Arial" charset="0"/>
                <a:cs typeface="Arial" charset="0"/>
              </a:defRPr>
            </a:lvl1pPr>
            <a:lvl2pPr marL="460375" indent="-230188" algn="l" defTabSz="455579" rtl="0" eaLnBrk="1" fontAlgn="base" hangingPunct="1">
              <a:spcBef>
                <a:spcPts val="0"/>
              </a:spcBef>
              <a:spcAft>
                <a:spcPts val="350"/>
              </a:spcAft>
              <a:buSzPct val="80000"/>
              <a:buFont typeface="Courier New" panose="02070309020205020404" pitchFamily="49" charset="0"/>
              <a:buChar char="o"/>
              <a:defRPr sz="1800" kern="1200">
                <a:solidFill>
                  <a:schemeClr val="tx1"/>
                </a:solidFill>
                <a:latin typeface="+mn-lt"/>
                <a:ea typeface="+mn-ea"/>
                <a:cs typeface="+mn-cs"/>
              </a:defRPr>
            </a:lvl2pPr>
            <a:lvl3pPr marL="684213" indent="-223838" algn="l" defTabSz="455579" rtl="0" eaLnBrk="1" fontAlgn="base" hangingPunct="1">
              <a:spcBef>
                <a:spcPts val="0"/>
              </a:spcBef>
              <a:spcAft>
                <a:spcPts val="350"/>
              </a:spcAft>
              <a:buFont typeface="Wingdings" panose="05000000000000000000" pitchFamily="2" charset="2"/>
              <a:buChar char="§"/>
              <a:tabLst/>
              <a:defRPr sz="1800" kern="1200">
                <a:solidFill>
                  <a:schemeClr val="tx1"/>
                </a:solidFill>
                <a:latin typeface="+mn-lt"/>
                <a:ea typeface="+mn-ea"/>
                <a:cs typeface="+mn-cs"/>
              </a:defRPr>
            </a:lvl3pPr>
            <a:lvl4pPr marL="914400" indent="-230188" algn="l" defTabSz="455579" rtl="0" eaLnBrk="1" fontAlgn="base" hangingPunct="1">
              <a:spcBef>
                <a:spcPts val="0"/>
              </a:spcBef>
              <a:spcAft>
                <a:spcPts val="350"/>
              </a:spcAft>
              <a:buSzPct val="60000"/>
              <a:buFont typeface="Wingdings" panose="05000000000000000000" pitchFamily="2" charset="2"/>
              <a:buChar char="q"/>
              <a:defRPr sz="1800" kern="1200">
                <a:solidFill>
                  <a:schemeClr val="tx1"/>
                </a:solidFill>
                <a:latin typeface="+mn-lt"/>
                <a:ea typeface="+mn-ea"/>
                <a:cs typeface="+mn-cs"/>
              </a:defRPr>
            </a:lvl4pPr>
            <a:lvl5pPr marL="1200150" indent="-285750" algn="l" defTabSz="455579" rtl="0" eaLnBrk="1" fontAlgn="base" hangingPunct="1">
              <a:spcBef>
                <a:spcPts val="0"/>
              </a:spcBef>
              <a:spcAft>
                <a:spcPts val="350"/>
              </a:spcAft>
              <a:buFont typeface="Wingdings" panose="05000000000000000000" pitchFamily="2" charset="2"/>
              <a:buChar char="ü"/>
              <a:defRPr sz="1800" kern="1200">
                <a:solidFill>
                  <a:schemeClr val="tx1"/>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600" dirty="0"/>
              <a:t>Identification of strengths/areas for growth</a:t>
            </a:r>
          </a:p>
          <a:p>
            <a:pPr marL="171450" indent="-171450">
              <a:buFont typeface="Arial" panose="020B0604020202020204" pitchFamily="34" charset="0"/>
              <a:buChar char="•"/>
            </a:pPr>
            <a:r>
              <a:rPr lang="en-US" sz="1600" dirty="0"/>
              <a:t>Career planning</a:t>
            </a:r>
          </a:p>
          <a:p>
            <a:pPr marL="171450" indent="-171450">
              <a:buFont typeface="Arial" panose="020B0604020202020204" pitchFamily="34" charset="0"/>
              <a:buChar char="•"/>
            </a:pPr>
            <a:r>
              <a:rPr lang="en-US" sz="1600" dirty="0"/>
              <a:t>Coaching/mentoring</a:t>
            </a:r>
          </a:p>
        </p:txBody>
      </p:sp>
    </p:spTree>
    <p:custDataLst>
      <p:tags r:id="rId1"/>
    </p:custDataLst>
    <p:extLst>
      <p:ext uri="{BB962C8B-B14F-4D97-AF65-F5344CB8AC3E}">
        <p14:creationId xmlns:p14="http://schemas.microsoft.com/office/powerpoint/2010/main" val="11473204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4F8F7-7CE7-4570-89BC-4846AF809513}"/>
              </a:ext>
            </a:extLst>
          </p:cNvPr>
          <p:cNvSpPr>
            <a:spLocks noGrp="1"/>
          </p:cNvSpPr>
          <p:nvPr>
            <p:ph idx="1"/>
          </p:nvPr>
        </p:nvSpPr>
        <p:spPr/>
        <p:txBody>
          <a:bodyPr/>
          <a:lstStyle/>
          <a:p>
            <a:r>
              <a:rPr lang="en-US" dirty="0"/>
              <a:t>Category Rating (Graphic Scale, Checklist, Forced Choice)</a:t>
            </a:r>
          </a:p>
          <a:p>
            <a:r>
              <a:rPr lang="en-US" dirty="0"/>
              <a:t>Comparative (Ranking, Paired Comparison, Forced Distribution)</a:t>
            </a:r>
          </a:p>
          <a:p>
            <a:r>
              <a:rPr lang="en-US" dirty="0"/>
              <a:t>Narrative (Essay, Critical Incident)</a:t>
            </a:r>
          </a:p>
        </p:txBody>
      </p:sp>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p:txBody>
          <a:bodyPr/>
          <a:lstStyle/>
          <a:p>
            <a:r>
              <a:rPr lang="en-US" dirty="0"/>
              <a:t>5-5</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p:txBody>
          <a:bodyPr/>
          <a:lstStyle/>
          <a:p>
            <a:r>
              <a:rPr lang="en-US" dirty="0"/>
              <a:t>Methods to Evaluate Performance</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p:txBody>
          <a:bodyPr/>
          <a:lstStyle/>
          <a:p>
            <a:r>
              <a:rPr lang="en-US" dirty="0"/>
              <a:t>M5</a:t>
            </a:r>
          </a:p>
        </p:txBody>
      </p:sp>
      <p:pic>
        <p:nvPicPr>
          <p:cNvPr id="8" name="Picture 7" descr="Graphical user interface&#10;&#10;Description automatically generated">
            <a:extLst>
              <a:ext uri="{FF2B5EF4-FFF2-40B4-BE49-F238E27FC236}">
                <a16:creationId xmlns:a16="http://schemas.microsoft.com/office/drawing/2014/main" id="{930B9259-151E-47D7-8905-F1256750F97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95906" y="1919038"/>
            <a:ext cx="4201395" cy="2752638"/>
          </a:xfrm>
          <a:prstGeom prst="rect">
            <a:avLst/>
          </a:prstGeom>
        </p:spPr>
      </p:pic>
    </p:spTree>
    <p:custDataLst>
      <p:tags r:id="rId1"/>
    </p:custDataLst>
    <p:extLst>
      <p:ext uri="{BB962C8B-B14F-4D97-AF65-F5344CB8AC3E}">
        <p14:creationId xmlns:p14="http://schemas.microsoft.com/office/powerpoint/2010/main" val="2975035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4F8F7-7CE7-4570-89BC-4846AF809513}"/>
              </a:ext>
            </a:extLst>
          </p:cNvPr>
          <p:cNvSpPr>
            <a:spLocks noGrp="1"/>
          </p:cNvSpPr>
          <p:nvPr>
            <p:ph idx="1"/>
          </p:nvPr>
        </p:nvSpPr>
        <p:spPr>
          <a:xfrm>
            <a:off x="615104" y="1329375"/>
            <a:ext cx="6618320" cy="3262312"/>
          </a:xfrm>
        </p:spPr>
        <p:txBody>
          <a:bodyPr/>
          <a:lstStyle/>
          <a:p>
            <a:pPr marL="0" indent="0">
              <a:buNone/>
            </a:pPr>
            <a:r>
              <a:rPr lang="en-US" b="1" dirty="0"/>
              <a:t>Guidelines</a:t>
            </a:r>
          </a:p>
          <a:p>
            <a:r>
              <a:rPr lang="en-US" dirty="0"/>
              <a:t>Set goals that are tied to the organization’s strategic goals and objectives.</a:t>
            </a:r>
          </a:p>
          <a:p>
            <a:r>
              <a:rPr lang="en-US" dirty="0"/>
              <a:t>Engage employees in goal setting.</a:t>
            </a:r>
          </a:p>
          <a:p>
            <a:r>
              <a:rPr lang="en-US" dirty="0"/>
              <a:t>Provide short-term benchmarks to measure progress.</a:t>
            </a:r>
          </a:p>
          <a:p>
            <a:r>
              <a:rPr lang="en-US" dirty="0"/>
              <a:t>Provide the support that employees need.</a:t>
            </a:r>
          </a:p>
          <a:p>
            <a:r>
              <a:rPr lang="en-US" dirty="0"/>
              <a:t>Make it clear that performance and improvement are the employee’s responsibility.</a:t>
            </a:r>
          </a:p>
          <a:p>
            <a:r>
              <a:rPr lang="en-US" dirty="0"/>
              <a:t>Ensure that objectives do not conflict with each other.</a:t>
            </a:r>
          </a:p>
          <a:p>
            <a:r>
              <a:rPr lang="en-US" dirty="0"/>
              <a:t>Follow up on progress and possible obstacles.</a:t>
            </a:r>
          </a:p>
          <a:p>
            <a:endParaRPr lang="en-US" dirty="0"/>
          </a:p>
        </p:txBody>
      </p:sp>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p:txBody>
          <a:bodyPr/>
          <a:lstStyle/>
          <a:p>
            <a:r>
              <a:rPr lang="en-US" dirty="0"/>
              <a:t>5-10</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p:txBody>
          <a:bodyPr/>
          <a:lstStyle/>
          <a:p>
            <a:r>
              <a:rPr lang="en-US" dirty="0"/>
              <a:t>Evaluation/Setting New Goals</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p:txBody>
          <a:bodyPr/>
          <a:lstStyle/>
          <a:p>
            <a:r>
              <a:rPr lang="en-US" dirty="0"/>
              <a:t>M5</a:t>
            </a:r>
          </a:p>
        </p:txBody>
      </p:sp>
      <p:pic>
        <p:nvPicPr>
          <p:cNvPr id="8" name="Picture 7" descr="A picture containing text&#10;&#10;Description automatically generated">
            <a:extLst>
              <a:ext uri="{FF2B5EF4-FFF2-40B4-BE49-F238E27FC236}">
                <a16:creationId xmlns:a16="http://schemas.microsoft.com/office/drawing/2014/main" id="{1BCEC307-9DE2-486D-95DF-FB510243158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2712" y="1945971"/>
            <a:ext cx="3044282" cy="2805694"/>
          </a:xfrm>
          <a:prstGeom prst="rect">
            <a:avLst/>
          </a:prstGeom>
        </p:spPr>
      </p:pic>
    </p:spTree>
    <p:custDataLst>
      <p:tags r:id="rId1"/>
    </p:custDataLst>
    <p:extLst>
      <p:ext uri="{BB962C8B-B14F-4D97-AF65-F5344CB8AC3E}">
        <p14:creationId xmlns:p14="http://schemas.microsoft.com/office/powerpoint/2010/main" val="23118863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5B1BB-8EAB-4C28-A5F2-DD6D04069736}"/>
              </a:ext>
            </a:extLst>
          </p:cNvPr>
          <p:cNvSpPr>
            <a:spLocks noGrp="1"/>
          </p:cNvSpPr>
          <p:nvPr>
            <p:ph type="ctrTitle"/>
          </p:nvPr>
        </p:nvSpPr>
        <p:spPr/>
        <p:txBody>
          <a:bodyPr/>
          <a:lstStyle/>
          <a:p>
            <a:r>
              <a:rPr lang="en-US" dirty="0"/>
              <a:t>Think About Performance Management</a:t>
            </a:r>
          </a:p>
        </p:txBody>
      </p:sp>
      <p:sp>
        <p:nvSpPr>
          <p:cNvPr id="4" name="Slide Number Placeholder 3">
            <a:extLst>
              <a:ext uri="{FF2B5EF4-FFF2-40B4-BE49-F238E27FC236}">
                <a16:creationId xmlns:a16="http://schemas.microsoft.com/office/drawing/2014/main" id="{A324110A-C908-4F1E-9C1C-D391362EBC57}"/>
              </a:ext>
            </a:extLst>
          </p:cNvPr>
          <p:cNvSpPr>
            <a:spLocks noGrp="1"/>
          </p:cNvSpPr>
          <p:nvPr>
            <p:ph type="sldNum" sz="quarter" idx="4"/>
          </p:nvPr>
        </p:nvSpPr>
        <p:spPr/>
        <p:txBody>
          <a:bodyPr/>
          <a:lstStyle/>
          <a:p>
            <a:r>
              <a:rPr lang="en-US" dirty="0"/>
              <a:t>5-11</a:t>
            </a:r>
          </a:p>
        </p:txBody>
      </p:sp>
      <p:sp>
        <p:nvSpPr>
          <p:cNvPr id="8" name="Text Placeholder 7">
            <a:extLst>
              <a:ext uri="{FF2B5EF4-FFF2-40B4-BE49-F238E27FC236}">
                <a16:creationId xmlns:a16="http://schemas.microsoft.com/office/drawing/2014/main" id="{8D24E400-9E88-4B16-BF0D-858511A2A307}"/>
              </a:ext>
            </a:extLst>
          </p:cNvPr>
          <p:cNvSpPr>
            <a:spLocks noGrp="1"/>
          </p:cNvSpPr>
          <p:nvPr>
            <p:ph type="body" sz="quarter" idx="15"/>
          </p:nvPr>
        </p:nvSpPr>
        <p:spPr/>
        <p:txBody>
          <a:bodyPr/>
          <a:lstStyle/>
          <a:p>
            <a:r>
              <a:rPr lang="en-US" dirty="0"/>
              <a:t>Ideas to probe with your clients</a:t>
            </a:r>
          </a:p>
        </p:txBody>
      </p:sp>
      <p:sp>
        <p:nvSpPr>
          <p:cNvPr id="2" name="Text Placeholder 1">
            <a:extLst>
              <a:ext uri="{FF2B5EF4-FFF2-40B4-BE49-F238E27FC236}">
                <a16:creationId xmlns:a16="http://schemas.microsoft.com/office/drawing/2014/main" id="{F63FA1C5-8A57-43F9-BEE0-4EA6D54AE394}"/>
              </a:ext>
            </a:extLst>
          </p:cNvPr>
          <p:cNvSpPr>
            <a:spLocks noGrp="1"/>
          </p:cNvSpPr>
          <p:nvPr>
            <p:ph type="body" sz="quarter" idx="16"/>
          </p:nvPr>
        </p:nvSpPr>
        <p:spPr/>
        <p:txBody>
          <a:bodyPr/>
          <a:lstStyle/>
          <a:p>
            <a:r>
              <a:rPr lang="en-US" dirty="0"/>
              <a:t>M5</a:t>
            </a:r>
          </a:p>
        </p:txBody>
      </p:sp>
      <p:pic>
        <p:nvPicPr>
          <p:cNvPr id="6" name="Picture 5" descr="A picture containing person, outdoor, purple&#10;&#10;Description automatically generated">
            <a:extLst>
              <a:ext uri="{FF2B5EF4-FFF2-40B4-BE49-F238E27FC236}">
                <a16:creationId xmlns:a16="http://schemas.microsoft.com/office/drawing/2014/main" id="{6B859C20-F9DA-4E25-8FC5-8770B27C7EA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75"/>
          <a:stretch/>
        </p:blipFill>
        <p:spPr>
          <a:xfrm>
            <a:off x="1483199" y="1326596"/>
            <a:ext cx="6946425" cy="3334614"/>
          </a:xfrm>
          <a:prstGeom prst="rect">
            <a:avLst/>
          </a:prstGeom>
        </p:spPr>
      </p:pic>
      <p:sp>
        <p:nvSpPr>
          <p:cNvPr id="9" name="Rectangle 8">
            <a:extLst>
              <a:ext uri="{FF2B5EF4-FFF2-40B4-BE49-F238E27FC236}">
                <a16:creationId xmlns:a16="http://schemas.microsoft.com/office/drawing/2014/main" id="{4B8136E6-2095-48E9-93F0-C006076C1411}"/>
              </a:ext>
            </a:extLst>
          </p:cNvPr>
          <p:cNvSpPr/>
          <p:nvPr/>
        </p:nvSpPr>
        <p:spPr>
          <a:xfrm>
            <a:off x="1509147" y="1326596"/>
            <a:ext cx="2914170" cy="3334614"/>
          </a:xfrm>
          <a:prstGeom prst="rect">
            <a:avLst/>
          </a:prstGeom>
          <a:solidFill>
            <a:srgbClr val="8B1377">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034C80D-A761-4AE8-8E3B-2996771FB00F}"/>
              </a:ext>
            </a:extLst>
          </p:cNvPr>
          <p:cNvSpPr/>
          <p:nvPr/>
        </p:nvSpPr>
        <p:spPr>
          <a:xfrm>
            <a:off x="1752728" y="1589775"/>
            <a:ext cx="2417828" cy="60329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r>
              <a:rPr lang="en-US" sz="1400" b="1" dirty="0">
                <a:solidFill>
                  <a:schemeClr val="bg1"/>
                </a:solidFill>
                <a:cs typeface="Arial" panose="020B0604020202020204" pitchFamily="34" charset="0"/>
              </a:rPr>
              <a:t>How often do you conduct performance evaluations?</a:t>
            </a:r>
          </a:p>
        </p:txBody>
      </p:sp>
      <p:sp>
        <p:nvSpPr>
          <p:cNvPr id="11" name="Rectangle 10">
            <a:extLst>
              <a:ext uri="{FF2B5EF4-FFF2-40B4-BE49-F238E27FC236}">
                <a16:creationId xmlns:a16="http://schemas.microsoft.com/office/drawing/2014/main" id="{8B219886-EE15-4321-84BF-BCB8EADA31F2}"/>
              </a:ext>
            </a:extLst>
          </p:cNvPr>
          <p:cNvSpPr/>
          <p:nvPr/>
        </p:nvSpPr>
        <p:spPr>
          <a:xfrm>
            <a:off x="1752728" y="2522194"/>
            <a:ext cx="2417828" cy="603298"/>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r>
              <a:rPr lang="en-US" sz="1400" b="1" dirty="0">
                <a:solidFill>
                  <a:schemeClr val="bg1"/>
                </a:solidFill>
                <a:cs typeface="Arial" panose="020B0604020202020204" pitchFamily="34" charset="0"/>
              </a:rPr>
              <a:t>How do you use performance evaluation information?</a:t>
            </a:r>
          </a:p>
        </p:txBody>
      </p:sp>
      <p:sp>
        <p:nvSpPr>
          <p:cNvPr id="12" name="Rectangle 11">
            <a:extLst>
              <a:ext uri="{FF2B5EF4-FFF2-40B4-BE49-F238E27FC236}">
                <a16:creationId xmlns:a16="http://schemas.microsoft.com/office/drawing/2014/main" id="{B1FE04FA-DDFC-4D25-94B3-3061A63A6174}"/>
              </a:ext>
            </a:extLst>
          </p:cNvPr>
          <p:cNvSpPr/>
          <p:nvPr/>
        </p:nvSpPr>
        <p:spPr>
          <a:xfrm>
            <a:off x="1752728" y="3454613"/>
            <a:ext cx="2417828" cy="834564"/>
          </a:xfrm>
          <a:prstGeom prst="rect">
            <a:avLst/>
          </a:prstGeom>
          <a:ln w="38100">
            <a:solidFill>
              <a:schemeClr val="bg1">
                <a:alpha val="50000"/>
              </a:schemeClr>
            </a:solid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tIns="91440" bIns="91440" spcCol="1270" anchor="ctr"/>
          <a:lstStyle/>
          <a:p>
            <a:pPr algn="ctr">
              <a:lnSpc>
                <a:spcPct val="110000"/>
              </a:lnSpc>
              <a:defRPr/>
            </a:pPr>
            <a:r>
              <a:rPr lang="en-US" sz="1400" b="1" dirty="0">
                <a:solidFill>
                  <a:schemeClr val="bg1"/>
                </a:solidFill>
                <a:cs typeface="Arial" panose="020B0604020202020204" pitchFamily="34" charset="0"/>
              </a:rPr>
              <a:t>What suggestions do you have for improving feedback during the evaluation process?</a:t>
            </a:r>
          </a:p>
        </p:txBody>
      </p:sp>
    </p:spTree>
    <p:custDataLst>
      <p:tags r:id="rId1"/>
    </p:custDataLst>
    <p:extLst>
      <p:ext uri="{BB962C8B-B14F-4D97-AF65-F5344CB8AC3E}">
        <p14:creationId xmlns:p14="http://schemas.microsoft.com/office/powerpoint/2010/main" val="107058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person&#10;&#10;Description automatically generated">
            <a:extLst>
              <a:ext uri="{FF2B5EF4-FFF2-40B4-BE49-F238E27FC236}">
                <a16:creationId xmlns:a16="http://schemas.microsoft.com/office/drawing/2014/main" id="{05F2F773-9E88-4994-8DA6-6C9570F39FF9}"/>
              </a:ext>
            </a:extLst>
          </p:cNvPr>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a:stretch/>
        </p:blipFill>
        <p:spPr>
          <a:xfrm>
            <a:off x="4808538" y="1326594"/>
            <a:ext cx="3878262" cy="3057819"/>
          </a:xfrm>
          <a:noFill/>
        </p:spPr>
      </p:pic>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a:xfrm>
            <a:off x="480447" y="4751664"/>
            <a:ext cx="2057400" cy="206339"/>
          </a:xfrm>
        </p:spPr>
        <p:txBody>
          <a:bodyPr anchor="ctr">
            <a:normAutofit/>
          </a:bodyPr>
          <a:lstStyle/>
          <a:p>
            <a:pPr>
              <a:spcAft>
                <a:spcPts val="600"/>
              </a:spcAft>
            </a:pPr>
            <a:r>
              <a:rPr lang="en-US" dirty="0"/>
              <a:t>5-12</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a:xfrm>
            <a:off x="611884" y="310896"/>
            <a:ext cx="7132320" cy="484632"/>
          </a:xfrm>
        </p:spPr>
        <p:txBody>
          <a:bodyPr anchor="ctr">
            <a:normAutofit/>
          </a:bodyPr>
          <a:lstStyle/>
          <a:p>
            <a:r>
              <a:rPr lang="en-US" dirty="0"/>
              <a:t>Individual Development Plans</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a:xfrm>
            <a:off x="7863842" y="314135"/>
            <a:ext cx="822960" cy="484632"/>
          </a:xfrm>
        </p:spPr>
        <p:txBody>
          <a:bodyPr anchor="ctr">
            <a:normAutofit/>
          </a:bodyPr>
          <a:lstStyle/>
          <a:p>
            <a:r>
              <a:rPr lang="en-US" dirty="0"/>
              <a:t>M5</a:t>
            </a:r>
          </a:p>
        </p:txBody>
      </p:sp>
      <p:sp>
        <p:nvSpPr>
          <p:cNvPr id="17" name="Content Placeholder 6">
            <a:extLst>
              <a:ext uri="{FF2B5EF4-FFF2-40B4-BE49-F238E27FC236}">
                <a16:creationId xmlns:a16="http://schemas.microsoft.com/office/drawing/2014/main" id="{0BA7A451-8CBA-44BF-A45E-27AA6352449C}"/>
              </a:ext>
            </a:extLst>
          </p:cNvPr>
          <p:cNvSpPr>
            <a:spLocks noGrp="1"/>
          </p:cNvSpPr>
          <p:nvPr>
            <p:ph idx="1"/>
          </p:nvPr>
        </p:nvSpPr>
        <p:spPr>
          <a:xfrm>
            <a:off x="615105" y="1329375"/>
            <a:ext cx="3956896" cy="3055038"/>
          </a:xfrm>
        </p:spPr>
        <p:txBody>
          <a:bodyPr/>
          <a:lstStyle/>
          <a:p>
            <a:r>
              <a:rPr lang="en-US" dirty="0"/>
              <a:t>Send the message that professional development is a priority.</a:t>
            </a:r>
          </a:p>
          <a:p>
            <a:r>
              <a:rPr lang="en-US" dirty="0"/>
              <a:t>Develop employee’s skills/talents for future jobs.</a:t>
            </a:r>
          </a:p>
          <a:p>
            <a:r>
              <a:rPr lang="en-US" dirty="0"/>
              <a:t>Develop new skills to improve employee’s performance on the job.</a:t>
            </a:r>
          </a:p>
          <a:p>
            <a:r>
              <a:rPr lang="en-US" dirty="0"/>
              <a:t>Help meet the needs of both the organization and the employee.</a:t>
            </a:r>
          </a:p>
          <a:p>
            <a:endParaRPr lang="en-US" dirty="0"/>
          </a:p>
        </p:txBody>
      </p:sp>
    </p:spTree>
    <p:custDataLst>
      <p:tags r:id="rId1"/>
    </p:custDataLst>
    <p:extLst>
      <p:ext uri="{BB962C8B-B14F-4D97-AF65-F5344CB8AC3E}">
        <p14:creationId xmlns:p14="http://schemas.microsoft.com/office/powerpoint/2010/main" val="36614913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4F8F7-7CE7-4570-89BC-4846AF809513}"/>
              </a:ext>
            </a:extLst>
          </p:cNvPr>
          <p:cNvSpPr>
            <a:spLocks noGrp="1"/>
          </p:cNvSpPr>
          <p:nvPr>
            <p:ph idx="1"/>
          </p:nvPr>
        </p:nvSpPr>
        <p:spPr>
          <a:xfrm>
            <a:off x="615104" y="2890543"/>
            <a:ext cx="7886700" cy="3262312"/>
          </a:xfrm>
        </p:spPr>
        <p:txBody>
          <a:bodyPr/>
          <a:lstStyle/>
          <a:p>
            <a:r>
              <a:rPr lang="en-US" dirty="0"/>
              <a:t>Designed to improve behavior and performance, not punish.</a:t>
            </a:r>
          </a:p>
          <a:p>
            <a:r>
              <a:rPr lang="en-US" altLang="en-US" dirty="0">
                <a:cs typeface="Times New Roman" panose="02020603050405020304" pitchFamily="18" charset="0"/>
              </a:rPr>
              <a:t>Consistency and fairness must be part of the process.</a:t>
            </a:r>
          </a:p>
          <a:p>
            <a:r>
              <a:rPr lang="en-US" altLang="en-US" dirty="0">
                <a:cs typeface="Times New Roman" panose="02020603050405020304" pitchFamily="18" charset="0"/>
              </a:rPr>
              <a:t>Organizations should define acceptable and unacceptable behavior and penalties for violations.</a:t>
            </a:r>
          </a:p>
          <a:p>
            <a:r>
              <a:rPr lang="en-US" altLang="en-US" dirty="0">
                <a:cs typeface="Times New Roman" panose="02020603050405020304" pitchFamily="18" charset="0"/>
              </a:rPr>
              <a:t>Appropriate action should be taken even if misbehavior is relatively minor.</a:t>
            </a:r>
          </a:p>
          <a:p>
            <a:pPr marL="0" indent="0">
              <a:buNone/>
            </a:pPr>
            <a:endParaRPr lang="en-US" dirty="0"/>
          </a:p>
        </p:txBody>
      </p:sp>
      <p:sp>
        <p:nvSpPr>
          <p:cNvPr id="4" name="Slide Number Placeholder 3">
            <a:extLst>
              <a:ext uri="{FF2B5EF4-FFF2-40B4-BE49-F238E27FC236}">
                <a16:creationId xmlns:a16="http://schemas.microsoft.com/office/drawing/2014/main" id="{668AD6B1-0A88-486F-8691-75765A483E08}"/>
              </a:ext>
            </a:extLst>
          </p:cNvPr>
          <p:cNvSpPr>
            <a:spLocks noGrp="1"/>
          </p:cNvSpPr>
          <p:nvPr>
            <p:ph type="sldNum" sz="quarter" idx="4"/>
          </p:nvPr>
        </p:nvSpPr>
        <p:spPr/>
        <p:txBody>
          <a:bodyPr/>
          <a:lstStyle/>
          <a:p>
            <a:r>
              <a:rPr lang="en-US" dirty="0"/>
              <a:t>5-13</a:t>
            </a:r>
          </a:p>
        </p:txBody>
      </p:sp>
      <p:sp>
        <p:nvSpPr>
          <p:cNvPr id="5" name="Title 4">
            <a:extLst>
              <a:ext uri="{FF2B5EF4-FFF2-40B4-BE49-F238E27FC236}">
                <a16:creationId xmlns:a16="http://schemas.microsoft.com/office/drawing/2014/main" id="{FA51A350-B201-4FEF-A892-3D1EEBEAB285}"/>
              </a:ext>
            </a:extLst>
          </p:cNvPr>
          <p:cNvSpPr>
            <a:spLocks noGrp="1"/>
          </p:cNvSpPr>
          <p:nvPr>
            <p:ph type="ctrTitle"/>
          </p:nvPr>
        </p:nvSpPr>
        <p:spPr/>
        <p:txBody>
          <a:bodyPr/>
          <a:lstStyle/>
          <a:p>
            <a:r>
              <a:rPr lang="en-US" dirty="0"/>
              <a:t>Performance Improvement</a:t>
            </a:r>
          </a:p>
        </p:txBody>
      </p:sp>
      <p:sp>
        <p:nvSpPr>
          <p:cNvPr id="6" name="Text Placeholder 5">
            <a:extLst>
              <a:ext uri="{FF2B5EF4-FFF2-40B4-BE49-F238E27FC236}">
                <a16:creationId xmlns:a16="http://schemas.microsoft.com/office/drawing/2014/main" id="{B19765DA-C426-4BEE-8AA1-FCB448ABDD0A}"/>
              </a:ext>
            </a:extLst>
          </p:cNvPr>
          <p:cNvSpPr>
            <a:spLocks noGrp="1"/>
          </p:cNvSpPr>
          <p:nvPr>
            <p:ph type="body" sz="quarter" idx="16"/>
          </p:nvPr>
        </p:nvSpPr>
        <p:spPr/>
        <p:txBody>
          <a:bodyPr/>
          <a:lstStyle/>
          <a:p>
            <a:r>
              <a:rPr lang="en-US" dirty="0"/>
              <a:t>M5</a:t>
            </a:r>
          </a:p>
        </p:txBody>
      </p:sp>
      <p:sp>
        <p:nvSpPr>
          <p:cNvPr id="7" name="Rectangle 6">
            <a:extLst>
              <a:ext uri="{FF2B5EF4-FFF2-40B4-BE49-F238E27FC236}">
                <a16:creationId xmlns:a16="http://schemas.microsoft.com/office/drawing/2014/main" id="{6F407AE9-3B9A-4C14-8FE3-AFD55A2CFDA1}"/>
              </a:ext>
            </a:extLst>
          </p:cNvPr>
          <p:cNvSpPr/>
          <p:nvPr/>
        </p:nvSpPr>
        <p:spPr>
          <a:xfrm>
            <a:off x="0" y="1583197"/>
            <a:ext cx="9144000" cy="832357"/>
          </a:xfrm>
          <a:prstGeom prst="rect">
            <a:avLst/>
          </a:prstGeom>
          <a:solidFill>
            <a:srgbClr val="8B13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049CA58-CBE2-4750-9C6C-0DB30CD75CC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75312" y="1327928"/>
            <a:ext cx="2014341" cy="1342894"/>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w="22225">
            <a:solidFill>
              <a:srgbClr val="8B1377"/>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A3F765F-D1B3-4F33-B148-66D55108F846}"/>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565010" y="1328018"/>
            <a:ext cx="2014071" cy="1342714"/>
          </a:xfrm>
          <a:prstGeom prst="rect">
            <a:avLst/>
          </a:prstGeom>
          <a:ln w="22225">
            <a:solidFill>
              <a:srgbClr val="8B1377"/>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53D87DC-1A6D-4B8B-B081-6CA8BAEE12BA}"/>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354415" y="1327958"/>
            <a:ext cx="2014251" cy="1342834"/>
          </a:xfrm>
          <a:prstGeom prst="rect">
            <a:avLst/>
          </a:prstGeom>
          <a:ln w="22225">
            <a:solidFill>
              <a:srgbClr val="8B1377"/>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53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uYA9LJ3G"/>
  <p:tag name="ARTICULATE_DESIGN_ID_2_CUSTOM DESIGN" val="rZU4xLKJ"/>
  <p:tag name="ARTICULATE_SLIDE_THUMBNAIL_REFRESH" val="1"/>
  <p:tag name="ARTICULATE_PROJECT_OPEN" val="0"/>
  <p:tag name="ARTICULATE_SLIDE_COUNT" val="15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eme Font">
      <a:majorFont>
        <a:latin typeface="Calibri Light"/>
        <a:ea typeface="ＭＳ Ｐゴシック"/>
        <a:cs typeface="ＭＳ Ｐゴシック"/>
      </a:majorFont>
      <a:minorFont>
        <a:latin typeface="Calibri Ligh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RM PPT TF Chevron_ORANGE.pptx" id="{28A7150C-211A-6544-A824-5B069CB6DADF}" vid="{B3567902-02B2-6645-8CD3-9B2AC4E4A8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86F25426FAFD429E259CCD80BEB428" ma:contentTypeVersion="9" ma:contentTypeDescription="Create a new document." ma:contentTypeScope="" ma:versionID="02359fc72a3ddb63f40d7a5514652f74">
  <xsd:schema xmlns:xsd="http://www.w3.org/2001/XMLSchema" xmlns:xs="http://www.w3.org/2001/XMLSchema" xmlns:p="http://schemas.microsoft.com/office/2006/metadata/properties" xmlns:ns3="af7ecd6f-0e5f-48a4-b182-91e72ebe720e" targetNamespace="http://schemas.microsoft.com/office/2006/metadata/properties" ma:root="true" ma:fieldsID="1014a0e785155220b1559897ed3f8a80" ns3:_="">
    <xsd:import namespace="af7ecd6f-0e5f-48a4-b182-91e72ebe720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7ecd6f-0e5f-48a4-b182-91e72ebe72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00D033-0563-4AF3-9D05-B811784E29F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f7ecd6f-0e5f-48a4-b182-91e72ebe720e"/>
    <ds:schemaRef ds:uri="http://www.w3.org/XML/1998/namespace"/>
    <ds:schemaRef ds:uri="http://purl.org/dc/dcmitype/"/>
  </ds:schemaRefs>
</ds:datastoreItem>
</file>

<file path=customXml/itemProps2.xml><?xml version="1.0" encoding="utf-8"?>
<ds:datastoreItem xmlns:ds="http://schemas.openxmlformats.org/officeDocument/2006/customXml" ds:itemID="{CC77A7E3-C0C1-4BF2-B5F1-DE5359087C5E}">
  <ds:schemaRefs>
    <ds:schemaRef ds:uri="http://schemas.microsoft.com/sharepoint/v3/contenttype/forms"/>
  </ds:schemaRefs>
</ds:datastoreItem>
</file>

<file path=customXml/itemProps3.xml><?xml version="1.0" encoding="utf-8"?>
<ds:datastoreItem xmlns:ds="http://schemas.openxmlformats.org/officeDocument/2006/customXml" ds:itemID="{8F4B27D4-94AD-41BF-9770-25FABA342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7ecd6f-0e5f-48a4-b182-91e72ebe7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20104</TotalTime>
  <Words>36000</Words>
  <Application>Microsoft Office PowerPoint</Application>
  <PresentationFormat>On-screen Show (16:9)</PresentationFormat>
  <Paragraphs>3333</Paragraphs>
  <Slides>159</Slides>
  <Notes>158</Notes>
  <HiddenSlides>0</HiddenSlides>
  <MMClips>0</MMClips>
  <ScaleCrop>false</ScaleCrop>
  <HeadingPairs>
    <vt:vector size="4" baseType="variant">
      <vt:variant>
        <vt:lpstr>Theme</vt:lpstr>
      </vt:variant>
      <vt:variant>
        <vt:i4>1</vt:i4>
      </vt:variant>
      <vt:variant>
        <vt:lpstr>Slide Titles</vt:lpstr>
      </vt:variant>
      <vt:variant>
        <vt:i4>159</vt:i4>
      </vt:variant>
    </vt:vector>
  </HeadingPairs>
  <TitlesOfParts>
    <vt:vector size="160" baseType="lpstr">
      <vt:lpstr>1_Custom Design</vt:lpstr>
      <vt:lpstr>HR for Human Capital Management Advisors</vt:lpstr>
      <vt:lpstr>Welcome to SHRM</vt:lpstr>
      <vt:lpstr>Introductions</vt:lpstr>
      <vt:lpstr>Human Capital Management Qualified Advisor Path</vt:lpstr>
      <vt:lpstr>Opening Perspective</vt:lpstr>
      <vt:lpstr>Program Objectives</vt:lpstr>
      <vt:lpstr>Agenda</vt:lpstr>
      <vt:lpstr>Tech-Ins</vt:lpstr>
      <vt:lpstr>Tech-In #1</vt:lpstr>
      <vt:lpstr>Human Resources</vt:lpstr>
      <vt:lpstr>Tech-In #2</vt:lpstr>
      <vt:lpstr>Effective Human Resources</vt:lpstr>
      <vt:lpstr>The Role of the HR Professional</vt:lpstr>
      <vt:lpstr>Think About Strategic HR  </vt:lpstr>
      <vt:lpstr>Handling Change</vt:lpstr>
      <vt:lpstr>Think About the Workplace</vt:lpstr>
      <vt:lpstr>Competency Models </vt:lpstr>
      <vt:lpstr>SHRM-CP and SHRM-SCP Certification</vt:lpstr>
      <vt:lpstr>Getting to Know Human Resources Managers</vt:lpstr>
      <vt:lpstr>Persona One</vt:lpstr>
      <vt:lpstr>Persona One Example</vt:lpstr>
      <vt:lpstr>Persona Two</vt:lpstr>
      <vt:lpstr>HR Storytellers: Putting in the Work</vt:lpstr>
      <vt:lpstr>Strategic Planning Process</vt:lpstr>
      <vt:lpstr>Competitive Strategy</vt:lpstr>
      <vt:lpstr>SWOT Analysis</vt:lpstr>
      <vt:lpstr>HR Planning Process </vt:lpstr>
      <vt:lpstr>HR Storytellers: Communicating HR’s Strategic Value</vt:lpstr>
      <vt:lpstr>HR Insights</vt:lpstr>
      <vt:lpstr>Tech-In #3</vt:lpstr>
      <vt:lpstr>Talent Acquisition</vt:lpstr>
      <vt:lpstr>Tech-In #4</vt:lpstr>
      <vt:lpstr>Talent Acquisition Philosophy</vt:lpstr>
      <vt:lpstr>Recruiting Goals</vt:lpstr>
      <vt:lpstr>Recruiting Methods</vt:lpstr>
      <vt:lpstr>Common Yield Ratios</vt:lpstr>
      <vt:lpstr>Cost Per Hire </vt:lpstr>
      <vt:lpstr>The Selection Process</vt:lpstr>
      <vt:lpstr>Job Posting</vt:lpstr>
      <vt:lpstr>Resume and Application Analysis</vt:lpstr>
      <vt:lpstr>Initial Screening</vt:lpstr>
      <vt:lpstr>Types of Interviews</vt:lpstr>
      <vt:lpstr>Think About Legal Issues During Interviews</vt:lpstr>
      <vt:lpstr>Rater Biases</vt:lpstr>
      <vt:lpstr>Think About Interviews</vt:lpstr>
      <vt:lpstr>Realistic Job Previews</vt:lpstr>
      <vt:lpstr>Pre-Employment/Drug Testing</vt:lpstr>
      <vt:lpstr>Background Investigation</vt:lpstr>
      <vt:lpstr>Contingent Job Offer</vt:lpstr>
      <vt:lpstr>Final Offer and Acceptance</vt:lpstr>
      <vt:lpstr>HR Storytellers: Don’t Ignore Candidates</vt:lpstr>
      <vt:lpstr>Talent Acquisition Insights</vt:lpstr>
      <vt:lpstr>Tech-In #5</vt:lpstr>
      <vt:lpstr>Total Rewards</vt:lpstr>
      <vt:lpstr>Tech-In #6</vt:lpstr>
      <vt:lpstr>Total Rewards Model</vt:lpstr>
      <vt:lpstr>Total Rewards Goals</vt:lpstr>
      <vt:lpstr>Equity Opportunities</vt:lpstr>
      <vt:lpstr>Pay Strategies</vt:lpstr>
      <vt:lpstr>Compensation System Design</vt:lpstr>
      <vt:lpstr>Nonquantitative Methods</vt:lpstr>
      <vt:lpstr>Quantitative Methods</vt:lpstr>
      <vt:lpstr>Market-Based Evaluation</vt:lpstr>
      <vt:lpstr>Establishing Pay Grades</vt:lpstr>
      <vt:lpstr>Setting Pay Ranges</vt:lpstr>
      <vt:lpstr>Types of Pay Increases</vt:lpstr>
      <vt:lpstr>Differentials</vt:lpstr>
      <vt:lpstr>Incentives</vt:lpstr>
      <vt:lpstr>Think About Incentives</vt:lpstr>
      <vt:lpstr>Selecting Benefits</vt:lpstr>
      <vt:lpstr>Benefit Trends</vt:lpstr>
      <vt:lpstr>Statutory Benefits</vt:lpstr>
      <vt:lpstr>Voluntary Benefits</vt:lpstr>
      <vt:lpstr>HR Storytellers: Seeing the Beauty in People</vt:lpstr>
      <vt:lpstr>Total Rewards Insights</vt:lpstr>
      <vt:lpstr>Tech-In #7</vt:lpstr>
      <vt:lpstr>Learning and Development</vt:lpstr>
      <vt:lpstr>Tech-In #8</vt:lpstr>
      <vt:lpstr>Training</vt:lpstr>
      <vt:lpstr>Adult Learning Principles</vt:lpstr>
      <vt:lpstr>On-the-Job Training</vt:lpstr>
      <vt:lpstr>Off-the-Job Training</vt:lpstr>
      <vt:lpstr>Orientation</vt:lpstr>
      <vt:lpstr>Onboarding </vt:lpstr>
      <vt:lpstr>Professional Development</vt:lpstr>
      <vt:lpstr>Professional Development Tools</vt:lpstr>
      <vt:lpstr>Levels of Training Evaluation</vt:lpstr>
      <vt:lpstr>Learning and Development Insights</vt:lpstr>
      <vt:lpstr>Tech-In #9</vt:lpstr>
      <vt:lpstr>Performance Management</vt:lpstr>
      <vt:lpstr>Tech-In #10</vt:lpstr>
      <vt:lpstr>Performance Management System</vt:lpstr>
      <vt:lpstr>Ensuring Evaluation Success</vt:lpstr>
      <vt:lpstr>Uses for Performance Data</vt:lpstr>
      <vt:lpstr>Methods to Evaluate Performance</vt:lpstr>
      <vt:lpstr>Evaluation/Setting New Goals</vt:lpstr>
      <vt:lpstr>Think About Performance Management</vt:lpstr>
      <vt:lpstr>Individual Development Plans</vt:lpstr>
      <vt:lpstr>Performance Improvement</vt:lpstr>
      <vt:lpstr>Voluntary Terminations</vt:lpstr>
      <vt:lpstr>Involuntary Terminations</vt:lpstr>
      <vt:lpstr>Think About Services Related to Terminated Employees</vt:lpstr>
      <vt:lpstr>Exit Interview</vt:lpstr>
      <vt:lpstr>Performance Management Insights</vt:lpstr>
      <vt:lpstr>Tech-In #11</vt:lpstr>
      <vt:lpstr>Employment Law</vt:lpstr>
      <vt:lpstr>Tech-In #12</vt:lpstr>
      <vt:lpstr>Equal Employment Opportunity Commission</vt:lpstr>
      <vt:lpstr>Civil Rights Act of 1964, Title VII</vt:lpstr>
      <vt:lpstr>Introduction to Workplace Diversity</vt:lpstr>
      <vt:lpstr>Think About Discrimination</vt:lpstr>
      <vt:lpstr>Unlawful Employment Practices (1 of 2)</vt:lpstr>
      <vt:lpstr>Unlawful Employment Practices (2 of 2)</vt:lpstr>
      <vt:lpstr>Sexual Harassment</vt:lpstr>
      <vt:lpstr>Think About Compliments in the Workplace</vt:lpstr>
      <vt:lpstr>Bona Fide Occupational Qualification (BFOQ)</vt:lpstr>
      <vt:lpstr>Title VII Amendments</vt:lpstr>
      <vt:lpstr>ADEA</vt:lpstr>
      <vt:lpstr>ADA and ADAAA</vt:lpstr>
      <vt:lpstr>Civil Rights Act of 1991</vt:lpstr>
      <vt:lpstr>GINA</vt:lpstr>
      <vt:lpstr>IRCA</vt:lpstr>
      <vt:lpstr>USERRA</vt:lpstr>
      <vt:lpstr>Affirmative Action (AA)</vt:lpstr>
      <vt:lpstr>FLSA</vt:lpstr>
      <vt:lpstr>Independent Contractor vs. Employee</vt:lpstr>
      <vt:lpstr>IRS Independent Contractor Test</vt:lpstr>
      <vt:lpstr>Exempt vs. Nonexempt</vt:lpstr>
      <vt:lpstr>Overtime Pay</vt:lpstr>
      <vt:lpstr>Think About Minimum Wage</vt:lpstr>
      <vt:lpstr>EPA</vt:lpstr>
      <vt:lpstr>FMLA</vt:lpstr>
      <vt:lpstr>Think About FMLA Leave</vt:lpstr>
      <vt:lpstr>FMLA Military Leave Entitlements</vt:lpstr>
      <vt:lpstr>HIPAA, COBRA, OWBPA</vt:lpstr>
      <vt:lpstr>Drug-Free Workplace Act</vt:lpstr>
      <vt:lpstr>Occupational Safety and Health Act</vt:lpstr>
      <vt:lpstr>WARN, NLRA</vt:lpstr>
      <vt:lpstr>Workplace Diversity Policy</vt:lpstr>
      <vt:lpstr>Employee Handbooks</vt:lpstr>
      <vt:lpstr>Employment Law Insights</vt:lpstr>
      <vt:lpstr>Tech-In #13</vt:lpstr>
      <vt:lpstr>Talking the Talk</vt:lpstr>
      <vt:lpstr>Customer Journey</vt:lpstr>
      <vt:lpstr>Relationship Building Activity</vt:lpstr>
      <vt:lpstr>Phase 1: Bring the POW</vt:lpstr>
      <vt:lpstr>Phase 1: Diagnose Current State</vt:lpstr>
      <vt:lpstr>Phase 1: Diagnostic Questions</vt:lpstr>
      <vt:lpstr>Phase 2: Provide Quick Wins</vt:lpstr>
      <vt:lpstr>Phase 3: Support Implementation and Continue Diagnosing</vt:lpstr>
      <vt:lpstr>Phase 4: Propose Additional Solutions</vt:lpstr>
      <vt:lpstr>Phase 5: Provide Ongoing Support to Future HR</vt:lpstr>
      <vt:lpstr>Program Objectives Review</vt:lpstr>
      <vt:lpstr>Human Capital Management Qualified Advisor Next Steps</vt:lpstr>
      <vt:lpstr>Course Evaluation from Qualtrics</vt:lpstr>
      <vt:lpstr>License Agreement</vt:lpstr>
      <vt:lpstr>SHRM’s Code of Ethics</vt:lpstr>
      <vt:lpstr>Conclusion</vt:lpstr>
      <vt:lpstr>Thank You for Attending a SHRM Educational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Jameson, Cassie</dc:creator>
  <cp:lastModifiedBy>Barley, Carolyn</cp:lastModifiedBy>
  <cp:revision>345</cp:revision>
  <cp:lastPrinted>2018-02-09T15:53:28Z</cp:lastPrinted>
  <dcterms:created xsi:type="dcterms:W3CDTF">2018-02-21T20:54:29Z</dcterms:created>
  <dcterms:modified xsi:type="dcterms:W3CDTF">2022-06-08T18:25:59Z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ann.godmere@shrm.org</vt:lpwstr>
  </property>
  <property fmtid="{D5CDD505-2E9C-101B-9397-08002B2CF9AE}" pid="3" name="Offisync_UpdateToken">
    <vt:lpwstr>1</vt:lpwstr>
  </property>
  <property fmtid="{D5CDD505-2E9C-101B-9397-08002B2CF9AE}" pid="4" name="Offisync_ServerID">
    <vt:lpwstr>2bbdd788-b3a8-4bdd-bb08-899830578910</vt:lpwstr>
  </property>
  <property fmtid="{D5CDD505-2E9C-101B-9397-08002B2CF9AE}" pid="5" name="Offisync_ProviderInitializationData">
    <vt:lpwstr>https://shrmin.jiveon.com</vt:lpwstr>
  </property>
  <property fmtid="{D5CDD505-2E9C-101B-9397-08002B2CF9AE}" pid="6" name="Offisync_UniqueId">
    <vt:lpwstr>6134</vt:lpwstr>
  </property>
  <property fmtid="{D5CDD505-2E9C-101B-9397-08002B2CF9AE}" pid="7" name="Jive_VersionGuid">
    <vt:lpwstr>54106467-5a92-4a25-ac10-d4031b2cd570</vt:lpwstr>
  </property>
  <property fmtid="{D5CDD505-2E9C-101B-9397-08002B2CF9AE}" pid="8" name="ArticulateGUID">
    <vt:lpwstr>5853B709-D0DD-47AF-8E25-58FC96049360</vt:lpwstr>
  </property>
  <property fmtid="{D5CDD505-2E9C-101B-9397-08002B2CF9AE}" pid="9" name="ArticulatePath">
    <vt:lpwstr>https://shrmad-my.sharepoint.com/personal/ann_godmere_shrm_org/Documents/Desktop/SHRM_PPT_BWBW_16_9 ratio (4)</vt:lpwstr>
  </property>
  <property fmtid="{D5CDD505-2E9C-101B-9397-08002B2CF9AE}" pid="10" name="Jive_ModifiedButNotPublished">
    <vt:lpwstr>True</vt:lpwstr>
  </property>
  <property fmtid="{D5CDD505-2E9C-101B-9397-08002B2CF9AE}" pid="11" name="ContentTypeId">
    <vt:lpwstr>0x010100E886F25426FAFD429E259CCD80BEB428</vt:lpwstr>
  </property>
</Properties>
</file>