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54D"/>
    <a:srgbClr val="A87854"/>
    <a:srgbClr val="293C61"/>
    <a:srgbClr val="3A76CB"/>
    <a:srgbClr val="888888"/>
    <a:srgbClr val="404040"/>
    <a:srgbClr val="2496DF"/>
    <a:srgbClr val="22B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33A341-2459-4608-8F31-8648043D1134}" v="1" dt="2020-05-15T14:32:37.7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92" autoAdjust="0"/>
    <p:restoredTop sz="94668"/>
  </p:normalViewPr>
  <p:slideViewPr>
    <p:cSldViewPr snapToGrid="0" snapToObjects="1">
      <p:cViewPr varScale="1">
        <p:scale>
          <a:sx n="165" d="100"/>
          <a:sy n="165" d="100"/>
        </p:scale>
        <p:origin x="952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90D62C-05BB-384D-8C42-8470E2698BB3}" type="datetimeFigureOut">
              <a:rPr lang="en-US"/>
              <a:pPr>
                <a:defRPr/>
              </a:pPr>
              <a:t>2/2/24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6D5B02-A30B-4449-BA85-1FD2FB23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36470-897A-E342-A977-67518D0FC53C}" type="datetimeFigureOut">
              <a:rPr lang="en-US"/>
              <a:pPr>
                <a:defRPr/>
              </a:pPr>
              <a:t>2/2/24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EE059-AAF2-2147-901E-B65AD2522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65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solidFill>
          <a:srgbClr val="3A76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96D7185-C866-6E46-8820-1E76476C90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8293" y="4759738"/>
            <a:ext cx="780995" cy="1901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16CEA6-4930-9C44-98D4-837222C982A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2A5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2A54D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4278" y="1524949"/>
            <a:ext cx="3035242" cy="119208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90000"/>
              </a:lnSpc>
              <a:defRPr sz="3000" b="1" i="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744278" y="2855138"/>
            <a:ext cx="3035242" cy="99680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3A8C67-650B-3D4A-8C04-C610E64CD3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5293408" y="0"/>
            <a:ext cx="5143500" cy="5143500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7DA81DD-63DD-F146-90D0-E5BA7DD7AA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447" y="4751664"/>
            <a:ext cx="2057400" cy="2063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954461-202F-6344-AC23-708D5D79AD6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1E555F-BCB7-4C48-8726-2890221DCE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47994" y="4331077"/>
            <a:ext cx="914400" cy="6461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FF5C465-C9F4-3944-A2CE-AA4149E43041}"/>
              </a:ext>
            </a:extLst>
          </p:cNvPr>
          <p:cNvSpPr txBox="1"/>
          <p:nvPr userDrawn="1"/>
        </p:nvSpPr>
        <p:spPr>
          <a:xfrm>
            <a:off x="6874480" y="2866143"/>
            <a:ext cx="2117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2023</a:t>
            </a:r>
          </a:p>
        </p:txBody>
      </p:sp>
      <p:pic>
        <p:nvPicPr>
          <p:cNvPr id="12" name="Picture 11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4D23BC3E-5709-1D46-8FA2-1B07BA6D5BE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045680" y="1308839"/>
            <a:ext cx="3657600" cy="2044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ine Header_subhead_1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16152"/>
            <a:ext cx="8074479" cy="3057674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1885" y="320040"/>
            <a:ext cx="8074920" cy="484632"/>
          </a:xfrm>
          <a:prstGeom prst="rect">
            <a:avLst/>
          </a:prstGeom>
        </p:spPr>
        <p:txBody>
          <a:bodyPr tIns="0" b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12336" y="795528"/>
            <a:ext cx="8074466" cy="389335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5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 No subhead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12336" y="320040"/>
            <a:ext cx="8074479" cy="868680"/>
          </a:xfrm>
          <a:prstGeom prst="rect">
            <a:avLst/>
          </a:prstGeom>
        </p:spPr>
        <p:txBody>
          <a:bodyPr t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  <a:br>
              <a:rPr lang="en-US" dirty="0"/>
            </a:br>
            <a:r>
              <a:rPr lang="en-US" dirty="0"/>
              <a:t>Can be two lines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80160"/>
            <a:ext cx="8074479" cy="2983727"/>
          </a:xfrm>
          <a:prstGeom prst="rect">
            <a:avLst/>
          </a:prstGeom>
        </p:spPr>
        <p:txBody>
          <a:bodyPr vert="horz" numCol="2" spcCol="457200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0F319-C53C-DA4A-997C-B4CB7E7FB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5344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D40729D-6409-514B-AF3E-6BEF4A77638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883718" y="4443457"/>
            <a:ext cx="777240" cy="5107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DC1BD2-186C-E449-AA8A-E5BB884958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l="18885"/>
          <a:stretch/>
        </p:blipFill>
        <p:spPr>
          <a:xfrm>
            <a:off x="0" y="364961"/>
            <a:ext cx="615624" cy="7589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8" r:id="rId2"/>
    <p:sldLayoutId id="2147483846" r:id="rId3"/>
    <p:sldLayoutId id="2147483849" r:id="rId4"/>
  </p:sldLayoutIdLst>
  <p:hf hdr="0" ftr="0" dt="0"/>
  <p:txStyles>
    <p:titleStyle>
      <a:lvl1pPr algn="ctr" defTabSz="455579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167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332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498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664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1289" indent="-341289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07" indent="-284142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2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93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5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937" y="1473724"/>
            <a:ext cx="3612063" cy="528138"/>
          </a:xfrm>
        </p:spPr>
        <p:txBody>
          <a:bodyPr/>
          <a:lstStyle/>
          <a:p>
            <a:pPr algn="ctr"/>
            <a:r>
              <a:rPr lang="en-US" dirty="0"/>
              <a:t>Congratulations 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67D6B-9D9F-E241-8479-5E9B30FE78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4277" y="2967276"/>
            <a:ext cx="3827723" cy="621309"/>
          </a:xfrm>
        </p:spPr>
        <p:txBody>
          <a:bodyPr/>
          <a:lstStyle/>
          <a:p>
            <a:pPr algn="ctr"/>
            <a:r>
              <a:rPr lang="en-US" sz="1800" dirty="0"/>
              <a:t>WINNER OF THE SHRM </a:t>
            </a:r>
            <a:r>
              <a:rPr lang="en-US" sz="1800" b="1" dirty="0"/>
              <a:t>GOLD</a:t>
            </a:r>
            <a:r>
              <a:rPr lang="en-US" sz="1800" dirty="0"/>
              <a:t> EXCEL AWARD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86730A-5034-004D-A7BC-D03D04C8095E}"/>
              </a:ext>
            </a:extLst>
          </p:cNvPr>
          <p:cNvSpPr txBox="1">
            <a:spLocks/>
          </p:cNvSpPr>
          <p:nvPr/>
        </p:nvSpPr>
        <p:spPr>
          <a:xfrm>
            <a:off x="744278" y="1998414"/>
            <a:ext cx="4267670" cy="830846"/>
          </a:xfrm>
          <a:prstGeom prst="rect">
            <a:avLst/>
          </a:prstGeom>
        </p:spPr>
        <p:txBody>
          <a:bodyPr anchor="t" anchorCtr="0"/>
          <a:lstStyle>
            <a:lvl1pPr algn="l" defTabSz="455579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i="0" kern="120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  <a:lvl2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167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332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498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664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Chapter or State Council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525AF-3D6B-3349-9118-FA0B84FED836}"/>
              </a:ext>
            </a:extLst>
          </p:cNvPr>
          <p:cNvSpPr/>
          <p:nvPr/>
        </p:nvSpPr>
        <p:spPr>
          <a:xfrm>
            <a:off x="6190938" y="4321744"/>
            <a:ext cx="1166457" cy="6160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10000"/>
                  </a:schemeClr>
                </a:solidFill>
              </a:rPr>
              <a:t>Insert Your Logo (optional)</a:t>
            </a:r>
          </a:p>
        </p:txBody>
      </p:sp>
    </p:spTree>
    <p:extLst>
      <p:ext uri="{BB962C8B-B14F-4D97-AF65-F5344CB8AC3E}">
        <p14:creationId xmlns:p14="http://schemas.microsoft.com/office/powerpoint/2010/main" val="273113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E893431-80D7-E147-84EA-2DF12000D3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28664"/>
            <a:ext cx="8074479" cy="345230"/>
          </a:xfrm>
        </p:spPr>
        <p:txBody>
          <a:bodyPr/>
          <a:lstStyle/>
          <a:p>
            <a:r>
              <a:rPr lang="en-US" b="1" dirty="0">
                <a:solidFill>
                  <a:srgbClr val="E2A54D"/>
                </a:solidFill>
              </a:rPr>
              <a:t>Johnny C. Taylor, SHRM-SCP, President and CEO of SHRM, says: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E2A54D"/>
                </a:solidFill>
              </a:rPr>
              <a:t>GOLD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810117-0DA4-FA48-8939-867108395C87}"/>
              </a:ext>
            </a:extLst>
          </p:cNvPr>
          <p:cNvSpPr txBox="1"/>
          <p:nvPr/>
        </p:nvSpPr>
        <p:spPr>
          <a:xfrm>
            <a:off x="1406106" y="1740336"/>
            <a:ext cx="7280699" cy="2790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/>
              <a:t>So much of SHRM’s impact on the world of work can be traced back to the dedication and hard work of our chapters and state councils like </a:t>
            </a:r>
            <a:r>
              <a:rPr lang="en-US" sz="1700" b="1" dirty="0"/>
              <a:t>[STATE COUNCIL or CHAPTER NAME]</a:t>
            </a:r>
            <a:r>
              <a:rPr lang="en-US" sz="1700" dirty="0"/>
              <a:t>. These leaders took the initiative and drove changes to make workplaces where employers and employees can thrive together. The </a:t>
            </a:r>
            <a:r>
              <a:rPr lang="en-US" sz="1700" b="1" dirty="0"/>
              <a:t>[TYPE] </a:t>
            </a:r>
            <a:r>
              <a:rPr lang="en-US" sz="1700" dirty="0"/>
              <a:t>EXCEL Award is not only a celebration of the great work done by </a:t>
            </a:r>
            <a:r>
              <a:rPr lang="en-US" sz="1700" b="1" dirty="0"/>
              <a:t>[CHAPTER/COUNCIL]</a:t>
            </a:r>
            <a:r>
              <a:rPr lang="en-US" sz="1700" dirty="0"/>
              <a:t>—it’s also a recognition of the grit it took to do it.”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E127C3-1A58-B940-9204-959427FE0560}"/>
              </a:ext>
            </a:extLst>
          </p:cNvPr>
          <p:cNvSpPr txBox="1"/>
          <p:nvPr/>
        </p:nvSpPr>
        <p:spPr>
          <a:xfrm>
            <a:off x="506325" y="1065524"/>
            <a:ext cx="9256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E2A54D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13420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E2A54D"/>
                </a:solidFill>
              </a:rPr>
              <a:t>GOLD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590AF-976D-BA44-98A4-AD62E07C3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54346"/>
            <a:ext cx="8074479" cy="3106523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information about your initiative. Include photos/quotes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26950510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HRM Colors">
      <a:dk1>
        <a:srgbClr val="484848"/>
      </a:dk1>
      <a:lt1>
        <a:srgbClr val="FFFFFF"/>
      </a:lt1>
      <a:dk2>
        <a:srgbClr val="1A3B67"/>
      </a:dk2>
      <a:lt2>
        <a:srgbClr val="EFECEC"/>
      </a:lt2>
      <a:accent1>
        <a:srgbClr val="1975D2"/>
      </a:accent1>
      <a:accent2>
        <a:srgbClr val="4B9F45"/>
      </a:accent2>
      <a:accent3>
        <a:srgbClr val="457F9C"/>
      </a:accent3>
      <a:accent4>
        <a:srgbClr val="624C77"/>
      </a:accent4>
      <a:accent5>
        <a:srgbClr val="BA5E1C"/>
      </a:accent5>
      <a:accent6>
        <a:srgbClr val="CFCFCF"/>
      </a:accent6>
      <a:hlink>
        <a:srgbClr val="1975D2"/>
      </a:hlink>
      <a:folHlink>
        <a:srgbClr val="00569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HRM PPT TF Chevron_ORANGE.pptx" id="{28A7150C-211A-6544-A824-5B069CB6DADF}" vid="{B3567902-02B2-6645-8CD3-9B2AC4E4A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d19634-c3a2-4b19-8c43-842d5fc66c45">
      <Terms xmlns="http://schemas.microsoft.com/office/infopath/2007/PartnerControls"/>
    </lcf76f155ced4ddcb4097134ff3c332f>
    <TaxCatchAll xmlns="466b5318-d592-4580-acc2-d3f9e7136b4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A5F10284FCA5428627E8C3C2C02637" ma:contentTypeVersion="16" ma:contentTypeDescription="Create a new document." ma:contentTypeScope="" ma:versionID="5581b147ba15454d3952cfb39bdd5b56">
  <xsd:schema xmlns:xsd="http://www.w3.org/2001/XMLSchema" xmlns:xs="http://www.w3.org/2001/XMLSchema" xmlns:p="http://schemas.microsoft.com/office/2006/metadata/properties" xmlns:ns2="11d19634-c3a2-4b19-8c43-842d5fc66c45" xmlns:ns3="466b5318-d592-4580-acc2-d3f9e7136b41" targetNamespace="http://schemas.microsoft.com/office/2006/metadata/properties" ma:root="true" ma:fieldsID="b25ee4702b8dfb8e26a892282f3ddfa4" ns2:_="" ns3:_="">
    <xsd:import namespace="11d19634-c3a2-4b19-8c43-842d5fc66c45"/>
    <xsd:import namespace="466b5318-d592-4580-acc2-d3f9e7136b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19634-c3a2-4b19-8c43-842d5fc66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189b1ec-5a63-44b5-8e07-a40ba31ded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b5318-d592-4580-acc2-d3f9e7136b4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29a89dd-cb19-474e-bbb2-d6215836bf18}" ma:internalName="TaxCatchAll" ma:showField="CatchAllData" ma:web="466b5318-d592-4580-acc2-d3f9e7136b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447FB4-4539-4DFC-A833-0A89E1E2A823}">
  <ds:schemaRefs>
    <ds:schemaRef ds:uri="http://schemas.microsoft.com/office/2006/metadata/properties"/>
    <ds:schemaRef ds:uri="http://purl.org/dc/terms/"/>
    <ds:schemaRef ds:uri="9f3c45e8-5ec1-4c48-8ccf-360aac42dd24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df08a97c-1868-4324-97e7-1443191f2e1d"/>
    <ds:schemaRef ds:uri="http://www.w3.org/XML/1998/namespace"/>
    <ds:schemaRef ds:uri="http://purl.org/dc/dcmitype/"/>
    <ds:schemaRef ds:uri="http://schemas.microsoft.com/sharepoint/v3"/>
    <ds:schemaRef ds:uri="CA325588-C7A6-41FB-94A4-3119EF106A67"/>
    <ds:schemaRef ds:uri="http://schemas.microsoft.com/sharepoint/v3/fields"/>
    <ds:schemaRef ds:uri="9e35c72e-853b-4481-acd9-8b56c994845b"/>
    <ds:schemaRef ds:uri="11d19634-c3a2-4b19-8c43-842d5fc66c45"/>
    <ds:schemaRef ds:uri="466b5318-d592-4580-acc2-d3f9e7136b41"/>
  </ds:schemaRefs>
</ds:datastoreItem>
</file>

<file path=customXml/itemProps2.xml><?xml version="1.0" encoding="utf-8"?>
<ds:datastoreItem xmlns:ds="http://schemas.openxmlformats.org/officeDocument/2006/customXml" ds:itemID="{820826BD-5669-46F4-9FEB-E51646F467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d19634-c3a2-4b19-8c43-842d5fc66c45"/>
    <ds:schemaRef ds:uri="466b5318-d592-4580-acc2-d3f9e7136b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7B87968-431D-4D0E-9D17-EE72E4F578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8913</TotalTime>
  <Words>182</Words>
  <Application>Microsoft Macintosh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1_Custom Design</vt:lpstr>
      <vt:lpstr>Congratulations to</vt:lpstr>
      <vt:lpstr>SHRM EXCEL AWARD | GOLD</vt:lpstr>
      <vt:lpstr>SHRM EXCEL AWARD | GOLD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Jameson, Cassie</dc:creator>
  <cp:keywords/>
  <dc:description/>
  <cp:lastModifiedBy>Marjorie Chamberlain</cp:lastModifiedBy>
  <cp:revision>69</cp:revision>
  <cp:lastPrinted>2018-02-09T15:53:28Z</cp:lastPrinted>
  <dcterms:created xsi:type="dcterms:W3CDTF">2018-02-21T20:54:29Z</dcterms:created>
  <dcterms:modified xsi:type="dcterms:W3CDTF">2024-02-03T01:50:20Z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Blair.Cobb@shrm.org</vt:lpwstr>
  </property>
  <property fmtid="{D5CDD505-2E9C-101B-9397-08002B2CF9AE}" pid="3" name="Offisync_UpdateToken">
    <vt:lpwstr>1</vt:lpwstr>
  </property>
  <property fmtid="{D5CDD505-2E9C-101B-9397-08002B2CF9AE}" pid="4" name="Offisync_ServerID">
    <vt:lpwstr>2bbdd788-b3a8-4bdd-bb08-899830578910</vt:lpwstr>
  </property>
  <property fmtid="{D5CDD505-2E9C-101B-9397-08002B2CF9AE}" pid="5" name="Offisync_ProviderInitializationData">
    <vt:lpwstr>https://shrmin.jiveon.com</vt:lpwstr>
  </property>
  <property fmtid="{D5CDD505-2E9C-101B-9397-08002B2CF9AE}" pid="6" name="Offisync_UniqueId">
    <vt:lpwstr>6134</vt:lpwstr>
  </property>
  <property fmtid="{D5CDD505-2E9C-101B-9397-08002B2CF9AE}" pid="7" name="Jive_VersionGuid">
    <vt:lpwstr>0e85a3b3-8db5-42d7-a2cd-258335da008f</vt:lpwstr>
  </property>
  <property fmtid="{D5CDD505-2E9C-101B-9397-08002B2CF9AE}" pid="8" name="Jive_ModifiedButNotPublished">
    <vt:lpwstr>True</vt:lpwstr>
  </property>
  <property fmtid="{D5CDD505-2E9C-101B-9397-08002B2CF9AE}" pid="9" name="ContentTypeId">
    <vt:lpwstr>0x0101004AA5F10284FCA5428627E8C3C2C02637</vt:lpwstr>
  </property>
  <property fmtid="{D5CDD505-2E9C-101B-9397-08002B2CF9AE}" pid="10" name="_dlc_DocIdItemGuid">
    <vt:lpwstr>b5175abe-1466-4f5c-a003-61c583bc404b</vt:lpwstr>
  </property>
</Properties>
</file>