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59" r:id="rId7"/>
  </p:sldIdLst>
  <p:sldSz cx="9144000" cy="5143500" type="screen16x9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9395"/>
    <a:srgbClr val="A4A7A9"/>
    <a:srgbClr val="BCBEC0"/>
    <a:srgbClr val="7E8D8F"/>
    <a:srgbClr val="8E9FA0"/>
    <a:srgbClr val="A87854"/>
    <a:srgbClr val="293C61"/>
    <a:srgbClr val="3A76CB"/>
    <a:srgbClr val="888888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0D3F84-DEB0-4875-8EFB-AED7BE3AF928}" v="1" dt="2020-05-15T14:33:58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92" autoAdjust="0"/>
    <p:restoredTop sz="94668"/>
  </p:normalViewPr>
  <p:slideViewPr>
    <p:cSldViewPr snapToGrid="0" snapToObjects="1">
      <p:cViewPr varScale="1">
        <p:scale>
          <a:sx n="153" d="100"/>
          <a:sy n="153" d="100"/>
        </p:scale>
        <p:origin x="1368" y="4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90D62C-05BB-384D-8C42-8470E2698BB3}" type="datetimeFigureOut">
              <a:rPr lang="en-US"/>
              <a:pPr>
                <a:defRPr/>
              </a:pPr>
              <a:t>4/24/25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A6D5B02-A30B-4449-BA85-1FD2FB23C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42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36470-897A-E342-A977-67518D0FC53C}" type="datetimeFigureOut">
              <a:rPr lang="en-US"/>
              <a:pPr>
                <a:defRPr/>
              </a:pPr>
              <a:t>4/24/25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EE059-AAF2-2147-901E-B65AD2522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65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solidFill>
          <a:srgbClr val="3A76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96D7185-C866-6E46-8820-1E76476C90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68293" y="4759738"/>
            <a:ext cx="780995" cy="19019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F16CEA6-4930-9C44-98D4-837222C982AB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A4A7A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4278" y="1524949"/>
            <a:ext cx="3035242" cy="1192085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90000"/>
              </a:lnSpc>
              <a:defRPr sz="3000" b="1" i="0" baseline="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744278" y="2855138"/>
            <a:ext cx="3035242" cy="99680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3A8C67-650B-3D4A-8C04-C610E64CD3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"/>
          </a:blip>
          <a:stretch>
            <a:fillRect/>
          </a:stretch>
        </p:blipFill>
        <p:spPr>
          <a:xfrm>
            <a:off x="5293408" y="0"/>
            <a:ext cx="5143500" cy="5143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81E555F-BCB7-4C48-8726-2890221DCE2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47994" y="4331077"/>
            <a:ext cx="914400" cy="64617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A34F930-CB80-E94A-8ED1-884CFDFAB3BF}"/>
              </a:ext>
            </a:extLst>
          </p:cNvPr>
          <p:cNvSpPr txBox="1"/>
          <p:nvPr userDrawn="1"/>
        </p:nvSpPr>
        <p:spPr>
          <a:xfrm>
            <a:off x="6874480" y="2866143"/>
            <a:ext cx="21172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2024</a:t>
            </a:r>
          </a:p>
        </p:txBody>
      </p:sp>
      <p:pic>
        <p:nvPicPr>
          <p:cNvPr id="11" name="Picture 10" descr="A picture containing clock, drawing&#10;&#10;Description automatically generated">
            <a:extLst>
              <a:ext uri="{FF2B5EF4-FFF2-40B4-BE49-F238E27FC236}">
                <a16:creationId xmlns:a16="http://schemas.microsoft.com/office/drawing/2014/main" id="{8B239CF9-02CF-7140-B5D1-3BFF3155716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045680" y="1308839"/>
            <a:ext cx="3657600" cy="2044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Line Header_subhead_1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12336" y="1216152"/>
            <a:ext cx="8074479" cy="3057674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11885" y="320040"/>
            <a:ext cx="8074920" cy="484632"/>
          </a:xfrm>
          <a:prstGeom prst="rect">
            <a:avLst/>
          </a:prstGeom>
        </p:spPr>
        <p:txBody>
          <a:bodyPr tIns="0" bIns="0" anchor="t" anchorCtr="0"/>
          <a:lstStyle>
            <a:lvl1pPr algn="l">
              <a:lnSpc>
                <a:spcPts val="3340"/>
              </a:lnSpc>
              <a:defRPr sz="2000" b="1" i="0" baseline="0">
                <a:solidFill>
                  <a:schemeClr val="accent6">
                    <a:lumMod val="10000"/>
                  </a:schemeClr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12336" y="795528"/>
            <a:ext cx="8074466" cy="389335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5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 No subhead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612336" y="320040"/>
            <a:ext cx="8074479" cy="868680"/>
          </a:xfrm>
          <a:prstGeom prst="rect">
            <a:avLst/>
          </a:prstGeom>
        </p:spPr>
        <p:txBody>
          <a:bodyPr tIns="0" anchor="t" anchorCtr="0"/>
          <a:lstStyle>
            <a:lvl1pPr algn="l">
              <a:lnSpc>
                <a:spcPts val="3340"/>
              </a:lnSpc>
              <a:defRPr sz="2000" b="1" i="0" baseline="0">
                <a:solidFill>
                  <a:schemeClr val="accent6">
                    <a:lumMod val="10000"/>
                  </a:schemeClr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  <a:br>
              <a:rPr lang="en-US" dirty="0"/>
            </a:br>
            <a:r>
              <a:rPr lang="en-US" dirty="0"/>
              <a:t>Can be two lines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12336" y="1280160"/>
            <a:ext cx="8074479" cy="2983727"/>
          </a:xfrm>
          <a:prstGeom prst="rect">
            <a:avLst/>
          </a:prstGeom>
        </p:spPr>
        <p:txBody>
          <a:bodyPr vert="horz" numCol="2" spcCol="457200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D40729D-6409-514B-AF3E-6BEF4A77638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883718" y="4443457"/>
            <a:ext cx="777240" cy="5107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A244849-F695-1144-9A0A-38B87F3CBA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/>
          <a:srcRect l="18885"/>
          <a:stretch/>
        </p:blipFill>
        <p:spPr>
          <a:xfrm>
            <a:off x="0" y="366752"/>
            <a:ext cx="615624" cy="7589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8" r:id="rId2"/>
    <p:sldLayoutId id="2147483846" r:id="rId3"/>
  </p:sldLayoutIdLst>
  <p:hf hdr="0" ftr="0" dt="0"/>
  <p:txStyles>
    <p:titleStyle>
      <a:lvl1pPr algn="ctr" defTabSz="455579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167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332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498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664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1289" indent="-341289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07" indent="-284142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329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493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59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2081" y="1470276"/>
            <a:ext cx="3612063" cy="528138"/>
          </a:xfrm>
        </p:spPr>
        <p:txBody>
          <a:bodyPr/>
          <a:lstStyle/>
          <a:p>
            <a:pPr algn="ctr"/>
            <a:r>
              <a:rPr lang="en-US" dirty="0"/>
              <a:t>Congratulations to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C67D6B-9D9F-E241-8479-5E9B30FE78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4276" y="2967276"/>
            <a:ext cx="4068355" cy="621309"/>
          </a:xfrm>
        </p:spPr>
        <p:txBody>
          <a:bodyPr/>
          <a:lstStyle/>
          <a:p>
            <a:pPr algn="ctr"/>
            <a:r>
              <a:rPr lang="en-US" sz="1800" dirty="0"/>
              <a:t>WINNER OF THE SHRM </a:t>
            </a:r>
            <a:r>
              <a:rPr lang="en-US" sz="1800" b="1" dirty="0"/>
              <a:t>PLATINUM</a:t>
            </a:r>
            <a:r>
              <a:rPr lang="en-US" sz="1800" dirty="0"/>
              <a:t> EXCEL AWARD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86730A-5034-004D-A7BC-D03D04C8095E}"/>
              </a:ext>
            </a:extLst>
          </p:cNvPr>
          <p:cNvSpPr txBox="1">
            <a:spLocks/>
          </p:cNvSpPr>
          <p:nvPr/>
        </p:nvSpPr>
        <p:spPr>
          <a:xfrm>
            <a:off x="744278" y="1998414"/>
            <a:ext cx="4267670" cy="830846"/>
          </a:xfrm>
          <a:prstGeom prst="rect">
            <a:avLst/>
          </a:prstGeom>
        </p:spPr>
        <p:txBody>
          <a:bodyPr anchor="t" anchorCtr="0"/>
          <a:lstStyle>
            <a:lvl1pPr algn="l" defTabSz="455579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i="0" kern="1200" baseline="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  <a:lvl2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167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332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498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664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Insert Chapter or State Council Name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0525AF-3D6B-3349-9118-FA0B84FED836}"/>
              </a:ext>
            </a:extLst>
          </p:cNvPr>
          <p:cNvSpPr/>
          <p:nvPr/>
        </p:nvSpPr>
        <p:spPr>
          <a:xfrm>
            <a:off x="6325849" y="4321744"/>
            <a:ext cx="1031546" cy="6160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10000"/>
                  </a:schemeClr>
                </a:solidFill>
              </a:rPr>
              <a:t>Insert Your Logo (optional)</a:t>
            </a:r>
          </a:p>
        </p:txBody>
      </p:sp>
    </p:spTree>
    <p:extLst>
      <p:ext uri="{BB962C8B-B14F-4D97-AF65-F5344CB8AC3E}">
        <p14:creationId xmlns:p14="http://schemas.microsoft.com/office/powerpoint/2010/main" val="273113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E893431-80D7-E147-84EA-2DF12000D3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336" y="1318674"/>
            <a:ext cx="8074479" cy="345230"/>
          </a:xfrm>
        </p:spPr>
        <p:txBody>
          <a:bodyPr/>
          <a:lstStyle/>
          <a:p>
            <a:r>
              <a:rPr lang="en-US" b="1" dirty="0">
                <a:solidFill>
                  <a:srgbClr val="909395"/>
                </a:solidFill>
              </a:rPr>
              <a:t>Johnny C. Taylor, SHRM-SCP, President and CEO of SHRM, says: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6275724-62B5-4743-8E02-8730F2769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SHRM EXCEL AWARD 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909395"/>
                </a:solidFill>
              </a:rPr>
              <a:t>PLATINUM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28F555D-98B2-4441-8E14-8A048BC124FD}"/>
              </a:ext>
            </a:extLst>
          </p:cNvPr>
          <p:cNvSpPr txBox="1">
            <a:spLocks/>
          </p:cNvSpPr>
          <p:nvPr/>
        </p:nvSpPr>
        <p:spPr>
          <a:xfrm>
            <a:off x="612326" y="682630"/>
            <a:ext cx="8074479" cy="576828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  <a:lvl2pPr marL="741307" indent="-284142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32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493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65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The SHRM Excel Award recognizes accomplishments and strategic activities that enhance </a:t>
            </a:r>
            <a:br>
              <a:rPr lang="en-US" sz="1400" dirty="0"/>
            </a:br>
            <a:r>
              <a:rPr lang="en-US" sz="1400" dirty="0"/>
              <a:t>the human resources profession.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810117-0DA4-FA48-8939-867108395C87}"/>
              </a:ext>
            </a:extLst>
          </p:cNvPr>
          <p:cNvSpPr txBox="1"/>
          <p:nvPr/>
        </p:nvSpPr>
        <p:spPr>
          <a:xfrm>
            <a:off x="1406106" y="1730346"/>
            <a:ext cx="7280699" cy="2790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dirty="0"/>
              <a:t>So much of SHRM’s impact on the world of work can be traced back to the dedication and hard work of our chapters and state councils like </a:t>
            </a:r>
            <a:r>
              <a:rPr lang="en-US" sz="1700" b="1" dirty="0"/>
              <a:t>[STATE COUNCIL or CHAPTER NAME]</a:t>
            </a:r>
            <a:r>
              <a:rPr lang="en-US" sz="1700" dirty="0"/>
              <a:t>. These leaders took the initiative and drove changes to make workplaces where employers and employees can thrive together. The </a:t>
            </a:r>
            <a:r>
              <a:rPr lang="en-US" sz="1700" b="1" dirty="0"/>
              <a:t>[TYPE] </a:t>
            </a:r>
            <a:r>
              <a:rPr lang="en-US" sz="1700" dirty="0"/>
              <a:t>EXCEL Award is not only a celebration of the great work done by </a:t>
            </a:r>
            <a:r>
              <a:rPr lang="en-US" sz="1700" b="1" dirty="0"/>
              <a:t>[CHAPTER/COUNCIL]</a:t>
            </a:r>
            <a:r>
              <a:rPr lang="en-US" sz="1700" dirty="0"/>
              <a:t>—it’s also a recognition of the grit it took to do it.”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E127C3-1A58-B940-9204-959427FE0560}"/>
              </a:ext>
            </a:extLst>
          </p:cNvPr>
          <p:cNvSpPr txBox="1"/>
          <p:nvPr/>
        </p:nvSpPr>
        <p:spPr>
          <a:xfrm>
            <a:off x="506325" y="1055534"/>
            <a:ext cx="92564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>
                <a:solidFill>
                  <a:srgbClr val="A4A7A9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134202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6275724-62B5-4743-8E02-8730F2769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SHRM EXCEL AWARD 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7E8D8F"/>
                </a:solidFill>
              </a:rPr>
              <a:t>PLATINUM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28F555D-98B2-4441-8E14-8A048BC124FD}"/>
              </a:ext>
            </a:extLst>
          </p:cNvPr>
          <p:cNvSpPr txBox="1">
            <a:spLocks/>
          </p:cNvSpPr>
          <p:nvPr/>
        </p:nvSpPr>
        <p:spPr>
          <a:xfrm>
            <a:off x="612326" y="682630"/>
            <a:ext cx="8074479" cy="576828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  <a:lvl2pPr marL="741307" indent="-284142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32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493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65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The SHRM Excel Award recognizes accomplishments and strategic activities that enhance </a:t>
            </a:r>
            <a:br>
              <a:rPr lang="en-US" sz="1400" dirty="0"/>
            </a:br>
            <a:r>
              <a:rPr lang="en-US" sz="1400" dirty="0"/>
              <a:t>the human resources profession.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590AF-976D-BA44-98A4-AD62E07C3B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336" y="1354347"/>
            <a:ext cx="8074479" cy="2942532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Insert information about your initiative. Include photos/quotes if applicable.</a:t>
            </a:r>
          </a:p>
        </p:txBody>
      </p:sp>
    </p:spTree>
    <p:extLst>
      <p:ext uri="{BB962C8B-B14F-4D97-AF65-F5344CB8AC3E}">
        <p14:creationId xmlns:p14="http://schemas.microsoft.com/office/powerpoint/2010/main" val="269505103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SHRM Colors">
      <a:dk1>
        <a:srgbClr val="484848"/>
      </a:dk1>
      <a:lt1>
        <a:srgbClr val="FFFFFF"/>
      </a:lt1>
      <a:dk2>
        <a:srgbClr val="1A3B67"/>
      </a:dk2>
      <a:lt2>
        <a:srgbClr val="EFECEC"/>
      </a:lt2>
      <a:accent1>
        <a:srgbClr val="1975D2"/>
      </a:accent1>
      <a:accent2>
        <a:srgbClr val="4B9F45"/>
      </a:accent2>
      <a:accent3>
        <a:srgbClr val="457F9C"/>
      </a:accent3>
      <a:accent4>
        <a:srgbClr val="624C77"/>
      </a:accent4>
      <a:accent5>
        <a:srgbClr val="BA5E1C"/>
      </a:accent5>
      <a:accent6>
        <a:srgbClr val="CFCFCF"/>
      </a:accent6>
      <a:hlink>
        <a:srgbClr val="1975D2"/>
      </a:hlink>
      <a:folHlink>
        <a:srgbClr val="00569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HRM PPT TF Chevron_ORANGE.pptx" id="{28A7150C-211A-6544-A824-5B069CB6DADF}" vid="{B3567902-02B2-6645-8CD3-9B2AC4E4A8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220B7702B81341ADD7A39472070946" ma:contentTypeVersion="14" ma:contentTypeDescription="Create a new document." ma:contentTypeScope="" ma:versionID="4276a857b78c86763271fa3a73ebab9d">
  <xsd:schema xmlns:xsd="http://www.w3.org/2001/XMLSchema" xmlns:xs="http://www.w3.org/2001/XMLSchema" xmlns:p="http://schemas.microsoft.com/office/2006/metadata/properties" xmlns:ns2="28f4a7cf-4893-4d37-81a5-3757e97823cd" xmlns:ns3="8a205531-2523-4ef4-943f-4eaa2620479a" targetNamespace="http://schemas.microsoft.com/office/2006/metadata/properties" ma:root="true" ma:fieldsID="1f72c6fb9ffb472ee532eacd23cf4380" ns2:_="" ns3:_="">
    <xsd:import namespace="28f4a7cf-4893-4d37-81a5-3757e97823cd"/>
    <xsd:import namespace="8a205531-2523-4ef4-943f-4eaa262047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a7cf-4893-4d37-81a5-3757e97823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189b1ec-5a63-44b5-8e07-a40ba31ded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205531-2523-4ef4-943f-4eaa2620479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5d2f8d7-8df4-4ec2-a36d-6638689c85af}" ma:internalName="TaxCatchAll" ma:showField="CatchAllData" ma:web="8a205531-2523-4ef4-943f-4eaa262047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8f4a7cf-4893-4d37-81a5-3757e97823cd">
      <Terms xmlns="http://schemas.microsoft.com/office/infopath/2007/PartnerControls"/>
    </lcf76f155ced4ddcb4097134ff3c332f>
    <TaxCatchAll xmlns="8a205531-2523-4ef4-943f-4eaa2620479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C95B58-00F5-4BE9-BF32-C6AA79EF63A8}"/>
</file>

<file path=customXml/itemProps2.xml><?xml version="1.0" encoding="utf-8"?>
<ds:datastoreItem xmlns:ds="http://schemas.openxmlformats.org/officeDocument/2006/customXml" ds:itemID="{B5D728C6-C1A4-4A68-A8C1-945782123F09}">
  <ds:schemaRefs>
    <ds:schemaRef ds:uri="http://schemas.microsoft.com/office/2006/metadata/properties"/>
    <ds:schemaRef ds:uri="df08a97c-1868-4324-97e7-1443191f2e1d"/>
    <ds:schemaRef ds:uri="9f3c45e8-5ec1-4c48-8ccf-360aac42dd2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  <ds:schemaRef ds:uri="http://schemas.microsoft.com/sharepoint/v3"/>
    <ds:schemaRef ds:uri="CA325588-C7A6-41FB-94A4-3119EF106A67"/>
    <ds:schemaRef ds:uri="http://schemas.microsoft.com/sharepoint/v3/fields"/>
    <ds:schemaRef ds:uri="9e35c72e-853b-4481-acd9-8b56c994845b"/>
    <ds:schemaRef ds:uri="11d19634-c3a2-4b19-8c43-842d5fc66c45"/>
    <ds:schemaRef ds:uri="466b5318-d592-4580-acc2-d3f9e7136b41"/>
    <ds:schemaRef ds:uri="6624b045-94e9-44c3-8ef1-26ce59129261"/>
    <ds:schemaRef ds:uri="2a9ef1fe-0230-42e6-ab87-af515f551d35"/>
  </ds:schemaRefs>
</ds:datastoreItem>
</file>

<file path=customXml/itemProps3.xml><?xml version="1.0" encoding="utf-8"?>
<ds:datastoreItem xmlns:ds="http://schemas.openxmlformats.org/officeDocument/2006/customXml" ds:itemID="{33017AF2-9848-4CB5-AA0F-2DEFE07856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8599</TotalTime>
  <Words>182</Words>
  <Application>Microsoft Macintosh PowerPoint</Application>
  <PresentationFormat>On-screen Show (16:9)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1_Custom Design</vt:lpstr>
      <vt:lpstr>Congratulations to</vt:lpstr>
      <vt:lpstr>SHRM EXCEL AWARD | PLATINUM</vt:lpstr>
      <vt:lpstr>SHRM EXCEL AWARD | PLATINUM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Jameson, Cassie</dc:creator>
  <cp:keywords/>
  <dc:description/>
  <cp:lastModifiedBy>Charlie Riley</cp:lastModifiedBy>
  <cp:revision>70</cp:revision>
  <cp:lastPrinted>2018-02-09T15:53:28Z</cp:lastPrinted>
  <dcterms:created xsi:type="dcterms:W3CDTF">2018-02-21T20:54:29Z</dcterms:created>
  <dcterms:modified xsi:type="dcterms:W3CDTF">2025-04-24T18:02:18Z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Blair.Cobb@shrm.org</vt:lpwstr>
  </property>
  <property fmtid="{D5CDD505-2E9C-101B-9397-08002B2CF9AE}" pid="3" name="Offisync_UpdateToken">
    <vt:lpwstr>1</vt:lpwstr>
  </property>
  <property fmtid="{D5CDD505-2E9C-101B-9397-08002B2CF9AE}" pid="4" name="Offisync_ServerID">
    <vt:lpwstr>2bbdd788-b3a8-4bdd-bb08-899830578910</vt:lpwstr>
  </property>
  <property fmtid="{D5CDD505-2E9C-101B-9397-08002B2CF9AE}" pid="5" name="Offisync_ProviderInitializationData">
    <vt:lpwstr>https://shrmin.jiveon.com</vt:lpwstr>
  </property>
  <property fmtid="{D5CDD505-2E9C-101B-9397-08002B2CF9AE}" pid="6" name="Offisync_UniqueId">
    <vt:lpwstr>6134</vt:lpwstr>
  </property>
  <property fmtid="{D5CDD505-2E9C-101B-9397-08002B2CF9AE}" pid="7" name="Jive_VersionGuid">
    <vt:lpwstr>0e85a3b3-8db5-42d7-a2cd-258335da008f</vt:lpwstr>
  </property>
  <property fmtid="{D5CDD505-2E9C-101B-9397-08002B2CF9AE}" pid="8" name="Jive_ModifiedButNotPublished">
    <vt:lpwstr>True</vt:lpwstr>
  </property>
  <property fmtid="{D5CDD505-2E9C-101B-9397-08002B2CF9AE}" pid="9" name="ContentTypeId">
    <vt:lpwstr>0x010100BB220B7702B81341ADD7A39472070946</vt:lpwstr>
  </property>
  <property fmtid="{D5CDD505-2E9C-101B-9397-08002B2CF9AE}" pid="10" name="_dlc_DocIdItemGuid">
    <vt:lpwstr>649bfdc5-ebce-42ff-b18f-f3ec8006c750</vt:lpwstr>
  </property>
</Properties>
</file>