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297" r:id="rId3"/>
    <p:sldId id="318" r:id="rId4"/>
    <p:sldId id="320" r:id="rId5"/>
    <p:sldId id="319" r:id="rId6"/>
    <p:sldId id="321" r:id="rId7"/>
    <p:sldId id="277" r:id="rId8"/>
    <p:sldId id="323" r:id="rId9"/>
    <p:sldId id="324" r:id="rId10"/>
    <p:sldId id="317" r:id="rId11"/>
    <p:sldId id="31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7D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261"/>
    <p:restoredTop sz="49465"/>
  </p:normalViewPr>
  <p:slideViewPr>
    <p:cSldViewPr snapToGrid="0">
      <p:cViewPr varScale="1">
        <p:scale>
          <a:sx n="41" d="100"/>
          <a:sy n="41" d="100"/>
        </p:scale>
        <p:origin x="192" y="1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612BAB-B204-4C18-AA5D-35D619EDCBDA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0F83DB-9299-46E4-8AFD-B4B9873B38C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Distinguish between long and short-term incentives</a:t>
          </a:r>
          <a:endParaRPr lang="en-US" dirty="0"/>
        </a:p>
      </dgm:t>
    </dgm:pt>
    <dgm:pt modelId="{2E35E575-ECEF-47C7-9886-9A0A31DF19DD}" type="parTrans" cxnId="{88E4FFA3-A388-4ED4-9CB3-365B640C8294}">
      <dgm:prSet/>
      <dgm:spPr/>
      <dgm:t>
        <a:bodyPr/>
        <a:lstStyle/>
        <a:p>
          <a:endParaRPr lang="en-US"/>
        </a:p>
      </dgm:t>
    </dgm:pt>
    <dgm:pt modelId="{2DDC0737-5DBE-4732-8FA1-8B482DC0B1AE}" type="sibTrans" cxnId="{88E4FFA3-A388-4ED4-9CB3-365B640C8294}">
      <dgm:prSet/>
      <dgm:spPr/>
      <dgm:t>
        <a:bodyPr/>
        <a:lstStyle/>
        <a:p>
          <a:endParaRPr lang="en-US"/>
        </a:p>
      </dgm:t>
    </dgm:pt>
    <dgm:pt modelId="{86A4EA08-0F60-4667-A50F-A77F09E51C5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Define terms related to Incentives</a:t>
          </a:r>
          <a:endParaRPr lang="en-US" dirty="0"/>
        </a:p>
      </dgm:t>
    </dgm:pt>
    <dgm:pt modelId="{DD0A0B7B-0404-43B9-903D-F650381CEBDB}" type="parTrans" cxnId="{69AB3104-DF73-4856-A1D3-DE68C4B290A9}">
      <dgm:prSet/>
      <dgm:spPr/>
      <dgm:t>
        <a:bodyPr/>
        <a:lstStyle/>
        <a:p>
          <a:endParaRPr lang="en-US"/>
        </a:p>
      </dgm:t>
    </dgm:pt>
    <dgm:pt modelId="{14D86727-5BDF-41A0-97D9-53573ABB6891}" type="sibTrans" cxnId="{69AB3104-DF73-4856-A1D3-DE68C4B290A9}">
      <dgm:prSet/>
      <dgm:spPr/>
      <dgm:t>
        <a:bodyPr/>
        <a:lstStyle/>
        <a:p>
          <a:endParaRPr lang="en-US"/>
        </a:p>
      </dgm:t>
    </dgm:pt>
    <dgm:pt modelId="{E01AC432-699A-4A9D-A406-602756FD62C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Discuss various forms of exit incentives</a:t>
          </a:r>
          <a:endParaRPr lang="en-US" dirty="0"/>
        </a:p>
      </dgm:t>
    </dgm:pt>
    <dgm:pt modelId="{803C991C-4881-4EB0-A9F2-9E81C916DD7F}" type="parTrans" cxnId="{59A15633-A74C-48D2-A036-5FEA263231EC}">
      <dgm:prSet/>
      <dgm:spPr/>
      <dgm:t>
        <a:bodyPr/>
        <a:lstStyle/>
        <a:p>
          <a:endParaRPr lang="en-US"/>
        </a:p>
      </dgm:t>
    </dgm:pt>
    <dgm:pt modelId="{80792256-978F-4474-93B9-189785AA32F2}" type="sibTrans" cxnId="{59A15633-A74C-48D2-A036-5FEA263231EC}">
      <dgm:prSet/>
      <dgm:spPr/>
      <dgm:t>
        <a:bodyPr/>
        <a:lstStyle/>
        <a:p>
          <a:endParaRPr lang="en-US"/>
        </a:p>
      </dgm:t>
    </dgm:pt>
    <dgm:pt modelId="{1042884E-3910-C542-873A-50F1F81BD6E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Identify organizations that successfully implement strong incentive programs</a:t>
          </a:r>
          <a:endParaRPr lang="en-US" dirty="0"/>
        </a:p>
      </dgm:t>
    </dgm:pt>
    <dgm:pt modelId="{A471ADD3-31DA-634C-AB6A-222E42FFC3FA}" type="parTrans" cxnId="{625AA9FB-441F-CC44-AE10-1E7B7F8A8DAA}">
      <dgm:prSet/>
      <dgm:spPr/>
      <dgm:t>
        <a:bodyPr/>
        <a:lstStyle/>
        <a:p>
          <a:endParaRPr lang="en-US"/>
        </a:p>
      </dgm:t>
    </dgm:pt>
    <dgm:pt modelId="{EFC5CAA3-5A77-9245-ADD6-F586EE268DF6}" type="sibTrans" cxnId="{625AA9FB-441F-CC44-AE10-1E7B7F8A8DAA}">
      <dgm:prSet/>
      <dgm:spPr/>
      <dgm:t>
        <a:bodyPr/>
        <a:lstStyle/>
        <a:p>
          <a:endParaRPr lang="en-US"/>
        </a:p>
      </dgm:t>
    </dgm:pt>
    <dgm:pt modelId="{71C506DE-722C-1548-97F8-01A72228A55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+mn-lt"/>
            </a:rPr>
            <a:t>E</a:t>
          </a: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valuate ethical issues concerning incentivizing employees</a:t>
          </a:r>
          <a:endParaRPr lang="en-US" b="0" i="0" u="none" dirty="0"/>
        </a:p>
      </dgm:t>
    </dgm:pt>
    <dgm:pt modelId="{C730FCE5-BDFF-4849-BF2A-EF02DDF0DFCA}" type="parTrans" cxnId="{8716D122-7EA2-4842-8E92-D04D80A56498}">
      <dgm:prSet/>
      <dgm:spPr/>
      <dgm:t>
        <a:bodyPr/>
        <a:lstStyle/>
        <a:p>
          <a:endParaRPr lang="en-US"/>
        </a:p>
      </dgm:t>
    </dgm:pt>
    <dgm:pt modelId="{260F6886-0A48-374C-9FF1-04360135373F}" type="sibTrans" cxnId="{8716D122-7EA2-4842-8E92-D04D80A56498}">
      <dgm:prSet/>
      <dgm:spPr/>
      <dgm:t>
        <a:bodyPr/>
        <a:lstStyle/>
        <a:p>
          <a:endParaRPr lang="en-US"/>
        </a:p>
      </dgm:t>
    </dgm:pt>
    <dgm:pt modelId="{6A3F11F3-BE4F-494F-8A33-FCE078F12C3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rPr>
            <a:t>Explain the difference between individual and team incentives</a:t>
          </a:r>
          <a:endParaRPr lang="en-US" dirty="0"/>
        </a:p>
      </dgm:t>
    </dgm:pt>
    <dgm:pt modelId="{9253D6A0-BA66-944B-9D9F-04DEFB0F9875}" type="parTrans" cxnId="{AC6B3F8E-C786-0E4B-A269-AF1CB1AF3DDA}">
      <dgm:prSet/>
      <dgm:spPr/>
    </dgm:pt>
    <dgm:pt modelId="{0FC56B7F-6A77-A547-A091-3180FF90C727}" type="sibTrans" cxnId="{AC6B3F8E-C786-0E4B-A269-AF1CB1AF3DDA}">
      <dgm:prSet/>
      <dgm:spPr/>
    </dgm:pt>
    <dgm:pt modelId="{9D4DA241-D5D1-4FE4-AFA9-5AAF5F2C2118}" type="pres">
      <dgm:prSet presAssocID="{03612BAB-B204-4C18-AA5D-35D619EDCBDA}" presName="root" presStyleCnt="0">
        <dgm:presLayoutVars>
          <dgm:dir/>
          <dgm:resizeHandles val="exact"/>
        </dgm:presLayoutVars>
      </dgm:prSet>
      <dgm:spPr/>
    </dgm:pt>
    <dgm:pt modelId="{ED1123AB-39BC-4039-A54E-145C3F1F3B8D}" type="pres">
      <dgm:prSet presAssocID="{86A4EA08-0F60-4667-A50F-A77F09E51C54}" presName="compNode" presStyleCnt="0"/>
      <dgm:spPr/>
    </dgm:pt>
    <dgm:pt modelId="{6BC39C47-B7AE-47BF-8349-9E88995D79B0}" type="pres">
      <dgm:prSet presAssocID="{86A4EA08-0F60-4667-A50F-A77F09E51C54}" presName="bgRect" presStyleLbl="bgShp" presStyleIdx="0" presStyleCnt="6"/>
      <dgm:spPr/>
    </dgm:pt>
    <dgm:pt modelId="{EC02EF70-355E-4383-9BA3-4D4EF2E6994B}" type="pres">
      <dgm:prSet presAssocID="{86A4EA08-0F60-4667-A50F-A77F09E51C54}" presName="iconRect" presStyleLbl="node1" presStyleIdx="0" presStyleCnt="6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42F3709A-81EB-4274-9862-2D4CD6E43E86}" type="pres">
      <dgm:prSet presAssocID="{86A4EA08-0F60-4667-A50F-A77F09E51C54}" presName="spaceRect" presStyleCnt="0"/>
      <dgm:spPr/>
    </dgm:pt>
    <dgm:pt modelId="{19031AC2-3926-4114-AC13-2083605F8297}" type="pres">
      <dgm:prSet presAssocID="{86A4EA08-0F60-4667-A50F-A77F09E51C54}" presName="parTx" presStyleLbl="revTx" presStyleIdx="0" presStyleCnt="6">
        <dgm:presLayoutVars>
          <dgm:chMax val="0"/>
          <dgm:chPref val="0"/>
        </dgm:presLayoutVars>
      </dgm:prSet>
      <dgm:spPr/>
    </dgm:pt>
    <dgm:pt modelId="{1C864961-C706-479A-9612-458DE4082E2A}" type="pres">
      <dgm:prSet presAssocID="{14D86727-5BDF-41A0-97D9-53573ABB6891}" presName="sibTrans" presStyleCnt="0"/>
      <dgm:spPr/>
    </dgm:pt>
    <dgm:pt modelId="{24CB8E7C-EFE7-476F-8B74-BCA650D7B9A8}" type="pres">
      <dgm:prSet presAssocID="{480F83DB-9299-46E4-8AFD-B4B9873B38C2}" presName="compNode" presStyleCnt="0"/>
      <dgm:spPr/>
    </dgm:pt>
    <dgm:pt modelId="{1F244B83-7FC2-417B-BD7E-C5AF9A6681F8}" type="pres">
      <dgm:prSet presAssocID="{480F83DB-9299-46E4-8AFD-B4B9873B38C2}" presName="bgRect" presStyleLbl="bgShp" presStyleIdx="1" presStyleCnt="6"/>
      <dgm:spPr/>
    </dgm:pt>
    <dgm:pt modelId="{29948507-0E52-4174-A2DD-F84F4CD705EE}" type="pres">
      <dgm:prSet presAssocID="{480F83DB-9299-46E4-8AFD-B4B9873B38C2}" presName="iconRect" presStyleLbl="node1" presStyleIdx="1" presStyleCnt="6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E8BB19F4-CA14-464D-A3A3-E2DB1E87B111}" type="pres">
      <dgm:prSet presAssocID="{480F83DB-9299-46E4-8AFD-B4B9873B38C2}" presName="spaceRect" presStyleCnt="0"/>
      <dgm:spPr/>
    </dgm:pt>
    <dgm:pt modelId="{9BF0FCD4-C710-4ED8-8544-88A4B513138A}" type="pres">
      <dgm:prSet presAssocID="{480F83DB-9299-46E4-8AFD-B4B9873B38C2}" presName="parTx" presStyleLbl="revTx" presStyleIdx="1" presStyleCnt="6">
        <dgm:presLayoutVars>
          <dgm:chMax val="0"/>
          <dgm:chPref val="0"/>
        </dgm:presLayoutVars>
      </dgm:prSet>
      <dgm:spPr/>
    </dgm:pt>
    <dgm:pt modelId="{0909EE97-6DA5-4F21-80F7-A2D723BA70FC}" type="pres">
      <dgm:prSet presAssocID="{2DDC0737-5DBE-4732-8FA1-8B482DC0B1AE}" presName="sibTrans" presStyleCnt="0"/>
      <dgm:spPr/>
    </dgm:pt>
    <dgm:pt modelId="{6BB97BBF-BC0E-004C-B799-9253CD4B6378}" type="pres">
      <dgm:prSet presAssocID="{71C506DE-722C-1548-97F8-01A72228A557}" presName="compNode" presStyleCnt="0"/>
      <dgm:spPr/>
    </dgm:pt>
    <dgm:pt modelId="{55FB4A71-C61C-0645-A8EF-BA6D79816230}" type="pres">
      <dgm:prSet presAssocID="{71C506DE-722C-1548-97F8-01A72228A557}" presName="bgRect" presStyleLbl="bgShp" presStyleIdx="2" presStyleCnt="6"/>
      <dgm:spPr/>
    </dgm:pt>
    <dgm:pt modelId="{7F165008-E695-5842-81CC-9C479D408460}" type="pres">
      <dgm:prSet presAssocID="{71C506DE-722C-1548-97F8-01A72228A557}" presName="iconRect" presStyleLbl="node1" presStyleIdx="2" presStyleCnt="6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Judge male with solid fill"/>
        </a:ext>
      </dgm:extLst>
    </dgm:pt>
    <dgm:pt modelId="{623DCFD3-2542-C544-B80B-77EBD0658363}" type="pres">
      <dgm:prSet presAssocID="{71C506DE-722C-1548-97F8-01A72228A557}" presName="spaceRect" presStyleCnt="0"/>
      <dgm:spPr/>
    </dgm:pt>
    <dgm:pt modelId="{995544D0-6BF2-E243-8EDF-3DDB0ED5517F}" type="pres">
      <dgm:prSet presAssocID="{71C506DE-722C-1548-97F8-01A72228A557}" presName="parTx" presStyleLbl="revTx" presStyleIdx="2" presStyleCnt="6">
        <dgm:presLayoutVars>
          <dgm:chMax val="0"/>
          <dgm:chPref val="0"/>
        </dgm:presLayoutVars>
      </dgm:prSet>
      <dgm:spPr/>
    </dgm:pt>
    <dgm:pt modelId="{48104D50-7586-384D-ADAC-9279C2958F45}" type="pres">
      <dgm:prSet presAssocID="{260F6886-0A48-374C-9FF1-04360135373F}" presName="sibTrans" presStyleCnt="0"/>
      <dgm:spPr/>
    </dgm:pt>
    <dgm:pt modelId="{1CB42338-CF2C-488B-BF3D-911C62092492}" type="pres">
      <dgm:prSet presAssocID="{E01AC432-699A-4A9D-A406-602756FD62CD}" presName="compNode" presStyleCnt="0"/>
      <dgm:spPr/>
    </dgm:pt>
    <dgm:pt modelId="{9A6FC6E4-B33E-4E00-86D4-2B9095538216}" type="pres">
      <dgm:prSet presAssocID="{E01AC432-699A-4A9D-A406-602756FD62CD}" presName="bgRect" presStyleLbl="bgShp" presStyleIdx="3" presStyleCnt="6"/>
      <dgm:spPr/>
    </dgm:pt>
    <dgm:pt modelId="{352FD0EC-D3B2-49E1-9C75-2BAFCCB7C671}" type="pres">
      <dgm:prSet presAssocID="{E01AC432-699A-4A9D-A406-602756FD62CD}" presName="iconRect" presStyleLbl="node1" presStyleIdx="3" presStyleCnt="6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35DBE072-D7A0-487E-A0CD-F2A9ADD7794A}" type="pres">
      <dgm:prSet presAssocID="{E01AC432-699A-4A9D-A406-602756FD62CD}" presName="spaceRect" presStyleCnt="0"/>
      <dgm:spPr/>
    </dgm:pt>
    <dgm:pt modelId="{6B61F48C-BC31-42C8-8C5D-7BD9F1077E3E}" type="pres">
      <dgm:prSet presAssocID="{E01AC432-699A-4A9D-A406-602756FD62CD}" presName="parTx" presStyleLbl="revTx" presStyleIdx="3" presStyleCnt="6">
        <dgm:presLayoutVars>
          <dgm:chMax val="0"/>
          <dgm:chPref val="0"/>
        </dgm:presLayoutVars>
      </dgm:prSet>
      <dgm:spPr/>
    </dgm:pt>
    <dgm:pt modelId="{F53477EC-B7C0-F848-A924-18B636AD5301}" type="pres">
      <dgm:prSet presAssocID="{80792256-978F-4474-93B9-189785AA32F2}" presName="sibTrans" presStyleCnt="0"/>
      <dgm:spPr/>
    </dgm:pt>
    <dgm:pt modelId="{D74BABF6-5D67-5546-9C6A-EEB8ADEA02B2}" type="pres">
      <dgm:prSet presAssocID="{1042884E-3910-C542-873A-50F1F81BD6EE}" presName="compNode" presStyleCnt="0"/>
      <dgm:spPr/>
    </dgm:pt>
    <dgm:pt modelId="{A1799D55-F65C-C443-9F2A-88DE3B9A7040}" type="pres">
      <dgm:prSet presAssocID="{1042884E-3910-C542-873A-50F1F81BD6EE}" presName="bgRect" presStyleLbl="bgShp" presStyleIdx="4" presStyleCnt="6"/>
      <dgm:spPr/>
    </dgm:pt>
    <dgm:pt modelId="{4616DE98-C9FA-C64C-8499-845C64DAE330}" type="pres">
      <dgm:prSet presAssocID="{1042884E-3910-C542-873A-50F1F81BD6EE}" presName="iconRect" presStyleLbl="node1" presStyleIdx="4" presStyleCnt="6"/>
      <dgm:spPr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ipboard Partially Checked with solid fill"/>
        </a:ext>
      </dgm:extLst>
    </dgm:pt>
    <dgm:pt modelId="{733CF7BE-D871-174D-AD34-80FDE0D2DBB5}" type="pres">
      <dgm:prSet presAssocID="{1042884E-3910-C542-873A-50F1F81BD6EE}" presName="spaceRect" presStyleCnt="0"/>
      <dgm:spPr/>
    </dgm:pt>
    <dgm:pt modelId="{9D1077E4-9CD0-C748-A181-97EFDB492B5A}" type="pres">
      <dgm:prSet presAssocID="{1042884E-3910-C542-873A-50F1F81BD6EE}" presName="parTx" presStyleLbl="revTx" presStyleIdx="4" presStyleCnt="6">
        <dgm:presLayoutVars>
          <dgm:chMax val="0"/>
          <dgm:chPref val="0"/>
        </dgm:presLayoutVars>
      </dgm:prSet>
      <dgm:spPr/>
    </dgm:pt>
    <dgm:pt modelId="{9EA977F7-A248-4943-990E-777CD39E615B}" type="pres">
      <dgm:prSet presAssocID="{EFC5CAA3-5A77-9245-ADD6-F586EE268DF6}" presName="sibTrans" presStyleCnt="0"/>
      <dgm:spPr/>
    </dgm:pt>
    <dgm:pt modelId="{AC96FEA2-CDCB-0440-B55D-89370C834D99}" type="pres">
      <dgm:prSet presAssocID="{6A3F11F3-BE4F-494F-8A33-FCE078F12C3D}" presName="compNode" presStyleCnt="0"/>
      <dgm:spPr/>
    </dgm:pt>
    <dgm:pt modelId="{E45207E5-D45D-9D4B-B87B-7F13AC74AD28}" type="pres">
      <dgm:prSet presAssocID="{6A3F11F3-BE4F-494F-8A33-FCE078F12C3D}" presName="bgRect" presStyleLbl="bgShp" presStyleIdx="5" presStyleCnt="6"/>
      <dgm:spPr/>
    </dgm:pt>
    <dgm:pt modelId="{16EE056A-8CF8-4745-8997-0641E78FD8AD}" type="pres">
      <dgm:prSet presAssocID="{6A3F11F3-BE4F-494F-8A33-FCE078F12C3D}" presName="iconRect" presStyleLbl="node1" presStyleIdx="5" presStyleCnt="6"/>
      <dgm:spPr>
        <a:blipFill>
          <a:blip xmlns:r="http://schemas.openxmlformats.org/officeDocument/2006/relationships" r:embed="rId1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ildren with solid fill"/>
        </a:ext>
      </dgm:extLst>
    </dgm:pt>
    <dgm:pt modelId="{2F24AEB0-E873-E949-917D-446152C865DC}" type="pres">
      <dgm:prSet presAssocID="{6A3F11F3-BE4F-494F-8A33-FCE078F12C3D}" presName="spaceRect" presStyleCnt="0"/>
      <dgm:spPr/>
    </dgm:pt>
    <dgm:pt modelId="{BFF4250F-C123-654B-B09F-2ED89EF51B15}" type="pres">
      <dgm:prSet presAssocID="{6A3F11F3-BE4F-494F-8A33-FCE078F12C3D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69AB3104-DF73-4856-A1D3-DE68C4B290A9}" srcId="{03612BAB-B204-4C18-AA5D-35D619EDCBDA}" destId="{86A4EA08-0F60-4667-A50F-A77F09E51C54}" srcOrd="0" destOrd="0" parTransId="{DD0A0B7B-0404-43B9-903D-F650381CEBDB}" sibTransId="{14D86727-5BDF-41A0-97D9-53573ABB6891}"/>
    <dgm:cxn modelId="{439F340E-B535-ED4E-B7E9-DA6194E0885D}" type="presOf" srcId="{1042884E-3910-C542-873A-50F1F81BD6EE}" destId="{9D1077E4-9CD0-C748-A181-97EFDB492B5A}" srcOrd="0" destOrd="0" presId="urn:microsoft.com/office/officeart/2018/2/layout/IconVerticalSolidList"/>
    <dgm:cxn modelId="{8716D122-7EA2-4842-8E92-D04D80A56498}" srcId="{03612BAB-B204-4C18-AA5D-35D619EDCBDA}" destId="{71C506DE-722C-1548-97F8-01A72228A557}" srcOrd="2" destOrd="0" parTransId="{C730FCE5-BDFF-4849-BF2A-EF02DDF0DFCA}" sibTransId="{260F6886-0A48-374C-9FF1-04360135373F}"/>
    <dgm:cxn modelId="{59A15633-A74C-48D2-A036-5FEA263231EC}" srcId="{03612BAB-B204-4C18-AA5D-35D619EDCBDA}" destId="{E01AC432-699A-4A9D-A406-602756FD62CD}" srcOrd="3" destOrd="0" parTransId="{803C991C-4881-4EB0-A9F2-9E81C916DD7F}" sibTransId="{80792256-978F-4474-93B9-189785AA32F2}"/>
    <dgm:cxn modelId="{5B610341-55B6-4831-9B95-DBF7F760AE8C}" type="presOf" srcId="{03612BAB-B204-4C18-AA5D-35D619EDCBDA}" destId="{9D4DA241-D5D1-4FE4-AFA9-5AAF5F2C2118}" srcOrd="0" destOrd="0" presId="urn:microsoft.com/office/officeart/2018/2/layout/IconVerticalSolidList"/>
    <dgm:cxn modelId="{62889954-3CC8-C84B-8950-743E35DCFD5D}" type="presOf" srcId="{86A4EA08-0F60-4667-A50F-A77F09E51C54}" destId="{19031AC2-3926-4114-AC13-2083605F8297}" srcOrd="0" destOrd="0" presId="urn:microsoft.com/office/officeart/2018/2/layout/IconVerticalSolidList"/>
    <dgm:cxn modelId="{D929737C-A6B3-ED44-84E7-C73B3C8DB02A}" type="presOf" srcId="{480F83DB-9299-46E4-8AFD-B4B9873B38C2}" destId="{9BF0FCD4-C710-4ED8-8544-88A4B513138A}" srcOrd="0" destOrd="0" presId="urn:microsoft.com/office/officeart/2018/2/layout/IconVerticalSolidList"/>
    <dgm:cxn modelId="{EB04027D-498A-6C49-8D57-804607E6836B}" type="presOf" srcId="{6A3F11F3-BE4F-494F-8A33-FCE078F12C3D}" destId="{BFF4250F-C123-654B-B09F-2ED89EF51B15}" srcOrd="0" destOrd="0" presId="urn:microsoft.com/office/officeart/2018/2/layout/IconVerticalSolidList"/>
    <dgm:cxn modelId="{AC6B3F8E-C786-0E4B-A269-AF1CB1AF3DDA}" srcId="{03612BAB-B204-4C18-AA5D-35D619EDCBDA}" destId="{6A3F11F3-BE4F-494F-8A33-FCE078F12C3D}" srcOrd="5" destOrd="0" parTransId="{9253D6A0-BA66-944B-9D9F-04DEFB0F9875}" sibTransId="{0FC56B7F-6A77-A547-A091-3180FF90C727}"/>
    <dgm:cxn modelId="{88E4FFA3-A388-4ED4-9CB3-365B640C8294}" srcId="{03612BAB-B204-4C18-AA5D-35D619EDCBDA}" destId="{480F83DB-9299-46E4-8AFD-B4B9873B38C2}" srcOrd="1" destOrd="0" parTransId="{2E35E575-ECEF-47C7-9886-9A0A31DF19DD}" sibTransId="{2DDC0737-5DBE-4732-8FA1-8B482DC0B1AE}"/>
    <dgm:cxn modelId="{9DEAF3B9-F630-C749-89E7-D00401134DA0}" type="presOf" srcId="{71C506DE-722C-1548-97F8-01A72228A557}" destId="{995544D0-6BF2-E243-8EDF-3DDB0ED5517F}" srcOrd="0" destOrd="0" presId="urn:microsoft.com/office/officeart/2018/2/layout/IconVerticalSolidList"/>
    <dgm:cxn modelId="{A28E55E6-D53B-0649-BC22-9B3F10026982}" type="presOf" srcId="{E01AC432-699A-4A9D-A406-602756FD62CD}" destId="{6B61F48C-BC31-42C8-8C5D-7BD9F1077E3E}" srcOrd="0" destOrd="0" presId="urn:microsoft.com/office/officeart/2018/2/layout/IconVerticalSolidList"/>
    <dgm:cxn modelId="{625AA9FB-441F-CC44-AE10-1E7B7F8A8DAA}" srcId="{03612BAB-B204-4C18-AA5D-35D619EDCBDA}" destId="{1042884E-3910-C542-873A-50F1F81BD6EE}" srcOrd="4" destOrd="0" parTransId="{A471ADD3-31DA-634C-AB6A-222E42FFC3FA}" sibTransId="{EFC5CAA3-5A77-9245-ADD6-F586EE268DF6}"/>
    <dgm:cxn modelId="{0C69610E-1D34-C447-A76E-617181710406}" type="presParOf" srcId="{9D4DA241-D5D1-4FE4-AFA9-5AAF5F2C2118}" destId="{ED1123AB-39BC-4039-A54E-145C3F1F3B8D}" srcOrd="0" destOrd="0" presId="urn:microsoft.com/office/officeart/2018/2/layout/IconVerticalSolidList"/>
    <dgm:cxn modelId="{F994B39F-86B9-894B-B2A8-2AAFF4A6DF44}" type="presParOf" srcId="{ED1123AB-39BC-4039-A54E-145C3F1F3B8D}" destId="{6BC39C47-B7AE-47BF-8349-9E88995D79B0}" srcOrd="0" destOrd="0" presId="urn:microsoft.com/office/officeart/2018/2/layout/IconVerticalSolidList"/>
    <dgm:cxn modelId="{6153B10A-425B-2148-BBDA-AFB7F03EC0C6}" type="presParOf" srcId="{ED1123AB-39BC-4039-A54E-145C3F1F3B8D}" destId="{EC02EF70-355E-4383-9BA3-4D4EF2E6994B}" srcOrd="1" destOrd="0" presId="urn:microsoft.com/office/officeart/2018/2/layout/IconVerticalSolidList"/>
    <dgm:cxn modelId="{2DD761FF-7935-084C-A463-6113D2633D2B}" type="presParOf" srcId="{ED1123AB-39BC-4039-A54E-145C3F1F3B8D}" destId="{42F3709A-81EB-4274-9862-2D4CD6E43E86}" srcOrd="2" destOrd="0" presId="urn:microsoft.com/office/officeart/2018/2/layout/IconVerticalSolidList"/>
    <dgm:cxn modelId="{AB3B00C2-2492-1B4D-BBD0-C052844DABBD}" type="presParOf" srcId="{ED1123AB-39BC-4039-A54E-145C3F1F3B8D}" destId="{19031AC2-3926-4114-AC13-2083605F8297}" srcOrd="3" destOrd="0" presId="urn:microsoft.com/office/officeart/2018/2/layout/IconVerticalSolidList"/>
    <dgm:cxn modelId="{93229E8F-4C2A-2147-B7A6-5E3E5070C63D}" type="presParOf" srcId="{9D4DA241-D5D1-4FE4-AFA9-5AAF5F2C2118}" destId="{1C864961-C706-479A-9612-458DE4082E2A}" srcOrd="1" destOrd="0" presId="urn:microsoft.com/office/officeart/2018/2/layout/IconVerticalSolidList"/>
    <dgm:cxn modelId="{FDF930C0-2254-FF45-BB09-01479AB9F7E6}" type="presParOf" srcId="{9D4DA241-D5D1-4FE4-AFA9-5AAF5F2C2118}" destId="{24CB8E7C-EFE7-476F-8B74-BCA650D7B9A8}" srcOrd="2" destOrd="0" presId="urn:microsoft.com/office/officeart/2018/2/layout/IconVerticalSolidList"/>
    <dgm:cxn modelId="{84A6B5F5-3BA8-8847-9C6A-EFEF38D19872}" type="presParOf" srcId="{24CB8E7C-EFE7-476F-8B74-BCA650D7B9A8}" destId="{1F244B83-7FC2-417B-BD7E-C5AF9A6681F8}" srcOrd="0" destOrd="0" presId="urn:microsoft.com/office/officeart/2018/2/layout/IconVerticalSolidList"/>
    <dgm:cxn modelId="{6C5501D3-8E8D-4144-8593-2F1581873B27}" type="presParOf" srcId="{24CB8E7C-EFE7-476F-8B74-BCA650D7B9A8}" destId="{29948507-0E52-4174-A2DD-F84F4CD705EE}" srcOrd="1" destOrd="0" presId="urn:microsoft.com/office/officeart/2018/2/layout/IconVerticalSolidList"/>
    <dgm:cxn modelId="{D79CC1E9-1BD9-324F-A24F-EC12648FF1E8}" type="presParOf" srcId="{24CB8E7C-EFE7-476F-8B74-BCA650D7B9A8}" destId="{E8BB19F4-CA14-464D-A3A3-E2DB1E87B111}" srcOrd="2" destOrd="0" presId="urn:microsoft.com/office/officeart/2018/2/layout/IconVerticalSolidList"/>
    <dgm:cxn modelId="{C088A85D-F28D-864D-B38F-07F8054758E7}" type="presParOf" srcId="{24CB8E7C-EFE7-476F-8B74-BCA650D7B9A8}" destId="{9BF0FCD4-C710-4ED8-8544-88A4B513138A}" srcOrd="3" destOrd="0" presId="urn:microsoft.com/office/officeart/2018/2/layout/IconVerticalSolidList"/>
    <dgm:cxn modelId="{9F651D74-F5BF-2E48-8041-8355C8C44062}" type="presParOf" srcId="{9D4DA241-D5D1-4FE4-AFA9-5AAF5F2C2118}" destId="{0909EE97-6DA5-4F21-80F7-A2D723BA70FC}" srcOrd="3" destOrd="0" presId="urn:microsoft.com/office/officeart/2018/2/layout/IconVerticalSolidList"/>
    <dgm:cxn modelId="{9273CFC4-7BF7-BD4F-9175-8086171A9486}" type="presParOf" srcId="{9D4DA241-D5D1-4FE4-AFA9-5AAF5F2C2118}" destId="{6BB97BBF-BC0E-004C-B799-9253CD4B6378}" srcOrd="4" destOrd="0" presId="urn:microsoft.com/office/officeart/2018/2/layout/IconVerticalSolidList"/>
    <dgm:cxn modelId="{D581AAD9-84DE-754E-9212-6B1E5053B517}" type="presParOf" srcId="{6BB97BBF-BC0E-004C-B799-9253CD4B6378}" destId="{55FB4A71-C61C-0645-A8EF-BA6D79816230}" srcOrd="0" destOrd="0" presId="urn:microsoft.com/office/officeart/2018/2/layout/IconVerticalSolidList"/>
    <dgm:cxn modelId="{F1FBB2E5-8938-6842-91D9-8E948BA5C664}" type="presParOf" srcId="{6BB97BBF-BC0E-004C-B799-9253CD4B6378}" destId="{7F165008-E695-5842-81CC-9C479D408460}" srcOrd="1" destOrd="0" presId="urn:microsoft.com/office/officeart/2018/2/layout/IconVerticalSolidList"/>
    <dgm:cxn modelId="{CBAA661A-6095-2A4C-8F13-4D8D996FB8B9}" type="presParOf" srcId="{6BB97BBF-BC0E-004C-B799-9253CD4B6378}" destId="{623DCFD3-2542-C544-B80B-77EBD0658363}" srcOrd="2" destOrd="0" presId="urn:microsoft.com/office/officeart/2018/2/layout/IconVerticalSolidList"/>
    <dgm:cxn modelId="{0692593C-9F9A-9A46-A700-1C69ABE17318}" type="presParOf" srcId="{6BB97BBF-BC0E-004C-B799-9253CD4B6378}" destId="{995544D0-6BF2-E243-8EDF-3DDB0ED5517F}" srcOrd="3" destOrd="0" presId="urn:microsoft.com/office/officeart/2018/2/layout/IconVerticalSolidList"/>
    <dgm:cxn modelId="{90E0F8B0-AC7A-8943-A1A9-6F4D0A847821}" type="presParOf" srcId="{9D4DA241-D5D1-4FE4-AFA9-5AAF5F2C2118}" destId="{48104D50-7586-384D-ADAC-9279C2958F45}" srcOrd="5" destOrd="0" presId="urn:microsoft.com/office/officeart/2018/2/layout/IconVerticalSolidList"/>
    <dgm:cxn modelId="{42841B63-BABD-0F4C-9E35-825DCFD8C370}" type="presParOf" srcId="{9D4DA241-D5D1-4FE4-AFA9-5AAF5F2C2118}" destId="{1CB42338-CF2C-488B-BF3D-911C62092492}" srcOrd="6" destOrd="0" presId="urn:microsoft.com/office/officeart/2018/2/layout/IconVerticalSolidList"/>
    <dgm:cxn modelId="{D0F7235D-BD48-3D41-BB60-222A96C4729E}" type="presParOf" srcId="{1CB42338-CF2C-488B-BF3D-911C62092492}" destId="{9A6FC6E4-B33E-4E00-86D4-2B9095538216}" srcOrd="0" destOrd="0" presId="urn:microsoft.com/office/officeart/2018/2/layout/IconVerticalSolidList"/>
    <dgm:cxn modelId="{17621FB9-FCCD-CB4C-A1AE-9FCA69F4B09D}" type="presParOf" srcId="{1CB42338-CF2C-488B-BF3D-911C62092492}" destId="{352FD0EC-D3B2-49E1-9C75-2BAFCCB7C671}" srcOrd="1" destOrd="0" presId="urn:microsoft.com/office/officeart/2018/2/layout/IconVerticalSolidList"/>
    <dgm:cxn modelId="{EEEE86FA-E236-B34B-B00B-DF49762813BF}" type="presParOf" srcId="{1CB42338-CF2C-488B-BF3D-911C62092492}" destId="{35DBE072-D7A0-487E-A0CD-F2A9ADD7794A}" srcOrd="2" destOrd="0" presId="urn:microsoft.com/office/officeart/2018/2/layout/IconVerticalSolidList"/>
    <dgm:cxn modelId="{C5E365FA-CF02-B948-B007-CF49C0AD9127}" type="presParOf" srcId="{1CB42338-CF2C-488B-BF3D-911C62092492}" destId="{6B61F48C-BC31-42C8-8C5D-7BD9F1077E3E}" srcOrd="3" destOrd="0" presId="urn:microsoft.com/office/officeart/2018/2/layout/IconVerticalSolidList"/>
    <dgm:cxn modelId="{5CF0AAD8-BEAA-ED4C-9494-285E856D56D8}" type="presParOf" srcId="{9D4DA241-D5D1-4FE4-AFA9-5AAF5F2C2118}" destId="{F53477EC-B7C0-F848-A924-18B636AD5301}" srcOrd="7" destOrd="0" presId="urn:microsoft.com/office/officeart/2018/2/layout/IconVerticalSolidList"/>
    <dgm:cxn modelId="{3F8FBE46-DBEF-0E40-B90F-953AD337A99E}" type="presParOf" srcId="{9D4DA241-D5D1-4FE4-AFA9-5AAF5F2C2118}" destId="{D74BABF6-5D67-5546-9C6A-EEB8ADEA02B2}" srcOrd="8" destOrd="0" presId="urn:microsoft.com/office/officeart/2018/2/layout/IconVerticalSolidList"/>
    <dgm:cxn modelId="{4CF33E97-7790-AB4D-A3AA-126627DCE8EC}" type="presParOf" srcId="{D74BABF6-5D67-5546-9C6A-EEB8ADEA02B2}" destId="{A1799D55-F65C-C443-9F2A-88DE3B9A7040}" srcOrd="0" destOrd="0" presId="urn:microsoft.com/office/officeart/2018/2/layout/IconVerticalSolidList"/>
    <dgm:cxn modelId="{8D240A42-3C31-3340-B671-5AA43C8ACC51}" type="presParOf" srcId="{D74BABF6-5D67-5546-9C6A-EEB8ADEA02B2}" destId="{4616DE98-C9FA-C64C-8499-845C64DAE330}" srcOrd="1" destOrd="0" presId="urn:microsoft.com/office/officeart/2018/2/layout/IconVerticalSolidList"/>
    <dgm:cxn modelId="{3D5EA798-ABA3-F54C-8ACD-2D3036C7DBEB}" type="presParOf" srcId="{D74BABF6-5D67-5546-9C6A-EEB8ADEA02B2}" destId="{733CF7BE-D871-174D-AD34-80FDE0D2DBB5}" srcOrd="2" destOrd="0" presId="urn:microsoft.com/office/officeart/2018/2/layout/IconVerticalSolidList"/>
    <dgm:cxn modelId="{B03CB417-7850-E648-B898-2C8919581EA3}" type="presParOf" srcId="{D74BABF6-5D67-5546-9C6A-EEB8ADEA02B2}" destId="{9D1077E4-9CD0-C748-A181-97EFDB492B5A}" srcOrd="3" destOrd="0" presId="urn:microsoft.com/office/officeart/2018/2/layout/IconVerticalSolidList"/>
    <dgm:cxn modelId="{8ED1F65A-751A-5247-854A-FFF38719D1D4}" type="presParOf" srcId="{9D4DA241-D5D1-4FE4-AFA9-5AAF5F2C2118}" destId="{9EA977F7-A248-4943-990E-777CD39E615B}" srcOrd="9" destOrd="0" presId="urn:microsoft.com/office/officeart/2018/2/layout/IconVerticalSolidList"/>
    <dgm:cxn modelId="{84A81B7A-AA77-DB4D-9D40-3B84916AD5A7}" type="presParOf" srcId="{9D4DA241-D5D1-4FE4-AFA9-5AAF5F2C2118}" destId="{AC96FEA2-CDCB-0440-B55D-89370C834D99}" srcOrd="10" destOrd="0" presId="urn:microsoft.com/office/officeart/2018/2/layout/IconVerticalSolidList"/>
    <dgm:cxn modelId="{DADAED8C-438D-2341-A164-16FDAF1A7479}" type="presParOf" srcId="{AC96FEA2-CDCB-0440-B55D-89370C834D99}" destId="{E45207E5-D45D-9D4B-B87B-7F13AC74AD28}" srcOrd="0" destOrd="0" presId="urn:microsoft.com/office/officeart/2018/2/layout/IconVerticalSolidList"/>
    <dgm:cxn modelId="{1F42B2E2-59EE-594D-9F5E-55A9BCCFEBAB}" type="presParOf" srcId="{AC96FEA2-CDCB-0440-B55D-89370C834D99}" destId="{16EE056A-8CF8-4745-8997-0641E78FD8AD}" srcOrd="1" destOrd="0" presId="urn:microsoft.com/office/officeart/2018/2/layout/IconVerticalSolidList"/>
    <dgm:cxn modelId="{564A9F95-DBB3-234B-B734-2691E6D438CB}" type="presParOf" srcId="{AC96FEA2-CDCB-0440-B55D-89370C834D99}" destId="{2F24AEB0-E873-E949-917D-446152C865DC}" srcOrd="2" destOrd="0" presId="urn:microsoft.com/office/officeart/2018/2/layout/IconVerticalSolidList"/>
    <dgm:cxn modelId="{5DBD33D1-E612-9C47-8D0A-B2BF7CACE702}" type="presParOf" srcId="{AC96FEA2-CDCB-0440-B55D-89370C834D99}" destId="{BFF4250F-C123-654B-B09F-2ED89EF51B1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C39C47-B7AE-47BF-8349-9E88995D79B0}">
      <dsp:nvSpPr>
        <dsp:cNvPr id="0" name=""/>
        <dsp:cNvSpPr/>
      </dsp:nvSpPr>
      <dsp:spPr>
        <a:xfrm>
          <a:off x="0" y="1579"/>
          <a:ext cx="10515600" cy="67288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02EF70-355E-4383-9BA3-4D4EF2E6994B}">
      <dsp:nvSpPr>
        <dsp:cNvPr id="0" name=""/>
        <dsp:cNvSpPr/>
      </dsp:nvSpPr>
      <dsp:spPr>
        <a:xfrm>
          <a:off x="203547" y="152977"/>
          <a:ext cx="370085" cy="370085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031AC2-3926-4114-AC13-2083605F8297}">
      <dsp:nvSpPr>
        <dsp:cNvPr id="0" name=""/>
        <dsp:cNvSpPr/>
      </dsp:nvSpPr>
      <dsp:spPr>
        <a:xfrm>
          <a:off x="777180" y="1579"/>
          <a:ext cx="9738419" cy="672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213" tIns="71213" rIns="71213" bIns="7121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Define terms related to Incentives</a:t>
          </a:r>
          <a:endParaRPr lang="en-US" sz="1900" kern="1200" dirty="0"/>
        </a:p>
      </dsp:txBody>
      <dsp:txXfrm>
        <a:off x="777180" y="1579"/>
        <a:ext cx="9738419" cy="672883"/>
      </dsp:txXfrm>
    </dsp:sp>
    <dsp:sp modelId="{1F244B83-7FC2-417B-BD7E-C5AF9A6681F8}">
      <dsp:nvSpPr>
        <dsp:cNvPr id="0" name=""/>
        <dsp:cNvSpPr/>
      </dsp:nvSpPr>
      <dsp:spPr>
        <a:xfrm>
          <a:off x="0" y="842683"/>
          <a:ext cx="10515600" cy="67288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948507-0E52-4174-A2DD-F84F4CD705EE}">
      <dsp:nvSpPr>
        <dsp:cNvPr id="0" name=""/>
        <dsp:cNvSpPr/>
      </dsp:nvSpPr>
      <dsp:spPr>
        <a:xfrm>
          <a:off x="203547" y="994082"/>
          <a:ext cx="370085" cy="370085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F0FCD4-C710-4ED8-8544-88A4B513138A}">
      <dsp:nvSpPr>
        <dsp:cNvPr id="0" name=""/>
        <dsp:cNvSpPr/>
      </dsp:nvSpPr>
      <dsp:spPr>
        <a:xfrm>
          <a:off x="777180" y="842683"/>
          <a:ext cx="9738419" cy="672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213" tIns="71213" rIns="71213" bIns="7121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Distinguish between long and short-term incentives</a:t>
          </a:r>
          <a:endParaRPr lang="en-US" sz="1900" kern="1200" dirty="0"/>
        </a:p>
      </dsp:txBody>
      <dsp:txXfrm>
        <a:off x="777180" y="842683"/>
        <a:ext cx="9738419" cy="672883"/>
      </dsp:txXfrm>
    </dsp:sp>
    <dsp:sp modelId="{55FB4A71-C61C-0645-A8EF-BA6D79816230}">
      <dsp:nvSpPr>
        <dsp:cNvPr id="0" name=""/>
        <dsp:cNvSpPr/>
      </dsp:nvSpPr>
      <dsp:spPr>
        <a:xfrm>
          <a:off x="0" y="1683787"/>
          <a:ext cx="10515600" cy="67288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165008-E695-5842-81CC-9C479D408460}">
      <dsp:nvSpPr>
        <dsp:cNvPr id="0" name=""/>
        <dsp:cNvSpPr/>
      </dsp:nvSpPr>
      <dsp:spPr>
        <a:xfrm>
          <a:off x="203547" y="1835186"/>
          <a:ext cx="370085" cy="370085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5544D0-6BF2-E243-8EDF-3DDB0ED5517F}">
      <dsp:nvSpPr>
        <dsp:cNvPr id="0" name=""/>
        <dsp:cNvSpPr/>
      </dsp:nvSpPr>
      <dsp:spPr>
        <a:xfrm>
          <a:off x="777180" y="1683787"/>
          <a:ext cx="9738419" cy="672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213" tIns="71213" rIns="71213" bIns="7121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 dirty="0">
              <a:solidFill>
                <a:srgbClr val="000000"/>
              </a:solidFill>
              <a:effectLst/>
              <a:latin typeface="+mn-lt"/>
            </a:rPr>
            <a:t>E</a:t>
          </a:r>
          <a:r>
            <a:rPr lang="en-US" sz="19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valuate ethical issues concerning incentivizing employees</a:t>
          </a:r>
          <a:endParaRPr lang="en-US" sz="1900" b="0" i="0" u="none" kern="1200" dirty="0"/>
        </a:p>
      </dsp:txBody>
      <dsp:txXfrm>
        <a:off x="777180" y="1683787"/>
        <a:ext cx="9738419" cy="672883"/>
      </dsp:txXfrm>
    </dsp:sp>
    <dsp:sp modelId="{9A6FC6E4-B33E-4E00-86D4-2B9095538216}">
      <dsp:nvSpPr>
        <dsp:cNvPr id="0" name=""/>
        <dsp:cNvSpPr/>
      </dsp:nvSpPr>
      <dsp:spPr>
        <a:xfrm>
          <a:off x="0" y="2524891"/>
          <a:ext cx="10515600" cy="67288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2FD0EC-D3B2-49E1-9C75-2BAFCCB7C671}">
      <dsp:nvSpPr>
        <dsp:cNvPr id="0" name=""/>
        <dsp:cNvSpPr/>
      </dsp:nvSpPr>
      <dsp:spPr>
        <a:xfrm>
          <a:off x="203547" y="2676290"/>
          <a:ext cx="370085" cy="370085"/>
        </a:xfrm>
        <a:prstGeom prst="rect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1F48C-BC31-42C8-8C5D-7BD9F1077E3E}">
      <dsp:nvSpPr>
        <dsp:cNvPr id="0" name=""/>
        <dsp:cNvSpPr/>
      </dsp:nvSpPr>
      <dsp:spPr>
        <a:xfrm>
          <a:off x="777180" y="2524891"/>
          <a:ext cx="9738419" cy="672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213" tIns="71213" rIns="71213" bIns="7121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Discuss various forms of exit incentives</a:t>
          </a:r>
          <a:endParaRPr lang="en-US" sz="1900" kern="1200" dirty="0"/>
        </a:p>
      </dsp:txBody>
      <dsp:txXfrm>
        <a:off x="777180" y="2524891"/>
        <a:ext cx="9738419" cy="672883"/>
      </dsp:txXfrm>
    </dsp:sp>
    <dsp:sp modelId="{A1799D55-F65C-C443-9F2A-88DE3B9A7040}">
      <dsp:nvSpPr>
        <dsp:cNvPr id="0" name=""/>
        <dsp:cNvSpPr/>
      </dsp:nvSpPr>
      <dsp:spPr>
        <a:xfrm>
          <a:off x="0" y="3365996"/>
          <a:ext cx="10515600" cy="67288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16DE98-C9FA-C64C-8499-845C64DAE330}">
      <dsp:nvSpPr>
        <dsp:cNvPr id="0" name=""/>
        <dsp:cNvSpPr/>
      </dsp:nvSpPr>
      <dsp:spPr>
        <a:xfrm>
          <a:off x="203547" y="3517394"/>
          <a:ext cx="370085" cy="370085"/>
        </a:xfrm>
        <a:prstGeom prst="rect">
          <a:avLst/>
        </a:prstGeom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1077E4-9CD0-C748-A181-97EFDB492B5A}">
      <dsp:nvSpPr>
        <dsp:cNvPr id="0" name=""/>
        <dsp:cNvSpPr/>
      </dsp:nvSpPr>
      <dsp:spPr>
        <a:xfrm>
          <a:off x="777180" y="3365996"/>
          <a:ext cx="9738419" cy="672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213" tIns="71213" rIns="71213" bIns="7121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Identify organizations that successfully implement strong incentive programs</a:t>
          </a:r>
          <a:endParaRPr lang="en-US" sz="1900" kern="1200" dirty="0"/>
        </a:p>
      </dsp:txBody>
      <dsp:txXfrm>
        <a:off x="777180" y="3365996"/>
        <a:ext cx="9738419" cy="672883"/>
      </dsp:txXfrm>
    </dsp:sp>
    <dsp:sp modelId="{E45207E5-D45D-9D4B-B87B-7F13AC74AD28}">
      <dsp:nvSpPr>
        <dsp:cNvPr id="0" name=""/>
        <dsp:cNvSpPr/>
      </dsp:nvSpPr>
      <dsp:spPr>
        <a:xfrm>
          <a:off x="0" y="4207100"/>
          <a:ext cx="10515600" cy="67288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EE056A-8CF8-4745-8997-0641E78FD8AD}">
      <dsp:nvSpPr>
        <dsp:cNvPr id="0" name=""/>
        <dsp:cNvSpPr/>
      </dsp:nvSpPr>
      <dsp:spPr>
        <a:xfrm>
          <a:off x="203547" y="4358499"/>
          <a:ext cx="370085" cy="370085"/>
        </a:xfrm>
        <a:prstGeom prst="rect">
          <a:avLst/>
        </a:prstGeom>
        <a:blipFill>
          <a:blip xmlns:r="http://schemas.openxmlformats.org/officeDocument/2006/relationships" r:embed="rId1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F4250F-C123-654B-B09F-2ED89EF51B15}">
      <dsp:nvSpPr>
        <dsp:cNvPr id="0" name=""/>
        <dsp:cNvSpPr/>
      </dsp:nvSpPr>
      <dsp:spPr>
        <a:xfrm>
          <a:off x="777180" y="4207100"/>
          <a:ext cx="9738419" cy="672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213" tIns="71213" rIns="71213" bIns="7121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>
              <a:solidFill>
                <a:srgbClr val="000000"/>
              </a:solidFill>
              <a:effectLst/>
              <a:latin typeface="Calibri" panose="020F0502020204030204" pitchFamily="34" charset="0"/>
            </a:rPr>
            <a:t>Explain the difference between individual and team incentives</a:t>
          </a:r>
          <a:endParaRPr lang="en-US" sz="1900" kern="1200" dirty="0"/>
        </a:p>
      </dsp:txBody>
      <dsp:txXfrm>
        <a:off x="777180" y="4207100"/>
        <a:ext cx="9738419" cy="6728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B02811-B5C3-A447-9787-E8E52ED95B89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A3417-7E9B-C044-961B-66EA9D58F3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46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2192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7037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>
            <a:extLst>
              <a:ext uri="{FF2B5EF4-FFF2-40B4-BE49-F238E27FC236}">
                <a16:creationId xmlns:a16="http://schemas.microsoft.com/office/drawing/2014/main" id="{B9398DD4-3234-CC40-BB7F-049D0FF588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  <a:ln/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638D6B-DB9E-AC43-86ED-C8DD62DF3E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6867" name="Slide Number Placeholder 3">
            <a:extLst>
              <a:ext uri="{FF2B5EF4-FFF2-40B4-BE49-F238E27FC236}">
                <a16:creationId xmlns:a16="http://schemas.microsoft.com/office/drawing/2014/main" id="{626FF135-DAFE-D947-9CC9-E306F9CF600B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58B877E-CD30-A24D-93A8-89C3A9AF7759}" type="slidenum">
              <a:rPr lang="en-US" altLang="en-US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6619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E6E56343-8F48-458C-B946-7873F27719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E345C0D6-502E-47BD-A0CC-641896B732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rtl="0" fontAlgn="base"/>
            <a:endParaRPr lang="en-US" altLang="en-US" dirty="0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3A156541-B4B6-4C1E-A433-D2A7100DB5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816C0D5-F599-4256-8DF5-CF87BA7B99C8}" type="slidenum">
              <a:rPr lang="en-US" altLang="en-US" sz="1200" smtClean="0"/>
              <a:pPr/>
              <a:t>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038491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773DF-67EE-7C40-94BA-562FDA438FF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78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5A3417-7E9B-C044-961B-66EA9D58F3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0619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5A3417-7E9B-C044-961B-66EA9D58F3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012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5A3417-7E9B-C044-961B-66EA9D58F3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44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5A3417-7E9B-C044-961B-66EA9D58F3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2430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5A3417-7E9B-C044-961B-66EA9D58F3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6670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5A3417-7E9B-C044-961B-66EA9D58F3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531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person, crowd&#10;&#10;Description automatically generated">
            <a:extLst>
              <a:ext uri="{FF2B5EF4-FFF2-40B4-BE49-F238E27FC236}">
                <a16:creationId xmlns:a16="http://schemas.microsoft.com/office/drawing/2014/main" id="{BFC9D0AB-1462-604A-95C1-65665AECE0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1"/>
            <a:ext cx="12192000" cy="685800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C3F18C8-4F11-4A4F-B31F-C768A4F1F7FB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B20F76C-EE9D-934A-AAC3-0D4893A298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A6C3A2D-7527-F04A-AB95-9369A037F50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B546505-861A-8845-BD03-E532EF39DD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09416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D03321C-35C7-5C42-8AEC-33DCF875358D}"/>
              </a:ext>
            </a:extLst>
          </p:cNvPr>
          <p:cNvSpPr/>
          <p:nvPr/>
        </p:nvSpPr>
        <p:spPr>
          <a:xfrm>
            <a:off x="0" y="270924"/>
            <a:ext cx="6673673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CC20402-0AEF-41C0-80E0-8357157CBD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70650" y="355184"/>
            <a:ext cx="3322320" cy="6147633"/>
          </a:xfrm>
          <a:custGeom>
            <a:avLst/>
            <a:gdLst>
              <a:gd name="connsiteX0" fmla="*/ 1158240 w 3322320"/>
              <a:gd name="connsiteY0" fmla="*/ 899622 h 6147633"/>
              <a:gd name="connsiteX1" fmla="*/ 2164080 w 3322320"/>
              <a:gd name="connsiteY1" fmla="*/ 899622 h 6147633"/>
              <a:gd name="connsiteX2" fmla="*/ 2164080 w 3322320"/>
              <a:gd name="connsiteY2" fmla="*/ 6147633 h 6147633"/>
              <a:gd name="connsiteX3" fmla="*/ 1158240 w 3322320"/>
              <a:gd name="connsiteY3" fmla="*/ 6147633 h 6147633"/>
              <a:gd name="connsiteX4" fmla="*/ 0 w 3322320"/>
              <a:gd name="connsiteY4" fmla="*/ 526596 h 6147633"/>
              <a:gd name="connsiteX5" fmla="*/ 1005840 w 3322320"/>
              <a:gd name="connsiteY5" fmla="*/ 526596 h 6147633"/>
              <a:gd name="connsiteX6" fmla="*/ 1005840 w 3322320"/>
              <a:gd name="connsiteY6" fmla="*/ 5515109 h 6147633"/>
              <a:gd name="connsiteX7" fmla="*/ 0 w 3322320"/>
              <a:gd name="connsiteY7" fmla="*/ 5515109 h 6147633"/>
              <a:gd name="connsiteX8" fmla="*/ 2316480 w 3322320"/>
              <a:gd name="connsiteY8" fmla="*/ 0 h 6147633"/>
              <a:gd name="connsiteX9" fmla="*/ 3322320 w 3322320"/>
              <a:gd name="connsiteY9" fmla="*/ 0 h 6147633"/>
              <a:gd name="connsiteX10" fmla="*/ 3322320 w 3322320"/>
              <a:gd name="connsiteY10" fmla="*/ 5822513 h 6147633"/>
              <a:gd name="connsiteX11" fmla="*/ 2316480 w 3322320"/>
              <a:gd name="connsiteY11" fmla="*/ 5822513 h 614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22320" h="6147633">
                <a:moveTo>
                  <a:pt x="1158240" y="899622"/>
                </a:moveTo>
                <a:lnTo>
                  <a:pt x="2164080" y="899622"/>
                </a:lnTo>
                <a:lnTo>
                  <a:pt x="2164080" y="6147633"/>
                </a:lnTo>
                <a:lnTo>
                  <a:pt x="1158240" y="6147633"/>
                </a:lnTo>
                <a:close/>
                <a:moveTo>
                  <a:pt x="0" y="526596"/>
                </a:moveTo>
                <a:lnTo>
                  <a:pt x="1005840" y="526596"/>
                </a:lnTo>
                <a:lnTo>
                  <a:pt x="1005840" y="5515109"/>
                </a:lnTo>
                <a:lnTo>
                  <a:pt x="0" y="5515109"/>
                </a:lnTo>
                <a:close/>
                <a:moveTo>
                  <a:pt x="2316480" y="0"/>
                </a:moveTo>
                <a:lnTo>
                  <a:pt x="3322320" y="0"/>
                </a:lnTo>
                <a:lnTo>
                  <a:pt x="3322320" y="5822513"/>
                </a:lnTo>
                <a:lnTo>
                  <a:pt x="2316480" y="58225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068C0CE-301C-9F4E-A4F4-F17F696435C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67358" y="1172818"/>
            <a:ext cx="6206315" cy="5382120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689EFA59-4E6B-4C45-B3DB-2971EA452FC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270924"/>
            <a:ext cx="6206314" cy="767044"/>
          </a:xfr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6148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B29DF2-1BE0-C74B-9C26-647491D19B63}"/>
              </a:ext>
            </a:extLst>
          </p:cNvPr>
          <p:cNvSpPr/>
          <p:nvPr/>
        </p:nvSpPr>
        <p:spPr>
          <a:xfrm>
            <a:off x="0" y="270924"/>
            <a:ext cx="4772025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D8EF69-CB11-DE42-AA68-68B9CC292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4"/>
            <a:ext cx="3932237" cy="767044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54BBB-7789-6F4B-94EB-B2B929880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479FF7-47AC-F94B-8744-9A1FDB692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73892"/>
            <a:ext cx="3932237" cy="469509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42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B424736-3EC6-754A-A536-C4EBE0115A84}"/>
              </a:ext>
            </a:extLst>
          </p:cNvPr>
          <p:cNvSpPr/>
          <p:nvPr/>
        </p:nvSpPr>
        <p:spPr>
          <a:xfrm>
            <a:off x="0" y="270924"/>
            <a:ext cx="4772025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17FF4-11CC-7948-81DD-D2BE40076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4"/>
            <a:ext cx="3932237" cy="767044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D91204-22FC-3F42-8939-C063A2489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D2BE48-01F1-A74A-8835-438D65640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98605"/>
            <a:ext cx="3932237" cy="467038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9380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F1CC598-5AFF-744D-A0EE-56D5358C20C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B3C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E8C1EA59-667F-9340-905C-72DA9B3D771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E8CCCD-60BD-714E-8EE3-38849C14E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1543" y="2584175"/>
            <a:ext cx="6708914" cy="1266756"/>
          </a:xfrm>
        </p:spPr>
        <p:txBody>
          <a:bodyPr anchor="ctr">
            <a:noAutofit/>
          </a:bodyPr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9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8E01C0E-B7E2-AE46-82F6-B4499978645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1903" y="6176150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105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23A7BEA6-81B4-0548-8A19-9CF5D45AD1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1351" y="6335714"/>
            <a:ext cx="27432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F7AF3-7564-E642-8412-0016E08DD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992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aerial view of a city&#10;&#10;Description automatically generated with low confidence">
            <a:extLst>
              <a:ext uri="{FF2B5EF4-FFF2-40B4-BE49-F238E27FC236}">
                <a16:creationId xmlns:a16="http://schemas.microsoft.com/office/drawing/2014/main" id="{F8113BD0-A9AC-3B41-A7ED-9033D22C0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309816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236FD75-DF5F-EE49-9CA4-662681727568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B3680B3-AC41-1145-A159-B1D6A48A64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F6E812EA-B9CE-4345-9416-CF57DBFFE9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1E5E07-FA83-4B45-98EE-2D1B51884B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676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raising their hands&#10;&#10;Description automatically generated">
            <a:extLst>
              <a:ext uri="{FF2B5EF4-FFF2-40B4-BE49-F238E27FC236}">
                <a16:creationId xmlns:a16="http://schemas.microsoft.com/office/drawing/2014/main" id="{F1AFEDF8-C61B-9740-9FF9-50FF365725F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1999" cy="685800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73F9B0A-778E-F047-9A20-CA234473B8F6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FEE10287-6521-3444-9F84-9990108A1D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DFDF486-C6B8-3E4B-9D42-763617143E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4360C7AB-76A3-E44A-8906-12ED9BC5BC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62318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CD34678-E1C1-5842-BBA9-C7C2EADB7E87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35984D-631C-B544-9CED-D219ABB22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23896-5E73-C440-B691-DD34F98D2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1535"/>
            <a:ext cx="10515600" cy="48814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2153BBAF-94C0-474A-A49C-8ADA5AAC2F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0849" y="6176963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983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145CB88-913B-2342-A2B1-FF087A236165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26926C-9238-E745-A9B6-7FEF8F8D5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12AE3-DDCE-3C49-83E8-88B9007E4B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17355"/>
            <a:ext cx="51816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0E705A-52F1-6444-A574-595F3F2FD3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17355"/>
            <a:ext cx="51816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594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7788916-AB62-8843-A63F-505F329A6B0B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9EF8AB-F4C1-D64A-86CA-49344DF6C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EB694-3E06-B042-B33E-F667D7BEA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204655"/>
            <a:ext cx="5157787" cy="767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B0FC92-18BB-D043-ACC5-36187327DA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971698"/>
            <a:ext cx="5157787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3B76D7-20D0-DB46-96B8-64792EE233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04655"/>
            <a:ext cx="5183188" cy="767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7F72A4-8EC0-EA4B-BB02-E2FE0659CC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971698"/>
            <a:ext cx="5183188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7233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FB9519B-3FDE-9E49-9E76-AB33A7BA847B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FDBFD6-41F4-4F4E-B9BC-608EAB376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19811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993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0DF7481-00DF-4642-82E4-31FF95713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3696" y="283185"/>
            <a:ext cx="4339794" cy="6858000"/>
          </a:xfrm>
          <a:custGeom>
            <a:avLst/>
            <a:gdLst>
              <a:gd name="connsiteX0" fmla="*/ 2943858 w 4339794"/>
              <a:gd name="connsiteY0" fmla="*/ 904240 h 6858000"/>
              <a:gd name="connsiteX1" fmla="*/ 4339794 w 4339794"/>
              <a:gd name="connsiteY1" fmla="*/ 904240 h 6858000"/>
              <a:gd name="connsiteX2" fmla="*/ 2912578 w 4339794"/>
              <a:gd name="connsiteY2" fmla="*/ 6858000 h 6858000"/>
              <a:gd name="connsiteX3" fmla="*/ 1516642 w 4339794"/>
              <a:gd name="connsiteY3" fmla="*/ 6858000 h 6858000"/>
              <a:gd name="connsiteX4" fmla="*/ 1427216 w 4339794"/>
              <a:gd name="connsiteY4" fmla="*/ 0 h 6858000"/>
              <a:gd name="connsiteX5" fmla="*/ 2823152 w 4339794"/>
              <a:gd name="connsiteY5" fmla="*/ 0 h 6858000"/>
              <a:gd name="connsiteX6" fmla="*/ 1395936 w 4339794"/>
              <a:gd name="connsiteY6" fmla="*/ 5953760 h 6858000"/>
              <a:gd name="connsiteX7" fmla="*/ 0 w 4339794"/>
              <a:gd name="connsiteY7" fmla="*/ 595376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39794" h="6858000">
                <a:moveTo>
                  <a:pt x="2943858" y="904240"/>
                </a:moveTo>
                <a:lnTo>
                  <a:pt x="4339794" y="904240"/>
                </a:lnTo>
                <a:lnTo>
                  <a:pt x="2912578" y="6858000"/>
                </a:lnTo>
                <a:lnTo>
                  <a:pt x="1516642" y="6858000"/>
                </a:lnTo>
                <a:close/>
                <a:moveTo>
                  <a:pt x="1427216" y="0"/>
                </a:moveTo>
                <a:lnTo>
                  <a:pt x="2823152" y="0"/>
                </a:lnTo>
                <a:lnTo>
                  <a:pt x="1395936" y="5953760"/>
                </a:lnTo>
                <a:lnTo>
                  <a:pt x="0" y="59537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22961C1-CF48-454E-9529-98A53B1D4E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77102" y="580225"/>
            <a:ext cx="5240744" cy="5974711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BFB517B-47F0-774B-94F9-50FDD26329AC}"/>
              </a:ext>
            </a:extLst>
          </p:cNvPr>
          <p:cNvSpPr txBox="1">
            <a:spLocks/>
          </p:cNvSpPr>
          <p:nvPr/>
        </p:nvSpPr>
        <p:spPr>
          <a:xfrm rot="16200000">
            <a:off x="11196126" y="566857"/>
            <a:ext cx="1498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l" defTabSz="914400" rtl="0" eaLnBrk="1" latinLnBrk="0" hangingPunct="1">
              <a:defRPr sz="1000" kern="1200" spc="300" baseline="0">
                <a:solidFill>
                  <a:srgbClr val="1B3C69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SLIDES 00</a:t>
            </a:r>
            <a:fld id="{5E260BBD-2807-46E1-A9A7-B86970334554}" type="slidenum">
              <a:rPr lang="id-ID" smtClean="0"/>
              <a:pPr/>
              <a:t>‹#›</a:t>
            </a:fld>
            <a:endParaRPr lang="id-ID" dirty="0"/>
          </a:p>
        </p:txBody>
      </p:sp>
      <p:pic>
        <p:nvPicPr>
          <p:cNvPr id="11" name="Picture 10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8F3F93EA-38E3-E54F-A300-FAD5DBBB71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1458" y="6154644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618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CDF20A-8C21-D448-9532-0180CCC92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6D8EE8-1099-5048-9572-C90AF84A23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27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A37EEA81-1490-5341-908C-44ABAAA4F3DB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0667" y="6176963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169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780EF28-2EF3-FA9C-9FF3-715BF3CC48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7792" y="1936376"/>
            <a:ext cx="5272240" cy="706711"/>
          </a:xfrm>
        </p:spPr>
        <p:txBody>
          <a:bodyPr/>
          <a:lstStyle/>
          <a:p>
            <a:r>
              <a:rPr lang="en-US" sz="3200" b="0" i="0" u="none" strike="noStrike" dirty="0">
                <a:effectLst/>
                <a:latin typeface="Arial" panose="020B0604020202020204" pitchFamily="34" charset="0"/>
              </a:rPr>
              <a:t>Compensation and Benefits</a:t>
            </a:r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D70EE52E-2A8E-CE9F-CB58-87D26AFDD0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2749220"/>
            <a:ext cx="5272240" cy="679780"/>
          </a:xfrm>
        </p:spPr>
        <p:txBody>
          <a:bodyPr>
            <a:normAutofit/>
          </a:bodyPr>
          <a:lstStyle/>
          <a:p>
            <a:pPr rtl="0">
              <a:spcBef>
                <a:spcPts val="0"/>
              </a:spcBef>
              <a:spcAft>
                <a:spcPts val="300"/>
              </a:spcAft>
            </a:pPr>
            <a:r>
              <a:rPr lang="en-US" sz="3200" b="0" i="0" u="none" strike="noStrike" dirty="0">
                <a:effectLst/>
                <a:latin typeface="Calibri" panose="020F0502020204030204" pitchFamily="34" charset="0"/>
              </a:rPr>
              <a:t>Module Six: Incentives</a:t>
            </a:r>
            <a:endParaRPr lang="en-US" sz="6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4EAEE3-B48F-4738-EA73-334EC89E352E}"/>
              </a:ext>
            </a:extLst>
          </p:cNvPr>
          <p:cNvSpPr txBox="1"/>
          <p:nvPr/>
        </p:nvSpPr>
        <p:spPr>
          <a:xfrm>
            <a:off x="0" y="3544487"/>
            <a:ext cx="52722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Add Subtitle</a:t>
            </a:r>
          </a:p>
        </p:txBody>
      </p:sp>
    </p:spTree>
    <p:extLst>
      <p:ext uri="{BB962C8B-B14F-4D97-AF65-F5344CB8AC3E}">
        <p14:creationId xmlns:p14="http://schemas.microsoft.com/office/powerpoint/2010/main" val="963172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CFD75-C329-26AA-0F9D-FE72B4BED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 anchor="ctr">
            <a:normAutofit/>
          </a:bodyPr>
          <a:lstStyle/>
          <a:p>
            <a:r>
              <a:rPr lang="en-US" b="1" i="0" u="none" strike="noStrike">
                <a:effectLst/>
              </a:rPr>
              <a:t>In the Spotlight…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441613D-1381-4618-96C8-7BDE6632FE6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838200" y="1217355"/>
            <a:ext cx="5181600" cy="4959608"/>
          </a:xfrm>
          <a:prstGeom prst="rect">
            <a:avLst/>
          </a:prstGeom>
          <a:noFill/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61AE50F-B336-80FF-BD33-C112A8E504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17355"/>
            <a:ext cx="5181600" cy="4959608"/>
          </a:xfrm>
        </p:spPr>
        <p:txBody>
          <a:bodyPr>
            <a:normAutofit lnSpcReduction="10000"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600" b="0" i="0" u="none" strike="noStrike" dirty="0">
                <a:effectLst/>
              </a:rPr>
              <a:t>What types of incentives are common in the industry you plan to work in? 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600" dirty="0"/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600" b="0" i="0" u="none" strike="noStrike" dirty="0">
              <a:effectLst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600" b="0" i="0" u="none" strike="noStrike" dirty="0">
                <a:effectLst/>
              </a:rPr>
              <a:t>How much value do you place on incentives beyond your base compensation?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600" b="0" i="0" u="none" strike="noStrike" dirty="0">
              <a:effectLst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600" b="0" i="0" u="none" strike="noStrike" dirty="0">
              <a:effectLst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600" b="0" i="0" u="none" strike="noStrike" dirty="0">
                <a:effectLst/>
              </a:rPr>
              <a:t>What other ethical issues can you identify that might be problematic with vendors/suppliers providing incentives to employees?</a:t>
            </a:r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708349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5" descr="Text&#10;&#10;Description automatically generated">
            <a:extLst>
              <a:ext uri="{FF2B5EF4-FFF2-40B4-BE49-F238E27FC236}">
                <a16:creationId xmlns:a16="http://schemas.microsoft.com/office/drawing/2014/main" id="{24D5AB2A-BD15-5842-A510-7445BB970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6564" y="315914"/>
            <a:ext cx="8961437" cy="584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85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EBCAA9FF-07F2-4FDA-9DAC-D5249BA883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en-US" dirty="0"/>
              <a:t>Learning Objectives </a:t>
            </a:r>
          </a:p>
        </p:txBody>
      </p:sp>
      <p:graphicFrame>
        <p:nvGraphicFramePr>
          <p:cNvPr id="21509" name="Content Placeholder 2">
            <a:extLst>
              <a:ext uri="{FF2B5EF4-FFF2-40B4-BE49-F238E27FC236}">
                <a16:creationId xmlns:a16="http://schemas.microsoft.com/office/drawing/2014/main" id="{D2401DDF-F8D1-49C9-9A29-A74EC0A168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1214220"/>
              </p:ext>
            </p:extLst>
          </p:nvPr>
        </p:nvGraphicFramePr>
        <p:xfrm>
          <a:off x="838200" y="1162050"/>
          <a:ext cx="10515600" cy="4881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0981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b="0" i="0" dirty="0">
                <a:effectLst/>
              </a:rPr>
              <a:t>Key Terms</a:t>
            </a:r>
            <a:endParaRPr lang="en-IN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C97CC75-2E17-47C8-9FD6-68B0AA51F702}"/>
              </a:ext>
            </a:extLst>
          </p:cNvPr>
          <p:cNvGrpSpPr/>
          <p:nvPr/>
        </p:nvGrpSpPr>
        <p:grpSpPr>
          <a:xfrm>
            <a:off x="332591" y="1370558"/>
            <a:ext cx="4517265" cy="998402"/>
            <a:chOff x="3127342" y="1556792"/>
            <a:chExt cx="2952328" cy="1152127"/>
          </a:xfrm>
          <a:solidFill>
            <a:schemeClr val="accent6">
              <a:lumMod val="75000"/>
            </a:schemeClr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5EE8BA0-4DDF-4661-A118-E33F59638B4D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80D8D08-9581-4685-92C3-7C7BF2FC9E6C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34D7D83-B794-46E9-BFF1-E1C2468EB7FD}"/>
              </a:ext>
            </a:extLst>
          </p:cNvPr>
          <p:cNvGrpSpPr/>
          <p:nvPr/>
        </p:nvGrpSpPr>
        <p:grpSpPr>
          <a:xfrm>
            <a:off x="332591" y="2670029"/>
            <a:ext cx="4502675" cy="998402"/>
            <a:chOff x="3127342" y="1556792"/>
            <a:chExt cx="2952328" cy="1152127"/>
          </a:xfrm>
          <a:solidFill>
            <a:schemeClr val="accent2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B49FD52C-61BC-4E19-BFDC-FFFE11D1307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ABF3727-C0E4-4377-B526-F64B2F0799ED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269F36D-A1FA-4377-812E-15DD7C46509E}"/>
              </a:ext>
            </a:extLst>
          </p:cNvPr>
          <p:cNvGrpSpPr/>
          <p:nvPr/>
        </p:nvGrpSpPr>
        <p:grpSpPr>
          <a:xfrm>
            <a:off x="6619075" y="1260290"/>
            <a:ext cx="4247460" cy="998402"/>
            <a:chOff x="3127342" y="1556792"/>
            <a:chExt cx="2952328" cy="1152127"/>
          </a:xfrm>
          <a:solidFill>
            <a:schemeClr val="accent3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DCEE5BDF-3952-4C66-8B2E-780CB03D9B92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8685C8-633B-4A2E-83C0-FE7869B78438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3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1A0DD73-CE3B-483B-96A5-6D1C068E4A4A}"/>
              </a:ext>
            </a:extLst>
          </p:cNvPr>
          <p:cNvGrpSpPr/>
          <p:nvPr/>
        </p:nvGrpSpPr>
        <p:grpSpPr>
          <a:xfrm>
            <a:off x="6790281" y="2645743"/>
            <a:ext cx="4076254" cy="998402"/>
            <a:chOff x="3127342" y="1556792"/>
            <a:chExt cx="2952328" cy="1152127"/>
          </a:xfrm>
          <a:solidFill>
            <a:schemeClr val="accent1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C1B077A2-3F57-4B20-9CCF-7BD8336B2DE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317EA28-A9F0-41BE-A628-CA5202481826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E22E95C9-334F-489A-AF88-2EC3F210F728}"/>
              </a:ext>
            </a:extLst>
          </p:cNvPr>
          <p:cNvSpPr/>
          <p:nvPr/>
        </p:nvSpPr>
        <p:spPr>
          <a:xfrm>
            <a:off x="628350" y="1614447"/>
            <a:ext cx="3767546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Employee Recognition </a:t>
            </a:r>
            <a:endParaRPr lang="en-IN" sz="14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D4EF8D6-59F6-431B-962E-4E91455AEB10}"/>
              </a:ext>
            </a:extLst>
          </p:cNvPr>
          <p:cNvSpPr/>
          <p:nvPr/>
        </p:nvSpPr>
        <p:spPr>
          <a:xfrm>
            <a:off x="613759" y="2920580"/>
            <a:ext cx="3767546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Long-term Incentives</a:t>
            </a:r>
            <a:endParaRPr lang="en-IN" sz="3200" b="1" dirty="0">
              <a:solidFill>
                <a:schemeClr val="bg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D2BFCB1-CE1E-4103-B31E-B3F69221800D}"/>
              </a:ext>
            </a:extLst>
          </p:cNvPr>
          <p:cNvSpPr/>
          <p:nvPr/>
        </p:nvSpPr>
        <p:spPr>
          <a:xfrm>
            <a:off x="1837247" y="4316058"/>
            <a:ext cx="376754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Benefits</a:t>
            </a:r>
            <a:endParaRPr lang="en-IN" sz="32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841C0AD-9287-4C02-8DAC-8628E0113567}"/>
              </a:ext>
            </a:extLst>
          </p:cNvPr>
          <p:cNvSpPr/>
          <p:nvPr/>
        </p:nvSpPr>
        <p:spPr>
          <a:xfrm>
            <a:off x="6887093" y="2914083"/>
            <a:ext cx="392661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Profit Sharing</a:t>
            </a:r>
            <a:endParaRPr lang="en-US" altLang="en-US" sz="3200" b="1" dirty="0">
              <a:solidFill>
                <a:schemeClr val="bg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0AF4D3E-6638-4675-AA55-85EB780219B5}"/>
              </a:ext>
            </a:extLst>
          </p:cNvPr>
          <p:cNvSpPr/>
          <p:nvPr/>
        </p:nvSpPr>
        <p:spPr>
          <a:xfrm>
            <a:off x="6779496" y="1522974"/>
            <a:ext cx="392661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Stock Options </a:t>
            </a:r>
            <a:endParaRPr lang="en-US" altLang="en-US" sz="3200" b="1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A5C47D6-B606-5BC3-995F-E5B118DC7E2B}"/>
              </a:ext>
            </a:extLst>
          </p:cNvPr>
          <p:cNvGrpSpPr/>
          <p:nvPr/>
        </p:nvGrpSpPr>
        <p:grpSpPr>
          <a:xfrm>
            <a:off x="332591" y="4001021"/>
            <a:ext cx="4502674" cy="998402"/>
            <a:chOff x="3127342" y="1556792"/>
            <a:chExt cx="2952328" cy="1152127"/>
          </a:xfrm>
          <a:solidFill>
            <a:schemeClr val="accent6">
              <a:lumMod val="75000"/>
            </a:schemeClr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4" name="Rectangle: Rounded Corners 25">
              <a:extLst>
                <a:ext uri="{FF2B5EF4-FFF2-40B4-BE49-F238E27FC236}">
                  <a16:creationId xmlns:a16="http://schemas.microsoft.com/office/drawing/2014/main" id="{3781643E-ACEC-561C-60B9-D70CDBA04BB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5" name="Freeform: Shape 28">
              <a:extLst>
                <a:ext uri="{FF2B5EF4-FFF2-40B4-BE49-F238E27FC236}">
                  <a16:creationId xmlns:a16="http://schemas.microsoft.com/office/drawing/2014/main" id="{67829477-9F46-75A8-F3E9-BDF833368C20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BF99D19-480D-9739-5E09-07166E657392}"/>
              </a:ext>
            </a:extLst>
          </p:cNvPr>
          <p:cNvSpPr txBox="1"/>
          <p:nvPr/>
        </p:nvSpPr>
        <p:spPr>
          <a:xfrm>
            <a:off x="600049" y="4207835"/>
            <a:ext cx="38481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Short-term Incentives 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1BD6E2C-610F-1E88-E1E7-60692FD9FA45}"/>
              </a:ext>
            </a:extLst>
          </p:cNvPr>
          <p:cNvGrpSpPr/>
          <p:nvPr/>
        </p:nvGrpSpPr>
        <p:grpSpPr>
          <a:xfrm>
            <a:off x="318000" y="5512880"/>
            <a:ext cx="4517265" cy="998402"/>
            <a:chOff x="3127342" y="1556792"/>
            <a:chExt cx="2952328" cy="1152127"/>
          </a:xfrm>
          <a:solidFill>
            <a:schemeClr val="accent2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8" name="Rectangle: Rounded Corners 31">
              <a:extLst>
                <a:ext uri="{FF2B5EF4-FFF2-40B4-BE49-F238E27FC236}">
                  <a16:creationId xmlns:a16="http://schemas.microsoft.com/office/drawing/2014/main" id="{BD4DAD54-BE5F-21EC-D8E9-D32FE493C8E9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" name="Freeform: Shape 32">
              <a:extLst>
                <a:ext uri="{FF2B5EF4-FFF2-40B4-BE49-F238E27FC236}">
                  <a16:creationId xmlns:a16="http://schemas.microsoft.com/office/drawing/2014/main" id="{1D572AE1-4694-9BFB-9158-125C57CE3D8A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3275FA5-CD4E-8060-93F8-8AA046A019CD}"/>
              </a:ext>
            </a:extLst>
          </p:cNvPr>
          <p:cNvGrpSpPr/>
          <p:nvPr/>
        </p:nvGrpSpPr>
        <p:grpSpPr>
          <a:xfrm>
            <a:off x="6777415" y="5461860"/>
            <a:ext cx="4247460" cy="998402"/>
            <a:chOff x="3127342" y="1556792"/>
            <a:chExt cx="2952328" cy="1152127"/>
          </a:xfrm>
          <a:solidFill>
            <a:schemeClr val="accent4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11" name="Rectangle: Rounded Corners 40">
              <a:extLst>
                <a:ext uri="{FF2B5EF4-FFF2-40B4-BE49-F238E27FC236}">
                  <a16:creationId xmlns:a16="http://schemas.microsoft.com/office/drawing/2014/main" id="{7304BF54-EA63-B8E8-5763-51C5E44EA175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2" name="Freeform: Shape 41">
              <a:extLst>
                <a:ext uri="{FF2B5EF4-FFF2-40B4-BE49-F238E27FC236}">
                  <a16:creationId xmlns:a16="http://schemas.microsoft.com/office/drawing/2014/main" id="{D7F59963-9083-19A0-7F39-65FA4B5F75FF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4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 dirty="0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617C0F4D-C609-6C93-E38A-6E7B443CFE17}"/>
              </a:ext>
            </a:extLst>
          </p:cNvPr>
          <p:cNvSpPr/>
          <p:nvPr/>
        </p:nvSpPr>
        <p:spPr>
          <a:xfrm>
            <a:off x="436529" y="5765859"/>
            <a:ext cx="4175159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Discretionary Bonuses </a:t>
            </a:r>
            <a:endParaRPr lang="en-IN" sz="3200" b="1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1943AE-B7DA-CF06-B0A7-20E09EE644DB}"/>
              </a:ext>
            </a:extLst>
          </p:cNvPr>
          <p:cNvSpPr/>
          <p:nvPr/>
        </p:nvSpPr>
        <p:spPr>
          <a:xfrm>
            <a:off x="7043441" y="5743187"/>
            <a:ext cx="3613923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8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Vesting</a:t>
            </a:r>
            <a:endParaRPr lang="en-IN" sz="28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F9634A9-EE79-B011-2BF6-54CB9886464D}"/>
              </a:ext>
            </a:extLst>
          </p:cNvPr>
          <p:cNvGrpSpPr/>
          <p:nvPr/>
        </p:nvGrpSpPr>
        <p:grpSpPr>
          <a:xfrm>
            <a:off x="6777415" y="4031196"/>
            <a:ext cx="4247460" cy="998402"/>
            <a:chOff x="3127342" y="1556792"/>
            <a:chExt cx="2952328" cy="1152127"/>
          </a:xfrm>
          <a:solidFill>
            <a:schemeClr val="accent3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16" name="Rectangle: Rounded Corners 37">
              <a:extLst>
                <a:ext uri="{FF2B5EF4-FFF2-40B4-BE49-F238E27FC236}">
                  <a16:creationId xmlns:a16="http://schemas.microsoft.com/office/drawing/2014/main" id="{394E8512-A4A9-9BC5-7D0F-F5019C1AE82F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" name="Freeform: Shape 38">
              <a:extLst>
                <a:ext uri="{FF2B5EF4-FFF2-40B4-BE49-F238E27FC236}">
                  <a16:creationId xmlns:a16="http://schemas.microsoft.com/office/drawing/2014/main" id="{A8252621-ECA2-D7BD-CC33-AB674D31A7BC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3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18E7BCBD-151C-E433-DD98-2CED7ACB8C23}"/>
              </a:ext>
            </a:extLst>
          </p:cNvPr>
          <p:cNvSpPr/>
          <p:nvPr/>
        </p:nvSpPr>
        <p:spPr>
          <a:xfrm>
            <a:off x="7032801" y="4136296"/>
            <a:ext cx="3926617" cy="98488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Nondiscretionary Bonuses </a:t>
            </a:r>
            <a:endParaRPr lang="en-US" alt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40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2E929-D700-BC83-B27C-FE987E040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4"/>
          </a:xfrm>
        </p:spPr>
        <p:txBody>
          <a:bodyPr anchor="ctr">
            <a:normAutofit/>
          </a:bodyPr>
          <a:lstStyle/>
          <a:p>
            <a:r>
              <a:rPr lang="en-US" dirty="0"/>
              <a:t>Incentives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CC2C8AD-76A3-FA02-6AD1-494F83DD4B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1161535"/>
            <a:ext cx="10515600" cy="48814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68404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A2C2B-0D20-3F7A-767F-809254030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 anchor="ctr">
            <a:normAutofit/>
          </a:bodyPr>
          <a:lstStyle/>
          <a:p>
            <a:r>
              <a:rPr lang="en-US" b="1" i="0" u="none" strike="noStrike">
                <a:effectLst/>
              </a:rPr>
              <a:t>Long-term Incentives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237193-ADB2-5AEE-BB55-1DA538E119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1168" y="1217355"/>
            <a:ext cx="5818632" cy="4959608"/>
          </a:xfrm>
        </p:spPr>
        <p:txBody>
          <a:bodyPr>
            <a:normAutofit/>
          </a:bodyPr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i="0" u="none" strike="noStrike" dirty="0">
                <a:effectLst/>
              </a:rPr>
              <a:t>    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-US" b="0" i="0" u="none" strike="noStrike" dirty="0"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i="0" u="none" strike="noStrike" dirty="0">
                <a:effectLst/>
              </a:rPr>
              <a:t>Frequently, long-term incentives are awarded in the form of stock, restricted stock, 401(k) contributions, and sometimes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i="0" u="none" strike="noStrike" dirty="0">
                <a:effectLst/>
              </a:rPr>
              <a:t>cash payouts.</a:t>
            </a:r>
          </a:p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20D9387-3BEA-1EDC-126D-C7D5EEBC63A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6172200" y="1217355"/>
            <a:ext cx="5181600" cy="49596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64298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C9B2C7D-20D1-002B-5EB2-B0458CE16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Short-term Incentives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5B17CC6-7341-BA9A-4313-DEECD9D856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0323" y="1162050"/>
            <a:ext cx="5691354" cy="488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555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91F74570-76BA-4853-B8CD-F320A013E0F5}"/>
              </a:ext>
            </a:extLst>
          </p:cNvPr>
          <p:cNvGrpSpPr/>
          <p:nvPr/>
        </p:nvGrpSpPr>
        <p:grpSpPr>
          <a:xfrm rot="658125" flipH="1">
            <a:off x="6455475" y="2234299"/>
            <a:ext cx="2633663" cy="2820988"/>
            <a:chOff x="3251141" y="1923510"/>
            <a:chExt cx="2633663" cy="2820988"/>
          </a:xfrm>
        </p:grpSpPr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D96986A6-9BCD-43F7-912C-2DA0207E5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467" y="2212269"/>
              <a:ext cx="1768474" cy="1775158"/>
            </a:xfrm>
            <a:custGeom>
              <a:avLst/>
              <a:gdLst>
                <a:gd name="T0" fmla="*/ 376 w 446"/>
                <a:gd name="T1" fmla="*/ 96 h 447"/>
                <a:gd name="T2" fmla="*/ 350 w 446"/>
                <a:gd name="T3" fmla="*/ 376 h 447"/>
                <a:gd name="T4" fmla="*/ 70 w 446"/>
                <a:gd name="T5" fmla="*/ 351 h 447"/>
                <a:gd name="T6" fmla="*/ 95 w 446"/>
                <a:gd name="T7" fmla="*/ 71 h 447"/>
                <a:gd name="T8" fmla="*/ 376 w 446"/>
                <a:gd name="T9" fmla="*/ 9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47">
                  <a:moveTo>
                    <a:pt x="376" y="96"/>
                  </a:moveTo>
                  <a:cubicBezTo>
                    <a:pt x="446" y="180"/>
                    <a:pt x="434" y="306"/>
                    <a:pt x="350" y="376"/>
                  </a:cubicBezTo>
                  <a:cubicBezTo>
                    <a:pt x="266" y="447"/>
                    <a:pt x="140" y="435"/>
                    <a:pt x="70" y="351"/>
                  </a:cubicBezTo>
                  <a:cubicBezTo>
                    <a:pt x="0" y="266"/>
                    <a:pt x="11" y="141"/>
                    <a:pt x="95" y="71"/>
                  </a:cubicBezTo>
                  <a:cubicBezTo>
                    <a:pt x="180" y="0"/>
                    <a:pt x="305" y="12"/>
                    <a:pt x="376" y="96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70000"/>
              </a:schemeClr>
            </a:solidFill>
            <a:ln w="9525">
              <a:noFill/>
              <a:round/>
              <a:headEnd/>
              <a:tailEnd/>
            </a:ln>
            <a:effectLst>
              <a:softEdge rad="38100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8">
              <a:extLst>
                <a:ext uri="{FF2B5EF4-FFF2-40B4-BE49-F238E27FC236}">
                  <a16:creationId xmlns:a16="http://schemas.microsoft.com/office/drawing/2014/main" id="{4714671D-2E2A-4F70-982D-BFBC49B38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16" y="3012535"/>
              <a:ext cx="1639888" cy="1731963"/>
            </a:xfrm>
            <a:custGeom>
              <a:avLst/>
              <a:gdLst>
                <a:gd name="T0" fmla="*/ 0 w 435"/>
                <a:gd name="T1" fmla="*/ 52 h 459"/>
                <a:gd name="T2" fmla="*/ 145 w 435"/>
                <a:gd name="T3" fmla="*/ 459 h 459"/>
                <a:gd name="T4" fmla="*/ 435 w 435"/>
                <a:gd name="T5" fmla="*/ 218 h 459"/>
                <a:gd name="T6" fmla="*/ 62 w 435"/>
                <a:gd name="T7" fmla="*/ 0 h 459"/>
                <a:gd name="T8" fmla="*/ 0 w 435"/>
                <a:gd name="T9" fmla="*/ 52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5" h="459">
                  <a:moveTo>
                    <a:pt x="0" y="52"/>
                  </a:moveTo>
                  <a:cubicBezTo>
                    <a:pt x="0" y="52"/>
                    <a:pt x="161" y="239"/>
                    <a:pt x="145" y="459"/>
                  </a:cubicBezTo>
                  <a:cubicBezTo>
                    <a:pt x="435" y="218"/>
                    <a:pt x="435" y="218"/>
                    <a:pt x="435" y="218"/>
                  </a:cubicBezTo>
                  <a:cubicBezTo>
                    <a:pt x="435" y="218"/>
                    <a:pt x="264" y="220"/>
                    <a:pt x="62" y="0"/>
                  </a:cubicBezTo>
                  <a:lnTo>
                    <a:pt x="0" y="52"/>
                  </a:ln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AA6602D7-AA0D-4D78-B755-247212EF1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141" y="1923510"/>
              <a:ext cx="1679575" cy="1685925"/>
            </a:xfrm>
            <a:custGeom>
              <a:avLst/>
              <a:gdLst>
                <a:gd name="T0" fmla="*/ 376 w 446"/>
                <a:gd name="T1" fmla="*/ 96 h 447"/>
                <a:gd name="T2" fmla="*/ 350 w 446"/>
                <a:gd name="T3" fmla="*/ 376 h 447"/>
                <a:gd name="T4" fmla="*/ 70 w 446"/>
                <a:gd name="T5" fmla="*/ 351 h 447"/>
                <a:gd name="T6" fmla="*/ 95 w 446"/>
                <a:gd name="T7" fmla="*/ 71 h 447"/>
                <a:gd name="T8" fmla="*/ 376 w 446"/>
                <a:gd name="T9" fmla="*/ 9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47">
                  <a:moveTo>
                    <a:pt x="376" y="96"/>
                  </a:moveTo>
                  <a:cubicBezTo>
                    <a:pt x="446" y="180"/>
                    <a:pt x="434" y="306"/>
                    <a:pt x="350" y="376"/>
                  </a:cubicBezTo>
                  <a:cubicBezTo>
                    <a:pt x="266" y="447"/>
                    <a:pt x="140" y="435"/>
                    <a:pt x="70" y="351"/>
                  </a:cubicBezTo>
                  <a:cubicBezTo>
                    <a:pt x="0" y="266"/>
                    <a:pt x="11" y="141"/>
                    <a:pt x="95" y="71"/>
                  </a:cubicBezTo>
                  <a:cubicBezTo>
                    <a:pt x="180" y="0"/>
                    <a:pt x="305" y="12"/>
                    <a:pt x="376" y="96"/>
                  </a:cubicBezTo>
                  <a:close/>
                </a:path>
              </a:pathLst>
            </a:custGeom>
            <a:gradFill flip="none" rotWithShape="1">
              <a:gsLst>
                <a:gs pos="5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24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" name="Freeform 17">
              <a:extLst>
                <a:ext uri="{FF2B5EF4-FFF2-40B4-BE49-F238E27FC236}">
                  <a16:creationId xmlns:a16="http://schemas.microsoft.com/office/drawing/2014/main" id="{94F10EC8-ACFE-4B96-A809-676DDBBDFF42}"/>
                </a:ext>
              </a:extLst>
            </p:cNvPr>
            <p:cNvSpPr>
              <a:spLocks/>
            </p:cNvSpPr>
            <p:nvPr/>
          </p:nvSpPr>
          <p:spPr bwMode="auto">
            <a:xfrm rot="2188388">
              <a:off x="3401954" y="2074323"/>
              <a:ext cx="1377950" cy="1379538"/>
            </a:xfrm>
            <a:custGeom>
              <a:avLst/>
              <a:gdLst>
                <a:gd name="T0" fmla="*/ 308 w 366"/>
                <a:gd name="T1" fmla="*/ 79 h 366"/>
                <a:gd name="T2" fmla="*/ 287 w 366"/>
                <a:gd name="T3" fmla="*/ 309 h 366"/>
                <a:gd name="T4" fmla="*/ 57 w 366"/>
                <a:gd name="T5" fmla="*/ 288 h 366"/>
                <a:gd name="T6" fmla="*/ 78 w 366"/>
                <a:gd name="T7" fmla="*/ 58 h 366"/>
                <a:gd name="T8" fmla="*/ 308 w 366"/>
                <a:gd name="T9" fmla="*/ 79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366">
                  <a:moveTo>
                    <a:pt x="308" y="79"/>
                  </a:moveTo>
                  <a:cubicBezTo>
                    <a:pt x="366" y="148"/>
                    <a:pt x="356" y="251"/>
                    <a:pt x="287" y="309"/>
                  </a:cubicBezTo>
                  <a:cubicBezTo>
                    <a:pt x="218" y="366"/>
                    <a:pt x="115" y="357"/>
                    <a:pt x="57" y="288"/>
                  </a:cubicBezTo>
                  <a:cubicBezTo>
                    <a:pt x="0" y="219"/>
                    <a:pt x="9" y="116"/>
                    <a:pt x="78" y="58"/>
                  </a:cubicBezTo>
                  <a:cubicBezTo>
                    <a:pt x="147" y="0"/>
                    <a:pt x="250" y="10"/>
                    <a:pt x="308" y="79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>
              <a:innerShdw blurRad="165100" dist="101600" dir="16200000">
                <a:prstClr val="black">
                  <a:alpha val="24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AE1B365-2F28-494D-9BAC-96CE90D04126}"/>
              </a:ext>
            </a:extLst>
          </p:cNvPr>
          <p:cNvGrpSpPr/>
          <p:nvPr/>
        </p:nvGrpSpPr>
        <p:grpSpPr>
          <a:xfrm rot="20941875">
            <a:off x="2942553" y="2224342"/>
            <a:ext cx="2633663" cy="2820988"/>
            <a:chOff x="3251141" y="1923510"/>
            <a:chExt cx="2633663" cy="2820988"/>
          </a:xfrm>
        </p:grpSpPr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id="{509AD58C-BD6E-4E47-BDD4-A848437E6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467" y="2212269"/>
              <a:ext cx="1768474" cy="1775158"/>
            </a:xfrm>
            <a:custGeom>
              <a:avLst/>
              <a:gdLst>
                <a:gd name="T0" fmla="*/ 376 w 446"/>
                <a:gd name="T1" fmla="*/ 96 h 447"/>
                <a:gd name="T2" fmla="*/ 350 w 446"/>
                <a:gd name="T3" fmla="*/ 376 h 447"/>
                <a:gd name="T4" fmla="*/ 70 w 446"/>
                <a:gd name="T5" fmla="*/ 351 h 447"/>
                <a:gd name="T6" fmla="*/ 95 w 446"/>
                <a:gd name="T7" fmla="*/ 71 h 447"/>
                <a:gd name="T8" fmla="*/ 376 w 446"/>
                <a:gd name="T9" fmla="*/ 9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47">
                  <a:moveTo>
                    <a:pt x="376" y="96"/>
                  </a:moveTo>
                  <a:cubicBezTo>
                    <a:pt x="446" y="180"/>
                    <a:pt x="434" y="306"/>
                    <a:pt x="350" y="376"/>
                  </a:cubicBezTo>
                  <a:cubicBezTo>
                    <a:pt x="266" y="447"/>
                    <a:pt x="140" y="435"/>
                    <a:pt x="70" y="351"/>
                  </a:cubicBezTo>
                  <a:cubicBezTo>
                    <a:pt x="0" y="266"/>
                    <a:pt x="11" y="141"/>
                    <a:pt x="95" y="71"/>
                  </a:cubicBezTo>
                  <a:cubicBezTo>
                    <a:pt x="180" y="0"/>
                    <a:pt x="305" y="12"/>
                    <a:pt x="376" y="96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70000"/>
              </a:schemeClr>
            </a:solidFill>
            <a:ln w="9525">
              <a:noFill/>
              <a:round/>
              <a:headEnd/>
              <a:tailEnd/>
            </a:ln>
            <a:effectLst>
              <a:softEdge rad="38100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BB6EE75F-CE3A-4EAB-90F5-DFB4E20F1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16" y="3012535"/>
              <a:ext cx="1639888" cy="1731963"/>
            </a:xfrm>
            <a:custGeom>
              <a:avLst/>
              <a:gdLst>
                <a:gd name="T0" fmla="*/ 0 w 435"/>
                <a:gd name="T1" fmla="*/ 52 h 459"/>
                <a:gd name="T2" fmla="*/ 145 w 435"/>
                <a:gd name="T3" fmla="*/ 459 h 459"/>
                <a:gd name="T4" fmla="*/ 435 w 435"/>
                <a:gd name="T5" fmla="*/ 218 h 459"/>
                <a:gd name="T6" fmla="*/ 62 w 435"/>
                <a:gd name="T7" fmla="*/ 0 h 459"/>
                <a:gd name="T8" fmla="*/ 0 w 435"/>
                <a:gd name="T9" fmla="*/ 52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5" h="459">
                  <a:moveTo>
                    <a:pt x="0" y="52"/>
                  </a:moveTo>
                  <a:cubicBezTo>
                    <a:pt x="0" y="52"/>
                    <a:pt x="161" y="239"/>
                    <a:pt x="145" y="459"/>
                  </a:cubicBezTo>
                  <a:cubicBezTo>
                    <a:pt x="435" y="218"/>
                    <a:pt x="435" y="218"/>
                    <a:pt x="435" y="218"/>
                  </a:cubicBezTo>
                  <a:cubicBezTo>
                    <a:pt x="435" y="218"/>
                    <a:pt x="264" y="220"/>
                    <a:pt x="62" y="0"/>
                  </a:cubicBezTo>
                  <a:lnTo>
                    <a:pt x="0" y="52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5E09D91F-BFC8-4BB5-8446-09877693D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141" y="1923510"/>
              <a:ext cx="1679575" cy="1685925"/>
            </a:xfrm>
            <a:custGeom>
              <a:avLst/>
              <a:gdLst>
                <a:gd name="T0" fmla="*/ 376 w 446"/>
                <a:gd name="T1" fmla="*/ 96 h 447"/>
                <a:gd name="T2" fmla="*/ 350 w 446"/>
                <a:gd name="T3" fmla="*/ 376 h 447"/>
                <a:gd name="T4" fmla="*/ 70 w 446"/>
                <a:gd name="T5" fmla="*/ 351 h 447"/>
                <a:gd name="T6" fmla="*/ 95 w 446"/>
                <a:gd name="T7" fmla="*/ 71 h 447"/>
                <a:gd name="T8" fmla="*/ 376 w 446"/>
                <a:gd name="T9" fmla="*/ 9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47">
                  <a:moveTo>
                    <a:pt x="376" y="96"/>
                  </a:moveTo>
                  <a:cubicBezTo>
                    <a:pt x="446" y="180"/>
                    <a:pt x="434" y="306"/>
                    <a:pt x="350" y="376"/>
                  </a:cubicBezTo>
                  <a:cubicBezTo>
                    <a:pt x="266" y="447"/>
                    <a:pt x="140" y="435"/>
                    <a:pt x="70" y="351"/>
                  </a:cubicBezTo>
                  <a:cubicBezTo>
                    <a:pt x="0" y="266"/>
                    <a:pt x="11" y="141"/>
                    <a:pt x="95" y="71"/>
                  </a:cubicBezTo>
                  <a:cubicBezTo>
                    <a:pt x="180" y="0"/>
                    <a:pt x="305" y="12"/>
                    <a:pt x="376" y="96"/>
                  </a:cubicBezTo>
                  <a:close/>
                </a:path>
              </a:pathLst>
            </a:custGeom>
            <a:gradFill flip="none" rotWithShape="1">
              <a:gsLst>
                <a:gs pos="5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24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675C516E-905D-4641-A858-5A212D9DD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1954" y="2074323"/>
              <a:ext cx="1377950" cy="1379538"/>
            </a:xfrm>
            <a:custGeom>
              <a:avLst/>
              <a:gdLst>
                <a:gd name="T0" fmla="*/ 308 w 366"/>
                <a:gd name="T1" fmla="*/ 79 h 366"/>
                <a:gd name="T2" fmla="*/ 287 w 366"/>
                <a:gd name="T3" fmla="*/ 309 h 366"/>
                <a:gd name="T4" fmla="*/ 57 w 366"/>
                <a:gd name="T5" fmla="*/ 288 h 366"/>
                <a:gd name="T6" fmla="*/ 78 w 366"/>
                <a:gd name="T7" fmla="*/ 58 h 366"/>
                <a:gd name="T8" fmla="*/ 308 w 366"/>
                <a:gd name="T9" fmla="*/ 79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366">
                  <a:moveTo>
                    <a:pt x="308" y="79"/>
                  </a:moveTo>
                  <a:cubicBezTo>
                    <a:pt x="366" y="148"/>
                    <a:pt x="356" y="251"/>
                    <a:pt x="287" y="309"/>
                  </a:cubicBezTo>
                  <a:cubicBezTo>
                    <a:pt x="218" y="366"/>
                    <a:pt x="115" y="357"/>
                    <a:pt x="57" y="288"/>
                  </a:cubicBezTo>
                  <a:cubicBezTo>
                    <a:pt x="0" y="219"/>
                    <a:pt x="9" y="116"/>
                    <a:pt x="78" y="58"/>
                  </a:cubicBezTo>
                  <a:cubicBezTo>
                    <a:pt x="147" y="0"/>
                    <a:pt x="250" y="10"/>
                    <a:pt x="308" y="79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>
              <a:innerShdw blurRad="165100" dist="101600" dir="13500000">
                <a:prstClr val="black">
                  <a:alpha val="24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99776B0-B8E0-45AB-B65C-1EFDE6D19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Ethical Issues Surrounding Incentives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7A2AEE58-E968-4AA0-A1AE-BCCAD83F0091}"/>
              </a:ext>
            </a:extLst>
          </p:cNvPr>
          <p:cNvSpPr>
            <a:spLocks/>
          </p:cNvSpPr>
          <p:nvPr/>
        </p:nvSpPr>
        <p:spPr bwMode="auto">
          <a:xfrm>
            <a:off x="5310130" y="2510885"/>
            <a:ext cx="1420813" cy="1531938"/>
          </a:xfrm>
          <a:custGeom>
            <a:avLst/>
            <a:gdLst>
              <a:gd name="T0" fmla="*/ 149 w 377"/>
              <a:gd name="T1" fmla="*/ 0 h 406"/>
              <a:gd name="T2" fmla="*/ 0 w 377"/>
              <a:gd name="T3" fmla="*/ 406 h 406"/>
              <a:gd name="T4" fmla="*/ 377 w 377"/>
              <a:gd name="T5" fmla="*/ 406 h 406"/>
              <a:gd name="T6" fmla="*/ 230 w 377"/>
              <a:gd name="T7" fmla="*/ 0 h 406"/>
              <a:gd name="T8" fmla="*/ 149 w 377"/>
              <a:gd name="T9" fmla="*/ 0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406">
                <a:moveTo>
                  <a:pt x="149" y="0"/>
                </a:moveTo>
                <a:cubicBezTo>
                  <a:pt x="149" y="0"/>
                  <a:pt x="153" y="246"/>
                  <a:pt x="0" y="406"/>
                </a:cubicBezTo>
                <a:cubicBezTo>
                  <a:pt x="377" y="406"/>
                  <a:pt x="377" y="406"/>
                  <a:pt x="377" y="406"/>
                </a:cubicBezTo>
                <a:cubicBezTo>
                  <a:pt x="377" y="406"/>
                  <a:pt x="244" y="299"/>
                  <a:pt x="230" y="0"/>
                </a:cubicBezTo>
                <a:lnTo>
                  <a:pt x="149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4" name="Oval 10">
            <a:extLst>
              <a:ext uri="{FF2B5EF4-FFF2-40B4-BE49-F238E27FC236}">
                <a16:creationId xmlns:a16="http://schemas.microsoft.com/office/drawing/2014/main" id="{BB2A131F-6CD5-4971-A3CE-A9067F3FC3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1474" y="1617193"/>
            <a:ext cx="1576250" cy="1576248"/>
          </a:xfrm>
          <a:prstGeom prst="ellipse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 w="9525">
            <a:noFill/>
            <a:round/>
            <a:headEnd/>
            <a:tailEnd/>
          </a:ln>
          <a:effectLst>
            <a:softEdge rad="3810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Oval 10">
            <a:extLst>
              <a:ext uri="{FF2B5EF4-FFF2-40B4-BE49-F238E27FC236}">
                <a16:creationId xmlns:a16="http://schemas.microsoft.com/office/drawing/2014/main" id="{77875970-3E34-42AF-814D-C7B005F89A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6318" y="1323436"/>
            <a:ext cx="1497013" cy="1497013"/>
          </a:xfrm>
          <a:prstGeom prst="ellipse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2400000" scaled="0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Oval 11">
            <a:extLst>
              <a:ext uri="{FF2B5EF4-FFF2-40B4-BE49-F238E27FC236}">
                <a16:creationId xmlns:a16="http://schemas.microsoft.com/office/drawing/2014/main" id="{E602B5C0-1654-459A-BED1-A08C817A2E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9667" y="1455198"/>
            <a:ext cx="1231900" cy="1233488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>
            <a:innerShdw blurRad="165100" dist="101600" dir="13500000">
              <a:prstClr val="black">
                <a:alpha val="24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9" name="Oval 20">
            <a:extLst>
              <a:ext uri="{FF2B5EF4-FFF2-40B4-BE49-F238E27FC236}">
                <a16:creationId xmlns:a16="http://schemas.microsoft.com/office/drawing/2014/main" id="{D2652EEB-C220-4E2F-BA89-16F0164D2E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9237" y="3992484"/>
            <a:ext cx="2854426" cy="2859752"/>
          </a:xfrm>
          <a:prstGeom prst="ellipse">
            <a:avLst/>
          </a:prstGeom>
          <a:solidFill>
            <a:schemeClr val="tx1">
              <a:lumMod val="95000"/>
              <a:lumOff val="5000"/>
              <a:alpha val="26000"/>
            </a:schemeClr>
          </a:solidFill>
          <a:ln w="9525">
            <a:noFill/>
            <a:round/>
            <a:headEnd/>
            <a:tailEnd/>
          </a:ln>
          <a:effectLst>
            <a:softEdge rad="4953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2" name="Oval 20">
            <a:extLst>
              <a:ext uri="{FF2B5EF4-FFF2-40B4-BE49-F238E27FC236}">
                <a16:creationId xmlns:a16="http://schemas.microsoft.com/office/drawing/2014/main" id="{A09E2857-2C0A-432C-B961-00A592ECE3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4980" y="3828511"/>
            <a:ext cx="2551113" cy="2555875"/>
          </a:xfrm>
          <a:prstGeom prst="ellipse">
            <a:avLst/>
          </a:prstGeom>
          <a:gradFill>
            <a:gsLst>
              <a:gs pos="5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2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3" name="Freeform 21">
            <a:extLst>
              <a:ext uri="{FF2B5EF4-FFF2-40B4-BE49-F238E27FC236}">
                <a16:creationId xmlns:a16="http://schemas.microsoft.com/office/drawing/2014/main" id="{AA8D7576-8AC3-4197-835C-4442620F10FD}"/>
              </a:ext>
            </a:extLst>
          </p:cNvPr>
          <p:cNvSpPr>
            <a:spLocks/>
          </p:cNvSpPr>
          <p:nvPr/>
        </p:nvSpPr>
        <p:spPr bwMode="auto">
          <a:xfrm>
            <a:off x="4906905" y="3993611"/>
            <a:ext cx="2227263" cy="2225675"/>
          </a:xfrm>
          <a:custGeom>
            <a:avLst/>
            <a:gdLst>
              <a:gd name="T0" fmla="*/ 1 w 591"/>
              <a:gd name="T1" fmla="*/ 294 h 590"/>
              <a:gd name="T2" fmla="*/ 296 w 591"/>
              <a:gd name="T3" fmla="*/ 0 h 590"/>
              <a:gd name="T4" fmla="*/ 590 w 591"/>
              <a:gd name="T5" fmla="*/ 296 h 590"/>
              <a:gd name="T6" fmla="*/ 295 w 591"/>
              <a:gd name="T7" fmla="*/ 590 h 590"/>
              <a:gd name="T8" fmla="*/ 1 w 591"/>
              <a:gd name="T9" fmla="*/ 294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1" h="590">
                <a:moveTo>
                  <a:pt x="1" y="294"/>
                </a:moveTo>
                <a:cubicBezTo>
                  <a:pt x="1" y="131"/>
                  <a:pt x="133" y="0"/>
                  <a:pt x="296" y="0"/>
                </a:cubicBezTo>
                <a:cubicBezTo>
                  <a:pt x="459" y="0"/>
                  <a:pt x="591" y="133"/>
                  <a:pt x="590" y="296"/>
                </a:cubicBezTo>
                <a:cubicBezTo>
                  <a:pt x="590" y="459"/>
                  <a:pt x="458" y="590"/>
                  <a:pt x="295" y="590"/>
                </a:cubicBezTo>
                <a:cubicBezTo>
                  <a:pt x="132" y="590"/>
                  <a:pt x="0" y="457"/>
                  <a:pt x="1" y="294"/>
                </a:cubicBezTo>
                <a:close/>
              </a:path>
            </a:pathLst>
          </a:custGeom>
          <a:gradFill>
            <a:gsLst>
              <a:gs pos="5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701DBE0-1250-442A-A684-AC3960238FE5}"/>
              </a:ext>
            </a:extLst>
          </p:cNvPr>
          <p:cNvSpPr txBox="1"/>
          <p:nvPr/>
        </p:nvSpPr>
        <p:spPr>
          <a:xfrm>
            <a:off x="604158" y="3895081"/>
            <a:ext cx="2521668" cy="58694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Legal Issues </a:t>
            </a:r>
            <a:endParaRPr lang="en-IN" sz="32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A7D69ED-E820-4A41-BED6-C7045DD4F0D1}"/>
              </a:ext>
            </a:extLst>
          </p:cNvPr>
          <p:cNvSpPr txBox="1"/>
          <p:nvPr/>
        </p:nvSpPr>
        <p:spPr>
          <a:xfrm>
            <a:off x="9066178" y="3895081"/>
            <a:ext cx="2690393" cy="58694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Vendor Contributions </a:t>
            </a:r>
            <a:endParaRPr lang="en-IN" sz="32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E771FFC-A826-4B32-B9A8-450ED725D11A}"/>
              </a:ext>
            </a:extLst>
          </p:cNvPr>
          <p:cNvSpPr txBox="1"/>
          <p:nvPr/>
        </p:nvSpPr>
        <p:spPr>
          <a:xfrm>
            <a:off x="7049971" y="1526546"/>
            <a:ext cx="1743147" cy="58694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Abuses</a:t>
            </a:r>
            <a:endParaRPr lang="en-IN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09819E7-6E3D-4FCC-B60B-02C41C6466EA}"/>
              </a:ext>
            </a:extLst>
          </p:cNvPr>
          <p:cNvSpPr txBox="1"/>
          <p:nvPr/>
        </p:nvSpPr>
        <p:spPr>
          <a:xfrm>
            <a:off x="5154083" y="4610100"/>
            <a:ext cx="1743147" cy="95958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600" b="1" kern="0" dirty="0">
                <a:solidFill>
                  <a:schemeClr val="tx2"/>
                </a:solidFill>
                <a:ea typeface="Calibri Light" charset="0"/>
                <a:cs typeface="Segoe UI" panose="020B0502040204020203" pitchFamily="34" charset="0"/>
              </a:rPr>
              <a:t>Ethics</a:t>
            </a:r>
            <a:endParaRPr lang="en-IN" b="1" dirty="0">
              <a:solidFill>
                <a:schemeClr val="tx2"/>
              </a:solidFill>
            </a:endParaRPr>
          </a:p>
        </p:txBody>
      </p:sp>
      <p:sp>
        <p:nvSpPr>
          <p:cNvPr id="54" name="Freeform 11">
            <a:extLst>
              <a:ext uri="{FF2B5EF4-FFF2-40B4-BE49-F238E27FC236}">
                <a16:creationId xmlns:a16="http://schemas.microsoft.com/office/drawing/2014/main" id="{1A061005-0C0A-49B2-BF86-9510260CAA37}"/>
              </a:ext>
            </a:extLst>
          </p:cNvPr>
          <p:cNvSpPr>
            <a:spLocks noEditPoints="1"/>
          </p:cNvSpPr>
          <p:nvPr/>
        </p:nvSpPr>
        <p:spPr bwMode="auto">
          <a:xfrm>
            <a:off x="5776213" y="1822732"/>
            <a:ext cx="540218" cy="533982"/>
          </a:xfrm>
          <a:custGeom>
            <a:avLst/>
            <a:gdLst>
              <a:gd name="T0" fmla="*/ 163 w 293"/>
              <a:gd name="T1" fmla="*/ 273 h 289"/>
              <a:gd name="T2" fmla="*/ 129 w 293"/>
              <a:gd name="T3" fmla="*/ 274 h 289"/>
              <a:gd name="T4" fmla="*/ 83 w 293"/>
              <a:gd name="T5" fmla="*/ 278 h 289"/>
              <a:gd name="T6" fmla="*/ 73 w 293"/>
              <a:gd name="T7" fmla="*/ 241 h 289"/>
              <a:gd name="T8" fmla="*/ 51 w 293"/>
              <a:gd name="T9" fmla="*/ 233 h 289"/>
              <a:gd name="T10" fmla="*/ 13 w 293"/>
              <a:gd name="T11" fmla="*/ 207 h 289"/>
              <a:gd name="T12" fmla="*/ 29 w 293"/>
              <a:gd name="T13" fmla="*/ 172 h 289"/>
              <a:gd name="T14" fmla="*/ 18 w 293"/>
              <a:gd name="T15" fmla="*/ 152 h 289"/>
              <a:gd name="T16" fmla="*/ 5 w 293"/>
              <a:gd name="T17" fmla="*/ 108 h 289"/>
              <a:gd name="T18" fmla="*/ 41 w 293"/>
              <a:gd name="T19" fmla="*/ 91 h 289"/>
              <a:gd name="T20" fmla="*/ 45 w 293"/>
              <a:gd name="T21" fmla="*/ 68 h 289"/>
              <a:gd name="T22" fmla="*/ 63 w 293"/>
              <a:gd name="T23" fmla="*/ 26 h 289"/>
              <a:gd name="T24" fmla="*/ 101 w 293"/>
              <a:gd name="T25" fmla="*/ 36 h 289"/>
              <a:gd name="T26" fmla="*/ 134 w 293"/>
              <a:gd name="T27" fmla="*/ 1 h 289"/>
              <a:gd name="T28" fmla="*/ 173 w 293"/>
              <a:gd name="T29" fmla="*/ 21 h 289"/>
              <a:gd name="T30" fmla="*/ 196 w 293"/>
              <a:gd name="T31" fmla="*/ 37 h 289"/>
              <a:gd name="T32" fmla="*/ 232 w 293"/>
              <a:gd name="T33" fmla="*/ 28 h 289"/>
              <a:gd name="T34" fmla="*/ 247 w 293"/>
              <a:gd name="T35" fmla="*/ 69 h 289"/>
              <a:gd name="T36" fmla="*/ 252 w 293"/>
              <a:gd name="T37" fmla="*/ 92 h 289"/>
              <a:gd name="T38" fmla="*/ 289 w 293"/>
              <a:gd name="T39" fmla="*/ 111 h 289"/>
              <a:gd name="T40" fmla="*/ 274 w 293"/>
              <a:gd name="T41" fmla="*/ 153 h 289"/>
              <a:gd name="T42" fmla="*/ 263 w 293"/>
              <a:gd name="T43" fmla="*/ 173 h 289"/>
              <a:gd name="T44" fmla="*/ 279 w 293"/>
              <a:gd name="T45" fmla="*/ 210 h 289"/>
              <a:gd name="T46" fmla="*/ 242 w 293"/>
              <a:gd name="T47" fmla="*/ 233 h 289"/>
              <a:gd name="T48" fmla="*/ 226 w 293"/>
              <a:gd name="T49" fmla="*/ 235 h 289"/>
              <a:gd name="T50" fmla="*/ 214 w 293"/>
              <a:gd name="T51" fmla="*/ 256 h 289"/>
              <a:gd name="T52" fmla="*/ 184 w 293"/>
              <a:gd name="T53" fmla="*/ 288 h 289"/>
              <a:gd name="T54" fmla="*/ 118 w 293"/>
              <a:gd name="T55" fmla="*/ 265 h 289"/>
              <a:gd name="T56" fmla="*/ 175 w 293"/>
              <a:gd name="T57" fmla="*/ 267 h 289"/>
              <a:gd name="T58" fmla="*/ 200 w 293"/>
              <a:gd name="T59" fmla="*/ 256 h 289"/>
              <a:gd name="T60" fmla="*/ 217 w 293"/>
              <a:gd name="T61" fmla="*/ 225 h 289"/>
              <a:gd name="T62" fmla="*/ 244 w 293"/>
              <a:gd name="T63" fmla="*/ 219 h 289"/>
              <a:gd name="T64" fmla="*/ 264 w 293"/>
              <a:gd name="T65" fmla="*/ 205 h 289"/>
              <a:gd name="T66" fmla="*/ 249 w 293"/>
              <a:gd name="T67" fmla="*/ 168 h 289"/>
              <a:gd name="T68" fmla="*/ 269 w 293"/>
              <a:gd name="T69" fmla="*/ 137 h 289"/>
              <a:gd name="T70" fmla="*/ 262 w 293"/>
              <a:gd name="T71" fmla="*/ 110 h 289"/>
              <a:gd name="T72" fmla="*/ 234 w 293"/>
              <a:gd name="T73" fmla="*/ 88 h 289"/>
              <a:gd name="T74" fmla="*/ 236 w 293"/>
              <a:gd name="T75" fmla="*/ 48 h 289"/>
              <a:gd name="T76" fmla="*/ 197 w 293"/>
              <a:gd name="T77" fmla="*/ 50 h 289"/>
              <a:gd name="T78" fmla="*/ 178 w 293"/>
              <a:gd name="T79" fmla="*/ 45 h 289"/>
              <a:gd name="T80" fmla="*/ 139 w 293"/>
              <a:gd name="T81" fmla="*/ 13 h 289"/>
              <a:gd name="T82" fmla="*/ 114 w 293"/>
              <a:gd name="T83" fmla="*/ 45 h 289"/>
              <a:gd name="T84" fmla="*/ 79 w 293"/>
              <a:gd name="T85" fmla="*/ 44 h 289"/>
              <a:gd name="T86" fmla="*/ 56 w 293"/>
              <a:gd name="T87" fmla="*/ 60 h 289"/>
              <a:gd name="T88" fmla="*/ 56 w 293"/>
              <a:gd name="T89" fmla="*/ 89 h 289"/>
              <a:gd name="T90" fmla="*/ 27 w 293"/>
              <a:gd name="T91" fmla="*/ 111 h 289"/>
              <a:gd name="T92" fmla="*/ 24 w 293"/>
              <a:gd name="T93" fmla="*/ 138 h 289"/>
              <a:gd name="T94" fmla="*/ 43 w 293"/>
              <a:gd name="T95" fmla="*/ 169 h 289"/>
              <a:gd name="T96" fmla="*/ 35 w 293"/>
              <a:gd name="T97" fmla="*/ 220 h 289"/>
              <a:gd name="T98" fmla="*/ 74 w 293"/>
              <a:gd name="T99" fmla="*/ 224 h 289"/>
              <a:gd name="T100" fmla="*/ 83 w 293"/>
              <a:gd name="T101" fmla="*/ 231 h 289"/>
              <a:gd name="T102" fmla="*/ 146 w 293"/>
              <a:gd name="T103" fmla="*/ 219 h 289"/>
              <a:gd name="T104" fmla="*/ 146 w 293"/>
              <a:gd name="T105" fmla="*/ 219 h 289"/>
              <a:gd name="T106" fmla="*/ 206 w 293"/>
              <a:gd name="T107" fmla="*/ 146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93" h="289">
                <a:moveTo>
                  <a:pt x="184" y="288"/>
                </a:moveTo>
                <a:cubicBezTo>
                  <a:pt x="183" y="288"/>
                  <a:pt x="183" y="288"/>
                  <a:pt x="183" y="288"/>
                </a:cubicBezTo>
                <a:cubicBezTo>
                  <a:pt x="175" y="287"/>
                  <a:pt x="168" y="281"/>
                  <a:pt x="164" y="274"/>
                </a:cubicBezTo>
                <a:cubicBezTo>
                  <a:pt x="164" y="274"/>
                  <a:pt x="164" y="274"/>
                  <a:pt x="163" y="273"/>
                </a:cubicBezTo>
                <a:cubicBezTo>
                  <a:pt x="163" y="272"/>
                  <a:pt x="160" y="267"/>
                  <a:pt x="151" y="267"/>
                </a:cubicBezTo>
                <a:cubicBezTo>
                  <a:pt x="142" y="267"/>
                  <a:pt x="142" y="267"/>
                  <a:pt x="142" y="267"/>
                </a:cubicBezTo>
                <a:cubicBezTo>
                  <a:pt x="133" y="267"/>
                  <a:pt x="130" y="273"/>
                  <a:pt x="130" y="273"/>
                </a:cubicBezTo>
                <a:cubicBezTo>
                  <a:pt x="129" y="274"/>
                  <a:pt x="129" y="274"/>
                  <a:pt x="129" y="274"/>
                </a:cubicBezTo>
                <a:cubicBezTo>
                  <a:pt x="125" y="281"/>
                  <a:pt x="118" y="287"/>
                  <a:pt x="110" y="288"/>
                </a:cubicBezTo>
                <a:cubicBezTo>
                  <a:pt x="109" y="289"/>
                  <a:pt x="108" y="289"/>
                  <a:pt x="107" y="288"/>
                </a:cubicBezTo>
                <a:cubicBezTo>
                  <a:pt x="100" y="286"/>
                  <a:pt x="92" y="284"/>
                  <a:pt x="86" y="280"/>
                </a:cubicBezTo>
                <a:cubicBezTo>
                  <a:pt x="85" y="280"/>
                  <a:pt x="84" y="279"/>
                  <a:pt x="83" y="278"/>
                </a:cubicBezTo>
                <a:cubicBezTo>
                  <a:pt x="78" y="272"/>
                  <a:pt x="76" y="263"/>
                  <a:pt x="78" y="256"/>
                </a:cubicBezTo>
                <a:cubicBezTo>
                  <a:pt x="78" y="255"/>
                  <a:pt x="78" y="255"/>
                  <a:pt x="78" y="254"/>
                </a:cubicBezTo>
                <a:cubicBezTo>
                  <a:pt x="78" y="253"/>
                  <a:pt x="80" y="247"/>
                  <a:pt x="73" y="241"/>
                </a:cubicBezTo>
                <a:cubicBezTo>
                  <a:pt x="73" y="241"/>
                  <a:pt x="73" y="241"/>
                  <a:pt x="73" y="241"/>
                </a:cubicBezTo>
                <a:cubicBezTo>
                  <a:pt x="71" y="239"/>
                  <a:pt x="68" y="237"/>
                  <a:pt x="66" y="235"/>
                </a:cubicBezTo>
                <a:cubicBezTo>
                  <a:pt x="63" y="233"/>
                  <a:pt x="60" y="232"/>
                  <a:pt x="57" y="232"/>
                </a:cubicBezTo>
                <a:cubicBezTo>
                  <a:pt x="54" y="232"/>
                  <a:pt x="52" y="233"/>
                  <a:pt x="52" y="233"/>
                </a:cubicBezTo>
                <a:cubicBezTo>
                  <a:pt x="52" y="233"/>
                  <a:pt x="52" y="233"/>
                  <a:pt x="51" y="233"/>
                </a:cubicBezTo>
                <a:cubicBezTo>
                  <a:pt x="43" y="236"/>
                  <a:pt x="34" y="236"/>
                  <a:pt x="27" y="232"/>
                </a:cubicBezTo>
                <a:cubicBezTo>
                  <a:pt x="26" y="231"/>
                  <a:pt x="25" y="231"/>
                  <a:pt x="25" y="229"/>
                </a:cubicBezTo>
                <a:cubicBezTo>
                  <a:pt x="21" y="223"/>
                  <a:pt x="17" y="217"/>
                  <a:pt x="14" y="210"/>
                </a:cubicBezTo>
                <a:cubicBezTo>
                  <a:pt x="13" y="209"/>
                  <a:pt x="13" y="208"/>
                  <a:pt x="13" y="207"/>
                </a:cubicBezTo>
                <a:cubicBezTo>
                  <a:pt x="13" y="199"/>
                  <a:pt x="17" y="191"/>
                  <a:pt x="23" y="186"/>
                </a:cubicBezTo>
                <a:cubicBezTo>
                  <a:pt x="24" y="186"/>
                  <a:pt x="24" y="185"/>
                  <a:pt x="25" y="185"/>
                </a:cubicBezTo>
                <a:cubicBezTo>
                  <a:pt x="25" y="185"/>
                  <a:pt x="30" y="181"/>
                  <a:pt x="29" y="172"/>
                </a:cubicBezTo>
                <a:cubicBezTo>
                  <a:pt x="29" y="172"/>
                  <a:pt x="29" y="172"/>
                  <a:pt x="29" y="172"/>
                </a:cubicBezTo>
                <a:cubicBezTo>
                  <a:pt x="28" y="169"/>
                  <a:pt x="28" y="166"/>
                  <a:pt x="28" y="163"/>
                </a:cubicBezTo>
                <a:cubicBezTo>
                  <a:pt x="28" y="163"/>
                  <a:pt x="28" y="163"/>
                  <a:pt x="28" y="163"/>
                </a:cubicBezTo>
                <a:cubicBezTo>
                  <a:pt x="26" y="154"/>
                  <a:pt x="19" y="152"/>
                  <a:pt x="19" y="152"/>
                </a:cubicBezTo>
                <a:cubicBezTo>
                  <a:pt x="19" y="152"/>
                  <a:pt x="18" y="152"/>
                  <a:pt x="18" y="152"/>
                </a:cubicBezTo>
                <a:cubicBezTo>
                  <a:pt x="10" y="149"/>
                  <a:pt x="3" y="143"/>
                  <a:pt x="0" y="135"/>
                </a:cubicBezTo>
                <a:cubicBezTo>
                  <a:pt x="0" y="134"/>
                  <a:pt x="0" y="133"/>
                  <a:pt x="0" y="132"/>
                </a:cubicBezTo>
                <a:cubicBezTo>
                  <a:pt x="1" y="125"/>
                  <a:pt x="2" y="118"/>
                  <a:pt x="4" y="111"/>
                </a:cubicBezTo>
                <a:cubicBezTo>
                  <a:pt x="4" y="110"/>
                  <a:pt x="4" y="109"/>
                  <a:pt x="5" y="108"/>
                </a:cubicBezTo>
                <a:cubicBezTo>
                  <a:pt x="11" y="102"/>
                  <a:pt x="19" y="98"/>
                  <a:pt x="27" y="98"/>
                </a:cubicBezTo>
                <a:cubicBezTo>
                  <a:pt x="29" y="98"/>
                  <a:pt x="29" y="98"/>
                  <a:pt x="29" y="98"/>
                </a:cubicBezTo>
                <a:cubicBezTo>
                  <a:pt x="31" y="98"/>
                  <a:pt x="37" y="98"/>
                  <a:pt x="40" y="91"/>
                </a:cubicBezTo>
                <a:cubicBezTo>
                  <a:pt x="40" y="91"/>
                  <a:pt x="40" y="91"/>
                  <a:pt x="41" y="91"/>
                </a:cubicBezTo>
                <a:cubicBezTo>
                  <a:pt x="42" y="89"/>
                  <a:pt x="43" y="86"/>
                  <a:pt x="45" y="83"/>
                </a:cubicBezTo>
                <a:cubicBezTo>
                  <a:pt x="45" y="83"/>
                  <a:pt x="45" y="83"/>
                  <a:pt x="46" y="83"/>
                </a:cubicBezTo>
                <a:cubicBezTo>
                  <a:pt x="50" y="76"/>
                  <a:pt x="46" y="70"/>
                  <a:pt x="46" y="69"/>
                </a:cubicBezTo>
                <a:cubicBezTo>
                  <a:pt x="46" y="69"/>
                  <a:pt x="46" y="68"/>
                  <a:pt x="45" y="68"/>
                </a:cubicBezTo>
                <a:cubicBezTo>
                  <a:pt x="41" y="61"/>
                  <a:pt x="40" y="52"/>
                  <a:pt x="43" y="43"/>
                </a:cubicBezTo>
                <a:cubicBezTo>
                  <a:pt x="43" y="43"/>
                  <a:pt x="44" y="41"/>
                  <a:pt x="44" y="41"/>
                </a:cubicBezTo>
                <a:cubicBezTo>
                  <a:pt x="49" y="36"/>
                  <a:pt x="55" y="31"/>
                  <a:pt x="60" y="28"/>
                </a:cubicBezTo>
                <a:cubicBezTo>
                  <a:pt x="61" y="27"/>
                  <a:pt x="62" y="26"/>
                  <a:pt x="63" y="26"/>
                </a:cubicBezTo>
                <a:cubicBezTo>
                  <a:pt x="71" y="25"/>
                  <a:pt x="80" y="27"/>
                  <a:pt x="87" y="33"/>
                </a:cubicBezTo>
                <a:cubicBezTo>
                  <a:pt x="87" y="33"/>
                  <a:pt x="88" y="33"/>
                  <a:pt x="88" y="34"/>
                </a:cubicBezTo>
                <a:cubicBezTo>
                  <a:pt x="88" y="34"/>
                  <a:pt x="91" y="37"/>
                  <a:pt x="96" y="37"/>
                </a:cubicBezTo>
                <a:cubicBezTo>
                  <a:pt x="98" y="37"/>
                  <a:pt x="99" y="36"/>
                  <a:pt x="101" y="36"/>
                </a:cubicBezTo>
                <a:cubicBezTo>
                  <a:pt x="104" y="35"/>
                  <a:pt x="107" y="34"/>
                  <a:pt x="110" y="33"/>
                </a:cubicBezTo>
                <a:cubicBezTo>
                  <a:pt x="118" y="30"/>
                  <a:pt x="119" y="23"/>
                  <a:pt x="119" y="22"/>
                </a:cubicBezTo>
                <a:cubicBezTo>
                  <a:pt x="119" y="22"/>
                  <a:pt x="119" y="22"/>
                  <a:pt x="119" y="21"/>
                </a:cubicBezTo>
                <a:cubicBezTo>
                  <a:pt x="120" y="13"/>
                  <a:pt x="126" y="5"/>
                  <a:pt x="134" y="1"/>
                </a:cubicBezTo>
                <a:cubicBezTo>
                  <a:pt x="134" y="0"/>
                  <a:pt x="135" y="0"/>
                  <a:pt x="136" y="0"/>
                </a:cubicBezTo>
                <a:cubicBezTo>
                  <a:pt x="144" y="0"/>
                  <a:pt x="149" y="0"/>
                  <a:pt x="156" y="0"/>
                </a:cubicBezTo>
                <a:cubicBezTo>
                  <a:pt x="157" y="0"/>
                  <a:pt x="158" y="0"/>
                  <a:pt x="159" y="1"/>
                </a:cubicBezTo>
                <a:cubicBezTo>
                  <a:pt x="167" y="5"/>
                  <a:pt x="172" y="12"/>
                  <a:pt x="173" y="21"/>
                </a:cubicBezTo>
                <a:cubicBezTo>
                  <a:pt x="173" y="21"/>
                  <a:pt x="174" y="22"/>
                  <a:pt x="174" y="22"/>
                </a:cubicBezTo>
                <a:cubicBezTo>
                  <a:pt x="174" y="23"/>
                  <a:pt x="175" y="29"/>
                  <a:pt x="183" y="33"/>
                </a:cubicBezTo>
                <a:cubicBezTo>
                  <a:pt x="186" y="34"/>
                  <a:pt x="189" y="35"/>
                  <a:pt x="191" y="36"/>
                </a:cubicBezTo>
                <a:cubicBezTo>
                  <a:pt x="193" y="37"/>
                  <a:pt x="195" y="37"/>
                  <a:pt x="196" y="37"/>
                </a:cubicBezTo>
                <a:cubicBezTo>
                  <a:pt x="202" y="37"/>
                  <a:pt x="205" y="34"/>
                  <a:pt x="205" y="34"/>
                </a:cubicBezTo>
                <a:cubicBezTo>
                  <a:pt x="205" y="34"/>
                  <a:pt x="205" y="33"/>
                  <a:pt x="206" y="33"/>
                </a:cubicBezTo>
                <a:cubicBezTo>
                  <a:pt x="212" y="28"/>
                  <a:pt x="221" y="25"/>
                  <a:pt x="230" y="27"/>
                </a:cubicBezTo>
                <a:cubicBezTo>
                  <a:pt x="231" y="27"/>
                  <a:pt x="232" y="28"/>
                  <a:pt x="232" y="28"/>
                </a:cubicBezTo>
                <a:cubicBezTo>
                  <a:pt x="238" y="32"/>
                  <a:pt x="243" y="37"/>
                  <a:pt x="248" y="41"/>
                </a:cubicBezTo>
                <a:cubicBezTo>
                  <a:pt x="249" y="42"/>
                  <a:pt x="249" y="43"/>
                  <a:pt x="250" y="44"/>
                </a:cubicBezTo>
                <a:cubicBezTo>
                  <a:pt x="253" y="52"/>
                  <a:pt x="252" y="61"/>
                  <a:pt x="247" y="68"/>
                </a:cubicBezTo>
                <a:cubicBezTo>
                  <a:pt x="247" y="69"/>
                  <a:pt x="247" y="69"/>
                  <a:pt x="247" y="69"/>
                </a:cubicBezTo>
                <a:cubicBezTo>
                  <a:pt x="246" y="70"/>
                  <a:pt x="243" y="76"/>
                  <a:pt x="247" y="83"/>
                </a:cubicBezTo>
                <a:cubicBezTo>
                  <a:pt x="247" y="83"/>
                  <a:pt x="247" y="84"/>
                  <a:pt x="247" y="84"/>
                </a:cubicBezTo>
                <a:cubicBezTo>
                  <a:pt x="249" y="86"/>
                  <a:pt x="250" y="89"/>
                  <a:pt x="252" y="91"/>
                </a:cubicBezTo>
                <a:cubicBezTo>
                  <a:pt x="252" y="91"/>
                  <a:pt x="252" y="92"/>
                  <a:pt x="252" y="92"/>
                </a:cubicBezTo>
                <a:cubicBezTo>
                  <a:pt x="256" y="98"/>
                  <a:pt x="262" y="99"/>
                  <a:pt x="264" y="99"/>
                </a:cubicBezTo>
                <a:cubicBezTo>
                  <a:pt x="265" y="99"/>
                  <a:pt x="265" y="99"/>
                  <a:pt x="265" y="99"/>
                </a:cubicBezTo>
                <a:cubicBezTo>
                  <a:pt x="274" y="98"/>
                  <a:pt x="282" y="102"/>
                  <a:pt x="287" y="109"/>
                </a:cubicBezTo>
                <a:cubicBezTo>
                  <a:pt x="288" y="110"/>
                  <a:pt x="289" y="111"/>
                  <a:pt x="289" y="111"/>
                </a:cubicBezTo>
                <a:cubicBezTo>
                  <a:pt x="291" y="118"/>
                  <a:pt x="292" y="125"/>
                  <a:pt x="293" y="132"/>
                </a:cubicBezTo>
                <a:cubicBezTo>
                  <a:pt x="293" y="134"/>
                  <a:pt x="293" y="134"/>
                  <a:pt x="292" y="135"/>
                </a:cubicBezTo>
                <a:cubicBezTo>
                  <a:pt x="289" y="144"/>
                  <a:pt x="283" y="150"/>
                  <a:pt x="275" y="152"/>
                </a:cubicBezTo>
                <a:cubicBezTo>
                  <a:pt x="275" y="153"/>
                  <a:pt x="274" y="153"/>
                  <a:pt x="274" y="153"/>
                </a:cubicBezTo>
                <a:cubicBezTo>
                  <a:pt x="273" y="153"/>
                  <a:pt x="266" y="155"/>
                  <a:pt x="265" y="164"/>
                </a:cubicBezTo>
                <a:cubicBezTo>
                  <a:pt x="265" y="164"/>
                  <a:pt x="265" y="164"/>
                  <a:pt x="265" y="164"/>
                </a:cubicBezTo>
                <a:cubicBezTo>
                  <a:pt x="265" y="167"/>
                  <a:pt x="264" y="170"/>
                  <a:pt x="263" y="172"/>
                </a:cubicBezTo>
                <a:cubicBezTo>
                  <a:pt x="263" y="173"/>
                  <a:pt x="263" y="173"/>
                  <a:pt x="263" y="173"/>
                </a:cubicBezTo>
                <a:cubicBezTo>
                  <a:pt x="262" y="180"/>
                  <a:pt x="268" y="184"/>
                  <a:pt x="268" y="184"/>
                </a:cubicBezTo>
                <a:cubicBezTo>
                  <a:pt x="269" y="186"/>
                  <a:pt x="269" y="186"/>
                  <a:pt x="269" y="186"/>
                </a:cubicBezTo>
                <a:cubicBezTo>
                  <a:pt x="275" y="191"/>
                  <a:pt x="280" y="199"/>
                  <a:pt x="280" y="207"/>
                </a:cubicBezTo>
                <a:cubicBezTo>
                  <a:pt x="280" y="208"/>
                  <a:pt x="279" y="209"/>
                  <a:pt x="279" y="210"/>
                </a:cubicBezTo>
                <a:cubicBezTo>
                  <a:pt x="276" y="216"/>
                  <a:pt x="272" y="223"/>
                  <a:pt x="268" y="229"/>
                </a:cubicBezTo>
                <a:cubicBezTo>
                  <a:pt x="265" y="231"/>
                  <a:pt x="265" y="231"/>
                  <a:pt x="265" y="231"/>
                </a:cubicBezTo>
                <a:cubicBezTo>
                  <a:pt x="261" y="234"/>
                  <a:pt x="257" y="235"/>
                  <a:pt x="252" y="235"/>
                </a:cubicBezTo>
                <a:cubicBezTo>
                  <a:pt x="248" y="235"/>
                  <a:pt x="245" y="234"/>
                  <a:pt x="242" y="233"/>
                </a:cubicBezTo>
                <a:cubicBezTo>
                  <a:pt x="241" y="233"/>
                  <a:pt x="241" y="232"/>
                  <a:pt x="240" y="232"/>
                </a:cubicBezTo>
                <a:cubicBezTo>
                  <a:pt x="240" y="232"/>
                  <a:pt x="238" y="232"/>
                  <a:pt x="236" y="232"/>
                </a:cubicBezTo>
                <a:cubicBezTo>
                  <a:pt x="232" y="232"/>
                  <a:pt x="229" y="233"/>
                  <a:pt x="227" y="235"/>
                </a:cubicBezTo>
                <a:cubicBezTo>
                  <a:pt x="226" y="235"/>
                  <a:pt x="226" y="235"/>
                  <a:pt x="226" y="235"/>
                </a:cubicBezTo>
                <a:cubicBezTo>
                  <a:pt x="224" y="237"/>
                  <a:pt x="222" y="239"/>
                  <a:pt x="220" y="241"/>
                </a:cubicBezTo>
                <a:cubicBezTo>
                  <a:pt x="220" y="241"/>
                  <a:pt x="219" y="241"/>
                  <a:pt x="219" y="241"/>
                </a:cubicBezTo>
                <a:cubicBezTo>
                  <a:pt x="214" y="246"/>
                  <a:pt x="214" y="251"/>
                  <a:pt x="214" y="253"/>
                </a:cubicBezTo>
                <a:cubicBezTo>
                  <a:pt x="214" y="254"/>
                  <a:pt x="214" y="255"/>
                  <a:pt x="214" y="256"/>
                </a:cubicBezTo>
                <a:cubicBezTo>
                  <a:pt x="216" y="263"/>
                  <a:pt x="214" y="272"/>
                  <a:pt x="209" y="278"/>
                </a:cubicBezTo>
                <a:cubicBezTo>
                  <a:pt x="208" y="278"/>
                  <a:pt x="207" y="279"/>
                  <a:pt x="206" y="280"/>
                </a:cubicBezTo>
                <a:cubicBezTo>
                  <a:pt x="199" y="283"/>
                  <a:pt x="192" y="285"/>
                  <a:pt x="185" y="287"/>
                </a:cubicBezTo>
                <a:cubicBezTo>
                  <a:pt x="185" y="288"/>
                  <a:pt x="185" y="288"/>
                  <a:pt x="184" y="288"/>
                </a:cubicBezTo>
                <a:close/>
                <a:moveTo>
                  <a:pt x="93" y="268"/>
                </a:moveTo>
                <a:cubicBezTo>
                  <a:pt x="98" y="271"/>
                  <a:pt x="103" y="272"/>
                  <a:pt x="109" y="274"/>
                </a:cubicBezTo>
                <a:cubicBezTo>
                  <a:pt x="112" y="273"/>
                  <a:pt x="115" y="270"/>
                  <a:pt x="117" y="267"/>
                </a:cubicBezTo>
                <a:cubicBezTo>
                  <a:pt x="117" y="266"/>
                  <a:pt x="117" y="266"/>
                  <a:pt x="118" y="265"/>
                </a:cubicBezTo>
                <a:cubicBezTo>
                  <a:pt x="121" y="260"/>
                  <a:pt x="128" y="253"/>
                  <a:pt x="141" y="252"/>
                </a:cubicBezTo>
                <a:cubicBezTo>
                  <a:pt x="151" y="252"/>
                  <a:pt x="151" y="252"/>
                  <a:pt x="151" y="252"/>
                </a:cubicBezTo>
                <a:cubicBezTo>
                  <a:pt x="163" y="253"/>
                  <a:pt x="171" y="260"/>
                  <a:pt x="174" y="265"/>
                </a:cubicBezTo>
                <a:cubicBezTo>
                  <a:pt x="175" y="266"/>
                  <a:pt x="175" y="266"/>
                  <a:pt x="175" y="267"/>
                </a:cubicBezTo>
                <a:cubicBezTo>
                  <a:pt x="176" y="270"/>
                  <a:pt x="179" y="273"/>
                  <a:pt x="183" y="274"/>
                </a:cubicBezTo>
                <a:cubicBezTo>
                  <a:pt x="188" y="272"/>
                  <a:pt x="194" y="271"/>
                  <a:pt x="199" y="268"/>
                </a:cubicBezTo>
                <a:cubicBezTo>
                  <a:pt x="201" y="265"/>
                  <a:pt x="202" y="261"/>
                  <a:pt x="200" y="257"/>
                </a:cubicBezTo>
                <a:cubicBezTo>
                  <a:pt x="200" y="257"/>
                  <a:pt x="200" y="256"/>
                  <a:pt x="200" y="256"/>
                </a:cubicBezTo>
                <a:cubicBezTo>
                  <a:pt x="199" y="250"/>
                  <a:pt x="200" y="240"/>
                  <a:pt x="209" y="231"/>
                </a:cubicBezTo>
                <a:cubicBezTo>
                  <a:pt x="210" y="231"/>
                  <a:pt x="210" y="231"/>
                  <a:pt x="210" y="231"/>
                </a:cubicBezTo>
                <a:cubicBezTo>
                  <a:pt x="210" y="230"/>
                  <a:pt x="210" y="230"/>
                  <a:pt x="210" y="230"/>
                </a:cubicBezTo>
                <a:cubicBezTo>
                  <a:pt x="213" y="228"/>
                  <a:pt x="215" y="226"/>
                  <a:pt x="217" y="225"/>
                </a:cubicBezTo>
                <a:cubicBezTo>
                  <a:pt x="217" y="224"/>
                  <a:pt x="217" y="224"/>
                  <a:pt x="217" y="224"/>
                </a:cubicBezTo>
                <a:cubicBezTo>
                  <a:pt x="217" y="224"/>
                  <a:pt x="218" y="224"/>
                  <a:pt x="218" y="224"/>
                </a:cubicBezTo>
                <a:cubicBezTo>
                  <a:pt x="223" y="220"/>
                  <a:pt x="229" y="217"/>
                  <a:pt x="235" y="217"/>
                </a:cubicBezTo>
                <a:cubicBezTo>
                  <a:pt x="239" y="217"/>
                  <a:pt x="242" y="218"/>
                  <a:pt x="244" y="219"/>
                </a:cubicBezTo>
                <a:cubicBezTo>
                  <a:pt x="244" y="219"/>
                  <a:pt x="245" y="219"/>
                  <a:pt x="245" y="219"/>
                </a:cubicBezTo>
                <a:cubicBezTo>
                  <a:pt x="247" y="220"/>
                  <a:pt x="249" y="220"/>
                  <a:pt x="251" y="220"/>
                </a:cubicBezTo>
                <a:cubicBezTo>
                  <a:pt x="253" y="220"/>
                  <a:pt x="255" y="220"/>
                  <a:pt x="256" y="219"/>
                </a:cubicBezTo>
                <a:cubicBezTo>
                  <a:pt x="259" y="215"/>
                  <a:pt x="262" y="210"/>
                  <a:pt x="264" y="205"/>
                </a:cubicBezTo>
                <a:cubicBezTo>
                  <a:pt x="264" y="201"/>
                  <a:pt x="262" y="198"/>
                  <a:pt x="259" y="195"/>
                </a:cubicBezTo>
                <a:cubicBezTo>
                  <a:pt x="258" y="194"/>
                  <a:pt x="258" y="194"/>
                  <a:pt x="258" y="194"/>
                </a:cubicBezTo>
                <a:cubicBezTo>
                  <a:pt x="253" y="190"/>
                  <a:pt x="247" y="181"/>
                  <a:pt x="249" y="169"/>
                </a:cubicBezTo>
                <a:cubicBezTo>
                  <a:pt x="249" y="168"/>
                  <a:pt x="249" y="168"/>
                  <a:pt x="249" y="168"/>
                </a:cubicBezTo>
                <a:cubicBezTo>
                  <a:pt x="249" y="166"/>
                  <a:pt x="250" y="163"/>
                  <a:pt x="250" y="160"/>
                </a:cubicBezTo>
                <a:cubicBezTo>
                  <a:pt x="250" y="159"/>
                  <a:pt x="250" y="159"/>
                  <a:pt x="250" y="159"/>
                </a:cubicBezTo>
                <a:cubicBezTo>
                  <a:pt x="253" y="146"/>
                  <a:pt x="261" y="140"/>
                  <a:pt x="267" y="138"/>
                </a:cubicBezTo>
                <a:cubicBezTo>
                  <a:pt x="267" y="138"/>
                  <a:pt x="268" y="138"/>
                  <a:pt x="269" y="137"/>
                </a:cubicBezTo>
                <a:cubicBezTo>
                  <a:pt x="272" y="136"/>
                  <a:pt x="276" y="133"/>
                  <a:pt x="278" y="130"/>
                </a:cubicBezTo>
                <a:cubicBezTo>
                  <a:pt x="277" y="125"/>
                  <a:pt x="276" y="119"/>
                  <a:pt x="275" y="114"/>
                </a:cubicBezTo>
                <a:cubicBezTo>
                  <a:pt x="272" y="111"/>
                  <a:pt x="268" y="110"/>
                  <a:pt x="264" y="110"/>
                </a:cubicBezTo>
                <a:cubicBezTo>
                  <a:pt x="262" y="110"/>
                  <a:pt x="262" y="110"/>
                  <a:pt x="262" y="110"/>
                </a:cubicBezTo>
                <a:cubicBezTo>
                  <a:pt x="258" y="110"/>
                  <a:pt x="247" y="109"/>
                  <a:pt x="239" y="97"/>
                </a:cubicBezTo>
                <a:cubicBezTo>
                  <a:pt x="239" y="96"/>
                  <a:pt x="239" y="96"/>
                  <a:pt x="239" y="96"/>
                </a:cubicBezTo>
                <a:cubicBezTo>
                  <a:pt x="237" y="93"/>
                  <a:pt x="236" y="91"/>
                  <a:pt x="234" y="89"/>
                </a:cubicBezTo>
                <a:cubicBezTo>
                  <a:pt x="234" y="88"/>
                  <a:pt x="234" y="88"/>
                  <a:pt x="234" y="88"/>
                </a:cubicBezTo>
                <a:cubicBezTo>
                  <a:pt x="234" y="88"/>
                  <a:pt x="234" y="88"/>
                  <a:pt x="234" y="88"/>
                </a:cubicBezTo>
                <a:cubicBezTo>
                  <a:pt x="228" y="77"/>
                  <a:pt x="230" y="66"/>
                  <a:pt x="233" y="61"/>
                </a:cubicBezTo>
                <a:cubicBezTo>
                  <a:pt x="234" y="61"/>
                  <a:pt x="234" y="60"/>
                  <a:pt x="234" y="60"/>
                </a:cubicBezTo>
                <a:cubicBezTo>
                  <a:pt x="236" y="56"/>
                  <a:pt x="237" y="52"/>
                  <a:pt x="236" y="48"/>
                </a:cubicBezTo>
                <a:cubicBezTo>
                  <a:pt x="232" y="45"/>
                  <a:pt x="228" y="41"/>
                  <a:pt x="224" y="38"/>
                </a:cubicBezTo>
                <a:cubicBezTo>
                  <a:pt x="220" y="38"/>
                  <a:pt x="216" y="39"/>
                  <a:pt x="213" y="42"/>
                </a:cubicBezTo>
                <a:cubicBezTo>
                  <a:pt x="213" y="42"/>
                  <a:pt x="212" y="43"/>
                  <a:pt x="212" y="43"/>
                </a:cubicBezTo>
                <a:cubicBezTo>
                  <a:pt x="211" y="46"/>
                  <a:pt x="206" y="50"/>
                  <a:pt x="197" y="50"/>
                </a:cubicBezTo>
                <a:cubicBezTo>
                  <a:pt x="194" y="50"/>
                  <a:pt x="191" y="49"/>
                  <a:pt x="188" y="48"/>
                </a:cubicBezTo>
                <a:cubicBezTo>
                  <a:pt x="187" y="48"/>
                  <a:pt x="187" y="48"/>
                  <a:pt x="187" y="48"/>
                </a:cubicBezTo>
                <a:cubicBezTo>
                  <a:pt x="184" y="47"/>
                  <a:pt x="181" y="46"/>
                  <a:pt x="179" y="45"/>
                </a:cubicBezTo>
                <a:cubicBezTo>
                  <a:pt x="178" y="45"/>
                  <a:pt x="178" y="45"/>
                  <a:pt x="178" y="45"/>
                </a:cubicBezTo>
                <a:cubicBezTo>
                  <a:pt x="166" y="41"/>
                  <a:pt x="161" y="31"/>
                  <a:pt x="160" y="25"/>
                </a:cubicBezTo>
                <a:cubicBezTo>
                  <a:pt x="160" y="24"/>
                  <a:pt x="160" y="24"/>
                  <a:pt x="160" y="23"/>
                </a:cubicBezTo>
                <a:cubicBezTo>
                  <a:pt x="159" y="19"/>
                  <a:pt x="157" y="16"/>
                  <a:pt x="154" y="13"/>
                </a:cubicBezTo>
                <a:cubicBezTo>
                  <a:pt x="148" y="13"/>
                  <a:pt x="144" y="13"/>
                  <a:pt x="139" y="13"/>
                </a:cubicBezTo>
                <a:cubicBezTo>
                  <a:pt x="136" y="16"/>
                  <a:pt x="133" y="19"/>
                  <a:pt x="133" y="23"/>
                </a:cubicBezTo>
                <a:cubicBezTo>
                  <a:pt x="133" y="24"/>
                  <a:pt x="133" y="24"/>
                  <a:pt x="133" y="25"/>
                </a:cubicBezTo>
                <a:cubicBezTo>
                  <a:pt x="131" y="31"/>
                  <a:pt x="127" y="41"/>
                  <a:pt x="115" y="45"/>
                </a:cubicBezTo>
                <a:cubicBezTo>
                  <a:pt x="114" y="45"/>
                  <a:pt x="114" y="45"/>
                  <a:pt x="114" y="45"/>
                </a:cubicBezTo>
                <a:cubicBezTo>
                  <a:pt x="111" y="46"/>
                  <a:pt x="109" y="47"/>
                  <a:pt x="106" y="48"/>
                </a:cubicBezTo>
                <a:cubicBezTo>
                  <a:pt x="105" y="48"/>
                  <a:pt x="105" y="48"/>
                  <a:pt x="105" y="48"/>
                </a:cubicBezTo>
                <a:cubicBezTo>
                  <a:pt x="102" y="49"/>
                  <a:pt x="99" y="50"/>
                  <a:pt x="96" y="50"/>
                </a:cubicBezTo>
                <a:cubicBezTo>
                  <a:pt x="87" y="50"/>
                  <a:pt x="82" y="46"/>
                  <a:pt x="79" y="44"/>
                </a:cubicBezTo>
                <a:cubicBezTo>
                  <a:pt x="79" y="43"/>
                  <a:pt x="78" y="43"/>
                  <a:pt x="77" y="42"/>
                </a:cubicBezTo>
                <a:cubicBezTo>
                  <a:pt x="74" y="39"/>
                  <a:pt x="70" y="38"/>
                  <a:pt x="66" y="39"/>
                </a:cubicBezTo>
                <a:cubicBezTo>
                  <a:pt x="62" y="42"/>
                  <a:pt x="58" y="45"/>
                  <a:pt x="55" y="48"/>
                </a:cubicBezTo>
                <a:cubicBezTo>
                  <a:pt x="53" y="53"/>
                  <a:pt x="54" y="57"/>
                  <a:pt x="56" y="60"/>
                </a:cubicBezTo>
                <a:cubicBezTo>
                  <a:pt x="57" y="60"/>
                  <a:pt x="57" y="61"/>
                  <a:pt x="57" y="62"/>
                </a:cubicBezTo>
                <a:cubicBezTo>
                  <a:pt x="60" y="67"/>
                  <a:pt x="63" y="77"/>
                  <a:pt x="57" y="88"/>
                </a:cubicBezTo>
                <a:cubicBezTo>
                  <a:pt x="57" y="89"/>
                  <a:pt x="57" y="89"/>
                  <a:pt x="57" y="89"/>
                </a:cubicBezTo>
                <a:cubicBezTo>
                  <a:pt x="56" y="89"/>
                  <a:pt x="56" y="89"/>
                  <a:pt x="56" y="89"/>
                </a:cubicBezTo>
                <a:cubicBezTo>
                  <a:pt x="55" y="92"/>
                  <a:pt x="53" y="94"/>
                  <a:pt x="52" y="96"/>
                </a:cubicBezTo>
                <a:cubicBezTo>
                  <a:pt x="52" y="97"/>
                  <a:pt x="52" y="97"/>
                  <a:pt x="52" y="97"/>
                </a:cubicBezTo>
                <a:cubicBezTo>
                  <a:pt x="44" y="109"/>
                  <a:pt x="33" y="111"/>
                  <a:pt x="29" y="111"/>
                </a:cubicBezTo>
                <a:cubicBezTo>
                  <a:pt x="27" y="111"/>
                  <a:pt x="27" y="111"/>
                  <a:pt x="27" y="111"/>
                </a:cubicBezTo>
                <a:cubicBezTo>
                  <a:pt x="23" y="110"/>
                  <a:pt x="19" y="112"/>
                  <a:pt x="16" y="115"/>
                </a:cubicBezTo>
                <a:cubicBezTo>
                  <a:pt x="15" y="120"/>
                  <a:pt x="14" y="125"/>
                  <a:pt x="14" y="130"/>
                </a:cubicBezTo>
                <a:cubicBezTo>
                  <a:pt x="16" y="134"/>
                  <a:pt x="19" y="137"/>
                  <a:pt x="23" y="138"/>
                </a:cubicBezTo>
                <a:cubicBezTo>
                  <a:pt x="23" y="138"/>
                  <a:pt x="24" y="138"/>
                  <a:pt x="24" y="138"/>
                </a:cubicBezTo>
                <a:cubicBezTo>
                  <a:pt x="30" y="141"/>
                  <a:pt x="38" y="147"/>
                  <a:pt x="41" y="159"/>
                </a:cubicBezTo>
                <a:cubicBezTo>
                  <a:pt x="41" y="160"/>
                  <a:pt x="41" y="160"/>
                  <a:pt x="41" y="160"/>
                </a:cubicBezTo>
                <a:cubicBezTo>
                  <a:pt x="41" y="163"/>
                  <a:pt x="42" y="166"/>
                  <a:pt x="43" y="169"/>
                </a:cubicBezTo>
                <a:cubicBezTo>
                  <a:pt x="43" y="169"/>
                  <a:pt x="43" y="169"/>
                  <a:pt x="43" y="169"/>
                </a:cubicBezTo>
                <a:cubicBezTo>
                  <a:pt x="44" y="182"/>
                  <a:pt x="38" y="190"/>
                  <a:pt x="34" y="195"/>
                </a:cubicBezTo>
                <a:cubicBezTo>
                  <a:pt x="32" y="196"/>
                  <a:pt x="32" y="196"/>
                  <a:pt x="32" y="196"/>
                </a:cubicBezTo>
                <a:cubicBezTo>
                  <a:pt x="29" y="198"/>
                  <a:pt x="27" y="202"/>
                  <a:pt x="27" y="205"/>
                </a:cubicBezTo>
                <a:cubicBezTo>
                  <a:pt x="29" y="210"/>
                  <a:pt x="32" y="215"/>
                  <a:pt x="35" y="220"/>
                </a:cubicBezTo>
                <a:cubicBezTo>
                  <a:pt x="38" y="221"/>
                  <a:pt x="43" y="221"/>
                  <a:pt x="46" y="219"/>
                </a:cubicBezTo>
                <a:cubicBezTo>
                  <a:pt x="47" y="219"/>
                  <a:pt x="47" y="219"/>
                  <a:pt x="48" y="219"/>
                </a:cubicBezTo>
                <a:cubicBezTo>
                  <a:pt x="50" y="218"/>
                  <a:pt x="53" y="217"/>
                  <a:pt x="56" y="217"/>
                </a:cubicBezTo>
                <a:cubicBezTo>
                  <a:pt x="63" y="217"/>
                  <a:pt x="69" y="220"/>
                  <a:pt x="74" y="224"/>
                </a:cubicBezTo>
                <a:cubicBezTo>
                  <a:pt x="74" y="224"/>
                  <a:pt x="74" y="224"/>
                  <a:pt x="74" y="224"/>
                </a:cubicBezTo>
                <a:cubicBezTo>
                  <a:pt x="75" y="224"/>
                  <a:pt x="75" y="224"/>
                  <a:pt x="75" y="224"/>
                </a:cubicBezTo>
                <a:cubicBezTo>
                  <a:pt x="77" y="226"/>
                  <a:pt x="79" y="228"/>
                  <a:pt x="82" y="230"/>
                </a:cubicBezTo>
                <a:cubicBezTo>
                  <a:pt x="83" y="231"/>
                  <a:pt x="83" y="231"/>
                  <a:pt x="83" y="231"/>
                </a:cubicBezTo>
                <a:cubicBezTo>
                  <a:pt x="92" y="239"/>
                  <a:pt x="93" y="250"/>
                  <a:pt x="92" y="256"/>
                </a:cubicBezTo>
                <a:cubicBezTo>
                  <a:pt x="92" y="256"/>
                  <a:pt x="92" y="257"/>
                  <a:pt x="92" y="257"/>
                </a:cubicBezTo>
                <a:cubicBezTo>
                  <a:pt x="90" y="261"/>
                  <a:pt x="91" y="265"/>
                  <a:pt x="93" y="268"/>
                </a:cubicBezTo>
                <a:close/>
                <a:moveTo>
                  <a:pt x="146" y="219"/>
                </a:moveTo>
                <a:cubicBezTo>
                  <a:pt x="106" y="219"/>
                  <a:pt x="73" y="186"/>
                  <a:pt x="73" y="146"/>
                </a:cubicBezTo>
                <a:cubicBezTo>
                  <a:pt x="73" y="106"/>
                  <a:pt x="106" y="73"/>
                  <a:pt x="146" y="73"/>
                </a:cubicBezTo>
                <a:cubicBezTo>
                  <a:pt x="187" y="73"/>
                  <a:pt x="219" y="105"/>
                  <a:pt x="219" y="146"/>
                </a:cubicBezTo>
                <a:cubicBezTo>
                  <a:pt x="219" y="186"/>
                  <a:pt x="187" y="219"/>
                  <a:pt x="146" y="219"/>
                </a:cubicBezTo>
                <a:close/>
                <a:moveTo>
                  <a:pt x="146" y="86"/>
                </a:moveTo>
                <a:cubicBezTo>
                  <a:pt x="114" y="86"/>
                  <a:pt x="87" y="113"/>
                  <a:pt x="87" y="146"/>
                </a:cubicBezTo>
                <a:cubicBezTo>
                  <a:pt x="87" y="179"/>
                  <a:pt x="114" y="205"/>
                  <a:pt x="146" y="205"/>
                </a:cubicBezTo>
                <a:cubicBezTo>
                  <a:pt x="179" y="205"/>
                  <a:pt x="206" y="178"/>
                  <a:pt x="206" y="146"/>
                </a:cubicBezTo>
                <a:cubicBezTo>
                  <a:pt x="206" y="113"/>
                  <a:pt x="179" y="86"/>
                  <a:pt x="146" y="86"/>
                </a:cubicBezTo>
                <a:close/>
                <a:moveTo>
                  <a:pt x="146" y="86"/>
                </a:moveTo>
                <a:cubicBezTo>
                  <a:pt x="146" y="86"/>
                  <a:pt x="146" y="86"/>
                  <a:pt x="146" y="86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14">
            <a:extLst>
              <a:ext uri="{FF2B5EF4-FFF2-40B4-BE49-F238E27FC236}">
                <a16:creationId xmlns:a16="http://schemas.microsoft.com/office/drawing/2014/main" id="{2F6ECA23-E2B5-4F08-A521-7FC9DC2FA30B}"/>
              </a:ext>
            </a:extLst>
          </p:cNvPr>
          <p:cNvSpPr>
            <a:spLocks noEditPoints="1"/>
          </p:cNvSpPr>
          <p:nvPr/>
        </p:nvSpPr>
        <p:spPr bwMode="auto">
          <a:xfrm>
            <a:off x="3406252" y="2895665"/>
            <a:ext cx="538658" cy="578414"/>
          </a:xfrm>
          <a:custGeom>
            <a:avLst/>
            <a:gdLst>
              <a:gd name="T0" fmla="*/ 210 w 292"/>
              <a:gd name="T1" fmla="*/ 22 h 313"/>
              <a:gd name="T2" fmla="*/ 222 w 292"/>
              <a:gd name="T3" fmla="*/ 29 h 313"/>
              <a:gd name="T4" fmla="*/ 208 w 292"/>
              <a:gd name="T5" fmla="*/ 46 h 313"/>
              <a:gd name="T6" fmla="*/ 201 w 292"/>
              <a:gd name="T7" fmla="*/ 36 h 313"/>
              <a:gd name="T8" fmla="*/ 84 w 292"/>
              <a:gd name="T9" fmla="*/ 47 h 313"/>
              <a:gd name="T10" fmla="*/ 90 w 292"/>
              <a:gd name="T11" fmla="*/ 36 h 313"/>
              <a:gd name="T12" fmla="*/ 73 w 292"/>
              <a:gd name="T13" fmla="*/ 19 h 313"/>
              <a:gd name="T14" fmla="*/ 78 w 292"/>
              <a:gd name="T15" fmla="*/ 43 h 313"/>
              <a:gd name="T16" fmla="*/ 153 w 292"/>
              <a:gd name="T17" fmla="*/ 23 h 313"/>
              <a:gd name="T18" fmla="*/ 146 w 292"/>
              <a:gd name="T19" fmla="*/ 0 h 313"/>
              <a:gd name="T20" fmla="*/ 139 w 292"/>
              <a:gd name="T21" fmla="*/ 23 h 313"/>
              <a:gd name="T22" fmla="*/ 23 w 292"/>
              <a:gd name="T23" fmla="*/ 139 h 313"/>
              <a:gd name="T24" fmla="*/ 0 w 292"/>
              <a:gd name="T25" fmla="*/ 146 h 313"/>
              <a:gd name="T26" fmla="*/ 23 w 292"/>
              <a:gd name="T27" fmla="*/ 153 h 313"/>
              <a:gd name="T28" fmla="*/ 23 w 292"/>
              <a:gd name="T29" fmla="*/ 139 h 313"/>
              <a:gd name="T30" fmla="*/ 269 w 292"/>
              <a:gd name="T31" fmla="*/ 139 h 313"/>
              <a:gd name="T32" fmla="*/ 269 w 292"/>
              <a:gd name="T33" fmla="*/ 153 h 313"/>
              <a:gd name="T34" fmla="*/ 292 w 292"/>
              <a:gd name="T35" fmla="*/ 146 h 313"/>
              <a:gd name="T36" fmla="*/ 273 w 292"/>
              <a:gd name="T37" fmla="*/ 73 h 313"/>
              <a:gd name="T38" fmla="*/ 249 w 292"/>
              <a:gd name="T39" fmla="*/ 79 h 313"/>
              <a:gd name="T40" fmla="*/ 253 w 292"/>
              <a:gd name="T41" fmla="*/ 92 h 313"/>
              <a:gd name="T42" fmla="*/ 270 w 292"/>
              <a:gd name="T43" fmla="*/ 83 h 313"/>
              <a:gd name="T44" fmla="*/ 236 w 292"/>
              <a:gd name="T45" fmla="*/ 145 h 313"/>
              <a:gd name="T46" fmla="*/ 222 w 292"/>
              <a:gd name="T47" fmla="*/ 193 h 313"/>
              <a:gd name="T48" fmla="*/ 212 w 292"/>
              <a:gd name="T49" fmla="*/ 207 h 313"/>
              <a:gd name="T50" fmla="*/ 192 w 292"/>
              <a:gd name="T51" fmla="*/ 252 h 313"/>
              <a:gd name="T52" fmla="*/ 192 w 292"/>
              <a:gd name="T53" fmla="*/ 288 h 313"/>
              <a:gd name="T54" fmla="*/ 124 w 292"/>
              <a:gd name="T55" fmla="*/ 313 h 313"/>
              <a:gd name="T56" fmla="*/ 98 w 292"/>
              <a:gd name="T57" fmla="*/ 251 h 313"/>
              <a:gd name="T58" fmla="*/ 68 w 292"/>
              <a:gd name="T59" fmla="*/ 193 h 313"/>
              <a:gd name="T60" fmla="*/ 55 w 292"/>
              <a:gd name="T61" fmla="*/ 146 h 313"/>
              <a:gd name="T62" fmla="*/ 236 w 292"/>
              <a:gd name="T63" fmla="*/ 145 h 313"/>
              <a:gd name="T64" fmla="*/ 112 w 292"/>
              <a:gd name="T65" fmla="*/ 259 h 313"/>
              <a:gd name="T66" fmla="*/ 178 w 292"/>
              <a:gd name="T67" fmla="*/ 272 h 313"/>
              <a:gd name="T68" fmla="*/ 178 w 292"/>
              <a:gd name="T69" fmla="*/ 288 h 313"/>
              <a:gd name="T70" fmla="*/ 112 w 292"/>
              <a:gd name="T71" fmla="*/ 286 h 313"/>
              <a:gd name="T72" fmla="*/ 124 w 292"/>
              <a:gd name="T73" fmla="*/ 299 h 313"/>
              <a:gd name="T74" fmla="*/ 178 w 292"/>
              <a:gd name="T75" fmla="*/ 288 h 313"/>
              <a:gd name="T76" fmla="*/ 145 w 292"/>
              <a:gd name="T77" fmla="*/ 69 h 313"/>
              <a:gd name="T78" fmla="*/ 79 w 292"/>
              <a:gd name="T79" fmla="*/ 184 h 313"/>
              <a:gd name="T80" fmla="*/ 90 w 292"/>
              <a:gd name="T81" fmla="*/ 198 h 313"/>
              <a:gd name="T82" fmla="*/ 112 w 292"/>
              <a:gd name="T83" fmla="*/ 245 h 313"/>
              <a:gd name="T84" fmla="*/ 201 w 292"/>
              <a:gd name="T85" fmla="*/ 198 h 313"/>
              <a:gd name="T86" fmla="*/ 211 w 292"/>
              <a:gd name="T87" fmla="*/ 185 h 313"/>
              <a:gd name="T88" fmla="*/ 211 w 292"/>
              <a:gd name="T89" fmla="*/ 184 h 313"/>
              <a:gd name="T90" fmla="*/ 42 w 292"/>
              <a:gd name="T91" fmla="*/ 79 h 313"/>
              <a:gd name="T92" fmla="*/ 19 w 292"/>
              <a:gd name="T93" fmla="*/ 73 h 313"/>
              <a:gd name="T94" fmla="*/ 36 w 292"/>
              <a:gd name="T95" fmla="*/ 91 h 313"/>
              <a:gd name="T96" fmla="*/ 45 w 292"/>
              <a:gd name="T97" fmla="*/ 88 h 313"/>
              <a:gd name="T98" fmla="*/ 42 w 292"/>
              <a:gd name="T99" fmla="*/ 79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2" h="313">
                <a:moveTo>
                  <a:pt x="201" y="36"/>
                </a:moveTo>
                <a:cubicBezTo>
                  <a:pt x="210" y="22"/>
                  <a:pt x="210" y="22"/>
                  <a:pt x="210" y="22"/>
                </a:cubicBezTo>
                <a:cubicBezTo>
                  <a:pt x="212" y="19"/>
                  <a:pt x="216" y="18"/>
                  <a:pt x="219" y="19"/>
                </a:cubicBezTo>
                <a:cubicBezTo>
                  <a:pt x="223" y="21"/>
                  <a:pt x="224" y="26"/>
                  <a:pt x="222" y="29"/>
                </a:cubicBezTo>
                <a:cubicBezTo>
                  <a:pt x="214" y="43"/>
                  <a:pt x="214" y="43"/>
                  <a:pt x="214" y="43"/>
                </a:cubicBezTo>
                <a:cubicBezTo>
                  <a:pt x="212" y="45"/>
                  <a:pt x="210" y="46"/>
                  <a:pt x="208" y="46"/>
                </a:cubicBezTo>
                <a:cubicBezTo>
                  <a:pt x="206" y="46"/>
                  <a:pt x="205" y="46"/>
                  <a:pt x="204" y="46"/>
                </a:cubicBezTo>
                <a:cubicBezTo>
                  <a:pt x="201" y="44"/>
                  <a:pt x="200" y="40"/>
                  <a:pt x="201" y="36"/>
                </a:cubicBezTo>
                <a:close/>
                <a:moveTo>
                  <a:pt x="78" y="43"/>
                </a:moveTo>
                <a:cubicBezTo>
                  <a:pt x="79" y="45"/>
                  <a:pt x="82" y="47"/>
                  <a:pt x="84" y="47"/>
                </a:cubicBezTo>
                <a:cubicBezTo>
                  <a:pt x="85" y="47"/>
                  <a:pt x="87" y="46"/>
                  <a:pt x="88" y="46"/>
                </a:cubicBezTo>
                <a:cubicBezTo>
                  <a:pt x="91" y="44"/>
                  <a:pt x="92" y="40"/>
                  <a:pt x="90" y="36"/>
                </a:cubicBezTo>
                <a:cubicBezTo>
                  <a:pt x="82" y="22"/>
                  <a:pt x="82" y="22"/>
                  <a:pt x="82" y="22"/>
                </a:cubicBezTo>
                <a:cubicBezTo>
                  <a:pt x="80" y="19"/>
                  <a:pt x="76" y="18"/>
                  <a:pt x="73" y="19"/>
                </a:cubicBezTo>
                <a:cubicBezTo>
                  <a:pt x="69" y="21"/>
                  <a:pt x="68" y="26"/>
                  <a:pt x="70" y="29"/>
                </a:cubicBezTo>
                <a:lnTo>
                  <a:pt x="78" y="43"/>
                </a:lnTo>
                <a:close/>
                <a:moveTo>
                  <a:pt x="146" y="30"/>
                </a:moveTo>
                <a:cubicBezTo>
                  <a:pt x="150" y="30"/>
                  <a:pt x="153" y="27"/>
                  <a:pt x="153" y="23"/>
                </a:cubicBezTo>
                <a:cubicBezTo>
                  <a:pt x="153" y="7"/>
                  <a:pt x="153" y="7"/>
                  <a:pt x="153" y="7"/>
                </a:cubicBezTo>
                <a:cubicBezTo>
                  <a:pt x="153" y="3"/>
                  <a:pt x="150" y="0"/>
                  <a:pt x="146" y="0"/>
                </a:cubicBezTo>
                <a:cubicBezTo>
                  <a:pt x="142" y="0"/>
                  <a:pt x="139" y="3"/>
                  <a:pt x="139" y="7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39" y="27"/>
                  <a:pt x="142" y="30"/>
                  <a:pt x="146" y="30"/>
                </a:cubicBezTo>
                <a:close/>
                <a:moveTo>
                  <a:pt x="23" y="139"/>
                </a:moveTo>
                <a:cubicBezTo>
                  <a:pt x="6" y="139"/>
                  <a:pt x="6" y="139"/>
                  <a:pt x="6" y="139"/>
                </a:cubicBezTo>
                <a:cubicBezTo>
                  <a:pt x="3" y="139"/>
                  <a:pt x="0" y="142"/>
                  <a:pt x="0" y="146"/>
                </a:cubicBezTo>
                <a:cubicBezTo>
                  <a:pt x="0" y="150"/>
                  <a:pt x="3" y="153"/>
                  <a:pt x="6" y="153"/>
                </a:cubicBezTo>
                <a:cubicBezTo>
                  <a:pt x="23" y="153"/>
                  <a:pt x="23" y="153"/>
                  <a:pt x="23" y="153"/>
                </a:cubicBezTo>
                <a:cubicBezTo>
                  <a:pt x="26" y="153"/>
                  <a:pt x="30" y="150"/>
                  <a:pt x="30" y="146"/>
                </a:cubicBezTo>
                <a:cubicBezTo>
                  <a:pt x="30" y="142"/>
                  <a:pt x="26" y="139"/>
                  <a:pt x="23" y="139"/>
                </a:cubicBezTo>
                <a:close/>
                <a:moveTo>
                  <a:pt x="285" y="139"/>
                </a:moveTo>
                <a:cubicBezTo>
                  <a:pt x="269" y="139"/>
                  <a:pt x="269" y="139"/>
                  <a:pt x="269" y="139"/>
                </a:cubicBezTo>
                <a:cubicBezTo>
                  <a:pt x="265" y="139"/>
                  <a:pt x="262" y="142"/>
                  <a:pt x="262" y="146"/>
                </a:cubicBezTo>
                <a:cubicBezTo>
                  <a:pt x="262" y="150"/>
                  <a:pt x="265" y="153"/>
                  <a:pt x="269" y="153"/>
                </a:cubicBezTo>
                <a:cubicBezTo>
                  <a:pt x="285" y="153"/>
                  <a:pt x="285" y="153"/>
                  <a:pt x="285" y="153"/>
                </a:cubicBezTo>
                <a:cubicBezTo>
                  <a:pt x="289" y="153"/>
                  <a:pt x="292" y="150"/>
                  <a:pt x="292" y="146"/>
                </a:cubicBezTo>
                <a:cubicBezTo>
                  <a:pt x="292" y="142"/>
                  <a:pt x="289" y="139"/>
                  <a:pt x="285" y="139"/>
                </a:cubicBezTo>
                <a:close/>
                <a:moveTo>
                  <a:pt x="273" y="73"/>
                </a:moveTo>
                <a:cubicBezTo>
                  <a:pt x="271" y="70"/>
                  <a:pt x="267" y="69"/>
                  <a:pt x="263" y="70"/>
                </a:cubicBezTo>
                <a:cubicBezTo>
                  <a:pt x="249" y="79"/>
                  <a:pt x="249" y="79"/>
                  <a:pt x="249" y="79"/>
                </a:cubicBezTo>
                <a:cubicBezTo>
                  <a:pt x="246" y="81"/>
                  <a:pt x="245" y="85"/>
                  <a:pt x="247" y="88"/>
                </a:cubicBezTo>
                <a:cubicBezTo>
                  <a:pt x="248" y="91"/>
                  <a:pt x="250" y="92"/>
                  <a:pt x="253" y="92"/>
                </a:cubicBezTo>
                <a:cubicBezTo>
                  <a:pt x="254" y="92"/>
                  <a:pt x="255" y="91"/>
                  <a:pt x="256" y="91"/>
                </a:cubicBezTo>
                <a:cubicBezTo>
                  <a:pt x="270" y="83"/>
                  <a:pt x="270" y="83"/>
                  <a:pt x="270" y="83"/>
                </a:cubicBezTo>
                <a:cubicBezTo>
                  <a:pt x="274" y="81"/>
                  <a:pt x="275" y="77"/>
                  <a:pt x="273" y="73"/>
                </a:cubicBezTo>
                <a:close/>
                <a:moveTo>
                  <a:pt x="236" y="145"/>
                </a:moveTo>
                <a:cubicBezTo>
                  <a:pt x="236" y="161"/>
                  <a:pt x="231" y="176"/>
                  <a:pt x="224" y="190"/>
                </a:cubicBezTo>
                <a:cubicBezTo>
                  <a:pt x="223" y="191"/>
                  <a:pt x="223" y="192"/>
                  <a:pt x="222" y="193"/>
                </a:cubicBezTo>
                <a:cubicBezTo>
                  <a:pt x="222" y="194"/>
                  <a:pt x="222" y="194"/>
                  <a:pt x="222" y="194"/>
                </a:cubicBezTo>
                <a:cubicBezTo>
                  <a:pt x="219" y="198"/>
                  <a:pt x="215" y="203"/>
                  <a:pt x="212" y="207"/>
                </a:cubicBezTo>
                <a:cubicBezTo>
                  <a:pt x="198" y="225"/>
                  <a:pt x="192" y="241"/>
                  <a:pt x="192" y="251"/>
                </a:cubicBezTo>
                <a:cubicBezTo>
                  <a:pt x="192" y="252"/>
                  <a:pt x="192" y="252"/>
                  <a:pt x="192" y="252"/>
                </a:cubicBezTo>
                <a:cubicBezTo>
                  <a:pt x="192" y="253"/>
                  <a:pt x="192" y="254"/>
                  <a:pt x="192" y="255"/>
                </a:cubicBezTo>
                <a:cubicBezTo>
                  <a:pt x="192" y="288"/>
                  <a:pt x="192" y="288"/>
                  <a:pt x="192" y="288"/>
                </a:cubicBezTo>
                <a:cubicBezTo>
                  <a:pt x="192" y="302"/>
                  <a:pt x="180" y="313"/>
                  <a:pt x="166" y="313"/>
                </a:cubicBezTo>
                <a:cubicBezTo>
                  <a:pt x="124" y="313"/>
                  <a:pt x="124" y="313"/>
                  <a:pt x="124" y="313"/>
                </a:cubicBezTo>
                <a:cubicBezTo>
                  <a:pt x="110" y="313"/>
                  <a:pt x="98" y="302"/>
                  <a:pt x="98" y="288"/>
                </a:cubicBezTo>
                <a:cubicBezTo>
                  <a:pt x="98" y="251"/>
                  <a:pt x="98" y="251"/>
                  <a:pt x="98" y="251"/>
                </a:cubicBezTo>
                <a:cubicBezTo>
                  <a:pt x="99" y="242"/>
                  <a:pt x="92" y="226"/>
                  <a:pt x="79" y="208"/>
                </a:cubicBezTo>
                <a:cubicBezTo>
                  <a:pt x="75" y="203"/>
                  <a:pt x="71" y="198"/>
                  <a:pt x="68" y="193"/>
                </a:cubicBezTo>
                <a:cubicBezTo>
                  <a:pt x="68" y="192"/>
                  <a:pt x="67" y="191"/>
                  <a:pt x="67" y="191"/>
                </a:cubicBezTo>
                <a:cubicBezTo>
                  <a:pt x="59" y="177"/>
                  <a:pt x="55" y="161"/>
                  <a:pt x="55" y="146"/>
                </a:cubicBezTo>
                <a:cubicBezTo>
                  <a:pt x="55" y="96"/>
                  <a:pt x="95" y="55"/>
                  <a:pt x="145" y="55"/>
                </a:cubicBezTo>
                <a:cubicBezTo>
                  <a:pt x="195" y="55"/>
                  <a:pt x="236" y="96"/>
                  <a:pt x="236" y="145"/>
                </a:cubicBezTo>
                <a:close/>
                <a:moveTo>
                  <a:pt x="178" y="259"/>
                </a:moveTo>
                <a:cubicBezTo>
                  <a:pt x="112" y="259"/>
                  <a:pt x="112" y="259"/>
                  <a:pt x="112" y="259"/>
                </a:cubicBezTo>
                <a:cubicBezTo>
                  <a:pt x="112" y="272"/>
                  <a:pt x="112" y="272"/>
                  <a:pt x="112" y="272"/>
                </a:cubicBezTo>
                <a:cubicBezTo>
                  <a:pt x="178" y="272"/>
                  <a:pt x="178" y="272"/>
                  <a:pt x="178" y="272"/>
                </a:cubicBezTo>
                <a:lnTo>
                  <a:pt x="178" y="259"/>
                </a:lnTo>
                <a:close/>
                <a:moveTo>
                  <a:pt x="178" y="288"/>
                </a:moveTo>
                <a:cubicBezTo>
                  <a:pt x="178" y="286"/>
                  <a:pt x="178" y="286"/>
                  <a:pt x="178" y="286"/>
                </a:cubicBezTo>
                <a:cubicBezTo>
                  <a:pt x="112" y="286"/>
                  <a:pt x="112" y="286"/>
                  <a:pt x="112" y="286"/>
                </a:cubicBezTo>
                <a:cubicBezTo>
                  <a:pt x="112" y="288"/>
                  <a:pt x="112" y="288"/>
                  <a:pt x="112" y="288"/>
                </a:cubicBezTo>
                <a:cubicBezTo>
                  <a:pt x="113" y="294"/>
                  <a:pt x="118" y="299"/>
                  <a:pt x="124" y="299"/>
                </a:cubicBezTo>
                <a:cubicBezTo>
                  <a:pt x="166" y="299"/>
                  <a:pt x="166" y="299"/>
                  <a:pt x="166" y="299"/>
                </a:cubicBezTo>
                <a:cubicBezTo>
                  <a:pt x="173" y="299"/>
                  <a:pt x="177" y="294"/>
                  <a:pt x="178" y="288"/>
                </a:cubicBezTo>
                <a:close/>
                <a:moveTo>
                  <a:pt x="222" y="145"/>
                </a:moveTo>
                <a:cubicBezTo>
                  <a:pt x="222" y="103"/>
                  <a:pt x="187" y="69"/>
                  <a:pt x="145" y="69"/>
                </a:cubicBezTo>
                <a:cubicBezTo>
                  <a:pt x="103" y="69"/>
                  <a:pt x="69" y="103"/>
                  <a:pt x="69" y="145"/>
                </a:cubicBezTo>
                <a:cubicBezTo>
                  <a:pt x="69" y="159"/>
                  <a:pt x="72" y="172"/>
                  <a:pt x="79" y="184"/>
                </a:cubicBezTo>
                <a:cubicBezTo>
                  <a:pt x="79" y="185"/>
                  <a:pt x="79" y="185"/>
                  <a:pt x="79" y="185"/>
                </a:cubicBezTo>
                <a:cubicBezTo>
                  <a:pt x="82" y="190"/>
                  <a:pt x="86" y="194"/>
                  <a:pt x="90" y="198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103" y="217"/>
                  <a:pt x="110" y="232"/>
                  <a:pt x="112" y="245"/>
                </a:cubicBezTo>
                <a:cubicBezTo>
                  <a:pt x="179" y="245"/>
                  <a:pt x="179" y="245"/>
                  <a:pt x="179" y="245"/>
                </a:cubicBezTo>
                <a:cubicBezTo>
                  <a:pt x="181" y="229"/>
                  <a:pt x="192" y="211"/>
                  <a:pt x="201" y="198"/>
                </a:cubicBezTo>
                <a:cubicBezTo>
                  <a:pt x="201" y="198"/>
                  <a:pt x="201" y="198"/>
                  <a:pt x="202" y="197"/>
                </a:cubicBezTo>
                <a:cubicBezTo>
                  <a:pt x="205" y="194"/>
                  <a:pt x="208" y="190"/>
                  <a:pt x="211" y="185"/>
                </a:cubicBezTo>
                <a:cubicBezTo>
                  <a:pt x="211" y="185"/>
                  <a:pt x="211" y="185"/>
                  <a:pt x="211" y="185"/>
                </a:cubicBezTo>
                <a:cubicBezTo>
                  <a:pt x="211" y="184"/>
                  <a:pt x="211" y="184"/>
                  <a:pt x="211" y="184"/>
                </a:cubicBezTo>
                <a:cubicBezTo>
                  <a:pt x="218" y="172"/>
                  <a:pt x="222" y="159"/>
                  <a:pt x="222" y="145"/>
                </a:cubicBezTo>
                <a:close/>
                <a:moveTo>
                  <a:pt x="42" y="79"/>
                </a:moveTo>
                <a:cubicBezTo>
                  <a:pt x="28" y="70"/>
                  <a:pt x="28" y="70"/>
                  <a:pt x="28" y="70"/>
                </a:cubicBezTo>
                <a:cubicBezTo>
                  <a:pt x="25" y="69"/>
                  <a:pt x="21" y="70"/>
                  <a:pt x="19" y="73"/>
                </a:cubicBezTo>
                <a:cubicBezTo>
                  <a:pt x="17" y="77"/>
                  <a:pt x="18" y="81"/>
                  <a:pt x="22" y="83"/>
                </a:cubicBezTo>
                <a:cubicBezTo>
                  <a:pt x="36" y="91"/>
                  <a:pt x="36" y="91"/>
                  <a:pt x="36" y="91"/>
                </a:cubicBezTo>
                <a:cubicBezTo>
                  <a:pt x="37" y="92"/>
                  <a:pt x="38" y="92"/>
                  <a:pt x="39" y="92"/>
                </a:cubicBezTo>
                <a:cubicBezTo>
                  <a:pt x="41" y="92"/>
                  <a:pt x="44" y="91"/>
                  <a:pt x="45" y="88"/>
                </a:cubicBezTo>
                <a:cubicBezTo>
                  <a:pt x="47" y="85"/>
                  <a:pt x="46" y="81"/>
                  <a:pt x="42" y="79"/>
                </a:cubicBezTo>
                <a:close/>
                <a:moveTo>
                  <a:pt x="42" y="79"/>
                </a:moveTo>
                <a:cubicBezTo>
                  <a:pt x="42" y="79"/>
                  <a:pt x="42" y="79"/>
                  <a:pt x="42" y="79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19">
            <a:extLst>
              <a:ext uri="{FF2B5EF4-FFF2-40B4-BE49-F238E27FC236}">
                <a16:creationId xmlns:a16="http://schemas.microsoft.com/office/drawing/2014/main" id="{F22AA438-8780-4EB7-AC2F-6CF7EBA240C4}"/>
              </a:ext>
            </a:extLst>
          </p:cNvPr>
          <p:cNvSpPr>
            <a:spLocks noEditPoints="1"/>
          </p:cNvSpPr>
          <p:nvPr/>
        </p:nvSpPr>
        <p:spPr bwMode="auto">
          <a:xfrm>
            <a:off x="8115009" y="2905563"/>
            <a:ext cx="538658" cy="540996"/>
          </a:xfrm>
          <a:custGeom>
            <a:avLst/>
            <a:gdLst>
              <a:gd name="T0" fmla="*/ 292 w 292"/>
              <a:gd name="T1" fmla="*/ 146 h 293"/>
              <a:gd name="T2" fmla="*/ 146 w 292"/>
              <a:gd name="T3" fmla="*/ 0 h 293"/>
              <a:gd name="T4" fmla="*/ 0 w 292"/>
              <a:gd name="T5" fmla="*/ 146 h 293"/>
              <a:gd name="T6" fmla="*/ 51 w 292"/>
              <a:gd name="T7" fmla="*/ 257 h 293"/>
              <a:gd name="T8" fmla="*/ 53 w 292"/>
              <a:gd name="T9" fmla="*/ 259 h 293"/>
              <a:gd name="T10" fmla="*/ 146 w 292"/>
              <a:gd name="T11" fmla="*/ 293 h 293"/>
              <a:gd name="T12" fmla="*/ 239 w 292"/>
              <a:gd name="T13" fmla="*/ 259 h 293"/>
              <a:gd name="T14" fmla="*/ 243 w 292"/>
              <a:gd name="T15" fmla="*/ 257 h 293"/>
              <a:gd name="T16" fmla="*/ 292 w 292"/>
              <a:gd name="T17" fmla="*/ 146 h 293"/>
              <a:gd name="T18" fmla="*/ 13 w 292"/>
              <a:gd name="T19" fmla="*/ 146 h 293"/>
              <a:gd name="T20" fmla="*/ 146 w 292"/>
              <a:gd name="T21" fmla="*/ 13 h 293"/>
              <a:gd name="T22" fmla="*/ 279 w 292"/>
              <a:gd name="T23" fmla="*/ 146 h 293"/>
              <a:gd name="T24" fmla="*/ 242 w 292"/>
              <a:gd name="T25" fmla="*/ 238 h 293"/>
              <a:gd name="T26" fmla="*/ 192 w 292"/>
              <a:gd name="T27" fmla="*/ 172 h 293"/>
              <a:gd name="T28" fmla="*/ 205 w 292"/>
              <a:gd name="T29" fmla="*/ 136 h 293"/>
              <a:gd name="T30" fmla="*/ 146 w 292"/>
              <a:gd name="T31" fmla="*/ 77 h 293"/>
              <a:gd name="T32" fmla="*/ 88 w 292"/>
              <a:gd name="T33" fmla="*/ 136 h 293"/>
              <a:gd name="T34" fmla="*/ 100 w 292"/>
              <a:gd name="T35" fmla="*/ 172 h 293"/>
              <a:gd name="T36" fmla="*/ 51 w 292"/>
              <a:gd name="T37" fmla="*/ 238 h 293"/>
              <a:gd name="T38" fmla="*/ 13 w 292"/>
              <a:gd name="T39" fmla="*/ 146 h 293"/>
              <a:gd name="T40" fmla="*/ 101 w 292"/>
              <a:gd name="T41" fmla="*/ 136 h 293"/>
              <a:gd name="T42" fmla="*/ 146 w 292"/>
              <a:gd name="T43" fmla="*/ 91 h 293"/>
              <a:gd name="T44" fmla="*/ 191 w 292"/>
              <a:gd name="T45" fmla="*/ 136 h 293"/>
              <a:gd name="T46" fmla="*/ 146 w 292"/>
              <a:gd name="T47" fmla="*/ 181 h 293"/>
              <a:gd name="T48" fmla="*/ 101 w 292"/>
              <a:gd name="T49" fmla="*/ 136 h 293"/>
              <a:gd name="T50" fmla="*/ 63 w 292"/>
              <a:gd name="T51" fmla="*/ 250 h 293"/>
              <a:gd name="T52" fmla="*/ 110 w 292"/>
              <a:gd name="T53" fmla="*/ 182 h 293"/>
              <a:gd name="T54" fmla="*/ 146 w 292"/>
              <a:gd name="T55" fmla="*/ 194 h 293"/>
              <a:gd name="T56" fmla="*/ 182 w 292"/>
              <a:gd name="T57" fmla="*/ 182 h 293"/>
              <a:gd name="T58" fmla="*/ 230 w 292"/>
              <a:gd name="T59" fmla="*/ 250 h 293"/>
              <a:gd name="T60" fmla="*/ 146 w 292"/>
              <a:gd name="T61" fmla="*/ 279 h 293"/>
              <a:gd name="T62" fmla="*/ 63 w 292"/>
              <a:gd name="T63" fmla="*/ 250 h 293"/>
              <a:gd name="T64" fmla="*/ 63 w 292"/>
              <a:gd name="T65" fmla="*/ 250 h 293"/>
              <a:gd name="T66" fmla="*/ 63 w 292"/>
              <a:gd name="T67" fmla="*/ 25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92" h="293">
                <a:moveTo>
                  <a:pt x="292" y="146"/>
                </a:moveTo>
                <a:cubicBezTo>
                  <a:pt x="292" y="65"/>
                  <a:pt x="227" y="0"/>
                  <a:pt x="146" y="0"/>
                </a:cubicBezTo>
                <a:cubicBezTo>
                  <a:pt x="65" y="0"/>
                  <a:pt x="0" y="65"/>
                  <a:pt x="0" y="146"/>
                </a:cubicBezTo>
                <a:cubicBezTo>
                  <a:pt x="0" y="191"/>
                  <a:pt x="20" y="231"/>
                  <a:pt x="51" y="257"/>
                </a:cubicBezTo>
                <a:cubicBezTo>
                  <a:pt x="52" y="258"/>
                  <a:pt x="52" y="258"/>
                  <a:pt x="53" y="259"/>
                </a:cubicBezTo>
                <a:cubicBezTo>
                  <a:pt x="78" y="280"/>
                  <a:pt x="111" y="293"/>
                  <a:pt x="146" y="293"/>
                </a:cubicBezTo>
                <a:cubicBezTo>
                  <a:pt x="181" y="293"/>
                  <a:pt x="214" y="280"/>
                  <a:pt x="239" y="259"/>
                </a:cubicBezTo>
                <a:cubicBezTo>
                  <a:pt x="241" y="259"/>
                  <a:pt x="242" y="258"/>
                  <a:pt x="243" y="257"/>
                </a:cubicBezTo>
                <a:cubicBezTo>
                  <a:pt x="273" y="229"/>
                  <a:pt x="292" y="190"/>
                  <a:pt x="292" y="146"/>
                </a:cubicBezTo>
                <a:close/>
                <a:moveTo>
                  <a:pt x="13" y="146"/>
                </a:moveTo>
                <a:cubicBezTo>
                  <a:pt x="13" y="73"/>
                  <a:pt x="73" y="13"/>
                  <a:pt x="146" y="13"/>
                </a:cubicBezTo>
                <a:cubicBezTo>
                  <a:pt x="219" y="13"/>
                  <a:pt x="279" y="73"/>
                  <a:pt x="279" y="146"/>
                </a:cubicBezTo>
                <a:cubicBezTo>
                  <a:pt x="279" y="182"/>
                  <a:pt x="265" y="214"/>
                  <a:pt x="242" y="238"/>
                </a:cubicBezTo>
                <a:cubicBezTo>
                  <a:pt x="238" y="221"/>
                  <a:pt x="227" y="191"/>
                  <a:pt x="192" y="172"/>
                </a:cubicBezTo>
                <a:cubicBezTo>
                  <a:pt x="200" y="162"/>
                  <a:pt x="205" y="149"/>
                  <a:pt x="205" y="136"/>
                </a:cubicBezTo>
                <a:cubicBezTo>
                  <a:pt x="205" y="104"/>
                  <a:pt x="179" y="77"/>
                  <a:pt x="146" y="77"/>
                </a:cubicBezTo>
                <a:cubicBezTo>
                  <a:pt x="114" y="77"/>
                  <a:pt x="88" y="104"/>
                  <a:pt x="88" y="136"/>
                </a:cubicBezTo>
                <a:cubicBezTo>
                  <a:pt x="88" y="149"/>
                  <a:pt x="93" y="161"/>
                  <a:pt x="100" y="172"/>
                </a:cubicBezTo>
                <a:cubicBezTo>
                  <a:pt x="66" y="191"/>
                  <a:pt x="55" y="221"/>
                  <a:pt x="51" y="238"/>
                </a:cubicBezTo>
                <a:cubicBezTo>
                  <a:pt x="28" y="215"/>
                  <a:pt x="13" y="182"/>
                  <a:pt x="13" y="146"/>
                </a:cubicBezTo>
                <a:close/>
                <a:moveTo>
                  <a:pt x="101" y="136"/>
                </a:moveTo>
                <a:cubicBezTo>
                  <a:pt x="101" y="111"/>
                  <a:pt x="121" y="91"/>
                  <a:pt x="146" y="91"/>
                </a:cubicBezTo>
                <a:cubicBezTo>
                  <a:pt x="171" y="91"/>
                  <a:pt x="191" y="111"/>
                  <a:pt x="191" y="136"/>
                </a:cubicBezTo>
                <a:cubicBezTo>
                  <a:pt x="191" y="161"/>
                  <a:pt x="171" y="181"/>
                  <a:pt x="146" y="181"/>
                </a:cubicBezTo>
                <a:cubicBezTo>
                  <a:pt x="121" y="181"/>
                  <a:pt x="101" y="161"/>
                  <a:pt x="101" y="136"/>
                </a:cubicBezTo>
                <a:close/>
                <a:moveTo>
                  <a:pt x="63" y="250"/>
                </a:moveTo>
                <a:cubicBezTo>
                  <a:pt x="64" y="239"/>
                  <a:pt x="70" y="203"/>
                  <a:pt x="110" y="182"/>
                </a:cubicBezTo>
                <a:cubicBezTo>
                  <a:pt x="120" y="190"/>
                  <a:pt x="133" y="194"/>
                  <a:pt x="146" y="194"/>
                </a:cubicBezTo>
                <a:cubicBezTo>
                  <a:pt x="159" y="194"/>
                  <a:pt x="172" y="189"/>
                  <a:pt x="182" y="182"/>
                </a:cubicBezTo>
                <a:cubicBezTo>
                  <a:pt x="222" y="202"/>
                  <a:pt x="229" y="238"/>
                  <a:pt x="230" y="250"/>
                </a:cubicBezTo>
                <a:cubicBezTo>
                  <a:pt x="207" y="268"/>
                  <a:pt x="178" y="279"/>
                  <a:pt x="146" y="279"/>
                </a:cubicBezTo>
                <a:cubicBezTo>
                  <a:pt x="115" y="279"/>
                  <a:pt x="86" y="268"/>
                  <a:pt x="63" y="250"/>
                </a:cubicBezTo>
                <a:close/>
                <a:moveTo>
                  <a:pt x="63" y="250"/>
                </a:moveTo>
                <a:cubicBezTo>
                  <a:pt x="63" y="250"/>
                  <a:pt x="63" y="250"/>
                  <a:pt x="63" y="25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624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8C905-9C72-68F9-28FF-F0952E0CD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4"/>
          </a:xfrm>
        </p:spPr>
        <p:txBody>
          <a:bodyPr anchor="ctr">
            <a:normAutofit/>
          </a:bodyPr>
          <a:lstStyle/>
          <a:p>
            <a:r>
              <a:rPr lang="en-US" b="1" i="0" u="none" strike="noStrike">
                <a:effectLst/>
              </a:rPr>
              <a:t>Employee Recognition Programs</a:t>
            </a:r>
            <a:r>
              <a:rPr lang="en-US" b="0" i="1" u="none" strike="noStrike">
                <a:effectLst/>
              </a:rPr>
              <a:t> </a:t>
            </a:r>
            <a:endParaRPr lang="en-US" dirty="0"/>
          </a:p>
        </p:txBody>
      </p:sp>
      <p:pic>
        <p:nvPicPr>
          <p:cNvPr id="4" name="Content Placeholder 3" descr="A group of people raising their hands&#10;&#10;Description automatically generated">
            <a:extLst>
              <a:ext uri="{FF2B5EF4-FFF2-40B4-BE49-F238E27FC236}">
                <a16:creationId xmlns:a16="http://schemas.microsoft.com/office/drawing/2014/main" id="{53E66889-4547-DF91-8CDE-BCE7597041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1161535"/>
            <a:ext cx="10515600" cy="48814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81522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62682-692F-D9BA-2555-856BCA901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4"/>
          </a:xfrm>
        </p:spPr>
        <p:txBody>
          <a:bodyPr anchor="ctr">
            <a:normAutofit/>
          </a:bodyPr>
          <a:lstStyle/>
          <a:p>
            <a:r>
              <a:rPr lang="en-US" b="1" i="0" u="none" strike="noStrike">
                <a:effectLst/>
              </a:rPr>
              <a:t>Exit Incentives</a:t>
            </a:r>
            <a:r>
              <a:rPr lang="en-US" b="0" i="1" u="none" strike="noStrike">
                <a:effectLst/>
              </a:rPr>
              <a:t> 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DFBF03A-43E2-08BC-BEEF-9AE8B12ED6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1161535"/>
            <a:ext cx="10515600" cy="48814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24951669"/>
      </p:ext>
    </p:extLst>
  </p:cSld>
  <p:clrMapOvr>
    <a:masterClrMapping/>
  </p:clrMapOvr>
</p:sld>
</file>

<file path=ppt/theme/theme1.xml><?xml version="1.0" encoding="utf-8"?>
<a:theme xmlns:a="http://schemas.openxmlformats.org/drawingml/2006/main" name="SHRM Academically Aligned Course PPT Template[1]  -  Read-Onl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RM Academically Aligned Course PPT Template[1]  -  Read-Only" id="{B26DDB28-0F88-1B44-BA37-FE9779A383C2}" vid="{7848F6AE-4BB0-BB4C-BC64-D2E419A6AD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SHRM Academically Aligned Course PPT Template[1]  -  Read-Only</Template>
  <TotalTime>253</TotalTime>
  <Words>179</Words>
  <Application>Microsoft Macintosh PowerPoint</Application>
  <PresentationFormat>Widescreen</PresentationFormat>
  <Paragraphs>54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Open Sans Condensed Light</vt:lpstr>
      <vt:lpstr>Segoe UI Light</vt:lpstr>
      <vt:lpstr>Times New Roman</vt:lpstr>
      <vt:lpstr>SHRM Academically Aligned Course PPT Template[1]  -  Read-Only</vt:lpstr>
      <vt:lpstr>Compensation and Benefits</vt:lpstr>
      <vt:lpstr>Learning Objectives </vt:lpstr>
      <vt:lpstr>Key Terms</vt:lpstr>
      <vt:lpstr>Incentives</vt:lpstr>
      <vt:lpstr>Long-term Incentives </vt:lpstr>
      <vt:lpstr>Short-term Incentives</vt:lpstr>
      <vt:lpstr>Ethical Issues Surrounding Incentives</vt:lpstr>
      <vt:lpstr>Employee Recognition Programs </vt:lpstr>
      <vt:lpstr>Exit Incentives </vt:lpstr>
      <vt:lpstr>In the Spotlight…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Lori Roth</dc:creator>
  <cp:keywords/>
  <dc:description/>
  <cp:lastModifiedBy>Lori Roth</cp:lastModifiedBy>
  <cp:revision>30</cp:revision>
  <dcterms:created xsi:type="dcterms:W3CDTF">2022-10-21T17:06:19Z</dcterms:created>
  <dcterms:modified xsi:type="dcterms:W3CDTF">2022-10-23T21:19:59Z</dcterms:modified>
  <cp:category/>
</cp:coreProperties>
</file>