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sldIdLst>
    <p:sldId id="256" r:id="rId2"/>
    <p:sldId id="297" r:id="rId3"/>
    <p:sldId id="279" r:id="rId4"/>
    <p:sldId id="298" r:id="rId5"/>
    <p:sldId id="328" r:id="rId6"/>
    <p:sldId id="329" r:id="rId7"/>
    <p:sldId id="269" r:id="rId8"/>
    <p:sldId id="318" r:id="rId9"/>
    <p:sldId id="319" r:id="rId10"/>
    <p:sldId id="327" r:id="rId11"/>
    <p:sldId id="321" r:id="rId12"/>
    <p:sldId id="322" r:id="rId13"/>
    <p:sldId id="323" r:id="rId14"/>
    <p:sldId id="324" r:id="rId15"/>
    <p:sldId id="325" r:id="rId16"/>
    <p:sldId id="326" r:id="rId17"/>
    <p:sldId id="317" r:id="rId18"/>
    <p:sldId id="31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DFB94F-8F51-7845-5EA8-C859AF5F0743}" v="3" dt="2024-03-20T15:43:47.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94"/>
    <p:restoredTop sz="71837"/>
  </p:normalViewPr>
  <p:slideViewPr>
    <p:cSldViewPr snapToGrid="0">
      <p:cViewPr varScale="1">
        <p:scale>
          <a:sx n="85" d="100"/>
          <a:sy n="85" d="100"/>
        </p:scale>
        <p:origin x="16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man, Demetrius" userId="S::demetrius.norman@shrm.org::833d0e5d-5cf5-4a58-b4e0-ff6c0de717f1" providerId="AD" clId="Web-{62DFB94F-8F51-7845-5EA8-C859AF5F0743}"/>
    <pc:docChg chg="modSld">
      <pc:chgData name="Norman, Demetrius" userId="S::demetrius.norman@shrm.org::833d0e5d-5cf5-4a58-b4e0-ff6c0de717f1" providerId="AD" clId="Web-{62DFB94F-8F51-7845-5EA8-C859AF5F0743}" dt="2024-03-20T15:43:47.372" v="1" actId="20577"/>
      <pc:docMkLst>
        <pc:docMk/>
      </pc:docMkLst>
      <pc:sldChg chg="modSp">
        <pc:chgData name="Norman, Demetrius" userId="S::demetrius.norman@shrm.org::833d0e5d-5cf5-4a58-b4e0-ff6c0de717f1" providerId="AD" clId="Web-{62DFB94F-8F51-7845-5EA8-C859AF5F0743}" dt="2024-03-20T15:43:47.372" v="1" actId="20577"/>
        <pc:sldMkLst>
          <pc:docMk/>
          <pc:sldMk cId="1992817570" sldId="256"/>
        </pc:sldMkLst>
        <pc:spChg chg="mod">
          <ac:chgData name="Norman, Demetrius" userId="S::demetrius.norman@shrm.org::833d0e5d-5cf5-4a58-b4e0-ff6c0de717f1" providerId="AD" clId="Web-{62DFB94F-8F51-7845-5EA8-C859AF5F0743}" dt="2024-03-20T15:43:47.372" v="1" actId="20577"/>
          <ac:spMkLst>
            <pc:docMk/>
            <pc:sldMk cId="1992817570" sldId="256"/>
            <ac:spMk id="10" creationId="{6B50533E-799C-2987-B0C3-CE9E22416897}"/>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612BAB-B204-4C18-AA5D-35D619EDCBD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480F83DB-9299-46E4-8AFD-B4B9873B38C2}">
      <dgm:prSet/>
      <dgm:spPr/>
      <dgm:t>
        <a:bodyPr/>
        <a:lstStyle/>
        <a:p>
          <a:pPr>
            <a:lnSpc>
              <a:spcPct val="100000"/>
            </a:lnSpc>
          </a:pPr>
          <a:r>
            <a:rPr lang="en-US" b="0" i="0" u="none" strike="noStrike">
              <a:solidFill>
                <a:srgbClr val="000000"/>
              </a:solidFill>
              <a:effectLst/>
              <a:latin typeface="Calibri" panose="020F0502020204030204" pitchFamily="34" charset="0"/>
            </a:rPr>
            <a:t>Identify the various parts of benefit plans.</a:t>
          </a:r>
          <a:endParaRPr lang="en-US" dirty="0"/>
        </a:p>
      </dgm:t>
    </dgm:pt>
    <dgm:pt modelId="{2E35E575-ECEF-47C7-9886-9A0A31DF19DD}" type="parTrans" cxnId="{88E4FFA3-A388-4ED4-9CB3-365B640C8294}">
      <dgm:prSet/>
      <dgm:spPr/>
      <dgm:t>
        <a:bodyPr/>
        <a:lstStyle/>
        <a:p>
          <a:endParaRPr lang="en-US"/>
        </a:p>
      </dgm:t>
    </dgm:pt>
    <dgm:pt modelId="{2DDC0737-5DBE-4732-8FA1-8B482DC0B1AE}" type="sibTrans" cxnId="{88E4FFA3-A388-4ED4-9CB3-365B640C8294}">
      <dgm:prSet/>
      <dgm:spPr/>
      <dgm:t>
        <a:bodyPr/>
        <a:lstStyle/>
        <a:p>
          <a:endParaRPr lang="en-US"/>
        </a:p>
      </dgm:t>
    </dgm:pt>
    <dgm:pt modelId="{86A4EA08-0F60-4667-A50F-A77F09E51C54}">
      <dgm:prSet/>
      <dgm:spPr/>
      <dgm:t>
        <a:bodyPr/>
        <a:lstStyle/>
        <a:p>
          <a:pPr>
            <a:lnSpc>
              <a:spcPct val="100000"/>
            </a:lnSpc>
          </a:pPr>
          <a:r>
            <a:rPr lang="en-US" b="0" i="0" u="none" strike="noStrike">
              <a:solidFill>
                <a:srgbClr val="000000"/>
              </a:solidFill>
              <a:effectLst/>
              <a:latin typeface="Calibri" panose="020F0502020204030204" pitchFamily="34" charset="0"/>
            </a:rPr>
            <a:t>Define terms related Benefits.</a:t>
          </a:r>
          <a:endParaRPr lang="en-US" dirty="0"/>
        </a:p>
      </dgm:t>
    </dgm:pt>
    <dgm:pt modelId="{DD0A0B7B-0404-43B9-903D-F650381CEBDB}" type="parTrans" cxnId="{69AB3104-DF73-4856-A1D3-DE68C4B290A9}">
      <dgm:prSet/>
      <dgm:spPr/>
      <dgm:t>
        <a:bodyPr/>
        <a:lstStyle/>
        <a:p>
          <a:endParaRPr lang="en-US"/>
        </a:p>
      </dgm:t>
    </dgm:pt>
    <dgm:pt modelId="{14D86727-5BDF-41A0-97D9-53573ABB6891}" type="sibTrans" cxnId="{69AB3104-DF73-4856-A1D3-DE68C4B290A9}">
      <dgm:prSet/>
      <dgm:spPr/>
      <dgm:t>
        <a:bodyPr/>
        <a:lstStyle/>
        <a:p>
          <a:endParaRPr lang="en-US"/>
        </a:p>
      </dgm:t>
    </dgm:pt>
    <dgm:pt modelId="{E01AC432-699A-4A9D-A406-602756FD62CD}">
      <dgm:prSet/>
      <dgm:spPr/>
      <dgm:t>
        <a:bodyPr/>
        <a:lstStyle/>
        <a:p>
          <a:pPr>
            <a:lnSpc>
              <a:spcPct val="100000"/>
            </a:lnSpc>
          </a:pPr>
          <a:r>
            <a:rPr lang="en-US" b="0" i="0" u="none" strike="noStrike" dirty="0">
              <a:solidFill>
                <a:srgbClr val="000000"/>
              </a:solidFill>
              <a:effectLst/>
              <a:latin typeface="Calibri" panose="020F0502020204030204" pitchFamily="34" charset="0"/>
            </a:rPr>
            <a:t>Assess the costs of benefits to employers.</a:t>
          </a:r>
          <a:endParaRPr lang="en-US" dirty="0"/>
        </a:p>
      </dgm:t>
    </dgm:pt>
    <dgm:pt modelId="{803C991C-4881-4EB0-A9F2-9E81C916DD7F}" type="parTrans" cxnId="{59A15633-A74C-48D2-A036-5FEA263231EC}">
      <dgm:prSet/>
      <dgm:spPr/>
      <dgm:t>
        <a:bodyPr/>
        <a:lstStyle/>
        <a:p>
          <a:endParaRPr lang="en-US"/>
        </a:p>
      </dgm:t>
    </dgm:pt>
    <dgm:pt modelId="{80792256-978F-4474-93B9-189785AA32F2}" type="sibTrans" cxnId="{59A15633-A74C-48D2-A036-5FEA263231EC}">
      <dgm:prSet/>
      <dgm:spPr/>
      <dgm:t>
        <a:bodyPr/>
        <a:lstStyle/>
        <a:p>
          <a:endParaRPr lang="en-US"/>
        </a:p>
      </dgm:t>
    </dgm:pt>
    <dgm:pt modelId="{1042884E-3910-C542-873A-50F1F81BD6EE}">
      <dgm:prSet/>
      <dgm:spPr/>
      <dgm:t>
        <a:bodyPr/>
        <a:lstStyle/>
        <a:p>
          <a:pPr>
            <a:lnSpc>
              <a:spcPct val="100000"/>
            </a:lnSpc>
          </a:pPr>
          <a:r>
            <a:rPr lang="en-US" b="0" i="0" u="none" strike="noStrike">
              <a:solidFill>
                <a:srgbClr val="000000"/>
              </a:solidFill>
              <a:effectLst/>
              <a:latin typeface="Calibri" panose="020F0502020204030204" pitchFamily="34" charset="0"/>
            </a:rPr>
            <a:t>Explain how employees exercise benefit choices.</a:t>
          </a:r>
          <a:endParaRPr lang="en-US" dirty="0"/>
        </a:p>
      </dgm:t>
    </dgm:pt>
    <dgm:pt modelId="{A471ADD3-31DA-634C-AB6A-222E42FFC3FA}" type="parTrans" cxnId="{625AA9FB-441F-CC44-AE10-1E7B7F8A8DAA}">
      <dgm:prSet/>
      <dgm:spPr/>
      <dgm:t>
        <a:bodyPr/>
        <a:lstStyle/>
        <a:p>
          <a:endParaRPr lang="en-US"/>
        </a:p>
      </dgm:t>
    </dgm:pt>
    <dgm:pt modelId="{EFC5CAA3-5A77-9245-ADD6-F586EE268DF6}" type="sibTrans" cxnId="{625AA9FB-441F-CC44-AE10-1E7B7F8A8DAA}">
      <dgm:prSet/>
      <dgm:spPr/>
      <dgm:t>
        <a:bodyPr/>
        <a:lstStyle/>
        <a:p>
          <a:endParaRPr lang="en-US"/>
        </a:p>
      </dgm:t>
    </dgm:pt>
    <dgm:pt modelId="{71C506DE-722C-1548-97F8-01A72228A557}">
      <dgm:prSet/>
      <dgm:spPr/>
      <dgm:t>
        <a:bodyPr/>
        <a:lstStyle/>
        <a:p>
          <a:pPr>
            <a:lnSpc>
              <a:spcPct val="100000"/>
            </a:lnSpc>
          </a:pPr>
          <a:r>
            <a:rPr lang="en-US" b="0" i="0" u="none" strike="noStrike">
              <a:solidFill>
                <a:srgbClr val="000000"/>
              </a:solidFill>
              <a:effectLst/>
              <a:latin typeface="Calibri" panose="020F0502020204030204" pitchFamily="34" charset="0"/>
            </a:rPr>
            <a:t>Evaluate the part benefits play in overall compensation.</a:t>
          </a:r>
          <a:endParaRPr lang="en-US" b="0" i="0" u="none" dirty="0"/>
        </a:p>
      </dgm:t>
    </dgm:pt>
    <dgm:pt modelId="{C730FCE5-BDFF-4849-BF2A-EF02DDF0DFCA}" type="parTrans" cxnId="{8716D122-7EA2-4842-8E92-D04D80A56498}">
      <dgm:prSet/>
      <dgm:spPr/>
      <dgm:t>
        <a:bodyPr/>
        <a:lstStyle/>
        <a:p>
          <a:endParaRPr lang="en-US"/>
        </a:p>
      </dgm:t>
    </dgm:pt>
    <dgm:pt modelId="{260F6886-0A48-374C-9FF1-04360135373F}" type="sibTrans" cxnId="{8716D122-7EA2-4842-8E92-D04D80A56498}">
      <dgm:prSet/>
      <dgm:spPr/>
      <dgm:t>
        <a:bodyPr/>
        <a:lstStyle/>
        <a:p>
          <a:endParaRPr lang="en-US"/>
        </a:p>
      </dgm:t>
    </dgm:pt>
    <dgm:pt modelId="{9D4DA241-D5D1-4FE4-AFA9-5AAF5F2C2118}" type="pres">
      <dgm:prSet presAssocID="{03612BAB-B204-4C18-AA5D-35D619EDCBDA}" presName="root" presStyleCnt="0">
        <dgm:presLayoutVars>
          <dgm:dir/>
          <dgm:resizeHandles val="exact"/>
        </dgm:presLayoutVars>
      </dgm:prSet>
      <dgm:spPr/>
    </dgm:pt>
    <dgm:pt modelId="{ED1123AB-39BC-4039-A54E-145C3F1F3B8D}" type="pres">
      <dgm:prSet presAssocID="{86A4EA08-0F60-4667-A50F-A77F09E51C54}" presName="compNode" presStyleCnt="0"/>
      <dgm:spPr/>
    </dgm:pt>
    <dgm:pt modelId="{6BC39C47-B7AE-47BF-8349-9E88995D79B0}" type="pres">
      <dgm:prSet presAssocID="{86A4EA08-0F60-4667-A50F-A77F09E51C54}" presName="bgRect" presStyleLbl="bgShp" presStyleIdx="0" presStyleCnt="5"/>
      <dgm:spPr/>
    </dgm:pt>
    <dgm:pt modelId="{EC02EF70-355E-4383-9BA3-4D4EF2E6994B}" type="pres">
      <dgm:prSet presAssocID="{86A4EA08-0F60-4667-A50F-A77F09E51C54}" presName="iconRect" presStyleLbl="node1" presStyleIdx="0" presStyleCnt="5"/>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cher"/>
        </a:ext>
      </dgm:extLst>
    </dgm:pt>
    <dgm:pt modelId="{42F3709A-81EB-4274-9862-2D4CD6E43E86}" type="pres">
      <dgm:prSet presAssocID="{86A4EA08-0F60-4667-A50F-A77F09E51C54}" presName="spaceRect" presStyleCnt="0"/>
      <dgm:spPr/>
    </dgm:pt>
    <dgm:pt modelId="{19031AC2-3926-4114-AC13-2083605F8297}" type="pres">
      <dgm:prSet presAssocID="{86A4EA08-0F60-4667-A50F-A77F09E51C54}" presName="parTx" presStyleLbl="revTx" presStyleIdx="0" presStyleCnt="5">
        <dgm:presLayoutVars>
          <dgm:chMax val="0"/>
          <dgm:chPref val="0"/>
        </dgm:presLayoutVars>
      </dgm:prSet>
      <dgm:spPr/>
    </dgm:pt>
    <dgm:pt modelId="{1C864961-C706-479A-9612-458DE4082E2A}" type="pres">
      <dgm:prSet presAssocID="{14D86727-5BDF-41A0-97D9-53573ABB6891}" presName="sibTrans" presStyleCnt="0"/>
      <dgm:spPr/>
    </dgm:pt>
    <dgm:pt modelId="{24CB8E7C-EFE7-476F-8B74-BCA650D7B9A8}" type="pres">
      <dgm:prSet presAssocID="{480F83DB-9299-46E4-8AFD-B4B9873B38C2}" presName="compNode" presStyleCnt="0"/>
      <dgm:spPr/>
    </dgm:pt>
    <dgm:pt modelId="{1F244B83-7FC2-417B-BD7E-C5AF9A6681F8}" type="pres">
      <dgm:prSet presAssocID="{480F83DB-9299-46E4-8AFD-B4B9873B38C2}" presName="bgRect" presStyleLbl="bgShp" presStyleIdx="1" presStyleCnt="5"/>
      <dgm:spPr/>
    </dgm:pt>
    <dgm:pt modelId="{29948507-0E52-4174-A2DD-F84F4CD705EE}" type="pres">
      <dgm:prSet presAssocID="{480F83DB-9299-46E4-8AFD-B4B9873B38C2}" presName="iconRect" presStyleLbl="node1" presStyleIdx="1" presStyleCnt="5"/>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E8BB19F4-CA14-464D-A3A3-E2DB1E87B111}" type="pres">
      <dgm:prSet presAssocID="{480F83DB-9299-46E4-8AFD-B4B9873B38C2}" presName="spaceRect" presStyleCnt="0"/>
      <dgm:spPr/>
    </dgm:pt>
    <dgm:pt modelId="{9BF0FCD4-C710-4ED8-8544-88A4B513138A}" type="pres">
      <dgm:prSet presAssocID="{480F83DB-9299-46E4-8AFD-B4B9873B38C2}" presName="parTx" presStyleLbl="revTx" presStyleIdx="1" presStyleCnt="5">
        <dgm:presLayoutVars>
          <dgm:chMax val="0"/>
          <dgm:chPref val="0"/>
        </dgm:presLayoutVars>
      </dgm:prSet>
      <dgm:spPr/>
    </dgm:pt>
    <dgm:pt modelId="{0909EE97-6DA5-4F21-80F7-A2D723BA70FC}" type="pres">
      <dgm:prSet presAssocID="{2DDC0737-5DBE-4732-8FA1-8B482DC0B1AE}" presName="sibTrans" presStyleCnt="0"/>
      <dgm:spPr/>
    </dgm:pt>
    <dgm:pt modelId="{6BB97BBF-BC0E-004C-B799-9253CD4B6378}" type="pres">
      <dgm:prSet presAssocID="{71C506DE-722C-1548-97F8-01A72228A557}" presName="compNode" presStyleCnt="0"/>
      <dgm:spPr/>
    </dgm:pt>
    <dgm:pt modelId="{55FB4A71-C61C-0645-A8EF-BA6D79816230}" type="pres">
      <dgm:prSet presAssocID="{71C506DE-722C-1548-97F8-01A72228A557}" presName="bgRect" presStyleLbl="bgShp" presStyleIdx="2" presStyleCnt="5"/>
      <dgm:spPr/>
    </dgm:pt>
    <dgm:pt modelId="{7F165008-E695-5842-81CC-9C479D408460}" type="pres">
      <dgm:prSet presAssocID="{71C506DE-722C-1548-97F8-01A72228A557}" presName="iconRect" presStyleLbl="node1" presStyleIdx="2" presStyleCnt="5"/>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Judge male with solid fill"/>
        </a:ext>
      </dgm:extLst>
    </dgm:pt>
    <dgm:pt modelId="{623DCFD3-2542-C544-B80B-77EBD0658363}" type="pres">
      <dgm:prSet presAssocID="{71C506DE-722C-1548-97F8-01A72228A557}" presName="spaceRect" presStyleCnt="0"/>
      <dgm:spPr/>
    </dgm:pt>
    <dgm:pt modelId="{995544D0-6BF2-E243-8EDF-3DDB0ED5517F}" type="pres">
      <dgm:prSet presAssocID="{71C506DE-722C-1548-97F8-01A72228A557}" presName="parTx" presStyleLbl="revTx" presStyleIdx="2" presStyleCnt="5">
        <dgm:presLayoutVars>
          <dgm:chMax val="0"/>
          <dgm:chPref val="0"/>
        </dgm:presLayoutVars>
      </dgm:prSet>
      <dgm:spPr/>
    </dgm:pt>
    <dgm:pt modelId="{48104D50-7586-384D-ADAC-9279C2958F45}" type="pres">
      <dgm:prSet presAssocID="{260F6886-0A48-374C-9FF1-04360135373F}" presName="sibTrans" presStyleCnt="0"/>
      <dgm:spPr/>
    </dgm:pt>
    <dgm:pt modelId="{1CB42338-CF2C-488B-BF3D-911C62092492}" type="pres">
      <dgm:prSet presAssocID="{E01AC432-699A-4A9D-A406-602756FD62CD}" presName="compNode" presStyleCnt="0"/>
      <dgm:spPr/>
    </dgm:pt>
    <dgm:pt modelId="{9A6FC6E4-B33E-4E00-86D4-2B9095538216}" type="pres">
      <dgm:prSet presAssocID="{E01AC432-699A-4A9D-A406-602756FD62CD}" presName="bgRect" presStyleLbl="bgShp" presStyleIdx="3" presStyleCnt="5"/>
      <dgm:spPr/>
    </dgm:pt>
    <dgm:pt modelId="{352FD0EC-D3B2-49E1-9C75-2BAFCCB7C671}" type="pres">
      <dgm:prSet presAssocID="{E01AC432-699A-4A9D-A406-602756FD62CD}" presName="iconRect" presStyleLbl="node1" presStyleIdx="3" presStyleCnt="5"/>
      <dgm:spPr>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eeting"/>
        </a:ext>
      </dgm:extLst>
    </dgm:pt>
    <dgm:pt modelId="{35DBE072-D7A0-487E-A0CD-F2A9ADD7794A}" type="pres">
      <dgm:prSet presAssocID="{E01AC432-699A-4A9D-A406-602756FD62CD}" presName="spaceRect" presStyleCnt="0"/>
      <dgm:spPr/>
    </dgm:pt>
    <dgm:pt modelId="{6B61F48C-BC31-42C8-8C5D-7BD9F1077E3E}" type="pres">
      <dgm:prSet presAssocID="{E01AC432-699A-4A9D-A406-602756FD62CD}" presName="parTx" presStyleLbl="revTx" presStyleIdx="3" presStyleCnt="5">
        <dgm:presLayoutVars>
          <dgm:chMax val="0"/>
          <dgm:chPref val="0"/>
        </dgm:presLayoutVars>
      </dgm:prSet>
      <dgm:spPr/>
    </dgm:pt>
    <dgm:pt modelId="{F53477EC-B7C0-F848-A924-18B636AD5301}" type="pres">
      <dgm:prSet presAssocID="{80792256-978F-4474-93B9-189785AA32F2}" presName="sibTrans" presStyleCnt="0"/>
      <dgm:spPr/>
    </dgm:pt>
    <dgm:pt modelId="{D74BABF6-5D67-5546-9C6A-EEB8ADEA02B2}" type="pres">
      <dgm:prSet presAssocID="{1042884E-3910-C542-873A-50F1F81BD6EE}" presName="compNode" presStyleCnt="0"/>
      <dgm:spPr/>
    </dgm:pt>
    <dgm:pt modelId="{A1799D55-F65C-C443-9F2A-88DE3B9A7040}" type="pres">
      <dgm:prSet presAssocID="{1042884E-3910-C542-873A-50F1F81BD6EE}" presName="bgRect" presStyleLbl="bgShp" presStyleIdx="4" presStyleCnt="5"/>
      <dgm:spPr/>
    </dgm:pt>
    <dgm:pt modelId="{4616DE98-C9FA-C64C-8499-845C64DAE330}" type="pres">
      <dgm:prSet presAssocID="{1042884E-3910-C542-873A-50F1F81BD6EE}" presName="iconRect" presStyleLbl="node1" presStyleIdx="4" presStyleCnt="5"/>
      <dgm:spPr>
        <a:blipFill>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lipboard Partially Checked with solid fill"/>
        </a:ext>
      </dgm:extLst>
    </dgm:pt>
    <dgm:pt modelId="{733CF7BE-D871-174D-AD34-80FDE0D2DBB5}" type="pres">
      <dgm:prSet presAssocID="{1042884E-3910-C542-873A-50F1F81BD6EE}" presName="spaceRect" presStyleCnt="0"/>
      <dgm:spPr/>
    </dgm:pt>
    <dgm:pt modelId="{9D1077E4-9CD0-C748-A181-97EFDB492B5A}" type="pres">
      <dgm:prSet presAssocID="{1042884E-3910-C542-873A-50F1F81BD6EE}" presName="parTx" presStyleLbl="revTx" presStyleIdx="4" presStyleCnt="5">
        <dgm:presLayoutVars>
          <dgm:chMax val="0"/>
          <dgm:chPref val="0"/>
        </dgm:presLayoutVars>
      </dgm:prSet>
      <dgm:spPr/>
    </dgm:pt>
  </dgm:ptLst>
  <dgm:cxnLst>
    <dgm:cxn modelId="{69AB3104-DF73-4856-A1D3-DE68C4B290A9}" srcId="{03612BAB-B204-4C18-AA5D-35D619EDCBDA}" destId="{86A4EA08-0F60-4667-A50F-A77F09E51C54}" srcOrd="0" destOrd="0" parTransId="{DD0A0B7B-0404-43B9-903D-F650381CEBDB}" sibTransId="{14D86727-5BDF-41A0-97D9-53573ABB6891}"/>
    <dgm:cxn modelId="{439F340E-B535-ED4E-B7E9-DA6194E0885D}" type="presOf" srcId="{1042884E-3910-C542-873A-50F1F81BD6EE}" destId="{9D1077E4-9CD0-C748-A181-97EFDB492B5A}" srcOrd="0" destOrd="0" presId="urn:microsoft.com/office/officeart/2018/2/layout/IconVerticalSolidList"/>
    <dgm:cxn modelId="{8716D122-7EA2-4842-8E92-D04D80A56498}" srcId="{03612BAB-B204-4C18-AA5D-35D619EDCBDA}" destId="{71C506DE-722C-1548-97F8-01A72228A557}" srcOrd="2" destOrd="0" parTransId="{C730FCE5-BDFF-4849-BF2A-EF02DDF0DFCA}" sibTransId="{260F6886-0A48-374C-9FF1-04360135373F}"/>
    <dgm:cxn modelId="{59A15633-A74C-48D2-A036-5FEA263231EC}" srcId="{03612BAB-B204-4C18-AA5D-35D619EDCBDA}" destId="{E01AC432-699A-4A9D-A406-602756FD62CD}" srcOrd="3" destOrd="0" parTransId="{803C991C-4881-4EB0-A9F2-9E81C916DD7F}" sibTransId="{80792256-978F-4474-93B9-189785AA32F2}"/>
    <dgm:cxn modelId="{5B610341-55B6-4831-9B95-DBF7F760AE8C}" type="presOf" srcId="{03612BAB-B204-4C18-AA5D-35D619EDCBDA}" destId="{9D4DA241-D5D1-4FE4-AFA9-5AAF5F2C2118}" srcOrd="0" destOrd="0" presId="urn:microsoft.com/office/officeart/2018/2/layout/IconVerticalSolidList"/>
    <dgm:cxn modelId="{62889954-3CC8-C84B-8950-743E35DCFD5D}" type="presOf" srcId="{86A4EA08-0F60-4667-A50F-A77F09E51C54}" destId="{19031AC2-3926-4114-AC13-2083605F8297}" srcOrd="0" destOrd="0" presId="urn:microsoft.com/office/officeart/2018/2/layout/IconVerticalSolidList"/>
    <dgm:cxn modelId="{D929737C-A6B3-ED44-84E7-C73B3C8DB02A}" type="presOf" srcId="{480F83DB-9299-46E4-8AFD-B4B9873B38C2}" destId="{9BF0FCD4-C710-4ED8-8544-88A4B513138A}" srcOrd="0" destOrd="0" presId="urn:microsoft.com/office/officeart/2018/2/layout/IconVerticalSolidList"/>
    <dgm:cxn modelId="{88E4FFA3-A388-4ED4-9CB3-365B640C8294}" srcId="{03612BAB-B204-4C18-AA5D-35D619EDCBDA}" destId="{480F83DB-9299-46E4-8AFD-B4B9873B38C2}" srcOrd="1" destOrd="0" parTransId="{2E35E575-ECEF-47C7-9886-9A0A31DF19DD}" sibTransId="{2DDC0737-5DBE-4732-8FA1-8B482DC0B1AE}"/>
    <dgm:cxn modelId="{9DEAF3B9-F630-C749-89E7-D00401134DA0}" type="presOf" srcId="{71C506DE-722C-1548-97F8-01A72228A557}" destId="{995544D0-6BF2-E243-8EDF-3DDB0ED5517F}" srcOrd="0" destOrd="0" presId="urn:microsoft.com/office/officeart/2018/2/layout/IconVerticalSolidList"/>
    <dgm:cxn modelId="{A28E55E6-D53B-0649-BC22-9B3F10026982}" type="presOf" srcId="{E01AC432-699A-4A9D-A406-602756FD62CD}" destId="{6B61F48C-BC31-42C8-8C5D-7BD9F1077E3E}" srcOrd="0" destOrd="0" presId="urn:microsoft.com/office/officeart/2018/2/layout/IconVerticalSolidList"/>
    <dgm:cxn modelId="{625AA9FB-441F-CC44-AE10-1E7B7F8A8DAA}" srcId="{03612BAB-B204-4C18-AA5D-35D619EDCBDA}" destId="{1042884E-3910-C542-873A-50F1F81BD6EE}" srcOrd="4" destOrd="0" parTransId="{A471ADD3-31DA-634C-AB6A-222E42FFC3FA}" sibTransId="{EFC5CAA3-5A77-9245-ADD6-F586EE268DF6}"/>
    <dgm:cxn modelId="{0C69610E-1D34-C447-A76E-617181710406}" type="presParOf" srcId="{9D4DA241-D5D1-4FE4-AFA9-5AAF5F2C2118}" destId="{ED1123AB-39BC-4039-A54E-145C3F1F3B8D}" srcOrd="0" destOrd="0" presId="urn:microsoft.com/office/officeart/2018/2/layout/IconVerticalSolidList"/>
    <dgm:cxn modelId="{F994B39F-86B9-894B-B2A8-2AAFF4A6DF44}" type="presParOf" srcId="{ED1123AB-39BC-4039-A54E-145C3F1F3B8D}" destId="{6BC39C47-B7AE-47BF-8349-9E88995D79B0}" srcOrd="0" destOrd="0" presId="urn:microsoft.com/office/officeart/2018/2/layout/IconVerticalSolidList"/>
    <dgm:cxn modelId="{6153B10A-425B-2148-BBDA-AFB7F03EC0C6}" type="presParOf" srcId="{ED1123AB-39BC-4039-A54E-145C3F1F3B8D}" destId="{EC02EF70-355E-4383-9BA3-4D4EF2E6994B}" srcOrd="1" destOrd="0" presId="urn:microsoft.com/office/officeart/2018/2/layout/IconVerticalSolidList"/>
    <dgm:cxn modelId="{2DD761FF-7935-084C-A463-6113D2633D2B}" type="presParOf" srcId="{ED1123AB-39BC-4039-A54E-145C3F1F3B8D}" destId="{42F3709A-81EB-4274-9862-2D4CD6E43E86}" srcOrd="2" destOrd="0" presId="urn:microsoft.com/office/officeart/2018/2/layout/IconVerticalSolidList"/>
    <dgm:cxn modelId="{AB3B00C2-2492-1B4D-BBD0-C052844DABBD}" type="presParOf" srcId="{ED1123AB-39BC-4039-A54E-145C3F1F3B8D}" destId="{19031AC2-3926-4114-AC13-2083605F8297}" srcOrd="3" destOrd="0" presId="urn:microsoft.com/office/officeart/2018/2/layout/IconVerticalSolidList"/>
    <dgm:cxn modelId="{93229E8F-4C2A-2147-B7A6-5E3E5070C63D}" type="presParOf" srcId="{9D4DA241-D5D1-4FE4-AFA9-5AAF5F2C2118}" destId="{1C864961-C706-479A-9612-458DE4082E2A}" srcOrd="1" destOrd="0" presId="urn:microsoft.com/office/officeart/2018/2/layout/IconVerticalSolidList"/>
    <dgm:cxn modelId="{FDF930C0-2254-FF45-BB09-01479AB9F7E6}" type="presParOf" srcId="{9D4DA241-D5D1-4FE4-AFA9-5AAF5F2C2118}" destId="{24CB8E7C-EFE7-476F-8B74-BCA650D7B9A8}" srcOrd="2" destOrd="0" presId="urn:microsoft.com/office/officeart/2018/2/layout/IconVerticalSolidList"/>
    <dgm:cxn modelId="{84A6B5F5-3BA8-8847-9C6A-EFEF38D19872}" type="presParOf" srcId="{24CB8E7C-EFE7-476F-8B74-BCA650D7B9A8}" destId="{1F244B83-7FC2-417B-BD7E-C5AF9A6681F8}" srcOrd="0" destOrd="0" presId="urn:microsoft.com/office/officeart/2018/2/layout/IconVerticalSolidList"/>
    <dgm:cxn modelId="{6C5501D3-8E8D-4144-8593-2F1581873B27}" type="presParOf" srcId="{24CB8E7C-EFE7-476F-8B74-BCA650D7B9A8}" destId="{29948507-0E52-4174-A2DD-F84F4CD705EE}" srcOrd="1" destOrd="0" presId="urn:microsoft.com/office/officeart/2018/2/layout/IconVerticalSolidList"/>
    <dgm:cxn modelId="{D79CC1E9-1BD9-324F-A24F-EC12648FF1E8}" type="presParOf" srcId="{24CB8E7C-EFE7-476F-8B74-BCA650D7B9A8}" destId="{E8BB19F4-CA14-464D-A3A3-E2DB1E87B111}" srcOrd="2" destOrd="0" presId="urn:microsoft.com/office/officeart/2018/2/layout/IconVerticalSolidList"/>
    <dgm:cxn modelId="{C088A85D-F28D-864D-B38F-07F8054758E7}" type="presParOf" srcId="{24CB8E7C-EFE7-476F-8B74-BCA650D7B9A8}" destId="{9BF0FCD4-C710-4ED8-8544-88A4B513138A}" srcOrd="3" destOrd="0" presId="urn:microsoft.com/office/officeart/2018/2/layout/IconVerticalSolidList"/>
    <dgm:cxn modelId="{9F651D74-F5BF-2E48-8041-8355C8C44062}" type="presParOf" srcId="{9D4DA241-D5D1-4FE4-AFA9-5AAF5F2C2118}" destId="{0909EE97-6DA5-4F21-80F7-A2D723BA70FC}" srcOrd="3" destOrd="0" presId="urn:microsoft.com/office/officeart/2018/2/layout/IconVerticalSolidList"/>
    <dgm:cxn modelId="{9273CFC4-7BF7-BD4F-9175-8086171A9486}" type="presParOf" srcId="{9D4DA241-D5D1-4FE4-AFA9-5AAF5F2C2118}" destId="{6BB97BBF-BC0E-004C-B799-9253CD4B6378}" srcOrd="4" destOrd="0" presId="urn:microsoft.com/office/officeart/2018/2/layout/IconVerticalSolidList"/>
    <dgm:cxn modelId="{D581AAD9-84DE-754E-9212-6B1E5053B517}" type="presParOf" srcId="{6BB97BBF-BC0E-004C-B799-9253CD4B6378}" destId="{55FB4A71-C61C-0645-A8EF-BA6D79816230}" srcOrd="0" destOrd="0" presId="urn:microsoft.com/office/officeart/2018/2/layout/IconVerticalSolidList"/>
    <dgm:cxn modelId="{F1FBB2E5-8938-6842-91D9-8E948BA5C664}" type="presParOf" srcId="{6BB97BBF-BC0E-004C-B799-9253CD4B6378}" destId="{7F165008-E695-5842-81CC-9C479D408460}" srcOrd="1" destOrd="0" presId="urn:microsoft.com/office/officeart/2018/2/layout/IconVerticalSolidList"/>
    <dgm:cxn modelId="{CBAA661A-6095-2A4C-8F13-4D8D996FB8B9}" type="presParOf" srcId="{6BB97BBF-BC0E-004C-B799-9253CD4B6378}" destId="{623DCFD3-2542-C544-B80B-77EBD0658363}" srcOrd="2" destOrd="0" presId="urn:microsoft.com/office/officeart/2018/2/layout/IconVerticalSolidList"/>
    <dgm:cxn modelId="{0692593C-9F9A-9A46-A700-1C69ABE17318}" type="presParOf" srcId="{6BB97BBF-BC0E-004C-B799-9253CD4B6378}" destId="{995544D0-6BF2-E243-8EDF-3DDB0ED5517F}" srcOrd="3" destOrd="0" presId="urn:microsoft.com/office/officeart/2018/2/layout/IconVerticalSolidList"/>
    <dgm:cxn modelId="{90E0F8B0-AC7A-8943-A1A9-6F4D0A847821}" type="presParOf" srcId="{9D4DA241-D5D1-4FE4-AFA9-5AAF5F2C2118}" destId="{48104D50-7586-384D-ADAC-9279C2958F45}" srcOrd="5" destOrd="0" presId="urn:microsoft.com/office/officeart/2018/2/layout/IconVerticalSolidList"/>
    <dgm:cxn modelId="{42841B63-BABD-0F4C-9E35-825DCFD8C370}" type="presParOf" srcId="{9D4DA241-D5D1-4FE4-AFA9-5AAF5F2C2118}" destId="{1CB42338-CF2C-488B-BF3D-911C62092492}" srcOrd="6" destOrd="0" presId="urn:microsoft.com/office/officeart/2018/2/layout/IconVerticalSolidList"/>
    <dgm:cxn modelId="{D0F7235D-BD48-3D41-BB60-222A96C4729E}" type="presParOf" srcId="{1CB42338-CF2C-488B-BF3D-911C62092492}" destId="{9A6FC6E4-B33E-4E00-86D4-2B9095538216}" srcOrd="0" destOrd="0" presId="urn:microsoft.com/office/officeart/2018/2/layout/IconVerticalSolidList"/>
    <dgm:cxn modelId="{17621FB9-FCCD-CB4C-A1AE-9FCA69F4B09D}" type="presParOf" srcId="{1CB42338-CF2C-488B-BF3D-911C62092492}" destId="{352FD0EC-D3B2-49E1-9C75-2BAFCCB7C671}" srcOrd="1" destOrd="0" presId="urn:microsoft.com/office/officeart/2018/2/layout/IconVerticalSolidList"/>
    <dgm:cxn modelId="{EEEE86FA-E236-B34B-B00B-DF49762813BF}" type="presParOf" srcId="{1CB42338-CF2C-488B-BF3D-911C62092492}" destId="{35DBE072-D7A0-487E-A0CD-F2A9ADD7794A}" srcOrd="2" destOrd="0" presId="urn:microsoft.com/office/officeart/2018/2/layout/IconVerticalSolidList"/>
    <dgm:cxn modelId="{C5E365FA-CF02-B948-B007-CF49C0AD9127}" type="presParOf" srcId="{1CB42338-CF2C-488B-BF3D-911C62092492}" destId="{6B61F48C-BC31-42C8-8C5D-7BD9F1077E3E}" srcOrd="3" destOrd="0" presId="urn:microsoft.com/office/officeart/2018/2/layout/IconVerticalSolidList"/>
    <dgm:cxn modelId="{5CF0AAD8-BEAA-ED4C-9494-285E856D56D8}" type="presParOf" srcId="{9D4DA241-D5D1-4FE4-AFA9-5AAF5F2C2118}" destId="{F53477EC-B7C0-F848-A924-18B636AD5301}" srcOrd="7" destOrd="0" presId="urn:microsoft.com/office/officeart/2018/2/layout/IconVerticalSolidList"/>
    <dgm:cxn modelId="{3F8FBE46-DBEF-0E40-B90F-953AD337A99E}" type="presParOf" srcId="{9D4DA241-D5D1-4FE4-AFA9-5AAF5F2C2118}" destId="{D74BABF6-5D67-5546-9C6A-EEB8ADEA02B2}" srcOrd="8" destOrd="0" presId="urn:microsoft.com/office/officeart/2018/2/layout/IconVerticalSolidList"/>
    <dgm:cxn modelId="{4CF33E97-7790-AB4D-A3AA-126627DCE8EC}" type="presParOf" srcId="{D74BABF6-5D67-5546-9C6A-EEB8ADEA02B2}" destId="{A1799D55-F65C-C443-9F2A-88DE3B9A7040}" srcOrd="0" destOrd="0" presId="urn:microsoft.com/office/officeart/2018/2/layout/IconVerticalSolidList"/>
    <dgm:cxn modelId="{8D240A42-3C31-3340-B671-5AA43C8ACC51}" type="presParOf" srcId="{D74BABF6-5D67-5546-9C6A-EEB8ADEA02B2}" destId="{4616DE98-C9FA-C64C-8499-845C64DAE330}" srcOrd="1" destOrd="0" presId="urn:microsoft.com/office/officeart/2018/2/layout/IconVerticalSolidList"/>
    <dgm:cxn modelId="{3D5EA798-ABA3-F54C-8ACD-2D3036C7DBEB}" type="presParOf" srcId="{D74BABF6-5D67-5546-9C6A-EEB8ADEA02B2}" destId="{733CF7BE-D871-174D-AD34-80FDE0D2DBB5}" srcOrd="2" destOrd="0" presId="urn:microsoft.com/office/officeart/2018/2/layout/IconVerticalSolidList"/>
    <dgm:cxn modelId="{B03CB417-7850-E648-B898-2C8919581EA3}" type="presParOf" srcId="{D74BABF6-5D67-5546-9C6A-EEB8ADEA02B2}" destId="{9D1077E4-9CD0-C748-A181-97EFDB492B5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C39C47-B7AE-47BF-8349-9E88995D79B0}">
      <dsp:nvSpPr>
        <dsp:cNvPr id="0" name=""/>
        <dsp:cNvSpPr/>
      </dsp:nvSpPr>
      <dsp:spPr>
        <a:xfrm>
          <a:off x="0" y="3813"/>
          <a:ext cx="10515600" cy="8123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02EF70-355E-4383-9BA3-4D4EF2E6994B}">
      <dsp:nvSpPr>
        <dsp:cNvPr id="0" name=""/>
        <dsp:cNvSpPr/>
      </dsp:nvSpPr>
      <dsp:spPr>
        <a:xfrm>
          <a:off x="245727" y="186586"/>
          <a:ext cx="446777" cy="446777"/>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9031AC2-3926-4114-AC13-2083605F8297}">
      <dsp:nvSpPr>
        <dsp:cNvPr id="0" name=""/>
        <dsp:cNvSpPr/>
      </dsp:nvSpPr>
      <dsp:spPr>
        <a:xfrm>
          <a:off x="938232" y="3813"/>
          <a:ext cx="9577367" cy="812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1" tIns="85971" rIns="85971" bIns="85971" numCol="1" spcCol="1270" anchor="ctr" anchorCtr="0">
          <a:noAutofit/>
        </a:bodyPr>
        <a:lstStyle/>
        <a:p>
          <a:pPr marL="0" lvl="0" indent="0" algn="l" defTabSz="844550">
            <a:lnSpc>
              <a:spcPct val="100000"/>
            </a:lnSpc>
            <a:spcBef>
              <a:spcPct val="0"/>
            </a:spcBef>
            <a:spcAft>
              <a:spcPct val="35000"/>
            </a:spcAft>
            <a:buNone/>
          </a:pPr>
          <a:r>
            <a:rPr lang="en-US" sz="1900" b="0" i="0" u="none" strike="noStrike" kern="1200">
              <a:solidFill>
                <a:srgbClr val="000000"/>
              </a:solidFill>
              <a:effectLst/>
              <a:latin typeface="Calibri" panose="020F0502020204030204" pitchFamily="34" charset="0"/>
            </a:rPr>
            <a:t>Define terms related Benefits.</a:t>
          </a:r>
          <a:endParaRPr lang="en-US" sz="1900" kern="1200" dirty="0"/>
        </a:p>
      </dsp:txBody>
      <dsp:txXfrm>
        <a:off x="938232" y="3813"/>
        <a:ext cx="9577367" cy="812322"/>
      </dsp:txXfrm>
    </dsp:sp>
    <dsp:sp modelId="{1F244B83-7FC2-417B-BD7E-C5AF9A6681F8}">
      <dsp:nvSpPr>
        <dsp:cNvPr id="0" name=""/>
        <dsp:cNvSpPr/>
      </dsp:nvSpPr>
      <dsp:spPr>
        <a:xfrm>
          <a:off x="0" y="1019216"/>
          <a:ext cx="10515600" cy="8123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948507-0E52-4174-A2DD-F84F4CD705EE}">
      <dsp:nvSpPr>
        <dsp:cNvPr id="0" name=""/>
        <dsp:cNvSpPr/>
      </dsp:nvSpPr>
      <dsp:spPr>
        <a:xfrm>
          <a:off x="245727" y="1201989"/>
          <a:ext cx="446777" cy="446777"/>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F0FCD4-C710-4ED8-8544-88A4B513138A}">
      <dsp:nvSpPr>
        <dsp:cNvPr id="0" name=""/>
        <dsp:cNvSpPr/>
      </dsp:nvSpPr>
      <dsp:spPr>
        <a:xfrm>
          <a:off x="938232" y="1019216"/>
          <a:ext cx="9577367" cy="812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1" tIns="85971" rIns="85971" bIns="85971" numCol="1" spcCol="1270" anchor="ctr" anchorCtr="0">
          <a:noAutofit/>
        </a:bodyPr>
        <a:lstStyle/>
        <a:p>
          <a:pPr marL="0" lvl="0" indent="0" algn="l" defTabSz="844550">
            <a:lnSpc>
              <a:spcPct val="100000"/>
            </a:lnSpc>
            <a:spcBef>
              <a:spcPct val="0"/>
            </a:spcBef>
            <a:spcAft>
              <a:spcPct val="35000"/>
            </a:spcAft>
            <a:buNone/>
          </a:pPr>
          <a:r>
            <a:rPr lang="en-US" sz="1900" b="0" i="0" u="none" strike="noStrike" kern="1200">
              <a:solidFill>
                <a:srgbClr val="000000"/>
              </a:solidFill>
              <a:effectLst/>
              <a:latin typeface="Calibri" panose="020F0502020204030204" pitchFamily="34" charset="0"/>
            </a:rPr>
            <a:t>Identify the various parts of benefit plans.</a:t>
          </a:r>
          <a:endParaRPr lang="en-US" sz="1900" kern="1200" dirty="0"/>
        </a:p>
      </dsp:txBody>
      <dsp:txXfrm>
        <a:off x="938232" y="1019216"/>
        <a:ext cx="9577367" cy="812322"/>
      </dsp:txXfrm>
    </dsp:sp>
    <dsp:sp modelId="{55FB4A71-C61C-0645-A8EF-BA6D79816230}">
      <dsp:nvSpPr>
        <dsp:cNvPr id="0" name=""/>
        <dsp:cNvSpPr/>
      </dsp:nvSpPr>
      <dsp:spPr>
        <a:xfrm>
          <a:off x="0" y="2034620"/>
          <a:ext cx="10515600" cy="8123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165008-E695-5842-81CC-9C479D408460}">
      <dsp:nvSpPr>
        <dsp:cNvPr id="0" name=""/>
        <dsp:cNvSpPr/>
      </dsp:nvSpPr>
      <dsp:spPr>
        <a:xfrm>
          <a:off x="245727" y="2217392"/>
          <a:ext cx="446777" cy="446777"/>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5544D0-6BF2-E243-8EDF-3DDB0ED5517F}">
      <dsp:nvSpPr>
        <dsp:cNvPr id="0" name=""/>
        <dsp:cNvSpPr/>
      </dsp:nvSpPr>
      <dsp:spPr>
        <a:xfrm>
          <a:off x="938232" y="2034620"/>
          <a:ext cx="9577367" cy="812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1" tIns="85971" rIns="85971" bIns="85971" numCol="1" spcCol="1270" anchor="ctr" anchorCtr="0">
          <a:noAutofit/>
        </a:bodyPr>
        <a:lstStyle/>
        <a:p>
          <a:pPr marL="0" lvl="0" indent="0" algn="l" defTabSz="844550">
            <a:lnSpc>
              <a:spcPct val="100000"/>
            </a:lnSpc>
            <a:spcBef>
              <a:spcPct val="0"/>
            </a:spcBef>
            <a:spcAft>
              <a:spcPct val="35000"/>
            </a:spcAft>
            <a:buNone/>
          </a:pPr>
          <a:r>
            <a:rPr lang="en-US" sz="1900" b="0" i="0" u="none" strike="noStrike" kern="1200">
              <a:solidFill>
                <a:srgbClr val="000000"/>
              </a:solidFill>
              <a:effectLst/>
              <a:latin typeface="Calibri" panose="020F0502020204030204" pitchFamily="34" charset="0"/>
            </a:rPr>
            <a:t>Evaluate the part benefits play in overall compensation.</a:t>
          </a:r>
          <a:endParaRPr lang="en-US" sz="1900" b="0" i="0" u="none" kern="1200" dirty="0"/>
        </a:p>
      </dsp:txBody>
      <dsp:txXfrm>
        <a:off x="938232" y="2034620"/>
        <a:ext cx="9577367" cy="812322"/>
      </dsp:txXfrm>
    </dsp:sp>
    <dsp:sp modelId="{9A6FC6E4-B33E-4E00-86D4-2B9095538216}">
      <dsp:nvSpPr>
        <dsp:cNvPr id="0" name=""/>
        <dsp:cNvSpPr/>
      </dsp:nvSpPr>
      <dsp:spPr>
        <a:xfrm>
          <a:off x="0" y="3050023"/>
          <a:ext cx="10515600" cy="8123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2FD0EC-D3B2-49E1-9C75-2BAFCCB7C671}">
      <dsp:nvSpPr>
        <dsp:cNvPr id="0" name=""/>
        <dsp:cNvSpPr/>
      </dsp:nvSpPr>
      <dsp:spPr>
        <a:xfrm>
          <a:off x="245727" y="3232796"/>
          <a:ext cx="446777" cy="446777"/>
        </a:xfrm>
        <a:prstGeom prst="rect">
          <a:avLst/>
        </a:prstGeom>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B61F48C-BC31-42C8-8C5D-7BD9F1077E3E}">
      <dsp:nvSpPr>
        <dsp:cNvPr id="0" name=""/>
        <dsp:cNvSpPr/>
      </dsp:nvSpPr>
      <dsp:spPr>
        <a:xfrm>
          <a:off x="938232" y="3050023"/>
          <a:ext cx="9577367" cy="812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1" tIns="85971" rIns="85971" bIns="85971" numCol="1" spcCol="1270" anchor="ctr" anchorCtr="0">
          <a:noAutofit/>
        </a:bodyPr>
        <a:lstStyle/>
        <a:p>
          <a:pPr marL="0" lvl="0" indent="0" algn="l" defTabSz="844550">
            <a:lnSpc>
              <a:spcPct val="100000"/>
            </a:lnSpc>
            <a:spcBef>
              <a:spcPct val="0"/>
            </a:spcBef>
            <a:spcAft>
              <a:spcPct val="35000"/>
            </a:spcAft>
            <a:buNone/>
          </a:pPr>
          <a:r>
            <a:rPr lang="en-US" sz="1900" b="0" i="0" u="none" strike="noStrike" kern="1200" dirty="0">
              <a:solidFill>
                <a:srgbClr val="000000"/>
              </a:solidFill>
              <a:effectLst/>
              <a:latin typeface="Calibri" panose="020F0502020204030204" pitchFamily="34" charset="0"/>
            </a:rPr>
            <a:t>Assess the costs of benefits to employers.</a:t>
          </a:r>
          <a:endParaRPr lang="en-US" sz="1900" kern="1200" dirty="0"/>
        </a:p>
      </dsp:txBody>
      <dsp:txXfrm>
        <a:off x="938232" y="3050023"/>
        <a:ext cx="9577367" cy="812322"/>
      </dsp:txXfrm>
    </dsp:sp>
    <dsp:sp modelId="{A1799D55-F65C-C443-9F2A-88DE3B9A7040}">
      <dsp:nvSpPr>
        <dsp:cNvPr id="0" name=""/>
        <dsp:cNvSpPr/>
      </dsp:nvSpPr>
      <dsp:spPr>
        <a:xfrm>
          <a:off x="0" y="4065426"/>
          <a:ext cx="10515600" cy="81232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16DE98-C9FA-C64C-8499-845C64DAE330}">
      <dsp:nvSpPr>
        <dsp:cNvPr id="0" name=""/>
        <dsp:cNvSpPr/>
      </dsp:nvSpPr>
      <dsp:spPr>
        <a:xfrm>
          <a:off x="245727" y="4248199"/>
          <a:ext cx="446777" cy="446777"/>
        </a:xfrm>
        <a:prstGeom prst="rect">
          <a:avLst/>
        </a:prstGeom>
        <a:blipFill>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1077E4-9CD0-C748-A181-97EFDB492B5A}">
      <dsp:nvSpPr>
        <dsp:cNvPr id="0" name=""/>
        <dsp:cNvSpPr/>
      </dsp:nvSpPr>
      <dsp:spPr>
        <a:xfrm>
          <a:off x="938232" y="4065426"/>
          <a:ext cx="9577367" cy="812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1" tIns="85971" rIns="85971" bIns="85971" numCol="1" spcCol="1270" anchor="ctr" anchorCtr="0">
          <a:noAutofit/>
        </a:bodyPr>
        <a:lstStyle/>
        <a:p>
          <a:pPr marL="0" lvl="0" indent="0" algn="l" defTabSz="844550">
            <a:lnSpc>
              <a:spcPct val="100000"/>
            </a:lnSpc>
            <a:spcBef>
              <a:spcPct val="0"/>
            </a:spcBef>
            <a:spcAft>
              <a:spcPct val="35000"/>
            </a:spcAft>
            <a:buNone/>
          </a:pPr>
          <a:r>
            <a:rPr lang="en-US" sz="1900" b="0" i="0" u="none" strike="noStrike" kern="1200">
              <a:solidFill>
                <a:srgbClr val="000000"/>
              </a:solidFill>
              <a:effectLst/>
              <a:latin typeface="Calibri" panose="020F0502020204030204" pitchFamily="34" charset="0"/>
            </a:rPr>
            <a:t>Explain how employees exercise benefit choices.</a:t>
          </a:r>
          <a:endParaRPr lang="en-US" sz="1900" kern="1200" dirty="0"/>
        </a:p>
      </dsp:txBody>
      <dsp:txXfrm>
        <a:off x="938232" y="4065426"/>
        <a:ext cx="9577367" cy="81232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42E8F-F08F-264C-9766-D13877E2EAEB}" type="datetimeFigureOut">
              <a:rPr lang="en-US" smtClean="0"/>
              <a:t>3/20/2024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38FE99-72C3-204F-A53B-4A3D9E6BB924}" type="slidenum">
              <a:rPr lang="en-US" smtClean="0"/>
              <a:t>‹#›</a:t>
            </a:fld>
            <a:endParaRPr lang="en-US"/>
          </a:p>
        </p:txBody>
      </p:sp>
    </p:spTree>
    <p:extLst>
      <p:ext uri="{BB962C8B-B14F-4D97-AF65-F5344CB8AC3E}">
        <p14:creationId xmlns:p14="http://schemas.microsoft.com/office/powerpoint/2010/main" val="784824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i="0" dirty="0"/>
          </a:p>
        </p:txBody>
      </p:sp>
      <p:sp>
        <p:nvSpPr>
          <p:cNvPr id="4" name="Slide Number Placeholder 3"/>
          <p:cNvSpPr>
            <a:spLocks noGrp="1"/>
          </p:cNvSpPr>
          <p:nvPr>
            <p:ph type="sldNum" sz="quarter" idx="5"/>
          </p:nvPr>
        </p:nvSpPr>
        <p:spPr/>
        <p:txBody>
          <a:bodyPr/>
          <a:lstStyle/>
          <a:p>
            <a:fld id="{8738FE99-72C3-204F-A53B-4A3D9E6BB924}" type="slidenum">
              <a:rPr lang="en-US" smtClean="0"/>
              <a:t>1</a:t>
            </a:fld>
            <a:endParaRPr lang="en-US"/>
          </a:p>
        </p:txBody>
      </p:sp>
    </p:spTree>
    <p:extLst>
      <p:ext uri="{BB962C8B-B14F-4D97-AF65-F5344CB8AC3E}">
        <p14:creationId xmlns:p14="http://schemas.microsoft.com/office/powerpoint/2010/main" val="331235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10</a:t>
            </a:fld>
            <a:endParaRPr lang="en-US"/>
          </a:p>
        </p:txBody>
      </p:sp>
    </p:spTree>
    <p:extLst>
      <p:ext uri="{BB962C8B-B14F-4D97-AF65-F5344CB8AC3E}">
        <p14:creationId xmlns:p14="http://schemas.microsoft.com/office/powerpoint/2010/main" val="910191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11</a:t>
            </a:fld>
            <a:endParaRPr lang="en-US"/>
          </a:p>
        </p:txBody>
      </p:sp>
    </p:spTree>
    <p:extLst>
      <p:ext uri="{BB962C8B-B14F-4D97-AF65-F5344CB8AC3E}">
        <p14:creationId xmlns:p14="http://schemas.microsoft.com/office/powerpoint/2010/main" val="3555303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12</a:t>
            </a:fld>
            <a:endParaRPr lang="en-US"/>
          </a:p>
        </p:txBody>
      </p:sp>
    </p:spTree>
    <p:extLst>
      <p:ext uri="{BB962C8B-B14F-4D97-AF65-F5344CB8AC3E}">
        <p14:creationId xmlns:p14="http://schemas.microsoft.com/office/powerpoint/2010/main" val="2955126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13</a:t>
            </a:fld>
            <a:endParaRPr lang="en-US"/>
          </a:p>
        </p:txBody>
      </p:sp>
    </p:spTree>
    <p:extLst>
      <p:ext uri="{BB962C8B-B14F-4D97-AF65-F5344CB8AC3E}">
        <p14:creationId xmlns:p14="http://schemas.microsoft.com/office/powerpoint/2010/main" val="3001484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14</a:t>
            </a:fld>
            <a:endParaRPr lang="en-US"/>
          </a:p>
        </p:txBody>
      </p:sp>
    </p:spTree>
    <p:extLst>
      <p:ext uri="{BB962C8B-B14F-4D97-AF65-F5344CB8AC3E}">
        <p14:creationId xmlns:p14="http://schemas.microsoft.com/office/powerpoint/2010/main" val="4269304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15</a:t>
            </a:fld>
            <a:endParaRPr lang="en-US"/>
          </a:p>
        </p:txBody>
      </p:sp>
    </p:spTree>
    <p:extLst>
      <p:ext uri="{BB962C8B-B14F-4D97-AF65-F5344CB8AC3E}">
        <p14:creationId xmlns:p14="http://schemas.microsoft.com/office/powerpoint/2010/main" val="73281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8738FE99-72C3-204F-A53B-4A3D9E6BB924}" type="slidenum">
              <a:rPr lang="en-US" smtClean="0"/>
              <a:t>16</a:t>
            </a:fld>
            <a:endParaRPr lang="en-US"/>
          </a:p>
        </p:txBody>
      </p:sp>
    </p:spTree>
    <p:extLst>
      <p:ext uri="{BB962C8B-B14F-4D97-AF65-F5344CB8AC3E}">
        <p14:creationId xmlns:p14="http://schemas.microsoft.com/office/powerpoint/2010/main" val="2200414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EFC5C5-581A-E348-9144-1F79078BBA9A}" type="slidenum">
              <a:rPr lang="en-US" smtClean="0"/>
              <a:t>17</a:t>
            </a:fld>
            <a:endParaRPr lang="en-US"/>
          </a:p>
        </p:txBody>
      </p:sp>
    </p:spTree>
    <p:extLst>
      <p:ext uri="{BB962C8B-B14F-4D97-AF65-F5344CB8AC3E}">
        <p14:creationId xmlns:p14="http://schemas.microsoft.com/office/powerpoint/2010/main" val="1577703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9398DD4-3234-CC40-BB7F-049D0FF588E3}"/>
              </a:ext>
            </a:extLst>
          </p:cNvPr>
          <p:cNvSpPr>
            <a:spLocks noGrp="1" noRot="1" noChangeAspect="1" noChangeArrowheads="1" noTextEdit="1"/>
          </p:cNvSpPr>
          <p:nvPr>
            <p:ph type="sldImg"/>
          </p:nvPr>
        </p:nvSpPr>
        <p:spPr>
          <a:xfrm>
            <a:off x="393700" y="692150"/>
            <a:ext cx="6070600" cy="3416300"/>
          </a:xfrm>
          <a:ln/>
        </p:spPr>
      </p:sp>
      <p:sp>
        <p:nvSpPr>
          <p:cNvPr id="3" name="Notes Placeholder 2">
            <a:extLst>
              <a:ext uri="{FF2B5EF4-FFF2-40B4-BE49-F238E27FC236}">
                <a16:creationId xmlns:a16="http://schemas.microsoft.com/office/drawing/2014/main" id="{45638D6B-DB9E-AC43-86ED-C8DD62DF3ED7}"/>
              </a:ext>
            </a:extLst>
          </p:cNvPr>
          <p:cNvSpPr>
            <a:spLocks noGrp="1"/>
          </p:cNvSpPr>
          <p:nvPr>
            <p:ph type="body" idx="1"/>
          </p:nvPr>
        </p:nvSpPr>
        <p:spPr/>
        <p:txBody>
          <a:bodyPr/>
          <a:lstStyle/>
          <a:p>
            <a:pPr>
              <a:defRPr/>
            </a:pPr>
            <a:endParaRPr lang="en-US" dirty="0"/>
          </a:p>
        </p:txBody>
      </p:sp>
      <p:sp>
        <p:nvSpPr>
          <p:cNvPr id="36867" name="Slide Number Placeholder 3">
            <a:extLst>
              <a:ext uri="{FF2B5EF4-FFF2-40B4-BE49-F238E27FC236}">
                <a16:creationId xmlns:a16="http://schemas.microsoft.com/office/drawing/2014/main" id="{626FF135-DAFE-D947-9CC9-E306F9CF600B}"/>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B58B877E-CD30-A24D-93A8-89C3A9AF7759}" type="slidenum">
              <a:rPr lang="en-US" altLang="en-US"/>
              <a:pPr/>
              <a:t>18</a:t>
            </a:fld>
            <a:endParaRPr lang="en-US" altLang="en-US"/>
          </a:p>
        </p:txBody>
      </p:sp>
    </p:spTree>
    <p:extLst>
      <p:ext uri="{BB962C8B-B14F-4D97-AF65-F5344CB8AC3E}">
        <p14:creationId xmlns:p14="http://schemas.microsoft.com/office/powerpoint/2010/main" val="1396619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E6E56343-8F48-458C-B946-7873F2771941}"/>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E345C0D6-502E-47BD-A0CC-641896B7323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rtl="0" fontAlgn="base"/>
            <a:endParaRPr lang="en-US" altLang="en-US" dirty="0"/>
          </a:p>
        </p:txBody>
      </p:sp>
      <p:sp>
        <p:nvSpPr>
          <p:cNvPr id="22532" name="Slide Number Placeholder 3">
            <a:extLst>
              <a:ext uri="{FF2B5EF4-FFF2-40B4-BE49-F238E27FC236}">
                <a16:creationId xmlns:a16="http://schemas.microsoft.com/office/drawing/2014/main" id="{3A156541-B4B6-4C1E-A433-D2A7100DB55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816C0D5-F599-4256-8DF5-CF87BA7B99C8}" type="slidenum">
              <a:rPr lang="en-US" altLang="en-US" sz="1200" smtClean="0"/>
              <a:pPr/>
              <a:t>2</a:t>
            </a:fld>
            <a:endParaRPr lang="en-US" altLang="en-US" sz="1200"/>
          </a:p>
        </p:txBody>
      </p:sp>
    </p:spTree>
    <p:extLst>
      <p:ext uri="{BB962C8B-B14F-4D97-AF65-F5344CB8AC3E}">
        <p14:creationId xmlns:p14="http://schemas.microsoft.com/office/powerpoint/2010/main" val="4038491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EAA773DF-67EE-7C40-94BA-562FDA438FFF}" type="slidenum">
              <a:rPr lang="en-US" smtClean="0"/>
              <a:t>3</a:t>
            </a:fld>
            <a:endParaRPr lang="en-US"/>
          </a:p>
        </p:txBody>
      </p:sp>
    </p:spTree>
    <p:extLst>
      <p:ext uri="{BB962C8B-B14F-4D97-AF65-F5344CB8AC3E}">
        <p14:creationId xmlns:p14="http://schemas.microsoft.com/office/powerpoint/2010/main" val="3028878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EAA773DF-67EE-7C40-94BA-562FDA438FFF}" type="slidenum">
              <a:rPr lang="en-US" smtClean="0"/>
              <a:t>4</a:t>
            </a:fld>
            <a:endParaRPr lang="en-US"/>
          </a:p>
        </p:txBody>
      </p:sp>
    </p:spTree>
    <p:extLst>
      <p:ext uri="{BB962C8B-B14F-4D97-AF65-F5344CB8AC3E}">
        <p14:creationId xmlns:p14="http://schemas.microsoft.com/office/powerpoint/2010/main" val="1628198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sz="1200"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8738FE99-72C3-204F-A53B-4A3D9E6BB924}" type="slidenum">
              <a:rPr lang="en-US" smtClean="0"/>
              <a:t>5</a:t>
            </a:fld>
            <a:endParaRPr lang="en-US"/>
          </a:p>
        </p:txBody>
      </p:sp>
    </p:spTree>
    <p:extLst>
      <p:ext uri="{BB962C8B-B14F-4D97-AF65-F5344CB8AC3E}">
        <p14:creationId xmlns:p14="http://schemas.microsoft.com/office/powerpoint/2010/main" val="360941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0" fontAlgn="base"/>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6</a:t>
            </a:fld>
            <a:endParaRPr lang="en-US"/>
          </a:p>
        </p:txBody>
      </p:sp>
    </p:spTree>
    <p:extLst>
      <p:ext uri="{BB962C8B-B14F-4D97-AF65-F5344CB8AC3E}">
        <p14:creationId xmlns:p14="http://schemas.microsoft.com/office/powerpoint/2010/main" val="3023121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7</a:t>
            </a:fld>
            <a:endParaRPr lang="en-US"/>
          </a:p>
        </p:txBody>
      </p:sp>
    </p:spTree>
    <p:extLst>
      <p:ext uri="{BB962C8B-B14F-4D97-AF65-F5344CB8AC3E}">
        <p14:creationId xmlns:p14="http://schemas.microsoft.com/office/powerpoint/2010/main" val="83325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38FE99-72C3-204F-A53B-4A3D9E6BB924}" type="slidenum">
              <a:rPr lang="en-US" smtClean="0"/>
              <a:t>8</a:t>
            </a:fld>
            <a:endParaRPr lang="en-US"/>
          </a:p>
        </p:txBody>
      </p:sp>
    </p:spTree>
    <p:extLst>
      <p:ext uri="{BB962C8B-B14F-4D97-AF65-F5344CB8AC3E}">
        <p14:creationId xmlns:p14="http://schemas.microsoft.com/office/powerpoint/2010/main" val="283486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algn="l" rtl="0" fontAlgn="base">
              <a:spcBef>
                <a:spcPts val="0"/>
              </a:spcBef>
              <a:spcAft>
                <a:spcPts val="0"/>
              </a:spcAft>
              <a:buFont typeface="+mj-lt"/>
              <a:buNone/>
            </a:pPr>
            <a:endParaRPr lang="en-US" i="0" dirty="0"/>
          </a:p>
        </p:txBody>
      </p:sp>
      <p:sp>
        <p:nvSpPr>
          <p:cNvPr id="4" name="Slide Number Placeholder 3"/>
          <p:cNvSpPr>
            <a:spLocks noGrp="1"/>
          </p:cNvSpPr>
          <p:nvPr>
            <p:ph type="sldNum" sz="quarter" idx="5"/>
          </p:nvPr>
        </p:nvSpPr>
        <p:spPr/>
        <p:txBody>
          <a:bodyPr/>
          <a:lstStyle/>
          <a:p>
            <a:fld id="{8738FE99-72C3-204F-A53B-4A3D9E6BB924}" type="slidenum">
              <a:rPr lang="en-US" smtClean="0"/>
              <a:t>9</a:t>
            </a:fld>
            <a:endParaRPr lang="en-US"/>
          </a:p>
        </p:txBody>
      </p:sp>
    </p:spTree>
    <p:extLst>
      <p:ext uri="{BB962C8B-B14F-4D97-AF65-F5344CB8AC3E}">
        <p14:creationId xmlns:p14="http://schemas.microsoft.com/office/powerpoint/2010/main" val="42663501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0" descr="A picture containing person, crowd&#10;&#10;Description automatically generated">
            <a:extLst>
              <a:ext uri="{FF2B5EF4-FFF2-40B4-BE49-F238E27FC236}">
                <a16:creationId xmlns:a16="http://schemas.microsoft.com/office/drawing/2014/main" id="{BFC9D0AB-1462-604A-95C1-65665AECE0A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0" y="-1"/>
            <a:ext cx="12192000" cy="6858001"/>
          </a:xfrm>
          <a:prstGeom prst="rect">
            <a:avLst/>
          </a:prstGeom>
        </p:spPr>
      </p:pic>
      <p:sp>
        <p:nvSpPr>
          <p:cNvPr id="10" name="Rectangle 9">
            <a:extLst>
              <a:ext uri="{FF2B5EF4-FFF2-40B4-BE49-F238E27FC236}">
                <a16:creationId xmlns:a16="http://schemas.microsoft.com/office/drawing/2014/main" id="{9C3F18C8-4F11-4A4F-B31F-C768A4F1F7FB}"/>
              </a:ext>
            </a:extLst>
          </p:cNvPr>
          <p:cNvSpPr/>
          <p:nvPr/>
        </p:nvSpPr>
        <p:spPr>
          <a:xfrm>
            <a:off x="0" y="739301"/>
            <a:ext cx="5943600" cy="3387853"/>
          </a:xfrm>
          <a:prstGeom prst="rect">
            <a:avLst/>
          </a:prstGeom>
          <a:solidFill>
            <a:srgbClr val="1B3C69">
              <a:alpha val="82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Placeholder 7" descr="Graphical user interface, text&#10;&#10;Description automatically generated">
            <a:extLst>
              <a:ext uri="{FF2B5EF4-FFF2-40B4-BE49-F238E27FC236}">
                <a16:creationId xmlns:a16="http://schemas.microsoft.com/office/drawing/2014/main" id="{EB20F76C-EE9D-934A-AAC3-0D4893A2985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633" t="-5693" r="-2832" b="-6467"/>
          <a:stretch/>
        </p:blipFill>
        <p:spPr>
          <a:xfrm>
            <a:off x="547792" y="1101494"/>
            <a:ext cx="1221373" cy="739146"/>
          </a:xfrm>
          <a:prstGeom prst="rect">
            <a:avLst/>
          </a:prstGeom>
        </p:spPr>
      </p:pic>
      <p:sp>
        <p:nvSpPr>
          <p:cNvPr id="8" name="Title 1">
            <a:extLst>
              <a:ext uri="{FF2B5EF4-FFF2-40B4-BE49-F238E27FC236}">
                <a16:creationId xmlns:a16="http://schemas.microsoft.com/office/drawing/2014/main" id="{5A6C3A2D-7527-F04A-AB95-9369A037F507}"/>
              </a:ext>
            </a:extLst>
          </p:cNvPr>
          <p:cNvSpPr>
            <a:spLocks noGrp="1"/>
          </p:cNvSpPr>
          <p:nvPr>
            <p:ph type="ctrTitle" hasCustomPrompt="1"/>
          </p:nvPr>
        </p:nvSpPr>
        <p:spPr>
          <a:xfrm>
            <a:off x="547792" y="1958010"/>
            <a:ext cx="5272240" cy="1097454"/>
          </a:xfrm>
        </p:spPr>
        <p:txBody>
          <a:bodyPr anchor="b">
            <a:noAutofit/>
          </a:bodyPr>
          <a:lstStyle>
            <a:lvl1pPr algn="l">
              <a:defRPr sz="3200">
                <a:solidFill>
                  <a:schemeClr val="bg1"/>
                </a:solidFill>
              </a:defRPr>
            </a:lvl1pPr>
          </a:lstStyle>
          <a:p>
            <a:r>
              <a:rPr lang="en-US" dirty="0"/>
              <a:t>Master title style</a:t>
            </a:r>
          </a:p>
        </p:txBody>
      </p:sp>
      <p:sp>
        <p:nvSpPr>
          <p:cNvPr id="9" name="Subtitle 2">
            <a:extLst>
              <a:ext uri="{FF2B5EF4-FFF2-40B4-BE49-F238E27FC236}">
                <a16:creationId xmlns:a16="http://schemas.microsoft.com/office/drawing/2014/main" id="{1B546505-861A-8845-BD03-E532EF39DD75}"/>
              </a:ext>
            </a:extLst>
          </p:cNvPr>
          <p:cNvSpPr>
            <a:spLocks noGrp="1"/>
          </p:cNvSpPr>
          <p:nvPr>
            <p:ph type="subTitle" idx="1"/>
          </p:nvPr>
        </p:nvSpPr>
        <p:spPr>
          <a:xfrm>
            <a:off x="547792" y="3200483"/>
            <a:ext cx="5272240" cy="564293"/>
          </a:xfr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361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8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03321C-35C7-5C42-8AEC-33DCF875358D}"/>
              </a:ext>
            </a:extLst>
          </p:cNvPr>
          <p:cNvSpPr/>
          <p:nvPr/>
        </p:nvSpPr>
        <p:spPr>
          <a:xfrm>
            <a:off x="0" y="270924"/>
            <a:ext cx="6673673"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4CC20402-0AEF-41C0-80E0-8357157CBD4C}"/>
              </a:ext>
            </a:extLst>
          </p:cNvPr>
          <p:cNvSpPr>
            <a:spLocks noGrp="1"/>
          </p:cNvSpPr>
          <p:nvPr>
            <p:ph type="pic" sz="quarter" idx="10"/>
          </p:nvPr>
        </p:nvSpPr>
        <p:spPr>
          <a:xfrm>
            <a:off x="7370650" y="355184"/>
            <a:ext cx="3322320" cy="6147633"/>
          </a:xfrm>
          <a:custGeom>
            <a:avLst/>
            <a:gdLst>
              <a:gd name="connsiteX0" fmla="*/ 1158240 w 3322320"/>
              <a:gd name="connsiteY0" fmla="*/ 899622 h 6147633"/>
              <a:gd name="connsiteX1" fmla="*/ 2164080 w 3322320"/>
              <a:gd name="connsiteY1" fmla="*/ 899622 h 6147633"/>
              <a:gd name="connsiteX2" fmla="*/ 2164080 w 3322320"/>
              <a:gd name="connsiteY2" fmla="*/ 6147633 h 6147633"/>
              <a:gd name="connsiteX3" fmla="*/ 1158240 w 3322320"/>
              <a:gd name="connsiteY3" fmla="*/ 6147633 h 6147633"/>
              <a:gd name="connsiteX4" fmla="*/ 0 w 3322320"/>
              <a:gd name="connsiteY4" fmla="*/ 526596 h 6147633"/>
              <a:gd name="connsiteX5" fmla="*/ 1005840 w 3322320"/>
              <a:gd name="connsiteY5" fmla="*/ 526596 h 6147633"/>
              <a:gd name="connsiteX6" fmla="*/ 1005840 w 3322320"/>
              <a:gd name="connsiteY6" fmla="*/ 5515109 h 6147633"/>
              <a:gd name="connsiteX7" fmla="*/ 0 w 3322320"/>
              <a:gd name="connsiteY7" fmla="*/ 5515109 h 6147633"/>
              <a:gd name="connsiteX8" fmla="*/ 2316480 w 3322320"/>
              <a:gd name="connsiteY8" fmla="*/ 0 h 6147633"/>
              <a:gd name="connsiteX9" fmla="*/ 3322320 w 3322320"/>
              <a:gd name="connsiteY9" fmla="*/ 0 h 6147633"/>
              <a:gd name="connsiteX10" fmla="*/ 3322320 w 3322320"/>
              <a:gd name="connsiteY10" fmla="*/ 5822513 h 6147633"/>
              <a:gd name="connsiteX11" fmla="*/ 2316480 w 3322320"/>
              <a:gd name="connsiteY11" fmla="*/ 5822513 h 614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2320" h="6147633">
                <a:moveTo>
                  <a:pt x="1158240" y="899622"/>
                </a:moveTo>
                <a:lnTo>
                  <a:pt x="2164080" y="899622"/>
                </a:lnTo>
                <a:lnTo>
                  <a:pt x="2164080" y="6147633"/>
                </a:lnTo>
                <a:lnTo>
                  <a:pt x="1158240" y="6147633"/>
                </a:lnTo>
                <a:close/>
                <a:moveTo>
                  <a:pt x="0" y="526596"/>
                </a:moveTo>
                <a:lnTo>
                  <a:pt x="1005840" y="526596"/>
                </a:lnTo>
                <a:lnTo>
                  <a:pt x="1005840" y="5515109"/>
                </a:lnTo>
                <a:lnTo>
                  <a:pt x="0" y="5515109"/>
                </a:lnTo>
                <a:close/>
                <a:moveTo>
                  <a:pt x="2316480" y="0"/>
                </a:moveTo>
                <a:lnTo>
                  <a:pt x="3322320" y="0"/>
                </a:lnTo>
                <a:lnTo>
                  <a:pt x="3322320" y="5822513"/>
                </a:lnTo>
                <a:lnTo>
                  <a:pt x="2316480" y="5822513"/>
                </a:lnTo>
                <a:close/>
              </a:path>
            </a:pathLst>
          </a:custGeom>
        </p:spPr>
        <p:txBody>
          <a:bodyPr wrap="square">
            <a:noAutofit/>
          </a:bodyPr>
          <a:lstStyle/>
          <a:p>
            <a:r>
              <a:rPr lang="en-US"/>
              <a:t>Click icon to add picture</a:t>
            </a:r>
            <a:endParaRPr lang="id-ID"/>
          </a:p>
        </p:txBody>
      </p:sp>
      <p:sp>
        <p:nvSpPr>
          <p:cNvPr id="14" name="Content Placeholder 2">
            <a:extLst>
              <a:ext uri="{FF2B5EF4-FFF2-40B4-BE49-F238E27FC236}">
                <a16:creationId xmlns:a16="http://schemas.microsoft.com/office/drawing/2014/main" id="{0068C0CE-301C-9F4E-A4F4-F17F696435C2}"/>
              </a:ext>
            </a:extLst>
          </p:cNvPr>
          <p:cNvSpPr>
            <a:spLocks noGrp="1"/>
          </p:cNvSpPr>
          <p:nvPr>
            <p:ph sz="quarter" idx="15"/>
          </p:nvPr>
        </p:nvSpPr>
        <p:spPr>
          <a:xfrm>
            <a:off x="467358" y="1172818"/>
            <a:ext cx="6206315" cy="5382120"/>
          </a:xfrm>
        </p:spPr>
        <p:txBody>
          <a:bodyPr>
            <a:normAutofit/>
          </a:bodyPr>
          <a:lstStyle>
            <a:lvl1pPr>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9">
            <a:extLst>
              <a:ext uri="{FF2B5EF4-FFF2-40B4-BE49-F238E27FC236}">
                <a16:creationId xmlns:a16="http://schemas.microsoft.com/office/drawing/2014/main" id="{689EFA59-4E6B-4C45-B3DB-2971EA452FC3}"/>
              </a:ext>
            </a:extLst>
          </p:cNvPr>
          <p:cNvSpPr>
            <a:spLocks noGrp="1"/>
          </p:cNvSpPr>
          <p:nvPr>
            <p:ph type="body" sz="quarter" idx="13" hasCustomPrompt="1"/>
          </p:nvPr>
        </p:nvSpPr>
        <p:spPr>
          <a:xfrm>
            <a:off x="467360" y="270924"/>
            <a:ext cx="6206314" cy="767044"/>
          </a:xfrm>
        </p:spPr>
        <p:txBody>
          <a:bodyPr>
            <a:normAutofit/>
          </a:bodyPr>
          <a:lstStyle>
            <a:lvl1pPr marL="0" indent="0">
              <a:buNone/>
              <a:defRPr sz="3200" b="1">
                <a:solidFill>
                  <a:schemeClr val="bg1"/>
                </a:solidFill>
                <a:latin typeface="Arial" panose="020B0604020202020204" pitchFamily="34" charset="0"/>
                <a:cs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2386759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B29DF2-1BE0-C74B-9C26-647491D19B63}"/>
              </a:ext>
            </a:extLst>
          </p:cNvPr>
          <p:cNvSpPr/>
          <p:nvPr/>
        </p:nvSpPr>
        <p:spPr>
          <a:xfrm>
            <a:off x="0" y="270924"/>
            <a:ext cx="4772025"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D8EF69-CB11-DE42-AA68-68B9CC292DB2}"/>
              </a:ext>
            </a:extLst>
          </p:cNvPr>
          <p:cNvSpPr>
            <a:spLocks noGrp="1"/>
          </p:cNvSpPr>
          <p:nvPr>
            <p:ph type="title"/>
          </p:nvPr>
        </p:nvSpPr>
        <p:spPr>
          <a:xfrm>
            <a:off x="839788" y="270924"/>
            <a:ext cx="3932237" cy="767044"/>
          </a:xfrm>
        </p:spPr>
        <p:txBody>
          <a:bodyPr anchor="b"/>
          <a:lstStyle>
            <a:lvl1pPr>
              <a:defRPr sz="3200">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2B54BBB-7789-6F4B-94EB-B2B9298800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479FF7-47AC-F94B-8744-9A1FDB6922A7}"/>
              </a:ext>
            </a:extLst>
          </p:cNvPr>
          <p:cNvSpPr>
            <a:spLocks noGrp="1"/>
          </p:cNvSpPr>
          <p:nvPr>
            <p:ph type="body" sz="half" idx="2"/>
          </p:nvPr>
        </p:nvSpPr>
        <p:spPr>
          <a:xfrm>
            <a:off x="839788" y="1173892"/>
            <a:ext cx="3932237" cy="469509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7686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424736-3EC6-754A-A536-C4EBE0115A84}"/>
              </a:ext>
            </a:extLst>
          </p:cNvPr>
          <p:cNvSpPr/>
          <p:nvPr/>
        </p:nvSpPr>
        <p:spPr>
          <a:xfrm>
            <a:off x="0" y="270924"/>
            <a:ext cx="4772025"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62217FF4-11CC-7948-81DD-D2BE40076DA3}"/>
              </a:ext>
            </a:extLst>
          </p:cNvPr>
          <p:cNvSpPr>
            <a:spLocks noGrp="1"/>
          </p:cNvSpPr>
          <p:nvPr>
            <p:ph type="title"/>
          </p:nvPr>
        </p:nvSpPr>
        <p:spPr>
          <a:xfrm>
            <a:off x="839788" y="270924"/>
            <a:ext cx="3932237" cy="767044"/>
          </a:xfrm>
        </p:spPr>
        <p:txBody>
          <a:bodyPr anchor="b"/>
          <a:lstStyle>
            <a:lvl1pP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DED91204-22FC-3F42-8939-C063A24899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1D2BE48-01F1-A74A-8835-438D65640582}"/>
              </a:ext>
            </a:extLst>
          </p:cNvPr>
          <p:cNvSpPr>
            <a:spLocks noGrp="1"/>
          </p:cNvSpPr>
          <p:nvPr>
            <p:ph type="body" sz="half" idx="2"/>
          </p:nvPr>
        </p:nvSpPr>
        <p:spPr>
          <a:xfrm>
            <a:off x="839788" y="1198605"/>
            <a:ext cx="3932237" cy="46703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65651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F1CC598-5AFF-744D-A0EE-56D5358C20C2}"/>
              </a:ext>
            </a:extLst>
          </p:cNvPr>
          <p:cNvSpPr/>
          <p:nvPr/>
        </p:nvSpPr>
        <p:spPr>
          <a:xfrm>
            <a:off x="0" y="0"/>
            <a:ext cx="12192000" cy="6858000"/>
          </a:xfrm>
          <a:prstGeom prst="rect">
            <a:avLst/>
          </a:prstGeom>
          <a:solidFill>
            <a:srgbClr val="1B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Icon&#10;&#10;Description automatically generated">
            <a:extLst>
              <a:ext uri="{FF2B5EF4-FFF2-40B4-BE49-F238E27FC236}">
                <a16:creationId xmlns:a16="http://schemas.microsoft.com/office/drawing/2014/main" id="{E8C1EA59-667F-9340-905C-72DA9B3D77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4E8CCCD-60BD-714E-8EE3-38849C14EE94}"/>
              </a:ext>
            </a:extLst>
          </p:cNvPr>
          <p:cNvSpPr>
            <a:spLocks noGrp="1"/>
          </p:cNvSpPr>
          <p:nvPr>
            <p:ph type="title"/>
          </p:nvPr>
        </p:nvSpPr>
        <p:spPr>
          <a:xfrm>
            <a:off x="2741543" y="2584175"/>
            <a:ext cx="6708914" cy="1266756"/>
          </a:xfrm>
        </p:spPr>
        <p:txBody>
          <a:bodyPr anchor="ctr">
            <a:noAutofit/>
          </a:bodyPr>
          <a:lstStyle>
            <a:lvl1pPr algn="ctr">
              <a:defRPr sz="3200">
                <a:solidFill>
                  <a:schemeClr val="bg1"/>
                </a:solidFill>
              </a:defRPr>
            </a:lvl1pPr>
          </a:lstStyle>
          <a:p>
            <a:r>
              <a:rPr lang="en-US"/>
              <a:t>Click to edit Master title style</a:t>
            </a:r>
            <a:endParaRPr lang="en-US" dirty="0"/>
          </a:p>
        </p:txBody>
      </p:sp>
      <p:pic>
        <p:nvPicPr>
          <p:cNvPr id="10" name="Picture 9" descr="Graphical user interface, text&#10;&#10;Description automatically generated">
            <a:extLst>
              <a:ext uri="{FF2B5EF4-FFF2-40B4-BE49-F238E27FC236}">
                <a16:creationId xmlns:a16="http://schemas.microsoft.com/office/drawing/2014/main" id="{18E01C0E-B7E2-AE46-82F6-B44999786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61903" y="6176150"/>
            <a:ext cx="752752" cy="432432"/>
          </a:xfrm>
          <a:prstGeom prst="rect">
            <a:avLst/>
          </a:prstGeom>
        </p:spPr>
      </p:pic>
    </p:spTree>
    <p:extLst>
      <p:ext uri="{BB962C8B-B14F-4D97-AF65-F5344CB8AC3E}">
        <p14:creationId xmlns:p14="http://schemas.microsoft.com/office/powerpoint/2010/main" val="7369324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23A7BEA6-81B4-0548-8A19-9CF5D45AD18B}"/>
              </a:ext>
            </a:extLst>
          </p:cNvPr>
          <p:cNvSpPr>
            <a:spLocks noGrp="1"/>
          </p:cNvSpPr>
          <p:nvPr>
            <p:ph type="sldNum" sz="quarter" idx="10"/>
          </p:nvPr>
        </p:nvSpPr>
        <p:spPr>
          <a:xfrm>
            <a:off x="641351" y="6335714"/>
            <a:ext cx="2743200" cy="274637"/>
          </a:xfrm>
          <a:prstGeom prst="rect">
            <a:avLst/>
          </a:prstGeom>
        </p:spPr>
        <p:txBody>
          <a:bodyPr/>
          <a:lstStyle>
            <a:lvl1pPr>
              <a:defRPr/>
            </a:lvl1pPr>
          </a:lstStyle>
          <a:p>
            <a:pPr>
              <a:defRPr/>
            </a:pPr>
            <a:fld id="{943F7AF3-7564-E642-8412-0016E08DD6AC}" type="slidenum">
              <a:rPr lang="en-US"/>
              <a:pPr>
                <a:defRPr/>
              </a:pPr>
              <a:t>‹#›</a:t>
            </a:fld>
            <a:endParaRPr lang="en-US"/>
          </a:p>
        </p:txBody>
      </p:sp>
    </p:spTree>
    <p:extLst>
      <p:ext uri="{BB962C8B-B14F-4D97-AF65-F5344CB8AC3E}">
        <p14:creationId xmlns:p14="http://schemas.microsoft.com/office/powerpoint/2010/main" val="1687033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3" name="Picture 2" descr="An aerial view of a city&#10;&#10;Description automatically generated with low confidence">
            <a:extLst>
              <a:ext uri="{FF2B5EF4-FFF2-40B4-BE49-F238E27FC236}">
                <a16:creationId xmlns:a16="http://schemas.microsoft.com/office/drawing/2014/main" id="{F8113BD0-A9AC-3B41-A7ED-9033D22C0CA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0" y="0"/>
            <a:ext cx="13098162" cy="6858000"/>
          </a:xfrm>
          <a:prstGeom prst="rect">
            <a:avLst/>
          </a:prstGeom>
        </p:spPr>
      </p:pic>
      <p:sp>
        <p:nvSpPr>
          <p:cNvPr id="12" name="Rectangle 11">
            <a:extLst>
              <a:ext uri="{FF2B5EF4-FFF2-40B4-BE49-F238E27FC236}">
                <a16:creationId xmlns:a16="http://schemas.microsoft.com/office/drawing/2014/main" id="{5236FD75-DF5F-EE49-9CA4-662681727568}"/>
              </a:ext>
            </a:extLst>
          </p:cNvPr>
          <p:cNvSpPr/>
          <p:nvPr/>
        </p:nvSpPr>
        <p:spPr>
          <a:xfrm>
            <a:off x="0" y="739301"/>
            <a:ext cx="5943600" cy="3387853"/>
          </a:xfrm>
          <a:prstGeom prst="rect">
            <a:avLst/>
          </a:prstGeom>
          <a:solidFill>
            <a:srgbClr val="1B3C69">
              <a:alpha val="82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Placeholder 7" descr="Graphical user interface, text&#10;&#10;Description automatically generated">
            <a:extLst>
              <a:ext uri="{FF2B5EF4-FFF2-40B4-BE49-F238E27FC236}">
                <a16:creationId xmlns:a16="http://schemas.microsoft.com/office/drawing/2014/main" id="{1B3680B3-AC41-1145-A159-B1D6A48A64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633" t="-5693" r="-2832" b="-6467"/>
          <a:stretch/>
        </p:blipFill>
        <p:spPr>
          <a:xfrm>
            <a:off x="547792" y="1101494"/>
            <a:ext cx="1221373" cy="739146"/>
          </a:xfrm>
          <a:prstGeom prst="rect">
            <a:avLst/>
          </a:prstGeom>
        </p:spPr>
      </p:pic>
      <p:sp>
        <p:nvSpPr>
          <p:cNvPr id="14" name="Title 1">
            <a:extLst>
              <a:ext uri="{FF2B5EF4-FFF2-40B4-BE49-F238E27FC236}">
                <a16:creationId xmlns:a16="http://schemas.microsoft.com/office/drawing/2014/main" id="{F6E812EA-B9CE-4345-9416-CF57DBFFE995}"/>
              </a:ext>
            </a:extLst>
          </p:cNvPr>
          <p:cNvSpPr>
            <a:spLocks noGrp="1"/>
          </p:cNvSpPr>
          <p:nvPr>
            <p:ph type="ctrTitle" hasCustomPrompt="1"/>
          </p:nvPr>
        </p:nvSpPr>
        <p:spPr>
          <a:xfrm>
            <a:off x="547792" y="1958010"/>
            <a:ext cx="5272240" cy="1097454"/>
          </a:xfrm>
        </p:spPr>
        <p:txBody>
          <a:bodyPr anchor="b">
            <a:noAutofit/>
          </a:bodyPr>
          <a:lstStyle>
            <a:lvl1pPr algn="l">
              <a:defRPr sz="3200">
                <a:solidFill>
                  <a:schemeClr val="bg1"/>
                </a:solidFill>
              </a:defRPr>
            </a:lvl1pPr>
          </a:lstStyle>
          <a:p>
            <a:r>
              <a:rPr lang="en-US" dirty="0"/>
              <a:t>Master title style</a:t>
            </a:r>
          </a:p>
        </p:txBody>
      </p:sp>
      <p:sp>
        <p:nvSpPr>
          <p:cNvPr id="15" name="Subtitle 2">
            <a:extLst>
              <a:ext uri="{FF2B5EF4-FFF2-40B4-BE49-F238E27FC236}">
                <a16:creationId xmlns:a16="http://schemas.microsoft.com/office/drawing/2014/main" id="{5C1E5E07-FA83-4B45-98EE-2D1B51884BF1}"/>
              </a:ext>
            </a:extLst>
          </p:cNvPr>
          <p:cNvSpPr>
            <a:spLocks noGrp="1"/>
          </p:cNvSpPr>
          <p:nvPr>
            <p:ph type="subTitle" idx="1"/>
          </p:nvPr>
        </p:nvSpPr>
        <p:spPr>
          <a:xfrm>
            <a:off x="547792" y="3200483"/>
            <a:ext cx="5272240" cy="564293"/>
          </a:xfr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8823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spTree>
      <p:nvGrpSpPr>
        <p:cNvPr id="1" name=""/>
        <p:cNvGrpSpPr/>
        <p:nvPr/>
      </p:nvGrpSpPr>
      <p:grpSpPr>
        <a:xfrm>
          <a:off x="0" y="0"/>
          <a:ext cx="0" cy="0"/>
          <a:chOff x="0" y="0"/>
          <a:chExt cx="0" cy="0"/>
        </a:xfrm>
      </p:grpSpPr>
      <p:pic>
        <p:nvPicPr>
          <p:cNvPr id="4" name="Picture 3" descr="A group of people raising their hands&#10;&#10;Description automatically generated">
            <a:extLst>
              <a:ext uri="{FF2B5EF4-FFF2-40B4-BE49-F238E27FC236}">
                <a16:creationId xmlns:a16="http://schemas.microsoft.com/office/drawing/2014/main" id="{F1AFEDF8-C61B-9740-9FF9-50FF365725F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1999" cy="6858001"/>
          </a:xfrm>
          <a:prstGeom prst="rect">
            <a:avLst/>
          </a:prstGeom>
        </p:spPr>
      </p:pic>
      <p:sp>
        <p:nvSpPr>
          <p:cNvPr id="11" name="Rectangle 10">
            <a:extLst>
              <a:ext uri="{FF2B5EF4-FFF2-40B4-BE49-F238E27FC236}">
                <a16:creationId xmlns:a16="http://schemas.microsoft.com/office/drawing/2014/main" id="{073F9B0A-778E-F047-9A20-CA234473B8F6}"/>
              </a:ext>
            </a:extLst>
          </p:cNvPr>
          <p:cNvSpPr/>
          <p:nvPr/>
        </p:nvSpPr>
        <p:spPr>
          <a:xfrm>
            <a:off x="0" y="739301"/>
            <a:ext cx="5943600" cy="3387853"/>
          </a:xfrm>
          <a:prstGeom prst="rect">
            <a:avLst/>
          </a:prstGeom>
          <a:solidFill>
            <a:srgbClr val="1B3C69">
              <a:alpha val="82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Placeholder 7" descr="Graphical user interface, text&#10;&#10;Description automatically generated">
            <a:extLst>
              <a:ext uri="{FF2B5EF4-FFF2-40B4-BE49-F238E27FC236}">
                <a16:creationId xmlns:a16="http://schemas.microsoft.com/office/drawing/2014/main" id="{FEE10287-6521-3444-9F84-9990108A1D5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633" t="-5693" r="-2832" b="-6467"/>
          <a:stretch/>
        </p:blipFill>
        <p:spPr>
          <a:xfrm>
            <a:off x="547792" y="1101494"/>
            <a:ext cx="1221373" cy="739146"/>
          </a:xfrm>
          <a:prstGeom prst="rect">
            <a:avLst/>
          </a:prstGeom>
        </p:spPr>
      </p:pic>
      <p:sp>
        <p:nvSpPr>
          <p:cNvPr id="13" name="Title 1">
            <a:extLst>
              <a:ext uri="{FF2B5EF4-FFF2-40B4-BE49-F238E27FC236}">
                <a16:creationId xmlns:a16="http://schemas.microsoft.com/office/drawing/2014/main" id="{2DFDF486-C6B8-3E4B-9D42-763617143E1D}"/>
              </a:ext>
            </a:extLst>
          </p:cNvPr>
          <p:cNvSpPr>
            <a:spLocks noGrp="1"/>
          </p:cNvSpPr>
          <p:nvPr>
            <p:ph type="ctrTitle" hasCustomPrompt="1"/>
          </p:nvPr>
        </p:nvSpPr>
        <p:spPr>
          <a:xfrm>
            <a:off x="547792" y="1958010"/>
            <a:ext cx="5272240" cy="1097454"/>
          </a:xfrm>
        </p:spPr>
        <p:txBody>
          <a:bodyPr anchor="b">
            <a:noAutofit/>
          </a:bodyPr>
          <a:lstStyle>
            <a:lvl1pPr algn="l">
              <a:defRPr sz="3200">
                <a:solidFill>
                  <a:schemeClr val="bg1"/>
                </a:solidFill>
              </a:defRPr>
            </a:lvl1pPr>
          </a:lstStyle>
          <a:p>
            <a:r>
              <a:rPr lang="en-US" dirty="0"/>
              <a:t>Master title style</a:t>
            </a:r>
          </a:p>
        </p:txBody>
      </p:sp>
      <p:sp>
        <p:nvSpPr>
          <p:cNvPr id="14" name="Subtitle 2">
            <a:extLst>
              <a:ext uri="{FF2B5EF4-FFF2-40B4-BE49-F238E27FC236}">
                <a16:creationId xmlns:a16="http://schemas.microsoft.com/office/drawing/2014/main" id="{4360C7AB-76A3-E44A-8906-12ED9BC5BC1A}"/>
              </a:ext>
            </a:extLst>
          </p:cNvPr>
          <p:cNvSpPr>
            <a:spLocks noGrp="1"/>
          </p:cNvSpPr>
          <p:nvPr>
            <p:ph type="subTitle" idx="1"/>
          </p:nvPr>
        </p:nvSpPr>
        <p:spPr>
          <a:xfrm>
            <a:off x="547792" y="3200483"/>
            <a:ext cx="5272240" cy="564293"/>
          </a:xfr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7032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CD34678-E1C1-5842-BBA9-C7C2EADB7E87}"/>
              </a:ext>
            </a:extLst>
          </p:cNvPr>
          <p:cNvSpPr/>
          <p:nvPr/>
        </p:nvSpPr>
        <p:spPr>
          <a:xfrm>
            <a:off x="0" y="270924"/>
            <a:ext cx="11027662"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35984D-631C-B544-9CED-D219ABB2260B}"/>
              </a:ext>
            </a:extLst>
          </p:cNvPr>
          <p:cNvSpPr>
            <a:spLocks noGrp="1"/>
          </p:cNvSpPr>
          <p:nvPr>
            <p:ph type="title"/>
          </p:nvPr>
        </p:nvSpPr>
        <p:spPr>
          <a:xfrm>
            <a:off x="838200" y="270925"/>
            <a:ext cx="10515600" cy="767044"/>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0E23896-5E73-C440-B691-DD34F98D2B43}"/>
              </a:ext>
            </a:extLst>
          </p:cNvPr>
          <p:cNvSpPr>
            <a:spLocks noGrp="1"/>
          </p:cNvSpPr>
          <p:nvPr>
            <p:ph idx="1"/>
          </p:nvPr>
        </p:nvSpPr>
        <p:spPr>
          <a:xfrm>
            <a:off x="838200" y="1161535"/>
            <a:ext cx="10515600" cy="48814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text, sign&#10;&#10;Description automatically generated">
            <a:extLst>
              <a:ext uri="{FF2B5EF4-FFF2-40B4-BE49-F238E27FC236}">
                <a16:creationId xmlns:a16="http://schemas.microsoft.com/office/drawing/2014/main" id="{2153BBAF-94C0-474A-A49C-8ADA5AAC2F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40849" y="6176963"/>
            <a:ext cx="752752" cy="432432"/>
          </a:xfrm>
          <a:prstGeom prst="rect">
            <a:avLst/>
          </a:prstGeom>
        </p:spPr>
      </p:pic>
    </p:spTree>
    <p:extLst>
      <p:ext uri="{BB962C8B-B14F-4D97-AF65-F5344CB8AC3E}">
        <p14:creationId xmlns:p14="http://schemas.microsoft.com/office/powerpoint/2010/main" val="3687266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145CB88-913B-2342-A2B1-FF087A236165}"/>
              </a:ext>
            </a:extLst>
          </p:cNvPr>
          <p:cNvSpPr/>
          <p:nvPr/>
        </p:nvSpPr>
        <p:spPr>
          <a:xfrm>
            <a:off x="0" y="270924"/>
            <a:ext cx="11027662"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26926C-9238-E745-A9B6-7FEF8F8D50A2}"/>
              </a:ext>
            </a:extLst>
          </p:cNvPr>
          <p:cNvSpPr>
            <a:spLocks noGrp="1"/>
          </p:cNvSpPr>
          <p:nvPr>
            <p:ph type="title"/>
          </p:nvPr>
        </p:nvSpPr>
        <p:spPr>
          <a:xfrm>
            <a:off x="838200" y="270925"/>
            <a:ext cx="10515600" cy="767043"/>
          </a:xfrm>
        </p:spPr>
        <p:txBody>
          <a:bodyPr/>
          <a:lstStyle>
            <a:lvl1pPr>
              <a:defRPr>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5B12AE3-DDCE-3C49-83E8-88B9007E4BD5}"/>
              </a:ext>
            </a:extLst>
          </p:cNvPr>
          <p:cNvSpPr>
            <a:spLocks noGrp="1"/>
          </p:cNvSpPr>
          <p:nvPr>
            <p:ph sz="half" idx="1"/>
          </p:nvPr>
        </p:nvSpPr>
        <p:spPr>
          <a:xfrm>
            <a:off x="838200" y="1217355"/>
            <a:ext cx="5181600" cy="4959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0E705A-52F1-6444-A574-595F3F2FD3F7}"/>
              </a:ext>
            </a:extLst>
          </p:cNvPr>
          <p:cNvSpPr>
            <a:spLocks noGrp="1"/>
          </p:cNvSpPr>
          <p:nvPr>
            <p:ph sz="half" idx="2"/>
          </p:nvPr>
        </p:nvSpPr>
        <p:spPr>
          <a:xfrm>
            <a:off x="6172200" y="1217355"/>
            <a:ext cx="5181600" cy="4959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0557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788916-AB62-8843-A63F-505F329A6B0B}"/>
              </a:ext>
            </a:extLst>
          </p:cNvPr>
          <p:cNvSpPr/>
          <p:nvPr/>
        </p:nvSpPr>
        <p:spPr>
          <a:xfrm>
            <a:off x="0" y="270924"/>
            <a:ext cx="11027662"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9EF8AB-F4C1-D64A-86CA-49344DF6C0D0}"/>
              </a:ext>
            </a:extLst>
          </p:cNvPr>
          <p:cNvSpPr>
            <a:spLocks noGrp="1"/>
          </p:cNvSpPr>
          <p:nvPr>
            <p:ph type="title"/>
          </p:nvPr>
        </p:nvSpPr>
        <p:spPr>
          <a:xfrm>
            <a:off x="839788" y="270925"/>
            <a:ext cx="10515600" cy="767043"/>
          </a:xfrm>
        </p:spPr>
        <p:txBody>
          <a:bodyPr/>
          <a:lstStyle>
            <a:lvl1pPr>
              <a:defRPr>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89FEB694-3E06-B042-B33E-F667D7BEAA79}"/>
              </a:ext>
            </a:extLst>
          </p:cNvPr>
          <p:cNvSpPr>
            <a:spLocks noGrp="1"/>
          </p:cNvSpPr>
          <p:nvPr>
            <p:ph type="body" idx="1"/>
          </p:nvPr>
        </p:nvSpPr>
        <p:spPr>
          <a:xfrm>
            <a:off x="839788" y="1204655"/>
            <a:ext cx="5157787" cy="76704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B0FC92-18BB-D043-ACC5-36187327DAA9}"/>
              </a:ext>
            </a:extLst>
          </p:cNvPr>
          <p:cNvSpPr>
            <a:spLocks noGrp="1"/>
          </p:cNvSpPr>
          <p:nvPr>
            <p:ph sz="half" idx="2"/>
          </p:nvPr>
        </p:nvSpPr>
        <p:spPr>
          <a:xfrm>
            <a:off x="839788" y="1971698"/>
            <a:ext cx="5157787" cy="4217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3B76D7-20D0-DB46-96B8-64792EE2330B}"/>
              </a:ext>
            </a:extLst>
          </p:cNvPr>
          <p:cNvSpPr>
            <a:spLocks noGrp="1"/>
          </p:cNvSpPr>
          <p:nvPr>
            <p:ph type="body" sz="quarter" idx="3"/>
          </p:nvPr>
        </p:nvSpPr>
        <p:spPr>
          <a:xfrm>
            <a:off x="6172200" y="1204655"/>
            <a:ext cx="5183188" cy="76704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7F72A4-8EC0-EA4B-BB02-E2FE0659CC9E}"/>
              </a:ext>
            </a:extLst>
          </p:cNvPr>
          <p:cNvSpPr>
            <a:spLocks noGrp="1"/>
          </p:cNvSpPr>
          <p:nvPr>
            <p:ph sz="quarter" idx="4"/>
          </p:nvPr>
        </p:nvSpPr>
        <p:spPr>
          <a:xfrm>
            <a:off x="6172200" y="1971698"/>
            <a:ext cx="5183188" cy="4217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3012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B9519B-3FDE-9E49-9E76-AB33A7BA847B}"/>
              </a:ext>
            </a:extLst>
          </p:cNvPr>
          <p:cNvSpPr/>
          <p:nvPr/>
        </p:nvSpPr>
        <p:spPr>
          <a:xfrm>
            <a:off x="0" y="270924"/>
            <a:ext cx="11027662" cy="767044"/>
          </a:xfrm>
          <a:prstGeom prst="rect">
            <a:avLst/>
          </a:prstGeom>
          <a:solidFill>
            <a:srgbClr val="1976D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FDBFD6-41F4-4F4E-B9BC-608EAB3762BF}"/>
              </a:ext>
            </a:extLst>
          </p:cNvPr>
          <p:cNvSpPr>
            <a:spLocks noGrp="1"/>
          </p:cNvSpPr>
          <p:nvPr>
            <p:ph type="title"/>
          </p:nvPr>
        </p:nvSpPr>
        <p:spPr>
          <a:xfrm>
            <a:off x="838200" y="270925"/>
            <a:ext cx="10515600" cy="76704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540948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3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8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0DF7481-00DF-4642-82E4-31FF95713953}"/>
              </a:ext>
            </a:extLst>
          </p:cNvPr>
          <p:cNvSpPr>
            <a:spLocks noGrp="1"/>
          </p:cNvSpPr>
          <p:nvPr>
            <p:ph type="pic" sz="quarter" idx="13"/>
          </p:nvPr>
        </p:nvSpPr>
        <p:spPr>
          <a:xfrm>
            <a:off x="613696" y="283185"/>
            <a:ext cx="4339794" cy="6858000"/>
          </a:xfrm>
          <a:custGeom>
            <a:avLst/>
            <a:gdLst>
              <a:gd name="connsiteX0" fmla="*/ 2943858 w 4339794"/>
              <a:gd name="connsiteY0" fmla="*/ 904240 h 6858000"/>
              <a:gd name="connsiteX1" fmla="*/ 4339794 w 4339794"/>
              <a:gd name="connsiteY1" fmla="*/ 904240 h 6858000"/>
              <a:gd name="connsiteX2" fmla="*/ 2912578 w 4339794"/>
              <a:gd name="connsiteY2" fmla="*/ 6858000 h 6858000"/>
              <a:gd name="connsiteX3" fmla="*/ 1516642 w 4339794"/>
              <a:gd name="connsiteY3" fmla="*/ 6858000 h 6858000"/>
              <a:gd name="connsiteX4" fmla="*/ 1427216 w 4339794"/>
              <a:gd name="connsiteY4" fmla="*/ 0 h 6858000"/>
              <a:gd name="connsiteX5" fmla="*/ 2823152 w 4339794"/>
              <a:gd name="connsiteY5" fmla="*/ 0 h 6858000"/>
              <a:gd name="connsiteX6" fmla="*/ 1395936 w 4339794"/>
              <a:gd name="connsiteY6" fmla="*/ 5953760 h 6858000"/>
              <a:gd name="connsiteX7" fmla="*/ 0 w 4339794"/>
              <a:gd name="connsiteY7" fmla="*/ 595376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9794" h="6858000">
                <a:moveTo>
                  <a:pt x="2943858" y="904240"/>
                </a:moveTo>
                <a:lnTo>
                  <a:pt x="4339794" y="904240"/>
                </a:lnTo>
                <a:lnTo>
                  <a:pt x="2912578" y="6858000"/>
                </a:lnTo>
                <a:lnTo>
                  <a:pt x="1516642" y="6858000"/>
                </a:lnTo>
                <a:close/>
                <a:moveTo>
                  <a:pt x="1427216" y="0"/>
                </a:moveTo>
                <a:lnTo>
                  <a:pt x="2823152" y="0"/>
                </a:lnTo>
                <a:lnTo>
                  <a:pt x="1395936" y="5953760"/>
                </a:lnTo>
                <a:lnTo>
                  <a:pt x="0" y="5953760"/>
                </a:lnTo>
                <a:close/>
              </a:path>
            </a:pathLst>
          </a:custGeom>
        </p:spPr>
        <p:txBody>
          <a:bodyPr wrap="square">
            <a:noAutofit/>
          </a:bodyPr>
          <a:lstStyle/>
          <a:p>
            <a:r>
              <a:rPr lang="en-US"/>
              <a:t>Click icon to add picture</a:t>
            </a:r>
            <a:endParaRPr lang="id-ID" dirty="0"/>
          </a:p>
        </p:txBody>
      </p:sp>
      <p:sp>
        <p:nvSpPr>
          <p:cNvPr id="6" name="Text Placeholder 5">
            <a:extLst>
              <a:ext uri="{FF2B5EF4-FFF2-40B4-BE49-F238E27FC236}">
                <a16:creationId xmlns:a16="http://schemas.microsoft.com/office/drawing/2014/main" id="{622961C1-CF48-454E-9529-98A53B1D4E24}"/>
              </a:ext>
            </a:extLst>
          </p:cNvPr>
          <p:cNvSpPr>
            <a:spLocks noGrp="1"/>
          </p:cNvSpPr>
          <p:nvPr>
            <p:ph type="body" sz="quarter" idx="11"/>
          </p:nvPr>
        </p:nvSpPr>
        <p:spPr>
          <a:xfrm>
            <a:off x="5377102" y="580225"/>
            <a:ext cx="5240744" cy="5974711"/>
          </a:xfrm>
        </p:spPr>
        <p:txBody>
          <a:bodyPr>
            <a:normAutofit/>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a:extLst>
              <a:ext uri="{FF2B5EF4-FFF2-40B4-BE49-F238E27FC236}">
                <a16:creationId xmlns:a16="http://schemas.microsoft.com/office/drawing/2014/main" id="{9BFB517B-47F0-774B-94F9-50FDD26329AC}"/>
              </a:ext>
            </a:extLst>
          </p:cNvPr>
          <p:cNvSpPr txBox="1">
            <a:spLocks/>
          </p:cNvSpPr>
          <p:nvPr/>
        </p:nvSpPr>
        <p:spPr>
          <a:xfrm rot="16200000">
            <a:off x="11196126" y="566857"/>
            <a:ext cx="1498842" cy="365125"/>
          </a:xfrm>
          <a:prstGeom prst="rect">
            <a:avLst/>
          </a:prstGeom>
        </p:spPr>
        <p:txBody>
          <a:bodyPr vert="horz" lIns="91440" tIns="45720" rIns="91440" bIns="45720" rtlCol="0" anchor="ctr"/>
          <a:lstStyle>
            <a:defPPr>
              <a:defRPr lang="id-ID"/>
            </a:defPPr>
            <a:lvl1pPr marL="0" algn="l" defTabSz="914400" rtl="0" eaLnBrk="1" latinLnBrk="0" hangingPunct="1">
              <a:defRPr sz="1000" kern="1200" spc="300" baseline="0">
                <a:solidFill>
                  <a:srgbClr val="1B3C69"/>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SLIDES 00</a:t>
            </a:r>
            <a:fld id="{5E260BBD-2807-46E1-A9A7-B86970334554}" type="slidenum">
              <a:rPr lang="id-ID" smtClean="0"/>
              <a:pPr/>
              <a:t>‹#›</a:t>
            </a:fld>
            <a:endParaRPr lang="id-ID" dirty="0"/>
          </a:p>
        </p:txBody>
      </p:sp>
      <p:pic>
        <p:nvPicPr>
          <p:cNvPr id="11" name="Picture 10" descr="A picture containing text, sign&#10;&#10;Description automatically generated">
            <a:extLst>
              <a:ext uri="{FF2B5EF4-FFF2-40B4-BE49-F238E27FC236}">
                <a16:creationId xmlns:a16="http://schemas.microsoft.com/office/drawing/2014/main" id="{8F3F93EA-38E3-E54F-A300-FAD5DBBB711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1458" y="6154644"/>
            <a:ext cx="752752" cy="432432"/>
          </a:xfrm>
          <a:prstGeom prst="rect">
            <a:avLst/>
          </a:prstGeom>
        </p:spPr>
      </p:pic>
    </p:spTree>
    <p:extLst>
      <p:ext uri="{BB962C8B-B14F-4D97-AF65-F5344CB8AC3E}">
        <p14:creationId xmlns:p14="http://schemas.microsoft.com/office/powerpoint/2010/main" val="346528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CDF20A-8C21-D448-9532-0180CCC920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6D8EE8-1099-5048-9572-C90AF84A2341}"/>
              </a:ext>
            </a:extLst>
          </p:cNvPr>
          <p:cNvSpPr>
            <a:spLocks noGrp="1"/>
          </p:cNvSpPr>
          <p:nvPr>
            <p:ph type="body" idx="1"/>
          </p:nvPr>
        </p:nvSpPr>
        <p:spPr>
          <a:xfrm>
            <a:off x="838200" y="1825625"/>
            <a:ext cx="10515600" cy="422730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descr="A picture containing text, sign&#10;&#10;Description automatically generated">
            <a:extLst>
              <a:ext uri="{FF2B5EF4-FFF2-40B4-BE49-F238E27FC236}">
                <a16:creationId xmlns:a16="http://schemas.microsoft.com/office/drawing/2014/main" id="{A37EEA81-1490-5341-908C-44ABAAA4F3DB}"/>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1170667" y="6176963"/>
            <a:ext cx="752752" cy="432432"/>
          </a:xfrm>
          <a:prstGeom prst="rect">
            <a:avLst/>
          </a:prstGeom>
        </p:spPr>
      </p:pic>
    </p:spTree>
    <p:extLst>
      <p:ext uri="{BB962C8B-B14F-4D97-AF65-F5344CB8AC3E}">
        <p14:creationId xmlns:p14="http://schemas.microsoft.com/office/powerpoint/2010/main" val="2264830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4519230-2BF6-304E-78D4-D39D73F1E3A3}"/>
              </a:ext>
            </a:extLst>
          </p:cNvPr>
          <p:cNvSpPr>
            <a:spLocks noGrp="1"/>
          </p:cNvSpPr>
          <p:nvPr>
            <p:ph type="ctrTitle"/>
          </p:nvPr>
        </p:nvSpPr>
        <p:spPr>
          <a:xfrm>
            <a:off x="547792" y="1958010"/>
            <a:ext cx="5272240" cy="1097454"/>
          </a:xfrm>
        </p:spPr>
        <p:txBody>
          <a:bodyPr/>
          <a:lstStyle/>
          <a:p>
            <a:r>
              <a:rPr lang="en-US" sz="1800" b="0" i="0" u="none" strike="noStrike" dirty="0">
                <a:effectLst/>
                <a:latin typeface="Arial" panose="020B0604020202020204" pitchFamily="34" charset="0"/>
              </a:rPr>
              <a:t>Compensation and Benefits</a:t>
            </a:r>
            <a:br>
              <a:rPr lang="en-US" sz="1800" b="0" i="0" u="none" strike="noStrike" dirty="0">
                <a:effectLst/>
                <a:latin typeface="Arial" panose="020B0604020202020204" pitchFamily="34" charset="0"/>
              </a:rPr>
            </a:br>
            <a:r>
              <a:rPr lang="en-US" sz="1800" b="0" i="0" u="none" strike="noStrike" dirty="0">
                <a:effectLst/>
                <a:latin typeface="Calibri" panose="020F0502020204030204" pitchFamily="34" charset="0"/>
              </a:rPr>
              <a:t>Module Seven: Benefits</a:t>
            </a:r>
            <a:endParaRPr lang="en-US" dirty="0"/>
          </a:p>
        </p:txBody>
      </p:sp>
      <p:sp>
        <p:nvSpPr>
          <p:cNvPr id="10" name="Subtitle 2">
            <a:extLst>
              <a:ext uri="{FF2B5EF4-FFF2-40B4-BE49-F238E27FC236}">
                <a16:creationId xmlns:a16="http://schemas.microsoft.com/office/drawing/2014/main" id="{6B50533E-799C-2987-B0C3-CE9E22416897}"/>
              </a:ext>
            </a:extLst>
          </p:cNvPr>
          <p:cNvSpPr>
            <a:spLocks noGrp="1"/>
          </p:cNvSpPr>
          <p:nvPr>
            <p:ph type="subTitle" idx="1"/>
          </p:nvPr>
        </p:nvSpPr>
        <p:spPr>
          <a:xfrm>
            <a:off x="547792" y="3200483"/>
            <a:ext cx="5272240" cy="564293"/>
          </a:xfrm>
        </p:spPr>
        <p:txBody>
          <a:bodyPr vert="horz" lIns="91440" tIns="45720" rIns="91440" bIns="45720" rtlCol="0" anchor="t">
            <a:normAutofit/>
          </a:bodyPr>
          <a:lstStyle/>
          <a:p>
            <a:r>
              <a:rPr lang="en-US" sz="1100" dirty="0">
                <a:latin typeface="Arial"/>
                <a:cs typeface="Arial"/>
              </a:rPr>
              <a:t>By Christi Sanders, PhD., SPHR, SHRM-SCP</a:t>
            </a:r>
            <a:endParaRPr lang="en-US" sz="1100" dirty="0">
              <a:solidFill>
                <a:srgbClr val="000000"/>
              </a:solidFill>
              <a:latin typeface="Arial"/>
              <a:cs typeface="Arial"/>
            </a:endParaRPr>
          </a:p>
          <a:p>
            <a:r>
              <a:rPr lang="en-US" sz="1100" dirty="0"/>
              <a:t>Instructional Designer Lori Ann Roth, PhD., CPTD</a:t>
            </a:r>
            <a:endParaRPr lang="en-US" dirty="0"/>
          </a:p>
        </p:txBody>
      </p:sp>
    </p:spTree>
    <p:extLst>
      <p:ext uri="{BB962C8B-B14F-4D97-AF65-F5344CB8AC3E}">
        <p14:creationId xmlns:p14="http://schemas.microsoft.com/office/powerpoint/2010/main" val="1992817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52"/>
          <p:cNvSpPr>
            <a:spLocks noGrp="1"/>
          </p:cNvSpPr>
          <p:nvPr>
            <p:ph type="title"/>
          </p:nvPr>
        </p:nvSpPr>
        <p:spPr>
          <a:xfrm>
            <a:off x="401960" y="274640"/>
            <a:ext cx="10969943" cy="711081"/>
          </a:xfrm>
        </p:spPr>
        <p:txBody>
          <a:bodyPr>
            <a:normAutofit/>
          </a:bodyPr>
          <a:lstStyle/>
          <a:p>
            <a:r>
              <a:rPr lang="en-US" dirty="0"/>
              <a:t>Retirement Plans</a:t>
            </a:r>
          </a:p>
        </p:txBody>
      </p:sp>
      <p:grpSp>
        <p:nvGrpSpPr>
          <p:cNvPr id="5" name="Group 4">
            <a:extLst>
              <a:ext uri="{FF2B5EF4-FFF2-40B4-BE49-F238E27FC236}">
                <a16:creationId xmlns:a16="http://schemas.microsoft.com/office/drawing/2014/main" id="{321192C1-11EA-F944-ACAC-1684B9E6103D}"/>
              </a:ext>
            </a:extLst>
          </p:cNvPr>
          <p:cNvGrpSpPr/>
          <p:nvPr/>
        </p:nvGrpSpPr>
        <p:grpSpPr>
          <a:xfrm>
            <a:off x="987556" y="1521604"/>
            <a:ext cx="3103729" cy="1600200"/>
            <a:chOff x="2458306" y="1227136"/>
            <a:chExt cx="3103729" cy="1600200"/>
          </a:xfrm>
        </p:grpSpPr>
        <p:grpSp>
          <p:nvGrpSpPr>
            <p:cNvPr id="110" name="Group 109">
              <a:extLst>
                <a:ext uri="{FF2B5EF4-FFF2-40B4-BE49-F238E27FC236}">
                  <a16:creationId xmlns:a16="http://schemas.microsoft.com/office/drawing/2014/main" id="{ADD16371-8ECB-454E-9EC6-33EFB3D586C2}"/>
                </a:ext>
              </a:extLst>
            </p:cNvPr>
            <p:cNvGrpSpPr/>
            <p:nvPr/>
          </p:nvGrpSpPr>
          <p:grpSpPr>
            <a:xfrm>
              <a:off x="2458306" y="1227136"/>
              <a:ext cx="3103729" cy="1600200"/>
              <a:chOff x="1620106" y="1295400"/>
              <a:chExt cx="3103729" cy="1600200"/>
            </a:xfrm>
          </p:grpSpPr>
          <p:sp>
            <p:nvSpPr>
              <p:cNvPr id="94" name="Rounded Rectangle 93">
                <a:extLst>
                  <a:ext uri="{FF2B5EF4-FFF2-40B4-BE49-F238E27FC236}">
                    <a16:creationId xmlns:a16="http://schemas.microsoft.com/office/drawing/2014/main" id="{A76ED006-A47E-AA4F-B11D-F8B90E2D6D51}"/>
                  </a:ext>
                </a:extLst>
              </p:cNvPr>
              <p:cNvSpPr/>
              <p:nvPr/>
            </p:nvSpPr>
            <p:spPr>
              <a:xfrm>
                <a:off x="1620106" y="1524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2" name="Rounded Rectangle 1">
                <a:extLst>
                  <a:ext uri="{FF2B5EF4-FFF2-40B4-BE49-F238E27FC236}">
                    <a16:creationId xmlns:a16="http://schemas.microsoft.com/office/drawing/2014/main" id="{67245C5F-AE80-8441-912A-E4A6E4999FB3}"/>
                  </a:ext>
                </a:extLst>
              </p:cNvPr>
              <p:cNvSpPr/>
              <p:nvPr/>
            </p:nvSpPr>
            <p:spPr>
              <a:xfrm>
                <a:off x="1674812" y="1295400"/>
                <a:ext cx="2895600" cy="1371600"/>
              </a:xfrm>
              <a:prstGeom prst="roundRect">
                <a:avLst>
                  <a:gd name="adj" fmla="val 11065"/>
                </a:avLst>
              </a:prstGeom>
              <a:gradFill>
                <a:gsLst>
                  <a:gs pos="0">
                    <a:schemeClr val="accent1"/>
                  </a:gs>
                  <a:gs pos="100000">
                    <a:schemeClr val="accent2"/>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89" name="TextBox 88">
              <a:extLst>
                <a:ext uri="{FF2B5EF4-FFF2-40B4-BE49-F238E27FC236}">
                  <a16:creationId xmlns:a16="http://schemas.microsoft.com/office/drawing/2014/main" id="{DDA1F3BC-6052-5441-B29C-C6D71A0369D3}"/>
                </a:ext>
              </a:extLst>
            </p:cNvPr>
            <p:cNvSpPr txBox="1"/>
            <p:nvPr/>
          </p:nvSpPr>
          <p:spPr>
            <a:xfrm>
              <a:off x="2783746" y="1399089"/>
              <a:ext cx="2408968" cy="1015663"/>
            </a:xfrm>
            <a:prstGeom prst="rect">
              <a:avLst/>
            </a:prstGeom>
            <a:noFill/>
          </p:spPr>
          <p:txBody>
            <a:bodyPr wrap="square" anchor="b">
              <a:spAutoFit/>
            </a:bodyPr>
            <a:lstStyle/>
            <a:p>
              <a:pPr algn="ctr"/>
              <a:r>
                <a:rPr lang="en-US" sz="2000" b="1" dirty="0">
                  <a:solidFill>
                    <a:schemeClr val="bg1"/>
                  </a:solidFill>
                </a:rPr>
                <a:t>Individual Retirement Arrangements (IRA)</a:t>
              </a:r>
              <a:endParaRPr lang="en-CO" sz="2000" dirty="0"/>
            </a:p>
          </p:txBody>
        </p:sp>
      </p:grpSp>
      <p:grpSp>
        <p:nvGrpSpPr>
          <p:cNvPr id="8" name="Group 7">
            <a:extLst>
              <a:ext uri="{FF2B5EF4-FFF2-40B4-BE49-F238E27FC236}">
                <a16:creationId xmlns:a16="http://schemas.microsoft.com/office/drawing/2014/main" id="{BB289AA4-03C1-BF42-ABCC-012295F6A04B}"/>
              </a:ext>
            </a:extLst>
          </p:cNvPr>
          <p:cNvGrpSpPr/>
          <p:nvPr/>
        </p:nvGrpSpPr>
        <p:grpSpPr>
          <a:xfrm>
            <a:off x="4014062" y="1521604"/>
            <a:ext cx="3103729" cy="1600200"/>
            <a:chOff x="5484812" y="1227136"/>
            <a:chExt cx="3103729" cy="1600200"/>
          </a:xfrm>
        </p:grpSpPr>
        <p:grpSp>
          <p:nvGrpSpPr>
            <p:cNvPr id="42" name="Group 41">
              <a:extLst>
                <a:ext uri="{FF2B5EF4-FFF2-40B4-BE49-F238E27FC236}">
                  <a16:creationId xmlns:a16="http://schemas.microsoft.com/office/drawing/2014/main" id="{FFC1B641-E1ED-3844-8E5D-F79490BEFF70}"/>
                </a:ext>
              </a:extLst>
            </p:cNvPr>
            <p:cNvGrpSpPr/>
            <p:nvPr/>
          </p:nvGrpSpPr>
          <p:grpSpPr>
            <a:xfrm>
              <a:off x="5484812" y="1227136"/>
              <a:ext cx="3103729" cy="1600200"/>
              <a:chOff x="4646612" y="1295400"/>
              <a:chExt cx="3103729" cy="1600200"/>
            </a:xfrm>
          </p:grpSpPr>
          <p:sp>
            <p:nvSpPr>
              <p:cNvPr id="95" name="Rounded Rectangle 94">
                <a:extLst>
                  <a:ext uri="{FF2B5EF4-FFF2-40B4-BE49-F238E27FC236}">
                    <a16:creationId xmlns:a16="http://schemas.microsoft.com/office/drawing/2014/main" id="{AEDC0259-A967-BE44-8BFD-261416DF46A1}"/>
                  </a:ext>
                </a:extLst>
              </p:cNvPr>
              <p:cNvSpPr/>
              <p:nvPr/>
            </p:nvSpPr>
            <p:spPr>
              <a:xfrm>
                <a:off x="4646612" y="1524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2" name="Rounded Rectangle 51">
                <a:extLst>
                  <a:ext uri="{FF2B5EF4-FFF2-40B4-BE49-F238E27FC236}">
                    <a16:creationId xmlns:a16="http://schemas.microsoft.com/office/drawing/2014/main" id="{C73D7526-BEED-4448-AD37-92879E03EA2E}"/>
                  </a:ext>
                </a:extLst>
              </p:cNvPr>
              <p:cNvSpPr/>
              <p:nvPr/>
            </p:nvSpPr>
            <p:spPr>
              <a:xfrm>
                <a:off x="4723835" y="1295400"/>
                <a:ext cx="2895600" cy="1371600"/>
              </a:xfrm>
              <a:prstGeom prst="roundRect">
                <a:avLst>
                  <a:gd name="adj" fmla="val 11065"/>
                </a:avLst>
              </a:prstGeom>
              <a:gradFill>
                <a:gsLst>
                  <a:gs pos="0">
                    <a:schemeClr val="accent5"/>
                  </a:gs>
                  <a:gs pos="100000">
                    <a:schemeClr val="accent6"/>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91" name="TextBox 90">
              <a:extLst>
                <a:ext uri="{FF2B5EF4-FFF2-40B4-BE49-F238E27FC236}">
                  <a16:creationId xmlns:a16="http://schemas.microsoft.com/office/drawing/2014/main" id="{CF57DF0B-D19F-E643-ABB1-FEAC60C5F1C4}"/>
                </a:ext>
              </a:extLst>
            </p:cNvPr>
            <p:cNvSpPr txBox="1"/>
            <p:nvPr/>
          </p:nvSpPr>
          <p:spPr>
            <a:xfrm>
              <a:off x="6167546" y="1768731"/>
              <a:ext cx="2051674" cy="400110"/>
            </a:xfrm>
            <a:prstGeom prst="rect">
              <a:avLst/>
            </a:prstGeom>
            <a:noFill/>
          </p:spPr>
          <p:txBody>
            <a:bodyPr wrap="square" anchor="b">
              <a:spAutoFit/>
            </a:bodyPr>
            <a:lstStyle/>
            <a:p>
              <a:r>
                <a:rPr lang="en-US" sz="2000" b="1" dirty="0">
                  <a:solidFill>
                    <a:schemeClr val="bg1"/>
                  </a:solidFill>
                </a:rPr>
                <a:t>Profit-Sharing</a:t>
              </a:r>
              <a:endParaRPr lang="en-CO" sz="2000" dirty="0"/>
            </a:p>
          </p:txBody>
        </p:sp>
      </p:grpSp>
      <p:grpSp>
        <p:nvGrpSpPr>
          <p:cNvPr id="9" name="Group 8">
            <a:extLst>
              <a:ext uri="{FF2B5EF4-FFF2-40B4-BE49-F238E27FC236}">
                <a16:creationId xmlns:a16="http://schemas.microsoft.com/office/drawing/2014/main" id="{FA9AD138-2822-CB4D-916B-D3A7DF8CB2E1}"/>
              </a:ext>
            </a:extLst>
          </p:cNvPr>
          <p:cNvGrpSpPr/>
          <p:nvPr/>
        </p:nvGrpSpPr>
        <p:grpSpPr>
          <a:xfrm>
            <a:off x="7082533" y="1521604"/>
            <a:ext cx="3103729" cy="1600200"/>
            <a:chOff x="8553283" y="1227136"/>
            <a:chExt cx="3103729" cy="1600200"/>
          </a:xfrm>
        </p:grpSpPr>
        <p:grpSp>
          <p:nvGrpSpPr>
            <p:cNvPr id="7" name="Group 6">
              <a:extLst>
                <a:ext uri="{FF2B5EF4-FFF2-40B4-BE49-F238E27FC236}">
                  <a16:creationId xmlns:a16="http://schemas.microsoft.com/office/drawing/2014/main" id="{3D56A867-CB57-0947-87A8-007A4962CD0B}"/>
                </a:ext>
              </a:extLst>
            </p:cNvPr>
            <p:cNvGrpSpPr/>
            <p:nvPr/>
          </p:nvGrpSpPr>
          <p:grpSpPr>
            <a:xfrm>
              <a:off x="8553283" y="1227136"/>
              <a:ext cx="3103729" cy="1600200"/>
              <a:chOff x="7715083" y="1295400"/>
              <a:chExt cx="3103729" cy="1600200"/>
            </a:xfrm>
          </p:grpSpPr>
          <p:sp>
            <p:nvSpPr>
              <p:cNvPr id="96" name="Rounded Rectangle 95">
                <a:extLst>
                  <a:ext uri="{FF2B5EF4-FFF2-40B4-BE49-F238E27FC236}">
                    <a16:creationId xmlns:a16="http://schemas.microsoft.com/office/drawing/2014/main" id="{EEC33C11-AF37-684F-98FD-9F6F35DB5E9A}"/>
                  </a:ext>
                </a:extLst>
              </p:cNvPr>
              <p:cNvSpPr/>
              <p:nvPr/>
            </p:nvSpPr>
            <p:spPr>
              <a:xfrm>
                <a:off x="7715083" y="1524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4" name="Rounded Rectangle 53">
                <a:extLst>
                  <a:ext uri="{FF2B5EF4-FFF2-40B4-BE49-F238E27FC236}">
                    <a16:creationId xmlns:a16="http://schemas.microsoft.com/office/drawing/2014/main" id="{C808866D-2A54-2846-91B3-F4280953DFD1}"/>
                  </a:ext>
                </a:extLst>
              </p:cNvPr>
              <p:cNvSpPr/>
              <p:nvPr/>
            </p:nvSpPr>
            <p:spPr>
              <a:xfrm>
                <a:off x="7772857" y="1295400"/>
                <a:ext cx="2895600" cy="1371600"/>
              </a:xfrm>
              <a:prstGeom prst="roundRect">
                <a:avLst>
                  <a:gd name="adj" fmla="val 11065"/>
                </a:avLst>
              </a:prstGeom>
              <a:gradFill>
                <a:gsLst>
                  <a:gs pos="0">
                    <a:schemeClr val="accent5"/>
                  </a:gs>
                  <a:gs pos="100000">
                    <a:schemeClr val="accent6"/>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14" name="TextBox 113">
              <a:extLst>
                <a:ext uri="{FF2B5EF4-FFF2-40B4-BE49-F238E27FC236}">
                  <a16:creationId xmlns:a16="http://schemas.microsoft.com/office/drawing/2014/main" id="{37F6D534-1690-9342-89E3-C0F72EC5A12D}"/>
                </a:ext>
              </a:extLst>
            </p:cNvPr>
            <p:cNvSpPr txBox="1"/>
            <p:nvPr/>
          </p:nvSpPr>
          <p:spPr>
            <a:xfrm>
              <a:off x="8814865" y="1407079"/>
              <a:ext cx="2512807" cy="1015663"/>
            </a:xfrm>
            <a:prstGeom prst="rect">
              <a:avLst/>
            </a:prstGeom>
            <a:noFill/>
          </p:spPr>
          <p:txBody>
            <a:bodyPr wrap="square" anchor="b">
              <a:spAutoFit/>
            </a:bodyPr>
            <a:lstStyle/>
            <a:p>
              <a:pPr algn="ctr"/>
              <a:r>
                <a:rPr lang="en-US" sz="2000" b="1" dirty="0">
                  <a:solidFill>
                    <a:schemeClr val="bg1"/>
                  </a:solidFill>
                </a:rPr>
                <a:t>Employee Stock Ownership Plan (ESOPs)</a:t>
              </a:r>
              <a:endParaRPr lang="en-CO" sz="2000" dirty="0"/>
            </a:p>
          </p:txBody>
        </p:sp>
      </p:grpSp>
      <p:grpSp>
        <p:nvGrpSpPr>
          <p:cNvPr id="14" name="Group 13">
            <a:extLst>
              <a:ext uri="{FF2B5EF4-FFF2-40B4-BE49-F238E27FC236}">
                <a16:creationId xmlns:a16="http://schemas.microsoft.com/office/drawing/2014/main" id="{99049C43-74BF-7946-939B-F19D27DF7150}"/>
              </a:ext>
            </a:extLst>
          </p:cNvPr>
          <p:cNvGrpSpPr/>
          <p:nvPr/>
        </p:nvGrpSpPr>
        <p:grpSpPr>
          <a:xfrm>
            <a:off x="1036899" y="3007496"/>
            <a:ext cx="3103729" cy="1600200"/>
            <a:chOff x="2458306" y="2751137"/>
            <a:chExt cx="3103729" cy="1600200"/>
          </a:xfrm>
        </p:grpSpPr>
        <p:grpSp>
          <p:nvGrpSpPr>
            <p:cNvPr id="109" name="Group 108">
              <a:extLst>
                <a:ext uri="{FF2B5EF4-FFF2-40B4-BE49-F238E27FC236}">
                  <a16:creationId xmlns:a16="http://schemas.microsoft.com/office/drawing/2014/main" id="{C616DFB7-4FA7-D946-9100-7E3B34ED573D}"/>
                </a:ext>
              </a:extLst>
            </p:cNvPr>
            <p:cNvGrpSpPr/>
            <p:nvPr/>
          </p:nvGrpSpPr>
          <p:grpSpPr>
            <a:xfrm>
              <a:off x="2458306" y="2751137"/>
              <a:ext cx="3103729" cy="1600200"/>
              <a:chOff x="1620106" y="2819401"/>
              <a:chExt cx="3103729" cy="1600200"/>
            </a:xfrm>
          </p:grpSpPr>
          <p:sp>
            <p:nvSpPr>
              <p:cNvPr id="99" name="Rounded Rectangle 98">
                <a:extLst>
                  <a:ext uri="{FF2B5EF4-FFF2-40B4-BE49-F238E27FC236}">
                    <a16:creationId xmlns:a16="http://schemas.microsoft.com/office/drawing/2014/main" id="{B1B4C0D8-4576-FC44-8413-ED3308B76A2C}"/>
                  </a:ext>
                </a:extLst>
              </p:cNvPr>
              <p:cNvSpPr/>
              <p:nvPr/>
            </p:nvSpPr>
            <p:spPr>
              <a:xfrm>
                <a:off x="1620106" y="3048001"/>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5" name="Rounded Rectangle 54">
                <a:extLst>
                  <a:ext uri="{FF2B5EF4-FFF2-40B4-BE49-F238E27FC236}">
                    <a16:creationId xmlns:a16="http://schemas.microsoft.com/office/drawing/2014/main" id="{92A51499-0A6F-B341-BBEC-E37B28CE2355}"/>
                  </a:ext>
                </a:extLst>
              </p:cNvPr>
              <p:cNvSpPr/>
              <p:nvPr/>
            </p:nvSpPr>
            <p:spPr>
              <a:xfrm>
                <a:off x="1674812" y="2819401"/>
                <a:ext cx="2895600" cy="1371600"/>
              </a:xfrm>
              <a:prstGeom prst="roundRect">
                <a:avLst>
                  <a:gd name="adj" fmla="val 11065"/>
                </a:avLst>
              </a:prstGeom>
              <a:gradFill>
                <a:gsLst>
                  <a:gs pos="0">
                    <a:schemeClr val="accent3"/>
                  </a:gs>
                  <a:gs pos="100000">
                    <a:schemeClr val="accent4"/>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36" name="TextBox 135">
              <a:extLst>
                <a:ext uri="{FF2B5EF4-FFF2-40B4-BE49-F238E27FC236}">
                  <a16:creationId xmlns:a16="http://schemas.microsoft.com/office/drawing/2014/main" id="{39E5C674-D913-6A4A-A6AB-5A81968800A7}"/>
                </a:ext>
              </a:extLst>
            </p:cNvPr>
            <p:cNvSpPr txBox="1"/>
            <p:nvPr/>
          </p:nvSpPr>
          <p:spPr>
            <a:xfrm>
              <a:off x="3474884" y="3253353"/>
              <a:ext cx="1533107" cy="400110"/>
            </a:xfrm>
            <a:prstGeom prst="rect">
              <a:avLst/>
            </a:prstGeom>
            <a:noFill/>
          </p:spPr>
          <p:txBody>
            <a:bodyPr wrap="square" anchor="b">
              <a:spAutoFit/>
            </a:bodyPr>
            <a:lstStyle/>
            <a:p>
              <a:r>
                <a:rPr lang="en-US" sz="2000" b="1" dirty="0">
                  <a:solidFill>
                    <a:schemeClr val="bg1"/>
                  </a:solidFill>
                </a:rPr>
                <a:t>401 K</a:t>
              </a:r>
              <a:endParaRPr lang="en-CO" sz="2000" dirty="0"/>
            </a:p>
          </p:txBody>
        </p:sp>
      </p:grpSp>
      <p:grpSp>
        <p:nvGrpSpPr>
          <p:cNvPr id="15" name="Group 14">
            <a:extLst>
              <a:ext uri="{FF2B5EF4-FFF2-40B4-BE49-F238E27FC236}">
                <a16:creationId xmlns:a16="http://schemas.microsoft.com/office/drawing/2014/main" id="{99C29C75-DFC6-1647-9DD9-84A688B39C91}"/>
              </a:ext>
            </a:extLst>
          </p:cNvPr>
          <p:cNvGrpSpPr/>
          <p:nvPr/>
        </p:nvGrpSpPr>
        <p:grpSpPr>
          <a:xfrm>
            <a:off x="4014062" y="3045605"/>
            <a:ext cx="3103729" cy="1600200"/>
            <a:chOff x="5484812" y="2751137"/>
            <a:chExt cx="3103729" cy="1600200"/>
          </a:xfrm>
        </p:grpSpPr>
        <p:grpSp>
          <p:nvGrpSpPr>
            <p:cNvPr id="106" name="Group 105">
              <a:extLst>
                <a:ext uri="{FF2B5EF4-FFF2-40B4-BE49-F238E27FC236}">
                  <a16:creationId xmlns:a16="http://schemas.microsoft.com/office/drawing/2014/main" id="{0B2C300A-92C8-0842-A06F-0DE5472CB453}"/>
                </a:ext>
              </a:extLst>
            </p:cNvPr>
            <p:cNvGrpSpPr/>
            <p:nvPr/>
          </p:nvGrpSpPr>
          <p:grpSpPr>
            <a:xfrm>
              <a:off x="5484812" y="2751137"/>
              <a:ext cx="3103729" cy="1600200"/>
              <a:chOff x="4646612" y="2819401"/>
              <a:chExt cx="3103729" cy="1600200"/>
            </a:xfrm>
          </p:grpSpPr>
          <p:sp>
            <p:nvSpPr>
              <p:cNvPr id="97" name="Rounded Rectangle 96">
                <a:extLst>
                  <a:ext uri="{FF2B5EF4-FFF2-40B4-BE49-F238E27FC236}">
                    <a16:creationId xmlns:a16="http://schemas.microsoft.com/office/drawing/2014/main" id="{A3DA24D4-1DAF-AF4F-BE26-A49F88E5C609}"/>
                  </a:ext>
                </a:extLst>
              </p:cNvPr>
              <p:cNvSpPr/>
              <p:nvPr/>
            </p:nvSpPr>
            <p:spPr>
              <a:xfrm>
                <a:off x="4646612" y="3048001"/>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6" name="Rounded Rectangle 55">
                <a:extLst>
                  <a:ext uri="{FF2B5EF4-FFF2-40B4-BE49-F238E27FC236}">
                    <a16:creationId xmlns:a16="http://schemas.microsoft.com/office/drawing/2014/main" id="{07A72604-625D-6545-A4AD-4B960F0CD16C}"/>
                  </a:ext>
                </a:extLst>
              </p:cNvPr>
              <p:cNvSpPr/>
              <p:nvPr/>
            </p:nvSpPr>
            <p:spPr>
              <a:xfrm>
                <a:off x="4723835" y="2819401"/>
                <a:ext cx="2895600" cy="1371600"/>
              </a:xfrm>
              <a:prstGeom prst="roundRect">
                <a:avLst>
                  <a:gd name="adj" fmla="val 11065"/>
                </a:avLst>
              </a:prstGeom>
              <a:gradFill>
                <a:gsLst>
                  <a:gs pos="0">
                    <a:schemeClr val="accent1"/>
                  </a:gs>
                  <a:gs pos="100000">
                    <a:schemeClr val="accent2"/>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41" name="TextBox 140">
              <a:extLst>
                <a:ext uri="{FF2B5EF4-FFF2-40B4-BE49-F238E27FC236}">
                  <a16:creationId xmlns:a16="http://schemas.microsoft.com/office/drawing/2014/main" id="{89F87E96-0759-8648-A43F-5DD1FFA82B7A}"/>
                </a:ext>
              </a:extLst>
            </p:cNvPr>
            <p:cNvSpPr txBox="1"/>
            <p:nvPr/>
          </p:nvSpPr>
          <p:spPr>
            <a:xfrm>
              <a:off x="5963577" y="3236489"/>
              <a:ext cx="2237506" cy="400110"/>
            </a:xfrm>
            <a:prstGeom prst="rect">
              <a:avLst/>
            </a:prstGeom>
            <a:noFill/>
          </p:spPr>
          <p:txBody>
            <a:bodyPr wrap="square" anchor="b">
              <a:spAutoFit/>
            </a:bodyPr>
            <a:lstStyle/>
            <a:p>
              <a:r>
                <a:rPr lang="en-US" sz="2000" b="1" dirty="0">
                  <a:solidFill>
                    <a:schemeClr val="bg1"/>
                  </a:solidFill>
                </a:rPr>
                <a:t>Defined Benefit</a:t>
              </a:r>
            </a:p>
          </p:txBody>
        </p:sp>
      </p:grpSp>
      <p:grpSp>
        <p:nvGrpSpPr>
          <p:cNvPr id="10" name="Group 9">
            <a:extLst>
              <a:ext uri="{FF2B5EF4-FFF2-40B4-BE49-F238E27FC236}">
                <a16:creationId xmlns:a16="http://schemas.microsoft.com/office/drawing/2014/main" id="{8D81D840-0143-984A-81A4-9D513851BAC7}"/>
              </a:ext>
            </a:extLst>
          </p:cNvPr>
          <p:cNvGrpSpPr/>
          <p:nvPr/>
        </p:nvGrpSpPr>
        <p:grpSpPr>
          <a:xfrm>
            <a:off x="7082533" y="3045605"/>
            <a:ext cx="3103729" cy="1600200"/>
            <a:chOff x="8553283" y="2751137"/>
            <a:chExt cx="3103729" cy="1600200"/>
          </a:xfrm>
        </p:grpSpPr>
        <p:grpSp>
          <p:nvGrpSpPr>
            <p:cNvPr id="41" name="Group 40">
              <a:extLst>
                <a:ext uri="{FF2B5EF4-FFF2-40B4-BE49-F238E27FC236}">
                  <a16:creationId xmlns:a16="http://schemas.microsoft.com/office/drawing/2014/main" id="{6C72EC23-F5B0-7C4C-B923-C552C8C34F51}"/>
                </a:ext>
              </a:extLst>
            </p:cNvPr>
            <p:cNvGrpSpPr/>
            <p:nvPr/>
          </p:nvGrpSpPr>
          <p:grpSpPr>
            <a:xfrm>
              <a:off x="8553283" y="2751137"/>
              <a:ext cx="3103729" cy="1600200"/>
              <a:chOff x="7715083" y="2819401"/>
              <a:chExt cx="3103729" cy="1600200"/>
            </a:xfrm>
          </p:grpSpPr>
          <p:sp>
            <p:nvSpPr>
              <p:cNvPr id="98" name="Rounded Rectangle 97">
                <a:extLst>
                  <a:ext uri="{FF2B5EF4-FFF2-40B4-BE49-F238E27FC236}">
                    <a16:creationId xmlns:a16="http://schemas.microsoft.com/office/drawing/2014/main" id="{194AFD7A-7BD7-F94D-8A0F-4986427191DE}"/>
                  </a:ext>
                </a:extLst>
              </p:cNvPr>
              <p:cNvSpPr/>
              <p:nvPr/>
            </p:nvSpPr>
            <p:spPr>
              <a:xfrm>
                <a:off x="7715083" y="3048001"/>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7" name="Rounded Rectangle 56">
                <a:extLst>
                  <a:ext uri="{FF2B5EF4-FFF2-40B4-BE49-F238E27FC236}">
                    <a16:creationId xmlns:a16="http://schemas.microsoft.com/office/drawing/2014/main" id="{1E55293A-ECEF-3248-8579-564E08116B24}"/>
                  </a:ext>
                </a:extLst>
              </p:cNvPr>
              <p:cNvSpPr/>
              <p:nvPr/>
            </p:nvSpPr>
            <p:spPr>
              <a:xfrm>
                <a:off x="7772857" y="2819401"/>
                <a:ext cx="2895600" cy="1371600"/>
              </a:xfrm>
              <a:prstGeom prst="roundRect">
                <a:avLst>
                  <a:gd name="adj" fmla="val 11065"/>
                </a:avLst>
              </a:prstGeom>
              <a:gradFill>
                <a:gsLst>
                  <a:gs pos="0">
                    <a:schemeClr val="accent5"/>
                  </a:gs>
                  <a:gs pos="100000">
                    <a:schemeClr val="accent6"/>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48" name="TextBox 147">
              <a:extLst>
                <a:ext uri="{FF2B5EF4-FFF2-40B4-BE49-F238E27FC236}">
                  <a16:creationId xmlns:a16="http://schemas.microsoft.com/office/drawing/2014/main" id="{95CE9B06-1024-974F-B131-62C496F212AB}"/>
                </a:ext>
              </a:extLst>
            </p:cNvPr>
            <p:cNvSpPr txBox="1"/>
            <p:nvPr/>
          </p:nvSpPr>
          <p:spPr>
            <a:xfrm>
              <a:off x="8814865" y="3127176"/>
              <a:ext cx="2377466" cy="400110"/>
            </a:xfrm>
            <a:prstGeom prst="rect">
              <a:avLst/>
            </a:prstGeom>
            <a:noFill/>
          </p:spPr>
          <p:txBody>
            <a:bodyPr wrap="square" anchor="b">
              <a:spAutoFit/>
            </a:bodyPr>
            <a:lstStyle/>
            <a:p>
              <a:r>
                <a:rPr lang="en-US" sz="2000" b="1" dirty="0">
                  <a:solidFill>
                    <a:schemeClr val="bg1"/>
                  </a:solidFill>
                </a:rPr>
                <a:t>Governmental Plans</a:t>
              </a:r>
              <a:endParaRPr lang="en-CO" sz="2000" dirty="0"/>
            </a:p>
          </p:txBody>
        </p:sp>
      </p:grpSp>
      <p:grpSp>
        <p:nvGrpSpPr>
          <p:cNvPr id="13" name="Group 12">
            <a:extLst>
              <a:ext uri="{FF2B5EF4-FFF2-40B4-BE49-F238E27FC236}">
                <a16:creationId xmlns:a16="http://schemas.microsoft.com/office/drawing/2014/main" id="{2116CE05-BFE7-6641-87D1-00389124D96C}"/>
              </a:ext>
            </a:extLst>
          </p:cNvPr>
          <p:cNvGrpSpPr/>
          <p:nvPr/>
        </p:nvGrpSpPr>
        <p:grpSpPr>
          <a:xfrm>
            <a:off x="987556" y="4569606"/>
            <a:ext cx="3103729" cy="1600198"/>
            <a:chOff x="2458306" y="4275138"/>
            <a:chExt cx="3103729" cy="1600198"/>
          </a:xfrm>
        </p:grpSpPr>
        <p:grpSp>
          <p:nvGrpSpPr>
            <p:cNvPr id="108" name="Group 107">
              <a:extLst>
                <a:ext uri="{FF2B5EF4-FFF2-40B4-BE49-F238E27FC236}">
                  <a16:creationId xmlns:a16="http://schemas.microsoft.com/office/drawing/2014/main" id="{856C0793-9605-2140-AAE2-C2CFE4EAC069}"/>
                </a:ext>
              </a:extLst>
            </p:cNvPr>
            <p:cNvGrpSpPr/>
            <p:nvPr/>
          </p:nvGrpSpPr>
          <p:grpSpPr>
            <a:xfrm>
              <a:off x="2458306" y="4275138"/>
              <a:ext cx="3103729" cy="1600198"/>
              <a:chOff x="1620106" y="4343402"/>
              <a:chExt cx="3103729" cy="1600198"/>
            </a:xfrm>
          </p:grpSpPr>
          <p:sp>
            <p:nvSpPr>
              <p:cNvPr id="105" name="Rounded Rectangle 104">
                <a:extLst>
                  <a:ext uri="{FF2B5EF4-FFF2-40B4-BE49-F238E27FC236}">
                    <a16:creationId xmlns:a16="http://schemas.microsoft.com/office/drawing/2014/main" id="{8818839E-732E-0A4C-B4D8-709587A87F1F}"/>
                  </a:ext>
                </a:extLst>
              </p:cNvPr>
              <p:cNvSpPr/>
              <p:nvPr/>
            </p:nvSpPr>
            <p:spPr>
              <a:xfrm>
                <a:off x="1620106" y="4572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8" name="Rounded Rectangle 57">
                <a:extLst>
                  <a:ext uri="{FF2B5EF4-FFF2-40B4-BE49-F238E27FC236}">
                    <a16:creationId xmlns:a16="http://schemas.microsoft.com/office/drawing/2014/main" id="{55E9E7E4-3A03-704F-A924-D52B58B29628}"/>
                  </a:ext>
                </a:extLst>
              </p:cNvPr>
              <p:cNvSpPr/>
              <p:nvPr/>
            </p:nvSpPr>
            <p:spPr>
              <a:xfrm>
                <a:off x="1674812" y="4343402"/>
                <a:ext cx="2895600" cy="1371600"/>
              </a:xfrm>
              <a:prstGeom prst="roundRect">
                <a:avLst>
                  <a:gd name="adj" fmla="val 11065"/>
                </a:avLst>
              </a:prstGeom>
              <a:gradFill>
                <a:gsLst>
                  <a:gs pos="0">
                    <a:schemeClr val="accent3"/>
                  </a:gs>
                  <a:gs pos="100000">
                    <a:schemeClr val="accent4"/>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50" name="TextBox 149">
              <a:extLst>
                <a:ext uri="{FF2B5EF4-FFF2-40B4-BE49-F238E27FC236}">
                  <a16:creationId xmlns:a16="http://schemas.microsoft.com/office/drawing/2014/main" id="{BD676F30-1FBA-5241-B7CC-D1C2B97825CB}"/>
                </a:ext>
              </a:extLst>
            </p:cNvPr>
            <p:cNvSpPr txBox="1"/>
            <p:nvPr/>
          </p:nvSpPr>
          <p:spPr>
            <a:xfrm>
              <a:off x="3626843" y="4748809"/>
              <a:ext cx="1533107" cy="400110"/>
            </a:xfrm>
            <a:prstGeom prst="rect">
              <a:avLst/>
            </a:prstGeom>
            <a:noFill/>
          </p:spPr>
          <p:txBody>
            <a:bodyPr wrap="square" anchor="b">
              <a:spAutoFit/>
            </a:bodyPr>
            <a:lstStyle/>
            <a:p>
              <a:r>
                <a:rPr lang="en-US" sz="2000" b="1" dirty="0">
                  <a:solidFill>
                    <a:schemeClr val="bg1"/>
                  </a:solidFill>
                </a:rPr>
                <a:t>403 B</a:t>
              </a:r>
              <a:endParaRPr lang="en-CO" sz="2000" dirty="0"/>
            </a:p>
          </p:txBody>
        </p:sp>
      </p:grpSp>
      <p:grpSp>
        <p:nvGrpSpPr>
          <p:cNvPr id="12" name="Group 11">
            <a:extLst>
              <a:ext uri="{FF2B5EF4-FFF2-40B4-BE49-F238E27FC236}">
                <a16:creationId xmlns:a16="http://schemas.microsoft.com/office/drawing/2014/main" id="{72780F32-F260-1C43-A914-4744E479700A}"/>
              </a:ext>
            </a:extLst>
          </p:cNvPr>
          <p:cNvGrpSpPr/>
          <p:nvPr/>
        </p:nvGrpSpPr>
        <p:grpSpPr>
          <a:xfrm>
            <a:off x="4014062" y="4569606"/>
            <a:ext cx="3103729" cy="1600198"/>
            <a:chOff x="5484812" y="4275138"/>
            <a:chExt cx="3103729" cy="1600198"/>
          </a:xfrm>
        </p:grpSpPr>
        <p:grpSp>
          <p:nvGrpSpPr>
            <p:cNvPr id="107" name="Group 106">
              <a:extLst>
                <a:ext uri="{FF2B5EF4-FFF2-40B4-BE49-F238E27FC236}">
                  <a16:creationId xmlns:a16="http://schemas.microsoft.com/office/drawing/2014/main" id="{167E1DDE-B8DD-4B4E-B71C-B87C6EE8E551}"/>
                </a:ext>
              </a:extLst>
            </p:cNvPr>
            <p:cNvGrpSpPr/>
            <p:nvPr/>
          </p:nvGrpSpPr>
          <p:grpSpPr>
            <a:xfrm>
              <a:off x="5484812" y="4275138"/>
              <a:ext cx="3103729" cy="1600198"/>
              <a:chOff x="4646612" y="4343402"/>
              <a:chExt cx="3103729" cy="1600198"/>
            </a:xfrm>
          </p:grpSpPr>
          <p:sp>
            <p:nvSpPr>
              <p:cNvPr id="103" name="Rounded Rectangle 102">
                <a:extLst>
                  <a:ext uri="{FF2B5EF4-FFF2-40B4-BE49-F238E27FC236}">
                    <a16:creationId xmlns:a16="http://schemas.microsoft.com/office/drawing/2014/main" id="{A03B9264-C2B3-0549-AB62-08AFD345322F}"/>
                  </a:ext>
                </a:extLst>
              </p:cNvPr>
              <p:cNvSpPr/>
              <p:nvPr/>
            </p:nvSpPr>
            <p:spPr>
              <a:xfrm>
                <a:off x="4646612" y="4572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9" name="Rounded Rectangle 58">
                <a:extLst>
                  <a:ext uri="{FF2B5EF4-FFF2-40B4-BE49-F238E27FC236}">
                    <a16:creationId xmlns:a16="http://schemas.microsoft.com/office/drawing/2014/main" id="{91FA00F2-FA5E-AF4E-94B2-7A4BAE2DEADD}"/>
                  </a:ext>
                </a:extLst>
              </p:cNvPr>
              <p:cNvSpPr/>
              <p:nvPr/>
            </p:nvSpPr>
            <p:spPr>
              <a:xfrm>
                <a:off x="4723835" y="4343402"/>
                <a:ext cx="2895600" cy="1371600"/>
              </a:xfrm>
              <a:prstGeom prst="roundRect">
                <a:avLst>
                  <a:gd name="adj" fmla="val 11065"/>
                </a:avLst>
              </a:prstGeom>
              <a:gradFill>
                <a:gsLst>
                  <a:gs pos="0">
                    <a:schemeClr val="accent3"/>
                  </a:gs>
                  <a:gs pos="100000">
                    <a:schemeClr val="accent4"/>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52" name="TextBox 151">
              <a:extLst>
                <a:ext uri="{FF2B5EF4-FFF2-40B4-BE49-F238E27FC236}">
                  <a16:creationId xmlns:a16="http://schemas.microsoft.com/office/drawing/2014/main" id="{3FA831F9-4125-3E41-9DCD-0F89AE000874}"/>
                </a:ext>
              </a:extLst>
            </p:cNvPr>
            <p:cNvSpPr txBox="1"/>
            <p:nvPr/>
          </p:nvSpPr>
          <p:spPr>
            <a:xfrm>
              <a:off x="5959450" y="4760883"/>
              <a:ext cx="2125315" cy="400110"/>
            </a:xfrm>
            <a:prstGeom prst="rect">
              <a:avLst/>
            </a:prstGeom>
            <a:noFill/>
          </p:spPr>
          <p:txBody>
            <a:bodyPr wrap="square" anchor="b">
              <a:spAutoFit/>
            </a:bodyPr>
            <a:lstStyle/>
            <a:p>
              <a:r>
                <a:rPr lang="en-US" sz="2000" b="1" dirty="0">
                  <a:solidFill>
                    <a:schemeClr val="bg1"/>
                  </a:solidFill>
                </a:rPr>
                <a:t>Money Purchase</a:t>
              </a:r>
              <a:endParaRPr lang="en-CO" sz="2000" dirty="0"/>
            </a:p>
          </p:txBody>
        </p:sp>
      </p:grpSp>
      <p:grpSp>
        <p:nvGrpSpPr>
          <p:cNvPr id="11" name="Group 10">
            <a:extLst>
              <a:ext uri="{FF2B5EF4-FFF2-40B4-BE49-F238E27FC236}">
                <a16:creationId xmlns:a16="http://schemas.microsoft.com/office/drawing/2014/main" id="{824FF210-2C82-B145-932B-C51831F147A4}"/>
              </a:ext>
            </a:extLst>
          </p:cNvPr>
          <p:cNvGrpSpPr/>
          <p:nvPr/>
        </p:nvGrpSpPr>
        <p:grpSpPr>
          <a:xfrm>
            <a:off x="7082533" y="4569606"/>
            <a:ext cx="3103729" cy="1600198"/>
            <a:chOff x="8553283" y="4275138"/>
            <a:chExt cx="3103729" cy="1600198"/>
          </a:xfrm>
        </p:grpSpPr>
        <p:grpSp>
          <p:nvGrpSpPr>
            <p:cNvPr id="6" name="Group 5">
              <a:extLst>
                <a:ext uri="{FF2B5EF4-FFF2-40B4-BE49-F238E27FC236}">
                  <a16:creationId xmlns:a16="http://schemas.microsoft.com/office/drawing/2014/main" id="{F4C20ADC-314E-714B-8578-2EE4E123FF6F}"/>
                </a:ext>
              </a:extLst>
            </p:cNvPr>
            <p:cNvGrpSpPr/>
            <p:nvPr/>
          </p:nvGrpSpPr>
          <p:grpSpPr>
            <a:xfrm>
              <a:off x="8553283" y="4275138"/>
              <a:ext cx="3103729" cy="1600198"/>
              <a:chOff x="7715083" y="4343402"/>
              <a:chExt cx="3103729" cy="1600198"/>
            </a:xfrm>
          </p:grpSpPr>
          <p:sp>
            <p:nvSpPr>
              <p:cNvPr id="104" name="Rounded Rectangle 103">
                <a:extLst>
                  <a:ext uri="{FF2B5EF4-FFF2-40B4-BE49-F238E27FC236}">
                    <a16:creationId xmlns:a16="http://schemas.microsoft.com/office/drawing/2014/main" id="{B00B7232-04CA-594C-8CA8-01F03CBDA915}"/>
                  </a:ext>
                </a:extLst>
              </p:cNvPr>
              <p:cNvSpPr/>
              <p:nvPr/>
            </p:nvSpPr>
            <p:spPr>
              <a:xfrm>
                <a:off x="7715083" y="4572000"/>
                <a:ext cx="3103729" cy="1371600"/>
              </a:xfrm>
              <a:prstGeom prst="roundRect">
                <a:avLst>
                  <a:gd name="adj" fmla="val 11065"/>
                </a:avLst>
              </a:prstGeom>
              <a:gradFill>
                <a:gsLst>
                  <a:gs pos="0">
                    <a:schemeClr val="bg1">
                      <a:alpha val="0"/>
                    </a:schemeClr>
                  </a:gs>
                  <a:gs pos="99000">
                    <a:schemeClr val="tx1">
                      <a:lumMod val="90000"/>
                      <a:lumOff val="10000"/>
                      <a:alpha val="35168"/>
                    </a:schemeClr>
                  </a:gs>
                </a:gsLst>
                <a:lin ang="5400012" scaled="0"/>
              </a:gradFill>
              <a:ln w="31750">
                <a:solidFill>
                  <a:schemeClr val="bg1"/>
                </a:solidFill>
              </a:ln>
              <a:effectLst>
                <a:softEdge rad="18161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60" name="Rounded Rectangle 59">
                <a:extLst>
                  <a:ext uri="{FF2B5EF4-FFF2-40B4-BE49-F238E27FC236}">
                    <a16:creationId xmlns:a16="http://schemas.microsoft.com/office/drawing/2014/main" id="{C08390ED-CB24-5748-8A81-1F615155A61C}"/>
                  </a:ext>
                </a:extLst>
              </p:cNvPr>
              <p:cNvSpPr/>
              <p:nvPr/>
            </p:nvSpPr>
            <p:spPr>
              <a:xfrm>
                <a:off x="7772857" y="4343402"/>
                <a:ext cx="2895600" cy="1371600"/>
              </a:xfrm>
              <a:prstGeom prst="roundRect">
                <a:avLst>
                  <a:gd name="adj" fmla="val 11065"/>
                </a:avLst>
              </a:prstGeom>
              <a:gradFill>
                <a:gsLst>
                  <a:gs pos="0">
                    <a:schemeClr val="accent1"/>
                  </a:gs>
                  <a:gs pos="100000">
                    <a:schemeClr val="accent2"/>
                  </a:gs>
                </a:gsLst>
                <a:lin ang="5400012" scaled="0"/>
              </a:gra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sp>
          <p:nvSpPr>
            <p:cNvPr id="154" name="TextBox 153">
              <a:extLst>
                <a:ext uri="{FF2B5EF4-FFF2-40B4-BE49-F238E27FC236}">
                  <a16:creationId xmlns:a16="http://schemas.microsoft.com/office/drawing/2014/main" id="{F5958FAC-F42B-D647-A12E-81A37EBF5479}"/>
                </a:ext>
              </a:extLst>
            </p:cNvPr>
            <p:cNvSpPr txBox="1"/>
            <p:nvPr/>
          </p:nvSpPr>
          <p:spPr>
            <a:xfrm>
              <a:off x="9794565" y="4760883"/>
              <a:ext cx="1533107" cy="400110"/>
            </a:xfrm>
            <a:prstGeom prst="rect">
              <a:avLst/>
            </a:prstGeom>
            <a:noFill/>
          </p:spPr>
          <p:txBody>
            <a:bodyPr wrap="square" anchor="b">
              <a:spAutoFit/>
            </a:bodyPr>
            <a:lstStyle/>
            <a:p>
              <a:r>
                <a:rPr lang="en-US" sz="2000" b="1" dirty="0">
                  <a:solidFill>
                    <a:schemeClr val="bg1"/>
                  </a:solidFill>
                </a:rPr>
                <a:t>957</a:t>
              </a:r>
              <a:endParaRPr lang="en-CO" sz="2000" dirty="0"/>
            </a:p>
          </p:txBody>
        </p:sp>
      </p:grpSp>
    </p:spTree>
    <p:extLst>
      <p:ext uri="{BB962C8B-B14F-4D97-AF65-F5344CB8AC3E}">
        <p14:creationId xmlns:p14="http://schemas.microsoft.com/office/powerpoint/2010/main" val="3345999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B4BB6-5AD7-EF81-8CD3-82EE1A556128}"/>
              </a:ext>
            </a:extLst>
          </p:cNvPr>
          <p:cNvSpPr>
            <a:spLocks noGrp="1"/>
          </p:cNvSpPr>
          <p:nvPr>
            <p:ph type="title"/>
          </p:nvPr>
        </p:nvSpPr>
        <p:spPr>
          <a:xfrm>
            <a:off x="838200" y="270925"/>
            <a:ext cx="10515600" cy="767044"/>
          </a:xfrm>
        </p:spPr>
        <p:txBody>
          <a:bodyPr anchor="ctr">
            <a:normAutofit/>
          </a:bodyPr>
          <a:lstStyle/>
          <a:p>
            <a:r>
              <a:rPr lang="en-US" b="0" i="0" u="none" strike="noStrike">
                <a:effectLst/>
              </a:rPr>
              <a:t>Discretionary Benefits </a:t>
            </a:r>
            <a:endParaRPr lang="en-US" dirty="0"/>
          </a:p>
        </p:txBody>
      </p:sp>
      <p:pic>
        <p:nvPicPr>
          <p:cNvPr id="4" name="Content Placeholder 3" descr="A person and person sitting at a table with food&#10;&#10;Description automatically generated with medium confidence">
            <a:extLst>
              <a:ext uri="{FF2B5EF4-FFF2-40B4-BE49-F238E27FC236}">
                <a16:creationId xmlns:a16="http://schemas.microsoft.com/office/drawing/2014/main" id="{C1C7ACDE-CB1A-4E32-6357-179ECF67B400}"/>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756833" y="1162050"/>
            <a:ext cx="8678334" cy="4881563"/>
          </a:xfrm>
          <a:prstGeom prst="rect">
            <a:avLst/>
          </a:prstGeom>
          <a:noFill/>
        </p:spPr>
      </p:pic>
    </p:spTree>
    <p:extLst>
      <p:ext uri="{BB962C8B-B14F-4D97-AF65-F5344CB8AC3E}">
        <p14:creationId xmlns:p14="http://schemas.microsoft.com/office/powerpoint/2010/main" val="509384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940A6-CB67-FAB4-BDEF-4168101E2898}"/>
              </a:ext>
            </a:extLst>
          </p:cNvPr>
          <p:cNvSpPr>
            <a:spLocks noGrp="1"/>
          </p:cNvSpPr>
          <p:nvPr>
            <p:ph type="title"/>
          </p:nvPr>
        </p:nvSpPr>
        <p:spPr>
          <a:xfrm>
            <a:off x="838200" y="270925"/>
            <a:ext cx="10515600" cy="767044"/>
          </a:xfrm>
        </p:spPr>
        <p:txBody>
          <a:bodyPr anchor="ctr">
            <a:normAutofit/>
          </a:bodyPr>
          <a:lstStyle/>
          <a:p>
            <a:r>
              <a:rPr lang="en-US" b="0" i="0" u="none" strike="noStrike">
                <a:effectLst/>
              </a:rPr>
              <a:t>Domestic partner benefits </a:t>
            </a:r>
            <a:endParaRPr lang="en-US" dirty="0"/>
          </a:p>
        </p:txBody>
      </p:sp>
      <p:pic>
        <p:nvPicPr>
          <p:cNvPr id="4" name="Content Placeholder 3">
            <a:extLst>
              <a:ext uri="{FF2B5EF4-FFF2-40B4-BE49-F238E27FC236}">
                <a16:creationId xmlns:a16="http://schemas.microsoft.com/office/drawing/2014/main" id="{B9E5877F-BF88-8410-3114-87FCE366F72E}"/>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838200" y="1161535"/>
            <a:ext cx="10515600" cy="4881456"/>
          </a:xfrm>
          <a:prstGeom prst="rect">
            <a:avLst/>
          </a:prstGeom>
          <a:noFill/>
        </p:spPr>
      </p:pic>
    </p:spTree>
    <p:extLst>
      <p:ext uri="{BB962C8B-B14F-4D97-AF65-F5344CB8AC3E}">
        <p14:creationId xmlns:p14="http://schemas.microsoft.com/office/powerpoint/2010/main" val="639667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54A64-1126-CEEA-883A-D34FEFB634A4}"/>
              </a:ext>
            </a:extLst>
          </p:cNvPr>
          <p:cNvSpPr>
            <a:spLocks noGrp="1"/>
          </p:cNvSpPr>
          <p:nvPr>
            <p:ph type="title"/>
          </p:nvPr>
        </p:nvSpPr>
        <p:spPr>
          <a:xfrm>
            <a:off x="838200" y="270925"/>
            <a:ext cx="10515600" cy="767044"/>
          </a:xfrm>
        </p:spPr>
        <p:txBody>
          <a:bodyPr anchor="ctr">
            <a:normAutofit/>
          </a:bodyPr>
          <a:lstStyle/>
          <a:p>
            <a:r>
              <a:rPr lang="en-US" b="0" i="0" u="none" strike="noStrike">
                <a:effectLst/>
              </a:rPr>
              <a:t>Flexible Spending Accounts </a:t>
            </a:r>
            <a:endParaRPr lang="en-US" dirty="0"/>
          </a:p>
        </p:txBody>
      </p:sp>
      <p:pic>
        <p:nvPicPr>
          <p:cNvPr id="4" name="Content Placeholder 3">
            <a:extLst>
              <a:ext uri="{FF2B5EF4-FFF2-40B4-BE49-F238E27FC236}">
                <a16:creationId xmlns:a16="http://schemas.microsoft.com/office/drawing/2014/main" id="{8C4B377A-88D0-315A-8394-723318202BB4}"/>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838200" y="1161535"/>
            <a:ext cx="10515600" cy="4881456"/>
          </a:xfrm>
          <a:prstGeom prst="rect">
            <a:avLst/>
          </a:prstGeom>
          <a:noFill/>
        </p:spPr>
      </p:pic>
    </p:spTree>
    <p:extLst>
      <p:ext uri="{BB962C8B-B14F-4D97-AF65-F5344CB8AC3E}">
        <p14:creationId xmlns:p14="http://schemas.microsoft.com/office/powerpoint/2010/main" val="3692303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0C0FB-E359-7DA8-EC50-B3FF1B319BF1}"/>
              </a:ext>
            </a:extLst>
          </p:cNvPr>
          <p:cNvSpPr>
            <a:spLocks noGrp="1"/>
          </p:cNvSpPr>
          <p:nvPr>
            <p:ph type="title"/>
          </p:nvPr>
        </p:nvSpPr>
        <p:spPr/>
        <p:txBody>
          <a:bodyPr/>
          <a:lstStyle/>
          <a:p>
            <a:r>
              <a:rPr lang="en-US" sz="4400" b="0" i="0" u="none" strike="noStrike" dirty="0">
                <a:effectLst/>
                <a:latin typeface="Calibri" panose="020F0502020204030204" pitchFamily="34" charset="0"/>
              </a:rPr>
              <a:t>Health Savings Accounts </a:t>
            </a:r>
            <a:endParaRPr lang="en-US" dirty="0"/>
          </a:p>
        </p:txBody>
      </p:sp>
      <p:pic>
        <p:nvPicPr>
          <p:cNvPr id="5" name="Content Placeholder 4">
            <a:extLst>
              <a:ext uri="{FF2B5EF4-FFF2-40B4-BE49-F238E27FC236}">
                <a16:creationId xmlns:a16="http://schemas.microsoft.com/office/drawing/2014/main" id="{49661E70-C596-D96C-7EA5-6CDD548B942C}"/>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838200" y="1967576"/>
            <a:ext cx="5181600" cy="3459424"/>
          </a:xfrm>
          <a:prstGeom prst="rect">
            <a:avLst/>
          </a:prstGeom>
        </p:spPr>
      </p:pic>
      <p:sp>
        <p:nvSpPr>
          <p:cNvPr id="4" name="Content Placeholder 3">
            <a:extLst>
              <a:ext uri="{FF2B5EF4-FFF2-40B4-BE49-F238E27FC236}">
                <a16:creationId xmlns:a16="http://schemas.microsoft.com/office/drawing/2014/main" id="{2148E353-5A97-BDF5-0C82-2FAF162171F2}"/>
              </a:ext>
            </a:extLst>
          </p:cNvPr>
          <p:cNvSpPr>
            <a:spLocks noGrp="1"/>
          </p:cNvSpPr>
          <p:nvPr>
            <p:ph sz="half" idx="2"/>
          </p:nvPr>
        </p:nvSpPr>
        <p:spPr>
          <a:xfrm>
            <a:off x="6172202" y="1967576"/>
            <a:ext cx="5181600" cy="4959608"/>
          </a:xfrm>
        </p:spPr>
        <p:txBody>
          <a:bodyPr/>
          <a:lstStyle/>
          <a:p>
            <a:r>
              <a:rPr lang="en-US" sz="2800" b="0" i="0" u="none" strike="noStrike" dirty="0">
                <a:solidFill>
                  <a:srgbClr val="000000"/>
                </a:solidFill>
                <a:effectLst/>
                <a:latin typeface="Calibri" panose="020F0502020204030204" pitchFamily="34" charset="0"/>
              </a:rPr>
              <a:t>High Deductible Health Plans</a:t>
            </a:r>
          </a:p>
          <a:p>
            <a:r>
              <a:rPr lang="en-US" dirty="0">
                <a:solidFill>
                  <a:srgbClr val="000000"/>
                </a:solidFill>
                <a:latin typeface="Calibri" panose="020F0502020204030204" pitchFamily="34" charset="0"/>
              </a:rPr>
              <a:t>P</a:t>
            </a:r>
            <a:r>
              <a:rPr lang="en-US" sz="2800" b="0" i="0" u="none" strike="noStrike" dirty="0">
                <a:solidFill>
                  <a:srgbClr val="000000"/>
                </a:solidFill>
                <a:effectLst/>
                <a:latin typeface="Calibri" panose="020F0502020204030204" pitchFamily="34" charset="0"/>
              </a:rPr>
              <a:t>re-tax </a:t>
            </a:r>
          </a:p>
          <a:p>
            <a:r>
              <a:rPr lang="en-US" sz="2800" b="0" i="0" u="none" strike="noStrike" dirty="0">
                <a:solidFill>
                  <a:srgbClr val="000000"/>
                </a:solidFill>
                <a:effectLst/>
                <a:latin typeface="Calibri" panose="020F0502020204030204" pitchFamily="34" charset="0"/>
              </a:rPr>
              <a:t>Roll over from year to year </a:t>
            </a:r>
          </a:p>
          <a:p>
            <a:r>
              <a:rPr lang="en-US" dirty="0">
                <a:solidFill>
                  <a:srgbClr val="000000"/>
                </a:solidFill>
                <a:latin typeface="Calibri" panose="020F0502020204030204" pitchFamily="34" charset="0"/>
              </a:rPr>
              <a:t>Take </a:t>
            </a:r>
            <a:r>
              <a:rPr lang="en-US" sz="2800" b="0" i="0" u="none" strike="noStrike" dirty="0">
                <a:solidFill>
                  <a:srgbClr val="000000"/>
                </a:solidFill>
                <a:effectLst/>
                <a:latin typeface="Calibri" panose="020F0502020204030204" pitchFamily="34" charset="0"/>
              </a:rPr>
              <a:t>from one employer to another</a:t>
            </a:r>
            <a:endParaRPr lang="en-US" dirty="0"/>
          </a:p>
        </p:txBody>
      </p:sp>
    </p:spTree>
    <p:extLst>
      <p:ext uri="{BB962C8B-B14F-4D97-AF65-F5344CB8AC3E}">
        <p14:creationId xmlns:p14="http://schemas.microsoft.com/office/powerpoint/2010/main" val="6233808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6737E-A5B4-FC09-05C0-A5492ACFFEB5}"/>
              </a:ext>
            </a:extLst>
          </p:cNvPr>
          <p:cNvSpPr>
            <a:spLocks noGrp="1"/>
          </p:cNvSpPr>
          <p:nvPr>
            <p:ph type="title"/>
          </p:nvPr>
        </p:nvSpPr>
        <p:spPr>
          <a:xfrm>
            <a:off x="838200" y="270925"/>
            <a:ext cx="10515600" cy="767044"/>
          </a:xfrm>
        </p:spPr>
        <p:txBody>
          <a:bodyPr anchor="ctr">
            <a:normAutofit/>
          </a:bodyPr>
          <a:lstStyle/>
          <a:p>
            <a:r>
              <a:rPr lang="en-US" b="0" i="0" u="none" strike="noStrike">
                <a:effectLst/>
              </a:rPr>
              <a:t>Employee Assistance Plans </a:t>
            </a:r>
            <a:endParaRPr lang="en-US" dirty="0"/>
          </a:p>
        </p:txBody>
      </p:sp>
      <p:pic>
        <p:nvPicPr>
          <p:cNvPr id="5" name="Content Placeholder 4">
            <a:extLst>
              <a:ext uri="{FF2B5EF4-FFF2-40B4-BE49-F238E27FC236}">
                <a16:creationId xmlns:a16="http://schemas.microsoft.com/office/drawing/2014/main" id="{73D0AD16-9590-54DF-AE0E-043E26E1E43D}"/>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838200" y="1161535"/>
            <a:ext cx="10515600" cy="4881456"/>
          </a:xfrm>
          <a:prstGeom prst="rect">
            <a:avLst/>
          </a:prstGeom>
          <a:noFill/>
        </p:spPr>
      </p:pic>
    </p:spTree>
    <p:extLst>
      <p:ext uri="{BB962C8B-B14F-4D97-AF65-F5344CB8AC3E}">
        <p14:creationId xmlns:p14="http://schemas.microsoft.com/office/powerpoint/2010/main" val="4073063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40562-6660-A7E7-0349-DCDD509F245F}"/>
              </a:ext>
            </a:extLst>
          </p:cNvPr>
          <p:cNvSpPr>
            <a:spLocks noGrp="1"/>
          </p:cNvSpPr>
          <p:nvPr>
            <p:ph type="title"/>
          </p:nvPr>
        </p:nvSpPr>
        <p:spPr/>
        <p:txBody>
          <a:bodyPr/>
          <a:lstStyle/>
          <a:p>
            <a:r>
              <a:rPr lang="en-US" dirty="0"/>
              <a:t>Communicating Benefits</a:t>
            </a:r>
          </a:p>
        </p:txBody>
      </p:sp>
      <p:pic>
        <p:nvPicPr>
          <p:cNvPr id="4" name="Content Placeholder 3">
            <a:extLst>
              <a:ext uri="{FF2B5EF4-FFF2-40B4-BE49-F238E27FC236}">
                <a16:creationId xmlns:a16="http://schemas.microsoft.com/office/drawing/2014/main" id="{D8D43D12-6B2B-4A52-4977-6B1D93995AF9}"/>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675716" y="1379026"/>
            <a:ext cx="7321735" cy="4881563"/>
          </a:xfrm>
          <a:prstGeom prst="rect">
            <a:avLst/>
          </a:prstGeom>
        </p:spPr>
      </p:pic>
    </p:spTree>
    <p:extLst>
      <p:ext uri="{BB962C8B-B14F-4D97-AF65-F5344CB8AC3E}">
        <p14:creationId xmlns:p14="http://schemas.microsoft.com/office/powerpoint/2010/main" val="3230114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CFD75-C329-26AA-0F9D-FE72B4BED2DA}"/>
              </a:ext>
            </a:extLst>
          </p:cNvPr>
          <p:cNvSpPr>
            <a:spLocks noGrp="1"/>
          </p:cNvSpPr>
          <p:nvPr>
            <p:ph type="title"/>
          </p:nvPr>
        </p:nvSpPr>
        <p:spPr/>
        <p:txBody>
          <a:bodyPr anchor="ctr">
            <a:normAutofit/>
          </a:bodyPr>
          <a:lstStyle/>
          <a:p>
            <a:r>
              <a:rPr lang="en-US" b="1" i="0" u="none" strike="noStrike">
                <a:effectLst/>
              </a:rPr>
              <a:t>In the Spotlight…</a:t>
            </a:r>
            <a:endParaRPr lang="en-US" dirty="0"/>
          </a:p>
        </p:txBody>
      </p:sp>
      <p:sp>
        <p:nvSpPr>
          <p:cNvPr id="4" name="Content Placeholder 3">
            <a:extLst>
              <a:ext uri="{FF2B5EF4-FFF2-40B4-BE49-F238E27FC236}">
                <a16:creationId xmlns:a16="http://schemas.microsoft.com/office/drawing/2014/main" id="{8F6E62FB-9D3C-EF78-3FDE-DB2CF1A62F34}"/>
              </a:ext>
            </a:extLst>
          </p:cNvPr>
          <p:cNvSpPr>
            <a:spLocks noGrp="1"/>
          </p:cNvSpPr>
          <p:nvPr>
            <p:ph idx="1"/>
          </p:nvPr>
        </p:nvSpPr>
        <p:spPr>
          <a:xfrm>
            <a:off x="838200" y="2246417"/>
            <a:ext cx="10515600" cy="3301977"/>
          </a:xfrm>
        </p:spPr>
        <p:txBody>
          <a:bodyPr>
            <a:normAutofit/>
          </a:bodyPr>
          <a:lstStyle/>
          <a:p>
            <a:pPr marL="457200" indent="-457200" algn="l" rtl="0" fontAlgn="base">
              <a:spcBef>
                <a:spcPts val="0"/>
              </a:spcBef>
              <a:spcAft>
                <a:spcPts val="0"/>
              </a:spcAft>
              <a:buFont typeface="+mj-lt"/>
              <a:buAutoNum type="arabicPeriod"/>
            </a:pPr>
            <a:r>
              <a:rPr lang="en-US" sz="2400" b="0" i="0" u="none" strike="noStrike" dirty="0">
                <a:solidFill>
                  <a:srgbClr val="000000"/>
                </a:solidFill>
                <a:effectLst/>
                <a:latin typeface="Calibri" panose="020F0502020204030204" pitchFamily="34" charset="0"/>
              </a:rPr>
              <a:t>Should paid family medical leave be a federally-mandated benefit? If so, how should it be paid for?</a:t>
            </a:r>
            <a:r>
              <a:rPr lang="en-US" sz="2400" b="1" i="0" u="none" strike="noStrike" dirty="0">
                <a:solidFill>
                  <a:srgbClr val="000000"/>
                </a:solidFill>
                <a:effectLst/>
                <a:latin typeface="Calibri" panose="020F0502020204030204" pitchFamily="34" charset="0"/>
              </a:rPr>
              <a:t>   </a:t>
            </a:r>
          </a:p>
          <a:p>
            <a:pPr algn="l" rtl="0" fontAlgn="base">
              <a:spcBef>
                <a:spcPts val="0"/>
              </a:spcBef>
              <a:spcAft>
                <a:spcPts val="0"/>
              </a:spcAft>
              <a:buFont typeface="+mj-lt"/>
              <a:buAutoNum type="arabicPeriod"/>
            </a:pPr>
            <a:endParaRPr lang="en-US" sz="2400" b="1" i="0" u="none" strike="noStrike" dirty="0">
              <a:solidFill>
                <a:srgbClr val="000000"/>
              </a:solidFill>
              <a:effectLst/>
              <a:latin typeface="Calibri" panose="020F0502020204030204" pitchFamily="34" charset="0"/>
            </a:endParaRPr>
          </a:p>
          <a:p>
            <a:pPr algn="l" rtl="0" fontAlgn="base">
              <a:spcBef>
                <a:spcPts val="0"/>
              </a:spcBef>
              <a:spcAft>
                <a:spcPts val="0"/>
              </a:spcAft>
              <a:buFont typeface="+mj-lt"/>
              <a:buAutoNum type="arabicPeriod"/>
            </a:pPr>
            <a:endParaRPr lang="en-US" sz="2400" b="1" i="0" u="none" strike="noStrike" dirty="0">
              <a:solidFill>
                <a:srgbClr val="000000"/>
              </a:solidFill>
              <a:effectLst/>
              <a:latin typeface="Calibri" panose="020F0502020204030204" pitchFamily="34" charset="0"/>
            </a:endParaRPr>
          </a:p>
          <a:p>
            <a:pPr marL="457200" indent="-457200" algn="l" rtl="0" fontAlgn="base">
              <a:spcBef>
                <a:spcPts val="0"/>
              </a:spcBef>
              <a:spcAft>
                <a:spcPts val="0"/>
              </a:spcAft>
              <a:buFont typeface="+mj-lt"/>
              <a:buAutoNum type="arabicPeriod"/>
            </a:pPr>
            <a:r>
              <a:rPr lang="en-US" sz="2400" b="0" i="0" u="none" strike="noStrike" dirty="0">
                <a:solidFill>
                  <a:srgbClr val="000000"/>
                </a:solidFill>
                <a:effectLst/>
                <a:latin typeface="Calibri" panose="020F0502020204030204" pitchFamily="34" charset="0"/>
              </a:rPr>
              <a:t>Since the reversal of Roe v. Wade in 2022, many employers are offering benefits to women to cover abortion, including travel funds and paid time off. What should employers consider when developing a policy to cover abortion?</a:t>
            </a:r>
          </a:p>
          <a:p>
            <a:pPr marL="457200" indent="-457200" algn="l" rtl="0" fontAlgn="base">
              <a:spcBef>
                <a:spcPts val="0"/>
              </a:spcBef>
              <a:spcAft>
                <a:spcPts val="0"/>
              </a:spcAft>
              <a:buFont typeface="+mj-lt"/>
              <a:buAutoNum type="arabicPeriod"/>
            </a:pPr>
            <a:endParaRPr lang="en-US" sz="2400" dirty="0">
              <a:solidFill>
                <a:srgbClr val="000000"/>
              </a:solidFill>
              <a:latin typeface="Calibri" panose="020F0502020204030204" pitchFamily="34" charset="0"/>
            </a:endParaRPr>
          </a:p>
          <a:p>
            <a:pPr marL="457200" indent="-457200" fontAlgn="base">
              <a:spcBef>
                <a:spcPts val="0"/>
              </a:spcBef>
              <a:buFont typeface="+mj-lt"/>
              <a:buAutoNum type="arabicPeriod"/>
            </a:pPr>
            <a:r>
              <a:rPr lang="en-US" sz="2400" b="0" i="0" u="none" strike="noStrike" dirty="0">
                <a:solidFill>
                  <a:srgbClr val="000000"/>
                </a:solidFill>
                <a:effectLst/>
                <a:latin typeface="Calibri" panose="020F0502020204030204" pitchFamily="34" charset="0"/>
              </a:rPr>
              <a:t>In a post-pandemic world, are benefits employees seeking different? </a:t>
            </a:r>
            <a:endParaRPr lang="en-US" sz="3600" b="0" i="0" u="none" strike="noStrike" dirty="0">
              <a:solidFill>
                <a:srgbClr val="000000"/>
              </a:solidFill>
              <a:effectLst/>
            </a:endParaRPr>
          </a:p>
          <a:p>
            <a:pPr marL="457200" indent="-457200" algn="l" rtl="0" fontAlgn="base">
              <a:spcBef>
                <a:spcPts val="0"/>
              </a:spcBef>
              <a:spcAft>
                <a:spcPts val="0"/>
              </a:spcAft>
              <a:buFont typeface="+mj-lt"/>
              <a:buAutoNum type="arabicPeriod"/>
            </a:pPr>
            <a:endParaRPr lang="en-US" sz="2400" b="1" i="0" u="none" strike="noStrike" dirty="0">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708349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Text&#10;&#10;Description automatically generated">
            <a:extLst>
              <a:ext uri="{FF2B5EF4-FFF2-40B4-BE49-F238E27FC236}">
                <a16:creationId xmlns:a16="http://schemas.microsoft.com/office/drawing/2014/main" id="{24D5AB2A-BD15-5842-A510-7445BB970E4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06564" y="315914"/>
            <a:ext cx="8961437" cy="584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85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BCAA9FF-07F2-4FDA-9DAC-D5249BA88398}"/>
              </a:ext>
            </a:extLst>
          </p:cNvPr>
          <p:cNvSpPr>
            <a:spLocks noGrp="1" noChangeArrowheads="1"/>
          </p:cNvSpPr>
          <p:nvPr>
            <p:ph type="title"/>
          </p:nvPr>
        </p:nvSpPr>
        <p:spPr/>
        <p:txBody>
          <a:bodyPr anchor="ctr">
            <a:normAutofit/>
          </a:bodyPr>
          <a:lstStyle/>
          <a:p>
            <a:r>
              <a:rPr lang="en-US" altLang="en-US" dirty="0"/>
              <a:t>Learning Objectives </a:t>
            </a:r>
          </a:p>
        </p:txBody>
      </p:sp>
      <p:graphicFrame>
        <p:nvGraphicFramePr>
          <p:cNvPr id="21509" name="Content Placeholder 2">
            <a:extLst>
              <a:ext uri="{FF2B5EF4-FFF2-40B4-BE49-F238E27FC236}">
                <a16:creationId xmlns:a16="http://schemas.microsoft.com/office/drawing/2014/main" id="{D2401DDF-F8D1-49C9-9A29-A74EC0A16869}"/>
              </a:ext>
            </a:extLst>
          </p:cNvPr>
          <p:cNvGraphicFramePr>
            <a:graphicFrameLocks noGrp="1"/>
          </p:cNvGraphicFramePr>
          <p:nvPr>
            <p:ph idx="1"/>
            <p:extLst>
              <p:ext uri="{D42A27DB-BD31-4B8C-83A1-F6EECF244321}">
                <p14:modId xmlns:p14="http://schemas.microsoft.com/office/powerpoint/2010/main" val="1025260789"/>
              </p:ext>
            </p:extLst>
          </p:nvPr>
        </p:nvGraphicFramePr>
        <p:xfrm>
          <a:off x="838200" y="1162050"/>
          <a:ext cx="10515600" cy="4881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981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0" i="0" dirty="0">
                <a:effectLst/>
              </a:rPr>
              <a:t>Key Terms</a:t>
            </a:r>
            <a:endParaRPr lang="en-IN" dirty="0"/>
          </a:p>
        </p:txBody>
      </p:sp>
      <p:grpSp>
        <p:nvGrpSpPr>
          <p:cNvPr id="30" name="Group 29">
            <a:extLst>
              <a:ext uri="{FF2B5EF4-FFF2-40B4-BE49-F238E27FC236}">
                <a16:creationId xmlns:a16="http://schemas.microsoft.com/office/drawing/2014/main" id="{2C97CC75-2E17-47C8-9FD6-68B0AA51F702}"/>
              </a:ext>
            </a:extLst>
          </p:cNvPr>
          <p:cNvGrpSpPr/>
          <p:nvPr/>
        </p:nvGrpSpPr>
        <p:grpSpPr>
          <a:xfrm>
            <a:off x="1099879" y="1416237"/>
            <a:ext cx="3995878" cy="998402"/>
            <a:chOff x="3127342" y="1556792"/>
            <a:chExt cx="2952328" cy="1152127"/>
          </a:xfrm>
          <a:solidFill>
            <a:schemeClr val="accent6">
              <a:lumMod val="75000"/>
            </a:schemeClr>
          </a:solidFill>
          <a:effectLst>
            <a:outerShdw blurRad="381000" dist="381000" dir="8100000" algn="tr" rotWithShape="0">
              <a:prstClr val="black">
                <a:alpha val="10000"/>
              </a:prstClr>
            </a:outerShdw>
          </a:effectLst>
        </p:grpSpPr>
        <p:sp>
          <p:nvSpPr>
            <p:cNvPr id="26" name="Rectangle: Rounded Corners 25">
              <a:extLst>
                <a:ext uri="{FF2B5EF4-FFF2-40B4-BE49-F238E27FC236}">
                  <a16:creationId xmlns:a16="http://schemas.microsoft.com/office/drawing/2014/main" id="{65EE8BA0-4DDF-4661-A118-E33F59638B4D}"/>
                </a:ext>
              </a:extLst>
            </p:cNvPr>
            <p:cNvSpPr/>
            <p:nvPr/>
          </p:nvSpPr>
          <p:spPr>
            <a:xfrm>
              <a:off x="3127342" y="1556792"/>
              <a:ext cx="2952328" cy="1152127"/>
            </a:xfrm>
            <a:prstGeom prst="roundRect">
              <a:avLst>
                <a:gd name="adj" fmla="val 2103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9" name="Freeform: Shape 28">
              <a:extLst>
                <a:ext uri="{FF2B5EF4-FFF2-40B4-BE49-F238E27FC236}">
                  <a16:creationId xmlns:a16="http://schemas.microsoft.com/office/drawing/2014/main" id="{A80D8D08-9581-4685-92C3-7C7BF2FC9E6C}"/>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6">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31" name="Group 30">
            <a:extLst>
              <a:ext uri="{FF2B5EF4-FFF2-40B4-BE49-F238E27FC236}">
                <a16:creationId xmlns:a16="http://schemas.microsoft.com/office/drawing/2014/main" id="{834D7D83-B794-46E9-BFF1-E1C2468EB7FD}"/>
              </a:ext>
            </a:extLst>
          </p:cNvPr>
          <p:cNvGrpSpPr/>
          <p:nvPr/>
        </p:nvGrpSpPr>
        <p:grpSpPr>
          <a:xfrm>
            <a:off x="1099879" y="3725933"/>
            <a:ext cx="3995878" cy="998402"/>
            <a:chOff x="3127342" y="1556792"/>
            <a:chExt cx="2952328" cy="1152127"/>
          </a:xfrm>
          <a:solidFill>
            <a:schemeClr val="accent2"/>
          </a:solidFill>
          <a:effectLst>
            <a:outerShdw blurRad="381000" dist="381000" dir="8100000" algn="tr" rotWithShape="0">
              <a:prstClr val="black">
                <a:alpha val="10000"/>
              </a:prstClr>
            </a:outerShdw>
          </a:effectLst>
        </p:grpSpPr>
        <p:sp>
          <p:nvSpPr>
            <p:cNvPr id="32" name="Rectangle: Rounded Corners 31">
              <a:extLst>
                <a:ext uri="{FF2B5EF4-FFF2-40B4-BE49-F238E27FC236}">
                  <a16:creationId xmlns:a16="http://schemas.microsoft.com/office/drawing/2014/main" id="{B49FD52C-61BC-4E19-BFDC-FFFE11D13078}"/>
                </a:ext>
              </a:extLst>
            </p:cNvPr>
            <p:cNvSpPr/>
            <p:nvPr/>
          </p:nvSpPr>
          <p:spPr>
            <a:xfrm>
              <a:off x="3127342" y="1556792"/>
              <a:ext cx="2952328" cy="1152127"/>
            </a:xfrm>
            <a:prstGeom prst="roundRect">
              <a:avLst>
                <a:gd name="adj" fmla="val 210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 name="Freeform: Shape 32">
              <a:extLst>
                <a:ext uri="{FF2B5EF4-FFF2-40B4-BE49-F238E27FC236}">
                  <a16:creationId xmlns:a16="http://schemas.microsoft.com/office/drawing/2014/main" id="{6ABF3727-C0E4-4377-B526-F64B2F0799ED}"/>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37" name="Group 36">
            <a:extLst>
              <a:ext uri="{FF2B5EF4-FFF2-40B4-BE49-F238E27FC236}">
                <a16:creationId xmlns:a16="http://schemas.microsoft.com/office/drawing/2014/main" id="{3269F36D-A1FA-4377-812E-15DD7C46509E}"/>
              </a:ext>
            </a:extLst>
          </p:cNvPr>
          <p:cNvGrpSpPr/>
          <p:nvPr/>
        </p:nvGrpSpPr>
        <p:grpSpPr>
          <a:xfrm>
            <a:off x="6096000" y="1416237"/>
            <a:ext cx="4247460" cy="998402"/>
            <a:chOff x="3127342" y="1556792"/>
            <a:chExt cx="2952328" cy="1152127"/>
          </a:xfrm>
          <a:solidFill>
            <a:schemeClr val="accent3"/>
          </a:solidFill>
          <a:effectLst>
            <a:outerShdw blurRad="381000" dist="381000" dir="8100000" algn="tr" rotWithShape="0">
              <a:prstClr val="black">
                <a:alpha val="10000"/>
              </a:prstClr>
            </a:outerShdw>
          </a:effectLst>
        </p:grpSpPr>
        <p:sp>
          <p:nvSpPr>
            <p:cNvPr id="38" name="Rectangle: Rounded Corners 37">
              <a:extLst>
                <a:ext uri="{FF2B5EF4-FFF2-40B4-BE49-F238E27FC236}">
                  <a16:creationId xmlns:a16="http://schemas.microsoft.com/office/drawing/2014/main" id="{DCEE5BDF-3952-4C66-8B2E-780CB03D9B92}"/>
                </a:ext>
              </a:extLst>
            </p:cNvPr>
            <p:cNvSpPr/>
            <p:nvPr/>
          </p:nvSpPr>
          <p:spPr>
            <a:xfrm>
              <a:off x="3127342" y="1556792"/>
              <a:ext cx="2952328" cy="1152127"/>
            </a:xfrm>
            <a:prstGeom prst="roundRect">
              <a:avLst>
                <a:gd name="adj" fmla="val 210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Freeform: Shape 38">
              <a:extLst>
                <a:ext uri="{FF2B5EF4-FFF2-40B4-BE49-F238E27FC236}">
                  <a16:creationId xmlns:a16="http://schemas.microsoft.com/office/drawing/2014/main" id="{A58685C8-633B-4A2E-83C0-FE7869B78438}"/>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43" name="Group 42">
            <a:extLst>
              <a:ext uri="{FF2B5EF4-FFF2-40B4-BE49-F238E27FC236}">
                <a16:creationId xmlns:a16="http://schemas.microsoft.com/office/drawing/2014/main" id="{E1A0DD73-CE3B-483B-96A5-6D1C068E4A4A}"/>
              </a:ext>
            </a:extLst>
          </p:cNvPr>
          <p:cNvGrpSpPr/>
          <p:nvPr/>
        </p:nvGrpSpPr>
        <p:grpSpPr>
          <a:xfrm>
            <a:off x="6096000" y="3662096"/>
            <a:ext cx="4247460" cy="998402"/>
            <a:chOff x="3127342" y="1556792"/>
            <a:chExt cx="2952328" cy="1152127"/>
          </a:xfrm>
          <a:solidFill>
            <a:schemeClr val="accent1"/>
          </a:solidFill>
          <a:effectLst>
            <a:outerShdw blurRad="381000" dist="381000" dir="8100000" algn="tr" rotWithShape="0">
              <a:prstClr val="black">
                <a:alpha val="10000"/>
              </a:prstClr>
            </a:outerShdw>
          </a:effectLst>
        </p:grpSpPr>
        <p:sp>
          <p:nvSpPr>
            <p:cNvPr id="44" name="Rectangle: Rounded Corners 43">
              <a:extLst>
                <a:ext uri="{FF2B5EF4-FFF2-40B4-BE49-F238E27FC236}">
                  <a16:creationId xmlns:a16="http://schemas.microsoft.com/office/drawing/2014/main" id="{C1B077A2-3F57-4B20-9CCF-7BD8336B2DE8}"/>
                </a:ext>
              </a:extLst>
            </p:cNvPr>
            <p:cNvSpPr/>
            <p:nvPr/>
          </p:nvSpPr>
          <p:spPr>
            <a:xfrm>
              <a:off x="3127342" y="1556792"/>
              <a:ext cx="2952328" cy="1152127"/>
            </a:xfrm>
            <a:prstGeom prst="roundRect">
              <a:avLst>
                <a:gd name="adj" fmla="val 210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Freeform: Shape 44">
              <a:extLst>
                <a:ext uri="{FF2B5EF4-FFF2-40B4-BE49-F238E27FC236}">
                  <a16:creationId xmlns:a16="http://schemas.microsoft.com/office/drawing/2014/main" id="{E317EA28-A9F0-41BE-A628-CA5202481826}"/>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sp>
        <p:nvSpPr>
          <p:cNvPr id="49" name="Rectangle 48">
            <a:extLst>
              <a:ext uri="{FF2B5EF4-FFF2-40B4-BE49-F238E27FC236}">
                <a16:creationId xmlns:a16="http://schemas.microsoft.com/office/drawing/2014/main" id="{E22E95C9-334F-489A-AF88-2EC3F210F728}"/>
              </a:ext>
            </a:extLst>
          </p:cNvPr>
          <p:cNvSpPr/>
          <p:nvPr/>
        </p:nvSpPr>
        <p:spPr>
          <a:xfrm>
            <a:off x="1099879" y="1644733"/>
            <a:ext cx="3767546"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Social Security</a:t>
            </a:r>
            <a:endParaRPr lang="en-IN" sz="1400" dirty="0">
              <a:solidFill>
                <a:schemeClr val="bg1"/>
              </a:solidFill>
              <a:latin typeface="Segoe UI Light" panose="020B0502040204020203" pitchFamily="34" charset="0"/>
              <a:ea typeface="Open Sans" panose="020B0606030504020204" pitchFamily="34" charset="0"/>
              <a:cs typeface="Segoe UI Light" panose="020B0502040204020203" pitchFamily="34" charset="0"/>
            </a:endParaRPr>
          </a:p>
        </p:txBody>
      </p:sp>
      <p:sp>
        <p:nvSpPr>
          <p:cNvPr id="63" name="Rectangle 62">
            <a:extLst>
              <a:ext uri="{FF2B5EF4-FFF2-40B4-BE49-F238E27FC236}">
                <a16:creationId xmlns:a16="http://schemas.microsoft.com/office/drawing/2014/main" id="{5D4EF8D6-59F6-431B-962E-4E91455AEB10}"/>
              </a:ext>
            </a:extLst>
          </p:cNvPr>
          <p:cNvSpPr/>
          <p:nvPr/>
        </p:nvSpPr>
        <p:spPr>
          <a:xfrm>
            <a:off x="1338324" y="3976484"/>
            <a:ext cx="3343491"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Total Rewards</a:t>
            </a:r>
            <a:endParaRPr lang="en-IN" sz="3200" b="1" dirty="0">
              <a:solidFill>
                <a:schemeClr val="bg1"/>
              </a:solidFill>
            </a:endParaRPr>
          </a:p>
        </p:txBody>
      </p:sp>
      <p:sp>
        <p:nvSpPr>
          <p:cNvPr id="65" name="Rectangle 64">
            <a:extLst>
              <a:ext uri="{FF2B5EF4-FFF2-40B4-BE49-F238E27FC236}">
                <a16:creationId xmlns:a16="http://schemas.microsoft.com/office/drawing/2014/main" id="{5841C0AD-9287-4C02-8DAC-8628E0113567}"/>
              </a:ext>
            </a:extLst>
          </p:cNvPr>
          <p:cNvSpPr/>
          <p:nvPr/>
        </p:nvSpPr>
        <p:spPr>
          <a:xfrm>
            <a:off x="6256422" y="1653014"/>
            <a:ext cx="3926617"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Discretionary Benefits</a:t>
            </a:r>
            <a:r>
              <a:rPr lang="en-US" sz="3200" b="0" i="0" u="none" strike="noStrike" dirty="0">
                <a:solidFill>
                  <a:srgbClr val="000000"/>
                </a:solidFill>
                <a:effectLst/>
                <a:latin typeface="Calibri" panose="020F0502020204030204" pitchFamily="34" charset="0"/>
              </a:rPr>
              <a:t> </a:t>
            </a:r>
            <a:endParaRPr lang="en-US" altLang="en-US" sz="3200" b="1" dirty="0">
              <a:solidFill>
                <a:schemeClr val="bg1"/>
              </a:solidFill>
            </a:endParaRPr>
          </a:p>
        </p:txBody>
      </p:sp>
      <p:sp>
        <p:nvSpPr>
          <p:cNvPr id="67" name="Rectangle 66">
            <a:extLst>
              <a:ext uri="{FF2B5EF4-FFF2-40B4-BE49-F238E27FC236}">
                <a16:creationId xmlns:a16="http://schemas.microsoft.com/office/drawing/2014/main" id="{D0AF4D3E-6638-4675-AA55-85EB780219B5}"/>
              </a:ext>
            </a:extLst>
          </p:cNvPr>
          <p:cNvSpPr/>
          <p:nvPr/>
        </p:nvSpPr>
        <p:spPr>
          <a:xfrm>
            <a:off x="6423128" y="3918517"/>
            <a:ext cx="4091538"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Mandatory Benefits</a:t>
            </a:r>
            <a:endParaRPr lang="en-US" altLang="en-US" sz="3200" b="1" dirty="0">
              <a:solidFill>
                <a:schemeClr val="bg1"/>
              </a:solidFill>
            </a:endParaRPr>
          </a:p>
        </p:txBody>
      </p:sp>
      <p:grpSp>
        <p:nvGrpSpPr>
          <p:cNvPr id="3" name="Group 2">
            <a:extLst>
              <a:ext uri="{FF2B5EF4-FFF2-40B4-BE49-F238E27FC236}">
                <a16:creationId xmlns:a16="http://schemas.microsoft.com/office/drawing/2014/main" id="{5A5C47D6-B606-5BC3-995F-E5B118DC7E2B}"/>
              </a:ext>
            </a:extLst>
          </p:cNvPr>
          <p:cNvGrpSpPr/>
          <p:nvPr/>
        </p:nvGrpSpPr>
        <p:grpSpPr>
          <a:xfrm>
            <a:off x="3916481" y="5511319"/>
            <a:ext cx="4076253" cy="998402"/>
            <a:chOff x="3127342" y="1556792"/>
            <a:chExt cx="2952328" cy="1152127"/>
          </a:xfrm>
          <a:solidFill>
            <a:srgbClr val="00B0F0"/>
          </a:solidFill>
          <a:effectLst>
            <a:outerShdw blurRad="381000" dist="381000" dir="8100000" algn="tr" rotWithShape="0">
              <a:prstClr val="black">
                <a:alpha val="10000"/>
              </a:prstClr>
            </a:outerShdw>
          </a:effectLst>
        </p:grpSpPr>
        <p:sp>
          <p:nvSpPr>
            <p:cNvPr id="4" name="Rectangle: Rounded Corners 25">
              <a:extLst>
                <a:ext uri="{FF2B5EF4-FFF2-40B4-BE49-F238E27FC236}">
                  <a16:creationId xmlns:a16="http://schemas.microsoft.com/office/drawing/2014/main" id="{3781643E-ACEC-561C-60B9-D70CDBA04BB8}"/>
                </a:ext>
              </a:extLst>
            </p:cNvPr>
            <p:cNvSpPr/>
            <p:nvPr/>
          </p:nvSpPr>
          <p:spPr>
            <a:xfrm>
              <a:off x="3127342" y="1556792"/>
              <a:ext cx="2952328" cy="1152127"/>
            </a:xfrm>
            <a:prstGeom prst="roundRect">
              <a:avLst>
                <a:gd name="adj" fmla="val 210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Freeform: Shape 28">
              <a:extLst>
                <a:ext uri="{FF2B5EF4-FFF2-40B4-BE49-F238E27FC236}">
                  <a16:creationId xmlns:a16="http://schemas.microsoft.com/office/drawing/2014/main" id="{67829477-9F46-75A8-F3E9-BDF833368C20}"/>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grpSp>
      <p:sp>
        <p:nvSpPr>
          <p:cNvPr id="7" name="TextBox 6">
            <a:extLst>
              <a:ext uri="{FF2B5EF4-FFF2-40B4-BE49-F238E27FC236}">
                <a16:creationId xmlns:a16="http://schemas.microsoft.com/office/drawing/2014/main" id="{BBF99D19-480D-9739-5E09-07166E657392}"/>
              </a:ext>
            </a:extLst>
          </p:cNvPr>
          <p:cNvSpPr txBox="1"/>
          <p:nvPr/>
        </p:nvSpPr>
        <p:spPr>
          <a:xfrm>
            <a:off x="4183939" y="5718133"/>
            <a:ext cx="3483688" cy="584775"/>
          </a:xfrm>
          <a:prstGeom prst="rect">
            <a:avLst/>
          </a:prstGeom>
          <a:noFill/>
        </p:spPr>
        <p:txBody>
          <a:bodyPr wrap="square">
            <a:spAutoFit/>
          </a:bodyPr>
          <a:lstStyle/>
          <a:p>
            <a:pPr algn="ctr"/>
            <a:r>
              <a:rPr lang="en-US" sz="3200" b="1" i="0" u="none" strike="noStrike" dirty="0">
                <a:solidFill>
                  <a:srgbClr val="000000"/>
                </a:solidFill>
                <a:effectLst/>
                <a:latin typeface="Calibri" panose="020F0502020204030204" pitchFamily="34" charset="0"/>
              </a:rPr>
              <a:t>Employee Benefits</a:t>
            </a:r>
            <a:endParaRPr lang="en-IN" sz="1400" dirty="0">
              <a:solidFill>
                <a:schemeClr val="bg1"/>
              </a:solidFill>
              <a:latin typeface="Segoe UI Light" panose="020B0502040204020203" pitchFamily="34" charset="0"/>
              <a:ea typeface="Open Sans" panose="020B0606030504020204" pitchFamily="34" charset="0"/>
              <a:cs typeface="Segoe UI Light" panose="020B0502040204020203" pitchFamily="34" charset="0"/>
            </a:endParaRPr>
          </a:p>
        </p:txBody>
      </p:sp>
    </p:spTree>
    <p:extLst>
      <p:ext uri="{BB962C8B-B14F-4D97-AF65-F5344CB8AC3E}">
        <p14:creationId xmlns:p14="http://schemas.microsoft.com/office/powerpoint/2010/main" val="125478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subTnLst>
                                    <p:animClr clrSpc="rgb" dir="cw">
                                      <p:cBhvr override="childStyle">
                                        <p:cTn dur="1" fill="hold" display="0" masterRel="nextClick" afterEffect="1"/>
                                        <p:tgtEl>
                                          <p:spTgt spid="3"/>
                                        </p:tgtEl>
                                        <p:attrNameLst>
                                          <p:attrName>ppt_c</p:attrName>
                                        </p:attrNameLst>
                                      </p:cBhvr>
                                      <p:to>
                                        <a:srgbClr val="F2F287"/>
                                      </p:to>
                                    </p:animClr>
                                  </p:sub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1"/>
                                        </p:tgtEl>
                                      </p:cBhvr>
                                      <p:by x="150000" y="150000"/>
                                    </p:animScale>
                                  </p:childTnLst>
                                  <p:subTnLst>
                                    <p:animClr clrSpc="rgb" dir="cw">
                                      <p:cBhvr override="childStyle">
                                        <p:cTn dur="1" fill="hold" display="0" masterRel="nextClick" afterEffect="1"/>
                                        <p:tgtEl>
                                          <p:spTgt spid="31"/>
                                        </p:tgtEl>
                                        <p:attrNameLst>
                                          <p:attrName>ppt_c</p:attrName>
                                        </p:attrNameLst>
                                      </p:cBhvr>
                                      <p:to>
                                        <a:srgbClr val="F2F287"/>
                                      </p:to>
                                    </p:animClr>
                                  </p:sub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37"/>
                                        </p:tgtEl>
                                      </p:cBhvr>
                                      <p:by x="150000" y="150000"/>
                                    </p:animScale>
                                  </p:childTnLst>
                                  <p:subTnLst>
                                    <p:animClr clrSpc="rgb" dir="cw">
                                      <p:cBhvr override="childStyle">
                                        <p:cTn dur="1" fill="hold" display="0" masterRel="nextClick" afterEffect="1"/>
                                        <p:tgtEl>
                                          <p:spTgt spid="37"/>
                                        </p:tgtEl>
                                        <p:attrNameLst>
                                          <p:attrName>ppt_c</p:attrName>
                                        </p:attrNameLst>
                                      </p:cBhvr>
                                      <p:to>
                                        <a:srgbClr val="F2F287"/>
                                      </p:to>
                                    </p:animClr>
                                  </p:sub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43"/>
                                        </p:tgtEl>
                                      </p:cBhvr>
                                      <p:by x="150000" y="150000"/>
                                    </p:animScale>
                                  </p:childTnLst>
                                  <p:subTnLst>
                                    <p:animClr clrSpc="rgb" dir="cw">
                                      <p:cBhvr override="childStyle">
                                        <p:cTn dur="1" fill="hold" display="0" masterRel="nextClick" afterEffect="1"/>
                                        <p:tgtEl>
                                          <p:spTgt spid="43"/>
                                        </p:tgtEl>
                                        <p:attrNameLst>
                                          <p:attrName>ppt_c</p:attrName>
                                        </p:attrNameLst>
                                      </p:cBhvr>
                                      <p:to>
                                        <a:srgbClr val="F2F287"/>
                                      </p:to>
                                    </p:animClr>
                                  </p:sub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30"/>
                                        </p:tgtEl>
                                      </p:cBhvr>
                                      <p:by x="150000" y="150000"/>
                                    </p:animScale>
                                  </p:childTnLst>
                                  <p:subTnLst>
                                    <p:animClr clrSpc="rgb" dir="cw">
                                      <p:cBhvr override="childStyle">
                                        <p:cTn dur="1" fill="hold" display="0" masterRel="nextClick" afterEffect="1"/>
                                        <p:tgtEl>
                                          <p:spTgt spid="30"/>
                                        </p:tgtEl>
                                        <p:attrNameLst>
                                          <p:attrName>ppt_c</p:attrName>
                                        </p:attrNameLst>
                                      </p:cBhvr>
                                      <p:to>
                                        <a:srgbClr val="F2F287"/>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0" i="0" dirty="0">
                <a:effectLst/>
              </a:rPr>
              <a:t>Key Terms</a:t>
            </a:r>
            <a:endParaRPr lang="en-IN" dirty="0"/>
          </a:p>
        </p:txBody>
      </p:sp>
      <p:grpSp>
        <p:nvGrpSpPr>
          <p:cNvPr id="30" name="Group 29">
            <a:extLst>
              <a:ext uri="{FF2B5EF4-FFF2-40B4-BE49-F238E27FC236}">
                <a16:creationId xmlns:a16="http://schemas.microsoft.com/office/drawing/2014/main" id="{2C97CC75-2E17-47C8-9FD6-68B0AA51F702}"/>
              </a:ext>
            </a:extLst>
          </p:cNvPr>
          <p:cNvGrpSpPr/>
          <p:nvPr/>
        </p:nvGrpSpPr>
        <p:grpSpPr>
          <a:xfrm>
            <a:off x="1099879" y="1416237"/>
            <a:ext cx="3995878" cy="998402"/>
            <a:chOff x="3127342" y="1556792"/>
            <a:chExt cx="2952328" cy="1152127"/>
          </a:xfrm>
          <a:solidFill>
            <a:schemeClr val="accent6">
              <a:lumMod val="75000"/>
            </a:schemeClr>
          </a:solidFill>
          <a:effectLst>
            <a:outerShdw blurRad="381000" dist="381000" dir="8100000" algn="tr" rotWithShape="0">
              <a:prstClr val="black">
                <a:alpha val="10000"/>
              </a:prstClr>
            </a:outerShdw>
          </a:effectLst>
        </p:grpSpPr>
        <p:sp>
          <p:nvSpPr>
            <p:cNvPr id="26" name="Rectangle: Rounded Corners 25">
              <a:extLst>
                <a:ext uri="{FF2B5EF4-FFF2-40B4-BE49-F238E27FC236}">
                  <a16:creationId xmlns:a16="http://schemas.microsoft.com/office/drawing/2014/main" id="{65EE8BA0-4DDF-4661-A118-E33F59638B4D}"/>
                </a:ext>
              </a:extLst>
            </p:cNvPr>
            <p:cNvSpPr/>
            <p:nvPr/>
          </p:nvSpPr>
          <p:spPr>
            <a:xfrm>
              <a:off x="3127342" y="1556792"/>
              <a:ext cx="2952328" cy="1152127"/>
            </a:xfrm>
            <a:prstGeom prst="roundRect">
              <a:avLst>
                <a:gd name="adj" fmla="val 2103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9" name="Freeform: Shape 28">
              <a:extLst>
                <a:ext uri="{FF2B5EF4-FFF2-40B4-BE49-F238E27FC236}">
                  <a16:creationId xmlns:a16="http://schemas.microsoft.com/office/drawing/2014/main" id="{A80D8D08-9581-4685-92C3-7C7BF2FC9E6C}"/>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6">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31" name="Group 30">
            <a:extLst>
              <a:ext uri="{FF2B5EF4-FFF2-40B4-BE49-F238E27FC236}">
                <a16:creationId xmlns:a16="http://schemas.microsoft.com/office/drawing/2014/main" id="{834D7D83-B794-46E9-BFF1-E1C2468EB7FD}"/>
              </a:ext>
            </a:extLst>
          </p:cNvPr>
          <p:cNvGrpSpPr/>
          <p:nvPr/>
        </p:nvGrpSpPr>
        <p:grpSpPr>
          <a:xfrm>
            <a:off x="682398" y="3705634"/>
            <a:ext cx="4651804" cy="998402"/>
            <a:chOff x="3127342" y="1556792"/>
            <a:chExt cx="2952328" cy="1152127"/>
          </a:xfrm>
          <a:solidFill>
            <a:schemeClr val="accent2"/>
          </a:solidFill>
          <a:effectLst>
            <a:outerShdw blurRad="381000" dist="381000" dir="8100000" algn="tr" rotWithShape="0">
              <a:prstClr val="black">
                <a:alpha val="10000"/>
              </a:prstClr>
            </a:outerShdw>
          </a:effectLst>
        </p:grpSpPr>
        <p:sp>
          <p:nvSpPr>
            <p:cNvPr id="32" name="Rectangle: Rounded Corners 31">
              <a:extLst>
                <a:ext uri="{FF2B5EF4-FFF2-40B4-BE49-F238E27FC236}">
                  <a16:creationId xmlns:a16="http://schemas.microsoft.com/office/drawing/2014/main" id="{B49FD52C-61BC-4E19-BFDC-FFFE11D13078}"/>
                </a:ext>
              </a:extLst>
            </p:cNvPr>
            <p:cNvSpPr/>
            <p:nvPr/>
          </p:nvSpPr>
          <p:spPr>
            <a:xfrm>
              <a:off x="3127342" y="1556792"/>
              <a:ext cx="2952328" cy="1152127"/>
            </a:xfrm>
            <a:prstGeom prst="roundRect">
              <a:avLst>
                <a:gd name="adj" fmla="val 210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 name="Freeform: Shape 32">
              <a:extLst>
                <a:ext uri="{FF2B5EF4-FFF2-40B4-BE49-F238E27FC236}">
                  <a16:creationId xmlns:a16="http://schemas.microsoft.com/office/drawing/2014/main" id="{6ABF3727-C0E4-4377-B526-F64B2F0799ED}"/>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37" name="Group 36">
            <a:extLst>
              <a:ext uri="{FF2B5EF4-FFF2-40B4-BE49-F238E27FC236}">
                <a16:creationId xmlns:a16="http://schemas.microsoft.com/office/drawing/2014/main" id="{3269F36D-A1FA-4377-812E-15DD7C46509E}"/>
              </a:ext>
            </a:extLst>
          </p:cNvPr>
          <p:cNvGrpSpPr/>
          <p:nvPr/>
        </p:nvGrpSpPr>
        <p:grpSpPr>
          <a:xfrm>
            <a:off x="3564835" y="5536428"/>
            <a:ext cx="4247460" cy="998402"/>
            <a:chOff x="3127342" y="1556792"/>
            <a:chExt cx="2952328" cy="1152127"/>
          </a:xfrm>
          <a:solidFill>
            <a:schemeClr val="accent3"/>
          </a:solidFill>
          <a:effectLst>
            <a:outerShdw blurRad="381000" dist="381000" dir="8100000" algn="tr" rotWithShape="0">
              <a:prstClr val="black">
                <a:alpha val="10000"/>
              </a:prstClr>
            </a:outerShdw>
          </a:effectLst>
        </p:grpSpPr>
        <p:sp>
          <p:nvSpPr>
            <p:cNvPr id="38" name="Rectangle: Rounded Corners 37">
              <a:extLst>
                <a:ext uri="{FF2B5EF4-FFF2-40B4-BE49-F238E27FC236}">
                  <a16:creationId xmlns:a16="http://schemas.microsoft.com/office/drawing/2014/main" id="{DCEE5BDF-3952-4C66-8B2E-780CB03D9B92}"/>
                </a:ext>
              </a:extLst>
            </p:cNvPr>
            <p:cNvSpPr/>
            <p:nvPr/>
          </p:nvSpPr>
          <p:spPr>
            <a:xfrm>
              <a:off x="3127342" y="1556792"/>
              <a:ext cx="2952328" cy="1152127"/>
            </a:xfrm>
            <a:prstGeom prst="roundRect">
              <a:avLst>
                <a:gd name="adj" fmla="val 210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Freeform: Shape 38">
              <a:extLst>
                <a:ext uri="{FF2B5EF4-FFF2-40B4-BE49-F238E27FC236}">
                  <a16:creationId xmlns:a16="http://schemas.microsoft.com/office/drawing/2014/main" id="{A58685C8-633B-4A2E-83C0-FE7869B78438}"/>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grpSp>
        <p:nvGrpSpPr>
          <p:cNvPr id="43" name="Group 42">
            <a:extLst>
              <a:ext uri="{FF2B5EF4-FFF2-40B4-BE49-F238E27FC236}">
                <a16:creationId xmlns:a16="http://schemas.microsoft.com/office/drawing/2014/main" id="{E1A0DD73-CE3B-483B-96A5-6D1C068E4A4A}"/>
              </a:ext>
            </a:extLst>
          </p:cNvPr>
          <p:cNvGrpSpPr/>
          <p:nvPr/>
        </p:nvGrpSpPr>
        <p:grpSpPr>
          <a:xfrm>
            <a:off x="6096000" y="3662096"/>
            <a:ext cx="4247460" cy="998402"/>
            <a:chOff x="3127342" y="1556792"/>
            <a:chExt cx="2952328" cy="1152127"/>
          </a:xfrm>
          <a:solidFill>
            <a:schemeClr val="accent1"/>
          </a:solidFill>
          <a:effectLst>
            <a:outerShdw blurRad="381000" dist="381000" dir="8100000" algn="tr" rotWithShape="0">
              <a:prstClr val="black">
                <a:alpha val="10000"/>
              </a:prstClr>
            </a:outerShdw>
          </a:effectLst>
        </p:grpSpPr>
        <p:sp>
          <p:nvSpPr>
            <p:cNvPr id="44" name="Rectangle: Rounded Corners 43">
              <a:extLst>
                <a:ext uri="{FF2B5EF4-FFF2-40B4-BE49-F238E27FC236}">
                  <a16:creationId xmlns:a16="http://schemas.microsoft.com/office/drawing/2014/main" id="{C1B077A2-3F57-4B20-9CCF-7BD8336B2DE8}"/>
                </a:ext>
              </a:extLst>
            </p:cNvPr>
            <p:cNvSpPr/>
            <p:nvPr/>
          </p:nvSpPr>
          <p:spPr>
            <a:xfrm>
              <a:off x="3127342" y="1556792"/>
              <a:ext cx="2952328" cy="1152127"/>
            </a:xfrm>
            <a:prstGeom prst="roundRect">
              <a:avLst>
                <a:gd name="adj" fmla="val 210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Freeform: Shape 44">
              <a:extLst>
                <a:ext uri="{FF2B5EF4-FFF2-40B4-BE49-F238E27FC236}">
                  <a16:creationId xmlns:a16="http://schemas.microsoft.com/office/drawing/2014/main" id="{E317EA28-A9F0-41BE-A628-CA5202481826}"/>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grpSp>
      <p:sp>
        <p:nvSpPr>
          <p:cNvPr id="49" name="Rectangle 48">
            <a:extLst>
              <a:ext uri="{FF2B5EF4-FFF2-40B4-BE49-F238E27FC236}">
                <a16:creationId xmlns:a16="http://schemas.microsoft.com/office/drawing/2014/main" id="{E22E95C9-334F-489A-AF88-2EC3F210F728}"/>
              </a:ext>
            </a:extLst>
          </p:cNvPr>
          <p:cNvSpPr/>
          <p:nvPr/>
        </p:nvSpPr>
        <p:spPr>
          <a:xfrm>
            <a:off x="1099879" y="1644733"/>
            <a:ext cx="3767546"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Vesting</a:t>
            </a:r>
            <a:endParaRPr lang="en-IN" sz="1400" dirty="0">
              <a:solidFill>
                <a:schemeClr val="bg1"/>
              </a:solidFill>
              <a:latin typeface="Segoe UI Light" panose="020B0502040204020203" pitchFamily="34" charset="0"/>
              <a:ea typeface="Open Sans" panose="020B0606030504020204" pitchFamily="34" charset="0"/>
              <a:cs typeface="Segoe UI Light" panose="020B0502040204020203" pitchFamily="34" charset="0"/>
            </a:endParaRPr>
          </a:p>
        </p:txBody>
      </p:sp>
      <p:sp>
        <p:nvSpPr>
          <p:cNvPr id="63" name="Rectangle 62">
            <a:extLst>
              <a:ext uri="{FF2B5EF4-FFF2-40B4-BE49-F238E27FC236}">
                <a16:creationId xmlns:a16="http://schemas.microsoft.com/office/drawing/2014/main" id="{5D4EF8D6-59F6-431B-962E-4E91455AEB10}"/>
              </a:ext>
            </a:extLst>
          </p:cNvPr>
          <p:cNvSpPr/>
          <p:nvPr/>
        </p:nvSpPr>
        <p:spPr>
          <a:xfrm>
            <a:off x="682398" y="3730263"/>
            <a:ext cx="4651804" cy="984885"/>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Worker’s Compensation Insurance</a:t>
            </a:r>
            <a:endParaRPr lang="en-IN" sz="3200" b="1" dirty="0">
              <a:solidFill>
                <a:schemeClr val="bg1"/>
              </a:solidFill>
            </a:endParaRPr>
          </a:p>
        </p:txBody>
      </p:sp>
      <p:sp>
        <p:nvSpPr>
          <p:cNvPr id="65" name="Rectangle 64">
            <a:extLst>
              <a:ext uri="{FF2B5EF4-FFF2-40B4-BE49-F238E27FC236}">
                <a16:creationId xmlns:a16="http://schemas.microsoft.com/office/drawing/2014/main" id="{5841C0AD-9287-4C02-8DAC-8628E0113567}"/>
              </a:ext>
            </a:extLst>
          </p:cNvPr>
          <p:cNvSpPr/>
          <p:nvPr/>
        </p:nvSpPr>
        <p:spPr>
          <a:xfrm>
            <a:off x="3725257" y="5526984"/>
            <a:ext cx="3926617" cy="984885"/>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Family Medical Leave Act</a:t>
            </a:r>
            <a:endParaRPr lang="en-US" altLang="en-US" sz="3200" b="1" dirty="0">
              <a:solidFill>
                <a:schemeClr val="bg1"/>
              </a:solidFill>
            </a:endParaRPr>
          </a:p>
        </p:txBody>
      </p:sp>
      <p:sp>
        <p:nvSpPr>
          <p:cNvPr id="67" name="Rectangle 66">
            <a:extLst>
              <a:ext uri="{FF2B5EF4-FFF2-40B4-BE49-F238E27FC236}">
                <a16:creationId xmlns:a16="http://schemas.microsoft.com/office/drawing/2014/main" id="{D0AF4D3E-6638-4675-AA55-85EB780219B5}"/>
              </a:ext>
            </a:extLst>
          </p:cNvPr>
          <p:cNvSpPr/>
          <p:nvPr/>
        </p:nvSpPr>
        <p:spPr>
          <a:xfrm>
            <a:off x="6423128" y="3918517"/>
            <a:ext cx="4091538" cy="492443"/>
          </a:xfrm>
          <a:prstGeom prst="rect">
            <a:avLst/>
          </a:prstGeom>
        </p:spPr>
        <p:txBody>
          <a:bodyPr wrap="square" lIns="0" tIns="0" rIns="0" bIns="0" anchor="ctr">
            <a:spAutoFit/>
          </a:bodyPr>
          <a:lstStyle/>
          <a:p>
            <a:pPr algn="ctr"/>
            <a:r>
              <a:rPr lang="en-US" sz="3200" b="1" i="0" u="none" strike="noStrike" dirty="0">
                <a:solidFill>
                  <a:srgbClr val="000000"/>
                </a:solidFill>
                <a:effectLst/>
                <a:latin typeface="Calibri" panose="020F0502020204030204" pitchFamily="34" charset="0"/>
              </a:rPr>
              <a:t>COBRA</a:t>
            </a:r>
            <a:endParaRPr lang="en-US" altLang="en-US" sz="3200" b="1" dirty="0">
              <a:solidFill>
                <a:schemeClr val="bg1"/>
              </a:solidFill>
            </a:endParaRPr>
          </a:p>
        </p:txBody>
      </p:sp>
      <p:grpSp>
        <p:nvGrpSpPr>
          <p:cNvPr id="3" name="Group 2">
            <a:extLst>
              <a:ext uri="{FF2B5EF4-FFF2-40B4-BE49-F238E27FC236}">
                <a16:creationId xmlns:a16="http://schemas.microsoft.com/office/drawing/2014/main" id="{5A5C47D6-B606-5BC3-995F-E5B118DC7E2B}"/>
              </a:ext>
            </a:extLst>
          </p:cNvPr>
          <p:cNvGrpSpPr/>
          <p:nvPr/>
        </p:nvGrpSpPr>
        <p:grpSpPr>
          <a:xfrm>
            <a:off x="6096000" y="1640022"/>
            <a:ext cx="4076253" cy="998402"/>
            <a:chOff x="3127342" y="1556792"/>
            <a:chExt cx="2952328" cy="1152127"/>
          </a:xfrm>
          <a:solidFill>
            <a:srgbClr val="00B0F0"/>
          </a:solidFill>
          <a:effectLst>
            <a:outerShdw blurRad="381000" dist="381000" dir="8100000" algn="tr" rotWithShape="0">
              <a:prstClr val="black">
                <a:alpha val="10000"/>
              </a:prstClr>
            </a:outerShdw>
          </a:effectLst>
        </p:grpSpPr>
        <p:sp>
          <p:nvSpPr>
            <p:cNvPr id="4" name="Rectangle: Rounded Corners 25">
              <a:extLst>
                <a:ext uri="{FF2B5EF4-FFF2-40B4-BE49-F238E27FC236}">
                  <a16:creationId xmlns:a16="http://schemas.microsoft.com/office/drawing/2014/main" id="{3781643E-ACEC-561C-60B9-D70CDBA04BB8}"/>
                </a:ext>
              </a:extLst>
            </p:cNvPr>
            <p:cNvSpPr/>
            <p:nvPr/>
          </p:nvSpPr>
          <p:spPr>
            <a:xfrm>
              <a:off x="3127342" y="1556792"/>
              <a:ext cx="2952328" cy="1152127"/>
            </a:xfrm>
            <a:prstGeom prst="roundRect">
              <a:avLst>
                <a:gd name="adj" fmla="val 210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Freeform: Shape 28">
              <a:extLst>
                <a:ext uri="{FF2B5EF4-FFF2-40B4-BE49-F238E27FC236}">
                  <a16:creationId xmlns:a16="http://schemas.microsoft.com/office/drawing/2014/main" id="{67829477-9F46-75A8-F3E9-BDF833368C20}"/>
                </a:ext>
              </a:extLst>
            </p:cNvPr>
            <p:cNvSpPr/>
            <p:nvPr/>
          </p:nvSpPr>
          <p:spPr>
            <a:xfrm>
              <a:off x="3127342" y="1556792"/>
              <a:ext cx="2952328" cy="648073"/>
            </a:xfrm>
            <a:custGeom>
              <a:avLst/>
              <a:gdLst>
                <a:gd name="connsiteX0" fmla="*/ 242304 w 2952328"/>
                <a:gd name="connsiteY0" fmla="*/ 0 h 648073"/>
                <a:gd name="connsiteX1" fmla="*/ 2710024 w 2952328"/>
                <a:gd name="connsiteY1" fmla="*/ 0 h 648073"/>
                <a:gd name="connsiteX2" fmla="*/ 2952328 w 2952328"/>
                <a:gd name="connsiteY2" fmla="*/ 242304 h 648073"/>
                <a:gd name="connsiteX3" fmla="*/ 2952328 w 2952328"/>
                <a:gd name="connsiteY3" fmla="*/ 308561 h 648073"/>
                <a:gd name="connsiteX4" fmla="*/ 2900797 w 2952328"/>
                <a:gd name="connsiteY4" fmla="*/ 346595 h 648073"/>
                <a:gd name="connsiteX5" fmla="*/ 1476164 w 2952328"/>
                <a:gd name="connsiteY5" fmla="*/ 648073 h 648073"/>
                <a:gd name="connsiteX6" fmla="*/ 51531 w 2952328"/>
                <a:gd name="connsiteY6" fmla="*/ 346595 h 648073"/>
                <a:gd name="connsiteX7" fmla="*/ 0 w 2952328"/>
                <a:gd name="connsiteY7" fmla="*/ 308561 h 648073"/>
                <a:gd name="connsiteX8" fmla="*/ 0 w 2952328"/>
                <a:gd name="connsiteY8" fmla="*/ 242304 h 648073"/>
                <a:gd name="connsiteX9" fmla="*/ 242304 w 2952328"/>
                <a:gd name="connsiteY9" fmla="*/ 0 h 64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328" h="648073">
                  <a:moveTo>
                    <a:pt x="242304" y="0"/>
                  </a:moveTo>
                  <a:lnTo>
                    <a:pt x="2710024" y="0"/>
                  </a:lnTo>
                  <a:cubicBezTo>
                    <a:pt x="2843845" y="0"/>
                    <a:pt x="2952328" y="108483"/>
                    <a:pt x="2952328" y="242304"/>
                  </a:cubicBezTo>
                  <a:lnTo>
                    <a:pt x="2952328" y="308561"/>
                  </a:lnTo>
                  <a:lnTo>
                    <a:pt x="2900797" y="346595"/>
                  </a:lnTo>
                  <a:cubicBezTo>
                    <a:pt x="2626437" y="526169"/>
                    <a:pt x="2091340" y="648073"/>
                    <a:pt x="1476164" y="648073"/>
                  </a:cubicBezTo>
                  <a:cubicBezTo>
                    <a:pt x="860988" y="648073"/>
                    <a:pt x="325891" y="526169"/>
                    <a:pt x="51531" y="346595"/>
                  </a:cubicBezTo>
                  <a:lnTo>
                    <a:pt x="0" y="308561"/>
                  </a:lnTo>
                  <a:lnTo>
                    <a:pt x="0" y="242304"/>
                  </a:lnTo>
                  <a:cubicBezTo>
                    <a:pt x="0" y="108483"/>
                    <a:pt x="108483" y="0"/>
                    <a:pt x="24230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grpSp>
      <p:sp>
        <p:nvSpPr>
          <p:cNvPr id="7" name="TextBox 6">
            <a:extLst>
              <a:ext uri="{FF2B5EF4-FFF2-40B4-BE49-F238E27FC236}">
                <a16:creationId xmlns:a16="http://schemas.microsoft.com/office/drawing/2014/main" id="{BBF99D19-480D-9739-5E09-07166E657392}"/>
              </a:ext>
            </a:extLst>
          </p:cNvPr>
          <p:cNvSpPr txBox="1"/>
          <p:nvPr/>
        </p:nvSpPr>
        <p:spPr>
          <a:xfrm>
            <a:off x="6477886" y="1608304"/>
            <a:ext cx="3483688" cy="1077218"/>
          </a:xfrm>
          <a:prstGeom prst="rect">
            <a:avLst/>
          </a:prstGeom>
          <a:noFill/>
        </p:spPr>
        <p:txBody>
          <a:bodyPr wrap="square">
            <a:spAutoFit/>
          </a:bodyPr>
          <a:lstStyle/>
          <a:p>
            <a:pPr algn="ctr"/>
            <a:r>
              <a:rPr lang="en-US" sz="3200" b="1" i="0" u="none" strike="noStrike" dirty="0">
                <a:solidFill>
                  <a:srgbClr val="000000"/>
                </a:solidFill>
                <a:effectLst/>
                <a:latin typeface="Calibri" panose="020F0502020204030204" pitchFamily="34" charset="0"/>
              </a:rPr>
              <a:t>Unemployment Insurance</a:t>
            </a:r>
            <a:endParaRPr lang="en-US" dirty="0">
              <a:solidFill>
                <a:schemeClr val="bg1"/>
              </a:solidFill>
            </a:endParaRPr>
          </a:p>
        </p:txBody>
      </p:sp>
    </p:spTree>
    <p:extLst>
      <p:ext uri="{BB962C8B-B14F-4D97-AF65-F5344CB8AC3E}">
        <p14:creationId xmlns:p14="http://schemas.microsoft.com/office/powerpoint/2010/main" val="309306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subTnLst>
                                    <p:animClr clrSpc="rgb" dir="cw">
                                      <p:cBhvr override="childStyle">
                                        <p:cTn dur="1" fill="hold" display="0" masterRel="nextClick" afterEffect="1"/>
                                        <p:tgtEl>
                                          <p:spTgt spid="3"/>
                                        </p:tgtEl>
                                        <p:attrNameLst>
                                          <p:attrName>ppt_c</p:attrName>
                                        </p:attrNameLst>
                                      </p:cBhvr>
                                      <p:to>
                                        <a:srgbClr val="F2F287"/>
                                      </p:to>
                                    </p:animClr>
                                  </p:sub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1"/>
                                        </p:tgtEl>
                                      </p:cBhvr>
                                      <p:by x="150000" y="150000"/>
                                    </p:animScale>
                                  </p:childTnLst>
                                  <p:subTnLst>
                                    <p:animClr clrSpc="rgb" dir="cw">
                                      <p:cBhvr override="childStyle">
                                        <p:cTn dur="1" fill="hold" display="0" masterRel="nextClick" afterEffect="1"/>
                                        <p:tgtEl>
                                          <p:spTgt spid="31"/>
                                        </p:tgtEl>
                                        <p:attrNameLst>
                                          <p:attrName>ppt_c</p:attrName>
                                        </p:attrNameLst>
                                      </p:cBhvr>
                                      <p:to>
                                        <a:srgbClr val="F2F287"/>
                                      </p:to>
                                    </p:animClr>
                                  </p:sub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37"/>
                                        </p:tgtEl>
                                      </p:cBhvr>
                                      <p:by x="150000" y="150000"/>
                                    </p:animScale>
                                  </p:childTnLst>
                                  <p:subTnLst>
                                    <p:animClr clrSpc="rgb" dir="cw">
                                      <p:cBhvr override="childStyle">
                                        <p:cTn dur="1" fill="hold" display="0" masterRel="nextClick" afterEffect="1"/>
                                        <p:tgtEl>
                                          <p:spTgt spid="37"/>
                                        </p:tgtEl>
                                        <p:attrNameLst>
                                          <p:attrName>ppt_c</p:attrName>
                                        </p:attrNameLst>
                                      </p:cBhvr>
                                      <p:to>
                                        <a:srgbClr val="F2F287"/>
                                      </p:to>
                                    </p:animClr>
                                  </p:sub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43"/>
                                        </p:tgtEl>
                                      </p:cBhvr>
                                      <p:by x="150000" y="150000"/>
                                    </p:animScale>
                                  </p:childTnLst>
                                  <p:subTnLst>
                                    <p:animClr clrSpc="rgb" dir="cw">
                                      <p:cBhvr override="childStyle">
                                        <p:cTn dur="1" fill="hold" display="0" masterRel="nextClick" afterEffect="1"/>
                                        <p:tgtEl>
                                          <p:spTgt spid="43"/>
                                        </p:tgtEl>
                                        <p:attrNameLst>
                                          <p:attrName>ppt_c</p:attrName>
                                        </p:attrNameLst>
                                      </p:cBhvr>
                                      <p:to>
                                        <a:srgbClr val="F2F287"/>
                                      </p:to>
                                    </p:animClr>
                                  </p:sub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30"/>
                                        </p:tgtEl>
                                      </p:cBhvr>
                                      <p:by x="150000" y="150000"/>
                                    </p:animScale>
                                  </p:childTnLst>
                                  <p:subTnLst>
                                    <p:animClr clrSpc="rgb" dir="cw">
                                      <p:cBhvr override="childStyle">
                                        <p:cTn dur="1" fill="hold" display="0" masterRel="nextClick" afterEffect="1"/>
                                        <p:tgtEl>
                                          <p:spTgt spid="30"/>
                                        </p:tgtEl>
                                        <p:attrNameLst>
                                          <p:attrName>ppt_c</p:attrName>
                                        </p:attrNameLst>
                                      </p:cBhvr>
                                      <p:to>
                                        <a:srgbClr val="F2F287"/>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A3F16-134C-9653-5FFD-E95B2FD8ED82}"/>
              </a:ext>
            </a:extLst>
          </p:cNvPr>
          <p:cNvSpPr>
            <a:spLocks noGrp="1"/>
          </p:cNvSpPr>
          <p:nvPr>
            <p:ph type="title"/>
          </p:nvPr>
        </p:nvSpPr>
        <p:spPr>
          <a:xfrm>
            <a:off x="838200" y="270925"/>
            <a:ext cx="10515600" cy="767043"/>
          </a:xfrm>
        </p:spPr>
        <p:txBody>
          <a:bodyPr anchor="ctr">
            <a:normAutofit/>
          </a:bodyPr>
          <a:lstStyle/>
          <a:p>
            <a:r>
              <a:rPr lang="en-US" dirty="0"/>
              <a:t>Why offer Benefits?</a:t>
            </a:r>
          </a:p>
        </p:txBody>
      </p:sp>
      <p:pic>
        <p:nvPicPr>
          <p:cNvPr id="4" name="Content Placeholder 3">
            <a:extLst>
              <a:ext uri="{FF2B5EF4-FFF2-40B4-BE49-F238E27FC236}">
                <a16:creationId xmlns:a16="http://schemas.microsoft.com/office/drawing/2014/main" id="{89E7BC96-DB37-A90D-90C3-7C2414F260C3}"/>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rcRect/>
          <a:stretch/>
        </p:blipFill>
        <p:spPr>
          <a:xfrm>
            <a:off x="838200" y="1217355"/>
            <a:ext cx="5181600" cy="4959608"/>
          </a:xfrm>
          <a:prstGeom prst="rect">
            <a:avLst/>
          </a:prstGeom>
          <a:noFill/>
        </p:spPr>
      </p:pic>
      <p:sp>
        <p:nvSpPr>
          <p:cNvPr id="9" name="Content Placeholder 3">
            <a:extLst>
              <a:ext uri="{FF2B5EF4-FFF2-40B4-BE49-F238E27FC236}">
                <a16:creationId xmlns:a16="http://schemas.microsoft.com/office/drawing/2014/main" id="{B0F7D877-B393-3DDD-96BE-2AF1F3FAD42D}"/>
              </a:ext>
            </a:extLst>
          </p:cNvPr>
          <p:cNvSpPr>
            <a:spLocks noGrp="1"/>
          </p:cNvSpPr>
          <p:nvPr>
            <p:ph sz="half" idx="2"/>
          </p:nvPr>
        </p:nvSpPr>
        <p:spPr>
          <a:xfrm>
            <a:off x="6172200" y="1217355"/>
            <a:ext cx="5181600" cy="4959608"/>
          </a:xfrm>
        </p:spPr>
        <p:txBody>
          <a:bodyPr/>
          <a:lstStyle/>
          <a:p>
            <a:r>
              <a:rPr lang="en-US" dirty="0"/>
              <a:t>Health Insurance?</a:t>
            </a:r>
          </a:p>
          <a:p>
            <a:r>
              <a:rPr lang="en-US" dirty="0"/>
              <a:t>Life Insurance?</a:t>
            </a:r>
          </a:p>
          <a:p>
            <a:r>
              <a:rPr lang="en-US" dirty="0"/>
              <a:t>Child/Elder Care?</a:t>
            </a:r>
          </a:p>
          <a:p>
            <a:r>
              <a:rPr lang="en-US" dirty="0"/>
              <a:t>Paid time off?</a:t>
            </a:r>
          </a:p>
          <a:p>
            <a:endParaRPr lang="en-US" dirty="0"/>
          </a:p>
        </p:txBody>
      </p:sp>
    </p:spTree>
    <p:extLst>
      <p:ext uri="{BB962C8B-B14F-4D97-AF65-F5344CB8AC3E}">
        <p14:creationId xmlns:p14="http://schemas.microsoft.com/office/powerpoint/2010/main" val="1221060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F6DE0-0B32-5104-BB4C-D92BA7F9786D}"/>
              </a:ext>
            </a:extLst>
          </p:cNvPr>
          <p:cNvSpPr>
            <a:spLocks noGrp="1"/>
          </p:cNvSpPr>
          <p:nvPr>
            <p:ph type="title"/>
          </p:nvPr>
        </p:nvSpPr>
        <p:spPr>
          <a:xfrm>
            <a:off x="838200" y="270925"/>
            <a:ext cx="10515600" cy="767044"/>
          </a:xfrm>
        </p:spPr>
        <p:txBody>
          <a:bodyPr anchor="ctr">
            <a:normAutofit/>
          </a:bodyPr>
          <a:lstStyle/>
          <a:p>
            <a:r>
              <a:rPr lang="en-US" b="1" i="0" u="none" strike="noStrike">
                <a:effectLst/>
              </a:rPr>
              <a:t>The Cost of Benefits</a:t>
            </a:r>
            <a:endParaRPr lang="en-US" dirty="0"/>
          </a:p>
        </p:txBody>
      </p:sp>
      <p:pic>
        <p:nvPicPr>
          <p:cNvPr id="4" name="Picture 3">
            <a:extLst>
              <a:ext uri="{FF2B5EF4-FFF2-40B4-BE49-F238E27FC236}">
                <a16:creationId xmlns:a16="http://schemas.microsoft.com/office/drawing/2014/main" id="{09DE1256-405A-B934-7886-E09B025A9F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8200" y="1161535"/>
            <a:ext cx="10515600" cy="4881456"/>
          </a:xfrm>
          <a:prstGeom prst="rect">
            <a:avLst/>
          </a:prstGeom>
          <a:noFill/>
        </p:spPr>
      </p:pic>
      <p:sp>
        <p:nvSpPr>
          <p:cNvPr id="3" name="TextBox 2">
            <a:extLst>
              <a:ext uri="{FF2B5EF4-FFF2-40B4-BE49-F238E27FC236}">
                <a16:creationId xmlns:a16="http://schemas.microsoft.com/office/drawing/2014/main" id="{D6634A51-074C-5DCF-8CC8-C25FC47DE58F}"/>
              </a:ext>
            </a:extLst>
          </p:cNvPr>
          <p:cNvSpPr txBox="1"/>
          <p:nvPr/>
        </p:nvSpPr>
        <p:spPr>
          <a:xfrm>
            <a:off x="5562600" y="6325465"/>
            <a:ext cx="4998720" cy="523220"/>
          </a:xfrm>
          <a:prstGeom prst="rect">
            <a:avLst/>
          </a:prstGeom>
          <a:noFill/>
        </p:spPr>
        <p:txBody>
          <a:bodyPr wrap="square" rtlCol="0">
            <a:spAutoFit/>
          </a:bodyPr>
          <a:lstStyle/>
          <a:p>
            <a:r>
              <a:rPr lang="en-US" sz="2800" b="0" i="0" u="none" strike="noStrike" dirty="0">
                <a:solidFill>
                  <a:srgbClr val="000000"/>
                </a:solidFill>
                <a:effectLst/>
                <a:latin typeface="Calibri" panose="020F0502020204030204" pitchFamily="34" charset="0"/>
              </a:rPr>
              <a:t>29.5% - 38.3% over salary</a:t>
            </a:r>
            <a:endParaRPr lang="en-US" sz="2800" dirty="0"/>
          </a:p>
        </p:txBody>
      </p:sp>
      <p:sp>
        <p:nvSpPr>
          <p:cNvPr id="7" name="TextBox 6">
            <a:extLst>
              <a:ext uri="{FF2B5EF4-FFF2-40B4-BE49-F238E27FC236}">
                <a16:creationId xmlns:a16="http://schemas.microsoft.com/office/drawing/2014/main" id="{E336ADD5-B4DE-C737-4A81-6D6EA478E93F}"/>
              </a:ext>
            </a:extLst>
          </p:cNvPr>
          <p:cNvSpPr txBox="1"/>
          <p:nvPr/>
        </p:nvSpPr>
        <p:spPr>
          <a:xfrm>
            <a:off x="406400" y="1320443"/>
            <a:ext cx="9916160" cy="1938992"/>
          </a:xfrm>
          <a:prstGeom prst="rect">
            <a:avLst/>
          </a:prstGeom>
          <a:noFill/>
        </p:spPr>
        <p:txBody>
          <a:bodyPr wrap="square" rtlCol="0">
            <a:spAutoFit/>
          </a:bodyPr>
          <a:lstStyle/>
          <a:p>
            <a:pPr marL="457200" indent="-457200" algn="l" rtl="0">
              <a:spcBef>
                <a:spcPts val="0"/>
              </a:spcBef>
              <a:spcAft>
                <a:spcPts val="0"/>
              </a:spcAft>
            </a:pPr>
            <a:r>
              <a:rPr lang="en-US" sz="2000" b="1" i="0" u="none" strike="noStrike" dirty="0">
                <a:solidFill>
                  <a:srgbClr val="000000"/>
                </a:solidFill>
                <a:effectLst/>
                <a:latin typeface="Arial" panose="020B0604020202020204" pitchFamily="34" charset="0"/>
                <a:cs typeface="Arial" panose="020B0604020202020204" pitchFamily="34" charset="0"/>
              </a:rPr>
              <a:t>Individual</a:t>
            </a:r>
            <a:r>
              <a:rPr lang="en-US" sz="2000" b="0" i="0" u="none" strike="noStrike" dirty="0">
                <a:solidFill>
                  <a:srgbClr val="000000"/>
                </a:solidFill>
                <a:effectLst/>
                <a:latin typeface="Arial" panose="020B0604020202020204" pitchFamily="34" charset="0"/>
                <a:cs typeface="Arial" panose="020B0604020202020204" pitchFamily="34" charset="0"/>
              </a:rPr>
              <a:t>: </a:t>
            </a:r>
          </a:p>
          <a:p>
            <a:pPr marL="457200" indent="-457200" algn="l" rtl="0">
              <a:spcBef>
                <a:spcPts val="0"/>
              </a:spcBef>
              <a:spcAft>
                <a:spcPts val="0"/>
              </a:spcAft>
            </a:pPr>
            <a:r>
              <a:rPr lang="en-US" sz="2000" b="0" i="0" u="none" strike="noStrike" dirty="0">
                <a:solidFill>
                  <a:srgbClr val="000000"/>
                </a:solidFill>
                <a:effectLst/>
                <a:latin typeface="Arial" panose="020B0604020202020204" pitchFamily="34" charset="0"/>
                <a:cs typeface="Arial" panose="020B0604020202020204" pitchFamily="34" charset="0"/>
              </a:rPr>
              <a:t>	Sum of all benefits (annually)/Annual Salary = Benefits as a percent of salary.</a:t>
            </a:r>
          </a:p>
          <a:p>
            <a:pPr marL="457200" indent="-457200" algn="l" rtl="0">
              <a:spcBef>
                <a:spcPts val="0"/>
              </a:spcBef>
              <a:spcAft>
                <a:spcPts val="0"/>
              </a:spcAft>
            </a:pPr>
            <a:endParaRPr lang="en-US" sz="2000" b="0" i="0" u="none" strike="noStrike" dirty="0">
              <a:solidFill>
                <a:srgbClr val="000000"/>
              </a:solidFill>
              <a:effectLst/>
              <a:latin typeface="Arial" panose="020B0604020202020204" pitchFamily="34" charset="0"/>
              <a:cs typeface="Arial" panose="020B0604020202020204" pitchFamily="34" charset="0"/>
            </a:endParaRPr>
          </a:p>
          <a:p>
            <a:pPr marL="457200" indent="-457200" algn="l" rtl="0">
              <a:spcBef>
                <a:spcPts val="0"/>
              </a:spcBef>
              <a:spcAft>
                <a:spcPts val="0"/>
              </a:spcAft>
            </a:pPr>
            <a:r>
              <a:rPr lang="en-US" sz="2000" b="1" i="0" u="none" strike="noStrike" dirty="0">
                <a:solidFill>
                  <a:srgbClr val="000000"/>
                </a:solidFill>
                <a:effectLst/>
                <a:latin typeface="Arial" panose="020B0604020202020204" pitchFamily="34" charset="0"/>
                <a:cs typeface="Arial" panose="020B0604020202020204" pitchFamily="34" charset="0"/>
              </a:rPr>
              <a:t>Institution</a:t>
            </a:r>
            <a:r>
              <a:rPr lang="en-US" sz="2000" b="0" i="0" u="none" strike="noStrike" dirty="0">
                <a:solidFill>
                  <a:srgbClr val="000000"/>
                </a:solidFill>
                <a:effectLst/>
                <a:latin typeface="Arial" panose="020B0604020202020204" pitchFamily="34" charset="0"/>
                <a:cs typeface="Arial" panose="020B0604020202020204" pitchFamily="34" charset="0"/>
              </a:rPr>
              <a:t>:</a:t>
            </a:r>
          </a:p>
          <a:p>
            <a:pPr marL="457200" indent="-457200" algn="l" rtl="0">
              <a:spcBef>
                <a:spcPts val="0"/>
              </a:spcBef>
              <a:spcAft>
                <a:spcPts val="0"/>
              </a:spcAft>
            </a:pPr>
            <a:r>
              <a:rPr lang="en-US" sz="2000" b="0" i="0" u="none" strike="noStrike" dirty="0">
                <a:solidFill>
                  <a:srgbClr val="000000"/>
                </a:solidFill>
                <a:effectLst/>
                <a:latin typeface="Arial" panose="020B0604020202020204" pitchFamily="34" charset="0"/>
                <a:cs typeface="Arial" panose="020B0604020202020204" pitchFamily="34" charset="0"/>
              </a:rPr>
              <a:t>	Average annual amount spent on all employee benefits/total annual salary for all employees</a:t>
            </a:r>
            <a:r>
              <a:rPr lang="en-US" sz="1600" b="0" i="0" u="none" strike="noStrike" dirty="0">
                <a:solidFill>
                  <a:srgbClr val="000000"/>
                </a:solidFill>
                <a:effectLst/>
                <a:latin typeface="Calibri" panose="020F0502020204030204" pitchFamily="34" charset="0"/>
              </a:rPr>
              <a:t>.</a:t>
            </a:r>
            <a:endParaRPr lang="en-US" sz="1600" dirty="0"/>
          </a:p>
        </p:txBody>
      </p:sp>
    </p:spTree>
    <p:extLst>
      <p:ext uri="{BB962C8B-B14F-4D97-AF65-F5344CB8AC3E}">
        <p14:creationId xmlns:p14="http://schemas.microsoft.com/office/powerpoint/2010/main" val="4081282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Mandatory Benefits</a:t>
            </a:r>
            <a:endParaRPr lang="en-US" sz="3200" dirty="0">
              <a:solidFill>
                <a:schemeClr val="tx1">
                  <a:lumMod val="75000"/>
                  <a:lumOff val="25000"/>
                </a:schemeClr>
              </a:solidFill>
            </a:endParaRPr>
          </a:p>
        </p:txBody>
      </p:sp>
      <p:sp>
        <p:nvSpPr>
          <p:cNvPr id="5" name="TextBox 4"/>
          <p:cNvSpPr txBox="1"/>
          <p:nvPr/>
        </p:nvSpPr>
        <p:spPr>
          <a:xfrm>
            <a:off x="198230" y="1449513"/>
            <a:ext cx="1005403" cy="1862048"/>
          </a:xfrm>
          <a:prstGeom prst="rect">
            <a:avLst/>
          </a:prstGeom>
          <a:noFill/>
        </p:spPr>
        <p:txBody>
          <a:bodyPr wrap="none" rtlCol="0">
            <a:spAutoFit/>
          </a:bodyPr>
          <a:lstStyle/>
          <a:p>
            <a:r>
              <a:rPr lang="en-US" sz="11500" b="1" dirty="0">
                <a:solidFill>
                  <a:schemeClr val="accent2"/>
                </a:solidFill>
                <a:latin typeface="Arial" pitchFamily="34" charset="0"/>
                <a:cs typeface="Arial" pitchFamily="34" charset="0"/>
              </a:rPr>
              <a:t>1</a:t>
            </a:r>
          </a:p>
        </p:txBody>
      </p:sp>
      <p:grpSp>
        <p:nvGrpSpPr>
          <p:cNvPr id="89" name="Group 88"/>
          <p:cNvGrpSpPr/>
          <p:nvPr/>
        </p:nvGrpSpPr>
        <p:grpSpPr>
          <a:xfrm>
            <a:off x="1192302" y="1860807"/>
            <a:ext cx="4231042" cy="1053948"/>
            <a:chOff x="1631128" y="1184946"/>
            <a:chExt cx="4231042" cy="1053948"/>
          </a:xfrm>
          <a:effectLst>
            <a:outerShdw blurRad="50800" dist="12700" dir="11100000" algn="r" rotWithShape="0">
              <a:prstClr val="black">
                <a:alpha val="29000"/>
              </a:prstClr>
            </a:outerShdw>
          </a:effectLst>
        </p:grpSpPr>
        <p:sp>
          <p:nvSpPr>
            <p:cNvPr id="4" name="Freeform 3"/>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Social Security </a:t>
              </a:r>
            </a:p>
          </p:txBody>
        </p:sp>
        <p:grpSp>
          <p:nvGrpSpPr>
            <p:cNvPr id="88" name="Group 87"/>
            <p:cNvGrpSpPr/>
            <p:nvPr/>
          </p:nvGrpSpPr>
          <p:grpSpPr>
            <a:xfrm>
              <a:off x="5304027" y="1932922"/>
              <a:ext cx="557685" cy="304800"/>
              <a:chOff x="5248661" y="1932922"/>
              <a:chExt cx="607985" cy="304800"/>
            </a:xfrm>
          </p:grpSpPr>
          <p:sp>
            <p:nvSpPr>
              <p:cNvPr id="7" name="Freeform 6"/>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2">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99" name="TextBox 98"/>
          <p:cNvSpPr txBox="1"/>
          <p:nvPr/>
        </p:nvSpPr>
        <p:spPr>
          <a:xfrm>
            <a:off x="5867510" y="1449513"/>
            <a:ext cx="1005403" cy="1862048"/>
          </a:xfrm>
          <a:prstGeom prst="rect">
            <a:avLst/>
          </a:prstGeom>
          <a:noFill/>
        </p:spPr>
        <p:txBody>
          <a:bodyPr wrap="none" rtlCol="0">
            <a:spAutoFit/>
          </a:bodyPr>
          <a:lstStyle/>
          <a:p>
            <a:r>
              <a:rPr lang="en-US" sz="11500" b="1" dirty="0">
                <a:solidFill>
                  <a:srgbClr val="FFC000"/>
                </a:solidFill>
                <a:latin typeface="Arial" pitchFamily="34" charset="0"/>
                <a:cs typeface="Arial" pitchFamily="34" charset="0"/>
              </a:rPr>
              <a:t>2</a:t>
            </a:r>
          </a:p>
        </p:txBody>
      </p:sp>
      <p:grpSp>
        <p:nvGrpSpPr>
          <p:cNvPr id="100" name="Group 92"/>
          <p:cNvGrpSpPr/>
          <p:nvPr/>
        </p:nvGrpSpPr>
        <p:grpSpPr>
          <a:xfrm>
            <a:off x="6861582" y="1860807"/>
            <a:ext cx="4231042" cy="1053948"/>
            <a:chOff x="1631128" y="1184946"/>
            <a:chExt cx="4231042" cy="1053948"/>
          </a:xfrm>
          <a:effectLst>
            <a:outerShdw blurRad="50800" dist="12700" dir="11100000" algn="r" rotWithShape="0">
              <a:prstClr val="black">
                <a:alpha val="29000"/>
              </a:prstClr>
            </a:outerShdw>
          </a:effectLst>
        </p:grpSpPr>
        <p:sp>
          <p:nvSpPr>
            <p:cNvPr id="101" name="Freeform 100"/>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Unemployment Insurance</a:t>
              </a:r>
            </a:p>
          </p:txBody>
        </p:sp>
        <p:grpSp>
          <p:nvGrpSpPr>
            <p:cNvPr id="102" name="Group 94"/>
            <p:cNvGrpSpPr/>
            <p:nvPr/>
          </p:nvGrpSpPr>
          <p:grpSpPr>
            <a:xfrm>
              <a:off x="5304027" y="1932922"/>
              <a:ext cx="557685" cy="304800"/>
              <a:chOff x="5248661" y="1932922"/>
              <a:chExt cx="607985" cy="304800"/>
            </a:xfrm>
          </p:grpSpPr>
          <p:sp>
            <p:nvSpPr>
              <p:cNvPr id="103" name="Freeform 102"/>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1">
                  <a:lumMod val="85000"/>
                  <a:lumOff val="1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15" name="TextBox 114"/>
          <p:cNvSpPr txBox="1"/>
          <p:nvPr/>
        </p:nvSpPr>
        <p:spPr>
          <a:xfrm>
            <a:off x="198230" y="2734362"/>
            <a:ext cx="1005403" cy="1862048"/>
          </a:xfrm>
          <a:prstGeom prst="rect">
            <a:avLst/>
          </a:prstGeom>
          <a:noFill/>
        </p:spPr>
        <p:txBody>
          <a:bodyPr wrap="none" rtlCol="0">
            <a:spAutoFit/>
          </a:bodyPr>
          <a:lstStyle/>
          <a:p>
            <a:r>
              <a:rPr lang="en-US" sz="11500" b="1" dirty="0">
                <a:solidFill>
                  <a:schemeClr val="accent2"/>
                </a:solidFill>
                <a:latin typeface="Arial" pitchFamily="34" charset="0"/>
                <a:cs typeface="Arial" pitchFamily="34" charset="0"/>
              </a:rPr>
              <a:t>3</a:t>
            </a:r>
          </a:p>
        </p:txBody>
      </p:sp>
      <p:grpSp>
        <p:nvGrpSpPr>
          <p:cNvPr id="116" name="Group 115"/>
          <p:cNvGrpSpPr/>
          <p:nvPr/>
        </p:nvGrpSpPr>
        <p:grpSpPr>
          <a:xfrm>
            <a:off x="1192302" y="3145656"/>
            <a:ext cx="4231042" cy="1053948"/>
            <a:chOff x="1631128" y="1184946"/>
            <a:chExt cx="4231042" cy="1053948"/>
          </a:xfrm>
          <a:effectLst>
            <a:outerShdw blurRad="50800" dist="12700" dir="11100000" algn="r" rotWithShape="0">
              <a:prstClr val="black">
                <a:alpha val="29000"/>
              </a:prstClr>
            </a:outerShdw>
          </a:effectLst>
        </p:grpSpPr>
        <p:sp>
          <p:nvSpPr>
            <p:cNvPr id="117" name="Freeform 116"/>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Worker’s Compensation Insurance</a:t>
              </a:r>
            </a:p>
          </p:txBody>
        </p:sp>
        <p:grpSp>
          <p:nvGrpSpPr>
            <p:cNvPr id="118" name="Group 117"/>
            <p:cNvGrpSpPr/>
            <p:nvPr/>
          </p:nvGrpSpPr>
          <p:grpSpPr>
            <a:xfrm>
              <a:off x="5304027" y="1932922"/>
              <a:ext cx="557685" cy="304800"/>
              <a:chOff x="5248661" y="1932922"/>
              <a:chExt cx="607985" cy="304800"/>
            </a:xfrm>
          </p:grpSpPr>
          <p:sp>
            <p:nvSpPr>
              <p:cNvPr id="119" name="Freeform 118"/>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Freeform 119"/>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2">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9" name="TextBox 108"/>
          <p:cNvSpPr txBox="1"/>
          <p:nvPr/>
        </p:nvSpPr>
        <p:spPr>
          <a:xfrm>
            <a:off x="5867510" y="2734362"/>
            <a:ext cx="1005403" cy="1862048"/>
          </a:xfrm>
          <a:prstGeom prst="rect">
            <a:avLst/>
          </a:prstGeom>
          <a:noFill/>
        </p:spPr>
        <p:txBody>
          <a:bodyPr wrap="none" rtlCol="0">
            <a:spAutoFit/>
          </a:bodyPr>
          <a:lstStyle/>
          <a:p>
            <a:r>
              <a:rPr lang="en-US" sz="11500" b="1" dirty="0">
                <a:solidFill>
                  <a:srgbClr val="FFC000"/>
                </a:solidFill>
                <a:latin typeface="Arial" pitchFamily="34" charset="0"/>
                <a:cs typeface="Arial" pitchFamily="34" charset="0"/>
              </a:rPr>
              <a:t>4</a:t>
            </a:r>
          </a:p>
        </p:txBody>
      </p:sp>
      <p:grpSp>
        <p:nvGrpSpPr>
          <p:cNvPr id="110" name="Group 92"/>
          <p:cNvGrpSpPr/>
          <p:nvPr/>
        </p:nvGrpSpPr>
        <p:grpSpPr>
          <a:xfrm>
            <a:off x="6861582" y="3145656"/>
            <a:ext cx="4231042" cy="1053948"/>
            <a:chOff x="1631128" y="1184946"/>
            <a:chExt cx="4231042" cy="1053948"/>
          </a:xfrm>
          <a:effectLst>
            <a:outerShdw blurRad="50800" dist="12700" dir="11100000" algn="r" rotWithShape="0">
              <a:prstClr val="black">
                <a:alpha val="29000"/>
              </a:prstClr>
            </a:outerShdw>
          </a:effectLst>
        </p:grpSpPr>
        <p:sp>
          <p:nvSpPr>
            <p:cNvPr id="111" name="Freeform 110"/>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Family Medical Leave Act</a:t>
              </a:r>
            </a:p>
          </p:txBody>
        </p:sp>
        <p:grpSp>
          <p:nvGrpSpPr>
            <p:cNvPr id="112" name="Group 94"/>
            <p:cNvGrpSpPr/>
            <p:nvPr/>
          </p:nvGrpSpPr>
          <p:grpSpPr>
            <a:xfrm>
              <a:off x="5304027" y="1932922"/>
              <a:ext cx="557685" cy="304800"/>
              <a:chOff x="5248661" y="1932922"/>
              <a:chExt cx="607985" cy="304800"/>
            </a:xfrm>
          </p:grpSpPr>
          <p:sp>
            <p:nvSpPr>
              <p:cNvPr id="113" name="Freeform 112"/>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Freeform 113"/>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1">
                  <a:lumMod val="85000"/>
                  <a:lumOff val="1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0" name="TextBox 129"/>
          <p:cNvSpPr txBox="1"/>
          <p:nvPr/>
        </p:nvSpPr>
        <p:spPr>
          <a:xfrm>
            <a:off x="198230" y="4019211"/>
            <a:ext cx="1005403" cy="1862048"/>
          </a:xfrm>
          <a:prstGeom prst="rect">
            <a:avLst/>
          </a:prstGeom>
          <a:noFill/>
        </p:spPr>
        <p:txBody>
          <a:bodyPr wrap="none" rtlCol="0">
            <a:spAutoFit/>
          </a:bodyPr>
          <a:lstStyle/>
          <a:p>
            <a:r>
              <a:rPr lang="en-US" sz="11500" b="1" dirty="0">
                <a:solidFill>
                  <a:schemeClr val="accent2"/>
                </a:solidFill>
                <a:latin typeface="Arial" pitchFamily="34" charset="0"/>
                <a:cs typeface="Arial" pitchFamily="34" charset="0"/>
              </a:rPr>
              <a:t>5</a:t>
            </a:r>
          </a:p>
        </p:txBody>
      </p:sp>
      <p:grpSp>
        <p:nvGrpSpPr>
          <p:cNvPr id="131" name="Group 130"/>
          <p:cNvGrpSpPr/>
          <p:nvPr/>
        </p:nvGrpSpPr>
        <p:grpSpPr>
          <a:xfrm>
            <a:off x="1192302" y="4430505"/>
            <a:ext cx="4231042" cy="1053948"/>
            <a:chOff x="1631128" y="1184946"/>
            <a:chExt cx="4231042" cy="1053948"/>
          </a:xfrm>
          <a:effectLst>
            <a:outerShdw blurRad="50800" dist="12700" dir="11100000" algn="r" rotWithShape="0">
              <a:prstClr val="black">
                <a:alpha val="29000"/>
              </a:prstClr>
            </a:outerShdw>
          </a:effectLst>
        </p:grpSpPr>
        <p:sp>
          <p:nvSpPr>
            <p:cNvPr id="132" name="Freeform 131"/>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Continuation of Health Coverage (COBRA)</a:t>
              </a:r>
            </a:p>
          </p:txBody>
        </p:sp>
        <p:grpSp>
          <p:nvGrpSpPr>
            <p:cNvPr id="133" name="Group 132"/>
            <p:cNvGrpSpPr/>
            <p:nvPr/>
          </p:nvGrpSpPr>
          <p:grpSpPr>
            <a:xfrm>
              <a:off x="5304027" y="1932922"/>
              <a:ext cx="557685" cy="304800"/>
              <a:chOff x="5248661" y="1932922"/>
              <a:chExt cx="607985" cy="304800"/>
            </a:xfrm>
          </p:grpSpPr>
          <p:sp>
            <p:nvSpPr>
              <p:cNvPr id="134" name="Freeform 133"/>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Freeform 134"/>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2">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24" name="TextBox 123"/>
          <p:cNvSpPr txBox="1"/>
          <p:nvPr/>
        </p:nvSpPr>
        <p:spPr>
          <a:xfrm>
            <a:off x="5867510" y="4019211"/>
            <a:ext cx="1005403" cy="1862048"/>
          </a:xfrm>
          <a:prstGeom prst="rect">
            <a:avLst/>
          </a:prstGeom>
          <a:noFill/>
        </p:spPr>
        <p:txBody>
          <a:bodyPr wrap="none" rtlCol="0">
            <a:spAutoFit/>
          </a:bodyPr>
          <a:lstStyle/>
          <a:p>
            <a:r>
              <a:rPr lang="en-US" sz="11500" b="1" dirty="0">
                <a:solidFill>
                  <a:srgbClr val="FFC000"/>
                </a:solidFill>
                <a:latin typeface="Arial" pitchFamily="34" charset="0"/>
                <a:cs typeface="Arial" pitchFamily="34" charset="0"/>
              </a:rPr>
              <a:t>6</a:t>
            </a:r>
          </a:p>
        </p:txBody>
      </p:sp>
      <p:grpSp>
        <p:nvGrpSpPr>
          <p:cNvPr id="125" name="Group 92"/>
          <p:cNvGrpSpPr/>
          <p:nvPr/>
        </p:nvGrpSpPr>
        <p:grpSpPr>
          <a:xfrm>
            <a:off x="6861582" y="4430505"/>
            <a:ext cx="4231042" cy="1053948"/>
            <a:chOff x="1631128" y="1184946"/>
            <a:chExt cx="4231042" cy="1053948"/>
          </a:xfrm>
          <a:effectLst>
            <a:outerShdw blurRad="50800" dist="12700" dir="11100000" algn="r" rotWithShape="0">
              <a:prstClr val="black">
                <a:alpha val="29000"/>
              </a:prstClr>
            </a:outerShdw>
          </a:effectLst>
        </p:grpSpPr>
        <p:sp>
          <p:nvSpPr>
            <p:cNvPr id="126" name="Freeform 125"/>
            <p:cNvSpPr/>
            <p:nvPr/>
          </p:nvSpPr>
          <p:spPr>
            <a:xfrm>
              <a:off x="1631128" y="1184946"/>
              <a:ext cx="4231042" cy="1053948"/>
            </a:xfrm>
            <a:custGeom>
              <a:avLst/>
              <a:gdLst>
                <a:gd name="connsiteX0" fmla="*/ 0 w 4648200"/>
                <a:gd name="connsiteY0" fmla="*/ 0 h 1053948"/>
                <a:gd name="connsiteX1" fmla="*/ 4648200 w 4648200"/>
                <a:gd name="connsiteY1" fmla="*/ 0 h 1053948"/>
                <a:gd name="connsiteX2" fmla="*/ 4648200 w 4648200"/>
                <a:gd name="connsiteY2" fmla="*/ 1053948 h 1053948"/>
                <a:gd name="connsiteX3" fmla="*/ 0 w 4648200"/>
                <a:gd name="connsiteY3" fmla="*/ 1053948 h 1053948"/>
                <a:gd name="connsiteX4" fmla="*/ 0 w 4648200"/>
                <a:gd name="connsiteY4"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0 w 4650706"/>
                <a:gd name="connsiteY4" fmla="*/ 1053948 h 1053948"/>
                <a:gd name="connsiteX5" fmla="*/ 0 w 4650706"/>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648200 w 4650706"/>
                <a:gd name="connsiteY3" fmla="*/ 1053948 h 1053948"/>
                <a:gd name="connsiteX4" fmla="*/ 4339480 w 4650706"/>
                <a:gd name="connsiteY4" fmla="*/ 1053948 h 1053948"/>
                <a:gd name="connsiteX5" fmla="*/ 0 w 4650706"/>
                <a:gd name="connsiteY5" fmla="*/ 1053948 h 1053948"/>
                <a:gd name="connsiteX6" fmla="*/ 0 w 4650706"/>
                <a:gd name="connsiteY6" fmla="*/ 0 h 1053948"/>
                <a:gd name="connsiteX0" fmla="*/ 0 w 5114598"/>
                <a:gd name="connsiteY0" fmla="*/ 0 h 1053948"/>
                <a:gd name="connsiteX1" fmla="*/ 4648200 w 5114598"/>
                <a:gd name="connsiteY1" fmla="*/ 0 h 1053948"/>
                <a:gd name="connsiteX2" fmla="*/ 4650706 w 5114598"/>
                <a:gd name="connsiteY2" fmla="*/ 745475 h 1053948"/>
                <a:gd name="connsiteX3" fmla="*/ 4339480 w 5114598"/>
                <a:gd name="connsiteY3" fmla="*/ 1053948 h 1053948"/>
                <a:gd name="connsiteX4" fmla="*/ 0 w 5114598"/>
                <a:gd name="connsiteY4" fmla="*/ 1053948 h 1053948"/>
                <a:gd name="connsiteX5" fmla="*/ 0 w 5114598"/>
                <a:gd name="connsiteY5" fmla="*/ 0 h 1053948"/>
                <a:gd name="connsiteX0" fmla="*/ 0 w 4650706"/>
                <a:gd name="connsiteY0" fmla="*/ 0 h 1053948"/>
                <a:gd name="connsiteX1" fmla="*/ 4648200 w 4650706"/>
                <a:gd name="connsiteY1" fmla="*/ 0 h 1053948"/>
                <a:gd name="connsiteX2" fmla="*/ 4650706 w 4650706"/>
                <a:gd name="connsiteY2" fmla="*/ 745475 h 1053948"/>
                <a:gd name="connsiteX3" fmla="*/ 4339480 w 4650706"/>
                <a:gd name="connsiteY3" fmla="*/ 1053948 h 1053948"/>
                <a:gd name="connsiteX4" fmla="*/ 0 w 4650706"/>
                <a:gd name="connsiteY4" fmla="*/ 1053948 h 1053948"/>
                <a:gd name="connsiteX5" fmla="*/ 0 w 4650706"/>
                <a:gd name="connsiteY5" fmla="*/ 0 h 105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0706" h="1053948">
                  <a:moveTo>
                    <a:pt x="0" y="0"/>
                  </a:moveTo>
                  <a:lnTo>
                    <a:pt x="4648200" y="0"/>
                  </a:lnTo>
                  <a:cubicBezTo>
                    <a:pt x="4649035" y="248492"/>
                    <a:pt x="4649871" y="496983"/>
                    <a:pt x="4650706" y="745475"/>
                  </a:cubicBezTo>
                  <a:lnTo>
                    <a:pt x="4339480" y="1053948"/>
                  </a:lnTo>
                  <a:lnTo>
                    <a:pt x="0" y="1053948"/>
                  </a:lnTo>
                  <a:lnTo>
                    <a:pt x="0" y="0"/>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37160" rtlCol="0" anchor="t" anchorCtr="0"/>
            <a:lstStyle/>
            <a:p>
              <a:pPr algn="ctr">
                <a:lnSpc>
                  <a:spcPct val="120000"/>
                </a:lnSpc>
                <a:defRPr/>
              </a:pPr>
              <a:r>
                <a:rPr lang="en-US" sz="2800" b="0" i="0" u="none" strike="noStrike" dirty="0">
                  <a:solidFill>
                    <a:srgbClr val="000000"/>
                  </a:solidFill>
                  <a:effectLst/>
                  <a:latin typeface="Calibri" panose="020F0502020204030204" pitchFamily="34" charset="0"/>
                </a:rPr>
                <a:t>Health Insurance</a:t>
              </a:r>
            </a:p>
          </p:txBody>
        </p:sp>
        <p:grpSp>
          <p:nvGrpSpPr>
            <p:cNvPr id="127" name="Group 94"/>
            <p:cNvGrpSpPr/>
            <p:nvPr/>
          </p:nvGrpSpPr>
          <p:grpSpPr>
            <a:xfrm>
              <a:off x="5304027" y="1932922"/>
              <a:ext cx="557685" cy="304800"/>
              <a:chOff x="5248661" y="1932922"/>
              <a:chExt cx="607985" cy="304800"/>
            </a:xfrm>
          </p:grpSpPr>
          <p:sp>
            <p:nvSpPr>
              <p:cNvPr id="128" name="Freeform 127"/>
              <p:cNvSpPr/>
              <p:nvPr/>
            </p:nvSpPr>
            <p:spPr>
              <a:xfrm rot="5400000" flipH="1">
                <a:off x="5551846"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reeform 128"/>
              <p:cNvSpPr/>
              <p:nvPr/>
            </p:nvSpPr>
            <p:spPr>
              <a:xfrm>
                <a:off x="5248661" y="1932922"/>
                <a:ext cx="304800" cy="304800"/>
              </a:xfrm>
              <a:custGeom>
                <a:avLst/>
                <a:gdLst>
                  <a:gd name="connsiteX0" fmla="*/ 0 w 304800"/>
                  <a:gd name="connsiteY0" fmla="*/ 0 h 304800"/>
                  <a:gd name="connsiteX1" fmla="*/ 304800 w 304800"/>
                  <a:gd name="connsiteY1" fmla="*/ 0 h 304800"/>
                  <a:gd name="connsiteX2" fmla="*/ 304800 w 304800"/>
                  <a:gd name="connsiteY2" fmla="*/ 304800 h 304800"/>
                  <a:gd name="connsiteX3" fmla="*/ 0 w 304800"/>
                  <a:gd name="connsiteY3" fmla="*/ 304800 h 304800"/>
                  <a:gd name="connsiteX4" fmla="*/ 0 w 304800"/>
                  <a:gd name="connsiteY4" fmla="*/ 0 h 304800"/>
                  <a:gd name="connsiteX0" fmla="*/ 0 w 304800"/>
                  <a:gd name="connsiteY0" fmla="*/ 304800 h 304800"/>
                  <a:gd name="connsiteX1" fmla="*/ 304800 w 304800"/>
                  <a:gd name="connsiteY1" fmla="*/ 0 h 304800"/>
                  <a:gd name="connsiteX2" fmla="*/ 304800 w 304800"/>
                  <a:gd name="connsiteY2" fmla="*/ 304800 h 304800"/>
                  <a:gd name="connsiteX3" fmla="*/ 0 w 304800"/>
                  <a:gd name="connsiteY3" fmla="*/ 304800 h 304800"/>
                </a:gdLst>
                <a:ahLst/>
                <a:cxnLst>
                  <a:cxn ang="0">
                    <a:pos x="connsiteX0" y="connsiteY0"/>
                  </a:cxn>
                  <a:cxn ang="0">
                    <a:pos x="connsiteX1" y="connsiteY1"/>
                  </a:cxn>
                  <a:cxn ang="0">
                    <a:pos x="connsiteX2" y="connsiteY2"/>
                  </a:cxn>
                  <a:cxn ang="0">
                    <a:pos x="connsiteX3" y="connsiteY3"/>
                  </a:cxn>
                </a:cxnLst>
                <a:rect l="l" t="t" r="r" b="b"/>
                <a:pathLst>
                  <a:path w="304800" h="304800">
                    <a:moveTo>
                      <a:pt x="0" y="304800"/>
                    </a:moveTo>
                    <a:lnTo>
                      <a:pt x="304800" y="0"/>
                    </a:lnTo>
                    <a:lnTo>
                      <a:pt x="304800" y="304800"/>
                    </a:lnTo>
                    <a:lnTo>
                      <a:pt x="0" y="304800"/>
                    </a:lnTo>
                    <a:close/>
                  </a:path>
                </a:pathLst>
              </a:custGeom>
              <a:solidFill>
                <a:schemeClr val="tx1">
                  <a:lumMod val="85000"/>
                  <a:lumOff val="1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43187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EC1A7-E46F-F467-F995-A8D62AA1F037}"/>
              </a:ext>
            </a:extLst>
          </p:cNvPr>
          <p:cNvSpPr>
            <a:spLocks noGrp="1"/>
          </p:cNvSpPr>
          <p:nvPr>
            <p:ph type="title"/>
          </p:nvPr>
        </p:nvSpPr>
        <p:spPr/>
        <p:txBody>
          <a:bodyPr/>
          <a:lstStyle/>
          <a:p>
            <a:r>
              <a:rPr lang="en-US" sz="4400" b="0" i="0" u="none" strike="noStrike" dirty="0">
                <a:effectLst/>
                <a:latin typeface="Calibri" panose="020F0502020204030204" pitchFamily="34" charset="0"/>
              </a:rPr>
              <a:t>Optional Benefits </a:t>
            </a:r>
            <a:endParaRPr lang="en-US" dirty="0"/>
          </a:p>
        </p:txBody>
      </p:sp>
      <p:pic>
        <p:nvPicPr>
          <p:cNvPr id="5" name="Content Placeholder 4">
            <a:extLst>
              <a:ext uri="{FF2B5EF4-FFF2-40B4-BE49-F238E27FC236}">
                <a16:creationId xmlns:a16="http://schemas.microsoft.com/office/drawing/2014/main" id="{0B80DBBB-9CC8-D2E3-E521-5889F5CC30BB}"/>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838200" y="1758954"/>
            <a:ext cx="5181600" cy="3876668"/>
          </a:xfrm>
          <a:prstGeom prst="rect">
            <a:avLst/>
          </a:prstGeom>
        </p:spPr>
      </p:pic>
      <p:sp>
        <p:nvSpPr>
          <p:cNvPr id="4" name="Content Placeholder 3">
            <a:extLst>
              <a:ext uri="{FF2B5EF4-FFF2-40B4-BE49-F238E27FC236}">
                <a16:creationId xmlns:a16="http://schemas.microsoft.com/office/drawing/2014/main" id="{980C0FE8-FD6B-1399-DCD4-4F722BE1720A}"/>
              </a:ext>
            </a:extLst>
          </p:cNvPr>
          <p:cNvSpPr>
            <a:spLocks noGrp="1"/>
          </p:cNvSpPr>
          <p:nvPr>
            <p:ph sz="half" idx="2"/>
          </p:nvPr>
        </p:nvSpPr>
        <p:spPr/>
        <p:txBody>
          <a:bodyPr/>
          <a:lstStyle/>
          <a:p>
            <a:r>
              <a:rPr lang="en-US" dirty="0"/>
              <a:t>Life Insurance</a:t>
            </a:r>
          </a:p>
          <a:p>
            <a:r>
              <a:rPr lang="en-US" dirty="0"/>
              <a:t>Disability Insurance</a:t>
            </a:r>
          </a:p>
          <a:p>
            <a:r>
              <a:rPr lang="en-US" dirty="0"/>
              <a:t>Health Insurance</a:t>
            </a:r>
          </a:p>
          <a:p>
            <a:r>
              <a:rPr lang="en-US" dirty="0"/>
              <a:t>Cafeteria Plans</a:t>
            </a:r>
          </a:p>
        </p:txBody>
      </p:sp>
    </p:spTree>
    <p:extLst>
      <p:ext uri="{BB962C8B-B14F-4D97-AF65-F5344CB8AC3E}">
        <p14:creationId xmlns:p14="http://schemas.microsoft.com/office/powerpoint/2010/main" val="1192863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D27C3-AB87-55E5-107A-BFC26F658AF9}"/>
              </a:ext>
            </a:extLst>
          </p:cNvPr>
          <p:cNvSpPr>
            <a:spLocks noGrp="1"/>
          </p:cNvSpPr>
          <p:nvPr>
            <p:ph type="title"/>
          </p:nvPr>
        </p:nvSpPr>
        <p:spPr/>
        <p:txBody>
          <a:bodyPr>
            <a:normAutofit/>
          </a:bodyPr>
          <a:lstStyle/>
          <a:p>
            <a:r>
              <a:rPr lang="en-US" sz="4400" b="1" i="0" u="none" strike="noStrike" dirty="0">
                <a:effectLst/>
                <a:latin typeface="Calibri" panose="020F0502020204030204" pitchFamily="34" charset="0"/>
              </a:rPr>
              <a:t>Common Types of Paid Leave</a:t>
            </a:r>
            <a:endParaRPr lang="en-US" dirty="0"/>
          </a:p>
        </p:txBody>
      </p:sp>
      <p:sp>
        <p:nvSpPr>
          <p:cNvPr id="3" name="Content Placeholder 2">
            <a:extLst>
              <a:ext uri="{FF2B5EF4-FFF2-40B4-BE49-F238E27FC236}">
                <a16:creationId xmlns:a16="http://schemas.microsoft.com/office/drawing/2014/main" id="{4BA2C4A0-0684-0360-3E4A-4CE1136215E0}"/>
              </a:ext>
            </a:extLst>
          </p:cNvPr>
          <p:cNvSpPr>
            <a:spLocks noGrp="1"/>
          </p:cNvSpPr>
          <p:nvPr>
            <p:ph sz="half" idx="1"/>
          </p:nvPr>
        </p:nvSpPr>
        <p:spPr/>
        <p:txBody>
          <a:bodyPr/>
          <a:lstStyle/>
          <a:p>
            <a:r>
              <a:rPr lang="en-US" dirty="0"/>
              <a:t>Vacation</a:t>
            </a:r>
          </a:p>
          <a:p>
            <a:r>
              <a:rPr lang="en-US" dirty="0"/>
              <a:t>Holiday</a:t>
            </a:r>
          </a:p>
          <a:p>
            <a:r>
              <a:rPr lang="en-US" dirty="0"/>
              <a:t>Sick</a:t>
            </a:r>
          </a:p>
          <a:p>
            <a:r>
              <a:rPr lang="en-US" dirty="0"/>
              <a:t>Jury Duty</a:t>
            </a:r>
          </a:p>
          <a:p>
            <a:r>
              <a:rPr lang="en-US" dirty="0"/>
              <a:t>Bereavement</a:t>
            </a:r>
          </a:p>
        </p:txBody>
      </p:sp>
      <p:pic>
        <p:nvPicPr>
          <p:cNvPr id="5" name="Content Placeholder 4">
            <a:extLst>
              <a:ext uri="{FF2B5EF4-FFF2-40B4-BE49-F238E27FC236}">
                <a16:creationId xmlns:a16="http://schemas.microsoft.com/office/drawing/2014/main" id="{327E84E3-9CC2-43B0-EE52-CDCE1FF531AF}"/>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72200" y="1968211"/>
            <a:ext cx="5181600" cy="3458154"/>
          </a:xfrm>
          <a:prstGeom prst="rect">
            <a:avLst/>
          </a:prstGeom>
        </p:spPr>
      </p:pic>
    </p:spTree>
    <p:extLst>
      <p:ext uri="{BB962C8B-B14F-4D97-AF65-F5344CB8AC3E}">
        <p14:creationId xmlns:p14="http://schemas.microsoft.com/office/powerpoint/2010/main" val="148992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HRM Academically Aligned Course PPT Template[1]  -  Read-Onl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RM Academically Aligned Course PPT Template[1]  -  Read-Only" id="{B26DDB28-0F88-1B44-BA37-FE9779A383C2}" vid="{7848F6AE-4BB0-BB4C-BC64-D2E419A6AD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SHRM Academically Aligned Course PPT Template[1]  -  Read-Only</Template>
  <TotalTime>282</TotalTime>
  <Words>345</Words>
  <Application>Microsoft Office PowerPoint</Application>
  <PresentationFormat>Widescreen</PresentationFormat>
  <Paragraphs>100</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SHRM Academically Aligned Course PPT Template[1]  -  Read-Only</vt:lpstr>
      <vt:lpstr>Compensation and Benefits Module Seven: Benefits</vt:lpstr>
      <vt:lpstr>Learning Objectives </vt:lpstr>
      <vt:lpstr>Key Terms</vt:lpstr>
      <vt:lpstr>Key Terms</vt:lpstr>
      <vt:lpstr>Why offer Benefits?</vt:lpstr>
      <vt:lpstr>The Cost of Benefits</vt:lpstr>
      <vt:lpstr>Mandatory Benefits</vt:lpstr>
      <vt:lpstr>Optional Benefits </vt:lpstr>
      <vt:lpstr>Common Types of Paid Leave</vt:lpstr>
      <vt:lpstr>Retirement Plans</vt:lpstr>
      <vt:lpstr>Discretionary Benefits </vt:lpstr>
      <vt:lpstr>Domestic partner benefits </vt:lpstr>
      <vt:lpstr>Flexible Spending Accounts </vt:lpstr>
      <vt:lpstr>Health Savings Accounts </vt:lpstr>
      <vt:lpstr>Employee Assistance Plans </vt:lpstr>
      <vt:lpstr>Communicating Benefits</vt:lpstr>
      <vt:lpstr>In the Spotlight…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Compensation and Benefits Module Seven: Benefits</dc:title>
  <dc:creator>Lori Roth</dc:creator>
  <cp:lastModifiedBy>Lori Roth</cp:lastModifiedBy>
  <cp:revision>25</cp:revision>
  <dcterms:created xsi:type="dcterms:W3CDTF">2022-10-24T16:33:11Z</dcterms:created>
  <dcterms:modified xsi:type="dcterms:W3CDTF">2024-03-20T15:43:51Z</dcterms:modified>
</cp:coreProperties>
</file>