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97" r:id="rId3"/>
    <p:sldId id="279" r:id="rId4"/>
    <p:sldId id="276" r:id="rId5"/>
    <p:sldId id="319" r:id="rId6"/>
    <p:sldId id="321" r:id="rId7"/>
    <p:sldId id="323" r:id="rId8"/>
    <p:sldId id="322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17" r:id="rId19"/>
    <p:sldId id="31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55DBD2-F285-D181-41A2-518A4D3D3C13}" v="5" dt="2024-03-20T15:37:45.1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42"/>
    <p:restoredTop sz="54531"/>
  </p:normalViewPr>
  <p:slideViewPr>
    <p:cSldViewPr snapToGrid="0">
      <p:cViewPr varScale="1">
        <p:scale>
          <a:sx n="53" d="100"/>
          <a:sy n="53" d="100"/>
        </p:scale>
        <p:origin x="23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man, Demetrius" userId="S::demetrius.norman@shrm.org::833d0e5d-5cf5-4a58-b4e0-ff6c0de717f1" providerId="AD" clId="Web-{AA55DBD2-F285-D181-41A2-518A4D3D3C13}"/>
    <pc:docChg chg="modSld">
      <pc:chgData name="Norman, Demetrius" userId="S::demetrius.norman@shrm.org::833d0e5d-5cf5-4a58-b4e0-ff6c0de717f1" providerId="AD" clId="Web-{AA55DBD2-F285-D181-41A2-518A4D3D3C13}" dt="2024-03-20T15:37:42.894" v="2" actId="20577"/>
      <pc:docMkLst>
        <pc:docMk/>
      </pc:docMkLst>
      <pc:sldChg chg="modSp">
        <pc:chgData name="Norman, Demetrius" userId="S::demetrius.norman@shrm.org::833d0e5d-5cf5-4a58-b4e0-ff6c0de717f1" providerId="AD" clId="Web-{AA55DBD2-F285-D181-41A2-518A4D3D3C13}" dt="2024-03-20T15:37:42.894" v="2" actId="20577"/>
        <pc:sldMkLst>
          <pc:docMk/>
          <pc:sldMk cId="963172644" sldId="256"/>
        </pc:sldMkLst>
        <pc:spChg chg="mod">
          <ac:chgData name="Norman, Demetrius" userId="S::demetrius.norman@shrm.org::833d0e5d-5cf5-4a58-b4e0-ff6c0de717f1" providerId="AD" clId="Web-{AA55DBD2-F285-D181-41A2-518A4D3D3C13}" dt="2024-03-20T15:37:42.894" v="2" actId="20577"/>
          <ac:spMkLst>
            <pc:docMk/>
            <pc:sldMk cId="963172644" sldId="256"/>
            <ac:spMk id="7" creationId="{B54EAEE3-B48F-4738-EA73-334EC89E352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12BAB-B204-4C18-AA5D-35D619EDCBD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0F83DB-9299-46E4-8AFD-B4B9873B38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Recall significant laws relating to compensation and benefits</a:t>
          </a:r>
          <a:endParaRPr lang="en-US" dirty="0"/>
        </a:p>
      </dgm:t>
    </dgm:pt>
    <dgm:pt modelId="{2E35E575-ECEF-47C7-9886-9A0A31DF19DD}" type="parTrans" cxnId="{88E4FFA3-A388-4ED4-9CB3-365B640C8294}">
      <dgm:prSet/>
      <dgm:spPr/>
      <dgm:t>
        <a:bodyPr/>
        <a:lstStyle/>
        <a:p>
          <a:endParaRPr lang="en-US"/>
        </a:p>
      </dgm:t>
    </dgm:pt>
    <dgm:pt modelId="{2DDC0737-5DBE-4732-8FA1-8B482DC0B1AE}" type="sibTrans" cxnId="{88E4FFA3-A388-4ED4-9CB3-365B640C8294}">
      <dgm:prSet/>
      <dgm:spPr/>
      <dgm:t>
        <a:bodyPr/>
        <a:lstStyle/>
        <a:p>
          <a:endParaRPr lang="en-US"/>
        </a:p>
      </dgm:t>
    </dgm:pt>
    <dgm:pt modelId="{86A4EA08-0F60-4667-A50F-A77F09E51C5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legal issues in compensation</a:t>
          </a:r>
          <a:endParaRPr lang="en-US" dirty="0"/>
        </a:p>
      </dgm:t>
    </dgm:pt>
    <dgm:pt modelId="{DD0A0B7B-0404-43B9-903D-F650381CEBDB}" type="parTrans" cxnId="{69AB3104-DF73-4856-A1D3-DE68C4B290A9}">
      <dgm:prSet/>
      <dgm:spPr/>
      <dgm:t>
        <a:bodyPr/>
        <a:lstStyle/>
        <a:p>
          <a:endParaRPr lang="en-US"/>
        </a:p>
      </dgm:t>
    </dgm:pt>
    <dgm:pt modelId="{14D86727-5BDF-41A0-97D9-53573ABB6891}" type="sibTrans" cxnId="{69AB3104-DF73-4856-A1D3-DE68C4B290A9}">
      <dgm:prSet/>
      <dgm:spPr/>
      <dgm:t>
        <a:bodyPr/>
        <a:lstStyle/>
        <a:p>
          <a:endParaRPr lang="en-US"/>
        </a:p>
      </dgm:t>
    </dgm:pt>
    <dgm:pt modelId="{E01AC432-699A-4A9D-A406-602756FD62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Apply compensation laws to specific employment scenarios</a:t>
          </a:r>
          <a:endParaRPr lang="en-US" dirty="0"/>
        </a:p>
      </dgm:t>
    </dgm:pt>
    <dgm:pt modelId="{803C991C-4881-4EB0-A9F2-9E81C916DD7F}" type="parTrans" cxnId="{59A15633-A74C-48D2-A036-5FEA263231EC}">
      <dgm:prSet/>
      <dgm:spPr/>
      <dgm:t>
        <a:bodyPr/>
        <a:lstStyle/>
        <a:p>
          <a:endParaRPr lang="en-US"/>
        </a:p>
      </dgm:t>
    </dgm:pt>
    <dgm:pt modelId="{80792256-978F-4474-93B9-189785AA32F2}" type="sibTrans" cxnId="{59A15633-A74C-48D2-A036-5FEA263231EC}">
      <dgm:prSet/>
      <dgm:spPr/>
      <dgm:t>
        <a:bodyPr/>
        <a:lstStyle/>
        <a:p>
          <a:endParaRPr lang="en-US"/>
        </a:p>
      </dgm:t>
    </dgm:pt>
    <dgm:pt modelId="{1042884E-3910-C542-873A-50F1F81BD6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Assess risk in compensation issues</a:t>
          </a:r>
          <a:endParaRPr lang="en-US" dirty="0"/>
        </a:p>
      </dgm:t>
    </dgm:pt>
    <dgm:pt modelId="{A471ADD3-31DA-634C-AB6A-222E42FFC3FA}" type="parTrans" cxnId="{625AA9FB-441F-CC44-AE10-1E7B7F8A8DAA}">
      <dgm:prSet/>
      <dgm:spPr/>
      <dgm:t>
        <a:bodyPr/>
        <a:lstStyle/>
        <a:p>
          <a:endParaRPr lang="en-US"/>
        </a:p>
      </dgm:t>
    </dgm:pt>
    <dgm:pt modelId="{EFC5CAA3-5A77-9245-ADD6-F586EE268DF6}" type="sibTrans" cxnId="{625AA9FB-441F-CC44-AE10-1E7B7F8A8DAA}">
      <dgm:prSet/>
      <dgm:spPr/>
      <dgm:t>
        <a:bodyPr/>
        <a:lstStyle/>
        <a:p>
          <a:endParaRPr lang="en-US"/>
        </a:p>
      </dgm:t>
    </dgm:pt>
    <dgm:pt modelId="{71C506DE-722C-1548-97F8-01A72228A5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fair vs. unfair compensation practices</a:t>
          </a:r>
          <a:endParaRPr lang="en-US" b="0" i="0" u="none" dirty="0"/>
        </a:p>
      </dgm:t>
    </dgm:pt>
    <dgm:pt modelId="{C730FCE5-BDFF-4849-BF2A-EF02DDF0DFCA}" type="parTrans" cxnId="{8716D122-7EA2-4842-8E92-D04D80A56498}">
      <dgm:prSet/>
      <dgm:spPr/>
      <dgm:t>
        <a:bodyPr/>
        <a:lstStyle/>
        <a:p>
          <a:endParaRPr lang="en-US"/>
        </a:p>
      </dgm:t>
    </dgm:pt>
    <dgm:pt modelId="{260F6886-0A48-374C-9FF1-04360135373F}" type="sibTrans" cxnId="{8716D122-7EA2-4842-8E92-D04D80A56498}">
      <dgm:prSet/>
      <dgm:spPr/>
      <dgm:t>
        <a:bodyPr/>
        <a:lstStyle/>
        <a:p>
          <a:endParaRPr lang="en-US"/>
        </a:p>
      </dgm:t>
    </dgm:pt>
    <dgm:pt modelId="{9D4DA241-D5D1-4FE4-AFA9-5AAF5F2C2118}" type="pres">
      <dgm:prSet presAssocID="{03612BAB-B204-4C18-AA5D-35D619EDCBDA}" presName="root" presStyleCnt="0">
        <dgm:presLayoutVars>
          <dgm:dir/>
          <dgm:resizeHandles val="exact"/>
        </dgm:presLayoutVars>
      </dgm:prSet>
      <dgm:spPr/>
    </dgm:pt>
    <dgm:pt modelId="{ED1123AB-39BC-4039-A54E-145C3F1F3B8D}" type="pres">
      <dgm:prSet presAssocID="{86A4EA08-0F60-4667-A50F-A77F09E51C54}" presName="compNode" presStyleCnt="0"/>
      <dgm:spPr/>
    </dgm:pt>
    <dgm:pt modelId="{6BC39C47-B7AE-47BF-8349-9E88995D79B0}" type="pres">
      <dgm:prSet presAssocID="{86A4EA08-0F60-4667-A50F-A77F09E51C54}" presName="bgRect" presStyleLbl="bgShp" presStyleIdx="0" presStyleCnt="5"/>
      <dgm:spPr/>
    </dgm:pt>
    <dgm:pt modelId="{EC02EF70-355E-4383-9BA3-4D4EF2E6994B}" type="pres">
      <dgm:prSet presAssocID="{86A4EA08-0F60-4667-A50F-A77F09E51C54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42F3709A-81EB-4274-9862-2D4CD6E43E86}" type="pres">
      <dgm:prSet presAssocID="{86A4EA08-0F60-4667-A50F-A77F09E51C54}" presName="spaceRect" presStyleCnt="0"/>
      <dgm:spPr/>
    </dgm:pt>
    <dgm:pt modelId="{19031AC2-3926-4114-AC13-2083605F8297}" type="pres">
      <dgm:prSet presAssocID="{86A4EA08-0F60-4667-A50F-A77F09E51C54}" presName="parTx" presStyleLbl="revTx" presStyleIdx="0" presStyleCnt="5">
        <dgm:presLayoutVars>
          <dgm:chMax val="0"/>
          <dgm:chPref val="0"/>
        </dgm:presLayoutVars>
      </dgm:prSet>
      <dgm:spPr/>
    </dgm:pt>
    <dgm:pt modelId="{1C864961-C706-479A-9612-458DE4082E2A}" type="pres">
      <dgm:prSet presAssocID="{14D86727-5BDF-41A0-97D9-53573ABB6891}" presName="sibTrans" presStyleCnt="0"/>
      <dgm:spPr/>
    </dgm:pt>
    <dgm:pt modelId="{24CB8E7C-EFE7-476F-8B74-BCA650D7B9A8}" type="pres">
      <dgm:prSet presAssocID="{480F83DB-9299-46E4-8AFD-B4B9873B38C2}" presName="compNode" presStyleCnt="0"/>
      <dgm:spPr/>
    </dgm:pt>
    <dgm:pt modelId="{1F244B83-7FC2-417B-BD7E-C5AF9A6681F8}" type="pres">
      <dgm:prSet presAssocID="{480F83DB-9299-46E4-8AFD-B4B9873B38C2}" presName="bgRect" presStyleLbl="bgShp" presStyleIdx="1" presStyleCnt="5"/>
      <dgm:spPr/>
    </dgm:pt>
    <dgm:pt modelId="{29948507-0E52-4174-A2DD-F84F4CD705EE}" type="pres">
      <dgm:prSet presAssocID="{480F83DB-9299-46E4-8AFD-B4B9873B38C2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8BB19F4-CA14-464D-A3A3-E2DB1E87B111}" type="pres">
      <dgm:prSet presAssocID="{480F83DB-9299-46E4-8AFD-B4B9873B38C2}" presName="spaceRect" presStyleCnt="0"/>
      <dgm:spPr/>
    </dgm:pt>
    <dgm:pt modelId="{9BF0FCD4-C710-4ED8-8544-88A4B513138A}" type="pres">
      <dgm:prSet presAssocID="{480F83DB-9299-46E4-8AFD-B4B9873B38C2}" presName="parTx" presStyleLbl="revTx" presStyleIdx="1" presStyleCnt="5">
        <dgm:presLayoutVars>
          <dgm:chMax val="0"/>
          <dgm:chPref val="0"/>
        </dgm:presLayoutVars>
      </dgm:prSet>
      <dgm:spPr/>
    </dgm:pt>
    <dgm:pt modelId="{0909EE97-6DA5-4F21-80F7-A2D723BA70FC}" type="pres">
      <dgm:prSet presAssocID="{2DDC0737-5DBE-4732-8FA1-8B482DC0B1AE}" presName="sibTrans" presStyleCnt="0"/>
      <dgm:spPr/>
    </dgm:pt>
    <dgm:pt modelId="{6BB97BBF-BC0E-004C-B799-9253CD4B6378}" type="pres">
      <dgm:prSet presAssocID="{71C506DE-722C-1548-97F8-01A72228A557}" presName="compNode" presStyleCnt="0"/>
      <dgm:spPr/>
    </dgm:pt>
    <dgm:pt modelId="{55FB4A71-C61C-0645-A8EF-BA6D79816230}" type="pres">
      <dgm:prSet presAssocID="{71C506DE-722C-1548-97F8-01A72228A557}" presName="bgRect" presStyleLbl="bgShp" presStyleIdx="2" presStyleCnt="5"/>
      <dgm:spPr/>
    </dgm:pt>
    <dgm:pt modelId="{7F165008-E695-5842-81CC-9C479D408460}" type="pres">
      <dgm:prSet presAssocID="{71C506DE-722C-1548-97F8-01A72228A557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Judge male with solid fill"/>
        </a:ext>
      </dgm:extLst>
    </dgm:pt>
    <dgm:pt modelId="{623DCFD3-2542-C544-B80B-77EBD0658363}" type="pres">
      <dgm:prSet presAssocID="{71C506DE-722C-1548-97F8-01A72228A557}" presName="spaceRect" presStyleCnt="0"/>
      <dgm:spPr/>
    </dgm:pt>
    <dgm:pt modelId="{995544D0-6BF2-E243-8EDF-3DDB0ED5517F}" type="pres">
      <dgm:prSet presAssocID="{71C506DE-722C-1548-97F8-01A72228A557}" presName="parTx" presStyleLbl="revTx" presStyleIdx="2" presStyleCnt="5">
        <dgm:presLayoutVars>
          <dgm:chMax val="0"/>
          <dgm:chPref val="0"/>
        </dgm:presLayoutVars>
      </dgm:prSet>
      <dgm:spPr/>
    </dgm:pt>
    <dgm:pt modelId="{48104D50-7586-384D-ADAC-9279C2958F45}" type="pres">
      <dgm:prSet presAssocID="{260F6886-0A48-374C-9FF1-04360135373F}" presName="sibTrans" presStyleCnt="0"/>
      <dgm:spPr/>
    </dgm:pt>
    <dgm:pt modelId="{1CB42338-CF2C-488B-BF3D-911C62092492}" type="pres">
      <dgm:prSet presAssocID="{E01AC432-699A-4A9D-A406-602756FD62CD}" presName="compNode" presStyleCnt="0"/>
      <dgm:spPr/>
    </dgm:pt>
    <dgm:pt modelId="{9A6FC6E4-B33E-4E00-86D4-2B9095538216}" type="pres">
      <dgm:prSet presAssocID="{E01AC432-699A-4A9D-A406-602756FD62CD}" presName="bgRect" presStyleLbl="bgShp" presStyleIdx="3" presStyleCnt="5"/>
      <dgm:spPr/>
    </dgm:pt>
    <dgm:pt modelId="{352FD0EC-D3B2-49E1-9C75-2BAFCCB7C671}" type="pres">
      <dgm:prSet presAssocID="{E01AC432-699A-4A9D-A406-602756FD62CD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5DBE072-D7A0-487E-A0CD-F2A9ADD7794A}" type="pres">
      <dgm:prSet presAssocID="{E01AC432-699A-4A9D-A406-602756FD62CD}" presName="spaceRect" presStyleCnt="0"/>
      <dgm:spPr/>
    </dgm:pt>
    <dgm:pt modelId="{6B61F48C-BC31-42C8-8C5D-7BD9F1077E3E}" type="pres">
      <dgm:prSet presAssocID="{E01AC432-699A-4A9D-A406-602756FD62CD}" presName="parTx" presStyleLbl="revTx" presStyleIdx="3" presStyleCnt="5">
        <dgm:presLayoutVars>
          <dgm:chMax val="0"/>
          <dgm:chPref val="0"/>
        </dgm:presLayoutVars>
      </dgm:prSet>
      <dgm:spPr/>
    </dgm:pt>
    <dgm:pt modelId="{F53477EC-B7C0-F848-A924-18B636AD5301}" type="pres">
      <dgm:prSet presAssocID="{80792256-978F-4474-93B9-189785AA32F2}" presName="sibTrans" presStyleCnt="0"/>
      <dgm:spPr/>
    </dgm:pt>
    <dgm:pt modelId="{D74BABF6-5D67-5546-9C6A-EEB8ADEA02B2}" type="pres">
      <dgm:prSet presAssocID="{1042884E-3910-C542-873A-50F1F81BD6EE}" presName="compNode" presStyleCnt="0"/>
      <dgm:spPr/>
    </dgm:pt>
    <dgm:pt modelId="{A1799D55-F65C-C443-9F2A-88DE3B9A7040}" type="pres">
      <dgm:prSet presAssocID="{1042884E-3910-C542-873A-50F1F81BD6EE}" presName="bgRect" presStyleLbl="bgShp" presStyleIdx="4" presStyleCnt="5"/>
      <dgm:spPr/>
    </dgm:pt>
    <dgm:pt modelId="{4616DE98-C9FA-C64C-8499-845C64DAE330}" type="pres">
      <dgm:prSet presAssocID="{1042884E-3910-C542-873A-50F1F81BD6EE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ipboard Partially Checked with solid fill"/>
        </a:ext>
      </dgm:extLst>
    </dgm:pt>
    <dgm:pt modelId="{733CF7BE-D871-174D-AD34-80FDE0D2DBB5}" type="pres">
      <dgm:prSet presAssocID="{1042884E-3910-C542-873A-50F1F81BD6EE}" presName="spaceRect" presStyleCnt="0"/>
      <dgm:spPr/>
    </dgm:pt>
    <dgm:pt modelId="{9D1077E4-9CD0-C748-A181-97EFDB492B5A}" type="pres">
      <dgm:prSet presAssocID="{1042884E-3910-C542-873A-50F1F81BD6E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9AB3104-DF73-4856-A1D3-DE68C4B290A9}" srcId="{03612BAB-B204-4C18-AA5D-35D619EDCBDA}" destId="{86A4EA08-0F60-4667-A50F-A77F09E51C54}" srcOrd="0" destOrd="0" parTransId="{DD0A0B7B-0404-43B9-903D-F650381CEBDB}" sibTransId="{14D86727-5BDF-41A0-97D9-53573ABB6891}"/>
    <dgm:cxn modelId="{439F340E-B535-ED4E-B7E9-DA6194E0885D}" type="presOf" srcId="{1042884E-3910-C542-873A-50F1F81BD6EE}" destId="{9D1077E4-9CD0-C748-A181-97EFDB492B5A}" srcOrd="0" destOrd="0" presId="urn:microsoft.com/office/officeart/2018/2/layout/IconVerticalSolidList"/>
    <dgm:cxn modelId="{8716D122-7EA2-4842-8E92-D04D80A56498}" srcId="{03612BAB-B204-4C18-AA5D-35D619EDCBDA}" destId="{71C506DE-722C-1548-97F8-01A72228A557}" srcOrd="2" destOrd="0" parTransId="{C730FCE5-BDFF-4849-BF2A-EF02DDF0DFCA}" sibTransId="{260F6886-0A48-374C-9FF1-04360135373F}"/>
    <dgm:cxn modelId="{59A15633-A74C-48D2-A036-5FEA263231EC}" srcId="{03612BAB-B204-4C18-AA5D-35D619EDCBDA}" destId="{E01AC432-699A-4A9D-A406-602756FD62CD}" srcOrd="3" destOrd="0" parTransId="{803C991C-4881-4EB0-A9F2-9E81C916DD7F}" sibTransId="{80792256-978F-4474-93B9-189785AA32F2}"/>
    <dgm:cxn modelId="{5B610341-55B6-4831-9B95-DBF7F760AE8C}" type="presOf" srcId="{03612BAB-B204-4C18-AA5D-35D619EDCBDA}" destId="{9D4DA241-D5D1-4FE4-AFA9-5AAF5F2C2118}" srcOrd="0" destOrd="0" presId="urn:microsoft.com/office/officeart/2018/2/layout/IconVerticalSolidList"/>
    <dgm:cxn modelId="{62889954-3CC8-C84B-8950-743E35DCFD5D}" type="presOf" srcId="{86A4EA08-0F60-4667-A50F-A77F09E51C54}" destId="{19031AC2-3926-4114-AC13-2083605F8297}" srcOrd="0" destOrd="0" presId="urn:microsoft.com/office/officeart/2018/2/layout/IconVerticalSolidList"/>
    <dgm:cxn modelId="{D929737C-A6B3-ED44-84E7-C73B3C8DB02A}" type="presOf" srcId="{480F83DB-9299-46E4-8AFD-B4B9873B38C2}" destId="{9BF0FCD4-C710-4ED8-8544-88A4B513138A}" srcOrd="0" destOrd="0" presId="urn:microsoft.com/office/officeart/2018/2/layout/IconVerticalSolidList"/>
    <dgm:cxn modelId="{88E4FFA3-A388-4ED4-9CB3-365B640C8294}" srcId="{03612BAB-B204-4C18-AA5D-35D619EDCBDA}" destId="{480F83DB-9299-46E4-8AFD-B4B9873B38C2}" srcOrd="1" destOrd="0" parTransId="{2E35E575-ECEF-47C7-9886-9A0A31DF19DD}" sibTransId="{2DDC0737-5DBE-4732-8FA1-8B482DC0B1AE}"/>
    <dgm:cxn modelId="{9DEAF3B9-F630-C749-89E7-D00401134DA0}" type="presOf" srcId="{71C506DE-722C-1548-97F8-01A72228A557}" destId="{995544D0-6BF2-E243-8EDF-3DDB0ED5517F}" srcOrd="0" destOrd="0" presId="urn:microsoft.com/office/officeart/2018/2/layout/IconVerticalSolidList"/>
    <dgm:cxn modelId="{A28E55E6-D53B-0649-BC22-9B3F10026982}" type="presOf" srcId="{E01AC432-699A-4A9D-A406-602756FD62CD}" destId="{6B61F48C-BC31-42C8-8C5D-7BD9F1077E3E}" srcOrd="0" destOrd="0" presId="urn:microsoft.com/office/officeart/2018/2/layout/IconVerticalSolidList"/>
    <dgm:cxn modelId="{625AA9FB-441F-CC44-AE10-1E7B7F8A8DAA}" srcId="{03612BAB-B204-4C18-AA5D-35D619EDCBDA}" destId="{1042884E-3910-C542-873A-50F1F81BD6EE}" srcOrd="4" destOrd="0" parTransId="{A471ADD3-31DA-634C-AB6A-222E42FFC3FA}" sibTransId="{EFC5CAA3-5A77-9245-ADD6-F586EE268DF6}"/>
    <dgm:cxn modelId="{0C69610E-1D34-C447-A76E-617181710406}" type="presParOf" srcId="{9D4DA241-D5D1-4FE4-AFA9-5AAF5F2C2118}" destId="{ED1123AB-39BC-4039-A54E-145C3F1F3B8D}" srcOrd="0" destOrd="0" presId="urn:microsoft.com/office/officeart/2018/2/layout/IconVerticalSolidList"/>
    <dgm:cxn modelId="{F994B39F-86B9-894B-B2A8-2AAFF4A6DF44}" type="presParOf" srcId="{ED1123AB-39BC-4039-A54E-145C3F1F3B8D}" destId="{6BC39C47-B7AE-47BF-8349-9E88995D79B0}" srcOrd="0" destOrd="0" presId="urn:microsoft.com/office/officeart/2018/2/layout/IconVerticalSolidList"/>
    <dgm:cxn modelId="{6153B10A-425B-2148-BBDA-AFB7F03EC0C6}" type="presParOf" srcId="{ED1123AB-39BC-4039-A54E-145C3F1F3B8D}" destId="{EC02EF70-355E-4383-9BA3-4D4EF2E6994B}" srcOrd="1" destOrd="0" presId="urn:microsoft.com/office/officeart/2018/2/layout/IconVerticalSolidList"/>
    <dgm:cxn modelId="{2DD761FF-7935-084C-A463-6113D2633D2B}" type="presParOf" srcId="{ED1123AB-39BC-4039-A54E-145C3F1F3B8D}" destId="{42F3709A-81EB-4274-9862-2D4CD6E43E86}" srcOrd="2" destOrd="0" presId="urn:microsoft.com/office/officeart/2018/2/layout/IconVerticalSolidList"/>
    <dgm:cxn modelId="{AB3B00C2-2492-1B4D-BBD0-C052844DABBD}" type="presParOf" srcId="{ED1123AB-39BC-4039-A54E-145C3F1F3B8D}" destId="{19031AC2-3926-4114-AC13-2083605F8297}" srcOrd="3" destOrd="0" presId="urn:microsoft.com/office/officeart/2018/2/layout/IconVerticalSolidList"/>
    <dgm:cxn modelId="{93229E8F-4C2A-2147-B7A6-5E3E5070C63D}" type="presParOf" srcId="{9D4DA241-D5D1-4FE4-AFA9-5AAF5F2C2118}" destId="{1C864961-C706-479A-9612-458DE4082E2A}" srcOrd="1" destOrd="0" presId="urn:microsoft.com/office/officeart/2018/2/layout/IconVerticalSolidList"/>
    <dgm:cxn modelId="{FDF930C0-2254-FF45-BB09-01479AB9F7E6}" type="presParOf" srcId="{9D4DA241-D5D1-4FE4-AFA9-5AAF5F2C2118}" destId="{24CB8E7C-EFE7-476F-8B74-BCA650D7B9A8}" srcOrd="2" destOrd="0" presId="urn:microsoft.com/office/officeart/2018/2/layout/IconVerticalSolidList"/>
    <dgm:cxn modelId="{84A6B5F5-3BA8-8847-9C6A-EFEF38D19872}" type="presParOf" srcId="{24CB8E7C-EFE7-476F-8B74-BCA650D7B9A8}" destId="{1F244B83-7FC2-417B-BD7E-C5AF9A6681F8}" srcOrd="0" destOrd="0" presId="urn:microsoft.com/office/officeart/2018/2/layout/IconVerticalSolidList"/>
    <dgm:cxn modelId="{6C5501D3-8E8D-4144-8593-2F1581873B27}" type="presParOf" srcId="{24CB8E7C-EFE7-476F-8B74-BCA650D7B9A8}" destId="{29948507-0E52-4174-A2DD-F84F4CD705EE}" srcOrd="1" destOrd="0" presId="urn:microsoft.com/office/officeart/2018/2/layout/IconVerticalSolidList"/>
    <dgm:cxn modelId="{D79CC1E9-1BD9-324F-A24F-EC12648FF1E8}" type="presParOf" srcId="{24CB8E7C-EFE7-476F-8B74-BCA650D7B9A8}" destId="{E8BB19F4-CA14-464D-A3A3-E2DB1E87B111}" srcOrd="2" destOrd="0" presId="urn:microsoft.com/office/officeart/2018/2/layout/IconVerticalSolidList"/>
    <dgm:cxn modelId="{C088A85D-F28D-864D-B38F-07F8054758E7}" type="presParOf" srcId="{24CB8E7C-EFE7-476F-8B74-BCA650D7B9A8}" destId="{9BF0FCD4-C710-4ED8-8544-88A4B513138A}" srcOrd="3" destOrd="0" presId="urn:microsoft.com/office/officeart/2018/2/layout/IconVerticalSolidList"/>
    <dgm:cxn modelId="{9F651D74-F5BF-2E48-8041-8355C8C44062}" type="presParOf" srcId="{9D4DA241-D5D1-4FE4-AFA9-5AAF5F2C2118}" destId="{0909EE97-6DA5-4F21-80F7-A2D723BA70FC}" srcOrd="3" destOrd="0" presId="urn:microsoft.com/office/officeart/2018/2/layout/IconVerticalSolidList"/>
    <dgm:cxn modelId="{9273CFC4-7BF7-BD4F-9175-8086171A9486}" type="presParOf" srcId="{9D4DA241-D5D1-4FE4-AFA9-5AAF5F2C2118}" destId="{6BB97BBF-BC0E-004C-B799-9253CD4B6378}" srcOrd="4" destOrd="0" presId="urn:microsoft.com/office/officeart/2018/2/layout/IconVerticalSolidList"/>
    <dgm:cxn modelId="{D581AAD9-84DE-754E-9212-6B1E5053B517}" type="presParOf" srcId="{6BB97BBF-BC0E-004C-B799-9253CD4B6378}" destId="{55FB4A71-C61C-0645-A8EF-BA6D79816230}" srcOrd="0" destOrd="0" presId="urn:microsoft.com/office/officeart/2018/2/layout/IconVerticalSolidList"/>
    <dgm:cxn modelId="{F1FBB2E5-8938-6842-91D9-8E948BA5C664}" type="presParOf" srcId="{6BB97BBF-BC0E-004C-B799-9253CD4B6378}" destId="{7F165008-E695-5842-81CC-9C479D408460}" srcOrd="1" destOrd="0" presId="urn:microsoft.com/office/officeart/2018/2/layout/IconVerticalSolidList"/>
    <dgm:cxn modelId="{CBAA661A-6095-2A4C-8F13-4D8D996FB8B9}" type="presParOf" srcId="{6BB97BBF-BC0E-004C-B799-9253CD4B6378}" destId="{623DCFD3-2542-C544-B80B-77EBD0658363}" srcOrd="2" destOrd="0" presId="urn:microsoft.com/office/officeart/2018/2/layout/IconVerticalSolidList"/>
    <dgm:cxn modelId="{0692593C-9F9A-9A46-A700-1C69ABE17318}" type="presParOf" srcId="{6BB97BBF-BC0E-004C-B799-9253CD4B6378}" destId="{995544D0-6BF2-E243-8EDF-3DDB0ED5517F}" srcOrd="3" destOrd="0" presId="urn:microsoft.com/office/officeart/2018/2/layout/IconVerticalSolidList"/>
    <dgm:cxn modelId="{90E0F8B0-AC7A-8943-A1A9-6F4D0A847821}" type="presParOf" srcId="{9D4DA241-D5D1-4FE4-AFA9-5AAF5F2C2118}" destId="{48104D50-7586-384D-ADAC-9279C2958F45}" srcOrd="5" destOrd="0" presId="urn:microsoft.com/office/officeart/2018/2/layout/IconVerticalSolidList"/>
    <dgm:cxn modelId="{42841B63-BABD-0F4C-9E35-825DCFD8C370}" type="presParOf" srcId="{9D4DA241-D5D1-4FE4-AFA9-5AAF5F2C2118}" destId="{1CB42338-CF2C-488B-BF3D-911C62092492}" srcOrd="6" destOrd="0" presId="urn:microsoft.com/office/officeart/2018/2/layout/IconVerticalSolidList"/>
    <dgm:cxn modelId="{D0F7235D-BD48-3D41-BB60-222A96C4729E}" type="presParOf" srcId="{1CB42338-CF2C-488B-BF3D-911C62092492}" destId="{9A6FC6E4-B33E-4E00-86D4-2B9095538216}" srcOrd="0" destOrd="0" presId="urn:microsoft.com/office/officeart/2018/2/layout/IconVerticalSolidList"/>
    <dgm:cxn modelId="{17621FB9-FCCD-CB4C-A1AE-9FCA69F4B09D}" type="presParOf" srcId="{1CB42338-CF2C-488B-BF3D-911C62092492}" destId="{352FD0EC-D3B2-49E1-9C75-2BAFCCB7C671}" srcOrd="1" destOrd="0" presId="urn:microsoft.com/office/officeart/2018/2/layout/IconVerticalSolidList"/>
    <dgm:cxn modelId="{EEEE86FA-E236-B34B-B00B-DF49762813BF}" type="presParOf" srcId="{1CB42338-CF2C-488B-BF3D-911C62092492}" destId="{35DBE072-D7A0-487E-A0CD-F2A9ADD7794A}" srcOrd="2" destOrd="0" presId="urn:microsoft.com/office/officeart/2018/2/layout/IconVerticalSolidList"/>
    <dgm:cxn modelId="{C5E365FA-CF02-B948-B007-CF49C0AD9127}" type="presParOf" srcId="{1CB42338-CF2C-488B-BF3D-911C62092492}" destId="{6B61F48C-BC31-42C8-8C5D-7BD9F1077E3E}" srcOrd="3" destOrd="0" presId="urn:microsoft.com/office/officeart/2018/2/layout/IconVerticalSolidList"/>
    <dgm:cxn modelId="{5CF0AAD8-BEAA-ED4C-9494-285E856D56D8}" type="presParOf" srcId="{9D4DA241-D5D1-4FE4-AFA9-5AAF5F2C2118}" destId="{F53477EC-B7C0-F848-A924-18B636AD5301}" srcOrd="7" destOrd="0" presId="urn:microsoft.com/office/officeart/2018/2/layout/IconVerticalSolidList"/>
    <dgm:cxn modelId="{3F8FBE46-DBEF-0E40-B90F-953AD337A99E}" type="presParOf" srcId="{9D4DA241-D5D1-4FE4-AFA9-5AAF5F2C2118}" destId="{D74BABF6-5D67-5546-9C6A-EEB8ADEA02B2}" srcOrd="8" destOrd="0" presId="urn:microsoft.com/office/officeart/2018/2/layout/IconVerticalSolidList"/>
    <dgm:cxn modelId="{4CF33E97-7790-AB4D-A3AA-126627DCE8EC}" type="presParOf" srcId="{D74BABF6-5D67-5546-9C6A-EEB8ADEA02B2}" destId="{A1799D55-F65C-C443-9F2A-88DE3B9A7040}" srcOrd="0" destOrd="0" presId="urn:microsoft.com/office/officeart/2018/2/layout/IconVerticalSolidList"/>
    <dgm:cxn modelId="{8D240A42-3C31-3340-B671-5AA43C8ACC51}" type="presParOf" srcId="{D74BABF6-5D67-5546-9C6A-EEB8ADEA02B2}" destId="{4616DE98-C9FA-C64C-8499-845C64DAE330}" srcOrd="1" destOrd="0" presId="urn:microsoft.com/office/officeart/2018/2/layout/IconVerticalSolidList"/>
    <dgm:cxn modelId="{3D5EA798-ABA3-F54C-8ACD-2D3036C7DBEB}" type="presParOf" srcId="{D74BABF6-5D67-5546-9C6A-EEB8ADEA02B2}" destId="{733CF7BE-D871-174D-AD34-80FDE0D2DBB5}" srcOrd="2" destOrd="0" presId="urn:microsoft.com/office/officeart/2018/2/layout/IconVerticalSolidList"/>
    <dgm:cxn modelId="{B03CB417-7850-E648-B898-2C8919581EA3}" type="presParOf" srcId="{D74BABF6-5D67-5546-9C6A-EEB8ADEA02B2}" destId="{9D1077E4-9CD0-C748-A181-97EFDB492B5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932F53-99B0-4364-81A4-3BE5A5C30CF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20E79E0-005F-4C8E-82F7-ACDF922487CF}">
      <dgm:prSet/>
      <dgm:spPr/>
      <dgm:t>
        <a:bodyPr/>
        <a:lstStyle/>
        <a:p>
          <a:r>
            <a:rPr lang="en-US"/>
            <a:t>Equal Wages</a:t>
          </a:r>
        </a:p>
      </dgm:t>
    </dgm:pt>
    <dgm:pt modelId="{ECF5BD93-1B5F-4F93-AC58-7AD71E45A4C9}" type="parTrans" cxnId="{43CD83E2-0700-479D-B3E2-3DFD91EC997B}">
      <dgm:prSet/>
      <dgm:spPr/>
      <dgm:t>
        <a:bodyPr/>
        <a:lstStyle/>
        <a:p>
          <a:endParaRPr lang="en-US"/>
        </a:p>
      </dgm:t>
    </dgm:pt>
    <dgm:pt modelId="{FE0DE545-5BF2-4C92-A526-AC92AA928F27}" type="sibTrans" cxnId="{43CD83E2-0700-479D-B3E2-3DFD91EC997B}">
      <dgm:prSet/>
      <dgm:spPr/>
      <dgm:t>
        <a:bodyPr/>
        <a:lstStyle/>
        <a:p>
          <a:endParaRPr lang="en-US"/>
        </a:p>
      </dgm:t>
    </dgm:pt>
    <dgm:pt modelId="{4F3EFDF9-0891-4F52-80A4-864216811ADA}">
      <dgm:prSet/>
      <dgm:spPr/>
      <dgm:t>
        <a:bodyPr/>
        <a:lstStyle/>
        <a:p>
          <a:r>
            <a:rPr lang="en-US"/>
            <a:t>Skill</a:t>
          </a:r>
        </a:p>
      </dgm:t>
    </dgm:pt>
    <dgm:pt modelId="{5AFF9BD8-EAF9-411B-ADB4-80705B9BE5B0}" type="parTrans" cxnId="{7296E977-598F-485B-B138-B6B7DB9A3160}">
      <dgm:prSet/>
      <dgm:spPr/>
      <dgm:t>
        <a:bodyPr/>
        <a:lstStyle/>
        <a:p>
          <a:endParaRPr lang="en-US"/>
        </a:p>
      </dgm:t>
    </dgm:pt>
    <dgm:pt modelId="{2DCF8F0C-EBE4-4F68-92B8-D1C0D227A4BA}" type="sibTrans" cxnId="{7296E977-598F-485B-B138-B6B7DB9A3160}">
      <dgm:prSet/>
      <dgm:spPr/>
      <dgm:t>
        <a:bodyPr/>
        <a:lstStyle/>
        <a:p>
          <a:endParaRPr lang="en-US"/>
        </a:p>
      </dgm:t>
    </dgm:pt>
    <dgm:pt modelId="{2845C5BD-E6CC-4C0B-8E83-5ADD33259932}">
      <dgm:prSet/>
      <dgm:spPr/>
      <dgm:t>
        <a:bodyPr/>
        <a:lstStyle/>
        <a:p>
          <a:r>
            <a:rPr lang="en-US"/>
            <a:t>Effort</a:t>
          </a:r>
        </a:p>
      </dgm:t>
    </dgm:pt>
    <dgm:pt modelId="{243E59C7-82C7-4998-ACD9-C53A5B4A12B6}" type="parTrans" cxnId="{10FD920C-BD78-4403-A74D-21FD7966A318}">
      <dgm:prSet/>
      <dgm:spPr/>
      <dgm:t>
        <a:bodyPr/>
        <a:lstStyle/>
        <a:p>
          <a:endParaRPr lang="en-US"/>
        </a:p>
      </dgm:t>
    </dgm:pt>
    <dgm:pt modelId="{D2B64C7A-9BB6-4C02-BE38-AC9923A97534}" type="sibTrans" cxnId="{10FD920C-BD78-4403-A74D-21FD7966A318}">
      <dgm:prSet/>
      <dgm:spPr/>
      <dgm:t>
        <a:bodyPr/>
        <a:lstStyle/>
        <a:p>
          <a:endParaRPr lang="en-US"/>
        </a:p>
      </dgm:t>
    </dgm:pt>
    <dgm:pt modelId="{2BE4AA25-2BE5-4D85-A200-11DDBDA10779}">
      <dgm:prSet/>
      <dgm:spPr/>
      <dgm:t>
        <a:bodyPr/>
        <a:lstStyle/>
        <a:p>
          <a:r>
            <a:rPr lang="en-US"/>
            <a:t>Responsibility</a:t>
          </a:r>
        </a:p>
      </dgm:t>
    </dgm:pt>
    <dgm:pt modelId="{08DC67B4-9B0C-4563-8ED7-56E81FFE151A}" type="parTrans" cxnId="{794C6E16-11BF-417B-8564-21A3039B1F5C}">
      <dgm:prSet/>
      <dgm:spPr/>
      <dgm:t>
        <a:bodyPr/>
        <a:lstStyle/>
        <a:p>
          <a:endParaRPr lang="en-US"/>
        </a:p>
      </dgm:t>
    </dgm:pt>
    <dgm:pt modelId="{8F9EC7C8-42B4-4BFF-AA38-3EF4FC5C66A5}" type="sibTrans" cxnId="{794C6E16-11BF-417B-8564-21A3039B1F5C}">
      <dgm:prSet/>
      <dgm:spPr/>
      <dgm:t>
        <a:bodyPr/>
        <a:lstStyle/>
        <a:p>
          <a:endParaRPr lang="en-US"/>
        </a:p>
      </dgm:t>
    </dgm:pt>
    <dgm:pt modelId="{82BD8694-09B7-4031-90B5-A1C91B19EC16}">
      <dgm:prSet/>
      <dgm:spPr/>
      <dgm:t>
        <a:bodyPr/>
        <a:lstStyle/>
        <a:p>
          <a:r>
            <a:rPr lang="en-US" dirty="0"/>
            <a:t>Working Conditions</a:t>
          </a:r>
        </a:p>
      </dgm:t>
    </dgm:pt>
    <dgm:pt modelId="{83A7DB05-D3E8-4E5A-81AB-F871CB9C950E}" type="parTrans" cxnId="{5D6A5720-1722-49E9-8EF1-288D15265007}">
      <dgm:prSet/>
      <dgm:spPr/>
      <dgm:t>
        <a:bodyPr/>
        <a:lstStyle/>
        <a:p>
          <a:endParaRPr lang="en-US"/>
        </a:p>
      </dgm:t>
    </dgm:pt>
    <dgm:pt modelId="{CC55B0ED-EAED-4BB1-B9A2-D815047F39D5}" type="sibTrans" cxnId="{5D6A5720-1722-49E9-8EF1-288D15265007}">
      <dgm:prSet/>
      <dgm:spPr/>
      <dgm:t>
        <a:bodyPr/>
        <a:lstStyle/>
        <a:p>
          <a:endParaRPr lang="en-US"/>
        </a:p>
      </dgm:t>
    </dgm:pt>
    <dgm:pt modelId="{B2F2DA5A-56F8-1042-A57D-02AC0A80894B}" type="pres">
      <dgm:prSet presAssocID="{CD932F53-99B0-4364-81A4-3BE5A5C30CF9}" presName="vert0" presStyleCnt="0">
        <dgm:presLayoutVars>
          <dgm:dir/>
          <dgm:animOne val="branch"/>
          <dgm:animLvl val="lvl"/>
        </dgm:presLayoutVars>
      </dgm:prSet>
      <dgm:spPr/>
    </dgm:pt>
    <dgm:pt modelId="{7804AC07-4213-5E4B-B715-B8238932501C}" type="pres">
      <dgm:prSet presAssocID="{B20E79E0-005F-4C8E-82F7-ACDF922487CF}" presName="thickLine" presStyleLbl="alignNode1" presStyleIdx="0" presStyleCnt="5"/>
      <dgm:spPr/>
    </dgm:pt>
    <dgm:pt modelId="{6F3F80A5-2FD8-9F46-9E2E-240C10A19358}" type="pres">
      <dgm:prSet presAssocID="{B20E79E0-005F-4C8E-82F7-ACDF922487CF}" presName="horz1" presStyleCnt="0"/>
      <dgm:spPr/>
    </dgm:pt>
    <dgm:pt modelId="{B7205105-C4F8-9348-B043-EC0B247BB2CF}" type="pres">
      <dgm:prSet presAssocID="{B20E79E0-005F-4C8E-82F7-ACDF922487CF}" presName="tx1" presStyleLbl="revTx" presStyleIdx="0" presStyleCnt="5"/>
      <dgm:spPr/>
    </dgm:pt>
    <dgm:pt modelId="{B119078F-971C-9245-9E27-DA88487EF7A6}" type="pres">
      <dgm:prSet presAssocID="{B20E79E0-005F-4C8E-82F7-ACDF922487CF}" presName="vert1" presStyleCnt="0"/>
      <dgm:spPr/>
    </dgm:pt>
    <dgm:pt modelId="{45DC55EC-AC87-C842-9E79-9F33C4408E1F}" type="pres">
      <dgm:prSet presAssocID="{4F3EFDF9-0891-4F52-80A4-864216811ADA}" presName="thickLine" presStyleLbl="alignNode1" presStyleIdx="1" presStyleCnt="5"/>
      <dgm:spPr/>
    </dgm:pt>
    <dgm:pt modelId="{FE7409A1-30C6-3D47-BF4C-A1EB6FED10CA}" type="pres">
      <dgm:prSet presAssocID="{4F3EFDF9-0891-4F52-80A4-864216811ADA}" presName="horz1" presStyleCnt="0"/>
      <dgm:spPr/>
    </dgm:pt>
    <dgm:pt modelId="{A172E83A-907A-674F-B295-501B3458BE03}" type="pres">
      <dgm:prSet presAssocID="{4F3EFDF9-0891-4F52-80A4-864216811ADA}" presName="tx1" presStyleLbl="revTx" presStyleIdx="1" presStyleCnt="5"/>
      <dgm:spPr/>
    </dgm:pt>
    <dgm:pt modelId="{373EF128-BC57-0445-9D23-14663070EE85}" type="pres">
      <dgm:prSet presAssocID="{4F3EFDF9-0891-4F52-80A4-864216811ADA}" presName="vert1" presStyleCnt="0"/>
      <dgm:spPr/>
    </dgm:pt>
    <dgm:pt modelId="{03766AE5-C7C1-684C-AA72-6C300932B933}" type="pres">
      <dgm:prSet presAssocID="{2845C5BD-E6CC-4C0B-8E83-5ADD33259932}" presName="thickLine" presStyleLbl="alignNode1" presStyleIdx="2" presStyleCnt="5"/>
      <dgm:spPr/>
    </dgm:pt>
    <dgm:pt modelId="{E3159B47-1A70-E94D-BAC2-4B4FF7DD53CA}" type="pres">
      <dgm:prSet presAssocID="{2845C5BD-E6CC-4C0B-8E83-5ADD33259932}" presName="horz1" presStyleCnt="0"/>
      <dgm:spPr/>
    </dgm:pt>
    <dgm:pt modelId="{31DC36B9-188C-6C42-AFC1-85284870CA94}" type="pres">
      <dgm:prSet presAssocID="{2845C5BD-E6CC-4C0B-8E83-5ADD33259932}" presName="tx1" presStyleLbl="revTx" presStyleIdx="2" presStyleCnt="5"/>
      <dgm:spPr/>
    </dgm:pt>
    <dgm:pt modelId="{A9231FAA-4B23-A046-97BE-057F5CD0AF87}" type="pres">
      <dgm:prSet presAssocID="{2845C5BD-E6CC-4C0B-8E83-5ADD33259932}" presName="vert1" presStyleCnt="0"/>
      <dgm:spPr/>
    </dgm:pt>
    <dgm:pt modelId="{E24FD74A-C12F-0B4A-A542-0EBFCF569D33}" type="pres">
      <dgm:prSet presAssocID="{2BE4AA25-2BE5-4D85-A200-11DDBDA10779}" presName="thickLine" presStyleLbl="alignNode1" presStyleIdx="3" presStyleCnt="5"/>
      <dgm:spPr/>
    </dgm:pt>
    <dgm:pt modelId="{BB04FEE3-8829-7547-B276-91E3F013F38C}" type="pres">
      <dgm:prSet presAssocID="{2BE4AA25-2BE5-4D85-A200-11DDBDA10779}" presName="horz1" presStyleCnt="0"/>
      <dgm:spPr/>
    </dgm:pt>
    <dgm:pt modelId="{182EA4DB-3BE1-6C4F-AAB7-4BFBB5BD23FF}" type="pres">
      <dgm:prSet presAssocID="{2BE4AA25-2BE5-4D85-A200-11DDBDA10779}" presName="tx1" presStyleLbl="revTx" presStyleIdx="3" presStyleCnt="5"/>
      <dgm:spPr/>
    </dgm:pt>
    <dgm:pt modelId="{56E757B3-558E-9646-A0C9-E7726BBCAC60}" type="pres">
      <dgm:prSet presAssocID="{2BE4AA25-2BE5-4D85-A200-11DDBDA10779}" presName="vert1" presStyleCnt="0"/>
      <dgm:spPr/>
    </dgm:pt>
    <dgm:pt modelId="{6CA888EA-2206-AA4F-AA44-C0B9C0565980}" type="pres">
      <dgm:prSet presAssocID="{82BD8694-09B7-4031-90B5-A1C91B19EC16}" presName="thickLine" presStyleLbl="alignNode1" presStyleIdx="4" presStyleCnt="5"/>
      <dgm:spPr/>
    </dgm:pt>
    <dgm:pt modelId="{E4197991-6A71-7449-9C4E-D533E20701CE}" type="pres">
      <dgm:prSet presAssocID="{82BD8694-09B7-4031-90B5-A1C91B19EC16}" presName="horz1" presStyleCnt="0"/>
      <dgm:spPr/>
    </dgm:pt>
    <dgm:pt modelId="{360C561F-7DBE-7145-AC23-7D577F8902C1}" type="pres">
      <dgm:prSet presAssocID="{82BD8694-09B7-4031-90B5-A1C91B19EC16}" presName="tx1" presStyleLbl="revTx" presStyleIdx="4" presStyleCnt="5"/>
      <dgm:spPr/>
    </dgm:pt>
    <dgm:pt modelId="{07BCEF66-3B64-3943-95D9-28A64777E322}" type="pres">
      <dgm:prSet presAssocID="{82BD8694-09B7-4031-90B5-A1C91B19EC16}" presName="vert1" presStyleCnt="0"/>
      <dgm:spPr/>
    </dgm:pt>
  </dgm:ptLst>
  <dgm:cxnLst>
    <dgm:cxn modelId="{10FD920C-BD78-4403-A74D-21FD7966A318}" srcId="{CD932F53-99B0-4364-81A4-3BE5A5C30CF9}" destId="{2845C5BD-E6CC-4C0B-8E83-5ADD33259932}" srcOrd="2" destOrd="0" parTransId="{243E59C7-82C7-4998-ACD9-C53A5B4A12B6}" sibTransId="{D2B64C7A-9BB6-4C02-BE38-AC9923A97534}"/>
    <dgm:cxn modelId="{B8904B15-E502-0348-B6D9-08E7B3855841}" type="presOf" srcId="{2845C5BD-E6CC-4C0B-8E83-5ADD33259932}" destId="{31DC36B9-188C-6C42-AFC1-85284870CA94}" srcOrd="0" destOrd="0" presId="urn:microsoft.com/office/officeart/2008/layout/LinedList"/>
    <dgm:cxn modelId="{794C6E16-11BF-417B-8564-21A3039B1F5C}" srcId="{CD932F53-99B0-4364-81A4-3BE5A5C30CF9}" destId="{2BE4AA25-2BE5-4D85-A200-11DDBDA10779}" srcOrd="3" destOrd="0" parTransId="{08DC67B4-9B0C-4563-8ED7-56E81FFE151A}" sibTransId="{8F9EC7C8-42B4-4BFF-AA38-3EF4FC5C66A5}"/>
    <dgm:cxn modelId="{5D6A5720-1722-49E9-8EF1-288D15265007}" srcId="{CD932F53-99B0-4364-81A4-3BE5A5C30CF9}" destId="{82BD8694-09B7-4031-90B5-A1C91B19EC16}" srcOrd="4" destOrd="0" parTransId="{83A7DB05-D3E8-4E5A-81AB-F871CB9C950E}" sibTransId="{CC55B0ED-EAED-4BB1-B9A2-D815047F39D5}"/>
    <dgm:cxn modelId="{82E7452C-F685-4E4B-9D0A-A7C757A51635}" type="presOf" srcId="{CD932F53-99B0-4364-81A4-3BE5A5C30CF9}" destId="{B2F2DA5A-56F8-1042-A57D-02AC0A80894B}" srcOrd="0" destOrd="0" presId="urn:microsoft.com/office/officeart/2008/layout/LinedList"/>
    <dgm:cxn modelId="{2166002D-71AA-D84D-967B-048FE23B8D7D}" type="presOf" srcId="{B20E79E0-005F-4C8E-82F7-ACDF922487CF}" destId="{B7205105-C4F8-9348-B043-EC0B247BB2CF}" srcOrd="0" destOrd="0" presId="urn:microsoft.com/office/officeart/2008/layout/LinedList"/>
    <dgm:cxn modelId="{7296E977-598F-485B-B138-B6B7DB9A3160}" srcId="{CD932F53-99B0-4364-81A4-3BE5A5C30CF9}" destId="{4F3EFDF9-0891-4F52-80A4-864216811ADA}" srcOrd="1" destOrd="0" parTransId="{5AFF9BD8-EAF9-411B-ADB4-80705B9BE5B0}" sibTransId="{2DCF8F0C-EBE4-4F68-92B8-D1C0D227A4BA}"/>
    <dgm:cxn modelId="{CB42C8D0-3993-C445-825F-C36FB1482965}" type="presOf" srcId="{82BD8694-09B7-4031-90B5-A1C91B19EC16}" destId="{360C561F-7DBE-7145-AC23-7D577F8902C1}" srcOrd="0" destOrd="0" presId="urn:microsoft.com/office/officeart/2008/layout/LinedList"/>
    <dgm:cxn modelId="{AB0260DE-F380-274A-9BBD-8B6FAAB6580D}" type="presOf" srcId="{2BE4AA25-2BE5-4D85-A200-11DDBDA10779}" destId="{182EA4DB-3BE1-6C4F-AAB7-4BFBB5BD23FF}" srcOrd="0" destOrd="0" presId="urn:microsoft.com/office/officeart/2008/layout/LinedList"/>
    <dgm:cxn modelId="{43CD83E2-0700-479D-B3E2-3DFD91EC997B}" srcId="{CD932F53-99B0-4364-81A4-3BE5A5C30CF9}" destId="{B20E79E0-005F-4C8E-82F7-ACDF922487CF}" srcOrd="0" destOrd="0" parTransId="{ECF5BD93-1B5F-4F93-AC58-7AD71E45A4C9}" sibTransId="{FE0DE545-5BF2-4C92-A526-AC92AA928F27}"/>
    <dgm:cxn modelId="{F103BEFD-808A-5949-B6FD-97B416C1266F}" type="presOf" srcId="{4F3EFDF9-0891-4F52-80A4-864216811ADA}" destId="{A172E83A-907A-674F-B295-501B3458BE03}" srcOrd="0" destOrd="0" presId="urn:microsoft.com/office/officeart/2008/layout/LinedList"/>
    <dgm:cxn modelId="{03E4C345-74CD-4242-85D5-D5DA17078C72}" type="presParOf" srcId="{B2F2DA5A-56F8-1042-A57D-02AC0A80894B}" destId="{7804AC07-4213-5E4B-B715-B8238932501C}" srcOrd="0" destOrd="0" presId="urn:microsoft.com/office/officeart/2008/layout/LinedList"/>
    <dgm:cxn modelId="{D370813B-C0F3-F741-BB58-9DE288630B96}" type="presParOf" srcId="{B2F2DA5A-56F8-1042-A57D-02AC0A80894B}" destId="{6F3F80A5-2FD8-9F46-9E2E-240C10A19358}" srcOrd="1" destOrd="0" presId="urn:microsoft.com/office/officeart/2008/layout/LinedList"/>
    <dgm:cxn modelId="{54C09AE0-89D2-804E-986D-63D125B06EB9}" type="presParOf" srcId="{6F3F80A5-2FD8-9F46-9E2E-240C10A19358}" destId="{B7205105-C4F8-9348-B043-EC0B247BB2CF}" srcOrd="0" destOrd="0" presId="urn:microsoft.com/office/officeart/2008/layout/LinedList"/>
    <dgm:cxn modelId="{7D9AA787-56B2-CF4A-A3E6-AF1E682AC0B6}" type="presParOf" srcId="{6F3F80A5-2FD8-9F46-9E2E-240C10A19358}" destId="{B119078F-971C-9245-9E27-DA88487EF7A6}" srcOrd="1" destOrd="0" presId="urn:microsoft.com/office/officeart/2008/layout/LinedList"/>
    <dgm:cxn modelId="{939B6C56-9B96-8B44-B181-3A90F4BD08D9}" type="presParOf" srcId="{B2F2DA5A-56F8-1042-A57D-02AC0A80894B}" destId="{45DC55EC-AC87-C842-9E79-9F33C4408E1F}" srcOrd="2" destOrd="0" presId="urn:microsoft.com/office/officeart/2008/layout/LinedList"/>
    <dgm:cxn modelId="{82E6F5B7-D005-E345-997B-ED8FE9F27813}" type="presParOf" srcId="{B2F2DA5A-56F8-1042-A57D-02AC0A80894B}" destId="{FE7409A1-30C6-3D47-BF4C-A1EB6FED10CA}" srcOrd="3" destOrd="0" presId="urn:microsoft.com/office/officeart/2008/layout/LinedList"/>
    <dgm:cxn modelId="{43D7DF7E-CDBA-674D-A1FA-FCC4021942EA}" type="presParOf" srcId="{FE7409A1-30C6-3D47-BF4C-A1EB6FED10CA}" destId="{A172E83A-907A-674F-B295-501B3458BE03}" srcOrd="0" destOrd="0" presId="urn:microsoft.com/office/officeart/2008/layout/LinedList"/>
    <dgm:cxn modelId="{87644A6C-DB4E-B640-B802-CE613EB9FDAD}" type="presParOf" srcId="{FE7409A1-30C6-3D47-BF4C-A1EB6FED10CA}" destId="{373EF128-BC57-0445-9D23-14663070EE85}" srcOrd="1" destOrd="0" presId="urn:microsoft.com/office/officeart/2008/layout/LinedList"/>
    <dgm:cxn modelId="{F3324683-0410-DD49-A343-F857BC55C499}" type="presParOf" srcId="{B2F2DA5A-56F8-1042-A57D-02AC0A80894B}" destId="{03766AE5-C7C1-684C-AA72-6C300932B933}" srcOrd="4" destOrd="0" presId="urn:microsoft.com/office/officeart/2008/layout/LinedList"/>
    <dgm:cxn modelId="{C5B2B307-C0C0-794A-BDB4-33DB6C93B038}" type="presParOf" srcId="{B2F2DA5A-56F8-1042-A57D-02AC0A80894B}" destId="{E3159B47-1A70-E94D-BAC2-4B4FF7DD53CA}" srcOrd="5" destOrd="0" presId="urn:microsoft.com/office/officeart/2008/layout/LinedList"/>
    <dgm:cxn modelId="{837835EE-AA29-1540-8089-A38D05EA65C2}" type="presParOf" srcId="{E3159B47-1A70-E94D-BAC2-4B4FF7DD53CA}" destId="{31DC36B9-188C-6C42-AFC1-85284870CA94}" srcOrd="0" destOrd="0" presId="urn:microsoft.com/office/officeart/2008/layout/LinedList"/>
    <dgm:cxn modelId="{F6B04762-A2AC-544D-8C85-A573630CBBAE}" type="presParOf" srcId="{E3159B47-1A70-E94D-BAC2-4B4FF7DD53CA}" destId="{A9231FAA-4B23-A046-97BE-057F5CD0AF87}" srcOrd="1" destOrd="0" presId="urn:microsoft.com/office/officeart/2008/layout/LinedList"/>
    <dgm:cxn modelId="{77974CFA-AC1B-F84B-87F3-5B6094ACC596}" type="presParOf" srcId="{B2F2DA5A-56F8-1042-A57D-02AC0A80894B}" destId="{E24FD74A-C12F-0B4A-A542-0EBFCF569D33}" srcOrd="6" destOrd="0" presId="urn:microsoft.com/office/officeart/2008/layout/LinedList"/>
    <dgm:cxn modelId="{1091D8D5-C04C-5446-86C5-3B31E2F4EF00}" type="presParOf" srcId="{B2F2DA5A-56F8-1042-A57D-02AC0A80894B}" destId="{BB04FEE3-8829-7547-B276-91E3F013F38C}" srcOrd="7" destOrd="0" presId="urn:microsoft.com/office/officeart/2008/layout/LinedList"/>
    <dgm:cxn modelId="{F3A43222-381C-0B41-8722-72746129C1E2}" type="presParOf" srcId="{BB04FEE3-8829-7547-B276-91E3F013F38C}" destId="{182EA4DB-3BE1-6C4F-AAB7-4BFBB5BD23FF}" srcOrd="0" destOrd="0" presId="urn:microsoft.com/office/officeart/2008/layout/LinedList"/>
    <dgm:cxn modelId="{F6752472-32D6-AA44-BEA0-F01143ECE3FE}" type="presParOf" srcId="{BB04FEE3-8829-7547-B276-91E3F013F38C}" destId="{56E757B3-558E-9646-A0C9-E7726BBCAC60}" srcOrd="1" destOrd="0" presId="urn:microsoft.com/office/officeart/2008/layout/LinedList"/>
    <dgm:cxn modelId="{352A5360-FD80-B94D-AE13-70154BE0DCB6}" type="presParOf" srcId="{B2F2DA5A-56F8-1042-A57D-02AC0A80894B}" destId="{6CA888EA-2206-AA4F-AA44-C0B9C0565980}" srcOrd="8" destOrd="0" presId="urn:microsoft.com/office/officeart/2008/layout/LinedList"/>
    <dgm:cxn modelId="{8C10A259-5883-4B4A-9B62-9D26E8177A05}" type="presParOf" srcId="{B2F2DA5A-56F8-1042-A57D-02AC0A80894B}" destId="{E4197991-6A71-7449-9C4E-D533E20701CE}" srcOrd="9" destOrd="0" presId="urn:microsoft.com/office/officeart/2008/layout/LinedList"/>
    <dgm:cxn modelId="{AF7B3056-6A83-104E-9CCF-7F5DBE3B0C0D}" type="presParOf" srcId="{E4197991-6A71-7449-9C4E-D533E20701CE}" destId="{360C561F-7DBE-7145-AC23-7D577F8902C1}" srcOrd="0" destOrd="0" presId="urn:microsoft.com/office/officeart/2008/layout/LinedList"/>
    <dgm:cxn modelId="{5A947EF6-C433-1A4A-95A3-AB37F4791F35}" type="presParOf" srcId="{E4197991-6A71-7449-9C4E-D533E20701CE}" destId="{07BCEF66-3B64-3943-95D9-28A64777E32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39C47-B7AE-47BF-8349-9E88995D79B0}">
      <dsp:nvSpPr>
        <dsp:cNvPr id="0" name=""/>
        <dsp:cNvSpPr/>
      </dsp:nvSpPr>
      <dsp:spPr>
        <a:xfrm>
          <a:off x="0" y="381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2EF70-355E-4383-9BA3-4D4EF2E6994B}">
      <dsp:nvSpPr>
        <dsp:cNvPr id="0" name=""/>
        <dsp:cNvSpPr/>
      </dsp:nvSpPr>
      <dsp:spPr>
        <a:xfrm>
          <a:off x="245727" y="186586"/>
          <a:ext cx="446777" cy="446777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31AC2-3926-4114-AC13-2083605F8297}">
      <dsp:nvSpPr>
        <dsp:cNvPr id="0" name=""/>
        <dsp:cNvSpPr/>
      </dsp:nvSpPr>
      <dsp:spPr>
        <a:xfrm>
          <a:off x="938232" y="381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Define terms related to legal issues in compensation</a:t>
          </a:r>
          <a:endParaRPr lang="en-US" sz="1900" kern="1200" dirty="0"/>
        </a:p>
      </dsp:txBody>
      <dsp:txXfrm>
        <a:off x="938232" y="3813"/>
        <a:ext cx="9577367" cy="812322"/>
      </dsp:txXfrm>
    </dsp:sp>
    <dsp:sp modelId="{1F244B83-7FC2-417B-BD7E-C5AF9A6681F8}">
      <dsp:nvSpPr>
        <dsp:cNvPr id="0" name=""/>
        <dsp:cNvSpPr/>
      </dsp:nvSpPr>
      <dsp:spPr>
        <a:xfrm>
          <a:off x="0" y="101921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48507-0E52-4174-A2DD-F84F4CD705EE}">
      <dsp:nvSpPr>
        <dsp:cNvPr id="0" name=""/>
        <dsp:cNvSpPr/>
      </dsp:nvSpPr>
      <dsp:spPr>
        <a:xfrm>
          <a:off x="245727" y="1201989"/>
          <a:ext cx="446777" cy="446777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0FCD4-C710-4ED8-8544-88A4B513138A}">
      <dsp:nvSpPr>
        <dsp:cNvPr id="0" name=""/>
        <dsp:cNvSpPr/>
      </dsp:nvSpPr>
      <dsp:spPr>
        <a:xfrm>
          <a:off x="938232" y="101921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Recall significant laws relating to compensation and benefits</a:t>
          </a:r>
          <a:endParaRPr lang="en-US" sz="1900" kern="1200" dirty="0"/>
        </a:p>
      </dsp:txBody>
      <dsp:txXfrm>
        <a:off x="938232" y="1019216"/>
        <a:ext cx="9577367" cy="812322"/>
      </dsp:txXfrm>
    </dsp:sp>
    <dsp:sp modelId="{55FB4A71-C61C-0645-A8EF-BA6D79816230}">
      <dsp:nvSpPr>
        <dsp:cNvPr id="0" name=""/>
        <dsp:cNvSpPr/>
      </dsp:nvSpPr>
      <dsp:spPr>
        <a:xfrm>
          <a:off x="0" y="2034620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165008-E695-5842-81CC-9C479D408460}">
      <dsp:nvSpPr>
        <dsp:cNvPr id="0" name=""/>
        <dsp:cNvSpPr/>
      </dsp:nvSpPr>
      <dsp:spPr>
        <a:xfrm>
          <a:off x="245727" y="2217392"/>
          <a:ext cx="446777" cy="446777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544D0-6BF2-E243-8EDF-3DDB0ED5517F}">
      <dsp:nvSpPr>
        <dsp:cNvPr id="0" name=""/>
        <dsp:cNvSpPr/>
      </dsp:nvSpPr>
      <dsp:spPr>
        <a:xfrm>
          <a:off x="938232" y="2034620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Identify fair vs. unfair compensation practices</a:t>
          </a:r>
          <a:endParaRPr lang="en-US" sz="1900" b="0" i="0" u="none" kern="1200" dirty="0"/>
        </a:p>
      </dsp:txBody>
      <dsp:txXfrm>
        <a:off x="938232" y="2034620"/>
        <a:ext cx="9577367" cy="812322"/>
      </dsp:txXfrm>
    </dsp:sp>
    <dsp:sp modelId="{9A6FC6E4-B33E-4E00-86D4-2B9095538216}">
      <dsp:nvSpPr>
        <dsp:cNvPr id="0" name=""/>
        <dsp:cNvSpPr/>
      </dsp:nvSpPr>
      <dsp:spPr>
        <a:xfrm>
          <a:off x="0" y="3050023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FD0EC-D3B2-49E1-9C75-2BAFCCB7C671}">
      <dsp:nvSpPr>
        <dsp:cNvPr id="0" name=""/>
        <dsp:cNvSpPr/>
      </dsp:nvSpPr>
      <dsp:spPr>
        <a:xfrm>
          <a:off x="245727" y="3232796"/>
          <a:ext cx="446777" cy="446777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1F48C-BC31-42C8-8C5D-7BD9F1077E3E}">
      <dsp:nvSpPr>
        <dsp:cNvPr id="0" name=""/>
        <dsp:cNvSpPr/>
      </dsp:nvSpPr>
      <dsp:spPr>
        <a:xfrm>
          <a:off x="938232" y="3050023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Apply compensation laws to specific employment scenarios</a:t>
          </a:r>
          <a:endParaRPr lang="en-US" sz="1900" kern="1200" dirty="0"/>
        </a:p>
      </dsp:txBody>
      <dsp:txXfrm>
        <a:off x="938232" y="3050023"/>
        <a:ext cx="9577367" cy="812322"/>
      </dsp:txXfrm>
    </dsp:sp>
    <dsp:sp modelId="{A1799D55-F65C-C443-9F2A-88DE3B9A7040}">
      <dsp:nvSpPr>
        <dsp:cNvPr id="0" name=""/>
        <dsp:cNvSpPr/>
      </dsp:nvSpPr>
      <dsp:spPr>
        <a:xfrm>
          <a:off x="0" y="4065426"/>
          <a:ext cx="10515600" cy="81232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6DE98-C9FA-C64C-8499-845C64DAE330}">
      <dsp:nvSpPr>
        <dsp:cNvPr id="0" name=""/>
        <dsp:cNvSpPr/>
      </dsp:nvSpPr>
      <dsp:spPr>
        <a:xfrm>
          <a:off x="245727" y="4248199"/>
          <a:ext cx="446777" cy="446777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1077E4-9CD0-C748-A181-97EFDB492B5A}">
      <dsp:nvSpPr>
        <dsp:cNvPr id="0" name=""/>
        <dsp:cNvSpPr/>
      </dsp:nvSpPr>
      <dsp:spPr>
        <a:xfrm>
          <a:off x="938232" y="4065426"/>
          <a:ext cx="9577367" cy="8123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71" tIns="85971" rIns="85971" bIns="85971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</a:rPr>
            <a:t>Assess risk in compensation issues</a:t>
          </a:r>
          <a:endParaRPr lang="en-US" sz="1900" kern="1200" dirty="0"/>
        </a:p>
      </dsp:txBody>
      <dsp:txXfrm>
        <a:off x="938232" y="4065426"/>
        <a:ext cx="9577367" cy="8123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04AC07-4213-5E4B-B715-B8238932501C}">
      <dsp:nvSpPr>
        <dsp:cNvPr id="0" name=""/>
        <dsp:cNvSpPr/>
      </dsp:nvSpPr>
      <dsp:spPr>
        <a:xfrm>
          <a:off x="0" y="656"/>
          <a:ext cx="62063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05105-C4F8-9348-B043-EC0B247BB2CF}">
      <dsp:nvSpPr>
        <dsp:cNvPr id="0" name=""/>
        <dsp:cNvSpPr/>
      </dsp:nvSpPr>
      <dsp:spPr>
        <a:xfrm>
          <a:off x="0" y="656"/>
          <a:ext cx="6206314" cy="1076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/>
            <a:t>Equal Wages</a:t>
          </a:r>
        </a:p>
      </dsp:txBody>
      <dsp:txXfrm>
        <a:off x="0" y="656"/>
        <a:ext cx="6206314" cy="1076161"/>
      </dsp:txXfrm>
    </dsp:sp>
    <dsp:sp modelId="{45DC55EC-AC87-C842-9E79-9F33C4408E1F}">
      <dsp:nvSpPr>
        <dsp:cNvPr id="0" name=""/>
        <dsp:cNvSpPr/>
      </dsp:nvSpPr>
      <dsp:spPr>
        <a:xfrm>
          <a:off x="0" y="1076818"/>
          <a:ext cx="62063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2E83A-907A-674F-B295-501B3458BE03}">
      <dsp:nvSpPr>
        <dsp:cNvPr id="0" name=""/>
        <dsp:cNvSpPr/>
      </dsp:nvSpPr>
      <dsp:spPr>
        <a:xfrm>
          <a:off x="0" y="1076818"/>
          <a:ext cx="6206314" cy="1076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/>
            <a:t>Skill</a:t>
          </a:r>
        </a:p>
      </dsp:txBody>
      <dsp:txXfrm>
        <a:off x="0" y="1076818"/>
        <a:ext cx="6206314" cy="1076161"/>
      </dsp:txXfrm>
    </dsp:sp>
    <dsp:sp modelId="{03766AE5-C7C1-684C-AA72-6C300932B933}">
      <dsp:nvSpPr>
        <dsp:cNvPr id="0" name=""/>
        <dsp:cNvSpPr/>
      </dsp:nvSpPr>
      <dsp:spPr>
        <a:xfrm>
          <a:off x="0" y="2152979"/>
          <a:ext cx="62063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C36B9-188C-6C42-AFC1-85284870CA94}">
      <dsp:nvSpPr>
        <dsp:cNvPr id="0" name=""/>
        <dsp:cNvSpPr/>
      </dsp:nvSpPr>
      <dsp:spPr>
        <a:xfrm>
          <a:off x="0" y="2152979"/>
          <a:ext cx="6206314" cy="1076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/>
            <a:t>Effort</a:t>
          </a:r>
        </a:p>
      </dsp:txBody>
      <dsp:txXfrm>
        <a:off x="0" y="2152979"/>
        <a:ext cx="6206314" cy="1076161"/>
      </dsp:txXfrm>
    </dsp:sp>
    <dsp:sp modelId="{E24FD74A-C12F-0B4A-A542-0EBFCF569D33}">
      <dsp:nvSpPr>
        <dsp:cNvPr id="0" name=""/>
        <dsp:cNvSpPr/>
      </dsp:nvSpPr>
      <dsp:spPr>
        <a:xfrm>
          <a:off x="0" y="3229140"/>
          <a:ext cx="62063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2EA4DB-3BE1-6C4F-AAB7-4BFBB5BD23FF}">
      <dsp:nvSpPr>
        <dsp:cNvPr id="0" name=""/>
        <dsp:cNvSpPr/>
      </dsp:nvSpPr>
      <dsp:spPr>
        <a:xfrm>
          <a:off x="0" y="3229140"/>
          <a:ext cx="6206314" cy="1076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/>
            <a:t>Responsibility</a:t>
          </a:r>
        </a:p>
      </dsp:txBody>
      <dsp:txXfrm>
        <a:off x="0" y="3229140"/>
        <a:ext cx="6206314" cy="1076161"/>
      </dsp:txXfrm>
    </dsp:sp>
    <dsp:sp modelId="{6CA888EA-2206-AA4F-AA44-C0B9C0565980}">
      <dsp:nvSpPr>
        <dsp:cNvPr id="0" name=""/>
        <dsp:cNvSpPr/>
      </dsp:nvSpPr>
      <dsp:spPr>
        <a:xfrm>
          <a:off x="0" y="4305301"/>
          <a:ext cx="620631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0C561F-7DBE-7145-AC23-7D577F8902C1}">
      <dsp:nvSpPr>
        <dsp:cNvPr id="0" name=""/>
        <dsp:cNvSpPr/>
      </dsp:nvSpPr>
      <dsp:spPr>
        <a:xfrm>
          <a:off x="0" y="4305301"/>
          <a:ext cx="6206314" cy="1076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t" anchorCtr="0">
          <a:noAutofit/>
        </a:bodyPr>
        <a:lstStyle/>
        <a:p>
          <a:pPr marL="0" lvl="0" indent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Working Conditions</a:t>
          </a:r>
        </a:p>
      </dsp:txBody>
      <dsp:txXfrm>
        <a:off x="0" y="4305301"/>
        <a:ext cx="6206314" cy="1076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91131-C555-7043-914E-554C604438CD}" type="datetimeFigureOut">
              <a:rPr lang="en-US" smtClean="0"/>
              <a:t>3/20/2024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C5C5-581A-E348-9144-1F79078B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33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19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82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08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82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80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91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01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274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22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037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B9398DD4-3234-CC40-BB7F-049D0FF588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638D6B-DB9E-AC43-86ED-C8DD62DF3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626FF135-DAFE-D947-9CC9-E306F9CF600B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58B877E-CD30-A24D-93A8-89C3A9AF7759}" type="slidenum">
              <a:rPr lang="en-US" altLang="en-US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61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E6E56343-8F48-458C-B946-7873F27719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E345C0D6-502E-47BD-A0CC-641896B732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A156541-B4B6-4C1E-A433-D2A7100DB5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16C0D5-F599-4256-8DF5-CF87BA7B99C8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03849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773DF-67EE-7C40-94BA-562FDA438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8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i="0" dirty="0"/>
            </a:br>
            <a:br>
              <a:rPr lang="en-US" i="0" dirty="0"/>
            </a:br>
            <a:endParaRPr lang="en-US" i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44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endParaRPr lang="en-US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71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73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algn="l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34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11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C5C5-581A-E348-9144-1F79078BBA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4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erson, crowd&#10;&#10;Description automatically generated">
            <a:extLst>
              <a:ext uri="{FF2B5EF4-FFF2-40B4-BE49-F238E27FC236}">
                <a16:creationId xmlns:a16="http://schemas.microsoft.com/office/drawing/2014/main" id="{BFC9D0AB-1462-604A-95C1-65665AECE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3F18C8-4F11-4A4F-B31F-C768A4F1F7FB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B20F76C-EE9D-934A-AAC3-0D4893A298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6C3A2D-7527-F04A-AB95-9369A037F5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B546505-861A-8845-BD03-E532EF39D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64600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03321C-35C7-5C42-8AEC-33DCF875358D}"/>
              </a:ext>
            </a:extLst>
          </p:cNvPr>
          <p:cNvSpPr/>
          <p:nvPr/>
        </p:nvSpPr>
        <p:spPr>
          <a:xfrm>
            <a:off x="0" y="270924"/>
            <a:ext cx="11922369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C20402-0AEF-41C0-80E0-8357157CBD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0650" y="1172818"/>
            <a:ext cx="3322320" cy="5329999"/>
          </a:xfrm>
          <a:custGeom>
            <a:avLst/>
            <a:gdLst>
              <a:gd name="connsiteX0" fmla="*/ 1158240 w 3322320"/>
              <a:gd name="connsiteY0" fmla="*/ 899622 h 6147633"/>
              <a:gd name="connsiteX1" fmla="*/ 2164080 w 3322320"/>
              <a:gd name="connsiteY1" fmla="*/ 899622 h 6147633"/>
              <a:gd name="connsiteX2" fmla="*/ 2164080 w 3322320"/>
              <a:gd name="connsiteY2" fmla="*/ 6147633 h 6147633"/>
              <a:gd name="connsiteX3" fmla="*/ 1158240 w 3322320"/>
              <a:gd name="connsiteY3" fmla="*/ 6147633 h 6147633"/>
              <a:gd name="connsiteX4" fmla="*/ 0 w 3322320"/>
              <a:gd name="connsiteY4" fmla="*/ 526596 h 6147633"/>
              <a:gd name="connsiteX5" fmla="*/ 1005840 w 3322320"/>
              <a:gd name="connsiteY5" fmla="*/ 526596 h 6147633"/>
              <a:gd name="connsiteX6" fmla="*/ 1005840 w 3322320"/>
              <a:gd name="connsiteY6" fmla="*/ 5515109 h 6147633"/>
              <a:gd name="connsiteX7" fmla="*/ 0 w 3322320"/>
              <a:gd name="connsiteY7" fmla="*/ 5515109 h 6147633"/>
              <a:gd name="connsiteX8" fmla="*/ 2316480 w 3322320"/>
              <a:gd name="connsiteY8" fmla="*/ 0 h 6147633"/>
              <a:gd name="connsiteX9" fmla="*/ 3322320 w 3322320"/>
              <a:gd name="connsiteY9" fmla="*/ 0 h 6147633"/>
              <a:gd name="connsiteX10" fmla="*/ 3322320 w 3322320"/>
              <a:gd name="connsiteY10" fmla="*/ 5822513 h 6147633"/>
              <a:gd name="connsiteX11" fmla="*/ 2316480 w 3322320"/>
              <a:gd name="connsiteY11" fmla="*/ 5822513 h 614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2320" h="6147633">
                <a:moveTo>
                  <a:pt x="1158240" y="899622"/>
                </a:moveTo>
                <a:lnTo>
                  <a:pt x="2164080" y="899622"/>
                </a:lnTo>
                <a:lnTo>
                  <a:pt x="2164080" y="6147633"/>
                </a:lnTo>
                <a:lnTo>
                  <a:pt x="1158240" y="6147633"/>
                </a:lnTo>
                <a:close/>
                <a:moveTo>
                  <a:pt x="0" y="526596"/>
                </a:moveTo>
                <a:lnTo>
                  <a:pt x="1005840" y="526596"/>
                </a:lnTo>
                <a:lnTo>
                  <a:pt x="1005840" y="5515109"/>
                </a:lnTo>
                <a:lnTo>
                  <a:pt x="0" y="5515109"/>
                </a:lnTo>
                <a:close/>
                <a:moveTo>
                  <a:pt x="2316480" y="0"/>
                </a:moveTo>
                <a:lnTo>
                  <a:pt x="3322320" y="0"/>
                </a:lnTo>
                <a:lnTo>
                  <a:pt x="3322320" y="5822513"/>
                </a:lnTo>
                <a:lnTo>
                  <a:pt x="2316480" y="582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Click icon to add picture</a:t>
            </a:r>
            <a:endParaRPr lang="id-ID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068C0CE-301C-9F4E-A4F4-F17F696435C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7358" y="1172818"/>
            <a:ext cx="6206315" cy="538212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689EFA59-4E6B-4C45-B3DB-2971EA452F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360" y="270924"/>
            <a:ext cx="6206314" cy="767044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016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B29DF2-1BE0-C74B-9C26-647491D19B63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D8EF69-CB11-DE42-AA68-68B9CC29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4BBB-7789-6F4B-94EB-B2B92988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479FF7-47AC-F94B-8744-9A1FDB692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73892"/>
            <a:ext cx="3932237" cy="469509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81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B424736-3EC6-754A-A536-C4EBE0115A84}"/>
              </a:ext>
            </a:extLst>
          </p:cNvPr>
          <p:cNvSpPr/>
          <p:nvPr/>
        </p:nvSpPr>
        <p:spPr>
          <a:xfrm>
            <a:off x="0" y="270924"/>
            <a:ext cx="4772025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17FF4-11CC-7948-81DD-D2BE4007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4"/>
            <a:ext cx="3932237" cy="767044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D91204-22FC-3F42-8939-C063A2489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2BE48-01F1-A74A-8835-438D65640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198605"/>
            <a:ext cx="3932237" cy="46703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560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1CC598-5AFF-744D-A0EE-56D5358C20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B3C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8C1EA59-667F-9340-905C-72DA9B3D77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8CCCD-60BD-714E-8EE3-38849C14E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1543" y="2584175"/>
            <a:ext cx="6708914" cy="1266756"/>
          </a:xfrm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8E01C0E-B7E2-AE46-82F6-B449997864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1903" y="6176150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23A7BEA6-81B4-0548-8A19-9CF5D45AD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1351" y="6335714"/>
            <a:ext cx="27432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F7AF3-7564-E642-8412-0016E08DD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0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 with low confidence">
            <a:extLst>
              <a:ext uri="{FF2B5EF4-FFF2-40B4-BE49-F238E27FC236}">
                <a16:creationId xmlns:a16="http://schemas.microsoft.com/office/drawing/2014/main" id="{F8113BD0-A9AC-3B41-A7ED-9033D22C0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309816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36FD75-DF5F-EE49-9CA4-662681727568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B3680B3-AC41-1145-A159-B1D6A48A6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6E812EA-B9CE-4345-9416-CF57DBFFE9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1E5E07-FA83-4B45-98EE-2D1B51884B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5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raising their hands&#10;&#10;Description automatically generated">
            <a:extLst>
              <a:ext uri="{FF2B5EF4-FFF2-40B4-BE49-F238E27FC236}">
                <a16:creationId xmlns:a16="http://schemas.microsoft.com/office/drawing/2014/main" id="{F1AFEDF8-C61B-9740-9FF9-50FF365725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73F9B0A-778E-F047-9A20-CA234473B8F6}"/>
              </a:ext>
            </a:extLst>
          </p:cNvPr>
          <p:cNvSpPr/>
          <p:nvPr/>
        </p:nvSpPr>
        <p:spPr>
          <a:xfrm>
            <a:off x="0" y="739301"/>
            <a:ext cx="5943600" cy="3387853"/>
          </a:xfrm>
          <a:prstGeom prst="rect">
            <a:avLst/>
          </a:prstGeom>
          <a:solidFill>
            <a:srgbClr val="1B3C69">
              <a:alpha val="82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7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EE10287-6521-3444-9F84-9990108A1D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33" t="-5693" r="-2832" b="-6467"/>
          <a:stretch/>
        </p:blipFill>
        <p:spPr>
          <a:xfrm>
            <a:off x="547792" y="1101494"/>
            <a:ext cx="1221373" cy="73914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DFDF486-C6B8-3E4B-9D42-763617143E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7792" y="1958010"/>
            <a:ext cx="5272240" cy="109745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4360C7AB-76A3-E44A-8906-12ED9BC5B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3200483"/>
            <a:ext cx="5272240" cy="56429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417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D34678-E1C1-5842-BBA9-C7C2EADB7E87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35984D-631C-B544-9CED-D219ABB2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23896-5E73-C440-B691-DD34F98D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4881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153BBAF-94C0-474A-A49C-8ADA5AAC2F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0849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97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45CB88-913B-2342-A2B1-FF087A236165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26926C-9238-E745-A9B6-7FEF8F8D5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12AE3-DDCE-3C49-83E8-88B9007E4B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E705A-52F1-6444-A574-595F3F2FD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3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788916-AB62-8843-A63F-505F329A6B0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EF8AB-F4C1-D64A-86CA-49344DF6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EB694-3E06-B042-B33E-F667D7BEA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04655"/>
            <a:ext cx="5157787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0FC92-18BB-D043-ACC5-36187327D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71698"/>
            <a:ext cx="5157787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B76D7-20D0-DB46-96B8-64792EE23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4655"/>
            <a:ext cx="5183188" cy="767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72A4-8EC0-EA4B-BB02-E2FE0659C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71698"/>
            <a:ext cx="5183188" cy="4217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850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B9519B-3FDE-9E49-9E76-AB33A7BA847B}"/>
              </a:ext>
            </a:extLst>
          </p:cNvPr>
          <p:cNvSpPr/>
          <p:nvPr/>
        </p:nvSpPr>
        <p:spPr>
          <a:xfrm>
            <a:off x="0" y="270924"/>
            <a:ext cx="11027662" cy="767044"/>
          </a:xfrm>
          <a:prstGeom prst="rect">
            <a:avLst/>
          </a:prstGeom>
          <a:solidFill>
            <a:srgbClr val="1976D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FDBFD6-41F4-4F4E-B9BC-608EAB376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78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11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DF7481-00DF-4642-82E4-31FF95713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3696" y="283185"/>
            <a:ext cx="4339794" cy="6858000"/>
          </a:xfrm>
          <a:custGeom>
            <a:avLst/>
            <a:gdLst>
              <a:gd name="connsiteX0" fmla="*/ 2943858 w 4339794"/>
              <a:gd name="connsiteY0" fmla="*/ 904240 h 6858000"/>
              <a:gd name="connsiteX1" fmla="*/ 4339794 w 4339794"/>
              <a:gd name="connsiteY1" fmla="*/ 904240 h 6858000"/>
              <a:gd name="connsiteX2" fmla="*/ 2912578 w 4339794"/>
              <a:gd name="connsiteY2" fmla="*/ 6858000 h 6858000"/>
              <a:gd name="connsiteX3" fmla="*/ 1516642 w 4339794"/>
              <a:gd name="connsiteY3" fmla="*/ 6858000 h 6858000"/>
              <a:gd name="connsiteX4" fmla="*/ 1427216 w 4339794"/>
              <a:gd name="connsiteY4" fmla="*/ 0 h 6858000"/>
              <a:gd name="connsiteX5" fmla="*/ 2823152 w 4339794"/>
              <a:gd name="connsiteY5" fmla="*/ 0 h 6858000"/>
              <a:gd name="connsiteX6" fmla="*/ 1395936 w 4339794"/>
              <a:gd name="connsiteY6" fmla="*/ 5953760 h 6858000"/>
              <a:gd name="connsiteX7" fmla="*/ 0 w 4339794"/>
              <a:gd name="connsiteY7" fmla="*/ 595376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39794" h="6858000">
                <a:moveTo>
                  <a:pt x="2943858" y="904240"/>
                </a:moveTo>
                <a:lnTo>
                  <a:pt x="4339794" y="904240"/>
                </a:lnTo>
                <a:lnTo>
                  <a:pt x="2912578" y="6858000"/>
                </a:lnTo>
                <a:lnTo>
                  <a:pt x="1516642" y="6858000"/>
                </a:lnTo>
                <a:close/>
                <a:moveTo>
                  <a:pt x="1427216" y="0"/>
                </a:moveTo>
                <a:lnTo>
                  <a:pt x="2823152" y="0"/>
                </a:lnTo>
                <a:lnTo>
                  <a:pt x="1395936" y="5953760"/>
                </a:lnTo>
                <a:lnTo>
                  <a:pt x="0" y="5953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2961C1-CF48-454E-9529-98A53B1D4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77102" y="580225"/>
            <a:ext cx="5240744" cy="5974711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FB517B-47F0-774B-94F9-50FDD26329AC}"/>
              </a:ext>
            </a:extLst>
          </p:cNvPr>
          <p:cNvSpPr txBox="1">
            <a:spLocks/>
          </p:cNvSpPr>
          <p:nvPr/>
        </p:nvSpPr>
        <p:spPr>
          <a:xfrm rot="16200000">
            <a:off x="11196126" y="566857"/>
            <a:ext cx="1498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l" defTabSz="914400" rtl="0" eaLnBrk="1" latinLnBrk="0" hangingPunct="1">
              <a:defRPr sz="1000" kern="1200" spc="300" baseline="0">
                <a:solidFill>
                  <a:srgbClr val="1B3C69"/>
                </a:solidFill>
                <a:latin typeface="Open Sans Condensed Light" panose="020B0306030504020204" pitchFamily="34" charset="0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SLIDES 00</a:t>
            </a:r>
            <a:fld id="{5E260BBD-2807-46E1-A9A7-B86970334554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F3F93EA-38E3-E54F-A300-FAD5DBBB71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1458" y="6154644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DF20A-8C21-D448-9532-0180CCC9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D8EE8-1099-5048-9572-C90AF84A2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7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37EEA81-1490-5341-908C-44ABAAA4F3DB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0667" y="6176963"/>
            <a:ext cx="752752" cy="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k3H72iIhX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l.gov/agencies/ebsa/laws-and-regulations/laws/eris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780EF28-2EF3-FA9C-9FF3-715BF3CC4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92" y="1936376"/>
            <a:ext cx="5272240" cy="706711"/>
          </a:xfrm>
        </p:spPr>
        <p:txBody>
          <a:bodyPr/>
          <a:lstStyle/>
          <a:p>
            <a:r>
              <a:rPr lang="en-US" sz="3200" b="0" i="0" u="none" strike="noStrike" dirty="0">
                <a:effectLst/>
                <a:latin typeface="Arial" panose="020B0604020202020204" pitchFamily="34" charset="0"/>
              </a:rPr>
              <a:t>Compensation and Benefits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70EE52E-2A8E-CE9F-CB58-87D26AFDD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792" y="2749220"/>
            <a:ext cx="5272240" cy="679780"/>
          </a:xfrm>
        </p:spPr>
        <p:txBody>
          <a:bodyPr>
            <a:normAutofit fontScale="92500" lnSpcReduction="10000"/>
          </a:bodyPr>
          <a:lstStyle/>
          <a:p>
            <a:pPr rtl="0">
              <a:spcBef>
                <a:spcPts val="0"/>
              </a:spcBef>
              <a:spcAft>
                <a:spcPts val="300"/>
              </a:spcAft>
            </a:pPr>
            <a:r>
              <a:rPr lang="en-US" sz="2400" b="0" i="0" u="none" strike="noStrike" dirty="0">
                <a:effectLst/>
                <a:latin typeface="Arial" panose="020B0604020202020204" pitchFamily="34" charset="0"/>
              </a:rPr>
              <a:t>Module 2: Legal Issues in Compensation and Benefits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EAEE3-B48F-4738-EA73-334EC89E352E}"/>
              </a:ext>
            </a:extLst>
          </p:cNvPr>
          <p:cNvSpPr txBox="1"/>
          <p:nvPr/>
        </p:nvSpPr>
        <p:spPr>
          <a:xfrm>
            <a:off x="646981" y="3343204"/>
            <a:ext cx="5272240" cy="5945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 </a:t>
            </a:r>
            <a:r>
              <a:rPr lang="en-US" sz="1100">
                <a:solidFill>
                  <a:schemeClr val="bg1"/>
                </a:solidFill>
                <a:latin typeface="Arial"/>
                <a:cs typeface="Arial"/>
              </a:rPr>
              <a:t>By Christi Sanders, PhD., SPHR, SHRM-SCP</a:t>
            </a:r>
            <a:endParaRPr lang="en-US" sz="110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Instructional Designer Lori Ann Roth, PhD., CPTD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72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95F83-1EA7-5306-ED1E-3DBB2E7B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Security Act of 1935</a:t>
            </a:r>
          </a:p>
        </p:txBody>
      </p:sp>
      <p:pic>
        <p:nvPicPr>
          <p:cNvPr id="4" name="Content Placeholder 3">
            <a:hlinkClick r:id="rId3"/>
            <a:extLst>
              <a:ext uri="{FF2B5EF4-FFF2-40B4-BE49-F238E27FC236}">
                <a16:creationId xmlns:a16="http://schemas.microsoft.com/office/drawing/2014/main" id="{53957B34-ABC4-4F39-9478-9CFDC44F8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419" y="1640680"/>
            <a:ext cx="6704581" cy="414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81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B363C-41CC-B6EA-67B9-32E6643D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Walsh-Healy Public Contract Act 1936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3E9A3-DFA8-D83D-F7A4-AF3BC70C6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b="1" i="1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3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b="1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</a:t>
            </a:r>
            <a:r>
              <a:rPr lang="en-US" sz="32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The Walsh-Healey Public Contracts Act (PCA), as amended, establishes minimum wage, maximum hours, and safety and health standards for work on contracts in excess of $15,000 for the manufacturing or furnishing of materials, supplies, articles, or equipment to the U.S. government or the District of Columbia” </a:t>
            </a:r>
          </a:p>
          <a:p>
            <a:pPr marL="0" indent="0">
              <a:buNone/>
            </a:pPr>
            <a:r>
              <a:rPr lang="en-US" sz="3200" i="1" dirty="0">
                <a:solidFill>
                  <a:srgbClr val="212121"/>
                </a:solidFill>
                <a:latin typeface="Calibri" panose="020F0502020204030204" pitchFamily="34" charset="0"/>
              </a:rPr>
              <a:t>						</a:t>
            </a:r>
            <a:r>
              <a:rPr lang="en-US" sz="32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(</a:t>
            </a:r>
            <a:r>
              <a:rPr lang="en-US" sz="3200" b="0" i="1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DOL.gov</a:t>
            </a:r>
            <a:r>
              <a:rPr lang="en-US" sz="32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6138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8E2A3-21C9-D284-E566-4585BC0B5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Fair Labor Standards Act 1938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547EA-5B36-46FB-706D-102FD464D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1316" y="2462719"/>
            <a:ext cx="5181600" cy="3330582"/>
          </a:xfrm>
        </p:spPr>
        <p:txBody>
          <a:bodyPr/>
          <a:lstStyle/>
          <a:p>
            <a:r>
              <a:rPr lang="en-US" dirty="0"/>
              <a:t>Minimum Wage</a:t>
            </a:r>
          </a:p>
          <a:p>
            <a:r>
              <a:rPr lang="en-US" dirty="0"/>
              <a:t>Exempt vs. Nonexempt </a:t>
            </a:r>
          </a:p>
          <a:p>
            <a:r>
              <a:rPr lang="en-US" dirty="0"/>
              <a:t>Overtime and hours of work</a:t>
            </a:r>
          </a:p>
          <a:p>
            <a:r>
              <a:rPr lang="en-US" dirty="0"/>
              <a:t>Child Labor (FLSA)</a:t>
            </a:r>
          </a:p>
          <a:p>
            <a:endParaRPr lang="en-US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BCBDEF23-C020-D082-A6D0-4B6CC423A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06106"/>
              </p:ext>
            </p:extLst>
          </p:nvPr>
        </p:nvGraphicFramePr>
        <p:xfrm>
          <a:off x="6509086" y="2462719"/>
          <a:ext cx="4543926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482">
                  <a:extLst>
                    <a:ext uri="{9D8B030D-6E8A-4147-A177-3AD203B41FA5}">
                      <a16:colId xmlns:a16="http://schemas.microsoft.com/office/drawing/2014/main" val="3430701715"/>
                    </a:ext>
                  </a:extLst>
                </a:gridCol>
                <a:gridCol w="1692444">
                  <a:extLst>
                    <a:ext uri="{9D8B030D-6E8A-4147-A177-3AD203B41FA5}">
                      <a16:colId xmlns:a16="http://schemas.microsoft.com/office/drawing/2014/main" val="837196569"/>
                    </a:ext>
                  </a:extLst>
                </a:gridCol>
              </a:tblGrid>
              <a:tr h="17777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635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Federal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$7.25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632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Washington State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$14.49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74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Seattle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$17.27</a:t>
                      </a:r>
                    </a:p>
                    <a:p>
                      <a:pPr algn="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213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059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67D02D-A532-845F-E7CD-EBD181C6A6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358" y="303062"/>
            <a:ext cx="11492029" cy="767044"/>
          </a:xfrm>
        </p:spPr>
        <p:txBody>
          <a:bodyPr>
            <a:normAutofit/>
          </a:bodyPr>
          <a:lstStyle/>
          <a:p>
            <a:r>
              <a:rPr lang="en-US" sz="3600" dirty="0"/>
              <a:t>Equal Pay Act 1963</a:t>
            </a:r>
          </a:p>
        </p:txBody>
      </p:sp>
      <p:graphicFrame>
        <p:nvGraphicFramePr>
          <p:cNvPr id="9" name="Content Placeholder 5">
            <a:extLst>
              <a:ext uri="{FF2B5EF4-FFF2-40B4-BE49-F238E27FC236}">
                <a16:creationId xmlns:a16="http://schemas.microsoft.com/office/drawing/2014/main" id="{2FCBAFF3-6CFD-D245-F13E-804D166B2BD9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753282755"/>
              </p:ext>
            </p:extLst>
          </p:nvPr>
        </p:nvGraphicFramePr>
        <p:xfrm>
          <a:off x="467358" y="1172818"/>
          <a:ext cx="6206315" cy="538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Placeholder 13" descr="Two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E1EAE104-E96B-FA29-0D90-C5A7A48A15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24274" y="1066964"/>
            <a:ext cx="3176337" cy="5877505"/>
          </a:xfrm>
        </p:spPr>
      </p:pic>
    </p:spTree>
    <p:extLst>
      <p:ext uri="{BB962C8B-B14F-4D97-AF65-F5344CB8AC3E}">
        <p14:creationId xmlns:p14="http://schemas.microsoft.com/office/powerpoint/2010/main" val="284464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C8E340-7DC2-963C-A8DD-2D2E4255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/>
              <a:t>Title VII of the Civil Rights Act 1964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126B7-49F2-3617-A8D7-7391A10E2B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7355"/>
            <a:ext cx="5181600" cy="4959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0" i="1" u="none" strike="noStrike">
              <a:effectLst/>
            </a:endParaRPr>
          </a:p>
          <a:p>
            <a:pPr marL="0" indent="0">
              <a:buNone/>
            </a:pPr>
            <a:endParaRPr lang="en-US" i="1"/>
          </a:p>
          <a:p>
            <a:pPr marL="0" indent="0">
              <a:buNone/>
            </a:pPr>
            <a:endParaRPr lang="en-US" b="0" i="1" u="none" strike="noStrike">
              <a:effectLst/>
            </a:endParaRPr>
          </a:p>
          <a:p>
            <a:pPr marL="0" indent="0">
              <a:buNone/>
            </a:pPr>
            <a:r>
              <a:rPr lang="en-US" b="0" i="1" u="none" strike="noStrike">
                <a:effectLst/>
              </a:rPr>
              <a:t>Title VII prohibits employment discrimination based on race, color, religion, sex and national origin” </a:t>
            </a:r>
          </a:p>
          <a:p>
            <a:pPr marL="0" indent="0">
              <a:buNone/>
            </a:pPr>
            <a:r>
              <a:rPr lang="en-US" i="1"/>
              <a:t>						</a:t>
            </a:r>
            <a:r>
              <a:rPr lang="en-US" b="0" i="1" u="none" strike="noStrike">
                <a:effectLst/>
              </a:rPr>
              <a:t>(</a:t>
            </a:r>
            <a:r>
              <a:rPr lang="en-US" b="0" i="1" u="none" strike="noStrike" err="1">
                <a:effectLst/>
              </a:rPr>
              <a:t>EEOC.gov</a:t>
            </a:r>
            <a:r>
              <a:rPr lang="en-US" b="0" i="1" u="none" strike="noStrike">
                <a:effectLst/>
              </a:rPr>
              <a:t>).</a:t>
            </a:r>
            <a:endParaRPr lang="en-US" b="1" i="0" u="none" strike="noStrike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092953-FCA3-80D8-B427-B756A50DAA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1217355"/>
            <a:ext cx="5181600" cy="4959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3155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04C37-E4D7-BA1C-BE48-410FB5B62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sz="2800" dirty="0"/>
              <a:t>Employee Retirement Income Security Act of 1974 (ERISA)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BF693-88D9-65A3-4DF8-E3C914D915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3505" y="1936652"/>
            <a:ext cx="5181600" cy="4959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i="1" u="none" strike="noStrike" dirty="0">
                <a:effectLst/>
              </a:rPr>
              <a:t>“The </a:t>
            </a:r>
            <a:r>
              <a:rPr lang="en-US" b="0" i="1" u="sng" strike="noStrike" dirty="0">
                <a:effectLst/>
                <a:hlinkClick r:id="rId3"/>
              </a:rPr>
              <a:t>Employee Retirement Income Security Act of 1974</a:t>
            </a:r>
            <a:r>
              <a:rPr lang="en-US" b="0" i="1" u="none" strike="noStrike" dirty="0">
                <a:effectLst/>
              </a:rPr>
              <a:t> (ERISA) is a federal law that sets minimum standards for most voluntarily established retirement and health plans in private industry to provide protection for individuals in these plans.</a:t>
            </a:r>
            <a:endParaRPr lang="en-US" b="1" i="0" u="none" strike="noStrike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19364D-B658-9F08-2A7E-B94662A316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172200" y="1217355"/>
            <a:ext cx="5181600" cy="4959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166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43FA1-7861-8529-FBBD-53EBBB0F0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Pregnancy Discrimination Act of 1978</a:t>
            </a:r>
            <a:endParaRPr lang="en-US" dirty="0"/>
          </a:p>
        </p:txBody>
      </p:sp>
      <p:pic>
        <p:nvPicPr>
          <p:cNvPr id="10" name="Content Placeholder 9" descr="A person wearing a hard hat and looking at a tablet&#10;&#10;Description automatically generated with low confidence">
            <a:extLst>
              <a:ext uri="{FF2B5EF4-FFF2-40B4-BE49-F238E27FC236}">
                <a16:creationId xmlns:a16="http://schemas.microsoft.com/office/drawing/2014/main" id="{F17023EA-38C1-CB3E-64D4-03C13E5358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630" y="1162050"/>
            <a:ext cx="7314740" cy="4881563"/>
          </a:xfrm>
        </p:spPr>
      </p:pic>
    </p:spTree>
    <p:extLst>
      <p:ext uri="{BB962C8B-B14F-4D97-AF65-F5344CB8AC3E}">
        <p14:creationId xmlns:p14="http://schemas.microsoft.com/office/powerpoint/2010/main" val="1010262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11B80-8289-4DE8-4433-EB29C63C3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dirty="0"/>
              <a:t>Lilly Ledbetter Fair Pay Act of 1990</a:t>
            </a:r>
          </a:p>
        </p:txBody>
      </p:sp>
      <p:pic>
        <p:nvPicPr>
          <p:cNvPr id="5" name="Picture 4" descr="A picture containing person, music, brass&#10;&#10;Description automatically generated">
            <a:extLst>
              <a:ext uri="{FF2B5EF4-FFF2-40B4-BE49-F238E27FC236}">
                <a16:creationId xmlns:a16="http://schemas.microsoft.com/office/drawing/2014/main" id="{67730F8D-D89A-7E31-ED08-FB8110CCC7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217355"/>
            <a:ext cx="5181600" cy="495960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C2847-080D-3027-2118-AF750A257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i="1" u="none" strike="noStrike">
                <a:effectLst/>
              </a:rPr>
              <a:t>This law reverses an earlier Supreme Court decision that limited an employee’s rights to file a claim of discrimination to within 180 days of its occurrence.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933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FD75-C329-26AA-0F9D-FE72B4BED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In the Spotlight…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532654-7180-859A-FAD2-2B81230DD2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2633" y="1387521"/>
            <a:ext cx="6920264" cy="4619275"/>
          </a:xfrm>
          <a:prstGeom prst="rect">
            <a:avLst/>
          </a:prstGeom>
          <a:noFill/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62FB-9D3C-EF78-3FDE-DB2CF1A62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7355"/>
            <a:ext cx="5181600" cy="4959608"/>
          </a:xfrm>
        </p:spPr>
        <p:txBody>
          <a:bodyPr>
            <a:norm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b="0" i="1" u="none" strike="noStrike">
                <a:effectLst/>
              </a:rPr>
              <a:t>Why are we still having so much trouble achieving equal pay in the U.S.?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i="1"/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b="0" i="1" u="none" strike="noStrike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b="0" i="1" u="none" strike="noStrike">
                <a:effectLst/>
              </a:rPr>
              <a:t>If a woman is pregnant can an employer force her to perform a different job duty without her consent?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49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 descr="Text&#10;&#10;Description automatically generated">
            <a:extLst>
              <a:ext uri="{FF2B5EF4-FFF2-40B4-BE49-F238E27FC236}">
                <a16:creationId xmlns:a16="http://schemas.microsoft.com/office/drawing/2014/main" id="{24D5AB2A-BD15-5842-A510-7445BB970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564" y="315914"/>
            <a:ext cx="8961437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8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BCAA9FF-07F2-4FDA-9DAC-D5249BA88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dirty="0"/>
              <a:t>Learning Objectives </a:t>
            </a:r>
          </a:p>
        </p:txBody>
      </p:sp>
      <p:graphicFrame>
        <p:nvGraphicFramePr>
          <p:cNvPr id="21509" name="Content Placeholder 2">
            <a:extLst>
              <a:ext uri="{FF2B5EF4-FFF2-40B4-BE49-F238E27FC236}">
                <a16:creationId xmlns:a16="http://schemas.microsoft.com/office/drawing/2014/main" id="{D2401DDF-F8D1-49C9-9A29-A74EC0A16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507187"/>
              </p:ext>
            </p:extLst>
          </p:nvPr>
        </p:nvGraphicFramePr>
        <p:xfrm>
          <a:off x="838200" y="1162050"/>
          <a:ext cx="10515600" cy="48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98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dirty="0">
                <a:effectLst/>
              </a:rPr>
              <a:t>Key Terms</a:t>
            </a:r>
            <a:endParaRPr lang="en-IN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7CC75-2E17-47C8-9FD6-68B0AA51F702}"/>
              </a:ext>
            </a:extLst>
          </p:cNvPr>
          <p:cNvGrpSpPr/>
          <p:nvPr/>
        </p:nvGrpSpPr>
        <p:grpSpPr>
          <a:xfrm>
            <a:off x="1068519" y="1244507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65EE8BA0-4DDF-4661-A118-E33F59638B4D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80D8D08-9581-4685-92C3-7C7BF2FC9E6C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34D7D83-B794-46E9-BFF1-E1C2468EB7FD}"/>
              </a:ext>
            </a:extLst>
          </p:cNvPr>
          <p:cNvGrpSpPr/>
          <p:nvPr/>
        </p:nvGrpSpPr>
        <p:grpSpPr>
          <a:xfrm>
            <a:off x="1068518" y="3039322"/>
            <a:ext cx="4502675" cy="998402"/>
            <a:chOff x="3127342" y="1556792"/>
            <a:chExt cx="2952328" cy="1152127"/>
          </a:xfrm>
          <a:solidFill>
            <a:schemeClr val="accent2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49FD52C-61BC-4E19-BFDC-FFFE11D1307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BF3727-C0E4-4377-B526-F64B2F0799ED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69F36D-A1FA-4377-812E-15DD7C46509E}"/>
              </a:ext>
            </a:extLst>
          </p:cNvPr>
          <p:cNvGrpSpPr/>
          <p:nvPr/>
        </p:nvGrpSpPr>
        <p:grpSpPr>
          <a:xfrm>
            <a:off x="6421426" y="1244507"/>
            <a:ext cx="4614971" cy="998402"/>
            <a:chOff x="3127342" y="1556792"/>
            <a:chExt cx="2952328" cy="1152127"/>
          </a:xfrm>
          <a:solidFill>
            <a:schemeClr val="accent3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CEE5BDF-3952-4C66-8B2E-780CB03D9B92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8685C8-633B-4A2E-83C0-FE7869B78438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F55E075-5467-4DF0-B7D4-AA2FEA6705E6}"/>
              </a:ext>
            </a:extLst>
          </p:cNvPr>
          <p:cNvGrpSpPr/>
          <p:nvPr/>
        </p:nvGrpSpPr>
        <p:grpSpPr>
          <a:xfrm>
            <a:off x="6421426" y="3039322"/>
            <a:ext cx="4614971" cy="998402"/>
            <a:chOff x="3127342" y="1556792"/>
            <a:chExt cx="2952328" cy="1152127"/>
          </a:xfrm>
          <a:solidFill>
            <a:schemeClr val="accent4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87BA3F-03F3-49A3-A332-22C10CC09B86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38CB037-1FFD-411A-8C8C-84D34C7CBC5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A0DD73-CE3B-483B-96A5-6D1C068E4A4A}"/>
              </a:ext>
            </a:extLst>
          </p:cNvPr>
          <p:cNvGrpSpPr/>
          <p:nvPr/>
        </p:nvGrpSpPr>
        <p:grpSpPr>
          <a:xfrm>
            <a:off x="6424123" y="4834138"/>
            <a:ext cx="4614971" cy="998402"/>
            <a:chOff x="3127342" y="1556792"/>
            <a:chExt cx="2952328" cy="1152127"/>
          </a:xfrm>
          <a:solidFill>
            <a:schemeClr val="accent1"/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C1B077A2-3F57-4B20-9CCF-7BD8336B2DE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317EA28-A9F0-41BE-A628-CA5202481826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E22E95C9-334F-489A-AF88-2EC3F210F728}"/>
              </a:ext>
            </a:extLst>
          </p:cNvPr>
          <p:cNvSpPr/>
          <p:nvPr/>
        </p:nvSpPr>
        <p:spPr>
          <a:xfrm>
            <a:off x="1434679" y="1278440"/>
            <a:ext cx="3767546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Nonexempt Employees</a:t>
            </a:r>
            <a:endParaRPr lang="en-IN" sz="14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4EF8D6-59F6-431B-962E-4E91455AEB10}"/>
              </a:ext>
            </a:extLst>
          </p:cNvPr>
          <p:cNvSpPr/>
          <p:nvPr/>
        </p:nvSpPr>
        <p:spPr>
          <a:xfrm>
            <a:off x="1434679" y="3289873"/>
            <a:ext cx="3767546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Disparate Treatment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D2BFCB1-CE1E-4103-B31E-B3F69221800D}"/>
              </a:ext>
            </a:extLst>
          </p:cNvPr>
          <p:cNvSpPr/>
          <p:nvPr/>
        </p:nvSpPr>
        <p:spPr>
          <a:xfrm>
            <a:off x="1437375" y="5090559"/>
            <a:ext cx="376754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Benefits</a:t>
            </a:r>
            <a:endParaRPr lang="en-IN" sz="32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841C0AD-9287-4C02-8DAC-8628E0113567}"/>
              </a:ext>
            </a:extLst>
          </p:cNvPr>
          <p:cNvSpPr/>
          <p:nvPr/>
        </p:nvSpPr>
        <p:spPr>
          <a:xfrm>
            <a:off x="6742269" y="1524661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Minimum Wage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5EDF73D-F453-4F2A-9698-A84C9C172112}"/>
              </a:ext>
            </a:extLst>
          </p:cNvPr>
          <p:cNvSpPr/>
          <p:nvPr/>
        </p:nvSpPr>
        <p:spPr>
          <a:xfrm>
            <a:off x="6742269" y="3320649"/>
            <a:ext cx="3926617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Disparate Impact</a:t>
            </a:r>
            <a:endParaRPr lang="en-IN" sz="2800" dirty="0">
              <a:solidFill>
                <a:schemeClr val="bg1"/>
              </a:solidFill>
              <a:latin typeface="Segoe UI Light" panose="020B0502040204020203" pitchFamily="34" charset="0"/>
              <a:ea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AF4D3E-6638-4675-AA55-85EB780219B5}"/>
              </a:ext>
            </a:extLst>
          </p:cNvPr>
          <p:cNvSpPr/>
          <p:nvPr/>
        </p:nvSpPr>
        <p:spPr>
          <a:xfrm>
            <a:off x="6744966" y="5090559"/>
            <a:ext cx="39266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Exempt Employees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5C47D6-B606-5BC3-995F-E5B118DC7E2B}"/>
              </a:ext>
            </a:extLst>
          </p:cNvPr>
          <p:cNvGrpSpPr/>
          <p:nvPr/>
        </p:nvGrpSpPr>
        <p:grpSpPr>
          <a:xfrm>
            <a:off x="1169917" y="4795122"/>
            <a:ext cx="4502676" cy="998402"/>
            <a:chOff x="3127342" y="1556792"/>
            <a:chExt cx="2952328" cy="1152127"/>
          </a:xfrm>
          <a:solidFill>
            <a:schemeClr val="accent6">
              <a:lumMod val="75000"/>
            </a:schemeClr>
          </a:solidFill>
          <a:effectLst>
            <a:outerShdw blurRad="381000" dist="381000" dir="8100000" algn="tr" rotWithShape="0">
              <a:prstClr val="black">
                <a:alpha val="10000"/>
              </a:prstClr>
            </a:outerShdw>
          </a:effectLst>
        </p:grpSpPr>
        <p:sp>
          <p:nvSpPr>
            <p:cNvPr id="4" name="Rectangle: Rounded Corners 25">
              <a:extLst>
                <a:ext uri="{FF2B5EF4-FFF2-40B4-BE49-F238E27FC236}">
                  <a16:creationId xmlns:a16="http://schemas.microsoft.com/office/drawing/2014/main" id="{3781643E-ACEC-561C-60B9-D70CDBA04BB8}"/>
                </a:ext>
              </a:extLst>
            </p:cNvPr>
            <p:cNvSpPr/>
            <p:nvPr/>
          </p:nvSpPr>
          <p:spPr>
            <a:xfrm>
              <a:off x="3127342" y="1556792"/>
              <a:ext cx="2952328" cy="1152127"/>
            </a:xfrm>
            <a:prstGeom prst="roundRect">
              <a:avLst>
                <a:gd name="adj" fmla="val 210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67829477-9F46-75A8-F3E9-BDF833368C20}"/>
                </a:ext>
              </a:extLst>
            </p:cNvPr>
            <p:cNvSpPr/>
            <p:nvPr/>
          </p:nvSpPr>
          <p:spPr>
            <a:xfrm>
              <a:off x="3127342" y="1556792"/>
              <a:ext cx="2952328" cy="648073"/>
            </a:xfrm>
            <a:custGeom>
              <a:avLst/>
              <a:gdLst>
                <a:gd name="connsiteX0" fmla="*/ 242304 w 2952328"/>
                <a:gd name="connsiteY0" fmla="*/ 0 h 648073"/>
                <a:gd name="connsiteX1" fmla="*/ 2710024 w 2952328"/>
                <a:gd name="connsiteY1" fmla="*/ 0 h 648073"/>
                <a:gd name="connsiteX2" fmla="*/ 2952328 w 2952328"/>
                <a:gd name="connsiteY2" fmla="*/ 242304 h 648073"/>
                <a:gd name="connsiteX3" fmla="*/ 2952328 w 2952328"/>
                <a:gd name="connsiteY3" fmla="*/ 308561 h 648073"/>
                <a:gd name="connsiteX4" fmla="*/ 2900797 w 2952328"/>
                <a:gd name="connsiteY4" fmla="*/ 346595 h 648073"/>
                <a:gd name="connsiteX5" fmla="*/ 1476164 w 2952328"/>
                <a:gd name="connsiteY5" fmla="*/ 648073 h 648073"/>
                <a:gd name="connsiteX6" fmla="*/ 51531 w 2952328"/>
                <a:gd name="connsiteY6" fmla="*/ 346595 h 648073"/>
                <a:gd name="connsiteX7" fmla="*/ 0 w 2952328"/>
                <a:gd name="connsiteY7" fmla="*/ 308561 h 648073"/>
                <a:gd name="connsiteX8" fmla="*/ 0 w 2952328"/>
                <a:gd name="connsiteY8" fmla="*/ 242304 h 648073"/>
                <a:gd name="connsiteX9" fmla="*/ 242304 w 2952328"/>
                <a:gd name="connsiteY9" fmla="*/ 0 h 64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328" h="648073">
                  <a:moveTo>
                    <a:pt x="242304" y="0"/>
                  </a:moveTo>
                  <a:lnTo>
                    <a:pt x="2710024" y="0"/>
                  </a:lnTo>
                  <a:cubicBezTo>
                    <a:pt x="2843845" y="0"/>
                    <a:pt x="2952328" y="108483"/>
                    <a:pt x="2952328" y="242304"/>
                  </a:cubicBezTo>
                  <a:lnTo>
                    <a:pt x="2952328" y="308561"/>
                  </a:lnTo>
                  <a:lnTo>
                    <a:pt x="2900797" y="346595"/>
                  </a:lnTo>
                  <a:cubicBezTo>
                    <a:pt x="2626437" y="526169"/>
                    <a:pt x="2091340" y="648073"/>
                    <a:pt x="1476164" y="648073"/>
                  </a:cubicBezTo>
                  <a:cubicBezTo>
                    <a:pt x="860988" y="648073"/>
                    <a:pt x="325891" y="526169"/>
                    <a:pt x="51531" y="346595"/>
                  </a:cubicBezTo>
                  <a:lnTo>
                    <a:pt x="0" y="308561"/>
                  </a:lnTo>
                  <a:lnTo>
                    <a:pt x="0" y="242304"/>
                  </a:lnTo>
                  <a:cubicBezTo>
                    <a:pt x="0" y="108483"/>
                    <a:pt x="108483" y="0"/>
                    <a:pt x="242304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F99D19-480D-9739-5E09-07166E657392}"/>
              </a:ext>
            </a:extLst>
          </p:cNvPr>
          <p:cNvSpPr txBox="1"/>
          <p:nvPr/>
        </p:nvSpPr>
        <p:spPr>
          <a:xfrm>
            <a:off x="1437375" y="5001936"/>
            <a:ext cx="34836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Overtime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2F28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17E86-C640-40B2-ADEF-91E3CC44F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History of Compensation Issues</a:t>
            </a:r>
            <a:endParaRPr lang="en-IN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7FAEF8C-9B3E-4B3D-A971-6A95AA070215}"/>
              </a:ext>
            </a:extLst>
          </p:cNvPr>
          <p:cNvSpPr/>
          <p:nvPr/>
        </p:nvSpPr>
        <p:spPr>
          <a:xfrm rot="2700000">
            <a:off x="5145368" y="2124786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A7990BA-1005-4A80-9337-34A4C1853DDE}"/>
              </a:ext>
            </a:extLst>
          </p:cNvPr>
          <p:cNvSpPr/>
          <p:nvPr/>
        </p:nvSpPr>
        <p:spPr>
          <a:xfrm rot="2700000">
            <a:off x="7607663" y="3137037"/>
            <a:ext cx="1557075" cy="1557073"/>
          </a:xfrm>
          <a:prstGeom prst="roundRect">
            <a:avLst>
              <a:gd name="adj" fmla="val 8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1CFB43B-7C77-483F-A654-9B497F9EE0C5}"/>
              </a:ext>
            </a:extLst>
          </p:cNvPr>
          <p:cNvSpPr/>
          <p:nvPr/>
        </p:nvSpPr>
        <p:spPr>
          <a:xfrm rot="2700000">
            <a:off x="3075218" y="3173915"/>
            <a:ext cx="1541692" cy="1510005"/>
          </a:xfrm>
          <a:prstGeom prst="roundRect">
            <a:avLst>
              <a:gd name="adj" fmla="val 82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DC84E3B-1FD8-4FCD-8710-F94517CDF17F}"/>
              </a:ext>
            </a:extLst>
          </p:cNvPr>
          <p:cNvSpPr/>
          <p:nvPr/>
        </p:nvSpPr>
        <p:spPr>
          <a:xfrm rot="2700000">
            <a:off x="5160392" y="4141625"/>
            <a:ext cx="1617321" cy="1617319"/>
          </a:xfrm>
          <a:prstGeom prst="roundRect">
            <a:avLst>
              <a:gd name="adj" fmla="val 82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69C26BB-C4E7-4241-B244-F42CB7FF0D30}"/>
              </a:ext>
            </a:extLst>
          </p:cNvPr>
          <p:cNvGrpSpPr/>
          <p:nvPr/>
        </p:nvGrpSpPr>
        <p:grpSpPr>
          <a:xfrm>
            <a:off x="8850083" y="4846364"/>
            <a:ext cx="2503717" cy="1318941"/>
            <a:chOff x="8518648" y="4704110"/>
            <a:chExt cx="2503717" cy="131894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78EB29A-E57C-4E7D-9772-1798BBC2326E}"/>
                </a:ext>
              </a:extLst>
            </p:cNvPr>
            <p:cNvSpPr txBox="1"/>
            <p:nvPr/>
          </p:nvSpPr>
          <p:spPr>
            <a:xfrm>
              <a:off x="8518648" y="5351522"/>
              <a:ext cx="2503717" cy="6715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sz="16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he very first trade union was formed in 1794 .</a:t>
              </a:r>
              <a:endPara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4579BE1-EC40-44DB-8C8A-9078129BF7AC}"/>
                </a:ext>
              </a:extLst>
            </p:cNvPr>
            <p:cNvSpPr txBox="1"/>
            <p:nvPr/>
          </p:nvSpPr>
          <p:spPr>
            <a:xfrm>
              <a:off x="8518648" y="4704110"/>
              <a:ext cx="2503717" cy="47769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defRPr/>
              </a:pPr>
              <a:r>
                <a:rPr lang="en-US" sz="2800" b="1" kern="0" dirty="0">
                  <a:solidFill>
                    <a:schemeClr val="accent2"/>
                  </a:solidFill>
                  <a:cs typeface="Arial" panose="020B0604020202020204" pitchFamily="34" charset="0"/>
                </a:rPr>
                <a:t>Labor Unions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6178C58-9446-410F-B27C-438C6D662B76}"/>
              </a:ext>
            </a:extLst>
          </p:cNvPr>
          <p:cNvGrpSpPr/>
          <p:nvPr/>
        </p:nvGrpSpPr>
        <p:grpSpPr>
          <a:xfrm>
            <a:off x="838198" y="4846364"/>
            <a:ext cx="2713707" cy="1318941"/>
            <a:chOff x="716748" y="4811294"/>
            <a:chExt cx="2713707" cy="131894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56CB598-DC51-491E-9F4F-377E61D462F1}"/>
                </a:ext>
              </a:extLst>
            </p:cNvPr>
            <p:cNvSpPr txBox="1"/>
            <p:nvPr/>
          </p:nvSpPr>
          <p:spPr>
            <a:xfrm>
              <a:off x="716748" y="5458706"/>
              <a:ext cx="2713707" cy="6715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algn="r">
                <a:defRPr/>
              </a:pPr>
              <a:r>
                <a:rPr lang="en-US" sz="16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Throughout history, children have been an integral part of the working class. </a:t>
              </a:r>
              <a:endPara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D00613B-8842-49C0-86EA-BA797F636E98}"/>
                </a:ext>
              </a:extLst>
            </p:cNvPr>
            <p:cNvSpPr txBox="1"/>
            <p:nvPr/>
          </p:nvSpPr>
          <p:spPr>
            <a:xfrm>
              <a:off x="926738" y="4811294"/>
              <a:ext cx="2503717" cy="47769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defRPr/>
              </a:pPr>
              <a:r>
                <a:rPr lang="en-US" sz="2800" b="1" kern="0" dirty="0">
                  <a:solidFill>
                    <a:schemeClr val="accent3"/>
                  </a:solidFill>
                  <a:cs typeface="Arial" panose="020B0604020202020204" pitchFamily="34" charset="0"/>
                </a:rPr>
                <a:t>Child Labor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8CEBCE3-7658-40F8-AF6F-C64499D5154D}"/>
              </a:ext>
            </a:extLst>
          </p:cNvPr>
          <p:cNvGrpSpPr/>
          <p:nvPr/>
        </p:nvGrpSpPr>
        <p:grpSpPr>
          <a:xfrm>
            <a:off x="8862087" y="1677900"/>
            <a:ext cx="2906860" cy="1318941"/>
            <a:chOff x="8518648" y="4704110"/>
            <a:chExt cx="2906860" cy="1318941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21E5EDD-A5C2-4D5E-886E-9256DBC84E57}"/>
                </a:ext>
              </a:extLst>
            </p:cNvPr>
            <p:cNvSpPr txBox="1"/>
            <p:nvPr/>
          </p:nvSpPr>
          <p:spPr>
            <a:xfrm>
              <a:off x="8518648" y="5351522"/>
              <a:ext cx="2906860" cy="6715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6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In the U.S., women didn’t typically work outside of the home as a common practice until the 1930’s.</a:t>
              </a:r>
              <a:endPara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6092E1F-A4CC-4283-9349-11452C90AAE9}"/>
                </a:ext>
              </a:extLst>
            </p:cNvPr>
            <p:cNvSpPr txBox="1"/>
            <p:nvPr/>
          </p:nvSpPr>
          <p:spPr>
            <a:xfrm>
              <a:off x="8518648" y="4704110"/>
              <a:ext cx="2503717" cy="47769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>
                <a:defRPr/>
              </a:pPr>
              <a:r>
                <a:rPr lang="en-US" sz="2800" b="1" kern="0" dirty="0">
                  <a:solidFill>
                    <a:schemeClr val="accent1"/>
                  </a:solidFill>
                  <a:cs typeface="Arial" panose="020B0604020202020204" pitchFamily="34" charset="0"/>
                </a:rPr>
                <a:t>Women’s Issues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4F080D9-4E9A-47BD-A922-92090D29795C}"/>
              </a:ext>
            </a:extLst>
          </p:cNvPr>
          <p:cNvGrpSpPr/>
          <p:nvPr/>
        </p:nvGrpSpPr>
        <p:grpSpPr>
          <a:xfrm>
            <a:off x="594481" y="2195460"/>
            <a:ext cx="2713706" cy="2140824"/>
            <a:chOff x="716750" y="4811294"/>
            <a:chExt cx="2713706" cy="214082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4B4E8A9-2676-4ED3-8CF7-673CE71086E6}"/>
                </a:ext>
              </a:extLst>
            </p:cNvPr>
            <p:cNvSpPr txBox="1"/>
            <p:nvPr/>
          </p:nvSpPr>
          <p:spPr>
            <a:xfrm>
              <a:off x="716750" y="5458706"/>
              <a:ext cx="2713706" cy="149341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sz="16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mployees essentially had no rights and needed their jobs.</a:t>
              </a:r>
              <a:endParaRPr 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258E47D-32C6-4D8A-B741-5D55CA76BD05}"/>
                </a:ext>
              </a:extLst>
            </p:cNvPr>
            <p:cNvSpPr txBox="1"/>
            <p:nvPr/>
          </p:nvSpPr>
          <p:spPr>
            <a:xfrm>
              <a:off x="926738" y="4811294"/>
              <a:ext cx="2503717" cy="47769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noAutofit/>
            </a:bodyPr>
            <a:lstStyle/>
            <a:p>
              <a:pPr algn="r">
                <a:defRPr/>
              </a:pPr>
              <a:r>
                <a:rPr lang="en-US" sz="2800" b="1" i="0" u="none" strike="noStrike" kern="0" dirty="0">
                  <a:solidFill>
                    <a:schemeClr val="accent4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Employer Abuses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C3D1F55-36A6-4C10-9B2C-DDA7BC70BA5A}"/>
              </a:ext>
            </a:extLst>
          </p:cNvPr>
          <p:cNvGrpSpPr/>
          <p:nvPr/>
        </p:nvGrpSpPr>
        <p:grpSpPr>
          <a:xfrm>
            <a:off x="5837594" y="4939394"/>
            <a:ext cx="501260" cy="522144"/>
            <a:chOff x="5820752" y="4923503"/>
            <a:chExt cx="531768" cy="553925"/>
          </a:xfrm>
          <a:solidFill>
            <a:schemeClr val="accent3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A096446-C25F-4666-978E-B700CC0B1969}"/>
                </a:ext>
              </a:extLst>
            </p:cNvPr>
            <p:cNvSpPr/>
            <p:nvPr/>
          </p:nvSpPr>
          <p:spPr>
            <a:xfrm>
              <a:off x="5938922" y="4923503"/>
              <a:ext cx="236341" cy="236341"/>
            </a:xfrm>
            <a:custGeom>
              <a:avLst/>
              <a:gdLst>
                <a:gd name="connsiteX0" fmla="*/ 118171 w 236341"/>
                <a:gd name="connsiteY0" fmla="*/ 236341 h 236341"/>
                <a:gd name="connsiteX1" fmla="*/ 236341 w 236341"/>
                <a:gd name="connsiteY1" fmla="*/ 118171 h 236341"/>
                <a:gd name="connsiteX2" fmla="*/ 118171 w 236341"/>
                <a:gd name="connsiteY2" fmla="*/ 0 h 236341"/>
                <a:gd name="connsiteX3" fmla="*/ 0 w 236341"/>
                <a:gd name="connsiteY3" fmla="*/ 118171 h 236341"/>
                <a:gd name="connsiteX4" fmla="*/ 118171 w 236341"/>
                <a:gd name="connsiteY4" fmla="*/ 236341 h 236341"/>
                <a:gd name="connsiteX5" fmla="*/ 118171 w 236341"/>
                <a:gd name="connsiteY5" fmla="*/ 14771 h 236341"/>
                <a:gd name="connsiteX6" fmla="*/ 221570 w 236341"/>
                <a:gd name="connsiteY6" fmla="*/ 118171 h 236341"/>
                <a:gd name="connsiteX7" fmla="*/ 118171 w 236341"/>
                <a:gd name="connsiteY7" fmla="*/ 221570 h 236341"/>
                <a:gd name="connsiteX8" fmla="*/ 14771 w 236341"/>
                <a:gd name="connsiteY8" fmla="*/ 118171 h 236341"/>
                <a:gd name="connsiteX9" fmla="*/ 118171 w 236341"/>
                <a:gd name="connsiteY9" fmla="*/ 14771 h 236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341" h="236341">
                  <a:moveTo>
                    <a:pt x="118171" y="236341"/>
                  </a:moveTo>
                  <a:cubicBezTo>
                    <a:pt x="183435" y="236341"/>
                    <a:pt x="236341" y="183435"/>
                    <a:pt x="236341" y="118171"/>
                  </a:cubicBezTo>
                  <a:cubicBezTo>
                    <a:pt x="236341" y="52906"/>
                    <a:pt x="183435" y="0"/>
                    <a:pt x="118171" y="0"/>
                  </a:cubicBezTo>
                  <a:cubicBezTo>
                    <a:pt x="52906" y="0"/>
                    <a:pt x="0" y="52906"/>
                    <a:pt x="0" y="118171"/>
                  </a:cubicBezTo>
                  <a:cubicBezTo>
                    <a:pt x="0" y="183435"/>
                    <a:pt x="52906" y="236341"/>
                    <a:pt x="118171" y="236341"/>
                  </a:cubicBezTo>
                  <a:close/>
                  <a:moveTo>
                    <a:pt x="118171" y="14771"/>
                  </a:moveTo>
                  <a:cubicBezTo>
                    <a:pt x="175277" y="14771"/>
                    <a:pt x="221570" y="61065"/>
                    <a:pt x="221570" y="118171"/>
                  </a:cubicBezTo>
                  <a:cubicBezTo>
                    <a:pt x="221570" y="175277"/>
                    <a:pt x="175277" y="221570"/>
                    <a:pt x="118171" y="221570"/>
                  </a:cubicBezTo>
                  <a:cubicBezTo>
                    <a:pt x="61065" y="221570"/>
                    <a:pt x="14771" y="175277"/>
                    <a:pt x="14771" y="118171"/>
                  </a:cubicBezTo>
                  <a:cubicBezTo>
                    <a:pt x="14828" y="61088"/>
                    <a:pt x="61088" y="14828"/>
                    <a:pt x="118171" y="14771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FBBD042-CA53-4E54-9F7F-74CE6113BD9F}"/>
                </a:ext>
              </a:extLst>
            </p:cNvPr>
            <p:cNvSpPr/>
            <p:nvPr/>
          </p:nvSpPr>
          <p:spPr>
            <a:xfrm>
              <a:off x="5820752" y="5189387"/>
              <a:ext cx="408811" cy="236341"/>
            </a:xfrm>
            <a:custGeom>
              <a:avLst/>
              <a:gdLst>
                <a:gd name="connsiteX0" fmla="*/ 384830 w 408811"/>
                <a:gd name="connsiteY0" fmla="*/ 49440 h 236341"/>
                <a:gd name="connsiteX1" fmla="*/ 408811 w 408811"/>
                <a:gd name="connsiteY1" fmla="*/ 44927 h 236341"/>
                <a:gd name="connsiteX2" fmla="*/ 332909 w 408811"/>
                <a:gd name="connsiteY2" fmla="*/ 14646 h 236341"/>
                <a:gd name="connsiteX3" fmla="*/ 236341 w 408811"/>
                <a:gd name="connsiteY3" fmla="*/ 0 h 236341"/>
                <a:gd name="connsiteX4" fmla="*/ 139862 w 408811"/>
                <a:gd name="connsiteY4" fmla="*/ 14594 h 236341"/>
                <a:gd name="connsiteX5" fmla="*/ 25673 w 408811"/>
                <a:gd name="connsiteY5" fmla="*/ 70297 h 236341"/>
                <a:gd name="connsiteX6" fmla="*/ 0 w 408811"/>
                <a:gd name="connsiteY6" fmla="*/ 121864 h 236341"/>
                <a:gd name="connsiteX7" fmla="*/ 0 w 408811"/>
                <a:gd name="connsiteY7" fmla="*/ 236341 h 236341"/>
                <a:gd name="connsiteX8" fmla="*/ 14771 w 408811"/>
                <a:gd name="connsiteY8" fmla="*/ 236341 h 236341"/>
                <a:gd name="connsiteX9" fmla="*/ 14771 w 408811"/>
                <a:gd name="connsiteY9" fmla="*/ 121864 h 236341"/>
                <a:gd name="connsiteX10" fmla="*/ 34624 w 408811"/>
                <a:gd name="connsiteY10" fmla="*/ 82047 h 236341"/>
                <a:gd name="connsiteX11" fmla="*/ 143843 w 408811"/>
                <a:gd name="connsiteY11" fmla="*/ 28871 h 236341"/>
                <a:gd name="connsiteX12" fmla="*/ 236341 w 408811"/>
                <a:gd name="connsiteY12" fmla="*/ 14771 h 236341"/>
                <a:gd name="connsiteX13" fmla="*/ 328758 w 408811"/>
                <a:gd name="connsiteY13" fmla="*/ 28804 h 236341"/>
                <a:gd name="connsiteX14" fmla="*/ 384830 w 408811"/>
                <a:gd name="connsiteY14" fmla="*/ 49440 h 236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8811" h="236341">
                  <a:moveTo>
                    <a:pt x="384830" y="49440"/>
                  </a:moveTo>
                  <a:cubicBezTo>
                    <a:pt x="392667" y="47198"/>
                    <a:pt x="400695" y="45688"/>
                    <a:pt x="408811" y="44927"/>
                  </a:cubicBezTo>
                  <a:cubicBezTo>
                    <a:pt x="384696" y="32083"/>
                    <a:pt x="359243" y="21927"/>
                    <a:pt x="332909" y="14646"/>
                  </a:cubicBezTo>
                  <a:cubicBezTo>
                    <a:pt x="301618" y="5027"/>
                    <a:pt x="269077" y="92"/>
                    <a:pt x="236341" y="0"/>
                  </a:cubicBezTo>
                  <a:cubicBezTo>
                    <a:pt x="203676" y="552"/>
                    <a:pt x="171230" y="5459"/>
                    <a:pt x="139862" y="14594"/>
                  </a:cubicBezTo>
                  <a:cubicBezTo>
                    <a:pt x="98930" y="26590"/>
                    <a:pt x="60322" y="45423"/>
                    <a:pt x="25673" y="70297"/>
                  </a:cubicBezTo>
                  <a:cubicBezTo>
                    <a:pt x="9793" y="82748"/>
                    <a:pt x="363" y="101687"/>
                    <a:pt x="0" y="121864"/>
                  </a:cubicBezTo>
                  <a:lnTo>
                    <a:pt x="0" y="236341"/>
                  </a:lnTo>
                  <a:lnTo>
                    <a:pt x="14771" y="236341"/>
                  </a:lnTo>
                  <a:lnTo>
                    <a:pt x="14771" y="121864"/>
                  </a:lnTo>
                  <a:cubicBezTo>
                    <a:pt x="15099" y="106290"/>
                    <a:pt x="22383" y="91681"/>
                    <a:pt x="34624" y="82047"/>
                  </a:cubicBezTo>
                  <a:cubicBezTo>
                    <a:pt x="67782" y="58308"/>
                    <a:pt x="104707" y="40330"/>
                    <a:pt x="143843" y="28871"/>
                  </a:cubicBezTo>
                  <a:cubicBezTo>
                    <a:pt x="173913" y="20080"/>
                    <a:pt x="205019" y="15339"/>
                    <a:pt x="236341" y="14771"/>
                  </a:cubicBezTo>
                  <a:cubicBezTo>
                    <a:pt x="267671" y="14863"/>
                    <a:pt x="298814" y="19592"/>
                    <a:pt x="328758" y="28804"/>
                  </a:cubicBezTo>
                  <a:cubicBezTo>
                    <a:pt x="347958" y="34211"/>
                    <a:pt x="366706" y="41111"/>
                    <a:pt x="384830" y="49440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FAF4558-BF73-481D-9C08-776C09D37B1E}"/>
                </a:ext>
              </a:extLst>
            </p:cNvPr>
            <p:cNvSpPr/>
            <p:nvPr/>
          </p:nvSpPr>
          <p:spPr>
            <a:xfrm>
              <a:off x="6130950" y="5255858"/>
              <a:ext cx="221570" cy="221570"/>
            </a:xfrm>
            <a:custGeom>
              <a:avLst/>
              <a:gdLst>
                <a:gd name="connsiteX0" fmla="*/ 110785 w 221570"/>
                <a:gd name="connsiteY0" fmla="*/ 0 h 221570"/>
                <a:gd name="connsiteX1" fmla="*/ 0 w 221570"/>
                <a:gd name="connsiteY1" fmla="*/ 110785 h 221570"/>
                <a:gd name="connsiteX2" fmla="*/ 110785 w 221570"/>
                <a:gd name="connsiteY2" fmla="*/ 221570 h 221570"/>
                <a:gd name="connsiteX3" fmla="*/ 221570 w 221570"/>
                <a:gd name="connsiteY3" fmla="*/ 110785 h 221570"/>
                <a:gd name="connsiteX4" fmla="*/ 110785 w 221570"/>
                <a:gd name="connsiteY4" fmla="*/ 0 h 221570"/>
                <a:gd name="connsiteX5" fmla="*/ 110785 w 221570"/>
                <a:gd name="connsiteY5" fmla="*/ 206799 h 221570"/>
                <a:gd name="connsiteX6" fmla="*/ 14771 w 221570"/>
                <a:gd name="connsiteY6" fmla="*/ 110785 h 221570"/>
                <a:gd name="connsiteX7" fmla="*/ 110785 w 221570"/>
                <a:gd name="connsiteY7" fmla="*/ 14771 h 221570"/>
                <a:gd name="connsiteX8" fmla="*/ 206799 w 221570"/>
                <a:gd name="connsiteY8" fmla="*/ 110785 h 221570"/>
                <a:gd name="connsiteX9" fmla="*/ 110785 w 221570"/>
                <a:gd name="connsiteY9" fmla="*/ 206799 h 22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570" h="221570">
                  <a:moveTo>
                    <a:pt x="110785" y="0"/>
                  </a:moveTo>
                  <a:cubicBezTo>
                    <a:pt x="49600" y="0"/>
                    <a:pt x="0" y="49600"/>
                    <a:pt x="0" y="110785"/>
                  </a:cubicBezTo>
                  <a:cubicBezTo>
                    <a:pt x="0" y="171970"/>
                    <a:pt x="49600" y="221570"/>
                    <a:pt x="110785" y="221570"/>
                  </a:cubicBezTo>
                  <a:cubicBezTo>
                    <a:pt x="171970" y="221570"/>
                    <a:pt x="221570" y="171970"/>
                    <a:pt x="221570" y="110785"/>
                  </a:cubicBezTo>
                  <a:cubicBezTo>
                    <a:pt x="221501" y="49629"/>
                    <a:pt x="171941" y="69"/>
                    <a:pt x="110785" y="0"/>
                  </a:cubicBezTo>
                  <a:close/>
                  <a:moveTo>
                    <a:pt x="110785" y="206799"/>
                  </a:moveTo>
                  <a:cubicBezTo>
                    <a:pt x="57758" y="206799"/>
                    <a:pt x="14771" y="163812"/>
                    <a:pt x="14771" y="110785"/>
                  </a:cubicBezTo>
                  <a:cubicBezTo>
                    <a:pt x="14771" y="57758"/>
                    <a:pt x="57758" y="14771"/>
                    <a:pt x="110785" y="14771"/>
                  </a:cubicBezTo>
                  <a:cubicBezTo>
                    <a:pt x="163812" y="14771"/>
                    <a:pt x="206799" y="57758"/>
                    <a:pt x="206799" y="110785"/>
                  </a:cubicBezTo>
                  <a:cubicBezTo>
                    <a:pt x="206737" y="163787"/>
                    <a:pt x="163787" y="206737"/>
                    <a:pt x="110785" y="206799"/>
                  </a:cubicBez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9E79875-6C83-4A30-8BAF-A2CEB43F96C6}"/>
                </a:ext>
              </a:extLst>
            </p:cNvPr>
            <p:cNvSpPr/>
            <p:nvPr/>
          </p:nvSpPr>
          <p:spPr>
            <a:xfrm>
              <a:off x="6190035" y="5314943"/>
              <a:ext cx="103399" cy="103399"/>
            </a:xfrm>
            <a:custGeom>
              <a:avLst/>
              <a:gdLst>
                <a:gd name="connsiteX0" fmla="*/ 59085 w 103399"/>
                <a:gd name="connsiteY0" fmla="*/ 0 h 103399"/>
                <a:gd name="connsiteX1" fmla="*/ 44314 w 103399"/>
                <a:gd name="connsiteY1" fmla="*/ 0 h 103399"/>
                <a:gd name="connsiteX2" fmla="*/ 44314 w 103399"/>
                <a:gd name="connsiteY2" fmla="*/ 44314 h 103399"/>
                <a:gd name="connsiteX3" fmla="*/ 0 w 103399"/>
                <a:gd name="connsiteY3" fmla="*/ 44314 h 103399"/>
                <a:gd name="connsiteX4" fmla="*/ 0 w 103399"/>
                <a:gd name="connsiteY4" fmla="*/ 59085 h 103399"/>
                <a:gd name="connsiteX5" fmla="*/ 44314 w 103399"/>
                <a:gd name="connsiteY5" fmla="*/ 59085 h 103399"/>
                <a:gd name="connsiteX6" fmla="*/ 44314 w 103399"/>
                <a:gd name="connsiteY6" fmla="*/ 103399 h 103399"/>
                <a:gd name="connsiteX7" fmla="*/ 59085 w 103399"/>
                <a:gd name="connsiteY7" fmla="*/ 103399 h 103399"/>
                <a:gd name="connsiteX8" fmla="*/ 59085 w 103399"/>
                <a:gd name="connsiteY8" fmla="*/ 59085 h 103399"/>
                <a:gd name="connsiteX9" fmla="*/ 103399 w 103399"/>
                <a:gd name="connsiteY9" fmla="*/ 59085 h 103399"/>
                <a:gd name="connsiteX10" fmla="*/ 103399 w 103399"/>
                <a:gd name="connsiteY10" fmla="*/ 44314 h 103399"/>
                <a:gd name="connsiteX11" fmla="*/ 59085 w 103399"/>
                <a:gd name="connsiteY11" fmla="*/ 44314 h 103399"/>
                <a:gd name="connsiteX12" fmla="*/ 59085 w 103399"/>
                <a:gd name="connsiteY12" fmla="*/ 0 h 10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399" h="103399">
                  <a:moveTo>
                    <a:pt x="59085" y="0"/>
                  </a:moveTo>
                  <a:lnTo>
                    <a:pt x="44314" y="0"/>
                  </a:lnTo>
                  <a:lnTo>
                    <a:pt x="44314" y="44314"/>
                  </a:lnTo>
                  <a:lnTo>
                    <a:pt x="0" y="44314"/>
                  </a:lnTo>
                  <a:lnTo>
                    <a:pt x="0" y="59085"/>
                  </a:lnTo>
                  <a:lnTo>
                    <a:pt x="44314" y="59085"/>
                  </a:lnTo>
                  <a:lnTo>
                    <a:pt x="44314" y="103399"/>
                  </a:lnTo>
                  <a:lnTo>
                    <a:pt x="59085" y="103399"/>
                  </a:lnTo>
                  <a:lnTo>
                    <a:pt x="59085" y="59085"/>
                  </a:lnTo>
                  <a:lnTo>
                    <a:pt x="103399" y="59085"/>
                  </a:lnTo>
                  <a:lnTo>
                    <a:pt x="103399" y="44314"/>
                  </a:lnTo>
                  <a:lnTo>
                    <a:pt x="59085" y="44314"/>
                  </a:lnTo>
                  <a:lnTo>
                    <a:pt x="59085" y="0"/>
                  </a:lnTo>
                  <a:close/>
                </a:path>
              </a:pathLst>
            </a:custGeom>
            <a:grpFill/>
            <a:ln w="734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sp>
        <p:nvSpPr>
          <p:cNvPr id="84" name="Graphic 74" descr="Magnifying glass outline">
            <a:extLst>
              <a:ext uri="{FF2B5EF4-FFF2-40B4-BE49-F238E27FC236}">
                <a16:creationId xmlns:a16="http://schemas.microsoft.com/office/drawing/2014/main" id="{0C472BAC-F76D-401C-9A15-0DC1F710FCAC}"/>
              </a:ext>
            </a:extLst>
          </p:cNvPr>
          <p:cNvSpPr/>
          <p:nvPr/>
        </p:nvSpPr>
        <p:spPr>
          <a:xfrm>
            <a:off x="5815486" y="2120906"/>
            <a:ext cx="547466" cy="547126"/>
          </a:xfrm>
          <a:custGeom>
            <a:avLst/>
            <a:gdLst>
              <a:gd name="connsiteX0" fmla="*/ 464550 w 580785"/>
              <a:gd name="connsiteY0" fmla="*/ 390615 h 580426"/>
              <a:gd name="connsiteX1" fmla="*/ 401772 w 580785"/>
              <a:gd name="connsiteY1" fmla="*/ 390615 h 580426"/>
              <a:gd name="connsiteX2" fmla="*/ 370752 w 580785"/>
              <a:gd name="connsiteY2" fmla="*/ 359596 h 580426"/>
              <a:gd name="connsiteX3" fmla="*/ 358935 w 580785"/>
              <a:gd name="connsiteY3" fmla="*/ 56783 h 580426"/>
              <a:gd name="connsiteX4" fmla="*/ 56861 w 580785"/>
              <a:gd name="connsiteY4" fmla="*/ 69339 h 580426"/>
              <a:gd name="connsiteX5" fmla="*/ 68678 w 580785"/>
              <a:gd name="connsiteY5" fmla="*/ 372151 h 580426"/>
              <a:gd name="connsiteX6" fmla="*/ 361151 w 580785"/>
              <a:gd name="connsiteY6" fmla="*/ 370674 h 580426"/>
              <a:gd name="connsiteX7" fmla="*/ 392171 w 580785"/>
              <a:gd name="connsiteY7" fmla="*/ 401694 h 580426"/>
              <a:gd name="connsiteX8" fmla="*/ 380354 w 580785"/>
              <a:gd name="connsiteY8" fmla="*/ 430498 h 580426"/>
              <a:gd name="connsiteX9" fmla="*/ 392171 w 580785"/>
              <a:gd name="connsiteY9" fmla="*/ 464472 h 580426"/>
              <a:gd name="connsiteX10" fmla="*/ 496309 w 580785"/>
              <a:gd name="connsiteY10" fmla="*/ 568610 h 580426"/>
              <a:gd name="connsiteX11" fmla="*/ 525851 w 580785"/>
              <a:gd name="connsiteY11" fmla="*/ 580427 h 580426"/>
              <a:gd name="connsiteX12" fmla="*/ 564257 w 580785"/>
              <a:gd name="connsiteY12" fmla="*/ 564179 h 580426"/>
              <a:gd name="connsiteX13" fmla="*/ 580505 w 580785"/>
              <a:gd name="connsiteY13" fmla="*/ 529466 h 580426"/>
              <a:gd name="connsiteX14" fmla="*/ 568688 w 580785"/>
              <a:gd name="connsiteY14" fmla="*/ 495492 h 580426"/>
              <a:gd name="connsiteX15" fmla="*/ 464550 w 580785"/>
              <a:gd name="connsiteY15" fmla="*/ 390615 h 580426"/>
              <a:gd name="connsiteX16" fmla="*/ 73848 w 580785"/>
              <a:gd name="connsiteY16" fmla="*/ 355164 h 580426"/>
              <a:gd name="connsiteX17" fmla="*/ 73848 w 580785"/>
              <a:gd name="connsiteY17" fmla="*/ 73032 h 580426"/>
              <a:gd name="connsiteX18" fmla="*/ 355981 w 580785"/>
              <a:gd name="connsiteY18" fmla="*/ 73032 h 580426"/>
              <a:gd name="connsiteX19" fmla="*/ 355981 w 580785"/>
              <a:gd name="connsiteY19" fmla="*/ 355164 h 580426"/>
              <a:gd name="connsiteX20" fmla="*/ 214915 w 580785"/>
              <a:gd name="connsiteY20" fmla="*/ 413511 h 580426"/>
              <a:gd name="connsiteX21" fmla="*/ 73848 w 580785"/>
              <a:gd name="connsiteY21" fmla="*/ 355164 h 580426"/>
              <a:gd name="connsiteX22" fmla="*/ 553178 w 580785"/>
              <a:gd name="connsiteY22" fmla="*/ 552361 h 580426"/>
              <a:gd name="connsiteX23" fmla="*/ 505910 w 580785"/>
              <a:gd name="connsiteY23" fmla="*/ 556793 h 580426"/>
              <a:gd name="connsiteX24" fmla="*/ 402511 w 580785"/>
              <a:gd name="connsiteY24" fmla="*/ 453394 h 580426"/>
              <a:gd name="connsiteX25" fmla="*/ 395125 w 580785"/>
              <a:gd name="connsiteY25" fmla="*/ 431237 h 580426"/>
              <a:gd name="connsiteX26" fmla="*/ 407681 w 580785"/>
              <a:gd name="connsiteY26" fmla="*/ 406125 h 580426"/>
              <a:gd name="connsiteX27" fmla="*/ 435746 w 580785"/>
              <a:gd name="connsiteY27" fmla="*/ 393570 h 580426"/>
              <a:gd name="connsiteX28" fmla="*/ 454949 w 580785"/>
              <a:gd name="connsiteY28" fmla="*/ 400955 h 580426"/>
              <a:gd name="connsiteX29" fmla="*/ 558348 w 580785"/>
              <a:gd name="connsiteY29" fmla="*/ 505093 h 580426"/>
              <a:gd name="connsiteX30" fmla="*/ 565734 w 580785"/>
              <a:gd name="connsiteY30" fmla="*/ 527250 h 580426"/>
              <a:gd name="connsiteX31" fmla="*/ 553178 w 580785"/>
              <a:gd name="connsiteY31" fmla="*/ 552361 h 580426"/>
              <a:gd name="connsiteX32" fmla="*/ 553178 w 580785"/>
              <a:gd name="connsiteY32" fmla="*/ 552361 h 58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80785" h="580426">
                <a:moveTo>
                  <a:pt x="464550" y="390615"/>
                </a:moveTo>
                <a:cubicBezTo>
                  <a:pt x="448302" y="374367"/>
                  <a:pt x="421713" y="375105"/>
                  <a:pt x="401772" y="390615"/>
                </a:cubicBezTo>
                <a:lnTo>
                  <a:pt x="370752" y="359596"/>
                </a:lnTo>
                <a:cubicBezTo>
                  <a:pt x="451256" y="272445"/>
                  <a:pt x="446086" y="137287"/>
                  <a:pt x="358935" y="56783"/>
                </a:cubicBezTo>
                <a:cubicBezTo>
                  <a:pt x="271784" y="-23721"/>
                  <a:pt x="137365" y="-17812"/>
                  <a:pt x="56861" y="69339"/>
                </a:cubicBezTo>
                <a:cubicBezTo>
                  <a:pt x="-23642" y="156490"/>
                  <a:pt x="-17734" y="291647"/>
                  <a:pt x="68678" y="372151"/>
                </a:cubicBezTo>
                <a:cubicBezTo>
                  <a:pt x="151398" y="448962"/>
                  <a:pt x="279170" y="448224"/>
                  <a:pt x="361151" y="370674"/>
                </a:cubicBezTo>
                <a:lnTo>
                  <a:pt x="392171" y="401694"/>
                </a:lnTo>
                <a:cubicBezTo>
                  <a:pt x="385524" y="409818"/>
                  <a:pt x="381831" y="420158"/>
                  <a:pt x="380354" y="430498"/>
                </a:cubicBezTo>
                <a:cubicBezTo>
                  <a:pt x="378876" y="443054"/>
                  <a:pt x="383308" y="455609"/>
                  <a:pt x="392171" y="464472"/>
                </a:cubicBezTo>
                <a:lnTo>
                  <a:pt x="496309" y="568610"/>
                </a:lnTo>
                <a:cubicBezTo>
                  <a:pt x="504433" y="575996"/>
                  <a:pt x="514773" y="580427"/>
                  <a:pt x="525851" y="580427"/>
                </a:cubicBezTo>
                <a:cubicBezTo>
                  <a:pt x="540623" y="580427"/>
                  <a:pt x="553917" y="574518"/>
                  <a:pt x="564257" y="564179"/>
                </a:cubicBezTo>
                <a:cubicBezTo>
                  <a:pt x="573858" y="555316"/>
                  <a:pt x="579767" y="542760"/>
                  <a:pt x="580505" y="529466"/>
                </a:cubicBezTo>
                <a:cubicBezTo>
                  <a:pt x="581982" y="516910"/>
                  <a:pt x="577551" y="504355"/>
                  <a:pt x="568688" y="495492"/>
                </a:cubicBezTo>
                <a:lnTo>
                  <a:pt x="464550" y="390615"/>
                </a:lnTo>
                <a:close/>
                <a:moveTo>
                  <a:pt x="73848" y="355164"/>
                </a:moveTo>
                <a:cubicBezTo>
                  <a:pt x="-3701" y="277615"/>
                  <a:pt x="-3701" y="151320"/>
                  <a:pt x="73848" y="73032"/>
                </a:cubicBezTo>
                <a:cubicBezTo>
                  <a:pt x="151398" y="-5256"/>
                  <a:pt x="277693" y="-4518"/>
                  <a:pt x="355981" y="73032"/>
                </a:cubicBezTo>
                <a:cubicBezTo>
                  <a:pt x="434269" y="150581"/>
                  <a:pt x="433530" y="276876"/>
                  <a:pt x="355981" y="355164"/>
                </a:cubicBezTo>
                <a:cubicBezTo>
                  <a:pt x="318314" y="392831"/>
                  <a:pt x="268091" y="413511"/>
                  <a:pt x="214915" y="413511"/>
                </a:cubicBezTo>
                <a:cubicBezTo>
                  <a:pt x="162476" y="413511"/>
                  <a:pt x="111515" y="392831"/>
                  <a:pt x="73848" y="355164"/>
                </a:cubicBezTo>
                <a:close/>
                <a:moveTo>
                  <a:pt x="553178" y="552361"/>
                </a:moveTo>
                <a:cubicBezTo>
                  <a:pt x="539145" y="566394"/>
                  <a:pt x="517727" y="568610"/>
                  <a:pt x="505910" y="556793"/>
                </a:cubicBezTo>
                <a:lnTo>
                  <a:pt x="402511" y="453394"/>
                </a:lnTo>
                <a:cubicBezTo>
                  <a:pt x="396602" y="447485"/>
                  <a:pt x="394386" y="439361"/>
                  <a:pt x="395125" y="431237"/>
                </a:cubicBezTo>
                <a:cubicBezTo>
                  <a:pt x="395863" y="421635"/>
                  <a:pt x="400295" y="412772"/>
                  <a:pt x="407681" y="406125"/>
                </a:cubicBezTo>
                <a:cubicBezTo>
                  <a:pt x="415066" y="398740"/>
                  <a:pt x="425406" y="394308"/>
                  <a:pt x="435746" y="393570"/>
                </a:cubicBezTo>
                <a:cubicBezTo>
                  <a:pt x="443132" y="393570"/>
                  <a:pt x="449779" y="395785"/>
                  <a:pt x="454949" y="400955"/>
                </a:cubicBezTo>
                <a:lnTo>
                  <a:pt x="558348" y="505093"/>
                </a:lnTo>
                <a:cubicBezTo>
                  <a:pt x="564257" y="511002"/>
                  <a:pt x="566472" y="519126"/>
                  <a:pt x="565734" y="527250"/>
                </a:cubicBezTo>
                <a:cubicBezTo>
                  <a:pt x="564257" y="536852"/>
                  <a:pt x="560564" y="545714"/>
                  <a:pt x="553178" y="552361"/>
                </a:cubicBezTo>
                <a:cubicBezTo>
                  <a:pt x="553178" y="552361"/>
                  <a:pt x="553178" y="552361"/>
                  <a:pt x="553178" y="552361"/>
                </a:cubicBezTo>
                <a:close/>
              </a:path>
            </a:pathLst>
          </a:custGeom>
          <a:solidFill>
            <a:schemeClr val="accent1"/>
          </a:solidFill>
          <a:ln w="7342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CA074A-6B8C-5A01-A3A9-AA5BF141A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5230" y="2914813"/>
            <a:ext cx="4550709" cy="203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itle 1">
            <a:extLst>
              <a:ext uri="{FF2B5EF4-FFF2-40B4-BE49-F238E27FC236}">
                <a16:creationId xmlns:a16="http://schemas.microsoft.com/office/drawing/2014/main" id="{8D3ED825-CBDD-BA7E-9B51-4DF844F86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b="1" i="0" u="none" strike="noStrike">
                <a:effectLst/>
              </a:rPr>
              <a:t>Compensation Ethics</a:t>
            </a:r>
            <a:endParaRPr lang="en-US" dirty="0"/>
          </a:p>
        </p:txBody>
      </p:sp>
      <p:sp>
        <p:nvSpPr>
          <p:cNvPr id="3084" name="Content Placeholder 2">
            <a:extLst>
              <a:ext uri="{FF2B5EF4-FFF2-40B4-BE49-F238E27FC236}">
                <a16:creationId xmlns:a16="http://schemas.microsoft.com/office/drawing/2014/main" id="{954ABF2A-6A0D-4F93-3AE0-75D96E490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98392"/>
            <a:ext cx="5181600" cy="4959608"/>
          </a:xfrm>
        </p:spPr>
        <p:txBody>
          <a:bodyPr/>
          <a:lstStyle/>
          <a:p>
            <a:r>
              <a:rPr lang="en-US" dirty="0"/>
              <a:t>Equal Pay</a:t>
            </a:r>
          </a:p>
          <a:p>
            <a:endParaRPr lang="en-US" dirty="0"/>
          </a:p>
          <a:p>
            <a:r>
              <a:rPr lang="en-US" dirty="0"/>
              <a:t>Transparency</a:t>
            </a:r>
          </a:p>
          <a:p>
            <a:endParaRPr lang="en-US" dirty="0"/>
          </a:p>
          <a:p>
            <a:r>
              <a:rPr lang="en-US" dirty="0"/>
              <a:t>Discrimination</a:t>
            </a:r>
          </a:p>
          <a:p>
            <a:endParaRPr lang="en-US" dirty="0"/>
          </a:p>
          <a:p>
            <a:r>
              <a:rPr lang="en-US" dirty="0"/>
              <a:t>Corporate Social Responsibility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22CDCF40-1DB0-4E5D-0350-0BC654785EE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242" y="1898392"/>
            <a:ext cx="7908758" cy="397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814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8499"/>
            <a:ext cx="10515600" cy="767043"/>
          </a:xfrm>
        </p:spPr>
        <p:txBody>
          <a:bodyPr>
            <a:normAutofit/>
          </a:bodyPr>
          <a:lstStyle/>
          <a:p>
            <a:r>
              <a:rPr lang="en-US" sz="4400" b="1" i="0" u="none" strike="noStrike" dirty="0">
                <a:effectLst/>
                <a:latin typeface="Calibri" panose="020F0502020204030204" pitchFamily="34" charset="0"/>
              </a:rPr>
              <a:t>Identifying unethical behaviors</a:t>
            </a:r>
            <a:endParaRPr lang="en-I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65BCBBE9-6135-4318-B21E-808E7E48CD49}"/>
              </a:ext>
            </a:extLst>
          </p:cNvPr>
          <p:cNvSpPr>
            <a:spLocks/>
          </p:cNvSpPr>
          <p:nvPr/>
        </p:nvSpPr>
        <p:spPr bwMode="auto">
          <a:xfrm>
            <a:off x="3567737" y="1800208"/>
            <a:ext cx="5571623" cy="891659"/>
          </a:xfrm>
          <a:custGeom>
            <a:avLst/>
            <a:gdLst>
              <a:gd name="T0" fmla="*/ 0 w 3368"/>
              <a:gd name="T1" fmla="*/ 0 h 539"/>
              <a:gd name="T2" fmla="*/ 232 w 3368"/>
              <a:gd name="T3" fmla="*/ 539 h 539"/>
              <a:gd name="T4" fmla="*/ 3136 w 3368"/>
              <a:gd name="T5" fmla="*/ 539 h 539"/>
              <a:gd name="T6" fmla="*/ 3368 w 3368"/>
              <a:gd name="T7" fmla="*/ 0 h 539"/>
              <a:gd name="T8" fmla="*/ 0 w 3368"/>
              <a:gd name="T9" fmla="*/ 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8" h="539">
                <a:moveTo>
                  <a:pt x="0" y="0"/>
                </a:moveTo>
                <a:lnTo>
                  <a:pt x="232" y="539"/>
                </a:lnTo>
                <a:lnTo>
                  <a:pt x="3136" y="539"/>
                </a:lnTo>
                <a:lnTo>
                  <a:pt x="336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blurRad="571500" dist="508000" dir="10200000" algn="t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9D1EEF-815B-44F9-A6B0-98670C5D4640}"/>
              </a:ext>
            </a:extLst>
          </p:cNvPr>
          <p:cNvSpPr txBox="1"/>
          <p:nvPr/>
        </p:nvSpPr>
        <p:spPr>
          <a:xfrm>
            <a:off x="4538519" y="2043707"/>
            <a:ext cx="3630056" cy="369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800" b="1" i="1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Virtue standard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57B412B4-3DB1-4FF2-8739-23DDA128E7E8}"/>
              </a:ext>
            </a:extLst>
          </p:cNvPr>
          <p:cNvSpPr>
            <a:spLocks/>
          </p:cNvSpPr>
          <p:nvPr/>
        </p:nvSpPr>
        <p:spPr bwMode="auto">
          <a:xfrm>
            <a:off x="3979654" y="2753074"/>
            <a:ext cx="4751099" cy="893312"/>
          </a:xfrm>
          <a:custGeom>
            <a:avLst/>
            <a:gdLst>
              <a:gd name="T0" fmla="*/ 231 w 2872"/>
              <a:gd name="T1" fmla="*/ 540 h 540"/>
              <a:gd name="T2" fmla="*/ 2640 w 2872"/>
              <a:gd name="T3" fmla="*/ 540 h 540"/>
              <a:gd name="T4" fmla="*/ 2872 w 2872"/>
              <a:gd name="T5" fmla="*/ 0 h 540"/>
              <a:gd name="T6" fmla="*/ 0 w 2872"/>
              <a:gd name="T7" fmla="*/ 0 h 540"/>
              <a:gd name="T8" fmla="*/ 231 w 2872"/>
              <a:gd name="T9" fmla="*/ 54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2" h="540">
                <a:moveTo>
                  <a:pt x="231" y="540"/>
                </a:moveTo>
                <a:lnTo>
                  <a:pt x="2640" y="540"/>
                </a:lnTo>
                <a:lnTo>
                  <a:pt x="2872" y="0"/>
                </a:lnTo>
                <a:lnTo>
                  <a:pt x="0" y="0"/>
                </a:lnTo>
                <a:lnTo>
                  <a:pt x="231" y="54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571500" dist="508000" dir="10200000" algn="t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3D56A1-35B4-45FB-9BBB-F9A97C06056F}"/>
              </a:ext>
            </a:extLst>
          </p:cNvPr>
          <p:cNvSpPr txBox="1"/>
          <p:nvPr/>
        </p:nvSpPr>
        <p:spPr>
          <a:xfrm>
            <a:off x="5056680" y="2988587"/>
            <a:ext cx="2593734" cy="369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Calibri" panose="020F0502020204030204" pitchFamily="34" charset="0"/>
              </a:rPr>
              <a:t>Common good standard</a:t>
            </a:r>
            <a:endParaRPr lang="en-IN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EEF4E76C-D8B7-4078-9E86-107F29FDA1EE}"/>
              </a:ext>
            </a:extLst>
          </p:cNvPr>
          <p:cNvSpPr>
            <a:spLocks/>
          </p:cNvSpPr>
          <p:nvPr/>
        </p:nvSpPr>
        <p:spPr bwMode="auto">
          <a:xfrm>
            <a:off x="4389916" y="3707596"/>
            <a:ext cx="3930575" cy="891659"/>
          </a:xfrm>
          <a:custGeom>
            <a:avLst/>
            <a:gdLst>
              <a:gd name="T0" fmla="*/ 232 w 2376"/>
              <a:gd name="T1" fmla="*/ 539 h 539"/>
              <a:gd name="T2" fmla="*/ 2144 w 2376"/>
              <a:gd name="T3" fmla="*/ 539 h 539"/>
              <a:gd name="T4" fmla="*/ 2376 w 2376"/>
              <a:gd name="T5" fmla="*/ 0 h 539"/>
              <a:gd name="T6" fmla="*/ 0 w 2376"/>
              <a:gd name="T7" fmla="*/ 0 h 539"/>
              <a:gd name="T8" fmla="*/ 232 w 2376"/>
              <a:gd name="T9" fmla="*/ 539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6" h="539">
                <a:moveTo>
                  <a:pt x="232" y="539"/>
                </a:moveTo>
                <a:lnTo>
                  <a:pt x="2144" y="539"/>
                </a:lnTo>
                <a:lnTo>
                  <a:pt x="2376" y="0"/>
                </a:lnTo>
                <a:lnTo>
                  <a:pt x="0" y="0"/>
                </a:lnTo>
                <a:lnTo>
                  <a:pt x="232" y="539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>
            <a:outerShdw blurRad="571500" dist="508000" dir="10200000" algn="t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AC17D88-7A7B-46CB-BFDF-68DE337C8475}"/>
              </a:ext>
            </a:extLst>
          </p:cNvPr>
          <p:cNvSpPr txBox="1"/>
          <p:nvPr/>
        </p:nvSpPr>
        <p:spPr>
          <a:xfrm>
            <a:off x="5056680" y="3963947"/>
            <a:ext cx="2593734" cy="369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Calibri" panose="020F0502020204030204" pitchFamily="34" charset="0"/>
              </a:rPr>
              <a:t>Fairness standard</a:t>
            </a:r>
            <a:endParaRPr lang="en-IN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DD23AEE3-E98C-4D6C-A403-5543C1AF8AA2}"/>
              </a:ext>
            </a:extLst>
          </p:cNvPr>
          <p:cNvSpPr>
            <a:spLocks/>
          </p:cNvSpPr>
          <p:nvPr/>
        </p:nvSpPr>
        <p:spPr bwMode="auto">
          <a:xfrm>
            <a:off x="4798523" y="4663770"/>
            <a:ext cx="3110051" cy="888350"/>
          </a:xfrm>
          <a:custGeom>
            <a:avLst/>
            <a:gdLst>
              <a:gd name="T0" fmla="*/ 232 w 1880"/>
              <a:gd name="T1" fmla="*/ 537 h 537"/>
              <a:gd name="T2" fmla="*/ 1650 w 1880"/>
              <a:gd name="T3" fmla="*/ 537 h 537"/>
              <a:gd name="T4" fmla="*/ 1880 w 1880"/>
              <a:gd name="T5" fmla="*/ 0 h 537"/>
              <a:gd name="T6" fmla="*/ 0 w 1880"/>
              <a:gd name="T7" fmla="*/ 0 h 537"/>
              <a:gd name="T8" fmla="*/ 232 w 1880"/>
              <a:gd name="T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0" h="537">
                <a:moveTo>
                  <a:pt x="232" y="537"/>
                </a:moveTo>
                <a:lnTo>
                  <a:pt x="1650" y="537"/>
                </a:lnTo>
                <a:lnTo>
                  <a:pt x="1880" y="0"/>
                </a:lnTo>
                <a:lnTo>
                  <a:pt x="0" y="0"/>
                </a:lnTo>
                <a:lnTo>
                  <a:pt x="232" y="537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71500" dist="508000" dir="10200000" algn="t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B23824-2644-4BCC-9DDC-4BA300B567C0}"/>
              </a:ext>
            </a:extLst>
          </p:cNvPr>
          <p:cNvSpPr txBox="1"/>
          <p:nvPr/>
        </p:nvSpPr>
        <p:spPr>
          <a:xfrm>
            <a:off x="5056680" y="4918987"/>
            <a:ext cx="2593734" cy="369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Calibri" panose="020F0502020204030204" pitchFamily="34" charset="0"/>
              </a:rPr>
              <a:t>Rights standard</a:t>
            </a:r>
            <a:endParaRPr lang="en-IN" b="1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A37D0C20-D957-4746-AA85-BF1707847771}"/>
              </a:ext>
            </a:extLst>
          </p:cNvPr>
          <p:cNvSpPr>
            <a:spLocks/>
          </p:cNvSpPr>
          <p:nvPr/>
        </p:nvSpPr>
        <p:spPr bwMode="auto">
          <a:xfrm>
            <a:off x="5207130" y="5616637"/>
            <a:ext cx="2292836" cy="891659"/>
          </a:xfrm>
          <a:custGeom>
            <a:avLst/>
            <a:gdLst>
              <a:gd name="T0" fmla="*/ 232 w 1386"/>
              <a:gd name="T1" fmla="*/ 539 h 539"/>
              <a:gd name="T2" fmla="*/ 1154 w 1386"/>
              <a:gd name="T3" fmla="*/ 539 h 539"/>
              <a:gd name="T4" fmla="*/ 1386 w 1386"/>
              <a:gd name="T5" fmla="*/ 0 h 539"/>
              <a:gd name="T6" fmla="*/ 0 w 1386"/>
              <a:gd name="T7" fmla="*/ 0 h 539"/>
              <a:gd name="T8" fmla="*/ 232 w 1386"/>
              <a:gd name="T9" fmla="*/ 539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6" h="539">
                <a:moveTo>
                  <a:pt x="232" y="539"/>
                </a:moveTo>
                <a:lnTo>
                  <a:pt x="1154" y="539"/>
                </a:lnTo>
                <a:lnTo>
                  <a:pt x="1386" y="0"/>
                </a:lnTo>
                <a:lnTo>
                  <a:pt x="0" y="0"/>
                </a:lnTo>
                <a:lnTo>
                  <a:pt x="232" y="539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  <a:effectLst>
            <a:outerShdw blurRad="571500" dist="508000" dir="10200000" algn="t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0226C9C-7997-4174-9D76-532BE548E5C0}"/>
              </a:ext>
            </a:extLst>
          </p:cNvPr>
          <p:cNvSpPr txBox="1"/>
          <p:nvPr/>
        </p:nvSpPr>
        <p:spPr>
          <a:xfrm>
            <a:off x="5056680" y="5833386"/>
            <a:ext cx="2593734" cy="7361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  <a:latin typeface="Calibri" panose="020F0502020204030204" pitchFamily="34" charset="0"/>
              </a:rPr>
              <a:t>Utilitarian </a:t>
            </a:r>
            <a:endParaRPr lang="en-IN" b="1" i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i="1" dirty="0">
                <a:solidFill>
                  <a:schemeClr val="bg1"/>
                </a:solidFill>
                <a:latin typeface="Calibri" panose="020F0502020204030204" pitchFamily="34" charset="0"/>
              </a:rPr>
              <a:t>standard </a:t>
            </a:r>
          </a:p>
        </p:txBody>
      </p:sp>
    </p:spTree>
    <p:extLst>
      <p:ext uri="{BB962C8B-B14F-4D97-AF65-F5344CB8AC3E}">
        <p14:creationId xmlns:p14="http://schemas.microsoft.com/office/powerpoint/2010/main" val="2248319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613B98-6E2B-11B5-B338-DD420F77F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0" u="none" strike="noStrike" dirty="0">
                <a:effectLst/>
                <a:latin typeface="Calibri" panose="020F0502020204030204" pitchFamily="34" charset="0"/>
              </a:rPr>
              <a:t>Overview of Laws dealing with Compensation and Benefits</a:t>
            </a:r>
            <a:endParaRPr lang="en-US" sz="6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30C757-8773-A6DC-E0E1-6F90A4B5A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139" y="1417231"/>
            <a:ext cx="7335721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10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190A90-D54B-0E3B-9077-6DEF3A7D1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925"/>
            <a:ext cx="10515600" cy="767043"/>
          </a:xfrm>
        </p:spPr>
        <p:txBody>
          <a:bodyPr anchor="ctr">
            <a:normAutofit/>
          </a:bodyPr>
          <a:lstStyle/>
          <a:p>
            <a:r>
              <a:rPr lang="en-US" dirty="0"/>
              <a:t>Davis-Bacon Act 1931</a:t>
            </a:r>
          </a:p>
        </p:txBody>
      </p:sp>
      <p:pic>
        <p:nvPicPr>
          <p:cNvPr id="5" name="Content Placeholder 4" descr="A person wearing a hard hat and looking at a tablet&#10;&#10;Description automatically generated with medium confidence">
            <a:extLst>
              <a:ext uri="{FF2B5EF4-FFF2-40B4-BE49-F238E27FC236}">
                <a16:creationId xmlns:a16="http://schemas.microsoft.com/office/drawing/2014/main" id="{0338581B-D3C0-616D-72FB-938178B58CE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838200" y="1217355"/>
            <a:ext cx="5181600" cy="4959608"/>
          </a:xfrm>
          <a:prstGeom prst="rect">
            <a:avLst/>
          </a:prstGeom>
          <a:noFill/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902E937-0D71-CF0C-B51A-447879520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7382" y="1937747"/>
            <a:ext cx="5181600" cy="3518823"/>
          </a:xfrm>
        </p:spPr>
        <p:txBody>
          <a:bodyPr/>
          <a:lstStyle/>
          <a:p>
            <a:pPr marL="0" indent="0">
              <a:buNone/>
            </a:pPr>
            <a:r>
              <a:rPr lang="en-US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“contractors and subcontractors performing on federally funded or assisted contracts in excess of $2,000 for the construction, alteration, or repair . . . of public buildings or public works”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	 (</a:t>
            </a:r>
            <a:r>
              <a:rPr lang="en-US" sz="2800" b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DOL.gov</a:t>
            </a:r>
            <a:r>
              <a:rPr lang="en-US" sz="2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83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AC2B2-D263-5C69-45FC-4E7F1D208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Labor Relations Act 1935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97573-A7CA-C4BE-1190-6A8063A1E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0669"/>
            <a:ext cx="10515600" cy="3342321"/>
          </a:xfrm>
        </p:spPr>
        <p:txBody>
          <a:bodyPr/>
          <a:lstStyle/>
          <a:p>
            <a:pPr marL="0" indent="0">
              <a:buNone/>
            </a:pPr>
            <a:r>
              <a:rPr lang="en-US" i="1" dirty="0">
                <a:solidFill>
                  <a:srgbClr val="1B1B1B"/>
                </a:solidFill>
                <a:latin typeface="Calibri" panose="020F0502020204030204" pitchFamily="34" charset="0"/>
              </a:rPr>
              <a:t>“</a:t>
            </a:r>
            <a:r>
              <a:rPr lang="en-US" sz="2800" b="0" i="1" u="none" strike="noStrike" dirty="0">
                <a:solidFill>
                  <a:srgbClr val="1B1B1B"/>
                </a:solidFill>
                <a:effectLst/>
                <a:latin typeface="Calibri" panose="020F0502020204030204" pitchFamily="34" charset="0"/>
              </a:rPr>
              <a:t> It is the policy of the United States to encourage collective bargaining by protecting workers’ full freedom of association. The NLRA protects workplace democracy by providing employees at private-sector workplaces the fundamental right to seek better working conditions and designation of representation without fear of retaliation”</a:t>
            </a:r>
          </a:p>
          <a:p>
            <a:pPr marL="0" indent="0">
              <a:buNone/>
            </a:pPr>
            <a:r>
              <a:rPr lang="en-US" i="1" dirty="0">
                <a:solidFill>
                  <a:srgbClr val="1B1B1B"/>
                </a:solidFill>
                <a:latin typeface="Calibri" panose="020F0502020204030204" pitchFamily="34" charset="0"/>
              </a:rPr>
              <a:t>				</a:t>
            </a:r>
            <a:r>
              <a:rPr lang="en-US" sz="2800" b="0" i="1" u="none" strike="noStrike" dirty="0">
                <a:solidFill>
                  <a:srgbClr val="1B1B1B"/>
                </a:solidFill>
                <a:effectLst/>
                <a:latin typeface="Calibri" panose="020F0502020204030204" pitchFamily="34" charset="0"/>
              </a:rPr>
              <a:t> (</a:t>
            </a:r>
            <a:r>
              <a:rPr lang="en-US" sz="2800" b="0" i="1" u="none" strike="noStrike" dirty="0" err="1">
                <a:solidFill>
                  <a:srgbClr val="1B1B1B"/>
                </a:solidFill>
                <a:effectLst/>
                <a:latin typeface="Calibri" panose="020F0502020204030204" pitchFamily="34" charset="0"/>
              </a:rPr>
              <a:t>NLRB.gov</a:t>
            </a:r>
            <a:r>
              <a:rPr lang="en-US" sz="2800" b="0" i="1" u="none" strike="noStrike" dirty="0">
                <a:solidFill>
                  <a:srgbClr val="1B1B1B"/>
                </a:solidFill>
                <a:effectLst/>
                <a:latin typeface="Calibri" panose="020F0502020204030204" pitchFamily="34" charset="0"/>
              </a:rPr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94785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ally Aligned Course PPT Template  -  Read-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ademically Aligned Course PPT Template  -  Read-Only" id="{83DF32DC-6E4C-5942-AD03-722384A05F23}" vid="{E9160F0D-179B-4F4B-AB51-86D9B0F0F5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21450ee3-5d09-4871-81ac-d2973d79ed2e}" enabled="1" method="Standard" siteId="{a80de9e1-27b6-44c9-87e5-011fb722a83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Academically Aligned Course PPT Template  -  Read-Only</Template>
  <TotalTime>577</TotalTime>
  <Words>586</Words>
  <Application>Microsoft Office PowerPoint</Application>
  <PresentationFormat>Widescreen</PresentationFormat>
  <Paragraphs>109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Academically Aligned Course PPT Template  -  Read-Only</vt:lpstr>
      <vt:lpstr>Compensation and Benefits</vt:lpstr>
      <vt:lpstr>Learning Objectives </vt:lpstr>
      <vt:lpstr>Key Terms</vt:lpstr>
      <vt:lpstr>History of Compensation Issues</vt:lpstr>
      <vt:lpstr>Compensation Ethics</vt:lpstr>
      <vt:lpstr>Identifying unethical behaviors</vt:lpstr>
      <vt:lpstr>Overview of Laws dealing with Compensation and Benefits</vt:lpstr>
      <vt:lpstr>Davis-Bacon Act 1931</vt:lpstr>
      <vt:lpstr>National Labor Relations Act 1935</vt:lpstr>
      <vt:lpstr>Social Security Act of 1935</vt:lpstr>
      <vt:lpstr>Walsh-Healy Public Contract Act 1936</vt:lpstr>
      <vt:lpstr>Fair Labor Standards Act 1938</vt:lpstr>
      <vt:lpstr>PowerPoint Presentation</vt:lpstr>
      <vt:lpstr>Title VII of the Civil Rights Act 1964</vt:lpstr>
      <vt:lpstr>Employee Retirement Income Security Act of 1974 (ERISA)</vt:lpstr>
      <vt:lpstr>Pregnancy Discrimination Act of 1978</vt:lpstr>
      <vt:lpstr>Lilly Ledbetter Fair Pay Act of 1990</vt:lpstr>
      <vt:lpstr>In the Spotlight…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Lori Roth</dc:creator>
  <cp:keywords/>
  <dc:description/>
  <cp:lastModifiedBy>Lori Roth</cp:lastModifiedBy>
  <cp:revision>54</cp:revision>
  <dcterms:created xsi:type="dcterms:W3CDTF">2022-09-22T15:00:51Z</dcterms:created>
  <dcterms:modified xsi:type="dcterms:W3CDTF">2024-03-20T15:37:48Z</dcterms:modified>
  <cp:category/>
</cp:coreProperties>
</file>