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97" r:id="rId3"/>
    <p:sldId id="279" r:id="rId4"/>
    <p:sldId id="276" r:id="rId5"/>
    <p:sldId id="323" r:id="rId6"/>
    <p:sldId id="269" r:id="rId7"/>
    <p:sldId id="282" r:id="rId8"/>
    <p:sldId id="274" r:id="rId9"/>
    <p:sldId id="450" r:id="rId10"/>
    <p:sldId id="444" r:id="rId11"/>
    <p:sldId id="445" r:id="rId12"/>
    <p:sldId id="446" r:id="rId13"/>
    <p:sldId id="447" r:id="rId14"/>
    <p:sldId id="448" r:id="rId15"/>
    <p:sldId id="449" r:id="rId16"/>
    <p:sldId id="317" r:id="rId17"/>
    <p:sldId id="31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F982B0-3A97-E931-B47D-66114DF5EFEB}" v="6" dt="2024-03-20T15:37:06.8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/>
    <p:restoredTop sz="34991"/>
  </p:normalViewPr>
  <p:slideViewPr>
    <p:cSldViewPr snapToGrid="0">
      <p:cViewPr varScale="1">
        <p:scale>
          <a:sx n="58" d="100"/>
          <a:sy n="58" d="100"/>
        </p:scale>
        <p:origin x="3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3AF982B0-3A97-E931-B47D-66114DF5EFEB}"/>
    <pc:docChg chg="modSld">
      <pc:chgData name="Norman, Demetrius" userId="S::demetrius.norman@shrm.org::833d0e5d-5cf5-4a58-b4e0-ff6c0de717f1" providerId="AD" clId="Web-{3AF982B0-3A97-E931-B47D-66114DF5EFEB}" dt="2024-03-20T15:37:06.875" v="3" actId="1076"/>
      <pc:docMkLst>
        <pc:docMk/>
      </pc:docMkLst>
      <pc:sldChg chg="modSp">
        <pc:chgData name="Norman, Demetrius" userId="S::demetrius.norman@shrm.org::833d0e5d-5cf5-4a58-b4e0-ff6c0de717f1" providerId="AD" clId="Web-{3AF982B0-3A97-E931-B47D-66114DF5EFEB}" dt="2024-03-20T15:37:06.875" v="3" actId="1076"/>
        <pc:sldMkLst>
          <pc:docMk/>
          <pc:sldMk cId="963172644" sldId="256"/>
        </pc:sldMkLst>
        <pc:spChg chg="mod">
          <ac:chgData name="Norman, Demetrius" userId="S::demetrius.norman@shrm.org::833d0e5d-5cf5-4a58-b4e0-ff6c0de717f1" providerId="AD" clId="Web-{3AF982B0-3A97-E931-B47D-66114DF5EFEB}" dt="2024-03-20T15:37:06.875" v="3" actId="1076"/>
          <ac:spMkLst>
            <pc:docMk/>
            <pc:sldMk cId="963172644" sldId="256"/>
            <ac:spMk id="7" creationId="{B54EAEE3-B48F-4738-EA73-334EC89E352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6" Type="http://schemas.openxmlformats.org/officeDocument/2006/relationships/image" Target="../media/image22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svg"/><Relationship Id="rId16" Type="http://schemas.openxmlformats.org/officeDocument/2006/relationships/image" Target="../media/image22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Describe the performance appraisal process.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performance and compensation.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E01AC432-699A-4A9D-A406-602756FD62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the steps in the appraisal process.</a:t>
          </a:r>
          <a:endParaRPr lang="en-US" dirty="0"/>
        </a:p>
      </dgm:t>
    </dgm:pt>
    <dgm:pt modelId="{803C991C-4881-4EB0-A9F2-9E81C916DD7F}" type="parTrans" cxnId="{59A15633-A74C-48D2-A036-5FEA263231EC}">
      <dgm:prSet/>
      <dgm:spPr/>
      <dgm:t>
        <a:bodyPr/>
        <a:lstStyle/>
        <a:p>
          <a:endParaRPr lang="en-US"/>
        </a:p>
      </dgm:t>
    </dgm:pt>
    <dgm:pt modelId="{80792256-978F-4474-93B9-189785AA32F2}" type="sibTrans" cxnId="{59A15633-A74C-48D2-A036-5FEA263231EC}">
      <dgm:prSet/>
      <dgm:spPr/>
      <dgm:t>
        <a:bodyPr/>
        <a:lstStyle/>
        <a:p>
          <a:endParaRPr lang="en-US"/>
        </a:p>
      </dgm:t>
    </dgm:pt>
    <dgm:pt modelId="{1042884E-3910-C542-873A-50F1F81BD6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common appraisal errors.</a:t>
          </a:r>
          <a:endParaRPr lang="en-US" dirty="0"/>
        </a:p>
      </dgm:t>
    </dgm:pt>
    <dgm:pt modelId="{A471ADD3-31DA-634C-AB6A-222E42FFC3FA}" type="parTrans" cxnId="{625AA9FB-441F-CC44-AE10-1E7B7F8A8DAA}">
      <dgm:prSet/>
      <dgm:spPr/>
      <dgm:t>
        <a:bodyPr/>
        <a:lstStyle/>
        <a:p>
          <a:endParaRPr lang="en-US"/>
        </a:p>
      </dgm:t>
    </dgm:pt>
    <dgm:pt modelId="{EFC5CAA3-5A77-9245-ADD6-F586EE268DF6}" type="sibTrans" cxnId="{625AA9FB-441F-CC44-AE10-1E7B7F8A8DAA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traditional performance appraisal methods.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8A312849-5762-0943-A38D-B1FBE73B46C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Describe the relationship between performance appraisals and employee engagement.</a:t>
          </a:r>
          <a:endParaRPr lang="en-US"/>
        </a:p>
      </dgm:t>
    </dgm:pt>
    <dgm:pt modelId="{EDDD84EC-FF6D-1E42-B1D7-9CE38D8ED124}" type="parTrans" cxnId="{858EDBD0-4735-0A46-AB1C-BCF66D5A199F}">
      <dgm:prSet/>
      <dgm:spPr/>
      <dgm:t>
        <a:bodyPr/>
        <a:lstStyle/>
        <a:p>
          <a:endParaRPr lang="en-US"/>
        </a:p>
      </dgm:t>
    </dgm:pt>
    <dgm:pt modelId="{9F2FE351-94E0-7341-B336-52628526389D}" type="sibTrans" cxnId="{858EDBD0-4735-0A46-AB1C-BCF66D5A199F}">
      <dgm:prSet/>
      <dgm:spPr/>
      <dgm:t>
        <a:bodyPr/>
        <a:lstStyle/>
        <a:p>
          <a:endParaRPr lang="en-US"/>
        </a:p>
      </dgm:t>
    </dgm:pt>
    <dgm:pt modelId="{615E9BCD-68D8-904B-8C36-29928C1E2F3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Illustrate how the performances appraisal is tied to compensation planning.</a:t>
          </a:r>
          <a:endParaRPr lang="en-US" dirty="0"/>
        </a:p>
      </dgm:t>
    </dgm:pt>
    <dgm:pt modelId="{CE567C66-38D6-AA44-BD17-2F37AC502CA6}" type="parTrans" cxnId="{B3826C68-3520-8648-B40D-1C61E90ACB7F}">
      <dgm:prSet/>
      <dgm:spPr/>
      <dgm:t>
        <a:bodyPr/>
        <a:lstStyle/>
        <a:p>
          <a:endParaRPr lang="en-US"/>
        </a:p>
      </dgm:t>
    </dgm:pt>
    <dgm:pt modelId="{719D84A2-570F-DE47-9D6A-AABE51F008E6}" type="sibTrans" cxnId="{B3826C68-3520-8648-B40D-1C61E90ACB7F}">
      <dgm:prSet/>
      <dgm:spPr/>
      <dgm:t>
        <a:bodyPr/>
        <a:lstStyle/>
        <a:p>
          <a:endParaRPr lang="en-US"/>
        </a:p>
      </dgm:t>
    </dgm:pt>
    <dgm:pt modelId="{43322419-BC7B-7A41-A6DE-04FC8A1F8F5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legal issues in performance evaluations.</a:t>
          </a:r>
          <a:endParaRPr lang="en-US" dirty="0"/>
        </a:p>
      </dgm:t>
    </dgm:pt>
    <dgm:pt modelId="{C87D2180-B899-1948-9B91-3AA53B63DE1D}" type="parTrans" cxnId="{6ACACE01-DFD0-2245-82EE-5BFFDA5ABAB5}">
      <dgm:prSet/>
      <dgm:spPr/>
      <dgm:t>
        <a:bodyPr/>
        <a:lstStyle/>
        <a:p>
          <a:endParaRPr lang="en-US"/>
        </a:p>
      </dgm:t>
    </dgm:pt>
    <dgm:pt modelId="{E7F5C044-28F2-7048-921D-F939122264D7}" type="sibTrans" cxnId="{6ACACE01-DFD0-2245-82EE-5BFFDA5ABAB5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8"/>
      <dgm:spPr/>
    </dgm:pt>
    <dgm:pt modelId="{EC02EF70-355E-4383-9BA3-4D4EF2E6994B}" type="pres">
      <dgm:prSet presAssocID="{86A4EA08-0F60-4667-A50F-A77F09E51C54}" presName="iconRect" presStyleLbl="node1" presStyleIdx="0" presStyleCnt="8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8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8"/>
      <dgm:spPr/>
    </dgm:pt>
    <dgm:pt modelId="{29948507-0E52-4174-A2DD-F84F4CD705EE}" type="pres">
      <dgm:prSet presAssocID="{480F83DB-9299-46E4-8AFD-B4B9873B38C2}" presName="iconRect" presStyleLbl="node1" presStyleIdx="1" presStyleCnt="8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8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2" presStyleCnt="8"/>
      <dgm:spPr/>
    </dgm:pt>
    <dgm:pt modelId="{7F165008-E695-5842-81CC-9C479D408460}" type="pres">
      <dgm:prSet presAssocID="{71C506DE-722C-1548-97F8-01A72228A557}" presName="iconRect" presStyleLbl="node1" presStyleIdx="2" presStyleCnt="8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2" presStyleCnt="8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1CB42338-CF2C-488B-BF3D-911C62092492}" type="pres">
      <dgm:prSet presAssocID="{E01AC432-699A-4A9D-A406-602756FD62CD}" presName="compNode" presStyleCnt="0"/>
      <dgm:spPr/>
    </dgm:pt>
    <dgm:pt modelId="{9A6FC6E4-B33E-4E00-86D4-2B9095538216}" type="pres">
      <dgm:prSet presAssocID="{E01AC432-699A-4A9D-A406-602756FD62CD}" presName="bgRect" presStyleLbl="bgShp" presStyleIdx="3" presStyleCnt="8"/>
      <dgm:spPr/>
    </dgm:pt>
    <dgm:pt modelId="{352FD0EC-D3B2-49E1-9C75-2BAFCCB7C671}" type="pres">
      <dgm:prSet presAssocID="{E01AC432-699A-4A9D-A406-602756FD62CD}" presName="iconRect" presStyleLbl="node1" presStyleIdx="3" presStyleCnt="8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5DBE072-D7A0-487E-A0CD-F2A9ADD7794A}" type="pres">
      <dgm:prSet presAssocID="{E01AC432-699A-4A9D-A406-602756FD62CD}" presName="spaceRect" presStyleCnt="0"/>
      <dgm:spPr/>
    </dgm:pt>
    <dgm:pt modelId="{6B61F48C-BC31-42C8-8C5D-7BD9F1077E3E}" type="pres">
      <dgm:prSet presAssocID="{E01AC432-699A-4A9D-A406-602756FD62CD}" presName="parTx" presStyleLbl="revTx" presStyleIdx="3" presStyleCnt="8">
        <dgm:presLayoutVars>
          <dgm:chMax val="0"/>
          <dgm:chPref val="0"/>
        </dgm:presLayoutVars>
      </dgm:prSet>
      <dgm:spPr/>
    </dgm:pt>
    <dgm:pt modelId="{F53477EC-B7C0-F848-A924-18B636AD5301}" type="pres">
      <dgm:prSet presAssocID="{80792256-978F-4474-93B9-189785AA32F2}" presName="sibTrans" presStyleCnt="0"/>
      <dgm:spPr/>
    </dgm:pt>
    <dgm:pt modelId="{D74BABF6-5D67-5546-9C6A-EEB8ADEA02B2}" type="pres">
      <dgm:prSet presAssocID="{1042884E-3910-C542-873A-50F1F81BD6EE}" presName="compNode" presStyleCnt="0"/>
      <dgm:spPr/>
    </dgm:pt>
    <dgm:pt modelId="{A1799D55-F65C-C443-9F2A-88DE3B9A7040}" type="pres">
      <dgm:prSet presAssocID="{1042884E-3910-C542-873A-50F1F81BD6EE}" presName="bgRect" presStyleLbl="bgShp" presStyleIdx="4" presStyleCnt="8"/>
      <dgm:spPr/>
    </dgm:pt>
    <dgm:pt modelId="{4616DE98-C9FA-C64C-8499-845C64DAE330}" type="pres">
      <dgm:prSet presAssocID="{1042884E-3910-C542-873A-50F1F81BD6EE}" presName="iconRect" presStyleLbl="node1" presStyleIdx="4" presStyleCnt="8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ipboard Partially Checked with solid fill"/>
        </a:ext>
      </dgm:extLst>
    </dgm:pt>
    <dgm:pt modelId="{733CF7BE-D871-174D-AD34-80FDE0D2DBB5}" type="pres">
      <dgm:prSet presAssocID="{1042884E-3910-C542-873A-50F1F81BD6EE}" presName="spaceRect" presStyleCnt="0"/>
      <dgm:spPr/>
    </dgm:pt>
    <dgm:pt modelId="{9D1077E4-9CD0-C748-A181-97EFDB492B5A}" type="pres">
      <dgm:prSet presAssocID="{1042884E-3910-C542-873A-50F1F81BD6EE}" presName="parTx" presStyleLbl="revTx" presStyleIdx="4" presStyleCnt="8">
        <dgm:presLayoutVars>
          <dgm:chMax val="0"/>
          <dgm:chPref val="0"/>
        </dgm:presLayoutVars>
      </dgm:prSet>
      <dgm:spPr/>
    </dgm:pt>
    <dgm:pt modelId="{55BB1760-0A07-DA41-9D66-A67DCAC9DCFA}" type="pres">
      <dgm:prSet presAssocID="{EFC5CAA3-5A77-9245-ADD6-F586EE268DF6}" presName="sibTrans" presStyleCnt="0"/>
      <dgm:spPr/>
    </dgm:pt>
    <dgm:pt modelId="{A9A6A4C9-3D25-4646-A37C-B0182D0B3306}" type="pres">
      <dgm:prSet presAssocID="{8A312849-5762-0943-A38D-B1FBE73B46CB}" presName="compNode" presStyleCnt="0"/>
      <dgm:spPr/>
    </dgm:pt>
    <dgm:pt modelId="{27810082-4452-F044-9D9C-54B732EE58D4}" type="pres">
      <dgm:prSet presAssocID="{8A312849-5762-0943-A38D-B1FBE73B46CB}" presName="bgRect" presStyleLbl="bgShp" presStyleIdx="5" presStyleCnt="8"/>
      <dgm:spPr/>
    </dgm:pt>
    <dgm:pt modelId="{CA6ED9E9-6EA3-F64D-AADF-590D20C95F93}" type="pres">
      <dgm:prSet presAssocID="{8A312849-5762-0943-A38D-B1FBE73B46CB}" presName="iconRect" presStyleLbl="node1" presStyleIdx="5" presStyleCnt="8"/>
      <dgm:spPr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ssroom with solid fill"/>
        </a:ext>
      </dgm:extLst>
    </dgm:pt>
    <dgm:pt modelId="{9A80EF43-1BA5-5846-8669-A2BBC9F98A75}" type="pres">
      <dgm:prSet presAssocID="{8A312849-5762-0943-A38D-B1FBE73B46CB}" presName="spaceRect" presStyleCnt="0"/>
      <dgm:spPr/>
    </dgm:pt>
    <dgm:pt modelId="{A3397C37-AF1F-544C-AC4B-32FC348F139D}" type="pres">
      <dgm:prSet presAssocID="{8A312849-5762-0943-A38D-B1FBE73B46CB}" presName="parTx" presStyleLbl="revTx" presStyleIdx="5" presStyleCnt="8">
        <dgm:presLayoutVars>
          <dgm:chMax val="0"/>
          <dgm:chPref val="0"/>
        </dgm:presLayoutVars>
      </dgm:prSet>
      <dgm:spPr/>
    </dgm:pt>
    <dgm:pt modelId="{CEB418B7-AC39-2140-A8A5-FCF65DB9B251}" type="pres">
      <dgm:prSet presAssocID="{9F2FE351-94E0-7341-B336-52628526389D}" presName="sibTrans" presStyleCnt="0"/>
      <dgm:spPr/>
    </dgm:pt>
    <dgm:pt modelId="{428C3741-CF51-1848-BE2F-73F23D26B7DE}" type="pres">
      <dgm:prSet presAssocID="{615E9BCD-68D8-904B-8C36-29928C1E2F3B}" presName="compNode" presStyleCnt="0"/>
      <dgm:spPr/>
    </dgm:pt>
    <dgm:pt modelId="{4D5F1CF9-BACA-4841-9B35-192BA7EC5DEA}" type="pres">
      <dgm:prSet presAssocID="{615E9BCD-68D8-904B-8C36-29928C1E2F3B}" presName="bgRect" presStyleLbl="bgShp" presStyleIdx="6" presStyleCnt="8"/>
      <dgm:spPr/>
    </dgm:pt>
    <dgm:pt modelId="{96E4342F-A496-954E-B7FB-E11006EFCB82}" type="pres">
      <dgm:prSet presAssocID="{615E9BCD-68D8-904B-8C36-29928C1E2F3B}" presName="iconRect" presStyleLbl="node1" presStyleIdx="6" presStyleCnt="8"/>
      <dgm:spPr>
        <a:blipFill>
          <a:blip xmlns:r="http://schemas.openxmlformats.org/officeDocument/2006/relationships" r:embed="rId1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with solid fill"/>
        </a:ext>
      </dgm:extLst>
    </dgm:pt>
    <dgm:pt modelId="{D30EC6A0-93DF-8143-B1A0-9FA118B25883}" type="pres">
      <dgm:prSet presAssocID="{615E9BCD-68D8-904B-8C36-29928C1E2F3B}" presName="spaceRect" presStyleCnt="0"/>
      <dgm:spPr/>
    </dgm:pt>
    <dgm:pt modelId="{30A4F225-8538-5A4F-B476-44D58FEE8989}" type="pres">
      <dgm:prSet presAssocID="{615E9BCD-68D8-904B-8C36-29928C1E2F3B}" presName="parTx" presStyleLbl="revTx" presStyleIdx="6" presStyleCnt="8">
        <dgm:presLayoutVars>
          <dgm:chMax val="0"/>
          <dgm:chPref val="0"/>
        </dgm:presLayoutVars>
      </dgm:prSet>
      <dgm:spPr/>
    </dgm:pt>
    <dgm:pt modelId="{AE1CDB8C-FCDF-0241-A17D-327147547059}" type="pres">
      <dgm:prSet presAssocID="{719D84A2-570F-DE47-9D6A-AABE51F008E6}" presName="sibTrans" presStyleCnt="0"/>
      <dgm:spPr/>
    </dgm:pt>
    <dgm:pt modelId="{50506626-3C00-5346-B38B-61E2D1D2179A}" type="pres">
      <dgm:prSet presAssocID="{43322419-BC7B-7A41-A6DE-04FC8A1F8F58}" presName="compNode" presStyleCnt="0"/>
      <dgm:spPr/>
    </dgm:pt>
    <dgm:pt modelId="{EC31B5D8-63AC-CF42-9D74-BD76AD5507BC}" type="pres">
      <dgm:prSet presAssocID="{43322419-BC7B-7A41-A6DE-04FC8A1F8F58}" presName="bgRect" presStyleLbl="bgShp" presStyleIdx="7" presStyleCnt="8"/>
      <dgm:spPr/>
    </dgm:pt>
    <dgm:pt modelId="{439580AD-76CA-BB4B-B5E9-20FD3E613DD0}" type="pres">
      <dgm:prSet presAssocID="{43322419-BC7B-7A41-A6DE-04FC8A1F8F58}" presName="iconRect" presStyleLbl="node1" presStyleIdx="7" presStyleCnt="8"/>
      <dgm:spPr>
        <a:blipFill>
          <a:blip xmlns:r="http://schemas.openxmlformats.org/officeDocument/2006/relationships" r:embed="rId1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nternet Of Things with solid fill"/>
        </a:ext>
      </dgm:extLst>
    </dgm:pt>
    <dgm:pt modelId="{FC561771-9C42-3B4F-904F-32446248049D}" type="pres">
      <dgm:prSet presAssocID="{43322419-BC7B-7A41-A6DE-04FC8A1F8F58}" presName="spaceRect" presStyleCnt="0"/>
      <dgm:spPr/>
    </dgm:pt>
    <dgm:pt modelId="{9D13BD36-15FA-BB47-8E11-21B21613469D}" type="pres">
      <dgm:prSet presAssocID="{43322419-BC7B-7A41-A6DE-04FC8A1F8F58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6ACACE01-DFD0-2245-82EE-5BFFDA5ABAB5}" srcId="{03612BAB-B204-4C18-AA5D-35D619EDCBDA}" destId="{43322419-BC7B-7A41-A6DE-04FC8A1F8F58}" srcOrd="7" destOrd="0" parTransId="{C87D2180-B899-1948-9B91-3AA53B63DE1D}" sibTransId="{E7F5C044-28F2-7048-921D-F939122264D7}"/>
    <dgm:cxn modelId="{C8598303-D3B1-DE4E-8351-62C51CCC3890}" type="presOf" srcId="{43322419-BC7B-7A41-A6DE-04FC8A1F8F58}" destId="{9D13BD36-15FA-BB47-8E11-21B21613469D}" srcOrd="0" destOrd="0" presId="urn:microsoft.com/office/officeart/2018/2/layout/IconVerticalSolidList"/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439F340E-B535-ED4E-B7E9-DA6194E0885D}" type="presOf" srcId="{1042884E-3910-C542-873A-50F1F81BD6EE}" destId="{9D1077E4-9CD0-C748-A181-97EFDB492B5A}" srcOrd="0" destOrd="0" presId="urn:microsoft.com/office/officeart/2018/2/layout/IconVerticalSolidList"/>
    <dgm:cxn modelId="{8716D122-7EA2-4842-8E92-D04D80A56498}" srcId="{03612BAB-B204-4C18-AA5D-35D619EDCBDA}" destId="{71C506DE-722C-1548-97F8-01A72228A557}" srcOrd="2" destOrd="0" parTransId="{C730FCE5-BDFF-4849-BF2A-EF02DDF0DFCA}" sibTransId="{260F6886-0A48-374C-9FF1-04360135373F}"/>
    <dgm:cxn modelId="{0D19C42B-7E92-9148-820D-4DBB1E2BAB1E}" type="presOf" srcId="{8A312849-5762-0943-A38D-B1FBE73B46CB}" destId="{A3397C37-AF1F-544C-AC4B-32FC348F139D}" srcOrd="0" destOrd="0" presId="urn:microsoft.com/office/officeart/2018/2/layout/IconVerticalSolidList"/>
    <dgm:cxn modelId="{59A15633-A74C-48D2-A036-5FEA263231EC}" srcId="{03612BAB-B204-4C18-AA5D-35D619EDCBDA}" destId="{E01AC432-699A-4A9D-A406-602756FD62CD}" srcOrd="3" destOrd="0" parTransId="{803C991C-4881-4EB0-A9F2-9E81C916DD7F}" sibTransId="{80792256-978F-4474-93B9-189785AA32F2}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B3826C68-3520-8648-B40D-1C61E90ACB7F}" srcId="{03612BAB-B204-4C18-AA5D-35D619EDCBDA}" destId="{615E9BCD-68D8-904B-8C36-29928C1E2F3B}" srcOrd="6" destOrd="0" parTransId="{CE567C66-38D6-AA44-BD17-2F37AC502CA6}" sibTransId="{719D84A2-570F-DE47-9D6A-AABE51F008E6}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2C371458-4CCC-BE4C-B1AF-2868290FAD70}" type="presOf" srcId="{615E9BCD-68D8-904B-8C36-29928C1E2F3B}" destId="{30A4F225-8538-5A4F-B476-44D58FEE8989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858EDBD0-4735-0A46-AB1C-BCF66D5A199F}" srcId="{03612BAB-B204-4C18-AA5D-35D619EDCBDA}" destId="{8A312849-5762-0943-A38D-B1FBE73B46CB}" srcOrd="5" destOrd="0" parTransId="{EDDD84EC-FF6D-1E42-B1D7-9CE38D8ED124}" sibTransId="{9F2FE351-94E0-7341-B336-52628526389D}"/>
    <dgm:cxn modelId="{A28E55E6-D53B-0649-BC22-9B3F10026982}" type="presOf" srcId="{E01AC432-699A-4A9D-A406-602756FD62CD}" destId="{6B61F48C-BC31-42C8-8C5D-7BD9F1077E3E}" srcOrd="0" destOrd="0" presId="urn:microsoft.com/office/officeart/2018/2/layout/IconVerticalSolidList"/>
    <dgm:cxn modelId="{625AA9FB-441F-CC44-AE10-1E7B7F8A8DAA}" srcId="{03612BAB-B204-4C18-AA5D-35D619EDCBDA}" destId="{1042884E-3910-C542-873A-50F1F81BD6EE}" srcOrd="4" destOrd="0" parTransId="{A471ADD3-31DA-634C-AB6A-222E42FFC3FA}" sibTransId="{EFC5CAA3-5A77-9245-ADD6-F586EE268DF6}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9273CFC4-7BF7-BD4F-9175-8086171A9486}" type="presParOf" srcId="{9D4DA241-D5D1-4FE4-AFA9-5AAF5F2C2118}" destId="{6BB97BBF-BC0E-004C-B799-9253CD4B6378}" srcOrd="4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5" destOrd="0" presId="urn:microsoft.com/office/officeart/2018/2/layout/IconVerticalSolidList"/>
    <dgm:cxn modelId="{42841B63-BABD-0F4C-9E35-825DCFD8C370}" type="presParOf" srcId="{9D4DA241-D5D1-4FE4-AFA9-5AAF5F2C2118}" destId="{1CB42338-CF2C-488B-BF3D-911C62092492}" srcOrd="6" destOrd="0" presId="urn:microsoft.com/office/officeart/2018/2/layout/IconVerticalSolidList"/>
    <dgm:cxn modelId="{D0F7235D-BD48-3D41-BB60-222A96C4729E}" type="presParOf" srcId="{1CB42338-CF2C-488B-BF3D-911C62092492}" destId="{9A6FC6E4-B33E-4E00-86D4-2B9095538216}" srcOrd="0" destOrd="0" presId="urn:microsoft.com/office/officeart/2018/2/layout/IconVerticalSolidList"/>
    <dgm:cxn modelId="{17621FB9-FCCD-CB4C-A1AE-9FCA69F4B09D}" type="presParOf" srcId="{1CB42338-CF2C-488B-BF3D-911C62092492}" destId="{352FD0EC-D3B2-49E1-9C75-2BAFCCB7C671}" srcOrd="1" destOrd="0" presId="urn:microsoft.com/office/officeart/2018/2/layout/IconVerticalSolidList"/>
    <dgm:cxn modelId="{EEEE86FA-E236-B34B-B00B-DF49762813BF}" type="presParOf" srcId="{1CB42338-CF2C-488B-BF3D-911C62092492}" destId="{35DBE072-D7A0-487E-A0CD-F2A9ADD7794A}" srcOrd="2" destOrd="0" presId="urn:microsoft.com/office/officeart/2018/2/layout/IconVerticalSolidList"/>
    <dgm:cxn modelId="{C5E365FA-CF02-B948-B007-CF49C0AD9127}" type="presParOf" srcId="{1CB42338-CF2C-488B-BF3D-911C62092492}" destId="{6B61F48C-BC31-42C8-8C5D-7BD9F1077E3E}" srcOrd="3" destOrd="0" presId="urn:microsoft.com/office/officeart/2018/2/layout/IconVerticalSolidList"/>
    <dgm:cxn modelId="{5CF0AAD8-BEAA-ED4C-9494-285E856D56D8}" type="presParOf" srcId="{9D4DA241-D5D1-4FE4-AFA9-5AAF5F2C2118}" destId="{F53477EC-B7C0-F848-A924-18B636AD5301}" srcOrd="7" destOrd="0" presId="urn:microsoft.com/office/officeart/2018/2/layout/IconVerticalSolidList"/>
    <dgm:cxn modelId="{3F8FBE46-DBEF-0E40-B90F-953AD337A99E}" type="presParOf" srcId="{9D4DA241-D5D1-4FE4-AFA9-5AAF5F2C2118}" destId="{D74BABF6-5D67-5546-9C6A-EEB8ADEA02B2}" srcOrd="8" destOrd="0" presId="urn:microsoft.com/office/officeart/2018/2/layout/IconVerticalSolidList"/>
    <dgm:cxn modelId="{4CF33E97-7790-AB4D-A3AA-126627DCE8EC}" type="presParOf" srcId="{D74BABF6-5D67-5546-9C6A-EEB8ADEA02B2}" destId="{A1799D55-F65C-C443-9F2A-88DE3B9A7040}" srcOrd="0" destOrd="0" presId="urn:microsoft.com/office/officeart/2018/2/layout/IconVerticalSolidList"/>
    <dgm:cxn modelId="{8D240A42-3C31-3340-B671-5AA43C8ACC51}" type="presParOf" srcId="{D74BABF6-5D67-5546-9C6A-EEB8ADEA02B2}" destId="{4616DE98-C9FA-C64C-8499-845C64DAE330}" srcOrd="1" destOrd="0" presId="urn:microsoft.com/office/officeart/2018/2/layout/IconVerticalSolidList"/>
    <dgm:cxn modelId="{3D5EA798-ABA3-F54C-8ACD-2D3036C7DBEB}" type="presParOf" srcId="{D74BABF6-5D67-5546-9C6A-EEB8ADEA02B2}" destId="{733CF7BE-D871-174D-AD34-80FDE0D2DBB5}" srcOrd="2" destOrd="0" presId="urn:microsoft.com/office/officeart/2018/2/layout/IconVerticalSolidList"/>
    <dgm:cxn modelId="{B03CB417-7850-E648-B898-2C8919581EA3}" type="presParOf" srcId="{D74BABF6-5D67-5546-9C6A-EEB8ADEA02B2}" destId="{9D1077E4-9CD0-C748-A181-97EFDB492B5A}" srcOrd="3" destOrd="0" presId="urn:microsoft.com/office/officeart/2018/2/layout/IconVerticalSolidList"/>
    <dgm:cxn modelId="{3BE4CD3E-EF3E-4842-BC31-6DA9DA7B2082}" type="presParOf" srcId="{9D4DA241-D5D1-4FE4-AFA9-5AAF5F2C2118}" destId="{55BB1760-0A07-DA41-9D66-A67DCAC9DCFA}" srcOrd="9" destOrd="0" presId="urn:microsoft.com/office/officeart/2018/2/layout/IconVerticalSolidList"/>
    <dgm:cxn modelId="{481EFFA9-D5CD-C04C-8BD8-B77107000FA4}" type="presParOf" srcId="{9D4DA241-D5D1-4FE4-AFA9-5AAF5F2C2118}" destId="{A9A6A4C9-3D25-4646-A37C-B0182D0B3306}" srcOrd="10" destOrd="0" presId="urn:microsoft.com/office/officeart/2018/2/layout/IconVerticalSolidList"/>
    <dgm:cxn modelId="{4FC59CB4-576C-6E4A-9D19-DBB39BE38B6E}" type="presParOf" srcId="{A9A6A4C9-3D25-4646-A37C-B0182D0B3306}" destId="{27810082-4452-F044-9D9C-54B732EE58D4}" srcOrd="0" destOrd="0" presId="urn:microsoft.com/office/officeart/2018/2/layout/IconVerticalSolidList"/>
    <dgm:cxn modelId="{896A0BF2-7FAE-2044-AACA-FF076B7A247F}" type="presParOf" srcId="{A9A6A4C9-3D25-4646-A37C-B0182D0B3306}" destId="{CA6ED9E9-6EA3-F64D-AADF-590D20C95F93}" srcOrd="1" destOrd="0" presId="urn:microsoft.com/office/officeart/2018/2/layout/IconVerticalSolidList"/>
    <dgm:cxn modelId="{024EA0BC-2863-D34C-9660-3A7672C2C4BA}" type="presParOf" srcId="{A9A6A4C9-3D25-4646-A37C-B0182D0B3306}" destId="{9A80EF43-1BA5-5846-8669-A2BBC9F98A75}" srcOrd="2" destOrd="0" presId="urn:microsoft.com/office/officeart/2018/2/layout/IconVerticalSolidList"/>
    <dgm:cxn modelId="{4E581C60-E7B2-154D-884C-25A6E858BC10}" type="presParOf" srcId="{A9A6A4C9-3D25-4646-A37C-B0182D0B3306}" destId="{A3397C37-AF1F-544C-AC4B-32FC348F139D}" srcOrd="3" destOrd="0" presId="urn:microsoft.com/office/officeart/2018/2/layout/IconVerticalSolidList"/>
    <dgm:cxn modelId="{3E0196EA-2BD3-724E-896D-2A81CEEBF06F}" type="presParOf" srcId="{9D4DA241-D5D1-4FE4-AFA9-5AAF5F2C2118}" destId="{CEB418B7-AC39-2140-A8A5-FCF65DB9B251}" srcOrd="11" destOrd="0" presId="urn:microsoft.com/office/officeart/2018/2/layout/IconVerticalSolidList"/>
    <dgm:cxn modelId="{26032625-4DE1-DB4B-95BF-257906325A77}" type="presParOf" srcId="{9D4DA241-D5D1-4FE4-AFA9-5AAF5F2C2118}" destId="{428C3741-CF51-1848-BE2F-73F23D26B7DE}" srcOrd="12" destOrd="0" presId="urn:microsoft.com/office/officeart/2018/2/layout/IconVerticalSolidList"/>
    <dgm:cxn modelId="{28C79CA4-DD5D-A84D-9273-9EB0617BCEC3}" type="presParOf" srcId="{428C3741-CF51-1848-BE2F-73F23D26B7DE}" destId="{4D5F1CF9-BACA-4841-9B35-192BA7EC5DEA}" srcOrd="0" destOrd="0" presId="urn:microsoft.com/office/officeart/2018/2/layout/IconVerticalSolidList"/>
    <dgm:cxn modelId="{6F28C505-4108-6B42-A448-D66A7CEAF113}" type="presParOf" srcId="{428C3741-CF51-1848-BE2F-73F23D26B7DE}" destId="{96E4342F-A496-954E-B7FB-E11006EFCB82}" srcOrd="1" destOrd="0" presId="urn:microsoft.com/office/officeart/2018/2/layout/IconVerticalSolidList"/>
    <dgm:cxn modelId="{E6E9B812-DBA8-E744-9F96-5667B2DF53F9}" type="presParOf" srcId="{428C3741-CF51-1848-BE2F-73F23D26B7DE}" destId="{D30EC6A0-93DF-8143-B1A0-9FA118B25883}" srcOrd="2" destOrd="0" presId="urn:microsoft.com/office/officeart/2018/2/layout/IconVerticalSolidList"/>
    <dgm:cxn modelId="{7318AD4D-1EAC-7A4D-AB93-4C127BBEDE0B}" type="presParOf" srcId="{428C3741-CF51-1848-BE2F-73F23D26B7DE}" destId="{30A4F225-8538-5A4F-B476-44D58FEE8989}" srcOrd="3" destOrd="0" presId="urn:microsoft.com/office/officeart/2018/2/layout/IconVerticalSolidList"/>
    <dgm:cxn modelId="{BD2C6887-5E7E-6349-B059-03BF395DFA7D}" type="presParOf" srcId="{9D4DA241-D5D1-4FE4-AFA9-5AAF5F2C2118}" destId="{AE1CDB8C-FCDF-0241-A17D-327147547059}" srcOrd="13" destOrd="0" presId="urn:microsoft.com/office/officeart/2018/2/layout/IconVerticalSolidList"/>
    <dgm:cxn modelId="{075720F8-7595-E544-A6D0-40D0F7673452}" type="presParOf" srcId="{9D4DA241-D5D1-4FE4-AFA9-5AAF5F2C2118}" destId="{50506626-3C00-5346-B38B-61E2D1D2179A}" srcOrd="14" destOrd="0" presId="urn:microsoft.com/office/officeart/2018/2/layout/IconVerticalSolidList"/>
    <dgm:cxn modelId="{2A65D3A9-E705-8545-9958-9F9D6F051B1C}" type="presParOf" srcId="{50506626-3C00-5346-B38B-61E2D1D2179A}" destId="{EC31B5D8-63AC-CF42-9D74-BD76AD5507BC}" srcOrd="0" destOrd="0" presId="urn:microsoft.com/office/officeart/2018/2/layout/IconVerticalSolidList"/>
    <dgm:cxn modelId="{0A5CA724-A37B-6B41-9AE4-CF01FA391E71}" type="presParOf" srcId="{50506626-3C00-5346-B38B-61E2D1D2179A}" destId="{439580AD-76CA-BB4B-B5E9-20FD3E613DD0}" srcOrd="1" destOrd="0" presId="urn:microsoft.com/office/officeart/2018/2/layout/IconVerticalSolidList"/>
    <dgm:cxn modelId="{75812538-01CF-A246-A9E9-544D9AF12ED6}" type="presParOf" srcId="{50506626-3C00-5346-B38B-61E2D1D2179A}" destId="{FC561771-9C42-3B4F-904F-32446248049D}" srcOrd="2" destOrd="0" presId="urn:microsoft.com/office/officeart/2018/2/layout/IconVerticalSolidList"/>
    <dgm:cxn modelId="{79AF1911-F41C-5B41-8EAC-3278CA638433}" type="presParOf" srcId="{50506626-3C00-5346-B38B-61E2D1D2179A}" destId="{9D13BD36-15FA-BB47-8E11-21B21613469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595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151416" y="113219"/>
          <a:ext cx="275302" cy="275302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578136" y="595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performance and compensation.</a:t>
          </a:r>
          <a:endParaRPr lang="en-US" sz="1600" kern="1200" dirty="0"/>
        </a:p>
      </dsp:txBody>
      <dsp:txXfrm>
        <a:off x="578136" y="595"/>
        <a:ext cx="9937463" cy="500550"/>
      </dsp:txXfrm>
    </dsp:sp>
    <dsp:sp modelId="{1F244B83-7FC2-417B-BD7E-C5AF9A6681F8}">
      <dsp:nvSpPr>
        <dsp:cNvPr id="0" name=""/>
        <dsp:cNvSpPr/>
      </dsp:nvSpPr>
      <dsp:spPr>
        <a:xfrm>
          <a:off x="0" y="626284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151416" y="738908"/>
          <a:ext cx="275302" cy="275302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578136" y="626284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Describe the performance appraisal process.</a:t>
          </a:r>
          <a:endParaRPr lang="en-US" sz="1600" kern="1200" dirty="0"/>
        </a:p>
      </dsp:txBody>
      <dsp:txXfrm>
        <a:off x="578136" y="626284"/>
        <a:ext cx="9937463" cy="500550"/>
      </dsp:txXfrm>
    </dsp:sp>
    <dsp:sp modelId="{55FB4A71-C61C-0645-A8EF-BA6D79816230}">
      <dsp:nvSpPr>
        <dsp:cNvPr id="0" name=""/>
        <dsp:cNvSpPr/>
      </dsp:nvSpPr>
      <dsp:spPr>
        <a:xfrm>
          <a:off x="0" y="1251973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151416" y="1364597"/>
          <a:ext cx="275302" cy="275302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578136" y="1251973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traditional performance appraisal methods.</a:t>
          </a:r>
          <a:endParaRPr lang="en-US" sz="1600" b="0" i="0" u="none" kern="1200" dirty="0"/>
        </a:p>
      </dsp:txBody>
      <dsp:txXfrm>
        <a:off x="578136" y="1251973"/>
        <a:ext cx="9937463" cy="500550"/>
      </dsp:txXfrm>
    </dsp:sp>
    <dsp:sp modelId="{9A6FC6E4-B33E-4E00-86D4-2B9095538216}">
      <dsp:nvSpPr>
        <dsp:cNvPr id="0" name=""/>
        <dsp:cNvSpPr/>
      </dsp:nvSpPr>
      <dsp:spPr>
        <a:xfrm>
          <a:off x="0" y="1877661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FD0EC-D3B2-49E1-9C75-2BAFCCB7C671}">
      <dsp:nvSpPr>
        <dsp:cNvPr id="0" name=""/>
        <dsp:cNvSpPr/>
      </dsp:nvSpPr>
      <dsp:spPr>
        <a:xfrm>
          <a:off x="151416" y="1990285"/>
          <a:ext cx="275302" cy="275302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1F48C-BC31-42C8-8C5D-7BD9F1077E3E}">
      <dsp:nvSpPr>
        <dsp:cNvPr id="0" name=""/>
        <dsp:cNvSpPr/>
      </dsp:nvSpPr>
      <dsp:spPr>
        <a:xfrm>
          <a:off x="578136" y="1877661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the steps in the appraisal process.</a:t>
          </a:r>
          <a:endParaRPr lang="en-US" sz="1600" kern="1200" dirty="0"/>
        </a:p>
      </dsp:txBody>
      <dsp:txXfrm>
        <a:off x="578136" y="1877661"/>
        <a:ext cx="9937463" cy="500550"/>
      </dsp:txXfrm>
    </dsp:sp>
    <dsp:sp modelId="{A1799D55-F65C-C443-9F2A-88DE3B9A7040}">
      <dsp:nvSpPr>
        <dsp:cNvPr id="0" name=""/>
        <dsp:cNvSpPr/>
      </dsp:nvSpPr>
      <dsp:spPr>
        <a:xfrm>
          <a:off x="0" y="2503350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6DE98-C9FA-C64C-8499-845C64DAE330}">
      <dsp:nvSpPr>
        <dsp:cNvPr id="0" name=""/>
        <dsp:cNvSpPr/>
      </dsp:nvSpPr>
      <dsp:spPr>
        <a:xfrm>
          <a:off x="151416" y="2615974"/>
          <a:ext cx="275302" cy="275302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77E4-9CD0-C748-A181-97EFDB492B5A}">
      <dsp:nvSpPr>
        <dsp:cNvPr id="0" name=""/>
        <dsp:cNvSpPr/>
      </dsp:nvSpPr>
      <dsp:spPr>
        <a:xfrm>
          <a:off x="578136" y="2503350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Discuss common appraisal errors.</a:t>
          </a:r>
          <a:endParaRPr lang="en-US" sz="1600" kern="1200" dirty="0"/>
        </a:p>
      </dsp:txBody>
      <dsp:txXfrm>
        <a:off x="578136" y="2503350"/>
        <a:ext cx="9937463" cy="500550"/>
      </dsp:txXfrm>
    </dsp:sp>
    <dsp:sp modelId="{27810082-4452-F044-9D9C-54B732EE58D4}">
      <dsp:nvSpPr>
        <dsp:cNvPr id="0" name=""/>
        <dsp:cNvSpPr/>
      </dsp:nvSpPr>
      <dsp:spPr>
        <a:xfrm>
          <a:off x="0" y="3129038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6ED9E9-6EA3-F64D-AADF-590D20C95F93}">
      <dsp:nvSpPr>
        <dsp:cNvPr id="0" name=""/>
        <dsp:cNvSpPr/>
      </dsp:nvSpPr>
      <dsp:spPr>
        <a:xfrm>
          <a:off x="151416" y="3241662"/>
          <a:ext cx="275302" cy="275302"/>
        </a:xfrm>
        <a:prstGeom prst="rect">
          <a:avLst/>
        </a:prstGeom>
        <a:blipFill>
          <a:blip xmlns:r="http://schemas.openxmlformats.org/officeDocument/2006/relationships" r:embed="rId1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97C37-AF1F-544C-AC4B-32FC348F139D}">
      <dsp:nvSpPr>
        <dsp:cNvPr id="0" name=""/>
        <dsp:cNvSpPr/>
      </dsp:nvSpPr>
      <dsp:spPr>
        <a:xfrm>
          <a:off x="578136" y="3129038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Describe the relationship between performance appraisals and employee engagement.</a:t>
          </a:r>
          <a:endParaRPr lang="en-US" sz="1600" kern="1200"/>
        </a:p>
      </dsp:txBody>
      <dsp:txXfrm>
        <a:off x="578136" y="3129038"/>
        <a:ext cx="9937463" cy="500550"/>
      </dsp:txXfrm>
    </dsp:sp>
    <dsp:sp modelId="{4D5F1CF9-BACA-4841-9B35-192BA7EC5DEA}">
      <dsp:nvSpPr>
        <dsp:cNvPr id="0" name=""/>
        <dsp:cNvSpPr/>
      </dsp:nvSpPr>
      <dsp:spPr>
        <a:xfrm>
          <a:off x="0" y="3754727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4342F-A496-954E-B7FB-E11006EFCB82}">
      <dsp:nvSpPr>
        <dsp:cNvPr id="0" name=""/>
        <dsp:cNvSpPr/>
      </dsp:nvSpPr>
      <dsp:spPr>
        <a:xfrm>
          <a:off x="151416" y="3867351"/>
          <a:ext cx="275302" cy="275302"/>
        </a:xfrm>
        <a:prstGeom prst="rect">
          <a:avLst/>
        </a:prstGeom>
        <a:blipFill>
          <a:blip xmlns:r="http://schemas.openxmlformats.org/officeDocument/2006/relationships" r:embed="rId1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4F225-8538-5A4F-B476-44D58FEE8989}">
      <dsp:nvSpPr>
        <dsp:cNvPr id="0" name=""/>
        <dsp:cNvSpPr/>
      </dsp:nvSpPr>
      <dsp:spPr>
        <a:xfrm>
          <a:off x="578136" y="3754727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Illustrate how the performances appraisal is tied to compensation planning.</a:t>
          </a:r>
          <a:endParaRPr lang="en-US" sz="1600" kern="1200" dirty="0"/>
        </a:p>
      </dsp:txBody>
      <dsp:txXfrm>
        <a:off x="578136" y="3754727"/>
        <a:ext cx="9937463" cy="500550"/>
      </dsp:txXfrm>
    </dsp:sp>
    <dsp:sp modelId="{EC31B5D8-63AC-CF42-9D74-BD76AD5507BC}">
      <dsp:nvSpPr>
        <dsp:cNvPr id="0" name=""/>
        <dsp:cNvSpPr/>
      </dsp:nvSpPr>
      <dsp:spPr>
        <a:xfrm>
          <a:off x="0" y="4380416"/>
          <a:ext cx="10515600" cy="50055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580AD-76CA-BB4B-B5E9-20FD3E613DD0}">
      <dsp:nvSpPr>
        <dsp:cNvPr id="0" name=""/>
        <dsp:cNvSpPr/>
      </dsp:nvSpPr>
      <dsp:spPr>
        <a:xfrm>
          <a:off x="151416" y="4493040"/>
          <a:ext cx="275302" cy="275302"/>
        </a:xfrm>
        <a:prstGeom prst="rect">
          <a:avLst/>
        </a:prstGeom>
        <a:blipFill>
          <a:blip xmlns:r="http://schemas.openxmlformats.org/officeDocument/2006/relationships" r:embed="rId1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3BD36-15FA-BB47-8E11-21B21613469D}">
      <dsp:nvSpPr>
        <dsp:cNvPr id="0" name=""/>
        <dsp:cNvSpPr/>
      </dsp:nvSpPr>
      <dsp:spPr>
        <a:xfrm>
          <a:off x="578136" y="4380416"/>
          <a:ext cx="9937463" cy="500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975" tIns="52975" rIns="52975" bIns="52975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legal issues in performance evaluations.</a:t>
          </a:r>
          <a:endParaRPr lang="en-US" sz="1600" kern="1200" dirty="0"/>
        </a:p>
      </dsp:txBody>
      <dsp:txXfrm>
        <a:off x="578136" y="4380416"/>
        <a:ext cx="9937463" cy="500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91131-C555-7043-914E-554C604438CD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C5C5-581A-E348-9144-1F79078BB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19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 rtl="0" fontAlgn="base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38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 rtl="0" fontAlgn="base">
              <a:buFont typeface="+mj-lt"/>
              <a:buNone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00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 rtl="0" fontAlgn="base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22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 rtl="0" fontAlgn="base">
              <a:buFont typeface="+mj-lt"/>
              <a:buNone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43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04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05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71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34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90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03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22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0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460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1192236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1172818"/>
            <a:ext cx="3322320" cy="5329999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016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814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560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1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0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5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175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97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8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850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78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11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comics.com/peanuts/1989/08/16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780EF28-2EF3-FA9C-9FF3-715BF3CC4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36376"/>
            <a:ext cx="5272240" cy="706711"/>
          </a:xfrm>
        </p:spPr>
        <p:txBody>
          <a:bodyPr/>
          <a:lstStyle/>
          <a:p>
            <a:r>
              <a:rPr lang="en-US" sz="3200" b="0" i="0" u="none" strike="noStrike" dirty="0">
                <a:effectLst/>
                <a:latin typeface="Arial" panose="020B0604020202020204" pitchFamily="34" charset="0"/>
              </a:rPr>
              <a:t>Compensation and Benefits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0EE52E-2A8E-CE9F-CB58-87D26AFDD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2749220"/>
            <a:ext cx="5272240" cy="679780"/>
          </a:xfrm>
        </p:spPr>
        <p:txBody>
          <a:bodyPr>
            <a:normAutofit lnSpcReduction="10000"/>
          </a:bodyPr>
          <a:lstStyle/>
          <a:p>
            <a:pPr rtl="0">
              <a:spcBef>
                <a:spcPts val="2000"/>
              </a:spcBef>
              <a:spcAft>
                <a:spcPts val="600"/>
              </a:spcAft>
            </a:pPr>
            <a:r>
              <a:rPr lang="en-US" sz="2400" b="0" i="0" u="none" strike="noStrike" dirty="0">
                <a:effectLst/>
                <a:latin typeface="Arial" panose="020B0604020202020204" pitchFamily="34" charset="0"/>
              </a:rPr>
              <a:t>Module 11: Tying Performance to Compensation</a:t>
            </a:r>
            <a:endParaRPr lang="en-US" sz="3200" b="1" i="0" u="none" strike="noStrike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EAEE3-B48F-4738-EA73-334EC89E352E}"/>
              </a:ext>
            </a:extLst>
          </p:cNvPr>
          <p:cNvSpPr txBox="1"/>
          <p:nvPr/>
        </p:nvSpPr>
        <p:spPr>
          <a:xfrm>
            <a:off x="589472" y="3429468"/>
            <a:ext cx="5272240" cy="52527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>
                <a:solidFill>
                  <a:schemeClr val="bg1"/>
                </a:solidFill>
                <a:latin typeface="Arial"/>
                <a:cs typeface="Arial"/>
              </a:rPr>
              <a:t>By Christi Sanders, PhD., SPHR, SHRM-SCP</a:t>
            </a:r>
            <a:endParaRPr lang="en-US" sz="110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72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122BB3-C649-4AAD-BC84-6D1EE0CC900D}"/>
              </a:ext>
            </a:extLst>
          </p:cNvPr>
          <p:cNvSpPr/>
          <p:nvPr/>
        </p:nvSpPr>
        <p:spPr>
          <a:xfrm>
            <a:off x="286172" y="2519350"/>
            <a:ext cx="2153799" cy="420580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marL="457200" algn="l" rtl="0" fontAlgn="base">
              <a:spcBef>
                <a:spcPts val="0"/>
              </a:spcBef>
              <a:spcAft>
                <a:spcPts val="0"/>
              </a:spcAft>
            </a:pPr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Updated Job Descriptions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F0ADE63-B9A6-403C-B750-A79218A881F3}"/>
              </a:ext>
            </a:extLst>
          </p:cNvPr>
          <p:cNvSpPr/>
          <p:nvPr/>
        </p:nvSpPr>
        <p:spPr>
          <a:xfrm rot="5400000">
            <a:off x="122258" y="1172365"/>
            <a:ext cx="3197147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A0137255-C2E3-4145-A2A3-9AA25F883C64}"/>
              </a:ext>
            </a:extLst>
          </p:cNvPr>
          <p:cNvSpPr/>
          <p:nvPr/>
        </p:nvSpPr>
        <p:spPr>
          <a:xfrm rot="16200000" flipV="1">
            <a:off x="404168" y="2018779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3578BC-C828-4F58-AF4B-A9FA99FD1445}"/>
              </a:ext>
            </a:extLst>
          </p:cNvPr>
          <p:cNvSpPr txBox="1"/>
          <p:nvPr/>
        </p:nvSpPr>
        <p:spPr>
          <a:xfrm>
            <a:off x="640379" y="2372081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39B6E0-076E-4F5C-A3FA-F26FD30EF767}"/>
              </a:ext>
            </a:extLst>
          </p:cNvPr>
          <p:cNvSpPr/>
          <p:nvPr/>
        </p:nvSpPr>
        <p:spPr>
          <a:xfrm>
            <a:off x="2439971" y="2519350"/>
            <a:ext cx="2153799" cy="42058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Review the Records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240EE017-FF4E-4CC7-AF95-7FF3E747FC79}"/>
              </a:ext>
            </a:extLst>
          </p:cNvPr>
          <p:cNvSpPr/>
          <p:nvPr/>
        </p:nvSpPr>
        <p:spPr>
          <a:xfrm rot="5400000">
            <a:off x="2212409" y="1172366"/>
            <a:ext cx="3197145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E33D43E2-2928-42E5-BF18-54C638571CA3}"/>
              </a:ext>
            </a:extLst>
          </p:cNvPr>
          <p:cNvSpPr/>
          <p:nvPr/>
        </p:nvSpPr>
        <p:spPr>
          <a:xfrm rot="16200000" flipV="1">
            <a:off x="2494318" y="2018779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5CFBF8-F6D9-4B23-B331-F4F01742763C}"/>
              </a:ext>
            </a:extLst>
          </p:cNvPr>
          <p:cNvSpPr txBox="1"/>
          <p:nvPr/>
        </p:nvSpPr>
        <p:spPr>
          <a:xfrm>
            <a:off x="2730529" y="2372081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4806E9-E938-4DDF-A20F-475F0A25FBC9}"/>
              </a:ext>
            </a:extLst>
          </p:cNvPr>
          <p:cNvSpPr/>
          <p:nvPr/>
        </p:nvSpPr>
        <p:spPr>
          <a:xfrm>
            <a:off x="4594538" y="2519350"/>
            <a:ext cx="2153799" cy="420580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Plan the Interview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1BF506EF-7E61-4B9C-BCD8-6321E85ADC4B}"/>
              </a:ext>
            </a:extLst>
          </p:cNvPr>
          <p:cNvSpPr/>
          <p:nvPr/>
        </p:nvSpPr>
        <p:spPr>
          <a:xfrm rot="5400000">
            <a:off x="4302557" y="1172365"/>
            <a:ext cx="3197146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91D63B53-9FE7-4B83-A3FE-9AC2990C75CF}"/>
              </a:ext>
            </a:extLst>
          </p:cNvPr>
          <p:cNvSpPr/>
          <p:nvPr/>
        </p:nvSpPr>
        <p:spPr>
          <a:xfrm rot="16200000" flipV="1">
            <a:off x="4584467" y="2018779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494CEF-5195-493D-A9B9-64F5FAAF5457}"/>
              </a:ext>
            </a:extLst>
          </p:cNvPr>
          <p:cNvSpPr txBox="1"/>
          <p:nvPr/>
        </p:nvSpPr>
        <p:spPr>
          <a:xfrm>
            <a:off x="4820678" y="2372081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158EBA-2220-4C9C-B5B0-770C0A49110F}"/>
              </a:ext>
            </a:extLst>
          </p:cNvPr>
          <p:cNvSpPr/>
          <p:nvPr/>
        </p:nvSpPr>
        <p:spPr>
          <a:xfrm>
            <a:off x="6747568" y="2519350"/>
            <a:ext cx="2153799" cy="420580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The Interview</a:t>
            </a: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6B52C6E-9255-482E-98AF-4FB020F7D221}"/>
              </a:ext>
            </a:extLst>
          </p:cNvPr>
          <p:cNvSpPr/>
          <p:nvPr/>
        </p:nvSpPr>
        <p:spPr>
          <a:xfrm rot="5400000">
            <a:off x="6392707" y="1172366"/>
            <a:ext cx="3197145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C28ECFF-4D92-4057-995F-66CE4831CE6B}"/>
              </a:ext>
            </a:extLst>
          </p:cNvPr>
          <p:cNvSpPr/>
          <p:nvPr/>
        </p:nvSpPr>
        <p:spPr>
          <a:xfrm rot="16200000" flipV="1">
            <a:off x="6674616" y="2018779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6EC67-D9DF-4A57-B7D6-6203AB51AA1D}"/>
              </a:ext>
            </a:extLst>
          </p:cNvPr>
          <p:cNvSpPr txBox="1"/>
          <p:nvPr/>
        </p:nvSpPr>
        <p:spPr>
          <a:xfrm>
            <a:off x="6910827" y="2372081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FBEF0F-179E-4A35-B6F1-E887F0054732}"/>
              </a:ext>
            </a:extLst>
          </p:cNvPr>
          <p:cNvSpPr/>
          <p:nvPr/>
        </p:nvSpPr>
        <p:spPr>
          <a:xfrm>
            <a:off x="8894810" y="2519350"/>
            <a:ext cx="2153799" cy="420580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Closing the Loop</a:t>
            </a:r>
            <a:endParaRPr lang="en-US" sz="1600" b="0" i="0" u="none" strike="noStrike" dirty="0">
              <a:solidFill>
                <a:schemeClr val="bg1"/>
              </a:solidFill>
              <a:effectLst/>
            </a:endParaRP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3529A5C-5295-48CD-B847-576C33A20E8A}"/>
              </a:ext>
            </a:extLst>
          </p:cNvPr>
          <p:cNvSpPr/>
          <p:nvPr/>
        </p:nvSpPr>
        <p:spPr>
          <a:xfrm rot="5400000">
            <a:off x="8482855" y="1172366"/>
            <a:ext cx="3197145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3B1D864-AD9C-48F2-86D5-4EA9D0F2C413}"/>
              </a:ext>
            </a:extLst>
          </p:cNvPr>
          <p:cNvSpPr/>
          <p:nvPr/>
        </p:nvSpPr>
        <p:spPr>
          <a:xfrm rot="16200000" flipV="1">
            <a:off x="8764764" y="2018779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3461DB-D1D3-4F90-BAC8-3488A57F0B77}"/>
              </a:ext>
            </a:extLst>
          </p:cNvPr>
          <p:cNvSpPr txBox="1"/>
          <p:nvPr/>
        </p:nvSpPr>
        <p:spPr>
          <a:xfrm>
            <a:off x="9000975" y="2372081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C3730B-EA33-46D2-AA9D-C419CC3A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Performance Appraisal Process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C0520E-3831-4FBF-BA8F-2ED490D33B77}"/>
              </a:ext>
            </a:extLst>
          </p:cNvPr>
          <p:cNvSpPr/>
          <p:nvPr/>
        </p:nvSpPr>
        <p:spPr>
          <a:xfrm>
            <a:off x="-193283" y="6445211"/>
            <a:ext cx="12188825" cy="283728"/>
          </a:xfrm>
          <a:prstGeom prst="rect">
            <a:avLst/>
          </a:prstGeom>
          <a:gradFill>
            <a:gsLst>
              <a:gs pos="50000">
                <a:schemeClr val="bg1">
                  <a:alpha val="0"/>
                  <a:lumMod val="77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123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9122BB3-C649-4AAD-BC84-6D1EE0CC900D}"/>
              </a:ext>
            </a:extLst>
          </p:cNvPr>
          <p:cNvSpPr/>
          <p:nvPr/>
        </p:nvSpPr>
        <p:spPr>
          <a:xfrm>
            <a:off x="481044" y="2652070"/>
            <a:ext cx="2153799" cy="420580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F0ADE63-B9A6-403C-B750-A79218A881F3}"/>
              </a:ext>
            </a:extLst>
          </p:cNvPr>
          <p:cNvSpPr/>
          <p:nvPr/>
        </p:nvSpPr>
        <p:spPr>
          <a:xfrm rot="5400000">
            <a:off x="317130" y="1305085"/>
            <a:ext cx="3197147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A0137255-C2E3-4145-A2A3-9AA25F883C64}"/>
              </a:ext>
            </a:extLst>
          </p:cNvPr>
          <p:cNvSpPr/>
          <p:nvPr/>
        </p:nvSpPr>
        <p:spPr>
          <a:xfrm rot="16200000" flipV="1">
            <a:off x="599040" y="2151499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3578BC-C828-4F58-AF4B-A9FA99FD1445}"/>
              </a:ext>
            </a:extLst>
          </p:cNvPr>
          <p:cNvSpPr txBox="1"/>
          <p:nvPr/>
        </p:nvSpPr>
        <p:spPr>
          <a:xfrm>
            <a:off x="835251" y="2504801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C3730B-EA33-46D2-AA9D-C419CC3A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Updated Job Descriptions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C0520E-3831-4FBF-BA8F-2ED490D33B77}"/>
              </a:ext>
            </a:extLst>
          </p:cNvPr>
          <p:cNvSpPr/>
          <p:nvPr/>
        </p:nvSpPr>
        <p:spPr>
          <a:xfrm>
            <a:off x="1589" y="6577931"/>
            <a:ext cx="12188825" cy="283728"/>
          </a:xfrm>
          <a:prstGeom prst="rect">
            <a:avLst/>
          </a:prstGeom>
          <a:gradFill>
            <a:gsLst>
              <a:gs pos="50000">
                <a:schemeClr val="bg1">
                  <a:alpha val="0"/>
                  <a:lumMod val="77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7C58F9-4CF4-4EDA-9021-ECAFF5867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383" y="1609360"/>
            <a:ext cx="4899402" cy="480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C7B1E7B-04E3-236D-5A94-FA480FB5968D}"/>
              </a:ext>
            </a:extLst>
          </p:cNvPr>
          <p:cNvSpPr txBox="1"/>
          <p:nvPr/>
        </p:nvSpPr>
        <p:spPr>
          <a:xfrm>
            <a:off x="4362130" y="6447126"/>
            <a:ext cx="61009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0" algn="l" rtl="0">
              <a:spcBef>
                <a:spcPts val="0"/>
              </a:spcBef>
              <a:spcAft>
                <a:spcPts val="0"/>
              </a:spcAft>
            </a:pPr>
            <a:r>
              <a:rPr lang="en-US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US" sz="1050" b="1" i="0" u="sng" strike="noStrike" dirty="0">
                <a:solidFill>
                  <a:srgbClr val="1155CC"/>
                </a:solidFill>
                <a:effectLst/>
                <a:latin typeface="Calibri" panose="020F0502020204030204" pitchFamily="34" charset="0"/>
                <a:hlinkClick r:id="rId4"/>
              </a:rPr>
              <a:t>https://www.gocomics.com/peanuts/1989/08/16</a:t>
            </a:r>
            <a:endParaRPr lang="en-US" sz="105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62633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57445D94-C95B-9659-41CF-17AFA4B5AB0F}"/>
              </a:ext>
            </a:extLst>
          </p:cNvPr>
          <p:cNvGrpSpPr/>
          <p:nvPr/>
        </p:nvGrpSpPr>
        <p:grpSpPr>
          <a:xfrm>
            <a:off x="154238" y="1183357"/>
            <a:ext cx="2953431" cy="5674643"/>
            <a:chOff x="2529138" y="1183229"/>
            <a:chExt cx="2953431" cy="567464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C39B6E0-076E-4F5C-A3FA-F26FD30EF767}"/>
                </a:ext>
              </a:extLst>
            </p:cNvPr>
            <p:cNvSpPr/>
            <p:nvPr/>
          </p:nvSpPr>
          <p:spPr>
            <a:xfrm>
              <a:off x="2634843" y="2652070"/>
              <a:ext cx="2153799" cy="42058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920240" rtlCol="0" anchor="t" anchorCtr="0"/>
            <a:lstStyle/>
            <a:p>
              <a:pPr algn="ctr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240EE017-FF4E-4CC7-AF95-7FF3E747FC79}"/>
                </a:ext>
              </a:extLst>
            </p:cNvPr>
            <p:cNvSpPr/>
            <p:nvPr/>
          </p:nvSpPr>
          <p:spPr>
            <a:xfrm rot="5400000">
              <a:off x="2407281" y="1305086"/>
              <a:ext cx="3197145" cy="2953431"/>
            </a:xfrm>
            <a:prstGeom prst="triangl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74000">
                  <a:schemeClr val="bg1">
                    <a:lumMod val="95000"/>
                  </a:schemeClr>
                </a:gs>
                <a:gs pos="85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st="139700" dir="66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Top Corners Rounded 13">
              <a:extLst>
                <a:ext uri="{FF2B5EF4-FFF2-40B4-BE49-F238E27FC236}">
                  <a16:creationId xmlns:a16="http://schemas.microsoft.com/office/drawing/2014/main" id="{E33D43E2-2928-42E5-BF18-54C638571CA3}"/>
                </a:ext>
              </a:extLst>
            </p:cNvPr>
            <p:cNvSpPr/>
            <p:nvPr/>
          </p:nvSpPr>
          <p:spPr>
            <a:xfrm rot="16200000" flipV="1">
              <a:off x="2689190" y="2151499"/>
              <a:ext cx="940497" cy="1260602"/>
            </a:xfrm>
            <a:prstGeom prst="round2SameRect">
              <a:avLst>
                <a:gd name="adj1" fmla="val 19741"/>
                <a:gd name="adj2" fmla="val 0"/>
              </a:avLst>
            </a:prstGeom>
            <a:solidFill>
              <a:schemeClr val="accent2"/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920240" rtlCol="0" anchor="t" anchorCtr="0"/>
            <a:lstStyle/>
            <a:p>
              <a:pPr algn="ctr"/>
              <a:endParaRPr lang="en-US" sz="2000" b="1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15CFBF8-F6D9-4B23-B331-F4F01742763C}"/>
                </a:ext>
              </a:extLst>
            </p:cNvPr>
            <p:cNvSpPr txBox="1"/>
            <p:nvPr/>
          </p:nvSpPr>
          <p:spPr>
            <a:xfrm>
              <a:off x="2925401" y="2504801"/>
              <a:ext cx="468077" cy="55399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BC3730B-EA33-46D2-AA9D-C419CC3A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Review the Records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C0520E-3831-4FBF-BA8F-2ED490D33B77}"/>
              </a:ext>
            </a:extLst>
          </p:cNvPr>
          <p:cNvSpPr/>
          <p:nvPr/>
        </p:nvSpPr>
        <p:spPr>
          <a:xfrm>
            <a:off x="1589" y="6577931"/>
            <a:ext cx="12188825" cy="283728"/>
          </a:xfrm>
          <a:prstGeom prst="rect">
            <a:avLst/>
          </a:prstGeom>
          <a:gradFill>
            <a:gsLst>
              <a:gs pos="50000">
                <a:schemeClr val="bg1">
                  <a:alpha val="0"/>
                  <a:lumMod val="77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0607641-9FAF-F8BE-7C9A-86560EE29C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391" y="1720825"/>
            <a:ext cx="6261374" cy="417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595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44806E9-E938-4DDF-A20F-475F0A25FBC9}"/>
              </a:ext>
            </a:extLst>
          </p:cNvPr>
          <p:cNvSpPr/>
          <p:nvPr/>
        </p:nvSpPr>
        <p:spPr>
          <a:xfrm>
            <a:off x="414358" y="2506811"/>
            <a:ext cx="2153799" cy="420580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1BF506EF-7E61-4B9C-BCD8-6321E85ADC4B}"/>
              </a:ext>
            </a:extLst>
          </p:cNvPr>
          <p:cNvSpPr/>
          <p:nvPr/>
        </p:nvSpPr>
        <p:spPr>
          <a:xfrm rot="5400000">
            <a:off x="122377" y="1159826"/>
            <a:ext cx="3197146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91D63B53-9FE7-4B83-A3FE-9AC2990C75CF}"/>
              </a:ext>
            </a:extLst>
          </p:cNvPr>
          <p:cNvSpPr/>
          <p:nvPr/>
        </p:nvSpPr>
        <p:spPr>
          <a:xfrm rot="16200000" flipV="1">
            <a:off x="404287" y="2006240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494CEF-5195-493D-A9B9-64F5FAAF5457}"/>
              </a:ext>
            </a:extLst>
          </p:cNvPr>
          <p:cNvSpPr txBox="1"/>
          <p:nvPr/>
        </p:nvSpPr>
        <p:spPr>
          <a:xfrm>
            <a:off x="640498" y="2359542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C3730B-EA33-46D2-AA9D-C419CC3A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Plan the Interview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C0520E-3831-4FBF-BA8F-2ED490D33B77}"/>
              </a:ext>
            </a:extLst>
          </p:cNvPr>
          <p:cNvSpPr/>
          <p:nvPr/>
        </p:nvSpPr>
        <p:spPr>
          <a:xfrm>
            <a:off x="1589" y="6577931"/>
            <a:ext cx="12188825" cy="283728"/>
          </a:xfrm>
          <a:prstGeom prst="rect">
            <a:avLst/>
          </a:prstGeom>
          <a:gradFill>
            <a:gsLst>
              <a:gs pos="50000">
                <a:schemeClr val="bg1">
                  <a:alpha val="0"/>
                  <a:lumMod val="77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D77E666-9CA1-1CBB-2F0F-D77A4F9C87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790" y="1390085"/>
            <a:ext cx="7785276" cy="519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020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7158EBA-2220-4C9C-B5B0-770C0A49110F}"/>
              </a:ext>
            </a:extLst>
          </p:cNvPr>
          <p:cNvSpPr/>
          <p:nvPr/>
        </p:nvSpPr>
        <p:spPr>
          <a:xfrm>
            <a:off x="430345" y="2652198"/>
            <a:ext cx="2153799" cy="420580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6B52C6E-9255-482E-98AF-4FB020F7D221}"/>
              </a:ext>
            </a:extLst>
          </p:cNvPr>
          <p:cNvSpPr/>
          <p:nvPr/>
        </p:nvSpPr>
        <p:spPr>
          <a:xfrm rot="5400000">
            <a:off x="124786" y="1305214"/>
            <a:ext cx="3197145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Top Corners Rounded 15">
            <a:extLst>
              <a:ext uri="{FF2B5EF4-FFF2-40B4-BE49-F238E27FC236}">
                <a16:creationId xmlns:a16="http://schemas.microsoft.com/office/drawing/2014/main" id="{CC28ECFF-4D92-4057-995F-66CE4831CE6B}"/>
              </a:ext>
            </a:extLst>
          </p:cNvPr>
          <p:cNvSpPr/>
          <p:nvPr/>
        </p:nvSpPr>
        <p:spPr>
          <a:xfrm rot="16200000" flipV="1">
            <a:off x="406695" y="2151627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6EC67-D9DF-4A57-B7D6-6203AB51AA1D}"/>
              </a:ext>
            </a:extLst>
          </p:cNvPr>
          <p:cNvSpPr txBox="1"/>
          <p:nvPr/>
        </p:nvSpPr>
        <p:spPr>
          <a:xfrm>
            <a:off x="642906" y="2504929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C0520E-3831-4FBF-BA8F-2ED490D33B77}"/>
              </a:ext>
            </a:extLst>
          </p:cNvPr>
          <p:cNvSpPr/>
          <p:nvPr/>
        </p:nvSpPr>
        <p:spPr>
          <a:xfrm>
            <a:off x="1589" y="6577931"/>
            <a:ext cx="12188825" cy="283728"/>
          </a:xfrm>
          <a:prstGeom prst="rect">
            <a:avLst/>
          </a:prstGeom>
          <a:gradFill>
            <a:gsLst>
              <a:gs pos="50000">
                <a:schemeClr val="bg1">
                  <a:alpha val="0"/>
                  <a:lumMod val="77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FB8DCDC1-E266-4F7F-B5D4-F0E2BF882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9" y="274638"/>
            <a:ext cx="10969625" cy="711200"/>
          </a:xfrm>
        </p:spPr>
        <p:txBody>
          <a:bodyPr/>
          <a:lstStyle/>
          <a:p>
            <a:r>
              <a:rPr lang="en-US" dirty="0"/>
              <a:t>The Interview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86F34B-1161-9A58-A3EC-03524A8BA7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031" y="1230967"/>
            <a:ext cx="5672379" cy="510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96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CFBEF0F-179E-4A35-B6F1-E887F0054732}"/>
              </a:ext>
            </a:extLst>
          </p:cNvPr>
          <p:cNvSpPr/>
          <p:nvPr/>
        </p:nvSpPr>
        <p:spPr>
          <a:xfrm>
            <a:off x="532536" y="2506809"/>
            <a:ext cx="2153799" cy="420580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920240" rtlCol="0" anchor="t" anchorCtr="0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3529A5C-5295-48CD-B847-576C33A20E8A}"/>
              </a:ext>
            </a:extLst>
          </p:cNvPr>
          <p:cNvSpPr/>
          <p:nvPr/>
        </p:nvSpPr>
        <p:spPr>
          <a:xfrm rot="5400000">
            <a:off x="120581" y="1159825"/>
            <a:ext cx="3197145" cy="2953431"/>
          </a:xfrm>
          <a:prstGeom prst="triangl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74000">
                <a:schemeClr val="bg1">
                  <a:lumMod val="95000"/>
                </a:schemeClr>
              </a:gs>
              <a:gs pos="85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76200" dist="139700" dir="66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33B1D864-AD9C-48F2-86D5-4EA9D0F2C413}"/>
              </a:ext>
            </a:extLst>
          </p:cNvPr>
          <p:cNvSpPr/>
          <p:nvPr/>
        </p:nvSpPr>
        <p:spPr>
          <a:xfrm rot="16200000" flipV="1">
            <a:off x="402490" y="2006238"/>
            <a:ext cx="940497" cy="1260602"/>
          </a:xfrm>
          <a:prstGeom prst="round2SameRect">
            <a:avLst>
              <a:gd name="adj1" fmla="val 19741"/>
              <a:gd name="adj2" fmla="val 0"/>
            </a:avLst>
          </a:prstGeom>
          <a:solidFill>
            <a:schemeClr val="accent5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3461DB-D1D3-4F90-BAC8-3488A57F0B77}"/>
              </a:ext>
            </a:extLst>
          </p:cNvPr>
          <p:cNvSpPr txBox="1"/>
          <p:nvPr/>
        </p:nvSpPr>
        <p:spPr>
          <a:xfrm>
            <a:off x="638701" y="2359540"/>
            <a:ext cx="46807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C3730B-EA33-46D2-AA9D-C419CC3AD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algn="l" rtl="0">
              <a:spcBef>
                <a:spcPts val="0"/>
              </a:spcBef>
              <a:spcAft>
                <a:spcPts val="0"/>
              </a:spcAft>
            </a:pPr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Closing the Loop</a:t>
            </a:r>
            <a:endParaRPr lang="en-US" b="0" i="0" u="none" strike="noStrike" dirty="0">
              <a:effectLst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C0520E-3831-4FBF-BA8F-2ED490D33B77}"/>
              </a:ext>
            </a:extLst>
          </p:cNvPr>
          <p:cNvSpPr/>
          <p:nvPr/>
        </p:nvSpPr>
        <p:spPr>
          <a:xfrm>
            <a:off x="1589" y="6577931"/>
            <a:ext cx="12188825" cy="283728"/>
          </a:xfrm>
          <a:prstGeom prst="rect">
            <a:avLst/>
          </a:prstGeom>
          <a:gradFill>
            <a:gsLst>
              <a:gs pos="50000">
                <a:schemeClr val="bg1">
                  <a:alpha val="0"/>
                  <a:lumMod val="77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A929450-B962-4540-5085-BB22D8BE3A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780" y="1479158"/>
            <a:ext cx="7372109" cy="498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125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627467"/>
            <a:ext cx="5657850" cy="4959608"/>
          </a:xfrm>
        </p:spPr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b="0" i="0" u="none" strike="noStrike" dirty="0">
                <a:effectLst/>
              </a:rPr>
              <a:t>Have you ever experienced bias in the workplace? What happened? How did you handle it?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b="0" i="0" u="none" strike="noStrike" dirty="0">
                <a:effectLst/>
              </a:rPr>
              <a:t>What is the most important thing for a supervisor to know about you when performing a job evaluation?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b="0" i="0" u="none" strike="noStrike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b="0" i="0" u="none" strike="noStrike" dirty="0">
                <a:effectLst/>
              </a:rPr>
              <a:t> Do you have a particular communication style you like/avoid?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/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b="0" i="0" u="none" strike="noStrike" dirty="0">
                <a:effectLst/>
              </a:rPr>
              <a:t> How often do you like to receive feedback from your supervisor on your job performance?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D53475ED-B105-A043-641B-B8E63CA056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0" y="1217355"/>
            <a:ext cx="5181600" cy="4959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879895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1167911" y="1583506"/>
            <a:ext cx="4502676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1167910" y="3378321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497483" y="1658294"/>
            <a:ext cx="4614971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55E075-5467-4DF0-B7D4-AA2FEA6705E6}"/>
              </a:ext>
            </a:extLst>
          </p:cNvPr>
          <p:cNvGrpSpPr/>
          <p:nvPr/>
        </p:nvGrpSpPr>
        <p:grpSpPr>
          <a:xfrm>
            <a:off x="6520818" y="3378321"/>
            <a:ext cx="4614971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C87BA3F-03F3-49A3-A332-22C10CC09B86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38CB037-1FFD-411A-8C8C-84D34C7CBC5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4060330" y="4915374"/>
            <a:ext cx="4614971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1534071" y="1617439"/>
            <a:ext cx="3767546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Performance Appraisal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1534071" y="3382651"/>
            <a:ext cx="3767546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Employee Development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841661" y="1617439"/>
            <a:ext cx="3926617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Performance Management</a:t>
            </a:r>
            <a:r>
              <a:rPr lang="en-US" sz="32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EDF73D-F453-4F2A-9698-A84C9C172112}"/>
              </a:ext>
            </a:extLst>
          </p:cNvPr>
          <p:cNvSpPr/>
          <p:nvPr/>
        </p:nvSpPr>
        <p:spPr>
          <a:xfrm>
            <a:off x="6841661" y="3659648"/>
            <a:ext cx="3926617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Balanced Scorecard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4404506" y="5168353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Strategy Map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Introduction to Performance Appraisal</a:t>
            </a:r>
            <a:endParaRPr lang="en-I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FB569A-8A01-9B32-391E-FC7F0A5AF41F}"/>
              </a:ext>
            </a:extLst>
          </p:cNvPr>
          <p:cNvGrpSpPr/>
          <p:nvPr/>
        </p:nvGrpSpPr>
        <p:grpSpPr>
          <a:xfrm>
            <a:off x="3414709" y="1340769"/>
            <a:ext cx="5362584" cy="5144099"/>
            <a:chOff x="3414709" y="1340769"/>
            <a:chExt cx="5362584" cy="5144099"/>
          </a:xfrm>
        </p:grpSpPr>
        <p:sp>
          <p:nvSpPr>
            <p:cNvPr id="48" name="Oval 47"/>
            <p:cNvSpPr/>
            <p:nvPr/>
          </p:nvSpPr>
          <p:spPr>
            <a:xfrm flipV="1">
              <a:off x="3603007" y="6240030"/>
              <a:ext cx="4985986" cy="24483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1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414709" y="1573312"/>
              <a:ext cx="2398717" cy="2108391"/>
            </a:xfrm>
            <a:custGeom>
              <a:avLst/>
              <a:gdLst>
                <a:gd name="T0" fmla="*/ 860 w 1702"/>
                <a:gd name="T1" fmla="*/ 0 h 1496"/>
                <a:gd name="T2" fmla="*/ 879 w 1702"/>
                <a:gd name="T3" fmla="*/ 5 h 1496"/>
                <a:gd name="T4" fmla="*/ 897 w 1702"/>
                <a:gd name="T5" fmla="*/ 16 h 1496"/>
                <a:gd name="T6" fmla="*/ 914 w 1702"/>
                <a:gd name="T7" fmla="*/ 33 h 1496"/>
                <a:gd name="T8" fmla="*/ 931 w 1702"/>
                <a:gd name="T9" fmla="*/ 55 h 1496"/>
                <a:gd name="T10" fmla="*/ 1683 w 1702"/>
                <a:gd name="T11" fmla="*/ 1357 h 1496"/>
                <a:gd name="T12" fmla="*/ 1696 w 1702"/>
                <a:gd name="T13" fmla="*/ 1382 h 1496"/>
                <a:gd name="T14" fmla="*/ 1702 w 1702"/>
                <a:gd name="T15" fmla="*/ 1405 h 1496"/>
                <a:gd name="T16" fmla="*/ 1702 w 1702"/>
                <a:gd name="T17" fmla="*/ 1427 h 1496"/>
                <a:gd name="T18" fmla="*/ 1697 w 1702"/>
                <a:gd name="T19" fmla="*/ 1446 h 1496"/>
                <a:gd name="T20" fmla="*/ 1688 w 1702"/>
                <a:gd name="T21" fmla="*/ 1462 h 1496"/>
                <a:gd name="T22" fmla="*/ 1673 w 1702"/>
                <a:gd name="T23" fmla="*/ 1476 h 1496"/>
                <a:gd name="T24" fmla="*/ 1654 w 1702"/>
                <a:gd name="T25" fmla="*/ 1487 h 1496"/>
                <a:gd name="T26" fmla="*/ 1631 w 1702"/>
                <a:gd name="T27" fmla="*/ 1493 h 1496"/>
                <a:gd name="T28" fmla="*/ 1604 w 1702"/>
                <a:gd name="T29" fmla="*/ 1496 h 1496"/>
                <a:gd name="T30" fmla="*/ 99 w 1702"/>
                <a:gd name="T31" fmla="*/ 1496 h 1496"/>
                <a:gd name="T32" fmla="*/ 72 w 1702"/>
                <a:gd name="T33" fmla="*/ 1493 h 1496"/>
                <a:gd name="T34" fmla="*/ 48 w 1702"/>
                <a:gd name="T35" fmla="*/ 1487 h 1496"/>
                <a:gd name="T36" fmla="*/ 29 w 1702"/>
                <a:gd name="T37" fmla="*/ 1476 h 1496"/>
                <a:gd name="T38" fmla="*/ 15 w 1702"/>
                <a:gd name="T39" fmla="*/ 1462 h 1496"/>
                <a:gd name="T40" fmla="*/ 5 w 1702"/>
                <a:gd name="T41" fmla="*/ 1446 h 1496"/>
                <a:gd name="T42" fmla="*/ 0 w 1702"/>
                <a:gd name="T43" fmla="*/ 1427 h 1496"/>
                <a:gd name="T44" fmla="*/ 1 w 1702"/>
                <a:gd name="T45" fmla="*/ 1405 h 1496"/>
                <a:gd name="T46" fmla="*/ 7 w 1702"/>
                <a:gd name="T47" fmla="*/ 1382 h 1496"/>
                <a:gd name="T48" fmla="*/ 18 w 1702"/>
                <a:gd name="T49" fmla="*/ 1357 h 1496"/>
                <a:gd name="T50" fmla="*/ 770 w 1702"/>
                <a:gd name="T51" fmla="*/ 55 h 1496"/>
                <a:gd name="T52" fmla="*/ 786 w 1702"/>
                <a:gd name="T53" fmla="*/ 33 h 1496"/>
                <a:gd name="T54" fmla="*/ 804 w 1702"/>
                <a:gd name="T55" fmla="*/ 16 h 1496"/>
                <a:gd name="T56" fmla="*/ 821 w 1702"/>
                <a:gd name="T57" fmla="*/ 5 h 1496"/>
                <a:gd name="T58" fmla="*/ 841 w 1702"/>
                <a:gd name="T59" fmla="*/ 0 h 1496"/>
                <a:gd name="T60" fmla="*/ 860 w 1702"/>
                <a:gd name="T61" fmla="*/ 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2" h="1496">
                  <a:moveTo>
                    <a:pt x="860" y="0"/>
                  </a:moveTo>
                  <a:lnTo>
                    <a:pt x="879" y="5"/>
                  </a:lnTo>
                  <a:lnTo>
                    <a:pt x="897" y="16"/>
                  </a:lnTo>
                  <a:lnTo>
                    <a:pt x="914" y="33"/>
                  </a:lnTo>
                  <a:lnTo>
                    <a:pt x="931" y="55"/>
                  </a:lnTo>
                  <a:lnTo>
                    <a:pt x="1683" y="1357"/>
                  </a:lnTo>
                  <a:lnTo>
                    <a:pt x="1696" y="1382"/>
                  </a:lnTo>
                  <a:lnTo>
                    <a:pt x="1702" y="1405"/>
                  </a:lnTo>
                  <a:lnTo>
                    <a:pt x="1702" y="1427"/>
                  </a:lnTo>
                  <a:lnTo>
                    <a:pt x="1697" y="1446"/>
                  </a:lnTo>
                  <a:lnTo>
                    <a:pt x="1688" y="1462"/>
                  </a:lnTo>
                  <a:lnTo>
                    <a:pt x="1673" y="1476"/>
                  </a:lnTo>
                  <a:lnTo>
                    <a:pt x="1654" y="1487"/>
                  </a:lnTo>
                  <a:lnTo>
                    <a:pt x="1631" y="1493"/>
                  </a:lnTo>
                  <a:lnTo>
                    <a:pt x="1604" y="1496"/>
                  </a:lnTo>
                  <a:lnTo>
                    <a:pt x="99" y="1496"/>
                  </a:lnTo>
                  <a:lnTo>
                    <a:pt x="72" y="1493"/>
                  </a:lnTo>
                  <a:lnTo>
                    <a:pt x="48" y="1487"/>
                  </a:lnTo>
                  <a:lnTo>
                    <a:pt x="29" y="1476"/>
                  </a:lnTo>
                  <a:lnTo>
                    <a:pt x="15" y="1462"/>
                  </a:lnTo>
                  <a:lnTo>
                    <a:pt x="5" y="1446"/>
                  </a:lnTo>
                  <a:lnTo>
                    <a:pt x="0" y="1427"/>
                  </a:lnTo>
                  <a:lnTo>
                    <a:pt x="1" y="1405"/>
                  </a:lnTo>
                  <a:lnTo>
                    <a:pt x="7" y="1382"/>
                  </a:lnTo>
                  <a:lnTo>
                    <a:pt x="18" y="1357"/>
                  </a:lnTo>
                  <a:lnTo>
                    <a:pt x="770" y="55"/>
                  </a:lnTo>
                  <a:lnTo>
                    <a:pt x="786" y="33"/>
                  </a:lnTo>
                  <a:lnTo>
                    <a:pt x="804" y="16"/>
                  </a:lnTo>
                  <a:lnTo>
                    <a:pt x="821" y="5"/>
                  </a:lnTo>
                  <a:lnTo>
                    <a:pt x="841" y="0"/>
                  </a:lnTo>
                  <a:lnTo>
                    <a:pt x="86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414709" y="3905790"/>
              <a:ext cx="2398717" cy="2108391"/>
            </a:xfrm>
            <a:custGeom>
              <a:avLst/>
              <a:gdLst>
                <a:gd name="T0" fmla="*/ 99 w 1702"/>
                <a:gd name="T1" fmla="*/ 0 h 1496"/>
                <a:gd name="T2" fmla="*/ 1604 w 1702"/>
                <a:gd name="T3" fmla="*/ 0 h 1496"/>
                <a:gd name="T4" fmla="*/ 1631 w 1702"/>
                <a:gd name="T5" fmla="*/ 2 h 1496"/>
                <a:gd name="T6" fmla="*/ 1654 w 1702"/>
                <a:gd name="T7" fmla="*/ 9 h 1496"/>
                <a:gd name="T8" fmla="*/ 1673 w 1702"/>
                <a:gd name="T9" fmla="*/ 20 h 1496"/>
                <a:gd name="T10" fmla="*/ 1688 w 1702"/>
                <a:gd name="T11" fmla="*/ 34 h 1496"/>
                <a:gd name="T12" fmla="*/ 1697 w 1702"/>
                <a:gd name="T13" fmla="*/ 50 h 1496"/>
                <a:gd name="T14" fmla="*/ 1702 w 1702"/>
                <a:gd name="T15" fmla="*/ 69 h 1496"/>
                <a:gd name="T16" fmla="*/ 1702 w 1702"/>
                <a:gd name="T17" fmla="*/ 91 h 1496"/>
                <a:gd name="T18" fmla="*/ 1695 w 1702"/>
                <a:gd name="T19" fmla="*/ 114 h 1496"/>
                <a:gd name="T20" fmla="*/ 1683 w 1702"/>
                <a:gd name="T21" fmla="*/ 139 h 1496"/>
                <a:gd name="T22" fmla="*/ 931 w 1702"/>
                <a:gd name="T23" fmla="*/ 1439 h 1496"/>
                <a:gd name="T24" fmla="*/ 914 w 1702"/>
                <a:gd name="T25" fmla="*/ 1462 h 1496"/>
                <a:gd name="T26" fmla="*/ 897 w 1702"/>
                <a:gd name="T27" fmla="*/ 1479 h 1496"/>
                <a:gd name="T28" fmla="*/ 879 w 1702"/>
                <a:gd name="T29" fmla="*/ 1490 h 1496"/>
                <a:gd name="T30" fmla="*/ 859 w 1702"/>
                <a:gd name="T31" fmla="*/ 1496 h 1496"/>
                <a:gd name="T32" fmla="*/ 841 w 1702"/>
                <a:gd name="T33" fmla="*/ 1496 h 1496"/>
                <a:gd name="T34" fmla="*/ 821 w 1702"/>
                <a:gd name="T35" fmla="*/ 1490 h 1496"/>
                <a:gd name="T36" fmla="*/ 802 w 1702"/>
                <a:gd name="T37" fmla="*/ 1479 h 1496"/>
                <a:gd name="T38" fmla="*/ 785 w 1702"/>
                <a:gd name="T39" fmla="*/ 1462 h 1496"/>
                <a:gd name="T40" fmla="*/ 770 w 1702"/>
                <a:gd name="T41" fmla="*/ 1439 h 1496"/>
                <a:gd name="T42" fmla="*/ 18 w 1702"/>
                <a:gd name="T43" fmla="*/ 139 h 1496"/>
                <a:gd name="T44" fmla="*/ 7 w 1702"/>
                <a:gd name="T45" fmla="*/ 114 h 1496"/>
                <a:gd name="T46" fmla="*/ 1 w 1702"/>
                <a:gd name="T47" fmla="*/ 91 h 1496"/>
                <a:gd name="T48" fmla="*/ 0 w 1702"/>
                <a:gd name="T49" fmla="*/ 69 h 1496"/>
                <a:gd name="T50" fmla="*/ 5 w 1702"/>
                <a:gd name="T51" fmla="*/ 50 h 1496"/>
                <a:gd name="T52" fmla="*/ 15 w 1702"/>
                <a:gd name="T53" fmla="*/ 34 h 1496"/>
                <a:gd name="T54" fmla="*/ 29 w 1702"/>
                <a:gd name="T55" fmla="*/ 20 h 1496"/>
                <a:gd name="T56" fmla="*/ 48 w 1702"/>
                <a:gd name="T57" fmla="*/ 9 h 1496"/>
                <a:gd name="T58" fmla="*/ 72 w 1702"/>
                <a:gd name="T59" fmla="*/ 2 h 1496"/>
                <a:gd name="T60" fmla="*/ 99 w 1702"/>
                <a:gd name="T61" fmla="*/ 0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2" h="1496">
                  <a:moveTo>
                    <a:pt x="99" y="0"/>
                  </a:moveTo>
                  <a:lnTo>
                    <a:pt x="1604" y="0"/>
                  </a:lnTo>
                  <a:lnTo>
                    <a:pt x="1631" y="2"/>
                  </a:lnTo>
                  <a:lnTo>
                    <a:pt x="1654" y="9"/>
                  </a:lnTo>
                  <a:lnTo>
                    <a:pt x="1673" y="20"/>
                  </a:lnTo>
                  <a:lnTo>
                    <a:pt x="1688" y="34"/>
                  </a:lnTo>
                  <a:lnTo>
                    <a:pt x="1697" y="50"/>
                  </a:lnTo>
                  <a:lnTo>
                    <a:pt x="1702" y="69"/>
                  </a:lnTo>
                  <a:lnTo>
                    <a:pt x="1702" y="91"/>
                  </a:lnTo>
                  <a:lnTo>
                    <a:pt x="1695" y="114"/>
                  </a:lnTo>
                  <a:lnTo>
                    <a:pt x="1683" y="139"/>
                  </a:lnTo>
                  <a:lnTo>
                    <a:pt x="931" y="1439"/>
                  </a:lnTo>
                  <a:lnTo>
                    <a:pt x="914" y="1462"/>
                  </a:lnTo>
                  <a:lnTo>
                    <a:pt x="897" y="1479"/>
                  </a:lnTo>
                  <a:lnTo>
                    <a:pt x="879" y="1490"/>
                  </a:lnTo>
                  <a:lnTo>
                    <a:pt x="859" y="1496"/>
                  </a:lnTo>
                  <a:lnTo>
                    <a:pt x="841" y="1496"/>
                  </a:lnTo>
                  <a:lnTo>
                    <a:pt x="821" y="1490"/>
                  </a:lnTo>
                  <a:lnTo>
                    <a:pt x="802" y="1479"/>
                  </a:lnTo>
                  <a:lnTo>
                    <a:pt x="785" y="1462"/>
                  </a:lnTo>
                  <a:lnTo>
                    <a:pt x="770" y="1439"/>
                  </a:lnTo>
                  <a:lnTo>
                    <a:pt x="18" y="139"/>
                  </a:lnTo>
                  <a:lnTo>
                    <a:pt x="7" y="114"/>
                  </a:lnTo>
                  <a:lnTo>
                    <a:pt x="1" y="91"/>
                  </a:lnTo>
                  <a:lnTo>
                    <a:pt x="0" y="69"/>
                  </a:lnTo>
                  <a:lnTo>
                    <a:pt x="5" y="50"/>
                  </a:lnTo>
                  <a:lnTo>
                    <a:pt x="15" y="34"/>
                  </a:lnTo>
                  <a:lnTo>
                    <a:pt x="29" y="20"/>
                  </a:lnTo>
                  <a:lnTo>
                    <a:pt x="48" y="9"/>
                  </a:lnTo>
                  <a:lnTo>
                    <a:pt x="72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892413" y="1340769"/>
              <a:ext cx="2404354" cy="2111209"/>
            </a:xfrm>
            <a:custGeom>
              <a:avLst/>
              <a:gdLst>
                <a:gd name="T0" fmla="*/ 99 w 1706"/>
                <a:gd name="T1" fmla="*/ 0 h 1498"/>
                <a:gd name="T2" fmla="*/ 1608 w 1706"/>
                <a:gd name="T3" fmla="*/ 0 h 1498"/>
                <a:gd name="T4" fmla="*/ 1635 w 1706"/>
                <a:gd name="T5" fmla="*/ 2 h 1498"/>
                <a:gd name="T6" fmla="*/ 1658 w 1706"/>
                <a:gd name="T7" fmla="*/ 9 h 1498"/>
                <a:gd name="T8" fmla="*/ 1677 w 1706"/>
                <a:gd name="T9" fmla="*/ 19 h 1498"/>
                <a:gd name="T10" fmla="*/ 1692 w 1706"/>
                <a:gd name="T11" fmla="*/ 33 h 1498"/>
                <a:gd name="T12" fmla="*/ 1701 w 1706"/>
                <a:gd name="T13" fmla="*/ 49 h 1498"/>
                <a:gd name="T14" fmla="*/ 1706 w 1706"/>
                <a:gd name="T15" fmla="*/ 69 h 1498"/>
                <a:gd name="T16" fmla="*/ 1706 w 1706"/>
                <a:gd name="T17" fmla="*/ 91 h 1498"/>
                <a:gd name="T18" fmla="*/ 1699 w 1706"/>
                <a:gd name="T19" fmla="*/ 114 h 1498"/>
                <a:gd name="T20" fmla="*/ 1687 w 1706"/>
                <a:gd name="T21" fmla="*/ 138 h 1498"/>
                <a:gd name="T22" fmla="*/ 933 w 1706"/>
                <a:gd name="T23" fmla="*/ 1443 h 1498"/>
                <a:gd name="T24" fmla="*/ 918 w 1706"/>
                <a:gd name="T25" fmla="*/ 1465 h 1498"/>
                <a:gd name="T26" fmla="*/ 901 w 1706"/>
                <a:gd name="T27" fmla="*/ 1482 h 1498"/>
                <a:gd name="T28" fmla="*/ 883 w 1706"/>
                <a:gd name="T29" fmla="*/ 1493 h 1498"/>
                <a:gd name="T30" fmla="*/ 863 w 1706"/>
                <a:gd name="T31" fmla="*/ 1498 h 1498"/>
                <a:gd name="T32" fmla="*/ 844 w 1706"/>
                <a:gd name="T33" fmla="*/ 1498 h 1498"/>
                <a:gd name="T34" fmla="*/ 825 w 1706"/>
                <a:gd name="T35" fmla="*/ 1493 h 1498"/>
                <a:gd name="T36" fmla="*/ 806 w 1706"/>
                <a:gd name="T37" fmla="*/ 1482 h 1498"/>
                <a:gd name="T38" fmla="*/ 789 w 1706"/>
                <a:gd name="T39" fmla="*/ 1465 h 1498"/>
                <a:gd name="T40" fmla="*/ 774 w 1706"/>
                <a:gd name="T41" fmla="*/ 1443 h 1498"/>
                <a:gd name="T42" fmla="*/ 19 w 1706"/>
                <a:gd name="T43" fmla="*/ 138 h 1498"/>
                <a:gd name="T44" fmla="*/ 7 w 1706"/>
                <a:gd name="T45" fmla="*/ 114 h 1498"/>
                <a:gd name="T46" fmla="*/ 0 w 1706"/>
                <a:gd name="T47" fmla="*/ 90 h 1498"/>
                <a:gd name="T48" fmla="*/ 0 w 1706"/>
                <a:gd name="T49" fmla="*/ 69 h 1498"/>
                <a:gd name="T50" fmla="*/ 5 w 1706"/>
                <a:gd name="T51" fmla="*/ 49 h 1498"/>
                <a:gd name="T52" fmla="*/ 14 w 1706"/>
                <a:gd name="T53" fmla="*/ 33 h 1498"/>
                <a:gd name="T54" fmla="*/ 29 w 1706"/>
                <a:gd name="T55" fmla="*/ 19 h 1498"/>
                <a:gd name="T56" fmla="*/ 48 w 1706"/>
                <a:gd name="T57" fmla="*/ 9 h 1498"/>
                <a:gd name="T58" fmla="*/ 71 w 1706"/>
                <a:gd name="T59" fmla="*/ 2 h 1498"/>
                <a:gd name="T60" fmla="*/ 99 w 1706"/>
                <a:gd name="T61" fmla="*/ 0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6" h="1498">
                  <a:moveTo>
                    <a:pt x="99" y="0"/>
                  </a:moveTo>
                  <a:lnTo>
                    <a:pt x="1608" y="0"/>
                  </a:lnTo>
                  <a:lnTo>
                    <a:pt x="1635" y="2"/>
                  </a:lnTo>
                  <a:lnTo>
                    <a:pt x="1658" y="9"/>
                  </a:lnTo>
                  <a:lnTo>
                    <a:pt x="1677" y="19"/>
                  </a:lnTo>
                  <a:lnTo>
                    <a:pt x="1692" y="33"/>
                  </a:lnTo>
                  <a:lnTo>
                    <a:pt x="1701" y="49"/>
                  </a:lnTo>
                  <a:lnTo>
                    <a:pt x="1706" y="69"/>
                  </a:lnTo>
                  <a:lnTo>
                    <a:pt x="1706" y="91"/>
                  </a:lnTo>
                  <a:lnTo>
                    <a:pt x="1699" y="114"/>
                  </a:lnTo>
                  <a:lnTo>
                    <a:pt x="1687" y="138"/>
                  </a:lnTo>
                  <a:lnTo>
                    <a:pt x="933" y="1443"/>
                  </a:lnTo>
                  <a:lnTo>
                    <a:pt x="918" y="1465"/>
                  </a:lnTo>
                  <a:lnTo>
                    <a:pt x="901" y="1482"/>
                  </a:lnTo>
                  <a:lnTo>
                    <a:pt x="883" y="1493"/>
                  </a:lnTo>
                  <a:lnTo>
                    <a:pt x="863" y="1498"/>
                  </a:lnTo>
                  <a:lnTo>
                    <a:pt x="844" y="1498"/>
                  </a:lnTo>
                  <a:lnTo>
                    <a:pt x="825" y="1493"/>
                  </a:lnTo>
                  <a:lnTo>
                    <a:pt x="806" y="1482"/>
                  </a:lnTo>
                  <a:lnTo>
                    <a:pt x="789" y="1465"/>
                  </a:lnTo>
                  <a:lnTo>
                    <a:pt x="774" y="1443"/>
                  </a:lnTo>
                  <a:lnTo>
                    <a:pt x="19" y="138"/>
                  </a:lnTo>
                  <a:lnTo>
                    <a:pt x="7" y="114"/>
                  </a:lnTo>
                  <a:lnTo>
                    <a:pt x="0" y="90"/>
                  </a:lnTo>
                  <a:lnTo>
                    <a:pt x="0" y="69"/>
                  </a:lnTo>
                  <a:lnTo>
                    <a:pt x="5" y="49"/>
                  </a:lnTo>
                  <a:lnTo>
                    <a:pt x="14" y="33"/>
                  </a:lnTo>
                  <a:lnTo>
                    <a:pt x="29" y="19"/>
                  </a:lnTo>
                  <a:lnTo>
                    <a:pt x="48" y="9"/>
                  </a:lnTo>
                  <a:lnTo>
                    <a:pt x="71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79984" y="1571902"/>
              <a:ext cx="2397308" cy="2109800"/>
            </a:xfrm>
            <a:custGeom>
              <a:avLst/>
              <a:gdLst>
                <a:gd name="T0" fmla="*/ 841 w 1701"/>
                <a:gd name="T1" fmla="*/ 0 h 1497"/>
                <a:gd name="T2" fmla="*/ 860 w 1701"/>
                <a:gd name="T3" fmla="*/ 0 h 1497"/>
                <a:gd name="T4" fmla="*/ 879 w 1701"/>
                <a:gd name="T5" fmla="*/ 6 h 1497"/>
                <a:gd name="T6" fmla="*/ 898 w 1701"/>
                <a:gd name="T7" fmla="*/ 16 h 1497"/>
                <a:gd name="T8" fmla="*/ 915 w 1701"/>
                <a:gd name="T9" fmla="*/ 33 h 1497"/>
                <a:gd name="T10" fmla="*/ 930 w 1701"/>
                <a:gd name="T11" fmla="*/ 56 h 1497"/>
                <a:gd name="T12" fmla="*/ 1683 w 1701"/>
                <a:gd name="T13" fmla="*/ 1358 h 1497"/>
                <a:gd name="T14" fmla="*/ 1694 w 1701"/>
                <a:gd name="T15" fmla="*/ 1383 h 1497"/>
                <a:gd name="T16" fmla="*/ 1700 w 1701"/>
                <a:gd name="T17" fmla="*/ 1406 h 1497"/>
                <a:gd name="T18" fmla="*/ 1701 w 1701"/>
                <a:gd name="T19" fmla="*/ 1428 h 1497"/>
                <a:gd name="T20" fmla="*/ 1697 w 1701"/>
                <a:gd name="T21" fmla="*/ 1447 h 1497"/>
                <a:gd name="T22" fmla="*/ 1686 w 1701"/>
                <a:gd name="T23" fmla="*/ 1463 h 1497"/>
                <a:gd name="T24" fmla="*/ 1673 w 1701"/>
                <a:gd name="T25" fmla="*/ 1477 h 1497"/>
                <a:gd name="T26" fmla="*/ 1653 w 1701"/>
                <a:gd name="T27" fmla="*/ 1488 h 1497"/>
                <a:gd name="T28" fmla="*/ 1630 w 1701"/>
                <a:gd name="T29" fmla="*/ 1494 h 1497"/>
                <a:gd name="T30" fmla="*/ 1602 w 1701"/>
                <a:gd name="T31" fmla="*/ 1497 h 1497"/>
                <a:gd name="T32" fmla="*/ 98 w 1701"/>
                <a:gd name="T33" fmla="*/ 1497 h 1497"/>
                <a:gd name="T34" fmla="*/ 70 w 1701"/>
                <a:gd name="T35" fmla="*/ 1494 h 1497"/>
                <a:gd name="T36" fmla="*/ 47 w 1701"/>
                <a:gd name="T37" fmla="*/ 1488 h 1497"/>
                <a:gd name="T38" fmla="*/ 27 w 1701"/>
                <a:gd name="T39" fmla="*/ 1477 h 1497"/>
                <a:gd name="T40" fmla="*/ 13 w 1701"/>
                <a:gd name="T41" fmla="*/ 1463 h 1497"/>
                <a:gd name="T42" fmla="*/ 4 w 1701"/>
                <a:gd name="T43" fmla="*/ 1447 h 1497"/>
                <a:gd name="T44" fmla="*/ 0 w 1701"/>
                <a:gd name="T45" fmla="*/ 1428 h 1497"/>
                <a:gd name="T46" fmla="*/ 0 w 1701"/>
                <a:gd name="T47" fmla="*/ 1406 h 1497"/>
                <a:gd name="T48" fmla="*/ 5 w 1701"/>
                <a:gd name="T49" fmla="*/ 1383 h 1497"/>
                <a:gd name="T50" fmla="*/ 18 w 1701"/>
                <a:gd name="T51" fmla="*/ 1358 h 1497"/>
                <a:gd name="T52" fmla="*/ 771 w 1701"/>
                <a:gd name="T53" fmla="*/ 56 h 1497"/>
                <a:gd name="T54" fmla="*/ 786 w 1701"/>
                <a:gd name="T55" fmla="*/ 33 h 1497"/>
                <a:gd name="T56" fmla="*/ 803 w 1701"/>
                <a:gd name="T57" fmla="*/ 16 h 1497"/>
                <a:gd name="T58" fmla="*/ 822 w 1701"/>
                <a:gd name="T59" fmla="*/ 4 h 1497"/>
                <a:gd name="T60" fmla="*/ 841 w 1701"/>
                <a:gd name="T61" fmla="*/ 0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1" h="1497">
                  <a:moveTo>
                    <a:pt x="841" y="0"/>
                  </a:moveTo>
                  <a:lnTo>
                    <a:pt x="860" y="0"/>
                  </a:lnTo>
                  <a:lnTo>
                    <a:pt x="879" y="6"/>
                  </a:lnTo>
                  <a:lnTo>
                    <a:pt x="898" y="16"/>
                  </a:lnTo>
                  <a:lnTo>
                    <a:pt x="915" y="33"/>
                  </a:lnTo>
                  <a:lnTo>
                    <a:pt x="930" y="56"/>
                  </a:lnTo>
                  <a:lnTo>
                    <a:pt x="1683" y="1358"/>
                  </a:lnTo>
                  <a:lnTo>
                    <a:pt x="1694" y="1383"/>
                  </a:lnTo>
                  <a:lnTo>
                    <a:pt x="1700" y="1406"/>
                  </a:lnTo>
                  <a:lnTo>
                    <a:pt x="1701" y="1428"/>
                  </a:lnTo>
                  <a:lnTo>
                    <a:pt x="1697" y="1447"/>
                  </a:lnTo>
                  <a:lnTo>
                    <a:pt x="1686" y="1463"/>
                  </a:lnTo>
                  <a:lnTo>
                    <a:pt x="1673" y="1477"/>
                  </a:lnTo>
                  <a:lnTo>
                    <a:pt x="1653" y="1488"/>
                  </a:lnTo>
                  <a:lnTo>
                    <a:pt x="1630" y="1494"/>
                  </a:lnTo>
                  <a:lnTo>
                    <a:pt x="1602" y="1497"/>
                  </a:lnTo>
                  <a:lnTo>
                    <a:pt x="98" y="1497"/>
                  </a:lnTo>
                  <a:lnTo>
                    <a:pt x="70" y="1494"/>
                  </a:lnTo>
                  <a:lnTo>
                    <a:pt x="47" y="1488"/>
                  </a:lnTo>
                  <a:lnTo>
                    <a:pt x="27" y="1477"/>
                  </a:lnTo>
                  <a:lnTo>
                    <a:pt x="13" y="1463"/>
                  </a:lnTo>
                  <a:lnTo>
                    <a:pt x="4" y="1447"/>
                  </a:lnTo>
                  <a:lnTo>
                    <a:pt x="0" y="1428"/>
                  </a:lnTo>
                  <a:lnTo>
                    <a:pt x="0" y="1406"/>
                  </a:lnTo>
                  <a:lnTo>
                    <a:pt x="5" y="1383"/>
                  </a:lnTo>
                  <a:lnTo>
                    <a:pt x="18" y="1358"/>
                  </a:lnTo>
                  <a:lnTo>
                    <a:pt x="771" y="56"/>
                  </a:lnTo>
                  <a:lnTo>
                    <a:pt x="786" y="33"/>
                  </a:lnTo>
                  <a:lnTo>
                    <a:pt x="803" y="16"/>
                  </a:lnTo>
                  <a:lnTo>
                    <a:pt x="822" y="4"/>
                  </a:lnTo>
                  <a:lnTo>
                    <a:pt x="841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377166" y="3905789"/>
              <a:ext cx="2400127" cy="2115438"/>
            </a:xfrm>
            <a:custGeom>
              <a:avLst/>
              <a:gdLst>
                <a:gd name="T0" fmla="*/ 100 w 1703"/>
                <a:gd name="T1" fmla="*/ 0 h 1501"/>
                <a:gd name="T2" fmla="*/ 1604 w 1703"/>
                <a:gd name="T3" fmla="*/ 0 h 1501"/>
                <a:gd name="T4" fmla="*/ 1632 w 1703"/>
                <a:gd name="T5" fmla="*/ 2 h 1501"/>
                <a:gd name="T6" fmla="*/ 1655 w 1703"/>
                <a:gd name="T7" fmla="*/ 9 h 1501"/>
                <a:gd name="T8" fmla="*/ 1675 w 1703"/>
                <a:gd name="T9" fmla="*/ 20 h 1501"/>
                <a:gd name="T10" fmla="*/ 1688 w 1703"/>
                <a:gd name="T11" fmla="*/ 34 h 1501"/>
                <a:gd name="T12" fmla="*/ 1699 w 1703"/>
                <a:gd name="T13" fmla="*/ 50 h 1501"/>
                <a:gd name="T14" fmla="*/ 1703 w 1703"/>
                <a:gd name="T15" fmla="*/ 69 h 1501"/>
                <a:gd name="T16" fmla="*/ 1702 w 1703"/>
                <a:gd name="T17" fmla="*/ 91 h 1501"/>
                <a:gd name="T18" fmla="*/ 1696 w 1703"/>
                <a:gd name="T19" fmla="*/ 114 h 1501"/>
                <a:gd name="T20" fmla="*/ 1685 w 1703"/>
                <a:gd name="T21" fmla="*/ 139 h 1501"/>
                <a:gd name="T22" fmla="*/ 931 w 1703"/>
                <a:gd name="T23" fmla="*/ 1444 h 1501"/>
                <a:gd name="T24" fmla="*/ 916 w 1703"/>
                <a:gd name="T25" fmla="*/ 1466 h 1501"/>
                <a:gd name="T26" fmla="*/ 899 w 1703"/>
                <a:gd name="T27" fmla="*/ 1483 h 1501"/>
                <a:gd name="T28" fmla="*/ 880 w 1703"/>
                <a:gd name="T29" fmla="*/ 1495 h 1501"/>
                <a:gd name="T30" fmla="*/ 861 w 1703"/>
                <a:gd name="T31" fmla="*/ 1501 h 1501"/>
                <a:gd name="T32" fmla="*/ 842 w 1703"/>
                <a:gd name="T33" fmla="*/ 1501 h 1501"/>
                <a:gd name="T34" fmla="*/ 822 w 1703"/>
                <a:gd name="T35" fmla="*/ 1495 h 1501"/>
                <a:gd name="T36" fmla="*/ 804 w 1703"/>
                <a:gd name="T37" fmla="*/ 1483 h 1501"/>
                <a:gd name="T38" fmla="*/ 787 w 1703"/>
                <a:gd name="T39" fmla="*/ 1466 h 1501"/>
                <a:gd name="T40" fmla="*/ 772 w 1703"/>
                <a:gd name="T41" fmla="*/ 1444 h 1501"/>
                <a:gd name="T42" fmla="*/ 19 w 1703"/>
                <a:gd name="T43" fmla="*/ 140 h 1501"/>
                <a:gd name="T44" fmla="*/ 7 w 1703"/>
                <a:gd name="T45" fmla="*/ 114 h 1501"/>
                <a:gd name="T46" fmla="*/ 2 w 1703"/>
                <a:gd name="T47" fmla="*/ 91 h 1501"/>
                <a:gd name="T48" fmla="*/ 0 w 1703"/>
                <a:gd name="T49" fmla="*/ 69 h 1501"/>
                <a:gd name="T50" fmla="*/ 5 w 1703"/>
                <a:gd name="T51" fmla="*/ 50 h 1501"/>
                <a:gd name="T52" fmla="*/ 15 w 1703"/>
                <a:gd name="T53" fmla="*/ 34 h 1501"/>
                <a:gd name="T54" fmla="*/ 29 w 1703"/>
                <a:gd name="T55" fmla="*/ 20 h 1501"/>
                <a:gd name="T56" fmla="*/ 49 w 1703"/>
                <a:gd name="T57" fmla="*/ 9 h 1501"/>
                <a:gd name="T58" fmla="*/ 72 w 1703"/>
                <a:gd name="T59" fmla="*/ 2 h 1501"/>
                <a:gd name="T60" fmla="*/ 100 w 1703"/>
                <a:gd name="T61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3" h="1501">
                  <a:moveTo>
                    <a:pt x="100" y="0"/>
                  </a:moveTo>
                  <a:lnTo>
                    <a:pt x="1604" y="0"/>
                  </a:lnTo>
                  <a:lnTo>
                    <a:pt x="1632" y="2"/>
                  </a:lnTo>
                  <a:lnTo>
                    <a:pt x="1655" y="9"/>
                  </a:lnTo>
                  <a:lnTo>
                    <a:pt x="1675" y="20"/>
                  </a:lnTo>
                  <a:lnTo>
                    <a:pt x="1688" y="34"/>
                  </a:lnTo>
                  <a:lnTo>
                    <a:pt x="1699" y="50"/>
                  </a:lnTo>
                  <a:lnTo>
                    <a:pt x="1703" y="69"/>
                  </a:lnTo>
                  <a:lnTo>
                    <a:pt x="1702" y="91"/>
                  </a:lnTo>
                  <a:lnTo>
                    <a:pt x="1696" y="114"/>
                  </a:lnTo>
                  <a:lnTo>
                    <a:pt x="1685" y="139"/>
                  </a:lnTo>
                  <a:lnTo>
                    <a:pt x="931" y="1444"/>
                  </a:lnTo>
                  <a:lnTo>
                    <a:pt x="916" y="1466"/>
                  </a:lnTo>
                  <a:lnTo>
                    <a:pt x="899" y="1483"/>
                  </a:lnTo>
                  <a:lnTo>
                    <a:pt x="880" y="1495"/>
                  </a:lnTo>
                  <a:lnTo>
                    <a:pt x="861" y="1501"/>
                  </a:lnTo>
                  <a:lnTo>
                    <a:pt x="842" y="1501"/>
                  </a:lnTo>
                  <a:lnTo>
                    <a:pt x="822" y="1495"/>
                  </a:lnTo>
                  <a:lnTo>
                    <a:pt x="804" y="1483"/>
                  </a:lnTo>
                  <a:lnTo>
                    <a:pt x="787" y="1466"/>
                  </a:lnTo>
                  <a:lnTo>
                    <a:pt x="772" y="1444"/>
                  </a:lnTo>
                  <a:lnTo>
                    <a:pt x="19" y="140"/>
                  </a:lnTo>
                  <a:lnTo>
                    <a:pt x="7" y="114"/>
                  </a:lnTo>
                  <a:lnTo>
                    <a:pt x="2" y="91"/>
                  </a:lnTo>
                  <a:lnTo>
                    <a:pt x="0" y="69"/>
                  </a:lnTo>
                  <a:lnTo>
                    <a:pt x="5" y="50"/>
                  </a:lnTo>
                  <a:lnTo>
                    <a:pt x="15" y="34"/>
                  </a:lnTo>
                  <a:lnTo>
                    <a:pt x="29" y="20"/>
                  </a:lnTo>
                  <a:lnTo>
                    <a:pt x="49" y="9"/>
                  </a:lnTo>
                  <a:lnTo>
                    <a:pt x="72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E3AE0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893824" y="4135514"/>
              <a:ext cx="2401535" cy="2111209"/>
            </a:xfrm>
            <a:custGeom>
              <a:avLst/>
              <a:gdLst>
                <a:gd name="T0" fmla="*/ 844 w 1704"/>
                <a:gd name="T1" fmla="*/ 0 h 1498"/>
                <a:gd name="T2" fmla="*/ 864 w 1704"/>
                <a:gd name="T3" fmla="*/ 0 h 1498"/>
                <a:gd name="T4" fmla="*/ 884 w 1704"/>
                <a:gd name="T5" fmla="*/ 6 h 1498"/>
                <a:gd name="T6" fmla="*/ 902 w 1704"/>
                <a:gd name="T7" fmla="*/ 16 h 1498"/>
                <a:gd name="T8" fmla="*/ 919 w 1704"/>
                <a:gd name="T9" fmla="*/ 33 h 1498"/>
                <a:gd name="T10" fmla="*/ 934 w 1704"/>
                <a:gd name="T11" fmla="*/ 56 h 1498"/>
                <a:gd name="T12" fmla="*/ 1686 w 1704"/>
                <a:gd name="T13" fmla="*/ 1359 h 1498"/>
                <a:gd name="T14" fmla="*/ 1698 w 1704"/>
                <a:gd name="T15" fmla="*/ 1384 h 1498"/>
                <a:gd name="T16" fmla="*/ 1703 w 1704"/>
                <a:gd name="T17" fmla="*/ 1408 h 1498"/>
                <a:gd name="T18" fmla="*/ 1704 w 1704"/>
                <a:gd name="T19" fmla="*/ 1429 h 1498"/>
                <a:gd name="T20" fmla="*/ 1700 w 1704"/>
                <a:gd name="T21" fmla="*/ 1448 h 1498"/>
                <a:gd name="T22" fmla="*/ 1689 w 1704"/>
                <a:gd name="T23" fmla="*/ 1466 h 1498"/>
                <a:gd name="T24" fmla="*/ 1676 w 1704"/>
                <a:gd name="T25" fmla="*/ 1478 h 1498"/>
                <a:gd name="T26" fmla="*/ 1656 w 1704"/>
                <a:gd name="T27" fmla="*/ 1489 h 1498"/>
                <a:gd name="T28" fmla="*/ 1633 w 1704"/>
                <a:gd name="T29" fmla="*/ 1496 h 1498"/>
                <a:gd name="T30" fmla="*/ 1605 w 1704"/>
                <a:gd name="T31" fmla="*/ 1498 h 1498"/>
                <a:gd name="T32" fmla="*/ 98 w 1704"/>
                <a:gd name="T33" fmla="*/ 1498 h 1498"/>
                <a:gd name="T34" fmla="*/ 72 w 1704"/>
                <a:gd name="T35" fmla="*/ 1496 h 1498"/>
                <a:gd name="T36" fmla="*/ 48 w 1704"/>
                <a:gd name="T37" fmla="*/ 1489 h 1498"/>
                <a:gd name="T38" fmla="*/ 29 w 1704"/>
                <a:gd name="T39" fmla="*/ 1478 h 1498"/>
                <a:gd name="T40" fmla="*/ 15 w 1704"/>
                <a:gd name="T41" fmla="*/ 1466 h 1498"/>
                <a:gd name="T42" fmla="*/ 5 w 1704"/>
                <a:gd name="T43" fmla="*/ 1448 h 1498"/>
                <a:gd name="T44" fmla="*/ 0 w 1704"/>
                <a:gd name="T45" fmla="*/ 1429 h 1498"/>
                <a:gd name="T46" fmla="*/ 1 w 1704"/>
                <a:gd name="T47" fmla="*/ 1408 h 1498"/>
                <a:gd name="T48" fmla="*/ 7 w 1704"/>
                <a:gd name="T49" fmla="*/ 1384 h 1498"/>
                <a:gd name="T50" fmla="*/ 19 w 1704"/>
                <a:gd name="T51" fmla="*/ 1359 h 1498"/>
                <a:gd name="T52" fmla="*/ 774 w 1704"/>
                <a:gd name="T53" fmla="*/ 56 h 1498"/>
                <a:gd name="T54" fmla="*/ 790 w 1704"/>
                <a:gd name="T55" fmla="*/ 33 h 1498"/>
                <a:gd name="T56" fmla="*/ 807 w 1704"/>
                <a:gd name="T57" fmla="*/ 16 h 1498"/>
                <a:gd name="T58" fmla="*/ 826 w 1704"/>
                <a:gd name="T59" fmla="*/ 6 h 1498"/>
                <a:gd name="T60" fmla="*/ 844 w 1704"/>
                <a:gd name="T61" fmla="*/ 0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04" h="1498">
                  <a:moveTo>
                    <a:pt x="844" y="0"/>
                  </a:moveTo>
                  <a:lnTo>
                    <a:pt x="864" y="0"/>
                  </a:lnTo>
                  <a:lnTo>
                    <a:pt x="884" y="6"/>
                  </a:lnTo>
                  <a:lnTo>
                    <a:pt x="902" y="16"/>
                  </a:lnTo>
                  <a:lnTo>
                    <a:pt x="919" y="33"/>
                  </a:lnTo>
                  <a:lnTo>
                    <a:pt x="934" y="56"/>
                  </a:lnTo>
                  <a:lnTo>
                    <a:pt x="1686" y="1359"/>
                  </a:lnTo>
                  <a:lnTo>
                    <a:pt x="1698" y="1384"/>
                  </a:lnTo>
                  <a:lnTo>
                    <a:pt x="1703" y="1408"/>
                  </a:lnTo>
                  <a:lnTo>
                    <a:pt x="1704" y="1429"/>
                  </a:lnTo>
                  <a:lnTo>
                    <a:pt x="1700" y="1448"/>
                  </a:lnTo>
                  <a:lnTo>
                    <a:pt x="1689" y="1466"/>
                  </a:lnTo>
                  <a:lnTo>
                    <a:pt x="1676" y="1478"/>
                  </a:lnTo>
                  <a:lnTo>
                    <a:pt x="1656" y="1489"/>
                  </a:lnTo>
                  <a:lnTo>
                    <a:pt x="1633" y="1496"/>
                  </a:lnTo>
                  <a:lnTo>
                    <a:pt x="1605" y="1498"/>
                  </a:lnTo>
                  <a:lnTo>
                    <a:pt x="98" y="1498"/>
                  </a:lnTo>
                  <a:lnTo>
                    <a:pt x="72" y="1496"/>
                  </a:lnTo>
                  <a:lnTo>
                    <a:pt x="48" y="1489"/>
                  </a:lnTo>
                  <a:lnTo>
                    <a:pt x="29" y="1478"/>
                  </a:lnTo>
                  <a:lnTo>
                    <a:pt x="15" y="1466"/>
                  </a:lnTo>
                  <a:lnTo>
                    <a:pt x="5" y="1448"/>
                  </a:lnTo>
                  <a:lnTo>
                    <a:pt x="0" y="1429"/>
                  </a:lnTo>
                  <a:lnTo>
                    <a:pt x="1" y="1408"/>
                  </a:lnTo>
                  <a:lnTo>
                    <a:pt x="7" y="1384"/>
                  </a:lnTo>
                  <a:lnTo>
                    <a:pt x="19" y="1359"/>
                  </a:lnTo>
                  <a:lnTo>
                    <a:pt x="774" y="56"/>
                  </a:lnTo>
                  <a:lnTo>
                    <a:pt x="790" y="33"/>
                  </a:lnTo>
                  <a:lnTo>
                    <a:pt x="807" y="16"/>
                  </a:lnTo>
                  <a:lnTo>
                    <a:pt x="826" y="6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358485" y="1630534"/>
              <a:ext cx="1408082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Employee</a:t>
              </a:r>
            </a:p>
            <a:p>
              <a:pPr algn="ctr">
                <a:lnSpc>
                  <a:spcPct val="80000"/>
                </a:lnSpc>
              </a:pPr>
              <a:endPara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Training </a:t>
              </a:r>
            </a:p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and Development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390549" y="5323709"/>
              <a:ext cx="1408082" cy="4370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Establish legal Precedent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763116" y="2711265"/>
              <a:ext cx="1408082" cy="4370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Identify Skills Gaps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811977" y="4432855"/>
              <a:ext cx="1408082" cy="4370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Provide a path for Promotion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42723" y="2607963"/>
              <a:ext cx="1408082" cy="61228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Tie-in to Compensation Plan</a:t>
              </a:r>
              <a:endParaRPr lang="en-IN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910026" y="4486629"/>
              <a:ext cx="1408082" cy="43704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I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Employee Motivation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613B98-6E2B-11B5-B338-DD420F77F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Balanced Scorecard</a:t>
            </a:r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013774-958A-4FF6-268C-21ABE745ED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0013" y="1218685"/>
            <a:ext cx="9811973" cy="488145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A52E1B-D883-015F-F311-411E9341F768}"/>
              </a:ext>
            </a:extLst>
          </p:cNvPr>
          <p:cNvSpPr txBox="1"/>
          <p:nvPr/>
        </p:nvSpPr>
        <p:spPr>
          <a:xfrm>
            <a:off x="-6627" y="6488668"/>
            <a:ext cx="61026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US" sz="1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balancedscorecard.org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/</a:t>
            </a:r>
            <a:r>
              <a:rPr lang="en-US" sz="1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bsc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-basics-overview/</a:t>
            </a:r>
            <a:endParaRPr lang="en-US" sz="1000" b="0" i="0" u="none" strike="noStrike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6910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0" u="none" strike="noStrike" dirty="0">
                <a:effectLst/>
                <a:latin typeface="Calibri" panose="020F0502020204030204" pitchFamily="34" charset="0"/>
              </a:rPr>
              <a:t>Creating an Appraisal Plan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8804" y="773652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1642876" y="1184946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4" name="Freeform 3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>
                <a:lnSpc>
                  <a:spcPct val="120000"/>
                </a:lnSpc>
                <a:defRPr/>
              </a:pPr>
              <a:r>
                <a:rPr lang="en-US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Develop a performance appraisal philosophy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7" name="Freeform 6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9" name="TextBox 98"/>
          <p:cNvSpPr txBox="1"/>
          <p:nvPr/>
        </p:nvSpPr>
        <p:spPr>
          <a:xfrm>
            <a:off x="6318084" y="773652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grpSp>
        <p:nvGrpSpPr>
          <p:cNvPr id="100" name="Group 92"/>
          <p:cNvGrpSpPr/>
          <p:nvPr/>
        </p:nvGrpSpPr>
        <p:grpSpPr>
          <a:xfrm>
            <a:off x="7312156" y="1184946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01" name="Freeform 10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marL="17463" algn="l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Define the relationships between the compensation plan, performance appraisals, and employee engagement 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03" name="Freeform 10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eform 10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5" name="TextBox 114"/>
          <p:cNvSpPr txBox="1"/>
          <p:nvPr/>
        </p:nvSpPr>
        <p:spPr>
          <a:xfrm>
            <a:off x="648804" y="2058501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grpSp>
        <p:nvGrpSpPr>
          <p:cNvPr id="116" name="Group 115"/>
          <p:cNvGrpSpPr/>
          <p:nvPr/>
        </p:nvGrpSpPr>
        <p:grpSpPr>
          <a:xfrm>
            <a:off x="1642876" y="2469795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17" name="Freeform 116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>
                <a:lnSpc>
                  <a:spcPct val="120000"/>
                </a:lnSpc>
                <a:defRPr/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Illustrate how the employee role fits into the mission of the organization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19" name="Freeform 118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Freeform 119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9" name="TextBox 108"/>
          <p:cNvSpPr txBox="1"/>
          <p:nvPr/>
        </p:nvSpPr>
        <p:spPr>
          <a:xfrm>
            <a:off x="6318084" y="2058501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grpSp>
        <p:nvGrpSpPr>
          <p:cNvPr id="110" name="Group 92"/>
          <p:cNvGrpSpPr/>
          <p:nvPr/>
        </p:nvGrpSpPr>
        <p:grpSpPr>
          <a:xfrm>
            <a:off x="7312156" y="2469795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11" name="Freeform 11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marL="114300" algn="l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Outline clear goal/steps to help employee achieve raises, promotions, pay increases, etc.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13" name="Freeform 11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0" name="TextBox 129"/>
          <p:cNvSpPr txBox="1"/>
          <p:nvPr/>
        </p:nvSpPr>
        <p:spPr>
          <a:xfrm>
            <a:off x="648804" y="334335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1642876" y="375464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32" name="Freeform 131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 marL="114300" algn="l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Performance plans should not feel like punishment, only opportunity for improvement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34" name="Freeform 133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Freeform 134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4" name="TextBox 123"/>
          <p:cNvSpPr txBox="1"/>
          <p:nvPr/>
        </p:nvSpPr>
        <p:spPr>
          <a:xfrm>
            <a:off x="6318084" y="334335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grpSp>
        <p:nvGrpSpPr>
          <p:cNvPr id="125" name="Group 92"/>
          <p:cNvGrpSpPr/>
          <p:nvPr/>
        </p:nvGrpSpPr>
        <p:grpSpPr>
          <a:xfrm>
            <a:off x="7312156" y="375464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26" name="Freeform 125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>
                <a:lnSpc>
                  <a:spcPct val="120000"/>
                </a:lnSpc>
                <a:defRPr/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Focus on employee strengths more than opportunities for improvement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7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28" name="Freeform 127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 128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5" name="TextBox 144"/>
          <p:cNvSpPr txBox="1"/>
          <p:nvPr/>
        </p:nvSpPr>
        <p:spPr>
          <a:xfrm>
            <a:off x="648804" y="462820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1642876" y="5039494"/>
            <a:ext cx="4231042" cy="1208906"/>
            <a:chOff x="1631128" y="1184946"/>
            <a:chExt cx="4231042" cy="1208906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47" name="Freeform 146"/>
            <p:cNvSpPr/>
            <p:nvPr/>
          </p:nvSpPr>
          <p:spPr>
            <a:xfrm>
              <a:off x="1631128" y="1184946"/>
              <a:ext cx="4231042" cy="1208906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>
                <a:lnSpc>
                  <a:spcPct val="120000"/>
                </a:lnSpc>
                <a:defRPr/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Have concrete examples of good employee behaviors and traits as well as negative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49" name="Freeform 148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Freeform 149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2"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9" name="TextBox 138"/>
          <p:cNvSpPr txBox="1"/>
          <p:nvPr/>
        </p:nvSpPr>
        <p:spPr>
          <a:xfrm>
            <a:off x="6318084" y="4628200"/>
            <a:ext cx="100540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grpSp>
        <p:nvGrpSpPr>
          <p:cNvPr id="140" name="Group 92"/>
          <p:cNvGrpSpPr/>
          <p:nvPr/>
        </p:nvGrpSpPr>
        <p:grpSpPr>
          <a:xfrm>
            <a:off x="7312156" y="5039494"/>
            <a:ext cx="4231042" cy="1053948"/>
            <a:chOff x="1631128" y="1184946"/>
            <a:chExt cx="4231042" cy="1053948"/>
          </a:xfrm>
          <a:effectLst>
            <a:outerShdw blurRad="50800" dist="12700" dir="11100000" algn="r" rotWithShape="0">
              <a:prstClr val="black">
                <a:alpha val="29000"/>
              </a:prstClr>
            </a:outerShdw>
          </a:effectLst>
        </p:grpSpPr>
        <p:sp>
          <p:nvSpPr>
            <p:cNvPr id="141" name="Freeform 140"/>
            <p:cNvSpPr/>
            <p:nvPr/>
          </p:nvSpPr>
          <p:spPr>
            <a:xfrm>
              <a:off x="1631128" y="1184946"/>
              <a:ext cx="4231042" cy="1053948"/>
            </a:xfrm>
            <a:custGeom>
              <a:avLst/>
              <a:gdLst>
                <a:gd name="connsiteX0" fmla="*/ 0 w 4648200"/>
                <a:gd name="connsiteY0" fmla="*/ 0 h 1053948"/>
                <a:gd name="connsiteX1" fmla="*/ 4648200 w 4648200"/>
                <a:gd name="connsiteY1" fmla="*/ 0 h 1053948"/>
                <a:gd name="connsiteX2" fmla="*/ 4648200 w 4648200"/>
                <a:gd name="connsiteY2" fmla="*/ 1053948 h 1053948"/>
                <a:gd name="connsiteX3" fmla="*/ 0 w 4648200"/>
                <a:gd name="connsiteY3" fmla="*/ 1053948 h 1053948"/>
                <a:gd name="connsiteX4" fmla="*/ 0 w 4648200"/>
                <a:gd name="connsiteY4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648200 w 4650706"/>
                <a:gd name="connsiteY3" fmla="*/ 1053948 h 1053948"/>
                <a:gd name="connsiteX4" fmla="*/ 4339480 w 4650706"/>
                <a:gd name="connsiteY4" fmla="*/ 1053948 h 1053948"/>
                <a:gd name="connsiteX5" fmla="*/ 0 w 4650706"/>
                <a:gd name="connsiteY5" fmla="*/ 1053948 h 1053948"/>
                <a:gd name="connsiteX6" fmla="*/ 0 w 4650706"/>
                <a:gd name="connsiteY6" fmla="*/ 0 h 1053948"/>
                <a:gd name="connsiteX0" fmla="*/ 0 w 5114598"/>
                <a:gd name="connsiteY0" fmla="*/ 0 h 1053948"/>
                <a:gd name="connsiteX1" fmla="*/ 4648200 w 5114598"/>
                <a:gd name="connsiteY1" fmla="*/ 0 h 1053948"/>
                <a:gd name="connsiteX2" fmla="*/ 4650706 w 5114598"/>
                <a:gd name="connsiteY2" fmla="*/ 745475 h 1053948"/>
                <a:gd name="connsiteX3" fmla="*/ 4339480 w 5114598"/>
                <a:gd name="connsiteY3" fmla="*/ 1053948 h 1053948"/>
                <a:gd name="connsiteX4" fmla="*/ 0 w 5114598"/>
                <a:gd name="connsiteY4" fmla="*/ 1053948 h 1053948"/>
                <a:gd name="connsiteX5" fmla="*/ 0 w 5114598"/>
                <a:gd name="connsiteY5" fmla="*/ 0 h 1053948"/>
                <a:gd name="connsiteX0" fmla="*/ 0 w 4650706"/>
                <a:gd name="connsiteY0" fmla="*/ 0 h 1053948"/>
                <a:gd name="connsiteX1" fmla="*/ 4648200 w 4650706"/>
                <a:gd name="connsiteY1" fmla="*/ 0 h 1053948"/>
                <a:gd name="connsiteX2" fmla="*/ 4650706 w 4650706"/>
                <a:gd name="connsiteY2" fmla="*/ 745475 h 1053948"/>
                <a:gd name="connsiteX3" fmla="*/ 4339480 w 4650706"/>
                <a:gd name="connsiteY3" fmla="*/ 1053948 h 1053948"/>
                <a:gd name="connsiteX4" fmla="*/ 0 w 4650706"/>
                <a:gd name="connsiteY4" fmla="*/ 1053948 h 1053948"/>
                <a:gd name="connsiteX5" fmla="*/ 0 w 4650706"/>
                <a:gd name="connsiteY5" fmla="*/ 0 h 105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0706" h="1053948">
                  <a:moveTo>
                    <a:pt x="0" y="0"/>
                  </a:moveTo>
                  <a:lnTo>
                    <a:pt x="4648200" y="0"/>
                  </a:lnTo>
                  <a:cubicBezTo>
                    <a:pt x="4649035" y="248492"/>
                    <a:pt x="4649871" y="496983"/>
                    <a:pt x="4650706" y="745475"/>
                  </a:cubicBezTo>
                  <a:lnTo>
                    <a:pt x="4339480" y="1053948"/>
                  </a:lnTo>
                  <a:lnTo>
                    <a:pt x="0" y="10539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137160" rIns="274320" bIns="137160" rtlCol="0" anchor="t" anchorCtr="0"/>
            <a:lstStyle/>
            <a:p>
              <a:pPr>
                <a:lnSpc>
                  <a:spcPct val="120000"/>
                </a:lnSpc>
                <a:defRPr/>
              </a:pPr>
              <a:r>
                <a:rPr lang="en-US" sz="1800" b="1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Identify performance standards</a:t>
              </a:r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2" name="Group 94"/>
            <p:cNvGrpSpPr/>
            <p:nvPr/>
          </p:nvGrpSpPr>
          <p:grpSpPr>
            <a:xfrm>
              <a:off x="5304027" y="1932922"/>
              <a:ext cx="557685" cy="304800"/>
              <a:chOff x="5248661" y="1932922"/>
              <a:chExt cx="607985" cy="304800"/>
            </a:xfrm>
          </p:grpSpPr>
          <p:sp>
            <p:nvSpPr>
              <p:cNvPr id="143" name="Freeform 142"/>
              <p:cNvSpPr/>
              <p:nvPr/>
            </p:nvSpPr>
            <p:spPr>
              <a:xfrm rot="5400000" flipH="1">
                <a:off x="5551846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 143"/>
              <p:cNvSpPr/>
              <p:nvPr/>
            </p:nvSpPr>
            <p:spPr>
              <a:xfrm>
                <a:off x="5248661" y="1932922"/>
                <a:ext cx="304800" cy="304800"/>
              </a:xfrm>
              <a:custGeom>
                <a:avLst/>
                <a:gdLst>
                  <a:gd name="connsiteX0" fmla="*/ 0 w 304800"/>
                  <a:gd name="connsiteY0" fmla="*/ 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  <a:gd name="connsiteX4" fmla="*/ 0 w 304800"/>
                  <a:gd name="connsiteY4" fmla="*/ 0 h 304800"/>
                  <a:gd name="connsiteX0" fmla="*/ 0 w 304800"/>
                  <a:gd name="connsiteY0" fmla="*/ 304800 h 304800"/>
                  <a:gd name="connsiteX1" fmla="*/ 304800 w 304800"/>
                  <a:gd name="connsiteY1" fmla="*/ 0 h 304800"/>
                  <a:gd name="connsiteX2" fmla="*/ 304800 w 304800"/>
                  <a:gd name="connsiteY2" fmla="*/ 304800 h 304800"/>
                  <a:gd name="connsiteX3" fmla="*/ 0 w 304800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304800">
                    <a:moveTo>
                      <a:pt x="0" y="304800"/>
                    </a:moveTo>
                    <a:lnTo>
                      <a:pt x="304800" y="0"/>
                    </a:lnTo>
                    <a:lnTo>
                      <a:pt x="304800" y="3048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4605042-82B0-42B8-B4EC-23B0E26D09E7}"/>
              </a:ext>
            </a:extLst>
          </p:cNvPr>
          <p:cNvCxnSpPr>
            <a:cxnSpLocks/>
          </p:cNvCxnSpPr>
          <p:nvPr/>
        </p:nvCxnSpPr>
        <p:spPr>
          <a:xfrm flipV="1">
            <a:off x="4500528" y="1741094"/>
            <a:ext cx="979640" cy="369539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7658948B-6400-4947-A46E-AE5C146E965E}"/>
              </a:ext>
            </a:extLst>
          </p:cNvPr>
          <p:cNvSpPr/>
          <p:nvPr/>
        </p:nvSpPr>
        <p:spPr>
          <a:xfrm>
            <a:off x="4093509" y="2075935"/>
            <a:ext cx="1891891" cy="3550877"/>
          </a:xfrm>
          <a:custGeom>
            <a:avLst/>
            <a:gdLst>
              <a:gd name="connsiteX0" fmla="*/ 0 w 4850078"/>
              <a:gd name="connsiteY0" fmla="*/ 2425039 h 4850078"/>
              <a:gd name="connsiteX1" fmla="*/ 2425039 w 4850078"/>
              <a:gd name="connsiteY1" fmla="*/ 0 h 4850078"/>
              <a:gd name="connsiteX2" fmla="*/ 4850078 w 4850078"/>
              <a:gd name="connsiteY2" fmla="*/ 2425039 h 4850078"/>
              <a:gd name="connsiteX3" fmla="*/ 2425039 w 4850078"/>
              <a:gd name="connsiteY3" fmla="*/ 4850078 h 4850078"/>
              <a:gd name="connsiteX4" fmla="*/ 0 w 4850078"/>
              <a:gd name="connsiteY4" fmla="*/ 2425039 h 4850078"/>
              <a:gd name="connsiteX0" fmla="*/ 0 w 4850078"/>
              <a:gd name="connsiteY0" fmla="*/ 2425039 h 4850078"/>
              <a:gd name="connsiteX1" fmla="*/ 2425039 w 4850078"/>
              <a:gd name="connsiteY1" fmla="*/ 0 h 4850078"/>
              <a:gd name="connsiteX2" fmla="*/ 4850078 w 4850078"/>
              <a:gd name="connsiteY2" fmla="*/ 2425039 h 4850078"/>
              <a:gd name="connsiteX3" fmla="*/ 2425039 w 4850078"/>
              <a:gd name="connsiteY3" fmla="*/ 4850078 h 4850078"/>
              <a:gd name="connsiteX4" fmla="*/ 91440 w 4850078"/>
              <a:gd name="connsiteY4" fmla="*/ 2516479 h 4850078"/>
              <a:gd name="connsiteX0" fmla="*/ 0 w 4850078"/>
              <a:gd name="connsiteY0" fmla="*/ 2425039 h 4850078"/>
              <a:gd name="connsiteX1" fmla="*/ 2425039 w 4850078"/>
              <a:gd name="connsiteY1" fmla="*/ 0 h 4850078"/>
              <a:gd name="connsiteX2" fmla="*/ 4850078 w 4850078"/>
              <a:gd name="connsiteY2" fmla="*/ 2425039 h 4850078"/>
              <a:gd name="connsiteX3" fmla="*/ 2425039 w 4850078"/>
              <a:gd name="connsiteY3" fmla="*/ 4850078 h 4850078"/>
              <a:gd name="connsiteX0" fmla="*/ 0 w 2425039"/>
              <a:gd name="connsiteY0" fmla="*/ 0 h 4850078"/>
              <a:gd name="connsiteX1" fmla="*/ 2425039 w 2425039"/>
              <a:gd name="connsiteY1" fmla="*/ 2425039 h 4850078"/>
              <a:gd name="connsiteX2" fmla="*/ 0 w 2425039"/>
              <a:gd name="connsiteY2" fmla="*/ 4850078 h 4850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5039" h="4850078">
                <a:moveTo>
                  <a:pt x="0" y="0"/>
                </a:moveTo>
                <a:cubicBezTo>
                  <a:pt x="1339312" y="0"/>
                  <a:pt x="2425039" y="1085727"/>
                  <a:pt x="2425039" y="2425039"/>
                </a:cubicBezTo>
                <a:cubicBezTo>
                  <a:pt x="2425039" y="3764351"/>
                  <a:pt x="1339312" y="4850078"/>
                  <a:pt x="0" y="4850078"/>
                </a:cubicBezTo>
              </a:path>
            </a:pathLst>
          </a:custGeom>
          <a:noFill/>
          <a:ln w="38100" cap="rnd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C513F39-9800-4013-904F-FAA76DB47329}"/>
              </a:ext>
            </a:extLst>
          </p:cNvPr>
          <p:cNvSpPr/>
          <p:nvPr/>
        </p:nvSpPr>
        <p:spPr>
          <a:xfrm>
            <a:off x="4046145" y="2033120"/>
            <a:ext cx="94728" cy="8889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1FD6DC-DF1E-4423-B649-2BC02C0084ED}"/>
              </a:ext>
            </a:extLst>
          </p:cNvPr>
          <p:cNvSpPr/>
          <p:nvPr/>
        </p:nvSpPr>
        <p:spPr>
          <a:xfrm>
            <a:off x="4046145" y="5587331"/>
            <a:ext cx="94728" cy="8889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137C3552-BD4B-4981-A137-7E046C8EFB5C}"/>
              </a:ext>
            </a:extLst>
          </p:cNvPr>
          <p:cNvSpPr/>
          <p:nvPr/>
        </p:nvSpPr>
        <p:spPr>
          <a:xfrm>
            <a:off x="5779741" y="1346647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C9224741-E84A-4B1D-9E88-3030E148EF9A}"/>
              </a:ext>
            </a:extLst>
          </p:cNvPr>
          <p:cNvSpPr/>
          <p:nvPr/>
        </p:nvSpPr>
        <p:spPr>
          <a:xfrm>
            <a:off x="5444488" y="1353665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3"/>
                </a:solidFill>
              </a:rPr>
              <a:t>01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7141795-FDA6-41DE-ACC9-EE0799026F7A}"/>
              </a:ext>
            </a:extLst>
          </p:cNvPr>
          <p:cNvSpPr/>
          <p:nvPr/>
        </p:nvSpPr>
        <p:spPr>
          <a:xfrm>
            <a:off x="6359482" y="1504187"/>
            <a:ext cx="3107468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Graphic Rating Scales </a:t>
            </a:r>
            <a:endParaRPr lang="en-US" sz="1200" b="0" i="0" u="none" strike="noStrike" dirty="0">
              <a:solidFill>
                <a:schemeClr val="bg1"/>
              </a:solidFill>
              <a:effectLst/>
            </a:endParaRP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98E38F0D-B564-4C5C-AFE9-6AE4A3300BF5}"/>
              </a:ext>
            </a:extLst>
          </p:cNvPr>
          <p:cNvSpPr/>
          <p:nvPr/>
        </p:nvSpPr>
        <p:spPr>
          <a:xfrm>
            <a:off x="5779741" y="5770619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85B5F45-8F41-4295-8055-1D6622F8A693}"/>
              </a:ext>
            </a:extLst>
          </p:cNvPr>
          <p:cNvSpPr/>
          <p:nvPr/>
        </p:nvSpPr>
        <p:spPr>
          <a:xfrm>
            <a:off x="5444488" y="5777637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07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2C721A1-1D7C-45B9-A931-AEEEF9FF1399}"/>
              </a:ext>
            </a:extLst>
          </p:cNvPr>
          <p:cNvSpPr/>
          <p:nvPr/>
        </p:nvSpPr>
        <p:spPr>
          <a:xfrm>
            <a:off x="5633308" y="5927026"/>
            <a:ext cx="410790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685800" algn="l" rtl="0">
              <a:spcBef>
                <a:spcPts val="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Behaviorally Anchored Rating Scales</a:t>
            </a:r>
            <a:endParaRPr lang="en-US" sz="1200" b="0" i="0" u="none" strike="noStrike" dirty="0">
              <a:solidFill>
                <a:schemeClr val="bg1"/>
              </a:solidFill>
              <a:effectLst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79A0F365-DA7E-452C-A98F-DC1574DAA76C}"/>
              </a:ext>
            </a:extLst>
          </p:cNvPr>
          <p:cNvSpPr/>
          <p:nvPr/>
        </p:nvSpPr>
        <p:spPr>
          <a:xfrm>
            <a:off x="6516286" y="2083975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BA9BE53-89EA-4D5A-B0B2-FABFE9DA5A28}"/>
              </a:ext>
            </a:extLst>
          </p:cNvPr>
          <p:cNvSpPr/>
          <p:nvPr/>
        </p:nvSpPr>
        <p:spPr>
          <a:xfrm>
            <a:off x="6181033" y="2090993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01D4E6D-8CB4-4403-8AAD-63A97C7A43F3}"/>
              </a:ext>
            </a:extLst>
          </p:cNvPr>
          <p:cNvSpPr/>
          <p:nvPr/>
        </p:nvSpPr>
        <p:spPr>
          <a:xfrm>
            <a:off x="7096027" y="2235425"/>
            <a:ext cx="3107468" cy="28918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Alternate Ranking Method</a:t>
            </a:r>
            <a:endParaRPr lang="en-IN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35CE0356-7F9A-4AB8-A55D-B4187FA93CEC}"/>
              </a:ext>
            </a:extLst>
          </p:cNvPr>
          <p:cNvSpPr/>
          <p:nvPr/>
        </p:nvSpPr>
        <p:spPr>
          <a:xfrm>
            <a:off x="6516286" y="5033289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21D6F33-83DE-4FAB-9BE0-1DF2C6AA8D36}"/>
              </a:ext>
            </a:extLst>
          </p:cNvPr>
          <p:cNvSpPr/>
          <p:nvPr/>
        </p:nvSpPr>
        <p:spPr>
          <a:xfrm>
            <a:off x="6181033" y="5040307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1">
                    <a:lumMod val="75000"/>
                  </a:schemeClr>
                </a:solidFill>
              </a:rPr>
              <a:t>06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ABFA913-3D06-4512-99AC-40B188A8641A}"/>
              </a:ext>
            </a:extLst>
          </p:cNvPr>
          <p:cNvSpPr/>
          <p:nvPr/>
        </p:nvSpPr>
        <p:spPr>
          <a:xfrm>
            <a:off x="7096027" y="5168676"/>
            <a:ext cx="3107468" cy="32130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Narrative Forms</a:t>
            </a:r>
            <a:endParaRPr lang="en-IN" sz="2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9305E64-260F-402D-845F-25977345043E}"/>
              </a:ext>
            </a:extLst>
          </p:cNvPr>
          <p:cNvSpPr/>
          <p:nvPr/>
        </p:nvSpPr>
        <p:spPr>
          <a:xfrm>
            <a:off x="6924098" y="4288939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05312F99-4006-452C-A16F-FB1342530547}"/>
              </a:ext>
            </a:extLst>
          </p:cNvPr>
          <p:cNvSpPr/>
          <p:nvPr/>
        </p:nvSpPr>
        <p:spPr>
          <a:xfrm>
            <a:off x="6588845" y="4295957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2"/>
                </a:solidFill>
              </a:rPr>
              <a:t>05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6ED7EB4-B9E1-45FD-A1B6-4E76DEC06D59}"/>
              </a:ext>
            </a:extLst>
          </p:cNvPr>
          <p:cNvSpPr/>
          <p:nvPr/>
        </p:nvSpPr>
        <p:spPr>
          <a:xfrm>
            <a:off x="6983977" y="4431089"/>
            <a:ext cx="3341358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742950" algn="l" rtl="0">
              <a:spcBef>
                <a:spcPts val="0"/>
              </a:spcBef>
              <a:spcAft>
                <a:spcPts val="0"/>
              </a:spcAft>
            </a:pPr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Critical Incident Method</a:t>
            </a:r>
            <a:endParaRPr lang="en-US" sz="1400" b="0" i="0" u="none" strike="noStrike" dirty="0">
              <a:solidFill>
                <a:schemeClr val="bg1"/>
              </a:solidFill>
              <a:effectLst/>
            </a:endParaRPr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B82045B9-715E-4EE8-8573-C99379A520D8}"/>
              </a:ext>
            </a:extLst>
          </p:cNvPr>
          <p:cNvSpPr/>
          <p:nvPr/>
        </p:nvSpPr>
        <p:spPr>
          <a:xfrm>
            <a:off x="6924098" y="2814282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52ACAB11-9828-4B78-BE48-01E7DB649BC2}"/>
              </a:ext>
            </a:extLst>
          </p:cNvPr>
          <p:cNvSpPr/>
          <p:nvPr/>
        </p:nvSpPr>
        <p:spPr>
          <a:xfrm>
            <a:off x="6588845" y="2821300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5"/>
                </a:solidFill>
              </a:rPr>
              <a:t>03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D918CAF7-7A35-49E1-8D1C-951303277CBC}"/>
              </a:ext>
            </a:extLst>
          </p:cNvPr>
          <p:cNvSpPr/>
          <p:nvPr/>
        </p:nvSpPr>
        <p:spPr>
          <a:xfrm>
            <a:off x="7503837" y="2971823"/>
            <a:ext cx="3616073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457200" algn="l" rtl="0" fontAlgn="base">
              <a:spcBef>
                <a:spcPts val="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Paired Comparison Method </a:t>
            </a:r>
            <a:endParaRPr lang="en-US" sz="1200" b="0" i="0" u="none" strike="noStrike" dirty="0">
              <a:solidFill>
                <a:schemeClr val="bg1"/>
              </a:solidFill>
              <a:effectLst/>
            </a:endParaRPr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812B7F0C-150A-4681-8106-789A858AB709}"/>
              </a:ext>
            </a:extLst>
          </p:cNvPr>
          <p:cNvSpPr/>
          <p:nvPr/>
        </p:nvSpPr>
        <p:spPr>
          <a:xfrm>
            <a:off x="7157987" y="3558632"/>
            <a:ext cx="4195813" cy="592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E6BFFC11-E39F-4C88-8D08-AA9002D7EEE9}"/>
              </a:ext>
            </a:extLst>
          </p:cNvPr>
          <p:cNvSpPr/>
          <p:nvPr/>
        </p:nvSpPr>
        <p:spPr>
          <a:xfrm>
            <a:off x="6822735" y="3565650"/>
            <a:ext cx="615957" cy="578043"/>
          </a:xfrm>
          <a:prstGeom prst="ellipse">
            <a:avLst/>
          </a:prstGeom>
          <a:gradFill flip="none" rotWithShape="1">
            <a:gsLst>
              <a:gs pos="6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88900" dist="635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dirty="0">
                <a:solidFill>
                  <a:schemeClr val="accent4"/>
                </a:solidFill>
              </a:rPr>
              <a:t>04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E5A1772F-362D-4E25-86E7-BFC5FB81DDF6}"/>
              </a:ext>
            </a:extLst>
          </p:cNvPr>
          <p:cNvSpPr/>
          <p:nvPr/>
        </p:nvSpPr>
        <p:spPr>
          <a:xfrm>
            <a:off x="7737728" y="3700783"/>
            <a:ext cx="3107468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457200" algn="l" rtl="0" fontAlgn="base">
              <a:spcBef>
                <a:spcPts val="0"/>
              </a:spcBef>
              <a:spcAft>
                <a:spcPts val="0"/>
              </a:spcAft>
            </a:pPr>
            <a:r>
              <a:rPr lang="en-US" sz="2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Forced Distribution </a:t>
            </a:r>
            <a:endParaRPr lang="en-US" sz="1400" b="0" i="0" u="none" strike="noStrike" dirty="0">
              <a:solidFill>
                <a:schemeClr val="bg1"/>
              </a:solidFill>
              <a:effectLst/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D0CE3FC-54D3-4841-A5CD-763A145BD74B}"/>
              </a:ext>
            </a:extLst>
          </p:cNvPr>
          <p:cNvCxnSpPr>
            <a:cxnSpLocks/>
          </p:cNvCxnSpPr>
          <p:nvPr/>
        </p:nvCxnSpPr>
        <p:spPr>
          <a:xfrm flipV="1">
            <a:off x="5273454" y="2398639"/>
            <a:ext cx="973649" cy="3911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91A8CDF-1784-4510-AF35-B3AF5A034A55}"/>
              </a:ext>
            </a:extLst>
          </p:cNvPr>
          <p:cNvCxnSpPr>
            <a:cxnSpLocks/>
          </p:cNvCxnSpPr>
          <p:nvPr/>
        </p:nvCxnSpPr>
        <p:spPr>
          <a:xfrm>
            <a:off x="5811473" y="3056432"/>
            <a:ext cx="837251" cy="3200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5DE0F556-32D0-460E-8581-7332A9D3249D}"/>
              </a:ext>
            </a:extLst>
          </p:cNvPr>
          <p:cNvCxnSpPr>
            <a:cxnSpLocks/>
          </p:cNvCxnSpPr>
          <p:nvPr/>
        </p:nvCxnSpPr>
        <p:spPr>
          <a:xfrm>
            <a:off x="5985759" y="3845785"/>
            <a:ext cx="913027" cy="3555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8DAF54B-3FED-4463-A7C8-642499B5E080}"/>
              </a:ext>
            </a:extLst>
          </p:cNvPr>
          <p:cNvCxnSpPr>
            <a:cxnSpLocks/>
          </p:cNvCxnSpPr>
          <p:nvPr/>
        </p:nvCxnSpPr>
        <p:spPr>
          <a:xfrm flipV="1">
            <a:off x="5811473" y="4610247"/>
            <a:ext cx="837251" cy="2489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16E6641D-CE1D-450A-9D31-E5FB77961113}"/>
              </a:ext>
            </a:extLst>
          </p:cNvPr>
          <p:cNvCxnSpPr>
            <a:cxnSpLocks/>
          </p:cNvCxnSpPr>
          <p:nvPr/>
        </p:nvCxnSpPr>
        <p:spPr>
          <a:xfrm>
            <a:off x="5250722" y="5253819"/>
            <a:ext cx="1026693" cy="24889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CB4CA43-A723-4935-95F8-520467F3EB99}"/>
              </a:ext>
            </a:extLst>
          </p:cNvPr>
          <p:cNvCxnSpPr>
            <a:cxnSpLocks/>
          </p:cNvCxnSpPr>
          <p:nvPr/>
        </p:nvCxnSpPr>
        <p:spPr>
          <a:xfrm>
            <a:off x="4492949" y="5588049"/>
            <a:ext cx="1140359" cy="373342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D14BEA8A-8B9C-4589-8558-51BCD94F2F71}"/>
              </a:ext>
            </a:extLst>
          </p:cNvPr>
          <p:cNvSpPr/>
          <p:nvPr/>
        </p:nvSpPr>
        <p:spPr>
          <a:xfrm>
            <a:off x="4435535" y="2051438"/>
            <a:ext cx="135536" cy="127193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1298C93-6CFE-4C7C-A51C-598C6CCBBAC8}"/>
              </a:ext>
            </a:extLst>
          </p:cNvPr>
          <p:cNvSpPr/>
          <p:nvPr/>
        </p:nvSpPr>
        <p:spPr>
          <a:xfrm>
            <a:off x="4435535" y="5521495"/>
            <a:ext cx="135536" cy="12719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39BA18E-5B71-438A-95C8-A20244DB8F33}"/>
              </a:ext>
            </a:extLst>
          </p:cNvPr>
          <p:cNvSpPr/>
          <p:nvPr/>
        </p:nvSpPr>
        <p:spPr>
          <a:xfrm>
            <a:off x="5924204" y="3787780"/>
            <a:ext cx="135536" cy="127193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77052A0-DA62-4E56-8C86-ADD80A6804E4}"/>
              </a:ext>
            </a:extLst>
          </p:cNvPr>
          <p:cNvSpPr/>
          <p:nvPr/>
        </p:nvSpPr>
        <p:spPr>
          <a:xfrm>
            <a:off x="5184671" y="2375911"/>
            <a:ext cx="135536" cy="127193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6C4F7694-400D-49A2-854D-F8278D5EACCB}"/>
              </a:ext>
            </a:extLst>
          </p:cNvPr>
          <p:cNvSpPr/>
          <p:nvPr/>
        </p:nvSpPr>
        <p:spPr>
          <a:xfrm>
            <a:off x="5184671" y="5188009"/>
            <a:ext cx="135536" cy="1271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C5D2DAB-61AC-421F-8C60-9CE0EC1AEF63}"/>
              </a:ext>
            </a:extLst>
          </p:cNvPr>
          <p:cNvSpPr/>
          <p:nvPr/>
        </p:nvSpPr>
        <p:spPr>
          <a:xfrm>
            <a:off x="5732117" y="4575116"/>
            <a:ext cx="135536" cy="127193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231B17E7-4AD7-4712-8BF6-8F27AF487314}"/>
              </a:ext>
            </a:extLst>
          </p:cNvPr>
          <p:cNvSpPr/>
          <p:nvPr/>
        </p:nvSpPr>
        <p:spPr>
          <a:xfrm>
            <a:off x="5732117" y="2997818"/>
            <a:ext cx="135536" cy="127193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  <a:effectLst>
            <a:outerShdw blurRad="508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12">
            <a:extLst>
              <a:ext uri="{FF2B5EF4-FFF2-40B4-BE49-F238E27FC236}">
                <a16:creationId xmlns:a16="http://schemas.microsoft.com/office/drawing/2014/main" id="{DB81CE26-D6A7-4900-AF51-3647CDA76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634" y="2704219"/>
            <a:ext cx="2659000" cy="2160831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IN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3067C7-1268-E208-8E5E-1DE10806B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Choose an appraisal method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CB14E2-B760-A810-BDF3-37CB6EA9267F}"/>
              </a:ext>
            </a:extLst>
          </p:cNvPr>
          <p:cNvSpPr txBox="1"/>
          <p:nvPr/>
        </p:nvSpPr>
        <p:spPr>
          <a:xfrm>
            <a:off x="56537" y="1629793"/>
            <a:ext cx="389054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 can choose more than one method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 can choose different methods for different classes of employee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There is no ‘one right way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Each of these methods has pros and cons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7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52"/>
          <p:cNvSpPr>
            <a:spLocks noGrp="1"/>
          </p:cNvSpPr>
          <p:nvPr>
            <p:ph type="title"/>
          </p:nvPr>
        </p:nvSpPr>
        <p:spPr>
          <a:xfrm>
            <a:off x="401960" y="274640"/>
            <a:ext cx="10969943" cy="711081"/>
          </a:xfrm>
        </p:spPr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Appraisal Errors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1192C1-11EA-F944-ACAC-1684B9E6103D}"/>
              </a:ext>
            </a:extLst>
          </p:cNvPr>
          <p:cNvGrpSpPr/>
          <p:nvPr/>
        </p:nvGrpSpPr>
        <p:grpSpPr>
          <a:xfrm>
            <a:off x="1308560" y="1474786"/>
            <a:ext cx="3103729" cy="1600200"/>
            <a:chOff x="2458306" y="1227136"/>
            <a:chExt cx="3103729" cy="1600200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ADD16371-8ECB-454E-9EC6-33EFB3D586C2}"/>
                </a:ext>
              </a:extLst>
            </p:cNvPr>
            <p:cNvGrpSpPr/>
            <p:nvPr/>
          </p:nvGrpSpPr>
          <p:grpSpPr>
            <a:xfrm>
              <a:off x="2458306" y="1227136"/>
              <a:ext cx="3103729" cy="1600200"/>
              <a:chOff x="1620106" y="1295400"/>
              <a:chExt cx="3103729" cy="1600200"/>
            </a:xfrm>
          </p:grpSpPr>
          <p:sp>
            <p:nvSpPr>
              <p:cNvPr id="94" name="Rounded Rectangle 93">
                <a:extLst>
                  <a:ext uri="{FF2B5EF4-FFF2-40B4-BE49-F238E27FC236}">
                    <a16:creationId xmlns:a16="http://schemas.microsoft.com/office/drawing/2014/main" id="{A76ED006-A47E-AA4F-B11D-F8B90E2D6D51}"/>
                  </a:ext>
                </a:extLst>
              </p:cNvPr>
              <p:cNvSpPr/>
              <p:nvPr/>
            </p:nvSpPr>
            <p:spPr>
              <a:xfrm>
                <a:off x="1620106" y="1524000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67245C5F-AE80-8441-912A-E4A6E4999FB3}"/>
                  </a:ext>
                </a:extLst>
              </p:cNvPr>
              <p:cNvSpPr/>
              <p:nvPr/>
            </p:nvSpPr>
            <p:spPr>
              <a:xfrm>
                <a:off x="1674812" y="1295400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DA1F3BC-6052-5441-B29C-C6D71A0369D3}"/>
                </a:ext>
              </a:extLst>
            </p:cNvPr>
            <p:cNvSpPr txBox="1"/>
            <p:nvPr/>
          </p:nvSpPr>
          <p:spPr>
            <a:xfrm>
              <a:off x="2834480" y="1416487"/>
              <a:ext cx="1989715" cy="1015663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algn="ctr"/>
              <a:r>
                <a:rPr lang="en-US" sz="20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Unclear Performance Standards  </a:t>
              </a:r>
              <a:endParaRPr lang="en-CO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B289AA4-03C1-BF42-ABCC-012295F6A04B}"/>
              </a:ext>
            </a:extLst>
          </p:cNvPr>
          <p:cNvGrpSpPr/>
          <p:nvPr/>
        </p:nvGrpSpPr>
        <p:grpSpPr>
          <a:xfrm>
            <a:off x="4335066" y="1474786"/>
            <a:ext cx="3103729" cy="1600200"/>
            <a:chOff x="5484812" y="1227136"/>
            <a:chExt cx="3103729" cy="160020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FC1B641-E1ED-3844-8E5D-F79490BEFF70}"/>
                </a:ext>
              </a:extLst>
            </p:cNvPr>
            <p:cNvGrpSpPr/>
            <p:nvPr/>
          </p:nvGrpSpPr>
          <p:grpSpPr>
            <a:xfrm>
              <a:off x="5484812" y="1227136"/>
              <a:ext cx="3103729" cy="1600200"/>
              <a:chOff x="4646612" y="1295400"/>
              <a:chExt cx="3103729" cy="1600200"/>
            </a:xfrm>
          </p:grpSpPr>
          <p:sp>
            <p:nvSpPr>
              <p:cNvPr id="95" name="Rounded Rectangle 94">
                <a:extLst>
                  <a:ext uri="{FF2B5EF4-FFF2-40B4-BE49-F238E27FC236}">
                    <a16:creationId xmlns:a16="http://schemas.microsoft.com/office/drawing/2014/main" id="{AEDC0259-A967-BE44-8BFD-261416DF46A1}"/>
                  </a:ext>
                </a:extLst>
              </p:cNvPr>
              <p:cNvSpPr/>
              <p:nvPr/>
            </p:nvSpPr>
            <p:spPr>
              <a:xfrm>
                <a:off x="4646612" y="1524000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C73D7526-BEED-4448-AD37-92879E03EA2E}"/>
                  </a:ext>
                </a:extLst>
              </p:cNvPr>
              <p:cNvSpPr/>
              <p:nvPr/>
            </p:nvSpPr>
            <p:spPr>
              <a:xfrm>
                <a:off x="4723835" y="1295400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F57DF0B-D19F-E643-ABB1-FEAC60C5F1C4}"/>
                </a:ext>
              </a:extLst>
            </p:cNvPr>
            <p:cNvSpPr txBox="1"/>
            <p:nvPr/>
          </p:nvSpPr>
          <p:spPr>
            <a:xfrm>
              <a:off x="6148372" y="1699807"/>
              <a:ext cx="1769208" cy="461665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r>
                <a:rPr lang="en-US" sz="24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Halo Effect</a:t>
              </a:r>
              <a:endParaRPr lang="en-CO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A9AD138-2822-CB4D-916B-D3A7DF8CB2E1}"/>
              </a:ext>
            </a:extLst>
          </p:cNvPr>
          <p:cNvGrpSpPr/>
          <p:nvPr/>
        </p:nvGrpSpPr>
        <p:grpSpPr>
          <a:xfrm>
            <a:off x="7403537" y="1474786"/>
            <a:ext cx="3103729" cy="1600200"/>
            <a:chOff x="8553283" y="1227136"/>
            <a:chExt cx="3103729" cy="160020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D56A867-CB57-0947-87A8-007A4962CD0B}"/>
                </a:ext>
              </a:extLst>
            </p:cNvPr>
            <p:cNvGrpSpPr/>
            <p:nvPr/>
          </p:nvGrpSpPr>
          <p:grpSpPr>
            <a:xfrm>
              <a:off x="8553283" y="1227136"/>
              <a:ext cx="3103729" cy="1600200"/>
              <a:chOff x="7715083" y="1295400"/>
              <a:chExt cx="3103729" cy="1600200"/>
            </a:xfrm>
          </p:grpSpPr>
          <p:sp>
            <p:nvSpPr>
              <p:cNvPr id="96" name="Rounded Rectangle 95">
                <a:extLst>
                  <a:ext uri="{FF2B5EF4-FFF2-40B4-BE49-F238E27FC236}">
                    <a16:creationId xmlns:a16="http://schemas.microsoft.com/office/drawing/2014/main" id="{EEC33C11-AF37-684F-98FD-9F6F35DB5E9A}"/>
                  </a:ext>
                </a:extLst>
              </p:cNvPr>
              <p:cNvSpPr/>
              <p:nvPr/>
            </p:nvSpPr>
            <p:spPr>
              <a:xfrm>
                <a:off x="7715083" y="1524000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C808866D-2A54-2846-91B3-F4280953DFD1}"/>
                  </a:ext>
                </a:extLst>
              </p:cNvPr>
              <p:cNvSpPr/>
              <p:nvPr/>
            </p:nvSpPr>
            <p:spPr>
              <a:xfrm>
                <a:off x="7772857" y="1295400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37F6D534-1690-9342-89E3-C0F72EC5A12D}"/>
                </a:ext>
              </a:extLst>
            </p:cNvPr>
            <p:cNvSpPr txBox="1"/>
            <p:nvPr/>
          </p:nvSpPr>
          <p:spPr>
            <a:xfrm>
              <a:off x="8646315" y="1489191"/>
              <a:ext cx="2240881" cy="830997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514350" algn="ctr" rtl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Central Tendency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9049C43-74BF-7946-939B-F19D27DF7150}"/>
              </a:ext>
            </a:extLst>
          </p:cNvPr>
          <p:cNvGrpSpPr/>
          <p:nvPr/>
        </p:nvGrpSpPr>
        <p:grpSpPr>
          <a:xfrm>
            <a:off x="1170100" y="2998787"/>
            <a:ext cx="3303426" cy="1600200"/>
            <a:chOff x="2319846" y="2751137"/>
            <a:chExt cx="3303426" cy="1600200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C616DFB7-4FA7-D946-9100-7E3B34ED573D}"/>
                </a:ext>
              </a:extLst>
            </p:cNvPr>
            <p:cNvGrpSpPr/>
            <p:nvPr/>
          </p:nvGrpSpPr>
          <p:grpSpPr>
            <a:xfrm>
              <a:off x="2458306" y="2751137"/>
              <a:ext cx="3103729" cy="1600200"/>
              <a:chOff x="1620106" y="2819401"/>
              <a:chExt cx="3103729" cy="1600200"/>
            </a:xfrm>
          </p:grpSpPr>
          <p:sp>
            <p:nvSpPr>
              <p:cNvPr id="99" name="Rounded Rectangle 98">
                <a:extLst>
                  <a:ext uri="{FF2B5EF4-FFF2-40B4-BE49-F238E27FC236}">
                    <a16:creationId xmlns:a16="http://schemas.microsoft.com/office/drawing/2014/main" id="{B1B4C0D8-4576-FC44-8413-ED3308B76A2C}"/>
                  </a:ext>
                </a:extLst>
              </p:cNvPr>
              <p:cNvSpPr/>
              <p:nvPr/>
            </p:nvSpPr>
            <p:spPr>
              <a:xfrm>
                <a:off x="1620106" y="3048001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92A51499-0A6F-B341-BBEC-E37B28CE2355}"/>
                  </a:ext>
                </a:extLst>
              </p:cNvPr>
              <p:cNvSpPr/>
              <p:nvPr/>
            </p:nvSpPr>
            <p:spPr>
              <a:xfrm>
                <a:off x="1674812" y="2819401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39E5C674-D913-6A4A-A6AB-5A81968800A7}"/>
                </a:ext>
              </a:extLst>
            </p:cNvPr>
            <p:cNvSpPr txBox="1"/>
            <p:nvPr/>
          </p:nvSpPr>
          <p:spPr>
            <a:xfrm>
              <a:off x="2319846" y="3287493"/>
              <a:ext cx="3303426" cy="400110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514350" algn="l" rtl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Leniency/Strictness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B2C300A-92C8-0842-A06F-0DE5472CB453}"/>
              </a:ext>
            </a:extLst>
          </p:cNvPr>
          <p:cNvGrpSpPr/>
          <p:nvPr/>
        </p:nvGrpSpPr>
        <p:grpSpPr>
          <a:xfrm>
            <a:off x="4335066" y="2998787"/>
            <a:ext cx="3103729" cy="1600200"/>
            <a:chOff x="4646612" y="2819401"/>
            <a:chExt cx="3103729" cy="160020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3DA24D4-1DAF-AF4F-BE26-A49F88E5C609}"/>
                </a:ext>
              </a:extLst>
            </p:cNvPr>
            <p:cNvSpPr/>
            <p:nvPr/>
          </p:nvSpPr>
          <p:spPr>
            <a:xfrm>
              <a:off x="4646612" y="3048001"/>
              <a:ext cx="3103729" cy="1371600"/>
            </a:xfrm>
            <a:prstGeom prst="roundRect">
              <a:avLst>
                <a:gd name="adj" fmla="val 11065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tx1">
                    <a:lumMod val="90000"/>
                    <a:lumOff val="10000"/>
                    <a:alpha val="35168"/>
                  </a:schemeClr>
                </a:gs>
              </a:gsLst>
              <a:lin ang="5400012" scaled="0"/>
            </a:gradFill>
            <a:ln w="31750">
              <a:solidFill>
                <a:schemeClr val="bg1"/>
              </a:solidFill>
            </a:ln>
            <a:effectLst>
              <a:softEdge rad="18161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07A72604-625D-6545-A4AD-4B960F0CD16C}"/>
                </a:ext>
              </a:extLst>
            </p:cNvPr>
            <p:cNvSpPr/>
            <p:nvPr/>
          </p:nvSpPr>
          <p:spPr>
            <a:xfrm>
              <a:off x="4723835" y="2819401"/>
              <a:ext cx="2895600" cy="1371600"/>
            </a:xfrm>
            <a:prstGeom prst="roundRect">
              <a:avLst>
                <a:gd name="adj" fmla="val 11065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O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81D840-0143-984A-81A4-9D513851BAC7}"/>
              </a:ext>
            </a:extLst>
          </p:cNvPr>
          <p:cNvGrpSpPr/>
          <p:nvPr/>
        </p:nvGrpSpPr>
        <p:grpSpPr>
          <a:xfrm>
            <a:off x="5065777" y="2998787"/>
            <a:ext cx="5441489" cy="1600200"/>
            <a:chOff x="6215523" y="2751137"/>
            <a:chExt cx="5441489" cy="160020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C72EC23-F5B0-7C4C-B923-C552C8C34F51}"/>
                </a:ext>
              </a:extLst>
            </p:cNvPr>
            <p:cNvGrpSpPr/>
            <p:nvPr/>
          </p:nvGrpSpPr>
          <p:grpSpPr>
            <a:xfrm>
              <a:off x="8553283" y="2751137"/>
              <a:ext cx="3103729" cy="1600200"/>
              <a:chOff x="7715083" y="2819401"/>
              <a:chExt cx="3103729" cy="1600200"/>
            </a:xfrm>
          </p:grpSpPr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194AFD7A-7BD7-F94D-8A0F-4986427191DE}"/>
                  </a:ext>
                </a:extLst>
              </p:cNvPr>
              <p:cNvSpPr/>
              <p:nvPr/>
            </p:nvSpPr>
            <p:spPr>
              <a:xfrm>
                <a:off x="7715083" y="3048001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1E55293A-ECEF-3248-8579-564E08116B24}"/>
                  </a:ext>
                </a:extLst>
              </p:cNvPr>
              <p:cNvSpPr/>
              <p:nvPr/>
            </p:nvSpPr>
            <p:spPr>
              <a:xfrm>
                <a:off x="7772857" y="2819401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95CE9B06-1024-974F-B131-62C496F212AB}"/>
                </a:ext>
              </a:extLst>
            </p:cNvPr>
            <p:cNvSpPr txBox="1"/>
            <p:nvPr/>
          </p:nvSpPr>
          <p:spPr>
            <a:xfrm>
              <a:off x="8684189" y="3087801"/>
              <a:ext cx="2240881" cy="707886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marL="457200"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Similar-to-Me Effect</a:t>
              </a:r>
              <a:endParaRPr lang="en-US" sz="1400" b="0" i="0" u="none" strike="noStrike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6B97EC9-E113-141E-8D56-9A566C0F1DD9}"/>
                </a:ext>
              </a:extLst>
            </p:cNvPr>
            <p:cNvSpPr txBox="1"/>
            <p:nvPr/>
          </p:nvSpPr>
          <p:spPr>
            <a:xfrm>
              <a:off x="6215523" y="3087801"/>
              <a:ext cx="1533107" cy="707886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algn="ctr"/>
              <a:r>
                <a:rPr lang="en-US" sz="20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Recency Effect</a:t>
              </a:r>
              <a:endParaRPr lang="en-CO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16CE05-BFE7-6641-87D1-00389124D96C}"/>
              </a:ext>
            </a:extLst>
          </p:cNvPr>
          <p:cNvGrpSpPr/>
          <p:nvPr/>
        </p:nvGrpSpPr>
        <p:grpSpPr>
          <a:xfrm>
            <a:off x="1308560" y="4522788"/>
            <a:ext cx="3103729" cy="1600198"/>
            <a:chOff x="2458306" y="4275138"/>
            <a:chExt cx="3103729" cy="1600198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856C0793-9605-2140-AAE2-C2CFE4EAC069}"/>
                </a:ext>
              </a:extLst>
            </p:cNvPr>
            <p:cNvGrpSpPr/>
            <p:nvPr/>
          </p:nvGrpSpPr>
          <p:grpSpPr>
            <a:xfrm>
              <a:off x="2458306" y="4275138"/>
              <a:ext cx="3103729" cy="1600198"/>
              <a:chOff x="1620106" y="4343402"/>
              <a:chExt cx="3103729" cy="1600198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8818839E-732E-0A4C-B4D8-709587A87F1F}"/>
                  </a:ext>
                </a:extLst>
              </p:cNvPr>
              <p:cNvSpPr/>
              <p:nvPr/>
            </p:nvSpPr>
            <p:spPr>
              <a:xfrm>
                <a:off x="1620106" y="4572000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55E9E7E4-3A03-704F-A924-D52B58B29628}"/>
                  </a:ext>
                </a:extLst>
              </p:cNvPr>
              <p:cNvSpPr/>
              <p:nvPr/>
            </p:nvSpPr>
            <p:spPr>
              <a:xfrm>
                <a:off x="1674812" y="4343402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BD676F30-1FBA-5241-B7CC-D1C2B97825CB}"/>
                </a:ext>
              </a:extLst>
            </p:cNvPr>
            <p:cNvSpPr txBox="1"/>
            <p:nvPr/>
          </p:nvSpPr>
          <p:spPr>
            <a:xfrm>
              <a:off x="3194258" y="4592270"/>
              <a:ext cx="1533107" cy="707886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algn="ctr"/>
              <a:r>
                <a:rPr lang="en-US" sz="20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Contrast Effect</a:t>
              </a:r>
              <a:endParaRPr lang="en-CO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780F32-F260-1C43-A914-4744E479700A}"/>
              </a:ext>
            </a:extLst>
          </p:cNvPr>
          <p:cNvGrpSpPr/>
          <p:nvPr/>
        </p:nvGrpSpPr>
        <p:grpSpPr>
          <a:xfrm>
            <a:off x="4335066" y="4522788"/>
            <a:ext cx="3103729" cy="1600198"/>
            <a:chOff x="5484812" y="4275138"/>
            <a:chExt cx="3103729" cy="1600198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167E1DDE-B8DD-4B4E-B71C-B87C6EE8E551}"/>
                </a:ext>
              </a:extLst>
            </p:cNvPr>
            <p:cNvGrpSpPr/>
            <p:nvPr/>
          </p:nvGrpSpPr>
          <p:grpSpPr>
            <a:xfrm>
              <a:off x="5484812" y="4275138"/>
              <a:ext cx="3103729" cy="1600198"/>
              <a:chOff x="4646612" y="4343402"/>
              <a:chExt cx="3103729" cy="1600198"/>
            </a:xfrm>
          </p:grpSpPr>
          <p:sp>
            <p:nvSpPr>
              <p:cNvPr id="103" name="Rounded Rectangle 102">
                <a:extLst>
                  <a:ext uri="{FF2B5EF4-FFF2-40B4-BE49-F238E27FC236}">
                    <a16:creationId xmlns:a16="http://schemas.microsoft.com/office/drawing/2014/main" id="{A03B9264-C2B3-0549-AB62-08AFD345322F}"/>
                  </a:ext>
                </a:extLst>
              </p:cNvPr>
              <p:cNvSpPr/>
              <p:nvPr/>
            </p:nvSpPr>
            <p:spPr>
              <a:xfrm>
                <a:off x="4646612" y="4572000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91FA00F2-FA5E-AF4E-94B2-7A4BAE2DEADD}"/>
                  </a:ext>
                </a:extLst>
              </p:cNvPr>
              <p:cNvSpPr/>
              <p:nvPr/>
            </p:nvSpPr>
            <p:spPr>
              <a:xfrm>
                <a:off x="4723835" y="4343402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FA831F9-4125-3E41-9DCD-0F89AE000874}"/>
                </a:ext>
              </a:extLst>
            </p:cNvPr>
            <p:cNvSpPr txBox="1"/>
            <p:nvPr/>
          </p:nvSpPr>
          <p:spPr>
            <a:xfrm>
              <a:off x="6043561" y="4592270"/>
              <a:ext cx="1894447" cy="707886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pPr algn="ctr"/>
              <a:r>
                <a:rPr lang="en-US" sz="20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First Impression Error</a:t>
              </a:r>
              <a:endParaRPr lang="en-CO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4FF210-2C82-B145-932B-C51831F147A4}"/>
              </a:ext>
            </a:extLst>
          </p:cNvPr>
          <p:cNvGrpSpPr/>
          <p:nvPr/>
        </p:nvGrpSpPr>
        <p:grpSpPr>
          <a:xfrm>
            <a:off x="7403537" y="4522788"/>
            <a:ext cx="3103729" cy="1600198"/>
            <a:chOff x="8553283" y="4275138"/>
            <a:chExt cx="3103729" cy="160019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4C20ADC-314E-714B-8578-2EE4E123FF6F}"/>
                </a:ext>
              </a:extLst>
            </p:cNvPr>
            <p:cNvGrpSpPr/>
            <p:nvPr/>
          </p:nvGrpSpPr>
          <p:grpSpPr>
            <a:xfrm>
              <a:off x="8553283" y="4275138"/>
              <a:ext cx="3103729" cy="1600198"/>
              <a:chOff x="7715083" y="4343402"/>
              <a:chExt cx="3103729" cy="1600198"/>
            </a:xfrm>
          </p:grpSpPr>
          <p:sp>
            <p:nvSpPr>
              <p:cNvPr id="104" name="Rounded Rectangle 103">
                <a:extLst>
                  <a:ext uri="{FF2B5EF4-FFF2-40B4-BE49-F238E27FC236}">
                    <a16:creationId xmlns:a16="http://schemas.microsoft.com/office/drawing/2014/main" id="{B00B7232-04CA-594C-8CA8-01F03CBDA915}"/>
                  </a:ext>
                </a:extLst>
              </p:cNvPr>
              <p:cNvSpPr/>
              <p:nvPr/>
            </p:nvSpPr>
            <p:spPr>
              <a:xfrm>
                <a:off x="7715083" y="4572000"/>
                <a:ext cx="3103729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tx1">
                      <a:lumMod val="90000"/>
                      <a:lumOff val="10000"/>
                      <a:alpha val="35168"/>
                    </a:schemeClr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  <a:effectLst>
                <a:softEdge rad="18161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C08390ED-CB24-5748-8A81-1F615155A61C}"/>
                  </a:ext>
                </a:extLst>
              </p:cNvPr>
              <p:cNvSpPr/>
              <p:nvPr/>
            </p:nvSpPr>
            <p:spPr>
              <a:xfrm>
                <a:off x="7772857" y="4343402"/>
                <a:ext cx="2895600" cy="1371600"/>
              </a:xfrm>
              <a:prstGeom prst="roundRect">
                <a:avLst>
                  <a:gd name="adj" fmla="val 11065"/>
                </a:avLst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12" scaled="0"/>
              </a:gra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O"/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F5958FAC-F42B-D647-A12E-81A37EBF5479}"/>
                </a:ext>
              </a:extLst>
            </p:cNvPr>
            <p:cNvSpPr txBox="1"/>
            <p:nvPr/>
          </p:nvSpPr>
          <p:spPr>
            <a:xfrm>
              <a:off x="9623029" y="4684603"/>
              <a:ext cx="1533107" cy="523220"/>
            </a:xfrm>
            <a:prstGeom prst="rect">
              <a:avLst/>
            </a:prstGeom>
            <a:noFill/>
          </p:spPr>
          <p:txBody>
            <a:bodyPr wrap="square" anchor="b">
              <a:spAutoFit/>
            </a:bodyPr>
            <a:lstStyle/>
            <a:p>
              <a:r>
                <a:rPr lang="en-US" sz="2800" b="1" i="0" u="none" strike="noStrike" dirty="0"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Bias</a:t>
              </a:r>
              <a:endParaRPr lang="en-CO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9724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i="0" u="none" strike="noStrike" dirty="0">
                <a:effectLst/>
                <a:latin typeface="Times New Roman" panose="02020603050405020304" pitchFamily="18" charset="0"/>
              </a:rPr>
              <a:t> </a:t>
            </a:r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How to Avoid Rater Errors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id="{79923E7C-CE22-4D0A-AAAB-7310A60F1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5204" y="429875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id="{CAD1639F-2A13-40FC-B809-9E9FC524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5204" y="429875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C271933-9424-4685-8BC3-FF2945D470C8}"/>
              </a:ext>
            </a:extLst>
          </p:cNvPr>
          <p:cNvSpPr>
            <a:spLocks/>
          </p:cNvSpPr>
          <p:nvPr/>
        </p:nvSpPr>
        <p:spPr bwMode="auto">
          <a:xfrm>
            <a:off x="3260031" y="2605514"/>
            <a:ext cx="2972818" cy="1265606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6FF0686-A8C5-472D-810E-534158BD8779}"/>
              </a:ext>
            </a:extLst>
          </p:cNvPr>
          <p:cNvSpPr>
            <a:spLocks/>
          </p:cNvSpPr>
          <p:nvPr/>
        </p:nvSpPr>
        <p:spPr bwMode="auto">
          <a:xfrm>
            <a:off x="3260031" y="3908125"/>
            <a:ext cx="2972818" cy="1265606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97569E2-1152-4AAB-A36D-25D6C9380A83}"/>
              </a:ext>
            </a:extLst>
          </p:cNvPr>
          <p:cNvSpPr>
            <a:spLocks/>
          </p:cNvSpPr>
          <p:nvPr/>
        </p:nvSpPr>
        <p:spPr bwMode="auto">
          <a:xfrm>
            <a:off x="3398188" y="3490631"/>
            <a:ext cx="3596987" cy="838803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48F1333-B9ED-444F-BB87-4291E8884732}"/>
              </a:ext>
            </a:extLst>
          </p:cNvPr>
          <p:cNvSpPr>
            <a:spLocks/>
          </p:cNvSpPr>
          <p:nvPr/>
        </p:nvSpPr>
        <p:spPr bwMode="auto">
          <a:xfrm>
            <a:off x="3287169" y="1806184"/>
            <a:ext cx="2220362" cy="1872505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C21A251-2D8A-4CA5-9443-44C1231EB869}"/>
              </a:ext>
            </a:extLst>
          </p:cNvPr>
          <p:cNvSpPr>
            <a:spLocks/>
          </p:cNvSpPr>
          <p:nvPr/>
        </p:nvSpPr>
        <p:spPr bwMode="auto">
          <a:xfrm>
            <a:off x="3287169" y="4103024"/>
            <a:ext cx="2220362" cy="1871272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0D73078-6033-49FF-AB64-27917F3D7798}"/>
              </a:ext>
            </a:extLst>
          </p:cNvPr>
          <p:cNvSpPr/>
          <p:nvPr/>
        </p:nvSpPr>
        <p:spPr>
          <a:xfrm>
            <a:off x="4594341" y="1398751"/>
            <a:ext cx="1005560" cy="1005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6FD269-B6A7-4413-A19E-282E5866CD44}"/>
              </a:ext>
            </a:extLst>
          </p:cNvPr>
          <p:cNvSpPr txBox="1"/>
          <p:nvPr/>
        </p:nvSpPr>
        <p:spPr>
          <a:xfrm>
            <a:off x="5879349" y="1679705"/>
            <a:ext cx="3784170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Mandatory Training for Evaluators </a:t>
            </a:r>
            <a:endParaRPr lang="en-IN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379EAB-2F9D-4404-B51F-41979EA48742}"/>
              </a:ext>
            </a:extLst>
          </p:cNvPr>
          <p:cNvSpPr txBox="1"/>
          <p:nvPr/>
        </p:nvSpPr>
        <p:spPr>
          <a:xfrm>
            <a:off x="7006420" y="2515991"/>
            <a:ext cx="3784169" cy="6463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Clear Performance Standards, Communicated Frequently </a:t>
            </a:r>
            <a:endParaRPr lang="en-IN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C4C257-091D-4248-A4A3-EE6F38F26134}"/>
              </a:ext>
            </a:extLst>
          </p:cNvPr>
          <p:cNvSpPr txBox="1"/>
          <p:nvPr/>
        </p:nvSpPr>
        <p:spPr>
          <a:xfrm>
            <a:off x="8016157" y="3780216"/>
            <a:ext cx="2972818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Mandatory Record Keeping </a:t>
            </a:r>
            <a:endParaRPr lang="en-IN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3B240F-3299-495C-9F77-38EB1097199E}"/>
              </a:ext>
            </a:extLst>
          </p:cNvPr>
          <p:cNvSpPr txBox="1"/>
          <p:nvPr/>
        </p:nvSpPr>
        <p:spPr>
          <a:xfrm>
            <a:off x="7006420" y="4854225"/>
            <a:ext cx="2972817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Strong Diversity Standards</a:t>
            </a:r>
            <a:endParaRPr lang="en-IN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1393B5-D7F4-4549-B678-CBEDF5BDB5AE}"/>
              </a:ext>
            </a:extLst>
          </p:cNvPr>
          <p:cNvSpPr txBox="1"/>
          <p:nvPr/>
        </p:nvSpPr>
        <p:spPr>
          <a:xfrm>
            <a:off x="5879349" y="5707693"/>
            <a:ext cx="2478267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Evaluate the Evaluators</a:t>
            </a:r>
            <a:endParaRPr lang="en-IN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AFD5E5B-A243-438F-92C3-1B39A3FBF460}"/>
              </a:ext>
            </a:extLst>
          </p:cNvPr>
          <p:cNvGrpSpPr/>
          <p:nvPr/>
        </p:nvGrpSpPr>
        <p:grpSpPr>
          <a:xfrm>
            <a:off x="2332853" y="3176182"/>
            <a:ext cx="1467700" cy="1467701"/>
            <a:chOff x="1280940" y="3114397"/>
            <a:chExt cx="1467700" cy="14677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B39ED7A-E4DB-4A78-A74A-961C862BCEC2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35CB46E-615D-4007-ADA6-0DB06C1DEA5E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3C95160E-1E14-4AFF-ADA3-64211D620E46}"/>
              </a:ext>
            </a:extLst>
          </p:cNvPr>
          <p:cNvSpPr/>
          <p:nvPr/>
        </p:nvSpPr>
        <p:spPr>
          <a:xfrm>
            <a:off x="4786362" y="1491472"/>
            <a:ext cx="608558" cy="4940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D2CB601-9E46-4E8B-89DB-9BD1CDB98F31}"/>
              </a:ext>
            </a:extLst>
          </p:cNvPr>
          <p:cNvGrpSpPr/>
          <p:nvPr/>
        </p:nvGrpSpPr>
        <p:grpSpPr>
          <a:xfrm>
            <a:off x="5671702" y="2343650"/>
            <a:ext cx="1005560" cy="1005560"/>
            <a:chOff x="4619789" y="2281866"/>
            <a:chExt cx="1005560" cy="100556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AA270C9-E214-409C-A2A9-AA9EF25B0465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FF03B66-5968-4CDB-A141-50CA5D51E36C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6D03B98-8CC8-4CCA-9948-D85451470C43}"/>
              </a:ext>
            </a:extLst>
          </p:cNvPr>
          <p:cNvGrpSpPr/>
          <p:nvPr/>
        </p:nvGrpSpPr>
        <p:grpSpPr>
          <a:xfrm>
            <a:off x="6687248" y="3407252"/>
            <a:ext cx="1005560" cy="1005560"/>
            <a:chOff x="5635335" y="3345468"/>
            <a:chExt cx="1005560" cy="100556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FCA97DA-1722-4361-8EF8-A69B0C969E86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97E8BF4-2905-4A12-A1BF-7DEE7014577C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86534B-B428-431C-A9FB-C264BA869047}"/>
              </a:ext>
            </a:extLst>
          </p:cNvPr>
          <p:cNvGrpSpPr/>
          <p:nvPr/>
        </p:nvGrpSpPr>
        <p:grpSpPr>
          <a:xfrm>
            <a:off x="5671702" y="4445386"/>
            <a:ext cx="1005560" cy="1005560"/>
            <a:chOff x="4619789" y="4383602"/>
            <a:chExt cx="1005560" cy="100556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B0B220A-43D3-4F05-8A5B-153609A7CDC3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B9086A6-D349-46C0-B3EC-BA1F04B55FD1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D2E73EC-679B-450C-8203-787575D734D8}"/>
              </a:ext>
            </a:extLst>
          </p:cNvPr>
          <p:cNvGrpSpPr/>
          <p:nvPr/>
        </p:nvGrpSpPr>
        <p:grpSpPr>
          <a:xfrm>
            <a:off x="4594341" y="5293145"/>
            <a:ext cx="1005560" cy="1005560"/>
            <a:chOff x="3542428" y="5231361"/>
            <a:chExt cx="1005560" cy="10055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4AE5286-742B-4620-8621-801B34F5CAF1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B2C2E91-1183-4751-943A-DD0E6471F163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6548C1E-7FC8-435B-AE44-5E02CF9D9108}"/>
              </a:ext>
            </a:extLst>
          </p:cNvPr>
          <p:cNvGrpSpPr/>
          <p:nvPr/>
        </p:nvGrpSpPr>
        <p:grpSpPr>
          <a:xfrm>
            <a:off x="2744693" y="3664994"/>
            <a:ext cx="644020" cy="490074"/>
            <a:chOff x="1651000" y="3603625"/>
            <a:chExt cx="723901" cy="550863"/>
          </a:xfrm>
          <a:solidFill>
            <a:schemeClr val="bg1">
              <a:lumMod val="75000"/>
            </a:schemeClr>
          </a:solidFill>
        </p:grpSpPr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9218CBCB-8E74-4D46-ADB3-32E1D5CD6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76650"/>
              <a:ext cx="303213" cy="477838"/>
            </a:xfrm>
            <a:custGeom>
              <a:avLst/>
              <a:gdLst>
                <a:gd name="T0" fmla="*/ 1411 w 2250"/>
                <a:gd name="T1" fmla="*/ 2772 h 3570"/>
                <a:gd name="T2" fmla="*/ 1872 w 2250"/>
                <a:gd name="T3" fmla="*/ 2520 h 3570"/>
                <a:gd name="T4" fmla="*/ 1877 w 2250"/>
                <a:gd name="T5" fmla="*/ 2518 h 3570"/>
                <a:gd name="T6" fmla="*/ 2103 w 2250"/>
                <a:gd name="T7" fmla="*/ 2394 h 3570"/>
                <a:gd name="T8" fmla="*/ 2250 w 2250"/>
                <a:gd name="T9" fmla="*/ 2146 h 3570"/>
                <a:gd name="T10" fmla="*/ 2250 w 2250"/>
                <a:gd name="T11" fmla="*/ 1863 h 3570"/>
                <a:gd name="T12" fmla="*/ 2088 w 2250"/>
                <a:gd name="T13" fmla="*/ 1605 h 3570"/>
                <a:gd name="T14" fmla="*/ 2088 w 2250"/>
                <a:gd name="T15" fmla="*/ 1605 h 3570"/>
                <a:gd name="T16" fmla="*/ 2088 w 2250"/>
                <a:gd name="T17" fmla="*/ 1605 h 3570"/>
                <a:gd name="T18" fmla="*/ 2057 w 2250"/>
                <a:gd name="T19" fmla="*/ 1539 h 3570"/>
                <a:gd name="T20" fmla="*/ 2053 w 2250"/>
                <a:gd name="T21" fmla="*/ 1530 h 3570"/>
                <a:gd name="T22" fmla="*/ 2023 w 2250"/>
                <a:gd name="T23" fmla="*/ 1456 h 3570"/>
                <a:gd name="T24" fmla="*/ 2021 w 2250"/>
                <a:gd name="T25" fmla="*/ 1451 h 3570"/>
                <a:gd name="T26" fmla="*/ 1997 w 2250"/>
                <a:gd name="T27" fmla="*/ 1382 h 3570"/>
                <a:gd name="T28" fmla="*/ 1991 w 2250"/>
                <a:gd name="T29" fmla="*/ 1362 h 3570"/>
                <a:gd name="T30" fmla="*/ 1970 w 2250"/>
                <a:gd name="T31" fmla="*/ 1282 h 3570"/>
                <a:gd name="T32" fmla="*/ 1863 w 2250"/>
                <a:gd name="T33" fmla="*/ 1087 h 3570"/>
                <a:gd name="T34" fmla="*/ 1863 w 2250"/>
                <a:gd name="T35" fmla="*/ 776 h 3570"/>
                <a:gd name="T36" fmla="*/ 1940 w 2250"/>
                <a:gd name="T37" fmla="*/ 604 h 3570"/>
                <a:gd name="T38" fmla="*/ 1940 w 2250"/>
                <a:gd name="T39" fmla="*/ 166 h 3570"/>
                <a:gd name="T40" fmla="*/ 1397 w 2250"/>
                <a:gd name="T41" fmla="*/ 0 h 3570"/>
                <a:gd name="T42" fmla="*/ 621 w 2250"/>
                <a:gd name="T43" fmla="*/ 621 h 3570"/>
                <a:gd name="T44" fmla="*/ 621 w 2250"/>
                <a:gd name="T45" fmla="*/ 1009 h 3570"/>
                <a:gd name="T46" fmla="*/ 543 w 2250"/>
                <a:gd name="T47" fmla="*/ 1157 h 3570"/>
                <a:gd name="T48" fmla="*/ 543 w 2250"/>
                <a:gd name="T49" fmla="*/ 1425 h 3570"/>
                <a:gd name="T50" fmla="*/ 636 w 2250"/>
                <a:gd name="T51" fmla="*/ 1594 h 3570"/>
                <a:gd name="T52" fmla="*/ 928 w 2250"/>
                <a:gd name="T53" fmla="*/ 2096 h 3570"/>
                <a:gd name="T54" fmla="*/ 928 w 2250"/>
                <a:gd name="T55" fmla="*/ 2340 h 3570"/>
                <a:gd name="T56" fmla="*/ 801 w 2250"/>
                <a:gd name="T57" fmla="*/ 2555 h 3570"/>
                <a:gd name="T58" fmla="*/ 280 w 2250"/>
                <a:gd name="T59" fmla="*/ 2881 h 3570"/>
                <a:gd name="T60" fmla="*/ 0 w 2250"/>
                <a:gd name="T61" fmla="*/ 3353 h 3570"/>
                <a:gd name="T62" fmla="*/ 0 w 2250"/>
                <a:gd name="T63" fmla="*/ 3570 h 3570"/>
                <a:gd name="T64" fmla="*/ 1087 w 2250"/>
                <a:gd name="T65" fmla="*/ 3570 h 3570"/>
                <a:gd name="T66" fmla="*/ 1087 w 2250"/>
                <a:gd name="T67" fmla="*/ 3318 h 3570"/>
                <a:gd name="T68" fmla="*/ 1411 w 2250"/>
                <a:gd name="T69" fmla="*/ 2772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411" y="2772"/>
                  </a:moveTo>
                  <a:cubicBezTo>
                    <a:pt x="1872" y="2520"/>
                    <a:pt x="1872" y="2520"/>
                    <a:pt x="1872" y="2520"/>
                  </a:cubicBezTo>
                  <a:cubicBezTo>
                    <a:pt x="1870" y="2518"/>
                    <a:pt x="1872" y="2517"/>
                    <a:pt x="1877" y="2518"/>
                  </a:cubicBezTo>
                  <a:cubicBezTo>
                    <a:pt x="2103" y="2394"/>
                    <a:pt x="2103" y="2394"/>
                    <a:pt x="2103" y="2394"/>
                  </a:cubicBezTo>
                  <a:cubicBezTo>
                    <a:pt x="2194" y="2345"/>
                    <a:pt x="2250" y="2250"/>
                    <a:pt x="2250" y="2146"/>
                  </a:cubicBezTo>
                  <a:cubicBezTo>
                    <a:pt x="2250" y="1863"/>
                    <a:pt x="2250" y="1863"/>
                    <a:pt x="2250" y="1863"/>
                  </a:cubicBezTo>
                  <a:cubicBezTo>
                    <a:pt x="2250" y="1863"/>
                    <a:pt x="2168" y="1764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78" y="1584"/>
                    <a:pt x="2067" y="1562"/>
                    <a:pt x="2057" y="1539"/>
                  </a:cubicBezTo>
                  <a:cubicBezTo>
                    <a:pt x="2056" y="1536"/>
                    <a:pt x="2054" y="1533"/>
                    <a:pt x="2053" y="1530"/>
                  </a:cubicBezTo>
                  <a:cubicBezTo>
                    <a:pt x="2043" y="1506"/>
                    <a:pt x="2033" y="1482"/>
                    <a:pt x="2023" y="1456"/>
                  </a:cubicBezTo>
                  <a:cubicBezTo>
                    <a:pt x="2022" y="1455"/>
                    <a:pt x="2022" y="1453"/>
                    <a:pt x="2021" y="1451"/>
                  </a:cubicBezTo>
                  <a:cubicBezTo>
                    <a:pt x="2013" y="1429"/>
                    <a:pt x="2005" y="1406"/>
                    <a:pt x="1997" y="1382"/>
                  </a:cubicBezTo>
                  <a:cubicBezTo>
                    <a:pt x="1995" y="1375"/>
                    <a:pt x="1993" y="1369"/>
                    <a:pt x="1991" y="1362"/>
                  </a:cubicBezTo>
                  <a:cubicBezTo>
                    <a:pt x="1984" y="1336"/>
                    <a:pt x="1976" y="1309"/>
                    <a:pt x="1970" y="1282"/>
                  </a:cubicBezTo>
                  <a:cubicBezTo>
                    <a:pt x="1906" y="1240"/>
                    <a:pt x="1863" y="1168"/>
                    <a:pt x="1863" y="1087"/>
                  </a:cubicBezTo>
                  <a:cubicBezTo>
                    <a:pt x="1863" y="776"/>
                    <a:pt x="1863" y="776"/>
                    <a:pt x="1863" y="776"/>
                  </a:cubicBezTo>
                  <a:cubicBezTo>
                    <a:pt x="1863" y="708"/>
                    <a:pt x="1893" y="647"/>
                    <a:pt x="1940" y="604"/>
                  </a:cubicBezTo>
                  <a:cubicBezTo>
                    <a:pt x="1940" y="166"/>
                    <a:pt x="1940" y="166"/>
                    <a:pt x="1940" y="166"/>
                  </a:cubicBezTo>
                  <a:cubicBezTo>
                    <a:pt x="1830" y="81"/>
                    <a:pt x="1661" y="0"/>
                    <a:pt x="1397" y="0"/>
                  </a:cubicBezTo>
                  <a:cubicBezTo>
                    <a:pt x="655" y="0"/>
                    <a:pt x="621" y="621"/>
                    <a:pt x="621" y="621"/>
                  </a:cubicBezTo>
                  <a:cubicBezTo>
                    <a:pt x="621" y="1009"/>
                    <a:pt x="621" y="1009"/>
                    <a:pt x="621" y="1009"/>
                  </a:cubicBezTo>
                  <a:cubicBezTo>
                    <a:pt x="580" y="1046"/>
                    <a:pt x="543" y="1098"/>
                    <a:pt x="543" y="1157"/>
                  </a:cubicBezTo>
                  <a:cubicBezTo>
                    <a:pt x="543" y="1425"/>
                    <a:pt x="543" y="1425"/>
                    <a:pt x="543" y="1425"/>
                  </a:cubicBezTo>
                  <a:cubicBezTo>
                    <a:pt x="543" y="1496"/>
                    <a:pt x="581" y="1558"/>
                    <a:pt x="636" y="1594"/>
                  </a:cubicBezTo>
                  <a:cubicBezTo>
                    <a:pt x="703" y="1886"/>
                    <a:pt x="928" y="2096"/>
                    <a:pt x="928" y="2096"/>
                  </a:cubicBezTo>
                  <a:cubicBezTo>
                    <a:pt x="928" y="2340"/>
                    <a:pt x="928" y="2340"/>
                    <a:pt x="928" y="2340"/>
                  </a:cubicBezTo>
                  <a:cubicBezTo>
                    <a:pt x="928" y="2430"/>
                    <a:pt x="879" y="2512"/>
                    <a:pt x="801" y="2555"/>
                  </a:cubicBezTo>
                  <a:cubicBezTo>
                    <a:pt x="280" y="2881"/>
                    <a:pt x="280" y="2881"/>
                    <a:pt x="280" y="2881"/>
                  </a:cubicBezTo>
                  <a:cubicBezTo>
                    <a:pt x="108" y="2975"/>
                    <a:pt x="0" y="3156"/>
                    <a:pt x="0" y="3353"/>
                  </a:cubicBezTo>
                  <a:cubicBezTo>
                    <a:pt x="0" y="3570"/>
                    <a:pt x="0" y="3570"/>
                    <a:pt x="0" y="3570"/>
                  </a:cubicBezTo>
                  <a:cubicBezTo>
                    <a:pt x="1087" y="3570"/>
                    <a:pt x="1087" y="3570"/>
                    <a:pt x="1087" y="3570"/>
                  </a:cubicBezTo>
                  <a:cubicBezTo>
                    <a:pt x="1087" y="3318"/>
                    <a:pt x="1087" y="3318"/>
                    <a:pt x="1087" y="3318"/>
                  </a:cubicBezTo>
                  <a:cubicBezTo>
                    <a:pt x="1087" y="3091"/>
                    <a:pt x="1211" y="2881"/>
                    <a:pt x="1411" y="2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F264F714-E532-4ABA-B5A5-EED640D0A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3676650"/>
              <a:ext cx="303213" cy="477838"/>
            </a:xfrm>
            <a:custGeom>
              <a:avLst/>
              <a:gdLst>
                <a:gd name="T0" fmla="*/ 1164 w 2250"/>
                <a:gd name="T1" fmla="*/ 3318 h 3570"/>
                <a:gd name="T2" fmla="*/ 1164 w 2250"/>
                <a:gd name="T3" fmla="*/ 3570 h 3570"/>
                <a:gd name="T4" fmla="*/ 2250 w 2250"/>
                <a:gd name="T5" fmla="*/ 3570 h 3570"/>
                <a:gd name="T6" fmla="*/ 2250 w 2250"/>
                <a:gd name="T7" fmla="*/ 3353 h 3570"/>
                <a:gd name="T8" fmla="*/ 1970 w 2250"/>
                <a:gd name="T9" fmla="*/ 2881 h 3570"/>
                <a:gd name="T10" fmla="*/ 1450 w 2250"/>
                <a:gd name="T11" fmla="*/ 2555 h 3570"/>
                <a:gd name="T12" fmla="*/ 1322 w 2250"/>
                <a:gd name="T13" fmla="*/ 2340 h 3570"/>
                <a:gd name="T14" fmla="*/ 1322 w 2250"/>
                <a:gd name="T15" fmla="*/ 2096 h 3570"/>
                <a:gd name="T16" fmla="*/ 1614 w 2250"/>
                <a:gd name="T17" fmla="*/ 1594 h 3570"/>
                <a:gd name="T18" fmla="*/ 1707 w 2250"/>
                <a:gd name="T19" fmla="*/ 1425 h 3570"/>
                <a:gd name="T20" fmla="*/ 1707 w 2250"/>
                <a:gd name="T21" fmla="*/ 1157 h 3570"/>
                <a:gd name="T22" fmla="*/ 1629 w 2250"/>
                <a:gd name="T23" fmla="*/ 1009 h 3570"/>
                <a:gd name="T24" fmla="*/ 1629 w 2250"/>
                <a:gd name="T25" fmla="*/ 621 h 3570"/>
                <a:gd name="T26" fmla="*/ 853 w 2250"/>
                <a:gd name="T27" fmla="*/ 0 h 3570"/>
                <a:gd name="T28" fmla="*/ 310 w 2250"/>
                <a:gd name="T29" fmla="*/ 166 h 3570"/>
                <a:gd name="T30" fmla="*/ 310 w 2250"/>
                <a:gd name="T31" fmla="*/ 604 h 3570"/>
                <a:gd name="T32" fmla="*/ 388 w 2250"/>
                <a:gd name="T33" fmla="*/ 776 h 3570"/>
                <a:gd name="T34" fmla="*/ 388 w 2250"/>
                <a:gd name="T35" fmla="*/ 1087 h 3570"/>
                <a:gd name="T36" fmla="*/ 280 w 2250"/>
                <a:gd name="T37" fmla="*/ 1282 h 3570"/>
                <a:gd name="T38" fmla="*/ 259 w 2250"/>
                <a:gd name="T39" fmla="*/ 1362 h 3570"/>
                <a:gd name="T40" fmla="*/ 253 w 2250"/>
                <a:gd name="T41" fmla="*/ 1382 h 3570"/>
                <a:gd name="T42" fmla="*/ 229 w 2250"/>
                <a:gd name="T43" fmla="*/ 1451 h 3570"/>
                <a:gd name="T44" fmla="*/ 227 w 2250"/>
                <a:gd name="T45" fmla="*/ 1456 h 3570"/>
                <a:gd name="T46" fmla="*/ 197 w 2250"/>
                <a:gd name="T47" fmla="*/ 1530 h 3570"/>
                <a:gd name="T48" fmla="*/ 193 w 2250"/>
                <a:gd name="T49" fmla="*/ 1539 h 3570"/>
                <a:gd name="T50" fmla="*/ 162 w 2250"/>
                <a:gd name="T51" fmla="*/ 1605 h 3570"/>
                <a:gd name="T52" fmla="*/ 162 w 2250"/>
                <a:gd name="T53" fmla="*/ 1605 h 3570"/>
                <a:gd name="T54" fmla="*/ 162 w 2250"/>
                <a:gd name="T55" fmla="*/ 1605 h 3570"/>
                <a:gd name="T56" fmla="*/ 0 w 2250"/>
                <a:gd name="T57" fmla="*/ 1863 h 3570"/>
                <a:gd name="T58" fmla="*/ 0 w 2250"/>
                <a:gd name="T59" fmla="*/ 2146 h 3570"/>
                <a:gd name="T60" fmla="*/ 147 w 2250"/>
                <a:gd name="T61" fmla="*/ 2394 h 3570"/>
                <a:gd name="T62" fmla="*/ 373 w 2250"/>
                <a:gd name="T63" fmla="*/ 2518 h 3570"/>
                <a:gd name="T64" fmla="*/ 378 w 2250"/>
                <a:gd name="T65" fmla="*/ 2520 h 3570"/>
                <a:gd name="T66" fmla="*/ 839 w 2250"/>
                <a:gd name="T67" fmla="*/ 2772 h 3570"/>
                <a:gd name="T68" fmla="*/ 1164 w 2250"/>
                <a:gd name="T69" fmla="*/ 3318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164" y="3318"/>
                  </a:moveTo>
                  <a:cubicBezTo>
                    <a:pt x="1164" y="3570"/>
                    <a:pt x="1164" y="3570"/>
                    <a:pt x="1164" y="3570"/>
                  </a:cubicBezTo>
                  <a:cubicBezTo>
                    <a:pt x="2250" y="3570"/>
                    <a:pt x="2250" y="3570"/>
                    <a:pt x="2250" y="3570"/>
                  </a:cubicBezTo>
                  <a:cubicBezTo>
                    <a:pt x="2250" y="3353"/>
                    <a:pt x="2250" y="3353"/>
                    <a:pt x="2250" y="3353"/>
                  </a:cubicBezTo>
                  <a:cubicBezTo>
                    <a:pt x="2250" y="3156"/>
                    <a:pt x="2142" y="2975"/>
                    <a:pt x="1970" y="2881"/>
                  </a:cubicBezTo>
                  <a:cubicBezTo>
                    <a:pt x="1450" y="2555"/>
                    <a:pt x="1450" y="2555"/>
                    <a:pt x="1450" y="2555"/>
                  </a:cubicBezTo>
                  <a:cubicBezTo>
                    <a:pt x="1371" y="2512"/>
                    <a:pt x="1322" y="2430"/>
                    <a:pt x="1322" y="2340"/>
                  </a:cubicBezTo>
                  <a:cubicBezTo>
                    <a:pt x="1322" y="2096"/>
                    <a:pt x="1322" y="2096"/>
                    <a:pt x="1322" y="2096"/>
                  </a:cubicBezTo>
                  <a:cubicBezTo>
                    <a:pt x="1322" y="2096"/>
                    <a:pt x="1547" y="1886"/>
                    <a:pt x="1614" y="1594"/>
                  </a:cubicBezTo>
                  <a:cubicBezTo>
                    <a:pt x="1670" y="1558"/>
                    <a:pt x="1707" y="1496"/>
                    <a:pt x="1707" y="1425"/>
                  </a:cubicBezTo>
                  <a:cubicBezTo>
                    <a:pt x="1707" y="1157"/>
                    <a:pt x="1707" y="1157"/>
                    <a:pt x="1707" y="1157"/>
                  </a:cubicBezTo>
                  <a:cubicBezTo>
                    <a:pt x="1707" y="1098"/>
                    <a:pt x="1670" y="1046"/>
                    <a:pt x="1629" y="1009"/>
                  </a:cubicBezTo>
                  <a:cubicBezTo>
                    <a:pt x="1629" y="621"/>
                    <a:pt x="1629" y="621"/>
                    <a:pt x="1629" y="621"/>
                  </a:cubicBezTo>
                  <a:cubicBezTo>
                    <a:pt x="1629" y="621"/>
                    <a:pt x="1595" y="0"/>
                    <a:pt x="853" y="0"/>
                  </a:cubicBezTo>
                  <a:cubicBezTo>
                    <a:pt x="590" y="0"/>
                    <a:pt x="420" y="81"/>
                    <a:pt x="310" y="166"/>
                  </a:cubicBezTo>
                  <a:cubicBezTo>
                    <a:pt x="310" y="604"/>
                    <a:pt x="310" y="604"/>
                    <a:pt x="310" y="604"/>
                  </a:cubicBezTo>
                  <a:cubicBezTo>
                    <a:pt x="357" y="647"/>
                    <a:pt x="388" y="708"/>
                    <a:pt x="388" y="776"/>
                  </a:cubicBezTo>
                  <a:cubicBezTo>
                    <a:pt x="388" y="1087"/>
                    <a:pt x="388" y="1087"/>
                    <a:pt x="388" y="1087"/>
                  </a:cubicBezTo>
                  <a:cubicBezTo>
                    <a:pt x="388" y="1168"/>
                    <a:pt x="345" y="1240"/>
                    <a:pt x="280" y="1282"/>
                  </a:cubicBezTo>
                  <a:cubicBezTo>
                    <a:pt x="274" y="1309"/>
                    <a:pt x="267" y="1336"/>
                    <a:pt x="259" y="1362"/>
                  </a:cubicBezTo>
                  <a:cubicBezTo>
                    <a:pt x="257" y="1369"/>
                    <a:pt x="255" y="1375"/>
                    <a:pt x="253" y="1382"/>
                  </a:cubicBezTo>
                  <a:cubicBezTo>
                    <a:pt x="245" y="1406"/>
                    <a:pt x="237" y="1429"/>
                    <a:pt x="229" y="1451"/>
                  </a:cubicBezTo>
                  <a:cubicBezTo>
                    <a:pt x="228" y="1453"/>
                    <a:pt x="228" y="1455"/>
                    <a:pt x="227" y="1456"/>
                  </a:cubicBezTo>
                  <a:cubicBezTo>
                    <a:pt x="218" y="1482"/>
                    <a:pt x="208" y="1506"/>
                    <a:pt x="197" y="1530"/>
                  </a:cubicBezTo>
                  <a:cubicBezTo>
                    <a:pt x="196" y="1533"/>
                    <a:pt x="194" y="1536"/>
                    <a:pt x="193" y="1539"/>
                  </a:cubicBezTo>
                  <a:cubicBezTo>
                    <a:pt x="183" y="1562"/>
                    <a:pt x="173" y="1584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82" y="1764"/>
                    <a:pt x="0" y="1863"/>
                    <a:pt x="0" y="1863"/>
                  </a:cubicBezTo>
                  <a:cubicBezTo>
                    <a:pt x="0" y="2146"/>
                    <a:pt x="0" y="2146"/>
                    <a:pt x="0" y="2146"/>
                  </a:cubicBezTo>
                  <a:cubicBezTo>
                    <a:pt x="0" y="2250"/>
                    <a:pt x="56" y="2345"/>
                    <a:pt x="147" y="2394"/>
                  </a:cubicBezTo>
                  <a:cubicBezTo>
                    <a:pt x="373" y="2518"/>
                    <a:pt x="373" y="2518"/>
                    <a:pt x="373" y="2518"/>
                  </a:cubicBezTo>
                  <a:cubicBezTo>
                    <a:pt x="378" y="2517"/>
                    <a:pt x="381" y="2518"/>
                    <a:pt x="378" y="2520"/>
                  </a:cubicBezTo>
                  <a:cubicBezTo>
                    <a:pt x="839" y="2772"/>
                    <a:pt x="839" y="2772"/>
                    <a:pt x="839" y="2772"/>
                  </a:cubicBezTo>
                  <a:cubicBezTo>
                    <a:pt x="1039" y="2881"/>
                    <a:pt x="1164" y="3091"/>
                    <a:pt x="1164" y="3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EC0F32B0-5C68-40A7-8139-05CC02234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603625"/>
              <a:ext cx="460375" cy="550863"/>
            </a:xfrm>
            <a:custGeom>
              <a:avLst/>
              <a:gdLst>
                <a:gd name="T0" fmla="*/ 3070 w 3414"/>
                <a:gd name="T1" fmla="*/ 3320 h 4113"/>
                <a:gd name="T2" fmla="*/ 2329 w 3414"/>
                <a:gd name="T3" fmla="*/ 2949 h 4113"/>
                <a:gd name="T4" fmla="*/ 2173 w 3414"/>
                <a:gd name="T5" fmla="*/ 2696 h 4113"/>
                <a:gd name="T6" fmla="*/ 2173 w 3414"/>
                <a:gd name="T7" fmla="*/ 2406 h 4113"/>
                <a:gd name="T8" fmla="*/ 2243 w 3414"/>
                <a:gd name="T9" fmla="*/ 2315 h 4113"/>
                <a:gd name="T10" fmla="*/ 2473 w 3414"/>
                <a:gd name="T11" fmla="*/ 1851 h 4113"/>
                <a:gd name="T12" fmla="*/ 2638 w 3414"/>
                <a:gd name="T13" fmla="*/ 1630 h 4113"/>
                <a:gd name="T14" fmla="*/ 2638 w 3414"/>
                <a:gd name="T15" fmla="*/ 1319 h 4113"/>
                <a:gd name="T16" fmla="*/ 2561 w 3414"/>
                <a:gd name="T17" fmla="*/ 1147 h 4113"/>
                <a:gd name="T18" fmla="*/ 2561 w 3414"/>
                <a:gd name="T19" fmla="*/ 699 h 4113"/>
                <a:gd name="T20" fmla="*/ 1707 w 3414"/>
                <a:gd name="T21" fmla="*/ 0 h 4113"/>
                <a:gd name="T22" fmla="*/ 854 w 3414"/>
                <a:gd name="T23" fmla="*/ 699 h 4113"/>
                <a:gd name="T24" fmla="*/ 854 w 3414"/>
                <a:gd name="T25" fmla="*/ 1147 h 4113"/>
                <a:gd name="T26" fmla="*/ 776 w 3414"/>
                <a:gd name="T27" fmla="*/ 1319 h 4113"/>
                <a:gd name="T28" fmla="*/ 776 w 3414"/>
                <a:gd name="T29" fmla="*/ 1630 h 4113"/>
                <a:gd name="T30" fmla="*/ 883 w 3414"/>
                <a:gd name="T31" fmla="*/ 1825 h 4113"/>
                <a:gd name="T32" fmla="*/ 1164 w 3414"/>
                <a:gd name="T33" fmla="*/ 2406 h 4113"/>
                <a:gd name="T34" fmla="*/ 1164 w 3414"/>
                <a:gd name="T35" fmla="*/ 2689 h 4113"/>
                <a:gd name="T36" fmla="*/ 1017 w 3414"/>
                <a:gd name="T37" fmla="*/ 2937 h 4113"/>
                <a:gd name="T38" fmla="*/ 324 w 3414"/>
                <a:gd name="T39" fmla="*/ 3315 h 4113"/>
                <a:gd name="T40" fmla="*/ 0 w 3414"/>
                <a:gd name="T41" fmla="*/ 3861 h 4113"/>
                <a:gd name="T42" fmla="*/ 0 w 3414"/>
                <a:gd name="T43" fmla="*/ 4113 h 4113"/>
                <a:gd name="T44" fmla="*/ 3414 w 3414"/>
                <a:gd name="T45" fmla="*/ 4113 h 4113"/>
                <a:gd name="T46" fmla="*/ 3414 w 3414"/>
                <a:gd name="T47" fmla="*/ 3877 h 4113"/>
                <a:gd name="T48" fmla="*/ 3070 w 3414"/>
                <a:gd name="T49" fmla="*/ 3320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4" h="4113">
                  <a:moveTo>
                    <a:pt x="3070" y="3320"/>
                  </a:moveTo>
                  <a:cubicBezTo>
                    <a:pt x="2329" y="2949"/>
                    <a:pt x="2329" y="2949"/>
                    <a:pt x="2329" y="2949"/>
                  </a:cubicBezTo>
                  <a:cubicBezTo>
                    <a:pt x="2233" y="2901"/>
                    <a:pt x="2173" y="2804"/>
                    <a:pt x="2173" y="2696"/>
                  </a:cubicBezTo>
                  <a:cubicBezTo>
                    <a:pt x="2173" y="2406"/>
                    <a:pt x="2173" y="2406"/>
                    <a:pt x="2173" y="2406"/>
                  </a:cubicBezTo>
                  <a:cubicBezTo>
                    <a:pt x="2193" y="2382"/>
                    <a:pt x="2217" y="2351"/>
                    <a:pt x="2243" y="2315"/>
                  </a:cubicBezTo>
                  <a:cubicBezTo>
                    <a:pt x="2344" y="2173"/>
                    <a:pt x="2420" y="2016"/>
                    <a:pt x="2473" y="1851"/>
                  </a:cubicBezTo>
                  <a:cubicBezTo>
                    <a:pt x="2568" y="1822"/>
                    <a:pt x="2638" y="1734"/>
                    <a:pt x="2638" y="1630"/>
                  </a:cubicBezTo>
                  <a:cubicBezTo>
                    <a:pt x="2638" y="1319"/>
                    <a:pt x="2638" y="1319"/>
                    <a:pt x="2638" y="1319"/>
                  </a:cubicBezTo>
                  <a:cubicBezTo>
                    <a:pt x="2638" y="1251"/>
                    <a:pt x="2608" y="1190"/>
                    <a:pt x="2561" y="1147"/>
                  </a:cubicBezTo>
                  <a:cubicBezTo>
                    <a:pt x="2561" y="699"/>
                    <a:pt x="2561" y="699"/>
                    <a:pt x="2561" y="699"/>
                  </a:cubicBezTo>
                  <a:cubicBezTo>
                    <a:pt x="2561" y="699"/>
                    <a:pt x="2653" y="0"/>
                    <a:pt x="1707" y="0"/>
                  </a:cubicBezTo>
                  <a:cubicBezTo>
                    <a:pt x="761" y="0"/>
                    <a:pt x="854" y="699"/>
                    <a:pt x="854" y="699"/>
                  </a:cubicBezTo>
                  <a:cubicBezTo>
                    <a:pt x="854" y="1147"/>
                    <a:pt x="854" y="1147"/>
                    <a:pt x="854" y="1147"/>
                  </a:cubicBezTo>
                  <a:cubicBezTo>
                    <a:pt x="806" y="1190"/>
                    <a:pt x="776" y="1251"/>
                    <a:pt x="776" y="1319"/>
                  </a:cubicBezTo>
                  <a:cubicBezTo>
                    <a:pt x="776" y="1630"/>
                    <a:pt x="776" y="1630"/>
                    <a:pt x="776" y="1630"/>
                  </a:cubicBezTo>
                  <a:cubicBezTo>
                    <a:pt x="776" y="1711"/>
                    <a:pt x="819" y="1783"/>
                    <a:pt x="883" y="1825"/>
                  </a:cubicBezTo>
                  <a:cubicBezTo>
                    <a:pt x="961" y="2163"/>
                    <a:pt x="1164" y="2406"/>
                    <a:pt x="1164" y="2406"/>
                  </a:cubicBezTo>
                  <a:cubicBezTo>
                    <a:pt x="1164" y="2689"/>
                    <a:pt x="1164" y="2689"/>
                    <a:pt x="1164" y="2689"/>
                  </a:cubicBezTo>
                  <a:cubicBezTo>
                    <a:pt x="1164" y="2793"/>
                    <a:pt x="1107" y="2888"/>
                    <a:pt x="1017" y="2937"/>
                  </a:cubicBezTo>
                  <a:cubicBezTo>
                    <a:pt x="324" y="3315"/>
                    <a:pt x="324" y="3315"/>
                    <a:pt x="324" y="3315"/>
                  </a:cubicBezTo>
                  <a:cubicBezTo>
                    <a:pt x="124" y="3424"/>
                    <a:pt x="0" y="3634"/>
                    <a:pt x="0" y="3861"/>
                  </a:cubicBezTo>
                  <a:cubicBezTo>
                    <a:pt x="0" y="4113"/>
                    <a:pt x="0" y="4113"/>
                    <a:pt x="0" y="4113"/>
                  </a:cubicBezTo>
                  <a:cubicBezTo>
                    <a:pt x="3414" y="4113"/>
                    <a:pt x="3414" y="4113"/>
                    <a:pt x="3414" y="4113"/>
                  </a:cubicBezTo>
                  <a:cubicBezTo>
                    <a:pt x="3414" y="3877"/>
                    <a:pt x="3414" y="3877"/>
                    <a:pt x="3414" y="3877"/>
                  </a:cubicBezTo>
                  <a:cubicBezTo>
                    <a:pt x="3414" y="3641"/>
                    <a:pt x="3281" y="3425"/>
                    <a:pt x="3070" y="3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074AE68-CD8F-4FE8-9FA9-464218651B1A}"/>
              </a:ext>
            </a:extLst>
          </p:cNvPr>
          <p:cNvSpPr txBox="1"/>
          <p:nvPr/>
        </p:nvSpPr>
        <p:spPr>
          <a:xfrm>
            <a:off x="4828458" y="1670699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FB1AE5-EBD3-4376-A61E-1CEAF54A80DD}"/>
              </a:ext>
            </a:extLst>
          </p:cNvPr>
          <p:cNvSpPr txBox="1"/>
          <p:nvPr/>
        </p:nvSpPr>
        <p:spPr>
          <a:xfrm>
            <a:off x="4828458" y="556509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A1F7BD8-C0F1-4F16-A57A-61DC0180AD07}"/>
              </a:ext>
            </a:extLst>
          </p:cNvPr>
          <p:cNvSpPr txBox="1"/>
          <p:nvPr/>
        </p:nvSpPr>
        <p:spPr>
          <a:xfrm>
            <a:off x="5905819" y="4717334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52C675-3A1D-4F3C-A582-06338CF641D4}"/>
              </a:ext>
            </a:extLst>
          </p:cNvPr>
          <p:cNvSpPr txBox="1"/>
          <p:nvPr/>
        </p:nvSpPr>
        <p:spPr>
          <a:xfrm>
            <a:off x="6921365" y="367920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8A25FB4-694E-4F1C-BEC6-90965B2564D8}"/>
              </a:ext>
            </a:extLst>
          </p:cNvPr>
          <p:cNvSpPr txBox="1"/>
          <p:nvPr/>
        </p:nvSpPr>
        <p:spPr>
          <a:xfrm>
            <a:off x="5905819" y="2615598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902219379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ally Aligned Course PPT Template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ademically Aligned Course PPT Template  -  Read-Only" id="{83DF32DC-6E4C-5942-AD03-722384A05F23}" vid="{E9160F0D-179B-4F4B-AB51-86D9B0F0F5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Academically Aligned Course PPT Template  -  Read-Only</Template>
  <TotalTime>737</TotalTime>
  <Words>475</Words>
  <Application>Microsoft Office PowerPoint</Application>
  <PresentationFormat>Widescreen</PresentationFormat>
  <Paragraphs>137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Academically Aligned Course PPT Template  -  Read-Only</vt:lpstr>
      <vt:lpstr>Compensation and Benefits</vt:lpstr>
      <vt:lpstr>Learning Objectives </vt:lpstr>
      <vt:lpstr>Key Terms</vt:lpstr>
      <vt:lpstr>Introduction to Performance Appraisal</vt:lpstr>
      <vt:lpstr>Balanced Scorecard</vt:lpstr>
      <vt:lpstr>Creating an Appraisal Plan</vt:lpstr>
      <vt:lpstr>Choose an appraisal method</vt:lpstr>
      <vt:lpstr>Appraisal Errors</vt:lpstr>
      <vt:lpstr> How to Avoid Rater Errors</vt:lpstr>
      <vt:lpstr>Performance Appraisal Process</vt:lpstr>
      <vt:lpstr>Updated Job Descriptions</vt:lpstr>
      <vt:lpstr>Review the Records</vt:lpstr>
      <vt:lpstr>Plan the Interview</vt:lpstr>
      <vt:lpstr>The Interview</vt:lpstr>
      <vt:lpstr>Closing the Loop</vt:lpstr>
      <vt:lpstr>In the Spotlight…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Lori Roth</dc:creator>
  <cp:keywords/>
  <dc:description/>
  <cp:lastModifiedBy>Lori Roth</cp:lastModifiedBy>
  <cp:revision>79</cp:revision>
  <dcterms:created xsi:type="dcterms:W3CDTF">2022-09-22T15:00:51Z</dcterms:created>
  <dcterms:modified xsi:type="dcterms:W3CDTF">2024-03-20T15:37:07Z</dcterms:modified>
  <cp:category/>
</cp:coreProperties>
</file>