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9"/>
  </p:notesMasterIdLst>
  <p:sldIdLst>
    <p:sldId id="256" r:id="rId2"/>
    <p:sldId id="297" r:id="rId3"/>
    <p:sldId id="279" r:id="rId4"/>
    <p:sldId id="272" r:id="rId5"/>
    <p:sldId id="316" r:id="rId6"/>
    <p:sldId id="317" r:id="rId7"/>
    <p:sldId id="314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7744809-7CB3-6FF7-ADE4-7DD16BF39745}" v="10" dt="2024-03-20T15:36:16.902"/>
    <p1510:client id="{40C53D63-8207-5ECB-5B50-EB6E671EACAD}" v="2" dt="2024-03-20T15:35:11.43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007"/>
    <p:restoredTop sz="92780"/>
  </p:normalViewPr>
  <p:slideViewPr>
    <p:cSldViewPr snapToGrid="0">
      <p:cViewPr varScale="1">
        <p:scale>
          <a:sx n="100" d="100"/>
          <a:sy n="100" d="100"/>
        </p:scale>
        <p:origin x="1000" y="1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microsoft.com/office/2015/10/relationships/revisionInfo" Target="revisionInfo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orman, Demetrius" userId="S::demetrius.norman@shrm.org::833d0e5d-5cf5-4a58-b4e0-ff6c0de717f1" providerId="AD" clId="Web-{40C53D63-8207-5ECB-5B50-EB6E671EACAD}"/>
    <pc:docChg chg="modSld">
      <pc:chgData name="Norman, Demetrius" userId="S::demetrius.norman@shrm.org::833d0e5d-5cf5-4a58-b4e0-ff6c0de717f1" providerId="AD" clId="Web-{40C53D63-8207-5ECB-5B50-EB6E671EACAD}" dt="2024-03-20T15:35:11.438" v="0" actId="20577"/>
      <pc:docMkLst>
        <pc:docMk/>
      </pc:docMkLst>
      <pc:sldChg chg="modSp">
        <pc:chgData name="Norman, Demetrius" userId="S::demetrius.norman@shrm.org::833d0e5d-5cf5-4a58-b4e0-ff6c0de717f1" providerId="AD" clId="Web-{40C53D63-8207-5ECB-5B50-EB6E671EACAD}" dt="2024-03-20T15:35:11.438" v="0" actId="20577"/>
        <pc:sldMkLst>
          <pc:docMk/>
          <pc:sldMk cId="963172644" sldId="256"/>
        </pc:sldMkLst>
        <pc:spChg chg="mod">
          <ac:chgData name="Norman, Demetrius" userId="S::demetrius.norman@shrm.org::833d0e5d-5cf5-4a58-b4e0-ff6c0de717f1" providerId="AD" clId="Web-{40C53D63-8207-5ECB-5B50-EB6E671EACAD}" dt="2024-03-20T15:35:11.438" v="0" actId="20577"/>
          <ac:spMkLst>
            <pc:docMk/>
            <pc:sldMk cId="963172644" sldId="256"/>
            <ac:spMk id="7" creationId="{B54EAEE3-B48F-4738-EA73-334EC89E352E}"/>
          </ac:spMkLst>
        </pc:spChg>
      </pc:sldChg>
    </pc:docChg>
  </pc:docChgLst>
  <pc:docChgLst>
    <pc:chgData name="Norman, Demetrius" userId="S::demetrius.norman@shrm.org::833d0e5d-5cf5-4a58-b4e0-ff6c0de717f1" providerId="AD" clId="Web-{37744809-7CB3-6FF7-ADE4-7DD16BF39745}"/>
    <pc:docChg chg="modSld">
      <pc:chgData name="Norman, Demetrius" userId="S::demetrius.norman@shrm.org::833d0e5d-5cf5-4a58-b4e0-ff6c0de717f1" providerId="AD" clId="Web-{37744809-7CB3-6FF7-ADE4-7DD16BF39745}" dt="2024-03-20T15:36:15.184" v="5" actId="20577"/>
      <pc:docMkLst>
        <pc:docMk/>
      </pc:docMkLst>
      <pc:sldChg chg="modSp">
        <pc:chgData name="Norman, Demetrius" userId="S::demetrius.norman@shrm.org::833d0e5d-5cf5-4a58-b4e0-ff6c0de717f1" providerId="AD" clId="Web-{37744809-7CB3-6FF7-ADE4-7DD16BF39745}" dt="2024-03-20T15:36:15.184" v="5" actId="20577"/>
        <pc:sldMkLst>
          <pc:docMk/>
          <pc:sldMk cId="963172644" sldId="256"/>
        </pc:sldMkLst>
        <pc:spChg chg="mod">
          <ac:chgData name="Norman, Demetrius" userId="S::demetrius.norman@shrm.org::833d0e5d-5cf5-4a58-b4e0-ff6c0de717f1" providerId="AD" clId="Web-{37744809-7CB3-6FF7-ADE4-7DD16BF39745}" dt="2024-03-20T15:36:15.184" v="5" actId="20577"/>
          <ac:spMkLst>
            <pc:docMk/>
            <pc:sldMk cId="963172644" sldId="256"/>
            <ac:spMk id="7" creationId="{B54EAEE3-B48F-4738-EA73-334EC89E352E}"/>
          </ac:spMkLst>
        </pc:spChg>
      </pc:sldChg>
    </pc:docChg>
  </pc:docChgLst>
</pc:chgInfo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svg"/><Relationship Id="rId1" Type="http://schemas.openxmlformats.org/officeDocument/2006/relationships/image" Target="../media/image7.png"/><Relationship Id="rId6" Type="http://schemas.openxmlformats.org/officeDocument/2006/relationships/image" Target="../media/image12.svg"/><Relationship Id="rId5" Type="http://schemas.openxmlformats.org/officeDocument/2006/relationships/image" Target="../media/image11.png"/><Relationship Id="rId4" Type="http://schemas.openxmlformats.org/officeDocument/2006/relationships/image" Target="../media/image10.sv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svg"/><Relationship Id="rId1" Type="http://schemas.openxmlformats.org/officeDocument/2006/relationships/image" Target="../media/image7.png"/><Relationship Id="rId6" Type="http://schemas.openxmlformats.org/officeDocument/2006/relationships/image" Target="../media/image12.svg"/><Relationship Id="rId5" Type="http://schemas.openxmlformats.org/officeDocument/2006/relationships/image" Target="../media/image11.png"/><Relationship Id="rId4" Type="http://schemas.openxmlformats.org/officeDocument/2006/relationships/image" Target="../media/image10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3612BAB-B204-4C18-AA5D-35D619EDCBDA}" type="doc">
      <dgm:prSet loTypeId="urn:microsoft.com/office/officeart/2018/2/layout/IconVerticalSolidList" loCatId="icon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480F83DB-9299-46E4-8AFD-B4B9873B38C2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b="0" i="0" u="none" dirty="0"/>
            <a:t>Describe the fundamental reasons for studying compensation and benefits in a Human Resource Management context      </a:t>
          </a:r>
          <a:endParaRPr lang="en-US" dirty="0"/>
        </a:p>
      </dgm:t>
    </dgm:pt>
    <dgm:pt modelId="{2E35E575-ECEF-47C7-9886-9A0A31DF19DD}" type="parTrans" cxnId="{88E4FFA3-A388-4ED4-9CB3-365B640C8294}">
      <dgm:prSet/>
      <dgm:spPr/>
      <dgm:t>
        <a:bodyPr/>
        <a:lstStyle/>
        <a:p>
          <a:endParaRPr lang="en-US"/>
        </a:p>
      </dgm:t>
    </dgm:pt>
    <dgm:pt modelId="{2DDC0737-5DBE-4732-8FA1-8B482DC0B1AE}" type="sibTrans" cxnId="{88E4FFA3-A388-4ED4-9CB3-365B640C8294}">
      <dgm:prSet/>
      <dgm:spPr/>
      <dgm:t>
        <a:bodyPr/>
        <a:lstStyle/>
        <a:p>
          <a:endParaRPr lang="en-US"/>
        </a:p>
      </dgm:t>
    </dgm:pt>
    <dgm:pt modelId="{86A4EA08-0F60-4667-A50F-A77F09E51C54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Define Key Terms for compensation and benefits</a:t>
          </a:r>
        </a:p>
      </dgm:t>
    </dgm:pt>
    <dgm:pt modelId="{DD0A0B7B-0404-43B9-903D-F650381CEBDB}" type="parTrans" cxnId="{69AB3104-DF73-4856-A1D3-DE68C4B290A9}">
      <dgm:prSet/>
      <dgm:spPr/>
      <dgm:t>
        <a:bodyPr/>
        <a:lstStyle/>
        <a:p>
          <a:endParaRPr lang="en-US"/>
        </a:p>
      </dgm:t>
    </dgm:pt>
    <dgm:pt modelId="{14D86727-5BDF-41A0-97D9-53573ABB6891}" type="sibTrans" cxnId="{69AB3104-DF73-4856-A1D3-DE68C4B290A9}">
      <dgm:prSet/>
      <dgm:spPr/>
      <dgm:t>
        <a:bodyPr/>
        <a:lstStyle/>
        <a:p>
          <a:endParaRPr lang="en-US"/>
        </a:p>
      </dgm:t>
    </dgm:pt>
    <dgm:pt modelId="{E01AC432-699A-4A9D-A406-602756FD62CD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b="0" i="0" u="none" dirty="0"/>
            <a:t>Reflect on total compensation issues from an employee perspective</a:t>
          </a:r>
        </a:p>
        <a:p>
          <a:pPr>
            <a:lnSpc>
              <a:spcPct val="100000"/>
            </a:lnSpc>
          </a:pPr>
          <a:endParaRPr lang="en-US" dirty="0"/>
        </a:p>
      </dgm:t>
    </dgm:pt>
    <dgm:pt modelId="{803C991C-4881-4EB0-A9F2-9E81C916DD7F}" type="parTrans" cxnId="{59A15633-A74C-48D2-A036-5FEA263231EC}">
      <dgm:prSet/>
      <dgm:spPr/>
      <dgm:t>
        <a:bodyPr/>
        <a:lstStyle/>
        <a:p>
          <a:endParaRPr lang="en-US"/>
        </a:p>
      </dgm:t>
    </dgm:pt>
    <dgm:pt modelId="{80792256-978F-4474-93B9-189785AA32F2}" type="sibTrans" cxnId="{59A15633-A74C-48D2-A036-5FEA263231EC}">
      <dgm:prSet/>
      <dgm:spPr/>
      <dgm:t>
        <a:bodyPr/>
        <a:lstStyle/>
        <a:p>
          <a:endParaRPr lang="en-US"/>
        </a:p>
      </dgm:t>
    </dgm:pt>
    <dgm:pt modelId="{1042884E-3910-C542-873A-50F1F81BD6EE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b="0" i="0" u="none" dirty="0"/>
            <a:t>Develop knowledge of introductory compensation and benefits information</a:t>
          </a:r>
          <a:endParaRPr lang="en-US" dirty="0"/>
        </a:p>
      </dgm:t>
    </dgm:pt>
    <dgm:pt modelId="{A471ADD3-31DA-634C-AB6A-222E42FFC3FA}" type="parTrans" cxnId="{625AA9FB-441F-CC44-AE10-1E7B7F8A8DAA}">
      <dgm:prSet/>
      <dgm:spPr/>
      <dgm:t>
        <a:bodyPr/>
        <a:lstStyle/>
        <a:p>
          <a:endParaRPr lang="en-US"/>
        </a:p>
      </dgm:t>
    </dgm:pt>
    <dgm:pt modelId="{EFC5CAA3-5A77-9245-ADD6-F586EE268DF6}" type="sibTrans" cxnId="{625AA9FB-441F-CC44-AE10-1E7B7F8A8DAA}">
      <dgm:prSet/>
      <dgm:spPr/>
      <dgm:t>
        <a:bodyPr/>
        <a:lstStyle/>
        <a:p>
          <a:endParaRPr lang="en-US"/>
        </a:p>
      </dgm:t>
    </dgm:pt>
    <dgm:pt modelId="{71C506DE-722C-1548-97F8-01A72228A557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b="0" i="0" u="none" dirty="0"/>
            <a:t>identify total compensation issues from an employer perspective</a:t>
          </a:r>
        </a:p>
      </dgm:t>
    </dgm:pt>
    <dgm:pt modelId="{C730FCE5-BDFF-4849-BF2A-EF02DDF0DFCA}" type="parTrans" cxnId="{8716D122-7EA2-4842-8E92-D04D80A56498}">
      <dgm:prSet/>
      <dgm:spPr/>
      <dgm:t>
        <a:bodyPr/>
        <a:lstStyle/>
        <a:p>
          <a:endParaRPr lang="en-US"/>
        </a:p>
      </dgm:t>
    </dgm:pt>
    <dgm:pt modelId="{260F6886-0A48-374C-9FF1-04360135373F}" type="sibTrans" cxnId="{8716D122-7EA2-4842-8E92-D04D80A56498}">
      <dgm:prSet/>
      <dgm:spPr/>
      <dgm:t>
        <a:bodyPr/>
        <a:lstStyle/>
        <a:p>
          <a:endParaRPr lang="en-US"/>
        </a:p>
      </dgm:t>
    </dgm:pt>
    <dgm:pt modelId="{9D4DA241-D5D1-4FE4-AFA9-5AAF5F2C2118}" type="pres">
      <dgm:prSet presAssocID="{03612BAB-B204-4C18-AA5D-35D619EDCBDA}" presName="root" presStyleCnt="0">
        <dgm:presLayoutVars>
          <dgm:dir/>
          <dgm:resizeHandles val="exact"/>
        </dgm:presLayoutVars>
      </dgm:prSet>
      <dgm:spPr/>
    </dgm:pt>
    <dgm:pt modelId="{ED1123AB-39BC-4039-A54E-145C3F1F3B8D}" type="pres">
      <dgm:prSet presAssocID="{86A4EA08-0F60-4667-A50F-A77F09E51C54}" presName="compNode" presStyleCnt="0"/>
      <dgm:spPr/>
    </dgm:pt>
    <dgm:pt modelId="{6BC39C47-B7AE-47BF-8349-9E88995D79B0}" type="pres">
      <dgm:prSet presAssocID="{86A4EA08-0F60-4667-A50F-A77F09E51C54}" presName="bgRect" presStyleLbl="bgShp" presStyleIdx="0" presStyleCnt="5"/>
      <dgm:spPr/>
    </dgm:pt>
    <dgm:pt modelId="{EC02EF70-355E-4383-9BA3-4D4EF2E6994B}" type="pres">
      <dgm:prSet presAssocID="{86A4EA08-0F60-4667-A50F-A77F09E51C54}" presName="iconRect" presStyleLbl="node1" presStyleIdx="0" presStyleCnt="5"/>
      <dgm:spPr>
        <a:blipFill>
          <a:blip xmlns:r="http://schemas.openxmlformats.org/officeDocument/2006/relationships" r:embed="rId1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Teacher"/>
        </a:ext>
      </dgm:extLst>
    </dgm:pt>
    <dgm:pt modelId="{42F3709A-81EB-4274-9862-2D4CD6E43E86}" type="pres">
      <dgm:prSet presAssocID="{86A4EA08-0F60-4667-A50F-A77F09E51C54}" presName="spaceRect" presStyleCnt="0"/>
      <dgm:spPr/>
    </dgm:pt>
    <dgm:pt modelId="{19031AC2-3926-4114-AC13-2083605F8297}" type="pres">
      <dgm:prSet presAssocID="{86A4EA08-0F60-4667-A50F-A77F09E51C54}" presName="parTx" presStyleLbl="revTx" presStyleIdx="0" presStyleCnt="5">
        <dgm:presLayoutVars>
          <dgm:chMax val="0"/>
          <dgm:chPref val="0"/>
        </dgm:presLayoutVars>
      </dgm:prSet>
      <dgm:spPr/>
    </dgm:pt>
    <dgm:pt modelId="{1C864961-C706-479A-9612-458DE4082E2A}" type="pres">
      <dgm:prSet presAssocID="{14D86727-5BDF-41A0-97D9-53573ABB6891}" presName="sibTrans" presStyleCnt="0"/>
      <dgm:spPr/>
    </dgm:pt>
    <dgm:pt modelId="{24CB8E7C-EFE7-476F-8B74-BCA650D7B9A8}" type="pres">
      <dgm:prSet presAssocID="{480F83DB-9299-46E4-8AFD-B4B9873B38C2}" presName="compNode" presStyleCnt="0"/>
      <dgm:spPr/>
    </dgm:pt>
    <dgm:pt modelId="{1F244B83-7FC2-417B-BD7E-C5AF9A6681F8}" type="pres">
      <dgm:prSet presAssocID="{480F83DB-9299-46E4-8AFD-B4B9873B38C2}" presName="bgRect" presStyleLbl="bgShp" presStyleIdx="1" presStyleCnt="5"/>
      <dgm:spPr/>
    </dgm:pt>
    <dgm:pt modelId="{29948507-0E52-4174-A2DD-F84F4CD705EE}" type="pres">
      <dgm:prSet presAssocID="{480F83DB-9299-46E4-8AFD-B4B9873B38C2}" presName="iconRect" presStyleLbl="node1" presStyleIdx="1" presStyleCnt="5"/>
      <dgm:spPr>
        <a:blipFill>
          <a:blip xmlns:r="http://schemas.openxmlformats.org/officeDocument/2006/relationships" r:embed="rId3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ead with Gears"/>
        </a:ext>
      </dgm:extLst>
    </dgm:pt>
    <dgm:pt modelId="{E8BB19F4-CA14-464D-A3A3-E2DB1E87B111}" type="pres">
      <dgm:prSet presAssocID="{480F83DB-9299-46E4-8AFD-B4B9873B38C2}" presName="spaceRect" presStyleCnt="0"/>
      <dgm:spPr/>
    </dgm:pt>
    <dgm:pt modelId="{9BF0FCD4-C710-4ED8-8544-88A4B513138A}" type="pres">
      <dgm:prSet presAssocID="{480F83DB-9299-46E4-8AFD-B4B9873B38C2}" presName="parTx" presStyleLbl="revTx" presStyleIdx="1" presStyleCnt="5">
        <dgm:presLayoutVars>
          <dgm:chMax val="0"/>
          <dgm:chPref val="0"/>
        </dgm:presLayoutVars>
      </dgm:prSet>
      <dgm:spPr/>
    </dgm:pt>
    <dgm:pt modelId="{0909EE97-6DA5-4F21-80F7-A2D723BA70FC}" type="pres">
      <dgm:prSet presAssocID="{2DDC0737-5DBE-4732-8FA1-8B482DC0B1AE}" presName="sibTrans" presStyleCnt="0"/>
      <dgm:spPr/>
    </dgm:pt>
    <dgm:pt modelId="{6BB97BBF-BC0E-004C-B799-9253CD4B6378}" type="pres">
      <dgm:prSet presAssocID="{71C506DE-722C-1548-97F8-01A72228A557}" presName="compNode" presStyleCnt="0"/>
      <dgm:spPr/>
    </dgm:pt>
    <dgm:pt modelId="{55FB4A71-C61C-0645-A8EF-BA6D79816230}" type="pres">
      <dgm:prSet presAssocID="{71C506DE-722C-1548-97F8-01A72228A557}" presName="bgRect" presStyleLbl="bgShp" presStyleIdx="2" presStyleCnt="5"/>
      <dgm:spPr/>
    </dgm:pt>
    <dgm:pt modelId="{7F165008-E695-5842-81CC-9C479D408460}" type="pres">
      <dgm:prSet presAssocID="{71C506DE-722C-1548-97F8-01A72228A557}" presName="iconRect" presStyleLbl="node1" presStyleIdx="2" presStyleCnt="5"/>
      <dgm:spPr/>
    </dgm:pt>
    <dgm:pt modelId="{623DCFD3-2542-C544-B80B-77EBD0658363}" type="pres">
      <dgm:prSet presAssocID="{71C506DE-722C-1548-97F8-01A72228A557}" presName="spaceRect" presStyleCnt="0"/>
      <dgm:spPr/>
    </dgm:pt>
    <dgm:pt modelId="{995544D0-6BF2-E243-8EDF-3DDB0ED5517F}" type="pres">
      <dgm:prSet presAssocID="{71C506DE-722C-1548-97F8-01A72228A557}" presName="parTx" presStyleLbl="revTx" presStyleIdx="2" presStyleCnt="5">
        <dgm:presLayoutVars>
          <dgm:chMax val="0"/>
          <dgm:chPref val="0"/>
        </dgm:presLayoutVars>
      </dgm:prSet>
      <dgm:spPr/>
    </dgm:pt>
    <dgm:pt modelId="{48104D50-7586-384D-ADAC-9279C2958F45}" type="pres">
      <dgm:prSet presAssocID="{260F6886-0A48-374C-9FF1-04360135373F}" presName="sibTrans" presStyleCnt="0"/>
      <dgm:spPr/>
    </dgm:pt>
    <dgm:pt modelId="{1CB42338-CF2C-488B-BF3D-911C62092492}" type="pres">
      <dgm:prSet presAssocID="{E01AC432-699A-4A9D-A406-602756FD62CD}" presName="compNode" presStyleCnt="0"/>
      <dgm:spPr/>
    </dgm:pt>
    <dgm:pt modelId="{9A6FC6E4-B33E-4E00-86D4-2B9095538216}" type="pres">
      <dgm:prSet presAssocID="{E01AC432-699A-4A9D-A406-602756FD62CD}" presName="bgRect" presStyleLbl="bgShp" presStyleIdx="3" presStyleCnt="5"/>
      <dgm:spPr/>
    </dgm:pt>
    <dgm:pt modelId="{352FD0EC-D3B2-49E1-9C75-2BAFCCB7C671}" type="pres">
      <dgm:prSet presAssocID="{E01AC432-699A-4A9D-A406-602756FD62CD}" presName="iconRect" presStyleLbl="node1" presStyleIdx="3" presStyleCnt="5"/>
      <dgm:spPr>
        <a:blipFill>
          <a:blip xmlns:r="http://schemas.openxmlformats.org/officeDocument/2006/relationships" r:embed="rId5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Meeting"/>
        </a:ext>
      </dgm:extLst>
    </dgm:pt>
    <dgm:pt modelId="{35DBE072-D7A0-487E-A0CD-F2A9ADD7794A}" type="pres">
      <dgm:prSet presAssocID="{E01AC432-699A-4A9D-A406-602756FD62CD}" presName="spaceRect" presStyleCnt="0"/>
      <dgm:spPr/>
    </dgm:pt>
    <dgm:pt modelId="{6B61F48C-BC31-42C8-8C5D-7BD9F1077E3E}" type="pres">
      <dgm:prSet presAssocID="{E01AC432-699A-4A9D-A406-602756FD62CD}" presName="parTx" presStyleLbl="revTx" presStyleIdx="3" presStyleCnt="5">
        <dgm:presLayoutVars>
          <dgm:chMax val="0"/>
          <dgm:chPref val="0"/>
        </dgm:presLayoutVars>
      </dgm:prSet>
      <dgm:spPr/>
    </dgm:pt>
    <dgm:pt modelId="{F53477EC-B7C0-F848-A924-18B636AD5301}" type="pres">
      <dgm:prSet presAssocID="{80792256-978F-4474-93B9-189785AA32F2}" presName="sibTrans" presStyleCnt="0"/>
      <dgm:spPr/>
    </dgm:pt>
    <dgm:pt modelId="{D74BABF6-5D67-5546-9C6A-EEB8ADEA02B2}" type="pres">
      <dgm:prSet presAssocID="{1042884E-3910-C542-873A-50F1F81BD6EE}" presName="compNode" presStyleCnt="0"/>
      <dgm:spPr/>
    </dgm:pt>
    <dgm:pt modelId="{A1799D55-F65C-C443-9F2A-88DE3B9A7040}" type="pres">
      <dgm:prSet presAssocID="{1042884E-3910-C542-873A-50F1F81BD6EE}" presName="bgRect" presStyleLbl="bgShp" presStyleIdx="4" presStyleCnt="5"/>
      <dgm:spPr/>
    </dgm:pt>
    <dgm:pt modelId="{4616DE98-C9FA-C64C-8499-845C64DAE330}" type="pres">
      <dgm:prSet presAssocID="{1042884E-3910-C542-873A-50F1F81BD6EE}" presName="iconRect" presStyleLbl="node1" presStyleIdx="4" presStyleCnt="5"/>
      <dgm:spPr/>
    </dgm:pt>
    <dgm:pt modelId="{733CF7BE-D871-174D-AD34-80FDE0D2DBB5}" type="pres">
      <dgm:prSet presAssocID="{1042884E-3910-C542-873A-50F1F81BD6EE}" presName="spaceRect" presStyleCnt="0"/>
      <dgm:spPr/>
    </dgm:pt>
    <dgm:pt modelId="{9D1077E4-9CD0-C748-A181-97EFDB492B5A}" type="pres">
      <dgm:prSet presAssocID="{1042884E-3910-C542-873A-50F1F81BD6EE}" presName="parTx" presStyleLbl="revTx" presStyleIdx="4" presStyleCnt="5">
        <dgm:presLayoutVars>
          <dgm:chMax val="0"/>
          <dgm:chPref val="0"/>
        </dgm:presLayoutVars>
      </dgm:prSet>
      <dgm:spPr/>
    </dgm:pt>
  </dgm:ptLst>
  <dgm:cxnLst>
    <dgm:cxn modelId="{69AB3104-DF73-4856-A1D3-DE68C4B290A9}" srcId="{03612BAB-B204-4C18-AA5D-35D619EDCBDA}" destId="{86A4EA08-0F60-4667-A50F-A77F09E51C54}" srcOrd="0" destOrd="0" parTransId="{DD0A0B7B-0404-43B9-903D-F650381CEBDB}" sibTransId="{14D86727-5BDF-41A0-97D9-53573ABB6891}"/>
    <dgm:cxn modelId="{439F340E-B535-ED4E-B7E9-DA6194E0885D}" type="presOf" srcId="{1042884E-3910-C542-873A-50F1F81BD6EE}" destId="{9D1077E4-9CD0-C748-A181-97EFDB492B5A}" srcOrd="0" destOrd="0" presId="urn:microsoft.com/office/officeart/2018/2/layout/IconVerticalSolidList"/>
    <dgm:cxn modelId="{8716D122-7EA2-4842-8E92-D04D80A56498}" srcId="{03612BAB-B204-4C18-AA5D-35D619EDCBDA}" destId="{71C506DE-722C-1548-97F8-01A72228A557}" srcOrd="2" destOrd="0" parTransId="{C730FCE5-BDFF-4849-BF2A-EF02DDF0DFCA}" sibTransId="{260F6886-0A48-374C-9FF1-04360135373F}"/>
    <dgm:cxn modelId="{59A15633-A74C-48D2-A036-5FEA263231EC}" srcId="{03612BAB-B204-4C18-AA5D-35D619EDCBDA}" destId="{E01AC432-699A-4A9D-A406-602756FD62CD}" srcOrd="3" destOrd="0" parTransId="{803C991C-4881-4EB0-A9F2-9E81C916DD7F}" sibTransId="{80792256-978F-4474-93B9-189785AA32F2}"/>
    <dgm:cxn modelId="{5B610341-55B6-4831-9B95-DBF7F760AE8C}" type="presOf" srcId="{03612BAB-B204-4C18-AA5D-35D619EDCBDA}" destId="{9D4DA241-D5D1-4FE4-AFA9-5AAF5F2C2118}" srcOrd="0" destOrd="0" presId="urn:microsoft.com/office/officeart/2018/2/layout/IconVerticalSolidList"/>
    <dgm:cxn modelId="{62889954-3CC8-C84B-8950-743E35DCFD5D}" type="presOf" srcId="{86A4EA08-0F60-4667-A50F-A77F09E51C54}" destId="{19031AC2-3926-4114-AC13-2083605F8297}" srcOrd="0" destOrd="0" presId="urn:microsoft.com/office/officeart/2018/2/layout/IconVerticalSolidList"/>
    <dgm:cxn modelId="{D929737C-A6B3-ED44-84E7-C73B3C8DB02A}" type="presOf" srcId="{480F83DB-9299-46E4-8AFD-B4B9873B38C2}" destId="{9BF0FCD4-C710-4ED8-8544-88A4B513138A}" srcOrd="0" destOrd="0" presId="urn:microsoft.com/office/officeart/2018/2/layout/IconVerticalSolidList"/>
    <dgm:cxn modelId="{88E4FFA3-A388-4ED4-9CB3-365B640C8294}" srcId="{03612BAB-B204-4C18-AA5D-35D619EDCBDA}" destId="{480F83DB-9299-46E4-8AFD-B4B9873B38C2}" srcOrd="1" destOrd="0" parTransId="{2E35E575-ECEF-47C7-9886-9A0A31DF19DD}" sibTransId="{2DDC0737-5DBE-4732-8FA1-8B482DC0B1AE}"/>
    <dgm:cxn modelId="{9DEAF3B9-F630-C749-89E7-D00401134DA0}" type="presOf" srcId="{71C506DE-722C-1548-97F8-01A72228A557}" destId="{995544D0-6BF2-E243-8EDF-3DDB0ED5517F}" srcOrd="0" destOrd="0" presId="urn:microsoft.com/office/officeart/2018/2/layout/IconVerticalSolidList"/>
    <dgm:cxn modelId="{A28E55E6-D53B-0649-BC22-9B3F10026982}" type="presOf" srcId="{E01AC432-699A-4A9D-A406-602756FD62CD}" destId="{6B61F48C-BC31-42C8-8C5D-7BD9F1077E3E}" srcOrd="0" destOrd="0" presId="urn:microsoft.com/office/officeart/2018/2/layout/IconVerticalSolidList"/>
    <dgm:cxn modelId="{625AA9FB-441F-CC44-AE10-1E7B7F8A8DAA}" srcId="{03612BAB-B204-4C18-AA5D-35D619EDCBDA}" destId="{1042884E-3910-C542-873A-50F1F81BD6EE}" srcOrd="4" destOrd="0" parTransId="{A471ADD3-31DA-634C-AB6A-222E42FFC3FA}" sibTransId="{EFC5CAA3-5A77-9245-ADD6-F586EE268DF6}"/>
    <dgm:cxn modelId="{0C69610E-1D34-C447-A76E-617181710406}" type="presParOf" srcId="{9D4DA241-D5D1-4FE4-AFA9-5AAF5F2C2118}" destId="{ED1123AB-39BC-4039-A54E-145C3F1F3B8D}" srcOrd="0" destOrd="0" presId="urn:microsoft.com/office/officeart/2018/2/layout/IconVerticalSolidList"/>
    <dgm:cxn modelId="{F994B39F-86B9-894B-B2A8-2AAFF4A6DF44}" type="presParOf" srcId="{ED1123AB-39BC-4039-A54E-145C3F1F3B8D}" destId="{6BC39C47-B7AE-47BF-8349-9E88995D79B0}" srcOrd="0" destOrd="0" presId="urn:microsoft.com/office/officeart/2018/2/layout/IconVerticalSolidList"/>
    <dgm:cxn modelId="{6153B10A-425B-2148-BBDA-AFB7F03EC0C6}" type="presParOf" srcId="{ED1123AB-39BC-4039-A54E-145C3F1F3B8D}" destId="{EC02EF70-355E-4383-9BA3-4D4EF2E6994B}" srcOrd="1" destOrd="0" presId="urn:microsoft.com/office/officeart/2018/2/layout/IconVerticalSolidList"/>
    <dgm:cxn modelId="{2DD761FF-7935-084C-A463-6113D2633D2B}" type="presParOf" srcId="{ED1123AB-39BC-4039-A54E-145C3F1F3B8D}" destId="{42F3709A-81EB-4274-9862-2D4CD6E43E86}" srcOrd="2" destOrd="0" presId="urn:microsoft.com/office/officeart/2018/2/layout/IconVerticalSolidList"/>
    <dgm:cxn modelId="{AB3B00C2-2492-1B4D-BBD0-C052844DABBD}" type="presParOf" srcId="{ED1123AB-39BC-4039-A54E-145C3F1F3B8D}" destId="{19031AC2-3926-4114-AC13-2083605F8297}" srcOrd="3" destOrd="0" presId="urn:microsoft.com/office/officeart/2018/2/layout/IconVerticalSolidList"/>
    <dgm:cxn modelId="{93229E8F-4C2A-2147-B7A6-5E3E5070C63D}" type="presParOf" srcId="{9D4DA241-D5D1-4FE4-AFA9-5AAF5F2C2118}" destId="{1C864961-C706-479A-9612-458DE4082E2A}" srcOrd="1" destOrd="0" presId="urn:microsoft.com/office/officeart/2018/2/layout/IconVerticalSolidList"/>
    <dgm:cxn modelId="{FDF930C0-2254-FF45-BB09-01479AB9F7E6}" type="presParOf" srcId="{9D4DA241-D5D1-4FE4-AFA9-5AAF5F2C2118}" destId="{24CB8E7C-EFE7-476F-8B74-BCA650D7B9A8}" srcOrd="2" destOrd="0" presId="urn:microsoft.com/office/officeart/2018/2/layout/IconVerticalSolidList"/>
    <dgm:cxn modelId="{84A6B5F5-3BA8-8847-9C6A-EFEF38D19872}" type="presParOf" srcId="{24CB8E7C-EFE7-476F-8B74-BCA650D7B9A8}" destId="{1F244B83-7FC2-417B-BD7E-C5AF9A6681F8}" srcOrd="0" destOrd="0" presId="urn:microsoft.com/office/officeart/2018/2/layout/IconVerticalSolidList"/>
    <dgm:cxn modelId="{6C5501D3-8E8D-4144-8593-2F1581873B27}" type="presParOf" srcId="{24CB8E7C-EFE7-476F-8B74-BCA650D7B9A8}" destId="{29948507-0E52-4174-A2DD-F84F4CD705EE}" srcOrd="1" destOrd="0" presId="urn:microsoft.com/office/officeart/2018/2/layout/IconVerticalSolidList"/>
    <dgm:cxn modelId="{D79CC1E9-1BD9-324F-A24F-EC12648FF1E8}" type="presParOf" srcId="{24CB8E7C-EFE7-476F-8B74-BCA650D7B9A8}" destId="{E8BB19F4-CA14-464D-A3A3-E2DB1E87B111}" srcOrd="2" destOrd="0" presId="urn:microsoft.com/office/officeart/2018/2/layout/IconVerticalSolidList"/>
    <dgm:cxn modelId="{C088A85D-F28D-864D-B38F-07F8054758E7}" type="presParOf" srcId="{24CB8E7C-EFE7-476F-8B74-BCA650D7B9A8}" destId="{9BF0FCD4-C710-4ED8-8544-88A4B513138A}" srcOrd="3" destOrd="0" presId="urn:microsoft.com/office/officeart/2018/2/layout/IconVerticalSolidList"/>
    <dgm:cxn modelId="{9F651D74-F5BF-2E48-8041-8355C8C44062}" type="presParOf" srcId="{9D4DA241-D5D1-4FE4-AFA9-5AAF5F2C2118}" destId="{0909EE97-6DA5-4F21-80F7-A2D723BA70FC}" srcOrd="3" destOrd="0" presId="urn:microsoft.com/office/officeart/2018/2/layout/IconVerticalSolidList"/>
    <dgm:cxn modelId="{9273CFC4-7BF7-BD4F-9175-8086171A9486}" type="presParOf" srcId="{9D4DA241-D5D1-4FE4-AFA9-5AAF5F2C2118}" destId="{6BB97BBF-BC0E-004C-B799-9253CD4B6378}" srcOrd="4" destOrd="0" presId="urn:microsoft.com/office/officeart/2018/2/layout/IconVerticalSolidList"/>
    <dgm:cxn modelId="{D581AAD9-84DE-754E-9212-6B1E5053B517}" type="presParOf" srcId="{6BB97BBF-BC0E-004C-B799-9253CD4B6378}" destId="{55FB4A71-C61C-0645-A8EF-BA6D79816230}" srcOrd="0" destOrd="0" presId="urn:microsoft.com/office/officeart/2018/2/layout/IconVerticalSolidList"/>
    <dgm:cxn modelId="{F1FBB2E5-8938-6842-91D9-8E948BA5C664}" type="presParOf" srcId="{6BB97BBF-BC0E-004C-B799-9253CD4B6378}" destId="{7F165008-E695-5842-81CC-9C479D408460}" srcOrd="1" destOrd="0" presId="urn:microsoft.com/office/officeart/2018/2/layout/IconVerticalSolidList"/>
    <dgm:cxn modelId="{CBAA661A-6095-2A4C-8F13-4D8D996FB8B9}" type="presParOf" srcId="{6BB97BBF-BC0E-004C-B799-9253CD4B6378}" destId="{623DCFD3-2542-C544-B80B-77EBD0658363}" srcOrd="2" destOrd="0" presId="urn:microsoft.com/office/officeart/2018/2/layout/IconVerticalSolidList"/>
    <dgm:cxn modelId="{0692593C-9F9A-9A46-A700-1C69ABE17318}" type="presParOf" srcId="{6BB97BBF-BC0E-004C-B799-9253CD4B6378}" destId="{995544D0-6BF2-E243-8EDF-3DDB0ED5517F}" srcOrd="3" destOrd="0" presId="urn:microsoft.com/office/officeart/2018/2/layout/IconVerticalSolidList"/>
    <dgm:cxn modelId="{90E0F8B0-AC7A-8943-A1A9-6F4D0A847821}" type="presParOf" srcId="{9D4DA241-D5D1-4FE4-AFA9-5AAF5F2C2118}" destId="{48104D50-7586-384D-ADAC-9279C2958F45}" srcOrd="5" destOrd="0" presId="urn:microsoft.com/office/officeart/2018/2/layout/IconVerticalSolidList"/>
    <dgm:cxn modelId="{42841B63-BABD-0F4C-9E35-825DCFD8C370}" type="presParOf" srcId="{9D4DA241-D5D1-4FE4-AFA9-5AAF5F2C2118}" destId="{1CB42338-CF2C-488B-BF3D-911C62092492}" srcOrd="6" destOrd="0" presId="urn:microsoft.com/office/officeart/2018/2/layout/IconVerticalSolidList"/>
    <dgm:cxn modelId="{D0F7235D-BD48-3D41-BB60-222A96C4729E}" type="presParOf" srcId="{1CB42338-CF2C-488B-BF3D-911C62092492}" destId="{9A6FC6E4-B33E-4E00-86D4-2B9095538216}" srcOrd="0" destOrd="0" presId="urn:microsoft.com/office/officeart/2018/2/layout/IconVerticalSolidList"/>
    <dgm:cxn modelId="{17621FB9-FCCD-CB4C-A1AE-9FCA69F4B09D}" type="presParOf" srcId="{1CB42338-CF2C-488B-BF3D-911C62092492}" destId="{352FD0EC-D3B2-49E1-9C75-2BAFCCB7C671}" srcOrd="1" destOrd="0" presId="urn:microsoft.com/office/officeart/2018/2/layout/IconVerticalSolidList"/>
    <dgm:cxn modelId="{EEEE86FA-E236-B34B-B00B-DF49762813BF}" type="presParOf" srcId="{1CB42338-CF2C-488B-BF3D-911C62092492}" destId="{35DBE072-D7A0-487E-A0CD-F2A9ADD7794A}" srcOrd="2" destOrd="0" presId="urn:microsoft.com/office/officeart/2018/2/layout/IconVerticalSolidList"/>
    <dgm:cxn modelId="{C5E365FA-CF02-B948-B007-CF49C0AD9127}" type="presParOf" srcId="{1CB42338-CF2C-488B-BF3D-911C62092492}" destId="{6B61F48C-BC31-42C8-8C5D-7BD9F1077E3E}" srcOrd="3" destOrd="0" presId="urn:microsoft.com/office/officeart/2018/2/layout/IconVerticalSolidList"/>
    <dgm:cxn modelId="{5CF0AAD8-BEAA-ED4C-9494-285E856D56D8}" type="presParOf" srcId="{9D4DA241-D5D1-4FE4-AFA9-5AAF5F2C2118}" destId="{F53477EC-B7C0-F848-A924-18B636AD5301}" srcOrd="7" destOrd="0" presId="urn:microsoft.com/office/officeart/2018/2/layout/IconVerticalSolidList"/>
    <dgm:cxn modelId="{3F8FBE46-DBEF-0E40-B90F-953AD337A99E}" type="presParOf" srcId="{9D4DA241-D5D1-4FE4-AFA9-5AAF5F2C2118}" destId="{D74BABF6-5D67-5546-9C6A-EEB8ADEA02B2}" srcOrd="8" destOrd="0" presId="urn:microsoft.com/office/officeart/2018/2/layout/IconVerticalSolidList"/>
    <dgm:cxn modelId="{4CF33E97-7790-AB4D-A3AA-126627DCE8EC}" type="presParOf" srcId="{D74BABF6-5D67-5546-9C6A-EEB8ADEA02B2}" destId="{A1799D55-F65C-C443-9F2A-88DE3B9A7040}" srcOrd="0" destOrd="0" presId="urn:microsoft.com/office/officeart/2018/2/layout/IconVerticalSolidList"/>
    <dgm:cxn modelId="{8D240A42-3C31-3340-B671-5AA43C8ACC51}" type="presParOf" srcId="{D74BABF6-5D67-5546-9C6A-EEB8ADEA02B2}" destId="{4616DE98-C9FA-C64C-8499-845C64DAE330}" srcOrd="1" destOrd="0" presId="urn:microsoft.com/office/officeart/2018/2/layout/IconVerticalSolidList"/>
    <dgm:cxn modelId="{3D5EA798-ABA3-F54C-8ACD-2D3036C7DBEB}" type="presParOf" srcId="{D74BABF6-5D67-5546-9C6A-EEB8ADEA02B2}" destId="{733CF7BE-D871-174D-AD34-80FDE0D2DBB5}" srcOrd="2" destOrd="0" presId="urn:microsoft.com/office/officeart/2018/2/layout/IconVerticalSolidList"/>
    <dgm:cxn modelId="{B03CB417-7850-E648-B898-2C8919581EA3}" type="presParOf" srcId="{D74BABF6-5D67-5546-9C6A-EEB8ADEA02B2}" destId="{9D1077E4-9CD0-C748-A181-97EFDB492B5A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BC39C47-B7AE-47BF-8349-9E88995D79B0}">
      <dsp:nvSpPr>
        <dsp:cNvPr id="0" name=""/>
        <dsp:cNvSpPr/>
      </dsp:nvSpPr>
      <dsp:spPr>
        <a:xfrm>
          <a:off x="0" y="3813"/>
          <a:ext cx="10515600" cy="812322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C02EF70-355E-4383-9BA3-4D4EF2E6994B}">
      <dsp:nvSpPr>
        <dsp:cNvPr id="0" name=""/>
        <dsp:cNvSpPr/>
      </dsp:nvSpPr>
      <dsp:spPr>
        <a:xfrm>
          <a:off x="245727" y="186586"/>
          <a:ext cx="446777" cy="446777"/>
        </a:xfrm>
        <a:prstGeom prst="rect">
          <a:avLst/>
        </a:prstGeom>
        <a:blipFill>
          <a:blip xmlns:r="http://schemas.openxmlformats.org/officeDocument/2006/relationships" r:embed="rId1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9031AC2-3926-4114-AC13-2083605F8297}">
      <dsp:nvSpPr>
        <dsp:cNvPr id="0" name=""/>
        <dsp:cNvSpPr/>
      </dsp:nvSpPr>
      <dsp:spPr>
        <a:xfrm>
          <a:off x="938232" y="3813"/>
          <a:ext cx="9577367" cy="81232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971" tIns="85971" rIns="85971" bIns="85971" numCol="1" spcCol="1270" anchor="ctr" anchorCtr="0">
          <a:noAutofit/>
        </a:bodyPr>
        <a:lstStyle/>
        <a:p>
          <a:pPr marL="0" lvl="0" indent="0" algn="l" defTabSz="7556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Define Key Terms for compensation and benefits</a:t>
          </a:r>
        </a:p>
      </dsp:txBody>
      <dsp:txXfrm>
        <a:off x="938232" y="3813"/>
        <a:ext cx="9577367" cy="812322"/>
      </dsp:txXfrm>
    </dsp:sp>
    <dsp:sp modelId="{1F244B83-7FC2-417B-BD7E-C5AF9A6681F8}">
      <dsp:nvSpPr>
        <dsp:cNvPr id="0" name=""/>
        <dsp:cNvSpPr/>
      </dsp:nvSpPr>
      <dsp:spPr>
        <a:xfrm>
          <a:off x="0" y="1019216"/>
          <a:ext cx="10515600" cy="812322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9948507-0E52-4174-A2DD-F84F4CD705EE}">
      <dsp:nvSpPr>
        <dsp:cNvPr id="0" name=""/>
        <dsp:cNvSpPr/>
      </dsp:nvSpPr>
      <dsp:spPr>
        <a:xfrm>
          <a:off x="245727" y="1201989"/>
          <a:ext cx="446777" cy="446777"/>
        </a:xfrm>
        <a:prstGeom prst="rect">
          <a:avLst/>
        </a:prstGeom>
        <a:blipFill>
          <a:blip xmlns:r="http://schemas.openxmlformats.org/officeDocument/2006/relationships" r:embed="rId3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BF0FCD4-C710-4ED8-8544-88A4B513138A}">
      <dsp:nvSpPr>
        <dsp:cNvPr id="0" name=""/>
        <dsp:cNvSpPr/>
      </dsp:nvSpPr>
      <dsp:spPr>
        <a:xfrm>
          <a:off x="938232" y="1019216"/>
          <a:ext cx="9577367" cy="81232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971" tIns="85971" rIns="85971" bIns="85971" numCol="1" spcCol="1270" anchor="ctr" anchorCtr="0">
          <a:noAutofit/>
        </a:bodyPr>
        <a:lstStyle/>
        <a:p>
          <a:pPr marL="0" lvl="0" indent="0" algn="l" defTabSz="7556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b="0" i="0" u="none" kern="1200" dirty="0"/>
            <a:t>Describe the fundamental reasons for studying compensation and benefits in a Human Resource Management context      </a:t>
          </a:r>
          <a:endParaRPr lang="en-US" sz="1700" kern="1200" dirty="0"/>
        </a:p>
      </dsp:txBody>
      <dsp:txXfrm>
        <a:off x="938232" y="1019216"/>
        <a:ext cx="9577367" cy="812322"/>
      </dsp:txXfrm>
    </dsp:sp>
    <dsp:sp modelId="{55FB4A71-C61C-0645-A8EF-BA6D79816230}">
      <dsp:nvSpPr>
        <dsp:cNvPr id="0" name=""/>
        <dsp:cNvSpPr/>
      </dsp:nvSpPr>
      <dsp:spPr>
        <a:xfrm>
          <a:off x="0" y="2034620"/>
          <a:ext cx="10515600" cy="812322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F165008-E695-5842-81CC-9C479D408460}">
      <dsp:nvSpPr>
        <dsp:cNvPr id="0" name=""/>
        <dsp:cNvSpPr/>
      </dsp:nvSpPr>
      <dsp:spPr>
        <a:xfrm>
          <a:off x="245727" y="2217392"/>
          <a:ext cx="446777" cy="446777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95544D0-6BF2-E243-8EDF-3DDB0ED5517F}">
      <dsp:nvSpPr>
        <dsp:cNvPr id="0" name=""/>
        <dsp:cNvSpPr/>
      </dsp:nvSpPr>
      <dsp:spPr>
        <a:xfrm>
          <a:off x="938232" y="2034620"/>
          <a:ext cx="9577367" cy="81232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971" tIns="85971" rIns="85971" bIns="85971" numCol="1" spcCol="1270" anchor="ctr" anchorCtr="0">
          <a:noAutofit/>
        </a:bodyPr>
        <a:lstStyle/>
        <a:p>
          <a:pPr marL="0" lvl="0" indent="0" algn="l" defTabSz="7556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b="0" i="0" u="none" kern="1200" dirty="0"/>
            <a:t>identify total compensation issues from an employer perspective</a:t>
          </a:r>
        </a:p>
      </dsp:txBody>
      <dsp:txXfrm>
        <a:off x="938232" y="2034620"/>
        <a:ext cx="9577367" cy="812322"/>
      </dsp:txXfrm>
    </dsp:sp>
    <dsp:sp modelId="{9A6FC6E4-B33E-4E00-86D4-2B9095538216}">
      <dsp:nvSpPr>
        <dsp:cNvPr id="0" name=""/>
        <dsp:cNvSpPr/>
      </dsp:nvSpPr>
      <dsp:spPr>
        <a:xfrm>
          <a:off x="0" y="3050023"/>
          <a:ext cx="10515600" cy="812322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52FD0EC-D3B2-49E1-9C75-2BAFCCB7C671}">
      <dsp:nvSpPr>
        <dsp:cNvPr id="0" name=""/>
        <dsp:cNvSpPr/>
      </dsp:nvSpPr>
      <dsp:spPr>
        <a:xfrm>
          <a:off x="245727" y="3232796"/>
          <a:ext cx="446777" cy="446777"/>
        </a:xfrm>
        <a:prstGeom prst="rect">
          <a:avLst/>
        </a:prstGeom>
        <a:blipFill>
          <a:blip xmlns:r="http://schemas.openxmlformats.org/officeDocument/2006/relationships" r:embed="rId5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B61F48C-BC31-42C8-8C5D-7BD9F1077E3E}">
      <dsp:nvSpPr>
        <dsp:cNvPr id="0" name=""/>
        <dsp:cNvSpPr/>
      </dsp:nvSpPr>
      <dsp:spPr>
        <a:xfrm>
          <a:off x="938232" y="3050023"/>
          <a:ext cx="9577367" cy="81232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971" tIns="85971" rIns="85971" bIns="85971" numCol="1" spcCol="1270" anchor="ctr" anchorCtr="0">
          <a:noAutofit/>
        </a:bodyPr>
        <a:lstStyle/>
        <a:p>
          <a:pPr marL="0" lvl="0" indent="0" algn="l" defTabSz="7556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b="0" i="0" u="none" kern="1200" dirty="0"/>
            <a:t>Reflect on total compensation issues from an employee perspective</a:t>
          </a:r>
        </a:p>
        <a:p>
          <a:pPr marL="0" lvl="0" indent="0" algn="l" defTabSz="7556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700" kern="1200" dirty="0"/>
        </a:p>
      </dsp:txBody>
      <dsp:txXfrm>
        <a:off x="938232" y="3050023"/>
        <a:ext cx="9577367" cy="812322"/>
      </dsp:txXfrm>
    </dsp:sp>
    <dsp:sp modelId="{A1799D55-F65C-C443-9F2A-88DE3B9A7040}">
      <dsp:nvSpPr>
        <dsp:cNvPr id="0" name=""/>
        <dsp:cNvSpPr/>
      </dsp:nvSpPr>
      <dsp:spPr>
        <a:xfrm>
          <a:off x="0" y="4065426"/>
          <a:ext cx="10515600" cy="812322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616DE98-C9FA-C64C-8499-845C64DAE330}">
      <dsp:nvSpPr>
        <dsp:cNvPr id="0" name=""/>
        <dsp:cNvSpPr/>
      </dsp:nvSpPr>
      <dsp:spPr>
        <a:xfrm>
          <a:off x="245727" y="4248199"/>
          <a:ext cx="446777" cy="446777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D1077E4-9CD0-C748-A181-97EFDB492B5A}">
      <dsp:nvSpPr>
        <dsp:cNvPr id="0" name=""/>
        <dsp:cNvSpPr/>
      </dsp:nvSpPr>
      <dsp:spPr>
        <a:xfrm>
          <a:off x="938232" y="4065426"/>
          <a:ext cx="9577367" cy="81232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971" tIns="85971" rIns="85971" bIns="85971" numCol="1" spcCol="1270" anchor="ctr" anchorCtr="0">
          <a:noAutofit/>
        </a:bodyPr>
        <a:lstStyle/>
        <a:p>
          <a:pPr marL="0" lvl="0" indent="0" algn="l" defTabSz="7556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b="0" i="0" u="none" kern="1200" dirty="0"/>
            <a:t>Develop knowledge of introductory compensation and benefits information</a:t>
          </a:r>
          <a:endParaRPr lang="en-US" sz="1700" kern="1200" dirty="0"/>
        </a:p>
      </dsp:txBody>
      <dsp:txXfrm>
        <a:off x="938232" y="4065426"/>
        <a:ext cx="9577367" cy="81232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091131-C555-7043-914E-554C604438CD}" type="datetimeFigureOut">
              <a:rPr lang="en-US" smtClean="0"/>
              <a:t>3/20/2024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EFC5C5-581A-E348-9144-1F79078BBA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55336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rtl="0" fontAlgn="base">
              <a:buFont typeface="Arial" panose="020B0604020202020204" pitchFamily="34" charset="0"/>
              <a:buChar char="•"/>
            </a:pPr>
            <a:endParaRPr lang="en-US" sz="18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EFC5C5-581A-E348-9144-1F79078BBA9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52192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>
            <a:extLst>
              <a:ext uri="{FF2B5EF4-FFF2-40B4-BE49-F238E27FC236}">
                <a16:creationId xmlns:a16="http://schemas.microsoft.com/office/drawing/2014/main" id="{E6E56343-8F48-458C-B946-7873F277194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Notes Placeholder 2">
            <a:extLst>
              <a:ext uri="{FF2B5EF4-FFF2-40B4-BE49-F238E27FC236}">
                <a16:creationId xmlns:a16="http://schemas.microsoft.com/office/drawing/2014/main" id="{E345C0D6-502E-47BD-A0CC-641896B7323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22532" name="Slide Number Placeholder 3">
            <a:extLst>
              <a:ext uri="{FF2B5EF4-FFF2-40B4-BE49-F238E27FC236}">
                <a16:creationId xmlns:a16="http://schemas.microsoft.com/office/drawing/2014/main" id="{3A156541-B4B6-4C1E-A433-D2A7100DB55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C816C0D5-F599-4256-8DF5-CF87BA7B99C8}" type="slidenum">
              <a:rPr lang="en-US" altLang="en-US" sz="1200" smtClean="0"/>
              <a:pPr/>
              <a:t>2</a:t>
            </a:fld>
            <a:endParaRPr lang="en-US" altLang="en-US" sz="1200"/>
          </a:p>
        </p:txBody>
      </p:sp>
    </p:spTree>
    <p:extLst>
      <p:ext uri="{BB962C8B-B14F-4D97-AF65-F5344CB8AC3E}">
        <p14:creationId xmlns:p14="http://schemas.microsoft.com/office/powerpoint/2010/main" val="40384917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773DF-67EE-7C40-94BA-562FDA438FFF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887857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EFC5C5-581A-E348-9144-1F79078BBA9A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1468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 rtl="0" fontAlgn="base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EFC5C5-581A-E348-9144-1F79078BBA9A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255203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EFC5C5-581A-E348-9144-1F79078BBA9A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770377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Slide Image Placeholder 1">
            <a:extLst>
              <a:ext uri="{FF2B5EF4-FFF2-40B4-BE49-F238E27FC236}">
                <a16:creationId xmlns:a16="http://schemas.microsoft.com/office/drawing/2014/main" id="{B9398DD4-3234-CC40-BB7F-049D0FF588E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93700" y="692150"/>
            <a:ext cx="6070600" cy="3416300"/>
          </a:xfrm>
          <a:ln/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5638D6B-DB9E-AC43-86ED-C8DD62DF3ED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36867" name="Slide Number Placeholder 3">
            <a:extLst>
              <a:ext uri="{FF2B5EF4-FFF2-40B4-BE49-F238E27FC236}">
                <a16:creationId xmlns:a16="http://schemas.microsoft.com/office/drawing/2014/main" id="{626FF135-DAFE-D947-9CC9-E306F9CF600B}"/>
              </a:ext>
            </a:extLst>
          </p:cNvPr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0" y="0"/>
            <a:ext cx="0" cy="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B58B877E-CD30-A24D-93A8-89C3A9AF7759}" type="slidenum">
              <a:rPr lang="en-US" altLang="en-US"/>
              <a:pPr/>
              <a:t>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966194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A picture containing person, crowd&#10;&#10;Description automatically generated">
            <a:extLst>
              <a:ext uri="{FF2B5EF4-FFF2-40B4-BE49-F238E27FC236}">
                <a16:creationId xmlns:a16="http://schemas.microsoft.com/office/drawing/2014/main" id="{BFC9D0AB-1462-604A-95C1-65665AECE0A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0" y="-1"/>
            <a:ext cx="12192000" cy="6858001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9C3F18C8-4F11-4A4F-B31F-C768A4F1F7FB}"/>
              </a:ext>
            </a:extLst>
          </p:cNvPr>
          <p:cNvSpPr/>
          <p:nvPr/>
        </p:nvSpPr>
        <p:spPr>
          <a:xfrm>
            <a:off x="0" y="739301"/>
            <a:ext cx="5943600" cy="3387853"/>
          </a:xfrm>
          <a:prstGeom prst="rect">
            <a:avLst/>
          </a:prstGeom>
          <a:solidFill>
            <a:srgbClr val="1B3C69">
              <a:alpha val="82000"/>
            </a:srgb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Picture Placeholder 7" descr="Graphical user interface, text&#10;&#10;Description automatically generated">
            <a:extLst>
              <a:ext uri="{FF2B5EF4-FFF2-40B4-BE49-F238E27FC236}">
                <a16:creationId xmlns:a16="http://schemas.microsoft.com/office/drawing/2014/main" id="{EB20F76C-EE9D-934A-AAC3-0D4893A2985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3633" t="-5693" r="-2832" b="-6467"/>
          <a:stretch/>
        </p:blipFill>
        <p:spPr>
          <a:xfrm>
            <a:off x="547792" y="1101494"/>
            <a:ext cx="1221373" cy="739146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5A6C3A2D-7527-F04A-AB95-9369A037F50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47792" y="1958010"/>
            <a:ext cx="5272240" cy="1097454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Master title style</a:t>
            </a:r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1B546505-861A-8845-BD03-E532EF39DD7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47792" y="3200483"/>
            <a:ext cx="5272240" cy="564293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5646001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4D03321C-35C7-5C42-8AEC-33DCF875358D}"/>
              </a:ext>
            </a:extLst>
          </p:cNvPr>
          <p:cNvSpPr/>
          <p:nvPr/>
        </p:nvSpPr>
        <p:spPr>
          <a:xfrm>
            <a:off x="0" y="270924"/>
            <a:ext cx="6673673" cy="767044"/>
          </a:xfrm>
          <a:prstGeom prst="rect">
            <a:avLst/>
          </a:prstGeom>
          <a:solidFill>
            <a:srgbClr val="1976D2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4CC20402-0AEF-41C0-80E0-8357157CBD4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370650" y="355184"/>
            <a:ext cx="3322320" cy="6147633"/>
          </a:xfrm>
          <a:custGeom>
            <a:avLst/>
            <a:gdLst>
              <a:gd name="connsiteX0" fmla="*/ 1158240 w 3322320"/>
              <a:gd name="connsiteY0" fmla="*/ 899622 h 6147633"/>
              <a:gd name="connsiteX1" fmla="*/ 2164080 w 3322320"/>
              <a:gd name="connsiteY1" fmla="*/ 899622 h 6147633"/>
              <a:gd name="connsiteX2" fmla="*/ 2164080 w 3322320"/>
              <a:gd name="connsiteY2" fmla="*/ 6147633 h 6147633"/>
              <a:gd name="connsiteX3" fmla="*/ 1158240 w 3322320"/>
              <a:gd name="connsiteY3" fmla="*/ 6147633 h 6147633"/>
              <a:gd name="connsiteX4" fmla="*/ 0 w 3322320"/>
              <a:gd name="connsiteY4" fmla="*/ 526596 h 6147633"/>
              <a:gd name="connsiteX5" fmla="*/ 1005840 w 3322320"/>
              <a:gd name="connsiteY5" fmla="*/ 526596 h 6147633"/>
              <a:gd name="connsiteX6" fmla="*/ 1005840 w 3322320"/>
              <a:gd name="connsiteY6" fmla="*/ 5515109 h 6147633"/>
              <a:gd name="connsiteX7" fmla="*/ 0 w 3322320"/>
              <a:gd name="connsiteY7" fmla="*/ 5515109 h 6147633"/>
              <a:gd name="connsiteX8" fmla="*/ 2316480 w 3322320"/>
              <a:gd name="connsiteY8" fmla="*/ 0 h 6147633"/>
              <a:gd name="connsiteX9" fmla="*/ 3322320 w 3322320"/>
              <a:gd name="connsiteY9" fmla="*/ 0 h 6147633"/>
              <a:gd name="connsiteX10" fmla="*/ 3322320 w 3322320"/>
              <a:gd name="connsiteY10" fmla="*/ 5822513 h 6147633"/>
              <a:gd name="connsiteX11" fmla="*/ 2316480 w 3322320"/>
              <a:gd name="connsiteY11" fmla="*/ 5822513 h 61476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322320" h="6147633">
                <a:moveTo>
                  <a:pt x="1158240" y="899622"/>
                </a:moveTo>
                <a:lnTo>
                  <a:pt x="2164080" y="899622"/>
                </a:lnTo>
                <a:lnTo>
                  <a:pt x="2164080" y="6147633"/>
                </a:lnTo>
                <a:lnTo>
                  <a:pt x="1158240" y="6147633"/>
                </a:lnTo>
                <a:close/>
                <a:moveTo>
                  <a:pt x="0" y="526596"/>
                </a:moveTo>
                <a:lnTo>
                  <a:pt x="1005840" y="526596"/>
                </a:lnTo>
                <a:lnTo>
                  <a:pt x="1005840" y="5515109"/>
                </a:lnTo>
                <a:lnTo>
                  <a:pt x="0" y="5515109"/>
                </a:lnTo>
                <a:close/>
                <a:moveTo>
                  <a:pt x="2316480" y="0"/>
                </a:moveTo>
                <a:lnTo>
                  <a:pt x="3322320" y="0"/>
                </a:lnTo>
                <a:lnTo>
                  <a:pt x="3322320" y="5822513"/>
                </a:lnTo>
                <a:lnTo>
                  <a:pt x="2316480" y="5822513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r>
              <a:rPr lang="en-US"/>
              <a:t>Click icon to add picture</a:t>
            </a:r>
            <a:endParaRPr lang="id-ID"/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0068C0CE-301C-9F4E-A4F4-F17F696435C2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467358" y="1172818"/>
            <a:ext cx="6206315" cy="5382120"/>
          </a:xfrm>
        </p:spPr>
        <p:txBody>
          <a:bodyPr>
            <a:normAutofit/>
          </a:bodyPr>
          <a:lstStyle>
            <a:lvl1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6" name="Text Placeholder 19">
            <a:extLst>
              <a:ext uri="{FF2B5EF4-FFF2-40B4-BE49-F238E27FC236}">
                <a16:creationId xmlns:a16="http://schemas.microsoft.com/office/drawing/2014/main" id="{689EFA59-4E6B-4C45-B3DB-2971EA452FC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7360" y="270924"/>
            <a:ext cx="6206314" cy="767044"/>
          </a:xfrm>
        </p:spPr>
        <p:txBody>
          <a:bodyPr>
            <a:normAutofit/>
          </a:bodyPr>
          <a:lstStyle>
            <a:lvl1pPr marL="0" indent="0">
              <a:buNone/>
              <a:defRPr sz="32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901614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B7B29DF2-1BE0-C74B-9C26-647491D19B63}"/>
              </a:ext>
            </a:extLst>
          </p:cNvPr>
          <p:cNvSpPr/>
          <p:nvPr/>
        </p:nvSpPr>
        <p:spPr>
          <a:xfrm>
            <a:off x="0" y="270924"/>
            <a:ext cx="4772025" cy="767044"/>
          </a:xfrm>
          <a:prstGeom prst="rect">
            <a:avLst/>
          </a:prstGeom>
          <a:solidFill>
            <a:srgbClr val="1976D2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FD8EF69-CB11-DE42-AA68-68B9CC292D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270924"/>
            <a:ext cx="3932237" cy="767044"/>
          </a:xfrm>
        </p:spPr>
        <p:txBody>
          <a:bodyPr anchor="b"/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B54BBB-7789-6F4B-94EB-B2B9298800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E479FF7-47AC-F94B-8744-9A1FDB6922A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1173892"/>
            <a:ext cx="3932237" cy="4695096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528141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6B424736-3EC6-754A-A536-C4EBE0115A84}"/>
              </a:ext>
            </a:extLst>
          </p:cNvPr>
          <p:cNvSpPr/>
          <p:nvPr/>
        </p:nvSpPr>
        <p:spPr>
          <a:xfrm>
            <a:off x="0" y="270924"/>
            <a:ext cx="4772025" cy="767044"/>
          </a:xfrm>
          <a:prstGeom prst="rect">
            <a:avLst/>
          </a:prstGeom>
          <a:solidFill>
            <a:srgbClr val="1976D2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2217FF4-11CC-7948-81DD-D2BE40076D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270924"/>
            <a:ext cx="3932237" cy="767044"/>
          </a:xfrm>
        </p:spPr>
        <p:txBody>
          <a:bodyPr anchor="b"/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ED91204-22FC-3F42-8939-C063A248994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1D2BE48-01F1-A74A-8835-438D656405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1198605"/>
            <a:ext cx="3932237" cy="4670383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5256032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1F1CC598-5AFF-744D-A0EE-56D5358C20C2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1B3C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 descr="Icon&#10;&#10;Description automatically generated">
            <a:extLst>
              <a:ext uri="{FF2B5EF4-FFF2-40B4-BE49-F238E27FC236}">
                <a16:creationId xmlns:a16="http://schemas.microsoft.com/office/drawing/2014/main" id="{E8C1EA59-667F-9340-905C-72DA9B3D7719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4E8CCCD-60BD-714E-8EE3-38849C14EE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41543" y="2584175"/>
            <a:ext cx="6708914" cy="1266756"/>
          </a:xfrm>
        </p:spPr>
        <p:txBody>
          <a:bodyPr anchor="ctr">
            <a:noAutofit/>
          </a:bodyPr>
          <a:lstStyle>
            <a:lvl1pPr algn="ctr"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10" name="Picture 9" descr="Graphical user interface, text&#10;&#10;Description automatically generated">
            <a:extLst>
              <a:ext uri="{FF2B5EF4-FFF2-40B4-BE49-F238E27FC236}">
                <a16:creationId xmlns:a16="http://schemas.microsoft.com/office/drawing/2014/main" id="{18E01C0E-B7E2-AE46-82F6-B44999786450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61903" y="6176150"/>
            <a:ext cx="752752" cy="432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861216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4">
            <a:extLst>
              <a:ext uri="{FF2B5EF4-FFF2-40B4-BE49-F238E27FC236}">
                <a16:creationId xmlns:a16="http://schemas.microsoft.com/office/drawing/2014/main" id="{23A7BEA6-81B4-0548-8A19-9CF5D45AD18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641351" y="6335714"/>
            <a:ext cx="2743200" cy="2746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3F7AF3-7564-E642-8412-0016E08DD6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15074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n aerial view of a city&#10;&#10;Description automatically generated with low confidence">
            <a:extLst>
              <a:ext uri="{FF2B5EF4-FFF2-40B4-BE49-F238E27FC236}">
                <a16:creationId xmlns:a16="http://schemas.microsoft.com/office/drawing/2014/main" id="{F8113BD0-A9AC-3B41-A7ED-9033D22C0CA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0" y="0"/>
            <a:ext cx="13098162" cy="685800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5236FD75-DF5F-EE49-9CA4-662681727568}"/>
              </a:ext>
            </a:extLst>
          </p:cNvPr>
          <p:cNvSpPr/>
          <p:nvPr/>
        </p:nvSpPr>
        <p:spPr>
          <a:xfrm>
            <a:off x="0" y="739301"/>
            <a:ext cx="5943600" cy="3387853"/>
          </a:xfrm>
          <a:prstGeom prst="rect">
            <a:avLst/>
          </a:prstGeom>
          <a:solidFill>
            <a:srgbClr val="1B3C69">
              <a:alpha val="82000"/>
            </a:srgb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3" name="Picture Placeholder 7" descr="Graphical user interface, text&#10;&#10;Description automatically generated">
            <a:extLst>
              <a:ext uri="{FF2B5EF4-FFF2-40B4-BE49-F238E27FC236}">
                <a16:creationId xmlns:a16="http://schemas.microsoft.com/office/drawing/2014/main" id="{1B3680B3-AC41-1145-A159-B1D6A48A64E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3633" t="-5693" r="-2832" b="-6467"/>
          <a:stretch/>
        </p:blipFill>
        <p:spPr>
          <a:xfrm>
            <a:off x="547792" y="1101494"/>
            <a:ext cx="1221373" cy="739146"/>
          </a:xfrm>
          <a:prstGeom prst="rect">
            <a:avLst/>
          </a:prstGeom>
        </p:spPr>
      </p:pic>
      <p:sp>
        <p:nvSpPr>
          <p:cNvPr id="14" name="Title 1">
            <a:extLst>
              <a:ext uri="{FF2B5EF4-FFF2-40B4-BE49-F238E27FC236}">
                <a16:creationId xmlns:a16="http://schemas.microsoft.com/office/drawing/2014/main" id="{F6E812EA-B9CE-4345-9416-CF57DBFFE99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47792" y="1958010"/>
            <a:ext cx="5272240" cy="1097454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Master title style</a:t>
            </a:r>
          </a:p>
        </p:txBody>
      </p:sp>
      <p:sp>
        <p:nvSpPr>
          <p:cNvPr id="15" name="Subtitle 2">
            <a:extLst>
              <a:ext uri="{FF2B5EF4-FFF2-40B4-BE49-F238E27FC236}">
                <a16:creationId xmlns:a16="http://schemas.microsoft.com/office/drawing/2014/main" id="{5C1E5E07-FA83-4B45-98EE-2D1B51884BF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47792" y="3200483"/>
            <a:ext cx="5272240" cy="564293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06592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group of people raising their hands&#10;&#10;Description automatically generated">
            <a:extLst>
              <a:ext uri="{FF2B5EF4-FFF2-40B4-BE49-F238E27FC236}">
                <a16:creationId xmlns:a16="http://schemas.microsoft.com/office/drawing/2014/main" id="{F1AFEDF8-C61B-9740-9FF9-50FF365725F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1"/>
            <a:ext cx="12191999" cy="6858001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073F9B0A-778E-F047-9A20-CA234473B8F6}"/>
              </a:ext>
            </a:extLst>
          </p:cNvPr>
          <p:cNvSpPr/>
          <p:nvPr/>
        </p:nvSpPr>
        <p:spPr>
          <a:xfrm>
            <a:off x="0" y="739301"/>
            <a:ext cx="5943600" cy="3387853"/>
          </a:xfrm>
          <a:prstGeom prst="rect">
            <a:avLst/>
          </a:prstGeom>
          <a:solidFill>
            <a:srgbClr val="1B3C69">
              <a:alpha val="82000"/>
            </a:srgb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2" name="Picture Placeholder 7" descr="Graphical user interface, text&#10;&#10;Description automatically generated">
            <a:extLst>
              <a:ext uri="{FF2B5EF4-FFF2-40B4-BE49-F238E27FC236}">
                <a16:creationId xmlns:a16="http://schemas.microsoft.com/office/drawing/2014/main" id="{FEE10287-6521-3444-9F84-9990108A1D5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3633" t="-5693" r="-2832" b="-6467"/>
          <a:stretch/>
        </p:blipFill>
        <p:spPr>
          <a:xfrm>
            <a:off x="547792" y="1101494"/>
            <a:ext cx="1221373" cy="739146"/>
          </a:xfrm>
          <a:prstGeom prst="rect">
            <a:avLst/>
          </a:prstGeom>
        </p:spPr>
      </p:pic>
      <p:sp>
        <p:nvSpPr>
          <p:cNvPr id="13" name="Title 1">
            <a:extLst>
              <a:ext uri="{FF2B5EF4-FFF2-40B4-BE49-F238E27FC236}">
                <a16:creationId xmlns:a16="http://schemas.microsoft.com/office/drawing/2014/main" id="{2DFDF486-C6B8-3E4B-9D42-763617143E1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47792" y="1958010"/>
            <a:ext cx="5272240" cy="1097454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Master title style</a:t>
            </a:r>
          </a:p>
        </p:txBody>
      </p:sp>
      <p:sp>
        <p:nvSpPr>
          <p:cNvPr id="14" name="Subtitle 2">
            <a:extLst>
              <a:ext uri="{FF2B5EF4-FFF2-40B4-BE49-F238E27FC236}">
                <a16:creationId xmlns:a16="http://schemas.microsoft.com/office/drawing/2014/main" id="{4360C7AB-76A3-E44A-8906-12ED9BC5BC1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47792" y="3200483"/>
            <a:ext cx="5272240" cy="564293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7417503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FCD34678-E1C1-5842-BBA9-C7C2EADB7E87}"/>
              </a:ext>
            </a:extLst>
          </p:cNvPr>
          <p:cNvSpPr/>
          <p:nvPr/>
        </p:nvSpPr>
        <p:spPr>
          <a:xfrm>
            <a:off x="0" y="270924"/>
            <a:ext cx="11027662" cy="767044"/>
          </a:xfrm>
          <a:prstGeom prst="rect">
            <a:avLst/>
          </a:prstGeom>
          <a:solidFill>
            <a:srgbClr val="1976D2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C35984D-631C-B544-9CED-D219ABB226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70925"/>
            <a:ext cx="10515600" cy="767044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E23896-5E73-C440-B691-DD34F98D2B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61535"/>
            <a:ext cx="10515600" cy="488145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8" name="Picture 7" descr="A picture containing text, sign&#10;&#10;Description automatically generated">
            <a:extLst>
              <a:ext uri="{FF2B5EF4-FFF2-40B4-BE49-F238E27FC236}">
                <a16:creationId xmlns:a16="http://schemas.microsoft.com/office/drawing/2014/main" id="{2153BBAF-94C0-474A-A49C-8ADA5AAC2FB0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40849" y="6176963"/>
            <a:ext cx="752752" cy="432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58976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7145CB88-913B-2342-A2B1-FF087A236165}"/>
              </a:ext>
            </a:extLst>
          </p:cNvPr>
          <p:cNvSpPr/>
          <p:nvPr/>
        </p:nvSpPr>
        <p:spPr>
          <a:xfrm>
            <a:off x="0" y="270924"/>
            <a:ext cx="11027662" cy="767044"/>
          </a:xfrm>
          <a:prstGeom prst="rect">
            <a:avLst/>
          </a:prstGeom>
          <a:solidFill>
            <a:srgbClr val="1976D2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626926C-9238-E745-A9B6-7FEF8F8D50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70925"/>
            <a:ext cx="10515600" cy="76704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B12AE3-DDCE-3C49-83E8-88B9007E4BD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217355"/>
            <a:ext cx="5181600" cy="495960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B0E705A-52F1-6444-A574-595F3F2FD3F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217355"/>
            <a:ext cx="5181600" cy="495960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03820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07788916-AB62-8843-A63F-505F329A6B0B}"/>
              </a:ext>
            </a:extLst>
          </p:cNvPr>
          <p:cNvSpPr/>
          <p:nvPr/>
        </p:nvSpPr>
        <p:spPr>
          <a:xfrm>
            <a:off x="0" y="270924"/>
            <a:ext cx="11027662" cy="767044"/>
          </a:xfrm>
          <a:prstGeom prst="rect">
            <a:avLst/>
          </a:prstGeom>
          <a:solidFill>
            <a:srgbClr val="1976D2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39EF8AB-F4C1-D64A-86CA-49344DF6C0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270925"/>
            <a:ext cx="10515600" cy="76704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9FEB694-3E06-B042-B33E-F667D7BEAA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204655"/>
            <a:ext cx="5157787" cy="76704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2B0FC92-18BB-D043-ACC5-36187327DAA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1971698"/>
            <a:ext cx="5157787" cy="421796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73B76D7-20D0-DB46-96B8-64792EE2330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204655"/>
            <a:ext cx="5183188" cy="76704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37F72A4-8EC0-EA4B-BB02-E2FE0659CC9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1971698"/>
            <a:ext cx="5183188" cy="421796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1685027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6FB9519B-3FDE-9E49-9E76-AB33A7BA847B}"/>
              </a:ext>
            </a:extLst>
          </p:cNvPr>
          <p:cNvSpPr/>
          <p:nvPr/>
        </p:nvSpPr>
        <p:spPr>
          <a:xfrm>
            <a:off x="0" y="270924"/>
            <a:ext cx="11027662" cy="767044"/>
          </a:xfrm>
          <a:prstGeom prst="rect">
            <a:avLst/>
          </a:prstGeom>
          <a:solidFill>
            <a:srgbClr val="1976D2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5FDBFD6-41F4-4F4E-B9BC-608EAB3762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70925"/>
            <a:ext cx="10515600" cy="76704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5777866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011163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E0DF7481-00DF-4642-82E4-31FF9571395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13696" y="283185"/>
            <a:ext cx="4339794" cy="6858000"/>
          </a:xfrm>
          <a:custGeom>
            <a:avLst/>
            <a:gdLst>
              <a:gd name="connsiteX0" fmla="*/ 2943858 w 4339794"/>
              <a:gd name="connsiteY0" fmla="*/ 904240 h 6858000"/>
              <a:gd name="connsiteX1" fmla="*/ 4339794 w 4339794"/>
              <a:gd name="connsiteY1" fmla="*/ 904240 h 6858000"/>
              <a:gd name="connsiteX2" fmla="*/ 2912578 w 4339794"/>
              <a:gd name="connsiteY2" fmla="*/ 6858000 h 6858000"/>
              <a:gd name="connsiteX3" fmla="*/ 1516642 w 4339794"/>
              <a:gd name="connsiteY3" fmla="*/ 6858000 h 6858000"/>
              <a:gd name="connsiteX4" fmla="*/ 1427216 w 4339794"/>
              <a:gd name="connsiteY4" fmla="*/ 0 h 6858000"/>
              <a:gd name="connsiteX5" fmla="*/ 2823152 w 4339794"/>
              <a:gd name="connsiteY5" fmla="*/ 0 h 6858000"/>
              <a:gd name="connsiteX6" fmla="*/ 1395936 w 4339794"/>
              <a:gd name="connsiteY6" fmla="*/ 5953760 h 6858000"/>
              <a:gd name="connsiteX7" fmla="*/ 0 w 4339794"/>
              <a:gd name="connsiteY7" fmla="*/ 595376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339794" h="6858000">
                <a:moveTo>
                  <a:pt x="2943858" y="904240"/>
                </a:moveTo>
                <a:lnTo>
                  <a:pt x="4339794" y="904240"/>
                </a:lnTo>
                <a:lnTo>
                  <a:pt x="2912578" y="6858000"/>
                </a:lnTo>
                <a:lnTo>
                  <a:pt x="1516642" y="6858000"/>
                </a:lnTo>
                <a:close/>
                <a:moveTo>
                  <a:pt x="1427216" y="0"/>
                </a:moveTo>
                <a:lnTo>
                  <a:pt x="2823152" y="0"/>
                </a:lnTo>
                <a:lnTo>
                  <a:pt x="1395936" y="5953760"/>
                </a:lnTo>
                <a:lnTo>
                  <a:pt x="0" y="595376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r>
              <a:rPr lang="en-US"/>
              <a:t>Click icon to add picture</a:t>
            </a:r>
            <a:endParaRPr lang="id-ID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22961C1-CF48-454E-9529-98A53B1D4E2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377102" y="580225"/>
            <a:ext cx="5240744" cy="5974711"/>
          </a:xfrm>
        </p:spPr>
        <p:txBody>
          <a:bodyPr>
            <a:normAutofit/>
          </a:bodyPr>
          <a:lstStyle>
            <a:lvl1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9BFB517B-47F0-774B-94F9-50FDD26329AC}"/>
              </a:ext>
            </a:extLst>
          </p:cNvPr>
          <p:cNvSpPr txBox="1">
            <a:spLocks/>
          </p:cNvSpPr>
          <p:nvPr/>
        </p:nvSpPr>
        <p:spPr>
          <a:xfrm rot="16200000">
            <a:off x="11196126" y="566857"/>
            <a:ext cx="149884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d-ID"/>
            </a:defPPr>
            <a:lvl1pPr marL="0" algn="l" defTabSz="914400" rtl="0" eaLnBrk="1" latinLnBrk="0" hangingPunct="1">
              <a:defRPr sz="1000" kern="1200" spc="300" baseline="0">
                <a:solidFill>
                  <a:srgbClr val="1B3C69"/>
                </a:solidFill>
                <a:latin typeface="Open Sans Condensed Light" panose="020B0306030504020204" pitchFamily="34" charset="0"/>
                <a:ea typeface="Open Sans Condensed Light" panose="020B0306030504020204" pitchFamily="34" charset="0"/>
                <a:cs typeface="Open Sans Condensed Light" panose="020B0306030504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SLIDES 00</a:t>
            </a:r>
            <a:fld id="{5E260BBD-2807-46E1-A9A7-B86970334554}" type="slidenum">
              <a:rPr lang="id-ID" smtClean="0"/>
              <a:pPr/>
              <a:t>‹#›</a:t>
            </a:fld>
            <a:endParaRPr lang="id-ID" dirty="0"/>
          </a:p>
        </p:txBody>
      </p:sp>
      <p:pic>
        <p:nvPicPr>
          <p:cNvPr id="11" name="Picture 10" descr="A picture containing text, sign&#10;&#10;Description automatically generated">
            <a:extLst>
              <a:ext uri="{FF2B5EF4-FFF2-40B4-BE49-F238E27FC236}">
                <a16:creationId xmlns:a16="http://schemas.microsoft.com/office/drawing/2014/main" id="{8F3F93EA-38E3-E54F-A300-FAD5DBBB711E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41458" y="6154644"/>
            <a:ext cx="752752" cy="432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6955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7CDF20A-8C21-D448-9532-0180CCC920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6D8EE8-1099-5048-9572-C90AF84A23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2273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7" name="Picture 6" descr="A picture containing text, sign&#10;&#10;Description automatically generated">
            <a:extLst>
              <a:ext uri="{FF2B5EF4-FFF2-40B4-BE49-F238E27FC236}">
                <a16:creationId xmlns:a16="http://schemas.microsoft.com/office/drawing/2014/main" id="{A37EEA81-1490-5341-908C-44ABAAA4F3DB}"/>
              </a:ext>
            </a:extLst>
          </p:cNvPr>
          <p:cNvPicPr>
            <a:picLocks noChangeAspect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70667" y="6176963"/>
            <a:ext cx="752752" cy="432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0395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5780EF28-2EF3-FA9C-9FF3-715BF3CC483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5906" y="1769423"/>
            <a:ext cx="5272240" cy="870404"/>
          </a:xfrm>
        </p:spPr>
        <p:txBody>
          <a:bodyPr/>
          <a:lstStyle/>
          <a:p>
            <a:r>
              <a:rPr lang="en-US" sz="3200" b="0" i="0" u="none" strike="noStrike" dirty="0">
                <a:effectLst/>
                <a:latin typeface="Arial" panose="020B0604020202020204" pitchFamily="34" charset="0"/>
              </a:rPr>
              <a:t>Compensation and Benefits</a:t>
            </a:r>
            <a:endParaRPr lang="en-US" dirty="0"/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D70EE52E-2A8E-CE9F-CB58-87D26AFDD07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5906" y="2674083"/>
            <a:ext cx="5272240" cy="870404"/>
          </a:xfrm>
        </p:spPr>
        <p:txBody>
          <a:bodyPr>
            <a:normAutofit/>
          </a:bodyPr>
          <a:lstStyle/>
          <a:p>
            <a:pPr rtl="0">
              <a:spcBef>
                <a:spcPts val="0"/>
              </a:spcBef>
              <a:spcAft>
                <a:spcPts val="300"/>
              </a:spcAft>
            </a:pPr>
            <a:r>
              <a:rPr lang="en-US" sz="2000" b="0" i="0" u="none" strike="noStrike" dirty="0">
                <a:effectLst/>
                <a:latin typeface="Arial" panose="020B0604020202020204" pitchFamily="34" charset="0"/>
              </a:rPr>
              <a:t>Module 1: Introduction to Compensation &amp; Benefits</a:t>
            </a:r>
            <a:endParaRPr lang="en-US" sz="20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54EAEE3-B48F-4738-EA73-334EC89E352E}"/>
              </a:ext>
            </a:extLst>
          </p:cNvPr>
          <p:cNvSpPr txBox="1"/>
          <p:nvPr/>
        </p:nvSpPr>
        <p:spPr>
          <a:xfrm>
            <a:off x="158150" y="3314449"/>
            <a:ext cx="5114090" cy="525272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en-US" sz="1100" dirty="0">
                <a:solidFill>
                  <a:schemeClr val="bg1"/>
                </a:solidFill>
                <a:latin typeface="Arial"/>
                <a:cs typeface="Arial"/>
              </a:rPr>
              <a:t>By Christi Sanders, PhD., SPHR, SHRM-SCP</a:t>
            </a:r>
          </a:p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en-US" sz="1100" dirty="0">
                <a:solidFill>
                  <a:schemeClr val="bg1"/>
                </a:solidFill>
                <a:latin typeface="Arial"/>
                <a:cs typeface="Arial"/>
              </a:rPr>
              <a:t>Instructional Designer Lori Ann Roth, PhD., CPTD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31726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>
            <a:extLst>
              <a:ext uri="{FF2B5EF4-FFF2-40B4-BE49-F238E27FC236}">
                <a16:creationId xmlns:a16="http://schemas.microsoft.com/office/drawing/2014/main" id="{EBCAA9FF-07F2-4FDA-9DAC-D5249BA8839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r>
              <a:rPr lang="en-US" altLang="en-US" dirty="0"/>
              <a:t>Learning Objectives </a:t>
            </a:r>
          </a:p>
        </p:txBody>
      </p:sp>
      <p:graphicFrame>
        <p:nvGraphicFramePr>
          <p:cNvPr id="21509" name="Content Placeholder 2">
            <a:extLst>
              <a:ext uri="{FF2B5EF4-FFF2-40B4-BE49-F238E27FC236}">
                <a16:creationId xmlns:a16="http://schemas.microsoft.com/office/drawing/2014/main" id="{D2401DDF-F8D1-49C9-9A29-A74EC0A1686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19607997"/>
              </p:ext>
            </p:extLst>
          </p:nvPr>
        </p:nvGraphicFramePr>
        <p:xfrm>
          <a:off x="838200" y="1162050"/>
          <a:ext cx="10515600" cy="48815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709815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N" b="0" i="0" dirty="0">
                <a:effectLst/>
              </a:rPr>
              <a:t>Key Terms</a:t>
            </a:r>
            <a:endParaRPr lang="en-IN" dirty="0"/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2C97CC75-2E17-47C8-9FD6-68B0AA51F702}"/>
              </a:ext>
            </a:extLst>
          </p:cNvPr>
          <p:cNvGrpSpPr/>
          <p:nvPr/>
        </p:nvGrpSpPr>
        <p:grpSpPr>
          <a:xfrm>
            <a:off x="1068519" y="1244507"/>
            <a:ext cx="4502676" cy="998402"/>
            <a:chOff x="3127342" y="1556792"/>
            <a:chExt cx="2952328" cy="1152127"/>
          </a:xfrm>
          <a:solidFill>
            <a:schemeClr val="accent6">
              <a:lumMod val="75000"/>
            </a:schemeClr>
          </a:solidFill>
          <a:effectLst>
            <a:outerShdw blurRad="381000" dist="381000" dir="8100000" algn="tr" rotWithShape="0">
              <a:prstClr val="black">
                <a:alpha val="10000"/>
              </a:prstClr>
            </a:outerShdw>
          </a:effectLst>
        </p:grpSpPr>
        <p:sp>
          <p:nvSpPr>
            <p:cNvPr id="26" name="Rectangle: Rounded Corners 25">
              <a:extLst>
                <a:ext uri="{FF2B5EF4-FFF2-40B4-BE49-F238E27FC236}">
                  <a16:creationId xmlns:a16="http://schemas.microsoft.com/office/drawing/2014/main" id="{65EE8BA0-4DDF-4661-A118-E33F59638B4D}"/>
                </a:ext>
              </a:extLst>
            </p:cNvPr>
            <p:cNvSpPr/>
            <p:nvPr/>
          </p:nvSpPr>
          <p:spPr>
            <a:xfrm>
              <a:off x="3127342" y="1556792"/>
              <a:ext cx="2952328" cy="1152127"/>
            </a:xfrm>
            <a:prstGeom prst="roundRect">
              <a:avLst>
                <a:gd name="adj" fmla="val 21031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A80D8D08-9581-4685-92C3-7C7BF2FC9E6C}"/>
                </a:ext>
              </a:extLst>
            </p:cNvPr>
            <p:cNvSpPr/>
            <p:nvPr/>
          </p:nvSpPr>
          <p:spPr>
            <a:xfrm>
              <a:off x="3127342" y="1556792"/>
              <a:ext cx="2952328" cy="648073"/>
            </a:xfrm>
            <a:custGeom>
              <a:avLst/>
              <a:gdLst>
                <a:gd name="connsiteX0" fmla="*/ 242304 w 2952328"/>
                <a:gd name="connsiteY0" fmla="*/ 0 h 648073"/>
                <a:gd name="connsiteX1" fmla="*/ 2710024 w 2952328"/>
                <a:gd name="connsiteY1" fmla="*/ 0 h 648073"/>
                <a:gd name="connsiteX2" fmla="*/ 2952328 w 2952328"/>
                <a:gd name="connsiteY2" fmla="*/ 242304 h 648073"/>
                <a:gd name="connsiteX3" fmla="*/ 2952328 w 2952328"/>
                <a:gd name="connsiteY3" fmla="*/ 308561 h 648073"/>
                <a:gd name="connsiteX4" fmla="*/ 2900797 w 2952328"/>
                <a:gd name="connsiteY4" fmla="*/ 346595 h 648073"/>
                <a:gd name="connsiteX5" fmla="*/ 1476164 w 2952328"/>
                <a:gd name="connsiteY5" fmla="*/ 648073 h 648073"/>
                <a:gd name="connsiteX6" fmla="*/ 51531 w 2952328"/>
                <a:gd name="connsiteY6" fmla="*/ 346595 h 648073"/>
                <a:gd name="connsiteX7" fmla="*/ 0 w 2952328"/>
                <a:gd name="connsiteY7" fmla="*/ 308561 h 648073"/>
                <a:gd name="connsiteX8" fmla="*/ 0 w 2952328"/>
                <a:gd name="connsiteY8" fmla="*/ 242304 h 648073"/>
                <a:gd name="connsiteX9" fmla="*/ 242304 w 2952328"/>
                <a:gd name="connsiteY9" fmla="*/ 0 h 6480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952328" h="648073">
                  <a:moveTo>
                    <a:pt x="242304" y="0"/>
                  </a:moveTo>
                  <a:lnTo>
                    <a:pt x="2710024" y="0"/>
                  </a:lnTo>
                  <a:cubicBezTo>
                    <a:pt x="2843845" y="0"/>
                    <a:pt x="2952328" y="108483"/>
                    <a:pt x="2952328" y="242304"/>
                  </a:cubicBezTo>
                  <a:lnTo>
                    <a:pt x="2952328" y="308561"/>
                  </a:lnTo>
                  <a:lnTo>
                    <a:pt x="2900797" y="346595"/>
                  </a:lnTo>
                  <a:cubicBezTo>
                    <a:pt x="2626437" y="526169"/>
                    <a:pt x="2091340" y="648073"/>
                    <a:pt x="1476164" y="648073"/>
                  </a:cubicBezTo>
                  <a:cubicBezTo>
                    <a:pt x="860988" y="648073"/>
                    <a:pt x="325891" y="526169"/>
                    <a:pt x="51531" y="346595"/>
                  </a:cubicBezTo>
                  <a:lnTo>
                    <a:pt x="0" y="308561"/>
                  </a:lnTo>
                  <a:lnTo>
                    <a:pt x="0" y="242304"/>
                  </a:lnTo>
                  <a:cubicBezTo>
                    <a:pt x="0" y="108483"/>
                    <a:pt x="108483" y="0"/>
                    <a:pt x="242304" y="0"/>
                  </a:cubicBezTo>
                  <a:close/>
                </a:path>
              </a:pathLst>
            </a:custGeom>
            <a:solidFill>
              <a:schemeClr val="accent6">
                <a:lumMod val="7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N"/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834D7D83-B794-46E9-BFF1-E1C2468EB7FD}"/>
              </a:ext>
            </a:extLst>
          </p:cNvPr>
          <p:cNvGrpSpPr/>
          <p:nvPr/>
        </p:nvGrpSpPr>
        <p:grpSpPr>
          <a:xfrm>
            <a:off x="1068518" y="2733943"/>
            <a:ext cx="4502675" cy="998402"/>
            <a:chOff x="3127342" y="1556792"/>
            <a:chExt cx="2952328" cy="1152127"/>
          </a:xfrm>
          <a:solidFill>
            <a:schemeClr val="accent2"/>
          </a:solidFill>
          <a:effectLst>
            <a:outerShdw blurRad="381000" dist="381000" dir="8100000" algn="tr" rotWithShape="0">
              <a:prstClr val="black">
                <a:alpha val="10000"/>
              </a:prstClr>
            </a:outerShdw>
          </a:effectLst>
        </p:grpSpPr>
        <p:sp>
          <p:nvSpPr>
            <p:cNvPr id="32" name="Rectangle: Rounded Corners 31">
              <a:extLst>
                <a:ext uri="{FF2B5EF4-FFF2-40B4-BE49-F238E27FC236}">
                  <a16:creationId xmlns:a16="http://schemas.microsoft.com/office/drawing/2014/main" id="{B49FD52C-61BC-4E19-BFDC-FFFE11D13078}"/>
                </a:ext>
              </a:extLst>
            </p:cNvPr>
            <p:cNvSpPr/>
            <p:nvPr/>
          </p:nvSpPr>
          <p:spPr>
            <a:xfrm>
              <a:off x="3127342" y="1556792"/>
              <a:ext cx="2952328" cy="1152127"/>
            </a:xfrm>
            <a:prstGeom prst="roundRect">
              <a:avLst>
                <a:gd name="adj" fmla="val 21031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6ABF3727-C0E4-4377-B526-F64B2F0799ED}"/>
                </a:ext>
              </a:extLst>
            </p:cNvPr>
            <p:cNvSpPr/>
            <p:nvPr/>
          </p:nvSpPr>
          <p:spPr>
            <a:xfrm>
              <a:off x="3127342" y="1556792"/>
              <a:ext cx="2952328" cy="648073"/>
            </a:xfrm>
            <a:custGeom>
              <a:avLst/>
              <a:gdLst>
                <a:gd name="connsiteX0" fmla="*/ 242304 w 2952328"/>
                <a:gd name="connsiteY0" fmla="*/ 0 h 648073"/>
                <a:gd name="connsiteX1" fmla="*/ 2710024 w 2952328"/>
                <a:gd name="connsiteY1" fmla="*/ 0 h 648073"/>
                <a:gd name="connsiteX2" fmla="*/ 2952328 w 2952328"/>
                <a:gd name="connsiteY2" fmla="*/ 242304 h 648073"/>
                <a:gd name="connsiteX3" fmla="*/ 2952328 w 2952328"/>
                <a:gd name="connsiteY3" fmla="*/ 308561 h 648073"/>
                <a:gd name="connsiteX4" fmla="*/ 2900797 w 2952328"/>
                <a:gd name="connsiteY4" fmla="*/ 346595 h 648073"/>
                <a:gd name="connsiteX5" fmla="*/ 1476164 w 2952328"/>
                <a:gd name="connsiteY5" fmla="*/ 648073 h 648073"/>
                <a:gd name="connsiteX6" fmla="*/ 51531 w 2952328"/>
                <a:gd name="connsiteY6" fmla="*/ 346595 h 648073"/>
                <a:gd name="connsiteX7" fmla="*/ 0 w 2952328"/>
                <a:gd name="connsiteY7" fmla="*/ 308561 h 648073"/>
                <a:gd name="connsiteX8" fmla="*/ 0 w 2952328"/>
                <a:gd name="connsiteY8" fmla="*/ 242304 h 648073"/>
                <a:gd name="connsiteX9" fmla="*/ 242304 w 2952328"/>
                <a:gd name="connsiteY9" fmla="*/ 0 h 6480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952328" h="648073">
                  <a:moveTo>
                    <a:pt x="242304" y="0"/>
                  </a:moveTo>
                  <a:lnTo>
                    <a:pt x="2710024" y="0"/>
                  </a:lnTo>
                  <a:cubicBezTo>
                    <a:pt x="2843845" y="0"/>
                    <a:pt x="2952328" y="108483"/>
                    <a:pt x="2952328" y="242304"/>
                  </a:cubicBezTo>
                  <a:lnTo>
                    <a:pt x="2952328" y="308561"/>
                  </a:lnTo>
                  <a:lnTo>
                    <a:pt x="2900797" y="346595"/>
                  </a:lnTo>
                  <a:cubicBezTo>
                    <a:pt x="2626437" y="526169"/>
                    <a:pt x="2091340" y="648073"/>
                    <a:pt x="1476164" y="648073"/>
                  </a:cubicBezTo>
                  <a:cubicBezTo>
                    <a:pt x="860988" y="648073"/>
                    <a:pt x="325891" y="526169"/>
                    <a:pt x="51531" y="346595"/>
                  </a:cubicBezTo>
                  <a:lnTo>
                    <a:pt x="0" y="308561"/>
                  </a:lnTo>
                  <a:lnTo>
                    <a:pt x="0" y="242304"/>
                  </a:lnTo>
                  <a:cubicBezTo>
                    <a:pt x="0" y="108483"/>
                    <a:pt x="108483" y="0"/>
                    <a:pt x="242304" y="0"/>
                  </a:cubicBezTo>
                  <a:close/>
                </a:path>
              </a:pathLst>
            </a:custGeom>
            <a:solidFill>
              <a:schemeClr val="accent2">
                <a:lumMod val="7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N"/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44EB472E-A307-469C-B5B9-3CD8CA1A749C}"/>
              </a:ext>
            </a:extLst>
          </p:cNvPr>
          <p:cNvGrpSpPr/>
          <p:nvPr/>
        </p:nvGrpSpPr>
        <p:grpSpPr>
          <a:xfrm>
            <a:off x="1068519" y="4308219"/>
            <a:ext cx="4502674" cy="998402"/>
            <a:chOff x="3127342" y="1556792"/>
            <a:chExt cx="2952328" cy="1152127"/>
          </a:xfrm>
          <a:solidFill>
            <a:schemeClr val="accent3"/>
          </a:solidFill>
          <a:effectLst>
            <a:outerShdw blurRad="381000" dist="381000" dir="8100000" algn="tr" rotWithShape="0">
              <a:prstClr val="black">
                <a:alpha val="10000"/>
              </a:prstClr>
            </a:outerShdw>
          </a:effectLst>
        </p:grpSpPr>
        <p:sp>
          <p:nvSpPr>
            <p:cNvPr id="35" name="Rectangle: Rounded Corners 34">
              <a:extLst>
                <a:ext uri="{FF2B5EF4-FFF2-40B4-BE49-F238E27FC236}">
                  <a16:creationId xmlns:a16="http://schemas.microsoft.com/office/drawing/2014/main" id="{FD4FB311-BBA8-4D8E-97E0-E820CAE0C824}"/>
                </a:ext>
              </a:extLst>
            </p:cNvPr>
            <p:cNvSpPr/>
            <p:nvPr/>
          </p:nvSpPr>
          <p:spPr>
            <a:xfrm>
              <a:off x="3127342" y="1556792"/>
              <a:ext cx="2952328" cy="1152127"/>
            </a:xfrm>
            <a:prstGeom prst="roundRect">
              <a:avLst>
                <a:gd name="adj" fmla="val 21031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1E79A8FE-0A88-472F-A45C-B16ED6FCA579}"/>
                </a:ext>
              </a:extLst>
            </p:cNvPr>
            <p:cNvSpPr/>
            <p:nvPr/>
          </p:nvSpPr>
          <p:spPr>
            <a:xfrm>
              <a:off x="3127342" y="1556792"/>
              <a:ext cx="2952328" cy="648073"/>
            </a:xfrm>
            <a:custGeom>
              <a:avLst/>
              <a:gdLst>
                <a:gd name="connsiteX0" fmla="*/ 242304 w 2952328"/>
                <a:gd name="connsiteY0" fmla="*/ 0 h 648073"/>
                <a:gd name="connsiteX1" fmla="*/ 2710024 w 2952328"/>
                <a:gd name="connsiteY1" fmla="*/ 0 h 648073"/>
                <a:gd name="connsiteX2" fmla="*/ 2952328 w 2952328"/>
                <a:gd name="connsiteY2" fmla="*/ 242304 h 648073"/>
                <a:gd name="connsiteX3" fmla="*/ 2952328 w 2952328"/>
                <a:gd name="connsiteY3" fmla="*/ 308561 h 648073"/>
                <a:gd name="connsiteX4" fmla="*/ 2900797 w 2952328"/>
                <a:gd name="connsiteY4" fmla="*/ 346595 h 648073"/>
                <a:gd name="connsiteX5" fmla="*/ 1476164 w 2952328"/>
                <a:gd name="connsiteY5" fmla="*/ 648073 h 648073"/>
                <a:gd name="connsiteX6" fmla="*/ 51531 w 2952328"/>
                <a:gd name="connsiteY6" fmla="*/ 346595 h 648073"/>
                <a:gd name="connsiteX7" fmla="*/ 0 w 2952328"/>
                <a:gd name="connsiteY7" fmla="*/ 308561 h 648073"/>
                <a:gd name="connsiteX8" fmla="*/ 0 w 2952328"/>
                <a:gd name="connsiteY8" fmla="*/ 242304 h 648073"/>
                <a:gd name="connsiteX9" fmla="*/ 242304 w 2952328"/>
                <a:gd name="connsiteY9" fmla="*/ 0 h 6480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952328" h="648073">
                  <a:moveTo>
                    <a:pt x="242304" y="0"/>
                  </a:moveTo>
                  <a:lnTo>
                    <a:pt x="2710024" y="0"/>
                  </a:lnTo>
                  <a:cubicBezTo>
                    <a:pt x="2843845" y="0"/>
                    <a:pt x="2952328" y="108483"/>
                    <a:pt x="2952328" y="242304"/>
                  </a:cubicBezTo>
                  <a:lnTo>
                    <a:pt x="2952328" y="308561"/>
                  </a:lnTo>
                  <a:lnTo>
                    <a:pt x="2900797" y="346595"/>
                  </a:lnTo>
                  <a:cubicBezTo>
                    <a:pt x="2626437" y="526169"/>
                    <a:pt x="2091340" y="648073"/>
                    <a:pt x="1476164" y="648073"/>
                  </a:cubicBezTo>
                  <a:cubicBezTo>
                    <a:pt x="860988" y="648073"/>
                    <a:pt x="325891" y="526169"/>
                    <a:pt x="51531" y="346595"/>
                  </a:cubicBezTo>
                  <a:lnTo>
                    <a:pt x="0" y="308561"/>
                  </a:lnTo>
                  <a:lnTo>
                    <a:pt x="0" y="242304"/>
                  </a:lnTo>
                  <a:cubicBezTo>
                    <a:pt x="0" y="108483"/>
                    <a:pt x="108483" y="0"/>
                    <a:pt x="242304" y="0"/>
                  </a:cubicBezTo>
                  <a:close/>
                </a:path>
              </a:pathLst>
            </a:custGeom>
            <a:solidFill>
              <a:schemeClr val="accent5">
                <a:lumMod val="7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N"/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3269F36D-A1FA-4377-812E-15DD7C46509E}"/>
              </a:ext>
            </a:extLst>
          </p:cNvPr>
          <p:cNvGrpSpPr/>
          <p:nvPr/>
        </p:nvGrpSpPr>
        <p:grpSpPr>
          <a:xfrm>
            <a:off x="6421426" y="1244507"/>
            <a:ext cx="4614971" cy="998402"/>
            <a:chOff x="3127342" y="1556792"/>
            <a:chExt cx="2952328" cy="1152127"/>
          </a:xfrm>
          <a:solidFill>
            <a:schemeClr val="accent3"/>
          </a:solidFill>
          <a:effectLst>
            <a:outerShdw blurRad="381000" dist="381000" dir="8100000" algn="tr" rotWithShape="0">
              <a:prstClr val="black">
                <a:alpha val="10000"/>
              </a:prstClr>
            </a:outerShdw>
          </a:effectLst>
        </p:grpSpPr>
        <p:sp>
          <p:nvSpPr>
            <p:cNvPr id="38" name="Rectangle: Rounded Corners 37">
              <a:extLst>
                <a:ext uri="{FF2B5EF4-FFF2-40B4-BE49-F238E27FC236}">
                  <a16:creationId xmlns:a16="http://schemas.microsoft.com/office/drawing/2014/main" id="{DCEE5BDF-3952-4C66-8B2E-780CB03D9B92}"/>
                </a:ext>
              </a:extLst>
            </p:cNvPr>
            <p:cNvSpPr/>
            <p:nvPr/>
          </p:nvSpPr>
          <p:spPr>
            <a:xfrm>
              <a:off x="3127342" y="1556792"/>
              <a:ext cx="2952328" cy="1152127"/>
            </a:xfrm>
            <a:prstGeom prst="roundRect">
              <a:avLst>
                <a:gd name="adj" fmla="val 21031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A58685C8-633B-4A2E-83C0-FE7869B78438}"/>
                </a:ext>
              </a:extLst>
            </p:cNvPr>
            <p:cNvSpPr/>
            <p:nvPr/>
          </p:nvSpPr>
          <p:spPr>
            <a:xfrm>
              <a:off x="3127342" y="1556792"/>
              <a:ext cx="2952328" cy="648073"/>
            </a:xfrm>
            <a:custGeom>
              <a:avLst/>
              <a:gdLst>
                <a:gd name="connsiteX0" fmla="*/ 242304 w 2952328"/>
                <a:gd name="connsiteY0" fmla="*/ 0 h 648073"/>
                <a:gd name="connsiteX1" fmla="*/ 2710024 w 2952328"/>
                <a:gd name="connsiteY1" fmla="*/ 0 h 648073"/>
                <a:gd name="connsiteX2" fmla="*/ 2952328 w 2952328"/>
                <a:gd name="connsiteY2" fmla="*/ 242304 h 648073"/>
                <a:gd name="connsiteX3" fmla="*/ 2952328 w 2952328"/>
                <a:gd name="connsiteY3" fmla="*/ 308561 h 648073"/>
                <a:gd name="connsiteX4" fmla="*/ 2900797 w 2952328"/>
                <a:gd name="connsiteY4" fmla="*/ 346595 h 648073"/>
                <a:gd name="connsiteX5" fmla="*/ 1476164 w 2952328"/>
                <a:gd name="connsiteY5" fmla="*/ 648073 h 648073"/>
                <a:gd name="connsiteX6" fmla="*/ 51531 w 2952328"/>
                <a:gd name="connsiteY6" fmla="*/ 346595 h 648073"/>
                <a:gd name="connsiteX7" fmla="*/ 0 w 2952328"/>
                <a:gd name="connsiteY7" fmla="*/ 308561 h 648073"/>
                <a:gd name="connsiteX8" fmla="*/ 0 w 2952328"/>
                <a:gd name="connsiteY8" fmla="*/ 242304 h 648073"/>
                <a:gd name="connsiteX9" fmla="*/ 242304 w 2952328"/>
                <a:gd name="connsiteY9" fmla="*/ 0 h 6480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952328" h="648073">
                  <a:moveTo>
                    <a:pt x="242304" y="0"/>
                  </a:moveTo>
                  <a:lnTo>
                    <a:pt x="2710024" y="0"/>
                  </a:lnTo>
                  <a:cubicBezTo>
                    <a:pt x="2843845" y="0"/>
                    <a:pt x="2952328" y="108483"/>
                    <a:pt x="2952328" y="242304"/>
                  </a:cubicBezTo>
                  <a:lnTo>
                    <a:pt x="2952328" y="308561"/>
                  </a:lnTo>
                  <a:lnTo>
                    <a:pt x="2900797" y="346595"/>
                  </a:lnTo>
                  <a:cubicBezTo>
                    <a:pt x="2626437" y="526169"/>
                    <a:pt x="2091340" y="648073"/>
                    <a:pt x="1476164" y="648073"/>
                  </a:cubicBezTo>
                  <a:cubicBezTo>
                    <a:pt x="860988" y="648073"/>
                    <a:pt x="325891" y="526169"/>
                    <a:pt x="51531" y="346595"/>
                  </a:cubicBezTo>
                  <a:lnTo>
                    <a:pt x="0" y="308561"/>
                  </a:lnTo>
                  <a:lnTo>
                    <a:pt x="0" y="242304"/>
                  </a:lnTo>
                  <a:cubicBezTo>
                    <a:pt x="0" y="108483"/>
                    <a:pt x="108483" y="0"/>
                    <a:pt x="242304" y="0"/>
                  </a:cubicBezTo>
                  <a:close/>
                </a:path>
              </a:pathLst>
            </a:custGeom>
            <a:solidFill>
              <a:schemeClr val="accent3">
                <a:lumMod val="7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N"/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1F55E075-5467-4DF0-B7D4-AA2FEA6705E6}"/>
              </a:ext>
            </a:extLst>
          </p:cNvPr>
          <p:cNvGrpSpPr/>
          <p:nvPr/>
        </p:nvGrpSpPr>
        <p:grpSpPr>
          <a:xfrm>
            <a:off x="6421426" y="2733943"/>
            <a:ext cx="4614971" cy="998402"/>
            <a:chOff x="3127342" y="1556792"/>
            <a:chExt cx="2952328" cy="1152127"/>
          </a:xfrm>
          <a:solidFill>
            <a:schemeClr val="accent4"/>
          </a:solidFill>
          <a:effectLst>
            <a:outerShdw blurRad="381000" dist="381000" dir="8100000" algn="tr" rotWithShape="0">
              <a:prstClr val="black">
                <a:alpha val="10000"/>
              </a:prstClr>
            </a:outerShdw>
          </a:effectLst>
        </p:grpSpPr>
        <p:sp>
          <p:nvSpPr>
            <p:cNvPr id="41" name="Rectangle: Rounded Corners 40">
              <a:extLst>
                <a:ext uri="{FF2B5EF4-FFF2-40B4-BE49-F238E27FC236}">
                  <a16:creationId xmlns:a16="http://schemas.microsoft.com/office/drawing/2014/main" id="{3C87BA3F-03F3-49A3-A332-22C10CC09B86}"/>
                </a:ext>
              </a:extLst>
            </p:cNvPr>
            <p:cNvSpPr/>
            <p:nvPr/>
          </p:nvSpPr>
          <p:spPr>
            <a:xfrm>
              <a:off x="3127342" y="1556792"/>
              <a:ext cx="2952328" cy="1152127"/>
            </a:xfrm>
            <a:prstGeom prst="roundRect">
              <a:avLst>
                <a:gd name="adj" fmla="val 21031"/>
              </a:avLst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738CB037-1FFD-411A-8C8C-84D34C7CBC56}"/>
                </a:ext>
              </a:extLst>
            </p:cNvPr>
            <p:cNvSpPr/>
            <p:nvPr/>
          </p:nvSpPr>
          <p:spPr>
            <a:xfrm>
              <a:off x="3127342" y="1556792"/>
              <a:ext cx="2952328" cy="648073"/>
            </a:xfrm>
            <a:custGeom>
              <a:avLst/>
              <a:gdLst>
                <a:gd name="connsiteX0" fmla="*/ 242304 w 2952328"/>
                <a:gd name="connsiteY0" fmla="*/ 0 h 648073"/>
                <a:gd name="connsiteX1" fmla="*/ 2710024 w 2952328"/>
                <a:gd name="connsiteY1" fmla="*/ 0 h 648073"/>
                <a:gd name="connsiteX2" fmla="*/ 2952328 w 2952328"/>
                <a:gd name="connsiteY2" fmla="*/ 242304 h 648073"/>
                <a:gd name="connsiteX3" fmla="*/ 2952328 w 2952328"/>
                <a:gd name="connsiteY3" fmla="*/ 308561 h 648073"/>
                <a:gd name="connsiteX4" fmla="*/ 2900797 w 2952328"/>
                <a:gd name="connsiteY4" fmla="*/ 346595 h 648073"/>
                <a:gd name="connsiteX5" fmla="*/ 1476164 w 2952328"/>
                <a:gd name="connsiteY5" fmla="*/ 648073 h 648073"/>
                <a:gd name="connsiteX6" fmla="*/ 51531 w 2952328"/>
                <a:gd name="connsiteY6" fmla="*/ 346595 h 648073"/>
                <a:gd name="connsiteX7" fmla="*/ 0 w 2952328"/>
                <a:gd name="connsiteY7" fmla="*/ 308561 h 648073"/>
                <a:gd name="connsiteX8" fmla="*/ 0 w 2952328"/>
                <a:gd name="connsiteY8" fmla="*/ 242304 h 648073"/>
                <a:gd name="connsiteX9" fmla="*/ 242304 w 2952328"/>
                <a:gd name="connsiteY9" fmla="*/ 0 h 6480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952328" h="648073">
                  <a:moveTo>
                    <a:pt x="242304" y="0"/>
                  </a:moveTo>
                  <a:lnTo>
                    <a:pt x="2710024" y="0"/>
                  </a:lnTo>
                  <a:cubicBezTo>
                    <a:pt x="2843845" y="0"/>
                    <a:pt x="2952328" y="108483"/>
                    <a:pt x="2952328" y="242304"/>
                  </a:cubicBezTo>
                  <a:lnTo>
                    <a:pt x="2952328" y="308561"/>
                  </a:lnTo>
                  <a:lnTo>
                    <a:pt x="2900797" y="346595"/>
                  </a:lnTo>
                  <a:cubicBezTo>
                    <a:pt x="2626437" y="526169"/>
                    <a:pt x="2091340" y="648073"/>
                    <a:pt x="1476164" y="648073"/>
                  </a:cubicBezTo>
                  <a:cubicBezTo>
                    <a:pt x="860988" y="648073"/>
                    <a:pt x="325891" y="526169"/>
                    <a:pt x="51531" y="346595"/>
                  </a:cubicBezTo>
                  <a:lnTo>
                    <a:pt x="0" y="308561"/>
                  </a:lnTo>
                  <a:lnTo>
                    <a:pt x="0" y="242304"/>
                  </a:lnTo>
                  <a:cubicBezTo>
                    <a:pt x="0" y="108483"/>
                    <a:pt x="108483" y="0"/>
                    <a:pt x="242304" y="0"/>
                  </a:cubicBezTo>
                  <a:close/>
                </a:path>
              </a:pathLst>
            </a:custGeom>
            <a:solidFill>
              <a:schemeClr val="accent4">
                <a:lumMod val="7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N" dirty="0"/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E1A0DD73-CE3B-483B-96A5-6D1C068E4A4A}"/>
              </a:ext>
            </a:extLst>
          </p:cNvPr>
          <p:cNvGrpSpPr/>
          <p:nvPr/>
        </p:nvGrpSpPr>
        <p:grpSpPr>
          <a:xfrm>
            <a:off x="6421426" y="4308219"/>
            <a:ext cx="4614971" cy="998402"/>
            <a:chOff x="3127342" y="1556792"/>
            <a:chExt cx="2952328" cy="1152127"/>
          </a:xfrm>
          <a:solidFill>
            <a:schemeClr val="accent1"/>
          </a:solidFill>
          <a:effectLst>
            <a:outerShdw blurRad="381000" dist="381000" dir="8100000" algn="tr" rotWithShape="0">
              <a:prstClr val="black">
                <a:alpha val="10000"/>
              </a:prstClr>
            </a:outerShdw>
          </a:effectLst>
        </p:grpSpPr>
        <p:sp>
          <p:nvSpPr>
            <p:cNvPr id="44" name="Rectangle: Rounded Corners 43">
              <a:extLst>
                <a:ext uri="{FF2B5EF4-FFF2-40B4-BE49-F238E27FC236}">
                  <a16:creationId xmlns:a16="http://schemas.microsoft.com/office/drawing/2014/main" id="{C1B077A2-3F57-4B20-9CCF-7BD8336B2DE8}"/>
                </a:ext>
              </a:extLst>
            </p:cNvPr>
            <p:cNvSpPr/>
            <p:nvPr/>
          </p:nvSpPr>
          <p:spPr>
            <a:xfrm>
              <a:off x="3127342" y="1556792"/>
              <a:ext cx="2952328" cy="1152127"/>
            </a:xfrm>
            <a:prstGeom prst="roundRect">
              <a:avLst>
                <a:gd name="adj" fmla="val 21031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E317EA28-A9F0-41BE-A628-CA5202481826}"/>
                </a:ext>
              </a:extLst>
            </p:cNvPr>
            <p:cNvSpPr/>
            <p:nvPr/>
          </p:nvSpPr>
          <p:spPr>
            <a:xfrm>
              <a:off x="3127342" y="1556792"/>
              <a:ext cx="2952328" cy="648073"/>
            </a:xfrm>
            <a:custGeom>
              <a:avLst/>
              <a:gdLst>
                <a:gd name="connsiteX0" fmla="*/ 242304 w 2952328"/>
                <a:gd name="connsiteY0" fmla="*/ 0 h 648073"/>
                <a:gd name="connsiteX1" fmla="*/ 2710024 w 2952328"/>
                <a:gd name="connsiteY1" fmla="*/ 0 h 648073"/>
                <a:gd name="connsiteX2" fmla="*/ 2952328 w 2952328"/>
                <a:gd name="connsiteY2" fmla="*/ 242304 h 648073"/>
                <a:gd name="connsiteX3" fmla="*/ 2952328 w 2952328"/>
                <a:gd name="connsiteY3" fmla="*/ 308561 h 648073"/>
                <a:gd name="connsiteX4" fmla="*/ 2900797 w 2952328"/>
                <a:gd name="connsiteY4" fmla="*/ 346595 h 648073"/>
                <a:gd name="connsiteX5" fmla="*/ 1476164 w 2952328"/>
                <a:gd name="connsiteY5" fmla="*/ 648073 h 648073"/>
                <a:gd name="connsiteX6" fmla="*/ 51531 w 2952328"/>
                <a:gd name="connsiteY6" fmla="*/ 346595 h 648073"/>
                <a:gd name="connsiteX7" fmla="*/ 0 w 2952328"/>
                <a:gd name="connsiteY7" fmla="*/ 308561 h 648073"/>
                <a:gd name="connsiteX8" fmla="*/ 0 w 2952328"/>
                <a:gd name="connsiteY8" fmla="*/ 242304 h 648073"/>
                <a:gd name="connsiteX9" fmla="*/ 242304 w 2952328"/>
                <a:gd name="connsiteY9" fmla="*/ 0 h 6480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952328" h="648073">
                  <a:moveTo>
                    <a:pt x="242304" y="0"/>
                  </a:moveTo>
                  <a:lnTo>
                    <a:pt x="2710024" y="0"/>
                  </a:lnTo>
                  <a:cubicBezTo>
                    <a:pt x="2843845" y="0"/>
                    <a:pt x="2952328" y="108483"/>
                    <a:pt x="2952328" y="242304"/>
                  </a:cubicBezTo>
                  <a:lnTo>
                    <a:pt x="2952328" y="308561"/>
                  </a:lnTo>
                  <a:lnTo>
                    <a:pt x="2900797" y="346595"/>
                  </a:lnTo>
                  <a:cubicBezTo>
                    <a:pt x="2626437" y="526169"/>
                    <a:pt x="2091340" y="648073"/>
                    <a:pt x="1476164" y="648073"/>
                  </a:cubicBezTo>
                  <a:cubicBezTo>
                    <a:pt x="860988" y="648073"/>
                    <a:pt x="325891" y="526169"/>
                    <a:pt x="51531" y="346595"/>
                  </a:cubicBezTo>
                  <a:lnTo>
                    <a:pt x="0" y="308561"/>
                  </a:lnTo>
                  <a:lnTo>
                    <a:pt x="0" y="242304"/>
                  </a:lnTo>
                  <a:cubicBezTo>
                    <a:pt x="0" y="108483"/>
                    <a:pt x="108483" y="0"/>
                    <a:pt x="242304" y="0"/>
                  </a:cubicBezTo>
                  <a:close/>
                </a:path>
              </a:pathLst>
            </a:custGeom>
            <a:solidFill>
              <a:schemeClr val="accent1">
                <a:lumMod val="7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N"/>
            </a:p>
          </p:txBody>
        </p:sp>
      </p:grpSp>
      <p:sp>
        <p:nvSpPr>
          <p:cNvPr id="49" name="Rectangle 48">
            <a:extLst>
              <a:ext uri="{FF2B5EF4-FFF2-40B4-BE49-F238E27FC236}">
                <a16:creationId xmlns:a16="http://schemas.microsoft.com/office/drawing/2014/main" id="{E22E95C9-334F-489A-AF88-2EC3F210F728}"/>
              </a:ext>
            </a:extLst>
          </p:cNvPr>
          <p:cNvSpPr/>
          <p:nvPr/>
        </p:nvSpPr>
        <p:spPr>
          <a:xfrm>
            <a:off x="1434679" y="1524661"/>
            <a:ext cx="3767546" cy="492443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US" sz="3200" b="1" i="0" u="none" strike="noStrike" dirty="0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Total Rewards</a:t>
            </a:r>
            <a:endParaRPr lang="en-IN" sz="1400" dirty="0">
              <a:solidFill>
                <a:schemeClr val="bg1"/>
              </a:solidFill>
              <a:latin typeface="Segoe UI Light" panose="020B0502040204020203" pitchFamily="34" charset="0"/>
              <a:ea typeface="Open Sans" panose="020B0606030504020204" pitchFamily="34" charset="0"/>
              <a:cs typeface="Segoe UI Light" panose="020B0502040204020203" pitchFamily="34" charset="0"/>
            </a:endParaRP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5D4EF8D6-59F6-431B-962E-4E91455AEB10}"/>
              </a:ext>
            </a:extLst>
          </p:cNvPr>
          <p:cNvSpPr/>
          <p:nvPr/>
        </p:nvSpPr>
        <p:spPr>
          <a:xfrm>
            <a:off x="1434679" y="2984494"/>
            <a:ext cx="3767546" cy="492443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US" sz="3200" b="1" i="0" u="none" strike="noStrike" dirty="0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Compensation</a:t>
            </a:r>
            <a:endParaRPr lang="en-IN" sz="3200" b="1" dirty="0">
              <a:solidFill>
                <a:schemeClr val="bg1"/>
              </a:solidFill>
            </a:endParaRP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CD2BFCB1-CE1E-4103-B31E-B3F69221800D}"/>
              </a:ext>
            </a:extLst>
          </p:cNvPr>
          <p:cNvSpPr/>
          <p:nvPr/>
        </p:nvSpPr>
        <p:spPr>
          <a:xfrm>
            <a:off x="1434678" y="4564640"/>
            <a:ext cx="3767547" cy="492443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US" sz="3200" b="1" i="0" u="none" strike="noStrike" dirty="0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Benefits</a:t>
            </a:r>
            <a:endParaRPr lang="en-IN" sz="3200" dirty="0">
              <a:solidFill>
                <a:schemeClr val="bg1"/>
              </a:solidFill>
              <a:latin typeface="Segoe UI Light" panose="020B0502040204020203" pitchFamily="34" charset="0"/>
              <a:ea typeface="Open Sans" panose="020B0606030504020204" pitchFamily="34" charset="0"/>
              <a:cs typeface="Segoe UI Light" panose="020B0502040204020203" pitchFamily="34" charset="0"/>
            </a:endParaRP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5841C0AD-9287-4C02-8DAC-8628E0113567}"/>
              </a:ext>
            </a:extLst>
          </p:cNvPr>
          <p:cNvSpPr/>
          <p:nvPr/>
        </p:nvSpPr>
        <p:spPr>
          <a:xfrm>
            <a:off x="6742269" y="1524661"/>
            <a:ext cx="3926617" cy="492443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US" sz="3200" b="1" i="0" u="none" strike="noStrike" dirty="0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Incentives</a:t>
            </a:r>
            <a:endParaRPr lang="en-US" altLang="en-US" sz="3200" b="1" dirty="0">
              <a:solidFill>
                <a:schemeClr val="bg1"/>
              </a:solidFill>
            </a:endParaRP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E5EDF73D-F453-4F2A-9698-A84C9C172112}"/>
              </a:ext>
            </a:extLst>
          </p:cNvPr>
          <p:cNvSpPr/>
          <p:nvPr/>
        </p:nvSpPr>
        <p:spPr>
          <a:xfrm>
            <a:off x="6742269" y="3015270"/>
            <a:ext cx="3926617" cy="430887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US" sz="2800" b="1" i="0" u="none" strike="noStrike" dirty="0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Compensation Strategy</a:t>
            </a:r>
            <a:endParaRPr lang="en-IN" sz="2800" dirty="0">
              <a:solidFill>
                <a:schemeClr val="bg1"/>
              </a:solidFill>
              <a:latin typeface="Segoe UI Light" panose="020B0502040204020203" pitchFamily="34" charset="0"/>
              <a:ea typeface="Open Sans" panose="020B0606030504020204" pitchFamily="34" charset="0"/>
              <a:cs typeface="Segoe UI Light" panose="020B0502040204020203" pitchFamily="34" charset="0"/>
            </a:endParaRP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D0AF4D3E-6638-4675-AA55-85EB780219B5}"/>
              </a:ext>
            </a:extLst>
          </p:cNvPr>
          <p:cNvSpPr/>
          <p:nvPr/>
        </p:nvSpPr>
        <p:spPr>
          <a:xfrm>
            <a:off x="6742269" y="4564640"/>
            <a:ext cx="3926617" cy="492443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US" sz="3200" b="1" i="0" u="none" strike="noStrike" dirty="0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Employee Motivation </a:t>
            </a:r>
            <a:endParaRPr lang="en-US" altLang="en-US" sz="3200" b="1" dirty="0">
              <a:solidFill>
                <a:schemeClr val="bg1"/>
              </a:solidFill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5A5C47D6-B606-5BC3-995F-E5B118DC7E2B}"/>
              </a:ext>
            </a:extLst>
          </p:cNvPr>
          <p:cNvGrpSpPr/>
          <p:nvPr/>
        </p:nvGrpSpPr>
        <p:grpSpPr>
          <a:xfrm>
            <a:off x="3844662" y="5613493"/>
            <a:ext cx="4502676" cy="998402"/>
            <a:chOff x="3127342" y="1556792"/>
            <a:chExt cx="2952328" cy="1152127"/>
          </a:xfrm>
          <a:solidFill>
            <a:schemeClr val="accent6">
              <a:lumMod val="75000"/>
            </a:schemeClr>
          </a:solidFill>
          <a:effectLst>
            <a:outerShdw blurRad="381000" dist="381000" dir="8100000" algn="tr" rotWithShape="0">
              <a:prstClr val="black">
                <a:alpha val="10000"/>
              </a:prstClr>
            </a:outerShdw>
          </a:effectLst>
        </p:grpSpPr>
        <p:sp>
          <p:nvSpPr>
            <p:cNvPr id="4" name="Rectangle: Rounded Corners 25">
              <a:extLst>
                <a:ext uri="{FF2B5EF4-FFF2-40B4-BE49-F238E27FC236}">
                  <a16:creationId xmlns:a16="http://schemas.microsoft.com/office/drawing/2014/main" id="{3781643E-ACEC-561C-60B9-D70CDBA04BB8}"/>
                </a:ext>
              </a:extLst>
            </p:cNvPr>
            <p:cNvSpPr/>
            <p:nvPr/>
          </p:nvSpPr>
          <p:spPr>
            <a:xfrm>
              <a:off x="3127342" y="1556792"/>
              <a:ext cx="2952328" cy="1152127"/>
            </a:xfrm>
            <a:prstGeom prst="roundRect">
              <a:avLst>
                <a:gd name="adj" fmla="val 21031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/>
            </a:p>
          </p:txBody>
        </p:sp>
        <p:sp>
          <p:nvSpPr>
            <p:cNvPr id="5" name="Freeform: Shape 28">
              <a:extLst>
                <a:ext uri="{FF2B5EF4-FFF2-40B4-BE49-F238E27FC236}">
                  <a16:creationId xmlns:a16="http://schemas.microsoft.com/office/drawing/2014/main" id="{67829477-9F46-75A8-F3E9-BDF833368C20}"/>
                </a:ext>
              </a:extLst>
            </p:cNvPr>
            <p:cNvSpPr/>
            <p:nvPr/>
          </p:nvSpPr>
          <p:spPr>
            <a:xfrm>
              <a:off x="3127342" y="1556792"/>
              <a:ext cx="2952328" cy="648073"/>
            </a:xfrm>
            <a:custGeom>
              <a:avLst/>
              <a:gdLst>
                <a:gd name="connsiteX0" fmla="*/ 242304 w 2952328"/>
                <a:gd name="connsiteY0" fmla="*/ 0 h 648073"/>
                <a:gd name="connsiteX1" fmla="*/ 2710024 w 2952328"/>
                <a:gd name="connsiteY1" fmla="*/ 0 h 648073"/>
                <a:gd name="connsiteX2" fmla="*/ 2952328 w 2952328"/>
                <a:gd name="connsiteY2" fmla="*/ 242304 h 648073"/>
                <a:gd name="connsiteX3" fmla="*/ 2952328 w 2952328"/>
                <a:gd name="connsiteY3" fmla="*/ 308561 h 648073"/>
                <a:gd name="connsiteX4" fmla="*/ 2900797 w 2952328"/>
                <a:gd name="connsiteY4" fmla="*/ 346595 h 648073"/>
                <a:gd name="connsiteX5" fmla="*/ 1476164 w 2952328"/>
                <a:gd name="connsiteY5" fmla="*/ 648073 h 648073"/>
                <a:gd name="connsiteX6" fmla="*/ 51531 w 2952328"/>
                <a:gd name="connsiteY6" fmla="*/ 346595 h 648073"/>
                <a:gd name="connsiteX7" fmla="*/ 0 w 2952328"/>
                <a:gd name="connsiteY7" fmla="*/ 308561 h 648073"/>
                <a:gd name="connsiteX8" fmla="*/ 0 w 2952328"/>
                <a:gd name="connsiteY8" fmla="*/ 242304 h 648073"/>
                <a:gd name="connsiteX9" fmla="*/ 242304 w 2952328"/>
                <a:gd name="connsiteY9" fmla="*/ 0 h 6480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952328" h="648073">
                  <a:moveTo>
                    <a:pt x="242304" y="0"/>
                  </a:moveTo>
                  <a:lnTo>
                    <a:pt x="2710024" y="0"/>
                  </a:lnTo>
                  <a:cubicBezTo>
                    <a:pt x="2843845" y="0"/>
                    <a:pt x="2952328" y="108483"/>
                    <a:pt x="2952328" y="242304"/>
                  </a:cubicBezTo>
                  <a:lnTo>
                    <a:pt x="2952328" y="308561"/>
                  </a:lnTo>
                  <a:lnTo>
                    <a:pt x="2900797" y="346595"/>
                  </a:lnTo>
                  <a:cubicBezTo>
                    <a:pt x="2626437" y="526169"/>
                    <a:pt x="2091340" y="648073"/>
                    <a:pt x="1476164" y="648073"/>
                  </a:cubicBezTo>
                  <a:cubicBezTo>
                    <a:pt x="860988" y="648073"/>
                    <a:pt x="325891" y="526169"/>
                    <a:pt x="51531" y="346595"/>
                  </a:cubicBezTo>
                  <a:lnTo>
                    <a:pt x="0" y="308561"/>
                  </a:lnTo>
                  <a:lnTo>
                    <a:pt x="0" y="242304"/>
                  </a:lnTo>
                  <a:cubicBezTo>
                    <a:pt x="0" y="108483"/>
                    <a:pt x="108483" y="0"/>
                    <a:pt x="242304" y="0"/>
                  </a:cubicBezTo>
                  <a:close/>
                </a:path>
              </a:pathLst>
            </a:custGeom>
            <a:solidFill>
              <a:schemeClr val="accent6">
                <a:lumMod val="7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N" dirty="0"/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BBF99D19-480D-9739-5E09-07166E657392}"/>
              </a:ext>
            </a:extLst>
          </p:cNvPr>
          <p:cNvSpPr txBox="1"/>
          <p:nvPr/>
        </p:nvSpPr>
        <p:spPr>
          <a:xfrm>
            <a:off x="4354156" y="5876732"/>
            <a:ext cx="348368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  <a:latin typeface="Calibri" panose="020F0502020204030204" pitchFamily="34" charset="0"/>
              </a:rPr>
              <a:t>Risk</a:t>
            </a:r>
            <a:r>
              <a:rPr lang="en-US" sz="1800" b="1" i="0" u="none" strike="noStrike" dirty="0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3200" b="1" dirty="0">
                <a:solidFill>
                  <a:schemeClr val="bg1"/>
                </a:solidFill>
                <a:latin typeface="Calibri" panose="020F0502020204030204" pitchFamily="34" charset="0"/>
              </a:rPr>
              <a:t>Management</a:t>
            </a:r>
            <a:r>
              <a:rPr lang="en-US" sz="1800" b="1" i="0" u="none" strike="noStrike" dirty="0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 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47882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2F287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4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2F287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2000" fill="hold"/>
                                        <p:tgtEl>
                                          <p:spTgt spid="3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2F287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2000" fill="hold"/>
                                        <p:tgtEl>
                                          <p:spTgt spid="4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2F287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2" dur="2000" fill="hold"/>
                                        <p:tgtEl>
                                          <p:spTgt spid="3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2F287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6" dur="2000" fill="hold"/>
                                        <p:tgtEl>
                                          <p:spTgt spid="3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2F287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0" dur="2000" fill="hold"/>
                                        <p:tgtEl>
                                          <p:spTgt spid="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2F287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3"/>
          <p:cNvGrpSpPr/>
          <p:nvPr/>
        </p:nvGrpSpPr>
        <p:grpSpPr>
          <a:xfrm>
            <a:off x="3626141" y="1295400"/>
            <a:ext cx="5077060" cy="5028534"/>
            <a:chOff x="3244314" y="1066800"/>
            <a:chExt cx="5517098" cy="5464366"/>
          </a:xfrm>
        </p:grpSpPr>
        <p:sp>
          <p:nvSpPr>
            <p:cNvPr id="16" name="Oval 15"/>
            <p:cNvSpPr/>
            <p:nvPr/>
          </p:nvSpPr>
          <p:spPr>
            <a:xfrm>
              <a:off x="3427412" y="6040915"/>
              <a:ext cx="5334000" cy="381000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lumMod val="95000"/>
                    <a:lumOff val="5000"/>
                    <a:alpha val="58000"/>
                  </a:schemeClr>
                </a:gs>
                <a:gs pos="100000">
                  <a:sysClr val="window" lastClr="FFFFFF">
                    <a:alpha val="0"/>
                    <a:lumMod val="100000"/>
                  </a:sysClr>
                </a:gs>
              </a:gsLst>
              <a:path path="shap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en-US" kern="0">
                <a:solidFill>
                  <a:sysClr val="window" lastClr="FFFFFF"/>
                </a:solidFill>
                <a:latin typeface="Calibri"/>
              </a:endParaRPr>
            </a:p>
          </p:txBody>
        </p:sp>
        <p:sp>
          <p:nvSpPr>
            <p:cNvPr id="1030" name="Freeform 6"/>
            <p:cNvSpPr>
              <a:spLocks/>
            </p:cNvSpPr>
            <p:nvPr/>
          </p:nvSpPr>
          <p:spPr bwMode="auto">
            <a:xfrm>
              <a:off x="4041774" y="1181099"/>
              <a:ext cx="1868488" cy="1919288"/>
            </a:xfrm>
            <a:custGeom>
              <a:avLst/>
              <a:gdLst/>
              <a:ahLst/>
              <a:cxnLst>
                <a:cxn ang="0">
                  <a:pos x="1135" y="0"/>
                </a:cxn>
                <a:cxn ang="0">
                  <a:pos x="1177" y="1003"/>
                </a:cxn>
                <a:cxn ang="0">
                  <a:pos x="1121" y="1008"/>
                </a:cxn>
                <a:cxn ang="0">
                  <a:pos x="1067" y="1017"/>
                </a:cxn>
                <a:cxn ang="0">
                  <a:pos x="1015" y="1032"/>
                </a:cxn>
                <a:cxn ang="0">
                  <a:pos x="964" y="1052"/>
                </a:cxn>
                <a:cxn ang="0">
                  <a:pos x="917" y="1076"/>
                </a:cxn>
                <a:cxn ang="0">
                  <a:pos x="871" y="1103"/>
                </a:cxn>
                <a:cxn ang="0">
                  <a:pos x="829" y="1135"/>
                </a:cxn>
                <a:cxn ang="0">
                  <a:pos x="790" y="1170"/>
                </a:cxn>
                <a:cxn ang="0">
                  <a:pos x="754" y="1209"/>
                </a:cxn>
                <a:cxn ang="0">
                  <a:pos x="0" y="548"/>
                </a:cxn>
                <a:cxn ang="0">
                  <a:pos x="62" y="481"/>
                </a:cxn>
                <a:cxn ang="0">
                  <a:pos x="127" y="417"/>
                </a:cxn>
                <a:cxn ang="0">
                  <a:pos x="195" y="358"/>
                </a:cxn>
                <a:cxn ang="0">
                  <a:pos x="268" y="301"/>
                </a:cxn>
                <a:cxn ang="0">
                  <a:pos x="342" y="250"/>
                </a:cxn>
                <a:cxn ang="0">
                  <a:pos x="420" y="203"/>
                </a:cxn>
                <a:cxn ang="0">
                  <a:pos x="501" y="160"/>
                </a:cxn>
                <a:cxn ang="0">
                  <a:pos x="585" y="122"/>
                </a:cxn>
                <a:cxn ang="0">
                  <a:pos x="672" y="89"/>
                </a:cxn>
                <a:cxn ang="0">
                  <a:pos x="760" y="60"/>
                </a:cxn>
                <a:cxn ang="0">
                  <a:pos x="851" y="37"/>
                </a:cxn>
                <a:cxn ang="0">
                  <a:pos x="943" y="19"/>
                </a:cxn>
                <a:cxn ang="0">
                  <a:pos x="1039" y="6"/>
                </a:cxn>
                <a:cxn ang="0">
                  <a:pos x="1135" y="0"/>
                </a:cxn>
              </a:cxnLst>
              <a:rect l="0" t="0" r="r" b="b"/>
              <a:pathLst>
                <a:path w="1177" h="1209">
                  <a:moveTo>
                    <a:pt x="1135" y="0"/>
                  </a:moveTo>
                  <a:lnTo>
                    <a:pt x="1177" y="1003"/>
                  </a:lnTo>
                  <a:lnTo>
                    <a:pt x="1121" y="1008"/>
                  </a:lnTo>
                  <a:lnTo>
                    <a:pt x="1067" y="1017"/>
                  </a:lnTo>
                  <a:lnTo>
                    <a:pt x="1015" y="1032"/>
                  </a:lnTo>
                  <a:lnTo>
                    <a:pt x="964" y="1052"/>
                  </a:lnTo>
                  <a:lnTo>
                    <a:pt x="917" y="1076"/>
                  </a:lnTo>
                  <a:lnTo>
                    <a:pt x="871" y="1103"/>
                  </a:lnTo>
                  <a:lnTo>
                    <a:pt x="829" y="1135"/>
                  </a:lnTo>
                  <a:lnTo>
                    <a:pt x="790" y="1170"/>
                  </a:lnTo>
                  <a:lnTo>
                    <a:pt x="754" y="1209"/>
                  </a:lnTo>
                  <a:lnTo>
                    <a:pt x="0" y="548"/>
                  </a:lnTo>
                  <a:lnTo>
                    <a:pt x="62" y="481"/>
                  </a:lnTo>
                  <a:lnTo>
                    <a:pt x="127" y="417"/>
                  </a:lnTo>
                  <a:lnTo>
                    <a:pt x="195" y="358"/>
                  </a:lnTo>
                  <a:lnTo>
                    <a:pt x="268" y="301"/>
                  </a:lnTo>
                  <a:lnTo>
                    <a:pt x="342" y="250"/>
                  </a:lnTo>
                  <a:lnTo>
                    <a:pt x="420" y="203"/>
                  </a:lnTo>
                  <a:lnTo>
                    <a:pt x="501" y="160"/>
                  </a:lnTo>
                  <a:lnTo>
                    <a:pt x="585" y="122"/>
                  </a:lnTo>
                  <a:lnTo>
                    <a:pt x="672" y="89"/>
                  </a:lnTo>
                  <a:lnTo>
                    <a:pt x="760" y="60"/>
                  </a:lnTo>
                  <a:lnTo>
                    <a:pt x="851" y="37"/>
                  </a:lnTo>
                  <a:lnTo>
                    <a:pt x="943" y="19"/>
                  </a:lnTo>
                  <a:lnTo>
                    <a:pt x="1039" y="6"/>
                  </a:lnTo>
                  <a:lnTo>
                    <a:pt x="1135" y="0"/>
                  </a:lnTo>
                  <a:close/>
                </a:path>
              </a:pathLst>
            </a:custGeom>
            <a:solidFill>
              <a:srgbClr val="FFC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548640" rIns="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1600" b="1" i="0" u="none" strike="noStrike" dirty="0">
                  <a:solidFill>
                    <a:schemeClr val="bg1"/>
                  </a:solidFill>
                  <a:effectLst/>
                  <a:latin typeface="Calibri" panose="020F0502020204030204" pitchFamily="34" charset="0"/>
                </a:rPr>
                <a:t>Risk </a:t>
              </a:r>
            </a:p>
            <a:p>
              <a:pPr algn="ctr"/>
              <a:r>
                <a:rPr lang="en-US" sz="1600" b="1" i="0" u="none" strike="noStrike" dirty="0">
                  <a:solidFill>
                    <a:schemeClr val="bg1"/>
                  </a:solidFill>
                  <a:effectLst/>
                  <a:latin typeface="Calibri" panose="020F0502020204030204" pitchFamily="34" charset="0"/>
                </a:rPr>
                <a:t>Management</a:t>
              </a:r>
              <a:endParaRPr lang="en-US" sz="1600" dirty="0">
                <a:solidFill>
                  <a:schemeClr val="bg1"/>
                </a:solidFill>
                <a:latin typeface="Arial Narrow" pitchFamily="34" charset="0"/>
              </a:endParaRPr>
            </a:p>
          </p:txBody>
        </p:sp>
        <p:sp>
          <p:nvSpPr>
            <p:cNvPr id="1031" name="Freeform 7"/>
            <p:cNvSpPr>
              <a:spLocks/>
            </p:cNvSpPr>
            <p:nvPr/>
          </p:nvSpPr>
          <p:spPr bwMode="auto">
            <a:xfrm>
              <a:off x="5942012" y="1203324"/>
              <a:ext cx="1873250" cy="1912938"/>
            </a:xfrm>
            <a:custGeom>
              <a:avLst/>
              <a:gdLst/>
              <a:ahLst/>
              <a:cxnLst>
                <a:cxn ang="0">
                  <a:pos x="45" y="0"/>
                </a:cxn>
                <a:cxn ang="0">
                  <a:pos x="129" y="6"/>
                </a:cxn>
                <a:cxn ang="0">
                  <a:pos x="213" y="15"/>
                </a:cxn>
                <a:cxn ang="0">
                  <a:pos x="297" y="30"/>
                </a:cxn>
                <a:cxn ang="0">
                  <a:pos x="380" y="49"/>
                </a:cxn>
                <a:cxn ang="0">
                  <a:pos x="461" y="73"/>
                </a:cxn>
                <a:cxn ang="0">
                  <a:pos x="542" y="100"/>
                </a:cxn>
                <a:cxn ang="0">
                  <a:pos x="621" y="132"/>
                </a:cxn>
                <a:cxn ang="0">
                  <a:pos x="698" y="168"/>
                </a:cxn>
                <a:cxn ang="0">
                  <a:pos x="774" y="209"/>
                </a:cxn>
                <a:cxn ang="0">
                  <a:pos x="848" y="254"/>
                </a:cxn>
                <a:cxn ang="0">
                  <a:pos x="919" y="304"/>
                </a:cxn>
                <a:cxn ang="0">
                  <a:pos x="989" y="357"/>
                </a:cxn>
                <a:cxn ang="0">
                  <a:pos x="1056" y="415"/>
                </a:cxn>
                <a:cxn ang="0">
                  <a:pos x="1119" y="477"/>
                </a:cxn>
                <a:cxn ang="0">
                  <a:pos x="1180" y="544"/>
                </a:cxn>
                <a:cxn ang="0">
                  <a:pos x="426" y="1205"/>
                </a:cxn>
                <a:cxn ang="0">
                  <a:pos x="391" y="1168"/>
                </a:cxn>
                <a:cxn ang="0">
                  <a:pos x="354" y="1135"/>
                </a:cxn>
                <a:cxn ang="0">
                  <a:pos x="314" y="1105"/>
                </a:cxn>
                <a:cxn ang="0">
                  <a:pos x="273" y="1079"/>
                </a:cxn>
                <a:cxn ang="0">
                  <a:pos x="230" y="1057"/>
                </a:cxn>
                <a:cxn ang="0">
                  <a:pos x="187" y="1039"/>
                </a:cxn>
                <a:cxn ang="0">
                  <a:pos x="141" y="1023"/>
                </a:cxn>
                <a:cxn ang="0">
                  <a:pos x="94" y="1013"/>
                </a:cxn>
                <a:cxn ang="0">
                  <a:pos x="47" y="1006"/>
                </a:cxn>
                <a:cxn ang="0">
                  <a:pos x="0" y="1002"/>
                </a:cxn>
                <a:cxn ang="0">
                  <a:pos x="45" y="0"/>
                </a:cxn>
              </a:cxnLst>
              <a:rect l="0" t="0" r="r" b="b"/>
              <a:pathLst>
                <a:path w="1180" h="1205">
                  <a:moveTo>
                    <a:pt x="45" y="0"/>
                  </a:moveTo>
                  <a:lnTo>
                    <a:pt x="129" y="6"/>
                  </a:lnTo>
                  <a:lnTo>
                    <a:pt x="213" y="15"/>
                  </a:lnTo>
                  <a:lnTo>
                    <a:pt x="297" y="30"/>
                  </a:lnTo>
                  <a:lnTo>
                    <a:pt x="380" y="49"/>
                  </a:lnTo>
                  <a:lnTo>
                    <a:pt x="461" y="73"/>
                  </a:lnTo>
                  <a:lnTo>
                    <a:pt x="542" y="100"/>
                  </a:lnTo>
                  <a:lnTo>
                    <a:pt x="621" y="132"/>
                  </a:lnTo>
                  <a:lnTo>
                    <a:pt x="698" y="168"/>
                  </a:lnTo>
                  <a:lnTo>
                    <a:pt x="774" y="209"/>
                  </a:lnTo>
                  <a:lnTo>
                    <a:pt x="848" y="254"/>
                  </a:lnTo>
                  <a:lnTo>
                    <a:pt x="919" y="304"/>
                  </a:lnTo>
                  <a:lnTo>
                    <a:pt x="989" y="357"/>
                  </a:lnTo>
                  <a:lnTo>
                    <a:pt x="1056" y="415"/>
                  </a:lnTo>
                  <a:lnTo>
                    <a:pt x="1119" y="477"/>
                  </a:lnTo>
                  <a:lnTo>
                    <a:pt x="1180" y="544"/>
                  </a:lnTo>
                  <a:lnTo>
                    <a:pt x="426" y="1205"/>
                  </a:lnTo>
                  <a:lnTo>
                    <a:pt x="391" y="1168"/>
                  </a:lnTo>
                  <a:lnTo>
                    <a:pt x="354" y="1135"/>
                  </a:lnTo>
                  <a:lnTo>
                    <a:pt x="314" y="1105"/>
                  </a:lnTo>
                  <a:lnTo>
                    <a:pt x="273" y="1079"/>
                  </a:lnTo>
                  <a:lnTo>
                    <a:pt x="230" y="1057"/>
                  </a:lnTo>
                  <a:lnTo>
                    <a:pt x="187" y="1039"/>
                  </a:lnTo>
                  <a:lnTo>
                    <a:pt x="141" y="1023"/>
                  </a:lnTo>
                  <a:lnTo>
                    <a:pt x="94" y="1013"/>
                  </a:lnTo>
                  <a:lnTo>
                    <a:pt x="47" y="1006"/>
                  </a:lnTo>
                  <a:lnTo>
                    <a:pt x="0" y="1002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FF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0" tIns="548640" rIns="27432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600" kern="0" dirty="0">
                <a:solidFill>
                  <a:schemeClr val="bg1"/>
                </a:solidFill>
                <a:latin typeface="Arial Narrow" pitchFamily="34" charset="0"/>
                <a:cs typeface="Arial" pitchFamily="34" charset="0"/>
              </a:endParaRPr>
            </a:p>
            <a:p>
              <a:pPr algn="ctr"/>
              <a:r>
                <a:rPr lang="en-US" sz="1600" b="1" kern="0" dirty="0">
                  <a:solidFill>
                    <a:schemeClr val="bg1"/>
                  </a:solidFill>
                  <a:latin typeface="Arial Narrow" pitchFamily="34" charset="0"/>
                  <a:cs typeface="Arial" pitchFamily="34" charset="0"/>
                </a:rPr>
                <a:t>The Big Picture</a:t>
              </a:r>
            </a:p>
          </p:txBody>
        </p:sp>
        <p:sp>
          <p:nvSpPr>
            <p:cNvPr id="1032" name="Freeform 8"/>
            <p:cNvSpPr>
              <a:spLocks/>
            </p:cNvSpPr>
            <p:nvPr/>
          </p:nvSpPr>
          <p:spPr bwMode="auto">
            <a:xfrm>
              <a:off x="6619874" y="2216149"/>
              <a:ext cx="1779588" cy="1947863"/>
            </a:xfrm>
            <a:custGeom>
              <a:avLst/>
              <a:gdLst/>
              <a:ahLst/>
              <a:cxnLst>
                <a:cxn ang="0">
                  <a:pos x="809" y="0"/>
                </a:cxn>
                <a:cxn ang="0">
                  <a:pos x="861" y="74"/>
                </a:cxn>
                <a:cxn ang="0">
                  <a:pos x="909" y="151"/>
                </a:cxn>
                <a:cxn ang="0">
                  <a:pos x="952" y="232"/>
                </a:cxn>
                <a:cxn ang="0">
                  <a:pos x="990" y="314"/>
                </a:cxn>
                <a:cxn ang="0">
                  <a:pos x="1024" y="399"/>
                </a:cxn>
                <a:cxn ang="0">
                  <a:pos x="1053" y="486"/>
                </a:cxn>
                <a:cxn ang="0">
                  <a:pos x="1077" y="573"/>
                </a:cxn>
                <a:cxn ang="0">
                  <a:pos x="1096" y="664"/>
                </a:cxn>
                <a:cxn ang="0">
                  <a:pos x="1110" y="756"/>
                </a:cxn>
                <a:cxn ang="0">
                  <a:pos x="1118" y="848"/>
                </a:cxn>
                <a:cxn ang="0">
                  <a:pos x="1121" y="942"/>
                </a:cxn>
                <a:cxn ang="0">
                  <a:pos x="1118" y="1036"/>
                </a:cxn>
                <a:cxn ang="0">
                  <a:pos x="1110" y="1132"/>
                </a:cxn>
                <a:cxn ang="0">
                  <a:pos x="1095" y="1227"/>
                </a:cxn>
                <a:cxn ang="0">
                  <a:pos x="109" y="1050"/>
                </a:cxn>
                <a:cxn ang="0">
                  <a:pos x="117" y="994"/>
                </a:cxn>
                <a:cxn ang="0">
                  <a:pos x="119" y="939"/>
                </a:cxn>
                <a:cxn ang="0">
                  <a:pos x="116" y="885"/>
                </a:cxn>
                <a:cxn ang="0">
                  <a:pos x="107" y="831"/>
                </a:cxn>
                <a:cxn ang="0">
                  <a:pos x="95" y="780"/>
                </a:cxn>
                <a:cxn ang="0">
                  <a:pos x="78" y="729"/>
                </a:cxn>
                <a:cxn ang="0">
                  <a:pos x="56" y="680"/>
                </a:cxn>
                <a:cxn ang="0">
                  <a:pos x="30" y="635"/>
                </a:cxn>
                <a:cxn ang="0">
                  <a:pos x="0" y="591"/>
                </a:cxn>
                <a:cxn ang="0">
                  <a:pos x="809" y="0"/>
                </a:cxn>
              </a:cxnLst>
              <a:rect l="0" t="0" r="r" b="b"/>
              <a:pathLst>
                <a:path w="1121" h="1227">
                  <a:moveTo>
                    <a:pt x="809" y="0"/>
                  </a:moveTo>
                  <a:lnTo>
                    <a:pt x="861" y="74"/>
                  </a:lnTo>
                  <a:lnTo>
                    <a:pt x="909" y="151"/>
                  </a:lnTo>
                  <a:lnTo>
                    <a:pt x="952" y="232"/>
                  </a:lnTo>
                  <a:lnTo>
                    <a:pt x="990" y="314"/>
                  </a:lnTo>
                  <a:lnTo>
                    <a:pt x="1024" y="399"/>
                  </a:lnTo>
                  <a:lnTo>
                    <a:pt x="1053" y="486"/>
                  </a:lnTo>
                  <a:lnTo>
                    <a:pt x="1077" y="573"/>
                  </a:lnTo>
                  <a:lnTo>
                    <a:pt x="1096" y="664"/>
                  </a:lnTo>
                  <a:lnTo>
                    <a:pt x="1110" y="756"/>
                  </a:lnTo>
                  <a:lnTo>
                    <a:pt x="1118" y="848"/>
                  </a:lnTo>
                  <a:lnTo>
                    <a:pt x="1121" y="942"/>
                  </a:lnTo>
                  <a:lnTo>
                    <a:pt x="1118" y="1036"/>
                  </a:lnTo>
                  <a:lnTo>
                    <a:pt x="1110" y="1132"/>
                  </a:lnTo>
                  <a:lnTo>
                    <a:pt x="1095" y="1227"/>
                  </a:lnTo>
                  <a:lnTo>
                    <a:pt x="109" y="1050"/>
                  </a:lnTo>
                  <a:lnTo>
                    <a:pt x="117" y="994"/>
                  </a:lnTo>
                  <a:lnTo>
                    <a:pt x="119" y="939"/>
                  </a:lnTo>
                  <a:lnTo>
                    <a:pt x="116" y="885"/>
                  </a:lnTo>
                  <a:lnTo>
                    <a:pt x="107" y="831"/>
                  </a:lnTo>
                  <a:lnTo>
                    <a:pt x="95" y="780"/>
                  </a:lnTo>
                  <a:lnTo>
                    <a:pt x="78" y="729"/>
                  </a:lnTo>
                  <a:lnTo>
                    <a:pt x="56" y="680"/>
                  </a:lnTo>
                  <a:lnTo>
                    <a:pt x="30" y="635"/>
                  </a:lnTo>
                  <a:lnTo>
                    <a:pt x="0" y="591"/>
                  </a:lnTo>
                  <a:lnTo>
                    <a:pt x="809" y="0"/>
                  </a:lnTo>
                  <a:close/>
                </a:path>
              </a:pathLst>
            </a:custGeom>
            <a:solidFill>
              <a:srgbClr val="00B05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82880" tIns="82296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1600" b="1" kern="0" dirty="0">
                  <a:solidFill>
                    <a:schemeClr val="bg1"/>
                  </a:solidFill>
                  <a:latin typeface="Arial Narrow" pitchFamily="34" charset="0"/>
                  <a:cs typeface="Arial" pitchFamily="34" charset="0"/>
                </a:rPr>
                <a:t>Relates</a:t>
              </a:r>
              <a:r>
                <a:rPr lang="en-US" sz="1600" b="1" i="0" u="none" strike="noStrike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</a:rPr>
                <a:t> </a:t>
              </a:r>
              <a:r>
                <a:rPr lang="en-US" sz="1600" b="1" kern="0" dirty="0">
                  <a:solidFill>
                    <a:schemeClr val="bg1"/>
                  </a:solidFill>
                  <a:latin typeface="Arial Narrow" pitchFamily="34" charset="0"/>
                  <a:cs typeface="Arial" pitchFamily="34" charset="0"/>
                </a:rPr>
                <a:t>to</a:t>
              </a:r>
              <a:r>
                <a:rPr lang="en-US" sz="1600" b="1" i="0" u="none" strike="noStrike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</a:rPr>
                <a:t> </a:t>
              </a:r>
              <a:r>
                <a:rPr lang="en-US" sz="1600" b="1" i="0" u="none" strike="noStrike" kern="0" dirty="0">
                  <a:solidFill>
                    <a:schemeClr val="bg1"/>
                  </a:solidFill>
                  <a:effectLst/>
                  <a:latin typeface="Arial Narrow" pitchFamily="34" charset="0"/>
                  <a:cs typeface="Arial" pitchFamily="34" charset="0"/>
                </a:rPr>
                <a:t>S</a:t>
              </a:r>
              <a:r>
                <a:rPr lang="en-US" sz="1600" b="1" kern="0" dirty="0">
                  <a:solidFill>
                    <a:schemeClr val="bg1"/>
                  </a:solidFill>
                  <a:latin typeface="Arial Narrow" pitchFamily="34" charset="0"/>
                  <a:cs typeface="Arial" pitchFamily="34" charset="0"/>
                </a:rPr>
                <a:t>trategy</a:t>
              </a:r>
            </a:p>
          </p:txBody>
        </p:sp>
        <p:sp>
          <p:nvSpPr>
            <p:cNvPr id="1033" name="Freeform 9"/>
            <p:cNvSpPr>
              <a:spLocks/>
            </p:cNvSpPr>
            <p:nvPr/>
          </p:nvSpPr>
          <p:spPr bwMode="auto">
            <a:xfrm>
              <a:off x="6303962" y="3910012"/>
              <a:ext cx="1993900" cy="1990725"/>
            </a:xfrm>
            <a:custGeom>
              <a:avLst/>
              <a:gdLst/>
              <a:ahLst/>
              <a:cxnLst>
                <a:cxn ang="0">
                  <a:pos x="290" y="0"/>
                </a:cxn>
                <a:cxn ang="0">
                  <a:pos x="1256" y="262"/>
                </a:cxn>
                <a:cxn ang="0">
                  <a:pos x="1233" y="344"/>
                </a:cxn>
                <a:cxn ang="0">
                  <a:pos x="1205" y="424"/>
                </a:cxn>
                <a:cxn ang="0">
                  <a:pos x="1173" y="502"/>
                </a:cxn>
                <a:cxn ang="0">
                  <a:pos x="1136" y="579"/>
                </a:cxn>
                <a:cxn ang="0">
                  <a:pos x="1095" y="654"/>
                </a:cxn>
                <a:cxn ang="0">
                  <a:pos x="1052" y="726"/>
                </a:cxn>
                <a:cxn ang="0">
                  <a:pos x="1003" y="797"/>
                </a:cxn>
                <a:cxn ang="0">
                  <a:pos x="950" y="865"/>
                </a:cxn>
                <a:cxn ang="0">
                  <a:pos x="894" y="930"/>
                </a:cxn>
                <a:cxn ang="0">
                  <a:pos x="834" y="993"/>
                </a:cxn>
                <a:cxn ang="0">
                  <a:pos x="770" y="1052"/>
                </a:cxn>
                <a:cxn ang="0">
                  <a:pos x="703" y="1107"/>
                </a:cxn>
                <a:cxn ang="0">
                  <a:pos x="631" y="1160"/>
                </a:cxn>
                <a:cxn ang="0">
                  <a:pos x="557" y="1209"/>
                </a:cxn>
                <a:cxn ang="0">
                  <a:pos x="479" y="1254"/>
                </a:cxn>
                <a:cxn ang="0">
                  <a:pos x="0" y="372"/>
                </a:cxn>
                <a:cxn ang="0">
                  <a:pos x="44" y="346"/>
                </a:cxn>
                <a:cxn ang="0">
                  <a:pos x="84" y="317"/>
                </a:cxn>
                <a:cxn ang="0">
                  <a:pos x="121" y="285"/>
                </a:cxn>
                <a:cxn ang="0">
                  <a:pos x="156" y="250"/>
                </a:cxn>
                <a:cxn ang="0">
                  <a:pos x="187" y="214"/>
                </a:cxn>
                <a:cxn ang="0">
                  <a:pos x="214" y="174"/>
                </a:cxn>
                <a:cxn ang="0">
                  <a:pos x="239" y="133"/>
                </a:cxn>
                <a:cxn ang="0">
                  <a:pos x="260" y="90"/>
                </a:cxn>
                <a:cxn ang="0">
                  <a:pos x="277" y="46"/>
                </a:cxn>
                <a:cxn ang="0">
                  <a:pos x="290" y="0"/>
                </a:cxn>
              </a:cxnLst>
              <a:rect l="0" t="0" r="r" b="b"/>
              <a:pathLst>
                <a:path w="1256" h="1254">
                  <a:moveTo>
                    <a:pt x="290" y="0"/>
                  </a:moveTo>
                  <a:lnTo>
                    <a:pt x="1256" y="262"/>
                  </a:lnTo>
                  <a:lnTo>
                    <a:pt x="1233" y="344"/>
                  </a:lnTo>
                  <a:lnTo>
                    <a:pt x="1205" y="424"/>
                  </a:lnTo>
                  <a:lnTo>
                    <a:pt x="1173" y="502"/>
                  </a:lnTo>
                  <a:lnTo>
                    <a:pt x="1136" y="579"/>
                  </a:lnTo>
                  <a:lnTo>
                    <a:pt x="1095" y="654"/>
                  </a:lnTo>
                  <a:lnTo>
                    <a:pt x="1052" y="726"/>
                  </a:lnTo>
                  <a:lnTo>
                    <a:pt x="1003" y="797"/>
                  </a:lnTo>
                  <a:lnTo>
                    <a:pt x="950" y="865"/>
                  </a:lnTo>
                  <a:lnTo>
                    <a:pt x="894" y="930"/>
                  </a:lnTo>
                  <a:lnTo>
                    <a:pt x="834" y="993"/>
                  </a:lnTo>
                  <a:lnTo>
                    <a:pt x="770" y="1052"/>
                  </a:lnTo>
                  <a:lnTo>
                    <a:pt x="703" y="1107"/>
                  </a:lnTo>
                  <a:lnTo>
                    <a:pt x="631" y="1160"/>
                  </a:lnTo>
                  <a:lnTo>
                    <a:pt x="557" y="1209"/>
                  </a:lnTo>
                  <a:lnTo>
                    <a:pt x="479" y="1254"/>
                  </a:lnTo>
                  <a:lnTo>
                    <a:pt x="0" y="372"/>
                  </a:lnTo>
                  <a:lnTo>
                    <a:pt x="44" y="346"/>
                  </a:lnTo>
                  <a:lnTo>
                    <a:pt x="84" y="317"/>
                  </a:lnTo>
                  <a:lnTo>
                    <a:pt x="121" y="285"/>
                  </a:lnTo>
                  <a:lnTo>
                    <a:pt x="156" y="250"/>
                  </a:lnTo>
                  <a:lnTo>
                    <a:pt x="187" y="214"/>
                  </a:lnTo>
                  <a:lnTo>
                    <a:pt x="214" y="174"/>
                  </a:lnTo>
                  <a:lnTo>
                    <a:pt x="239" y="133"/>
                  </a:lnTo>
                  <a:lnTo>
                    <a:pt x="260" y="90"/>
                  </a:lnTo>
                  <a:lnTo>
                    <a:pt x="277" y="46"/>
                  </a:lnTo>
                  <a:lnTo>
                    <a:pt x="290" y="0"/>
                  </a:ln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54864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b="1" i="0" u="none" strike="noStrike" dirty="0">
                  <a:solidFill>
                    <a:schemeClr val="bg1"/>
                  </a:solidFill>
                  <a:effectLst/>
                  <a:latin typeface="Calibri" panose="020F0502020204030204" pitchFamily="34" charset="0"/>
                </a:rPr>
                <a:t>Drives Innovation</a:t>
              </a:r>
              <a:endParaRPr lang="en-US" dirty="0">
                <a:solidFill>
                  <a:schemeClr val="bg1"/>
                </a:solidFill>
                <a:latin typeface="Arial Narrow" pitchFamily="34" charset="0"/>
              </a:endParaRPr>
            </a:p>
          </p:txBody>
        </p:sp>
        <p:sp>
          <p:nvSpPr>
            <p:cNvPr id="1034" name="Freeform 10"/>
            <p:cNvSpPr>
              <a:spLocks/>
            </p:cNvSpPr>
            <p:nvPr/>
          </p:nvSpPr>
          <p:spPr bwMode="auto">
            <a:xfrm>
              <a:off x="4902199" y="4494212"/>
              <a:ext cx="1998663" cy="1677987"/>
            </a:xfrm>
            <a:custGeom>
              <a:avLst/>
              <a:gdLst/>
              <a:ahLst/>
              <a:cxnLst>
                <a:cxn ang="0">
                  <a:pos x="860" y="0"/>
                </a:cxn>
                <a:cxn ang="0">
                  <a:pos x="1259" y="920"/>
                </a:cxn>
                <a:cxn ang="0">
                  <a:pos x="1175" y="954"/>
                </a:cxn>
                <a:cxn ang="0">
                  <a:pos x="1089" y="984"/>
                </a:cxn>
                <a:cxn ang="0">
                  <a:pos x="1002" y="1008"/>
                </a:cxn>
                <a:cxn ang="0">
                  <a:pos x="913" y="1028"/>
                </a:cxn>
                <a:cxn ang="0">
                  <a:pos x="823" y="1043"/>
                </a:cxn>
                <a:cxn ang="0">
                  <a:pos x="733" y="1052"/>
                </a:cxn>
                <a:cxn ang="0">
                  <a:pos x="641" y="1057"/>
                </a:cxn>
                <a:cxn ang="0">
                  <a:pos x="549" y="1056"/>
                </a:cxn>
                <a:cxn ang="0">
                  <a:pos x="457" y="1049"/>
                </a:cxn>
                <a:cxn ang="0">
                  <a:pos x="364" y="1037"/>
                </a:cxn>
                <a:cxn ang="0">
                  <a:pos x="273" y="1019"/>
                </a:cxn>
                <a:cxn ang="0">
                  <a:pos x="181" y="996"/>
                </a:cxn>
                <a:cxn ang="0">
                  <a:pos x="90" y="967"/>
                </a:cxn>
                <a:cxn ang="0">
                  <a:pos x="0" y="932"/>
                </a:cxn>
                <a:cxn ang="0">
                  <a:pos x="388" y="6"/>
                </a:cxn>
                <a:cxn ang="0">
                  <a:pos x="440" y="26"/>
                </a:cxn>
                <a:cxn ang="0">
                  <a:pos x="494" y="40"/>
                </a:cxn>
                <a:cxn ang="0">
                  <a:pos x="548" y="49"/>
                </a:cxn>
                <a:cxn ang="0">
                  <a:pos x="601" y="53"/>
                </a:cxn>
                <a:cxn ang="0">
                  <a:pos x="655" y="52"/>
                </a:cxn>
                <a:cxn ang="0">
                  <a:pos x="708" y="46"/>
                </a:cxn>
                <a:cxn ang="0">
                  <a:pos x="760" y="36"/>
                </a:cxn>
                <a:cxn ang="0">
                  <a:pos x="810" y="20"/>
                </a:cxn>
                <a:cxn ang="0">
                  <a:pos x="860" y="0"/>
                </a:cxn>
              </a:cxnLst>
              <a:rect l="0" t="0" r="r" b="b"/>
              <a:pathLst>
                <a:path w="1259" h="1057">
                  <a:moveTo>
                    <a:pt x="860" y="0"/>
                  </a:moveTo>
                  <a:lnTo>
                    <a:pt x="1259" y="920"/>
                  </a:lnTo>
                  <a:lnTo>
                    <a:pt x="1175" y="954"/>
                  </a:lnTo>
                  <a:lnTo>
                    <a:pt x="1089" y="984"/>
                  </a:lnTo>
                  <a:lnTo>
                    <a:pt x="1002" y="1008"/>
                  </a:lnTo>
                  <a:lnTo>
                    <a:pt x="913" y="1028"/>
                  </a:lnTo>
                  <a:lnTo>
                    <a:pt x="823" y="1043"/>
                  </a:lnTo>
                  <a:lnTo>
                    <a:pt x="733" y="1052"/>
                  </a:lnTo>
                  <a:lnTo>
                    <a:pt x="641" y="1057"/>
                  </a:lnTo>
                  <a:lnTo>
                    <a:pt x="549" y="1056"/>
                  </a:lnTo>
                  <a:lnTo>
                    <a:pt x="457" y="1049"/>
                  </a:lnTo>
                  <a:lnTo>
                    <a:pt x="364" y="1037"/>
                  </a:lnTo>
                  <a:lnTo>
                    <a:pt x="273" y="1019"/>
                  </a:lnTo>
                  <a:lnTo>
                    <a:pt x="181" y="996"/>
                  </a:lnTo>
                  <a:lnTo>
                    <a:pt x="90" y="967"/>
                  </a:lnTo>
                  <a:lnTo>
                    <a:pt x="0" y="932"/>
                  </a:lnTo>
                  <a:lnTo>
                    <a:pt x="388" y="6"/>
                  </a:lnTo>
                  <a:lnTo>
                    <a:pt x="440" y="26"/>
                  </a:lnTo>
                  <a:lnTo>
                    <a:pt x="494" y="40"/>
                  </a:lnTo>
                  <a:lnTo>
                    <a:pt x="548" y="49"/>
                  </a:lnTo>
                  <a:lnTo>
                    <a:pt x="601" y="53"/>
                  </a:lnTo>
                  <a:lnTo>
                    <a:pt x="655" y="52"/>
                  </a:lnTo>
                  <a:lnTo>
                    <a:pt x="708" y="46"/>
                  </a:lnTo>
                  <a:lnTo>
                    <a:pt x="760" y="36"/>
                  </a:lnTo>
                  <a:lnTo>
                    <a:pt x="810" y="20"/>
                  </a:lnTo>
                  <a:lnTo>
                    <a:pt x="86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64008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1400" b="1" i="0" u="none" strike="noStrike" dirty="0">
                  <a:solidFill>
                    <a:schemeClr val="bg1"/>
                  </a:solidFill>
                  <a:effectLst/>
                  <a:latin typeface="Calibri" panose="020F0502020204030204" pitchFamily="34" charset="0"/>
                </a:rPr>
                <a:t>Employee </a:t>
              </a:r>
            </a:p>
            <a:p>
              <a:pPr algn="ctr"/>
              <a:r>
                <a:rPr lang="en-US" sz="1400" b="1" i="0" u="none" strike="noStrike" dirty="0">
                  <a:solidFill>
                    <a:schemeClr val="bg1"/>
                  </a:solidFill>
                  <a:effectLst/>
                  <a:latin typeface="Calibri" panose="020F0502020204030204" pitchFamily="34" charset="0"/>
                </a:rPr>
                <a:t>Satisfaction &amp; Retention</a:t>
              </a:r>
              <a:endParaRPr lang="en-US" sz="1400" dirty="0">
                <a:solidFill>
                  <a:schemeClr val="bg1"/>
                </a:solidFill>
                <a:latin typeface="Arial Narrow" pitchFamily="34" charset="0"/>
              </a:endParaRPr>
            </a:p>
          </p:txBody>
        </p:sp>
        <p:sp>
          <p:nvSpPr>
            <p:cNvPr id="1035" name="Freeform 11"/>
            <p:cNvSpPr>
              <a:spLocks/>
            </p:cNvSpPr>
            <p:nvPr/>
          </p:nvSpPr>
          <p:spPr bwMode="auto">
            <a:xfrm>
              <a:off x="3494087" y="3892549"/>
              <a:ext cx="2006600" cy="1987550"/>
            </a:xfrm>
            <a:custGeom>
              <a:avLst/>
              <a:gdLst/>
              <a:ahLst/>
              <a:cxnLst>
                <a:cxn ang="0">
                  <a:pos x="963" y="0"/>
                </a:cxn>
                <a:cxn ang="0">
                  <a:pos x="981" y="54"/>
                </a:cxn>
                <a:cxn ang="0">
                  <a:pos x="1003" y="104"/>
                </a:cxn>
                <a:cxn ang="0">
                  <a:pos x="1030" y="151"/>
                </a:cxn>
                <a:cxn ang="0">
                  <a:pos x="1061" y="196"/>
                </a:cxn>
                <a:cxn ang="0">
                  <a:pos x="1095" y="237"/>
                </a:cxn>
                <a:cxn ang="0">
                  <a:pos x="1133" y="274"/>
                </a:cxn>
                <a:cxn ang="0">
                  <a:pos x="1174" y="308"/>
                </a:cxn>
                <a:cxn ang="0">
                  <a:pos x="1218" y="338"/>
                </a:cxn>
                <a:cxn ang="0">
                  <a:pos x="1264" y="364"/>
                </a:cxn>
                <a:cxn ang="0">
                  <a:pos x="797" y="1252"/>
                </a:cxn>
                <a:cxn ang="0">
                  <a:pos x="722" y="1211"/>
                </a:cxn>
                <a:cxn ang="0">
                  <a:pos x="651" y="1166"/>
                </a:cxn>
                <a:cxn ang="0">
                  <a:pos x="581" y="1117"/>
                </a:cxn>
                <a:cxn ang="0">
                  <a:pos x="515" y="1065"/>
                </a:cxn>
                <a:cxn ang="0">
                  <a:pos x="450" y="1009"/>
                </a:cxn>
                <a:cxn ang="0">
                  <a:pos x="389" y="950"/>
                </a:cxn>
                <a:cxn ang="0">
                  <a:pos x="331" y="887"/>
                </a:cxn>
                <a:cxn ang="0">
                  <a:pos x="276" y="821"/>
                </a:cxn>
                <a:cxn ang="0">
                  <a:pos x="225" y="752"/>
                </a:cxn>
                <a:cxn ang="0">
                  <a:pos x="177" y="679"/>
                </a:cxn>
                <a:cxn ang="0">
                  <a:pos x="133" y="605"/>
                </a:cxn>
                <a:cxn ang="0">
                  <a:pos x="94" y="526"/>
                </a:cxn>
                <a:cxn ang="0">
                  <a:pos x="58" y="445"/>
                </a:cxn>
                <a:cxn ang="0">
                  <a:pos x="27" y="361"/>
                </a:cxn>
                <a:cxn ang="0">
                  <a:pos x="0" y="275"/>
                </a:cxn>
                <a:cxn ang="0">
                  <a:pos x="963" y="0"/>
                </a:cxn>
              </a:cxnLst>
              <a:rect l="0" t="0" r="r" b="b"/>
              <a:pathLst>
                <a:path w="1264" h="1252">
                  <a:moveTo>
                    <a:pt x="963" y="0"/>
                  </a:moveTo>
                  <a:lnTo>
                    <a:pt x="981" y="54"/>
                  </a:lnTo>
                  <a:lnTo>
                    <a:pt x="1003" y="104"/>
                  </a:lnTo>
                  <a:lnTo>
                    <a:pt x="1030" y="151"/>
                  </a:lnTo>
                  <a:lnTo>
                    <a:pt x="1061" y="196"/>
                  </a:lnTo>
                  <a:lnTo>
                    <a:pt x="1095" y="237"/>
                  </a:lnTo>
                  <a:lnTo>
                    <a:pt x="1133" y="274"/>
                  </a:lnTo>
                  <a:lnTo>
                    <a:pt x="1174" y="308"/>
                  </a:lnTo>
                  <a:lnTo>
                    <a:pt x="1218" y="338"/>
                  </a:lnTo>
                  <a:lnTo>
                    <a:pt x="1264" y="364"/>
                  </a:lnTo>
                  <a:lnTo>
                    <a:pt x="797" y="1252"/>
                  </a:lnTo>
                  <a:lnTo>
                    <a:pt x="722" y="1211"/>
                  </a:lnTo>
                  <a:lnTo>
                    <a:pt x="651" y="1166"/>
                  </a:lnTo>
                  <a:lnTo>
                    <a:pt x="581" y="1117"/>
                  </a:lnTo>
                  <a:lnTo>
                    <a:pt x="515" y="1065"/>
                  </a:lnTo>
                  <a:lnTo>
                    <a:pt x="450" y="1009"/>
                  </a:lnTo>
                  <a:lnTo>
                    <a:pt x="389" y="950"/>
                  </a:lnTo>
                  <a:lnTo>
                    <a:pt x="331" y="887"/>
                  </a:lnTo>
                  <a:lnTo>
                    <a:pt x="276" y="821"/>
                  </a:lnTo>
                  <a:lnTo>
                    <a:pt x="225" y="752"/>
                  </a:lnTo>
                  <a:lnTo>
                    <a:pt x="177" y="679"/>
                  </a:lnTo>
                  <a:lnTo>
                    <a:pt x="133" y="605"/>
                  </a:lnTo>
                  <a:lnTo>
                    <a:pt x="94" y="526"/>
                  </a:lnTo>
                  <a:lnTo>
                    <a:pt x="58" y="445"/>
                  </a:lnTo>
                  <a:lnTo>
                    <a:pt x="27" y="361"/>
                  </a:lnTo>
                  <a:lnTo>
                    <a:pt x="0" y="275"/>
                  </a:lnTo>
                  <a:lnTo>
                    <a:pt x="963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64008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1600" b="1" i="0" u="none" strike="noStrike" dirty="0">
                  <a:solidFill>
                    <a:schemeClr val="bg1"/>
                  </a:solidFill>
                  <a:effectLst/>
                  <a:latin typeface="Calibri" panose="020F0502020204030204" pitchFamily="34" charset="0"/>
                </a:rPr>
                <a:t>Motivates Employees </a:t>
              </a:r>
              <a:endParaRPr lang="en-US" sz="1600" dirty="0">
                <a:solidFill>
                  <a:schemeClr val="bg1"/>
                </a:solidFill>
                <a:latin typeface="Arial Narrow" pitchFamily="34" charset="0"/>
              </a:endParaRPr>
            </a:p>
          </p:txBody>
        </p:sp>
        <p:sp>
          <p:nvSpPr>
            <p:cNvPr id="1036" name="Freeform 12"/>
            <p:cNvSpPr>
              <a:spLocks/>
            </p:cNvSpPr>
            <p:nvPr/>
          </p:nvSpPr>
          <p:spPr bwMode="auto">
            <a:xfrm>
              <a:off x="3427412" y="2200274"/>
              <a:ext cx="1763713" cy="1957388"/>
            </a:xfrm>
            <a:custGeom>
              <a:avLst/>
              <a:gdLst/>
              <a:ahLst/>
              <a:cxnLst>
                <a:cxn ang="0">
                  <a:pos x="295" y="0"/>
                </a:cxn>
                <a:cxn ang="0">
                  <a:pos x="1111" y="582"/>
                </a:cxn>
                <a:cxn ang="0">
                  <a:pos x="1081" y="628"/>
                </a:cxn>
                <a:cxn ang="0">
                  <a:pos x="1055" y="678"/>
                </a:cxn>
                <a:cxn ang="0">
                  <a:pos x="1035" y="729"/>
                </a:cxn>
                <a:cxn ang="0">
                  <a:pos x="1020" y="780"/>
                </a:cxn>
                <a:cxn ang="0">
                  <a:pos x="1008" y="833"/>
                </a:cxn>
                <a:cxn ang="0">
                  <a:pos x="1003" y="885"/>
                </a:cxn>
                <a:cxn ang="0">
                  <a:pos x="1003" y="939"/>
                </a:cxn>
                <a:cxn ang="0">
                  <a:pos x="1006" y="991"/>
                </a:cxn>
                <a:cxn ang="0">
                  <a:pos x="1015" y="1044"/>
                </a:cxn>
                <a:cxn ang="0">
                  <a:pos x="32" y="1233"/>
                </a:cxn>
                <a:cxn ang="0">
                  <a:pos x="17" y="1149"/>
                </a:cxn>
                <a:cxn ang="0">
                  <a:pos x="7" y="1065"/>
                </a:cxn>
                <a:cxn ang="0">
                  <a:pos x="1" y="981"/>
                </a:cxn>
                <a:cxn ang="0">
                  <a:pos x="0" y="896"/>
                </a:cxn>
                <a:cxn ang="0">
                  <a:pos x="4" y="811"/>
                </a:cxn>
                <a:cxn ang="0">
                  <a:pos x="12" y="726"/>
                </a:cxn>
                <a:cxn ang="0">
                  <a:pos x="25" y="642"/>
                </a:cxn>
                <a:cxn ang="0">
                  <a:pos x="42" y="558"/>
                </a:cxn>
                <a:cxn ang="0">
                  <a:pos x="64" y="474"/>
                </a:cxn>
                <a:cxn ang="0">
                  <a:pos x="91" y="392"/>
                </a:cxn>
                <a:cxn ang="0">
                  <a:pos x="122" y="310"/>
                </a:cxn>
                <a:cxn ang="0">
                  <a:pos x="157" y="230"/>
                </a:cxn>
                <a:cxn ang="0">
                  <a:pos x="198" y="152"/>
                </a:cxn>
                <a:cxn ang="0">
                  <a:pos x="244" y="75"/>
                </a:cxn>
                <a:cxn ang="0">
                  <a:pos x="295" y="0"/>
                </a:cxn>
              </a:cxnLst>
              <a:rect l="0" t="0" r="r" b="b"/>
              <a:pathLst>
                <a:path w="1111" h="1233">
                  <a:moveTo>
                    <a:pt x="295" y="0"/>
                  </a:moveTo>
                  <a:lnTo>
                    <a:pt x="1111" y="582"/>
                  </a:lnTo>
                  <a:lnTo>
                    <a:pt x="1081" y="628"/>
                  </a:lnTo>
                  <a:lnTo>
                    <a:pt x="1055" y="678"/>
                  </a:lnTo>
                  <a:lnTo>
                    <a:pt x="1035" y="729"/>
                  </a:lnTo>
                  <a:lnTo>
                    <a:pt x="1020" y="780"/>
                  </a:lnTo>
                  <a:lnTo>
                    <a:pt x="1008" y="833"/>
                  </a:lnTo>
                  <a:lnTo>
                    <a:pt x="1003" y="885"/>
                  </a:lnTo>
                  <a:lnTo>
                    <a:pt x="1003" y="939"/>
                  </a:lnTo>
                  <a:lnTo>
                    <a:pt x="1006" y="991"/>
                  </a:lnTo>
                  <a:lnTo>
                    <a:pt x="1015" y="1044"/>
                  </a:lnTo>
                  <a:lnTo>
                    <a:pt x="32" y="1233"/>
                  </a:lnTo>
                  <a:lnTo>
                    <a:pt x="17" y="1149"/>
                  </a:lnTo>
                  <a:lnTo>
                    <a:pt x="7" y="1065"/>
                  </a:lnTo>
                  <a:lnTo>
                    <a:pt x="1" y="981"/>
                  </a:lnTo>
                  <a:lnTo>
                    <a:pt x="0" y="896"/>
                  </a:lnTo>
                  <a:lnTo>
                    <a:pt x="4" y="811"/>
                  </a:lnTo>
                  <a:lnTo>
                    <a:pt x="12" y="726"/>
                  </a:lnTo>
                  <a:lnTo>
                    <a:pt x="25" y="642"/>
                  </a:lnTo>
                  <a:lnTo>
                    <a:pt x="42" y="558"/>
                  </a:lnTo>
                  <a:lnTo>
                    <a:pt x="64" y="474"/>
                  </a:lnTo>
                  <a:lnTo>
                    <a:pt x="91" y="392"/>
                  </a:lnTo>
                  <a:lnTo>
                    <a:pt x="122" y="310"/>
                  </a:lnTo>
                  <a:lnTo>
                    <a:pt x="157" y="230"/>
                  </a:lnTo>
                  <a:lnTo>
                    <a:pt x="198" y="152"/>
                  </a:lnTo>
                  <a:lnTo>
                    <a:pt x="244" y="75"/>
                  </a:lnTo>
                  <a:lnTo>
                    <a:pt x="295" y="0"/>
                  </a:lnTo>
                  <a:close/>
                </a:path>
              </a:pathLst>
            </a:custGeom>
            <a:solidFill>
              <a:schemeClr val="bg2">
                <a:lumMod val="2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822960" rIns="27432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1500" b="1" i="0" u="none" strike="noStrike" dirty="0">
                  <a:solidFill>
                    <a:schemeClr val="bg1"/>
                  </a:solidFill>
                  <a:effectLst/>
                  <a:latin typeface="Calibri" panose="020F0502020204030204" pitchFamily="34" charset="0"/>
                </a:rPr>
                <a:t>Product &amp; Service Quality</a:t>
              </a:r>
              <a:r>
                <a:rPr lang="en-US" sz="1500" b="0" i="0" u="none" strike="noStrike" dirty="0">
                  <a:solidFill>
                    <a:schemeClr val="bg1"/>
                  </a:solidFill>
                  <a:effectLst/>
                  <a:latin typeface="Calibri" panose="020F0502020204030204" pitchFamily="34" charset="0"/>
                </a:rPr>
                <a:t> </a:t>
              </a:r>
              <a:endParaRPr lang="en-US" sz="1500" dirty="0">
                <a:solidFill>
                  <a:schemeClr val="bg1"/>
                </a:solidFill>
                <a:latin typeface="Arial Narrow" pitchFamily="34" charset="0"/>
              </a:endParaRPr>
            </a:p>
          </p:txBody>
        </p:sp>
        <p:sp>
          <p:nvSpPr>
            <p:cNvPr id="17" name="Oval 16"/>
            <p:cNvSpPr/>
            <p:nvPr/>
          </p:nvSpPr>
          <p:spPr>
            <a:xfrm>
              <a:off x="4494212" y="1066800"/>
              <a:ext cx="583894" cy="58389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latin typeface="Arial Narrow" pitchFamily="34" charset="0"/>
                </a:rPr>
                <a:t>7</a:t>
              </a:r>
            </a:p>
          </p:txBody>
        </p:sp>
        <p:sp>
          <p:nvSpPr>
            <p:cNvPr id="18" name="Oval 17"/>
            <p:cNvSpPr/>
            <p:nvPr/>
          </p:nvSpPr>
          <p:spPr>
            <a:xfrm>
              <a:off x="6730636" y="1088834"/>
              <a:ext cx="583894" cy="58389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latin typeface="Arial Narrow" pitchFamily="34" charset="0"/>
                </a:rPr>
                <a:t>1</a:t>
              </a:r>
            </a:p>
          </p:txBody>
        </p:sp>
        <p:sp>
          <p:nvSpPr>
            <p:cNvPr id="19" name="Oval 18"/>
            <p:cNvSpPr/>
            <p:nvPr/>
          </p:nvSpPr>
          <p:spPr>
            <a:xfrm>
              <a:off x="8140795" y="2763398"/>
              <a:ext cx="583894" cy="58389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latin typeface="Arial Narrow" pitchFamily="34" charset="0"/>
                </a:rPr>
                <a:t>2</a:t>
              </a:r>
            </a:p>
          </p:txBody>
        </p:sp>
        <p:sp>
          <p:nvSpPr>
            <p:cNvPr id="20" name="Oval 19"/>
            <p:cNvSpPr/>
            <p:nvPr/>
          </p:nvSpPr>
          <p:spPr>
            <a:xfrm>
              <a:off x="7634019" y="5010839"/>
              <a:ext cx="583894" cy="58389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latin typeface="Arial Narrow" pitchFamily="34" charset="0"/>
                </a:rPr>
                <a:t>3</a:t>
              </a:r>
            </a:p>
          </p:txBody>
        </p:sp>
        <p:sp>
          <p:nvSpPr>
            <p:cNvPr id="21" name="Oval 20"/>
            <p:cNvSpPr/>
            <p:nvPr/>
          </p:nvSpPr>
          <p:spPr>
            <a:xfrm>
              <a:off x="5639965" y="5947272"/>
              <a:ext cx="583894" cy="58389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latin typeface="Arial Narrow" pitchFamily="34" charset="0"/>
                </a:rPr>
                <a:t>4</a:t>
              </a:r>
            </a:p>
          </p:txBody>
        </p:sp>
        <p:sp>
          <p:nvSpPr>
            <p:cNvPr id="22" name="Oval 21"/>
            <p:cNvSpPr/>
            <p:nvPr/>
          </p:nvSpPr>
          <p:spPr>
            <a:xfrm>
              <a:off x="3579812" y="5029200"/>
              <a:ext cx="583894" cy="58389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latin typeface="Arial Narrow" pitchFamily="34" charset="0"/>
                </a:rPr>
                <a:t>5</a:t>
              </a:r>
            </a:p>
          </p:txBody>
        </p:sp>
        <p:sp>
          <p:nvSpPr>
            <p:cNvPr id="23" name="Oval 22"/>
            <p:cNvSpPr/>
            <p:nvPr/>
          </p:nvSpPr>
          <p:spPr>
            <a:xfrm>
              <a:off x="3244314" y="2532368"/>
              <a:ext cx="583894" cy="58389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latin typeface="Arial Narrow" pitchFamily="34" charset="0"/>
                </a:rPr>
                <a:t>6</a:t>
              </a:r>
            </a:p>
          </p:txBody>
        </p:sp>
      </p:grpSp>
      <p:sp>
        <p:nvSpPr>
          <p:cNvPr id="33" name="Rectangle 32"/>
          <p:cNvSpPr/>
          <p:nvPr/>
        </p:nvSpPr>
        <p:spPr>
          <a:xfrm>
            <a:off x="8968976" y="1371600"/>
            <a:ext cx="2308624" cy="762000"/>
          </a:xfrm>
          <a:prstGeom prst="rect">
            <a:avLst/>
          </a:prstGeom>
          <a:noFill/>
          <a:ln w="12700" cap="flat" cmpd="sng" algn="ctr">
            <a:noFill/>
            <a:prstDash val="solid"/>
          </a:ln>
          <a:effectLst/>
        </p:spPr>
        <p:txBody>
          <a:bodyPr lIns="91440" tIns="0" rIns="91440" bIns="0" rtlCol="0" anchor="t"/>
          <a:lstStyle/>
          <a:p>
            <a:pPr lvl="0">
              <a:defRPr/>
            </a:pPr>
            <a:r>
              <a:rPr lang="en-US" sz="1400" dirty="0">
                <a:solidFill>
                  <a:srgbClr val="000000"/>
                </a:solidFill>
                <a:latin typeface="Calibri" panose="020F0502020204030204" pitchFamily="34" charset="0"/>
              </a:rPr>
              <a:t>H</a:t>
            </a:r>
            <a:r>
              <a:rPr lang="en-US" sz="1400" b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aving happy employees leads to happy customers which leads to higher profits</a:t>
            </a:r>
            <a:endParaRPr lang="en-US" sz="1400" kern="0" dirty="0">
              <a:solidFill>
                <a:sysClr val="windowText" lastClr="000000">
                  <a:lumMod val="65000"/>
                  <a:lumOff val="35000"/>
                </a:sys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Title 3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b="1" i="0" u="none" strike="noStrike" dirty="0">
                <a:effectLst/>
              </a:rPr>
              <a:t>Employer Perspectives on Compensation</a:t>
            </a:r>
            <a:endParaRPr lang="en-US" sz="4000" dirty="0"/>
          </a:p>
        </p:txBody>
      </p:sp>
      <p:sp>
        <p:nvSpPr>
          <p:cNvPr id="24" name="Rectangle 23"/>
          <p:cNvSpPr/>
          <p:nvPr/>
        </p:nvSpPr>
        <p:spPr>
          <a:xfrm>
            <a:off x="9062472" y="2695132"/>
            <a:ext cx="2379900" cy="1200638"/>
          </a:xfrm>
          <a:prstGeom prst="rect">
            <a:avLst/>
          </a:prstGeom>
          <a:noFill/>
          <a:ln w="12700" cap="flat" cmpd="sng" algn="ctr">
            <a:noFill/>
            <a:prstDash val="solid"/>
          </a:ln>
          <a:effectLst/>
        </p:spPr>
        <p:txBody>
          <a:bodyPr lIns="91440" tIns="0" rIns="91440" bIns="0" rtlCol="0" anchor="t"/>
          <a:lstStyle/>
          <a:p>
            <a:pPr algn="l" rtl="0"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rgbClr val="000000"/>
                </a:solidFill>
                <a:latin typeface="Calibri" panose="020F0502020204030204" pitchFamily="34" charset="0"/>
              </a:rPr>
              <a:t>O</a:t>
            </a:r>
            <a:r>
              <a:rPr lang="en-US" sz="1400" b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rganizational strategies used to attract and retaining the correct employees to ensure the organization reaches its goals </a:t>
            </a:r>
            <a:endParaRPr lang="en-US" sz="1050" b="0" u="none" strike="noStrike" dirty="0">
              <a:solidFill>
                <a:srgbClr val="000000"/>
              </a:solidFill>
              <a:effectLst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8660835" y="3993141"/>
            <a:ext cx="2781537" cy="1289894"/>
          </a:xfrm>
          <a:prstGeom prst="rect">
            <a:avLst/>
          </a:prstGeom>
          <a:noFill/>
          <a:ln w="12700" cap="flat" cmpd="sng" algn="ctr">
            <a:noFill/>
            <a:prstDash val="solid"/>
          </a:ln>
          <a:effectLst/>
        </p:spPr>
        <p:txBody>
          <a:bodyPr lIns="91440" tIns="0" rIns="91440" bIns="0" rtlCol="0" anchor="t"/>
          <a:lstStyle/>
          <a:p>
            <a:pPr marL="457200" algn="l" rtl="0">
              <a:spcBef>
                <a:spcPts val="0"/>
              </a:spcBef>
              <a:spcAft>
                <a:spcPts val="0"/>
              </a:spcAft>
            </a:pPr>
            <a:endParaRPr lang="en-US" sz="1400" b="0" u="none" strike="noStrike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marL="457200" algn="l" rtl="0"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rgbClr val="000000"/>
                </a:solidFill>
                <a:latin typeface="Calibri" panose="020F0502020204030204" pitchFamily="34" charset="0"/>
              </a:rPr>
              <a:t>C</a:t>
            </a:r>
            <a:r>
              <a:rPr lang="en-US" sz="1400" b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ompensating employees competitively is a key driver of innovation.</a:t>
            </a:r>
            <a:endParaRPr lang="en-US" sz="1050" b="0" u="none" strike="noStrike" dirty="0">
              <a:solidFill>
                <a:srgbClr val="000000"/>
              </a:solidFill>
              <a:effectLst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8650224" y="5241275"/>
            <a:ext cx="2627376" cy="762000"/>
          </a:xfrm>
          <a:prstGeom prst="rect">
            <a:avLst/>
          </a:prstGeom>
          <a:noFill/>
          <a:ln w="12700" cap="flat" cmpd="sng" algn="ctr">
            <a:noFill/>
            <a:prstDash val="solid"/>
          </a:ln>
          <a:effectLst/>
        </p:spPr>
        <p:txBody>
          <a:bodyPr lIns="91440" tIns="0" rIns="91440" bIns="0" rtlCol="0" anchor="t"/>
          <a:lstStyle/>
          <a:p>
            <a:pPr marL="457200" algn="l" rtl="0"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rgbClr val="000000"/>
                </a:solidFill>
                <a:latin typeface="Calibri" panose="020F0502020204030204" pitchFamily="34" charset="0"/>
              </a:rPr>
              <a:t>E</a:t>
            </a:r>
            <a:r>
              <a:rPr lang="en-US" sz="1400" b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mployees who feel appreciated and compensated fairly tend to stay longer</a:t>
            </a:r>
            <a:endParaRPr lang="en-US" sz="1400" kern="0" dirty="0">
              <a:solidFill>
                <a:sysClr val="windowText" lastClr="000000">
                  <a:lumMod val="65000"/>
                  <a:lumOff val="35000"/>
                </a:sys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547706" y="1643738"/>
            <a:ext cx="2491986" cy="762000"/>
          </a:xfrm>
          <a:prstGeom prst="rect">
            <a:avLst/>
          </a:prstGeom>
          <a:noFill/>
          <a:ln w="12700" cap="flat" cmpd="sng" algn="ctr">
            <a:noFill/>
            <a:prstDash val="solid"/>
          </a:ln>
          <a:effectLst/>
        </p:spPr>
        <p:txBody>
          <a:bodyPr lIns="91440" tIns="0" rIns="91440" bIns="0" rtlCol="0" anchor="t"/>
          <a:lstStyle/>
          <a:p>
            <a:pPr marL="457200" algn="l" rtl="0">
              <a:spcBef>
                <a:spcPts val="0"/>
              </a:spcBef>
              <a:spcAft>
                <a:spcPts val="0"/>
              </a:spcAft>
            </a:pPr>
            <a:r>
              <a:rPr lang="en-US" sz="1400" b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Employees who are undercompensated will not  go the extra mile that safety measures require. </a:t>
            </a:r>
            <a:endParaRPr lang="en-US" sz="1400" kern="0" dirty="0">
              <a:solidFill>
                <a:sysClr val="windowText" lastClr="000000">
                  <a:lumMod val="65000"/>
                  <a:lumOff val="35000"/>
                </a:sys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516770" y="3530840"/>
            <a:ext cx="2553858" cy="762000"/>
          </a:xfrm>
          <a:prstGeom prst="rect">
            <a:avLst/>
          </a:prstGeom>
          <a:noFill/>
          <a:ln w="12700" cap="flat" cmpd="sng" algn="ctr">
            <a:noFill/>
            <a:prstDash val="solid"/>
          </a:ln>
          <a:effectLst/>
        </p:spPr>
        <p:txBody>
          <a:bodyPr lIns="91440" tIns="0" rIns="91440" bIns="0" rtlCol="0" anchor="t"/>
          <a:lstStyle/>
          <a:p>
            <a:pPr marL="457200" algn="l" rtl="0"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rgbClr val="000000"/>
                </a:solidFill>
                <a:latin typeface="Calibri" panose="020F0502020204030204" pitchFamily="34" charset="0"/>
              </a:rPr>
              <a:t>Y</a:t>
            </a:r>
            <a:r>
              <a:rPr lang="en-US" sz="1400" b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ou get what you pay for</a:t>
            </a:r>
            <a:endParaRPr lang="en-US" sz="1400" kern="0" dirty="0">
              <a:solidFill>
                <a:sysClr val="windowText" lastClr="000000">
                  <a:lumMod val="65000"/>
                  <a:lumOff val="35000"/>
                </a:sys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589123" y="4840521"/>
            <a:ext cx="2553858" cy="762000"/>
          </a:xfrm>
          <a:prstGeom prst="rect">
            <a:avLst/>
          </a:prstGeom>
          <a:noFill/>
          <a:ln w="12700" cap="flat" cmpd="sng" algn="ctr">
            <a:noFill/>
            <a:prstDash val="solid"/>
          </a:ln>
          <a:effectLst/>
        </p:spPr>
        <p:txBody>
          <a:bodyPr lIns="91440" tIns="0" rIns="91440" bIns="0" rtlCol="0" anchor="t"/>
          <a:lstStyle/>
          <a:p>
            <a:pPr marL="457200" algn="l" rtl="0">
              <a:spcBef>
                <a:spcPts val="0"/>
              </a:spcBef>
              <a:spcAft>
                <a:spcPts val="0"/>
              </a:spcAft>
            </a:pPr>
            <a:r>
              <a:rPr lang="en-US" sz="1400" b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Happy employees are more likely to produce high quality work </a:t>
            </a:r>
            <a:endParaRPr lang="en-US" sz="1050" b="0" u="none" strike="noStrike" dirty="0">
              <a:solidFill>
                <a:srgbClr val="000000"/>
              </a:solidFill>
              <a:effectLst/>
            </a:endParaRP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FCBE276B-814F-3F64-2C59-CCF3B1F18528}"/>
              </a:ext>
            </a:extLst>
          </p:cNvPr>
          <p:cNvSpPr/>
          <p:nvPr/>
        </p:nvSpPr>
        <p:spPr>
          <a:xfrm>
            <a:off x="11410407" y="1265250"/>
            <a:ext cx="537323" cy="53732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Arial Narrow" pitchFamily="34" charset="0"/>
              </a:rPr>
              <a:t>1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59F0E84E-98A6-42F2-488E-90B2B42CC97A}"/>
              </a:ext>
            </a:extLst>
          </p:cNvPr>
          <p:cNvSpPr/>
          <p:nvPr/>
        </p:nvSpPr>
        <p:spPr>
          <a:xfrm>
            <a:off x="11410407" y="2838115"/>
            <a:ext cx="537323" cy="53732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Arial Narrow" pitchFamily="34" charset="0"/>
              </a:rPr>
              <a:t>2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5A679F72-EAC0-5C7C-784B-B10DE700F951}"/>
              </a:ext>
            </a:extLst>
          </p:cNvPr>
          <p:cNvSpPr/>
          <p:nvPr/>
        </p:nvSpPr>
        <p:spPr>
          <a:xfrm>
            <a:off x="11410407" y="4151700"/>
            <a:ext cx="537323" cy="53732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Arial Narrow" pitchFamily="34" charset="0"/>
              </a:rPr>
              <a:t>3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54F618B9-10A2-7406-AB1C-95616CF7075C}"/>
              </a:ext>
            </a:extLst>
          </p:cNvPr>
          <p:cNvSpPr/>
          <p:nvPr/>
        </p:nvSpPr>
        <p:spPr>
          <a:xfrm>
            <a:off x="11410407" y="5284272"/>
            <a:ext cx="537323" cy="53732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Arial Narrow" pitchFamily="34" charset="0"/>
              </a:rPr>
              <a:t>4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C8BDADB7-2F39-C8DB-0F6E-FCA5C4C591FC}"/>
              </a:ext>
            </a:extLst>
          </p:cNvPr>
          <p:cNvSpPr/>
          <p:nvPr/>
        </p:nvSpPr>
        <p:spPr>
          <a:xfrm>
            <a:off x="295176" y="4841636"/>
            <a:ext cx="537323" cy="53732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Arial Narrow" pitchFamily="34" charset="0"/>
              </a:rPr>
              <a:t>5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00E7B57E-FFCA-82D7-7150-95A212674BC5}"/>
              </a:ext>
            </a:extLst>
          </p:cNvPr>
          <p:cNvSpPr/>
          <p:nvPr/>
        </p:nvSpPr>
        <p:spPr>
          <a:xfrm>
            <a:off x="279044" y="3499086"/>
            <a:ext cx="537323" cy="53732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Arial Narrow" pitchFamily="34" charset="0"/>
              </a:rPr>
              <a:t>6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F9D9180B-8808-C7E2-C554-24F85C1B8D0D}"/>
              </a:ext>
            </a:extLst>
          </p:cNvPr>
          <p:cNvSpPr/>
          <p:nvPr/>
        </p:nvSpPr>
        <p:spPr>
          <a:xfrm>
            <a:off x="237718" y="1573238"/>
            <a:ext cx="537323" cy="53732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Arial Narrow" pitchFamily="34" charset="0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3431870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60D2ED50-0454-D41F-BDAB-23144437BE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b="1" i="0" u="none" strike="noStrike">
                <a:effectLst/>
                <a:latin typeface="Calibri" panose="020F0502020204030204" pitchFamily="34" charset="0"/>
              </a:rPr>
              <a:t>Employee Perspectives on Compensation</a:t>
            </a:r>
            <a:endParaRPr lang="en-US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ABD30C33-E119-CA95-9274-ACC4502A62F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35244" y="1627467"/>
            <a:ext cx="5181600" cy="4959608"/>
          </a:xfrm>
        </p:spPr>
        <p:txBody>
          <a:bodyPr/>
          <a:lstStyle/>
          <a:p>
            <a:r>
              <a:rPr lang="en-US" sz="280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Increases personal knowledge of pay laws and issues</a:t>
            </a:r>
          </a:p>
          <a:p>
            <a:endParaRPr lang="en-US" sz="2800" i="0" u="none" strike="noStrike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r>
              <a:rPr lang="en-US" sz="280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Helps employees to understand how they are compensated</a:t>
            </a:r>
          </a:p>
          <a:p>
            <a:endParaRPr lang="en-US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r>
              <a:rPr lang="en-US" sz="280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Helps employees determine if they are being compensated fairly </a:t>
            </a:r>
            <a:endParaRPr lang="en-US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endParaRPr lang="en-US" sz="2800" b="1" i="0" u="none" strike="noStrike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endParaRPr lang="en-US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59B5912F-BD9D-B4EC-C705-6B153BF6F5A9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72200" y="1969133"/>
            <a:ext cx="5181600" cy="34563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553631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1CFD75-C329-26AA-0F9D-FE72B4BED2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b="1" i="0" u="none" strike="noStrike" dirty="0">
                <a:effectLst/>
                <a:latin typeface="Calibri" panose="020F0502020204030204" pitchFamily="34" charset="0"/>
              </a:rPr>
              <a:t>In the Spotlight…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F6E62FB-9D3C-EF78-3FDE-DB2CF1A62F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7322" y="1161535"/>
            <a:ext cx="10916478" cy="2953265"/>
          </a:xfrm>
        </p:spPr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</a:rPr>
              <a:t>Which company was </a:t>
            </a:r>
            <a:r>
              <a:rPr lang="en-US" sz="2800" b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#1 </a:t>
            </a: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</a:rPr>
              <a:t>for </a:t>
            </a:r>
            <a:r>
              <a:rPr lang="en-US" sz="2800" b="1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Top-Rated Workplaces for Compensation and Benefits?</a:t>
            </a:r>
          </a:p>
          <a:p>
            <a:pPr marL="0" indent="0">
              <a:buNone/>
            </a:pPr>
            <a:endParaRPr lang="en-US" sz="2800" b="1" u="none" strike="noStrike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marL="0" indent="0">
              <a:buNone/>
            </a:pPr>
            <a:r>
              <a:rPr lang="en-US" b="1" dirty="0">
                <a:solidFill>
                  <a:srgbClr val="000000"/>
                </a:solidFill>
                <a:latin typeface="Calibri" panose="020F0502020204030204" pitchFamily="34" charset="0"/>
              </a:rPr>
              <a:t>Hint: </a:t>
            </a:r>
            <a:r>
              <a:rPr lang="en-US" sz="2800" b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They have a higher-than-average compensation.  This company's benefits fit their organizational culture, therefore, lower-than-average employee turnover and high profits. </a:t>
            </a:r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BFD4446-C042-DC3D-EC82-4D54C33C3E1D}"/>
              </a:ext>
            </a:extLst>
          </p:cNvPr>
          <p:cNvSpPr/>
          <p:nvPr/>
        </p:nvSpPr>
        <p:spPr>
          <a:xfrm rot="20672694">
            <a:off x="4385479" y="4115664"/>
            <a:ext cx="5035680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8800" b="0" cap="none" spc="0" dirty="0">
                <a:ln w="0"/>
                <a:solidFill>
                  <a:srgbClr val="FF0000"/>
                </a:solidFill>
                <a:effectLst>
                  <a:reflection blurRad="6350" stA="53000" endA="300" endPos="35500" dir="5400000" sy="-90000" algn="bl" rotWithShape="0"/>
                </a:effectLst>
              </a:rPr>
              <a:t>Costco</a:t>
            </a:r>
          </a:p>
        </p:txBody>
      </p:sp>
    </p:spTree>
    <p:extLst>
      <p:ext uri="{BB962C8B-B14F-4D97-AF65-F5344CB8AC3E}">
        <p14:creationId xmlns:p14="http://schemas.microsoft.com/office/powerpoint/2010/main" val="7083499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1" name="Picture 5" descr="Text&#10;&#10;Description automatically generated">
            <a:extLst>
              <a:ext uri="{FF2B5EF4-FFF2-40B4-BE49-F238E27FC236}">
                <a16:creationId xmlns:a16="http://schemas.microsoft.com/office/drawing/2014/main" id="{24D5AB2A-BD15-5842-A510-7445BB970E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06564" y="315914"/>
            <a:ext cx="8961437" cy="5843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4685218"/>
      </p:ext>
    </p:extLst>
  </p:cSld>
  <p:clrMapOvr>
    <a:masterClrMapping/>
  </p:clrMapOvr>
</p:sld>
</file>

<file path=ppt/theme/theme1.xml><?xml version="1.0" encoding="utf-8"?>
<a:theme xmlns:a="http://schemas.openxmlformats.org/drawingml/2006/main" name="Academically Aligned Course PPT Template  -  Read-Only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cademically Aligned Course PPT Template  -  Read-Only" id="{83DF32DC-6E4C-5942-AD03-722384A05F23}" vid="{E9160F0D-179B-4F4B-AB51-86D9B0F0F5A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Metadata/LabelInfo.xml><?xml version="1.0" encoding="utf-8"?>
<clbl:labelList xmlns:clbl="http://schemas.microsoft.com/office/2020/mipLabelMetadata">
  <clbl:label id="{21450ee3-5d09-4871-81ac-d2973d79ed2e}" enabled="1" method="Standard" siteId="{a80de9e1-27b6-44c9-87e5-011fb722a834}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Academically Aligned Course PPT Template  -  Read-Only</Template>
  <TotalTime>238</TotalTime>
  <Words>274</Words>
  <Application>Microsoft Office PowerPoint</Application>
  <PresentationFormat>Widescreen</PresentationFormat>
  <Paragraphs>68</Paragraphs>
  <Slides>7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Academically Aligned Course PPT Template  -  Read-Only</vt:lpstr>
      <vt:lpstr>Compensation and Benefits</vt:lpstr>
      <vt:lpstr>Learning Objectives </vt:lpstr>
      <vt:lpstr>Key Terms</vt:lpstr>
      <vt:lpstr>Employer Perspectives on Compensation</vt:lpstr>
      <vt:lpstr>Employee Perspectives on Compensation</vt:lpstr>
      <vt:lpstr>In the Spotlight…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Lori Roth</dc:creator>
  <cp:keywords/>
  <dc:description/>
  <cp:lastModifiedBy>Lori Roth</cp:lastModifiedBy>
  <cp:revision>34</cp:revision>
  <dcterms:created xsi:type="dcterms:W3CDTF">2022-09-22T15:00:51Z</dcterms:created>
  <dcterms:modified xsi:type="dcterms:W3CDTF">2024-03-20T15:36:20Z</dcterms:modified>
  <cp:category/>
</cp:coreProperties>
</file>