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97" r:id="rId3"/>
    <p:sldId id="318" r:id="rId4"/>
    <p:sldId id="319" r:id="rId5"/>
    <p:sldId id="321" r:id="rId6"/>
    <p:sldId id="320" r:id="rId7"/>
    <p:sldId id="270" r:id="rId8"/>
    <p:sldId id="317" r:id="rId9"/>
    <p:sldId id="3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12B30E-77FA-C8D6-DDB8-ADFF28162E4B}" v="3" dt="2024-03-20T15:37:21.7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70"/>
    <p:restoredTop sz="59480"/>
  </p:normalViewPr>
  <p:slideViewPr>
    <p:cSldViewPr snapToGrid="0">
      <p:cViewPr varScale="1">
        <p:scale>
          <a:sx n="77" d="100"/>
          <a:sy n="77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C212B30E-77FA-C8D6-DDB8-ADFF28162E4B}"/>
    <pc:docChg chg="modSld">
      <pc:chgData name="Norman, Demetrius" userId="S::demetrius.norman@shrm.org::833d0e5d-5cf5-4a58-b4e0-ff6c0de717f1" providerId="AD" clId="Web-{C212B30E-77FA-C8D6-DDB8-ADFF28162E4B}" dt="2024-03-20T15:37:21.479" v="1" actId="20577"/>
      <pc:docMkLst>
        <pc:docMk/>
      </pc:docMkLst>
      <pc:sldChg chg="modSp">
        <pc:chgData name="Norman, Demetrius" userId="S::demetrius.norman@shrm.org::833d0e5d-5cf5-4a58-b4e0-ff6c0de717f1" providerId="AD" clId="Web-{C212B30E-77FA-C8D6-DDB8-ADFF28162E4B}" dt="2024-03-20T15:37:21.479" v="1" actId="20577"/>
        <pc:sldMkLst>
          <pc:docMk/>
          <pc:sldMk cId="3997840782" sldId="256"/>
        </pc:sldMkLst>
        <pc:spChg chg="mod">
          <ac:chgData name="Norman, Demetrius" userId="S::demetrius.norman@shrm.org::833d0e5d-5cf5-4a58-b4e0-ff6c0de717f1" providerId="AD" clId="Web-{C212B30E-77FA-C8D6-DDB8-ADFF28162E4B}" dt="2024-03-20T15:37:21.479" v="1" actId="20577"/>
          <ac:spMkLst>
            <pc:docMk/>
            <pc:sldMk cId="3997840782" sldId="256"/>
            <ac:spMk id="10" creationId="{BC08AA00-6510-6851-9A2F-2FBC2F6A559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how expatriates are typically compensated.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International compensation issues.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Compare and contrast international pay systems.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6A56F0DD-0628-4C4A-9977-765AD221FD5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Analyze international employee compensation laws and specific challenges.</a:t>
          </a:r>
          <a:endParaRPr lang="en-US" dirty="0"/>
        </a:p>
      </dgm:t>
    </dgm:pt>
    <dgm:pt modelId="{975AF914-BFCA-1346-99A7-BAAD19977136}" type="parTrans" cxnId="{19BDBA24-A10E-344D-BEF3-F89FD4D974E9}">
      <dgm:prSet/>
      <dgm:spPr/>
      <dgm:t>
        <a:bodyPr/>
        <a:lstStyle/>
        <a:p>
          <a:endParaRPr lang="en-US"/>
        </a:p>
      </dgm:t>
    </dgm:pt>
    <dgm:pt modelId="{3EE51360-264A-C44A-86D6-CAB82976510E}" type="sibTrans" cxnId="{19BDBA24-A10E-344D-BEF3-F89FD4D974E9}">
      <dgm:prSet/>
      <dgm:spPr/>
      <dgm:t>
        <a:bodyPr/>
        <a:lstStyle/>
        <a:p>
          <a:endParaRPr lang="en-US"/>
        </a:p>
      </dgm:t>
    </dgm:pt>
    <dgm:pt modelId="{9BCD56AA-3C4A-C049-AAFA-2513C60FA85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specific challenges for compensating international employees.</a:t>
          </a:r>
          <a:endParaRPr lang="en-US" dirty="0"/>
        </a:p>
      </dgm:t>
    </dgm:pt>
    <dgm:pt modelId="{6FFE74FB-44B4-5E4F-B3B2-9D2EF5D8E8C4}" type="parTrans" cxnId="{7C0D3904-C75D-B246-AFE7-B50A1E6AFB5E}">
      <dgm:prSet/>
      <dgm:spPr/>
      <dgm:t>
        <a:bodyPr/>
        <a:lstStyle/>
        <a:p>
          <a:endParaRPr lang="en-US"/>
        </a:p>
      </dgm:t>
    </dgm:pt>
    <dgm:pt modelId="{ED4F119C-DC76-6C4A-8862-76906A69AF9D}" type="sibTrans" cxnId="{7C0D3904-C75D-B246-AFE7-B50A1E6AFB5E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46EB699C-F0BB-AD45-B7DA-2487D4DAB301}" type="pres">
      <dgm:prSet presAssocID="{9BCD56AA-3C4A-C049-AAFA-2513C60FA852}" presName="compNode" presStyleCnt="0"/>
      <dgm:spPr/>
    </dgm:pt>
    <dgm:pt modelId="{BD847446-B12B-DD47-A0EC-5E831D7211E4}" type="pres">
      <dgm:prSet presAssocID="{9BCD56AA-3C4A-C049-AAFA-2513C60FA852}" presName="bgRect" presStyleLbl="bgShp" presStyleIdx="2" presStyleCnt="5"/>
      <dgm:spPr/>
    </dgm:pt>
    <dgm:pt modelId="{01B453ED-C435-0A45-9FE0-7E660E10B974}" type="pres">
      <dgm:prSet presAssocID="{9BCD56AA-3C4A-C049-AAFA-2513C60FA852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eating with solid fill"/>
        </a:ext>
      </dgm:extLst>
    </dgm:pt>
    <dgm:pt modelId="{092C2C17-C898-6247-AF42-94BCFECAACE4}" type="pres">
      <dgm:prSet presAssocID="{9BCD56AA-3C4A-C049-AAFA-2513C60FA852}" presName="spaceRect" presStyleCnt="0"/>
      <dgm:spPr/>
    </dgm:pt>
    <dgm:pt modelId="{ABFC4276-38F8-D84A-AB8C-BF10B0589CC4}" type="pres">
      <dgm:prSet presAssocID="{9BCD56AA-3C4A-C049-AAFA-2513C60FA852}" presName="parTx" presStyleLbl="revTx" presStyleIdx="2" presStyleCnt="5">
        <dgm:presLayoutVars>
          <dgm:chMax val="0"/>
          <dgm:chPref val="0"/>
        </dgm:presLayoutVars>
      </dgm:prSet>
      <dgm:spPr/>
    </dgm:pt>
    <dgm:pt modelId="{9BF62513-CBF8-BE45-9D4B-B78451824D4D}" type="pres">
      <dgm:prSet presAssocID="{ED4F119C-DC76-6C4A-8862-76906A69AF9D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3" presStyleCnt="5"/>
      <dgm:spPr/>
    </dgm:pt>
    <dgm:pt modelId="{7F165008-E695-5842-81CC-9C479D408460}" type="pres">
      <dgm:prSet presAssocID="{71C506DE-722C-1548-97F8-01A72228A557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3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D6F4E4E2-A5C5-4145-8C19-216E4579EED0}" type="pres">
      <dgm:prSet presAssocID="{6A56F0DD-0628-4C4A-9977-765AD221FD50}" presName="compNode" presStyleCnt="0"/>
      <dgm:spPr/>
    </dgm:pt>
    <dgm:pt modelId="{DB8141E5-43B9-474C-A25A-C17FEA03839B}" type="pres">
      <dgm:prSet presAssocID="{6A56F0DD-0628-4C4A-9977-765AD221FD50}" presName="bgRect" presStyleLbl="bgShp" presStyleIdx="4" presStyleCnt="5"/>
      <dgm:spPr/>
    </dgm:pt>
    <dgm:pt modelId="{D9B80FB9-229E-9949-9BEF-6B86F0235A67}" type="pres">
      <dgm:prSet presAssocID="{6A56F0DD-0628-4C4A-9977-765AD221FD50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nder with solid fill"/>
        </a:ext>
      </dgm:extLst>
    </dgm:pt>
    <dgm:pt modelId="{79D86350-C4BB-8046-9B66-521310A34630}" type="pres">
      <dgm:prSet presAssocID="{6A56F0DD-0628-4C4A-9977-765AD221FD50}" presName="spaceRect" presStyleCnt="0"/>
      <dgm:spPr/>
    </dgm:pt>
    <dgm:pt modelId="{F5980CBA-C4BC-E849-9107-CDBB64AFC41A}" type="pres">
      <dgm:prSet presAssocID="{6A56F0DD-0628-4C4A-9977-765AD221FD5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7C0D3904-C75D-B246-AFE7-B50A1E6AFB5E}" srcId="{03612BAB-B204-4C18-AA5D-35D619EDCBDA}" destId="{9BCD56AA-3C4A-C049-AAFA-2513C60FA852}" srcOrd="2" destOrd="0" parTransId="{6FFE74FB-44B4-5E4F-B3B2-9D2EF5D8E8C4}" sibTransId="{ED4F119C-DC76-6C4A-8862-76906A69AF9D}"/>
    <dgm:cxn modelId="{8716D122-7EA2-4842-8E92-D04D80A56498}" srcId="{03612BAB-B204-4C18-AA5D-35D619EDCBDA}" destId="{71C506DE-722C-1548-97F8-01A72228A557}" srcOrd="3" destOrd="0" parTransId="{C730FCE5-BDFF-4849-BF2A-EF02DDF0DFCA}" sibTransId="{260F6886-0A48-374C-9FF1-04360135373F}"/>
    <dgm:cxn modelId="{19BDBA24-A10E-344D-BEF3-F89FD4D974E9}" srcId="{03612BAB-B204-4C18-AA5D-35D619EDCBDA}" destId="{6A56F0DD-0628-4C4A-9977-765AD221FD50}" srcOrd="4" destOrd="0" parTransId="{975AF914-BFCA-1346-99A7-BAAD19977136}" sibTransId="{3EE51360-264A-C44A-86D6-CAB82976510E}"/>
    <dgm:cxn modelId="{1451452F-DF9B-7941-9190-4CF814ECBA98}" type="presOf" srcId="{9BCD56AA-3C4A-C049-AAFA-2513C60FA852}" destId="{ABFC4276-38F8-D84A-AB8C-BF10B0589CC4}" srcOrd="0" destOrd="0" presId="urn:microsoft.com/office/officeart/2018/2/layout/IconVerticalSolidList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3708F9BA-BD8F-1349-9E1E-6964C32C77F3}" type="presOf" srcId="{6A56F0DD-0628-4C4A-9977-765AD221FD50}" destId="{F5980CBA-C4BC-E849-9107-CDBB64AFC41A}" srcOrd="0" destOrd="0" presId="urn:microsoft.com/office/officeart/2018/2/layout/IconVerticalSolidList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E9D1EA96-1DC9-DE44-BFEE-9278FCDCDA5E}" type="presParOf" srcId="{9D4DA241-D5D1-4FE4-AFA9-5AAF5F2C2118}" destId="{46EB699C-F0BB-AD45-B7DA-2487D4DAB301}" srcOrd="4" destOrd="0" presId="urn:microsoft.com/office/officeart/2018/2/layout/IconVerticalSolidList"/>
    <dgm:cxn modelId="{72EDB555-F8F7-5B4D-92EB-749339369DD9}" type="presParOf" srcId="{46EB699C-F0BB-AD45-B7DA-2487D4DAB301}" destId="{BD847446-B12B-DD47-A0EC-5E831D7211E4}" srcOrd="0" destOrd="0" presId="urn:microsoft.com/office/officeart/2018/2/layout/IconVerticalSolidList"/>
    <dgm:cxn modelId="{CF32D1EC-7B23-0845-A19B-37DDF14FA0B0}" type="presParOf" srcId="{46EB699C-F0BB-AD45-B7DA-2487D4DAB301}" destId="{01B453ED-C435-0A45-9FE0-7E660E10B974}" srcOrd="1" destOrd="0" presId="urn:microsoft.com/office/officeart/2018/2/layout/IconVerticalSolidList"/>
    <dgm:cxn modelId="{42FD35AE-81C4-8F49-848B-9164744EDF41}" type="presParOf" srcId="{46EB699C-F0BB-AD45-B7DA-2487D4DAB301}" destId="{092C2C17-C898-6247-AF42-94BCFECAACE4}" srcOrd="2" destOrd="0" presId="urn:microsoft.com/office/officeart/2018/2/layout/IconVerticalSolidList"/>
    <dgm:cxn modelId="{6E890B67-3948-D24E-BABD-F11DEA038BC1}" type="presParOf" srcId="{46EB699C-F0BB-AD45-B7DA-2487D4DAB301}" destId="{ABFC4276-38F8-D84A-AB8C-BF10B0589CC4}" srcOrd="3" destOrd="0" presId="urn:microsoft.com/office/officeart/2018/2/layout/IconVerticalSolidList"/>
    <dgm:cxn modelId="{33691CB4-F961-244C-846C-6C4F4CE95CD1}" type="presParOf" srcId="{9D4DA241-D5D1-4FE4-AFA9-5AAF5F2C2118}" destId="{9BF62513-CBF8-BE45-9D4B-B78451824D4D}" srcOrd="5" destOrd="0" presId="urn:microsoft.com/office/officeart/2018/2/layout/IconVerticalSolidList"/>
    <dgm:cxn modelId="{9273CFC4-7BF7-BD4F-9175-8086171A9486}" type="presParOf" srcId="{9D4DA241-D5D1-4FE4-AFA9-5AAF5F2C2118}" destId="{6BB97BBF-BC0E-004C-B799-9253CD4B6378}" srcOrd="6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7" destOrd="0" presId="urn:microsoft.com/office/officeart/2018/2/layout/IconVerticalSolidList"/>
    <dgm:cxn modelId="{4C1C431B-007C-5447-BAB7-94EE867F8473}" type="presParOf" srcId="{9D4DA241-D5D1-4FE4-AFA9-5AAF5F2C2118}" destId="{D6F4E4E2-A5C5-4145-8C19-216E4579EED0}" srcOrd="8" destOrd="0" presId="urn:microsoft.com/office/officeart/2018/2/layout/IconVerticalSolidList"/>
    <dgm:cxn modelId="{1B480F88-33D9-6244-86B0-1EC6418569FA}" type="presParOf" srcId="{D6F4E4E2-A5C5-4145-8C19-216E4579EED0}" destId="{DB8141E5-43B9-474C-A25A-C17FEA03839B}" srcOrd="0" destOrd="0" presId="urn:microsoft.com/office/officeart/2018/2/layout/IconVerticalSolidList"/>
    <dgm:cxn modelId="{5B9F6D12-7097-3545-8C9A-E1D0114D6560}" type="presParOf" srcId="{D6F4E4E2-A5C5-4145-8C19-216E4579EED0}" destId="{D9B80FB9-229E-9949-9BEF-6B86F0235A67}" srcOrd="1" destOrd="0" presId="urn:microsoft.com/office/officeart/2018/2/layout/IconVerticalSolidList"/>
    <dgm:cxn modelId="{315C1FA5-84DF-274A-BE3F-0B8F078953FF}" type="presParOf" srcId="{D6F4E4E2-A5C5-4145-8C19-216E4579EED0}" destId="{79D86350-C4BB-8046-9B66-521310A34630}" srcOrd="2" destOrd="0" presId="urn:microsoft.com/office/officeart/2018/2/layout/IconVerticalSolidList"/>
    <dgm:cxn modelId="{67351988-3693-EB4A-8609-878B15A62510}" type="presParOf" srcId="{D6F4E4E2-A5C5-4145-8C19-216E4579EED0}" destId="{F5980CBA-C4BC-E849-9107-CDBB64AFC41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International compensation issues.</a:t>
          </a:r>
          <a:endParaRPr lang="en-US" sz="1900" kern="1200" dirty="0"/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Explain how expatriates are typically compensated.</a:t>
          </a:r>
          <a:endParaRPr lang="en-US" sz="1900" kern="1200" dirty="0"/>
        </a:p>
      </dsp:txBody>
      <dsp:txXfrm>
        <a:off x="938232" y="1019216"/>
        <a:ext cx="9577367" cy="812322"/>
      </dsp:txXfrm>
    </dsp:sp>
    <dsp:sp modelId="{BD847446-B12B-DD47-A0EC-5E831D7211E4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B453ED-C435-0A45-9FE0-7E660E10B974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C4276-38F8-D84A-AB8C-BF10B0589CC4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specific challenges for compensating international employees.</a:t>
          </a:r>
          <a:endParaRPr lang="en-US" sz="1900" kern="1200" dirty="0"/>
        </a:p>
      </dsp:txBody>
      <dsp:txXfrm>
        <a:off x="938232" y="2034620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Compare and contrast international pay systems.</a:t>
          </a:r>
          <a:endParaRPr lang="en-US" sz="1900" b="0" i="0" u="none" kern="1200" dirty="0"/>
        </a:p>
      </dsp:txBody>
      <dsp:txXfrm>
        <a:off x="938232" y="3050023"/>
        <a:ext cx="9577367" cy="812322"/>
      </dsp:txXfrm>
    </dsp:sp>
    <dsp:sp modelId="{DB8141E5-43B9-474C-A25A-C17FEA03839B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80FB9-229E-9949-9BEF-6B86F0235A67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80CBA-C4BC-E849-9107-CDBB64AFC41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>
              <a:solidFill>
                <a:srgbClr val="000000"/>
              </a:solidFill>
              <a:effectLst/>
              <a:latin typeface="Calibri" panose="020F0502020204030204" pitchFamily="34" charset="0"/>
            </a:rPr>
            <a:t>Analyze international employee compensation laws and specific challenges.</a:t>
          </a:r>
          <a:endParaRPr lang="en-US" sz="1900" kern="1200" dirty="0"/>
        </a:p>
      </dsp:txBody>
      <dsp:txXfrm>
        <a:off x="938232" y="4065426"/>
        <a:ext cx="9577367" cy="812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E45C6-1E2B-1C41-8413-922128CB130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B3C16-39BE-9C44-953F-82F141BA7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1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8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rtl="0" fontAlgn="base"/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45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2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0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3C16-39BE-9C44-953F-82F141BA77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15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477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6673673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355184"/>
            <a:ext cx="3322320" cy="6147633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570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879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4250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16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7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28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2633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2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7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729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33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68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43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86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BE22FD-1C0B-7DC9-0874-1A675B628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58010"/>
            <a:ext cx="5272240" cy="1097454"/>
          </a:xfrm>
        </p:spPr>
        <p:txBody>
          <a:bodyPr/>
          <a:lstStyle/>
          <a:p>
            <a:r>
              <a:rPr lang="en-US" b="0" i="0" u="none" strike="noStrike" dirty="0">
                <a:effectLst/>
              </a:rPr>
              <a:t>Compensation and Benefits</a:t>
            </a:r>
            <a:br>
              <a:rPr lang="en-US" sz="4800" b="0" i="0" u="none" strike="noStrike" dirty="0">
                <a:effectLst/>
              </a:rPr>
            </a:br>
            <a:r>
              <a:rPr lang="en-US" sz="1800" b="0" i="0" u="none" strike="noStrike" dirty="0">
                <a:effectLst/>
                <a:latin typeface="Calibri" panose="020F0502020204030204" pitchFamily="34" charset="0"/>
              </a:rPr>
              <a:t>Module 12: International </a:t>
            </a:r>
            <a:r>
              <a:rPr lang="en-US" sz="1800" b="0" i="0" u="none" strike="noStrike">
                <a:effectLst/>
                <a:latin typeface="Calibri" panose="020F0502020204030204" pitchFamily="34" charset="0"/>
              </a:rPr>
              <a:t>Compensation Issues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C08AA00-6510-6851-9A2F-2FBC2F6A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100" dirty="0">
                <a:latin typeface="Arial"/>
                <a:cs typeface="Arial"/>
              </a:rPr>
              <a:t>By Christi Sanders, PhD., SPHR, SHRM-SCP</a:t>
            </a:r>
            <a:endParaRPr lang="en-US" sz="110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100" dirty="0">
                <a:latin typeface="Arial"/>
                <a:cs typeface="Arial"/>
              </a:rPr>
              <a:t>Instructional Designer Lori Ann Roth, PhD., CPTD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7840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5338052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600049" y="2069190"/>
            <a:ext cx="4517265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581110" y="2253286"/>
            <a:ext cx="4076254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895808" y="2066858"/>
            <a:ext cx="3767546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Local country nationals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837247" y="4316058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677922" y="2521626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Expatriates</a:t>
            </a:r>
            <a:endParaRPr lang="en-US" altLang="en-U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600049" y="4207835"/>
            <a:ext cx="3848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Short-term Incentives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BD6E2C-610F-1E88-E1E7-60692FD9FA45}"/>
              </a:ext>
            </a:extLst>
          </p:cNvPr>
          <p:cNvGrpSpPr/>
          <p:nvPr/>
        </p:nvGrpSpPr>
        <p:grpSpPr>
          <a:xfrm>
            <a:off x="600049" y="4752858"/>
            <a:ext cx="451726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8" name="Rectangle: Rounded Corners 31">
              <a:extLst>
                <a:ext uri="{FF2B5EF4-FFF2-40B4-BE49-F238E27FC236}">
                  <a16:creationId xmlns:a16="http://schemas.microsoft.com/office/drawing/2014/main" id="{BD4DAD54-BE5F-21EC-D8E9-D32FE493C8E9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Freeform: Shape 32">
              <a:extLst>
                <a:ext uri="{FF2B5EF4-FFF2-40B4-BE49-F238E27FC236}">
                  <a16:creationId xmlns:a16="http://schemas.microsoft.com/office/drawing/2014/main" id="{1D572AE1-4694-9BFB-9158-125C57CE3D8A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17C0F4D-C609-6C93-E38A-6E7B443CFE17}"/>
              </a:ext>
            </a:extLst>
          </p:cNvPr>
          <p:cNvSpPr/>
          <p:nvPr/>
        </p:nvSpPr>
        <p:spPr>
          <a:xfrm>
            <a:off x="718578" y="5005837"/>
            <a:ext cx="4175159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Third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country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nationals</a:t>
            </a:r>
            <a:endParaRPr lang="en-IN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9634A9-EE79-B011-2BF6-54CB9886464D}"/>
              </a:ext>
            </a:extLst>
          </p:cNvPr>
          <p:cNvGrpSpPr/>
          <p:nvPr/>
        </p:nvGrpSpPr>
        <p:grpSpPr>
          <a:xfrm>
            <a:off x="6677922" y="4767457"/>
            <a:ext cx="4247460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16" name="Rectangle: Rounded Corners 37">
              <a:extLst>
                <a:ext uri="{FF2B5EF4-FFF2-40B4-BE49-F238E27FC236}">
                  <a16:creationId xmlns:a16="http://schemas.microsoft.com/office/drawing/2014/main" id="{394E8512-A4A9-9BC5-7D0F-F5019C1AE82F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Freeform: Shape 38">
              <a:extLst>
                <a:ext uri="{FF2B5EF4-FFF2-40B4-BE49-F238E27FC236}">
                  <a16:creationId xmlns:a16="http://schemas.microsoft.com/office/drawing/2014/main" id="{A8252621-ECA2-D7BD-CC33-AB674D31A7B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8E7BCBD-151C-E433-DD98-2CED7ACB8C23}"/>
              </a:ext>
            </a:extLst>
          </p:cNvPr>
          <p:cNvSpPr/>
          <p:nvPr/>
        </p:nvSpPr>
        <p:spPr>
          <a:xfrm>
            <a:off x="6933308" y="5118778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Host</a:t>
            </a:r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Country</a:t>
            </a:r>
            <a:endParaRPr lang="en-US" altLang="en-U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12B71-55E9-E9D7-B83B-52549C33B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Expatriate Compensation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44274-0195-A87B-A77D-CE657BB6D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58707"/>
            <a:ext cx="5181600" cy="3877159"/>
          </a:xfrm>
        </p:spPr>
        <p:txBody>
          <a:bodyPr/>
          <a:lstStyle/>
          <a:p>
            <a:r>
              <a:rPr lang="en-US" dirty="0"/>
              <a:t>Base Salary</a:t>
            </a:r>
          </a:p>
          <a:p>
            <a:endParaRPr lang="en-US" dirty="0"/>
          </a:p>
          <a:p>
            <a:r>
              <a:rPr lang="en-US" dirty="0"/>
              <a:t>Incentives</a:t>
            </a:r>
          </a:p>
          <a:p>
            <a:endParaRPr lang="en-US" dirty="0"/>
          </a:p>
          <a:p>
            <a:r>
              <a:rPr lang="en-US" dirty="0"/>
              <a:t>Allowances</a:t>
            </a:r>
          </a:p>
          <a:p>
            <a:endParaRPr lang="en-US" dirty="0"/>
          </a:p>
          <a:p>
            <a:r>
              <a:rPr lang="en-US" dirty="0"/>
              <a:t>Taxes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0A70AF7-2264-1F72-E43A-051F55A1F9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094" y="1758707"/>
            <a:ext cx="5736771" cy="382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540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itle 1">
            <a:extLst>
              <a:ext uri="{FF2B5EF4-FFF2-40B4-BE49-F238E27FC236}">
                <a16:creationId xmlns:a16="http://schemas.microsoft.com/office/drawing/2014/main" id="{6AC6450C-8B3F-5254-EC6A-52AB5BEE3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 anchor="ctr">
            <a:normAutofit/>
          </a:bodyPr>
          <a:lstStyle/>
          <a:p>
            <a:r>
              <a:rPr lang="en-US" sz="4100" b="1" i="0" u="none" strike="noStrike">
                <a:effectLst/>
              </a:rPr>
              <a:t>Examples of International Pay Systems</a:t>
            </a:r>
            <a:endParaRPr lang="en-US" sz="410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ADB76F-7319-8BFA-8952-F350D7944DD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96052" y="1161535"/>
            <a:ext cx="4599895" cy="5696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58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12B71-55E9-E9D7-B83B-52549C33B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Challenges for Employers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4E22F4-8C01-DD0E-A675-C44147B055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14315"/>
            <a:ext cx="5181600" cy="3365945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04DB0-04F4-1EE2-D8F1-BADAF8465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1409" y="1422628"/>
            <a:ext cx="5181600" cy="4959608"/>
          </a:xfrm>
        </p:spPr>
        <p:txBody>
          <a:bodyPr>
            <a:normAutofit fontScale="92500" lnSpcReduction="20000"/>
          </a:bodyPr>
          <a:lstStyle/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Host-Country Employment laws</a:t>
            </a:r>
          </a:p>
          <a:p>
            <a:endParaRPr lang="en-US" sz="28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Taxation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Culture</a:t>
            </a:r>
          </a:p>
          <a:p>
            <a:endParaRPr lang="en-US" sz="28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Unionization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Cost of living and family support expenses</a:t>
            </a:r>
          </a:p>
          <a:p>
            <a:endParaRPr lang="en-US" sz="28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28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Turnover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i="0" u="none" strike="noStrike" dirty="0">
                <a:effectLst/>
                <a:latin typeface="Calibri" panose="020F0502020204030204" pitchFamily="34" charset="0"/>
              </a:rPr>
              <a:t>International Employee Compensation Laws and Challenges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2931920" y="6208704"/>
            <a:ext cx="6748645" cy="37799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5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709219" y="1279247"/>
            <a:ext cx="2364035" cy="1904135"/>
          </a:xfrm>
          <a:custGeom>
            <a:avLst/>
            <a:gdLst/>
            <a:ahLst/>
            <a:cxnLst>
              <a:cxn ang="0">
                <a:pos x="1135" y="0"/>
              </a:cxn>
              <a:cxn ang="0">
                <a:pos x="1177" y="1003"/>
              </a:cxn>
              <a:cxn ang="0">
                <a:pos x="1121" y="1008"/>
              </a:cxn>
              <a:cxn ang="0">
                <a:pos x="1067" y="1017"/>
              </a:cxn>
              <a:cxn ang="0">
                <a:pos x="1015" y="1032"/>
              </a:cxn>
              <a:cxn ang="0">
                <a:pos x="964" y="1052"/>
              </a:cxn>
              <a:cxn ang="0">
                <a:pos x="917" y="1076"/>
              </a:cxn>
              <a:cxn ang="0">
                <a:pos x="871" y="1103"/>
              </a:cxn>
              <a:cxn ang="0">
                <a:pos x="829" y="1135"/>
              </a:cxn>
              <a:cxn ang="0">
                <a:pos x="790" y="1170"/>
              </a:cxn>
              <a:cxn ang="0">
                <a:pos x="754" y="1209"/>
              </a:cxn>
              <a:cxn ang="0">
                <a:pos x="0" y="548"/>
              </a:cxn>
              <a:cxn ang="0">
                <a:pos x="62" y="481"/>
              </a:cxn>
              <a:cxn ang="0">
                <a:pos x="127" y="417"/>
              </a:cxn>
              <a:cxn ang="0">
                <a:pos x="195" y="358"/>
              </a:cxn>
              <a:cxn ang="0">
                <a:pos x="268" y="301"/>
              </a:cxn>
              <a:cxn ang="0">
                <a:pos x="342" y="250"/>
              </a:cxn>
              <a:cxn ang="0">
                <a:pos x="420" y="203"/>
              </a:cxn>
              <a:cxn ang="0">
                <a:pos x="501" y="160"/>
              </a:cxn>
              <a:cxn ang="0">
                <a:pos x="585" y="122"/>
              </a:cxn>
              <a:cxn ang="0">
                <a:pos x="672" y="89"/>
              </a:cxn>
              <a:cxn ang="0">
                <a:pos x="760" y="60"/>
              </a:cxn>
              <a:cxn ang="0">
                <a:pos x="851" y="37"/>
              </a:cxn>
              <a:cxn ang="0">
                <a:pos x="943" y="19"/>
              </a:cxn>
              <a:cxn ang="0">
                <a:pos x="1039" y="6"/>
              </a:cxn>
              <a:cxn ang="0">
                <a:pos x="1135" y="0"/>
              </a:cxn>
            </a:cxnLst>
            <a:rect l="0" t="0" r="r" b="b"/>
            <a:pathLst>
              <a:path w="1177" h="1209">
                <a:moveTo>
                  <a:pt x="1135" y="0"/>
                </a:moveTo>
                <a:lnTo>
                  <a:pt x="1177" y="1003"/>
                </a:lnTo>
                <a:lnTo>
                  <a:pt x="1121" y="1008"/>
                </a:lnTo>
                <a:lnTo>
                  <a:pt x="1067" y="1017"/>
                </a:lnTo>
                <a:lnTo>
                  <a:pt x="1015" y="1032"/>
                </a:lnTo>
                <a:lnTo>
                  <a:pt x="964" y="1052"/>
                </a:lnTo>
                <a:lnTo>
                  <a:pt x="917" y="1076"/>
                </a:lnTo>
                <a:lnTo>
                  <a:pt x="871" y="1103"/>
                </a:lnTo>
                <a:lnTo>
                  <a:pt x="829" y="1135"/>
                </a:lnTo>
                <a:lnTo>
                  <a:pt x="790" y="1170"/>
                </a:lnTo>
                <a:lnTo>
                  <a:pt x="754" y="1209"/>
                </a:lnTo>
                <a:lnTo>
                  <a:pt x="0" y="548"/>
                </a:lnTo>
                <a:lnTo>
                  <a:pt x="62" y="481"/>
                </a:lnTo>
                <a:lnTo>
                  <a:pt x="127" y="417"/>
                </a:lnTo>
                <a:lnTo>
                  <a:pt x="195" y="358"/>
                </a:lnTo>
                <a:lnTo>
                  <a:pt x="268" y="301"/>
                </a:lnTo>
                <a:lnTo>
                  <a:pt x="342" y="250"/>
                </a:lnTo>
                <a:lnTo>
                  <a:pt x="420" y="203"/>
                </a:lnTo>
                <a:lnTo>
                  <a:pt x="501" y="160"/>
                </a:lnTo>
                <a:lnTo>
                  <a:pt x="585" y="122"/>
                </a:lnTo>
                <a:lnTo>
                  <a:pt x="672" y="89"/>
                </a:lnTo>
                <a:lnTo>
                  <a:pt x="760" y="60"/>
                </a:lnTo>
                <a:lnTo>
                  <a:pt x="851" y="37"/>
                </a:lnTo>
                <a:lnTo>
                  <a:pt x="943" y="19"/>
                </a:lnTo>
                <a:lnTo>
                  <a:pt x="1039" y="6"/>
                </a:lnTo>
                <a:lnTo>
                  <a:pt x="1135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548640" rIns="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Language </a:t>
            </a:r>
          </a:p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Laws</a:t>
            </a:r>
            <a:endParaRPr lang="en-US" sz="2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113424" y="1301296"/>
            <a:ext cx="2370060" cy="189783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9" y="6"/>
              </a:cxn>
              <a:cxn ang="0">
                <a:pos x="213" y="15"/>
              </a:cxn>
              <a:cxn ang="0">
                <a:pos x="297" y="30"/>
              </a:cxn>
              <a:cxn ang="0">
                <a:pos x="380" y="49"/>
              </a:cxn>
              <a:cxn ang="0">
                <a:pos x="461" y="73"/>
              </a:cxn>
              <a:cxn ang="0">
                <a:pos x="542" y="100"/>
              </a:cxn>
              <a:cxn ang="0">
                <a:pos x="621" y="132"/>
              </a:cxn>
              <a:cxn ang="0">
                <a:pos x="698" y="168"/>
              </a:cxn>
              <a:cxn ang="0">
                <a:pos x="774" y="209"/>
              </a:cxn>
              <a:cxn ang="0">
                <a:pos x="848" y="254"/>
              </a:cxn>
              <a:cxn ang="0">
                <a:pos x="919" y="304"/>
              </a:cxn>
              <a:cxn ang="0">
                <a:pos x="989" y="357"/>
              </a:cxn>
              <a:cxn ang="0">
                <a:pos x="1056" y="415"/>
              </a:cxn>
              <a:cxn ang="0">
                <a:pos x="1119" y="477"/>
              </a:cxn>
              <a:cxn ang="0">
                <a:pos x="1180" y="544"/>
              </a:cxn>
              <a:cxn ang="0">
                <a:pos x="426" y="1205"/>
              </a:cxn>
              <a:cxn ang="0">
                <a:pos x="391" y="1168"/>
              </a:cxn>
              <a:cxn ang="0">
                <a:pos x="354" y="1135"/>
              </a:cxn>
              <a:cxn ang="0">
                <a:pos x="314" y="1105"/>
              </a:cxn>
              <a:cxn ang="0">
                <a:pos x="273" y="1079"/>
              </a:cxn>
              <a:cxn ang="0">
                <a:pos x="230" y="1057"/>
              </a:cxn>
              <a:cxn ang="0">
                <a:pos x="187" y="1039"/>
              </a:cxn>
              <a:cxn ang="0">
                <a:pos x="141" y="1023"/>
              </a:cxn>
              <a:cxn ang="0">
                <a:pos x="94" y="1013"/>
              </a:cxn>
              <a:cxn ang="0">
                <a:pos x="47" y="1006"/>
              </a:cxn>
              <a:cxn ang="0">
                <a:pos x="0" y="1002"/>
              </a:cxn>
              <a:cxn ang="0">
                <a:pos x="45" y="0"/>
              </a:cxn>
            </a:cxnLst>
            <a:rect l="0" t="0" r="r" b="b"/>
            <a:pathLst>
              <a:path w="1180" h="1205">
                <a:moveTo>
                  <a:pt x="45" y="0"/>
                </a:moveTo>
                <a:lnTo>
                  <a:pt x="129" y="6"/>
                </a:lnTo>
                <a:lnTo>
                  <a:pt x="213" y="15"/>
                </a:lnTo>
                <a:lnTo>
                  <a:pt x="297" y="30"/>
                </a:lnTo>
                <a:lnTo>
                  <a:pt x="380" y="49"/>
                </a:lnTo>
                <a:lnTo>
                  <a:pt x="461" y="73"/>
                </a:lnTo>
                <a:lnTo>
                  <a:pt x="542" y="100"/>
                </a:lnTo>
                <a:lnTo>
                  <a:pt x="621" y="132"/>
                </a:lnTo>
                <a:lnTo>
                  <a:pt x="698" y="168"/>
                </a:lnTo>
                <a:lnTo>
                  <a:pt x="774" y="209"/>
                </a:lnTo>
                <a:lnTo>
                  <a:pt x="848" y="254"/>
                </a:lnTo>
                <a:lnTo>
                  <a:pt x="919" y="304"/>
                </a:lnTo>
                <a:lnTo>
                  <a:pt x="989" y="357"/>
                </a:lnTo>
                <a:lnTo>
                  <a:pt x="1056" y="415"/>
                </a:lnTo>
                <a:lnTo>
                  <a:pt x="1119" y="477"/>
                </a:lnTo>
                <a:lnTo>
                  <a:pt x="1180" y="544"/>
                </a:lnTo>
                <a:lnTo>
                  <a:pt x="426" y="1205"/>
                </a:lnTo>
                <a:lnTo>
                  <a:pt x="391" y="1168"/>
                </a:lnTo>
                <a:lnTo>
                  <a:pt x="354" y="1135"/>
                </a:lnTo>
                <a:lnTo>
                  <a:pt x="314" y="1105"/>
                </a:lnTo>
                <a:lnTo>
                  <a:pt x="273" y="1079"/>
                </a:lnTo>
                <a:lnTo>
                  <a:pt x="230" y="1057"/>
                </a:lnTo>
                <a:lnTo>
                  <a:pt x="187" y="1039"/>
                </a:lnTo>
                <a:lnTo>
                  <a:pt x="141" y="1023"/>
                </a:lnTo>
                <a:lnTo>
                  <a:pt x="94" y="1013"/>
                </a:lnTo>
                <a:lnTo>
                  <a:pt x="47" y="1006"/>
                </a:lnTo>
                <a:lnTo>
                  <a:pt x="0" y="1002"/>
                </a:lnTo>
                <a:lnTo>
                  <a:pt x="4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548640" rIns="27432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Equal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ay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aws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971064" y="2306125"/>
            <a:ext cx="2251558" cy="1932485"/>
          </a:xfrm>
          <a:custGeom>
            <a:avLst/>
            <a:gdLst/>
            <a:ahLst/>
            <a:cxnLst>
              <a:cxn ang="0">
                <a:pos x="809" y="0"/>
              </a:cxn>
              <a:cxn ang="0">
                <a:pos x="861" y="74"/>
              </a:cxn>
              <a:cxn ang="0">
                <a:pos x="909" y="151"/>
              </a:cxn>
              <a:cxn ang="0">
                <a:pos x="952" y="232"/>
              </a:cxn>
              <a:cxn ang="0">
                <a:pos x="990" y="314"/>
              </a:cxn>
              <a:cxn ang="0">
                <a:pos x="1024" y="399"/>
              </a:cxn>
              <a:cxn ang="0">
                <a:pos x="1053" y="486"/>
              </a:cxn>
              <a:cxn ang="0">
                <a:pos x="1077" y="573"/>
              </a:cxn>
              <a:cxn ang="0">
                <a:pos x="1096" y="664"/>
              </a:cxn>
              <a:cxn ang="0">
                <a:pos x="1110" y="756"/>
              </a:cxn>
              <a:cxn ang="0">
                <a:pos x="1118" y="848"/>
              </a:cxn>
              <a:cxn ang="0">
                <a:pos x="1121" y="942"/>
              </a:cxn>
              <a:cxn ang="0">
                <a:pos x="1118" y="1036"/>
              </a:cxn>
              <a:cxn ang="0">
                <a:pos x="1110" y="1132"/>
              </a:cxn>
              <a:cxn ang="0">
                <a:pos x="1095" y="1227"/>
              </a:cxn>
              <a:cxn ang="0">
                <a:pos x="109" y="1050"/>
              </a:cxn>
              <a:cxn ang="0">
                <a:pos x="117" y="994"/>
              </a:cxn>
              <a:cxn ang="0">
                <a:pos x="119" y="939"/>
              </a:cxn>
              <a:cxn ang="0">
                <a:pos x="116" y="885"/>
              </a:cxn>
              <a:cxn ang="0">
                <a:pos x="107" y="831"/>
              </a:cxn>
              <a:cxn ang="0">
                <a:pos x="95" y="780"/>
              </a:cxn>
              <a:cxn ang="0">
                <a:pos x="78" y="729"/>
              </a:cxn>
              <a:cxn ang="0">
                <a:pos x="56" y="680"/>
              </a:cxn>
              <a:cxn ang="0">
                <a:pos x="30" y="635"/>
              </a:cxn>
              <a:cxn ang="0">
                <a:pos x="0" y="591"/>
              </a:cxn>
              <a:cxn ang="0">
                <a:pos x="809" y="0"/>
              </a:cxn>
            </a:cxnLst>
            <a:rect l="0" t="0" r="r" b="b"/>
            <a:pathLst>
              <a:path w="1121" h="1227">
                <a:moveTo>
                  <a:pt x="809" y="0"/>
                </a:moveTo>
                <a:lnTo>
                  <a:pt x="861" y="74"/>
                </a:lnTo>
                <a:lnTo>
                  <a:pt x="909" y="151"/>
                </a:lnTo>
                <a:lnTo>
                  <a:pt x="952" y="232"/>
                </a:lnTo>
                <a:lnTo>
                  <a:pt x="990" y="314"/>
                </a:lnTo>
                <a:lnTo>
                  <a:pt x="1024" y="399"/>
                </a:lnTo>
                <a:lnTo>
                  <a:pt x="1053" y="486"/>
                </a:lnTo>
                <a:lnTo>
                  <a:pt x="1077" y="573"/>
                </a:lnTo>
                <a:lnTo>
                  <a:pt x="1096" y="664"/>
                </a:lnTo>
                <a:lnTo>
                  <a:pt x="1110" y="756"/>
                </a:lnTo>
                <a:lnTo>
                  <a:pt x="1118" y="848"/>
                </a:lnTo>
                <a:lnTo>
                  <a:pt x="1121" y="942"/>
                </a:lnTo>
                <a:lnTo>
                  <a:pt x="1118" y="1036"/>
                </a:lnTo>
                <a:lnTo>
                  <a:pt x="1110" y="1132"/>
                </a:lnTo>
                <a:lnTo>
                  <a:pt x="1095" y="1227"/>
                </a:lnTo>
                <a:lnTo>
                  <a:pt x="109" y="1050"/>
                </a:lnTo>
                <a:lnTo>
                  <a:pt x="117" y="994"/>
                </a:lnTo>
                <a:lnTo>
                  <a:pt x="119" y="939"/>
                </a:lnTo>
                <a:lnTo>
                  <a:pt x="116" y="885"/>
                </a:lnTo>
                <a:lnTo>
                  <a:pt x="107" y="831"/>
                </a:lnTo>
                <a:lnTo>
                  <a:pt x="95" y="780"/>
                </a:lnTo>
                <a:lnTo>
                  <a:pt x="78" y="729"/>
                </a:lnTo>
                <a:lnTo>
                  <a:pt x="56" y="680"/>
                </a:lnTo>
                <a:lnTo>
                  <a:pt x="30" y="635"/>
                </a:lnTo>
                <a:lnTo>
                  <a:pt x="0" y="591"/>
                </a:lnTo>
                <a:lnTo>
                  <a:pt x="809" y="0"/>
                </a:lnTo>
                <a:close/>
              </a:path>
            </a:pathLst>
          </a:custGeom>
          <a:solidFill>
            <a:srgbClr val="00B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82296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Mandatory Benefits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71368" y="3986615"/>
            <a:ext cx="2522708" cy="1975008"/>
          </a:xfrm>
          <a:custGeom>
            <a:avLst/>
            <a:gdLst/>
            <a:ahLst/>
            <a:cxnLst>
              <a:cxn ang="0">
                <a:pos x="290" y="0"/>
              </a:cxn>
              <a:cxn ang="0">
                <a:pos x="1256" y="262"/>
              </a:cxn>
              <a:cxn ang="0">
                <a:pos x="1233" y="344"/>
              </a:cxn>
              <a:cxn ang="0">
                <a:pos x="1205" y="424"/>
              </a:cxn>
              <a:cxn ang="0">
                <a:pos x="1173" y="502"/>
              </a:cxn>
              <a:cxn ang="0">
                <a:pos x="1136" y="579"/>
              </a:cxn>
              <a:cxn ang="0">
                <a:pos x="1095" y="654"/>
              </a:cxn>
              <a:cxn ang="0">
                <a:pos x="1052" y="726"/>
              </a:cxn>
              <a:cxn ang="0">
                <a:pos x="1003" y="797"/>
              </a:cxn>
              <a:cxn ang="0">
                <a:pos x="950" y="865"/>
              </a:cxn>
              <a:cxn ang="0">
                <a:pos x="894" y="930"/>
              </a:cxn>
              <a:cxn ang="0">
                <a:pos x="834" y="993"/>
              </a:cxn>
              <a:cxn ang="0">
                <a:pos x="770" y="1052"/>
              </a:cxn>
              <a:cxn ang="0">
                <a:pos x="703" y="1107"/>
              </a:cxn>
              <a:cxn ang="0">
                <a:pos x="631" y="1160"/>
              </a:cxn>
              <a:cxn ang="0">
                <a:pos x="557" y="1209"/>
              </a:cxn>
              <a:cxn ang="0">
                <a:pos x="479" y="1254"/>
              </a:cxn>
              <a:cxn ang="0">
                <a:pos x="0" y="372"/>
              </a:cxn>
              <a:cxn ang="0">
                <a:pos x="44" y="346"/>
              </a:cxn>
              <a:cxn ang="0">
                <a:pos x="84" y="317"/>
              </a:cxn>
              <a:cxn ang="0">
                <a:pos x="121" y="285"/>
              </a:cxn>
              <a:cxn ang="0">
                <a:pos x="156" y="250"/>
              </a:cxn>
              <a:cxn ang="0">
                <a:pos x="187" y="214"/>
              </a:cxn>
              <a:cxn ang="0">
                <a:pos x="214" y="174"/>
              </a:cxn>
              <a:cxn ang="0">
                <a:pos x="239" y="133"/>
              </a:cxn>
              <a:cxn ang="0">
                <a:pos x="260" y="90"/>
              </a:cxn>
              <a:cxn ang="0">
                <a:pos x="277" y="46"/>
              </a:cxn>
              <a:cxn ang="0">
                <a:pos x="290" y="0"/>
              </a:cxn>
            </a:cxnLst>
            <a:rect l="0" t="0" r="r" b="b"/>
            <a:pathLst>
              <a:path w="1256" h="1254">
                <a:moveTo>
                  <a:pt x="290" y="0"/>
                </a:moveTo>
                <a:lnTo>
                  <a:pt x="1256" y="262"/>
                </a:lnTo>
                <a:lnTo>
                  <a:pt x="1233" y="344"/>
                </a:lnTo>
                <a:lnTo>
                  <a:pt x="1205" y="424"/>
                </a:lnTo>
                <a:lnTo>
                  <a:pt x="1173" y="502"/>
                </a:lnTo>
                <a:lnTo>
                  <a:pt x="1136" y="579"/>
                </a:lnTo>
                <a:lnTo>
                  <a:pt x="1095" y="654"/>
                </a:lnTo>
                <a:lnTo>
                  <a:pt x="1052" y="726"/>
                </a:lnTo>
                <a:lnTo>
                  <a:pt x="1003" y="797"/>
                </a:lnTo>
                <a:lnTo>
                  <a:pt x="950" y="865"/>
                </a:lnTo>
                <a:lnTo>
                  <a:pt x="894" y="930"/>
                </a:lnTo>
                <a:lnTo>
                  <a:pt x="834" y="993"/>
                </a:lnTo>
                <a:lnTo>
                  <a:pt x="770" y="1052"/>
                </a:lnTo>
                <a:lnTo>
                  <a:pt x="703" y="1107"/>
                </a:lnTo>
                <a:lnTo>
                  <a:pt x="631" y="1160"/>
                </a:lnTo>
                <a:lnTo>
                  <a:pt x="557" y="1209"/>
                </a:lnTo>
                <a:lnTo>
                  <a:pt x="479" y="1254"/>
                </a:lnTo>
                <a:lnTo>
                  <a:pt x="0" y="372"/>
                </a:lnTo>
                <a:lnTo>
                  <a:pt x="44" y="346"/>
                </a:lnTo>
                <a:lnTo>
                  <a:pt x="84" y="317"/>
                </a:lnTo>
                <a:lnTo>
                  <a:pt x="121" y="285"/>
                </a:lnTo>
                <a:lnTo>
                  <a:pt x="156" y="250"/>
                </a:lnTo>
                <a:lnTo>
                  <a:pt x="187" y="214"/>
                </a:lnTo>
                <a:lnTo>
                  <a:pt x="214" y="174"/>
                </a:lnTo>
                <a:lnTo>
                  <a:pt x="239" y="133"/>
                </a:lnTo>
                <a:lnTo>
                  <a:pt x="260" y="90"/>
                </a:lnTo>
                <a:lnTo>
                  <a:pt x="277" y="46"/>
                </a:lnTo>
                <a:lnTo>
                  <a:pt x="29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6400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Minimum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age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aws</a:t>
            </a: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797839" y="4566203"/>
            <a:ext cx="2528734" cy="1664740"/>
          </a:xfrm>
          <a:custGeom>
            <a:avLst/>
            <a:gdLst/>
            <a:ahLst/>
            <a:cxnLst>
              <a:cxn ang="0">
                <a:pos x="860" y="0"/>
              </a:cxn>
              <a:cxn ang="0">
                <a:pos x="1259" y="920"/>
              </a:cxn>
              <a:cxn ang="0">
                <a:pos x="1175" y="954"/>
              </a:cxn>
              <a:cxn ang="0">
                <a:pos x="1089" y="984"/>
              </a:cxn>
              <a:cxn ang="0">
                <a:pos x="1002" y="1008"/>
              </a:cxn>
              <a:cxn ang="0">
                <a:pos x="913" y="1028"/>
              </a:cxn>
              <a:cxn ang="0">
                <a:pos x="823" y="1043"/>
              </a:cxn>
              <a:cxn ang="0">
                <a:pos x="733" y="1052"/>
              </a:cxn>
              <a:cxn ang="0">
                <a:pos x="641" y="1057"/>
              </a:cxn>
              <a:cxn ang="0">
                <a:pos x="549" y="1056"/>
              </a:cxn>
              <a:cxn ang="0">
                <a:pos x="457" y="1049"/>
              </a:cxn>
              <a:cxn ang="0">
                <a:pos x="364" y="1037"/>
              </a:cxn>
              <a:cxn ang="0">
                <a:pos x="273" y="1019"/>
              </a:cxn>
              <a:cxn ang="0">
                <a:pos x="181" y="996"/>
              </a:cxn>
              <a:cxn ang="0">
                <a:pos x="90" y="967"/>
              </a:cxn>
              <a:cxn ang="0">
                <a:pos x="0" y="932"/>
              </a:cxn>
              <a:cxn ang="0">
                <a:pos x="388" y="6"/>
              </a:cxn>
              <a:cxn ang="0">
                <a:pos x="440" y="26"/>
              </a:cxn>
              <a:cxn ang="0">
                <a:pos x="494" y="40"/>
              </a:cxn>
              <a:cxn ang="0">
                <a:pos x="548" y="49"/>
              </a:cxn>
              <a:cxn ang="0">
                <a:pos x="601" y="53"/>
              </a:cxn>
              <a:cxn ang="0">
                <a:pos x="655" y="52"/>
              </a:cxn>
              <a:cxn ang="0">
                <a:pos x="708" y="46"/>
              </a:cxn>
              <a:cxn ang="0">
                <a:pos x="760" y="36"/>
              </a:cxn>
              <a:cxn ang="0">
                <a:pos x="810" y="20"/>
              </a:cxn>
              <a:cxn ang="0">
                <a:pos x="860" y="0"/>
              </a:cxn>
            </a:cxnLst>
            <a:rect l="0" t="0" r="r" b="b"/>
            <a:pathLst>
              <a:path w="1259" h="1057">
                <a:moveTo>
                  <a:pt x="860" y="0"/>
                </a:moveTo>
                <a:lnTo>
                  <a:pt x="1259" y="920"/>
                </a:lnTo>
                <a:lnTo>
                  <a:pt x="1175" y="954"/>
                </a:lnTo>
                <a:lnTo>
                  <a:pt x="1089" y="984"/>
                </a:lnTo>
                <a:lnTo>
                  <a:pt x="1002" y="1008"/>
                </a:lnTo>
                <a:lnTo>
                  <a:pt x="913" y="1028"/>
                </a:lnTo>
                <a:lnTo>
                  <a:pt x="823" y="1043"/>
                </a:lnTo>
                <a:lnTo>
                  <a:pt x="733" y="1052"/>
                </a:lnTo>
                <a:lnTo>
                  <a:pt x="641" y="1057"/>
                </a:lnTo>
                <a:lnTo>
                  <a:pt x="549" y="1056"/>
                </a:lnTo>
                <a:lnTo>
                  <a:pt x="457" y="1049"/>
                </a:lnTo>
                <a:lnTo>
                  <a:pt x="364" y="1037"/>
                </a:lnTo>
                <a:lnTo>
                  <a:pt x="273" y="1019"/>
                </a:lnTo>
                <a:lnTo>
                  <a:pt x="181" y="996"/>
                </a:lnTo>
                <a:lnTo>
                  <a:pt x="90" y="967"/>
                </a:lnTo>
                <a:lnTo>
                  <a:pt x="0" y="932"/>
                </a:lnTo>
                <a:lnTo>
                  <a:pt x="388" y="6"/>
                </a:lnTo>
                <a:lnTo>
                  <a:pt x="440" y="26"/>
                </a:lnTo>
                <a:lnTo>
                  <a:pt x="494" y="40"/>
                </a:lnTo>
                <a:lnTo>
                  <a:pt x="548" y="49"/>
                </a:lnTo>
                <a:lnTo>
                  <a:pt x="601" y="53"/>
                </a:lnTo>
                <a:lnTo>
                  <a:pt x="655" y="52"/>
                </a:lnTo>
                <a:lnTo>
                  <a:pt x="708" y="46"/>
                </a:lnTo>
                <a:lnTo>
                  <a:pt x="760" y="36"/>
                </a:lnTo>
                <a:lnTo>
                  <a:pt x="810" y="20"/>
                </a:lnTo>
                <a:lnTo>
                  <a:pt x="86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6400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Discrimination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aws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016278" y="3969290"/>
            <a:ext cx="2538776" cy="1971858"/>
          </a:xfrm>
          <a:custGeom>
            <a:avLst/>
            <a:gdLst/>
            <a:ahLst/>
            <a:cxnLst>
              <a:cxn ang="0">
                <a:pos x="963" y="0"/>
              </a:cxn>
              <a:cxn ang="0">
                <a:pos x="981" y="54"/>
              </a:cxn>
              <a:cxn ang="0">
                <a:pos x="1003" y="104"/>
              </a:cxn>
              <a:cxn ang="0">
                <a:pos x="1030" y="151"/>
              </a:cxn>
              <a:cxn ang="0">
                <a:pos x="1061" y="196"/>
              </a:cxn>
              <a:cxn ang="0">
                <a:pos x="1095" y="237"/>
              </a:cxn>
              <a:cxn ang="0">
                <a:pos x="1133" y="274"/>
              </a:cxn>
              <a:cxn ang="0">
                <a:pos x="1174" y="308"/>
              </a:cxn>
              <a:cxn ang="0">
                <a:pos x="1218" y="338"/>
              </a:cxn>
              <a:cxn ang="0">
                <a:pos x="1264" y="364"/>
              </a:cxn>
              <a:cxn ang="0">
                <a:pos x="797" y="1252"/>
              </a:cxn>
              <a:cxn ang="0">
                <a:pos x="722" y="1211"/>
              </a:cxn>
              <a:cxn ang="0">
                <a:pos x="651" y="1166"/>
              </a:cxn>
              <a:cxn ang="0">
                <a:pos x="581" y="1117"/>
              </a:cxn>
              <a:cxn ang="0">
                <a:pos x="515" y="1065"/>
              </a:cxn>
              <a:cxn ang="0">
                <a:pos x="450" y="1009"/>
              </a:cxn>
              <a:cxn ang="0">
                <a:pos x="389" y="950"/>
              </a:cxn>
              <a:cxn ang="0">
                <a:pos x="331" y="887"/>
              </a:cxn>
              <a:cxn ang="0">
                <a:pos x="276" y="821"/>
              </a:cxn>
              <a:cxn ang="0">
                <a:pos x="225" y="752"/>
              </a:cxn>
              <a:cxn ang="0">
                <a:pos x="177" y="679"/>
              </a:cxn>
              <a:cxn ang="0">
                <a:pos x="133" y="605"/>
              </a:cxn>
              <a:cxn ang="0">
                <a:pos x="94" y="526"/>
              </a:cxn>
              <a:cxn ang="0">
                <a:pos x="58" y="445"/>
              </a:cxn>
              <a:cxn ang="0">
                <a:pos x="27" y="361"/>
              </a:cxn>
              <a:cxn ang="0">
                <a:pos x="0" y="275"/>
              </a:cxn>
              <a:cxn ang="0">
                <a:pos x="963" y="0"/>
              </a:cxn>
            </a:cxnLst>
            <a:rect l="0" t="0" r="r" b="b"/>
            <a:pathLst>
              <a:path w="1264" h="1252">
                <a:moveTo>
                  <a:pt x="963" y="0"/>
                </a:moveTo>
                <a:lnTo>
                  <a:pt x="981" y="54"/>
                </a:lnTo>
                <a:lnTo>
                  <a:pt x="1003" y="104"/>
                </a:lnTo>
                <a:lnTo>
                  <a:pt x="1030" y="151"/>
                </a:lnTo>
                <a:lnTo>
                  <a:pt x="1061" y="196"/>
                </a:lnTo>
                <a:lnTo>
                  <a:pt x="1095" y="237"/>
                </a:lnTo>
                <a:lnTo>
                  <a:pt x="1133" y="274"/>
                </a:lnTo>
                <a:lnTo>
                  <a:pt x="1174" y="308"/>
                </a:lnTo>
                <a:lnTo>
                  <a:pt x="1218" y="338"/>
                </a:lnTo>
                <a:lnTo>
                  <a:pt x="1264" y="364"/>
                </a:lnTo>
                <a:lnTo>
                  <a:pt x="797" y="1252"/>
                </a:lnTo>
                <a:lnTo>
                  <a:pt x="722" y="1211"/>
                </a:lnTo>
                <a:lnTo>
                  <a:pt x="651" y="1166"/>
                </a:lnTo>
                <a:lnTo>
                  <a:pt x="581" y="1117"/>
                </a:lnTo>
                <a:lnTo>
                  <a:pt x="515" y="1065"/>
                </a:lnTo>
                <a:lnTo>
                  <a:pt x="450" y="1009"/>
                </a:lnTo>
                <a:lnTo>
                  <a:pt x="389" y="950"/>
                </a:lnTo>
                <a:lnTo>
                  <a:pt x="331" y="887"/>
                </a:lnTo>
                <a:lnTo>
                  <a:pt x="276" y="821"/>
                </a:lnTo>
                <a:lnTo>
                  <a:pt x="225" y="752"/>
                </a:lnTo>
                <a:lnTo>
                  <a:pt x="177" y="679"/>
                </a:lnTo>
                <a:lnTo>
                  <a:pt x="133" y="605"/>
                </a:lnTo>
                <a:lnTo>
                  <a:pt x="94" y="526"/>
                </a:lnTo>
                <a:lnTo>
                  <a:pt x="58" y="445"/>
                </a:lnTo>
                <a:lnTo>
                  <a:pt x="27" y="361"/>
                </a:lnTo>
                <a:lnTo>
                  <a:pt x="0" y="275"/>
                </a:lnTo>
                <a:lnTo>
                  <a:pt x="96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64008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Overtime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xemptions</a:t>
            </a: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931920" y="2290375"/>
            <a:ext cx="2231472" cy="1941934"/>
          </a:xfrm>
          <a:custGeom>
            <a:avLst/>
            <a:gdLst/>
            <a:ahLst/>
            <a:cxnLst>
              <a:cxn ang="0">
                <a:pos x="295" y="0"/>
              </a:cxn>
              <a:cxn ang="0">
                <a:pos x="1111" y="582"/>
              </a:cxn>
              <a:cxn ang="0">
                <a:pos x="1081" y="628"/>
              </a:cxn>
              <a:cxn ang="0">
                <a:pos x="1055" y="678"/>
              </a:cxn>
              <a:cxn ang="0">
                <a:pos x="1035" y="729"/>
              </a:cxn>
              <a:cxn ang="0">
                <a:pos x="1020" y="780"/>
              </a:cxn>
              <a:cxn ang="0">
                <a:pos x="1008" y="833"/>
              </a:cxn>
              <a:cxn ang="0">
                <a:pos x="1003" y="885"/>
              </a:cxn>
              <a:cxn ang="0">
                <a:pos x="1003" y="939"/>
              </a:cxn>
              <a:cxn ang="0">
                <a:pos x="1006" y="991"/>
              </a:cxn>
              <a:cxn ang="0">
                <a:pos x="1015" y="1044"/>
              </a:cxn>
              <a:cxn ang="0">
                <a:pos x="32" y="1233"/>
              </a:cxn>
              <a:cxn ang="0">
                <a:pos x="17" y="1149"/>
              </a:cxn>
              <a:cxn ang="0">
                <a:pos x="7" y="1065"/>
              </a:cxn>
              <a:cxn ang="0">
                <a:pos x="1" y="981"/>
              </a:cxn>
              <a:cxn ang="0">
                <a:pos x="0" y="896"/>
              </a:cxn>
              <a:cxn ang="0">
                <a:pos x="4" y="811"/>
              </a:cxn>
              <a:cxn ang="0">
                <a:pos x="12" y="726"/>
              </a:cxn>
              <a:cxn ang="0">
                <a:pos x="25" y="642"/>
              </a:cxn>
              <a:cxn ang="0">
                <a:pos x="42" y="558"/>
              </a:cxn>
              <a:cxn ang="0">
                <a:pos x="64" y="474"/>
              </a:cxn>
              <a:cxn ang="0">
                <a:pos x="91" y="392"/>
              </a:cxn>
              <a:cxn ang="0">
                <a:pos x="122" y="310"/>
              </a:cxn>
              <a:cxn ang="0">
                <a:pos x="157" y="230"/>
              </a:cxn>
              <a:cxn ang="0">
                <a:pos x="198" y="152"/>
              </a:cxn>
              <a:cxn ang="0">
                <a:pos x="244" y="75"/>
              </a:cxn>
              <a:cxn ang="0">
                <a:pos x="295" y="0"/>
              </a:cxn>
            </a:cxnLst>
            <a:rect l="0" t="0" r="r" b="b"/>
            <a:pathLst>
              <a:path w="1111" h="1233">
                <a:moveTo>
                  <a:pt x="295" y="0"/>
                </a:moveTo>
                <a:lnTo>
                  <a:pt x="1111" y="582"/>
                </a:lnTo>
                <a:lnTo>
                  <a:pt x="1081" y="628"/>
                </a:lnTo>
                <a:lnTo>
                  <a:pt x="1055" y="678"/>
                </a:lnTo>
                <a:lnTo>
                  <a:pt x="1035" y="729"/>
                </a:lnTo>
                <a:lnTo>
                  <a:pt x="1020" y="780"/>
                </a:lnTo>
                <a:lnTo>
                  <a:pt x="1008" y="833"/>
                </a:lnTo>
                <a:lnTo>
                  <a:pt x="1003" y="885"/>
                </a:lnTo>
                <a:lnTo>
                  <a:pt x="1003" y="939"/>
                </a:lnTo>
                <a:lnTo>
                  <a:pt x="1006" y="991"/>
                </a:lnTo>
                <a:lnTo>
                  <a:pt x="1015" y="1044"/>
                </a:lnTo>
                <a:lnTo>
                  <a:pt x="32" y="1233"/>
                </a:lnTo>
                <a:lnTo>
                  <a:pt x="17" y="1149"/>
                </a:lnTo>
                <a:lnTo>
                  <a:pt x="7" y="1065"/>
                </a:lnTo>
                <a:lnTo>
                  <a:pt x="1" y="981"/>
                </a:lnTo>
                <a:lnTo>
                  <a:pt x="0" y="896"/>
                </a:lnTo>
                <a:lnTo>
                  <a:pt x="4" y="811"/>
                </a:lnTo>
                <a:lnTo>
                  <a:pt x="12" y="726"/>
                </a:lnTo>
                <a:lnTo>
                  <a:pt x="25" y="642"/>
                </a:lnTo>
                <a:lnTo>
                  <a:pt x="42" y="558"/>
                </a:lnTo>
                <a:lnTo>
                  <a:pt x="64" y="474"/>
                </a:lnTo>
                <a:lnTo>
                  <a:pt x="91" y="392"/>
                </a:lnTo>
                <a:lnTo>
                  <a:pt x="122" y="310"/>
                </a:lnTo>
                <a:lnTo>
                  <a:pt x="157" y="230"/>
                </a:lnTo>
                <a:lnTo>
                  <a:pt x="198" y="152"/>
                </a:lnTo>
                <a:lnTo>
                  <a:pt x="244" y="75"/>
                </a:lnTo>
                <a:lnTo>
                  <a:pt x="295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822960" rIns="27432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Labor</a:t>
            </a:r>
            <a:r>
              <a:rPr lang="en-US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Unions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14DFB-DE94-5D28-6899-9024396B7E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243" y="2905019"/>
            <a:ext cx="1779821" cy="17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805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26" y="1686581"/>
            <a:ext cx="10515600" cy="4340658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You’ve just been asked to develop a compensation package for an expatriate employee. 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Your organization is opening its very first overseas office and this employee will operate as the CEO of that division. </a:t>
            </a:r>
          </a:p>
          <a:p>
            <a:pPr>
              <a:spcBef>
                <a:spcPts val="0"/>
              </a:spcBef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office is located in Rome, and your industry is hospitality. Your company is a boutique hotel and spa that currently has locations in New York, L.A., Chicago, Dallas, Orlando, and Denver. </a:t>
            </a:r>
          </a:p>
          <a:p>
            <a:pPr>
              <a:spcBef>
                <a:spcPts val="0"/>
              </a:spcBef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plan is to use the Rome offices to expand across Europe.</a:t>
            </a:r>
          </a:p>
          <a:p>
            <a:pPr mar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Consider the local needs of the employee and develop a total compensation package to offer the new CEO of your Rome offices.</a:t>
            </a:r>
            <a:endParaRPr lang="en-US" sz="3600" b="1" i="0" u="none" strike="noStrike" dirty="0">
              <a:solidFill>
                <a:srgbClr val="000000"/>
              </a:solidFill>
              <a:effectLst/>
            </a:endParaRPr>
          </a:p>
          <a:p>
            <a:pPr marL="0" indent="0" fontAlgn="base">
              <a:spcBef>
                <a:spcPts val="0"/>
              </a:spcBef>
              <a:buNone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theme/theme1.xml><?xml version="1.0" encoding="utf-8"?>
<a:theme xmlns:a="http://schemas.openxmlformats.org/drawingml/2006/main" name="SHRM Academically Aligned Course PPT Template[1]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RM Academically Aligned Course PPT Template[1]  -  Read-Only" id="{B26DDB28-0F88-1B44-BA37-FE9779A383C2}" vid="{7848F6AE-4BB0-BB4C-BC64-D2E419A6AD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SHRM Academically Aligned Course PPT Template[1]  -  Read-Only</Template>
  <TotalTime>93</TotalTime>
  <Words>243</Words>
  <Application>Microsoft Office PowerPoint</Application>
  <PresentationFormat>Widescreen</PresentationFormat>
  <Paragraphs>64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SHRM Academically Aligned Course PPT Template[1]  -  Read-Only</vt:lpstr>
      <vt:lpstr>Compensation and Benefits Module 12: International Compensation Issues</vt:lpstr>
      <vt:lpstr>Learning Objectives </vt:lpstr>
      <vt:lpstr>Key Terms</vt:lpstr>
      <vt:lpstr>Expatriate Compensation</vt:lpstr>
      <vt:lpstr>Examples of International Pay Systems</vt:lpstr>
      <vt:lpstr>Challenges for Employers</vt:lpstr>
      <vt:lpstr>International Employee Compensation Laws and Challenges</vt:lpstr>
      <vt:lpstr>In the Spotlight…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Compensation and Benefits Module 10: Person/Performance-Based Pay Plans</dc:title>
  <dc:creator>Lori Roth</dc:creator>
  <cp:lastModifiedBy>Lori Roth</cp:lastModifiedBy>
  <cp:revision>23</cp:revision>
  <dcterms:created xsi:type="dcterms:W3CDTF">2022-10-28T19:10:57Z</dcterms:created>
  <dcterms:modified xsi:type="dcterms:W3CDTF">2024-03-20T15:37:27Z</dcterms:modified>
</cp:coreProperties>
</file>