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6" r:id="rId2"/>
    <p:sldId id="297" r:id="rId3"/>
    <p:sldId id="318" r:id="rId4"/>
    <p:sldId id="319" r:id="rId5"/>
    <p:sldId id="320" r:id="rId6"/>
    <p:sldId id="272" r:id="rId7"/>
    <p:sldId id="321" r:id="rId8"/>
    <p:sldId id="276" r:id="rId9"/>
    <p:sldId id="323" r:id="rId10"/>
    <p:sldId id="317" r:id="rId11"/>
    <p:sldId id="31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7D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37307C-208F-0B91-F45E-828B2EA8CA39}" v="5" dt="2024-03-20T15:43:34.7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68278"/>
  </p:normalViewPr>
  <p:slideViewPr>
    <p:cSldViewPr snapToGrid="0">
      <p:cViewPr varScale="1">
        <p:scale>
          <a:sx n="90" d="100"/>
          <a:sy n="90" d="100"/>
        </p:scale>
        <p:origin x="87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rman, Demetrius" userId="S::demetrius.norman@shrm.org::833d0e5d-5cf5-4a58-b4e0-ff6c0de717f1" providerId="AD" clId="Web-{FE37307C-208F-0B91-F45E-828B2EA8CA39}"/>
    <pc:docChg chg="modSld">
      <pc:chgData name="Norman, Demetrius" userId="S::demetrius.norman@shrm.org::833d0e5d-5cf5-4a58-b4e0-ff6c0de717f1" providerId="AD" clId="Web-{FE37307C-208F-0B91-F45E-828B2EA8CA39}" dt="2024-03-20T15:43:32.914" v="2" actId="20577"/>
      <pc:docMkLst>
        <pc:docMk/>
      </pc:docMkLst>
      <pc:sldChg chg="modSp">
        <pc:chgData name="Norman, Demetrius" userId="S::demetrius.norman@shrm.org::833d0e5d-5cf5-4a58-b4e0-ff6c0de717f1" providerId="AD" clId="Web-{FE37307C-208F-0B91-F45E-828B2EA8CA39}" dt="2024-03-20T15:43:32.914" v="2" actId="20577"/>
        <pc:sldMkLst>
          <pc:docMk/>
          <pc:sldMk cId="963172644" sldId="256"/>
        </pc:sldMkLst>
        <pc:spChg chg="mod">
          <ac:chgData name="Norman, Demetrius" userId="S::demetrius.norman@shrm.org::833d0e5d-5cf5-4a58-b4e0-ff6c0de717f1" providerId="AD" clId="Web-{FE37307C-208F-0B91-F45E-828B2EA8CA39}" dt="2024-03-20T15:43:32.914" v="2" actId="20577"/>
          <ac:spMkLst>
            <pc:docMk/>
            <pc:sldMk cId="963172644" sldId="256"/>
            <ac:spMk id="7" creationId="{B54EAEE3-B48F-4738-EA73-334EC89E352E}"/>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612BAB-B204-4C18-AA5D-35D619EDCBDA}"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480F83DB-9299-46E4-8AFD-B4B9873B38C2}">
      <dgm:prSet/>
      <dgm:spPr/>
      <dgm:t>
        <a:bodyPr/>
        <a:lstStyle/>
        <a:p>
          <a:pPr>
            <a:lnSpc>
              <a:spcPct val="100000"/>
            </a:lnSpc>
          </a:pPr>
          <a:r>
            <a:rPr lang="en-US" b="0" i="0" u="none" strike="noStrike" dirty="0">
              <a:solidFill>
                <a:srgbClr val="000000"/>
              </a:solidFill>
              <a:effectLst/>
              <a:latin typeface="Calibri" panose="020F0502020204030204" pitchFamily="34" charset="0"/>
            </a:rPr>
            <a:t>Identify the various components of base compensation</a:t>
          </a:r>
          <a:endParaRPr lang="en-US" dirty="0"/>
        </a:p>
      </dgm:t>
    </dgm:pt>
    <dgm:pt modelId="{2E35E575-ECEF-47C7-9886-9A0A31DF19DD}" type="parTrans" cxnId="{88E4FFA3-A388-4ED4-9CB3-365B640C8294}">
      <dgm:prSet/>
      <dgm:spPr/>
      <dgm:t>
        <a:bodyPr/>
        <a:lstStyle/>
        <a:p>
          <a:endParaRPr lang="en-US"/>
        </a:p>
      </dgm:t>
    </dgm:pt>
    <dgm:pt modelId="{2DDC0737-5DBE-4732-8FA1-8B482DC0B1AE}" type="sibTrans" cxnId="{88E4FFA3-A388-4ED4-9CB3-365B640C8294}">
      <dgm:prSet/>
      <dgm:spPr/>
      <dgm:t>
        <a:bodyPr/>
        <a:lstStyle/>
        <a:p>
          <a:endParaRPr lang="en-US"/>
        </a:p>
      </dgm:t>
    </dgm:pt>
    <dgm:pt modelId="{86A4EA08-0F60-4667-A50F-A77F09E51C54}">
      <dgm:prSet/>
      <dgm:spPr/>
      <dgm:t>
        <a:bodyPr/>
        <a:lstStyle/>
        <a:p>
          <a:pPr>
            <a:lnSpc>
              <a:spcPct val="100000"/>
            </a:lnSpc>
          </a:pPr>
          <a:r>
            <a:rPr lang="en-US" b="0" i="0" u="none" strike="noStrike">
              <a:solidFill>
                <a:srgbClr val="000000"/>
              </a:solidFill>
              <a:effectLst/>
              <a:latin typeface="Calibri" panose="020F0502020204030204" pitchFamily="34" charset="0"/>
            </a:rPr>
            <a:t>Define terms related to base compensation</a:t>
          </a:r>
          <a:endParaRPr lang="en-US" dirty="0"/>
        </a:p>
      </dgm:t>
    </dgm:pt>
    <dgm:pt modelId="{DD0A0B7B-0404-43B9-903D-F650381CEBDB}" type="parTrans" cxnId="{69AB3104-DF73-4856-A1D3-DE68C4B290A9}">
      <dgm:prSet/>
      <dgm:spPr/>
      <dgm:t>
        <a:bodyPr/>
        <a:lstStyle/>
        <a:p>
          <a:endParaRPr lang="en-US"/>
        </a:p>
      </dgm:t>
    </dgm:pt>
    <dgm:pt modelId="{14D86727-5BDF-41A0-97D9-53573ABB6891}" type="sibTrans" cxnId="{69AB3104-DF73-4856-A1D3-DE68C4B290A9}">
      <dgm:prSet/>
      <dgm:spPr/>
      <dgm:t>
        <a:bodyPr/>
        <a:lstStyle/>
        <a:p>
          <a:endParaRPr lang="en-US"/>
        </a:p>
      </dgm:t>
    </dgm:pt>
    <dgm:pt modelId="{E01AC432-699A-4A9D-A406-602756FD62CD}">
      <dgm:prSet/>
      <dgm:spPr/>
      <dgm:t>
        <a:bodyPr/>
        <a:lstStyle/>
        <a:p>
          <a:pPr>
            <a:lnSpc>
              <a:spcPct val="100000"/>
            </a:lnSpc>
          </a:pPr>
          <a:r>
            <a:rPr lang="en-US" b="0" i="0" u="none" strike="noStrike" dirty="0">
              <a:solidFill>
                <a:srgbClr val="000000"/>
              </a:solidFill>
              <a:effectLst/>
              <a:latin typeface="Calibri" panose="020F0502020204030204" pitchFamily="34" charset="0"/>
            </a:rPr>
            <a:t>Assess how base compensation relates to internal and external competitiveness</a:t>
          </a:r>
          <a:endParaRPr lang="en-US" dirty="0"/>
        </a:p>
      </dgm:t>
    </dgm:pt>
    <dgm:pt modelId="{803C991C-4881-4EB0-A9F2-9E81C916DD7F}" type="parTrans" cxnId="{59A15633-A74C-48D2-A036-5FEA263231EC}">
      <dgm:prSet/>
      <dgm:spPr/>
      <dgm:t>
        <a:bodyPr/>
        <a:lstStyle/>
        <a:p>
          <a:endParaRPr lang="en-US"/>
        </a:p>
      </dgm:t>
    </dgm:pt>
    <dgm:pt modelId="{80792256-978F-4474-93B9-189785AA32F2}" type="sibTrans" cxnId="{59A15633-A74C-48D2-A036-5FEA263231EC}">
      <dgm:prSet/>
      <dgm:spPr/>
      <dgm:t>
        <a:bodyPr/>
        <a:lstStyle/>
        <a:p>
          <a:endParaRPr lang="en-US"/>
        </a:p>
      </dgm:t>
    </dgm:pt>
    <dgm:pt modelId="{1042884E-3910-C542-873A-50F1F81BD6EE}">
      <dgm:prSet/>
      <dgm:spPr/>
      <dgm:t>
        <a:bodyPr/>
        <a:lstStyle/>
        <a:p>
          <a:pPr>
            <a:lnSpc>
              <a:spcPct val="100000"/>
            </a:lnSpc>
          </a:pPr>
          <a:r>
            <a:rPr lang="en-US" b="0" i="0" u="none" strike="noStrike" dirty="0">
              <a:solidFill>
                <a:srgbClr val="000000"/>
              </a:solidFill>
              <a:effectLst/>
              <a:latin typeface="Calibri" panose="020F0502020204030204" pitchFamily="34" charset="0"/>
            </a:rPr>
            <a:t>Examine how base compensation is regulated by various laws</a:t>
          </a:r>
          <a:endParaRPr lang="en-US" dirty="0"/>
        </a:p>
      </dgm:t>
    </dgm:pt>
    <dgm:pt modelId="{A471ADD3-31DA-634C-AB6A-222E42FFC3FA}" type="parTrans" cxnId="{625AA9FB-441F-CC44-AE10-1E7B7F8A8DAA}">
      <dgm:prSet/>
      <dgm:spPr/>
      <dgm:t>
        <a:bodyPr/>
        <a:lstStyle/>
        <a:p>
          <a:endParaRPr lang="en-US"/>
        </a:p>
      </dgm:t>
    </dgm:pt>
    <dgm:pt modelId="{EFC5CAA3-5A77-9245-ADD6-F586EE268DF6}" type="sibTrans" cxnId="{625AA9FB-441F-CC44-AE10-1E7B7F8A8DAA}">
      <dgm:prSet/>
      <dgm:spPr/>
      <dgm:t>
        <a:bodyPr/>
        <a:lstStyle/>
        <a:p>
          <a:endParaRPr lang="en-US"/>
        </a:p>
      </dgm:t>
    </dgm:pt>
    <dgm:pt modelId="{71C506DE-722C-1548-97F8-01A72228A557}">
      <dgm:prSet/>
      <dgm:spPr/>
      <dgm:t>
        <a:bodyPr/>
        <a:lstStyle/>
        <a:p>
          <a:pPr>
            <a:lnSpc>
              <a:spcPct val="100000"/>
            </a:lnSpc>
          </a:pPr>
          <a:r>
            <a:rPr lang="en-US" b="0" i="0" u="none" strike="noStrike">
              <a:solidFill>
                <a:srgbClr val="000000"/>
              </a:solidFill>
              <a:effectLst/>
              <a:latin typeface="Calibri" panose="020F0502020204030204" pitchFamily="34" charset="0"/>
            </a:rPr>
            <a:t>Evaluate how base compensation is used in executive compensation</a:t>
          </a:r>
          <a:endParaRPr lang="en-US" b="0" i="0" u="none" dirty="0"/>
        </a:p>
      </dgm:t>
    </dgm:pt>
    <dgm:pt modelId="{C730FCE5-BDFF-4849-BF2A-EF02DDF0DFCA}" type="parTrans" cxnId="{8716D122-7EA2-4842-8E92-D04D80A56498}">
      <dgm:prSet/>
      <dgm:spPr/>
      <dgm:t>
        <a:bodyPr/>
        <a:lstStyle/>
        <a:p>
          <a:endParaRPr lang="en-US"/>
        </a:p>
      </dgm:t>
    </dgm:pt>
    <dgm:pt modelId="{260F6886-0A48-374C-9FF1-04360135373F}" type="sibTrans" cxnId="{8716D122-7EA2-4842-8E92-D04D80A56498}">
      <dgm:prSet/>
      <dgm:spPr/>
      <dgm:t>
        <a:bodyPr/>
        <a:lstStyle/>
        <a:p>
          <a:endParaRPr lang="en-US"/>
        </a:p>
      </dgm:t>
    </dgm:pt>
    <dgm:pt modelId="{9D4DA241-D5D1-4FE4-AFA9-5AAF5F2C2118}" type="pres">
      <dgm:prSet presAssocID="{03612BAB-B204-4C18-AA5D-35D619EDCBDA}" presName="root" presStyleCnt="0">
        <dgm:presLayoutVars>
          <dgm:dir/>
          <dgm:resizeHandles val="exact"/>
        </dgm:presLayoutVars>
      </dgm:prSet>
      <dgm:spPr/>
    </dgm:pt>
    <dgm:pt modelId="{ED1123AB-39BC-4039-A54E-145C3F1F3B8D}" type="pres">
      <dgm:prSet presAssocID="{86A4EA08-0F60-4667-A50F-A77F09E51C54}" presName="compNode" presStyleCnt="0"/>
      <dgm:spPr/>
    </dgm:pt>
    <dgm:pt modelId="{6BC39C47-B7AE-47BF-8349-9E88995D79B0}" type="pres">
      <dgm:prSet presAssocID="{86A4EA08-0F60-4667-A50F-A77F09E51C54}" presName="bgRect" presStyleLbl="bgShp" presStyleIdx="0" presStyleCnt="5"/>
      <dgm:spPr/>
    </dgm:pt>
    <dgm:pt modelId="{EC02EF70-355E-4383-9BA3-4D4EF2E6994B}" type="pres">
      <dgm:prSet presAssocID="{86A4EA08-0F60-4667-A50F-A77F09E51C54}" presName="iconRect" presStyleLbl="node1" presStyleIdx="0" presStyleCnt="5"/>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eacher"/>
        </a:ext>
      </dgm:extLst>
    </dgm:pt>
    <dgm:pt modelId="{42F3709A-81EB-4274-9862-2D4CD6E43E86}" type="pres">
      <dgm:prSet presAssocID="{86A4EA08-0F60-4667-A50F-A77F09E51C54}" presName="spaceRect" presStyleCnt="0"/>
      <dgm:spPr/>
    </dgm:pt>
    <dgm:pt modelId="{19031AC2-3926-4114-AC13-2083605F8297}" type="pres">
      <dgm:prSet presAssocID="{86A4EA08-0F60-4667-A50F-A77F09E51C54}" presName="parTx" presStyleLbl="revTx" presStyleIdx="0" presStyleCnt="5">
        <dgm:presLayoutVars>
          <dgm:chMax val="0"/>
          <dgm:chPref val="0"/>
        </dgm:presLayoutVars>
      </dgm:prSet>
      <dgm:spPr/>
    </dgm:pt>
    <dgm:pt modelId="{1C864961-C706-479A-9612-458DE4082E2A}" type="pres">
      <dgm:prSet presAssocID="{14D86727-5BDF-41A0-97D9-53573ABB6891}" presName="sibTrans" presStyleCnt="0"/>
      <dgm:spPr/>
    </dgm:pt>
    <dgm:pt modelId="{24CB8E7C-EFE7-476F-8B74-BCA650D7B9A8}" type="pres">
      <dgm:prSet presAssocID="{480F83DB-9299-46E4-8AFD-B4B9873B38C2}" presName="compNode" presStyleCnt="0"/>
      <dgm:spPr/>
    </dgm:pt>
    <dgm:pt modelId="{1F244B83-7FC2-417B-BD7E-C5AF9A6681F8}" type="pres">
      <dgm:prSet presAssocID="{480F83DB-9299-46E4-8AFD-B4B9873B38C2}" presName="bgRect" presStyleLbl="bgShp" presStyleIdx="1" presStyleCnt="5"/>
      <dgm:spPr/>
    </dgm:pt>
    <dgm:pt modelId="{29948507-0E52-4174-A2DD-F84F4CD705EE}" type="pres">
      <dgm:prSet presAssocID="{480F83DB-9299-46E4-8AFD-B4B9873B38C2}" presName="iconRect" presStyleLbl="node1" presStyleIdx="1" presStyleCnt="5"/>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E8BB19F4-CA14-464D-A3A3-E2DB1E87B111}" type="pres">
      <dgm:prSet presAssocID="{480F83DB-9299-46E4-8AFD-B4B9873B38C2}" presName="spaceRect" presStyleCnt="0"/>
      <dgm:spPr/>
    </dgm:pt>
    <dgm:pt modelId="{9BF0FCD4-C710-4ED8-8544-88A4B513138A}" type="pres">
      <dgm:prSet presAssocID="{480F83DB-9299-46E4-8AFD-B4B9873B38C2}" presName="parTx" presStyleLbl="revTx" presStyleIdx="1" presStyleCnt="5">
        <dgm:presLayoutVars>
          <dgm:chMax val="0"/>
          <dgm:chPref val="0"/>
        </dgm:presLayoutVars>
      </dgm:prSet>
      <dgm:spPr/>
    </dgm:pt>
    <dgm:pt modelId="{0909EE97-6DA5-4F21-80F7-A2D723BA70FC}" type="pres">
      <dgm:prSet presAssocID="{2DDC0737-5DBE-4732-8FA1-8B482DC0B1AE}" presName="sibTrans" presStyleCnt="0"/>
      <dgm:spPr/>
    </dgm:pt>
    <dgm:pt modelId="{6BB97BBF-BC0E-004C-B799-9253CD4B6378}" type="pres">
      <dgm:prSet presAssocID="{71C506DE-722C-1548-97F8-01A72228A557}" presName="compNode" presStyleCnt="0"/>
      <dgm:spPr/>
    </dgm:pt>
    <dgm:pt modelId="{55FB4A71-C61C-0645-A8EF-BA6D79816230}" type="pres">
      <dgm:prSet presAssocID="{71C506DE-722C-1548-97F8-01A72228A557}" presName="bgRect" presStyleLbl="bgShp" presStyleIdx="2" presStyleCnt="5"/>
      <dgm:spPr/>
    </dgm:pt>
    <dgm:pt modelId="{7F165008-E695-5842-81CC-9C479D408460}" type="pres">
      <dgm:prSet presAssocID="{71C506DE-722C-1548-97F8-01A72228A557}" presName="iconRect" presStyleLbl="node1" presStyleIdx="2" presStyleCnt="5"/>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Judge male with solid fill"/>
        </a:ext>
      </dgm:extLst>
    </dgm:pt>
    <dgm:pt modelId="{623DCFD3-2542-C544-B80B-77EBD0658363}" type="pres">
      <dgm:prSet presAssocID="{71C506DE-722C-1548-97F8-01A72228A557}" presName="spaceRect" presStyleCnt="0"/>
      <dgm:spPr/>
    </dgm:pt>
    <dgm:pt modelId="{995544D0-6BF2-E243-8EDF-3DDB0ED5517F}" type="pres">
      <dgm:prSet presAssocID="{71C506DE-722C-1548-97F8-01A72228A557}" presName="parTx" presStyleLbl="revTx" presStyleIdx="2" presStyleCnt="5">
        <dgm:presLayoutVars>
          <dgm:chMax val="0"/>
          <dgm:chPref val="0"/>
        </dgm:presLayoutVars>
      </dgm:prSet>
      <dgm:spPr/>
    </dgm:pt>
    <dgm:pt modelId="{48104D50-7586-384D-ADAC-9279C2958F45}" type="pres">
      <dgm:prSet presAssocID="{260F6886-0A48-374C-9FF1-04360135373F}" presName="sibTrans" presStyleCnt="0"/>
      <dgm:spPr/>
    </dgm:pt>
    <dgm:pt modelId="{1CB42338-CF2C-488B-BF3D-911C62092492}" type="pres">
      <dgm:prSet presAssocID="{E01AC432-699A-4A9D-A406-602756FD62CD}" presName="compNode" presStyleCnt="0"/>
      <dgm:spPr/>
    </dgm:pt>
    <dgm:pt modelId="{9A6FC6E4-B33E-4E00-86D4-2B9095538216}" type="pres">
      <dgm:prSet presAssocID="{E01AC432-699A-4A9D-A406-602756FD62CD}" presName="bgRect" presStyleLbl="bgShp" presStyleIdx="3" presStyleCnt="5"/>
      <dgm:spPr/>
    </dgm:pt>
    <dgm:pt modelId="{352FD0EC-D3B2-49E1-9C75-2BAFCCB7C671}" type="pres">
      <dgm:prSet presAssocID="{E01AC432-699A-4A9D-A406-602756FD62CD}" presName="iconRect" presStyleLbl="node1" presStyleIdx="3" presStyleCnt="5"/>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eeting"/>
        </a:ext>
      </dgm:extLst>
    </dgm:pt>
    <dgm:pt modelId="{35DBE072-D7A0-487E-A0CD-F2A9ADD7794A}" type="pres">
      <dgm:prSet presAssocID="{E01AC432-699A-4A9D-A406-602756FD62CD}" presName="spaceRect" presStyleCnt="0"/>
      <dgm:spPr/>
    </dgm:pt>
    <dgm:pt modelId="{6B61F48C-BC31-42C8-8C5D-7BD9F1077E3E}" type="pres">
      <dgm:prSet presAssocID="{E01AC432-699A-4A9D-A406-602756FD62CD}" presName="parTx" presStyleLbl="revTx" presStyleIdx="3" presStyleCnt="5">
        <dgm:presLayoutVars>
          <dgm:chMax val="0"/>
          <dgm:chPref val="0"/>
        </dgm:presLayoutVars>
      </dgm:prSet>
      <dgm:spPr/>
    </dgm:pt>
    <dgm:pt modelId="{F53477EC-B7C0-F848-A924-18B636AD5301}" type="pres">
      <dgm:prSet presAssocID="{80792256-978F-4474-93B9-189785AA32F2}" presName="sibTrans" presStyleCnt="0"/>
      <dgm:spPr/>
    </dgm:pt>
    <dgm:pt modelId="{D74BABF6-5D67-5546-9C6A-EEB8ADEA02B2}" type="pres">
      <dgm:prSet presAssocID="{1042884E-3910-C542-873A-50F1F81BD6EE}" presName="compNode" presStyleCnt="0"/>
      <dgm:spPr/>
    </dgm:pt>
    <dgm:pt modelId="{A1799D55-F65C-C443-9F2A-88DE3B9A7040}" type="pres">
      <dgm:prSet presAssocID="{1042884E-3910-C542-873A-50F1F81BD6EE}" presName="bgRect" presStyleLbl="bgShp" presStyleIdx="4" presStyleCnt="5"/>
      <dgm:spPr/>
    </dgm:pt>
    <dgm:pt modelId="{4616DE98-C9FA-C64C-8499-845C64DAE330}" type="pres">
      <dgm:prSet presAssocID="{1042884E-3910-C542-873A-50F1F81BD6EE}" presName="iconRect" presStyleLbl="node1" presStyleIdx="4" presStyleCnt="5"/>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Clipboard Partially Checked with solid fill"/>
        </a:ext>
      </dgm:extLst>
    </dgm:pt>
    <dgm:pt modelId="{733CF7BE-D871-174D-AD34-80FDE0D2DBB5}" type="pres">
      <dgm:prSet presAssocID="{1042884E-3910-C542-873A-50F1F81BD6EE}" presName="spaceRect" presStyleCnt="0"/>
      <dgm:spPr/>
    </dgm:pt>
    <dgm:pt modelId="{9D1077E4-9CD0-C748-A181-97EFDB492B5A}" type="pres">
      <dgm:prSet presAssocID="{1042884E-3910-C542-873A-50F1F81BD6EE}" presName="parTx" presStyleLbl="revTx" presStyleIdx="4" presStyleCnt="5">
        <dgm:presLayoutVars>
          <dgm:chMax val="0"/>
          <dgm:chPref val="0"/>
        </dgm:presLayoutVars>
      </dgm:prSet>
      <dgm:spPr/>
    </dgm:pt>
  </dgm:ptLst>
  <dgm:cxnLst>
    <dgm:cxn modelId="{69AB3104-DF73-4856-A1D3-DE68C4B290A9}" srcId="{03612BAB-B204-4C18-AA5D-35D619EDCBDA}" destId="{86A4EA08-0F60-4667-A50F-A77F09E51C54}" srcOrd="0" destOrd="0" parTransId="{DD0A0B7B-0404-43B9-903D-F650381CEBDB}" sibTransId="{14D86727-5BDF-41A0-97D9-53573ABB6891}"/>
    <dgm:cxn modelId="{439F340E-B535-ED4E-B7E9-DA6194E0885D}" type="presOf" srcId="{1042884E-3910-C542-873A-50F1F81BD6EE}" destId="{9D1077E4-9CD0-C748-A181-97EFDB492B5A}" srcOrd="0" destOrd="0" presId="urn:microsoft.com/office/officeart/2018/2/layout/IconVerticalSolidList"/>
    <dgm:cxn modelId="{8716D122-7EA2-4842-8E92-D04D80A56498}" srcId="{03612BAB-B204-4C18-AA5D-35D619EDCBDA}" destId="{71C506DE-722C-1548-97F8-01A72228A557}" srcOrd="2" destOrd="0" parTransId="{C730FCE5-BDFF-4849-BF2A-EF02DDF0DFCA}" sibTransId="{260F6886-0A48-374C-9FF1-04360135373F}"/>
    <dgm:cxn modelId="{59A15633-A74C-48D2-A036-5FEA263231EC}" srcId="{03612BAB-B204-4C18-AA5D-35D619EDCBDA}" destId="{E01AC432-699A-4A9D-A406-602756FD62CD}" srcOrd="3" destOrd="0" parTransId="{803C991C-4881-4EB0-A9F2-9E81C916DD7F}" sibTransId="{80792256-978F-4474-93B9-189785AA32F2}"/>
    <dgm:cxn modelId="{5B610341-55B6-4831-9B95-DBF7F760AE8C}" type="presOf" srcId="{03612BAB-B204-4C18-AA5D-35D619EDCBDA}" destId="{9D4DA241-D5D1-4FE4-AFA9-5AAF5F2C2118}" srcOrd="0" destOrd="0" presId="urn:microsoft.com/office/officeart/2018/2/layout/IconVerticalSolidList"/>
    <dgm:cxn modelId="{62889954-3CC8-C84B-8950-743E35DCFD5D}" type="presOf" srcId="{86A4EA08-0F60-4667-A50F-A77F09E51C54}" destId="{19031AC2-3926-4114-AC13-2083605F8297}" srcOrd="0" destOrd="0" presId="urn:microsoft.com/office/officeart/2018/2/layout/IconVerticalSolidList"/>
    <dgm:cxn modelId="{D929737C-A6B3-ED44-84E7-C73B3C8DB02A}" type="presOf" srcId="{480F83DB-9299-46E4-8AFD-B4B9873B38C2}" destId="{9BF0FCD4-C710-4ED8-8544-88A4B513138A}" srcOrd="0" destOrd="0" presId="urn:microsoft.com/office/officeart/2018/2/layout/IconVerticalSolidList"/>
    <dgm:cxn modelId="{88E4FFA3-A388-4ED4-9CB3-365B640C8294}" srcId="{03612BAB-B204-4C18-AA5D-35D619EDCBDA}" destId="{480F83DB-9299-46E4-8AFD-B4B9873B38C2}" srcOrd="1" destOrd="0" parTransId="{2E35E575-ECEF-47C7-9886-9A0A31DF19DD}" sibTransId="{2DDC0737-5DBE-4732-8FA1-8B482DC0B1AE}"/>
    <dgm:cxn modelId="{9DEAF3B9-F630-C749-89E7-D00401134DA0}" type="presOf" srcId="{71C506DE-722C-1548-97F8-01A72228A557}" destId="{995544D0-6BF2-E243-8EDF-3DDB0ED5517F}" srcOrd="0" destOrd="0" presId="urn:microsoft.com/office/officeart/2018/2/layout/IconVerticalSolidList"/>
    <dgm:cxn modelId="{A28E55E6-D53B-0649-BC22-9B3F10026982}" type="presOf" srcId="{E01AC432-699A-4A9D-A406-602756FD62CD}" destId="{6B61F48C-BC31-42C8-8C5D-7BD9F1077E3E}" srcOrd="0" destOrd="0" presId="urn:microsoft.com/office/officeart/2018/2/layout/IconVerticalSolidList"/>
    <dgm:cxn modelId="{625AA9FB-441F-CC44-AE10-1E7B7F8A8DAA}" srcId="{03612BAB-B204-4C18-AA5D-35D619EDCBDA}" destId="{1042884E-3910-C542-873A-50F1F81BD6EE}" srcOrd="4" destOrd="0" parTransId="{A471ADD3-31DA-634C-AB6A-222E42FFC3FA}" sibTransId="{EFC5CAA3-5A77-9245-ADD6-F586EE268DF6}"/>
    <dgm:cxn modelId="{0C69610E-1D34-C447-A76E-617181710406}" type="presParOf" srcId="{9D4DA241-D5D1-4FE4-AFA9-5AAF5F2C2118}" destId="{ED1123AB-39BC-4039-A54E-145C3F1F3B8D}" srcOrd="0" destOrd="0" presId="urn:microsoft.com/office/officeart/2018/2/layout/IconVerticalSolidList"/>
    <dgm:cxn modelId="{F994B39F-86B9-894B-B2A8-2AAFF4A6DF44}" type="presParOf" srcId="{ED1123AB-39BC-4039-A54E-145C3F1F3B8D}" destId="{6BC39C47-B7AE-47BF-8349-9E88995D79B0}" srcOrd="0" destOrd="0" presId="urn:microsoft.com/office/officeart/2018/2/layout/IconVerticalSolidList"/>
    <dgm:cxn modelId="{6153B10A-425B-2148-BBDA-AFB7F03EC0C6}" type="presParOf" srcId="{ED1123AB-39BC-4039-A54E-145C3F1F3B8D}" destId="{EC02EF70-355E-4383-9BA3-4D4EF2E6994B}" srcOrd="1" destOrd="0" presId="urn:microsoft.com/office/officeart/2018/2/layout/IconVerticalSolidList"/>
    <dgm:cxn modelId="{2DD761FF-7935-084C-A463-6113D2633D2B}" type="presParOf" srcId="{ED1123AB-39BC-4039-A54E-145C3F1F3B8D}" destId="{42F3709A-81EB-4274-9862-2D4CD6E43E86}" srcOrd="2" destOrd="0" presId="urn:microsoft.com/office/officeart/2018/2/layout/IconVerticalSolidList"/>
    <dgm:cxn modelId="{AB3B00C2-2492-1B4D-BBD0-C052844DABBD}" type="presParOf" srcId="{ED1123AB-39BC-4039-A54E-145C3F1F3B8D}" destId="{19031AC2-3926-4114-AC13-2083605F8297}" srcOrd="3" destOrd="0" presId="urn:microsoft.com/office/officeart/2018/2/layout/IconVerticalSolidList"/>
    <dgm:cxn modelId="{93229E8F-4C2A-2147-B7A6-5E3E5070C63D}" type="presParOf" srcId="{9D4DA241-D5D1-4FE4-AFA9-5AAF5F2C2118}" destId="{1C864961-C706-479A-9612-458DE4082E2A}" srcOrd="1" destOrd="0" presId="urn:microsoft.com/office/officeart/2018/2/layout/IconVerticalSolidList"/>
    <dgm:cxn modelId="{FDF930C0-2254-FF45-BB09-01479AB9F7E6}" type="presParOf" srcId="{9D4DA241-D5D1-4FE4-AFA9-5AAF5F2C2118}" destId="{24CB8E7C-EFE7-476F-8B74-BCA650D7B9A8}" srcOrd="2" destOrd="0" presId="urn:microsoft.com/office/officeart/2018/2/layout/IconVerticalSolidList"/>
    <dgm:cxn modelId="{84A6B5F5-3BA8-8847-9C6A-EFEF38D19872}" type="presParOf" srcId="{24CB8E7C-EFE7-476F-8B74-BCA650D7B9A8}" destId="{1F244B83-7FC2-417B-BD7E-C5AF9A6681F8}" srcOrd="0" destOrd="0" presId="urn:microsoft.com/office/officeart/2018/2/layout/IconVerticalSolidList"/>
    <dgm:cxn modelId="{6C5501D3-8E8D-4144-8593-2F1581873B27}" type="presParOf" srcId="{24CB8E7C-EFE7-476F-8B74-BCA650D7B9A8}" destId="{29948507-0E52-4174-A2DD-F84F4CD705EE}" srcOrd="1" destOrd="0" presId="urn:microsoft.com/office/officeart/2018/2/layout/IconVerticalSolidList"/>
    <dgm:cxn modelId="{D79CC1E9-1BD9-324F-A24F-EC12648FF1E8}" type="presParOf" srcId="{24CB8E7C-EFE7-476F-8B74-BCA650D7B9A8}" destId="{E8BB19F4-CA14-464D-A3A3-E2DB1E87B111}" srcOrd="2" destOrd="0" presId="urn:microsoft.com/office/officeart/2018/2/layout/IconVerticalSolidList"/>
    <dgm:cxn modelId="{C088A85D-F28D-864D-B38F-07F8054758E7}" type="presParOf" srcId="{24CB8E7C-EFE7-476F-8B74-BCA650D7B9A8}" destId="{9BF0FCD4-C710-4ED8-8544-88A4B513138A}" srcOrd="3" destOrd="0" presId="urn:microsoft.com/office/officeart/2018/2/layout/IconVerticalSolidList"/>
    <dgm:cxn modelId="{9F651D74-F5BF-2E48-8041-8355C8C44062}" type="presParOf" srcId="{9D4DA241-D5D1-4FE4-AFA9-5AAF5F2C2118}" destId="{0909EE97-6DA5-4F21-80F7-A2D723BA70FC}" srcOrd="3" destOrd="0" presId="urn:microsoft.com/office/officeart/2018/2/layout/IconVerticalSolidList"/>
    <dgm:cxn modelId="{9273CFC4-7BF7-BD4F-9175-8086171A9486}" type="presParOf" srcId="{9D4DA241-D5D1-4FE4-AFA9-5AAF5F2C2118}" destId="{6BB97BBF-BC0E-004C-B799-9253CD4B6378}" srcOrd="4" destOrd="0" presId="urn:microsoft.com/office/officeart/2018/2/layout/IconVerticalSolidList"/>
    <dgm:cxn modelId="{D581AAD9-84DE-754E-9212-6B1E5053B517}" type="presParOf" srcId="{6BB97BBF-BC0E-004C-B799-9253CD4B6378}" destId="{55FB4A71-C61C-0645-A8EF-BA6D79816230}" srcOrd="0" destOrd="0" presId="urn:microsoft.com/office/officeart/2018/2/layout/IconVerticalSolidList"/>
    <dgm:cxn modelId="{F1FBB2E5-8938-6842-91D9-8E948BA5C664}" type="presParOf" srcId="{6BB97BBF-BC0E-004C-B799-9253CD4B6378}" destId="{7F165008-E695-5842-81CC-9C479D408460}" srcOrd="1" destOrd="0" presId="urn:microsoft.com/office/officeart/2018/2/layout/IconVerticalSolidList"/>
    <dgm:cxn modelId="{CBAA661A-6095-2A4C-8F13-4D8D996FB8B9}" type="presParOf" srcId="{6BB97BBF-BC0E-004C-B799-9253CD4B6378}" destId="{623DCFD3-2542-C544-B80B-77EBD0658363}" srcOrd="2" destOrd="0" presId="urn:microsoft.com/office/officeart/2018/2/layout/IconVerticalSolidList"/>
    <dgm:cxn modelId="{0692593C-9F9A-9A46-A700-1C69ABE17318}" type="presParOf" srcId="{6BB97BBF-BC0E-004C-B799-9253CD4B6378}" destId="{995544D0-6BF2-E243-8EDF-3DDB0ED5517F}" srcOrd="3" destOrd="0" presId="urn:microsoft.com/office/officeart/2018/2/layout/IconVerticalSolidList"/>
    <dgm:cxn modelId="{90E0F8B0-AC7A-8943-A1A9-6F4D0A847821}" type="presParOf" srcId="{9D4DA241-D5D1-4FE4-AFA9-5AAF5F2C2118}" destId="{48104D50-7586-384D-ADAC-9279C2958F45}" srcOrd="5" destOrd="0" presId="urn:microsoft.com/office/officeart/2018/2/layout/IconVerticalSolidList"/>
    <dgm:cxn modelId="{42841B63-BABD-0F4C-9E35-825DCFD8C370}" type="presParOf" srcId="{9D4DA241-D5D1-4FE4-AFA9-5AAF5F2C2118}" destId="{1CB42338-CF2C-488B-BF3D-911C62092492}" srcOrd="6" destOrd="0" presId="urn:microsoft.com/office/officeart/2018/2/layout/IconVerticalSolidList"/>
    <dgm:cxn modelId="{D0F7235D-BD48-3D41-BB60-222A96C4729E}" type="presParOf" srcId="{1CB42338-CF2C-488B-BF3D-911C62092492}" destId="{9A6FC6E4-B33E-4E00-86D4-2B9095538216}" srcOrd="0" destOrd="0" presId="urn:microsoft.com/office/officeart/2018/2/layout/IconVerticalSolidList"/>
    <dgm:cxn modelId="{17621FB9-FCCD-CB4C-A1AE-9FCA69F4B09D}" type="presParOf" srcId="{1CB42338-CF2C-488B-BF3D-911C62092492}" destId="{352FD0EC-D3B2-49E1-9C75-2BAFCCB7C671}" srcOrd="1" destOrd="0" presId="urn:microsoft.com/office/officeart/2018/2/layout/IconVerticalSolidList"/>
    <dgm:cxn modelId="{EEEE86FA-E236-B34B-B00B-DF49762813BF}" type="presParOf" srcId="{1CB42338-CF2C-488B-BF3D-911C62092492}" destId="{35DBE072-D7A0-487E-A0CD-F2A9ADD7794A}" srcOrd="2" destOrd="0" presId="urn:microsoft.com/office/officeart/2018/2/layout/IconVerticalSolidList"/>
    <dgm:cxn modelId="{C5E365FA-CF02-B948-B007-CF49C0AD9127}" type="presParOf" srcId="{1CB42338-CF2C-488B-BF3D-911C62092492}" destId="{6B61F48C-BC31-42C8-8C5D-7BD9F1077E3E}" srcOrd="3" destOrd="0" presId="urn:microsoft.com/office/officeart/2018/2/layout/IconVerticalSolidList"/>
    <dgm:cxn modelId="{5CF0AAD8-BEAA-ED4C-9494-285E856D56D8}" type="presParOf" srcId="{9D4DA241-D5D1-4FE4-AFA9-5AAF5F2C2118}" destId="{F53477EC-B7C0-F848-A924-18B636AD5301}" srcOrd="7" destOrd="0" presId="urn:microsoft.com/office/officeart/2018/2/layout/IconVerticalSolidList"/>
    <dgm:cxn modelId="{3F8FBE46-DBEF-0E40-B90F-953AD337A99E}" type="presParOf" srcId="{9D4DA241-D5D1-4FE4-AFA9-5AAF5F2C2118}" destId="{D74BABF6-5D67-5546-9C6A-EEB8ADEA02B2}" srcOrd="8" destOrd="0" presId="urn:microsoft.com/office/officeart/2018/2/layout/IconVerticalSolidList"/>
    <dgm:cxn modelId="{4CF33E97-7790-AB4D-A3AA-126627DCE8EC}" type="presParOf" srcId="{D74BABF6-5D67-5546-9C6A-EEB8ADEA02B2}" destId="{A1799D55-F65C-C443-9F2A-88DE3B9A7040}" srcOrd="0" destOrd="0" presId="urn:microsoft.com/office/officeart/2018/2/layout/IconVerticalSolidList"/>
    <dgm:cxn modelId="{8D240A42-3C31-3340-B671-5AA43C8ACC51}" type="presParOf" srcId="{D74BABF6-5D67-5546-9C6A-EEB8ADEA02B2}" destId="{4616DE98-C9FA-C64C-8499-845C64DAE330}" srcOrd="1" destOrd="0" presId="urn:microsoft.com/office/officeart/2018/2/layout/IconVerticalSolidList"/>
    <dgm:cxn modelId="{3D5EA798-ABA3-F54C-8ACD-2D3036C7DBEB}" type="presParOf" srcId="{D74BABF6-5D67-5546-9C6A-EEB8ADEA02B2}" destId="{733CF7BE-D871-174D-AD34-80FDE0D2DBB5}" srcOrd="2" destOrd="0" presId="urn:microsoft.com/office/officeart/2018/2/layout/IconVerticalSolidList"/>
    <dgm:cxn modelId="{B03CB417-7850-E648-B898-2C8919581EA3}" type="presParOf" srcId="{D74BABF6-5D67-5546-9C6A-EEB8ADEA02B2}" destId="{9D1077E4-9CD0-C748-A181-97EFDB492B5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2AC09E-E0DF-4DC5-AF3E-32F8C6819CFA}" type="doc">
      <dgm:prSet loTypeId="urn:microsoft.com/office/officeart/2005/8/layout/default" loCatId="list" qsTypeId="urn:microsoft.com/office/officeart/2005/8/quickstyle/simple2" qsCatId="simple" csTypeId="urn:microsoft.com/office/officeart/2005/8/colors/accent2_2" csCatId="accent2" phldr="1"/>
      <dgm:spPr/>
      <dgm:t>
        <a:bodyPr/>
        <a:lstStyle/>
        <a:p>
          <a:endParaRPr lang="en-US"/>
        </a:p>
      </dgm:t>
    </dgm:pt>
    <dgm:pt modelId="{12C61EA3-3CF5-4245-A657-AB05BF6D6442}">
      <dgm:prSet/>
      <dgm:spPr/>
      <dgm:t>
        <a:bodyPr/>
        <a:lstStyle/>
        <a:p>
          <a:r>
            <a:rPr lang="en-US"/>
            <a:t>Accountant</a:t>
          </a:r>
        </a:p>
      </dgm:t>
    </dgm:pt>
    <dgm:pt modelId="{A310BC0E-7230-48A9-9B81-A71DC69BA3C8}" type="parTrans" cxnId="{3D9E8C1E-24B3-4E72-A05C-422F79E01D0D}">
      <dgm:prSet/>
      <dgm:spPr/>
      <dgm:t>
        <a:bodyPr/>
        <a:lstStyle/>
        <a:p>
          <a:endParaRPr lang="en-US"/>
        </a:p>
      </dgm:t>
    </dgm:pt>
    <dgm:pt modelId="{9157B73D-FB75-462B-A7C6-6408CAB5CBCA}" type="sibTrans" cxnId="{3D9E8C1E-24B3-4E72-A05C-422F79E01D0D}">
      <dgm:prSet/>
      <dgm:spPr/>
      <dgm:t>
        <a:bodyPr/>
        <a:lstStyle/>
        <a:p>
          <a:endParaRPr lang="en-US"/>
        </a:p>
      </dgm:t>
    </dgm:pt>
    <dgm:pt modelId="{97A8799A-AFC8-44B7-92C5-D0288291B27F}">
      <dgm:prSet/>
      <dgm:spPr/>
      <dgm:t>
        <a:bodyPr/>
        <a:lstStyle/>
        <a:p>
          <a:r>
            <a:rPr lang="en-US"/>
            <a:t>Administrative Assistant</a:t>
          </a:r>
        </a:p>
      </dgm:t>
    </dgm:pt>
    <dgm:pt modelId="{01EA0C58-D283-4485-876C-8316AB415817}" type="parTrans" cxnId="{5203E23E-5AE5-47E9-A2C6-A648B65336C8}">
      <dgm:prSet/>
      <dgm:spPr/>
      <dgm:t>
        <a:bodyPr/>
        <a:lstStyle/>
        <a:p>
          <a:endParaRPr lang="en-US"/>
        </a:p>
      </dgm:t>
    </dgm:pt>
    <dgm:pt modelId="{2F3673F9-9532-47D5-97E0-F092EE02F77B}" type="sibTrans" cxnId="{5203E23E-5AE5-47E9-A2C6-A648B65336C8}">
      <dgm:prSet/>
      <dgm:spPr/>
      <dgm:t>
        <a:bodyPr/>
        <a:lstStyle/>
        <a:p>
          <a:endParaRPr lang="en-US"/>
        </a:p>
      </dgm:t>
    </dgm:pt>
    <dgm:pt modelId="{316FCAFA-0BD0-418A-903D-D0FA85B4322E}">
      <dgm:prSet/>
      <dgm:spPr/>
      <dgm:t>
        <a:bodyPr/>
        <a:lstStyle/>
        <a:p>
          <a:r>
            <a:rPr lang="en-US"/>
            <a:t>Rock Star</a:t>
          </a:r>
        </a:p>
      </dgm:t>
    </dgm:pt>
    <dgm:pt modelId="{1946BA77-8730-404E-B661-5679BC4BE434}" type="parTrans" cxnId="{35CE7025-516F-486F-9D63-F02056F7C0BA}">
      <dgm:prSet/>
      <dgm:spPr/>
      <dgm:t>
        <a:bodyPr/>
        <a:lstStyle/>
        <a:p>
          <a:endParaRPr lang="en-US"/>
        </a:p>
      </dgm:t>
    </dgm:pt>
    <dgm:pt modelId="{A969FFC2-142C-492F-B458-29BECBAF52AE}" type="sibTrans" cxnId="{35CE7025-516F-486F-9D63-F02056F7C0BA}">
      <dgm:prSet/>
      <dgm:spPr/>
      <dgm:t>
        <a:bodyPr/>
        <a:lstStyle/>
        <a:p>
          <a:endParaRPr lang="en-US"/>
        </a:p>
      </dgm:t>
    </dgm:pt>
    <dgm:pt modelId="{5689E75A-007F-49A3-B6B8-7B0F70572DE0}">
      <dgm:prSet/>
      <dgm:spPr/>
      <dgm:t>
        <a:bodyPr/>
        <a:lstStyle/>
        <a:p>
          <a:r>
            <a:rPr lang="en-US"/>
            <a:t>Airline Pilot</a:t>
          </a:r>
        </a:p>
      </dgm:t>
    </dgm:pt>
    <dgm:pt modelId="{A55FBF84-DE88-4F7E-8A9E-984FF3EA5B34}" type="parTrans" cxnId="{61CBED3F-3F24-448C-A0CC-9C94CE9B69C3}">
      <dgm:prSet/>
      <dgm:spPr/>
      <dgm:t>
        <a:bodyPr/>
        <a:lstStyle/>
        <a:p>
          <a:endParaRPr lang="en-US"/>
        </a:p>
      </dgm:t>
    </dgm:pt>
    <dgm:pt modelId="{DE9FF671-C22E-4781-B3C0-B81E0FB4E66D}" type="sibTrans" cxnId="{61CBED3F-3F24-448C-A0CC-9C94CE9B69C3}">
      <dgm:prSet/>
      <dgm:spPr/>
      <dgm:t>
        <a:bodyPr/>
        <a:lstStyle/>
        <a:p>
          <a:endParaRPr lang="en-US"/>
        </a:p>
      </dgm:t>
    </dgm:pt>
    <dgm:pt modelId="{CFD6AFC4-8EDC-46F6-BD9E-51D4D16065AD}">
      <dgm:prSet/>
      <dgm:spPr/>
      <dgm:t>
        <a:bodyPr/>
        <a:lstStyle/>
        <a:p>
          <a:r>
            <a:rPr lang="en-US"/>
            <a:t>Food Server</a:t>
          </a:r>
        </a:p>
      </dgm:t>
    </dgm:pt>
    <dgm:pt modelId="{8629317B-DABE-4FA5-9719-7A932467AEA0}" type="parTrans" cxnId="{272F7F24-46F9-4B1D-8583-E215F8B658A7}">
      <dgm:prSet/>
      <dgm:spPr/>
      <dgm:t>
        <a:bodyPr/>
        <a:lstStyle/>
        <a:p>
          <a:endParaRPr lang="en-US"/>
        </a:p>
      </dgm:t>
    </dgm:pt>
    <dgm:pt modelId="{FD591FCB-CDD7-4B07-B24D-4ED006522222}" type="sibTrans" cxnId="{272F7F24-46F9-4B1D-8583-E215F8B658A7}">
      <dgm:prSet/>
      <dgm:spPr/>
      <dgm:t>
        <a:bodyPr/>
        <a:lstStyle/>
        <a:p>
          <a:endParaRPr lang="en-US"/>
        </a:p>
      </dgm:t>
    </dgm:pt>
    <dgm:pt modelId="{ED346A64-2A6F-4320-BD87-A5383A1DF96B}">
      <dgm:prSet/>
      <dgm:spPr/>
      <dgm:t>
        <a:bodyPr/>
        <a:lstStyle/>
        <a:p>
          <a:r>
            <a:rPr lang="en-US"/>
            <a:t>Maître’ D at a fine restaurant</a:t>
          </a:r>
        </a:p>
      </dgm:t>
    </dgm:pt>
    <dgm:pt modelId="{6DC41120-2D6A-4200-945E-7FE4BB775545}" type="parTrans" cxnId="{FC83BC4A-6AED-4C52-96F2-9CA71EAADA28}">
      <dgm:prSet/>
      <dgm:spPr/>
      <dgm:t>
        <a:bodyPr/>
        <a:lstStyle/>
        <a:p>
          <a:endParaRPr lang="en-US"/>
        </a:p>
      </dgm:t>
    </dgm:pt>
    <dgm:pt modelId="{6C1D5ED4-4559-482A-9ACD-E3FD6CBE7484}" type="sibTrans" cxnId="{FC83BC4A-6AED-4C52-96F2-9CA71EAADA28}">
      <dgm:prSet/>
      <dgm:spPr/>
      <dgm:t>
        <a:bodyPr/>
        <a:lstStyle/>
        <a:p>
          <a:endParaRPr lang="en-US"/>
        </a:p>
      </dgm:t>
    </dgm:pt>
    <dgm:pt modelId="{FE9D7A15-B45B-4719-9309-DA1B36204DAD}">
      <dgm:prSet/>
      <dgm:spPr/>
      <dgm:t>
        <a:bodyPr/>
        <a:lstStyle/>
        <a:p>
          <a:r>
            <a:rPr lang="en-US" dirty="0"/>
            <a:t>Janitor</a:t>
          </a:r>
        </a:p>
      </dgm:t>
    </dgm:pt>
    <dgm:pt modelId="{33880773-4AAA-45EB-A9F9-E5A63BF5A052}" type="parTrans" cxnId="{65AE524B-8AB3-460B-B9E5-3D6FD110D3FE}">
      <dgm:prSet/>
      <dgm:spPr/>
      <dgm:t>
        <a:bodyPr/>
        <a:lstStyle/>
        <a:p>
          <a:endParaRPr lang="en-US"/>
        </a:p>
      </dgm:t>
    </dgm:pt>
    <dgm:pt modelId="{242798A8-D805-450A-B38C-E04E667261FF}" type="sibTrans" cxnId="{65AE524B-8AB3-460B-B9E5-3D6FD110D3FE}">
      <dgm:prSet/>
      <dgm:spPr/>
      <dgm:t>
        <a:bodyPr/>
        <a:lstStyle/>
        <a:p>
          <a:endParaRPr lang="en-US"/>
        </a:p>
      </dgm:t>
    </dgm:pt>
    <dgm:pt modelId="{47120042-2F51-46E3-8612-CAAB64E1B0A5}">
      <dgm:prSet/>
      <dgm:spPr/>
      <dgm:t>
        <a:bodyPr/>
        <a:lstStyle/>
        <a:p>
          <a:r>
            <a:rPr lang="en-US" dirty="0"/>
            <a:t>Bus Driver</a:t>
          </a:r>
        </a:p>
      </dgm:t>
    </dgm:pt>
    <dgm:pt modelId="{71AE7AB4-16FE-4D66-A211-98D536253CD1}" type="parTrans" cxnId="{32AB8CEF-E401-4822-B037-C2C330EB0D6A}">
      <dgm:prSet/>
      <dgm:spPr/>
      <dgm:t>
        <a:bodyPr/>
        <a:lstStyle/>
        <a:p>
          <a:endParaRPr lang="en-US"/>
        </a:p>
      </dgm:t>
    </dgm:pt>
    <dgm:pt modelId="{4AB95AB5-3028-46A2-ACF0-23C7F59C7FB1}" type="sibTrans" cxnId="{32AB8CEF-E401-4822-B037-C2C330EB0D6A}">
      <dgm:prSet/>
      <dgm:spPr/>
      <dgm:t>
        <a:bodyPr/>
        <a:lstStyle/>
        <a:p>
          <a:endParaRPr lang="en-US"/>
        </a:p>
      </dgm:t>
    </dgm:pt>
    <dgm:pt modelId="{AFA2C5CF-EE22-4672-A068-6032CAD128F8}">
      <dgm:prSet/>
      <dgm:spPr/>
      <dgm:t>
        <a:bodyPr/>
        <a:lstStyle/>
        <a:p>
          <a:r>
            <a:rPr lang="en-US" dirty="0"/>
            <a:t>Construction Worker</a:t>
          </a:r>
        </a:p>
      </dgm:t>
    </dgm:pt>
    <dgm:pt modelId="{1A0B8592-1090-432D-A117-E69A4C23A14C}" type="parTrans" cxnId="{769195A8-1125-47C5-9FBE-DB35CFE8EE8E}">
      <dgm:prSet/>
      <dgm:spPr/>
      <dgm:t>
        <a:bodyPr/>
        <a:lstStyle/>
        <a:p>
          <a:endParaRPr lang="en-US"/>
        </a:p>
      </dgm:t>
    </dgm:pt>
    <dgm:pt modelId="{706B6593-D963-472A-A1F6-4662499898D7}" type="sibTrans" cxnId="{769195A8-1125-47C5-9FBE-DB35CFE8EE8E}">
      <dgm:prSet/>
      <dgm:spPr/>
      <dgm:t>
        <a:bodyPr/>
        <a:lstStyle/>
        <a:p>
          <a:endParaRPr lang="en-US"/>
        </a:p>
      </dgm:t>
    </dgm:pt>
    <dgm:pt modelId="{9B5B6BE5-F23B-7542-BA31-A5F507628B1C}">
      <dgm:prSet/>
      <dgm:spPr/>
      <dgm:t>
        <a:bodyPr/>
        <a:lstStyle/>
        <a:p>
          <a:r>
            <a:rPr lang="en-US" dirty="0"/>
            <a:t>Salesperson</a:t>
          </a:r>
        </a:p>
      </dgm:t>
    </dgm:pt>
    <dgm:pt modelId="{A97DC777-2B05-784F-B657-501B578F3287}" type="parTrans" cxnId="{C5366C52-AD70-B740-AB4A-FFEF82B0062F}">
      <dgm:prSet/>
      <dgm:spPr/>
      <dgm:t>
        <a:bodyPr/>
        <a:lstStyle/>
        <a:p>
          <a:endParaRPr lang="en-US"/>
        </a:p>
      </dgm:t>
    </dgm:pt>
    <dgm:pt modelId="{3F81AED5-D9AB-CA4B-A385-8B0FB1172B11}" type="sibTrans" cxnId="{C5366C52-AD70-B740-AB4A-FFEF82B0062F}">
      <dgm:prSet/>
      <dgm:spPr/>
      <dgm:t>
        <a:bodyPr/>
        <a:lstStyle/>
        <a:p>
          <a:endParaRPr lang="en-US"/>
        </a:p>
      </dgm:t>
    </dgm:pt>
    <dgm:pt modelId="{0011608C-FE03-A74E-921D-478576178089}">
      <dgm:prSet/>
      <dgm:spPr/>
      <dgm:t>
        <a:bodyPr/>
        <a:lstStyle/>
        <a:p>
          <a:r>
            <a:rPr lang="en-US" dirty="0"/>
            <a:t>Pharma rep</a:t>
          </a:r>
        </a:p>
      </dgm:t>
    </dgm:pt>
    <dgm:pt modelId="{C4074EB5-82B9-CE45-8709-2E3F79343AF4}" type="parTrans" cxnId="{2F8B5CD8-319C-224B-B61A-79A95ED4EC40}">
      <dgm:prSet/>
      <dgm:spPr/>
      <dgm:t>
        <a:bodyPr/>
        <a:lstStyle/>
        <a:p>
          <a:endParaRPr lang="en-US"/>
        </a:p>
      </dgm:t>
    </dgm:pt>
    <dgm:pt modelId="{2812CE19-670E-474D-B1B3-162C48C40A80}" type="sibTrans" cxnId="{2F8B5CD8-319C-224B-B61A-79A95ED4EC40}">
      <dgm:prSet/>
      <dgm:spPr/>
      <dgm:t>
        <a:bodyPr/>
        <a:lstStyle/>
        <a:p>
          <a:endParaRPr lang="en-US"/>
        </a:p>
      </dgm:t>
    </dgm:pt>
    <dgm:pt modelId="{1C06F4BC-3D8D-AA4A-8909-B156DCC12A5B}">
      <dgm:prSet/>
      <dgm:spPr/>
      <dgm:t>
        <a:bodyPr/>
        <a:lstStyle/>
        <a:p>
          <a:r>
            <a:rPr lang="en-US" dirty="0"/>
            <a:t>Fire fighter</a:t>
          </a:r>
        </a:p>
      </dgm:t>
    </dgm:pt>
    <dgm:pt modelId="{452B191A-BE51-794F-85C1-362FAC81202A}" type="parTrans" cxnId="{B0FC13F4-DCEB-C34D-8633-B27110155E46}">
      <dgm:prSet/>
      <dgm:spPr/>
      <dgm:t>
        <a:bodyPr/>
        <a:lstStyle/>
        <a:p>
          <a:endParaRPr lang="en-US"/>
        </a:p>
      </dgm:t>
    </dgm:pt>
    <dgm:pt modelId="{EFE2015D-7D4E-234A-B670-AA98FC1A890F}" type="sibTrans" cxnId="{B0FC13F4-DCEB-C34D-8633-B27110155E46}">
      <dgm:prSet/>
      <dgm:spPr/>
      <dgm:t>
        <a:bodyPr/>
        <a:lstStyle/>
        <a:p>
          <a:endParaRPr lang="en-US"/>
        </a:p>
      </dgm:t>
    </dgm:pt>
    <dgm:pt modelId="{3A9334FF-3BC5-1A47-9569-8586D861BCFF}">
      <dgm:prSet/>
      <dgm:spPr/>
      <dgm:t>
        <a:bodyPr/>
        <a:lstStyle/>
        <a:p>
          <a:r>
            <a:rPr lang="en-US" dirty="0"/>
            <a:t>CEO of Fortune 100 company</a:t>
          </a:r>
        </a:p>
      </dgm:t>
    </dgm:pt>
    <dgm:pt modelId="{B3887EA8-0B49-6941-965E-D47F1E2862E7}" type="parTrans" cxnId="{23CA6204-E249-5048-B3BB-523FFAFDE307}">
      <dgm:prSet/>
      <dgm:spPr/>
      <dgm:t>
        <a:bodyPr/>
        <a:lstStyle/>
        <a:p>
          <a:endParaRPr lang="en-US"/>
        </a:p>
      </dgm:t>
    </dgm:pt>
    <dgm:pt modelId="{2E1D4805-0532-DB41-96BE-2B4D83909D81}" type="sibTrans" cxnId="{23CA6204-E249-5048-B3BB-523FFAFDE307}">
      <dgm:prSet/>
      <dgm:spPr/>
      <dgm:t>
        <a:bodyPr/>
        <a:lstStyle/>
        <a:p>
          <a:endParaRPr lang="en-US"/>
        </a:p>
      </dgm:t>
    </dgm:pt>
    <dgm:pt modelId="{9A86BFB8-9CEC-AB48-9FF4-CD9474CA02F8}">
      <dgm:prSet/>
      <dgm:spPr/>
      <dgm:t>
        <a:bodyPr/>
        <a:lstStyle/>
        <a:p>
          <a:r>
            <a:rPr lang="en-US" dirty="0"/>
            <a:t>Social media influencer</a:t>
          </a:r>
        </a:p>
      </dgm:t>
    </dgm:pt>
    <dgm:pt modelId="{689D1045-4C59-F446-8EEB-FADECC8C34FD}" type="parTrans" cxnId="{D4DBADC6-8225-F346-A4C3-A058EE772468}">
      <dgm:prSet/>
      <dgm:spPr/>
      <dgm:t>
        <a:bodyPr/>
        <a:lstStyle/>
        <a:p>
          <a:endParaRPr lang="en-US"/>
        </a:p>
      </dgm:t>
    </dgm:pt>
    <dgm:pt modelId="{1B46ED5A-245C-104A-BEA3-25351FF6806B}" type="sibTrans" cxnId="{D4DBADC6-8225-F346-A4C3-A058EE772468}">
      <dgm:prSet/>
      <dgm:spPr/>
      <dgm:t>
        <a:bodyPr/>
        <a:lstStyle/>
        <a:p>
          <a:endParaRPr lang="en-US"/>
        </a:p>
      </dgm:t>
    </dgm:pt>
    <dgm:pt modelId="{82D32616-3016-304E-B807-880EE1F0DB62}">
      <dgm:prSet/>
      <dgm:spPr/>
      <dgm:t>
        <a:bodyPr/>
        <a:lstStyle/>
        <a:p>
          <a:r>
            <a:rPr lang="en-US" dirty="0"/>
            <a:t>Teacher</a:t>
          </a:r>
        </a:p>
      </dgm:t>
    </dgm:pt>
    <dgm:pt modelId="{EEA55D5F-FAA3-B849-B97C-52ED9E55837B}" type="parTrans" cxnId="{74D2F114-3A63-7742-BFD6-BDFB8F0EE3EF}">
      <dgm:prSet/>
      <dgm:spPr/>
      <dgm:t>
        <a:bodyPr/>
        <a:lstStyle/>
        <a:p>
          <a:endParaRPr lang="en-US"/>
        </a:p>
      </dgm:t>
    </dgm:pt>
    <dgm:pt modelId="{9C94E5A5-3873-BA44-85B9-968D72184928}" type="sibTrans" cxnId="{74D2F114-3A63-7742-BFD6-BDFB8F0EE3EF}">
      <dgm:prSet/>
      <dgm:spPr/>
      <dgm:t>
        <a:bodyPr/>
        <a:lstStyle/>
        <a:p>
          <a:endParaRPr lang="en-US"/>
        </a:p>
      </dgm:t>
    </dgm:pt>
    <dgm:pt modelId="{A2EB09B4-1899-F64A-8191-4EC92FECD6CC}">
      <dgm:prSet/>
      <dgm:spPr/>
      <dgm:t>
        <a:bodyPr/>
        <a:lstStyle/>
        <a:p>
          <a:r>
            <a:rPr lang="en-US" dirty="0"/>
            <a:t>Personal Trainer at a gym</a:t>
          </a:r>
        </a:p>
      </dgm:t>
    </dgm:pt>
    <dgm:pt modelId="{51E12ED2-F1CC-D545-95B5-1DAA600597DF}" type="parTrans" cxnId="{5C865480-80F8-A942-9EAB-D399C586730B}">
      <dgm:prSet/>
      <dgm:spPr/>
      <dgm:t>
        <a:bodyPr/>
        <a:lstStyle/>
        <a:p>
          <a:endParaRPr lang="en-US"/>
        </a:p>
      </dgm:t>
    </dgm:pt>
    <dgm:pt modelId="{4BA1F785-A5A7-1A4A-BBEE-E36526027A9B}" type="sibTrans" cxnId="{5C865480-80F8-A942-9EAB-D399C586730B}">
      <dgm:prSet/>
      <dgm:spPr/>
      <dgm:t>
        <a:bodyPr/>
        <a:lstStyle/>
        <a:p>
          <a:endParaRPr lang="en-US"/>
        </a:p>
      </dgm:t>
    </dgm:pt>
    <dgm:pt modelId="{9A59AAA9-0288-6B4A-A11B-6621FD0A19C4}">
      <dgm:prSet/>
      <dgm:spPr/>
      <dgm:t>
        <a:bodyPr/>
        <a:lstStyle/>
        <a:p>
          <a:r>
            <a:rPr lang="en-US" dirty="0"/>
            <a:t>Race Car driver</a:t>
          </a:r>
        </a:p>
      </dgm:t>
    </dgm:pt>
    <dgm:pt modelId="{C2A8B866-A92F-DB4C-8DF6-447DAB9FFA0A}" type="parTrans" cxnId="{E7D5737A-7DAD-5647-ABDC-C8B44DADE0D8}">
      <dgm:prSet/>
      <dgm:spPr/>
      <dgm:t>
        <a:bodyPr/>
        <a:lstStyle/>
        <a:p>
          <a:endParaRPr lang="en-US"/>
        </a:p>
      </dgm:t>
    </dgm:pt>
    <dgm:pt modelId="{9A27FD36-90D1-F048-9B98-51848FFAAF8D}" type="sibTrans" cxnId="{E7D5737A-7DAD-5647-ABDC-C8B44DADE0D8}">
      <dgm:prSet/>
      <dgm:spPr/>
      <dgm:t>
        <a:bodyPr/>
        <a:lstStyle/>
        <a:p>
          <a:endParaRPr lang="en-US"/>
        </a:p>
      </dgm:t>
    </dgm:pt>
    <dgm:pt modelId="{C500589B-2DD1-3840-9A0C-197A1C074D33}">
      <dgm:prSet/>
      <dgm:spPr/>
      <dgm:t>
        <a:bodyPr/>
        <a:lstStyle/>
        <a:p>
          <a:r>
            <a:rPr lang="en-US" dirty="0"/>
            <a:t>House keeper</a:t>
          </a:r>
        </a:p>
      </dgm:t>
    </dgm:pt>
    <dgm:pt modelId="{C9CDC9E7-055E-8745-B8D9-730A5077C578}" type="parTrans" cxnId="{BC0E5AAD-23A1-634A-95FF-880D5FF5E929}">
      <dgm:prSet/>
      <dgm:spPr/>
      <dgm:t>
        <a:bodyPr/>
        <a:lstStyle/>
        <a:p>
          <a:endParaRPr lang="en-US"/>
        </a:p>
      </dgm:t>
    </dgm:pt>
    <dgm:pt modelId="{46F2C7C2-DFAC-4A45-817E-724D2591C97C}" type="sibTrans" cxnId="{BC0E5AAD-23A1-634A-95FF-880D5FF5E929}">
      <dgm:prSet/>
      <dgm:spPr/>
      <dgm:t>
        <a:bodyPr/>
        <a:lstStyle/>
        <a:p>
          <a:endParaRPr lang="en-US"/>
        </a:p>
      </dgm:t>
    </dgm:pt>
    <dgm:pt modelId="{28FB4461-1CEF-994C-9246-375F9D259DD7}">
      <dgm:prSet/>
      <dgm:spPr/>
      <dgm:t>
        <a:bodyPr/>
        <a:lstStyle/>
        <a:p>
          <a:r>
            <a:rPr lang="en-US" dirty="0"/>
            <a:t>Computer Programmer</a:t>
          </a:r>
        </a:p>
      </dgm:t>
    </dgm:pt>
    <dgm:pt modelId="{EF08F847-2951-854D-B5C7-6F4FBD7135E0}" type="parTrans" cxnId="{2A4BFE95-7ED5-AC41-B388-0570F8261D66}">
      <dgm:prSet/>
      <dgm:spPr/>
      <dgm:t>
        <a:bodyPr/>
        <a:lstStyle/>
        <a:p>
          <a:endParaRPr lang="en-US"/>
        </a:p>
      </dgm:t>
    </dgm:pt>
    <dgm:pt modelId="{0A859ECB-B7C5-794C-B351-1377EC3B3F5D}" type="sibTrans" cxnId="{2A4BFE95-7ED5-AC41-B388-0570F8261D66}">
      <dgm:prSet/>
      <dgm:spPr/>
      <dgm:t>
        <a:bodyPr/>
        <a:lstStyle/>
        <a:p>
          <a:endParaRPr lang="en-US"/>
        </a:p>
      </dgm:t>
    </dgm:pt>
    <dgm:pt modelId="{ED37825D-7362-5942-9941-E7A9D8B12B8D}">
      <dgm:prSet/>
      <dgm:spPr/>
      <dgm:t>
        <a:bodyPr/>
        <a:lstStyle/>
        <a:p>
          <a:r>
            <a:rPr lang="en-US" dirty="0"/>
            <a:t>Applications designer</a:t>
          </a:r>
        </a:p>
      </dgm:t>
    </dgm:pt>
    <dgm:pt modelId="{E6742B1C-F77C-A949-968C-06AE23B6C858}" type="parTrans" cxnId="{BC7A2B4A-6728-F443-8A6E-14C3BDDAB34F}">
      <dgm:prSet/>
      <dgm:spPr/>
      <dgm:t>
        <a:bodyPr/>
        <a:lstStyle/>
        <a:p>
          <a:endParaRPr lang="en-US"/>
        </a:p>
      </dgm:t>
    </dgm:pt>
    <dgm:pt modelId="{9EFF5C6B-F4CD-7D4D-92D9-EC17EE29EB04}" type="sibTrans" cxnId="{BC7A2B4A-6728-F443-8A6E-14C3BDDAB34F}">
      <dgm:prSet/>
      <dgm:spPr/>
      <dgm:t>
        <a:bodyPr/>
        <a:lstStyle/>
        <a:p>
          <a:endParaRPr lang="en-US"/>
        </a:p>
      </dgm:t>
    </dgm:pt>
    <dgm:pt modelId="{274C0E84-0C4C-C147-ACED-F5B6B34ECAC5}">
      <dgm:prSet/>
      <dgm:spPr/>
      <dgm:t>
        <a:bodyPr/>
        <a:lstStyle/>
        <a:p>
          <a:r>
            <a:rPr lang="en-US" dirty="0"/>
            <a:t>Financial Planner</a:t>
          </a:r>
        </a:p>
      </dgm:t>
    </dgm:pt>
    <dgm:pt modelId="{7DC30084-4FA8-7448-AC1E-70BA5D26D789}" type="parTrans" cxnId="{704DB2CF-41F1-E547-A0D5-6D5137E2BCFC}">
      <dgm:prSet/>
      <dgm:spPr/>
      <dgm:t>
        <a:bodyPr/>
        <a:lstStyle/>
        <a:p>
          <a:endParaRPr lang="en-US"/>
        </a:p>
      </dgm:t>
    </dgm:pt>
    <dgm:pt modelId="{051A4B6B-A841-6A47-9E65-660A940E5E4C}" type="sibTrans" cxnId="{704DB2CF-41F1-E547-A0D5-6D5137E2BCFC}">
      <dgm:prSet/>
      <dgm:spPr/>
      <dgm:t>
        <a:bodyPr/>
        <a:lstStyle/>
        <a:p>
          <a:endParaRPr lang="en-US"/>
        </a:p>
      </dgm:t>
    </dgm:pt>
    <dgm:pt modelId="{2B65A29B-2970-E34E-9CB5-AEA1B693241F}">
      <dgm:prSet/>
      <dgm:spPr/>
      <dgm:t>
        <a:bodyPr/>
        <a:lstStyle/>
        <a:p>
          <a:r>
            <a:rPr lang="en-US" dirty="0"/>
            <a:t>Chief Finance Officer</a:t>
          </a:r>
        </a:p>
      </dgm:t>
    </dgm:pt>
    <dgm:pt modelId="{0B3666CC-6FC2-E142-9BF6-A1D68C451203}" type="parTrans" cxnId="{1F4A7166-395A-1F4E-958E-DE32CFFD910C}">
      <dgm:prSet/>
      <dgm:spPr/>
      <dgm:t>
        <a:bodyPr/>
        <a:lstStyle/>
        <a:p>
          <a:endParaRPr lang="en-US"/>
        </a:p>
      </dgm:t>
    </dgm:pt>
    <dgm:pt modelId="{12692503-F984-C240-9DD3-C0AD00958AFC}" type="sibTrans" cxnId="{1F4A7166-395A-1F4E-958E-DE32CFFD910C}">
      <dgm:prSet/>
      <dgm:spPr/>
      <dgm:t>
        <a:bodyPr/>
        <a:lstStyle/>
        <a:p>
          <a:endParaRPr lang="en-US"/>
        </a:p>
      </dgm:t>
    </dgm:pt>
    <dgm:pt modelId="{9F99A158-EA7F-D64F-A8FF-841890EC95BC}">
      <dgm:prSet/>
      <dgm:spPr/>
      <dgm:t>
        <a:bodyPr/>
        <a:lstStyle/>
        <a:p>
          <a:r>
            <a:rPr lang="en-US" dirty="0"/>
            <a:t>NASA Scientist</a:t>
          </a:r>
        </a:p>
      </dgm:t>
    </dgm:pt>
    <dgm:pt modelId="{37684F15-DEC6-7442-B4E3-A100D65B3257}" type="parTrans" cxnId="{D7B5147A-231E-5148-806F-9A96BE0817E8}">
      <dgm:prSet/>
      <dgm:spPr/>
      <dgm:t>
        <a:bodyPr/>
        <a:lstStyle/>
        <a:p>
          <a:endParaRPr lang="en-US"/>
        </a:p>
      </dgm:t>
    </dgm:pt>
    <dgm:pt modelId="{1988F11C-C8E7-1E46-8441-45E409A06827}" type="sibTrans" cxnId="{D7B5147A-231E-5148-806F-9A96BE0817E8}">
      <dgm:prSet/>
      <dgm:spPr/>
      <dgm:t>
        <a:bodyPr/>
        <a:lstStyle/>
        <a:p>
          <a:endParaRPr lang="en-US"/>
        </a:p>
      </dgm:t>
    </dgm:pt>
    <dgm:pt modelId="{F536E511-37DB-EA47-ADE2-283D5093ABE1}">
      <dgm:prSet/>
      <dgm:spPr/>
      <dgm:t>
        <a:bodyPr/>
        <a:lstStyle/>
        <a:p>
          <a:r>
            <a:rPr lang="en-US" dirty="0"/>
            <a:t>Actor</a:t>
          </a:r>
        </a:p>
      </dgm:t>
    </dgm:pt>
    <dgm:pt modelId="{595FF160-3EE6-BB42-A450-69BACAA03043}" type="parTrans" cxnId="{D87003FF-095D-E647-B052-98DE84AEA6F0}">
      <dgm:prSet/>
      <dgm:spPr/>
      <dgm:t>
        <a:bodyPr/>
        <a:lstStyle/>
        <a:p>
          <a:endParaRPr lang="en-US"/>
        </a:p>
      </dgm:t>
    </dgm:pt>
    <dgm:pt modelId="{F5A7822B-C41A-8149-B965-846F1133DFE1}" type="sibTrans" cxnId="{D87003FF-095D-E647-B052-98DE84AEA6F0}">
      <dgm:prSet/>
      <dgm:spPr/>
      <dgm:t>
        <a:bodyPr/>
        <a:lstStyle/>
        <a:p>
          <a:endParaRPr lang="en-US"/>
        </a:p>
      </dgm:t>
    </dgm:pt>
    <dgm:pt modelId="{F44941F7-3D40-A44E-A803-F589809EB130}" type="pres">
      <dgm:prSet presAssocID="{CD2AC09E-E0DF-4DC5-AF3E-32F8C6819CFA}" presName="diagram" presStyleCnt="0">
        <dgm:presLayoutVars>
          <dgm:dir/>
          <dgm:resizeHandles val="exact"/>
        </dgm:presLayoutVars>
      </dgm:prSet>
      <dgm:spPr/>
    </dgm:pt>
    <dgm:pt modelId="{9E2FA313-7FFC-B849-8E9B-7E1E0689865E}" type="pres">
      <dgm:prSet presAssocID="{12C61EA3-3CF5-4245-A657-AB05BF6D6442}" presName="node" presStyleLbl="node1" presStyleIdx="0" presStyleCnt="24">
        <dgm:presLayoutVars>
          <dgm:bulletEnabled val="1"/>
        </dgm:presLayoutVars>
      </dgm:prSet>
      <dgm:spPr/>
    </dgm:pt>
    <dgm:pt modelId="{5ED369AE-916D-1749-BB4B-0E61148DEBE3}" type="pres">
      <dgm:prSet presAssocID="{9157B73D-FB75-462B-A7C6-6408CAB5CBCA}" presName="sibTrans" presStyleCnt="0"/>
      <dgm:spPr/>
    </dgm:pt>
    <dgm:pt modelId="{58BD72AE-7D08-E541-8E2C-6741EA31C57C}" type="pres">
      <dgm:prSet presAssocID="{97A8799A-AFC8-44B7-92C5-D0288291B27F}" presName="node" presStyleLbl="node1" presStyleIdx="1" presStyleCnt="24">
        <dgm:presLayoutVars>
          <dgm:bulletEnabled val="1"/>
        </dgm:presLayoutVars>
      </dgm:prSet>
      <dgm:spPr/>
    </dgm:pt>
    <dgm:pt modelId="{A3835ED2-D636-2A45-81C2-DB969B7DCF3E}" type="pres">
      <dgm:prSet presAssocID="{2F3673F9-9532-47D5-97E0-F092EE02F77B}" presName="sibTrans" presStyleCnt="0"/>
      <dgm:spPr/>
    </dgm:pt>
    <dgm:pt modelId="{0C6CDF8D-882B-994F-B398-5CB289F2B8F4}" type="pres">
      <dgm:prSet presAssocID="{316FCAFA-0BD0-418A-903D-D0FA85B4322E}" presName="node" presStyleLbl="node1" presStyleIdx="2" presStyleCnt="24">
        <dgm:presLayoutVars>
          <dgm:bulletEnabled val="1"/>
        </dgm:presLayoutVars>
      </dgm:prSet>
      <dgm:spPr/>
    </dgm:pt>
    <dgm:pt modelId="{646F2B19-BE89-C84D-A6B9-9E29D10AA876}" type="pres">
      <dgm:prSet presAssocID="{A969FFC2-142C-492F-B458-29BECBAF52AE}" presName="sibTrans" presStyleCnt="0"/>
      <dgm:spPr/>
    </dgm:pt>
    <dgm:pt modelId="{BF9CFA9D-8504-764D-A47E-8D1D50B51147}" type="pres">
      <dgm:prSet presAssocID="{5689E75A-007F-49A3-B6B8-7B0F70572DE0}" presName="node" presStyleLbl="node1" presStyleIdx="3" presStyleCnt="24">
        <dgm:presLayoutVars>
          <dgm:bulletEnabled val="1"/>
        </dgm:presLayoutVars>
      </dgm:prSet>
      <dgm:spPr/>
    </dgm:pt>
    <dgm:pt modelId="{0CAD887D-9A5B-A647-A93A-A0DB3B45A8E3}" type="pres">
      <dgm:prSet presAssocID="{DE9FF671-C22E-4781-B3C0-B81E0FB4E66D}" presName="sibTrans" presStyleCnt="0"/>
      <dgm:spPr/>
    </dgm:pt>
    <dgm:pt modelId="{032AD9EC-9A8C-E04A-B9CD-F9C327361012}" type="pres">
      <dgm:prSet presAssocID="{CFD6AFC4-8EDC-46F6-BD9E-51D4D16065AD}" presName="node" presStyleLbl="node1" presStyleIdx="4" presStyleCnt="24">
        <dgm:presLayoutVars>
          <dgm:bulletEnabled val="1"/>
        </dgm:presLayoutVars>
      </dgm:prSet>
      <dgm:spPr/>
    </dgm:pt>
    <dgm:pt modelId="{C75DAD72-B798-4F4C-9AA7-EEEE9AD66A16}" type="pres">
      <dgm:prSet presAssocID="{FD591FCB-CDD7-4B07-B24D-4ED006522222}" presName="sibTrans" presStyleCnt="0"/>
      <dgm:spPr/>
    </dgm:pt>
    <dgm:pt modelId="{C05818E9-05C6-CF40-9601-402902D417BA}" type="pres">
      <dgm:prSet presAssocID="{ED346A64-2A6F-4320-BD87-A5383A1DF96B}" presName="node" presStyleLbl="node1" presStyleIdx="5" presStyleCnt="24">
        <dgm:presLayoutVars>
          <dgm:bulletEnabled val="1"/>
        </dgm:presLayoutVars>
      </dgm:prSet>
      <dgm:spPr/>
    </dgm:pt>
    <dgm:pt modelId="{54BFC333-6FF7-5B42-991F-4F55AD634A54}" type="pres">
      <dgm:prSet presAssocID="{6C1D5ED4-4559-482A-9ACD-E3FD6CBE7484}" presName="sibTrans" presStyleCnt="0"/>
      <dgm:spPr/>
    </dgm:pt>
    <dgm:pt modelId="{43EB0BC5-7311-DE43-9A84-54CC17A8355F}" type="pres">
      <dgm:prSet presAssocID="{FE9D7A15-B45B-4719-9309-DA1B36204DAD}" presName="node" presStyleLbl="node1" presStyleIdx="6" presStyleCnt="24">
        <dgm:presLayoutVars>
          <dgm:bulletEnabled val="1"/>
        </dgm:presLayoutVars>
      </dgm:prSet>
      <dgm:spPr/>
    </dgm:pt>
    <dgm:pt modelId="{9FA7BD75-8F9B-B44D-B237-799E9CE0EAA9}" type="pres">
      <dgm:prSet presAssocID="{242798A8-D805-450A-B38C-E04E667261FF}" presName="sibTrans" presStyleCnt="0"/>
      <dgm:spPr/>
    </dgm:pt>
    <dgm:pt modelId="{4EF72DDD-A4E5-9F4D-B267-BA6C5EC353C5}" type="pres">
      <dgm:prSet presAssocID="{47120042-2F51-46E3-8612-CAAB64E1B0A5}" presName="node" presStyleLbl="node1" presStyleIdx="7" presStyleCnt="24">
        <dgm:presLayoutVars>
          <dgm:bulletEnabled val="1"/>
        </dgm:presLayoutVars>
      </dgm:prSet>
      <dgm:spPr/>
    </dgm:pt>
    <dgm:pt modelId="{A31F02EB-26D3-8844-AD59-204F25468756}" type="pres">
      <dgm:prSet presAssocID="{4AB95AB5-3028-46A2-ACF0-23C7F59C7FB1}" presName="sibTrans" presStyleCnt="0"/>
      <dgm:spPr/>
    </dgm:pt>
    <dgm:pt modelId="{D4240016-5B57-514E-B3F0-B35082997526}" type="pres">
      <dgm:prSet presAssocID="{AFA2C5CF-EE22-4672-A068-6032CAD128F8}" presName="node" presStyleLbl="node1" presStyleIdx="8" presStyleCnt="24">
        <dgm:presLayoutVars>
          <dgm:bulletEnabled val="1"/>
        </dgm:presLayoutVars>
      </dgm:prSet>
      <dgm:spPr/>
    </dgm:pt>
    <dgm:pt modelId="{61F3AD19-BD3D-7C48-A75E-B87C68D4B68D}" type="pres">
      <dgm:prSet presAssocID="{706B6593-D963-472A-A1F6-4662499898D7}" presName="sibTrans" presStyleCnt="0"/>
      <dgm:spPr/>
    </dgm:pt>
    <dgm:pt modelId="{F529D5C6-CDE0-E84E-BBEB-3850FAD38041}" type="pres">
      <dgm:prSet presAssocID="{9B5B6BE5-F23B-7542-BA31-A5F507628B1C}" presName="node" presStyleLbl="node1" presStyleIdx="9" presStyleCnt="24">
        <dgm:presLayoutVars>
          <dgm:bulletEnabled val="1"/>
        </dgm:presLayoutVars>
      </dgm:prSet>
      <dgm:spPr/>
    </dgm:pt>
    <dgm:pt modelId="{D06773B6-4672-7D40-93CF-BFED0A9C8877}" type="pres">
      <dgm:prSet presAssocID="{3F81AED5-D9AB-CA4B-A385-8B0FB1172B11}" presName="sibTrans" presStyleCnt="0"/>
      <dgm:spPr/>
    </dgm:pt>
    <dgm:pt modelId="{7FF7EE62-7803-7C43-A678-73F1D226D4CF}" type="pres">
      <dgm:prSet presAssocID="{0011608C-FE03-A74E-921D-478576178089}" presName="node" presStyleLbl="node1" presStyleIdx="10" presStyleCnt="24">
        <dgm:presLayoutVars>
          <dgm:bulletEnabled val="1"/>
        </dgm:presLayoutVars>
      </dgm:prSet>
      <dgm:spPr/>
    </dgm:pt>
    <dgm:pt modelId="{5A9FF210-E951-624C-8C07-C6733044754B}" type="pres">
      <dgm:prSet presAssocID="{2812CE19-670E-474D-B1B3-162C48C40A80}" presName="sibTrans" presStyleCnt="0"/>
      <dgm:spPr/>
    </dgm:pt>
    <dgm:pt modelId="{612877FC-9819-3E40-ACC6-5767F0C341E2}" type="pres">
      <dgm:prSet presAssocID="{1C06F4BC-3D8D-AA4A-8909-B156DCC12A5B}" presName="node" presStyleLbl="node1" presStyleIdx="11" presStyleCnt="24">
        <dgm:presLayoutVars>
          <dgm:bulletEnabled val="1"/>
        </dgm:presLayoutVars>
      </dgm:prSet>
      <dgm:spPr/>
    </dgm:pt>
    <dgm:pt modelId="{6DDC9AAA-44F0-354B-B025-26CC31D7CDD4}" type="pres">
      <dgm:prSet presAssocID="{EFE2015D-7D4E-234A-B670-AA98FC1A890F}" presName="sibTrans" presStyleCnt="0"/>
      <dgm:spPr/>
    </dgm:pt>
    <dgm:pt modelId="{1BE0B4C5-A397-9E4B-9BB3-892820DE35E5}" type="pres">
      <dgm:prSet presAssocID="{3A9334FF-3BC5-1A47-9569-8586D861BCFF}" presName="node" presStyleLbl="node1" presStyleIdx="12" presStyleCnt="24">
        <dgm:presLayoutVars>
          <dgm:bulletEnabled val="1"/>
        </dgm:presLayoutVars>
      </dgm:prSet>
      <dgm:spPr/>
    </dgm:pt>
    <dgm:pt modelId="{0191CEAF-C9E6-5D49-95A4-5C700B1E6AE2}" type="pres">
      <dgm:prSet presAssocID="{2E1D4805-0532-DB41-96BE-2B4D83909D81}" presName="sibTrans" presStyleCnt="0"/>
      <dgm:spPr/>
    </dgm:pt>
    <dgm:pt modelId="{9EC419A7-EC75-DB4E-8CF8-7D177207D60C}" type="pres">
      <dgm:prSet presAssocID="{9A86BFB8-9CEC-AB48-9FF4-CD9474CA02F8}" presName="node" presStyleLbl="node1" presStyleIdx="13" presStyleCnt="24">
        <dgm:presLayoutVars>
          <dgm:bulletEnabled val="1"/>
        </dgm:presLayoutVars>
      </dgm:prSet>
      <dgm:spPr/>
    </dgm:pt>
    <dgm:pt modelId="{9D44589B-718D-0545-B3A0-EE584D50A196}" type="pres">
      <dgm:prSet presAssocID="{1B46ED5A-245C-104A-BEA3-25351FF6806B}" presName="sibTrans" presStyleCnt="0"/>
      <dgm:spPr/>
    </dgm:pt>
    <dgm:pt modelId="{ECAA3A8B-1248-8140-BBB9-936B94B1B372}" type="pres">
      <dgm:prSet presAssocID="{82D32616-3016-304E-B807-880EE1F0DB62}" presName="node" presStyleLbl="node1" presStyleIdx="14" presStyleCnt="24">
        <dgm:presLayoutVars>
          <dgm:bulletEnabled val="1"/>
        </dgm:presLayoutVars>
      </dgm:prSet>
      <dgm:spPr/>
    </dgm:pt>
    <dgm:pt modelId="{2590383E-E990-6F4C-B662-41B06FB2AE34}" type="pres">
      <dgm:prSet presAssocID="{9C94E5A5-3873-BA44-85B9-968D72184928}" presName="sibTrans" presStyleCnt="0"/>
      <dgm:spPr/>
    </dgm:pt>
    <dgm:pt modelId="{674E970B-D842-5241-8323-85FF3CC41F57}" type="pres">
      <dgm:prSet presAssocID="{A2EB09B4-1899-F64A-8191-4EC92FECD6CC}" presName="node" presStyleLbl="node1" presStyleIdx="15" presStyleCnt="24">
        <dgm:presLayoutVars>
          <dgm:bulletEnabled val="1"/>
        </dgm:presLayoutVars>
      </dgm:prSet>
      <dgm:spPr/>
    </dgm:pt>
    <dgm:pt modelId="{D081A5F3-941B-9D4A-8B60-F8EE9DB96DCB}" type="pres">
      <dgm:prSet presAssocID="{4BA1F785-A5A7-1A4A-BBEE-E36526027A9B}" presName="sibTrans" presStyleCnt="0"/>
      <dgm:spPr/>
    </dgm:pt>
    <dgm:pt modelId="{E5783259-F58C-9547-BFBE-237AD1631A2C}" type="pres">
      <dgm:prSet presAssocID="{9A59AAA9-0288-6B4A-A11B-6621FD0A19C4}" presName="node" presStyleLbl="node1" presStyleIdx="16" presStyleCnt="24">
        <dgm:presLayoutVars>
          <dgm:bulletEnabled val="1"/>
        </dgm:presLayoutVars>
      </dgm:prSet>
      <dgm:spPr/>
    </dgm:pt>
    <dgm:pt modelId="{5F581897-E33C-C049-BD8A-EC97DBAE5BE7}" type="pres">
      <dgm:prSet presAssocID="{9A27FD36-90D1-F048-9B98-51848FFAAF8D}" presName="sibTrans" presStyleCnt="0"/>
      <dgm:spPr/>
    </dgm:pt>
    <dgm:pt modelId="{ACEFE5A6-8C50-F745-8027-9EED5E60FDD5}" type="pres">
      <dgm:prSet presAssocID="{C500589B-2DD1-3840-9A0C-197A1C074D33}" presName="node" presStyleLbl="node1" presStyleIdx="17" presStyleCnt="24">
        <dgm:presLayoutVars>
          <dgm:bulletEnabled val="1"/>
        </dgm:presLayoutVars>
      </dgm:prSet>
      <dgm:spPr/>
    </dgm:pt>
    <dgm:pt modelId="{EC59C618-DFCF-1C49-AF78-8214FAD30FE3}" type="pres">
      <dgm:prSet presAssocID="{46F2C7C2-DFAC-4A45-817E-724D2591C97C}" presName="sibTrans" presStyleCnt="0"/>
      <dgm:spPr/>
    </dgm:pt>
    <dgm:pt modelId="{496A46DF-CD6E-1344-9487-1D1B3239A9A1}" type="pres">
      <dgm:prSet presAssocID="{28FB4461-1CEF-994C-9246-375F9D259DD7}" presName="node" presStyleLbl="node1" presStyleIdx="18" presStyleCnt="24">
        <dgm:presLayoutVars>
          <dgm:bulletEnabled val="1"/>
        </dgm:presLayoutVars>
      </dgm:prSet>
      <dgm:spPr/>
    </dgm:pt>
    <dgm:pt modelId="{BCD23F85-162B-3A44-A55C-00E024A50DF1}" type="pres">
      <dgm:prSet presAssocID="{0A859ECB-B7C5-794C-B351-1377EC3B3F5D}" presName="sibTrans" presStyleCnt="0"/>
      <dgm:spPr/>
    </dgm:pt>
    <dgm:pt modelId="{60E6850C-8367-BF42-9884-84112996915F}" type="pres">
      <dgm:prSet presAssocID="{ED37825D-7362-5942-9941-E7A9D8B12B8D}" presName="node" presStyleLbl="node1" presStyleIdx="19" presStyleCnt="24">
        <dgm:presLayoutVars>
          <dgm:bulletEnabled val="1"/>
        </dgm:presLayoutVars>
      </dgm:prSet>
      <dgm:spPr/>
    </dgm:pt>
    <dgm:pt modelId="{F695DA9D-44FF-1843-B502-21FEFF4ECFFA}" type="pres">
      <dgm:prSet presAssocID="{9EFF5C6B-F4CD-7D4D-92D9-EC17EE29EB04}" presName="sibTrans" presStyleCnt="0"/>
      <dgm:spPr/>
    </dgm:pt>
    <dgm:pt modelId="{5C22F832-BB93-944E-B8D9-82DD21A1AAD8}" type="pres">
      <dgm:prSet presAssocID="{274C0E84-0C4C-C147-ACED-F5B6B34ECAC5}" presName="node" presStyleLbl="node1" presStyleIdx="20" presStyleCnt="24">
        <dgm:presLayoutVars>
          <dgm:bulletEnabled val="1"/>
        </dgm:presLayoutVars>
      </dgm:prSet>
      <dgm:spPr/>
    </dgm:pt>
    <dgm:pt modelId="{23E1CB86-389D-C549-8610-9DE635923CA7}" type="pres">
      <dgm:prSet presAssocID="{051A4B6B-A841-6A47-9E65-660A940E5E4C}" presName="sibTrans" presStyleCnt="0"/>
      <dgm:spPr/>
    </dgm:pt>
    <dgm:pt modelId="{F890D128-38D5-F545-B9C5-44E80AAF1859}" type="pres">
      <dgm:prSet presAssocID="{2B65A29B-2970-E34E-9CB5-AEA1B693241F}" presName="node" presStyleLbl="node1" presStyleIdx="21" presStyleCnt="24">
        <dgm:presLayoutVars>
          <dgm:bulletEnabled val="1"/>
        </dgm:presLayoutVars>
      </dgm:prSet>
      <dgm:spPr/>
    </dgm:pt>
    <dgm:pt modelId="{BDC98589-EEDB-1840-BCED-80F79AD74399}" type="pres">
      <dgm:prSet presAssocID="{12692503-F984-C240-9DD3-C0AD00958AFC}" presName="sibTrans" presStyleCnt="0"/>
      <dgm:spPr/>
    </dgm:pt>
    <dgm:pt modelId="{91DE173A-8C30-3442-93A9-2B7FECCEAC2A}" type="pres">
      <dgm:prSet presAssocID="{9F99A158-EA7F-D64F-A8FF-841890EC95BC}" presName="node" presStyleLbl="node1" presStyleIdx="22" presStyleCnt="24">
        <dgm:presLayoutVars>
          <dgm:bulletEnabled val="1"/>
        </dgm:presLayoutVars>
      </dgm:prSet>
      <dgm:spPr/>
    </dgm:pt>
    <dgm:pt modelId="{46232BBB-76D4-F046-8E2C-D2D5D9398D93}" type="pres">
      <dgm:prSet presAssocID="{1988F11C-C8E7-1E46-8441-45E409A06827}" presName="sibTrans" presStyleCnt="0"/>
      <dgm:spPr/>
    </dgm:pt>
    <dgm:pt modelId="{EC6E8600-DDBA-3246-9C62-9140144218EA}" type="pres">
      <dgm:prSet presAssocID="{F536E511-37DB-EA47-ADE2-283D5093ABE1}" presName="node" presStyleLbl="node1" presStyleIdx="23" presStyleCnt="24">
        <dgm:presLayoutVars>
          <dgm:bulletEnabled val="1"/>
        </dgm:presLayoutVars>
      </dgm:prSet>
      <dgm:spPr/>
    </dgm:pt>
  </dgm:ptLst>
  <dgm:cxnLst>
    <dgm:cxn modelId="{23CA6204-E249-5048-B3BB-523FFAFDE307}" srcId="{CD2AC09E-E0DF-4DC5-AF3E-32F8C6819CFA}" destId="{3A9334FF-3BC5-1A47-9569-8586D861BCFF}" srcOrd="12" destOrd="0" parTransId="{B3887EA8-0B49-6941-965E-D47F1E2862E7}" sibTransId="{2E1D4805-0532-DB41-96BE-2B4D83909D81}"/>
    <dgm:cxn modelId="{F0009707-F030-E746-A0B6-D46FC4AAA7CB}" type="presOf" srcId="{47120042-2F51-46E3-8612-CAAB64E1B0A5}" destId="{4EF72DDD-A4E5-9F4D-B267-BA6C5EC353C5}" srcOrd="0" destOrd="0" presId="urn:microsoft.com/office/officeart/2005/8/layout/default"/>
    <dgm:cxn modelId="{5F5F5009-84E4-394C-9376-3074D90E150C}" type="presOf" srcId="{1C06F4BC-3D8D-AA4A-8909-B156DCC12A5B}" destId="{612877FC-9819-3E40-ACC6-5767F0C341E2}" srcOrd="0" destOrd="0" presId="urn:microsoft.com/office/officeart/2005/8/layout/default"/>
    <dgm:cxn modelId="{0347AA0F-6BCF-5C47-A3E8-B2B1A6C81356}" type="presOf" srcId="{5689E75A-007F-49A3-B6B8-7B0F70572DE0}" destId="{BF9CFA9D-8504-764D-A47E-8D1D50B51147}" srcOrd="0" destOrd="0" presId="urn:microsoft.com/office/officeart/2005/8/layout/default"/>
    <dgm:cxn modelId="{2A52E113-107C-3745-A774-6BF90643164C}" type="presOf" srcId="{82D32616-3016-304E-B807-880EE1F0DB62}" destId="{ECAA3A8B-1248-8140-BBB9-936B94B1B372}" srcOrd="0" destOrd="0" presId="urn:microsoft.com/office/officeart/2005/8/layout/default"/>
    <dgm:cxn modelId="{74D2F114-3A63-7742-BFD6-BDFB8F0EE3EF}" srcId="{CD2AC09E-E0DF-4DC5-AF3E-32F8C6819CFA}" destId="{82D32616-3016-304E-B807-880EE1F0DB62}" srcOrd="14" destOrd="0" parTransId="{EEA55D5F-FAA3-B849-B97C-52ED9E55837B}" sibTransId="{9C94E5A5-3873-BA44-85B9-968D72184928}"/>
    <dgm:cxn modelId="{1D8D1A1A-ED81-804D-91A2-713179DAA359}" type="presOf" srcId="{12C61EA3-3CF5-4245-A657-AB05BF6D6442}" destId="{9E2FA313-7FFC-B849-8E9B-7E1E0689865E}" srcOrd="0" destOrd="0" presId="urn:microsoft.com/office/officeart/2005/8/layout/default"/>
    <dgm:cxn modelId="{3D9E8C1E-24B3-4E72-A05C-422F79E01D0D}" srcId="{CD2AC09E-E0DF-4DC5-AF3E-32F8C6819CFA}" destId="{12C61EA3-3CF5-4245-A657-AB05BF6D6442}" srcOrd="0" destOrd="0" parTransId="{A310BC0E-7230-48A9-9B81-A71DC69BA3C8}" sibTransId="{9157B73D-FB75-462B-A7C6-6408CAB5CBCA}"/>
    <dgm:cxn modelId="{272F7F24-46F9-4B1D-8583-E215F8B658A7}" srcId="{CD2AC09E-E0DF-4DC5-AF3E-32F8C6819CFA}" destId="{CFD6AFC4-8EDC-46F6-BD9E-51D4D16065AD}" srcOrd="4" destOrd="0" parTransId="{8629317B-DABE-4FA5-9719-7A932467AEA0}" sibTransId="{FD591FCB-CDD7-4B07-B24D-4ED006522222}"/>
    <dgm:cxn modelId="{35CE7025-516F-486F-9D63-F02056F7C0BA}" srcId="{CD2AC09E-E0DF-4DC5-AF3E-32F8C6819CFA}" destId="{316FCAFA-0BD0-418A-903D-D0FA85B4322E}" srcOrd="2" destOrd="0" parTransId="{1946BA77-8730-404E-B661-5679BC4BE434}" sibTransId="{A969FFC2-142C-492F-B458-29BECBAF52AE}"/>
    <dgm:cxn modelId="{D85B4738-38B4-4745-B17F-D330DACCF6A6}" type="presOf" srcId="{A2EB09B4-1899-F64A-8191-4EC92FECD6CC}" destId="{674E970B-D842-5241-8323-85FF3CC41F57}" srcOrd="0" destOrd="0" presId="urn:microsoft.com/office/officeart/2005/8/layout/default"/>
    <dgm:cxn modelId="{0073B03D-E484-C541-BB06-BEF1FBF93D9A}" type="presOf" srcId="{0011608C-FE03-A74E-921D-478576178089}" destId="{7FF7EE62-7803-7C43-A678-73F1D226D4CF}" srcOrd="0" destOrd="0" presId="urn:microsoft.com/office/officeart/2005/8/layout/default"/>
    <dgm:cxn modelId="{BF7ABC3E-091F-A644-B35C-B3772F505992}" type="presOf" srcId="{9A59AAA9-0288-6B4A-A11B-6621FD0A19C4}" destId="{E5783259-F58C-9547-BFBE-237AD1631A2C}" srcOrd="0" destOrd="0" presId="urn:microsoft.com/office/officeart/2005/8/layout/default"/>
    <dgm:cxn modelId="{5203E23E-5AE5-47E9-A2C6-A648B65336C8}" srcId="{CD2AC09E-E0DF-4DC5-AF3E-32F8C6819CFA}" destId="{97A8799A-AFC8-44B7-92C5-D0288291B27F}" srcOrd="1" destOrd="0" parTransId="{01EA0C58-D283-4485-876C-8316AB415817}" sibTransId="{2F3673F9-9532-47D5-97E0-F092EE02F77B}"/>
    <dgm:cxn modelId="{61CBED3F-3F24-448C-A0CC-9C94CE9B69C3}" srcId="{CD2AC09E-E0DF-4DC5-AF3E-32F8C6819CFA}" destId="{5689E75A-007F-49A3-B6B8-7B0F70572DE0}" srcOrd="3" destOrd="0" parTransId="{A55FBF84-DE88-4F7E-8A9E-984FF3EA5B34}" sibTransId="{DE9FF671-C22E-4781-B3C0-B81E0FB4E66D}"/>
    <dgm:cxn modelId="{5A0C8241-BCEC-C84C-A428-7925C640098D}" type="presOf" srcId="{ED37825D-7362-5942-9941-E7A9D8B12B8D}" destId="{60E6850C-8367-BF42-9884-84112996915F}" srcOrd="0" destOrd="0" presId="urn:microsoft.com/office/officeart/2005/8/layout/default"/>
    <dgm:cxn modelId="{27FBD463-C0F2-7347-9EDF-EA9DCDD4AE9B}" type="presOf" srcId="{C500589B-2DD1-3840-9A0C-197A1C074D33}" destId="{ACEFE5A6-8C50-F745-8027-9EED5E60FDD5}" srcOrd="0" destOrd="0" presId="urn:microsoft.com/office/officeart/2005/8/layout/default"/>
    <dgm:cxn modelId="{1F4A7166-395A-1F4E-958E-DE32CFFD910C}" srcId="{CD2AC09E-E0DF-4DC5-AF3E-32F8C6819CFA}" destId="{2B65A29B-2970-E34E-9CB5-AEA1B693241F}" srcOrd="21" destOrd="0" parTransId="{0B3666CC-6FC2-E142-9BF6-A1D68C451203}" sibTransId="{12692503-F984-C240-9DD3-C0AD00958AFC}"/>
    <dgm:cxn modelId="{BC7A2B4A-6728-F443-8A6E-14C3BDDAB34F}" srcId="{CD2AC09E-E0DF-4DC5-AF3E-32F8C6819CFA}" destId="{ED37825D-7362-5942-9941-E7A9D8B12B8D}" srcOrd="19" destOrd="0" parTransId="{E6742B1C-F77C-A949-968C-06AE23B6C858}" sibTransId="{9EFF5C6B-F4CD-7D4D-92D9-EC17EE29EB04}"/>
    <dgm:cxn modelId="{FC83BC4A-6AED-4C52-96F2-9CA71EAADA28}" srcId="{CD2AC09E-E0DF-4DC5-AF3E-32F8C6819CFA}" destId="{ED346A64-2A6F-4320-BD87-A5383A1DF96B}" srcOrd="5" destOrd="0" parTransId="{6DC41120-2D6A-4200-945E-7FE4BB775545}" sibTransId="{6C1D5ED4-4559-482A-9ACD-E3FD6CBE7484}"/>
    <dgm:cxn modelId="{65AE524B-8AB3-460B-B9E5-3D6FD110D3FE}" srcId="{CD2AC09E-E0DF-4DC5-AF3E-32F8C6819CFA}" destId="{FE9D7A15-B45B-4719-9309-DA1B36204DAD}" srcOrd="6" destOrd="0" parTransId="{33880773-4AAA-45EB-A9F9-E5A63BF5A052}" sibTransId="{242798A8-D805-450A-B38C-E04E667261FF}"/>
    <dgm:cxn modelId="{26C5376C-9C32-1647-B505-BAD3B5498932}" type="presOf" srcId="{9B5B6BE5-F23B-7542-BA31-A5F507628B1C}" destId="{F529D5C6-CDE0-E84E-BBEB-3850FAD38041}" srcOrd="0" destOrd="0" presId="urn:microsoft.com/office/officeart/2005/8/layout/default"/>
    <dgm:cxn modelId="{D83E056E-A739-AD48-8383-A567ACF9D608}" type="presOf" srcId="{CFD6AFC4-8EDC-46F6-BD9E-51D4D16065AD}" destId="{032AD9EC-9A8C-E04A-B9CD-F9C327361012}" srcOrd="0" destOrd="0" presId="urn:microsoft.com/office/officeart/2005/8/layout/default"/>
    <dgm:cxn modelId="{EBFF426E-9A77-BB4B-AB13-856508033D29}" type="presOf" srcId="{316FCAFA-0BD0-418A-903D-D0FA85B4322E}" destId="{0C6CDF8D-882B-994F-B398-5CB289F2B8F4}" srcOrd="0" destOrd="0" presId="urn:microsoft.com/office/officeart/2005/8/layout/default"/>
    <dgm:cxn modelId="{C5366C52-AD70-B740-AB4A-FFEF82B0062F}" srcId="{CD2AC09E-E0DF-4DC5-AF3E-32F8C6819CFA}" destId="{9B5B6BE5-F23B-7542-BA31-A5F507628B1C}" srcOrd="9" destOrd="0" parTransId="{A97DC777-2B05-784F-B657-501B578F3287}" sibTransId="{3F81AED5-D9AB-CA4B-A385-8B0FB1172B11}"/>
    <dgm:cxn modelId="{D7B5147A-231E-5148-806F-9A96BE0817E8}" srcId="{CD2AC09E-E0DF-4DC5-AF3E-32F8C6819CFA}" destId="{9F99A158-EA7F-D64F-A8FF-841890EC95BC}" srcOrd="22" destOrd="0" parTransId="{37684F15-DEC6-7442-B4E3-A100D65B3257}" sibTransId="{1988F11C-C8E7-1E46-8441-45E409A06827}"/>
    <dgm:cxn modelId="{E7D5737A-7DAD-5647-ABDC-C8B44DADE0D8}" srcId="{CD2AC09E-E0DF-4DC5-AF3E-32F8C6819CFA}" destId="{9A59AAA9-0288-6B4A-A11B-6621FD0A19C4}" srcOrd="16" destOrd="0" parTransId="{C2A8B866-A92F-DB4C-8DF6-447DAB9FFA0A}" sibTransId="{9A27FD36-90D1-F048-9B98-51848FFAAF8D}"/>
    <dgm:cxn modelId="{5C865480-80F8-A942-9EAB-D399C586730B}" srcId="{CD2AC09E-E0DF-4DC5-AF3E-32F8C6819CFA}" destId="{A2EB09B4-1899-F64A-8191-4EC92FECD6CC}" srcOrd="15" destOrd="0" parTransId="{51E12ED2-F1CC-D545-95B5-1DAA600597DF}" sibTransId="{4BA1F785-A5A7-1A4A-BBEE-E36526027A9B}"/>
    <dgm:cxn modelId="{39661B84-47E0-BA46-A59F-71689D464E8B}" type="presOf" srcId="{FE9D7A15-B45B-4719-9309-DA1B36204DAD}" destId="{43EB0BC5-7311-DE43-9A84-54CC17A8355F}" srcOrd="0" destOrd="0" presId="urn:microsoft.com/office/officeart/2005/8/layout/default"/>
    <dgm:cxn modelId="{96AC2B84-D855-7143-85E0-05C2AA86CA15}" type="presOf" srcId="{2B65A29B-2970-E34E-9CB5-AEA1B693241F}" destId="{F890D128-38D5-F545-B9C5-44E80AAF1859}" srcOrd="0" destOrd="0" presId="urn:microsoft.com/office/officeart/2005/8/layout/default"/>
    <dgm:cxn modelId="{C8E41185-5341-D84A-AD8A-6D91BCADCC97}" type="presOf" srcId="{3A9334FF-3BC5-1A47-9569-8586D861BCFF}" destId="{1BE0B4C5-A397-9E4B-9BB3-892820DE35E5}" srcOrd="0" destOrd="0" presId="urn:microsoft.com/office/officeart/2005/8/layout/default"/>
    <dgm:cxn modelId="{23CE5E86-1ECB-F446-861E-D26B4642F5ED}" type="presOf" srcId="{9A86BFB8-9CEC-AB48-9FF4-CD9474CA02F8}" destId="{9EC419A7-EC75-DB4E-8CF8-7D177207D60C}" srcOrd="0" destOrd="0" presId="urn:microsoft.com/office/officeart/2005/8/layout/default"/>
    <dgm:cxn modelId="{2A4BFE95-7ED5-AC41-B388-0570F8261D66}" srcId="{CD2AC09E-E0DF-4DC5-AF3E-32F8C6819CFA}" destId="{28FB4461-1CEF-994C-9246-375F9D259DD7}" srcOrd="18" destOrd="0" parTransId="{EF08F847-2951-854D-B5C7-6F4FBD7135E0}" sibTransId="{0A859ECB-B7C5-794C-B351-1377EC3B3F5D}"/>
    <dgm:cxn modelId="{D536AF99-CA72-B34D-A2F9-A86813DF476C}" type="presOf" srcId="{ED346A64-2A6F-4320-BD87-A5383A1DF96B}" destId="{C05818E9-05C6-CF40-9601-402902D417BA}" srcOrd="0" destOrd="0" presId="urn:microsoft.com/office/officeart/2005/8/layout/default"/>
    <dgm:cxn modelId="{138B8F9C-D309-124F-A6D6-22E794B27449}" type="presOf" srcId="{F536E511-37DB-EA47-ADE2-283D5093ABE1}" destId="{EC6E8600-DDBA-3246-9C62-9140144218EA}" srcOrd="0" destOrd="0" presId="urn:microsoft.com/office/officeart/2005/8/layout/default"/>
    <dgm:cxn modelId="{04D3D6A2-48B8-F54F-A913-B49F00ED36B7}" type="presOf" srcId="{97A8799A-AFC8-44B7-92C5-D0288291B27F}" destId="{58BD72AE-7D08-E541-8E2C-6741EA31C57C}" srcOrd="0" destOrd="0" presId="urn:microsoft.com/office/officeart/2005/8/layout/default"/>
    <dgm:cxn modelId="{769195A8-1125-47C5-9FBE-DB35CFE8EE8E}" srcId="{CD2AC09E-E0DF-4DC5-AF3E-32F8C6819CFA}" destId="{AFA2C5CF-EE22-4672-A068-6032CAD128F8}" srcOrd="8" destOrd="0" parTransId="{1A0B8592-1090-432D-A117-E69A4C23A14C}" sibTransId="{706B6593-D963-472A-A1F6-4662499898D7}"/>
    <dgm:cxn modelId="{BC0E5AAD-23A1-634A-95FF-880D5FF5E929}" srcId="{CD2AC09E-E0DF-4DC5-AF3E-32F8C6819CFA}" destId="{C500589B-2DD1-3840-9A0C-197A1C074D33}" srcOrd="17" destOrd="0" parTransId="{C9CDC9E7-055E-8745-B8D9-730A5077C578}" sibTransId="{46F2C7C2-DFAC-4A45-817E-724D2591C97C}"/>
    <dgm:cxn modelId="{857ACCB9-8B2C-4644-864A-E52EF1E439D2}" type="presOf" srcId="{9F99A158-EA7F-D64F-A8FF-841890EC95BC}" destId="{91DE173A-8C30-3442-93A9-2B7FECCEAC2A}" srcOrd="0" destOrd="0" presId="urn:microsoft.com/office/officeart/2005/8/layout/default"/>
    <dgm:cxn modelId="{D4DBADC6-8225-F346-A4C3-A058EE772468}" srcId="{CD2AC09E-E0DF-4DC5-AF3E-32F8C6819CFA}" destId="{9A86BFB8-9CEC-AB48-9FF4-CD9474CA02F8}" srcOrd="13" destOrd="0" parTransId="{689D1045-4C59-F446-8EEB-FADECC8C34FD}" sibTransId="{1B46ED5A-245C-104A-BEA3-25351FF6806B}"/>
    <dgm:cxn modelId="{7CBF75CD-9F32-9546-ADDD-688A5824BC5C}" type="presOf" srcId="{274C0E84-0C4C-C147-ACED-F5B6B34ECAC5}" destId="{5C22F832-BB93-944E-B8D9-82DD21A1AAD8}" srcOrd="0" destOrd="0" presId="urn:microsoft.com/office/officeart/2005/8/layout/default"/>
    <dgm:cxn modelId="{704DB2CF-41F1-E547-A0D5-6D5137E2BCFC}" srcId="{CD2AC09E-E0DF-4DC5-AF3E-32F8C6819CFA}" destId="{274C0E84-0C4C-C147-ACED-F5B6B34ECAC5}" srcOrd="20" destOrd="0" parTransId="{7DC30084-4FA8-7448-AC1E-70BA5D26D789}" sibTransId="{051A4B6B-A841-6A47-9E65-660A940E5E4C}"/>
    <dgm:cxn modelId="{2F8B5CD8-319C-224B-B61A-79A95ED4EC40}" srcId="{CD2AC09E-E0DF-4DC5-AF3E-32F8C6819CFA}" destId="{0011608C-FE03-A74E-921D-478576178089}" srcOrd="10" destOrd="0" parTransId="{C4074EB5-82B9-CE45-8709-2E3F79343AF4}" sibTransId="{2812CE19-670E-474D-B1B3-162C48C40A80}"/>
    <dgm:cxn modelId="{5031F0E2-3A3B-5445-B41E-804CE9217FF8}" type="presOf" srcId="{AFA2C5CF-EE22-4672-A068-6032CAD128F8}" destId="{D4240016-5B57-514E-B3F0-B35082997526}" srcOrd="0" destOrd="0" presId="urn:microsoft.com/office/officeart/2005/8/layout/default"/>
    <dgm:cxn modelId="{1C1082E4-4AC2-F54B-867C-6915B6768564}" type="presOf" srcId="{CD2AC09E-E0DF-4DC5-AF3E-32F8C6819CFA}" destId="{F44941F7-3D40-A44E-A803-F589809EB130}" srcOrd="0" destOrd="0" presId="urn:microsoft.com/office/officeart/2005/8/layout/default"/>
    <dgm:cxn modelId="{32AB8CEF-E401-4822-B037-C2C330EB0D6A}" srcId="{CD2AC09E-E0DF-4DC5-AF3E-32F8C6819CFA}" destId="{47120042-2F51-46E3-8612-CAAB64E1B0A5}" srcOrd="7" destOrd="0" parTransId="{71AE7AB4-16FE-4D66-A211-98D536253CD1}" sibTransId="{4AB95AB5-3028-46A2-ACF0-23C7F59C7FB1}"/>
    <dgm:cxn modelId="{B0FC13F4-DCEB-C34D-8633-B27110155E46}" srcId="{CD2AC09E-E0DF-4DC5-AF3E-32F8C6819CFA}" destId="{1C06F4BC-3D8D-AA4A-8909-B156DCC12A5B}" srcOrd="11" destOrd="0" parTransId="{452B191A-BE51-794F-85C1-362FAC81202A}" sibTransId="{EFE2015D-7D4E-234A-B670-AA98FC1A890F}"/>
    <dgm:cxn modelId="{B97307FA-1F68-5345-B199-6BB5C5A31818}" type="presOf" srcId="{28FB4461-1CEF-994C-9246-375F9D259DD7}" destId="{496A46DF-CD6E-1344-9487-1D1B3239A9A1}" srcOrd="0" destOrd="0" presId="urn:microsoft.com/office/officeart/2005/8/layout/default"/>
    <dgm:cxn modelId="{D87003FF-095D-E647-B052-98DE84AEA6F0}" srcId="{CD2AC09E-E0DF-4DC5-AF3E-32F8C6819CFA}" destId="{F536E511-37DB-EA47-ADE2-283D5093ABE1}" srcOrd="23" destOrd="0" parTransId="{595FF160-3EE6-BB42-A450-69BACAA03043}" sibTransId="{F5A7822B-C41A-8149-B965-846F1133DFE1}"/>
    <dgm:cxn modelId="{00229865-A5A8-B94F-A255-F11BB6BF32F6}" type="presParOf" srcId="{F44941F7-3D40-A44E-A803-F589809EB130}" destId="{9E2FA313-7FFC-B849-8E9B-7E1E0689865E}" srcOrd="0" destOrd="0" presId="urn:microsoft.com/office/officeart/2005/8/layout/default"/>
    <dgm:cxn modelId="{2F1F667C-2FC2-A545-8003-EC5142AFC688}" type="presParOf" srcId="{F44941F7-3D40-A44E-A803-F589809EB130}" destId="{5ED369AE-916D-1749-BB4B-0E61148DEBE3}" srcOrd="1" destOrd="0" presId="urn:microsoft.com/office/officeart/2005/8/layout/default"/>
    <dgm:cxn modelId="{93C4E0A8-ED4D-A248-93C3-36755637FC33}" type="presParOf" srcId="{F44941F7-3D40-A44E-A803-F589809EB130}" destId="{58BD72AE-7D08-E541-8E2C-6741EA31C57C}" srcOrd="2" destOrd="0" presId="urn:microsoft.com/office/officeart/2005/8/layout/default"/>
    <dgm:cxn modelId="{9D7EE433-CBED-FB44-A75C-A3744DCE8FAC}" type="presParOf" srcId="{F44941F7-3D40-A44E-A803-F589809EB130}" destId="{A3835ED2-D636-2A45-81C2-DB969B7DCF3E}" srcOrd="3" destOrd="0" presId="urn:microsoft.com/office/officeart/2005/8/layout/default"/>
    <dgm:cxn modelId="{E80CCB1B-E4EE-8743-918F-6CB50FB2D9C8}" type="presParOf" srcId="{F44941F7-3D40-A44E-A803-F589809EB130}" destId="{0C6CDF8D-882B-994F-B398-5CB289F2B8F4}" srcOrd="4" destOrd="0" presId="urn:microsoft.com/office/officeart/2005/8/layout/default"/>
    <dgm:cxn modelId="{224C5910-7205-8545-848F-7EB5324D9402}" type="presParOf" srcId="{F44941F7-3D40-A44E-A803-F589809EB130}" destId="{646F2B19-BE89-C84D-A6B9-9E29D10AA876}" srcOrd="5" destOrd="0" presId="urn:microsoft.com/office/officeart/2005/8/layout/default"/>
    <dgm:cxn modelId="{DF4215F6-CEA7-9546-B81B-88B3D2E529B9}" type="presParOf" srcId="{F44941F7-3D40-A44E-A803-F589809EB130}" destId="{BF9CFA9D-8504-764D-A47E-8D1D50B51147}" srcOrd="6" destOrd="0" presId="urn:microsoft.com/office/officeart/2005/8/layout/default"/>
    <dgm:cxn modelId="{39275F0E-6C4E-A14C-A83C-23C2A8B0C05A}" type="presParOf" srcId="{F44941F7-3D40-A44E-A803-F589809EB130}" destId="{0CAD887D-9A5B-A647-A93A-A0DB3B45A8E3}" srcOrd="7" destOrd="0" presId="urn:microsoft.com/office/officeart/2005/8/layout/default"/>
    <dgm:cxn modelId="{9659C2A8-36C9-5946-B58D-DDBDFA294D0D}" type="presParOf" srcId="{F44941F7-3D40-A44E-A803-F589809EB130}" destId="{032AD9EC-9A8C-E04A-B9CD-F9C327361012}" srcOrd="8" destOrd="0" presId="urn:microsoft.com/office/officeart/2005/8/layout/default"/>
    <dgm:cxn modelId="{3DF4B26A-927B-AE41-B3CA-1DCD59ADDF30}" type="presParOf" srcId="{F44941F7-3D40-A44E-A803-F589809EB130}" destId="{C75DAD72-B798-4F4C-9AA7-EEEE9AD66A16}" srcOrd="9" destOrd="0" presId="urn:microsoft.com/office/officeart/2005/8/layout/default"/>
    <dgm:cxn modelId="{C378F23D-BE1B-454E-A4D3-122FDEF5E46A}" type="presParOf" srcId="{F44941F7-3D40-A44E-A803-F589809EB130}" destId="{C05818E9-05C6-CF40-9601-402902D417BA}" srcOrd="10" destOrd="0" presId="urn:microsoft.com/office/officeart/2005/8/layout/default"/>
    <dgm:cxn modelId="{AAD35556-795C-8043-857C-866B5263BCB6}" type="presParOf" srcId="{F44941F7-3D40-A44E-A803-F589809EB130}" destId="{54BFC333-6FF7-5B42-991F-4F55AD634A54}" srcOrd="11" destOrd="0" presId="urn:microsoft.com/office/officeart/2005/8/layout/default"/>
    <dgm:cxn modelId="{D1FFBFFA-057F-714E-8119-F73A822E0565}" type="presParOf" srcId="{F44941F7-3D40-A44E-A803-F589809EB130}" destId="{43EB0BC5-7311-DE43-9A84-54CC17A8355F}" srcOrd="12" destOrd="0" presId="urn:microsoft.com/office/officeart/2005/8/layout/default"/>
    <dgm:cxn modelId="{D2061C3A-286D-9D48-91E5-FECFB422ECCE}" type="presParOf" srcId="{F44941F7-3D40-A44E-A803-F589809EB130}" destId="{9FA7BD75-8F9B-B44D-B237-799E9CE0EAA9}" srcOrd="13" destOrd="0" presId="urn:microsoft.com/office/officeart/2005/8/layout/default"/>
    <dgm:cxn modelId="{8F23A394-F297-E744-8B31-A6B92FB7E0A8}" type="presParOf" srcId="{F44941F7-3D40-A44E-A803-F589809EB130}" destId="{4EF72DDD-A4E5-9F4D-B267-BA6C5EC353C5}" srcOrd="14" destOrd="0" presId="urn:microsoft.com/office/officeart/2005/8/layout/default"/>
    <dgm:cxn modelId="{0E9ACDEA-2393-244A-9FE6-D0DD3BDEC0B7}" type="presParOf" srcId="{F44941F7-3D40-A44E-A803-F589809EB130}" destId="{A31F02EB-26D3-8844-AD59-204F25468756}" srcOrd="15" destOrd="0" presId="urn:microsoft.com/office/officeart/2005/8/layout/default"/>
    <dgm:cxn modelId="{906EE6E7-0F59-3445-AB79-B33063BC3465}" type="presParOf" srcId="{F44941F7-3D40-A44E-A803-F589809EB130}" destId="{D4240016-5B57-514E-B3F0-B35082997526}" srcOrd="16" destOrd="0" presId="urn:microsoft.com/office/officeart/2005/8/layout/default"/>
    <dgm:cxn modelId="{7516DDE6-A327-E046-B6F2-3D0BC076AB8E}" type="presParOf" srcId="{F44941F7-3D40-A44E-A803-F589809EB130}" destId="{61F3AD19-BD3D-7C48-A75E-B87C68D4B68D}" srcOrd="17" destOrd="0" presId="urn:microsoft.com/office/officeart/2005/8/layout/default"/>
    <dgm:cxn modelId="{10FD22C5-91A6-9742-8AB0-14F5C38A1F81}" type="presParOf" srcId="{F44941F7-3D40-A44E-A803-F589809EB130}" destId="{F529D5C6-CDE0-E84E-BBEB-3850FAD38041}" srcOrd="18" destOrd="0" presId="urn:microsoft.com/office/officeart/2005/8/layout/default"/>
    <dgm:cxn modelId="{9842674B-36AC-474D-9BF7-8F4FEA674D30}" type="presParOf" srcId="{F44941F7-3D40-A44E-A803-F589809EB130}" destId="{D06773B6-4672-7D40-93CF-BFED0A9C8877}" srcOrd="19" destOrd="0" presId="urn:microsoft.com/office/officeart/2005/8/layout/default"/>
    <dgm:cxn modelId="{51778C02-2B9F-3B4C-875A-C39C7A56D9B1}" type="presParOf" srcId="{F44941F7-3D40-A44E-A803-F589809EB130}" destId="{7FF7EE62-7803-7C43-A678-73F1D226D4CF}" srcOrd="20" destOrd="0" presId="urn:microsoft.com/office/officeart/2005/8/layout/default"/>
    <dgm:cxn modelId="{26D34A27-C54D-E14E-9B7D-B76E1D055316}" type="presParOf" srcId="{F44941F7-3D40-A44E-A803-F589809EB130}" destId="{5A9FF210-E951-624C-8C07-C6733044754B}" srcOrd="21" destOrd="0" presId="urn:microsoft.com/office/officeart/2005/8/layout/default"/>
    <dgm:cxn modelId="{602D6F7A-EF0E-E842-9D64-41AC6038532B}" type="presParOf" srcId="{F44941F7-3D40-A44E-A803-F589809EB130}" destId="{612877FC-9819-3E40-ACC6-5767F0C341E2}" srcOrd="22" destOrd="0" presId="urn:microsoft.com/office/officeart/2005/8/layout/default"/>
    <dgm:cxn modelId="{286590C4-999C-0B4D-B002-BCDD047F5B8D}" type="presParOf" srcId="{F44941F7-3D40-A44E-A803-F589809EB130}" destId="{6DDC9AAA-44F0-354B-B025-26CC31D7CDD4}" srcOrd="23" destOrd="0" presId="urn:microsoft.com/office/officeart/2005/8/layout/default"/>
    <dgm:cxn modelId="{C0AAECD8-8061-2942-BE69-C7E0FFD6758B}" type="presParOf" srcId="{F44941F7-3D40-A44E-A803-F589809EB130}" destId="{1BE0B4C5-A397-9E4B-9BB3-892820DE35E5}" srcOrd="24" destOrd="0" presId="urn:microsoft.com/office/officeart/2005/8/layout/default"/>
    <dgm:cxn modelId="{1A5BAD8E-8C4F-DF4F-92E3-97A6F857C784}" type="presParOf" srcId="{F44941F7-3D40-A44E-A803-F589809EB130}" destId="{0191CEAF-C9E6-5D49-95A4-5C700B1E6AE2}" srcOrd="25" destOrd="0" presId="urn:microsoft.com/office/officeart/2005/8/layout/default"/>
    <dgm:cxn modelId="{2445DECD-3C84-D44F-9B18-A0EF071AE980}" type="presParOf" srcId="{F44941F7-3D40-A44E-A803-F589809EB130}" destId="{9EC419A7-EC75-DB4E-8CF8-7D177207D60C}" srcOrd="26" destOrd="0" presId="urn:microsoft.com/office/officeart/2005/8/layout/default"/>
    <dgm:cxn modelId="{44A1D89F-BB69-2144-B275-6270B83B5EF1}" type="presParOf" srcId="{F44941F7-3D40-A44E-A803-F589809EB130}" destId="{9D44589B-718D-0545-B3A0-EE584D50A196}" srcOrd="27" destOrd="0" presId="urn:microsoft.com/office/officeart/2005/8/layout/default"/>
    <dgm:cxn modelId="{A14DF620-BF59-754D-B9E2-B8444EA8AD4C}" type="presParOf" srcId="{F44941F7-3D40-A44E-A803-F589809EB130}" destId="{ECAA3A8B-1248-8140-BBB9-936B94B1B372}" srcOrd="28" destOrd="0" presId="urn:microsoft.com/office/officeart/2005/8/layout/default"/>
    <dgm:cxn modelId="{F5C005DA-AB97-AE4D-B318-8CDF14CFE46A}" type="presParOf" srcId="{F44941F7-3D40-A44E-A803-F589809EB130}" destId="{2590383E-E990-6F4C-B662-41B06FB2AE34}" srcOrd="29" destOrd="0" presId="urn:microsoft.com/office/officeart/2005/8/layout/default"/>
    <dgm:cxn modelId="{ADBCE348-312C-E940-9AE4-A3F79583468C}" type="presParOf" srcId="{F44941F7-3D40-A44E-A803-F589809EB130}" destId="{674E970B-D842-5241-8323-85FF3CC41F57}" srcOrd="30" destOrd="0" presId="urn:microsoft.com/office/officeart/2005/8/layout/default"/>
    <dgm:cxn modelId="{AF858390-DE3C-3B42-B3E9-80C3E4E8A454}" type="presParOf" srcId="{F44941F7-3D40-A44E-A803-F589809EB130}" destId="{D081A5F3-941B-9D4A-8B60-F8EE9DB96DCB}" srcOrd="31" destOrd="0" presId="urn:microsoft.com/office/officeart/2005/8/layout/default"/>
    <dgm:cxn modelId="{98CE23AB-569C-1A41-B855-A473910BFA46}" type="presParOf" srcId="{F44941F7-3D40-A44E-A803-F589809EB130}" destId="{E5783259-F58C-9547-BFBE-237AD1631A2C}" srcOrd="32" destOrd="0" presId="urn:microsoft.com/office/officeart/2005/8/layout/default"/>
    <dgm:cxn modelId="{AA4A89A0-BD01-434C-9513-A3EEA94DA40F}" type="presParOf" srcId="{F44941F7-3D40-A44E-A803-F589809EB130}" destId="{5F581897-E33C-C049-BD8A-EC97DBAE5BE7}" srcOrd="33" destOrd="0" presId="urn:microsoft.com/office/officeart/2005/8/layout/default"/>
    <dgm:cxn modelId="{EE46E6D2-D346-4E48-8DF4-C87BF9D5CAD3}" type="presParOf" srcId="{F44941F7-3D40-A44E-A803-F589809EB130}" destId="{ACEFE5A6-8C50-F745-8027-9EED5E60FDD5}" srcOrd="34" destOrd="0" presId="urn:microsoft.com/office/officeart/2005/8/layout/default"/>
    <dgm:cxn modelId="{9F4499B5-C333-1C45-B919-E8114A6FDF68}" type="presParOf" srcId="{F44941F7-3D40-A44E-A803-F589809EB130}" destId="{EC59C618-DFCF-1C49-AF78-8214FAD30FE3}" srcOrd="35" destOrd="0" presId="urn:microsoft.com/office/officeart/2005/8/layout/default"/>
    <dgm:cxn modelId="{D4A4C3E9-7724-3943-A16E-C9135B5F383F}" type="presParOf" srcId="{F44941F7-3D40-A44E-A803-F589809EB130}" destId="{496A46DF-CD6E-1344-9487-1D1B3239A9A1}" srcOrd="36" destOrd="0" presId="urn:microsoft.com/office/officeart/2005/8/layout/default"/>
    <dgm:cxn modelId="{0FDCDB6D-3D0A-C24C-95CB-2E5160BD1D9D}" type="presParOf" srcId="{F44941F7-3D40-A44E-A803-F589809EB130}" destId="{BCD23F85-162B-3A44-A55C-00E024A50DF1}" srcOrd="37" destOrd="0" presId="urn:microsoft.com/office/officeart/2005/8/layout/default"/>
    <dgm:cxn modelId="{DE721D46-9DE4-7848-8A52-7E2BED213107}" type="presParOf" srcId="{F44941F7-3D40-A44E-A803-F589809EB130}" destId="{60E6850C-8367-BF42-9884-84112996915F}" srcOrd="38" destOrd="0" presId="urn:microsoft.com/office/officeart/2005/8/layout/default"/>
    <dgm:cxn modelId="{BE02D711-C7E6-1C4C-BB3E-14D0BE78C76F}" type="presParOf" srcId="{F44941F7-3D40-A44E-A803-F589809EB130}" destId="{F695DA9D-44FF-1843-B502-21FEFF4ECFFA}" srcOrd="39" destOrd="0" presId="urn:microsoft.com/office/officeart/2005/8/layout/default"/>
    <dgm:cxn modelId="{A40EF8DA-C11C-F24A-A7AE-1BA7C32A78BD}" type="presParOf" srcId="{F44941F7-3D40-A44E-A803-F589809EB130}" destId="{5C22F832-BB93-944E-B8D9-82DD21A1AAD8}" srcOrd="40" destOrd="0" presId="urn:microsoft.com/office/officeart/2005/8/layout/default"/>
    <dgm:cxn modelId="{2BAEDCBC-A13E-2F41-A38B-97A04FB22C1C}" type="presParOf" srcId="{F44941F7-3D40-A44E-A803-F589809EB130}" destId="{23E1CB86-389D-C549-8610-9DE635923CA7}" srcOrd="41" destOrd="0" presId="urn:microsoft.com/office/officeart/2005/8/layout/default"/>
    <dgm:cxn modelId="{E717F04C-2659-8747-AA9D-5525125C53F6}" type="presParOf" srcId="{F44941F7-3D40-A44E-A803-F589809EB130}" destId="{F890D128-38D5-F545-B9C5-44E80AAF1859}" srcOrd="42" destOrd="0" presId="urn:microsoft.com/office/officeart/2005/8/layout/default"/>
    <dgm:cxn modelId="{062079E5-4FB2-2142-AE43-3F9C51A11C31}" type="presParOf" srcId="{F44941F7-3D40-A44E-A803-F589809EB130}" destId="{BDC98589-EEDB-1840-BCED-80F79AD74399}" srcOrd="43" destOrd="0" presId="urn:microsoft.com/office/officeart/2005/8/layout/default"/>
    <dgm:cxn modelId="{010A7363-207A-1F4B-B5A8-B2C64907A990}" type="presParOf" srcId="{F44941F7-3D40-A44E-A803-F589809EB130}" destId="{91DE173A-8C30-3442-93A9-2B7FECCEAC2A}" srcOrd="44" destOrd="0" presId="urn:microsoft.com/office/officeart/2005/8/layout/default"/>
    <dgm:cxn modelId="{5601C68D-AC78-614A-A0F8-DBA35F80B5B9}" type="presParOf" srcId="{F44941F7-3D40-A44E-A803-F589809EB130}" destId="{46232BBB-76D4-F046-8E2C-D2D5D9398D93}" srcOrd="45" destOrd="0" presId="urn:microsoft.com/office/officeart/2005/8/layout/default"/>
    <dgm:cxn modelId="{B946E401-284E-F44B-B5B5-166F6BB9B0B8}" type="presParOf" srcId="{F44941F7-3D40-A44E-A803-F589809EB130}" destId="{EC6E8600-DDBA-3246-9C62-9140144218EA}" srcOrd="4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C39C47-B7AE-47BF-8349-9E88995D79B0}">
      <dsp:nvSpPr>
        <dsp:cNvPr id="0" name=""/>
        <dsp:cNvSpPr/>
      </dsp:nvSpPr>
      <dsp:spPr>
        <a:xfrm>
          <a:off x="0" y="3813"/>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02EF70-355E-4383-9BA3-4D4EF2E6994B}">
      <dsp:nvSpPr>
        <dsp:cNvPr id="0" name=""/>
        <dsp:cNvSpPr/>
      </dsp:nvSpPr>
      <dsp:spPr>
        <a:xfrm>
          <a:off x="245727" y="186586"/>
          <a:ext cx="446777" cy="446777"/>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9031AC2-3926-4114-AC13-2083605F8297}">
      <dsp:nvSpPr>
        <dsp:cNvPr id="0" name=""/>
        <dsp:cNvSpPr/>
      </dsp:nvSpPr>
      <dsp:spPr>
        <a:xfrm>
          <a:off x="938232" y="3813"/>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a:solidFill>
                <a:srgbClr val="000000"/>
              </a:solidFill>
              <a:effectLst/>
              <a:latin typeface="Calibri" panose="020F0502020204030204" pitchFamily="34" charset="0"/>
            </a:rPr>
            <a:t>Define terms related to base compensation</a:t>
          </a:r>
          <a:endParaRPr lang="en-US" sz="1900" kern="1200" dirty="0"/>
        </a:p>
      </dsp:txBody>
      <dsp:txXfrm>
        <a:off x="938232" y="3813"/>
        <a:ext cx="9577367" cy="812322"/>
      </dsp:txXfrm>
    </dsp:sp>
    <dsp:sp modelId="{1F244B83-7FC2-417B-BD7E-C5AF9A6681F8}">
      <dsp:nvSpPr>
        <dsp:cNvPr id="0" name=""/>
        <dsp:cNvSpPr/>
      </dsp:nvSpPr>
      <dsp:spPr>
        <a:xfrm>
          <a:off x="0" y="1019216"/>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948507-0E52-4174-A2DD-F84F4CD705EE}">
      <dsp:nvSpPr>
        <dsp:cNvPr id="0" name=""/>
        <dsp:cNvSpPr/>
      </dsp:nvSpPr>
      <dsp:spPr>
        <a:xfrm>
          <a:off x="245727" y="1201989"/>
          <a:ext cx="446777" cy="446777"/>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BF0FCD4-C710-4ED8-8544-88A4B513138A}">
      <dsp:nvSpPr>
        <dsp:cNvPr id="0" name=""/>
        <dsp:cNvSpPr/>
      </dsp:nvSpPr>
      <dsp:spPr>
        <a:xfrm>
          <a:off x="938232" y="1019216"/>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dirty="0">
              <a:solidFill>
                <a:srgbClr val="000000"/>
              </a:solidFill>
              <a:effectLst/>
              <a:latin typeface="Calibri" panose="020F0502020204030204" pitchFamily="34" charset="0"/>
            </a:rPr>
            <a:t>Identify the various components of base compensation</a:t>
          </a:r>
          <a:endParaRPr lang="en-US" sz="1900" kern="1200" dirty="0"/>
        </a:p>
      </dsp:txBody>
      <dsp:txXfrm>
        <a:off x="938232" y="1019216"/>
        <a:ext cx="9577367" cy="812322"/>
      </dsp:txXfrm>
    </dsp:sp>
    <dsp:sp modelId="{55FB4A71-C61C-0645-A8EF-BA6D79816230}">
      <dsp:nvSpPr>
        <dsp:cNvPr id="0" name=""/>
        <dsp:cNvSpPr/>
      </dsp:nvSpPr>
      <dsp:spPr>
        <a:xfrm>
          <a:off x="0" y="2034620"/>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165008-E695-5842-81CC-9C479D408460}">
      <dsp:nvSpPr>
        <dsp:cNvPr id="0" name=""/>
        <dsp:cNvSpPr/>
      </dsp:nvSpPr>
      <dsp:spPr>
        <a:xfrm>
          <a:off x="245727" y="2217392"/>
          <a:ext cx="446777" cy="446777"/>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5544D0-6BF2-E243-8EDF-3DDB0ED5517F}">
      <dsp:nvSpPr>
        <dsp:cNvPr id="0" name=""/>
        <dsp:cNvSpPr/>
      </dsp:nvSpPr>
      <dsp:spPr>
        <a:xfrm>
          <a:off x="938232" y="2034620"/>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a:solidFill>
                <a:srgbClr val="000000"/>
              </a:solidFill>
              <a:effectLst/>
              <a:latin typeface="Calibri" panose="020F0502020204030204" pitchFamily="34" charset="0"/>
            </a:rPr>
            <a:t>Evaluate how base compensation is used in executive compensation</a:t>
          </a:r>
          <a:endParaRPr lang="en-US" sz="1900" b="0" i="0" u="none" kern="1200" dirty="0"/>
        </a:p>
      </dsp:txBody>
      <dsp:txXfrm>
        <a:off x="938232" y="2034620"/>
        <a:ext cx="9577367" cy="812322"/>
      </dsp:txXfrm>
    </dsp:sp>
    <dsp:sp modelId="{9A6FC6E4-B33E-4E00-86D4-2B9095538216}">
      <dsp:nvSpPr>
        <dsp:cNvPr id="0" name=""/>
        <dsp:cNvSpPr/>
      </dsp:nvSpPr>
      <dsp:spPr>
        <a:xfrm>
          <a:off x="0" y="3050023"/>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2FD0EC-D3B2-49E1-9C75-2BAFCCB7C671}">
      <dsp:nvSpPr>
        <dsp:cNvPr id="0" name=""/>
        <dsp:cNvSpPr/>
      </dsp:nvSpPr>
      <dsp:spPr>
        <a:xfrm>
          <a:off x="245727" y="3232796"/>
          <a:ext cx="446777" cy="446777"/>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B61F48C-BC31-42C8-8C5D-7BD9F1077E3E}">
      <dsp:nvSpPr>
        <dsp:cNvPr id="0" name=""/>
        <dsp:cNvSpPr/>
      </dsp:nvSpPr>
      <dsp:spPr>
        <a:xfrm>
          <a:off x="938232" y="3050023"/>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dirty="0">
              <a:solidFill>
                <a:srgbClr val="000000"/>
              </a:solidFill>
              <a:effectLst/>
              <a:latin typeface="Calibri" panose="020F0502020204030204" pitchFamily="34" charset="0"/>
            </a:rPr>
            <a:t>Assess how base compensation relates to internal and external competitiveness</a:t>
          </a:r>
          <a:endParaRPr lang="en-US" sz="1900" kern="1200" dirty="0"/>
        </a:p>
      </dsp:txBody>
      <dsp:txXfrm>
        <a:off x="938232" y="3050023"/>
        <a:ext cx="9577367" cy="812322"/>
      </dsp:txXfrm>
    </dsp:sp>
    <dsp:sp modelId="{A1799D55-F65C-C443-9F2A-88DE3B9A7040}">
      <dsp:nvSpPr>
        <dsp:cNvPr id="0" name=""/>
        <dsp:cNvSpPr/>
      </dsp:nvSpPr>
      <dsp:spPr>
        <a:xfrm>
          <a:off x="0" y="4065426"/>
          <a:ext cx="10515600" cy="81232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16DE98-C9FA-C64C-8499-845C64DAE330}">
      <dsp:nvSpPr>
        <dsp:cNvPr id="0" name=""/>
        <dsp:cNvSpPr/>
      </dsp:nvSpPr>
      <dsp:spPr>
        <a:xfrm>
          <a:off x="245727" y="4248199"/>
          <a:ext cx="446777" cy="446777"/>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1077E4-9CD0-C748-A181-97EFDB492B5A}">
      <dsp:nvSpPr>
        <dsp:cNvPr id="0" name=""/>
        <dsp:cNvSpPr/>
      </dsp:nvSpPr>
      <dsp:spPr>
        <a:xfrm>
          <a:off x="938232" y="4065426"/>
          <a:ext cx="9577367" cy="812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971" tIns="85971" rIns="85971" bIns="85971" numCol="1" spcCol="1270" anchor="ctr" anchorCtr="0">
          <a:noAutofit/>
        </a:bodyPr>
        <a:lstStyle/>
        <a:p>
          <a:pPr marL="0" lvl="0" indent="0" algn="l" defTabSz="844550">
            <a:lnSpc>
              <a:spcPct val="100000"/>
            </a:lnSpc>
            <a:spcBef>
              <a:spcPct val="0"/>
            </a:spcBef>
            <a:spcAft>
              <a:spcPct val="35000"/>
            </a:spcAft>
            <a:buNone/>
          </a:pPr>
          <a:r>
            <a:rPr lang="en-US" sz="1900" b="0" i="0" u="none" strike="noStrike" kern="1200" dirty="0">
              <a:solidFill>
                <a:srgbClr val="000000"/>
              </a:solidFill>
              <a:effectLst/>
              <a:latin typeface="Calibri" panose="020F0502020204030204" pitchFamily="34" charset="0"/>
            </a:rPr>
            <a:t>Examine how base compensation is regulated by various laws</a:t>
          </a:r>
          <a:endParaRPr lang="en-US" sz="1900" kern="1200" dirty="0"/>
        </a:p>
      </dsp:txBody>
      <dsp:txXfrm>
        <a:off x="938232" y="4065426"/>
        <a:ext cx="9577367" cy="8123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2FA313-7FFC-B849-8E9B-7E1E0689865E}">
      <dsp:nvSpPr>
        <dsp:cNvPr id="0" name=""/>
        <dsp:cNvSpPr/>
      </dsp:nvSpPr>
      <dsp:spPr>
        <a:xfrm>
          <a:off x="1251" y="308435"/>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Accountant</a:t>
          </a:r>
        </a:p>
      </dsp:txBody>
      <dsp:txXfrm>
        <a:off x="1251" y="308435"/>
        <a:ext cx="1576575" cy="945945"/>
      </dsp:txXfrm>
    </dsp:sp>
    <dsp:sp modelId="{58BD72AE-7D08-E541-8E2C-6741EA31C57C}">
      <dsp:nvSpPr>
        <dsp:cNvPr id="0" name=""/>
        <dsp:cNvSpPr/>
      </dsp:nvSpPr>
      <dsp:spPr>
        <a:xfrm>
          <a:off x="1735484" y="308435"/>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Administrative Assistant</a:t>
          </a:r>
        </a:p>
      </dsp:txBody>
      <dsp:txXfrm>
        <a:off x="1735484" y="308435"/>
        <a:ext cx="1576575" cy="945945"/>
      </dsp:txXfrm>
    </dsp:sp>
    <dsp:sp modelId="{0C6CDF8D-882B-994F-B398-5CB289F2B8F4}">
      <dsp:nvSpPr>
        <dsp:cNvPr id="0" name=""/>
        <dsp:cNvSpPr/>
      </dsp:nvSpPr>
      <dsp:spPr>
        <a:xfrm>
          <a:off x="3469717" y="308435"/>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Rock Star</a:t>
          </a:r>
        </a:p>
      </dsp:txBody>
      <dsp:txXfrm>
        <a:off x="3469717" y="308435"/>
        <a:ext cx="1576575" cy="945945"/>
      </dsp:txXfrm>
    </dsp:sp>
    <dsp:sp modelId="{BF9CFA9D-8504-764D-A47E-8D1D50B51147}">
      <dsp:nvSpPr>
        <dsp:cNvPr id="0" name=""/>
        <dsp:cNvSpPr/>
      </dsp:nvSpPr>
      <dsp:spPr>
        <a:xfrm>
          <a:off x="5203950" y="308435"/>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Airline Pilot</a:t>
          </a:r>
        </a:p>
      </dsp:txBody>
      <dsp:txXfrm>
        <a:off x="5203950" y="308435"/>
        <a:ext cx="1576575" cy="945945"/>
      </dsp:txXfrm>
    </dsp:sp>
    <dsp:sp modelId="{032AD9EC-9A8C-E04A-B9CD-F9C327361012}">
      <dsp:nvSpPr>
        <dsp:cNvPr id="0" name=""/>
        <dsp:cNvSpPr/>
      </dsp:nvSpPr>
      <dsp:spPr>
        <a:xfrm>
          <a:off x="6938183" y="308435"/>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Food Server</a:t>
          </a:r>
        </a:p>
      </dsp:txBody>
      <dsp:txXfrm>
        <a:off x="6938183" y="308435"/>
        <a:ext cx="1576575" cy="945945"/>
      </dsp:txXfrm>
    </dsp:sp>
    <dsp:sp modelId="{C05818E9-05C6-CF40-9601-402902D417BA}">
      <dsp:nvSpPr>
        <dsp:cNvPr id="0" name=""/>
        <dsp:cNvSpPr/>
      </dsp:nvSpPr>
      <dsp:spPr>
        <a:xfrm>
          <a:off x="8672416" y="308435"/>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Maître’ D at a fine restaurant</a:t>
          </a:r>
        </a:p>
      </dsp:txBody>
      <dsp:txXfrm>
        <a:off x="8672416" y="308435"/>
        <a:ext cx="1576575" cy="945945"/>
      </dsp:txXfrm>
    </dsp:sp>
    <dsp:sp modelId="{43EB0BC5-7311-DE43-9A84-54CC17A8355F}">
      <dsp:nvSpPr>
        <dsp:cNvPr id="0" name=""/>
        <dsp:cNvSpPr/>
      </dsp:nvSpPr>
      <dsp:spPr>
        <a:xfrm>
          <a:off x="1251" y="1412038"/>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Janitor</a:t>
          </a:r>
        </a:p>
      </dsp:txBody>
      <dsp:txXfrm>
        <a:off x="1251" y="1412038"/>
        <a:ext cx="1576575" cy="945945"/>
      </dsp:txXfrm>
    </dsp:sp>
    <dsp:sp modelId="{4EF72DDD-A4E5-9F4D-B267-BA6C5EC353C5}">
      <dsp:nvSpPr>
        <dsp:cNvPr id="0" name=""/>
        <dsp:cNvSpPr/>
      </dsp:nvSpPr>
      <dsp:spPr>
        <a:xfrm>
          <a:off x="1735484" y="1412038"/>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Bus Driver</a:t>
          </a:r>
        </a:p>
      </dsp:txBody>
      <dsp:txXfrm>
        <a:off x="1735484" y="1412038"/>
        <a:ext cx="1576575" cy="945945"/>
      </dsp:txXfrm>
    </dsp:sp>
    <dsp:sp modelId="{D4240016-5B57-514E-B3F0-B35082997526}">
      <dsp:nvSpPr>
        <dsp:cNvPr id="0" name=""/>
        <dsp:cNvSpPr/>
      </dsp:nvSpPr>
      <dsp:spPr>
        <a:xfrm>
          <a:off x="3469717" y="1412038"/>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Construction Worker</a:t>
          </a:r>
        </a:p>
      </dsp:txBody>
      <dsp:txXfrm>
        <a:off x="3469717" y="1412038"/>
        <a:ext cx="1576575" cy="945945"/>
      </dsp:txXfrm>
    </dsp:sp>
    <dsp:sp modelId="{F529D5C6-CDE0-E84E-BBEB-3850FAD38041}">
      <dsp:nvSpPr>
        <dsp:cNvPr id="0" name=""/>
        <dsp:cNvSpPr/>
      </dsp:nvSpPr>
      <dsp:spPr>
        <a:xfrm>
          <a:off x="5203950" y="1412038"/>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Salesperson</a:t>
          </a:r>
        </a:p>
      </dsp:txBody>
      <dsp:txXfrm>
        <a:off x="5203950" y="1412038"/>
        <a:ext cx="1576575" cy="945945"/>
      </dsp:txXfrm>
    </dsp:sp>
    <dsp:sp modelId="{7FF7EE62-7803-7C43-A678-73F1D226D4CF}">
      <dsp:nvSpPr>
        <dsp:cNvPr id="0" name=""/>
        <dsp:cNvSpPr/>
      </dsp:nvSpPr>
      <dsp:spPr>
        <a:xfrm>
          <a:off x="6938183" y="1412038"/>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Pharma rep</a:t>
          </a:r>
        </a:p>
      </dsp:txBody>
      <dsp:txXfrm>
        <a:off x="6938183" y="1412038"/>
        <a:ext cx="1576575" cy="945945"/>
      </dsp:txXfrm>
    </dsp:sp>
    <dsp:sp modelId="{612877FC-9819-3E40-ACC6-5767F0C341E2}">
      <dsp:nvSpPr>
        <dsp:cNvPr id="0" name=""/>
        <dsp:cNvSpPr/>
      </dsp:nvSpPr>
      <dsp:spPr>
        <a:xfrm>
          <a:off x="8672416" y="1412038"/>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Fire fighter</a:t>
          </a:r>
        </a:p>
      </dsp:txBody>
      <dsp:txXfrm>
        <a:off x="8672416" y="1412038"/>
        <a:ext cx="1576575" cy="945945"/>
      </dsp:txXfrm>
    </dsp:sp>
    <dsp:sp modelId="{1BE0B4C5-A397-9E4B-9BB3-892820DE35E5}">
      <dsp:nvSpPr>
        <dsp:cNvPr id="0" name=""/>
        <dsp:cNvSpPr/>
      </dsp:nvSpPr>
      <dsp:spPr>
        <a:xfrm>
          <a:off x="1251" y="2515641"/>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CEO of Fortune 100 company</a:t>
          </a:r>
        </a:p>
      </dsp:txBody>
      <dsp:txXfrm>
        <a:off x="1251" y="2515641"/>
        <a:ext cx="1576575" cy="945945"/>
      </dsp:txXfrm>
    </dsp:sp>
    <dsp:sp modelId="{9EC419A7-EC75-DB4E-8CF8-7D177207D60C}">
      <dsp:nvSpPr>
        <dsp:cNvPr id="0" name=""/>
        <dsp:cNvSpPr/>
      </dsp:nvSpPr>
      <dsp:spPr>
        <a:xfrm>
          <a:off x="1735484" y="2515641"/>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Social media influencer</a:t>
          </a:r>
        </a:p>
      </dsp:txBody>
      <dsp:txXfrm>
        <a:off x="1735484" y="2515641"/>
        <a:ext cx="1576575" cy="945945"/>
      </dsp:txXfrm>
    </dsp:sp>
    <dsp:sp modelId="{ECAA3A8B-1248-8140-BBB9-936B94B1B372}">
      <dsp:nvSpPr>
        <dsp:cNvPr id="0" name=""/>
        <dsp:cNvSpPr/>
      </dsp:nvSpPr>
      <dsp:spPr>
        <a:xfrm>
          <a:off x="3469717" y="2515641"/>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Teacher</a:t>
          </a:r>
        </a:p>
      </dsp:txBody>
      <dsp:txXfrm>
        <a:off x="3469717" y="2515641"/>
        <a:ext cx="1576575" cy="945945"/>
      </dsp:txXfrm>
    </dsp:sp>
    <dsp:sp modelId="{674E970B-D842-5241-8323-85FF3CC41F57}">
      <dsp:nvSpPr>
        <dsp:cNvPr id="0" name=""/>
        <dsp:cNvSpPr/>
      </dsp:nvSpPr>
      <dsp:spPr>
        <a:xfrm>
          <a:off x="5203950" y="2515641"/>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Personal Trainer at a gym</a:t>
          </a:r>
        </a:p>
      </dsp:txBody>
      <dsp:txXfrm>
        <a:off x="5203950" y="2515641"/>
        <a:ext cx="1576575" cy="945945"/>
      </dsp:txXfrm>
    </dsp:sp>
    <dsp:sp modelId="{E5783259-F58C-9547-BFBE-237AD1631A2C}">
      <dsp:nvSpPr>
        <dsp:cNvPr id="0" name=""/>
        <dsp:cNvSpPr/>
      </dsp:nvSpPr>
      <dsp:spPr>
        <a:xfrm>
          <a:off x="6938183" y="2515641"/>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Race Car driver</a:t>
          </a:r>
        </a:p>
      </dsp:txBody>
      <dsp:txXfrm>
        <a:off x="6938183" y="2515641"/>
        <a:ext cx="1576575" cy="945945"/>
      </dsp:txXfrm>
    </dsp:sp>
    <dsp:sp modelId="{ACEFE5A6-8C50-F745-8027-9EED5E60FDD5}">
      <dsp:nvSpPr>
        <dsp:cNvPr id="0" name=""/>
        <dsp:cNvSpPr/>
      </dsp:nvSpPr>
      <dsp:spPr>
        <a:xfrm>
          <a:off x="8672416" y="2515641"/>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House keeper</a:t>
          </a:r>
        </a:p>
      </dsp:txBody>
      <dsp:txXfrm>
        <a:off x="8672416" y="2515641"/>
        <a:ext cx="1576575" cy="945945"/>
      </dsp:txXfrm>
    </dsp:sp>
    <dsp:sp modelId="{496A46DF-CD6E-1344-9487-1D1B3239A9A1}">
      <dsp:nvSpPr>
        <dsp:cNvPr id="0" name=""/>
        <dsp:cNvSpPr/>
      </dsp:nvSpPr>
      <dsp:spPr>
        <a:xfrm>
          <a:off x="1251" y="3619244"/>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Computer Programmer</a:t>
          </a:r>
        </a:p>
      </dsp:txBody>
      <dsp:txXfrm>
        <a:off x="1251" y="3619244"/>
        <a:ext cx="1576575" cy="945945"/>
      </dsp:txXfrm>
    </dsp:sp>
    <dsp:sp modelId="{60E6850C-8367-BF42-9884-84112996915F}">
      <dsp:nvSpPr>
        <dsp:cNvPr id="0" name=""/>
        <dsp:cNvSpPr/>
      </dsp:nvSpPr>
      <dsp:spPr>
        <a:xfrm>
          <a:off x="1735484" y="3619244"/>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Applications designer</a:t>
          </a:r>
        </a:p>
      </dsp:txBody>
      <dsp:txXfrm>
        <a:off x="1735484" y="3619244"/>
        <a:ext cx="1576575" cy="945945"/>
      </dsp:txXfrm>
    </dsp:sp>
    <dsp:sp modelId="{5C22F832-BB93-944E-B8D9-82DD21A1AAD8}">
      <dsp:nvSpPr>
        <dsp:cNvPr id="0" name=""/>
        <dsp:cNvSpPr/>
      </dsp:nvSpPr>
      <dsp:spPr>
        <a:xfrm>
          <a:off x="3469717" y="3619244"/>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Financial Planner</a:t>
          </a:r>
        </a:p>
      </dsp:txBody>
      <dsp:txXfrm>
        <a:off x="3469717" y="3619244"/>
        <a:ext cx="1576575" cy="945945"/>
      </dsp:txXfrm>
    </dsp:sp>
    <dsp:sp modelId="{F890D128-38D5-F545-B9C5-44E80AAF1859}">
      <dsp:nvSpPr>
        <dsp:cNvPr id="0" name=""/>
        <dsp:cNvSpPr/>
      </dsp:nvSpPr>
      <dsp:spPr>
        <a:xfrm>
          <a:off x="5203950" y="3619244"/>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Chief Finance Officer</a:t>
          </a:r>
        </a:p>
      </dsp:txBody>
      <dsp:txXfrm>
        <a:off x="5203950" y="3619244"/>
        <a:ext cx="1576575" cy="945945"/>
      </dsp:txXfrm>
    </dsp:sp>
    <dsp:sp modelId="{91DE173A-8C30-3442-93A9-2B7FECCEAC2A}">
      <dsp:nvSpPr>
        <dsp:cNvPr id="0" name=""/>
        <dsp:cNvSpPr/>
      </dsp:nvSpPr>
      <dsp:spPr>
        <a:xfrm>
          <a:off x="6938183" y="3619244"/>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NASA Scientist</a:t>
          </a:r>
        </a:p>
      </dsp:txBody>
      <dsp:txXfrm>
        <a:off x="6938183" y="3619244"/>
        <a:ext cx="1576575" cy="945945"/>
      </dsp:txXfrm>
    </dsp:sp>
    <dsp:sp modelId="{EC6E8600-DDBA-3246-9C62-9140144218EA}">
      <dsp:nvSpPr>
        <dsp:cNvPr id="0" name=""/>
        <dsp:cNvSpPr/>
      </dsp:nvSpPr>
      <dsp:spPr>
        <a:xfrm>
          <a:off x="8672416" y="3619244"/>
          <a:ext cx="1576575" cy="94594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Actor</a:t>
          </a:r>
        </a:p>
      </dsp:txBody>
      <dsp:txXfrm>
        <a:off x="8672416" y="3619244"/>
        <a:ext cx="1576575" cy="94594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B02811-B5C3-A447-9787-E8E52ED95B89}" type="datetimeFigureOut">
              <a:rPr lang="en-US" smtClean="0"/>
              <a:t>3/20/2024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5A3417-7E9B-C044-961B-66EA9D58F3C9}" type="slidenum">
              <a:rPr lang="en-US" smtClean="0"/>
              <a:t>‹#›</a:t>
            </a:fld>
            <a:endParaRPr lang="en-US"/>
          </a:p>
        </p:txBody>
      </p:sp>
    </p:spTree>
    <p:extLst>
      <p:ext uri="{BB962C8B-B14F-4D97-AF65-F5344CB8AC3E}">
        <p14:creationId xmlns:p14="http://schemas.microsoft.com/office/powerpoint/2010/main" val="1217846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money.usnews.com/careers/slideshows/companies-that-offer-unlimited-vacation-days?slide=5"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asuWMK9Ixh8"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s://www.dol.gov/agencies/whd/fact-sheets/17a-overtime" TargetMode="External"/><Relationship Id="rId13" Type="http://schemas.openxmlformats.org/officeDocument/2006/relationships/hyperlink" Target="https://www.youtube.com/watch?v=RUuMnu59ONY" TargetMode="External"/><Relationship Id="rId18" Type="http://schemas.openxmlformats.org/officeDocument/2006/relationships/hyperlink" Target="https://www.youtube.com/watch?v=rtaQOhNWAew" TargetMode="External"/><Relationship Id="rId3" Type="http://schemas.openxmlformats.org/officeDocument/2006/relationships/hyperlink" Target="https://www.youtube.com/watch?v=bDDzN8sS-g0" TargetMode="External"/><Relationship Id="rId7" Type="http://schemas.openxmlformats.org/officeDocument/2006/relationships/hyperlink" Target="https://www.dol.gov/agencies/whd/flsa" TargetMode="External"/><Relationship Id="rId12" Type="http://schemas.openxmlformats.org/officeDocument/2006/relationships/hyperlink" Target="https://www.dol.gov/agencies/whd/fact-sheets/56c-bonuses" TargetMode="External"/><Relationship Id="rId17" Type="http://schemas.openxmlformats.org/officeDocument/2006/relationships/hyperlink" Target="https://www.ssa.gov/oact/cola/latestCOLA.html#:~:text=The%20latest%20COLA%20is%205.9,payments%20made%20for%20January%202022." TargetMode="External"/><Relationship Id="rId2" Type="http://schemas.openxmlformats.org/officeDocument/2006/relationships/slide" Target="../slides/slide6.xml"/><Relationship Id="rId16" Type="http://schemas.openxmlformats.org/officeDocument/2006/relationships/hyperlink" Target="https://www.bls.gov/cpi/" TargetMode="External"/><Relationship Id="rId20" Type="http://schemas.openxmlformats.org/officeDocument/2006/relationships/hyperlink" Target="https://www.dol.gov/agencies/whd/state/minimum-wage/tipped#foot1" TargetMode="External"/><Relationship Id="rId1" Type="http://schemas.openxmlformats.org/officeDocument/2006/relationships/notesMaster" Target="../notesMasters/notesMaster1.xml"/><Relationship Id="rId6" Type="http://schemas.openxmlformats.org/officeDocument/2006/relationships/hyperlink" Target="https://www.dol.gov/agencies/whd/fact-sheets/17g-overtime-salary" TargetMode="External"/><Relationship Id="rId11" Type="http://schemas.openxmlformats.org/officeDocument/2006/relationships/hyperlink" Target="https://www.youtube.com/watch?v=NPr-yBMCPMk" TargetMode="External"/><Relationship Id="rId5" Type="http://schemas.openxmlformats.org/officeDocument/2006/relationships/hyperlink" Target="https://www.dol.gov/agencies/whd/minimum-wage" TargetMode="External"/><Relationship Id="rId15" Type="http://schemas.openxmlformats.org/officeDocument/2006/relationships/hyperlink" Target="https://www.youtube.com/watch?v=VnXWNiLPRNI" TargetMode="External"/><Relationship Id="rId10" Type="http://schemas.openxmlformats.org/officeDocument/2006/relationships/hyperlink" Target="https://www.dol.gov/agencies/whd/fact-sheets/17f-overtime-outside-sales" TargetMode="External"/><Relationship Id="rId19" Type="http://schemas.openxmlformats.org/officeDocument/2006/relationships/hyperlink" Target="https://www.dol.gov/agencies/whd/flsa/tips" TargetMode="External"/><Relationship Id="rId4" Type="http://schemas.openxmlformats.org/officeDocument/2006/relationships/hyperlink" Target="https://www.youtube.com/watch?v=zOJEgcK1F7Y" TargetMode="External"/><Relationship Id="rId9" Type="http://schemas.openxmlformats.org/officeDocument/2006/relationships/hyperlink" Target="https://www.youtube.com/watch?v=gP4CKgwGeh8" TargetMode="External"/><Relationship Id="rId14" Type="http://schemas.openxmlformats.org/officeDocument/2006/relationships/hyperlink" Target="https://www.dol.gov/general/topic/wages/meritpay" TargetMode="Externa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s://www.dol.gov/agencies/owcp" TargetMode="External"/><Relationship Id="rId3" Type="http://schemas.openxmlformats.org/officeDocument/2006/relationships/hyperlink" Target="https://www.dol.gov/general/topic/retirement/erisa" TargetMode="External"/><Relationship Id="rId7" Type="http://schemas.openxmlformats.org/officeDocument/2006/relationships/hyperlink" Target="https://www.ssa.gov/benefits/retirement/learn.html#:~:text=The%20full%20retirement%20age%20is,are%20payable%20at%20age%2067."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www.ssa.gov/news/press/factsheets/HowAreSocialSecurity.htm#:~:text=Social%20Security%20is%20financed%20through,self%2Demployed%20pay%2012.4%20percent." TargetMode="External"/><Relationship Id="rId5" Type="http://schemas.openxmlformats.org/officeDocument/2006/relationships/hyperlink" Target="https://www.ssa.gov/history/35act.html" TargetMode="External"/><Relationship Id="rId10" Type="http://schemas.openxmlformats.org/officeDocument/2006/relationships/hyperlink" Target="https://www.irs.gov/taxtopics/tc759#:~:text=FUTA%20tax%20rate%3A%20The%20FUTA,as%20wages%20during%20the%20year." TargetMode="External"/><Relationship Id="rId4" Type="http://schemas.openxmlformats.org/officeDocument/2006/relationships/hyperlink" Target="https://www.pbgc.gov/" TargetMode="External"/><Relationship Id="rId9" Type="http://schemas.openxmlformats.org/officeDocument/2006/relationships/hyperlink" Target="https://www.dol.gov/general/topic/safety-health" TargetMode="Externa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www.dol.gov/agencies/owcp" TargetMode="External"/><Relationship Id="rId3" Type="http://schemas.openxmlformats.org/officeDocument/2006/relationships/hyperlink" Target="https://www.dol.gov/general/topic/retirement/erisa" TargetMode="External"/><Relationship Id="rId7" Type="http://schemas.openxmlformats.org/officeDocument/2006/relationships/hyperlink" Target="https://www.ssa.gov/benefits/retirement/learn.html#:~:text=The%20full%20retirement%20age%20is,are%20payable%20at%20age%2067."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www.ssa.gov/news/press/factsheets/HowAreSocialSecurity.htm#:~:text=Social%20Security%20is%20financed%20through,self%2Demployed%20pay%2012.4%20percent." TargetMode="External"/><Relationship Id="rId5" Type="http://schemas.openxmlformats.org/officeDocument/2006/relationships/hyperlink" Target="https://www.ssa.gov/history/35act.html" TargetMode="External"/><Relationship Id="rId10" Type="http://schemas.openxmlformats.org/officeDocument/2006/relationships/hyperlink" Target="https://www.irs.gov/taxtopics/tc759#:~:text=FUTA%20tax%20rate%3A%20The%20FUTA,as%20wages%20during%20the%20year." TargetMode="External"/><Relationship Id="rId4" Type="http://schemas.openxmlformats.org/officeDocument/2006/relationships/hyperlink" Target="https://www.pbgc.gov/" TargetMode="External"/><Relationship Id="rId9" Type="http://schemas.openxmlformats.org/officeDocument/2006/relationships/hyperlink" Target="https://www.dol.gov/general/topic/safety-health"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dol.gov/agencies/whd/field-operations-handbook/Chapter-11#B11d00"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www.youtube.com/watch?v=gEVnfvYHTp0" TargetMode="External"/><Relationship Id="rId4" Type="http://schemas.openxmlformats.org/officeDocument/2006/relationships/hyperlink" Target="https://www.dol.gov/agencies/whd/fls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endParaRPr lang="en-US" sz="1800" b="0" i="0"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30EFC5C5-581A-E348-9144-1F79078BBA9A}" type="slidenum">
              <a:rPr lang="en-US" smtClean="0"/>
              <a:t>1</a:t>
            </a:fld>
            <a:endParaRPr lang="en-US"/>
          </a:p>
        </p:txBody>
      </p:sp>
    </p:spTree>
    <p:extLst>
      <p:ext uri="{BB962C8B-B14F-4D97-AF65-F5344CB8AC3E}">
        <p14:creationId xmlns:p14="http://schemas.microsoft.com/office/powerpoint/2010/main" val="815219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r>
              <a:rPr lang="en-US" sz="1800" b="0" i="0" dirty="0">
                <a:solidFill>
                  <a:srgbClr val="000000"/>
                </a:solidFill>
                <a:effectLst/>
                <a:latin typeface="Calibri" panose="020F0502020204030204" pitchFamily="34" charset="0"/>
              </a:rPr>
              <a:t>Time: 5 minutes </a:t>
            </a:r>
          </a:p>
          <a:p>
            <a:pPr algn="ctr" rtl="0" fontAlgn="base"/>
            <a:r>
              <a:rPr lang="en-US" sz="1800" b="0" i="0" dirty="0">
                <a:solidFill>
                  <a:srgbClr val="000000"/>
                </a:solidFill>
                <a:effectLst/>
                <a:latin typeface="Calibri" panose="020F0502020204030204" pitchFamily="34" charset="0"/>
              </a:rPr>
              <a:t>Running time:  85 minutes </a:t>
            </a:r>
          </a:p>
          <a:p>
            <a:pPr algn="l" rtl="0" fontAlgn="base"/>
            <a:r>
              <a:rPr lang="en-US" sz="1800" b="0" i="0" dirty="0">
                <a:solidFill>
                  <a:srgbClr val="000000"/>
                </a:solidFill>
                <a:effectLst/>
                <a:latin typeface="Calibri" panose="020F0502020204030204" pitchFamily="34" charset="0"/>
              </a:rPr>
              <a:t> </a:t>
            </a:r>
          </a:p>
          <a:p>
            <a:pPr algn="l" rtl="0" fontAlgn="base"/>
            <a:r>
              <a:rPr lang="en-US" sz="1800" b="1" i="0" dirty="0">
                <a:solidFill>
                  <a:srgbClr val="000000"/>
                </a:solidFill>
                <a:effectLst/>
                <a:latin typeface="Calibri" panose="020F0502020204030204" pitchFamily="34" charset="0"/>
              </a:rPr>
              <a:t>Objective</a:t>
            </a:r>
            <a:r>
              <a:rPr lang="en-US" sz="1800" b="0" i="0" dirty="0">
                <a:solidFill>
                  <a:srgbClr val="000000"/>
                </a:solidFill>
                <a:effectLst/>
                <a:latin typeface="Calibri" panose="020F0502020204030204" pitchFamily="34" charset="0"/>
              </a:rPr>
              <a:t>: Students will review the material by answering the questions on the slide.</a:t>
            </a:r>
          </a:p>
          <a:p>
            <a:pPr algn="l" rtl="0" fontAlgn="base"/>
            <a:r>
              <a:rPr lang="en-US" sz="1800" b="1" i="0" dirty="0">
                <a:solidFill>
                  <a:srgbClr val="000000"/>
                </a:solidFill>
                <a:effectLst/>
                <a:latin typeface="Calibri" panose="020F0502020204030204" pitchFamily="34" charset="0"/>
              </a:rPr>
              <a:t>Description</a:t>
            </a:r>
            <a:r>
              <a:rPr lang="en-US" sz="1800" b="0" i="0" dirty="0">
                <a:solidFill>
                  <a:srgbClr val="000000"/>
                </a:solidFill>
                <a:effectLst/>
                <a:latin typeface="Calibri" panose="020F0502020204030204" pitchFamily="34" charset="0"/>
              </a:rPr>
              <a:t>: Students will review the material by answering the questions on the slide.</a:t>
            </a:r>
          </a:p>
          <a:p>
            <a:pPr algn="l" rtl="0" fontAlgn="base"/>
            <a:r>
              <a:rPr lang="en-US" sz="1800" b="1" i="0" dirty="0">
                <a:solidFill>
                  <a:srgbClr val="000000"/>
                </a:solidFill>
                <a:effectLst/>
                <a:latin typeface="Calibri" panose="020F0502020204030204" pitchFamily="34" charset="0"/>
              </a:rPr>
              <a:t>Instructional Method</a:t>
            </a:r>
            <a:r>
              <a:rPr lang="en-US" sz="1800" b="0" i="0" dirty="0">
                <a:solidFill>
                  <a:srgbClr val="000000"/>
                </a:solidFill>
                <a:effectLst/>
                <a:latin typeface="Calibri" panose="020F0502020204030204" pitchFamily="34" charset="0"/>
              </a:rPr>
              <a:t>: Pair and share discussions, exercises, homework</a:t>
            </a:r>
          </a:p>
          <a:p>
            <a:pPr algn="l" rtl="0" fontAlgn="base"/>
            <a:endParaRPr lang="en-US" sz="1800" b="0" i="0" dirty="0">
              <a:solidFill>
                <a:srgbClr val="000000"/>
              </a:solidFill>
              <a:effectLst/>
              <a:latin typeface="Calibri" panose="020F0502020204030204" pitchFamily="34" charset="0"/>
            </a:endParaRPr>
          </a:p>
          <a:p>
            <a:pPr algn="l" rtl="0">
              <a:spcBef>
                <a:spcPts val="0"/>
              </a:spcBef>
              <a:spcAft>
                <a:spcPts val="0"/>
              </a:spcAft>
            </a:pPr>
            <a:br>
              <a:rPr lang="en-US" sz="2800"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Script: </a:t>
            </a:r>
            <a:r>
              <a:rPr lang="en-US" sz="1800" b="0" i="0" u="none" strike="noStrike" dirty="0">
                <a:solidFill>
                  <a:srgbClr val="000000"/>
                </a:solidFill>
                <a:effectLst/>
                <a:latin typeface="Calibri" panose="020F0502020204030204" pitchFamily="34" charset="0"/>
              </a:rPr>
              <a:t>Answer the questions on the slide and think about the last time you negotiated for compensation.</a:t>
            </a:r>
            <a:br>
              <a:rPr lang="en-US" sz="1800" b="1" i="0" u="none" strike="noStrike" dirty="0">
                <a:solidFill>
                  <a:srgbClr val="000000"/>
                </a:solidFill>
                <a:effectLst/>
                <a:latin typeface="Calibri" panose="020F0502020204030204" pitchFamily="34" charset="0"/>
              </a:rPr>
            </a:br>
            <a:endParaRPr lang="en-US" sz="1800" b="1" i="0" u="none" strike="noStrike" dirty="0">
              <a:solidFill>
                <a:srgbClr val="000000"/>
              </a:solidFill>
              <a:effectLst/>
              <a:latin typeface="Calibri" panose="020F0502020204030204" pitchFamily="34" charset="0"/>
            </a:endParaRPr>
          </a:p>
          <a:p>
            <a:pPr algn="l" rtl="0">
              <a:spcBef>
                <a:spcPts val="0"/>
              </a:spcBef>
              <a:spcAft>
                <a:spcPts val="0"/>
              </a:spcAft>
            </a:pPr>
            <a:r>
              <a:rPr lang="en-US" sz="1800" b="1" i="0" u="none" strike="noStrike" dirty="0">
                <a:solidFill>
                  <a:srgbClr val="000000"/>
                </a:solidFill>
                <a:effectLst/>
                <a:latin typeface="Calibri" panose="020F0502020204030204" pitchFamily="34" charset="0"/>
              </a:rPr>
              <a:t>Facilitator Notes:</a:t>
            </a:r>
          </a:p>
          <a:p>
            <a:pPr algn="l" rtl="0">
              <a:spcBef>
                <a:spcPts val="0"/>
              </a:spcBef>
              <a:spcAft>
                <a:spcPts val="0"/>
              </a:spcAft>
            </a:pPr>
            <a:endParaRPr lang="en-US" sz="1800" b="1" i="0" u="none" strike="noStrike" dirty="0">
              <a:solidFill>
                <a:srgbClr val="000000"/>
              </a:solidFill>
              <a:effectLst/>
              <a:latin typeface="Calibri" panose="020F0502020204030204" pitchFamily="34" charset="0"/>
            </a:endParaRPr>
          </a:p>
          <a:p>
            <a:pPr algn="l" rtl="0">
              <a:spcBef>
                <a:spcPts val="0"/>
              </a:spcBef>
              <a:spcAft>
                <a:spcPts val="0"/>
              </a:spcAft>
            </a:pPr>
            <a:r>
              <a:rPr lang="en-US" sz="1800" b="1" i="0" u="sng" strike="noStrike" dirty="0">
                <a:solidFill>
                  <a:srgbClr val="1155CC"/>
                </a:solidFill>
                <a:effectLst/>
                <a:latin typeface="Calibri" panose="020F0502020204030204" pitchFamily="34" charset="0"/>
                <a:hlinkClick r:id="rId3"/>
              </a:rPr>
              <a:t>13 Companies That Offer Unlimited Vacation Days</a:t>
            </a:r>
            <a:endParaRPr lang="en-US" sz="2800" b="0" i="0" u="none" strike="noStrike" dirty="0">
              <a:solidFill>
                <a:srgbClr val="000000"/>
              </a:solidFill>
              <a:effectLst/>
            </a:endParaRPr>
          </a:p>
          <a:p>
            <a:pPr marL="63500" algn="l" rtl="0">
              <a:spcBef>
                <a:spcPts val="0"/>
              </a:spcBef>
              <a:spcAft>
                <a:spcPts val="0"/>
              </a:spcAft>
            </a:pPr>
            <a:br>
              <a:rPr lang="en-US" sz="2800"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Discussion Prompts:</a:t>
            </a:r>
            <a:endParaRPr lang="en-US" sz="2800" b="0" i="0" u="none" strike="noStrike" dirty="0">
              <a:solidFill>
                <a:srgbClr val="000000"/>
              </a:solidFill>
              <a:effectLst/>
            </a:endParaRPr>
          </a:p>
          <a:p>
            <a:pPr algn="l" rtl="0" fontAlgn="base">
              <a:spcBef>
                <a:spcPts val="0"/>
              </a:spcBef>
              <a:spcAft>
                <a:spcPts val="0"/>
              </a:spcAft>
              <a:buFont typeface="+mj-lt"/>
              <a:buAutoNum type="arabicPeriod"/>
            </a:pPr>
            <a:r>
              <a:rPr lang="en-US" sz="1800" b="0" i="0" u="none" strike="noStrike" dirty="0">
                <a:solidFill>
                  <a:srgbClr val="000000"/>
                </a:solidFill>
                <a:effectLst/>
                <a:latin typeface="Calibri" panose="020F0502020204030204" pitchFamily="34" charset="0"/>
              </a:rPr>
              <a:t>What are the best sources for determining what base compensation to negotiate for when starting a new job?</a:t>
            </a:r>
          </a:p>
          <a:p>
            <a:pPr algn="l" rtl="0" fontAlgn="base">
              <a:spcBef>
                <a:spcPts val="0"/>
              </a:spcBef>
              <a:spcAft>
                <a:spcPts val="0"/>
              </a:spcAft>
              <a:buFont typeface="+mj-lt"/>
              <a:buAutoNum type="arabicPeriod"/>
            </a:pPr>
            <a:r>
              <a:rPr lang="en-US" sz="1800" b="0" i="0" u="none" strike="noStrike" dirty="0">
                <a:solidFill>
                  <a:srgbClr val="000000"/>
                </a:solidFill>
                <a:effectLst/>
                <a:latin typeface="Calibri" panose="020F0502020204030204" pitchFamily="34" charset="0"/>
              </a:rPr>
              <a:t>What factors influence the value employees place on their total rewards package?</a:t>
            </a:r>
          </a:p>
          <a:p>
            <a:pPr marL="63500" algn="l" rtl="0">
              <a:spcBef>
                <a:spcPts val="0"/>
              </a:spcBef>
              <a:spcAft>
                <a:spcPts val="0"/>
              </a:spcAft>
            </a:pPr>
            <a:br>
              <a:rPr lang="en-US" sz="2800"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HR Skills Exercises:</a:t>
            </a:r>
            <a:endParaRPr lang="en-US" sz="2800" b="0" i="0" u="none" strike="noStrike" dirty="0">
              <a:solidFill>
                <a:srgbClr val="000000"/>
              </a:solidFill>
              <a:effectLst/>
            </a:endParaRPr>
          </a:p>
          <a:p>
            <a:pPr algn="l" rtl="0">
              <a:spcBef>
                <a:spcPts val="0"/>
              </a:spcBef>
              <a:spcAft>
                <a:spcPts val="0"/>
              </a:spcAft>
            </a:pPr>
            <a:r>
              <a:rPr lang="en-US" sz="1800" b="1" i="0" u="none" strike="noStrike" dirty="0">
                <a:solidFill>
                  <a:srgbClr val="000000"/>
                </a:solidFill>
                <a:effectLst/>
                <a:latin typeface="Calibri" panose="020F0502020204030204" pitchFamily="34" charset="0"/>
              </a:rPr>
              <a:t> </a:t>
            </a:r>
            <a:r>
              <a:rPr lang="en-US" sz="1800" b="0" i="0" u="none" strike="noStrike" dirty="0">
                <a:solidFill>
                  <a:srgbClr val="000000"/>
                </a:solidFill>
                <a:effectLst/>
                <a:latin typeface="Calibri" panose="020F0502020204030204" pitchFamily="34" charset="0"/>
              </a:rPr>
              <a:t>The CEO would like your suggestions for some ways your organization can improve work/life balance for your employees. Your organization is a manufacturing facility that makes computer chips for cell phones and your business operates 24/7. The vast majority of the work to run the organization must take place within the facility as special tools and safety procedures are required. Provide and explain at least 5 recommendations that your CEO could consider (you can disregard potential costs at this time, consider this a detailed brainstorming session).</a:t>
            </a:r>
            <a:endParaRPr lang="en-US" sz="2800" b="0" i="0" u="none" strike="noStrike" dirty="0">
              <a:solidFill>
                <a:srgbClr val="000000"/>
              </a:solidFill>
              <a:effectLst/>
            </a:endParaRPr>
          </a:p>
          <a:p>
            <a:br>
              <a:rPr lang="en-US" sz="2800" b="0" i="0" u="none" strike="noStrike" dirty="0">
                <a:solidFill>
                  <a:srgbClr val="000000"/>
                </a:solidFill>
                <a:effectLst/>
              </a:rPr>
            </a:br>
            <a:br>
              <a:rPr lang="en-US" sz="2800" b="0" i="0" u="none" strike="noStrike" dirty="0">
                <a:solidFill>
                  <a:srgbClr val="000000"/>
                </a:solidFill>
                <a:effectLst/>
              </a:rPr>
            </a:br>
            <a:br>
              <a:rPr lang="en-US" sz="2800" b="0" i="0" u="none" strike="noStrike" dirty="0">
                <a:solidFill>
                  <a:srgbClr val="000000"/>
                </a:solidFill>
                <a:effectLst/>
              </a:rPr>
            </a:br>
            <a:br>
              <a:rPr lang="en-US" sz="2800" b="0" i="0" u="none" strike="noStrike" dirty="0">
                <a:solidFill>
                  <a:srgbClr val="000000"/>
                </a:solidFill>
                <a:effectLst/>
              </a:rPr>
            </a:br>
            <a:br>
              <a:rPr lang="en-US" sz="2800" b="0" i="0" u="none" strike="noStrike" dirty="0">
                <a:solidFill>
                  <a:srgbClr val="000000"/>
                </a:solidFill>
                <a:effectLst/>
              </a:rPr>
            </a:br>
            <a:br>
              <a:rPr lang="en-US" b="0" i="0" u="none" strike="noStrike" dirty="0">
                <a:solidFill>
                  <a:srgbClr val="000000"/>
                </a:solidFill>
                <a:effectLst/>
              </a:rPr>
            </a:br>
            <a:br>
              <a:rPr lang="en-US" b="0" i="0" u="none" strike="noStrike" dirty="0">
                <a:solidFill>
                  <a:srgbClr val="000000"/>
                </a:solidFill>
                <a:effectLst/>
              </a:rPr>
            </a:br>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 </a:t>
            </a:r>
            <a:endParaRPr lang="en-US" b="0" i="0" u="none" strike="noStrike" dirty="0">
              <a:solidFill>
                <a:srgbClr val="000000"/>
              </a:solidFill>
              <a:effectLst/>
            </a:endParaRPr>
          </a:p>
          <a:p>
            <a:br>
              <a:rPr lang="en-US" dirty="0"/>
            </a:br>
            <a:br>
              <a:rPr lang="en-US" dirty="0"/>
            </a:br>
            <a:endParaRPr lang="en-US" dirty="0"/>
          </a:p>
        </p:txBody>
      </p:sp>
      <p:sp>
        <p:nvSpPr>
          <p:cNvPr id="4" name="Slide Number Placeholder 3"/>
          <p:cNvSpPr>
            <a:spLocks noGrp="1"/>
          </p:cNvSpPr>
          <p:nvPr>
            <p:ph type="sldNum" sz="quarter" idx="5"/>
          </p:nvPr>
        </p:nvSpPr>
        <p:spPr/>
        <p:txBody>
          <a:bodyPr/>
          <a:lstStyle/>
          <a:p>
            <a:fld id="{30EFC5C5-581A-E348-9144-1F79078BBA9A}" type="slidenum">
              <a:rPr lang="en-US" smtClean="0"/>
              <a:t>10</a:t>
            </a:fld>
            <a:endParaRPr lang="en-US"/>
          </a:p>
        </p:txBody>
      </p:sp>
    </p:spTree>
    <p:extLst>
      <p:ext uri="{BB962C8B-B14F-4D97-AF65-F5344CB8AC3E}">
        <p14:creationId xmlns:p14="http://schemas.microsoft.com/office/powerpoint/2010/main" val="1577703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a:extLst>
              <a:ext uri="{FF2B5EF4-FFF2-40B4-BE49-F238E27FC236}">
                <a16:creationId xmlns:a16="http://schemas.microsoft.com/office/drawing/2014/main" id="{B9398DD4-3234-CC40-BB7F-049D0FF588E3}"/>
              </a:ext>
            </a:extLst>
          </p:cNvPr>
          <p:cNvSpPr>
            <a:spLocks noGrp="1" noRot="1" noChangeAspect="1" noChangeArrowheads="1" noTextEdit="1"/>
          </p:cNvSpPr>
          <p:nvPr>
            <p:ph type="sldImg"/>
          </p:nvPr>
        </p:nvSpPr>
        <p:spPr>
          <a:xfrm>
            <a:off x="393700" y="692150"/>
            <a:ext cx="6070600" cy="3416300"/>
          </a:xfrm>
          <a:ln/>
        </p:spPr>
      </p:sp>
      <p:sp>
        <p:nvSpPr>
          <p:cNvPr id="3" name="Notes Placeholder 2">
            <a:extLst>
              <a:ext uri="{FF2B5EF4-FFF2-40B4-BE49-F238E27FC236}">
                <a16:creationId xmlns:a16="http://schemas.microsoft.com/office/drawing/2014/main" id="{45638D6B-DB9E-AC43-86ED-C8DD62DF3ED7}"/>
              </a:ext>
            </a:extLst>
          </p:cNvPr>
          <p:cNvSpPr>
            <a:spLocks noGrp="1"/>
          </p:cNvSpPr>
          <p:nvPr>
            <p:ph type="body" idx="1"/>
          </p:nvPr>
        </p:nvSpPr>
        <p:spPr/>
        <p:txBody>
          <a:bodyPr/>
          <a:lstStyle/>
          <a:p>
            <a:pPr algn="ctr" rtl="0" fontAlgn="base"/>
            <a:r>
              <a:rPr lang="en-US" sz="1200" b="0" i="0" dirty="0">
                <a:solidFill>
                  <a:srgbClr val="000000"/>
                </a:solidFill>
                <a:effectLst/>
                <a:latin typeface="Calibri" panose="020F0502020204030204" pitchFamily="34" charset="0"/>
              </a:rPr>
              <a:t>Time:  5 minutes </a:t>
            </a:r>
            <a:endParaRPr lang="en-US" b="0" i="0" dirty="0">
              <a:solidFill>
                <a:srgbClr val="000000"/>
              </a:solidFill>
              <a:effectLst/>
              <a:latin typeface="Calibri" panose="020F0502020204030204" pitchFamily="34" charset="0"/>
            </a:endParaRPr>
          </a:p>
          <a:p>
            <a:pPr algn="ctr" rtl="0" fontAlgn="base"/>
            <a:r>
              <a:rPr lang="en-US" sz="1200" b="0" i="0" dirty="0">
                <a:solidFill>
                  <a:srgbClr val="000000"/>
                </a:solidFill>
                <a:effectLst/>
                <a:latin typeface="Calibri" panose="020F0502020204030204" pitchFamily="34" charset="0"/>
              </a:rPr>
              <a:t>Running time: 90 minutes </a:t>
            </a:r>
            <a:endParaRPr lang="en-US"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Objective</a:t>
            </a:r>
            <a:r>
              <a:rPr lang="en-US" sz="1200" b="0" i="0" dirty="0">
                <a:solidFill>
                  <a:srgbClr val="000000"/>
                </a:solidFill>
                <a:effectLst/>
                <a:latin typeface="Calibri" panose="020F0502020204030204" pitchFamily="34" charset="0"/>
              </a:rPr>
              <a:t>: Review main points in this module. </a:t>
            </a:r>
            <a:endParaRPr lang="en-US"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Description</a:t>
            </a:r>
            <a:r>
              <a:rPr lang="en-US" sz="1200" b="0" i="0" dirty="0">
                <a:solidFill>
                  <a:srgbClr val="000000"/>
                </a:solidFill>
                <a:effectLst/>
                <a:latin typeface="Calibri" panose="020F0502020204030204" pitchFamily="34" charset="0"/>
              </a:rPr>
              <a:t>:  Be sure that students have a fun way to remember the material. </a:t>
            </a:r>
            <a:endParaRPr lang="en-US"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Instructional Method</a:t>
            </a:r>
            <a:r>
              <a:rPr lang="en-US" sz="1200" b="0" i="0" dirty="0">
                <a:solidFill>
                  <a:srgbClr val="000000"/>
                </a:solidFill>
                <a:effectLst/>
                <a:latin typeface="Calibri" panose="020F0502020204030204" pitchFamily="34" charset="0"/>
              </a:rPr>
              <a:t>: Game – Review </a:t>
            </a:r>
            <a:endParaRPr lang="en-US"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Script</a:t>
            </a:r>
            <a:r>
              <a:rPr lang="en-US" sz="1200" b="0" i="0" dirty="0">
                <a:solidFill>
                  <a:srgbClr val="000000"/>
                </a:solidFill>
                <a:effectLst/>
                <a:latin typeface="Calibri" panose="020F0502020204030204" pitchFamily="34" charset="0"/>
              </a:rPr>
              <a:t>:   </a:t>
            </a:r>
            <a:endParaRPr lang="en-US"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Let’s see how much we remember about this module. </a:t>
            </a:r>
            <a:endParaRPr lang="en-US"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Facilitator Notes:</a:t>
            </a:r>
            <a:r>
              <a:rPr lang="en-US" sz="1200" b="0" i="0" dirty="0">
                <a:solidFill>
                  <a:srgbClr val="000000"/>
                </a:solidFill>
                <a:effectLst/>
                <a:latin typeface="Calibri" panose="020F0502020204030204" pitchFamily="34" charset="0"/>
              </a:rPr>
              <a:t> </a:t>
            </a:r>
            <a:endParaRPr lang="en-US" b="0" i="0" dirty="0">
              <a:solidFill>
                <a:srgbClr val="000000"/>
              </a:solidFill>
              <a:effectLst/>
              <a:latin typeface="Calibri" panose="020F0502020204030204" pitchFamily="34" charset="0"/>
            </a:endParaRPr>
          </a:p>
          <a:p>
            <a:pPr algn="l" rtl="0" fontAlgn="base">
              <a:buFont typeface="Arial" panose="020B0604020202020204" pitchFamily="34" charset="0"/>
              <a:buNone/>
            </a:pPr>
            <a:r>
              <a:rPr lang="en-US" sz="1200" b="0" i="0" dirty="0">
                <a:solidFill>
                  <a:srgbClr val="000000"/>
                </a:solidFill>
                <a:effectLst/>
                <a:latin typeface="Calibri" panose="020F0502020204030204" pitchFamily="34" charset="0"/>
              </a:rPr>
              <a:t>Review Exercise:  Create a fun game to review the material.  Remember to use the objectives to measure learning: </a:t>
            </a:r>
          </a:p>
          <a:p>
            <a:pPr algn="l" rtl="0" fontAlgn="base">
              <a:buFont typeface="Arial" panose="020B0604020202020204" pitchFamily="34" charset="0"/>
              <a:buChar char="•"/>
            </a:pPr>
            <a:endParaRPr lang="en-US" sz="1200" b="0" i="0" dirty="0">
              <a:solidFill>
                <a:srgbClr val="000000"/>
              </a:solidFill>
              <a:effectLst/>
              <a:latin typeface="Calibri" panose="020F0502020204030204" pitchFamily="34" charset="0"/>
            </a:endParaRPr>
          </a:p>
          <a:p>
            <a:pPr marL="285750" indent="-285750"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Define terms related to base compensation</a:t>
            </a:r>
            <a:endParaRPr lang="en-US" sz="1800" b="0" i="0" u="none" strike="noStrike" dirty="0">
              <a:solidFill>
                <a:srgbClr val="000000"/>
              </a:solidFill>
              <a:effectLst/>
              <a:latin typeface="+mn-lt"/>
            </a:endParaRPr>
          </a:p>
          <a:p>
            <a:pPr marL="285750" indent="-285750"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Identify the various components of base compensation</a:t>
            </a:r>
          </a:p>
          <a:p>
            <a:pPr marL="285750" indent="-285750"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Evaluate how base compensation is used in executive compensation</a:t>
            </a:r>
            <a:endParaRPr lang="en-US" sz="1800" b="0" i="0" u="none" strike="noStrike" dirty="0">
              <a:solidFill>
                <a:srgbClr val="000000"/>
              </a:solidFill>
              <a:effectLst/>
              <a:latin typeface="+mn-lt"/>
            </a:endParaRPr>
          </a:p>
          <a:p>
            <a:pPr marL="285750" indent="-285750"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Assess how base compensation relates to internal and external competitiveness</a:t>
            </a:r>
            <a:endParaRPr lang="en-US" sz="1800" b="0" i="0" u="none" strike="noStrike" dirty="0">
              <a:solidFill>
                <a:srgbClr val="000000"/>
              </a:solidFill>
              <a:effectLst/>
              <a:latin typeface="+mn-lt"/>
            </a:endParaRPr>
          </a:p>
          <a:p>
            <a:pPr marL="285750" indent="-285750"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Examine how base compensation is regulated by various laws</a:t>
            </a:r>
            <a:endParaRPr lang="en-US" sz="1800" b="0" i="0" u="none" strike="noStrike" dirty="0">
              <a:solidFill>
                <a:srgbClr val="000000"/>
              </a:solidFill>
              <a:effectLst/>
            </a:endParaRPr>
          </a:p>
          <a:p>
            <a:pPr marL="0" indent="0" algn="l" rtl="0" fontAlgn="base">
              <a:buFont typeface="Arial" panose="020B0604020202020204" pitchFamily="34" charset="0"/>
              <a:buNone/>
            </a:pPr>
            <a:br>
              <a:rPr lang="en-US" sz="1800" dirty="0"/>
            </a:br>
            <a:r>
              <a:rPr lang="en-US" sz="1200" b="0" i="0" dirty="0">
                <a:solidFill>
                  <a:srgbClr val="000000"/>
                </a:solidFill>
                <a:effectLst/>
                <a:latin typeface="Calibri" panose="020F0502020204030204" pitchFamily="34" charset="0"/>
              </a:rPr>
              <a:t> </a:t>
            </a:r>
          </a:p>
          <a:p>
            <a:pPr algn="l" rtl="0" fontAlgn="base">
              <a:buFont typeface="Arial" panose="020B0604020202020204" pitchFamily="34" charset="0"/>
              <a:buChar char="•"/>
            </a:pPr>
            <a:r>
              <a:rPr lang="en-US" sz="1200" b="0" i="0" dirty="0">
                <a:solidFill>
                  <a:srgbClr val="000000"/>
                </a:solidFill>
                <a:effectLst/>
                <a:latin typeface="Calibri" panose="020F0502020204030204" pitchFamily="34" charset="0"/>
              </a:rPr>
              <a:t>Have each student submit a question on a piece of paper, crumple it up and toss it in a bucket (clean wastebasket), Instructor will then read them and give points to each team with the correct answer. </a:t>
            </a:r>
          </a:p>
          <a:p>
            <a:pPr algn="l" rtl="0" fontAlgn="base">
              <a:buFont typeface="Arial" panose="020B0604020202020204" pitchFamily="34" charset="0"/>
              <a:buChar char="•"/>
            </a:pPr>
            <a:r>
              <a:rPr lang="en-US" sz="1200" b="0" i="0" dirty="0">
                <a:solidFill>
                  <a:srgbClr val="000000"/>
                </a:solidFill>
                <a:effectLst/>
                <a:latin typeface="Calibri" panose="020F0502020204030204" pitchFamily="34" charset="0"/>
              </a:rPr>
              <a:t>Any game show – Family Feud, Jeopardy, $10,000 pyramid, Password, Tic Tac Toe </a:t>
            </a:r>
          </a:p>
          <a:p>
            <a:pPr algn="l" rtl="0" fontAlgn="base">
              <a:buFont typeface="Arial" panose="020B0604020202020204" pitchFamily="34" charset="0"/>
              <a:buChar char="•"/>
            </a:pPr>
            <a:r>
              <a:rPr lang="en-US" sz="1200" b="0" i="0" dirty="0">
                <a:solidFill>
                  <a:srgbClr val="000000"/>
                </a:solidFill>
                <a:effectLst/>
                <a:latin typeface="Calibri" panose="020F0502020204030204" pitchFamily="34" charset="0"/>
              </a:rPr>
              <a:t>Extra credit quizzes </a:t>
            </a:r>
          </a:p>
          <a:p>
            <a:pPr algn="l" rtl="0" fontAlgn="base"/>
            <a:r>
              <a:rPr lang="en-US" sz="1200" b="0" i="0" dirty="0">
                <a:solidFill>
                  <a:srgbClr val="000000"/>
                </a:solidFill>
                <a:effectLst/>
                <a:latin typeface="Calibri" panose="020F0502020204030204" pitchFamily="34" charset="0"/>
              </a:rPr>
              <a:t> </a:t>
            </a:r>
            <a:endParaRPr lang="en-US" b="0" i="0" dirty="0">
              <a:solidFill>
                <a:srgbClr val="000000"/>
              </a:solidFill>
              <a:effectLst/>
              <a:latin typeface="Calibri" panose="020F0502020204030204" pitchFamily="34" charset="0"/>
            </a:endParaRPr>
          </a:p>
          <a:p>
            <a:pPr algn="l" rtl="0" fontAlgn="base"/>
            <a:r>
              <a:rPr lang="en-US" sz="1200" b="0" i="1" dirty="0">
                <a:solidFill>
                  <a:srgbClr val="000000"/>
                </a:solidFill>
                <a:effectLst/>
                <a:latin typeface="Calibri" panose="020F0502020204030204" pitchFamily="34" charset="0"/>
              </a:rPr>
              <a:t>Virtual</a:t>
            </a:r>
            <a:r>
              <a:rPr lang="en-US" sz="1200" b="0" i="0" dirty="0">
                <a:solidFill>
                  <a:srgbClr val="000000"/>
                </a:solidFill>
                <a:effectLst/>
                <a:latin typeface="Calibri" panose="020F0502020204030204" pitchFamily="34" charset="0"/>
              </a:rPr>
              <a:t> </a:t>
            </a:r>
            <a:endParaRPr lang="en-US"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There are many ways to review material virtually or in person.  Students can use their phones or computers to navigate to various online review websites.  </a:t>
            </a:r>
            <a:endParaRPr lang="en-US"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A few are: </a:t>
            </a:r>
            <a:endParaRPr lang="en-US"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n-US" sz="1200" b="0" i="0" dirty="0">
                <a:solidFill>
                  <a:srgbClr val="000000"/>
                </a:solidFill>
                <a:effectLst/>
                <a:latin typeface="Calibri" panose="020F0502020204030204" pitchFamily="34" charset="0"/>
              </a:rPr>
              <a:t>Kahoot </a:t>
            </a:r>
          </a:p>
          <a:p>
            <a:pPr algn="l" rtl="0" fontAlgn="base">
              <a:buFont typeface="Arial" panose="020B0604020202020204" pitchFamily="34" charset="0"/>
              <a:buChar char="•"/>
            </a:pPr>
            <a:r>
              <a:rPr lang="en-US" sz="1200" b="0" i="0" dirty="0">
                <a:solidFill>
                  <a:srgbClr val="000000"/>
                </a:solidFill>
                <a:effectLst/>
                <a:latin typeface="Calibri" panose="020F0502020204030204" pitchFamily="34" charset="0"/>
              </a:rPr>
              <a:t>Quizlet </a:t>
            </a:r>
          </a:p>
          <a:p>
            <a:pPr>
              <a:defRPr/>
            </a:pPr>
            <a:endParaRPr lang="en-US" dirty="0"/>
          </a:p>
          <a:p>
            <a:pPr>
              <a:defRPr/>
            </a:pPr>
            <a:endParaRPr lang="en-US" dirty="0"/>
          </a:p>
        </p:txBody>
      </p:sp>
      <p:sp>
        <p:nvSpPr>
          <p:cNvPr id="36867" name="Slide Number Placeholder 3">
            <a:extLst>
              <a:ext uri="{FF2B5EF4-FFF2-40B4-BE49-F238E27FC236}">
                <a16:creationId xmlns:a16="http://schemas.microsoft.com/office/drawing/2014/main" id="{626FF135-DAFE-D947-9CC9-E306F9CF600B}"/>
              </a:ext>
            </a:extLst>
          </p:cNvPr>
          <p:cNvSpPr>
            <a:spLocks noGrp="1" noChangeArrowheads="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B58B877E-CD30-A24D-93A8-89C3A9AF7759}" type="slidenum">
              <a:rPr lang="en-US" altLang="en-US"/>
              <a:pPr/>
              <a:t>11</a:t>
            </a:fld>
            <a:endParaRPr lang="en-US" altLang="en-US"/>
          </a:p>
        </p:txBody>
      </p:sp>
    </p:spTree>
    <p:extLst>
      <p:ext uri="{BB962C8B-B14F-4D97-AF65-F5344CB8AC3E}">
        <p14:creationId xmlns:p14="http://schemas.microsoft.com/office/powerpoint/2010/main" val="1396619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E6E56343-8F48-458C-B946-7873F2771941}"/>
              </a:ext>
            </a:extLst>
          </p:cNvPr>
          <p:cNvSpPr>
            <a:spLocks noGrp="1" noRot="1" noChangeAspect="1" noChangeArrowheads="1" noTextEdit="1"/>
          </p:cNvSpPr>
          <p:nvPr>
            <p:ph type="sldImg"/>
          </p:nvPr>
        </p:nvSpPr>
        <p:spPr>
          <a:ln/>
        </p:spPr>
      </p:sp>
      <p:sp>
        <p:nvSpPr>
          <p:cNvPr id="22531" name="Notes Placeholder 2">
            <a:extLst>
              <a:ext uri="{FF2B5EF4-FFF2-40B4-BE49-F238E27FC236}">
                <a16:creationId xmlns:a16="http://schemas.microsoft.com/office/drawing/2014/main" id="{E345C0D6-502E-47BD-A0CC-641896B732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rtl="0" fontAlgn="base"/>
            <a:r>
              <a:rPr lang="en-US" sz="1800" b="0" i="0" dirty="0">
                <a:solidFill>
                  <a:srgbClr val="000000"/>
                </a:solidFill>
                <a:effectLst/>
                <a:latin typeface="Calibri" panose="020F0502020204030204" pitchFamily="34" charset="0"/>
              </a:rPr>
              <a:t>Time:  2 minutes </a:t>
            </a:r>
          </a:p>
          <a:p>
            <a:pPr algn="ctr" rtl="0" fontAlgn="base"/>
            <a:r>
              <a:rPr lang="en-US" sz="1800" b="0" i="0" dirty="0">
                <a:solidFill>
                  <a:srgbClr val="000000"/>
                </a:solidFill>
                <a:effectLst/>
                <a:latin typeface="Calibri" panose="020F0502020204030204" pitchFamily="34" charset="0"/>
              </a:rPr>
              <a:t>Running time: 4 minutes </a:t>
            </a:r>
          </a:p>
          <a:p>
            <a:pPr algn="l" rtl="0" fontAlgn="base"/>
            <a:r>
              <a:rPr lang="en-US" sz="1800" b="0" i="0" dirty="0">
                <a:solidFill>
                  <a:srgbClr val="000000"/>
                </a:solidFill>
                <a:effectLst/>
                <a:latin typeface="Calibri" panose="020F0502020204030204" pitchFamily="34" charset="0"/>
              </a:rPr>
              <a:t> </a:t>
            </a:r>
          </a:p>
          <a:p>
            <a:pPr algn="l" rtl="0" fontAlgn="base"/>
            <a:r>
              <a:rPr lang="en-US" sz="1800" b="1" i="0" dirty="0">
                <a:solidFill>
                  <a:srgbClr val="000000"/>
                </a:solidFill>
                <a:effectLst/>
                <a:latin typeface="Calibri" panose="020F0502020204030204" pitchFamily="34" charset="0"/>
              </a:rPr>
              <a:t>Objective</a:t>
            </a:r>
            <a:r>
              <a:rPr lang="en-US" sz="1800" b="0" i="0" dirty="0">
                <a:solidFill>
                  <a:srgbClr val="000000"/>
                </a:solidFill>
                <a:effectLst/>
                <a:latin typeface="Calibri" panose="020F0502020204030204" pitchFamily="34" charset="0"/>
              </a:rPr>
              <a:t>: Introduce the learning objectives.  </a:t>
            </a:r>
          </a:p>
          <a:p>
            <a:pPr algn="l" rtl="0" fontAlgn="base"/>
            <a:r>
              <a:rPr lang="en-US" sz="1800" b="1" i="0" dirty="0">
                <a:solidFill>
                  <a:srgbClr val="000000"/>
                </a:solidFill>
                <a:effectLst/>
                <a:latin typeface="Calibri" panose="020F0502020204030204" pitchFamily="34" charset="0"/>
              </a:rPr>
              <a:t>Description</a:t>
            </a:r>
            <a:r>
              <a:rPr lang="en-US" sz="1800" b="0" i="0" dirty="0">
                <a:solidFill>
                  <a:srgbClr val="000000"/>
                </a:solidFill>
                <a:effectLst/>
                <a:latin typeface="Calibri" panose="020F0502020204030204" pitchFamily="34" charset="0"/>
              </a:rPr>
              <a:t>: Show the objectives.  Answer any questions. </a:t>
            </a:r>
          </a:p>
          <a:p>
            <a:pPr algn="l" rtl="0" fontAlgn="base"/>
            <a:r>
              <a:rPr lang="en-US" sz="1800" b="1" i="0" dirty="0">
                <a:solidFill>
                  <a:srgbClr val="000000"/>
                </a:solidFill>
                <a:effectLst/>
                <a:latin typeface="Calibri" panose="020F0502020204030204" pitchFamily="34" charset="0"/>
              </a:rPr>
              <a:t>Instructional Method</a:t>
            </a:r>
            <a:r>
              <a:rPr lang="en-US" sz="1800" b="0" i="0" dirty="0">
                <a:solidFill>
                  <a:srgbClr val="000000"/>
                </a:solidFill>
                <a:effectLst/>
                <a:latin typeface="Calibri" panose="020F0502020204030204" pitchFamily="34" charset="0"/>
              </a:rPr>
              <a:t>: Lecture </a:t>
            </a:r>
          </a:p>
          <a:p>
            <a:pPr algn="l" rtl="0" fontAlgn="base"/>
            <a:r>
              <a:rPr lang="en-US" sz="1800" b="0" i="0" dirty="0">
                <a:solidFill>
                  <a:srgbClr val="000000"/>
                </a:solidFill>
                <a:effectLst/>
                <a:latin typeface="Calibri" panose="020F0502020204030204" pitchFamily="34" charset="0"/>
              </a:rPr>
              <a:t> </a:t>
            </a:r>
          </a:p>
          <a:p>
            <a:pPr algn="l" rtl="0" fontAlgn="base"/>
            <a:r>
              <a:rPr lang="en-US" sz="1800" b="1" i="0" dirty="0">
                <a:solidFill>
                  <a:srgbClr val="000000"/>
                </a:solidFill>
                <a:effectLst/>
                <a:latin typeface="Calibri" panose="020F0502020204030204" pitchFamily="34" charset="0"/>
              </a:rPr>
              <a:t>Script</a:t>
            </a:r>
            <a:r>
              <a:rPr lang="en-US" sz="1800" b="0" i="0" dirty="0">
                <a:solidFill>
                  <a:srgbClr val="000000"/>
                </a:solidFill>
                <a:effectLst/>
                <a:latin typeface="Calibri" panose="020F0502020204030204" pitchFamily="34" charset="0"/>
              </a:rPr>
              <a:t>:   </a:t>
            </a:r>
          </a:p>
          <a:p>
            <a:pPr algn="l" rtl="0" fontAlgn="base"/>
            <a:r>
              <a:rPr lang="en-US" sz="1800" b="0" i="0" dirty="0">
                <a:solidFill>
                  <a:srgbClr val="000000"/>
                </a:solidFill>
                <a:effectLst/>
                <a:latin typeface="Calibri" panose="020F0502020204030204" pitchFamily="34" charset="0"/>
              </a:rPr>
              <a:t>Here are the objectives for this module: </a:t>
            </a:r>
            <a:endParaRPr lang="en-US" sz="1200" b="0" i="0" u="none" strike="noStrike" dirty="0">
              <a:solidFill>
                <a:srgbClr val="000000"/>
              </a:solidFill>
              <a:effectLst/>
              <a:latin typeface="Calibri" panose="020F0502020204030204" pitchFamily="34" charset="0"/>
            </a:endParaRPr>
          </a:p>
          <a:p>
            <a:pPr marL="285750" indent="-285750"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Define terms related to base compensation</a:t>
            </a:r>
            <a:endParaRPr lang="en-US" sz="2800" b="0" i="0" u="none" strike="noStrike" dirty="0">
              <a:solidFill>
                <a:srgbClr val="000000"/>
              </a:solidFill>
              <a:effectLst/>
              <a:latin typeface="+mn-lt"/>
            </a:endParaRPr>
          </a:p>
          <a:p>
            <a:pPr marL="285750" indent="-285750"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Identify the various components of base compensation</a:t>
            </a:r>
          </a:p>
          <a:p>
            <a:pPr marL="285750" indent="-285750"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Evaluate how base compensation is used in executive compensation</a:t>
            </a:r>
            <a:endParaRPr lang="en-US" sz="2800" b="0" i="0" u="none" strike="noStrike" dirty="0">
              <a:solidFill>
                <a:srgbClr val="000000"/>
              </a:solidFill>
              <a:effectLst/>
              <a:latin typeface="+mn-lt"/>
            </a:endParaRPr>
          </a:p>
          <a:p>
            <a:pPr marL="285750" indent="-285750"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Assess how base compensation relates to internal and external competitiveness</a:t>
            </a:r>
            <a:endParaRPr lang="en-US" sz="2800" b="0" i="0" u="none" strike="noStrike" dirty="0">
              <a:solidFill>
                <a:srgbClr val="000000"/>
              </a:solidFill>
              <a:effectLst/>
              <a:latin typeface="+mn-lt"/>
            </a:endParaRPr>
          </a:p>
          <a:p>
            <a:pPr marL="285750" indent="-285750"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Examine how base compensation is regulated by various laws</a:t>
            </a:r>
            <a:endParaRPr lang="en-US" sz="2800" b="0" i="0" u="none" strike="noStrike" dirty="0">
              <a:solidFill>
                <a:srgbClr val="000000"/>
              </a:solidFill>
              <a:effectLst/>
            </a:endParaRPr>
          </a:p>
          <a:p>
            <a:br>
              <a:rPr lang="en-US" sz="2800" dirty="0"/>
            </a:br>
            <a:br>
              <a:rPr lang="en-US" sz="2800" dirty="0"/>
            </a:br>
            <a:br>
              <a:rPr lang="en-US" sz="2800" dirty="0"/>
            </a:br>
            <a:r>
              <a:rPr lang="en-US" sz="1800" b="0" i="0" dirty="0">
                <a:solidFill>
                  <a:srgbClr val="000000"/>
                </a:solidFill>
                <a:effectLst/>
                <a:latin typeface="Calibri" panose="020F0502020204030204" pitchFamily="34" charset="0"/>
              </a:rPr>
              <a:t> </a:t>
            </a:r>
          </a:p>
          <a:p>
            <a:pPr algn="l" rtl="0" fontAlgn="base"/>
            <a:r>
              <a:rPr lang="en-US" sz="1800" b="1" i="0" dirty="0">
                <a:solidFill>
                  <a:srgbClr val="000000"/>
                </a:solidFill>
                <a:effectLst/>
                <a:latin typeface="Calibri" panose="020F0502020204030204" pitchFamily="34" charset="0"/>
              </a:rPr>
              <a:t>Facilitator Notes:</a:t>
            </a:r>
            <a:r>
              <a:rPr lang="en-US" sz="1800" b="0" i="0" dirty="0">
                <a:solidFill>
                  <a:srgbClr val="000000"/>
                </a:solidFill>
                <a:effectLst/>
                <a:latin typeface="Calibri" panose="020F0502020204030204" pitchFamily="34" charset="0"/>
              </a:rPr>
              <a:t> </a:t>
            </a:r>
          </a:p>
          <a:p>
            <a:pPr algn="l" rtl="0" fontAlgn="base">
              <a:buFont typeface="Arial" panose="020B0604020202020204" pitchFamily="34" charset="0"/>
              <a:buNone/>
            </a:pPr>
            <a:r>
              <a:rPr lang="en-US" sz="1800" b="0" i="0" dirty="0">
                <a:solidFill>
                  <a:srgbClr val="000000"/>
                </a:solidFill>
                <a:effectLst/>
                <a:latin typeface="Calibri" panose="020F0502020204030204" pitchFamily="34" charset="0"/>
              </a:rPr>
              <a:t>Use the objectives topics to create evaluation for the review. </a:t>
            </a:r>
          </a:p>
          <a:p>
            <a:br>
              <a:rPr lang="en-US" dirty="0"/>
            </a:br>
            <a:br>
              <a:rPr lang="en-US" dirty="0"/>
            </a:br>
            <a:endParaRPr lang="en-US" altLang="en-US" dirty="0"/>
          </a:p>
        </p:txBody>
      </p:sp>
      <p:sp>
        <p:nvSpPr>
          <p:cNvPr id="22532" name="Slide Number Placeholder 3">
            <a:extLst>
              <a:ext uri="{FF2B5EF4-FFF2-40B4-BE49-F238E27FC236}">
                <a16:creationId xmlns:a16="http://schemas.microsoft.com/office/drawing/2014/main" id="{3A156541-B4B6-4C1E-A433-D2A7100DB55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816C0D5-F599-4256-8DF5-CF87BA7B99C8}" type="slidenum">
              <a:rPr lang="en-US" altLang="en-US" sz="1200" smtClean="0"/>
              <a:pPr/>
              <a:t>2</a:t>
            </a:fld>
            <a:endParaRPr lang="en-US" altLang="en-US" sz="1200"/>
          </a:p>
        </p:txBody>
      </p:sp>
    </p:spTree>
    <p:extLst>
      <p:ext uri="{BB962C8B-B14F-4D97-AF65-F5344CB8AC3E}">
        <p14:creationId xmlns:p14="http://schemas.microsoft.com/office/powerpoint/2010/main" val="4038491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r>
              <a:rPr lang="en-US" sz="1200" b="0" i="0" dirty="0">
                <a:solidFill>
                  <a:srgbClr val="000000"/>
                </a:solidFill>
                <a:effectLst/>
                <a:latin typeface="Calibri" panose="020F0502020204030204" pitchFamily="34" charset="0"/>
              </a:rPr>
              <a:t>Time:  8 minutes </a:t>
            </a:r>
            <a:endParaRPr lang="en-US" sz="1800" b="0" i="0" dirty="0">
              <a:solidFill>
                <a:srgbClr val="000000"/>
              </a:solidFill>
              <a:effectLst/>
              <a:latin typeface="Calibri" panose="020F0502020204030204" pitchFamily="34" charset="0"/>
            </a:endParaRPr>
          </a:p>
          <a:p>
            <a:pPr algn="ctr" rtl="0" fontAlgn="base"/>
            <a:r>
              <a:rPr lang="en-US" sz="1200" b="0" i="0" dirty="0">
                <a:solidFill>
                  <a:srgbClr val="000000"/>
                </a:solidFill>
                <a:effectLst/>
                <a:latin typeface="Calibri" panose="020F0502020204030204" pitchFamily="34" charset="0"/>
              </a:rPr>
              <a:t>Running time: 12 minutes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Objective</a:t>
            </a:r>
            <a:r>
              <a:rPr lang="en-US" sz="1200" b="0" i="0" dirty="0">
                <a:solidFill>
                  <a:srgbClr val="000000"/>
                </a:solidFill>
                <a:effectLst/>
                <a:latin typeface="Calibri" panose="020F0502020204030204" pitchFamily="34" charset="0"/>
              </a:rPr>
              <a:t>: Define key terms for base compensation.</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Description</a:t>
            </a:r>
            <a:r>
              <a:rPr lang="en-US" sz="1200" b="0" i="0" dirty="0">
                <a:solidFill>
                  <a:srgbClr val="000000"/>
                </a:solidFill>
                <a:effectLst/>
                <a:latin typeface="Calibri" panose="020F0502020204030204" pitchFamily="34" charset="0"/>
              </a:rPr>
              <a:t>: Match Key terms to the correct definition.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Instructional Method</a:t>
            </a:r>
            <a:r>
              <a:rPr lang="en-US" sz="1200" b="0" i="0" dirty="0">
                <a:solidFill>
                  <a:srgbClr val="000000"/>
                </a:solidFill>
                <a:effectLst/>
                <a:latin typeface="Calibri" panose="020F0502020204030204" pitchFamily="34" charset="0"/>
              </a:rPr>
              <a:t>: Game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Script</a:t>
            </a:r>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Let’s play a game to define some key terms used in the compensation and benefits profession.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Exercise</a:t>
            </a:r>
            <a:r>
              <a:rPr lang="en-US" sz="1200" b="0" i="0" dirty="0">
                <a:solidFill>
                  <a:srgbClr val="000000"/>
                </a:solidFill>
                <a:effectLst/>
                <a:latin typeface="Calibri" panose="020F0502020204030204" pitchFamily="34" charset="0"/>
              </a:rPr>
              <a:t>:  Key terms </a:t>
            </a:r>
            <a:endParaRPr lang="en-US" sz="1800" b="0" i="0" dirty="0">
              <a:solidFill>
                <a:srgbClr val="000000"/>
              </a:solidFill>
              <a:effectLst/>
              <a:latin typeface="Calibri" panose="020F0502020204030204" pitchFamily="34" charset="0"/>
            </a:endParaRPr>
          </a:p>
          <a:p>
            <a:pPr algn="l" rtl="0" fontAlgn="base">
              <a:buFont typeface="+mj-lt"/>
              <a:buAutoNum type="arabicPeriod"/>
            </a:pPr>
            <a:r>
              <a:rPr lang="en-US" sz="1200" b="0" i="0" dirty="0">
                <a:solidFill>
                  <a:srgbClr val="000000"/>
                </a:solidFill>
                <a:effectLst/>
                <a:latin typeface="Calibri" panose="020F0502020204030204" pitchFamily="34" charset="0"/>
              </a:rPr>
              <a:t>The instructor will state the definition of each term. </a:t>
            </a:r>
          </a:p>
          <a:p>
            <a:pPr algn="l" rtl="0" fontAlgn="base">
              <a:buFont typeface="+mj-lt"/>
              <a:buAutoNum type="arabicPeriod" startAt="2"/>
            </a:pPr>
            <a:r>
              <a:rPr lang="en-US" sz="1200" b="0" i="0" dirty="0">
                <a:solidFill>
                  <a:srgbClr val="000000"/>
                </a:solidFill>
                <a:effectLst/>
                <a:latin typeface="Calibri" panose="020F0502020204030204" pitchFamily="34" charset="0"/>
              </a:rPr>
              <a:t>Have students choose which term fits the definition. </a:t>
            </a:r>
          </a:p>
          <a:p>
            <a:pPr algn="l" rtl="0" fontAlgn="base">
              <a:buFont typeface="+mj-lt"/>
              <a:buAutoNum type="arabicPeriod" startAt="3"/>
            </a:pPr>
            <a:r>
              <a:rPr lang="en-US" sz="1200" b="0" i="0" dirty="0">
                <a:solidFill>
                  <a:srgbClr val="000000"/>
                </a:solidFill>
                <a:effectLst/>
                <a:latin typeface="Calibri" panose="020F0502020204030204" pitchFamily="34" charset="0"/>
              </a:rPr>
              <a:t>Click to “light up” the correct answer. </a:t>
            </a:r>
          </a:p>
          <a:p>
            <a:pPr algn="l" rtl="0" fontAlgn="base"/>
            <a:endParaRPr lang="en-US" sz="1200" b="0" i="0" dirty="0">
              <a:solidFill>
                <a:srgbClr val="000000"/>
              </a:solidFill>
              <a:effectLst/>
              <a:latin typeface="Calibri" panose="020F0502020204030204" pitchFamily="34" charset="0"/>
            </a:endParaRPr>
          </a:p>
          <a:p>
            <a:pPr algn="l" rtl="0" fontAlgn="base"/>
            <a:r>
              <a:rPr lang="en-US" sz="1200" b="0" i="1" dirty="0">
                <a:solidFill>
                  <a:srgbClr val="000000"/>
                </a:solidFill>
                <a:effectLst/>
                <a:latin typeface="Calibri" panose="020F0502020204030204" pitchFamily="34" charset="0"/>
              </a:rPr>
              <a:t>Virtual </a:t>
            </a:r>
            <a:endParaRPr lang="en-US" sz="1800" b="0" i="1" dirty="0">
              <a:solidFill>
                <a:srgbClr val="000000"/>
              </a:solidFill>
              <a:effectLst/>
              <a:latin typeface="Calibri" panose="020F0502020204030204" pitchFamily="34" charset="0"/>
            </a:endParaRPr>
          </a:p>
          <a:p>
            <a:pPr algn="l" rtl="0" fontAlgn="base">
              <a:buFont typeface="+mj-lt"/>
              <a:buAutoNum type="arabicPeriod"/>
            </a:pPr>
            <a:r>
              <a:rPr lang="en-US" sz="1200" b="0" i="0" dirty="0">
                <a:solidFill>
                  <a:srgbClr val="000000"/>
                </a:solidFill>
                <a:effectLst/>
                <a:latin typeface="Calibri" panose="020F0502020204030204" pitchFamily="34" charset="0"/>
              </a:rPr>
              <a:t>Use chat or annotate/stamp. </a:t>
            </a:r>
          </a:p>
          <a:p>
            <a:pPr algn="l" rtl="0" fontAlgn="base">
              <a:buFont typeface="+mj-lt"/>
              <a:buAutoNum type="arabicPeriod"/>
            </a:pPr>
            <a:r>
              <a:rPr lang="en-US" sz="1200" b="0" i="0" dirty="0">
                <a:solidFill>
                  <a:srgbClr val="000000"/>
                </a:solidFill>
                <a:effectLst/>
                <a:latin typeface="Calibri" panose="020F0502020204030204" pitchFamily="34" charset="0"/>
              </a:rPr>
              <a:t>Read the definition and have students choose the term. </a:t>
            </a:r>
            <a:br>
              <a:rPr lang="en-US" sz="1200" b="0" i="0" dirty="0">
                <a:solidFill>
                  <a:srgbClr val="000000"/>
                </a:solidFill>
                <a:effectLst/>
                <a:latin typeface="Calibri" panose="020F0502020204030204" pitchFamily="34" charset="0"/>
              </a:rPr>
            </a:br>
            <a:endParaRPr lang="en-US" sz="1200" b="0" i="0" dirty="0">
              <a:solidFill>
                <a:srgbClr val="000000"/>
              </a:solidFill>
              <a:effectLst/>
              <a:latin typeface="Calibri" panose="020F0502020204030204" pitchFamily="34" charset="0"/>
            </a:endParaRPr>
          </a:p>
          <a:p>
            <a:pPr marL="0" indent="0" algn="l" rtl="0" fontAlgn="base">
              <a:spcBef>
                <a:spcPts val="0"/>
              </a:spcBef>
              <a:spcAft>
                <a:spcPts val="0"/>
              </a:spcAft>
              <a:buFont typeface="+mj-lt"/>
              <a:buNone/>
            </a:pPr>
            <a:r>
              <a:rPr lang="en-US" sz="1200" b="1" i="0" u="none" strike="noStrike" dirty="0">
                <a:solidFill>
                  <a:srgbClr val="000000"/>
                </a:solidFill>
                <a:effectLst/>
                <a:latin typeface="Calibri" panose="020F0502020204030204" pitchFamily="34" charset="0"/>
              </a:rPr>
              <a:t>Define Terms:</a:t>
            </a:r>
          </a:p>
          <a:p>
            <a:pPr marL="342900" indent="-342900" algn="l" rtl="0" fontAlgn="base">
              <a:spcBef>
                <a:spcPts val="0"/>
              </a:spcBef>
              <a:spcAft>
                <a:spcPts val="0"/>
              </a:spcAft>
              <a:buFont typeface="+mj-lt"/>
              <a:buAutoNum type="arabicPeriod"/>
            </a:pPr>
            <a:r>
              <a:rPr lang="en-US" sz="1800" b="1" i="0" u="none" strike="noStrike" dirty="0">
                <a:solidFill>
                  <a:srgbClr val="000000"/>
                </a:solidFill>
                <a:effectLst/>
                <a:latin typeface="Calibri" panose="020F0502020204030204" pitchFamily="34" charset="0"/>
              </a:rPr>
              <a:t>Base Pay-</a:t>
            </a:r>
            <a:r>
              <a:rPr lang="en-US" sz="1800" b="0" i="0" u="none" strike="noStrike" dirty="0">
                <a:solidFill>
                  <a:srgbClr val="000000"/>
                </a:solidFill>
                <a:effectLst/>
                <a:latin typeface="Calibri" panose="020F0502020204030204" pitchFamily="34" charset="0"/>
              </a:rPr>
              <a:t> </a:t>
            </a:r>
            <a:r>
              <a:rPr lang="en-US" sz="1800" b="0" i="1" u="none" strike="noStrike" dirty="0">
                <a:solidFill>
                  <a:srgbClr val="000000"/>
                </a:solidFill>
                <a:effectLst/>
                <a:latin typeface="Calibri" panose="020F0502020204030204" pitchFamily="34" charset="0"/>
              </a:rPr>
              <a:t>What an employee receives for the work they complete.</a:t>
            </a:r>
            <a:endParaRPr lang="en-US" sz="1800" b="1"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a:pPr>
            <a:r>
              <a:rPr lang="en-US" sz="1800" b="1" i="0" u="none" strike="noStrike" dirty="0">
                <a:solidFill>
                  <a:srgbClr val="000000"/>
                </a:solidFill>
                <a:effectLst/>
                <a:latin typeface="Calibri" panose="020F0502020204030204" pitchFamily="34" charset="0"/>
              </a:rPr>
              <a:t>Hourly Pay</a:t>
            </a:r>
            <a:r>
              <a:rPr lang="en-US" sz="1800" b="0" i="1" u="none" strike="noStrike" dirty="0">
                <a:solidFill>
                  <a:srgbClr val="000000"/>
                </a:solidFill>
                <a:effectLst/>
                <a:latin typeface="Calibri" panose="020F0502020204030204" pitchFamily="34" charset="0"/>
              </a:rPr>
              <a:t>- Paid to nonexempt employees under the organizational compensation plan.</a:t>
            </a:r>
            <a:endParaRPr lang="en-US" sz="1800" b="1"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a:pPr>
            <a:r>
              <a:rPr lang="en-US" sz="1800" b="1" i="0" u="none" strike="noStrike" dirty="0">
                <a:solidFill>
                  <a:srgbClr val="000000"/>
                </a:solidFill>
                <a:effectLst/>
                <a:latin typeface="Calibri" panose="020F0502020204030204" pitchFamily="34" charset="0"/>
              </a:rPr>
              <a:t>Direct Compensation</a:t>
            </a:r>
            <a:r>
              <a:rPr lang="en-US" sz="1800" b="0" i="0" u="none" strike="noStrike" dirty="0">
                <a:solidFill>
                  <a:srgbClr val="000000"/>
                </a:solidFill>
                <a:effectLst/>
                <a:latin typeface="Calibri" panose="020F0502020204030204" pitchFamily="34" charset="0"/>
              </a:rPr>
              <a:t>- </a:t>
            </a:r>
            <a:r>
              <a:rPr lang="en-US" sz="1800" b="0" i="1" u="none" strike="noStrike" dirty="0">
                <a:solidFill>
                  <a:srgbClr val="000000"/>
                </a:solidFill>
                <a:effectLst/>
                <a:latin typeface="Calibri" panose="020F0502020204030204" pitchFamily="34" charset="0"/>
              </a:rPr>
              <a:t>Money paid to employees in exchange for work.</a:t>
            </a:r>
            <a:endParaRPr lang="en-US" sz="1800" b="0"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a:pPr>
            <a:r>
              <a:rPr lang="en-US" sz="1800" b="1" i="0" u="none" strike="noStrike" dirty="0">
                <a:solidFill>
                  <a:srgbClr val="000000"/>
                </a:solidFill>
                <a:effectLst/>
                <a:latin typeface="Calibri" panose="020F0502020204030204" pitchFamily="34" charset="0"/>
              </a:rPr>
              <a:t>Indirect Compensation</a:t>
            </a:r>
            <a:r>
              <a:rPr lang="en-US" sz="1800" b="0" i="0" u="none" strike="noStrike" dirty="0">
                <a:solidFill>
                  <a:srgbClr val="000000"/>
                </a:solidFill>
                <a:effectLst/>
                <a:latin typeface="Calibri" panose="020F0502020204030204" pitchFamily="34" charset="0"/>
              </a:rPr>
              <a:t>- </a:t>
            </a:r>
            <a:r>
              <a:rPr lang="en-US" sz="1800" b="0" i="1" u="none" strike="noStrike" dirty="0">
                <a:solidFill>
                  <a:srgbClr val="000000"/>
                </a:solidFill>
                <a:effectLst/>
                <a:latin typeface="Calibri" panose="020F0502020204030204" pitchFamily="34" charset="0"/>
              </a:rPr>
              <a:t>A benefit employees receive as the result of being an employee. This type of benefit also has some financial value.</a:t>
            </a:r>
            <a:endParaRPr lang="en-US" sz="1800" b="0"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a:pPr>
            <a:r>
              <a:rPr lang="en-US" sz="1800" b="1" i="0" u="none" strike="noStrike" dirty="0">
                <a:solidFill>
                  <a:srgbClr val="000000"/>
                </a:solidFill>
                <a:effectLst/>
                <a:latin typeface="Calibri" panose="020F0502020204030204" pitchFamily="34" charset="0"/>
              </a:rPr>
              <a:t>Severance Pay</a:t>
            </a:r>
            <a:r>
              <a:rPr lang="en-US" sz="1800" b="1" i="1" u="none" strike="noStrike" dirty="0">
                <a:solidFill>
                  <a:srgbClr val="000000"/>
                </a:solidFill>
                <a:effectLst/>
                <a:latin typeface="Calibri" panose="020F0502020204030204" pitchFamily="34" charset="0"/>
              </a:rPr>
              <a:t>- </a:t>
            </a:r>
            <a:r>
              <a:rPr lang="en-US" sz="1800" b="0" i="1" u="none" strike="noStrike" dirty="0">
                <a:solidFill>
                  <a:srgbClr val="000000"/>
                </a:solidFill>
                <a:effectLst/>
                <a:latin typeface="Calibri" panose="020F0502020204030204" pitchFamily="34" charset="0"/>
              </a:rPr>
              <a:t>Compensation provided to employees upon separation from the organization.</a:t>
            </a:r>
            <a:endParaRPr lang="en-US" sz="1800" b="1"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a:pPr>
            <a:r>
              <a:rPr lang="en-US" sz="1800" b="1" i="0" u="none" strike="noStrike" dirty="0">
                <a:solidFill>
                  <a:srgbClr val="000000"/>
                </a:solidFill>
                <a:effectLst/>
                <a:latin typeface="Calibri" panose="020F0502020204030204" pitchFamily="34" charset="0"/>
              </a:rPr>
              <a:t>Total Rewards</a:t>
            </a:r>
            <a:r>
              <a:rPr lang="en-US" sz="1800" b="0" i="0" u="none" strike="noStrike" dirty="0">
                <a:solidFill>
                  <a:srgbClr val="000000"/>
                </a:solidFill>
                <a:effectLst/>
                <a:latin typeface="Calibri" panose="020F0502020204030204" pitchFamily="34" charset="0"/>
              </a:rPr>
              <a:t>- </a:t>
            </a:r>
            <a:r>
              <a:rPr lang="en-US" sz="1800" b="0" i="1" u="none" strike="noStrike" dirty="0">
                <a:solidFill>
                  <a:srgbClr val="000000"/>
                </a:solidFill>
                <a:effectLst/>
                <a:latin typeface="Calibri" panose="020F0502020204030204" pitchFamily="34" charset="0"/>
              </a:rPr>
              <a:t>The wholeness of the rewards system for an organization’s employees to include not only compensation, benefits, incentives, and bonuses, but also includes opportunities for professional development and advancement, work conditions, autonomy, and recognition.</a:t>
            </a:r>
            <a:endParaRPr lang="en-US" sz="1800" b="0"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a:pPr>
            <a:r>
              <a:rPr lang="en-US" sz="1800" b="1" i="0" u="none" strike="noStrike" dirty="0">
                <a:solidFill>
                  <a:srgbClr val="000000"/>
                </a:solidFill>
                <a:effectLst/>
                <a:latin typeface="Calibri" panose="020F0502020204030204" pitchFamily="34" charset="0"/>
              </a:rPr>
              <a:t>Variable Pay</a:t>
            </a:r>
            <a:r>
              <a:rPr lang="en-US" sz="1800" b="0" i="1" u="none" strike="noStrike" dirty="0">
                <a:solidFill>
                  <a:srgbClr val="000000"/>
                </a:solidFill>
                <a:effectLst/>
                <a:latin typeface="Calibri" panose="020F0502020204030204" pitchFamily="34" charset="0"/>
              </a:rPr>
              <a:t>- Compensation that is tied to performance, productivity, or some other variable measure related to the profitability of the organization.</a:t>
            </a:r>
            <a:endParaRPr lang="en-US" sz="1800" b="1"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a:pPr>
            <a:r>
              <a:rPr lang="en-US" sz="1800" b="1" i="0" u="none" strike="noStrike" dirty="0">
                <a:solidFill>
                  <a:srgbClr val="000000"/>
                </a:solidFill>
                <a:effectLst/>
                <a:latin typeface="Calibri" panose="020F0502020204030204" pitchFamily="34" charset="0"/>
              </a:rPr>
              <a:t>Pay Structure</a:t>
            </a:r>
            <a:r>
              <a:rPr lang="en-US" sz="1800" b="0" i="1" u="none" strike="noStrike" dirty="0">
                <a:solidFill>
                  <a:srgbClr val="000000"/>
                </a:solidFill>
                <a:effectLst/>
                <a:latin typeface="Calibri" panose="020F0502020204030204" pitchFamily="34" charset="0"/>
              </a:rPr>
              <a:t>- The formal design of a compensation plan that identifies all of the various jobs in an organization that identifies the differences in value of each to the organization.</a:t>
            </a:r>
            <a:endParaRPr lang="en-US" sz="1800" b="1" i="0" u="none" strike="noStrike" dirty="0">
              <a:solidFill>
                <a:srgbClr val="000000"/>
              </a:solidFill>
              <a:effectLst/>
              <a:latin typeface="Calibri" panose="020F0502020204030204" pitchFamily="34" charset="0"/>
            </a:endParaRPr>
          </a:p>
          <a:p>
            <a:pPr marL="0" indent="0" algn="l" rtl="0" fontAlgn="base">
              <a:spcBef>
                <a:spcPts val="0"/>
              </a:spcBef>
              <a:spcAft>
                <a:spcPts val="0"/>
              </a:spcAft>
              <a:buFont typeface="+mj-lt"/>
              <a:buNone/>
            </a:pPr>
            <a:endParaRPr lang="en-US" sz="1800" b="1" i="0" u="none" strike="noStrike" dirty="0">
              <a:solidFill>
                <a:srgbClr val="000000"/>
              </a:solidFill>
              <a:effectLst/>
              <a:latin typeface="Calibri" panose="020F0502020204030204" pitchFamily="34" charset="0"/>
            </a:endParaRPr>
          </a:p>
          <a:p>
            <a:pPr marL="0" indent="0" algn="l" rtl="0" fontAlgn="base">
              <a:spcBef>
                <a:spcPts val="0"/>
              </a:spcBef>
              <a:spcAft>
                <a:spcPts val="0"/>
              </a:spcAft>
              <a:buFont typeface="+mj-lt"/>
              <a:buNone/>
            </a:pPr>
            <a:r>
              <a:rPr lang="en-US" sz="1800" b="1" i="0" u="none" strike="noStrike" dirty="0">
                <a:solidFill>
                  <a:srgbClr val="000000"/>
                </a:solidFill>
                <a:effectLst/>
                <a:latin typeface="Calibri" panose="020F0502020204030204" pitchFamily="34" charset="0"/>
              </a:rPr>
              <a:t>Facilitator Notes:</a:t>
            </a:r>
          </a:p>
          <a:p>
            <a:pPr marL="457200" algn="l" rtl="0" fontAlgn="base">
              <a:spcBef>
                <a:spcPts val="0"/>
              </a:spcBef>
              <a:spcAft>
                <a:spcPts val="0"/>
              </a:spcAft>
              <a:buFont typeface="+mj-lt"/>
              <a:buNone/>
            </a:pPr>
            <a:r>
              <a:rPr lang="en-US" sz="1800" b="1" i="0" u="none" strike="noStrike" dirty="0">
                <a:solidFill>
                  <a:srgbClr val="000000"/>
                </a:solidFill>
                <a:effectLst/>
                <a:latin typeface="Calibri" panose="020F0502020204030204" pitchFamily="34" charset="0"/>
              </a:rPr>
              <a:t>On the next slide</a:t>
            </a:r>
          </a:p>
          <a:p>
            <a:pPr marL="800100" indent="-3429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Pay Mix</a:t>
            </a:r>
            <a:r>
              <a:rPr lang="en-US" sz="1800" b="0" i="1" u="none" strike="noStrike" dirty="0">
                <a:solidFill>
                  <a:srgbClr val="000000"/>
                </a:solidFill>
                <a:effectLst/>
                <a:latin typeface="Calibri" panose="020F0502020204030204" pitchFamily="34" charset="0"/>
              </a:rPr>
              <a:t>- The various forms of compensation offered to employees, including not only base pay and benefits, but also bonuses and other incentives.</a:t>
            </a:r>
            <a:endParaRPr lang="en-US" sz="1800" b="1" i="0" u="none" strike="noStrike" dirty="0">
              <a:solidFill>
                <a:srgbClr val="000000"/>
              </a:solidFill>
              <a:effectLst/>
              <a:latin typeface="Calibri" panose="020F0502020204030204" pitchFamily="34" charset="0"/>
            </a:endParaRPr>
          </a:p>
          <a:p>
            <a:pPr marL="4572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Pay Increases</a:t>
            </a:r>
            <a:r>
              <a:rPr lang="en-US" sz="1800" b="0" i="1" u="none" strike="noStrike" dirty="0">
                <a:solidFill>
                  <a:srgbClr val="000000"/>
                </a:solidFill>
                <a:effectLst/>
                <a:latin typeface="Calibri" panose="020F0502020204030204" pitchFamily="34" charset="0"/>
              </a:rPr>
              <a:t>- An increase in the base compensation level for employees.</a:t>
            </a:r>
            <a:endParaRPr lang="en-US" sz="1800" b="1" i="0" u="none" strike="noStrike" dirty="0">
              <a:solidFill>
                <a:srgbClr val="000000"/>
              </a:solidFill>
              <a:effectLst/>
              <a:latin typeface="Calibri" panose="020F0502020204030204" pitchFamily="34" charset="0"/>
            </a:endParaRPr>
          </a:p>
          <a:p>
            <a:pPr marL="4572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Pay Banding</a:t>
            </a:r>
            <a:r>
              <a:rPr lang="en-US" sz="1800" b="0" i="0" u="none" strike="noStrike" dirty="0">
                <a:solidFill>
                  <a:srgbClr val="000000"/>
                </a:solidFill>
                <a:effectLst/>
                <a:latin typeface="Calibri" panose="020F0502020204030204" pitchFamily="34" charset="0"/>
              </a:rPr>
              <a:t>-</a:t>
            </a:r>
            <a:r>
              <a:rPr lang="en-US" sz="1800" b="0" i="1" u="none" strike="noStrike" dirty="0">
                <a:solidFill>
                  <a:srgbClr val="000000"/>
                </a:solidFill>
                <a:effectLst/>
                <a:latin typeface="Calibri" panose="020F0502020204030204" pitchFamily="34" charset="0"/>
              </a:rPr>
              <a:t> Established pay ranges established by companies for the various jobs/positions within an organization.</a:t>
            </a:r>
            <a:endParaRPr lang="en-US" sz="1800" b="1" i="0" u="none" strike="noStrike" dirty="0">
              <a:solidFill>
                <a:srgbClr val="000000"/>
              </a:solidFill>
              <a:effectLst/>
              <a:latin typeface="Calibri" panose="020F0502020204030204" pitchFamily="34" charset="0"/>
            </a:endParaRPr>
          </a:p>
          <a:p>
            <a:pPr marL="4572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Pay Compression</a:t>
            </a:r>
            <a:r>
              <a:rPr lang="en-US" sz="1800" b="0" i="1" u="none" strike="noStrike" dirty="0">
                <a:solidFill>
                  <a:srgbClr val="000000"/>
                </a:solidFill>
                <a:effectLst/>
                <a:latin typeface="Calibri" panose="020F0502020204030204" pitchFamily="34" charset="0"/>
              </a:rPr>
              <a:t>- When new employees are </a:t>
            </a:r>
            <a:r>
              <a:rPr lang="en-US" sz="1800" b="0" i="1" u="none" strike="noStrike" dirty="0" err="1">
                <a:solidFill>
                  <a:srgbClr val="000000"/>
                </a:solidFill>
                <a:effectLst/>
                <a:latin typeface="Calibri" panose="020F0502020204030204" pitchFamily="34" charset="0"/>
              </a:rPr>
              <a:t>highered</a:t>
            </a:r>
            <a:r>
              <a:rPr lang="en-US" sz="1800" b="0" i="1" u="none" strike="noStrike" dirty="0">
                <a:solidFill>
                  <a:srgbClr val="000000"/>
                </a:solidFill>
                <a:effectLst/>
                <a:latin typeface="Calibri" panose="020F0502020204030204" pitchFamily="34" charset="0"/>
              </a:rPr>
              <a:t> at a pay rate near or equal to that of a seasoned employee in the same position. Also called salary or wage compression.</a:t>
            </a:r>
            <a:endParaRPr lang="en-US" sz="1800" b="1" i="0" u="none" strike="noStrike" dirty="0">
              <a:solidFill>
                <a:srgbClr val="000000"/>
              </a:solidFill>
              <a:effectLst/>
              <a:latin typeface="Calibri" panose="020F0502020204030204" pitchFamily="34" charset="0"/>
            </a:endParaRPr>
          </a:p>
          <a:p>
            <a:pPr marL="4572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Wage Differentials</a:t>
            </a:r>
            <a:r>
              <a:rPr lang="en-US" sz="1800" b="0" i="1" u="none" strike="noStrike" dirty="0">
                <a:solidFill>
                  <a:srgbClr val="000000"/>
                </a:solidFill>
                <a:effectLst/>
                <a:latin typeface="Calibri" panose="020F0502020204030204" pitchFamily="34" charset="0"/>
              </a:rPr>
              <a:t>- Additional compensation paid to certain employees for working in roles that are more dangerous or undesirable. For example, employees who work the night shift are often paid a shift differential (more money). This incentivizes people to work the less desirable hours.</a:t>
            </a:r>
            <a:endParaRPr lang="en-US" sz="1800" b="1" i="0" u="none" strike="noStrike" dirty="0">
              <a:solidFill>
                <a:srgbClr val="000000"/>
              </a:solidFill>
              <a:effectLst/>
              <a:latin typeface="Calibri" panose="020F0502020204030204" pitchFamily="34" charset="0"/>
            </a:endParaRPr>
          </a:p>
          <a:p>
            <a:pPr marL="342900" indent="-342900">
              <a:buFont typeface="+mj-lt"/>
              <a:buAutoNum type="arabicPeriod" startAt="9"/>
            </a:pPr>
            <a:r>
              <a:rPr lang="en-US" sz="1800" b="1" i="0" u="none" strike="noStrike" dirty="0">
                <a:solidFill>
                  <a:srgbClr val="000000"/>
                </a:solidFill>
                <a:effectLst/>
                <a:latin typeface="Calibri" panose="020F0502020204030204" pitchFamily="34" charset="0"/>
              </a:rPr>
              <a:t>Deferred Compensation</a:t>
            </a:r>
            <a:r>
              <a:rPr lang="en-US" sz="1800" b="0" i="1" u="none" strike="noStrike" dirty="0">
                <a:solidFill>
                  <a:srgbClr val="000000"/>
                </a:solidFill>
                <a:effectLst/>
                <a:latin typeface="Calibri" panose="020F0502020204030204" pitchFamily="34" charset="0"/>
              </a:rPr>
              <a:t>- A term used to describe types of compensation that the employee will receive at some point in the future. Examples are stock options and pension/retirement plans.</a:t>
            </a:r>
            <a:endParaRPr lang="en-US" sz="1200" b="0" i="0" u="none" strike="noStrike" dirty="0">
              <a:solidFill>
                <a:srgbClr val="000000"/>
              </a:solidFill>
              <a:effectLst/>
            </a:endParaRPr>
          </a:p>
          <a:p>
            <a:br>
              <a:rPr lang="en-US" sz="1200" dirty="0"/>
            </a:br>
            <a:endParaRPr lang="en-US" sz="10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panose="020F0502020204030204" pitchFamily="34" charset="0"/>
              </a:rPr>
              <a:t> </a:t>
            </a:r>
            <a:endParaRPr lang="en-US" dirty="0"/>
          </a:p>
        </p:txBody>
      </p:sp>
      <p:sp>
        <p:nvSpPr>
          <p:cNvPr id="4" name="Slide Number Placeholder 3"/>
          <p:cNvSpPr>
            <a:spLocks noGrp="1"/>
          </p:cNvSpPr>
          <p:nvPr>
            <p:ph type="sldNum" sz="quarter" idx="5"/>
          </p:nvPr>
        </p:nvSpPr>
        <p:spPr/>
        <p:txBody>
          <a:bodyPr/>
          <a:lstStyle/>
          <a:p>
            <a:fld id="{EAA773DF-67EE-7C40-94BA-562FDA438FFF}" type="slidenum">
              <a:rPr lang="en-US" smtClean="0"/>
              <a:t>3</a:t>
            </a:fld>
            <a:endParaRPr lang="en-US"/>
          </a:p>
        </p:txBody>
      </p:sp>
    </p:spTree>
    <p:extLst>
      <p:ext uri="{BB962C8B-B14F-4D97-AF65-F5344CB8AC3E}">
        <p14:creationId xmlns:p14="http://schemas.microsoft.com/office/powerpoint/2010/main" val="3028878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r>
              <a:rPr lang="en-US" sz="1200" b="0" i="0" dirty="0">
                <a:solidFill>
                  <a:srgbClr val="000000"/>
                </a:solidFill>
                <a:effectLst/>
                <a:latin typeface="Calibri" panose="020F0502020204030204" pitchFamily="34" charset="0"/>
              </a:rPr>
              <a:t>Time:  6 minutes </a:t>
            </a:r>
            <a:endParaRPr lang="en-US" sz="1800" b="0" i="0" dirty="0">
              <a:solidFill>
                <a:srgbClr val="000000"/>
              </a:solidFill>
              <a:effectLst/>
              <a:latin typeface="Calibri" panose="020F0502020204030204" pitchFamily="34" charset="0"/>
            </a:endParaRPr>
          </a:p>
          <a:p>
            <a:pPr algn="ctr" rtl="0" fontAlgn="base"/>
            <a:r>
              <a:rPr lang="en-US" sz="1200" b="0" i="0" dirty="0">
                <a:solidFill>
                  <a:srgbClr val="000000"/>
                </a:solidFill>
                <a:effectLst/>
                <a:latin typeface="Calibri" panose="020F0502020204030204" pitchFamily="34" charset="0"/>
              </a:rPr>
              <a:t>Running time: 18 minutes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Objective</a:t>
            </a:r>
            <a:r>
              <a:rPr lang="en-US" sz="1200" b="0" i="0" dirty="0">
                <a:solidFill>
                  <a:srgbClr val="000000"/>
                </a:solidFill>
                <a:effectLst/>
                <a:latin typeface="Calibri" panose="020F0502020204030204" pitchFamily="34" charset="0"/>
              </a:rPr>
              <a:t>: Define key terms for base compensation </a:t>
            </a:r>
          </a:p>
          <a:p>
            <a:pPr algn="l" rtl="0" fontAlgn="base"/>
            <a:r>
              <a:rPr lang="en-US" sz="1200" b="1" i="0" dirty="0">
                <a:solidFill>
                  <a:srgbClr val="000000"/>
                </a:solidFill>
                <a:effectLst/>
                <a:latin typeface="Calibri" panose="020F0502020204030204" pitchFamily="34" charset="0"/>
              </a:rPr>
              <a:t>Description</a:t>
            </a:r>
            <a:r>
              <a:rPr lang="en-US" sz="1200" b="0" i="0" dirty="0">
                <a:solidFill>
                  <a:srgbClr val="000000"/>
                </a:solidFill>
                <a:effectLst/>
                <a:latin typeface="Calibri" panose="020F0502020204030204" pitchFamily="34" charset="0"/>
              </a:rPr>
              <a:t>: Match Key terms to the correct definition.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Instructional Method</a:t>
            </a:r>
            <a:r>
              <a:rPr lang="en-US" sz="1200" b="0" i="0" dirty="0">
                <a:solidFill>
                  <a:srgbClr val="000000"/>
                </a:solidFill>
                <a:effectLst/>
                <a:latin typeface="Calibri" panose="020F0502020204030204" pitchFamily="34" charset="0"/>
              </a:rPr>
              <a:t>: Game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Script</a:t>
            </a:r>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Let’s play a game to define some key terms used in the compensation and benefits profession.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Exercise</a:t>
            </a:r>
            <a:r>
              <a:rPr lang="en-US" sz="1200" b="0" i="0" dirty="0">
                <a:solidFill>
                  <a:srgbClr val="000000"/>
                </a:solidFill>
                <a:effectLst/>
                <a:latin typeface="Calibri" panose="020F0502020204030204" pitchFamily="34" charset="0"/>
              </a:rPr>
              <a:t>:  Key terms </a:t>
            </a:r>
            <a:endParaRPr lang="en-US" sz="1800" b="0" i="0" dirty="0">
              <a:solidFill>
                <a:srgbClr val="000000"/>
              </a:solidFill>
              <a:effectLst/>
              <a:latin typeface="Calibri" panose="020F0502020204030204" pitchFamily="34" charset="0"/>
            </a:endParaRPr>
          </a:p>
          <a:p>
            <a:pPr algn="l" rtl="0" fontAlgn="base">
              <a:buFont typeface="+mj-lt"/>
              <a:buAutoNum type="arabicPeriod"/>
            </a:pPr>
            <a:r>
              <a:rPr lang="en-US" sz="1200" b="0" i="0" dirty="0">
                <a:solidFill>
                  <a:srgbClr val="000000"/>
                </a:solidFill>
                <a:effectLst/>
                <a:latin typeface="Calibri" panose="020F0502020204030204" pitchFamily="34" charset="0"/>
              </a:rPr>
              <a:t>The instructor will state the definition of each term. </a:t>
            </a:r>
          </a:p>
          <a:p>
            <a:pPr algn="l" rtl="0" fontAlgn="base">
              <a:buFont typeface="+mj-lt"/>
              <a:buAutoNum type="arabicPeriod" startAt="2"/>
            </a:pPr>
            <a:r>
              <a:rPr lang="en-US" sz="1200" b="0" i="0" dirty="0">
                <a:solidFill>
                  <a:srgbClr val="000000"/>
                </a:solidFill>
                <a:effectLst/>
                <a:latin typeface="Calibri" panose="020F0502020204030204" pitchFamily="34" charset="0"/>
              </a:rPr>
              <a:t>Have students choose which term fits the definition. </a:t>
            </a:r>
          </a:p>
          <a:p>
            <a:pPr algn="l" rtl="0" fontAlgn="base">
              <a:buFont typeface="+mj-lt"/>
              <a:buAutoNum type="arabicPeriod" startAt="3"/>
            </a:pPr>
            <a:r>
              <a:rPr lang="en-US" sz="1200" b="0" i="0" dirty="0">
                <a:solidFill>
                  <a:srgbClr val="000000"/>
                </a:solidFill>
                <a:effectLst/>
                <a:latin typeface="Calibri" panose="020F0502020204030204" pitchFamily="34" charset="0"/>
              </a:rPr>
              <a:t>Click to “light up” the correct answer. </a:t>
            </a:r>
          </a:p>
          <a:p>
            <a:pPr algn="l" rtl="0" fontAlgn="base"/>
            <a:endParaRPr lang="en-US" sz="1200" b="0" i="0" dirty="0">
              <a:solidFill>
                <a:srgbClr val="000000"/>
              </a:solidFill>
              <a:effectLst/>
              <a:latin typeface="Calibri" panose="020F0502020204030204" pitchFamily="34" charset="0"/>
            </a:endParaRPr>
          </a:p>
          <a:p>
            <a:pPr algn="l" rtl="0" fontAlgn="base"/>
            <a:r>
              <a:rPr lang="en-US" sz="1200" b="0" i="1" dirty="0">
                <a:solidFill>
                  <a:srgbClr val="000000"/>
                </a:solidFill>
                <a:effectLst/>
                <a:latin typeface="Calibri" panose="020F0502020204030204" pitchFamily="34" charset="0"/>
              </a:rPr>
              <a:t>Virtual </a:t>
            </a:r>
            <a:endParaRPr lang="en-US" sz="1800" b="0" i="1" dirty="0">
              <a:solidFill>
                <a:srgbClr val="000000"/>
              </a:solidFill>
              <a:effectLst/>
              <a:latin typeface="Calibri" panose="020F0502020204030204" pitchFamily="34" charset="0"/>
            </a:endParaRPr>
          </a:p>
          <a:p>
            <a:pPr algn="l" rtl="0" fontAlgn="base">
              <a:buFont typeface="+mj-lt"/>
              <a:buAutoNum type="arabicPeriod"/>
            </a:pPr>
            <a:r>
              <a:rPr lang="en-US" sz="1200" b="0" i="0" dirty="0">
                <a:solidFill>
                  <a:srgbClr val="000000"/>
                </a:solidFill>
                <a:effectLst/>
                <a:latin typeface="Calibri" panose="020F0502020204030204" pitchFamily="34" charset="0"/>
              </a:rPr>
              <a:t>Use chat or annotate/stamp. </a:t>
            </a:r>
          </a:p>
          <a:p>
            <a:pPr algn="l" rtl="0" fontAlgn="base">
              <a:buFont typeface="+mj-lt"/>
              <a:buAutoNum type="arabicPeriod"/>
            </a:pPr>
            <a:r>
              <a:rPr lang="en-US" sz="1200" b="0" i="0" dirty="0">
                <a:solidFill>
                  <a:srgbClr val="000000"/>
                </a:solidFill>
                <a:effectLst/>
                <a:latin typeface="Calibri" panose="020F0502020204030204" pitchFamily="34" charset="0"/>
              </a:rPr>
              <a:t>Read the definition and have students choose the term. </a:t>
            </a:r>
            <a:br>
              <a:rPr lang="en-US" sz="1200" b="0" i="0" dirty="0">
                <a:solidFill>
                  <a:srgbClr val="000000"/>
                </a:solidFill>
                <a:effectLst/>
                <a:latin typeface="Calibri" panose="020F0502020204030204" pitchFamily="34" charset="0"/>
              </a:rPr>
            </a:br>
            <a:endParaRPr lang="en-US" sz="1200" b="0" i="0" dirty="0">
              <a:solidFill>
                <a:srgbClr val="000000"/>
              </a:solidFill>
              <a:effectLst/>
              <a:latin typeface="Calibri" panose="020F0502020204030204" pitchFamily="34" charset="0"/>
            </a:endParaRPr>
          </a:p>
          <a:p>
            <a:pPr algn="l" rtl="0" fontAlgn="base">
              <a:spcBef>
                <a:spcPts val="0"/>
              </a:spcBef>
              <a:spcAft>
                <a:spcPts val="0"/>
              </a:spcAft>
              <a:buFont typeface="+mj-lt"/>
              <a:buNone/>
            </a:pPr>
            <a:r>
              <a:rPr lang="en-US" sz="1200" b="1" i="0" u="none" strike="noStrike" dirty="0">
                <a:solidFill>
                  <a:srgbClr val="000000"/>
                </a:solidFill>
                <a:effectLst/>
                <a:latin typeface="Calibri" panose="020F0502020204030204" pitchFamily="34" charset="0"/>
              </a:rPr>
              <a:t>Define Terms:</a:t>
            </a:r>
          </a:p>
          <a:p>
            <a:pPr marL="342900" indent="-3429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Pay Mix</a:t>
            </a:r>
            <a:r>
              <a:rPr lang="en-US" sz="1800" b="0" i="1" u="none" strike="noStrike" dirty="0">
                <a:solidFill>
                  <a:srgbClr val="000000"/>
                </a:solidFill>
                <a:effectLst/>
                <a:latin typeface="Calibri" panose="020F0502020204030204" pitchFamily="34" charset="0"/>
              </a:rPr>
              <a:t>- The various forms of compensation offered to employees, including not only base pay and benefits, but also bonuses and other incentives.</a:t>
            </a:r>
            <a:endParaRPr lang="en-US" sz="1800" b="1"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Pay Increases</a:t>
            </a:r>
            <a:r>
              <a:rPr lang="en-US" sz="1800" b="0" i="1" u="none" strike="noStrike" dirty="0">
                <a:solidFill>
                  <a:srgbClr val="000000"/>
                </a:solidFill>
                <a:effectLst/>
                <a:latin typeface="Calibri" panose="020F0502020204030204" pitchFamily="34" charset="0"/>
              </a:rPr>
              <a:t>- An increase in the base compensation level for employees.</a:t>
            </a:r>
            <a:endParaRPr lang="en-US" sz="1800" b="1"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Pay Banding </a:t>
            </a:r>
            <a:r>
              <a:rPr lang="en-US" sz="1800" b="0" i="0" u="none" strike="noStrike" dirty="0">
                <a:solidFill>
                  <a:srgbClr val="000000"/>
                </a:solidFill>
                <a:effectLst/>
                <a:latin typeface="Calibri" panose="020F0502020204030204" pitchFamily="34" charset="0"/>
              </a:rPr>
              <a:t>-</a:t>
            </a:r>
            <a:r>
              <a:rPr lang="en-US" sz="1800" b="0" i="1" u="none" strike="noStrike" dirty="0">
                <a:solidFill>
                  <a:srgbClr val="000000"/>
                </a:solidFill>
                <a:effectLst/>
                <a:latin typeface="Calibri" panose="020F0502020204030204" pitchFamily="34" charset="0"/>
              </a:rPr>
              <a:t> Established pay ranges established by companies for the various jobs/positions within an organization.</a:t>
            </a:r>
            <a:endParaRPr lang="en-US" sz="1800" b="1"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Pay Compression </a:t>
            </a:r>
            <a:r>
              <a:rPr lang="en-US" sz="1800" b="0" i="1" u="none" strike="noStrike" dirty="0">
                <a:solidFill>
                  <a:srgbClr val="000000"/>
                </a:solidFill>
                <a:effectLst/>
                <a:latin typeface="Calibri" panose="020F0502020204030204" pitchFamily="34" charset="0"/>
              </a:rPr>
              <a:t>- When new employees are hired at a pay rate near or equal to that of a seasoned employee in the same position. Also called salary or wage compression.</a:t>
            </a:r>
            <a:endParaRPr lang="en-US" sz="1800" b="1" i="0" u="none" strike="noStrike" dirty="0">
              <a:solidFill>
                <a:srgbClr val="000000"/>
              </a:solidFill>
              <a:effectLst/>
              <a:latin typeface="Calibri" panose="020F0502020204030204" pitchFamily="34" charset="0"/>
            </a:endParaRPr>
          </a:p>
          <a:p>
            <a:pPr marL="342900" indent="-342900" algn="l" rtl="0" fontAlgn="base">
              <a:spcBef>
                <a:spcPts val="0"/>
              </a:spcBef>
              <a:spcAft>
                <a:spcPts val="0"/>
              </a:spcAft>
              <a:buFont typeface="+mj-lt"/>
              <a:buAutoNum type="arabicPeriod" startAt="9"/>
            </a:pPr>
            <a:r>
              <a:rPr lang="en-US" sz="1800" b="1" i="0" u="none" strike="noStrike" dirty="0">
                <a:solidFill>
                  <a:srgbClr val="000000"/>
                </a:solidFill>
                <a:effectLst/>
                <a:latin typeface="Calibri" panose="020F0502020204030204" pitchFamily="34" charset="0"/>
              </a:rPr>
              <a:t>Wage Differentials </a:t>
            </a:r>
            <a:r>
              <a:rPr lang="en-US" sz="1800" b="0" i="1" u="none" strike="noStrike" dirty="0">
                <a:solidFill>
                  <a:srgbClr val="000000"/>
                </a:solidFill>
                <a:effectLst/>
                <a:latin typeface="Calibri" panose="020F0502020204030204" pitchFamily="34" charset="0"/>
              </a:rPr>
              <a:t>- Additional compensation paid to certain employees for working in roles that are more dangerous or undesirable. For example, employees who work the night shift are often paid a shift differential (more money). This incentivizes people to work the less desirable hours.</a:t>
            </a:r>
            <a:endParaRPr lang="en-US" sz="1800" b="1" i="0" u="none" strike="noStrike" dirty="0">
              <a:solidFill>
                <a:srgbClr val="000000"/>
              </a:solidFill>
              <a:effectLst/>
              <a:latin typeface="Calibri" panose="020F0502020204030204" pitchFamily="34" charset="0"/>
            </a:endParaRPr>
          </a:p>
          <a:p>
            <a:pPr marL="342900" indent="-342900">
              <a:buFont typeface="+mj-lt"/>
              <a:buAutoNum type="arabicPeriod" startAt="9"/>
            </a:pPr>
            <a:r>
              <a:rPr lang="en-US" sz="1800" b="1" i="0" u="none" strike="noStrike" dirty="0">
                <a:solidFill>
                  <a:srgbClr val="000000"/>
                </a:solidFill>
                <a:effectLst/>
                <a:latin typeface="Calibri" panose="020F0502020204030204" pitchFamily="34" charset="0"/>
              </a:rPr>
              <a:t>Deferred Compensation </a:t>
            </a:r>
            <a:r>
              <a:rPr lang="en-US" sz="1800" b="0" i="1" u="none" strike="noStrike" dirty="0">
                <a:solidFill>
                  <a:srgbClr val="000000"/>
                </a:solidFill>
                <a:effectLst/>
                <a:latin typeface="Calibri" panose="020F0502020204030204" pitchFamily="34" charset="0"/>
              </a:rPr>
              <a:t>- A term used to describe types of compensation that the employee will receive at some point in the future. Examples are stock options and pension/retirement plans.</a:t>
            </a:r>
            <a:endParaRPr lang="en-US" sz="1200" b="0" i="0" u="none" strike="noStrike" dirty="0">
              <a:solidFill>
                <a:srgbClr val="000000"/>
              </a:solidFill>
              <a:effectLst/>
            </a:endParaRPr>
          </a:p>
          <a:p>
            <a:br>
              <a:rPr lang="en-US" sz="1200" dirty="0"/>
            </a:br>
            <a:endParaRPr lang="en-US" sz="1200" b="0" i="0" u="none" strike="noStrike" dirty="0">
              <a:solidFill>
                <a:srgbClr val="000000"/>
              </a:solidFill>
              <a:effectLst/>
            </a:endParaRPr>
          </a:p>
          <a:p>
            <a:br>
              <a:rPr lang="en-US" sz="1200" dirty="0"/>
            </a:br>
            <a:endParaRPr lang="en-US" sz="10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panose="020F0502020204030204" pitchFamily="34" charset="0"/>
              </a:rPr>
              <a:t> </a:t>
            </a:r>
            <a:endParaRPr lang="en-US" dirty="0"/>
          </a:p>
        </p:txBody>
      </p:sp>
      <p:sp>
        <p:nvSpPr>
          <p:cNvPr id="4" name="Slide Number Placeholder 3"/>
          <p:cNvSpPr>
            <a:spLocks noGrp="1"/>
          </p:cNvSpPr>
          <p:nvPr>
            <p:ph type="sldNum" sz="quarter" idx="5"/>
          </p:nvPr>
        </p:nvSpPr>
        <p:spPr/>
        <p:txBody>
          <a:bodyPr/>
          <a:lstStyle/>
          <a:p>
            <a:fld id="{EAA773DF-67EE-7C40-94BA-562FDA438FFF}" type="slidenum">
              <a:rPr lang="en-US" smtClean="0"/>
              <a:t>4</a:t>
            </a:fld>
            <a:endParaRPr lang="en-US"/>
          </a:p>
        </p:txBody>
      </p:sp>
    </p:spTree>
    <p:extLst>
      <p:ext uri="{BB962C8B-B14F-4D97-AF65-F5344CB8AC3E}">
        <p14:creationId xmlns:p14="http://schemas.microsoft.com/office/powerpoint/2010/main" val="2881289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r>
              <a:rPr lang="en-US" sz="1800" b="0" i="0" dirty="0">
                <a:solidFill>
                  <a:srgbClr val="000000"/>
                </a:solidFill>
                <a:effectLst/>
                <a:latin typeface="Calibri" panose="020F0502020204030204" pitchFamily="34" charset="0"/>
              </a:rPr>
              <a:t>Time:  5 minutes </a:t>
            </a:r>
            <a:endParaRPr lang="en-US" sz="2800" b="0" i="0" dirty="0">
              <a:solidFill>
                <a:srgbClr val="000000"/>
              </a:solidFill>
              <a:effectLst/>
              <a:latin typeface="Calibri" panose="020F0502020204030204" pitchFamily="34" charset="0"/>
            </a:endParaRPr>
          </a:p>
          <a:p>
            <a:pPr algn="ctr" rtl="0" fontAlgn="base"/>
            <a:r>
              <a:rPr lang="en-US" sz="1800" b="0" i="0" dirty="0">
                <a:solidFill>
                  <a:srgbClr val="000000"/>
                </a:solidFill>
                <a:effectLst/>
                <a:latin typeface="Calibri" panose="020F0502020204030204" pitchFamily="34" charset="0"/>
              </a:rPr>
              <a:t>Running time: 23 minutes </a:t>
            </a:r>
            <a:endParaRPr lang="en-US" sz="2800" b="0" i="0" dirty="0">
              <a:solidFill>
                <a:srgbClr val="000000"/>
              </a:solidFill>
              <a:effectLst/>
              <a:latin typeface="Calibri" panose="020F0502020204030204" pitchFamily="34" charset="0"/>
            </a:endParaRPr>
          </a:p>
          <a:p>
            <a:pPr algn="l" rtl="0" fontAlgn="base"/>
            <a:r>
              <a:rPr lang="en-US" sz="1800" b="0" i="0" dirty="0">
                <a:solidFill>
                  <a:srgbClr val="000000"/>
                </a:solidFill>
                <a:effectLst/>
                <a:latin typeface="Calibri" panose="020F0502020204030204" pitchFamily="34" charset="0"/>
              </a:rPr>
              <a:t> </a:t>
            </a:r>
            <a:endParaRPr lang="en-US" sz="2800" b="0" i="0" dirty="0">
              <a:solidFill>
                <a:srgbClr val="000000"/>
              </a:solidFill>
              <a:effectLst/>
              <a:latin typeface="Calibri" panose="020F0502020204030204" pitchFamily="34" charset="0"/>
            </a:endParaRPr>
          </a:p>
          <a:p>
            <a:pPr algn="l" rtl="0" fontAlgn="base"/>
            <a:r>
              <a:rPr lang="en-US" sz="1800" b="1" i="0" dirty="0">
                <a:solidFill>
                  <a:srgbClr val="000000"/>
                </a:solidFill>
                <a:effectLst/>
                <a:latin typeface="Calibri" panose="020F0502020204030204" pitchFamily="34" charset="0"/>
              </a:rPr>
              <a:t>Objective</a:t>
            </a:r>
            <a:r>
              <a:rPr lang="en-US" sz="1800" b="0" i="0" dirty="0">
                <a:solidFill>
                  <a:srgbClr val="000000"/>
                </a:solidFill>
                <a:effectLst/>
                <a:latin typeface="Calibri" panose="020F0502020204030204" pitchFamily="34" charset="0"/>
              </a:rPr>
              <a:t>: Explain how the chart relates to total rewards.</a:t>
            </a:r>
          </a:p>
          <a:p>
            <a:pPr algn="l" rtl="0" fontAlgn="base"/>
            <a:r>
              <a:rPr lang="en-US" sz="1800" b="1" i="0" dirty="0">
                <a:solidFill>
                  <a:srgbClr val="000000"/>
                </a:solidFill>
                <a:effectLst/>
                <a:latin typeface="Calibri" panose="020F0502020204030204" pitchFamily="34" charset="0"/>
              </a:rPr>
              <a:t>Description</a:t>
            </a:r>
            <a:r>
              <a:rPr lang="en-US" sz="1800" b="0" i="0" dirty="0">
                <a:solidFill>
                  <a:srgbClr val="000000"/>
                </a:solidFill>
                <a:effectLst/>
                <a:latin typeface="Calibri" panose="020F0502020204030204" pitchFamily="34" charset="0"/>
              </a:rPr>
              <a:t>: Explain chart and all components of total rewards.</a:t>
            </a:r>
            <a:endParaRPr lang="en-US" sz="2800" b="0" i="0" dirty="0">
              <a:solidFill>
                <a:srgbClr val="000000"/>
              </a:solidFill>
              <a:effectLst/>
              <a:latin typeface="Calibri" panose="020F0502020204030204" pitchFamily="34" charset="0"/>
            </a:endParaRPr>
          </a:p>
          <a:p>
            <a:pPr algn="l" rtl="0" fontAlgn="base"/>
            <a:r>
              <a:rPr lang="en-US" sz="1800" b="1" i="0" dirty="0">
                <a:solidFill>
                  <a:srgbClr val="000000"/>
                </a:solidFill>
                <a:effectLst/>
                <a:latin typeface="Calibri" panose="020F0502020204030204" pitchFamily="34" charset="0"/>
              </a:rPr>
              <a:t>Instructional Method</a:t>
            </a:r>
            <a:r>
              <a:rPr lang="en-US" sz="1800" b="0" i="0" dirty="0">
                <a:solidFill>
                  <a:srgbClr val="000000"/>
                </a:solidFill>
                <a:effectLst/>
                <a:latin typeface="Calibri" panose="020F0502020204030204" pitchFamily="34" charset="0"/>
              </a:rPr>
              <a:t>: Lecture </a:t>
            </a:r>
            <a:endParaRPr lang="en-US" sz="2800" b="0" i="0" dirty="0">
              <a:solidFill>
                <a:srgbClr val="000000"/>
              </a:solidFill>
              <a:effectLst/>
              <a:latin typeface="Calibri" panose="020F0502020204030204" pitchFamily="34" charset="0"/>
            </a:endParaRPr>
          </a:p>
          <a:p>
            <a:pPr algn="l" rtl="0" fontAlgn="base"/>
            <a:r>
              <a:rPr lang="en-US" sz="1800" b="0" i="0" dirty="0">
                <a:solidFill>
                  <a:srgbClr val="000000"/>
                </a:solidFill>
                <a:effectLst/>
                <a:latin typeface="Calibri" panose="020F0502020204030204" pitchFamily="34" charset="0"/>
              </a:rPr>
              <a:t> </a:t>
            </a:r>
            <a:endParaRPr lang="en-US" sz="2800" b="0" i="0" dirty="0">
              <a:solidFill>
                <a:srgbClr val="000000"/>
              </a:solidFill>
              <a:effectLst/>
              <a:latin typeface="Calibri" panose="020F0502020204030204" pitchFamily="34" charset="0"/>
            </a:endParaRPr>
          </a:p>
          <a:p>
            <a:pPr algn="l" rtl="0" fontAlgn="base"/>
            <a:r>
              <a:rPr lang="en-US" sz="1800" b="1" i="0" dirty="0">
                <a:solidFill>
                  <a:srgbClr val="000000"/>
                </a:solidFill>
                <a:effectLst/>
                <a:latin typeface="Calibri" panose="020F0502020204030204" pitchFamily="34" charset="0"/>
              </a:rPr>
              <a:t>Script</a:t>
            </a:r>
            <a:r>
              <a:rPr lang="en-US" sz="1800" b="0" i="0" dirty="0">
                <a:solidFill>
                  <a:srgbClr val="000000"/>
                </a:solidFill>
                <a:effectLst/>
                <a:latin typeface="Calibri" panose="020F0502020204030204" pitchFamily="34" charset="0"/>
              </a:rPr>
              <a:t>:   </a:t>
            </a:r>
            <a:endParaRPr lang="en-US" sz="2800" b="0" i="0" dirty="0">
              <a:solidFill>
                <a:srgbClr val="000000"/>
              </a:solidFill>
              <a:effectLst/>
              <a:latin typeface="Calibri" panose="020F0502020204030204" pitchFamily="34" charset="0"/>
            </a:endParaRPr>
          </a:p>
          <a:p>
            <a:pPr algn="l" rtl="0" fontAlgn="base">
              <a:spcBef>
                <a:spcPts val="0"/>
              </a:spcBef>
              <a:spcAft>
                <a:spcPts val="0"/>
              </a:spcAft>
              <a:buFont typeface="+mj-lt"/>
              <a:buNone/>
            </a:pPr>
            <a:r>
              <a:rPr lang="en-US" sz="1800" b="0" i="0" u="none" strike="noStrike" dirty="0">
                <a:solidFill>
                  <a:srgbClr val="000000"/>
                </a:solidFill>
                <a:effectLst/>
                <a:latin typeface="Calibri" panose="020F0502020204030204" pitchFamily="34" charset="0"/>
              </a:rPr>
              <a:t>The concept of ‘Total Rewards’ refers to more than just base compensation and is an introduction of the various types of compensation an employee may encounter throughout their career.</a:t>
            </a:r>
            <a:endParaRPr lang="en-US" sz="1800" b="1" i="0" u="none" strike="noStrike" dirty="0">
              <a:solidFill>
                <a:srgbClr val="000000"/>
              </a:solidFill>
              <a:effectLst/>
              <a:latin typeface="Calibri" panose="020F0502020204030204" pitchFamily="34" charset="0"/>
            </a:endParaRPr>
          </a:p>
          <a:p>
            <a:endParaRPr lang="en-US" sz="1800" b="0" i="1"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dirty="0">
                <a:solidFill>
                  <a:srgbClr val="000000"/>
                </a:solidFill>
                <a:effectLst/>
                <a:latin typeface="Calibri" panose="020F0502020204030204" pitchFamily="34" charset="0"/>
              </a:rPr>
              <a:t>Facilitator Notes:</a:t>
            </a:r>
          </a:p>
          <a:p>
            <a:pPr algn="l" rtl="0" fontAlgn="base">
              <a:spcBef>
                <a:spcPts val="0"/>
              </a:spcBef>
              <a:spcAft>
                <a:spcPts val="0"/>
              </a:spcAft>
              <a:buFont typeface="+mj-lt"/>
              <a:buNone/>
            </a:pPr>
            <a:r>
              <a:rPr lang="en-US" sz="1200" b="1" i="0" u="none" strike="noStrike" dirty="0">
                <a:solidFill>
                  <a:srgbClr val="000000"/>
                </a:solidFill>
                <a:effectLst/>
                <a:latin typeface="Calibri" panose="020F0502020204030204" pitchFamily="34" charset="0"/>
              </a:rPr>
              <a:t>Components of a Total Reward System- </a:t>
            </a:r>
            <a:r>
              <a:rPr lang="en-US" sz="1200" b="0" i="0" u="none" strike="noStrike" dirty="0">
                <a:solidFill>
                  <a:srgbClr val="000000"/>
                </a:solidFill>
                <a:effectLst/>
                <a:latin typeface="Calibri" panose="020F0502020204030204" pitchFamily="34" charset="0"/>
              </a:rPr>
              <a:t>The graphic shows the various components of a total rewards system. Most employers don’t rely on base compensation alone to attract and retain employees, but rather includes not only base compensation but also incentives, benefits, perks, and any other compensation that has a cash value assigned to it.</a:t>
            </a:r>
          </a:p>
          <a:p>
            <a:pPr algn="l" rtl="0" fontAlgn="base">
              <a:spcBef>
                <a:spcPts val="0"/>
              </a:spcBef>
              <a:spcAft>
                <a:spcPts val="0"/>
              </a:spcAft>
              <a:buFont typeface="+mj-lt"/>
              <a:buNone/>
            </a:pPr>
            <a:r>
              <a:rPr lang="en-US" sz="1200" b="0" i="0" u="none" strike="noStrike" dirty="0">
                <a:solidFill>
                  <a:srgbClr val="000000"/>
                </a:solidFill>
                <a:effectLst/>
                <a:latin typeface="Calibri" panose="020F0502020204030204" pitchFamily="34" charset="0"/>
              </a:rPr>
              <a:t>a.</a:t>
            </a:r>
            <a:r>
              <a:rPr lang="en-US" sz="1200" b="0"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Fixed Rewards</a:t>
            </a:r>
            <a:r>
              <a:rPr lang="en-US" sz="1200" b="0" i="0" u="none" strike="noStrike" dirty="0">
                <a:solidFill>
                  <a:srgbClr val="000000"/>
                </a:solidFill>
                <a:effectLst/>
                <a:latin typeface="Calibri" panose="020F0502020204030204" pitchFamily="34" charset="0"/>
              </a:rPr>
              <a:t>- Financial rewards that are pre-determined and do not vary in amount from pay period to pay period.</a:t>
            </a:r>
            <a:endParaRPr lang="en-US" b="0" i="0" u="none" strike="noStrike" dirty="0">
              <a:solidFill>
                <a:srgbClr val="000000"/>
              </a:solidFill>
              <a:effectLst/>
            </a:endParaRPr>
          </a:p>
          <a:p>
            <a:r>
              <a:rPr lang="en-US" sz="1200" b="0" i="0" u="none" strike="noStrike" dirty="0">
                <a:solidFill>
                  <a:srgbClr val="000000"/>
                </a:solidFill>
                <a:effectLst/>
                <a:latin typeface="Calibri" panose="020F0502020204030204" pitchFamily="34" charset="0"/>
              </a:rPr>
              <a:t>b.</a:t>
            </a:r>
            <a:r>
              <a:rPr lang="en-US" sz="1200" b="0"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Variable Rewards</a:t>
            </a:r>
            <a:r>
              <a:rPr lang="en-US" sz="1200" b="0" i="0" u="none" strike="noStrike" dirty="0">
                <a:solidFill>
                  <a:srgbClr val="000000"/>
                </a:solidFill>
                <a:effectLst/>
                <a:latin typeface="Calibri" panose="020F0502020204030204" pitchFamily="34" charset="0"/>
              </a:rPr>
              <a:t>- Financial rewards that are tied to a performance standard that can vary with the financial profitability of an organization.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u="none" strike="noStrike" dirty="0">
              <a:solidFill>
                <a:srgbClr val="000000"/>
              </a:solidFill>
              <a:effectLst/>
              <a:latin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i="0" u="none" strike="noStrike" dirty="0">
                <a:solidFill>
                  <a:srgbClr val="000000"/>
                </a:solidFill>
                <a:effectLst/>
                <a:latin typeface="Calibri" panose="020F0502020204030204" pitchFamily="34" charset="0"/>
              </a:rPr>
              <a:t>Video 3:10 Minutes  </a:t>
            </a:r>
            <a:r>
              <a:rPr lang="en-US" sz="1200" b="1" i="0" u="sng" strike="noStrike" dirty="0">
                <a:solidFill>
                  <a:srgbClr val="1155CC"/>
                </a:solidFill>
                <a:effectLst/>
                <a:latin typeface="Calibri" panose="020F0502020204030204" pitchFamily="34" charset="0"/>
                <a:hlinkClick r:id="rId3"/>
              </a:rPr>
              <a:t>Total Rewards</a:t>
            </a:r>
            <a:endParaRPr lang="en-US" dirty="0"/>
          </a:p>
        </p:txBody>
      </p:sp>
      <p:sp>
        <p:nvSpPr>
          <p:cNvPr id="4" name="Slide Number Placeholder 3"/>
          <p:cNvSpPr>
            <a:spLocks noGrp="1"/>
          </p:cNvSpPr>
          <p:nvPr>
            <p:ph type="sldNum" sz="quarter" idx="5"/>
          </p:nvPr>
        </p:nvSpPr>
        <p:spPr/>
        <p:txBody>
          <a:bodyPr/>
          <a:lstStyle/>
          <a:p>
            <a:fld id="{F05A3417-7E9B-C044-961B-66EA9D58F3C9}" type="slidenum">
              <a:rPr lang="en-US" smtClean="0"/>
              <a:t>5</a:t>
            </a:fld>
            <a:endParaRPr lang="en-US"/>
          </a:p>
        </p:txBody>
      </p:sp>
    </p:spTree>
    <p:extLst>
      <p:ext uri="{BB962C8B-B14F-4D97-AF65-F5344CB8AC3E}">
        <p14:creationId xmlns:p14="http://schemas.microsoft.com/office/powerpoint/2010/main" val="1307623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r>
              <a:rPr lang="en-US" sz="1200" b="0" i="0" dirty="0">
                <a:solidFill>
                  <a:srgbClr val="000000"/>
                </a:solidFill>
                <a:effectLst/>
                <a:latin typeface="Calibri" panose="020F0502020204030204" pitchFamily="34" charset="0"/>
              </a:rPr>
              <a:t>Time:  15 minutes </a:t>
            </a:r>
            <a:endParaRPr lang="en-US" sz="1800" b="0" i="0" dirty="0">
              <a:solidFill>
                <a:srgbClr val="000000"/>
              </a:solidFill>
              <a:effectLst/>
              <a:latin typeface="Calibri" panose="020F0502020204030204" pitchFamily="34" charset="0"/>
            </a:endParaRPr>
          </a:p>
          <a:p>
            <a:pPr algn="ctr" rtl="0" fontAlgn="base"/>
            <a:r>
              <a:rPr lang="en-US" sz="1200" b="0" i="0" dirty="0">
                <a:solidFill>
                  <a:srgbClr val="000000"/>
                </a:solidFill>
                <a:effectLst/>
                <a:latin typeface="Calibri" panose="020F0502020204030204" pitchFamily="34" charset="0"/>
              </a:rPr>
              <a:t>Running time: 38 minutes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i="0" dirty="0">
                <a:solidFill>
                  <a:srgbClr val="000000"/>
                </a:solidFill>
                <a:effectLst/>
                <a:latin typeface="Calibri" panose="020F0502020204030204" pitchFamily="34" charset="0"/>
              </a:rPr>
              <a:t>Objective</a:t>
            </a:r>
            <a:r>
              <a:rPr lang="en-US" sz="1200" b="0" i="0" dirty="0">
                <a:solidFill>
                  <a:srgbClr val="000000"/>
                </a:solidFill>
                <a:effectLst/>
                <a:latin typeface="Calibri" panose="020F0502020204030204" pitchFamily="34" charset="0"/>
              </a:rPr>
              <a:t>: </a:t>
            </a:r>
            <a:r>
              <a:rPr lang="en-US" sz="1200" b="0" i="0" u="none" strike="noStrike" dirty="0">
                <a:solidFill>
                  <a:srgbClr val="000000"/>
                </a:solidFill>
                <a:effectLst/>
                <a:latin typeface="Calibri" panose="020F0502020204030204" pitchFamily="34" charset="0"/>
              </a:rPr>
              <a:t>Identify the various components of base compensation</a:t>
            </a:r>
            <a:r>
              <a:rPr lang="en-US" sz="1200" b="0" i="0" dirty="0">
                <a:solidFill>
                  <a:srgbClr val="000000"/>
                </a:solidFill>
                <a:effectLst/>
                <a:latin typeface="Calibri" panose="020F0502020204030204" pitchFamily="34" charset="0"/>
              </a:rPr>
              <a:t>.</a:t>
            </a:r>
          </a:p>
          <a:p>
            <a:pPr algn="l" rtl="0" fontAlgn="base"/>
            <a:r>
              <a:rPr lang="en-US" sz="1200" b="1" i="0" dirty="0">
                <a:solidFill>
                  <a:srgbClr val="000000"/>
                </a:solidFill>
                <a:effectLst/>
                <a:latin typeface="Calibri" panose="020F0502020204030204" pitchFamily="34" charset="0"/>
              </a:rPr>
              <a:t>Description</a:t>
            </a:r>
            <a:r>
              <a:rPr lang="en-US" sz="1200" b="0" i="0" dirty="0">
                <a:solidFill>
                  <a:srgbClr val="000000"/>
                </a:solidFill>
                <a:effectLst/>
                <a:latin typeface="Calibri" panose="020F0502020204030204" pitchFamily="34" charset="0"/>
              </a:rPr>
              <a:t>: Have students research base and direct compensation.</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Instructional Method</a:t>
            </a:r>
            <a:r>
              <a:rPr lang="en-US" sz="1200" b="0" i="0" dirty="0">
                <a:solidFill>
                  <a:srgbClr val="000000"/>
                </a:solidFill>
                <a:effectLst/>
                <a:latin typeface="Calibri" panose="020F0502020204030204" pitchFamily="34" charset="0"/>
              </a:rPr>
              <a:t>: Exercise and Lecture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Script</a:t>
            </a:r>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spcBef>
                <a:spcPts val="0"/>
              </a:spcBef>
              <a:spcAft>
                <a:spcPts val="0"/>
              </a:spcAft>
              <a:buFont typeface="+mj-lt"/>
              <a:buNone/>
            </a:pPr>
            <a:r>
              <a:rPr lang="en-US" sz="1200" b="0" i="0" u="none" strike="noStrike" dirty="0">
                <a:solidFill>
                  <a:srgbClr val="000000"/>
                </a:solidFill>
                <a:effectLst/>
                <a:latin typeface="Calibri" panose="020F0502020204030204" pitchFamily="34" charset="0"/>
              </a:rPr>
              <a:t>Direct compensation is money paid in exchange for work performed. It comes in several forms:</a:t>
            </a:r>
          </a:p>
          <a:p>
            <a:pPr marL="342900" indent="-3429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Base pay</a:t>
            </a:r>
          </a:p>
          <a:p>
            <a:pPr marL="342900" indent="-3429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Commissions</a:t>
            </a:r>
          </a:p>
          <a:p>
            <a:pPr marL="342900" indent="-3429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Overtime</a:t>
            </a:r>
          </a:p>
          <a:p>
            <a:pPr marL="342900" indent="-3429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Bonuses</a:t>
            </a:r>
          </a:p>
          <a:p>
            <a:pPr marL="342900" indent="-3429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Merit increases</a:t>
            </a:r>
          </a:p>
          <a:p>
            <a:pPr marL="342900" indent="-3429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COLA increases</a:t>
            </a:r>
          </a:p>
          <a:p>
            <a:pPr marL="342900" indent="-3429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Shift Differentials</a:t>
            </a:r>
          </a:p>
          <a:p>
            <a:pPr marL="342900" indent="-3429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Longevity Pay</a:t>
            </a:r>
          </a:p>
          <a:p>
            <a:pPr marL="342900" indent="-3429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Tips</a:t>
            </a:r>
          </a:p>
          <a:p>
            <a:pPr algn="l" rtl="0" fontAlgn="base">
              <a:spcBef>
                <a:spcPts val="0"/>
              </a:spcBef>
              <a:spcAft>
                <a:spcPts val="0"/>
              </a:spcAft>
              <a:buFont typeface="+mj-lt"/>
              <a:buNone/>
            </a:pPr>
            <a:endParaRPr lang="en-US" sz="1200" b="0" i="0" u="none" strike="noStrike" dirty="0">
              <a:solidFill>
                <a:srgbClr val="000000"/>
              </a:solidFill>
              <a:effectLst/>
              <a:latin typeface="Calibri" panose="020F0502020204030204" pitchFamily="34" charset="0"/>
            </a:endParaRPr>
          </a:p>
          <a:p>
            <a:pPr algn="l" rtl="0" fontAlgn="base">
              <a:spcBef>
                <a:spcPts val="0"/>
              </a:spcBef>
              <a:spcAft>
                <a:spcPts val="0"/>
              </a:spcAft>
              <a:buFont typeface="+mj-lt"/>
              <a:buNone/>
            </a:pPr>
            <a:r>
              <a:rPr lang="en-US" sz="1200" b="1" i="0" u="none" strike="noStrike" dirty="0">
                <a:solidFill>
                  <a:srgbClr val="000000"/>
                </a:solidFill>
                <a:effectLst/>
                <a:latin typeface="Calibri" panose="020F0502020204030204" pitchFamily="34" charset="0"/>
              </a:rPr>
              <a:t>Exercise</a:t>
            </a:r>
            <a:r>
              <a:rPr lang="en-US" sz="1200" b="0" i="0" u="none" strike="noStrike" dirty="0">
                <a:solidFill>
                  <a:srgbClr val="000000"/>
                </a:solidFill>
                <a:effectLst/>
                <a:latin typeface="Calibri" panose="020F0502020204030204" pitchFamily="34" charset="0"/>
              </a:rPr>
              <a:t>:</a:t>
            </a:r>
          </a:p>
          <a:p>
            <a:pPr marL="228600" indent="-2286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Break students into 9 groups</a:t>
            </a:r>
          </a:p>
          <a:p>
            <a:pPr marL="228600" indent="-2286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Give each group 1 form of direct compensation to research (5 minutes)</a:t>
            </a:r>
          </a:p>
          <a:p>
            <a:pPr marL="228600" indent="-2286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Have students choose a spokes person for the group to give the definition and a few examples of their type of compensation. (1 minute)</a:t>
            </a:r>
          </a:p>
          <a:p>
            <a:pPr marL="228600" indent="-228600" algn="l" rtl="0" fontAlgn="base">
              <a:spcBef>
                <a:spcPts val="0"/>
              </a:spcBef>
              <a:spcAft>
                <a:spcPts val="0"/>
              </a:spcAft>
              <a:buFont typeface="+mj-lt"/>
              <a:buAutoNum type="arabicPeriod"/>
            </a:pPr>
            <a:r>
              <a:rPr lang="en-US" sz="1200" b="0" i="0" u="none" strike="noStrike" dirty="0">
                <a:solidFill>
                  <a:srgbClr val="000000"/>
                </a:solidFill>
                <a:effectLst/>
                <a:latin typeface="Calibri" panose="020F0502020204030204" pitchFamily="34" charset="0"/>
              </a:rPr>
              <a:t>Add more information if the groups were not thorough.</a:t>
            </a:r>
          </a:p>
          <a:p>
            <a:pPr marL="228600" indent="-228600" algn="l" rtl="0" fontAlgn="base">
              <a:spcBef>
                <a:spcPts val="0"/>
              </a:spcBef>
              <a:spcAft>
                <a:spcPts val="0"/>
              </a:spcAft>
              <a:buFont typeface="+mj-lt"/>
              <a:buAutoNum type="arabicPeriod"/>
            </a:pPr>
            <a:endParaRPr lang="en-US" sz="1200" b="0" i="0" u="none" strike="noStrike" dirty="0">
              <a:solidFill>
                <a:srgbClr val="000000"/>
              </a:solidFill>
              <a:effectLst/>
              <a:latin typeface="Calibri" panose="020F0502020204030204" pitchFamily="34" charset="0"/>
            </a:endParaRPr>
          </a:p>
          <a:p>
            <a:pPr algn="l" rtl="0" fontAlgn="base">
              <a:spcBef>
                <a:spcPts val="0"/>
              </a:spcBef>
              <a:spcAft>
                <a:spcPts val="0"/>
              </a:spcAft>
              <a:buFont typeface="+mj-lt"/>
              <a:buNone/>
            </a:pPr>
            <a:endParaRPr lang="en-US" sz="1200" b="0" i="0" u="none" strike="noStrike" dirty="0">
              <a:solidFill>
                <a:srgbClr val="000000"/>
              </a:solidFill>
              <a:effectLst/>
              <a:latin typeface="Calibri" panose="020F0502020204030204" pitchFamily="34" charset="0"/>
            </a:endParaRPr>
          </a:p>
          <a:p>
            <a:pPr algn="l" rtl="0" fontAlgn="base">
              <a:spcBef>
                <a:spcPts val="0"/>
              </a:spcBef>
              <a:spcAft>
                <a:spcPts val="0"/>
              </a:spcAft>
              <a:buFont typeface="+mj-lt"/>
              <a:buNone/>
            </a:pPr>
            <a:endParaRPr lang="en-US" sz="12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dirty="0">
                <a:solidFill>
                  <a:srgbClr val="000000"/>
                </a:solidFill>
                <a:effectLst/>
                <a:latin typeface="Calibri" panose="020F0502020204030204" pitchFamily="34" charset="0"/>
              </a:rPr>
              <a:t>Facilitator Notes:</a:t>
            </a:r>
          </a:p>
          <a:p>
            <a:endParaRPr lang="en-US" sz="1200" b="0" i="1"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u="none" strike="noStrike" dirty="0">
                <a:solidFill>
                  <a:srgbClr val="000000"/>
                </a:solidFill>
                <a:effectLst/>
                <a:latin typeface="Calibri" panose="020F0502020204030204" pitchFamily="34" charset="0"/>
              </a:rPr>
              <a:t>Video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u="none" strike="noStrike" dirty="0">
                <a:solidFill>
                  <a:srgbClr val="000000"/>
                </a:solidFill>
                <a:effectLst/>
                <a:latin typeface="Calibri" panose="020F0502020204030204" pitchFamily="34" charset="0"/>
              </a:rPr>
              <a:t> </a:t>
            </a:r>
            <a:r>
              <a:rPr lang="en-US" sz="1000" b="0" i="0" u="none" strike="noStrike" dirty="0">
                <a:solidFill>
                  <a:srgbClr val="000000"/>
                </a:solidFill>
                <a:effectLst/>
                <a:latin typeface="Calibri" panose="020F0502020204030204" pitchFamily="34" charset="0"/>
              </a:rPr>
              <a:t>36:11 Minutes  </a:t>
            </a:r>
            <a:r>
              <a:rPr lang="en-US" sz="1000" b="1" i="0" u="sng" strike="noStrike" dirty="0">
                <a:solidFill>
                  <a:srgbClr val="1155CC"/>
                </a:solidFill>
                <a:effectLst/>
                <a:latin typeface="Calibri" panose="020F0502020204030204" pitchFamily="34" charset="0"/>
                <a:hlinkClick r:id="rId3"/>
              </a:rPr>
              <a:t>Direct Compensation</a:t>
            </a:r>
            <a:endParaRPr lang="en-US" sz="1000" b="1" i="0" u="sng" strike="noStrike" dirty="0">
              <a:solidFill>
                <a:srgbClr val="1155CC"/>
              </a:solidFill>
              <a:effectLst/>
              <a:latin typeface="Calibri" panose="020F0502020204030204" pitchFamily="34" charset="0"/>
            </a:endParaRPr>
          </a:p>
          <a:p>
            <a:pPr algn="l" rtl="0" fontAlgn="base">
              <a:spcBef>
                <a:spcPts val="0"/>
              </a:spcBef>
              <a:spcAft>
                <a:spcPts val="0"/>
              </a:spcAft>
              <a:buFont typeface="+mj-lt"/>
              <a:buNone/>
            </a:pPr>
            <a:endParaRPr lang="en-US" sz="1000" b="1" i="0" u="none" strike="noStrike" dirty="0">
              <a:solidFill>
                <a:srgbClr val="000000"/>
              </a:solidFill>
              <a:effectLst/>
              <a:latin typeface="Calibri" panose="020F0502020204030204" pitchFamily="34" charset="0"/>
            </a:endParaRPr>
          </a:p>
          <a:p>
            <a:pPr marL="685800" algn="l" rtl="0">
              <a:spcBef>
                <a:spcPts val="0"/>
              </a:spcBef>
              <a:spcAft>
                <a:spcPts val="0"/>
              </a:spcAft>
            </a:pPr>
            <a:br>
              <a:rPr lang="en-US" b="0" i="0" u="none" strike="noStrike" dirty="0">
                <a:solidFill>
                  <a:srgbClr val="000000"/>
                </a:solidFill>
                <a:effectLst/>
              </a:rPr>
            </a:br>
            <a:r>
              <a:rPr lang="en-US" sz="1000" b="1" i="0" u="none" strike="noStrike" dirty="0">
                <a:solidFill>
                  <a:srgbClr val="000000"/>
                </a:solidFill>
                <a:effectLst/>
                <a:latin typeface="Calibri" panose="020F0502020204030204" pitchFamily="34" charset="0"/>
              </a:rPr>
              <a:t>1.</a:t>
            </a:r>
            <a:r>
              <a:rPr lang="en-US" sz="1000" b="1" i="0" u="none" strike="noStrike" dirty="0">
                <a:solidFill>
                  <a:srgbClr val="000000"/>
                </a:solidFill>
                <a:effectLst/>
                <a:latin typeface="Times New Roman" panose="02020603050405020304" pitchFamily="18" charset="0"/>
              </a:rPr>
              <a:t> </a:t>
            </a:r>
            <a:r>
              <a:rPr lang="en-US" sz="1000" b="1" i="0" u="sng" strike="noStrike" dirty="0">
                <a:solidFill>
                  <a:srgbClr val="1155CC"/>
                </a:solidFill>
                <a:effectLst/>
                <a:latin typeface="Calibri" panose="020F0502020204030204" pitchFamily="34" charset="0"/>
                <a:hlinkClick r:id="rId4"/>
              </a:rPr>
              <a:t>Base pay</a:t>
            </a:r>
            <a:r>
              <a:rPr lang="en-US" sz="1000" b="1" i="0" u="none" strike="noStrike" dirty="0">
                <a:solidFill>
                  <a:srgbClr val="000000"/>
                </a:solidFill>
                <a:effectLst/>
                <a:latin typeface="Calibri" panose="020F0502020204030204" pitchFamily="34" charset="0"/>
              </a:rPr>
              <a:t>- </a:t>
            </a:r>
            <a:r>
              <a:rPr lang="en-US" sz="1000" b="0" i="0" u="none" strike="noStrike" dirty="0">
                <a:solidFill>
                  <a:srgbClr val="000000"/>
                </a:solidFill>
                <a:effectLst/>
                <a:latin typeface="Calibri" panose="020F0502020204030204" pitchFamily="34" charset="0"/>
              </a:rPr>
              <a:t>The taxable basic compensation an employee receives for the work they complete. Base pay rates can range from </a:t>
            </a:r>
            <a:r>
              <a:rPr lang="en-US" sz="1000" b="0" i="0" u="sng" strike="noStrike" dirty="0">
                <a:solidFill>
                  <a:srgbClr val="1155CC"/>
                </a:solidFill>
                <a:effectLst/>
                <a:latin typeface="Calibri" panose="020F0502020204030204" pitchFamily="34" charset="0"/>
                <a:hlinkClick r:id="rId5"/>
              </a:rPr>
              <a:t>minimum wage</a:t>
            </a:r>
            <a:r>
              <a:rPr lang="en-US" sz="1000" b="0" i="0" u="none" strike="noStrike" dirty="0">
                <a:solidFill>
                  <a:srgbClr val="000000"/>
                </a:solidFill>
                <a:effectLst/>
                <a:latin typeface="Calibri" panose="020F0502020204030204" pitchFamily="34" charset="0"/>
              </a:rPr>
              <a:t> up to as much as a given employer is willing to pay. It can be in the form of an hourly rate or a </a:t>
            </a:r>
            <a:r>
              <a:rPr lang="en-US" sz="1000" b="0" i="0" u="sng" strike="noStrike" dirty="0">
                <a:solidFill>
                  <a:srgbClr val="1155CC"/>
                </a:solidFill>
                <a:effectLst/>
                <a:latin typeface="Calibri" panose="020F0502020204030204" pitchFamily="34" charset="0"/>
                <a:hlinkClick r:id="rId6"/>
              </a:rPr>
              <a:t>salary</a:t>
            </a:r>
            <a:r>
              <a:rPr lang="en-US" sz="1000" b="0" i="0" u="none" strike="noStrike" dirty="0">
                <a:solidFill>
                  <a:srgbClr val="000000"/>
                </a:solidFill>
                <a:effectLst/>
                <a:latin typeface="Calibri" panose="020F0502020204030204" pitchFamily="34" charset="0"/>
              </a:rPr>
              <a:t>. Keep in mind the minimums required in the </a:t>
            </a:r>
            <a:r>
              <a:rPr lang="en-US" sz="1000" b="0" i="0" u="sng" strike="noStrike" dirty="0">
                <a:solidFill>
                  <a:srgbClr val="1155CC"/>
                </a:solidFill>
                <a:effectLst/>
                <a:latin typeface="Calibri" panose="020F0502020204030204" pitchFamily="34" charset="0"/>
                <a:hlinkClick r:id="rId7"/>
              </a:rPr>
              <a:t>Fair Labor Standards Act</a:t>
            </a:r>
            <a:r>
              <a:rPr lang="en-US" sz="1000" b="0" i="0" u="none" strike="noStrike" dirty="0">
                <a:solidFill>
                  <a:srgbClr val="000000"/>
                </a:solidFill>
                <a:effectLst/>
                <a:latin typeface="Calibri" panose="020F0502020204030204" pitchFamily="34" charset="0"/>
              </a:rPr>
              <a:t> for exempt employees of </a:t>
            </a:r>
            <a:r>
              <a:rPr lang="en-US" sz="1000" b="0" i="0" u="sng" strike="noStrike" dirty="0">
                <a:solidFill>
                  <a:srgbClr val="1155CC"/>
                </a:solidFill>
                <a:effectLst/>
                <a:latin typeface="Calibri" panose="020F0502020204030204" pitchFamily="34" charset="0"/>
                <a:hlinkClick r:id="rId8"/>
              </a:rPr>
              <a:t>$684 per week</a:t>
            </a:r>
            <a:r>
              <a:rPr lang="en-US" sz="1000" b="0" i="0" u="none" strike="noStrike" dirty="0">
                <a:solidFill>
                  <a:srgbClr val="000000"/>
                </a:solidFill>
                <a:effectLst/>
                <a:latin typeface="Calibri" panose="020F0502020204030204" pitchFamily="34" charset="0"/>
              </a:rPr>
              <a:t>. When evaluating internal compensation, it is appropriate to compare base pay rates first, to ensure that the base pay rates are equitably aligned within the pay structure and based on the value of the position. In the same manner, when comparing your organization’s base pay to that of a competitor you would also start with an assessment of base pay. It is inappropriate as well to pay a male employee a higher base pay rate than a female who performs the same work, but offer her a bigger bonus at the end of the year to ‘make up the difference’. The base pay of any individuals who perform substantially similar work should have a substantially similar base rate of pay that falls within a standardized pay range for that position. We will discuss it more in Module 8 when we discuss pay equity. </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000" b="1" i="0" u="none" strike="noStrike" dirty="0">
                <a:solidFill>
                  <a:srgbClr val="000000"/>
                </a:solidFill>
                <a:effectLst/>
                <a:latin typeface="Calibri" panose="020F0502020204030204" pitchFamily="34" charset="0"/>
              </a:rPr>
              <a:t>2.</a:t>
            </a:r>
            <a:r>
              <a:rPr lang="en-US" sz="1000" b="1" i="0" u="none" strike="noStrike" dirty="0">
                <a:solidFill>
                  <a:srgbClr val="000000"/>
                </a:solidFill>
                <a:effectLst/>
                <a:latin typeface="Times New Roman" panose="02020603050405020304" pitchFamily="18" charset="0"/>
              </a:rPr>
              <a:t> </a:t>
            </a:r>
            <a:r>
              <a:rPr lang="en-US" sz="1000" b="1" i="0" u="sng" strike="noStrike" dirty="0">
                <a:solidFill>
                  <a:srgbClr val="1155CC"/>
                </a:solidFill>
                <a:effectLst/>
                <a:latin typeface="Calibri" panose="020F0502020204030204" pitchFamily="34" charset="0"/>
                <a:hlinkClick r:id="rId9"/>
              </a:rPr>
              <a:t>Commissions</a:t>
            </a:r>
            <a:r>
              <a:rPr lang="en-US" sz="1000" b="1" i="0" u="none" strike="noStrike" dirty="0">
                <a:solidFill>
                  <a:srgbClr val="000000"/>
                </a:solidFill>
                <a:effectLst/>
                <a:latin typeface="Calibri" panose="020F0502020204030204" pitchFamily="34" charset="0"/>
              </a:rPr>
              <a:t>- </a:t>
            </a:r>
            <a:r>
              <a:rPr lang="en-US" sz="1000" b="0" i="0" u="none" strike="noStrike" dirty="0">
                <a:solidFill>
                  <a:srgbClr val="000000"/>
                </a:solidFill>
                <a:effectLst/>
                <a:latin typeface="Calibri" panose="020F0502020204030204" pitchFamily="34" charset="0"/>
              </a:rPr>
              <a:t>Taxable compensation earned as the result of employee performance- usually related to sales. One way to incentivize performance is to offer the opportunity to earn additional compensation based on sales. </a:t>
            </a:r>
            <a:r>
              <a:rPr lang="en-US" sz="1000" b="0" i="0" u="sng" strike="noStrike" dirty="0">
                <a:solidFill>
                  <a:srgbClr val="1155CC"/>
                </a:solidFill>
                <a:effectLst/>
                <a:latin typeface="Calibri" panose="020F0502020204030204" pitchFamily="34" charset="0"/>
                <a:hlinkClick r:id="rId10"/>
              </a:rPr>
              <a:t>Outside Sales Professionals</a:t>
            </a:r>
            <a:r>
              <a:rPr lang="en-US" sz="1000" b="0" i="0" u="none" strike="noStrike" dirty="0">
                <a:solidFill>
                  <a:srgbClr val="000000"/>
                </a:solidFill>
                <a:effectLst/>
                <a:latin typeface="Calibri" panose="020F0502020204030204" pitchFamily="34" charset="0"/>
              </a:rPr>
              <a:t> frequently are able to earn more compensation than they could make if they received a regular salary, so they work on a purely commission basis (often called straight commission). Outside sales professionals are unique in that the </a:t>
            </a:r>
            <a:r>
              <a:rPr lang="en-US" sz="1000" b="0" i="0" u="sng" strike="noStrike" dirty="0">
                <a:solidFill>
                  <a:srgbClr val="1155CC"/>
                </a:solidFill>
                <a:effectLst/>
                <a:latin typeface="Calibri" panose="020F0502020204030204" pitchFamily="34" charset="0"/>
                <a:hlinkClick r:id="rId7"/>
              </a:rPr>
              <a:t>Fair Labor Standards Act</a:t>
            </a:r>
            <a:r>
              <a:rPr lang="en-US" sz="1000" b="0" i="0" u="none" strike="noStrike" dirty="0">
                <a:solidFill>
                  <a:srgbClr val="000000"/>
                </a:solidFill>
                <a:effectLst/>
                <a:latin typeface="Calibri" panose="020F0502020204030204" pitchFamily="34" charset="0"/>
              </a:rPr>
              <a:t> does not require that these employees be paid either a minimum wage or overtime. Their performance dictates their compensation entirely. Keep in mind that in order for an employee to be classified as an Outside Sales Professional, they must meet all the tests in the FLSA; otherwise, they are not exempt from minimum wage and overtime rules.</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000" b="1" i="0" u="none" strike="noStrike" dirty="0">
                <a:solidFill>
                  <a:srgbClr val="000000"/>
                </a:solidFill>
                <a:effectLst/>
                <a:latin typeface="Calibri" panose="020F0502020204030204" pitchFamily="34" charset="0"/>
              </a:rPr>
              <a:t>3.</a:t>
            </a:r>
            <a:r>
              <a:rPr lang="en-US" sz="1000" b="1" i="0" u="none" strike="noStrike" dirty="0">
                <a:solidFill>
                  <a:srgbClr val="000000"/>
                </a:solidFill>
                <a:effectLst/>
                <a:latin typeface="Times New Roman" panose="02020603050405020304" pitchFamily="18" charset="0"/>
              </a:rPr>
              <a:t> </a:t>
            </a:r>
            <a:r>
              <a:rPr lang="en-US" sz="1000" b="1" i="0" u="sng" strike="noStrike" dirty="0">
                <a:solidFill>
                  <a:srgbClr val="1155CC"/>
                </a:solidFill>
                <a:effectLst/>
                <a:latin typeface="Calibri" panose="020F0502020204030204" pitchFamily="34" charset="0"/>
                <a:hlinkClick r:id="rId11"/>
              </a:rPr>
              <a:t>Overtime</a:t>
            </a:r>
            <a:r>
              <a:rPr lang="en-US" sz="1000" b="1" i="0" u="none" strike="noStrike" dirty="0">
                <a:solidFill>
                  <a:srgbClr val="000000"/>
                </a:solidFill>
                <a:effectLst/>
                <a:latin typeface="Calibri" panose="020F0502020204030204" pitchFamily="34" charset="0"/>
              </a:rPr>
              <a:t>- </a:t>
            </a:r>
            <a:r>
              <a:rPr lang="en-US" sz="1000" b="0" i="0" u="none" strike="noStrike" dirty="0">
                <a:solidFill>
                  <a:srgbClr val="000000"/>
                </a:solidFill>
                <a:effectLst/>
                <a:latin typeface="Calibri" panose="020F0502020204030204" pitchFamily="34" charset="0"/>
              </a:rPr>
              <a:t>Taxable compensation paid at least 1.5x the normal rate for hours worked over 40 in a workweek for nonexempt employees under the </a:t>
            </a:r>
            <a:r>
              <a:rPr lang="en-US" sz="1000" b="0" i="0" u="sng" strike="noStrike" dirty="0">
                <a:solidFill>
                  <a:srgbClr val="1155CC"/>
                </a:solidFill>
                <a:effectLst/>
                <a:latin typeface="Calibri" panose="020F0502020204030204" pitchFamily="34" charset="0"/>
                <a:hlinkClick r:id="rId7"/>
              </a:rPr>
              <a:t>Fair Labor Standards Act</a:t>
            </a:r>
            <a:r>
              <a:rPr lang="en-US" sz="1000" b="0" i="0" u="none" strike="noStrike" dirty="0">
                <a:solidFill>
                  <a:srgbClr val="000000"/>
                </a:solidFill>
                <a:effectLst/>
                <a:latin typeface="Calibri" panose="020F0502020204030204" pitchFamily="34" charset="0"/>
              </a:rPr>
              <a:t>. Recall our discussion in Module 2 of the difference between exempt and nonexempt employees and the rules for determining who qualifies for overtime pay. Employers can choose to pay more than 1.5x the normal rate if they choose to do so for overtime. Sometimes, certain employers who run 24 hour shifts will offer additional overtime rates to incentivize employees to work hard-to-fill shifts such as weekends and holidays. Also keep in mind that there is no limit to the number of hours an employee can work in a workweek, so long as they are at least 16 years old. Overtime is usually limited by employers because it is expensive, but in some instances, strategic use of overtime can encourage current employee to meet a deadline or complete a project more quickly and without the hiring of additional staff. It provides the employer with a cheaper way to get the work done (1.5x the rate is cheaper than hiring an additional employee), and </a:t>
            </a:r>
            <a:r>
              <a:rPr lang="en-US" sz="1000" b="0" i="0" u="none" strike="noStrike" dirty="0" err="1">
                <a:solidFill>
                  <a:srgbClr val="000000"/>
                </a:solidFill>
                <a:effectLst/>
                <a:latin typeface="Calibri" panose="020F0502020204030204" pitchFamily="34" charset="0"/>
              </a:rPr>
              <a:t>profides</a:t>
            </a:r>
            <a:r>
              <a:rPr lang="en-US" sz="1000" b="0" i="0" u="none" strike="noStrike" dirty="0">
                <a:solidFill>
                  <a:srgbClr val="000000"/>
                </a:solidFill>
                <a:effectLst/>
                <a:latin typeface="Calibri" panose="020F0502020204030204" pitchFamily="34" charset="0"/>
              </a:rPr>
              <a:t> the employee a chance to make some extra cash!</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000" b="1" i="0" u="none" strike="noStrike" dirty="0">
                <a:solidFill>
                  <a:srgbClr val="000000"/>
                </a:solidFill>
                <a:effectLst/>
                <a:latin typeface="Calibri" panose="020F0502020204030204" pitchFamily="34" charset="0"/>
              </a:rPr>
              <a:t>4.</a:t>
            </a:r>
            <a:r>
              <a:rPr lang="en-US" sz="1000" b="1" i="0" u="none" strike="noStrike" dirty="0">
                <a:solidFill>
                  <a:srgbClr val="000000"/>
                </a:solidFill>
                <a:effectLst/>
                <a:latin typeface="Times New Roman" panose="02020603050405020304" pitchFamily="18" charset="0"/>
              </a:rPr>
              <a:t> </a:t>
            </a:r>
            <a:r>
              <a:rPr lang="en-US" sz="1000" b="1" i="0" u="sng" strike="noStrike" dirty="0">
                <a:solidFill>
                  <a:srgbClr val="1155CC"/>
                </a:solidFill>
                <a:effectLst/>
                <a:latin typeface="Calibri" panose="020F0502020204030204" pitchFamily="34" charset="0"/>
                <a:hlinkClick r:id="rId12"/>
              </a:rPr>
              <a:t>Bonuses</a:t>
            </a:r>
            <a:r>
              <a:rPr lang="en-US" sz="1000" b="1" i="0" u="none" strike="noStrike" dirty="0">
                <a:solidFill>
                  <a:srgbClr val="000000"/>
                </a:solidFill>
                <a:effectLst/>
                <a:latin typeface="Calibri" panose="020F0502020204030204" pitchFamily="34" charset="0"/>
              </a:rPr>
              <a:t>- </a:t>
            </a:r>
            <a:r>
              <a:rPr lang="en-US" sz="1000" b="0" i="0" u="none" strike="noStrike" dirty="0">
                <a:solidFill>
                  <a:srgbClr val="000000"/>
                </a:solidFill>
                <a:effectLst/>
                <a:latin typeface="Calibri" panose="020F0502020204030204" pitchFamily="34" charset="0"/>
              </a:rPr>
              <a:t>Taxable compensation paid to employees on the basis of organization, team, or individual performance. This can be based on a one-time project, or an ongoing bonus pay plan. </a:t>
            </a:r>
            <a:r>
              <a:rPr lang="en-US" sz="1000" b="0" i="0" u="sng" strike="noStrike" dirty="0">
                <a:solidFill>
                  <a:srgbClr val="1155CC"/>
                </a:solidFill>
                <a:effectLst/>
                <a:latin typeface="Calibri" panose="020F0502020204030204" pitchFamily="34" charset="0"/>
                <a:hlinkClick r:id="rId13"/>
              </a:rPr>
              <a:t>Bonuses</a:t>
            </a:r>
            <a:r>
              <a:rPr lang="en-US" sz="1000" b="0" i="0" u="none" strike="noStrike" dirty="0">
                <a:solidFill>
                  <a:srgbClr val="000000"/>
                </a:solidFill>
                <a:effectLst/>
                <a:latin typeface="Calibri" panose="020F0502020204030204" pitchFamily="34" charset="0"/>
              </a:rPr>
              <a:t> are also subject to the </a:t>
            </a:r>
            <a:r>
              <a:rPr lang="en-US" sz="1000" b="0" i="0" u="sng" strike="noStrike" dirty="0">
                <a:solidFill>
                  <a:srgbClr val="1155CC"/>
                </a:solidFill>
                <a:effectLst/>
                <a:latin typeface="Calibri" panose="020F0502020204030204" pitchFamily="34" charset="0"/>
                <a:hlinkClick r:id="rId7"/>
              </a:rPr>
              <a:t>Fair Labor Standards Act</a:t>
            </a:r>
            <a:r>
              <a:rPr lang="en-US" sz="1000" b="0" i="0" u="none" strike="noStrike" dirty="0">
                <a:solidFill>
                  <a:srgbClr val="000000"/>
                </a:solidFill>
                <a:effectLst/>
                <a:latin typeface="Calibri" panose="020F0502020204030204" pitchFamily="34" charset="0"/>
              </a:rPr>
              <a:t>, and they are two types: </a:t>
            </a:r>
            <a:r>
              <a:rPr lang="en-US" sz="1000" b="0" i="0" u="sng" strike="noStrike" dirty="0">
                <a:solidFill>
                  <a:srgbClr val="1155CC"/>
                </a:solidFill>
                <a:effectLst/>
                <a:latin typeface="Calibri" panose="020F0502020204030204" pitchFamily="34" charset="0"/>
                <a:hlinkClick r:id="rId12"/>
              </a:rPr>
              <a:t>Discretionary and Nondiscretionary</a:t>
            </a:r>
            <a:r>
              <a:rPr lang="en-US" sz="1000" b="0" i="0" u="none" strike="noStrike" dirty="0">
                <a:solidFill>
                  <a:srgbClr val="000000"/>
                </a:solidFill>
                <a:effectLst/>
                <a:latin typeface="Calibri" panose="020F0502020204030204" pitchFamily="34" charset="0"/>
              </a:rPr>
              <a:t> (we have copied the exact language of the law below).</a:t>
            </a:r>
            <a:endParaRPr lang="en-US" b="0" i="0" u="none" strike="noStrike" dirty="0">
              <a:solidFill>
                <a:srgbClr val="000000"/>
              </a:solidFill>
              <a:effectLst/>
            </a:endParaRPr>
          </a:p>
          <a:p>
            <a:pPr marL="914400" marR="628650" algn="l" rtl="0">
              <a:spcBef>
                <a:spcPts val="0"/>
              </a:spcBef>
              <a:spcAft>
                <a:spcPts val="0"/>
              </a:spcAft>
            </a:pPr>
            <a:r>
              <a:rPr lang="en-US" b="0" i="0" u="none" strike="noStrike" dirty="0">
                <a:solidFill>
                  <a:srgbClr val="000000"/>
                </a:solidFill>
                <a:effectLst/>
              </a:rPr>
              <a:t> </a:t>
            </a:r>
          </a:p>
          <a:p>
            <a:pPr marL="914400" marR="628650" algn="l" rtl="0">
              <a:spcBef>
                <a:spcPts val="0"/>
              </a:spcBef>
              <a:spcAft>
                <a:spcPts val="1300"/>
              </a:spcAft>
            </a:pPr>
            <a:r>
              <a:rPr lang="en-US" sz="1000" b="1" i="0" u="none" strike="noStrike" dirty="0">
                <a:solidFill>
                  <a:srgbClr val="212121"/>
                </a:solidFill>
                <a:effectLst/>
                <a:latin typeface="Calibri" panose="020F0502020204030204" pitchFamily="34" charset="0"/>
              </a:rPr>
              <a:t>Discretionary bonuses</a:t>
            </a:r>
            <a:r>
              <a:rPr lang="en-US" sz="1000" b="0" i="0" u="none" strike="noStrike" dirty="0">
                <a:solidFill>
                  <a:srgbClr val="212121"/>
                </a:solidFill>
                <a:effectLst/>
                <a:latin typeface="Calibri" panose="020F0502020204030204" pitchFamily="34" charset="0"/>
              </a:rPr>
              <a:t> are excludable from the regular rate of pay.  A bonus is discretionary only if all the statutory requirements are met:</a:t>
            </a:r>
            <a:endParaRPr lang="en-US" b="0" i="0" u="none" strike="noStrike" dirty="0">
              <a:solidFill>
                <a:srgbClr val="000000"/>
              </a:solidFill>
              <a:effectLst/>
            </a:endParaRPr>
          </a:p>
          <a:p>
            <a:pPr marL="914400" marR="628650" algn="l" rtl="0" fontAlgn="base">
              <a:spcBef>
                <a:spcPts val="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The employer has the sole discretion, until at or near the end of the period that corresponds to the bonus, to determine whether to pay the bonus;</a:t>
            </a:r>
            <a:endParaRPr lang="en-US" sz="1000" b="0" i="0" u="none" strike="noStrike" dirty="0">
              <a:solidFill>
                <a:srgbClr val="212121"/>
              </a:solidFill>
              <a:effectLst/>
              <a:latin typeface="Roboto" panose="020F0502020204030204" pitchFamily="34" charset="0"/>
            </a:endParaRPr>
          </a:p>
          <a:p>
            <a:pPr marL="914400" marR="628650" algn="l" rtl="0" fontAlgn="base">
              <a:spcBef>
                <a:spcPts val="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The employer has the sole discretion, until at or near the end of the period that corresponds to the bonus, to determine the amount of the bonus; and</a:t>
            </a:r>
          </a:p>
          <a:p>
            <a:pPr marL="914400" marR="628650" algn="l" rtl="0" fontAlgn="base">
              <a:spcBef>
                <a:spcPts val="0"/>
              </a:spcBef>
              <a:spcAft>
                <a:spcPts val="240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The bonus payment is not made according to any prior contract, agreement, or promise causing an employee to expect such payments regularly. </a:t>
            </a:r>
          </a:p>
          <a:p>
            <a:pPr marL="914400" marR="628650" algn="l" rtl="0">
              <a:spcBef>
                <a:spcPts val="0"/>
              </a:spcBef>
              <a:spcAft>
                <a:spcPts val="1300"/>
              </a:spcAft>
            </a:pPr>
            <a:r>
              <a:rPr lang="en-US" sz="1000" b="0" i="0" u="none" strike="noStrike" dirty="0">
                <a:solidFill>
                  <a:srgbClr val="212121"/>
                </a:solidFill>
                <a:effectLst/>
                <a:latin typeface="Calibri" panose="020F0502020204030204" pitchFamily="34" charset="0"/>
              </a:rPr>
              <a:t>Examples of some common bonuses that may be excludable discretionary bonuses if they meet the statutory requirements include:</a:t>
            </a:r>
            <a:endParaRPr lang="en-US" b="0" i="0" u="none" strike="noStrike" dirty="0">
              <a:solidFill>
                <a:srgbClr val="000000"/>
              </a:solidFill>
              <a:effectLst/>
            </a:endParaRPr>
          </a:p>
          <a:p>
            <a:pPr marL="1028700" marR="628650" algn="l" rtl="0" fontAlgn="base">
              <a:spcBef>
                <a:spcPts val="240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Bonuses for overcoming a challenging or stressful situation;</a:t>
            </a:r>
          </a:p>
          <a:p>
            <a:pPr marL="1028700" marR="628650" algn="l" rtl="0" fontAlgn="base">
              <a:spcBef>
                <a:spcPts val="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Bonuses to employees who made unique or extraordinary efforts not awarded according to pre-established criteria;</a:t>
            </a:r>
          </a:p>
          <a:p>
            <a:pPr marL="1028700" marR="628650" algn="l" rtl="0" fontAlgn="base">
              <a:spcBef>
                <a:spcPts val="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Employee-of-the-month bonuses;</a:t>
            </a:r>
          </a:p>
          <a:p>
            <a:pPr marL="1028700" marR="628650" algn="l" rtl="0" fontAlgn="base">
              <a:spcBef>
                <a:spcPts val="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Severance bonuses; and</a:t>
            </a:r>
          </a:p>
          <a:p>
            <a:pPr marL="1028700" marR="628650" algn="l" rtl="0" fontAlgn="base">
              <a:spcBef>
                <a:spcPts val="0"/>
              </a:spcBef>
              <a:spcAft>
                <a:spcPts val="240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Referral bonuses to employees not primarily engaged in recruiting activities (subject to additional criteria).</a:t>
            </a:r>
          </a:p>
          <a:p>
            <a:pPr marL="914400" marR="628650" algn="l" rtl="0">
              <a:spcBef>
                <a:spcPts val="2400"/>
              </a:spcBef>
              <a:spcAft>
                <a:spcPts val="0"/>
              </a:spcAft>
            </a:pPr>
            <a:r>
              <a:rPr lang="en-US" sz="1000" b="0" i="0" u="none" strike="noStrike" dirty="0">
                <a:solidFill>
                  <a:srgbClr val="212121"/>
                </a:solidFill>
                <a:effectLst/>
                <a:latin typeface="Calibri" panose="020F0502020204030204" pitchFamily="34" charset="0"/>
              </a:rPr>
              <a:t>The label assigned to the bonus and the reason for the bonus do not conclusively determine whether the bonus is discretionary.  While a bonus may be labeled discretionary, if it does not comply with the provisions of the statute, then the bonus is not an excludable discretionary bonus.  The determination must be made on a case-by-case basis depending on the specific circumstances.</a:t>
            </a:r>
            <a:endParaRPr lang="en-US" b="0" i="0" u="none" strike="noStrike" dirty="0">
              <a:solidFill>
                <a:srgbClr val="000000"/>
              </a:solidFill>
              <a:effectLst/>
            </a:endParaRPr>
          </a:p>
          <a:p>
            <a:pPr marL="914400" marR="628650" algn="l" rtl="0">
              <a:spcBef>
                <a:spcPts val="0"/>
              </a:spcBef>
              <a:spcAft>
                <a:spcPts val="2400"/>
              </a:spcAft>
            </a:pPr>
            <a:r>
              <a:rPr lang="en-US" sz="1000" b="0" i="0" u="none" strike="noStrike" dirty="0">
                <a:solidFill>
                  <a:srgbClr val="212121"/>
                </a:solidFill>
                <a:effectLst/>
                <a:latin typeface="Calibri" panose="020F0502020204030204" pitchFamily="34" charset="0"/>
              </a:rPr>
              <a:t>A discretionary bonus may not be credited towards overtime compensation due under the </a:t>
            </a:r>
            <a:r>
              <a:rPr lang="en-US" sz="1000" b="0" i="0" u="sng" strike="noStrike" dirty="0">
                <a:solidFill>
                  <a:srgbClr val="1155CC"/>
                </a:solidFill>
                <a:effectLst/>
                <a:latin typeface="Calibri" panose="020F0502020204030204" pitchFamily="34" charset="0"/>
                <a:hlinkClick r:id="rId7"/>
              </a:rPr>
              <a:t>FLSA</a:t>
            </a:r>
            <a:r>
              <a:rPr lang="en-US" sz="1000" b="0" i="0" u="none" strike="noStrike" dirty="0">
                <a:solidFill>
                  <a:srgbClr val="212121"/>
                </a:solidFill>
                <a:effectLst/>
                <a:latin typeface="Calibri" panose="020F0502020204030204" pitchFamily="34" charset="0"/>
              </a:rPr>
              <a:t>.</a:t>
            </a:r>
            <a:endParaRPr lang="en-US" b="0" i="0" u="none" strike="noStrike" dirty="0">
              <a:solidFill>
                <a:srgbClr val="000000"/>
              </a:solidFill>
              <a:effectLst/>
            </a:endParaRPr>
          </a:p>
          <a:p>
            <a:pPr marL="914400" marR="685800" algn="l" rtl="0">
              <a:spcBef>
                <a:spcPts val="0"/>
              </a:spcBef>
              <a:spcAft>
                <a:spcPts val="0"/>
              </a:spcAft>
            </a:pPr>
            <a:r>
              <a:rPr lang="en-US" sz="1000" b="0" i="0" u="none" strike="noStrike" dirty="0">
                <a:solidFill>
                  <a:srgbClr val="212121"/>
                </a:solidFill>
                <a:effectLst/>
                <a:latin typeface="Calibri" panose="020F0502020204030204" pitchFamily="34" charset="0"/>
              </a:rPr>
              <a:t>A </a:t>
            </a:r>
            <a:r>
              <a:rPr lang="en-US" sz="1000" b="1" i="0" u="none" strike="noStrike" dirty="0">
                <a:solidFill>
                  <a:srgbClr val="212121"/>
                </a:solidFill>
                <a:effectLst/>
                <a:latin typeface="Calibri" panose="020F0502020204030204" pitchFamily="34" charset="0"/>
              </a:rPr>
              <a:t>nondiscretionary bonus</a:t>
            </a:r>
            <a:r>
              <a:rPr lang="en-US" sz="1000" b="0" i="0" u="none" strike="noStrike" dirty="0">
                <a:solidFill>
                  <a:srgbClr val="212121"/>
                </a:solidFill>
                <a:effectLst/>
                <a:latin typeface="Calibri" panose="020F0502020204030204" pitchFamily="34" charset="0"/>
              </a:rPr>
              <a:t> is a bonus that fails to meet the statutory requirements of a discretionary bonus.  Nondiscretionary bonuses are included in the regular rate of pay, unless they qualify as excludable under another statutory provision (see below). </a:t>
            </a:r>
            <a:endParaRPr lang="en-US" b="0" i="0" u="none" strike="noStrike" dirty="0">
              <a:solidFill>
                <a:srgbClr val="000000"/>
              </a:solidFill>
              <a:effectLst/>
            </a:endParaRPr>
          </a:p>
          <a:p>
            <a:pPr marL="914400" marR="685800" algn="l" rtl="0">
              <a:spcBef>
                <a:spcPts val="0"/>
              </a:spcBef>
              <a:spcAft>
                <a:spcPts val="1300"/>
              </a:spcAft>
            </a:pPr>
            <a:r>
              <a:rPr lang="en-US" sz="1000" b="0" i="0" u="none" strike="noStrike" dirty="0">
                <a:solidFill>
                  <a:srgbClr val="212121"/>
                </a:solidFill>
                <a:effectLst/>
                <a:latin typeface="Calibri" panose="020F0502020204030204" pitchFamily="34" charset="0"/>
              </a:rPr>
              <a:t>Examples of nondiscretionary bonuses that must be included in the regular rate include:</a:t>
            </a:r>
            <a:endParaRPr lang="en-US" b="0" i="0" u="none" strike="noStrike" dirty="0">
              <a:solidFill>
                <a:srgbClr val="000000"/>
              </a:solidFill>
              <a:effectLst/>
            </a:endParaRPr>
          </a:p>
          <a:p>
            <a:pPr marL="857250" marR="685800" algn="l" rtl="0" fontAlgn="base">
              <a:spcBef>
                <a:spcPts val="240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Bonuses based on a predetermined formula, such as individual or group production bonuses;</a:t>
            </a:r>
          </a:p>
          <a:p>
            <a:pPr marL="857250" marR="685800" algn="l" rtl="0" fontAlgn="base">
              <a:spcBef>
                <a:spcPts val="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Bonuses for quality and accuracy of work; </a:t>
            </a:r>
          </a:p>
          <a:p>
            <a:pPr marL="857250" marR="685800" algn="l" rtl="0" fontAlgn="base">
              <a:spcBef>
                <a:spcPts val="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Bonuses announced to employees to induce them to work more efficiently;</a:t>
            </a:r>
          </a:p>
          <a:p>
            <a:pPr marL="857250" marR="685800" algn="l" rtl="0" fontAlgn="base">
              <a:spcBef>
                <a:spcPts val="0"/>
              </a:spcBef>
              <a:spcAft>
                <a:spcPts val="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Attendance bonuses; and</a:t>
            </a:r>
          </a:p>
          <a:p>
            <a:pPr marL="857250" marR="685800" algn="l" rtl="0" fontAlgn="base">
              <a:spcBef>
                <a:spcPts val="0"/>
              </a:spcBef>
              <a:spcAft>
                <a:spcPts val="2400"/>
              </a:spcAft>
              <a:buFont typeface="Arial" panose="020B0604020202020204" pitchFamily="34" charset="0"/>
              <a:buChar char="•"/>
            </a:pPr>
            <a:r>
              <a:rPr lang="en-US" sz="1000" b="0" i="0" u="none" strike="noStrike" dirty="0">
                <a:solidFill>
                  <a:srgbClr val="212121"/>
                </a:solidFill>
                <a:effectLst/>
                <a:latin typeface="Calibri" panose="020F0502020204030204" pitchFamily="34" charset="0"/>
              </a:rPr>
              <a:t>Safety bonuses (i.e., number of days without safety incidents).</a:t>
            </a:r>
          </a:p>
          <a:p>
            <a:pPr marL="914400" marR="685800" algn="l" rtl="0">
              <a:spcBef>
                <a:spcPts val="0"/>
              </a:spcBef>
              <a:spcAft>
                <a:spcPts val="1300"/>
              </a:spcAft>
            </a:pPr>
            <a:r>
              <a:rPr lang="en-US" sz="1000" b="0" i="0" u="none" strike="noStrike" dirty="0">
                <a:solidFill>
                  <a:srgbClr val="212121"/>
                </a:solidFill>
                <a:effectLst/>
                <a:latin typeface="Calibri" panose="020F0502020204030204" pitchFamily="34" charset="0"/>
              </a:rPr>
              <a:t>Such bonuses are nondiscretionary because the employees know about and expect the bonus.  The understanding of how an employee earns one may lead to an expectation to receive the bonus regularly.  The fact that the employer has the option not to pay the promised bonus does not make the bonus discretionary.</a:t>
            </a:r>
            <a:endParaRPr lang="en-US" b="0" i="0" u="none" strike="noStrike" dirty="0">
              <a:solidFill>
                <a:srgbClr val="000000"/>
              </a:solidFill>
              <a:effectLst/>
            </a:endParaRPr>
          </a:p>
          <a:p>
            <a:pPr marL="685800" algn="l" rtl="0">
              <a:spcBef>
                <a:spcPts val="0"/>
              </a:spcBef>
              <a:spcAft>
                <a:spcPts val="0"/>
              </a:spcAft>
            </a:pPr>
            <a:r>
              <a:rPr lang="en-US" sz="1000" b="1" i="0" u="none" strike="noStrike" dirty="0">
                <a:solidFill>
                  <a:srgbClr val="000000"/>
                </a:solidFill>
                <a:effectLst/>
                <a:latin typeface="Calibri" panose="020F0502020204030204" pitchFamily="34" charset="0"/>
              </a:rPr>
              <a:t>5.</a:t>
            </a:r>
            <a:r>
              <a:rPr lang="en-US" sz="1000" b="1" i="0" u="none" strike="noStrike" dirty="0">
                <a:solidFill>
                  <a:srgbClr val="000000"/>
                </a:solidFill>
                <a:effectLst/>
                <a:latin typeface="Times New Roman" panose="02020603050405020304" pitchFamily="18" charset="0"/>
              </a:rPr>
              <a:t> </a:t>
            </a:r>
            <a:r>
              <a:rPr lang="en-US" sz="1000" b="1" i="0" u="sng" strike="noStrike" dirty="0">
                <a:solidFill>
                  <a:srgbClr val="1155CC"/>
                </a:solidFill>
                <a:effectLst/>
                <a:latin typeface="Calibri" panose="020F0502020204030204" pitchFamily="34" charset="0"/>
                <a:hlinkClick r:id="rId14"/>
              </a:rPr>
              <a:t>Merit Increases</a:t>
            </a:r>
            <a:r>
              <a:rPr lang="en-US" sz="1000" b="0" i="0" u="none" strike="noStrike" dirty="0">
                <a:solidFill>
                  <a:srgbClr val="000000"/>
                </a:solidFill>
                <a:effectLst/>
                <a:latin typeface="Calibri" panose="020F0502020204030204" pitchFamily="34" charset="0"/>
              </a:rPr>
              <a:t>- Merit increases are a taxable increase in base pay as the result of an employee’s job performance. These can be based on a good performance evaluation, the achievement of a specific goal, or the outcome of a project. But they are adjustments to the base rate of pay. A </a:t>
            </a:r>
            <a:r>
              <a:rPr lang="en-US" sz="1000" b="0" i="0" u="sng" strike="noStrike" dirty="0">
                <a:solidFill>
                  <a:srgbClr val="1155CC"/>
                </a:solidFill>
                <a:effectLst/>
                <a:latin typeface="Calibri" panose="020F0502020204030204" pitchFamily="34" charset="0"/>
                <a:hlinkClick r:id="rId15"/>
              </a:rPr>
              <a:t>merit increase</a:t>
            </a:r>
            <a:r>
              <a:rPr lang="en-US" sz="1000" b="0" i="0" u="none" strike="noStrike" dirty="0">
                <a:solidFill>
                  <a:srgbClr val="000000"/>
                </a:solidFill>
                <a:effectLst/>
                <a:latin typeface="Calibri" panose="020F0502020204030204" pitchFamily="34" charset="0"/>
              </a:rPr>
              <a:t> should not cause the employee’s base rate to exceed the boundaries of the wage structure set for that position. The </a:t>
            </a:r>
            <a:r>
              <a:rPr lang="en-US" sz="1000" b="0" i="0" u="sng" strike="noStrike" dirty="0">
                <a:solidFill>
                  <a:srgbClr val="1155CC"/>
                </a:solidFill>
                <a:effectLst/>
                <a:latin typeface="Calibri" panose="020F0502020204030204" pitchFamily="34" charset="0"/>
                <a:hlinkClick r:id="rId7"/>
              </a:rPr>
              <a:t>FLSA</a:t>
            </a:r>
            <a:r>
              <a:rPr lang="en-US" sz="1000" b="0" i="0" u="none" strike="noStrike" dirty="0">
                <a:solidFill>
                  <a:srgbClr val="000000"/>
                </a:solidFill>
                <a:effectLst/>
                <a:latin typeface="Calibri" panose="020F0502020204030204" pitchFamily="34" charset="0"/>
              </a:rPr>
              <a:t> doesn’t cover merit increases so these are entirely at the discretion of the employer.</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000" b="1" i="0" u="none" strike="noStrike" dirty="0">
                <a:solidFill>
                  <a:srgbClr val="000000"/>
                </a:solidFill>
                <a:effectLst/>
                <a:latin typeface="Calibri" panose="020F0502020204030204" pitchFamily="34" charset="0"/>
              </a:rPr>
              <a:t>6.</a:t>
            </a:r>
            <a:r>
              <a:rPr lang="en-US" sz="1000" b="1" i="0" u="none" strike="noStrike" dirty="0">
                <a:solidFill>
                  <a:srgbClr val="000000"/>
                </a:solidFill>
                <a:effectLst/>
                <a:latin typeface="Times New Roman" panose="02020603050405020304" pitchFamily="18" charset="0"/>
              </a:rPr>
              <a:t> </a:t>
            </a:r>
            <a:r>
              <a:rPr lang="en-US" sz="1000" b="1" i="0" u="none" strike="noStrike" dirty="0">
                <a:solidFill>
                  <a:srgbClr val="000000"/>
                </a:solidFill>
                <a:effectLst/>
                <a:latin typeface="Calibri" panose="020F0502020204030204" pitchFamily="34" charset="0"/>
              </a:rPr>
              <a:t>COLA Increases</a:t>
            </a:r>
            <a:r>
              <a:rPr lang="en-US" sz="1000" b="0" i="0" u="none" strike="noStrike" dirty="0">
                <a:solidFill>
                  <a:srgbClr val="000000"/>
                </a:solidFill>
                <a:effectLst/>
                <a:latin typeface="Calibri" panose="020F0502020204030204" pitchFamily="34" charset="0"/>
              </a:rPr>
              <a:t>- Cost of Living (COLA) increases are a taxable increase in the base wages, salaries, and benefits to counteract inflation. When an across the board COLA increase is provided, it should shift the entire pay structure by the percentage of the COLA increase. That way, a COLA increase won’t cause any one employee to be increased out of their designated pay range. There is no set law or metric that all employers must use to determine COLA adjustments and they are optional. Some employers use the </a:t>
            </a:r>
            <a:r>
              <a:rPr lang="en-US" sz="1000" b="0" i="0" u="sng" strike="noStrike" dirty="0">
                <a:solidFill>
                  <a:srgbClr val="1155CC"/>
                </a:solidFill>
                <a:effectLst/>
                <a:latin typeface="Calibri" panose="020F0502020204030204" pitchFamily="34" charset="0"/>
                <a:hlinkClick r:id="rId16"/>
              </a:rPr>
              <a:t>Consumer Price Index (CPI)</a:t>
            </a:r>
            <a:r>
              <a:rPr lang="en-US" sz="1000" b="0" i="0" u="none" strike="noStrike" dirty="0">
                <a:solidFill>
                  <a:srgbClr val="000000"/>
                </a:solidFill>
                <a:effectLst/>
                <a:latin typeface="Calibri" panose="020F0502020204030204" pitchFamily="34" charset="0"/>
              </a:rPr>
              <a:t> to determine COLA adjustments, while others use the </a:t>
            </a:r>
            <a:r>
              <a:rPr lang="en-US" sz="1000" b="0" i="0" u="sng" strike="noStrike" dirty="0">
                <a:solidFill>
                  <a:srgbClr val="1155CC"/>
                </a:solidFill>
                <a:effectLst/>
                <a:latin typeface="Calibri" panose="020F0502020204030204" pitchFamily="34" charset="0"/>
                <a:hlinkClick r:id="rId17"/>
              </a:rPr>
              <a:t>Social Security Administration recommendation</a:t>
            </a:r>
            <a:r>
              <a:rPr lang="en-US" sz="1000" b="0" i="0" u="none" strike="noStrike" dirty="0">
                <a:solidFill>
                  <a:srgbClr val="000000"/>
                </a:solidFill>
                <a:effectLst/>
                <a:latin typeface="Calibri" panose="020F0502020204030204" pitchFamily="34" charset="0"/>
              </a:rPr>
              <a:t>. Additionally, some organization are bound by union contracts to provide a standard COLA increase based on some pre-determined factor on a pre-determined basis.</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000" b="1" i="0" u="none" strike="noStrike" dirty="0">
                <a:solidFill>
                  <a:srgbClr val="000000"/>
                </a:solidFill>
                <a:effectLst/>
                <a:latin typeface="Calibri" panose="020F0502020204030204" pitchFamily="34" charset="0"/>
              </a:rPr>
              <a:t>7.</a:t>
            </a:r>
            <a:r>
              <a:rPr lang="en-US" sz="1000" b="1" i="0" u="none" strike="noStrike" dirty="0">
                <a:solidFill>
                  <a:srgbClr val="000000"/>
                </a:solidFill>
                <a:effectLst/>
                <a:latin typeface="Times New Roman" panose="02020603050405020304" pitchFamily="18" charset="0"/>
              </a:rPr>
              <a:t> </a:t>
            </a:r>
            <a:r>
              <a:rPr lang="en-US" sz="1000" b="1" i="0" u="none" strike="noStrike" dirty="0">
                <a:solidFill>
                  <a:srgbClr val="000000"/>
                </a:solidFill>
                <a:effectLst/>
                <a:latin typeface="Calibri" panose="020F0502020204030204" pitchFamily="34" charset="0"/>
              </a:rPr>
              <a:t>Shift Differentials</a:t>
            </a:r>
            <a:r>
              <a:rPr lang="en-US" sz="1000" b="0" i="0" u="none" strike="noStrike" dirty="0">
                <a:solidFill>
                  <a:srgbClr val="000000"/>
                </a:solidFill>
                <a:effectLst/>
                <a:latin typeface="Calibri" panose="020F0502020204030204" pitchFamily="34" charset="0"/>
              </a:rPr>
              <a:t>- Additional taxable wages paid to employees for working undesirable shifts or in undesirable locations. This is in addition to the base rate and are used to entice employees to work in hard-to-fill shifts.</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000" b="1" i="0" u="none" strike="noStrike" dirty="0">
                <a:solidFill>
                  <a:srgbClr val="000000"/>
                </a:solidFill>
                <a:effectLst/>
                <a:latin typeface="Calibri" panose="020F0502020204030204" pitchFamily="34" charset="0"/>
              </a:rPr>
              <a:t>8.</a:t>
            </a:r>
            <a:r>
              <a:rPr lang="en-US" sz="1000" b="1" i="0" u="none" strike="noStrike" dirty="0">
                <a:solidFill>
                  <a:srgbClr val="000000"/>
                </a:solidFill>
                <a:effectLst/>
                <a:latin typeface="Times New Roman" panose="02020603050405020304" pitchFamily="18" charset="0"/>
              </a:rPr>
              <a:t> </a:t>
            </a:r>
            <a:r>
              <a:rPr lang="en-US" sz="1000" b="1" i="0" u="sng" strike="noStrike" dirty="0">
                <a:solidFill>
                  <a:srgbClr val="1155CC"/>
                </a:solidFill>
                <a:effectLst/>
                <a:latin typeface="Calibri" panose="020F0502020204030204" pitchFamily="34" charset="0"/>
                <a:hlinkClick r:id="rId18"/>
              </a:rPr>
              <a:t>Longevity Pay</a:t>
            </a:r>
            <a:r>
              <a:rPr lang="en-US" sz="1000" b="0" i="0" u="none" strike="noStrike" dirty="0">
                <a:solidFill>
                  <a:srgbClr val="000000"/>
                </a:solidFill>
                <a:effectLst/>
                <a:latin typeface="Calibri" panose="020F0502020204030204" pitchFamily="34" charset="0"/>
              </a:rPr>
              <a:t>- Some organizations (such as municipal governments) pay an additional amount of taxable compensation based on the years the employee has invested in the organization. This can be any rate the employer chooses, but is often a fairly modest sum at first. However, the longer an employee stays, the larger the pay becomes. Sometimes, this compensation is given as a part of a regular paycheck, other times, it is saved up and given to employees at the beginning of summer or during the holiday season.</a:t>
            </a:r>
            <a:endParaRPr lang="en-US" b="0" i="0" u="none" strike="noStrike" dirty="0">
              <a:solidFill>
                <a:srgbClr val="000000"/>
              </a:solidFill>
              <a:effectLst/>
            </a:endParaRPr>
          </a:p>
          <a:p>
            <a:br>
              <a:rPr lang="en-US" b="0" i="0" u="none" strike="noStrike" dirty="0">
                <a:solidFill>
                  <a:srgbClr val="000000"/>
                </a:solidFill>
                <a:effectLst/>
              </a:rPr>
            </a:br>
            <a:r>
              <a:rPr lang="en-US" sz="1000" b="1" i="0" u="none" strike="noStrike" dirty="0">
                <a:solidFill>
                  <a:srgbClr val="000000"/>
                </a:solidFill>
                <a:effectLst/>
                <a:latin typeface="Calibri" panose="020F0502020204030204" pitchFamily="34" charset="0"/>
              </a:rPr>
              <a:t>9.</a:t>
            </a:r>
            <a:r>
              <a:rPr lang="en-US" sz="1000" b="1" i="0" u="none" strike="noStrike" dirty="0">
                <a:solidFill>
                  <a:srgbClr val="000000"/>
                </a:solidFill>
                <a:effectLst/>
                <a:latin typeface="Times New Roman" panose="02020603050405020304" pitchFamily="18" charset="0"/>
              </a:rPr>
              <a:t>    </a:t>
            </a:r>
            <a:r>
              <a:rPr lang="en-US" sz="1000" b="1" i="0" u="sng" strike="noStrike" dirty="0">
                <a:solidFill>
                  <a:srgbClr val="1155CC"/>
                </a:solidFill>
                <a:effectLst/>
                <a:latin typeface="Calibri" panose="020F0502020204030204" pitchFamily="34" charset="0"/>
                <a:hlinkClick r:id="rId19"/>
              </a:rPr>
              <a:t>Tips</a:t>
            </a:r>
            <a:r>
              <a:rPr lang="en-US" sz="1000" b="0" i="0" u="none" strike="noStrike" dirty="0">
                <a:solidFill>
                  <a:srgbClr val="000000"/>
                </a:solidFill>
                <a:effectLst/>
                <a:latin typeface="Calibri" panose="020F0502020204030204" pitchFamily="34" charset="0"/>
              </a:rPr>
              <a:t>- Tips are additional taxable additional wages beyond base compensation that some employees receive as a reward for service directly from customers. Employers may legally pay employees who receive tips less than the federal or state minimum wage if the employee receives more than $30 per month in tips. So, while the federal minimum wage under the </a:t>
            </a:r>
            <a:r>
              <a:rPr lang="en-US" sz="1000" b="0" i="0" u="sng" strike="noStrike" dirty="0">
                <a:solidFill>
                  <a:srgbClr val="1155CC"/>
                </a:solidFill>
                <a:effectLst/>
                <a:latin typeface="Calibri" panose="020F0502020204030204" pitchFamily="34" charset="0"/>
                <a:hlinkClick r:id="rId7"/>
              </a:rPr>
              <a:t>FLSA</a:t>
            </a:r>
            <a:r>
              <a:rPr lang="en-US" sz="1000" b="0" i="0" u="none" strike="noStrike" dirty="0">
                <a:solidFill>
                  <a:srgbClr val="000000"/>
                </a:solidFill>
                <a:effectLst/>
                <a:latin typeface="Calibri" panose="020F0502020204030204" pitchFamily="34" charset="0"/>
              </a:rPr>
              <a:t> is $7.25 per hour, employers are allowed to take a tip credit against the minimum wage, so they can reduce taxable hourly wage to $2.13 per hour. Individual state laws on this vary but the DOL provides a handy </a:t>
            </a:r>
            <a:r>
              <a:rPr lang="en-US" sz="1000" b="0" i="0" u="sng" strike="noStrike" dirty="0">
                <a:solidFill>
                  <a:srgbClr val="1155CC"/>
                </a:solidFill>
                <a:effectLst/>
                <a:latin typeface="Calibri" panose="020F0502020204030204" pitchFamily="34" charset="0"/>
                <a:hlinkClick r:id="rId20"/>
              </a:rPr>
              <a:t>chart</a:t>
            </a:r>
            <a:r>
              <a:rPr lang="en-US" sz="1000" b="0" i="0" u="none" strike="noStrike" dirty="0">
                <a:solidFill>
                  <a:srgbClr val="000000"/>
                </a:solidFill>
                <a:effectLst/>
                <a:latin typeface="Calibri" panose="020F0502020204030204" pitchFamily="34" charset="0"/>
              </a:rPr>
              <a:t> to help employers ascertain the proper rate. Employers are liable for ensuring that tipped employees’ compensation doesn’t fall below minimum wage in a given workweek if they take the tip credit, which is one of the reasons many employers require tipped employees to report their tips following every shift.</a:t>
            </a:r>
            <a:endParaRPr lang="en-US" dirty="0"/>
          </a:p>
          <a:p>
            <a:endParaRPr lang="en-US" dirty="0"/>
          </a:p>
        </p:txBody>
      </p:sp>
      <p:sp>
        <p:nvSpPr>
          <p:cNvPr id="4" name="Slide Number Placeholder 3"/>
          <p:cNvSpPr>
            <a:spLocks noGrp="1"/>
          </p:cNvSpPr>
          <p:nvPr>
            <p:ph type="sldNum" sz="quarter" idx="5"/>
          </p:nvPr>
        </p:nvSpPr>
        <p:spPr/>
        <p:txBody>
          <a:bodyPr/>
          <a:lstStyle/>
          <a:p>
            <a:fld id="{F05A3417-7E9B-C044-961B-66EA9D58F3C9}" type="slidenum">
              <a:rPr lang="en-US" smtClean="0"/>
              <a:t>6</a:t>
            </a:fld>
            <a:endParaRPr lang="en-US"/>
          </a:p>
        </p:txBody>
      </p:sp>
    </p:spTree>
    <p:extLst>
      <p:ext uri="{BB962C8B-B14F-4D97-AF65-F5344CB8AC3E}">
        <p14:creationId xmlns:p14="http://schemas.microsoft.com/office/powerpoint/2010/main" val="1261700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r>
              <a:rPr lang="en-US" sz="1800" b="0" i="0" dirty="0">
                <a:solidFill>
                  <a:srgbClr val="000000"/>
                </a:solidFill>
                <a:effectLst/>
                <a:latin typeface="Calibri" panose="020F0502020204030204" pitchFamily="34" charset="0"/>
              </a:rPr>
              <a:t>Time:  15 minutes </a:t>
            </a:r>
            <a:endParaRPr lang="en-US" sz="2800" b="0" i="0" dirty="0">
              <a:solidFill>
                <a:srgbClr val="000000"/>
              </a:solidFill>
              <a:effectLst/>
              <a:latin typeface="Calibri" panose="020F0502020204030204" pitchFamily="34" charset="0"/>
            </a:endParaRPr>
          </a:p>
          <a:p>
            <a:pPr algn="ctr" rtl="0" fontAlgn="base"/>
            <a:r>
              <a:rPr lang="en-US" sz="1800" b="0" i="0" dirty="0">
                <a:solidFill>
                  <a:srgbClr val="000000"/>
                </a:solidFill>
                <a:effectLst/>
                <a:latin typeface="Calibri" panose="020F0502020204030204" pitchFamily="34" charset="0"/>
              </a:rPr>
              <a:t>Running time: 63 minutes </a:t>
            </a:r>
            <a:endParaRPr lang="en-US" sz="2800" b="0" i="0" dirty="0">
              <a:solidFill>
                <a:srgbClr val="000000"/>
              </a:solidFill>
              <a:effectLst/>
              <a:latin typeface="Calibri" panose="020F0502020204030204" pitchFamily="34" charset="0"/>
            </a:endParaRPr>
          </a:p>
          <a:p>
            <a:pPr algn="l" rtl="0" fontAlgn="base"/>
            <a:r>
              <a:rPr lang="en-US" sz="1800" b="0" i="0" dirty="0">
                <a:solidFill>
                  <a:srgbClr val="000000"/>
                </a:solidFill>
                <a:effectLst/>
                <a:latin typeface="Calibri" panose="020F0502020204030204" pitchFamily="34" charset="0"/>
              </a:rPr>
              <a:t> </a:t>
            </a:r>
            <a:endParaRPr lang="en-US" sz="2800" b="0" i="0" dirty="0">
              <a:solidFill>
                <a:srgbClr val="000000"/>
              </a:solidFill>
              <a:effectLst/>
              <a:latin typeface="Calibri" panose="020F0502020204030204" pitchFamily="34" charset="0"/>
            </a:endParaRPr>
          </a:p>
          <a:p>
            <a:pPr marL="0" indent="0" algn="l" rtl="0" fontAlgn="base">
              <a:buFont typeface="Arial" panose="020B0604020202020204" pitchFamily="34" charset="0"/>
              <a:buNone/>
            </a:pPr>
            <a:r>
              <a:rPr lang="en-US" sz="1800" b="1" i="0" dirty="0">
                <a:solidFill>
                  <a:srgbClr val="000000"/>
                </a:solidFill>
                <a:effectLst/>
                <a:latin typeface="Calibri" panose="020F0502020204030204" pitchFamily="34" charset="0"/>
              </a:rPr>
              <a:t>Objective</a:t>
            </a:r>
            <a:r>
              <a:rPr lang="en-US" sz="1800" b="0" i="0" dirty="0">
                <a:solidFill>
                  <a:srgbClr val="000000"/>
                </a:solidFill>
                <a:effectLst/>
                <a:latin typeface="Calibri" panose="020F0502020204030204" pitchFamily="34" charset="0"/>
              </a:rPr>
              <a:t>: </a:t>
            </a:r>
            <a:r>
              <a:rPr lang="en-US" sz="1800" b="0" i="0" u="none" strike="noStrike" dirty="0">
                <a:solidFill>
                  <a:srgbClr val="000000"/>
                </a:solidFill>
                <a:effectLst/>
                <a:latin typeface="Calibri" panose="020F0502020204030204" pitchFamily="34" charset="0"/>
              </a:rPr>
              <a:t>Assess how base compensation and fringe benefits relate to internal and external competitiveness</a:t>
            </a:r>
            <a:endParaRPr lang="en-US" sz="2800" b="0" i="0" u="none" strike="noStrike" dirty="0">
              <a:solidFill>
                <a:srgbClr val="000000"/>
              </a:solidFill>
              <a:effectLst/>
              <a:latin typeface="+mn-lt"/>
            </a:endParaRPr>
          </a:p>
          <a:p>
            <a:pPr marL="0" indent="0" algn="l" rtl="0" fontAlgn="base">
              <a:buFont typeface="Arial" panose="020B0604020202020204" pitchFamily="34" charset="0"/>
              <a:buNone/>
            </a:pPr>
            <a:r>
              <a:rPr lang="en-US" sz="1800" b="1" i="0" dirty="0">
                <a:solidFill>
                  <a:srgbClr val="000000"/>
                </a:solidFill>
                <a:effectLst/>
                <a:latin typeface="Calibri" panose="020F0502020204030204" pitchFamily="34" charset="0"/>
              </a:rPr>
              <a:t>Description</a:t>
            </a:r>
            <a:r>
              <a:rPr lang="en-US" sz="1800" b="0" i="0" dirty="0">
                <a:solidFill>
                  <a:srgbClr val="000000"/>
                </a:solidFill>
                <a:effectLst/>
                <a:latin typeface="Calibri" panose="020F0502020204030204" pitchFamily="34" charset="0"/>
              </a:rPr>
              <a:t>: Have students participate in the exercise to get a list of fringe benefits</a:t>
            </a:r>
            <a:endParaRPr lang="en-US" sz="2800" b="0" i="0" dirty="0">
              <a:solidFill>
                <a:srgbClr val="000000"/>
              </a:solidFill>
              <a:effectLst/>
              <a:latin typeface="Calibri" panose="020F0502020204030204" pitchFamily="34" charset="0"/>
            </a:endParaRPr>
          </a:p>
          <a:p>
            <a:pPr marL="0" indent="0" algn="l" rtl="0" fontAlgn="base">
              <a:buFont typeface="Arial" panose="020B0604020202020204" pitchFamily="34" charset="0"/>
              <a:buNone/>
            </a:pPr>
            <a:r>
              <a:rPr lang="en-US" sz="1800" b="1" i="0" dirty="0">
                <a:solidFill>
                  <a:srgbClr val="000000"/>
                </a:solidFill>
                <a:effectLst/>
                <a:latin typeface="Calibri" panose="020F0502020204030204" pitchFamily="34" charset="0"/>
              </a:rPr>
              <a:t>Instructional Method</a:t>
            </a:r>
            <a:r>
              <a:rPr lang="en-US" sz="1800" b="0" i="0" dirty="0">
                <a:solidFill>
                  <a:srgbClr val="000000"/>
                </a:solidFill>
                <a:effectLst/>
                <a:latin typeface="Calibri" panose="020F0502020204030204" pitchFamily="34" charset="0"/>
              </a:rPr>
              <a:t>: Exercise </a:t>
            </a:r>
            <a:endParaRPr lang="en-US" sz="2800" b="0" i="0" dirty="0">
              <a:solidFill>
                <a:srgbClr val="000000"/>
              </a:solidFill>
              <a:effectLst/>
              <a:latin typeface="Calibri" panose="020F0502020204030204" pitchFamily="34" charset="0"/>
            </a:endParaRPr>
          </a:p>
          <a:p>
            <a:pPr algn="l" rtl="0" fontAlgn="base"/>
            <a:r>
              <a:rPr lang="en-US" sz="1800" b="0" i="0" dirty="0">
                <a:solidFill>
                  <a:srgbClr val="000000"/>
                </a:solidFill>
                <a:effectLst/>
                <a:latin typeface="Calibri" panose="020F0502020204030204" pitchFamily="34" charset="0"/>
              </a:rPr>
              <a:t> </a:t>
            </a:r>
            <a:endParaRPr lang="en-US" sz="2800" b="0" i="0" dirty="0">
              <a:solidFill>
                <a:srgbClr val="000000"/>
              </a:solidFill>
              <a:effectLst/>
              <a:latin typeface="Calibri" panose="020F0502020204030204" pitchFamily="34" charset="0"/>
            </a:endParaRPr>
          </a:p>
          <a:p>
            <a:pPr algn="l" rtl="0" fontAlgn="base"/>
            <a:r>
              <a:rPr lang="en-US" sz="1800" b="1" i="0" dirty="0">
                <a:solidFill>
                  <a:srgbClr val="000000"/>
                </a:solidFill>
                <a:effectLst/>
                <a:latin typeface="Calibri" panose="020F0502020204030204" pitchFamily="34" charset="0"/>
              </a:rPr>
              <a:t>Script</a:t>
            </a:r>
            <a:r>
              <a:rPr lang="en-US" sz="1800" b="0" i="0" dirty="0">
                <a:solidFill>
                  <a:srgbClr val="000000"/>
                </a:solidFill>
                <a:effectLst/>
                <a:latin typeface="Calibri" panose="020F0502020204030204" pitchFamily="34" charset="0"/>
              </a:rPr>
              <a:t>:   </a:t>
            </a:r>
            <a:r>
              <a:rPr lang="en-US" sz="1800" b="0" i="0" u="none" strike="noStrike" dirty="0">
                <a:solidFill>
                  <a:srgbClr val="000000"/>
                </a:solidFill>
                <a:effectLst/>
                <a:latin typeface="Calibri" panose="020F0502020204030204" pitchFamily="34" charset="0"/>
              </a:rPr>
              <a:t>Indirect Compensation is also known as fringe benefits, this type of compensation is typically non-taxable, and the employer pays the premiums (or a portion thereof) on behalf of the employee, rather than providing additional compensation in lieu of the benefits. These can be virtually unlimited in nature and can range from a small as providing free lunch in the cafeteria to the use of company cars and jets. Fringe benefits are one of the most attractive ways of attracting and retaining quality employees. </a:t>
            </a:r>
          </a:p>
          <a:p>
            <a:pPr algn="l" rtl="0" fontAlgn="base"/>
            <a:endParaRPr lang="en-US" sz="1800" b="0" i="0" u="none" strike="noStrike" dirty="0">
              <a:solidFill>
                <a:srgbClr val="000000"/>
              </a:solidFill>
              <a:effectLst/>
              <a:latin typeface="Calibri" panose="020F0502020204030204" pitchFamily="34" charset="0"/>
            </a:endParaRPr>
          </a:p>
          <a:p>
            <a:pPr algn="l" rtl="0" fontAlgn="base"/>
            <a:r>
              <a:rPr lang="en-US" sz="1800" b="0" i="0" u="none" strike="noStrike" dirty="0">
                <a:solidFill>
                  <a:srgbClr val="000000"/>
                </a:solidFill>
                <a:effectLst/>
                <a:latin typeface="Calibri" panose="020F0502020204030204" pitchFamily="34" charset="0"/>
              </a:rPr>
              <a:t>Exercise:  </a:t>
            </a:r>
          </a:p>
          <a:p>
            <a:pPr marL="342900" indent="-342900" algn="l" rtl="0" fontAlgn="base">
              <a:buAutoNum type="arabicPeriod"/>
            </a:pPr>
            <a:r>
              <a:rPr lang="en-US" sz="1800" b="0" i="0" u="none" strike="noStrike" dirty="0">
                <a:solidFill>
                  <a:srgbClr val="000000"/>
                </a:solidFill>
                <a:effectLst/>
                <a:latin typeface="Calibri" panose="020F0502020204030204" pitchFamily="34" charset="0"/>
              </a:rPr>
              <a:t>Put students into groups of 3.</a:t>
            </a:r>
          </a:p>
          <a:p>
            <a:pPr marL="342900" indent="-342900" algn="l" rtl="0" fontAlgn="base">
              <a:buAutoNum type="arabicPeriod"/>
            </a:pPr>
            <a:r>
              <a:rPr lang="en-US" sz="1800" b="0" i="0" u="none" strike="noStrike" dirty="0">
                <a:solidFill>
                  <a:srgbClr val="000000"/>
                </a:solidFill>
                <a:effectLst/>
                <a:latin typeface="Calibri" panose="020F0502020204030204" pitchFamily="34" charset="0"/>
              </a:rPr>
              <a:t>Have each group choose a profession listed above and make a list of types of indirect compensation they would give this person in the job.  Have them justify their decisions.  Remember, you want to keep this person. (it does not matter if more than 1 group chooses the same profession)</a:t>
            </a:r>
          </a:p>
          <a:p>
            <a:pPr marL="342900" indent="-342900" algn="l" rtl="0" fontAlgn="base">
              <a:buAutoNum type="arabicPeriod"/>
            </a:pPr>
            <a:r>
              <a:rPr lang="en-US" sz="1800" b="0" i="0" u="none" strike="noStrike" dirty="0">
                <a:solidFill>
                  <a:srgbClr val="000000"/>
                </a:solidFill>
                <a:effectLst/>
                <a:latin typeface="Calibri" panose="020F0502020204030204" pitchFamily="34" charset="0"/>
              </a:rPr>
              <a:t>Have students in each group write the name of the profession and </a:t>
            </a:r>
            <a:r>
              <a:rPr lang="en-US" sz="1800" b="1" i="0" u="none" strike="noStrike" dirty="0">
                <a:solidFill>
                  <a:srgbClr val="000000"/>
                </a:solidFill>
                <a:effectLst/>
                <a:latin typeface="Calibri" panose="020F0502020204030204" pitchFamily="34" charset="0"/>
              </a:rPr>
              <a:t>all</a:t>
            </a:r>
            <a:r>
              <a:rPr lang="en-US" sz="1800" b="0" i="0" u="none" strike="noStrike" dirty="0">
                <a:solidFill>
                  <a:srgbClr val="000000"/>
                </a:solidFill>
                <a:effectLst/>
                <a:latin typeface="Calibri" panose="020F0502020204030204" pitchFamily="34" charset="0"/>
              </a:rPr>
              <a:t> of the benefits they would give the person. (5 minutes)</a:t>
            </a:r>
          </a:p>
          <a:p>
            <a:pPr marL="342900" indent="-342900" algn="l" rtl="0" fontAlgn="base">
              <a:buAutoNum type="arabicPeriod"/>
            </a:pPr>
            <a:r>
              <a:rPr lang="en-US" sz="1800" b="0" i="0" u="none" strike="noStrike" dirty="0">
                <a:solidFill>
                  <a:srgbClr val="000000"/>
                </a:solidFill>
                <a:effectLst/>
                <a:latin typeface="Calibri" panose="020F0502020204030204" pitchFamily="34" charset="0"/>
              </a:rPr>
              <a:t>Galley walk – have students walk around and view each group’s work. ( 5 minutes)</a:t>
            </a:r>
            <a:br>
              <a:rPr lang="en-US" sz="1800" b="0" i="0" u="none" strike="noStrike" dirty="0">
                <a:solidFill>
                  <a:srgbClr val="000000"/>
                </a:solidFill>
                <a:effectLst/>
                <a:latin typeface="Calibri" panose="020F0502020204030204" pitchFamily="34" charset="0"/>
              </a:rPr>
            </a:br>
            <a:r>
              <a:rPr lang="en-US" sz="1800" b="0" i="0" u="none" strike="noStrike" dirty="0">
                <a:solidFill>
                  <a:srgbClr val="000000"/>
                </a:solidFill>
                <a:effectLst/>
                <a:latin typeface="Calibri" panose="020F0502020204030204" pitchFamily="34" charset="0"/>
              </a:rPr>
              <a:t>If virtual – have each group share or give to the instructor and the instructor will show each whiteboard or document to the entire class.</a:t>
            </a:r>
          </a:p>
          <a:p>
            <a:pPr marL="342900" indent="-342900" algn="l" rtl="0" fontAlgn="base">
              <a:buAutoNum type="arabicPeriod"/>
            </a:pPr>
            <a:endParaRPr lang="en-US" sz="1800" b="0" i="0" u="none" strike="noStrike" dirty="0">
              <a:solidFill>
                <a:srgbClr val="000000"/>
              </a:solidFill>
              <a:effectLst/>
              <a:latin typeface="Calibri" panose="020F0502020204030204" pitchFamily="34" charset="0"/>
            </a:endParaRPr>
          </a:p>
          <a:p>
            <a:pPr marL="0" indent="0" algn="l" rtl="0" fontAlgn="base">
              <a:buNone/>
            </a:pPr>
            <a:r>
              <a:rPr lang="en-US" sz="1800" b="1" i="0" u="none" strike="noStrike" dirty="0">
                <a:solidFill>
                  <a:srgbClr val="000000"/>
                </a:solidFill>
                <a:effectLst/>
                <a:latin typeface="Calibri" panose="020F0502020204030204" pitchFamily="34" charset="0"/>
              </a:rPr>
              <a:t>Note</a:t>
            </a:r>
            <a:r>
              <a:rPr lang="en-US" sz="1800" b="0" i="0" u="none" strike="noStrike" dirty="0">
                <a:solidFill>
                  <a:srgbClr val="000000"/>
                </a:solidFill>
                <a:effectLst/>
                <a:latin typeface="Calibri" panose="020F0502020204030204" pitchFamily="34" charset="0"/>
              </a:rPr>
              <a:t>:  Students tend to choose crazy benefits and forget more standard benefits like health care.  Let them list the benefits for their then show the list on the next slide to compare to their lists.</a:t>
            </a:r>
          </a:p>
          <a:p>
            <a:pPr marL="342900" indent="-342900" algn="l" rtl="0" fontAlgn="base">
              <a:buAutoNum type="arabicPeriod"/>
            </a:pPr>
            <a:endParaRPr lang="en-US" sz="1800" b="1" i="0" u="none" strike="noStrike" dirty="0">
              <a:solidFill>
                <a:srgbClr val="000000"/>
              </a:solidFill>
              <a:effectLst/>
              <a:latin typeface="Calibri" panose="020F050202020403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i="0" u="none" strike="noStrike" dirty="0">
                <a:solidFill>
                  <a:srgbClr val="000000"/>
                </a:solidFill>
                <a:effectLst/>
                <a:latin typeface="Calibri" panose="020F0502020204030204" pitchFamily="34" charset="0"/>
              </a:rPr>
              <a:t>Facilitator Notes:</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b="1" i="0" u="none" strike="noStrike" dirty="0">
              <a:solidFill>
                <a:srgbClr val="000000"/>
              </a:solidFill>
              <a:effectLst/>
              <a:latin typeface="Calibri" panose="020F050202020403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Calibri" panose="020F0502020204030204" pitchFamily="34" charset="0"/>
              </a:rPr>
              <a:t>Common fringe benefits:</a:t>
            </a:r>
          </a:p>
          <a:p>
            <a:pPr marL="0" marR="0" lvl="0" indent="0" algn="l" defTabSz="914400" rtl="0" eaLnBrk="1" fontAlgn="base" latinLnBrk="0" hangingPunct="1">
              <a:lnSpc>
                <a:spcPct val="100000"/>
              </a:lnSpc>
              <a:spcBef>
                <a:spcPts val="0"/>
              </a:spcBef>
              <a:spcAft>
                <a:spcPts val="0"/>
              </a:spcAft>
              <a:buClrTx/>
              <a:buSzTx/>
              <a:buFontTx/>
              <a:buNone/>
              <a:tabLst/>
              <a:defRPr/>
            </a:pPr>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1.</a:t>
            </a:r>
            <a:r>
              <a:rPr lang="en-US" sz="1800" b="1" i="0" u="none" strike="noStrike" dirty="0">
                <a:solidFill>
                  <a:srgbClr val="000000"/>
                </a:solidFill>
                <a:effectLst/>
                <a:latin typeface="Times New Roman" panose="02020603050405020304" pitchFamily="18" charset="0"/>
              </a:rPr>
              <a:t> </a:t>
            </a:r>
            <a:r>
              <a:rPr lang="en-US" sz="1800" b="1" i="0" u="none" strike="noStrike" dirty="0">
                <a:solidFill>
                  <a:srgbClr val="000000"/>
                </a:solidFill>
                <a:effectLst/>
                <a:latin typeface="Calibri" panose="020F0502020204030204" pitchFamily="34" charset="0"/>
              </a:rPr>
              <a:t>Health Insurance</a:t>
            </a:r>
            <a:r>
              <a:rPr lang="en-US" sz="1800" b="0" i="0" u="none" strike="noStrike" dirty="0">
                <a:solidFill>
                  <a:srgbClr val="000000"/>
                </a:solidFill>
                <a:effectLst/>
                <a:latin typeface="Calibri" panose="020F0502020204030204" pitchFamily="34" charset="0"/>
              </a:rPr>
              <a:t>- One of the most common benefits offered to employees and potentially their dependents is health insurance. This type of benefit also includes dental and vision insurance. Many employers cannot afford to pay for all of the insurance premiums for all employees, but they can frequently negotiate better options and prices for group health coverage than individual employees can.</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2.</a:t>
            </a:r>
            <a:r>
              <a:rPr lang="en-US" sz="1800" b="1" i="0" u="none" strike="noStrike" dirty="0">
                <a:solidFill>
                  <a:srgbClr val="000000"/>
                </a:solidFill>
                <a:effectLst/>
                <a:latin typeface="Times New Roman" panose="02020603050405020304" pitchFamily="18" charset="0"/>
              </a:rPr>
              <a:t> </a:t>
            </a:r>
            <a:r>
              <a:rPr lang="en-US" sz="1800" b="1" i="0" u="none" strike="noStrike" dirty="0">
                <a:solidFill>
                  <a:srgbClr val="000000"/>
                </a:solidFill>
                <a:effectLst/>
                <a:latin typeface="Calibri" panose="020F0502020204030204" pitchFamily="34" charset="0"/>
              </a:rPr>
              <a:t>Life Insurance</a:t>
            </a:r>
            <a:r>
              <a:rPr lang="en-US" sz="1800" b="0" i="0" u="none" strike="noStrike" dirty="0">
                <a:solidFill>
                  <a:srgbClr val="000000"/>
                </a:solidFill>
                <a:effectLst/>
                <a:latin typeface="Calibri" panose="020F0502020204030204" pitchFamily="34" charset="0"/>
              </a:rPr>
              <a:t>- Many employers also offer some sort of life insurance coverage options. Employers typically can negotiate low rates that offer a small plan to all employees (regardless of health) and the option to purchase more life insurance (based on eligibility). Again, this is not a required benefit.</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3.</a:t>
            </a:r>
            <a:r>
              <a:rPr lang="en-US" sz="1800" b="1" i="0" u="none" strike="noStrike" dirty="0">
                <a:solidFill>
                  <a:srgbClr val="000000"/>
                </a:solidFill>
                <a:effectLst/>
                <a:latin typeface="Times New Roman" panose="02020603050405020304" pitchFamily="18" charset="0"/>
              </a:rPr>
              <a:t> </a:t>
            </a:r>
            <a:r>
              <a:rPr lang="en-US" sz="1800" b="1" i="0" u="none" strike="noStrike" dirty="0">
                <a:solidFill>
                  <a:srgbClr val="000000"/>
                </a:solidFill>
                <a:effectLst/>
                <a:latin typeface="Calibri" panose="020F0502020204030204" pitchFamily="34" charset="0"/>
              </a:rPr>
              <a:t>Retirement Savings Plans</a:t>
            </a:r>
            <a:r>
              <a:rPr lang="en-US" sz="1800" b="0" i="0" u="none" strike="noStrike" dirty="0">
                <a:solidFill>
                  <a:srgbClr val="000000"/>
                </a:solidFill>
                <a:effectLst/>
                <a:latin typeface="Calibri" panose="020F0502020204030204" pitchFamily="34" charset="0"/>
              </a:rPr>
              <a:t>- Another common example of indirect compensation are retirement/pension plans. These funds are frequently taken out of an employee’s paycheck on a pre-tax basis (as they are taxed when they are distributed) and placed into various types of retirement/pension funds. Some employers provide a matching percentage to the funds an employee invests, others do not. Most retirement plans are covered by the </a:t>
            </a:r>
            <a:r>
              <a:rPr lang="en-US" sz="1800" b="0" i="0" u="sng" strike="noStrike" dirty="0">
                <a:solidFill>
                  <a:srgbClr val="1155CC"/>
                </a:solidFill>
                <a:effectLst/>
                <a:latin typeface="Calibri" panose="020F0502020204030204" pitchFamily="34" charset="0"/>
                <a:hlinkClick r:id="rId3"/>
              </a:rPr>
              <a:t>Employee Retirement Income Security Act (ERISA)</a:t>
            </a:r>
            <a:r>
              <a:rPr lang="en-US" sz="1800" b="0" i="0" u="none" strike="noStrike" dirty="0">
                <a:solidFill>
                  <a:srgbClr val="000000"/>
                </a:solidFill>
                <a:effectLst/>
                <a:latin typeface="Calibri" panose="020F0502020204030204" pitchFamily="34" charset="0"/>
              </a:rPr>
              <a:t>. </a:t>
            </a:r>
            <a:endParaRPr lang="en-US" b="0" i="0" u="none" strike="noStrike" dirty="0">
              <a:solidFill>
                <a:srgbClr val="000000"/>
              </a:solidFill>
              <a:effectLst/>
            </a:endParaRPr>
          </a:p>
          <a:p>
            <a:pPr marL="1085850" marR="628650" algn="l" rtl="0">
              <a:spcBef>
                <a:spcPts val="0"/>
              </a:spcBef>
              <a:spcAft>
                <a:spcPts val="0"/>
              </a:spcAft>
            </a:pPr>
            <a:r>
              <a:rPr lang="en-US" sz="1800" b="0" i="0" u="none" strike="noStrike" dirty="0">
                <a:solidFill>
                  <a:srgbClr val="212121"/>
                </a:solidFill>
                <a:effectLst/>
                <a:latin typeface="Calibri" panose="020F0502020204030204" pitchFamily="34" charset="0"/>
              </a:rPr>
              <a:t>ERISA requires plans to provide participants with plan information including important information about plan features and funding; sets minimum standards for participation, vesting, benefit accrual and funding; provides fiduciary responsibilities for those who manage and control plan assets; requires plans to establish a grievance and appeals process for participants to get benefits from their plans; gives participants the right to sue for benefits and breaches of fiduciary duty; and, if a defined benefit plan is terminated, guarantees payment of certain benefits through a federally chartered corporation, known as the </a:t>
            </a:r>
            <a:r>
              <a:rPr lang="en-US" sz="1800" b="0" i="0" u="sng" strike="noStrike" dirty="0">
                <a:solidFill>
                  <a:srgbClr val="0071BC"/>
                </a:solidFill>
                <a:effectLst/>
                <a:latin typeface="Calibri" panose="020F0502020204030204" pitchFamily="34" charset="0"/>
                <a:hlinkClick r:id="rId4"/>
              </a:rPr>
              <a:t>Pension Benefit Guaranty Corporation (PBGC)</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4.</a:t>
            </a:r>
            <a:r>
              <a:rPr lang="en-US" sz="1800" b="1" i="0" u="none" strike="noStrike" dirty="0">
                <a:solidFill>
                  <a:srgbClr val="000000"/>
                </a:solidFill>
                <a:effectLst/>
                <a:latin typeface="Times New Roman" panose="02020603050405020304" pitchFamily="18" charset="0"/>
              </a:rPr>
              <a:t> </a:t>
            </a:r>
            <a:r>
              <a:rPr lang="en-US" sz="1800" b="1" i="0" u="none" strike="noStrike" dirty="0">
                <a:solidFill>
                  <a:srgbClr val="000000"/>
                </a:solidFill>
                <a:effectLst/>
                <a:latin typeface="Calibri" panose="020F0502020204030204" pitchFamily="34" charset="0"/>
              </a:rPr>
              <a:t>Uniforms</a:t>
            </a:r>
            <a:r>
              <a:rPr lang="en-US" sz="1800" b="0" i="0" u="none" strike="noStrike" dirty="0">
                <a:solidFill>
                  <a:srgbClr val="000000"/>
                </a:solidFill>
                <a:effectLst/>
                <a:latin typeface="Calibri" panose="020F0502020204030204" pitchFamily="34" charset="0"/>
              </a:rPr>
              <a:t>- Uniforms are not required by every employer, but many who do require them also provide them, including the laundering of those uniforms. This type of fringe benefit is important to employers who are concerned with what employees are wearing. The U.S. Military is a good example of an organization that provides uniforms.</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5.</a:t>
            </a:r>
            <a:r>
              <a:rPr lang="en-US" sz="1800" b="1" i="0" u="none" strike="noStrike" dirty="0">
                <a:solidFill>
                  <a:srgbClr val="000000"/>
                </a:solidFill>
                <a:effectLst/>
                <a:latin typeface="Times New Roman" panose="02020603050405020304" pitchFamily="18" charset="0"/>
              </a:rPr>
              <a:t> </a:t>
            </a:r>
            <a:r>
              <a:rPr lang="en-US" sz="1800" b="1" i="0" u="none" strike="noStrike" dirty="0">
                <a:solidFill>
                  <a:srgbClr val="000000"/>
                </a:solidFill>
                <a:effectLst/>
                <a:latin typeface="Calibri" panose="020F0502020204030204" pitchFamily="34" charset="0"/>
              </a:rPr>
              <a:t>Paid Sick Leave/Vacations</a:t>
            </a:r>
            <a:r>
              <a:rPr lang="en-US" sz="1800" b="0" i="0" u="none" strike="noStrike" dirty="0">
                <a:solidFill>
                  <a:srgbClr val="000000"/>
                </a:solidFill>
                <a:effectLst/>
                <a:latin typeface="Calibri" panose="020F0502020204030204" pitchFamily="34" charset="0"/>
              </a:rPr>
              <a:t>- Many employers allow workers to earn paid time off that includes some time for employees to be out of work due to occasional sick leave and regularly scheduled vacations. These policies are completely at the employer’s discretion and there are no laws that set minimum time off to go on vacation. Employers often require a specific time on the job prior to allowing employees to use sick or vacation leave. This is another benefit that employees find very attractive and helps in attracting and retaining employees.</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7.</a:t>
            </a:r>
            <a:r>
              <a:rPr lang="en-US" sz="1800" b="1" i="0" u="none" strike="noStrike" dirty="0">
                <a:solidFill>
                  <a:srgbClr val="000000"/>
                </a:solidFill>
                <a:effectLst/>
                <a:latin typeface="Times New Roman" panose="02020603050405020304" pitchFamily="18" charset="0"/>
              </a:rPr>
              <a:t> </a:t>
            </a:r>
            <a:r>
              <a:rPr lang="en-US" sz="1800" b="1" i="0" u="sng" strike="noStrike" dirty="0">
                <a:solidFill>
                  <a:srgbClr val="1155CC"/>
                </a:solidFill>
                <a:effectLst/>
                <a:latin typeface="Calibri" panose="020F0502020204030204" pitchFamily="34" charset="0"/>
                <a:hlinkClick r:id="rId5"/>
              </a:rPr>
              <a:t>Social Security</a:t>
            </a:r>
            <a:r>
              <a:rPr lang="en-US" sz="1800" b="1" i="0" u="none" strike="noStrike" dirty="0">
                <a:solidFill>
                  <a:srgbClr val="000000"/>
                </a:solidFill>
                <a:effectLst/>
                <a:latin typeface="Calibri" panose="020F0502020204030204" pitchFamily="34" charset="0"/>
              </a:rPr>
              <a:t>- </a:t>
            </a:r>
            <a:r>
              <a:rPr lang="en-US" sz="1800" b="0" i="0" u="none" strike="noStrike" dirty="0">
                <a:solidFill>
                  <a:srgbClr val="000000"/>
                </a:solidFill>
                <a:effectLst/>
                <a:latin typeface="Calibri" panose="020F0502020204030204" pitchFamily="34" charset="0"/>
              </a:rPr>
              <a:t>Passed in 1935, the Social Security Act provides for the welfare of aged and those with physical and mental disabilities. </a:t>
            </a:r>
            <a:r>
              <a:rPr lang="en-US" sz="1800" b="0" i="0" u="sng" strike="noStrike" dirty="0">
                <a:solidFill>
                  <a:srgbClr val="1155CC"/>
                </a:solidFill>
                <a:effectLst/>
                <a:latin typeface="Calibri" panose="020F0502020204030204" pitchFamily="34" charset="0"/>
                <a:hlinkClick r:id="rId6"/>
              </a:rPr>
              <a:t>This is funded through employee and employer contributes of 6.2% of each employee’s compensation</a:t>
            </a:r>
            <a:r>
              <a:rPr lang="en-US" sz="1800" b="0" i="0" u="none" strike="noStrike" dirty="0">
                <a:solidFill>
                  <a:srgbClr val="000000"/>
                </a:solidFill>
                <a:effectLst/>
                <a:latin typeface="Calibri" panose="020F0502020204030204" pitchFamily="34" charset="0"/>
              </a:rPr>
              <a:t>. An individual can draw Social Security after becoming permanently and totally disabled or reaching the </a:t>
            </a:r>
            <a:r>
              <a:rPr lang="en-US" sz="1800" b="0" i="0" u="sng" strike="noStrike" dirty="0">
                <a:solidFill>
                  <a:srgbClr val="1155CC"/>
                </a:solidFill>
                <a:effectLst/>
                <a:latin typeface="Calibri" panose="020F0502020204030204" pitchFamily="34" charset="0"/>
                <a:hlinkClick r:id="rId7"/>
              </a:rPr>
              <a:t>age of 62 or 67</a:t>
            </a:r>
            <a:r>
              <a:rPr lang="en-US" sz="1800" b="0" i="0" u="none" strike="noStrike" dirty="0">
                <a:solidFill>
                  <a:srgbClr val="000000"/>
                </a:solidFill>
                <a:effectLst/>
                <a:latin typeface="Calibri" panose="020F0502020204030204" pitchFamily="34" charset="0"/>
              </a:rPr>
              <a:t>. This is a mandatory benefit required by law.</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8.</a:t>
            </a:r>
            <a:r>
              <a:rPr lang="en-US" sz="1800" b="1" i="0" u="none" strike="noStrike" dirty="0">
                <a:solidFill>
                  <a:srgbClr val="000000"/>
                </a:solidFill>
                <a:effectLst/>
                <a:latin typeface="Times New Roman" panose="02020603050405020304" pitchFamily="18" charset="0"/>
              </a:rPr>
              <a:t> </a:t>
            </a:r>
            <a:r>
              <a:rPr lang="en-US" sz="1800" b="1" i="0" u="none" strike="noStrike" dirty="0">
                <a:solidFill>
                  <a:srgbClr val="000000"/>
                </a:solidFill>
                <a:effectLst/>
                <a:latin typeface="Calibri" panose="020F0502020204030204" pitchFamily="34" charset="0"/>
              </a:rPr>
              <a:t>Worker’s Compensation</a:t>
            </a:r>
            <a:r>
              <a:rPr lang="en-US" sz="1800" b="0" i="0" u="none" strike="noStrike" dirty="0">
                <a:solidFill>
                  <a:srgbClr val="000000"/>
                </a:solidFill>
                <a:effectLst/>
                <a:latin typeface="Calibri" panose="020F0502020204030204" pitchFamily="34" charset="0"/>
              </a:rPr>
              <a:t>- “The </a:t>
            </a:r>
            <a:r>
              <a:rPr lang="en-US" sz="1800" b="0" i="0" u="sng" strike="noStrike" dirty="0">
                <a:solidFill>
                  <a:srgbClr val="1155CC"/>
                </a:solidFill>
                <a:effectLst/>
                <a:latin typeface="Calibri" panose="020F0502020204030204" pitchFamily="34" charset="0"/>
                <a:hlinkClick r:id="rId8"/>
              </a:rPr>
              <a:t>Office of Worker’s Compensation Programs</a:t>
            </a:r>
            <a:r>
              <a:rPr lang="en-US" sz="1800" b="0" i="0" u="none" strike="noStrike" dirty="0">
                <a:solidFill>
                  <a:srgbClr val="000000"/>
                </a:solidFill>
                <a:effectLst/>
                <a:latin typeface="Calibri" panose="020F0502020204030204" pitchFamily="34" charset="0"/>
              </a:rPr>
              <a:t> administers disability compensation programs that provide employees with wage replacement benefits, medical </a:t>
            </a:r>
            <a:r>
              <a:rPr lang="en-US" sz="1800" b="0" i="0" u="none" strike="noStrike" dirty="0" err="1">
                <a:solidFill>
                  <a:srgbClr val="000000"/>
                </a:solidFill>
                <a:effectLst/>
                <a:latin typeface="Calibri" panose="020F0502020204030204" pitchFamily="34" charset="0"/>
              </a:rPr>
              <a:t>treatement</a:t>
            </a:r>
            <a:r>
              <a:rPr lang="en-US" sz="1800" b="0" i="0" u="none" strike="noStrike" dirty="0">
                <a:solidFill>
                  <a:srgbClr val="000000"/>
                </a:solidFill>
                <a:effectLst/>
                <a:latin typeface="Calibri" panose="020F0502020204030204" pitchFamily="34" charset="0"/>
              </a:rPr>
              <a:t>, vocational rehabilitation for some workers and/or dependents who experience work-related injury or occupational disease” (</a:t>
            </a:r>
            <a:r>
              <a:rPr lang="en-US" sz="1800" b="0" i="0" u="sng" strike="noStrike" dirty="0">
                <a:solidFill>
                  <a:srgbClr val="1155CC"/>
                </a:solidFill>
                <a:effectLst/>
                <a:latin typeface="Calibri" panose="020F0502020204030204" pitchFamily="34" charset="0"/>
                <a:hlinkClick r:id="rId9"/>
              </a:rPr>
              <a:t>https://www.dol.gov/general/topic/safety-health</a:t>
            </a:r>
            <a:r>
              <a:rPr lang="en-US" sz="1800" b="0" i="0" u="none" strike="noStrike" dirty="0">
                <a:solidFill>
                  <a:srgbClr val="000000"/>
                </a:solidFill>
                <a:effectLst/>
                <a:latin typeface="Calibri" panose="020F0502020204030204" pitchFamily="34" charset="0"/>
              </a:rPr>
              <a:t>).</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9.</a:t>
            </a:r>
            <a:r>
              <a:rPr lang="en-US" sz="1800" b="1" i="0" u="none" strike="noStrike" dirty="0">
                <a:solidFill>
                  <a:srgbClr val="000000"/>
                </a:solidFill>
                <a:effectLst/>
                <a:latin typeface="Times New Roman" panose="02020603050405020304" pitchFamily="18" charset="0"/>
              </a:rPr>
              <a:t> </a:t>
            </a:r>
            <a:r>
              <a:rPr lang="en-US" sz="1800" b="1" i="0" u="none" strike="noStrike" dirty="0">
                <a:solidFill>
                  <a:srgbClr val="000000"/>
                </a:solidFill>
                <a:effectLst/>
                <a:latin typeface="Calibri" panose="020F0502020204030204" pitchFamily="34" charset="0"/>
              </a:rPr>
              <a:t>Unemployment Compensation</a:t>
            </a:r>
            <a:r>
              <a:rPr lang="en-US" sz="1800" b="0" i="0" u="none" strike="noStrike" dirty="0">
                <a:solidFill>
                  <a:srgbClr val="000000"/>
                </a:solidFill>
                <a:effectLst/>
                <a:latin typeface="Calibri" panose="020F0502020204030204" pitchFamily="34" charset="0"/>
              </a:rPr>
              <a:t>- Unemployment compensation is a benefit paid to people who lose their jobs through no fault of their own. Most employers pay both a federal (FUTA) and a state unemployment tax. </a:t>
            </a:r>
            <a:r>
              <a:rPr lang="en-US" sz="1800" b="0" i="0" u="sng" strike="noStrike" dirty="0">
                <a:solidFill>
                  <a:srgbClr val="1155CC"/>
                </a:solidFill>
                <a:effectLst/>
                <a:latin typeface="Calibri" panose="020F0502020204030204" pitchFamily="34" charset="0"/>
                <a:hlinkClick r:id="rId10"/>
              </a:rPr>
              <a:t>The FUTA tax rate is 6.0%</a:t>
            </a:r>
            <a:r>
              <a:rPr lang="en-US" sz="1800" b="0" i="0" u="none" strike="noStrike" dirty="0">
                <a:solidFill>
                  <a:srgbClr val="000000"/>
                </a:solidFill>
                <a:effectLst/>
                <a:latin typeface="Calibri" panose="020F0502020204030204" pitchFamily="34" charset="0"/>
              </a:rPr>
              <a:t>. State unemployment (SUTA) tax rates vary so you should check with your state unemployment office to determine what that rate is.</a:t>
            </a:r>
            <a:endParaRPr lang="en-US" b="0" i="0" u="none" strike="noStrike" dirty="0">
              <a:solidFill>
                <a:srgbClr val="000000"/>
              </a:solidFill>
              <a:effectLst/>
            </a:endParaRPr>
          </a:p>
          <a:p>
            <a:br>
              <a:rPr lang="en-US" b="0" i="0" u="none" strike="noStrike" dirty="0">
                <a:solidFill>
                  <a:srgbClr val="000000"/>
                </a:solidFill>
                <a:effectLst/>
              </a:rPr>
            </a:br>
            <a:r>
              <a:rPr lang="en-US" sz="1800" b="1" i="0" u="none" strike="noStrike" dirty="0">
                <a:solidFill>
                  <a:srgbClr val="000000"/>
                </a:solidFill>
                <a:effectLst/>
                <a:latin typeface="Calibri" panose="020F0502020204030204" pitchFamily="34" charset="0"/>
              </a:rPr>
              <a:t>10.</a:t>
            </a:r>
            <a:r>
              <a:rPr lang="en-US" sz="1800" b="1" i="0" u="none" strike="noStrike" dirty="0">
                <a:solidFill>
                  <a:srgbClr val="000000"/>
                </a:solidFill>
                <a:effectLst/>
                <a:latin typeface="Times New Roman" panose="02020603050405020304" pitchFamily="18" charset="0"/>
              </a:rPr>
              <a:t>  </a:t>
            </a:r>
            <a:r>
              <a:rPr lang="en-US" sz="1800" b="1" i="0" u="none" strike="noStrike" dirty="0">
                <a:solidFill>
                  <a:srgbClr val="000000"/>
                </a:solidFill>
                <a:effectLst/>
                <a:latin typeface="Calibri" panose="020F0502020204030204" pitchFamily="34" charset="0"/>
              </a:rPr>
              <a:t>Work/Life Balance Programs</a:t>
            </a:r>
            <a:r>
              <a:rPr lang="en-US" sz="1800" b="0" i="0" u="none" strike="noStrike" dirty="0">
                <a:solidFill>
                  <a:srgbClr val="000000"/>
                </a:solidFill>
                <a:effectLst/>
                <a:latin typeface="Calibri" panose="020F0502020204030204" pitchFamily="34" charset="0"/>
              </a:rPr>
              <a:t>- Work/life balance has been a buzz word around the workplace for many years. However, the COVID-19 Pandemic has thrust this concept into the spotlight again. Millions of workers were forced to work from home, educate their children, and live their lives from their homes and the reality is that many people really liked it. We are still seeing a large number of employees leaving workplaces that do not provide opportunities to work from home so they can have better work/life balance two years after the pandemic ended. Employers who offer this kind of benefit to employees are seeing less demand for employees than those employers who are unable to allow working from home.</a:t>
            </a:r>
            <a:endParaRPr lang="en-US" i="0" dirty="0"/>
          </a:p>
        </p:txBody>
      </p:sp>
      <p:sp>
        <p:nvSpPr>
          <p:cNvPr id="4" name="Slide Number Placeholder 3"/>
          <p:cNvSpPr>
            <a:spLocks noGrp="1"/>
          </p:cNvSpPr>
          <p:nvPr>
            <p:ph type="sldNum" sz="quarter" idx="5"/>
          </p:nvPr>
        </p:nvSpPr>
        <p:spPr/>
        <p:txBody>
          <a:bodyPr/>
          <a:lstStyle/>
          <a:p>
            <a:fld id="{F05A3417-7E9B-C044-961B-66EA9D58F3C9}" type="slidenum">
              <a:rPr lang="en-US" smtClean="0"/>
              <a:t>7</a:t>
            </a:fld>
            <a:endParaRPr lang="en-US"/>
          </a:p>
        </p:txBody>
      </p:sp>
    </p:spTree>
    <p:extLst>
      <p:ext uri="{BB962C8B-B14F-4D97-AF65-F5344CB8AC3E}">
        <p14:creationId xmlns:p14="http://schemas.microsoft.com/office/powerpoint/2010/main" val="304430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r>
              <a:rPr lang="en-US" sz="1200" b="0" i="0" dirty="0">
                <a:solidFill>
                  <a:srgbClr val="000000"/>
                </a:solidFill>
                <a:effectLst/>
                <a:latin typeface="Calibri" panose="020F0502020204030204" pitchFamily="34" charset="0"/>
              </a:rPr>
              <a:t>Time:  10 minutes </a:t>
            </a:r>
            <a:endParaRPr lang="en-US" sz="1800" b="0" i="0" dirty="0">
              <a:solidFill>
                <a:srgbClr val="000000"/>
              </a:solidFill>
              <a:effectLst/>
              <a:latin typeface="Calibri" panose="020F0502020204030204" pitchFamily="34" charset="0"/>
            </a:endParaRPr>
          </a:p>
          <a:p>
            <a:pPr algn="ctr" rtl="0" fontAlgn="base"/>
            <a:r>
              <a:rPr lang="en-US" sz="1200" b="0" i="0" dirty="0">
                <a:solidFill>
                  <a:srgbClr val="000000"/>
                </a:solidFill>
                <a:effectLst/>
                <a:latin typeface="Calibri" panose="020F0502020204030204" pitchFamily="34" charset="0"/>
              </a:rPr>
              <a:t>Running time: 73 minutes </a:t>
            </a:r>
            <a:endParaRPr lang="en-US" sz="1800" b="0" i="0" dirty="0">
              <a:solidFill>
                <a:srgbClr val="000000"/>
              </a:solidFill>
              <a:effectLst/>
              <a:latin typeface="Calibri" panose="020F0502020204030204" pitchFamily="34" charset="0"/>
            </a:endParaRPr>
          </a:p>
          <a:p>
            <a:pPr marL="0" indent="0" algn="l" rtl="0" fontAlgn="base">
              <a:buFont typeface="Arial" panose="020B0604020202020204" pitchFamily="34" charset="0"/>
              <a:buNone/>
            </a:pPr>
            <a:r>
              <a:rPr lang="en-US" sz="1200" b="0" i="0" dirty="0">
                <a:solidFill>
                  <a:srgbClr val="000000"/>
                </a:solidFill>
                <a:effectLst/>
                <a:latin typeface="Calibri" panose="020F0502020204030204" pitchFamily="34" charset="0"/>
              </a:rPr>
              <a:t> </a:t>
            </a:r>
            <a:r>
              <a:rPr lang="en-US" sz="1200" b="1" i="0" dirty="0">
                <a:solidFill>
                  <a:srgbClr val="000000"/>
                </a:solidFill>
                <a:effectLst/>
                <a:latin typeface="Calibri" panose="020F0502020204030204" pitchFamily="34" charset="0"/>
              </a:rPr>
              <a:t>Objective</a:t>
            </a:r>
            <a:r>
              <a:rPr lang="en-US" sz="1200" b="0" i="0" dirty="0">
                <a:solidFill>
                  <a:srgbClr val="000000"/>
                </a:solidFill>
                <a:effectLst/>
                <a:latin typeface="Calibri" panose="020F0502020204030204" pitchFamily="34" charset="0"/>
              </a:rPr>
              <a:t>: </a:t>
            </a:r>
            <a:r>
              <a:rPr lang="en-US" sz="1200" b="0" i="0" u="none" strike="noStrike" dirty="0">
                <a:solidFill>
                  <a:srgbClr val="000000"/>
                </a:solidFill>
                <a:effectLst/>
                <a:latin typeface="Calibri" panose="020F0502020204030204" pitchFamily="34" charset="0"/>
              </a:rPr>
              <a:t>Evaluate how base compensation is used in executive compensation</a:t>
            </a:r>
            <a:endParaRPr lang="en-US" sz="1800" b="0" i="0" u="none" strike="noStrike" dirty="0">
              <a:solidFill>
                <a:srgbClr val="000000"/>
              </a:solidFill>
              <a:effectLst/>
              <a:latin typeface="+mn-lt"/>
            </a:endParaRPr>
          </a:p>
          <a:p>
            <a:pPr marL="0" indent="0" algn="l" rtl="0" fontAlgn="base">
              <a:buFont typeface="Arial" panose="020B0604020202020204" pitchFamily="34" charset="0"/>
              <a:buNone/>
            </a:pPr>
            <a:r>
              <a:rPr lang="en-US" sz="1200" b="1" i="0" dirty="0">
                <a:solidFill>
                  <a:srgbClr val="000000"/>
                </a:solidFill>
                <a:effectLst/>
                <a:latin typeface="Calibri" panose="020F0502020204030204" pitchFamily="34" charset="0"/>
              </a:rPr>
              <a:t>Description</a:t>
            </a:r>
            <a:r>
              <a:rPr lang="en-US" sz="1200" b="0" i="0" dirty="0">
                <a:solidFill>
                  <a:srgbClr val="000000"/>
                </a:solidFill>
                <a:effectLst/>
                <a:latin typeface="Calibri" panose="020F0502020204030204" pitchFamily="34" charset="0"/>
              </a:rPr>
              <a:t>: Debrief the exercise by discussing standard indirect compensation methods and competition for different types of employees.</a:t>
            </a:r>
            <a:endParaRPr lang="en-US" sz="1800" b="0" i="0" dirty="0">
              <a:solidFill>
                <a:srgbClr val="000000"/>
              </a:solidFill>
              <a:effectLst/>
              <a:latin typeface="Calibri" panose="020F0502020204030204" pitchFamily="34" charset="0"/>
            </a:endParaRPr>
          </a:p>
          <a:p>
            <a:pPr marL="0" indent="0" algn="l" rtl="0" fontAlgn="base">
              <a:buFont typeface="Arial" panose="020B0604020202020204" pitchFamily="34" charset="0"/>
              <a:buNone/>
            </a:pPr>
            <a:r>
              <a:rPr lang="en-US" sz="1200" b="1" i="0" dirty="0">
                <a:solidFill>
                  <a:srgbClr val="000000"/>
                </a:solidFill>
                <a:effectLst/>
                <a:latin typeface="Calibri" panose="020F0502020204030204" pitchFamily="34" charset="0"/>
              </a:rPr>
              <a:t>Instructional Method</a:t>
            </a:r>
            <a:r>
              <a:rPr lang="en-US" sz="1200" b="0" i="0" dirty="0">
                <a:solidFill>
                  <a:srgbClr val="000000"/>
                </a:solidFill>
                <a:effectLst/>
                <a:latin typeface="Calibri" panose="020F0502020204030204" pitchFamily="34" charset="0"/>
              </a:rPr>
              <a:t>: Exercise follow up and large group discussion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Script</a:t>
            </a:r>
            <a:r>
              <a:rPr lang="en-US" sz="1200" b="0" i="0" dirty="0">
                <a:solidFill>
                  <a:srgbClr val="000000"/>
                </a:solidFill>
                <a:effectLst/>
                <a:latin typeface="Calibri" panose="020F0502020204030204" pitchFamily="34" charset="0"/>
              </a:rPr>
              <a:t>:   Let’s discuss more standard forms of </a:t>
            </a:r>
            <a:r>
              <a:rPr lang="en-US" sz="1200" b="0" i="0" u="none" strike="noStrike" dirty="0">
                <a:solidFill>
                  <a:srgbClr val="000000"/>
                </a:solidFill>
                <a:effectLst/>
                <a:latin typeface="Calibri" panose="020F0502020204030204" pitchFamily="34" charset="0"/>
              </a:rPr>
              <a:t>Indirect Compensation.</a:t>
            </a:r>
          </a:p>
          <a:p>
            <a:pPr algn="l" rtl="0" fontAlgn="base"/>
            <a:r>
              <a:rPr lang="en-US" sz="1200" b="0" i="0" u="none" strike="noStrike" dirty="0">
                <a:solidFill>
                  <a:srgbClr val="000000"/>
                </a:solidFill>
                <a:effectLst/>
                <a:latin typeface="Calibri" panose="020F0502020204030204" pitchFamily="34" charset="0"/>
              </a:rPr>
              <a:t> </a:t>
            </a:r>
          </a:p>
          <a:p>
            <a:pPr algn="l" rtl="0" fontAlgn="base"/>
            <a:r>
              <a:rPr lang="en-US" sz="1200" b="1" i="0" u="none" strike="noStrike" dirty="0">
                <a:solidFill>
                  <a:srgbClr val="000000"/>
                </a:solidFill>
                <a:effectLst/>
                <a:latin typeface="Calibri" panose="020F0502020204030204" pitchFamily="34" charset="0"/>
              </a:rPr>
              <a:t>Exercise debrief:</a:t>
            </a:r>
          </a:p>
          <a:p>
            <a:pPr algn="l" rtl="0" fontAlgn="base"/>
            <a:r>
              <a:rPr lang="en-US" sz="1200" b="1" i="0" u="none" strike="noStrike" dirty="0">
                <a:solidFill>
                  <a:srgbClr val="000000"/>
                </a:solidFill>
                <a:effectLst/>
                <a:latin typeface="Calibri" panose="020F0502020204030204" pitchFamily="34" charset="0"/>
              </a:rPr>
              <a:t>Ask</a:t>
            </a:r>
            <a:r>
              <a:rPr lang="en-US" sz="1200" b="0" i="0" u="none" strike="noStrike" dirty="0">
                <a:solidFill>
                  <a:srgbClr val="000000"/>
                </a:solidFill>
                <a:effectLst/>
                <a:latin typeface="Calibri" panose="020F0502020204030204" pitchFamily="34" charset="0"/>
              </a:rPr>
              <a:t>:  How many of you forgot more standard benefits such as health insurance and retirement plans?</a:t>
            </a:r>
          </a:p>
          <a:p>
            <a:pPr algn="l" rtl="0" fontAlgn="base"/>
            <a:endParaRPr lang="en-US" sz="1200" b="0" i="0" u="none" strike="noStrike" dirty="0">
              <a:solidFill>
                <a:srgbClr val="000000"/>
              </a:solidFill>
              <a:effectLst/>
              <a:latin typeface="Calibri" panose="020F0502020204030204" pitchFamily="34" charset="0"/>
            </a:endParaRPr>
          </a:p>
          <a:p>
            <a:pPr marL="342900" indent="-342900" algn="l" rtl="0" fontAlgn="base">
              <a:buAutoNum type="arabicPeriod"/>
            </a:pPr>
            <a:endParaRPr lang="en-US" sz="1200" b="1" i="0" u="none" strike="noStrike" dirty="0">
              <a:solidFill>
                <a:srgbClr val="000000"/>
              </a:solidFill>
              <a:effectLst/>
              <a:latin typeface="Calibri" panose="020F050202020403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000" b="1" i="0" u="none" strike="noStrike" dirty="0">
                <a:solidFill>
                  <a:srgbClr val="000000"/>
                </a:solidFill>
                <a:effectLst/>
                <a:latin typeface="Calibri" panose="020F0502020204030204" pitchFamily="34" charset="0"/>
              </a:rPr>
              <a:t>Facilitator Notes:</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000" b="1" i="0" u="none" strike="noStrike" dirty="0">
              <a:solidFill>
                <a:srgbClr val="000000"/>
              </a:solidFill>
              <a:effectLst/>
              <a:latin typeface="Calibri" panose="020F050202020403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Calibri" panose="020F0502020204030204" pitchFamily="34" charset="0"/>
              </a:rPr>
              <a:t>Common fringe benefits:</a:t>
            </a:r>
          </a:p>
          <a:p>
            <a:pPr marL="0" marR="0" lvl="0" indent="0" algn="l" defTabSz="914400" rtl="0" eaLnBrk="1" fontAlgn="base" latinLnBrk="0" hangingPunct="1">
              <a:lnSpc>
                <a:spcPct val="100000"/>
              </a:lnSpc>
              <a:spcBef>
                <a:spcPts val="0"/>
              </a:spcBef>
              <a:spcAft>
                <a:spcPts val="0"/>
              </a:spcAft>
              <a:buClrTx/>
              <a:buSzTx/>
              <a:buFontTx/>
              <a:buNone/>
              <a:tabLst/>
              <a:defRPr/>
            </a:pPr>
            <a:br>
              <a:rPr lang="en-US" b="0" i="0" u="none" strike="noStrike" dirty="0">
                <a:solidFill>
                  <a:srgbClr val="000000"/>
                </a:solidFill>
                <a:effectLst/>
              </a:rPr>
            </a:br>
            <a:r>
              <a:rPr lang="en-US" sz="1200" b="1" i="0" u="none" strike="noStrike" dirty="0">
                <a:solidFill>
                  <a:srgbClr val="000000"/>
                </a:solidFill>
                <a:effectLst/>
                <a:latin typeface="Calibri" panose="020F0502020204030204" pitchFamily="34" charset="0"/>
              </a:rPr>
              <a:t>1.</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Health Insurance </a:t>
            </a:r>
            <a:r>
              <a:rPr lang="en-US" sz="1200" b="0" i="0" u="none" strike="noStrike" dirty="0">
                <a:solidFill>
                  <a:srgbClr val="000000"/>
                </a:solidFill>
                <a:effectLst/>
                <a:latin typeface="Calibri" panose="020F0502020204030204" pitchFamily="34" charset="0"/>
              </a:rPr>
              <a:t>- One of the most common benefits offered to employees and potentially their dependents is health insurance. This type of benefit also includes dental and vision insurance. Many employers cannot afford to pay for all of the insurance premiums for all employees, but they can frequently negotiate better options and prices for group health coverage than individual employees can.</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200" b="1" i="0" u="none" strike="noStrike" dirty="0">
                <a:solidFill>
                  <a:srgbClr val="000000"/>
                </a:solidFill>
                <a:effectLst/>
                <a:latin typeface="Calibri" panose="020F0502020204030204" pitchFamily="34" charset="0"/>
              </a:rPr>
              <a:t>2.</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Life Insurance </a:t>
            </a:r>
            <a:r>
              <a:rPr lang="en-US" sz="1200" b="0" i="0" u="none" strike="noStrike" dirty="0">
                <a:solidFill>
                  <a:srgbClr val="000000"/>
                </a:solidFill>
                <a:effectLst/>
                <a:latin typeface="Calibri" panose="020F0502020204030204" pitchFamily="34" charset="0"/>
              </a:rPr>
              <a:t>- Many employers also offer some sort of life insurance coverage options. Employers typically can negotiate low rates that offer a small plan to all employees (regardless of health) and the option to purchase more life insurance (based on eligibility). Again, this is not a required benefit.</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200" b="1" i="0" u="none" strike="noStrike" dirty="0">
                <a:solidFill>
                  <a:srgbClr val="000000"/>
                </a:solidFill>
                <a:effectLst/>
                <a:latin typeface="Calibri" panose="020F0502020204030204" pitchFamily="34" charset="0"/>
              </a:rPr>
              <a:t>3.</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Retirement Savings Plans </a:t>
            </a:r>
            <a:r>
              <a:rPr lang="en-US" sz="1200" b="0" i="0" u="none" strike="noStrike" dirty="0">
                <a:solidFill>
                  <a:srgbClr val="000000"/>
                </a:solidFill>
                <a:effectLst/>
                <a:latin typeface="Calibri" panose="020F0502020204030204" pitchFamily="34" charset="0"/>
              </a:rPr>
              <a:t>- Another common example of indirect compensation are retirement/pension plans. These funds are frequently taken out of an employee’s paycheck on a pre-tax basis (as they are taxed when they are distributed) and placed into various types of retirement/pension funds. Some employers provide a matching percentage to the funds an employee invests, others do not. Most retirement plans are covered by the </a:t>
            </a:r>
            <a:r>
              <a:rPr lang="en-US" sz="1200" b="0" i="0" u="sng" strike="noStrike" dirty="0">
                <a:solidFill>
                  <a:srgbClr val="1155CC"/>
                </a:solidFill>
                <a:effectLst/>
                <a:latin typeface="Calibri" panose="020F0502020204030204" pitchFamily="34" charset="0"/>
                <a:hlinkClick r:id="rId3"/>
              </a:rPr>
              <a:t>Employee Retirement Income Security Act (ERISA)</a:t>
            </a:r>
            <a:r>
              <a:rPr lang="en-US" sz="1200" b="0" i="0" u="none" strike="noStrike" dirty="0">
                <a:solidFill>
                  <a:srgbClr val="000000"/>
                </a:solidFill>
                <a:effectLst/>
                <a:latin typeface="Calibri" panose="020F0502020204030204" pitchFamily="34" charset="0"/>
              </a:rPr>
              <a:t>. </a:t>
            </a:r>
            <a:endParaRPr lang="en-US" b="0" i="0" u="none" strike="noStrike" dirty="0">
              <a:solidFill>
                <a:srgbClr val="000000"/>
              </a:solidFill>
              <a:effectLst/>
            </a:endParaRPr>
          </a:p>
          <a:p>
            <a:pPr marL="1085850" marR="628650" algn="l" rtl="0">
              <a:spcBef>
                <a:spcPts val="0"/>
              </a:spcBef>
              <a:spcAft>
                <a:spcPts val="0"/>
              </a:spcAft>
            </a:pPr>
            <a:r>
              <a:rPr lang="en-US" sz="1200" b="0" i="0" u="none" strike="noStrike" dirty="0">
                <a:solidFill>
                  <a:srgbClr val="212121"/>
                </a:solidFill>
                <a:effectLst/>
                <a:latin typeface="Calibri" panose="020F0502020204030204" pitchFamily="34" charset="0"/>
              </a:rPr>
              <a:t>ERISA requires plans to provide participants with plan information including important information about plan features and funding; sets minimum standards for participation, vesting, benefit accrual and funding; provides fiduciary responsibilities for those who manage and control plan assets; requires plans to establish a grievance and appeals process for participants to get benefits from their plans; gives participants the right to sue for benefits and breaches of fiduciary duty; and, if a defined benefit plan is terminated, guarantees payment of certain benefits through a federally chartered corporation, known as the </a:t>
            </a:r>
            <a:r>
              <a:rPr lang="en-US" sz="1200" b="0" i="0" u="sng" strike="noStrike" dirty="0">
                <a:solidFill>
                  <a:srgbClr val="0071BC"/>
                </a:solidFill>
                <a:effectLst/>
                <a:latin typeface="Calibri" panose="020F0502020204030204" pitchFamily="34" charset="0"/>
                <a:hlinkClick r:id="rId4"/>
              </a:rPr>
              <a:t>Pension Benefit Guaranty Corporation (PBGC)</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200" b="1" i="0" u="none" strike="noStrike" dirty="0">
                <a:solidFill>
                  <a:srgbClr val="000000"/>
                </a:solidFill>
                <a:effectLst/>
                <a:latin typeface="Calibri" panose="020F0502020204030204" pitchFamily="34" charset="0"/>
              </a:rPr>
              <a:t>4.</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Uniforms </a:t>
            </a:r>
            <a:r>
              <a:rPr lang="en-US" sz="1200" b="0" i="0" u="none" strike="noStrike" dirty="0">
                <a:solidFill>
                  <a:srgbClr val="000000"/>
                </a:solidFill>
                <a:effectLst/>
                <a:latin typeface="Calibri" panose="020F0502020204030204" pitchFamily="34" charset="0"/>
              </a:rPr>
              <a:t>- Uniforms are not required by every employer, but many who do require them also provide them, including the laundering of those uniforms. This type of fringe benefit is important to employers who are concerned with what employees are wearing. The U.S. Military is a good example of an organization that provides uniforms.</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200" b="1" i="0" u="none" strike="noStrike" dirty="0">
                <a:solidFill>
                  <a:srgbClr val="000000"/>
                </a:solidFill>
                <a:effectLst/>
                <a:latin typeface="Calibri" panose="020F0502020204030204" pitchFamily="34" charset="0"/>
              </a:rPr>
              <a:t>5.</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Paid Sick Leave/Vacations </a:t>
            </a:r>
            <a:r>
              <a:rPr lang="en-US" sz="1200" b="0" i="0" u="none" strike="noStrike" dirty="0">
                <a:solidFill>
                  <a:srgbClr val="000000"/>
                </a:solidFill>
                <a:effectLst/>
                <a:latin typeface="Calibri" panose="020F0502020204030204" pitchFamily="34" charset="0"/>
              </a:rPr>
              <a:t>- Many employers allow workers to earn paid time off that includes some time for employees to be out of work due to occasional sick leave and regularly scheduled vacations. These policies are completely at the employer’s discretion and there are no laws that set minimum time off to go on vacation. Employers often require a specific time on the job prior to allowing employees to use sick or vacation leave. This is another benefit that employees find very attractive and helps in attracting and retaining employees.</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200" b="1" i="0" u="none" strike="noStrike" dirty="0">
                <a:solidFill>
                  <a:srgbClr val="000000"/>
                </a:solidFill>
                <a:effectLst/>
                <a:latin typeface="Calibri" panose="020F0502020204030204" pitchFamily="34" charset="0"/>
              </a:rPr>
              <a:t>7.</a:t>
            </a:r>
            <a:r>
              <a:rPr lang="en-US" sz="1200" b="1" i="0" u="none" strike="noStrike" dirty="0">
                <a:solidFill>
                  <a:srgbClr val="000000"/>
                </a:solidFill>
                <a:effectLst/>
                <a:latin typeface="Times New Roman" panose="02020603050405020304" pitchFamily="18" charset="0"/>
              </a:rPr>
              <a:t> </a:t>
            </a:r>
            <a:r>
              <a:rPr lang="en-US" sz="1200" b="1" i="0" u="sng" strike="noStrike" dirty="0">
                <a:solidFill>
                  <a:srgbClr val="1155CC"/>
                </a:solidFill>
                <a:effectLst/>
                <a:latin typeface="Calibri" panose="020F0502020204030204" pitchFamily="34" charset="0"/>
                <a:hlinkClick r:id="rId5"/>
              </a:rPr>
              <a:t>Social Security</a:t>
            </a:r>
            <a:r>
              <a:rPr lang="en-US" sz="1200" b="1" i="0" u="none" strike="noStrike" dirty="0">
                <a:solidFill>
                  <a:srgbClr val="000000"/>
                </a:solidFill>
                <a:effectLst/>
                <a:latin typeface="Calibri" panose="020F0502020204030204" pitchFamily="34" charset="0"/>
              </a:rPr>
              <a:t>- </a:t>
            </a:r>
            <a:r>
              <a:rPr lang="en-US" sz="1200" b="0" i="0" u="none" strike="noStrike" dirty="0">
                <a:solidFill>
                  <a:srgbClr val="000000"/>
                </a:solidFill>
                <a:effectLst/>
                <a:latin typeface="Calibri" panose="020F0502020204030204" pitchFamily="34" charset="0"/>
              </a:rPr>
              <a:t>Passed in 1935, the Social Security Act provides for the welfare of aged and those with physical and mental disabilities. </a:t>
            </a:r>
            <a:r>
              <a:rPr lang="en-US" sz="1200" b="0" i="0" u="sng" strike="noStrike" dirty="0">
                <a:solidFill>
                  <a:srgbClr val="1155CC"/>
                </a:solidFill>
                <a:effectLst/>
                <a:latin typeface="Calibri" panose="020F0502020204030204" pitchFamily="34" charset="0"/>
                <a:hlinkClick r:id="rId6"/>
              </a:rPr>
              <a:t>This is funded through employee and employer contributes of 6.2% of each employee’s compensation</a:t>
            </a:r>
            <a:r>
              <a:rPr lang="en-US" sz="1200" b="0" i="0" u="none" strike="noStrike" dirty="0">
                <a:solidFill>
                  <a:srgbClr val="000000"/>
                </a:solidFill>
                <a:effectLst/>
                <a:latin typeface="Calibri" panose="020F0502020204030204" pitchFamily="34" charset="0"/>
              </a:rPr>
              <a:t>. An individual can draw Social Security after becoming permanently and totally disabled or reaching the </a:t>
            </a:r>
            <a:r>
              <a:rPr lang="en-US" sz="1200" b="0" i="0" u="sng" strike="noStrike" dirty="0">
                <a:solidFill>
                  <a:srgbClr val="1155CC"/>
                </a:solidFill>
                <a:effectLst/>
                <a:latin typeface="Calibri" panose="020F0502020204030204" pitchFamily="34" charset="0"/>
                <a:hlinkClick r:id="rId7"/>
              </a:rPr>
              <a:t>age of 62 or 67</a:t>
            </a:r>
            <a:r>
              <a:rPr lang="en-US" sz="1200" b="0" i="0" u="none" strike="noStrike" dirty="0">
                <a:solidFill>
                  <a:srgbClr val="000000"/>
                </a:solidFill>
                <a:effectLst/>
                <a:latin typeface="Calibri" panose="020F0502020204030204" pitchFamily="34" charset="0"/>
              </a:rPr>
              <a:t>. This is a mandatory benefit required by law.</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200" b="1" i="0" u="none" strike="noStrike" dirty="0">
                <a:solidFill>
                  <a:srgbClr val="000000"/>
                </a:solidFill>
                <a:effectLst/>
                <a:latin typeface="Calibri" panose="020F0502020204030204" pitchFamily="34" charset="0"/>
              </a:rPr>
              <a:t>8.</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Worker’s Compensation </a:t>
            </a:r>
            <a:r>
              <a:rPr lang="en-US" sz="1200" b="0" i="0" u="none" strike="noStrike" dirty="0">
                <a:solidFill>
                  <a:srgbClr val="000000"/>
                </a:solidFill>
                <a:effectLst/>
                <a:latin typeface="Calibri" panose="020F0502020204030204" pitchFamily="34" charset="0"/>
              </a:rPr>
              <a:t>- “The </a:t>
            </a:r>
            <a:r>
              <a:rPr lang="en-US" sz="1200" b="0" i="0" u="sng" strike="noStrike" dirty="0">
                <a:solidFill>
                  <a:srgbClr val="1155CC"/>
                </a:solidFill>
                <a:effectLst/>
                <a:latin typeface="Calibri" panose="020F0502020204030204" pitchFamily="34" charset="0"/>
                <a:hlinkClick r:id="rId8"/>
              </a:rPr>
              <a:t>Office of Worker’s Compensation Programs</a:t>
            </a:r>
            <a:r>
              <a:rPr lang="en-US" sz="1200" b="0" i="0" u="none" strike="noStrike" dirty="0">
                <a:solidFill>
                  <a:srgbClr val="000000"/>
                </a:solidFill>
                <a:effectLst/>
                <a:latin typeface="Calibri" panose="020F0502020204030204" pitchFamily="34" charset="0"/>
              </a:rPr>
              <a:t> administers disability compensation programs that provide employees with wage replacement benefits, medical </a:t>
            </a:r>
            <a:r>
              <a:rPr lang="en-US" sz="1200" b="0" i="0" u="none" strike="noStrike" dirty="0" err="1">
                <a:solidFill>
                  <a:srgbClr val="000000"/>
                </a:solidFill>
                <a:effectLst/>
                <a:latin typeface="Calibri" panose="020F0502020204030204" pitchFamily="34" charset="0"/>
              </a:rPr>
              <a:t>treatement</a:t>
            </a:r>
            <a:r>
              <a:rPr lang="en-US" sz="1200" b="0" i="0" u="none" strike="noStrike" dirty="0">
                <a:solidFill>
                  <a:srgbClr val="000000"/>
                </a:solidFill>
                <a:effectLst/>
                <a:latin typeface="Calibri" panose="020F0502020204030204" pitchFamily="34" charset="0"/>
              </a:rPr>
              <a:t>, vocational rehabilitation for some workers and/or dependents who experience work-related injury or occupational disease” (</a:t>
            </a:r>
            <a:r>
              <a:rPr lang="en-US" sz="1200" b="0" i="0" u="sng" strike="noStrike" dirty="0">
                <a:solidFill>
                  <a:srgbClr val="1155CC"/>
                </a:solidFill>
                <a:effectLst/>
                <a:latin typeface="Calibri" panose="020F0502020204030204" pitchFamily="34" charset="0"/>
                <a:hlinkClick r:id="rId9"/>
              </a:rPr>
              <a:t>https://www.dol.gov/general/topic/safety-health</a:t>
            </a:r>
            <a:r>
              <a:rPr lang="en-US" sz="1200" b="0" i="0" u="none" strike="noStrike" dirty="0">
                <a:solidFill>
                  <a:srgbClr val="000000"/>
                </a:solidFill>
                <a:effectLst/>
                <a:latin typeface="Calibri" panose="020F0502020204030204" pitchFamily="34" charset="0"/>
              </a:rPr>
              <a:t>).</a:t>
            </a:r>
            <a:endParaRPr lang="en-US" b="0" i="0" u="none" strike="noStrike" dirty="0">
              <a:solidFill>
                <a:srgbClr val="000000"/>
              </a:solidFill>
              <a:effectLst/>
            </a:endParaRPr>
          </a:p>
          <a:p>
            <a:pPr marL="685800" algn="l" rtl="0">
              <a:spcBef>
                <a:spcPts val="0"/>
              </a:spcBef>
              <a:spcAft>
                <a:spcPts val="0"/>
              </a:spcAft>
            </a:pPr>
            <a:br>
              <a:rPr lang="en-US" b="0" i="0" u="none" strike="noStrike" dirty="0">
                <a:solidFill>
                  <a:srgbClr val="000000"/>
                </a:solidFill>
                <a:effectLst/>
              </a:rPr>
            </a:br>
            <a:r>
              <a:rPr lang="en-US" sz="1200" b="1" i="0" u="none" strike="noStrike" dirty="0">
                <a:solidFill>
                  <a:srgbClr val="000000"/>
                </a:solidFill>
                <a:effectLst/>
                <a:latin typeface="Calibri" panose="020F0502020204030204" pitchFamily="34" charset="0"/>
              </a:rPr>
              <a:t>9.</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Unemployment Compensation </a:t>
            </a:r>
            <a:r>
              <a:rPr lang="en-US" sz="1200" b="0" i="0" u="none" strike="noStrike" dirty="0">
                <a:solidFill>
                  <a:srgbClr val="000000"/>
                </a:solidFill>
                <a:effectLst/>
                <a:latin typeface="Calibri" panose="020F0502020204030204" pitchFamily="34" charset="0"/>
              </a:rPr>
              <a:t>- Unemployment compensation is a benefit paid to people who lose their jobs through no fault of their own. Most employers pay both a federal (FUTA) and a state unemployment tax. </a:t>
            </a:r>
            <a:r>
              <a:rPr lang="en-US" sz="1200" b="0" i="0" u="sng" strike="noStrike" dirty="0">
                <a:solidFill>
                  <a:srgbClr val="1155CC"/>
                </a:solidFill>
                <a:effectLst/>
                <a:latin typeface="Calibri" panose="020F0502020204030204" pitchFamily="34" charset="0"/>
                <a:hlinkClick r:id="rId10"/>
              </a:rPr>
              <a:t>The FUTA tax rate is 6.0%</a:t>
            </a:r>
            <a:r>
              <a:rPr lang="en-US" sz="1200" b="0" i="0" u="none" strike="noStrike" dirty="0">
                <a:solidFill>
                  <a:srgbClr val="000000"/>
                </a:solidFill>
                <a:effectLst/>
                <a:latin typeface="Calibri" panose="020F0502020204030204" pitchFamily="34" charset="0"/>
              </a:rPr>
              <a:t>. State unemployment (SUTA) tax rates vary so you should check with your state unemployment office to determine what that rate is.</a:t>
            </a:r>
            <a:endParaRPr lang="en-US" b="0" i="0" u="none" strike="noStrike" dirty="0">
              <a:solidFill>
                <a:srgbClr val="000000"/>
              </a:solidFill>
              <a:effectLst/>
            </a:endParaRPr>
          </a:p>
          <a:p>
            <a:br>
              <a:rPr lang="en-US" b="0" i="0" u="none" strike="noStrike" dirty="0">
                <a:solidFill>
                  <a:srgbClr val="000000"/>
                </a:solidFill>
                <a:effectLst/>
              </a:rPr>
            </a:br>
            <a:r>
              <a:rPr lang="en-US" sz="1200" b="1" i="0" u="none" strike="noStrike" dirty="0">
                <a:solidFill>
                  <a:srgbClr val="000000"/>
                </a:solidFill>
                <a:effectLst/>
                <a:latin typeface="Calibri" panose="020F0502020204030204" pitchFamily="34" charset="0"/>
              </a:rPr>
              <a:t>10.</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Work/Life Balance Programs </a:t>
            </a:r>
            <a:r>
              <a:rPr lang="en-US" sz="1200" b="0" i="0" u="none" strike="noStrike" dirty="0">
                <a:solidFill>
                  <a:srgbClr val="000000"/>
                </a:solidFill>
                <a:effectLst/>
                <a:latin typeface="Calibri" panose="020F0502020204030204" pitchFamily="34" charset="0"/>
              </a:rPr>
              <a:t>- Work/life balance has been a buzz word around the workplace for many years. However, the COVID-19 Pandemic has thrust this concept into the spotlight again. Millions of workers were forced to work from home, educate their children, and live their lives from their homes and the reality is that many people really liked it. We are still seeing a large number of employees leaving workplaces that do not provide opportunities to work from home so they can have better work/life balance two years after the pandemic ended. Employers who offer this kind of benefit to employees are seeing less demand for employees than those employers who are unable to allow working from home.</a:t>
            </a:r>
            <a:endParaRPr lang="en-US" dirty="0"/>
          </a:p>
        </p:txBody>
      </p:sp>
      <p:sp>
        <p:nvSpPr>
          <p:cNvPr id="4" name="Slide Number Placeholder 3"/>
          <p:cNvSpPr>
            <a:spLocks noGrp="1"/>
          </p:cNvSpPr>
          <p:nvPr>
            <p:ph type="sldNum" sz="quarter" idx="5"/>
          </p:nvPr>
        </p:nvSpPr>
        <p:spPr/>
        <p:txBody>
          <a:bodyPr/>
          <a:lstStyle/>
          <a:p>
            <a:fld id="{F05A3417-7E9B-C044-961B-66EA9D58F3C9}" type="slidenum">
              <a:rPr lang="en-US" smtClean="0"/>
              <a:t>8</a:t>
            </a:fld>
            <a:endParaRPr lang="en-US"/>
          </a:p>
        </p:txBody>
      </p:sp>
    </p:spTree>
    <p:extLst>
      <p:ext uri="{BB962C8B-B14F-4D97-AF65-F5344CB8AC3E}">
        <p14:creationId xmlns:p14="http://schemas.microsoft.com/office/powerpoint/2010/main" val="4201777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rtl="0" fontAlgn="base"/>
            <a:r>
              <a:rPr lang="en-US" sz="1200" b="0" i="0" dirty="0">
                <a:solidFill>
                  <a:srgbClr val="000000"/>
                </a:solidFill>
                <a:effectLst/>
                <a:latin typeface="Calibri" panose="020F0502020204030204" pitchFamily="34" charset="0"/>
              </a:rPr>
              <a:t>Time:  7 minutes </a:t>
            </a:r>
            <a:endParaRPr lang="en-US" sz="1800" b="0" i="0" dirty="0">
              <a:solidFill>
                <a:srgbClr val="000000"/>
              </a:solidFill>
              <a:effectLst/>
              <a:latin typeface="Calibri" panose="020F0502020204030204" pitchFamily="34" charset="0"/>
            </a:endParaRPr>
          </a:p>
          <a:p>
            <a:pPr algn="ctr" rtl="0" fontAlgn="base"/>
            <a:r>
              <a:rPr lang="en-US" sz="1200" b="0" i="0" dirty="0">
                <a:solidFill>
                  <a:srgbClr val="000000"/>
                </a:solidFill>
                <a:effectLst/>
                <a:latin typeface="Calibri" panose="020F0502020204030204" pitchFamily="34" charset="0"/>
              </a:rPr>
              <a:t>Running time: 80 minutes </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marL="0" indent="0" algn="l" rtl="0" fontAlgn="base">
              <a:buFont typeface="Arial" panose="020B0604020202020204" pitchFamily="34" charset="0"/>
              <a:buNone/>
            </a:pPr>
            <a:r>
              <a:rPr lang="en-US" sz="1200" b="1" i="0" dirty="0">
                <a:solidFill>
                  <a:srgbClr val="000000"/>
                </a:solidFill>
                <a:effectLst/>
                <a:latin typeface="Calibri" panose="020F0502020204030204" pitchFamily="34" charset="0"/>
              </a:rPr>
              <a:t>Objective</a:t>
            </a:r>
            <a:r>
              <a:rPr lang="en-US" sz="1200" b="0" i="0" dirty="0">
                <a:solidFill>
                  <a:srgbClr val="000000"/>
                </a:solidFill>
                <a:effectLst/>
                <a:latin typeface="Calibri" panose="020F0502020204030204" pitchFamily="34" charset="0"/>
              </a:rPr>
              <a:t>: </a:t>
            </a:r>
            <a:r>
              <a:rPr lang="en-US" sz="1200" b="0" i="0" u="none" strike="noStrike" dirty="0">
                <a:solidFill>
                  <a:srgbClr val="000000"/>
                </a:solidFill>
                <a:effectLst/>
                <a:latin typeface="Calibri" panose="020F0502020204030204" pitchFamily="34" charset="0"/>
              </a:rPr>
              <a:t>Examine how base compensation is regulated by various laws</a:t>
            </a:r>
            <a:endParaRPr lang="en-US" sz="1800" b="0" i="0" u="none" strike="noStrike" dirty="0">
              <a:solidFill>
                <a:srgbClr val="000000"/>
              </a:solidFill>
              <a:effectLst/>
            </a:endParaRPr>
          </a:p>
          <a:p>
            <a:pPr marL="0" indent="0" algn="l" rtl="0" fontAlgn="base">
              <a:buFont typeface="Arial" panose="020B0604020202020204" pitchFamily="34" charset="0"/>
              <a:buNone/>
            </a:pPr>
            <a:r>
              <a:rPr lang="en-US" sz="1200" b="1" i="0" dirty="0">
                <a:solidFill>
                  <a:srgbClr val="000000"/>
                </a:solidFill>
                <a:effectLst/>
                <a:latin typeface="Calibri" panose="020F0502020204030204" pitchFamily="34" charset="0"/>
              </a:rPr>
              <a:t>Description</a:t>
            </a:r>
            <a:r>
              <a:rPr lang="en-US" sz="1200" b="0" i="0" dirty="0">
                <a:solidFill>
                  <a:srgbClr val="000000"/>
                </a:solidFill>
                <a:effectLst/>
                <a:latin typeface="Calibri" panose="020F0502020204030204" pitchFamily="34" charset="0"/>
              </a:rPr>
              <a:t>: Discuss how laws regulate different groups of employees</a:t>
            </a:r>
          </a:p>
          <a:p>
            <a:pPr marL="0" indent="0" algn="l" rtl="0" fontAlgn="base">
              <a:buFont typeface="Arial" panose="020B0604020202020204" pitchFamily="34" charset="0"/>
              <a:buNone/>
            </a:pPr>
            <a:r>
              <a:rPr lang="en-US" sz="1200" b="1" i="0" dirty="0">
                <a:solidFill>
                  <a:srgbClr val="000000"/>
                </a:solidFill>
                <a:effectLst/>
                <a:latin typeface="Calibri" panose="020F0502020204030204" pitchFamily="34" charset="0"/>
              </a:rPr>
              <a:t>Instructional Method</a:t>
            </a:r>
            <a:r>
              <a:rPr lang="en-US" sz="1200" b="0" i="0" dirty="0">
                <a:solidFill>
                  <a:srgbClr val="000000"/>
                </a:solidFill>
                <a:effectLst/>
                <a:latin typeface="Calibri" panose="020F0502020204030204" pitchFamily="34" charset="0"/>
              </a:rPr>
              <a:t>: Lecture</a:t>
            </a:r>
            <a:endParaRPr lang="en-US" sz="1800" b="0" i="0" dirty="0">
              <a:solidFill>
                <a:srgbClr val="000000"/>
              </a:solidFill>
              <a:effectLst/>
              <a:latin typeface="Calibri" panose="020F0502020204030204" pitchFamily="34" charset="0"/>
            </a:endParaRPr>
          </a:p>
          <a:p>
            <a:pPr algn="l" rtl="0" fontAlgn="base"/>
            <a:r>
              <a:rPr lang="en-US" sz="1200" b="0" i="0" dirty="0">
                <a:solidFill>
                  <a:srgbClr val="000000"/>
                </a:solidFill>
                <a:effectLst/>
                <a:latin typeface="Calibri" panose="020F0502020204030204" pitchFamily="34" charset="0"/>
              </a:rPr>
              <a:t> </a:t>
            </a:r>
            <a:endParaRPr lang="en-US" sz="1800" b="0" i="0" dirty="0">
              <a:solidFill>
                <a:srgbClr val="000000"/>
              </a:solidFill>
              <a:effectLst/>
              <a:latin typeface="Calibri" panose="020F0502020204030204" pitchFamily="34" charset="0"/>
            </a:endParaRPr>
          </a:p>
          <a:p>
            <a:pPr algn="l" rtl="0" fontAlgn="base"/>
            <a:r>
              <a:rPr lang="en-US" sz="1200" b="1" i="0" dirty="0">
                <a:solidFill>
                  <a:srgbClr val="000000"/>
                </a:solidFill>
                <a:effectLst/>
                <a:latin typeface="Calibri" panose="020F0502020204030204" pitchFamily="34" charset="0"/>
              </a:rPr>
              <a:t>Script</a:t>
            </a:r>
            <a:r>
              <a:rPr lang="en-US" sz="1200" b="0" i="0" dirty="0">
                <a:solidFill>
                  <a:srgbClr val="000000"/>
                </a:solidFill>
                <a:effectLst/>
                <a:latin typeface="Calibri" panose="020F0502020204030204" pitchFamily="34" charset="0"/>
              </a:rPr>
              <a:t>:   </a:t>
            </a:r>
            <a:endParaRPr lang="en-US" sz="1200" b="0" i="0" u="none" strike="noStrike" dirty="0">
              <a:solidFill>
                <a:srgbClr val="000000"/>
              </a:solidFill>
              <a:effectLst/>
              <a:latin typeface="Calibri" panose="020F0502020204030204" pitchFamily="34" charset="0"/>
            </a:endParaRPr>
          </a:p>
          <a:p>
            <a:pPr algn="l" rtl="0" fontAlgn="base"/>
            <a:r>
              <a:rPr lang="en-US" sz="1200" b="0" i="0" u="none" strike="noStrike" dirty="0">
                <a:solidFill>
                  <a:srgbClr val="000000"/>
                </a:solidFill>
                <a:effectLst/>
                <a:latin typeface="Calibri" panose="020F0502020204030204" pitchFamily="34" charset="0"/>
              </a:rPr>
              <a:t>Let’s discuss how base compensation is used in executive compensation and other types of employees.  Also, which laws are in effect for which types of employees to protect them.</a:t>
            </a:r>
            <a:endParaRPr lang="en-US" sz="1800" b="0" i="0" u="none" strike="noStrike" dirty="0">
              <a:solidFill>
                <a:srgbClr val="000000"/>
              </a:solidFill>
              <a:effectLst/>
              <a:latin typeface="+mn-lt"/>
            </a:endParaRPr>
          </a:p>
          <a:p>
            <a:pPr algn="l" rtl="0" fontAlgn="base"/>
            <a:endParaRPr lang="en-US" sz="1800" b="0" i="0" u="none" strike="noStrike" dirty="0">
              <a:solidFill>
                <a:srgbClr val="000000"/>
              </a:solidFill>
              <a:effectLst/>
              <a:latin typeface="+mn-lt"/>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800" b="1" i="0" u="none" strike="noStrike" dirty="0">
                <a:solidFill>
                  <a:srgbClr val="000000"/>
                </a:solidFill>
                <a:effectLst/>
                <a:latin typeface="Calibri" panose="020F0502020204030204" pitchFamily="34" charset="0"/>
              </a:rPr>
              <a:t>Facilitator Notes:</a:t>
            </a:r>
          </a:p>
          <a:p>
            <a:pPr algn="l" rtl="0" fontAlgn="base"/>
            <a:endParaRPr lang="en-US" sz="1800" b="0" i="0" u="none" strike="noStrike" dirty="0">
              <a:solidFill>
                <a:srgbClr val="000000"/>
              </a:solidFill>
              <a:effectLst/>
              <a:latin typeface="+mn-lt"/>
            </a:endParaRPr>
          </a:p>
          <a:p>
            <a:pPr algn="l" rtl="0" fontAlgn="base"/>
            <a:r>
              <a:rPr lang="en-US" sz="1200" b="0" i="0" u="none" strike="noStrike" dirty="0">
                <a:solidFill>
                  <a:srgbClr val="000000"/>
                </a:solidFill>
                <a:effectLst/>
                <a:latin typeface="Calibri" panose="020F0502020204030204" pitchFamily="34" charset="0"/>
              </a:rPr>
              <a:t>Special workforce groups</a:t>
            </a:r>
          </a:p>
          <a:p>
            <a:pPr marL="685800" algn="l" rtl="0">
              <a:spcBef>
                <a:spcPts val="0"/>
              </a:spcBef>
              <a:spcAft>
                <a:spcPts val="0"/>
              </a:spcAft>
            </a:pPr>
            <a:r>
              <a:rPr lang="en-US" sz="1200" b="1" i="0" u="none" strike="noStrike" dirty="0">
                <a:solidFill>
                  <a:srgbClr val="000000"/>
                </a:solidFill>
                <a:effectLst/>
                <a:latin typeface="Calibri" panose="020F0502020204030204" pitchFamily="34" charset="0"/>
              </a:rPr>
              <a:t>1.</a:t>
            </a:r>
            <a:r>
              <a:rPr lang="en-US" sz="1200" b="1" i="0" u="none" strike="noStrike" dirty="0">
                <a:solidFill>
                  <a:srgbClr val="000000"/>
                </a:solidFill>
                <a:effectLst/>
                <a:latin typeface="Times New Roman" panose="02020603050405020304" pitchFamily="18" charset="0"/>
              </a:rPr>
              <a:t> </a:t>
            </a:r>
            <a:r>
              <a:rPr lang="en-US" sz="1200" b="1" i="0" u="sng" strike="noStrike" dirty="0">
                <a:solidFill>
                  <a:srgbClr val="1155CC"/>
                </a:solidFill>
                <a:effectLst/>
                <a:latin typeface="Calibri" panose="020F0502020204030204" pitchFamily="34" charset="0"/>
                <a:hlinkClick r:id="rId3"/>
              </a:rPr>
              <a:t>Domestic workers</a:t>
            </a:r>
            <a:r>
              <a:rPr lang="en-US" sz="1200" b="0" i="0" u="none" strike="noStrike" dirty="0">
                <a:solidFill>
                  <a:srgbClr val="000000"/>
                </a:solidFill>
                <a:effectLst/>
                <a:latin typeface="Calibri" panose="020F0502020204030204" pitchFamily="34" charset="0"/>
              </a:rPr>
              <a:t>- Workers who work in a household setting in a private home in the roles of companions, child-care providers, housekeepers, gardeners, etc., are subject to the </a:t>
            </a:r>
            <a:r>
              <a:rPr lang="en-US" sz="1200" b="0" i="0" u="sng" strike="noStrike" dirty="0">
                <a:solidFill>
                  <a:srgbClr val="1155CC"/>
                </a:solidFill>
                <a:effectLst/>
                <a:latin typeface="Calibri" panose="020F0502020204030204" pitchFamily="34" charset="0"/>
                <a:hlinkClick r:id="rId4"/>
              </a:rPr>
              <a:t>Fair Labor Standards Ac</a:t>
            </a:r>
            <a:r>
              <a:rPr lang="en-US" sz="1200" b="0" i="0" u="none" strike="noStrike" dirty="0">
                <a:solidFill>
                  <a:srgbClr val="000000"/>
                </a:solidFill>
                <a:effectLst/>
                <a:latin typeface="Calibri" panose="020F0502020204030204" pitchFamily="34" charset="0"/>
              </a:rPr>
              <a:t>t. They are entitled to minimum wage if they work more than 8 hours in a workweek or make at least $2000 per year from one employer.</a:t>
            </a:r>
            <a:endParaRPr lang="en-US" b="0" i="0" u="none" strike="noStrike" dirty="0">
              <a:solidFill>
                <a:srgbClr val="000000"/>
              </a:solidFill>
              <a:effectLst/>
            </a:endParaRPr>
          </a:p>
          <a:p>
            <a:pPr marL="685800" algn="l" rtl="0">
              <a:spcBef>
                <a:spcPts val="0"/>
              </a:spcBef>
              <a:spcAft>
                <a:spcPts val="0"/>
              </a:spcAft>
            </a:pPr>
            <a:r>
              <a:rPr lang="en-US" sz="1200" b="1" i="0" u="none" strike="noStrike" dirty="0">
                <a:solidFill>
                  <a:srgbClr val="000000"/>
                </a:solidFill>
                <a:effectLst/>
                <a:latin typeface="Calibri" panose="020F0502020204030204" pitchFamily="34" charset="0"/>
              </a:rPr>
              <a:t>2.</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Expatriates</a:t>
            </a:r>
            <a:r>
              <a:rPr lang="en-US" sz="1200" b="0" i="0" u="none" strike="noStrike" dirty="0">
                <a:solidFill>
                  <a:srgbClr val="000000"/>
                </a:solidFill>
                <a:effectLst/>
                <a:latin typeface="Calibri" panose="020F0502020204030204" pitchFamily="34" charset="0"/>
              </a:rPr>
              <a:t>- Expatriates are employees who work for a U.S.-based company at an overseas location. Employers typically try to provide a combination of compensation and benefits that are comparable to what someone in their position in the U.S. would be making. Frequently, this means that expatriates are offered housing, transportation, and education benefits to make the position more attractive.</a:t>
            </a:r>
            <a:endParaRPr lang="en-US" b="0" i="0" u="none" strike="noStrike" dirty="0">
              <a:solidFill>
                <a:srgbClr val="000000"/>
              </a:solidFill>
              <a:effectLst/>
            </a:endParaRPr>
          </a:p>
          <a:p>
            <a:pPr marL="685800" algn="l" rtl="0">
              <a:spcBef>
                <a:spcPts val="0"/>
              </a:spcBef>
              <a:spcAft>
                <a:spcPts val="0"/>
              </a:spcAft>
            </a:pPr>
            <a:r>
              <a:rPr lang="en-US" sz="1200" b="1" i="0" u="none" strike="noStrike" dirty="0">
                <a:solidFill>
                  <a:srgbClr val="000000"/>
                </a:solidFill>
                <a:effectLst/>
                <a:latin typeface="Calibri" panose="020F0502020204030204" pitchFamily="34" charset="0"/>
              </a:rPr>
              <a:t>3.</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Executives</a:t>
            </a:r>
            <a:r>
              <a:rPr lang="en-US" sz="1200" b="0" i="0" u="none" strike="noStrike" dirty="0">
                <a:solidFill>
                  <a:srgbClr val="000000"/>
                </a:solidFill>
                <a:effectLst/>
                <a:latin typeface="Calibri" panose="020F0502020204030204" pitchFamily="34" charset="0"/>
              </a:rPr>
              <a:t>- Recall from Module 2 that executives are classified as exempt employees under the </a:t>
            </a:r>
            <a:r>
              <a:rPr lang="en-US" sz="1200" b="0" i="0" u="sng" strike="noStrike" dirty="0">
                <a:solidFill>
                  <a:srgbClr val="1155CC"/>
                </a:solidFill>
                <a:effectLst/>
                <a:latin typeface="Calibri" panose="020F0502020204030204" pitchFamily="34" charset="0"/>
                <a:hlinkClick r:id="rId4"/>
              </a:rPr>
              <a:t>Fair Labor Standards Act</a:t>
            </a:r>
            <a:r>
              <a:rPr lang="en-US" sz="1200" b="0" i="0" u="none" strike="noStrike" dirty="0">
                <a:solidFill>
                  <a:srgbClr val="000000"/>
                </a:solidFill>
                <a:effectLst/>
                <a:latin typeface="Calibri" panose="020F0502020204030204" pitchFamily="34" charset="0"/>
              </a:rPr>
              <a:t>, exempting them from minimum wage and overtime requirements. They must meet the minimum salary basis of $684/week.</a:t>
            </a:r>
            <a:endParaRPr lang="en-US" b="0" i="0" u="none" strike="noStrike" dirty="0">
              <a:solidFill>
                <a:srgbClr val="000000"/>
              </a:solidFill>
              <a:effectLst/>
            </a:endParaRPr>
          </a:p>
          <a:p>
            <a:pPr marL="685800" algn="l" rtl="0">
              <a:spcBef>
                <a:spcPts val="0"/>
              </a:spcBef>
              <a:spcAft>
                <a:spcPts val="0"/>
              </a:spcAft>
            </a:pPr>
            <a:r>
              <a:rPr lang="en-US" sz="1200" b="1" i="0" u="none" strike="noStrike" dirty="0">
                <a:solidFill>
                  <a:srgbClr val="000000"/>
                </a:solidFill>
                <a:effectLst/>
                <a:latin typeface="Calibri" panose="020F0502020204030204" pitchFamily="34" charset="0"/>
              </a:rPr>
              <a:t>4.</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Shift Workers</a:t>
            </a:r>
            <a:r>
              <a:rPr lang="en-US" sz="1200" b="0" i="0" u="none" strike="noStrike" dirty="0">
                <a:solidFill>
                  <a:srgbClr val="000000"/>
                </a:solidFill>
                <a:effectLst/>
                <a:latin typeface="Calibri" panose="020F0502020204030204" pitchFamily="34" charset="0"/>
              </a:rPr>
              <a:t>- Shift workers are employees who work in a set shift, frequently in a manufacturing or health care environment. These shifts can be any set amount of hours, but typically you will see 8, 10, or 12 hour shifts, but sometimes you will also see 24-36-48 hour shifts for positions like firefighters, nurses, etc. Their compensation is still based on the workweek and other regulations in the </a:t>
            </a:r>
            <a:r>
              <a:rPr lang="en-US" sz="1200" b="0" i="0" u="sng" strike="noStrike" dirty="0">
                <a:solidFill>
                  <a:srgbClr val="1155CC"/>
                </a:solidFill>
                <a:effectLst/>
                <a:latin typeface="Calibri" panose="020F0502020204030204" pitchFamily="34" charset="0"/>
                <a:hlinkClick r:id="rId4"/>
              </a:rPr>
              <a:t>FLSA</a:t>
            </a:r>
            <a:r>
              <a:rPr lang="en-US" sz="1200" b="0" i="0" u="none" strike="noStrike" dirty="0">
                <a:solidFill>
                  <a:srgbClr val="000000"/>
                </a:solidFill>
                <a:effectLst/>
                <a:latin typeface="Calibri" panose="020F0502020204030204" pitchFamily="34" charset="0"/>
              </a:rPr>
              <a:t>.</a:t>
            </a:r>
            <a:endParaRPr lang="en-US" b="0" i="0" u="none" strike="noStrike" dirty="0">
              <a:solidFill>
                <a:srgbClr val="000000"/>
              </a:solidFill>
              <a:effectLst/>
            </a:endParaRPr>
          </a:p>
          <a:p>
            <a:pPr marL="685800" algn="l" rtl="0">
              <a:spcBef>
                <a:spcPts val="0"/>
              </a:spcBef>
              <a:spcAft>
                <a:spcPts val="0"/>
              </a:spcAft>
            </a:pPr>
            <a:r>
              <a:rPr lang="en-US" sz="1200" b="1" i="0" u="none" strike="noStrike" dirty="0">
                <a:solidFill>
                  <a:srgbClr val="000000"/>
                </a:solidFill>
                <a:effectLst/>
                <a:latin typeface="Calibri" panose="020F0502020204030204" pitchFamily="34" charset="0"/>
              </a:rPr>
              <a:t>5.</a:t>
            </a:r>
            <a:r>
              <a:rPr lang="en-US" sz="1200" b="1" i="0" u="none" strike="noStrike" dirty="0">
                <a:solidFill>
                  <a:srgbClr val="000000"/>
                </a:solidFill>
                <a:effectLst/>
                <a:latin typeface="Times New Roman" panose="02020603050405020304" pitchFamily="18" charset="0"/>
              </a:rPr>
              <a:t>  </a:t>
            </a:r>
            <a:r>
              <a:rPr lang="en-US" sz="1200" b="1" i="0" u="none" strike="noStrike" dirty="0">
                <a:solidFill>
                  <a:srgbClr val="000000"/>
                </a:solidFill>
                <a:effectLst/>
                <a:latin typeface="Calibri" panose="020F0502020204030204" pitchFamily="34" charset="0"/>
              </a:rPr>
              <a:t>Part-time Workers</a:t>
            </a:r>
            <a:r>
              <a:rPr lang="en-US" sz="1200" b="0" i="0" u="none" strike="noStrike" dirty="0">
                <a:solidFill>
                  <a:srgbClr val="000000"/>
                </a:solidFill>
                <a:effectLst/>
                <a:latin typeface="Calibri" panose="020F0502020204030204" pitchFamily="34" charset="0"/>
              </a:rPr>
              <a:t>- Typically, part-time employees are not benefit eligible but do receive an hourly base compensation rate in line with other workers performing the same type of work in a fulltime capacity. </a:t>
            </a:r>
            <a:endParaRPr lang="en-US" b="0" i="0" u="none" strike="noStrike" dirty="0">
              <a:solidFill>
                <a:srgbClr val="000000"/>
              </a:solidFill>
              <a:effectLst/>
            </a:endParaRPr>
          </a:p>
          <a:p>
            <a:r>
              <a:rPr lang="en-US" sz="1200" b="1" i="0" u="none" strike="noStrike" dirty="0">
                <a:solidFill>
                  <a:srgbClr val="000000"/>
                </a:solidFill>
                <a:effectLst/>
                <a:latin typeface="Calibri" panose="020F0502020204030204" pitchFamily="34" charset="0"/>
              </a:rPr>
              <a:t>6.    </a:t>
            </a:r>
            <a:r>
              <a:rPr lang="en-US" sz="1200" b="1" i="0" u="sng" strike="noStrike" dirty="0">
                <a:solidFill>
                  <a:srgbClr val="1155CC"/>
                </a:solidFill>
                <a:effectLst/>
                <a:latin typeface="Calibri" panose="020F0502020204030204" pitchFamily="34" charset="0"/>
                <a:hlinkClick r:id="rId5"/>
              </a:rPr>
              <a:t>Public Employees</a:t>
            </a:r>
            <a:r>
              <a:rPr lang="en-US" sz="1200" b="0" i="0" u="none" strike="noStrike" dirty="0">
                <a:solidFill>
                  <a:srgbClr val="000000"/>
                </a:solidFill>
                <a:effectLst/>
                <a:latin typeface="Calibri" panose="020F0502020204030204" pitchFamily="34" charset="0"/>
              </a:rPr>
              <a:t>- Persons employed by federal, state, or local governments are called public employees and they are often compensated differently than private employees. While the FLSA still applies, public employees often receive lower rates of compensation, but better benefits than private employees.</a:t>
            </a:r>
            <a:endParaRPr lang="en-US" i="0" dirty="0"/>
          </a:p>
          <a:p>
            <a:endParaRPr lang="en-US" dirty="0"/>
          </a:p>
        </p:txBody>
      </p:sp>
      <p:sp>
        <p:nvSpPr>
          <p:cNvPr id="4" name="Slide Number Placeholder 3"/>
          <p:cNvSpPr>
            <a:spLocks noGrp="1"/>
          </p:cNvSpPr>
          <p:nvPr>
            <p:ph type="sldNum" sz="quarter" idx="5"/>
          </p:nvPr>
        </p:nvSpPr>
        <p:spPr/>
        <p:txBody>
          <a:bodyPr/>
          <a:lstStyle/>
          <a:p>
            <a:fld id="{F05A3417-7E9B-C044-961B-66EA9D58F3C9}" type="slidenum">
              <a:rPr lang="en-US" smtClean="0"/>
              <a:t>9</a:t>
            </a:fld>
            <a:endParaRPr lang="en-US"/>
          </a:p>
        </p:txBody>
      </p:sp>
    </p:spTree>
    <p:extLst>
      <p:ext uri="{BB962C8B-B14F-4D97-AF65-F5344CB8AC3E}">
        <p14:creationId xmlns:p14="http://schemas.microsoft.com/office/powerpoint/2010/main" val="18435629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1" name="Picture 10" descr="A picture containing person, crowd&#10;&#10;Description automatically generated">
            <a:extLst>
              <a:ext uri="{FF2B5EF4-FFF2-40B4-BE49-F238E27FC236}">
                <a16:creationId xmlns:a16="http://schemas.microsoft.com/office/drawing/2014/main" id="{BFC9D0AB-1462-604A-95C1-65665AECE0A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0" y="-1"/>
            <a:ext cx="12192000" cy="6858001"/>
          </a:xfrm>
          <a:prstGeom prst="rect">
            <a:avLst/>
          </a:prstGeom>
        </p:spPr>
      </p:pic>
      <p:sp>
        <p:nvSpPr>
          <p:cNvPr id="10" name="Rectangle 9">
            <a:extLst>
              <a:ext uri="{FF2B5EF4-FFF2-40B4-BE49-F238E27FC236}">
                <a16:creationId xmlns:a16="http://schemas.microsoft.com/office/drawing/2014/main" id="{9C3F18C8-4F11-4A4F-B31F-C768A4F1F7FB}"/>
              </a:ext>
            </a:extLst>
          </p:cNvPr>
          <p:cNvSpPr/>
          <p:nvPr/>
        </p:nvSpPr>
        <p:spPr>
          <a:xfrm>
            <a:off x="0" y="739301"/>
            <a:ext cx="5943600" cy="3387853"/>
          </a:xfrm>
          <a:prstGeom prst="rect">
            <a:avLst/>
          </a:prstGeom>
          <a:solidFill>
            <a:srgbClr val="1B3C69">
              <a:alpha val="82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Placeholder 7" descr="Graphical user interface, text&#10;&#10;Description automatically generated">
            <a:extLst>
              <a:ext uri="{FF2B5EF4-FFF2-40B4-BE49-F238E27FC236}">
                <a16:creationId xmlns:a16="http://schemas.microsoft.com/office/drawing/2014/main" id="{EB20F76C-EE9D-934A-AAC3-0D4893A2985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633" t="-5693" r="-2832" b="-6467"/>
          <a:stretch/>
        </p:blipFill>
        <p:spPr>
          <a:xfrm>
            <a:off x="547792" y="1101494"/>
            <a:ext cx="1221373" cy="739146"/>
          </a:xfrm>
          <a:prstGeom prst="rect">
            <a:avLst/>
          </a:prstGeom>
        </p:spPr>
      </p:pic>
      <p:sp>
        <p:nvSpPr>
          <p:cNvPr id="8" name="Title 1">
            <a:extLst>
              <a:ext uri="{FF2B5EF4-FFF2-40B4-BE49-F238E27FC236}">
                <a16:creationId xmlns:a16="http://schemas.microsoft.com/office/drawing/2014/main" id="{5A6C3A2D-7527-F04A-AB95-9369A037F507}"/>
              </a:ext>
            </a:extLst>
          </p:cNvPr>
          <p:cNvSpPr>
            <a:spLocks noGrp="1"/>
          </p:cNvSpPr>
          <p:nvPr>
            <p:ph type="ctrTitle" hasCustomPrompt="1"/>
          </p:nvPr>
        </p:nvSpPr>
        <p:spPr>
          <a:xfrm>
            <a:off x="547792" y="1958010"/>
            <a:ext cx="5272240" cy="1097454"/>
          </a:xfrm>
        </p:spPr>
        <p:txBody>
          <a:bodyPr anchor="b">
            <a:noAutofit/>
          </a:bodyPr>
          <a:lstStyle>
            <a:lvl1pPr algn="l">
              <a:defRPr sz="3200">
                <a:solidFill>
                  <a:schemeClr val="bg1"/>
                </a:solidFill>
              </a:defRPr>
            </a:lvl1pPr>
          </a:lstStyle>
          <a:p>
            <a:r>
              <a:rPr lang="en-US" dirty="0"/>
              <a:t>Master title style</a:t>
            </a:r>
          </a:p>
        </p:txBody>
      </p:sp>
      <p:sp>
        <p:nvSpPr>
          <p:cNvPr id="9" name="Subtitle 2">
            <a:extLst>
              <a:ext uri="{FF2B5EF4-FFF2-40B4-BE49-F238E27FC236}">
                <a16:creationId xmlns:a16="http://schemas.microsoft.com/office/drawing/2014/main" id="{1B546505-861A-8845-BD03-E532EF39DD75}"/>
              </a:ext>
            </a:extLst>
          </p:cNvPr>
          <p:cNvSpPr>
            <a:spLocks noGrp="1"/>
          </p:cNvSpPr>
          <p:nvPr>
            <p:ph type="subTitle" idx="1"/>
          </p:nvPr>
        </p:nvSpPr>
        <p:spPr>
          <a:xfrm>
            <a:off x="547792" y="3200483"/>
            <a:ext cx="5272240" cy="564293"/>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60941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8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D03321C-35C7-5C42-8AEC-33DCF875358D}"/>
              </a:ext>
            </a:extLst>
          </p:cNvPr>
          <p:cNvSpPr/>
          <p:nvPr/>
        </p:nvSpPr>
        <p:spPr>
          <a:xfrm>
            <a:off x="0" y="270924"/>
            <a:ext cx="6673673"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4CC20402-0AEF-41C0-80E0-8357157CBD4C}"/>
              </a:ext>
            </a:extLst>
          </p:cNvPr>
          <p:cNvSpPr>
            <a:spLocks noGrp="1"/>
          </p:cNvSpPr>
          <p:nvPr>
            <p:ph type="pic" sz="quarter" idx="10"/>
          </p:nvPr>
        </p:nvSpPr>
        <p:spPr>
          <a:xfrm>
            <a:off x="7370650" y="355184"/>
            <a:ext cx="3322320" cy="6147633"/>
          </a:xfrm>
          <a:custGeom>
            <a:avLst/>
            <a:gdLst>
              <a:gd name="connsiteX0" fmla="*/ 1158240 w 3322320"/>
              <a:gd name="connsiteY0" fmla="*/ 899622 h 6147633"/>
              <a:gd name="connsiteX1" fmla="*/ 2164080 w 3322320"/>
              <a:gd name="connsiteY1" fmla="*/ 899622 h 6147633"/>
              <a:gd name="connsiteX2" fmla="*/ 2164080 w 3322320"/>
              <a:gd name="connsiteY2" fmla="*/ 6147633 h 6147633"/>
              <a:gd name="connsiteX3" fmla="*/ 1158240 w 3322320"/>
              <a:gd name="connsiteY3" fmla="*/ 6147633 h 6147633"/>
              <a:gd name="connsiteX4" fmla="*/ 0 w 3322320"/>
              <a:gd name="connsiteY4" fmla="*/ 526596 h 6147633"/>
              <a:gd name="connsiteX5" fmla="*/ 1005840 w 3322320"/>
              <a:gd name="connsiteY5" fmla="*/ 526596 h 6147633"/>
              <a:gd name="connsiteX6" fmla="*/ 1005840 w 3322320"/>
              <a:gd name="connsiteY6" fmla="*/ 5515109 h 6147633"/>
              <a:gd name="connsiteX7" fmla="*/ 0 w 3322320"/>
              <a:gd name="connsiteY7" fmla="*/ 5515109 h 6147633"/>
              <a:gd name="connsiteX8" fmla="*/ 2316480 w 3322320"/>
              <a:gd name="connsiteY8" fmla="*/ 0 h 6147633"/>
              <a:gd name="connsiteX9" fmla="*/ 3322320 w 3322320"/>
              <a:gd name="connsiteY9" fmla="*/ 0 h 6147633"/>
              <a:gd name="connsiteX10" fmla="*/ 3322320 w 3322320"/>
              <a:gd name="connsiteY10" fmla="*/ 5822513 h 6147633"/>
              <a:gd name="connsiteX11" fmla="*/ 2316480 w 3322320"/>
              <a:gd name="connsiteY11" fmla="*/ 5822513 h 6147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2320" h="6147633">
                <a:moveTo>
                  <a:pt x="1158240" y="899622"/>
                </a:moveTo>
                <a:lnTo>
                  <a:pt x="2164080" y="899622"/>
                </a:lnTo>
                <a:lnTo>
                  <a:pt x="2164080" y="6147633"/>
                </a:lnTo>
                <a:lnTo>
                  <a:pt x="1158240" y="6147633"/>
                </a:lnTo>
                <a:close/>
                <a:moveTo>
                  <a:pt x="0" y="526596"/>
                </a:moveTo>
                <a:lnTo>
                  <a:pt x="1005840" y="526596"/>
                </a:lnTo>
                <a:lnTo>
                  <a:pt x="1005840" y="5515109"/>
                </a:lnTo>
                <a:lnTo>
                  <a:pt x="0" y="5515109"/>
                </a:lnTo>
                <a:close/>
                <a:moveTo>
                  <a:pt x="2316480" y="0"/>
                </a:moveTo>
                <a:lnTo>
                  <a:pt x="3322320" y="0"/>
                </a:lnTo>
                <a:lnTo>
                  <a:pt x="3322320" y="5822513"/>
                </a:lnTo>
                <a:lnTo>
                  <a:pt x="2316480" y="5822513"/>
                </a:lnTo>
                <a:close/>
              </a:path>
            </a:pathLst>
          </a:custGeom>
        </p:spPr>
        <p:txBody>
          <a:bodyPr wrap="square">
            <a:noAutofit/>
          </a:bodyPr>
          <a:lstStyle/>
          <a:p>
            <a:r>
              <a:rPr lang="en-US"/>
              <a:t>Click icon to add picture</a:t>
            </a:r>
            <a:endParaRPr lang="id-ID"/>
          </a:p>
        </p:txBody>
      </p:sp>
      <p:sp>
        <p:nvSpPr>
          <p:cNvPr id="14" name="Content Placeholder 2">
            <a:extLst>
              <a:ext uri="{FF2B5EF4-FFF2-40B4-BE49-F238E27FC236}">
                <a16:creationId xmlns:a16="http://schemas.microsoft.com/office/drawing/2014/main" id="{0068C0CE-301C-9F4E-A4F4-F17F696435C2}"/>
              </a:ext>
            </a:extLst>
          </p:cNvPr>
          <p:cNvSpPr>
            <a:spLocks noGrp="1"/>
          </p:cNvSpPr>
          <p:nvPr>
            <p:ph sz="quarter" idx="15"/>
          </p:nvPr>
        </p:nvSpPr>
        <p:spPr>
          <a:xfrm>
            <a:off x="467358" y="1172818"/>
            <a:ext cx="6206315" cy="5382120"/>
          </a:xfrm>
        </p:spPr>
        <p:txBody>
          <a:bodyPr>
            <a:normAutofit/>
          </a:bodyPr>
          <a:lstStyle>
            <a:lvl1pPr>
              <a:defRPr sz="20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9">
            <a:extLst>
              <a:ext uri="{FF2B5EF4-FFF2-40B4-BE49-F238E27FC236}">
                <a16:creationId xmlns:a16="http://schemas.microsoft.com/office/drawing/2014/main" id="{689EFA59-4E6B-4C45-B3DB-2971EA452FC3}"/>
              </a:ext>
            </a:extLst>
          </p:cNvPr>
          <p:cNvSpPr>
            <a:spLocks noGrp="1"/>
          </p:cNvSpPr>
          <p:nvPr>
            <p:ph type="body" sz="quarter" idx="13" hasCustomPrompt="1"/>
          </p:nvPr>
        </p:nvSpPr>
        <p:spPr>
          <a:xfrm>
            <a:off x="467360" y="270924"/>
            <a:ext cx="6206314" cy="767044"/>
          </a:xfrm>
        </p:spPr>
        <p:txBody>
          <a:bodyPr>
            <a:normAutofit/>
          </a:bodyPr>
          <a:lstStyle>
            <a:lvl1pPr marL="0" indent="0">
              <a:buNone/>
              <a:defRPr sz="3200" b="1">
                <a:solidFill>
                  <a:schemeClr val="bg1"/>
                </a:solidFill>
                <a:latin typeface="Arial" panose="020B0604020202020204" pitchFamily="34" charset="0"/>
                <a:cs typeface="Arial" panose="020B0604020202020204" pitchFamily="34" charset="0"/>
              </a:defRPr>
            </a:lvl1pPr>
          </a:lstStyle>
          <a:p>
            <a:pPr lvl="0"/>
            <a:r>
              <a:rPr lang="en-US" dirty="0"/>
              <a:t>Click to edit Master title style</a:t>
            </a:r>
          </a:p>
        </p:txBody>
      </p:sp>
    </p:spTree>
    <p:extLst>
      <p:ext uri="{BB962C8B-B14F-4D97-AF65-F5344CB8AC3E}">
        <p14:creationId xmlns:p14="http://schemas.microsoft.com/office/powerpoint/2010/main" val="1426148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B29DF2-1BE0-C74B-9C26-647491D19B63}"/>
              </a:ext>
            </a:extLst>
          </p:cNvPr>
          <p:cNvSpPr/>
          <p:nvPr/>
        </p:nvSpPr>
        <p:spPr>
          <a:xfrm>
            <a:off x="0" y="270924"/>
            <a:ext cx="4772025"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D8EF69-CB11-DE42-AA68-68B9CC292DB2}"/>
              </a:ext>
            </a:extLst>
          </p:cNvPr>
          <p:cNvSpPr>
            <a:spLocks noGrp="1"/>
          </p:cNvSpPr>
          <p:nvPr>
            <p:ph type="title"/>
          </p:nvPr>
        </p:nvSpPr>
        <p:spPr>
          <a:xfrm>
            <a:off x="839788" y="270924"/>
            <a:ext cx="3932237" cy="767044"/>
          </a:xfrm>
        </p:spPr>
        <p:txBody>
          <a:bodyPr anchor="b"/>
          <a:lstStyle>
            <a:lvl1pPr>
              <a:defRPr sz="3200">
                <a:solidFill>
                  <a:schemeClr val="bg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2B54BBB-7789-6F4B-94EB-B2B9298800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E479FF7-47AC-F94B-8744-9A1FDB6922A7}"/>
              </a:ext>
            </a:extLst>
          </p:cNvPr>
          <p:cNvSpPr>
            <a:spLocks noGrp="1"/>
          </p:cNvSpPr>
          <p:nvPr>
            <p:ph type="body" sz="half" idx="2"/>
          </p:nvPr>
        </p:nvSpPr>
        <p:spPr>
          <a:xfrm>
            <a:off x="839788" y="1173892"/>
            <a:ext cx="3932237" cy="469509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55429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B424736-3EC6-754A-A536-C4EBE0115A84}"/>
              </a:ext>
            </a:extLst>
          </p:cNvPr>
          <p:cNvSpPr/>
          <p:nvPr/>
        </p:nvSpPr>
        <p:spPr>
          <a:xfrm>
            <a:off x="0" y="270924"/>
            <a:ext cx="4772025"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62217FF4-11CC-7948-81DD-D2BE40076DA3}"/>
              </a:ext>
            </a:extLst>
          </p:cNvPr>
          <p:cNvSpPr>
            <a:spLocks noGrp="1"/>
          </p:cNvSpPr>
          <p:nvPr>
            <p:ph type="title"/>
          </p:nvPr>
        </p:nvSpPr>
        <p:spPr>
          <a:xfrm>
            <a:off x="839788" y="270924"/>
            <a:ext cx="3932237" cy="767044"/>
          </a:xfrm>
        </p:spPr>
        <p:txBody>
          <a:bodyPr anchor="b"/>
          <a:lstStyle>
            <a:lvl1pPr>
              <a:defRPr sz="3200">
                <a:solidFill>
                  <a:schemeClr val="bg1"/>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DED91204-22FC-3F42-8939-C063A24899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1D2BE48-01F1-A74A-8835-438D65640582}"/>
              </a:ext>
            </a:extLst>
          </p:cNvPr>
          <p:cNvSpPr>
            <a:spLocks noGrp="1"/>
          </p:cNvSpPr>
          <p:nvPr>
            <p:ph type="body" sz="half" idx="2"/>
          </p:nvPr>
        </p:nvSpPr>
        <p:spPr>
          <a:xfrm>
            <a:off x="839788" y="1198605"/>
            <a:ext cx="3932237" cy="467038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159380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F1CC598-5AFF-744D-A0EE-56D5358C20C2}"/>
              </a:ext>
            </a:extLst>
          </p:cNvPr>
          <p:cNvSpPr/>
          <p:nvPr/>
        </p:nvSpPr>
        <p:spPr>
          <a:xfrm>
            <a:off x="0" y="0"/>
            <a:ext cx="12192000" cy="6858000"/>
          </a:xfrm>
          <a:prstGeom prst="rect">
            <a:avLst/>
          </a:prstGeom>
          <a:solidFill>
            <a:srgbClr val="1B3C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Icon&#10;&#10;Description automatically generated">
            <a:extLst>
              <a:ext uri="{FF2B5EF4-FFF2-40B4-BE49-F238E27FC236}">
                <a16:creationId xmlns:a16="http://schemas.microsoft.com/office/drawing/2014/main" id="{E8C1EA59-667F-9340-905C-72DA9B3D771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4E8CCCD-60BD-714E-8EE3-38849C14EE94}"/>
              </a:ext>
            </a:extLst>
          </p:cNvPr>
          <p:cNvSpPr>
            <a:spLocks noGrp="1"/>
          </p:cNvSpPr>
          <p:nvPr>
            <p:ph type="title"/>
          </p:nvPr>
        </p:nvSpPr>
        <p:spPr>
          <a:xfrm>
            <a:off x="2741543" y="2584175"/>
            <a:ext cx="6708914" cy="1266756"/>
          </a:xfrm>
        </p:spPr>
        <p:txBody>
          <a:bodyPr anchor="ctr">
            <a:noAutofit/>
          </a:bodyPr>
          <a:lstStyle>
            <a:lvl1pPr algn="ctr">
              <a:defRPr sz="3200">
                <a:solidFill>
                  <a:schemeClr val="bg1"/>
                </a:solidFill>
              </a:defRPr>
            </a:lvl1pPr>
          </a:lstStyle>
          <a:p>
            <a:r>
              <a:rPr lang="en-US"/>
              <a:t>Click to edit Master title style</a:t>
            </a:r>
            <a:endParaRPr lang="en-US" dirty="0"/>
          </a:p>
        </p:txBody>
      </p:sp>
      <p:pic>
        <p:nvPicPr>
          <p:cNvPr id="10" name="Picture 9" descr="Graphical user interface, text&#10;&#10;Description automatically generated">
            <a:extLst>
              <a:ext uri="{FF2B5EF4-FFF2-40B4-BE49-F238E27FC236}">
                <a16:creationId xmlns:a16="http://schemas.microsoft.com/office/drawing/2014/main" id="{18E01C0E-B7E2-AE46-82F6-B4499978645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61903" y="6176150"/>
            <a:ext cx="752752" cy="432432"/>
          </a:xfrm>
          <a:prstGeom prst="rect">
            <a:avLst/>
          </a:prstGeom>
        </p:spPr>
      </p:pic>
    </p:spTree>
    <p:extLst>
      <p:ext uri="{BB962C8B-B14F-4D97-AF65-F5344CB8AC3E}">
        <p14:creationId xmlns:p14="http://schemas.microsoft.com/office/powerpoint/2010/main" val="3723105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23A7BEA6-81B4-0548-8A19-9CF5D45AD18B}"/>
              </a:ext>
            </a:extLst>
          </p:cNvPr>
          <p:cNvSpPr>
            <a:spLocks noGrp="1"/>
          </p:cNvSpPr>
          <p:nvPr>
            <p:ph type="sldNum" sz="quarter" idx="10"/>
          </p:nvPr>
        </p:nvSpPr>
        <p:spPr>
          <a:xfrm>
            <a:off x="641351" y="6335714"/>
            <a:ext cx="2743200" cy="274637"/>
          </a:xfrm>
          <a:prstGeom prst="rect">
            <a:avLst/>
          </a:prstGeom>
        </p:spPr>
        <p:txBody>
          <a:bodyPr/>
          <a:lstStyle>
            <a:lvl1pPr>
              <a:defRPr/>
            </a:lvl1pPr>
          </a:lstStyle>
          <a:p>
            <a:pPr>
              <a:defRPr/>
            </a:pPr>
            <a:fld id="{943F7AF3-7564-E642-8412-0016E08DD6AC}" type="slidenum">
              <a:rPr lang="en-US"/>
              <a:pPr>
                <a:defRPr/>
              </a:pPr>
              <a:t>‹#›</a:t>
            </a:fld>
            <a:endParaRPr lang="en-US"/>
          </a:p>
        </p:txBody>
      </p:sp>
    </p:spTree>
    <p:extLst>
      <p:ext uri="{BB962C8B-B14F-4D97-AF65-F5344CB8AC3E}">
        <p14:creationId xmlns:p14="http://schemas.microsoft.com/office/powerpoint/2010/main" val="4032992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pic>
        <p:nvPicPr>
          <p:cNvPr id="3" name="Picture 2" descr="An aerial view of a city&#10;&#10;Description automatically generated with low confidence">
            <a:extLst>
              <a:ext uri="{FF2B5EF4-FFF2-40B4-BE49-F238E27FC236}">
                <a16:creationId xmlns:a16="http://schemas.microsoft.com/office/drawing/2014/main" id="{F8113BD0-A9AC-3B41-A7ED-9033D22C0CA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0" y="0"/>
            <a:ext cx="13098162" cy="6858000"/>
          </a:xfrm>
          <a:prstGeom prst="rect">
            <a:avLst/>
          </a:prstGeom>
        </p:spPr>
      </p:pic>
      <p:sp>
        <p:nvSpPr>
          <p:cNvPr id="12" name="Rectangle 11">
            <a:extLst>
              <a:ext uri="{FF2B5EF4-FFF2-40B4-BE49-F238E27FC236}">
                <a16:creationId xmlns:a16="http://schemas.microsoft.com/office/drawing/2014/main" id="{5236FD75-DF5F-EE49-9CA4-662681727568}"/>
              </a:ext>
            </a:extLst>
          </p:cNvPr>
          <p:cNvSpPr/>
          <p:nvPr/>
        </p:nvSpPr>
        <p:spPr>
          <a:xfrm>
            <a:off x="0" y="739301"/>
            <a:ext cx="5943600" cy="3387853"/>
          </a:xfrm>
          <a:prstGeom prst="rect">
            <a:avLst/>
          </a:prstGeom>
          <a:solidFill>
            <a:srgbClr val="1B3C69">
              <a:alpha val="82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Placeholder 7" descr="Graphical user interface, text&#10;&#10;Description automatically generated">
            <a:extLst>
              <a:ext uri="{FF2B5EF4-FFF2-40B4-BE49-F238E27FC236}">
                <a16:creationId xmlns:a16="http://schemas.microsoft.com/office/drawing/2014/main" id="{1B3680B3-AC41-1145-A159-B1D6A48A64E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633" t="-5693" r="-2832" b="-6467"/>
          <a:stretch/>
        </p:blipFill>
        <p:spPr>
          <a:xfrm>
            <a:off x="547792" y="1101494"/>
            <a:ext cx="1221373" cy="739146"/>
          </a:xfrm>
          <a:prstGeom prst="rect">
            <a:avLst/>
          </a:prstGeom>
        </p:spPr>
      </p:pic>
      <p:sp>
        <p:nvSpPr>
          <p:cNvPr id="14" name="Title 1">
            <a:extLst>
              <a:ext uri="{FF2B5EF4-FFF2-40B4-BE49-F238E27FC236}">
                <a16:creationId xmlns:a16="http://schemas.microsoft.com/office/drawing/2014/main" id="{F6E812EA-B9CE-4345-9416-CF57DBFFE995}"/>
              </a:ext>
            </a:extLst>
          </p:cNvPr>
          <p:cNvSpPr>
            <a:spLocks noGrp="1"/>
          </p:cNvSpPr>
          <p:nvPr>
            <p:ph type="ctrTitle" hasCustomPrompt="1"/>
          </p:nvPr>
        </p:nvSpPr>
        <p:spPr>
          <a:xfrm>
            <a:off x="547792" y="1958010"/>
            <a:ext cx="5272240" cy="1097454"/>
          </a:xfrm>
        </p:spPr>
        <p:txBody>
          <a:bodyPr anchor="b">
            <a:noAutofit/>
          </a:bodyPr>
          <a:lstStyle>
            <a:lvl1pPr algn="l">
              <a:defRPr sz="3200">
                <a:solidFill>
                  <a:schemeClr val="bg1"/>
                </a:solidFill>
              </a:defRPr>
            </a:lvl1pPr>
          </a:lstStyle>
          <a:p>
            <a:r>
              <a:rPr lang="en-US" dirty="0"/>
              <a:t>Master title style</a:t>
            </a:r>
          </a:p>
        </p:txBody>
      </p:sp>
      <p:sp>
        <p:nvSpPr>
          <p:cNvPr id="15" name="Subtitle 2">
            <a:extLst>
              <a:ext uri="{FF2B5EF4-FFF2-40B4-BE49-F238E27FC236}">
                <a16:creationId xmlns:a16="http://schemas.microsoft.com/office/drawing/2014/main" id="{5C1E5E07-FA83-4B45-98EE-2D1B51884BF1}"/>
              </a:ext>
            </a:extLst>
          </p:cNvPr>
          <p:cNvSpPr>
            <a:spLocks noGrp="1"/>
          </p:cNvSpPr>
          <p:nvPr>
            <p:ph type="subTitle" idx="1"/>
          </p:nvPr>
        </p:nvSpPr>
        <p:spPr>
          <a:xfrm>
            <a:off x="547792" y="3200483"/>
            <a:ext cx="5272240" cy="564293"/>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69676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6_Title Slide">
    <p:spTree>
      <p:nvGrpSpPr>
        <p:cNvPr id="1" name=""/>
        <p:cNvGrpSpPr/>
        <p:nvPr/>
      </p:nvGrpSpPr>
      <p:grpSpPr>
        <a:xfrm>
          <a:off x="0" y="0"/>
          <a:ext cx="0" cy="0"/>
          <a:chOff x="0" y="0"/>
          <a:chExt cx="0" cy="0"/>
        </a:xfrm>
      </p:grpSpPr>
      <p:pic>
        <p:nvPicPr>
          <p:cNvPr id="4" name="Picture 3" descr="A group of people raising their hands&#10;&#10;Description automatically generated">
            <a:extLst>
              <a:ext uri="{FF2B5EF4-FFF2-40B4-BE49-F238E27FC236}">
                <a16:creationId xmlns:a16="http://schemas.microsoft.com/office/drawing/2014/main" id="{F1AFEDF8-C61B-9740-9FF9-50FF365725F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191999" cy="6858001"/>
          </a:xfrm>
          <a:prstGeom prst="rect">
            <a:avLst/>
          </a:prstGeom>
        </p:spPr>
      </p:pic>
      <p:sp>
        <p:nvSpPr>
          <p:cNvPr id="11" name="Rectangle 10">
            <a:extLst>
              <a:ext uri="{FF2B5EF4-FFF2-40B4-BE49-F238E27FC236}">
                <a16:creationId xmlns:a16="http://schemas.microsoft.com/office/drawing/2014/main" id="{073F9B0A-778E-F047-9A20-CA234473B8F6}"/>
              </a:ext>
            </a:extLst>
          </p:cNvPr>
          <p:cNvSpPr/>
          <p:nvPr/>
        </p:nvSpPr>
        <p:spPr>
          <a:xfrm>
            <a:off x="0" y="739301"/>
            <a:ext cx="5943600" cy="3387853"/>
          </a:xfrm>
          <a:prstGeom prst="rect">
            <a:avLst/>
          </a:prstGeom>
          <a:solidFill>
            <a:srgbClr val="1B3C69">
              <a:alpha val="82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Placeholder 7" descr="Graphical user interface, text&#10;&#10;Description automatically generated">
            <a:extLst>
              <a:ext uri="{FF2B5EF4-FFF2-40B4-BE49-F238E27FC236}">
                <a16:creationId xmlns:a16="http://schemas.microsoft.com/office/drawing/2014/main" id="{FEE10287-6521-3444-9F84-9990108A1D5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633" t="-5693" r="-2832" b="-6467"/>
          <a:stretch/>
        </p:blipFill>
        <p:spPr>
          <a:xfrm>
            <a:off x="547792" y="1101494"/>
            <a:ext cx="1221373" cy="739146"/>
          </a:xfrm>
          <a:prstGeom prst="rect">
            <a:avLst/>
          </a:prstGeom>
        </p:spPr>
      </p:pic>
      <p:sp>
        <p:nvSpPr>
          <p:cNvPr id="13" name="Title 1">
            <a:extLst>
              <a:ext uri="{FF2B5EF4-FFF2-40B4-BE49-F238E27FC236}">
                <a16:creationId xmlns:a16="http://schemas.microsoft.com/office/drawing/2014/main" id="{2DFDF486-C6B8-3E4B-9D42-763617143E1D}"/>
              </a:ext>
            </a:extLst>
          </p:cNvPr>
          <p:cNvSpPr>
            <a:spLocks noGrp="1"/>
          </p:cNvSpPr>
          <p:nvPr>
            <p:ph type="ctrTitle" hasCustomPrompt="1"/>
          </p:nvPr>
        </p:nvSpPr>
        <p:spPr>
          <a:xfrm>
            <a:off x="547792" y="1958010"/>
            <a:ext cx="5272240" cy="1097454"/>
          </a:xfrm>
        </p:spPr>
        <p:txBody>
          <a:bodyPr anchor="b">
            <a:noAutofit/>
          </a:bodyPr>
          <a:lstStyle>
            <a:lvl1pPr algn="l">
              <a:defRPr sz="3200">
                <a:solidFill>
                  <a:schemeClr val="bg1"/>
                </a:solidFill>
              </a:defRPr>
            </a:lvl1pPr>
          </a:lstStyle>
          <a:p>
            <a:r>
              <a:rPr lang="en-US" dirty="0"/>
              <a:t>Master title style</a:t>
            </a:r>
          </a:p>
        </p:txBody>
      </p:sp>
      <p:sp>
        <p:nvSpPr>
          <p:cNvPr id="14" name="Subtitle 2">
            <a:extLst>
              <a:ext uri="{FF2B5EF4-FFF2-40B4-BE49-F238E27FC236}">
                <a16:creationId xmlns:a16="http://schemas.microsoft.com/office/drawing/2014/main" id="{4360C7AB-76A3-E44A-8906-12ED9BC5BC1A}"/>
              </a:ext>
            </a:extLst>
          </p:cNvPr>
          <p:cNvSpPr>
            <a:spLocks noGrp="1"/>
          </p:cNvSpPr>
          <p:nvPr>
            <p:ph type="subTitle" idx="1"/>
          </p:nvPr>
        </p:nvSpPr>
        <p:spPr>
          <a:xfrm>
            <a:off x="547792" y="3200483"/>
            <a:ext cx="5272240" cy="564293"/>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62318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CD34678-E1C1-5842-BBA9-C7C2EADB7E87}"/>
              </a:ext>
            </a:extLst>
          </p:cNvPr>
          <p:cNvSpPr/>
          <p:nvPr/>
        </p:nvSpPr>
        <p:spPr>
          <a:xfrm>
            <a:off x="0" y="270924"/>
            <a:ext cx="11027662"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35984D-631C-B544-9CED-D219ABB2260B}"/>
              </a:ext>
            </a:extLst>
          </p:cNvPr>
          <p:cNvSpPr>
            <a:spLocks noGrp="1"/>
          </p:cNvSpPr>
          <p:nvPr>
            <p:ph type="title"/>
          </p:nvPr>
        </p:nvSpPr>
        <p:spPr>
          <a:xfrm>
            <a:off x="838200" y="270925"/>
            <a:ext cx="10515600" cy="767044"/>
          </a:xfrm>
        </p:spPr>
        <p:txBody>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E0E23896-5E73-C440-B691-DD34F98D2B43}"/>
              </a:ext>
            </a:extLst>
          </p:cNvPr>
          <p:cNvSpPr>
            <a:spLocks noGrp="1"/>
          </p:cNvSpPr>
          <p:nvPr>
            <p:ph idx="1"/>
          </p:nvPr>
        </p:nvSpPr>
        <p:spPr>
          <a:xfrm>
            <a:off x="838200" y="1161535"/>
            <a:ext cx="10515600" cy="48814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descr="A picture containing text, sign&#10;&#10;Description automatically generated">
            <a:extLst>
              <a:ext uri="{FF2B5EF4-FFF2-40B4-BE49-F238E27FC236}">
                <a16:creationId xmlns:a16="http://schemas.microsoft.com/office/drawing/2014/main" id="{2153BBAF-94C0-474A-A49C-8ADA5AAC2FB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40849" y="6176963"/>
            <a:ext cx="752752" cy="432432"/>
          </a:xfrm>
          <a:prstGeom prst="rect">
            <a:avLst/>
          </a:prstGeom>
        </p:spPr>
      </p:pic>
    </p:spTree>
    <p:extLst>
      <p:ext uri="{BB962C8B-B14F-4D97-AF65-F5344CB8AC3E}">
        <p14:creationId xmlns:p14="http://schemas.microsoft.com/office/powerpoint/2010/main" val="2791983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45CB88-913B-2342-A2B1-FF087A236165}"/>
              </a:ext>
            </a:extLst>
          </p:cNvPr>
          <p:cNvSpPr/>
          <p:nvPr/>
        </p:nvSpPr>
        <p:spPr>
          <a:xfrm>
            <a:off x="0" y="270924"/>
            <a:ext cx="11027662"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26926C-9238-E745-A9B6-7FEF8F8D50A2}"/>
              </a:ext>
            </a:extLst>
          </p:cNvPr>
          <p:cNvSpPr>
            <a:spLocks noGrp="1"/>
          </p:cNvSpPr>
          <p:nvPr>
            <p:ph type="title"/>
          </p:nvPr>
        </p:nvSpPr>
        <p:spPr>
          <a:xfrm>
            <a:off x="838200" y="270925"/>
            <a:ext cx="10515600" cy="767043"/>
          </a:xfrm>
        </p:spPr>
        <p:txBody>
          <a:bodyPr/>
          <a:lstStyle>
            <a:lvl1pPr>
              <a:defRPr>
                <a:solidFill>
                  <a:schemeClr val="bg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5B12AE3-DDCE-3C49-83E8-88B9007E4BD5}"/>
              </a:ext>
            </a:extLst>
          </p:cNvPr>
          <p:cNvSpPr>
            <a:spLocks noGrp="1"/>
          </p:cNvSpPr>
          <p:nvPr>
            <p:ph sz="half" idx="1"/>
          </p:nvPr>
        </p:nvSpPr>
        <p:spPr>
          <a:xfrm>
            <a:off x="838200" y="1217355"/>
            <a:ext cx="5181600" cy="49596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0E705A-52F1-6444-A574-595F3F2FD3F7}"/>
              </a:ext>
            </a:extLst>
          </p:cNvPr>
          <p:cNvSpPr>
            <a:spLocks noGrp="1"/>
          </p:cNvSpPr>
          <p:nvPr>
            <p:ph sz="half" idx="2"/>
          </p:nvPr>
        </p:nvSpPr>
        <p:spPr>
          <a:xfrm>
            <a:off x="6172200" y="1217355"/>
            <a:ext cx="5181600" cy="49596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1594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7788916-AB62-8843-A63F-505F329A6B0B}"/>
              </a:ext>
            </a:extLst>
          </p:cNvPr>
          <p:cNvSpPr/>
          <p:nvPr/>
        </p:nvSpPr>
        <p:spPr>
          <a:xfrm>
            <a:off x="0" y="270924"/>
            <a:ext cx="11027662"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9EF8AB-F4C1-D64A-86CA-49344DF6C0D0}"/>
              </a:ext>
            </a:extLst>
          </p:cNvPr>
          <p:cNvSpPr>
            <a:spLocks noGrp="1"/>
          </p:cNvSpPr>
          <p:nvPr>
            <p:ph type="title"/>
          </p:nvPr>
        </p:nvSpPr>
        <p:spPr>
          <a:xfrm>
            <a:off x="839788" y="270925"/>
            <a:ext cx="10515600" cy="767043"/>
          </a:xfrm>
        </p:spPr>
        <p:txBody>
          <a:bodyPr/>
          <a:lstStyle>
            <a:lvl1pPr>
              <a:defRPr>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89FEB694-3E06-B042-B33E-F667D7BEAA79}"/>
              </a:ext>
            </a:extLst>
          </p:cNvPr>
          <p:cNvSpPr>
            <a:spLocks noGrp="1"/>
          </p:cNvSpPr>
          <p:nvPr>
            <p:ph type="body" idx="1"/>
          </p:nvPr>
        </p:nvSpPr>
        <p:spPr>
          <a:xfrm>
            <a:off x="839788" y="1204655"/>
            <a:ext cx="5157787" cy="76704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B0FC92-18BB-D043-ACC5-36187327DAA9}"/>
              </a:ext>
            </a:extLst>
          </p:cNvPr>
          <p:cNvSpPr>
            <a:spLocks noGrp="1"/>
          </p:cNvSpPr>
          <p:nvPr>
            <p:ph sz="half" idx="2"/>
          </p:nvPr>
        </p:nvSpPr>
        <p:spPr>
          <a:xfrm>
            <a:off x="839788" y="1971698"/>
            <a:ext cx="5157787" cy="421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73B76D7-20D0-DB46-96B8-64792EE2330B}"/>
              </a:ext>
            </a:extLst>
          </p:cNvPr>
          <p:cNvSpPr>
            <a:spLocks noGrp="1"/>
          </p:cNvSpPr>
          <p:nvPr>
            <p:ph type="body" sz="quarter" idx="3"/>
          </p:nvPr>
        </p:nvSpPr>
        <p:spPr>
          <a:xfrm>
            <a:off x="6172200" y="1204655"/>
            <a:ext cx="5183188" cy="76704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37F72A4-8EC0-EA4B-BB02-E2FE0659CC9E}"/>
              </a:ext>
            </a:extLst>
          </p:cNvPr>
          <p:cNvSpPr>
            <a:spLocks noGrp="1"/>
          </p:cNvSpPr>
          <p:nvPr>
            <p:ph sz="quarter" idx="4"/>
          </p:nvPr>
        </p:nvSpPr>
        <p:spPr>
          <a:xfrm>
            <a:off x="6172200" y="1971698"/>
            <a:ext cx="5183188" cy="421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233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FB9519B-3FDE-9E49-9E76-AB33A7BA847B}"/>
              </a:ext>
            </a:extLst>
          </p:cNvPr>
          <p:cNvSpPr/>
          <p:nvPr/>
        </p:nvSpPr>
        <p:spPr>
          <a:xfrm>
            <a:off x="0" y="270924"/>
            <a:ext cx="11027662" cy="767044"/>
          </a:xfrm>
          <a:prstGeom prst="rect">
            <a:avLst/>
          </a:prstGeom>
          <a:solidFill>
            <a:srgbClr val="1976D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FDBFD6-41F4-4F4E-B9BC-608EAB3762BF}"/>
              </a:ext>
            </a:extLst>
          </p:cNvPr>
          <p:cNvSpPr>
            <a:spLocks noGrp="1"/>
          </p:cNvSpPr>
          <p:nvPr>
            <p:ph type="title"/>
          </p:nvPr>
        </p:nvSpPr>
        <p:spPr>
          <a:xfrm>
            <a:off x="838200" y="270925"/>
            <a:ext cx="10515600" cy="76704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1119811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93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8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0DF7481-00DF-4642-82E4-31FF95713953}"/>
              </a:ext>
            </a:extLst>
          </p:cNvPr>
          <p:cNvSpPr>
            <a:spLocks noGrp="1"/>
          </p:cNvSpPr>
          <p:nvPr>
            <p:ph type="pic" sz="quarter" idx="13"/>
          </p:nvPr>
        </p:nvSpPr>
        <p:spPr>
          <a:xfrm>
            <a:off x="613696" y="283185"/>
            <a:ext cx="4339794" cy="6858000"/>
          </a:xfrm>
          <a:custGeom>
            <a:avLst/>
            <a:gdLst>
              <a:gd name="connsiteX0" fmla="*/ 2943858 w 4339794"/>
              <a:gd name="connsiteY0" fmla="*/ 904240 h 6858000"/>
              <a:gd name="connsiteX1" fmla="*/ 4339794 w 4339794"/>
              <a:gd name="connsiteY1" fmla="*/ 904240 h 6858000"/>
              <a:gd name="connsiteX2" fmla="*/ 2912578 w 4339794"/>
              <a:gd name="connsiteY2" fmla="*/ 6858000 h 6858000"/>
              <a:gd name="connsiteX3" fmla="*/ 1516642 w 4339794"/>
              <a:gd name="connsiteY3" fmla="*/ 6858000 h 6858000"/>
              <a:gd name="connsiteX4" fmla="*/ 1427216 w 4339794"/>
              <a:gd name="connsiteY4" fmla="*/ 0 h 6858000"/>
              <a:gd name="connsiteX5" fmla="*/ 2823152 w 4339794"/>
              <a:gd name="connsiteY5" fmla="*/ 0 h 6858000"/>
              <a:gd name="connsiteX6" fmla="*/ 1395936 w 4339794"/>
              <a:gd name="connsiteY6" fmla="*/ 5953760 h 6858000"/>
              <a:gd name="connsiteX7" fmla="*/ 0 w 4339794"/>
              <a:gd name="connsiteY7" fmla="*/ 595376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39794" h="6858000">
                <a:moveTo>
                  <a:pt x="2943858" y="904240"/>
                </a:moveTo>
                <a:lnTo>
                  <a:pt x="4339794" y="904240"/>
                </a:lnTo>
                <a:lnTo>
                  <a:pt x="2912578" y="6858000"/>
                </a:lnTo>
                <a:lnTo>
                  <a:pt x="1516642" y="6858000"/>
                </a:lnTo>
                <a:close/>
                <a:moveTo>
                  <a:pt x="1427216" y="0"/>
                </a:moveTo>
                <a:lnTo>
                  <a:pt x="2823152" y="0"/>
                </a:lnTo>
                <a:lnTo>
                  <a:pt x="1395936" y="5953760"/>
                </a:lnTo>
                <a:lnTo>
                  <a:pt x="0" y="5953760"/>
                </a:lnTo>
                <a:close/>
              </a:path>
            </a:pathLst>
          </a:custGeom>
        </p:spPr>
        <p:txBody>
          <a:bodyPr wrap="square">
            <a:noAutofit/>
          </a:bodyPr>
          <a:lstStyle/>
          <a:p>
            <a:r>
              <a:rPr lang="en-US"/>
              <a:t>Click icon to add picture</a:t>
            </a:r>
            <a:endParaRPr lang="id-ID" dirty="0"/>
          </a:p>
        </p:txBody>
      </p:sp>
      <p:sp>
        <p:nvSpPr>
          <p:cNvPr id="6" name="Text Placeholder 5">
            <a:extLst>
              <a:ext uri="{FF2B5EF4-FFF2-40B4-BE49-F238E27FC236}">
                <a16:creationId xmlns:a16="http://schemas.microsoft.com/office/drawing/2014/main" id="{622961C1-CF48-454E-9529-98A53B1D4E24}"/>
              </a:ext>
            </a:extLst>
          </p:cNvPr>
          <p:cNvSpPr>
            <a:spLocks noGrp="1"/>
          </p:cNvSpPr>
          <p:nvPr>
            <p:ph type="body" sz="quarter" idx="11"/>
          </p:nvPr>
        </p:nvSpPr>
        <p:spPr>
          <a:xfrm>
            <a:off x="5377102" y="580225"/>
            <a:ext cx="5240744" cy="5974711"/>
          </a:xfrm>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a:extLst>
              <a:ext uri="{FF2B5EF4-FFF2-40B4-BE49-F238E27FC236}">
                <a16:creationId xmlns:a16="http://schemas.microsoft.com/office/drawing/2014/main" id="{9BFB517B-47F0-774B-94F9-50FDD26329AC}"/>
              </a:ext>
            </a:extLst>
          </p:cNvPr>
          <p:cNvSpPr txBox="1">
            <a:spLocks/>
          </p:cNvSpPr>
          <p:nvPr/>
        </p:nvSpPr>
        <p:spPr>
          <a:xfrm rot="16200000">
            <a:off x="11196126" y="566857"/>
            <a:ext cx="1498842" cy="365125"/>
          </a:xfrm>
          <a:prstGeom prst="rect">
            <a:avLst/>
          </a:prstGeom>
        </p:spPr>
        <p:txBody>
          <a:bodyPr vert="horz" lIns="91440" tIns="45720" rIns="91440" bIns="45720" rtlCol="0" anchor="ctr"/>
          <a:lstStyle>
            <a:defPPr>
              <a:defRPr lang="id-ID"/>
            </a:defPPr>
            <a:lvl1pPr marL="0" algn="l" defTabSz="914400" rtl="0" eaLnBrk="1" latinLnBrk="0" hangingPunct="1">
              <a:defRPr sz="1000" kern="1200" spc="300" baseline="0">
                <a:solidFill>
                  <a:srgbClr val="1B3C69"/>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SLIDES 00</a:t>
            </a:r>
            <a:fld id="{5E260BBD-2807-46E1-A9A7-B86970334554}" type="slidenum">
              <a:rPr lang="id-ID" smtClean="0"/>
              <a:pPr/>
              <a:t>‹#›</a:t>
            </a:fld>
            <a:endParaRPr lang="id-ID" dirty="0"/>
          </a:p>
        </p:txBody>
      </p:sp>
      <p:pic>
        <p:nvPicPr>
          <p:cNvPr id="11" name="Picture 10" descr="A picture containing text, sign&#10;&#10;Description automatically generated">
            <a:extLst>
              <a:ext uri="{FF2B5EF4-FFF2-40B4-BE49-F238E27FC236}">
                <a16:creationId xmlns:a16="http://schemas.microsoft.com/office/drawing/2014/main" id="{8F3F93EA-38E3-E54F-A300-FAD5DBBB711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41458" y="6154644"/>
            <a:ext cx="752752" cy="432432"/>
          </a:xfrm>
          <a:prstGeom prst="rect">
            <a:avLst/>
          </a:prstGeom>
        </p:spPr>
      </p:pic>
    </p:spTree>
    <p:extLst>
      <p:ext uri="{BB962C8B-B14F-4D97-AF65-F5344CB8AC3E}">
        <p14:creationId xmlns:p14="http://schemas.microsoft.com/office/powerpoint/2010/main" val="2460618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CDF20A-8C21-D448-9532-0180CCC920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56D8EE8-1099-5048-9572-C90AF84A2341}"/>
              </a:ext>
            </a:extLst>
          </p:cNvPr>
          <p:cNvSpPr>
            <a:spLocks noGrp="1"/>
          </p:cNvSpPr>
          <p:nvPr>
            <p:ph type="body" idx="1"/>
          </p:nvPr>
        </p:nvSpPr>
        <p:spPr>
          <a:xfrm>
            <a:off x="838200" y="1825625"/>
            <a:ext cx="10515600" cy="422730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descr="A picture containing text, sign&#10;&#10;Description automatically generated">
            <a:extLst>
              <a:ext uri="{FF2B5EF4-FFF2-40B4-BE49-F238E27FC236}">
                <a16:creationId xmlns:a16="http://schemas.microsoft.com/office/drawing/2014/main" id="{A37EEA81-1490-5341-908C-44ABAAA4F3DB}"/>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1170667" y="6176963"/>
            <a:ext cx="752752" cy="432432"/>
          </a:xfrm>
          <a:prstGeom prst="rect">
            <a:avLst/>
          </a:prstGeom>
        </p:spPr>
      </p:pic>
    </p:spTree>
    <p:extLst>
      <p:ext uri="{BB962C8B-B14F-4D97-AF65-F5344CB8AC3E}">
        <p14:creationId xmlns:p14="http://schemas.microsoft.com/office/powerpoint/2010/main" val="3981169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780EF28-2EF3-FA9C-9FF3-715BF3CC4833}"/>
              </a:ext>
            </a:extLst>
          </p:cNvPr>
          <p:cNvSpPr>
            <a:spLocks noGrp="1"/>
          </p:cNvSpPr>
          <p:nvPr>
            <p:ph type="ctrTitle"/>
          </p:nvPr>
        </p:nvSpPr>
        <p:spPr>
          <a:xfrm>
            <a:off x="547792" y="1936376"/>
            <a:ext cx="5272240" cy="706711"/>
          </a:xfrm>
        </p:spPr>
        <p:txBody>
          <a:bodyPr/>
          <a:lstStyle/>
          <a:p>
            <a:r>
              <a:rPr lang="en-US" sz="3200" b="0" i="0" u="none" strike="noStrike" dirty="0">
                <a:effectLst/>
                <a:latin typeface="Arial" panose="020B0604020202020204" pitchFamily="34" charset="0"/>
              </a:rPr>
              <a:t>Compensation and Benefits</a:t>
            </a:r>
            <a:endParaRPr lang="en-US" dirty="0"/>
          </a:p>
        </p:txBody>
      </p:sp>
      <p:sp>
        <p:nvSpPr>
          <p:cNvPr id="10" name="Subtitle 2">
            <a:extLst>
              <a:ext uri="{FF2B5EF4-FFF2-40B4-BE49-F238E27FC236}">
                <a16:creationId xmlns:a16="http://schemas.microsoft.com/office/drawing/2014/main" id="{D70EE52E-2A8E-CE9F-CB58-87D26AFDD071}"/>
              </a:ext>
            </a:extLst>
          </p:cNvPr>
          <p:cNvSpPr>
            <a:spLocks noGrp="1"/>
          </p:cNvSpPr>
          <p:nvPr>
            <p:ph type="subTitle" idx="1"/>
          </p:nvPr>
        </p:nvSpPr>
        <p:spPr>
          <a:xfrm>
            <a:off x="547792" y="2749220"/>
            <a:ext cx="5272240" cy="679780"/>
          </a:xfrm>
        </p:spPr>
        <p:txBody>
          <a:bodyPr>
            <a:normAutofit/>
          </a:bodyPr>
          <a:lstStyle/>
          <a:p>
            <a:pPr rtl="0">
              <a:spcBef>
                <a:spcPts val="0"/>
              </a:spcBef>
              <a:spcAft>
                <a:spcPts val="300"/>
              </a:spcAft>
            </a:pPr>
            <a:r>
              <a:rPr lang="en-US" sz="2800" b="0" i="0" u="none" strike="noStrike" dirty="0">
                <a:effectLst/>
                <a:latin typeface="Calibri" panose="020F0502020204030204" pitchFamily="34" charset="0"/>
              </a:rPr>
              <a:t>Module Five: Base Compensation</a:t>
            </a:r>
            <a:endParaRPr lang="en-US" sz="4000" dirty="0"/>
          </a:p>
        </p:txBody>
      </p:sp>
      <p:sp>
        <p:nvSpPr>
          <p:cNvPr id="7" name="TextBox 6">
            <a:extLst>
              <a:ext uri="{FF2B5EF4-FFF2-40B4-BE49-F238E27FC236}">
                <a16:creationId xmlns:a16="http://schemas.microsoft.com/office/drawing/2014/main" id="{B54EAEE3-B48F-4738-EA73-334EC89E352E}"/>
              </a:ext>
            </a:extLst>
          </p:cNvPr>
          <p:cNvSpPr txBox="1"/>
          <p:nvPr/>
        </p:nvSpPr>
        <p:spPr>
          <a:xfrm>
            <a:off x="675736" y="3328827"/>
            <a:ext cx="5272240" cy="525272"/>
          </a:xfrm>
          <a:prstGeom prst="rect">
            <a:avLst/>
          </a:prstGeom>
          <a:noFill/>
        </p:spPr>
        <p:txBody>
          <a:bodyPr wrap="square" lIns="91440" tIns="45720" rIns="91440" bIns="45720" anchor="t">
            <a:spAutoFit/>
          </a:bodyPr>
          <a:lstStyle/>
          <a:p>
            <a:pPr>
              <a:lnSpc>
                <a:spcPct val="90000"/>
              </a:lnSpc>
              <a:spcBef>
                <a:spcPts val="1000"/>
              </a:spcBef>
            </a:pPr>
            <a:r>
              <a:rPr lang="en-US" sz="1100">
                <a:solidFill>
                  <a:schemeClr val="bg1"/>
                </a:solidFill>
                <a:latin typeface="Arial"/>
                <a:cs typeface="Arial"/>
              </a:rPr>
              <a:t>By Christi Sanders, PhD., SPHR, SHRM-SCP</a:t>
            </a:r>
            <a:endParaRPr lang="en-US" sz="1100">
              <a:solidFill>
                <a:srgbClr val="000000"/>
              </a:solidFill>
              <a:latin typeface="Arial"/>
              <a:cs typeface="Arial"/>
            </a:endParaRPr>
          </a:p>
          <a:p>
            <a:pPr>
              <a:lnSpc>
                <a:spcPct val="90000"/>
              </a:lnSpc>
              <a:spcBef>
                <a:spcPts val="1000"/>
              </a:spcBef>
            </a:pPr>
            <a:r>
              <a:rPr lang="en-US" sz="1100" dirty="0">
                <a:solidFill>
                  <a:schemeClr val="bg1"/>
                </a:solidFill>
                <a:latin typeface="Arial"/>
                <a:cs typeface="Arial"/>
              </a:rPr>
              <a:t>Instructional Designer Lori Ann Roth, PhD., CPTD</a:t>
            </a:r>
            <a:endParaRPr lang="en-US" dirty="0"/>
          </a:p>
        </p:txBody>
      </p:sp>
    </p:spTree>
    <p:extLst>
      <p:ext uri="{BB962C8B-B14F-4D97-AF65-F5344CB8AC3E}">
        <p14:creationId xmlns:p14="http://schemas.microsoft.com/office/powerpoint/2010/main" val="963172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CFD75-C329-26AA-0F9D-FE72B4BED2DA}"/>
              </a:ext>
            </a:extLst>
          </p:cNvPr>
          <p:cNvSpPr>
            <a:spLocks noGrp="1"/>
          </p:cNvSpPr>
          <p:nvPr>
            <p:ph type="title"/>
          </p:nvPr>
        </p:nvSpPr>
        <p:spPr>
          <a:xfrm>
            <a:off x="838200" y="270925"/>
            <a:ext cx="10515600" cy="767043"/>
          </a:xfrm>
        </p:spPr>
        <p:txBody>
          <a:bodyPr anchor="ctr">
            <a:normAutofit/>
          </a:bodyPr>
          <a:lstStyle/>
          <a:p>
            <a:r>
              <a:rPr lang="en-US" b="1" i="0" u="none" strike="noStrike">
                <a:effectLst/>
              </a:rPr>
              <a:t>In the Spotlight…</a:t>
            </a:r>
            <a:endParaRPr lang="en-US" dirty="0"/>
          </a:p>
        </p:txBody>
      </p:sp>
      <p:sp>
        <p:nvSpPr>
          <p:cNvPr id="7" name="Content Placeholder 6">
            <a:extLst>
              <a:ext uri="{FF2B5EF4-FFF2-40B4-BE49-F238E27FC236}">
                <a16:creationId xmlns:a16="http://schemas.microsoft.com/office/drawing/2014/main" id="{761AE50F-B336-80FF-BD33-C112A8E50451}"/>
              </a:ext>
            </a:extLst>
          </p:cNvPr>
          <p:cNvSpPr>
            <a:spLocks noGrp="1"/>
          </p:cNvSpPr>
          <p:nvPr>
            <p:ph sz="half" idx="1"/>
          </p:nvPr>
        </p:nvSpPr>
        <p:spPr>
          <a:xfrm>
            <a:off x="838200" y="1217355"/>
            <a:ext cx="5181600" cy="4959608"/>
          </a:xfrm>
        </p:spPr>
        <p:txBody>
          <a:bodyPr>
            <a:normAutofit/>
          </a:bodyPr>
          <a:lstStyle/>
          <a:p>
            <a:pPr rtl="0" fontAlgn="base">
              <a:spcBef>
                <a:spcPts val="0"/>
              </a:spcBef>
              <a:spcAft>
                <a:spcPts val="0"/>
              </a:spcAft>
              <a:buFont typeface="+mj-lt"/>
              <a:buAutoNum type="arabicPeriod"/>
            </a:pPr>
            <a:r>
              <a:rPr lang="en-US" b="0" i="0" u="none" strike="noStrike" dirty="0">
                <a:effectLst/>
              </a:rPr>
              <a:t>What are the best sources for determining what base compensation to negotiate for when starting a new job?</a:t>
            </a:r>
          </a:p>
          <a:p>
            <a:pPr rtl="0" fontAlgn="base">
              <a:spcBef>
                <a:spcPts val="0"/>
              </a:spcBef>
              <a:spcAft>
                <a:spcPts val="0"/>
              </a:spcAft>
              <a:buFont typeface="+mj-lt"/>
              <a:buAutoNum type="arabicPeriod"/>
            </a:pPr>
            <a:endParaRPr lang="en-US" dirty="0"/>
          </a:p>
          <a:p>
            <a:pPr rtl="0" fontAlgn="base">
              <a:spcBef>
                <a:spcPts val="0"/>
              </a:spcBef>
              <a:spcAft>
                <a:spcPts val="0"/>
              </a:spcAft>
              <a:buFont typeface="+mj-lt"/>
              <a:buAutoNum type="arabicPeriod"/>
            </a:pPr>
            <a:endParaRPr lang="en-US" b="0" i="0" u="none" strike="noStrike" dirty="0">
              <a:effectLst/>
            </a:endParaRPr>
          </a:p>
          <a:p>
            <a:pPr rtl="0" fontAlgn="base">
              <a:spcBef>
                <a:spcPts val="0"/>
              </a:spcBef>
              <a:spcAft>
                <a:spcPts val="0"/>
              </a:spcAft>
              <a:buFont typeface="+mj-lt"/>
              <a:buAutoNum type="arabicPeriod"/>
            </a:pPr>
            <a:r>
              <a:rPr lang="en-US" b="0" i="0" u="none" strike="noStrike" dirty="0">
                <a:effectLst/>
              </a:rPr>
              <a:t>What factors influence the value employees place on their total rewards package?</a:t>
            </a:r>
          </a:p>
          <a:p>
            <a:endParaRPr lang="en-US" dirty="0"/>
          </a:p>
        </p:txBody>
      </p:sp>
      <p:pic>
        <p:nvPicPr>
          <p:cNvPr id="8" name="Content Placeholder 7">
            <a:extLst>
              <a:ext uri="{FF2B5EF4-FFF2-40B4-BE49-F238E27FC236}">
                <a16:creationId xmlns:a16="http://schemas.microsoft.com/office/drawing/2014/main" id="{C9165CAC-F43C-2DA9-BA52-0DA26D02A8F6}"/>
              </a:ext>
            </a:extLst>
          </p:cNvPr>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b="-2"/>
          <a:stretch/>
        </p:blipFill>
        <p:spPr>
          <a:xfrm>
            <a:off x="6172200" y="1217355"/>
            <a:ext cx="5181600" cy="4959608"/>
          </a:xfrm>
          <a:prstGeom prst="rect">
            <a:avLst/>
          </a:prstGeom>
          <a:noFill/>
        </p:spPr>
      </p:pic>
    </p:spTree>
    <p:extLst>
      <p:ext uri="{BB962C8B-B14F-4D97-AF65-F5344CB8AC3E}">
        <p14:creationId xmlns:p14="http://schemas.microsoft.com/office/powerpoint/2010/main" val="708349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5" descr="Text&#10;&#10;Description automatically generated">
            <a:extLst>
              <a:ext uri="{FF2B5EF4-FFF2-40B4-BE49-F238E27FC236}">
                <a16:creationId xmlns:a16="http://schemas.microsoft.com/office/drawing/2014/main" id="{24D5AB2A-BD15-5842-A510-7445BB970E4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06564" y="315914"/>
            <a:ext cx="8961437" cy="584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685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EBCAA9FF-07F2-4FDA-9DAC-D5249BA88398}"/>
              </a:ext>
            </a:extLst>
          </p:cNvPr>
          <p:cNvSpPr>
            <a:spLocks noGrp="1" noChangeArrowheads="1"/>
          </p:cNvSpPr>
          <p:nvPr>
            <p:ph type="title"/>
          </p:nvPr>
        </p:nvSpPr>
        <p:spPr/>
        <p:txBody>
          <a:bodyPr anchor="ctr">
            <a:normAutofit/>
          </a:bodyPr>
          <a:lstStyle/>
          <a:p>
            <a:r>
              <a:rPr lang="en-US" altLang="en-US" dirty="0"/>
              <a:t>Learning Objectives </a:t>
            </a:r>
          </a:p>
        </p:txBody>
      </p:sp>
      <p:graphicFrame>
        <p:nvGraphicFramePr>
          <p:cNvPr id="21509" name="Content Placeholder 2">
            <a:extLst>
              <a:ext uri="{FF2B5EF4-FFF2-40B4-BE49-F238E27FC236}">
                <a16:creationId xmlns:a16="http://schemas.microsoft.com/office/drawing/2014/main" id="{D2401DDF-F8D1-49C9-9A29-A74EC0A16869}"/>
              </a:ext>
            </a:extLst>
          </p:cNvPr>
          <p:cNvGraphicFramePr>
            <a:graphicFrameLocks noGrp="1"/>
          </p:cNvGraphicFramePr>
          <p:nvPr>
            <p:ph idx="1"/>
            <p:extLst>
              <p:ext uri="{D42A27DB-BD31-4B8C-83A1-F6EECF244321}">
                <p14:modId xmlns:p14="http://schemas.microsoft.com/office/powerpoint/2010/main" val="773643955"/>
              </p:ext>
            </p:extLst>
          </p:nvPr>
        </p:nvGraphicFramePr>
        <p:xfrm>
          <a:off x="838200" y="1162050"/>
          <a:ext cx="10515600" cy="4881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0981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0" i="0" dirty="0">
                <a:effectLst/>
              </a:rPr>
              <a:t>Key Terms</a:t>
            </a:r>
            <a:endParaRPr lang="en-IN" dirty="0"/>
          </a:p>
        </p:txBody>
      </p:sp>
      <p:grpSp>
        <p:nvGrpSpPr>
          <p:cNvPr id="30" name="Group 29">
            <a:extLst>
              <a:ext uri="{FF2B5EF4-FFF2-40B4-BE49-F238E27FC236}">
                <a16:creationId xmlns:a16="http://schemas.microsoft.com/office/drawing/2014/main" id="{2C97CC75-2E17-47C8-9FD6-68B0AA51F702}"/>
              </a:ext>
            </a:extLst>
          </p:cNvPr>
          <p:cNvGrpSpPr/>
          <p:nvPr/>
        </p:nvGrpSpPr>
        <p:grpSpPr>
          <a:xfrm>
            <a:off x="332591" y="1370558"/>
            <a:ext cx="4517265" cy="998402"/>
            <a:chOff x="3127342" y="1556792"/>
            <a:chExt cx="2952328" cy="1152127"/>
          </a:xfrm>
          <a:solidFill>
            <a:schemeClr val="accent6">
              <a:lumMod val="75000"/>
            </a:schemeClr>
          </a:solidFill>
          <a:effectLst>
            <a:outerShdw blurRad="381000" dist="381000" dir="8100000" algn="tr" rotWithShape="0">
              <a:prstClr val="black">
                <a:alpha val="10000"/>
              </a:prstClr>
            </a:outerShdw>
          </a:effectLst>
        </p:grpSpPr>
        <p:sp>
          <p:nvSpPr>
            <p:cNvPr id="26" name="Rectangle: Rounded Corners 25">
              <a:extLst>
                <a:ext uri="{FF2B5EF4-FFF2-40B4-BE49-F238E27FC236}">
                  <a16:creationId xmlns:a16="http://schemas.microsoft.com/office/drawing/2014/main" id="{65EE8BA0-4DDF-4661-A118-E33F59638B4D}"/>
                </a:ext>
              </a:extLst>
            </p:cNvPr>
            <p:cNvSpPr/>
            <p:nvPr/>
          </p:nvSpPr>
          <p:spPr>
            <a:xfrm>
              <a:off x="3127342" y="1556792"/>
              <a:ext cx="2952328" cy="1152127"/>
            </a:xfrm>
            <a:prstGeom prst="roundRect">
              <a:avLst>
                <a:gd name="adj" fmla="val 2103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Freeform: Shape 28">
              <a:extLst>
                <a:ext uri="{FF2B5EF4-FFF2-40B4-BE49-F238E27FC236}">
                  <a16:creationId xmlns:a16="http://schemas.microsoft.com/office/drawing/2014/main" id="{A80D8D08-9581-4685-92C3-7C7BF2FC9E6C}"/>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6">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grpSp>
        <p:nvGrpSpPr>
          <p:cNvPr id="31" name="Group 30">
            <a:extLst>
              <a:ext uri="{FF2B5EF4-FFF2-40B4-BE49-F238E27FC236}">
                <a16:creationId xmlns:a16="http://schemas.microsoft.com/office/drawing/2014/main" id="{834D7D83-B794-46E9-BFF1-E1C2468EB7FD}"/>
              </a:ext>
            </a:extLst>
          </p:cNvPr>
          <p:cNvGrpSpPr/>
          <p:nvPr/>
        </p:nvGrpSpPr>
        <p:grpSpPr>
          <a:xfrm>
            <a:off x="332591" y="2670029"/>
            <a:ext cx="4502675" cy="998402"/>
            <a:chOff x="3127342" y="1556792"/>
            <a:chExt cx="2952328" cy="1152127"/>
          </a:xfrm>
          <a:solidFill>
            <a:schemeClr val="accent2"/>
          </a:solidFill>
          <a:effectLst>
            <a:outerShdw blurRad="381000" dist="381000" dir="8100000" algn="tr" rotWithShape="0">
              <a:prstClr val="black">
                <a:alpha val="10000"/>
              </a:prstClr>
            </a:outerShdw>
          </a:effectLst>
        </p:grpSpPr>
        <p:sp>
          <p:nvSpPr>
            <p:cNvPr id="32" name="Rectangle: Rounded Corners 31">
              <a:extLst>
                <a:ext uri="{FF2B5EF4-FFF2-40B4-BE49-F238E27FC236}">
                  <a16:creationId xmlns:a16="http://schemas.microsoft.com/office/drawing/2014/main" id="{B49FD52C-61BC-4E19-BFDC-FFFE11D13078}"/>
                </a:ext>
              </a:extLst>
            </p:cNvPr>
            <p:cNvSpPr/>
            <p:nvPr/>
          </p:nvSpPr>
          <p:spPr>
            <a:xfrm>
              <a:off x="3127342" y="1556792"/>
              <a:ext cx="2952328" cy="1152127"/>
            </a:xfrm>
            <a:prstGeom prst="roundRect">
              <a:avLst>
                <a:gd name="adj" fmla="val 210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3" name="Freeform: Shape 32">
              <a:extLst>
                <a:ext uri="{FF2B5EF4-FFF2-40B4-BE49-F238E27FC236}">
                  <a16:creationId xmlns:a16="http://schemas.microsoft.com/office/drawing/2014/main" id="{6ABF3727-C0E4-4377-B526-F64B2F0799ED}"/>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grpSp>
        <p:nvGrpSpPr>
          <p:cNvPr id="37" name="Group 36">
            <a:extLst>
              <a:ext uri="{FF2B5EF4-FFF2-40B4-BE49-F238E27FC236}">
                <a16:creationId xmlns:a16="http://schemas.microsoft.com/office/drawing/2014/main" id="{3269F36D-A1FA-4377-812E-15DD7C46509E}"/>
              </a:ext>
            </a:extLst>
          </p:cNvPr>
          <p:cNvGrpSpPr/>
          <p:nvPr/>
        </p:nvGrpSpPr>
        <p:grpSpPr>
          <a:xfrm>
            <a:off x="6619075" y="1260290"/>
            <a:ext cx="4247460" cy="998402"/>
            <a:chOff x="3127342" y="1556792"/>
            <a:chExt cx="2952328" cy="1152127"/>
          </a:xfrm>
          <a:solidFill>
            <a:schemeClr val="accent3"/>
          </a:solidFill>
          <a:effectLst>
            <a:outerShdw blurRad="381000" dist="381000" dir="8100000" algn="tr" rotWithShape="0">
              <a:prstClr val="black">
                <a:alpha val="10000"/>
              </a:prstClr>
            </a:outerShdw>
          </a:effectLst>
        </p:grpSpPr>
        <p:sp>
          <p:nvSpPr>
            <p:cNvPr id="38" name="Rectangle: Rounded Corners 37">
              <a:extLst>
                <a:ext uri="{FF2B5EF4-FFF2-40B4-BE49-F238E27FC236}">
                  <a16:creationId xmlns:a16="http://schemas.microsoft.com/office/drawing/2014/main" id="{DCEE5BDF-3952-4C66-8B2E-780CB03D9B92}"/>
                </a:ext>
              </a:extLst>
            </p:cNvPr>
            <p:cNvSpPr/>
            <p:nvPr/>
          </p:nvSpPr>
          <p:spPr>
            <a:xfrm>
              <a:off x="3127342" y="1556792"/>
              <a:ext cx="2952328" cy="1152127"/>
            </a:xfrm>
            <a:prstGeom prst="roundRect">
              <a:avLst>
                <a:gd name="adj" fmla="val 210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9" name="Freeform: Shape 38">
              <a:extLst>
                <a:ext uri="{FF2B5EF4-FFF2-40B4-BE49-F238E27FC236}">
                  <a16:creationId xmlns:a16="http://schemas.microsoft.com/office/drawing/2014/main" id="{A58685C8-633B-4A2E-83C0-FE7869B78438}"/>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3">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grpSp>
        <p:nvGrpSpPr>
          <p:cNvPr id="43" name="Group 42">
            <a:extLst>
              <a:ext uri="{FF2B5EF4-FFF2-40B4-BE49-F238E27FC236}">
                <a16:creationId xmlns:a16="http://schemas.microsoft.com/office/drawing/2014/main" id="{E1A0DD73-CE3B-483B-96A5-6D1C068E4A4A}"/>
              </a:ext>
            </a:extLst>
          </p:cNvPr>
          <p:cNvGrpSpPr/>
          <p:nvPr/>
        </p:nvGrpSpPr>
        <p:grpSpPr>
          <a:xfrm>
            <a:off x="6790281" y="2645743"/>
            <a:ext cx="4076254" cy="998402"/>
            <a:chOff x="3127342" y="1556792"/>
            <a:chExt cx="2952328" cy="1152127"/>
          </a:xfrm>
          <a:solidFill>
            <a:schemeClr val="accent1"/>
          </a:solidFill>
          <a:effectLst>
            <a:outerShdw blurRad="381000" dist="381000" dir="8100000" algn="tr" rotWithShape="0">
              <a:prstClr val="black">
                <a:alpha val="10000"/>
              </a:prstClr>
            </a:outerShdw>
          </a:effectLst>
        </p:grpSpPr>
        <p:sp>
          <p:nvSpPr>
            <p:cNvPr id="44" name="Rectangle: Rounded Corners 43">
              <a:extLst>
                <a:ext uri="{FF2B5EF4-FFF2-40B4-BE49-F238E27FC236}">
                  <a16:creationId xmlns:a16="http://schemas.microsoft.com/office/drawing/2014/main" id="{C1B077A2-3F57-4B20-9CCF-7BD8336B2DE8}"/>
                </a:ext>
              </a:extLst>
            </p:cNvPr>
            <p:cNvSpPr/>
            <p:nvPr/>
          </p:nvSpPr>
          <p:spPr>
            <a:xfrm>
              <a:off x="3127342" y="1556792"/>
              <a:ext cx="2952328" cy="1152127"/>
            </a:xfrm>
            <a:prstGeom prst="roundRect">
              <a:avLst>
                <a:gd name="adj" fmla="val 2103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5" name="Freeform: Shape 44">
              <a:extLst>
                <a:ext uri="{FF2B5EF4-FFF2-40B4-BE49-F238E27FC236}">
                  <a16:creationId xmlns:a16="http://schemas.microsoft.com/office/drawing/2014/main" id="{E317EA28-A9F0-41BE-A628-CA5202481826}"/>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1">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49" name="Rectangle 48">
            <a:extLst>
              <a:ext uri="{FF2B5EF4-FFF2-40B4-BE49-F238E27FC236}">
                <a16:creationId xmlns:a16="http://schemas.microsoft.com/office/drawing/2014/main" id="{E22E95C9-334F-489A-AF88-2EC3F210F728}"/>
              </a:ext>
            </a:extLst>
          </p:cNvPr>
          <p:cNvSpPr/>
          <p:nvPr/>
        </p:nvSpPr>
        <p:spPr>
          <a:xfrm>
            <a:off x="628350" y="1614447"/>
            <a:ext cx="3767546"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Severance Pay</a:t>
            </a:r>
            <a:endParaRPr lang="en-IN" sz="1400" dirty="0">
              <a:solidFill>
                <a:schemeClr val="bg1"/>
              </a:solidFill>
              <a:latin typeface="Segoe UI Light" panose="020B0502040204020203" pitchFamily="34" charset="0"/>
              <a:ea typeface="Open Sans" panose="020B0606030504020204" pitchFamily="34" charset="0"/>
              <a:cs typeface="Segoe UI Light" panose="020B0502040204020203" pitchFamily="34" charset="0"/>
            </a:endParaRPr>
          </a:p>
        </p:txBody>
      </p:sp>
      <p:sp>
        <p:nvSpPr>
          <p:cNvPr id="63" name="Rectangle 62">
            <a:extLst>
              <a:ext uri="{FF2B5EF4-FFF2-40B4-BE49-F238E27FC236}">
                <a16:creationId xmlns:a16="http://schemas.microsoft.com/office/drawing/2014/main" id="{5D4EF8D6-59F6-431B-962E-4E91455AEB10}"/>
              </a:ext>
            </a:extLst>
          </p:cNvPr>
          <p:cNvSpPr/>
          <p:nvPr/>
        </p:nvSpPr>
        <p:spPr>
          <a:xfrm>
            <a:off x="613759" y="2920580"/>
            <a:ext cx="3767546"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Hourly Pay</a:t>
            </a:r>
            <a:endParaRPr lang="en-IN" sz="3200" b="1" dirty="0">
              <a:solidFill>
                <a:schemeClr val="bg1"/>
              </a:solidFill>
            </a:endParaRPr>
          </a:p>
        </p:txBody>
      </p:sp>
      <p:sp>
        <p:nvSpPr>
          <p:cNvPr id="64" name="Rectangle 63">
            <a:extLst>
              <a:ext uri="{FF2B5EF4-FFF2-40B4-BE49-F238E27FC236}">
                <a16:creationId xmlns:a16="http://schemas.microsoft.com/office/drawing/2014/main" id="{CD2BFCB1-CE1E-4103-B31E-B3F69221800D}"/>
              </a:ext>
            </a:extLst>
          </p:cNvPr>
          <p:cNvSpPr/>
          <p:nvPr/>
        </p:nvSpPr>
        <p:spPr>
          <a:xfrm>
            <a:off x="1837247" y="4316058"/>
            <a:ext cx="3767547"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Benefits</a:t>
            </a:r>
            <a:endParaRPr lang="en-IN" sz="3200" dirty="0">
              <a:solidFill>
                <a:schemeClr val="bg1"/>
              </a:solidFill>
              <a:latin typeface="Segoe UI Light" panose="020B0502040204020203" pitchFamily="34" charset="0"/>
              <a:ea typeface="Open Sans" panose="020B0606030504020204" pitchFamily="34" charset="0"/>
              <a:cs typeface="Segoe UI Light" panose="020B0502040204020203" pitchFamily="34" charset="0"/>
            </a:endParaRPr>
          </a:p>
        </p:txBody>
      </p:sp>
      <p:sp>
        <p:nvSpPr>
          <p:cNvPr id="65" name="Rectangle 64">
            <a:extLst>
              <a:ext uri="{FF2B5EF4-FFF2-40B4-BE49-F238E27FC236}">
                <a16:creationId xmlns:a16="http://schemas.microsoft.com/office/drawing/2014/main" id="{5841C0AD-9287-4C02-8DAC-8628E0113567}"/>
              </a:ext>
            </a:extLst>
          </p:cNvPr>
          <p:cNvSpPr/>
          <p:nvPr/>
        </p:nvSpPr>
        <p:spPr>
          <a:xfrm>
            <a:off x="6887093" y="2914083"/>
            <a:ext cx="3926617"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Indirect Compensation</a:t>
            </a:r>
            <a:endParaRPr lang="en-US" altLang="en-US" sz="3200" b="1" dirty="0">
              <a:solidFill>
                <a:schemeClr val="bg1"/>
              </a:solidFill>
            </a:endParaRPr>
          </a:p>
        </p:txBody>
      </p:sp>
      <p:sp>
        <p:nvSpPr>
          <p:cNvPr id="67" name="Rectangle 66">
            <a:extLst>
              <a:ext uri="{FF2B5EF4-FFF2-40B4-BE49-F238E27FC236}">
                <a16:creationId xmlns:a16="http://schemas.microsoft.com/office/drawing/2014/main" id="{D0AF4D3E-6638-4675-AA55-85EB780219B5}"/>
              </a:ext>
            </a:extLst>
          </p:cNvPr>
          <p:cNvSpPr/>
          <p:nvPr/>
        </p:nvSpPr>
        <p:spPr>
          <a:xfrm>
            <a:off x="6779496" y="1522974"/>
            <a:ext cx="3926617"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Direct Compensation</a:t>
            </a:r>
            <a:r>
              <a:rPr lang="en-US" sz="3200" b="0" i="0" u="none" strike="noStrike" dirty="0">
                <a:solidFill>
                  <a:schemeClr val="bg1"/>
                </a:solidFill>
                <a:effectLst/>
                <a:latin typeface="Calibri" panose="020F0502020204030204" pitchFamily="34" charset="0"/>
              </a:rPr>
              <a:t> </a:t>
            </a:r>
            <a:endParaRPr lang="en-US" altLang="en-US" sz="3200" b="1" dirty="0">
              <a:solidFill>
                <a:schemeClr val="bg1"/>
              </a:solidFill>
            </a:endParaRPr>
          </a:p>
        </p:txBody>
      </p:sp>
      <p:grpSp>
        <p:nvGrpSpPr>
          <p:cNvPr id="3" name="Group 2">
            <a:extLst>
              <a:ext uri="{FF2B5EF4-FFF2-40B4-BE49-F238E27FC236}">
                <a16:creationId xmlns:a16="http://schemas.microsoft.com/office/drawing/2014/main" id="{5A5C47D6-B606-5BC3-995F-E5B118DC7E2B}"/>
              </a:ext>
            </a:extLst>
          </p:cNvPr>
          <p:cNvGrpSpPr/>
          <p:nvPr/>
        </p:nvGrpSpPr>
        <p:grpSpPr>
          <a:xfrm>
            <a:off x="332591" y="4001021"/>
            <a:ext cx="4502674" cy="998402"/>
            <a:chOff x="3127342" y="1556792"/>
            <a:chExt cx="2952328" cy="1152127"/>
          </a:xfrm>
          <a:solidFill>
            <a:schemeClr val="accent6">
              <a:lumMod val="75000"/>
            </a:schemeClr>
          </a:solidFill>
          <a:effectLst>
            <a:outerShdw blurRad="381000" dist="381000" dir="8100000" algn="tr" rotWithShape="0">
              <a:prstClr val="black">
                <a:alpha val="10000"/>
              </a:prstClr>
            </a:outerShdw>
          </a:effectLst>
        </p:grpSpPr>
        <p:sp>
          <p:nvSpPr>
            <p:cNvPr id="4" name="Rectangle: Rounded Corners 25">
              <a:extLst>
                <a:ext uri="{FF2B5EF4-FFF2-40B4-BE49-F238E27FC236}">
                  <a16:creationId xmlns:a16="http://schemas.microsoft.com/office/drawing/2014/main" id="{3781643E-ACEC-561C-60B9-D70CDBA04BB8}"/>
                </a:ext>
              </a:extLst>
            </p:cNvPr>
            <p:cNvSpPr/>
            <p:nvPr/>
          </p:nvSpPr>
          <p:spPr>
            <a:xfrm>
              <a:off x="3127342" y="1556792"/>
              <a:ext cx="2952328" cy="1152127"/>
            </a:xfrm>
            <a:prstGeom prst="roundRect">
              <a:avLst>
                <a:gd name="adj" fmla="val 2103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 name="Freeform: Shape 28">
              <a:extLst>
                <a:ext uri="{FF2B5EF4-FFF2-40B4-BE49-F238E27FC236}">
                  <a16:creationId xmlns:a16="http://schemas.microsoft.com/office/drawing/2014/main" id="{67829477-9F46-75A8-F3E9-BDF833368C20}"/>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6">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p>
          </p:txBody>
        </p:sp>
      </p:grpSp>
      <p:sp>
        <p:nvSpPr>
          <p:cNvPr id="7" name="TextBox 6">
            <a:extLst>
              <a:ext uri="{FF2B5EF4-FFF2-40B4-BE49-F238E27FC236}">
                <a16:creationId xmlns:a16="http://schemas.microsoft.com/office/drawing/2014/main" id="{BBF99D19-480D-9739-5E09-07166E657392}"/>
              </a:ext>
            </a:extLst>
          </p:cNvPr>
          <p:cNvSpPr txBox="1"/>
          <p:nvPr/>
        </p:nvSpPr>
        <p:spPr>
          <a:xfrm>
            <a:off x="600049" y="4207835"/>
            <a:ext cx="3848120" cy="584775"/>
          </a:xfrm>
          <a:prstGeom prst="rect">
            <a:avLst/>
          </a:prstGeom>
          <a:noFill/>
        </p:spPr>
        <p:txBody>
          <a:bodyPr wrap="square">
            <a:spAutoFit/>
          </a:bodyPr>
          <a:lstStyle/>
          <a:p>
            <a:pPr algn="ctr"/>
            <a:r>
              <a:rPr lang="en-US" sz="3200" b="1" i="0" u="none" strike="noStrike" dirty="0">
                <a:solidFill>
                  <a:schemeClr val="bg1"/>
                </a:solidFill>
                <a:effectLst/>
                <a:latin typeface="Calibri" panose="020F0502020204030204" pitchFamily="34" charset="0"/>
              </a:rPr>
              <a:t>Base Pay</a:t>
            </a:r>
            <a:endParaRPr lang="en-US" dirty="0">
              <a:solidFill>
                <a:schemeClr val="bg1"/>
              </a:solidFill>
            </a:endParaRPr>
          </a:p>
        </p:txBody>
      </p:sp>
      <p:grpSp>
        <p:nvGrpSpPr>
          <p:cNvPr id="6" name="Group 5">
            <a:extLst>
              <a:ext uri="{FF2B5EF4-FFF2-40B4-BE49-F238E27FC236}">
                <a16:creationId xmlns:a16="http://schemas.microsoft.com/office/drawing/2014/main" id="{61BD6E2C-610F-1E88-E1E7-60692FD9FA45}"/>
              </a:ext>
            </a:extLst>
          </p:cNvPr>
          <p:cNvGrpSpPr/>
          <p:nvPr/>
        </p:nvGrpSpPr>
        <p:grpSpPr>
          <a:xfrm>
            <a:off x="318000" y="5512880"/>
            <a:ext cx="4517265" cy="998402"/>
            <a:chOff x="3127342" y="1556792"/>
            <a:chExt cx="2952328" cy="1152127"/>
          </a:xfrm>
          <a:solidFill>
            <a:schemeClr val="accent2"/>
          </a:solidFill>
          <a:effectLst>
            <a:outerShdw blurRad="381000" dist="381000" dir="8100000" algn="tr" rotWithShape="0">
              <a:prstClr val="black">
                <a:alpha val="10000"/>
              </a:prstClr>
            </a:outerShdw>
          </a:effectLst>
        </p:grpSpPr>
        <p:sp>
          <p:nvSpPr>
            <p:cNvPr id="8" name="Rectangle: Rounded Corners 31">
              <a:extLst>
                <a:ext uri="{FF2B5EF4-FFF2-40B4-BE49-F238E27FC236}">
                  <a16:creationId xmlns:a16="http://schemas.microsoft.com/office/drawing/2014/main" id="{BD4DAD54-BE5F-21EC-D8E9-D32FE493C8E9}"/>
                </a:ext>
              </a:extLst>
            </p:cNvPr>
            <p:cNvSpPr/>
            <p:nvPr/>
          </p:nvSpPr>
          <p:spPr>
            <a:xfrm>
              <a:off x="3127342" y="1556792"/>
              <a:ext cx="2952328" cy="1152127"/>
            </a:xfrm>
            <a:prstGeom prst="roundRect">
              <a:avLst>
                <a:gd name="adj" fmla="val 210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Freeform: Shape 32">
              <a:extLst>
                <a:ext uri="{FF2B5EF4-FFF2-40B4-BE49-F238E27FC236}">
                  <a16:creationId xmlns:a16="http://schemas.microsoft.com/office/drawing/2014/main" id="{1D572AE1-4694-9BFB-9158-125C57CE3D8A}"/>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grpSp>
        <p:nvGrpSpPr>
          <p:cNvPr id="10" name="Group 9">
            <a:extLst>
              <a:ext uri="{FF2B5EF4-FFF2-40B4-BE49-F238E27FC236}">
                <a16:creationId xmlns:a16="http://schemas.microsoft.com/office/drawing/2014/main" id="{E3275FA5-CD4E-8060-93F8-8AA046A019CD}"/>
              </a:ext>
            </a:extLst>
          </p:cNvPr>
          <p:cNvGrpSpPr/>
          <p:nvPr/>
        </p:nvGrpSpPr>
        <p:grpSpPr>
          <a:xfrm>
            <a:off x="6777415" y="5461860"/>
            <a:ext cx="4247460" cy="998402"/>
            <a:chOff x="3127342" y="1556792"/>
            <a:chExt cx="2952328" cy="1152127"/>
          </a:xfrm>
          <a:solidFill>
            <a:schemeClr val="accent4"/>
          </a:solidFill>
          <a:effectLst>
            <a:outerShdw blurRad="381000" dist="381000" dir="8100000" algn="tr" rotWithShape="0">
              <a:prstClr val="black">
                <a:alpha val="10000"/>
              </a:prstClr>
            </a:outerShdw>
          </a:effectLst>
        </p:grpSpPr>
        <p:sp>
          <p:nvSpPr>
            <p:cNvPr id="11" name="Rectangle: Rounded Corners 40">
              <a:extLst>
                <a:ext uri="{FF2B5EF4-FFF2-40B4-BE49-F238E27FC236}">
                  <a16:creationId xmlns:a16="http://schemas.microsoft.com/office/drawing/2014/main" id="{7304BF54-EA63-B8E8-5763-51C5E44EA175}"/>
                </a:ext>
              </a:extLst>
            </p:cNvPr>
            <p:cNvSpPr/>
            <p:nvPr/>
          </p:nvSpPr>
          <p:spPr>
            <a:xfrm>
              <a:off x="3127342" y="1556792"/>
              <a:ext cx="2952328" cy="1152127"/>
            </a:xfrm>
            <a:prstGeom prst="roundRect">
              <a:avLst>
                <a:gd name="adj" fmla="val 2103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reeform: Shape 41">
              <a:extLst>
                <a:ext uri="{FF2B5EF4-FFF2-40B4-BE49-F238E27FC236}">
                  <a16:creationId xmlns:a16="http://schemas.microsoft.com/office/drawing/2014/main" id="{D7F59963-9083-19A0-7F39-65FA4B5F75FF}"/>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4">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p>
          </p:txBody>
        </p:sp>
      </p:grpSp>
      <p:sp>
        <p:nvSpPr>
          <p:cNvPr id="13" name="Rectangle 12">
            <a:extLst>
              <a:ext uri="{FF2B5EF4-FFF2-40B4-BE49-F238E27FC236}">
                <a16:creationId xmlns:a16="http://schemas.microsoft.com/office/drawing/2014/main" id="{617C0F4D-C609-6C93-E38A-6E7B443CFE17}"/>
              </a:ext>
            </a:extLst>
          </p:cNvPr>
          <p:cNvSpPr/>
          <p:nvPr/>
        </p:nvSpPr>
        <p:spPr>
          <a:xfrm>
            <a:off x="706559" y="5763431"/>
            <a:ext cx="4175159"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Variable Pay</a:t>
            </a:r>
            <a:endParaRPr lang="en-IN" sz="3200" b="1" dirty="0">
              <a:solidFill>
                <a:schemeClr val="bg1"/>
              </a:solidFill>
            </a:endParaRPr>
          </a:p>
        </p:txBody>
      </p:sp>
      <p:sp>
        <p:nvSpPr>
          <p:cNvPr id="14" name="Rectangle 13">
            <a:extLst>
              <a:ext uri="{FF2B5EF4-FFF2-40B4-BE49-F238E27FC236}">
                <a16:creationId xmlns:a16="http://schemas.microsoft.com/office/drawing/2014/main" id="{571943AE-B7DA-CF06-B0A7-20E09EE644DB}"/>
              </a:ext>
            </a:extLst>
          </p:cNvPr>
          <p:cNvSpPr/>
          <p:nvPr/>
        </p:nvSpPr>
        <p:spPr>
          <a:xfrm>
            <a:off x="7043441" y="5743187"/>
            <a:ext cx="3613923" cy="430887"/>
          </a:xfrm>
          <a:prstGeom prst="rect">
            <a:avLst/>
          </a:prstGeom>
        </p:spPr>
        <p:txBody>
          <a:bodyPr wrap="square" lIns="0" tIns="0" rIns="0" bIns="0" anchor="ctr">
            <a:spAutoFit/>
          </a:bodyPr>
          <a:lstStyle/>
          <a:p>
            <a:pPr algn="ctr"/>
            <a:r>
              <a:rPr lang="en-US" sz="2800" b="1" i="0" u="none" strike="noStrike" dirty="0">
                <a:solidFill>
                  <a:schemeClr val="bg1"/>
                </a:solidFill>
                <a:effectLst/>
                <a:latin typeface="Calibri" panose="020F0502020204030204" pitchFamily="34" charset="0"/>
              </a:rPr>
              <a:t>Total Rewards</a:t>
            </a:r>
            <a:endParaRPr lang="en-IN" sz="2800" dirty="0">
              <a:solidFill>
                <a:schemeClr val="bg1"/>
              </a:solidFill>
              <a:latin typeface="Segoe UI Light" panose="020B0502040204020203" pitchFamily="34" charset="0"/>
              <a:ea typeface="Open Sans" panose="020B0606030504020204"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3F9634A9-EE79-B011-2BF6-54CB9886464D}"/>
              </a:ext>
            </a:extLst>
          </p:cNvPr>
          <p:cNvGrpSpPr/>
          <p:nvPr/>
        </p:nvGrpSpPr>
        <p:grpSpPr>
          <a:xfrm>
            <a:off x="6777415" y="4031196"/>
            <a:ext cx="4247460" cy="998402"/>
            <a:chOff x="3127342" y="1556792"/>
            <a:chExt cx="2952328" cy="1152127"/>
          </a:xfrm>
          <a:solidFill>
            <a:schemeClr val="accent3"/>
          </a:solidFill>
          <a:effectLst>
            <a:outerShdw blurRad="381000" dist="381000" dir="8100000" algn="tr" rotWithShape="0">
              <a:prstClr val="black">
                <a:alpha val="10000"/>
              </a:prstClr>
            </a:outerShdw>
          </a:effectLst>
        </p:grpSpPr>
        <p:sp>
          <p:nvSpPr>
            <p:cNvPr id="16" name="Rectangle: Rounded Corners 37">
              <a:extLst>
                <a:ext uri="{FF2B5EF4-FFF2-40B4-BE49-F238E27FC236}">
                  <a16:creationId xmlns:a16="http://schemas.microsoft.com/office/drawing/2014/main" id="{394E8512-A4A9-9BC5-7D0F-F5019C1AE82F}"/>
                </a:ext>
              </a:extLst>
            </p:cNvPr>
            <p:cNvSpPr/>
            <p:nvPr/>
          </p:nvSpPr>
          <p:spPr>
            <a:xfrm>
              <a:off x="3127342" y="1556792"/>
              <a:ext cx="2952328" cy="1152127"/>
            </a:xfrm>
            <a:prstGeom prst="roundRect">
              <a:avLst>
                <a:gd name="adj" fmla="val 210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Freeform: Shape 38">
              <a:extLst>
                <a:ext uri="{FF2B5EF4-FFF2-40B4-BE49-F238E27FC236}">
                  <a16:creationId xmlns:a16="http://schemas.microsoft.com/office/drawing/2014/main" id="{A8252621-ECA2-D7BD-CC33-AB674D31A7BC}"/>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3">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18" name="Rectangle 17">
            <a:extLst>
              <a:ext uri="{FF2B5EF4-FFF2-40B4-BE49-F238E27FC236}">
                <a16:creationId xmlns:a16="http://schemas.microsoft.com/office/drawing/2014/main" id="{18E7BCBD-151C-E433-DD98-2CED7ACB8C23}"/>
              </a:ext>
            </a:extLst>
          </p:cNvPr>
          <p:cNvSpPr/>
          <p:nvPr/>
        </p:nvSpPr>
        <p:spPr>
          <a:xfrm>
            <a:off x="7032801" y="4382517"/>
            <a:ext cx="3926617"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Pay Structure</a:t>
            </a:r>
            <a:endParaRPr lang="en-US" altLang="en-US" sz="3200" b="1" dirty="0">
              <a:solidFill>
                <a:schemeClr val="bg1"/>
              </a:solidFill>
            </a:endParaRPr>
          </a:p>
        </p:txBody>
      </p:sp>
    </p:spTree>
    <p:extLst>
      <p:ext uri="{BB962C8B-B14F-4D97-AF65-F5344CB8AC3E}">
        <p14:creationId xmlns:p14="http://schemas.microsoft.com/office/powerpoint/2010/main" val="146340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subTnLst>
                                    <p:animClr clrSpc="rgb" dir="cw">
                                      <p:cBhvr override="childStyle">
                                        <p:cTn dur="1" fill="hold" display="0" masterRel="nextClick" afterEffect="1"/>
                                        <p:tgtEl>
                                          <p:spTgt spid="3"/>
                                        </p:tgtEl>
                                        <p:attrNameLst>
                                          <p:attrName>ppt_c</p:attrName>
                                        </p:attrNameLst>
                                      </p:cBhvr>
                                      <p:to>
                                        <a:srgbClr val="F2F287"/>
                                      </p:to>
                                    </p:animClr>
                                  </p:sub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31"/>
                                        </p:tgtEl>
                                      </p:cBhvr>
                                      <p:by x="150000" y="150000"/>
                                    </p:animScale>
                                  </p:childTnLst>
                                  <p:subTnLst>
                                    <p:animClr clrSpc="rgb" dir="cw">
                                      <p:cBhvr override="childStyle">
                                        <p:cTn dur="1" fill="hold" display="0" masterRel="nextClick" afterEffect="1"/>
                                        <p:tgtEl>
                                          <p:spTgt spid="31"/>
                                        </p:tgtEl>
                                        <p:attrNameLst>
                                          <p:attrName>ppt_c</p:attrName>
                                        </p:attrNameLst>
                                      </p:cBhvr>
                                      <p:to>
                                        <a:srgbClr val="F2F287"/>
                                      </p:to>
                                    </p:animClr>
                                  </p:sub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37"/>
                                        </p:tgtEl>
                                      </p:cBhvr>
                                      <p:by x="150000" y="150000"/>
                                    </p:animScale>
                                  </p:childTnLst>
                                  <p:subTnLst>
                                    <p:animClr clrSpc="rgb" dir="cw">
                                      <p:cBhvr override="childStyle">
                                        <p:cTn dur="1" fill="hold" display="0" masterRel="nextClick" afterEffect="1"/>
                                        <p:tgtEl>
                                          <p:spTgt spid="37"/>
                                        </p:tgtEl>
                                        <p:attrNameLst>
                                          <p:attrName>ppt_c</p:attrName>
                                        </p:attrNameLst>
                                      </p:cBhvr>
                                      <p:to>
                                        <a:srgbClr val="F2F287"/>
                                      </p:to>
                                    </p:animClr>
                                  </p:sub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43"/>
                                        </p:tgtEl>
                                      </p:cBhvr>
                                      <p:by x="150000" y="150000"/>
                                    </p:animScale>
                                  </p:childTnLst>
                                  <p:subTnLst>
                                    <p:animClr clrSpc="rgb" dir="cw">
                                      <p:cBhvr override="childStyle">
                                        <p:cTn dur="1" fill="hold" display="0" masterRel="nextClick" afterEffect="1"/>
                                        <p:tgtEl>
                                          <p:spTgt spid="43"/>
                                        </p:tgtEl>
                                        <p:attrNameLst>
                                          <p:attrName>ppt_c</p:attrName>
                                        </p:attrNameLst>
                                      </p:cBhvr>
                                      <p:to>
                                        <a:srgbClr val="F2F287"/>
                                      </p:to>
                                    </p:animClr>
                                  </p:subTnLst>
                                </p:cTn>
                              </p:par>
                            </p:childTnLst>
                          </p:cTn>
                        </p:par>
                      </p:childTnLst>
                    </p:cTn>
                  </p:par>
                  <p:par>
                    <p:cTn id="19" fill="hold">
                      <p:stCondLst>
                        <p:cond delay="indefinite"/>
                      </p:stCondLst>
                      <p:childTnLst>
                        <p:par>
                          <p:cTn id="20" fill="hold">
                            <p:stCondLst>
                              <p:cond delay="0"/>
                            </p:stCondLst>
                            <p:childTnLst>
                              <p:par>
                                <p:cTn id="21" presetID="6" presetClass="emph" presetSubtype="0" fill="hold" nodeType="clickEffect">
                                  <p:stCondLst>
                                    <p:cond delay="0"/>
                                  </p:stCondLst>
                                  <p:childTnLst>
                                    <p:animScale>
                                      <p:cBhvr>
                                        <p:cTn id="22" dur="2000" fill="hold"/>
                                        <p:tgtEl>
                                          <p:spTgt spid="30"/>
                                        </p:tgtEl>
                                      </p:cBhvr>
                                      <p:by x="150000" y="150000"/>
                                    </p:animScale>
                                  </p:childTnLst>
                                  <p:subTnLst>
                                    <p:animClr clrSpc="rgb" dir="cw">
                                      <p:cBhvr override="childStyle">
                                        <p:cTn dur="1" fill="hold" display="0" masterRel="nextClick" afterEffect="1"/>
                                        <p:tgtEl>
                                          <p:spTgt spid="30"/>
                                        </p:tgtEl>
                                        <p:attrNameLst>
                                          <p:attrName>ppt_c</p:attrName>
                                        </p:attrNameLst>
                                      </p:cBhvr>
                                      <p:to>
                                        <a:srgbClr val="F2F287"/>
                                      </p:to>
                                    </p:animClr>
                                  </p:subTnLst>
                                </p:cTn>
                              </p:par>
                            </p:childTnLst>
                          </p:cTn>
                        </p:par>
                      </p:childTnLst>
                    </p:cTn>
                  </p:par>
                  <p:par>
                    <p:cTn id="23" fill="hold">
                      <p:stCondLst>
                        <p:cond delay="indefinite"/>
                      </p:stCondLst>
                      <p:childTnLst>
                        <p:par>
                          <p:cTn id="24" fill="hold">
                            <p:stCondLst>
                              <p:cond delay="0"/>
                            </p:stCondLst>
                            <p:childTnLst>
                              <p:par>
                                <p:cTn id="25" presetID="6" presetClass="emph" presetSubtype="0" fill="hold" nodeType="clickEffect">
                                  <p:stCondLst>
                                    <p:cond delay="0"/>
                                  </p:stCondLst>
                                  <p:childTnLst>
                                    <p:animScale>
                                      <p:cBhvr>
                                        <p:cTn id="26" dur="2000" fill="hold"/>
                                        <p:tgtEl>
                                          <p:spTgt spid="10"/>
                                        </p:tgtEl>
                                      </p:cBhvr>
                                      <p:by x="150000" y="150000"/>
                                    </p:animScale>
                                  </p:childTnLst>
                                  <p:subTnLst>
                                    <p:animClr clrSpc="rgb" dir="cw">
                                      <p:cBhvr override="childStyle">
                                        <p:cTn dur="1" fill="hold" display="0" masterRel="nextClick" afterEffect="1"/>
                                        <p:tgtEl>
                                          <p:spTgt spid="10"/>
                                        </p:tgtEl>
                                        <p:attrNameLst>
                                          <p:attrName>ppt_c</p:attrName>
                                        </p:attrNameLst>
                                      </p:cBhvr>
                                      <p:to>
                                        <a:srgbClr val="F2F287"/>
                                      </p:to>
                                    </p:animClr>
                                  </p:subTnLst>
                                </p:cTn>
                              </p:par>
                            </p:childTnLst>
                          </p:cTn>
                        </p:par>
                      </p:childTnLst>
                    </p:cTn>
                  </p:par>
                  <p:par>
                    <p:cTn id="27" fill="hold">
                      <p:stCondLst>
                        <p:cond delay="indefinite"/>
                      </p:stCondLst>
                      <p:childTnLst>
                        <p:par>
                          <p:cTn id="28" fill="hold">
                            <p:stCondLst>
                              <p:cond delay="0"/>
                            </p:stCondLst>
                            <p:childTnLst>
                              <p:par>
                                <p:cTn id="29" presetID="6" presetClass="emph" presetSubtype="0" fill="hold" nodeType="clickEffect">
                                  <p:stCondLst>
                                    <p:cond delay="0"/>
                                  </p:stCondLst>
                                  <p:childTnLst>
                                    <p:animScale>
                                      <p:cBhvr>
                                        <p:cTn id="30" dur="2000" fill="hold"/>
                                        <p:tgtEl>
                                          <p:spTgt spid="6"/>
                                        </p:tgtEl>
                                      </p:cBhvr>
                                      <p:by x="150000" y="150000"/>
                                    </p:animScale>
                                  </p:childTnLst>
                                  <p:subTnLst>
                                    <p:animClr clrSpc="rgb" dir="cw">
                                      <p:cBhvr override="childStyle">
                                        <p:cTn dur="1" fill="hold" display="0" masterRel="nextClick" afterEffect="1"/>
                                        <p:tgtEl>
                                          <p:spTgt spid="6"/>
                                        </p:tgtEl>
                                        <p:attrNameLst>
                                          <p:attrName>ppt_c</p:attrName>
                                        </p:attrNameLst>
                                      </p:cBhvr>
                                      <p:to>
                                        <a:srgbClr val="F2F287"/>
                                      </p:to>
                                    </p:animClr>
                                  </p:subTnLst>
                                </p:cTn>
                              </p:par>
                            </p:childTnLst>
                          </p:cTn>
                        </p:par>
                      </p:childTnLst>
                    </p:cTn>
                  </p:par>
                  <p:par>
                    <p:cTn id="31" fill="hold">
                      <p:stCondLst>
                        <p:cond delay="indefinite"/>
                      </p:stCondLst>
                      <p:childTnLst>
                        <p:par>
                          <p:cTn id="32" fill="hold">
                            <p:stCondLst>
                              <p:cond delay="0"/>
                            </p:stCondLst>
                            <p:childTnLst>
                              <p:par>
                                <p:cTn id="33" presetID="6" presetClass="emph" presetSubtype="0" fill="hold" nodeType="clickEffect">
                                  <p:stCondLst>
                                    <p:cond delay="0"/>
                                  </p:stCondLst>
                                  <p:childTnLst>
                                    <p:animScale>
                                      <p:cBhvr>
                                        <p:cTn id="34" dur="2000" fill="hold"/>
                                        <p:tgtEl>
                                          <p:spTgt spid="15"/>
                                        </p:tgtEl>
                                      </p:cBhvr>
                                      <p:by x="150000" y="150000"/>
                                    </p:animScale>
                                  </p:childTnLst>
                                  <p:subTnLst>
                                    <p:animClr clrSpc="rgb" dir="cw">
                                      <p:cBhvr override="childStyle">
                                        <p:cTn dur="1" fill="hold" display="0" masterRel="nextClick" afterEffect="1"/>
                                        <p:tgtEl>
                                          <p:spTgt spid="15"/>
                                        </p:tgtEl>
                                        <p:attrNameLst>
                                          <p:attrName>ppt_c</p:attrName>
                                        </p:attrNameLst>
                                      </p:cBhvr>
                                      <p:to>
                                        <a:srgbClr val="F2F287"/>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0" i="0" dirty="0">
                <a:effectLst/>
              </a:rPr>
              <a:t>Key Terms</a:t>
            </a:r>
            <a:endParaRPr lang="en-IN" dirty="0"/>
          </a:p>
        </p:txBody>
      </p:sp>
      <p:grpSp>
        <p:nvGrpSpPr>
          <p:cNvPr id="30" name="Group 29">
            <a:extLst>
              <a:ext uri="{FF2B5EF4-FFF2-40B4-BE49-F238E27FC236}">
                <a16:creationId xmlns:a16="http://schemas.microsoft.com/office/drawing/2014/main" id="{2C97CC75-2E17-47C8-9FD6-68B0AA51F702}"/>
              </a:ext>
            </a:extLst>
          </p:cNvPr>
          <p:cNvGrpSpPr/>
          <p:nvPr/>
        </p:nvGrpSpPr>
        <p:grpSpPr>
          <a:xfrm>
            <a:off x="332591" y="1370558"/>
            <a:ext cx="4517265" cy="998402"/>
            <a:chOff x="3127342" y="1556792"/>
            <a:chExt cx="2952328" cy="1152127"/>
          </a:xfrm>
          <a:solidFill>
            <a:schemeClr val="accent6">
              <a:lumMod val="75000"/>
            </a:schemeClr>
          </a:solidFill>
          <a:effectLst>
            <a:outerShdw blurRad="381000" dist="381000" dir="8100000" algn="tr" rotWithShape="0">
              <a:prstClr val="black">
                <a:alpha val="10000"/>
              </a:prstClr>
            </a:outerShdw>
          </a:effectLst>
        </p:grpSpPr>
        <p:sp>
          <p:nvSpPr>
            <p:cNvPr id="26" name="Rectangle: Rounded Corners 25">
              <a:extLst>
                <a:ext uri="{FF2B5EF4-FFF2-40B4-BE49-F238E27FC236}">
                  <a16:creationId xmlns:a16="http://schemas.microsoft.com/office/drawing/2014/main" id="{65EE8BA0-4DDF-4661-A118-E33F59638B4D}"/>
                </a:ext>
              </a:extLst>
            </p:cNvPr>
            <p:cNvSpPr/>
            <p:nvPr/>
          </p:nvSpPr>
          <p:spPr>
            <a:xfrm>
              <a:off x="3127342" y="1556792"/>
              <a:ext cx="2952328" cy="1152127"/>
            </a:xfrm>
            <a:prstGeom prst="roundRect">
              <a:avLst>
                <a:gd name="adj" fmla="val 2103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Freeform: Shape 28">
              <a:extLst>
                <a:ext uri="{FF2B5EF4-FFF2-40B4-BE49-F238E27FC236}">
                  <a16:creationId xmlns:a16="http://schemas.microsoft.com/office/drawing/2014/main" id="{A80D8D08-9581-4685-92C3-7C7BF2FC9E6C}"/>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6">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grpSp>
        <p:nvGrpSpPr>
          <p:cNvPr id="31" name="Group 30">
            <a:extLst>
              <a:ext uri="{FF2B5EF4-FFF2-40B4-BE49-F238E27FC236}">
                <a16:creationId xmlns:a16="http://schemas.microsoft.com/office/drawing/2014/main" id="{834D7D83-B794-46E9-BFF1-E1C2468EB7FD}"/>
              </a:ext>
            </a:extLst>
          </p:cNvPr>
          <p:cNvGrpSpPr/>
          <p:nvPr/>
        </p:nvGrpSpPr>
        <p:grpSpPr>
          <a:xfrm>
            <a:off x="332591" y="3129406"/>
            <a:ext cx="4502675" cy="998402"/>
            <a:chOff x="3127342" y="1556792"/>
            <a:chExt cx="2952328" cy="1152127"/>
          </a:xfrm>
          <a:solidFill>
            <a:schemeClr val="accent2"/>
          </a:solidFill>
          <a:effectLst>
            <a:outerShdw blurRad="381000" dist="381000" dir="8100000" algn="tr" rotWithShape="0">
              <a:prstClr val="black">
                <a:alpha val="10000"/>
              </a:prstClr>
            </a:outerShdw>
          </a:effectLst>
        </p:grpSpPr>
        <p:sp>
          <p:nvSpPr>
            <p:cNvPr id="32" name="Rectangle: Rounded Corners 31">
              <a:extLst>
                <a:ext uri="{FF2B5EF4-FFF2-40B4-BE49-F238E27FC236}">
                  <a16:creationId xmlns:a16="http://schemas.microsoft.com/office/drawing/2014/main" id="{B49FD52C-61BC-4E19-BFDC-FFFE11D13078}"/>
                </a:ext>
              </a:extLst>
            </p:cNvPr>
            <p:cNvSpPr/>
            <p:nvPr/>
          </p:nvSpPr>
          <p:spPr>
            <a:xfrm>
              <a:off x="3127342" y="1556792"/>
              <a:ext cx="2952328" cy="1152127"/>
            </a:xfrm>
            <a:prstGeom prst="roundRect">
              <a:avLst>
                <a:gd name="adj" fmla="val 210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3" name="Freeform: Shape 32">
              <a:extLst>
                <a:ext uri="{FF2B5EF4-FFF2-40B4-BE49-F238E27FC236}">
                  <a16:creationId xmlns:a16="http://schemas.microsoft.com/office/drawing/2014/main" id="{6ABF3727-C0E4-4377-B526-F64B2F0799ED}"/>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2">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grpSp>
        <p:nvGrpSpPr>
          <p:cNvPr id="37" name="Group 36">
            <a:extLst>
              <a:ext uri="{FF2B5EF4-FFF2-40B4-BE49-F238E27FC236}">
                <a16:creationId xmlns:a16="http://schemas.microsoft.com/office/drawing/2014/main" id="{3269F36D-A1FA-4377-812E-15DD7C46509E}"/>
              </a:ext>
            </a:extLst>
          </p:cNvPr>
          <p:cNvGrpSpPr/>
          <p:nvPr/>
        </p:nvGrpSpPr>
        <p:grpSpPr>
          <a:xfrm>
            <a:off x="6619075" y="1260290"/>
            <a:ext cx="4247460" cy="998402"/>
            <a:chOff x="3127342" y="1556792"/>
            <a:chExt cx="2952328" cy="1152127"/>
          </a:xfrm>
          <a:solidFill>
            <a:schemeClr val="accent3"/>
          </a:solidFill>
          <a:effectLst>
            <a:outerShdw blurRad="381000" dist="381000" dir="8100000" algn="tr" rotWithShape="0">
              <a:prstClr val="black">
                <a:alpha val="10000"/>
              </a:prstClr>
            </a:outerShdw>
          </a:effectLst>
        </p:grpSpPr>
        <p:sp>
          <p:nvSpPr>
            <p:cNvPr id="38" name="Rectangle: Rounded Corners 37">
              <a:extLst>
                <a:ext uri="{FF2B5EF4-FFF2-40B4-BE49-F238E27FC236}">
                  <a16:creationId xmlns:a16="http://schemas.microsoft.com/office/drawing/2014/main" id="{DCEE5BDF-3952-4C66-8B2E-780CB03D9B92}"/>
                </a:ext>
              </a:extLst>
            </p:cNvPr>
            <p:cNvSpPr/>
            <p:nvPr/>
          </p:nvSpPr>
          <p:spPr>
            <a:xfrm>
              <a:off x="3127342" y="1556792"/>
              <a:ext cx="2952328" cy="1152127"/>
            </a:xfrm>
            <a:prstGeom prst="roundRect">
              <a:avLst>
                <a:gd name="adj" fmla="val 210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9" name="Freeform: Shape 38">
              <a:extLst>
                <a:ext uri="{FF2B5EF4-FFF2-40B4-BE49-F238E27FC236}">
                  <a16:creationId xmlns:a16="http://schemas.microsoft.com/office/drawing/2014/main" id="{A58685C8-633B-4A2E-83C0-FE7869B78438}"/>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3">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grpSp>
        <p:nvGrpSpPr>
          <p:cNvPr id="43" name="Group 42">
            <a:extLst>
              <a:ext uri="{FF2B5EF4-FFF2-40B4-BE49-F238E27FC236}">
                <a16:creationId xmlns:a16="http://schemas.microsoft.com/office/drawing/2014/main" id="{E1A0DD73-CE3B-483B-96A5-6D1C068E4A4A}"/>
              </a:ext>
            </a:extLst>
          </p:cNvPr>
          <p:cNvGrpSpPr/>
          <p:nvPr/>
        </p:nvGrpSpPr>
        <p:grpSpPr>
          <a:xfrm>
            <a:off x="6790281" y="3105120"/>
            <a:ext cx="4076254" cy="998402"/>
            <a:chOff x="3127342" y="1556792"/>
            <a:chExt cx="2952328" cy="1152127"/>
          </a:xfrm>
          <a:solidFill>
            <a:schemeClr val="accent1"/>
          </a:solidFill>
          <a:effectLst>
            <a:outerShdw blurRad="381000" dist="381000" dir="8100000" algn="tr" rotWithShape="0">
              <a:prstClr val="black">
                <a:alpha val="10000"/>
              </a:prstClr>
            </a:outerShdw>
          </a:effectLst>
        </p:grpSpPr>
        <p:sp>
          <p:nvSpPr>
            <p:cNvPr id="44" name="Rectangle: Rounded Corners 43">
              <a:extLst>
                <a:ext uri="{FF2B5EF4-FFF2-40B4-BE49-F238E27FC236}">
                  <a16:creationId xmlns:a16="http://schemas.microsoft.com/office/drawing/2014/main" id="{C1B077A2-3F57-4B20-9CCF-7BD8336B2DE8}"/>
                </a:ext>
              </a:extLst>
            </p:cNvPr>
            <p:cNvSpPr/>
            <p:nvPr/>
          </p:nvSpPr>
          <p:spPr>
            <a:xfrm>
              <a:off x="3127342" y="1556792"/>
              <a:ext cx="2952328" cy="1152127"/>
            </a:xfrm>
            <a:prstGeom prst="roundRect">
              <a:avLst>
                <a:gd name="adj" fmla="val 2103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5" name="Freeform: Shape 44">
              <a:extLst>
                <a:ext uri="{FF2B5EF4-FFF2-40B4-BE49-F238E27FC236}">
                  <a16:creationId xmlns:a16="http://schemas.microsoft.com/office/drawing/2014/main" id="{E317EA28-A9F0-41BE-A628-CA5202481826}"/>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1">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49" name="Rectangle 48">
            <a:extLst>
              <a:ext uri="{FF2B5EF4-FFF2-40B4-BE49-F238E27FC236}">
                <a16:creationId xmlns:a16="http://schemas.microsoft.com/office/drawing/2014/main" id="{E22E95C9-334F-489A-AF88-2EC3F210F728}"/>
              </a:ext>
            </a:extLst>
          </p:cNvPr>
          <p:cNvSpPr/>
          <p:nvPr/>
        </p:nvSpPr>
        <p:spPr>
          <a:xfrm>
            <a:off x="628350" y="1614447"/>
            <a:ext cx="3767546"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Wage Differentials </a:t>
            </a:r>
            <a:endParaRPr lang="en-IN" sz="1400" dirty="0">
              <a:solidFill>
                <a:schemeClr val="bg1"/>
              </a:solidFill>
              <a:latin typeface="Segoe UI Light" panose="020B0502040204020203" pitchFamily="34" charset="0"/>
              <a:ea typeface="Open Sans" panose="020B0606030504020204" pitchFamily="34" charset="0"/>
              <a:cs typeface="Segoe UI Light" panose="020B0502040204020203" pitchFamily="34" charset="0"/>
            </a:endParaRPr>
          </a:p>
        </p:txBody>
      </p:sp>
      <p:sp>
        <p:nvSpPr>
          <p:cNvPr id="63" name="Rectangle 62">
            <a:extLst>
              <a:ext uri="{FF2B5EF4-FFF2-40B4-BE49-F238E27FC236}">
                <a16:creationId xmlns:a16="http://schemas.microsoft.com/office/drawing/2014/main" id="{5D4EF8D6-59F6-431B-962E-4E91455AEB10}"/>
              </a:ext>
            </a:extLst>
          </p:cNvPr>
          <p:cNvSpPr/>
          <p:nvPr/>
        </p:nvSpPr>
        <p:spPr>
          <a:xfrm>
            <a:off x="613759" y="3379957"/>
            <a:ext cx="3767546" cy="492443"/>
          </a:xfrm>
          <a:prstGeom prst="rect">
            <a:avLst/>
          </a:prstGeom>
        </p:spPr>
        <p:txBody>
          <a:bodyPr wrap="square" lIns="0" tIns="0" rIns="0" bIns="0" anchor="ctr">
            <a:spAutoFit/>
          </a:bodyPr>
          <a:lstStyle/>
          <a:p>
            <a:pPr algn="ctr"/>
            <a:endParaRPr lang="en-IN" sz="3200" b="1" dirty="0">
              <a:solidFill>
                <a:schemeClr val="bg1"/>
              </a:solidFill>
            </a:endParaRPr>
          </a:p>
        </p:txBody>
      </p:sp>
      <p:sp>
        <p:nvSpPr>
          <p:cNvPr id="64" name="Rectangle 63">
            <a:extLst>
              <a:ext uri="{FF2B5EF4-FFF2-40B4-BE49-F238E27FC236}">
                <a16:creationId xmlns:a16="http://schemas.microsoft.com/office/drawing/2014/main" id="{CD2BFCB1-CE1E-4103-B31E-B3F69221800D}"/>
              </a:ext>
            </a:extLst>
          </p:cNvPr>
          <p:cNvSpPr/>
          <p:nvPr/>
        </p:nvSpPr>
        <p:spPr>
          <a:xfrm>
            <a:off x="1832281" y="5210703"/>
            <a:ext cx="3767547"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Benefits</a:t>
            </a:r>
            <a:endParaRPr lang="en-IN" sz="3200" dirty="0">
              <a:solidFill>
                <a:schemeClr val="bg1"/>
              </a:solidFill>
              <a:latin typeface="Segoe UI Light" panose="020B0502040204020203" pitchFamily="34" charset="0"/>
              <a:ea typeface="Open Sans" panose="020B0606030504020204" pitchFamily="34" charset="0"/>
              <a:cs typeface="Segoe UI Light" panose="020B0502040204020203" pitchFamily="34" charset="0"/>
            </a:endParaRPr>
          </a:p>
        </p:txBody>
      </p:sp>
      <p:sp>
        <p:nvSpPr>
          <p:cNvPr id="65" name="Rectangle 64">
            <a:extLst>
              <a:ext uri="{FF2B5EF4-FFF2-40B4-BE49-F238E27FC236}">
                <a16:creationId xmlns:a16="http://schemas.microsoft.com/office/drawing/2014/main" id="{5841C0AD-9287-4C02-8DAC-8628E0113567}"/>
              </a:ext>
            </a:extLst>
          </p:cNvPr>
          <p:cNvSpPr/>
          <p:nvPr/>
        </p:nvSpPr>
        <p:spPr>
          <a:xfrm>
            <a:off x="6779497" y="1497067"/>
            <a:ext cx="3926617"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Pay Banding </a:t>
            </a:r>
            <a:endParaRPr lang="en-US" altLang="en-US" sz="3200" b="1" dirty="0">
              <a:solidFill>
                <a:schemeClr val="bg1"/>
              </a:solidFill>
            </a:endParaRPr>
          </a:p>
        </p:txBody>
      </p:sp>
      <p:sp>
        <p:nvSpPr>
          <p:cNvPr id="67" name="Rectangle 66">
            <a:extLst>
              <a:ext uri="{FF2B5EF4-FFF2-40B4-BE49-F238E27FC236}">
                <a16:creationId xmlns:a16="http://schemas.microsoft.com/office/drawing/2014/main" id="{D0AF4D3E-6638-4675-AA55-85EB780219B5}"/>
              </a:ext>
            </a:extLst>
          </p:cNvPr>
          <p:cNvSpPr/>
          <p:nvPr/>
        </p:nvSpPr>
        <p:spPr>
          <a:xfrm>
            <a:off x="7111123" y="3361541"/>
            <a:ext cx="3926617" cy="492443"/>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Pay Compression </a:t>
            </a:r>
            <a:endParaRPr lang="en-US" altLang="en-US" sz="3200" b="1" dirty="0">
              <a:solidFill>
                <a:schemeClr val="bg1"/>
              </a:solidFill>
            </a:endParaRPr>
          </a:p>
        </p:txBody>
      </p:sp>
      <p:grpSp>
        <p:nvGrpSpPr>
          <p:cNvPr id="3" name="Group 2">
            <a:extLst>
              <a:ext uri="{FF2B5EF4-FFF2-40B4-BE49-F238E27FC236}">
                <a16:creationId xmlns:a16="http://schemas.microsoft.com/office/drawing/2014/main" id="{5A5C47D6-B606-5BC3-995F-E5B118DC7E2B}"/>
              </a:ext>
            </a:extLst>
          </p:cNvPr>
          <p:cNvGrpSpPr/>
          <p:nvPr/>
        </p:nvGrpSpPr>
        <p:grpSpPr>
          <a:xfrm>
            <a:off x="327625" y="4895666"/>
            <a:ext cx="4502674" cy="998402"/>
            <a:chOff x="3127342" y="1556792"/>
            <a:chExt cx="2952328" cy="1152127"/>
          </a:xfrm>
          <a:solidFill>
            <a:schemeClr val="accent6">
              <a:lumMod val="75000"/>
            </a:schemeClr>
          </a:solidFill>
          <a:effectLst>
            <a:outerShdw blurRad="381000" dist="381000" dir="8100000" algn="tr" rotWithShape="0">
              <a:prstClr val="black">
                <a:alpha val="10000"/>
              </a:prstClr>
            </a:outerShdw>
          </a:effectLst>
        </p:grpSpPr>
        <p:sp>
          <p:nvSpPr>
            <p:cNvPr id="4" name="Rectangle: Rounded Corners 25">
              <a:extLst>
                <a:ext uri="{FF2B5EF4-FFF2-40B4-BE49-F238E27FC236}">
                  <a16:creationId xmlns:a16="http://schemas.microsoft.com/office/drawing/2014/main" id="{3781643E-ACEC-561C-60B9-D70CDBA04BB8}"/>
                </a:ext>
              </a:extLst>
            </p:cNvPr>
            <p:cNvSpPr/>
            <p:nvPr/>
          </p:nvSpPr>
          <p:spPr>
            <a:xfrm>
              <a:off x="3127342" y="1556792"/>
              <a:ext cx="2952328" cy="1152127"/>
            </a:xfrm>
            <a:prstGeom prst="roundRect">
              <a:avLst>
                <a:gd name="adj" fmla="val 2103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5" name="Freeform: Shape 28">
              <a:extLst>
                <a:ext uri="{FF2B5EF4-FFF2-40B4-BE49-F238E27FC236}">
                  <a16:creationId xmlns:a16="http://schemas.microsoft.com/office/drawing/2014/main" id="{67829477-9F46-75A8-F3E9-BDF833368C20}"/>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6">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dirty="0"/>
            </a:p>
          </p:txBody>
        </p:sp>
      </p:grpSp>
      <p:sp>
        <p:nvSpPr>
          <p:cNvPr id="7" name="TextBox 6">
            <a:extLst>
              <a:ext uri="{FF2B5EF4-FFF2-40B4-BE49-F238E27FC236}">
                <a16:creationId xmlns:a16="http://schemas.microsoft.com/office/drawing/2014/main" id="{BBF99D19-480D-9739-5E09-07166E657392}"/>
              </a:ext>
            </a:extLst>
          </p:cNvPr>
          <p:cNvSpPr txBox="1"/>
          <p:nvPr/>
        </p:nvSpPr>
        <p:spPr>
          <a:xfrm>
            <a:off x="595083" y="5102480"/>
            <a:ext cx="3848120" cy="584775"/>
          </a:xfrm>
          <a:prstGeom prst="rect">
            <a:avLst/>
          </a:prstGeom>
          <a:noFill/>
        </p:spPr>
        <p:txBody>
          <a:bodyPr wrap="square">
            <a:spAutoFit/>
          </a:bodyPr>
          <a:lstStyle/>
          <a:p>
            <a:pPr algn="ctr"/>
            <a:r>
              <a:rPr lang="en-US" sz="3200" b="1" i="0" u="none" strike="noStrike" dirty="0">
                <a:solidFill>
                  <a:schemeClr val="bg1"/>
                </a:solidFill>
                <a:effectLst/>
                <a:latin typeface="Calibri" panose="020F0502020204030204" pitchFamily="34" charset="0"/>
              </a:rPr>
              <a:t>Pay Mix</a:t>
            </a:r>
            <a:endParaRPr lang="en-IN" sz="3200" b="1" dirty="0">
              <a:solidFill>
                <a:schemeClr val="bg1"/>
              </a:solidFill>
            </a:endParaRPr>
          </a:p>
        </p:txBody>
      </p:sp>
      <p:grpSp>
        <p:nvGrpSpPr>
          <p:cNvPr id="15" name="Group 14">
            <a:extLst>
              <a:ext uri="{FF2B5EF4-FFF2-40B4-BE49-F238E27FC236}">
                <a16:creationId xmlns:a16="http://schemas.microsoft.com/office/drawing/2014/main" id="{3F9634A9-EE79-B011-2BF6-54CB9886464D}"/>
              </a:ext>
            </a:extLst>
          </p:cNvPr>
          <p:cNvGrpSpPr/>
          <p:nvPr/>
        </p:nvGrpSpPr>
        <p:grpSpPr>
          <a:xfrm>
            <a:off x="6772449" y="4925841"/>
            <a:ext cx="4247460" cy="998402"/>
            <a:chOff x="3127342" y="1556792"/>
            <a:chExt cx="2952328" cy="1152127"/>
          </a:xfrm>
          <a:solidFill>
            <a:schemeClr val="accent3"/>
          </a:solidFill>
          <a:effectLst>
            <a:outerShdw blurRad="381000" dist="381000" dir="8100000" algn="tr" rotWithShape="0">
              <a:prstClr val="black">
                <a:alpha val="10000"/>
              </a:prstClr>
            </a:outerShdw>
          </a:effectLst>
        </p:grpSpPr>
        <p:sp>
          <p:nvSpPr>
            <p:cNvPr id="16" name="Rectangle: Rounded Corners 37">
              <a:extLst>
                <a:ext uri="{FF2B5EF4-FFF2-40B4-BE49-F238E27FC236}">
                  <a16:creationId xmlns:a16="http://schemas.microsoft.com/office/drawing/2014/main" id="{394E8512-A4A9-9BC5-7D0F-F5019C1AE82F}"/>
                </a:ext>
              </a:extLst>
            </p:cNvPr>
            <p:cNvSpPr/>
            <p:nvPr/>
          </p:nvSpPr>
          <p:spPr>
            <a:xfrm>
              <a:off x="3127342" y="1556792"/>
              <a:ext cx="2952328" cy="1152127"/>
            </a:xfrm>
            <a:prstGeom prst="roundRect">
              <a:avLst>
                <a:gd name="adj" fmla="val 210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Freeform: Shape 38">
              <a:extLst>
                <a:ext uri="{FF2B5EF4-FFF2-40B4-BE49-F238E27FC236}">
                  <a16:creationId xmlns:a16="http://schemas.microsoft.com/office/drawing/2014/main" id="{A8252621-ECA2-D7BD-CC33-AB674D31A7BC}"/>
                </a:ext>
              </a:extLst>
            </p:cNvPr>
            <p:cNvSpPr/>
            <p:nvPr/>
          </p:nvSpPr>
          <p:spPr>
            <a:xfrm>
              <a:off x="3127342" y="1556792"/>
              <a:ext cx="2952328" cy="648073"/>
            </a:xfrm>
            <a:custGeom>
              <a:avLst/>
              <a:gdLst>
                <a:gd name="connsiteX0" fmla="*/ 242304 w 2952328"/>
                <a:gd name="connsiteY0" fmla="*/ 0 h 648073"/>
                <a:gd name="connsiteX1" fmla="*/ 2710024 w 2952328"/>
                <a:gd name="connsiteY1" fmla="*/ 0 h 648073"/>
                <a:gd name="connsiteX2" fmla="*/ 2952328 w 2952328"/>
                <a:gd name="connsiteY2" fmla="*/ 242304 h 648073"/>
                <a:gd name="connsiteX3" fmla="*/ 2952328 w 2952328"/>
                <a:gd name="connsiteY3" fmla="*/ 308561 h 648073"/>
                <a:gd name="connsiteX4" fmla="*/ 2900797 w 2952328"/>
                <a:gd name="connsiteY4" fmla="*/ 346595 h 648073"/>
                <a:gd name="connsiteX5" fmla="*/ 1476164 w 2952328"/>
                <a:gd name="connsiteY5" fmla="*/ 648073 h 648073"/>
                <a:gd name="connsiteX6" fmla="*/ 51531 w 2952328"/>
                <a:gd name="connsiteY6" fmla="*/ 346595 h 648073"/>
                <a:gd name="connsiteX7" fmla="*/ 0 w 2952328"/>
                <a:gd name="connsiteY7" fmla="*/ 308561 h 648073"/>
                <a:gd name="connsiteX8" fmla="*/ 0 w 2952328"/>
                <a:gd name="connsiteY8" fmla="*/ 242304 h 648073"/>
                <a:gd name="connsiteX9" fmla="*/ 242304 w 2952328"/>
                <a:gd name="connsiteY9" fmla="*/ 0 h 648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2328" h="648073">
                  <a:moveTo>
                    <a:pt x="242304" y="0"/>
                  </a:moveTo>
                  <a:lnTo>
                    <a:pt x="2710024" y="0"/>
                  </a:lnTo>
                  <a:cubicBezTo>
                    <a:pt x="2843845" y="0"/>
                    <a:pt x="2952328" y="108483"/>
                    <a:pt x="2952328" y="242304"/>
                  </a:cubicBezTo>
                  <a:lnTo>
                    <a:pt x="2952328" y="308561"/>
                  </a:lnTo>
                  <a:lnTo>
                    <a:pt x="2900797" y="346595"/>
                  </a:lnTo>
                  <a:cubicBezTo>
                    <a:pt x="2626437" y="526169"/>
                    <a:pt x="2091340" y="648073"/>
                    <a:pt x="1476164" y="648073"/>
                  </a:cubicBezTo>
                  <a:cubicBezTo>
                    <a:pt x="860988" y="648073"/>
                    <a:pt x="325891" y="526169"/>
                    <a:pt x="51531" y="346595"/>
                  </a:cubicBezTo>
                  <a:lnTo>
                    <a:pt x="0" y="308561"/>
                  </a:lnTo>
                  <a:lnTo>
                    <a:pt x="0" y="242304"/>
                  </a:lnTo>
                  <a:cubicBezTo>
                    <a:pt x="0" y="108483"/>
                    <a:pt x="108483" y="0"/>
                    <a:pt x="242304" y="0"/>
                  </a:cubicBezTo>
                  <a:close/>
                </a:path>
              </a:pathLst>
            </a:custGeom>
            <a:solidFill>
              <a:schemeClr val="accent3">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N"/>
            </a:p>
          </p:txBody>
        </p:sp>
      </p:grpSp>
      <p:sp>
        <p:nvSpPr>
          <p:cNvPr id="18" name="Rectangle 17">
            <a:extLst>
              <a:ext uri="{FF2B5EF4-FFF2-40B4-BE49-F238E27FC236}">
                <a16:creationId xmlns:a16="http://schemas.microsoft.com/office/drawing/2014/main" id="{18E7BCBD-151C-E433-DD98-2CED7ACB8C23}"/>
              </a:ext>
            </a:extLst>
          </p:cNvPr>
          <p:cNvSpPr/>
          <p:nvPr/>
        </p:nvSpPr>
        <p:spPr>
          <a:xfrm>
            <a:off x="6939918" y="4977911"/>
            <a:ext cx="3926617" cy="984885"/>
          </a:xfrm>
          <a:prstGeom prst="rect">
            <a:avLst/>
          </a:prstGeom>
        </p:spPr>
        <p:txBody>
          <a:bodyPr wrap="square" lIns="0" tIns="0" rIns="0" bIns="0" anchor="ctr">
            <a:spAutoFit/>
          </a:bodyPr>
          <a:lstStyle/>
          <a:p>
            <a:pPr algn="ctr"/>
            <a:r>
              <a:rPr lang="en-US" sz="3200" b="1" i="0" u="none" strike="noStrike" dirty="0">
                <a:solidFill>
                  <a:schemeClr val="bg1"/>
                </a:solidFill>
                <a:effectLst/>
                <a:latin typeface="Calibri" panose="020F0502020204030204" pitchFamily="34" charset="0"/>
              </a:rPr>
              <a:t>Deferred Compensation </a:t>
            </a:r>
            <a:endParaRPr lang="en-US" altLang="en-US" sz="3200" b="1" dirty="0">
              <a:solidFill>
                <a:schemeClr val="bg1"/>
              </a:solidFill>
            </a:endParaRPr>
          </a:p>
        </p:txBody>
      </p:sp>
      <p:sp>
        <p:nvSpPr>
          <p:cNvPr id="9" name="TextBox 8">
            <a:extLst>
              <a:ext uri="{FF2B5EF4-FFF2-40B4-BE49-F238E27FC236}">
                <a16:creationId xmlns:a16="http://schemas.microsoft.com/office/drawing/2014/main" id="{D9F499D2-E5B8-F985-7B6D-133FBD115797}"/>
              </a:ext>
            </a:extLst>
          </p:cNvPr>
          <p:cNvSpPr txBox="1"/>
          <p:nvPr/>
        </p:nvSpPr>
        <p:spPr>
          <a:xfrm>
            <a:off x="559224" y="3309539"/>
            <a:ext cx="3848120" cy="584775"/>
          </a:xfrm>
          <a:prstGeom prst="rect">
            <a:avLst/>
          </a:prstGeom>
          <a:noFill/>
        </p:spPr>
        <p:txBody>
          <a:bodyPr wrap="square">
            <a:spAutoFit/>
          </a:bodyPr>
          <a:lstStyle/>
          <a:p>
            <a:pPr algn="ctr"/>
            <a:r>
              <a:rPr lang="en-US" sz="3200" b="1" i="0" u="none" strike="noStrike" dirty="0">
                <a:solidFill>
                  <a:schemeClr val="bg1"/>
                </a:solidFill>
                <a:effectLst/>
                <a:latin typeface="Calibri" panose="020F0502020204030204" pitchFamily="34" charset="0"/>
              </a:rPr>
              <a:t>Pay Increase</a:t>
            </a:r>
            <a:endParaRPr lang="en-IN" sz="3200" b="1" dirty="0">
              <a:solidFill>
                <a:schemeClr val="bg1"/>
              </a:solidFill>
            </a:endParaRPr>
          </a:p>
        </p:txBody>
      </p:sp>
    </p:spTree>
    <p:extLst>
      <p:ext uri="{BB962C8B-B14F-4D97-AF65-F5344CB8AC3E}">
        <p14:creationId xmlns:p14="http://schemas.microsoft.com/office/powerpoint/2010/main" val="1010231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subTnLst>
                                    <p:animClr clrSpc="rgb" dir="cw">
                                      <p:cBhvr override="childStyle">
                                        <p:cTn dur="1" fill="hold" display="0" masterRel="nextClick" afterEffect="1"/>
                                        <p:tgtEl>
                                          <p:spTgt spid="3"/>
                                        </p:tgtEl>
                                        <p:attrNameLst>
                                          <p:attrName>ppt_c</p:attrName>
                                        </p:attrNameLst>
                                      </p:cBhvr>
                                      <p:to>
                                        <a:srgbClr val="F2F287"/>
                                      </p:to>
                                    </p:animClr>
                                  </p:sub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31"/>
                                        </p:tgtEl>
                                      </p:cBhvr>
                                      <p:by x="150000" y="150000"/>
                                    </p:animScale>
                                  </p:childTnLst>
                                  <p:subTnLst>
                                    <p:animClr clrSpc="rgb" dir="cw">
                                      <p:cBhvr override="childStyle">
                                        <p:cTn dur="1" fill="hold" display="0" masterRel="nextClick" afterEffect="1"/>
                                        <p:tgtEl>
                                          <p:spTgt spid="31"/>
                                        </p:tgtEl>
                                        <p:attrNameLst>
                                          <p:attrName>ppt_c</p:attrName>
                                        </p:attrNameLst>
                                      </p:cBhvr>
                                      <p:to>
                                        <a:srgbClr val="F2F287"/>
                                      </p:to>
                                    </p:animClr>
                                  </p:sub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37"/>
                                        </p:tgtEl>
                                      </p:cBhvr>
                                      <p:by x="150000" y="150000"/>
                                    </p:animScale>
                                  </p:childTnLst>
                                  <p:subTnLst>
                                    <p:animClr clrSpc="rgb" dir="cw">
                                      <p:cBhvr override="childStyle">
                                        <p:cTn dur="1" fill="hold" display="0" masterRel="nextClick" afterEffect="1"/>
                                        <p:tgtEl>
                                          <p:spTgt spid="37"/>
                                        </p:tgtEl>
                                        <p:attrNameLst>
                                          <p:attrName>ppt_c</p:attrName>
                                        </p:attrNameLst>
                                      </p:cBhvr>
                                      <p:to>
                                        <a:srgbClr val="F2F287"/>
                                      </p:to>
                                    </p:animClr>
                                  </p:sub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43"/>
                                        </p:tgtEl>
                                      </p:cBhvr>
                                      <p:by x="150000" y="150000"/>
                                    </p:animScale>
                                  </p:childTnLst>
                                  <p:subTnLst>
                                    <p:animClr clrSpc="rgb" dir="cw">
                                      <p:cBhvr override="childStyle">
                                        <p:cTn dur="1" fill="hold" display="0" masterRel="nextClick" afterEffect="1"/>
                                        <p:tgtEl>
                                          <p:spTgt spid="43"/>
                                        </p:tgtEl>
                                        <p:attrNameLst>
                                          <p:attrName>ppt_c</p:attrName>
                                        </p:attrNameLst>
                                      </p:cBhvr>
                                      <p:to>
                                        <a:srgbClr val="F2F287"/>
                                      </p:to>
                                    </p:animClr>
                                  </p:subTnLst>
                                </p:cTn>
                              </p:par>
                            </p:childTnLst>
                          </p:cTn>
                        </p:par>
                      </p:childTnLst>
                    </p:cTn>
                  </p:par>
                  <p:par>
                    <p:cTn id="19" fill="hold">
                      <p:stCondLst>
                        <p:cond delay="indefinite"/>
                      </p:stCondLst>
                      <p:childTnLst>
                        <p:par>
                          <p:cTn id="20" fill="hold">
                            <p:stCondLst>
                              <p:cond delay="0"/>
                            </p:stCondLst>
                            <p:childTnLst>
                              <p:par>
                                <p:cTn id="21" presetID="6" presetClass="emph" presetSubtype="0" fill="hold" nodeType="clickEffect">
                                  <p:stCondLst>
                                    <p:cond delay="0"/>
                                  </p:stCondLst>
                                  <p:childTnLst>
                                    <p:animScale>
                                      <p:cBhvr>
                                        <p:cTn id="22" dur="2000" fill="hold"/>
                                        <p:tgtEl>
                                          <p:spTgt spid="30"/>
                                        </p:tgtEl>
                                      </p:cBhvr>
                                      <p:by x="150000" y="150000"/>
                                    </p:animScale>
                                  </p:childTnLst>
                                  <p:subTnLst>
                                    <p:animClr clrSpc="rgb" dir="cw">
                                      <p:cBhvr override="childStyle">
                                        <p:cTn dur="1" fill="hold" display="0" masterRel="nextClick" afterEffect="1"/>
                                        <p:tgtEl>
                                          <p:spTgt spid="30"/>
                                        </p:tgtEl>
                                        <p:attrNameLst>
                                          <p:attrName>ppt_c</p:attrName>
                                        </p:attrNameLst>
                                      </p:cBhvr>
                                      <p:to>
                                        <a:srgbClr val="F2F287"/>
                                      </p:to>
                                    </p:animClr>
                                  </p:subTnLst>
                                </p:cTn>
                              </p:par>
                            </p:childTnLst>
                          </p:cTn>
                        </p:par>
                      </p:childTnLst>
                    </p:cTn>
                  </p:par>
                  <p:par>
                    <p:cTn id="23" fill="hold">
                      <p:stCondLst>
                        <p:cond delay="indefinite"/>
                      </p:stCondLst>
                      <p:childTnLst>
                        <p:par>
                          <p:cTn id="24" fill="hold">
                            <p:stCondLst>
                              <p:cond delay="0"/>
                            </p:stCondLst>
                            <p:childTnLst>
                              <p:par>
                                <p:cTn id="25" presetID="6" presetClass="emph" presetSubtype="0" fill="hold" nodeType="clickEffect">
                                  <p:stCondLst>
                                    <p:cond delay="0"/>
                                  </p:stCondLst>
                                  <p:childTnLst>
                                    <p:animScale>
                                      <p:cBhvr>
                                        <p:cTn id="26" dur="2000" fill="hold"/>
                                        <p:tgtEl>
                                          <p:spTgt spid="15"/>
                                        </p:tgtEl>
                                      </p:cBhvr>
                                      <p:by x="150000" y="150000"/>
                                    </p:animScale>
                                  </p:childTnLst>
                                  <p:subTnLst>
                                    <p:animClr clrSpc="rgb" dir="cw">
                                      <p:cBhvr override="childStyle">
                                        <p:cTn dur="1" fill="hold" display="0" masterRel="nextClick" afterEffect="1"/>
                                        <p:tgtEl>
                                          <p:spTgt spid="15"/>
                                        </p:tgtEl>
                                        <p:attrNameLst>
                                          <p:attrName>ppt_c</p:attrName>
                                        </p:attrNameLst>
                                      </p:cBhvr>
                                      <p:to>
                                        <a:srgbClr val="F2F287"/>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Title 1">
            <a:extLst>
              <a:ext uri="{FF2B5EF4-FFF2-40B4-BE49-F238E27FC236}">
                <a16:creationId xmlns:a16="http://schemas.microsoft.com/office/drawing/2014/main" id="{8836A1E5-85DE-3690-2B24-5BF1078ED3E5}"/>
              </a:ext>
            </a:extLst>
          </p:cNvPr>
          <p:cNvSpPr>
            <a:spLocks noGrp="1"/>
          </p:cNvSpPr>
          <p:nvPr>
            <p:ph type="title"/>
          </p:nvPr>
        </p:nvSpPr>
        <p:spPr>
          <a:xfrm>
            <a:off x="838200" y="270925"/>
            <a:ext cx="10515600" cy="767044"/>
          </a:xfrm>
        </p:spPr>
        <p:txBody>
          <a:bodyPr/>
          <a:lstStyle/>
          <a:p>
            <a:r>
              <a:rPr lang="en-US" dirty="0"/>
              <a:t>Total Rewards</a:t>
            </a:r>
          </a:p>
        </p:txBody>
      </p:sp>
      <p:pic>
        <p:nvPicPr>
          <p:cNvPr id="1026" name="Picture 2">
            <a:extLst>
              <a:ext uri="{FF2B5EF4-FFF2-40B4-BE49-F238E27FC236}">
                <a16:creationId xmlns:a16="http://schemas.microsoft.com/office/drawing/2014/main" id="{E5F37FBB-7CCD-C4AF-A5E0-50564860D9F9}"/>
              </a:ext>
            </a:extLst>
          </p:cNvPr>
          <p:cNvPicPr>
            <a:picLocks noGrp="1" noChangeAspect="1" noChangeArrowheads="1"/>
          </p:cNvPicPr>
          <p:nvPr>
            <p:ph idx="1"/>
          </p:nvPr>
        </p:nvPicPr>
        <p:blipFill>
          <a:blip r:embed="rId3">
            <a:extLst>
              <a:ext uri="{28A0092B-C50C-407E-A947-70E740481C1C}">
                <a14:useLocalDpi xmlns:a14="http://schemas.microsoft.com/office/drawing/2010/main"/>
              </a:ext>
            </a:extLst>
          </a:blip>
          <a:stretch>
            <a:fillRect/>
          </a:stretch>
        </p:blipFill>
        <p:spPr bwMode="auto">
          <a:xfrm>
            <a:off x="644797" y="1520123"/>
            <a:ext cx="10292806" cy="4881456"/>
          </a:xfrm>
          <a:prstGeom prst="rect">
            <a:avLst/>
          </a:prstGeom>
          <a:solidFill>
            <a:srgbClr val="FFFFFF"/>
          </a:solidFill>
        </p:spPr>
      </p:pic>
      <p:sp>
        <p:nvSpPr>
          <p:cNvPr id="6" name="TextBox 5">
            <a:extLst>
              <a:ext uri="{FF2B5EF4-FFF2-40B4-BE49-F238E27FC236}">
                <a16:creationId xmlns:a16="http://schemas.microsoft.com/office/drawing/2014/main" id="{D3392377-D5DF-5D6A-3044-B6AA17A0DF00}"/>
              </a:ext>
            </a:extLst>
          </p:cNvPr>
          <p:cNvSpPr txBox="1"/>
          <p:nvPr/>
        </p:nvSpPr>
        <p:spPr>
          <a:xfrm>
            <a:off x="-143435" y="6488668"/>
            <a:ext cx="6096000" cy="246221"/>
          </a:xfrm>
          <a:prstGeom prst="rect">
            <a:avLst/>
          </a:prstGeom>
          <a:noFill/>
        </p:spPr>
        <p:txBody>
          <a:bodyPr wrap="square">
            <a:spAutoFit/>
          </a:bodyPr>
          <a:lstStyle/>
          <a:p>
            <a:r>
              <a:rPr lang="en-US" sz="1000" b="0" i="0" u="none" strike="noStrike" dirty="0">
                <a:solidFill>
                  <a:srgbClr val="000000"/>
                </a:solidFill>
                <a:effectLst/>
                <a:latin typeface="Calibri" panose="020F0502020204030204" pitchFamily="34" charset="0"/>
              </a:rPr>
              <a:t>      (Milkovich, 2020, p. 318)</a:t>
            </a:r>
            <a:endParaRPr lang="en-US" sz="1000" dirty="0"/>
          </a:p>
        </p:txBody>
      </p:sp>
    </p:spTree>
    <p:extLst>
      <p:ext uri="{BB962C8B-B14F-4D97-AF65-F5344CB8AC3E}">
        <p14:creationId xmlns:p14="http://schemas.microsoft.com/office/powerpoint/2010/main" val="1111846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 name="Group 214"/>
          <p:cNvGrpSpPr/>
          <p:nvPr/>
        </p:nvGrpSpPr>
        <p:grpSpPr>
          <a:xfrm>
            <a:off x="5452681" y="1014608"/>
            <a:ext cx="761022" cy="545123"/>
            <a:chOff x="5483226" y="2373313"/>
            <a:chExt cx="5226050" cy="3833813"/>
          </a:xfrm>
          <a:solidFill>
            <a:schemeClr val="bg1"/>
          </a:solidFill>
        </p:grpSpPr>
        <p:sp>
          <p:nvSpPr>
            <p:cNvPr id="216" name="Freeform 38"/>
            <p:cNvSpPr>
              <a:spLocks/>
            </p:cNvSpPr>
            <p:nvPr/>
          </p:nvSpPr>
          <p:spPr bwMode="auto">
            <a:xfrm>
              <a:off x="5483226" y="2622550"/>
              <a:ext cx="887413" cy="889000"/>
            </a:xfrm>
            <a:custGeom>
              <a:avLst/>
              <a:gdLst>
                <a:gd name="T0" fmla="*/ 559 w 1118"/>
                <a:gd name="T1" fmla="*/ 0 h 560"/>
                <a:gd name="T2" fmla="*/ 641 w 1118"/>
                <a:gd name="T3" fmla="*/ 3 h 560"/>
                <a:gd name="T4" fmla="*/ 721 w 1118"/>
                <a:gd name="T5" fmla="*/ 12 h 560"/>
                <a:gd name="T6" fmla="*/ 795 w 1118"/>
                <a:gd name="T7" fmla="*/ 26 h 560"/>
                <a:gd name="T8" fmla="*/ 863 w 1118"/>
                <a:gd name="T9" fmla="*/ 45 h 560"/>
                <a:gd name="T10" fmla="*/ 925 w 1118"/>
                <a:gd name="T11" fmla="*/ 69 h 560"/>
                <a:gd name="T12" fmla="*/ 981 w 1118"/>
                <a:gd name="T13" fmla="*/ 96 h 560"/>
                <a:gd name="T14" fmla="*/ 1028 w 1118"/>
                <a:gd name="T15" fmla="*/ 128 h 560"/>
                <a:gd name="T16" fmla="*/ 1066 w 1118"/>
                <a:gd name="T17" fmla="*/ 162 h 560"/>
                <a:gd name="T18" fmla="*/ 1094 w 1118"/>
                <a:gd name="T19" fmla="*/ 199 h 560"/>
                <a:gd name="T20" fmla="*/ 1112 w 1118"/>
                <a:gd name="T21" fmla="*/ 239 h 560"/>
                <a:gd name="T22" fmla="*/ 1118 w 1118"/>
                <a:gd name="T23" fmla="*/ 280 h 560"/>
                <a:gd name="T24" fmla="*/ 1112 w 1118"/>
                <a:gd name="T25" fmla="*/ 321 h 560"/>
                <a:gd name="T26" fmla="*/ 1094 w 1118"/>
                <a:gd name="T27" fmla="*/ 361 h 560"/>
                <a:gd name="T28" fmla="*/ 1066 w 1118"/>
                <a:gd name="T29" fmla="*/ 398 h 560"/>
                <a:gd name="T30" fmla="*/ 1028 w 1118"/>
                <a:gd name="T31" fmla="*/ 432 h 560"/>
                <a:gd name="T32" fmla="*/ 981 w 1118"/>
                <a:gd name="T33" fmla="*/ 464 h 560"/>
                <a:gd name="T34" fmla="*/ 925 w 1118"/>
                <a:gd name="T35" fmla="*/ 491 h 560"/>
                <a:gd name="T36" fmla="*/ 863 w 1118"/>
                <a:gd name="T37" fmla="*/ 515 h 560"/>
                <a:gd name="T38" fmla="*/ 795 w 1118"/>
                <a:gd name="T39" fmla="*/ 534 h 560"/>
                <a:gd name="T40" fmla="*/ 721 w 1118"/>
                <a:gd name="T41" fmla="*/ 548 h 560"/>
                <a:gd name="T42" fmla="*/ 641 w 1118"/>
                <a:gd name="T43" fmla="*/ 557 h 560"/>
                <a:gd name="T44" fmla="*/ 559 w 1118"/>
                <a:gd name="T45" fmla="*/ 560 h 560"/>
                <a:gd name="T46" fmla="*/ 477 w 1118"/>
                <a:gd name="T47" fmla="*/ 557 h 560"/>
                <a:gd name="T48" fmla="*/ 397 w 1118"/>
                <a:gd name="T49" fmla="*/ 548 h 560"/>
                <a:gd name="T50" fmla="*/ 324 w 1118"/>
                <a:gd name="T51" fmla="*/ 534 h 560"/>
                <a:gd name="T52" fmla="*/ 254 w 1118"/>
                <a:gd name="T53" fmla="*/ 515 h 560"/>
                <a:gd name="T54" fmla="*/ 192 w 1118"/>
                <a:gd name="T55" fmla="*/ 491 h 560"/>
                <a:gd name="T56" fmla="*/ 138 w 1118"/>
                <a:gd name="T57" fmla="*/ 464 h 560"/>
                <a:gd name="T58" fmla="*/ 90 w 1118"/>
                <a:gd name="T59" fmla="*/ 432 h 560"/>
                <a:gd name="T60" fmla="*/ 52 w 1118"/>
                <a:gd name="T61" fmla="*/ 398 h 560"/>
                <a:gd name="T62" fmla="*/ 24 w 1118"/>
                <a:gd name="T63" fmla="*/ 361 h 560"/>
                <a:gd name="T64" fmla="*/ 6 w 1118"/>
                <a:gd name="T65" fmla="*/ 321 h 560"/>
                <a:gd name="T66" fmla="*/ 0 w 1118"/>
                <a:gd name="T67" fmla="*/ 280 h 560"/>
                <a:gd name="T68" fmla="*/ 6 w 1118"/>
                <a:gd name="T69" fmla="*/ 239 h 560"/>
                <a:gd name="T70" fmla="*/ 24 w 1118"/>
                <a:gd name="T71" fmla="*/ 199 h 560"/>
                <a:gd name="T72" fmla="*/ 52 w 1118"/>
                <a:gd name="T73" fmla="*/ 162 h 560"/>
                <a:gd name="T74" fmla="*/ 90 w 1118"/>
                <a:gd name="T75" fmla="*/ 128 h 560"/>
                <a:gd name="T76" fmla="*/ 138 w 1118"/>
                <a:gd name="T77" fmla="*/ 96 h 560"/>
                <a:gd name="T78" fmla="*/ 192 w 1118"/>
                <a:gd name="T79" fmla="*/ 69 h 560"/>
                <a:gd name="T80" fmla="*/ 254 w 1118"/>
                <a:gd name="T81" fmla="*/ 45 h 560"/>
                <a:gd name="T82" fmla="*/ 324 w 1118"/>
                <a:gd name="T83" fmla="*/ 26 h 560"/>
                <a:gd name="T84" fmla="*/ 397 w 1118"/>
                <a:gd name="T85" fmla="*/ 12 h 560"/>
                <a:gd name="T86" fmla="*/ 477 w 1118"/>
                <a:gd name="T87" fmla="*/ 3 h 560"/>
                <a:gd name="T88" fmla="*/ 559 w 1118"/>
                <a:gd name="T8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8" h="560">
                  <a:moveTo>
                    <a:pt x="559" y="0"/>
                  </a:moveTo>
                  <a:lnTo>
                    <a:pt x="641" y="3"/>
                  </a:lnTo>
                  <a:lnTo>
                    <a:pt x="721" y="12"/>
                  </a:lnTo>
                  <a:lnTo>
                    <a:pt x="795" y="26"/>
                  </a:lnTo>
                  <a:lnTo>
                    <a:pt x="863" y="45"/>
                  </a:lnTo>
                  <a:lnTo>
                    <a:pt x="925" y="69"/>
                  </a:lnTo>
                  <a:lnTo>
                    <a:pt x="981" y="96"/>
                  </a:lnTo>
                  <a:lnTo>
                    <a:pt x="1028" y="128"/>
                  </a:lnTo>
                  <a:lnTo>
                    <a:pt x="1066" y="162"/>
                  </a:lnTo>
                  <a:lnTo>
                    <a:pt x="1094" y="199"/>
                  </a:lnTo>
                  <a:lnTo>
                    <a:pt x="1112" y="239"/>
                  </a:lnTo>
                  <a:lnTo>
                    <a:pt x="1118" y="280"/>
                  </a:lnTo>
                  <a:lnTo>
                    <a:pt x="1112" y="321"/>
                  </a:lnTo>
                  <a:lnTo>
                    <a:pt x="1094" y="361"/>
                  </a:lnTo>
                  <a:lnTo>
                    <a:pt x="1066" y="398"/>
                  </a:lnTo>
                  <a:lnTo>
                    <a:pt x="1028" y="432"/>
                  </a:lnTo>
                  <a:lnTo>
                    <a:pt x="981" y="464"/>
                  </a:lnTo>
                  <a:lnTo>
                    <a:pt x="925" y="491"/>
                  </a:lnTo>
                  <a:lnTo>
                    <a:pt x="863" y="515"/>
                  </a:lnTo>
                  <a:lnTo>
                    <a:pt x="795" y="534"/>
                  </a:lnTo>
                  <a:lnTo>
                    <a:pt x="721" y="548"/>
                  </a:lnTo>
                  <a:lnTo>
                    <a:pt x="641" y="557"/>
                  </a:lnTo>
                  <a:lnTo>
                    <a:pt x="559" y="560"/>
                  </a:lnTo>
                  <a:lnTo>
                    <a:pt x="477" y="557"/>
                  </a:lnTo>
                  <a:lnTo>
                    <a:pt x="397" y="548"/>
                  </a:lnTo>
                  <a:lnTo>
                    <a:pt x="324" y="534"/>
                  </a:lnTo>
                  <a:lnTo>
                    <a:pt x="254" y="515"/>
                  </a:lnTo>
                  <a:lnTo>
                    <a:pt x="192" y="491"/>
                  </a:lnTo>
                  <a:lnTo>
                    <a:pt x="138" y="464"/>
                  </a:lnTo>
                  <a:lnTo>
                    <a:pt x="90" y="432"/>
                  </a:lnTo>
                  <a:lnTo>
                    <a:pt x="52" y="398"/>
                  </a:lnTo>
                  <a:lnTo>
                    <a:pt x="24" y="361"/>
                  </a:lnTo>
                  <a:lnTo>
                    <a:pt x="6" y="321"/>
                  </a:lnTo>
                  <a:lnTo>
                    <a:pt x="0" y="280"/>
                  </a:lnTo>
                  <a:lnTo>
                    <a:pt x="6" y="239"/>
                  </a:lnTo>
                  <a:lnTo>
                    <a:pt x="24" y="199"/>
                  </a:lnTo>
                  <a:lnTo>
                    <a:pt x="52" y="162"/>
                  </a:lnTo>
                  <a:lnTo>
                    <a:pt x="90" y="128"/>
                  </a:lnTo>
                  <a:lnTo>
                    <a:pt x="138" y="96"/>
                  </a:lnTo>
                  <a:lnTo>
                    <a:pt x="192" y="69"/>
                  </a:lnTo>
                  <a:lnTo>
                    <a:pt x="254" y="45"/>
                  </a:lnTo>
                  <a:lnTo>
                    <a:pt x="324" y="26"/>
                  </a:lnTo>
                  <a:lnTo>
                    <a:pt x="397" y="12"/>
                  </a:lnTo>
                  <a:lnTo>
                    <a:pt x="477" y="3"/>
                  </a:lnTo>
                  <a:lnTo>
                    <a:pt x="5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7" name="Freeform 39"/>
            <p:cNvSpPr>
              <a:spLocks/>
            </p:cNvSpPr>
            <p:nvPr/>
          </p:nvSpPr>
          <p:spPr bwMode="auto">
            <a:xfrm>
              <a:off x="5483226" y="3846513"/>
              <a:ext cx="887413" cy="889000"/>
            </a:xfrm>
            <a:custGeom>
              <a:avLst/>
              <a:gdLst>
                <a:gd name="T0" fmla="*/ 559 w 1118"/>
                <a:gd name="T1" fmla="*/ 0 h 560"/>
                <a:gd name="T2" fmla="*/ 641 w 1118"/>
                <a:gd name="T3" fmla="*/ 3 h 560"/>
                <a:gd name="T4" fmla="*/ 721 w 1118"/>
                <a:gd name="T5" fmla="*/ 12 h 560"/>
                <a:gd name="T6" fmla="*/ 795 w 1118"/>
                <a:gd name="T7" fmla="*/ 26 h 560"/>
                <a:gd name="T8" fmla="*/ 863 w 1118"/>
                <a:gd name="T9" fmla="*/ 45 h 560"/>
                <a:gd name="T10" fmla="*/ 925 w 1118"/>
                <a:gd name="T11" fmla="*/ 69 h 560"/>
                <a:gd name="T12" fmla="*/ 981 w 1118"/>
                <a:gd name="T13" fmla="*/ 96 h 560"/>
                <a:gd name="T14" fmla="*/ 1028 w 1118"/>
                <a:gd name="T15" fmla="*/ 128 h 560"/>
                <a:gd name="T16" fmla="*/ 1066 w 1118"/>
                <a:gd name="T17" fmla="*/ 162 h 560"/>
                <a:gd name="T18" fmla="*/ 1094 w 1118"/>
                <a:gd name="T19" fmla="*/ 199 h 560"/>
                <a:gd name="T20" fmla="*/ 1112 w 1118"/>
                <a:gd name="T21" fmla="*/ 239 h 560"/>
                <a:gd name="T22" fmla="*/ 1118 w 1118"/>
                <a:gd name="T23" fmla="*/ 280 h 560"/>
                <a:gd name="T24" fmla="*/ 1112 w 1118"/>
                <a:gd name="T25" fmla="*/ 321 h 560"/>
                <a:gd name="T26" fmla="*/ 1094 w 1118"/>
                <a:gd name="T27" fmla="*/ 361 h 560"/>
                <a:gd name="T28" fmla="*/ 1066 w 1118"/>
                <a:gd name="T29" fmla="*/ 398 h 560"/>
                <a:gd name="T30" fmla="*/ 1028 w 1118"/>
                <a:gd name="T31" fmla="*/ 432 h 560"/>
                <a:gd name="T32" fmla="*/ 981 w 1118"/>
                <a:gd name="T33" fmla="*/ 464 h 560"/>
                <a:gd name="T34" fmla="*/ 925 w 1118"/>
                <a:gd name="T35" fmla="*/ 491 h 560"/>
                <a:gd name="T36" fmla="*/ 863 w 1118"/>
                <a:gd name="T37" fmla="*/ 515 h 560"/>
                <a:gd name="T38" fmla="*/ 795 w 1118"/>
                <a:gd name="T39" fmla="*/ 534 h 560"/>
                <a:gd name="T40" fmla="*/ 721 w 1118"/>
                <a:gd name="T41" fmla="*/ 548 h 560"/>
                <a:gd name="T42" fmla="*/ 641 w 1118"/>
                <a:gd name="T43" fmla="*/ 557 h 560"/>
                <a:gd name="T44" fmla="*/ 559 w 1118"/>
                <a:gd name="T45" fmla="*/ 560 h 560"/>
                <a:gd name="T46" fmla="*/ 477 w 1118"/>
                <a:gd name="T47" fmla="*/ 557 h 560"/>
                <a:gd name="T48" fmla="*/ 397 w 1118"/>
                <a:gd name="T49" fmla="*/ 548 h 560"/>
                <a:gd name="T50" fmla="*/ 324 w 1118"/>
                <a:gd name="T51" fmla="*/ 534 h 560"/>
                <a:gd name="T52" fmla="*/ 254 w 1118"/>
                <a:gd name="T53" fmla="*/ 515 h 560"/>
                <a:gd name="T54" fmla="*/ 192 w 1118"/>
                <a:gd name="T55" fmla="*/ 491 h 560"/>
                <a:gd name="T56" fmla="*/ 138 w 1118"/>
                <a:gd name="T57" fmla="*/ 464 h 560"/>
                <a:gd name="T58" fmla="*/ 90 w 1118"/>
                <a:gd name="T59" fmla="*/ 432 h 560"/>
                <a:gd name="T60" fmla="*/ 52 w 1118"/>
                <a:gd name="T61" fmla="*/ 398 h 560"/>
                <a:gd name="T62" fmla="*/ 24 w 1118"/>
                <a:gd name="T63" fmla="*/ 361 h 560"/>
                <a:gd name="T64" fmla="*/ 6 w 1118"/>
                <a:gd name="T65" fmla="*/ 321 h 560"/>
                <a:gd name="T66" fmla="*/ 0 w 1118"/>
                <a:gd name="T67" fmla="*/ 280 h 560"/>
                <a:gd name="T68" fmla="*/ 6 w 1118"/>
                <a:gd name="T69" fmla="*/ 239 h 560"/>
                <a:gd name="T70" fmla="*/ 24 w 1118"/>
                <a:gd name="T71" fmla="*/ 199 h 560"/>
                <a:gd name="T72" fmla="*/ 52 w 1118"/>
                <a:gd name="T73" fmla="*/ 162 h 560"/>
                <a:gd name="T74" fmla="*/ 90 w 1118"/>
                <a:gd name="T75" fmla="*/ 128 h 560"/>
                <a:gd name="T76" fmla="*/ 138 w 1118"/>
                <a:gd name="T77" fmla="*/ 96 h 560"/>
                <a:gd name="T78" fmla="*/ 192 w 1118"/>
                <a:gd name="T79" fmla="*/ 69 h 560"/>
                <a:gd name="T80" fmla="*/ 254 w 1118"/>
                <a:gd name="T81" fmla="*/ 45 h 560"/>
                <a:gd name="T82" fmla="*/ 324 w 1118"/>
                <a:gd name="T83" fmla="*/ 26 h 560"/>
                <a:gd name="T84" fmla="*/ 397 w 1118"/>
                <a:gd name="T85" fmla="*/ 12 h 560"/>
                <a:gd name="T86" fmla="*/ 477 w 1118"/>
                <a:gd name="T87" fmla="*/ 3 h 560"/>
                <a:gd name="T88" fmla="*/ 559 w 1118"/>
                <a:gd name="T8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8" h="560">
                  <a:moveTo>
                    <a:pt x="559" y="0"/>
                  </a:moveTo>
                  <a:lnTo>
                    <a:pt x="641" y="3"/>
                  </a:lnTo>
                  <a:lnTo>
                    <a:pt x="721" y="12"/>
                  </a:lnTo>
                  <a:lnTo>
                    <a:pt x="795" y="26"/>
                  </a:lnTo>
                  <a:lnTo>
                    <a:pt x="863" y="45"/>
                  </a:lnTo>
                  <a:lnTo>
                    <a:pt x="925" y="69"/>
                  </a:lnTo>
                  <a:lnTo>
                    <a:pt x="981" y="96"/>
                  </a:lnTo>
                  <a:lnTo>
                    <a:pt x="1028" y="128"/>
                  </a:lnTo>
                  <a:lnTo>
                    <a:pt x="1066" y="162"/>
                  </a:lnTo>
                  <a:lnTo>
                    <a:pt x="1094" y="199"/>
                  </a:lnTo>
                  <a:lnTo>
                    <a:pt x="1112" y="239"/>
                  </a:lnTo>
                  <a:lnTo>
                    <a:pt x="1118" y="280"/>
                  </a:lnTo>
                  <a:lnTo>
                    <a:pt x="1112" y="321"/>
                  </a:lnTo>
                  <a:lnTo>
                    <a:pt x="1094" y="361"/>
                  </a:lnTo>
                  <a:lnTo>
                    <a:pt x="1066" y="398"/>
                  </a:lnTo>
                  <a:lnTo>
                    <a:pt x="1028" y="432"/>
                  </a:lnTo>
                  <a:lnTo>
                    <a:pt x="981" y="464"/>
                  </a:lnTo>
                  <a:lnTo>
                    <a:pt x="925" y="491"/>
                  </a:lnTo>
                  <a:lnTo>
                    <a:pt x="863" y="515"/>
                  </a:lnTo>
                  <a:lnTo>
                    <a:pt x="795" y="534"/>
                  </a:lnTo>
                  <a:lnTo>
                    <a:pt x="721" y="548"/>
                  </a:lnTo>
                  <a:lnTo>
                    <a:pt x="641" y="557"/>
                  </a:lnTo>
                  <a:lnTo>
                    <a:pt x="559" y="560"/>
                  </a:lnTo>
                  <a:lnTo>
                    <a:pt x="477" y="557"/>
                  </a:lnTo>
                  <a:lnTo>
                    <a:pt x="397" y="548"/>
                  </a:lnTo>
                  <a:lnTo>
                    <a:pt x="324" y="534"/>
                  </a:lnTo>
                  <a:lnTo>
                    <a:pt x="254" y="515"/>
                  </a:lnTo>
                  <a:lnTo>
                    <a:pt x="192" y="491"/>
                  </a:lnTo>
                  <a:lnTo>
                    <a:pt x="138" y="464"/>
                  </a:lnTo>
                  <a:lnTo>
                    <a:pt x="90" y="432"/>
                  </a:lnTo>
                  <a:lnTo>
                    <a:pt x="52" y="398"/>
                  </a:lnTo>
                  <a:lnTo>
                    <a:pt x="24" y="361"/>
                  </a:lnTo>
                  <a:lnTo>
                    <a:pt x="6" y="321"/>
                  </a:lnTo>
                  <a:lnTo>
                    <a:pt x="0" y="280"/>
                  </a:lnTo>
                  <a:lnTo>
                    <a:pt x="6" y="239"/>
                  </a:lnTo>
                  <a:lnTo>
                    <a:pt x="24" y="199"/>
                  </a:lnTo>
                  <a:lnTo>
                    <a:pt x="52" y="162"/>
                  </a:lnTo>
                  <a:lnTo>
                    <a:pt x="90" y="128"/>
                  </a:lnTo>
                  <a:lnTo>
                    <a:pt x="138" y="96"/>
                  </a:lnTo>
                  <a:lnTo>
                    <a:pt x="192" y="69"/>
                  </a:lnTo>
                  <a:lnTo>
                    <a:pt x="254" y="45"/>
                  </a:lnTo>
                  <a:lnTo>
                    <a:pt x="324" y="26"/>
                  </a:lnTo>
                  <a:lnTo>
                    <a:pt x="397" y="12"/>
                  </a:lnTo>
                  <a:lnTo>
                    <a:pt x="477" y="3"/>
                  </a:lnTo>
                  <a:lnTo>
                    <a:pt x="5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8" name="Freeform 40"/>
            <p:cNvSpPr>
              <a:spLocks/>
            </p:cNvSpPr>
            <p:nvPr/>
          </p:nvSpPr>
          <p:spPr bwMode="auto">
            <a:xfrm>
              <a:off x="5483226" y="5070475"/>
              <a:ext cx="887413" cy="889000"/>
            </a:xfrm>
            <a:custGeom>
              <a:avLst/>
              <a:gdLst>
                <a:gd name="T0" fmla="*/ 559 w 1118"/>
                <a:gd name="T1" fmla="*/ 0 h 560"/>
                <a:gd name="T2" fmla="*/ 641 w 1118"/>
                <a:gd name="T3" fmla="*/ 3 h 560"/>
                <a:gd name="T4" fmla="*/ 721 w 1118"/>
                <a:gd name="T5" fmla="*/ 12 h 560"/>
                <a:gd name="T6" fmla="*/ 795 w 1118"/>
                <a:gd name="T7" fmla="*/ 26 h 560"/>
                <a:gd name="T8" fmla="*/ 863 w 1118"/>
                <a:gd name="T9" fmla="*/ 45 h 560"/>
                <a:gd name="T10" fmla="*/ 925 w 1118"/>
                <a:gd name="T11" fmla="*/ 69 h 560"/>
                <a:gd name="T12" fmla="*/ 981 w 1118"/>
                <a:gd name="T13" fmla="*/ 96 h 560"/>
                <a:gd name="T14" fmla="*/ 1028 w 1118"/>
                <a:gd name="T15" fmla="*/ 127 h 560"/>
                <a:gd name="T16" fmla="*/ 1066 w 1118"/>
                <a:gd name="T17" fmla="*/ 162 h 560"/>
                <a:gd name="T18" fmla="*/ 1094 w 1118"/>
                <a:gd name="T19" fmla="*/ 199 h 560"/>
                <a:gd name="T20" fmla="*/ 1112 w 1118"/>
                <a:gd name="T21" fmla="*/ 238 h 560"/>
                <a:gd name="T22" fmla="*/ 1118 w 1118"/>
                <a:gd name="T23" fmla="*/ 280 h 560"/>
                <a:gd name="T24" fmla="*/ 1112 w 1118"/>
                <a:gd name="T25" fmla="*/ 321 h 560"/>
                <a:gd name="T26" fmla="*/ 1094 w 1118"/>
                <a:gd name="T27" fmla="*/ 361 h 560"/>
                <a:gd name="T28" fmla="*/ 1066 w 1118"/>
                <a:gd name="T29" fmla="*/ 398 h 560"/>
                <a:gd name="T30" fmla="*/ 1028 w 1118"/>
                <a:gd name="T31" fmla="*/ 432 h 560"/>
                <a:gd name="T32" fmla="*/ 981 w 1118"/>
                <a:gd name="T33" fmla="*/ 463 h 560"/>
                <a:gd name="T34" fmla="*/ 925 w 1118"/>
                <a:gd name="T35" fmla="*/ 491 h 560"/>
                <a:gd name="T36" fmla="*/ 863 w 1118"/>
                <a:gd name="T37" fmla="*/ 515 h 560"/>
                <a:gd name="T38" fmla="*/ 795 w 1118"/>
                <a:gd name="T39" fmla="*/ 534 h 560"/>
                <a:gd name="T40" fmla="*/ 721 w 1118"/>
                <a:gd name="T41" fmla="*/ 548 h 560"/>
                <a:gd name="T42" fmla="*/ 641 w 1118"/>
                <a:gd name="T43" fmla="*/ 557 h 560"/>
                <a:gd name="T44" fmla="*/ 559 w 1118"/>
                <a:gd name="T45" fmla="*/ 560 h 560"/>
                <a:gd name="T46" fmla="*/ 477 w 1118"/>
                <a:gd name="T47" fmla="*/ 557 h 560"/>
                <a:gd name="T48" fmla="*/ 397 w 1118"/>
                <a:gd name="T49" fmla="*/ 548 h 560"/>
                <a:gd name="T50" fmla="*/ 324 w 1118"/>
                <a:gd name="T51" fmla="*/ 534 h 560"/>
                <a:gd name="T52" fmla="*/ 254 w 1118"/>
                <a:gd name="T53" fmla="*/ 515 h 560"/>
                <a:gd name="T54" fmla="*/ 192 w 1118"/>
                <a:gd name="T55" fmla="*/ 491 h 560"/>
                <a:gd name="T56" fmla="*/ 138 w 1118"/>
                <a:gd name="T57" fmla="*/ 463 h 560"/>
                <a:gd name="T58" fmla="*/ 90 w 1118"/>
                <a:gd name="T59" fmla="*/ 432 h 560"/>
                <a:gd name="T60" fmla="*/ 52 w 1118"/>
                <a:gd name="T61" fmla="*/ 398 h 560"/>
                <a:gd name="T62" fmla="*/ 24 w 1118"/>
                <a:gd name="T63" fmla="*/ 361 h 560"/>
                <a:gd name="T64" fmla="*/ 6 w 1118"/>
                <a:gd name="T65" fmla="*/ 321 h 560"/>
                <a:gd name="T66" fmla="*/ 0 w 1118"/>
                <a:gd name="T67" fmla="*/ 280 h 560"/>
                <a:gd name="T68" fmla="*/ 6 w 1118"/>
                <a:gd name="T69" fmla="*/ 238 h 560"/>
                <a:gd name="T70" fmla="*/ 24 w 1118"/>
                <a:gd name="T71" fmla="*/ 199 h 560"/>
                <a:gd name="T72" fmla="*/ 52 w 1118"/>
                <a:gd name="T73" fmla="*/ 162 h 560"/>
                <a:gd name="T74" fmla="*/ 90 w 1118"/>
                <a:gd name="T75" fmla="*/ 127 h 560"/>
                <a:gd name="T76" fmla="*/ 138 w 1118"/>
                <a:gd name="T77" fmla="*/ 96 h 560"/>
                <a:gd name="T78" fmla="*/ 192 w 1118"/>
                <a:gd name="T79" fmla="*/ 69 h 560"/>
                <a:gd name="T80" fmla="*/ 254 w 1118"/>
                <a:gd name="T81" fmla="*/ 45 h 560"/>
                <a:gd name="T82" fmla="*/ 324 w 1118"/>
                <a:gd name="T83" fmla="*/ 26 h 560"/>
                <a:gd name="T84" fmla="*/ 397 w 1118"/>
                <a:gd name="T85" fmla="*/ 12 h 560"/>
                <a:gd name="T86" fmla="*/ 477 w 1118"/>
                <a:gd name="T87" fmla="*/ 3 h 560"/>
                <a:gd name="T88" fmla="*/ 559 w 1118"/>
                <a:gd name="T8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8" h="560">
                  <a:moveTo>
                    <a:pt x="559" y="0"/>
                  </a:moveTo>
                  <a:lnTo>
                    <a:pt x="641" y="3"/>
                  </a:lnTo>
                  <a:lnTo>
                    <a:pt x="721" y="12"/>
                  </a:lnTo>
                  <a:lnTo>
                    <a:pt x="795" y="26"/>
                  </a:lnTo>
                  <a:lnTo>
                    <a:pt x="863" y="45"/>
                  </a:lnTo>
                  <a:lnTo>
                    <a:pt x="925" y="69"/>
                  </a:lnTo>
                  <a:lnTo>
                    <a:pt x="981" y="96"/>
                  </a:lnTo>
                  <a:lnTo>
                    <a:pt x="1028" y="127"/>
                  </a:lnTo>
                  <a:lnTo>
                    <a:pt x="1066" y="162"/>
                  </a:lnTo>
                  <a:lnTo>
                    <a:pt x="1094" y="199"/>
                  </a:lnTo>
                  <a:lnTo>
                    <a:pt x="1112" y="238"/>
                  </a:lnTo>
                  <a:lnTo>
                    <a:pt x="1118" y="280"/>
                  </a:lnTo>
                  <a:lnTo>
                    <a:pt x="1112" y="321"/>
                  </a:lnTo>
                  <a:lnTo>
                    <a:pt x="1094" y="361"/>
                  </a:lnTo>
                  <a:lnTo>
                    <a:pt x="1066" y="398"/>
                  </a:lnTo>
                  <a:lnTo>
                    <a:pt x="1028" y="432"/>
                  </a:lnTo>
                  <a:lnTo>
                    <a:pt x="981" y="463"/>
                  </a:lnTo>
                  <a:lnTo>
                    <a:pt x="925" y="491"/>
                  </a:lnTo>
                  <a:lnTo>
                    <a:pt x="863" y="515"/>
                  </a:lnTo>
                  <a:lnTo>
                    <a:pt x="795" y="534"/>
                  </a:lnTo>
                  <a:lnTo>
                    <a:pt x="721" y="548"/>
                  </a:lnTo>
                  <a:lnTo>
                    <a:pt x="641" y="557"/>
                  </a:lnTo>
                  <a:lnTo>
                    <a:pt x="559" y="560"/>
                  </a:lnTo>
                  <a:lnTo>
                    <a:pt x="477" y="557"/>
                  </a:lnTo>
                  <a:lnTo>
                    <a:pt x="397" y="548"/>
                  </a:lnTo>
                  <a:lnTo>
                    <a:pt x="324" y="534"/>
                  </a:lnTo>
                  <a:lnTo>
                    <a:pt x="254" y="515"/>
                  </a:lnTo>
                  <a:lnTo>
                    <a:pt x="192" y="491"/>
                  </a:lnTo>
                  <a:lnTo>
                    <a:pt x="138" y="463"/>
                  </a:lnTo>
                  <a:lnTo>
                    <a:pt x="90" y="432"/>
                  </a:lnTo>
                  <a:lnTo>
                    <a:pt x="52" y="398"/>
                  </a:lnTo>
                  <a:lnTo>
                    <a:pt x="24" y="361"/>
                  </a:lnTo>
                  <a:lnTo>
                    <a:pt x="6" y="321"/>
                  </a:lnTo>
                  <a:lnTo>
                    <a:pt x="0" y="280"/>
                  </a:lnTo>
                  <a:lnTo>
                    <a:pt x="6" y="238"/>
                  </a:lnTo>
                  <a:lnTo>
                    <a:pt x="24" y="199"/>
                  </a:lnTo>
                  <a:lnTo>
                    <a:pt x="52" y="162"/>
                  </a:lnTo>
                  <a:lnTo>
                    <a:pt x="90" y="127"/>
                  </a:lnTo>
                  <a:lnTo>
                    <a:pt x="138" y="96"/>
                  </a:lnTo>
                  <a:lnTo>
                    <a:pt x="192" y="69"/>
                  </a:lnTo>
                  <a:lnTo>
                    <a:pt x="254" y="45"/>
                  </a:lnTo>
                  <a:lnTo>
                    <a:pt x="324" y="26"/>
                  </a:lnTo>
                  <a:lnTo>
                    <a:pt x="397" y="12"/>
                  </a:lnTo>
                  <a:lnTo>
                    <a:pt x="477" y="3"/>
                  </a:lnTo>
                  <a:lnTo>
                    <a:pt x="5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19" name="Freeform 41"/>
            <p:cNvSpPr>
              <a:spLocks/>
            </p:cNvSpPr>
            <p:nvPr/>
          </p:nvSpPr>
          <p:spPr bwMode="auto">
            <a:xfrm>
              <a:off x="6815138" y="2373313"/>
              <a:ext cx="3894138" cy="3833813"/>
            </a:xfrm>
            <a:custGeom>
              <a:avLst/>
              <a:gdLst>
                <a:gd name="T0" fmla="*/ 2307 w 4907"/>
                <a:gd name="T1" fmla="*/ 11 h 2415"/>
                <a:gd name="T2" fmla="*/ 2718 w 4907"/>
                <a:gd name="T3" fmla="*/ 64 h 2415"/>
                <a:gd name="T4" fmla="*/ 3092 w 4907"/>
                <a:gd name="T5" fmla="*/ 157 h 2415"/>
                <a:gd name="T6" fmla="*/ 2880 w 4907"/>
                <a:gd name="T7" fmla="*/ 456 h 2415"/>
                <a:gd name="T8" fmla="*/ 2589 w 4907"/>
                <a:gd name="T9" fmla="*/ 367 h 2415"/>
                <a:gd name="T10" fmla="*/ 2255 w 4907"/>
                <a:gd name="T11" fmla="*/ 316 h 2415"/>
                <a:gd name="T12" fmla="*/ 1888 w 4907"/>
                <a:gd name="T13" fmla="*/ 309 h 2415"/>
                <a:gd name="T14" fmla="*/ 1524 w 4907"/>
                <a:gd name="T15" fmla="*/ 350 h 2415"/>
                <a:gd name="T16" fmla="*/ 1205 w 4907"/>
                <a:gd name="T17" fmla="*/ 435 h 2415"/>
                <a:gd name="T18" fmla="*/ 941 w 4907"/>
                <a:gd name="T19" fmla="*/ 556 h 2415"/>
                <a:gd name="T20" fmla="*/ 745 w 4907"/>
                <a:gd name="T21" fmla="*/ 708 h 2415"/>
                <a:gd name="T22" fmla="*/ 631 w 4907"/>
                <a:gd name="T23" fmla="*/ 883 h 2415"/>
                <a:gd name="T24" fmla="*/ 616 w 4907"/>
                <a:gd name="T25" fmla="*/ 1074 h 2415"/>
                <a:gd name="T26" fmla="*/ 697 w 4907"/>
                <a:gd name="T27" fmla="*/ 1255 h 2415"/>
                <a:gd name="T28" fmla="*/ 867 w 4907"/>
                <a:gd name="T29" fmla="*/ 1415 h 2415"/>
                <a:gd name="T30" fmla="*/ 1111 w 4907"/>
                <a:gd name="T31" fmla="*/ 1548 h 2415"/>
                <a:gd name="T32" fmla="*/ 1412 w 4907"/>
                <a:gd name="T33" fmla="*/ 1646 h 2415"/>
                <a:gd name="T34" fmla="*/ 1762 w 4907"/>
                <a:gd name="T35" fmla="*/ 1702 h 2415"/>
                <a:gd name="T36" fmla="*/ 2143 w 4907"/>
                <a:gd name="T37" fmla="*/ 1711 h 2415"/>
                <a:gd name="T38" fmla="*/ 2507 w 4907"/>
                <a:gd name="T39" fmla="*/ 1669 h 2415"/>
                <a:gd name="T40" fmla="*/ 2828 w 4907"/>
                <a:gd name="T41" fmla="*/ 1584 h 2415"/>
                <a:gd name="T42" fmla="*/ 3092 w 4907"/>
                <a:gd name="T43" fmla="*/ 1461 h 2415"/>
                <a:gd name="T44" fmla="*/ 3287 w 4907"/>
                <a:gd name="T45" fmla="*/ 1309 h 2415"/>
                <a:gd name="T46" fmla="*/ 3399 w 4907"/>
                <a:gd name="T47" fmla="*/ 1133 h 2415"/>
                <a:gd name="T48" fmla="*/ 4008 w 4907"/>
                <a:gd name="T49" fmla="*/ 860 h 2415"/>
                <a:gd name="T50" fmla="*/ 4024 w 4907"/>
                <a:gd name="T51" fmla="*/ 1084 h 2415"/>
                <a:gd name="T52" fmla="*/ 3946 w 4907"/>
                <a:gd name="T53" fmla="*/ 1298 h 2415"/>
                <a:gd name="T54" fmla="*/ 3783 w 4907"/>
                <a:gd name="T55" fmla="*/ 1494 h 2415"/>
                <a:gd name="T56" fmla="*/ 3793 w 4907"/>
                <a:gd name="T57" fmla="*/ 1585 h 2415"/>
                <a:gd name="T58" fmla="*/ 4867 w 4907"/>
                <a:gd name="T59" fmla="*/ 2140 h 2415"/>
                <a:gd name="T60" fmla="*/ 4907 w 4907"/>
                <a:gd name="T61" fmla="*/ 2225 h 2415"/>
                <a:gd name="T62" fmla="*/ 4865 w 4907"/>
                <a:gd name="T63" fmla="*/ 2311 h 2415"/>
                <a:gd name="T64" fmla="*/ 4747 w 4907"/>
                <a:gd name="T65" fmla="*/ 2380 h 2415"/>
                <a:gd name="T66" fmla="*/ 4584 w 4907"/>
                <a:gd name="T67" fmla="*/ 2413 h 2415"/>
                <a:gd name="T68" fmla="*/ 4410 w 4907"/>
                <a:gd name="T69" fmla="*/ 2406 h 2415"/>
                <a:gd name="T70" fmla="*/ 4256 w 4907"/>
                <a:gd name="T71" fmla="*/ 2359 h 2415"/>
                <a:gd name="T72" fmla="*/ 3204 w 4907"/>
                <a:gd name="T73" fmla="*/ 1824 h 2415"/>
                <a:gd name="T74" fmla="*/ 2846 w 4907"/>
                <a:gd name="T75" fmla="*/ 1929 h 2415"/>
                <a:gd name="T76" fmla="*/ 2447 w 4907"/>
                <a:gd name="T77" fmla="*/ 1995 h 2415"/>
                <a:gd name="T78" fmla="*/ 2015 w 4907"/>
                <a:gd name="T79" fmla="*/ 2019 h 2415"/>
                <a:gd name="T80" fmla="*/ 1554 w 4907"/>
                <a:gd name="T81" fmla="*/ 1992 h 2415"/>
                <a:gd name="T82" fmla="*/ 1129 w 4907"/>
                <a:gd name="T83" fmla="*/ 1916 h 2415"/>
                <a:gd name="T84" fmla="*/ 755 w 4907"/>
                <a:gd name="T85" fmla="*/ 1797 h 2415"/>
                <a:gd name="T86" fmla="*/ 444 w 4907"/>
                <a:gd name="T87" fmla="*/ 1640 h 2415"/>
                <a:gd name="T88" fmla="*/ 204 w 4907"/>
                <a:gd name="T89" fmla="*/ 1453 h 2415"/>
                <a:gd name="T90" fmla="*/ 52 w 4907"/>
                <a:gd name="T91" fmla="*/ 1241 h 2415"/>
                <a:gd name="T92" fmla="*/ 0 w 4907"/>
                <a:gd name="T93" fmla="*/ 1010 h 2415"/>
                <a:gd name="T94" fmla="*/ 52 w 4907"/>
                <a:gd name="T95" fmla="*/ 778 h 2415"/>
                <a:gd name="T96" fmla="*/ 204 w 4907"/>
                <a:gd name="T97" fmla="*/ 566 h 2415"/>
                <a:gd name="T98" fmla="*/ 444 w 4907"/>
                <a:gd name="T99" fmla="*/ 379 h 2415"/>
                <a:gd name="T100" fmla="*/ 755 w 4907"/>
                <a:gd name="T101" fmla="*/ 222 h 2415"/>
                <a:gd name="T102" fmla="*/ 1129 w 4907"/>
                <a:gd name="T103" fmla="*/ 103 h 2415"/>
                <a:gd name="T104" fmla="*/ 1554 w 4907"/>
                <a:gd name="T105" fmla="*/ 27 h 2415"/>
                <a:gd name="T106" fmla="*/ 2015 w 4907"/>
                <a:gd name="T107" fmla="*/ 0 h 2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07" h="2415">
                  <a:moveTo>
                    <a:pt x="2015" y="0"/>
                  </a:moveTo>
                  <a:lnTo>
                    <a:pt x="2163" y="3"/>
                  </a:lnTo>
                  <a:lnTo>
                    <a:pt x="2307" y="11"/>
                  </a:lnTo>
                  <a:lnTo>
                    <a:pt x="2447" y="24"/>
                  </a:lnTo>
                  <a:lnTo>
                    <a:pt x="2585" y="42"/>
                  </a:lnTo>
                  <a:lnTo>
                    <a:pt x="2718" y="64"/>
                  </a:lnTo>
                  <a:lnTo>
                    <a:pt x="2848" y="91"/>
                  </a:lnTo>
                  <a:lnTo>
                    <a:pt x="2972" y="122"/>
                  </a:lnTo>
                  <a:lnTo>
                    <a:pt x="3092" y="157"/>
                  </a:lnTo>
                  <a:lnTo>
                    <a:pt x="3206" y="196"/>
                  </a:lnTo>
                  <a:lnTo>
                    <a:pt x="3315" y="239"/>
                  </a:lnTo>
                  <a:lnTo>
                    <a:pt x="2880" y="456"/>
                  </a:lnTo>
                  <a:lnTo>
                    <a:pt x="2788" y="422"/>
                  </a:lnTo>
                  <a:lnTo>
                    <a:pt x="2690" y="393"/>
                  </a:lnTo>
                  <a:lnTo>
                    <a:pt x="2589" y="367"/>
                  </a:lnTo>
                  <a:lnTo>
                    <a:pt x="2481" y="345"/>
                  </a:lnTo>
                  <a:lnTo>
                    <a:pt x="2369" y="328"/>
                  </a:lnTo>
                  <a:lnTo>
                    <a:pt x="2255" y="316"/>
                  </a:lnTo>
                  <a:lnTo>
                    <a:pt x="2135" y="308"/>
                  </a:lnTo>
                  <a:lnTo>
                    <a:pt x="2015" y="306"/>
                  </a:lnTo>
                  <a:lnTo>
                    <a:pt x="1888" y="309"/>
                  </a:lnTo>
                  <a:lnTo>
                    <a:pt x="1762" y="317"/>
                  </a:lnTo>
                  <a:lnTo>
                    <a:pt x="1642" y="331"/>
                  </a:lnTo>
                  <a:lnTo>
                    <a:pt x="1524" y="350"/>
                  </a:lnTo>
                  <a:lnTo>
                    <a:pt x="1412" y="374"/>
                  </a:lnTo>
                  <a:lnTo>
                    <a:pt x="1306" y="402"/>
                  </a:lnTo>
                  <a:lnTo>
                    <a:pt x="1205" y="435"/>
                  </a:lnTo>
                  <a:lnTo>
                    <a:pt x="1111" y="471"/>
                  </a:lnTo>
                  <a:lnTo>
                    <a:pt x="1021" y="512"/>
                  </a:lnTo>
                  <a:lnTo>
                    <a:pt x="941" y="556"/>
                  </a:lnTo>
                  <a:lnTo>
                    <a:pt x="867" y="604"/>
                  </a:lnTo>
                  <a:lnTo>
                    <a:pt x="801" y="655"/>
                  </a:lnTo>
                  <a:lnTo>
                    <a:pt x="745" y="708"/>
                  </a:lnTo>
                  <a:lnTo>
                    <a:pt x="697" y="764"/>
                  </a:lnTo>
                  <a:lnTo>
                    <a:pt x="659" y="823"/>
                  </a:lnTo>
                  <a:lnTo>
                    <a:pt x="631" y="883"/>
                  </a:lnTo>
                  <a:lnTo>
                    <a:pt x="616" y="946"/>
                  </a:lnTo>
                  <a:lnTo>
                    <a:pt x="610" y="1010"/>
                  </a:lnTo>
                  <a:lnTo>
                    <a:pt x="616" y="1074"/>
                  </a:lnTo>
                  <a:lnTo>
                    <a:pt x="631" y="1136"/>
                  </a:lnTo>
                  <a:lnTo>
                    <a:pt x="659" y="1196"/>
                  </a:lnTo>
                  <a:lnTo>
                    <a:pt x="697" y="1255"/>
                  </a:lnTo>
                  <a:lnTo>
                    <a:pt x="745" y="1311"/>
                  </a:lnTo>
                  <a:lnTo>
                    <a:pt x="801" y="1365"/>
                  </a:lnTo>
                  <a:lnTo>
                    <a:pt x="867" y="1415"/>
                  </a:lnTo>
                  <a:lnTo>
                    <a:pt x="941" y="1463"/>
                  </a:lnTo>
                  <a:lnTo>
                    <a:pt x="1021" y="1507"/>
                  </a:lnTo>
                  <a:lnTo>
                    <a:pt x="1111" y="1548"/>
                  </a:lnTo>
                  <a:lnTo>
                    <a:pt x="1205" y="1584"/>
                  </a:lnTo>
                  <a:lnTo>
                    <a:pt x="1306" y="1617"/>
                  </a:lnTo>
                  <a:lnTo>
                    <a:pt x="1412" y="1646"/>
                  </a:lnTo>
                  <a:lnTo>
                    <a:pt x="1524" y="1669"/>
                  </a:lnTo>
                  <a:lnTo>
                    <a:pt x="1642" y="1688"/>
                  </a:lnTo>
                  <a:lnTo>
                    <a:pt x="1762" y="1702"/>
                  </a:lnTo>
                  <a:lnTo>
                    <a:pt x="1888" y="1711"/>
                  </a:lnTo>
                  <a:lnTo>
                    <a:pt x="2015" y="1713"/>
                  </a:lnTo>
                  <a:lnTo>
                    <a:pt x="2143" y="1711"/>
                  </a:lnTo>
                  <a:lnTo>
                    <a:pt x="2269" y="1702"/>
                  </a:lnTo>
                  <a:lnTo>
                    <a:pt x="2389" y="1688"/>
                  </a:lnTo>
                  <a:lnTo>
                    <a:pt x="2507" y="1669"/>
                  </a:lnTo>
                  <a:lnTo>
                    <a:pt x="2618" y="1645"/>
                  </a:lnTo>
                  <a:lnTo>
                    <a:pt x="2726" y="1617"/>
                  </a:lnTo>
                  <a:lnTo>
                    <a:pt x="2828" y="1584"/>
                  </a:lnTo>
                  <a:lnTo>
                    <a:pt x="2922" y="1547"/>
                  </a:lnTo>
                  <a:lnTo>
                    <a:pt x="3010" y="1506"/>
                  </a:lnTo>
                  <a:lnTo>
                    <a:pt x="3092" y="1461"/>
                  </a:lnTo>
                  <a:lnTo>
                    <a:pt x="3166" y="1413"/>
                  </a:lnTo>
                  <a:lnTo>
                    <a:pt x="3232" y="1362"/>
                  </a:lnTo>
                  <a:lnTo>
                    <a:pt x="3287" y="1309"/>
                  </a:lnTo>
                  <a:lnTo>
                    <a:pt x="3333" y="1252"/>
                  </a:lnTo>
                  <a:lnTo>
                    <a:pt x="3371" y="1193"/>
                  </a:lnTo>
                  <a:lnTo>
                    <a:pt x="3399" y="1133"/>
                  </a:lnTo>
                  <a:lnTo>
                    <a:pt x="3415" y="1070"/>
                  </a:lnTo>
                  <a:lnTo>
                    <a:pt x="3980" y="788"/>
                  </a:lnTo>
                  <a:lnTo>
                    <a:pt x="4008" y="860"/>
                  </a:lnTo>
                  <a:lnTo>
                    <a:pt x="4024" y="934"/>
                  </a:lnTo>
                  <a:lnTo>
                    <a:pt x="4030" y="1010"/>
                  </a:lnTo>
                  <a:lnTo>
                    <a:pt x="4024" y="1084"/>
                  </a:lnTo>
                  <a:lnTo>
                    <a:pt x="4008" y="1157"/>
                  </a:lnTo>
                  <a:lnTo>
                    <a:pt x="3982" y="1228"/>
                  </a:lnTo>
                  <a:lnTo>
                    <a:pt x="3946" y="1298"/>
                  </a:lnTo>
                  <a:lnTo>
                    <a:pt x="3901" y="1366"/>
                  </a:lnTo>
                  <a:lnTo>
                    <a:pt x="3847" y="1431"/>
                  </a:lnTo>
                  <a:lnTo>
                    <a:pt x="3783" y="1494"/>
                  </a:lnTo>
                  <a:lnTo>
                    <a:pt x="3711" y="1554"/>
                  </a:lnTo>
                  <a:lnTo>
                    <a:pt x="3753" y="1568"/>
                  </a:lnTo>
                  <a:lnTo>
                    <a:pt x="3793" y="1585"/>
                  </a:lnTo>
                  <a:lnTo>
                    <a:pt x="4795" y="2090"/>
                  </a:lnTo>
                  <a:lnTo>
                    <a:pt x="4835" y="2114"/>
                  </a:lnTo>
                  <a:lnTo>
                    <a:pt x="4867" y="2140"/>
                  </a:lnTo>
                  <a:lnTo>
                    <a:pt x="4889" y="2167"/>
                  </a:lnTo>
                  <a:lnTo>
                    <a:pt x="4903" y="2196"/>
                  </a:lnTo>
                  <a:lnTo>
                    <a:pt x="4907" y="2225"/>
                  </a:lnTo>
                  <a:lnTo>
                    <a:pt x="4901" y="2255"/>
                  </a:lnTo>
                  <a:lnTo>
                    <a:pt x="4889" y="2283"/>
                  </a:lnTo>
                  <a:lnTo>
                    <a:pt x="4865" y="2311"/>
                  </a:lnTo>
                  <a:lnTo>
                    <a:pt x="4835" y="2337"/>
                  </a:lnTo>
                  <a:lnTo>
                    <a:pt x="4795" y="2360"/>
                  </a:lnTo>
                  <a:lnTo>
                    <a:pt x="4747" y="2380"/>
                  </a:lnTo>
                  <a:lnTo>
                    <a:pt x="4695" y="2396"/>
                  </a:lnTo>
                  <a:lnTo>
                    <a:pt x="4641" y="2407"/>
                  </a:lnTo>
                  <a:lnTo>
                    <a:pt x="4584" y="2413"/>
                  </a:lnTo>
                  <a:lnTo>
                    <a:pt x="4526" y="2415"/>
                  </a:lnTo>
                  <a:lnTo>
                    <a:pt x="4466" y="2413"/>
                  </a:lnTo>
                  <a:lnTo>
                    <a:pt x="4410" y="2406"/>
                  </a:lnTo>
                  <a:lnTo>
                    <a:pt x="4354" y="2395"/>
                  </a:lnTo>
                  <a:lnTo>
                    <a:pt x="4302" y="2380"/>
                  </a:lnTo>
                  <a:lnTo>
                    <a:pt x="4256" y="2359"/>
                  </a:lnTo>
                  <a:lnTo>
                    <a:pt x="3254" y="1855"/>
                  </a:lnTo>
                  <a:lnTo>
                    <a:pt x="3226" y="1840"/>
                  </a:lnTo>
                  <a:lnTo>
                    <a:pt x="3204" y="1824"/>
                  </a:lnTo>
                  <a:lnTo>
                    <a:pt x="3090" y="1863"/>
                  </a:lnTo>
                  <a:lnTo>
                    <a:pt x="2970" y="1898"/>
                  </a:lnTo>
                  <a:lnTo>
                    <a:pt x="2846" y="1929"/>
                  </a:lnTo>
                  <a:lnTo>
                    <a:pt x="2716" y="1955"/>
                  </a:lnTo>
                  <a:lnTo>
                    <a:pt x="2585" y="1978"/>
                  </a:lnTo>
                  <a:lnTo>
                    <a:pt x="2447" y="1995"/>
                  </a:lnTo>
                  <a:lnTo>
                    <a:pt x="2305" y="2008"/>
                  </a:lnTo>
                  <a:lnTo>
                    <a:pt x="2161" y="2016"/>
                  </a:lnTo>
                  <a:lnTo>
                    <a:pt x="2015" y="2019"/>
                  </a:lnTo>
                  <a:lnTo>
                    <a:pt x="1858" y="2016"/>
                  </a:lnTo>
                  <a:lnTo>
                    <a:pt x="1704" y="2007"/>
                  </a:lnTo>
                  <a:lnTo>
                    <a:pt x="1554" y="1992"/>
                  </a:lnTo>
                  <a:lnTo>
                    <a:pt x="1408" y="1972"/>
                  </a:lnTo>
                  <a:lnTo>
                    <a:pt x="1267" y="1946"/>
                  </a:lnTo>
                  <a:lnTo>
                    <a:pt x="1129" y="1916"/>
                  </a:lnTo>
                  <a:lnTo>
                    <a:pt x="999" y="1881"/>
                  </a:lnTo>
                  <a:lnTo>
                    <a:pt x="873" y="1841"/>
                  </a:lnTo>
                  <a:lnTo>
                    <a:pt x="755" y="1797"/>
                  </a:lnTo>
                  <a:lnTo>
                    <a:pt x="643" y="1748"/>
                  </a:lnTo>
                  <a:lnTo>
                    <a:pt x="540" y="1696"/>
                  </a:lnTo>
                  <a:lnTo>
                    <a:pt x="444" y="1640"/>
                  </a:lnTo>
                  <a:lnTo>
                    <a:pt x="354" y="1581"/>
                  </a:lnTo>
                  <a:lnTo>
                    <a:pt x="276" y="1519"/>
                  </a:lnTo>
                  <a:lnTo>
                    <a:pt x="204" y="1453"/>
                  </a:lnTo>
                  <a:lnTo>
                    <a:pt x="144" y="1385"/>
                  </a:lnTo>
                  <a:lnTo>
                    <a:pt x="92" y="1314"/>
                  </a:lnTo>
                  <a:lnTo>
                    <a:pt x="52" y="1241"/>
                  </a:lnTo>
                  <a:lnTo>
                    <a:pt x="24" y="1165"/>
                  </a:lnTo>
                  <a:lnTo>
                    <a:pt x="6" y="1088"/>
                  </a:lnTo>
                  <a:lnTo>
                    <a:pt x="0" y="1010"/>
                  </a:lnTo>
                  <a:lnTo>
                    <a:pt x="6" y="931"/>
                  </a:lnTo>
                  <a:lnTo>
                    <a:pt x="24" y="854"/>
                  </a:lnTo>
                  <a:lnTo>
                    <a:pt x="52" y="778"/>
                  </a:lnTo>
                  <a:lnTo>
                    <a:pt x="92" y="705"/>
                  </a:lnTo>
                  <a:lnTo>
                    <a:pt x="144" y="634"/>
                  </a:lnTo>
                  <a:lnTo>
                    <a:pt x="204" y="566"/>
                  </a:lnTo>
                  <a:lnTo>
                    <a:pt x="276" y="501"/>
                  </a:lnTo>
                  <a:lnTo>
                    <a:pt x="354" y="438"/>
                  </a:lnTo>
                  <a:lnTo>
                    <a:pt x="444" y="379"/>
                  </a:lnTo>
                  <a:lnTo>
                    <a:pt x="540" y="323"/>
                  </a:lnTo>
                  <a:lnTo>
                    <a:pt x="643" y="271"/>
                  </a:lnTo>
                  <a:lnTo>
                    <a:pt x="755" y="222"/>
                  </a:lnTo>
                  <a:lnTo>
                    <a:pt x="873" y="178"/>
                  </a:lnTo>
                  <a:lnTo>
                    <a:pt x="999" y="138"/>
                  </a:lnTo>
                  <a:lnTo>
                    <a:pt x="1129" y="103"/>
                  </a:lnTo>
                  <a:lnTo>
                    <a:pt x="1267" y="73"/>
                  </a:lnTo>
                  <a:lnTo>
                    <a:pt x="1408" y="47"/>
                  </a:lnTo>
                  <a:lnTo>
                    <a:pt x="1554" y="27"/>
                  </a:lnTo>
                  <a:lnTo>
                    <a:pt x="1704" y="12"/>
                  </a:lnTo>
                  <a:lnTo>
                    <a:pt x="1858" y="3"/>
                  </a:lnTo>
                  <a:lnTo>
                    <a:pt x="20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220" name="Freeform 42"/>
            <p:cNvSpPr>
              <a:spLocks/>
            </p:cNvSpPr>
            <p:nvPr/>
          </p:nvSpPr>
          <p:spPr bwMode="auto">
            <a:xfrm>
              <a:off x="7508876" y="2547938"/>
              <a:ext cx="2803525" cy="2103438"/>
            </a:xfrm>
            <a:custGeom>
              <a:avLst/>
              <a:gdLst>
                <a:gd name="T0" fmla="*/ 3113 w 3533"/>
                <a:gd name="T1" fmla="*/ 0 h 1325"/>
                <a:gd name="T2" fmla="*/ 3533 w 3533"/>
                <a:gd name="T3" fmla="*/ 210 h 1325"/>
                <a:gd name="T4" fmla="*/ 1306 w 3533"/>
                <a:gd name="T5" fmla="*/ 1325 h 1325"/>
                <a:gd name="T6" fmla="*/ 887 w 3533"/>
                <a:gd name="T7" fmla="*/ 1116 h 1325"/>
                <a:gd name="T8" fmla="*/ 0 w 3533"/>
                <a:gd name="T9" fmla="*/ 672 h 1325"/>
                <a:gd name="T10" fmla="*/ 419 w 3533"/>
                <a:gd name="T11" fmla="*/ 462 h 1325"/>
                <a:gd name="T12" fmla="*/ 1306 w 3533"/>
                <a:gd name="T13" fmla="*/ 906 h 1325"/>
                <a:gd name="T14" fmla="*/ 3113 w 3533"/>
                <a:gd name="T15" fmla="*/ 0 h 13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33" h="1325">
                  <a:moveTo>
                    <a:pt x="3113" y="0"/>
                  </a:moveTo>
                  <a:lnTo>
                    <a:pt x="3533" y="210"/>
                  </a:lnTo>
                  <a:lnTo>
                    <a:pt x="1306" y="1325"/>
                  </a:lnTo>
                  <a:lnTo>
                    <a:pt x="887" y="1116"/>
                  </a:lnTo>
                  <a:lnTo>
                    <a:pt x="0" y="672"/>
                  </a:lnTo>
                  <a:lnTo>
                    <a:pt x="419" y="462"/>
                  </a:lnTo>
                  <a:lnTo>
                    <a:pt x="1306" y="906"/>
                  </a:lnTo>
                  <a:lnTo>
                    <a:pt x="31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61" name="Oval 60"/>
          <p:cNvSpPr/>
          <p:nvPr/>
        </p:nvSpPr>
        <p:spPr>
          <a:xfrm>
            <a:off x="1483441" y="1464834"/>
            <a:ext cx="8634703" cy="5238812"/>
          </a:xfrm>
          <a:prstGeom prst="ellipse">
            <a:avLst/>
          </a:prstGeom>
          <a:solidFill>
            <a:schemeClr val="bg1"/>
          </a:solidFill>
          <a:ln>
            <a:noFill/>
          </a:ln>
          <a:effectLst>
            <a:outerShdw blurRad="279400" sx="102000" sy="102000" algn="c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Freeform 19"/>
          <p:cNvSpPr>
            <a:spLocks/>
          </p:cNvSpPr>
          <p:nvPr/>
        </p:nvSpPr>
        <p:spPr bwMode="auto">
          <a:xfrm>
            <a:off x="1434913" y="2037554"/>
            <a:ext cx="2801490" cy="1801727"/>
          </a:xfrm>
          <a:custGeom>
            <a:avLst/>
            <a:gdLst>
              <a:gd name="T0" fmla="*/ 497 w 933"/>
              <a:gd name="T1" fmla="*/ 0 h 989"/>
              <a:gd name="T2" fmla="*/ 933 w 933"/>
              <a:gd name="T3" fmla="*/ 510 h 989"/>
              <a:gd name="T4" fmla="*/ 865 w 933"/>
              <a:gd name="T5" fmla="*/ 575 h 989"/>
              <a:gd name="T6" fmla="*/ 807 w 933"/>
              <a:gd name="T7" fmla="*/ 645 h 989"/>
              <a:gd name="T8" fmla="*/ 756 w 933"/>
              <a:gd name="T9" fmla="*/ 724 h 989"/>
              <a:gd name="T10" fmla="*/ 714 w 933"/>
              <a:gd name="T11" fmla="*/ 808 h 989"/>
              <a:gd name="T12" fmla="*/ 681 w 933"/>
              <a:gd name="T13" fmla="*/ 896 h 989"/>
              <a:gd name="T14" fmla="*/ 660 w 933"/>
              <a:gd name="T15" fmla="*/ 989 h 989"/>
              <a:gd name="T16" fmla="*/ 0 w 933"/>
              <a:gd name="T17" fmla="*/ 882 h 989"/>
              <a:gd name="T18" fmla="*/ 27 w 933"/>
              <a:gd name="T19" fmla="*/ 752 h 989"/>
              <a:gd name="T20" fmla="*/ 65 w 933"/>
              <a:gd name="T21" fmla="*/ 629 h 989"/>
              <a:gd name="T22" fmla="*/ 114 w 933"/>
              <a:gd name="T23" fmla="*/ 508 h 989"/>
              <a:gd name="T24" fmla="*/ 174 w 933"/>
              <a:gd name="T25" fmla="*/ 394 h 989"/>
              <a:gd name="T26" fmla="*/ 241 w 933"/>
              <a:gd name="T27" fmla="*/ 284 h 989"/>
              <a:gd name="T28" fmla="*/ 318 w 933"/>
              <a:gd name="T29" fmla="*/ 182 h 989"/>
              <a:gd name="T30" fmla="*/ 404 w 933"/>
              <a:gd name="T31" fmla="*/ 89 h 989"/>
              <a:gd name="T32" fmla="*/ 497 w 933"/>
              <a:gd name="T33" fmla="*/ 0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3" h="989">
                <a:moveTo>
                  <a:pt x="497" y="0"/>
                </a:moveTo>
                <a:lnTo>
                  <a:pt x="933" y="510"/>
                </a:lnTo>
                <a:lnTo>
                  <a:pt x="865" y="575"/>
                </a:lnTo>
                <a:lnTo>
                  <a:pt x="807" y="645"/>
                </a:lnTo>
                <a:lnTo>
                  <a:pt x="756" y="724"/>
                </a:lnTo>
                <a:lnTo>
                  <a:pt x="714" y="808"/>
                </a:lnTo>
                <a:lnTo>
                  <a:pt x="681" y="896"/>
                </a:lnTo>
                <a:lnTo>
                  <a:pt x="660" y="989"/>
                </a:lnTo>
                <a:lnTo>
                  <a:pt x="0" y="882"/>
                </a:lnTo>
                <a:lnTo>
                  <a:pt x="27" y="752"/>
                </a:lnTo>
                <a:lnTo>
                  <a:pt x="65" y="629"/>
                </a:lnTo>
                <a:lnTo>
                  <a:pt x="114" y="508"/>
                </a:lnTo>
                <a:lnTo>
                  <a:pt x="174" y="394"/>
                </a:lnTo>
                <a:lnTo>
                  <a:pt x="241" y="284"/>
                </a:lnTo>
                <a:lnTo>
                  <a:pt x="318" y="182"/>
                </a:lnTo>
                <a:lnTo>
                  <a:pt x="404" y="89"/>
                </a:lnTo>
                <a:lnTo>
                  <a:pt x="497" y="0"/>
                </a:lnTo>
                <a:close/>
              </a:path>
            </a:pathLst>
          </a:custGeom>
          <a:solidFill>
            <a:srgbClr val="467DD9"/>
          </a:solidFill>
          <a:ln w="0">
            <a:solidFill>
              <a:schemeClr val="accent1"/>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1" name="Freeform 20"/>
          <p:cNvSpPr>
            <a:spLocks/>
          </p:cNvSpPr>
          <p:nvPr/>
        </p:nvSpPr>
        <p:spPr bwMode="auto">
          <a:xfrm>
            <a:off x="7350169" y="2037554"/>
            <a:ext cx="2801490" cy="1798083"/>
          </a:xfrm>
          <a:custGeom>
            <a:avLst/>
            <a:gdLst>
              <a:gd name="T0" fmla="*/ 435 w 933"/>
              <a:gd name="T1" fmla="*/ 0 h 987"/>
              <a:gd name="T2" fmla="*/ 528 w 933"/>
              <a:gd name="T3" fmla="*/ 89 h 987"/>
              <a:gd name="T4" fmla="*/ 614 w 933"/>
              <a:gd name="T5" fmla="*/ 182 h 987"/>
              <a:gd name="T6" fmla="*/ 691 w 933"/>
              <a:gd name="T7" fmla="*/ 284 h 987"/>
              <a:gd name="T8" fmla="*/ 759 w 933"/>
              <a:gd name="T9" fmla="*/ 391 h 987"/>
              <a:gd name="T10" fmla="*/ 819 w 933"/>
              <a:gd name="T11" fmla="*/ 505 h 987"/>
              <a:gd name="T12" fmla="*/ 868 w 933"/>
              <a:gd name="T13" fmla="*/ 626 h 987"/>
              <a:gd name="T14" fmla="*/ 905 w 933"/>
              <a:gd name="T15" fmla="*/ 752 h 987"/>
              <a:gd name="T16" fmla="*/ 933 w 933"/>
              <a:gd name="T17" fmla="*/ 880 h 987"/>
              <a:gd name="T18" fmla="*/ 272 w 933"/>
              <a:gd name="T19" fmla="*/ 987 h 987"/>
              <a:gd name="T20" fmla="*/ 251 w 933"/>
              <a:gd name="T21" fmla="*/ 894 h 987"/>
              <a:gd name="T22" fmla="*/ 219 w 933"/>
              <a:gd name="T23" fmla="*/ 805 h 987"/>
              <a:gd name="T24" fmla="*/ 177 w 933"/>
              <a:gd name="T25" fmla="*/ 722 h 987"/>
              <a:gd name="T26" fmla="*/ 126 w 933"/>
              <a:gd name="T27" fmla="*/ 645 h 987"/>
              <a:gd name="T28" fmla="*/ 68 w 933"/>
              <a:gd name="T29" fmla="*/ 575 h 987"/>
              <a:gd name="T30" fmla="*/ 0 w 933"/>
              <a:gd name="T31" fmla="*/ 510 h 987"/>
              <a:gd name="T32" fmla="*/ 435 w 933"/>
              <a:gd name="T33" fmla="*/ 0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3" h="987">
                <a:moveTo>
                  <a:pt x="435" y="0"/>
                </a:moveTo>
                <a:lnTo>
                  <a:pt x="528" y="89"/>
                </a:lnTo>
                <a:lnTo>
                  <a:pt x="614" y="182"/>
                </a:lnTo>
                <a:lnTo>
                  <a:pt x="691" y="284"/>
                </a:lnTo>
                <a:lnTo>
                  <a:pt x="759" y="391"/>
                </a:lnTo>
                <a:lnTo>
                  <a:pt x="819" y="505"/>
                </a:lnTo>
                <a:lnTo>
                  <a:pt x="868" y="626"/>
                </a:lnTo>
                <a:lnTo>
                  <a:pt x="905" y="752"/>
                </a:lnTo>
                <a:lnTo>
                  <a:pt x="933" y="880"/>
                </a:lnTo>
                <a:lnTo>
                  <a:pt x="272" y="987"/>
                </a:lnTo>
                <a:lnTo>
                  <a:pt x="251" y="894"/>
                </a:lnTo>
                <a:lnTo>
                  <a:pt x="219" y="805"/>
                </a:lnTo>
                <a:lnTo>
                  <a:pt x="177" y="722"/>
                </a:lnTo>
                <a:lnTo>
                  <a:pt x="126" y="645"/>
                </a:lnTo>
                <a:lnTo>
                  <a:pt x="68" y="575"/>
                </a:lnTo>
                <a:lnTo>
                  <a:pt x="0" y="510"/>
                </a:lnTo>
                <a:lnTo>
                  <a:pt x="435" y="0"/>
                </a:lnTo>
                <a:close/>
              </a:path>
            </a:pathLst>
          </a:custGeom>
          <a:solidFill>
            <a:srgbClr val="467DD9"/>
          </a:solidFill>
          <a:ln w="0">
            <a:solidFill>
              <a:srgbClr val="467DD9"/>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3" name="Freeform 22"/>
          <p:cNvSpPr>
            <a:spLocks/>
          </p:cNvSpPr>
          <p:nvPr/>
        </p:nvSpPr>
        <p:spPr bwMode="auto">
          <a:xfrm>
            <a:off x="2927238" y="1398113"/>
            <a:ext cx="2864546" cy="1568541"/>
          </a:xfrm>
          <a:custGeom>
            <a:avLst/>
            <a:gdLst>
              <a:gd name="T0" fmla="*/ 954 w 954"/>
              <a:gd name="T1" fmla="*/ 0 h 861"/>
              <a:gd name="T2" fmla="*/ 954 w 954"/>
              <a:gd name="T3" fmla="*/ 0 h 861"/>
              <a:gd name="T4" fmla="*/ 954 w 954"/>
              <a:gd name="T5" fmla="*/ 670 h 861"/>
              <a:gd name="T6" fmla="*/ 954 w 954"/>
              <a:gd name="T7" fmla="*/ 670 h 861"/>
              <a:gd name="T8" fmla="*/ 857 w 954"/>
              <a:gd name="T9" fmla="*/ 677 h 861"/>
              <a:gd name="T10" fmla="*/ 764 w 954"/>
              <a:gd name="T11" fmla="*/ 693 h 861"/>
              <a:gd name="T12" fmla="*/ 673 w 954"/>
              <a:gd name="T13" fmla="*/ 721 h 861"/>
              <a:gd name="T14" fmla="*/ 589 w 954"/>
              <a:gd name="T15" fmla="*/ 759 h 861"/>
              <a:gd name="T16" fmla="*/ 508 w 954"/>
              <a:gd name="T17" fmla="*/ 805 h 861"/>
              <a:gd name="T18" fmla="*/ 436 w 954"/>
              <a:gd name="T19" fmla="*/ 861 h 861"/>
              <a:gd name="T20" fmla="*/ 0 w 954"/>
              <a:gd name="T21" fmla="*/ 351 h 861"/>
              <a:gd name="T22" fmla="*/ 100 w 954"/>
              <a:gd name="T23" fmla="*/ 274 h 861"/>
              <a:gd name="T24" fmla="*/ 207 w 954"/>
              <a:gd name="T25" fmla="*/ 205 h 861"/>
              <a:gd name="T26" fmla="*/ 319 w 954"/>
              <a:gd name="T27" fmla="*/ 144 h 861"/>
              <a:gd name="T28" fmla="*/ 438 w 954"/>
              <a:gd name="T29" fmla="*/ 95 h 861"/>
              <a:gd name="T30" fmla="*/ 561 w 954"/>
              <a:gd name="T31" fmla="*/ 53 h 861"/>
              <a:gd name="T32" fmla="*/ 687 w 954"/>
              <a:gd name="T33" fmla="*/ 25 h 861"/>
              <a:gd name="T34" fmla="*/ 819 w 954"/>
              <a:gd name="T35" fmla="*/ 7 h 861"/>
              <a:gd name="T36" fmla="*/ 954 w 954"/>
              <a:gd name="T37" fmla="*/ 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54" h="861">
                <a:moveTo>
                  <a:pt x="954" y="0"/>
                </a:moveTo>
                <a:lnTo>
                  <a:pt x="954" y="0"/>
                </a:lnTo>
                <a:lnTo>
                  <a:pt x="954" y="670"/>
                </a:lnTo>
                <a:lnTo>
                  <a:pt x="954" y="670"/>
                </a:lnTo>
                <a:lnTo>
                  <a:pt x="857" y="677"/>
                </a:lnTo>
                <a:lnTo>
                  <a:pt x="764" y="693"/>
                </a:lnTo>
                <a:lnTo>
                  <a:pt x="673" y="721"/>
                </a:lnTo>
                <a:lnTo>
                  <a:pt x="589" y="759"/>
                </a:lnTo>
                <a:lnTo>
                  <a:pt x="508" y="805"/>
                </a:lnTo>
                <a:lnTo>
                  <a:pt x="436" y="861"/>
                </a:lnTo>
                <a:lnTo>
                  <a:pt x="0" y="351"/>
                </a:lnTo>
                <a:lnTo>
                  <a:pt x="100" y="274"/>
                </a:lnTo>
                <a:lnTo>
                  <a:pt x="207" y="205"/>
                </a:lnTo>
                <a:lnTo>
                  <a:pt x="319" y="144"/>
                </a:lnTo>
                <a:lnTo>
                  <a:pt x="438" y="95"/>
                </a:lnTo>
                <a:lnTo>
                  <a:pt x="561" y="53"/>
                </a:lnTo>
                <a:lnTo>
                  <a:pt x="687" y="25"/>
                </a:lnTo>
                <a:lnTo>
                  <a:pt x="819" y="7"/>
                </a:lnTo>
                <a:lnTo>
                  <a:pt x="954" y="0"/>
                </a:lnTo>
                <a:close/>
              </a:path>
            </a:pathLst>
          </a:custGeom>
          <a:gradFill>
            <a:gsLst>
              <a:gs pos="0">
                <a:schemeClr val="accent1"/>
              </a:gs>
              <a:gs pos="100000">
                <a:schemeClr val="accent1">
                  <a:lumMod val="75000"/>
                </a:schemeClr>
              </a:gs>
            </a:gsLst>
            <a:lin ang="7800000" scaled="0"/>
          </a:gradFill>
          <a:ln w="0">
            <a:solidFill>
              <a:schemeClr val="accent1"/>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dirty="0"/>
          </a:p>
        </p:txBody>
      </p:sp>
      <p:sp>
        <p:nvSpPr>
          <p:cNvPr id="24" name="Freeform 23"/>
          <p:cNvSpPr>
            <a:spLocks/>
          </p:cNvSpPr>
          <p:nvPr/>
        </p:nvSpPr>
        <p:spPr bwMode="auto">
          <a:xfrm>
            <a:off x="5791784" y="1398113"/>
            <a:ext cx="2864546" cy="1568541"/>
          </a:xfrm>
          <a:custGeom>
            <a:avLst/>
            <a:gdLst>
              <a:gd name="T0" fmla="*/ 0 w 954"/>
              <a:gd name="T1" fmla="*/ 0 h 861"/>
              <a:gd name="T2" fmla="*/ 135 w 954"/>
              <a:gd name="T3" fmla="*/ 7 h 861"/>
              <a:gd name="T4" fmla="*/ 268 w 954"/>
              <a:gd name="T5" fmla="*/ 25 h 861"/>
              <a:gd name="T6" fmla="*/ 396 w 954"/>
              <a:gd name="T7" fmla="*/ 53 h 861"/>
              <a:gd name="T8" fmla="*/ 519 w 954"/>
              <a:gd name="T9" fmla="*/ 95 h 861"/>
              <a:gd name="T10" fmla="*/ 636 w 954"/>
              <a:gd name="T11" fmla="*/ 144 h 861"/>
              <a:gd name="T12" fmla="*/ 750 w 954"/>
              <a:gd name="T13" fmla="*/ 205 h 861"/>
              <a:gd name="T14" fmla="*/ 854 w 954"/>
              <a:gd name="T15" fmla="*/ 274 h 861"/>
              <a:gd name="T16" fmla="*/ 954 w 954"/>
              <a:gd name="T17" fmla="*/ 351 h 861"/>
              <a:gd name="T18" fmla="*/ 519 w 954"/>
              <a:gd name="T19" fmla="*/ 861 h 861"/>
              <a:gd name="T20" fmla="*/ 447 w 954"/>
              <a:gd name="T21" fmla="*/ 805 h 861"/>
              <a:gd name="T22" fmla="*/ 368 w 954"/>
              <a:gd name="T23" fmla="*/ 759 h 861"/>
              <a:gd name="T24" fmla="*/ 282 w 954"/>
              <a:gd name="T25" fmla="*/ 721 h 861"/>
              <a:gd name="T26" fmla="*/ 191 w 954"/>
              <a:gd name="T27" fmla="*/ 693 h 861"/>
              <a:gd name="T28" fmla="*/ 98 w 954"/>
              <a:gd name="T29" fmla="*/ 677 h 861"/>
              <a:gd name="T30" fmla="*/ 0 w 954"/>
              <a:gd name="T31" fmla="*/ 670 h 861"/>
              <a:gd name="T32" fmla="*/ 0 w 954"/>
              <a:gd name="T33" fmla="*/ 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4" h="861">
                <a:moveTo>
                  <a:pt x="0" y="0"/>
                </a:moveTo>
                <a:lnTo>
                  <a:pt x="135" y="7"/>
                </a:lnTo>
                <a:lnTo>
                  <a:pt x="268" y="25"/>
                </a:lnTo>
                <a:lnTo>
                  <a:pt x="396" y="53"/>
                </a:lnTo>
                <a:lnTo>
                  <a:pt x="519" y="95"/>
                </a:lnTo>
                <a:lnTo>
                  <a:pt x="636" y="144"/>
                </a:lnTo>
                <a:lnTo>
                  <a:pt x="750" y="205"/>
                </a:lnTo>
                <a:lnTo>
                  <a:pt x="854" y="274"/>
                </a:lnTo>
                <a:lnTo>
                  <a:pt x="954" y="351"/>
                </a:lnTo>
                <a:lnTo>
                  <a:pt x="519" y="861"/>
                </a:lnTo>
                <a:lnTo>
                  <a:pt x="447" y="805"/>
                </a:lnTo>
                <a:lnTo>
                  <a:pt x="368" y="759"/>
                </a:lnTo>
                <a:lnTo>
                  <a:pt x="282" y="721"/>
                </a:lnTo>
                <a:lnTo>
                  <a:pt x="191" y="693"/>
                </a:lnTo>
                <a:lnTo>
                  <a:pt x="98" y="677"/>
                </a:lnTo>
                <a:lnTo>
                  <a:pt x="0" y="670"/>
                </a:lnTo>
                <a:lnTo>
                  <a:pt x="0" y="0"/>
                </a:lnTo>
                <a:close/>
              </a:path>
            </a:pathLst>
          </a:custGeom>
          <a:gradFill>
            <a:gsLst>
              <a:gs pos="0">
                <a:schemeClr val="accent1"/>
              </a:gs>
              <a:gs pos="100000">
                <a:schemeClr val="accent1">
                  <a:lumMod val="75000"/>
                </a:schemeClr>
              </a:gs>
            </a:gsLst>
            <a:lin ang="7800000" scaled="0"/>
          </a:gradFill>
          <a:ln w="0">
            <a:solidFill>
              <a:schemeClr val="accent1"/>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5" name="Freeform 24"/>
          <p:cNvSpPr>
            <a:spLocks/>
          </p:cNvSpPr>
          <p:nvPr/>
        </p:nvSpPr>
        <p:spPr bwMode="auto">
          <a:xfrm>
            <a:off x="5791784" y="4072467"/>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solidFill>
            <a:srgbClr val="F7FAFA"/>
          </a:solidFill>
          <a:ln w="0">
            <a:solidFill>
              <a:srgbClr val="F7FAFA"/>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6" name="Rectangle 25"/>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7" name="Rectangle 26"/>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8" name="Rectangle 27"/>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9" name="Rectangle 28"/>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0" name="Freeform 29"/>
          <p:cNvSpPr>
            <a:spLocks/>
          </p:cNvSpPr>
          <p:nvPr/>
        </p:nvSpPr>
        <p:spPr bwMode="auto">
          <a:xfrm>
            <a:off x="5791784" y="4072467"/>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7FAFA"/>
          </a:solidFill>
          <a:ln w="0">
            <a:solidFill>
              <a:srgbClr val="F7FAFA"/>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1" name="Freeform 30"/>
          <p:cNvSpPr>
            <a:spLocks/>
          </p:cNvSpPr>
          <p:nvPr/>
        </p:nvSpPr>
        <p:spPr bwMode="auto">
          <a:xfrm>
            <a:off x="5791784" y="4072467"/>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7FAFA"/>
          </a:solidFill>
          <a:ln w="0">
            <a:solidFill>
              <a:srgbClr val="F7FAFA"/>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25" name="Rectangle 31"/>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26" name="Rectangle 32"/>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27" name="Freeform 33"/>
          <p:cNvSpPr>
            <a:spLocks/>
          </p:cNvSpPr>
          <p:nvPr/>
        </p:nvSpPr>
        <p:spPr bwMode="auto">
          <a:xfrm>
            <a:off x="5791784" y="4072467"/>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7FAFA"/>
          </a:solidFill>
          <a:ln w="0">
            <a:solidFill>
              <a:srgbClr val="F7FAFA"/>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28" name="Rectangle 34"/>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29" name="Rectangle 35"/>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46" name="Rectangle 36"/>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2" name="Rectangle 37"/>
          <p:cNvSpPr>
            <a:spLocks noChangeArrowheads="1"/>
          </p:cNvSpPr>
          <p:nvPr/>
        </p:nvSpPr>
        <p:spPr bwMode="auto">
          <a:xfrm>
            <a:off x="5791786" y="4068823"/>
            <a:ext cx="3003" cy="3643"/>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3" name="Freeform 38"/>
          <p:cNvSpPr>
            <a:spLocks/>
          </p:cNvSpPr>
          <p:nvPr/>
        </p:nvSpPr>
        <p:spPr bwMode="auto">
          <a:xfrm>
            <a:off x="5791784" y="4072467"/>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solidFill>
            <a:srgbClr val="F7FAFA"/>
          </a:solidFill>
          <a:ln w="0">
            <a:solidFill>
              <a:srgbClr val="F7FAFA"/>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4" name="Rectangle 39"/>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5" name="Rectangle 40"/>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6" name="Rectangle 41"/>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7" name="Rectangle 42"/>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8" name="Rectangle 43"/>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9" name="Freeform 44"/>
          <p:cNvSpPr>
            <a:spLocks/>
          </p:cNvSpPr>
          <p:nvPr/>
        </p:nvSpPr>
        <p:spPr bwMode="auto">
          <a:xfrm>
            <a:off x="5791784" y="4072468"/>
            <a:ext cx="0" cy="5466"/>
          </a:xfrm>
          <a:custGeom>
            <a:avLst/>
            <a:gdLst>
              <a:gd name="T0" fmla="*/ 0 h 3"/>
              <a:gd name="T1" fmla="*/ 0 h 3"/>
              <a:gd name="T2" fmla="*/ 3 h 3"/>
              <a:gd name="T3" fmla="*/ 0 h 3"/>
              <a:gd name="T4" fmla="*/ 0 h 3"/>
            </a:gdLst>
            <a:ahLst/>
            <a:cxnLst>
              <a:cxn ang="0">
                <a:pos x="0" y="T0"/>
              </a:cxn>
              <a:cxn ang="0">
                <a:pos x="0" y="T1"/>
              </a:cxn>
              <a:cxn ang="0">
                <a:pos x="0" y="T2"/>
              </a:cxn>
              <a:cxn ang="0">
                <a:pos x="0" y="T3"/>
              </a:cxn>
              <a:cxn ang="0">
                <a:pos x="0" y="T4"/>
              </a:cxn>
            </a:cxnLst>
            <a:rect l="0" t="0" r="r" b="b"/>
            <a:pathLst>
              <a:path h="3">
                <a:moveTo>
                  <a:pt x="0" y="0"/>
                </a:moveTo>
                <a:lnTo>
                  <a:pt x="0" y="0"/>
                </a:lnTo>
                <a:lnTo>
                  <a:pt x="0" y="3"/>
                </a:lnTo>
                <a:lnTo>
                  <a:pt x="0" y="0"/>
                </a:lnTo>
                <a:lnTo>
                  <a:pt x="0" y="0"/>
                </a:lnTo>
                <a:close/>
              </a:path>
            </a:pathLst>
          </a:custGeom>
          <a:solidFill>
            <a:srgbClr val="F7FAFA"/>
          </a:solidFill>
          <a:ln w="0">
            <a:solidFill>
              <a:srgbClr val="F7FAFA"/>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40" name="Rectangle 45"/>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41" name="Freeform 46"/>
          <p:cNvSpPr>
            <a:spLocks/>
          </p:cNvSpPr>
          <p:nvPr/>
        </p:nvSpPr>
        <p:spPr bwMode="auto">
          <a:xfrm>
            <a:off x="5791784" y="4072467"/>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7FAFA"/>
          </a:solidFill>
          <a:ln w="0">
            <a:solidFill>
              <a:srgbClr val="F7FAFA"/>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42" name="Freeform 47"/>
          <p:cNvSpPr>
            <a:spLocks/>
          </p:cNvSpPr>
          <p:nvPr/>
        </p:nvSpPr>
        <p:spPr bwMode="auto">
          <a:xfrm>
            <a:off x="5791784" y="4072467"/>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F7FAFA"/>
          </a:solidFill>
          <a:ln w="0">
            <a:solidFill>
              <a:srgbClr val="F7FAFA"/>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43" name="Rectangle 48"/>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44" name="Rectangle 49"/>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45" name="Freeform 50"/>
          <p:cNvSpPr>
            <a:spLocks/>
          </p:cNvSpPr>
          <p:nvPr/>
        </p:nvSpPr>
        <p:spPr bwMode="auto">
          <a:xfrm>
            <a:off x="5791786" y="4072467"/>
            <a:ext cx="9008" cy="0"/>
          </a:xfrm>
          <a:custGeom>
            <a:avLst/>
            <a:gdLst>
              <a:gd name="T0" fmla="*/ 0 w 3"/>
              <a:gd name="T1" fmla="*/ 3 w 3"/>
              <a:gd name="T2" fmla="*/ 0 w 3"/>
              <a:gd name="T3" fmla="*/ 0 w 3"/>
              <a:gd name="T4" fmla="*/ 0 w 3"/>
            </a:gdLst>
            <a:ahLst/>
            <a:cxnLst>
              <a:cxn ang="0">
                <a:pos x="T0" y="0"/>
              </a:cxn>
              <a:cxn ang="0">
                <a:pos x="T1" y="0"/>
              </a:cxn>
              <a:cxn ang="0">
                <a:pos x="T2" y="0"/>
              </a:cxn>
              <a:cxn ang="0">
                <a:pos x="T3" y="0"/>
              </a:cxn>
              <a:cxn ang="0">
                <a:pos x="T4" y="0"/>
              </a:cxn>
            </a:cxnLst>
            <a:rect l="0" t="0" r="r" b="b"/>
            <a:pathLst>
              <a:path w="3">
                <a:moveTo>
                  <a:pt x="0" y="0"/>
                </a:moveTo>
                <a:lnTo>
                  <a:pt x="3" y="0"/>
                </a:lnTo>
                <a:lnTo>
                  <a:pt x="0" y="0"/>
                </a:lnTo>
                <a:lnTo>
                  <a:pt x="0" y="0"/>
                </a:lnTo>
                <a:lnTo>
                  <a:pt x="0" y="0"/>
                </a:lnTo>
                <a:close/>
              </a:path>
            </a:pathLst>
          </a:custGeom>
          <a:solidFill>
            <a:srgbClr val="F7FAFA"/>
          </a:solidFill>
          <a:ln w="0">
            <a:solidFill>
              <a:srgbClr val="F7FAFA"/>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46" name="Rectangle 51"/>
          <p:cNvSpPr>
            <a:spLocks noChangeArrowheads="1"/>
          </p:cNvSpPr>
          <p:nvPr/>
        </p:nvSpPr>
        <p:spPr bwMode="auto">
          <a:xfrm>
            <a:off x="5791786" y="4072468"/>
            <a:ext cx="3003" cy="1822"/>
          </a:xfrm>
          <a:prstGeom prst="rect">
            <a:avLst/>
          </a:prstGeom>
          <a:solidFill>
            <a:srgbClr val="F7FAFA"/>
          </a:solidFill>
          <a:ln w="0">
            <a:solidFill>
              <a:srgbClr val="F7FAFA"/>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16" name="Freeform 15"/>
          <p:cNvSpPr>
            <a:spLocks/>
          </p:cNvSpPr>
          <p:nvPr/>
        </p:nvSpPr>
        <p:spPr bwMode="auto">
          <a:xfrm>
            <a:off x="1984401" y="4819392"/>
            <a:ext cx="2990658" cy="1779867"/>
          </a:xfrm>
          <a:custGeom>
            <a:avLst/>
            <a:gdLst>
              <a:gd name="T0" fmla="*/ 577 w 996"/>
              <a:gd name="T1" fmla="*/ 0 h 977"/>
              <a:gd name="T2" fmla="*/ 629 w 996"/>
              <a:gd name="T3" fmla="*/ 77 h 977"/>
              <a:gd name="T4" fmla="*/ 689 w 996"/>
              <a:gd name="T5" fmla="*/ 147 h 977"/>
              <a:gd name="T6" fmla="*/ 754 w 996"/>
              <a:gd name="T7" fmla="*/ 209 h 977"/>
              <a:gd name="T8" fmla="*/ 829 w 996"/>
              <a:gd name="T9" fmla="*/ 265 h 977"/>
              <a:gd name="T10" fmla="*/ 910 w 996"/>
              <a:gd name="T11" fmla="*/ 312 h 977"/>
              <a:gd name="T12" fmla="*/ 996 w 996"/>
              <a:gd name="T13" fmla="*/ 347 h 977"/>
              <a:gd name="T14" fmla="*/ 768 w 996"/>
              <a:gd name="T15" fmla="*/ 977 h 977"/>
              <a:gd name="T16" fmla="*/ 649 w 996"/>
              <a:gd name="T17" fmla="*/ 928 h 977"/>
              <a:gd name="T18" fmla="*/ 535 w 996"/>
              <a:gd name="T19" fmla="*/ 870 h 977"/>
              <a:gd name="T20" fmla="*/ 428 w 996"/>
              <a:gd name="T21" fmla="*/ 803 h 977"/>
              <a:gd name="T22" fmla="*/ 328 w 996"/>
              <a:gd name="T23" fmla="*/ 724 h 977"/>
              <a:gd name="T24" fmla="*/ 233 w 996"/>
              <a:gd name="T25" fmla="*/ 640 h 977"/>
              <a:gd name="T26" fmla="*/ 147 w 996"/>
              <a:gd name="T27" fmla="*/ 547 h 977"/>
              <a:gd name="T28" fmla="*/ 70 w 996"/>
              <a:gd name="T29" fmla="*/ 447 h 977"/>
              <a:gd name="T30" fmla="*/ 0 w 996"/>
              <a:gd name="T31" fmla="*/ 340 h 977"/>
              <a:gd name="T32" fmla="*/ 577 w 996"/>
              <a:gd name="T33"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6" h="977">
                <a:moveTo>
                  <a:pt x="577" y="0"/>
                </a:moveTo>
                <a:lnTo>
                  <a:pt x="629" y="77"/>
                </a:lnTo>
                <a:lnTo>
                  <a:pt x="689" y="147"/>
                </a:lnTo>
                <a:lnTo>
                  <a:pt x="754" y="209"/>
                </a:lnTo>
                <a:lnTo>
                  <a:pt x="829" y="265"/>
                </a:lnTo>
                <a:lnTo>
                  <a:pt x="910" y="312"/>
                </a:lnTo>
                <a:lnTo>
                  <a:pt x="996" y="347"/>
                </a:lnTo>
                <a:lnTo>
                  <a:pt x="768" y="977"/>
                </a:lnTo>
                <a:lnTo>
                  <a:pt x="649" y="928"/>
                </a:lnTo>
                <a:lnTo>
                  <a:pt x="535" y="870"/>
                </a:lnTo>
                <a:lnTo>
                  <a:pt x="428" y="803"/>
                </a:lnTo>
                <a:lnTo>
                  <a:pt x="328" y="724"/>
                </a:lnTo>
                <a:lnTo>
                  <a:pt x="233" y="640"/>
                </a:lnTo>
                <a:lnTo>
                  <a:pt x="147" y="547"/>
                </a:lnTo>
                <a:lnTo>
                  <a:pt x="70" y="447"/>
                </a:lnTo>
                <a:lnTo>
                  <a:pt x="0" y="340"/>
                </a:lnTo>
                <a:lnTo>
                  <a:pt x="577" y="0"/>
                </a:lnTo>
                <a:close/>
              </a:path>
            </a:pathLst>
          </a:custGeom>
          <a:solidFill>
            <a:srgbClr val="467DD9"/>
          </a:solidFill>
          <a:ln w="0">
            <a:solidFill>
              <a:schemeClr val="accent1"/>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17" name="Freeform 16"/>
          <p:cNvSpPr>
            <a:spLocks/>
          </p:cNvSpPr>
          <p:nvPr/>
        </p:nvSpPr>
        <p:spPr bwMode="auto">
          <a:xfrm>
            <a:off x="6611513" y="4823035"/>
            <a:ext cx="2981650" cy="1776223"/>
          </a:xfrm>
          <a:custGeom>
            <a:avLst/>
            <a:gdLst>
              <a:gd name="T0" fmla="*/ 416 w 993"/>
              <a:gd name="T1" fmla="*/ 0 h 975"/>
              <a:gd name="T2" fmla="*/ 993 w 993"/>
              <a:gd name="T3" fmla="*/ 345 h 975"/>
              <a:gd name="T4" fmla="*/ 923 w 993"/>
              <a:gd name="T5" fmla="*/ 449 h 975"/>
              <a:gd name="T6" fmla="*/ 844 w 993"/>
              <a:gd name="T7" fmla="*/ 549 h 975"/>
              <a:gd name="T8" fmla="*/ 758 w 993"/>
              <a:gd name="T9" fmla="*/ 640 h 975"/>
              <a:gd name="T10" fmla="*/ 665 w 993"/>
              <a:gd name="T11" fmla="*/ 726 h 975"/>
              <a:gd name="T12" fmla="*/ 565 w 993"/>
              <a:gd name="T13" fmla="*/ 801 h 975"/>
              <a:gd name="T14" fmla="*/ 458 w 993"/>
              <a:gd name="T15" fmla="*/ 868 h 975"/>
              <a:gd name="T16" fmla="*/ 344 w 993"/>
              <a:gd name="T17" fmla="*/ 929 h 975"/>
              <a:gd name="T18" fmla="*/ 225 w 993"/>
              <a:gd name="T19" fmla="*/ 975 h 975"/>
              <a:gd name="T20" fmla="*/ 0 w 993"/>
              <a:gd name="T21" fmla="*/ 347 h 975"/>
              <a:gd name="T22" fmla="*/ 86 w 993"/>
              <a:gd name="T23" fmla="*/ 310 h 975"/>
              <a:gd name="T24" fmla="*/ 165 w 993"/>
              <a:gd name="T25" fmla="*/ 263 h 975"/>
              <a:gd name="T26" fmla="*/ 239 w 993"/>
              <a:gd name="T27" fmla="*/ 210 h 975"/>
              <a:gd name="T28" fmla="*/ 307 w 993"/>
              <a:gd name="T29" fmla="*/ 147 h 975"/>
              <a:gd name="T30" fmla="*/ 365 w 993"/>
              <a:gd name="T31" fmla="*/ 77 h 975"/>
              <a:gd name="T32" fmla="*/ 416 w 993"/>
              <a:gd name="T33" fmla="*/ 0 h 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3" h="975">
                <a:moveTo>
                  <a:pt x="416" y="0"/>
                </a:moveTo>
                <a:lnTo>
                  <a:pt x="993" y="345"/>
                </a:lnTo>
                <a:lnTo>
                  <a:pt x="923" y="449"/>
                </a:lnTo>
                <a:lnTo>
                  <a:pt x="844" y="549"/>
                </a:lnTo>
                <a:lnTo>
                  <a:pt x="758" y="640"/>
                </a:lnTo>
                <a:lnTo>
                  <a:pt x="665" y="726"/>
                </a:lnTo>
                <a:lnTo>
                  <a:pt x="565" y="801"/>
                </a:lnTo>
                <a:lnTo>
                  <a:pt x="458" y="868"/>
                </a:lnTo>
                <a:lnTo>
                  <a:pt x="344" y="929"/>
                </a:lnTo>
                <a:lnTo>
                  <a:pt x="225" y="975"/>
                </a:lnTo>
                <a:lnTo>
                  <a:pt x="0" y="347"/>
                </a:lnTo>
                <a:lnTo>
                  <a:pt x="86" y="310"/>
                </a:lnTo>
                <a:lnTo>
                  <a:pt x="165" y="263"/>
                </a:lnTo>
                <a:lnTo>
                  <a:pt x="239" y="210"/>
                </a:lnTo>
                <a:lnTo>
                  <a:pt x="307" y="147"/>
                </a:lnTo>
                <a:lnTo>
                  <a:pt x="365" y="77"/>
                </a:lnTo>
                <a:lnTo>
                  <a:pt x="416" y="0"/>
                </a:lnTo>
                <a:close/>
              </a:path>
            </a:pathLst>
          </a:custGeom>
          <a:solidFill>
            <a:srgbClr val="467DD9"/>
          </a:solidFill>
          <a:ln w="0">
            <a:solidFill>
              <a:srgbClr val="467DD9"/>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18" name="Freeform 17"/>
          <p:cNvSpPr>
            <a:spLocks/>
          </p:cNvSpPr>
          <p:nvPr/>
        </p:nvSpPr>
        <p:spPr bwMode="auto">
          <a:xfrm>
            <a:off x="1377863" y="3644353"/>
            <a:ext cx="2339079" cy="1794441"/>
          </a:xfrm>
          <a:custGeom>
            <a:avLst/>
            <a:gdLst>
              <a:gd name="T0" fmla="*/ 19 w 779"/>
              <a:gd name="T1" fmla="*/ 0 h 985"/>
              <a:gd name="T2" fmla="*/ 679 w 779"/>
              <a:gd name="T3" fmla="*/ 107 h 985"/>
              <a:gd name="T4" fmla="*/ 672 w 779"/>
              <a:gd name="T5" fmla="*/ 172 h 985"/>
              <a:gd name="T6" fmla="*/ 670 w 779"/>
              <a:gd name="T7" fmla="*/ 238 h 985"/>
              <a:gd name="T8" fmla="*/ 677 w 779"/>
              <a:gd name="T9" fmla="*/ 347 h 985"/>
              <a:gd name="T10" fmla="*/ 698 w 779"/>
              <a:gd name="T11" fmla="*/ 452 h 985"/>
              <a:gd name="T12" fmla="*/ 733 w 779"/>
              <a:gd name="T13" fmla="*/ 552 h 985"/>
              <a:gd name="T14" fmla="*/ 779 w 779"/>
              <a:gd name="T15" fmla="*/ 645 h 985"/>
              <a:gd name="T16" fmla="*/ 202 w 779"/>
              <a:gd name="T17" fmla="*/ 985 h 985"/>
              <a:gd name="T18" fmla="*/ 142 w 779"/>
              <a:gd name="T19" fmla="*/ 873 h 985"/>
              <a:gd name="T20" fmla="*/ 93 w 779"/>
              <a:gd name="T21" fmla="*/ 754 h 985"/>
              <a:gd name="T22" fmla="*/ 53 w 779"/>
              <a:gd name="T23" fmla="*/ 631 h 985"/>
              <a:gd name="T24" fmla="*/ 23 w 779"/>
              <a:gd name="T25" fmla="*/ 505 h 985"/>
              <a:gd name="T26" fmla="*/ 5 w 779"/>
              <a:gd name="T27" fmla="*/ 373 h 985"/>
              <a:gd name="T28" fmla="*/ 0 w 779"/>
              <a:gd name="T29" fmla="*/ 238 h 985"/>
              <a:gd name="T30" fmla="*/ 5 w 779"/>
              <a:gd name="T31" fmla="*/ 119 h 985"/>
              <a:gd name="T32" fmla="*/ 19 w 779"/>
              <a:gd name="T33"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9" h="985">
                <a:moveTo>
                  <a:pt x="19" y="0"/>
                </a:moveTo>
                <a:lnTo>
                  <a:pt x="679" y="107"/>
                </a:lnTo>
                <a:lnTo>
                  <a:pt x="672" y="172"/>
                </a:lnTo>
                <a:lnTo>
                  <a:pt x="670" y="238"/>
                </a:lnTo>
                <a:lnTo>
                  <a:pt x="677" y="347"/>
                </a:lnTo>
                <a:lnTo>
                  <a:pt x="698" y="452"/>
                </a:lnTo>
                <a:lnTo>
                  <a:pt x="733" y="552"/>
                </a:lnTo>
                <a:lnTo>
                  <a:pt x="779" y="645"/>
                </a:lnTo>
                <a:lnTo>
                  <a:pt x="202" y="985"/>
                </a:lnTo>
                <a:lnTo>
                  <a:pt x="142" y="873"/>
                </a:lnTo>
                <a:lnTo>
                  <a:pt x="93" y="754"/>
                </a:lnTo>
                <a:lnTo>
                  <a:pt x="53" y="631"/>
                </a:lnTo>
                <a:lnTo>
                  <a:pt x="23" y="505"/>
                </a:lnTo>
                <a:lnTo>
                  <a:pt x="5" y="373"/>
                </a:lnTo>
                <a:lnTo>
                  <a:pt x="0" y="238"/>
                </a:lnTo>
                <a:lnTo>
                  <a:pt x="5" y="119"/>
                </a:lnTo>
                <a:lnTo>
                  <a:pt x="19" y="0"/>
                </a:lnTo>
                <a:close/>
              </a:path>
            </a:pathLst>
          </a:custGeom>
          <a:gradFill>
            <a:gsLst>
              <a:gs pos="0">
                <a:schemeClr val="accent1"/>
              </a:gs>
              <a:gs pos="100000">
                <a:schemeClr val="accent1">
                  <a:lumMod val="75000"/>
                </a:schemeClr>
              </a:gs>
            </a:gsLst>
            <a:lin ang="7800000" scaled="0"/>
          </a:gradFill>
          <a:ln w="0">
            <a:solidFill>
              <a:schemeClr val="accent1"/>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19" name="Freeform 18"/>
          <p:cNvSpPr>
            <a:spLocks/>
          </p:cNvSpPr>
          <p:nvPr/>
        </p:nvSpPr>
        <p:spPr bwMode="auto">
          <a:xfrm>
            <a:off x="4290450" y="5451546"/>
            <a:ext cx="2996664" cy="1309851"/>
          </a:xfrm>
          <a:custGeom>
            <a:avLst/>
            <a:gdLst>
              <a:gd name="T0" fmla="*/ 228 w 998"/>
              <a:gd name="T1" fmla="*/ 0 h 719"/>
              <a:gd name="T2" fmla="*/ 314 w 998"/>
              <a:gd name="T3" fmla="*/ 28 h 719"/>
              <a:gd name="T4" fmla="*/ 405 w 998"/>
              <a:gd name="T5" fmla="*/ 44 h 719"/>
              <a:gd name="T6" fmla="*/ 500 w 998"/>
              <a:gd name="T7" fmla="*/ 49 h 719"/>
              <a:gd name="T8" fmla="*/ 596 w 998"/>
              <a:gd name="T9" fmla="*/ 44 h 719"/>
              <a:gd name="T10" fmla="*/ 686 w 998"/>
              <a:gd name="T11" fmla="*/ 28 h 719"/>
              <a:gd name="T12" fmla="*/ 773 w 998"/>
              <a:gd name="T13" fmla="*/ 2 h 719"/>
              <a:gd name="T14" fmla="*/ 998 w 998"/>
              <a:gd name="T15" fmla="*/ 630 h 719"/>
              <a:gd name="T16" fmla="*/ 880 w 998"/>
              <a:gd name="T17" fmla="*/ 668 h 719"/>
              <a:gd name="T18" fmla="*/ 756 w 998"/>
              <a:gd name="T19" fmla="*/ 696 h 719"/>
              <a:gd name="T20" fmla="*/ 631 w 998"/>
              <a:gd name="T21" fmla="*/ 712 h 719"/>
              <a:gd name="T22" fmla="*/ 500 w 998"/>
              <a:gd name="T23" fmla="*/ 719 h 719"/>
              <a:gd name="T24" fmla="*/ 370 w 998"/>
              <a:gd name="T25" fmla="*/ 712 h 719"/>
              <a:gd name="T26" fmla="*/ 244 w 998"/>
              <a:gd name="T27" fmla="*/ 696 h 719"/>
              <a:gd name="T28" fmla="*/ 119 w 998"/>
              <a:gd name="T29" fmla="*/ 668 h 719"/>
              <a:gd name="T30" fmla="*/ 0 w 998"/>
              <a:gd name="T31" fmla="*/ 630 h 719"/>
              <a:gd name="T32" fmla="*/ 228 w 998"/>
              <a:gd name="T33" fmla="*/ 0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8" h="719">
                <a:moveTo>
                  <a:pt x="228" y="0"/>
                </a:moveTo>
                <a:lnTo>
                  <a:pt x="314" y="28"/>
                </a:lnTo>
                <a:lnTo>
                  <a:pt x="405" y="44"/>
                </a:lnTo>
                <a:lnTo>
                  <a:pt x="500" y="49"/>
                </a:lnTo>
                <a:lnTo>
                  <a:pt x="596" y="44"/>
                </a:lnTo>
                <a:lnTo>
                  <a:pt x="686" y="28"/>
                </a:lnTo>
                <a:lnTo>
                  <a:pt x="773" y="2"/>
                </a:lnTo>
                <a:lnTo>
                  <a:pt x="998" y="630"/>
                </a:lnTo>
                <a:lnTo>
                  <a:pt x="880" y="668"/>
                </a:lnTo>
                <a:lnTo>
                  <a:pt x="756" y="696"/>
                </a:lnTo>
                <a:lnTo>
                  <a:pt x="631" y="712"/>
                </a:lnTo>
                <a:lnTo>
                  <a:pt x="500" y="719"/>
                </a:lnTo>
                <a:lnTo>
                  <a:pt x="370" y="712"/>
                </a:lnTo>
                <a:lnTo>
                  <a:pt x="244" y="696"/>
                </a:lnTo>
                <a:lnTo>
                  <a:pt x="119" y="668"/>
                </a:lnTo>
                <a:lnTo>
                  <a:pt x="0" y="630"/>
                </a:lnTo>
                <a:lnTo>
                  <a:pt x="228" y="0"/>
                </a:lnTo>
                <a:close/>
              </a:path>
            </a:pathLst>
          </a:custGeom>
          <a:gradFill>
            <a:gsLst>
              <a:gs pos="0">
                <a:schemeClr val="accent1"/>
              </a:gs>
              <a:gs pos="100000">
                <a:schemeClr val="accent1">
                  <a:lumMod val="75000"/>
                </a:schemeClr>
              </a:gs>
            </a:gsLst>
            <a:lin ang="7800000" scaled="0"/>
          </a:gradFill>
          <a:ln w="0">
            <a:solidFill>
              <a:schemeClr val="accent1"/>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22" name="Freeform 21"/>
          <p:cNvSpPr>
            <a:spLocks/>
          </p:cNvSpPr>
          <p:nvPr/>
        </p:nvSpPr>
        <p:spPr bwMode="auto">
          <a:xfrm>
            <a:off x="7860625" y="3640709"/>
            <a:ext cx="2348086" cy="1810836"/>
          </a:xfrm>
          <a:custGeom>
            <a:avLst/>
            <a:gdLst>
              <a:gd name="T0" fmla="*/ 763 w 782"/>
              <a:gd name="T1" fmla="*/ 0 h 994"/>
              <a:gd name="T2" fmla="*/ 777 w 782"/>
              <a:gd name="T3" fmla="*/ 119 h 994"/>
              <a:gd name="T4" fmla="*/ 782 w 782"/>
              <a:gd name="T5" fmla="*/ 240 h 994"/>
              <a:gd name="T6" fmla="*/ 777 w 782"/>
              <a:gd name="T7" fmla="*/ 377 h 994"/>
              <a:gd name="T8" fmla="*/ 759 w 782"/>
              <a:gd name="T9" fmla="*/ 510 h 994"/>
              <a:gd name="T10" fmla="*/ 728 w 782"/>
              <a:gd name="T11" fmla="*/ 638 h 994"/>
              <a:gd name="T12" fmla="*/ 689 w 782"/>
              <a:gd name="T13" fmla="*/ 761 h 994"/>
              <a:gd name="T14" fmla="*/ 638 w 782"/>
              <a:gd name="T15" fmla="*/ 880 h 994"/>
              <a:gd name="T16" fmla="*/ 577 w 782"/>
              <a:gd name="T17" fmla="*/ 994 h 994"/>
              <a:gd name="T18" fmla="*/ 0 w 782"/>
              <a:gd name="T19" fmla="*/ 649 h 994"/>
              <a:gd name="T20" fmla="*/ 40 w 782"/>
              <a:gd name="T21" fmla="*/ 575 h 994"/>
              <a:gd name="T22" fmla="*/ 72 w 782"/>
              <a:gd name="T23" fmla="*/ 496 h 994"/>
              <a:gd name="T24" fmla="*/ 93 w 782"/>
              <a:gd name="T25" fmla="*/ 414 h 994"/>
              <a:gd name="T26" fmla="*/ 107 w 782"/>
              <a:gd name="T27" fmla="*/ 328 h 994"/>
              <a:gd name="T28" fmla="*/ 112 w 782"/>
              <a:gd name="T29" fmla="*/ 240 h 994"/>
              <a:gd name="T30" fmla="*/ 109 w 782"/>
              <a:gd name="T31" fmla="*/ 174 h 994"/>
              <a:gd name="T32" fmla="*/ 102 w 782"/>
              <a:gd name="T33" fmla="*/ 107 h 994"/>
              <a:gd name="T34" fmla="*/ 763 w 782"/>
              <a:gd name="T35" fmla="*/ 0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2" h="994">
                <a:moveTo>
                  <a:pt x="763" y="0"/>
                </a:moveTo>
                <a:lnTo>
                  <a:pt x="777" y="119"/>
                </a:lnTo>
                <a:lnTo>
                  <a:pt x="782" y="240"/>
                </a:lnTo>
                <a:lnTo>
                  <a:pt x="777" y="377"/>
                </a:lnTo>
                <a:lnTo>
                  <a:pt x="759" y="510"/>
                </a:lnTo>
                <a:lnTo>
                  <a:pt x="728" y="638"/>
                </a:lnTo>
                <a:lnTo>
                  <a:pt x="689" y="761"/>
                </a:lnTo>
                <a:lnTo>
                  <a:pt x="638" y="880"/>
                </a:lnTo>
                <a:lnTo>
                  <a:pt x="577" y="994"/>
                </a:lnTo>
                <a:lnTo>
                  <a:pt x="0" y="649"/>
                </a:lnTo>
                <a:lnTo>
                  <a:pt x="40" y="575"/>
                </a:lnTo>
                <a:lnTo>
                  <a:pt x="72" y="496"/>
                </a:lnTo>
                <a:lnTo>
                  <a:pt x="93" y="414"/>
                </a:lnTo>
                <a:lnTo>
                  <a:pt x="107" y="328"/>
                </a:lnTo>
                <a:lnTo>
                  <a:pt x="112" y="240"/>
                </a:lnTo>
                <a:lnTo>
                  <a:pt x="109" y="174"/>
                </a:lnTo>
                <a:lnTo>
                  <a:pt x="102" y="107"/>
                </a:lnTo>
                <a:lnTo>
                  <a:pt x="763" y="0"/>
                </a:lnTo>
                <a:close/>
              </a:path>
            </a:pathLst>
          </a:custGeom>
          <a:gradFill>
            <a:gsLst>
              <a:gs pos="0">
                <a:schemeClr val="accent1"/>
              </a:gs>
              <a:gs pos="100000">
                <a:schemeClr val="accent1">
                  <a:lumMod val="75000"/>
                </a:schemeClr>
              </a:gs>
            </a:gsLst>
            <a:lin ang="7800000" scaled="0"/>
          </a:gradFill>
          <a:ln w="0">
            <a:solidFill>
              <a:schemeClr val="accent1"/>
            </a:solidFill>
            <a:prstDash val="solid"/>
            <a:round/>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3" name="TextBox 2">
            <a:extLst>
              <a:ext uri="{FF2B5EF4-FFF2-40B4-BE49-F238E27FC236}">
                <a16:creationId xmlns:a16="http://schemas.microsoft.com/office/drawing/2014/main" id="{E444D46D-E146-C55A-0C99-EBAADC0FB370}"/>
              </a:ext>
            </a:extLst>
          </p:cNvPr>
          <p:cNvSpPr txBox="1"/>
          <p:nvPr/>
        </p:nvSpPr>
        <p:spPr>
          <a:xfrm>
            <a:off x="5951784" y="1903860"/>
            <a:ext cx="1416153" cy="677108"/>
          </a:xfrm>
          <a:prstGeom prst="rect">
            <a:avLst/>
          </a:prstGeom>
          <a:noFill/>
        </p:spPr>
        <p:txBody>
          <a:bodyPr wrap="square" rtlCol="0">
            <a:spAutoFit/>
          </a:bodyPr>
          <a:lstStyle/>
          <a:p>
            <a:pPr algn="ctr"/>
            <a:r>
              <a:rPr lang="en-US" sz="2000" b="1" i="0" u="none" strike="noStrike" dirty="0">
                <a:solidFill>
                  <a:schemeClr val="bg1"/>
                </a:solidFill>
                <a:effectLst/>
                <a:latin typeface="Calibri" panose="020F0502020204030204" pitchFamily="34" charset="0"/>
              </a:rPr>
              <a:t>Base pay</a:t>
            </a:r>
          </a:p>
          <a:p>
            <a:pPr algn="ctr"/>
            <a:endParaRPr lang="en-US" dirty="0">
              <a:solidFill>
                <a:schemeClr val="bg1"/>
              </a:solidFill>
            </a:endParaRPr>
          </a:p>
        </p:txBody>
      </p:sp>
      <p:sp>
        <p:nvSpPr>
          <p:cNvPr id="4" name="TextBox 3">
            <a:extLst>
              <a:ext uri="{FF2B5EF4-FFF2-40B4-BE49-F238E27FC236}">
                <a16:creationId xmlns:a16="http://schemas.microsoft.com/office/drawing/2014/main" id="{7BE695AE-9427-0301-2B47-E9414F49E5DC}"/>
              </a:ext>
            </a:extLst>
          </p:cNvPr>
          <p:cNvSpPr txBox="1"/>
          <p:nvPr/>
        </p:nvSpPr>
        <p:spPr>
          <a:xfrm>
            <a:off x="7964392" y="2970449"/>
            <a:ext cx="1562868" cy="646331"/>
          </a:xfrm>
          <a:prstGeom prst="rect">
            <a:avLst/>
          </a:prstGeom>
          <a:noFill/>
        </p:spPr>
        <p:txBody>
          <a:bodyPr wrap="square" rtlCol="0">
            <a:spAutoFit/>
          </a:bodyPr>
          <a:lstStyle/>
          <a:p>
            <a:pPr algn="ctr"/>
            <a:r>
              <a:rPr lang="en-US" sz="1800" b="1" i="0" u="none" strike="noStrike" dirty="0">
                <a:solidFill>
                  <a:schemeClr val="bg1"/>
                </a:solidFill>
                <a:effectLst/>
                <a:latin typeface="Calibri" panose="020F0502020204030204" pitchFamily="34" charset="0"/>
              </a:rPr>
              <a:t>Commissions</a:t>
            </a:r>
          </a:p>
          <a:p>
            <a:pPr algn="ctr"/>
            <a:endParaRPr lang="en-US" dirty="0">
              <a:solidFill>
                <a:schemeClr val="bg1"/>
              </a:solidFill>
            </a:endParaRPr>
          </a:p>
        </p:txBody>
      </p:sp>
      <p:sp>
        <p:nvSpPr>
          <p:cNvPr id="5" name="TextBox 4">
            <a:extLst>
              <a:ext uri="{FF2B5EF4-FFF2-40B4-BE49-F238E27FC236}">
                <a16:creationId xmlns:a16="http://schemas.microsoft.com/office/drawing/2014/main" id="{F5F193D9-CE04-2AA3-B714-2A3ECB8E1BD4}"/>
              </a:ext>
            </a:extLst>
          </p:cNvPr>
          <p:cNvSpPr txBox="1"/>
          <p:nvPr/>
        </p:nvSpPr>
        <p:spPr>
          <a:xfrm>
            <a:off x="8392065" y="4301342"/>
            <a:ext cx="1419912" cy="369332"/>
          </a:xfrm>
          <a:prstGeom prst="rect">
            <a:avLst/>
          </a:prstGeom>
          <a:noFill/>
        </p:spPr>
        <p:txBody>
          <a:bodyPr wrap="square" rtlCol="0">
            <a:spAutoFit/>
          </a:bodyPr>
          <a:lstStyle/>
          <a:p>
            <a:pPr algn="ctr"/>
            <a:r>
              <a:rPr lang="en-US" sz="1800" b="1" i="0" u="none" strike="noStrike" dirty="0">
                <a:solidFill>
                  <a:schemeClr val="bg1"/>
                </a:solidFill>
                <a:effectLst/>
                <a:latin typeface="Calibri" panose="020F0502020204030204" pitchFamily="34" charset="0"/>
              </a:rPr>
              <a:t>Overtime</a:t>
            </a:r>
            <a:endParaRPr lang="en-US" b="1" dirty="0">
              <a:solidFill>
                <a:schemeClr val="bg1"/>
              </a:solidFill>
            </a:endParaRPr>
          </a:p>
        </p:txBody>
      </p:sp>
      <p:sp>
        <p:nvSpPr>
          <p:cNvPr id="47" name="TextBox 46">
            <a:extLst>
              <a:ext uri="{FF2B5EF4-FFF2-40B4-BE49-F238E27FC236}">
                <a16:creationId xmlns:a16="http://schemas.microsoft.com/office/drawing/2014/main" id="{FE3B309E-F9EA-12D9-84B5-7A68FF02C39C}"/>
              </a:ext>
            </a:extLst>
          </p:cNvPr>
          <p:cNvSpPr txBox="1"/>
          <p:nvPr/>
        </p:nvSpPr>
        <p:spPr>
          <a:xfrm>
            <a:off x="7377546" y="5424008"/>
            <a:ext cx="1008876" cy="369332"/>
          </a:xfrm>
          <a:prstGeom prst="rect">
            <a:avLst/>
          </a:prstGeom>
          <a:noFill/>
        </p:spPr>
        <p:txBody>
          <a:bodyPr wrap="square" rtlCol="0">
            <a:spAutoFit/>
          </a:bodyPr>
          <a:lstStyle/>
          <a:p>
            <a:pPr algn="ctr"/>
            <a:r>
              <a:rPr lang="en-US" sz="1800" b="1" i="0" u="none" strike="noStrike" dirty="0">
                <a:solidFill>
                  <a:schemeClr val="bg1"/>
                </a:solidFill>
                <a:effectLst/>
                <a:latin typeface="Calibri" panose="020F0502020204030204" pitchFamily="34" charset="0"/>
              </a:rPr>
              <a:t>Bonuses</a:t>
            </a:r>
            <a:endParaRPr lang="en-US" b="1" dirty="0">
              <a:solidFill>
                <a:schemeClr val="bg1"/>
              </a:solidFill>
            </a:endParaRPr>
          </a:p>
        </p:txBody>
      </p:sp>
      <p:sp>
        <p:nvSpPr>
          <p:cNvPr id="48" name="TextBox 47">
            <a:extLst>
              <a:ext uri="{FF2B5EF4-FFF2-40B4-BE49-F238E27FC236}">
                <a16:creationId xmlns:a16="http://schemas.microsoft.com/office/drawing/2014/main" id="{093230AE-02C5-4440-F167-F1B07B4E5C06}"/>
              </a:ext>
            </a:extLst>
          </p:cNvPr>
          <p:cNvSpPr txBox="1"/>
          <p:nvPr/>
        </p:nvSpPr>
        <p:spPr>
          <a:xfrm>
            <a:off x="5097450" y="5930531"/>
            <a:ext cx="1423496" cy="646331"/>
          </a:xfrm>
          <a:prstGeom prst="rect">
            <a:avLst/>
          </a:prstGeom>
          <a:noFill/>
        </p:spPr>
        <p:txBody>
          <a:bodyPr wrap="square" rtlCol="0">
            <a:spAutoFit/>
          </a:bodyPr>
          <a:lstStyle/>
          <a:p>
            <a:pPr algn="ctr" rtl="0" fontAlgn="base">
              <a:spcBef>
                <a:spcPts val="0"/>
              </a:spcBef>
              <a:spcAft>
                <a:spcPts val="0"/>
              </a:spcAft>
            </a:pPr>
            <a:r>
              <a:rPr lang="en-US" sz="1800" b="1" i="0" u="none" strike="noStrike" dirty="0">
                <a:solidFill>
                  <a:schemeClr val="bg1"/>
                </a:solidFill>
                <a:effectLst/>
                <a:latin typeface="Calibri" panose="020F0502020204030204" pitchFamily="34" charset="0"/>
              </a:rPr>
              <a:t>Merit increases</a:t>
            </a:r>
          </a:p>
        </p:txBody>
      </p:sp>
      <p:sp>
        <p:nvSpPr>
          <p:cNvPr id="49" name="TextBox 48">
            <a:extLst>
              <a:ext uri="{FF2B5EF4-FFF2-40B4-BE49-F238E27FC236}">
                <a16:creationId xmlns:a16="http://schemas.microsoft.com/office/drawing/2014/main" id="{0670A83E-C0BD-7096-4D1B-E2230505DD7B}"/>
              </a:ext>
            </a:extLst>
          </p:cNvPr>
          <p:cNvSpPr txBox="1"/>
          <p:nvPr/>
        </p:nvSpPr>
        <p:spPr>
          <a:xfrm>
            <a:off x="2950314" y="5359870"/>
            <a:ext cx="1261272" cy="923330"/>
          </a:xfrm>
          <a:prstGeom prst="rect">
            <a:avLst/>
          </a:prstGeom>
          <a:noFill/>
        </p:spPr>
        <p:txBody>
          <a:bodyPr wrap="square" rtlCol="0">
            <a:spAutoFit/>
          </a:bodyPr>
          <a:lstStyle/>
          <a:p>
            <a:pPr algn="ctr"/>
            <a:r>
              <a:rPr lang="en-US" sz="1800" b="1" i="0" u="none" strike="noStrike" dirty="0">
                <a:solidFill>
                  <a:schemeClr val="bg1"/>
                </a:solidFill>
                <a:effectLst/>
                <a:latin typeface="Calibri" panose="020F0502020204030204" pitchFamily="34" charset="0"/>
              </a:rPr>
              <a:t>COLA increases</a:t>
            </a:r>
          </a:p>
          <a:p>
            <a:pPr algn="ctr"/>
            <a:endParaRPr lang="en-US" dirty="0">
              <a:solidFill>
                <a:schemeClr val="bg1"/>
              </a:solidFill>
            </a:endParaRPr>
          </a:p>
        </p:txBody>
      </p:sp>
      <p:sp>
        <p:nvSpPr>
          <p:cNvPr id="50" name="TextBox 49">
            <a:extLst>
              <a:ext uri="{FF2B5EF4-FFF2-40B4-BE49-F238E27FC236}">
                <a16:creationId xmlns:a16="http://schemas.microsoft.com/office/drawing/2014/main" id="{D9D43588-1616-136C-269C-BB826E95E3C5}"/>
              </a:ext>
            </a:extLst>
          </p:cNvPr>
          <p:cNvSpPr txBox="1"/>
          <p:nvPr/>
        </p:nvSpPr>
        <p:spPr>
          <a:xfrm>
            <a:off x="1594814" y="4115310"/>
            <a:ext cx="1425924" cy="646331"/>
          </a:xfrm>
          <a:prstGeom prst="rect">
            <a:avLst/>
          </a:prstGeom>
          <a:noFill/>
        </p:spPr>
        <p:txBody>
          <a:bodyPr wrap="square" rtlCol="0">
            <a:spAutoFit/>
          </a:bodyPr>
          <a:lstStyle/>
          <a:p>
            <a:pPr algn="ctr" rtl="0" fontAlgn="base">
              <a:spcBef>
                <a:spcPts val="0"/>
              </a:spcBef>
              <a:spcAft>
                <a:spcPts val="0"/>
              </a:spcAft>
            </a:pPr>
            <a:r>
              <a:rPr lang="en-US" sz="1800" b="1" i="0" u="none" strike="noStrike" dirty="0">
                <a:solidFill>
                  <a:schemeClr val="bg1"/>
                </a:solidFill>
                <a:effectLst/>
                <a:latin typeface="Calibri" panose="020F0502020204030204" pitchFamily="34" charset="0"/>
              </a:rPr>
              <a:t>Shift Differentials</a:t>
            </a:r>
          </a:p>
        </p:txBody>
      </p:sp>
      <p:sp>
        <p:nvSpPr>
          <p:cNvPr id="51" name="TextBox 50">
            <a:extLst>
              <a:ext uri="{FF2B5EF4-FFF2-40B4-BE49-F238E27FC236}">
                <a16:creationId xmlns:a16="http://schemas.microsoft.com/office/drawing/2014/main" id="{B9E6ED13-C191-7687-9019-38F33FEFD37B}"/>
              </a:ext>
            </a:extLst>
          </p:cNvPr>
          <p:cNvSpPr txBox="1"/>
          <p:nvPr/>
        </p:nvSpPr>
        <p:spPr>
          <a:xfrm>
            <a:off x="2040341" y="2867827"/>
            <a:ext cx="1230945" cy="923330"/>
          </a:xfrm>
          <a:prstGeom prst="rect">
            <a:avLst/>
          </a:prstGeom>
          <a:noFill/>
        </p:spPr>
        <p:txBody>
          <a:bodyPr wrap="square" rtlCol="0">
            <a:spAutoFit/>
          </a:bodyPr>
          <a:lstStyle/>
          <a:p>
            <a:pPr algn="ctr"/>
            <a:r>
              <a:rPr lang="en-US" sz="1800" b="1" i="0" u="none" strike="noStrike" dirty="0">
                <a:solidFill>
                  <a:schemeClr val="bg1"/>
                </a:solidFill>
                <a:effectLst/>
                <a:latin typeface="Calibri" panose="020F0502020204030204" pitchFamily="34" charset="0"/>
              </a:rPr>
              <a:t>Longevity Pay</a:t>
            </a:r>
          </a:p>
          <a:p>
            <a:pPr algn="ctr"/>
            <a:endParaRPr lang="en-US" dirty="0">
              <a:solidFill>
                <a:schemeClr val="bg1"/>
              </a:solidFill>
            </a:endParaRPr>
          </a:p>
        </p:txBody>
      </p:sp>
      <p:sp>
        <p:nvSpPr>
          <p:cNvPr id="52" name="TextBox 51">
            <a:extLst>
              <a:ext uri="{FF2B5EF4-FFF2-40B4-BE49-F238E27FC236}">
                <a16:creationId xmlns:a16="http://schemas.microsoft.com/office/drawing/2014/main" id="{B9A27316-039A-8F0B-A371-5E2C1D21229E}"/>
              </a:ext>
            </a:extLst>
          </p:cNvPr>
          <p:cNvSpPr txBox="1"/>
          <p:nvPr/>
        </p:nvSpPr>
        <p:spPr>
          <a:xfrm>
            <a:off x="4106718" y="1981367"/>
            <a:ext cx="1008876" cy="400110"/>
          </a:xfrm>
          <a:prstGeom prst="rect">
            <a:avLst/>
          </a:prstGeom>
          <a:noFill/>
        </p:spPr>
        <p:txBody>
          <a:bodyPr wrap="square" rtlCol="0">
            <a:spAutoFit/>
          </a:bodyPr>
          <a:lstStyle/>
          <a:p>
            <a:pPr algn="ctr" rtl="0" fontAlgn="base">
              <a:spcBef>
                <a:spcPts val="0"/>
              </a:spcBef>
              <a:spcAft>
                <a:spcPts val="0"/>
              </a:spcAft>
            </a:pPr>
            <a:r>
              <a:rPr lang="en-US" sz="2000" b="1" i="0" u="none" strike="noStrike" dirty="0">
                <a:solidFill>
                  <a:schemeClr val="bg1"/>
                </a:solidFill>
                <a:effectLst/>
                <a:latin typeface="Calibri" panose="020F0502020204030204" pitchFamily="34" charset="0"/>
              </a:rPr>
              <a:t>Tips</a:t>
            </a:r>
            <a:endParaRPr lang="en-US" sz="1800" b="1" i="0" u="none" strike="noStrike" dirty="0">
              <a:solidFill>
                <a:schemeClr val="bg1"/>
              </a:solidFill>
              <a:effectLst/>
              <a:latin typeface="Calibri" panose="020F0502020204030204" pitchFamily="34" charset="0"/>
            </a:endParaRPr>
          </a:p>
        </p:txBody>
      </p:sp>
      <p:sp>
        <p:nvSpPr>
          <p:cNvPr id="56" name="Title 55">
            <a:extLst>
              <a:ext uri="{FF2B5EF4-FFF2-40B4-BE49-F238E27FC236}">
                <a16:creationId xmlns:a16="http://schemas.microsoft.com/office/drawing/2014/main" id="{070A6822-56C1-8BD4-591D-405200F913F9}"/>
              </a:ext>
            </a:extLst>
          </p:cNvPr>
          <p:cNvSpPr>
            <a:spLocks noGrp="1"/>
          </p:cNvSpPr>
          <p:nvPr>
            <p:ph type="title"/>
          </p:nvPr>
        </p:nvSpPr>
        <p:spPr/>
        <p:txBody>
          <a:bodyPr/>
          <a:lstStyle/>
          <a:p>
            <a:r>
              <a:rPr lang="en-US" dirty="0"/>
              <a:t>Direct Compensation</a:t>
            </a:r>
          </a:p>
        </p:txBody>
      </p:sp>
      <p:pic>
        <p:nvPicPr>
          <p:cNvPr id="58" name="Picture 57">
            <a:extLst>
              <a:ext uri="{FF2B5EF4-FFF2-40B4-BE49-F238E27FC236}">
                <a16:creationId xmlns:a16="http://schemas.microsoft.com/office/drawing/2014/main" id="{3FCE2930-F6CD-D7F2-5FD6-DC8F780B58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28053" y="3061319"/>
            <a:ext cx="3215662" cy="1805049"/>
          </a:xfrm>
          <a:prstGeom prst="rect">
            <a:avLst/>
          </a:prstGeom>
        </p:spPr>
      </p:pic>
    </p:spTree>
    <p:extLst>
      <p:ext uri="{BB962C8B-B14F-4D97-AF65-F5344CB8AC3E}">
        <p14:creationId xmlns:p14="http://schemas.microsoft.com/office/powerpoint/2010/main" val="99307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FA5D2-C029-370D-793F-BE82BEC09DFB}"/>
              </a:ext>
            </a:extLst>
          </p:cNvPr>
          <p:cNvSpPr>
            <a:spLocks noGrp="1"/>
          </p:cNvSpPr>
          <p:nvPr>
            <p:ph type="title"/>
          </p:nvPr>
        </p:nvSpPr>
        <p:spPr>
          <a:xfrm>
            <a:off x="839788" y="270924"/>
            <a:ext cx="3932237" cy="767044"/>
          </a:xfrm>
        </p:spPr>
        <p:txBody>
          <a:bodyPr anchor="b">
            <a:normAutofit/>
          </a:bodyPr>
          <a:lstStyle/>
          <a:p>
            <a:r>
              <a:rPr lang="en-US" sz="2700" b="1" i="0" u="none" strike="noStrike" dirty="0">
                <a:effectLst/>
              </a:rPr>
              <a:t>Indirect Compensation</a:t>
            </a:r>
            <a:endParaRPr lang="en-US" sz="2700" b="1" dirty="0"/>
          </a:p>
        </p:txBody>
      </p:sp>
      <p:graphicFrame>
        <p:nvGraphicFramePr>
          <p:cNvPr id="7" name="Content Placeholder 3">
            <a:extLst>
              <a:ext uri="{FF2B5EF4-FFF2-40B4-BE49-F238E27FC236}">
                <a16:creationId xmlns:a16="http://schemas.microsoft.com/office/drawing/2014/main" id="{07E2C9FF-97F8-0BFC-85C1-A92C3A935489}"/>
              </a:ext>
            </a:extLst>
          </p:cNvPr>
          <p:cNvGraphicFramePr>
            <a:graphicFrameLocks noGrp="1"/>
          </p:cNvGraphicFramePr>
          <p:nvPr>
            <p:ph idx="1"/>
            <p:extLst>
              <p:ext uri="{D42A27DB-BD31-4B8C-83A1-F6EECF244321}">
                <p14:modId xmlns:p14="http://schemas.microsoft.com/office/powerpoint/2010/main" val="3662965002"/>
              </p:ext>
            </p:extLst>
          </p:nvPr>
        </p:nvGraphicFramePr>
        <p:xfrm>
          <a:off x="1500554" y="1550133"/>
          <a:ext cx="10250243"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6361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i="0" u="none" strike="noStrike" dirty="0">
                <a:effectLst/>
              </a:rPr>
              <a:t>Indirect Compensation</a:t>
            </a:r>
            <a:endParaRPr lang="en-IN" dirty="0">
              <a:solidFill>
                <a:schemeClr val="tx1">
                  <a:lumMod val="75000"/>
                  <a:lumOff val="25000"/>
                </a:schemeClr>
              </a:solidFill>
            </a:endParaRPr>
          </a:p>
        </p:txBody>
      </p:sp>
      <p:sp>
        <p:nvSpPr>
          <p:cNvPr id="4" name="Freeform 7">
            <a:extLst>
              <a:ext uri="{FF2B5EF4-FFF2-40B4-BE49-F238E27FC236}">
                <a16:creationId xmlns:a16="http://schemas.microsoft.com/office/drawing/2014/main" id="{98C31A79-28C8-4703-B15B-CB00D47F2911}"/>
              </a:ext>
            </a:extLst>
          </p:cNvPr>
          <p:cNvSpPr>
            <a:spLocks/>
          </p:cNvSpPr>
          <p:nvPr/>
        </p:nvSpPr>
        <p:spPr bwMode="auto">
          <a:xfrm>
            <a:off x="6438503" y="2619193"/>
            <a:ext cx="2208595" cy="1114551"/>
          </a:xfrm>
          <a:custGeom>
            <a:avLst/>
            <a:gdLst>
              <a:gd name="T0" fmla="*/ 2386 w 2722"/>
              <a:gd name="T1" fmla="*/ 0 h 1161"/>
              <a:gd name="T2" fmla="*/ 25 w 2722"/>
              <a:gd name="T3" fmla="*/ 971 h 1161"/>
              <a:gd name="T4" fmla="*/ 0 w 2722"/>
              <a:gd name="T5" fmla="*/ 1066 h 1161"/>
              <a:gd name="T6" fmla="*/ 2722 w 2722"/>
              <a:gd name="T7" fmla="*/ 639 h 1161"/>
              <a:gd name="T8" fmla="*/ 2386 w 2722"/>
              <a:gd name="T9" fmla="*/ 0 h 1161"/>
            </a:gdLst>
            <a:ahLst/>
            <a:cxnLst>
              <a:cxn ang="0">
                <a:pos x="T0" y="T1"/>
              </a:cxn>
              <a:cxn ang="0">
                <a:pos x="T2" y="T3"/>
              </a:cxn>
              <a:cxn ang="0">
                <a:pos x="T4" y="T5"/>
              </a:cxn>
              <a:cxn ang="0">
                <a:pos x="T6" y="T7"/>
              </a:cxn>
              <a:cxn ang="0">
                <a:pos x="T8" y="T9"/>
              </a:cxn>
            </a:cxnLst>
            <a:rect l="0" t="0" r="r" b="b"/>
            <a:pathLst>
              <a:path w="2722" h="1161">
                <a:moveTo>
                  <a:pt x="2386" y="0"/>
                </a:moveTo>
                <a:cubicBezTo>
                  <a:pt x="2386" y="0"/>
                  <a:pt x="1116" y="1031"/>
                  <a:pt x="25" y="971"/>
                </a:cubicBezTo>
                <a:cubicBezTo>
                  <a:pt x="0" y="1066"/>
                  <a:pt x="0" y="1066"/>
                  <a:pt x="0" y="1066"/>
                </a:cubicBezTo>
                <a:cubicBezTo>
                  <a:pt x="0" y="1066"/>
                  <a:pt x="756" y="1161"/>
                  <a:pt x="2722" y="639"/>
                </a:cubicBezTo>
                <a:lnTo>
                  <a:pt x="2386" y="0"/>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 name="Freeform 8">
            <a:extLst>
              <a:ext uri="{FF2B5EF4-FFF2-40B4-BE49-F238E27FC236}">
                <a16:creationId xmlns:a16="http://schemas.microsoft.com/office/drawing/2014/main" id="{9061924C-A547-4817-A7CD-81222A707E45}"/>
              </a:ext>
            </a:extLst>
          </p:cNvPr>
          <p:cNvSpPr>
            <a:spLocks/>
          </p:cNvSpPr>
          <p:nvPr/>
        </p:nvSpPr>
        <p:spPr bwMode="auto">
          <a:xfrm>
            <a:off x="6438503" y="3766332"/>
            <a:ext cx="2208595" cy="1114551"/>
          </a:xfrm>
          <a:custGeom>
            <a:avLst/>
            <a:gdLst>
              <a:gd name="T0" fmla="*/ 2386 w 2722"/>
              <a:gd name="T1" fmla="*/ 1161 h 1161"/>
              <a:gd name="T2" fmla="*/ 25 w 2722"/>
              <a:gd name="T3" fmla="*/ 191 h 1161"/>
              <a:gd name="T4" fmla="*/ 0 w 2722"/>
              <a:gd name="T5" fmla="*/ 95 h 1161"/>
              <a:gd name="T6" fmla="*/ 2722 w 2722"/>
              <a:gd name="T7" fmla="*/ 523 h 1161"/>
              <a:gd name="T8" fmla="*/ 2386 w 2722"/>
              <a:gd name="T9" fmla="*/ 1161 h 1161"/>
            </a:gdLst>
            <a:ahLst/>
            <a:cxnLst>
              <a:cxn ang="0">
                <a:pos x="T0" y="T1"/>
              </a:cxn>
              <a:cxn ang="0">
                <a:pos x="T2" y="T3"/>
              </a:cxn>
              <a:cxn ang="0">
                <a:pos x="T4" y="T5"/>
              </a:cxn>
              <a:cxn ang="0">
                <a:pos x="T6" y="T7"/>
              </a:cxn>
              <a:cxn ang="0">
                <a:pos x="T8" y="T9"/>
              </a:cxn>
            </a:cxnLst>
            <a:rect l="0" t="0" r="r" b="b"/>
            <a:pathLst>
              <a:path w="2722" h="1161">
                <a:moveTo>
                  <a:pt x="2386" y="1161"/>
                </a:moveTo>
                <a:cubicBezTo>
                  <a:pt x="2386" y="1161"/>
                  <a:pt x="1116" y="131"/>
                  <a:pt x="25" y="191"/>
                </a:cubicBezTo>
                <a:cubicBezTo>
                  <a:pt x="0" y="95"/>
                  <a:pt x="0" y="95"/>
                  <a:pt x="0" y="95"/>
                </a:cubicBezTo>
                <a:cubicBezTo>
                  <a:pt x="0" y="95"/>
                  <a:pt x="756" y="0"/>
                  <a:pt x="2722" y="523"/>
                </a:cubicBezTo>
                <a:lnTo>
                  <a:pt x="2386" y="1161"/>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 name="Freeform 9">
            <a:extLst>
              <a:ext uri="{FF2B5EF4-FFF2-40B4-BE49-F238E27FC236}">
                <a16:creationId xmlns:a16="http://schemas.microsoft.com/office/drawing/2014/main" id="{E9D08651-D465-4395-AE37-F654D6BF4214}"/>
              </a:ext>
            </a:extLst>
          </p:cNvPr>
          <p:cNvSpPr>
            <a:spLocks/>
          </p:cNvSpPr>
          <p:nvPr/>
        </p:nvSpPr>
        <p:spPr bwMode="auto">
          <a:xfrm>
            <a:off x="6541143" y="3398665"/>
            <a:ext cx="2672309" cy="738688"/>
          </a:xfrm>
          <a:custGeom>
            <a:avLst/>
            <a:gdLst>
              <a:gd name="T0" fmla="*/ 3293 w 3293"/>
              <a:gd name="T1" fmla="*/ 0 h 769"/>
              <a:gd name="T2" fmla="*/ 0 w 3293"/>
              <a:gd name="T3" fmla="*/ 339 h 769"/>
              <a:gd name="T4" fmla="*/ 0 w 3293"/>
              <a:gd name="T5" fmla="*/ 424 h 769"/>
              <a:gd name="T6" fmla="*/ 3293 w 3293"/>
              <a:gd name="T7" fmla="*/ 769 h 769"/>
              <a:gd name="T8" fmla="*/ 3293 w 3293"/>
              <a:gd name="T9" fmla="*/ 0 h 769"/>
            </a:gdLst>
            <a:ahLst/>
            <a:cxnLst>
              <a:cxn ang="0">
                <a:pos x="T0" y="T1"/>
              </a:cxn>
              <a:cxn ang="0">
                <a:pos x="T2" y="T3"/>
              </a:cxn>
              <a:cxn ang="0">
                <a:pos x="T4" y="T5"/>
              </a:cxn>
              <a:cxn ang="0">
                <a:pos x="T6" y="T7"/>
              </a:cxn>
              <a:cxn ang="0">
                <a:pos x="T8" y="T9"/>
              </a:cxn>
            </a:cxnLst>
            <a:rect l="0" t="0" r="r" b="b"/>
            <a:pathLst>
              <a:path w="3293" h="769">
                <a:moveTo>
                  <a:pt x="3293" y="0"/>
                </a:moveTo>
                <a:cubicBezTo>
                  <a:pt x="3293" y="0"/>
                  <a:pt x="1091" y="438"/>
                  <a:pt x="0" y="339"/>
                </a:cubicBezTo>
                <a:cubicBezTo>
                  <a:pt x="0" y="424"/>
                  <a:pt x="0" y="424"/>
                  <a:pt x="0" y="424"/>
                </a:cubicBezTo>
                <a:cubicBezTo>
                  <a:pt x="0" y="424"/>
                  <a:pt x="1384" y="477"/>
                  <a:pt x="3293" y="769"/>
                </a:cubicBezTo>
                <a:lnTo>
                  <a:pt x="3293" y="0"/>
                </a:lnTo>
                <a:close/>
              </a:path>
            </a:pathLst>
          </a:custGeom>
          <a:solidFill>
            <a:schemeClr val="accent3">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7" name="Freeform 10">
            <a:extLst>
              <a:ext uri="{FF2B5EF4-FFF2-40B4-BE49-F238E27FC236}">
                <a16:creationId xmlns:a16="http://schemas.microsoft.com/office/drawing/2014/main" id="{FF3A8646-D0DC-4F5D-810B-062D59C41942}"/>
              </a:ext>
            </a:extLst>
          </p:cNvPr>
          <p:cNvSpPr>
            <a:spLocks/>
          </p:cNvSpPr>
          <p:nvPr/>
        </p:nvSpPr>
        <p:spPr bwMode="auto">
          <a:xfrm>
            <a:off x="6458665" y="1915264"/>
            <a:ext cx="1649573" cy="1649014"/>
          </a:xfrm>
          <a:custGeom>
            <a:avLst/>
            <a:gdLst>
              <a:gd name="T0" fmla="*/ 1281 w 2033"/>
              <a:gd name="T1" fmla="*/ 0 h 1719"/>
              <a:gd name="T2" fmla="*/ 0 w 2033"/>
              <a:gd name="T3" fmla="*/ 1528 h 1719"/>
              <a:gd name="T4" fmla="*/ 0 w 2033"/>
              <a:gd name="T5" fmla="*/ 1641 h 1719"/>
              <a:gd name="T6" fmla="*/ 2033 w 2033"/>
              <a:gd name="T7" fmla="*/ 310 h 1719"/>
              <a:gd name="T8" fmla="*/ 1281 w 2033"/>
              <a:gd name="T9" fmla="*/ 0 h 1719"/>
            </a:gdLst>
            <a:ahLst/>
            <a:cxnLst>
              <a:cxn ang="0">
                <a:pos x="T0" y="T1"/>
              </a:cxn>
              <a:cxn ang="0">
                <a:pos x="T2" y="T3"/>
              </a:cxn>
              <a:cxn ang="0">
                <a:pos x="T4" y="T5"/>
              </a:cxn>
              <a:cxn ang="0">
                <a:pos x="T6" y="T7"/>
              </a:cxn>
              <a:cxn ang="0">
                <a:pos x="T8" y="T9"/>
              </a:cxn>
            </a:cxnLst>
            <a:rect l="0" t="0" r="r" b="b"/>
            <a:pathLst>
              <a:path w="2033" h="1719">
                <a:moveTo>
                  <a:pt x="1281" y="0"/>
                </a:moveTo>
                <a:cubicBezTo>
                  <a:pt x="1281" y="0"/>
                  <a:pt x="822" y="1383"/>
                  <a:pt x="0" y="1528"/>
                </a:cubicBezTo>
                <a:cubicBezTo>
                  <a:pt x="0" y="1641"/>
                  <a:pt x="0" y="1641"/>
                  <a:pt x="0" y="1641"/>
                </a:cubicBezTo>
                <a:cubicBezTo>
                  <a:pt x="0" y="1641"/>
                  <a:pt x="1182" y="1719"/>
                  <a:pt x="2033" y="310"/>
                </a:cubicBezTo>
                <a:lnTo>
                  <a:pt x="1281" y="0"/>
                </a:ln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11">
            <a:extLst>
              <a:ext uri="{FF2B5EF4-FFF2-40B4-BE49-F238E27FC236}">
                <a16:creationId xmlns:a16="http://schemas.microsoft.com/office/drawing/2014/main" id="{EB5F59E7-2EC6-482B-8EF3-9320F5766405}"/>
              </a:ext>
            </a:extLst>
          </p:cNvPr>
          <p:cNvSpPr>
            <a:spLocks/>
          </p:cNvSpPr>
          <p:nvPr/>
        </p:nvSpPr>
        <p:spPr bwMode="auto">
          <a:xfrm>
            <a:off x="6458665" y="3937968"/>
            <a:ext cx="1649573" cy="1647928"/>
          </a:xfrm>
          <a:custGeom>
            <a:avLst/>
            <a:gdLst>
              <a:gd name="T0" fmla="*/ 1281 w 2033"/>
              <a:gd name="T1" fmla="*/ 1718 h 1718"/>
              <a:gd name="T2" fmla="*/ 0 w 2033"/>
              <a:gd name="T3" fmla="*/ 190 h 1718"/>
              <a:gd name="T4" fmla="*/ 0 w 2033"/>
              <a:gd name="T5" fmla="*/ 77 h 1718"/>
              <a:gd name="T6" fmla="*/ 2033 w 2033"/>
              <a:gd name="T7" fmla="*/ 1408 h 1718"/>
              <a:gd name="T8" fmla="*/ 1281 w 2033"/>
              <a:gd name="T9" fmla="*/ 1718 h 1718"/>
            </a:gdLst>
            <a:ahLst/>
            <a:cxnLst>
              <a:cxn ang="0">
                <a:pos x="T0" y="T1"/>
              </a:cxn>
              <a:cxn ang="0">
                <a:pos x="T2" y="T3"/>
              </a:cxn>
              <a:cxn ang="0">
                <a:pos x="T4" y="T5"/>
              </a:cxn>
              <a:cxn ang="0">
                <a:pos x="T6" y="T7"/>
              </a:cxn>
              <a:cxn ang="0">
                <a:pos x="T8" y="T9"/>
              </a:cxn>
            </a:cxnLst>
            <a:rect l="0" t="0" r="r" b="b"/>
            <a:pathLst>
              <a:path w="2033" h="1718">
                <a:moveTo>
                  <a:pt x="1281" y="1718"/>
                </a:moveTo>
                <a:cubicBezTo>
                  <a:pt x="1281" y="1718"/>
                  <a:pt x="822" y="335"/>
                  <a:pt x="0" y="190"/>
                </a:cubicBezTo>
                <a:cubicBezTo>
                  <a:pt x="0" y="77"/>
                  <a:pt x="0" y="77"/>
                  <a:pt x="0" y="77"/>
                </a:cubicBezTo>
                <a:cubicBezTo>
                  <a:pt x="0" y="77"/>
                  <a:pt x="1182" y="0"/>
                  <a:pt x="2033" y="1408"/>
                </a:cubicBezTo>
                <a:lnTo>
                  <a:pt x="1281" y="1718"/>
                </a:lnTo>
                <a:close/>
              </a:path>
            </a:pathLst>
          </a:custGeom>
          <a:solidFill>
            <a:schemeClr val="accent5">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2" name="Freeform 7">
            <a:extLst>
              <a:ext uri="{FF2B5EF4-FFF2-40B4-BE49-F238E27FC236}">
                <a16:creationId xmlns:a16="http://schemas.microsoft.com/office/drawing/2014/main" id="{EA54DBE2-EEC6-4080-8D09-F8BEE9ACDFC3}"/>
              </a:ext>
            </a:extLst>
          </p:cNvPr>
          <p:cNvSpPr>
            <a:spLocks/>
          </p:cNvSpPr>
          <p:nvPr/>
        </p:nvSpPr>
        <p:spPr bwMode="auto">
          <a:xfrm flipH="1">
            <a:off x="3565392" y="2619193"/>
            <a:ext cx="2208595" cy="1114551"/>
          </a:xfrm>
          <a:custGeom>
            <a:avLst/>
            <a:gdLst>
              <a:gd name="T0" fmla="*/ 2386 w 2722"/>
              <a:gd name="T1" fmla="*/ 0 h 1161"/>
              <a:gd name="T2" fmla="*/ 25 w 2722"/>
              <a:gd name="T3" fmla="*/ 971 h 1161"/>
              <a:gd name="T4" fmla="*/ 0 w 2722"/>
              <a:gd name="T5" fmla="*/ 1066 h 1161"/>
              <a:gd name="T6" fmla="*/ 2722 w 2722"/>
              <a:gd name="T7" fmla="*/ 639 h 1161"/>
              <a:gd name="T8" fmla="*/ 2386 w 2722"/>
              <a:gd name="T9" fmla="*/ 0 h 1161"/>
            </a:gdLst>
            <a:ahLst/>
            <a:cxnLst>
              <a:cxn ang="0">
                <a:pos x="T0" y="T1"/>
              </a:cxn>
              <a:cxn ang="0">
                <a:pos x="T2" y="T3"/>
              </a:cxn>
              <a:cxn ang="0">
                <a:pos x="T4" y="T5"/>
              </a:cxn>
              <a:cxn ang="0">
                <a:pos x="T6" y="T7"/>
              </a:cxn>
              <a:cxn ang="0">
                <a:pos x="T8" y="T9"/>
              </a:cxn>
            </a:cxnLst>
            <a:rect l="0" t="0" r="r" b="b"/>
            <a:pathLst>
              <a:path w="2722" h="1161">
                <a:moveTo>
                  <a:pt x="2386" y="0"/>
                </a:moveTo>
                <a:cubicBezTo>
                  <a:pt x="2386" y="0"/>
                  <a:pt x="1116" y="1031"/>
                  <a:pt x="25" y="971"/>
                </a:cubicBezTo>
                <a:cubicBezTo>
                  <a:pt x="0" y="1066"/>
                  <a:pt x="0" y="1066"/>
                  <a:pt x="0" y="1066"/>
                </a:cubicBezTo>
                <a:cubicBezTo>
                  <a:pt x="0" y="1066"/>
                  <a:pt x="756" y="1161"/>
                  <a:pt x="2722" y="639"/>
                </a:cubicBezTo>
                <a:lnTo>
                  <a:pt x="2386" y="0"/>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8">
            <a:extLst>
              <a:ext uri="{FF2B5EF4-FFF2-40B4-BE49-F238E27FC236}">
                <a16:creationId xmlns:a16="http://schemas.microsoft.com/office/drawing/2014/main" id="{947EA4C5-FF0E-4D0C-A1C2-8BECB51D10BB}"/>
              </a:ext>
            </a:extLst>
          </p:cNvPr>
          <p:cNvSpPr>
            <a:spLocks/>
          </p:cNvSpPr>
          <p:nvPr/>
        </p:nvSpPr>
        <p:spPr bwMode="auto">
          <a:xfrm flipH="1">
            <a:off x="3565392" y="3766332"/>
            <a:ext cx="2208595" cy="1114551"/>
          </a:xfrm>
          <a:custGeom>
            <a:avLst/>
            <a:gdLst>
              <a:gd name="T0" fmla="*/ 2386 w 2722"/>
              <a:gd name="T1" fmla="*/ 1161 h 1161"/>
              <a:gd name="T2" fmla="*/ 25 w 2722"/>
              <a:gd name="T3" fmla="*/ 191 h 1161"/>
              <a:gd name="T4" fmla="*/ 0 w 2722"/>
              <a:gd name="T5" fmla="*/ 95 h 1161"/>
              <a:gd name="T6" fmla="*/ 2722 w 2722"/>
              <a:gd name="T7" fmla="*/ 523 h 1161"/>
              <a:gd name="T8" fmla="*/ 2386 w 2722"/>
              <a:gd name="T9" fmla="*/ 1161 h 1161"/>
            </a:gdLst>
            <a:ahLst/>
            <a:cxnLst>
              <a:cxn ang="0">
                <a:pos x="T0" y="T1"/>
              </a:cxn>
              <a:cxn ang="0">
                <a:pos x="T2" y="T3"/>
              </a:cxn>
              <a:cxn ang="0">
                <a:pos x="T4" y="T5"/>
              </a:cxn>
              <a:cxn ang="0">
                <a:pos x="T6" y="T7"/>
              </a:cxn>
              <a:cxn ang="0">
                <a:pos x="T8" y="T9"/>
              </a:cxn>
            </a:cxnLst>
            <a:rect l="0" t="0" r="r" b="b"/>
            <a:pathLst>
              <a:path w="2722" h="1161">
                <a:moveTo>
                  <a:pt x="2386" y="1161"/>
                </a:moveTo>
                <a:cubicBezTo>
                  <a:pt x="2386" y="1161"/>
                  <a:pt x="1116" y="131"/>
                  <a:pt x="25" y="191"/>
                </a:cubicBezTo>
                <a:cubicBezTo>
                  <a:pt x="0" y="95"/>
                  <a:pt x="0" y="95"/>
                  <a:pt x="0" y="95"/>
                </a:cubicBezTo>
                <a:cubicBezTo>
                  <a:pt x="0" y="95"/>
                  <a:pt x="756" y="0"/>
                  <a:pt x="2722" y="523"/>
                </a:cubicBezTo>
                <a:lnTo>
                  <a:pt x="2386" y="1161"/>
                </a:lnTo>
                <a:close/>
              </a:path>
            </a:pathLst>
          </a:custGeom>
          <a:solidFill>
            <a:schemeClr val="accent4">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4" name="Freeform 9">
            <a:extLst>
              <a:ext uri="{FF2B5EF4-FFF2-40B4-BE49-F238E27FC236}">
                <a16:creationId xmlns:a16="http://schemas.microsoft.com/office/drawing/2014/main" id="{823EAE86-C2FD-4D6E-AE6B-77B41549947C}"/>
              </a:ext>
            </a:extLst>
          </p:cNvPr>
          <p:cNvSpPr>
            <a:spLocks/>
          </p:cNvSpPr>
          <p:nvPr/>
        </p:nvSpPr>
        <p:spPr bwMode="auto">
          <a:xfrm flipH="1">
            <a:off x="2999038" y="3398665"/>
            <a:ext cx="2672309" cy="738688"/>
          </a:xfrm>
          <a:custGeom>
            <a:avLst/>
            <a:gdLst>
              <a:gd name="T0" fmla="*/ 3293 w 3293"/>
              <a:gd name="T1" fmla="*/ 0 h 769"/>
              <a:gd name="T2" fmla="*/ 0 w 3293"/>
              <a:gd name="T3" fmla="*/ 339 h 769"/>
              <a:gd name="T4" fmla="*/ 0 w 3293"/>
              <a:gd name="T5" fmla="*/ 424 h 769"/>
              <a:gd name="T6" fmla="*/ 3293 w 3293"/>
              <a:gd name="T7" fmla="*/ 769 h 769"/>
              <a:gd name="T8" fmla="*/ 3293 w 3293"/>
              <a:gd name="T9" fmla="*/ 0 h 769"/>
            </a:gdLst>
            <a:ahLst/>
            <a:cxnLst>
              <a:cxn ang="0">
                <a:pos x="T0" y="T1"/>
              </a:cxn>
              <a:cxn ang="0">
                <a:pos x="T2" y="T3"/>
              </a:cxn>
              <a:cxn ang="0">
                <a:pos x="T4" y="T5"/>
              </a:cxn>
              <a:cxn ang="0">
                <a:pos x="T6" y="T7"/>
              </a:cxn>
              <a:cxn ang="0">
                <a:pos x="T8" y="T9"/>
              </a:cxn>
            </a:cxnLst>
            <a:rect l="0" t="0" r="r" b="b"/>
            <a:pathLst>
              <a:path w="3293" h="769">
                <a:moveTo>
                  <a:pt x="3293" y="0"/>
                </a:moveTo>
                <a:cubicBezTo>
                  <a:pt x="3293" y="0"/>
                  <a:pt x="1091" y="438"/>
                  <a:pt x="0" y="339"/>
                </a:cubicBezTo>
                <a:cubicBezTo>
                  <a:pt x="0" y="424"/>
                  <a:pt x="0" y="424"/>
                  <a:pt x="0" y="424"/>
                </a:cubicBezTo>
                <a:cubicBezTo>
                  <a:pt x="0" y="424"/>
                  <a:pt x="1384" y="477"/>
                  <a:pt x="3293" y="769"/>
                </a:cubicBezTo>
                <a:lnTo>
                  <a:pt x="3293" y="0"/>
                </a:lnTo>
                <a:close/>
              </a:path>
            </a:pathLst>
          </a:custGeom>
          <a:solidFill>
            <a:schemeClr val="accent3">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5" name="Freeform 10">
            <a:extLst>
              <a:ext uri="{FF2B5EF4-FFF2-40B4-BE49-F238E27FC236}">
                <a16:creationId xmlns:a16="http://schemas.microsoft.com/office/drawing/2014/main" id="{E6646194-298F-48FA-A754-A5231F8E1B6E}"/>
              </a:ext>
            </a:extLst>
          </p:cNvPr>
          <p:cNvSpPr>
            <a:spLocks/>
          </p:cNvSpPr>
          <p:nvPr/>
        </p:nvSpPr>
        <p:spPr bwMode="auto">
          <a:xfrm flipH="1">
            <a:off x="4104252" y="1915264"/>
            <a:ext cx="1649573" cy="1649014"/>
          </a:xfrm>
          <a:custGeom>
            <a:avLst/>
            <a:gdLst>
              <a:gd name="T0" fmla="*/ 1281 w 2033"/>
              <a:gd name="T1" fmla="*/ 0 h 1719"/>
              <a:gd name="T2" fmla="*/ 0 w 2033"/>
              <a:gd name="T3" fmla="*/ 1528 h 1719"/>
              <a:gd name="T4" fmla="*/ 0 w 2033"/>
              <a:gd name="T5" fmla="*/ 1641 h 1719"/>
              <a:gd name="T6" fmla="*/ 2033 w 2033"/>
              <a:gd name="T7" fmla="*/ 310 h 1719"/>
              <a:gd name="T8" fmla="*/ 1281 w 2033"/>
              <a:gd name="T9" fmla="*/ 0 h 1719"/>
            </a:gdLst>
            <a:ahLst/>
            <a:cxnLst>
              <a:cxn ang="0">
                <a:pos x="T0" y="T1"/>
              </a:cxn>
              <a:cxn ang="0">
                <a:pos x="T2" y="T3"/>
              </a:cxn>
              <a:cxn ang="0">
                <a:pos x="T4" y="T5"/>
              </a:cxn>
              <a:cxn ang="0">
                <a:pos x="T6" y="T7"/>
              </a:cxn>
              <a:cxn ang="0">
                <a:pos x="T8" y="T9"/>
              </a:cxn>
            </a:cxnLst>
            <a:rect l="0" t="0" r="r" b="b"/>
            <a:pathLst>
              <a:path w="2033" h="1719">
                <a:moveTo>
                  <a:pt x="1281" y="0"/>
                </a:moveTo>
                <a:cubicBezTo>
                  <a:pt x="1281" y="0"/>
                  <a:pt x="822" y="1383"/>
                  <a:pt x="0" y="1528"/>
                </a:cubicBezTo>
                <a:cubicBezTo>
                  <a:pt x="0" y="1641"/>
                  <a:pt x="0" y="1641"/>
                  <a:pt x="0" y="1641"/>
                </a:cubicBezTo>
                <a:cubicBezTo>
                  <a:pt x="0" y="1641"/>
                  <a:pt x="1182" y="1719"/>
                  <a:pt x="2033" y="310"/>
                </a:cubicBezTo>
                <a:lnTo>
                  <a:pt x="1281" y="0"/>
                </a:ln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6" name="Freeform 11">
            <a:extLst>
              <a:ext uri="{FF2B5EF4-FFF2-40B4-BE49-F238E27FC236}">
                <a16:creationId xmlns:a16="http://schemas.microsoft.com/office/drawing/2014/main" id="{67C760D9-F761-436B-A647-4B2DB1A6AF17}"/>
              </a:ext>
            </a:extLst>
          </p:cNvPr>
          <p:cNvSpPr>
            <a:spLocks/>
          </p:cNvSpPr>
          <p:nvPr/>
        </p:nvSpPr>
        <p:spPr bwMode="auto">
          <a:xfrm flipH="1">
            <a:off x="4104252" y="3937968"/>
            <a:ext cx="1649573" cy="1647928"/>
          </a:xfrm>
          <a:custGeom>
            <a:avLst/>
            <a:gdLst>
              <a:gd name="T0" fmla="*/ 1281 w 2033"/>
              <a:gd name="T1" fmla="*/ 1718 h 1718"/>
              <a:gd name="T2" fmla="*/ 0 w 2033"/>
              <a:gd name="T3" fmla="*/ 190 h 1718"/>
              <a:gd name="T4" fmla="*/ 0 w 2033"/>
              <a:gd name="T5" fmla="*/ 77 h 1718"/>
              <a:gd name="T6" fmla="*/ 2033 w 2033"/>
              <a:gd name="T7" fmla="*/ 1408 h 1718"/>
              <a:gd name="T8" fmla="*/ 1281 w 2033"/>
              <a:gd name="T9" fmla="*/ 1718 h 1718"/>
            </a:gdLst>
            <a:ahLst/>
            <a:cxnLst>
              <a:cxn ang="0">
                <a:pos x="T0" y="T1"/>
              </a:cxn>
              <a:cxn ang="0">
                <a:pos x="T2" y="T3"/>
              </a:cxn>
              <a:cxn ang="0">
                <a:pos x="T4" y="T5"/>
              </a:cxn>
              <a:cxn ang="0">
                <a:pos x="T6" y="T7"/>
              </a:cxn>
              <a:cxn ang="0">
                <a:pos x="T8" y="T9"/>
              </a:cxn>
            </a:cxnLst>
            <a:rect l="0" t="0" r="r" b="b"/>
            <a:pathLst>
              <a:path w="2033" h="1718">
                <a:moveTo>
                  <a:pt x="1281" y="1718"/>
                </a:moveTo>
                <a:cubicBezTo>
                  <a:pt x="1281" y="1718"/>
                  <a:pt x="822" y="335"/>
                  <a:pt x="0" y="190"/>
                </a:cubicBezTo>
                <a:cubicBezTo>
                  <a:pt x="0" y="77"/>
                  <a:pt x="0" y="77"/>
                  <a:pt x="0" y="77"/>
                </a:cubicBezTo>
                <a:cubicBezTo>
                  <a:pt x="0" y="77"/>
                  <a:pt x="1182" y="0"/>
                  <a:pt x="2033" y="1408"/>
                </a:cubicBezTo>
                <a:lnTo>
                  <a:pt x="1281" y="1718"/>
                </a:lnTo>
                <a:close/>
              </a:path>
            </a:pathLst>
          </a:custGeom>
          <a:solidFill>
            <a:schemeClr val="accent5">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18" name="Oval 17">
            <a:extLst>
              <a:ext uri="{FF2B5EF4-FFF2-40B4-BE49-F238E27FC236}">
                <a16:creationId xmlns:a16="http://schemas.microsoft.com/office/drawing/2014/main" id="{648C2AB5-2EA3-40A9-887B-D0925CEFF364}"/>
              </a:ext>
            </a:extLst>
          </p:cNvPr>
          <p:cNvSpPr/>
          <p:nvPr/>
        </p:nvSpPr>
        <p:spPr>
          <a:xfrm>
            <a:off x="5106607" y="2751273"/>
            <a:ext cx="1927413" cy="1927413"/>
          </a:xfrm>
          <a:prstGeom prst="ellipse">
            <a:avLst/>
          </a:prstGeom>
          <a:solidFill>
            <a:schemeClr val="bg1"/>
          </a:solidFill>
          <a:ln>
            <a:noFill/>
          </a:ln>
          <a:effectLst>
            <a:outerShdw blurRad="292100" dist="1524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3" name="Group 2">
            <a:extLst>
              <a:ext uri="{FF2B5EF4-FFF2-40B4-BE49-F238E27FC236}">
                <a16:creationId xmlns:a16="http://schemas.microsoft.com/office/drawing/2014/main" id="{C7088C65-F3C6-4BCA-AF69-221D1DEF68E2}"/>
              </a:ext>
            </a:extLst>
          </p:cNvPr>
          <p:cNvGrpSpPr/>
          <p:nvPr/>
        </p:nvGrpSpPr>
        <p:grpSpPr>
          <a:xfrm>
            <a:off x="2379219" y="1781027"/>
            <a:ext cx="2583672" cy="4022155"/>
            <a:chOff x="2377631" y="1927827"/>
            <a:chExt cx="2583672" cy="4022155"/>
          </a:xfrm>
        </p:grpSpPr>
        <p:grpSp>
          <p:nvGrpSpPr>
            <p:cNvPr id="61" name="Group 60">
              <a:extLst>
                <a:ext uri="{FF2B5EF4-FFF2-40B4-BE49-F238E27FC236}">
                  <a16:creationId xmlns:a16="http://schemas.microsoft.com/office/drawing/2014/main" id="{758E76B4-FA77-47BA-8599-1B1AEDD71F3C}"/>
                </a:ext>
              </a:extLst>
            </p:cNvPr>
            <p:cNvGrpSpPr/>
            <p:nvPr/>
          </p:nvGrpSpPr>
          <p:grpSpPr>
            <a:xfrm>
              <a:off x="4036896" y="1927827"/>
              <a:ext cx="924407" cy="922299"/>
              <a:chOff x="8748159" y="506953"/>
              <a:chExt cx="4178300" cy="4168775"/>
            </a:xfrm>
            <a:solidFill>
              <a:schemeClr val="accent1"/>
            </a:solidFill>
          </p:grpSpPr>
          <p:sp>
            <p:nvSpPr>
              <p:cNvPr id="62" name="Freeform 9">
                <a:extLst>
                  <a:ext uri="{FF2B5EF4-FFF2-40B4-BE49-F238E27FC236}">
                    <a16:creationId xmlns:a16="http://schemas.microsoft.com/office/drawing/2014/main" id="{6AD0928C-E418-48B3-86DA-32BF0142019E}"/>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3" name="Oval 62">
                <a:extLst>
                  <a:ext uri="{FF2B5EF4-FFF2-40B4-BE49-F238E27FC236}">
                    <a16:creationId xmlns:a16="http://schemas.microsoft.com/office/drawing/2014/main" id="{A98A9FD3-EB3E-446E-BDF6-989833931AD9}"/>
                  </a:ext>
                </a:extLst>
              </p:cNvPr>
              <p:cNvSpPr/>
              <p:nvPr/>
            </p:nvSpPr>
            <p:spPr>
              <a:xfrm>
                <a:off x="9459364" y="1213395"/>
                <a:ext cx="2755894" cy="2755887"/>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64" name="Group 63">
              <a:extLst>
                <a:ext uri="{FF2B5EF4-FFF2-40B4-BE49-F238E27FC236}">
                  <a16:creationId xmlns:a16="http://schemas.microsoft.com/office/drawing/2014/main" id="{15987FE7-598D-4C3B-843D-41F80DC664E7}"/>
                </a:ext>
              </a:extLst>
            </p:cNvPr>
            <p:cNvGrpSpPr/>
            <p:nvPr/>
          </p:nvGrpSpPr>
          <p:grpSpPr>
            <a:xfrm>
              <a:off x="4036896" y="5027683"/>
              <a:ext cx="924407" cy="922299"/>
              <a:chOff x="8748159" y="506953"/>
              <a:chExt cx="4178300" cy="4168775"/>
            </a:xfrm>
            <a:solidFill>
              <a:schemeClr val="accent5"/>
            </a:solidFill>
          </p:grpSpPr>
          <p:sp>
            <p:nvSpPr>
              <p:cNvPr id="65" name="Freeform 9">
                <a:extLst>
                  <a:ext uri="{FF2B5EF4-FFF2-40B4-BE49-F238E27FC236}">
                    <a16:creationId xmlns:a16="http://schemas.microsoft.com/office/drawing/2014/main" id="{B6D58F30-4F74-4590-97D5-F402EECBFC5B}"/>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6" name="Oval 65">
                <a:extLst>
                  <a:ext uri="{FF2B5EF4-FFF2-40B4-BE49-F238E27FC236}">
                    <a16:creationId xmlns:a16="http://schemas.microsoft.com/office/drawing/2014/main" id="{E04CC4B1-FD30-4E82-8EA2-D1739DF8B43E}"/>
                  </a:ext>
                </a:extLst>
              </p:cNvPr>
              <p:cNvSpPr/>
              <p:nvPr/>
            </p:nvSpPr>
            <p:spPr>
              <a:xfrm>
                <a:off x="9459364" y="1213395"/>
                <a:ext cx="2755894" cy="2755887"/>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67" name="Group 66">
              <a:extLst>
                <a:ext uri="{FF2B5EF4-FFF2-40B4-BE49-F238E27FC236}">
                  <a16:creationId xmlns:a16="http://schemas.microsoft.com/office/drawing/2014/main" id="{72F5004A-9845-4548-A3F5-97766414A92E}"/>
                </a:ext>
              </a:extLst>
            </p:cNvPr>
            <p:cNvGrpSpPr/>
            <p:nvPr/>
          </p:nvGrpSpPr>
          <p:grpSpPr>
            <a:xfrm>
              <a:off x="3111257" y="2568037"/>
              <a:ext cx="924407" cy="922299"/>
              <a:chOff x="8748159" y="506953"/>
              <a:chExt cx="4178300" cy="4168775"/>
            </a:xfrm>
            <a:solidFill>
              <a:schemeClr val="accent2"/>
            </a:solidFill>
          </p:grpSpPr>
          <p:sp>
            <p:nvSpPr>
              <p:cNvPr id="68" name="Freeform 9">
                <a:extLst>
                  <a:ext uri="{FF2B5EF4-FFF2-40B4-BE49-F238E27FC236}">
                    <a16:creationId xmlns:a16="http://schemas.microsoft.com/office/drawing/2014/main" id="{2D72E8AF-0A1E-40B0-992A-15AED4AFC8D9}"/>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9" name="Oval 68">
                <a:extLst>
                  <a:ext uri="{FF2B5EF4-FFF2-40B4-BE49-F238E27FC236}">
                    <a16:creationId xmlns:a16="http://schemas.microsoft.com/office/drawing/2014/main" id="{E5A3DB32-566B-436D-AB33-A3B8651D3366}"/>
                  </a:ext>
                </a:extLst>
              </p:cNvPr>
              <p:cNvSpPr/>
              <p:nvPr/>
            </p:nvSpPr>
            <p:spPr>
              <a:xfrm>
                <a:off x="9459364" y="1213395"/>
                <a:ext cx="2755894" cy="2755887"/>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70" name="Group 69">
              <a:extLst>
                <a:ext uri="{FF2B5EF4-FFF2-40B4-BE49-F238E27FC236}">
                  <a16:creationId xmlns:a16="http://schemas.microsoft.com/office/drawing/2014/main" id="{AD6D4085-03FE-4560-9617-1DE6397F8D99}"/>
                </a:ext>
              </a:extLst>
            </p:cNvPr>
            <p:cNvGrpSpPr/>
            <p:nvPr/>
          </p:nvGrpSpPr>
          <p:grpSpPr>
            <a:xfrm>
              <a:off x="3111257" y="4350725"/>
              <a:ext cx="924407" cy="922299"/>
              <a:chOff x="8748159" y="506953"/>
              <a:chExt cx="4178300" cy="4168775"/>
            </a:xfrm>
            <a:solidFill>
              <a:schemeClr val="accent4"/>
            </a:solidFill>
          </p:grpSpPr>
          <p:sp>
            <p:nvSpPr>
              <p:cNvPr id="71" name="Freeform 9">
                <a:extLst>
                  <a:ext uri="{FF2B5EF4-FFF2-40B4-BE49-F238E27FC236}">
                    <a16:creationId xmlns:a16="http://schemas.microsoft.com/office/drawing/2014/main" id="{75320472-B197-4FC8-91FA-D265EA60944A}"/>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72" name="Oval 71">
                <a:extLst>
                  <a:ext uri="{FF2B5EF4-FFF2-40B4-BE49-F238E27FC236}">
                    <a16:creationId xmlns:a16="http://schemas.microsoft.com/office/drawing/2014/main" id="{08FEA370-72E9-41B5-8BBC-57FD8F9F4BA5}"/>
                  </a:ext>
                </a:extLst>
              </p:cNvPr>
              <p:cNvSpPr/>
              <p:nvPr/>
            </p:nvSpPr>
            <p:spPr>
              <a:xfrm>
                <a:off x="9459364" y="1213395"/>
                <a:ext cx="2755894" cy="2755887"/>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73" name="Group 72">
              <a:extLst>
                <a:ext uri="{FF2B5EF4-FFF2-40B4-BE49-F238E27FC236}">
                  <a16:creationId xmlns:a16="http://schemas.microsoft.com/office/drawing/2014/main" id="{A254592B-2E14-4EE4-AC34-9A758A298892}"/>
                </a:ext>
              </a:extLst>
            </p:cNvPr>
            <p:cNvGrpSpPr/>
            <p:nvPr/>
          </p:nvGrpSpPr>
          <p:grpSpPr>
            <a:xfrm>
              <a:off x="2377631" y="3418713"/>
              <a:ext cx="924407" cy="922299"/>
              <a:chOff x="8748159" y="506953"/>
              <a:chExt cx="4178300" cy="4168775"/>
            </a:xfrm>
            <a:solidFill>
              <a:schemeClr val="accent3"/>
            </a:solidFill>
          </p:grpSpPr>
          <p:sp>
            <p:nvSpPr>
              <p:cNvPr id="74" name="Freeform 9">
                <a:extLst>
                  <a:ext uri="{FF2B5EF4-FFF2-40B4-BE49-F238E27FC236}">
                    <a16:creationId xmlns:a16="http://schemas.microsoft.com/office/drawing/2014/main" id="{8E310673-33DC-46CB-9391-15F16E09ABA1}"/>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75" name="Oval 74">
                <a:extLst>
                  <a:ext uri="{FF2B5EF4-FFF2-40B4-BE49-F238E27FC236}">
                    <a16:creationId xmlns:a16="http://schemas.microsoft.com/office/drawing/2014/main" id="{819D7E88-AE34-4FF5-B56E-CB1E730E7D25}"/>
                  </a:ext>
                </a:extLst>
              </p:cNvPr>
              <p:cNvSpPr/>
              <p:nvPr/>
            </p:nvSpPr>
            <p:spPr>
              <a:xfrm>
                <a:off x="9459364" y="1213395"/>
                <a:ext cx="2755894" cy="2755887"/>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grpSp>
        <p:nvGrpSpPr>
          <p:cNvPr id="10" name="Group 9">
            <a:extLst>
              <a:ext uri="{FF2B5EF4-FFF2-40B4-BE49-F238E27FC236}">
                <a16:creationId xmlns:a16="http://schemas.microsoft.com/office/drawing/2014/main" id="{4412DADD-8E10-4BDB-87C8-B2CF50B2F9E4}"/>
              </a:ext>
            </a:extLst>
          </p:cNvPr>
          <p:cNvGrpSpPr/>
          <p:nvPr/>
        </p:nvGrpSpPr>
        <p:grpSpPr>
          <a:xfrm>
            <a:off x="7283398" y="1781027"/>
            <a:ext cx="2583672" cy="4022155"/>
            <a:chOff x="7281810" y="1927827"/>
            <a:chExt cx="2583672" cy="4022155"/>
          </a:xfrm>
        </p:grpSpPr>
        <p:grpSp>
          <p:nvGrpSpPr>
            <p:cNvPr id="52" name="Group 51">
              <a:extLst>
                <a:ext uri="{FF2B5EF4-FFF2-40B4-BE49-F238E27FC236}">
                  <a16:creationId xmlns:a16="http://schemas.microsoft.com/office/drawing/2014/main" id="{5CC6A2D3-DE0B-4C4C-A38E-A6761DC95010}"/>
                </a:ext>
              </a:extLst>
            </p:cNvPr>
            <p:cNvGrpSpPr/>
            <p:nvPr/>
          </p:nvGrpSpPr>
          <p:grpSpPr>
            <a:xfrm flipH="1">
              <a:off x="7281810" y="1927827"/>
              <a:ext cx="924407" cy="922299"/>
              <a:chOff x="8748159" y="506953"/>
              <a:chExt cx="4178300" cy="4168775"/>
            </a:xfrm>
            <a:solidFill>
              <a:schemeClr val="accent1"/>
            </a:solidFill>
          </p:grpSpPr>
          <p:sp>
            <p:nvSpPr>
              <p:cNvPr id="80" name="Freeform 9">
                <a:extLst>
                  <a:ext uri="{FF2B5EF4-FFF2-40B4-BE49-F238E27FC236}">
                    <a16:creationId xmlns:a16="http://schemas.microsoft.com/office/drawing/2014/main" id="{218F9242-0599-46B6-83B5-E37160A10E71}"/>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1" name="Oval 80">
                <a:extLst>
                  <a:ext uri="{FF2B5EF4-FFF2-40B4-BE49-F238E27FC236}">
                    <a16:creationId xmlns:a16="http://schemas.microsoft.com/office/drawing/2014/main" id="{EF154648-8315-40A2-804D-53F6F10A672F}"/>
                  </a:ext>
                </a:extLst>
              </p:cNvPr>
              <p:cNvSpPr/>
              <p:nvPr/>
            </p:nvSpPr>
            <p:spPr>
              <a:xfrm>
                <a:off x="9429718" y="1144379"/>
                <a:ext cx="2815187" cy="281519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53" name="Group 52">
              <a:extLst>
                <a:ext uri="{FF2B5EF4-FFF2-40B4-BE49-F238E27FC236}">
                  <a16:creationId xmlns:a16="http://schemas.microsoft.com/office/drawing/2014/main" id="{17BB75A7-9E2D-4C72-ADC3-059E291C61FD}"/>
                </a:ext>
              </a:extLst>
            </p:cNvPr>
            <p:cNvGrpSpPr/>
            <p:nvPr/>
          </p:nvGrpSpPr>
          <p:grpSpPr>
            <a:xfrm flipH="1">
              <a:off x="7281810" y="5027683"/>
              <a:ext cx="924407" cy="922299"/>
              <a:chOff x="8748159" y="506953"/>
              <a:chExt cx="4178300" cy="4168775"/>
            </a:xfrm>
            <a:solidFill>
              <a:schemeClr val="accent5"/>
            </a:solidFill>
          </p:grpSpPr>
          <p:sp>
            <p:nvSpPr>
              <p:cNvPr id="78" name="Freeform 9">
                <a:extLst>
                  <a:ext uri="{FF2B5EF4-FFF2-40B4-BE49-F238E27FC236}">
                    <a16:creationId xmlns:a16="http://schemas.microsoft.com/office/drawing/2014/main" id="{7857E33C-EC5E-44F8-8AE8-E37DBC8575EC}"/>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79" name="Oval 78">
                <a:extLst>
                  <a:ext uri="{FF2B5EF4-FFF2-40B4-BE49-F238E27FC236}">
                    <a16:creationId xmlns:a16="http://schemas.microsoft.com/office/drawing/2014/main" id="{81CC95BC-15BA-4161-8411-46ECAC2C3AA9}"/>
                  </a:ext>
                </a:extLst>
              </p:cNvPr>
              <p:cNvSpPr/>
              <p:nvPr/>
            </p:nvSpPr>
            <p:spPr>
              <a:xfrm>
                <a:off x="9429718" y="1144379"/>
                <a:ext cx="2815187" cy="281519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54" name="Group 53">
              <a:extLst>
                <a:ext uri="{FF2B5EF4-FFF2-40B4-BE49-F238E27FC236}">
                  <a16:creationId xmlns:a16="http://schemas.microsoft.com/office/drawing/2014/main" id="{98DD4D72-FB7D-4560-84EF-E0834E867499}"/>
                </a:ext>
              </a:extLst>
            </p:cNvPr>
            <p:cNvGrpSpPr/>
            <p:nvPr/>
          </p:nvGrpSpPr>
          <p:grpSpPr>
            <a:xfrm flipH="1">
              <a:off x="8207449" y="2568037"/>
              <a:ext cx="924407" cy="922299"/>
              <a:chOff x="8748159" y="506953"/>
              <a:chExt cx="4178300" cy="4168775"/>
            </a:xfrm>
            <a:solidFill>
              <a:schemeClr val="accent2"/>
            </a:solidFill>
          </p:grpSpPr>
          <p:sp>
            <p:nvSpPr>
              <p:cNvPr id="76" name="Freeform 9">
                <a:extLst>
                  <a:ext uri="{FF2B5EF4-FFF2-40B4-BE49-F238E27FC236}">
                    <a16:creationId xmlns:a16="http://schemas.microsoft.com/office/drawing/2014/main" id="{ADBAABC2-F884-4FAB-B869-0A96AC9BEAF0}"/>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77" name="Oval 76">
                <a:extLst>
                  <a:ext uri="{FF2B5EF4-FFF2-40B4-BE49-F238E27FC236}">
                    <a16:creationId xmlns:a16="http://schemas.microsoft.com/office/drawing/2014/main" id="{92D7D25C-87F0-4C46-8B17-43349FCE18B0}"/>
                  </a:ext>
                </a:extLst>
              </p:cNvPr>
              <p:cNvSpPr/>
              <p:nvPr/>
            </p:nvSpPr>
            <p:spPr>
              <a:xfrm>
                <a:off x="9429718" y="1144379"/>
                <a:ext cx="2815187" cy="281519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55" name="Group 54">
              <a:extLst>
                <a:ext uri="{FF2B5EF4-FFF2-40B4-BE49-F238E27FC236}">
                  <a16:creationId xmlns:a16="http://schemas.microsoft.com/office/drawing/2014/main" id="{F0134766-0B33-437D-8E79-6B87D9644775}"/>
                </a:ext>
              </a:extLst>
            </p:cNvPr>
            <p:cNvGrpSpPr/>
            <p:nvPr/>
          </p:nvGrpSpPr>
          <p:grpSpPr>
            <a:xfrm flipH="1">
              <a:off x="8207449" y="4350725"/>
              <a:ext cx="924407" cy="922299"/>
              <a:chOff x="8748159" y="506953"/>
              <a:chExt cx="4178300" cy="4168775"/>
            </a:xfrm>
            <a:solidFill>
              <a:schemeClr val="accent4"/>
            </a:solidFill>
          </p:grpSpPr>
          <p:sp>
            <p:nvSpPr>
              <p:cNvPr id="59" name="Freeform 9">
                <a:extLst>
                  <a:ext uri="{FF2B5EF4-FFF2-40B4-BE49-F238E27FC236}">
                    <a16:creationId xmlns:a16="http://schemas.microsoft.com/office/drawing/2014/main" id="{5F4E4820-D0E6-4A39-B6CB-6CDA33820CD4}"/>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60" name="Oval 59">
                <a:extLst>
                  <a:ext uri="{FF2B5EF4-FFF2-40B4-BE49-F238E27FC236}">
                    <a16:creationId xmlns:a16="http://schemas.microsoft.com/office/drawing/2014/main" id="{36656DCA-E939-4E5B-8315-2CFD247CC4DA}"/>
                  </a:ext>
                </a:extLst>
              </p:cNvPr>
              <p:cNvSpPr/>
              <p:nvPr/>
            </p:nvSpPr>
            <p:spPr>
              <a:xfrm>
                <a:off x="9429718" y="1144379"/>
                <a:ext cx="2815187" cy="281519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56" name="Group 55">
              <a:extLst>
                <a:ext uri="{FF2B5EF4-FFF2-40B4-BE49-F238E27FC236}">
                  <a16:creationId xmlns:a16="http://schemas.microsoft.com/office/drawing/2014/main" id="{A96CC67F-91C1-4F85-B7FE-022110180910}"/>
                </a:ext>
              </a:extLst>
            </p:cNvPr>
            <p:cNvGrpSpPr/>
            <p:nvPr/>
          </p:nvGrpSpPr>
          <p:grpSpPr>
            <a:xfrm flipH="1">
              <a:off x="8941075" y="3418713"/>
              <a:ext cx="924407" cy="922299"/>
              <a:chOff x="8748159" y="506953"/>
              <a:chExt cx="4178300" cy="4168775"/>
            </a:xfrm>
            <a:solidFill>
              <a:schemeClr val="accent3"/>
            </a:solidFill>
          </p:grpSpPr>
          <p:sp>
            <p:nvSpPr>
              <p:cNvPr id="57" name="Freeform 9">
                <a:extLst>
                  <a:ext uri="{FF2B5EF4-FFF2-40B4-BE49-F238E27FC236}">
                    <a16:creationId xmlns:a16="http://schemas.microsoft.com/office/drawing/2014/main" id="{58671451-1BCE-4263-96D1-9B33ECDE40FF}"/>
                  </a:ext>
                </a:extLst>
              </p:cNvPr>
              <p:cNvSpPr>
                <a:spLocks noEditPoints="1"/>
              </p:cNvSpPr>
              <p:nvPr/>
            </p:nvSpPr>
            <p:spPr bwMode="auto">
              <a:xfrm>
                <a:off x="8748159" y="506953"/>
                <a:ext cx="4178300" cy="4168775"/>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58" name="Oval 57">
                <a:extLst>
                  <a:ext uri="{FF2B5EF4-FFF2-40B4-BE49-F238E27FC236}">
                    <a16:creationId xmlns:a16="http://schemas.microsoft.com/office/drawing/2014/main" id="{013C486C-8CE0-493C-AE46-E71094C0DFA2}"/>
                  </a:ext>
                </a:extLst>
              </p:cNvPr>
              <p:cNvSpPr/>
              <p:nvPr/>
            </p:nvSpPr>
            <p:spPr>
              <a:xfrm>
                <a:off x="9429718" y="1144379"/>
                <a:ext cx="2815187" cy="281519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grpSp>
        <p:nvGrpSpPr>
          <p:cNvPr id="19" name="Group 18">
            <a:extLst>
              <a:ext uri="{FF2B5EF4-FFF2-40B4-BE49-F238E27FC236}">
                <a16:creationId xmlns:a16="http://schemas.microsoft.com/office/drawing/2014/main" id="{B01BDB17-77B3-4FC4-BD85-BB814258B399}"/>
              </a:ext>
            </a:extLst>
          </p:cNvPr>
          <p:cNvGrpSpPr/>
          <p:nvPr/>
        </p:nvGrpSpPr>
        <p:grpSpPr>
          <a:xfrm>
            <a:off x="5300983" y="2947404"/>
            <a:ext cx="1538658" cy="1535148"/>
            <a:chOff x="5654529" y="3307989"/>
            <a:chExt cx="924407" cy="922299"/>
          </a:xfrm>
        </p:grpSpPr>
        <p:sp>
          <p:nvSpPr>
            <p:cNvPr id="82" name="Freeform 9">
              <a:extLst>
                <a:ext uri="{FF2B5EF4-FFF2-40B4-BE49-F238E27FC236}">
                  <a16:creationId xmlns:a16="http://schemas.microsoft.com/office/drawing/2014/main" id="{B77CB521-2DC5-4CAB-8DAE-142C40066DF8}"/>
                </a:ext>
              </a:extLst>
            </p:cNvPr>
            <p:cNvSpPr>
              <a:spLocks noEditPoints="1"/>
            </p:cNvSpPr>
            <p:nvPr/>
          </p:nvSpPr>
          <p:spPr bwMode="auto">
            <a:xfrm>
              <a:off x="5654529" y="3307989"/>
              <a:ext cx="924407" cy="922299"/>
            </a:xfrm>
            <a:custGeom>
              <a:avLst/>
              <a:gdLst>
                <a:gd name="T0" fmla="*/ 1940 w 1940"/>
                <a:gd name="T1" fmla="*/ 1091 h 1940"/>
                <a:gd name="T2" fmla="*/ 1940 w 1940"/>
                <a:gd name="T3" fmla="*/ 849 h 1940"/>
                <a:gd name="T4" fmla="*/ 1748 w 1940"/>
                <a:gd name="T5" fmla="*/ 849 h 1940"/>
                <a:gd name="T6" fmla="*/ 1705 w 1940"/>
                <a:gd name="T7" fmla="*/ 686 h 1940"/>
                <a:gd name="T8" fmla="*/ 1871 w 1940"/>
                <a:gd name="T9" fmla="*/ 590 h 1940"/>
                <a:gd name="T10" fmla="*/ 1750 w 1940"/>
                <a:gd name="T11" fmla="*/ 380 h 1940"/>
                <a:gd name="T12" fmla="*/ 1584 w 1940"/>
                <a:gd name="T13" fmla="*/ 476 h 1940"/>
                <a:gd name="T14" fmla="*/ 1464 w 1940"/>
                <a:gd name="T15" fmla="*/ 356 h 1940"/>
                <a:gd name="T16" fmla="*/ 1560 w 1940"/>
                <a:gd name="T17" fmla="*/ 190 h 1940"/>
                <a:gd name="T18" fmla="*/ 1350 w 1940"/>
                <a:gd name="T19" fmla="*/ 69 h 1940"/>
                <a:gd name="T20" fmla="*/ 1254 w 1940"/>
                <a:gd name="T21" fmla="*/ 235 h 1940"/>
                <a:gd name="T22" fmla="*/ 1091 w 1940"/>
                <a:gd name="T23" fmla="*/ 192 h 1940"/>
                <a:gd name="T24" fmla="*/ 1091 w 1940"/>
                <a:gd name="T25" fmla="*/ 0 h 1940"/>
                <a:gd name="T26" fmla="*/ 849 w 1940"/>
                <a:gd name="T27" fmla="*/ 0 h 1940"/>
                <a:gd name="T28" fmla="*/ 849 w 1940"/>
                <a:gd name="T29" fmla="*/ 192 h 1940"/>
                <a:gd name="T30" fmla="*/ 686 w 1940"/>
                <a:gd name="T31" fmla="*/ 235 h 1940"/>
                <a:gd name="T32" fmla="*/ 590 w 1940"/>
                <a:gd name="T33" fmla="*/ 69 h 1940"/>
                <a:gd name="T34" fmla="*/ 380 w 1940"/>
                <a:gd name="T35" fmla="*/ 190 h 1940"/>
                <a:gd name="T36" fmla="*/ 476 w 1940"/>
                <a:gd name="T37" fmla="*/ 356 h 1940"/>
                <a:gd name="T38" fmla="*/ 356 w 1940"/>
                <a:gd name="T39" fmla="*/ 476 h 1940"/>
                <a:gd name="T40" fmla="*/ 190 w 1940"/>
                <a:gd name="T41" fmla="*/ 380 h 1940"/>
                <a:gd name="T42" fmla="*/ 69 w 1940"/>
                <a:gd name="T43" fmla="*/ 590 h 1940"/>
                <a:gd name="T44" fmla="*/ 235 w 1940"/>
                <a:gd name="T45" fmla="*/ 686 h 1940"/>
                <a:gd name="T46" fmla="*/ 192 w 1940"/>
                <a:gd name="T47" fmla="*/ 849 h 1940"/>
                <a:gd name="T48" fmla="*/ 0 w 1940"/>
                <a:gd name="T49" fmla="*/ 849 h 1940"/>
                <a:gd name="T50" fmla="*/ 0 w 1940"/>
                <a:gd name="T51" fmla="*/ 1091 h 1940"/>
                <a:gd name="T52" fmla="*/ 192 w 1940"/>
                <a:gd name="T53" fmla="*/ 1091 h 1940"/>
                <a:gd name="T54" fmla="*/ 235 w 1940"/>
                <a:gd name="T55" fmla="*/ 1254 h 1940"/>
                <a:gd name="T56" fmla="*/ 69 w 1940"/>
                <a:gd name="T57" fmla="*/ 1350 h 1940"/>
                <a:gd name="T58" fmla="*/ 190 w 1940"/>
                <a:gd name="T59" fmla="*/ 1560 h 1940"/>
                <a:gd name="T60" fmla="*/ 356 w 1940"/>
                <a:gd name="T61" fmla="*/ 1464 h 1940"/>
                <a:gd name="T62" fmla="*/ 476 w 1940"/>
                <a:gd name="T63" fmla="*/ 1584 h 1940"/>
                <a:gd name="T64" fmla="*/ 380 w 1940"/>
                <a:gd name="T65" fmla="*/ 1750 h 1940"/>
                <a:gd name="T66" fmla="*/ 590 w 1940"/>
                <a:gd name="T67" fmla="*/ 1871 h 1940"/>
                <a:gd name="T68" fmla="*/ 686 w 1940"/>
                <a:gd name="T69" fmla="*/ 1705 h 1940"/>
                <a:gd name="T70" fmla="*/ 849 w 1940"/>
                <a:gd name="T71" fmla="*/ 1748 h 1940"/>
                <a:gd name="T72" fmla="*/ 849 w 1940"/>
                <a:gd name="T73" fmla="*/ 1940 h 1940"/>
                <a:gd name="T74" fmla="*/ 1091 w 1940"/>
                <a:gd name="T75" fmla="*/ 1940 h 1940"/>
                <a:gd name="T76" fmla="*/ 1091 w 1940"/>
                <a:gd name="T77" fmla="*/ 1748 h 1940"/>
                <a:gd name="T78" fmla="*/ 1254 w 1940"/>
                <a:gd name="T79" fmla="*/ 1705 h 1940"/>
                <a:gd name="T80" fmla="*/ 1350 w 1940"/>
                <a:gd name="T81" fmla="*/ 1871 h 1940"/>
                <a:gd name="T82" fmla="*/ 1560 w 1940"/>
                <a:gd name="T83" fmla="*/ 1750 h 1940"/>
                <a:gd name="T84" fmla="*/ 1464 w 1940"/>
                <a:gd name="T85" fmla="*/ 1584 h 1940"/>
                <a:gd name="T86" fmla="*/ 1584 w 1940"/>
                <a:gd name="T87" fmla="*/ 1464 h 1940"/>
                <a:gd name="T88" fmla="*/ 1750 w 1940"/>
                <a:gd name="T89" fmla="*/ 1560 h 1940"/>
                <a:gd name="T90" fmla="*/ 1871 w 1940"/>
                <a:gd name="T91" fmla="*/ 1350 h 1940"/>
                <a:gd name="T92" fmla="*/ 1705 w 1940"/>
                <a:gd name="T93" fmla="*/ 1254 h 1940"/>
                <a:gd name="T94" fmla="*/ 1748 w 1940"/>
                <a:gd name="T95" fmla="*/ 1091 h 1940"/>
                <a:gd name="T96" fmla="*/ 1940 w 1940"/>
                <a:gd name="T97" fmla="*/ 1091 h 1940"/>
                <a:gd name="T98" fmla="*/ 970 w 1940"/>
                <a:gd name="T99" fmla="*/ 1516 h 1940"/>
                <a:gd name="T100" fmla="*/ 424 w 1940"/>
                <a:gd name="T101" fmla="*/ 970 h 1940"/>
                <a:gd name="T102" fmla="*/ 970 w 1940"/>
                <a:gd name="T103" fmla="*/ 424 h 1940"/>
                <a:gd name="T104" fmla="*/ 1516 w 1940"/>
                <a:gd name="T105" fmla="*/ 970 h 1940"/>
                <a:gd name="T106" fmla="*/ 970 w 1940"/>
                <a:gd name="T107" fmla="*/ 1516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40" h="1940">
                  <a:moveTo>
                    <a:pt x="1940" y="1091"/>
                  </a:moveTo>
                  <a:cubicBezTo>
                    <a:pt x="1940" y="849"/>
                    <a:pt x="1940" y="849"/>
                    <a:pt x="1940" y="849"/>
                  </a:cubicBezTo>
                  <a:cubicBezTo>
                    <a:pt x="1748" y="849"/>
                    <a:pt x="1748" y="849"/>
                    <a:pt x="1748" y="849"/>
                  </a:cubicBezTo>
                  <a:cubicBezTo>
                    <a:pt x="1740" y="792"/>
                    <a:pt x="1725" y="738"/>
                    <a:pt x="1705" y="686"/>
                  </a:cubicBezTo>
                  <a:cubicBezTo>
                    <a:pt x="1871" y="590"/>
                    <a:pt x="1871" y="590"/>
                    <a:pt x="1871" y="590"/>
                  </a:cubicBezTo>
                  <a:cubicBezTo>
                    <a:pt x="1750" y="380"/>
                    <a:pt x="1750" y="380"/>
                    <a:pt x="1750" y="380"/>
                  </a:cubicBezTo>
                  <a:cubicBezTo>
                    <a:pt x="1584" y="476"/>
                    <a:pt x="1584" y="476"/>
                    <a:pt x="1584" y="476"/>
                  </a:cubicBezTo>
                  <a:cubicBezTo>
                    <a:pt x="1548" y="432"/>
                    <a:pt x="1509" y="392"/>
                    <a:pt x="1464" y="356"/>
                  </a:cubicBezTo>
                  <a:cubicBezTo>
                    <a:pt x="1560" y="190"/>
                    <a:pt x="1560" y="190"/>
                    <a:pt x="1560" y="190"/>
                  </a:cubicBezTo>
                  <a:cubicBezTo>
                    <a:pt x="1350" y="69"/>
                    <a:pt x="1350" y="69"/>
                    <a:pt x="1350" y="69"/>
                  </a:cubicBezTo>
                  <a:cubicBezTo>
                    <a:pt x="1254" y="235"/>
                    <a:pt x="1254" y="235"/>
                    <a:pt x="1254" y="235"/>
                  </a:cubicBezTo>
                  <a:cubicBezTo>
                    <a:pt x="1202" y="215"/>
                    <a:pt x="1148" y="200"/>
                    <a:pt x="1091" y="192"/>
                  </a:cubicBezTo>
                  <a:cubicBezTo>
                    <a:pt x="1091" y="0"/>
                    <a:pt x="1091" y="0"/>
                    <a:pt x="1091" y="0"/>
                  </a:cubicBezTo>
                  <a:cubicBezTo>
                    <a:pt x="849" y="0"/>
                    <a:pt x="849" y="0"/>
                    <a:pt x="849" y="0"/>
                  </a:cubicBezTo>
                  <a:cubicBezTo>
                    <a:pt x="849" y="192"/>
                    <a:pt x="849" y="192"/>
                    <a:pt x="849" y="192"/>
                  </a:cubicBezTo>
                  <a:cubicBezTo>
                    <a:pt x="792" y="200"/>
                    <a:pt x="738" y="215"/>
                    <a:pt x="686" y="235"/>
                  </a:cubicBezTo>
                  <a:cubicBezTo>
                    <a:pt x="590" y="69"/>
                    <a:pt x="590" y="69"/>
                    <a:pt x="590" y="69"/>
                  </a:cubicBezTo>
                  <a:cubicBezTo>
                    <a:pt x="380" y="190"/>
                    <a:pt x="380" y="190"/>
                    <a:pt x="380" y="190"/>
                  </a:cubicBezTo>
                  <a:cubicBezTo>
                    <a:pt x="476" y="356"/>
                    <a:pt x="476" y="356"/>
                    <a:pt x="476" y="356"/>
                  </a:cubicBezTo>
                  <a:cubicBezTo>
                    <a:pt x="432" y="392"/>
                    <a:pt x="392" y="432"/>
                    <a:pt x="356" y="476"/>
                  </a:cubicBezTo>
                  <a:cubicBezTo>
                    <a:pt x="190" y="380"/>
                    <a:pt x="190" y="380"/>
                    <a:pt x="190" y="380"/>
                  </a:cubicBezTo>
                  <a:cubicBezTo>
                    <a:pt x="69" y="590"/>
                    <a:pt x="69" y="590"/>
                    <a:pt x="69" y="590"/>
                  </a:cubicBezTo>
                  <a:cubicBezTo>
                    <a:pt x="235" y="686"/>
                    <a:pt x="235" y="686"/>
                    <a:pt x="235" y="686"/>
                  </a:cubicBezTo>
                  <a:cubicBezTo>
                    <a:pt x="215" y="738"/>
                    <a:pt x="201" y="792"/>
                    <a:pt x="192" y="849"/>
                  </a:cubicBezTo>
                  <a:cubicBezTo>
                    <a:pt x="0" y="849"/>
                    <a:pt x="0" y="849"/>
                    <a:pt x="0" y="849"/>
                  </a:cubicBezTo>
                  <a:cubicBezTo>
                    <a:pt x="0" y="1091"/>
                    <a:pt x="0" y="1091"/>
                    <a:pt x="0" y="1091"/>
                  </a:cubicBezTo>
                  <a:cubicBezTo>
                    <a:pt x="192" y="1091"/>
                    <a:pt x="192" y="1091"/>
                    <a:pt x="192" y="1091"/>
                  </a:cubicBezTo>
                  <a:cubicBezTo>
                    <a:pt x="201" y="1148"/>
                    <a:pt x="215" y="1202"/>
                    <a:pt x="235" y="1254"/>
                  </a:cubicBezTo>
                  <a:cubicBezTo>
                    <a:pt x="69" y="1350"/>
                    <a:pt x="69" y="1350"/>
                    <a:pt x="69" y="1350"/>
                  </a:cubicBezTo>
                  <a:cubicBezTo>
                    <a:pt x="190" y="1560"/>
                    <a:pt x="190" y="1560"/>
                    <a:pt x="190" y="1560"/>
                  </a:cubicBezTo>
                  <a:cubicBezTo>
                    <a:pt x="356" y="1464"/>
                    <a:pt x="356" y="1464"/>
                    <a:pt x="356" y="1464"/>
                  </a:cubicBezTo>
                  <a:cubicBezTo>
                    <a:pt x="392" y="1508"/>
                    <a:pt x="432" y="1548"/>
                    <a:pt x="476" y="1584"/>
                  </a:cubicBezTo>
                  <a:cubicBezTo>
                    <a:pt x="380" y="1750"/>
                    <a:pt x="380" y="1750"/>
                    <a:pt x="380" y="1750"/>
                  </a:cubicBezTo>
                  <a:cubicBezTo>
                    <a:pt x="590" y="1871"/>
                    <a:pt x="590" y="1871"/>
                    <a:pt x="590" y="1871"/>
                  </a:cubicBezTo>
                  <a:cubicBezTo>
                    <a:pt x="686" y="1705"/>
                    <a:pt x="686" y="1705"/>
                    <a:pt x="686" y="1705"/>
                  </a:cubicBezTo>
                  <a:cubicBezTo>
                    <a:pt x="738" y="1725"/>
                    <a:pt x="792" y="1739"/>
                    <a:pt x="849" y="1748"/>
                  </a:cubicBezTo>
                  <a:cubicBezTo>
                    <a:pt x="849" y="1940"/>
                    <a:pt x="849" y="1940"/>
                    <a:pt x="849" y="1940"/>
                  </a:cubicBezTo>
                  <a:cubicBezTo>
                    <a:pt x="1091" y="1940"/>
                    <a:pt x="1091" y="1940"/>
                    <a:pt x="1091" y="1940"/>
                  </a:cubicBezTo>
                  <a:cubicBezTo>
                    <a:pt x="1091" y="1748"/>
                    <a:pt x="1091" y="1748"/>
                    <a:pt x="1091" y="1748"/>
                  </a:cubicBezTo>
                  <a:cubicBezTo>
                    <a:pt x="1148" y="1739"/>
                    <a:pt x="1202" y="1725"/>
                    <a:pt x="1254" y="1705"/>
                  </a:cubicBezTo>
                  <a:cubicBezTo>
                    <a:pt x="1350" y="1871"/>
                    <a:pt x="1350" y="1871"/>
                    <a:pt x="1350" y="1871"/>
                  </a:cubicBezTo>
                  <a:cubicBezTo>
                    <a:pt x="1560" y="1750"/>
                    <a:pt x="1560" y="1750"/>
                    <a:pt x="1560" y="1750"/>
                  </a:cubicBezTo>
                  <a:cubicBezTo>
                    <a:pt x="1464" y="1584"/>
                    <a:pt x="1464" y="1584"/>
                    <a:pt x="1464" y="1584"/>
                  </a:cubicBezTo>
                  <a:cubicBezTo>
                    <a:pt x="1509" y="1548"/>
                    <a:pt x="1548" y="1508"/>
                    <a:pt x="1584" y="1464"/>
                  </a:cubicBezTo>
                  <a:cubicBezTo>
                    <a:pt x="1750" y="1560"/>
                    <a:pt x="1750" y="1560"/>
                    <a:pt x="1750" y="1560"/>
                  </a:cubicBezTo>
                  <a:cubicBezTo>
                    <a:pt x="1871" y="1350"/>
                    <a:pt x="1871" y="1350"/>
                    <a:pt x="1871" y="1350"/>
                  </a:cubicBezTo>
                  <a:cubicBezTo>
                    <a:pt x="1705" y="1254"/>
                    <a:pt x="1705" y="1254"/>
                    <a:pt x="1705" y="1254"/>
                  </a:cubicBezTo>
                  <a:cubicBezTo>
                    <a:pt x="1725" y="1202"/>
                    <a:pt x="1740" y="1148"/>
                    <a:pt x="1748" y="1091"/>
                  </a:cubicBezTo>
                  <a:cubicBezTo>
                    <a:pt x="1940" y="1091"/>
                    <a:pt x="1940" y="1091"/>
                    <a:pt x="1940" y="1091"/>
                  </a:cubicBezTo>
                  <a:close/>
                  <a:moveTo>
                    <a:pt x="970" y="1516"/>
                  </a:moveTo>
                  <a:cubicBezTo>
                    <a:pt x="669" y="1516"/>
                    <a:pt x="424" y="1271"/>
                    <a:pt x="424" y="970"/>
                  </a:cubicBezTo>
                  <a:cubicBezTo>
                    <a:pt x="424" y="669"/>
                    <a:pt x="669" y="424"/>
                    <a:pt x="970" y="424"/>
                  </a:cubicBezTo>
                  <a:cubicBezTo>
                    <a:pt x="1271" y="424"/>
                    <a:pt x="1516" y="669"/>
                    <a:pt x="1516" y="970"/>
                  </a:cubicBezTo>
                  <a:cubicBezTo>
                    <a:pt x="1516" y="1271"/>
                    <a:pt x="1271" y="1516"/>
                    <a:pt x="970" y="1516"/>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83" name="Oval 82">
              <a:extLst>
                <a:ext uri="{FF2B5EF4-FFF2-40B4-BE49-F238E27FC236}">
                  <a16:creationId xmlns:a16="http://schemas.microsoft.com/office/drawing/2014/main" id="{333E131C-34E4-477A-93A7-59C6643621FD}"/>
                </a:ext>
              </a:extLst>
            </p:cNvPr>
            <p:cNvSpPr/>
            <p:nvPr/>
          </p:nvSpPr>
          <p:spPr>
            <a:xfrm>
              <a:off x="5811876" y="3464282"/>
              <a:ext cx="609714" cy="6097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84" name="TextBox 83">
            <a:extLst>
              <a:ext uri="{FF2B5EF4-FFF2-40B4-BE49-F238E27FC236}">
                <a16:creationId xmlns:a16="http://schemas.microsoft.com/office/drawing/2014/main" id="{2AA31ABF-1278-498C-87D1-B9F7DD8CB161}"/>
              </a:ext>
            </a:extLst>
          </p:cNvPr>
          <p:cNvSpPr txBox="1"/>
          <p:nvPr/>
        </p:nvSpPr>
        <p:spPr>
          <a:xfrm>
            <a:off x="8121628" y="5943707"/>
            <a:ext cx="1271188" cy="307777"/>
          </a:xfrm>
          <a:prstGeom prst="rect">
            <a:avLst/>
          </a:prstGeom>
          <a:noFill/>
        </p:spPr>
        <p:txBody>
          <a:bodyPr wrap="square" lIns="0" rIns="0" rtlCol="0" anchor="ctr">
            <a:spAutoFit/>
          </a:bodyPr>
          <a:lstStyle/>
          <a:p>
            <a:pPr>
              <a:defRPr/>
            </a:pPr>
            <a:r>
              <a:rPr lang="en-US" sz="1400" b="1" kern="0" dirty="0">
                <a:solidFill>
                  <a:schemeClr val="tx1">
                    <a:lumMod val="65000"/>
                    <a:lumOff val="35000"/>
                  </a:schemeClr>
                </a:solidFill>
                <a:ea typeface="Open Sans" panose="020B0606030504020204" pitchFamily="34" charset="0"/>
                <a:cs typeface="Open Sans" panose="020B0606030504020204" pitchFamily="34" charset="0"/>
              </a:rPr>
              <a:t>Social Security</a:t>
            </a:r>
          </a:p>
        </p:txBody>
      </p:sp>
      <p:sp>
        <p:nvSpPr>
          <p:cNvPr id="85" name="TextBox 84">
            <a:extLst>
              <a:ext uri="{FF2B5EF4-FFF2-40B4-BE49-F238E27FC236}">
                <a16:creationId xmlns:a16="http://schemas.microsoft.com/office/drawing/2014/main" id="{DA54EB2A-DDCD-473B-9D6F-C5CC306175CE}"/>
              </a:ext>
            </a:extLst>
          </p:cNvPr>
          <p:cNvSpPr txBox="1"/>
          <p:nvPr/>
        </p:nvSpPr>
        <p:spPr>
          <a:xfrm>
            <a:off x="8121628" y="1311879"/>
            <a:ext cx="1271188" cy="307777"/>
          </a:xfrm>
          <a:prstGeom prst="rect">
            <a:avLst/>
          </a:prstGeom>
          <a:noFill/>
        </p:spPr>
        <p:txBody>
          <a:bodyPr wrap="square" lIns="0" rIns="0" rtlCol="0" anchor="ctr">
            <a:spAutoFit/>
          </a:bodyPr>
          <a:lstStyle/>
          <a:p>
            <a:pPr>
              <a:defRPr/>
            </a:pPr>
            <a:r>
              <a:rPr lang="en-US" sz="1400" b="1" i="0" u="none" strike="noStrike" dirty="0">
                <a:solidFill>
                  <a:srgbClr val="000000"/>
                </a:solidFill>
                <a:effectLst/>
                <a:latin typeface="Calibri" panose="020F0502020204030204" pitchFamily="34" charset="0"/>
              </a:rPr>
              <a:t>Health Insurance </a:t>
            </a:r>
            <a:endParaRPr lang="en-US" sz="1400" kern="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6" name="TextBox 85">
            <a:extLst>
              <a:ext uri="{FF2B5EF4-FFF2-40B4-BE49-F238E27FC236}">
                <a16:creationId xmlns:a16="http://schemas.microsoft.com/office/drawing/2014/main" id="{ECAC6539-ABCE-429F-9F3B-BFA91012BBEA}"/>
              </a:ext>
            </a:extLst>
          </p:cNvPr>
          <p:cNvSpPr txBox="1"/>
          <p:nvPr/>
        </p:nvSpPr>
        <p:spPr>
          <a:xfrm>
            <a:off x="9227414" y="2215647"/>
            <a:ext cx="1271188" cy="307777"/>
          </a:xfrm>
          <a:prstGeom prst="rect">
            <a:avLst/>
          </a:prstGeom>
          <a:noFill/>
        </p:spPr>
        <p:txBody>
          <a:bodyPr wrap="square" lIns="0" rIns="0" rtlCol="0" anchor="ctr">
            <a:spAutoFit/>
          </a:bodyPr>
          <a:lstStyle/>
          <a:p>
            <a:pPr>
              <a:defRPr/>
            </a:pPr>
            <a:r>
              <a:rPr lang="en-US" sz="1400" b="1" i="0" u="none" strike="noStrike" dirty="0">
                <a:solidFill>
                  <a:srgbClr val="000000"/>
                </a:solidFill>
                <a:effectLst/>
                <a:latin typeface="Calibri" panose="020F0502020204030204" pitchFamily="34" charset="0"/>
              </a:rPr>
              <a:t>Life Insurance </a:t>
            </a:r>
            <a:endParaRPr lang="en-US" sz="1400" kern="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7" name="TextBox 86">
            <a:extLst>
              <a:ext uri="{FF2B5EF4-FFF2-40B4-BE49-F238E27FC236}">
                <a16:creationId xmlns:a16="http://schemas.microsoft.com/office/drawing/2014/main" id="{0B0A4DE7-47FD-49D8-B39D-220E279C670E}"/>
              </a:ext>
            </a:extLst>
          </p:cNvPr>
          <p:cNvSpPr txBox="1"/>
          <p:nvPr/>
        </p:nvSpPr>
        <p:spPr>
          <a:xfrm>
            <a:off x="9227414" y="4925554"/>
            <a:ext cx="1271188" cy="523220"/>
          </a:xfrm>
          <a:prstGeom prst="rect">
            <a:avLst/>
          </a:prstGeom>
          <a:noFill/>
        </p:spPr>
        <p:txBody>
          <a:bodyPr wrap="square" lIns="0" rIns="0" rtlCol="0" anchor="ctr">
            <a:spAutoFit/>
          </a:bodyPr>
          <a:lstStyle/>
          <a:p>
            <a:pPr>
              <a:defRPr/>
            </a:pPr>
            <a:r>
              <a:rPr lang="en-US" sz="1400" b="1" i="0" u="none" strike="noStrike" dirty="0">
                <a:solidFill>
                  <a:srgbClr val="000000"/>
                </a:solidFill>
                <a:effectLst/>
                <a:latin typeface="Calibri" panose="020F0502020204030204" pitchFamily="34" charset="0"/>
              </a:rPr>
              <a:t>Paid Sick Leave/Vacations </a:t>
            </a:r>
            <a:endParaRPr lang="en-US" sz="1400" kern="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8" name="TextBox 87">
            <a:extLst>
              <a:ext uri="{FF2B5EF4-FFF2-40B4-BE49-F238E27FC236}">
                <a16:creationId xmlns:a16="http://schemas.microsoft.com/office/drawing/2014/main" id="{11F97D45-4B52-43DB-8364-30B1852DCF08}"/>
              </a:ext>
            </a:extLst>
          </p:cNvPr>
          <p:cNvSpPr txBox="1"/>
          <p:nvPr/>
        </p:nvSpPr>
        <p:spPr>
          <a:xfrm>
            <a:off x="10109916" y="3468892"/>
            <a:ext cx="1521251" cy="523220"/>
          </a:xfrm>
          <a:prstGeom prst="rect">
            <a:avLst/>
          </a:prstGeom>
          <a:noFill/>
        </p:spPr>
        <p:txBody>
          <a:bodyPr wrap="square" lIns="0" rIns="0" rtlCol="0" anchor="ctr">
            <a:spAutoFit/>
          </a:bodyPr>
          <a:lstStyle/>
          <a:p>
            <a:pPr>
              <a:defRPr/>
            </a:pPr>
            <a:r>
              <a:rPr lang="en-US" sz="1400" b="1" i="0" u="none" strike="noStrike" dirty="0">
                <a:solidFill>
                  <a:srgbClr val="000000"/>
                </a:solidFill>
                <a:effectLst/>
                <a:latin typeface="Calibri" panose="020F0502020204030204" pitchFamily="34" charset="0"/>
              </a:rPr>
              <a:t>Retirement Savings Plans </a:t>
            </a:r>
            <a:endParaRPr lang="en-US" sz="1400" kern="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9" name="TextBox 88">
            <a:extLst>
              <a:ext uri="{FF2B5EF4-FFF2-40B4-BE49-F238E27FC236}">
                <a16:creationId xmlns:a16="http://schemas.microsoft.com/office/drawing/2014/main" id="{1455CD72-8269-41EF-A784-218435E12552}"/>
              </a:ext>
            </a:extLst>
          </p:cNvPr>
          <p:cNvSpPr txBox="1"/>
          <p:nvPr/>
        </p:nvSpPr>
        <p:spPr>
          <a:xfrm flipH="1">
            <a:off x="2799185" y="5835986"/>
            <a:ext cx="1319786" cy="523220"/>
          </a:xfrm>
          <a:prstGeom prst="rect">
            <a:avLst/>
          </a:prstGeom>
          <a:noFill/>
        </p:spPr>
        <p:txBody>
          <a:bodyPr wrap="square" lIns="0" rIns="0" rtlCol="0" anchor="ctr">
            <a:spAutoFit/>
          </a:bodyPr>
          <a:lstStyle/>
          <a:p>
            <a:pPr algn="r">
              <a:defRPr/>
            </a:pPr>
            <a:r>
              <a:rPr lang="en-US" sz="1400" b="1" i="0" u="none" strike="noStrike" dirty="0">
                <a:solidFill>
                  <a:srgbClr val="000000"/>
                </a:solidFill>
                <a:effectLst/>
                <a:latin typeface="Calibri" panose="020F0502020204030204" pitchFamily="34" charset="0"/>
              </a:rPr>
              <a:t>Worker’s Compensation </a:t>
            </a:r>
            <a:endParaRPr lang="en-US" sz="1400" kern="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0" name="TextBox 89">
            <a:extLst>
              <a:ext uri="{FF2B5EF4-FFF2-40B4-BE49-F238E27FC236}">
                <a16:creationId xmlns:a16="http://schemas.microsoft.com/office/drawing/2014/main" id="{28621518-1F4E-4923-BAD5-5C5BE3183291}"/>
              </a:ext>
            </a:extLst>
          </p:cNvPr>
          <p:cNvSpPr txBox="1"/>
          <p:nvPr/>
        </p:nvSpPr>
        <p:spPr>
          <a:xfrm flipH="1">
            <a:off x="2847783" y="1096436"/>
            <a:ext cx="1271188" cy="738664"/>
          </a:xfrm>
          <a:prstGeom prst="rect">
            <a:avLst/>
          </a:prstGeom>
          <a:noFill/>
        </p:spPr>
        <p:txBody>
          <a:bodyPr wrap="square" lIns="0" rIns="0" rtlCol="0" anchor="ctr">
            <a:spAutoFit/>
          </a:bodyPr>
          <a:lstStyle/>
          <a:p>
            <a:pPr algn="r">
              <a:defRPr/>
            </a:pPr>
            <a:r>
              <a:rPr lang="en-US" sz="1400" kern="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Insert your desired text here.</a:t>
            </a:r>
          </a:p>
        </p:txBody>
      </p:sp>
      <p:sp>
        <p:nvSpPr>
          <p:cNvPr id="91" name="TextBox 90">
            <a:extLst>
              <a:ext uri="{FF2B5EF4-FFF2-40B4-BE49-F238E27FC236}">
                <a16:creationId xmlns:a16="http://schemas.microsoft.com/office/drawing/2014/main" id="{FAE82874-DBF4-447E-96D5-55B4E4EB89AE}"/>
              </a:ext>
            </a:extLst>
          </p:cNvPr>
          <p:cNvSpPr txBox="1"/>
          <p:nvPr/>
        </p:nvSpPr>
        <p:spPr>
          <a:xfrm flipH="1">
            <a:off x="182880" y="2215647"/>
            <a:ext cx="2830305" cy="307777"/>
          </a:xfrm>
          <a:prstGeom prst="rect">
            <a:avLst/>
          </a:prstGeom>
          <a:noFill/>
        </p:spPr>
        <p:txBody>
          <a:bodyPr wrap="square" lIns="0" rIns="0" rtlCol="0" anchor="ctr">
            <a:spAutoFit/>
          </a:bodyPr>
          <a:lstStyle/>
          <a:p>
            <a:pPr algn="r">
              <a:defRPr/>
            </a:pPr>
            <a:r>
              <a:rPr lang="en-US" sz="1400" b="1" i="0" u="none" strike="noStrike" dirty="0">
                <a:solidFill>
                  <a:srgbClr val="000000"/>
                </a:solidFill>
                <a:effectLst/>
                <a:latin typeface="Calibri" panose="020F0502020204030204" pitchFamily="34" charset="0"/>
              </a:rPr>
              <a:t>Work/Life Balance Programs </a:t>
            </a:r>
            <a:endParaRPr lang="en-US" sz="1400" kern="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2" name="TextBox 91">
            <a:extLst>
              <a:ext uri="{FF2B5EF4-FFF2-40B4-BE49-F238E27FC236}">
                <a16:creationId xmlns:a16="http://schemas.microsoft.com/office/drawing/2014/main" id="{30D8FEDB-1988-4102-9D02-A5A704F2F821}"/>
              </a:ext>
            </a:extLst>
          </p:cNvPr>
          <p:cNvSpPr txBox="1"/>
          <p:nvPr/>
        </p:nvSpPr>
        <p:spPr>
          <a:xfrm flipH="1">
            <a:off x="1741997" y="5033275"/>
            <a:ext cx="1271188" cy="307777"/>
          </a:xfrm>
          <a:prstGeom prst="rect">
            <a:avLst/>
          </a:prstGeom>
          <a:noFill/>
        </p:spPr>
        <p:txBody>
          <a:bodyPr wrap="square" lIns="0" rIns="0" rtlCol="0" anchor="ctr">
            <a:spAutoFit/>
          </a:bodyPr>
          <a:lstStyle/>
          <a:p>
            <a:pPr algn="r">
              <a:defRPr/>
            </a:pPr>
            <a:r>
              <a:rPr lang="en-US" sz="1400" b="1" i="0" u="none" strike="noStrike" dirty="0">
                <a:solidFill>
                  <a:srgbClr val="000000"/>
                </a:solidFill>
                <a:effectLst/>
                <a:latin typeface="Calibri" panose="020F0502020204030204" pitchFamily="34" charset="0"/>
              </a:rPr>
              <a:t>Uniforms</a:t>
            </a:r>
            <a:endParaRPr lang="en-US" sz="1400" kern="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3" name="TextBox 92">
            <a:extLst>
              <a:ext uri="{FF2B5EF4-FFF2-40B4-BE49-F238E27FC236}">
                <a16:creationId xmlns:a16="http://schemas.microsoft.com/office/drawing/2014/main" id="{5F346F9C-BB29-4822-B455-FCCB5D307A33}"/>
              </a:ext>
            </a:extLst>
          </p:cNvPr>
          <p:cNvSpPr txBox="1"/>
          <p:nvPr/>
        </p:nvSpPr>
        <p:spPr>
          <a:xfrm flipH="1">
            <a:off x="859494" y="3468892"/>
            <a:ext cx="1271188" cy="523220"/>
          </a:xfrm>
          <a:prstGeom prst="rect">
            <a:avLst/>
          </a:prstGeom>
          <a:noFill/>
        </p:spPr>
        <p:txBody>
          <a:bodyPr wrap="square" lIns="0" rIns="0" rtlCol="0" anchor="ctr">
            <a:spAutoFit/>
          </a:bodyPr>
          <a:lstStyle/>
          <a:p>
            <a:pPr algn="r">
              <a:defRPr/>
            </a:pPr>
            <a:r>
              <a:rPr lang="en-US" sz="1400" b="1" i="0" u="none" strike="noStrike" dirty="0">
                <a:solidFill>
                  <a:srgbClr val="000000"/>
                </a:solidFill>
                <a:effectLst/>
                <a:latin typeface="Calibri" panose="020F0502020204030204" pitchFamily="34" charset="0"/>
              </a:rPr>
              <a:t>Unemployment Compensation </a:t>
            </a:r>
            <a:endParaRPr lang="en-US" sz="1400" kern="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7" name="Group 46">
            <a:extLst>
              <a:ext uri="{FF2B5EF4-FFF2-40B4-BE49-F238E27FC236}">
                <a16:creationId xmlns:a16="http://schemas.microsoft.com/office/drawing/2014/main" id="{FE4B4B04-F6DB-46ED-970B-E5AD3BD010AC}"/>
              </a:ext>
            </a:extLst>
          </p:cNvPr>
          <p:cNvGrpSpPr/>
          <p:nvPr/>
        </p:nvGrpSpPr>
        <p:grpSpPr>
          <a:xfrm>
            <a:off x="5815522" y="3460504"/>
            <a:ext cx="509580" cy="508948"/>
            <a:chOff x="-5268913" y="873125"/>
            <a:chExt cx="5119688" cy="5113338"/>
          </a:xfrm>
          <a:solidFill>
            <a:schemeClr val="bg1"/>
          </a:solidFill>
        </p:grpSpPr>
        <p:sp>
          <p:nvSpPr>
            <p:cNvPr id="27" name="Freeform 5">
              <a:extLst>
                <a:ext uri="{FF2B5EF4-FFF2-40B4-BE49-F238E27FC236}">
                  <a16:creationId xmlns:a16="http://schemas.microsoft.com/office/drawing/2014/main" id="{7BB8ECAC-9F72-4E67-9607-41663C4C0384}"/>
                </a:ext>
              </a:extLst>
            </p:cNvPr>
            <p:cNvSpPr>
              <a:spLocks/>
            </p:cNvSpPr>
            <p:nvPr/>
          </p:nvSpPr>
          <p:spPr bwMode="auto">
            <a:xfrm>
              <a:off x="-2497138" y="1682750"/>
              <a:ext cx="146050" cy="347662"/>
            </a:xfrm>
            <a:custGeom>
              <a:avLst/>
              <a:gdLst>
                <a:gd name="T0" fmla="*/ 0 w 68"/>
                <a:gd name="T1" fmla="*/ 81 h 162"/>
                <a:gd name="T2" fmla="*/ 68 w 68"/>
                <a:gd name="T3" fmla="*/ 162 h 162"/>
                <a:gd name="T4" fmla="*/ 68 w 68"/>
                <a:gd name="T5" fmla="*/ 0 h 162"/>
                <a:gd name="T6" fmla="*/ 0 w 68"/>
                <a:gd name="T7" fmla="*/ 81 h 162"/>
              </a:gdLst>
              <a:ahLst/>
              <a:cxnLst>
                <a:cxn ang="0">
                  <a:pos x="T0" y="T1"/>
                </a:cxn>
                <a:cxn ang="0">
                  <a:pos x="T2" y="T3"/>
                </a:cxn>
                <a:cxn ang="0">
                  <a:pos x="T4" y="T5"/>
                </a:cxn>
                <a:cxn ang="0">
                  <a:pos x="T6" y="T7"/>
                </a:cxn>
              </a:cxnLst>
              <a:rect l="0" t="0" r="r" b="b"/>
              <a:pathLst>
                <a:path w="68" h="162">
                  <a:moveTo>
                    <a:pt x="0" y="81"/>
                  </a:moveTo>
                  <a:cubicBezTo>
                    <a:pt x="0" y="100"/>
                    <a:pt x="0" y="144"/>
                    <a:pt x="68" y="162"/>
                  </a:cubicBezTo>
                  <a:cubicBezTo>
                    <a:pt x="68" y="0"/>
                    <a:pt x="68" y="0"/>
                    <a:pt x="68" y="0"/>
                  </a:cubicBezTo>
                  <a:cubicBezTo>
                    <a:pt x="0" y="17"/>
                    <a:pt x="0" y="62"/>
                    <a:pt x="0" y="8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8" name="Freeform 6">
              <a:extLst>
                <a:ext uri="{FF2B5EF4-FFF2-40B4-BE49-F238E27FC236}">
                  <a16:creationId xmlns:a16="http://schemas.microsoft.com/office/drawing/2014/main" id="{44B2B329-B100-4DD3-878C-2526006AC043}"/>
                </a:ext>
              </a:extLst>
            </p:cNvPr>
            <p:cNvSpPr>
              <a:spLocks/>
            </p:cNvSpPr>
            <p:nvPr/>
          </p:nvSpPr>
          <p:spPr bwMode="auto">
            <a:xfrm>
              <a:off x="-2046288" y="2365375"/>
              <a:ext cx="147638" cy="350837"/>
            </a:xfrm>
            <a:custGeom>
              <a:avLst/>
              <a:gdLst>
                <a:gd name="T0" fmla="*/ 0 w 68"/>
                <a:gd name="T1" fmla="*/ 0 h 163"/>
                <a:gd name="T2" fmla="*/ 0 w 68"/>
                <a:gd name="T3" fmla="*/ 163 h 163"/>
                <a:gd name="T4" fmla="*/ 68 w 68"/>
                <a:gd name="T5" fmla="*/ 82 h 163"/>
                <a:gd name="T6" fmla="*/ 0 w 68"/>
                <a:gd name="T7" fmla="*/ 0 h 163"/>
              </a:gdLst>
              <a:ahLst/>
              <a:cxnLst>
                <a:cxn ang="0">
                  <a:pos x="T0" y="T1"/>
                </a:cxn>
                <a:cxn ang="0">
                  <a:pos x="T2" y="T3"/>
                </a:cxn>
                <a:cxn ang="0">
                  <a:pos x="T4" y="T5"/>
                </a:cxn>
                <a:cxn ang="0">
                  <a:pos x="T6" y="T7"/>
                </a:cxn>
              </a:cxnLst>
              <a:rect l="0" t="0" r="r" b="b"/>
              <a:pathLst>
                <a:path w="68" h="163">
                  <a:moveTo>
                    <a:pt x="0" y="0"/>
                  </a:moveTo>
                  <a:cubicBezTo>
                    <a:pt x="0" y="163"/>
                    <a:pt x="0" y="163"/>
                    <a:pt x="0" y="163"/>
                  </a:cubicBezTo>
                  <a:cubicBezTo>
                    <a:pt x="68" y="145"/>
                    <a:pt x="68" y="101"/>
                    <a:pt x="68" y="82"/>
                  </a:cubicBezTo>
                  <a:cubicBezTo>
                    <a:pt x="68" y="62"/>
                    <a:pt x="68" y="18"/>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9" name="Freeform 7">
              <a:extLst>
                <a:ext uri="{FF2B5EF4-FFF2-40B4-BE49-F238E27FC236}">
                  <a16:creationId xmlns:a16="http://schemas.microsoft.com/office/drawing/2014/main" id="{6DC15ED2-1887-436A-80C4-51EF60B59762}"/>
                </a:ext>
              </a:extLst>
            </p:cNvPr>
            <p:cNvSpPr>
              <a:spLocks noEditPoints="1"/>
            </p:cNvSpPr>
            <p:nvPr/>
          </p:nvSpPr>
          <p:spPr bwMode="auto">
            <a:xfrm>
              <a:off x="-3527425" y="873125"/>
              <a:ext cx="2657475" cy="2649537"/>
            </a:xfrm>
            <a:custGeom>
              <a:avLst/>
              <a:gdLst>
                <a:gd name="T0" fmla="*/ 617 w 1234"/>
                <a:gd name="T1" fmla="*/ 0 h 1234"/>
                <a:gd name="T2" fmla="*/ 0 w 1234"/>
                <a:gd name="T3" fmla="*/ 617 h 1234"/>
                <a:gd name="T4" fmla="*/ 617 w 1234"/>
                <a:gd name="T5" fmla="*/ 1234 h 1234"/>
                <a:gd name="T6" fmla="*/ 1234 w 1234"/>
                <a:gd name="T7" fmla="*/ 617 h 1234"/>
                <a:gd name="T8" fmla="*/ 617 w 1234"/>
                <a:gd name="T9" fmla="*/ 0 h 1234"/>
                <a:gd name="T10" fmla="*/ 805 w 1234"/>
                <a:gd name="T11" fmla="*/ 595 h 1234"/>
                <a:gd name="T12" fmla="*/ 898 w 1234"/>
                <a:gd name="T13" fmla="*/ 777 h 1234"/>
                <a:gd name="T14" fmla="*/ 805 w 1234"/>
                <a:gd name="T15" fmla="*/ 959 h 1234"/>
                <a:gd name="T16" fmla="*/ 688 w 1234"/>
                <a:gd name="T17" fmla="*/ 1002 h 1234"/>
                <a:gd name="T18" fmla="*/ 688 w 1234"/>
                <a:gd name="T19" fmla="*/ 1071 h 1234"/>
                <a:gd name="T20" fmla="*/ 546 w 1234"/>
                <a:gd name="T21" fmla="*/ 1071 h 1234"/>
                <a:gd name="T22" fmla="*/ 546 w 1234"/>
                <a:gd name="T23" fmla="*/ 1002 h 1234"/>
                <a:gd name="T24" fmla="*/ 429 w 1234"/>
                <a:gd name="T25" fmla="*/ 959 h 1234"/>
                <a:gd name="T26" fmla="*/ 336 w 1234"/>
                <a:gd name="T27" fmla="*/ 777 h 1234"/>
                <a:gd name="T28" fmla="*/ 478 w 1234"/>
                <a:gd name="T29" fmla="*/ 777 h 1234"/>
                <a:gd name="T30" fmla="*/ 546 w 1234"/>
                <a:gd name="T31" fmla="*/ 858 h 1234"/>
                <a:gd name="T32" fmla="*/ 546 w 1234"/>
                <a:gd name="T33" fmla="*/ 683 h 1234"/>
                <a:gd name="T34" fmla="*/ 429 w 1234"/>
                <a:gd name="T35" fmla="*/ 640 h 1234"/>
                <a:gd name="T36" fmla="*/ 336 w 1234"/>
                <a:gd name="T37" fmla="*/ 458 h 1234"/>
                <a:gd name="T38" fmla="*/ 429 w 1234"/>
                <a:gd name="T39" fmla="*/ 276 h 1234"/>
                <a:gd name="T40" fmla="*/ 546 w 1234"/>
                <a:gd name="T41" fmla="*/ 233 h 1234"/>
                <a:gd name="T42" fmla="*/ 546 w 1234"/>
                <a:gd name="T43" fmla="*/ 163 h 1234"/>
                <a:gd name="T44" fmla="*/ 688 w 1234"/>
                <a:gd name="T45" fmla="*/ 163 h 1234"/>
                <a:gd name="T46" fmla="*/ 688 w 1234"/>
                <a:gd name="T47" fmla="*/ 233 h 1234"/>
                <a:gd name="T48" fmla="*/ 805 w 1234"/>
                <a:gd name="T49" fmla="*/ 276 h 1234"/>
                <a:gd name="T50" fmla="*/ 898 w 1234"/>
                <a:gd name="T51" fmla="*/ 458 h 1234"/>
                <a:gd name="T52" fmla="*/ 756 w 1234"/>
                <a:gd name="T53" fmla="*/ 458 h 1234"/>
                <a:gd name="T54" fmla="*/ 688 w 1234"/>
                <a:gd name="T55" fmla="*/ 377 h 1234"/>
                <a:gd name="T56" fmla="*/ 688 w 1234"/>
                <a:gd name="T57" fmla="*/ 552 h 1234"/>
                <a:gd name="T58" fmla="*/ 805 w 1234"/>
                <a:gd name="T59" fmla="*/ 595 h 1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4" h="1234">
                  <a:moveTo>
                    <a:pt x="617" y="0"/>
                  </a:moveTo>
                  <a:cubicBezTo>
                    <a:pt x="277" y="0"/>
                    <a:pt x="0" y="277"/>
                    <a:pt x="0" y="617"/>
                  </a:cubicBezTo>
                  <a:cubicBezTo>
                    <a:pt x="0" y="957"/>
                    <a:pt x="277" y="1234"/>
                    <a:pt x="617" y="1234"/>
                  </a:cubicBezTo>
                  <a:cubicBezTo>
                    <a:pt x="957" y="1234"/>
                    <a:pt x="1234" y="957"/>
                    <a:pt x="1234" y="617"/>
                  </a:cubicBezTo>
                  <a:cubicBezTo>
                    <a:pt x="1234" y="277"/>
                    <a:pt x="957" y="0"/>
                    <a:pt x="617" y="0"/>
                  </a:cubicBezTo>
                  <a:close/>
                  <a:moveTo>
                    <a:pt x="805" y="595"/>
                  </a:moveTo>
                  <a:cubicBezTo>
                    <a:pt x="866" y="635"/>
                    <a:pt x="898" y="698"/>
                    <a:pt x="898" y="777"/>
                  </a:cubicBezTo>
                  <a:cubicBezTo>
                    <a:pt x="898" y="855"/>
                    <a:pt x="866" y="918"/>
                    <a:pt x="805" y="959"/>
                  </a:cubicBezTo>
                  <a:cubicBezTo>
                    <a:pt x="773" y="980"/>
                    <a:pt x="733" y="995"/>
                    <a:pt x="688" y="1002"/>
                  </a:cubicBezTo>
                  <a:cubicBezTo>
                    <a:pt x="688" y="1071"/>
                    <a:pt x="688" y="1071"/>
                    <a:pt x="688" y="1071"/>
                  </a:cubicBezTo>
                  <a:cubicBezTo>
                    <a:pt x="546" y="1071"/>
                    <a:pt x="546" y="1071"/>
                    <a:pt x="546" y="1071"/>
                  </a:cubicBezTo>
                  <a:cubicBezTo>
                    <a:pt x="546" y="1002"/>
                    <a:pt x="546" y="1002"/>
                    <a:pt x="546" y="1002"/>
                  </a:cubicBezTo>
                  <a:cubicBezTo>
                    <a:pt x="501" y="995"/>
                    <a:pt x="461" y="980"/>
                    <a:pt x="429" y="959"/>
                  </a:cubicBezTo>
                  <a:cubicBezTo>
                    <a:pt x="368" y="918"/>
                    <a:pt x="336" y="855"/>
                    <a:pt x="336" y="777"/>
                  </a:cubicBezTo>
                  <a:cubicBezTo>
                    <a:pt x="478" y="777"/>
                    <a:pt x="478" y="777"/>
                    <a:pt x="478" y="777"/>
                  </a:cubicBezTo>
                  <a:cubicBezTo>
                    <a:pt x="478" y="796"/>
                    <a:pt x="478" y="840"/>
                    <a:pt x="546" y="858"/>
                  </a:cubicBezTo>
                  <a:cubicBezTo>
                    <a:pt x="546" y="683"/>
                    <a:pt x="546" y="683"/>
                    <a:pt x="546" y="683"/>
                  </a:cubicBezTo>
                  <a:cubicBezTo>
                    <a:pt x="501" y="676"/>
                    <a:pt x="461" y="661"/>
                    <a:pt x="429" y="640"/>
                  </a:cubicBezTo>
                  <a:cubicBezTo>
                    <a:pt x="368" y="599"/>
                    <a:pt x="336" y="536"/>
                    <a:pt x="336" y="458"/>
                  </a:cubicBezTo>
                  <a:cubicBezTo>
                    <a:pt x="336" y="379"/>
                    <a:pt x="368" y="316"/>
                    <a:pt x="429" y="276"/>
                  </a:cubicBezTo>
                  <a:cubicBezTo>
                    <a:pt x="461" y="254"/>
                    <a:pt x="501" y="240"/>
                    <a:pt x="546" y="233"/>
                  </a:cubicBezTo>
                  <a:cubicBezTo>
                    <a:pt x="546" y="163"/>
                    <a:pt x="546" y="163"/>
                    <a:pt x="546" y="163"/>
                  </a:cubicBezTo>
                  <a:cubicBezTo>
                    <a:pt x="688" y="163"/>
                    <a:pt x="688" y="163"/>
                    <a:pt x="688" y="163"/>
                  </a:cubicBezTo>
                  <a:cubicBezTo>
                    <a:pt x="688" y="233"/>
                    <a:pt x="688" y="233"/>
                    <a:pt x="688" y="233"/>
                  </a:cubicBezTo>
                  <a:cubicBezTo>
                    <a:pt x="733" y="240"/>
                    <a:pt x="773" y="254"/>
                    <a:pt x="805" y="276"/>
                  </a:cubicBezTo>
                  <a:cubicBezTo>
                    <a:pt x="866" y="316"/>
                    <a:pt x="898" y="379"/>
                    <a:pt x="898" y="458"/>
                  </a:cubicBezTo>
                  <a:cubicBezTo>
                    <a:pt x="756" y="458"/>
                    <a:pt x="756" y="458"/>
                    <a:pt x="756" y="458"/>
                  </a:cubicBezTo>
                  <a:cubicBezTo>
                    <a:pt x="756" y="439"/>
                    <a:pt x="756" y="394"/>
                    <a:pt x="688" y="377"/>
                  </a:cubicBezTo>
                  <a:cubicBezTo>
                    <a:pt x="688" y="552"/>
                    <a:pt x="688" y="552"/>
                    <a:pt x="688" y="552"/>
                  </a:cubicBezTo>
                  <a:cubicBezTo>
                    <a:pt x="733" y="559"/>
                    <a:pt x="773" y="573"/>
                    <a:pt x="805" y="59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30" name="Freeform 8">
              <a:extLst>
                <a:ext uri="{FF2B5EF4-FFF2-40B4-BE49-F238E27FC236}">
                  <a16:creationId xmlns:a16="http://schemas.microsoft.com/office/drawing/2014/main" id="{F6D43CF0-D56D-4B7C-A195-32CC408F070E}"/>
                </a:ext>
              </a:extLst>
            </p:cNvPr>
            <p:cNvSpPr>
              <a:spLocks/>
            </p:cNvSpPr>
            <p:nvPr/>
          </p:nvSpPr>
          <p:spPr bwMode="auto">
            <a:xfrm>
              <a:off x="-5268913" y="3925888"/>
              <a:ext cx="752475" cy="2060575"/>
            </a:xfrm>
            <a:custGeom>
              <a:avLst/>
              <a:gdLst>
                <a:gd name="T0" fmla="*/ 0 w 474"/>
                <a:gd name="T1" fmla="*/ 0 h 1298"/>
                <a:gd name="T2" fmla="*/ 0 w 474"/>
                <a:gd name="T3" fmla="*/ 1298 h 1298"/>
                <a:gd name="T4" fmla="*/ 474 w 474"/>
                <a:gd name="T5" fmla="*/ 1298 h 1298"/>
                <a:gd name="T6" fmla="*/ 474 w 474"/>
                <a:gd name="T7" fmla="*/ 1106 h 1298"/>
                <a:gd name="T8" fmla="*/ 474 w 474"/>
                <a:gd name="T9" fmla="*/ 1051 h 1298"/>
                <a:gd name="T10" fmla="*/ 474 w 474"/>
                <a:gd name="T11" fmla="*/ 191 h 1298"/>
                <a:gd name="T12" fmla="*/ 474 w 474"/>
                <a:gd name="T13" fmla="*/ 14 h 1298"/>
                <a:gd name="T14" fmla="*/ 474 w 474"/>
                <a:gd name="T15" fmla="*/ 0 h 1298"/>
                <a:gd name="T16" fmla="*/ 0 w 474"/>
                <a:gd name="T17" fmla="*/ 0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4" h="1298">
                  <a:moveTo>
                    <a:pt x="0" y="0"/>
                  </a:moveTo>
                  <a:lnTo>
                    <a:pt x="0" y="1298"/>
                  </a:lnTo>
                  <a:lnTo>
                    <a:pt x="474" y="1298"/>
                  </a:lnTo>
                  <a:lnTo>
                    <a:pt x="474" y="1106"/>
                  </a:lnTo>
                  <a:lnTo>
                    <a:pt x="474" y="1051"/>
                  </a:lnTo>
                  <a:lnTo>
                    <a:pt x="474" y="191"/>
                  </a:lnTo>
                  <a:lnTo>
                    <a:pt x="474" y="14"/>
                  </a:lnTo>
                  <a:lnTo>
                    <a:pt x="474"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46" name="Freeform 9">
              <a:extLst>
                <a:ext uri="{FF2B5EF4-FFF2-40B4-BE49-F238E27FC236}">
                  <a16:creationId xmlns:a16="http://schemas.microsoft.com/office/drawing/2014/main" id="{30E69779-17A8-48E0-959A-D80E92512B6E}"/>
                </a:ext>
              </a:extLst>
            </p:cNvPr>
            <p:cNvSpPr>
              <a:spLocks/>
            </p:cNvSpPr>
            <p:nvPr/>
          </p:nvSpPr>
          <p:spPr bwMode="auto">
            <a:xfrm>
              <a:off x="-4213225" y="3703638"/>
              <a:ext cx="4064000" cy="2176462"/>
            </a:xfrm>
            <a:custGeom>
              <a:avLst/>
              <a:gdLst>
                <a:gd name="T0" fmla="*/ 2490 w 2560"/>
                <a:gd name="T1" fmla="*/ 446 h 1371"/>
                <a:gd name="T2" fmla="*/ 1691 w 2560"/>
                <a:gd name="T3" fmla="*/ 664 h 1371"/>
                <a:gd name="T4" fmla="*/ 1011 w 2560"/>
                <a:gd name="T5" fmla="*/ 499 h 1371"/>
                <a:gd name="T6" fmla="*/ 1056 w 2560"/>
                <a:gd name="T7" fmla="*/ 313 h 1371"/>
                <a:gd name="T8" fmla="*/ 1688 w 2560"/>
                <a:gd name="T9" fmla="*/ 466 h 1371"/>
                <a:gd name="T10" fmla="*/ 1689 w 2560"/>
                <a:gd name="T11" fmla="*/ 466 h 1371"/>
                <a:gd name="T12" fmla="*/ 1689 w 2560"/>
                <a:gd name="T13" fmla="*/ 220 h 1371"/>
                <a:gd name="T14" fmla="*/ 807 w 2560"/>
                <a:gd name="T15" fmla="*/ 0 h 1371"/>
                <a:gd name="T16" fmla="*/ 0 w 2560"/>
                <a:gd name="T17" fmla="*/ 125 h 1371"/>
                <a:gd name="T18" fmla="*/ 0 w 2560"/>
                <a:gd name="T19" fmla="*/ 140 h 1371"/>
                <a:gd name="T20" fmla="*/ 0 w 2560"/>
                <a:gd name="T21" fmla="*/ 319 h 1371"/>
                <a:gd name="T22" fmla="*/ 0 w 2560"/>
                <a:gd name="T23" fmla="*/ 977 h 1371"/>
                <a:gd name="T24" fmla="*/ 0 w 2560"/>
                <a:gd name="T25" fmla="*/ 1169 h 1371"/>
                <a:gd name="T26" fmla="*/ 466 w 2560"/>
                <a:gd name="T27" fmla="*/ 1118 h 1371"/>
                <a:gd name="T28" fmla="*/ 1369 w 2560"/>
                <a:gd name="T29" fmla="*/ 1371 h 1371"/>
                <a:gd name="T30" fmla="*/ 2560 w 2560"/>
                <a:gd name="T31" fmla="*/ 716 h 1371"/>
                <a:gd name="T32" fmla="*/ 2490 w 2560"/>
                <a:gd name="T33" fmla="*/ 446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60" h="1371">
                  <a:moveTo>
                    <a:pt x="2490" y="446"/>
                  </a:moveTo>
                  <a:lnTo>
                    <a:pt x="1691" y="664"/>
                  </a:lnTo>
                  <a:lnTo>
                    <a:pt x="1011" y="499"/>
                  </a:lnTo>
                  <a:lnTo>
                    <a:pt x="1056" y="313"/>
                  </a:lnTo>
                  <a:lnTo>
                    <a:pt x="1688" y="466"/>
                  </a:lnTo>
                  <a:lnTo>
                    <a:pt x="1689" y="466"/>
                  </a:lnTo>
                  <a:lnTo>
                    <a:pt x="1689" y="220"/>
                  </a:lnTo>
                  <a:lnTo>
                    <a:pt x="807" y="0"/>
                  </a:lnTo>
                  <a:lnTo>
                    <a:pt x="0" y="125"/>
                  </a:lnTo>
                  <a:lnTo>
                    <a:pt x="0" y="140"/>
                  </a:lnTo>
                  <a:lnTo>
                    <a:pt x="0" y="319"/>
                  </a:lnTo>
                  <a:lnTo>
                    <a:pt x="0" y="977"/>
                  </a:lnTo>
                  <a:lnTo>
                    <a:pt x="0" y="1169"/>
                  </a:lnTo>
                  <a:lnTo>
                    <a:pt x="466" y="1118"/>
                  </a:lnTo>
                  <a:lnTo>
                    <a:pt x="1369" y="1371"/>
                  </a:lnTo>
                  <a:lnTo>
                    <a:pt x="2560" y="716"/>
                  </a:lnTo>
                  <a:lnTo>
                    <a:pt x="2490" y="44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95" name="Freeform 73">
            <a:extLst>
              <a:ext uri="{FF2B5EF4-FFF2-40B4-BE49-F238E27FC236}">
                <a16:creationId xmlns:a16="http://schemas.microsoft.com/office/drawing/2014/main" id="{30A29876-5C02-4CF8-9E9E-3BC5E5FE5687}"/>
              </a:ext>
            </a:extLst>
          </p:cNvPr>
          <p:cNvSpPr>
            <a:spLocks noEditPoints="1"/>
          </p:cNvSpPr>
          <p:nvPr/>
        </p:nvSpPr>
        <p:spPr bwMode="auto">
          <a:xfrm>
            <a:off x="4361267" y="2139626"/>
            <a:ext cx="277328" cy="248908"/>
          </a:xfrm>
          <a:custGeom>
            <a:avLst/>
            <a:gdLst>
              <a:gd name="T0" fmla="*/ 352 w 6169"/>
              <a:gd name="T1" fmla="*/ 3773 h 5536"/>
              <a:gd name="T2" fmla="*/ 427 w 6169"/>
              <a:gd name="T3" fmla="*/ 3951 h 5536"/>
              <a:gd name="T4" fmla="*/ 571 w 6169"/>
              <a:gd name="T5" fmla="*/ 4074 h 5536"/>
              <a:gd name="T6" fmla="*/ 760 w 6169"/>
              <a:gd name="T7" fmla="*/ 4119 h 5536"/>
              <a:gd name="T8" fmla="*/ 5540 w 6169"/>
              <a:gd name="T9" fmla="*/ 4098 h 5536"/>
              <a:gd name="T10" fmla="*/ 5701 w 6169"/>
              <a:gd name="T11" fmla="*/ 3997 h 5536"/>
              <a:gd name="T12" fmla="*/ 5802 w 6169"/>
              <a:gd name="T13" fmla="*/ 3836 h 5536"/>
              <a:gd name="T14" fmla="*/ 5822 w 6169"/>
              <a:gd name="T15" fmla="*/ 3567 h 5536"/>
              <a:gd name="T16" fmla="*/ 693 w 6169"/>
              <a:gd name="T17" fmla="*/ 350 h 5536"/>
              <a:gd name="T18" fmla="*/ 515 w 6169"/>
              <a:gd name="T19" fmla="*/ 424 h 5536"/>
              <a:gd name="T20" fmla="*/ 391 w 6169"/>
              <a:gd name="T21" fmla="*/ 569 h 5536"/>
              <a:gd name="T22" fmla="*/ 346 w 6169"/>
              <a:gd name="T23" fmla="*/ 759 h 5536"/>
              <a:gd name="T24" fmla="*/ 5824 w 6169"/>
              <a:gd name="T25" fmla="*/ 759 h 5536"/>
              <a:gd name="T26" fmla="*/ 5777 w 6169"/>
              <a:gd name="T27" fmla="*/ 569 h 5536"/>
              <a:gd name="T28" fmla="*/ 5654 w 6169"/>
              <a:gd name="T29" fmla="*/ 424 h 5536"/>
              <a:gd name="T30" fmla="*/ 5476 w 6169"/>
              <a:gd name="T31" fmla="*/ 350 h 5536"/>
              <a:gd name="T32" fmla="*/ 760 w 6169"/>
              <a:gd name="T33" fmla="*/ 0 h 5536"/>
              <a:gd name="T34" fmla="*/ 5596 w 6169"/>
              <a:gd name="T35" fmla="*/ 22 h 5536"/>
              <a:gd name="T36" fmla="*/ 5843 w 6169"/>
              <a:gd name="T37" fmla="*/ 136 h 5536"/>
              <a:gd name="T38" fmla="*/ 6032 w 6169"/>
              <a:gd name="T39" fmla="*/ 325 h 5536"/>
              <a:gd name="T40" fmla="*/ 6144 w 6169"/>
              <a:gd name="T41" fmla="*/ 572 h 5536"/>
              <a:gd name="T42" fmla="*/ 6169 w 6169"/>
              <a:gd name="T43" fmla="*/ 3705 h 5536"/>
              <a:gd name="T44" fmla="*/ 6116 w 6169"/>
              <a:gd name="T45" fmla="*/ 3980 h 5536"/>
              <a:gd name="T46" fmla="*/ 5976 w 6169"/>
              <a:gd name="T47" fmla="*/ 4211 h 5536"/>
              <a:gd name="T48" fmla="*/ 5764 w 6169"/>
              <a:gd name="T49" fmla="*/ 4375 h 5536"/>
              <a:gd name="T50" fmla="*/ 5502 w 6169"/>
              <a:gd name="T51" fmla="*/ 4460 h 5536"/>
              <a:gd name="T52" fmla="*/ 3257 w 6169"/>
              <a:gd name="T53" fmla="*/ 5191 h 5536"/>
              <a:gd name="T54" fmla="*/ 4405 w 6169"/>
              <a:gd name="T55" fmla="*/ 5208 h 5536"/>
              <a:gd name="T56" fmla="*/ 4485 w 6169"/>
              <a:gd name="T57" fmla="*/ 5287 h 5536"/>
              <a:gd name="T58" fmla="*/ 4498 w 6169"/>
              <a:gd name="T59" fmla="*/ 5403 h 5536"/>
              <a:gd name="T60" fmla="*/ 4438 w 6169"/>
              <a:gd name="T61" fmla="*/ 5498 h 5536"/>
              <a:gd name="T62" fmla="*/ 4330 w 6169"/>
              <a:gd name="T63" fmla="*/ 5536 h 5536"/>
              <a:gd name="T64" fmla="*/ 1762 w 6169"/>
              <a:gd name="T65" fmla="*/ 5519 h 5536"/>
              <a:gd name="T66" fmla="*/ 1684 w 6169"/>
              <a:gd name="T67" fmla="*/ 5440 h 5536"/>
              <a:gd name="T68" fmla="*/ 1670 w 6169"/>
              <a:gd name="T69" fmla="*/ 5324 h 5536"/>
              <a:gd name="T70" fmla="*/ 1730 w 6169"/>
              <a:gd name="T71" fmla="*/ 5229 h 5536"/>
              <a:gd name="T72" fmla="*/ 1839 w 6169"/>
              <a:gd name="T73" fmla="*/ 5191 h 5536"/>
              <a:gd name="T74" fmla="*/ 760 w 6169"/>
              <a:gd name="T75" fmla="*/ 4465 h 5536"/>
              <a:gd name="T76" fmla="*/ 485 w 6169"/>
              <a:gd name="T77" fmla="*/ 4415 h 5536"/>
              <a:gd name="T78" fmla="*/ 255 w 6169"/>
              <a:gd name="T79" fmla="*/ 4272 h 5536"/>
              <a:gd name="T80" fmla="*/ 90 w 6169"/>
              <a:gd name="T81" fmla="*/ 4061 h 5536"/>
              <a:gd name="T82" fmla="*/ 6 w 6169"/>
              <a:gd name="T83" fmla="*/ 3801 h 5536"/>
              <a:gd name="T84" fmla="*/ 6 w 6169"/>
              <a:gd name="T85" fmla="*/ 664 h 5536"/>
              <a:gd name="T86" fmla="*/ 90 w 6169"/>
              <a:gd name="T87" fmla="*/ 402 h 5536"/>
              <a:gd name="T88" fmla="*/ 257 w 6169"/>
              <a:gd name="T89" fmla="*/ 190 h 5536"/>
              <a:gd name="T90" fmla="*/ 487 w 6169"/>
              <a:gd name="T91" fmla="*/ 50 h 5536"/>
              <a:gd name="T92" fmla="*/ 760 w 6169"/>
              <a:gd name="T93" fmla="*/ 0 h 5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169" h="5536">
                <a:moveTo>
                  <a:pt x="346" y="3567"/>
                </a:moveTo>
                <a:lnTo>
                  <a:pt x="346" y="3705"/>
                </a:lnTo>
                <a:lnTo>
                  <a:pt x="352" y="3773"/>
                </a:lnTo>
                <a:lnTo>
                  <a:pt x="367" y="3836"/>
                </a:lnTo>
                <a:lnTo>
                  <a:pt x="393" y="3896"/>
                </a:lnTo>
                <a:lnTo>
                  <a:pt x="427" y="3951"/>
                </a:lnTo>
                <a:lnTo>
                  <a:pt x="468" y="3997"/>
                </a:lnTo>
                <a:lnTo>
                  <a:pt x="517" y="4040"/>
                </a:lnTo>
                <a:lnTo>
                  <a:pt x="571" y="4074"/>
                </a:lnTo>
                <a:lnTo>
                  <a:pt x="629" y="4098"/>
                </a:lnTo>
                <a:lnTo>
                  <a:pt x="693" y="4113"/>
                </a:lnTo>
                <a:lnTo>
                  <a:pt x="760" y="4119"/>
                </a:lnTo>
                <a:lnTo>
                  <a:pt x="5408" y="4119"/>
                </a:lnTo>
                <a:lnTo>
                  <a:pt x="5476" y="4113"/>
                </a:lnTo>
                <a:lnTo>
                  <a:pt x="5540" y="4098"/>
                </a:lnTo>
                <a:lnTo>
                  <a:pt x="5598" y="4072"/>
                </a:lnTo>
                <a:lnTo>
                  <a:pt x="5652" y="4038"/>
                </a:lnTo>
                <a:lnTo>
                  <a:pt x="5701" y="3997"/>
                </a:lnTo>
                <a:lnTo>
                  <a:pt x="5742" y="3949"/>
                </a:lnTo>
                <a:lnTo>
                  <a:pt x="5775" y="3894"/>
                </a:lnTo>
                <a:lnTo>
                  <a:pt x="5802" y="3836"/>
                </a:lnTo>
                <a:lnTo>
                  <a:pt x="5817" y="3773"/>
                </a:lnTo>
                <a:lnTo>
                  <a:pt x="5822" y="3705"/>
                </a:lnTo>
                <a:lnTo>
                  <a:pt x="5822" y="3567"/>
                </a:lnTo>
                <a:lnTo>
                  <a:pt x="346" y="3567"/>
                </a:lnTo>
                <a:close/>
                <a:moveTo>
                  <a:pt x="760" y="344"/>
                </a:moveTo>
                <a:lnTo>
                  <a:pt x="693" y="350"/>
                </a:lnTo>
                <a:lnTo>
                  <a:pt x="629" y="366"/>
                </a:lnTo>
                <a:lnTo>
                  <a:pt x="569" y="391"/>
                </a:lnTo>
                <a:lnTo>
                  <a:pt x="515" y="424"/>
                </a:lnTo>
                <a:lnTo>
                  <a:pt x="468" y="466"/>
                </a:lnTo>
                <a:lnTo>
                  <a:pt x="425" y="514"/>
                </a:lnTo>
                <a:lnTo>
                  <a:pt x="391" y="569"/>
                </a:lnTo>
                <a:lnTo>
                  <a:pt x="367" y="628"/>
                </a:lnTo>
                <a:lnTo>
                  <a:pt x="352" y="692"/>
                </a:lnTo>
                <a:lnTo>
                  <a:pt x="346" y="759"/>
                </a:lnTo>
                <a:lnTo>
                  <a:pt x="346" y="3221"/>
                </a:lnTo>
                <a:lnTo>
                  <a:pt x="5824" y="3221"/>
                </a:lnTo>
                <a:lnTo>
                  <a:pt x="5824" y="759"/>
                </a:lnTo>
                <a:lnTo>
                  <a:pt x="5819" y="692"/>
                </a:lnTo>
                <a:lnTo>
                  <a:pt x="5804" y="628"/>
                </a:lnTo>
                <a:lnTo>
                  <a:pt x="5777" y="569"/>
                </a:lnTo>
                <a:lnTo>
                  <a:pt x="5744" y="514"/>
                </a:lnTo>
                <a:lnTo>
                  <a:pt x="5702" y="466"/>
                </a:lnTo>
                <a:lnTo>
                  <a:pt x="5654" y="424"/>
                </a:lnTo>
                <a:lnTo>
                  <a:pt x="5599" y="391"/>
                </a:lnTo>
                <a:lnTo>
                  <a:pt x="5540" y="366"/>
                </a:lnTo>
                <a:lnTo>
                  <a:pt x="5476" y="350"/>
                </a:lnTo>
                <a:lnTo>
                  <a:pt x="5408" y="344"/>
                </a:lnTo>
                <a:lnTo>
                  <a:pt x="760" y="344"/>
                </a:lnTo>
                <a:close/>
                <a:moveTo>
                  <a:pt x="760" y="0"/>
                </a:moveTo>
                <a:lnTo>
                  <a:pt x="5408" y="0"/>
                </a:lnTo>
                <a:lnTo>
                  <a:pt x="5504" y="5"/>
                </a:lnTo>
                <a:lnTo>
                  <a:pt x="5596" y="22"/>
                </a:lnTo>
                <a:lnTo>
                  <a:pt x="5682" y="50"/>
                </a:lnTo>
                <a:lnTo>
                  <a:pt x="5766" y="88"/>
                </a:lnTo>
                <a:lnTo>
                  <a:pt x="5843" y="136"/>
                </a:lnTo>
                <a:lnTo>
                  <a:pt x="5912" y="190"/>
                </a:lnTo>
                <a:lnTo>
                  <a:pt x="5976" y="254"/>
                </a:lnTo>
                <a:lnTo>
                  <a:pt x="6032" y="325"/>
                </a:lnTo>
                <a:lnTo>
                  <a:pt x="6079" y="402"/>
                </a:lnTo>
                <a:lnTo>
                  <a:pt x="6118" y="484"/>
                </a:lnTo>
                <a:lnTo>
                  <a:pt x="6144" y="572"/>
                </a:lnTo>
                <a:lnTo>
                  <a:pt x="6163" y="664"/>
                </a:lnTo>
                <a:lnTo>
                  <a:pt x="6169" y="759"/>
                </a:lnTo>
                <a:lnTo>
                  <a:pt x="6169" y="3705"/>
                </a:lnTo>
                <a:lnTo>
                  <a:pt x="6163" y="3801"/>
                </a:lnTo>
                <a:lnTo>
                  <a:pt x="6144" y="3893"/>
                </a:lnTo>
                <a:lnTo>
                  <a:pt x="6116" y="3980"/>
                </a:lnTo>
                <a:lnTo>
                  <a:pt x="6079" y="4063"/>
                </a:lnTo>
                <a:lnTo>
                  <a:pt x="6032" y="4140"/>
                </a:lnTo>
                <a:lnTo>
                  <a:pt x="5976" y="4211"/>
                </a:lnTo>
                <a:lnTo>
                  <a:pt x="5912" y="4272"/>
                </a:lnTo>
                <a:lnTo>
                  <a:pt x="5841" y="4329"/>
                </a:lnTo>
                <a:lnTo>
                  <a:pt x="5764" y="4375"/>
                </a:lnTo>
                <a:lnTo>
                  <a:pt x="5682" y="4415"/>
                </a:lnTo>
                <a:lnTo>
                  <a:pt x="5594" y="4443"/>
                </a:lnTo>
                <a:lnTo>
                  <a:pt x="5502" y="4460"/>
                </a:lnTo>
                <a:lnTo>
                  <a:pt x="5408" y="4465"/>
                </a:lnTo>
                <a:lnTo>
                  <a:pt x="3257" y="4465"/>
                </a:lnTo>
                <a:lnTo>
                  <a:pt x="3257" y="5191"/>
                </a:lnTo>
                <a:lnTo>
                  <a:pt x="4330" y="5191"/>
                </a:lnTo>
                <a:lnTo>
                  <a:pt x="4369" y="5195"/>
                </a:lnTo>
                <a:lnTo>
                  <a:pt x="4405" y="5208"/>
                </a:lnTo>
                <a:lnTo>
                  <a:pt x="4438" y="5229"/>
                </a:lnTo>
                <a:lnTo>
                  <a:pt x="4465" y="5255"/>
                </a:lnTo>
                <a:lnTo>
                  <a:pt x="4485" y="5287"/>
                </a:lnTo>
                <a:lnTo>
                  <a:pt x="4498" y="5324"/>
                </a:lnTo>
                <a:lnTo>
                  <a:pt x="4502" y="5364"/>
                </a:lnTo>
                <a:lnTo>
                  <a:pt x="4498" y="5403"/>
                </a:lnTo>
                <a:lnTo>
                  <a:pt x="4485" y="5440"/>
                </a:lnTo>
                <a:lnTo>
                  <a:pt x="4465" y="5472"/>
                </a:lnTo>
                <a:lnTo>
                  <a:pt x="4438" y="5498"/>
                </a:lnTo>
                <a:lnTo>
                  <a:pt x="4405" y="5519"/>
                </a:lnTo>
                <a:lnTo>
                  <a:pt x="4369" y="5532"/>
                </a:lnTo>
                <a:lnTo>
                  <a:pt x="4330" y="5536"/>
                </a:lnTo>
                <a:lnTo>
                  <a:pt x="1839" y="5536"/>
                </a:lnTo>
                <a:lnTo>
                  <a:pt x="1800" y="5532"/>
                </a:lnTo>
                <a:lnTo>
                  <a:pt x="1762" y="5519"/>
                </a:lnTo>
                <a:lnTo>
                  <a:pt x="1730" y="5498"/>
                </a:lnTo>
                <a:lnTo>
                  <a:pt x="1704" y="5472"/>
                </a:lnTo>
                <a:lnTo>
                  <a:pt x="1684" y="5440"/>
                </a:lnTo>
                <a:lnTo>
                  <a:pt x="1670" y="5403"/>
                </a:lnTo>
                <a:lnTo>
                  <a:pt x="1667" y="5364"/>
                </a:lnTo>
                <a:lnTo>
                  <a:pt x="1670" y="5324"/>
                </a:lnTo>
                <a:lnTo>
                  <a:pt x="1684" y="5287"/>
                </a:lnTo>
                <a:lnTo>
                  <a:pt x="1704" y="5255"/>
                </a:lnTo>
                <a:lnTo>
                  <a:pt x="1730" y="5229"/>
                </a:lnTo>
                <a:lnTo>
                  <a:pt x="1762" y="5208"/>
                </a:lnTo>
                <a:lnTo>
                  <a:pt x="1800" y="5195"/>
                </a:lnTo>
                <a:lnTo>
                  <a:pt x="1839" y="5191"/>
                </a:lnTo>
                <a:lnTo>
                  <a:pt x="2912" y="5191"/>
                </a:lnTo>
                <a:lnTo>
                  <a:pt x="2912" y="4465"/>
                </a:lnTo>
                <a:lnTo>
                  <a:pt x="760" y="4465"/>
                </a:lnTo>
                <a:lnTo>
                  <a:pt x="665" y="4460"/>
                </a:lnTo>
                <a:lnTo>
                  <a:pt x="573" y="4443"/>
                </a:lnTo>
                <a:lnTo>
                  <a:pt x="485" y="4415"/>
                </a:lnTo>
                <a:lnTo>
                  <a:pt x="403" y="4375"/>
                </a:lnTo>
                <a:lnTo>
                  <a:pt x="326" y="4329"/>
                </a:lnTo>
                <a:lnTo>
                  <a:pt x="255" y="4272"/>
                </a:lnTo>
                <a:lnTo>
                  <a:pt x="193" y="4209"/>
                </a:lnTo>
                <a:lnTo>
                  <a:pt x="137" y="4140"/>
                </a:lnTo>
                <a:lnTo>
                  <a:pt x="90" y="4061"/>
                </a:lnTo>
                <a:lnTo>
                  <a:pt x="51" y="3979"/>
                </a:lnTo>
                <a:lnTo>
                  <a:pt x="22" y="3893"/>
                </a:lnTo>
                <a:lnTo>
                  <a:pt x="6" y="3801"/>
                </a:lnTo>
                <a:lnTo>
                  <a:pt x="0" y="3705"/>
                </a:lnTo>
                <a:lnTo>
                  <a:pt x="0" y="759"/>
                </a:lnTo>
                <a:lnTo>
                  <a:pt x="6" y="664"/>
                </a:lnTo>
                <a:lnTo>
                  <a:pt x="22" y="572"/>
                </a:lnTo>
                <a:lnTo>
                  <a:pt x="51" y="484"/>
                </a:lnTo>
                <a:lnTo>
                  <a:pt x="90" y="402"/>
                </a:lnTo>
                <a:lnTo>
                  <a:pt x="137" y="325"/>
                </a:lnTo>
                <a:lnTo>
                  <a:pt x="193" y="254"/>
                </a:lnTo>
                <a:lnTo>
                  <a:pt x="257" y="190"/>
                </a:lnTo>
                <a:lnTo>
                  <a:pt x="326" y="136"/>
                </a:lnTo>
                <a:lnTo>
                  <a:pt x="405" y="88"/>
                </a:lnTo>
                <a:lnTo>
                  <a:pt x="487" y="50"/>
                </a:lnTo>
                <a:lnTo>
                  <a:pt x="573" y="22"/>
                </a:lnTo>
                <a:lnTo>
                  <a:pt x="665" y="5"/>
                </a:lnTo>
                <a:lnTo>
                  <a:pt x="76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nvGrpSpPr>
          <p:cNvPr id="96" name="Group 95">
            <a:extLst>
              <a:ext uri="{FF2B5EF4-FFF2-40B4-BE49-F238E27FC236}">
                <a16:creationId xmlns:a16="http://schemas.microsoft.com/office/drawing/2014/main" id="{3411DF71-04D3-4DC6-B2D8-6C47CD9485F7}"/>
              </a:ext>
            </a:extLst>
          </p:cNvPr>
          <p:cNvGrpSpPr/>
          <p:nvPr/>
        </p:nvGrpSpPr>
        <p:grpSpPr>
          <a:xfrm>
            <a:off x="3460272" y="2742484"/>
            <a:ext cx="227740" cy="259858"/>
            <a:chOff x="-10174288" y="2200275"/>
            <a:chExt cx="4356100" cy="4970463"/>
          </a:xfrm>
          <a:solidFill>
            <a:schemeClr val="bg1"/>
          </a:solidFill>
        </p:grpSpPr>
        <p:sp>
          <p:nvSpPr>
            <p:cNvPr id="97" name="Freeform 46">
              <a:extLst>
                <a:ext uri="{FF2B5EF4-FFF2-40B4-BE49-F238E27FC236}">
                  <a16:creationId xmlns:a16="http://schemas.microsoft.com/office/drawing/2014/main" id="{4FE5ABE2-509A-4332-8B75-33BE280164CC}"/>
                </a:ext>
              </a:extLst>
            </p:cNvPr>
            <p:cNvSpPr>
              <a:spLocks noEditPoints="1"/>
            </p:cNvSpPr>
            <p:nvPr/>
          </p:nvSpPr>
          <p:spPr bwMode="auto">
            <a:xfrm>
              <a:off x="-10012363" y="2200275"/>
              <a:ext cx="4035425" cy="3611563"/>
            </a:xfrm>
            <a:custGeom>
              <a:avLst/>
              <a:gdLst>
                <a:gd name="T0" fmla="*/ 547 w 5084"/>
                <a:gd name="T1" fmla="*/ 3220 h 4550"/>
                <a:gd name="T2" fmla="*/ 335 w 5084"/>
                <a:gd name="T3" fmla="*/ 3500 h 4550"/>
                <a:gd name="T4" fmla="*/ 335 w 5084"/>
                <a:gd name="T5" fmla="*/ 3873 h 4550"/>
                <a:gd name="T6" fmla="*/ 547 w 5084"/>
                <a:gd name="T7" fmla="*/ 4154 h 4550"/>
                <a:gd name="T8" fmla="*/ 4260 w 5084"/>
                <a:gd name="T9" fmla="*/ 4235 h 4550"/>
                <a:gd name="T10" fmla="*/ 4594 w 5084"/>
                <a:gd name="T11" fmla="*/ 4112 h 4550"/>
                <a:gd name="T12" fmla="*/ 4764 w 5084"/>
                <a:gd name="T13" fmla="*/ 3801 h 4550"/>
                <a:gd name="T14" fmla="*/ 4722 w 5084"/>
                <a:gd name="T15" fmla="*/ 3431 h 4550"/>
                <a:gd name="T16" fmla="*/ 4476 w 5084"/>
                <a:gd name="T17" fmla="*/ 3186 h 4550"/>
                <a:gd name="T18" fmla="*/ 824 w 5084"/>
                <a:gd name="T19" fmla="*/ 1726 h 4550"/>
                <a:gd name="T20" fmla="*/ 490 w 5084"/>
                <a:gd name="T21" fmla="*/ 1850 h 4550"/>
                <a:gd name="T22" fmla="*/ 320 w 5084"/>
                <a:gd name="T23" fmla="*/ 2160 h 4550"/>
                <a:gd name="T24" fmla="*/ 362 w 5084"/>
                <a:gd name="T25" fmla="*/ 2528 h 4550"/>
                <a:gd name="T26" fmla="*/ 608 w 5084"/>
                <a:gd name="T27" fmla="*/ 2776 h 4550"/>
                <a:gd name="T28" fmla="*/ 4335 w 5084"/>
                <a:gd name="T29" fmla="*/ 2818 h 4550"/>
                <a:gd name="T30" fmla="*/ 4644 w 5084"/>
                <a:gd name="T31" fmla="*/ 2648 h 4550"/>
                <a:gd name="T32" fmla="*/ 4770 w 5084"/>
                <a:gd name="T33" fmla="*/ 2315 h 4550"/>
                <a:gd name="T34" fmla="*/ 4688 w 5084"/>
                <a:gd name="T35" fmla="*/ 1957 h 4550"/>
                <a:gd name="T36" fmla="*/ 4407 w 5084"/>
                <a:gd name="T37" fmla="*/ 1747 h 4550"/>
                <a:gd name="T38" fmla="*/ 749 w 5084"/>
                <a:gd name="T39" fmla="*/ 318 h 4550"/>
                <a:gd name="T40" fmla="*/ 440 w 5084"/>
                <a:gd name="T41" fmla="*/ 487 h 4550"/>
                <a:gd name="T42" fmla="*/ 314 w 5084"/>
                <a:gd name="T43" fmla="*/ 823 h 4550"/>
                <a:gd name="T44" fmla="*/ 396 w 5084"/>
                <a:gd name="T45" fmla="*/ 1179 h 4550"/>
                <a:gd name="T46" fmla="*/ 677 w 5084"/>
                <a:gd name="T47" fmla="*/ 1389 h 4550"/>
                <a:gd name="T48" fmla="*/ 4407 w 5084"/>
                <a:gd name="T49" fmla="*/ 1389 h 4550"/>
                <a:gd name="T50" fmla="*/ 4688 w 5084"/>
                <a:gd name="T51" fmla="*/ 1179 h 4550"/>
                <a:gd name="T52" fmla="*/ 4770 w 5084"/>
                <a:gd name="T53" fmla="*/ 823 h 4550"/>
                <a:gd name="T54" fmla="*/ 4646 w 5084"/>
                <a:gd name="T55" fmla="*/ 487 h 4550"/>
                <a:gd name="T56" fmla="*/ 4335 w 5084"/>
                <a:gd name="T57" fmla="*/ 318 h 4550"/>
                <a:gd name="T58" fmla="*/ 4356 w 5084"/>
                <a:gd name="T59" fmla="*/ 5 h 4550"/>
                <a:gd name="T60" fmla="*/ 4775 w 5084"/>
                <a:gd name="T61" fmla="*/ 181 h 4550"/>
                <a:gd name="T62" fmla="*/ 5037 w 5084"/>
                <a:gd name="T63" fmla="*/ 545 h 4550"/>
                <a:gd name="T64" fmla="*/ 5079 w 5084"/>
                <a:gd name="T65" fmla="*/ 992 h 4550"/>
                <a:gd name="T66" fmla="*/ 4922 w 5084"/>
                <a:gd name="T67" fmla="*/ 1391 h 4550"/>
                <a:gd name="T68" fmla="*/ 4869 w 5084"/>
                <a:gd name="T69" fmla="*/ 1682 h 4550"/>
                <a:gd name="T70" fmla="*/ 5065 w 5084"/>
                <a:gd name="T71" fmla="*/ 2058 h 4550"/>
                <a:gd name="T72" fmla="*/ 5065 w 5084"/>
                <a:gd name="T73" fmla="*/ 2492 h 4550"/>
                <a:gd name="T74" fmla="*/ 4869 w 5084"/>
                <a:gd name="T75" fmla="*/ 2869 h 4550"/>
                <a:gd name="T76" fmla="*/ 4922 w 5084"/>
                <a:gd name="T77" fmla="*/ 3161 h 4550"/>
                <a:gd name="T78" fmla="*/ 5079 w 5084"/>
                <a:gd name="T79" fmla="*/ 3559 h 4550"/>
                <a:gd name="T80" fmla="*/ 5037 w 5084"/>
                <a:gd name="T81" fmla="*/ 4005 h 4550"/>
                <a:gd name="T82" fmla="*/ 4775 w 5084"/>
                <a:gd name="T83" fmla="*/ 4369 h 4550"/>
                <a:gd name="T84" fmla="*/ 4356 w 5084"/>
                <a:gd name="T85" fmla="*/ 4546 h 4550"/>
                <a:gd name="T86" fmla="*/ 547 w 5084"/>
                <a:gd name="T87" fmla="*/ 4502 h 4550"/>
                <a:gd name="T88" fmla="*/ 181 w 5084"/>
                <a:gd name="T89" fmla="*/ 4243 h 4550"/>
                <a:gd name="T90" fmla="*/ 6 w 5084"/>
                <a:gd name="T91" fmla="*/ 3824 h 4550"/>
                <a:gd name="T92" fmla="*/ 44 w 5084"/>
                <a:gd name="T93" fmla="*/ 3388 h 4550"/>
                <a:gd name="T94" fmla="*/ 276 w 5084"/>
                <a:gd name="T95" fmla="*/ 3035 h 4550"/>
                <a:gd name="T96" fmla="*/ 114 w 5084"/>
                <a:gd name="T97" fmla="*/ 2732 h 4550"/>
                <a:gd name="T98" fmla="*/ 0 w 5084"/>
                <a:gd name="T99" fmla="*/ 2315 h 4550"/>
                <a:gd name="T100" fmla="*/ 74 w 5084"/>
                <a:gd name="T101" fmla="*/ 1894 h 4550"/>
                <a:gd name="T102" fmla="*/ 343 w 5084"/>
                <a:gd name="T103" fmla="*/ 1568 h 4550"/>
                <a:gd name="T104" fmla="*/ 74 w 5084"/>
                <a:gd name="T105" fmla="*/ 1244 h 4550"/>
                <a:gd name="T106" fmla="*/ 0 w 5084"/>
                <a:gd name="T107" fmla="*/ 823 h 4550"/>
                <a:gd name="T108" fmla="*/ 128 w 5084"/>
                <a:gd name="T109" fmla="*/ 381 h 4550"/>
                <a:gd name="T110" fmla="*/ 461 w 5084"/>
                <a:gd name="T111" fmla="*/ 83 h 4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84" h="4550">
                  <a:moveTo>
                    <a:pt x="824" y="3138"/>
                  </a:moveTo>
                  <a:lnTo>
                    <a:pt x="749" y="3144"/>
                  </a:lnTo>
                  <a:lnTo>
                    <a:pt x="677" y="3159"/>
                  </a:lnTo>
                  <a:lnTo>
                    <a:pt x="610" y="3186"/>
                  </a:lnTo>
                  <a:lnTo>
                    <a:pt x="547" y="3220"/>
                  </a:lnTo>
                  <a:lnTo>
                    <a:pt x="490" y="3262"/>
                  </a:lnTo>
                  <a:lnTo>
                    <a:pt x="440" y="3313"/>
                  </a:lnTo>
                  <a:lnTo>
                    <a:pt x="396" y="3370"/>
                  </a:lnTo>
                  <a:lnTo>
                    <a:pt x="362" y="3431"/>
                  </a:lnTo>
                  <a:lnTo>
                    <a:pt x="335" y="3500"/>
                  </a:lnTo>
                  <a:lnTo>
                    <a:pt x="320" y="3572"/>
                  </a:lnTo>
                  <a:lnTo>
                    <a:pt x="314" y="3647"/>
                  </a:lnTo>
                  <a:lnTo>
                    <a:pt x="314" y="3727"/>
                  </a:lnTo>
                  <a:lnTo>
                    <a:pt x="320" y="3801"/>
                  </a:lnTo>
                  <a:lnTo>
                    <a:pt x="335" y="3873"/>
                  </a:lnTo>
                  <a:lnTo>
                    <a:pt x="362" y="3940"/>
                  </a:lnTo>
                  <a:lnTo>
                    <a:pt x="396" y="4003"/>
                  </a:lnTo>
                  <a:lnTo>
                    <a:pt x="438" y="4060"/>
                  </a:lnTo>
                  <a:lnTo>
                    <a:pt x="490" y="4110"/>
                  </a:lnTo>
                  <a:lnTo>
                    <a:pt x="547" y="4154"/>
                  </a:lnTo>
                  <a:lnTo>
                    <a:pt x="608" y="4188"/>
                  </a:lnTo>
                  <a:lnTo>
                    <a:pt x="677" y="4214"/>
                  </a:lnTo>
                  <a:lnTo>
                    <a:pt x="749" y="4230"/>
                  </a:lnTo>
                  <a:lnTo>
                    <a:pt x="824" y="4235"/>
                  </a:lnTo>
                  <a:lnTo>
                    <a:pt x="4260" y="4235"/>
                  </a:lnTo>
                  <a:lnTo>
                    <a:pt x="4335" y="4230"/>
                  </a:lnTo>
                  <a:lnTo>
                    <a:pt x="4407" y="4214"/>
                  </a:lnTo>
                  <a:lnTo>
                    <a:pt x="4474" y="4188"/>
                  </a:lnTo>
                  <a:lnTo>
                    <a:pt x="4537" y="4154"/>
                  </a:lnTo>
                  <a:lnTo>
                    <a:pt x="4594" y="4112"/>
                  </a:lnTo>
                  <a:lnTo>
                    <a:pt x="4644" y="4060"/>
                  </a:lnTo>
                  <a:lnTo>
                    <a:pt x="4688" y="4003"/>
                  </a:lnTo>
                  <a:lnTo>
                    <a:pt x="4722" y="3942"/>
                  </a:lnTo>
                  <a:lnTo>
                    <a:pt x="4749" y="3873"/>
                  </a:lnTo>
                  <a:lnTo>
                    <a:pt x="4764" y="3801"/>
                  </a:lnTo>
                  <a:lnTo>
                    <a:pt x="4770" y="3727"/>
                  </a:lnTo>
                  <a:lnTo>
                    <a:pt x="4770" y="3647"/>
                  </a:lnTo>
                  <a:lnTo>
                    <a:pt x="4764" y="3572"/>
                  </a:lnTo>
                  <a:lnTo>
                    <a:pt x="4749" y="3500"/>
                  </a:lnTo>
                  <a:lnTo>
                    <a:pt x="4722" y="3431"/>
                  </a:lnTo>
                  <a:lnTo>
                    <a:pt x="4688" y="3370"/>
                  </a:lnTo>
                  <a:lnTo>
                    <a:pt x="4646" y="3313"/>
                  </a:lnTo>
                  <a:lnTo>
                    <a:pt x="4594" y="3262"/>
                  </a:lnTo>
                  <a:lnTo>
                    <a:pt x="4537" y="3220"/>
                  </a:lnTo>
                  <a:lnTo>
                    <a:pt x="4476" y="3186"/>
                  </a:lnTo>
                  <a:lnTo>
                    <a:pt x="4407" y="3159"/>
                  </a:lnTo>
                  <a:lnTo>
                    <a:pt x="4335" y="3144"/>
                  </a:lnTo>
                  <a:lnTo>
                    <a:pt x="4260" y="3138"/>
                  </a:lnTo>
                  <a:lnTo>
                    <a:pt x="824" y="3138"/>
                  </a:lnTo>
                  <a:close/>
                  <a:moveTo>
                    <a:pt x="824" y="1726"/>
                  </a:moveTo>
                  <a:lnTo>
                    <a:pt x="749" y="1732"/>
                  </a:lnTo>
                  <a:lnTo>
                    <a:pt x="677" y="1747"/>
                  </a:lnTo>
                  <a:lnTo>
                    <a:pt x="610" y="1774"/>
                  </a:lnTo>
                  <a:lnTo>
                    <a:pt x="547" y="1808"/>
                  </a:lnTo>
                  <a:lnTo>
                    <a:pt x="490" y="1850"/>
                  </a:lnTo>
                  <a:lnTo>
                    <a:pt x="440" y="1901"/>
                  </a:lnTo>
                  <a:lnTo>
                    <a:pt x="396" y="1958"/>
                  </a:lnTo>
                  <a:lnTo>
                    <a:pt x="362" y="2019"/>
                  </a:lnTo>
                  <a:lnTo>
                    <a:pt x="335" y="2088"/>
                  </a:lnTo>
                  <a:lnTo>
                    <a:pt x="320" y="2160"/>
                  </a:lnTo>
                  <a:lnTo>
                    <a:pt x="314" y="2235"/>
                  </a:lnTo>
                  <a:lnTo>
                    <a:pt x="314" y="2315"/>
                  </a:lnTo>
                  <a:lnTo>
                    <a:pt x="320" y="2389"/>
                  </a:lnTo>
                  <a:lnTo>
                    <a:pt x="335" y="2461"/>
                  </a:lnTo>
                  <a:lnTo>
                    <a:pt x="362" y="2528"/>
                  </a:lnTo>
                  <a:lnTo>
                    <a:pt x="396" y="2591"/>
                  </a:lnTo>
                  <a:lnTo>
                    <a:pt x="438" y="2648"/>
                  </a:lnTo>
                  <a:lnTo>
                    <a:pt x="490" y="2700"/>
                  </a:lnTo>
                  <a:lnTo>
                    <a:pt x="547" y="2742"/>
                  </a:lnTo>
                  <a:lnTo>
                    <a:pt x="608" y="2776"/>
                  </a:lnTo>
                  <a:lnTo>
                    <a:pt x="677" y="2803"/>
                  </a:lnTo>
                  <a:lnTo>
                    <a:pt x="749" y="2818"/>
                  </a:lnTo>
                  <a:lnTo>
                    <a:pt x="824" y="2824"/>
                  </a:lnTo>
                  <a:lnTo>
                    <a:pt x="4260" y="2824"/>
                  </a:lnTo>
                  <a:lnTo>
                    <a:pt x="4335" y="2818"/>
                  </a:lnTo>
                  <a:lnTo>
                    <a:pt x="4407" y="2803"/>
                  </a:lnTo>
                  <a:lnTo>
                    <a:pt x="4474" y="2776"/>
                  </a:lnTo>
                  <a:lnTo>
                    <a:pt x="4537" y="2742"/>
                  </a:lnTo>
                  <a:lnTo>
                    <a:pt x="4594" y="2700"/>
                  </a:lnTo>
                  <a:lnTo>
                    <a:pt x="4644" y="2648"/>
                  </a:lnTo>
                  <a:lnTo>
                    <a:pt x="4688" y="2593"/>
                  </a:lnTo>
                  <a:lnTo>
                    <a:pt x="4722" y="2530"/>
                  </a:lnTo>
                  <a:lnTo>
                    <a:pt x="4749" y="2461"/>
                  </a:lnTo>
                  <a:lnTo>
                    <a:pt x="4764" y="2389"/>
                  </a:lnTo>
                  <a:lnTo>
                    <a:pt x="4770" y="2315"/>
                  </a:lnTo>
                  <a:lnTo>
                    <a:pt x="4770" y="2235"/>
                  </a:lnTo>
                  <a:lnTo>
                    <a:pt x="4764" y="2160"/>
                  </a:lnTo>
                  <a:lnTo>
                    <a:pt x="4749" y="2088"/>
                  </a:lnTo>
                  <a:lnTo>
                    <a:pt x="4722" y="2019"/>
                  </a:lnTo>
                  <a:lnTo>
                    <a:pt x="4688" y="1957"/>
                  </a:lnTo>
                  <a:lnTo>
                    <a:pt x="4646" y="1901"/>
                  </a:lnTo>
                  <a:lnTo>
                    <a:pt x="4594" y="1850"/>
                  </a:lnTo>
                  <a:lnTo>
                    <a:pt x="4537" y="1808"/>
                  </a:lnTo>
                  <a:lnTo>
                    <a:pt x="4476" y="1772"/>
                  </a:lnTo>
                  <a:lnTo>
                    <a:pt x="4407" y="1747"/>
                  </a:lnTo>
                  <a:lnTo>
                    <a:pt x="4335" y="1732"/>
                  </a:lnTo>
                  <a:lnTo>
                    <a:pt x="4260" y="1726"/>
                  </a:lnTo>
                  <a:lnTo>
                    <a:pt x="824" y="1726"/>
                  </a:lnTo>
                  <a:close/>
                  <a:moveTo>
                    <a:pt x="824" y="312"/>
                  </a:moveTo>
                  <a:lnTo>
                    <a:pt x="749" y="318"/>
                  </a:lnTo>
                  <a:lnTo>
                    <a:pt x="677" y="335"/>
                  </a:lnTo>
                  <a:lnTo>
                    <a:pt x="610" y="360"/>
                  </a:lnTo>
                  <a:lnTo>
                    <a:pt x="547" y="394"/>
                  </a:lnTo>
                  <a:lnTo>
                    <a:pt x="490" y="438"/>
                  </a:lnTo>
                  <a:lnTo>
                    <a:pt x="440" y="487"/>
                  </a:lnTo>
                  <a:lnTo>
                    <a:pt x="396" y="545"/>
                  </a:lnTo>
                  <a:lnTo>
                    <a:pt x="362" y="607"/>
                  </a:lnTo>
                  <a:lnTo>
                    <a:pt x="335" y="674"/>
                  </a:lnTo>
                  <a:lnTo>
                    <a:pt x="320" y="747"/>
                  </a:lnTo>
                  <a:lnTo>
                    <a:pt x="314" y="823"/>
                  </a:lnTo>
                  <a:lnTo>
                    <a:pt x="314" y="901"/>
                  </a:lnTo>
                  <a:lnTo>
                    <a:pt x="320" y="977"/>
                  </a:lnTo>
                  <a:lnTo>
                    <a:pt x="335" y="1048"/>
                  </a:lnTo>
                  <a:lnTo>
                    <a:pt x="362" y="1116"/>
                  </a:lnTo>
                  <a:lnTo>
                    <a:pt x="396" y="1179"/>
                  </a:lnTo>
                  <a:lnTo>
                    <a:pt x="438" y="1234"/>
                  </a:lnTo>
                  <a:lnTo>
                    <a:pt x="490" y="1286"/>
                  </a:lnTo>
                  <a:lnTo>
                    <a:pt x="547" y="1328"/>
                  </a:lnTo>
                  <a:lnTo>
                    <a:pt x="608" y="1364"/>
                  </a:lnTo>
                  <a:lnTo>
                    <a:pt x="677" y="1389"/>
                  </a:lnTo>
                  <a:lnTo>
                    <a:pt x="749" y="1406"/>
                  </a:lnTo>
                  <a:lnTo>
                    <a:pt x="824" y="1412"/>
                  </a:lnTo>
                  <a:lnTo>
                    <a:pt x="4260" y="1412"/>
                  </a:lnTo>
                  <a:lnTo>
                    <a:pt x="4335" y="1406"/>
                  </a:lnTo>
                  <a:lnTo>
                    <a:pt x="4407" y="1389"/>
                  </a:lnTo>
                  <a:lnTo>
                    <a:pt x="4474" y="1364"/>
                  </a:lnTo>
                  <a:lnTo>
                    <a:pt x="4537" y="1330"/>
                  </a:lnTo>
                  <a:lnTo>
                    <a:pt x="4594" y="1286"/>
                  </a:lnTo>
                  <a:lnTo>
                    <a:pt x="4644" y="1236"/>
                  </a:lnTo>
                  <a:lnTo>
                    <a:pt x="4688" y="1179"/>
                  </a:lnTo>
                  <a:lnTo>
                    <a:pt x="4722" y="1116"/>
                  </a:lnTo>
                  <a:lnTo>
                    <a:pt x="4749" y="1050"/>
                  </a:lnTo>
                  <a:lnTo>
                    <a:pt x="4764" y="977"/>
                  </a:lnTo>
                  <a:lnTo>
                    <a:pt x="4770" y="901"/>
                  </a:lnTo>
                  <a:lnTo>
                    <a:pt x="4770" y="823"/>
                  </a:lnTo>
                  <a:lnTo>
                    <a:pt x="4764" y="747"/>
                  </a:lnTo>
                  <a:lnTo>
                    <a:pt x="4749" y="676"/>
                  </a:lnTo>
                  <a:lnTo>
                    <a:pt x="4722" y="607"/>
                  </a:lnTo>
                  <a:lnTo>
                    <a:pt x="4688" y="545"/>
                  </a:lnTo>
                  <a:lnTo>
                    <a:pt x="4646" y="487"/>
                  </a:lnTo>
                  <a:lnTo>
                    <a:pt x="4594" y="438"/>
                  </a:lnTo>
                  <a:lnTo>
                    <a:pt x="4537" y="394"/>
                  </a:lnTo>
                  <a:lnTo>
                    <a:pt x="4476" y="360"/>
                  </a:lnTo>
                  <a:lnTo>
                    <a:pt x="4407" y="335"/>
                  </a:lnTo>
                  <a:lnTo>
                    <a:pt x="4335" y="318"/>
                  </a:lnTo>
                  <a:lnTo>
                    <a:pt x="4260" y="312"/>
                  </a:lnTo>
                  <a:lnTo>
                    <a:pt x="824" y="312"/>
                  </a:lnTo>
                  <a:close/>
                  <a:moveTo>
                    <a:pt x="824" y="0"/>
                  </a:moveTo>
                  <a:lnTo>
                    <a:pt x="4260" y="0"/>
                  </a:lnTo>
                  <a:lnTo>
                    <a:pt x="4356" y="5"/>
                  </a:lnTo>
                  <a:lnTo>
                    <a:pt x="4449" y="21"/>
                  </a:lnTo>
                  <a:lnTo>
                    <a:pt x="4537" y="47"/>
                  </a:lnTo>
                  <a:lnTo>
                    <a:pt x="4621" y="83"/>
                  </a:lnTo>
                  <a:lnTo>
                    <a:pt x="4701" y="127"/>
                  </a:lnTo>
                  <a:lnTo>
                    <a:pt x="4775" y="181"/>
                  </a:lnTo>
                  <a:lnTo>
                    <a:pt x="4842" y="240"/>
                  </a:lnTo>
                  <a:lnTo>
                    <a:pt x="4903" y="308"/>
                  </a:lnTo>
                  <a:lnTo>
                    <a:pt x="4955" y="381"/>
                  </a:lnTo>
                  <a:lnTo>
                    <a:pt x="5000" y="461"/>
                  </a:lnTo>
                  <a:lnTo>
                    <a:pt x="5037" y="545"/>
                  </a:lnTo>
                  <a:lnTo>
                    <a:pt x="5062" y="634"/>
                  </a:lnTo>
                  <a:lnTo>
                    <a:pt x="5079" y="726"/>
                  </a:lnTo>
                  <a:lnTo>
                    <a:pt x="5084" y="823"/>
                  </a:lnTo>
                  <a:lnTo>
                    <a:pt x="5084" y="901"/>
                  </a:lnTo>
                  <a:lnTo>
                    <a:pt x="5079" y="992"/>
                  </a:lnTo>
                  <a:lnTo>
                    <a:pt x="5065" y="1078"/>
                  </a:lnTo>
                  <a:lnTo>
                    <a:pt x="5041" y="1162"/>
                  </a:lnTo>
                  <a:lnTo>
                    <a:pt x="5010" y="1244"/>
                  </a:lnTo>
                  <a:lnTo>
                    <a:pt x="4970" y="1318"/>
                  </a:lnTo>
                  <a:lnTo>
                    <a:pt x="4922" y="1391"/>
                  </a:lnTo>
                  <a:lnTo>
                    <a:pt x="4869" y="1455"/>
                  </a:lnTo>
                  <a:lnTo>
                    <a:pt x="4808" y="1514"/>
                  </a:lnTo>
                  <a:lnTo>
                    <a:pt x="4741" y="1568"/>
                  </a:lnTo>
                  <a:lnTo>
                    <a:pt x="4808" y="1621"/>
                  </a:lnTo>
                  <a:lnTo>
                    <a:pt x="4869" y="1682"/>
                  </a:lnTo>
                  <a:lnTo>
                    <a:pt x="4922" y="1747"/>
                  </a:lnTo>
                  <a:lnTo>
                    <a:pt x="4970" y="1817"/>
                  </a:lnTo>
                  <a:lnTo>
                    <a:pt x="5010" y="1894"/>
                  </a:lnTo>
                  <a:lnTo>
                    <a:pt x="5041" y="1974"/>
                  </a:lnTo>
                  <a:lnTo>
                    <a:pt x="5065" y="2058"/>
                  </a:lnTo>
                  <a:lnTo>
                    <a:pt x="5079" y="2145"/>
                  </a:lnTo>
                  <a:lnTo>
                    <a:pt x="5084" y="2235"/>
                  </a:lnTo>
                  <a:lnTo>
                    <a:pt x="5084" y="2315"/>
                  </a:lnTo>
                  <a:lnTo>
                    <a:pt x="5079" y="2404"/>
                  </a:lnTo>
                  <a:lnTo>
                    <a:pt x="5065" y="2492"/>
                  </a:lnTo>
                  <a:lnTo>
                    <a:pt x="5041" y="2576"/>
                  </a:lnTo>
                  <a:lnTo>
                    <a:pt x="5010" y="2656"/>
                  </a:lnTo>
                  <a:lnTo>
                    <a:pt x="4970" y="2732"/>
                  </a:lnTo>
                  <a:lnTo>
                    <a:pt x="4922" y="2803"/>
                  </a:lnTo>
                  <a:lnTo>
                    <a:pt x="4869" y="2869"/>
                  </a:lnTo>
                  <a:lnTo>
                    <a:pt x="4808" y="2928"/>
                  </a:lnTo>
                  <a:lnTo>
                    <a:pt x="4741" y="2982"/>
                  </a:lnTo>
                  <a:lnTo>
                    <a:pt x="4808" y="3035"/>
                  </a:lnTo>
                  <a:lnTo>
                    <a:pt x="4869" y="3094"/>
                  </a:lnTo>
                  <a:lnTo>
                    <a:pt x="4922" y="3161"/>
                  </a:lnTo>
                  <a:lnTo>
                    <a:pt x="4970" y="3231"/>
                  </a:lnTo>
                  <a:lnTo>
                    <a:pt x="5010" y="3307"/>
                  </a:lnTo>
                  <a:lnTo>
                    <a:pt x="5041" y="3388"/>
                  </a:lnTo>
                  <a:lnTo>
                    <a:pt x="5065" y="3471"/>
                  </a:lnTo>
                  <a:lnTo>
                    <a:pt x="5079" y="3559"/>
                  </a:lnTo>
                  <a:lnTo>
                    <a:pt x="5084" y="3649"/>
                  </a:lnTo>
                  <a:lnTo>
                    <a:pt x="5084" y="3729"/>
                  </a:lnTo>
                  <a:lnTo>
                    <a:pt x="5079" y="3824"/>
                  </a:lnTo>
                  <a:lnTo>
                    <a:pt x="5062" y="3915"/>
                  </a:lnTo>
                  <a:lnTo>
                    <a:pt x="5037" y="4005"/>
                  </a:lnTo>
                  <a:lnTo>
                    <a:pt x="5000" y="4089"/>
                  </a:lnTo>
                  <a:lnTo>
                    <a:pt x="4955" y="4169"/>
                  </a:lnTo>
                  <a:lnTo>
                    <a:pt x="4903" y="4241"/>
                  </a:lnTo>
                  <a:lnTo>
                    <a:pt x="4842" y="4310"/>
                  </a:lnTo>
                  <a:lnTo>
                    <a:pt x="4775" y="4369"/>
                  </a:lnTo>
                  <a:lnTo>
                    <a:pt x="4701" y="4422"/>
                  </a:lnTo>
                  <a:lnTo>
                    <a:pt x="4623" y="4466"/>
                  </a:lnTo>
                  <a:lnTo>
                    <a:pt x="4537" y="4502"/>
                  </a:lnTo>
                  <a:lnTo>
                    <a:pt x="4449" y="4529"/>
                  </a:lnTo>
                  <a:lnTo>
                    <a:pt x="4356" y="4546"/>
                  </a:lnTo>
                  <a:lnTo>
                    <a:pt x="4260" y="4550"/>
                  </a:lnTo>
                  <a:lnTo>
                    <a:pt x="824" y="4550"/>
                  </a:lnTo>
                  <a:lnTo>
                    <a:pt x="728" y="4546"/>
                  </a:lnTo>
                  <a:lnTo>
                    <a:pt x="635" y="4529"/>
                  </a:lnTo>
                  <a:lnTo>
                    <a:pt x="547" y="4502"/>
                  </a:lnTo>
                  <a:lnTo>
                    <a:pt x="463" y="4468"/>
                  </a:lnTo>
                  <a:lnTo>
                    <a:pt x="383" y="4422"/>
                  </a:lnTo>
                  <a:lnTo>
                    <a:pt x="309" y="4371"/>
                  </a:lnTo>
                  <a:lnTo>
                    <a:pt x="242" y="4310"/>
                  </a:lnTo>
                  <a:lnTo>
                    <a:pt x="181" y="4243"/>
                  </a:lnTo>
                  <a:lnTo>
                    <a:pt x="129" y="4169"/>
                  </a:lnTo>
                  <a:lnTo>
                    <a:pt x="84" y="4089"/>
                  </a:lnTo>
                  <a:lnTo>
                    <a:pt x="47" y="4005"/>
                  </a:lnTo>
                  <a:lnTo>
                    <a:pt x="23" y="3917"/>
                  </a:lnTo>
                  <a:lnTo>
                    <a:pt x="6" y="3824"/>
                  </a:lnTo>
                  <a:lnTo>
                    <a:pt x="0" y="3729"/>
                  </a:lnTo>
                  <a:lnTo>
                    <a:pt x="0" y="3649"/>
                  </a:lnTo>
                  <a:lnTo>
                    <a:pt x="6" y="3559"/>
                  </a:lnTo>
                  <a:lnTo>
                    <a:pt x="19" y="3471"/>
                  </a:lnTo>
                  <a:lnTo>
                    <a:pt x="44" y="3388"/>
                  </a:lnTo>
                  <a:lnTo>
                    <a:pt x="74" y="3307"/>
                  </a:lnTo>
                  <a:lnTo>
                    <a:pt x="114" y="3231"/>
                  </a:lnTo>
                  <a:lnTo>
                    <a:pt x="162" y="3161"/>
                  </a:lnTo>
                  <a:lnTo>
                    <a:pt x="215" y="3094"/>
                  </a:lnTo>
                  <a:lnTo>
                    <a:pt x="276" y="3035"/>
                  </a:lnTo>
                  <a:lnTo>
                    <a:pt x="343" y="2982"/>
                  </a:lnTo>
                  <a:lnTo>
                    <a:pt x="276" y="2928"/>
                  </a:lnTo>
                  <a:lnTo>
                    <a:pt x="215" y="2869"/>
                  </a:lnTo>
                  <a:lnTo>
                    <a:pt x="162" y="2803"/>
                  </a:lnTo>
                  <a:lnTo>
                    <a:pt x="114" y="2732"/>
                  </a:lnTo>
                  <a:lnTo>
                    <a:pt x="74" y="2656"/>
                  </a:lnTo>
                  <a:lnTo>
                    <a:pt x="44" y="2576"/>
                  </a:lnTo>
                  <a:lnTo>
                    <a:pt x="19" y="2492"/>
                  </a:lnTo>
                  <a:lnTo>
                    <a:pt x="6" y="2404"/>
                  </a:lnTo>
                  <a:lnTo>
                    <a:pt x="0" y="2315"/>
                  </a:lnTo>
                  <a:lnTo>
                    <a:pt x="0" y="2235"/>
                  </a:lnTo>
                  <a:lnTo>
                    <a:pt x="6" y="2145"/>
                  </a:lnTo>
                  <a:lnTo>
                    <a:pt x="19" y="2058"/>
                  </a:lnTo>
                  <a:lnTo>
                    <a:pt x="44" y="1974"/>
                  </a:lnTo>
                  <a:lnTo>
                    <a:pt x="74" y="1894"/>
                  </a:lnTo>
                  <a:lnTo>
                    <a:pt x="114" y="1817"/>
                  </a:lnTo>
                  <a:lnTo>
                    <a:pt x="162" y="1747"/>
                  </a:lnTo>
                  <a:lnTo>
                    <a:pt x="215" y="1682"/>
                  </a:lnTo>
                  <a:lnTo>
                    <a:pt x="276" y="1621"/>
                  </a:lnTo>
                  <a:lnTo>
                    <a:pt x="343" y="1568"/>
                  </a:lnTo>
                  <a:lnTo>
                    <a:pt x="276" y="1514"/>
                  </a:lnTo>
                  <a:lnTo>
                    <a:pt x="215" y="1455"/>
                  </a:lnTo>
                  <a:lnTo>
                    <a:pt x="162" y="1391"/>
                  </a:lnTo>
                  <a:lnTo>
                    <a:pt x="114" y="1318"/>
                  </a:lnTo>
                  <a:lnTo>
                    <a:pt x="74" y="1244"/>
                  </a:lnTo>
                  <a:lnTo>
                    <a:pt x="44" y="1162"/>
                  </a:lnTo>
                  <a:lnTo>
                    <a:pt x="19" y="1078"/>
                  </a:lnTo>
                  <a:lnTo>
                    <a:pt x="6" y="992"/>
                  </a:lnTo>
                  <a:lnTo>
                    <a:pt x="0" y="901"/>
                  </a:lnTo>
                  <a:lnTo>
                    <a:pt x="0" y="823"/>
                  </a:lnTo>
                  <a:lnTo>
                    <a:pt x="6" y="726"/>
                  </a:lnTo>
                  <a:lnTo>
                    <a:pt x="23" y="634"/>
                  </a:lnTo>
                  <a:lnTo>
                    <a:pt x="47" y="545"/>
                  </a:lnTo>
                  <a:lnTo>
                    <a:pt x="84" y="461"/>
                  </a:lnTo>
                  <a:lnTo>
                    <a:pt x="128" y="381"/>
                  </a:lnTo>
                  <a:lnTo>
                    <a:pt x="181" y="308"/>
                  </a:lnTo>
                  <a:lnTo>
                    <a:pt x="242" y="240"/>
                  </a:lnTo>
                  <a:lnTo>
                    <a:pt x="309" y="181"/>
                  </a:lnTo>
                  <a:lnTo>
                    <a:pt x="383" y="127"/>
                  </a:lnTo>
                  <a:lnTo>
                    <a:pt x="461" y="83"/>
                  </a:lnTo>
                  <a:lnTo>
                    <a:pt x="547" y="47"/>
                  </a:lnTo>
                  <a:lnTo>
                    <a:pt x="635" y="21"/>
                  </a:lnTo>
                  <a:lnTo>
                    <a:pt x="728" y="5"/>
                  </a:lnTo>
                  <a:lnTo>
                    <a:pt x="8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98" name="Freeform 47">
              <a:extLst>
                <a:ext uri="{FF2B5EF4-FFF2-40B4-BE49-F238E27FC236}">
                  <a16:creationId xmlns:a16="http://schemas.microsoft.com/office/drawing/2014/main" id="{F9BF96E3-1733-4D09-B6CD-57C18E66FBA5}"/>
                </a:ext>
              </a:extLst>
            </p:cNvPr>
            <p:cNvSpPr>
              <a:spLocks/>
            </p:cNvSpPr>
            <p:nvPr/>
          </p:nvSpPr>
          <p:spPr bwMode="auto">
            <a:xfrm>
              <a:off x="-8159750" y="2759075"/>
              <a:ext cx="1384300" cy="250825"/>
            </a:xfrm>
            <a:custGeom>
              <a:avLst/>
              <a:gdLst>
                <a:gd name="T0" fmla="*/ 159 w 1743"/>
                <a:gd name="T1" fmla="*/ 0 h 314"/>
                <a:gd name="T2" fmla="*/ 1585 w 1743"/>
                <a:gd name="T3" fmla="*/ 0 h 314"/>
                <a:gd name="T4" fmla="*/ 1627 w 1743"/>
                <a:gd name="T5" fmla="*/ 5 h 314"/>
                <a:gd name="T6" fmla="*/ 1665 w 1743"/>
                <a:gd name="T7" fmla="*/ 21 h 314"/>
                <a:gd name="T8" fmla="*/ 1698 w 1743"/>
                <a:gd name="T9" fmla="*/ 45 h 314"/>
                <a:gd name="T10" fmla="*/ 1721 w 1743"/>
                <a:gd name="T11" fmla="*/ 78 h 314"/>
                <a:gd name="T12" fmla="*/ 1738 w 1743"/>
                <a:gd name="T13" fmla="*/ 114 h 314"/>
                <a:gd name="T14" fmla="*/ 1743 w 1743"/>
                <a:gd name="T15" fmla="*/ 156 h 314"/>
                <a:gd name="T16" fmla="*/ 1738 w 1743"/>
                <a:gd name="T17" fmla="*/ 198 h 314"/>
                <a:gd name="T18" fmla="*/ 1721 w 1743"/>
                <a:gd name="T19" fmla="*/ 236 h 314"/>
                <a:gd name="T20" fmla="*/ 1698 w 1743"/>
                <a:gd name="T21" fmla="*/ 268 h 314"/>
                <a:gd name="T22" fmla="*/ 1665 w 1743"/>
                <a:gd name="T23" fmla="*/ 293 h 314"/>
                <a:gd name="T24" fmla="*/ 1627 w 1743"/>
                <a:gd name="T25" fmla="*/ 308 h 314"/>
                <a:gd name="T26" fmla="*/ 1585 w 1743"/>
                <a:gd name="T27" fmla="*/ 314 h 314"/>
                <a:gd name="T28" fmla="*/ 159 w 1743"/>
                <a:gd name="T29" fmla="*/ 314 h 314"/>
                <a:gd name="T30" fmla="*/ 117 w 1743"/>
                <a:gd name="T31" fmla="*/ 308 h 314"/>
                <a:gd name="T32" fmla="*/ 78 w 1743"/>
                <a:gd name="T33" fmla="*/ 293 h 314"/>
                <a:gd name="T34" fmla="*/ 46 w 1743"/>
                <a:gd name="T35" fmla="*/ 268 h 314"/>
                <a:gd name="T36" fmla="*/ 21 w 1743"/>
                <a:gd name="T37" fmla="*/ 236 h 314"/>
                <a:gd name="T38" fmla="*/ 6 w 1743"/>
                <a:gd name="T39" fmla="*/ 198 h 314"/>
                <a:gd name="T40" fmla="*/ 0 w 1743"/>
                <a:gd name="T41" fmla="*/ 156 h 314"/>
                <a:gd name="T42" fmla="*/ 6 w 1743"/>
                <a:gd name="T43" fmla="*/ 114 h 314"/>
                <a:gd name="T44" fmla="*/ 21 w 1743"/>
                <a:gd name="T45" fmla="*/ 78 h 314"/>
                <a:gd name="T46" fmla="*/ 46 w 1743"/>
                <a:gd name="T47" fmla="*/ 45 h 314"/>
                <a:gd name="T48" fmla="*/ 78 w 1743"/>
                <a:gd name="T49" fmla="*/ 21 h 314"/>
                <a:gd name="T50" fmla="*/ 117 w 1743"/>
                <a:gd name="T51" fmla="*/ 5 h 314"/>
                <a:gd name="T52" fmla="*/ 159 w 1743"/>
                <a:gd name="T53"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3" h="314">
                  <a:moveTo>
                    <a:pt x="159" y="0"/>
                  </a:moveTo>
                  <a:lnTo>
                    <a:pt x="1585" y="0"/>
                  </a:lnTo>
                  <a:lnTo>
                    <a:pt x="1627" y="5"/>
                  </a:lnTo>
                  <a:lnTo>
                    <a:pt x="1665" y="21"/>
                  </a:lnTo>
                  <a:lnTo>
                    <a:pt x="1698" y="45"/>
                  </a:lnTo>
                  <a:lnTo>
                    <a:pt x="1721" y="78"/>
                  </a:lnTo>
                  <a:lnTo>
                    <a:pt x="1738" y="114"/>
                  </a:lnTo>
                  <a:lnTo>
                    <a:pt x="1743" y="156"/>
                  </a:lnTo>
                  <a:lnTo>
                    <a:pt x="1738" y="198"/>
                  </a:lnTo>
                  <a:lnTo>
                    <a:pt x="1721" y="236"/>
                  </a:lnTo>
                  <a:lnTo>
                    <a:pt x="1698" y="268"/>
                  </a:lnTo>
                  <a:lnTo>
                    <a:pt x="1665" y="293"/>
                  </a:lnTo>
                  <a:lnTo>
                    <a:pt x="1627" y="308"/>
                  </a:lnTo>
                  <a:lnTo>
                    <a:pt x="1585" y="314"/>
                  </a:lnTo>
                  <a:lnTo>
                    <a:pt x="159" y="314"/>
                  </a:lnTo>
                  <a:lnTo>
                    <a:pt x="117" y="308"/>
                  </a:lnTo>
                  <a:lnTo>
                    <a:pt x="78" y="293"/>
                  </a:lnTo>
                  <a:lnTo>
                    <a:pt x="46" y="268"/>
                  </a:lnTo>
                  <a:lnTo>
                    <a:pt x="21" y="236"/>
                  </a:lnTo>
                  <a:lnTo>
                    <a:pt x="6" y="198"/>
                  </a:lnTo>
                  <a:lnTo>
                    <a:pt x="0" y="156"/>
                  </a:lnTo>
                  <a:lnTo>
                    <a:pt x="6" y="114"/>
                  </a:lnTo>
                  <a:lnTo>
                    <a:pt x="21" y="78"/>
                  </a:lnTo>
                  <a:lnTo>
                    <a:pt x="46" y="45"/>
                  </a:lnTo>
                  <a:lnTo>
                    <a:pt x="78" y="21"/>
                  </a:lnTo>
                  <a:lnTo>
                    <a:pt x="117" y="5"/>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99" name="Freeform 48">
              <a:extLst>
                <a:ext uri="{FF2B5EF4-FFF2-40B4-BE49-F238E27FC236}">
                  <a16:creationId xmlns:a16="http://schemas.microsoft.com/office/drawing/2014/main" id="{62D4F41C-B99E-4EF4-8FDD-B64876C07861}"/>
                </a:ext>
              </a:extLst>
            </p:cNvPr>
            <p:cNvSpPr>
              <a:spLocks/>
            </p:cNvSpPr>
            <p:nvPr/>
          </p:nvSpPr>
          <p:spPr bwMode="auto">
            <a:xfrm>
              <a:off x="-9086850" y="2755900"/>
              <a:ext cx="255588" cy="255588"/>
            </a:xfrm>
            <a:custGeom>
              <a:avLst/>
              <a:gdLst>
                <a:gd name="T0" fmla="*/ 162 w 322"/>
                <a:gd name="T1" fmla="*/ 0 h 322"/>
                <a:gd name="T2" fmla="*/ 204 w 322"/>
                <a:gd name="T3" fmla="*/ 6 h 322"/>
                <a:gd name="T4" fmla="*/ 242 w 322"/>
                <a:gd name="T5" fmla="*/ 21 h 322"/>
                <a:gd name="T6" fmla="*/ 275 w 322"/>
                <a:gd name="T7" fmla="*/ 47 h 322"/>
                <a:gd name="T8" fmla="*/ 301 w 322"/>
                <a:gd name="T9" fmla="*/ 80 h 322"/>
                <a:gd name="T10" fmla="*/ 317 w 322"/>
                <a:gd name="T11" fmla="*/ 118 h 322"/>
                <a:gd name="T12" fmla="*/ 322 w 322"/>
                <a:gd name="T13" fmla="*/ 160 h 322"/>
                <a:gd name="T14" fmla="*/ 317 w 322"/>
                <a:gd name="T15" fmla="*/ 204 h 322"/>
                <a:gd name="T16" fmla="*/ 301 w 322"/>
                <a:gd name="T17" fmla="*/ 242 h 322"/>
                <a:gd name="T18" fmla="*/ 275 w 322"/>
                <a:gd name="T19" fmla="*/ 274 h 322"/>
                <a:gd name="T20" fmla="*/ 242 w 322"/>
                <a:gd name="T21" fmla="*/ 301 h 322"/>
                <a:gd name="T22" fmla="*/ 204 w 322"/>
                <a:gd name="T23" fmla="*/ 316 h 322"/>
                <a:gd name="T24" fmla="*/ 162 w 322"/>
                <a:gd name="T25" fmla="*/ 322 h 322"/>
                <a:gd name="T26" fmla="*/ 118 w 322"/>
                <a:gd name="T27" fmla="*/ 316 h 322"/>
                <a:gd name="T28" fmla="*/ 80 w 322"/>
                <a:gd name="T29" fmla="*/ 301 h 322"/>
                <a:gd name="T30" fmla="*/ 48 w 322"/>
                <a:gd name="T31" fmla="*/ 274 h 322"/>
                <a:gd name="T32" fmla="*/ 21 w 322"/>
                <a:gd name="T33" fmla="*/ 242 h 322"/>
                <a:gd name="T34" fmla="*/ 6 w 322"/>
                <a:gd name="T35" fmla="*/ 204 h 322"/>
                <a:gd name="T36" fmla="*/ 0 w 322"/>
                <a:gd name="T37" fmla="*/ 160 h 322"/>
                <a:gd name="T38" fmla="*/ 6 w 322"/>
                <a:gd name="T39" fmla="*/ 118 h 322"/>
                <a:gd name="T40" fmla="*/ 21 w 322"/>
                <a:gd name="T41" fmla="*/ 80 h 322"/>
                <a:gd name="T42" fmla="*/ 48 w 322"/>
                <a:gd name="T43" fmla="*/ 47 h 322"/>
                <a:gd name="T44" fmla="*/ 80 w 322"/>
                <a:gd name="T45" fmla="*/ 21 h 322"/>
                <a:gd name="T46" fmla="*/ 118 w 322"/>
                <a:gd name="T47" fmla="*/ 6 h 322"/>
                <a:gd name="T48" fmla="*/ 162 w 322"/>
                <a:gd name="T49"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2" h="322">
                  <a:moveTo>
                    <a:pt x="162" y="0"/>
                  </a:moveTo>
                  <a:lnTo>
                    <a:pt x="204" y="6"/>
                  </a:lnTo>
                  <a:lnTo>
                    <a:pt x="242" y="21"/>
                  </a:lnTo>
                  <a:lnTo>
                    <a:pt x="275" y="47"/>
                  </a:lnTo>
                  <a:lnTo>
                    <a:pt x="301" y="80"/>
                  </a:lnTo>
                  <a:lnTo>
                    <a:pt x="317" y="118"/>
                  </a:lnTo>
                  <a:lnTo>
                    <a:pt x="322" y="160"/>
                  </a:lnTo>
                  <a:lnTo>
                    <a:pt x="317" y="204"/>
                  </a:lnTo>
                  <a:lnTo>
                    <a:pt x="301" y="242"/>
                  </a:lnTo>
                  <a:lnTo>
                    <a:pt x="275" y="274"/>
                  </a:lnTo>
                  <a:lnTo>
                    <a:pt x="242" y="301"/>
                  </a:lnTo>
                  <a:lnTo>
                    <a:pt x="204" y="316"/>
                  </a:lnTo>
                  <a:lnTo>
                    <a:pt x="162" y="322"/>
                  </a:lnTo>
                  <a:lnTo>
                    <a:pt x="118" y="316"/>
                  </a:lnTo>
                  <a:lnTo>
                    <a:pt x="80" y="301"/>
                  </a:lnTo>
                  <a:lnTo>
                    <a:pt x="48" y="274"/>
                  </a:lnTo>
                  <a:lnTo>
                    <a:pt x="21" y="242"/>
                  </a:lnTo>
                  <a:lnTo>
                    <a:pt x="6" y="204"/>
                  </a:lnTo>
                  <a:lnTo>
                    <a:pt x="0" y="160"/>
                  </a:lnTo>
                  <a:lnTo>
                    <a:pt x="6" y="118"/>
                  </a:lnTo>
                  <a:lnTo>
                    <a:pt x="21" y="80"/>
                  </a:lnTo>
                  <a:lnTo>
                    <a:pt x="48" y="47"/>
                  </a:lnTo>
                  <a:lnTo>
                    <a:pt x="80" y="21"/>
                  </a:lnTo>
                  <a:lnTo>
                    <a:pt x="118" y="6"/>
                  </a:lnTo>
                  <a:lnTo>
                    <a:pt x="1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00" name="Freeform 49">
              <a:extLst>
                <a:ext uri="{FF2B5EF4-FFF2-40B4-BE49-F238E27FC236}">
                  <a16:creationId xmlns:a16="http://schemas.microsoft.com/office/drawing/2014/main" id="{3284FEF2-8154-41D5-A8FF-075465C5F124}"/>
                </a:ext>
              </a:extLst>
            </p:cNvPr>
            <p:cNvSpPr>
              <a:spLocks/>
            </p:cNvSpPr>
            <p:nvPr/>
          </p:nvSpPr>
          <p:spPr bwMode="auto">
            <a:xfrm>
              <a:off x="-8159750" y="3879850"/>
              <a:ext cx="1384300" cy="249238"/>
            </a:xfrm>
            <a:custGeom>
              <a:avLst/>
              <a:gdLst>
                <a:gd name="T0" fmla="*/ 159 w 1743"/>
                <a:gd name="T1" fmla="*/ 0 h 314"/>
                <a:gd name="T2" fmla="*/ 1585 w 1743"/>
                <a:gd name="T3" fmla="*/ 0 h 314"/>
                <a:gd name="T4" fmla="*/ 1627 w 1743"/>
                <a:gd name="T5" fmla="*/ 5 h 314"/>
                <a:gd name="T6" fmla="*/ 1665 w 1743"/>
                <a:gd name="T7" fmla="*/ 21 h 314"/>
                <a:gd name="T8" fmla="*/ 1698 w 1743"/>
                <a:gd name="T9" fmla="*/ 45 h 314"/>
                <a:gd name="T10" fmla="*/ 1721 w 1743"/>
                <a:gd name="T11" fmla="*/ 78 h 314"/>
                <a:gd name="T12" fmla="*/ 1738 w 1743"/>
                <a:gd name="T13" fmla="*/ 114 h 314"/>
                <a:gd name="T14" fmla="*/ 1743 w 1743"/>
                <a:gd name="T15" fmla="*/ 156 h 314"/>
                <a:gd name="T16" fmla="*/ 1738 w 1743"/>
                <a:gd name="T17" fmla="*/ 198 h 314"/>
                <a:gd name="T18" fmla="*/ 1721 w 1743"/>
                <a:gd name="T19" fmla="*/ 236 h 314"/>
                <a:gd name="T20" fmla="*/ 1698 w 1743"/>
                <a:gd name="T21" fmla="*/ 268 h 314"/>
                <a:gd name="T22" fmla="*/ 1665 w 1743"/>
                <a:gd name="T23" fmla="*/ 293 h 314"/>
                <a:gd name="T24" fmla="*/ 1627 w 1743"/>
                <a:gd name="T25" fmla="*/ 308 h 314"/>
                <a:gd name="T26" fmla="*/ 1585 w 1743"/>
                <a:gd name="T27" fmla="*/ 314 h 314"/>
                <a:gd name="T28" fmla="*/ 159 w 1743"/>
                <a:gd name="T29" fmla="*/ 314 h 314"/>
                <a:gd name="T30" fmla="*/ 117 w 1743"/>
                <a:gd name="T31" fmla="*/ 308 h 314"/>
                <a:gd name="T32" fmla="*/ 78 w 1743"/>
                <a:gd name="T33" fmla="*/ 293 h 314"/>
                <a:gd name="T34" fmla="*/ 46 w 1743"/>
                <a:gd name="T35" fmla="*/ 268 h 314"/>
                <a:gd name="T36" fmla="*/ 21 w 1743"/>
                <a:gd name="T37" fmla="*/ 236 h 314"/>
                <a:gd name="T38" fmla="*/ 6 w 1743"/>
                <a:gd name="T39" fmla="*/ 198 h 314"/>
                <a:gd name="T40" fmla="*/ 0 w 1743"/>
                <a:gd name="T41" fmla="*/ 156 h 314"/>
                <a:gd name="T42" fmla="*/ 6 w 1743"/>
                <a:gd name="T43" fmla="*/ 114 h 314"/>
                <a:gd name="T44" fmla="*/ 21 w 1743"/>
                <a:gd name="T45" fmla="*/ 78 h 314"/>
                <a:gd name="T46" fmla="*/ 46 w 1743"/>
                <a:gd name="T47" fmla="*/ 45 h 314"/>
                <a:gd name="T48" fmla="*/ 78 w 1743"/>
                <a:gd name="T49" fmla="*/ 21 h 314"/>
                <a:gd name="T50" fmla="*/ 117 w 1743"/>
                <a:gd name="T51" fmla="*/ 5 h 314"/>
                <a:gd name="T52" fmla="*/ 159 w 1743"/>
                <a:gd name="T53"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3" h="314">
                  <a:moveTo>
                    <a:pt x="159" y="0"/>
                  </a:moveTo>
                  <a:lnTo>
                    <a:pt x="1585" y="0"/>
                  </a:lnTo>
                  <a:lnTo>
                    <a:pt x="1627" y="5"/>
                  </a:lnTo>
                  <a:lnTo>
                    <a:pt x="1665" y="21"/>
                  </a:lnTo>
                  <a:lnTo>
                    <a:pt x="1698" y="45"/>
                  </a:lnTo>
                  <a:lnTo>
                    <a:pt x="1721" y="78"/>
                  </a:lnTo>
                  <a:lnTo>
                    <a:pt x="1738" y="114"/>
                  </a:lnTo>
                  <a:lnTo>
                    <a:pt x="1743" y="156"/>
                  </a:lnTo>
                  <a:lnTo>
                    <a:pt x="1738" y="198"/>
                  </a:lnTo>
                  <a:lnTo>
                    <a:pt x="1721" y="236"/>
                  </a:lnTo>
                  <a:lnTo>
                    <a:pt x="1698" y="268"/>
                  </a:lnTo>
                  <a:lnTo>
                    <a:pt x="1665" y="293"/>
                  </a:lnTo>
                  <a:lnTo>
                    <a:pt x="1627" y="308"/>
                  </a:lnTo>
                  <a:lnTo>
                    <a:pt x="1585" y="314"/>
                  </a:lnTo>
                  <a:lnTo>
                    <a:pt x="159" y="314"/>
                  </a:lnTo>
                  <a:lnTo>
                    <a:pt x="117" y="308"/>
                  </a:lnTo>
                  <a:lnTo>
                    <a:pt x="78" y="293"/>
                  </a:lnTo>
                  <a:lnTo>
                    <a:pt x="46" y="268"/>
                  </a:lnTo>
                  <a:lnTo>
                    <a:pt x="21" y="236"/>
                  </a:lnTo>
                  <a:lnTo>
                    <a:pt x="6" y="198"/>
                  </a:lnTo>
                  <a:lnTo>
                    <a:pt x="0" y="156"/>
                  </a:lnTo>
                  <a:lnTo>
                    <a:pt x="6" y="114"/>
                  </a:lnTo>
                  <a:lnTo>
                    <a:pt x="21" y="78"/>
                  </a:lnTo>
                  <a:lnTo>
                    <a:pt x="46" y="45"/>
                  </a:lnTo>
                  <a:lnTo>
                    <a:pt x="78" y="21"/>
                  </a:lnTo>
                  <a:lnTo>
                    <a:pt x="117" y="5"/>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01" name="Freeform 50">
              <a:extLst>
                <a:ext uri="{FF2B5EF4-FFF2-40B4-BE49-F238E27FC236}">
                  <a16:creationId xmlns:a16="http://schemas.microsoft.com/office/drawing/2014/main" id="{A9F2C8A2-5D59-4A5D-B4B5-7A5D9B734B33}"/>
                </a:ext>
              </a:extLst>
            </p:cNvPr>
            <p:cNvSpPr>
              <a:spLocks/>
            </p:cNvSpPr>
            <p:nvPr/>
          </p:nvSpPr>
          <p:spPr bwMode="auto">
            <a:xfrm>
              <a:off x="-9086850" y="3876675"/>
              <a:ext cx="255588" cy="255588"/>
            </a:xfrm>
            <a:custGeom>
              <a:avLst/>
              <a:gdLst>
                <a:gd name="T0" fmla="*/ 162 w 322"/>
                <a:gd name="T1" fmla="*/ 0 h 322"/>
                <a:gd name="T2" fmla="*/ 204 w 322"/>
                <a:gd name="T3" fmla="*/ 5 h 322"/>
                <a:gd name="T4" fmla="*/ 242 w 322"/>
                <a:gd name="T5" fmla="*/ 21 h 322"/>
                <a:gd name="T6" fmla="*/ 275 w 322"/>
                <a:gd name="T7" fmla="*/ 47 h 322"/>
                <a:gd name="T8" fmla="*/ 301 w 322"/>
                <a:gd name="T9" fmla="*/ 80 h 322"/>
                <a:gd name="T10" fmla="*/ 317 w 322"/>
                <a:gd name="T11" fmla="*/ 118 h 322"/>
                <a:gd name="T12" fmla="*/ 322 w 322"/>
                <a:gd name="T13" fmla="*/ 160 h 322"/>
                <a:gd name="T14" fmla="*/ 317 w 322"/>
                <a:gd name="T15" fmla="*/ 204 h 322"/>
                <a:gd name="T16" fmla="*/ 301 w 322"/>
                <a:gd name="T17" fmla="*/ 242 h 322"/>
                <a:gd name="T18" fmla="*/ 275 w 322"/>
                <a:gd name="T19" fmla="*/ 274 h 322"/>
                <a:gd name="T20" fmla="*/ 242 w 322"/>
                <a:gd name="T21" fmla="*/ 299 h 322"/>
                <a:gd name="T22" fmla="*/ 204 w 322"/>
                <a:gd name="T23" fmla="*/ 316 h 322"/>
                <a:gd name="T24" fmla="*/ 162 w 322"/>
                <a:gd name="T25" fmla="*/ 322 h 322"/>
                <a:gd name="T26" fmla="*/ 118 w 322"/>
                <a:gd name="T27" fmla="*/ 316 h 322"/>
                <a:gd name="T28" fmla="*/ 80 w 322"/>
                <a:gd name="T29" fmla="*/ 299 h 322"/>
                <a:gd name="T30" fmla="*/ 48 w 322"/>
                <a:gd name="T31" fmla="*/ 274 h 322"/>
                <a:gd name="T32" fmla="*/ 21 w 322"/>
                <a:gd name="T33" fmla="*/ 242 h 322"/>
                <a:gd name="T34" fmla="*/ 6 w 322"/>
                <a:gd name="T35" fmla="*/ 204 h 322"/>
                <a:gd name="T36" fmla="*/ 0 w 322"/>
                <a:gd name="T37" fmla="*/ 160 h 322"/>
                <a:gd name="T38" fmla="*/ 6 w 322"/>
                <a:gd name="T39" fmla="*/ 118 h 322"/>
                <a:gd name="T40" fmla="*/ 21 w 322"/>
                <a:gd name="T41" fmla="*/ 80 h 322"/>
                <a:gd name="T42" fmla="*/ 48 w 322"/>
                <a:gd name="T43" fmla="*/ 47 h 322"/>
                <a:gd name="T44" fmla="*/ 80 w 322"/>
                <a:gd name="T45" fmla="*/ 21 h 322"/>
                <a:gd name="T46" fmla="*/ 118 w 322"/>
                <a:gd name="T47" fmla="*/ 5 h 322"/>
                <a:gd name="T48" fmla="*/ 162 w 322"/>
                <a:gd name="T49"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2" h="322">
                  <a:moveTo>
                    <a:pt x="162" y="0"/>
                  </a:moveTo>
                  <a:lnTo>
                    <a:pt x="204" y="5"/>
                  </a:lnTo>
                  <a:lnTo>
                    <a:pt x="242" y="21"/>
                  </a:lnTo>
                  <a:lnTo>
                    <a:pt x="275" y="47"/>
                  </a:lnTo>
                  <a:lnTo>
                    <a:pt x="301" y="80"/>
                  </a:lnTo>
                  <a:lnTo>
                    <a:pt x="317" y="118"/>
                  </a:lnTo>
                  <a:lnTo>
                    <a:pt x="322" y="160"/>
                  </a:lnTo>
                  <a:lnTo>
                    <a:pt x="317" y="204"/>
                  </a:lnTo>
                  <a:lnTo>
                    <a:pt x="301" y="242"/>
                  </a:lnTo>
                  <a:lnTo>
                    <a:pt x="275" y="274"/>
                  </a:lnTo>
                  <a:lnTo>
                    <a:pt x="242" y="299"/>
                  </a:lnTo>
                  <a:lnTo>
                    <a:pt x="204" y="316"/>
                  </a:lnTo>
                  <a:lnTo>
                    <a:pt x="162" y="322"/>
                  </a:lnTo>
                  <a:lnTo>
                    <a:pt x="118" y="316"/>
                  </a:lnTo>
                  <a:lnTo>
                    <a:pt x="80" y="299"/>
                  </a:lnTo>
                  <a:lnTo>
                    <a:pt x="48" y="274"/>
                  </a:lnTo>
                  <a:lnTo>
                    <a:pt x="21" y="242"/>
                  </a:lnTo>
                  <a:lnTo>
                    <a:pt x="6" y="204"/>
                  </a:lnTo>
                  <a:lnTo>
                    <a:pt x="0" y="160"/>
                  </a:lnTo>
                  <a:lnTo>
                    <a:pt x="6" y="118"/>
                  </a:lnTo>
                  <a:lnTo>
                    <a:pt x="21" y="80"/>
                  </a:lnTo>
                  <a:lnTo>
                    <a:pt x="48" y="47"/>
                  </a:lnTo>
                  <a:lnTo>
                    <a:pt x="80" y="21"/>
                  </a:lnTo>
                  <a:lnTo>
                    <a:pt x="118" y="5"/>
                  </a:lnTo>
                  <a:lnTo>
                    <a:pt x="1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02" name="Freeform 51">
              <a:extLst>
                <a:ext uri="{FF2B5EF4-FFF2-40B4-BE49-F238E27FC236}">
                  <a16:creationId xmlns:a16="http://schemas.microsoft.com/office/drawing/2014/main" id="{9D213C76-59CB-4B40-B8A4-B7E6B433CC45}"/>
                </a:ext>
              </a:extLst>
            </p:cNvPr>
            <p:cNvSpPr>
              <a:spLocks/>
            </p:cNvSpPr>
            <p:nvPr/>
          </p:nvSpPr>
          <p:spPr bwMode="auto">
            <a:xfrm>
              <a:off x="-8159750" y="5000625"/>
              <a:ext cx="1384300" cy="249238"/>
            </a:xfrm>
            <a:custGeom>
              <a:avLst/>
              <a:gdLst>
                <a:gd name="T0" fmla="*/ 159 w 1743"/>
                <a:gd name="T1" fmla="*/ 0 h 314"/>
                <a:gd name="T2" fmla="*/ 1585 w 1743"/>
                <a:gd name="T3" fmla="*/ 0 h 314"/>
                <a:gd name="T4" fmla="*/ 1627 w 1743"/>
                <a:gd name="T5" fmla="*/ 5 h 314"/>
                <a:gd name="T6" fmla="*/ 1665 w 1743"/>
                <a:gd name="T7" fmla="*/ 20 h 314"/>
                <a:gd name="T8" fmla="*/ 1698 w 1743"/>
                <a:gd name="T9" fmla="*/ 45 h 314"/>
                <a:gd name="T10" fmla="*/ 1721 w 1743"/>
                <a:gd name="T11" fmla="*/ 78 h 314"/>
                <a:gd name="T12" fmla="*/ 1738 w 1743"/>
                <a:gd name="T13" fmla="*/ 114 h 314"/>
                <a:gd name="T14" fmla="*/ 1743 w 1743"/>
                <a:gd name="T15" fmla="*/ 156 h 314"/>
                <a:gd name="T16" fmla="*/ 1738 w 1743"/>
                <a:gd name="T17" fmla="*/ 198 h 314"/>
                <a:gd name="T18" fmla="*/ 1721 w 1743"/>
                <a:gd name="T19" fmla="*/ 236 h 314"/>
                <a:gd name="T20" fmla="*/ 1698 w 1743"/>
                <a:gd name="T21" fmla="*/ 268 h 314"/>
                <a:gd name="T22" fmla="*/ 1665 w 1743"/>
                <a:gd name="T23" fmla="*/ 293 h 314"/>
                <a:gd name="T24" fmla="*/ 1627 w 1743"/>
                <a:gd name="T25" fmla="*/ 308 h 314"/>
                <a:gd name="T26" fmla="*/ 1585 w 1743"/>
                <a:gd name="T27" fmla="*/ 314 h 314"/>
                <a:gd name="T28" fmla="*/ 159 w 1743"/>
                <a:gd name="T29" fmla="*/ 314 h 314"/>
                <a:gd name="T30" fmla="*/ 117 w 1743"/>
                <a:gd name="T31" fmla="*/ 308 h 314"/>
                <a:gd name="T32" fmla="*/ 78 w 1743"/>
                <a:gd name="T33" fmla="*/ 293 h 314"/>
                <a:gd name="T34" fmla="*/ 46 w 1743"/>
                <a:gd name="T35" fmla="*/ 268 h 314"/>
                <a:gd name="T36" fmla="*/ 21 w 1743"/>
                <a:gd name="T37" fmla="*/ 236 h 314"/>
                <a:gd name="T38" fmla="*/ 6 w 1743"/>
                <a:gd name="T39" fmla="*/ 198 h 314"/>
                <a:gd name="T40" fmla="*/ 0 w 1743"/>
                <a:gd name="T41" fmla="*/ 156 h 314"/>
                <a:gd name="T42" fmla="*/ 6 w 1743"/>
                <a:gd name="T43" fmla="*/ 114 h 314"/>
                <a:gd name="T44" fmla="*/ 21 w 1743"/>
                <a:gd name="T45" fmla="*/ 78 h 314"/>
                <a:gd name="T46" fmla="*/ 46 w 1743"/>
                <a:gd name="T47" fmla="*/ 45 h 314"/>
                <a:gd name="T48" fmla="*/ 78 w 1743"/>
                <a:gd name="T49" fmla="*/ 20 h 314"/>
                <a:gd name="T50" fmla="*/ 117 w 1743"/>
                <a:gd name="T51" fmla="*/ 5 h 314"/>
                <a:gd name="T52" fmla="*/ 159 w 1743"/>
                <a:gd name="T53"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3" h="314">
                  <a:moveTo>
                    <a:pt x="159" y="0"/>
                  </a:moveTo>
                  <a:lnTo>
                    <a:pt x="1585" y="0"/>
                  </a:lnTo>
                  <a:lnTo>
                    <a:pt x="1627" y="5"/>
                  </a:lnTo>
                  <a:lnTo>
                    <a:pt x="1665" y="20"/>
                  </a:lnTo>
                  <a:lnTo>
                    <a:pt x="1698" y="45"/>
                  </a:lnTo>
                  <a:lnTo>
                    <a:pt x="1721" y="78"/>
                  </a:lnTo>
                  <a:lnTo>
                    <a:pt x="1738" y="114"/>
                  </a:lnTo>
                  <a:lnTo>
                    <a:pt x="1743" y="156"/>
                  </a:lnTo>
                  <a:lnTo>
                    <a:pt x="1738" y="198"/>
                  </a:lnTo>
                  <a:lnTo>
                    <a:pt x="1721" y="236"/>
                  </a:lnTo>
                  <a:lnTo>
                    <a:pt x="1698" y="268"/>
                  </a:lnTo>
                  <a:lnTo>
                    <a:pt x="1665" y="293"/>
                  </a:lnTo>
                  <a:lnTo>
                    <a:pt x="1627" y="308"/>
                  </a:lnTo>
                  <a:lnTo>
                    <a:pt x="1585" y="314"/>
                  </a:lnTo>
                  <a:lnTo>
                    <a:pt x="159" y="314"/>
                  </a:lnTo>
                  <a:lnTo>
                    <a:pt x="117" y="308"/>
                  </a:lnTo>
                  <a:lnTo>
                    <a:pt x="78" y="293"/>
                  </a:lnTo>
                  <a:lnTo>
                    <a:pt x="46" y="268"/>
                  </a:lnTo>
                  <a:lnTo>
                    <a:pt x="21" y="236"/>
                  </a:lnTo>
                  <a:lnTo>
                    <a:pt x="6" y="198"/>
                  </a:lnTo>
                  <a:lnTo>
                    <a:pt x="0" y="156"/>
                  </a:lnTo>
                  <a:lnTo>
                    <a:pt x="6" y="114"/>
                  </a:lnTo>
                  <a:lnTo>
                    <a:pt x="21" y="78"/>
                  </a:lnTo>
                  <a:lnTo>
                    <a:pt x="46" y="45"/>
                  </a:lnTo>
                  <a:lnTo>
                    <a:pt x="78" y="20"/>
                  </a:lnTo>
                  <a:lnTo>
                    <a:pt x="117" y="5"/>
                  </a:lnTo>
                  <a:lnTo>
                    <a:pt x="1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03" name="Freeform 52">
              <a:extLst>
                <a:ext uri="{FF2B5EF4-FFF2-40B4-BE49-F238E27FC236}">
                  <a16:creationId xmlns:a16="http://schemas.microsoft.com/office/drawing/2014/main" id="{D7764BA3-A538-4D33-8512-FF36394A4DD0}"/>
                </a:ext>
              </a:extLst>
            </p:cNvPr>
            <p:cNvSpPr>
              <a:spLocks/>
            </p:cNvSpPr>
            <p:nvPr/>
          </p:nvSpPr>
          <p:spPr bwMode="auto">
            <a:xfrm>
              <a:off x="-9086850" y="4997450"/>
              <a:ext cx="255588" cy="257175"/>
            </a:xfrm>
            <a:custGeom>
              <a:avLst/>
              <a:gdLst>
                <a:gd name="T0" fmla="*/ 162 w 322"/>
                <a:gd name="T1" fmla="*/ 0 h 324"/>
                <a:gd name="T2" fmla="*/ 204 w 322"/>
                <a:gd name="T3" fmla="*/ 5 h 324"/>
                <a:gd name="T4" fmla="*/ 242 w 322"/>
                <a:gd name="T5" fmla="*/ 23 h 324"/>
                <a:gd name="T6" fmla="*/ 275 w 322"/>
                <a:gd name="T7" fmla="*/ 47 h 324"/>
                <a:gd name="T8" fmla="*/ 301 w 322"/>
                <a:gd name="T9" fmla="*/ 80 h 324"/>
                <a:gd name="T10" fmla="*/ 317 w 322"/>
                <a:gd name="T11" fmla="*/ 120 h 324"/>
                <a:gd name="T12" fmla="*/ 322 w 322"/>
                <a:gd name="T13" fmla="*/ 162 h 324"/>
                <a:gd name="T14" fmla="*/ 317 w 322"/>
                <a:gd name="T15" fmla="*/ 206 h 324"/>
                <a:gd name="T16" fmla="*/ 301 w 322"/>
                <a:gd name="T17" fmla="*/ 244 h 324"/>
                <a:gd name="T18" fmla="*/ 275 w 322"/>
                <a:gd name="T19" fmla="*/ 276 h 324"/>
                <a:gd name="T20" fmla="*/ 242 w 322"/>
                <a:gd name="T21" fmla="*/ 301 h 324"/>
                <a:gd name="T22" fmla="*/ 204 w 322"/>
                <a:gd name="T23" fmla="*/ 318 h 324"/>
                <a:gd name="T24" fmla="*/ 162 w 322"/>
                <a:gd name="T25" fmla="*/ 324 h 324"/>
                <a:gd name="T26" fmla="*/ 118 w 322"/>
                <a:gd name="T27" fmla="*/ 318 h 324"/>
                <a:gd name="T28" fmla="*/ 80 w 322"/>
                <a:gd name="T29" fmla="*/ 301 h 324"/>
                <a:gd name="T30" fmla="*/ 48 w 322"/>
                <a:gd name="T31" fmla="*/ 276 h 324"/>
                <a:gd name="T32" fmla="*/ 21 w 322"/>
                <a:gd name="T33" fmla="*/ 244 h 324"/>
                <a:gd name="T34" fmla="*/ 6 w 322"/>
                <a:gd name="T35" fmla="*/ 206 h 324"/>
                <a:gd name="T36" fmla="*/ 0 w 322"/>
                <a:gd name="T37" fmla="*/ 162 h 324"/>
                <a:gd name="T38" fmla="*/ 6 w 322"/>
                <a:gd name="T39" fmla="*/ 120 h 324"/>
                <a:gd name="T40" fmla="*/ 21 w 322"/>
                <a:gd name="T41" fmla="*/ 80 h 324"/>
                <a:gd name="T42" fmla="*/ 48 w 322"/>
                <a:gd name="T43" fmla="*/ 47 h 324"/>
                <a:gd name="T44" fmla="*/ 80 w 322"/>
                <a:gd name="T45" fmla="*/ 23 h 324"/>
                <a:gd name="T46" fmla="*/ 118 w 322"/>
                <a:gd name="T47" fmla="*/ 5 h 324"/>
                <a:gd name="T48" fmla="*/ 162 w 322"/>
                <a:gd name="T49"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2" h="324">
                  <a:moveTo>
                    <a:pt x="162" y="0"/>
                  </a:moveTo>
                  <a:lnTo>
                    <a:pt x="204" y="5"/>
                  </a:lnTo>
                  <a:lnTo>
                    <a:pt x="242" y="23"/>
                  </a:lnTo>
                  <a:lnTo>
                    <a:pt x="275" y="47"/>
                  </a:lnTo>
                  <a:lnTo>
                    <a:pt x="301" y="80"/>
                  </a:lnTo>
                  <a:lnTo>
                    <a:pt x="317" y="120"/>
                  </a:lnTo>
                  <a:lnTo>
                    <a:pt x="322" y="162"/>
                  </a:lnTo>
                  <a:lnTo>
                    <a:pt x="317" y="206"/>
                  </a:lnTo>
                  <a:lnTo>
                    <a:pt x="301" y="244"/>
                  </a:lnTo>
                  <a:lnTo>
                    <a:pt x="275" y="276"/>
                  </a:lnTo>
                  <a:lnTo>
                    <a:pt x="242" y="301"/>
                  </a:lnTo>
                  <a:lnTo>
                    <a:pt x="204" y="318"/>
                  </a:lnTo>
                  <a:lnTo>
                    <a:pt x="162" y="324"/>
                  </a:lnTo>
                  <a:lnTo>
                    <a:pt x="118" y="318"/>
                  </a:lnTo>
                  <a:lnTo>
                    <a:pt x="80" y="301"/>
                  </a:lnTo>
                  <a:lnTo>
                    <a:pt x="48" y="276"/>
                  </a:lnTo>
                  <a:lnTo>
                    <a:pt x="21" y="244"/>
                  </a:lnTo>
                  <a:lnTo>
                    <a:pt x="6" y="206"/>
                  </a:lnTo>
                  <a:lnTo>
                    <a:pt x="0" y="162"/>
                  </a:lnTo>
                  <a:lnTo>
                    <a:pt x="6" y="120"/>
                  </a:lnTo>
                  <a:lnTo>
                    <a:pt x="21" y="80"/>
                  </a:lnTo>
                  <a:lnTo>
                    <a:pt x="48" y="47"/>
                  </a:lnTo>
                  <a:lnTo>
                    <a:pt x="80" y="23"/>
                  </a:lnTo>
                  <a:lnTo>
                    <a:pt x="118" y="5"/>
                  </a:lnTo>
                  <a:lnTo>
                    <a:pt x="1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04" name="Freeform 53">
              <a:extLst>
                <a:ext uri="{FF2B5EF4-FFF2-40B4-BE49-F238E27FC236}">
                  <a16:creationId xmlns:a16="http://schemas.microsoft.com/office/drawing/2014/main" id="{D7078ABC-0616-4D6E-96D6-9AD8B8DF2F34}"/>
                </a:ext>
              </a:extLst>
            </p:cNvPr>
            <p:cNvSpPr>
              <a:spLocks noEditPoints="1"/>
            </p:cNvSpPr>
            <p:nvPr/>
          </p:nvSpPr>
          <p:spPr bwMode="auto">
            <a:xfrm>
              <a:off x="-10174288" y="6021388"/>
              <a:ext cx="4356100" cy="1149350"/>
            </a:xfrm>
            <a:custGeom>
              <a:avLst/>
              <a:gdLst>
                <a:gd name="T0" fmla="*/ 4878 w 5489"/>
                <a:gd name="T1" fmla="*/ 811 h 1448"/>
                <a:gd name="T2" fmla="*/ 4812 w 5489"/>
                <a:gd name="T3" fmla="*/ 954 h 1448"/>
                <a:gd name="T4" fmla="*/ 4880 w 5489"/>
                <a:gd name="T5" fmla="*/ 1095 h 1448"/>
                <a:gd name="T6" fmla="*/ 5035 w 5489"/>
                <a:gd name="T7" fmla="*/ 1132 h 1448"/>
                <a:gd name="T8" fmla="*/ 5157 w 5489"/>
                <a:gd name="T9" fmla="*/ 1034 h 1448"/>
                <a:gd name="T10" fmla="*/ 5157 w 5489"/>
                <a:gd name="T11" fmla="*/ 874 h 1448"/>
                <a:gd name="T12" fmla="*/ 5035 w 5489"/>
                <a:gd name="T13" fmla="*/ 777 h 1448"/>
                <a:gd name="T14" fmla="*/ 2666 w 5489"/>
                <a:gd name="T15" fmla="*/ 790 h 1448"/>
                <a:gd name="T16" fmla="*/ 2569 w 5489"/>
                <a:gd name="T17" fmla="*/ 912 h 1448"/>
                <a:gd name="T18" fmla="*/ 2605 w 5489"/>
                <a:gd name="T19" fmla="*/ 1067 h 1448"/>
                <a:gd name="T20" fmla="*/ 2746 w 5489"/>
                <a:gd name="T21" fmla="*/ 1135 h 1448"/>
                <a:gd name="T22" fmla="*/ 2887 w 5489"/>
                <a:gd name="T23" fmla="*/ 1067 h 1448"/>
                <a:gd name="T24" fmla="*/ 2923 w 5489"/>
                <a:gd name="T25" fmla="*/ 912 h 1448"/>
                <a:gd name="T26" fmla="*/ 2826 w 5489"/>
                <a:gd name="T27" fmla="*/ 790 h 1448"/>
                <a:gd name="T28" fmla="*/ 456 w 5489"/>
                <a:gd name="T29" fmla="*/ 775 h 1448"/>
                <a:gd name="T30" fmla="*/ 333 w 5489"/>
                <a:gd name="T31" fmla="*/ 872 h 1448"/>
                <a:gd name="T32" fmla="*/ 333 w 5489"/>
                <a:gd name="T33" fmla="*/ 1032 h 1448"/>
                <a:gd name="T34" fmla="*/ 456 w 5489"/>
                <a:gd name="T35" fmla="*/ 1130 h 1448"/>
                <a:gd name="T36" fmla="*/ 610 w 5489"/>
                <a:gd name="T37" fmla="*/ 1095 h 1448"/>
                <a:gd name="T38" fmla="*/ 679 w 5489"/>
                <a:gd name="T39" fmla="*/ 952 h 1448"/>
                <a:gd name="T40" fmla="*/ 610 w 5489"/>
                <a:gd name="T41" fmla="*/ 811 h 1448"/>
                <a:gd name="T42" fmla="*/ 2746 w 5489"/>
                <a:gd name="T43" fmla="*/ 0 h 1448"/>
                <a:gd name="T44" fmla="*/ 2882 w 5489"/>
                <a:gd name="T45" fmla="*/ 78 h 1448"/>
                <a:gd name="T46" fmla="*/ 2965 w 5489"/>
                <a:gd name="T47" fmla="*/ 508 h 1448"/>
                <a:gd name="T48" fmla="*/ 3158 w 5489"/>
                <a:gd name="T49" fmla="*/ 678 h 1448"/>
                <a:gd name="T50" fmla="*/ 4550 w 5489"/>
                <a:gd name="T51" fmla="*/ 733 h 1448"/>
                <a:gd name="T52" fmla="*/ 4730 w 5489"/>
                <a:gd name="T53" fmla="*/ 533 h 1448"/>
                <a:gd name="T54" fmla="*/ 4993 w 5489"/>
                <a:gd name="T55" fmla="*/ 457 h 1448"/>
                <a:gd name="T56" fmla="*/ 5264 w 5489"/>
                <a:gd name="T57" fmla="*/ 537 h 1448"/>
                <a:gd name="T58" fmla="*/ 5443 w 5489"/>
                <a:gd name="T59" fmla="*/ 745 h 1448"/>
                <a:gd name="T60" fmla="*/ 5483 w 5489"/>
                <a:gd name="T61" fmla="*/ 1027 h 1448"/>
                <a:gd name="T62" fmla="*/ 5367 w 5489"/>
                <a:gd name="T63" fmla="*/ 1278 h 1448"/>
                <a:gd name="T64" fmla="*/ 5136 w 5489"/>
                <a:gd name="T65" fmla="*/ 1427 h 1448"/>
                <a:gd name="T66" fmla="*/ 4854 w 5489"/>
                <a:gd name="T67" fmla="*/ 1429 h 1448"/>
                <a:gd name="T68" fmla="*/ 4625 w 5489"/>
                <a:gd name="T69" fmla="*/ 1286 h 1448"/>
                <a:gd name="T70" fmla="*/ 3217 w 5489"/>
                <a:gd name="T71" fmla="*/ 1111 h 1448"/>
                <a:gd name="T72" fmla="*/ 3065 w 5489"/>
                <a:gd name="T73" fmla="*/ 1332 h 1448"/>
                <a:gd name="T74" fmla="*/ 2817 w 5489"/>
                <a:gd name="T75" fmla="*/ 1444 h 1448"/>
                <a:gd name="T76" fmla="*/ 2542 w 5489"/>
                <a:gd name="T77" fmla="*/ 1404 h 1448"/>
                <a:gd name="T78" fmla="*/ 2336 w 5489"/>
                <a:gd name="T79" fmla="*/ 1233 h 1448"/>
                <a:gd name="T80" fmla="*/ 940 w 5489"/>
                <a:gd name="T81" fmla="*/ 1173 h 1448"/>
                <a:gd name="T82" fmla="*/ 761 w 5489"/>
                <a:gd name="T83" fmla="*/ 1372 h 1448"/>
                <a:gd name="T84" fmla="*/ 496 w 5489"/>
                <a:gd name="T85" fmla="*/ 1448 h 1448"/>
                <a:gd name="T86" fmla="*/ 227 w 5489"/>
                <a:gd name="T87" fmla="*/ 1368 h 1448"/>
                <a:gd name="T88" fmla="*/ 47 w 5489"/>
                <a:gd name="T89" fmla="*/ 1162 h 1448"/>
                <a:gd name="T90" fmla="*/ 5 w 5489"/>
                <a:gd name="T91" fmla="*/ 880 h 1448"/>
                <a:gd name="T92" fmla="*/ 122 w 5489"/>
                <a:gd name="T93" fmla="*/ 629 h 1448"/>
                <a:gd name="T94" fmla="*/ 353 w 5489"/>
                <a:gd name="T95" fmla="*/ 478 h 1448"/>
                <a:gd name="T96" fmla="*/ 637 w 5489"/>
                <a:gd name="T97" fmla="*/ 478 h 1448"/>
                <a:gd name="T98" fmla="*/ 864 w 5489"/>
                <a:gd name="T99" fmla="*/ 621 h 1448"/>
                <a:gd name="T100" fmla="*/ 2275 w 5489"/>
                <a:gd name="T101" fmla="*/ 796 h 1448"/>
                <a:gd name="T102" fmla="*/ 2418 w 5489"/>
                <a:gd name="T103" fmla="*/ 581 h 1448"/>
                <a:gd name="T104" fmla="*/ 2588 w 5489"/>
                <a:gd name="T105" fmla="*/ 156 h 1448"/>
                <a:gd name="T106" fmla="*/ 2666 w 5489"/>
                <a:gd name="T107" fmla="*/ 21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89" h="1448">
                  <a:moveTo>
                    <a:pt x="4993" y="773"/>
                  </a:moveTo>
                  <a:lnTo>
                    <a:pt x="4951" y="777"/>
                  </a:lnTo>
                  <a:lnTo>
                    <a:pt x="4913" y="790"/>
                  </a:lnTo>
                  <a:lnTo>
                    <a:pt x="4878" y="811"/>
                  </a:lnTo>
                  <a:lnTo>
                    <a:pt x="4852" y="840"/>
                  </a:lnTo>
                  <a:lnTo>
                    <a:pt x="4829" y="874"/>
                  </a:lnTo>
                  <a:lnTo>
                    <a:pt x="4815" y="912"/>
                  </a:lnTo>
                  <a:lnTo>
                    <a:pt x="4812" y="954"/>
                  </a:lnTo>
                  <a:lnTo>
                    <a:pt x="4815" y="996"/>
                  </a:lnTo>
                  <a:lnTo>
                    <a:pt x="4831" y="1034"/>
                  </a:lnTo>
                  <a:lnTo>
                    <a:pt x="4852" y="1069"/>
                  </a:lnTo>
                  <a:lnTo>
                    <a:pt x="4880" y="1095"/>
                  </a:lnTo>
                  <a:lnTo>
                    <a:pt x="4913" y="1118"/>
                  </a:lnTo>
                  <a:lnTo>
                    <a:pt x="4951" y="1132"/>
                  </a:lnTo>
                  <a:lnTo>
                    <a:pt x="4993" y="1135"/>
                  </a:lnTo>
                  <a:lnTo>
                    <a:pt x="5035" y="1132"/>
                  </a:lnTo>
                  <a:lnTo>
                    <a:pt x="5073" y="1118"/>
                  </a:lnTo>
                  <a:lnTo>
                    <a:pt x="5107" y="1095"/>
                  </a:lnTo>
                  <a:lnTo>
                    <a:pt x="5136" y="1069"/>
                  </a:lnTo>
                  <a:lnTo>
                    <a:pt x="5157" y="1034"/>
                  </a:lnTo>
                  <a:lnTo>
                    <a:pt x="5170" y="996"/>
                  </a:lnTo>
                  <a:lnTo>
                    <a:pt x="5176" y="954"/>
                  </a:lnTo>
                  <a:lnTo>
                    <a:pt x="5170" y="912"/>
                  </a:lnTo>
                  <a:lnTo>
                    <a:pt x="5157" y="874"/>
                  </a:lnTo>
                  <a:lnTo>
                    <a:pt x="5136" y="840"/>
                  </a:lnTo>
                  <a:lnTo>
                    <a:pt x="5107" y="813"/>
                  </a:lnTo>
                  <a:lnTo>
                    <a:pt x="5073" y="790"/>
                  </a:lnTo>
                  <a:lnTo>
                    <a:pt x="5035" y="777"/>
                  </a:lnTo>
                  <a:lnTo>
                    <a:pt x="4993" y="773"/>
                  </a:lnTo>
                  <a:close/>
                  <a:moveTo>
                    <a:pt x="2746" y="771"/>
                  </a:moveTo>
                  <a:lnTo>
                    <a:pt x="2704" y="775"/>
                  </a:lnTo>
                  <a:lnTo>
                    <a:pt x="2666" y="790"/>
                  </a:lnTo>
                  <a:lnTo>
                    <a:pt x="2632" y="811"/>
                  </a:lnTo>
                  <a:lnTo>
                    <a:pt x="2605" y="840"/>
                  </a:lnTo>
                  <a:lnTo>
                    <a:pt x="2582" y="872"/>
                  </a:lnTo>
                  <a:lnTo>
                    <a:pt x="2569" y="912"/>
                  </a:lnTo>
                  <a:lnTo>
                    <a:pt x="2565" y="952"/>
                  </a:lnTo>
                  <a:lnTo>
                    <a:pt x="2569" y="994"/>
                  </a:lnTo>
                  <a:lnTo>
                    <a:pt x="2582" y="1032"/>
                  </a:lnTo>
                  <a:lnTo>
                    <a:pt x="2605" y="1067"/>
                  </a:lnTo>
                  <a:lnTo>
                    <a:pt x="2632" y="1095"/>
                  </a:lnTo>
                  <a:lnTo>
                    <a:pt x="2666" y="1116"/>
                  </a:lnTo>
                  <a:lnTo>
                    <a:pt x="2704" y="1130"/>
                  </a:lnTo>
                  <a:lnTo>
                    <a:pt x="2746" y="1135"/>
                  </a:lnTo>
                  <a:lnTo>
                    <a:pt x="2788" y="1130"/>
                  </a:lnTo>
                  <a:lnTo>
                    <a:pt x="2826" y="1116"/>
                  </a:lnTo>
                  <a:lnTo>
                    <a:pt x="2861" y="1095"/>
                  </a:lnTo>
                  <a:lnTo>
                    <a:pt x="2887" y="1067"/>
                  </a:lnTo>
                  <a:lnTo>
                    <a:pt x="2910" y="1032"/>
                  </a:lnTo>
                  <a:lnTo>
                    <a:pt x="2923" y="994"/>
                  </a:lnTo>
                  <a:lnTo>
                    <a:pt x="2927" y="952"/>
                  </a:lnTo>
                  <a:lnTo>
                    <a:pt x="2923" y="912"/>
                  </a:lnTo>
                  <a:lnTo>
                    <a:pt x="2910" y="872"/>
                  </a:lnTo>
                  <a:lnTo>
                    <a:pt x="2887" y="840"/>
                  </a:lnTo>
                  <a:lnTo>
                    <a:pt x="2861" y="811"/>
                  </a:lnTo>
                  <a:lnTo>
                    <a:pt x="2826" y="790"/>
                  </a:lnTo>
                  <a:lnTo>
                    <a:pt x="2788" y="775"/>
                  </a:lnTo>
                  <a:lnTo>
                    <a:pt x="2746" y="771"/>
                  </a:lnTo>
                  <a:close/>
                  <a:moveTo>
                    <a:pt x="496" y="771"/>
                  </a:moveTo>
                  <a:lnTo>
                    <a:pt x="456" y="775"/>
                  </a:lnTo>
                  <a:lnTo>
                    <a:pt x="417" y="790"/>
                  </a:lnTo>
                  <a:lnTo>
                    <a:pt x="383" y="811"/>
                  </a:lnTo>
                  <a:lnTo>
                    <a:pt x="354" y="840"/>
                  </a:lnTo>
                  <a:lnTo>
                    <a:pt x="333" y="872"/>
                  </a:lnTo>
                  <a:lnTo>
                    <a:pt x="320" y="912"/>
                  </a:lnTo>
                  <a:lnTo>
                    <a:pt x="314" y="952"/>
                  </a:lnTo>
                  <a:lnTo>
                    <a:pt x="320" y="994"/>
                  </a:lnTo>
                  <a:lnTo>
                    <a:pt x="333" y="1032"/>
                  </a:lnTo>
                  <a:lnTo>
                    <a:pt x="354" y="1067"/>
                  </a:lnTo>
                  <a:lnTo>
                    <a:pt x="383" y="1095"/>
                  </a:lnTo>
                  <a:lnTo>
                    <a:pt x="417" y="1116"/>
                  </a:lnTo>
                  <a:lnTo>
                    <a:pt x="456" y="1130"/>
                  </a:lnTo>
                  <a:lnTo>
                    <a:pt x="496" y="1135"/>
                  </a:lnTo>
                  <a:lnTo>
                    <a:pt x="538" y="1130"/>
                  </a:lnTo>
                  <a:lnTo>
                    <a:pt x="578" y="1116"/>
                  </a:lnTo>
                  <a:lnTo>
                    <a:pt x="610" y="1095"/>
                  </a:lnTo>
                  <a:lnTo>
                    <a:pt x="639" y="1067"/>
                  </a:lnTo>
                  <a:lnTo>
                    <a:pt x="660" y="1032"/>
                  </a:lnTo>
                  <a:lnTo>
                    <a:pt x="673" y="994"/>
                  </a:lnTo>
                  <a:lnTo>
                    <a:pt x="679" y="952"/>
                  </a:lnTo>
                  <a:lnTo>
                    <a:pt x="673" y="912"/>
                  </a:lnTo>
                  <a:lnTo>
                    <a:pt x="660" y="872"/>
                  </a:lnTo>
                  <a:lnTo>
                    <a:pt x="639" y="840"/>
                  </a:lnTo>
                  <a:lnTo>
                    <a:pt x="610" y="811"/>
                  </a:lnTo>
                  <a:lnTo>
                    <a:pt x="576" y="790"/>
                  </a:lnTo>
                  <a:lnTo>
                    <a:pt x="538" y="775"/>
                  </a:lnTo>
                  <a:lnTo>
                    <a:pt x="496" y="771"/>
                  </a:lnTo>
                  <a:close/>
                  <a:moveTo>
                    <a:pt x="2746" y="0"/>
                  </a:moveTo>
                  <a:lnTo>
                    <a:pt x="2788" y="5"/>
                  </a:lnTo>
                  <a:lnTo>
                    <a:pt x="2826" y="21"/>
                  </a:lnTo>
                  <a:lnTo>
                    <a:pt x="2857" y="45"/>
                  </a:lnTo>
                  <a:lnTo>
                    <a:pt x="2882" y="78"/>
                  </a:lnTo>
                  <a:lnTo>
                    <a:pt x="2899" y="114"/>
                  </a:lnTo>
                  <a:lnTo>
                    <a:pt x="2904" y="156"/>
                  </a:lnTo>
                  <a:lnTo>
                    <a:pt x="2904" y="484"/>
                  </a:lnTo>
                  <a:lnTo>
                    <a:pt x="2965" y="508"/>
                  </a:lnTo>
                  <a:lnTo>
                    <a:pt x="3021" y="541"/>
                  </a:lnTo>
                  <a:lnTo>
                    <a:pt x="3074" y="581"/>
                  </a:lnTo>
                  <a:lnTo>
                    <a:pt x="3120" y="627"/>
                  </a:lnTo>
                  <a:lnTo>
                    <a:pt x="3158" y="678"/>
                  </a:lnTo>
                  <a:lnTo>
                    <a:pt x="3190" y="735"/>
                  </a:lnTo>
                  <a:lnTo>
                    <a:pt x="3217" y="796"/>
                  </a:lnTo>
                  <a:lnTo>
                    <a:pt x="4524" y="796"/>
                  </a:lnTo>
                  <a:lnTo>
                    <a:pt x="4550" y="733"/>
                  </a:lnTo>
                  <a:lnTo>
                    <a:pt x="4585" y="674"/>
                  </a:lnTo>
                  <a:lnTo>
                    <a:pt x="4627" y="621"/>
                  </a:lnTo>
                  <a:lnTo>
                    <a:pt x="4674" y="573"/>
                  </a:lnTo>
                  <a:lnTo>
                    <a:pt x="4730" y="533"/>
                  </a:lnTo>
                  <a:lnTo>
                    <a:pt x="4789" y="501"/>
                  </a:lnTo>
                  <a:lnTo>
                    <a:pt x="4854" y="478"/>
                  </a:lnTo>
                  <a:lnTo>
                    <a:pt x="4922" y="463"/>
                  </a:lnTo>
                  <a:lnTo>
                    <a:pt x="4993" y="457"/>
                  </a:lnTo>
                  <a:lnTo>
                    <a:pt x="5067" y="463"/>
                  </a:lnTo>
                  <a:lnTo>
                    <a:pt x="5136" y="478"/>
                  </a:lnTo>
                  <a:lnTo>
                    <a:pt x="5203" y="505"/>
                  </a:lnTo>
                  <a:lnTo>
                    <a:pt x="5264" y="537"/>
                  </a:lnTo>
                  <a:lnTo>
                    <a:pt x="5319" y="579"/>
                  </a:lnTo>
                  <a:lnTo>
                    <a:pt x="5367" y="629"/>
                  </a:lnTo>
                  <a:lnTo>
                    <a:pt x="5409" y="684"/>
                  </a:lnTo>
                  <a:lnTo>
                    <a:pt x="5443" y="745"/>
                  </a:lnTo>
                  <a:lnTo>
                    <a:pt x="5468" y="810"/>
                  </a:lnTo>
                  <a:lnTo>
                    <a:pt x="5483" y="880"/>
                  </a:lnTo>
                  <a:lnTo>
                    <a:pt x="5489" y="952"/>
                  </a:lnTo>
                  <a:lnTo>
                    <a:pt x="5483" y="1027"/>
                  </a:lnTo>
                  <a:lnTo>
                    <a:pt x="5468" y="1095"/>
                  </a:lnTo>
                  <a:lnTo>
                    <a:pt x="5443" y="1162"/>
                  </a:lnTo>
                  <a:lnTo>
                    <a:pt x="5409" y="1223"/>
                  </a:lnTo>
                  <a:lnTo>
                    <a:pt x="5367" y="1278"/>
                  </a:lnTo>
                  <a:lnTo>
                    <a:pt x="5319" y="1326"/>
                  </a:lnTo>
                  <a:lnTo>
                    <a:pt x="5264" y="1368"/>
                  </a:lnTo>
                  <a:lnTo>
                    <a:pt x="5203" y="1402"/>
                  </a:lnTo>
                  <a:lnTo>
                    <a:pt x="5136" y="1427"/>
                  </a:lnTo>
                  <a:lnTo>
                    <a:pt x="5067" y="1442"/>
                  </a:lnTo>
                  <a:lnTo>
                    <a:pt x="4993" y="1448"/>
                  </a:lnTo>
                  <a:lnTo>
                    <a:pt x="4922" y="1444"/>
                  </a:lnTo>
                  <a:lnTo>
                    <a:pt x="4854" y="1429"/>
                  </a:lnTo>
                  <a:lnTo>
                    <a:pt x="4789" y="1404"/>
                  </a:lnTo>
                  <a:lnTo>
                    <a:pt x="4728" y="1372"/>
                  </a:lnTo>
                  <a:lnTo>
                    <a:pt x="4674" y="1332"/>
                  </a:lnTo>
                  <a:lnTo>
                    <a:pt x="4625" y="1286"/>
                  </a:lnTo>
                  <a:lnTo>
                    <a:pt x="4583" y="1233"/>
                  </a:lnTo>
                  <a:lnTo>
                    <a:pt x="4548" y="1173"/>
                  </a:lnTo>
                  <a:lnTo>
                    <a:pt x="4524" y="1111"/>
                  </a:lnTo>
                  <a:lnTo>
                    <a:pt x="3217" y="1111"/>
                  </a:lnTo>
                  <a:lnTo>
                    <a:pt x="3190" y="1173"/>
                  </a:lnTo>
                  <a:lnTo>
                    <a:pt x="3154" y="1233"/>
                  </a:lnTo>
                  <a:lnTo>
                    <a:pt x="3112" y="1286"/>
                  </a:lnTo>
                  <a:lnTo>
                    <a:pt x="3065" y="1332"/>
                  </a:lnTo>
                  <a:lnTo>
                    <a:pt x="3009" y="1372"/>
                  </a:lnTo>
                  <a:lnTo>
                    <a:pt x="2950" y="1404"/>
                  </a:lnTo>
                  <a:lnTo>
                    <a:pt x="2885" y="1429"/>
                  </a:lnTo>
                  <a:lnTo>
                    <a:pt x="2817" y="1444"/>
                  </a:lnTo>
                  <a:lnTo>
                    <a:pt x="2746" y="1448"/>
                  </a:lnTo>
                  <a:lnTo>
                    <a:pt x="2674" y="1444"/>
                  </a:lnTo>
                  <a:lnTo>
                    <a:pt x="2605" y="1429"/>
                  </a:lnTo>
                  <a:lnTo>
                    <a:pt x="2542" y="1404"/>
                  </a:lnTo>
                  <a:lnTo>
                    <a:pt x="2481" y="1372"/>
                  </a:lnTo>
                  <a:lnTo>
                    <a:pt x="2428" y="1332"/>
                  </a:lnTo>
                  <a:lnTo>
                    <a:pt x="2378" y="1286"/>
                  </a:lnTo>
                  <a:lnTo>
                    <a:pt x="2336" y="1233"/>
                  </a:lnTo>
                  <a:lnTo>
                    <a:pt x="2302" y="1173"/>
                  </a:lnTo>
                  <a:lnTo>
                    <a:pt x="2275" y="1111"/>
                  </a:lnTo>
                  <a:lnTo>
                    <a:pt x="967" y="1111"/>
                  </a:lnTo>
                  <a:lnTo>
                    <a:pt x="940" y="1173"/>
                  </a:lnTo>
                  <a:lnTo>
                    <a:pt x="906" y="1233"/>
                  </a:lnTo>
                  <a:lnTo>
                    <a:pt x="864" y="1286"/>
                  </a:lnTo>
                  <a:lnTo>
                    <a:pt x="816" y="1332"/>
                  </a:lnTo>
                  <a:lnTo>
                    <a:pt x="761" y="1372"/>
                  </a:lnTo>
                  <a:lnTo>
                    <a:pt x="702" y="1404"/>
                  </a:lnTo>
                  <a:lnTo>
                    <a:pt x="637" y="1429"/>
                  </a:lnTo>
                  <a:lnTo>
                    <a:pt x="568" y="1444"/>
                  </a:lnTo>
                  <a:lnTo>
                    <a:pt x="496" y="1448"/>
                  </a:lnTo>
                  <a:lnTo>
                    <a:pt x="423" y="1442"/>
                  </a:lnTo>
                  <a:lnTo>
                    <a:pt x="353" y="1427"/>
                  </a:lnTo>
                  <a:lnTo>
                    <a:pt x="288" y="1402"/>
                  </a:lnTo>
                  <a:lnTo>
                    <a:pt x="227" y="1368"/>
                  </a:lnTo>
                  <a:lnTo>
                    <a:pt x="171" y="1326"/>
                  </a:lnTo>
                  <a:lnTo>
                    <a:pt x="122" y="1278"/>
                  </a:lnTo>
                  <a:lnTo>
                    <a:pt x="80" y="1223"/>
                  </a:lnTo>
                  <a:lnTo>
                    <a:pt x="47" y="1162"/>
                  </a:lnTo>
                  <a:lnTo>
                    <a:pt x="21" y="1095"/>
                  </a:lnTo>
                  <a:lnTo>
                    <a:pt x="5" y="1027"/>
                  </a:lnTo>
                  <a:lnTo>
                    <a:pt x="0" y="952"/>
                  </a:lnTo>
                  <a:lnTo>
                    <a:pt x="5" y="880"/>
                  </a:lnTo>
                  <a:lnTo>
                    <a:pt x="21" y="810"/>
                  </a:lnTo>
                  <a:lnTo>
                    <a:pt x="47" y="745"/>
                  </a:lnTo>
                  <a:lnTo>
                    <a:pt x="80" y="684"/>
                  </a:lnTo>
                  <a:lnTo>
                    <a:pt x="122" y="629"/>
                  </a:lnTo>
                  <a:lnTo>
                    <a:pt x="171" y="579"/>
                  </a:lnTo>
                  <a:lnTo>
                    <a:pt x="227" y="537"/>
                  </a:lnTo>
                  <a:lnTo>
                    <a:pt x="288" y="505"/>
                  </a:lnTo>
                  <a:lnTo>
                    <a:pt x="353" y="478"/>
                  </a:lnTo>
                  <a:lnTo>
                    <a:pt x="423" y="463"/>
                  </a:lnTo>
                  <a:lnTo>
                    <a:pt x="496" y="457"/>
                  </a:lnTo>
                  <a:lnTo>
                    <a:pt x="568" y="463"/>
                  </a:lnTo>
                  <a:lnTo>
                    <a:pt x="637" y="478"/>
                  </a:lnTo>
                  <a:lnTo>
                    <a:pt x="702" y="501"/>
                  </a:lnTo>
                  <a:lnTo>
                    <a:pt x="761" y="533"/>
                  </a:lnTo>
                  <a:lnTo>
                    <a:pt x="816" y="573"/>
                  </a:lnTo>
                  <a:lnTo>
                    <a:pt x="864" y="621"/>
                  </a:lnTo>
                  <a:lnTo>
                    <a:pt x="906" y="674"/>
                  </a:lnTo>
                  <a:lnTo>
                    <a:pt x="940" y="733"/>
                  </a:lnTo>
                  <a:lnTo>
                    <a:pt x="967" y="796"/>
                  </a:lnTo>
                  <a:lnTo>
                    <a:pt x="2275" y="796"/>
                  </a:lnTo>
                  <a:lnTo>
                    <a:pt x="2302" y="735"/>
                  </a:lnTo>
                  <a:lnTo>
                    <a:pt x="2334" y="678"/>
                  </a:lnTo>
                  <a:lnTo>
                    <a:pt x="2372" y="627"/>
                  </a:lnTo>
                  <a:lnTo>
                    <a:pt x="2418" y="581"/>
                  </a:lnTo>
                  <a:lnTo>
                    <a:pt x="2471" y="541"/>
                  </a:lnTo>
                  <a:lnTo>
                    <a:pt x="2527" y="508"/>
                  </a:lnTo>
                  <a:lnTo>
                    <a:pt x="2588" y="484"/>
                  </a:lnTo>
                  <a:lnTo>
                    <a:pt x="2588" y="156"/>
                  </a:lnTo>
                  <a:lnTo>
                    <a:pt x="2594" y="114"/>
                  </a:lnTo>
                  <a:lnTo>
                    <a:pt x="2611" y="78"/>
                  </a:lnTo>
                  <a:lnTo>
                    <a:pt x="2635" y="45"/>
                  </a:lnTo>
                  <a:lnTo>
                    <a:pt x="2666" y="21"/>
                  </a:lnTo>
                  <a:lnTo>
                    <a:pt x="2704" y="5"/>
                  </a:lnTo>
                  <a:lnTo>
                    <a:pt x="27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grpSp>
        <p:nvGrpSpPr>
          <p:cNvPr id="105" name="Group 104">
            <a:extLst>
              <a:ext uri="{FF2B5EF4-FFF2-40B4-BE49-F238E27FC236}">
                <a16:creationId xmlns:a16="http://schemas.microsoft.com/office/drawing/2014/main" id="{B9B34550-91F8-493A-9C32-0E09DD1B0A54}"/>
              </a:ext>
            </a:extLst>
          </p:cNvPr>
          <p:cNvGrpSpPr/>
          <p:nvPr/>
        </p:nvGrpSpPr>
        <p:grpSpPr>
          <a:xfrm>
            <a:off x="2707624" y="3604086"/>
            <a:ext cx="270926" cy="270748"/>
            <a:chOff x="4437063" y="1711325"/>
            <a:chExt cx="4867275" cy="4864100"/>
          </a:xfrm>
          <a:solidFill>
            <a:schemeClr val="bg1"/>
          </a:solidFill>
        </p:grpSpPr>
        <p:sp>
          <p:nvSpPr>
            <p:cNvPr id="106" name="Freeform 41">
              <a:extLst>
                <a:ext uri="{FF2B5EF4-FFF2-40B4-BE49-F238E27FC236}">
                  <a16:creationId xmlns:a16="http://schemas.microsoft.com/office/drawing/2014/main" id="{D992B3AC-FE44-4EC8-80AF-2B09BC579827}"/>
                </a:ext>
              </a:extLst>
            </p:cNvPr>
            <p:cNvSpPr>
              <a:spLocks noEditPoints="1"/>
            </p:cNvSpPr>
            <p:nvPr/>
          </p:nvSpPr>
          <p:spPr bwMode="auto">
            <a:xfrm>
              <a:off x="4437063" y="1711325"/>
              <a:ext cx="4867275" cy="4864100"/>
            </a:xfrm>
            <a:custGeom>
              <a:avLst/>
              <a:gdLst>
                <a:gd name="T0" fmla="*/ 2631 w 6132"/>
                <a:gd name="T1" fmla="*/ 987 h 6127"/>
                <a:gd name="T2" fmla="*/ 1999 w 6132"/>
                <a:gd name="T3" fmla="*/ 1277 h 6127"/>
                <a:gd name="T4" fmla="*/ 1364 w 6132"/>
                <a:gd name="T5" fmla="*/ 951 h 6127"/>
                <a:gd name="T6" fmla="*/ 943 w 6132"/>
                <a:gd name="T7" fmla="*/ 1341 h 6127"/>
                <a:gd name="T8" fmla="*/ 1291 w 6132"/>
                <a:gd name="T9" fmla="*/ 1944 h 6127"/>
                <a:gd name="T10" fmla="*/ 1034 w 6132"/>
                <a:gd name="T11" fmla="*/ 2595 h 6127"/>
                <a:gd name="T12" fmla="*/ 350 w 6132"/>
                <a:gd name="T13" fmla="*/ 2793 h 6127"/>
                <a:gd name="T14" fmla="*/ 954 w 6132"/>
                <a:gd name="T15" fmla="*/ 3483 h 6127"/>
                <a:gd name="T16" fmla="*/ 1209 w 6132"/>
                <a:gd name="T17" fmla="*/ 4007 h 6127"/>
                <a:gd name="T18" fmla="*/ 958 w 6132"/>
                <a:gd name="T19" fmla="*/ 4764 h 6127"/>
                <a:gd name="T20" fmla="*/ 1362 w 6132"/>
                <a:gd name="T21" fmla="*/ 5200 h 6127"/>
                <a:gd name="T22" fmla="*/ 1901 w 6132"/>
                <a:gd name="T23" fmla="*/ 4846 h 6127"/>
                <a:gd name="T24" fmla="*/ 2411 w 6132"/>
                <a:gd name="T25" fmla="*/ 5040 h 6127"/>
                <a:gd name="T26" fmla="*/ 2763 w 6132"/>
                <a:gd name="T27" fmla="*/ 5757 h 6127"/>
                <a:gd name="T28" fmla="*/ 3369 w 6132"/>
                <a:gd name="T29" fmla="*/ 5757 h 6127"/>
                <a:gd name="T30" fmla="*/ 3727 w 6132"/>
                <a:gd name="T31" fmla="*/ 5040 h 6127"/>
                <a:gd name="T32" fmla="*/ 4278 w 6132"/>
                <a:gd name="T33" fmla="*/ 4846 h 6127"/>
                <a:gd name="T34" fmla="*/ 4787 w 6132"/>
                <a:gd name="T35" fmla="*/ 5187 h 6127"/>
                <a:gd name="T36" fmla="*/ 4869 w 6132"/>
                <a:gd name="T37" fmla="*/ 4308 h 6127"/>
                <a:gd name="T38" fmla="*/ 4992 w 6132"/>
                <a:gd name="T39" fmla="*/ 3860 h 6127"/>
                <a:gd name="T40" fmla="*/ 5223 w 6132"/>
                <a:gd name="T41" fmla="*/ 3457 h 6127"/>
                <a:gd name="T42" fmla="*/ 5787 w 6132"/>
                <a:gd name="T43" fmla="*/ 2780 h 6127"/>
                <a:gd name="T44" fmla="*/ 5100 w 6132"/>
                <a:gd name="T45" fmla="*/ 2582 h 6127"/>
                <a:gd name="T46" fmla="*/ 4839 w 6132"/>
                <a:gd name="T47" fmla="*/ 1933 h 6127"/>
                <a:gd name="T48" fmla="*/ 5184 w 6132"/>
                <a:gd name="T49" fmla="*/ 1331 h 6127"/>
                <a:gd name="T50" fmla="*/ 4765 w 6132"/>
                <a:gd name="T51" fmla="*/ 944 h 6127"/>
                <a:gd name="T52" fmla="*/ 4127 w 6132"/>
                <a:gd name="T53" fmla="*/ 1272 h 6127"/>
                <a:gd name="T54" fmla="*/ 3481 w 6132"/>
                <a:gd name="T55" fmla="*/ 981 h 6127"/>
                <a:gd name="T56" fmla="*/ 2788 w 6132"/>
                <a:gd name="T57" fmla="*/ 344 h 6127"/>
                <a:gd name="T58" fmla="*/ 3591 w 6132"/>
                <a:gd name="T59" fmla="*/ 110 h 6127"/>
                <a:gd name="T60" fmla="*/ 4064 w 6132"/>
                <a:gd name="T61" fmla="*/ 851 h 6127"/>
                <a:gd name="T62" fmla="*/ 4839 w 6132"/>
                <a:gd name="T63" fmla="*/ 601 h 6127"/>
                <a:gd name="T64" fmla="*/ 5499 w 6132"/>
                <a:gd name="T65" fmla="*/ 1186 h 6127"/>
                <a:gd name="T66" fmla="*/ 5469 w 6132"/>
                <a:gd name="T67" fmla="*/ 1577 h 6127"/>
                <a:gd name="T68" fmla="*/ 5933 w 6132"/>
                <a:gd name="T69" fmla="*/ 2459 h 6127"/>
                <a:gd name="T70" fmla="*/ 6132 w 6132"/>
                <a:gd name="T71" fmla="*/ 2795 h 6127"/>
                <a:gd name="T72" fmla="*/ 5979 w 6132"/>
                <a:gd name="T73" fmla="*/ 3638 h 6127"/>
                <a:gd name="T74" fmla="*/ 5214 w 6132"/>
                <a:gd name="T75" fmla="*/ 4197 h 6127"/>
                <a:gd name="T76" fmla="*/ 5519 w 6132"/>
                <a:gd name="T77" fmla="*/ 4889 h 6127"/>
                <a:gd name="T78" fmla="*/ 4893 w 6132"/>
                <a:gd name="T79" fmla="*/ 5515 h 6127"/>
                <a:gd name="T80" fmla="*/ 4202 w 6132"/>
                <a:gd name="T81" fmla="*/ 5209 h 6127"/>
                <a:gd name="T82" fmla="*/ 3641 w 6132"/>
                <a:gd name="T83" fmla="*/ 5975 h 6127"/>
                <a:gd name="T84" fmla="*/ 2795 w 6132"/>
                <a:gd name="T85" fmla="*/ 6127 h 6127"/>
                <a:gd name="T86" fmla="*/ 2460 w 6132"/>
                <a:gd name="T87" fmla="*/ 5926 h 6127"/>
                <a:gd name="T88" fmla="*/ 1586 w 6132"/>
                <a:gd name="T89" fmla="*/ 5472 h 6127"/>
                <a:gd name="T90" fmla="*/ 1194 w 6132"/>
                <a:gd name="T91" fmla="*/ 5500 h 6127"/>
                <a:gd name="T92" fmla="*/ 609 w 6132"/>
                <a:gd name="T93" fmla="*/ 4841 h 6127"/>
                <a:gd name="T94" fmla="*/ 861 w 6132"/>
                <a:gd name="T95" fmla="*/ 4076 h 6127"/>
                <a:gd name="T96" fmla="*/ 110 w 6132"/>
                <a:gd name="T97" fmla="*/ 3614 h 6127"/>
                <a:gd name="T98" fmla="*/ 6 w 6132"/>
                <a:gd name="T99" fmla="*/ 2746 h 6127"/>
                <a:gd name="T100" fmla="*/ 257 w 6132"/>
                <a:gd name="T101" fmla="*/ 2448 h 6127"/>
                <a:gd name="T102" fmla="*/ 626 w 6132"/>
                <a:gd name="T103" fmla="*/ 1532 h 6127"/>
                <a:gd name="T104" fmla="*/ 658 w 6132"/>
                <a:gd name="T105" fmla="*/ 1143 h 6127"/>
                <a:gd name="T106" fmla="*/ 1349 w 6132"/>
                <a:gd name="T107" fmla="*/ 603 h 6127"/>
                <a:gd name="T108" fmla="*/ 2195 w 6132"/>
                <a:gd name="T109" fmla="*/ 801 h 6127"/>
                <a:gd name="T110" fmla="*/ 2564 w 6132"/>
                <a:gd name="T111" fmla="*/ 73 h 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32" h="6127">
                  <a:moveTo>
                    <a:pt x="2788" y="344"/>
                  </a:moveTo>
                  <a:lnTo>
                    <a:pt x="2773" y="348"/>
                  </a:lnTo>
                  <a:lnTo>
                    <a:pt x="2761" y="359"/>
                  </a:lnTo>
                  <a:lnTo>
                    <a:pt x="2754" y="372"/>
                  </a:lnTo>
                  <a:lnTo>
                    <a:pt x="2663" y="914"/>
                  </a:lnTo>
                  <a:lnTo>
                    <a:pt x="2652" y="953"/>
                  </a:lnTo>
                  <a:lnTo>
                    <a:pt x="2631" y="987"/>
                  </a:lnTo>
                  <a:lnTo>
                    <a:pt x="2605" y="1015"/>
                  </a:lnTo>
                  <a:lnTo>
                    <a:pt x="2573" y="1037"/>
                  </a:lnTo>
                  <a:lnTo>
                    <a:pt x="2536" y="1052"/>
                  </a:lnTo>
                  <a:lnTo>
                    <a:pt x="2396" y="1095"/>
                  </a:lnTo>
                  <a:lnTo>
                    <a:pt x="2260" y="1147"/>
                  </a:lnTo>
                  <a:lnTo>
                    <a:pt x="2128" y="1208"/>
                  </a:lnTo>
                  <a:lnTo>
                    <a:pt x="1999" y="1277"/>
                  </a:lnTo>
                  <a:lnTo>
                    <a:pt x="1964" y="1294"/>
                  </a:lnTo>
                  <a:lnTo>
                    <a:pt x="1925" y="1301"/>
                  </a:lnTo>
                  <a:lnTo>
                    <a:pt x="1886" y="1300"/>
                  </a:lnTo>
                  <a:lnTo>
                    <a:pt x="1847" y="1290"/>
                  </a:lnTo>
                  <a:lnTo>
                    <a:pt x="1811" y="1270"/>
                  </a:lnTo>
                  <a:lnTo>
                    <a:pt x="1370" y="955"/>
                  </a:lnTo>
                  <a:lnTo>
                    <a:pt x="1364" y="951"/>
                  </a:lnTo>
                  <a:lnTo>
                    <a:pt x="1357" y="950"/>
                  </a:lnTo>
                  <a:lnTo>
                    <a:pt x="1349" y="950"/>
                  </a:lnTo>
                  <a:lnTo>
                    <a:pt x="1344" y="950"/>
                  </a:lnTo>
                  <a:lnTo>
                    <a:pt x="1338" y="951"/>
                  </a:lnTo>
                  <a:lnTo>
                    <a:pt x="1332" y="953"/>
                  </a:lnTo>
                  <a:lnTo>
                    <a:pt x="1325" y="959"/>
                  </a:lnTo>
                  <a:lnTo>
                    <a:pt x="943" y="1341"/>
                  </a:lnTo>
                  <a:lnTo>
                    <a:pt x="935" y="1354"/>
                  </a:lnTo>
                  <a:lnTo>
                    <a:pt x="934" y="1370"/>
                  </a:lnTo>
                  <a:lnTo>
                    <a:pt x="939" y="1385"/>
                  </a:lnTo>
                  <a:lnTo>
                    <a:pt x="1258" y="1832"/>
                  </a:lnTo>
                  <a:lnTo>
                    <a:pt x="1278" y="1867"/>
                  </a:lnTo>
                  <a:lnTo>
                    <a:pt x="1290" y="1905"/>
                  </a:lnTo>
                  <a:lnTo>
                    <a:pt x="1291" y="1944"/>
                  </a:lnTo>
                  <a:lnTo>
                    <a:pt x="1284" y="1983"/>
                  </a:lnTo>
                  <a:lnTo>
                    <a:pt x="1267" y="2020"/>
                  </a:lnTo>
                  <a:lnTo>
                    <a:pt x="1198" y="2147"/>
                  </a:lnTo>
                  <a:lnTo>
                    <a:pt x="1139" y="2281"/>
                  </a:lnTo>
                  <a:lnTo>
                    <a:pt x="1088" y="2417"/>
                  </a:lnTo>
                  <a:lnTo>
                    <a:pt x="1049" y="2556"/>
                  </a:lnTo>
                  <a:lnTo>
                    <a:pt x="1034" y="2595"/>
                  </a:lnTo>
                  <a:lnTo>
                    <a:pt x="1012" y="2627"/>
                  </a:lnTo>
                  <a:lnTo>
                    <a:pt x="982" y="2653"/>
                  </a:lnTo>
                  <a:lnTo>
                    <a:pt x="949" y="2674"/>
                  </a:lnTo>
                  <a:lnTo>
                    <a:pt x="909" y="2685"/>
                  </a:lnTo>
                  <a:lnTo>
                    <a:pt x="375" y="2774"/>
                  </a:lnTo>
                  <a:lnTo>
                    <a:pt x="360" y="2780"/>
                  </a:lnTo>
                  <a:lnTo>
                    <a:pt x="350" y="2793"/>
                  </a:lnTo>
                  <a:lnTo>
                    <a:pt x="347" y="2808"/>
                  </a:lnTo>
                  <a:lnTo>
                    <a:pt x="347" y="3346"/>
                  </a:lnTo>
                  <a:lnTo>
                    <a:pt x="350" y="3362"/>
                  </a:lnTo>
                  <a:lnTo>
                    <a:pt x="360" y="3374"/>
                  </a:lnTo>
                  <a:lnTo>
                    <a:pt x="375" y="3379"/>
                  </a:lnTo>
                  <a:lnTo>
                    <a:pt x="917" y="3472"/>
                  </a:lnTo>
                  <a:lnTo>
                    <a:pt x="954" y="3483"/>
                  </a:lnTo>
                  <a:lnTo>
                    <a:pt x="990" y="3502"/>
                  </a:lnTo>
                  <a:lnTo>
                    <a:pt x="1017" y="3530"/>
                  </a:lnTo>
                  <a:lnTo>
                    <a:pt x="1040" y="3562"/>
                  </a:lnTo>
                  <a:lnTo>
                    <a:pt x="1055" y="3599"/>
                  </a:lnTo>
                  <a:lnTo>
                    <a:pt x="1096" y="3739"/>
                  </a:lnTo>
                  <a:lnTo>
                    <a:pt x="1148" y="3874"/>
                  </a:lnTo>
                  <a:lnTo>
                    <a:pt x="1209" y="4007"/>
                  </a:lnTo>
                  <a:lnTo>
                    <a:pt x="1280" y="4133"/>
                  </a:lnTo>
                  <a:lnTo>
                    <a:pt x="1297" y="4170"/>
                  </a:lnTo>
                  <a:lnTo>
                    <a:pt x="1304" y="4210"/>
                  </a:lnTo>
                  <a:lnTo>
                    <a:pt x="1303" y="4249"/>
                  </a:lnTo>
                  <a:lnTo>
                    <a:pt x="1291" y="4288"/>
                  </a:lnTo>
                  <a:lnTo>
                    <a:pt x="1273" y="4323"/>
                  </a:lnTo>
                  <a:lnTo>
                    <a:pt x="958" y="4764"/>
                  </a:lnTo>
                  <a:lnTo>
                    <a:pt x="952" y="4779"/>
                  </a:lnTo>
                  <a:lnTo>
                    <a:pt x="954" y="4794"/>
                  </a:lnTo>
                  <a:lnTo>
                    <a:pt x="962" y="4809"/>
                  </a:lnTo>
                  <a:lnTo>
                    <a:pt x="1344" y="5189"/>
                  </a:lnTo>
                  <a:lnTo>
                    <a:pt x="1349" y="5194"/>
                  </a:lnTo>
                  <a:lnTo>
                    <a:pt x="1357" y="5198"/>
                  </a:lnTo>
                  <a:lnTo>
                    <a:pt x="1362" y="5200"/>
                  </a:lnTo>
                  <a:lnTo>
                    <a:pt x="1368" y="5200"/>
                  </a:lnTo>
                  <a:lnTo>
                    <a:pt x="1373" y="5200"/>
                  </a:lnTo>
                  <a:lnTo>
                    <a:pt x="1381" y="5196"/>
                  </a:lnTo>
                  <a:lnTo>
                    <a:pt x="1386" y="5194"/>
                  </a:lnTo>
                  <a:lnTo>
                    <a:pt x="1835" y="4874"/>
                  </a:lnTo>
                  <a:lnTo>
                    <a:pt x="1867" y="4857"/>
                  </a:lnTo>
                  <a:lnTo>
                    <a:pt x="1901" y="4846"/>
                  </a:lnTo>
                  <a:lnTo>
                    <a:pt x="1934" y="4843"/>
                  </a:lnTo>
                  <a:lnTo>
                    <a:pt x="1964" y="4846"/>
                  </a:lnTo>
                  <a:lnTo>
                    <a:pt x="1994" y="4854"/>
                  </a:lnTo>
                  <a:lnTo>
                    <a:pt x="2022" y="4867"/>
                  </a:lnTo>
                  <a:lnTo>
                    <a:pt x="2148" y="4932"/>
                  </a:lnTo>
                  <a:lnTo>
                    <a:pt x="2277" y="4992"/>
                  </a:lnTo>
                  <a:lnTo>
                    <a:pt x="2411" y="5040"/>
                  </a:lnTo>
                  <a:lnTo>
                    <a:pt x="2547" y="5081"/>
                  </a:lnTo>
                  <a:lnTo>
                    <a:pt x="2584" y="5096"/>
                  </a:lnTo>
                  <a:lnTo>
                    <a:pt x="2616" y="5118"/>
                  </a:lnTo>
                  <a:lnTo>
                    <a:pt x="2644" y="5146"/>
                  </a:lnTo>
                  <a:lnTo>
                    <a:pt x="2663" y="5180"/>
                  </a:lnTo>
                  <a:lnTo>
                    <a:pt x="2674" y="5219"/>
                  </a:lnTo>
                  <a:lnTo>
                    <a:pt x="2763" y="5757"/>
                  </a:lnTo>
                  <a:lnTo>
                    <a:pt x="2769" y="5772"/>
                  </a:lnTo>
                  <a:lnTo>
                    <a:pt x="2782" y="5781"/>
                  </a:lnTo>
                  <a:lnTo>
                    <a:pt x="2797" y="5785"/>
                  </a:lnTo>
                  <a:lnTo>
                    <a:pt x="3337" y="5785"/>
                  </a:lnTo>
                  <a:lnTo>
                    <a:pt x="3352" y="5781"/>
                  </a:lnTo>
                  <a:lnTo>
                    <a:pt x="3363" y="5772"/>
                  </a:lnTo>
                  <a:lnTo>
                    <a:pt x="3369" y="5757"/>
                  </a:lnTo>
                  <a:lnTo>
                    <a:pt x="3460" y="5219"/>
                  </a:lnTo>
                  <a:lnTo>
                    <a:pt x="3471" y="5181"/>
                  </a:lnTo>
                  <a:lnTo>
                    <a:pt x="3490" y="5146"/>
                  </a:lnTo>
                  <a:lnTo>
                    <a:pt x="3516" y="5118"/>
                  </a:lnTo>
                  <a:lnTo>
                    <a:pt x="3550" y="5096"/>
                  </a:lnTo>
                  <a:lnTo>
                    <a:pt x="3587" y="5081"/>
                  </a:lnTo>
                  <a:lnTo>
                    <a:pt x="3727" y="5040"/>
                  </a:lnTo>
                  <a:lnTo>
                    <a:pt x="3863" y="4990"/>
                  </a:lnTo>
                  <a:lnTo>
                    <a:pt x="3997" y="4928"/>
                  </a:lnTo>
                  <a:lnTo>
                    <a:pt x="4124" y="4857"/>
                  </a:lnTo>
                  <a:lnTo>
                    <a:pt x="4161" y="4843"/>
                  </a:lnTo>
                  <a:lnTo>
                    <a:pt x="4200" y="4835"/>
                  </a:lnTo>
                  <a:lnTo>
                    <a:pt x="4239" y="4837"/>
                  </a:lnTo>
                  <a:lnTo>
                    <a:pt x="4278" y="4846"/>
                  </a:lnTo>
                  <a:lnTo>
                    <a:pt x="4312" y="4867"/>
                  </a:lnTo>
                  <a:lnTo>
                    <a:pt x="4757" y="5181"/>
                  </a:lnTo>
                  <a:lnTo>
                    <a:pt x="4763" y="5185"/>
                  </a:lnTo>
                  <a:lnTo>
                    <a:pt x="4768" y="5187"/>
                  </a:lnTo>
                  <a:lnTo>
                    <a:pt x="4776" y="5189"/>
                  </a:lnTo>
                  <a:lnTo>
                    <a:pt x="4781" y="5189"/>
                  </a:lnTo>
                  <a:lnTo>
                    <a:pt x="4787" y="5187"/>
                  </a:lnTo>
                  <a:lnTo>
                    <a:pt x="4794" y="5183"/>
                  </a:lnTo>
                  <a:lnTo>
                    <a:pt x="4800" y="5178"/>
                  </a:lnTo>
                  <a:lnTo>
                    <a:pt x="5182" y="4796"/>
                  </a:lnTo>
                  <a:lnTo>
                    <a:pt x="5191" y="4783"/>
                  </a:lnTo>
                  <a:lnTo>
                    <a:pt x="5191" y="4768"/>
                  </a:lnTo>
                  <a:lnTo>
                    <a:pt x="5186" y="4753"/>
                  </a:lnTo>
                  <a:lnTo>
                    <a:pt x="4869" y="4308"/>
                  </a:lnTo>
                  <a:lnTo>
                    <a:pt x="4850" y="4273"/>
                  </a:lnTo>
                  <a:lnTo>
                    <a:pt x="4839" y="4234"/>
                  </a:lnTo>
                  <a:lnTo>
                    <a:pt x="4839" y="4195"/>
                  </a:lnTo>
                  <a:lnTo>
                    <a:pt x="4846" y="4156"/>
                  </a:lnTo>
                  <a:lnTo>
                    <a:pt x="4861" y="4120"/>
                  </a:lnTo>
                  <a:lnTo>
                    <a:pt x="4932" y="3992"/>
                  </a:lnTo>
                  <a:lnTo>
                    <a:pt x="4992" y="3860"/>
                  </a:lnTo>
                  <a:lnTo>
                    <a:pt x="5044" y="3724"/>
                  </a:lnTo>
                  <a:lnTo>
                    <a:pt x="5085" y="3584"/>
                  </a:lnTo>
                  <a:lnTo>
                    <a:pt x="5100" y="3547"/>
                  </a:lnTo>
                  <a:lnTo>
                    <a:pt x="5120" y="3513"/>
                  </a:lnTo>
                  <a:lnTo>
                    <a:pt x="5150" y="3487"/>
                  </a:lnTo>
                  <a:lnTo>
                    <a:pt x="5184" y="3469"/>
                  </a:lnTo>
                  <a:lnTo>
                    <a:pt x="5223" y="3457"/>
                  </a:lnTo>
                  <a:lnTo>
                    <a:pt x="5761" y="3366"/>
                  </a:lnTo>
                  <a:lnTo>
                    <a:pt x="5776" y="3361"/>
                  </a:lnTo>
                  <a:lnTo>
                    <a:pt x="5786" y="3349"/>
                  </a:lnTo>
                  <a:lnTo>
                    <a:pt x="5789" y="3335"/>
                  </a:lnTo>
                  <a:lnTo>
                    <a:pt x="5791" y="3335"/>
                  </a:lnTo>
                  <a:lnTo>
                    <a:pt x="5791" y="2795"/>
                  </a:lnTo>
                  <a:lnTo>
                    <a:pt x="5787" y="2780"/>
                  </a:lnTo>
                  <a:lnTo>
                    <a:pt x="5778" y="2769"/>
                  </a:lnTo>
                  <a:lnTo>
                    <a:pt x="5763" y="2761"/>
                  </a:lnTo>
                  <a:lnTo>
                    <a:pt x="5225" y="2670"/>
                  </a:lnTo>
                  <a:lnTo>
                    <a:pt x="5186" y="2661"/>
                  </a:lnTo>
                  <a:lnTo>
                    <a:pt x="5152" y="2640"/>
                  </a:lnTo>
                  <a:lnTo>
                    <a:pt x="5122" y="2614"/>
                  </a:lnTo>
                  <a:lnTo>
                    <a:pt x="5100" y="2582"/>
                  </a:lnTo>
                  <a:lnTo>
                    <a:pt x="5087" y="2543"/>
                  </a:lnTo>
                  <a:lnTo>
                    <a:pt x="5046" y="2404"/>
                  </a:lnTo>
                  <a:lnTo>
                    <a:pt x="4994" y="2268"/>
                  </a:lnTo>
                  <a:lnTo>
                    <a:pt x="4934" y="2136"/>
                  </a:lnTo>
                  <a:lnTo>
                    <a:pt x="4863" y="2007"/>
                  </a:lnTo>
                  <a:lnTo>
                    <a:pt x="4846" y="1972"/>
                  </a:lnTo>
                  <a:lnTo>
                    <a:pt x="4839" y="1933"/>
                  </a:lnTo>
                  <a:lnTo>
                    <a:pt x="4841" y="1893"/>
                  </a:lnTo>
                  <a:lnTo>
                    <a:pt x="4852" y="1854"/>
                  </a:lnTo>
                  <a:lnTo>
                    <a:pt x="4871" y="1819"/>
                  </a:lnTo>
                  <a:lnTo>
                    <a:pt x="5187" y="1376"/>
                  </a:lnTo>
                  <a:lnTo>
                    <a:pt x="5193" y="1361"/>
                  </a:lnTo>
                  <a:lnTo>
                    <a:pt x="5191" y="1344"/>
                  </a:lnTo>
                  <a:lnTo>
                    <a:pt x="5184" y="1331"/>
                  </a:lnTo>
                  <a:lnTo>
                    <a:pt x="4802" y="950"/>
                  </a:lnTo>
                  <a:lnTo>
                    <a:pt x="4794" y="946"/>
                  </a:lnTo>
                  <a:lnTo>
                    <a:pt x="4789" y="942"/>
                  </a:lnTo>
                  <a:lnTo>
                    <a:pt x="4783" y="940"/>
                  </a:lnTo>
                  <a:lnTo>
                    <a:pt x="4778" y="940"/>
                  </a:lnTo>
                  <a:lnTo>
                    <a:pt x="4772" y="940"/>
                  </a:lnTo>
                  <a:lnTo>
                    <a:pt x="4765" y="944"/>
                  </a:lnTo>
                  <a:lnTo>
                    <a:pt x="4759" y="946"/>
                  </a:lnTo>
                  <a:lnTo>
                    <a:pt x="4315" y="1264"/>
                  </a:lnTo>
                  <a:lnTo>
                    <a:pt x="4280" y="1283"/>
                  </a:lnTo>
                  <a:lnTo>
                    <a:pt x="4243" y="1294"/>
                  </a:lnTo>
                  <a:lnTo>
                    <a:pt x="4204" y="1296"/>
                  </a:lnTo>
                  <a:lnTo>
                    <a:pt x="4165" y="1288"/>
                  </a:lnTo>
                  <a:lnTo>
                    <a:pt x="4127" y="1272"/>
                  </a:lnTo>
                  <a:lnTo>
                    <a:pt x="3997" y="1201"/>
                  </a:lnTo>
                  <a:lnTo>
                    <a:pt x="3861" y="1139"/>
                  </a:lnTo>
                  <a:lnTo>
                    <a:pt x="3721" y="1087"/>
                  </a:lnTo>
                  <a:lnTo>
                    <a:pt x="3578" y="1046"/>
                  </a:lnTo>
                  <a:lnTo>
                    <a:pt x="3540" y="1031"/>
                  </a:lnTo>
                  <a:lnTo>
                    <a:pt x="3509" y="1009"/>
                  </a:lnTo>
                  <a:lnTo>
                    <a:pt x="3481" y="981"/>
                  </a:lnTo>
                  <a:lnTo>
                    <a:pt x="3462" y="946"/>
                  </a:lnTo>
                  <a:lnTo>
                    <a:pt x="3451" y="907"/>
                  </a:lnTo>
                  <a:lnTo>
                    <a:pt x="3361" y="372"/>
                  </a:lnTo>
                  <a:lnTo>
                    <a:pt x="3354" y="359"/>
                  </a:lnTo>
                  <a:lnTo>
                    <a:pt x="3343" y="348"/>
                  </a:lnTo>
                  <a:lnTo>
                    <a:pt x="3328" y="344"/>
                  </a:lnTo>
                  <a:lnTo>
                    <a:pt x="2788" y="344"/>
                  </a:lnTo>
                  <a:close/>
                  <a:moveTo>
                    <a:pt x="2786" y="0"/>
                  </a:moveTo>
                  <a:lnTo>
                    <a:pt x="3324" y="0"/>
                  </a:lnTo>
                  <a:lnTo>
                    <a:pt x="3386" y="6"/>
                  </a:lnTo>
                  <a:lnTo>
                    <a:pt x="3443" y="19"/>
                  </a:lnTo>
                  <a:lnTo>
                    <a:pt x="3497" y="43"/>
                  </a:lnTo>
                  <a:lnTo>
                    <a:pt x="3548" y="73"/>
                  </a:lnTo>
                  <a:lnTo>
                    <a:pt x="3591" y="110"/>
                  </a:lnTo>
                  <a:lnTo>
                    <a:pt x="3630" y="153"/>
                  </a:lnTo>
                  <a:lnTo>
                    <a:pt x="3661" y="203"/>
                  </a:lnTo>
                  <a:lnTo>
                    <a:pt x="3684" y="257"/>
                  </a:lnTo>
                  <a:lnTo>
                    <a:pt x="3699" y="317"/>
                  </a:lnTo>
                  <a:lnTo>
                    <a:pt x="3771" y="741"/>
                  </a:lnTo>
                  <a:lnTo>
                    <a:pt x="3919" y="791"/>
                  </a:lnTo>
                  <a:lnTo>
                    <a:pt x="4064" y="851"/>
                  </a:lnTo>
                  <a:lnTo>
                    <a:pt x="4204" y="920"/>
                  </a:lnTo>
                  <a:lnTo>
                    <a:pt x="4560" y="667"/>
                  </a:lnTo>
                  <a:lnTo>
                    <a:pt x="4610" y="635"/>
                  </a:lnTo>
                  <a:lnTo>
                    <a:pt x="4664" y="614"/>
                  </a:lnTo>
                  <a:lnTo>
                    <a:pt x="4720" y="600"/>
                  </a:lnTo>
                  <a:lnTo>
                    <a:pt x="4779" y="596"/>
                  </a:lnTo>
                  <a:lnTo>
                    <a:pt x="4839" y="601"/>
                  </a:lnTo>
                  <a:lnTo>
                    <a:pt x="4897" y="614"/>
                  </a:lnTo>
                  <a:lnTo>
                    <a:pt x="4951" y="637"/>
                  </a:lnTo>
                  <a:lnTo>
                    <a:pt x="5001" y="668"/>
                  </a:lnTo>
                  <a:lnTo>
                    <a:pt x="5046" y="707"/>
                  </a:lnTo>
                  <a:lnTo>
                    <a:pt x="5428" y="1089"/>
                  </a:lnTo>
                  <a:lnTo>
                    <a:pt x="5469" y="1134"/>
                  </a:lnTo>
                  <a:lnTo>
                    <a:pt x="5499" y="1186"/>
                  </a:lnTo>
                  <a:lnTo>
                    <a:pt x="5521" y="1240"/>
                  </a:lnTo>
                  <a:lnTo>
                    <a:pt x="5536" y="1296"/>
                  </a:lnTo>
                  <a:lnTo>
                    <a:pt x="5540" y="1354"/>
                  </a:lnTo>
                  <a:lnTo>
                    <a:pt x="5536" y="1411"/>
                  </a:lnTo>
                  <a:lnTo>
                    <a:pt x="5523" y="1469"/>
                  </a:lnTo>
                  <a:lnTo>
                    <a:pt x="5500" y="1525"/>
                  </a:lnTo>
                  <a:lnTo>
                    <a:pt x="5469" y="1577"/>
                  </a:lnTo>
                  <a:lnTo>
                    <a:pt x="5215" y="1931"/>
                  </a:lnTo>
                  <a:lnTo>
                    <a:pt x="5282" y="2067"/>
                  </a:lnTo>
                  <a:lnTo>
                    <a:pt x="5340" y="2204"/>
                  </a:lnTo>
                  <a:lnTo>
                    <a:pt x="5389" y="2348"/>
                  </a:lnTo>
                  <a:lnTo>
                    <a:pt x="5819" y="2420"/>
                  </a:lnTo>
                  <a:lnTo>
                    <a:pt x="5879" y="2435"/>
                  </a:lnTo>
                  <a:lnTo>
                    <a:pt x="5933" y="2459"/>
                  </a:lnTo>
                  <a:lnTo>
                    <a:pt x="5983" y="2491"/>
                  </a:lnTo>
                  <a:lnTo>
                    <a:pt x="6026" y="2528"/>
                  </a:lnTo>
                  <a:lnTo>
                    <a:pt x="6063" y="2573"/>
                  </a:lnTo>
                  <a:lnTo>
                    <a:pt x="6093" y="2621"/>
                  </a:lnTo>
                  <a:lnTo>
                    <a:pt x="6115" y="2675"/>
                  </a:lnTo>
                  <a:lnTo>
                    <a:pt x="6128" y="2735"/>
                  </a:lnTo>
                  <a:lnTo>
                    <a:pt x="6132" y="2795"/>
                  </a:lnTo>
                  <a:lnTo>
                    <a:pt x="6132" y="3335"/>
                  </a:lnTo>
                  <a:lnTo>
                    <a:pt x="6128" y="3394"/>
                  </a:lnTo>
                  <a:lnTo>
                    <a:pt x="6114" y="3452"/>
                  </a:lnTo>
                  <a:lnTo>
                    <a:pt x="6091" y="3506"/>
                  </a:lnTo>
                  <a:lnTo>
                    <a:pt x="6061" y="3556"/>
                  </a:lnTo>
                  <a:lnTo>
                    <a:pt x="6024" y="3601"/>
                  </a:lnTo>
                  <a:lnTo>
                    <a:pt x="5979" y="3638"/>
                  </a:lnTo>
                  <a:lnTo>
                    <a:pt x="5931" y="3670"/>
                  </a:lnTo>
                  <a:lnTo>
                    <a:pt x="5875" y="3692"/>
                  </a:lnTo>
                  <a:lnTo>
                    <a:pt x="5817" y="3707"/>
                  </a:lnTo>
                  <a:lnTo>
                    <a:pt x="5387" y="3779"/>
                  </a:lnTo>
                  <a:lnTo>
                    <a:pt x="5338" y="3921"/>
                  </a:lnTo>
                  <a:lnTo>
                    <a:pt x="5279" y="4061"/>
                  </a:lnTo>
                  <a:lnTo>
                    <a:pt x="5214" y="4197"/>
                  </a:lnTo>
                  <a:lnTo>
                    <a:pt x="5467" y="4552"/>
                  </a:lnTo>
                  <a:lnTo>
                    <a:pt x="5499" y="4604"/>
                  </a:lnTo>
                  <a:lnTo>
                    <a:pt x="5519" y="4660"/>
                  </a:lnTo>
                  <a:lnTo>
                    <a:pt x="5532" y="4716"/>
                  </a:lnTo>
                  <a:lnTo>
                    <a:pt x="5538" y="4776"/>
                  </a:lnTo>
                  <a:lnTo>
                    <a:pt x="5532" y="4833"/>
                  </a:lnTo>
                  <a:lnTo>
                    <a:pt x="5519" y="4889"/>
                  </a:lnTo>
                  <a:lnTo>
                    <a:pt x="5497" y="4943"/>
                  </a:lnTo>
                  <a:lnTo>
                    <a:pt x="5465" y="4993"/>
                  </a:lnTo>
                  <a:lnTo>
                    <a:pt x="5426" y="5040"/>
                  </a:lnTo>
                  <a:lnTo>
                    <a:pt x="5044" y="5422"/>
                  </a:lnTo>
                  <a:lnTo>
                    <a:pt x="4997" y="5461"/>
                  </a:lnTo>
                  <a:lnTo>
                    <a:pt x="4947" y="5492"/>
                  </a:lnTo>
                  <a:lnTo>
                    <a:pt x="4893" y="5515"/>
                  </a:lnTo>
                  <a:lnTo>
                    <a:pt x="4835" y="5528"/>
                  </a:lnTo>
                  <a:lnTo>
                    <a:pt x="4776" y="5533"/>
                  </a:lnTo>
                  <a:lnTo>
                    <a:pt x="4718" y="5528"/>
                  </a:lnTo>
                  <a:lnTo>
                    <a:pt x="4660" y="5515"/>
                  </a:lnTo>
                  <a:lnTo>
                    <a:pt x="4606" y="5492"/>
                  </a:lnTo>
                  <a:lnTo>
                    <a:pt x="4556" y="5463"/>
                  </a:lnTo>
                  <a:lnTo>
                    <a:pt x="4202" y="5209"/>
                  </a:lnTo>
                  <a:lnTo>
                    <a:pt x="4066" y="5275"/>
                  </a:lnTo>
                  <a:lnTo>
                    <a:pt x="3926" y="5332"/>
                  </a:lnTo>
                  <a:lnTo>
                    <a:pt x="3783" y="5383"/>
                  </a:lnTo>
                  <a:lnTo>
                    <a:pt x="3710" y="5813"/>
                  </a:lnTo>
                  <a:lnTo>
                    <a:pt x="3695" y="5870"/>
                  </a:lnTo>
                  <a:lnTo>
                    <a:pt x="3673" y="5926"/>
                  </a:lnTo>
                  <a:lnTo>
                    <a:pt x="3641" y="5975"/>
                  </a:lnTo>
                  <a:lnTo>
                    <a:pt x="3604" y="6019"/>
                  </a:lnTo>
                  <a:lnTo>
                    <a:pt x="3559" y="6056"/>
                  </a:lnTo>
                  <a:lnTo>
                    <a:pt x="3509" y="6086"/>
                  </a:lnTo>
                  <a:lnTo>
                    <a:pt x="3455" y="6109"/>
                  </a:lnTo>
                  <a:lnTo>
                    <a:pt x="3397" y="6124"/>
                  </a:lnTo>
                  <a:lnTo>
                    <a:pt x="3337" y="6127"/>
                  </a:lnTo>
                  <a:lnTo>
                    <a:pt x="2795" y="6127"/>
                  </a:lnTo>
                  <a:lnTo>
                    <a:pt x="2735" y="6124"/>
                  </a:lnTo>
                  <a:lnTo>
                    <a:pt x="2678" y="6109"/>
                  </a:lnTo>
                  <a:lnTo>
                    <a:pt x="2624" y="6086"/>
                  </a:lnTo>
                  <a:lnTo>
                    <a:pt x="2573" y="6056"/>
                  </a:lnTo>
                  <a:lnTo>
                    <a:pt x="2529" y="6019"/>
                  </a:lnTo>
                  <a:lnTo>
                    <a:pt x="2491" y="5975"/>
                  </a:lnTo>
                  <a:lnTo>
                    <a:pt x="2460" y="5926"/>
                  </a:lnTo>
                  <a:lnTo>
                    <a:pt x="2437" y="5870"/>
                  </a:lnTo>
                  <a:lnTo>
                    <a:pt x="2422" y="5813"/>
                  </a:lnTo>
                  <a:lnTo>
                    <a:pt x="2350" y="5383"/>
                  </a:lnTo>
                  <a:lnTo>
                    <a:pt x="2212" y="5334"/>
                  </a:lnTo>
                  <a:lnTo>
                    <a:pt x="2076" y="5278"/>
                  </a:lnTo>
                  <a:lnTo>
                    <a:pt x="1945" y="5215"/>
                  </a:lnTo>
                  <a:lnTo>
                    <a:pt x="1586" y="5472"/>
                  </a:lnTo>
                  <a:lnTo>
                    <a:pt x="1535" y="5502"/>
                  </a:lnTo>
                  <a:lnTo>
                    <a:pt x="1481" y="5524"/>
                  </a:lnTo>
                  <a:lnTo>
                    <a:pt x="1426" y="5537"/>
                  </a:lnTo>
                  <a:lnTo>
                    <a:pt x="1366" y="5543"/>
                  </a:lnTo>
                  <a:lnTo>
                    <a:pt x="1306" y="5537"/>
                  </a:lnTo>
                  <a:lnTo>
                    <a:pt x="1249" y="5524"/>
                  </a:lnTo>
                  <a:lnTo>
                    <a:pt x="1194" y="5500"/>
                  </a:lnTo>
                  <a:lnTo>
                    <a:pt x="1144" y="5470"/>
                  </a:lnTo>
                  <a:lnTo>
                    <a:pt x="1098" y="5431"/>
                  </a:lnTo>
                  <a:lnTo>
                    <a:pt x="717" y="5049"/>
                  </a:lnTo>
                  <a:lnTo>
                    <a:pt x="677" y="5003"/>
                  </a:lnTo>
                  <a:lnTo>
                    <a:pt x="647" y="4952"/>
                  </a:lnTo>
                  <a:lnTo>
                    <a:pt x="624" y="4898"/>
                  </a:lnTo>
                  <a:lnTo>
                    <a:pt x="609" y="4841"/>
                  </a:lnTo>
                  <a:lnTo>
                    <a:pt x="606" y="4783"/>
                  </a:lnTo>
                  <a:lnTo>
                    <a:pt x="609" y="4725"/>
                  </a:lnTo>
                  <a:lnTo>
                    <a:pt x="622" y="4669"/>
                  </a:lnTo>
                  <a:lnTo>
                    <a:pt x="645" y="4614"/>
                  </a:lnTo>
                  <a:lnTo>
                    <a:pt x="677" y="4561"/>
                  </a:lnTo>
                  <a:lnTo>
                    <a:pt x="928" y="4211"/>
                  </a:lnTo>
                  <a:lnTo>
                    <a:pt x="861" y="4076"/>
                  </a:lnTo>
                  <a:lnTo>
                    <a:pt x="801" y="3936"/>
                  </a:lnTo>
                  <a:lnTo>
                    <a:pt x="753" y="3794"/>
                  </a:lnTo>
                  <a:lnTo>
                    <a:pt x="317" y="3720"/>
                  </a:lnTo>
                  <a:lnTo>
                    <a:pt x="257" y="3705"/>
                  </a:lnTo>
                  <a:lnTo>
                    <a:pt x="203" y="3683"/>
                  </a:lnTo>
                  <a:lnTo>
                    <a:pt x="153" y="3651"/>
                  </a:lnTo>
                  <a:lnTo>
                    <a:pt x="110" y="3614"/>
                  </a:lnTo>
                  <a:lnTo>
                    <a:pt x="73" y="3569"/>
                  </a:lnTo>
                  <a:lnTo>
                    <a:pt x="41" y="3519"/>
                  </a:lnTo>
                  <a:lnTo>
                    <a:pt x="19" y="3465"/>
                  </a:lnTo>
                  <a:lnTo>
                    <a:pt x="6" y="3407"/>
                  </a:lnTo>
                  <a:lnTo>
                    <a:pt x="0" y="3346"/>
                  </a:lnTo>
                  <a:lnTo>
                    <a:pt x="0" y="2808"/>
                  </a:lnTo>
                  <a:lnTo>
                    <a:pt x="6" y="2746"/>
                  </a:lnTo>
                  <a:lnTo>
                    <a:pt x="19" y="2688"/>
                  </a:lnTo>
                  <a:lnTo>
                    <a:pt x="41" y="2634"/>
                  </a:lnTo>
                  <a:lnTo>
                    <a:pt x="73" y="2586"/>
                  </a:lnTo>
                  <a:lnTo>
                    <a:pt x="110" y="2541"/>
                  </a:lnTo>
                  <a:lnTo>
                    <a:pt x="153" y="2502"/>
                  </a:lnTo>
                  <a:lnTo>
                    <a:pt x="203" y="2472"/>
                  </a:lnTo>
                  <a:lnTo>
                    <a:pt x="257" y="2448"/>
                  </a:lnTo>
                  <a:lnTo>
                    <a:pt x="317" y="2433"/>
                  </a:lnTo>
                  <a:lnTo>
                    <a:pt x="742" y="2363"/>
                  </a:lnTo>
                  <a:lnTo>
                    <a:pt x="790" y="2219"/>
                  </a:lnTo>
                  <a:lnTo>
                    <a:pt x="846" y="2080"/>
                  </a:lnTo>
                  <a:lnTo>
                    <a:pt x="913" y="1944"/>
                  </a:lnTo>
                  <a:lnTo>
                    <a:pt x="656" y="1584"/>
                  </a:lnTo>
                  <a:lnTo>
                    <a:pt x="626" y="1532"/>
                  </a:lnTo>
                  <a:lnTo>
                    <a:pt x="604" y="1476"/>
                  </a:lnTo>
                  <a:lnTo>
                    <a:pt x="591" y="1419"/>
                  </a:lnTo>
                  <a:lnTo>
                    <a:pt x="587" y="1361"/>
                  </a:lnTo>
                  <a:lnTo>
                    <a:pt x="591" y="1303"/>
                  </a:lnTo>
                  <a:lnTo>
                    <a:pt x="606" y="1247"/>
                  </a:lnTo>
                  <a:lnTo>
                    <a:pt x="628" y="1193"/>
                  </a:lnTo>
                  <a:lnTo>
                    <a:pt x="658" y="1143"/>
                  </a:lnTo>
                  <a:lnTo>
                    <a:pt x="697" y="1097"/>
                  </a:lnTo>
                  <a:lnTo>
                    <a:pt x="1081" y="715"/>
                  </a:lnTo>
                  <a:lnTo>
                    <a:pt x="1126" y="676"/>
                  </a:lnTo>
                  <a:lnTo>
                    <a:pt x="1176" y="644"/>
                  </a:lnTo>
                  <a:lnTo>
                    <a:pt x="1230" y="622"/>
                  </a:lnTo>
                  <a:lnTo>
                    <a:pt x="1288" y="609"/>
                  </a:lnTo>
                  <a:lnTo>
                    <a:pt x="1349" y="603"/>
                  </a:lnTo>
                  <a:lnTo>
                    <a:pt x="1407" y="609"/>
                  </a:lnTo>
                  <a:lnTo>
                    <a:pt x="1465" y="622"/>
                  </a:lnTo>
                  <a:lnTo>
                    <a:pt x="1519" y="644"/>
                  </a:lnTo>
                  <a:lnTo>
                    <a:pt x="1569" y="674"/>
                  </a:lnTo>
                  <a:lnTo>
                    <a:pt x="1921" y="927"/>
                  </a:lnTo>
                  <a:lnTo>
                    <a:pt x="2055" y="860"/>
                  </a:lnTo>
                  <a:lnTo>
                    <a:pt x="2195" y="801"/>
                  </a:lnTo>
                  <a:lnTo>
                    <a:pt x="2337" y="752"/>
                  </a:lnTo>
                  <a:lnTo>
                    <a:pt x="2411" y="317"/>
                  </a:lnTo>
                  <a:lnTo>
                    <a:pt x="2426" y="257"/>
                  </a:lnTo>
                  <a:lnTo>
                    <a:pt x="2450" y="203"/>
                  </a:lnTo>
                  <a:lnTo>
                    <a:pt x="2480" y="153"/>
                  </a:lnTo>
                  <a:lnTo>
                    <a:pt x="2519" y="110"/>
                  </a:lnTo>
                  <a:lnTo>
                    <a:pt x="2564" y="73"/>
                  </a:lnTo>
                  <a:lnTo>
                    <a:pt x="2612" y="43"/>
                  </a:lnTo>
                  <a:lnTo>
                    <a:pt x="2666" y="19"/>
                  </a:lnTo>
                  <a:lnTo>
                    <a:pt x="2724" y="6"/>
                  </a:lnTo>
                  <a:lnTo>
                    <a:pt x="27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07" name="Freeform 42">
              <a:extLst>
                <a:ext uri="{FF2B5EF4-FFF2-40B4-BE49-F238E27FC236}">
                  <a16:creationId xmlns:a16="http://schemas.microsoft.com/office/drawing/2014/main" id="{38117116-03BB-4FDD-8A76-BC1500D49310}"/>
                </a:ext>
              </a:extLst>
            </p:cNvPr>
            <p:cNvSpPr>
              <a:spLocks noEditPoints="1"/>
            </p:cNvSpPr>
            <p:nvPr/>
          </p:nvSpPr>
          <p:spPr bwMode="auto">
            <a:xfrm>
              <a:off x="5821363" y="3092450"/>
              <a:ext cx="2100263" cy="2100263"/>
            </a:xfrm>
            <a:custGeom>
              <a:avLst/>
              <a:gdLst>
                <a:gd name="T0" fmla="*/ 1114 w 2646"/>
                <a:gd name="T1" fmla="*/ 368 h 2645"/>
                <a:gd name="T2" fmla="*/ 831 w 2646"/>
                <a:gd name="T3" fmla="*/ 480 h 2645"/>
                <a:gd name="T4" fmla="*/ 598 w 2646"/>
                <a:gd name="T5" fmla="*/ 668 h 2645"/>
                <a:gd name="T6" fmla="*/ 432 w 2646"/>
                <a:gd name="T7" fmla="*/ 920 h 2645"/>
                <a:gd name="T8" fmla="*/ 352 w 2646"/>
                <a:gd name="T9" fmla="*/ 1216 h 2645"/>
                <a:gd name="T10" fmla="*/ 369 w 2646"/>
                <a:gd name="T11" fmla="*/ 1532 h 2645"/>
                <a:gd name="T12" fmla="*/ 479 w 2646"/>
                <a:gd name="T13" fmla="*/ 1815 h 2645"/>
                <a:gd name="T14" fmla="*/ 669 w 2646"/>
                <a:gd name="T15" fmla="*/ 2048 h 2645"/>
                <a:gd name="T16" fmla="*/ 921 w 2646"/>
                <a:gd name="T17" fmla="*/ 2212 h 2645"/>
                <a:gd name="T18" fmla="*/ 1217 w 2646"/>
                <a:gd name="T19" fmla="*/ 2294 h 2645"/>
                <a:gd name="T20" fmla="*/ 1534 w 2646"/>
                <a:gd name="T21" fmla="*/ 2277 h 2645"/>
                <a:gd name="T22" fmla="*/ 1817 w 2646"/>
                <a:gd name="T23" fmla="*/ 2165 h 2645"/>
                <a:gd name="T24" fmla="*/ 2048 w 2646"/>
                <a:gd name="T25" fmla="*/ 1977 h 2645"/>
                <a:gd name="T26" fmla="*/ 2214 w 2646"/>
                <a:gd name="T27" fmla="*/ 1726 h 2645"/>
                <a:gd name="T28" fmla="*/ 2296 w 2646"/>
                <a:gd name="T29" fmla="*/ 1430 h 2645"/>
                <a:gd name="T30" fmla="*/ 2279 w 2646"/>
                <a:gd name="T31" fmla="*/ 1113 h 2645"/>
                <a:gd name="T32" fmla="*/ 2167 w 2646"/>
                <a:gd name="T33" fmla="*/ 830 h 2645"/>
                <a:gd name="T34" fmla="*/ 1979 w 2646"/>
                <a:gd name="T35" fmla="*/ 597 h 2645"/>
                <a:gd name="T36" fmla="*/ 1727 w 2646"/>
                <a:gd name="T37" fmla="*/ 434 h 2645"/>
                <a:gd name="T38" fmla="*/ 1429 w 2646"/>
                <a:gd name="T39" fmla="*/ 352 h 2645"/>
                <a:gd name="T40" fmla="*/ 1444 w 2646"/>
                <a:gd name="T41" fmla="*/ 5 h 2645"/>
                <a:gd name="T42" fmla="*/ 1785 w 2646"/>
                <a:gd name="T43" fmla="*/ 84 h 2645"/>
                <a:gd name="T44" fmla="*/ 2087 w 2646"/>
                <a:gd name="T45" fmla="*/ 242 h 2645"/>
                <a:gd name="T46" fmla="*/ 2335 w 2646"/>
                <a:gd name="T47" fmla="*/ 471 h 2645"/>
                <a:gd name="T48" fmla="*/ 2519 w 2646"/>
                <a:gd name="T49" fmla="*/ 756 h 2645"/>
                <a:gd name="T50" fmla="*/ 2625 w 2646"/>
                <a:gd name="T51" fmla="*/ 1085 h 2645"/>
                <a:gd name="T52" fmla="*/ 2640 w 2646"/>
                <a:gd name="T53" fmla="*/ 1443 h 2645"/>
                <a:gd name="T54" fmla="*/ 2564 w 2646"/>
                <a:gd name="T55" fmla="*/ 1783 h 2645"/>
                <a:gd name="T56" fmla="*/ 2404 w 2646"/>
                <a:gd name="T57" fmla="*/ 2085 h 2645"/>
                <a:gd name="T58" fmla="*/ 2176 w 2646"/>
                <a:gd name="T59" fmla="*/ 2335 h 2645"/>
                <a:gd name="T60" fmla="*/ 1890 w 2646"/>
                <a:gd name="T61" fmla="*/ 2517 h 2645"/>
                <a:gd name="T62" fmla="*/ 1562 w 2646"/>
                <a:gd name="T63" fmla="*/ 2623 h 2645"/>
                <a:gd name="T64" fmla="*/ 1204 w 2646"/>
                <a:gd name="T65" fmla="*/ 2640 h 2645"/>
                <a:gd name="T66" fmla="*/ 863 w 2646"/>
                <a:gd name="T67" fmla="*/ 2562 h 2645"/>
                <a:gd name="T68" fmla="*/ 561 w 2646"/>
                <a:gd name="T69" fmla="*/ 2403 h 2645"/>
                <a:gd name="T70" fmla="*/ 311 w 2646"/>
                <a:gd name="T71" fmla="*/ 2174 h 2645"/>
                <a:gd name="T72" fmla="*/ 127 w 2646"/>
                <a:gd name="T73" fmla="*/ 1890 h 2645"/>
                <a:gd name="T74" fmla="*/ 21 w 2646"/>
                <a:gd name="T75" fmla="*/ 1560 h 2645"/>
                <a:gd name="T76" fmla="*/ 6 w 2646"/>
                <a:gd name="T77" fmla="*/ 1203 h 2645"/>
                <a:gd name="T78" fmla="*/ 82 w 2646"/>
                <a:gd name="T79" fmla="*/ 862 h 2645"/>
                <a:gd name="T80" fmla="*/ 242 w 2646"/>
                <a:gd name="T81" fmla="*/ 560 h 2645"/>
                <a:gd name="T82" fmla="*/ 472 w 2646"/>
                <a:gd name="T83" fmla="*/ 311 h 2645"/>
                <a:gd name="T84" fmla="*/ 757 w 2646"/>
                <a:gd name="T85" fmla="*/ 128 h 2645"/>
                <a:gd name="T86" fmla="*/ 1086 w 2646"/>
                <a:gd name="T87" fmla="*/ 22 h 2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46" h="2645">
                  <a:moveTo>
                    <a:pt x="1323" y="346"/>
                  </a:moveTo>
                  <a:lnTo>
                    <a:pt x="1217" y="352"/>
                  </a:lnTo>
                  <a:lnTo>
                    <a:pt x="1114" y="368"/>
                  </a:lnTo>
                  <a:lnTo>
                    <a:pt x="1014" y="396"/>
                  </a:lnTo>
                  <a:lnTo>
                    <a:pt x="921" y="434"/>
                  </a:lnTo>
                  <a:lnTo>
                    <a:pt x="831" y="480"/>
                  </a:lnTo>
                  <a:lnTo>
                    <a:pt x="745" y="534"/>
                  </a:lnTo>
                  <a:lnTo>
                    <a:pt x="669" y="597"/>
                  </a:lnTo>
                  <a:lnTo>
                    <a:pt x="598" y="668"/>
                  </a:lnTo>
                  <a:lnTo>
                    <a:pt x="535" y="746"/>
                  </a:lnTo>
                  <a:lnTo>
                    <a:pt x="479" y="830"/>
                  </a:lnTo>
                  <a:lnTo>
                    <a:pt x="432" y="920"/>
                  </a:lnTo>
                  <a:lnTo>
                    <a:pt x="395" y="1014"/>
                  </a:lnTo>
                  <a:lnTo>
                    <a:pt x="369" y="1113"/>
                  </a:lnTo>
                  <a:lnTo>
                    <a:pt x="352" y="1216"/>
                  </a:lnTo>
                  <a:lnTo>
                    <a:pt x="347" y="1324"/>
                  </a:lnTo>
                  <a:lnTo>
                    <a:pt x="352" y="1430"/>
                  </a:lnTo>
                  <a:lnTo>
                    <a:pt x="369" y="1532"/>
                  </a:lnTo>
                  <a:lnTo>
                    <a:pt x="395" y="1631"/>
                  </a:lnTo>
                  <a:lnTo>
                    <a:pt x="432" y="1726"/>
                  </a:lnTo>
                  <a:lnTo>
                    <a:pt x="479" y="1815"/>
                  </a:lnTo>
                  <a:lnTo>
                    <a:pt x="535" y="1899"/>
                  </a:lnTo>
                  <a:lnTo>
                    <a:pt x="598" y="1977"/>
                  </a:lnTo>
                  <a:lnTo>
                    <a:pt x="669" y="2048"/>
                  </a:lnTo>
                  <a:lnTo>
                    <a:pt x="745" y="2111"/>
                  </a:lnTo>
                  <a:lnTo>
                    <a:pt x="831" y="2165"/>
                  </a:lnTo>
                  <a:lnTo>
                    <a:pt x="921" y="2212"/>
                  </a:lnTo>
                  <a:lnTo>
                    <a:pt x="1014" y="2249"/>
                  </a:lnTo>
                  <a:lnTo>
                    <a:pt x="1114" y="2277"/>
                  </a:lnTo>
                  <a:lnTo>
                    <a:pt x="1217" y="2294"/>
                  </a:lnTo>
                  <a:lnTo>
                    <a:pt x="1323" y="2299"/>
                  </a:lnTo>
                  <a:lnTo>
                    <a:pt x="1429" y="2294"/>
                  </a:lnTo>
                  <a:lnTo>
                    <a:pt x="1534" y="2277"/>
                  </a:lnTo>
                  <a:lnTo>
                    <a:pt x="1632" y="2249"/>
                  </a:lnTo>
                  <a:lnTo>
                    <a:pt x="1727" y="2212"/>
                  </a:lnTo>
                  <a:lnTo>
                    <a:pt x="1817" y="2165"/>
                  </a:lnTo>
                  <a:lnTo>
                    <a:pt x="1901" y="2111"/>
                  </a:lnTo>
                  <a:lnTo>
                    <a:pt x="1979" y="2048"/>
                  </a:lnTo>
                  <a:lnTo>
                    <a:pt x="2048" y="1977"/>
                  </a:lnTo>
                  <a:lnTo>
                    <a:pt x="2111" y="1899"/>
                  </a:lnTo>
                  <a:lnTo>
                    <a:pt x="2167" y="1815"/>
                  </a:lnTo>
                  <a:lnTo>
                    <a:pt x="2214" y="1726"/>
                  </a:lnTo>
                  <a:lnTo>
                    <a:pt x="2251" y="1631"/>
                  </a:lnTo>
                  <a:lnTo>
                    <a:pt x="2279" y="1532"/>
                  </a:lnTo>
                  <a:lnTo>
                    <a:pt x="2296" y="1430"/>
                  </a:lnTo>
                  <a:lnTo>
                    <a:pt x="2301" y="1324"/>
                  </a:lnTo>
                  <a:lnTo>
                    <a:pt x="2296" y="1216"/>
                  </a:lnTo>
                  <a:lnTo>
                    <a:pt x="2279" y="1113"/>
                  </a:lnTo>
                  <a:lnTo>
                    <a:pt x="2251" y="1014"/>
                  </a:lnTo>
                  <a:lnTo>
                    <a:pt x="2214" y="920"/>
                  </a:lnTo>
                  <a:lnTo>
                    <a:pt x="2167" y="830"/>
                  </a:lnTo>
                  <a:lnTo>
                    <a:pt x="2111" y="746"/>
                  </a:lnTo>
                  <a:lnTo>
                    <a:pt x="2048" y="668"/>
                  </a:lnTo>
                  <a:lnTo>
                    <a:pt x="1979" y="597"/>
                  </a:lnTo>
                  <a:lnTo>
                    <a:pt x="1901" y="534"/>
                  </a:lnTo>
                  <a:lnTo>
                    <a:pt x="1817" y="480"/>
                  </a:lnTo>
                  <a:lnTo>
                    <a:pt x="1727" y="434"/>
                  </a:lnTo>
                  <a:lnTo>
                    <a:pt x="1632" y="396"/>
                  </a:lnTo>
                  <a:lnTo>
                    <a:pt x="1534" y="368"/>
                  </a:lnTo>
                  <a:lnTo>
                    <a:pt x="1429" y="352"/>
                  </a:lnTo>
                  <a:lnTo>
                    <a:pt x="1323" y="346"/>
                  </a:lnTo>
                  <a:close/>
                  <a:moveTo>
                    <a:pt x="1323" y="0"/>
                  </a:moveTo>
                  <a:lnTo>
                    <a:pt x="1444" y="5"/>
                  </a:lnTo>
                  <a:lnTo>
                    <a:pt x="1562" y="22"/>
                  </a:lnTo>
                  <a:lnTo>
                    <a:pt x="1675" y="48"/>
                  </a:lnTo>
                  <a:lnTo>
                    <a:pt x="1785" y="84"/>
                  </a:lnTo>
                  <a:lnTo>
                    <a:pt x="1890" y="128"/>
                  </a:lnTo>
                  <a:lnTo>
                    <a:pt x="1990" y="180"/>
                  </a:lnTo>
                  <a:lnTo>
                    <a:pt x="2087" y="242"/>
                  </a:lnTo>
                  <a:lnTo>
                    <a:pt x="2176" y="311"/>
                  </a:lnTo>
                  <a:lnTo>
                    <a:pt x="2258" y="387"/>
                  </a:lnTo>
                  <a:lnTo>
                    <a:pt x="2335" y="471"/>
                  </a:lnTo>
                  <a:lnTo>
                    <a:pt x="2404" y="560"/>
                  </a:lnTo>
                  <a:lnTo>
                    <a:pt x="2465" y="655"/>
                  </a:lnTo>
                  <a:lnTo>
                    <a:pt x="2519" y="756"/>
                  </a:lnTo>
                  <a:lnTo>
                    <a:pt x="2564" y="862"/>
                  </a:lnTo>
                  <a:lnTo>
                    <a:pt x="2599" y="972"/>
                  </a:lnTo>
                  <a:lnTo>
                    <a:pt x="2625" y="1085"/>
                  </a:lnTo>
                  <a:lnTo>
                    <a:pt x="2640" y="1203"/>
                  </a:lnTo>
                  <a:lnTo>
                    <a:pt x="2646" y="1324"/>
                  </a:lnTo>
                  <a:lnTo>
                    <a:pt x="2640" y="1443"/>
                  </a:lnTo>
                  <a:lnTo>
                    <a:pt x="2625" y="1560"/>
                  </a:lnTo>
                  <a:lnTo>
                    <a:pt x="2599" y="1674"/>
                  </a:lnTo>
                  <a:lnTo>
                    <a:pt x="2564" y="1783"/>
                  </a:lnTo>
                  <a:lnTo>
                    <a:pt x="2519" y="1890"/>
                  </a:lnTo>
                  <a:lnTo>
                    <a:pt x="2465" y="1990"/>
                  </a:lnTo>
                  <a:lnTo>
                    <a:pt x="2404" y="2085"/>
                  </a:lnTo>
                  <a:lnTo>
                    <a:pt x="2335" y="2174"/>
                  </a:lnTo>
                  <a:lnTo>
                    <a:pt x="2258" y="2258"/>
                  </a:lnTo>
                  <a:lnTo>
                    <a:pt x="2176" y="2335"/>
                  </a:lnTo>
                  <a:lnTo>
                    <a:pt x="2087" y="2403"/>
                  </a:lnTo>
                  <a:lnTo>
                    <a:pt x="1990" y="2465"/>
                  </a:lnTo>
                  <a:lnTo>
                    <a:pt x="1890" y="2517"/>
                  </a:lnTo>
                  <a:lnTo>
                    <a:pt x="1785" y="2562"/>
                  </a:lnTo>
                  <a:lnTo>
                    <a:pt x="1675" y="2597"/>
                  </a:lnTo>
                  <a:lnTo>
                    <a:pt x="1562" y="2623"/>
                  </a:lnTo>
                  <a:lnTo>
                    <a:pt x="1444" y="2640"/>
                  </a:lnTo>
                  <a:lnTo>
                    <a:pt x="1323" y="2645"/>
                  </a:lnTo>
                  <a:lnTo>
                    <a:pt x="1204" y="2640"/>
                  </a:lnTo>
                  <a:lnTo>
                    <a:pt x="1086" y="2623"/>
                  </a:lnTo>
                  <a:lnTo>
                    <a:pt x="973" y="2597"/>
                  </a:lnTo>
                  <a:lnTo>
                    <a:pt x="863" y="2562"/>
                  </a:lnTo>
                  <a:lnTo>
                    <a:pt x="757" y="2517"/>
                  </a:lnTo>
                  <a:lnTo>
                    <a:pt x="656" y="2465"/>
                  </a:lnTo>
                  <a:lnTo>
                    <a:pt x="561" y="2403"/>
                  </a:lnTo>
                  <a:lnTo>
                    <a:pt x="472" y="2335"/>
                  </a:lnTo>
                  <a:lnTo>
                    <a:pt x="388" y="2258"/>
                  </a:lnTo>
                  <a:lnTo>
                    <a:pt x="311" y="2174"/>
                  </a:lnTo>
                  <a:lnTo>
                    <a:pt x="242" y="2085"/>
                  </a:lnTo>
                  <a:lnTo>
                    <a:pt x="181" y="1990"/>
                  </a:lnTo>
                  <a:lnTo>
                    <a:pt x="127" y="1890"/>
                  </a:lnTo>
                  <a:lnTo>
                    <a:pt x="82" y="1783"/>
                  </a:lnTo>
                  <a:lnTo>
                    <a:pt x="47" y="1674"/>
                  </a:lnTo>
                  <a:lnTo>
                    <a:pt x="21" y="1560"/>
                  </a:lnTo>
                  <a:lnTo>
                    <a:pt x="6" y="1443"/>
                  </a:lnTo>
                  <a:lnTo>
                    <a:pt x="0" y="1324"/>
                  </a:lnTo>
                  <a:lnTo>
                    <a:pt x="6" y="1203"/>
                  </a:lnTo>
                  <a:lnTo>
                    <a:pt x="21" y="1085"/>
                  </a:lnTo>
                  <a:lnTo>
                    <a:pt x="47" y="972"/>
                  </a:lnTo>
                  <a:lnTo>
                    <a:pt x="82" y="862"/>
                  </a:lnTo>
                  <a:lnTo>
                    <a:pt x="127" y="756"/>
                  </a:lnTo>
                  <a:lnTo>
                    <a:pt x="181" y="655"/>
                  </a:lnTo>
                  <a:lnTo>
                    <a:pt x="242" y="560"/>
                  </a:lnTo>
                  <a:lnTo>
                    <a:pt x="311" y="471"/>
                  </a:lnTo>
                  <a:lnTo>
                    <a:pt x="388" y="387"/>
                  </a:lnTo>
                  <a:lnTo>
                    <a:pt x="472" y="311"/>
                  </a:lnTo>
                  <a:lnTo>
                    <a:pt x="561" y="242"/>
                  </a:lnTo>
                  <a:lnTo>
                    <a:pt x="656" y="180"/>
                  </a:lnTo>
                  <a:lnTo>
                    <a:pt x="757" y="128"/>
                  </a:lnTo>
                  <a:lnTo>
                    <a:pt x="863" y="84"/>
                  </a:lnTo>
                  <a:lnTo>
                    <a:pt x="973" y="48"/>
                  </a:lnTo>
                  <a:lnTo>
                    <a:pt x="1086" y="22"/>
                  </a:lnTo>
                  <a:lnTo>
                    <a:pt x="1204" y="5"/>
                  </a:lnTo>
                  <a:lnTo>
                    <a:pt x="13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grpSp>
        <p:nvGrpSpPr>
          <p:cNvPr id="108" name="Group 107">
            <a:extLst>
              <a:ext uri="{FF2B5EF4-FFF2-40B4-BE49-F238E27FC236}">
                <a16:creationId xmlns:a16="http://schemas.microsoft.com/office/drawing/2014/main" id="{E4BF5B6D-2C01-4617-9164-447519D9D011}"/>
              </a:ext>
            </a:extLst>
          </p:cNvPr>
          <p:cNvGrpSpPr/>
          <p:nvPr/>
        </p:nvGrpSpPr>
        <p:grpSpPr>
          <a:xfrm>
            <a:off x="3444199" y="4520135"/>
            <a:ext cx="259196" cy="245584"/>
            <a:chOff x="-3409950" y="1565275"/>
            <a:chExt cx="4957763" cy="4697413"/>
          </a:xfrm>
          <a:solidFill>
            <a:schemeClr val="bg1"/>
          </a:solidFill>
        </p:grpSpPr>
        <p:sp>
          <p:nvSpPr>
            <p:cNvPr id="109" name="Freeform 34">
              <a:extLst>
                <a:ext uri="{FF2B5EF4-FFF2-40B4-BE49-F238E27FC236}">
                  <a16:creationId xmlns:a16="http://schemas.microsoft.com/office/drawing/2014/main" id="{134CE9DE-F6A1-421E-9749-588DE8CC2CC2}"/>
                </a:ext>
              </a:extLst>
            </p:cNvPr>
            <p:cNvSpPr>
              <a:spLocks noEditPoints="1"/>
            </p:cNvSpPr>
            <p:nvPr/>
          </p:nvSpPr>
          <p:spPr bwMode="auto">
            <a:xfrm>
              <a:off x="-3409950" y="3678238"/>
              <a:ext cx="1390650" cy="2584450"/>
            </a:xfrm>
            <a:custGeom>
              <a:avLst/>
              <a:gdLst>
                <a:gd name="T0" fmla="*/ 313 w 1751"/>
                <a:gd name="T1" fmla="*/ 312 h 3255"/>
                <a:gd name="T2" fmla="*/ 313 w 1751"/>
                <a:gd name="T3" fmla="*/ 2940 h 3255"/>
                <a:gd name="T4" fmla="*/ 1437 w 1751"/>
                <a:gd name="T5" fmla="*/ 2940 h 3255"/>
                <a:gd name="T6" fmla="*/ 1437 w 1751"/>
                <a:gd name="T7" fmla="*/ 312 h 3255"/>
                <a:gd name="T8" fmla="*/ 313 w 1751"/>
                <a:gd name="T9" fmla="*/ 312 h 3255"/>
                <a:gd name="T10" fmla="*/ 157 w 1751"/>
                <a:gd name="T11" fmla="*/ 0 h 3255"/>
                <a:gd name="T12" fmla="*/ 1594 w 1751"/>
                <a:gd name="T13" fmla="*/ 0 h 3255"/>
                <a:gd name="T14" fmla="*/ 1635 w 1751"/>
                <a:gd name="T15" fmla="*/ 5 h 3255"/>
                <a:gd name="T16" fmla="*/ 1673 w 1751"/>
                <a:gd name="T17" fmla="*/ 20 h 3255"/>
                <a:gd name="T18" fmla="*/ 1706 w 1751"/>
                <a:gd name="T19" fmla="*/ 45 h 3255"/>
                <a:gd name="T20" fmla="*/ 1730 w 1751"/>
                <a:gd name="T21" fmla="*/ 77 h 3255"/>
                <a:gd name="T22" fmla="*/ 1745 w 1751"/>
                <a:gd name="T23" fmla="*/ 115 h 3255"/>
                <a:gd name="T24" fmla="*/ 1751 w 1751"/>
                <a:gd name="T25" fmla="*/ 157 h 3255"/>
                <a:gd name="T26" fmla="*/ 1751 w 1751"/>
                <a:gd name="T27" fmla="*/ 3098 h 3255"/>
                <a:gd name="T28" fmla="*/ 1745 w 1751"/>
                <a:gd name="T29" fmla="*/ 3140 h 3255"/>
                <a:gd name="T30" fmla="*/ 1730 w 1751"/>
                <a:gd name="T31" fmla="*/ 3178 h 3255"/>
                <a:gd name="T32" fmla="*/ 1706 w 1751"/>
                <a:gd name="T33" fmla="*/ 3210 h 3255"/>
                <a:gd name="T34" fmla="*/ 1673 w 1751"/>
                <a:gd name="T35" fmla="*/ 3234 h 3255"/>
                <a:gd name="T36" fmla="*/ 1635 w 1751"/>
                <a:gd name="T37" fmla="*/ 3250 h 3255"/>
                <a:gd name="T38" fmla="*/ 1594 w 1751"/>
                <a:gd name="T39" fmla="*/ 3255 h 3255"/>
                <a:gd name="T40" fmla="*/ 157 w 1751"/>
                <a:gd name="T41" fmla="*/ 3255 h 3255"/>
                <a:gd name="T42" fmla="*/ 116 w 1751"/>
                <a:gd name="T43" fmla="*/ 3250 h 3255"/>
                <a:gd name="T44" fmla="*/ 78 w 1751"/>
                <a:gd name="T45" fmla="*/ 3234 h 3255"/>
                <a:gd name="T46" fmla="*/ 45 w 1751"/>
                <a:gd name="T47" fmla="*/ 3210 h 3255"/>
                <a:gd name="T48" fmla="*/ 21 w 1751"/>
                <a:gd name="T49" fmla="*/ 3178 h 3255"/>
                <a:gd name="T50" fmla="*/ 6 w 1751"/>
                <a:gd name="T51" fmla="*/ 3140 h 3255"/>
                <a:gd name="T52" fmla="*/ 0 w 1751"/>
                <a:gd name="T53" fmla="*/ 3098 h 3255"/>
                <a:gd name="T54" fmla="*/ 0 w 1751"/>
                <a:gd name="T55" fmla="*/ 157 h 3255"/>
                <a:gd name="T56" fmla="*/ 6 w 1751"/>
                <a:gd name="T57" fmla="*/ 115 h 3255"/>
                <a:gd name="T58" fmla="*/ 21 w 1751"/>
                <a:gd name="T59" fmla="*/ 77 h 3255"/>
                <a:gd name="T60" fmla="*/ 45 w 1751"/>
                <a:gd name="T61" fmla="*/ 45 h 3255"/>
                <a:gd name="T62" fmla="*/ 78 w 1751"/>
                <a:gd name="T63" fmla="*/ 20 h 3255"/>
                <a:gd name="T64" fmla="*/ 116 w 1751"/>
                <a:gd name="T65" fmla="*/ 5 h 3255"/>
                <a:gd name="T66" fmla="*/ 157 w 1751"/>
                <a:gd name="T67" fmla="*/ 0 h 3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51" h="3255">
                  <a:moveTo>
                    <a:pt x="313" y="312"/>
                  </a:moveTo>
                  <a:lnTo>
                    <a:pt x="313" y="2940"/>
                  </a:lnTo>
                  <a:lnTo>
                    <a:pt x="1437" y="2940"/>
                  </a:lnTo>
                  <a:lnTo>
                    <a:pt x="1437" y="312"/>
                  </a:lnTo>
                  <a:lnTo>
                    <a:pt x="313" y="312"/>
                  </a:lnTo>
                  <a:close/>
                  <a:moveTo>
                    <a:pt x="157" y="0"/>
                  </a:moveTo>
                  <a:lnTo>
                    <a:pt x="1594" y="0"/>
                  </a:lnTo>
                  <a:lnTo>
                    <a:pt x="1635" y="5"/>
                  </a:lnTo>
                  <a:lnTo>
                    <a:pt x="1673" y="20"/>
                  </a:lnTo>
                  <a:lnTo>
                    <a:pt x="1706" y="45"/>
                  </a:lnTo>
                  <a:lnTo>
                    <a:pt x="1730" y="77"/>
                  </a:lnTo>
                  <a:lnTo>
                    <a:pt x="1745" y="115"/>
                  </a:lnTo>
                  <a:lnTo>
                    <a:pt x="1751" y="157"/>
                  </a:lnTo>
                  <a:lnTo>
                    <a:pt x="1751" y="3098"/>
                  </a:lnTo>
                  <a:lnTo>
                    <a:pt x="1745" y="3140"/>
                  </a:lnTo>
                  <a:lnTo>
                    <a:pt x="1730" y="3178"/>
                  </a:lnTo>
                  <a:lnTo>
                    <a:pt x="1706" y="3210"/>
                  </a:lnTo>
                  <a:lnTo>
                    <a:pt x="1673" y="3234"/>
                  </a:lnTo>
                  <a:lnTo>
                    <a:pt x="1635" y="3250"/>
                  </a:lnTo>
                  <a:lnTo>
                    <a:pt x="1594" y="3255"/>
                  </a:lnTo>
                  <a:lnTo>
                    <a:pt x="157" y="3255"/>
                  </a:lnTo>
                  <a:lnTo>
                    <a:pt x="116" y="3250"/>
                  </a:lnTo>
                  <a:lnTo>
                    <a:pt x="78" y="3234"/>
                  </a:lnTo>
                  <a:lnTo>
                    <a:pt x="45" y="3210"/>
                  </a:lnTo>
                  <a:lnTo>
                    <a:pt x="21" y="3178"/>
                  </a:lnTo>
                  <a:lnTo>
                    <a:pt x="6" y="3140"/>
                  </a:lnTo>
                  <a:lnTo>
                    <a:pt x="0" y="3098"/>
                  </a:lnTo>
                  <a:lnTo>
                    <a:pt x="0" y="157"/>
                  </a:lnTo>
                  <a:lnTo>
                    <a:pt x="6" y="115"/>
                  </a:lnTo>
                  <a:lnTo>
                    <a:pt x="21" y="77"/>
                  </a:lnTo>
                  <a:lnTo>
                    <a:pt x="45" y="45"/>
                  </a:lnTo>
                  <a:lnTo>
                    <a:pt x="78" y="20"/>
                  </a:lnTo>
                  <a:lnTo>
                    <a:pt x="116" y="5"/>
                  </a:lnTo>
                  <a:lnTo>
                    <a:pt x="1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10" name="Freeform 35">
              <a:extLst>
                <a:ext uri="{FF2B5EF4-FFF2-40B4-BE49-F238E27FC236}">
                  <a16:creationId xmlns:a16="http://schemas.microsoft.com/office/drawing/2014/main" id="{2D259C7B-8E7E-4CAD-8C4F-725C6FBD6A7A}"/>
                </a:ext>
              </a:extLst>
            </p:cNvPr>
            <p:cNvSpPr>
              <a:spLocks noEditPoints="1"/>
            </p:cNvSpPr>
            <p:nvPr/>
          </p:nvSpPr>
          <p:spPr bwMode="auto">
            <a:xfrm>
              <a:off x="-1625600" y="1565275"/>
              <a:ext cx="1390650" cy="4697413"/>
            </a:xfrm>
            <a:custGeom>
              <a:avLst/>
              <a:gdLst>
                <a:gd name="T0" fmla="*/ 314 w 1753"/>
                <a:gd name="T1" fmla="*/ 315 h 5918"/>
                <a:gd name="T2" fmla="*/ 314 w 1753"/>
                <a:gd name="T3" fmla="*/ 5605 h 5918"/>
                <a:gd name="T4" fmla="*/ 1438 w 1753"/>
                <a:gd name="T5" fmla="*/ 5605 h 5918"/>
                <a:gd name="T6" fmla="*/ 1438 w 1753"/>
                <a:gd name="T7" fmla="*/ 315 h 5918"/>
                <a:gd name="T8" fmla="*/ 314 w 1753"/>
                <a:gd name="T9" fmla="*/ 315 h 5918"/>
                <a:gd name="T10" fmla="*/ 157 w 1753"/>
                <a:gd name="T11" fmla="*/ 0 h 5918"/>
                <a:gd name="T12" fmla="*/ 1595 w 1753"/>
                <a:gd name="T13" fmla="*/ 0 h 5918"/>
                <a:gd name="T14" fmla="*/ 1637 w 1753"/>
                <a:gd name="T15" fmla="*/ 6 h 5918"/>
                <a:gd name="T16" fmla="*/ 1675 w 1753"/>
                <a:gd name="T17" fmla="*/ 23 h 5918"/>
                <a:gd name="T18" fmla="*/ 1705 w 1753"/>
                <a:gd name="T19" fmla="*/ 48 h 5918"/>
                <a:gd name="T20" fmla="*/ 1730 w 1753"/>
                <a:gd name="T21" fmla="*/ 78 h 5918"/>
                <a:gd name="T22" fmla="*/ 1747 w 1753"/>
                <a:gd name="T23" fmla="*/ 116 h 5918"/>
                <a:gd name="T24" fmla="*/ 1753 w 1753"/>
                <a:gd name="T25" fmla="*/ 158 h 5918"/>
                <a:gd name="T26" fmla="*/ 1753 w 1753"/>
                <a:gd name="T27" fmla="*/ 5761 h 5918"/>
                <a:gd name="T28" fmla="*/ 1747 w 1753"/>
                <a:gd name="T29" fmla="*/ 5803 h 5918"/>
                <a:gd name="T30" fmla="*/ 1730 w 1753"/>
                <a:gd name="T31" fmla="*/ 5841 h 5918"/>
                <a:gd name="T32" fmla="*/ 1705 w 1753"/>
                <a:gd name="T33" fmla="*/ 5873 h 5918"/>
                <a:gd name="T34" fmla="*/ 1675 w 1753"/>
                <a:gd name="T35" fmla="*/ 5897 h 5918"/>
                <a:gd name="T36" fmla="*/ 1637 w 1753"/>
                <a:gd name="T37" fmla="*/ 5913 h 5918"/>
                <a:gd name="T38" fmla="*/ 1595 w 1753"/>
                <a:gd name="T39" fmla="*/ 5918 h 5918"/>
                <a:gd name="T40" fmla="*/ 157 w 1753"/>
                <a:gd name="T41" fmla="*/ 5918 h 5918"/>
                <a:gd name="T42" fmla="*/ 115 w 1753"/>
                <a:gd name="T43" fmla="*/ 5913 h 5918"/>
                <a:gd name="T44" fmla="*/ 77 w 1753"/>
                <a:gd name="T45" fmla="*/ 5897 h 5918"/>
                <a:gd name="T46" fmla="*/ 47 w 1753"/>
                <a:gd name="T47" fmla="*/ 5873 h 5918"/>
                <a:gd name="T48" fmla="*/ 22 w 1753"/>
                <a:gd name="T49" fmla="*/ 5841 h 5918"/>
                <a:gd name="T50" fmla="*/ 5 w 1753"/>
                <a:gd name="T51" fmla="*/ 5803 h 5918"/>
                <a:gd name="T52" fmla="*/ 0 w 1753"/>
                <a:gd name="T53" fmla="*/ 5761 h 5918"/>
                <a:gd name="T54" fmla="*/ 0 w 1753"/>
                <a:gd name="T55" fmla="*/ 158 h 5918"/>
                <a:gd name="T56" fmla="*/ 5 w 1753"/>
                <a:gd name="T57" fmla="*/ 116 h 5918"/>
                <a:gd name="T58" fmla="*/ 22 w 1753"/>
                <a:gd name="T59" fmla="*/ 80 h 5918"/>
                <a:gd name="T60" fmla="*/ 47 w 1753"/>
                <a:gd name="T61" fmla="*/ 48 h 5918"/>
                <a:gd name="T62" fmla="*/ 77 w 1753"/>
                <a:gd name="T63" fmla="*/ 23 h 5918"/>
                <a:gd name="T64" fmla="*/ 115 w 1753"/>
                <a:gd name="T65" fmla="*/ 6 h 5918"/>
                <a:gd name="T66" fmla="*/ 157 w 1753"/>
                <a:gd name="T67" fmla="*/ 0 h 5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53" h="5918">
                  <a:moveTo>
                    <a:pt x="314" y="315"/>
                  </a:moveTo>
                  <a:lnTo>
                    <a:pt x="314" y="5605"/>
                  </a:lnTo>
                  <a:lnTo>
                    <a:pt x="1438" y="5605"/>
                  </a:lnTo>
                  <a:lnTo>
                    <a:pt x="1438" y="315"/>
                  </a:lnTo>
                  <a:lnTo>
                    <a:pt x="314" y="315"/>
                  </a:lnTo>
                  <a:close/>
                  <a:moveTo>
                    <a:pt x="157" y="0"/>
                  </a:moveTo>
                  <a:lnTo>
                    <a:pt x="1595" y="0"/>
                  </a:lnTo>
                  <a:lnTo>
                    <a:pt x="1637" y="6"/>
                  </a:lnTo>
                  <a:lnTo>
                    <a:pt x="1675" y="23"/>
                  </a:lnTo>
                  <a:lnTo>
                    <a:pt x="1705" y="48"/>
                  </a:lnTo>
                  <a:lnTo>
                    <a:pt x="1730" y="78"/>
                  </a:lnTo>
                  <a:lnTo>
                    <a:pt x="1747" y="116"/>
                  </a:lnTo>
                  <a:lnTo>
                    <a:pt x="1753" y="158"/>
                  </a:lnTo>
                  <a:lnTo>
                    <a:pt x="1753" y="5761"/>
                  </a:lnTo>
                  <a:lnTo>
                    <a:pt x="1747" y="5803"/>
                  </a:lnTo>
                  <a:lnTo>
                    <a:pt x="1730" y="5841"/>
                  </a:lnTo>
                  <a:lnTo>
                    <a:pt x="1705" y="5873"/>
                  </a:lnTo>
                  <a:lnTo>
                    <a:pt x="1675" y="5897"/>
                  </a:lnTo>
                  <a:lnTo>
                    <a:pt x="1637" y="5913"/>
                  </a:lnTo>
                  <a:lnTo>
                    <a:pt x="1595" y="5918"/>
                  </a:lnTo>
                  <a:lnTo>
                    <a:pt x="157" y="5918"/>
                  </a:lnTo>
                  <a:lnTo>
                    <a:pt x="115" y="5913"/>
                  </a:lnTo>
                  <a:lnTo>
                    <a:pt x="77" y="5897"/>
                  </a:lnTo>
                  <a:lnTo>
                    <a:pt x="47" y="5873"/>
                  </a:lnTo>
                  <a:lnTo>
                    <a:pt x="22" y="5841"/>
                  </a:lnTo>
                  <a:lnTo>
                    <a:pt x="5" y="5803"/>
                  </a:lnTo>
                  <a:lnTo>
                    <a:pt x="0" y="5761"/>
                  </a:lnTo>
                  <a:lnTo>
                    <a:pt x="0" y="158"/>
                  </a:lnTo>
                  <a:lnTo>
                    <a:pt x="5" y="116"/>
                  </a:lnTo>
                  <a:lnTo>
                    <a:pt x="22" y="80"/>
                  </a:lnTo>
                  <a:lnTo>
                    <a:pt x="47" y="48"/>
                  </a:lnTo>
                  <a:lnTo>
                    <a:pt x="77" y="23"/>
                  </a:lnTo>
                  <a:lnTo>
                    <a:pt x="115" y="6"/>
                  </a:lnTo>
                  <a:lnTo>
                    <a:pt x="1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11" name="Freeform 36">
              <a:extLst>
                <a:ext uri="{FF2B5EF4-FFF2-40B4-BE49-F238E27FC236}">
                  <a16:creationId xmlns:a16="http://schemas.microsoft.com/office/drawing/2014/main" id="{32DFD47C-C56E-4030-8E51-422C25F86F7B}"/>
                </a:ext>
              </a:extLst>
            </p:cNvPr>
            <p:cNvSpPr>
              <a:spLocks noEditPoints="1"/>
            </p:cNvSpPr>
            <p:nvPr/>
          </p:nvSpPr>
          <p:spPr bwMode="auto">
            <a:xfrm>
              <a:off x="158750" y="3016250"/>
              <a:ext cx="1389063" cy="3246438"/>
            </a:xfrm>
            <a:custGeom>
              <a:avLst/>
              <a:gdLst>
                <a:gd name="T0" fmla="*/ 315 w 1751"/>
                <a:gd name="T1" fmla="*/ 317 h 4090"/>
                <a:gd name="T2" fmla="*/ 315 w 1751"/>
                <a:gd name="T3" fmla="*/ 3777 h 4090"/>
                <a:gd name="T4" fmla="*/ 1439 w 1751"/>
                <a:gd name="T5" fmla="*/ 3777 h 4090"/>
                <a:gd name="T6" fmla="*/ 1439 w 1751"/>
                <a:gd name="T7" fmla="*/ 317 h 4090"/>
                <a:gd name="T8" fmla="*/ 315 w 1751"/>
                <a:gd name="T9" fmla="*/ 317 h 4090"/>
                <a:gd name="T10" fmla="*/ 158 w 1751"/>
                <a:gd name="T11" fmla="*/ 0 h 4090"/>
                <a:gd name="T12" fmla="*/ 1594 w 1751"/>
                <a:gd name="T13" fmla="*/ 0 h 4090"/>
                <a:gd name="T14" fmla="*/ 1636 w 1751"/>
                <a:gd name="T15" fmla="*/ 6 h 4090"/>
                <a:gd name="T16" fmla="*/ 1674 w 1751"/>
                <a:gd name="T17" fmla="*/ 23 h 4090"/>
                <a:gd name="T18" fmla="*/ 1706 w 1751"/>
                <a:gd name="T19" fmla="*/ 48 h 4090"/>
                <a:gd name="T20" fmla="*/ 1730 w 1751"/>
                <a:gd name="T21" fmla="*/ 80 h 4090"/>
                <a:gd name="T22" fmla="*/ 1746 w 1751"/>
                <a:gd name="T23" fmla="*/ 116 h 4090"/>
                <a:gd name="T24" fmla="*/ 1751 w 1751"/>
                <a:gd name="T25" fmla="*/ 158 h 4090"/>
                <a:gd name="T26" fmla="*/ 1751 w 1751"/>
                <a:gd name="T27" fmla="*/ 3931 h 4090"/>
                <a:gd name="T28" fmla="*/ 1746 w 1751"/>
                <a:gd name="T29" fmla="*/ 3973 h 4090"/>
                <a:gd name="T30" fmla="*/ 1730 w 1751"/>
                <a:gd name="T31" fmla="*/ 4011 h 4090"/>
                <a:gd name="T32" fmla="*/ 1706 w 1751"/>
                <a:gd name="T33" fmla="*/ 4043 h 4090"/>
                <a:gd name="T34" fmla="*/ 1674 w 1751"/>
                <a:gd name="T35" fmla="*/ 4067 h 4090"/>
                <a:gd name="T36" fmla="*/ 1636 w 1751"/>
                <a:gd name="T37" fmla="*/ 4083 h 4090"/>
                <a:gd name="T38" fmla="*/ 1594 w 1751"/>
                <a:gd name="T39" fmla="*/ 4088 h 4090"/>
                <a:gd name="T40" fmla="*/ 1594 w 1751"/>
                <a:gd name="T41" fmla="*/ 4090 h 4090"/>
                <a:gd name="T42" fmla="*/ 158 w 1751"/>
                <a:gd name="T43" fmla="*/ 4090 h 4090"/>
                <a:gd name="T44" fmla="*/ 116 w 1751"/>
                <a:gd name="T45" fmla="*/ 4085 h 4090"/>
                <a:gd name="T46" fmla="*/ 78 w 1751"/>
                <a:gd name="T47" fmla="*/ 4069 h 4090"/>
                <a:gd name="T48" fmla="*/ 46 w 1751"/>
                <a:gd name="T49" fmla="*/ 4045 h 4090"/>
                <a:gd name="T50" fmla="*/ 21 w 1751"/>
                <a:gd name="T51" fmla="*/ 4013 h 4090"/>
                <a:gd name="T52" fmla="*/ 6 w 1751"/>
                <a:gd name="T53" fmla="*/ 3975 h 4090"/>
                <a:gd name="T54" fmla="*/ 0 w 1751"/>
                <a:gd name="T55" fmla="*/ 3933 h 4090"/>
                <a:gd name="T56" fmla="*/ 0 w 1751"/>
                <a:gd name="T57" fmla="*/ 158 h 4090"/>
                <a:gd name="T58" fmla="*/ 6 w 1751"/>
                <a:gd name="T59" fmla="*/ 116 h 4090"/>
                <a:gd name="T60" fmla="*/ 21 w 1751"/>
                <a:gd name="T61" fmla="*/ 80 h 4090"/>
                <a:gd name="T62" fmla="*/ 46 w 1751"/>
                <a:gd name="T63" fmla="*/ 48 h 4090"/>
                <a:gd name="T64" fmla="*/ 78 w 1751"/>
                <a:gd name="T65" fmla="*/ 23 h 4090"/>
                <a:gd name="T66" fmla="*/ 116 w 1751"/>
                <a:gd name="T67" fmla="*/ 6 h 4090"/>
                <a:gd name="T68" fmla="*/ 158 w 1751"/>
                <a:gd name="T69" fmla="*/ 0 h 4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51" h="4090">
                  <a:moveTo>
                    <a:pt x="315" y="317"/>
                  </a:moveTo>
                  <a:lnTo>
                    <a:pt x="315" y="3777"/>
                  </a:lnTo>
                  <a:lnTo>
                    <a:pt x="1439" y="3777"/>
                  </a:lnTo>
                  <a:lnTo>
                    <a:pt x="1439" y="317"/>
                  </a:lnTo>
                  <a:lnTo>
                    <a:pt x="315" y="317"/>
                  </a:lnTo>
                  <a:close/>
                  <a:moveTo>
                    <a:pt x="158" y="0"/>
                  </a:moveTo>
                  <a:lnTo>
                    <a:pt x="1594" y="0"/>
                  </a:lnTo>
                  <a:lnTo>
                    <a:pt x="1636" y="6"/>
                  </a:lnTo>
                  <a:lnTo>
                    <a:pt x="1674" y="23"/>
                  </a:lnTo>
                  <a:lnTo>
                    <a:pt x="1706" y="48"/>
                  </a:lnTo>
                  <a:lnTo>
                    <a:pt x="1730" y="80"/>
                  </a:lnTo>
                  <a:lnTo>
                    <a:pt x="1746" y="116"/>
                  </a:lnTo>
                  <a:lnTo>
                    <a:pt x="1751" y="158"/>
                  </a:lnTo>
                  <a:lnTo>
                    <a:pt x="1751" y="3931"/>
                  </a:lnTo>
                  <a:lnTo>
                    <a:pt x="1746" y="3973"/>
                  </a:lnTo>
                  <a:lnTo>
                    <a:pt x="1730" y="4011"/>
                  </a:lnTo>
                  <a:lnTo>
                    <a:pt x="1706" y="4043"/>
                  </a:lnTo>
                  <a:lnTo>
                    <a:pt x="1674" y="4067"/>
                  </a:lnTo>
                  <a:lnTo>
                    <a:pt x="1636" y="4083"/>
                  </a:lnTo>
                  <a:lnTo>
                    <a:pt x="1594" y="4088"/>
                  </a:lnTo>
                  <a:lnTo>
                    <a:pt x="1594" y="4090"/>
                  </a:lnTo>
                  <a:lnTo>
                    <a:pt x="158" y="4090"/>
                  </a:lnTo>
                  <a:lnTo>
                    <a:pt x="116" y="4085"/>
                  </a:lnTo>
                  <a:lnTo>
                    <a:pt x="78" y="4069"/>
                  </a:lnTo>
                  <a:lnTo>
                    <a:pt x="46" y="4045"/>
                  </a:lnTo>
                  <a:lnTo>
                    <a:pt x="21" y="4013"/>
                  </a:lnTo>
                  <a:lnTo>
                    <a:pt x="6" y="3975"/>
                  </a:lnTo>
                  <a:lnTo>
                    <a:pt x="0" y="3933"/>
                  </a:lnTo>
                  <a:lnTo>
                    <a:pt x="0" y="158"/>
                  </a:lnTo>
                  <a:lnTo>
                    <a:pt x="6" y="116"/>
                  </a:lnTo>
                  <a:lnTo>
                    <a:pt x="21" y="80"/>
                  </a:lnTo>
                  <a:lnTo>
                    <a:pt x="46" y="48"/>
                  </a:lnTo>
                  <a:lnTo>
                    <a:pt x="78" y="23"/>
                  </a:lnTo>
                  <a:lnTo>
                    <a:pt x="116" y="6"/>
                  </a:lnTo>
                  <a:lnTo>
                    <a:pt x="1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grpSp>
        <p:nvGrpSpPr>
          <p:cNvPr id="112" name="Group 111">
            <a:extLst>
              <a:ext uri="{FF2B5EF4-FFF2-40B4-BE49-F238E27FC236}">
                <a16:creationId xmlns:a16="http://schemas.microsoft.com/office/drawing/2014/main" id="{254D2CFF-88E0-44AF-A68C-1B1FD12E76A7}"/>
              </a:ext>
            </a:extLst>
          </p:cNvPr>
          <p:cNvGrpSpPr/>
          <p:nvPr/>
        </p:nvGrpSpPr>
        <p:grpSpPr>
          <a:xfrm>
            <a:off x="4366704" y="5213230"/>
            <a:ext cx="260938" cy="259114"/>
            <a:chOff x="-2908301" y="1414463"/>
            <a:chExt cx="4991101" cy="4956175"/>
          </a:xfrm>
          <a:solidFill>
            <a:schemeClr val="bg1"/>
          </a:solidFill>
        </p:grpSpPr>
        <p:sp>
          <p:nvSpPr>
            <p:cNvPr id="113" name="Freeform 27">
              <a:extLst>
                <a:ext uri="{FF2B5EF4-FFF2-40B4-BE49-F238E27FC236}">
                  <a16:creationId xmlns:a16="http://schemas.microsoft.com/office/drawing/2014/main" id="{A670A62D-8E20-44C0-8CD4-86EB82CE9092}"/>
                </a:ext>
              </a:extLst>
            </p:cNvPr>
            <p:cNvSpPr>
              <a:spLocks noEditPoints="1"/>
            </p:cNvSpPr>
            <p:nvPr/>
          </p:nvSpPr>
          <p:spPr bwMode="auto">
            <a:xfrm>
              <a:off x="-231775" y="1414463"/>
              <a:ext cx="2314575" cy="3336925"/>
            </a:xfrm>
            <a:custGeom>
              <a:avLst/>
              <a:gdLst>
                <a:gd name="T0" fmla="*/ 443 w 2916"/>
                <a:gd name="T1" fmla="*/ 1525 h 4204"/>
                <a:gd name="T2" fmla="*/ 798 w 2916"/>
                <a:gd name="T3" fmla="*/ 1726 h 4204"/>
                <a:gd name="T4" fmla="*/ 1090 w 2916"/>
                <a:gd name="T5" fmla="*/ 2000 h 4204"/>
                <a:gd name="T6" fmla="*/ 1312 w 2916"/>
                <a:gd name="T7" fmla="*/ 2332 h 4204"/>
                <a:gd name="T8" fmla="*/ 1453 w 2916"/>
                <a:gd name="T9" fmla="*/ 2711 h 4204"/>
                <a:gd name="T10" fmla="*/ 1502 w 2916"/>
                <a:gd name="T11" fmla="*/ 3122 h 4204"/>
                <a:gd name="T12" fmla="*/ 2513 w 2916"/>
                <a:gd name="T13" fmla="*/ 3823 h 4204"/>
                <a:gd name="T14" fmla="*/ 2595 w 2916"/>
                <a:gd name="T15" fmla="*/ 3299 h 4204"/>
                <a:gd name="T16" fmla="*/ 2580 w 2916"/>
                <a:gd name="T17" fmla="*/ 2772 h 4204"/>
                <a:gd name="T18" fmla="*/ 2471 w 2916"/>
                <a:gd name="T19" fmla="*/ 2269 h 4204"/>
                <a:gd name="T20" fmla="*/ 2276 w 2916"/>
                <a:gd name="T21" fmla="*/ 1803 h 4204"/>
                <a:gd name="T22" fmla="*/ 2003 w 2916"/>
                <a:gd name="T23" fmla="*/ 1382 h 4204"/>
                <a:gd name="T24" fmla="*/ 1663 w 2916"/>
                <a:gd name="T25" fmla="*/ 1017 h 4204"/>
                <a:gd name="T26" fmla="*/ 1262 w 2916"/>
                <a:gd name="T27" fmla="*/ 715 h 4204"/>
                <a:gd name="T28" fmla="*/ 809 w 2916"/>
                <a:gd name="T29" fmla="*/ 486 h 4204"/>
                <a:gd name="T30" fmla="*/ 313 w 2916"/>
                <a:gd name="T31" fmla="*/ 340 h 4204"/>
                <a:gd name="T32" fmla="*/ 362 w 2916"/>
                <a:gd name="T33" fmla="*/ 31 h 4204"/>
                <a:gd name="T34" fmla="*/ 893 w 2916"/>
                <a:gd name="T35" fmla="*/ 182 h 4204"/>
                <a:gd name="T36" fmla="*/ 1380 w 2916"/>
                <a:gd name="T37" fmla="*/ 419 h 4204"/>
                <a:gd name="T38" fmla="*/ 1816 w 2916"/>
                <a:gd name="T39" fmla="*/ 732 h 4204"/>
                <a:gd name="T40" fmla="*/ 2188 w 2916"/>
                <a:gd name="T41" fmla="*/ 1113 h 4204"/>
                <a:gd name="T42" fmla="*/ 2494 w 2916"/>
                <a:gd name="T43" fmla="*/ 1552 h 4204"/>
                <a:gd name="T44" fmla="*/ 2723 w 2916"/>
                <a:gd name="T45" fmla="*/ 2040 h 4204"/>
                <a:gd name="T46" fmla="*/ 2866 w 2916"/>
                <a:gd name="T47" fmla="*/ 2565 h 4204"/>
                <a:gd name="T48" fmla="*/ 2916 w 2916"/>
                <a:gd name="T49" fmla="*/ 3122 h 4204"/>
                <a:gd name="T50" fmla="*/ 2877 w 2916"/>
                <a:gd name="T51" fmla="*/ 3615 h 4204"/>
                <a:gd name="T52" fmla="*/ 2761 w 2916"/>
                <a:gd name="T53" fmla="*/ 4095 h 4204"/>
                <a:gd name="T54" fmla="*/ 2704 w 2916"/>
                <a:gd name="T55" fmla="*/ 4173 h 4204"/>
                <a:gd name="T56" fmla="*/ 2612 w 2916"/>
                <a:gd name="T57" fmla="*/ 4204 h 4204"/>
                <a:gd name="T58" fmla="*/ 1248 w 2916"/>
                <a:gd name="T59" fmla="*/ 3571 h 4204"/>
                <a:gd name="T60" fmla="*/ 1174 w 2916"/>
                <a:gd name="T61" fmla="*/ 3498 h 4204"/>
                <a:gd name="T62" fmla="*/ 1161 w 2916"/>
                <a:gd name="T63" fmla="*/ 3399 h 4204"/>
                <a:gd name="T64" fmla="*/ 1187 w 2916"/>
                <a:gd name="T65" fmla="*/ 3122 h 4204"/>
                <a:gd name="T66" fmla="*/ 1143 w 2916"/>
                <a:gd name="T67" fmla="*/ 2766 h 4204"/>
                <a:gd name="T68" fmla="*/ 1016 w 2916"/>
                <a:gd name="T69" fmla="*/ 2441 h 4204"/>
                <a:gd name="T70" fmla="*/ 815 w 2916"/>
                <a:gd name="T71" fmla="*/ 2160 h 4204"/>
                <a:gd name="T72" fmla="*/ 551 w 2916"/>
                <a:gd name="T73" fmla="*/ 1936 h 4204"/>
                <a:gd name="T74" fmla="*/ 234 w 2916"/>
                <a:gd name="T75" fmla="*/ 1780 h 4204"/>
                <a:gd name="T76" fmla="*/ 55 w 2916"/>
                <a:gd name="T77" fmla="*/ 1715 h 4204"/>
                <a:gd name="T78" fmla="*/ 3 w 2916"/>
                <a:gd name="T79" fmla="*/ 1629 h 4204"/>
                <a:gd name="T80" fmla="*/ 3 w 2916"/>
                <a:gd name="T81" fmla="*/ 124 h 4204"/>
                <a:gd name="T82" fmla="*/ 53 w 2916"/>
                <a:gd name="T83" fmla="*/ 38 h 4204"/>
                <a:gd name="T84" fmla="*/ 143 w 2916"/>
                <a:gd name="T85" fmla="*/ 0 h 4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16" h="4204">
                  <a:moveTo>
                    <a:pt x="313" y="340"/>
                  </a:moveTo>
                  <a:lnTo>
                    <a:pt x="313" y="1478"/>
                  </a:lnTo>
                  <a:lnTo>
                    <a:pt x="443" y="1525"/>
                  </a:lnTo>
                  <a:lnTo>
                    <a:pt x="567" y="1583"/>
                  </a:lnTo>
                  <a:lnTo>
                    <a:pt x="685" y="1650"/>
                  </a:lnTo>
                  <a:lnTo>
                    <a:pt x="798" y="1726"/>
                  </a:lnTo>
                  <a:lnTo>
                    <a:pt x="903" y="1810"/>
                  </a:lnTo>
                  <a:lnTo>
                    <a:pt x="1000" y="1900"/>
                  </a:lnTo>
                  <a:lnTo>
                    <a:pt x="1090" y="2000"/>
                  </a:lnTo>
                  <a:lnTo>
                    <a:pt x="1172" y="2105"/>
                  </a:lnTo>
                  <a:lnTo>
                    <a:pt x="1247" y="2216"/>
                  </a:lnTo>
                  <a:lnTo>
                    <a:pt x="1312" y="2332"/>
                  </a:lnTo>
                  <a:lnTo>
                    <a:pt x="1369" y="2453"/>
                  </a:lnTo>
                  <a:lnTo>
                    <a:pt x="1417" y="2579"/>
                  </a:lnTo>
                  <a:lnTo>
                    <a:pt x="1453" y="2711"/>
                  </a:lnTo>
                  <a:lnTo>
                    <a:pt x="1480" y="2844"/>
                  </a:lnTo>
                  <a:lnTo>
                    <a:pt x="1497" y="2982"/>
                  </a:lnTo>
                  <a:lnTo>
                    <a:pt x="1502" y="3122"/>
                  </a:lnTo>
                  <a:lnTo>
                    <a:pt x="1499" y="3229"/>
                  </a:lnTo>
                  <a:lnTo>
                    <a:pt x="1489" y="3338"/>
                  </a:lnTo>
                  <a:lnTo>
                    <a:pt x="2513" y="3823"/>
                  </a:lnTo>
                  <a:lnTo>
                    <a:pt x="2551" y="3651"/>
                  </a:lnTo>
                  <a:lnTo>
                    <a:pt x="2580" y="3475"/>
                  </a:lnTo>
                  <a:lnTo>
                    <a:pt x="2595" y="3299"/>
                  </a:lnTo>
                  <a:lnTo>
                    <a:pt x="2601" y="3120"/>
                  </a:lnTo>
                  <a:lnTo>
                    <a:pt x="2597" y="2944"/>
                  </a:lnTo>
                  <a:lnTo>
                    <a:pt x="2580" y="2772"/>
                  </a:lnTo>
                  <a:lnTo>
                    <a:pt x="2553" y="2600"/>
                  </a:lnTo>
                  <a:lnTo>
                    <a:pt x="2517" y="2433"/>
                  </a:lnTo>
                  <a:lnTo>
                    <a:pt x="2471" y="2269"/>
                  </a:lnTo>
                  <a:lnTo>
                    <a:pt x="2413" y="2109"/>
                  </a:lnTo>
                  <a:lnTo>
                    <a:pt x="2348" y="1954"/>
                  </a:lnTo>
                  <a:lnTo>
                    <a:pt x="2276" y="1803"/>
                  </a:lnTo>
                  <a:lnTo>
                    <a:pt x="2192" y="1657"/>
                  </a:lnTo>
                  <a:lnTo>
                    <a:pt x="2102" y="1518"/>
                  </a:lnTo>
                  <a:lnTo>
                    <a:pt x="2003" y="1382"/>
                  </a:lnTo>
                  <a:lnTo>
                    <a:pt x="1898" y="1254"/>
                  </a:lnTo>
                  <a:lnTo>
                    <a:pt x="1783" y="1132"/>
                  </a:lnTo>
                  <a:lnTo>
                    <a:pt x="1663" y="1017"/>
                  </a:lnTo>
                  <a:lnTo>
                    <a:pt x="1535" y="908"/>
                  </a:lnTo>
                  <a:lnTo>
                    <a:pt x="1401" y="807"/>
                  </a:lnTo>
                  <a:lnTo>
                    <a:pt x="1262" y="715"/>
                  </a:lnTo>
                  <a:lnTo>
                    <a:pt x="1117" y="629"/>
                  </a:lnTo>
                  <a:lnTo>
                    <a:pt x="966" y="552"/>
                  </a:lnTo>
                  <a:lnTo>
                    <a:pt x="809" y="486"/>
                  </a:lnTo>
                  <a:lnTo>
                    <a:pt x="649" y="428"/>
                  </a:lnTo>
                  <a:lnTo>
                    <a:pt x="483" y="380"/>
                  </a:lnTo>
                  <a:lnTo>
                    <a:pt x="313" y="340"/>
                  </a:lnTo>
                  <a:close/>
                  <a:moveTo>
                    <a:pt x="143" y="0"/>
                  </a:moveTo>
                  <a:lnTo>
                    <a:pt x="177" y="0"/>
                  </a:lnTo>
                  <a:lnTo>
                    <a:pt x="362" y="31"/>
                  </a:lnTo>
                  <a:lnTo>
                    <a:pt x="544" y="71"/>
                  </a:lnTo>
                  <a:lnTo>
                    <a:pt x="721" y="120"/>
                  </a:lnTo>
                  <a:lnTo>
                    <a:pt x="893" y="182"/>
                  </a:lnTo>
                  <a:lnTo>
                    <a:pt x="1061" y="250"/>
                  </a:lnTo>
                  <a:lnTo>
                    <a:pt x="1224" y="331"/>
                  </a:lnTo>
                  <a:lnTo>
                    <a:pt x="1380" y="419"/>
                  </a:lnTo>
                  <a:lnTo>
                    <a:pt x="1531" y="514"/>
                  </a:lnTo>
                  <a:lnTo>
                    <a:pt x="1676" y="619"/>
                  </a:lnTo>
                  <a:lnTo>
                    <a:pt x="1816" y="732"/>
                  </a:lnTo>
                  <a:lnTo>
                    <a:pt x="1947" y="853"/>
                  </a:lnTo>
                  <a:lnTo>
                    <a:pt x="2072" y="979"/>
                  </a:lnTo>
                  <a:lnTo>
                    <a:pt x="2188" y="1113"/>
                  </a:lnTo>
                  <a:lnTo>
                    <a:pt x="2299" y="1254"/>
                  </a:lnTo>
                  <a:lnTo>
                    <a:pt x="2400" y="1399"/>
                  </a:lnTo>
                  <a:lnTo>
                    <a:pt x="2494" y="1552"/>
                  </a:lnTo>
                  <a:lnTo>
                    <a:pt x="2580" y="1709"/>
                  </a:lnTo>
                  <a:lnTo>
                    <a:pt x="2656" y="1871"/>
                  </a:lnTo>
                  <a:lnTo>
                    <a:pt x="2723" y="2040"/>
                  </a:lnTo>
                  <a:lnTo>
                    <a:pt x="2780" y="2210"/>
                  </a:lnTo>
                  <a:lnTo>
                    <a:pt x="2828" y="2386"/>
                  </a:lnTo>
                  <a:lnTo>
                    <a:pt x="2866" y="2565"/>
                  </a:lnTo>
                  <a:lnTo>
                    <a:pt x="2893" y="2749"/>
                  </a:lnTo>
                  <a:lnTo>
                    <a:pt x="2910" y="2934"/>
                  </a:lnTo>
                  <a:lnTo>
                    <a:pt x="2916" y="3122"/>
                  </a:lnTo>
                  <a:lnTo>
                    <a:pt x="2910" y="3286"/>
                  </a:lnTo>
                  <a:lnTo>
                    <a:pt x="2898" y="3450"/>
                  </a:lnTo>
                  <a:lnTo>
                    <a:pt x="2877" y="3615"/>
                  </a:lnTo>
                  <a:lnTo>
                    <a:pt x="2847" y="3775"/>
                  </a:lnTo>
                  <a:lnTo>
                    <a:pt x="2809" y="3936"/>
                  </a:lnTo>
                  <a:lnTo>
                    <a:pt x="2761" y="4095"/>
                  </a:lnTo>
                  <a:lnTo>
                    <a:pt x="2748" y="4125"/>
                  </a:lnTo>
                  <a:lnTo>
                    <a:pt x="2728" y="4152"/>
                  </a:lnTo>
                  <a:lnTo>
                    <a:pt x="2704" y="4173"/>
                  </a:lnTo>
                  <a:lnTo>
                    <a:pt x="2675" y="4190"/>
                  </a:lnTo>
                  <a:lnTo>
                    <a:pt x="2644" y="4200"/>
                  </a:lnTo>
                  <a:lnTo>
                    <a:pt x="2612" y="4204"/>
                  </a:lnTo>
                  <a:lnTo>
                    <a:pt x="2578" y="4200"/>
                  </a:lnTo>
                  <a:lnTo>
                    <a:pt x="2545" y="4188"/>
                  </a:lnTo>
                  <a:lnTo>
                    <a:pt x="1248" y="3571"/>
                  </a:lnTo>
                  <a:lnTo>
                    <a:pt x="1218" y="3552"/>
                  </a:lnTo>
                  <a:lnTo>
                    <a:pt x="1193" y="3527"/>
                  </a:lnTo>
                  <a:lnTo>
                    <a:pt x="1174" y="3498"/>
                  </a:lnTo>
                  <a:lnTo>
                    <a:pt x="1163" y="3468"/>
                  </a:lnTo>
                  <a:lnTo>
                    <a:pt x="1157" y="3433"/>
                  </a:lnTo>
                  <a:lnTo>
                    <a:pt x="1161" y="3399"/>
                  </a:lnTo>
                  <a:lnTo>
                    <a:pt x="1176" y="3307"/>
                  </a:lnTo>
                  <a:lnTo>
                    <a:pt x="1185" y="3213"/>
                  </a:lnTo>
                  <a:lnTo>
                    <a:pt x="1187" y="3122"/>
                  </a:lnTo>
                  <a:lnTo>
                    <a:pt x="1182" y="3001"/>
                  </a:lnTo>
                  <a:lnTo>
                    <a:pt x="1168" y="2883"/>
                  </a:lnTo>
                  <a:lnTo>
                    <a:pt x="1143" y="2766"/>
                  </a:lnTo>
                  <a:lnTo>
                    <a:pt x="1109" y="2653"/>
                  </a:lnTo>
                  <a:lnTo>
                    <a:pt x="1067" y="2546"/>
                  </a:lnTo>
                  <a:lnTo>
                    <a:pt x="1016" y="2441"/>
                  </a:lnTo>
                  <a:lnTo>
                    <a:pt x="956" y="2344"/>
                  </a:lnTo>
                  <a:lnTo>
                    <a:pt x="889" y="2250"/>
                  </a:lnTo>
                  <a:lnTo>
                    <a:pt x="815" y="2160"/>
                  </a:lnTo>
                  <a:lnTo>
                    <a:pt x="733" y="2080"/>
                  </a:lnTo>
                  <a:lnTo>
                    <a:pt x="645" y="2003"/>
                  </a:lnTo>
                  <a:lnTo>
                    <a:pt x="551" y="1936"/>
                  </a:lnTo>
                  <a:lnTo>
                    <a:pt x="450" y="1875"/>
                  </a:lnTo>
                  <a:lnTo>
                    <a:pt x="345" y="1824"/>
                  </a:lnTo>
                  <a:lnTo>
                    <a:pt x="234" y="1780"/>
                  </a:lnTo>
                  <a:lnTo>
                    <a:pt x="118" y="1745"/>
                  </a:lnTo>
                  <a:lnTo>
                    <a:pt x="84" y="1734"/>
                  </a:lnTo>
                  <a:lnTo>
                    <a:pt x="55" y="1715"/>
                  </a:lnTo>
                  <a:lnTo>
                    <a:pt x="32" y="1690"/>
                  </a:lnTo>
                  <a:lnTo>
                    <a:pt x="15" y="1661"/>
                  </a:lnTo>
                  <a:lnTo>
                    <a:pt x="3" y="1629"/>
                  </a:lnTo>
                  <a:lnTo>
                    <a:pt x="0" y="1594"/>
                  </a:lnTo>
                  <a:lnTo>
                    <a:pt x="0" y="157"/>
                  </a:lnTo>
                  <a:lnTo>
                    <a:pt x="3" y="124"/>
                  </a:lnTo>
                  <a:lnTo>
                    <a:pt x="13" y="92"/>
                  </a:lnTo>
                  <a:lnTo>
                    <a:pt x="30" y="63"/>
                  </a:lnTo>
                  <a:lnTo>
                    <a:pt x="53" y="38"/>
                  </a:lnTo>
                  <a:lnTo>
                    <a:pt x="80" y="19"/>
                  </a:lnTo>
                  <a:lnTo>
                    <a:pt x="110" y="6"/>
                  </a:lnTo>
                  <a:lnTo>
                    <a:pt x="1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14" name="Freeform 28">
              <a:extLst>
                <a:ext uri="{FF2B5EF4-FFF2-40B4-BE49-F238E27FC236}">
                  <a16:creationId xmlns:a16="http://schemas.microsoft.com/office/drawing/2014/main" id="{1A8EEDFA-0F96-41C4-93A1-6113169FA10F}"/>
                </a:ext>
              </a:extLst>
            </p:cNvPr>
            <p:cNvSpPr>
              <a:spLocks noEditPoints="1"/>
            </p:cNvSpPr>
            <p:nvPr/>
          </p:nvSpPr>
          <p:spPr bwMode="auto">
            <a:xfrm>
              <a:off x="-2908301" y="1414463"/>
              <a:ext cx="2314575" cy="4954588"/>
            </a:xfrm>
            <a:custGeom>
              <a:avLst/>
              <a:gdLst>
                <a:gd name="T0" fmla="*/ 2106 w 2916"/>
                <a:gd name="T1" fmla="*/ 486 h 6242"/>
                <a:gd name="T2" fmla="*/ 1513 w 2916"/>
                <a:gd name="T3" fmla="*/ 807 h 6242"/>
                <a:gd name="T4" fmla="*/ 1018 w 2916"/>
                <a:gd name="T5" fmla="*/ 1254 h 6242"/>
                <a:gd name="T6" fmla="*/ 640 w 2916"/>
                <a:gd name="T7" fmla="*/ 1803 h 6242"/>
                <a:gd name="T8" fmla="*/ 399 w 2916"/>
                <a:gd name="T9" fmla="*/ 2433 h 6242"/>
                <a:gd name="T10" fmla="*/ 313 w 2916"/>
                <a:gd name="T11" fmla="*/ 3120 h 6242"/>
                <a:gd name="T12" fmla="*/ 399 w 2916"/>
                <a:gd name="T13" fmla="*/ 3808 h 6242"/>
                <a:gd name="T14" fmla="*/ 640 w 2916"/>
                <a:gd name="T15" fmla="*/ 4439 h 6242"/>
                <a:gd name="T16" fmla="*/ 1018 w 2916"/>
                <a:gd name="T17" fmla="*/ 4987 h 6242"/>
                <a:gd name="T18" fmla="*/ 1513 w 2916"/>
                <a:gd name="T19" fmla="*/ 5435 h 6242"/>
                <a:gd name="T20" fmla="*/ 2105 w 2916"/>
                <a:gd name="T21" fmla="*/ 5756 h 6242"/>
                <a:gd name="T22" fmla="*/ 2601 w 2916"/>
                <a:gd name="T23" fmla="*/ 4766 h 6242"/>
                <a:gd name="T24" fmla="*/ 2118 w 2916"/>
                <a:gd name="T25" fmla="*/ 4517 h 6242"/>
                <a:gd name="T26" fmla="*/ 1742 w 2916"/>
                <a:gd name="T27" fmla="*/ 4139 h 6242"/>
                <a:gd name="T28" fmla="*/ 1499 w 2916"/>
                <a:gd name="T29" fmla="*/ 3663 h 6242"/>
                <a:gd name="T30" fmla="*/ 1413 w 2916"/>
                <a:gd name="T31" fmla="*/ 3120 h 6242"/>
                <a:gd name="T32" fmla="*/ 1499 w 2916"/>
                <a:gd name="T33" fmla="*/ 2579 h 6242"/>
                <a:gd name="T34" fmla="*/ 1744 w 2916"/>
                <a:gd name="T35" fmla="*/ 2103 h 6242"/>
                <a:gd name="T36" fmla="*/ 2118 w 2916"/>
                <a:gd name="T37" fmla="*/ 1724 h 6242"/>
                <a:gd name="T38" fmla="*/ 2601 w 2916"/>
                <a:gd name="T39" fmla="*/ 1476 h 6242"/>
                <a:gd name="T40" fmla="*/ 2834 w 2916"/>
                <a:gd name="T41" fmla="*/ 19 h 6242"/>
                <a:gd name="T42" fmla="*/ 2912 w 2916"/>
                <a:gd name="T43" fmla="*/ 124 h 6242"/>
                <a:gd name="T44" fmla="*/ 2901 w 2916"/>
                <a:gd name="T45" fmla="*/ 1659 h 6242"/>
                <a:gd name="T46" fmla="*/ 2798 w 2916"/>
                <a:gd name="T47" fmla="*/ 1743 h 6242"/>
                <a:gd name="T48" fmla="*/ 2364 w 2916"/>
                <a:gd name="T49" fmla="*/ 1935 h 6242"/>
                <a:gd name="T50" fmla="*/ 2026 w 2916"/>
                <a:gd name="T51" fmla="*/ 2246 h 6242"/>
                <a:gd name="T52" fmla="*/ 1807 w 2916"/>
                <a:gd name="T53" fmla="*/ 2651 h 6242"/>
                <a:gd name="T54" fmla="*/ 1728 w 2916"/>
                <a:gd name="T55" fmla="*/ 3120 h 6242"/>
                <a:gd name="T56" fmla="*/ 1807 w 2916"/>
                <a:gd name="T57" fmla="*/ 3586 h 6242"/>
                <a:gd name="T58" fmla="*/ 2026 w 2916"/>
                <a:gd name="T59" fmla="*/ 3991 h 6242"/>
                <a:gd name="T60" fmla="*/ 2364 w 2916"/>
                <a:gd name="T61" fmla="*/ 4305 h 6242"/>
                <a:gd name="T62" fmla="*/ 2798 w 2916"/>
                <a:gd name="T63" fmla="*/ 4494 h 6242"/>
                <a:gd name="T64" fmla="*/ 2901 w 2916"/>
                <a:gd name="T65" fmla="*/ 4580 h 6242"/>
                <a:gd name="T66" fmla="*/ 2912 w 2916"/>
                <a:gd name="T67" fmla="*/ 6117 h 6242"/>
                <a:gd name="T68" fmla="*/ 2830 w 2916"/>
                <a:gd name="T69" fmla="*/ 6224 h 6242"/>
                <a:gd name="T70" fmla="*/ 2739 w 2916"/>
                <a:gd name="T71" fmla="*/ 6242 h 6242"/>
                <a:gd name="T72" fmla="*/ 2022 w 2916"/>
                <a:gd name="T73" fmla="*/ 6060 h 6242"/>
                <a:gd name="T74" fmla="*/ 1385 w 2916"/>
                <a:gd name="T75" fmla="*/ 5727 h 6242"/>
                <a:gd name="T76" fmla="*/ 844 w 2916"/>
                <a:gd name="T77" fmla="*/ 5263 h 6242"/>
                <a:gd name="T78" fmla="*/ 420 w 2916"/>
                <a:gd name="T79" fmla="*/ 4689 h 6242"/>
                <a:gd name="T80" fmla="*/ 136 w 2916"/>
                <a:gd name="T81" fmla="*/ 4032 h 6242"/>
                <a:gd name="T82" fmla="*/ 6 w 2916"/>
                <a:gd name="T83" fmla="*/ 3309 h 6242"/>
                <a:gd name="T84" fmla="*/ 50 w 2916"/>
                <a:gd name="T85" fmla="*/ 2563 h 6242"/>
                <a:gd name="T86" fmla="*/ 260 w 2916"/>
                <a:gd name="T87" fmla="*/ 1871 h 6242"/>
                <a:gd name="T88" fmla="*/ 617 w 2916"/>
                <a:gd name="T89" fmla="*/ 1252 h 6242"/>
                <a:gd name="T90" fmla="*/ 1100 w 2916"/>
                <a:gd name="T91" fmla="*/ 730 h 6242"/>
                <a:gd name="T92" fmla="*/ 1692 w 2916"/>
                <a:gd name="T93" fmla="*/ 329 h 6242"/>
                <a:gd name="T94" fmla="*/ 2372 w 2916"/>
                <a:gd name="T95" fmla="*/ 71 h 6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16" h="6242">
                  <a:moveTo>
                    <a:pt x="2601" y="340"/>
                  </a:moveTo>
                  <a:lnTo>
                    <a:pt x="2431" y="378"/>
                  </a:lnTo>
                  <a:lnTo>
                    <a:pt x="2267" y="428"/>
                  </a:lnTo>
                  <a:lnTo>
                    <a:pt x="2106" y="486"/>
                  </a:lnTo>
                  <a:lnTo>
                    <a:pt x="1950" y="552"/>
                  </a:lnTo>
                  <a:lnTo>
                    <a:pt x="1799" y="629"/>
                  </a:lnTo>
                  <a:lnTo>
                    <a:pt x="1654" y="713"/>
                  </a:lnTo>
                  <a:lnTo>
                    <a:pt x="1513" y="807"/>
                  </a:lnTo>
                  <a:lnTo>
                    <a:pt x="1381" y="908"/>
                  </a:lnTo>
                  <a:lnTo>
                    <a:pt x="1253" y="1015"/>
                  </a:lnTo>
                  <a:lnTo>
                    <a:pt x="1133" y="1132"/>
                  </a:lnTo>
                  <a:lnTo>
                    <a:pt x="1018" y="1254"/>
                  </a:lnTo>
                  <a:lnTo>
                    <a:pt x="913" y="1382"/>
                  </a:lnTo>
                  <a:lnTo>
                    <a:pt x="814" y="1516"/>
                  </a:lnTo>
                  <a:lnTo>
                    <a:pt x="722" y="1657"/>
                  </a:lnTo>
                  <a:lnTo>
                    <a:pt x="640" y="1803"/>
                  </a:lnTo>
                  <a:lnTo>
                    <a:pt x="565" y="1954"/>
                  </a:lnTo>
                  <a:lnTo>
                    <a:pt x="500" y="2109"/>
                  </a:lnTo>
                  <a:lnTo>
                    <a:pt x="445" y="2269"/>
                  </a:lnTo>
                  <a:lnTo>
                    <a:pt x="399" y="2433"/>
                  </a:lnTo>
                  <a:lnTo>
                    <a:pt x="361" y="2600"/>
                  </a:lnTo>
                  <a:lnTo>
                    <a:pt x="336" y="2770"/>
                  </a:lnTo>
                  <a:lnTo>
                    <a:pt x="319" y="2944"/>
                  </a:lnTo>
                  <a:lnTo>
                    <a:pt x="313" y="3120"/>
                  </a:lnTo>
                  <a:lnTo>
                    <a:pt x="319" y="3298"/>
                  </a:lnTo>
                  <a:lnTo>
                    <a:pt x="334" y="3470"/>
                  </a:lnTo>
                  <a:lnTo>
                    <a:pt x="361" y="3642"/>
                  </a:lnTo>
                  <a:lnTo>
                    <a:pt x="399" y="3808"/>
                  </a:lnTo>
                  <a:lnTo>
                    <a:pt x="445" y="3972"/>
                  </a:lnTo>
                  <a:lnTo>
                    <a:pt x="500" y="4131"/>
                  </a:lnTo>
                  <a:lnTo>
                    <a:pt x="565" y="4288"/>
                  </a:lnTo>
                  <a:lnTo>
                    <a:pt x="640" y="4439"/>
                  </a:lnTo>
                  <a:lnTo>
                    <a:pt x="722" y="4584"/>
                  </a:lnTo>
                  <a:lnTo>
                    <a:pt x="814" y="4724"/>
                  </a:lnTo>
                  <a:lnTo>
                    <a:pt x="911" y="4859"/>
                  </a:lnTo>
                  <a:lnTo>
                    <a:pt x="1018" y="4987"/>
                  </a:lnTo>
                  <a:lnTo>
                    <a:pt x="1131" y="5110"/>
                  </a:lnTo>
                  <a:lnTo>
                    <a:pt x="1253" y="5225"/>
                  </a:lnTo>
                  <a:lnTo>
                    <a:pt x="1379" y="5333"/>
                  </a:lnTo>
                  <a:lnTo>
                    <a:pt x="1513" y="5435"/>
                  </a:lnTo>
                  <a:lnTo>
                    <a:pt x="1652" y="5527"/>
                  </a:lnTo>
                  <a:lnTo>
                    <a:pt x="1799" y="5613"/>
                  </a:lnTo>
                  <a:lnTo>
                    <a:pt x="1950" y="5687"/>
                  </a:lnTo>
                  <a:lnTo>
                    <a:pt x="2105" y="5756"/>
                  </a:lnTo>
                  <a:lnTo>
                    <a:pt x="2267" y="5813"/>
                  </a:lnTo>
                  <a:lnTo>
                    <a:pt x="2431" y="5861"/>
                  </a:lnTo>
                  <a:lnTo>
                    <a:pt x="2601" y="5899"/>
                  </a:lnTo>
                  <a:lnTo>
                    <a:pt x="2601" y="4766"/>
                  </a:lnTo>
                  <a:lnTo>
                    <a:pt x="2471" y="4716"/>
                  </a:lnTo>
                  <a:lnTo>
                    <a:pt x="2347" y="4659"/>
                  </a:lnTo>
                  <a:lnTo>
                    <a:pt x="2229" y="4592"/>
                  </a:lnTo>
                  <a:lnTo>
                    <a:pt x="2118" y="4517"/>
                  </a:lnTo>
                  <a:lnTo>
                    <a:pt x="2013" y="4433"/>
                  </a:lnTo>
                  <a:lnTo>
                    <a:pt x="1915" y="4341"/>
                  </a:lnTo>
                  <a:lnTo>
                    <a:pt x="1824" y="4244"/>
                  </a:lnTo>
                  <a:lnTo>
                    <a:pt x="1742" y="4139"/>
                  </a:lnTo>
                  <a:lnTo>
                    <a:pt x="1667" y="4028"/>
                  </a:lnTo>
                  <a:lnTo>
                    <a:pt x="1602" y="3911"/>
                  </a:lnTo>
                  <a:lnTo>
                    <a:pt x="1547" y="3789"/>
                  </a:lnTo>
                  <a:lnTo>
                    <a:pt x="1499" y="3663"/>
                  </a:lnTo>
                  <a:lnTo>
                    <a:pt x="1461" y="3533"/>
                  </a:lnTo>
                  <a:lnTo>
                    <a:pt x="1434" y="3399"/>
                  </a:lnTo>
                  <a:lnTo>
                    <a:pt x="1419" y="3261"/>
                  </a:lnTo>
                  <a:lnTo>
                    <a:pt x="1413" y="3120"/>
                  </a:lnTo>
                  <a:lnTo>
                    <a:pt x="1419" y="2980"/>
                  </a:lnTo>
                  <a:lnTo>
                    <a:pt x="1434" y="2843"/>
                  </a:lnTo>
                  <a:lnTo>
                    <a:pt x="1463" y="2709"/>
                  </a:lnTo>
                  <a:lnTo>
                    <a:pt x="1499" y="2579"/>
                  </a:lnTo>
                  <a:lnTo>
                    <a:pt x="1547" y="2453"/>
                  </a:lnTo>
                  <a:lnTo>
                    <a:pt x="1602" y="2330"/>
                  </a:lnTo>
                  <a:lnTo>
                    <a:pt x="1669" y="2214"/>
                  </a:lnTo>
                  <a:lnTo>
                    <a:pt x="1744" y="2103"/>
                  </a:lnTo>
                  <a:lnTo>
                    <a:pt x="1826" y="1998"/>
                  </a:lnTo>
                  <a:lnTo>
                    <a:pt x="1915" y="1900"/>
                  </a:lnTo>
                  <a:lnTo>
                    <a:pt x="2013" y="1808"/>
                  </a:lnTo>
                  <a:lnTo>
                    <a:pt x="2118" y="1724"/>
                  </a:lnTo>
                  <a:lnTo>
                    <a:pt x="2231" y="1650"/>
                  </a:lnTo>
                  <a:lnTo>
                    <a:pt x="2347" y="1583"/>
                  </a:lnTo>
                  <a:lnTo>
                    <a:pt x="2471" y="1524"/>
                  </a:lnTo>
                  <a:lnTo>
                    <a:pt x="2601" y="1476"/>
                  </a:lnTo>
                  <a:lnTo>
                    <a:pt x="2601" y="340"/>
                  </a:lnTo>
                  <a:close/>
                  <a:moveTo>
                    <a:pt x="2771" y="0"/>
                  </a:moveTo>
                  <a:lnTo>
                    <a:pt x="2803" y="6"/>
                  </a:lnTo>
                  <a:lnTo>
                    <a:pt x="2834" y="19"/>
                  </a:lnTo>
                  <a:lnTo>
                    <a:pt x="2863" y="38"/>
                  </a:lnTo>
                  <a:lnTo>
                    <a:pt x="2886" y="63"/>
                  </a:lnTo>
                  <a:lnTo>
                    <a:pt x="2903" y="92"/>
                  </a:lnTo>
                  <a:lnTo>
                    <a:pt x="2912" y="124"/>
                  </a:lnTo>
                  <a:lnTo>
                    <a:pt x="2916" y="157"/>
                  </a:lnTo>
                  <a:lnTo>
                    <a:pt x="2916" y="1590"/>
                  </a:lnTo>
                  <a:lnTo>
                    <a:pt x="2912" y="1627"/>
                  </a:lnTo>
                  <a:lnTo>
                    <a:pt x="2901" y="1659"/>
                  </a:lnTo>
                  <a:lnTo>
                    <a:pt x="2882" y="1688"/>
                  </a:lnTo>
                  <a:lnTo>
                    <a:pt x="2859" y="1713"/>
                  </a:lnTo>
                  <a:lnTo>
                    <a:pt x="2830" y="1732"/>
                  </a:lnTo>
                  <a:lnTo>
                    <a:pt x="2798" y="1743"/>
                  </a:lnTo>
                  <a:lnTo>
                    <a:pt x="2681" y="1778"/>
                  </a:lnTo>
                  <a:lnTo>
                    <a:pt x="2571" y="1822"/>
                  </a:lnTo>
                  <a:lnTo>
                    <a:pt x="2465" y="1873"/>
                  </a:lnTo>
                  <a:lnTo>
                    <a:pt x="2364" y="1935"/>
                  </a:lnTo>
                  <a:lnTo>
                    <a:pt x="2271" y="2001"/>
                  </a:lnTo>
                  <a:lnTo>
                    <a:pt x="2183" y="2078"/>
                  </a:lnTo>
                  <a:lnTo>
                    <a:pt x="2101" y="2158"/>
                  </a:lnTo>
                  <a:lnTo>
                    <a:pt x="2026" y="2246"/>
                  </a:lnTo>
                  <a:lnTo>
                    <a:pt x="1959" y="2342"/>
                  </a:lnTo>
                  <a:lnTo>
                    <a:pt x="1900" y="2439"/>
                  </a:lnTo>
                  <a:lnTo>
                    <a:pt x="1849" y="2544"/>
                  </a:lnTo>
                  <a:lnTo>
                    <a:pt x="1807" y="2651"/>
                  </a:lnTo>
                  <a:lnTo>
                    <a:pt x="1772" y="2764"/>
                  </a:lnTo>
                  <a:lnTo>
                    <a:pt x="1747" y="2879"/>
                  </a:lnTo>
                  <a:lnTo>
                    <a:pt x="1732" y="2997"/>
                  </a:lnTo>
                  <a:lnTo>
                    <a:pt x="1728" y="3120"/>
                  </a:lnTo>
                  <a:lnTo>
                    <a:pt x="1732" y="3240"/>
                  </a:lnTo>
                  <a:lnTo>
                    <a:pt x="1747" y="3359"/>
                  </a:lnTo>
                  <a:lnTo>
                    <a:pt x="1772" y="3475"/>
                  </a:lnTo>
                  <a:lnTo>
                    <a:pt x="1807" y="3586"/>
                  </a:lnTo>
                  <a:lnTo>
                    <a:pt x="1849" y="3695"/>
                  </a:lnTo>
                  <a:lnTo>
                    <a:pt x="1900" y="3798"/>
                  </a:lnTo>
                  <a:lnTo>
                    <a:pt x="1959" y="3898"/>
                  </a:lnTo>
                  <a:lnTo>
                    <a:pt x="2026" y="3991"/>
                  </a:lnTo>
                  <a:lnTo>
                    <a:pt x="2101" y="4079"/>
                  </a:lnTo>
                  <a:lnTo>
                    <a:pt x="2183" y="4162"/>
                  </a:lnTo>
                  <a:lnTo>
                    <a:pt x="2271" y="4236"/>
                  </a:lnTo>
                  <a:lnTo>
                    <a:pt x="2364" y="4305"/>
                  </a:lnTo>
                  <a:lnTo>
                    <a:pt x="2465" y="4364"/>
                  </a:lnTo>
                  <a:lnTo>
                    <a:pt x="2571" y="4418"/>
                  </a:lnTo>
                  <a:lnTo>
                    <a:pt x="2681" y="4460"/>
                  </a:lnTo>
                  <a:lnTo>
                    <a:pt x="2798" y="4494"/>
                  </a:lnTo>
                  <a:lnTo>
                    <a:pt x="2830" y="4508"/>
                  </a:lnTo>
                  <a:lnTo>
                    <a:pt x="2859" y="4527"/>
                  </a:lnTo>
                  <a:lnTo>
                    <a:pt x="2884" y="4552"/>
                  </a:lnTo>
                  <a:lnTo>
                    <a:pt x="2901" y="4580"/>
                  </a:lnTo>
                  <a:lnTo>
                    <a:pt x="2912" y="4613"/>
                  </a:lnTo>
                  <a:lnTo>
                    <a:pt x="2916" y="4647"/>
                  </a:lnTo>
                  <a:lnTo>
                    <a:pt x="2916" y="6085"/>
                  </a:lnTo>
                  <a:lnTo>
                    <a:pt x="2912" y="6117"/>
                  </a:lnTo>
                  <a:lnTo>
                    <a:pt x="2903" y="6150"/>
                  </a:lnTo>
                  <a:lnTo>
                    <a:pt x="2886" y="6178"/>
                  </a:lnTo>
                  <a:lnTo>
                    <a:pt x="2863" y="6203"/>
                  </a:lnTo>
                  <a:lnTo>
                    <a:pt x="2830" y="6224"/>
                  </a:lnTo>
                  <a:lnTo>
                    <a:pt x="2796" y="6238"/>
                  </a:lnTo>
                  <a:lnTo>
                    <a:pt x="2760" y="6242"/>
                  </a:lnTo>
                  <a:lnTo>
                    <a:pt x="2748" y="6242"/>
                  </a:lnTo>
                  <a:lnTo>
                    <a:pt x="2739" y="6242"/>
                  </a:lnTo>
                  <a:lnTo>
                    <a:pt x="2553" y="6211"/>
                  </a:lnTo>
                  <a:lnTo>
                    <a:pt x="2372" y="6171"/>
                  </a:lnTo>
                  <a:lnTo>
                    <a:pt x="2194" y="6121"/>
                  </a:lnTo>
                  <a:lnTo>
                    <a:pt x="2022" y="6060"/>
                  </a:lnTo>
                  <a:lnTo>
                    <a:pt x="1854" y="5989"/>
                  </a:lnTo>
                  <a:lnTo>
                    <a:pt x="1692" y="5911"/>
                  </a:lnTo>
                  <a:lnTo>
                    <a:pt x="1535" y="5823"/>
                  </a:lnTo>
                  <a:lnTo>
                    <a:pt x="1385" y="5727"/>
                  </a:lnTo>
                  <a:lnTo>
                    <a:pt x="1239" y="5622"/>
                  </a:lnTo>
                  <a:lnTo>
                    <a:pt x="1100" y="5509"/>
                  </a:lnTo>
                  <a:lnTo>
                    <a:pt x="968" y="5389"/>
                  </a:lnTo>
                  <a:lnTo>
                    <a:pt x="844" y="5263"/>
                  </a:lnTo>
                  <a:lnTo>
                    <a:pt x="726" y="5129"/>
                  </a:lnTo>
                  <a:lnTo>
                    <a:pt x="617" y="4987"/>
                  </a:lnTo>
                  <a:lnTo>
                    <a:pt x="514" y="4842"/>
                  </a:lnTo>
                  <a:lnTo>
                    <a:pt x="420" y="4689"/>
                  </a:lnTo>
                  <a:lnTo>
                    <a:pt x="336" y="4533"/>
                  </a:lnTo>
                  <a:lnTo>
                    <a:pt x="260" y="4370"/>
                  </a:lnTo>
                  <a:lnTo>
                    <a:pt x="193" y="4202"/>
                  </a:lnTo>
                  <a:lnTo>
                    <a:pt x="136" y="4032"/>
                  </a:lnTo>
                  <a:lnTo>
                    <a:pt x="88" y="3856"/>
                  </a:lnTo>
                  <a:lnTo>
                    <a:pt x="50" y="3676"/>
                  </a:lnTo>
                  <a:lnTo>
                    <a:pt x="23" y="3494"/>
                  </a:lnTo>
                  <a:lnTo>
                    <a:pt x="6" y="3309"/>
                  </a:lnTo>
                  <a:lnTo>
                    <a:pt x="0" y="3120"/>
                  </a:lnTo>
                  <a:lnTo>
                    <a:pt x="6" y="2932"/>
                  </a:lnTo>
                  <a:lnTo>
                    <a:pt x="23" y="2747"/>
                  </a:lnTo>
                  <a:lnTo>
                    <a:pt x="50" y="2563"/>
                  </a:lnTo>
                  <a:lnTo>
                    <a:pt x="88" y="2386"/>
                  </a:lnTo>
                  <a:lnTo>
                    <a:pt x="136" y="2210"/>
                  </a:lnTo>
                  <a:lnTo>
                    <a:pt x="193" y="2038"/>
                  </a:lnTo>
                  <a:lnTo>
                    <a:pt x="260" y="1871"/>
                  </a:lnTo>
                  <a:lnTo>
                    <a:pt x="336" y="1707"/>
                  </a:lnTo>
                  <a:lnTo>
                    <a:pt x="420" y="1550"/>
                  </a:lnTo>
                  <a:lnTo>
                    <a:pt x="514" y="1399"/>
                  </a:lnTo>
                  <a:lnTo>
                    <a:pt x="617" y="1252"/>
                  </a:lnTo>
                  <a:lnTo>
                    <a:pt x="726" y="1113"/>
                  </a:lnTo>
                  <a:lnTo>
                    <a:pt x="844" y="979"/>
                  </a:lnTo>
                  <a:lnTo>
                    <a:pt x="968" y="851"/>
                  </a:lnTo>
                  <a:lnTo>
                    <a:pt x="1100" y="730"/>
                  </a:lnTo>
                  <a:lnTo>
                    <a:pt x="1239" y="619"/>
                  </a:lnTo>
                  <a:lnTo>
                    <a:pt x="1385" y="514"/>
                  </a:lnTo>
                  <a:lnTo>
                    <a:pt x="1535" y="417"/>
                  </a:lnTo>
                  <a:lnTo>
                    <a:pt x="1692" y="329"/>
                  </a:lnTo>
                  <a:lnTo>
                    <a:pt x="1854" y="250"/>
                  </a:lnTo>
                  <a:lnTo>
                    <a:pt x="2022" y="182"/>
                  </a:lnTo>
                  <a:lnTo>
                    <a:pt x="2194" y="120"/>
                  </a:lnTo>
                  <a:lnTo>
                    <a:pt x="2372" y="71"/>
                  </a:lnTo>
                  <a:lnTo>
                    <a:pt x="2553" y="31"/>
                  </a:lnTo>
                  <a:lnTo>
                    <a:pt x="2739" y="0"/>
                  </a:lnTo>
                  <a:lnTo>
                    <a:pt x="277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15" name="Freeform 29">
              <a:extLst>
                <a:ext uri="{FF2B5EF4-FFF2-40B4-BE49-F238E27FC236}">
                  <a16:creationId xmlns:a16="http://schemas.microsoft.com/office/drawing/2014/main" id="{57E0C769-AD12-4465-AB21-EA172A219EA6}"/>
                </a:ext>
              </a:extLst>
            </p:cNvPr>
            <p:cNvSpPr>
              <a:spLocks noEditPoints="1"/>
            </p:cNvSpPr>
            <p:nvPr/>
          </p:nvSpPr>
          <p:spPr bwMode="auto">
            <a:xfrm>
              <a:off x="-231775" y="4564063"/>
              <a:ext cx="1935163" cy="1806575"/>
            </a:xfrm>
            <a:custGeom>
              <a:avLst/>
              <a:gdLst>
                <a:gd name="T0" fmla="*/ 935 w 2436"/>
                <a:gd name="T1" fmla="*/ 434 h 2276"/>
                <a:gd name="T2" fmla="*/ 746 w 2436"/>
                <a:gd name="T3" fmla="*/ 585 h 2276"/>
                <a:gd name="T4" fmla="*/ 536 w 2436"/>
                <a:gd name="T5" fmla="*/ 707 h 2276"/>
                <a:gd name="T6" fmla="*/ 313 w 2436"/>
                <a:gd name="T7" fmla="*/ 799 h 2276"/>
                <a:gd name="T8" fmla="*/ 471 w 2436"/>
                <a:gd name="T9" fmla="*/ 1898 h 2276"/>
                <a:gd name="T10" fmla="*/ 781 w 2436"/>
                <a:gd name="T11" fmla="*/ 1800 h 2276"/>
                <a:gd name="T12" fmla="*/ 1073 w 2436"/>
                <a:gd name="T13" fmla="*/ 1669 h 2276"/>
                <a:gd name="T14" fmla="*/ 1350 w 2436"/>
                <a:gd name="T15" fmla="*/ 1504 h 2276"/>
                <a:gd name="T16" fmla="*/ 1606 w 2436"/>
                <a:gd name="T17" fmla="*/ 1311 h 2276"/>
                <a:gd name="T18" fmla="*/ 1839 w 2436"/>
                <a:gd name="T19" fmla="*/ 1087 h 2276"/>
                <a:gd name="T20" fmla="*/ 2047 w 2436"/>
                <a:gd name="T21" fmla="*/ 835 h 2276"/>
                <a:gd name="T22" fmla="*/ 983 w 2436"/>
                <a:gd name="T23" fmla="*/ 0 h 2276"/>
                <a:gd name="T24" fmla="*/ 1050 w 2436"/>
                <a:gd name="T25" fmla="*/ 15 h 2276"/>
                <a:gd name="T26" fmla="*/ 2375 w 2436"/>
                <a:gd name="T27" fmla="*/ 650 h 2276"/>
                <a:gd name="T28" fmla="*/ 2419 w 2436"/>
                <a:gd name="T29" fmla="*/ 701 h 2276"/>
                <a:gd name="T30" fmla="*/ 2436 w 2436"/>
                <a:gd name="T31" fmla="*/ 766 h 2276"/>
                <a:gd name="T32" fmla="*/ 2427 w 2436"/>
                <a:gd name="T33" fmla="*/ 831 h 2276"/>
                <a:gd name="T34" fmla="*/ 2314 w 2436"/>
                <a:gd name="T35" fmla="*/ 1003 h 2276"/>
                <a:gd name="T36" fmla="*/ 2096 w 2436"/>
                <a:gd name="T37" fmla="*/ 1271 h 2276"/>
                <a:gd name="T38" fmla="*/ 1854 w 2436"/>
                <a:gd name="T39" fmla="*/ 1512 h 2276"/>
                <a:gd name="T40" fmla="*/ 1590 w 2436"/>
                <a:gd name="T41" fmla="*/ 1722 h 2276"/>
                <a:gd name="T42" fmla="*/ 1304 w 2436"/>
                <a:gd name="T43" fmla="*/ 1904 h 2276"/>
                <a:gd name="T44" fmla="*/ 1000 w 2436"/>
                <a:gd name="T45" fmla="*/ 2053 h 2276"/>
                <a:gd name="T46" fmla="*/ 679 w 2436"/>
                <a:gd name="T47" fmla="*/ 2167 h 2276"/>
                <a:gd name="T48" fmla="*/ 347 w 2436"/>
                <a:gd name="T49" fmla="*/ 2248 h 2276"/>
                <a:gd name="T50" fmla="*/ 166 w 2436"/>
                <a:gd name="T51" fmla="*/ 2276 h 2276"/>
                <a:gd name="T52" fmla="*/ 118 w 2436"/>
                <a:gd name="T53" fmla="*/ 2273 h 2276"/>
                <a:gd name="T54" fmla="*/ 53 w 2436"/>
                <a:gd name="T55" fmla="*/ 2236 h 2276"/>
                <a:gd name="T56" fmla="*/ 13 w 2436"/>
                <a:gd name="T57" fmla="*/ 2183 h 2276"/>
                <a:gd name="T58" fmla="*/ 0 w 2436"/>
                <a:gd name="T59" fmla="*/ 2120 h 2276"/>
                <a:gd name="T60" fmla="*/ 3 w 2436"/>
                <a:gd name="T61" fmla="*/ 648 h 2276"/>
                <a:gd name="T62" fmla="*/ 32 w 2436"/>
                <a:gd name="T63" fmla="*/ 585 h 2276"/>
                <a:gd name="T64" fmla="*/ 86 w 2436"/>
                <a:gd name="T65" fmla="*/ 543 h 2276"/>
                <a:gd name="T66" fmla="*/ 225 w 2436"/>
                <a:gd name="T67" fmla="*/ 497 h 2276"/>
                <a:gd name="T68" fmla="*/ 431 w 2436"/>
                <a:gd name="T69" fmla="*/ 409 h 2276"/>
                <a:gd name="T70" fmla="*/ 620 w 2436"/>
                <a:gd name="T71" fmla="*/ 288 h 2276"/>
                <a:gd name="T72" fmla="*/ 788 w 2436"/>
                <a:gd name="T73" fmla="*/ 141 h 2276"/>
                <a:gd name="T74" fmla="*/ 888 w 2436"/>
                <a:gd name="T75" fmla="*/ 32 h 2276"/>
                <a:gd name="T76" fmla="*/ 949 w 2436"/>
                <a:gd name="T77" fmla="*/ 3 h 2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36" h="2276">
                  <a:moveTo>
                    <a:pt x="1023" y="349"/>
                  </a:moveTo>
                  <a:lnTo>
                    <a:pt x="935" y="434"/>
                  </a:lnTo>
                  <a:lnTo>
                    <a:pt x="844" y="512"/>
                  </a:lnTo>
                  <a:lnTo>
                    <a:pt x="746" y="585"/>
                  </a:lnTo>
                  <a:lnTo>
                    <a:pt x="643" y="650"/>
                  </a:lnTo>
                  <a:lnTo>
                    <a:pt x="536" y="707"/>
                  </a:lnTo>
                  <a:lnTo>
                    <a:pt x="427" y="757"/>
                  </a:lnTo>
                  <a:lnTo>
                    <a:pt x="313" y="799"/>
                  </a:lnTo>
                  <a:lnTo>
                    <a:pt x="313" y="1932"/>
                  </a:lnTo>
                  <a:lnTo>
                    <a:pt x="471" y="1898"/>
                  </a:lnTo>
                  <a:lnTo>
                    <a:pt x="628" y="1854"/>
                  </a:lnTo>
                  <a:lnTo>
                    <a:pt x="781" y="1800"/>
                  </a:lnTo>
                  <a:lnTo>
                    <a:pt x="930" y="1739"/>
                  </a:lnTo>
                  <a:lnTo>
                    <a:pt x="1073" y="1669"/>
                  </a:lnTo>
                  <a:lnTo>
                    <a:pt x="1214" y="1590"/>
                  </a:lnTo>
                  <a:lnTo>
                    <a:pt x="1350" y="1504"/>
                  </a:lnTo>
                  <a:lnTo>
                    <a:pt x="1480" y="1410"/>
                  </a:lnTo>
                  <a:lnTo>
                    <a:pt x="1606" y="1311"/>
                  </a:lnTo>
                  <a:lnTo>
                    <a:pt x="1724" y="1202"/>
                  </a:lnTo>
                  <a:lnTo>
                    <a:pt x="1839" y="1087"/>
                  </a:lnTo>
                  <a:lnTo>
                    <a:pt x="1946" y="965"/>
                  </a:lnTo>
                  <a:lnTo>
                    <a:pt x="2047" y="835"/>
                  </a:lnTo>
                  <a:lnTo>
                    <a:pt x="1023" y="349"/>
                  </a:lnTo>
                  <a:close/>
                  <a:moveTo>
                    <a:pt x="983" y="0"/>
                  </a:moveTo>
                  <a:lnTo>
                    <a:pt x="1017" y="3"/>
                  </a:lnTo>
                  <a:lnTo>
                    <a:pt x="1050" y="15"/>
                  </a:lnTo>
                  <a:lnTo>
                    <a:pt x="2348" y="632"/>
                  </a:lnTo>
                  <a:lnTo>
                    <a:pt x="2375" y="650"/>
                  </a:lnTo>
                  <a:lnTo>
                    <a:pt x="2400" y="673"/>
                  </a:lnTo>
                  <a:lnTo>
                    <a:pt x="2419" y="701"/>
                  </a:lnTo>
                  <a:lnTo>
                    <a:pt x="2431" y="734"/>
                  </a:lnTo>
                  <a:lnTo>
                    <a:pt x="2436" y="766"/>
                  </a:lnTo>
                  <a:lnTo>
                    <a:pt x="2436" y="799"/>
                  </a:lnTo>
                  <a:lnTo>
                    <a:pt x="2427" y="831"/>
                  </a:lnTo>
                  <a:lnTo>
                    <a:pt x="2411" y="862"/>
                  </a:lnTo>
                  <a:lnTo>
                    <a:pt x="2314" y="1003"/>
                  </a:lnTo>
                  <a:lnTo>
                    <a:pt x="2209" y="1141"/>
                  </a:lnTo>
                  <a:lnTo>
                    <a:pt x="2096" y="1271"/>
                  </a:lnTo>
                  <a:lnTo>
                    <a:pt x="1978" y="1395"/>
                  </a:lnTo>
                  <a:lnTo>
                    <a:pt x="1854" y="1512"/>
                  </a:lnTo>
                  <a:lnTo>
                    <a:pt x="1724" y="1621"/>
                  </a:lnTo>
                  <a:lnTo>
                    <a:pt x="1590" y="1722"/>
                  </a:lnTo>
                  <a:lnTo>
                    <a:pt x="1449" y="1816"/>
                  </a:lnTo>
                  <a:lnTo>
                    <a:pt x="1304" y="1904"/>
                  </a:lnTo>
                  <a:lnTo>
                    <a:pt x="1153" y="1982"/>
                  </a:lnTo>
                  <a:lnTo>
                    <a:pt x="1000" y="2053"/>
                  </a:lnTo>
                  <a:lnTo>
                    <a:pt x="842" y="2114"/>
                  </a:lnTo>
                  <a:lnTo>
                    <a:pt x="679" y="2167"/>
                  </a:lnTo>
                  <a:lnTo>
                    <a:pt x="515" y="2213"/>
                  </a:lnTo>
                  <a:lnTo>
                    <a:pt x="347" y="2248"/>
                  </a:lnTo>
                  <a:lnTo>
                    <a:pt x="177" y="2275"/>
                  </a:lnTo>
                  <a:lnTo>
                    <a:pt x="166" y="2276"/>
                  </a:lnTo>
                  <a:lnTo>
                    <a:pt x="156" y="2276"/>
                  </a:lnTo>
                  <a:lnTo>
                    <a:pt x="118" y="2273"/>
                  </a:lnTo>
                  <a:lnTo>
                    <a:pt x="84" y="2259"/>
                  </a:lnTo>
                  <a:lnTo>
                    <a:pt x="53" y="2236"/>
                  </a:lnTo>
                  <a:lnTo>
                    <a:pt x="30" y="2211"/>
                  </a:lnTo>
                  <a:lnTo>
                    <a:pt x="13" y="2183"/>
                  </a:lnTo>
                  <a:lnTo>
                    <a:pt x="1" y="2152"/>
                  </a:lnTo>
                  <a:lnTo>
                    <a:pt x="0" y="2120"/>
                  </a:lnTo>
                  <a:lnTo>
                    <a:pt x="0" y="682"/>
                  </a:lnTo>
                  <a:lnTo>
                    <a:pt x="3" y="648"/>
                  </a:lnTo>
                  <a:lnTo>
                    <a:pt x="15" y="615"/>
                  </a:lnTo>
                  <a:lnTo>
                    <a:pt x="32" y="585"/>
                  </a:lnTo>
                  <a:lnTo>
                    <a:pt x="57" y="562"/>
                  </a:lnTo>
                  <a:lnTo>
                    <a:pt x="86" y="543"/>
                  </a:lnTo>
                  <a:lnTo>
                    <a:pt x="118" y="529"/>
                  </a:lnTo>
                  <a:lnTo>
                    <a:pt x="225" y="497"/>
                  </a:lnTo>
                  <a:lnTo>
                    <a:pt x="330" y="457"/>
                  </a:lnTo>
                  <a:lnTo>
                    <a:pt x="431" y="409"/>
                  </a:lnTo>
                  <a:lnTo>
                    <a:pt x="527" y="353"/>
                  </a:lnTo>
                  <a:lnTo>
                    <a:pt x="620" y="288"/>
                  </a:lnTo>
                  <a:lnTo>
                    <a:pt x="706" y="219"/>
                  </a:lnTo>
                  <a:lnTo>
                    <a:pt x="788" y="141"/>
                  </a:lnTo>
                  <a:lnTo>
                    <a:pt x="863" y="57"/>
                  </a:lnTo>
                  <a:lnTo>
                    <a:pt x="888" y="32"/>
                  </a:lnTo>
                  <a:lnTo>
                    <a:pt x="918" y="15"/>
                  </a:lnTo>
                  <a:lnTo>
                    <a:pt x="949" y="3"/>
                  </a:lnTo>
                  <a:lnTo>
                    <a:pt x="9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grpSp>
        <p:nvGrpSpPr>
          <p:cNvPr id="116" name="Group 115">
            <a:extLst>
              <a:ext uri="{FF2B5EF4-FFF2-40B4-BE49-F238E27FC236}">
                <a16:creationId xmlns:a16="http://schemas.microsoft.com/office/drawing/2014/main" id="{03BEC19F-00EA-4C5E-B864-F27253BD8985}"/>
              </a:ext>
            </a:extLst>
          </p:cNvPr>
          <p:cNvGrpSpPr/>
          <p:nvPr/>
        </p:nvGrpSpPr>
        <p:grpSpPr>
          <a:xfrm>
            <a:off x="7576817" y="2148238"/>
            <a:ext cx="331178" cy="187136"/>
            <a:chOff x="6886575" y="2138363"/>
            <a:chExt cx="4968875" cy="2716213"/>
          </a:xfrm>
          <a:solidFill>
            <a:schemeClr val="bg1"/>
          </a:solidFill>
        </p:grpSpPr>
        <p:sp>
          <p:nvSpPr>
            <p:cNvPr id="117" name="Freeform 183">
              <a:extLst>
                <a:ext uri="{FF2B5EF4-FFF2-40B4-BE49-F238E27FC236}">
                  <a16:creationId xmlns:a16="http://schemas.microsoft.com/office/drawing/2014/main" id="{E95CFE2A-0F0C-4596-B716-95C4135FBB91}"/>
                </a:ext>
              </a:extLst>
            </p:cNvPr>
            <p:cNvSpPr>
              <a:spLocks noEditPoints="1"/>
            </p:cNvSpPr>
            <p:nvPr/>
          </p:nvSpPr>
          <p:spPr bwMode="auto">
            <a:xfrm>
              <a:off x="7312025" y="2138363"/>
              <a:ext cx="4543425" cy="2716213"/>
            </a:xfrm>
            <a:custGeom>
              <a:avLst/>
              <a:gdLst>
                <a:gd name="T0" fmla="*/ 4593 w 5725"/>
                <a:gd name="T1" fmla="*/ 2745 h 3421"/>
                <a:gd name="T2" fmla="*/ 4515 w 5725"/>
                <a:gd name="T3" fmla="*/ 2908 h 3421"/>
                <a:gd name="T4" fmla="*/ 4593 w 5725"/>
                <a:gd name="T5" fmla="*/ 3070 h 3421"/>
                <a:gd name="T6" fmla="*/ 4772 w 5725"/>
                <a:gd name="T7" fmla="*/ 3112 h 3421"/>
                <a:gd name="T8" fmla="*/ 4911 w 5725"/>
                <a:gd name="T9" fmla="*/ 2999 h 3421"/>
                <a:gd name="T10" fmla="*/ 4913 w 5725"/>
                <a:gd name="T11" fmla="*/ 2815 h 3421"/>
                <a:gd name="T12" fmla="*/ 4772 w 5725"/>
                <a:gd name="T13" fmla="*/ 2705 h 3421"/>
                <a:gd name="T14" fmla="*/ 1784 w 5725"/>
                <a:gd name="T15" fmla="*/ 2720 h 3421"/>
                <a:gd name="T16" fmla="*/ 1672 w 5725"/>
                <a:gd name="T17" fmla="*/ 2861 h 3421"/>
                <a:gd name="T18" fmla="*/ 1714 w 5725"/>
                <a:gd name="T19" fmla="*/ 3037 h 3421"/>
                <a:gd name="T20" fmla="*/ 1876 w 5725"/>
                <a:gd name="T21" fmla="*/ 3117 h 3421"/>
                <a:gd name="T22" fmla="*/ 2039 w 5725"/>
                <a:gd name="T23" fmla="*/ 3037 h 3421"/>
                <a:gd name="T24" fmla="*/ 2079 w 5725"/>
                <a:gd name="T25" fmla="*/ 2861 h 3421"/>
                <a:gd name="T26" fmla="*/ 1967 w 5725"/>
                <a:gd name="T27" fmla="*/ 2720 h 3421"/>
                <a:gd name="T28" fmla="*/ 4129 w 5725"/>
                <a:gd name="T29" fmla="*/ 2714 h 3421"/>
                <a:gd name="T30" fmla="*/ 4357 w 5725"/>
                <a:gd name="T31" fmla="*/ 2547 h 3421"/>
                <a:gd name="T32" fmla="*/ 4586 w 5725"/>
                <a:gd name="T33" fmla="*/ 2410 h 3421"/>
                <a:gd name="T34" fmla="*/ 4863 w 5725"/>
                <a:gd name="T35" fmla="*/ 2410 h 3421"/>
                <a:gd name="T36" fmla="*/ 5091 w 5725"/>
                <a:gd name="T37" fmla="*/ 2547 h 3421"/>
                <a:gd name="T38" fmla="*/ 5417 w 5725"/>
                <a:gd name="T39" fmla="*/ 2714 h 3421"/>
                <a:gd name="T40" fmla="*/ 5384 w 5725"/>
                <a:gd name="T41" fmla="*/ 1304 h 3421"/>
                <a:gd name="T42" fmla="*/ 5246 w 5725"/>
                <a:gd name="T43" fmla="*/ 1017 h 3421"/>
                <a:gd name="T44" fmla="*/ 5010 w 5725"/>
                <a:gd name="T45" fmla="*/ 848 h 3421"/>
                <a:gd name="T46" fmla="*/ 4129 w 5725"/>
                <a:gd name="T47" fmla="*/ 808 h 3421"/>
                <a:gd name="T48" fmla="*/ 4051 w 5725"/>
                <a:gd name="T49" fmla="*/ 21 h 3421"/>
                <a:gd name="T50" fmla="*/ 4127 w 5725"/>
                <a:gd name="T51" fmla="*/ 152 h 3421"/>
                <a:gd name="T52" fmla="*/ 4966 w 5725"/>
                <a:gd name="T53" fmla="*/ 519 h 3421"/>
                <a:gd name="T54" fmla="*/ 5310 w 5725"/>
                <a:gd name="T55" fmla="*/ 663 h 3421"/>
                <a:gd name="T56" fmla="*/ 5556 w 5725"/>
                <a:gd name="T57" fmla="*/ 927 h 3421"/>
                <a:gd name="T58" fmla="*/ 5692 w 5725"/>
                <a:gd name="T59" fmla="*/ 1277 h 3421"/>
                <a:gd name="T60" fmla="*/ 5725 w 5725"/>
                <a:gd name="T61" fmla="*/ 2866 h 3421"/>
                <a:gd name="T62" fmla="*/ 5649 w 5725"/>
                <a:gd name="T63" fmla="*/ 2999 h 3421"/>
                <a:gd name="T64" fmla="*/ 5207 w 5725"/>
                <a:gd name="T65" fmla="*/ 3087 h 3421"/>
                <a:gd name="T66" fmla="*/ 5048 w 5725"/>
                <a:gd name="T67" fmla="*/ 3307 h 3421"/>
                <a:gd name="T68" fmla="*/ 4797 w 5725"/>
                <a:gd name="T69" fmla="*/ 3418 h 3421"/>
                <a:gd name="T70" fmla="*/ 4517 w 5725"/>
                <a:gd name="T71" fmla="*/ 3380 h 3421"/>
                <a:gd name="T72" fmla="*/ 4306 w 5725"/>
                <a:gd name="T73" fmla="*/ 3209 h 3421"/>
                <a:gd name="T74" fmla="*/ 2379 w 5725"/>
                <a:gd name="T75" fmla="*/ 3020 h 3421"/>
                <a:gd name="T76" fmla="*/ 2250 w 5725"/>
                <a:gd name="T77" fmla="*/ 3262 h 3421"/>
                <a:gd name="T78" fmla="*/ 2018 w 5725"/>
                <a:gd name="T79" fmla="*/ 3402 h 3421"/>
                <a:gd name="T80" fmla="*/ 1735 w 5725"/>
                <a:gd name="T81" fmla="*/ 3402 h 3421"/>
                <a:gd name="T82" fmla="*/ 1501 w 5725"/>
                <a:gd name="T83" fmla="*/ 3262 h 3421"/>
                <a:gd name="T84" fmla="*/ 1372 w 5725"/>
                <a:gd name="T85" fmla="*/ 3020 h 3421"/>
                <a:gd name="T86" fmla="*/ 797 w 5725"/>
                <a:gd name="T87" fmla="*/ 2975 h 3421"/>
                <a:gd name="T88" fmla="*/ 752 w 5725"/>
                <a:gd name="T89" fmla="*/ 2332 h 3421"/>
                <a:gd name="T90" fmla="*/ 44 w 5725"/>
                <a:gd name="T91" fmla="*/ 2287 h 3421"/>
                <a:gd name="T92" fmla="*/ 4 w 5725"/>
                <a:gd name="T93" fmla="*/ 2136 h 3421"/>
                <a:gd name="T94" fmla="*/ 113 w 5725"/>
                <a:gd name="T95" fmla="*/ 2030 h 3421"/>
                <a:gd name="T96" fmla="*/ 984 w 5725"/>
                <a:gd name="T97" fmla="*/ 2045 h 3421"/>
                <a:gd name="T98" fmla="*/ 1060 w 5725"/>
                <a:gd name="T99" fmla="*/ 2178 h 3421"/>
                <a:gd name="T100" fmla="*/ 1396 w 5725"/>
                <a:gd name="T101" fmla="*/ 2718 h 3421"/>
                <a:gd name="T102" fmla="*/ 1556 w 5725"/>
                <a:gd name="T103" fmla="*/ 2503 h 3421"/>
                <a:gd name="T104" fmla="*/ 1805 w 5725"/>
                <a:gd name="T105" fmla="*/ 2397 h 3421"/>
                <a:gd name="T106" fmla="*/ 2079 w 5725"/>
                <a:gd name="T107" fmla="*/ 2433 h 3421"/>
                <a:gd name="T108" fmla="*/ 2288 w 5725"/>
                <a:gd name="T109" fmla="*/ 2598 h 3421"/>
                <a:gd name="T110" fmla="*/ 2374 w 5725"/>
                <a:gd name="T111" fmla="*/ 2714 h 3421"/>
                <a:gd name="T112" fmla="*/ 1060 w 5725"/>
                <a:gd name="T113" fmla="*/ 842 h 3421"/>
                <a:gd name="T114" fmla="*/ 984 w 5725"/>
                <a:gd name="T115" fmla="*/ 975 h 3421"/>
                <a:gd name="T116" fmla="*/ 113 w 5725"/>
                <a:gd name="T117" fmla="*/ 990 h 3421"/>
                <a:gd name="T118" fmla="*/ 4 w 5725"/>
                <a:gd name="T119" fmla="*/ 882 h 3421"/>
                <a:gd name="T120" fmla="*/ 44 w 5725"/>
                <a:gd name="T121" fmla="*/ 733 h 3421"/>
                <a:gd name="T122" fmla="*/ 752 w 5725"/>
                <a:gd name="T123" fmla="*/ 688 h 3421"/>
                <a:gd name="T124" fmla="*/ 797 w 5725"/>
                <a:gd name="T125" fmla="*/ 4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5" h="3421">
                  <a:moveTo>
                    <a:pt x="4724" y="2699"/>
                  </a:moveTo>
                  <a:lnTo>
                    <a:pt x="4677" y="2705"/>
                  </a:lnTo>
                  <a:lnTo>
                    <a:pt x="4633" y="2720"/>
                  </a:lnTo>
                  <a:lnTo>
                    <a:pt x="4593" y="2745"/>
                  </a:lnTo>
                  <a:lnTo>
                    <a:pt x="4561" y="2777"/>
                  </a:lnTo>
                  <a:lnTo>
                    <a:pt x="4536" y="2815"/>
                  </a:lnTo>
                  <a:lnTo>
                    <a:pt x="4521" y="2861"/>
                  </a:lnTo>
                  <a:lnTo>
                    <a:pt x="4515" y="2908"/>
                  </a:lnTo>
                  <a:lnTo>
                    <a:pt x="4521" y="2956"/>
                  </a:lnTo>
                  <a:lnTo>
                    <a:pt x="4536" y="2999"/>
                  </a:lnTo>
                  <a:lnTo>
                    <a:pt x="4561" y="3037"/>
                  </a:lnTo>
                  <a:lnTo>
                    <a:pt x="4593" y="3070"/>
                  </a:lnTo>
                  <a:lnTo>
                    <a:pt x="4633" y="3095"/>
                  </a:lnTo>
                  <a:lnTo>
                    <a:pt x="4677" y="3112"/>
                  </a:lnTo>
                  <a:lnTo>
                    <a:pt x="4724" y="3117"/>
                  </a:lnTo>
                  <a:lnTo>
                    <a:pt x="4772" y="3112"/>
                  </a:lnTo>
                  <a:lnTo>
                    <a:pt x="4816" y="3095"/>
                  </a:lnTo>
                  <a:lnTo>
                    <a:pt x="4854" y="3070"/>
                  </a:lnTo>
                  <a:lnTo>
                    <a:pt x="4886" y="3037"/>
                  </a:lnTo>
                  <a:lnTo>
                    <a:pt x="4911" y="2999"/>
                  </a:lnTo>
                  <a:lnTo>
                    <a:pt x="4928" y="2956"/>
                  </a:lnTo>
                  <a:lnTo>
                    <a:pt x="4934" y="2908"/>
                  </a:lnTo>
                  <a:lnTo>
                    <a:pt x="4928" y="2861"/>
                  </a:lnTo>
                  <a:lnTo>
                    <a:pt x="4913" y="2815"/>
                  </a:lnTo>
                  <a:lnTo>
                    <a:pt x="4888" y="2777"/>
                  </a:lnTo>
                  <a:lnTo>
                    <a:pt x="4856" y="2745"/>
                  </a:lnTo>
                  <a:lnTo>
                    <a:pt x="4816" y="2720"/>
                  </a:lnTo>
                  <a:lnTo>
                    <a:pt x="4772" y="2705"/>
                  </a:lnTo>
                  <a:lnTo>
                    <a:pt x="4724" y="2699"/>
                  </a:lnTo>
                  <a:close/>
                  <a:moveTo>
                    <a:pt x="1876" y="2699"/>
                  </a:moveTo>
                  <a:lnTo>
                    <a:pt x="1828" y="2705"/>
                  </a:lnTo>
                  <a:lnTo>
                    <a:pt x="1784" y="2720"/>
                  </a:lnTo>
                  <a:lnTo>
                    <a:pt x="1746" y="2745"/>
                  </a:lnTo>
                  <a:lnTo>
                    <a:pt x="1714" y="2777"/>
                  </a:lnTo>
                  <a:lnTo>
                    <a:pt x="1689" y="2815"/>
                  </a:lnTo>
                  <a:lnTo>
                    <a:pt x="1672" y="2861"/>
                  </a:lnTo>
                  <a:lnTo>
                    <a:pt x="1666" y="2908"/>
                  </a:lnTo>
                  <a:lnTo>
                    <a:pt x="1672" y="2956"/>
                  </a:lnTo>
                  <a:lnTo>
                    <a:pt x="1689" y="2999"/>
                  </a:lnTo>
                  <a:lnTo>
                    <a:pt x="1714" y="3037"/>
                  </a:lnTo>
                  <a:lnTo>
                    <a:pt x="1746" y="3070"/>
                  </a:lnTo>
                  <a:lnTo>
                    <a:pt x="1784" y="3095"/>
                  </a:lnTo>
                  <a:lnTo>
                    <a:pt x="1828" y="3112"/>
                  </a:lnTo>
                  <a:lnTo>
                    <a:pt x="1876" y="3117"/>
                  </a:lnTo>
                  <a:lnTo>
                    <a:pt x="1923" y="3112"/>
                  </a:lnTo>
                  <a:lnTo>
                    <a:pt x="1967" y="3095"/>
                  </a:lnTo>
                  <a:lnTo>
                    <a:pt x="2007" y="3070"/>
                  </a:lnTo>
                  <a:lnTo>
                    <a:pt x="2039" y="3037"/>
                  </a:lnTo>
                  <a:lnTo>
                    <a:pt x="2064" y="2999"/>
                  </a:lnTo>
                  <a:lnTo>
                    <a:pt x="2079" y="2956"/>
                  </a:lnTo>
                  <a:lnTo>
                    <a:pt x="2085" y="2908"/>
                  </a:lnTo>
                  <a:lnTo>
                    <a:pt x="2079" y="2861"/>
                  </a:lnTo>
                  <a:lnTo>
                    <a:pt x="2064" y="2815"/>
                  </a:lnTo>
                  <a:lnTo>
                    <a:pt x="2039" y="2777"/>
                  </a:lnTo>
                  <a:lnTo>
                    <a:pt x="2007" y="2745"/>
                  </a:lnTo>
                  <a:lnTo>
                    <a:pt x="1967" y="2720"/>
                  </a:lnTo>
                  <a:lnTo>
                    <a:pt x="1923" y="2705"/>
                  </a:lnTo>
                  <a:lnTo>
                    <a:pt x="1876" y="2699"/>
                  </a:lnTo>
                  <a:close/>
                  <a:moveTo>
                    <a:pt x="4129" y="808"/>
                  </a:moveTo>
                  <a:lnTo>
                    <a:pt x="4129" y="2714"/>
                  </a:lnTo>
                  <a:lnTo>
                    <a:pt x="4247" y="2714"/>
                  </a:lnTo>
                  <a:lnTo>
                    <a:pt x="4276" y="2653"/>
                  </a:lnTo>
                  <a:lnTo>
                    <a:pt x="4314" y="2596"/>
                  </a:lnTo>
                  <a:lnTo>
                    <a:pt x="4357" y="2547"/>
                  </a:lnTo>
                  <a:lnTo>
                    <a:pt x="4407" y="2501"/>
                  </a:lnTo>
                  <a:lnTo>
                    <a:pt x="4462" y="2463"/>
                  </a:lnTo>
                  <a:lnTo>
                    <a:pt x="4523" y="2433"/>
                  </a:lnTo>
                  <a:lnTo>
                    <a:pt x="4586" y="2410"/>
                  </a:lnTo>
                  <a:lnTo>
                    <a:pt x="4654" y="2397"/>
                  </a:lnTo>
                  <a:lnTo>
                    <a:pt x="4724" y="2391"/>
                  </a:lnTo>
                  <a:lnTo>
                    <a:pt x="4795" y="2397"/>
                  </a:lnTo>
                  <a:lnTo>
                    <a:pt x="4863" y="2410"/>
                  </a:lnTo>
                  <a:lnTo>
                    <a:pt x="4926" y="2433"/>
                  </a:lnTo>
                  <a:lnTo>
                    <a:pt x="4987" y="2463"/>
                  </a:lnTo>
                  <a:lnTo>
                    <a:pt x="5042" y="2503"/>
                  </a:lnTo>
                  <a:lnTo>
                    <a:pt x="5091" y="2547"/>
                  </a:lnTo>
                  <a:lnTo>
                    <a:pt x="5135" y="2598"/>
                  </a:lnTo>
                  <a:lnTo>
                    <a:pt x="5173" y="2653"/>
                  </a:lnTo>
                  <a:lnTo>
                    <a:pt x="5202" y="2714"/>
                  </a:lnTo>
                  <a:lnTo>
                    <a:pt x="5417" y="2714"/>
                  </a:lnTo>
                  <a:lnTo>
                    <a:pt x="5417" y="1591"/>
                  </a:lnTo>
                  <a:lnTo>
                    <a:pt x="5413" y="1490"/>
                  </a:lnTo>
                  <a:lnTo>
                    <a:pt x="5403" y="1393"/>
                  </a:lnTo>
                  <a:lnTo>
                    <a:pt x="5384" y="1304"/>
                  </a:lnTo>
                  <a:lnTo>
                    <a:pt x="5360" y="1222"/>
                  </a:lnTo>
                  <a:lnTo>
                    <a:pt x="5329" y="1146"/>
                  </a:lnTo>
                  <a:lnTo>
                    <a:pt x="5291" y="1078"/>
                  </a:lnTo>
                  <a:lnTo>
                    <a:pt x="5246" y="1017"/>
                  </a:lnTo>
                  <a:lnTo>
                    <a:pt x="5196" y="962"/>
                  </a:lnTo>
                  <a:lnTo>
                    <a:pt x="5139" y="916"/>
                  </a:lnTo>
                  <a:lnTo>
                    <a:pt x="5076" y="878"/>
                  </a:lnTo>
                  <a:lnTo>
                    <a:pt x="5010" y="848"/>
                  </a:lnTo>
                  <a:lnTo>
                    <a:pt x="4936" y="827"/>
                  </a:lnTo>
                  <a:lnTo>
                    <a:pt x="4858" y="813"/>
                  </a:lnTo>
                  <a:lnTo>
                    <a:pt x="4774" y="808"/>
                  </a:lnTo>
                  <a:lnTo>
                    <a:pt x="4129" y="808"/>
                  </a:lnTo>
                  <a:close/>
                  <a:moveTo>
                    <a:pt x="906" y="0"/>
                  </a:moveTo>
                  <a:lnTo>
                    <a:pt x="3973" y="0"/>
                  </a:lnTo>
                  <a:lnTo>
                    <a:pt x="4015" y="5"/>
                  </a:lnTo>
                  <a:lnTo>
                    <a:pt x="4051" y="21"/>
                  </a:lnTo>
                  <a:lnTo>
                    <a:pt x="4082" y="43"/>
                  </a:lnTo>
                  <a:lnTo>
                    <a:pt x="4106" y="76"/>
                  </a:lnTo>
                  <a:lnTo>
                    <a:pt x="4122" y="112"/>
                  </a:lnTo>
                  <a:lnTo>
                    <a:pt x="4127" y="152"/>
                  </a:lnTo>
                  <a:lnTo>
                    <a:pt x="4127" y="502"/>
                  </a:lnTo>
                  <a:lnTo>
                    <a:pt x="4772" y="502"/>
                  </a:lnTo>
                  <a:lnTo>
                    <a:pt x="4871" y="505"/>
                  </a:lnTo>
                  <a:lnTo>
                    <a:pt x="4966" y="519"/>
                  </a:lnTo>
                  <a:lnTo>
                    <a:pt x="5059" y="543"/>
                  </a:lnTo>
                  <a:lnTo>
                    <a:pt x="5147" y="574"/>
                  </a:lnTo>
                  <a:lnTo>
                    <a:pt x="5230" y="614"/>
                  </a:lnTo>
                  <a:lnTo>
                    <a:pt x="5310" y="663"/>
                  </a:lnTo>
                  <a:lnTo>
                    <a:pt x="5382" y="720"/>
                  </a:lnTo>
                  <a:lnTo>
                    <a:pt x="5449" y="785"/>
                  </a:lnTo>
                  <a:lnTo>
                    <a:pt x="5506" y="853"/>
                  </a:lnTo>
                  <a:lnTo>
                    <a:pt x="5556" y="927"/>
                  </a:lnTo>
                  <a:lnTo>
                    <a:pt x="5601" y="1007"/>
                  </a:lnTo>
                  <a:lnTo>
                    <a:pt x="5637" y="1091"/>
                  </a:lnTo>
                  <a:lnTo>
                    <a:pt x="5670" y="1182"/>
                  </a:lnTo>
                  <a:lnTo>
                    <a:pt x="5692" y="1277"/>
                  </a:lnTo>
                  <a:lnTo>
                    <a:pt x="5711" y="1378"/>
                  </a:lnTo>
                  <a:lnTo>
                    <a:pt x="5721" y="1482"/>
                  </a:lnTo>
                  <a:lnTo>
                    <a:pt x="5725" y="1591"/>
                  </a:lnTo>
                  <a:lnTo>
                    <a:pt x="5725" y="2866"/>
                  </a:lnTo>
                  <a:lnTo>
                    <a:pt x="5719" y="2908"/>
                  </a:lnTo>
                  <a:lnTo>
                    <a:pt x="5704" y="2944"/>
                  </a:lnTo>
                  <a:lnTo>
                    <a:pt x="5679" y="2975"/>
                  </a:lnTo>
                  <a:lnTo>
                    <a:pt x="5649" y="2999"/>
                  </a:lnTo>
                  <a:lnTo>
                    <a:pt x="5613" y="3015"/>
                  </a:lnTo>
                  <a:lnTo>
                    <a:pt x="5571" y="3020"/>
                  </a:lnTo>
                  <a:lnTo>
                    <a:pt x="5228" y="3020"/>
                  </a:lnTo>
                  <a:lnTo>
                    <a:pt x="5207" y="3087"/>
                  </a:lnTo>
                  <a:lnTo>
                    <a:pt x="5179" y="3152"/>
                  </a:lnTo>
                  <a:lnTo>
                    <a:pt x="5143" y="3209"/>
                  </a:lnTo>
                  <a:lnTo>
                    <a:pt x="5099" y="3262"/>
                  </a:lnTo>
                  <a:lnTo>
                    <a:pt x="5048" y="3307"/>
                  </a:lnTo>
                  <a:lnTo>
                    <a:pt x="4993" y="3347"/>
                  </a:lnTo>
                  <a:lnTo>
                    <a:pt x="4932" y="3380"/>
                  </a:lnTo>
                  <a:lnTo>
                    <a:pt x="4865" y="3402"/>
                  </a:lnTo>
                  <a:lnTo>
                    <a:pt x="4797" y="3418"/>
                  </a:lnTo>
                  <a:lnTo>
                    <a:pt x="4724" y="3421"/>
                  </a:lnTo>
                  <a:lnTo>
                    <a:pt x="4652" y="3418"/>
                  </a:lnTo>
                  <a:lnTo>
                    <a:pt x="4582" y="3402"/>
                  </a:lnTo>
                  <a:lnTo>
                    <a:pt x="4517" y="3380"/>
                  </a:lnTo>
                  <a:lnTo>
                    <a:pt x="4456" y="3347"/>
                  </a:lnTo>
                  <a:lnTo>
                    <a:pt x="4399" y="3307"/>
                  </a:lnTo>
                  <a:lnTo>
                    <a:pt x="4350" y="3262"/>
                  </a:lnTo>
                  <a:lnTo>
                    <a:pt x="4306" y="3209"/>
                  </a:lnTo>
                  <a:lnTo>
                    <a:pt x="4270" y="3150"/>
                  </a:lnTo>
                  <a:lnTo>
                    <a:pt x="4241" y="3087"/>
                  </a:lnTo>
                  <a:lnTo>
                    <a:pt x="4220" y="3020"/>
                  </a:lnTo>
                  <a:lnTo>
                    <a:pt x="2379" y="3020"/>
                  </a:lnTo>
                  <a:lnTo>
                    <a:pt x="2359" y="3087"/>
                  </a:lnTo>
                  <a:lnTo>
                    <a:pt x="2330" y="3152"/>
                  </a:lnTo>
                  <a:lnTo>
                    <a:pt x="2294" y="3209"/>
                  </a:lnTo>
                  <a:lnTo>
                    <a:pt x="2250" y="3262"/>
                  </a:lnTo>
                  <a:lnTo>
                    <a:pt x="2201" y="3307"/>
                  </a:lnTo>
                  <a:lnTo>
                    <a:pt x="2144" y="3347"/>
                  </a:lnTo>
                  <a:lnTo>
                    <a:pt x="2083" y="3380"/>
                  </a:lnTo>
                  <a:lnTo>
                    <a:pt x="2018" y="3402"/>
                  </a:lnTo>
                  <a:lnTo>
                    <a:pt x="1948" y="3418"/>
                  </a:lnTo>
                  <a:lnTo>
                    <a:pt x="1876" y="3421"/>
                  </a:lnTo>
                  <a:lnTo>
                    <a:pt x="1803" y="3418"/>
                  </a:lnTo>
                  <a:lnTo>
                    <a:pt x="1735" y="3402"/>
                  </a:lnTo>
                  <a:lnTo>
                    <a:pt x="1668" y="3380"/>
                  </a:lnTo>
                  <a:lnTo>
                    <a:pt x="1607" y="3347"/>
                  </a:lnTo>
                  <a:lnTo>
                    <a:pt x="1550" y="3307"/>
                  </a:lnTo>
                  <a:lnTo>
                    <a:pt x="1501" y="3262"/>
                  </a:lnTo>
                  <a:lnTo>
                    <a:pt x="1457" y="3209"/>
                  </a:lnTo>
                  <a:lnTo>
                    <a:pt x="1421" y="3152"/>
                  </a:lnTo>
                  <a:lnTo>
                    <a:pt x="1392" y="3087"/>
                  </a:lnTo>
                  <a:lnTo>
                    <a:pt x="1372" y="3020"/>
                  </a:lnTo>
                  <a:lnTo>
                    <a:pt x="906" y="3020"/>
                  </a:lnTo>
                  <a:lnTo>
                    <a:pt x="864" y="3015"/>
                  </a:lnTo>
                  <a:lnTo>
                    <a:pt x="828" y="2999"/>
                  </a:lnTo>
                  <a:lnTo>
                    <a:pt x="797" y="2975"/>
                  </a:lnTo>
                  <a:lnTo>
                    <a:pt x="772" y="2944"/>
                  </a:lnTo>
                  <a:lnTo>
                    <a:pt x="757" y="2908"/>
                  </a:lnTo>
                  <a:lnTo>
                    <a:pt x="752" y="2866"/>
                  </a:lnTo>
                  <a:lnTo>
                    <a:pt x="752" y="2332"/>
                  </a:lnTo>
                  <a:lnTo>
                    <a:pt x="152" y="2332"/>
                  </a:lnTo>
                  <a:lnTo>
                    <a:pt x="113" y="2327"/>
                  </a:lnTo>
                  <a:lnTo>
                    <a:pt x="76" y="2311"/>
                  </a:lnTo>
                  <a:lnTo>
                    <a:pt x="44" y="2287"/>
                  </a:lnTo>
                  <a:lnTo>
                    <a:pt x="21" y="2256"/>
                  </a:lnTo>
                  <a:lnTo>
                    <a:pt x="4" y="2218"/>
                  </a:lnTo>
                  <a:lnTo>
                    <a:pt x="0" y="2178"/>
                  </a:lnTo>
                  <a:lnTo>
                    <a:pt x="4" y="2136"/>
                  </a:lnTo>
                  <a:lnTo>
                    <a:pt x="21" y="2100"/>
                  </a:lnTo>
                  <a:lnTo>
                    <a:pt x="44" y="2070"/>
                  </a:lnTo>
                  <a:lnTo>
                    <a:pt x="76" y="2045"/>
                  </a:lnTo>
                  <a:lnTo>
                    <a:pt x="113" y="2030"/>
                  </a:lnTo>
                  <a:lnTo>
                    <a:pt x="152" y="2024"/>
                  </a:lnTo>
                  <a:lnTo>
                    <a:pt x="906" y="2024"/>
                  </a:lnTo>
                  <a:lnTo>
                    <a:pt x="947" y="2030"/>
                  </a:lnTo>
                  <a:lnTo>
                    <a:pt x="984" y="2045"/>
                  </a:lnTo>
                  <a:lnTo>
                    <a:pt x="1014" y="2070"/>
                  </a:lnTo>
                  <a:lnTo>
                    <a:pt x="1039" y="2100"/>
                  </a:lnTo>
                  <a:lnTo>
                    <a:pt x="1054" y="2136"/>
                  </a:lnTo>
                  <a:lnTo>
                    <a:pt x="1060" y="2178"/>
                  </a:lnTo>
                  <a:lnTo>
                    <a:pt x="1060" y="2714"/>
                  </a:lnTo>
                  <a:lnTo>
                    <a:pt x="1364" y="2714"/>
                  </a:lnTo>
                  <a:lnTo>
                    <a:pt x="1381" y="2716"/>
                  </a:lnTo>
                  <a:lnTo>
                    <a:pt x="1396" y="2718"/>
                  </a:lnTo>
                  <a:lnTo>
                    <a:pt x="1427" y="2657"/>
                  </a:lnTo>
                  <a:lnTo>
                    <a:pt x="1463" y="2600"/>
                  </a:lnTo>
                  <a:lnTo>
                    <a:pt x="1507" y="2549"/>
                  </a:lnTo>
                  <a:lnTo>
                    <a:pt x="1556" y="2503"/>
                  </a:lnTo>
                  <a:lnTo>
                    <a:pt x="1611" y="2465"/>
                  </a:lnTo>
                  <a:lnTo>
                    <a:pt x="1672" y="2435"/>
                  </a:lnTo>
                  <a:lnTo>
                    <a:pt x="1737" y="2410"/>
                  </a:lnTo>
                  <a:lnTo>
                    <a:pt x="1805" y="2397"/>
                  </a:lnTo>
                  <a:lnTo>
                    <a:pt x="1876" y="2391"/>
                  </a:lnTo>
                  <a:lnTo>
                    <a:pt x="1946" y="2397"/>
                  </a:lnTo>
                  <a:lnTo>
                    <a:pt x="2014" y="2410"/>
                  </a:lnTo>
                  <a:lnTo>
                    <a:pt x="2079" y="2433"/>
                  </a:lnTo>
                  <a:lnTo>
                    <a:pt x="2140" y="2465"/>
                  </a:lnTo>
                  <a:lnTo>
                    <a:pt x="2195" y="2503"/>
                  </a:lnTo>
                  <a:lnTo>
                    <a:pt x="2244" y="2547"/>
                  </a:lnTo>
                  <a:lnTo>
                    <a:pt x="2288" y="2598"/>
                  </a:lnTo>
                  <a:lnTo>
                    <a:pt x="2324" y="2655"/>
                  </a:lnTo>
                  <a:lnTo>
                    <a:pt x="2355" y="2716"/>
                  </a:lnTo>
                  <a:lnTo>
                    <a:pt x="2364" y="2714"/>
                  </a:lnTo>
                  <a:lnTo>
                    <a:pt x="2374" y="2714"/>
                  </a:lnTo>
                  <a:lnTo>
                    <a:pt x="3821" y="2714"/>
                  </a:lnTo>
                  <a:lnTo>
                    <a:pt x="3821" y="306"/>
                  </a:lnTo>
                  <a:lnTo>
                    <a:pt x="1060" y="306"/>
                  </a:lnTo>
                  <a:lnTo>
                    <a:pt x="1060" y="842"/>
                  </a:lnTo>
                  <a:lnTo>
                    <a:pt x="1054" y="882"/>
                  </a:lnTo>
                  <a:lnTo>
                    <a:pt x="1039" y="918"/>
                  </a:lnTo>
                  <a:lnTo>
                    <a:pt x="1014" y="950"/>
                  </a:lnTo>
                  <a:lnTo>
                    <a:pt x="984" y="975"/>
                  </a:lnTo>
                  <a:lnTo>
                    <a:pt x="947" y="990"/>
                  </a:lnTo>
                  <a:lnTo>
                    <a:pt x="906" y="996"/>
                  </a:lnTo>
                  <a:lnTo>
                    <a:pt x="152" y="996"/>
                  </a:lnTo>
                  <a:lnTo>
                    <a:pt x="113" y="990"/>
                  </a:lnTo>
                  <a:lnTo>
                    <a:pt x="76" y="975"/>
                  </a:lnTo>
                  <a:lnTo>
                    <a:pt x="44" y="950"/>
                  </a:lnTo>
                  <a:lnTo>
                    <a:pt x="21" y="918"/>
                  </a:lnTo>
                  <a:lnTo>
                    <a:pt x="4" y="882"/>
                  </a:lnTo>
                  <a:lnTo>
                    <a:pt x="0" y="842"/>
                  </a:lnTo>
                  <a:lnTo>
                    <a:pt x="4" y="800"/>
                  </a:lnTo>
                  <a:lnTo>
                    <a:pt x="21" y="764"/>
                  </a:lnTo>
                  <a:lnTo>
                    <a:pt x="44" y="733"/>
                  </a:lnTo>
                  <a:lnTo>
                    <a:pt x="76" y="709"/>
                  </a:lnTo>
                  <a:lnTo>
                    <a:pt x="113" y="694"/>
                  </a:lnTo>
                  <a:lnTo>
                    <a:pt x="152" y="688"/>
                  </a:lnTo>
                  <a:lnTo>
                    <a:pt x="752" y="688"/>
                  </a:lnTo>
                  <a:lnTo>
                    <a:pt x="752" y="152"/>
                  </a:lnTo>
                  <a:lnTo>
                    <a:pt x="757" y="112"/>
                  </a:lnTo>
                  <a:lnTo>
                    <a:pt x="772" y="76"/>
                  </a:lnTo>
                  <a:lnTo>
                    <a:pt x="797" y="43"/>
                  </a:lnTo>
                  <a:lnTo>
                    <a:pt x="828" y="21"/>
                  </a:lnTo>
                  <a:lnTo>
                    <a:pt x="864" y="5"/>
                  </a:lnTo>
                  <a:lnTo>
                    <a:pt x="9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18" name="Freeform 184">
              <a:extLst>
                <a:ext uri="{FF2B5EF4-FFF2-40B4-BE49-F238E27FC236}">
                  <a16:creationId xmlns:a16="http://schemas.microsoft.com/office/drawing/2014/main" id="{9526743B-25B8-4B64-8E88-C24C825B4B9E}"/>
                </a:ext>
              </a:extLst>
            </p:cNvPr>
            <p:cNvSpPr>
              <a:spLocks/>
            </p:cNvSpPr>
            <p:nvPr/>
          </p:nvSpPr>
          <p:spPr bwMode="auto">
            <a:xfrm>
              <a:off x="6886575" y="2911476"/>
              <a:ext cx="2617788" cy="863600"/>
            </a:xfrm>
            <a:custGeom>
              <a:avLst/>
              <a:gdLst>
                <a:gd name="T0" fmla="*/ 2784 w 3298"/>
                <a:gd name="T1" fmla="*/ 0 h 1087"/>
                <a:gd name="T2" fmla="*/ 2849 w 3298"/>
                <a:gd name="T3" fmla="*/ 23 h 1087"/>
                <a:gd name="T4" fmla="*/ 3254 w 3298"/>
                <a:gd name="T5" fmla="*/ 422 h 1087"/>
                <a:gd name="T6" fmla="*/ 3258 w 3298"/>
                <a:gd name="T7" fmla="*/ 426 h 1087"/>
                <a:gd name="T8" fmla="*/ 3264 w 3298"/>
                <a:gd name="T9" fmla="*/ 433 h 1087"/>
                <a:gd name="T10" fmla="*/ 3267 w 3298"/>
                <a:gd name="T11" fmla="*/ 439 h 1087"/>
                <a:gd name="T12" fmla="*/ 3273 w 3298"/>
                <a:gd name="T13" fmla="*/ 445 h 1087"/>
                <a:gd name="T14" fmla="*/ 3279 w 3298"/>
                <a:gd name="T15" fmla="*/ 456 h 1087"/>
                <a:gd name="T16" fmla="*/ 3284 w 3298"/>
                <a:gd name="T17" fmla="*/ 468 h 1087"/>
                <a:gd name="T18" fmla="*/ 3284 w 3298"/>
                <a:gd name="T19" fmla="*/ 471 h 1087"/>
                <a:gd name="T20" fmla="*/ 3288 w 3298"/>
                <a:gd name="T21" fmla="*/ 477 h 1087"/>
                <a:gd name="T22" fmla="*/ 3290 w 3298"/>
                <a:gd name="T23" fmla="*/ 485 h 1087"/>
                <a:gd name="T24" fmla="*/ 3292 w 3298"/>
                <a:gd name="T25" fmla="*/ 492 h 1087"/>
                <a:gd name="T26" fmla="*/ 3294 w 3298"/>
                <a:gd name="T27" fmla="*/ 500 h 1087"/>
                <a:gd name="T28" fmla="*/ 3294 w 3298"/>
                <a:gd name="T29" fmla="*/ 508 h 1087"/>
                <a:gd name="T30" fmla="*/ 3296 w 3298"/>
                <a:gd name="T31" fmla="*/ 513 h 1087"/>
                <a:gd name="T32" fmla="*/ 3298 w 3298"/>
                <a:gd name="T33" fmla="*/ 517 h 1087"/>
                <a:gd name="T34" fmla="*/ 3298 w 3298"/>
                <a:gd name="T35" fmla="*/ 549 h 1087"/>
                <a:gd name="T36" fmla="*/ 3296 w 3298"/>
                <a:gd name="T37" fmla="*/ 553 h 1087"/>
                <a:gd name="T38" fmla="*/ 3296 w 3298"/>
                <a:gd name="T39" fmla="*/ 561 h 1087"/>
                <a:gd name="T40" fmla="*/ 3294 w 3298"/>
                <a:gd name="T41" fmla="*/ 568 h 1087"/>
                <a:gd name="T42" fmla="*/ 3292 w 3298"/>
                <a:gd name="T43" fmla="*/ 576 h 1087"/>
                <a:gd name="T44" fmla="*/ 3290 w 3298"/>
                <a:gd name="T45" fmla="*/ 582 h 1087"/>
                <a:gd name="T46" fmla="*/ 3288 w 3298"/>
                <a:gd name="T47" fmla="*/ 587 h 1087"/>
                <a:gd name="T48" fmla="*/ 3286 w 3298"/>
                <a:gd name="T49" fmla="*/ 595 h 1087"/>
                <a:gd name="T50" fmla="*/ 3284 w 3298"/>
                <a:gd name="T51" fmla="*/ 599 h 1087"/>
                <a:gd name="T52" fmla="*/ 3281 w 3298"/>
                <a:gd name="T53" fmla="*/ 608 h 1087"/>
                <a:gd name="T54" fmla="*/ 3277 w 3298"/>
                <a:gd name="T55" fmla="*/ 614 h 1087"/>
                <a:gd name="T56" fmla="*/ 3271 w 3298"/>
                <a:gd name="T57" fmla="*/ 625 h 1087"/>
                <a:gd name="T58" fmla="*/ 3267 w 3298"/>
                <a:gd name="T59" fmla="*/ 629 h 1087"/>
                <a:gd name="T60" fmla="*/ 3264 w 3298"/>
                <a:gd name="T61" fmla="*/ 635 h 1087"/>
                <a:gd name="T62" fmla="*/ 3258 w 3298"/>
                <a:gd name="T63" fmla="*/ 643 h 1087"/>
                <a:gd name="T64" fmla="*/ 3254 w 3298"/>
                <a:gd name="T65" fmla="*/ 646 h 1087"/>
                <a:gd name="T66" fmla="*/ 2824 w 3298"/>
                <a:gd name="T67" fmla="*/ 1066 h 1087"/>
                <a:gd name="T68" fmla="*/ 2748 w 3298"/>
                <a:gd name="T69" fmla="*/ 1087 h 1087"/>
                <a:gd name="T70" fmla="*/ 2691 w 3298"/>
                <a:gd name="T71" fmla="*/ 1076 h 1087"/>
                <a:gd name="T72" fmla="*/ 2640 w 3298"/>
                <a:gd name="T73" fmla="*/ 1042 h 1087"/>
                <a:gd name="T74" fmla="*/ 2604 w 3298"/>
                <a:gd name="T75" fmla="*/ 983 h 1087"/>
                <a:gd name="T76" fmla="*/ 2596 w 3298"/>
                <a:gd name="T77" fmla="*/ 916 h 1087"/>
                <a:gd name="T78" fmla="*/ 2617 w 3298"/>
                <a:gd name="T79" fmla="*/ 852 h 1087"/>
                <a:gd name="T80" fmla="*/ 2771 w 3298"/>
                <a:gd name="T81" fmla="*/ 684 h 1087"/>
                <a:gd name="T82" fmla="*/ 112 w 3298"/>
                <a:gd name="T83" fmla="*/ 679 h 1087"/>
                <a:gd name="T84" fmla="*/ 46 w 3298"/>
                <a:gd name="T85" fmla="*/ 639 h 1087"/>
                <a:gd name="T86" fmla="*/ 6 w 3298"/>
                <a:gd name="T87" fmla="*/ 570 h 1087"/>
                <a:gd name="T88" fmla="*/ 6 w 3298"/>
                <a:gd name="T89" fmla="*/ 490 h 1087"/>
                <a:gd name="T90" fmla="*/ 46 w 3298"/>
                <a:gd name="T91" fmla="*/ 422 h 1087"/>
                <a:gd name="T92" fmla="*/ 112 w 3298"/>
                <a:gd name="T93" fmla="*/ 382 h 1087"/>
                <a:gd name="T94" fmla="*/ 2773 w 3298"/>
                <a:gd name="T95" fmla="*/ 376 h 1087"/>
                <a:gd name="T96" fmla="*/ 2636 w 3298"/>
                <a:gd name="T97" fmla="*/ 236 h 1087"/>
                <a:gd name="T98" fmla="*/ 2615 w 3298"/>
                <a:gd name="T99" fmla="*/ 171 h 1087"/>
                <a:gd name="T100" fmla="*/ 2623 w 3298"/>
                <a:gd name="T101" fmla="*/ 105 h 1087"/>
                <a:gd name="T102" fmla="*/ 2659 w 3298"/>
                <a:gd name="T103" fmla="*/ 46 h 1087"/>
                <a:gd name="T104" fmla="*/ 2718 w 3298"/>
                <a:gd name="T105" fmla="*/ 8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98" h="1087">
                  <a:moveTo>
                    <a:pt x="2752" y="0"/>
                  </a:moveTo>
                  <a:lnTo>
                    <a:pt x="2784" y="0"/>
                  </a:lnTo>
                  <a:lnTo>
                    <a:pt x="2818" y="8"/>
                  </a:lnTo>
                  <a:lnTo>
                    <a:pt x="2849" y="23"/>
                  </a:lnTo>
                  <a:lnTo>
                    <a:pt x="2877" y="46"/>
                  </a:lnTo>
                  <a:lnTo>
                    <a:pt x="3254" y="422"/>
                  </a:lnTo>
                  <a:lnTo>
                    <a:pt x="3254" y="422"/>
                  </a:lnTo>
                  <a:lnTo>
                    <a:pt x="3258" y="426"/>
                  </a:lnTo>
                  <a:lnTo>
                    <a:pt x="3260" y="430"/>
                  </a:lnTo>
                  <a:lnTo>
                    <a:pt x="3264" y="433"/>
                  </a:lnTo>
                  <a:lnTo>
                    <a:pt x="3265" y="435"/>
                  </a:lnTo>
                  <a:lnTo>
                    <a:pt x="3267" y="439"/>
                  </a:lnTo>
                  <a:lnTo>
                    <a:pt x="3271" y="443"/>
                  </a:lnTo>
                  <a:lnTo>
                    <a:pt x="3273" y="445"/>
                  </a:lnTo>
                  <a:lnTo>
                    <a:pt x="3277" y="454"/>
                  </a:lnTo>
                  <a:lnTo>
                    <a:pt x="3279" y="456"/>
                  </a:lnTo>
                  <a:lnTo>
                    <a:pt x="3281" y="460"/>
                  </a:lnTo>
                  <a:lnTo>
                    <a:pt x="3284" y="468"/>
                  </a:lnTo>
                  <a:lnTo>
                    <a:pt x="3284" y="470"/>
                  </a:lnTo>
                  <a:lnTo>
                    <a:pt x="3284" y="471"/>
                  </a:lnTo>
                  <a:lnTo>
                    <a:pt x="3286" y="473"/>
                  </a:lnTo>
                  <a:lnTo>
                    <a:pt x="3288" y="477"/>
                  </a:lnTo>
                  <a:lnTo>
                    <a:pt x="3288" y="481"/>
                  </a:lnTo>
                  <a:lnTo>
                    <a:pt x="3290" y="485"/>
                  </a:lnTo>
                  <a:lnTo>
                    <a:pt x="3292" y="489"/>
                  </a:lnTo>
                  <a:lnTo>
                    <a:pt x="3292" y="492"/>
                  </a:lnTo>
                  <a:lnTo>
                    <a:pt x="3292" y="496"/>
                  </a:lnTo>
                  <a:lnTo>
                    <a:pt x="3294" y="500"/>
                  </a:lnTo>
                  <a:lnTo>
                    <a:pt x="3294" y="504"/>
                  </a:lnTo>
                  <a:lnTo>
                    <a:pt x="3294" y="508"/>
                  </a:lnTo>
                  <a:lnTo>
                    <a:pt x="3296" y="509"/>
                  </a:lnTo>
                  <a:lnTo>
                    <a:pt x="3296" y="513"/>
                  </a:lnTo>
                  <a:lnTo>
                    <a:pt x="3296" y="515"/>
                  </a:lnTo>
                  <a:lnTo>
                    <a:pt x="3298" y="517"/>
                  </a:lnTo>
                  <a:lnTo>
                    <a:pt x="3298" y="519"/>
                  </a:lnTo>
                  <a:lnTo>
                    <a:pt x="3298" y="549"/>
                  </a:lnTo>
                  <a:lnTo>
                    <a:pt x="3296" y="551"/>
                  </a:lnTo>
                  <a:lnTo>
                    <a:pt x="3296" y="553"/>
                  </a:lnTo>
                  <a:lnTo>
                    <a:pt x="3296" y="555"/>
                  </a:lnTo>
                  <a:lnTo>
                    <a:pt x="3296" y="561"/>
                  </a:lnTo>
                  <a:lnTo>
                    <a:pt x="3294" y="565"/>
                  </a:lnTo>
                  <a:lnTo>
                    <a:pt x="3294" y="568"/>
                  </a:lnTo>
                  <a:lnTo>
                    <a:pt x="3292" y="572"/>
                  </a:lnTo>
                  <a:lnTo>
                    <a:pt x="3292" y="576"/>
                  </a:lnTo>
                  <a:lnTo>
                    <a:pt x="3292" y="580"/>
                  </a:lnTo>
                  <a:lnTo>
                    <a:pt x="3290" y="582"/>
                  </a:lnTo>
                  <a:lnTo>
                    <a:pt x="3290" y="584"/>
                  </a:lnTo>
                  <a:lnTo>
                    <a:pt x="3288" y="587"/>
                  </a:lnTo>
                  <a:lnTo>
                    <a:pt x="3288" y="591"/>
                  </a:lnTo>
                  <a:lnTo>
                    <a:pt x="3286" y="595"/>
                  </a:lnTo>
                  <a:lnTo>
                    <a:pt x="3286" y="597"/>
                  </a:lnTo>
                  <a:lnTo>
                    <a:pt x="3284" y="599"/>
                  </a:lnTo>
                  <a:lnTo>
                    <a:pt x="3284" y="601"/>
                  </a:lnTo>
                  <a:lnTo>
                    <a:pt x="3281" y="608"/>
                  </a:lnTo>
                  <a:lnTo>
                    <a:pt x="3279" y="612"/>
                  </a:lnTo>
                  <a:lnTo>
                    <a:pt x="3277" y="614"/>
                  </a:lnTo>
                  <a:lnTo>
                    <a:pt x="3273" y="622"/>
                  </a:lnTo>
                  <a:lnTo>
                    <a:pt x="3271" y="625"/>
                  </a:lnTo>
                  <a:lnTo>
                    <a:pt x="3269" y="627"/>
                  </a:lnTo>
                  <a:lnTo>
                    <a:pt x="3267" y="629"/>
                  </a:lnTo>
                  <a:lnTo>
                    <a:pt x="3265" y="631"/>
                  </a:lnTo>
                  <a:lnTo>
                    <a:pt x="3264" y="635"/>
                  </a:lnTo>
                  <a:lnTo>
                    <a:pt x="3260" y="639"/>
                  </a:lnTo>
                  <a:lnTo>
                    <a:pt x="3258" y="643"/>
                  </a:lnTo>
                  <a:lnTo>
                    <a:pt x="3254" y="646"/>
                  </a:lnTo>
                  <a:lnTo>
                    <a:pt x="3254" y="646"/>
                  </a:lnTo>
                  <a:lnTo>
                    <a:pt x="2858" y="1042"/>
                  </a:lnTo>
                  <a:lnTo>
                    <a:pt x="2824" y="1066"/>
                  </a:lnTo>
                  <a:lnTo>
                    <a:pt x="2788" y="1082"/>
                  </a:lnTo>
                  <a:lnTo>
                    <a:pt x="2748" y="1087"/>
                  </a:lnTo>
                  <a:lnTo>
                    <a:pt x="2720" y="1084"/>
                  </a:lnTo>
                  <a:lnTo>
                    <a:pt x="2691" y="1076"/>
                  </a:lnTo>
                  <a:lnTo>
                    <a:pt x="2664" y="1063"/>
                  </a:lnTo>
                  <a:lnTo>
                    <a:pt x="2640" y="1042"/>
                  </a:lnTo>
                  <a:lnTo>
                    <a:pt x="2617" y="1015"/>
                  </a:lnTo>
                  <a:lnTo>
                    <a:pt x="2604" y="983"/>
                  </a:lnTo>
                  <a:lnTo>
                    <a:pt x="2596" y="951"/>
                  </a:lnTo>
                  <a:lnTo>
                    <a:pt x="2596" y="916"/>
                  </a:lnTo>
                  <a:lnTo>
                    <a:pt x="2604" y="884"/>
                  </a:lnTo>
                  <a:lnTo>
                    <a:pt x="2617" y="852"/>
                  </a:lnTo>
                  <a:lnTo>
                    <a:pt x="2640" y="825"/>
                  </a:lnTo>
                  <a:lnTo>
                    <a:pt x="2771" y="684"/>
                  </a:lnTo>
                  <a:lnTo>
                    <a:pt x="154" y="684"/>
                  </a:lnTo>
                  <a:lnTo>
                    <a:pt x="112" y="679"/>
                  </a:lnTo>
                  <a:lnTo>
                    <a:pt x="76" y="663"/>
                  </a:lnTo>
                  <a:lnTo>
                    <a:pt x="46" y="639"/>
                  </a:lnTo>
                  <a:lnTo>
                    <a:pt x="21" y="608"/>
                  </a:lnTo>
                  <a:lnTo>
                    <a:pt x="6" y="570"/>
                  </a:lnTo>
                  <a:lnTo>
                    <a:pt x="0" y="530"/>
                  </a:lnTo>
                  <a:lnTo>
                    <a:pt x="6" y="490"/>
                  </a:lnTo>
                  <a:lnTo>
                    <a:pt x="21" y="452"/>
                  </a:lnTo>
                  <a:lnTo>
                    <a:pt x="46" y="422"/>
                  </a:lnTo>
                  <a:lnTo>
                    <a:pt x="76" y="397"/>
                  </a:lnTo>
                  <a:lnTo>
                    <a:pt x="112" y="382"/>
                  </a:lnTo>
                  <a:lnTo>
                    <a:pt x="154" y="376"/>
                  </a:lnTo>
                  <a:lnTo>
                    <a:pt x="2773" y="376"/>
                  </a:lnTo>
                  <a:lnTo>
                    <a:pt x="2659" y="262"/>
                  </a:lnTo>
                  <a:lnTo>
                    <a:pt x="2636" y="236"/>
                  </a:lnTo>
                  <a:lnTo>
                    <a:pt x="2623" y="203"/>
                  </a:lnTo>
                  <a:lnTo>
                    <a:pt x="2615" y="171"/>
                  </a:lnTo>
                  <a:lnTo>
                    <a:pt x="2615" y="137"/>
                  </a:lnTo>
                  <a:lnTo>
                    <a:pt x="2623" y="105"/>
                  </a:lnTo>
                  <a:lnTo>
                    <a:pt x="2636" y="72"/>
                  </a:lnTo>
                  <a:lnTo>
                    <a:pt x="2659" y="46"/>
                  </a:lnTo>
                  <a:lnTo>
                    <a:pt x="2687" y="23"/>
                  </a:lnTo>
                  <a:lnTo>
                    <a:pt x="2718" y="8"/>
                  </a:lnTo>
                  <a:lnTo>
                    <a:pt x="27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grpSp>
        <p:nvGrpSpPr>
          <p:cNvPr id="119" name="Group 118">
            <a:extLst>
              <a:ext uri="{FF2B5EF4-FFF2-40B4-BE49-F238E27FC236}">
                <a16:creationId xmlns:a16="http://schemas.microsoft.com/office/drawing/2014/main" id="{634783B3-7456-4745-BAAB-BA610D105218}"/>
              </a:ext>
            </a:extLst>
          </p:cNvPr>
          <p:cNvGrpSpPr/>
          <p:nvPr/>
        </p:nvGrpSpPr>
        <p:grpSpPr>
          <a:xfrm>
            <a:off x="7635922" y="5202699"/>
            <a:ext cx="219358" cy="255626"/>
            <a:chOff x="6165850" y="1790700"/>
            <a:chExt cx="4195763" cy="4889500"/>
          </a:xfrm>
          <a:solidFill>
            <a:schemeClr val="bg1"/>
          </a:solidFill>
        </p:grpSpPr>
        <p:sp>
          <p:nvSpPr>
            <p:cNvPr id="120" name="Freeform 144">
              <a:extLst>
                <a:ext uri="{FF2B5EF4-FFF2-40B4-BE49-F238E27FC236}">
                  <a16:creationId xmlns:a16="http://schemas.microsoft.com/office/drawing/2014/main" id="{2776ACA6-8B7F-458F-8803-9405DC201A38}"/>
                </a:ext>
              </a:extLst>
            </p:cNvPr>
            <p:cNvSpPr>
              <a:spLocks/>
            </p:cNvSpPr>
            <p:nvPr/>
          </p:nvSpPr>
          <p:spPr bwMode="auto">
            <a:xfrm>
              <a:off x="7721600" y="3954463"/>
              <a:ext cx="1135063" cy="2055813"/>
            </a:xfrm>
            <a:custGeom>
              <a:avLst/>
              <a:gdLst>
                <a:gd name="T0" fmla="*/ 792 w 1430"/>
                <a:gd name="T1" fmla="*/ 23 h 2590"/>
                <a:gd name="T2" fmla="*/ 863 w 1430"/>
                <a:gd name="T3" fmla="*/ 115 h 2590"/>
                <a:gd name="T4" fmla="*/ 1158 w 1430"/>
                <a:gd name="T5" fmla="*/ 369 h 2590"/>
                <a:gd name="T6" fmla="*/ 1267 w 1430"/>
                <a:gd name="T7" fmla="*/ 414 h 2590"/>
                <a:gd name="T8" fmla="*/ 1312 w 1430"/>
                <a:gd name="T9" fmla="*/ 523 h 2590"/>
                <a:gd name="T10" fmla="*/ 1267 w 1430"/>
                <a:gd name="T11" fmla="*/ 632 h 2590"/>
                <a:gd name="T12" fmla="*/ 1158 w 1430"/>
                <a:gd name="T13" fmla="*/ 676 h 2590"/>
                <a:gd name="T14" fmla="*/ 449 w 1430"/>
                <a:gd name="T15" fmla="*/ 695 h 2590"/>
                <a:gd name="T16" fmla="*/ 346 w 1430"/>
                <a:gd name="T17" fmla="*/ 778 h 2590"/>
                <a:gd name="T18" fmla="*/ 307 w 1430"/>
                <a:gd name="T19" fmla="*/ 909 h 2590"/>
                <a:gd name="T20" fmla="*/ 346 w 1430"/>
                <a:gd name="T21" fmla="*/ 1038 h 2590"/>
                <a:gd name="T22" fmla="*/ 449 w 1430"/>
                <a:gd name="T23" fmla="*/ 1122 h 2590"/>
                <a:gd name="T24" fmla="*/ 891 w 1430"/>
                <a:gd name="T25" fmla="*/ 1141 h 2590"/>
                <a:gd name="T26" fmla="*/ 1117 w 1430"/>
                <a:gd name="T27" fmla="*/ 1190 h 2590"/>
                <a:gd name="T28" fmla="*/ 1297 w 1430"/>
                <a:gd name="T29" fmla="*/ 1326 h 2590"/>
                <a:gd name="T30" fmla="*/ 1407 w 1430"/>
                <a:gd name="T31" fmla="*/ 1523 h 2590"/>
                <a:gd name="T32" fmla="*/ 1424 w 1430"/>
                <a:gd name="T33" fmla="*/ 1759 h 2590"/>
                <a:gd name="T34" fmla="*/ 1344 w 1430"/>
                <a:gd name="T35" fmla="*/ 1971 h 2590"/>
                <a:gd name="T36" fmla="*/ 1188 w 1430"/>
                <a:gd name="T37" fmla="*/ 2130 h 2590"/>
                <a:gd name="T38" fmla="*/ 977 w 1430"/>
                <a:gd name="T39" fmla="*/ 2212 h 2590"/>
                <a:gd name="T40" fmla="*/ 868 w 1430"/>
                <a:gd name="T41" fmla="*/ 2437 h 2590"/>
                <a:gd name="T42" fmla="*/ 823 w 1430"/>
                <a:gd name="T43" fmla="*/ 2545 h 2590"/>
                <a:gd name="T44" fmla="*/ 715 w 1430"/>
                <a:gd name="T45" fmla="*/ 2590 h 2590"/>
                <a:gd name="T46" fmla="*/ 606 w 1430"/>
                <a:gd name="T47" fmla="*/ 2545 h 2590"/>
                <a:gd name="T48" fmla="*/ 562 w 1430"/>
                <a:gd name="T49" fmla="*/ 2437 h 2590"/>
                <a:gd name="T50" fmla="*/ 219 w 1430"/>
                <a:gd name="T51" fmla="*/ 2212 h 2590"/>
                <a:gd name="T52" fmla="*/ 128 w 1430"/>
                <a:gd name="T53" fmla="*/ 2143 h 2590"/>
                <a:gd name="T54" fmla="*/ 113 w 1430"/>
                <a:gd name="T55" fmla="*/ 2025 h 2590"/>
                <a:gd name="T56" fmla="*/ 182 w 1430"/>
                <a:gd name="T57" fmla="*/ 1931 h 2590"/>
                <a:gd name="T58" fmla="*/ 891 w 1430"/>
                <a:gd name="T59" fmla="*/ 1911 h 2590"/>
                <a:gd name="T60" fmla="*/ 1020 w 1430"/>
                <a:gd name="T61" fmla="*/ 1871 h 2590"/>
                <a:gd name="T62" fmla="*/ 1104 w 1430"/>
                <a:gd name="T63" fmla="*/ 1770 h 2590"/>
                <a:gd name="T64" fmla="*/ 1117 w 1430"/>
                <a:gd name="T65" fmla="*/ 1632 h 2590"/>
                <a:gd name="T66" fmla="*/ 1054 w 1430"/>
                <a:gd name="T67" fmla="*/ 1515 h 2590"/>
                <a:gd name="T68" fmla="*/ 938 w 1430"/>
                <a:gd name="T69" fmla="*/ 1452 h 2590"/>
                <a:gd name="T70" fmla="*/ 459 w 1430"/>
                <a:gd name="T71" fmla="*/ 1442 h 2590"/>
                <a:gd name="T72" fmla="*/ 245 w 1430"/>
                <a:gd name="T73" fmla="*/ 1360 h 2590"/>
                <a:gd name="T74" fmla="*/ 86 w 1430"/>
                <a:gd name="T75" fmla="*/ 1201 h 2590"/>
                <a:gd name="T76" fmla="*/ 6 w 1430"/>
                <a:gd name="T77" fmla="*/ 987 h 2590"/>
                <a:gd name="T78" fmla="*/ 23 w 1430"/>
                <a:gd name="T79" fmla="*/ 753 h 2590"/>
                <a:gd name="T80" fmla="*/ 133 w 1430"/>
                <a:gd name="T81" fmla="*/ 555 h 2590"/>
                <a:gd name="T82" fmla="*/ 313 w 1430"/>
                <a:gd name="T83" fmla="*/ 420 h 2590"/>
                <a:gd name="T84" fmla="*/ 539 w 1430"/>
                <a:gd name="T85" fmla="*/ 369 h 2590"/>
                <a:gd name="T86" fmla="*/ 565 w 1430"/>
                <a:gd name="T87" fmla="*/ 115 h 2590"/>
                <a:gd name="T88" fmla="*/ 636 w 1430"/>
                <a:gd name="T89" fmla="*/ 23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0" h="2590">
                  <a:moveTo>
                    <a:pt x="715" y="0"/>
                  </a:moveTo>
                  <a:lnTo>
                    <a:pt x="754" y="6"/>
                  </a:lnTo>
                  <a:lnTo>
                    <a:pt x="792" y="23"/>
                  </a:lnTo>
                  <a:lnTo>
                    <a:pt x="823" y="47"/>
                  </a:lnTo>
                  <a:lnTo>
                    <a:pt x="846" y="77"/>
                  </a:lnTo>
                  <a:lnTo>
                    <a:pt x="863" y="115"/>
                  </a:lnTo>
                  <a:lnTo>
                    <a:pt x="868" y="156"/>
                  </a:lnTo>
                  <a:lnTo>
                    <a:pt x="868" y="369"/>
                  </a:lnTo>
                  <a:lnTo>
                    <a:pt x="1158" y="369"/>
                  </a:lnTo>
                  <a:lnTo>
                    <a:pt x="1199" y="375"/>
                  </a:lnTo>
                  <a:lnTo>
                    <a:pt x="1235" y="390"/>
                  </a:lnTo>
                  <a:lnTo>
                    <a:pt x="1267" y="414"/>
                  </a:lnTo>
                  <a:lnTo>
                    <a:pt x="1291" y="446"/>
                  </a:lnTo>
                  <a:lnTo>
                    <a:pt x="1306" y="482"/>
                  </a:lnTo>
                  <a:lnTo>
                    <a:pt x="1312" y="523"/>
                  </a:lnTo>
                  <a:lnTo>
                    <a:pt x="1306" y="564"/>
                  </a:lnTo>
                  <a:lnTo>
                    <a:pt x="1291" y="600"/>
                  </a:lnTo>
                  <a:lnTo>
                    <a:pt x="1267" y="632"/>
                  </a:lnTo>
                  <a:lnTo>
                    <a:pt x="1235" y="656"/>
                  </a:lnTo>
                  <a:lnTo>
                    <a:pt x="1199" y="671"/>
                  </a:lnTo>
                  <a:lnTo>
                    <a:pt x="1158" y="676"/>
                  </a:lnTo>
                  <a:lnTo>
                    <a:pt x="539" y="676"/>
                  </a:lnTo>
                  <a:lnTo>
                    <a:pt x="492" y="680"/>
                  </a:lnTo>
                  <a:lnTo>
                    <a:pt x="449" y="695"/>
                  </a:lnTo>
                  <a:lnTo>
                    <a:pt x="410" y="716"/>
                  </a:lnTo>
                  <a:lnTo>
                    <a:pt x="375" y="744"/>
                  </a:lnTo>
                  <a:lnTo>
                    <a:pt x="346" y="778"/>
                  </a:lnTo>
                  <a:lnTo>
                    <a:pt x="326" y="819"/>
                  </a:lnTo>
                  <a:lnTo>
                    <a:pt x="313" y="862"/>
                  </a:lnTo>
                  <a:lnTo>
                    <a:pt x="307" y="909"/>
                  </a:lnTo>
                  <a:lnTo>
                    <a:pt x="313" y="956"/>
                  </a:lnTo>
                  <a:lnTo>
                    <a:pt x="326" y="999"/>
                  </a:lnTo>
                  <a:lnTo>
                    <a:pt x="346" y="1038"/>
                  </a:lnTo>
                  <a:lnTo>
                    <a:pt x="375" y="1072"/>
                  </a:lnTo>
                  <a:lnTo>
                    <a:pt x="410" y="1100"/>
                  </a:lnTo>
                  <a:lnTo>
                    <a:pt x="449" y="1122"/>
                  </a:lnTo>
                  <a:lnTo>
                    <a:pt x="492" y="1135"/>
                  </a:lnTo>
                  <a:lnTo>
                    <a:pt x="539" y="1141"/>
                  </a:lnTo>
                  <a:lnTo>
                    <a:pt x="891" y="1141"/>
                  </a:lnTo>
                  <a:lnTo>
                    <a:pt x="969" y="1147"/>
                  </a:lnTo>
                  <a:lnTo>
                    <a:pt x="1046" y="1163"/>
                  </a:lnTo>
                  <a:lnTo>
                    <a:pt x="1117" y="1190"/>
                  </a:lnTo>
                  <a:lnTo>
                    <a:pt x="1185" y="1227"/>
                  </a:lnTo>
                  <a:lnTo>
                    <a:pt x="1244" y="1272"/>
                  </a:lnTo>
                  <a:lnTo>
                    <a:pt x="1297" y="1326"/>
                  </a:lnTo>
                  <a:lnTo>
                    <a:pt x="1342" y="1386"/>
                  </a:lnTo>
                  <a:lnTo>
                    <a:pt x="1379" y="1452"/>
                  </a:lnTo>
                  <a:lnTo>
                    <a:pt x="1407" y="1523"/>
                  </a:lnTo>
                  <a:lnTo>
                    <a:pt x="1424" y="1600"/>
                  </a:lnTo>
                  <a:lnTo>
                    <a:pt x="1430" y="1678"/>
                  </a:lnTo>
                  <a:lnTo>
                    <a:pt x="1424" y="1759"/>
                  </a:lnTo>
                  <a:lnTo>
                    <a:pt x="1407" y="1834"/>
                  </a:lnTo>
                  <a:lnTo>
                    <a:pt x="1381" y="1905"/>
                  </a:lnTo>
                  <a:lnTo>
                    <a:pt x="1344" y="1971"/>
                  </a:lnTo>
                  <a:lnTo>
                    <a:pt x="1299" y="2030"/>
                  </a:lnTo>
                  <a:lnTo>
                    <a:pt x="1246" y="2083"/>
                  </a:lnTo>
                  <a:lnTo>
                    <a:pt x="1188" y="2130"/>
                  </a:lnTo>
                  <a:lnTo>
                    <a:pt x="1123" y="2165"/>
                  </a:lnTo>
                  <a:lnTo>
                    <a:pt x="1052" y="2193"/>
                  </a:lnTo>
                  <a:lnTo>
                    <a:pt x="977" y="2212"/>
                  </a:lnTo>
                  <a:lnTo>
                    <a:pt x="898" y="2218"/>
                  </a:lnTo>
                  <a:lnTo>
                    <a:pt x="868" y="2218"/>
                  </a:lnTo>
                  <a:lnTo>
                    <a:pt x="868" y="2437"/>
                  </a:lnTo>
                  <a:lnTo>
                    <a:pt x="863" y="2478"/>
                  </a:lnTo>
                  <a:lnTo>
                    <a:pt x="848" y="2516"/>
                  </a:lnTo>
                  <a:lnTo>
                    <a:pt x="823" y="2545"/>
                  </a:lnTo>
                  <a:lnTo>
                    <a:pt x="794" y="2570"/>
                  </a:lnTo>
                  <a:lnTo>
                    <a:pt x="756" y="2585"/>
                  </a:lnTo>
                  <a:lnTo>
                    <a:pt x="715" y="2590"/>
                  </a:lnTo>
                  <a:lnTo>
                    <a:pt x="674" y="2585"/>
                  </a:lnTo>
                  <a:lnTo>
                    <a:pt x="638" y="2570"/>
                  </a:lnTo>
                  <a:lnTo>
                    <a:pt x="606" y="2545"/>
                  </a:lnTo>
                  <a:lnTo>
                    <a:pt x="582" y="2516"/>
                  </a:lnTo>
                  <a:lnTo>
                    <a:pt x="567" y="2478"/>
                  </a:lnTo>
                  <a:lnTo>
                    <a:pt x="562" y="2437"/>
                  </a:lnTo>
                  <a:lnTo>
                    <a:pt x="562" y="2218"/>
                  </a:lnTo>
                  <a:lnTo>
                    <a:pt x="260" y="2218"/>
                  </a:lnTo>
                  <a:lnTo>
                    <a:pt x="219" y="2212"/>
                  </a:lnTo>
                  <a:lnTo>
                    <a:pt x="182" y="2197"/>
                  </a:lnTo>
                  <a:lnTo>
                    <a:pt x="152" y="2173"/>
                  </a:lnTo>
                  <a:lnTo>
                    <a:pt x="128" y="2143"/>
                  </a:lnTo>
                  <a:lnTo>
                    <a:pt x="113" y="2105"/>
                  </a:lnTo>
                  <a:lnTo>
                    <a:pt x="107" y="2064"/>
                  </a:lnTo>
                  <a:lnTo>
                    <a:pt x="113" y="2025"/>
                  </a:lnTo>
                  <a:lnTo>
                    <a:pt x="128" y="1987"/>
                  </a:lnTo>
                  <a:lnTo>
                    <a:pt x="152" y="1956"/>
                  </a:lnTo>
                  <a:lnTo>
                    <a:pt x="182" y="1931"/>
                  </a:lnTo>
                  <a:lnTo>
                    <a:pt x="219" y="1916"/>
                  </a:lnTo>
                  <a:lnTo>
                    <a:pt x="260" y="1911"/>
                  </a:lnTo>
                  <a:lnTo>
                    <a:pt x="891" y="1911"/>
                  </a:lnTo>
                  <a:lnTo>
                    <a:pt x="938" y="1907"/>
                  </a:lnTo>
                  <a:lnTo>
                    <a:pt x="981" y="1894"/>
                  </a:lnTo>
                  <a:lnTo>
                    <a:pt x="1020" y="1871"/>
                  </a:lnTo>
                  <a:lnTo>
                    <a:pt x="1054" y="1843"/>
                  </a:lnTo>
                  <a:lnTo>
                    <a:pt x="1084" y="1809"/>
                  </a:lnTo>
                  <a:lnTo>
                    <a:pt x="1104" y="1770"/>
                  </a:lnTo>
                  <a:lnTo>
                    <a:pt x="1117" y="1725"/>
                  </a:lnTo>
                  <a:lnTo>
                    <a:pt x="1123" y="1678"/>
                  </a:lnTo>
                  <a:lnTo>
                    <a:pt x="1117" y="1632"/>
                  </a:lnTo>
                  <a:lnTo>
                    <a:pt x="1104" y="1589"/>
                  </a:lnTo>
                  <a:lnTo>
                    <a:pt x="1084" y="1549"/>
                  </a:lnTo>
                  <a:lnTo>
                    <a:pt x="1054" y="1515"/>
                  </a:lnTo>
                  <a:lnTo>
                    <a:pt x="1020" y="1487"/>
                  </a:lnTo>
                  <a:lnTo>
                    <a:pt x="981" y="1465"/>
                  </a:lnTo>
                  <a:lnTo>
                    <a:pt x="938" y="1452"/>
                  </a:lnTo>
                  <a:lnTo>
                    <a:pt x="891" y="1448"/>
                  </a:lnTo>
                  <a:lnTo>
                    <a:pt x="539" y="1448"/>
                  </a:lnTo>
                  <a:lnTo>
                    <a:pt x="459" y="1442"/>
                  </a:lnTo>
                  <a:lnTo>
                    <a:pt x="384" y="1424"/>
                  </a:lnTo>
                  <a:lnTo>
                    <a:pt x="313" y="1397"/>
                  </a:lnTo>
                  <a:lnTo>
                    <a:pt x="245" y="1360"/>
                  </a:lnTo>
                  <a:lnTo>
                    <a:pt x="186" y="1315"/>
                  </a:lnTo>
                  <a:lnTo>
                    <a:pt x="133" y="1261"/>
                  </a:lnTo>
                  <a:lnTo>
                    <a:pt x="86" y="1201"/>
                  </a:lnTo>
                  <a:lnTo>
                    <a:pt x="51" y="1135"/>
                  </a:lnTo>
                  <a:lnTo>
                    <a:pt x="23" y="1064"/>
                  </a:lnTo>
                  <a:lnTo>
                    <a:pt x="6" y="987"/>
                  </a:lnTo>
                  <a:lnTo>
                    <a:pt x="0" y="909"/>
                  </a:lnTo>
                  <a:lnTo>
                    <a:pt x="6" y="828"/>
                  </a:lnTo>
                  <a:lnTo>
                    <a:pt x="23" y="753"/>
                  </a:lnTo>
                  <a:lnTo>
                    <a:pt x="51" y="680"/>
                  </a:lnTo>
                  <a:lnTo>
                    <a:pt x="86" y="615"/>
                  </a:lnTo>
                  <a:lnTo>
                    <a:pt x="133" y="555"/>
                  </a:lnTo>
                  <a:lnTo>
                    <a:pt x="186" y="502"/>
                  </a:lnTo>
                  <a:lnTo>
                    <a:pt x="245" y="456"/>
                  </a:lnTo>
                  <a:lnTo>
                    <a:pt x="313" y="420"/>
                  </a:lnTo>
                  <a:lnTo>
                    <a:pt x="384" y="392"/>
                  </a:lnTo>
                  <a:lnTo>
                    <a:pt x="459" y="375"/>
                  </a:lnTo>
                  <a:lnTo>
                    <a:pt x="539" y="369"/>
                  </a:lnTo>
                  <a:lnTo>
                    <a:pt x="560" y="369"/>
                  </a:lnTo>
                  <a:lnTo>
                    <a:pt x="560" y="156"/>
                  </a:lnTo>
                  <a:lnTo>
                    <a:pt x="565" y="115"/>
                  </a:lnTo>
                  <a:lnTo>
                    <a:pt x="582" y="77"/>
                  </a:lnTo>
                  <a:lnTo>
                    <a:pt x="606" y="47"/>
                  </a:lnTo>
                  <a:lnTo>
                    <a:pt x="636" y="23"/>
                  </a:lnTo>
                  <a:lnTo>
                    <a:pt x="674" y="6"/>
                  </a:lnTo>
                  <a:lnTo>
                    <a:pt x="7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21" name="Freeform 145">
              <a:extLst>
                <a:ext uri="{FF2B5EF4-FFF2-40B4-BE49-F238E27FC236}">
                  <a16:creationId xmlns:a16="http://schemas.microsoft.com/office/drawing/2014/main" id="{4EEE72AC-F876-42B7-AA24-77F49271E134}"/>
                </a:ext>
              </a:extLst>
            </p:cNvPr>
            <p:cNvSpPr>
              <a:spLocks noEditPoints="1"/>
            </p:cNvSpPr>
            <p:nvPr/>
          </p:nvSpPr>
          <p:spPr bwMode="auto">
            <a:xfrm>
              <a:off x="6165850" y="1790700"/>
              <a:ext cx="4195763" cy="4889500"/>
            </a:xfrm>
            <a:custGeom>
              <a:avLst/>
              <a:gdLst>
                <a:gd name="T0" fmla="*/ 1910 w 5286"/>
                <a:gd name="T1" fmla="*/ 1957 h 6159"/>
                <a:gd name="T2" fmla="*/ 1590 w 5286"/>
                <a:gd name="T3" fmla="*/ 2236 h 6159"/>
                <a:gd name="T4" fmla="*/ 1199 w 5286"/>
                <a:gd name="T5" fmla="*/ 2653 h 6159"/>
                <a:gd name="T6" fmla="*/ 612 w 5286"/>
                <a:gd name="T7" fmla="*/ 3579 h 6159"/>
                <a:gd name="T8" fmla="*/ 333 w 5286"/>
                <a:gd name="T9" fmla="*/ 4560 h 6159"/>
                <a:gd name="T10" fmla="*/ 359 w 5286"/>
                <a:gd name="T11" fmla="*/ 5266 h 6159"/>
                <a:gd name="T12" fmla="*/ 638 w 5286"/>
                <a:gd name="T13" fmla="*/ 5657 h 6159"/>
                <a:gd name="T14" fmla="*/ 1089 w 5286"/>
                <a:gd name="T15" fmla="*/ 5846 h 6159"/>
                <a:gd name="T16" fmla="*/ 4375 w 5286"/>
                <a:gd name="T17" fmla="*/ 5807 h 6159"/>
                <a:gd name="T18" fmla="*/ 4751 w 5286"/>
                <a:gd name="T19" fmla="*/ 5560 h 6159"/>
                <a:gd name="T20" fmla="*/ 4957 w 5286"/>
                <a:gd name="T21" fmla="*/ 5157 h 6159"/>
                <a:gd name="T22" fmla="*/ 4922 w 5286"/>
                <a:gd name="T23" fmla="*/ 4359 h 6159"/>
                <a:gd name="T24" fmla="*/ 4579 w 5286"/>
                <a:gd name="T25" fmla="*/ 3388 h 6159"/>
                <a:gd name="T26" fmla="*/ 4005 w 5286"/>
                <a:gd name="T27" fmla="*/ 2560 h 6159"/>
                <a:gd name="T28" fmla="*/ 3623 w 5286"/>
                <a:gd name="T29" fmla="*/ 2168 h 6159"/>
                <a:gd name="T30" fmla="*/ 3324 w 5286"/>
                <a:gd name="T31" fmla="*/ 1917 h 6159"/>
                <a:gd name="T32" fmla="*/ 3541 w 5286"/>
                <a:gd name="T33" fmla="*/ 303 h 6159"/>
                <a:gd name="T34" fmla="*/ 3161 w 5286"/>
                <a:gd name="T35" fmla="*/ 412 h 6159"/>
                <a:gd name="T36" fmla="*/ 2806 w 5286"/>
                <a:gd name="T37" fmla="*/ 524 h 6159"/>
                <a:gd name="T38" fmla="*/ 2441 w 5286"/>
                <a:gd name="T39" fmla="*/ 457 h 6159"/>
                <a:gd name="T40" fmla="*/ 1975 w 5286"/>
                <a:gd name="T41" fmla="*/ 339 h 6159"/>
                <a:gd name="T42" fmla="*/ 1583 w 5286"/>
                <a:gd name="T43" fmla="*/ 414 h 6159"/>
                <a:gd name="T44" fmla="*/ 3788 w 5286"/>
                <a:gd name="T45" fmla="*/ 389 h 6159"/>
                <a:gd name="T46" fmla="*/ 3571 w 5286"/>
                <a:gd name="T47" fmla="*/ 305 h 6159"/>
                <a:gd name="T48" fmla="*/ 3788 w 5286"/>
                <a:gd name="T49" fmla="*/ 45 h 6159"/>
                <a:gd name="T50" fmla="*/ 4112 w 5286"/>
                <a:gd name="T51" fmla="*/ 271 h 6159"/>
                <a:gd name="T52" fmla="*/ 4117 w 5286"/>
                <a:gd name="T53" fmla="*/ 427 h 6159"/>
                <a:gd name="T54" fmla="*/ 3687 w 5286"/>
                <a:gd name="T55" fmla="*/ 1814 h 6159"/>
                <a:gd name="T56" fmla="*/ 4065 w 5286"/>
                <a:gd name="T57" fmla="*/ 2168 h 6159"/>
                <a:gd name="T58" fmla="*/ 4579 w 5286"/>
                <a:gd name="T59" fmla="*/ 2794 h 6159"/>
                <a:gd name="T60" fmla="*/ 5062 w 5286"/>
                <a:gd name="T61" fmla="*/ 3719 h 6159"/>
                <a:gd name="T62" fmla="*/ 5281 w 5286"/>
                <a:gd name="T63" fmla="*/ 4756 h 6159"/>
                <a:gd name="T64" fmla="*/ 5204 w 5286"/>
                <a:gd name="T65" fmla="*/ 5406 h 6159"/>
                <a:gd name="T66" fmla="*/ 4899 w 5286"/>
                <a:gd name="T67" fmla="*/ 5848 h 6159"/>
                <a:gd name="T68" fmla="*/ 4430 w 5286"/>
                <a:gd name="T69" fmla="*/ 6112 h 6159"/>
                <a:gd name="T70" fmla="*/ 1077 w 5286"/>
                <a:gd name="T71" fmla="*/ 6155 h 6159"/>
                <a:gd name="T72" fmla="*/ 559 w 5286"/>
                <a:gd name="T73" fmla="*/ 5977 h 6159"/>
                <a:gd name="T74" fmla="*/ 181 w 5286"/>
                <a:gd name="T75" fmla="*/ 5599 h 6159"/>
                <a:gd name="T76" fmla="*/ 6 w 5286"/>
                <a:gd name="T77" fmla="*/ 5082 h 6159"/>
                <a:gd name="T78" fmla="*/ 99 w 5286"/>
                <a:gd name="T79" fmla="*/ 4129 h 6159"/>
                <a:gd name="T80" fmla="*/ 486 w 5286"/>
                <a:gd name="T81" fmla="*/ 3150 h 6159"/>
                <a:gd name="T82" fmla="*/ 1061 w 5286"/>
                <a:gd name="T83" fmla="*/ 2343 h 6159"/>
                <a:gd name="T84" fmla="*/ 1489 w 5286"/>
                <a:gd name="T85" fmla="*/ 1912 h 6159"/>
                <a:gd name="T86" fmla="*/ 1811 w 5286"/>
                <a:gd name="T87" fmla="*/ 1648 h 6159"/>
                <a:gd name="T88" fmla="*/ 1089 w 5286"/>
                <a:gd name="T89" fmla="*/ 451 h 6159"/>
                <a:gd name="T90" fmla="*/ 1397 w 5286"/>
                <a:gd name="T91" fmla="*/ 168 h 6159"/>
                <a:gd name="T92" fmla="*/ 1895 w 5286"/>
                <a:gd name="T93" fmla="*/ 30 h 6159"/>
                <a:gd name="T94" fmla="*/ 2415 w 5286"/>
                <a:gd name="T95" fmla="*/ 125 h 6159"/>
                <a:gd name="T96" fmla="*/ 2778 w 5286"/>
                <a:gd name="T97" fmla="*/ 219 h 6159"/>
                <a:gd name="T98" fmla="*/ 3045 w 5286"/>
                <a:gd name="T99" fmla="*/ 129 h 6159"/>
                <a:gd name="T100" fmla="*/ 3451 w 5286"/>
                <a:gd name="T101" fmla="*/ 5 h 6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86" h="6159">
                  <a:moveTo>
                    <a:pt x="2067" y="1839"/>
                  </a:moveTo>
                  <a:lnTo>
                    <a:pt x="2039" y="1859"/>
                  </a:lnTo>
                  <a:lnTo>
                    <a:pt x="2003" y="1886"/>
                  </a:lnTo>
                  <a:lnTo>
                    <a:pt x="1960" y="1917"/>
                  </a:lnTo>
                  <a:lnTo>
                    <a:pt x="1910" y="1957"/>
                  </a:lnTo>
                  <a:lnTo>
                    <a:pt x="1856" y="2002"/>
                  </a:lnTo>
                  <a:lnTo>
                    <a:pt x="1796" y="2050"/>
                  </a:lnTo>
                  <a:lnTo>
                    <a:pt x="1730" y="2107"/>
                  </a:lnTo>
                  <a:lnTo>
                    <a:pt x="1661" y="2168"/>
                  </a:lnTo>
                  <a:lnTo>
                    <a:pt x="1590" y="2236"/>
                  </a:lnTo>
                  <a:lnTo>
                    <a:pt x="1515" y="2309"/>
                  </a:lnTo>
                  <a:lnTo>
                    <a:pt x="1437" y="2386"/>
                  </a:lnTo>
                  <a:lnTo>
                    <a:pt x="1358" y="2470"/>
                  </a:lnTo>
                  <a:lnTo>
                    <a:pt x="1280" y="2560"/>
                  </a:lnTo>
                  <a:lnTo>
                    <a:pt x="1199" y="2653"/>
                  </a:lnTo>
                  <a:lnTo>
                    <a:pt x="1057" y="2833"/>
                  </a:lnTo>
                  <a:lnTo>
                    <a:pt x="928" y="3015"/>
                  </a:lnTo>
                  <a:lnTo>
                    <a:pt x="810" y="3200"/>
                  </a:lnTo>
                  <a:lnTo>
                    <a:pt x="705" y="3388"/>
                  </a:lnTo>
                  <a:lnTo>
                    <a:pt x="612" y="3579"/>
                  </a:lnTo>
                  <a:lnTo>
                    <a:pt x="531" y="3770"/>
                  </a:lnTo>
                  <a:lnTo>
                    <a:pt x="464" y="3964"/>
                  </a:lnTo>
                  <a:lnTo>
                    <a:pt x="408" y="4161"/>
                  </a:lnTo>
                  <a:lnTo>
                    <a:pt x="363" y="4359"/>
                  </a:lnTo>
                  <a:lnTo>
                    <a:pt x="333" y="4560"/>
                  </a:lnTo>
                  <a:lnTo>
                    <a:pt x="314" y="4764"/>
                  </a:lnTo>
                  <a:lnTo>
                    <a:pt x="307" y="4968"/>
                  </a:lnTo>
                  <a:lnTo>
                    <a:pt x="312" y="5071"/>
                  </a:lnTo>
                  <a:lnTo>
                    <a:pt x="331" y="5170"/>
                  </a:lnTo>
                  <a:lnTo>
                    <a:pt x="359" y="5266"/>
                  </a:lnTo>
                  <a:lnTo>
                    <a:pt x="397" y="5356"/>
                  </a:lnTo>
                  <a:lnTo>
                    <a:pt x="445" y="5442"/>
                  </a:lnTo>
                  <a:lnTo>
                    <a:pt x="501" y="5521"/>
                  </a:lnTo>
                  <a:lnTo>
                    <a:pt x="567" y="5594"/>
                  </a:lnTo>
                  <a:lnTo>
                    <a:pt x="638" y="5657"/>
                  </a:lnTo>
                  <a:lnTo>
                    <a:pt x="718" y="5715"/>
                  </a:lnTo>
                  <a:lnTo>
                    <a:pt x="802" y="5762"/>
                  </a:lnTo>
                  <a:lnTo>
                    <a:pt x="894" y="5801"/>
                  </a:lnTo>
                  <a:lnTo>
                    <a:pt x="990" y="5830"/>
                  </a:lnTo>
                  <a:lnTo>
                    <a:pt x="1089" y="5846"/>
                  </a:lnTo>
                  <a:lnTo>
                    <a:pt x="1192" y="5852"/>
                  </a:lnTo>
                  <a:lnTo>
                    <a:pt x="4095" y="5852"/>
                  </a:lnTo>
                  <a:lnTo>
                    <a:pt x="4192" y="5848"/>
                  </a:lnTo>
                  <a:lnTo>
                    <a:pt x="4286" y="5831"/>
                  </a:lnTo>
                  <a:lnTo>
                    <a:pt x="4375" y="5807"/>
                  </a:lnTo>
                  <a:lnTo>
                    <a:pt x="4460" y="5773"/>
                  </a:lnTo>
                  <a:lnTo>
                    <a:pt x="4542" y="5732"/>
                  </a:lnTo>
                  <a:lnTo>
                    <a:pt x="4617" y="5682"/>
                  </a:lnTo>
                  <a:lnTo>
                    <a:pt x="4688" y="5624"/>
                  </a:lnTo>
                  <a:lnTo>
                    <a:pt x="4751" y="5560"/>
                  </a:lnTo>
                  <a:lnTo>
                    <a:pt x="4808" y="5491"/>
                  </a:lnTo>
                  <a:lnTo>
                    <a:pt x="4858" y="5414"/>
                  </a:lnTo>
                  <a:lnTo>
                    <a:pt x="4899" y="5333"/>
                  </a:lnTo>
                  <a:lnTo>
                    <a:pt x="4933" y="5247"/>
                  </a:lnTo>
                  <a:lnTo>
                    <a:pt x="4957" y="5157"/>
                  </a:lnTo>
                  <a:lnTo>
                    <a:pt x="4972" y="5064"/>
                  </a:lnTo>
                  <a:lnTo>
                    <a:pt x="4978" y="4968"/>
                  </a:lnTo>
                  <a:lnTo>
                    <a:pt x="4970" y="4762"/>
                  </a:lnTo>
                  <a:lnTo>
                    <a:pt x="4952" y="4560"/>
                  </a:lnTo>
                  <a:lnTo>
                    <a:pt x="4922" y="4359"/>
                  </a:lnTo>
                  <a:lnTo>
                    <a:pt x="4877" y="4161"/>
                  </a:lnTo>
                  <a:lnTo>
                    <a:pt x="4822" y="3964"/>
                  </a:lnTo>
                  <a:lnTo>
                    <a:pt x="4753" y="3770"/>
                  </a:lnTo>
                  <a:lnTo>
                    <a:pt x="4673" y="3579"/>
                  </a:lnTo>
                  <a:lnTo>
                    <a:pt x="4579" y="3388"/>
                  </a:lnTo>
                  <a:lnTo>
                    <a:pt x="4475" y="3200"/>
                  </a:lnTo>
                  <a:lnTo>
                    <a:pt x="4357" y="3015"/>
                  </a:lnTo>
                  <a:lnTo>
                    <a:pt x="4228" y="2833"/>
                  </a:lnTo>
                  <a:lnTo>
                    <a:pt x="4085" y="2653"/>
                  </a:lnTo>
                  <a:lnTo>
                    <a:pt x="4005" y="2560"/>
                  </a:lnTo>
                  <a:lnTo>
                    <a:pt x="3926" y="2470"/>
                  </a:lnTo>
                  <a:lnTo>
                    <a:pt x="3848" y="2386"/>
                  </a:lnTo>
                  <a:lnTo>
                    <a:pt x="3769" y="2309"/>
                  </a:lnTo>
                  <a:lnTo>
                    <a:pt x="3694" y="2236"/>
                  </a:lnTo>
                  <a:lnTo>
                    <a:pt x="3623" y="2168"/>
                  </a:lnTo>
                  <a:lnTo>
                    <a:pt x="3554" y="2107"/>
                  </a:lnTo>
                  <a:lnTo>
                    <a:pt x="3491" y="2050"/>
                  </a:lnTo>
                  <a:lnTo>
                    <a:pt x="3429" y="2000"/>
                  </a:lnTo>
                  <a:lnTo>
                    <a:pt x="3375" y="1957"/>
                  </a:lnTo>
                  <a:lnTo>
                    <a:pt x="3324" y="1917"/>
                  </a:lnTo>
                  <a:lnTo>
                    <a:pt x="3281" y="1886"/>
                  </a:lnTo>
                  <a:lnTo>
                    <a:pt x="3246" y="1859"/>
                  </a:lnTo>
                  <a:lnTo>
                    <a:pt x="3217" y="1839"/>
                  </a:lnTo>
                  <a:lnTo>
                    <a:pt x="2067" y="1839"/>
                  </a:lnTo>
                  <a:close/>
                  <a:moveTo>
                    <a:pt x="3541" y="303"/>
                  </a:moveTo>
                  <a:lnTo>
                    <a:pt x="3466" y="311"/>
                  </a:lnTo>
                  <a:lnTo>
                    <a:pt x="3393" y="326"/>
                  </a:lnTo>
                  <a:lnTo>
                    <a:pt x="3317" y="350"/>
                  </a:lnTo>
                  <a:lnTo>
                    <a:pt x="3240" y="380"/>
                  </a:lnTo>
                  <a:lnTo>
                    <a:pt x="3161" y="412"/>
                  </a:lnTo>
                  <a:lnTo>
                    <a:pt x="3092" y="440"/>
                  </a:lnTo>
                  <a:lnTo>
                    <a:pt x="3023" y="468"/>
                  </a:lnTo>
                  <a:lnTo>
                    <a:pt x="2952" y="492"/>
                  </a:lnTo>
                  <a:lnTo>
                    <a:pt x="2879" y="511"/>
                  </a:lnTo>
                  <a:lnTo>
                    <a:pt x="2806" y="524"/>
                  </a:lnTo>
                  <a:lnTo>
                    <a:pt x="2731" y="528"/>
                  </a:lnTo>
                  <a:lnTo>
                    <a:pt x="2671" y="524"/>
                  </a:lnTo>
                  <a:lnTo>
                    <a:pt x="2611" y="515"/>
                  </a:lnTo>
                  <a:lnTo>
                    <a:pt x="2553" y="498"/>
                  </a:lnTo>
                  <a:lnTo>
                    <a:pt x="2441" y="457"/>
                  </a:lnTo>
                  <a:lnTo>
                    <a:pt x="2336" y="421"/>
                  </a:lnTo>
                  <a:lnTo>
                    <a:pt x="2237" y="391"/>
                  </a:lnTo>
                  <a:lnTo>
                    <a:pt x="2146" y="367"/>
                  </a:lnTo>
                  <a:lnTo>
                    <a:pt x="2058" y="350"/>
                  </a:lnTo>
                  <a:lnTo>
                    <a:pt x="1975" y="339"/>
                  </a:lnTo>
                  <a:lnTo>
                    <a:pt x="1895" y="335"/>
                  </a:lnTo>
                  <a:lnTo>
                    <a:pt x="1813" y="339"/>
                  </a:lnTo>
                  <a:lnTo>
                    <a:pt x="1732" y="354"/>
                  </a:lnTo>
                  <a:lnTo>
                    <a:pt x="1657" y="380"/>
                  </a:lnTo>
                  <a:lnTo>
                    <a:pt x="1583" y="414"/>
                  </a:lnTo>
                  <a:lnTo>
                    <a:pt x="1508" y="460"/>
                  </a:lnTo>
                  <a:lnTo>
                    <a:pt x="1435" y="518"/>
                  </a:lnTo>
                  <a:lnTo>
                    <a:pt x="2104" y="1532"/>
                  </a:lnTo>
                  <a:lnTo>
                    <a:pt x="3173" y="1532"/>
                  </a:lnTo>
                  <a:lnTo>
                    <a:pt x="3788" y="389"/>
                  </a:lnTo>
                  <a:lnTo>
                    <a:pt x="3738" y="357"/>
                  </a:lnTo>
                  <a:lnTo>
                    <a:pt x="3689" y="333"/>
                  </a:lnTo>
                  <a:lnTo>
                    <a:pt x="3646" y="318"/>
                  </a:lnTo>
                  <a:lnTo>
                    <a:pt x="3607" y="309"/>
                  </a:lnTo>
                  <a:lnTo>
                    <a:pt x="3571" y="305"/>
                  </a:lnTo>
                  <a:lnTo>
                    <a:pt x="3541" y="303"/>
                  </a:lnTo>
                  <a:close/>
                  <a:moveTo>
                    <a:pt x="3541" y="0"/>
                  </a:moveTo>
                  <a:lnTo>
                    <a:pt x="3625" y="3"/>
                  </a:lnTo>
                  <a:lnTo>
                    <a:pt x="3708" y="18"/>
                  </a:lnTo>
                  <a:lnTo>
                    <a:pt x="3788" y="45"/>
                  </a:lnTo>
                  <a:lnTo>
                    <a:pt x="3865" y="78"/>
                  </a:lnTo>
                  <a:lnTo>
                    <a:pt x="3941" y="123"/>
                  </a:lnTo>
                  <a:lnTo>
                    <a:pt x="4016" y="180"/>
                  </a:lnTo>
                  <a:lnTo>
                    <a:pt x="4089" y="245"/>
                  </a:lnTo>
                  <a:lnTo>
                    <a:pt x="4112" y="271"/>
                  </a:lnTo>
                  <a:lnTo>
                    <a:pt x="4127" y="299"/>
                  </a:lnTo>
                  <a:lnTo>
                    <a:pt x="4134" y="331"/>
                  </a:lnTo>
                  <a:lnTo>
                    <a:pt x="4136" y="363"/>
                  </a:lnTo>
                  <a:lnTo>
                    <a:pt x="4130" y="397"/>
                  </a:lnTo>
                  <a:lnTo>
                    <a:pt x="4117" y="427"/>
                  </a:lnTo>
                  <a:lnTo>
                    <a:pt x="3464" y="1638"/>
                  </a:lnTo>
                  <a:lnTo>
                    <a:pt x="3511" y="1674"/>
                  </a:lnTo>
                  <a:lnTo>
                    <a:pt x="3564" y="1715"/>
                  </a:lnTo>
                  <a:lnTo>
                    <a:pt x="3623" y="1762"/>
                  </a:lnTo>
                  <a:lnTo>
                    <a:pt x="3687" y="1814"/>
                  </a:lnTo>
                  <a:lnTo>
                    <a:pt x="3756" y="1872"/>
                  </a:lnTo>
                  <a:lnTo>
                    <a:pt x="3827" y="1938"/>
                  </a:lnTo>
                  <a:lnTo>
                    <a:pt x="3904" y="2009"/>
                  </a:lnTo>
                  <a:lnTo>
                    <a:pt x="3983" y="2086"/>
                  </a:lnTo>
                  <a:lnTo>
                    <a:pt x="4065" y="2168"/>
                  </a:lnTo>
                  <a:lnTo>
                    <a:pt x="4147" y="2256"/>
                  </a:lnTo>
                  <a:lnTo>
                    <a:pt x="4231" y="2350"/>
                  </a:lnTo>
                  <a:lnTo>
                    <a:pt x="4317" y="2449"/>
                  </a:lnTo>
                  <a:lnTo>
                    <a:pt x="4452" y="2620"/>
                  </a:lnTo>
                  <a:lnTo>
                    <a:pt x="4579" y="2794"/>
                  </a:lnTo>
                  <a:lnTo>
                    <a:pt x="4695" y="2970"/>
                  </a:lnTo>
                  <a:lnTo>
                    <a:pt x="4800" y="3150"/>
                  </a:lnTo>
                  <a:lnTo>
                    <a:pt x="4897" y="3333"/>
                  </a:lnTo>
                  <a:lnTo>
                    <a:pt x="4981" y="3519"/>
                  </a:lnTo>
                  <a:lnTo>
                    <a:pt x="5062" y="3719"/>
                  </a:lnTo>
                  <a:lnTo>
                    <a:pt x="5131" y="3923"/>
                  </a:lnTo>
                  <a:lnTo>
                    <a:pt x="5187" y="4129"/>
                  </a:lnTo>
                  <a:lnTo>
                    <a:pt x="5230" y="4337"/>
                  </a:lnTo>
                  <a:lnTo>
                    <a:pt x="5262" y="4545"/>
                  </a:lnTo>
                  <a:lnTo>
                    <a:pt x="5281" y="4756"/>
                  </a:lnTo>
                  <a:lnTo>
                    <a:pt x="5286" y="4968"/>
                  </a:lnTo>
                  <a:lnTo>
                    <a:pt x="5281" y="5082"/>
                  </a:lnTo>
                  <a:lnTo>
                    <a:pt x="5266" y="5193"/>
                  </a:lnTo>
                  <a:lnTo>
                    <a:pt x="5240" y="5301"/>
                  </a:lnTo>
                  <a:lnTo>
                    <a:pt x="5204" y="5406"/>
                  </a:lnTo>
                  <a:lnTo>
                    <a:pt x="5159" y="5506"/>
                  </a:lnTo>
                  <a:lnTo>
                    <a:pt x="5105" y="5599"/>
                  </a:lnTo>
                  <a:lnTo>
                    <a:pt x="5043" y="5689"/>
                  </a:lnTo>
                  <a:lnTo>
                    <a:pt x="4974" y="5771"/>
                  </a:lnTo>
                  <a:lnTo>
                    <a:pt x="4899" y="5848"/>
                  </a:lnTo>
                  <a:lnTo>
                    <a:pt x="4815" y="5916"/>
                  </a:lnTo>
                  <a:lnTo>
                    <a:pt x="4727" y="5977"/>
                  </a:lnTo>
                  <a:lnTo>
                    <a:pt x="4634" y="6032"/>
                  </a:lnTo>
                  <a:lnTo>
                    <a:pt x="4533" y="6077"/>
                  </a:lnTo>
                  <a:lnTo>
                    <a:pt x="4430" y="6112"/>
                  </a:lnTo>
                  <a:lnTo>
                    <a:pt x="4321" y="6139"/>
                  </a:lnTo>
                  <a:lnTo>
                    <a:pt x="4211" y="6155"/>
                  </a:lnTo>
                  <a:lnTo>
                    <a:pt x="4095" y="6159"/>
                  </a:lnTo>
                  <a:lnTo>
                    <a:pt x="1192" y="6159"/>
                  </a:lnTo>
                  <a:lnTo>
                    <a:pt x="1077" y="6155"/>
                  </a:lnTo>
                  <a:lnTo>
                    <a:pt x="965" y="6139"/>
                  </a:lnTo>
                  <a:lnTo>
                    <a:pt x="857" y="6112"/>
                  </a:lnTo>
                  <a:lnTo>
                    <a:pt x="754" y="6077"/>
                  </a:lnTo>
                  <a:lnTo>
                    <a:pt x="655" y="6032"/>
                  </a:lnTo>
                  <a:lnTo>
                    <a:pt x="559" y="5977"/>
                  </a:lnTo>
                  <a:lnTo>
                    <a:pt x="471" y="5916"/>
                  </a:lnTo>
                  <a:lnTo>
                    <a:pt x="389" y="5848"/>
                  </a:lnTo>
                  <a:lnTo>
                    <a:pt x="312" y="5771"/>
                  </a:lnTo>
                  <a:lnTo>
                    <a:pt x="243" y="5689"/>
                  </a:lnTo>
                  <a:lnTo>
                    <a:pt x="181" y="5599"/>
                  </a:lnTo>
                  <a:lnTo>
                    <a:pt x="129" y="5506"/>
                  </a:lnTo>
                  <a:lnTo>
                    <a:pt x="84" y="5406"/>
                  </a:lnTo>
                  <a:lnTo>
                    <a:pt x="49" y="5301"/>
                  </a:lnTo>
                  <a:lnTo>
                    <a:pt x="22" y="5193"/>
                  </a:lnTo>
                  <a:lnTo>
                    <a:pt x="6" y="5082"/>
                  </a:lnTo>
                  <a:lnTo>
                    <a:pt x="0" y="4968"/>
                  </a:lnTo>
                  <a:lnTo>
                    <a:pt x="6" y="4756"/>
                  </a:lnTo>
                  <a:lnTo>
                    <a:pt x="26" y="4545"/>
                  </a:lnTo>
                  <a:lnTo>
                    <a:pt x="56" y="4337"/>
                  </a:lnTo>
                  <a:lnTo>
                    <a:pt x="99" y="4129"/>
                  </a:lnTo>
                  <a:lnTo>
                    <a:pt x="155" y="3923"/>
                  </a:lnTo>
                  <a:lnTo>
                    <a:pt x="224" y="3719"/>
                  </a:lnTo>
                  <a:lnTo>
                    <a:pt x="305" y="3519"/>
                  </a:lnTo>
                  <a:lnTo>
                    <a:pt x="391" y="3333"/>
                  </a:lnTo>
                  <a:lnTo>
                    <a:pt x="486" y="3150"/>
                  </a:lnTo>
                  <a:lnTo>
                    <a:pt x="593" y="2970"/>
                  </a:lnTo>
                  <a:lnTo>
                    <a:pt x="709" y="2794"/>
                  </a:lnTo>
                  <a:lnTo>
                    <a:pt x="834" y="2620"/>
                  </a:lnTo>
                  <a:lnTo>
                    <a:pt x="971" y="2449"/>
                  </a:lnTo>
                  <a:lnTo>
                    <a:pt x="1061" y="2343"/>
                  </a:lnTo>
                  <a:lnTo>
                    <a:pt x="1150" y="2243"/>
                  </a:lnTo>
                  <a:lnTo>
                    <a:pt x="1240" y="2150"/>
                  </a:lnTo>
                  <a:lnTo>
                    <a:pt x="1326" y="2063"/>
                  </a:lnTo>
                  <a:lnTo>
                    <a:pt x="1410" y="1985"/>
                  </a:lnTo>
                  <a:lnTo>
                    <a:pt x="1489" y="1912"/>
                  </a:lnTo>
                  <a:lnTo>
                    <a:pt x="1566" y="1844"/>
                  </a:lnTo>
                  <a:lnTo>
                    <a:pt x="1637" y="1784"/>
                  </a:lnTo>
                  <a:lnTo>
                    <a:pt x="1700" y="1732"/>
                  </a:lnTo>
                  <a:lnTo>
                    <a:pt x="1758" y="1687"/>
                  </a:lnTo>
                  <a:lnTo>
                    <a:pt x="1811" y="1648"/>
                  </a:lnTo>
                  <a:lnTo>
                    <a:pt x="1107" y="584"/>
                  </a:lnTo>
                  <a:lnTo>
                    <a:pt x="1091" y="552"/>
                  </a:lnTo>
                  <a:lnTo>
                    <a:pt x="1083" y="518"/>
                  </a:lnTo>
                  <a:lnTo>
                    <a:pt x="1083" y="483"/>
                  </a:lnTo>
                  <a:lnTo>
                    <a:pt x="1089" y="451"/>
                  </a:lnTo>
                  <a:lnTo>
                    <a:pt x="1104" y="419"/>
                  </a:lnTo>
                  <a:lnTo>
                    <a:pt x="1124" y="391"/>
                  </a:lnTo>
                  <a:lnTo>
                    <a:pt x="1214" y="305"/>
                  </a:lnTo>
                  <a:lnTo>
                    <a:pt x="1306" y="230"/>
                  </a:lnTo>
                  <a:lnTo>
                    <a:pt x="1397" y="168"/>
                  </a:lnTo>
                  <a:lnTo>
                    <a:pt x="1493" y="118"/>
                  </a:lnTo>
                  <a:lnTo>
                    <a:pt x="1588" y="80"/>
                  </a:lnTo>
                  <a:lnTo>
                    <a:pt x="1687" y="52"/>
                  </a:lnTo>
                  <a:lnTo>
                    <a:pt x="1790" y="35"/>
                  </a:lnTo>
                  <a:lnTo>
                    <a:pt x="1895" y="30"/>
                  </a:lnTo>
                  <a:lnTo>
                    <a:pt x="1992" y="33"/>
                  </a:lnTo>
                  <a:lnTo>
                    <a:pt x="2093" y="47"/>
                  </a:lnTo>
                  <a:lnTo>
                    <a:pt x="2196" y="65"/>
                  </a:lnTo>
                  <a:lnTo>
                    <a:pt x="2303" y="93"/>
                  </a:lnTo>
                  <a:lnTo>
                    <a:pt x="2415" y="125"/>
                  </a:lnTo>
                  <a:lnTo>
                    <a:pt x="2533" y="165"/>
                  </a:lnTo>
                  <a:lnTo>
                    <a:pt x="2660" y="211"/>
                  </a:lnTo>
                  <a:lnTo>
                    <a:pt x="2696" y="221"/>
                  </a:lnTo>
                  <a:lnTo>
                    <a:pt x="2733" y="223"/>
                  </a:lnTo>
                  <a:lnTo>
                    <a:pt x="2778" y="219"/>
                  </a:lnTo>
                  <a:lnTo>
                    <a:pt x="2828" y="209"/>
                  </a:lnTo>
                  <a:lnTo>
                    <a:pt x="2879" y="195"/>
                  </a:lnTo>
                  <a:lnTo>
                    <a:pt x="2933" y="176"/>
                  </a:lnTo>
                  <a:lnTo>
                    <a:pt x="2987" y="153"/>
                  </a:lnTo>
                  <a:lnTo>
                    <a:pt x="3045" y="129"/>
                  </a:lnTo>
                  <a:lnTo>
                    <a:pt x="3120" y="99"/>
                  </a:lnTo>
                  <a:lnTo>
                    <a:pt x="3199" y="69"/>
                  </a:lnTo>
                  <a:lnTo>
                    <a:pt x="3279" y="41"/>
                  </a:lnTo>
                  <a:lnTo>
                    <a:pt x="3363" y="20"/>
                  </a:lnTo>
                  <a:lnTo>
                    <a:pt x="3451" y="5"/>
                  </a:lnTo>
                  <a:lnTo>
                    <a:pt x="35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grpSp>
        <p:nvGrpSpPr>
          <p:cNvPr id="122" name="Group 121">
            <a:extLst>
              <a:ext uri="{FF2B5EF4-FFF2-40B4-BE49-F238E27FC236}">
                <a16:creationId xmlns:a16="http://schemas.microsoft.com/office/drawing/2014/main" id="{7CEC8F4F-A50C-4971-BFE4-EF7A2542F0FA}"/>
              </a:ext>
            </a:extLst>
          </p:cNvPr>
          <p:cNvGrpSpPr/>
          <p:nvPr/>
        </p:nvGrpSpPr>
        <p:grpSpPr>
          <a:xfrm>
            <a:off x="8539154" y="4512132"/>
            <a:ext cx="256210" cy="247330"/>
            <a:chOff x="5446713" y="796926"/>
            <a:chExt cx="4900613" cy="4730750"/>
          </a:xfrm>
          <a:solidFill>
            <a:schemeClr val="bg1"/>
          </a:solidFill>
        </p:grpSpPr>
        <p:sp>
          <p:nvSpPr>
            <p:cNvPr id="123" name="Freeform 240">
              <a:extLst>
                <a:ext uri="{FF2B5EF4-FFF2-40B4-BE49-F238E27FC236}">
                  <a16:creationId xmlns:a16="http://schemas.microsoft.com/office/drawing/2014/main" id="{15CAA49E-1AB9-4D0D-B6BE-82D3E8E747E4}"/>
                </a:ext>
              </a:extLst>
            </p:cNvPr>
            <p:cNvSpPr>
              <a:spLocks noEditPoints="1"/>
            </p:cNvSpPr>
            <p:nvPr/>
          </p:nvSpPr>
          <p:spPr bwMode="auto">
            <a:xfrm>
              <a:off x="5446713" y="3317876"/>
              <a:ext cx="4900613" cy="2209800"/>
            </a:xfrm>
            <a:custGeom>
              <a:avLst/>
              <a:gdLst>
                <a:gd name="T0" fmla="*/ 1745 w 6174"/>
                <a:gd name="T1" fmla="*/ 2478 h 2785"/>
                <a:gd name="T2" fmla="*/ 3270 w 6174"/>
                <a:gd name="T3" fmla="*/ 1545 h 2785"/>
                <a:gd name="T4" fmla="*/ 4695 w 6174"/>
                <a:gd name="T5" fmla="*/ 307 h 2785"/>
                <a:gd name="T6" fmla="*/ 4603 w 6174"/>
                <a:gd name="T7" fmla="*/ 1238 h 2785"/>
                <a:gd name="T8" fmla="*/ 4695 w 6174"/>
                <a:gd name="T9" fmla="*/ 307 h 2785"/>
                <a:gd name="T10" fmla="*/ 1955 w 6174"/>
                <a:gd name="T11" fmla="*/ 1236 h 2785"/>
                <a:gd name="T12" fmla="*/ 4240 w 6174"/>
                <a:gd name="T13" fmla="*/ 305 h 2785"/>
                <a:gd name="T14" fmla="*/ 1571 w 6174"/>
                <a:gd name="T15" fmla="*/ 305 h 2785"/>
                <a:gd name="T16" fmla="*/ 1498 w 6174"/>
                <a:gd name="T17" fmla="*/ 1236 h 2785"/>
                <a:gd name="T18" fmla="*/ 1571 w 6174"/>
                <a:gd name="T19" fmla="*/ 305 h 2785"/>
                <a:gd name="T20" fmla="*/ 6021 w 6174"/>
                <a:gd name="T21" fmla="*/ 0 h 2785"/>
                <a:gd name="T22" fmla="*/ 6094 w 6174"/>
                <a:gd name="T23" fmla="*/ 17 h 2785"/>
                <a:gd name="T24" fmla="*/ 6148 w 6174"/>
                <a:gd name="T25" fmla="*/ 65 h 2785"/>
                <a:gd name="T26" fmla="*/ 6174 w 6174"/>
                <a:gd name="T27" fmla="*/ 135 h 2785"/>
                <a:gd name="T28" fmla="*/ 6167 w 6174"/>
                <a:gd name="T29" fmla="*/ 206 h 2785"/>
                <a:gd name="T30" fmla="*/ 6126 w 6174"/>
                <a:gd name="T31" fmla="*/ 268 h 2785"/>
                <a:gd name="T32" fmla="*/ 4736 w 6174"/>
                <a:gd name="T33" fmla="*/ 1528 h 2785"/>
                <a:gd name="T34" fmla="*/ 4663 w 6174"/>
                <a:gd name="T35" fmla="*/ 1545 h 2785"/>
                <a:gd name="T36" fmla="*/ 3577 w 6174"/>
                <a:gd name="T37" fmla="*/ 1858 h 2785"/>
                <a:gd name="T38" fmla="*/ 5918 w 6174"/>
                <a:gd name="T39" fmla="*/ 807 h 2785"/>
                <a:gd name="T40" fmla="*/ 5978 w 6174"/>
                <a:gd name="T41" fmla="*/ 773 h 2785"/>
                <a:gd name="T42" fmla="*/ 6045 w 6174"/>
                <a:gd name="T43" fmla="*/ 770 h 2785"/>
                <a:gd name="T44" fmla="*/ 6107 w 6174"/>
                <a:gd name="T45" fmla="*/ 794 h 2785"/>
                <a:gd name="T46" fmla="*/ 6154 w 6174"/>
                <a:gd name="T47" fmla="*/ 846 h 2785"/>
                <a:gd name="T48" fmla="*/ 6173 w 6174"/>
                <a:gd name="T49" fmla="*/ 912 h 2785"/>
                <a:gd name="T50" fmla="*/ 6163 w 6174"/>
                <a:gd name="T51" fmla="*/ 977 h 2785"/>
                <a:gd name="T52" fmla="*/ 6122 w 6174"/>
                <a:gd name="T53" fmla="*/ 1034 h 2785"/>
                <a:gd name="T54" fmla="*/ 4882 w 6174"/>
                <a:gd name="T55" fmla="*/ 2146 h 2785"/>
                <a:gd name="T56" fmla="*/ 4811 w 6174"/>
                <a:gd name="T57" fmla="*/ 2165 h 2785"/>
                <a:gd name="T58" fmla="*/ 3577 w 6174"/>
                <a:gd name="T59" fmla="*/ 2478 h 2785"/>
                <a:gd name="T60" fmla="*/ 5918 w 6174"/>
                <a:gd name="T61" fmla="*/ 1519 h 2785"/>
                <a:gd name="T62" fmla="*/ 5978 w 6174"/>
                <a:gd name="T63" fmla="*/ 1485 h 2785"/>
                <a:gd name="T64" fmla="*/ 6045 w 6174"/>
                <a:gd name="T65" fmla="*/ 1481 h 2785"/>
                <a:gd name="T66" fmla="*/ 6109 w 6174"/>
                <a:gd name="T67" fmla="*/ 1507 h 2785"/>
                <a:gd name="T68" fmla="*/ 6156 w 6174"/>
                <a:gd name="T69" fmla="*/ 1560 h 2785"/>
                <a:gd name="T70" fmla="*/ 6174 w 6174"/>
                <a:gd name="T71" fmla="*/ 1625 h 2785"/>
                <a:gd name="T72" fmla="*/ 6163 w 6174"/>
                <a:gd name="T73" fmla="*/ 1691 h 2785"/>
                <a:gd name="T74" fmla="*/ 6124 w 6174"/>
                <a:gd name="T75" fmla="*/ 1747 h 2785"/>
                <a:gd name="T76" fmla="*/ 4978 w 6174"/>
                <a:gd name="T77" fmla="*/ 2768 h 2785"/>
                <a:gd name="T78" fmla="*/ 4907 w 6174"/>
                <a:gd name="T79" fmla="*/ 2785 h 2785"/>
                <a:gd name="T80" fmla="*/ 112 w 6174"/>
                <a:gd name="T81" fmla="*/ 2779 h 2785"/>
                <a:gd name="T82" fmla="*/ 45 w 6174"/>
                <a:gd name="T83" fmla="*/ 2740 h 2785"/>
                <a:gd name="T84" fmla="*/ 6 w 6174"/>
                <a:gd name="T85" fmla="*/ 2673 h 2785"/>
                <a:gd name="T86" fmla="*/ 6 w 6174"/>
                <a:gd name="T87" fmla="*/ 2592 h 2785"/>
                <a:gd name="T88" fmla="*/ 45 w 6174"/>
                <a:gd name="T89" fmla="*/ 2523 h 2785"/>
                <a:gd name="T90" fmla="*/ 112 w 6174"/>
                <a:gd name="T91" fmla="*/ 2483 h 2785"/>
                <a:gd name="T92" fmla="*/ 1438 w 6174"/>
                <a:gd name="T93" fmla="*/ 2478 h 2785"/>
                <a:gd name="T94" fmla="*/ 154 w 6174"/>
                <a:gd name="T95" fmla="*/ 2165 h 2785"/>
                <a:gd name="T96" fmla="*/ 77 w 6174"/>
                <a:gd name="T97" fmla="*/ 2144 h 2785"/>
                <a:gd name="T98" fmla="*/ 21 w 6174"/>
                <a:gd name="T99" fmla="*/ 2090 h 2785"/>
                <a:gd name="T100" fmla="*/ 0 w 6174"/>
                <a:gd name="T101" fmla="*/ 2011 h 2785"/>
                <a:gd name="T102" fmla="*/ 21 w 6174"/>
                <a:gd name="T103" fmla="*/ 1935 h 2785"/>
                <a:gd name="T104" fmla="*/ 77 w 6174"/>
                <a:gd name="T105" fmla="*/ 1878 h 2785"/>
                <a:gd name="T106" fmla="*/ 154 w 6174"/>
                <a:gd name="T107" fmla="*/ 1858 h 2785"/>
                <a:gd name="T108" fmla="*/ 1438 w 6174"/>
                <a:gd name="T109" fmla="*/ 1545 h 2785"/>
                <a:gd name="T110" fmla="*/ 116 w 6174"/>
                <a:gd name="T111" fmla="*/ 1541 h 2785"/>
                <a:gd name="T112" fmla="*/ 52 w 6174"/>
                <a:gd name="T113" fmla="*/ 1507 h 2785"/>
                <a:gd name="T114" fmla="*/ 11 w 6174"/>
                <a:gd name="T115" fmla="*/ 1448 h 2785"/>
                <a:gd name="T116" fmla="*/ 0 w 6174"/>
                <a:gd name="T117" fmla="*/ 1375 h 2785"/>
                <a:gd name="T118" fmla="*/ 26 w 6174"/>
                <a:gd name="T119" fmla="*/ 1305 h 2785"/>
                <a:gd name="T120" fmla="*/ 1406 w 6174"/>
                <a:gd name="T121" fmla="*/ 39 h 2785"/>
                <a:gd name="T122" fmla="*/ 1472 w 6174"/>
                <a:gd name="T123" fmla="*/ 3 h 2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74" h="2785">
                  <a:moveTo>
                    <a:pt x="1745" y="1545"/>
                  </a:moveTo>
                  <a:lnTo>
                    <a:pt x="1745" y="2478"/>
                  </a:lnTo>
                  <a:lnTo>
                    <a:pt x="3270" y="2478"/>
                  </a:lnTo>
                  <a:lnTo>
                    <a:pt x="3270" y="1545"/>
                  </a:lnTo>
                  <a:lnTo>
                    <a:pt x="1745" y="1545"/>
                  </a:lnTo>
                  <a:close/>
                  <a:moveTo>
                    <a:pt x="4695" y="307"/>
                  </a:moveTo>
                  <a:lnTo>
                    <a:pt x="3674" y="1238"/>
                  </a:lnTo>
                  <a:lnTo>
                    <a:pt x="4603" y="1238"/>
                  </a:lnTo>
                  <a:lnTo>
                    <a:pt x="5624" y="307"/>
                  </a:lnTo>
                  <a:lnTo>
                    <a:pt x="4695" y="307"/>
                  </a:lnTo>
                  <a:close/>
                  <a:moveTo>
                    <a:pt x="2976" y="305"/>
                  </a:moveTo>
                  <a:lnTo>
                    <a:pt x="1955" y="1236"/>
                  </a:lnTo>
                  <a:lnTo>
                    <a:pt x="3219" y="1236"/>
                  </a:lnTo>
                  <a:lnTo>
                    <a:pt x="4240" y="305"/>
                  </a:lnTo>
                  <a:lnTo>
                    <a:pt x="2976" y="305"/>
                  </a:lnTo>
                  <a:close/>
                  <a:moveTo>
                    <a:pt x="1571" y="305"/>
                  </a:moveTo>
                  <a:lnTo>
                    <a:pt x="551" y="1236"/>
                  </a:lnTo>
                  <a:lnTo>
                    <a:pt x="1498" y="1236"/>
                  </a:lnTo>
                  <a:lnTo>
                    <a:pt x="2519" y="305"/>
                  </a:lnTo>
                  <a:lnTo>
                    <a:pt x="1571" y="305"/>
                  </a:lnTo>
                  <a:close/>
                  <a:moveTo>
                    <a:pt x="1511" y="0"/>
                  </a:moveTo>
                  <a:lnTo>
                    <a:pt x="6021" y="0"/>
                  </a:lnTo>
                  <a:lnTo>
                    <a:pt x="6058" y="3"/>
                  </a:lnTo>
                  <a:lnTo>
                    <a:pt x="6094" y="17"/>
                  </a:lnTo>
                  <a:lnTo>
                    <a:pt x="6124" y="37"/>
                  </a:lnTo>
                  <a:lnTo>
                    <a:pt x="6148" y="65"/>
                  </a:lnTo>
                  <a:lnTo>
                    <a:pt x="6165" y="97"/>
                  </a:lnTo>
                  <a:lnTo>
                    <a:pt x="6174" y="135"/>
                  </a:lnTo>
                  <a:lnTo>
                    <a:pt x="6174" y="170"/>
                  </a:lnTo>
                  <a:lnTo>
                    <a:pt x="6167" y="206"/>
                  </a:lnTo>
                  <a:lnTo>
                    <a:pt x="6150" y="239"/>
                  </a:lnTo>
                  <a:lnTo>
                    <a:pt x="6126" y="268"/>
                  </a:lnTo>
                  <a:lnTo>
                    <a:pt x="4768" y="1506"/>
                  </a:lnTo>
                  <a:lnTo>
                    <a:pt x="4736" y="1528"/>
                  </a:lnTo>
                  <a:lnTo>
                    <a:pt x="4702" y="1541"/>
                  </a:lnTo>
                  <a:lnTo>
                    <a:pt x="4663" y="1545"/>
                  </a:lnTo>
                  <a:lnTo>
                    <a:pt x="3577" y="1545"/>
                  </a:lnTo>
                  <a:lnTo>
                    <a:pt x="3577" y="1858"/>
                  </a:lnTo>
                  <a:lnTo>
                    <a:pt x="4753" y="1858"/>
                  </a:lnTo>
                  <a:lnTo>
                    <a:pt x="5918" y="807"/>
                  </a:lnTo>
                  <a:lnTo>
                    <a:pt x="5946" y="786"/>
                  </a:lnTo>
                  <a:lnTo>
                    <a:pt x="5978" y="773"/>
                  </a:lnTo>
                  <a:lnTo>
                    <a:pt x="6011" y="768"/>
                  </a:lnTo>
                  <a:lnTo>
                    <a:pt x="6045" y="770"/>
                  </a:lnTo>
                  <a:lnTo>
                    <a:pt x="6077" y="779"/>
                  </a:lnTo>
                  <a:lnTo>
                    <a:pt x="6107" y="794"/>
                  </a:lnTo>
                  <a:lnTo>
                    <a:pt x="6135" y="818"/>
                  </a:lnTo>
                  <a:lnTo>
                    <a:pt x="6154" y="846"/>
                  </a:lnTo>
                  <a:lnTo>
                    <a:pt x="6167" y="878"/>
                  </a:lnTo>
                  <a:lnTo>
                    <a:pt x="6173" y="912"/>
                  </a:lnTo>
                  <a:lnTo>
                    <a:pt x="6171" y="946"/>
                  </a:lnTo>
                  <a:lnTo>
                    <a:pt x="6163" y="977"/>
                  </a:lnTo>
                  <a:lnTo>
                    <a:pt x="6146" y="1007"/>
                  </a:lnTo>
                  <a:lnTo>
                    <a:pt x="6122" y="1034"/>
                  </a:lnTo>
                  <a:lnTo>
                    <a:pt x="4914" y="2124"/>
                  </a:lnTo>
                  <a:lnTo>
                    <a:pt x="4882" y="2146"/>
                  </a:lnTo>
                  <a:lnTo>
                    <a:pt x="4848" y="2159"/>
                  </a:lnTo>
                  <a:lnTo>
                    <a:pt x="4811" y="2165"/>
                  </a:lnTo>
                  <a:lnTo>
                    <a:pt x="3577" y="2165"/>
                  </a:lnTo>
                  <a:lnTo>
                    <a:pt x="3577" y="2478"/>
                  </a:lnTo>
                  <a:lnTo>
                    <a:pt x="4847" y="2478"/>
                  </a:lnTo>
                  <a:lnTo>
                    <a:pt x="5918" y="1519"/>
                  </a:lnTo>
                  <a:lnTo>
                    <a:pt x="5946" y="1498"/>
                  </a:lnTo>
                  <a:lnTo>
                    <a:pt x="5978" y="1485"/>
                  </a:lnTo>
                  <a:lnTo>
                    <a:pt x="6011" y="1479"/>
                  </a:lnTo>
                  <a:lnTo>
                    <a:pt x="6045" y="1481"/>
                  </a:lnTo>
                  <a:lnTo>
                    <a:pt x="6079" y="1491"/>
                  </a:lnTo>
                  <a:lnTo>
                    <a:pt x="6109" y="1507"/>
                  </a:lnTo>
                  <a:lnTo>
                    <a:pt x="6135" y="1532"/>
                  </a:lnTo>
                  <a:lnTo>
                    <a:pt x="6156" y="1560"/>
                  </a:lnTo>
                  <a:lnTo>
                    <a:pt x="6169" y="1592"/>
                  </a:lnTo>
                  <a:lnTo>
                    <a:pt x="6174" y="1625"/>
                  </a:lnTo>
                  <a:lnTo>
                    <a:pt x="6173" y="1659"/>
                  </a:lnTo>
                  <a:lnTo>
                    <a:pt x="6163" y="1691"/>
                  </a:lnTo>
                  <a:lnTo>
                    <a:pt x="6148" y="1721"/>
                  </a:lnTo>
                  <a:lnTo>
                    <a:pt x="6124" y="1747"/>
                  </a:lnTo>
                  <a:lnTo>
                    <a:pt x="5008" y="2746"/>
                  </a:lnTo>
                  <a:lnTo>
                    <a:pt x="4978" y="2768"/>
                  </a:lnTo>
                  <a:lnTo>
                    <a:pt x="4944" y="2781"/>
                  </a:lnTo>
                  <a:lnTo>
                    <a:pt x="4907" y="2785"/>
                  </a:lnTo>
                  <a:lnTo>
                    <a:pt x="154" y="2785"/>
                  </a:lnTo>
                  <a:lnTo>
                    <a:pt x="112" y="2779"/>
                  </a:lnTo>
                  <a:lnTo>
                    <a:pt x="77" y="2764"/>
                  </a:lnTo>
                  <a:lnTo>
                    <a:pt x="45" y="2740"/>
                  </a:lnTo>
                  <a:lnTo>
                    <a:pt x="21" y="2710"/>
                  </a:lnTo>
                  <a:lnTo>
                    <a:pt x="6" y="2673"/>
                  </a:lnTo>
                  <a:lnTo>
                    <a:pt x="0" y="2631"/>
                  </a:lnTo>
                  <a:lnTo>
                    <a:pt x="6" y="2592"/>
                  </a:lnTo>
                  <a:lnTo>
                    <a:pt x="21" y="2555"/>
                  </a:lnTo>
                  <a:lnTo>
                    <a:pt x="45" y="2523"/>
                  </a:lnTo>
                  <a:lnTo>
                    <a:pt x="77" y="2498"/>
                  </a:lnTo>
                  <a:lnTo>
                    <a:pt x="112" y="2483"/>
                  </a:lnTo>
                  <a:lnTo>
                    <a:pt x="154" y="2478"/>
                  </a:lnTo>
                  <a:lnTo>
                    <a:pt x="1438" y="2478"/>
                  </a:lnTo>
                  <a:lnTo>
                    <a:pt x="1438" y="2165"/>
                  </a:lnTo>
                  <a:lnTo>
                    <a:pt x="154" y="2165"/>
                  </a:lnTo>
                  <a:lnTo>
                    <a:pt x="112" y="2159"/>
                  </a:lnTo>
                  <a:lnTo>
                    <a:pt x="77" y="2144"/>
                  </a:lnTo>
                  <a:lnTo>
                    <a:pt x="45" y="2120"/>
                  </a:lnTo>
                  <a:lnTo>
                    <a:pt x="21" y="2090"/>
                  </a:lnTo>
                  <a:lnTo>
                    <a:pt x="6" y="2053"/>
                  </a:lnTo>
                  <a:lnTo>
                    <a:pt x="0" y="2011"/>
                  </a:lnTo>
                  <a:lnTo>
                    <a:pt x="6" y="1972"/>
                  </a:lnTo>
                  <a:lnTo>
                    <a:pt x="21" y="1935"/>
                  </a:lnTo>
                  <a:lnTo>
                    <a:pt x="45" y="1903"/>
                  </a:lnTo>
                  <a:lnTo>
                    <a:pt x="77" y="1878"/>
                  </a:lnTo>
                  <a:lnTo>
                    <a:pt x="112" y="1863"/>
                  </a:lnTo>
                  <a:lnTo>
                    <a:pt x="154" y="1858"/>
                  </a:lnTo>
                  <a:lnTo>
                    <a:pt x="1438" y="1858"/>
                  </a:lnTo>
                  <a:lnTo>
                    <a:pt x="1438" y="1545"/>
                  </a:lnTo>
                  <a:lnTo>
                    <a:pt x="154" y="1545"/>
                  </a:lnTo>
                  <a:lnTo>
                    <a:pt x="116" y="1541"/>
                  </a:lnTo>
                  <a:lnTo>
                    <a:pt x="82" y="1528"/>
                  </a:lnTo>
                  <a:lnTo>
                    <a:pt x="52" y="1507"/>
                  </a:lnTo>
                  <a:lnTo>
                    <a:pt x="28" y="1479"/>
                  </a:lnTo>
                  <a:lnTo>
                    <a:pt x="11" y="1448"/>
                  </a:lnTo>
                  <a:lnTo>
                    <a:pt x="2" y="1410"/>
                  </a:lnTo>
                  <a:lnTo>
                    <a:pt x="0" y="1375"/>
                  </a:lnTo>
                  <a:lnTo>
                    <a:pt x="9" y="1339"/>
                  </a:lnTo>
                  <a:lnTo>
                    <a:pt x="26" y="1305"/>
                  </a:lnTo>
                  <a:lnTo>
                    <a:pt x="51" y="1277"/>
                  </a:lnTo>
                  <a:lnTo>
                    <a:pt x="1406" y="39"/>
                  </a:lnTo>
                  <a:lnTo>
                    <a:pt x="1438" y="17"/>
                  </a:lnTo>
                  <a:lnTo>
                    <a:pt x="1472" y="3"/>
                  </a:lnTo>
                  <a:lnTo>
                    <a:pt x="15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24" name="Freeform 241">
              <a:extLst>
                <a:ext uri="{FF2B5EF4-FFF2-40B4-BE49-F238E27FC236}">
                  <a16:creationId xmlns:a16="http://schemas.microsoft.com/office/drawing/2014/main" id="{B99CD163-CC28-429F-8E5A-1202BED14B40}"/>
                </a:ext>
              </a:extLst>
            </p:cNvPr>
            <p:cNvSpPr>
              <a:spLocks/>
            </p:cNvSpPr>
            <p:nvPr/>
          </p:nvSpPr>
          <p:spPr bwMode="auto">
            <a:xfrm>
              <a:off x="7304088" y="796926"/>
              <a:ext cx="1212850" cy="2214563"/>
            </a:xfrm>
            <a:custGeom>
              <a:avLst/>
              <a:gdLst>
                <a:gd name="T0" fmla="*/ 841 w 1526"/>
                <a:gd name="T1" fmla="*/ 21 h 2789"/>
                <a:gd name="T2" fmla="*/ 910 w 1526"/>
                <a:gd name="T3" fmla="*/ 112 h 2789"/>
                <a:gd name="T4" fmla="*/ 1245 w 1526"/>
                <a:gd name="T5" fmla="*/ 401 h 2789"/>
                <a:gd name="T6" fmla="*/ 1354 w 1526"/>
                <a:gd name="T7" fmla="*/ 446 h 2789"/>
                <a:gd name="T8" fmla="*/ 1399 w 1526"/>
                <a:gd name="T9" fmla="*/ 554 h 2789"/>
                <a:gd name="T10" fmla="*/ 1354 w 1526"/>
                <a:gd name="T11" fmla="*/ 663 h 2789"/>
                <a:gd name="T12" fmla="*/ 1245 w 1526"/>
                <a:gd name="T13" fmla="*/ 708 h 2789"/>
                <a:gd name="T14" fmla="*/ 468 w 1526"/>
                <a:gd name="T15" fmla="*/ 729 h 2789"/>
                <a:gd name="T16" fmla="*/ 350 w 1526"/>
                <a:gd name="T17" fmla="*/ 826 h 2789"/>
                <a:gd name="T18" fmla="*/ 305 w 1526"/>
                <a:gd name="T19" fmla="*/ 974 h 2789"/>
                <a:gd name="T20" fmla="*/ 350 w 1526"/>
                <a:gd name="T21" fmla="*/ 1122 h 2789"/>
                <a:gd name="T22" fmla="*/ 468 w 1526"/>
                <a:gd name="T23" fmla="*/ 1217 h 2789"/>
                <a:gd name="T24" fmla="*/ 953 w 1526"/>
                <a:gd name="T25" fmla="*/ 1238 h 2789"/>
                <a:gd name="T26" fmla="*/ 1176 w 1526"/>
                <a:gd name="T27" fmla="*/ 1283 h 2789"/>
                <a:gd name="T28" fmla="*/ 1358 w 1526"/>
                <a:gd name="T29" fmla="*/ 1407 h 2789"/>
                <a:gd name="T30" fmla="*/ 1481 w 1526"/>
                <a:gd name="T31" fmla="*/ 1588 h 2789"/>
                <a:gd name="T32" fmla="*/ 1526 w 1526"/>
                <a:gd name="T33" fmla="*/ 1811 h 2789"/>
                <a:gd name="T34" fmla="*/ 1481 w 1526"/>
                <a:gd name="T35" fmla="*/ 2032 h 2789"/>
                <a:gd name="T36" fmla="*/ 1361 w 1526"/>
                <a:gd name="T37" fmla="*/ 2214 h 2789"/>
                <a:gd name="T38" fmla="*/ 1182 w 1526"/>
                <a:gd name="T39" fmla="*/ 2337 h 2789"/>
                <a:gd name="T40" fmla="*/ 961 w 1526"/>
                <a:gd name="T41" fmla="*/ 2384 h 2789"/>
                <a:gd name="T42" fmla="*/ 910 w 1526"/>
                <a:gd name="T43" fmla="*/ 2677 h 2789"/>
                <a:gd name="T44" fmla="*/ 841 w 1526"/>
                <a:gd name="T45" fmla="*/ 2768 h 2789"/>
                <a:gd name="T46" fmla="*/ 723 w 1526"/>
                <a:gd name="T47" fmla="*/ 2783 h 2789"/>
                <a:gd name="T48" fmla="*/ 631 w 1526"/>
                <a:gd name="T49" fmla="*/ 2712 h 2789"/>
                <a:gd name="T50" fmla="*/ 609 w 1526"/>
                <a:gd name="T51" fmla="*/ 2384 h 2789"/>
                <a:gd name="T52" fmla="*/ 189 w 1526"/>
                <a:gd name="T53" fmla="*/ 2364 h 2789"/>
                <a:gd name="T54" fmla="*/ 120 w 1526"/>
                <a:gd name="T55" fmla="*/ 2272 h 2789"/>
                <a:gd name="T56" fmla="*/ 135 w 1526"/>
                <a:gd name="T57" fmla="*/ 2152 h 2789"/>
                <a:gd name="T58" fmla="*/ 227 w 1526"/>
                <a:gd name="T59" fmla="*/ 2083 h 2789"/>
                <a:gd name="T60" fmla="*/ 1007 w 1526"/>
                <a:gd name="T61" fmla="*/ 2072 h 2789"/>
                <a:gd name="T62" fmla="*/ 1140 w 1526"/>
                <a:gd name="T63" fmla="*/ 1998 h 2789"/>
                <a:gd name="T64" fmla="*/ 1213 w 1526"/>
                <a:gd name="T65" fmla="*/ 1865 h 2789"/>
                <a:gd name="T66" fmla="*/ 1198 w 1526"/>
                <a:gd name="T67" fmla="*/ 1708 h 2789"/>
                <a:gd name="T68" fmla="*/ 1101 w 1526"/>
                <a:gd name="T69" fmla="*/ 1592 h 2789"/>
                <a:gd name="T70" fmla="*/ 953 w 1526"/>
                <a:gd name="T71" fmla="*/ 1547 h 2789"/>
                <a:gd name="T72" fmla="*/ 418 w 1526"/>
                <a:gd name="T73" fmla="*/ 1526 h 2789"/>
                <a:gd name="T74" fmla="*/ 221 w 1526"/>
                <a:gd name="T75" fmla="*/ 1425 h 2789"/>
                <a:gd name="T76" fmla="*/ 77 w 1526"/>
                <a:gd name="T77" fmla="*/ 1261 h 2789"/>
                <a:gd name="T78" fmla="*/ 6 w 1526"/>
                <a:gd name="T79" fmla="*/ 1051 h 2789"/>
                <a:gd name="T80" fmla="*/ 21 w 1526"/>
                <a:gd name="T81" fmla="*/ 820 h 2789"/>
                <a:gd name="T82" fmla="*/ 118 w 1526"/>
                <a:gd name="T83" fmla="*/ 624 h 2789"/>
                <a:gd name="T84" fmla="*/ 283 w 1526"/>
                <a:gd name="T85" fmla="*/ 478 h 2789"/>
                <a:gd name="T86" fmla="*/ 494 w 1526"/>
                <a:gd name="T87" fmla="*/ 405 h 2789"/>
                <a:gd name="T88" fmla="*/ 609 w 1526"/>
                <a:gd name="T89" fmla="*/ 154 h 2789"/>
                <a:gd name="T90" fmla="*/ 653 w 1526"/>
                <a:gd name="T91" fmla="*/ 45 h 2789"/>
                <a:gd name="T92" fmla="*/ 762 w 1526"/>
                <a:gd name="T93" fmla="*/ 0 h 2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26" h="2789">
                  <a:moveTo>
                    <a:pt x="762" y="0"/>
                  </a:moveTo>
                  <a:lnTo>
                    <a:pt x="803" y="6"/>
                  </a:lnTo>
                  <a:lnTo>
                    <a:pt x="841" y="21"/>
                  </a:lnTo>
                  <a:lnTo>
                    <a:pt x="871" y="45"/>
                  </a:lnTo>
                  <a:lnTo>
                    <a:pt x="895" y="77"/>
                  </a:lnTo>
                  <a:lnTo>
                    <a:pt x="910" y="112"/>
                  </a:lnTo>
                  <a:lnTo>
                    <a:pt x="916" y="154"/>
                  </a:lnTo>
                  <a:lnTo>
                    <a:pt x="916" y="401"/>
                  </a:lnTo>
                  <a:lnTo>
                    <a:pt x="1245" y="401"/>
                  </a:lnTo>
                  <a:lnTo>
                    <a:pt x="1286" y="406"/>
                  </a:lnTo>
                  <a:lnTo>
                    <a:pt x="1324" y="421"/>
                  </a:lnTo>
                  <a:lnTo>
                    <a:pt x="1354" y="446"/>
                  </a:lnTo>
                  <a:lnTo>
                    <a:pt x="1378" y="478"/>
                  </a:lnTo>
                  <a:lnTo>
                    <a:pt x="1393" y="513"/>
                  </a:lnTo>
                  <a:lnTo>
                    <a:pt x="1399" y="554"/>
                  </a:lnTo>
                  <a:lnTo>
                    <a:pt x="1393" y="596"/>
                  </a:lnTo>
                  <a:lnTo>
                    <a:pt x="1378" y="633"/>
                  </a:lnTo>
                  <a:lnTo>
                    <a:pt x="1354" y="663"/>
                  </a:lnTo>
                  <a:lnTo>
                    <a:pt x="1324" y="687"/>
                  </a:lnTo>
                  <a:lnTo>
                    <a:pt x="1286" y="702"/>
                  </a:lnTo>
                  <a:lnTo>
                    <a:pt x="1245" y="708"/>
                  </a:lnTo>
                  <a:lnTo>
                    <a:pt x="571" y="708"/>
                  </a:lnTo>
                  <a:lnTo>
                    <a:pt x="517" y="714"/>
                  </a:lnTo>
                  <a:lnTo>
                    <a:pt x="468" y="729"/>
                  </a:lnTo>
                  <a:lnTo>
                    <a:pt x="423" y="753"/>
                  </a:lnTo>
                  <a:lnTo>
                    <a:pt x="384" y="787"/>
                  </a:lnTo>
                  <a:lnTo>
                    <a:pt x="350" y="826"/>
                  </a:lnTo>
                  <a:lnTo>
                    <a:pt x="326" y="871"/>
                  </a:lnTo>
                  <a:lnTo>
                    <a:pt x="311" y="920"/>
                  </a:lnTo>
                  <a:lnTo>
                    <a:pt x="305" y="974"/>
                  </a:lnTo>
                  <a:lnTo>
                    <a:pt x="311" y="1026"/>
                  </a:lnTo>
                  <a:lnTo>
                    <a:pt x="326" y="1077"/>
                  </a:lnTo>
                  <a:lnTo>
                    <a:pt x="350" y="1122"/>
                  </a:lnTo>
                  <a:lnTo>
                    <a:pt x="384" y="1161"/>
                  </a:lnTo>
                  <a:lnTo>
                    <a:pt x="423" y="1193"/>
                  </a:lnTo>
                  <a:lnTo>
                    <a:pt x="468" y="1217"/>
                  </a:lnTo>
                  <a:lnTo>
                    <a:pt x="517" y="1232"/>
                  </a:lnTo>
                  <a:lnTo>
                    <a:pt x="571" y="1238"/>
                  </a:lnTo>
                  <a:lnTo>
                    <a:pt x="953" y="1238"/>
                  </a:lnTo>
                  <a:lnTo>
                    <a:pt x="1032" y="1244"/>
                  </a:lnTo>
                  <a:lnTo>
                    <a:pt x="1105" y="1259"/>
                  </a:lnTo>
                  <a:lnTo>
                    <a:pt x="1176" y="1283"/>
                  </a:lnTo>
                  <a:lnTo>
                    <a:pt x="1242" y="1317"/>
                  </a:lnTo>
                  <a:lnTo>
                    <a:pt x="1303" y="1358"/>
                  </a:lnTo>
                  <a:lnTo>
                    <a:pt x="1358" y="1407"/>
                  </a:lnTo>
                  <a:lnTo>
                    <a:pt x="1406" y="1461"/>
                  </a:lnTo>
                  <a:lnTo>
                    <a:pt x="1448" y="1523"/>
                  </a:lnTo>
                  <a:lnTo>
                    <a:pt x="1481" y="1588"/>
                  </a:lnTo>
                  <a:lnTo>
                    <a:pt x="1506" y="1659"/>
                  </a:lnTo>
                  <a:lnTo>
                    <a:pt x="1521" y="1734"/>
                  </a:lnTo>
                  <a:lnTo>
                    <a:pt x="1526" y="1811"/>
                  </a:lnTo>
                  <a:lnTo>
                    <a:pt x="1521" y="1888"/>
                  </a:lnTo>
                  <a:lnTo>
                    <a:pt x="1506" y="1963"/>
                  </a:lnTo>
                  <a:lnTo>
                    <a:pt x="1481" y="2032"/>
                  </a:lnTo>
                  <a:lnTo>
                    <a:pt x="1449" y="2098"/>
                  </a:lnTo>
                  <a:lnTo>
                    <a:pt x="1408" y="2158"/>
                  </a:lnTo>
                  <a:lnTo>
                    <a:pt x="1361" y="2214"/>
                  </a:lnTo>
                  <a:lnTo>
                    <a:pt x="1307" y="2263"/>
                  </a:lnTo>
                  <a:lnTo>
                    <a:pt x="1247" y="2304"/>
                  </a:lnTo>
                  <a:lnTo>
                    <a:pt x="1182" y="2337"/>
                  </a:lnTo>
                  <a:lnTo>
                    <a:pt x="1112" y="2362"/>
                  </a:lnTo>
                  <a:lnTo>
                    <a:pt x="1037" y="2379"/>
                  </a:lnTo>
                  <a:lnTo>
                    <a:pt x="961" y="2384"/>
                  </a:lnTo>
                  <a:lnTo>
                    <a:pt x="916" y="2384"/>
                  </a:lnTo>
                  <a:lnTo>
                    <a:pt x="916" y="2635"/>
                  </a:lnTo>
                  <a:lnTo>
                    <a:pt x="910" y="2677"/>
                  </a:lnTo>
                  <a:lnTo>
                    <a:pt x="895" y="2712"/>
                  </a:lnTo>
                  <a:lnTo>
                    <a:pt x="871" y="2744"/>
                  </a:lnTo>
                  <a:lnTo>
                    <a:pt x="841" y="2768"/>
                  </a:lnTo>
                  <a:lnTo>
                    <a:pt x="803" y="2783"/>
                  </a:lnTo>
                  <a:lnTo>
                    <a:pt x="762" y="2789"/>
                  </a:lnTo>
                  <a:lnTo>
                    <a:pt x="723" y="2783"/>
                  </a:lnTo>
                  <a:lnTo>
                    <a:pt x="685" y="2768"/>
                  </a:lnTo>
                  <a:lnTo>
                    <a:pt x="653" y="2744"/>
                  </a:lnTo>
                  <a:lnTo>
                    <a:pt x="631" y="2712"/>
                  </a:lnTo>
                  <a:lnTo>
                    <a:pt x="614" y="2677"/>
                  </a:lnTo>
                  <a:lnTo>
                    <a:pt x="609" y="2635"/>
                  </a:lnTo>
                  <a:lnTo>
                    <a:pt x="609" y="2384"/>
                  </a:lnTo>
                  <a:lnTo>
                    <a:pt x="268" y="2384"/>
                  </a:lnTo>
                  <a:lnTo>
                    <a:pt x="227" y="2379"/>
                  </a:lnTo>
                  <a:lnTo>
                    <a:pt x="189" y="2364"/>
                  </a:lnTo>
                  <a:lnTo>
                    <a:pt x="159" y="2339"/>
                  </a:lnTo>
                  <a:lnTo>
                    <a:pt x="135" y="2308"/>
                  </a:lnTo>
                  <a:lnTo>
                    <a:pt x="120" y="2272"/>
                  </a:lnTo>
                  <a:lnTo>
                    <a:pt x="114" y="2231"/>
                  </a:lnTo>
                  <a:lnTo>
                    <a:pt x="120" y="2190"/>
                  </a:lnTo>
                  <a:lnTo>
                    <a:pt x="135" y="2152"/>
                  </a:lnTo>
                  <a:lnTo>
                    <a:pt x="159" y="2122"/>
                  </a:lnTo>
                  <a:lnTo>
                    <a:pt x="189" y="2098"/>
                  </a:lnTo>
                  <a:lnTo>
                    <a:pt x="227" y="2083"/>
                  </a:lnTo>
                  <a:lnTo>
                    <a:pt x="268" y="2077"/>
                  </a:lnTo>
                  <a:lnTo>
                    <a:pt x="953" y="2077"/>
                  </a:lnTo>
                  <a:lnTo>
                    <a:pt x="1007" y="2072"/>
                  </a:lnTo>
                  <a:lnTo>
                    <a:pt x="1056" y="2057"/>
                  </a:lnTo>
                  <a:lnTo>
                    <a:pt x="1101" y="2030"/>
                  </a:lnTo>
                  <a:lnTo>
                    <a:pt x="1140" y="1998"/>
                  </a:lnTo>
                  <a:lnTo>
                    <a:pt x="1174" y="1959"/>
                  </a:lnTo>
                  <a:lnTo>
                    <a:pt x="1198" y="1914"/>
                  </a:lnTo>
                  <a:lnTo>
                    <a:pt x="1213" y="1865"/>
                  </a:lnTo>
                  <a:lnTo>
                    <a:pt x="1219" y="1811"/>
                  </a:lnTo>
                  <a:lnTo>
                    <a:pt x="1213" y="1759"/>
                  </a:lnTo>
                  <a:lnTo>
                    <a:pt x="1198" y="1708"/>
                  </a:lnTo>
                  <a:lnTo>
                    <a:pt x="1174" y="1663"/>
                  </a:lnTo>
                  <a:lnTo>
                    <a:pt x="1140" y="1624"/>
                  </a:lnTo>
                  <a:lnTo>
                    <a:pt x="1101" y="1592"/>
                  </a:lnTo>
                  <a:lnTo>
                    <a:pt x="1056" y="1568"/>
                  </a:lnTo>
                  <a:lnTo>
                    <a:pt x="1007" y="1551"/>
                  </a:lnTo>
                  <a:lnTo>
                    <a:pt x="953" y="1547"/>
                  </a:lnTo>
                  <a:lnTo>
                    <a:pt x="571" y="1547"/>
                  </a:lnTo>
                  <a:lnTo>
                    <a:pt x="492" y="1541"/>
                  </a:lnTo>
                  <a:lnTo>
                    <a:pt x="418" y="1526"/>
                  </a:lnTo>
                  <a:lnTo>
                    <a:pt x="348" y="1500"/>
                  </a:lnTo>
                  <a:lnTo>
                    <a:pt x="283" y="1467"/>
                  </a:lnTo>
                  <a:lnTo>
                    <a:pt x="221" y="1425"/>
                  </a:lnTo>
                  <a:lnTo>
                    <a:pt x="167" y="1377"/>
                  </a:lnTo>
                  <a:lnTo>
                    <a:pt x="118" y="1322"/>
                  </a:lnTo>
                  <a:lnTo>
                    <a:pt x="77" y="1261"/>
                  </a:lnTo>
                  <a:lnTo>
                    <a:pt x="45" y="1195"/>
                  </a:lnTo>
                  <a:lnTo>
                    <a:pt x="21" y="1124"/>
                  </a:lnTo>
                  <a:lnTo>
                    <a:pt x="6" y="1051"/>
                  </a:lnTo>
                  <a:lnTo>
                    <a:pt x="0" y="972"/>
                  </a:lnTo>
                  <a:lnTo>
                    <a:pt x="6" y="895"/>
                  </a:lnTo>
                  <a:lnTo>
                    <a:pt x="21" y="820"/>
                  </a:lnTo>
                  <a:lnTo>
                    <a:pt x="45" y="749"/>
                  </a:lnTo>
                  <a:lnTo>
                    <a:pt x="77" y="684"/>
                  </a:lnTo>
                  <a:lnTo>
                    <a:pt x="118" y="624"/>
                  </a:lnTo>
                  <a:lnTo>
                    <a:pt x="167" y="568"/>
                  </a:lnTo>
                  <a:lnTo>
                    <a:pt x="223" y="519"/>
                  </a:lnTo>
                  <a:lnTo>
                    <a:pt x="283" y="478"/>
                  </a:lnTo>
                  <a:lnTo>
                    <a:pt x="348" y="446"/>
                  </a:lnTo>
                  <a:lnTo>
                    <a:pt x="419" y="420"/>
                  </a:lnTo>
                  <a:lnTo>
                    <a:pt x="494" y="405"/>
                  </a:lnTo>
                  <a:lnTo>
                    <a:pt x="571" y="399"/>
                  </a:lnTo>
                  <a:lnTo>
                    <a:pt x="609" y="399"/>
                  </a:lnTo>
                  <a:lnTo>
                    <a:pt x="609" y="154"/>
                  </a:lnTo>
                  <a:lnTo>
                    <a:pt x="614" y="112"/>
                  </a:lnTo>
                  <a:lnTo>
                    <a:pt x="631" y="77"/>
                  </a:lnTo>
                  <a:lnTo>
                    <a:pt x="653" y="45"/>
                  </a:lnTo>
                  <a:lnTo>
                    <a:pt x="685" y="21"/>
                  </a:lnTo>
                  <a:lnTo>
                    <a:pt x="723" y="6"/>
                  </a:lnTo>
                  <a:lnTo>
                    <a:pt x="7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grpSp>
        <p:nvGrpSpPr>
          <p:cNvPr id="125" name="Group 124">
            <a:extLst>
              <a:ext uri="{FF2B5EF4-FFF2-40B4-BE49-F238E27FC236}">
                <a16:creationId xmlns:a16="http://schemas.microsoft.com/office/drawing/2014/main" id="{7C329609-AC62-4E4D-9A3D-CEBB1BD662B6}"/>
              </a:ext>
            </a:extLst>
          </p:cNvPr>
          <p:cNvGrpSpPr/>
          <p:nvPr/>
        </p:nvGrpSpPr>
        <p:grpSpPr>
          <a:xfrm>
            <a:off x="9285028" y="3590185"/>
            <a:ext cx="258450" cy="260358"/>
            <a:chOff x="6388100" y="963613"/>
            <a:chExt cx="4943475" cy="4979988"/>
          </a:xfrm>
          <a:solidFill>
            <a:schemeClr val="bg1"/>
          </a:solidFill>
        </p:grpSpPr>
        <p:sp>
          <p:nvSpPr>
            <p:cNvPr id="126" name="Freeform 251">
              <a:extLst>
                <a:ext uri="{FF2B5EF4-FFF2-40B4-BE49-F238E27FC236}">
                  <a16:creationId xmlns:a16="http://schemas.microsoft.com/office/drawing/2014/main" id="{92DBEF33-C310-4670-ADEF-A345EBD7AA48}"/>
                </a:ext>
              </a:extLst>
            </p:cNvPr>
            <p:cNvSpPr>
              <a:spLocks/>
            </p:cNvSpPr>
            <p:nvPr/>
          </p:nvSpPr>
          <p:spPr bwMode="auto">
            <a:xfrm>
              <a:off x="6540500" y="1430338"/>
              <a:ext cx="4791075" cy="4513263"/>
            </a:xfrm>
            <a:custGeom>
              <a:avLst/>
              <a:gdLst>
                <a:gd name="T0" fmla="*/ 4854 w 6035"/>
                <a:gd name="T1" fmla="*/ 107 h 5687"/>
                <a:gd name="T2" fmla="*/ 4929 w 6035"/>
                <a:gd name="T3" fmla="*/ 395 h 5687"/>
                <a:gd name="T4" fmla="*/ 4765 w 6035"/>
                <a:gd name="T5" fmla="*/ 811 h 5687"/>
                <a:gd name="T6" fmla="*/ 5011 w 6035"/>
                <a:gd name="T7" fmla="*/ 1260 h 5687"/>
                <a:gd name="T8" fmla="*/ 5504 w 6035"/>
                <a:gd name="T9" fmla="*/ 2041 h 5687"/>
                <a:gd name="T10" fmla="*/ 5909 w 6035"/>
                <a:gd name="T11" fmla="*/ 2169 h 5687"/>
                <a:gd name="T12" fmla="*/ 6035 w 6035"/>
                <a:gd name="T13" fmla="*/ 3168 h 5687"/>
                <a:gd name="T14" fmla="*/ 5857 w 6035"/>
                <a:gd name="T15" fmla="*/ 3517 h 5687"/>
                <a:gd name="T16" fmla="*/ 5464 w 6035"/>
                <a:gd name="T17" fmla="*/ 3739 h 5687"/>
                <a:gd name="T18" fmla="*/ 4954 w 6035"/>
                <a:gd name="T19" fmla="*/ 4482 h 5687"/>
                <a:gd name="T20" fmla="*/ 4734 w 6035"/>
                <a:gd name="T21" fmla="*/ 4690 h 5687"/>
                <a:gd name="T22" fmla="*/ 4551 w 6035"/>
                <a:gd name="T23" fmla="*/ 5028 h 5687"/>
                <a:gd name="T24" fmla="*/ 4528 w 6035"/>
                <a:gd name="T25" fmla="*/ 5435 h 5687"/>
                <a:gd name="T26" fmla="*/ 4333 w 6035"/>
                <a:gd name="T27" fmla="*/ 5668 h 5687"/>
                <a:gd name="T28" fmla="*/ 3146 w 6035"/>
                <a:gd name="T29" fmla="*/ 5645 h 5687"/>
                <a:gd name="T30" fmla="*/ 2994 w 6035"/>
                <a:gd name="T31" fmla="*/ 5379 h 5687"/>
                <a:gd name="T32" fmla="*/ 2562 w 6035"/>
                <a:gd name="T33" fmla="*/ 5435 h 5687"/>
                <a:gd name="T34" fmla="*/ 2369 w 6035"/>
                <a:gd name="T35" fmla="*/ 5666 h 5687"/>
                <a:gd name="T36" fmla="*/ 1175 w 6035"/>
                <a:gd name="T37" fmla="*/ 5639 h 5687"/>
                <a:gd name="T38" fmla="*/ 1029 w 6035"/>
                <a:gd name="T39" fmla="*/ 5402 h 5687"/>
                <a:gd name="T40" fmla="*/ 1001 w 6035"/>
                <a:gd name="T41" fmla="*/ 5102 h 5687"/>
                <a:gd name="T42" fmla="*/ 791 w 6035"/>
                <a:gd name="T43" fmla="*/ 4659 h 5687"/>
                <a:gd name="T44" fmla="*/ 319 w 6035"/>
                <a:gd name="T45" fmla="*/ 4010 h 5687"/>
                <a:gd name="T46" fmla="*/ 63 w 6035"/>
                <a:gd name="T47" fmla="*/ 3370 h 5687"/>
                <a:gd name="T48" fmla="*/ 15 w 6035"/>
                <a:gd name="T49" fmla="*/ 3101 h 5687"/>
                <a:gd name="T50" fmla="*/ 40 w 6035"/>
                <a:gd name="T51" fmla="*/ 2440 h 5687"/>
                <a:gd name="T52" fmla="*/ 206 w 6035"/>
                <a:gd name="T53" fmla="*/ 2347 h 5687"/>
                <a:gd name="T54" fmla="*/ 336 w 6035"/>
                <a:gd name="T55" fmla="*/ 2488 h 5687"/>
                <a:gd name="T56" fmla="*/ 330 w 6035"/>
                <a:gd name="T57" fmla="*/ 3141 h 5687"/>
                <a:gd name="T58" fmla="*/ 429 w 6035"/>
                <a:gd name="T59" fmla="*/ 3517 h 5687"/>
                <a:gd name="T60" fmla="*/ 588 w 6035"/>
                <a:gd name="T61" fmla="*/ 3861 h 5687"/>
                <a:gd name="T62" fmla="*/ 1024 w 6035"/>
                <a:gd name="T63" fmla="*/ 4457 h 5687"/>
                <a:gd name="T64" fmla="*/ 1287 w 6035"/>
                <a:gd name="T65" fmla="*/ 4984 h 5687"/>
                <a:gd name="T66" fmla="*/ 1337 w 6035"/>
                <a:gd name="T67" fmla="*/ 5375 h 5687"/>
                <a:gd name="T68" fmla="*/ 2313 w 6035"/>
                <a:gd name="T69" fmla="*/ 5036 h 5687"/>
                <a:gd name="T70" fmla="*/ 2694 w 6035"/>
                <a:gd name="T71" fmla="*/ 5020 h 5687"/>
                <a:gd name="T72" fmla="*/ 3225 w 6035"/>
                <a:gd name="T73" fmla="*/ 5026 h 5687"/>
                <a:gd name="T74" fmla="*/ 3303 w 6035"/>
                <a:gd name="T75" fmla="*/ 5375 h 5687"/>
                <a:gd name="T76" fmla="*/ 4249 w 6035"/>
                <a:gd name="T77" fmla="*/ 4973 h 5687"/>
                <a:gd name="T78" fmla="*/ 4449 w 6035"/>
                <a:gd name="T79" fmla="*/ 4550 h 5687"/>
                <a:gd name="T80" fmla="*/ 4629 w 6035"/>
                <a:gd name="T81" fmla="*/ 4365 h 5687"/>
                <a:gd name="T82" fmla="*/ 5093 w 6035"/>
                <a:gd name="T83" fmla="*/ 3794 h 5687"/>
                <a:gd name="T84" fmla="*/ 5334 w 6035"/>
                <a:gd name="T85" fmla="*/ 3313 h 5687"/>
                <a:gd name="T86" fmla="*/ 5693 w 6035"/>
                <a:gd name="T87" fmla="*/ 3256 h 5687"/>
                <a:gd name="T88" fmla="*/ 5714 w 6035"/>
                <a:gd name="T89" fmla="*/ 2412 h 5687"/>
                <a:gd name="T90" fmla="*/ 5359 w 6035"/>
                <a:gd name="T91" fmla="*/ 2345 h 5687"/>
                <a:gd name="T92" fmla="*/ 5151 w 6035"/>
                <a:gd name="T93" fmla="*/ 1993 h 5687"/>
                <a:gd name="T94" fmla="*/ 4654 w 6035"/>
                <a:gd name="T95" fmla="*/ 1336 h 5687"/>
                <a:gd name="T96" fmla="*/ 4486 w 6035"/>
                <a:gd name="T97" fmla="*/ 1123 h 5687"/>
                <a:gd name="T98" fmla="*/ 4526 w 6035"/>
                <a:gd name="T99" fmla="*/ 529 h 5687"/>
                <a:gd name="T100" fmla="*/ 4631 w 6035"/>
                <a:gd name="T101" fmla="*/ 317 h 5687"/>
                <a:gd name="T102" fmla="*/ 4514 w 6035"/>
                <a:gd name="T103" fmla="*/ 322 h 5687"/>
                <a:gd name="T104" fmla="*/ 4065 w 6035"/>
                <a:gd name="T105" fmla="*/ 515 h 5687"/>
                <a:gd name="T106" fmla="*/ 3842 w 6035"/>
                <a:gd name="T107" fmla="*/ 752 h 5687"/>
                <a:gd name="T108" fmla="*/ 3521 w 6035"/>
                <a:gd name="T109" fmla="*/ 741 h 5687"/>
                <a:gd name="T110" fmla="*/ 3060 w 6035"/>
                <a:gd name="T111" fmla="*/ 605 h 5687"/>
                <a:gd name="T112" fmla="*/ 3081 w 6035"/>
                <a:gd name="T113" fmla="*/ 414 h 5687"/>
                <a:gd name="T114" fmla="*/ 3523 w 6035"/>
                <a:gd name="T115" fmla="*/ 426 h 5687"/>
                <a:gd name="T116" fmla="*/ 3943 w 6035"/>
                <a:gd name="T117" fmla="*/ 225 h 5687"/>
                <a:gd name="T118" fmla="*/ 4463 w 6035"/>
                <a:gd name="T119" fmla="*/ 19 h 5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035" h="5687">
                  <a:moveTo>
                    <a:pt x="4627" y="0"/>
                  </a:moveTo>
                  <a:lnTo>
                    <a:pt x="4679" y="5"/>
                  </a:lnTo>
                  <a:lnTo>
                    <a:pt x="4728" y="21"/>
                  </a:lnTo>
                  <a:lnTo>
                    <a:pt x="4774" y="42"/>
                  </a:lnTo>
                  <a:lnTo>
                    <a:pt x="4816" y="70"/>
                  </a:lnTo>
                  <a:lnTo>
                    <a:pt x="4854" y="107"/>
                  </a:lnTo>
                  <a:lnTo>
                    <a:pt x="4887" y="149"/>
                  </a:lnTo>
                  <a:lnTo>
                    <a:pt x="4912" y="195"/>
                  </a:lnTo>
                  <a:lnTo>
                    <a:pt x="4927" y="244"/>
                  </a:lnTo>
                  <a:lnTo>
                    <a:pt x="4937" y="294"/>
                  </a:lnTo>
                  <a:lnTo>
                    <a:pt x="4937" y="343"/>
                  </a:lnTo>
                  <a:lnTo>
                    <a:pt x="4929" y="395"/>
                  </a:lnTo>
                  <a:lnTo>
                    <a:pt x="4912" y="445"/>
                  </a:lnTo>
                  <a:lnTo>
                    <a:pt x="4887" y="491"/>
                  </a:lnTo>
                  <a:lnTo>
                    <a:pt x="4841" y="573"/>
                  </a:lnTo>
                  <a:lnTo>
                    <a:pt x="4805" y="653"/>
                  </a:lnTo>
                  <a:lnTo>
                    <a:pt x="4780" y="733"/>
                  </a:lnTo>
                  <a:lnTo>
                    <a:pt x="4765" y="811"/>
                  </a:lnTo>
                  <a:lnTo>
                    <a:pt x="4759" y="888"/>
                  </a:lnTo>
                  <a:lnTo>
                    <a:pt x="4765" y="964"/>
                  </a:lnTo>
                  <a:lnTo>
                    <a:pt x="4780" y="1039"/>
                  </a:lnTo>
                  <a:lnTo>
                    <a:pt x="4780" y="1040"/>
                  </a:lnTo>
                  <a:lnTo>
                    <a:pt x="4900" y="1147"/>
                  </a:lnTo>
                  <a:lnTo>
                    <a:pt x="5011" y="1260"/>
                  </a:lnTo>
                  <a:lnTo>
                    <a:pt x="5116" y="1380"/>
                  </a:lnTo>
                  <a:lnTo>
                    <a:pt x="5212" y="1503"/>
                  </a:lnTo>
                  <a:lnTo>
                    <a:pt x="5298" y="1632"/>
                  </a:lnTo>
                  <a:lnTo>
                    <a:pt x="5376" y="1764"/>
                  </a:lnTo>
                  <a:lnTo>
                    <a:pt x="5445" y="1902"/>
                  </a:lnTo>
                  <a:lnTo>
                    <a:pt x="5504" y="2041"/>
                  </a:lnTo>
                  <a:lnTo>
                    <a:pt x="5601" y="2041"/>
                  </a:lnTo>
                  <a:lnTo>
                    <a:pt x="5672" y="2047"/>
                  </a:lnTo>
                  <a:lnTo>
                    <a:pt x="5739" y="2064"/>
                  </a:lnTo>
                  <a:lnTo>
                    <a:pt x="5800" y="2091"/>
                  </a:lnTo>
                  <a:lnTo>
                    <a:pt x="5857" y="2125"/>
                  </a:lnTo>
                  <a:lnTo>
                    <a:pt x="5909" y="2169"/>
                  </a:lnTo>
                  <a:lnTo>
                    <a:pt x="5951" y="2221"/>
                  </a:lnTo>
                  <a:lnTo>
                    <a:pt x="5987" y="2276"/>
                  </a:lnTo>
                  <a:lnTo>
                    <a:pt x="6014" y="2339"/>
                  </a:lnTo>
                  <a:lnTo>
                    <a:pt x="6029" y="2406"/>
                  </a:lnTo>
                  <a:lnTo>
                    <a:pt x="6035" y="2477"/>
                  </a:lnTo>
                  <a:lnTo>
                    <a:pt x="6035" y="3168"/>
                  </a:lnTo>
                  <a:lnTo>
                    <a:pt x="6029" y="3239"/>
                  </a:lnTo>
                  <a:lnTo>
                    <a:pt x="6014" y="3305"/>
                  </a:lnTo>
                  <a:lnTo>
                    <a:pt x="5987" y="3366"/>
                  </a:lnTo>
                  <a:lnTo>
                    <a:pt x="5951" y="3424"/>
                  </a:lnTo>
                  <a:lnTo>
                    <a:pt x="5909" y="3475"/>
                  </a:lnTo>
                  <a:lnTo>
                    <a:pt x="5857" y="3517"/>
                  </a:lnTo>
                  <a:lnTo>
                    <a:pt x="5800" y="3554"/>
                  </a:lnTo>
                  <a:lnTo>
                    <a:pt x="5739" y="3580"/>
                  </a:lnTo>
                  <a:lnTo>
                    <a:pt x="5672" y="3596"/>
                  </a:lnTo>
                  <a:lnTo>
                    <a:pt x="5601" y="3601"/>
                  </a:lnTo>
                  <a:lnTo>
                    <a:pt x="5519" y="3601"/>
                  </a:lnTo>
                  <a:lnTo>
                    <a:pt x="5464" y="3739"/>
                  </a:lnTo>
                  <a:lnTo>
                    <a:pt x="5399" y="3873"/>
                  </a:lnTo>
                  <a:lnTo>
                    <a:pt x="5326" y="4004"/>
                  </a:lnTo>
                  <a:lnTo>
                    <a:pt x="5246" y="4130"/>
                  </a:lnTo>
                  <a:lnTo>
                    <a:pt x="5156" y="4253"/>
                  </a:lnTo>
                  <a:lnTo>
                    <a:pt x="5059" y="4369"/>
                  </a:lnTo>
                  <a:lnTo>
                    <a:pt x="4954" y="4482"/>
                  </a:lnTo>
                  <a:lnTo>
                    <a:pt x="4839" y="4589"/>
                  </a:lnTo>
                  <a:lnTo>
                    <a:pt x="4835" y="4592"/>
                  </a:lnTo>
                  <a:lnTo>
                    <a:pt x="4832" y="4596"/>
                  </a:lnTo>
                  <a:lnTo>
                    <a:pt x="4828" y="4600"/>
                  </a:lnTo>
                  <a:lnTo>
                    <a:pt x="4793" y="4631"/>
                  </a:lnTo>
                  <a:lnTo>
                    <a:pt x="4734" y="4690"/>
                  </a:lnTo>
                  <a:lnTo>
                    <a:pt x="4684" y="4751"/>
                  </a:lnTo>
                  <a:lnTo>
                    <a:pt x="4642" y="4812"/>
                  </a:lnTo>
                  <a:lnTo>
                    <a:pt x="4610" y="4871"/>
                  </a:lnTo>
                  <a:lnTo>
                    <a:pt x="4585" y="4927"/>
                  </a:lnTo>
                  <a:lnTo>
                    <a:pt x="4566" y="4980"/>
                  </a:lnTo>
                  <a:lnTo>
                    <a:pt x="4551" y="5028"/>
                  </a:lnTo>
                  <a:lnTo>
                    <a:pt x="4543" y="5070"/>
                  </a:lnTo>
                  <a:lnTo>
                    <a:pt x="4537" y="5106"/>
                  </a:lnTo>
                  <a:lnTo>
                    <a:pt x="4533" y="5135"/>
                  </a:lnTo>
                  <a:lnTo>
                    <a:pt x="4533" y="5154"/>
                  </a:lnTo>
                  <a:lnTo>
                    <a:pt x="4533" y="5379"/>
                  </a:lnTo>
                  <a:lnTo>
                    <a:pt x="4528" y="5435"/>
                  </a:lnTo>
                  <a:lnTo>
                    <a:pt x="4514" y="5486"/>
                  </a:lnTo>
                  <a:lnTo>
                    <a:pt x="4491" y="5534"/>
                  </a:lnTo>
                  <a:lnTo>
                    <a:pt x="4461" y="5578"/>
                  </a:lnTo>
                  <a:lnTo>
                    <a:pt x="4425" y="5614"/>
                  </a:lnTo>
                  <a:lnTo>
                    <a:pt x="4381" y="5645"/>
                  </a:lnTo>
                  <a:lnTo>
                    <a:pt x="4333" y="5668"/>
                  </a:lnTo>
                  <a:lnTo>
                    <a:pt x="4281" y="5681"/>
                  </a:lnTo>
                  <a:lnTo>
                    <a:pt x="4226" y="5687"/>
                  </a:lnTo>
                  <a:lnTo>
                    <a:pt x="3299" y="5687"/>
                  </a:lnTo>
                  <a:lnTo>
                    <a:pt x="3246" y="5681"/>
                  </a:lnTo>
                  <a:lnTo>
                    <a:pt x="3192" y="5668"/>
                  </a:lnTo>
                  <a:lnTo>
                    <a:pt x="3146" y="5645"/>
                  </a:lnTo>
                  <a:lnTo>
                    <a:pt x="3102" y="5614"/>
                  </a:lnTo>
                  <a:lnTo>
                    <a:pt x="3066" y="5578"/>
                  </a:lnTo>
                  <a:lnTo>
                    <a:pt x="3036" y="5534"/>
                  </a:lnTo>
                  <a:lnTo>
                    <a:pt x="3013" y="5486"/>
                  </a:lnTo>
                  <a:lnTo>
                    <a:pt x="2999" y="5435"/>
                  </a:lnTo>
                  <a:lnTo>
                    <a:pt x="2994" y="5379"/>
                  </a:lnTo>
                  <a:lnTo>
                    <a:pt x="2994" y="5328"/>
                  </a:lnTo>
                  <a:lnTo>
                    <a:pt x="2852" y="5332"/>
                  </a:lnTo>
                  <a:lnTo>
                    <a:pt x="2709" y="5330"/>
                  </a:lnTo>
                  <a:lnTo>
                    <a:pt x="2567" y="5322"/>
                  </a:lnTo>
                  <a:lnTo>
                    <a:pt x="2567" y="5379"/>
                  </a:lnTo>
                  <a:lnTo>
                    <a:pt x="2562" y="5435"/>
                  </a:lnTo>
                  <a:lnTo>
                    <a:pt x="2548" y="5486"/>
                  </a:lnTo>
                  <a:lnTo>
                    <a:pt x="2525" y="5534"/>
                  </a:lnTo>
                  <a:lnTo>
                    <a:pt x="2495" y="5576"/>
                  </a:lnTo>
                  <a:lnTo>
                    <a:pt x="2459" y="5612"/>
                  </a:lnTo>
                  <a:lnTo>
                    <a:pt x="2417" y="5643"/>
                  </a:lnTo>
                  <a:lnTo>
                    <a:pt x="2369" y="5666"/>
                  </a:lnTo>
                  <a:lnTo>
                    <a:pt x="2317" y="5679"/>
                  </a:lnTo>
                  <a:lnTo>
                    <a:pt x="2262" y="5685"/>
                  </a:lnTo>
                  <a:lnTo>
                    <a:pt x="1335" y="5685"/>
                  </a:lnTo>
                  <a:lnTo>
                    <a:pt x="1278" y="5679"/>
                  </a:lnTo>
                  <a:lnTo>
                    <a:pt x="1224" y="5664"/>
                  </a:lnTo>
                  <a:lnTo>
                    <a:pt x="1175" y="5639"/>
                  </a:lnTo>
                  <a:lnTo>
                    <a:pt x="1131" y="5607"/>
                  </a:lnTo>
                  <a:lnTo>
                    <a:pt x="1092" y="5566"/>
                  </a:lnTo>
                  <a:lnTo>
                    <a:pt x="1064" y="5519"/>
                  </a:lnTo>
                  <a:lnTo>
                    <a:pt x="1043" y="5467"/>
                  </a:lnTo>
                  <a:lnTo>
                    <a:pt x="1031" y="5412"/>
                  </a:lnTo>
                  <a:lnTo>
                    <a:pt x="1029" y="5402"/>
                  </a:lnTo>
                  <a:lnTo>
                    <a:pt x="1029" y="5393"/>
                  </a:lnTo>
                  <a:lnTo>
                    <a:pt x="1029" y="5314"/>
                  </a:lnTo>
                  <a:lnTo>
                    <a:pt x="1028" y="5274"/>
                  </a:lnTo>
                  <a:lnTo>
                    <a:pt x="1022" y="5225"/>
                  </a:lnTo>
                  <a:lnTo>
                    <a:pt x="1012" y="5167"/>
                  </a:lnTo>
                  <a:lnTo>
                    <a:pt x="1001" y="5102"/>
                  </a:lnTo>
                  <a:lnTo>
                    <a:pt x="982" y="5036"/>
                  </a:lnTo>
                  <a:lnTo>
                    <a:pt x="959" y="4963"/>
                  </a:lnTo>
                  <a:lnTo>
                    <a:pt x="928" y="4888"/>
                  </a:lnTo>
                  <a:lnTo>
                    <a:pt x="890" y="4812"/>
                  </a:lnTo>
                  <a:lnTo>
                    <a:pt x="844" y="4736"/>
                  </a:lnTo>
                  <a:lnTo>
                    <a:pt x="791" y="4659"/>
                  </a:lnTo>
                  <a:lnTo>
                    <a:pt x="726" y="4587"/>
                  </a:lnTo>
                  <a:lnTo>
                    <a:pt x="636" y="4489"/>
                  </a:lnTo>
                  <a:lnTo>
                    <a:pt x="552" y="4382"/>
                  </a:lnTo>
                  <a:lnTo>
                    <a:pt x="470" y="4266"/>
                  </a:lnTo>
                  <a:lnTo>
                    <a:pt x="391" y="4142"/>
                  </a:lnTo>
                  <a:lnTo>
                    <a:pt x="319" y="4010"/>
                  </a:lnTo>
                  <a:lnTo>
                    <a:pt x="250" y="3869"/>
                  </a:lnTo>
                  <a:lnTo>
                    <a:pt x="193" y="3748"/>
                  </a:lnTo>
                  <a:lnTo>
                    <a:pt x="141" y="3626"/>
                  </a:lnTo>
                  <a:lnTo>
                    <a:pt x="99" y="3500"/>
                  </a:lnTo>
                  <a:lnTo>
                    <a:pt x="63" y="3374"/>
                  </a:lnTo>
                  <a:lnTo>
                    <a:pt x="63" y="3370"/>
                  </a:lnTo>
                  <a:lnTo>
                    <a:pt x="63" y="3366"/>
                  </a:lnTo>
                  <a:lnTo>
                    <a:pt x="63" y="3366"/>
                  </a:lnTo>
                  <a:lnTo>
                    <a:pt x="61" y="3361"/>
                  </a:lnTo>
                  <a:lnTo>
                    <a:pt x="59" y="3357"/>
                  </a:lnTo>
                  <a:lnTo>
                    <a:pt x="34" y="3229"/>
                  </a:lnTo>
                  <a:lnTo>
                    <a:pt x="15" y="3101"/>
                  </a:lnTo>
                  <a:lnTo>
                    <a:pt x="3" y="2971"/>
                  </a:lnTo>
                  <a:lnTo>
                    <a:pt x="0" y="2841"/>
                  </a:lnTo>
                  <a:lnTo>
                    <a:pt x="3" y="2719"/>
                  </a:lnTo>
                  <a:lnTo>
                    <a:pt x="13" y="2595"/>
                  </a:lnTo>
                  <a:lnTo>
                    <a:pt x="30" y="2475"/>
                  </a:lnTo>
                  <a:lnTo>
                    <a:pt x="40" y="2440"/>
                  </a:lnTo>
                  <a:lnTo>
                    <a:pt x="57" y="2410"/>
                  </a:lnTo>
                  <a:lnTo>
                    <a:pt x="80" y="2385"/>
                  </a:lnTo>
                  <a:lnTo>
                    <a:pt x="107" y="2366"/>
                  </a:lnTo>
                  <a:lnTo>
                    <a:pt x="137" y="2352"/>
                  </a:lnTo>
                  <a:lnTo>
                    <a:pt x="172" y="2345"/>
                  </a:lnTo>
                  <a:lnTo>
                    <a:pt x="206" y="2347"/>
                  </a:lnTo>
                  <a:lnTo>
                    <a:pt x="240" y="2358"/>
                  </a:lnTo>
                  <a:lnTo>
                    <a:pt x="271" y="2373"/>
                  </a:lnTo>
                  <a:lnTo>
                    <a:pt x="296" y="2396"/>
                  </a:lnTo>
                  <a:lnTo>
                    <a:pt x="317" y="2425"/>
                  </a:lnTo>
                  <a:lnTo>
                    <a:pt x="330" y="2456"/>
                  </a:lnTo>
                  <a:lnTo>
                    <a:pt x="336" y="2488"/>
                  </a:lnTo>
                  <a:lnTo>
                    <a:pt x="334" y="2524"/>
                  </a:lnTo>
                  <a:lnTo>
                    <a:pt x="319" y="2629"/>
                  </a:lnTo>
                  <a:lnTo>
                    <a:pt x="309" y="2734"/>
                  </a:lnTo>
                  <a:lnTo>
                    <a:pt x="307" y="2839"/>
                  </a:lnTo>
                  <a:lnTo>
                    <a:pt x="313" y="2990"/>
                  </a:lnTo>
                  <a:lnTo>
                    <a:pt x="330" y="3141"/>
                  </a:lnTo>
                  <a:lnTo>
                    <a:pt x="361" y="3290"/>
                  </a:lnTo>
                  <a:lnTo>
                    <a:pt x="361" y="3292"/>
                  </a:lnTo>
                  <a:lnTo>
                    <a:pt x="361" y="3294"/>
                  </a:lnTo>
                  <a:lnTo>
                    <a:pt x="363" y="3296"/>
                  </a:lnTo>
                  <a:lnTo>
                    <a:pt x="393" y="3407"/>
                  </a:lnTo>
                  <a:lnTo>
                    <a:pt x="429" y="3517"/>
                  </a:lnTo>
                  <a:lnTo>
                    <a:pt x="473" y="3624"/>
                  </a:lnTo>
                  <a:lnTo>
                    <a:pt x="525" y="3729"/>
                  </a:lnTo>
                  <a:lnTo>
                    <a:pt x="525" y="3731"/>
                  </a:lnTo>
                  <a:lnTo>
                    <a:pt x="527" y="3733"/>
                  </a:lnTo>
                  <a:lnTo>
                    <a:pt x="527" y="3735"/>
                  </a:lnTo>
                  <a:lnTo>
                    <a:pt x="588" y="3861"/>
                  </a:lnTo>
                  <a:lnTo>
                    <a:pt x="653" y="3979"/>
                  </a:lnTo>
                  <a:lnTo>
                    <a:pt x="722" y="4088"/>
                  </a:lnTo>
                  <a:lnTo>
                    <a:pt x="794" y="4191"/>
                  </a:lnTo>
                  <a:lnTo>
                    <a:pt x="869" y="4285"/>
                  </a:lnTo>
                  <a:lnTo>
                    <a:pt x="945" y="4371"/>
                  </a:lnTo>
                  <a:lnTo>
                    <a:pt x="1024" y="4457"/>
                  </a:lnTo>
                  <a:lnTo>
                    <a:pt x="1089" y="4547"/>
                  </a:lnTo>
                  <a:lnTo>
                    <a:pt x="1146" y="4636"/>
                  </a:lnTo>
                  <a:lnTo>
                    <a:pt x="1194" y="4726"/>
                  </a:lnTo>
                  <a:lnTo>
                    <a:pt x="1232" y="4816"/>
                  </a:lnTo>
                  <a:lnTo>
                    <a:pt x="1263" y="4902"/>
                  </a:lnTo>
                  <a:lnTo>
                    <a:pt x="1287" y="4984"/>
                  </a:lnTo>
                  <a:lnTo>
                    <a:pt x="1306" y="5062"/>
                  </a:lnTo>
                  <a:lnTo>
                    <a:pt x="1320" y="5135"/>
                  </a:lnTo>
                  <a:lnTo>
                    <a:pt x="1329" y="5200"/>
                  </a:lnTo>
                  <a:lnTo>
                    <a:pt x="1335" y="5255"/>
                  </a:lnTo>
                  <a:lnTo>
                    <a:pt x="1337" y="5303"/>
                  </a:lnTo>
                  <a:lnTo>
                    <a:pt x="1337" y="5375"/>
                  </a:lnTo>
                  <a:lnTo>
                    <a:pt x="2260" y="5375"/>
                  </a:lnTo>
                  <a:lnTo>
                    <a:pt x="2260" y="5150"/>
                  </a:lnTo>
                  <a:lnTo>
                    <a:pt x="2264" y="5118"/>
                  </a:lnTo>
                  <a:lnTo>
                    <a:pt x="2273" y="5087"/>
                  </a:lnTo>
                  <a:lnTo>
                    <a:pt x="2290" y="5058"/>
                  </a:lnTo>
                  <a:lnTo>
                    <a:pt x="2313" y="5036"/>
                  </a:lnTo>
                  <a:lnTo>
                    <a:pt x="2340" y="5016"/>
                  </a:lnTo>
                  <a:lnTo>
                    <a:pt x="2371" y="5003"/>
                  </a:lnTo>
                  <a:lnTo>
                    <a:pt x="2401" y="4997"/>
                  </a:lnTo>
                  <a:lnTo>
                    <a:pt x="2434" y="4997"/>
                  </a:lnTo>
                  <a:lnTo>
                    <a:pt x="2564" y="5011"/>
                  </a:lnTo>
                  <a:lnTo>
                    <a:pt x="2694" y="5020"/>
                  </a:lnTo>
                  <a:lnTo>
                    <a:pt x="2825" y="5024"/>
                  </a:lnTo>
                  <a:lnTo>
                    <a:pt x="2978" y="5018"/>
                  </a:lnTo>
                  <a:lnTo>
                    <a:pt x="3133" y="5007"/>
                  </a:lnTo>
                  <a:lnTo>
                    <a:pt x="3164" y="5007"/>
                  </a:lnTo>
                  <a:lnTo>
                    <a:pt x="3196" y="5013"/>
                  </a:lnTo>
                  <a:lnTo>
                    <a:pt x="3225" y="5026"/>
                  </a:lnTo>
                  <a:lnTo>
                    <a:pt x="3251" y="5045"/>
                  </a:lnTo>
                  <a:lnTo>
                    <a:pt x="3272" y="5070"/>
                  </a:lnTo>
                  <a:lnTo>
                    <a:pt x="3290" y="5097"/>
                  </a:lnTo>
                  <a:lnTo>
                    <a:pt x="3299" y="5127"/>
                  </a:lnTo>
                  <a:lnTo>
                    <a:pt x="3303" y="5160"/>
                  </a:lnTo>
                  <a:lnTo>
                    <a:pt x="3303" y="5375"/>
                  </a:lnTo>
                  <a:lnTo>
                    <a:pt x="4226" y="5375"/>
                  </a:lnTo>
                  <a:lnTo>
                    <a:pt x="4226" y="5144"/>
                  </a:lnTo>
                  <a:lnTo>
                    <a:pt x="4228" y="5114"/>
                  </a:lnTo>
                  <a:lnTo>
                    <a:pt x="4230" y="5076"/>
                  </a:lnTo>
                  <a:lnTo>
                    <a:pt x="4237" y="5028"/>
                  </a:lnTo>
                  <a:lnTo>
                    <a:pt x="4249" y="4973"/>
                  </a:lnTo>
                  <a:lnTo>
                    <a:pt x="4264" y="4911"/>
                  </a:lnTo>
                  <a:lnTo>
                    <a:pt x="4285" y="4846"/>
                  </a:lnTo>
                  <a:lnTo>
                    <a:pt x="4314" y="4776"/>
                  </a:lnTo>
                  <a:lnTo>
                    <a:pt x="4350" y="4701"/>
                  </a:lnTo>
                  <a:lnTo>
                    <a:pt x="4394" y="4627"/>
                  </a:lnTo>
                  <a:lnTo>
                    <a:pt x="4449" y="4550"/>
                  </a:lnTo>
                  <a:lnTo>
                    <a:pt x="4512" y="4474"/>
                  </a:lnTo>
                  <a:lnTo>
                    <a:pt x="4589" y="4400"/>
                  </a:lnTo>
                  <a:lnTo>
                    <a:pt x="4591" y="4398"/>
                  </a:lnTo>
                  <a:lnTo>
                    <a:pt x="4593" y="4396"/>
                  </a:lnTo>
                  <a:lnTo>
                    <a:pt x="4627" y="4367"/>
                  </a:lnTo>
                  <a:lnTo>
                    <a:pt x="4629" y="4365"/>
                  </a:lnTo>
                  <a:lnTo>
                    <a:pt x="4631" y="4363"/>
                  </a:lnTo>
                  <a:lnTo>
                    <a:pt x="4740" y="4260"/>
                  </a:lnTo>
                  <a:lnTo>
                    <a:pt x="4841" y="4149"/>
                  </a:lnTo>
                  <a:lnTo>
                    <a:pt x="4935" y="4037"/>
                  </a:lnTo>
                  <a:lnTo>
                    <a:pt x="5019" y="3916"/>
                  </a:lnTo>
                  <a:lnTo>
                    <a:pt x="5093" y="3794"/>
                  </a:lnTo>
                  <a:lnTo>
                    <a:pt x="5160" y="3666"/>
                  </a:lnTo>
                  <a:lnTo>
                    <a:pt x="5216" y="3536"/>
                  </a:lnTo>
                  <a:lnTo>
                    <a:pt x="5263" y="3403"/>
                  </a:lnTo>
                  <a:lnTo>
                    <a:pt x="5279" y="3366"/>
                  </a:lnTo>
                  <a:lnTo>
                    <a:pt x="5303" y="3336"/>
                  </a:lnTo>
                  <a:lnTo>
                    <a:pt x="5334" y="3313"/>
                  </a:lnTo>
                  <a:lnTo>
                    <a:pt x="5370" y="3298"/>
                  </a:lnTo>
                  <a:lnTo>
                    <a:pt x="5410" y="3294"/>
                  </a:lnTo>
                  <a:lnTo>
                    <a:pt x="5603" y="3294"/>
                  </a:lnTo>
                  <a:lnTo>
                    <a:pt x="5638" y="3288"/>
                  </a:lnTo>
                  <a:lnTo>
                    <a:pt x="5668" y="3277"/>
                  </a:lnTo>
                  <a:lnTo>
                    <a:pt x="5693" y="3256"/>
                  </a:lnTo>
                  <a:lnTo>
                    <a:pt x="5714" y="3231"/>
                  </a:lnTo>
                  <a:lnTo>
                    <a:pt x="5726" y="3200"/>
                  </a:lnTo>
                  <a:lnTo>
                    <a:pt x="5731" y="3166"/>
                  </a:lnTo>
                  <a:lnTo>
                    <a:pt x="5731" y="2475"/>
                  </a:lnTo>
                  <a:lnTo>
                    <a:pt x="5726" y="2442"/>
                  </a:lnTo>
                  <a:lnTo>
                    <a:pt x="5714" y="2412"/>
                  </a:lnTo>
                  <a:lnTo>
                    <a:pt x="5693" y="2385"/>
                  </a:lnTo>
                  <a:lnTo>
                    <a:pt x="5668" y="2366"/>
                  </a:lnTo>
                  <a:lnTo>
                    <a:pt x="5638" y="2354"/>
                  </a:lnTo>
                  <a:lnTo>
                    <a:pt x="5603" y="2349"/>
                  </a:lnTo>
                  <a:lnTo>
                    <a:pt x="5399" y="2349"/>
                  </a:lnTo>
                  <a:lnTo>
                    <a:pt x="5359" y="2345"/>
                  </a:lnTo>
                  <a:lnTo>
                    <a:pt x="5324" y="2330"/>
                  </a:lnTo>
                  <a:lnTo>
                    <a:pt x="5294" y="2307"/>
                  </a:lnTo>
                  <a:lnTo>
                    <a:pt x="5269" y="2278"/>
                  </a:lnTo>
                  <a:lnTo>
                    <a:pt x="5252" y="2244"/>
                  </a:lnTo>
                  <a:lnTo>
                    <a:pt x="5206" y="2118"/>
                  </a:lnTo>
                  <a:lnTo>
                    <a:pt x="5151" y="1993"/>
                  </a:lnTo>
                  <a:lnTo>
                    <a:pt x="5088" y="1875"/>
                  </a:lnTo>
                  <a:lnTo>
                    <a:pt x="5017" y="1759"/>
                  </a:lnTo>
                  <a:lnTo>
                    <a:pt x="4937" y="1646"/>
                  </a:lnTo>
                  <a:lnTo>
                    <a:pt x="4851" y="1537"/>
                  </a:lnTo>
                  <a:lnTo>
                    <a:pt x="4755" y="1434"/>
                  </a:lnTo>
                  <a:lnTo>
                    <a:pt x="4654" y="1336"/>
                  </a:lnTo>
                  <a:lnTo>
                    <a:pt x="4545" y="1243"/>
                  </a:lnTo>
                  <a:lnTo>
                    <a:pt x="4520" y="1218"/>
                  </a:lnTo>
                  <a:lnTo>
                    <a:pt x="4503" y="1191"/>
                  </a:lnTo>
                  <a:lnTo>
                    <a:pt x="4491" y="1159"/>
                  </a:lnTo>
                  <a:lnTo>
                    <a:pt x="4486" y="1126"/>
                  </a:lnTo>
                  <a:lnTo>
                    <a:pt x="4486" y="1123"/>
                  </a:lnTo>
                  <a:lnTo>
                    <a:pt x="4465" y="1027"/>
                  </a:lnTo>
                  <a:lnTo>
                    <a:pt x="4455" y="928"/>
                  </a:lnTo>
                  <a:lnTo>
                    <a:pt x="4455" y="829"/>
                  </a:lnTo>
                  <a:lnTo>
                    <a:pt x="4468" y="729"/>
                  </a:lnTo>
                  <a:lnTo>
                    <a:pt x="4491" y="628"/>
                  </a:lnTo>
                  <a:lnTo>
                    <a:pt x="4526" y="529"/>
                  </a:lnTo>
                  <a:lnTo>
                    <a:pt x="4572" y="427"/>
                  </a:lnTo>
                  <a:lnTo>
                    <a:pt x="4629" y="328"/>
                  </a:lnTo>
                  <a:lnTo>
                    <a:pt x="4629" y="326"/>
                  </a:lnTo>
                  <a:lnTo>
                    <a:pt x="4631" y="324"/>
                  </a:lnTo>
                  <a:lnTo>
                    <a:pt x="4631" y="321"/>
                  </a:lnTo>
                  <a:lnTo>
                    <a:pt x="4631" y="317"/>
                  </a:lnTo>
                  <a:lnTo>
                    <a:pt x="4629" y="313"/>
                  </a:lnTo>
                  <a:lnTo>
                    <a:pt x="4625" y="309"/>
                  </a:lnTo>
                  <a:lnTo>
                    <a:pt x="4621" y="307"/>
                  </a:lnTo>
                  <a:lnTo>
                    <a:pt x="4618" y="307"/>
                  </a:lnTo>
                  <a:lnTo>
                    <a:pt x="4614" y="307"/>
                  </a:lnTo>
                  <a:lnTo>
                    <a:pt x="4514" y="322"/>
                  </a:lnTo>
                  <a:lnTo>
                    <a:pt x="4421" y="345"/>
                  </a:lnTo>
                  <a:lnTo>
                    <a:pt x="4335" y="372"/>
                  </a:lnTo>
                  <a:lnTo>
                    <a:pt x="4258" y="403"/>
                  </a:lnTo>
                  <a:lnTo>
                    <a:pt x="4188" y="437"/>
                  </a:lnTo>
                  <a:lnTo>
                    <a:pt x="4123" y="475"/>
                  </a:lnTo>
                  <a:lnTo>
                    <a:pt x="4065" y="515"/>
                  </a:lnTo>
                  <a:lnTo>
                    <a:pt x="4014" y="557"/>
                  </a:lnTo>
                  <a:lnTo>
                    <a:pt x="3968" y="601"/>
                  </a:lnTo>
                  <a:lnTo>
                    <a:pt x="3930" y="643"/>
                  </a:lnTo>
                  <a:lnTo>
                    <a:pt x="3893" y="685"/>
                  </a:lnTo>
                  <a:lnTo>
                    <a:pt x="3865" y="727"/>
                  </a:lnTo>
                  <a:lnTo>
                    <a:pt x="3842" y="752"/>
                  </a:lnTo>
                  <a:lnTo>
                    <a:pt x="3817" y="773"/>
                  </a:lnTo>
                  <a:lnTo>
                    <a:pt x="3788" y="787"/>
                  </a:lnTo>
                  <a:lnTo>
                    <a:pt x="3756" y="794"/>
                  </a:lnTo>
                  <a:lnTo>
                    <a:pt x="3723" y="794"/>
                  </a:lnTo>
                  <a:lnTo>
                    <a:pt x="3691" y="788"/>
                  </a:lnTo>
                  <a:lnTo>
                    <a:pt x="3521" y="741"/>
                  </a:lnTo>
                  <a:lnTo>
                    <a:pt x="3347" y="702"/>
                  </a:lnTo>
                  <a:lnTo>
                    <a:pt x="3171" y="676"/>
                  </a:lnTo>
                  <a:lnTo>
                    <a:pt x="3137" y="668"/>
                  </a:lnTo>
                  <a:lnTo>
                    <a:pt x="3106" y="653"/>
                  </a:lnTo>
                  <a:lnTo>
                    <a:pt x="3079" y="632"/>
                  </a:lnTo>
                  <a:lnTo>
                    <a:pt x="3060" y="605"/>
                  </a:lnTo>
                  <a:lnTo>
                    <a:pt x="3045" y="575"/>
                  </a:lnTo>
                  <a:lnTo>
                    <a:pt x="3037" y="542"/>
                  </a:lnTo>
                  <a:lnTo>
                    <a:pt x="3037" y="506"/>
                  </a:lnTo>
                  <a:lnTo>
                    <a:pt x="3045" y="471"/>
                  </a:lnTo>
                  <a:lnTo>
                    <a:pt x="3060" y="441"/>
                  </a:lnTo>
                  <a:lnTo>
                    <a:pt x="3081" y="414"/>
                  </a:lnTo>
                  <a:lnTo>
                    <a:pt x="3108" y="393"/>
                  </a:lnTo>
                  <a:lnTo>
                    <a:pt x="3139" y="380"/>
                  </a:lnTo>
                  <a:lnTo>
                    <a:pt x="3171" y="372"/>
                  </a:lnTo>
                  <a:lnTo>
                    <a:pt x="3207" y="372"/>
                  </a:lnTo>
                  <a:lnTo>
                    <a:pt x="3366" y="395"/>
                  </a:lnTo>
                  <a:lnTo>
                    <a:pt x="3523" y="426"/>
                  </a:lnTo>
                  <a:lnTo>
                    <a:pt x="3676" y="464"/>
                  </a:lnTo>
                  <a:lnTo>
                    <a:pt x="3720" y="416"/>
                  </a:lnTo>
                  <a:lnTo>
                    <a:pt x="3767" y="366"/>
                  </a:lnTo>
                  <a:lnTo>
                    <a:pt x="3819" y="319"/>
                  </a:lnTo>
                  <a:lnTo>
                    <a:pt x="3878" y="271"/>
                  </a:lnTo>
                  <a:lnTo>
                    <a:pt x="3943" y="225"/>
                  </a:lnTo>
                  <a:lnTo>
                    <a:pt x="4012" y="181"/>
                  </a:lnTo>
                  <a:lnTo>
                    <a:pt x="4090" y="141"/>
                  </a:lnTo>
                  <a:lnTo>
                    <a:pt x="4172" y="105"/>
                  </a:lnTo>
                  <a:lnTo>
                    <a:pt x="4262" y="70"/>
                  </a:lnTo>
                  <a:lnTo>
                    <a:pt x="4360" y="44"/>
                  </a:lnTo>
                  <a:lnTo>
                    <a:pt x="4463" y="19"/>
                  </a:lnTo>
                  <a:lnTo>
                    <a:pt x="4575" y="2"/>
                  </a:lnTo>
                  <a:lnTo>
                    <a:pt x="46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27" name="Freeform 252">
              <a:extLst>
                <a:ext uri="{FF2B5EF4-FFF2-40B4-BE49-F238E27FC236}">
                  <a16:creationId xmlns:a16="http://schemas.microsoft.com/office/drawing/2014/main" id="{428134AC-9BFB-40D7-BDAD-31D90E49DCC7}"/>
                </a:ext>
              </a:extLst>
            </p:cNvPr>
            <p:cNvSpPr>
              <a:spLocks noEditPoints="1"/>
            </p:cNvSpPr>
            <p:nvPr/>
          </p:nvSpPr>
          <p:spPr bwMode="auto">
            <a:xfrm>
              <a:off x="6388100" y="963613"/>
              <a:ext cx="2386013" cy="2387600"/>
            </a:xfrm>
            <a:custGeom>
              <a:avLst/>
              <a:gdLst>
                <a:gd name="T0" fmla="*/ 1276 w 3007"/>
                <a:gd name="T1" fmla="*/ 328 h 3007"/>
                <a:gd name="T2" fmla="*/ 963 w 3007"/>
                <a:gd name="T3" fmla="*/ 437 h 3007"/>
                <a:gd name="T4" fmla="*/ 697 w 3007"/>
                <a:gd name="T5" fmla="*/ 620 h 3007"/>
                <a:gd name="T6" fmla="*/ 489 w 3007"/>
                <a:gd name="T7" fmla="*/ 868 h 3007"/>
                <a:gd name="T8" fmla="*/ 355 w 3007"/>
                <a:gd name="T9" fmla="*/ 1168 h 3007"/>
                <a:gd name="T10" fmla="*/ 307 w 3007"/>
                <a:gd name="T11" fmla="*/ 1504 h 3007"/>
                <a:gd name="T12" fmla="*/ 355 w 3007"/>
                <a:gd name="T13" fmla="*/ 1839 h 3007"/>
                <a:gd name="T14" fmla="*/ 489 w 3007"/>
                <a:gd name="T15" fmla="*/ 2138 h 3007"/>
                <a:gd name="T16" fmla="*/ 697 w 3007"/>
                <a:gd name="T17" fmla="*/ 2387 h 3007"/>
                <a:gd name="T18" fmla="*/ 963 w 3007"/>
                <a:gd name="T19" fmla="*/ 2572 h 3007"/>
                <a:gd name="T20" fmla="*/ 1276 w 3007"/>
                <a:gd name="T21" fmla="*/ 2679 h 3007"/>
                <a:gd name="T22" fmla="*/ 1618 w 3007"/>
                <a:gd name="T23" fmla="*/ 2694 h 3007"/>
                <a:gd name="T24" fmla="*/ 1945 w 3007"/>
                <a:gd name="T25" fmla="*/ 2616 h 3007"/>
                <a:gd name="T26" fmla="*/ 2227 w 3007"/>
                <a:gd name="T27" fmla="*/ 2455 h 3007"/>
                <a:gd name="T28" fmla="*/ 2457 w 3007"/>
                <a:gd name="T29" fmla="*/ 2228 h 3007"/>
                <a:gd name="T30" fmla="*/ 2617 w 3007"/>
                <a:gd name="T31" fmla="*/ 1944 h 3007"/>
                <a:gd name="T32" fmla="*/ 2695 w 3007"/>
                <a:gd name="T33" fmla="*/ 1619 h 3007"/>
                <a:gd name="T34" fmla="*/ 2678 w 3007"/>
                <a:gd name="T35" fmla="*/ 1277 h 3007"/>
                <a:gd name="T36" fmla="*/ 2571 w 3007"/>
                <a:gd name="T37" fmla="*/ 964 h 3007"/>
                <a:gd name="T38" fmla="*/ 2388 w 3007"/>
                <a:gd name="T39" fmla="*/ 697 h 3007"/>
                <a:gd name="T40" fmla="*/ 2138 w 3007"/>
                <a:gd name="T41" fmla="*/ 490 h 3007"/>
                <a:gd name="T42" fmla="*/ 1840 w 3007"/>
                <a:gd name="T43" fmla="*/ 355 h 3007"/>
                <a:gd name="T44" fmla="*/ 1503 w 3007"/>
                <a:gd name="T45" fmla="*/ 307 h 3007"/>
                <a:gd name="T46" fmla="*/ 1759 w 3007"/>
                <a:gd name="T47" fmla="*/ 22 h 3007"/>
                <a:gd name="T48" fmla="*/ 2117 w 3007"/>
                <a:gd name="T49" fmla="*/ 131 h 3007"/>
                <a:gd name="T50" fmla="*/ 2430 w 3007"/>
                <a:gd name="T51" fmla="*/ 320 h 3007"/>
                <a:gd name="T52" fmla="*/ 2688 w 3007"/>
                <a:gd name="T53" fmla="*/ 578 h 3007"/>
                <a:gd name="T54" fmla="*/ 2877 w 3007"/>
                <a:gd name="T55" fmla="*/ 891 h 3007"/>
                <a:gd name="T56" fmla="*/ 2986 w 3007"/>
                <a:gd name="T57" fmla="*/ 1248 h 3007"/>
                <a:gd name="T58" fmla="*/ 3001 w 3007"/>
                <a:gd name="T59" fmla="*/ 1634 h 3007"/>
                <a:gd name="T60" fmla="*/ 2923 w 3007"/>
                <a:gd name="T61" fmla="*/ 2003 h 3007"/>
                <a:gd name="T62" fmla="*/ 2759 w 3007"/>
                <a:gd name="T63" fmla="*/ 2331 h 3007"/>
                <a:gd name="T64" fmla="*/ 2524 w 3007"/>
                <a:gd name="T65" fmla="*/ 2608 h 3007"/>
                <a:gd name="T66" fmla="*/ 2227 w 3007"/>
                <a:gd name="T67" fmla="*/ 2822 h 3007"/>
                <a:gd name="T68" fmla="*/ 1883 w 3007"/>
                <a:gd name="T69" fmla="*/ 2960 h 3007"/>
                <a:gd name="T70" fmla="*/ 1503 w 3007"/>
                <a:gd name="T71" fmla="*/ 3007 h 3007"/>
                <a:gd name="T72" fmla="*/ 1125 w 3007"/>
                <a:gd name="T73" fmla="*/ 2960 h 3007"/>
                <a:gd name="T74" fmla="*/ 781 w 3007"/>
                <a:gd name="T75" fmla="*/ 2822 h 3007"/>
                <a:gd name="T76" fmla="*/ 485 w 3007"/>
                <a:gd name="T77" fmla="*/ 2608 h 3007"/>
                <a:gd name="T78" fmla="*/ 248 w 3007"/>
                <a:gd name="T79" fmla="*/ 2331 h 3007"/>
                <a:gd name="T80" fmla="*/ 84 w 3007"/>
                <a:gd name="T81" fmla="*/ 2003 h 3007"/>
                <a:gd name="T82" fmla="*/ 5 w 3007"/>
                <a:gd name="T83" fmla="*/ 1634 h 3007"/>
                <a:gd name="T84" fmla="*/ 21 w 3007"/>
                <a:gd name="T85" fmla="*/ 1248 h 3007"/>
                <a:gd name="T86" fmla="*/ 130 w 3007"/>
                <a:gd name="T87" fmla="*/ 891 h 3007"/>
                <a:gd name="T88" fmla="*/ 319 w 3007"/>
                <a:gd name="T89" fmla="*/ 578 h 3007"/>
                <a:gd name="T90" fmla="*/ 577 w 3007"/>
                <a:gd name="T91" fmla="*/ 320 h 3007"/>
                <a:gd name="T92" fmla="*/ 890 w 3007"/>
                <a:gd name="T93" fmla="*/ 131 h 3007"/>
                <a:gd name="T94" fmla="*/ 1247 w 3007"/>
                <a:gd name="T95" fmla="*/ 22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7" h="3007">
                  <a:moveTo>
                    <a:pt x="1503" y="307"/>
                  </a:moveTo>
                  <a:lnTo>
                    <a:pt x="1389" y="313"/>
                  </a:lnTo>
                  <a:lnTo>
                    <a:pt x="1276" y="328"/>
                  </a:lnTo>
                  <a:lnTo>
                    <a:pt x="1167" y="355"/>
                  </a:lnTo>
                  <a:lnTo>
                    <a:pt x="1064" y="391"/>
                  </a:lnTo>
                  <a:lnTo>
                    <a:pt x="963" y="437"/>
                  </a:lnTo>
                  <a:lnTo>
                    <a:pt x="869" y="490"/>
                  </a:lnTo>
                  <a:lnTo>
                    <a:pt x="779" y="551"/>
                  </a:lnTo>
                  <a:lnTo>
                    <a:pt x="697" y="620"/>
                  </a:lnTo>
                  <a:lnTo>
                    <a:pt x="621" y="697"/>
                  </a:lnTo>
                  <a:lnTo>
                    <a:pt x="550" y="781"/>
                  </a:lnTo>
                  <a:lnTo>
                    <a:pt x="489" y="868"/>
                  </a:lnTo>
                  <a:lnTo>
                    <a:pt x="435" y="964"/>
                  </a:lnTo>
                  <a:lnTo>
                    <a:pt x="389" y="1063"/>
                  </a:lnTo>
                  <a:lnTo>
                    <a:pt x="355" y="1168"/>
                  </a:lnTo>
                  <a:lnTo>
                    <a:pt x="328" y="1277"/>
                  </a:lnTo>
                  <a:lnTo>
                    <a:pt x="311" y="1388"/>
                  </a:lnTo>
                  <a:lnTo>
                    <a:pt x="307" y="1504"/>
                  </a:lnTo>
                  <a:lnTo>
                    <a:pt x="311" y="1619"/>
                  </a:lnTo>
                  <a:lnTo>
                    <a:pt x="328" y="1732"/>
                  </a:lnTo>
                  <a:lnTo>
                    <a:pt x="355" y="1839"/>
                  </a:lnTo>
                  <a:lnTo>
                    <a:pt x="389" y="1944"/>
                  </a:lnTo>
                  <a:lnTo>
                    <a:pt x="435" y="2043"/>
                  </a:lnTo>
                  <a:lnTo>
                    <a:pt x="489" y="2138"/>
                  </a:lnTo>
                  <a:lnTo>
                    <a:pt x="550" y="2228"/>
                  </a:lnTo>
                  <a:lnTo>
                    <a:pt x="621" y="2310"/>
                  </a:lnTo>
                  <a:lnTo>
                    <a:pt x="697" y="2387"/>
                  </a:lnTo>
                  <a:lnTo>
                    <a:pt x="779" y="2455"/>
                  </a:lnTo>
                  <a:lnTo>
                    <a:pt x="869" y="2518"/>
                  </a:lnTo>
                  <a:lnTo>
                    <a:pt x="963" y="2572"/>
                  </a:lnTo>
                  <a:lnTo>
                    <a:pt x="1064" y="2616"/>
                  </a:lnTo>
                  <a:lnTo>
                    <a:pt x="1167" y="2652"/>
                  </a:lnTo>
                  <a:lnTo>
                    <a:pt x="1276" y="2679"/>
                  </a:lnTo>
                  <a:lnTo>
                    <a:pt x="1389" y="2694"/>
                  </a:lnTo>
                  <a:lnTo>
                    <a:pt x="1503" y="2700"/>
                  </a:lnTo>
                  <a:lnTo>
                    <a:pt x="1618" y="2694"/>
                  </a:lnTo>
                  <a:lnTo>
                    <a:pt x="1731" y="2679"/>
                  </a:lnTo>
                  <a:lnTo>
                    <a:pt x="1840" y="2652"/>
                  </a:lnTo>
                  <a:lnTo>
                    <a:pt x="1945" y="2616"/>
                  </a:lnTo>
                  <a:lnTo>
                    <a:pt x="2044" y="2572"/>
                  </a:lnTo>
                  <a:lnTo>
                    <a:pt x="2138" y="2518"/>
                  </a:lnTo>
                  <a:lnTo>
                    <a:pt x="2227" y="2455"/>
                  </a:lnTo>
                  <a:lnTo>
                    <a:pt x="2311" y="2387"/>
                  </a:lnTo>
                  <a:lnTo>
                    <a:pt x="2388" y="2310"/>
                  </a:lnTo>
                  <a:lnTo>
                    <a:pt x="2457" y="2228"/>
                  </a:lnTo>
                  <a:lnTo>
                    <a:pt x="2518" y="2138"/>
                  </a:lnTo>
                  <a:lnTo>
                    <a:pt x="2571" y="2043"/>
                  </a:lnTo>
                  <a:lnTo>
                    <a:pt x="2617" y="1944"/>
                  </a:lnTo>
                  <a:lnTo>
                    <a:pt x="2653" y="1839"/>
                  </a:lnTo>
                  <a:lnTo>
                    <a:pt x="2678" y="1732"/>
                  </a:lnTo>
                  <a:lnTo>
                    <a:pt x="2695" y="1619"/>
                  </a:lnTo>
                  <a:lnTo>
                    <a:pt x="2701" y="1504"/>
                  </a:lnTo>
                  <a:lnTo>
                    <a:pt x="2695" y="1388"/>
                  </a:lnTo>
                  <a:lnTo>
                    <a:pt x="2678" y="1277"/>
                  </a:lnTo>
                  <a:lnTo>
                    <a:pt x="2653" y="1168"/>
                  </a:lnTo>
                  <a:lnTo>
                    <a:pt x="2617" y="1063"/>
                  </a:lnTo>
                  <a:lnTo>
                    <a:pt x="2571" y="964"/>
                  </a:lnTo>
                  <a:lnTo>
                    <a:pt x="2518" y="868"/>
                  </a:lnTo>
                  <a:lnTo>
                    <a:pt x="2457" y="781"/>
                  </a:lnTo>
                  <a:lnTo>
                    <a:pt x="2388" y="697"/>
                  </a:lnTo>
                  <a:lnTo>
                    <a:pt x="2311" y="620"/>
                  </a:lnTo>
                  <a:lnTo>
                    <a:pt x="2227" y="551"/>
                  </a:lnTo>
                  <a:lnTo>
                    <a:pt x="2138" y="490"/>
                  </a:lnTo>
                  <a:lnTo>
                    <a:pt x="2044" y="437"/>
                  </a:lnTo>
                  <a:lnTo>
                    <a:pt x="1945" y="391"/>
                  </a:lnTo>
                  <a:lnTo>
                    <a:pt x="1840" y="355"/>
                  </a:lnTo>
                  <a:lnTo>
                    <a:pt x="1731" y="328"/>
                  </a:lnTo>
                  <a:lnTo>
                    <a:pt x="1618" y="313"/>
                  </a:lnTo>
                  <a:lnTo>
                    <a:pt x="1503" y="307"/>
                  </a:lnTo>
                  <a:close/>
                  <a:moveTo>
                    <a:pt x="1503" y="0"/>
                  </a:moveTo>
                  <a:lnTo>
                    <a:pt x="1633" y="5"/>
                  </a:lnTo>
                  <a:lnTo>
                    <a:pt x="1759" y="22"/>
                  </a:lnTo>
                  <a:lnTo>
                    <a:pt x="1883" y="49"/>
                  </a:lnTo>
                  <a:lnTo>
                    <a:pt x="2002" y="85"/>
                  </a:lnTo>
                  <a:lnTo>
                    <a:pt x="2117" y="131"/>
                  </a:lnTo>
                  <a:lnTo>
                    <a:pt x="2227" y="185"/>
                  </a:lnTo>
                  <a:lnTo>
                    <a:pt x="2331" y="250"/>
                  </a:lnTo>
                  <a:lnTo>
                    <a:pt x="2430" y="320"/>
                  </a:lnTo>
                  <a:lnTo>
                    <a:pt x="2524" y="399"/>
                  </a:lnTo>
                  <a:lnTo>
                    <a:pt x="2610" y="485"/>
                  </a:lnTo>
                  <a:lnTo>
                    <a:pt x="2688" y="578"/>
                  </a:lnTo>
                  <a:lnTo>
                    <a:pt x="2759" y="676"/>
                  </a:lnTo>
                  <a:lnTo>
                    <a:pt x="2822" y="781"/>
                  </a:lnTo>
                  <a:lnTo>
                    <a:pt x="2877" y="891"/>
                  </a:lnTo>
                  <a:lnTo>
                    <a:pt x="2923" y="1006"/>
                  </a:lnTo>
                  <a:lnTo>
                    <a:pt x="2959" y="1124"/>
                  </a:lnTo>
                  <a:lnTo>
                    <a:pt x="2986" y="1248"/>
                  </a:lnTo>
                  <a:lnTo>
                    <a:pt x="3001" y="1375"/>
                  </a:lnTo>
                  <a:lnTo>
                    <a:pt x="3007" y="1504"/>
                  </a:lnTo>
                  <a:lnTo>
                    <a:pt x="3001" y="1634"/>
                  </a:lnTo>
                  <a:lnTo>
                    <a:pt x="2986" y="1760"/>
                  </a:lnTo>
                  <a:lnTo>
                    <a:pt x="2959" y="1882"/>
                  </a:lnTo>
                  <a:lnTo>
                    <a:pt x="2923" y="2003"/>
                  </a:lnTo>
                  <a:lnTo>
                    <a:pt x="2877" y="2117"/>
                  </a:lnTo>
                  <a:lnTo>
                    <a:pt x="2822" y="2226"/>
                  </a:lnTo>
                  <a:lnTo>
                    <a:pt x="2759" y="2331"/>
                  </a:lnTo>
                  <a:lnTo>
                    <a:pt x="2688" y="2431"/>
                  </a:lnTo>
                  <a:lnTo>
                    <a:pt x="2610" y="2522"/>
                  </a:lnTo>
                  <a:lnTo>
                    <a:pt x="2524" y="2608"/>
                  </a:lnTo>
                  <a:lnTo>
                    <a:pt x="2430" y="2686"/>
                  </a:lnTo>
                  <a:lnTo>
                    <a:pt x="2331" y="2759"/>
                  </a:lnTo>
                  <a:lnTo>
                    <a:pt x="2227" y="2822"/>
                  </a:lnTo>
                  <a:lnTo>
                    <a:pt x="2117" y="2877"/>
                  </a:lnTo>
                  <a:lnTo>
                    <a:pt x="2002" y="2923"/>
                  </a:lnTo>
                  <a:lnTo>
                    <a:pt x="1883" y="2960"/>
                  </a:lnTo>
                  <a:lnTo>
                    <a:pt x="1759" y="2986"/>
                  </a:lnTo>
                  <a:lnTo>
                    <a:pt x="1633" y="3002"/>
                  </a:lnTo>
                  <a:lnTo>
                    <a:pt x="1503" y="3007"/>
                  </a:lnTo>
                  <a:lnTo>
                    <a:pt x="1373" y="3002"/>
                  </a:lnTo>
                  <a:lnTo>
                    <a:pt x="1247" y="2986"/>
                  </a:lnTo>
                  <a:lnTo>
                    <a:pt x="1125" y="2960"/>
                  </a:lnTo>
                  <a:lnTo>
                    <a:pt x="1005" y="2923"/>
                  </a:lnTo>
                  <a:lnTo>
                    <a:pt x="890" y="2877"/>
                  </a:lnTo>
                  <a:lnTo>
                    <a:pt x="781" y="2822"/>
                  </a:lnTo>
                  <a:lnTo>
                    <a:pt x="676" y="2759"/>
                  </a:lnTo>
                  <a:lnTo>
                    <a:pt x="577" y="2686"/>
                  </a:lnTo>
                  <a:lnTo>
                    <a:pt x="485" y="2608"/>
                  </a:lnTo>
                  <a:lnTo>
                    <a:pt x="399" y="2522"/>
                  </a:lnTo>
                  <a:lnTo>
                    <a:pt x="319" y="2431"/>
                  </a:lnTo>
                  <a:lnTo>
                    <a:pt x="248" y="2331"/>
                  </a:lnTo>
                  <a:lnTo>
                    <a:pt x="185" y="2226"/>
                  </a:lnTo>
                  <a:lnTo>
                    <a:pt x="130" y="2117"/>
                  </a:lnTo>
                  <a:lnTo>
                    <a:pt x="84" y="2003"/>
                  </a:lnTo>
                  <a:lnTo>
                    <a:pt x="47" y="1882"/>
                  </a:lnTo>
                  <a:lnTo>
                    <a:pt x="21" y="1760"/>
                  </a:lnTo>
                  <a:lnTo>
                    <a:pt x="5" y="1634"/>
                  </a:lnTo>
                  <a:lnTo>
                    <a:pt x="0" y="1504"/>
                  </a:lnTo>
                  <a:lnTo>
                    <a:pt x="5" y="1375"/>
                  </a:lnTo>
                  <a:lnTo>
                    <a:pt x="21" y="1248"/>
                  </a:lnTo>
                  <a:lnTo>
                    <a:pt x="47" y="1124"/>
                  </a:lnTo>
                  <a:lnTo>
                    <a:pt x="84" y="1006"/>
                  </a:lnTo>
                  <a:lnTo>
                    <a:pt x="130" y="891"/>
                  </a:lnTo>
                  <a:lnTo>
                    <a:pt x="185" y="781"/>
                  </a:lnTo>
                  <a:lnTo>
                    <a:pt x="248" y="676"/>
                  </a:lnTo>
                  <a:lnTo>
                    <a:pt x="319" y="578"/>
                  </a:lnTo>
                  <a:lnTo>
                    <a:pt x="399" y="485"/>
                  </a:lnTo>
                  <a:lnTo>
                    <a:pt x="485" y="399"/>
                  </a:lnTo>
                  <a:lnTo>
                    <a:pt x="577" y="320"/>
                  </a:lnTo>
                  <a:lnTo>
                    <a:pt x="676" y="250"/>
                  </a:lnTo>
                  <a:lnTo>
                    <a:pt x="781" y="185"/>
                  </a:lnTo>
                  <a:lnTo>
                    <a:pt x="890" y="131"/>
                  </a:lnTo>
                  <a:lnTo>
                    <a:pt x="1005" y="85"/>
                  </a:lnTo>
                  <a:lnTo>
                    <a:pt x="1125" y="49"/>
                  </a:lnTo>
                  <a:lnTo>
                    <a:pt x="1247" y="22"/>
                  </a:lnTo>
                  <a:lnTo>
                    <a:pt x="1373" y="5"/>
                  </a:lnTo>
                  <a:lnTo>
                    <a:pt x="15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grpSp>
        <p:nvGrpSpPr>
          <p:cNvPr id="128" name="Group 127">
            <a:extLst>
              <a:ext uri="{FF2B5EF4-FFF2-40B4-BE49-F238E27FC236}">
                <a16:creationId xmlns:a16="http://schemas.microsoft.com/office/drawing/2014/main" id="{3F1F6EBB-F834-4092-8A83-476190586742}"/>
              </a:ext>
            </a:extLst>
          </p:cNvPr>
          <p:cNvGrpSpPr/>
          <p:nvPr/>
        </p:nvGrpSpPr>
        <p:grpSpPr>
          <a:xfrm>
            <a:off x="8584865" y="2739492"/>
            <a:ext cx="209982" cy="257454"/>
            <a:chOff x="8105775" y="792163"/>
            <a:chExt cx="4016375" cy="4924425"/>
          </a:xfrm>
          <a:solidFill>
            <a:schemeClr val="bg1"/>
          </a:solidFill>
        </p:grpSpPr>
        <p:sp>
          <p:nvSpPr>
            <p:cNvPr id="129" name="Freeform 189">
              <a:extLst>
                <a:ext uri="{FF2B5EF4-FFF2-40B4-BE49-F238E27FC236}">
                  <a16:creationId xmlns:a16="http://schemas.microsoft.com/office/drawing/2014/main" id="{70488F11-1555-478F-BDB0-565213B76FC4}"/>
                </a:ext>
              </a:extLst>
            </p:cNvPr>
            <p:cNvSpPr>
              <a:spLocks/>
            </p:cNvSpPr>
            <p:nvPr/>
          </p:nvSpPr>
          <p:spPr bwMode="auto">
            <a:xfrm>
              <a:off x="8105775" y="2678113"/>
              <a:ext cx="1222375" cy="244475"/>
            </a:xfrm>
            <a:custGeom>
              <a:avLst/>
              <a:gdLst>
                <a:gd name="T0" fmla="*/ 153 w 1541"/>
                <a:gd name="T1" fmla="*/ 0 h 307"/>
                <a:gd name="T2" fmla="*/ 1386 w 1541"/>
                <a:gd name="T3" fmla="*/ 0 h 307"/>
                <a:gd name="T4" fmla="*/ 1427 w 1541"/>
                <a:gd name="T5" fmla="*/ 5 h 307"/>
                <a:gd name="T6" fmla="*/ 1463 w 1541"/>
                <a:gd name="T7" fmla="*/ 20 h 307"/>
                <a:gd name="T8" fmla="*/ 1495 w 1541"/>
                <a:gd name="T9" fmla="*/ 45 h 307"/>
                <a:gd name="T10" fmla="*/ 1518 w 1541"/>
                <a:gd name="T11" fmla="*/ 75 h 307"/>
                <a:gd name="T12" fmla="*/ 1535 w 1541"/>
                <a:gd name="T13" fmla="*/ 113 h 307"/>
                <a:gd name="T14" fmla="*/ 1541 w 1541"/>
                <a:gd name="T15" fmla="*/ 152 h 307"/>
                <a:gd name="T16" fmla="*/ 1535 w 1541"/>
                <a:gd name="T17" fmla="*/ 194 h 307"/>
                <a:gd name="T18" fmla="*/ 1518 w 1541"/>
                <a:gd name="T19" fmla="*/ 230 h 307"/>
                <a:gd name="T20" fmla="*/ 1495 w 1541"/>
                <a:gd name="T21" fmla="*/ 262 h 307"/>
                <a:gd name="T22" fmla="*/ 1463 w 1541"/>
                <a:gd name="T23" fmla="*/ 286 h 307"/>
                <a:gd name="T24" fmla="*/ 1427 w 1541"/>
                <a:gd name="T25" fmla="*/ 302 h 307"/>
                <a:gd name="T26" fmla="*/ 1386 w 1541"/>
                <a:gd name="T27" fmla="*/ 307 h 307"/>
                <a:gd name="T28" fmla="*/ 153 w 1541"/>
                <a:gd name="T29" fmla="*/ 307 h 307"/>
                <a:gd name="T30" fmla="*/ 114 w 1541"/>
                <a:gd name="T31" fmla="*/ 302 h 307"/>
                <a:gd name="T32" fmla="*/ 76 w 1541"/>
                <a:gd name="T33" fmla="*/ 286 h 307"/>
                <a:gd name="T34" fmla="*/ 46 w 1541"/>
                <a:gd name="T35" fmla="*/ 262 h 307"/>
                <a:gd name="T36" fmla="*/ 21 w 1541"/>
                <a:gd name="T37" fmla="*/ 230 h 307"/>
                <a:gd name="T38" fmla="*/ 6 w 1541"/>
                <a:gd name="T39" fmla="*/ 194 h 307"/>
                <a:gd name="T40" fmla="*/ 0 w 1541"/>
                <a:gd name="T41" fmla="*/ 152 h 307"/>
                <a:gd name="T42" fmla="*/ 6 w 1541"/>
                <a:gd name="T43" fmla="*/ 113 h 307"/>
                <a:gd name="T44" fmla="*/ 21 w 1541"/>
                <a:gd name="T45" fmla="*/ 75 h 307"/>
                <a:gd name="T46" fmla="*/ 46 w 1541"/>
                <a:gd name="T47" fmla="*/ 45 h 307"/>
                <a:gd name="T48" fmla="*/ 76 w 1541"/>
                <a:gd name="T49" fmla="*/ 20 h 307"/>
                <a:gd name="T50" fmla="*/ 114 w 1541"/>
                <a:gd name="T51" fmla="*/ 5 h 307"/>
                <a:gd name="T52" fmla="*/ 153 w 1541"/>
                <a:gd name="T5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1" h="307">
                  <a:moveTo>
                    <a:pt x="153" y="0"/>
                  </a:moveTo>
                  <a:lnTo>
                    <a:pt x="1386" y="0"/>
                  </a:lnTo>
                  <a:lnTo>
                    <a:pt x="1427" y="5"/>
                  </a:lnTo>
                  <a:lnTo>
                    <a:pt x="1463" y="20"/>
                  </a:lnTo>
                  <a:lnTo>
                    <a:pt x="1495" y="45"/>
                  </a:lnTo>
                  <a:lnTo>
                    <a:pt x="1518" y="75"/>
                  </a:lnTo>
                  <a:lnTo>
                    <a:pt x="1535" y="113"/>
                  </a:lnTo>
                  <a:lnTo>
                    <a:pt x="1541" y="152"/>
                  </a:lnTo>
                  <a:lnTo>
                    <a:pt x="1535" y="194"/>
                  </a:lnTo>
                  <a:lnTo>
                    <a:pt x="1518" y="230"/>
                  </a:lnTo>
                  <a:lnTo>
                    <a:pt x="1495" y="262"/>
                  </a:lnTo>
                  <a:lnTo>
                    <a:pt x="1463" y="286"/>
                  </a:lnTo>
                  <a:lnTo>
                    <a:pt x="1427" y="302"/>
                  </a:lnTo>
                  <a:lnTo>
                    <a:pt x="1386" y="307"/>
                  </a:lnTo>
                  <a:lnTo>
                    <a:pt x="153" y="307"/>
                  </a:lnTo>
                  <a:lnTo>
                    <a:pt x="114" y="302"/>
                  </a:lnTo>
                  <a:lnTo>
                    <a:pt x="76" y="286"/>
                  </a:lnTo>
                  <a:lnTo>
                    <a:pt x="46" y="262"/>
                  </a:lnTo>
                  <a:lnTo>
                    <a:pt x="21" y="230"/>
                  </a:lnTo>
                  <a:lnTo>
                    <a:pt x="6" y="194"/>
                  </a:lnTo>
                  <a:lnTo>
                    <a:pt x="0" y="152"/>
                  </a:lnTo>
                  <a:lnTo>
                    <a:pt x="6" y="113"/>
                  </a:lnTo>
                  <a:lnTo>
                    <a:pt x="21" y="75"/>
                  </a:lnTo>
                  <a:lnTo>
                    <a:pt x="46" y="45"/>
                  </a:lnTo>
                  <a:lnTo>
                    <a:pt x="76" y="20"/>
                  </a:lnTo>
                  <a:lnTo>
                    <a:pt x="114" y="5"/>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30" name="Freeform 190">
              <a:extLst>
                <a:ext uri="{FF2B5EF4-FFF2-40B4-BE49-F238E27FC236}">
                  <a16:creationId xmlns:a16="http://schemas.microsoft.com/office/drawing/2014/main" id="{F07C0F40-3D56-4414-87BD-ECA0DEB9EE52}"/>
                </a:ext>
              </a:extLst>
            </p:cNvPr>
            <p:cNvSpPr>
              <a:spLocks/>
            </p:cNvSpPr>
            <p:nvPr/>
          </p:nvSpPr>
          <p:spPr bwMode="auto">
            <a:xfrm>
              <a:off x="10899775" y="2678113"/>
              <a:ext cx="1222375" cy="244475"/>
            </a:xfrm>
            <a:custGeom>
              <a:avLst/>
              <a:gdLst>
                <a:gd name="T0" fmla="*/ 153 w 1540"/>
                <a:gd name="T1" fmla="*/ 0 h 307"/>
                <a:gd name="T2" fmla="*/ 1385 w 1540"/>
                <a:gd name="T3" fmla="*/ 0 h 307"/>
                <a:gd name="T4" fmla="*/ 1427 w 1540"/>
                <a:gd name="T5" fmla="*/ 5 h 307"/>
                <a:gd name="T6" fmla="*/ 1463 w 1540"/>
                <a:gd name="T7" fmla="*/ 20 h 307"/>
                <a:gd name="T8" fmla="*/ 1495 w 1540"/>
                <a:gd name="T9" fmla="*/ 45 h 307"/>
                <a:gd name="T10" fmla="*/ 1519 w 1540"/>
                <a:gd name="T11" fmla="*/ 75 h 307"/>
                <a:gd name="T12" fmla="*/ 1535 w 1540"/>
                <a:gd name="T13" fmla="*/ 113 h 307"/>
                <a:gd name="T14" fmla="*/ 1540 w 1540"/>
                <a:gd name="T15" fmla="*/ 152 h 307"/>
                <a:gd name="T16" fmla="*/ 1535 w 1540"/>
                <a:gd name="T17" fmla="*/ 194 h 307"/>
                <a:gd name="T18" fmla="*/ 1518 w 1540"/>
                <a:gd name="T19" fmla="*/ 230 h 307"/>
                <a:gd name="T20" fmla="*/ 1495 w 1540"/>
                <a:gd name="T21" fmla="*/ 262 h 307"/>
                <a:gd name="T22" fmla="*/ 1463 w 1540"/>
                <a:gd name="T23" fmla="*/ 286 h 307"/>
                <a:gd name="T24" fmla="*/ 1427 w 1540"/>
                <a:gd name="T25" fmla="*/ 302 h 307"/>
                <a:gd name="T26" fmla="*/ 1385 w 1540"/>
                <a:gd name="T27" fmla="*/ 307 h 307"/>
                <a:gd name="T28" fmla="*/ 153 w 1540"/>
                <a:gd name="T29" fmla="*/ 307 h 307"/>
                <a:gd name="T30" fmla="*/ 113 w 1540"/>
                <a:gd name="T31" fmla="*/ 302 h 307"/>
                <a:gd name="T32" fmla="*/ 75 w 1540"/>
                <a:gd name="T33" fmla="*/ 286 h 307"/>
                <a:gd name="T34" fmla="*/ 45 w 1540"/>
                <a:gd name="T35" fmla="*/ 262 h 307"/>
                <a:gd name="T36" fmla="*/ 21 w 1540"/>
                <a:gd name="T37" fmla="*/ 230 h 307"/>
                <a:gd name="T38" fmla="*/ 6 w 1540"/>
                <a:gd name="T39" fmla="*/ 194 h 307"/>
                <a:gd name="T40" fmla="*/ 0 w 1540"/>
                <a:gd name="T41" fmla="*/ 152 h 307"/>
                <a:gd name="T42" fmla="*/ 6 w 1540"/>
                <a:gd name="T43" fmla="*/ 113 h 307"/>
                <a:gd name="T44" fmla="*/ 21 w 1540"/>
                <a:gd name="T45" fmla="*/ 75 h 307"/>
                <a:gd name="T46" fmla="*/ 45 w 1540"/>
                <a:gd name="T47" fmla="*/ 45 h 307"/>
                <a:gd name="T48" fmla="*/ 75 w 1540"/>
                <a:gd name="T49" fmla="*/ 20 h 307"/>
                <a:gd name="T50" fmla="*/ 113 w 1540"/>
                <a:gd name="T51" fmla="*/ 5 h 307"/>
                <a:gd name="T52" fmla="*/ 153 w 1540"/>
                <a:gd name="T5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0" h="307">
                  <a:moveTo>
                    <a:pt x="153" y="0"/>
                  </a:moveTo>
                  <a:lnTo>
                    <a:pt x="1385" y="0"/>
                  </a:lnTo>
                  <a:lnTo>
                    <a:pt x="1427" y="5"/>
                  </a:lnTo>
                  <a:lnTo>
                    <a:pt x="1463" y="20"/>
                  </a:lnTo>
                  <a:lnTo>
                    <a:pt x="1495" y="45"/>
                  </a:lnTo>
                  <a:lnTo>
                    <a:pt x="1519" y="75"/>
                  </a:lnTo>
                  <a:lnTo>
                    <a:pt x="1535" y="113"/>
                  </a:lnTo>
                  <a:lnTo>
                    <a:pt x="1540" y="152"/>
                  </a:lnTo>
                  <a:lnTo>
                    <a:pt x="1535" y="194"/>
                  </a:lnTo>
                  <a:lnTo>
                    <a:pt x="1518" y="230"/>
                  </a:lnTo>
                  <a:lnTo>
                    <a:pt x="1495" y="262"/>
                  </a:lnTo>
                  <a:lnTo>
                    <a:pt x="1463" y="286"/>
                  </a:lnTo>
                  <a:lnTo>
                    <a:pt x="1427" y="302"/>
                  </a:lnTo>
                  <a:lnTo>
                    <a:pt x="1385" y="307"/>
                  </a:lnTo>
                  <a:lnTo>
                    <a:pt x="153" y="307"/>
                  </a:lnTo>
                  <a:lnTo>
                    <a:pt x="113" y="302"/>
                  </a:lnTo>
                  <a:lnTo>
                    <a:pt x="75" y="286"/>
                  </a:lnTo>
                  <a:lnTo>
                    <a:pt x="45" y="262"/>
                  </a:lnTo>
                  <a:lnTo>
                    <a:pt x="21" y="230"/>
                  </a:lnTo>
                  <a:lnTo>
                    <a:pt x="6" y="194"/>
                  </a:lnTo>
                  <a:lnTo>
                    <a:pt x="0" y="152"/>
                  </a:lnTo>
                  <a:lnTo>
                    <a:pt x="6" y="113"/>
                  </a:lnTo>
                  <a:lnTo>
                    <a:pt x="21" y="75"/>
                  </a:lnTo>
                  <a:lnTo>
                    <a:pt x="45" y="45"/>
                  </a:lnTo>
                  <a:lnTo>
                    <a:pt x="75" y="20"/>
                  </a:lnTo>
                  <a:lnTo>
                    <a:pt x="113" y="5"/>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31" name="Freeform 191">
              <a:extLst>
                <a:ext uri="{FF2B5EF4-FFF2-40B4-BE49-F238E27FC236}">
                  <a16:creationId xmlns:a16="http://schemas.microsoft.com/office/drawing/2014/main" id="{9434485D-841F-4670-9267-922D2A25F59F}"/>
                </a:ext>
              </a:extLst>
            </p:cNvPr>
            <p:cNvSpPr>
              <a:spLocks/>
            </p:cNvSpPr>
            <p:nvPr/>
          </p:nvSpPr>
          <p:spPr bwMode="auto">
            <a:xfrm>
              <a:off x="9991725" y="792163"/>
              <a:ext cx="244475" cy="1222375"/>
            </a:xfrm>
            <a:custGeom>
              <a:avLst/>
              <a:gdLst>
                <a:gd name="T0" fmla="*/ 153 w 308"/>
                <a:gd name="T1" fmla="*/ 0 h 1540"/>
                <a:gd name="T2" fmla="*/ 194 w 308"/>
                <a:gd name="T3" fmla="*/ 5 h 1540"/>
                <a:gd name="T4" fmla="*/ 230 w 308"/>
                <a:gd name="T5" fmla="*/ 20 h 1540"/>
                <a:gd name="T6" fmla="*/ 262 w 308"/>
                <a:gd name="T7" fmla="*/ 45 h 1540"/>
                <a:gd name="T8" fmla="*/ 285 w 308"/>
                <a:gd name="T9" fmla="*/ 75 h 1540"/>
                <a:gd name="T10" fmla="*/ 302 w 308"/>
                <a:gd name="T11" fmla="*/ 113 h 1540"/>
                <a:gd name="T12" fmla="*/ 308 w 308"/>
                <a:gd name="T13" fmla="*/ 154 h 1540"/>
                <a:gd name="T14" fmla="*/ 308 w 308"/>
                <a:gd name="T15" fmla="*/ 1385 h 1540"/>
                <a:gd name="T16" fmla="*/ 302 w 308"/>
                <a:gd name="T17" fmla="*/ 1426 h 1540"/>
                <a:gd name="T18" fmla="*/ 285 w 308"/>
                <a:gd name="T19" fmla="*/ 1462 h 1540"/>
                <a:gd name="T20" fmla="*/ 262 w 308"/>
                <a:gd name="T21" fmla="*/ 1494 h 1540"/>
                <a:gd name="T22" fmla="*/ 230 w 308"/>
                <a:gd name="T23" fmla="*/ 1519 h 1540"/>
                <a:gd name="T24" fmla="*/ 194 w 308"/>
                <a:gd name="T25" fmla="*/ 1534 h 1540"/>
                <a:gd name="T26" fmla="*/ 153 w 308"/>
                <a:gd name="T27" fmla="*/ 1540 h 1540"/>
                <a:gd name="T28" fmla="*/ 113 w 308"/>
                <a:gd name="T29" fmla="*/ 1534 h 1540"/>
                <a:gd name="T30" fmla="*/ 75 w 308"/>
                <a:gd name="T31" fmla="*/ 1519 h 1540"/>
                <a:gd name="T32" fmla="*/ 45 w 308"/>
                <a:gd name="T33" fmla="*/ 1494 h 1540"/>
                <a:gd name="T34" fmla="*/ 21 w 308"/>
                <a:gd name="T35" fmla="*/ 1462 h 1540"/>
                <a:gd name="T36" fmla="*/ 6 w 308"/>
                <a:gd name="T37" fmla="*/ 1426 h 1540"/>
                <a:gd name="T38" fmla="*/ 0 w 308"/>
                <a:gd name="T39" fmla="*/ 1385 h 1540"/>
                <a:gd name="T40" fmla="*/ 0 w 308"/>
                <a:gd name="T41" fmla="*/ 154 h 1540"/>
                <a:gd name="T42" fmla="*/ 6 w 308"/>
                <a:gd name="T43" fmla="*/ 113 h 1540"/>
                <a:gd name="T44" fmla="*/ 21 w 308"/>
                <a:gd name="T45" fmla="*/ 75 h 1540"/>
                <a:gd name="T46" fmla="*/ 45 w 308"/>
                <a:gd name="T47" fmla="*/ 45 h 1540"/>
                <a:gd name="T48" fmla="*/ 75 w 308"/>
                <a:gd name="T49" fmla="*/ 20 h 1540"/>
                <a:gd name="T50" fmla="*/ 113 w 308"/>
                <a:gd name="T51" fmla="*/ 5 h 1540"/>
                <a:gd name="T52" fmla="*/ 153 w 308"/>
                <a:gd name="T53" fmla="*/ 0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8" h="1540">
                  <a:moveTo>
                    <a:pt x="153" y="0"/>
                  </a:moveTo>
                  <a:lnTo>
                    <a:pt x="194" y="5"/>
                  </a:lnTo>
                  <a:lnTo>
                    <a:pt x="230" y="20"/>
                  </a:lnTo>
                  <a:lnTo>
                    <a:pt x="262" y="45"/>
                  </a:lnTo>
                  <a:lnTo>
                    <a:pt x="285" y="75"/>
                  </a:lnTo>
                  <a:lnTo>
                    <a:pt x="302" y="113"/>
                  </a:lnTo>
                  <a:lnTo>
                    <a:pt x="308" y="154"/>
                  </a:lnTo>
                  <a:lnTo>
                    <a:pt x="308" y="1385"/>
                  </a:lnTo>
                  <a:lnTo>
                    <a:pt x="302" y="1426"/>
                  </a:lnTo>
                  <a:lnTo>
                    <a:pt x="285" y="1462"/>
                  </a:lnTo>
                  <a:lnTo>
                    <a:pt x="262" y="1494"/>
                  </a:lnTo>
                  <a:lnTo>
                    <a:pt x="230" y="1519"/>
                  </a:lnTo>
                  <a:lnTo>
                    <a:pt x="194" y="1534"/>
                  </a:lnTo>
                  <a:lnTo>
                    <a:pt x="153" y="1540"/>
                  </a:lnTo>
                  <a:lnTo>
                    <a:pt x="113" y="1534"/>
                  </a:lnTo>
                  <a:lnTo>
                    <a:pt x="75" y="1519"/>
                  </a:lnTo>
                  <a:lnTo>
                    <a:pt x="45" y="1494"/>
                  </a:lnTo>
                  <a:lnTo>
                    <a:pt x="21" y="1462"/>
                  </a:lnTo>
                  <a:lnTo>
                    <a:pt x="6" y="1426"/>
                  </a:lnTo>
                  <a:lnTo>
                    <a:pt x="0" y="1385"/>
                  </a:lnTo>
                  <a:lnTo>
                    <a:pt x="0" y="154"/>
                  </a:lnTo>
                  <a:lnTo>
                    <a:pt x="6" y="113"/>
                  </a:lnTo>
                  <a:lnTo>
                    <a:pt x="21" y="75"/>
                  </a:lnTo>
                  <a:lnTo>
                    <a:pt x="45" y="45"/>
                  </a:lnTo>
                  <a:lnTo>
                    <a:pt x="75" y="20"/>
                  </a:lnTo>
                  <a:lnTo>
                    <a:pt x="113" y="5"/>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32" name="Freeform 192">
              <a:extLst>
                <a:ext uri="{FF2B5EF4-FFF2-40B4-BE49-F238E27FC236}">
                  <a16:creationId xmlns:a16="http://schemas.microsoft.com/office/drawing/2014/main" id="{C9842E51-E143-41A5-A0D9-C707131C826A}"/>
                </a:ext>
              </a:extLst>
            </p:cNvPr>
            <p:cNvSpPr>
              <a:spLocks/>
            </p:cNvSpPr>
            <p:nvPr/>
          </p:nvSpPr>
          <p:spPr bwMode="auto">
            <a:xfrm>
              <a:off x="10633075" y="1344613"/>
              <a:ext cx="936625" cy="936625"/>
            </a:xfrm>
            <a:custGeom>
              <a:avLst/>
              <a:gdLst>
                <a:gd name="T0" fmla="*/ 1044 w 1180"/>
                <a:gd name="T1" fmla="*/ 0 h 1179"/>
                <a:gd name="T2" fmla="*/ 1076 w 1180"/>
                <a:gd name="T3" fmla="*/ 8 h 1179"/>
                <a:gd name="T4" fmla="*/ 1108 w 1180"/>
                <a:gd name="T5" fmla="*/ 23 h 1179"/>
                <a:gd name="T6" fmla="*/ 1134 w 1180"/>
                <a:gd name="T7" fmla="*/ 43 h 1179"/>
                <a:gd name="T8" fmla="*/ 1157 w 1180"/>
                <a:gd name="T9" fmla="*/ 72 h 1179"/>
                <a:gd name="T10" fmla="*/ 1172 w 1180"/>
                <a:gd name="T11" fmla="*/ 104 h 1179"/>
                <a:gd name="T12" fmla="*/ 1180 w 1180"/>
                <a:gd name="T13" fmla="*/ 136 h 1179"/>
                <a:gd name="T14" fmla="*/ 1180 w 1180"/>
                <a:gd name="T15" fmla="*/ 170 h 1179"/>
                <a:gd name="T16" fmla="*/ 1172 w 1180"/>
                <a:gd name="T17" fmla="*/ 202 h 1179"/>
                <a:gd name="T18" fmla="*/ 1157 w 1180"/>
                <a:gd name="T19" fmla="*/ 234 h 1179"/>
                <a:gd name="T20" fmla="*/ 1134 w 1180"/>
                <a:gd name="T21" fmla="*/ 262 h 1179"/>
                <a:gd name="T22" fmla="*/ 262 w 1180"/>
                <a:gd name="T23" fmla="*/ 1134 h 1179"/>
                <a:gd name="T24" fmla="*/ 230 w 1180"/>
                <a:gd name="T25" fmla="*/ 1159 h 1179"/>
                <a:gd name="T26" fmla="*/ 192 w 1180"/>
                <a:gd name="T27" fmla="*/ 1174 h 1179"/>
                <a:gd name="T28" fmla="*/ 153 w 1180"/>
                <a:gd name="T29" fmla="*/ 1179 h 1179"/>
                <a:gd name="T30" fmla="*/ 124 w 1180"/>
                <a:gd name="T31" fmla="*/ 1176 h 1179"/>
                <a:gd name="T32" fmla="*/ 96 w 1180"/>
                <a:gd name="T33" fmla="*/ 1168 h 1179"/>
                <a:gd name="T34" fmla="*/ 70 w 1180"/>
                <a:gd name="T35" fmla="*/ 1153 h 1179"/>
                <a:gd name="T36" fmla="*/ 45 w 1180"/>
                <a:gd name="T37" fmla="*/ 1134 h 1179"/>
                <a:gd name="T38" fmla="*/ 23 w 1180"/>
                <a:gd name="T39" fmla="*/ 1106 h 1179"/>
                <a:gd name="T40" fmla="*/ 7 w 1180"/>
                <a:gd name="T41" fmla="*/ 1076 h 1179"/>
                <a:gd name="T42" fmla="*/ 0 w 1180"/>
                <a:gd name="T43" fmla="*/ 1042 h 1179"/>
                <a:gd name="T44" fmla="*/ 0 w 1180"/>
                <a:gd name="T45" fmla="*/ 1008 h 1179"/>
                <a:gd name="T46" fmla="*/ 7 w 1180"/>
                <a:gd name="T47" fmla="*/ 976 h 1179"/>
                <a:gd name="T48" fmla="*/ 23 w 1180"/>
                <a:gd name="T49" fmla="*/ 944 h 1179"/>
                <a:gd name="T50" fmla="*/ 45 w 1180"/>
                <a:gd name="T51" fmla="*/ 917 h 1179"/>
                <a:gd name="T52" fmla="*/ 917 w 1180"/>
                <a:gd name="T53" fmla="*/ 43 h 1179"/>
                <a:gd name="T54" fmla="*/ 946 w 1180"/>
                <a:gd name="T55" fmla="*/ 23 h 1179"/>
                <a:gd name="T56" fmla="*/ 976 w 1180"/>
                <a:gd name="T57" fmla="*/ 8 h 1179"/>
                <a:gd name="T58" fmla="*/ 1010 w 1180"/>
                <a:gd name="T59" fmla="*/ 0 h 1179"/>
                <a:gd name="T60" fmla="*/ 1044 w 1180"/>
                <a:gd name="T61" fmla="*/ 0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0" h="1179">
                  <a:moveTo>
                    <a:pt x="1044" y="0"/>
                  </a:moveTo>
                  <a:lnTo>
                    <a:pt x="1076" y="8"/>
                  </a:lnTo>
                  <a:lnTo>
                    <a:pt x="1108" y="23"/>
                  </a:lnTo>
                  <a:lnTo>
                    <a:pt x="1134" y="43"/>
                  </a:lnTo>
                  <a:lnTo>
                    <a:pt x="1157" y="72"/>
                  </a:lnTo>
                  <a:lnTo>
                    <a:pt x="1172" y="104"/>
                  </a:lnTo>
                  <a:lnTo>
                    <a:pt x="1180" y="136"/>
                  </a:lnTo>
                  <a:lnTo>
                    <a:pt x="1180" y="170"/>
                  </a:lnTo>
                  <a:lnTo>
                    <a:pt x="1172" y="202"/>
                  </a:lnTo>
                  <a:lnTo>
                    <a:pt x="1157" y="234"/>
                  </a:lnTo>
                  <a:lnTo>
                    <a:pt x="1134" y="262"/>
                  </a:lnTo>
                  <a:lnTo>
                    <a:pt x="262" y="1134"/>
                  </a:lnTo>
                  <a:lnTo>
                    <a:pt x="230" y="1159"/>
                  </a:lnTo>
                  <a:lnTo>
                    <a:pt x="192" y="1174"/>
                  </a:lnTo>
                  <a:lnTo>
                    <a:pt x="153" y="1179"/>
                  </a:lnTo>
                  <a:lnTo>
                    <a:pt x="124" y="1176"/>
                  </a:lnTo>
                  <a:lnTo>
                    <a:pt x="96" y="1168"/>
                  </a:lnTo>
                  <a:lnTo>
                    <a:pt x="70" y="1153"/>
                  </a:lnTo>
                  <a:lnTo>
                    <a:pt x="45" y="1134"/>
                  </a:lnTo>
                  <a:lnTo>
                    <a:pt x="23" y="1106"/>
                  </a:lnTo>
                  <a:lnTo>
                    <a:pt x="7" y="1076"/>
                  </a:lnTo>
                  <a:lnTo>
                    <a:pt x="0" y="1042"/>
                  </a:lnTo>
                  <a:lnTo>
                    <a:pt x="0" y="1008"/>
                  </a:lnTo>
                  <a:lnTo>
                    <a:pt x="7" y="976"/>
                  </a:lnTo>
                  <a:lnTo>
                    <a:pt x="23" y="944"/>
                  </a:lnTo>
                  <a:lnTo>
                    <a:pt x="45" y="917"/>
                  </a:lnTo>
                  <a:lnTo>
                    <a:pt x="917" y="43"/>
                  </a:lnTo>
                  <a:lnTo>
                    <a:pt x="946" y="23"/>
                  </a:lnTo>
                  <a:lnTo>
                    <a:pt x="976" y="8"/>
                  </a:lnTo>
                  <a:lnTo>
                    <a:pt x="1010" y="0"/>
                  </a:lnTo>
                  <a:lnTo>
                    <a:pt x="10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33" name="Freeform 193">
              <a:extLst>
                <a:ext uri="{FF2B5EF4-FFF2-40B4-BE49-F238E27FC236}">
                  <a16:creationId xmlns:a16="http://schemas.microsoft.com/office/drawing/2014/main" id="{26342B02-DA89-43D3-ACB8-155DB6DC5514}"/>
                </a:ext>
              </a:extLst>
            </p:cNvPr>
            <p:cNvSpPr>
              <a:spLocks/>
            </p:cNvSpPr>
            <p:nvPr/>
          </p:nvSpPr>
          <p:spPr bwMode="auto">
            <a:xfrm>
              <a:off x="8658225" y="1344613"/>
              <a:ext cx="935038" cy="936625"/>
            </a:xfrm>
            <a:custGeom>
              <a:avLst/>
              <a:gdLst>
                <a:gd name="T0" fmla="*/ 170 w 1178"/>
                <a:gd name="T1" fmla="*/ 0 h 1179"/>
                <a:gd name="T2" fmla="*/ 202 w 1178"/>
                <a:gd name="T3" fmla="*/ 8 h 1179"/>
                <a:gd name="T4" fmla="*/ 234 w 1178"/>
                <a:gd name="T5" fmla="*/ 23 h 1179"/>
                <a:gd name="T6" fmla="*/ 262 w 1178"/>
                <a:gd name="T7" fmla="*/ 43 h 1179"/>
                <a:gd name="T8" fmla="*/ 1134 w 1178"/>
                <a:gd name="T9" fmla="*/ 917 h 1179"/>
                <a:gd name="T10" fmla="*/ 1155 w 1178"/>
                <a:gd name="T11" fmla="*/ 944 h 1179"/>
                <a:gd name="T12" fmla="*/ 1170 w 1178"/>
                <a:gd name="T13" fmla="*/ 976 h 1179"/>
                <a:gd name="T14" fmla="*/ 1178 w 1178"/>
                <a:gd name="T15" fmla="*/ 1008 h 1179"/>
                <a:gd name="T16" fmla="*/ 1178 w 1178"/>
                <a:gd name="T17" fmla="*/ 1042 h 1179"/>
                <a:gd name="T18" fmla="*/ 1170 w 1178"/>
                <a:gd name="T19" fmla="*/ 1076 h 1179"/>
                <a:gd name="T20" fmla="*/ 1155 w 1178"/>
                <a:gd name="T21" fmla="*/ 1106 h 1179"/>
                <a:gd name="T22" fmla="*/ 1134 w 1178"/>
                <a:gd name="T23" fmla="*/ 1134 h 1179"/>
                <a:gd name="T24" fmla="*/ 1100 w 1178"/>
                <a:gd name="T25" fmla="*/ 1159 h 1179"/>
                <a:gd name="T26" fmla="*/ 1065 w 1178"/>
                <a:gd name="T27" fmla="*/ 1174 h 1179"/>
                <a:gd name="T28" fmla="*/ 1025 w 1178"/>
                <a:gd name="T29" fmla="*/ 1179 h 1179"/>
                <a:gd name="T30" fmla="*/ 995 w 1178"/>
                <a:gd name="T31" fmla="*/ 1176 h 1179"/>
                <a:gd name="T32" fmla="*/ 966 w 1178"/>
                <a:gd name="T33" fmla="*/ 1168 h 1179"/>
                <a:gd name="T34" fmla="*/ 940 w 1178"/>
                <a:gd name="T35" fmla="*/ 1153 h 1179"/>
                <a:gd name="T36" fmla="*/ 915 w 1178"/>
                <a:gd name="T37" fmla="*/ 1134 h 1179"/>
                <a:gd name="T38" fmla="*/ 43 w 1178"/>
                <a:gd name="T39" fmla="*/ 262 h 1179"/>
                <a:gd name="T40" fmla="*/ 21 w 1178"/>
                <a:gd name="T41" fmla="*/ 234 h 1179"/>
                <a:gd name="T42" fmla="*/ 7 w 1178"/>
                <a:gd name="T43" fmla="*/ 202 h 1179"/>
                <a:gd name="T44" fmla="*/ 0 w 1178"/>
                <a:gd name="T45" fmla="*/ 170 h 1179"/>
                <a:gd name="T46" fmla="*/ 0 w 1178"/>
                <a:gd name="T47" fmla="*/ 136 h 1179"/>
                <a:gd name="T48" fmla="*/ 7 w 1178"/>
                <a:gd name="T49" fmla="*/ 104 h 1179"/>
                <a:gd name="T50" fmla="*/ 21 w 1178"/>
                <a:gd name="T51" fmla="*/ 72 h 1179"/>
                <a:gd name="T52" fmla="*/ 43 w 1178"/>
                <a:gd name="T53" fmla="*/ 43 h 1179"/>
                <a:gd name="T54" fmla="*/ 72 w 1178"/>
                <a:gd name="T55" fmla="*/ 23 h 1179"/>
                <a:gd name="T56" fmla="*/ 102 w 1178"/>
                <a:gd name="T57" fmla="*/ 8 h 1179"/>
                <a:gd name="T58" fmla="*/ 136 w 1178"/>
                <a:gd name="T59" fmla="*/ 0 h 1179"/>
                <a:gd name="T60" fmla="*/ 170 w 1178"/>
                <a:gd name="T61" fmla="*/ 0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78" h="1179">
                  <a:moveTo>
                    <a:pt x="170" y="0"/>
                  </a:moveTo>
                  <a:lnTo>
                    <a:pt x="202" y="8"/>
                  </a:lnTo>
                  <a:lnTo>
                    <a:pt x="234" y="23"/>
                  </a:lnTo>
                  <a:lnTo>
                    <a:pt x="262" y="43"/>
                  </a:lnTo>
                  <a:lnTo>
                    <a:pt x="1134" y="917"/>
                  </a:lnTo>
                  <a:lnTo>
                    <a:pt x="1155" y="944"/>
                  </a:lnTo>
                  <a:lnTo>
                    <a:pt x="1170" y="976"/>
                  </a:lnTo>
                  <a:lnTo>
                    <a:pt x="1178" y="1008"/>
                  </a:lnTo>
                  <a:lnTo>
                    <a:pt x="1178" y="1042"/>
                  </a:lnTo>
                  <a:lnTo>
                    <a:pt x="1170" y="1076"/>
                  </a:lnTo>
                  <a:lnTo>
                    <a:pt x="1155" y="1106"/>
                  </a:lnTo>
                  <a:lnTo>
                    <a:pt x="1134" y="1134"/>
                  </a:lnTo>
                  <a:lnTo>
                    <a:pt x="1100" y="1159"/>
                  </a:lnTo>
                  <a:lnTo>
                    <a:pt x="1065" y="1174"/>
                  </a:lnTo>
                  <a:lnTo>
                    <a:pt x="1025" y="1179"/>
                  </a:lnTo>
                  <a:lnTo>
                    <a:pt x="995" y="1176"/>
                  </a:lnTo>
                  <a:lnTo>
                    <a:pt x="966" y="1168"/>
                  </a:lnTo>
                  <a:lnTo>
                    <a:pt x="940" y="1153"/>
                  </a:lnTo>
                  <a:lnTo>
                    <a:pt x="915" y="1134"/>
                  </a:lnTo>
                  <a:lnTo>
                    <a:pt x="43" y="262"/>
                  </a:lnTo>
                  <a:lnTo>
                    <a:pt x="21" y="234"/>
                  </a:lnTo>
                  <a:lnTo>
                    <a:pt x="7" y="202"/>
                  </a:lnTo>
                  <a:lnTo>
                    <a:pt x="0" y="170"/>
                  </a:lnTo>
                  <a:lnTo>
                    <a:pt x="0" y="136"/>
                  </a:lnTo>
                  <a:lnTo>
                    <a:pt x="7" y="104"/>
                  </a:lnTo>
                  <a:lnTo>
                    <a:pt x="21" y="72"/>
                  </a:lnTo>
                  <a:lnTo>
                    <a:pt x="43" y="43"/>
                  </a:lnTo>
                  <a:lnTo>
                    <a:pt x="72" y="23"/>
                  </a:lnTo>
                  <a:lnTo>
                    <a:pt x="102" y="8"/>
                  </a:lnTo>
                  <a:lnTo>
                    <a:pt x="136" y="0"/>
                  </a:lnTo>
                  <a:lnTo>
                    <a:pt x="1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sp>
          <p:nvSpPr>
            <p:cNvPr id="134" name="Freeform 194">
              <a:extLst>
                <a:ext uri="{FF2B5EF4-FFF2-40B4-BE49-F238E27FC236}">
                  <a16:creationId xmlns:a16="http://schemas.microsoft.com/office/drawing/2014/main" id="{A4F9631B-EDA0-41FA-AFC5-30EB2E3DD328}"/>
                </a:ext>
              </a:extLst>
            </p:cNvPr>
            <p:cNvSpPr>
              <a:spLocks noEditPoints="1"/>
            </p:cNvSpPr>
            <p:nvPr/>
          </p:nvSpPr>
          <p:spPr bwMode="auto">
            <a:xfrm>
              <a:off x="8272463" y="2347913"/>
              <a:ext cx="3489325" cy="3368675"/>
            </a:xfrm>
            <a:custGeom>
              <a:avLst/>
              <a:gdLst>
                <a:gd name="T0" fmla="*/ 307 w 4394"/>
                <a:gd name="T1" fmla="*/ 1901 h 4245"/>
                <a:gd name="T2" fmla="*/ 315 w 4394"/>
                <a:gd name="T3" fmla="*/ 3826 h 4245"/>
                <a:gd name="T4" fmla="*/ 912 w 4394"/>
                <a:gd name="T5" fmla="*/ 3816 h 4245"/>
                <a:gd name="T6" fmla="*/ 902 w 4394"/>
                <a:gd name="T7" fmla="*/ 1891 h 4245"/>
                <a:gd name="T8" fmla="*/ 2139 w 4394"/>
                <a:gd name="T9" fmla="*/ 933 h 4245"/>
                <a:gd name="T10" fmla="*/ 2063 w 4394"/>
                <a:gd name="T11" fmla="*/ 1306 h 4245"/>
                <a:gd name="T12" fmla="*/ 1842 w 4394"/>
                <a:gd name="T13" fmla="*/ 1627 h 4245"/>
                <a:gd name="T14" fmla="*/ 1561 w 4394"/>
                <a:gd name="T15" fmla="*/ 1841 h 4245"/>
                <a:gd name="T16" fmla="*/ 1357 w 4394"/>
                <a:gd name="T17" fmla="*/ 1941 h 4245"/>
                <a:gd name="T18" fmla="*/ 1242 w 4394"/>
                <a:gd name="T19" fmla="*/ 1982 h 4245"/>
                <a:gd name="T20" fmla="*/ 1219 w 4394"/>
                <a:gd name="T21" fmla="*/ 1988 h 4245"/>
                <a:gd name="T22" fmla="*/ 1238 w 4394"/>
                <a:gd name="T23" fmla="*/ 3711 h 4245"/>
                <a:gd name="T24" fmla="*/ 1385 w 4394"/>
                <a:gd name="T25" fmla="*/ 3890 h 4245"/>
                <a:gd name="T26" fmla="*/ 3392 w 4394"/>
                <a:gd name="T27" fmla="*/ 3937 h 4245"/>
                <a:gd name="T28" fmla="*/ 3634 w 4394"/>
                <a:gd name="T29" fmla="*/ 3894 h 4245"/>
                <a:gd name="T30" fmla="*/ 3768 w 4394"/>
                <a:gd name="T31" fmla="*/ 3794 h 4245"/>
                <a:gd name="T32" fmla="*/ 3826 w 4394"/>
                <a:gd name="T33" fmla="*/ 3675 h 4245"/>
                <a:gd name="T34" fmla="*/ 3843 w 4394"/>
                <a:gd name="T35" fmla="*/ 3582 h 4245"/>
                <a:gd name="T36" fmla="*/ 4087 w 4394"/>
                <a:gd name="T37" fmla="*/ 2046 h 4245"/>
                <a:gd name="T38" fmla="*/ 4032 w 4394"/>
                <a:gd name="T39" fmla="*/ 1848 h 4245"/>
                <a:gd name="T40" fmla="*/ 3864 w 4394"/>
                <a:gd name="T41" fmla="*/ 1710 h 4245"/>
                <a:gd name="T42" fmla="*/ 2676 w 4394"/>
                <a:gd name="T43" fmla="*/ 1684 h 4245"/>
                <a:gd name="T44" fmla="*/ 2569 w 4394"/>
                <a:gd name="T45" fmla="*/ 1576 h 4245"/>
                <a:gd name="T46" fmla="*/ 2554 w 4394"/>
                <a:gd name="T47" fmla="*/ 610 h 4245"/>
                <a:gd name="T48" fmla="*/ 2463 w 4394"/>
                <a:gd name="T49" fmla="*/ 401 h 4245"/>
                <a:gd name="T50" fmla="*/ 2282 w 4394"/>
                <a:gd name="T51" fmla="*/ 312 h 4245"/>
                <a:gd name="T52" fmla="*/ 2233 w 4394"/>
                <a:gd name="T53" fmla="*/ 0 h 4245"/>
                <a:gd name="T54" fmla="*/ 2484 w 4394"/>
                <a:gd name="T55" fmla="*/ 51 h 4245"/>
                <a:gd name="T56" fmla="*/ 2712 w 4394"/>
                <a:gd name="T57" fmla="*/ 219 h 4245"/>
                <a:gd name="T58" fmla="*/ 2843 w 4394"/>
                <a:gd name="T59" fmla="*/ 493 h 4245"/>
                <a:gd name="T60" fmla="*/ 2871 w 4394"/>
                <a:gd name="T61" fmla="*/ 1384 h 4245"/>
                <a:gd name="T62" fmla="*/ 3971 w 4394"/>
                <a:gd name="T63" fmla="*/ 1423 h 4245"/>
                <a:gd name="T64" fmla="*/ 4221 w 4394"/>
                <a:gd name="T65" fmla="*/ 1591 h 4245"/>
                <a:gd name="T66" fmla="*/ 4366 w 4394"/>
                <a:gd name="T67" fmla="*/ 1848 h 4245"/>
                <a:gd name="T68" fmla="*/ 4387 w 4394"/>
                <a:gd name="T69" fmla="*/ 2148 h 4245"/>
                <a:gd name="T70" fmla="*/ 4075 w 4394"/>
                <a:gd name="T71" fmla="*/ 3873 h 4245"/>
                <a:gd name="T72" fmla="*/ 3864 w 4394"/>
                <a:gd name="T73" fmla="*/ 4117 h 4245"/>
                <a:gd name="T74" fmla="*/ 3567 w 4394"/>
                <a:gd name="T75" fmla="*/ 4230 h 4245"/>
                <a:gd name="T76" fmla="*/ 1470 w 4394"/>
                <a:gd name="T77" fmla="*/ 4237 h 4245"/>
                <a:gd name="T78" fmla="*/ 1168 w 4394"/>
                <a:gd name="T79" fmla="*/ 4113 h 4245"/>
                <a:gd name="T80" fmla="*/ 959 w 4394"/>
                <a:gd name="T81" fmla="*/ 4128 h 4245"/>
                <a:gd name="T82" fmla="*/ 206 w 4394"/>
                <a:gd name="T83" fmla="*/ 4113 h 4245"/>
                <a:gd name="T84" fmla="*/ 43 w 4394"/>
                <a:gd name="T85" fmla="*/ 3975 h 4245"/>
                <a:gd name="T86" fmla="*/ 0 w 4394"/>
                <a:gd name="T87" fmla="*/ 1901 h 4245"/>
                <a:gd name="T88" fmla="*/ 73 w 4394"/>
                <a:gd name="T89" fmla="*/ 1697 h 4245"/>
                <a:gd name="T90" fmla="*/ 258 w 4394"/>
                <a:gd name="T91" fmla="*/ 1590 h 4245"/>
                <a:gd name="T92" fmla="*/ 1008 w 4394"/>
                <a:gd name="T93" fmla="*/ 1603 h 4245"/>
                <a:gd name="T94" fmla="*/ 1153 w 4394"/>
                <a:gd name="T95" fmla="*/ 1686 h 4245"/>
                <a:gd name="T96" fmla="*/ 1255 w 4394"/>
                <a:gd name="T97" fmla="*/ 1648 h 4245"/>
                <a:gd name="T98" fmla="*/ 1451 w 4394"/>
                <a:gd name="T99" fmla="*/ 1544 h 4245"/>
                <a:gd name="T100" fmla="*/ 1704 w 4394"/>
                <a:gd name="T101" fmla="*/ 1318 h 4245"/>
                <a:gd name="T102" fmla="*/ 1827 w 4394"/>
                <a:gd name="T103" fmla="*/ 1016 h 4245"/>
                <a:gd name="T104" fmla="*/ 1852 w 4394"/>
                <a:gd name="T105" fmla="*/ 108 h 4245"/>
                <a:gd name="T106" fmla="*/ 1948 w 4394"/>
                <a:gd name="T107" fmla="*/ 34 h 4245"/>
                <a:gd name="T108" fmla="*/ 2072 w 4394"/>
                <a:gd name="T109" fmla="*/ 8 h 4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94" h="4245">
                  <a:moveTo>
                    <a:pt x="315" y="1891"/>
                  </a:moveTo>
                  <a:lnTo>
                    <a:pt x="311" y="1891"/>
                  </a:lnTo>
                  <a:lnTo>
                    <a:pt x="307" y="1895"/>
                  </a:lnTo>
                  <a:lnTo>
                    <a:pt x="307" y="1901"/>
                  </a:lnTo>
                  <a:lnTo>
                    <a:pt x="307" y="3816"/>
                  </a:lnTo>
                  <a:lnTo>
                    <a:pt x="307" y="3820"/>
                  </a:lnTo>
                  <a:lnTo>
                    <a:pt x="311" y="3824"/>
                  </a:lnTo>
                  <a:lnTo>
                    <a:pt x="315" y="3826"/>
                  </a:lnTo>
                  <a:lnTo>
                    <a:pt x="902" y="3826"/>
                  </a:lnTo>
                  <a:lnTo>
                    <a:pt x="908" y="3824"/>
                  </a:lnTo>
                  <a:lnTo>
                    <a:pt x="910" y="3820"/>
                  </a:lnTo>
                  <a:lnTo>
                    <a:pt x="912" y="3816"/>
                  </a:lnTo>
                  <a:lnTo>
                    <a:pt x="912" y="1901"/>
                  </a:lnTo>
                  <a:lnTo>
                    <a:pt x="910" y="1895"/>
                  </a:lnTo>
                  <a:lnTo>
                    <a:pt x="908" y="1891"/>
                  </a:lnTo>
                  <a:lnTo>
                    <a:pt x="902" y="1891"/>
                  </a:lnTo>
                  <a:lnTo>
                    <a:pt x="315" y="1891"/>
                  </a:lnTo>
                  <a:close/>
                  <a:moveTo>
                    <a:pt x="2184" y="306"/>
                  </a:moveTo>
                  <a:lnTo>
                    <a:pt x="2139" y="310"/>
                  </a:lnTo>
                  <a:lnTo>
                    <a:pt x="2139" y="933"/>
                  </a:lnTo>
                  <a:lnTo>
                    <a:pt x="2135" y="1029"/>
                  </a:lnTo>
                  <a:lnTo>
                    <a:pt x="2120" y="1125"/>
                  </a:lnTo>
                  <a:lnTo>
                    <a:pt x="2097" y="1218"/>
                  </a:lnTo>
                  <a:lnTo>
                    <a:pt x="2063" y="1306"/>
                  </a:lnTo>
                  <a:lnTo>
                    <a:pt x="2021" y="1391"/>
                  </a:lnTo>
                  <a:lnTo>
                    <a:pt x="1970" y="1474"/>
                  </a:lnTo>
                  <a:lnTo>
                    <a:pt x="1910" y="1552"/>
                  </a:lnTo>
                  <a:lnTo>
                    <a:pt x="1842" y="1627"/>
                  </a:lnTo>
                  <a:lnTo>
                    <a:pt x="1763" y="1697"/>
                  </a:lnTo>
                  <a:lnTo>
                    <a:pt x="1678" y="1765"/>
                  </a:lnTo>
                  <a:lnTo>
                    <a:pt x="1619" y="1805"/>
                  </a:lnTo>
                  <a:lnTo>
                    <a:pt x="1561" y="1841"/>
                  </a:lnTo>
                  <a:lnTo>
                    <a:pt x="1504" y="1871"/>
                  </a:lnTo>
                  <a:lnTo>
                    <a:pt x="1451" y="1897"/>
                  </a:lnTo>
                  <a:lnTo>
                    <a:pt x="1402" y="1922"/>
                  </a:lnTo>
                  <a:lnTo>
                    <a:pt x="1357" y="1941"/>
                  </a:lnTo>
                  <a:lnTo>
                    <a:pt x="1317" y="1956"/>
                  </a:lnTo>
                  <a:lnTo>
                    <a:pt x="1283" y="1967"/>
                  </a:lnTo>
                  <a:lnTo>
                    <a:pt x="1259" y="1976"/>
                  </a:lnTo>
                  <a:lnTo>
                    <a:pt x="1242" y="1982"/>
                  </a:lnTo>
                  <a:lnTo>
                    <a:pt x="1234" y="1984"/>
                  </a:lnTo>
                  <a:lnTo>
                    <a:pt x="1231" y="1984"/>
                  </a:lnTo>
                  <a:lnTo>
                    <a:pt x="1229" y="1984"/>
                  </a:lnTo>
                  <a:lnTo>
                    <a:pt x="1219" y="1988"/>
                  </a:lnTo>
                  <a:lnTo>
                    <a:pt x="1219" y="3633"/>
                  </a:lnTo>
                  <a:lnTo>
                    <a:pt x="1221" y="3643"/>
                  </a:lnTo>
                  <a:lnTo>
                    <a:pt x="1223" y="3652"/>
                  </a:lnTo>
                  <a:lnTo>
                    <a:pt x="1238" y="3711"/>
                  </a:lnTo>
                  <a:lnTo>
                    <a:pt x="1263" y="3766"/>
                  </a:lnTo>
                  <a:lnTo>
                    <a:pt x="1297" y="3815"/>
                  </a:lnTo>
                  <a:lnTo>
                    <a:pt x="1338" y="3856"/>
                  </a:lnTo>
                  <a:lnTo>
                    <a:pt x="1385" y="3890"/>
                  </a:lnTo>
                  <a:lnTo>
                    <a:pt x="1438" y="3917"/>
                  </a:lnTo>
                  <a:lnTo>
                    <a:pt x="1495" y="3932"/>
                  </a:lnTo>
                  <a:lnTo>
                    <a:pt x="1555" y="3937"/>
                  </a:lnTo>
                  <a:lnTo>
                    <a:pt x="3392" y="3937"/>
                  </a:lnTo>
                  <a:lnTo>
                    <a:pt x="3464" y="3935"/>
                  </a:lnTo>
                  <a:lnTo>
                    <a:pt x="3528" y="3926"/>
                  </a:lnTo>
                  <a:lnTo>
                    <a:pt x="3584" y="3913"/>
                  </a:lnTo>
                  <a:lnTo>
                    <a:pt x="3634" y="3894"/>
                  </a:lnTo>
                  <a:lnTo>
                    <a:pt x="3675" y="3873"/>
                  </a:lnTo>
                  <a:lnTo>
                    <a:pt x="3711" y="3849"/>
                  </a:lnTo>
                  <a:lnTo>
                    <a:pt x="3743" y="3822"/>
                  </a:lnTo>
                  <a:lnTo>
                    <a:pt x="3768" y="3794"/>
                  </a:lnTo>
                  <a:lnTo>
                    <a:pt x="3788" y="3764"/>
                  </a:lnTo>
                  <a:lnTo>
                    <a:pt x="3803" y="3733"/>
                  </a:lnTo>
                  <a:lnTo>
                    <a:pt x="3817" y="3703"/>
                  </a:lnTo>
                  <a:lnTo>
                    <a:pt x="3826" y="3675"/>
                  </a:lnTo>
                  <a:lnTo>
                    <a:pt x="3834" y="3647"/>
                  </a:lnTo>
                  <a:lnTo>
                    <a:pt x="3839" y="3622"/>
                  </a:lnTo>
                  <a:lnTo>
                    <a:pt x="3841" y="3599"/>
                  </a:lnTo>
                  <a:lnTo>
                    <a:pt x="3843" y="3582"/>
                  </a:lnTo>
                  <a:lnTo>
                    <a:pt x="3845" y="3579"/>
                  </a:lnTo>
                  <a:lnTo>
                    <a:pt x="3845" y="3575"/>
                  </a:lnTo>
                  <a:lnTo>
                    <a:pt x="4083" y="2099"/>
                  </a:lnTo>
                  <a:lnTo>
                    <a:pt x="4087" y="2046"/>
                  </a:lnTo>
                  <a:lnTo>
                    <a:pt x="4083" y="1993"/>
                  </a:lnTo>
                  <a:lnTo>
                    <a:pt x="4073" y="1942"/>
                  </a:lnTo>
                  <a:lnTo>
                    <a:pt x="4056" y="1895"/>
                  </a:lnTo>
                  <a:lnTo>
                    <a:pt x="4032" y="1848"/>
                  </a:lnTo>
                  <a:lnTo>
                    <a:pt x="4002" y="1807"/>
                  </a:lnTo>
                  <a:lnTo>
                    <a:pt x="3966" y="1771"/>
                  </a:lnTo>
                  <a:lnTo>
                    <a:pt x="3917" y="1737"/>
                  </a:lnTo>
                  <a:lnTo>
                    <a:pt x="3864" y="1710"/>
                  </a:lnTo>
                  <a:lnTo>
                    <a:pt x="3809" y="1695"/>
                  </a:lnTo>
                  <a:lnTo>
                    <a:pt x="3752" y="1690"/>
                  </a:lnTo>
                  <a:lnTo>
                    <a:pt x="2718" y="1690"/>
                  </a:lnTo>
                  <a:lnTo>
                    <a:pt x="2676" y="1684"/>
                  </a:lnTo>
                  <a:lnTo>
                    <a:pt x="2641" y="1669"/>
                  </a:lnTo>
                  <a:lnTo>
                    <a:pt x="2609" y="1644"/>
                  </a:lnTo>
                  <a:lnTo>
                    <a:pt x="2586" y="1614"/>
                  </a:lnTo>
                  <a:lnTo>
                    <a:pt x="2569" y="1576"/>
                  </a:lnTo>
                  <a:lnTo>
                    <a:pt x="2565" y="1537"/>
                  </a:lnTo>
                  <a:lnTo>
                    <a:pt x="2565" y="761"/>
                  </a:lnTo>
                  <a:lnTo>
                    <a:pt x="2561" y="682"/>
                  </a:lnTo>
                  <a:lnTo>
                    <a:pt x="2554" y="610"/>
                  </a:lnTo>
                  <a:lnTo>
                    <a:pt x="2539" y="546"/>
                  </a:lnTo>
                  <a:lnTo>
                    <a:pt x="2520" y="489"/>
                  </a:lnTo>
                  <a:lnTo>
                    <a:pt x="2493" y="440"/>
                  </a:lnTo>
                  <a:lnTo>
                    <a:pt x="2463" y="401"/>
                  </a:lnTo>
                  <a:lnTo>
                    <a:pt x="2425" y="367"/>
                  </a:lnTo>
                  <a:lnTo>
                    <a:pt x="2380" y="340"/>
                  </a:lnTo>
                  <a:lnTo>
                    <a:pt x="2333" y="321"/>
                  </a:lnTo>
                  <a:lnTo>
                    <a:pt x="2282" y="312"/>
                  </a:lnTo>
                  <a:lnTo>
                    <a:pt x="2231" y="306"/>
                  </a:lnTo>
                  <a:lnTo>
                    <a:pt x="2184" y="306"/>
                  </a:lnTo>
                  <a:close/>
                  <a:moveTo>
                    <a:pt x="2176" y="0"/>
                  </a:moveTo>
                  <a:lnTo>
                    <a:pt x="2233" y="0"/>
                  </a:lnTo>
                  <a:lnTo>
                    <a:pt x="2295" y="4"/>
                  </a:lnTo>
                  <a:lnTo>
                    <a:pt x="2357" y="14"/>
                  </a:lnTo>
                  <a:lnTo>
                    <a:pt x="2422" y="29"/>
                  </a:lnTo>
                  <a:lnTo>
                    <a:pt x="2484" y="51"/>
                  </a:lnTo>
                  <a:lnTo>
                    <a:pt x="2546" y="82"/>
                  </a:lnTo>
                  <a:lnTo>
                    <a:pt x="2609" y="119"/>
                  </a:lnTo>
                  <a:lnTo>
                    <a:pt x="2663" y="167"/>
                  </a:lnTo>
                  <a:lnTo>
                    <a:pt x="2712" y="219"/>
                  </a:lnTo>
                  <a:lnTo>
                    <a:pt x="2754" y="278"/>
                  </a:lnTo>
                  <a:lnTo>
                    <a:pt x="2790" y="344"/>
                  </a:lnTo>
                  <a:lnTo>
                    <a:pt x="2820" y="416"/>
                  </a:lnTo>
                  <a:lnTo>
                    <a:pt x="2843" y="493"/>
                  </a:lnTo>
                  <a:lnTo>
                    <a:pt x="2858" y="576"/>
                  </a:lnTo>
                  <a:lnTo>
                    <a:pt x="2869" y="667"/>
                  </a:lnTo>
                  <a:lnTo>
                    <a:pt x="2871" y="763"/>
                  </a:lnTo>
                  <a:lnTo>
                    <a:pt x="2871" y="1384"/>
                  </a:lnTo>
                  <a:lnTo>
                    <a:pt x="3752" y="1384"/>
                  </a:lnTo>
                  <a:lnTo>
                    <a:pt x="3826" y="1388"/>
                  </a:lnTo>
                  <a:lnTo>
                    <a:pt x="3900" y="1403"/>
                  </a:lnTo>
                  <a:lnTo>
                    <a:pt x="3971" y="1423"/>
                  </a:lnTo>
                  <a:lnTo>
                    <a:pt x="4039" y="1454"/>
                  </a:lnTo>
                  <a:lnTo>
                    <a:pt x="4105" y="1493"/>
                  </a:lnTo>
                  <a:lnTo>
                    <a:pt x="4166" y="1539"/>
                  </a:lnTo>
                  <a:lnTo>
                    <a:pt x="4221" y="1591"/>
                  </a:lnTo>
                  <a:lnTo>
                    <a:pt x="4268" y="1648"/>
                  </a:lnTo>
                  <a:lnTo>
                    <a:pt x="4307" y="1712"/>
                  </a:lnTo>
                  <a:lnTo>
                    <a:pt x="4341" y="1778"/>
                  </a:lnTo>
                  <a:lnTo>
                    <a:pt x="4366" y="1848"/>
                  </a:lnTo>
                  <a:lnTo>
                    <a:pt x="4383" y="1922"/>
                  </a:lnTo>
                  <a:lnTo>
                    <a:pt x="4392" y="1995"/>
                  </a:lnTo>
                  <a:lnTo>
                    <a:pt x="4394" y="2071"/>
                  </a:lnTo>
                  <a:lnTo>
                    <a:pt x="4387" y="2148"/>
                  </a:lnTo>
                  <a:lnTo>
                    <a:pt x="4149" y="3620"/>
                  </a:lnTo>
                  <a:lnTo>
                    <a:pt x="4132" y="3711"/>
                  </a:lnTo>
                  <a:lnTo>
                    <a:pt x="4107" y="3796"/>
                  </a:lnTo>
                  <a:lnTo>
                    <a:pt x="4075" y="3873"/>
                  </a:lnTo>
                  <a:lnTo>
                    <a:pt x="4034" y="3945"/>
                  </a:lnTo>
                  <a:lnTo>
                    <a:pt x="3985" y="4009"/>
                  </a:lnTo>
                  <a:lnTo>
                    <a:pt x="3928" y="4066"/>
                  </a:lnTo>
                  <a:lnTo>
                    <a:pt x="3864" y="4117"/>
                  </a:lnTo>
                  <a:lnTo>
                    <a:pt x="3798" y="4154"/>
                  </a:lnTo>
                  <a:lnTo>
                    <a:pt x="3726" y="4186"/>
                  </a:lnTo>
                  <a:lnTo>
                    <a:pt x="3651" y="4211"/>
                  </a:lnTo>
                  <a:lnTo>
                    <a:pt x="3567" y="4230"/>
                  </a:lnTo>
                  <a:lnTo>
                    <a:pt x="3483" y="4241"/>
                  </a:lnTo>
                  <a:lnTo>
                    <a:pt x="3392" y="4245"/>
                  </a:lnTo>
                  <a:lnTo>
                    <a:pt x="1555" y="4245"/>
                  </a:lnTo>
                  <a:lnTo>
                    <a:pt x="1470" y="4237"/>
                  </a:lnTo>
                  <a:lnTo>
                    <a:pt x="1389" y="4222"/>
                  </a:lnTo>
                  <a:lnTo>
                    <a:pt x="1310" y="4194"/>
                  </a:lnTo>
                  <a:lnTo>
                    <a:pt x="1236" y="4158"/>
                  </a:lnTo>
                  <a:lnTo>
                    <a:pt x="1168" y="4113"/>
                  </a:lnTo>
                  <a:lnTo>
                    <a:pt x="1106" y="4058"/>
                  </a:lnTo>
                  <a:lnTo>
                    <a:pt x="1061" y="4090"/>
                  </a:lnTo>
                  <a:lnTo>
                    <a:pt x="1012" y="4113"/>
                  </a:lnTo>
                  <a:lnTo>
                    <a:pt x="959" y="4128"/>
                  </a:lnTo>
                  <a:lnTo>
                    <a:pt x="902" y="4132"/>
                  </a:lnTo>
                  <a:lnTo>
                    <a:pt x="315" y="4132"/>
                  </a:lnTo>
                  <a:lnTo>
                    <a:pt x="258" y="4128"/>
                  </a:lnTo>
                  <a:lnTo>
                    <a:pt x="206" y="4113"/>
                  </a:lnTo>
                  <a:lnTo>
                    <a:pt x="156" y="4090"/>
                  </a:lnTo>
                  <a:lnTo>
                    <a:pt x="113" y="4058"/>
                  </a:lnTo>
                  <a:lnTo>
                    <a:pt x="73" y="4020"/>
                  </a:lnTo>
                  <a:lnTo>
                    <a:pt x="43" y="3975"/>
                  </a:lnTo>
                  <a:lnTo>
                    <a:pt x="19" y="3926"/>
                  </a:lnTo>
                  <a:lnTo>
                    <a:pt x="5" y="3873"/>
                  </a:lnTo>
                  <a:lnTo>
                    <a:pt x="0" y="3816"/>
                  </a:lnTo>
                  <a:lnTo>
                    <a:pt x="0" y="1901"/>
                  </a:lnTo>
                  <a:lnTo>
                    <a:pt x="5" y="1844"/>
                  </a:lnTo>
                  <a:lnTo>
                    <a:pt x="19" y="1790"/>
                  </a:lnTo>
                  <a:lnTo>
                    <a:pt x="43" y="1740"/>
                  </a:lnTo>
                  <a:lnTo>
                    <a:pt x="73" y="1697"/>
                  </a:lnTo>
                  <a:lnTo>
                    <a:pt x="113" y="1657"/>
                  </a:lnTo>
                  <a:lnTo>
                    <a:pt x="156" y="1627"/>
                  </a:lnTo>
                  <a:lnTo>
                    <a:pt x="206" y="1603"/>
                  </a:lnTo>
                  <a:lnTo>
                    <a:pt x="258" y="1590"/>
                  </a:lnTo>
                  <a:lnTo>
                    <a:pt x="315" y="1584"/>
                  </a:lnTo>
                  <a:lnTo>
                    <a:pt x="900" y="1584"/>
                  </a:lnTo>
                  <a:lnTo>
                    <a:pt x="955" y="1588"/>
                  </a:lnTo>
                  <a:lnTo>
                    <a:pt x="1008" y="1603"/>
                  </a:lnTo>
                  <a:lnTo>
                    <a:pt x="1057" y="1623"/>
                  </a:lnTo>
                  <a:lnTo>
                    <a:pt x="1100" y="1654"/>
                  </a:lnTo>
                  <a:lnTo>
                    <a:pt x="1136" y="1690"/>
                  </a:lnTo>
                  <a:lnTo>
                    <a:pt x="1153" y="1686"/>
                  </a:lnTo>
                  <a:lnTo>
                    <a:pt x="1164" y="1682"/>
                  </a:lnTo>
                  <a:lnTo>
                    <a:pt x="1187" y="1674"/>
                  </a:lnTo>
                  <a:lnTo>
                    <a:pt x="1217" y="1663"/>
                  </a:lnTo>
                  <a:lnTo>
                    <a:pt x="1255" y="1648"/>
                  </a:lnTo>
                  <a:lnTo>
                    <a:pt x="1298" y="1629"/>
                  </a:lnTo>
                  <a:lnTo>
                    <a:pt x="1346" y="1605"/>
                  </a:lnTo>
                  <a:lnTo>
                    <a:pt x="1399" y="1578"/>
                  </a:lnTo>
                  <a:lnTo>
                    <a:pt x="1451" y="1544"/>
                  </a:lnTo>
                  <a:lnTo>
                    <a:pt x="1506" y="1508"/>
                  </a:lnTo>
                  <a:lnTo>
                    <a:pt x="1582" y="1448"/>
                  </a:lnTo>
                  <a:lnTo>
                    <a:pt x="1648" y="1386"/>
                  </a:lnTo>
                  <a:lnTo>
                    <a:pt x="1704" y="1318"/>
                  </a:lnTo>
                  <a:lnTo>
                    <a:pt x="1750" y="1248"/>
                  </a:lnTo>
                  <a:lnTo>
                    <a:pt x="1786" y="1174"/>
                  </a:lnTo>
                  <a:lnTo>
                    <a:pt x="1810" y="1097"/>
                  </a:lnTo>
                  <a:lnTo>
                    <a:pt x="1827" y="1016"/>
                  </a:lnTo>
                  <a:lnTo>
                    <a:pt x="1831" y="933"/>
                  </a:lnTo>
                  <a:lnTo>
                    <a:pt x="1831" y="182"/>
                  </a:lnTo>
                  <a:lnTo>
                    <a:pt x="1836" y="144"/>
                  </a:lnTo>
                  <a:lnTo>
                    <a:pt x="1852" y="108"/>
                  </a:lnTo>
                  <a:lnTo>
                    <a:pt x="1874" y="78"/>
                  </a:lnTo>
                  <a:lnTo>
                    <a:pt x="1903" y="53"/>
                  </a:lnTo>
                  <a:lnTo>
                    <a:pt x="1938" y="36"/>
                  </a:lnTo>
                  <a:lnTo>
                    <a:pt x="1948" y="34"/>
                  </a:lnTo>
                  <a:lnTo>
                    <a:pt x="1967" y="29"/>
                  </a:lnTo>
                  <a:lnTo>
                    <a:pt x="1995" y="23"/>
                  </a:lnTo>
                  <a:lnTo>
                    <a:pt x="2031" y="16"/>
                  </a:lnTo>
                  <a:lnTo>
                    <a:pt x="2072" y="8"/>
                  </a:lnTo>
                  <a:lnTo>
                    <a:pt x="2122" y="4"/>
                  </a:lnTo>
                  <a:lnTo>
                    <a:pt x="21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chemeClr val="accent1"/>
                </a:solidFill>
              </a:endParaRPr>
            </a:p>
          </p:txBody>
        </p:sp>
      </p:grpSp>
    </p:spTree>
    <p:extLst>
      <p:ext uri="{BB962C8B-B14F-4D97-AF65-F5344CB8AC3E}">
        <p14:creationId xmlns:p14="http://schemas.microsoft.com/office/powerpoint/2010/main" val="686416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val 47"/>
          <p:cNvSpPr/>
          <p:nvPr/>
        </p:nvSpPr>
        <p:spPr>
          <a:xfrm flipV="1">
            <a:off x="3603007" y="6342237"/>
            <a:ext cx="4985986" cy="244838"/>
          </a:xfrm>
          <a:prstGeom prst="ellipse">
            <a:avLst/>
          </a:prstGeom>
          <a:gradFill flip="none" rotWithShape="1">
            <a:gsLst>
              <a:gs pos="0">
                <a:schemeClr val="tx1">
                  <a:lumMod val="95000"/>
                  <a:lumOff val="5000"/>
                  <a:alpha val="15000"/>
                </a:scheme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2" name="Title 1"/>
          <p:cNvSpPr>
            <a:spLocks noGrp="1"/>
          </p:cNvSpPr>
          <p:nvPr>
            <p:ph type="title"/>
          </p:nvPr>
        </p:nvSpPr>
        <p:spPr/>
        <p:txBody>
          <a:bodyPr/>
          <a:lstStyle/>
          <a:p>
            <a:r>
              <a:rPr lang="en-US" sz="4400" b="1" i="0" u="none" strike="noStrike" dirty="0">
                <a:effectLst/>
                <a:latin typeface="Calibri" panose="020F0502020204030204" pitchFamily="34" charset="0"/>
              </a:rPr>
              <a:t>Special workforce groups</a:t>
            </a:r>
            <a:endParaRPr lang="en-IN" dirty="0">
              <a:solidFill>
                <a:schemeClr val="tx1">
                  <a:lumMod val="85000"/>
                  <a:lumOff val="15000"/>
                </a:schemeClr>
              </a:solidFill>
            </a:endParaRPr>
          </a:p>
        </p:txBody>
      </p:sp>
      <p:sp>
        <p:nvSpPr>
          <p:cNvPr id="7" name="Freeform 6"/>
          <p:cNvSpPr>
            <a:spLocks/>
          </p:cNvSpPr>
          <p:nvPr/>
        </p:nvSpPr>
        <p:spPr bwMode="auto">
          <a:xfrm>
            <a:off x="3414709" y="1675519"/>
            <a:ext cx="2398717" cy="2108391"/>
          </a:xfrm>
          <a:custGeom>
            <a:avLst/>
            <a:gdLst>
              <a:gd name="T0" fmla="*/ 860 w 1702"/>
              <a:gd name="T1" fmla="*/ 0 h 1496"/>
              <a:gd name="T2" fmla="*/ 879 w 1702"/>
              <a:gd name="T3" fmla="*/ 5 h 1496"/>
              <a:gd name="T4" fmla="*/ 897 w 1702"/>
              <a:gd name="T5" fmla="*/ 16 h 1496"/>
              <a:gd name="T6" fmla="*/ 914 w 1702"/>
              <a:gd name="T7" fmla="*/ 33 h 1496"/>
              <a:gd name="T8" fmla="*/ 931 w 1702"/>
              <a:gd name="T9" fmla="*/ 55 h 1496"/>
              <a:gd name="T10" fmla="*/ 1683 w 1702"/>
              <a:gd name="T11" fmla="*/ 1357 h 1496"/>
              <a:gd name="T12" fmla="*/ 1696 w 1702"/>
              <a:gd name="T13" fmla="*/ 1382 h 1496"/>
              <a:gd name="T14" fmla="*/ 1702 w 1702"/>
              <a:gd name="T15" fmla="*/ 1405 h 1496"/>
              <a:gd name="T16" fmla="*/ 1702 w 1702"/>
              <a:gd name="T17" fmla="*/ 1427 h 1496"/>
              <a:gd name="T18" fmla="*/ 1697 w 1702"/>
              <a:gd name="T19" fmla="*/ 1446 h 1496"/>
              <a:gd name="T20" fmla="*/ 1688 w 1702"/>
              <a:gd name="T21" fmla="*/ 1462 h 1496"/>
              <a:gd name="T22" fmla="*/ 1673 w 1702"/>
              <a:gd name="T23" fmla="*/ 1476 h 1496"/>
              <a:gd name="T24" fmla="*/ 1654 w 1702"/>
              <a:gd name="T25" fmla="*/ 1487 h 1496"/>
              <a:gd name="T26" fmla="*/ 1631 w 1702"/>
              <a:gd name="T27" fmla="*/ 1493 h 1496"/>
              <a:gd name="T28" fmla="*/ 1604 w 1702"/>
              <a:gd name="T29" fmla="*/ 1496 h 1496"/>
              <a:gd name="T30" fmla="*/ 99 w 1702"/>
              <a:gd name="T31" fmla="*/ 1496 h 1496"/>
              <a:gd name="T32" fmla="*/ 72 w 1702"/>
              <a:gd name="T33" fmla="*/ 1493 h 1496"/>
              <a:gd name="T34" fmla="*/ 48 w 1702"/>
              <a:gd name="T35" fmla="*/ 1487 h 1496"/>
              <a:gd name="T36" fmla="*/ 29 w 1702"/>
              <a:gd name="T37" fmla="*/ 1476 h 1496"/>
              <a:gd name="T38" fmla="*/ 15 w 1702"/>
              <a:gd name="T39" fmla="*/ 1462 h 1496"/>
              <a:gd name="T40" fmla="*/ 5 w 1702"/>
              <a:gd name="T41" fmla="*/ 1446 h 1496"/>
              <a:gd name="T42" fmla="*/ 0 w 1702"/>
              <a:gd name="T43" fmla="*/ 1427 h 1496"/>
              <a:gd name="T44" fmla="*/ 1 w 1702"/>
              <a:gd name="T45" fmla="*/ 1405 h 1496"/>
              <a:gd name="T46" fmla="*/ 7 w 1702"/>
              <a:gd name="T47" fmla="*/ 1382 h 1496"/>
              <a:gd name="T48" fmla="*/ 18 w 1702"/>
              <a:gd name="T49" fmla="*/ 1357 h 1496"/>
              <a:gd name="T50" fmla="*/ 770 w 1702"/>
              <a:gd name="T51" fmla="*/ 55 h 1496"/>
              <a:gd name="T52" fmla="*/ 786 w 1702"/>
              <a:gd name="T53" fmla="*/ 33 h 1496"/>
              <a:gd name="T54" fmla="*/ 804 w 1702"/>
              <a:gd name="T55" fmla="*/ 16 h 1496"/>
              <a:gd name="T56" fmla="*/ 821 w 1702"/>
              <a:gd name="T57" fmla="*/ 5 h 1496"/>
              <a:gd name="T58" fmla="*/ 841 w 1702"/>
              <a:gd name="T59" fmla="*/ 0 h 1496"/>
              <a:gd name="T60" fmla="*/ 860 w 1702"/>
              <a:gd name="T61" fmla="*/ 0 h 1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02" h="1496">
                <a:moveTo>
                  <a:pt x="860" y="0"/>
                </a:moveTo>
                <a:lnTo>
                  <a:pt x="879" y="5"/>
                </a:lnTo>
                <a:lnTo>
                  <a:pt x="897" y="16"/>
                </a:lnTo>
                <a:lnTo>
                  <a:pt x="914" y="33"/>
                </a:lnTo>
                <a:lnTo>
                  <a:pt x="931" y="55"/>
                </a:lnTo>
                <a:lnTo>
                  <a:pt x="1683" y="1357"/>
                </a:lnTo>
                <a:lnTo>
                  <a:pt x="1696" y="1382"/>
                </a:lnTo>
                <a:lnTo>
                  <a:pt x="1702" y="1405"/>
                </a:lnTo>
                <a:lnTo>
                  <a:pt x="1702" y="1427"/>
                </a:lnTo>
                <a:lnTo>
                  <a:pt x="1697" y="1446"/>
                </a:lnTo>
                <a:lnTo>
                  <a:pt x="1688" y="1462"/>
                </a:lnTo>
                <a:lnTo>
                  <a:pt x="1673" y="1476"/>
                </a:lnTo>
                <a:lnTo>
                  <a:pt x="1654" y="1487"/>
                </a:lnTo>
                <a:lnTo>
                  <a:pt x="1631" y="1493"/>
                </a:lnTo>
                <a:lnTo>
                  <a:pt x="1604" y="1496"/>
                </a:lnTo>
                <a:lnTo>
                  <a:pt x="99" y="1496"/>
                </a:lnTo>
                <a:lnTo>
                  <a:pt x="72" y="1493"/>
                </a:lnTo>
                <a:lnTo>
                  <a:pt x="48" y="1487"/>
                </a:lnTo>
                <a:lnTo>
                  <a:pt x="29" y="1476"/>
                </a:lnTo>
                <a:lnTo>
                  <a:pt x="15" y="1462"/>
                </a:lnTo>
                <a:lnTo>
                  <a:pt x="5" y="1446"/>
                </a:lnTo>
                <a:lnTo>
                  <a:pt x="0" y="1427"/>
                </a:lnTo>
                <a:lnTo>
                  <a:pt x="1" y="1405"/>
                </a:lnTo>
                <a:lnTo>
                  <a:pt x="7" y="1382"/>
                </a:lnTo>
                <a:lnTo>
                  <a:pt x="18" y="1357"/>
                </a:lnTo>
                <a:lnTo>
                  <a:pt x="770" y="55"/>
                </a:lnTo>
                <a:lnTo>
                  <a:pt x="786" y="33"/>
                </a:lnTo>
                <a:lnTo>
                  <a:pt x="804" y="16"/>
                </a:lnTo>
                <a:lnTo>
                  <a:pt x="821" y="5"/>
                </a:lnTo>
                <a:lnTo>
                  <a:pt x="841" y="0"/>
                </a:lnTo>
                <a:lnTo>
                  <a:pt x="86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8" name="Freeform 7"/>
          <p:cNvSpPr>
            <a:spLocks/>
          </p:cNvSpPr>
          <p:nvPr/>
        </p:nvSpPr>
        <p:spPr bwMode="auto">
          <a:xfrm>
            <a:off x="3414709" y="4007997"/>
            <a:ext cx="2398717" cy="2108391"/>
          </a:xfrm>
          <a:custGeom>
            <a:avLst/>
            <a:gdLst>
              <a:gd name="T0" fmla="*/ 99 w 1702"/>
              <a:gd name="T1" fmla="*/ 0 h 1496"/>
              <a:gd name="T2" fmla="*/ 1604 w 1702"/>
              <a:gd name="T3" fmla="*/ 0 h 1496"/>
              <a:gd name="T4" fmla="*/ 1631 w 1702"/>
              <a:gd name="T5" fmla="*/ 2 h 1496"/>
              <a:gd name="T6" fmla="*/ 1654 w 1702"/>
              <a:gd name="T7" fmla="*/ 9 h 1496"/>
              <a:gd name="T8" fmla="*/ 1673 w 1702"/>
              <a:gd name="T9" fmla="*/ 20 h 1496"/>
              <a:gd name="T10" fmla="*/ 1688 w 1702"/>
              <a:gd name="T11" fmla="*/ 34 h 1496"/>
              <a:gd name="T12" fmla="*/ 1697 w 1702"/>
              <a:gd name="T13" fmla="*/ 50 h 1496"/>
              <a:gd name="T14" fmla="*/ 1702 w 1702"/>
              <a:gd name="T15" fmla="*/ 69 h 1496"/>
              <a:gd name="T16" fmla="*/ 1702 w 1702"/>
              <a:gd name="T17" fmla="*/ 91 h 1496"/>
              <a:gd name="T18" fmla="*/ 1695 w 1702"/>
              <a:gd name="T19" fmla="*/ 114 h 1496"/>
              <a:gd name="T20" fmla="*/ 1683 w 1702"/>
              <a:gd name="T21" fmla="*/ 139 h 1496"/>
              <a:gd name="T22" fmla="*/ 931 w 1702"/>
              <a:gd name="T23" fmla="*/ 1439 h 1496"/>
              <a:gd name="T24" fmla="*/ 914 w 1702"/>
              <a:gd name="T25" fmla="*/ 1462 h 1496"/>
              <a:gd name="T26" fmla="*/ 897 w 1702"/>
              <a:gd name="T27" fmla="*/ 1479 h 1496"/>
              <a:gd name="T28" fmla="*/ 879 w 1702"/>
              <a:gd name="T29" fmla="*/ 1490 h 1496"/>
              <a:gd name="T30" fmla="*/ 859 w 1702"/>
              <a:gd name="T31" fmla="*/ 1496 h 1496"/>
              <a:gd name="T32" fmla="*/ 841 w 1702"/>
              <a:gd name="T33" fmla="*/ 1496 h 1496"/>
              <a:gd name="T34" fmla="*/ 821 w 1702"/>
              <a:gd name="T35" fmla="*/ 1490 h 1496"/>
              <a:gd name="T36" fmla="*/ 802 w 1702"/>
              <a:gd name="T37" fmla="*/ 1479 h 1496"/>
              <a:gd name="T38" fmla="*/ 785 w 1702"/>
              <a:gd name="T39" fmla="*/ 1462 h 1496"/>
              <a:gd name="T40" fmla="*/ 770 w 1702"/>
              <a:gd name="T41" fmla="*/ 1439 h 1496"/>
              <a:gd name="T42" fmla="*/ 18 w 1702"/>
              <a:gd name="T43" fmla="*/ 139 h 1496"/>
              <a:gd name="T44" fmla="*/ 7 w 1702"/>
              <a:gd name="T45" fmla="*/ 114 h 1496"/>
              <a:gd name="T46" fmla="*/ 1 w 1702"/>
              <a:gd name="T47" fmla="*/ 91 h 1496"/>
              <a:gd name="T48" fmla="*/ 0 w 1702"/>
              <a:gd name="T49" fmla="*/ 69 h 1496"/>
              <a:gd name="T50" fmla="*/ 5 w 1702"/>
              <a:gd name="T51" fmla="*/ 50 h 1496"/>
              <a:gd name="T52" fmla="*/ 15 w 1702"/>
              <a:gd name="T53" fmla="*/ 34 h 1496"/>
              <a:gd name="T54" fmla="*/ 29 w 1702"/>
              <a:gd name="T55" fmla="*/ 20 h 1496"/>
              <a:gd name="T56" fmla="*/ 48 w 1702"/>
              <a:gd name="T57" fmla="*/ 9 h 1496"/>
              <a:gd name="T58" fmla="*/ 72 w 1702"/>
              <a:gd name="T59" fmla="*/ 2 h 1496"/>
              <a:gd name="T60" fmla="*/ 99 w 1702"/>
              <a:gd name="T61" fmla="*/ 0 h 1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02" h="1496">
                <a:moveTo>
                  <a:pt x="99" y="0"/>
                </a:moveTo>
                <a:lnTo>
                  <a:pt x="1604" y="0"/>
                </a:lnTo>
                <a:lnTo>
                  <a:pt x="1631" y="2"/>
                </a:lnTo>
                <a:lnTo>
                  <a:pt x="1654" y="9"/>
                </a:lnTo>
                <a:lnTo>
                  <a:pt x="1673" y="20"/>
                </a:lnTo>
                <a:lnTo>
                  <a:pt x="1688" y="34"/>
                </a:lnTo>
                <a:lnTo>
                  <a:pt x="1697" y="50"/>
                </a:lnTo>
                <a:lnTo>
                  <a:pt x="1702" y="69"/>
                </a:lnTo>
                <a:lnTo>
                  <a:pt x="1702" y="91"/>
                </a:lnTo>
                <a:lnTo>
                  <a:pt x="1695" y="114"/>
                </a:lnTo>
                <a:lnTo>
                  <a:pt x="1683" y="139"/>
                </a:lnTo>
                <a:lnTo>
                  <a:pt x="931" y="1439"/>
                </a:lnTo>
                <a:lnTo>
                  <a:pt x="914" y="1462"/>
                </a:lnTo>
                <a:lnTo>
                  <a:pt x="897" y="1479"/>
                </a:lnTo>
                <a:lnTo>
                  <a:pt x="879" y="1490"/>
                </a:lnTo>
                <a:lnTo>
                  <a:pt x="859" y="1496"/>
                </a:lnTo>
                <a:lnTo>
                  <a:pt x="841" y="1496"/>
                </a:lnTo>
                <a:lnTo>
                  <a:pt x="821" y="1490"/>
                </a:lnTo>
                <a:lnTo>
                  <a:pt x="802" y="1479"/>
                </a:lnTo>
                <a:lnTo>
                  <a:pt x="785" y="1462"/>
                </a:lnTo>
                <a:lnTo>
                  <a:pt x="770" y="1439"/>
                </a:lnTo>
                <a:lnTo>
                  <a:pt x="18" y="139"/>
                </a:lnTo>
                <a:lnTo>
                  <a:pt x="7" y="114"/>
                </a:lnTo>
                <a:lnTo>
                  <a:pt x="1" y="91"/>
                </a:lnTo>
                <a:lnTo>
                  <a:pt x="0" y="69"/>
                </a:lnTo>
                <a:lnTo>
                  <a:pt x="5" y="50"/>
                </a:lnTo>
                <a:lnTo>
                  <a:pt x="15" y="34"/>
                </a:lnTo>
                <a:lnTo>
                  <a:pt x="29" y="20"/>
                </a:lnTo>
                <a:lnTo>
                  <a:pt x="48" y="9"/>
                </a:lnTo>
                <a:lnTo>
                  <a:pt x="72" y="2"/>
                </a:lnTo>
                <a:lnTo>
                  <a:pt x="99" y="0"/>
                </a:lnTo>
                <a:close/>
              </a:path>
            </a:pathLst>
          </a:custGeom>
          <a:solidFill>
            <a:schemeClr val="accent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9" name="Freeform 8"/>
          <p:cNvSpPr>
            <a:spLocks/>
          </p:cNvSpPr>
          <p:nvPr/>
        </p:nvSpPr>
        <p:spPr bwMode="auto">
          <a:xfrm>
            <a:off x="4892413" y="1442976"/>
            <a:ext cx="2404354" cy="2111209"/>
          </a:xfrm>
          <a:custGeom>
            <a:avLst/>
            <a:gdLst>
              <a:gd name="T0" fmla="*/ 99 w 1706"/>
              <a:gd name="T1" fmla="*/ 0 h 1498"/>
              <a:gd name="T2" fmla="*/ 1608 w 1706"/>
              <a:gd name="T3" fmla="*/ 0 h 1498"/>
              <a:gd name="T4" fmla="*/ 1635 w 1706"/>
              <a:gd name="T5" fmla="*/ 2 h 1498"/>
              <a:gd name="T6" fmla="*/ 1658 w 1706"/>
              <a:gd name="T7" fmla="*/ 9 h 1498"/>
              <a:gd name="T8" fmla="*/ 1677 w 1706"/>
              <a:gd name="T9" fmla="*/ 19 h 1498"/>
              <a:gd name="T10" fmla="*/ 1692 w 1706"/>
              <a:gd name="T11" fmla="*/ 33 h 1498"/>
              <a:gd name="T12" fmla="*/ 1701 w 1706"/>
              <a:gd name="T13" fmla="*/ 49 h 1498"/>
              <a:gd name="T14" fmla="*/ 1706 w 1706"/>
              <a:gd name="T15" fmla="*/ 69 h 1498"/>
              <a:gd name="T16" fmla="*/ 1706 w 1706"/>
              <a:gd name="T17" fmla="*/ 91 h 1498"/>
              <a:gd name="T18" fmla="*/ 1699 w 1706"/>
              <a:gd name="T19" fmla="*/ 114 h 1498"/>
              <a:gd name="T20" fmla="*/ 1687 w 1706"/>
              <a:gd name="T21" fmla="*/ 138 h 1498"/>
              <a:gd name="T22" fmla="*/ 933 w 1706"/>
              <a:gd name="T23" fmla="*/ 1443 h 1498"/>
              <a:gd name="T24" fmla="*/ 918 w 1706"/>
              <a:gd name="T25" fmla="*/ 1465 h 1498"/>
              <a:gd name="T26" fmla="*/ 901 w 1706"/>
              <a:gd name="T27" fmla="*/ 1482 h 1498"/>
              <a:gd name="T28" fmla="*/ 883 w 1706"/>
              <a:gd name="T29" fmla="*/ 1493 h 1498"/>
              <a:gd name="T30" fmla="*/ 863 w 1706"/>
              <a:gd name="T31" fmla="*/ 1498 h 1498"/>
              <a:gd name="T32" fmla="*/ 844 w 1706"/>
              <a:gd name="T33" fmla="*/ 1498 h 1498"/>
              <a:gd name="T34" fmla="*/ 825 w 1706"/>
              <a:gd name="T35" fmla="*/ 1493 h 1498"/>
              <a:gd name="T36" fmla="*/ 806 w 1706"/>
              <a:gd name="T37" fmla="*/ 1482 h 1498"/>
              <a:gd name="T38" fmla="*/ 789 w 1706"/>
              <a:gd name="T39" fmla="*/ 1465 h 1498"/>
              <a:gd name="T40" fmla="*/ 774 w 1706"/>
              <a:gd name="T41" fmla="*/ 1443 h 1498"/>
              <a:gd name="T42" fmla="*/ 19 w 1706"/>
              <a:gd name="T43" fmla="*/ 138 h 1498"/>
              <a:gd name="T44" fmla="*/ 7 w 1706"/>
              <a:gd name="T45" fmla="*/ 114 h 1498"/>
              <a:gd name="T46" fmla="*/ 0 w 1706"/>
              <a:gd name="T47" fmla="*/ 90 h 1498"/>
              <a:gd name="T48" fmla="*/ 0 w 1706"/>
              <a:gd name="T49" fmla="*/ 69 h 1498"/>
              <a:gd name="T50" fmla="*/ 5 w 1706"/>
              <a:gd name="T51" fmla="*/ 49 h 1498"/>
              <a:gd name="T52" fmla="*/ 14 w 1706"/>
              <a:gd name="T53" fmla="*/ 33 h 1498"/>
              <a:gd name="T54" fmla="*/ 29 w 1706"/>
              <a:gd name="T55" fmla="*/ 19 h 1498"/>
              <a:gd name="T56" fmla="*/ 48 w 1706"/>
              <a:gd name="T57" fmla="*/ 9 h 1498"/>
              <a:gd name="T58" fmla="*/ 71 w 1706"/>
              <a:gd name="T59" fmla="*/ 2 h 1498"/>
              <a:gd name="T60" fmla="*/ 99 w 1706"/>
              <a:gd name="T61" fmla="*/ 0 h 1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06" h="1498">
                <a:moveTo>
                  <a:pt x="99" y="0"/>
                </a:moveTo>
                <a:lnTo>
                  <a:pt x="1608" y="0"/>
                </a:lnTo>
                <a:lnTo>
                  <a:pt x="1635" y="2"/>
                </a:lnTo>
                <a:lnTo>
                  <a:pt x="1658" y="9"/>
                </a:lnTo>
                <a:lnTo>
                  <a:pt x="1677" y="19"/>
                </a:lnTo>
                <a:lnTo>
                  <a:pt x="1692" y="33"/>
                </a:lnTo>
                <a:lnTo>
                  <a:pt x="1701" y="49"/>
                </a:lnTo>
                <a:lnTo>
                  <a:pt x="1706" y="69"/>
                </a:lnTo>
                <a:lnTo>
                  <a:pt x="1706" y="91"/>
                </a:lnTo>
                <a:lnTo>
                  <a:pt x="1699" y="114"/>
                </a:lnTo>
                <a:lnTo>
                  <a:pt x="1687" y="138"/>
                </a:lnTo>
                <a:lnTo>
                  <a:pt x="933" y="1443"/>
                </a:lnTo>
                <a:lnTo>
                  <a:pt x="918" y="1465"/>
                </a:lnTo>
                <a:lnTo>
                  <a:pt x="901" y="1482"/>
                </a:lnTo>
                <a:lnTo>
                  <a:pt x="883" y="1493"/>
                </a:lnTo>
                <a:lnTo>
                  <a:pt x="863" y="1498"/>
                </a:lnTo>
                <a:lnTo>
                  <a:pt x="844" y="1498"/>
                </a:lnTo>
                <a:lnTo>
                  <a:pt x="825" y="1493"/>
                </a:lnTo>
                <a:lnTo>
                  <a:pt x="806" y="1482"/>
                </a:lnTo>
                <a:lnTo>
                  <a:pt x="789" y="1465"/>
                </a:lnTo>
                <a:lnTo>
                  <a:pt x="774" y="1443"/>
                </a:lnTo>
                <a:lnTo>
                  <a:pt x="19" y="138"/>
                </a:lnTo>
                <a:lnTo>
                  <a:pt x="7" y="114"/>
                </a:lnTo>
                <a:lnTo>
                  <a:pt x="0" y="90"/>
                </a:lnTo>
                <a:lnTo>
                  <a:pt x="0" y="69"/>
                </a:lnTo>
                <a:lnTo>
                  <a:pt x="5" y="49"/>
                </a:lnTo>
                <a:lnTo>
                  <a:pt x="14" y="33"/>
                </a:lnTo>
                <a:lnTo>
                  <a:pt x="29" y="19"/>
                </a:lnTo>
                <a:lnTo>
                  <a:pt x="48" y="9"/>
                </a:lnTo>
                <a:lnTo>
                  <a:pt x="71" y="2"/>
                </a:lnTo>
                <a:lnTo>
                  <a:pt x="99"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0" name="Freeform 9"/>
          <p:cNvSpPr>
            <a:spLocks/>
          </p:cNvSpPr>
          <p:nvPr/>
        </p:nvSpPr>
        <p:spPr bwMode="auto">
          <a:xfrm>
            <a:off x="6379984" y="1674109"/>
            <a:ext cx="2397308" cy="2109800"/>
          </a:xfrm>
          <a:custGeom>
            <a:avLst/>
            <a:gdLst>
              <a:gd name="T0" fmla="*/ 841 w 1701"/>
              <a:gd name="T1" fmla="*/ 0 h 1497"/>
              <a:gd name="T2" fmla="*/ 860 w 1701"/>
              <a:gd name="T3" fmla="*/ 0 h 1497"/>
              <a:gd name="T4" fmla="*/ 879 w 1701"/>
              <a:gd name="T5" fmla="*/ 6 h 1497"/>
              <a:gd name="T6" fmla="*/ 898 w 1701"/>
              <a:gd name="T7" fmla="*/ 16 h 1497"/>
              <a:gd name="T8" fmla="*/ 915 w 1701"/>
              <a:gd name="T9" fmla="*/ 33 h 1497"/>
              <a:gd name="T10" fmla="*/ 930 w 1701"/>
              <a:gd name="T11" fmla="*/ 56 h 1497"/>
              <a:gd name="T12" fmla="*/ 1683 w 1701"/>
              <a:gd name="T13" fmla="*/ 1358 h 1497"/>
              <a:gd name="T14" fmla="*/ 1694 w 1701"/>
              <a:gd name="T15" fmla="*/ 1383 h 1497"/>
              <a:gd name="T16" fmla="*/ 1700 w 1701"/>
              <a:gd name="T17" fmla="*/ 1406 h 1497"/>
              <a:gd name="T18" fmla="*/ 1701 w 1701"/>
              <a:gd name="T19" fmla="*/ 1428 h 1497"/>
              <a:gd name="T20" fmla="*/ 1697 w 1701"/>
              <a:gd name="T21" fmla="*/ 1447 h 1497"/>
              <a:gd name="T22" fmla="*/ 1686 w 1701"/>
              <a:gd name="T23" fmla="*/ 1463 h 1497"/>
              <a:gd name="T24" fmla="*/ 1673 w 1701"/>
              <a:gd name="T25" fmla="*/ 1477 h 1497"/>
              <a:gd name="T26" fmla="*/ 1653 w 1701"/>
              <a:gd name="T27" fmla="*/ 1488 h 1497"/>
              <a:gd name="T28" fmla="*/ 1630 w 1701"/>
              <a:gd name="T29" fmla="*/ 1494 h 1497"/>
              <a:gd name="T30" fmla="*/ 1602 w 1701"/>
              <a:gd name="T31" fmla="*/ 1497 h 1497"/>
              <a:gd name="T32" fmla="*/ 98 w 1701"/>
              <a:gd name="T33" fmla="*/ 1497 h 1497"/>
              <a:gd name="T34" fmla="*/ 70 w 1701"/>
              <a:gd name="T35" fmla="*/ 1494 h 1497"/>
              <a:gd name="T36" fmla="*/ 47 w 1701"/>
              <a:gd name="T37" fmla="*/ 1488 h 1497"/>
              <a:gd name="T38" fmla="*/ 27 w 1701"/>
              <a:gd name="T39" fmla="*/ 1477 h 1497"/>
              <a:gd name="T40" fmla="*/ 13 w 1701"/>
              <a:gd name="T41" fmla="*/ 1463 h 1497"/>
              <a:gd name="T42" fmla="*/ 4 w 1701"/>
              <a:gd name="T43" fmla="*/ 1447 h 1497"/>
              <a:gd name="T44" fmla="*/ 0 w 1701"/>
              <a:gd name="T45" fmla="*/ 1428 h 1497"/>
              <a:gd name="T46" fmla="*/ 0 w 1701"/>
              <a:gd name="T47" fmla="*/ 1406 h 1497"/>
              <a:gd name="T48" fmla="*/ 5 w 1701"/>
              <a:gd name="T49" fmla="*/ 1383 h 1497"/>
              <a:gd name="T50" fmla="*/ 18 w 1701"/>
              <a:gd name="T51" fmla="*/ 1358 h 1497"/>
              <a:gd name="T52" fmla="*/ 771 w 1701"/>
              <a:gd name="T53" fmla="*/ 56 h 1497"/>
              <a:gd name="T54" fmla="*/ 786 w 1701"/>
              <a:gd name="T55" fmla="*/ 33 h 1497"/>
              <a:gd name="T56" fmla="*/ 803 w 1701"/>
              <a:gd name="T57" fmla="*/ 16 h 1497"/>
              <a:gd name="T58" fmla="*/ 822 w 1701"/>
              <a:gd name="T59" fmla="*/ 4 h 1497"/>
              <a:gd name="T60" fmla="*/ 841 w 1701"/>
              <a:gd name="T61"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01" h="1497">
                <a:moveTo>
                  <a:pt x="841" y="0"/>
                </a:moveTo>
                <a:lnTo>
                  <a:pt x="860" y="0"/>
                </a:lnTo>
                <a:lnTo>
                  <a:pt x="879" y="6"/>
                </a:lnTo>
                <a:lnTo>
                  <a:pt x="898" y="16"/>
                </a:lnTo>
                <a:lnTo>
                  <a:pt x="915" y="33"/>
                </a:lnTo>
                <a:lnTo>
                  <a:pt x="930" y="56"/>
                </a:lnTo>
                <a:lnTo>
                  <a:pt x="1683" y="1358"/>
                </a:lnTo>
                <a:lnTo>
                  <a:pt x="1694" y="1383"/>
                </a:lnTo>
                <a:lnTo>
                  <a:pt x="1700" y="1406"/>
                </a:lnTo>
                <a:lnTo>
                  <a:pt x="1701" y="1428"/>
                </a:lnTo>
                <a:lnTo>
                  <a:pt x="1697" y="1447"/>
                </a:lnTo>
                <a:lnTo>
                  <a:pt x="1686" y="1463"/>
                </a:lnTo>
                <a:lnTo>
                  <a:pt x="1673" y="1477"/>
                </a:lnTo>
                <a:lnTo>
                  <a:pt x="1653" y="1488"/>
                </a:lnTo>
                <a:lnTo>
                  <a:pt x="1630" y="1494"/>
                </a:lnTo>
                <a:lnTo>
                  <a:pt x="1602" y="1497"/>
                </a:lnTo>
                <a:lnTo>
                  <a:pt x="98" y="1497"/>
                </a:lnTo>
                <a:lnTo>
                  <a:pt x="70" y="1494"/>
                </a:lnTo>
                <a:lnTo>
                  <a:pt x="47" y="1488"/>
                </a:lnTo>
                <a:lnTo>
                  <a:pt x="27" y="1477"/>
                </a:lnTo>
                <a:lnTo>
                  <a:pt x="13" y="1463"/>
                </a:lnTo>
                <a:lnTo>
                  <a:pt x="4" y="1447"/>
                </a:lnTo>
                <a:lnTo>
                  <a:pt x="0" y="1428"/>
                </a:lnTo>
                <a:lnTo>
                  <a:pt x="0" y="1406"/>
                </a:lnTo>
                <a:lnTo>
                  <a:pt x="5" y="1383"/>
                </a:lnTo>
                <a:lnTo>
                  <a:pt x="18" y="1358"/>
                </a:lnTo>
                <a:lnTo>
                  <a:pt x="771" y="56"/>
                </a:lnTo>
                <a:lnTo>
                  <a:pt x="786" y="33"/>
                </a:lnTo>
                <a:lnTo>
                  <a:pt x="803" y="16"/>
                </a:lnTo>
                <a:lnTo>
                  <a:pt x="822" y="4"/>
                </a:lnTo>
                <a:lnTo>
                  <a:pt x="841"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1" name="Freeform 10"/>
          <p:cNvSpPr>
            <a:spLocks/>
          </p:cNvSpPr>
          <p:nvPr/>
        </p:nvSpPr>
        <p:spPr bwMode="auto">
          <a:xfrm>
            <a:off x="6377166" y="4007996"/>
            <a:ext cx="2400127" cy="2115438"/>
          </a:xfrm>
          <a:custGeom>
            <a:avLst/>
            <a:gdLst>
              <a:gd name="T0" fmla="*/ 100 w 1703"/>
              <a:gd name="T1" fmla="*/ 0 h 1501"/>
              <a:gd name="T2" fmla="*/ 1604 w 1703"/>
              <a:gd name="T3" fmla="*/ 0 h 1501"/>
              <a:gd name="T4" fmla="*/ 1632 w 1703"/>
              <a:gd name="T5" fmla="*/ 2 h 1501"/>
              <a:gd name="T6" fmla="*/ 1655 w 1703"/>
              <a:gd name="T7" fmla="*/ 9 h 1501"/>
              <a:gd name="T8" fmla="*/ 1675 w 1703"/>
              <a:gd name="T9" fmla="*/ 20 h 1501"/>
              <a:gd name="T10" fmla="*/ 1688 w 1703"/>
              <a:gd name="T11" fmla="*/ 34 h 1501"/>
              <a:gd name="T12" fmla="*/ 1699 w 1703"/>
              <a:gd name="T13" fmla="*/ 50 h 1501"/>
              <a:gd name="T14" fmla="*/ 1703 w 1703"/>
              <a:gd name="T15" fmla="*/ 69 h 1501"/>
              <a:gd name="T16" fmla="*/ 1702 w 1703"/>
              <a:gd name="T17" fmla="*/ 91 h 1501"/>
              <a:gd name="T18" fmla="*/ 1696 w 1703"/>
              <a:gd name="T19" fmla="*/ 114 h 1501"/>
              <a:gd name="T20" fmla="*/ 1685 w 1703"/>
              <a:gd name="T21" fmla="*/ 139 h 1501"/>
              <a:gd name="T22" fmla="*/ 931 w 1703"/>
              <a:gd name="T23" fmla="*/ 1444 h 1501"/>
              <a:gd name="T24" fmla="*/ 916 w 1703"/>
              <a:gd name="T25" fmla="*/ 1466 h 1501"/>
              <a:gd name="T26" fmla="*/ 899 w 1703"/>
              <a:gd name="T27" fmla="*/ 1483 h 1501"/>
              <a:gd name="T28" fmla="*/ 880 w 1703"/>
              <a:gd name="T29" fmla="*/ 1495 h 1501"/>
              <a:gd name="T30" fmla="*/ 861 w 1703"/>
              <a:gd name="T31" fmla="*/ 1501 h 1501"/>
              <a:gd name="T32" fmla="*/ 842 w 1703"/>
              <a:gd name="T33" fmla="*/ 1501 h 1501"/>
              <a:gd name="T34" fmla="*/ 822 w 1703"/>
              <a:gd name="T35" fmla="*/ 1495 h 1501"/>
              <a:gd name="T36" fmla="*/ 804 w 1703"/>
              <a:gd name="T37" fmla="*/ 1483 h 1501"/>
              <a:gd name="T38" fmla="*/ 787 w 1703"/>
              <a:gd name="T39" fmla="*/ 1466 h 1501"/>
              <a:gd name="T40" fmla="*/ 772 w 1703"/>
              <a:gd name="T41" fmla="*/ 1444 h 1501"/>
              <a:gd name="T42" fmla="*/ 19 w 1703"/>
              <a:gd name="T43" fmla="*/ 140 h 1501"/>
              <a:gd name="T44" fmla="*/ 7 w 1703"/>
              <a:gd name="T45" fmla="*/ 114 h 1501"/>
              <a:gd name="T46" fmla="*/ 2 w 1703"/>
              <a:gd name="T47" fmla="*/ 91 h 1501"/>
              <a:gd name="T48" fmla="*/ 0 w 1703"/>
              <a:gd name="T49" fmla="*/ 69 h 1501"/>
              <a:gd name="T50" fmla="*/ 5 w 1703"/>
              <a:gd name="T51" fmla="*/ 50 h 1501"/>
              <a:gd name="T52" fmla="*/ 15 w 1703"/>
              <a:gd name="T53" fmla="*/ 34 h 1501"/>
              <a:gd name="T54" fmla="*/ 29 w 1703"/>
              <a:gd name="T55" fmla="*/ 20 h 1501"/>
              <a:gd name="T56" fmla="*/ 49 w 1703"/>
              <a:gd name="T57" fmla="*/ 9 h 1501"/>
              <a:gd name="T58" fmla="*/ 72 w 1703"/>
              <a:gd name="T59" fmla="*/ 2 h 1501"/>
              <a:gd name="T60" fmla="*/ 100 w 1703"/>
              <a:gd name="T6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03" h="1501">
                <a:moveTo>
                  <a:pt x="100" y="0"/>
                </a:moveTo>
                <a:lnTo>
                  <a:pt x="1604" y="0"/>
                </a:lnTo>
                <a:lnTo>
                  <a:pt x="1632" y="2"/>
                </a:lnTo>
                <a:lnTo>
                  <a:pt x="1655" y="9"/>
                </a:lnTo>
                <a:lnTo>
                  <a:pt x="1675" y="20"/>
                </a:lnTo>
                <a:lnTo>
                  <a:pt x="1688" y="34"/>
                </a:lnTo>
                <a:lnTo>
                  <a:pt x="1699" y="50"/>
                </a:lnTo>
                <a:lnTo>
                  <a:pt x="1703" y="69"/>
                </a:lnTo>
                <a:lnTo>
                  <a:pt x="1702" y="91"/>
                </a:lnTo>
                <a:lnTo>
                  <a:pt x="1696" y="114"/>
                </a:lnTo>
                <a:lnTo>
                  <a:pt x="1685" y="139"/>
                </a:lnTo>
                <a:lnTo>
                  <a:pt x="931" y="1444"/>
                </a:lnTo>
                <a:lnTo>
                  <a:pt x="916" y="1466"/>
                </a:lnTo>
                <a:lnTo>
                  <a:pt x="899" y="1483"/>
                </a:lnTo>
                <a:lnTo>
                  <a:pt x="880" y="1495"/>
                </a:lnTo>
                <a:lnTo>
                  <a:pt x="861" y="1501"/>
                </a:lnTo>
                <a:lnTo>
                  <a:pt x="842" y="1501"/>
                </a:lnTo>
                <a:lnTo>
                  <a:pt x="822" y="1495"/>
                </a:lnTo>
                <a:lnTo>
                  <a:pt x="804" y="1483"/>
                </a:lnTo>
                <a:lnTo>
                  <a:pt x="787" y="1466"/>
                </a:lnTo>
                <a:lnTo>
                  <a:pt x="772" y="1444"/>
                </a:lnTo>
                <a:lnTo>
                  <a:pt x="19" y="140"/>
                </a:lnTo>
                <a:lnTo>
                  <a:pt x="7" y="114"/>
                </a:lnTo>
                <a:lnTo>
                  <a:pt x="2" y="91"/>
                </a:lnTo>
                <a:lnTo>
                  <a:pt x="0" y="69"/>
                </a:lnTo>
                <a:lnTo>
                  <a:pt x="5" y="50"/>
                </a:lnTo>
                <a:lnTo>
                  <a:pt x="15" y="34"/>
                </a:lnTo>
                <a:lnTo>
                  <a:pt x="29" y="20"/>
                </a:lnTo>
                <a:lnTo>
                  <a:pt x="49" y="9"/>
                </a:lnTo>
                <a:lnTo>
                  <a:pt x="72" y="2"/>
                </a:lnTo>
                <a:lnTo>
                  <a:pt x="100"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2" name="Freeform 11"/>
          <p:cNvSpPr>
            <a:spLocks/>
          </p:cNvSpPr>
          <p:nvPr/>
        </p:nvSpPr>
        <p:spPr bwMode="auto">
          <a:xfrm>
            <a:off x="4893824" y="4237721"/>
            <a:ext cx="2401535" cy="2111209"/>
          </a:xfrm>
          <a:custGeom>
            <a:avLst/>
            <a:gdLst>
              <a:gd name="T0" fmla="*/ 844 w 1704"/>
              <a:gd name="T1" fmla="*/ 0 h 1498"/>
              <a:gd name="T2" fmla="*/ 864 w 1704"/>
              <a:gd name="T3" fmla="*/ 0 h 1498"/>
              <a:gd name="T4" fmla="*/ 884 w 1704"/>
              <a:gd name="T5" fmla="*/ 6 h 1498"/>
              <a:gd name="T6" fmla="*/ 902 w 1704"/>
              <a:gd name="T7" fmla="*/ 16 h 1498"/>
              <a:gd name="T8" fmla="*/ 919 w 1704"/>
              <a:gd name="T9" fmla="*/ 33 h 1498"/>
              <a:gd name="T10" fmla="*/ 934 w 1704"/>
              <a:gd name="T11" fmla="*/ 56 h 1498"/>
              <a:gd name="T12" fmla="*/ 1686 w 1704"/>
              <a:gd name="T13" fmla="*/ 1359 h 1498"/>
              <a:gd name="T14" fmla="*/ 1698 w 1704"/>
              <a:gd name="T15" fmla="*/ 1384 h 1498"/>
              <a:gd name="T16" fmla="*/ 1703 w 1704"/>
              <a:gd name="T17" fmla="*/ 1408 h 1498"/>
              <a:gd name="T18" fmla="*/ 1704 w 1704"/>
              <a:gd name="T19" fmla="*/ 1429 h 1498"/>
              <a:gd name="T20" fmla="*/ 1700 w 1704"/>
              <a:gd name="T21" fmla="*/ 1448 h 1498"/>
              <a:gd name="T22" fmla="*/ 1689 w 1704"/>
              <a:gd name="T23" fmla="*/ 1466 h 1498"/>
              <a:gd name="T24" fmla="*/ 1676 w 1704"/>
              <a:gd name="T25" fmla="*/ 1478 h 1498"/>
              <a:gd name="T26" fmla="*/ 1656 w 1704"/>
              <a:gd name="T27" fmla="*/ 1489 h 1498"/>
              <a:gd name="T28" fmla="*/ 1633 w 1704"/>
              <a:gd name="T29" fmla="*/ 1496 h 1498"/>
              <a:gd name="T30" fmla="*/ 1605 w 1704"/>
              <a:gd name="T31" fmla="*/ 1498 h 1498"/>
              <a:gd name="T32" fmla="*/ 98 w 1704"/>
              <a:gd name="T33" fmla="*/ 1498 h 1498"/>
              <a:gd name="T34" fmla="*/ 72 w 1704"/>
              <a:gd name="T35" fmla="*/ 1496 h 1498"/>
              <a:gd name="T36" fmla="*/ 48 w 1704"/>
              <a:gd name="T37" fmla="*/ 1489 h 1498"/>
              <a:gd name="T38" fmla="*/ 29 w 1704"/>
              <a:gd name="T39" fmla="*/ 1478 h 1498"/>
              <a:gd name="T40" fmla="*/ 15 w 1704"/>
              <a:gd name="T41" fmla="*/ 1466 h 1498"/>
              <a:gd name="T42" fmla="*/ 5 w 1704"/>
              <a:gd name="T43" fmla="*/ 1448 h 1498"/>
              <a:gd name="T44" fmla="*/ 0 w 1704"/>
              <a:gd name="T45" fmla="*/ 1429 h 1498"/>
              <a:gd name="T46" fmla="*/ 1 w 1704"/>
              <a:gd name="T47" fmla="*/ 1408 h 1498"/>
              <a:gd name="T48" fmla="*/ 7 w 1704"/>
              <a:gd name="T49" fmla="*/ 1384 h 1498"/>
              <a:gd name="T50" fmla="*/ 19 w 1704"/>
              <a:gd name="T51" fmla="*/ 1359 h 1498"/>
              <a:gd name="T52" fmla="*/ 774 w 1704"/>
              <a:gd name="T53" fmla="*/ 56 h 1498"/>
              <a:gd name="T54" fmla="*/ 790 w 1704"/>
              <a:gd name="T55" fmla="*/ 33 h 1498"/>
              <a:gd name="T56" fmla="*/ 807 w 1704"/>
              <a:gd name="T57" fmla="*/ 16 h 1498"/>
              <a:gd name="T58" fmla="*/ 826 w 1704"/>
              <a:gd name="T59" fmla="*/ 6 h 1498"/>
              <a:gd name="T60" fmla="*/ 844 w 1704"/>
              <a:gd name="T61" fmla="*/ 0 h 1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04" h="1498">
                <a:moveTo>
                  <a:pt x="844" y="0"/>
                </a:moveTo>
                <a:lnTo>
                  <a:pt x="864" y="0"/>
                </a:lnTo>
                <a:lnTo>
                  <a:pt x="884" y="6"/>
                </a:lnTo>
                <a:lnTo>
                  <a:pt x="902" y="16"/>
                </a:lnTo>
                <a:lnTo>
                  <a:pt x="919" y="33"/>
                </a:lnTo>
                <a:lnTo>
                  <a:pt x="934" y="56"/>
                </a:lnTo>
                <a:lnTo>
                  <a:pt x="1686" y="1359"/>
                </a:lnTo>
                <a:lnTo>
                  <a:pt x="1698" y="1384"/>
                </a:lnTo>
                <a:lnTo>
                  <a:pt x="1703" y="1408"/>
                </a:lnTo>
                <a:lnTo>
                  <a:pt x="1704" y="1429"/>
                </a:lnTo>
                <a:lnTo>
                  <a:pt x="1700" y="1448"/>
                </a:lnTo>
                <a:lnTo>
                  <a:pt x="1689" y="1466"/>
                </a:lnTo>
                <a:lnTo>
                  <a:pt x="1676" y="1478"/>
                </a:lnTo>
                <a:lnTo>
                  <a:pt x="1656" y="1489"/>
                </a:lnTo>
                <a:lnTo>
                  <a:pt x="1633" y="1496"/>
                </a:lnTo>
                <a:lnTo>
                  <a:pt x="1605" y="1498"/>
                </a:lnTo>
                <a:lnTo>
                  <a:pt x="98" y="1498"/>
                </a:lnTo>
                <a:lnTo>
                  <a:pt x="72" y="1496"/>
                </a:lnTo>
                <a:lnTo>
                  <a:pt x="48" y="1489"/>
                </a:lnTo>
                <a:lnTo>
                  <a:pt x="29" y="1478"/>
                </a:lnTo>
                <a:lnTo>
                  <a:pt x="15" y="1466"/>
                </a:lnTo>
                <a:lnTo>
                  <a:pt x="5" y="1448"/>
                </a:lnTo>
                <a:lnTo>
                  <a:pt x="0" y="1429"/>
                </a:lnTo>
                <a:lnTo>
                  <a:pt x="1" y="1408"/>
                </a:lnTo>
                <a:lnTo>
                  <a:pt x="7" y="1384"/>
                </a:lnTo>
                <a:lnTo>
                  <a:pt x="19" y="1359"/>
                </a:lnTo>
                <a:lnTo>
                  <a:pt x="774" y="56"/>
                </a:lnTo>
                <a:lnTo>
                  <a:pt x="790" y="33"/>
                </a:lnTo>
                <a:lnTo>
                  <a:pt x="807" y="16"/>
                </a:lnTo>
                <a:lnTo>
                  <a:pt x="826" y="6"/>
                </a:lnTo>
                <a:lnTo>
                  <a:pt x="844"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13" name="Freeform 12"/>
          <p:cNvSpPr>
            <a:spLocks/>
          </p:cNvSpPr>
          <p:nvPr/>
        </p:nvSpPr>
        <p:spPr bwMode="auto">
          <a:xfrm>
            <a:off x="5274349" y="3076415"/>
            <a:ext cx="1640485" cy="1639077"/>
          </a:xfrm>
          <a:custGeom>
            <a:avLst/>
            <a:gdLst>
              <a:gd name="T0" fmla="*/ 582 w 1164"/>
              <a:gd name="T1" fmla="*/ 0 h 1163"/>
              <a:gd name="T2" fmla="*/ 645 w 1164"/>
              <a:gd name="T3" fmla="*/ 3 h 1163"/>
              <a:gd name="T4" fmla="*/ 706 w 1164"/>
              <a:gd name="T5" fmla="*/ 14 h 1163"/>
              <a:gd name="T6" fmla="*/ 765 w 1164"/>
              <a:gd name="T7" fmla="*/ 30 h 1163"/>
              <a:gd name="T8" fmla="*/ 822 w 1164"/>
              <a:gd name="T9" fmla="*/ 52 h 1163"/>
              <a:gd name="T10" fmla="*/ 875 w 1164"/>
              <a:gd name="T11" fmla="*/ 79 h 1163"/>
              <a:gd name="T12" fmla="*/ 926 w 1164"/>
              <a:gd name="T13" fmla="*/ 112 h 1163"/>
              <a:gd name="T14" fmla="*/ 972 w 1164"/>
              <a:gd name="T15" fmla="*/ 150 h 1163"/>
              <a:gd name="T16" fmla="*/ 1013 w 1164"/>
              <a:gd name="T17" fmla="*/ 192 h 1163"/>
              <a:gd name="T18" fmla="*/ 1052 w 1164"/>
              <a:gd name="T19" fmla="*/ 239 h 1163"/>
              <a:gd name="T20" fmla="*/ 1084 w 1164"/>
              <a:gd name="T21" fmla="*/ 288 h 1163"/>
              <a:gd name="T22" fmla="*/ 1112 w 1164"/>
              <a:gd name="T23" fmla="*/ 341 h 1163"/>
              <a:gd name="T24" fmla="*/ 1134 w 1164"/>
              <a:gd name="T25" fmla="*/ 398 h 1163"/>
              <a:gd name="T26" fmla="*/ 1150 w 1164"/>
              <a:gd name="T27" fmla="*/ 457 h 1163"/>
              <a:gd name="T28" fmla="*/ 1160 w 1164"/>
              <a:gd name="T29" fmla="*/ 518 h 1163"/>
              <a:gd name="T30" fmla="*/ 1164 w 1164"/>
              <a:gd name="T31" fmla="*/ 581 h 1163"/>
              <a:gd name="T32" fmla="*/ 1160 w 1164"/>
              <a:gd name="T33" fmla="*/ 645 h 1163"/>
              <a:gd name="T34" fmla="*/ 1150 w 1164"/>
              <a:gd name="T35" fmla="*/ 706 h 1163"/>
              <a:gd name="T36" fmla="*/ 1134 w 1164"/>
              <a:gd name="T37" fmla="*/ 765 h 1163"/>
              <a:gd name="T38" fmla="*/ 1112 w 1164"/>
              <a:gd name="T39" fmla="*/ 822 h 1163"/>
              <a:gd name="T40" fmla="*/ 1084 w 1164"/>
              <a:gd name="T41" fmla="*/ 875 h 1163"/>
              <a:gd name="T42" fmla="*/ 1052 w 1164"/>
              <a:gd name="T43" fmla="*/ 925 h 1163"/>
              <a:gd name="T44" fmla="*/ 1013 w 1164"/>
              <a:gd name="T45" fmla="*/ 972 h 1163"/>
              <a:gd name="T46" fmla="*/ 972 w 1164"/>
              <a:gd name="T47" fmla="*/ 1013 h 1163"/>
              <a:gd name="T48" fmla="*/ 926 w 1164"/>
              <a:gd name="T49" fmla="*/ 1051 h 1163"/>
              <a:gd name="T50" fmla="*/ 875 w 1164"/>
              <a:gd name="T51" fmla="*/ 1084 h 1163"/>
              <a:gd name="T52" fmla="*/ 822 w 1164"/>
              <a:gd name="T53" fmla="*/ 1111 h 1163"/>
              <a:gd name="T54" fmla="*/ 765 w 1164"/>
              <a:gd name="T55" fmla="*/ 1133 h 1163"/>
              <a:gd name="T56" fmla="*/ 706 w 1164"/>
              <a:gd name="T57" fmla="*/ 1149 h 1163"/>
              <a:gd name="T58" fmla="*/ 645 w 1164"/>
              <a:gd name="T59" fmla="*/ 1160 h 1163"/>
              <a:gd name="T60" fmla="*/ 582 w 1164"/>
              <a:gd name="T61" fmla="*/ 1163 h 1163"/>
              <a:gd name="T62" fmla="*/ 518 w 1164"/>
              <a:gd name="T63" fmla="*/ 1160 h 1163"/>
              <a:gd name="T64" fmla="*/ 457 w 1164"/>
              <a:gd name="T65" fmla="*/ 1149 h 1163"/>
              <a:gd name="T66" fmla="*/ 398 w 1164"/>
              <a:gd name="T67" fmla="*/ 1133 h 1163"/>
              <a:gd name="T68" fmla="*/ 342 w 1164"/>
              <a:gd name="T69" fmla="*/ 1111 h 1163"/>
              <a:gd name="T70" fmla="*/ 288 w 1164"/>
              <a:gd name="T71" fmla="*/ 1084 h 1163"/>
              <a:gd name="T72" fmla="*/ 238 w 1164"/>
              <a:gd name="T73" fmla="*/ 1051 h 1163"/>
              <a:gd name="T74" fmla="*/ 191 w 1164"/>
              <a:gd name="T75" fmla="*/ 1013 h 1163"/>
              <a:gd name="T76" fmla="*/ 150 w 1164"/>
              <a:gd name="T77" fmla="*/ 972 h 1163"/>
              <a:gd name="T78" fmla="*/ 112 w 1164"/>
              <a:gd name="T79" fmla="*/ 925 h 1163"/>
              <a:gd name="T80" fmla="*/ 79 w 1164"/>
              <a:gd name="T81" fmla="*/ 875 h 1163"/>
              <a:gd name="T82" fmla="*/ 52 w 1164"/>
              <a:gd name="T83" fmla="*/ 822 h 1163"/>
              <a:gd name="T84" fmla="*/ 30 w 1164"/>
              <a:gd name="T85" fmla="*/ 765 h 1163"/>
              <a:gd name="T86" fmla="*/ 14 w 1164"/>
              <a:gd name="T87" fmla="*/ 706 h 1163"/>
              <a:gd name="T88" fmla="*/ 3 w 1164"/>
              <a:gd name="T89" fmla="*/ 645 h 1163"/>
              <a:gd name="T90" fmla="*/ 0 w 1164"/>
              <a:gd name="T91" fmla="*/ 581 h 1163"/>
              <a:gd name="T92" fmla="*/ 3 w 1164"/>
              <a:gd name="T93" fmla="*/ 518 h 1163"/>
              <a:gd name="T94" fmla="*/ 14 w 1164"/>
              <a:gd name="T95" fmla="*/ 457 h 1163"/>
              <a:gd name="T96" fmla="*/ 30 w 1164"/>
              <a:gd name="T97" fmla="*/ 398 h 1163"/>
              <a:gd name="T98" fmla="*/ 52 w 1164"/>
              <a:gd name="T99" fmla="*/ 341 h 1163"/>
              <a:gd name="T100" fmla="*/ 79 w 1164"/>
              <a:gd name="T101" fmla="*/ 288 h 1163"/>
              <a:gd name="T102" fmla="*/ 112 w 1164"/>
              <a:gd name="T103" fmla="*/ 239 h 1163"/>
              <a:gd name="T104" fmla="*/ 150 w 1164"/>
              <a:gd name="T105" fmla="*/ 192 h 1163"/>
              <a:gd name="T106" fmla="*/ 191 w 1164"/>
              <a:gd name="T107" fmla="*/ 150 h 1163"/>
              <a:gd name="T108" fmla="*/ 238 w 1164"/>
              <a:gd name="T109" fmla="*/ 112 h 1163"/>
              <a:gd name="T110" fmla="*/ 288 w 1164"/>
              <a:gd name="T111" fmla="*/ 79 h 1163"/>
              <a:gd name="T112" fmla="*/ 342 w 1164"/>
              <a:gd name="T113" fmla="*/ 52 h 1163"/>
              <a:gd name="T114" fmla="*/ 398 w 1164"/>
              <a:gd name="T115" fmla="*/ 30 h 1163"/>
              <a:gd name="T116" fmla="*/ 457 w 1164"/>
              <a:gd name="T117" fmla="*/ 14 h 1163"/>
              <a:gd name="T118" fmla="*/ 518 w 1164"/>
              <a:gd name="T119" fmla="*/ 3 h 1163"/>
              <a:gd name="T120" fmla="*/ 582 w 1164"/>
              <a:gd name="T121" fmla="*/ 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4" h="1163">
                <a:moveTo>
                  <a:pt x="582" y="0"/>
                </a:moveTo>
                <a:lnTo>
                  <a:pt x="645" y="3"/>
                </a:lnTo>
                <a:lnTo>
                  <a:pt x="706" y="14"/>
                </a:lnTo>
                <a:lnTo>
                  <a:pt x="765" y="30"/>
                </a:lnTo>
                <a:lnTo>
                  <a:pt x="822" y="52"/>
                </a:lnTo>
                <a:lnTo>
                  <a:pt x="875" y="79"/>
                </a:lnTo>
                <a:lnTo>
                  <a:pt x="926" y="112"/>
                </a:lnTo>
                <a:lnTo>
                  <a:pt x="972" y="150"/>
                </a:lnTo>
                <a:lnTo>
                  <a:pt x="1013" y="192"/>
                </a:lnTo>
                <a:lnTo>
                  <a:pt x="1052" y="239"/>
                </a:lnTo>
                <a:lnTo>
                  <a:pt x="1084" y="288"/>
                </a:lnTo>
                <a:lnTo>
                  <a:pt x="1112" y="341"/>
                </a:lnTo>
                <a:lnTo>
                  <a:pt x="1134" y="398"/>
                </a:lnTo>
                <a:lnTo>
                  <a:pt x="1150" y="457"/>
                </a:lnTo>
                <a:lnTo>
                  <a:pt x="1160" y="518"/>
                </a:lnTo>
                <a:lnTo>
                  <a:pt x="1164" y="581"/>
                </a:lnTo>
                <a:lnTo>
                  <a:pt x="1160" y="645"/>
                </a:lnTo>
                <a:lnTo>
                  <a:pt x="1150" y="706"/>
                </a:lnTo>
                <a:lnTo>
                  <a:pt x="1134" y="765"/>
                </a:lnTo>
                <a:lnTo>
                  <a:pt x="1112" y="822"/>
                </a:lnTo>
                <a:lnTo>
                  <a:pt x="1084" y="875"/>
                </a:lnTo>
                <a:lnTo>
                  <a:pt x="1052" y="925"/>
                </a:lnTo>
                <a:lnTo>
                  <a:pt x="1013" y="972"/>
                </a:lnTo>
                <a:lnTo>
                  <a:pt x="972" y="1013"/>
                </a:lnTo>
                <a:lnTo>
                  <a:pt x="926" y="1051"/>
                </a:lnTo>
                <a:lnTo>
                  <a:pt x="875" y="1084"/>
                </a:lnTo>
                <a:lnTo>
                  <a:pt x="822" y="1111"/>
                </a:lnTo>
                <a:lnTo>
                  <a:pt x="765" y="1133"/>
                </a:lnTo>
                <a:lnTo>
                  <a:pt x="706" y="1149"/>
                </a:lnTo>
                <a:lnTo>
                  <a:pt x="645" y="1160"/>
                </a:lnTo>
                <a:lnTo>
                  <a:pt x="582" y="1163"/>
                </a:lnTo>
                <a:lnTo>
                  <a:pt x="518" y="1160"/>
                </a:lnTo>
                <a:lnTo>
                  <a:pt x="457" y="1149"/>
                </a:lnTo>
                <a:lnTo>
                  <a:pt x="398" y="1133"/>
                </a:lnTo>
                <a:lnTo>
                  <a:pt x="342" y="1111"/>
                </a:lnTo>
                <a:lnTo>
                  <a:pt x="288" y="1084"/>
                </a:lnTo>
                <a:lnTo>
                  <a:pt x="238" y="1051"/>
                </a:lnTo>
                <a:lnTo>
                  <a:pt x="191" y="1013"/>
                </a:lnTo>
                <a:lnTo>
                  <a:pt x="150" y="972"/>
                </a:lnTo>
                <a:lnTo>
                  <a:pt x="112" y="925"/>
                </a:lnTo>
                <a:lnTo>
                  <a:pt x="79" y="875"/>
                </a:lnTo>
                <a:lnTo>
                  <a:pt x="52" y="822"/>
                </a:lnTo>
                <a:lnTo>
                  <a:pt x="30" y="765"/>
                </a:lnTo>
                <a:lnTo>
                  <a:pt x="14" y="706"/>
                </a:lnTo>
                <a:lnTo>
                  <a:pt x="3" y="645"/>
                </a:lnTo>
                <a:lnTo>
                  <a:pt x="0" y="581"/>
                </a:lnTo>
                <a:lnTo>
                  <a:pt x="3" y="518"/>
                </a:lnTo>
                <a:lnTo>
                  <a:pt x="14" y="457"/>
                </a:lnTo>
                <a:lnTo>
                  <a:pt x="30" y="398"/>
                </a:lnTo>
                <a:lnTo>
                  <a:pt x="52" y="341"/>
                </a:lnTo>
                <a:lnTo>
                  <a:pt x="79" y="288"/>
                </a:lnTo>
                <a:lnTo>
                  <a:pt x="112" y="239"/>
                </a:lnTo>
                <a:lnTo>
                  <a:pt x="150" y="192"/>
                </a:lnTo>
                <a:lnTo>
                  <a:pt x="191" y="150"/>
                </a:lnTo>
                <a:lnTo>
                  <a:pt x="238" y="112"/>
                </a:lnTo>
                <a:lnTo>
                  <a:pt x="288" y="79"/>
                </a:lnTo>
                <a:lnTo>
                  <a:pt x="342" y="52"/>
                </a:lnTo>
                <a:lnTo>
                  <a:pt x="398" y="30"/>
                </a:lnTo>
                <a:lnTo>
                  <a:pt x="457" y="14"/>
                </a:lnTo>
                <a:lnTo>
                  <a:pt x="518" y="3"/>
                </a:lnTo>
                <a:lnTo>
                  <a:pt x="582" y="0"/>
                </a:lnTo>
                <a:close/>
              </a:path>
            </a:pathLst>
          </a:custGeom>
          <a:solidFill>
            <a:srgbClr val="FFFFFF"/>
          </a:solidFill>
          <a:ln w="0">
            <a:noFill/>
            <a:prstDash val="solid"/>
            <a:round/>
            <a:headEnd/>
            <a:tailEnd/>
          </a:ln>
          <a:effectLst>
            <a:outerShdw blurRad="1524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IN"/>
          </a:p>
        </p:txBody>
      </p:sp>
      <p:sp>
        <p:nvSpPr>
          <p:cNvPr id="15" name="Oval 14"/>
          <p:cNvSpPr/>
          <p:nvPr/>
        </p:nvSpPr>
        <p:spPr>
          <a:xfrm>
            <a:off x="3590283" y="2279968"/>
            <a:ext cx="741258" cy="741258"/>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Oval 15"/>
          <p:cNvSpPr/>
          <p:nvPr/>
        </p:nvSpPr>
        <p:spPr>
          <a:xfrm>
            <a:off x="5723961" y="1096627"/>
            <a:ext cx="741258" cy="741258"/>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Oval 16"/>
          <p:cNvSpPr/>
          <p:nvPr/>
        </p:nvSpPr>
        <p:spPr>
          <a:xfrm>
            <a:off x="7853000" y="2279968"/>
            <a:ext cx="741258" cy="741258"/>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Oval 17"/>
          <p:cNvSpPr/>
          <p:nvPr/>
        </p:nvSpPr>
        <p:spPr>
          <a:xfrm>
            <a:off x="5723961" y="5991357"/>
            <a:ext cx="741258" cy="741258"/>
          </a:xfrm>
          <a:prstGeom prst="ellipse">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Oval 18"/>
          <p:cNvSpPr/>
          <p:nvPr/>
        </p:nvSpPr>
        <p:spPr>
          <a:xfrm>
            <a:off x="3590283" y="4727333"/>
            <a:ext cx="741258" cy="741258"/>
          </a:xfrm>
          <a:prstGeom prst="ellipse">
            <a:avLst/>
          </a:prstGeom>
          <a:solidFill>
            <a:schemeClr val="accent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Oval 19"/>
          <p:cNvSpPr/>
          <p:nvPr/>
        </p:nvSpPr>
        <p:spPr>
          <a:xfrm>
            <a:off x="7853000" y="4727333"/>
            <a:ext cx="741258" cy="741258"/>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Rectangle 28"/>
          <p:cNvSpPr/>
          <p:nvPr/>
        </p:nvSpPr>
        <p:spPr>
          <a:xfrm>
            <a:off x="5390549" y="2228379"/>
            <a:ext cx="1408082" cy="437043"/>
          </a:xfrm>
          <a:prstGeom prst="rect">
            <a:avLst/>
          </a:prstGeom>
        </p:spPr>
        <p:txBody>
          <a:bodyPr wrap="square" anchor="ctr">
            <a:spAutoFit/>
          </a:bodyPr>
          <a:lstStyle/>
          <a:p>
            <a:pPr algn="ctr">
              <a:lnSpc>
                <a:spcPct val="80000"/>
              </a:lnSpc>
            </a:pPr>
            <a:r>
              <a:rPr lang="en-IN" sz="1400" dirty="0">
                <a:solidFill>
                  <a:schemeClr val="bg1"/>
                </a:solidFill>
                <a:latin typeface="Arial" pitchFamily="34" charset="0"/>
                <a:cs typeface="Arial" pitchFamily="34" charset="0"/>
              </a:rPr>
              <a:t>Domestic</a:t>
            </a:r>
          </a:p>
          <a:p>
            <a:pPr algn="ctr">
              <a:lnSpc>
                <a:spcPct val="80000"/>
              </a:lnSpc>
            </a:pPr>
            <a:r>
              <a:rPr lang="en-IN" sz="1400" dirty="0">
                <a:solidFill>
                  <a:schemeClr val="bg1"/>
                </a:solidFill>
                <a:latin typeface="Arial" pitchFamily="34" charset="0"/>
                <a:cs typeface="Arial" pitchFamily="34" charset="0"/>
              </a:rPr>
              <a:t>Workers</a:t>
            </a:r>
          </a:p>
        </p:txBody>
      </p:sp>
      <p:sp>
        <p:nvSpPr>
          <p:cNvPr id="30" name="Rectangle 29"/>
          <p:cNvSpPr/>
          <p:nvPr/>
        </p:nvSpPr>
        <p:spPr>
          <a:xfrm>
            <a:off x="5390549" y="5146391"/>
            <a:ext cx="1408082" cy="437043"/>
          </a:xfrm>
          <a:prstGeom prst="rect">
            <a:avLst/>
          </a:prstGeom>
        </p:spPr>
        <p:txBody>
          <a:bodyPr wrap="square" anchor="ctr">
            <a:spAutoFit/>
          </a:bodyPr>
          <a:lstStyle/>
          <a:p>
            <a:pPr algn="ctr">
              <a:lnSpc>
                <a:spcPct val="80000"/>
              </a:lnSpc>
            </a:pPr>
            <a:r>
              <a:rPr lang="en-IN" sz="1400" dirty="0">
                <a:solidFill>
                  <a:schemeClr val="bg1"/>
                </a:solidFill>
                <a:latin typeface="Arial" pitchFamily="34" charset="0"/>
                <a:cs typeface="Arial" pitchFamily="34" charset="0"/>
              </a:rPr>
              <a:t>Public Employees</a:t>
            </a:r>
          </a:p>
        </p:txBody>
      </p:sp>
      <p:sp>
        <p:nvSpPr>
          <p:cNvPr id="31" name="Rectangle 30"/>
          <p:cNvSpPr/>
          <p:nvPr/>
        </p:nvSpPr>
        <p:spPr>
          <a:xfrm>
            <a:off x="6681466" y="3040697"/>
            <a:ext cx="1408082" cy="264688"/>
          </a:xfrm>
          <a:prstGeom prst="rect">
            <a:avLst/>
          </a:prstGeom>
        </p:spPr>
        <p:txBody>
          <a:bodyPr wrap="square" anchor="ctr">
            <a:spAutoFit/>
          </a:bodyPr>
          <a:lstStyle/>
          <a:p>
            <a:pPr algn="ctr">
              <a:lnSpc>
                <a:spcPct val="80000"/>
              </a:lnSpc>
            </a:pPr>
            <a:r>
              <a:rPr lang="en-IN" sz="1400" dirty="0">
                <a:solidFill>
                  <a:schemeClr val="bg1"/>
                </a:solidFill>
                <a:latin typeface="Arial" pitchFamily="34" charset="0"/>
                <a:cs typeface="Arial" pitchFamily="34" charset="0"/>
              </a:rPr>
              <a:t>Expatriates</a:t>
            </a:r>
          </a:p>
        </p:txBody>
      </p:sp>
      <p:sp>
        <p:nvSpPr>
          <p:cNvPr id="32" name="Rectangle 31"/>
          <p:cNvSpPr/>
          <p:nvPr/>
        </p:nvSpPr>
        <p:spPr>
          <a:xfrm>
            <a:off x="6694913" y="4492980"/>
            <a:ext cx="1408082" cy="264688"/>
          </a:xfrm>
          <a:prstGeom prst="rect">
            <a:avLst/>
          </a:prstGeom>
        </p:spPr>
        <p:txBody>
          <a:bodyPr wrap="square" anchor="ctr">
            <a:spAutoFit/>
          </a:bodyPr>
          <a:lstStyle/>
          <a:p>
            <a:pPr algn="ctr">
              <a:lnSpc>
                <a:spcPct val="80000"/>
              </a:lnSpc>
            </a:pPr>
            <a:r>
              <a:rPr lang="en-IN" sz="1400" dirty="0">
                <a:solidFill>
                  <a:schemeClr val="bg1"/>
                </a:solidFill>
                <a:latin typeface="Arial" pitchFamily="34" charset="0"/>
                <a:cs typeface="Arial" pitchFamily="34" charset="0"/>
              </a:rPr>
              <a:t>Shift workers</a:t>
            </a:r>
          </a:p>
        </p:txBody>
      </p:sp>
      <p:sp>
        <p:nvSpPr>
          <p:cNvPr id="33" name="Rectangle 32"/>
          <p:cNvSpPr/>
          <p:nvPr/>
        </p:nvSpPr>
        <p:spPr>
          <a:xfrm>
            <a:off x="4099631" y="3040697"/>
            <a:ext cx="1408082" cy="264688"/>
          </a:xfrm>
          <a:prstGeom prst="rect">
            <a:avLst/>
          </a:prstGeom>
        </p:spPr>
        <p:txBody>
          <a:bodyPr wrap="square" anchor="ctr">
            <a:spAutoFit/>
          </a:bodyPr>
          <a:lstStyle/>
          <a:p>
            <a:pPr algn="ctr">
              <a:lnSpc>
                <a:spcPct val="80000"/>
              </a:lnSpc>
            </a:pPr>
            <a:r>
              <a:rPr lang="en-IN" sz="1400" dirty="0">
                <a:solidFill>
                  <a:schemeClr val="bg1"/>
                </a:solidFill>
                <a:latin typeface="Arial" pitchFamily="34" charset="0"/>
                <a:cs typeface="Arial" pitchFamily="34" charset="0"/>
              </a:rPr>
              <a:t>Executives</a:t>
            </a:r>
          </a:p>
        </p:txBody>
      </p:sp>
      <p:sp>
        <p:nvSpPr>
          <p:cNvPr id="34" name="Rectangle 33"/>
          <p:cNvSpPr/>
          <p:nvPr/>
        </p:nvSpPr>
        <p:spPr>
          <a:xfrm>
            <a:off x="4113078" y="4406803"/>
            <a:ext cx="1408082" cy="437043"/>
          </a:xfrm>
          <a:prstGeom prst="rect">
            <a:avLst/>
          </a:prstGeom>
        </p:spPr>
        <p:txBody>
          <a:bodyPr wrap="square" anchor="ctr">
            <a:spAutoFit/>
          </a:bodyPr>
          <a:lstStyle/>
          <a:p>
            <a:pPr algn="ctr">
              <a:lnSpc>
                <a:spcPct val="80000"/>
              </a:lnSpc>
            </a:pPr>
            <a:r>
              <a:rPr lang="en-IN" sz="1400" dirty="0">
                <a:solidFill>
                  <a:schemeClr val="bg1"/>
                </a:solidFill>
                <a:latin typeface="Arial" pitchFamily="34" charset="0"/>
                <a:cs typeface="Arial" pitchFamily="34" charset="0"/>
              </a:rPr>
              <a:t>Part-time Workers</a:t>
            </a:r>
          </a:p>
        </p:txBody>
      </p:sp>
      <p:sp>
        <p:nvSpPr>
          <p:cNvPr id="36" name="Freeform 6"/>
          <p:cNvSpPr>
            <a:spLocks noEditPoints="1"/>
          </p:cNvSpPr>
          <p:nvPr/>
        </p:nvSpPr>
        <p:spPr bwMode="auto">
          <a:xfrm>
            <a:off x="8062608" y="2503504"/>
            <a:ext cx="332466" cy="332262"/>
          </a:xfrm>
          <a:custGeom>
            <a:avLst/>
            <a:gdLst>
              <a:gd name="T0" fmla="*/ 4428 w 6560"/>
              <a:gd name="T1" fmla="*/ 5803 h 6556"/>
              <a:gd name="T2" fmla="*/ 5202 w 6560"/>
              <a:gd name="T3" fmla="*/ 5382 h 6556"/>
              <a:gd name="T4" fmla="*/ 1624 w 6560"/>
              <a:gd name="T5" fmla="*/ 5075 h 6556"/>
              <a:gd name="T6" fmla="*/ 1759 w 6560"/>
              <a:gd name="T7" fmla="*/ 5689 h 6556"/>
              <a:gd name="T8" fmla="*/ 1923 w 6560"/>
              <a:gd name="T9" fmla="*/ 5422 h 6556"/>
              <a:gd name="T10" fmla="*/ 3662 w 6560"/>
              <a:gd name="T11" fmla="*/ 6004 h 6556"/>
              <a:gd name="T12" fmla="*/ 4133 w 6560"/>
              <a:gd name="T13" fmla="*/ 5464 h 6556"/>
              <a:gd name="T14" fmla="*/ 4214 w 6560"/>
              <a:gd name="T15" fmla="*/ 4862 h 6556"/>
              <a:gd name="T16" fmla="*/ 2699 w 6560"/>
              <a:gd name="T17" fmla="*/ 4808 h 6556"/>
              <a:gd name="T18" fmla="*/ 2328 w 6560"/>
              <a:gd name="T19" fmla="*/ 5274 h 6556"/>
              <a:gd name="T20" fmla="*/ 2742 w 6560"/>
              <a:gd name="T21" fmla="*/ 5880 h 6556"/>
              <a:gd name="T22" fmla="*/ 1941 w 6560"/>
              <a:gd name="T23" fmla="*/ 3700 h 6556"/>
              <a:gd name="T24" fmla="*/ 2651 w 6560"/>
              <a:gd name="T25" fmla="*/ 4383 h 6556"/>
              <a:gd name="T26" fmla="*/ 485 w 6560"/>
              <a:gd name="T27" fmla="*/ 3841 h 6556"/>
              <a:gd name="T28" fmla="*/ 959 w 6560"/>
              <a:gd name="T29" fmla="*/ 4933 h 6556"/>
              <a:gd name="T30" fmla="*/ 1564 w 6560"/>
              <a:gd name="T31" fmla="*/ 4178 h 6556"/>
              <a:gd name="T32" fmla="*/ 5026 w 6560"/>
              <a:gd name="T33" fmla="*/ 3953 h 6556"/>
              <a:gd name="T34" fmla="*/ 5475 w 6560"/>
              <a:gd name="T35" fmla="*/ 4860 h 6556"/>
              <a:gd name="T36" fmla="*/ 6035 w 6560"/>
              <a:gd name="T37" fmla="*/ 4011 h 6556"/>
              <a:gd name="T38" fmla="*/ 3704 w 6560"/>
              <a:gd name="T39" fmla="*/ 4363 h 6556"/>
              <a:gd name="T40" fmla="*/ 4601 w 6560"/>
              <a:gd name="T41" fmla="*/ 3903 h 6556"/>
              <a:gd name="T42" fmla="*/ 3909 w 6560"/>
              <a:gd name="T43" fmla="*/ 2173 h 6556"/>
              <a:gd name="T44" fmla="*/ 4575 w 6560"/>
              <a:gd name="T45" fmla="*/ 2452 h 6556"/>
              <a:gd name="T46" fmla="*/ 1941 w 6560"/>
              <a:gd name="T47" fmla="*/ 2856 h 6556"/>
              <a:gd name="T48" fmla="*/ 2250 w 6560"/>
              <a:gd name="T49" fmla="*/ 2111 h 6556"/>
              <a:gd name="T50" fmla="*/ 4913 w 6560"/>
              <a:gd name="T51" fmla="*/ 1947 h 6556"/>
              <a:gd name="T52" fmla="*/ 6105 w 6560"/>
              <a:gd name="T53" fmla="*/ 2888 h 6556"/>
              <a:gd name="T54" fmla="*/ 5694 w 6560"/>
              <a:gd name="T55" fmla="*/ 1764 h 6556"/>
              <a:gd name="T56" fmla="*/ 572 w 6560"/>
              <a:gd name="T57" fmla="*/ 2378 h 6556"/>
              <a:gd name="T58" fmla="*/ 1534 w 6560"/>
              <a:gd name="T59" fmla="*/ 2603 h 6556"/>
              <a:gd name="T60" fmla="*/ 1085 w 6560"/>
              <a:gd name="T61" fmla="*/ 1696 h 6556"/>
              <a:gd name="T62" fmla="*/ 4695 w 6560"/>
              <a:gd name="T63" fmla="*/ 1268 h 6556"/>
              <a:gd name="T64" fmla="*/ 5202 w 6560"/>
              <a:gd name="T65" fmla="*/ 1174 h 6556"/>
              <a:gd name="T66" fmla="*/ 2214 w 6560"/>
              <a:gd name="T67" fmla="*/ 634 h 6556"/>
              <a:gd name="T68" fmla="*/ 1237 w 6560"/>
              <a:gd name="T69" fmla="*/ 1292 h 6556"/>
              <a:gd name="T70" fmla="*/ 1923 w 6560"/>
              <a:gd name="T71" fmla="*/ 1134 h 6556"/>
              <a:gd name="T72" fmla="*/ 3680 w 6560"/>
              <a:gd name="T73" fmla="*/ 1766 h 6556"/>
              <a:gd name="T74" fmla="*/ 4276 w 6560"/>
              <a:gd name="T75" fmla="*/ 1377 h 6556"/>
              <a:gd name="T76" fmla="*/ 3887 w 6560"/>
              <a:gd name="T77" fmla="*/ 747 h 6556"/>
              <a:gd name="T78" fmla="*/ 2980 w 6560"/>
              <a:gd name="T79" fmla="*/ 504 h 6556"/>
              <a:gd name="T80" fmla="*/ 2481 w 6560"/>
              <a:gd name="T81" fmla="*/ 1001 h 6556"/>
              <a:gd name="T82" fmla="*/ 2174 w 6560"/>
              <a:gd name="T83" fmla="*/ 1656 h 6556"/>
              <a:gd name="T84" fmla="*/ 3279 w 6560"/>
              <a:gd name="T85" fmla="*/ 0 h 6556"/>
              <a:gd name="T86" fmla="*/ 4599 w 6560"/>
              <a:gd name="T87" fmla="*/ 277 h 6556"/>
              <a:gd name="T88" fmla="*/ 5662 w 6560"/>
              <a:gd name="T89" fmla="*/ 1029 h 6556"/>
              <a:gd name="T90" fmla="*/ 6355 w 6560"/>
              <a:gd name="T91" fmla="*/ 2135 h 6556"/>
              <a:gd name="T92" fmla="*/ 6554 w 6560"/>
              <a:gd name="T93" fmla="*/ 3478 h 6556"/>
              <a:gd name="T94" fmla="*/ 6201 w 6560"/>
              <a:gd name="T95" fmla="*/ 4766 h 6556"/>
              <a:gd name="T96" fmla="*/ 5391 w 6560"/>
              <a:gd name="T97" fmla="*/ 5785 h 6556"/>
              <a:gd name="T98" fmla="*/ 4242 w 6560"/>
              <a:gd name="T99" fmla="*/ 6413 h 6556"/>
              <a:gd name="T100" fmla="*/ 2884 w 6560"/>
              <a:gd name="T101" fmla="*/ 6532 h 6556"/>
              <a:gd name="T102" fmla="*/ 1626 w 6560"/>
              <a:gd name="T103" fmla="*/ 6108 h 6556"/>
              <a:gd name="T104" fmla="*/ 656 w 6560"/>
              <a:gd name="T105" fmla="*/ 5242 h 6556"/>
              <a:gd name="T106" fmla="*/ 94 w 6560"/>
              <a:gd name="T107" fmla="*/ 4056 h 6556"/>
              <a:gd name="T108" fmla="*/ 54 w 6560"/>
              <a:gd name="T109" fmla="*/ 2689 h 6556"/>
              <a:gd name="T110" fmla="*/ 549 w 6560"/>
              <a:gd name="T111" fmla="*/ 1467 h 6556"/>
              <a:gd name="T112" fmla="*/ 1466 w 6560"/>
              <a:gd name="T113" fmla="*/ 548 h 6556"/>
              <a:gd name="T114" fmla="*/ 2691 w 6560"/>
              <a:gd name="T115" fmla="*/ 54 h 6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560" h="6556">
                <a:moveTo>
                  <a:pt x="4795" y="5021"/>
                </a:moveTo>
                <a:lnTo>
                  <a:pt x="4749" y="5155"/>
                </a:lnTo>
                <a:lnTo>
                  <a:pt x="4695" y="5288"/>
                </a:lnTo>
                <a:lnTo>
                  <a:pt x="4637" y="5422"/>
                </a:lnTo>
                <a:lnTo>
                  <a:pt x="4573" y="5553"/>
                </a:lnTo>
                <a:lnTo>
                  <a:pt x="4504" y="5679"/>
                </a:lnTo>
                <a:lnTo>
                  <a:pt x="4428" y="5803"/>
                </a:lnTo>
                <a:lnTo>
                  <a:pt x="4346" y="5922"/>
                </a:lnTo>
                <a:lnTo>
                  <a:pt x="4502" y="5852"/>
                </a:lnTo>
                <a:lnTo>
                  <a:pt x="4653" y="5775"/>
                </a:lnTo>
                <a:lnTo>
                  <a:pt x="4799" y="5689"/>
                </a:lnTo>
                <a:lnTo>
                  <a:pt x="4940" y="5595"/>
                </a:lnTo>
                <a:lnTo>
                  <a:pt x="5074" y="5492"/>
                </a:lnTo>
                <a:lnTo>
                  <a:pt x="5202" y="5382"/>
                </a:lnTo>
                <a:lnTo>
                  <a:pt x="5321" y="5264"/>
                </a:lnTo>
                <a:lnTo>
                  <a:pt x="5200" y="5197"/>
                </a:lnTo>
                <a:lnTo>
                  <a:pt x="5072" y="5133"/>
                </a:lnTo>
                <a:lnTo>
                  <a:pt x="4936" y="5075"/>
                </a:lnTo>
                <a:lnTo>
                  <a:pt x="4795" y="5021"/>
                </a:lnTo>
                <a:close/>
                <a:moveTo>
                  <a:pt x="1763" y="5021"/>
                </a:moveTo>
                <a:lnTo>
                  <a:pt x="1624" y="5075"/>
                </a:lnTo>
                <a:lnTo>
                  <a:pt x="1488" y="5133"/>
                </a:lnTo>
                <a:lnTo>
                  <a:pt x="1360" y="5197"/>
                </a:lnTo>
                <a:lnTo>
                  <a:pt x="1237" y="5264"/>
                </a:lnTo>
                <a:lnTo>
                  <a:pt x="1358" y="5382"/>
                </a:lnTo>
                <a:lnTo>
                  <a:pt x="1486" y="5492"/>
                </a:lnTo>
                <a:lnTo>
                  <a:pt x="1620" y="5595"/>
                </a:lnTo>
                <a:lnTo>
                  <a:pt x="1759" y="5689"/>
                </a:lnTo>
                <a:lnTo>
                  <a:pt x="1907" y="5775"/>
                </a:lnTo>
                <a:lnTo>
                  <a:pt x="2056" y="5852"/>
                </a:lnTo>
                <a:lnTo>
                  <a:pt x="2214" y="5922"/>
                </a:lnTo>
                <a:lnTo>
                  <a:pt x="2132" y="5803"/>
                </a:lnTo>
                <a:lnTo>
                  <a:pt x="2056" y="5679"/>
                </a:lnTo>
                <a:lnTo>
                  <a:pt x="1987" y="5553"/>
                </a:lnTo>
                <a:lnTo>
                  <a:pt x="1923" y="5422"/>
                </a:lnTo>
                <a:lnTo>
                  <a:pt x="1865" y="5288"/>
                </a:lnTo>
                <a:lnTo>
                  <a:pt x="1811" y="5155"/>
                </a:lnTo>
                <a:lnTo>
                  <a:pt x="1763" y="5021"/>
                </a:lnTo>
                <a:close/>
                <a:moveTo>
                  <a:pt x="3494" y="4780"/>
                </a:moveTo>
                <a:lnTo>
                  <a:pt x="3494" y="6090"/>
                </a:lnTo>
                <a:lnTo>
                  <a:pt x="3580" y="6052"/>
                </a:lnTo>
                <a:lnTo>
                  <a:pt x="3662" y="6004"/>
                </a:lnTo>
                <a:lnTo>
                  <a:pt x="3742" y="5946"/>
                </a:lnTo>
                <a:lnTo>
                  <a:pt x="3816" y="5880"/>
                </a:lnTo>
                <a:lnTo>
                  <a:pt x="3887" y="5809"/>
                </a:lnTo>
                <a:lnTo>
                  <a:pt x="3955" y="5729"/>
                </a:lnTo>
                <a:lnTo>
                  <a:pt x="4019" y="5645"/>
                </a:lnTo>
                <a:lnTo>
                  <a:pt x="4077" y="5555"/>
                </a:lnTo>
                <a:lnTo>
                  <a:pt x="4133" y="5464"/>
                </a:lnTo>
                <a:lnTo>
                  <a:pt x="4185" y="5370"/>
                </a:lnTo>
                <a:lnTo>
                  <a:pt x="4232" y="5274"/>
                </a:lnTo>
                <a:lnTo>
                  <a:pt x="4276" y="5179"/>
                </a:lnTo>
                <a:lnTo>
                  <a:pt x="4316" y="5085"/>
                </a:lnTo>
                <a:lnTo>
                  <a:pt x="4354" y="4991"/>
                </a:lnTo>
                <a:lnTo>
                  <a:pt x="4386" y="4900"/>
                </a:lnTo>
                <a:lnTo>
                  <a:pt x="4214" y="4862"/>
                </a:lnTo>
                <a:lnTo>
                  <a:pt x="4041" y="4832"/>
                </a:lnTo>
                <a:lnTo>
                  <a:pt x="3861" y="4808"/>
                </a:lnTo>
                <a:lnTo>
                  <a:pt x="3680" y="4790"/>
                </a:lnTo>
                <a:lnTo>
                  <a:pt x="3494" y="4780"/>
                </a:lnTo>
                <a:close/>
                <a:moveTo>
                  <a:pt x="3066" y="4780"/>
                </a:moveTo>
                <a:lnTo>
                  <a:pt x="2880" y="4790"/>
                </a:lnTo>
                <a:lnTo>
                  <a:pt x="2699" y="4808"/>
                </a:lnTo>
                <a:lnTo>
                  <a:pt x="2519" y="4832"/>
                </a:lnTo>
                <a:lnTo>
                  <a:pt x="2344" y="4862"/>
                </a:lnTo>
                <a:lnTo>
                  <a:pt x="2174" y="4900"/>
                </a:lnTo>
                <a:lnTo>
                  <a:pt x="2206" y="4991"/>
                </a:lnTo>
                <a:lnTo>
                  <a:pt x="2242" y="5085"/>
                </a:lnTo>
                <a:lnTo>
                  <a:pt x="2284" y="5179"/>
                </a:lnTo>
                <a:lnTo>
                  <a:pt x="2328" y="5274"/>
                </a:lnTo>
                <a:lnTo>
                  <a:pt x="2375" y="5370"/>
                </a:lnTo>
                <a:lnTo>
                  <a:pt x="2427" y="5464"/>
                </a:lnTo>
                <a:lnTo>
                  <a:pt x="2481" y="5557"/>
                </a:lnTo>
                <a:lnTo>
                  <a:pt x="2541" y="5645"/>
                </a:lnTo>
                <a:lnTo>
                  <a:pt x="2605" y="5729"/>
                </a:lnTo>
                <a:lnTo>
                  <a:pt x="2673" y="5809"/>
                </a:lnTo>
                <a:lnTo>
                  <a:pt x="2742" y="5880"/>
                </a:lnTo>
                <a:lnTo>
                  <a:pt x="2818" y="5946"/>
                </a:lnTo>
                <a:lnTo>
                  <a:pt x="2896" y="6004"/>
                </a:lnTo>
                <a:lnTo>
                  <a:pt x="2980" y="6052"/>
                </a:lnTo>
                <a:lnTo>
                  <a:pt x="3066" y="6090"/>
                </a:lnTo>
                <a:lnTo>
                  <a:pt x="3066" y="4780"/>
                </a:lnTo>
                <a:close/>
                <a:moveTo>
                  <a:pt x="1929" y="3492"/>
                </a:moveTo>
                <a:lnTo>
                  <a:pt x="1941" y="3700"/>
                </a:lnTo>
                <a:lnTo>
                  <a:pt x="1959" y="3903"/>
                </a:lnTo>
                <a:lnTo>
                  <a:pt x="1985" y="4104"/>
                </a:lnTo>
                <a:lnTo>
                  <a:pt x="2018" y="4300"/>
                </a:lnTo>
                <a:lnTo>
                  <a:pt x="2058" y="4489"/>
                </a:lnTo>
                <a:lnTo>
                  <a:pt x="2250" y="4445"/>
                </a:lnTo>
                <a:lnTo>
                  <a:pt x="2449" y="4411"/>
                </a:lnTo>
                <a:lnTo>
                  <a:pt x="2651" y="4383"/>
                </a:lnTo>
                <a:lnTo>
                  <a:pt x="2856" y="4363"/>
                </a:lnTo>
                <a:lnTo>
                  <a:pt x="3066" y="4351"/>
                </a:lnTo>
                <a:lnTo>
                  <a:pt x="3066" y="3492"/>
                </a:lnTo>
                <a:lnTo>
                  <a:pt x="1929" y="3492"/>
                </a:lnTo>
                <a:close/>
                <a:moveTo>
                  <a:pt x="435" y="3492"/>
                </a:moveTo>
                <a:lnTo>
                  <a:pt x="455" y="3668"/>
                </a:lnTo>
                <a:lnTo>
                  <a:pt x="485" y="3841"/>
                </a:lnTo>
                <a:lnTo>
                  <a:pt x="525" y="4013"/>
                </a:lnTo>
                <a:lnTo>
                  <a:pt x="572" y="4178"/>
                </a:lnTo>
                <a:lnTo>
                  <a:pt x="632" y="4339"/>
                </a:lnTo>
                <a:lnTo>
                  <a:pt x="702" y="4495"/>
                </a:lnTo>
                <a:lnTo>
                  <a:pt x="778" y="4646"/>
                </a:lnTo>
                <a:lnTo>
                  <a:pt x="866" y="4794"/>
                </a:lnTo>
                <a:lnTo>
                  <a:pt x="959" y="4933"/>
                </a:lnTo>
                <a:lnTo>
                  <a:pt x="1085" y="4860"/>
                </a:lnTo>
                <a:lnTo>
                  <a:pt x="1217" y="4790"/>
                </a:lnTo>
                <a:lnTo>
                  <a:pt x="1356" y="4724"/>
                </a:lnTo>
                <a:lnTo>
                  <a:pt x="1498" y="4664"/>
                </a:lnTo>
                <a:lnTo>
                  <a:pt x="1647" y="4609"/>
                </a:lnTo>
                <a:lnTo>
                  <a:pt x="1602" y="4397"/>
                </a:lnTo>
                <a:lnTo>
                  <a:pt x="1564" y="4178"/>
                </a:lnTo>
                <a:lnTo>
                  <a:pt x="1534" y="3953"/>
                </a:lnTo>
                <a:lnTo>
                  <a:pt x="1514" y="3724"/>
                </a:lnTo>
                <a:lnTo>
                  <a:pt x="1502" y="3492"/>
                </a:lnTo>
                <a:lnTo>
                  <a:pt x="435" y="3492"/>
                </a:lnTo>
                <a:close/>
                <a:moveTo>
                  <a:pt x="5058" y="3490"/>
                </a:moveTo>
                <a:lnTo>
                  <a:pt x="5046" y="3724"/>
                </a:lnTo>
                <a:lnTo>
                  <a:pt x="5026" y="3953"/>
                </a:lnTo>
                <a:lnTo>
                  <a:pt x="4996" y="4176"/>
                </a:lnTo>
                <a:lnTo>
                  <a:pt x="4958" y="4395"/>
                </a:lnTo>
                <a:lnTo>
                  <a:pt x="4913" y="4609"/>
                </a:lnTo>
                <a:lnTo>
                  <a:pt x="5060" y="4664"/>
                </a:lnTo>
                <a:lnTo>
                  <a:pt x="5204" y="4724"/>
                </a:lnTo>
                <a:lnTo>
                  <a:pt x="5341" y="4790"/>
                </a:lnTo>
                <a:lnTo>
                  <a:pt x="5475" y="4860"/>
                </a:lnTo>
                <a:lnTo>
                  <a:pt x="5601" y="4933"/>
                </a:lnTo>
                <a:lnTo>
                  <a:pt x="5694" y="4794"/>
                </a:lnTo>
                <a:lnTo>
                  <a:pt x="5780" y="4646"/>
                </a:lnTo>
                <a:lnTo>
                  <a:pt x="5858" y="4495"/>
                </a:lnTo>
                <a:lnTo>
                  <a:pt x="5928" y="4337"/>
                </a:lnTo>
                <a:lnTo>
                  <a:pt x="5986" y="4176"/>
                </a:lnTo>
                <a:lnTo>
                  <a:pt x="6035" y="4011"/>
                </a:lnTo>
                <a:lnTo>
                  <a:pt x="6075" y="3841"/>
                </a:lnTo>
                <a:lnTo>
                  <a:pt x="6105" y="3668"/>
                </a:lnTo>
                <a:lnTo>
                  <a:pt x="6123" y="3490"/>
                </a:lnTo>
                <a:lnTo>
                  <a:pt x="5058" y="3490"/>
                </a:lnTo>
                <a:close/>
                <a:moveTo>
                  <a:pt x="3494" y="3490"/>
                </a:moveTo>
                <a:lnTo>
                  <a:pt x="3494" y="4351"/>
                </a:lnTo>
                <a:lnTo>
                  <a:pt x="3704" y="4363"/>
                </a:lnTo>
                <a:lnTo>
                  <a:pt x="3909" y="4383"/>
                </a:lnTo>
                <a:lnTo>
                  <a:pt x="4111" y="4411"/>
                </a:lnTo>
                <a:lnTo>
                  <a:pt x="4308" y="4445"/>
                </a:lnTo>
                <a:lnTo>
                  <a:pt x="4502" y="4489"/>
                </a:lnTo>
                <a:lnTo>
                  <a:pt x="4542" y="4300"/>
                </a:lnTo>
                <a:lnTo>
                  <a:pt x="4575" y="4104"/>
                </a:lnTo>
                <a:lnTo>
                  <a:pt x="4601" y="3903"/>
                </a:lnTo>
                <a:lnTo>
                  <a:pt x="4619" y="3698"/>
                </a:lnTo>
                <a:lnTo>
                  <a:pt x="4631" y="3490"/>
                </a:lnTo>
                <a:lnTo>
                  <a:pt x="3494" y="3490"/>
                </a:lnTo>
                <a:close/>
                <a:moveTo>
                  <a:pt x="4502" y="2067"/>
                </a:moveTo>
                <a:lnTo>
                  <a:pt x="4308" y="2111"/>
                </a:lnTo>
                <a:lnTo>
                  <a:pt x="4111" y="2145"/>
                </a:lnTo>
                <a:lnTo>
                  <a:pt x="3909" y="2173"/>
                </a:lnTo>
                <a:lnTo>
                  <a:pt x="3704" y="2193"/>
                </a:lnTo>
                <a:lnTo>
                  <a:pt x="3494" y="2205"/>
                </a:lnTo>
                <a:lnTo>
                  <a:pt x="3494" y="3064"/>
                </a:lnTo>
                <a:lnTo>
                  <a:pt x="4631" y="3064"/>
                </a:lnTo>
                <a:lnTo>
                  <a:pt x="4619" y="2856"/>
                </a:lnTo>
                <a:lnTo>
                  <a:pt x="4601" y="2653"/>
                </a:lnTo>
                <a:lnTo>
                  <a:pt x="4575" y="2452"/>
                </a:lnTo>
                <a:lnTo>
                  <a:pt x="4542" y="2258"/>
                </a:lnTo>
                <a:lnTo>
                  <a:pt x="4502" y="2067"/>
                </a:lnTo>
                <a:close/>
                <a:moveTo>
                  <a:pt x="2058" y="2067"/>
                </a:moveTo>
                <a:lnTo>
                  <a:pt x="2018" y="2258"/>
                </a:lnTo>
                <a:lnTo>
                  <a:pt x="1985" y="2452"/>
                </a:lnTo>
                <a:lnTo>
                  <a:pt x="1959" y="2653"/>
                </a:lnTo>
                <a:lnTo>
                  <a:pt x="1941" y="2856"/>
                </a:lnTo>
                <a:lnTo>
                  <a:pt x="1929" y="3064"/>
                </a:lnTo>
                <a:lnTo>
                  <a:pt x="3066" y="3064"/>
                </a:lnTo>
                <a:lnTo>
                  <a:pt x="3066" y="2205"/>
                </a:lnTo>
                <a:lnTo>
                  <a:pt x="2856" y="2193"/>
                </a:lnTo>
                <a:lnTo>
                  <a:pt x="2651" y="2173"/>
                </a:lnTo>
                <a:lnTo>
                  <a:pt x="2449" y="2145"/>
                </a:lnTo>
                <a:lnTo>
                  <a:pt x="2250" y="2111"/>
                </a:lnTo>
                <a:lnTo>
                  <a:pt x="2058" y="2067"/>
                </a:lnTo>
                <a:close/>
                <a:moveTo>
                  <a:pt x="5601" y="1623"/>
                </a:moveTo>
                <a:lnTo>
                  <a:pt x="5475" y="1696"/>
                </a:lnTo>
                <a:lnTo>
                  <a:pt x="5341" y="1766"/>
                </a:lnTo>
                <a:lnTo>
                  <a:pt x="5204" y="1832"/>
                </a:lnTo>
                <a:lnTo>
                  <a:pt x="5060" y="1892"/>
                </a:lnTo>
                <a:lnTo>
                  <a:pt x="4913" y="1947"/>
                </a:lnTo>
                <a:lnTo>
                  <a:pt x="4958" y="2161"/>
                </a:lnTo>
                <a:lnTo>
                  <a:pt x="4996" y="2380"/>
                </a:lnTo>
                <a:lnTo>
                  <a:pt x="5026" y="2603"/>
                </a:lnTo>
                <a:lnTo>
                  <a:pt x="5046" y="2833"/>
                </a:lnTo>
                <a:lnTo>
                  <a:pt x="5058" y="3064"/>
                </a:lnTo>
                <a:lnTo>
                  <a:pt x="6123" y="3064"/>
                </a:lnTo>
                <a:lnTo>
                  <a:pt x="6105" y="2888"/>
                </a:lnTo>
                <a:lnTo>
                  <a:pt x="6075" y="2715"/>
                </a:lnTo>
                <a:lnTo>
                  <a:pt x="6035" y="2545"/>
                </a:lnTo>
                <a:lnTo>
                  <a:pt x="5986" y="2378"/>
                </a:lnTo>
                <a:lnTo>
                  <a:pt x="5928" y="2217"/>
                </a:lnTo>
                <a:lnTo>
                  <a:pt x="5858" y="2061"/>
                </a:lnTo>
                <a:lnTo>
                  <a:pt x="5780" y="1910"/>
                </a:lnTo>
                <a:lnTo>
                  <a:pt x="5694" y="1764"/>
                </a:lnTo>
                <a:lnTo>
                  <a:pt x="5601" y="1623"/>
                </a:lnTo>
                <a:close/>
                <a:moveTo>
                  <a:pt x="959" y="1623"/>
                </a:moveTo>
                <a:lnTo>
                  <a:pt x="866" y="1764"/>
                </a:lnTo>
                <a:lnTo>
                  <a:pt x="778" y="1910"/>
                </a:lnTo>
                <a:lnTo>
                  <a:pt x="702" y="2061"/>
                </a:lnTo>
                <a:lnTo>
                  <a:pt x="632" y="2217"/>
                </a:lnTo>
                <a:lnTo>
                  <a:pt x="572" y="2378"/>
                </a:lnTo>
                <a:lnTo>
                  <a:pt x="525" y="2545"/>
                </a:lnTo>
                <a:lnTo>
                  <a:pt x="485" y="2715"/>
                </a:lnTo>
                <a:lnTo>
                  <a:pt x="455" y="2888"/>
                </a:lnTo>
                <a:lnTo>
                  <a:pt x="435" y="3064"/>
                </a:lnTo>
                <a:lnTo>
                  <a:pt x="1502" y="3064"/>
                </a:lnTo>
                <a:lnTo>
                  <a:pt x="1514" y="2833"/>
                </a:lnTo>
                <a:lnTo>
                  <a:pt x="1534" y="2603"/>
                </a:lnTo>
                <a:lnTo>
                  <a:pt x="1564" y="2378"/>
                </a:lnTo>
                <a:lnTo>
                  <a:pt x="1602" y="2161"/>
                </a:lnTo>
                <a:lnTo>
                  <a:pt x="1647" y="1947"/>
                </a:lnTo>
                <a:lnTo>
                  <a:pt x="1498" y="1892"/>
                </a:lnTo>
                <a:lnTo>
                  <a:pt x="1356" y="1832"/>
                </a:lnTo>
                <a:lnTo>
                  <a:pt x="1217" y="1766"/>
                </a:lnTo>
                <a:lnTo>
                  <a:pt x="1085" y="1696"/>
                </a:lnTo>
                <a:lnTo>
                  <a:pt x="959" y="1623"/>
                </a:lnTo>
                <a:close/>
                <a:moveTo>
                  <a:pt x="4346" y="634"/>
                </a:moveTo>
                <a:lnTo>
                  <a:pt x="4428" y="753"/>
                </a:lnTo>
                <a:lnTo>
                  <a:pt x="4504" y="877"/>
                </a:lnTo>
                <a:lnTo>
                  <a:pt x="4573" y="1005"/>
                </a:lnTo>
                <a:lnTo>
                  <a:pt x="4637" y="1134"/>
                </a:lnTo>
                <a:lnTo>
                  <a:pt x="4695" y="1268"/>
                </a:lnTo>
                <a:lnTo>
                  <a:pt x="4749" y="1401"/>
                </a:lnTo>
                <a:lnTo>
                  <a:pt x="4795" y="1535"/>
                </a:lnTo>
                <a:lnTo>
                  <a:pt x="4936" y="1481"/>
                </a:lnTo>
                <a:lnTo>
                  <a:pt x="5072" y="1423"/>
                </a:lnTo>
                <a:lnTo>
                  <a:pt x="5200" y="1359"/>
                </a:lnTo>
                <a:lnTo>
                  <a:pt x="5321" y="1292"/>
                </a:lnTo>
                <a:lnTo>
                  <a:pt x="5202" y="1174"/>
                </a:lnTo>
                <a:lnTo>
                  <a:pt x="5074" y="1064"/>
                </a:lnTo>
                <a:lnTo>
                  <a:pt x="4940" y="963"/>
                </a:lnTo>
                <a:lnTo>
                  <a:pt x="4799" y="867"/>
                </a:lnTo>
                <a:lnTo>
                  <a:pt x="4653" y="781"/>
                </a:lnTo>
                <a:lnTo>
                  <a:pt x="4502" y="704"/>
                </a:lnTo>
                <a:lnTo>
                  <a:pt x="4346" y="634"/>
                </a:lnTo>
                <a:close/>
                <a:moveTo>
                  <a:pt x="2214" y="634"/>
                </a:moveTo>
                <a:lnTo>
                  <a:pt x="2056" y="704"/>
                </a:lnTo>
                <a:lnTo>
                  <a:pt x="1907" y="781"/>
                </a:lnTo>
                <a:lnTo>
                  <a:pt x="1759" y="867"/>
                </a:lnTo>
                <a:lnTo>
                  <a:pt x="1620" y="963"/>
                </a:lnTo>
                <a:lnTo>
                  <a:pt x="1486" y="1064"/>
                </a:lnTo>
                <a:lnTo>
                  <a:pt x="1358" y="1174"/>
                </a:lnTo>
                <a:lnTo>
                  <a:pt x="1237" y="1292"/>
                </a:lnTo>
                <a:lnTo>
                  <a:pt x="1360" y="1359"/>
                </a:lnTo>
                <a:lnTo>
                  <a:pt x="1488" y="1423"/>
                </a:lnTo>
                <a:lnTo>
                  <a:pt x="1624" y="1481"/>
                </a:lnTo>
                <a:lnTo>
                  <a:pt x="1763" y="1535"/>
                </a:lnTo>
                <a:lnTo>
                  <a:pt x="1811" y="1401"/>
                </a:lnTo>
                <a:lnTo>
                  <a:pt x="1865" y="1268"/>
                </a:lnTo>
                <a:lnTo>
                  <a:pt x="1923" y="1134"/>
                </a:lnTo>
                <a:lnTo>
                  <a:pt x="1987" y="1005"/>
                </a:lnTo>
                <a:lnTo>
                  <a:pt x="2056" y="877"/>
                </a:lnTo>
                <a:lnTo>
                  <a:pt x="2132" y="753"/>
                </a:lnTo>
                <a:lnTo>
                  <a:pt x="2214" y="634"/>
                </a:lnTo>
                <a:close/>
                <a:moveTo>
                  <a:pt x="3494" y="468"/>
                </a:moveTo>
                <a:lnTo>
                  <a:pt x="3494" y="1778"/>
                </a:lnTo>
                <a:lnTo>
                  <a:pt x="3680" y="1766"/>
                </a:lnTo>
                <a:lnTo>
                  <a:pt x="3861" y="1748"/>
                </a:lnTo>
                <a:lnTo>
                  <a:pt x="4041" y="1724"/>
                </a:lnTo>
                <a:lnTo>
                  <a:pt x="4214" y="1694"/>
                </a:lnTo>
                <a:lnTo>
                  <a:pt x="4386" y="1656"/>
                </a:lnTo>
                <a:lnTo>
                  <a:pt x="4354" y="1567"/>
                </a:lnTo>
                <a:lnTo>
                  <a:pt x="4316" y="1473"/>
                </a:lnTo>
                <a:lnTo>
                  <a:pt x="4276" y="1377"/>
                </a:lnTo>
                <a:lnTo>
                  <a:pt x="4232" y="1282"/>
                </a:lnTo>
                <a:lnTo>
                  <a:pt x="4185" y="1186"/>
                </a:lnTo>
                <a:lnTo>
                  <a:pt x="4133" y="1092"/>
                </a:lnTo>
                <a:lnTo>
                  <a:pt x="4077" y="1001"/>
                </a:lnTo>
                <a:lnTo>
                  <a:pt x="4017" y="911"/>
                </a:lnTo>
                <a:lnTo>
                  <a:pt x="3955" y="827"/>
                </a:lnTo>
                <a:lnTo>
                  <a:pt x="3887" y="747"/>
                </a:lnTo>
                <a:lnTo>
                  <a:pt x="3816" y="676"/>
                </a:lnTo>
                <a:lnTo>
                  <a:pt x="3742" y="610"/>
                </a:lnTo>
                <a:lnTo>
                  <a:pt x="3662" y="554"/>
                </a:lnTo>
                <a:lnTo>
                  <a:pt x="3580" y="504"/>
                </a:lnTo>
                <a:lnTo>
                  <a:pt x="3494" y="468"/>
                </a:lnTo>
                <a:close/>
                <a:moveTo>
                  <a:pt x="3066" y="468"/>
                </a:moveTo>
                <a:lnTo>
                  <a:pt x="2980" y="504"/>
                </a:lnTo>
                <a:lnTo>
                  <a:pt x="2896" y="554"/>
                </a:lnTo>
                <a:lnTo>
                  <a:pt x="2818" y="610"/>
                </a:lnTo>
                <a:lnTo>
                  <a:pt x="2742" y="676"/>
                </a:lnTo>
                <a:lnTo>
                  <a:pt x="2673" y="749"/>
                </a:lnTo>
                <a:lnTo>
                  <a:pt x="2605" y="827"/>
                </a:lnTo>
                <a:lnTo>
                  <a:pt x="2541" y="911"/>
                </a:lnTo>
                <a:lnTo>
                  <a:pt x="2481" y="1001"/>
                </a:lnTo>
                <a:lnTo>
                  <a:pt x="2427" y="1092"/>
                </a:lnTo>
                <a:lnTo>
                  <a:pt x="2375" y="1186"/>
                </a:lnTo>
                <a:lnTo>
                  <a:pt x="2328" y="1282"/>
                </a:lnTo>
                <a:lnTo>
                  <a:pt x="2284" y="1377"/>
                </a:lnTo>
                <a:lnTo>
                  <a:pt x="2242" y="1473"/>
                </a:lnTo>
                <a:lnTo>
                  <a:pt x="2206" y="1567"/>
                </a:lnTo>
                <a:lnTo>
                  <a:pt x="2174" y="1656"/>
                </a:lnTo>
                <a:lnTo>
                  <a:pt x="2344" y="1694"/>
                </a:lnTo>
                <a:lnTo>
                  <a:pt x="2519" y="1724"/>
                </a:lnTo>
                <a:lnTo>
                  <a:pt x="2699" y="1748"/>
                </a:lnTo>
                <a:lnTo>
                  <a:pt x="2880" y="1766"/>
                </a:lnTo>
                <a:lnTo>
                  <a:pt x="3066" y="1778"/>
                </a:lnTo>
                <a:lnTo>
                  <a:pt x="3066" y="468"/>
                </a:lnTo>
                <a:close/>
                <a:moveTo>
                  <a:pt x="3279" y="0"/>
                </a:moveTo>
                <a:lnTo>
                  <a:pt x="3478" y="6"/>
                </a:lnTo>
                <a:lnTo>
                  <a:pt x="3676" y="24"/>
                </a:lnTo>
                <a:lnTo>
                  <a:pt x="3869" y="54"/>
                </a:lnTo>
                <a:lnTo>
                  <a:pt x="4057" y="94"/>
                </a:lnTo>
                <a:lnTo>
                  <a:pt x="4242" y="144"/>
                </a:lnTo>
                <a:lnTo>
                  <a:pt x="4424" y="205"/>
                </a:lnTo>
                <a:lnTo>
                  <a:pt x="4599" y="277"/>
                </a:lnTo>
                <a:lnTo>
                  <a:pt x="4769" y="359"/>
                </a:lnTo>
                <a:lnTo>
                  <a:pt x="4934" y="448"/>
                </a:lnTo>
                <a:lnTo>
                  <a:pt x="5092" y="548"/>
                </a:lnTo>
                <a:lnTo>
                  <a:pt x="5246" y="656"/>
                </a:lnTo>
                <a:lnTo>
                  <a:pt x="5391" y="771"/>
                </a:lnTo>
                <a:lnTo>
                  <a:pt x="5531" y="897"/>
                </a:lnTo>
                <a:lnTo>
                  <a:pt x="5662" y="1029"/>
                </a:lnTo>
                <a:lnTo>
                  <a:pt x="5788" y="1168"/>
                </a:lnTo>
                <a:lnTo>
                  <a:pt x="5904" y="1314"/>
                </a:lnTo>
                <a:lnTo>
                  <a:pt x="6012" y="1467"/>
                </a:lnTo>
                <a:lnTo>
                  <a:pt x="6111" y="1625"/>
                </a:lnTo>
                <a:lnTo>
                  <a:pt x="6201" y="1790"/>
                </a:lnTo>
                <a:lnTo>
                  <a:pt x="6283" y="1959"/>
                </a:lnTo>
                <a:lnTo>
                  <a:pt x="6355" y="2135"/>
                </a:lnTo>
                <a:lnTo>
                  <a:pt x="6416" y="2316"/>
                </a:lnTo>
                <a:lnTo>
                  <a:pt x="6466" y="2502"/>
                </a:lnTo>
                <a:lnTo>
                  <a:pt x="6506" y="2689"/>
                </a:lnTo>
                <a:lnTo>
                  <a:pt x="6536" y="2882"/>
                </a:lnTo>
                <a:lnTo>
                  <a:pt x="6554" y="3080"/>
                </a:lnTo>
                <a:lnTo>
                  <a:pt x="6560" y="3279"/>
                </a:lnTo>
                <a:lnTo>
                  <a:pt x="6554" y="3478"/>
                </a:lnTo>
                <a:lnTo>
                  <a:pt x="6536" y="3674"/>
                </a:lnTo>
                <a:lnTo>
                  <a:pt x="6506" y="3867"/>
                </a:lnTo>
                <a:lnTo>
                  <a:pt x="6466" y="4056"/>
                </a:lnTo>
                <a:lnTo>
                  <a:pt x="6416" y="4240"/>
                </a:lnTo>
                <a:lnTo>
                  <a:pt x="6355" y="4421"/>
                </a:lnTo>
                <a:lnTo>
                  <a:pt x="6283" y="4597"/>
                </a:lnTo>
                <a:lnTo>
                  <a:pt x="6201" y="4766"/>
                </a:lnTo>
                <a:lnTo>
                  <a:pt x="6111" y="4931"/>
                </a:lnTo>
                <a:lnTo>
                  <a:pt x="6012" y="5091"/>
                </a:lnTo>
                <a:lnTo>
                  <a:pt x="5904" y="5242"/>
                </a:lnTo>
                <a:lnTo>
                  <a:pt x="5788" y="5388"/>
                </a:lnTo>
                <a:lnTo>
                  <a:pt x="5662" y="5527"/>
                </a:lnTo>
                <a:lnTo>
                  <a:pt x="5531" y="5659"/>
                </a:lnTo>
                <a:lnTo>
                  <a:pt x="5391" y="5785"/>
                </a:lnTo>
                <a:lnTo>
                  <a:pt x="5246" y="5900"/>
                </a:lnTo>
                <a:lnTo>
                  <a:pt x="5092" y="6008"/>
                </a:lnTo>
                <a:lnTo>
                  <a:pt x="4934" y="6108"/>
                </a:lnTo>
                <a:lnTo>
                  <a:pt x="4769" y="6197"/>
                </a:lnTo>
                <a:lnTo>
                  <a:pt x="4599" y="6279"/>
                </a:lnTo>
                <a:lnTo>
                  <a:pt x="4424" y="6351"/>
                </a:lnTo>
                <a:lnTo>
                  <a:pt x="4242" y="6413"/>
                </a:lnTo>
                <a:lnTo>
                  <a:pt x="4057" y="6462"/>
                </a:lnTo>
                <a:lnTo>
                  <a:pt x="3869" y="6502"/>
                </a:lnTo>
                <a:lnTo>
                  <a:pt x="3676" y="6532"/>
                </a:lnTo>
                <a:lnTo>
                  <a:pt x="3478" y="6550"/>
                </a:lnTo>
                <a:lnTo>
                  <a:pt x="3279" y="6556"/>
                </a:lnTo>
                <a:lnTo>
                  <a:pt x="3080" y="6550"/>
                </a:lnTo>
                <a:lnTo>
                  <a:pt x="2884" y="6532"/>
                </a:lnTo>
                <a:lnTo>
                  <a:pt x="2691" y="6502"/>
                </a:lnTo>
                <a:lnTo>
                  <a:pt x="2501" y="6462"/>
                </a:lnTo>
                <a:lnTo>
                  <a:pt x="2318" y="6413"/>
                </a:lnTo>
                <a:lnTo>
                  <a:pt x="2136" y="6351"/>
                </a:lnTo>
                <a:lnTo>
                  <a:pt x="1961" y="6279"/>
                </a:lnTo>
                <a:lnTo>
                  <a:pt x="1791" y="6197"/>
                </a:lnTo>
                <a:lnTo>
                  <a:pt x="1626" y="6108"/>
                </a:lnTo>
                <a:lnTo>
                  <a:pt x="1466" y="6008"/>
                </a:lnTo>
                <a:lnTo>
                  <a:pt x="1314" y="5900"/>
                </a:lnTo>
                <a:lnTo>
                  <a:pt x="1169" y="5785"/>
                </a:lnTo>
                <a:lnTo>
                  <a:pt x="1029" y="5659"/>
                </a:lnTo>
                <a:lnTo>
                  <a:pt x="898" y="5527"/>
                </a:lnTo>
                <a:lnTo>
                  <a:pt x="772" y="5388"/>
                </a:lnTo>
                <a:lnTo>
                  <a:pt x="656" y="5242"/>
                </a:lnTo>
                <a:lnTo>
                  <a:pt x="549" y="5091"/>
                </a:lnTo>
                <a:lnTo>
                  <a:pt x="449" y="4931"/>
                </a:lnTo>
                <a:lnTo>
                  <a:pt x="359" y="4766"/>
                </a:lnTo>
                <a:lnTo>
                  <a:pt x="277" y="4597"/>
                </a:lnTo>
                <a:lnTo>
                  <a:pt x="205" y="4421"/>
                </a:lnTo>
                <a:lnTo>
                  <a:pt x="144" y="4240"/>
                </a:lnTo>
                <a:lnTo>
                  <a:pt x="94" y="4056"/>
                </a:lnTo>
                <a:lnTo>
                  <a:pt x="54" y="3867"/>
                </a:lnTo>
                <a:lnTo>
                  <a:pt x="24" y="3674"/>
                </a:lnTo>
                <a:lnTo>
                  <a:pt x="6" y="3478"/>
                </a:lnTo>
                <a:lnTo>
                  <a:pt x="0" y="3279"/>
                </a:lnTo>
                <a:lnTo>
                  <a:pt x="6" y="3080"/>
                </a:lnTo>
                <a:lnTo>
                  <a:pt x="24" y="2882"/>
                </a:lnTo>
                <a:lnTo>
                  <a:pt x="54" y="2689"/>
                </a:lnTo>
                <a:lnTo>
                  <a:pt x="94" y="2502"/>
                </a:lnTo>
                <a:lnTo>
                  <a:pt x="144" y="2316"/>
                </a:lnTo>
                <a:lnTo>
                  <a:pt x="205" y="2135"/>
                </a:lnTo>
                <a:lnTo>
                  <a:pt x="277" y="1959"/>
                </a:lnTo>
                <a:lnTo>
                  <a:pt x="359" y="1790"/>
                </a:lnTo>
                <a:lnTo>
                  <a:pt x="449" y="1625"/>
                </a:lnTo>
                <a:lnTo>
                  <a:pt x="549" y="1467"/>
                </a:lnTo>
                <a:lnTo>
                  <a:pt x="656" y="1314"/>
                </a:lnTo>
                <a:lnTo>
                  <a:pt x="772" y="1168"/>
                </a:lnTo>
                <a:lnTo>
                  <a:pt x="898" y="1029"/>
                </a:lnTo>
                <a:lnTo>
                  <a:pt x="1029" y="897"/>
                </a:lnTo>
                <a:lnTo>
                  <a:pt x="1169" y="771"/>
                </a:lnTo>
                <a:lnTo>
                  <a:pt x="1314" y="656"/>
                </a:lnTo>
                <a:lnTo>
                  <a:pt x="1466" y="548"/>
                </a:lnTo>
                <a:lnTo>
                  <a:pt x="1626" y="448"/>
                </a:lnTo>
                <a:lnTo>
                  <a:pt x="1791" y="359"/>
                </a:lnTo>
                <a:lnTo>
                  <a:pt x="1961" y="277"/>
                </a:lnTo>
                <a:lnTo>
                  <a:pt x="2136" y="205"/>
                </a:lnTo>
                <a:lnTo>
                  <a:pt x="2318" y="144"/>
                </a:lnTo>
                <a:lnTo>
                  <a:pt x="2501" y="94"/>
                </a:lnTo>
                <a:lnTo>
                  <a:pt x="2691" y="54"/>
                </a:lnTo>
                <a:lnTo>
                  <a:pt x="2884" y="24"/>
                </a:lnTo>
                <a:lnTo>
                  <a:pt x="3080" y="6"/>
                </a:lnTo>
                <a:lnTo>
                  <a:pt x="327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nvGrpSpPr>
          <p:cNvPr id="37" name="Group 36"/>
          <p:cNvGrpSpPr/>
          <p:nvPr/>
        </p:nvGrpSpPr>
        <p:grpSpPr>
          <a:xfrm>
            <a:off x="3779024" y="2484947"/>
            <a:ext cx="357771" cy="357553"/>
            <a:chOff x="3500438" y="1303338"/>
            <a:chExt cx="5207000" cy="5203826"/>
          </a:xfrm>
          <a:solidFill>
            <a:schemeClr val="bg1"/>
          </a:solidFill>
        </p:grpSpPr>
        <p:sp>
          <p:nvSpPr>
            <p:cNvPr id="38" name="Freeform 11"/>
            <p:cNvSpPr>
              <a:spLocks/>
            </p:cNvSpPr>
            <p:nvPr/>
          </p:nvSpPr>
          <p:spPr bwMode="auto">
            <a:xfrm>
              <a:off x="4343400" y="5464176"/>
              <a:ext cx="3519488" cy="1042988"/>
            </a:xfrm>
            <a:custGeom>
              <a:avLst/>
              <a:gdLst>
                <a:gd name="T0" fmla="*/ 710 w 4436"/>
                <a:gd name="T1" fmla="*/ 0 h 1314"/>
                <a:gd name="T2" fmla="*/ 3728 w 4436"/>
                <a:gd name="T3" fmla="*/ 0 h 1314"/>
                <a:gd name="T4" fmla="*/ 3728 w 4436"/>
                <a:gd name="T5" fmla="*/ 397 h 1314"/>
                <a:gd name="T6" fmla="*/ 3893 w 4436"/>
                <a:gd name="T7" fmla="*/ 397 h 1314"/>
                <a:gd name="T8" fmla="*/ 3975 w 4436"/>
                <a:gd name="T9" fmla="*/ 403 h 1314"/>
                <a:gd name="T10" fmla="*/ 4051 w 4436"/>
                <a:gd name="T11" fmla="*/ 421 h 1314"/>
                <a:gd name="T12" fmla="*/ 4123 w 4436"/>
                <a:gd name="T13" fmla="*/ 449 h 1314"/>
                <a:gd name="T14" fmla="*/ 4189 w 4436"/>
                <a:gd name="T15" fmla="*/ 485 h 1314"/>
                <a:gd name="T16" fmla="*/ 4250 w 4436"/>
                <a:gd name="T17" fmla="*/ 531 h 1314"/>
                <a:gd name="T18" fmla="*/ 4304 w 4436"/>
                <a:gd name="T19" fmla="*/ 584 h 1314"/>
                <a:gd name="T20" fmla="*/ 4350 w 4436"/>
                <a:gd name="T21" fmla="*/ 644 h 1314"/>
                <a:gd name="T22" fmla="*/ 4386 w 4436"/>
                <a:gd name="T23" fmla="*/ 712 h 1314"/>
                <a:gd name="T24" fmla="*/ 4414 w 4436"/>
                <a:gd name="T25" fmla="*/ 784 h 1314"/>
                <a:gd name="T26" fmla="*/ 4430 w 4436"/>
                <a:gd name="T27" fmla="*/ 860 h 1314"/>
                <a:gd name="T28" fmla="*/ 4436 w 4436"/>
                <a:gd name="T29" fmla="*/ 939 h 1314"/>
                <a:gd name="T30" fmla="*/ 4436 w 4436"/>
                <a:gd name="T31" fmla="*/ 1314 h 1314"/>
                <a:gd name="T32" fmla="*/ 0 w 4436"/>
                <a:gd name="T33" fmla="*/ 1314 h 1314"/>
                <a:gd name="T34" fmla="*/ 0 w 4436"/>
                <a:gd name="T35" fmla="*/ 939 h 1314"/>
                <a:gd name="T36" fmla="*/ 6 w 4436"/>
                <a:gd name="T37" fmla="*/ 860 h 1314"/>
                <a:gd name="T38" fmla="*/ 24 w 4436"/>
                <a:gd name="T39" fmla="*/ 784 h 1314"/>
                <a:gd name="T40" fmla="*/ 52 w 4436"/>
                <a:gd name="T41" fmla="*/ 712 h 1314"/>
                <a:gd name="T42" fmla="*/ 88 w 4436"/>
                <a:gd name="T43" fmla="*/ 644 h 1314"/>
                <a:gd name="T44" fmla="*/ 134 w 4436"/>
                <a:gd name="T45" fmla="*/ 584 h 1314"/>
                <a:gd name="T46" fmla="*/ 188 w 4436"/>
                <a:gd name="T47" fmla="*/ 531 h 1314"/>
                <a:gd name="T48" fmla="*/ 247 w 4436"/>
                <a:gd name="T49" fmla="*/ 485 h 1314"/>
                <a:gd name="T50" fmla="*/ 315 w 4436"/>
                <a:gd name="T51" fmla="*/ 449 h 1314"/>
                <a:gd name="T52" fmla="*/ 387 w 4436"/>
                <a:gd name="T53" fmla="*/ 421 h 1314"/>
                <a:gd name="T54" fmla="*/ 463 w 4436"/>
                <a:gd name="T55" fmla="*/ 403 h 1314"/>
                <a:gd name="T56" fmla="*/ 543 w 4436"/>
                <a:gd name="T57" fmla="*/ 397 h 1314"/>
                <a:gd name="T58" fmla="*/ 710 w 4436"/>
                <a:gd name="T59" fmla="*/ 397 h 1314"/>
                <a:gd name="T60" fmla="*/ 710 w 4436"/>
                <a:gd name="T61" fmla="*/ 0 h 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36" h="1314">
                  <a:moveTo>
                    <a:pt x="710" y="0"/>
                  </a:moveTo>
                  <a:lnTo>
                    <a:pt x="3728" y="0"/>
                  </a:lnTo>
                  <a:lnTo>
                    <a:pt x="3728" y="397"/>
                  </a:lnTo>
                  <a:lnTo>
                    <a:pt x="3893" y="397"/>
                  </a:lnTo>
                  <a:lnTo>
                    <a:pt x="3975" y="403"/>
                  </a:lnTo>
                  <a:lnTo>
                    <a:pt x="4051" y="421"/>
                  </a:lnTo>
                  <a:lnTo>
                    <a:pt x="4123" y="449"/>
                  </a:lnTo>
                  <a:lnTo>
                    <a:pt x="4189" y="485"/>
                  </a:lnTo>
                  <a:lnTo>
                    <a:pt x="4250" y="531"/>
                  </a:lnTo>
                  <a:lnTo>
                    <a:pt x="4304" y="584"/>
                  </a:lnTo>
                  <a:lnTo>
                    <a:pt x="4350" y="644"/>
                  </a:lnTo>
                  <a:lnTo>
                    <a:pt x="4386" y="712"/>
                  </a:lnTo>
                  <a:lnTo>
                    <a:pt x="4414" y="784"/>
                  </a:lnTo>
                  <a:lnTo>
                    <a:pt x="4430" y="860"/>
                  </a:lnTo>
                  <a:lnTo>
                    <a:pt x="4436" y="939"/>
                  </a:lnTo>
                  <a:lnTo>
                    <a:pt x="4436" y="1314"/>
                  </a:lnTo>
                  <a:lnTo>
                    <a:pt x="0" y="1314"/>
                  </a:lnTo>
                  <a:lnTo>
                    <a:pt x="0" y="939"/>
                  </a:lnTo>
                  <a:lnTo>
                    <a:pt x="6" y="860"/>
                  </a:lnTo>
                  <a:lnTo>
                    <a:pt x="24" y="784"/>
                  </a:lnTo>
                  <a:lnTo>
                    <a:pt x="52" y="712"/>
                  </a:lnTo>
                  <a:lnTo>
                    <a:pt x="88" y="644"/>
                  </a:lnTo>
                  <a:lnTo>
                    <a:pt x="134" y="584"/>
                  </a:lnTo>
                  <a:lnTo>
                    <a:pt x="188" y="531"/>
                  </a:lnTo>
                  <a:lnTo>
                    <a:pt x="247" y="485"/>
                  </a:lnTo>
                  <a:lnTo>
                    <a:pt x="315" y="449"/>
                  </a:lnTo>
                  <a:lnTo>
                    <a:pt x="387" y="421"/>
                  </a:lnTo>
                  <a:lnTo>
                    <a:pt x="463" y="403"/>
                  </a:lnTo>
                  <a:lnTo>
                    <a:pt x="543" y="397"/>
                  </a:lnTo>
                  <a:lnTo>
                    <a:pt x="710" y="397"/>
                  </a:lnTo>
                  <a:lnTo>
                    <a:pt x="7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39" name="Freeform 12"/>
            <p:cNvSpPr>
              <a:spLocks noEditPoints="1"/>
            </p:cNvSpPr>
            <p:nvPr/>
          </p:nvSpPr>
          <p:spPr bwMode="auto">
            <a:xfrm>
              <a:off x="3500438" y="1303338"/>
              <a:ext cx="5207000" cy="3852863"/>
            </a:xfrm>
            <a:custGeom>
              <a:avLst/>
              <a:gdLst>
                <a:gd name="T0" fmla="*/ 2082 w 6560"/>
                <a:gd name="T1" fmla="*/ 1692 h 4854"/>
                <a:gd name="T2" fmla="*/ 3279 w 6560"/>
                <a:gd name="T3" fmla="*/ 2709 h 4854"/>
                <a:gd name="T4" fmla="*/ 4478 w 6560"/>
                <a:gd name="T5" fmla="*/ 1692 h 4854"/>
                <a:gd name="T6" fmla="*/ 5319 w 6560"/>
                <a:gd name="T7" fmla="*/ 801 h 4854"/>
                <a:gd name="T8" fmla="*/ 5513 w 6560"/>
                <a:gd name="T9" fmla="*/ 1874 h 4854"/>
                <a:gd name="T10" fmla="*/ 5768 w 6560"/>
                <a:gd name="T11" fmla="*/ 1678 h 4854"/>
                <a:gd name="T12" fmla="*/ 5974 w 6560"/>
                <a:gd name="T13" fmla="*/ 1401 h 4854"/>
                <a:gd name="T14" fmla="*/ 6111 w 6560"/>
                <a:gd name="T15" fmla="*/ 1058 h 4854"/>
                <a:gd name="T16" fmla="*/ 5319 w 6560"/>
                <a:gd name="T17" fmla="*/ 801 h 4854"/>
                <a:gd name="T18" fmla="*/ 449 w 6560"/>
                <a:gd name="T19" fmla="*/ 1058 h 4854"/>
                <a:gd name="T20" fmla="*/ 586 w 6560"/>
                <a:gd name="T21" fmla="*/ 1401 h 4854"/>
                <a:gd name="T22" fmla="*/ 790 w 6560"/>
                <a:gd name="T23" fmla="*/ 1678 h 4854"/>
                <a:gd name="T24" fmla="*/ 1047 w 6560"/>
                <a:gd name="T25" fmla="*/ 1874 h 4854"/>
                <a:gd name="T26" fmla="*/ 1241 w 6560"/>
                <a:gd name="T27" fmla="*/ 801 h 4854"/>
                <a:gd name="T28" fmla="*/ 5319 w 6560"/>
                <a:gd name="T29" fmla="*/ 0 h 4854"/>
                <a:gd name="T30" fmla="*/ 6560 w 6560"/>
                <a:gd name="T31" fmla="*/ 608 h 4854"/>
                <a:gd name="T32" fmla="*/ 6522 w 6560"/>
                <a:gd name="T33" fmla="*/ 1013 h 4854"/>
                <a:gd name="T34" fmla="*/ 6410 w 6560"/>
                <a:gd name="T35" fmla="*/ 1389 h 4854"/>
                <a:gd name="T36" fmla="*/ 6229 w 6560"/>
                <a:gd name="T37" fmla="*/ 1728 h 4854"/>
                <a:gd name="T38" fmla="*/ 5994 w 6560"/>
                <a:gd name="T39" fmla="*/ 2003 h 4854"/>
                <a:gd name="T40" fmla="*/ 5722 w 6560"/>
                <a:gd name="T41" fmla="*/ 2203 h 4854"/>
                <a:gd name="T42" fmla="*/ 5423 w 6560"/>
                <a:gd name="T43" fmla="*/ 2322 h 4854"/>
                <a:gd name="T44" fmla="*/ 5313 w 6560"/>
                <a:gd name="T45" fmla="*/ 2502 h 4854"/>
                <a:gd name="T46" fmla="*/ 5226 w 6560"/>
                <a:gd name="T47" fmla="*/ 2952 h 4854"/>
                <a:gd name="T48" fmla="*/ 5046 w 6560"/>
                <a:gd name="T49" fmla="*/ 3361 h 4854"/>
                <a:gd name="T50" fmla="*/ 4787 w 6560"/>
                <a:gd name="T51" fmla="*/ 3718 h 4854"/>
                <a:gd name="T52" fmla="*/ 4456 w 6560"/>
                <a:gd name="T53" fmla="*/ 4009 h 4854"/>
                <a:gd name="T54" fmla="*/ 4069 w 6560"/>
                <a:gd name="T55" fmla="*/ 4224 h 4854"/>
                <a:gd name="T56" fmla="*/ 3784 w 6560"/>
                <a:gd name="T57" fmla="*/ 4854 h 4854"/>
                <a:gd name="T58" fmla="*/ 2631 w 6560"/>
                <a:gd name="T59" fmla="*/ 4278 h 4854"/>
                <a:gd name="T60" fmla="*/ 2226 w 6560"/>
                <a:gd name="T61" fmla="*/ 4090 h 4854"/>
                <a:gd name="T62" fmla="*/ 1877 w 6560"/>
                <a:gd name="T63" fmla="*/ 3821 h 4854"/>
                <a:gd name="T64" fmla="*/ 1592 w 6560"/>
                <a:gd name="T65" fmla="*/ 3486 h 4854"/>
                <a:gd name="T66" fmla="*/ 1382 w 6560"/>
                <a:gd name="T67" fmla="*/ 3094 h 4854"/>
                <a:gd name="T68" fmla="*/ 1265 w 6560"/>
                <a:gd name="T69" fmla="*/ 2655 h 4854"/>
                <a:gd name="T70" fmla="*/ 1241 w 6560"/>
                <a:gd name="T71" fmla="*/ 2344 h 4854"/>
                <a:gd name="T72" fmla="*/ 933 w 6560"/>
                <a:gd name="T73" fmla="*/ 2250 h 4854"/>
                <a:gd name="T74" fmla="*/ 652 w 6560"/>
                <a:gd name="T75" fmla="*/ 2079 h 4854"/>
                <a:gd name="T76" fmla="*/ 407 w 6560"/>
                <a:gd name="T77" fmla="*/ 1830 h 4854"/>
                <a:gd name="T78" fmla="*/ 203 w 6560"/>
                <a:gd name="T79" fmla="*/ 1507 h 4854"/>
                <a:gd name="T80" fmla="*/ 68 w 6560"/>
                <a:gd name="T81" fmla="*/ 1142 h 4854"/>
                <a:gd name="T82" fmla="*/ 4 w 6560"/>
                <a:gd name="T83" fmla="*/ 743 h 4854"/>
                <a:gd name="T84" fmla="*/ 1241 w 6560"/>
                <a:gd name="T85" fmla="*/ 413 h 4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60" h="4854">
                  <a:moveTo>
                    <a:pt x="3279" y="823"/>
                  </a:moveTo>
                  <a:lnTo>
                    <a:pt x="2910" y="1571"/>
                  </a:lnTo>
                  <a:lnTo>
                    <a:pt x="2082" y="1692"/>
                  </a:lnTo>
                  <a:lnTo>
                    <a:pt x="2681" y="2274"/>
                  </a:lnTo>
                  <a:lnTo>
                    <a:pt x="2539" y="3098"/>
                  </a:lnTo>
                  <a:lnTo>
                    <a:pt x="3279" y="2709"/>
                  </a:lnTo>
                  <a:lnTo>
                    <a:pt x="4019" y="3098"/>
                  </a:lnTo>
                  <a:lnTo>
                    <a:pt x="3877" y="2274"/>
                  </a:lnTo>
                  <a:lnTo>
                    <a:pt x="4478" y="1692"/>
                  </a:lnTo>
                  <a:lnTo>
                    <a:pt x="3650" y="1571"/>
                  </a:lnTo>
                  <a:lnTo>
                    <a:pt x="3279" y="823"/>
                  </a:lnTo>
                  <a:close/>
                  <a:moveTo>
                    <a:pt x="5319" y="801"/>
                  </a:moveTo>
                  <a:lnTo>
                    <a:pt x="5319" y="1947"/>
                  </a:lnTo>
                  <a:lnTo>
                    <a:pt x="5417" y="1916"/>
                  </a:lnTo>
                  <a:lnTo>
                    <a:pt x="5513" y="1874"/>
                  </a:lnTo>
                  <a:lnTo>
                    <a:pt x="5603" y="1818"/>
                  </a:lnTo>
                  <a:lnTo>
                    <a:pt x="5688" y="1754"/>
                  </a:lnTo>
                  <a:lnTo>
                    <a:pt x="5768" y="1678"/>
                  </a:lnTo>
                  <a:lnTo>
                    <a:pt x="5844" y="1595"/>
                  </a:lnTo>
                  <a:lnTo>
                    <a:pt x="5912" y="1503"/>
                  </a:lnTo>
                  <a:lnTo>
                    <a:pt x="5974" y="1401"/>
                  </a:lnTo>
                  <a:lnTo>
                    <a:pt x="6027" y="1294"/>
                  </a:lnTo>
                  <a:lnTo>
                    <a:pt x="6073" y="1180"/>
                  </a:lnTo>
                  <a:lnTo>
                    <a:pt x="6111" y="1058"/>
                  </a:lnTo>
                  <a:lnTo>
                    <a:pt x="6139" y="933"/>
                  </a:lnTo>
                  <a:lnTo>
                    <a:pt x="6159" y="801"/>
                  </a:lnTo>
                  <a:lnTo>
                    <a:pt x="5319" y="801"/>
                  </a:lnTo>
                  <a:close/>
                  <a:moveTo>
                    <a:pt x="401" y="801"/>
                  </a:moveTo>
                  <a:lnTo>
                    <a:pt x="421" y="933"/>
                  </a:lnTo>
                  <a:lnTo>
                    <a:pt x="449" y="1058"/>
                  </a:lnTo>
                  <a:lnTo>
                    <a:pt x="487" y="1180"/>
                  </a:lnTo>
                  <a:lnTo>
                    <a:pt x="533" y="1294"/>
                  </a:lnTo>
                  <a:lnTo>
                    <a:pt x="586" y="1401"/>
                  </a:lnTo>
                  <a:lnTo>
                    <a:pt x="648" y="1503"/>
                  </a:lnTo>
                  <a:lnTo>
                    <a:pt x="716" y="1595"/>
                  </a:lnTo>
                  <a:lnTo>
                    <a:pt x="790" y="1678"/>
                  </a:lnTo>
                  <a:lnTo>
                    <a:pt x="872" y="1754"/>
                  </a:lnTo>
                  <a:lnTo>
                    <a:pt x="957" y="1818"/>
                  </a:lnTo>
                  <a:lnTo>
                    <a:pt x="1047" y="1874"/>
                  </a:lnTo>
                  <a:lnTo>
                    <a:pt x="1143" y="1916"/>
                  </a:lnTo>
                  <a:lnTo>
                    <a:pt x="1241" y="1947"/>
                  </a:lnTo>
                  <a:lnTo>
                    <a:pt x="1241" y="801"/>
                  </a:lnTo>
                  <a:lnTo>
                    <a:pt x="401" y="801"/>
                  </a:lnTo>
                  <a:close/>
                  <a:moveTo>
                    <a:pt x="1241" y="0"/>
                  </a:moveTo>
                  <a:lnTo>
                    <a:pt x="5319" y="0"/>
                  </a:lnTo>
                  <a:lnTo>
                    <a:pt x="5319" y="413"/>
                  </a:lnTo>
                  <a:lnTo>
                    <a:pt x="6560" y="413"/>
                  </a:lnTo>
                  <a:lnTo>
                    <a:pt x="6560" y="608"/>
                  </a:lnTo>
                  <a:lnTo>
                    <a:pt x="6556" y="743"/>
                  </a:lnTo>
                  <a:lnTo>
                    <a:pt x="6542" y="879"/>
                  </a:lnTo>
                  <a:lnTo>
                    <a:pt x="6522" y="1013"/>
                  </a:lnTo>
                  <a:lnTo>
                    <a:pt x="6492" y="1142"/>
                  </a:lnTo>
                  <a:lnTo>
                    <a:pt x="6454" y="1268"/>
                  </a:lnTo>
                  <a:lnTo>
                    <a:pt x="6410" y="1389"/>
                  </a:lnTo>
                  <a:lnTo>
                    <a:pt x="6357" y="1507"/>
                  </a:lnTo>
                  <a:lnTo>
                    <a:pt x="6297" y="1621"/>
                  </a:lnTo>
                  <a:lnTo>
                    <a:pt x="6229" y="1728"/>
                  </a:lnTo>
                  <a:lnTo>
                    <a:pt x="6153" y="1830"/>
                  </a:lnTo>
                  <a:lnTo>
                    <a:pt x="6075" y="1922"/>
                  </a:lnTo>
                  <a:lnTo>
                    <a:pt x="5994" y="2003"/>
                  </a:lnTo>
                  <a:lnTo>
                    <a:pt x="5908" y="2079"/>
                  </a:lnTo>
                  <a:lnTo>
                    <a:pt x="5816" y="2145"/>
                  </a:lnTo>
                  <a:lnTo>
                    <a:pt x="5722" y="2203"/>
                  </a:lnTo>
                  <a:lnTo>
                    <a:pt x="5627" y="2250"/>
                  </a:lnTo>
                  <a:lnTo>
                    <a:pt x="5527" y="2290"/>
                  </a:lnTo>
                  <a:lnTo>
                    <a:pt x="5423" y="2322"/>
                  </a:lnTo>
                  <a:lnTo>
                    <a:pt x="5319" y="2344"/>
                  </a:lnTo>
                  <a:lnTo>
                    <a:pt x="5319" y="2346"/>
                  </a:lnTo>
                  <a:lnTo>
                    <a:pt x="5313" y="2502"/>
                  </a:lnTo>
                  <a:lnTo>
                    <a:pt x="5295" y="2655"/>
                  </a:lnTo>
                  <a:lnTo>
                    <a:pt x="5266" y="2807"/>
                  </a:lnTo>
                  <a:lnTo>
                    <a:pt x="5226" y="2952"/>
                  </a:lnTo>
                  <a:lnTo>
                    <a:pt x="5176" y="3094"/>
                  </a:lnTo>
                  <a:lnTo>
                    <a:pt x="5116" y="3229"/>
                  </a:lnTo>
                  <a:lnTo>
                    <a:pt x="5046" y="3361"/>
                  </a:lnTo>
                  <a:lnTo>
                    <a:pt x="4968" y="3486"/>
                  </a:lnTo>
                  <a:lnTo>
                    <a:pt x="4883" y="3604"/>
                  </a:lnTo>
                  <a:lnTo>
                    <a:pt x="4787" y="3718"/>
                  </a:lnTo>
                  <a:lnTo>
                    <a:pt x="4683" y="3821"/>
                  </a:lnTo>
                  <a:lnTo>
                    <a:pt x="4573" y="3919"/>
                  </a:lnTo>
                  <a:lnTo>
                    <a:pt x="4456" y="4009"/>
                  </a:lnTo>
                  <a:lnTo>
                    <a:pt x="4332" y="4090"/>
                  </a:lnTo>
                  <a:lnTo>
                    <a:pt x="4202" y="4162"/>
                  </a:lnTo>
                  <a:lnTo>
                    <a:pt x="4069" y="4224"/>
                  </a:lnTo>
                  <a:lnTo>
                    <a:pt x="3929" y="4278"/>
                  </a:lnTo>
                  <a:lnTo>
                    <a:pt x="3784" y="4320"/>
                  </a:lnTo>
                  <a:lnTo>
                    <a:pt x="3784" y="4854"/>
                  </a:lnTo>
                  <a:lnTo>
                    <a:pt x="2776" y="4854"/>
                  </a:lnTo>
                  <a:lnTo>
                    <a:pt x="2776" y="4320"/>
                  </a:lnTo>
                  <a:lnTo>
                    <a:pt x="2631" y="4278"/>
                  </a:lnTo>
                  <a:lnTo>
                    <a:pt x="2491" y="4224"/>
                  </a:lnTo>
                  <a:lnTo>
                    <a:pt x="2356" y="4162"/>
                  </a:lnTo>
                  <a:lnTo>
                    <a:pt x="2226" y="4090"/>
                  </a:lnTo>
                  <a:lnTo>
                    <a:pt x="2104" y="4009"/>
                  </a:lnTo>
                  <a:lnTo>
                    <a:pt x="1987" y="3919"/>
                  </a:lnTo>
                  <a:lnTo>
                    <a:pt x="1877" y="3821"/>
                  </a:lnTo>
                  <a:lnTo>
                    <a:pt x="1773" y="3718"/>
                  </a:lnTo>
                  <a:lnTo>
                    <a:pt x="1677" y="3604"/>
                  </a:lnTo>
                  <a:lnTo>
                    <a:pt x="1592" y="3486"/>
                  </a:lnTo>
                  <a:lnTo>
                    <a:pt x="1512" y="3361"/>
                  </a:lnTo>
                  <a:lnTo>
                    <a:pt x="1444" y="3229"/>
                  </a:lnTo>
                  <a:lnTo>
                    <a:pt x="1382" y="3094"/>
                  </a:lnTo>
                  <a:lnTo>
                    <a:pt x="1332" y="2952"/>
                  </a:lnTo>
                  <a:lnTo>
                    <a:pt x="1294" y="2807"/>
                  </a:lnTo>
                  <a:lnTo>
                    <a:pt x="1265" y="2655"/>
                  </a:lnTo>
                  <a:lnTo>
                    <a:pt x="1247" y="2502"/>
                  </a:lnTo>
                  <a:lnTo>
                    <a:pt x="1241" y="2346"/>
                  </a:lnTo>
                  <a:lnTo>
                    <a:pt x="1241" y="2344"/>
                  </a:lnTo>
                  <a:lnTo>
                    <a:pt x="1137" y="2322"/>
                  </a:lnTo>
                  <a:lnTo>
                    <a:pt x="1033" y="2290"/>
                  </a:lnTo>
                  <a:lnTo>
                    <a:pt x="933" y="2250"/>
                  </a:lnTo>
                  <a:lnTo>
                    <a:pt x="836" y="2203"/>
                  </a:lnTo>
                  <a:lnTo>
                    <a:pt x="742" y="2145"/>
                  </a:lnTo>
                  <a:lnTo>
                    <a:pt x="652" y="2079"/>
                  </a:lnTo>
                  <a:lnTo>
                    <a:pt x="566" y="2003"/>
                  </a:lnTo>
                  <a:lnTo>
                    <a:pt x="485" y="1922"/>
                  </a:lnTo>
                  <a:lnTo>
                    <a:pt x="407" y="1830"/>
                  </a:lnTo>
                  <a:lnTo>
                    <a:pt x="331" y="1728"/>
                  </a:lnTo>
                  <a:lnTo>
                    <a:pt x="263" y="1621"/>
                  </a:lnTo>
                  <a:lnTo>
                    <a:pt x="203" y="1507"/>
                  </a:lnTo>
                  <a:lnTo>
                    <a:pt x="150" y="1389"/>
                  </a:lnTo>
                  <a:lnTo>
                    <a:pt x="106" y="1268"/>
                  </a:lnTo>
                  <a:lnTo>
                    <a:pt x="68" y="1142"/>
                  </a:lnTo>
                  <a:lnTo>
                    <a:pt x="38" y="1013"/>
                  </a:lnTo>
                  <a:lnTo>
                    <a:pt x="18" y="879"/>
                  </a:lnTo>
                  <a:lnTo>
                    <a:pt x="4" y="743"/>
                  </a:lnTo>
                  <a:lnTo>
                    <a:pt x="0" y="608"/>
                  </a:lnTo>
                  <a:lnTo>
                    <a:pt x="0" y="413"/>
                  </a:lnTo>
                  <a:lnTo>
                    <a:pt x="1241" y="413"/>
                  </a:lnTo>
                  <a:lnTo>
                    <a:pt x="124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40" name="Freeform 25"/>
          <p:cNvSpPr>
            <a:spLocks noEditPoints="1"/>
          </p:cNvSpPr>
          <p:nvPr/>
        </p:nvSpPr>
        <p:spPr bwMode="auto">
          <a:xfrm>
            <a:off x="8091793" y="4939234"/>
            <a:ext cx="239719" cy="324110"/>
          </a:xfrm>
          <a:custGeom>
            <a:avLst/>
            <a:gdLst>
              <a:gd name="T0" fmla="*/ 3524 w 4453"/>
              <a:gd name="T1" fmla="*/ 3959 h 6023"/>
              <a:gd name="T2" fmla="*/ 3593 w 4453"/>
              <a:gd name="T3" fmla="*/ 4012 h 6023"/>
              <a:gd name="T4" fmla="*/ 3604 w 4453"/>
              <a:gd name="T5" fmla="*/ 4102 h 6023"/>
              <a:gd name="T6" fmla="*/ 3551 w 4453"/>
              <a:gd name="T7" fmla="*/ 4170 h 6023"/>
              <a:gd name="T8" fmla="*/ 858 w 4453"/>
              <a:gd name="T9" fmla="*/ 4186 h 6023"/>
              <a:gd name="T10" fmla="*/ 775 w 4453"/>
              <a:gd name="T11" fmla="*/ 4151 h 6023"/>
              <a:gd name="T12" fmla="*/ 741 w 4453"/>
              <a:gd name="T13" fmla="*/ 4071 h 6023"/>
              <a:gd name="T14" fmla="*/ 775 w 4453"/>
              <a:gd name="T15" fmla="*/ 3988 h 6023"/>
              <a:gd name="T16" fmla="*/ 858 w 4453"/>
              <a:gd name="T17" fmla="*/ 3954 h 6023"/>
              <a:gd name="T18" fmla="*/ 3524 w 4453"/>
              <a:gd name="T19" fmla="*/ 3189 h 6023"/>
              <a:gd name="T20" fmla="*/ 3593 w 4453"/>
              <a:gd name="T21" fmla="*/ 3242 h 6023"/>
              <a:gd name="T22" fmla="*/ 3604 w 4453"/>
              <a:gd name="T23" fmla="*/ 3332 h 6023"/>
              <a:gd name="T24" fmla="*/ 3551 w 4453"/>
              <a:gd name="T25" fmla="*/ 3402 h 6023"/>
              <a:gd name="T26" fmla="*/ 858 w 4453"/>
              <a:gd name="T27" fmla="*/ 3418 h 6023"/>
              <a:gd name="T28" fmla="*/ 775 w 4453"/>
              <a:gd name="T29" fmla="*/ 3384 h 6023"/>
              <a:gd name="T30" fmla="*/ 741 w 4453"/>
              <a:gd name="T31" fmla="*/ 3301 h 6023"/>
              <a:gd name="T32" fmla="*/ 775 w 4453"/>
              <a:gd name="T33" fmla="*/ 3220 h 6023"/>
              <a:gd name="T34" fmla="*/ 858 w 4453"/>
              <a:gd name="T35" fmla="*/ 3186 h 6023"/>
              <a:gd name="T36" fmla="*/ 3524 w 4453"/>
              <a:gd name="T37" fmla="*/ 2434 h 6023"/>
              <a:gd name="T38" fmla="*/ 3593 w 4453"/>
              <a:gd name="T39" fmla="*/ 2487 h 6023"/>
              <a:gd name="T40" fmla="*/ 3604 w 4453"/>
              <a:gd name="T41" fmla="*/ 2577 h 6023"/>
              <a:gd name="T42" fmla="*/ 3551 w 4453"/>
              <a:gd name="T43" fmla="*/ 2647 h 6023"/>
              <a:gd name="T44" fmla="*/ 858 w 4453"/>
              <a:gd name="T45" fmla="*/ 2663 h 6023"/>
              <a:gd name="T46" fmla="*/ 775 w 4453"/>
              <a:gd name="T47" fmla="*/ 2628 h 6023"/>
              <a:gd name="T48" fmla="*/ 741 w 4453"/>
              <a:gd name="T49" fmla="*/ 2546 h 6023"/>
              <a:gd name="T50" fmla="*/ 775 w 4453"/>
              <a:gd name="T51" fmla="*/ 2465 h 6023"/>
              <a:gd name="T52" fmla="*/ 858 w 4453"/>
              <a:gd name="T53" fmla="*/ 2431 h 6023"/>
              <a:gd name="T54" fmla="*/ 3524 w 4453"/>
              <a:gd name="T55" fmla="*/ 1653 h 6023"/>
              <a:gd name="T56" fmla="*/ 3593 w 4453"/>
              <a:gd name="T57" fmla="*/ 1707 h 6023"/>
              <a:gd name="T58" fmla="*/ 3604 w 4453"/>
              <a:gd name="T59" fmla="*/ 1796 h 6023"/>
              <a:gd name="T60" fmla="*/ 3551 w 4453"/>
              <a:gd name="T61" fmla="*/ 1866 h 6023"/>
              <a:gd name="T62" fmla="*/ 858 w 4453"/>
              <a:gd name="T63" fmla="*/ 1883 h 6023"/>
              <a:gd name="T64" fmla="*/ 775 w 4453"/>
              <a:gd name="T65" fmla="*/ 1848 h 6023"/>
              <a:gd name="T66" fmla="*/ 741 w 4453"/>
              <a:gd name="T67" fmla="*/ 1765 h 6023"/>
              <a:gd name="T68" fmla="*/ 775 w 4453"/>
              <a:gd name="T69" fmla="*/ 1683 h 6023"/>
              <a:gd name="T70" fmla="*/ 858 w 4453"/>
              <a:gd name="T71" fmla="*/ 1650 h 6023"/>
              <a:gd name="T72" fmla="*/ 3951 w 4453"/>
              <a:gd name="T73" fmla="*/ 1052 h 6023"/>
              <a:gd name="T74" fmla="*/ 346 w 4453"/>
              <a:gd name="T75" fmla="*/ 316 h 6023"/>
              <a:gd name="T76" fmla="*/ 310 w 4453"/>
              <a:gd name="T77" fmla="*/ 369 h 6023"/>
              <a:gd name="T78" fmla="*/ 328 w 4453"/>
              <a:gd name="T79" fmla="*/ 5696 h 6023"/>
              <a:gd name="T80" fmla="*/ 4085 w 4453"/>
              <a:gd name="T81" fmla="*/ 5713 h 6023"/>
              <a:gd name="T82" fmla="*/ 4140 w 4453"/>
              <a:gd name="T83" fmla="*/ 5676 h 6023"/>
              <a:gd name="T84" fmla="*/ 3335 w 4453"/>
              <a:gd name="T85" fmla="*/ 1364 h 6023"/>
              <a:gd name="T86" fmla="*/ 3225 w 4453"/>
              <a:gd name="T87" fmla="*/ 1318 h 6023"/>
              <a:gd name="T88" fmla="*/ 3179 w 4453"/>
              <a:gd name="T89" fmla="*/ 1208 h 6023"/>
              <a:gd name="T90" fmla="*/ 370 w 4453"/>
              <a:gd name="T91" fmla="*/ 0 h 6023"/>
              <a:gd name="T92" fmla="*/ 4453 w 4453"/>
              <a:gd name="T93" fmla="*/ 5654 h 6023"/>
              <a:gd name="T94" fmla="*/ 4413 w 4453"/>
              <a:gd name="T95" fmla="*/ 5823 h 6023"/>
              <a:gd name="T96" fmla="*/ 4303 w 4453"/>
              <a:gd name="T97" fmla="*/ 5951 h 6023"/>
              <a:gd name="T98" fmla="*/ 4143 w 4453"/>
              <a:gd name="T99" fmla="*/ 6019 h 6023"/>
              <a:gd name="T100" fmla="*/ 310 w 4453"/>
              <a:gd name="T101" fmla="*/ 6019 h 6023"/>
              <a:gd name="T102" fmla="*/ 152 w 4453"/>
              <a:gd name="T103" fmla="*/ 5951 h 6023"/>
              <a:gd name="T104" fmla="*/ 42 w 4453"/>
              <a:gd name="T105" fmla="*/ 5823 h 6023"/>
              <a:gd name="T106" fmla="*/ 0 w 4453"/>
              <a:gd name="T107" fmla="*/ 5654 h 6023"/>
              <a:gd name="T108" fmla="*/ 18 w 4453"/>
              <a:gd name="T109" fmla="*/ 253 h 6023"/>
              <a:gd name="T110" fmla="*/ 108 w 4453"/>
              <a:gd name="T111" fmla="*/ 108 h 6023"/>
              <a:gd name="T112" fmla="*/ 253 w 4453"/>
              <a:gd name="T113" fmla="*/ 19 h 6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53" h="6023">
                <a:moveTo>
                  <a:pt x="858" y="3954"/>
                </a:moveTo>
                <a:lnTo>
                  <a:pt x="3492" y="3954"/>
                </a:lnTo>
                <a:lnTo>
                  <a:pt x="3524" y="3959"/>
                </a:lnTo>
                <a:lnTo>
                  <a:pt x="3551" y="3970"/>
                </a:lnTo>
                <a:lnTo>
                  <a:pt x="3575" y="3988"/>
                </a:lnTo>
                <a:lnTo>
                  <a:pt x="3593" y="4012"/>
                </a:lnTo>
                <a:lnTo>
                  <a:pt x="3604" y="4040"/>
                </a:lnTo>
                <a:lnTo>
                  <a:pt x="3610" y="4071"/>
                </a:lnTo>
                <a:lnTo>
                  <a:pt x="3604" y="4102"/>
                </a:lnTo>
                <a:lnTo>
                  <a:pt x="3593" y="4129"/>
                </a:lnTo>
                <a:lnTo>
                  <a:pt x="3575" y="4151"/>
                </a:lnTo>
                <a:lnTo>
                  <a:pt x="3551" y="4170"/>
                </a:lnTo>
                <a:lnTo>
                  <a:pt x="3524" y="4183"/>
                </a:lnTo>
                <a:lnTo>
                  <a:pt x="3492" y="4186"/>
                </a:lnTo>
                <a:lnTo>
                  <a:pt x="858" y="4186"/>
                </a:lnTo>
                <a:lnTo>
                  <a:pt x="827" y="4183"/>
                </a:lnTo>
                <a:lnTo>
                  <a:pt x="799" y="4170"/>
                </a:lnTo>
                <a:lnTo>
                  <a:pt x="775" y="4151"/>
                </a:lnTo>
                <a:lnTo>
                  <a:pt x="757" y="4129"/>
                </a:lnTo>
                <a:lnTo>
                  <a:pt x="746" y="4102"/>
                </a:lnTo>
                <a:lnTo>
                  <a:pt x="741" y="4071"/>
                </a:lnTo>
                <a:lnTo>
                  <a:pt x="746" y="4040"/>
                </a:lnTo>
                <a:lnTo>
                  <a:pt x="757" y="4012"/>
                </a:lnTo>
                <a:lnTo>
                  <a:pt x="775" y="3988"/>
                </a:lnTo>
                <a:lnTo>
                  <a:pt x="799" y="3970"/>
                </a:lnTo>
                <a:lnTo>
                  <a:pt x="827" y="3959"/>
                </a:lnTo>
                <a:lnTo>
                  <a:pt x="858" y="3954"/>
                </a:lnTo>
                <a:close/>
                <a:moveTo>
                  <a:pt x="858" y="3186"/>
                </a:moveTo>
                <a:lnTo>
                  <a:pt x="3492" y="3186"/>
                </a:lnTo>
                <a:lnTo>
                  <a:pt x="3524" y="3189"/>
                </a:lnTo>
                <a:lnTo>
                  <a:pt x="3551" y="3202"/>
                </a:lnTo>
                <a:lnTo>
                  <a:pt x="3575" y="3220"/>
                </a:lnTo>
                <a:lnTo>
                  <a:pt x="3593" y="3242"/>
                </a:lnTo>
                <a:lnTo>
                  <a:pt x="3604" y="3272"/>
                </a:lnTo>
                <a:lnTo>
                  <a:pt x="3610" y="3301"/>
                </a:lnTo>
                <a:lnTo>
                  <a:pt x="3604" y="3332"/>
                </a:lnTo>
                <a:lnTo>
                  <a:pt x="3593" y="3360"/>
                </a:lnTo>
                <a:lnTo>
                  <a:pt x="3575" y="3384"/>
                </a:lnTo>
                <a:lnTo>
                  <a:pt x="3551" y="3402"/>
                </a:lnTo>
                <a:lnTo>
                  <a:pt x="3524" y="3415"/>
                </a:lnTo>
                <a:lnTo>
                  <a:pt x="3492" y="3418"/>
                </a:lnTo>
                <a:lnTo>
                  <a:pt x="858" y="3418"/>
                </a:lnTo>
                <a:lnTo>
                  <a:pt x="827" y="3415"/>
                </a:lnTo>
                <a:lnTo>
                  <a:pt x="799" y="3402"/>
                </a:lnTo>
                <a:lnTo>
                  <a:pt x="775" y="3384"/>
                </a:lnTo>
                <a:lnTo>
                  <a:pt x="757" y="3360"/>
                </a:lnTo>
                <a:lnTo>
                  <a:pt x="746" y="3332"/>
                </a:lnTo>
                <a:lnTo>
                  <a:pt x="741" y="3301"/>
                </a:lnTo>
                <a:lnTo>
                  <a:pt x="746" y="3272"/>
                </a:lnTo>
                <a:lnTo>
                  <a:pt x="757" y="3242"/>
                </a:lnTo>
                <a:lnTo>
                  <a:pt x="775" y="3220"/>
                </a:lnTo>
                <a:lnTo>
                  <a:pt x="799" y="3202"/>
                </a:lnTo>
                <a:lnTo>
                  <a:pt x="827" y="3189"/>
                </a:lnTo>
                <a:lnTo>
                  <a:pt x="858" y="3186"/>
                </a:lnTo>
                <a:close/>
                <a:moveTo>
                  <a:pt x="858" y="2431"/>
                </a:moveTo>
                <a:lnTo>
                  <a:pt x="3492" y="2431"/>
                </a:lnTo>
                <a:lnTo>
                  <a:pt x="3524" y="2434"/>
                </a:lnTo>
                <a:lnTo>
                  <a:pt x="3551" y="2447"/>
                </a:lnTo>
                <a:lnTo>
                  <a:pt x="3575" y="2465"/>
                </a:lnTo>
                <a:lnTo>
                  <a:pt x="3593" y="2487"/>
                </a:lnTo>
                <a:lnTo>
                  <a:pt x="3604" y="2515"/>
                </a:lnTo>
                <a:lnTo>
                  <a:pt x="3610" y="2546"/>
                </a:lnTo>
                <a:lnTo>
                  <a:pt x="3604" y="2577"/>
                </a:lnTo>
                <a:lnTo>
                  <a:pt x="3593" y="2605"/>
                </a:lnTo>
                <a:lnTo>
                  <a:pt x="3575" y="2628"/>
                </a:lnTo>
                <a:lnTo>
                  <a:pt x="3551" y="2647"/>
                </a:lnTo>
                <a:lnTo>
                  <a:pt x="3524" y="2658"/>
                </a:lnTo>
                <a:lnTo>
                  <a:pt x="3492" y="2663"/>
                </a:lnTo>
                <a:lnTo>
                  <a:pt x="858" y="2663"/>
                </a:lnTo>
                <a:lnTo>
                  <a:pt x="827" y="2658"/>
                </a:lnTo>
                <a:lnTo>
                  <a:pt x="799" y="2647"/>
                </a:lnTo>
                <a:lnTo>
                  <a:pt x="775" y="2628"/>
                </a:lnTo>
                <a:lnTo>
                  <a:pt x="757" y="2605"/>
                </a:lnTo>
                <a:lnTo>
                  <a:pt x="746" y="2577"/>
                </a:lnTo>
                <a:lnTo>
                  <a:pt x="741" y="2546"/>
                </a:lnTo>
                <a:lnTo>
                  <a:pt x="746" y="2515"/>
                </a:lnTo>
                <a:lnTo>
                  <a:pt x="757" y="2487"/>
                </a:lnTo>
                <a:lnTo>
                  <a:pt x="775" y="2465"/>
                </a:lnTo>
                <a:lnTo>
                  <a:pt x="799" y="2447"/>
                </a:lnTo>
                <a:lnTo>
                  <a:pt x="827" y="2434"/>
                </a:lnTo>
                <a:lnTo>
                  <a:pt x="858" y="2431"/>
                </a:lnTo>
                <a:close/>
                <a:moveTo>
                  <a:pt x="858" y="1650"/>
                </a:moveTo>
                <a:lnTo>
                  <a:pt x="3492" y="1650"/>
                </a:lnTo>
                <a:lnTo>
                  <a:pt x="3524" y="1653"/>
                </a:lnTo>
                <a:lnTo>
                  <a:pt x="3551" y="1664"/>
                </a:lnTo>
                <a:lnTo>
                  <a:pt x="3575" y="1683"/>
                </a:lnTo>
                <a:lnTo>
                  <a:pt x="3593" y="1707"/>
                </a:lnTo>
                <a:lnTo>
                  <a:pt x="3604" y="1734"/>
                </a:lnTo>
                <a:lnTo>
                  <a:pt x="3610" y="1765"/>
                </a:lnTo>
                <a:lnTo>
                  <a:pt x="3604" y="1796"/>
                </a:lnTo>
                <a:lnTo>
                  <a:pt x="3593" y="1824"/>
                </a:lnTo>
                <a:lnTo>
                  <a:pt x="3575" y="1848"/>
                </a:lnTo>
                <a:lnTo>
                  <a:pt x="3551" y="1866"/>
                </a:lnTo>
                <a:lnTo>
                  <a:pt x="3524" y="1877"/>
                </a:lnTo>
                <a:lnTo>
                  <a:pt x="3492" y="1883"/>
                </a:lnTo>
                <a:lnTo>
                  <a:pt x="858" y="1883"/>
                </a:lnTo>
                <a:lnTo>
                  <a:pt x="827" y="1877"/>
                </a:lnTo>
                <a:lnTo>
                  <a:pt x="799" y="1866"/>
                </a:lnTo>
                <a:lnTo>
                  <a:pt x="775" y="1848"/>
                </a:lnTo>
                <a:lnTo>
                  <a:pt x="757" y="1824"/>
                </a:lnTo>
                <a:lnTo>
                  <a:pt x="746" y="1796"/>
                </a:lnTo>
                <a:lnTo>
                  <a:pt x="741" y="1765"/>
                </a:lnTo>
                <a:lnTo>
                  <a:pt x="746" y="1734"/>
                </a:lnTo>
                <a:lnTo>
                  <a:pt x="757" y="1707"/>
                </a:lnTo>
                <a:lnTo>
                  <a:pt x="775" y="1683"/>
                </a:lnTo>
                <a:lnTo>
                  <a:pt x="799" y="1664"/>
                </a:lnTo>
                <a:lnTo>
                  <a:pt x="827" y="1653"/>
                </a:lnTo>
                <a:lnTo>
                  <a:pt x="858" y="1650"/>
                </a:lnTo>
                <a:close/>
                <a:moveTo>
                  <a:pt x="3489" y="552"/>
                </a:moveTo>
                <a:lnTo>
                  <a:pt x="3489" y="1052"/>
                </a:lnTo>
                <a:lnTo>
                  <a:pt x="3951" y="1052"/>
                </a:lnTo>
                <a:lnTo>
                  <a:pt x="3489" y="552"/>
                </a:lnTo>
                <a:close/>
                <a:moveTo>
                  <a:pt x="370" y="310"/>
                </a:moveTo>
                <a:lnTo>
                  <a:pt x="346" y="316"/>
                </a:lnTo>
                <a:lnTo>
                  <a:pt x="328" y="327"/>
                </a:lnTo>
                <a:lnTo>
                  <a:pt x="315" y="347"/>
                </a:lnTo>
                <a:lnTo>
                  <a:pt x="310" y="369"/>
                </a:lnTo>
                <a:lnTo>
                  <a:pt x="310" y="5654"/>
                </a:lnTo>
                <a:lnTo>
                  <a:pt x="315" y="5676"/>
                </a:lnTo>
                <a:lnTo>
                  <a:pt x="328" y="5696"/>
                </a:lnTo>
                <a:lnTo>
                  <a:pt x="346" y="5707"/>
                </a:lnTo>
                <a:lnTo>
                  <a:pt x="370" y="5713"/>
                </a:lnTo>
                <a:lnTo>
                  <a:pt x="4085" y="5713"/>
                </a:lnTo>
                <a:lnTo>
                  <a:pt x="4107" y="5707"/>
                </a:lnTo>
                <a:lnTo>
                  <a:pt x="4127" y="5696"/>
                </a:lnTo>
                <a:lnTo>
                  <a:pt x="4140" y="5676"/>
                </a:lnTo>
                <a:lnTo>
                  <a:pt x="4143" y="5654"/>
                </a:lnTo>
                <a:lnTo>
                  <a:pt x="4143" y="1364"/>
                </a:lnTo>
                <a:lnTo>
                  <a:pt x="3335" y="1364"/>
                </a:lnTo>
                <a:lnTo>
                  <a:pt x="3293" y="1358"/>
                </a:lnTo>
                <a:lnTo>
                  <a:pt x="3256" y="1342"/>
                </a:lnTo>
                <a:lnTo>
                  <a:pt x="3225" y="1318"/>
                </a:lnTo>
                <a:lnTo>
                  <a:pt x="3201" y="1287"/>
                </a:lnTo>
                <a:lnTo>
                  <a:pt x="3184" y="1250"/>
                </a:lnTo>
                <a:lnTo>
                  <a:pt x="3179" y="1208"/>
                </a:lnTo>
                <a:lnTo>
                  <a:pt x="3179" y="310"/>
                </a:lnTo>
                <a:lnTo>
                  <a:pt x="370" y="310"/>
                </a:lnTo>
                <a:close/>
                <a:moveTo>
                  <a:pt x="370" y="0"/>
                </a:moveTo>
                <a:lnTo>
                  <a:pt x="3403" y="0"/>
                </a:lnTo>
                <a:lnTo>
                  <a:pt x="4453" y="1142"/>
                </a:lnTo>
                <a:lnTo>
                  <a:pt x="4453" y="5654"/>
                </a:lnTo>
                <a:lnTo>
                  <a:pt x="4449" y="5713"/>
                </a:lnTo>
                <a:lnTo>
                  <a:pt x="4435" y="5770"/>
                </a:lnTo>
                <a:lnTo>
                  <a:pt x="4413" y="5823"/>
                </a:lnTo>
                <a:lnTo>
                  <a:pt x="4382" y="5872"/>
                </a:lnTo>
                <a:lnTo>
                  <a:pt x="4345" y="5915"/>
                </a:lnTo>
                <a:lnTo>
                  <a:pt x="4303" y="5951"/>
                </a:lnTo>
                <a:lnTo>
                  <a:pt x="4253" y="5982"/>
                </a:lnTo>
                <a:lnTo>
                  <a:pt x="4200" y="6004"/>
                </a:lnTo>
                <a:lnTo>
                  <a:pt x="4143" y="6019"/>
                </a:lnTo>
                <a:lnTo>
                  <a:pt x="4085" y="6023"/>
                </a:lnTo>
                <a:lnTo>
                  <a:pt x="370" y="6023"/>
                </a:lnTo>
                <a:lnTo>
                  <a:pt x="310" y="6019"/>
                </a:lnTo>
                <a:lnTo>
                  <a:pt x="253" y="6004"/>
                </a:lnTo>
                <a:lnTo>
                  <a:pt x="200" y="5982"/>
                </a:lnTo>
                <a:lnTo>
                  <a:pt x="152" y="5951"/>
                </a:lnTo>
                <a:lnTo>
                  <a:pt x="108" y="5915"/>
                </a:lnTo>
                <a:lnTo>
                  <a:pt x="71" y="5872"/>
                </a:lnTo>
                <a:lnTo>
                  <a:pt x="42" y="5823"/>
                </a:lnTo>
                <a:lnTo>
                  <a:pt x="18" y="5770"/>
                </a:lnTo>
                <a:lnTo>
                  <a:pt x="5" y="5713"/>
                </a:lnTo>
                <a:lnTo>
                  <a:pt x="0" y="5654"/>
                </a:lnTo>
                <a:lnTo>
                  <a:pt x="0" y="369"/>
                </a:lnTo>
                <a:lnTo>
                  <a:pt x="5" y="310"/>
                </a:lnTo>
                <a:lnTo>
                  <a:pt x="18" y="253"/>
                </a:lnTo>
                <a:lnTo>
                  <a:pt x="42" y="200"/>
                </a:lnTo>
                <a:lnTo>
                  <a:pt x="71" y="151"/>
                </a:lnTo>
                <a:lnTo>
                  <a:pt x="108" y="108"/>
                </a:lnTo>
                <a:lnTo>
                  <a:pt x="152" y="72"/>
                </a:lnTo>
                <a:lnTo>
                  <a:pt x="200" y="41"/>
                </a:lnTo>
                <a:lnTo>
                  <a:pt x="253" y="19"/>
                </a:lnTo>
                <a:lnTo>
                  <a:pt x="310" y="4"/>
                </a:lnTo>
                <a:lnTo>
                  <a:pt x="37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1" name="Freeform 30"/>
          <p:cNvSpPr>
            <a:spLocks noEditPoints="1"/>
          </p:cNvSpPr>
          <p:nvPr/>
        </p:nvSpPr>
        <p:spPr bwMode="auto">
          <a:xfrm>
            <a:off x="5947266" y="1281224"/>
            <a:ext cx="301423" cy="383619"/>
          </a:xfrm>
          <a:custGeom>
            <a:avLst/>
            <a:gdLst>
              <a:gd name="T0" fmla="*/ 993 w 2743"/>
              <a:gd name="T1" fmla="*/ 226 h 3491"/>
              <a:gd name="T2" fmla="*/ 590 w 2743"/>
              <a:gd name="T3" fmla="*/ 444 h 3491"/>
              <a:gd name="T4" fmla="*/ 433 w 2743"/>
              <a:gd name="T5" fmla="*/ 660 h 3491"/>
              <a:gd name="T6" fmla="*/ 437 w 2743"/>
              <a:gd name="T7" fmla="*/ 920 h 3491"/>
              <a:gd name="T8" fmla="*/ 598 w 2743"/>
              <a:gd name="T9" fmla="*/ 1098 h 3491"/>
              <a:gd name="T10" fmla="*/ 871 w 2743"/>
              <a:gd name="T11" fmla="*/ 1153 h 3491"/>
              <a:gd name="T12" fmla="*/ 1177 w 2743"/>
              <a:gd name="T13" fmla="*/ 1194 h 3491"/>
              <a:gd name="T14" fmla="*/ 1343 w 2743"/>
              <a:gd name="T15" fmla="*/ 1318 h 3491"/>
              <a:gd name="T16" fmla="*/ 1400 w 2743"/>
              <a:gd name="T17" fmla="*/ 1471 h 3491"/>
              <a:gd name="T18" fmla="*/ 1517 w 2743"/>
              <a:gd name="T19" fmla="*/ 1588 h 3491"/>
              <a:gd name="T20" fmla="*/ 1690 w 2743"/>
              <a:gd name="T21" fmla="*/ 1640 h 3491"/>
              <a:gd name="T22" fmla="*/ 1787 w 2743"/>
              <a:gd name="T23" fmla="*/ 1781 h 3491"/>
              <a:gd name="T24" fmla="*/ 1954 w 2743"/>
              <a:gd name="T25" fmla="*/ 1853 h 3491"/>
              <a:gd name="T26" fmla="*/ 2312 w 2743"/>
              <a:gd name="T27" fmla="*/ 1743 h 3491"/>
              <a:gd name="T28" fmla="*/ 2537 w 2743"/>
              <a:gd name="T29" fmla="*/ 1418 h 3491"/>
              <a:gd name="T30" fmla="*/ 2560 w 2743"/>
              <a:gd name="T31" fmla="*/ 1154 h 3491"/>
              <a:gd name="T32" fmla="*/ 2495 w 2743"/>
              <a:gd name="T33" fmla="*/ 881 h 3491"/>
              <a:gd name="T34" fmla="*/ 2255 w 2743"/>
              <a:gd name="T35" fmla="*/ 521 h 3491"/>
              <a:gd name="T36" fmla="*/ 2042 w 2743"/>
              <a:gd name="T37" fmla="*/ 343 h 3491"/>
              <a:gd name="T38" fmla="*/ 1695 w 2743"/>
              <a:gd name="T39" fmla="*/ 217 h 3491"/>
              <a:gd name="T40" fmla="*/ 1416 w 2743"/>
              <a:gd name="T41" fmla="*/ 2 h 3491"/>
              <a:gd name="T42" fmla="*/ 1908 w 2743"/>
              <a:gd name="T43" fmla="*/ 81 h 3491"/>
              <a:gd name="T44" fmla="*/ 2227 w 2743"/>
              <a:gd name="T45" fmla="*/ 247 h 3491"/>
              <a:gd name="T46" fmla="*/ 2473 w 2743"/>
              <a:gd name="T47" fmla="*/ 493 h 3491"/>
              <a:gd name="T48" fmla="*/ 2704 w 2743"/>
              <a:gd name="T49" fmla="*/ 922 h 3491"/>
              <a:gd name="T50" fmla="*/ 2743 w 2743"/>
              <a:gd name="T51" fmla="*/ 1210 h 3491"/>
              <a:gd name="T52" fmla="*/ 2727 w 2743"/>
              <a:gd name="T53" fmla="*/ 1341 h 3491"/>
              <a:gd name="T54" fmla="*/ 2625 w 2743"/>
              <a:gd name="T55" fmla="*/ 1594 h 3491"/>
              <a:gd name="T56" fmla="*/ 2486 w 2743"/>
              <a:gd name="T57" fmla="*/ 1825 h 3491"/>
              <a:gd name="T58" fmla="*/ 2403 w 2743"/>
              <a:gd name="T59" fmla="*/ 1943 h 3491"/>
              <a:gd name="T60" fmla="*/ 2255 w 2743"/>
              <a:gd name="T61" fmla="*/ 2267 h 3491"/>
              <a:gd name="T62" fmla="*/ 2248 w 2743"/>
              <a:gd name="T63" fmla="*/ 2528 h 3491"/>
              <a:gd name="T64" fmla="*/ 2216 w 2743"/>
              <a:gd name="T65" fmla="*/ 2622 h 3491"/>
              <a:gd name="T66" fmla="*/ 1865 w 2743"/>
              <a:gd name="T67" fmla="*/ 2823 h 3491"/>
              <a:gd name="T68" fmla="*/ 1580 w 2743"/>
              <a:gd name="T69" fmla="*/ 3116 h 3491"/>
              <a:gd name="T70" fmla="*/ 1388 w 2743"/>
              <a:gd name="T71" fmla="*/ 3378 h 3491"/>
              <a:gd name="T72" fmla="*/ 1318 w 2743"/>
              <a:gd name="T73" fmla="*/ 3491 h 3491"/>
              <a:gd name="T74" fmla="*/ 1250 w 2743"/>
              <a:gd name="T75" fmla="*/ 3310 h 3491"/>
              <a:gd name="T76" fmla="*/ 1134 w 2743"/>
              <a:gd name="T77" fmla="*/ 3069 h 3491"/>
              <a:gd name="T78" fmla="*/ 1053 w 2743"/>
              <a:gd name="T79" fmla="*/ 2910 h 3491"/>
              <a:gd name="T80" fmla="*/ 915 w 2743"/>
              <a:gd name="T81" fmla="*/ 2816 h 3491"/>
              <a:gd name="T82" fmla="*/ 716 w 2743"/>
              <a:gd name="T83" fmla="*/ 2818 h 3491"/>
              <a:gd name="T84" fmla="*/ 470 w 2743"/>
              <a:gd name="T85" fmla="*/ 2829 h 3491"/>
              <a:gd name="T86" fmla="*/ 345 w 2743"/>
              <a:gd name="T87" fmla="*/ 2790 h 3491"/>
              <a:gd name="T88" fmla="*/ 300 w 2743"/>
              <a:gd name="T89" fmla="*/ 2733 h 3491"/>
              <a:gd name="T90" fmla="*/ 297 w 2743"/>
              <a:gd name="T91" fmla="*/ 2600 h 3491"/>
              <a:gd name="T92" fmla="*/ 294 w 2743"/>
              <a:gd name="T93" fmla="*/ 2489 h 3491"/>
              <a:gd name="T94" fmla="*/ 231 w 2743"/>
              <a:gd name="T95" fmla="*/ 2377 h 3491"/>
              <a:gd name="T96" fmla="*/ 237 w 2743"/>
              <a:gd name="T97" fmla="*/ 2317 h 3491"/>
              <a:gd name="T98" fmla="*/ 222 w 2743"/>
              <a:gd name="T99" fmla="*/ 2273 h 3491"/>
              <a:gd name="T100" fmla="*/ 173 w 2743"/>
              <a:gd name="T101" fmla="*/ 2224 h 3491"/>
              <a:gd name="T102" fmla="*/ 160 w 2743"/>
              <a:gd name="T103" fmla="*/ 2021 h 3491"/>
              <a:gd name="T104" fmla="*/ 71 w 2743"/>
              <a:gd name="T105" fmla="*/ 2000 h 3491"/>
              <a:gd name="T106" fmla="*/ 4 w 2743"/>
              <a:gd name="T107" fmla="*/ 1932 h 3491"/>
              <a:gd name="T108" fmla="*/ 10 w 2743"/>
              <a:gd name="T109" fmla="*/ 1869 h 3491"/>
              <a:gd name="T110" fmla="*/ 93 w 2743"/>
              <a:gd name="T111" fmla="*/ 1691 h 3491"/>
              <a:gd name="T112" fmla="*/ 170 w 2743"/>
              <a:gd name="T113" fmla="*/ 1547 h 3491"/>
              <a:gd name="T114" fmla="*/ 202 w 2743"/>
              <a:gd name="T115" fmla="*/ 1385 h 3491"/>
              <a:gd name="T116" fmla="*/ 142 w 2743"/>
              <a:gd name="T117" fmla="*/ 1228 h 3491"/>
              <a:gd name="T118" fmla="*/ 143 w 2743"/>
              <a:gd name="T119" fmla="*/ 865 h 3491"/>
              <a:gd name="T120" fmla="*/ 281 w 2743"/>
              <a:gd name="T121" fmla="*/ 524 h 3491"/>
              <a:gd name="T122" fmla="*/ 579 w 2743"/>
              <a:gd name="T123" fmla="*/ 220 h 3491"/>
              <a:gd name="T124" fmla="*/ 1004 w 2743"/>
              <a:gd name="T125" fmla="*/ 3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43" h="3491">
                <a:moveTo>
                  <a:pt x="1316" y="184"/>
                </a:moveTo>
                <a:lnTo>
                  <a:pt x="1268" y="185"/>
                </a:lnTo>
                <a:lnTo>
                  <a:pt x="1217" y="188"/>
                </a:lnTo>
                <a:lnTo>
                  <a:pt x="1163" y="194"/>
                </a:lnTo>
                <a:lnTo>
                  <a:pt x="1108" y="201"/>
                </a:lnTo>
                <a:lnTo>
                  <a:pt x="1052" y="212"/>
                </a:lnTo>
                <a:lnTo>
                  <a:pt x="993" y="226"/>
                </a:lnTo>
                <a:lnTo>
                  <a:pt x="936" y="244"/>
                </a:lnTo>
                <a:lnTo>
                  <a:pt x="876" y="265"/>
                </a:lnTo>
                <a:lnTo>
                  <a:pt x="818" y="292"/>
                </a:lnTo>
                <a:lnTo>
                  <a:pt x="759" y="322"/>
                </a:lnTo>
                <a:lnTo>
                  <a:pt x="702" y="358"/>
                </a:lnTo>
                <a:lnTo>
                  <a:pt x="646" y="398"/>
                </a:lnTo>
                <a:lnTo>
                  <a:pt x="590" y="444"/>
                </a:lnTo>
                <a:lnTo>
                  <a:pt x="537" y="498"/>
                </a:lnTo>
                <a:lnTo>
                  <a:pt x="514" y="523"/>
                </a:lnTo>
                <a:lnTo>
                  <a:pt x="493" y="549"/>
                </a:lnTo>
                <a:lnTo>
                  <a:pt x="473" y="576"/>
                </a:lnTo>
                <a:lnTo>
                  <a:pt x="458" y="602"/>
                </a:lnTo>
                <a:lnTo>
                  <a:pt x="445" y="630"/>
                </a:lnTo>
                <a:lnTo>
                  <a:pt x="433" y="660"/>
                </a:lnTo>
                <a:lnTo>
                  <a:pt x="426" y="693"/>
                </a:lnTo>
                <a:lnTo>
                  <a:pt x="420" y="728"/>
                </a:lnTo>
                <a:lnTo>
                  <a:pt x="418" y="768"/>
                </a:lnTo>
                <a:lnTo>
                  <a:pt x="418" y="811"/>
                </a:lnTo>
                <a:lnTo>
                  <a:pt x="421" y="858"/>
                </a:lnTo>
                <a:lnTo>
                  <a:pt x="428" y="890"/>
                </a:lnTo>
                <a:lnTo>
                  <a:pt x="437" y="920"/>
                </a:lnTo>
                <a:lnTo>
                  <a:pt x="452" y="948"/>
                </a:lnTo>
                <a:lnTo>
                  <a:pt x="469" y="975"/>
                </a:lnTo>
                <a:lnTo>
                  <a:pt x="489" y="1000"/>
                </a:lnTo>
                <a:lnTo>
                  <a:pt x="512" y="1025"/>
                </a:lnTo>
                <a:lnTo>
                  <a:pt x="536" y="1051"/>
                </a:lnTo>
                <a:lnTo>
                  <a:pt x="566" y="1076"/>
                </a:lnTo>
                <a:lnTo>
                  <a:pt x="598" y="1098"/>
                </a:lnTo>
                <a:lnTo>
                  <a:pt x="632" y="1115"/>
                </a:lnTo>
                <a:lnTo>
                  <a:pt x="668" y="1127"/>
                </a:lnTo>
                <a:lnTo>
                  <a:pt x="706" y="1136"/>
                </a:lnTo>
                <a:lnTo>
                  <a:pt x="746" y="1143"/>
                </a:lnTo>
                <a:lnTo>
                  <a:pt x="787" y="1148"/>
                </a:lnTo>
                <a:lnTo>
                  <a:pt x="829" y="1151"/>
                </a:lnTo>
                <a:lnTo>
                  <a:pt x="871" y="1153"/>
                </a:lnTo>
                <a:lnTo>
                  <a:pt x="915" y="1155"/>
                </a:lnTo>
                <a:lnTo>
                  <a:pt x="959" y="1157"/>
                </a:lnTo>
                <a:lnTo>
                  <a:pt x="1003" y="1160"/>
                </a:lnTo>
                <a:lnTo>
                  <a:pt x="1048" y="1166"/>
                </a:lnTo>
                <a:lnTo>
                  <a:pt x="1091" y="1172"/>
                </a:lnTo>
                <a:lnTo>
                  <a:pt x="1135" y="1181"/>
                </a:lnTo>
                <a:lnTo>
                  <a:pt x="1177" y="1194"/>
                </a:lnTo>
                <a:lnTo>
                  <a:pt x="1219" y="1211"/>
                </a:lnTo>
                <a:lnTo>
                  <a:pt x="1259" y="1231"/>
                </a:lnTo>
                <a:lnTo>
                  <a:pt x="1298" y="1257"/>
                </a:lnTo>
                <a:lnTo>
                  <a:pt x="1311" y="1269"/>
                </a:lnTo>
                <a:lnTo>
                  <a:pt x="1323" y="1283"/>
                </a:lnTo>
                <a:lnTo>
                  <a:pt x="1334" y="1300"/>
                </a:lnTo>
                <a:lnTo>
                  <a:pt x="1343" y="1318"/>
                </a:lnTo>
                <a:lnTo>
                  <a:pt x="1352" y="1339"/>
                </a:lnTo>
                <a:lnTo>
                  <a:pt x="1359" y="1359"/>
                </a:lnTo>
                <a:lnTo>
                  <a:pt x="1366" y="1381"/>
                </a:lnTo>
                <a:lnTo>
                  <a:pt x="1374" y="1404"/>
                </a:lnTo>
                <a:lnTo>
                  <a:pt x="1382" y="1426"/>
                </a:lnTo>
                <a:lnTo>
                  <a:pt x="1391" y="1449"/>
                </a:lnTo>
                <a:lnTo>
                  <a:pt x="1400" y="1471"/>
                </a:lnTo>
                <a:lnTo>
                  <a:pt x="1411" y="1492"/>
                </a:lnTo>
                <a:lnTo>
                  <a:pt x="1423" y="1513"/>
                </a:lnTo>
                <a:lnTo>
                  <a:pt x="1437" y="1532"/>
                </a:lnTo>
                <a:lnTo>
                  <a:pt x="1453" y="1549"/>
                </a:lnTo>
                <a:lnTo>
                  <a:pt x="1472" y="1565"/>
                </a:lnTo>
                <a:lnTo>
                  <a:pt x="1493" y="1578"/>
                </a:lnTo>
                <a:lnTo>
                  <a:pt x="1517" y="1588"/>
                </a:lnTo>
                <a:lnTo>
                  <a:pt x="1545" y="1596"/>
                </a:lnTo>
                <a:lnTo>
                  <a:pt x="1576" y="1600"/>
                </a:lnTo>
                <a:lnTo>
                  <a:pt x="1611" y="1601"/>
                </a:lnTo>
                <a:lnTo>
                  <a:pt x="1633" y="1600"/>
                </a:lnTo>
                <a:lnTo>
                  <a:pt x="1657" y="1598"/>
                </a:lnTo>
                <a:lnTo>
                  <a:pt x="1674" y="1618"/>
                </a:lnTo>
                <a:lnTo>
                  <a:pt x="1690" y="1640"/>
                </a:lnTo>
                <a:lnTo>
                  <a:pt x="1705" y="1661"/>
                </a:lnTo>
                <a:lnTo>
                  <a:pt x="1718" y="1682"/>
                </a:lnTo>
                <a:lnTo>
                  <a:pt x="1731" y="1704"/>
                </a:lnTo>
                <a:lnTo>
                  <a:pt x="1745" y="1724"/>
                </a:lnTo>
                <a:lnTo>
                  <a:pt x="1759" y="1744"/>
                </a:lnTo>
                <a:lnTo>
                  <a:pt x="1773" y="1762"/>
                </a:lnTo>
                <a:lnTo>
                  <a:pt x="1787" y="1781"/>
                </a:lnTo>
                <a:lnTo>
                  <a:pt x="1804" y="1797"/>
                </a:lnTo>
                <a:lnTo>
                  <a:pt x="1823" y="1812"/>
                </a:lnTo>
                <a:lnTo>
                  <a:pt x="1844" y="1824"/>
                </a:lnTo>
                <a:lnTo>
                  <a:pt x="1867" y="1836"/>
                </a:lnTo>
                <a:lnTo>
                  <a:pt x="1893" y="1845"/>
                </a:lnTo>
                <a:lnTo>
                  <a:pt x="1922" y="1850"/>
                </a:lnTo>
                <a:lnTo>
                  <a:pt x="1954" y="1853"/>
                </a:lnTo>
                <a:lnTo>
                  <a:pt x="1992" y="1854"/>
                </a:lnTo>
                <a:lnTo>
                  <a:pt x="2050" y="1849"/>
                </a:lnTo>
                <a:lnTo>
                  <a:pt x="2106" y="1838"/>
                </a:lnTo>
                <a:lnTo>
                  <a:pt x="2162" y="1822"/>
                </a:lnTo>
                <a:lnTo>
                  <a:pt x="2214" y="1801"/>
                </a:lnTo>
                <a:lnTo>
                  <a:pt x="2264" y="1774"/>
                </a:lnTo>
                <a:lnTo>
                  <a:pt x="2312" y="1743"/>
                </a:lnTo>
                <a:lnTo>
                  <a:pt x="2355" y="1708"/>
                </a:lnTo>
                <a:lnTo>
                  <a:pt x="2396" y="1669"/>
                </a:lnTo>
                <a:lnTo>
                  <a:pt x="2433" y="1625"/>
                </a:lnTo>
                <a:lnTo>
                  <a:pt x="2466" y="1578"/>
                </a:lnTo>
                <a:lnTo>
                  <a:pt x="2494" y="1528"/>
                </a:lnTo>
                <a:lnTo>
                  <a:pt x="2518" y="1473"/>
                </a:lnTo>
                <a:lnTo>
                  <a:pt x="2537" y="1418"/>
                </a:lnTo>
                <a:lnTo>
                  <a:pt x="2552" y="1358"/>
                </a:lnTo>
                <a:lnTo>
                  <a:pt x="2560" y="1297"/>
                </a:lnTo>
                <a:lnTo>
                  <a:pt x="2564" y="1234"/>
                </a:lnTo>
                <a:lnTo>
                  <a:pt x="2561" y="1217"/>
                </a:lnTo>
                <a:lnTo>
                  <a:pt x="2560" y="1200"/>
                </a:lnTo>
                <a:lnTo>
                  <a:pt x="2560" y="1180"/>
                </a:lnTo>
                <a:lnTo>
                  <a:pt x="2560" y="1154"/>
                </a:lnTo>
                <a:lnTo>
                  <a:pt x="2558" y="1125"/>
                </a:lnTo>
                <a:lnTo>
                  <a:pt x="2555" y="1093"/>
                </a:lnTo>
                <a:lnTo>
                  <a:pt x="2549" y="1057"/>
                </a:lnTo>
                <a:lnTo>
                  <a:pt x="2540" y="1017"/>
                </a:lnTo>
                <a:lnTo>
                  <a:pt x="2529" y="975"/>
                </a:lnTo>
                <a:lnTo>
                  <a:pt x="2515" y="929"/>
                </a:lnTo>
                <a:lnTo>
                  <a:pt x="2495" y="881"/>
                </a:lnTo>
                <a:lnTo>
                  <a:pt x="2473" y="830"/>
                </a:lnTo>
                <a:lnTo>
                  <a:pt x="2446" y="777"/>
                </a:lnTo>
                <a:lnTo>
                  <a:pt x="2413" y="723"/>
                </a:lnTo>
                <a:lnTo>
                  <a:pt x="2374" y="666"/>
                </a:lnTo>
                <a:lnTo>
                  <a:pt x="2331" y="608"/>
                </a:lnTo>
                <a:lnTo>
                  <a:pt x="2280" y="549"/>
                </a:lnTo>
                <a:lnTo>
                  <a:pt x="2255" y="521"/>
                </a:lnTo>
                <a:lnTo>
                  <a:pt x="2230" y="494"/>
                </a:lnTo>
                <a:lnTo>
                  <a:pt x="2203" y="468"/>
                </a:lnTo>
                <a:lnTo>
                  <a:pt x="2174" y="441"/>
                </a:lnTo>
                <a:lnTo>
                  <a:pt x="2145" y="416"/>
                </a:lnTo>
                <a:lnTo>
                  <a:pt x="2113" y="390"/>
                </a:lnTo>
                <a:lnTo>
                  <a:pt x="2079" y="366"/>
                </a:lnTo>
                <a:lnTo>
                  <a:pt x="2042" y="343"/>
                </a:lnTo>
                <a:lnTo>
                  <a:pt x="2002" y="321"/>
                </a:lnTo>
                <a:lnTo>
                  <a:pt x="1960" y="299"/>
                </a:lnTo>
                <a:lnTo>
                  <a:pt x="1914" y="280"/>
                </a:lnTo>
                <a:lnTo>
                  <a:pt x="1865" y="262"/>
                </a:lnTo>
                <a:lnTo>
                  <a:pt x="1813" y="245"/>
                </a:lnTo>
                <a:lnTo>
                  <a:pt x="1756" y="230"/>
                </a:lnTo>
                <a:lnTo>
                  <a:pt x="1695" y="217"/>
                </a:lnTo>
                <a:lnTo>
                  <a:pt x="1629" y="206"/>
                </a:lnTo>
                <a:lnTo>
                  <a:pt x="1559" y="197"/>
                </a:lnTo>
                <a:lnTo>
                  <a:pt x="1483" y="190"/>
                </a:lnTo>
                <a:lnTo>
                  <a:pt x="1403" y="186"/>
                </a:lnTo>
                <a:lnTo>
                  <a:pt x="1316" y="184"/>
                </a:lnTo>
                <a:close/>
                <a:moveTo>
                  <a:pt x="1328" y="0"/>
                </a:moveTo>
                <a:lnTo>
                  <a:pt x="1416" y="2"/>
                </a:lnTo>
                <a:lnTo>
                  <a:pt x="1499" y="7"/>
                </a:lnTo>
                <a:lnTo>
                  <a:pt x="1578" y="14"/>
                </a:lnTo>
                <a:lnTo>
                  <a:pt x="1652" y="24"/>
                </a:lnTo>
                <a:lnTo>
                  <a:pt x="1723" y="34"/>
                </a:lnTo>
                <a:lnTo>
                  <a:pt x="1787" y="48"/>
                </a:lnTo>
                <a:lnTo>
                  <a:pt x="1849" y="64"/>
                </a:lnTo>
                <a:lnTo>
                  <a:pt x="1908" y="81"/>
                </a:lnTo>
                <a:lnTo>
                  <a:pt x="1962" y="101"/>
                </a:lnTo>
                <a:lnTo>
                  <a:pt x="2013" y="122"/>
                </a:lnTo>
                <a:lnTo>
                  <a:pt x="2062" y="144"/>
                </a:lnTo>
                <a:lnTo>
                  <a:pt x="2106" y="168"/>
                </a:lnTo>
                <a:lnTo>
                  <a:pt x="2149" y="194"/>
                </a:lnTo>
                <a:lnTo>
                  <a:pt x="2189" y="219"/>
                </a:lnTo>
                <a:lnTo>
                  <a:pt x="2227" y="247"/>
                </a:lnTo>
                <a:lnTo>
                  <a:pt x="2263" y="275"/>
                </a:lnTo>
                <a:lnTo>
                  <a:pt x="2296" y="305"/>
                </a:lnTo>
                <a:lnTo>
                  <a:pt x="2329" y="333"/>
                </a:lnTo>
                <a:lnTo>
                  <a:pt x="2358" y="364"/>
                </a:lnTo>
                <a:lnTo>
                  <a:pt x="2388" y="395"/>
                </a:lnTo>
                <a:lnTo>
                  <a:pt x="2417" y="426"/>
                </a:lnTo>
                <a:lnTo>
                  <a:pt x="2473" y="493"/>
                </a:lnTo>
                <a:lnTo>
                  <a:pt x="2524" y="560"/>
                </a:lnTo>
                <a:lnTo>
                  <a:pt x="2568" y="626"/>
                </a:lnTo>
                <a:lnTo>
                  <a:pt x="2605" y="689"/>
                </a:lnTo>
                <a:lnTo>
                  <a:pt x="2637" y="751"/>
                </a:lnTo>
                <a:lnTo>
                  <a:pt x="2665" y="810"/>
                </a:lnTo>
                <a:lnTo>
                  <a:pt x="2686" y="868"/>
                </a:lnTo>
                <a:lnTo>
                  <a:pt x="2704" y="922"/>
                </a:lnTo>
                <a:lnTo>
                  <a:pt x="2718" y="974"/>
                </a:lnTo>
                <a:lnTo>
                  <a:pt x="2728" y="1023"/>
                </a:lnTo>
                <a:lnTo>
                  <a:pt x="2736" y="1068"/>
                </a:lnTo>
                <a:lnTo>
                  <a:pt x="2740" y="1109"/>
                </a:lnTo>
                <a:lnTo>
                  <a:pt x="2743" y="1147"/>
                </a:lnTo>
                <a:lnTo>
                  <a:pt x="2743" y="1180"/>
                </a:lnTo>
                <a:lnTo>
                  <a:pt x="2743" y="1210"/>
                </a:lnTo>
                <a:lnTo>
                  <a:pt x="2741" y="1233"/>
                </a:lnTo>
                <a:lnTo>
                  <a:pt x="2740" y="1252"/>
                </a:lnTo>
                <a:lnTo>
                  <a:pt x="2738" y="1267"/>
                </a:lnTo>
                <a:lnTo>
                  <a:pt x="2737" y="1276"/>
                </a:lnTo>
                <a:lnTo>
                  <a:pt x="2736" y="1279"/>
                </a:lnTo>
                <a:lnTo>
                  <a:pt x="2733" y="1309"/>
                </a:lnTo>
                <a:lnTo>
                  <a:pt x="2727" y="1341"/>
                </a:lnTo>
                <a:lnTo>
                  <a:pt x="2719" y="1375"/>
                </a:lnTo>
                <a:lnTo>
                  <a:pt x="2708" y="1410"/>
                </a:lnTo>
                <a:lnTo>
                  <a:pt x="2694" y="1445"/>
                </a:lnTo>
                <a:lnTo>
                  <a:pt x="2679" y="1483"/>
                </a:lnTo>
                <a:lnTo>
                  <a:pt x="2662" y="1519"/>
                </a:lnTo>
                <a:lnTo>
                  <a:pt x="2644" y="1556"/>
                </a:lnTo>
                <a:lnTo>
                  <a:pt x="2625" y="1594"/>
                </a:lnTo>
                <a:lnTo>
                  <a:pt x="2606" y="1630"/>
                </a:lnTo>
                <a:lnTo>
                  <a:pt x="2586" y="1665"/>
                </a:lnTo>
                <a:lnTo>
                  <a:pt x="2565" y="1701"/>
                </a:lnTo>
                <a:lnTo>
                  <a:pt x="2544" y="1735"/>
                </a:lnTo>
                <a:lnTo>
                  <a:pt x="2524" y="1767"/>
                </a:lnTo>
                <a:lnTo>
                  <a:pt x="2505" y="1797"/>
                </a:lnTo>
                <a:lnTo>
                  <a:pt x="2486" y="1825"/>
                </a:lnTo>
                <a:lnTo>
                  <a:pt x="2468" y="1851"/>
                </a:lnTo>
                <a:lnTo>
                  <a:pt x="2452" y="1875"/>
                </a:lnTo>
                <a:lnTo>
                  <a:pt x="2438" y="1895"/>
                </a:lnTo>
                <a:lnTo>
                  <a:pt x="2425" y="1913"/>
                </a:lnTo>
                <a:lnTo>
                  <a:pt x="2416" y="1927"/>
                </a:lnTo>
                <a:lnTo>
                  <a:pt x="2407" y="1936"/>
                </a:lnTo>
                <a:lnTo>
                  <a:pt x="2403" y="1943"/>
                </a:lnTo>
                <a:lnTo>
                  <a:pt x="2401" y="1945"/>
                </a:lnTo>
                <a:lnTo>
                  <a:pt x="2364" y="2004"/>
                </a:lnTo>
                <a:lnTo>
                  <a:pt x="2332" y="2060"/>
                </a:lnTo>
                <a:lnTo>
                  <a:pt x="2305" y="2116"/>
                </a:lnTo>
                <a:lnTo>
                  <a:pt x="2284" y="2168"/>
                </a:lnTo>
                <a:lnTo>
                  <a:pt x="2268" y="2219"/>
                </a:lnTo>
                <a:lnTo>
                  <a:pt x="2255" y="2267"/>
                </a:lnTo>
                <a:lnTo>
                  <a:pt x="2247" y="2313"/>
                </a:lnTo>
                <a:lnTo>
                  <a:pt x="2241" y="2357"/>
                </a:lnTo>
                <a:lnTo>
                  <a:pt x="2238" y="2397"/>
                </a:lnTo>
                <a:lnTo>
                  <a:pt x="2238" y="2435"/>
                </a:lnTo>
                <a:lnTo>
                  <a:pt x="2240" y="2469"/>
                </a:lnTo>
                <a:lnTo>
                  <a:pt x="2244" y="2500"/>
                </a:lnTo>
                <a:lnTo>
                  <a:pt x="2248" y="2528"/>
                </a:lnTo>
                <a:lnTo>
                  <a:pt x="2252" y="2551"/>
                </a:lnTo>
                <a:lnTo>
                  <a:pt x="2257" y="2571"/>
                </a:lnTo>
                <a:lnTo>
                  <a:pt x="2262" y="2586"/>
                </a:lnTo>
                <a:lnTo>
                  <a:pt x="2266" y="2598"/>
                </a:lnTo>
                <a:lnTo>
                  <a:pt x="2268" y="2606"/>
                </a:lnTo>
                <a:lnTo>
                  <a:pt x="2269" y="2608"/>
                </a:lnTo>
                <a:lnTo>
                  <a:pt x="2216" y="2622"/>
                </a:lnTo>
                <a:lnTo>
                  <a:pt x="2163" y="2641"/>
                </a:lnTo>
                <a:lnTo>
                  <a:pt x="2111" y="2663"/>
                </a:lnTo>
                <a:lnTo>
                  <a:pt x="2060" y="2690"/>
                </a:lnTo>
                <a:lnTo>
                  <a:pt x="2009" y="2720"/>
                </a:lnTo>
                <a:lnTo>
                  <a:pt x="1960" y="2752"/>
                </a:lnTo>
                <a:lnTo>
                  <a:pt x="1912" y="2787"/>
                </a:lnTo>
                <a:lnTo>
                  <a:pt x="1865" y="2823"/>
                </a:lnTo>
                <a:lnTo>
                  <a:pt x="1819" y="2863"/>
                </a:lnTo>
                <a:lnTo>
                  <a:pt x="1776" y="2903"/>
                </a:lnTo>
                <a:lnTo>
                  <a:pt x="1733" y="2945"/>
                </a:lnTo>
                <a:lnTo>
                  <a:pt x="1692" y="2987"/>
                </a:lnTo>
                <a:lnTo>
                  <a:pt x="1652" y="3029"/>
                </a:lnTo>
                <a:lnTo>
                  <a:pt x="1615" y="3073"/>
                </a:lnTo>
                <a:lnTo>
                  <a:pt x="1580" y="3116"/>
                </a:lnTo>
                <a:lnTo>
                  <a:pt x="1546" y="3157"/>
                </a:lnTo>
                <a:lnTo>
                  <a:pt x="1514" y="3199"/>
                </a:lnTo>
                <a:lnTo>
                  <a:pt x="1484" y="3239"/>
                </a:lnTo>
                <a:lnTo>
                  <a:pt x="1457" y="3277"/>
                </a:lnTo>
                <a:lnTo>
                  <a:pt x="1431" y="3313"/>
                </a:lnTo>
                <a:lnTo>
                  <a:pt x="1408" y="3346"/>
                </a:lnTo>
                <a:lnTo>
                  <a:pt x="1388" y="3378"/>
                </a:lnTo>
                <a:lnTo>
                  <a:pt x="1370" y="3406"/>
                </a:lnTo>
                <a:lnTo>
                  <a:pt x="1354" y="3431"/>
                </a:lnTo>
                <a:lnTo>
                  <a:pt x="1341" y="3452"/>
                </a:lnTo>
                <a:lnTo>
                  <a:pt x="1331" y="3469"/>
                </a:lnTo>
                <a:lnTo>
                  <a:pt x="1324" y="3482"/>
                </a:lnTo>
                <a:lnTo>
                  <a:pt x="1319" y="3489"/>
                </a:lnTo>
                <a:lnTo>
                  <a:pt x="1318" y="3491"/>
                </a:lnTo>
                <a:lnTo>
                  <a:pt x="1313" y="3475"/>
                </a:lnTo>
                <a:lnTo>
                  <a:pt x="1308" y="3454"/>
                </a:lnTo>
                <a:lnTo>
                  <a:pt x="1299" y="3431"/>
                </a:lnTo>
                <a:lnTo>
                  <a:pt x="1289" y="3404"/>
                </a:lnTo>
                <a:lnTo>
                  <a:pt x="1277" y="3375"/>
                </a:lnTo>
                <a:lnTo>
                  <a:pt x="1263" y="3343"/>
                </a:lnTo>
                <a:lnTo>
                  <a:pt x="1250" y="3310"/>
                </a:lnTo>
                <a:lnTo>
                  <a:pt x="1234" y="3276"/>
                </a:lnTo>
                <a:lnTo>
                  <a:pt x="1218" y="3242"/>
                </a:lnTo>
                <a:lnTo>
                  <a:pt x="1201" y="3205"/>
                </a:lnTo>
                <a:lnTo>
                  <a:pt x="1184" y="3170"/>
                </a:lnTo>
                <a:lnTo>
                  <a:pt x="1167" y="3136"/>
                </a:lnTo>
                <a:lnTo>
                  <a:pt x="1150" y="3102"/>
                </a:lnTo>
                <a:lnTo>
                  <a:pt x="1134" y="3069"/>
                </a:lnTo>
                <a:lnTo>
                  <a:pt x="1118" y="3038"/>
                </a:lnTo>
                <a:lnTo>
                  <a:pt x="1104" y="3009"/>
                </a:lnTo>
                <a:lnTo>
                  <a:pt x="1090" y="2982"/>
                </a:lnTo>
                <a:lnTo>
                  <a:pt x="1078" y="2959"/>
                </a:lnTo>
                <a:lnTo>
                  <a:pt x="1068" y="2939"/>
                </a:lnTo>
                <a:lnTo>
                  <a:pt x="1059" y="2922"/>
                </a:lnTo>
                <a:lnTo>
                  <a:pt x="1053" y="2910"/>
                </a:lnTo>
                <a:lnTo>
                  <a:pt x="1049" y="2902"/>
                </a:lnTo>
                <a:lnTo>
                  <a:pt x="1048" y="2899"/>
                </a:lnTo>
                <a:lnTo>
                  <a:pt x="1024" y="2873"/>
                </a:lnTo>
                <a:lnTo>
                  <a:pt x="999" y="2853"/>
                </a:lnTo>
                <a:lnTo>
                  <a:pt x="971" y="2837"/>
                </a:lnTo>
                <a:lnTo>
                  <a:pt x="943" y="2824"/>
                </a:lnTo>
                <a:lnTo>
                  <a:pt x="915" y="2816"/>
                </a:lnTo>
                <a:lnTo>
                  <a:pt x="885" y="2811"/>
                </a:lnTo>
                <a:lnTo>
                  <a:pt x="855" y="2808"/>
                </a:lnTo>
                <a:lnTo>
                  <a:pt x="825" y="2807"/>
                </a:lnTo>
                <a:lnTo>
                  <a:pt x="797" y="2808"/>
                </a:lnTo>
                <a:lnTo>
                  <a:pt x="769" y="2812"/>
                </a:lnTo>
                <a:lnTo>
                  <a:pt x="741" y="2815"/>
                </a:lnTo>
                <a:lnTo>
                  <a:pt x="716" y="2818"/>
                </a:lnTo>
                <a:lnTo>
                  <a:pt x="692" y="2822"/>
                </a:lnTo>
                <a:lnTo>
                  <a:pt x="670" y="2825"/>
                </a:lnTo>
                <a:lnTo>
                  <a:pt x="621" y="2830"/>
                </a:lnTo>
                <a:lnTo>
                  <a:pt x="578" y="2833"/>
                </a:lnTo>
                <a:lnTo>
                  <a:pt x="537" y="2833"/>
                </a:lnTo>
                <a:lnTo>
                  <a:pt x="502" y="2832"/>
                </a:lnTo>
                <a:lnTo>
                  <a:pt x="470" y="2829"/>
                </a:lnTo>
                <a:lnTo>
                  <a:pt x="443" y="2824"/>
                </a:lnTo>
                <a:lnTo>
                  <a:pt x="418" y="2820"/>
                </a:lnTo>
                <a:lnTo>
                  <a:pt x="398" y="2814"/>
                </a:lnTo>
                <a:lnTo>
                  <a:pt x="380" y="2808"/>
                </a:lnTo>
                <a:lnTo>
                  <a:pt x="366" y="2802"/>
                </a:lnTo>
                <a:lnTo>
                  <a:pt x="354" y="2796"/>
                </a:lnTo>
                <a:lnTo>
                  <a:pt x="345" y="2790"/>
                </a:lnTo>
                <a:lnTo>
                  <a:pt x="337" y="2785"/>
                </a:lnTo>
                <a:lnTo>
                  <a:pt x="333" y="2782"/>
                </a:lnTo>
                <a:lnTo>
                  <a:pt x="331" y="2779"/>
                </a:lnTo>
                <a:lnTo>
                  <a:pt x="330" y="2777"/>
                </a:lnTo>
                <a:lnTo>
                  <a:pt x="317" y="2767"/>
                </a:lnTo>
                <a:lnTo>
                  <a:pt x="307" y="2751"/>
                </a:lnTo>
                <a:lnTo>
                  <a:pt x="300" y="2733"/>
                </a:lnTo>
                <a:lnTo>
                  <a:pt x="295" y="2712"/>
                </a:lnTo>
                <a:lnTo>
                  <a:pt x="293" y="2691"/>
                </a:lnTo>
                <a:lnTo>
                  <a:pt x="292" y="2670"/>
                </a:lnTo>
                <a:lnTo>
                  <a:pt x="292" y="2649"/>
                </a:lnTo>
                <a:lnTo>
                  <a:pt x="293" y="2630"/>
                </a:lnTo>
                <a:lnTo>
                  <a:pt x="295" y="2613"/>
                </a:lnTo>
                <a:lnTo>
                  <a:pt x="297" y="2600"/>
                </a:lnTo>
                <a:lnTo>
                  <a:pt x="298" y="2592"/>
                </a:lnTo>
                <a:lnTo>
                  <a:pt x="298" y="2589"/>
                </a:lnTo>
                <a:lnTo>
                  <a:pt x="303" y="2564"/>
                </a:lnTo>
                <a:lnTo>
                  <a:pt x="305" y="2542"/>
                </a:lnTo>
                <a:lnTo>
                  <a:pt x="303" y="2522"/>
                </a:lnTo>
                <a:lnTo>
                  <a:pt x="300" y="2504"/>
                </a:lnTo>
                <a:lnTo>
                  <a:pt x="294" y="2489"/>
                </a:lnTo>
                <a:lnTo>
                  <a:pt x="286" y="2475"/>
                </a:lnTo>
                <a:lnTo>
                  <a:pt x="278" y="2463"/>
                </a:lnTo>
                <a:lnTo>
                  <a:pt x="270" y="2451"/>
                </a:lnTo>
                <a:lnTo>
                  <a:pt x="262" y="2440"/>
                </a:lnTo>
                <a:lnTo>
                  <a:pt x="247" y="2417"/>
                </a:lnTo>
                <a:lnTo>
                  <a:pt x="236" y="2395"/>
                </a:lnTo>
                <a:lnTo>
                  <a:pt x="231" y="2377"/>
                </a:lnTo>
                <a:lnTo>
                  <a:pt x="228" y="2361"/>
                </a:lnTo>
                <a:lnTo>
                  <a:pt x="228" y="2347"/>
                </a:lnTo>
                <a:lnTo>
                  <a:pt x="229" y="2337"/>
                </a:lnTo>
                <a:lnTo>
                  <a:pt x="231" y="2328"/>
                </a:lnTo>
                <a:lnTo>
                  <a:pt x="234" y="2323"/>
                </a:lnTo>
                <a:lnTo>
                  <a:pt x="236" y="2318"/>
                </a:lnTo>
                <a:lnTo>
                  <a:pt x="237" y="2317"/>
                </a:lnTo>
                <a:lnTo>
                  <a:pt x="244" y="2307"/>
                </a:lnTo>
                <a:lnTo>
                  <a:pt x="247" y="2297"/>
                </a:lnTo>
                <a:lnTo>
                  <a:pt x="247" y="2291"/>
                </a:lnTo>
                <a:lnTo>
                  <a:pt x="246" y="2285"/>
                </a:lnTo>
                <a:lnTo>
                  <a:pt x="245" y="2282"/>
                </a:lnTo>
                <a:lnTo>
                  <a:pt x="244" y="2281"/>
                </a:lnTo>
                <a:lnTo>
                  <a:pt x="222" y="2273"/>
                </a:lnTo>
                <a:lnTo>
                  <a:pt x="204" y="2263"/>
                </a:lnTo>
                <a:lnTo>
                  <a:pt x="192" y="2253"/>
                </a:lnTo>
                <a:lnTo>
                  <a:pt x="183" y="2244"/>
                </a:lnTo>
                <a:lnTo>
                  <a:pt x="178" y="2235"/>
                </a:lnTo>
                <a:lnTo>
                  <a:pt x="175" y="2229"/>
                </a:lnTo>
                <a:lnTo>
                  <a:pt x="174" y="2225"/>
                </a:lnTo>
                <a:lnTo>
                  <a:pt x="173" y="2224"/>
                </a:lnTo>
                <a:lnTo>
                  <a:pt x="175" y="2102"/>
                </a:lnTo>
                <a:lnTo>
                  <a:pt x="177" y="2078"/>
                </a:lnTo>
                <a:lnTo>
                  <a:pt x="176" y="2060"/>
                </a:lnTo>
                <a:lnTo>
                  <a:pt x="174" y="2045"/>
                </a:lnTo>
                <a:lnTo>
                  <a:pt x="169" y="2035"/>
                </a:lnTo>
                <a:lnTo>
                  <a:pt x="165" y="2026"/>
                </a:lnTo>
                <a:lnTo>
                  <a:pt x="160" y="2021"/>
                </a:lnTo>
                <a:lnTo>
                  <a:pt x="156" y="2016"/>
                </a:lnTo>
                <a:lnTo>
                  <a:pt x="151" y="2014"/>
                </a:lnTo>
                <a:lnTo>
                  <a:pt x="149" y="2013"/>
                </a:lnTo>
                <a:lnTo>
                  <a:pt x="148" y="2013"/>
                </a:lnTo>
                <a:lnTo>
                  <a:pt x="117" y="2011"/>
                </a:lnTo>
                <a:lnTo>
                  <a:pt x="92" y="2007"/>
                </a:lnTo>
                <a:lnTo>
                  <a:pt x="71" y="2000"/>
                </a:lnTo>
                <a:lnTo>
                  <a:pt x="52" y="1992"/>
                </a:lnTo>
                <a:lnTo>
                  <a:pt x="38" y="1982"/>
                </a:lnTo>
                <a:lnTo>
                  <a:pt x="26" y="1973"/>
                </a:lnTo>
                <a:lnTo>
                  <a:pt x="17" y="1962"/>
                </a:lnTo>
                <a:lnTo>
                  <a:pt x="11" y="1951"/>
                </a:lnTo>
                <a:lnTo>
                  <a:pt x="6" y="1941"/>
                </a:lnTo>
                <a:lnTo>
                  <a:pt x="4" y="1932"/>
                </a:lnTo>
                <a:lnTo>
                  <a:pt x="1" y="1924"/>
                </a:lnTo>
                <a:lnTo>
                  <a:pt x="0" y="1918"/>
                </a:lnTo>
                <a:lnTo>
                  <a:pt x="0" y="1914"/>
                </a:lnTo>
                <a:lnTo>
                  <a:pt x="0" y="1912"/>
                </a:lnTo>
                <a:lnTo>
                  <a:pt x="0" y="1901"/>
                </a:lnTo>
                <a:lnTo>
                  <a:pt x="4" y="1887"/>
                </a:lnTo>
                <a:lnTo>
                  <a:pt x="10" y="1869"/>
                </a:lnTo>
                <a:lnTo>
                  <a:pt x="17" y="1848"/>
                </a:lnTo>
                <a:lnTo>
                  <a:pt x="28" y="1825"/>
                </a:lnTo>
                <a:lnTo>
                  <a:pt x="39" y="1800"/>
                </a:lnTo>
                <a:lnTo>
                  <a:pt x="51" y="1773"/>
                </a:lnTo>
                <a:lnTo>
                  <a:pt x="65" y="1746"/>
                </a:lnTo>
                <a:lnTo>
                  <a:pt x="79" y="1719"/>
                </a:lnTo>
                <a:lnTo>
                  <a:pt x="93" y="1691"/>
                </a:lnTo>
                <a:lnTo>
                  <a:pt x="107" y="1664"/>
                </a:lnTo>
                <a:lnTo>
                  <a:pt x="121" y="1639"/>
                </a:lnTo>
                <a:lnTo>
                  <a:pt x="133" y="1615"/>
                </a:lnTo>
                <a:lnTo>
                  <a:pt x="145" y="1593"/>
                </a:lnTo>
                <a:lnTo>
                  <a:pt x="156" y="1575"/>
                </a:lnTo>
                <a:lnTo>
                  <a:pt x="164" y="1559"/>
                </a:lnTo>
                <a:lnTo>
                  <a:pt x="170" y="1547"/>
                </a:lnTo>
                <a:lnTo>
                  <a:pt x="175" y="1539"/>
                </a:lnTo>
                <a:lnTo>
                  <a:pt x="176" y="1537"/>
                </a:lnTo>
                <a:lnTo>
                  <a:pt x="191" y="1503"/>
                </a:lnTo>
                <a:lnTo>
                  <a:pt x="200" y="1471"/>
                </a:lnTo>
                <a:lnTo>
                  <a:pt x="206" y="1440"/>
                </a:lnTo>
                <a:lnTo>
                  <a:pt x="206" y="1411"/>
                </a:lnTo>
                <a:lnTo>
                  <a:pt x="202" y="1385"/>
                </a:lnTo>
                <a:lnTo>
                  <a:pt x="197" y="1359"/>
                </a:lnTo>
                <a:lnTo>
                  <a:pt x="189" y="1334"/>
                </a:lnTo>
                <a:lnTo>
                  <a:pt x="179" y="1311"/>
                </a:lnTo>
                <a:lnTo>
                  <a:pt x="169" y="1289"/>
                </a:lnTo>
                <a:lnTo>
                  <a:pt x="159" y="1267"/>
                </a:lnTo>
                <a:lnTo>
                  <a:pt x="149" y="1247"/>
                </a:lnTo>
                <a:lnTo>
                  <a:pt x="142" y="1228"/>
                </a:lnTo>
                <a:lnTo>
                  <a:pt x="135" y="1209"/>
                </a:lnTo>
                <a:lnTo>
                  <a:pt x="132" y="1190"/>
                </a:lnTo>
                <a:lnTo>
                  <a:pt x="127" y="1119"/>
                </a:lnTo>
                <a:lnTo>
                  <a:pt x="126" y="1051"/>
                </a:lnTo>
                <a:lnTo>
                  <a:pt x="128" y="985"/>
                </a:lnTo>
                <a:lnTo>
                  <a:pt x="133" y="924"/>
                </a:lnTo>
                <a:lnTo>
                  <a:pt x="143" y="865"/>
                </a:lnTo>
                <a:lnTo>
                  <a:pt x="155" y="809"/>
                </a:lnTo>
                <a:lnTo>
                  <a:pt x="169" y="756"/>
                </a:lnTo>
                <a:lnTo>
                  <a:pt x="187" y="705"/>
                </a:lnTo>
                <a:lnTo>
                  <a:pt x="208" y="657"/>
                </a:lnTo>
                <a:lnTo>
                  <a:pt x="230" y="611"/>
                </a:lnTo>
                <a:lnTo>
                  <a:pt x="254" y="566"/>
                </a:lnTo>
                <a:lnTo>
                  <a:pt x="281" y="524"/>
                </a:lnTo>
                <a:lnTo>
                  <a:pt x="310" y="484"/>
                </a:lnTo>
                <a:lnTo>
                  <a:pt x="341" y="444"/>
                </a:lnTo>
                <a:lnTo>
                  <a:pt x="371" y="407"/>
                </a:lnTo>
                <a:lnTo>
                  <a:pt x="404" y="371"/>
                </a:lnTo>
                <a:lnTo>
                  <a:pt x="461" y="315"/>
                </a:lnTo>
                <a:lnTo>
                  <a:pt x="519" y="265"/>
                </a:lnTo>
                <a:lnTo>
                  <a:pt x="579" y="220"/>
                </a:lnTo>
                <a:lnTo>
                  <a:pt x="638" y="181"/>
                </a:lnTo>
                <a:lnTo>
                  <a:pt x="700" y="145"/>
                </a:lnTo>
                <a:lnTo>
                  <a:pt x="760" y="116"/>
                </a:lnTo>
                <a:lnTo>
                  <a:pt x="822" y="89"/>
                </a:lnTo>
                <a:lnTo>
                  <a:pt x="884" y="68"/>
                </a:lnTo>
                <a:lnTo>
                  <a:pt x="944" y="49"/>
                </a:lnTo>
                <a:lnTo>
                  <a:pt x="1004" y="34"/>
                </a:lnTo>
                <a:lnTo>
                  <a:pt x="1063" y="23"/>
                </a:lnTo>
                <a:lnTo>
                  <a:pt x="1120" y="13"/>
                </a:lnTo>
                <a:lnTo>
                  <a:pt x="1176" y="7"/>
                </a:lnTo>
                <a:lnTo>
                  <a:pt x="1229" y="2"/>
                </a:lnTo>
                <a:lnTo>
                  <a:pt x="1279" y="0"/>
                </a:lnTo>
                <a:lnTo>
                  <a:pt x="132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nvGrpSpPr>
          <p:cNvPr id="42" name="Group 41"/>
          <p:cNvGrpSpPr/>
          <p:nvPr/>
        </p:nvGrpSpPr>
        <p:grpSpPr>
          <a:xfrm>
            <a:off x="3804625" y="4939487"/>
            <a:ext cx="325210" cy="325894"/>
            <a:chOff x="3194050" y="3822700"/>
            <a:chExt cx="6042025" cy="6054725"/>
          </a:xfrm>
          <a:solidFill>
            <a:schemeClr val="bg1"/>
          </a:solidFill>
        </p:grpSpPr>
        <p:sp>
          <p:nvSpPr>
            <p:cNvPr id="43" name="Freeform 35"/>
            <p:cNvSpPr>
              <a:spLocks noEditPoints="1"/>
            </p:cNvSpPr>
            <p:nvPr/>
          </p:nvSpPr>
          <p:spPr bwMode="auto">
            <a:xfrm>
              <a:off x="3194050" y="3822700"/>
              <a:ext cx="6042025" cy="6054725"/>
            </a:xfrm>
            <a:custGeom>
              <a:avLst/>
              <a:gdLst>
                <a:gd name="T0" fmla="*/ 3368 w 3806"/>
                <a:gd name="T1" fmla="*/ 2779 h 3814"/>
                <a:gd name="T2" fmla="*/ 240 w 3806"/>
                <a:gd name="T3" fmla="*/ 438 h 3814"/>
                <a:gd name="T4" fmla="*/ 3566 w 3806"/>
                <a:gd name="T5" fmla="*/ 438 h 3814"/>
                <a:gd name="T6" fmla="*/ 1930 w 3806"/>
                <a:gd name="T7" fmla="*/ 2 h 3814"/>
                <a:gd name="T8" fmla="*/ 1996 w 3806"/>
                <a:gd name="T9" fmla="*/ 44 h 3814"/>
                <a:gd name="T10" fmla="*/ 2023 w 3806"/>
                <a:gd name="T11" fmla="*/ 120 h 3814"/>
                <a:gd name="T12" fmla="*/ 3713 w 3806"/>
                <a:gd name="T13" fmla="*/ 201 h 3814"/>
                <a:gd name="T14" fmla="*/ 3780 w 3806"/>
                <a:gd name="T15" fmla="*/ 243 h 3814"/>
                <a:gd name="T16" fmla="*/ 3806 w 3806"/>
                <a:gd name="T17" fmla="*/ 318 h 3814"/>
                <a:gd name="T18" fmla="*/ 3793 w 3806"/>
                <a:gd name="T19" fmla="*/ 768 h 3814"/>
                <a:gd name="T20" fmla="*/ 3739 w 3806"/>
                <a:gd name="T21" fmla="*/ 823 h 3814"/>
                <a:gd name="T22" fmla="*/ 3608 w 3806"/>
                <a:gd name="T23" fmla="*/ 836 h 3814"/>
                <a:gd name="T24" fmla="*/ 3595 w 3806"/>
                <a:gd name="T25" fmla="*/ 2952 h 3814"/>
                <a:gd name="T26" fmla="*/ 3541 w 3806"/>
                <a:gd name="T27" fmla="*/ 3008 h 3814"/>
                <a:gd name="T28" fmla="*/ 2143 w 3806"/>
                <a:gd name="T29" fmla="*/ 3020 h 3814"/>
                <a:gd name="T30" fmla="*/ 2614 w 3806"/>
                <a:gd name="T31" fmla="*/ 3665 h 3814"/>
                <a:gd name="T32" fmla="*/ 2610 w 3806"/>
                <a:gd name="T33" fmla="*/ 3733 h 3814"/>
                <a:gd name="T34" fmla="*/ 2570 w 3806"/>
                <a:gd name="T35" fmla="*/ 3790 h 3814"/>
                <a:gd name="T36" fmla="*/ 2498 w 3806"/>
                <a:gd name="T37" fmla="*/ 3814 h 3814"/>
                <a:gd name="T38" fmla="*/ 2435 w 3806"/>
                <a:gd name="T39" fmla="*/ 3796 h 3814"/>
                <a:gd name="T40" fmla="*/ 2023 w 3806"/>
                <a:gd name="T41" fmla="*/ 3260 h 3814"/>
                <a:gd name="T42" fmla="*/ 2010 w 3806"/>
                <a:gd name="T43" fmla="*/ 3746 h 3814"/>
                <a:gd name="T44" fmla="*/ 1956 w 3806"/>
                <a:gd name="T45" fmla="*/ 3802 h 3814"/>
                <a:gd name="T46" fmla="*/ 1876 w 3806"/>
                <a:gd name="T47" fmla="*/ 3810 h 3814"/>
                <a:gd name="T48" fmla="*/ 1809 w 3806"/>
                <a:gd name="T49" fmla="*/ 3768 h 3814"/>
                <a:gd name="T50" fmla="*/ 1783 w 3806"/>
                <a:gd name="T51" fmla="*/ 3694 h 3814"/>
                <a:gd name="T52" fmla="*/ 1389 w 3806"/>
                <a:gd name="T53" fmla="*/ 3783 h 3814"/>
                <a:gd name="T54" fmla="*/ 1331 w 3806"/>
                <a:gd name="T55" fmla="*/ 3813 h 3814"/>
                <a:gd name="T56" fmla="*/ 1259 w 3806"/>
                <a:gd name="T57" fmla="*/ 3803 h 3814"/>
                <a:gd name="T58" fmla="*/ 1205 w 3806"/>
                <a:gd name="T59" fmla="*/ 3754 h 3814"/>
                <a:gd name="T60" fmla="*/ 1189 w 3806"/>
                <a:gd name="T61" fmla="*/ 3687 h 3814"/>
                <a:gd name="T62" fmla="*/ 1212 w 3806"/>
                <a:gd name="T63" fmla="*/ 3622 h 3814"/>
                <a:gd name="T64" fmla="*/ 290 w 3806"/>
                <a:gd name="T65" fmla="*/ 3016 h 3814"/>
                <a:gd name="T66" fmla="*/ 224 w 3806"/>
                <a:gd name="T67" fmla="*/ 2974 h 3814"/>
                <a:gd name="T68" fmla="*/ 198 w 3806"/>
                <a:gd name="T69" fmla="*/ 2900 h 3814"/>
                <a:gd name="T70" fmla="*/ 93 w 3806"/>
                <a:gd name="T71" fmla="*/ 832 h 3814"/>
                <a:gd name="T72" fmla="*/ 27 w 3806"/>
                <a:gd name="T73" fmla="*/ 791 h 3814"/>
                <a:gd name="T74" fmla="*/ 0 w 3806"/>
                <a:gd name="T75" fmla="*/ 715 h 3814"/>
                <a:gd name="T76" fmla="*/ 12 w 3806"/>
                <a:gd name="T77" fmla="*/ 265 h 3814"/>
                <a:gd name="T78" fmla="*/ 67 w 3806"/>
                <a:gd name="T79" fmla="*/ 210 h 3814"/>
                <a:gd name="T80" fmla="*/ 1783 w 3806"/>
                <a:gd name="T81" fmla="*/ 197 h 3814"/>
                <a:gd name="T82" fmla="*/ 1795 w 3806"/>
                <a:gd name="T83" fmla="*/ 67 h 3814"/>
                <a:gd name="T84" fmla="*/ 1850 w 3806"/>
                <a:gd name="T85" fmla="*/ 11 h 3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06" h="3814">
                  <a:moveTo>
                    <a:pt x="439" y="836"/>
                  </a:moveTo>
                  <a:lnTo>
                    <a:pt x="439" y="2779"/>
                  </a:lnTo>
                  <a:lnTo>
                    <a:pt x="3368" y="2779"/>
                  </a:lnTo>
                  <a:lnTo>
                    <a:pt x="3368" y="836"/>
                  </a:lnTo>
                  <a:lnTo>
                    <a:pt x="439" y="836"/>
                  </a:lnTo>
                  <a:close/>
                  <a:moveTo>
                    <a:pt x="240" y="438"/>
                  </a:moveTo>
                  <a:lnTo>
                    <a:pt x="240" y="595"/>
                  </a:lnTo>
                  <a:lnTo>
                    <a:pt x="3566" y="595"/>
                  </a:lnTo>
                  <a:lnTo>
                    <a:pt x="3566" y="438"/>
                  </a:lnTo>
                  <a:lnTo>
                    <a:pt x="240" y="438"/>
                  </a:lnTo>
                  <a:close/>
                  <a:moveTo>
                    <a:pt x="1903" y="0"/>
                  </a:moveTo>
                  <a:lnTo>
                    <a:pt x="1930" y="2"/>
                  </a:lnTo>
                  <a:lnTo>
                    <a:pt x="1956" y="11"/>
                  </a:lnTo>
                  <a:lnTo>
                    <a:pt x="1978" y="25"/>
                  </a:lnTo>
                  <a:lnTo>
                    <a:pt x="1996" y="44"/>
                  </a:lnTo>
                  <a:lnTo>
                    <a:pt x="2010" y="67"/>
                  </a:lnTo>
                  <a:lnTo>
                    <a:pt x="2020" y="92"/>
                  </a:lnTo>
                  <a:lnTo>
                    <a:pt x="2023" y="120"/>
                  </a:lnTo>
                  <a:lnTo>
                    <a:pt x="2023" y="197"/>
                  </a:lnTo>
                  <a:lnTo>
                    <a:pt x="3686" y="197"/>
                  </a:lnTo>
                  <a:lnTo>
                    <a:pt x="3713" y="201"/>
                  </a:lnTo>
                  <a:lnTo>
                    <a:pt x="3739" y="210"/>
                  </a:lnTo>
                  <a:lnTo>
                    <a:pt x="3761" y="224"/>
                  </a:lnTo>
                  <a:lnTo>
                    <a:pt x="3780" y="243"/>
                  </a:lnTo>
                  <a:lnTo>
                    <a:pt x="3793" y="265"/>
                  </a:lnTo>
                  <a:lnTo>
                    <a:pt x="3803" y="291"/>
                  </a:lnTo>
                  <a:lnTo>
                    <a:pt x="3806" y="318"/>
                  </a:lnTo>
                  <a:lnTo>
                    <a:pt x="3806" y="715"/>
                  </a:lnTo>
                  <a:lnTo>
                    <a:pt x="3803" y="743"/>
                  </a:lnTo>
                  <a:lnTo>
                    <a:pt x="3793" y="768"/>
                  </a:lnTo>
                  <a:lnTo>
                    <a:pt x="3780" y="791"/>
                  </a:lnTo>
                  <a:lnTo>
                    <a:pt x="3761" y="809"/>
                  </a:lnTo>
                  <a:lnTo>
                    <a:pt x="3739" y="823"/>
                  </a:lnTo>
                  <a:lnTo>
                    <a:pt x="3713" y="832"/>
                  </a:lnTo>
                  <a:lnTo>
                    <a:pt x="3686" y="836"/>
                  </a:lnTo>
                  <a:lnTo>
                    <a:pt x="3608" y="836"/>
                  </a:lnTo>
                  <a:lnTo>
                    <a:pt x="3608" y="2900"/>
                  </a:lnTo>
                  <a:lnTo>
                    <a:pt x="3604" y="2927"/>
                  </a:lnTo>
                  <a:lnTo>
                    <a:pt x="3595" y="2952"/>
                  </a:lnTo>
                  <a:lnTo>
                    <a:pt x="3581" y="2974"/>
                  </a:lnTo>
                  <a:lnTo>
                    <a:pt x="3563" y="2993"/>
                  </a:lnTo>
                  <a:lnTo>
                    <a:pt x="3541" y="3008"/>
                  </a:lnTo>
                  <a:lnTo>
                    <a:pt x="3515" y="3016"/>
                  </a:lnTo>
                  <a:lnTo>
                    <a:pt x="3487" y="3020"/>
                  </a:lnTo>
                  <a:lnTo>
                    <a:pt x="2143" y="3020"/>
                  </a:lnTo>
                  <a:lnTo>
                    <a:pt x="2593" y="3622"/>
                  </a:lnTo>
                  <a:lnTo>
                    <a:pt x="2606" y="3643"/>
                  </a:lnTo>
                  <a:lnTo>
                    <a:pt x="2614" y="3665"/>
                  </a:lnTo>
                  <a:lnTo>
                    <a:pt x="2617" y="3687"/>
                  </a:lnTo>
                  <a:lnTo>
                    <a:pt x="2616" y="3710"/>
                  </a:lnTo>
                  <a:lnTo>
                    <a:pt x="2610" y="3733"/>
                  </a:lnTo>
                  <a:lnTo>
                    <a:pt x="2601" y="3754"/>
                  </a:lnTo>
                  <a:lnTo>
                    <a:pt x="2587" y="3773"/>
                  </a:lnTo>
                  <a:lnTo>
                    <a:pt x="2570" y="3790"/>
                  </a:lnTo>
                  <a:lnTo>
                    <a:pt x="2546" y="3803"/>
                  </a:lnTo>
                  <a:lnTo>
                    <a:pt x="2522" y="3811"/>
                  </a:lnTo>
                  <a:lnTo>
                    <a:pt x="2498" y="3814"/>
                  </a:lnTo>
                  <a:lnTo>
                    <a:pt x="2476" y="3813"/>
                  </a:lnTo>
                  <a:lnTo>
                    <a:pt x="2455" y="3806"/>
                  </a:lnTo>
                  <a:lnTo>
                    <a:pt x="2435" y="3796"/>
                  </a:lnTo>
                  <a:lnTo>
                    <a:pt x="2416" y="3783"/>
                  </a:lnTo>
                  <a:lnTo>
                    <a:pt x="2401" y="3766"/>
                  </a:lnTo>
                  <a:lnTo>
                    <a:pt x="2023" y="3260"/>
                  </a:lnTo>
                  <a:lnTo>
                    <a:pt x="2023" y="3694"/>
                  </a:lnTo>
                  <a:lnTo>
                    <a:pt x="2020" y="3721"/>
                  </a:lnTo>
                  <a:lnTo>
                    <a:pt x="2010" y="3746"/>
                  </a:lnTo>
                  <a:lnTo>
                    <a:pt x="1996" y="3768"/>
                  </a:lnTo>
                  <a:lnTo>
                    <a:pt x="1978" y="3787"/>
                  </a:lnTo>
                  <a:lnTo>
                    <a:pt x="1956" y="3802"/>
                  </a:lnTo>
                  <a:lnTo>
                    <a:pt x="1930" y="3810"/>
                  </a:lnTo>
                  <a:lnTo>
                    <a:pt x="1903" y="3814"/>
                  </a:lnTo>
                  <a:lnTo>
                    <a:pt x="1876" y="3810"/>
                  </a:lnTo>
                  <a:lnTo>
                    <a:pt x="1850" y="3802"/>
                  </a:lnTo>
                  <a:lnTo>
                    <a:pt x="1828" y="3787"/>
                  </a:lnTo>
                  <a:lnTo>
                    <a:pt x="1809" y="3768"/>
                  </a:lnTo>
                  <a:lnTo>
                    <a:pt x="1795" y="3746"/>
                  </a:lnTo>
                  <a:lnTo>
                    <a:pt x="1785" y="3721"/>
                  </a:lnTo>
                  <a:lnTo>
                    <a:pt x="1783" y="3694"/>
                  </a:lnTo>
                  <a:lnTo>
                    <a:pt x="1783" y="3260"/>
                  </a:lnTo>
                  <a:lnTo>
                    <a:pt x="1405" y="3766"/>
                  </a:lnTo>
                  <a:lnTo>
                    <a:pt x="1389" y="3783"/>
                  </a:lnTo>
                  <a:lnTo>
                    <a:pt x="1371" y="3796"/>
                  </a:lnTo>
                  <a:lnTo>
                    <a:pt x="1351" y="3806"/>
                  </a:lnTo>
                  <a:lnTo>
                    <a:pt x="1331" y="3813"/>
                  </a:lnTo>
                  <a:lnTo>
                    <a:pt x="1309" y="3814"/>
                  </a:lnTo>
                  <a:lnTo>
                    <a:pt x="1283" y="3811"/>
                  </a:lnTo>
                  <a:lnTo>
                    <a:pt x="1259" y="3803"/>
                  </a:lnTo>
                  <a:lnTo>
                    <a:pt x="1237" y="3790"/>
                  </a:lnTo>
                  <a:lnTo>
                    <a:pt x="1218" y="3773"/>
                  </a:lnTo>
                  <a:lnTo>
                    <a:pt x="1205" y="3754"/>
                  </a:lnTo>
                  <a:lnTo>
                    <a:pt x="1195" y="3733"/>
                  </a:lnTo>
                  <a:lnTo>
                    <a:pt x="1190" y="3710"/>
                  </a:lnTo>
                  <a:lnTo>
                    <a:pt x="1189" y="3687"/>
                  </a:lnTo>
                  <a:lnTo>
                    <a:pt x="1193" y="3665"/>
                  </a:lnTo>
                  <a:lnTo>
                    <a:pt x="1200" y="3643"/>
                  </a:lnTo>
                  <a:lnTo>
                    <a:pt x="1212" y="3622"/>
                  </a:lnTo>
                  <a:lnTo>
                    <a:pt x="1662" y="3020"/>
                  </a:lnTo>
                  <a:lnTo>
                    <a:pt x="318" y="3020"/>
                  </a:lnTo>
                  <a:lnTo>
                    <a:pt x="290" y="3016"/>
                  </a:lnTo>
                  <a:lnTo>
                    <a:pt x="266" y="3008"/>
                  </a:lnTo>
                  <a:lnTo>
                    <a:pt x="242" y="2993"/>
                  </a:lnTo>
                  <a:lnTo>
                    <a:pt x="224" y="2974"/>
                  </a:lnTo>
                  <a:lnTo>
                    <a:pt x="210" y="2952"/>
                  </a:lnTo>
                  <a:lnTo>
                    <a:pt x="201" y="2927"/>
                  </a:lnTo>
                  <a:lnTo>
                    <a:pt x="198" y="2900"/>
                  </a:lnTo>
                  <a:lnTo>
                    <a:pt x="198" y="836"/>
                  </a:lnTo>
                  <a:lnTo>
                    <a:pt x="119" y="836"/>
                  </a:lnTo>
                  <a:lnTo>
                    <a:pt x="93" y="832"/>
                  </a:lnTo>
                  <a:lnTo>
                    <a:pt x="67" y="823"/>
                  </a:lnTo>
                  <a:lnTo>
                    <a:pt x="45" y="809"/>
                  </a:lnTo>
                  <a:lnTo>
                    <a:pt x="27" y="791"/>
                  </a:lnTo>
                  <a:lnTo>
                    <a:pt x="12" y="768"/>
                  </a:lnTo>
                  <a:lnTo>
                    <a:pt x="3" y="743"/>
                  </a:lnTo>
                  <a:lnTo>
                    <a:pt x="0" y="715"/>
                  </a:lnTo>
                  <a:lnTo>
                    <a:pt x="0" y="318"/>
                  </a:lnTo>
                  <a:lnTo>
                    <a:pt x="3" y="291"/>
                  </a:lnTo>
                  <a:lnTo>
                    <a:pt x="12" y="265"/>
                  </a:lnTo>
                  <a:lnTo>
                    <a:pt x="27" y="243"/>
                  </a:lnTo>
                  <a:lnTo>
                    <a:pt x="45" y="224"/>
                  </a:lnTo>
                  <a:lnTo>
                    <a:pt x="67" y="210"/>
                  </a:lnTo>
                  <a:lnTo>
                    <a:pt x="93" y="201"/>
                  </a:lnTo>
                  <a:lnTo>
                    <a:pt x="119" y="197"/>
                  </a:lnTo>
                  <a:lnTo>
                    <a:pt x="1783" y="197"/>
                  </a:lnTo>
                  <a:lnTo>
                    <a:pt x="1783" y="120"/>
                  </a:lnTo>
                  <a:lnTo>
                    <a:pt x="1785" y="92"/>
                  </a:lnTo>
                  <a:lnTo>
                    <a:pt x="1795" y="67"/>
                  </a:lnTo>
                  <a:lnTo>
                    <a:pt x="1809" y="44"/>
                  </a:lnTo>
                  <a:lnTo>
                    <a:pt x="1828" y="25"/>
                  </a:lnTo>
                  <a:lnTo>
                    <a:pt x="1850" y="11"/>
                  </a:lnTo>
                  <a:lnTo>
                    <a:pt x="1876" y="2"/>
                  </a:lnTo>
                  <a:lnTo>
                    <a:pt x="19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4" name="Freeform 36"/>
            <p:cNvSpPr>
              <a:spLocks/>
            </p:cNvSpPr>
            <p:nvPr/>
          </p:nvSpPr>
          <p:spPr bwMode="auto">
            <a:xfrm>
              <a:off x="4451350" y="6343650"/>
              <a:ext cx="3211513" cy="382588"/>
            </a:xfrm>
            <a:custGeom>
              <a:avLst/>
              <a:gdLst>
                <a:gd name="T0" fmla="*/ 120 w 2023"/>
                <a:gd name="T1" fmla="*/ 0 h 241"/>
                <a:gd name="T2" fmla="*/ 1903 w 2023"/>
                <a:gd name="T3" fmla="*/ 0 h 241"/>
                <a:gd name="T4" fmla="*/ 1931 w 2023"/>
                <a:gd name="T5" fmla="*/ 2 h 241"/>
                <a:gd name="T6" fmla="*/ 1956 w 2023"/>
                <a:gd name="T7" fmla="*/ 12 h 241"/>
                <a:gd name="T8" fmla="*/ 1978 w 2023"/>
                <a:gd name="T9" fmla="*/ 26 h 241"/>
                <a:gd name="T10" fmla="*/ 1997 w 2023"/>
                <a:gd name="T11" fmla="*/ 44 h 241"/>
                <a:gd name="T12" fmla="*/ 2011 w 2023"/>
                <a:gd name="T13" fmla="*/ 68 h 241"/>
                <a:gd name="T14" fmla="*/ 2020 w 2023"/>
                <a:gd name="T15" fmla="*/ 92 h 241"/>
                <a:gd name="T16" fmla="*/ 2023 w 2023"/>
                <a:gd name="T17" fmla="*/ 120 h 241"/>
                <a:gd name="T18" fmla="*/ 2020 w 2023"/>
                <a:gd name="T19" fmla="*/ 148 h 241"/>
                <a:gd name="T20" fmla="*/ 2011 w 2023"/>
                <a:gd name="T21" fmla="*/ 173 h 241"/>
                <a:gd name="T22" fmla="*/ 1997 w 2023"/>
                <a:gd name="T23" fmla="*/ 196 h 241"/>
                <a:gd name="T24" fmla="*/ 1978 w 2023"/>
                <a:gd name="T25" fmla="*/ 214 h 241"/>
                <a:gd name="T26" fmla="*/ 1956 w 2023"/>
                <a:gd name="T27" fmla="*/ 228 h 241"/>
                <a:gd name="T28" fmla="*/ 1931 w 2023"/>
                <a:gd name="T29" fmla="*/ 237 h 241"/>
                <a:gd name="T30" fmla="*/ 1903 w 2023"/>
                <a:gd name="T31" fmla="*/ 241 h 241"/>
                <a:gd name="T32" fmla="*/ 120 w 2023"/>
                <a:gd name="T33" fmla="*/ 241 h 241"/>
                <a:gd name="T34" fmla="*/ 93 w 2023"/>
                <a:gd name="T35" fmla="*/ 237 h 241"/>
                <a:gd name="T36" fmla="*/ 68 w 2023"/>
                <a:gd name="T37" fmla="*/ 228 h 241"/>
                <a:gd name="T38" fmla="*/ 46 w 2023"/>
                <a:gd name="T39" fmla="*/ 214 h 241"/>
                <a:gd name="T40" fmla="*/ 27 w 2023"/>
                <a:gd name="T41" fmla="*/ 196 h 241"/>
                <a:gd name="T42" fmla="*/ 12 w 2023"/>
                <a:gd name="T43" fmla="*/ 173 h 241"/>
                <a:gd name="T44" fmla="*/ 4 w 2023"/>
                <a:gd name="T45" fmla="*/ 148 h 241"/>
                <a:gd name="T46" fmla="*/ 0 w 2023"/>
                <a:gd name="T47" fmla="*/ 120 h 241"/>
                <a:gd name="T48" fmla="*/ 4 w 2023"/>
                <a:gd name="T49" fmla="*/ 92 h 241"/>
                <a:gd name="T50" fmla="*/ 12 w 2023"/>
                <a:gd name="T51" fmla="*/ 68 h 241"/>
                <a:gd name="T52" fmla="*/ 27 w 2023"/>
                <a:gd name="T53" fmla="*/ 44 h 241"/>
                <a:gd name="T54" fmla="*/ 46 w 2023"/>
                <a:gd name="T55" fmla="*/ 26 h 241"/>
                <a:gd name="T56" fmla="*/ 68 w 2023"/>
                <a:gd name="T57" fmla="*/ 12 h 241"/>
                <a:gd name="T58" fmla="*/ 93 w 2023"/>
                <a:gd name="T59" fmla="*/ 2 h 241"/>
                <a:gd name="T60" fmla="*/ 120 w 2023"/>
                <a:gd name="T6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23" h="241">
                  <a:moveTo>
                    <a:pt x="120" y="0"/>
                  </a:moveTo>
                  <a:lnTo>
                    <a:pt x="1903" y="0"/>
                  </a:lnTo>
                  <a:lnTo>
                    <a:pt x="1931" y="2"/>
                  </a:lnTo>
                  <a:lnTo>
                    <a:pt x="1956" y="12"/>
                  </a:lnTo>
                  <a:lnTo>
                    <a:pt x="1978" y="26"/>
                  </a:lnTo>
                  <a:lnTo>
                    <a:pt x="1997" y="44"/>
                  </a:lnTo>
                  <a:lnTo>
                    <a:pt x="2011" y="68"/>
                  </a:lnTo>
                  <a:lnTo>
                    <a:pt x="2020" y="92"/>
                  </a:lnTo>
                  <a:lnTo>
                    <a:pt x="2023" y="120"/>
                  </a:lnTo>
                  <a:lnTo>
                    <a:pt x="2020" y="148"/>
                  </a:lnTo>
                  <a:lnTo>
                    <a:pt x="2011" y="173"/>
                  </a:lnTo>
                  <a:lnTo>
                    <a:pt x="1997" y="196"/>
                  </a:lnTo>
                  <a:lnTo>
                    <a:pt x="1978" y="214"/>
                  </a:lnTo>
                  <a:lnTo>
                    <a:pt x="1956" y="228"/>
                  </a:lnTo>
                  <a:lnTo>
                    <a:pt x="1931" y="237"/>
                  </a:lnTo>
                  <a:lnTo>
                    <a:pt x="1903" y="241"/>
                  </a:lnTo>
                  <a:lnTo>
                    <a:pt x="120" y="241"/>
                  </a:lnTo>
                  <a:lnTo>
                    <a:pt x="93" y="237"/>
                  </a:lnTo>
                  <a:lnTo>
                    <a:pt x="68" y="228"/>
                  </a:lnTo>
                  <a:lnTo>
                    <a:pt x="46" y="214"/>
                  </a:lnTo>
                  <a:lnTo>
                    <a:pt x="27" y="196"/>
                  </a:lnTo>
                  <a:lnTo>
                    <a:pt x="12" y="173"/>
                  </a:lnTo>
                  <a:lnTo>
                    <a:pt x="4" y="148"/>
                  </a:lnTo>
                  <a:lnTo>
                    <a:pt x="0" y="120"/>
                  </a:lnTo>
                  <a:lnTo>
                    <a:pt x="4" y="92"/>
                  </a:lnTo>
                  <a:lnTo>
                    <a:pt x="12" y="68"/>
                  </a:lnTo>
                  <a:lnTo>
                    <a:pt x="27" y="44"/>
                  </a:lnTo>
                  <a:lnTo>
                    <a:pt x="46" y="26"/>
                  </a:lnTo>
                  <a:lnTo>
                    <a:pt x="68" y="12"/>
                  </a:lnTo>
                  <a:lnTo>
                    <a:pt x="93" y="2"/>
                  </a:lnTo>
                  <a:lnTo>
                    <a:pt x="1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5" name="Freeform 37"/>
            <p:cNvSpPr>
              <a:spLocks/>
            </p:cNvSpPr>
            <p:nvPr/>
          </p:nvSpPr>
          <p:spPr bwMode="auto">
            <a:xfrm>
              <a:off x="4451350" y="5711825"/>
              <a:ext cx="1009650" cy="382588"/>
            </a:xfrm>
            <a:custGeom>
              <a:avLst/>
              <a:gdLst>
                <a:gd name="T0" fmla="*/ 120 w 636"/>
                <a:gd name="T1" fmla="*/ 0 h 241"/>
                <a:gd name="T2" fmla="*/ 517 w 636"/>
                <a:gd name="T3" fmla="*/ 0 h 241"/>
                <a:gd name="T4" fmla="*/ 544 w 636"/>
                <a:gd name="T5" fmla="*/ 4 h 241"/>
                <a:gd name="T6" fmla="*/ 569 w 636"/>
                <a:gd name="T7" fmla="*/ 13 h 241"/>
                <a:gd name="T8" fmla="*/ 592 w 636"/>
                <a:gd name="T9" fmla="*/ 27 h 241"/>
                <a:gd name="T10" fmla="*/ 611 w 636"/>
                <a:gd name="T11" fmla="*/ 46 h 241"/>
                <a:gd name="T12" fmla="*/ 624 w 636"/>
                <a:gd name="T13" fmla="*/ 68 h 241"/>
                <a:gd name="T14" fmla="*/ 634 w 636"/>
                <a:gd name="T15" fmla="*/ 94 h 241"/>
                <a:gd name="T16" fmla="*/ 636 w 636"/>
                <a:gd name="T17" fmla="*/ 121 h 241"/>
                <a:gd name="T18" fmla="*/ 634 w 636"/>
                <a:gd name="T19" fmla="*/ 148 h 241"/>
                <a:gd name="T20" fmla="*/ 624 w 636"/>
                <a:gd name="T21" fmla="*/ 174 h 241"/>
                <a:gd name="T22" fmla="*/ 611 w 636"/>
                <a:gd name="T23" fmla="*/ 196 h 241"/>
                <a:gd name="T24" fmla="*/ 592 w 636"/>
                <a:gd name="T25" fmla="*/ 214 h 241"/>
                <a:gd name="T26" fmla="*/ 569 w 636"/>
                <a:gd name="T27" fmla="*/ 230 h 241"/>
                <a:gd name="T28" fmla="*/ 544 w 636"/>
                <a:gd name="T29" fmla="*/ 238 h 241"/>
                <a:gd name="T30" fmla="*/ 517 w 636"/>
                <a:gd name="T31" fmla="*/ 241 h 241"/>
                <a:gd name="T32" fmla="*/ 120 w 636"/>
                <a:gd name="T33" fmla="*/ 241 h 241"/>
                <a:gd name="T34" fmla="*/ 93 w 636"/>
                <a:gd name="T35" fmla="*/ 238 h 241"/>
                <a:gd name="T36" fmla="*/ 68 w 636"/>
                <a:gd name="T37" fmla="*/ 230 h 241"/>
                <a:gd name="T38" fmla="*/ 46 w 636"/>
                <a:gd name="T39" fmla="*/ 214 h 241"/>
                <a:gd name="T40" fmla="*/ 27 w 636"/>
                <a:gd name="T41" fmla="*/ 196 h 241"/>
                <a:gd name="T42" fmla="*/ 12 w 636"/>
                <a:gd name="T43" fmla="*/ 174 h 241"/>
                <a:gd name="T44" fmla="*/ 4 w 636"/>
                <a:gd name="T45" fmla="*/ 148 h 241"/>
                <a:gd name="T46" fmla="*/ 0 w 636"/>
                <a:gd name="T47" fmla="*/ 121 h 241"/>
                <a:gd name="T48" fmla="*/ 4 w 636"/>
                <a:gd name="T49" fmla="*/ 94 h 241"/>
                <a:gd name="T50" fmla="*/ 12 w 636"/>
                <a:gd name="T51" fmla="*/ 68 h 241"/>
                <a:gd name="T52" fmla="*/ 27 w 636"/>
                <a:gd name="T53" fmla="*/ 46 h 241"/>
                <a:gd name="T54" fmla="*/ 46 w 636"/>
                <a:gd name="T55" fmla="*/ 27 h 241"/>
                <a:gd name="T56" fmla="*/ 68 w 636"/>
                <a:gd name="T57" fmla="*/ 13 h 241"/>
                <a:gd name="T58" fmla="*/ 93 w 636"/>
                <a:gd name="T59" fmla="*/ 4 h 241"/>
                <a:gd name="T60" fmla="*/ 120 w 636"/>
                <a:gd name="T6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36" h="241">
                  <a:moveTo>
                    <a:pt x="120" y="0"/>
                  </a:moveTo>
                  <a:lnTo>
                    <a:pt x="517" y="0"/>
                  </a:lnTo>
                  <a:lnTo>
                    <a:pt x="544" y="4"/>
                  </a:lnTo>
                  <a:lnTo>
                    <a:pt x="569" y="13"/>
                  </a:lnTo>
                  <a:lnTo>
                    <a:pt x="592" y="27"/>
                  </a:lnTo>
                  <a:lnTo>
                    <a:pt x="611" y="46"/>
                  </a:lnTo>
                  <a:lnTo>
                    <a:pt x="624" y="68"/>
                  </a:lnTo>
                  <a:lnTo>
                    <a:pt x="634" y="94"/>
                  </a:lnTo>
                  <a:lnTo>
                    <a:pt x="636" y="121"/>
                  </a:lnTo>
                  <a:lnTo>
                    <a:pt x="634" y="148"/>
                  </a:lnTo>
                  <a:lnTo>
                    <a:pt x="624" y="174"/>
                  </a:lnTo>
                  <a:lnTo>
                    <a:pt x="611" y="196"/>
                  </a:lnTo>
                  <a:lnTo>
                    <a:pt x="592" y="214"/>
                  </a:lnTo>
                  <a:lnTo>
                    <a:pt x="569" y="230"/>
                  </a:lnTo>
                  <a:lnTo>
                    <a:pt x="544" y="238"/>
                  </a:lnTo>
                  <a:lnTo>
                    <a:pt x="517" y="241"/>
                  </a:lnTo>
                  <a:lnTo>
                    <a:pt x="120" y="241"/>
                  </a:lnTo>
                  <a:lnTo>
                    <a:pt x="93" y="238"/>
                  </a:lnTo>
                  <a:lnTo>
                    <a:pt x="68" y="230"/>
                  </a:lnTo>
                  <a:lnTo>
                    <a:pt x="46" y="214"/>
                  </a:lnTo>
                  <a:lnTo>
                    <a:pt x="27" y="196"/>
                  </a:lnTo>
                  <a:lnTo>
                    <a:pt x="12" y="174"/>
                  </a:lnTo>
                  <a:lnTo>
                    <a:pt x="4" y="148"/>
                  </a:lnTo>
                  <a:lnTo>
                    <a:pt x="0" y="121"/>
                  </a:lnTo>
                  <a:lnTo>
                    <a:pt x="4" y="94"/>
                  </a:lnTo>
                  <a:lnTo>
                    <a:pt x="12" y="68"/>
                  </a:lnTo>
                  <a:lnTo>
                    <a:pt x="27" y="46"/>
                  </a:lnTo>
                  <a:lnTo>
                    <a:pt x="46" y="27"/>
                  </a:lnTo>
                  <a:lnTo>
                    <a:pt x="68" y="13"/>
                  </a:lnTo>
                  <a:lnTo>
                    <a:pt x="93" y="4"/>
                  </a:lnTo>
                  <a:lnTo>
                    <a:pt x="1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46" name="Freeform 38"/>
            <p:cNvSpPr>
              <a:spLocks/>
            </p:cNvSpPr>
            <p:nvPr/>
          </p:nvSpPr>
          <p:spPr bwMode="auto">
            <a:xfrm>
              <a:off x="4451350" y="6973888"/>
              <a:ext cx="2270125" cy="381000"/>
            </a:xfrm>
            <a:custGeom>
              <a:avLst/>
              <a:gdLst>
                <a:gd name="T0" fmla="*/ 120 w 1430"/>
                <a:gd name="T1" fmla="*/ 0 h 240"/>
                <a:gd name="T2" fmla="*/ 1309 w 1430"/>
                <a:gd name="T3" fmla="*/ 0 h 240"/>
                <a:gd name="T4" fmla="*/ 1337 w 1430"/>
                <a:gd name="T5" fmla="*/ 3 h 240"/>
                <a:gd name="T6" fmla="*/ 1362 w 1430"/>
                <a:gd name="T7" fmla="*/ 12 h 240"/>
                <a:gd name="T8" fmla="*/ 1384 w 1430"/>
                <a:gd name="T9" fmla="*/ 26 h 240"/>
                <a:gd name="T10" fmla="*/ 1403 w 1430"/>
                <a:gd name="T11" fmla="*/ 45 h 240"/>
                <a:gd name="T12" fmla="*/ 1417 w 1430"/>
                <a:gd name="T13" fmla="*/ 67 h 240"/>
                <a:gd name="T14" fmla="*/ 1426 w 1430"/>
                <a:gd name="T15" fmla="*/ 93 h 240"/>
                <a:gd name="T16" fmla="*/ 1430 w 1430"/>
                <a:gd name="T17" fmla="*/ 121 h 240"/>
                <a:gd name="T18" fmla="*/ 1426 w 1430"/>
                <a:gd name="T19" fmla="*/ 147 h 240"/>
                <a:gd name="T20" fmla="*/ 1417 w 1430"/>
                <a:gd name="T21" fmla="*/ 173 h 240"/>
                <a:gd name="T22" fmla="*/ 1403 w 1430"/>
                <a:gd name="T23" fmla="*/ 195 h 240"/>
                <a:gd name="T24" fmla="*/ 1384 w 1430"/>
                <a:gd name="T25" fmla="*/ 214 h 240"/>
                <a:gd name="T26" fmla="*/ 1362 w 1430"/>
                <a:gd name="T27" fmla="*/ 229 h 240"/>
                <a:gd name="T28" fmla="*/ 1337 w 1430"/>
                <a:gd name="T29" fmla="*/ 237 h 240"/>
                <a:gd name="T30" fmla="*/ 1309 w 1430"/>
                <a:gd name="T31" fmla="*/ 240 h 240"/>
                <a:gd name="T32" fmla="*/ 120 w 1430"/>
                <a:gd name="T33" fmla="*/ 240 h 240"/>
                <a:gd name="T34" fmla="*/ 93 w 1430"/>
                <a:gd name="T35" fmla="*/ 237 h 240"/>
                <a:gd name="T36" fmla="*/ 68 w 1430"/>
                <a:gd name="T37" fmla="*/ 229 h 240"/>
                <a:gd name="T38" fmla="*/ 46 w 1430"/>
                <a:gd name="T39" fmla="*/ 214 h 240"/>
                <a:gd name="T40" fmla="*/ 27 w 1430"/>
                <a:gd name="T41" fmla="*/ 195 h 240"/>
                <a:gd name="T42" fmla="*/ 12 w 1430"/>
                <a:gd name="T43" fmla="*/ 173 h 240"/>
                <a:gd name="T44" fmla="*/ 4 w 1430"/>
                <a:gd name="T45" fmla="*/ 147 h 240"/>
                <a:gd name="T46" fmla="*/ 0 w 1430"/>
                <a:gd name="T47" fmla="*/ 121 h 240"/>
                <a:gd name="T48" fmla="*/ 4 w 1430"/>
                <a:gd name="T49" fmla="*/ 93 h 240"/>
                <a:gd name="T50" fmla="*/ 12 w 1430"/>
                <a:gd name="T51" fmla="*/ 67 h 240"/>
                <a:gd name="T52" fmla="*/ 27 w 1430"/>
                <a:gd name="T53" fmla="*/ 45 h 240"/>
                <a:gd name="T54" fmla="*/ 46 w 1430"/>
                <a:gd name="T55" fmla="*/ 26 h 240"/>
                <a:gd name="T56" fmla="*/ 68 w 1430"/>
                <a:gd name="T57" fmla="*/ 12 h 240"/>
                <a:gd name="T58" fmla="*/ 93 w 1430"/>
                <a:gd name="T59" fmla="*/ 3 h 240"/>
                <a:gd name="T60" fmla="*/ 120 w 1430"/>
                <a:gd name="T61"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30" h="240">
                  <a:moveTo>
                    <a:pt x="120" y="0"/>
                  </a:moveTo>
                  <a:lnTo>
                    <a:pt x="1309" y="0"/>
                  </a:lnTo>
                  <a:lnTo>
                    <a:pt x="1337" y="3"/>
                  </a:lnTo>
                  <a:lnTo>
                    <a:pt x="1362" y="12"/>
                  </a:lnTo>
                  <a:lnTo>
                    <a:pt x="1384" y="26"/>
                  </a:lnTo>
                  <a:lnTo>
                    <a:pt x="1403" y="45"/>
                  </a:lnTo>
                  <a:lnTo>
                    <a:pt x="1417" y="67"/>
                  </a:lnTo>
                  <a:lnTo>
                    <a:pt x="1426" y="93"/>
                  </a:lnTo>
                  <a:lnTo>
                    <a:pt x="1430" y="121"/>
                  </a:lnTo>
                  <a:lnTo>
                    <a:pt x="1426" y="147"/>
                  </a:lnTo>
                  <a:lnTo>
                    <a:pt x="1417" y="173"/>
                  </a:lnTo>
                  <a:lnTo>
                    <a:pt x="1403" y="195"/>
                  </a:lnTo>
                  <a:lnTo>
                    <a:pt x="1384" y="214"/>
                  </a:lnTo>
                  <a:lnTo>
                    <a:pt x="1362" y="229"/>
                  </a:lnTo>
                  <a:lnTo>
                    <a:pt x="1337" y="237"/>
                  </a:lnTo>
                  <a:lnTo>
                    <a:pt x="1309" y="240"/>
                  </a:lnTo>
                  <a:lnTo>
                    <a:pt x="120" y="240"/>
                  </a:lnTo>
                  <a:lnTo>
                    <a:pt x="93" y="237"/>
                  </a:lnTo>
                  <a:lnTo>
                    <a:pt x="68" y="229"/>
                  </a:lnTo>
                  <a:lnTo>
                    <a:pt x="46" y="214"/>
                  </a:lnTo>
                  <a:lnTo>
                    <a:pt x="27" y="195"/>
                  </a:lnTo>
                  <a:lnTo>
                    <a:pt x="12" y="173"/>
                  </a:lnTo>
                  <a:lnTo>
                    <a:pt x="4" y="147"/>
                  </a:lnTo>
                  <a:lnTo>
                    <a:pt x="0" y="121"/>
                  </a:lnTo>
                  <a:lnTo>
                    <a:pt x="4" y="93"/>
                  </a:lnTo>
                  <a:lnTo>
                    <a:pt x="12" y="67"/>
                  </a:lnTo>
                  <a:lnTo>
                    <a:pt x="27" y="45"/>
                  </a:lnTo>
                  <a:lnTo>
                    <a:pt x="46" y="26"/>
                  </a:lnTo>
                  <a:lnTo>
                    <a:pt x="68" y="12"/>
                  </a:lnTo>
                  <a:lnTo>
                    <a:pt x="93" y="3"/>
                  </a:lnTo>
                  <a:lnTo>
                    <a:pt x="12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47" name="Freeform 43"/>
          <p:cNvSpPr>
            <a:spLocks noEditPoints="1"/>
          </p:cNvSpPr>
          <p:nvPr/>
        </p:nvSpPr>
        <p:spPr bwMode="auto">
          <a:xfrm>
            <a:off x="5964775" y="6220677"/>
            <a:ext cx="297651" cy="299028"/>
          </a:xfrm>
          <a:custGeom>
            <a:avLst/>
            <a:gdLst>
              <a:gd name="T0" fmla="*/ 2070 w 3457"/>
              <a:gd name="T1" fmla="*/ 2823 h 3473"/>
              <a:gd name="T2" fmla="*/ 2022 w 3457"/>
              <a:gd name="T3" fmla="*/ 2884 h 3473"/>
              <a:gd name="T4" fmla="*/ 2309 w 3457"/>
              <a:gd name="T5" fmla="*/ 3172 h 3473"/>
              <a:gd name="T6" fmla="*/ 2368 w 3457"/>
              <a:gd name="T7" fmla="*/ 3132 h 3473"/>
              <a:gd name="T8" fmla="*/ 3089 w 3457"/>
              <a:gd name="T9" fmla="*/ 2415 h 3473"/>
              <a:gd name="T10" fmla="*/ 1512 w 3457"/>
              <a:gd name="T11" fmla="*/ 1954 h 3473"/>
              <a:gd name="T12" fmla="*/ 648 w 3457"/>
              <a:gd name="T13" fmla="*/ 1954 h 3473"/>
              <a:gd name="T14" fmla="*/ 3154 w 3457"/>
              <a:gd name="T15" fmla="*/ 1747 h 3473"/>
              <a:gd name="T16" fmla="*/ 3241 w 3457"/>
              <a:gd name="T17" fmla="*/ 1800 h 3473"/>
              <a:gd name="T18" fmla="*/ 3434 w 3457"/>
              <a:gd name="T19" fmla="*/ 2010 h 3473"/>
              <a:gd name="T20" fmla="*/ 3457 w 3457"/>
              <a:gd name="T21" fmla="*/ 2107 h 3473"/>
              <a:gd name="T22" fmla="*/ 3434 w 3457"/>
              <a:gd name="T23" fmla="*/ 2204 h 3473"/>
              <a:gd name="T24" fmla="*/ 2466 w 3457"/>
              <a:gd name="T25" fmla="*/ 3193 h 3473"/>
              <a:gd name="T26" fmla="*/ 2426 w 3457"/>
              <a:gd name="T27" fmla="*/ 3224 h 3473"/>
              <a:gd name="T28" fmla="*/ 2365 w 3457"/>
              <a:gd name="T29" fmla="*/ 3265 h 3473"/>
              <a:gd name="T30" fmla="*/ 2298 w 3457"/>
              <a:gd name="T31" fmla="*/ 3308 h 3473"/>
              <a:gd name="T32" fmla="*/ 2240 w 3457"/>
              <a:gd name="T33" fmla="*/ 3343 h 3473"/>
              <a:gd name="T34" fmla="*/ 2208 w 3457"/>
              <a:gd name="T35" fmla="*/ 3363 h 3473"/>
              <a:gd name="T36" fmla="*/ 1836 w 3457"/>
              <a:gd name="T37" fmla="*/ 2994 h 3473"/>
              <a:gd name="T38" fmla="*/ 1854 w 3457"/>
              <a:gd name="T39" fmla="*/ 2941 h 3473"/>
              <a:gd name="T40" fmla="*/ 1898 w 3457"/>
              <a:gd name="T41" fmla="*/ 2870 h 3473"/>
              <a:gd name="T42" fmla="*/ 1950 w 3457"/>
              <a:gd name="T43" fmla="*/ 2799 h 3473"/>
              <a:gd name="T44" fmla="*/ 1997 w 3457"/>
              <a:gd name="T45" fmla="*/ 2744 h 3473"/>
              <a:gd name="T46" fmla="*/ 2962 w 3457"/>
              <a:gd name="T47" fmla="*/ 1778 h 3473"/>
              <a:gd name="T48" fmla="*/ 3055 w 3457"/>
              <a:gd name="T49" fmla="*/ 1739 h 3473"/>
              <a:gd name="T50" fmla="*/ 2377 w 3457"/>
              <a:gd name="T51" fmla="*/ 1520 h 3473"/>
              <a:gd name="T52" fmla="*/ 648 w 3457"/>
              <a:gd name="T53" fmla="*/ 1520 h 3473"/>
              <a:gd name="T54" fmla="*/ 2377 w 3457"/>
              <a:gd name="T55" fmla="*/ 1302 h 3473"/>
              <a:gd name="T56" fmla="*/ 648 w 3457"/>
              <a:gd name="T57" fmla="*/ 651 h 3473"/>
              <a:gd name="T58" fmla="*/ 648 w 3457"/>
              <a:gd name="T59" fmla="*/ 868 h 3473"/>
              <a:gd name="T60" fmla="*/ 2593 w 3457"/>
              <a:gd name="T61" fmla="*/ 0 h 3473"/>
              <a:gd name="T62" fmla="*/ 2749 w 3457"/>
              <a:gd name="T63" fmla="*/ 29 h 3473"/>
              <a:gd name="T64" fmla="*/ 2880 w 3457"/>
              <a:gd name="T65" fmla="*/ 110 h 3473"/>
              <a:gd name="T66" fmla="*/ 2974 w 3457"/>
              <a:gd name="T67" fmla="*/ 230 h 3473"/>
              <a:gd name="T68" fmla="*/ 3022 w 3457"/>
              <a:gd name="T69" fmla="*/ 380 h 3473"/>
              <a:gd name="T70" fmla="*/ 2809 w 3457"/>
              <a:gd name="T71" fmla="*/ 1710 h 3473"/>
              <a:gd name="T72" fmla="*/ 2797 w 3457"/>
              <a:gd name="T73" fmla="*/ 366 h 3473"/>
              <a:gd name="T74" fmla="*/ 2745 w 3457"/>
              <a:gd name="T75" fmla="*/ 281 h 3473"/>
              <a:gd name="T76" fmla="*/ 2661 w 3457"/>
              <a:gd name="T77" fmla="*/ 228 h 3473"/>
              <a:gd name="T78" fmla="*/ 432 w 3457"/>
              <a:gd name="T79" fmla="*/ 217 h 3473"/>
              <a:gd name="T80" fmla="*/ 333 w 3457"/>
              <a:gd name="T81" fmla="*/ 242 h 3473"/>
              <a:gd name="T82" fmla="*/ 257 w 3457"/>
              <a:gd name="T83" fmla="*/ 306 h 3473"/>
              <a:gd name="T84" fmla="*/ 219 w 3457"/>
              <a:gd name="T85" fmla="*/ 399 h 3473"/>
              <a:gd name="T86" fmla="*/ 219 w 3457"/>
              <a:gd name="T87" fmla="*/ 3074 h 3473"/>
              <a:gd name="T88" fmla="*/ 257 w 3457"/>
              <a:gd name="T89" fmla="*/ 3167 h 3473"/>
              <a:gd name="T90" fmla="*/ 333 w 3457"/>
              <a:gd name="T91" fmla="*/ 3232 h 3473"/>
              <a:gd name="T92" fmla="*/ 432 w 3457"/>
              <a:gd name="T93" fmla="*/ 3256 h 3473"/>
              <a:gd name="T94" fmla="*/ 432 w 3457"/>
              <a:gd name="T95" fmla="*/ 3473 h 3473"/>
              <a:gd name="T96" fmla="*/ 276 w 3457"/>
              <a:gd name="T97" fmla="*/ 3444 h 3473"/>
              <a:gd name="T98" fmla="*/ 145 w 3457"/>
              <a:gd name="T99" fmla="*/ 3364 h 3473"/>
              <a:gd name="T100" fmla="*/ 50 w 3457"/>
              <a:gd name="T101" fmla="*/ 3243 h 3473"/>
              <a:gd name="T102" fmla="*/ 3 w 3457"/>
              <a:gd name="T103" fmla="*/ 3093 h 3473"/>
              <a:gd name="T104" fmla="*/ 3 w 3457"/>
              <a:gd name="T105" fmla="*/ 380 h 3473"/>
              <a:gd name="T106" fmla="*/ 50 w 3457"/>
              <a:gd name="T107" fmla="*/ 230 h 3473"/>
              <a:gd name="T108" fmla="*/ 145 w 3457"/>
              <a:gd name="T109" fmla="*/ 110 h 3473"/>
              <a:gd name="T110" fmla="*/ 276 w 3457"/>
              <a:gd name="T111" fmla="*/ 29 h 3473"/>
              <a:gd name="T112" fmla="*/ 432 w 3457"/>
              <a:gd name="T113" fmla="*/ 0 h 3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7" h="3473">
                <a:moveTo>
                  <a:pt x="2782" y="2107"/>
                </a:moveTo>
                <a:lnTo>
                  <a:pt x="2084" y="2809"/>
                </a:lnTo>
                <a:lnTo>
                  <a:pt x="2070" y="2823"/>
                </a:lnTo>
                <a:lnTo>
                  <a:pt x="2056" y="2841"/>
                </a:lnTo>
                <a:lnTo>
                  <a:pt x="2039" y="2861"/>
                </a:lnTo>
                <a:lnTo>
                  <a:pt x="2022" y="2884"/>
                </a:lnTo>
                <a:lnTo>
                  <a:pt x="2003" y="2907"/>
                </a:lnTo>
                <a:lnTo>
                  <a:pt x="2283" y="3189"/>
                </a:lnTo>
                <a:lnTo>
                  <a:pt x="2309" y="3172"/>
                </a:lnTo>
                <a:lnTo>
                  <a:pt x="2331" y="3158"/>
                </a:lnTo>
                <a:lnTo>
                  <a:pt x="2351" y="3145"/>
                </a:lnTo>
                <a:lnTo>
                  <a:pt x="2368" y="3132"/>
                </a:lnTo>
                <a:lnTo>
                  <a:pt x="2381" y="3122"/>
                </a:lnTo>
                <a:lnTo>
                  <a:pt x="2390" y="3116"/>
                </a:lnTo>
                <a:lnTo>
                  <a:pt x="3089" y="2415"/>
                </a:lnTo>
                <a:lnTo>
                  <a:pt x="2782" y="2107"/>
                </a:lnTo>
                <a:close/>
                <a:moveTo>
                  <a:pt x="648" y="1954"/>
                </a:moveTo>
                <a:lnTo>
                  <a:pt x="1512" y="1954"/>
                </a:lnTo>
                <a:lnTo>
                  <a:pt x="1512" y="2171"/>
                </a:lnTo>
                <a:lnTo>
                  <a:pt x="648" y="2171"/>
                </a:lnTo>
                <a:lnTo>
                  <a:pt x="648" y="1954"/>
                </a:lnTo>
                <a:close/>
                <a:moveTo>
                  <a:pt x="3089" y="1737"/>
                </a:moveTo>
                <a:lnTo>
                  <a:pt x="3122" y="1739"/>
                </a:lnTo>
                <a:lnTo>
                  <a:pt x="3154" y="1747"/>
                </a:lnTo>
                <a:lnTo>
                  <a:pt x="3184" y="1760"/>
                </a:lnTo>
                <a:lnTo>
                  <a:pt x="3214" y="1778"/>
                </a:lnTo>
                <a:lnTo>
                  <a:pt x="3241" y="1800"/>
                </a:lnTo>
                <a:lnTo>
                  <a:pt x="3394" y="1954"/>
                </a:lnTo>
                <a:lnTo>
                  <a:pt x="3416" y="1981"/>
                </a:lnTo>
                <a:lnTo>
                  <a:pt x="3434" y="2010"/>
                </a:lnTo>
                <a:lnTo>
                  <a:pt x="3447" y="2042"/>
                </a:lnTo>
                <a:lnTo>
                  <a:pt x="3455" y="2074"/>
                </a:lnTo>
                <a:lnTo>
                  <a:pt x="3457" y="2107"/>
                </a:lnTo>
                <a:lnTo>
                  <a:pt x="3455" y="2140"/>
                </a:lnTo>
                <a:lnTo>
                  <a:pt x="3447" y="2173"/>
                </a:lnTo>
                <a:lnTo>
                  <a:pt x="3434" y="2204"/>
                </a:lnTo>
                <a:lnTo>
                  <a:pt x="3416" y="2234"/>
                </a:lnTo>
                <a:lnTo>
                  <a:pt x="3394" y="2261"/>
                </a:lnTo>
                <a:lnTo>
                  <a:pt x="2466" y="3193"/>
                </a:lnTo>
                <a:lnTo>
                  <a:pt x="2457" y="3201"/>
                </a:lnTo>
                <a:lnTo>
                  <a:pt x="2443" y="3212"/>
                </a:lnTo>
                <a:lnTo>
                  <a:pt x="2426" y="3224"/>
                </a:lnTo>
                <a:lnTo>
                  <a:pt x="2408" y="3238"/>
                </a:lnTo>
                <a:lnTo>
                  <a:pt x="2386" y="3252"/>
                </a:lnTo>
                <a:lnTo>
                  <a:pt x="2365" y="3265"/>
                </a:lnTo>
                <a:lnTo>
                  <a:pt x="2343" y="3280"/>
                </a:lnTo>
                <a:lnTo>
                  <a:pt x="2319" y="3294"/>
                </a:lnTo>
                <a:lnTo>
                  <a:pt x="2298" y="3308"/>
                </a:lnTo>
                <a:lnTo>
                  <a:pt x="2277" y="3321"/>
                </a:lnTo>
                <a:lnTo>
                  <a:pt x="2258" y="3333"/>
                </a:lnTo>
                <a:lnTo>
                  <a:pt x="2240" y="3343"/>
                </a:lnTo>
                <a:lnTo>
                  <a:pt x="2226" y="3352"/>
                </a:lnTo>
                <a:lnTo>
                  <a:pt x="2215" y="3358"/>
                </a:lnTo>
                <a:lnTo>
                  <a:pt x="2208" y="3363"/>
                </a:lnTo>
                <a:lnTo>
                  <a:pt x="2206" y="3365"/>
                </a:lnTo>
                <a:lnTo>
                  <a:pt x="1728" y="3473"/>
                </a:lnTo>
                <a:lnTo>
                  <a:pt x="1836" y="2994"/>
                </a:lnTo>
                <a:lnTo>
                  <a:pt x="1839" y="2979"/>
                </a:lnTo>
                <a:lnTo>
                  <a:pt x="1845" y="2962"/>
                </a:lnTo>
                <a:lnTo>
                  <a:pt x="1854" y="2941"/>
                </a:lnTo>
                <a:lnTo>
                  <a:pt x="1867" y="2918"/>
                </a:lnTo>
                <a:lnTo>
                  <a:pt x="1881" y="2895"/>
                </a:lnTo>
                <a:lnTo>
                  <a:pt x="1898" y="2870"/>
                </a:lnTo>
                <a:lnTo>
                  <a:pt x="1915" y="2845"/>
                </a:lnTo>
                <a:lnTo>
                  <a:pt x="1933" y="2822"/>
                </a:lnTo>
                <a:lnTo>
                  <a:pt x="1950" y="2799"/>
                </a:lnTo>
                <a:lnTo>
                  <a:pt x="1967" y="2778"/>
                </a:lnTo>
                <a:lnTo>
                  <a:pt x="1983" y="2760"/>
                </a:lnTo>
                <a:lnTo>
                  <a:pt x="1997" y="2744"/>
                </a:lnTo>
                <a:lnTo>
                  <a:pt x="2008" y="2732"/>
                </a:lnTo>
                <a:lnTo>
                  <a:pt x="2935" y="1800"/>
                </a:lnTo>
                <a:lnTo>
                  <a:pt x="2962" y="1778"/>
                </a:lnTo>
                <a:lnTo>
                  <a:pt x="2992" y="1760"/>
                </a:lnTo>
                <a:lnTo>
                  <a:pt x="3023" y="1747"/>
                </a:lnTo>
                <a:lnTo>
                  <a:pt x="3055" y="1739"/>
                </a:lnTo>
                <a:lnTo>
                  <a:pt x="3089" y="1737"/>
                </a:lnTo>
                <a:close/>
                <a:moveTo>
                  <a:pt x="648" y="1520"/>
                </a:moveTo>
                <a:lnTo>
                  <a:pt x="2377" y="1520"/>
                </a:lnTo>
                <a:lnTo>
                  <a:pt x="2377" y="1737"/>
                </a:lnTo>
                <a:lnTo>
                  <a:pt x="648" y="1737"/>
                </a:lnTo>
                <a:lnTo>
                  <a:pt x="648" y="1520"/>
                </a:lnTo>
                <a:close/>
                <a:moveTo>
                  <a:pt x="648" y="1085"/>
                </a:moveTo>
                <a:lnTo>
                  <a:pt x="2377" y="1085"/>
                </a:lnTo>
                <a:lnTo>
                  <a:pt x="2377" y="1302"/>
                </a:lnTo>
                <a:lnTo>
                  <a:pt x="648" y="1302"/>
                </a:lnTo>
                <a:lnTo>
                  <a:pt x="648" y="1085"/>
                </a:lnTo>
                <a:close/>
                <a:moveTo>
                  <a:pt x="648" y="651"/>
                </a:moveTo>
                <a:lnTo>
                  <a:pt x="2377" y="651"/>
                </a:lnTo>
                <a:lnTo>
                  <a:pt x="2377" y="868"/>
                </a:lnTo>
                <a:lnTo>
                  <a:pt x="648" y="868"/>
                </a:lnTo>
                <a:lnTo>
                  <a:pt x="648" y="651"/>
                </a:lnTo>
                <a:close/>
                <a:moveTo>
                  <a:pt x="432" y="0"/>
                </a:moveTo>
                <a:lnTo>
                  <a:pt x="2593" y="0"/>
                </a:lnTo>
                <a:lnTo>
                  <a:pt x="2647" y="4"/>
                </a:lnTo>
                <a:lnTo>
                  <a:pt x="2699" y="13"/>
                </a:lnTo>
                <a:lnTo>
                  <a:pt x="2749" y="29"/>
                </a:lnTo>
                <a:lnTo>
                  <a:pt x="2796" y="52"/>
                </a:lnTo>
                <a:lnTo>
                  <a:pt x="2840" y="78"/>
                </a:lnTo>
                <a:lnTo>
                  <a:pt x="2880" y="110"/>
                </a:lnTo>
                <a:lnTo>
                  <a:pt x="2915" y="146"/>
                </a:lnTo>
                <a:lnTo>
                  <a:pt x="2947" y="186"/>
                </a:lnTo>
                <a:lnTo>
                  <a:pt x="2974" y="230"/>
                </a:lnTo>
                <a:lnTo>
                  <a:pt x="2996" y="277"/>
                </a:lnTo>
                <a:lnTo>
                  <a:pt x="3012" y="327"/>
                </a:lnTo>
                <a:lnTo>
                  <a:pt x="3022" y="380"/>
                </a:lnTo>
                <a:lnTo>
                  <a:pt x="3025" y="434"/>
                </a:lnTo>
                <a:lnTo>
                  <a:pt x="3025" y="1493"/>
                </a:lnTo>
                <a:lnTo>
                  <a:pt x="2809" y="1710"/>
                </a:lnTo>
                <a:lnTo>
                  <a:pt x="2809" y="434"/>
                </a:lnTo>
                <a:lnTo>
                  <a:pt x="2806" y="399"/>
                </a:lnTo>
                <a:lnTo>
                  <a:pt x="2797" y="366"/>
                </a:lnTo>
                <a:lnTo>
                  <a:pt x="2784" y="335"/>
                </a:lnTo>
                <a:lnTo>
                  <a:pt x="2767" y="306"/>
                </a:lnTo>
                <a:lnTo>
                  <a:pt x="2745" y="281"/>
                </a:lnTo>
                <a:lnTo>
                  <a:pt x="2721" y="259"/>
                </a:lnTo>
                <a:lnTo>
                  <a:pt x="2692" y="242"/>
                </a:lnTo>
                <a:lnTo>
                  <a:pt x="2661" y="228"/>
                </a:lnTo>
                <a:lnTo>
                  <a:pt x="2628" y="220"/>
                </a:lnTo>
                <a:lnTo>
                  <a:pt x="2593" y="217"/>
                </a:lnTo>
                <a:lnTo>
                  <a:pt x="432" y="217"/>
                </a:lnTo>
                <a:lnTo>
                  <a:pt x="397" y="220"/>
                </a:lnTo>
                <a:lnTo>
                  <a:pt x="364" y="228"/>
                </a:lnTo>
                <a:lnTo>
                  <a:pt x="333" y="242"/>
                </a:lnTo>
                <a:lnTo>
                  <a:pt x="304" y="259"/>
                </a:lnTo>
                <a:lnTo>
                  <a:pt x="279" y="281"/>
                </a:lnTo>
                <a:lnTo>
                  <a:pt x="257" y="306"/>
                </a:lnTo>
                <a:lnTo>
                  <a:pt x="240" y="335"/>
                </a:lnTo>
                <a:lnTo>
                  <a:pt x="227" y="366"/>
                </a:lnTo>
                <a:lnTo>
                  <a:pt x="219" y="399"/>
                </a:lnTo>
                <a:lnTo>
                  <a:pt x="216" y="434"/>
                </a:lnTo>
                <a:lnTo>
                  <a:pt x="216" y="3039"/>
                </a:lnTo>
                <a:lnTo>
                  <a:pt x="219" y="3074"/>
                </a:lnTo>
                <a:lnTo>
                  <a:pt x="227" y="3107"/>
                </a:lnTo>
                <a:lnTo>
                  <a:pt x="240" y="3138"/>
                </a:lnTo>
                <a:lnTo>
                  <a:pt x="257" y="3167"/>
                </a:lnTo>
                <a:lnTo>
                  <a:pt x="279" y="3193"/>
                </a:lnTo>
                <a:lnTo>
                  <a:pt x="304" y="3214"/>
                </a:lnTo>
                <a:lnTo>
                  <a:pt x="333" y="3232"/>
                </a:lnTo>
                <a:lnTo>
                  <a:pt x="364" y="3245"/>
                </a:lnTo>
                <a:lnTo>
                  <a:pt x="397" y="3254"/>
                </a:lnTo>
                <a:lnTo>
                  <a:pt x="432" y="3256"/>
                </a:lnTo>
                <a:lnTo>
                  <a:pt x="1620" y="3256"/>
                </a:lnTo>
                <a:lnTo>
                  <a:pt x="1620" y="3473"/>
                </a:lnTo>
                <a:lnTo>
                  <a:pt x="432" y="3473"/>
                </a:lnTo>
                <a:lnTo>
                  <a:pt x="378" y="3470"/>
                </a:lnTo>
                <a:lnTo>
                  <a:pt x="326" y="3460"/>
                </a:lnTo>
                <a:lnTo>
                  <a:pt x="276" y="3444"/>
                </a:lnTo>
                <a:lnTo>
                  <a:pt x="229" y="3423"/>
                </a:lnTo>
                <a:lnTo>
                  <a:pt x="185" y="3395"/>
                </a:lnTo>
                <a:lnTo>
                  <a:pt x="145" y="3364"/>
                </a:lnTo>
                <a:lnTo>
                  <a:pt x="109" y="3327"/>
                </a:lnTo>
                <a:lnTo>
                  <a:pt x="78" y="3287"/>
                </a:lnTo>
                <a:lnTo>
                  <a:pt x="50" y="3243"/>
                </a:lnTo>
                <a:lnTo>
                  <a:pt x="29" y="3196"/>
                </a:lnTo>
                <a:lnTo>
                  <a:pt x="13" y="3146"/>
                </a:lnTo>
                <a:lnTo>
                  <a:pt x="3" y="3093"/>
                </a:lnTo>
                <a:lnTo>
                  <a:pt x="0" y="3039"/>
                </a:lnTo>
                <a:lnTo>
                  <a:pt x="0" y="434"/>
                </a:lnTo>
                <a:lnTo>
                  <a:pt x="3" y="380"/>
                </a:lnTo>
                <a:lnTo>
                  <a:pt x="13" y="327"/>
                </a:lnTo>
                <a:lnTo>
                  <a:pt x="29" y="277"/>
                </a:lnTo>
                <a:lnTo>
                  <a:pt x="50" y="230"/>
                </a:lnTo>
                <a:lnTo>
                  <a:pt x="78" y="186"/>
                </a:lnTo>
                <a:lnTo>
                  <a:pt x="109" y="146"/>
                </a:lnTo>
                <a:lnTo>
                  <a:pt x="145" y="110"/>
                </a:lnTo>
                <a:lnTo>
                  <a:pt x="185" y="78"/>
                </a:lnTo>
                <a:lnTo>
                  <a:pt x="229" y="52"/>
                </a:lnTo>
                <a:lnTo>
                  <a:pt x="276" y="29"/>
                </a:lnTo>
                <a:lnTo>
                  <a:pt x="326" y="13"/>
                </a:lnTo>
                <a:lnTo>
                  <a:pt x="378" y="4"/>
                </a:lnTo>
                <a:lnTo>
                  <a:pt x="43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val="382623595"/>
      </p:ext>
    </p:extLst>
  </p:cSld>
  <p:clrMapOvr>
    <a:masterClrMapping/>
  </p:clrMapOvr>
</p:sld>
</file>

<file path=ppt/theme/theme1.xml><?xml version="1.0" encoding="utf-8"?>
<a:theme xmlns:a="http://schemas.openxmlformats.org/drawingml/2006/main" name="SHRM Academically Aligned Course PPT Template[1]  -  Read-Only">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HRM Academically Aligned Course PPT Template[1]  -  Read-Only" id="{B26DDB28-0F88-1B44-BA37-FE9779A383C2}" vid="{7848F6AE-4BB0-BB4C-BC64-D2E419A6AD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21450ee3-5d09-4871-81ac-d2973d79ed2e}" enabled="1" method="Standard" siteId="{a80de9e1-27b6-44c9-87e5-011fb722a834}" removed="0"/>
</clbl:labelList>
</file>

<file path=docProps/app.xml><?xml version="1.0" encoding="utf-8"?>
<Properties xmlns="http://schemas.openxmlformats.org/officeDocument/2006/extended-properties" xmlns:vt="http://schemas.openxmlformats.org/officeDocument/2006/docPropsVTypes">
  <Template>SHRM Academically Aligned Course PPT Template[1]  -  Read-Only</Template>
  <TotalTime>169</TotalTime>
  <Words>5973</Words>
  <Application>Microsoft Office PowerPoint</Application>
  <PresentationFormat>Widescreen</PresentationFormat>
  <Paragraphs>382</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SHRM Academically Aligned Course PPT Template[1]  -  Read-Only</vt:lpstr>
      <vt:lpstr>Compensation and Benefits</vt:lpstr>
      <vt:lpstr>Learning Objectives </vt:lpstr>
      <vt:lpstr>Key Terms</vt:lpstr>
      <vt:lpstr>Key Terms</vt:lpstr>
      <vt:lpstr>Total Rewards</vt:lpstr>
      <vt:lpstr>Direct Compensation</vt:lpstr>
      <vt:lpstr>Indirect Compensation</vt:lpstr>
      <vt:lpstr>Indirect Compensation</vt:lpstr>
      <vt:lpstr>Special workforce groups</vt:lpstr>
      <vt:lpstr>In the Spotlight…</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Lori Roth</dc:creator>
  <cp:keywords/>
  <dc:description/>
  <cp:lastModifiedBy>Lori Roth</cp:lastModifiedBy>
  <cp:revision>30</cp:revision>
  <dcterms:created xsi:type="dcterms:W3CDTF">2022-10-21T17:06:19Z</dcterms:created>
  <dcterms:modified xsi:type="dcterms:W3CDTF">2024-03-20T15:43:37Z</dcterms:modified>
  <cp:category/>
</cp:coreProperties>
</file>