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97" r:id="rId3"/>
    <p:sldId id="279" r:id="rId4"/>
    <p:sldId id="318" r:id="rId5"/>
    <p:sldId id="319" r:id="rId6"/>
    <p:sldId id="320" r:id="rId7"/>
    <p:sldId id="276" r:id="rId8"/>
    <p:sldId id="323" r:id="rId9"/>
    <p:sldId id="273" r:id="rId10"/>
    <p:sldId id="317" r:id="rId11"/>
    <p:sldId id="3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64DFEC-3D53-1B17-F0E7-00B2BD20E17A}" v="6" dt="2024-03-20T15:42:24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463"/>
    <p:restoredTop sz="38947"/>
  </p:normalViewPr>
  <p:slideViewPr>
    <p:cSldViewPr snapToGrid="0">
      <p:cViewPr varScale="1">
        <p:scale>
          <a:sx n="53" d="100"/>
          <a:sy n="53" d="100"/>
        </p:scale>
        <p:origin x="184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9364DFEC-3D53-1B17-F0E7-00B2BD20E17A}"/>
    <pc:docChg chg="modSld">
      <pc:chgData name="Norman, Demetrius" userId="S::demetrius.norman@shrm.org::833d0e5d-5cf5-4a58-b4e0-ff6c0de717f1" providerId="AD" clId="Web-{9364DFEC-3D53-1B17-F0E7-00B2BD20E17A}" dt="2024-03-20T15:42:24.538" v="3" actId="20577"/>
      <pc:docMkLst>
        <pc:docMk/>
      </pc:docMkLst>
      <pc:sldChg chg="modSp">
        <pc:chgData name="Norman, Demetrius" userId="S::demetrius.norman@shrm.org::833d0e5d-5cf5-4a58-b4e0-ff6c0de717f1" providerId="AD" clId="Web-{9364DFEC-3D53-1B17-F0E7-00B2BD20E17A}" dt="2024-03-20T15:42:24.538" v="3" actId="20577"/>
        <pc:sldMkLst>
          <pc:docMk/>
          <pc:sldMk cId="963172644" sldId="256"/>
        </pc:sldMkLst>
        <pc:spChg chg="mod">
          <ac:chgData name="Norman, Demetrius" userId="S::demetrius.norman@shrm.org::833d0e5d-5cf5-4a58-b4e0-ff6c0de717f1" providerId="AD" clId="Web-{9364DFEC-3D53-1B17-F0E7-00B2BD20E17A}" dt="2024-03-20T15:42:24.538" v="3" actId="20577"/>
          <ac:spMkLst>
            <pc:docMk/>
            <pc:sldMk cId="963172644" sldId="256"/>
            <ac:spMk id="7" creationId="{B54EAEE3-B48F-4738-EA73-334EC89E352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Analyze the role of compensation in strategic in business decisions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Compensation Strategy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four steps for developing a total compensation strategy</a:t>
          </a:r>
          <a:endParaRPr lang="en-US" dirty="0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1042884E-3910-C542-873A-50F1F81BD6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how organizational strategy influences tactical HR decisions</a:t>
          </a:r>
          <a:endParaRPr lang="en-US" dirty="0"/>
        </a:p>
      </dgm:t>
    </dgm:pt>
    <dgm:pt modelId="{A471ADD3-31DA-634C-AB6A-222E42FFC3FA}" type="parTrans" cxnId="{625AA9FB-441F-CC44-AE10-1E7B7F8A8DAA}">
      <dgm:prSet/>
      <dgm:spPr/>
      <dgm:t>
        <a:bodyPr/>
        <a:lstStyle/>
        <a:p>
          <a:endParaRPr lang="en-US"/>
        </a:p>
      </dgm:t>
    </dgm:pt>
    <dgm:pt modelId="{EFC5CAA3-5A77-9245-ADD6-F586EE268DF6}" type="sibTrans" cxnId="{625AA9FB-441F-CC44-AE10-1E7B7F8A8DAA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the three types of compensation strategies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2" presStyleCnt="5"/>
      <dgm:spPr/>
    </dgm:pt>
    <dgm:pt modelId="{7F165008-E695-5842-81CC-9C479D408460}" type="pres">
      <dgm:prSet presAssocID="{71C506DE-722C-1548-97F8-01A72228A557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2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5"/>
      <dgm:spPr/>
    </dgm:pt>
    <dgm:pt modelId="{352FD0EC-D3B2-49E1-9C75-2BAFCCB7C671}" type="pres">
      <dgm:prSet presAssocID="{E01AC432-699A-4A9D-A406-602756FD62CD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5">
        <dgm:presLayoutVars>
          <dgm:chMax val="0"/>
          <dgm:chPref val="0"/>
        </dgm:presLayoutVars>
      </dgm:prSet>
      <dgm:spPr/>
    </dgm:pt>
    <dgm:pt modelId="{F53477EC-B7C0-F848-A924-18B636AD5301}" type="pres">
      <dgm:prSet presAssocID="{80792256-978F-4474-93B9-189785AA32F2}" presName="sibTrans" presStyleCnt="0"/>
      <dgm:spPr/>
    </dgm:pt>
    <dgm:pt modelId="{D74BABF6-5D67-5546-9C6A-EEB8ADEA02B2}" type="pres">
      <dgm:prSet presAssocID="{1042884E-3910-C542-873A-50F1F81BD6EE}" presName="compNode" presStyleCnt="0"/>
      <dgm:spPr/>
    </dgm:pt>
    <dgm:pt modelId="{A1799D55-F65C-C443-9F2A-88DE3B9A7040}" type="pres">
      <dgm:prSet presAssocID="{1042884E-3910-C542-873A-50F1F81BD6EE}" presName="bgRect" presStyleLbl="bgShp" presStyleIdx="4" presStyleCnt="5"/>
      <dgm:spPr/>
    </dgm:pt>
    <dgm:pt modelId="{4616DE98-C9FA-C64C-8499-845C64DAE330}" type="pres">
      <dgm:prSet presAssocID="{1042884E-3910-C542-873A-50F1F81BD6EE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Checked with solid fill"/>
        </a:ext>
      </dgm:extLst>
    </dgm:pt>
    <dgm:pt modelId="{733CF7BE-D871-174D-AD34-80FDE0D2DBB5}" type="pres">
      <dgm:prSet presAssocID="{1042884E-3910-C542-873A-50F1F81BD6EE}" presName="spaceRect" presStyleCnt="0"/>
      <dgm:spPr/>
    </dgm:pt>
    <dgm:pt modelId="{9D1077E4-9CD0-C748-A181-97EFDB492B5A}" type="pres">
      <dgm:prSet presAssocID="{1042884E-3910-C542-873A-50F1F81BD6E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439F340E-B535-ED4E-B7E9-DA6194E0885D}" type="presOf" srcId="{1042884E-3910-C542-873A-50F1F81BD6EE}" destId="{9D1077E4-9CD0-C748-A181-97EFDB492B5A}" srcOrd="0" destOrd="0" presId="urn:microsoft.com/office/officeart/2018/2/layout/IconVerticalSolidList"/>
    <dgm:cxn modelId="{8716D122-7EA2-4842-8E92-D04D80A56498}" srcId="{03612BAB-B204-4C18-AA5D-35D619EDCBDA}" destId="{71C506DE-722C-1548-97F8-01A72228A557}" srcOrd="2" destOrd="0" parTransId="{C730FCE5-BDFF-4849-BF2A-EF02DDF0DFCA}" sibTransId="{260F6886-0A48-374C-9FF1-04360135373F}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A28E55E6-D53B-0649-BC22-9B3F10026982}" type="presOf" srcId="{E01AC432-699A-4A9D-A406-602756FD62CD}" destId="{6B61F48C-BC31-42C8-8C5D-7BD9F1077E3E}" srcOrd="0" destOrd="0" presId="urn:microsoft.com/office/officeart/2018/2/layout/IconVerticalSolidList"/>
    <dgm:cxn modelId="{625AA9FB-441F-CC44-AE10-1E7B7F8A8DAA}" srcId="{03612BAB-B204-4C18-AA5D-35D619EDCBDA}" destId="{1042884E-3910-C542-873A-50F1F81BD6EE}" srcOrd="4" destOrd="0" parTransId="{A471ADD3-31DA-634C-AB6A-222E42FFC3FA}" sibTransId="{EFC5CAA3-5A77-9245-ADD6-F586EE268DF6}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9273CFC4-7BF7-BD4F-9175-8086171A9486}" type="presParOf" srcId="{9D4DA241-D5D1-4FE4-AFA9-5AAF5F2C2118}" destId="{6BB97BBF-BC0E-004C-B799-9253CD4B6378}" srcOrd="4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5" destOrd="0" presId="urn:microsoft.com/office/officeart/2018/2/layout/IconVerticalSolidList"/>
    <dgm:cxn modelId="{42841B63-BABD-0F4C-9E35-825DCFD8C370}" type="presParOf" srcId="{9D4DA241-D5D1-4FE4-AFA9-5AAF5F2C2118}" destId="{1CB42338-CF2C-488B-BF3D-911C62092492}" srcOrd="6" destOrd="0" presId="urn:microsoft.com/office/officeart/2018/2/layout/IconVerticalSolidList"/>
    <dgm:cxn modelId="{D0F7235D-BD48-3D41-BB60-222A96C4729E}" type="presParOf" srcId="{1CB42338-CF2C-488B-BF3D-911C62092492}" destId="{9A6FC6E4-B33E-4E00-86D4-2B9095538216}" srcOrd="0" destOrd="0" presId="urn:microsoft.com/office/officeart/2018/2/layout/IconVerticalSolidList"/>
    <dgm:cxn modelId="{17621FB9-FCCD-CB4C-A1AE-9FCA69F4B09D}" type="presParOf" srcId="{1CB42338-CF2C-488B-BF3D-911C62092492}" destId="{352FD0EC-D3B2-49E1-9C75-2BAFCCB7C671}" srcOrd="1" destOrd="0" presId="urn:microsoft.com/office/officeart/2018/2/layout/IconVerticalSolidList"/>
    <dgm:cxn modelId="{EEEE86FA-E236-B34B-B00B-DF49762813BF}" type="presParOf" srcId="{1CB42338-CF2C-488B-BF3D-911C62092492}" destId="{35DBE072-D7A0-487E-A0CD-F2A9ADD7794A}" srcOrd="2" destOrd="0" presId="urn:microsoft.com/office/officeart/2018/2/layout/IconVerticalSolidList"/>
    <dgm:cxn modelId="{C5E365FA-CF02-B948-B007-CF49C0AD9127}" type="presParOf" srcId="{1CB42338-CF2C-488B-BF3D-911C62092492}" destId="{6B61F48C-BC31-42C8-8C5D-7BD9F1077E3E}" srcOrd="3" destOrd="0" presId="urn:microsoft.com/office/officeart/2018/2/layout/IconVerticalSolidList"/>
    <dgm:cxn modelId="{5CF0AAD8-BEAA-ED4C-9494-285E856D56D8}" type="presParOf" srcId="{9D4DA241-D5D1-4FE4-AFA9-5AAF5F2C2118}" destId="{F53477EC-B7C0-F848-A924-18B636AD5301}" srcOrd="7" destOrd="0" presId="urn:microsoft.com/office/officeart/2018/2/layout/IconVerticalSolidList"/>
    <dgm:cxn modelId="{3F8FBE46-DBEF-0E40-B90F-953AD337A99E}" type="presParOf" srcId="{9D4DA241-D5D1-4FE4-AFA9-5AAF5F2C2118}" destId="{D74BABF6-5D67-5546-9C6A-EEB8ADEA02B2}" srcOrd="8" destOrd="0" presId="urn:microsoft.com/office/officeart/2018/2/layout/IconVerticalSolidList"/>
    <dgm:cxn modelId="{4CF33E97-7790-AB4D-A3AA-126627DCE8EC}" type="presParOf" srcId="{D74BABF6-5D67-5546-9C6A-EEB8ADEA02B2}" destId="{A1799D55-F65C-C443-9F2A-88DE3B9A7040}" srcOrd="0" destOrd="0" presId="urn:microsoft.com/office/officeart/2018/2/layout/IconVerticalSolidList"/>
    <dgm:cxn modelId="{8D240A42-3C31-3340-B671-5AA43C8ACC51}" type="presParOf" srcId="{D74BABF6-5D67-5546-9C6A-EEB8ADEA02B2}" destId="{4616DE98-C9FA-C64C-8499-845C64DAE330}" srcOrd="1" destOrd="0" presId="urn:microsoft.com/office/officeart/2018/2/layout/IconVerticalSolidList"/>
    <dgm:cxn modelId="{3D5EA798-ABA3-F54C-8ACD-2D3036C7DBEB}" type="presParOf" srcId="{D74BABF6-5D67-5546-9C6A-EEB8ADEA02B2}" destId="{733CF7BE-D871-174D-AD34-80FDE0D2DBB5}" srcOrd="2" destOrd="0" presId="urn:microsoft.com/office/officeart/2018/2/layout/IconVerticalSolidList"/>
    <dgm:cxn modelId="{B03CB417-7850-E648-B898-2C8919581EA3}" type="presParOf" srcId="{D74BABF6-5D67-5546-9C6A-EEB8ADEA02B2}" destId="{9D1077E4-9CD0-C748-A181-97EFDB492B5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Compensation Strategy</a:t>
          </a:r>
          <a:endParaRPr lang="en-US" sz="1900" kern="1200" dirty="0"/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Analyze the role of compensation in strategic in business decisions</a:t>
          </a:r>
          <a:endParaRPr lang="en-US" sz="1900" kern="1200" dirty="0"/>
        </a:p>
      </dsp:txBody>
      <dsp:txXfrm>
        <a:off x="938232" y="1019216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the three types of compensation strategies</a:t>
          </a:r>
          <a:endParaRPr lang="en-US" sz="1900" b="0" i="0" u="none" kern="1200" dirty="0"/>
        </a:p>
      </dsp:txBody>
      <dsp:txXfrm>
        <a:off x="938232" y="2034620"/>
        <a:ext cx="9577367" cy="812322"/>
      </dsp:txXfrm>
    </dsp:sp>
    <dsp:sp modelId="{9A6FC6E4-B33E-4E00-86D4-2B9095538216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four steps for developing a total compensation strategy</a:t>
          </a:r>
          <a:endParaRPr lang="en-US" sz="1900" kern="1200" dirty="0"/>
        </a:p>
      </dsp:txBody>
      <dsp:txXfrm>
        <a:off x="938232" y="3050023"/>
        <a:ext cx="9577367" cy="812322"/>
      </dsp:txXfrm>
    </dsp:sp>
    <dsp:sp modelId="{A1799D55-F65C-C443-9F2A-88DE3B9A7040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6DE98-C9FA-C64C-8499-845C64DAE330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77E4-9CD0-C748-A181-97EFDB492B5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how organizational strategy influences tactical HR decisions</a:t>
          </a:r>
          <a:endParaRPr lang="en-US" sz="1900" kern="1200" dirty="0"/>
        </a:p>
      </dsp:txBody>
      <dsp:txXfrm>
        <a:off x="938232" y="4065426"/>
        <a:ext cx="9577367" cy="812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91131-C555-7043-914E-554C604438C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C5C5-581A-E348-9144-1F79078B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19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46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16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07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66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51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3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46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1192236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1172818"/>
            <a:ext cx="3322320" cy="5329999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016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81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560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0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5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17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9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850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78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1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780EF28-2EF3-FA9C-9FF3-715BF3CC4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36376"/>
            <a:ext cx="5272240" cy="706711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  <a:latin typeface="Arial" panose="020B0604020202020204" pitchFamily="34" charset="0"/>
              </a:rPr>
              <a:t>Compensation and Benefits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0EE52E-2A8E-CE9F-CB58-87D26AFDD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2749220"/>
            <a:ext cx="5272240" cy="679780"/>
          </a:xfrm>
        </p:spPr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n-US" sz="2400" b="0" i="0" u="none" strike="noStrike" dirty="0">
                <a:effectLst/>
                <a:latin typeface="Arial" panose="020B0604020202020204" pitchFamily="34" charset="0"/>
              </a:rPr>
              <a:t>Module 3: Compensation Strategy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EAEE3-B48F-4738-EA73-334EC89E352E}"/>
              </a:ext>
            </a:extLst>
          </p:cNvPr>
          <p:cNvSpPr txBox="1"/>
          <p:nvPr/>
        </p:nvSpPr>
        <p:spPr>
          <a:xfrm>
            <a:off x="632604" y="3256940"/>
            <a:ext cx="5272240" cy="52527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By Christi Sanders, PhD., SPHR, SHRM-SCP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72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pic>
        <p:nvPicPr>
          <p:cNvPr id="5" name="Content Placeholder 4" descr="A perso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C28C4F09-74F8-CBDF-18D1-5726E8597F2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6974" y="1851536"/>
            <a:ext cx="3982463" cy="3811845"/>
          </a:xfrm>
          <a:prstGeom prst="rect">
            <a:avLst/>
          </a:prstGeom>
          <a:noFill/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8194" y="1851536"/>
            <a:ext cx="6383593" cy="3398890"/>
          </a:xfrm>
        </p:spPr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b="0" i="0" u="none" strike="noStrike" dirty="0">
                <a:effectLst/>
              </a:rPr>
              <a:t>  Develop 3 questions that an organization should consider when establishing a pay philosophy and cite your sources.</a:t>
            </a:r>
          </a:p>
          <a:p>
            <a:pPr rtl="0" fontAlgn="base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4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4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24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b="0" i="0" u="none" strike="noStrike" dirty="0">
                <a:effectLst/>
              </a:rPr>
              <a:t>  How does compensation strategy influence tactical HR decisions?</a:t>
            </a: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365241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318001" y="1217799"/>
            <a:ext cx="3995878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332591" y="2670029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7832312" y="1208875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55E075-5467-4DF0-B7D4-AA2FEA6705E6}"/>
              </a:ext>
            </a:extLst>
          </p:cNvPr>
          <p:cNvGrpSpPr/>
          <p:nvPr/>
        </p:nvGrpSpPr>
        <p:grpSpPr>
          <a:xfrm>
            <a:off x="3828925" y="1734019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87BA3F-03F3-49A3-A332-22C10CC09B86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38CB037-1FFD-411A-8C8C-84D34C7CBC5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7721306" y="2832879"/>
            <a:ext cx="4076254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318001" y="1200074"/>
            <a:ext cx="3767546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Externally Competitive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613759" y="2920580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Philosophy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837247" y="4316058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7992734" y="1445652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Pay Structure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4149768" y="2015346"/>
            <a:ext cx="3926617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Strategic Compensation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8042148" y="3089300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Internal Alignment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1569789" y="4020621"/>
            <a:ext cx="4076253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1837247" y="4227435"/>
            <a:ext cx="3483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Business Strategy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BD6E2C-610F-1E88-E1E7-60692FD9FA45}"/>
              </a:ext>
            </a:extLst>
          </p:cNvPr>
          <p:cNvGrpSpPr/>
          <p:nvPr/>
        </p:nvGrpSpPr>
        <p:grpSpPr>
          <a:xfrm>
            <a:off x="613759" y="5332014"/>
            <a:ext cx="4076253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8" name="Rectangle: Rounded Corners 31">
              <a:extLst>
                <a:ext uri="{FF2B5EF4-FFF2-40B4-BE49-F238E27FC236}">
                  <a16:creationId xmlns:a16="http://schemas.microsoft.com/office/drawing/2014/main" id="{BD4DAD54-BE5F-21EC-D8E9-D32FE493C8E9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Freeform: Shape 32">
              <a:extLst>
                <a:ext uri="{FF2B5EF4-FFF2-40B4-BE49-F238E27FC236}">
                  <a16:creationId xmlns:a16="http://schemas.microsoft.com/office/drawing/2014/main" id="{1D572AE1-4694-9BFB-9158-125C57CE3D8A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275FA5-CD4E-8060-93F8-8AA046A019CD}"/>
              </a:ext>
            </a:extLst>
          </p:cNvPr>
          <p:cNvGrpSpPr/>
          <p:nvPr/>
        </p:nvGrpSpPr>
        <p:grpSpPr>
          <a:xfrm>
            <a:off x="6096000" y="5332014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1" name="Rectangle: Rounded Corners 40">
              <a:extLst>
                <a:ext uri="{FF2B5EF4-FFF2-40B4-BE49-F238E27FC236}">
                  <a16:creationId xmlns:a16="http://schemas.microsoft.com/office/drawing/2014/main" id="{7304BF54-EA63-B8E8-5763-51C5E44EA175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2" name="Freeform: Shape 41">
              <a:extLst>
                <a:ext uri="{FF2B5EF4-FFF2-40B4-BE49-F238E27FC236}">
                  <a16:creationId xmlns:a16="http://schemas.microsoft.com/office/drawing/2014/main" id="{D7F59963-9083-19A0-7F39-65FA4B5F75FF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17C0F4D-C609-6C93-E38A-6E7B443CFE17}"/>
              </a:ext>
            </a:extLst>
          </p:cNvPr>
          <p:cNvSpPr/>
          <p:nvPr/>
        </p:nvSpPr>
        <p:spPr>
          <a:xfrm>
            <a:off x="979920" y="5582565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Lag the Market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1943AE-B7DA-CF06-B0A7-20E09EE644DB}"/>
              </a:ext>
            </a:extLst>
          </p:cNvPr>
          <p:cNvSpPr/>
          <p:nvPr/>
        </p:nvSpPr>
        <p:spPr>
          <a:xfrm>
            <a:off x="6416843" y="5613341"/>
            <a:ext cx="3926617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Lead the Market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9634A9-EE79-B011-2BF6-54CB9886464D}"/>
              </a:ext>
            </a:extLst>
          </p:cNvPr>
          <p:cNvGrpSpPr/>
          <p:nvPr/>
        </p:nvGrpSpPr>
        <p:grpSpPr>
          <a:xfrm>
            <a:off x="5952655" y="3932688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6" name="Rectangle: Rounded Corners 37">
              <a:extLst>
                <a:ext uri="{FF2B5EF4-FFF2-40B4-BE49-F238E27FC236}">
                  <a16:creationId xmlns:a16="http://schemas.microsoft.com/office/drawing/2014/main" id="{394E8512-A4A9-9BC5-7D0F-F5019C1AE82F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38">
              <a:extLst>
                <a:ext uri="{FF2B5EF4-FFF2-40B4-BE49-F238E27FC236}">
                  <a16:creationId xmlns:a16="http://schemas.microsoft.com/office/drawing/2014/main" id="{A8252621-ECA2-D7BD-CC33-AB674D31A7B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8E7BCBD-151C-E433-DD98-2CED7ACB8C23}"/>
              </a:ext>
            </a:extLst>
          </p:cNvPr>
          <p:cNvSpPr/>
          <p:nvPr/>
        </p:nvSpPr>
        <p:spPr>
          <a:xfrm>
            <a:off x="6208041" y="4284009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Match the Market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61008-EB09-760A-CDBE-857C7EFC2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0" i="0" u="none" strike="noStrike" dirty="0">
                <a:effectLst/>
                <a:latin typeface="Calibri" panose="020F0502020204030204" pitchFamily="34" charset="0"/>
              </a:rPr>
              <a:t>Company Goals and Strategic Plan 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EB431-C160-BEF3-3175-3731A7BB1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462" y="1489781"/>
            <a:ext cx="11119338" cy="4881456"/>
          </a:xfrm>
        </p:spPr>
        <p:txBody>
          <a:bodyPr>
            <a:normAutofit fontScale="92500" lnSpcReduction="10000"/>
          </a:bodyPr>
          <a:lstStyle/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Where is your company now?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Where does your company want to be a year from now?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Where does your company want to be in 5 years? 10 years?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does your organization need to do now to reach organizational goals in 1, 5, 10 years and beyond?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many employees do you expect to need to continue operations as usual?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many employees do you expect to need to develop a new product line? To open another location?</a:t>
            </a:r>
            <a:endParaRPr lang="en-US" dirty="0">
              <a:solidFill>
                <a:srgbClr val="000000"/>
              </a:solidFill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KSAO’s will new employees need to have?</a:t>
            </a:r>
            <a:endParaRPr lang="en-US" dirty="0">
              <a:solidFill>
                <a:srgbClr val="000000"/>
              </a:solidFill>
            </a:endParaRPr>
          </a:p>
          <a:p>
            <a:pPr marL="85725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technology will replace humans in our organization?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4394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A9085-8B4F-B83F-F88A-D81AE9958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Establish a compensation strategy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E03EAB-F8B3-62DD-5198-022D86101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265176"/>
            <a:ext cx="9942798" cy="5592824"/>
          </a:xfrm>
        </p:spPr>
      </p:pic>
    </p:spTree>
    <p:extLst>
      <p:ext uri="{BB962C8B-B14F-4D97-AF65-F5344CB8AC3E}">
        <p14:creationId xmlns:p14="http://schemas.microsoft.com/office/powerpoint/2010/main" val="2853703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F1B97-05D0-3633-105A-D32B32A52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Establish a Pay Philosophy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E07BE-7408-BC8F-4441-346C1E874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will you compete externally?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will you promote and compensate employees internally?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will pay structures/grades be determined?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measures are in place to ensure that pay discrimination doesn’t occur?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How does the organization want to position itself in the market in terms of compensation and benefits and how does that trickle down into pay policies?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109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>
            <a:extLst>
              <a:ext uri="{FF2B5EF4-FFF2-40B4-BE49-F238E27FC236}">
                <a16:creationId xmlns:a16="http://schemas.microsoft.com/office/drawing/2014/main" id="{218F0F80-0788-4A38-9A69-BD9B586D4DC1}"/>
              </a:ext>
            </a:extLst>
          </p:cNvPr>
          <p:cNvSpPr/>
          <p:nvPr/>
        </p:nvSpPr>
        <p:spPr>
          <a:xfrm rot="16200000">
            <a:off x="5483629" y="1895515"/>
            <a:ext cx="1205366" cy="4308123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0E08A1FC-3E30-4227-9CBB-BCAA90556545}"/>
              </a:ext>
            </a:extLst>
          </p:cNvPr>
          <p:cNvSpPr/>
          <p:nvPr/>
        </p:nvSpPr>
        <p:spPr>
          <a:xfrm flipH="1">
            <a:off x="5436718" y="1855827"/>
            <a:ext cx="2959949" cy="3268241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54EFD5-AC77-4CD1-940A-42FDBF6C421E}"/>
              </a:ext>
            </a:extLst>
          </p:cNvPr>
          <p:cNvSpPr/>
          <p:nvPr/>
        </p:nvSpPr>
        <p:spPr>
          <a:xfrm>
            <a:off x="3852955" y="1855827"/>
            <a:ext cx="2882268" cy="3225365"/>
          </a:xfrm>
          <a:custGeom>
            <a:avLst/>
            <a:gdLst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52723"/>
              <a:gd name="connsiteY0" fmla="*/ 0 h 2520280"/>
              <a:gd name="connsiteX1" fmla="*/ 3252723 w 3252723"/>
              <a:gd name="connsiteY1" fmla="*/ 0 h 2520280"/>
              <a:gd name="connsiteX2" fmla="*/ 3246122 w 3252723"/>
              <a:gd name="connsiteY2" fmla="*/ 1273939 h 2520280"/>
              <a:gd name="connsiteX3" fmla="*/ 3252723 w 3252723"/>
              <a:gd name="connsiteY3" fmla="*/ 2520280 h 2520280"/>
              <a:gd name="connsiteX4" fmla="*/ 0 w 3252723"/>
              <a:gd name="connsiteY4" fmla="*/ 2520280 h 2520280"/>
              <a:gd name="connsiteX5" fmla="*/ 0 w 3252723"/>
              <a:gd name="connsiteY5" fmla="*/ 0 h 2520280"/>
              <a:gd name="connsiteX0" fmla="*/ 0 w 3252723"/>
              <a:gd name="connsiteY0" fmla="*/ 0 h 2520280"/>
              <a:gd name="connsiteX1" fmla="*/ 3246122 w 3252723"/>
              <a:gd name="connsiteY1" fmla="*/ 1273939 h 2520280"/>
              <a:gd name="connsiteX2" fmla="*/ 3252723 w 3252723"/>
              <a:gd name="connsiteY2" fmla="*/ 2520280 h 2520280"/>
              <a:gd name="connsiteX3" fmla="*/ 0 w 3252723"/>
              <a:gd name="connsiteY3" fmla="*/ 2520280 h 2520280"/>
              <a:gd name="connsiteX4" fmla="*/ 0 w 3252723"/>
              <a:gd name="connsiteY4" fmla="*/ 0 h 2520280"/>
              <a:gd name="connsiteX0" fmla="*/ 0 w 3246122"/>
              <a:gd name="connsiteY0" fmla="*/ 0 h 2548575"/>
              <a:gd name="connsiteX1" fmla="*/ 3246122 w 3246122"/>
              <a:gd name="connsiteY1" fmla="*/ 1273939 h 2548575"/>
              <a:gd name="connsiteX2" fmla="*/ 0 w 3246122"/>
              <a:gd name="connsiteY2" fmla="*/ 2520280 h 2548575"/>
              <a:gd name="connsiteX3" fmla="*/ 0 w 3246122"/>
              <a:gd name="connsiteY3" fmla="*/ 0 h 2548575"/>
              <a:gd name="connsiteX0" fmla="*/ 0 w 3246122"/>
              <a:gd name="connsiteY0" fmla="*/ 0 h 2520280"/>
              <a:gd name="connsiteX1" fmla="*/ 3246122 w 3246122"/>
              <a:gd name="connsiteY1" fmla="*/ 1273939 h 2520280"/>
              <a:gd name="connsiteX2" fmla="*/ 0 w 3246122"/>
              <a:gd name="connsiteY2" fmla="*/ 2520280 h 2520280"/>
              <a:gd name="connsiteX3" fmla="*/ 0 w 3246122"/>
              <a:gd name="connsiteY3" fmla="*/ 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22" h="2520280">
                <a:moveTo>
                  <a:pt x="0" y="0"/>
                </a:moveTo>
                <a:lnTo>
                  <a:pt x="3246122" y="1273939"/>
                </a:lnTo>
                <a:lnTo>
                  <a:pt x="0" y="25202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  <a:alpha val="31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BEBE6B-7A5A-4FC6-AA7C-5FB73D7DC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Design a Pay Structure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A96710-45A7-44E6-BF31-89F0133C8DA5}"/>
              </a:ext>
            </a:extLst>
          </p:cNvPr>
          <p:cNvGrpSpPr/>
          <p:nvPr/>
        </p:nvGrpSpPr>
        <p:grpSpPr>
          <a:xfrm>
            <a:off x="5156536" y="2185353"/>
            <a:ext cx="1861230" cy="1861230"/>
            <a:chOff x="4841228" y="1959792"/>
            <a:chExt cx="1861230" cy="186123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EF6C502-58E8-49D5-A83A-35A558343C22}"/>
                </a:ext>
              </a:extLst>
            </p:cNvPr>
            <p:cNvSpPr/>
            <p:nvPr/>
          </p:nvSpPr>
          <p:spPr>
            <a:xfrm>
              <a:off x="4841228" y="1959792"/>
              <a:ext cx="1861230" cy="186123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C4A432F-2032-4AAC-A093-546B3DD27C3B}"/>
                </a:ext>
              </a:extLst>
            </p:cNvPr>
            <p:cNvSpPr/>
            <p:nvPr/>
          </p:nvSpPr>
          <p:spPr>
            <a:xfrm>
              <a:off x="4987835" y="2106399"/>
              <a:ext cx="1568016" cy="15680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3E52EE9-7D06-4014-9488-E3B14D169333}"/>
              </a:ext>
            </a:extLst>
          </p:cNvPr>
          <p:cNvSpPr/>
          <p:nvPr/>
        </p:nvSpPr>
        <p:spPr>
          <a:xfrm>
            <a:off x="602181" y="1855828"/>
            <a:ext cx="3252723" cy="32544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31AC6F-E148-41FB-8037-542226A04C0B}"/>
              </a:ext>
            </a:extLst>
          </p:cNvPr>
          <p:cNvSpPr/>
          <p:nvPr/>
        </p:nvSpPr>
        <p:spPr>
          <a:xfrm>
            <a:off x="8319400" y="1855828"/>
            <a:ext cx="3252723" cy="32544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35F4C8-2EAC-4581-80B7-7FB5AA4B44B7}"/>
              </a:ext>
            </a:extLst>
          </p:cNvPr>
          <p:cNvSpPr/>
          <p:nvPr/>
        </p:nvSpPr>
        <p:spPr>
          <a:xfrm>
            <a:off x="3931568" y="4547961"/>
            <a:ext cx="4308123" cy="12615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54BE60-6AC4-4004-A7F4-D3F69AE6887A}"/>
              </a:ext>
            </a:extLst>
          </p:cNvPr>
          <p:cNvSpPr txBox="1"/>
          <p:nvPr/>
        </p:nvSpPr>
        <p:spPr>
          <a:xfrm>
            <a:off x="1071806" y="1939828"/>
            <a:ext cx="2375823" cy="58477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Internal Alignment</a:t>
            </a:r>
          </a:p>
          <a:p>
            <a:pPr algn="ctr"/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C96029-3D04-4173-B89C-2FDCD8B579DD}"/>
              </a:ext>
            </a:extLst>
          </p:cNvPr>
          <p:cNvSpPr txBox="1"/>
          <p:nvPr/>
        </p:nvSpPr>
        <p:spPr>
          <a:xfrm>
            <a:off x="5007112" y="4864641"/>
            <a:ext cx="215841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</a:rPr>
              <a:t>Market Competition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5215EB-EAFC-4E8D-8BBA-9A316388C52A}"/>
              </a:ext>
            </a:extLst>
          </p:cNvPr>
          <p:cNvSpPr txBox="1"/>
          <p:nvPr/>
        </p:nvSpPr>
        <p:spPr>
          <a:xfrm>
            <a:off x="5458772" y="2894369"/>
            <a:ext cx="1256761" cy="4431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rPr>
              <a:t>3 Major Factors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Calibri Light" charset="0"/>
              <a:cs typeface="Segoe UI" panose="020B050204020402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5662DA-75B1-4ECF-A421-9671C62C16C0}"/>
              </a:ext>
            </a:extLst>
          </p:cNvPr>
          <p:cNvGrpSpPr/>
          <p:nvPr/>
        </p:nvGrpSpPr>
        <p:grpSpPr>
          <a:xfrm>
            <a:off x="735868" y="2273237"/>
            <a:ext cx="3030053" cy="1111459"/>
            <a:chOff x="889768" y="1454268"/>
            <a:chExt cx="3030053" cy="68732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F195D24-736B-47F7-B977-2CACB166BEAB}"/>
                </a:ext>
              </a:extLst>
            </p:cNvPr>
            <p:cNvGrpSpPr/>
            <p:nvPr/>
          </p:nvGrpSpPr>
          <p:grpSpPr>
            <a:xfrm>
              <a:off x="889768" y="1454268"/>
              <a:ext cx="2911996" cy="230460"/>
              <a:chOff x="829155" y="1454268"/>
              <a:chExt cx="2911996" cy="23046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7A1F20E-5969-49C0-A8ED-2B0649CF08D5}"/>
                  </a:ext>
                </a:extLst>
              </p:cNvPr>
              <p:cNvSpPr txBox="1"/>
              <p:nvPr/>
            </p:nvSpPr>
            <p:spPr>
              <a:xfrm>
                <a:off x="1365329" y="1502882"/>
                <a:ext cx="2375822" cy="133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b="1" i="0" u="none" strike="noStrike" dirty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</a:rPr>
                  <a:t>Job-based compensation plan </a:t>
                </a:r>
                <a:endPara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2" name="Graphic 20" descr="Back with solid fill">
                <a:extLst>
                  <a:ext uri="{FF2B5EF4-FFF2-40B4-BE49-F238E27FC236}">
                    <a16:creationId xmlns:a16="http://schemas.microsoft.com/office/drawing/2014/main" id="{3FF3046B-37F8-471A-B55D-8AA360DADEEC}"/>
                  </a:ext>
                </a:extLst>
              </p:cNvPr>
              <p:cNvSpPr/>
              <p:nvPr/>
            </p:nvSpPr>
            <p:spPr>
              <a:xfrm>
                <a:off x="829155" y="1454268"/>
                <a:ext cx="312488" cy="230460"/>
              </a:xfrm>
              <a:custGeom>
                <a:avLst/>
                <a:gdLst>
                  <a:gd name="connsiteX0" fmla="*/ 762000 w 762000"/>
                  <a:gd name="connsiteY0" fmla="*/ 228600 h 561975"/>
                  <a:gd name="connsiteX1" fmla="*/ 489585 w 762000"/>
                  <a:gd name="connsiteY1" fmla="*/ 0 h 561975"/>
                  <a:gd name="connsiteX2" fmla="*/ 489585 w 762000"/>
                  <a:gd name="connsiteY2" fmla="*/ 133350 h 561975"/>
                  <a:gd name="connsiteX3" fmla="*/ 0 w 762000"/>
                  <a:gd name="connsiteY3" fmla="*/ 561975 h 561975"/>
                  <a:gd name="connsiteX4" fmla="*/ 489585 w 762000"/>
                  <a:gd name="connsiteY4" fmla="*/ 333375 h 561975"/>
                  <a:gd name="connsiteX5" fmla="*/ 489585 w 762000"/>
                  <a:gd name="connsiteY5" fmla="*/ 457200 h 561975"/>
                  <a:gd name="connsiteX6" fmla="*/ 762000 w 762000"/>
                  <a:gd name="connsiteY6" fmla="*/ 22860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561975">
                    <a:moveTo>
                      <a:pt x="762000" y="228600"/>
                    </a:moveTo>
                    <a:lnTo>
                      <a:pt x="489585" y="0"/>
                    </a:lnTo>
                    <a:lnTo>
                      <a:pt x="489585" y="133350"/>
                    </a:lnTo>
                    <a:cubicBezTo>
                      <a:pt x="71438" y="137160"/>
                      <a:pt x="0" y="561975"/>
                      <a:pt x="0" y="561975"/>
                    </a:cubicBezTo>
                    <a:cubicBezTo>
                      <a:pt x="0" y="561975"/>
                      <a:pt x="155258" y="336233"/>
                      <a:pt x="489585" y="333375"/>
                    </a:cubicBezTo>
                    <a:lnTo>
                      <a:pt x="489585" y="457200"/>
                    </a:lnTo>
                    <a:lnTo>
                      <a:pt x="762000" y="2286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1054DD-9A68-4521-9B6C-8894C798B603}"/>
                </a:ext>
              </a:extLst>
            </p:cNvPr>
            <p:cNvSpPr txBox="1"/>
            <p:nvPr/>
          </p:nvSpPr>
          <p:spPr>
            <a:xfrm>
              <a:off x="1549761" y="1637222"/>
              <a:ext cx="2370060" cy="50437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endPara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Simple Ranking Plan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Paired Comparison Ranking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Alternation Ranking</a:t>
              </a:r>
              <a:endPara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C206C1E-91CE-4E20-A6CD-D3BBE8ECF10E}"/>
              </a:ext>
            </a:extLst>
          </p:cNvPr>
          <p:cNvSpPr txBox="1"/>
          <p:nvPr/>
        </p:nvSpPr>
        <p:spPr>
          <a:xfrm>
            <a:off x="9352278" y="2093753"/>
            <a:ext cx="1290418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IN" sz="2000" b="1" dirty="0">
                <a:solidFill>
                  <a:schemeClr val="bg1"/>
                </a:solidFill>
              </a:rPr>
              <a:t>The Pay Mix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9E89341-6B43-4EFB-838E-C35C07FD67B8}"/>
              </a:ext>
            </a:extLst>
          </p:cNvPr>
          <p:cNvGrpSpPr/>
          <p:nvPr/>
        </p:nvGrpSpPr>
        <p:grpSpPr>
          <a:xfrm>
            <a:off x="8607124" y="2678411"/>
            <a:ext cx="2692068" cy="1385006"/>
            <a:chOff x="889768" y="1454268"/>
            <a:chExt cx="2692068" cy="138500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FCE9762-C6B2-4912-BEAC-D117BC13B3DE}"/>
                </a:ext>
              </a:extLst>
            </p:cNvPr>
            <p:cNvGrpSpPr/>
            <p:nvPr/>
          </p:nvGrpSpPr>
          <p:grpSpPr>
            <a:xfrm>
              <a:off x="889768" y="1454268"/>
              <a:ext cx="2692068" cy="230460"/>
              <a:chOff x="829155" y="1454268"/>
              <a:chExt cx="2692068" cy="23046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5F4634F-0ECA-457D-807C-C26185297D12}"/>
                  </a:ext>
                </a:extLst>
              </p:cNvPr>
              <p:cNvSpPr txBox="1"/>
              <p:nvPr/>
            </p:nvSpPr>
            <p:spPr>
              <a:xfrm>
                <a:off x="1365329" y="1461776"/>
                <a:ext cx="21558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Direct Compensation</a:t>
                </a:r>
                <a:endPara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1" name="Graphic 20" descr="Back with solid fill">
                <a:extLst>
                  <a:ext uri="{FF2B5EF4-FFF2-40B4-BE49-F238E27FC236}">
                    <a16:creationId xmlns:a16="http://schemas.microsoft.com/office/drawing/2014/main" id="{7A0B0790-DD8D-404B-ADF1-5D01955EB33D}"/>
                  </a:ext>
                </a:extLst>
              </p:cNvPr>
              <p:cNvSpPr/>
              <p:nvPr/>
            </p:nvSpPr>
            <p:spPr>
              <a:xfrm>
                <a:off x="829155" y="1454268"/>
                <a:ext cx="312488" cy="230460"/>
              </a:xfrm>
              <a:custGeom>
                <a:avLst/>
                <a:gdLst>
                  <a:gd name="connsiteX0" fmla="*/ 762000 w 762000"/>
                  <a:gd name="connsiteY0" fmla="*/ 228600 h 561975"/>
                  <a:gd name="connsiteX1" fmla="*/ 489585 w 762000"/>
                  <a:gd name="connsiteY1" fmla="*/ 0 h 561975"/>
                  <a:gd name="connsiteX2" fmla="*/ 489585 w 762000"/>
                  <a:gd name="connsiteY2" fmla="*/ 133350 h 561975"/>
                  <a:gd name="connsiteX3" fmla="*/ 0 w 762000"/>
                  <a:gd name="connsiteY3" fmla="*/ 561975 h 561975"/>
                  <a:gd name="connsiteX4" fmla="*/ 489585 w 762000"/>
                  <a:gd name="connsiteY4" fmla="*/ 333375 h 561975"/>
                  <a:gd name="connsiteX5" fmla="*/ 489585 w 762000"/>
                  <a:gd name="connsiteY5" fmla="*/ 457200 h 561975"/>
                  <a:gd name="connsiteX6" fmla="*/ 762000 w 762000"/>
                  <a:gd name="connsiteY6" fmla="*/ 22860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561975">
                    <a:moveTo>
                      <a:pt x="762000" y="228600"/>
                    </a:moveTo>
                    <a:lnTo>
                      <a:pt x="489585" y="0"/>
                    </a:lnTo>
                    <a:lnTo>
                      <a:pt x="489585" y="133350"/>
                    </a:lnTo>
                    <a:cubicBezTo>
                      <a:pt x="71438" y="137160"/>
                      <a:pt x="0" y="561975"/>
                      <a:pt x="0" y="561975"/>
                    </a:cubicBezTo>
                    <a:cubicBezTo>
                      <a:pt x="0" y="561975"/>
                      <a:pt x="155258" y="336233"/>
                      <a:pt x="489585" y="333375"/>
                    </a:cubicBezTo>
                    <a:lnTo>
                      <a:pt x="489585" y="457200"/>
                    </a:lnTo>
                    <a:lnTo>
                      <a:pt x="762000" y="2286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729DBC5-AE30-4B70-A708-394AD525732A}"/>
                </a:ext>
              </a:extLst>
            </p:cNvPr>
            <p:cNvGrpSpPr/>
            <p:nvPr/>
          </p:nvGrpSpPr>
          <p:grpSpPr>
            <a:xfrm>
              <a:off x="889768" y="2031541"/>
              <a:ext cx="2692068" cy="230460"/>
              <a:chOff x="829155" y="1454268"/>
              <a:chExt cx="2692068" cy="23046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DFEB425-9490-4E12-B226-AEE8A3DC8951}"/>
                  </a:ext>
                </a:extLst>
              </p:cNvPr>
              <p:cNvSpPr txBox="1"/>
              <p:nvPr/>
            </p:nvSpPr>
            <p:spPr>
              <a:xfrm>
                <a:off x="1365329" y="1461776"/>
                <a:ext cx="21558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Indirect Compensation</a:t>
                </a:r>
                <a:endPara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9" name="Graphic 20" descr="Back with solid fill">
                <a:extLst>
                  <a:ext uri="{FF2B5EF4-FFF2-40B4-BE49-F238E27FC236}">
                    <a16:creationId xmlns:a16="http://schemas.microsoft.com/office/drawing/2014/main" id="{455B4D10-54AD-444D-9FCB-5AFED0614AAE}"/>
                  </a:ext>
                </a:extLst>
              </p:cNvPr>
              <p:cNvSpPr/>
              <p:nvPr/>
            </p:nvSpPr>
            <p:spPr>
              <a:xfrm>
                <a:off x="829155" y="1454268"/>
                <a:ext cx="312488" cy="230460"/>
              </a:xfrm>
              <a:custGeom>
                <a:avLst/>
                <a:gdLst>
                  <a:gd name="connsiteX0" fmla="*/ 762000 w 762000"/>
                  <a:gd name="connsiteY0" fmla="*/ 228600 h 561975"/>
                  <a:gd name="connsiteX1" fmla="*/ 489585 w 762000"/>
                  <a:gd name="connsiteY1" fmla="*/ 0 h 561975"/>
                  <a:gd name="connsiteX2" fmla="*/ 489585 w 762000"/>
                  <a:gd name="connsiteY2" fmla="*/ 133350 h 561975"/>
                  <a:gd name="connsiteX3" fmla="*/ 0 w 762000"/>
                  <a:gd name="connsiteY3" fmla="*/ 561975 h 561975"/>
                  <a:gd name="connsiteX4" fmla="*/ 489585 w 762000"/>
                  <a:gd name="connsiteY4" fmla="*/ 333375 h 561975"/>
                  <a:gd name="connsiteX5" fmla="*/ 489585 w 762000"/>
                  <a:gd name="connsiteY5" fmla="*/ 457200 h 561975"/>
                  <a:gd name="connsiteX6" fmla="*/ 762000 w 762000"/>
                  <a:gd name="connsiteY6" fmla="*/ 22860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561975">
                    <a:moveTo>
                      <a:pt x="762000" y="228600"/>
                    </a:moveTo>
                    <a:lnTo>
                      <a:pt x="489585" y="0"/>
                    </a:lnTo>
                    <a:lnTo>
                      <a:pt x="489585" y="133350"/>
                    </a:lnTo>
                    <a:cubicBezTo>
                      <a:pt x="71438" y="137160"/>
                      <a:pt x="0" y="561975"/>
                      <a:pt x="0" y="561975"/>
                    </a:cubicBezTo>
                    <a:cubicBezTo>
                      <a:pt x="0" y="561975"/>
                      <a:pt x="155258" y="336233"/>
                      <a:pt x="489585" y="333375"/>
                    </a:cubicBezTo>
                    <a:lnTo>
                      <a:pt x="489585" y="457200"/>
                    </a:lnTo>
                    <a:lnTo>
                      <a:pt x="762000" y="2286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7DEDD14-99C1-4E70-A0FC-C5B0EBF23BAC}"/>
                </a:ext>
              </a:extLst>
            </p:cNvPr>
            <p:cNvGrpSpPr/>
            <p:nvPr/>
          </p:nvGrpSpPr>
          <p:grpSpPr>
            <a:xfrm>
              <a:off x="889768" y="2608814"/>
              <a:ext cx="2692068" cy="230460"/>
              <a:chOff x="829155" y="1454268"/>
              <a:chExt cx="2692068" cy="230460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3612FC25-00E4-4690-B95F-F90F5CB7D660}"/>
                  </a:ext>
                </a:extLst>
              </p:cNvPr>
              <p:cNvSpPr txBox="1"/>
              <p:nvPr/>
            </p:nvSpPr>
            <p:spPr>
              <a:xfrm>
                <a:off x="1365329" y="1461776"/>
                <a:ext cx="215589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b="1" kern="0" dirty="0">
                    <a:solidFill>
                      <a:schemeClr val="bg1"/>
                    </a:solidFill>
                    <a:latin typeface="Segoe UI" panose="020B0502040204020203" pitchFamily="34" charset="0"/>
                    <a:ea typeface="Calibri Light" charset="0"/>
                    <a:cs typeface="Segoe UI" panose="020B0502040204020203" pitchFamily="34" charset="0"/>
                  </a:rPr>
                  <a:t>Total Compensation</a:t>
                </a:r>
                <a:endParaRPr lang="en-US" sz="1400" b="1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57" name="Graphic 20" descr="Back with solid fill">
                <a:extLst>
                  <a:ext uri="{FF2B5EF4-FFF2-40B4-BE49-F238E27FC236}">
                    <a16:creationId xmlns:a16="http://schemas.microsoft.com/office/drawing/2014/main" id="{24C7EC9D-E616-4209-BC17-408021B1C4A2}"/>
                  </a:ext>
                </a:extLst>
              </p:cNvPr>
              <p:cNvSpPr/>
              <p:nvPr/>
            </p:nvSpPr>
            <p:spPr>
              <a:xfrm>
                <a:off x="829155" y="1454268"/>
                <a:ext cx="312488" cy="230460"/>
              </a:xfrm>
              <a:custGeom>
                <a:avLst/>
                <a:gdLst>
                  <a:gd name="connsiteX0" fmla="*/ 762000 w 762000"/>
                  <a:gd name="connsiteY0" fmla="*/ 228600 h 561975"/>
                  <a:gd name="connsiteX1" fmla="*/ 489585 w 762000"/>
                  <a:gd name="connsiteY1" fmla="*/ 0 h 561975"/>
                  <a:gd name="connsiteX2" fmla="*/ 489585 w 762000"/>
                  <a:gd name="connsiteY2" fmla="*/ 133350 h 561975"/>
                  <a:gd name="connsiteX3" fmla="*/ 0 w 762000"/>
                  <a:gd name="connsiteY3" fmla="*/ 561975 h 561975"/>
                  <a:gd name="connsiteX4" fmla="*/ 489585 w 762000"/>
                  <a:gd name="connsiteY4" fmla="*/ 333375 h 561975"/>
                  <a:gd name="connsiteX5" fmla="*/ 489585 w 762000"/>
                  <a:gd name="connsiteY5" fmla="*/ 457200 h 561975"/>
                  <a:gd name="connsiteX6" fmla="*/ 762000 w 762000"/>
                  <a:gd name="connsiteY6" fmla="*/ 22860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561975">
                    <a:moveTo>
                      <a:pt x="762000" y="228600"/>
                    </a:moveTo>
                    <a:lnTo>
                      <a:pt x="489585" y="0"/>
                    </a:lnTo>
                    <a:lnTo>
                      <a:pt x="489585" y="133350"/>
                    </a:lnTo>
                    <a:cubicBezTo>
                      <a:pt x="71438" y="137160"/>
                      <a:pt x="0" y="561975"/>
                      <a:pt x="0" y="561975"/>
                    </a:cubicBezTo>
                    <a:cubicBezTo>
                      <a:pt x="0" y="561975"/>
                      <a:pt x="155258" y="336233"/>
                      <a:pt x="489585" y="333375"/>
                    </a:cubicBezTo>
                    <a:lnTo>
                      <a:pt x="489585" y="457200"/>
                    </a:lnTo>
                    <a:lnTo>
                      <a:pt x="762000" y="2286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343CD4-982A-560C-9D3C-13E97186ECC3}"/>
              </a:ext>
            </a:extLst>
          </p:cNvPr>
          <p:cNvGrpSpPr/>
          <p:nvPr/>
        </p:nvGrpSpPr>
        <p:grpSpPr>
          <a:xfrm>
            <a:off x="735868" y="3516210"/>
            <a:ext cx="3030053" cy="859359"/>
            <a:chOff x="889768" y="1454268"/>
            <a:chExt cx="3030053" cy="53142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6180449-81AF-89F1-C1D1-BD114CA349ED}"/>
                </a:ext>
              </a:extLst>
            </p:cNvPr>
            <p:cNvGrpSpPr/>
            <p:nvPr/>
          </p:nvGrpSpPr>
          <p:grpSpPr>
            <a:xfrm>
              <a:off x="889768" y="1454268"/>
              <a:ext cx="2911996" cy="230460"/>
              <a:chOff x="829155" y="1454268"/>
              <a:chExt cx="2911996" cy="23046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6ECE79D-1DCD-83ED-A8E3-702A984DD12C}"/>
                  </a:ext>
                </a:extLst>
              </p:cNvPr>
              <p:cNvSpPr txBox="1"/>
              <p:nvPr/>
            </p:nvSpPr>
            <p:spPr>
              <a:xfrm>
                <a:off x="1365329" y="1502882"/>
                <a:ext cx="2375822" cy="13323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b="1" i="0" u="none" strike="noStrike" dirty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</a:rPr>
                  <a:t>Job Classification</a:t>
                </a:r>
                <a:endParaRPr lang="en-US" sz="140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7" name="Graphic 20" descr="Back with solid fill">
                <a:extLst>
                  <a:ext uri="{FF2B5EF4-FFF2-40B4-BE49-F238E27FC236}">
                    <a16:creationId xmlns:a16="http://schemas.microsoft.com/office/drawing/2014/main" id="{0C91CB89-3127-06AC-B825-79E076210528}"/>
                  </a:ext>
                </a:extLst>
              </p:cNvPr>
              <p:cNvSpPr/>
              <p:nvPr/>
            </p:nvSpPr>
            <p:spPr>
              <a:xfrm>
                <a:off x="829155" y="1454268"/>
                <a:ext cx="312488" cy="230460"/>
              </a:xfrm>
              <a:custGeom>
                <a:avLst/>
                <a:gdLst>
                  <a:gd name="connsiteX0" fmla="*/ 762000 w 762000"/>
                  <a:gd name="connsiteY0" fmla="*/ 228600 h 561975"/>
                  <a:gd name="connsiteX1" fmla="*/ 489585 w 762000"/>
                  <a:gd name="connsiteY1" fmla="*/ 0 h 561975"/>
                  <a:gd name="connsiteX2" fmla="*/ 489585 w 762000"/>
                  <a:gd name="connsiteY2" fmla="*/ 133350 h 561975"/>
                  <a:gd name="connsiteX3" fmla="*/ 0 w 762000"/>
                  <a:gd name="connsiteY3" fmla="*/ 561975 h 561975"/>
                  <a:gd name="connsiteX4" fmla="*/ 489585 w 762000"/>
                  <a:gd name="connsiteY4" fmla="*/ 333375 h 561975"/>
                  <a:gd name="connsiteX5" fmla="*/ 489585 w 762000"/>
                  <a:gd name="connsiteY5" fmla="*/ 457200 h 561975"/>
                  <a:gd name="connsiteX6" fmla="*/ 762000 w 762000"/>
                  <a:gd name="connsiteY6" fmla="*/ 22860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0" h="561975">
                    <a:moveTo>
                      <a:pt x="762000" y="228600"/>
                    </a:moveTo>
                    <a:lnTo>
                      <a:pt x="489585" y="0"/>
                    </a:lnTo>
                    <a:lnTo>
                      <a:pt x="489585" y="133350"/>
                    </a:lnTo>
                    <a:cubicBezTo>
                      <a:pt x="71438" y="137160"/>
                      <a:pt x="0" y="561975"/>
                      <a:pt x="0" y="561975"/>
                    </a:cubicBezTo>
                    <a:cubicBezTo>
                      <a:pt x="0" y="561975"/>
                      <a:pt x="155258" y="336233"/>
                      <a:pt x="489585" y="333375"/>
                    </a:cubicBezTo>
                    <a:lnTo>
                      <a:pt x="489585" y="457200"/>
                    </a:lnTo>
                    <a:lnTo>
                      <a:pt x="762000" y="2286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N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95CA626-D8E5-7638-AA8E-C33A948284AC}"/>
                </a:ext>
              </a:extLst>
            </p:cNvPr>
            <p:cNvSpPr txBox="1"/>
            <p:nvPr/>
          </p:nvSpPr>
          <p:spPr>
            <a:xfrm>
              <a:off x="1549761" y="1605038"/>
              <a:ext cx="2370060" cy="3806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endParaRPr lang="en-US" sz="1400" kern="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Point Method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00" kern="0" dirty="0">
                  <a:solidFill>
                    <a:schemeClr val="bg1"/>
                  </a:solidFill>
                  <a:latin typeface="Segoe UI" panose="020B0502040204020203" pitchFamily="34" charset="0"/>
                  <a:ea typeface="Calibri Light" charset="0"/>
                  <a:cs typeface="Segoe UI" panose="020B0502040204020203" pitchFamily="34" charset="0"/>
                </a:rPr>
                <a:t>Compensable Factors</a:t>
              </a:r>
              <a:endPara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CAA9524-709C-15FD-DBDA-26245155E31B}"/>
              </a:ext>
            </a:extLst>
          </p:cNvPr>
          <p:cNvGrpSpPr/>
          <p:nvPr/>
        </p:nvGrpSpPr>
        <p:grpSpPr>
          <a:xfrm>
            <a:off x="689215" y="4679413"/>
            <a:ext cx="2911996" cy="430887"/>
            <a:chOff x="829155" y="1436267"/>
            <a:chExt cx="2911996" cy="26646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571B60D-84C3-AE46-68C1-39232F4BDFFF}"/>
                </a:ext>
              </a:extLst>
            </p:cNvPr>
            <p:cNvSpPr txBox="1"/>
            <p:nvPr/>
          </p:nvSpPr>
          <p:spPr>
            <a:xfrm>
              <a:off x="1365329" y="1436267"/>
              <a:ext cx="2375822" cy="266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Person-Based compensation Plan</a:t>
              </a:r>
              <a:endPara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Calibri Light" charset="0"/>
                <a:cs typeface="Segoe UI" panose="020B0502040204020203" pitchFamily="34" charset="0"/>
              </a:endParaRPr>
            </a:p>
          </p:txBody>
        </p:sp>
        <p:sp>
          <p:nvSpPr>
            <p:cNvPr id="64" name="Graphic 20" descr="Back with solid fill">
              <a:extLst>
                <a:ext uri="{FF2B5EF4-FFF2-40B4-BE49-F238E27FC236}">
                  <a16:creationId xmlns:a16="http://schemas.microsoft.com/office/drawing/2014/main" id="{201C6432-6ACD-E297-C309-37CD698B182E}"/>
                </a:ext>
              </a:extLst>
            </p:cNvPr>
            <p:cNvSpPr/>
            <p:nvPr/>
          </p:nvSpPr>
          <p:spPr>
            <a:xfrm>
              <a:off x="829155" y="1454268"/>
              <a:ext cx="312488" cy="230460"/>
            </a:xfrm>
            <a:custGeom>
              <a:avLst/>
              <a:gdLst>
                <a:gd name="connsiteX0" fmla="*/ 762000 w 762000"/>
                <a:gd name="connsiteY0" fmla="*/ 228600 h 561975"/>
                <a:gd name="connsiteX1" fmla="*/ 489585 w 762000"/>
                <a:gd name="connsiteY1" fmla="*/ 0 h 561975"/>
                <a:gd name="connsiteX2" fmla="*/ 489585 w 762000"/>
                <a:gd name="connsiteY2" fmla="*/ 133350 h 561975"/>
                <a:gd name="connsiteX3" fmla="*/ 0 w 762000"/>
                <a:gd name="connsiteY3" fmla="*/ 561975 h 561975"/>
                <a:gd name="connsiteX4" fmla="*/ 489585 w 762000"/>
                <a:gd name="connsiteY4" fmla="*/ 333375 h 561975"/>
                <a:gd name="connsiteX5" fmla="*/ 489585 w 762000"/>
                <a:gd name="connsiteY5" fmla="*/ 457200 h 561975"/>
                <a:gd name="connsiteX6" fmla="*/ 762000 w 762000"/>
                <a:gd name="connsiteY6" fmla="*/ 22860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561975">
                  <a:moveTo>
                    <a:pt x="762000" y="228600"/>
                  </a:moveTo>
                  <a:lnTo>
                    <a:pt x="489585" y="0"/>
                  </a:lnTo>
                  <a:lnTo>
                    <a:pt x="489585" y="133350"/>
                  </a:lnTo>
                  <a:cubicBezTo>
                    <a:pt x="71438" y="137160"/>
                    <a:pt x="0" y="561975"/>
                    <a:pt x="0" y="561975"/>
                  </a:cubicBezTo>
                  <a:cubicBezTo>
                    <a:pt x="0" y="561975"/>
                    <a:pt x="155258" y="336233"/>
                    <a:pt x="489585" y="333375"/>
                  </a:cubicBezTo>
                  <a:lnTo>
                    <a:pt x="489585" y="457200"/>
                  </a:lnTo>
                  <a:lnTo>
                    <a:pt x="762000" y="22860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4EF0C-7AD6-32F0-1A14-BA75CCB8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sz="3100" b="1" i="0" u="none" strike="noStrike">
                <a:effectLst/>
              </a:rPr>
              <a:t>Major Decisions when</a:t>
            </a:r>
            <a:r>
              <a:rPr lang="en-US" sz="3100"/>
              <a:t> </a:t>
            </a:r>
            <a:r>
              <a:rPr lang="en-US" sz="3100" b="1" i="0" u="none" strike="noStrike">
                <a:effectLst/>
              </a:rPr>
              <a:t>Designing the Pay Structure</a:t>
            </a:r>
            <a:endParaRPr lang="en-US" sz="31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3C261C2-F961-D17E-D96C-B1E240552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27467"/>
            <a:ext cx="5181600" cy="4959608"/>
          </a:xfrm>
        </p:spPr>
        <p:txBody>
          <a:bodyPr/>
          <a:lstStyle/>
          <a:p>
            <a:r>
              <a:rPr lang="en-US" sz="2400" dirty="0"/>
              <a:t>FLSA Exemptions</a:t>
            </a:r>
          </a:p>
          <a:p>
            <a:endParaRPr lang="en-US" sz="2400" dirty="0"/>
          </a:p>
          <a:p>
            <a:r>
              <a:rPr lang="en-US" sz="2400" dirty="0"/>
              <a:t>Job Families</a:t>
            </a:r>
          </a:p>
          <a:p>
            <a:endParaRPr lang="en-US" sz="2400" dirty="0"/>
          </a:p>
          <a:p>
            <a:r>
              <a:rPr lang="en-US" sz="2400" dirty="0"/>
              <a:t>Pay Grades</a:t>
            </a:r>
          </a:p>
          <a:p>
            <a:endParaRPr lang="en-US" sz="2400" dirty="0"/>
          </a:p>
          <a:p>
            <a:r>
              <a:rPr lang="en-US" sz="2400" dirty="0"/>
              <a:t>Pay Ranges</a:t>
            </a:r>
          </a:p>
          <a:p>
            <a:pPr lvl="1"/>
            <a:r>
              <a:rPr lang="en-US" sz="2000" dirty="0"/>
              <a:t>Pay for Performance</a:t>
            </a:r>
          </a:p>
          <a:p>
            <a:pPr lvl="1"/>
            <a:endParaRPr lang="en-US" sz="2000" dirty="0"/>
          </a:p>
          <a:p>
            <a:r>
              <a:rPr lang="en-US" sz="2400" dirty="0"/>
              <a:t>Benefits</a:t>
            </a:r>
          </a:p>
          <a:p>
            <a:endParaRPr lang="en-US" dirty="0"/>
          </a:p>
        </p:txBody>
      </p:sp>
      <p:pic>
        <p:nvPicPr>
          <p:cNvPr id="17" name="Picture 16" descr="Businesswoman hand on chin">
            <a:extLst>
              <a:ext uri="{FF2B5EF4-FFF2-40B4-BE49-F238E27FC236}">
                <a16:creationId xmlns:a16="http://schemas.microsoft.com/office/drawing/2014/main" id="{C7F22BCB-CC28-160D-CBC0-AB234D9782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091" y="1262104"/>
            <a:ext cx="4380271" cy="559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45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dirty="0">
                <a:effectLst/>
                <a:latin typeface="Times New Roman" panose="02020603050405020304" pitchFamily="18" charset="0"/>
              </a:rPr>
              <a:t> </a:t>
            </a:r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HR’s Role in Compensation Strategy</a:t>
            </a:r>
            <a:r>
              <a:rPr lang="en-US" sz="4400" b="0" i="0" u="none" strike="noStrike" dirty="0">
                <a:effectLst/>
                <a:latin typeface="Calibri" panose="020F0502020204030204" pitchFamily="34" charset="0"/>
              </a:rPr>
              <a:t> 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557492" y="1552932"/>
            <a:ext cx="0" cy="46966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926202" y="1552932"/>
            <a:ext cx="5887251" cy="4622466"/>
            <a:chOff x="5062556" y="1415130"/>
            <a:chExt cx="5131098" cy="4622466"/>
          </a:xfrm>
        </p:grpSpPr>
        <p:grpSp>
          <p:nvGrpSpPr>
            <p:cNvPr id="39" name="Group 38"/>
            <p:cNvGrpSpPr/>
            <p:nvPr/>
          </p:nvGrpSpPr>
          <p:grpSpPr>
            <a:xfrm>
              <a:off x="5062556" y="1415130"/>
              <a:ext cx="5131098" cy="748535"/>
              <a:chOff x="5062556" y="1415130"/>
              <a:chExt cx="5131098" cy="748535"/>
            </a:xfrm>
          </p:grpSpPr>
          <p:sp>
            <p:nvSpPr>
              <p:cNvPr id="29" name="TextBox 28"/>
              <p:cNvSpPr txBox="1"/>
              <p:nvPr/>
            </p:nvSpPr>
            <p:spPr>
              <a:xfrm flipH="1">
                <a:off x="5522405" y="1517334"/>
                <a:ext cx="46712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algn="l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Create policies and procedures to carry out the compensation strategy.</a:t>
                </a:r>
                <a:endParaRPr lang="en-US" b="0" i="0" u="none" strike="noStrike" dirty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062556" y="1415130"/>
                <a:ext cx="573741" cy="57374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</a:t>
                </a: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062556" y="2722075"/>
              <a:ext cx="5131098" cy="1025534"/>
              <a:chOff x="5062556" y="2722075"/>
              <a:chExt cx="5131098" cy="1025534"/>
            </a:xfrm>
          </p:grpSpPr>
          <p:sp>
            <p:nvSpPr>
              <p:cNvPr id="32" name="TextBox 31"/>
              <p:cNvSpPr txBox="1"/>
              <p:nvPr/>
            </p:nvSpPr>
            <p:spPr>
              <a:xfrm flipH="1">
                <a:off x="5771841" y="2824279"/>
                <a:ext cx="442181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Conduct research upon which compensation decisions are made.</a:t>
                </a:r>
                <a:endParaRPr lang="en-US" b="0" i="0" u="none" strike="noStrike" dirty="0">
                  <a:solidFill>
                    <a:srgbClr val="000000"/>
                  </a:solidFill>
                  <a:effectLst/>
                </a:endParaRPr>
              </a:p>
              <a:p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062556" y="2722075"/>
                <a:ext cx="573741" cy="57374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2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062556" y="5335966"/>
              <a:ext cx="4881661" cy="701630"/>
              <a:chOff x="5062556" y="5335966"/>
              <a:chExt cx="4881661" cy="701630"/>
            </a:xfrm>
          </p:grpSpPr>
          <p:sp>
            <p:nvSpPr>
              <p:cNvPr id="22" name="TextBox 21"/>
              <p:cNvSpPr txBox="1"/>
              <p:nvPr/>
            </p:nvSpPr>
            <p:spPr>
              <a:xfrm flipH="1">
                <a:off x="5522404" y="5391265"/>
                <a:ext cx="44218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algn="l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Monitor and measure total rewards metrics and benchmarks</a:t>
                </a:r>
                <a:endParaRPr lang="en-US" b="0" i="0" u="none" strike="noStrike" dirty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062556" y="5335966"/>
                <a:ext cx="573741" cy="573741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5062556" y="4029020"/>
              <a:ext cx="4818056" cy="573741"/>
              <a:chOff x="5062556" y="4029020"/>
              <a:chExt cx="4818056" cy="573741"/>
            </a:xfrm>
          </p:grpSpPr>
          <p:sp>
            <p:nvSpPr>
              <p:cNvPr id="35" name="TextBox 34"/>
              <p:cNvSpPr txBox="1"/>
              <p:nvPr/>
            </p:nvSpPr>
            <p:spPr>
              <a:xfrm flipH="1">
                <a:off x="5771841" y="4131224"/>
                <a:ext cx="4108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Identify employer needs 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062556" y="4029020"/>
                <a:ext cx="573741" cy="57374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</p:grpSp>
      </p:grpSp>
      <p:pic>
        <p:nvPicPr>
          <p:cNvPr id="2" name="Picture 1" descr="Business woman raising hand">
            <a:extLst>
              <a:ext uri="{FF2B5EF4-FFF2-40B4-BE49-F238E27FC236}">
                <a16:creationId xmlns:a16="http://schemas.microsoft.com/office/drawing/2014/main" id="{FF6CB51A-6707-D647-A15E-503E51DAD8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05058" y="1486495"/>
            <a:ext cx="5600596" cy="53606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131768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ally Aligned Course PPT Template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ademically Aligned Course PPT Template  -  Read-Only" id="{83DF32DC-6E4C-5942-AD03-722384A05F23}" vid="{E9160F0D-179B-4F4B-AB51-86D9B0F0F5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Academically Aligned Course PPT Template  -  Read-Only</Template>
  <TotalTime>793</TotalTime>
  <Words>405</Words>
  <Application>Microsoft Office PowerPoint</Application>
  <PresentationFormat>Widescreen</PresentationFormat>
  <Paragraphs>92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Academically Aligned Course PPT Template  -  Read-Only</vt:lpstr>
      <vt:lpstr>Compensation and Benefits</vt:lpstr>
      <vt:lpstr>Learning Objectives </vt:lpstr>
      <vt:lpstr>Key Terms</vt:lpstr>
      <vt:lpstr>Company Goals and Strategic Plan </vt:lpstr>
      <vt:lpstr>Establish a compensation strategy </vt:lpstr>
      <vt:lpstr>Establish a Pay Philosophy</vt:lpstr>
      <vt:lpstr>Design a Pay Structure</vt:lpstr>
      <vt:lpstr>Major Decisions when Designing the Pay Structure</vt:lpstr>
      <vt:lpstr> HR’s Role in Compensation Strategy </vt:lpstr>
      <vt:lpstr>In the Spotlight…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Lori Roth</dc:creator>
  <cp:lastModifiedBy>Lori Roth</cp:lastModifiedBy>
  <cp:revision>83</cp:revision>
  <dcterms:created xsi:type="dcterms:W3CDTF">2022-09-22T15:00:51Z</dcterms:created>
  <dcterms:modified xsi:type="dcterms:W3CDTF">2024-03-20T15:42:25Z</dcterms:modified>
</cp:coreProperties>
</file>