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entation.xml" ContentType="application/vnd.openxmlformats-officedocument.presentationml.presentation.main+xml"/>
  <Override PartName="/ppt/diagrams/data2.xml" ContentType="application/vnd.openxmlformats-officedocument.drawingml.diagramData+xml"/>
  <Override PartName="/ppt/diagrams/data1.xml" ContentType="application/vnd.openxmlformats-officedocument.drawingml.diagramData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1.xml" ContentType="application/vnd.openxmlformats-officedocument.theme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92" r:id="rId3"/>
    <p:sldId id="301" r:id="rId4"/>
    <p:sldId id="356" r:id="rId5"/>
    <p:sldId id="348" r:id="rId6"/>
    <p:sldId id="269" r:id="rId7"/>
    <p:sldId id="634" r:id="rId8"/>
    <p:sldId id="277" r:id="rId9"/>
    <p:sldId id="346" r:id="rId10"/>
    <p:sldId id="351" r:id="rId11"/>
    <p:sldId id="446" r:id="rId12"/>
    <p:sldId id="31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43"/>
    <p:restoredTop sz="47159"/>
  </p:normalViewPr>
  <p:slideViewPr>
    <p:cSldViewPr snapToGrid="0" snapToObjects="1">
      <p:cViewPr varScale="1">
        <p:scale>
          <a:sx n="34" d="100"/>
          <a:sy n="34" d="100"/>
        </p:scale>
        <p:origin x="24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4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FD0C34-3A7F-4FFA-AE46-E6C0F63616A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45671A8-8865-4315-AF5D-9315DEADDFC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Describe the strategic training and development process</a:t>
          </a:r>
        </a:p>
      </dgm:t>
    </dgm:pt>
    <dgm:pt modelId="{903D986B-3F34-405A-B198-B5D883B9B663}" type="parTrans" cxnId="{3ECC7F81-4F5E-4DE7-9127-A1371D6F7CB3}">
      <dgm:prSet/>
      <dgm:spPr/>
      <dgm:t>
        <a:bodyPr/>
        <a:lstStyle/>
        <a:p>
          <a:endParaRPr lang="en-US"/>
        </a:p>
      </dgm:t>
    </dgm:pt>
    <dgm:pt modelId="{50A0464E-B2C9-4F01-9129-8A6DF44DE2B1}" type="sibTrans" cxnId="{3ECC7F81-4F5E-4DE7-9127-A1371D6F7CB3}">
      <dgm:prSet/>
      <dgm:spPr/>
      <dgm:t>
        <a:bodyPr/>
        <a:lstStyle/>
        <a:p>
          <a:endParaRPr lang="en-US"/>
        </a:p>
      </dgm:t>
    </dgm:pt>
    <dgm:pt modelId="{DB989BBC-45BE-4648-A4E3-B1EBC03577C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Discuss how business strategy influences the type and amount of training in the organization</a:t>
          </a:r>
        </a:p>
      </dgm:t>
    </dgm:pt>
    <dgm:pt modelId="{235572C9-B0F9-43E5-B495-9FE657BB62D5}" type="parTrans" cxnId="{6DE4314C-9768-4C16-9102-665EF54BA853}">
      <dgm:prSet/>
      <dgm:spPr/>
      <dgm:t>
        <a:bodyPr/>
        <a:lstStyle/>
        <a:p>
          <a:endParaRPr lang="en-US"/>
        </a:p>
      </dgm:t>
    </dgm:pt>
    <dgm:pt modelId="{1D06EF54-188B-48D7-9E8E-9E280F7C5BE4}" type="sibTrans" cxnId="{6DE4314C-9768-4C16-9102-665EF54BA853}">
      <dgm:prSet/>
      <dgm:spPr/>
      <dgm:t>
        <a:bodyPr/>
        <a:lstStyle/>
        <a:p>
          <a:endParaRPr lang="en-US"/>
        </a:p>
      </dgm:t>
    </dgm:pt>
    <dgm:pt modelId="{083B58ED-0D60-4507-8E14-C94BF0E01DA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Compare the advantages and disadvantages of centralizing the training function</a:t>
          </a:r>
        </a:p>
      </dgm:t>
    </dgm:pt>
    <dgm:pt modelId="{60236A97-DB9E-44CD-813C-3E76A4B18769}" type="parTrans" cxnId="{B9419CE3-6280-47FB-AFA1-1C2110EEA4B8}">
      <dgm:prSet/>
      <dgm:spPr/>
      <dgm:t>
        <a:bodyPr/>
        <a:lstStyle/>
        <a:p>
          <a:endParaRPr lang="en-US"/>
        </a:p>
      </dgm:t>
    </dgm:pt>
    <dgm:pt modelId="{E06A1FBB-BAF2-46C3-864B-EF701EAEEE03}" type="sibTrans" cxnId="{B9419CE3-6280-47FB-AFA1-1C2110EEA4B8}">
      <dgm:prSet/>
      <dgm:spPr/>
      <dgm:t>
        <a:bodyPr/>
        <a:lstStyle/>
        <a:p>
          <a:endParaRPr lang="en-US"/>
        </a:p>
      </dgm:t>
    </dgm:pt>
    <dgm:pt modelId="{656EADA1-A8C6-41F2-A856-E31C571865C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Discuss how to create a learning or training brand and why it is important</a:t>
          </a:r>
        </a:p>
      </dgm:t>
    </dgm:pt>
    <dgm:pt modelId="{FD54F1D4-4021-48DF-81D7-8CD508C5FA76}" type="parTrans" cxnId="{7027E4ED-9ED8-4B0B-B642-768859A935CE}">
      <dgm:prSet/>
      <dgm:spPr/>
      <dgm:t>
        <a:bodyPr/>
        <a:lstStyle/>
        <a:p>
          <a:endParaRPr lang="en-US"/>
        </a:p>
      </dgm:t>
    </dgm:pt>
    <dgm:pt modelId="{126CFA56-A816-420A-AE38-8FDA00AC5922}" type="sibTrans" cxnId="{7027E4ED-9ED8-4B0B-B642-768859A935CE}">
      <dgm:prSet/>
      <dgm:spPr/>
      <dgm:t>
        <a:bodyPr/>
        <a:lstStyle/>
        <a:p>
          <a:endParaRPr lang="en-US"/>
        </a:p>
      </dgm:t>
    </dgm:pt>
    <dgm:pt modelId="{047FB749-8C07-464C-98A3-7256C78E921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List characteristics of a learning organization</a:t>
          </a:r>
        </a:p>
      </dgm:t>
    </dgm:pt>
    <dgm:pt modelId="{C06ACC0C-4F74-B74C-9816-EECC5A7AD8EF}" type="parTrans" cxnId="{62D49C82-ECDF-DA44-AACE-4930E9718217}">
      <dgm:prSet/>
      <dgm:spPr/>
      <dgm:t>
        <a:bodyPr/>
        <a:lstStyle/>
        <a:p>
          <a:endParaRPr lang="en-US"/>
        </a:p>
      </dgm:t>
    </dgm:pt>
    <dgm:pt modelId="{7F546B81-952E-3548-931F-928AD92B1A38}" type="sibTrans" cxnId="{62D49C82-ECDF-DA44-AACE-4930E9718217}">
      <dgm:prSet/>
      <dgm:spPr/>
      <dgm:t>
        <a:bodyPr/>
        <a:lstStyle/>
        <a:p>
          <a:endParaRPr lang="en-US"/>
        </a:p>
      </dgm:t>
    </dgm:pt>
    <dgm:pt modelId="{93429686-5B99-4D1C-9D75-ED6920CD3C32}" type="pres">
      <dgm:prSet presAssocID="{3DFD0C34-3A7F-4FFA-AE46-E6C0F63616A1}" presName="root" presStyleCnt="0">
        <dgm:presLayoutVars>
          <dgm:dir/>
          <dgm:resizeHandles val="exact"/>
        </dgm:presLayoutVars>
      </dgm:prSet>
      <dgm:spPr/>
    </dgm:pt>
    <dgm:pt modelId="{D4FD3EC9-6959-4A05-B502-43AD76BFAD45}" type="pres">
      <dgm:prSet presAssocID="{245671A8-8865-4315-AF5D-9315DEADDFCA}" presName="compNode" presStyleCnt="0"/>
      <dgm:spPr/>
    </dgm:pt>
    <dgm:pt modelId="{BA57C49B-00EA-4382-9D20-3D79DADD0A1E}" type="pres">
      <dgm:prSet presAssocID="{245671A8-8865-4315-AF5D-9315DEADDFCA}" presName="bgRect" presStyleLbl="bgShp" presStyleIdx="0" presStyleCnt="5"/>
      <dgm:spPr/>
    </dgm:pt>
    <dgm:pt modelId="{E8BCDCDA-E9AF-403C-9830-ABF35746A471}" type="pres">
      <dgm:prSet presAssocID="{245671A8-8865-4315-AF5D-9315DEADDFCA}" presName="iconRect" presStyleLbl="node1" presStyleIdx="0" presStyleCnt="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F1870B87-5FA6-4600-8E99-A183DC94D8A3}" type="pres">
      <dgm:prSet presAssocID="{245671A8-8865-4315-AF5D-9315DEADDFCA}" presName="spaceRect" presStyleCnt="0"/>
      <dgm:spPr/>
    </dgm:pt>
    <dgm:pt modelId="{C0DD2AF7-DC5F-4866-9F40-6829EC21B733}" type="pres">
      <dgm:prSet presAssocID="{245671A8-8865-4315-AF5D-9315DEADDFCA}" presName="parTx" presStyleLbl="revTx" presStyleIdx="0" presStyleCnt="5">
        <dgm:presLayoutVars>
          <dgm:chMax val="0"/>
          <dgm:chPref val="0"/>
        </dgm:presLayoutVars>
      </dgm:prSet>
      <dgm:spPr/>
    </dgm:pt>
    <dgm:pt modelId="{2DD67660-6121-45E4-BC87-9E7FD0316FC7}" type="pres">
      <dgm:prSet presAssocID="{50A0464E-B2C9-4F01-9129-8A6DF44DE2B1}" presName="sibTrans" presStyleCnt="0"/>
      <dgm:spPr/>
    </dgm:pt>
    <dgm:pt modelId="{7560E07A-0E9A-4F9A-BD6A-4C89D7E9ABFC}" type="pres">
      <dgm:prSet presAssocID="{DB989BBC-45BE-4648-A4E3-B1EBC03577CA}" presName="compNode" presStyleCnt="0"/>
      <dgm:spPr/>
    </dgm:pt>
    <dgm:pt modelId="{5640FA8E-9CE1-49DE-A325-72779FA50A0E}" type="pres">
      <dgm:prSet presAssocID="{DB989BBC-45BE-4648-A4E3-B1EBC03577CA}" presName="bgRect" presStyleLbl="bgShp" presStyleIdx="1" presStyleCnt="5"/>
      <dgm:spPr/>
    </dgm:pt>
    <dgm:pt modelId="{FC531D40-DDB7-4A19-B30B-5A8C63B19467}" type="pres">
      <dgm:prSet presAssocID="{DB989BBC-45BE-4648-A4E3-B1EBC03577CA}" presName="iconRect" presStyleLbl="node1" presStyleIdx="1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2F16276E-26F1-41B2-80D4-D5524305231C}" type="pres">
      <dgm:prSet presAssocID="{DB989BBC-45BE-4648-A4E3-B1EBC03577CA}" presName="spaceRect" presStyleCnt="0"/>
      <dgm:spPr/>
    </dgm:pt>
    <dgm:pt modelId="{0FA314A9-0A39-47D2-A113-BC3EC70A4D06}" type="pres">
      <dgm:prSet presAssocID="{DB989BBC-45BE-4648-A4E3-B1EBC03577CA}" presName="parTx" presStyleLbl="revTx" presStyleIdx="1" presStyleCnt="5">
        <dgm:presLayoutVars>
          <dgm:chMax val="0"/>
          <dgm:chPref val="0"/>
        </dgm:presLayoutVars>
      </dgm:prSet>
      <dgm:spPr/>
    </dgm:pt>
    <dgm:pt modelId="{5B2021B1-1B4B-44F8-888B-0A635795A2EA}" type="pres">
      <dgm:prSet presAssocID="{1D06EF54-188B-48D7-9E8E-9E280F7C5BE4}" presName="sibTrans" presStyleCnt="0"/>
      <dgm:spPr/>
    </dgm:pt>
    <dgm:pt modelId="{79169472-F4FC-4ACB-BAB8-55C3EC8FBE47}" type="pres">
      <dgm:prSet presAssocID="{083B58ED-0D60-4507-8E14-C94BF0E01DA9}" presName="compNode" presStyleCnt="0"/>
      <dgm:spPr/>
    </dgm:pt>
    <dgm:pt modelId="{A548DBC7-80E8-4740-BA21-5DF4C6BDC6B8}" type="pres">
      <dgm:prSet presAssocID="{083B58ED-0D60-4507-8E14-C94BF0E01DA9}" presName="bgRect" presStyleLbl="bgShp" presStyleIdx="2" presStyleCnt="5"/>
      <dgm:spPr/>
    </dgm:pt>
    <dgm:pt modelId="{EE0DA259-82D0-4A03-8D90-7359DDBEAE5C}" type="pres">
      <dgm:prSet presAssocID="{083B58ED-0D60-4507-8E14-C94BF0E01DA9}" presName="iconRect" presStyleLbl="node1" presStyleIdx="2" presStyleCnt="5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28DA5D1D-4FC6-4D65-ABC7-903C88FB0583}" type="pres">
      <dgm:prSet presAssocID="{083B58ED-0D60-4507-8E14-C94BF0E01DA9}" presName="spaceRect" presStyleCnt="0"/>
      <dgm:spPr/>
    </dgm:pt>
    <dgm:pt modelId="{101E3051-CDE9-4762-840B-43AAC169FD13}" type="pres">
      <dgm:prSet presAssocID="{083B58ED-0D60-4507-8E14-C94BF0E01DA9}" presName="parTx" presStyleLbl="revTx" presStyleIdx="2" presStyleCnt="5">
        <dgm:presLayoutVars>
          <dgm:chMax val="0"/>
          <dgm:chPref val="0"/>
        </dgm:presLayoutVars>
      </dgm:prSet>
      <dgm:spPr/>
    </dgm:pt>
    <dgm:pt modelId="{56F582F7-150B-4B50-824C-48ACFE69B1B1}" type="pres">
      <dgm:prSet presAssocID="{E06A1FBB-BAF2-46C3-864B-EF701EAEEE03}" presName="sibTrans" presStyleCnt="0"/>
      <dgm:spPr/>
    </dgm:pt>
    <dgm:pt modelId="{8B05FA9A-0698-7943-A9CB-02D01C173649}" type="pres">
      <dgm:prSet presAssocID="{047FB749-8C07-464C-98A3-7256C78E9218}" presName="compNode" presStyleCnt="0"/>
      <dgm:spPr/>
    </dgm:pt>
    <dgm:pt modelId="{5E5B54E4-4FCD-EC48-98C2-22C26B1A7BFF}" type="pres">
      <dgm:prSet presAssocID="{047FB749-8C07-464C-98A3-7256C78E9218}" presName="bgRect" presStyleLbl="bgShp" presStyleIdx="3" presStyleCnt="5"/>
      <dgm:spPr/>
    </dgm:pt>
    <dgm:pt modelId="{285F409D-3B98-BF48-A620-0651A19E6113}" type="pres">
      <dgm:prSet presAssocID="{047FB749-8C07-464C-98A3-7256C78E9218}" presName="iconRect" presStyleLbl="node1" presStyleIdx="3" presStyleCnt="5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bacus with solid fill"/>
        </a:ext>
      </dgm:extLst>
    </dgm:pt>
    <dgm:pt modelId="{853866DC-F61C-D94F-B96A-72C1385F4242}" type="pres">
      <dgm:prSet presAssocID="{047FB749-8C07-464C-98A3-7256C78E9218}" presName="spaceRect" presStyleCnt="0"/>
      <dgm:spPr/>
    </dgm:pt>
    <dgm:pt modelId="{4DC92DB9-BF10-FB48-A497-7BDAE9F36EF4}" type="pres">
      <dgm:prSet presAssocID="{047FB749-8C07-464C-98A3-7256C78E9218}" presName="parTx" presStyleLbl="revTx" presStyleIdx="3" presStyleCnt="5">
        <dgm:presLayoutVars>
          <dgm:chMax val="0"/>
          <dgm:chPref val="0"/>
        </dgm:presLayoutVars>
      </dgm:prSet>
      <dgm:spPr/>
    </dgm:pt>
    <dgm:pt modelId="{3083742D-7B6E-2642-B6B2-07B26A6BC4C7}" type="pres">
      <dgm:prSet presAssocID="{7F546B81-952E-3548-931F-928AD92B1A38}" presName="sibTrans" presStyleCnt="0"/>
      <dgm:spPr/>
    </dgm:pt>
    <dgm:pt modelId="{922AEC90-8FFD-4BED-9856-352FD2F34DD8}" type="pres">
      <dgm:prSet presAssocID="{656EADA1-A8C6-41F2-A856-E31C571865C0}" presName="compNode" presStyleCnt="0"/>
      <dgm:spPr/>
    </dgm:pt>
    <dgm:pt modelId="{FFA26505-FFD0-4C05-9E8A-C2741868685A}" type="pres">
      <dgm:prSet presAssocID="{656EADA1-A8C6-41F2-A856-E31C571865C0}" presName="bgRect" presStyleLbl="bgShp" presStyleIdx="4" presStyleCnt="5"/>
      <dgm:spPr/>
    </dgm:pt>
    <dgm:pt modelId="{80B3CA5D-3980-4BC2-8458-D28839D820FE}" type="pres">
      <dgm:prSet presAssocID="{656EADA1-A8C6-41F2-A856-E31C571865C0}" presName="iconRect" presStyleLbl="node1" presStyleIdx="4" presStyleCnt="5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7139F366-4A2D-46EE-9B51-8A0AC9A69EED}" type="pres">
      <dgm:prSet presAssocID="{656EADA1-A8C6-41F2-A856-E31C571865C0}" presName="spaceRect" presStyleCnt="0"/>
      <dgm:spPr/>
    </dgm:pt>
    <dgm:pt modelId="{C3826F39-DEF0-47B4-8DF5-F549E896D455}" type="pres">
      <dgm:prSet presAssocID="{656EADA1-A8C6-41F2-A856-E31C571865C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81428A08-1FD6-40E3-8C26-360D66F01E51}" type="presOf" srcId="{245671A8-8865-4315-AF5D-9315DEADDFCA}" destId="{C0DD2AF7-DC5F-4866-9F40-6829EC21B733}" srcOrd="0" destOrd="0" presId="urn:microsoft.com/office/officeart/2018/2/layout/IconVerticalSolidList"/>
    <dgm:cxn modelId="{0135F621-E311-4513-8BCD-2132470A3AB4}" type="presOf" srcId="{656EADA1-A8C6-41F2-A856-E31C571865C0}" destId="{C3826F39-DEF0-47B4-8DF5-F549E896D455}" srcOrd="0" destOrd="0" presId="urn:microsoft.com/office/officeart/2018/2/layout/IconVerticalSolidList"/>
    <dgm:cxn modelId="{8125D631-4315-4389-8202-63D3AB05F999}" type="presOf" srcId="{DB989BBC-45BE-4648-A4E3-B1EBC03577CA}" destId="{0FA314A9-0A39-47D2-A113-BC3EC70A4D06}" srcOrd="0" destOrd="0" presId="urn:microsoft.com/office/officeart/2018/2/layout/IconVerticalSolidList"/>
    <dgm:cxn modelId="{6DE4314C-9768-4C16-9102-665EF54BA853}" srcId="{3DFD0C34-3A7F-4FFA-AE46-E6C0F63616A1}" destId="{DB989BBC-45BE-4648-A4E3-B1EBC03577CA}" srcOrd="1" destOrd="0" parTransId="{235572C9-B0F9-43E5-B495-9FE657BB62D5}" sibTransId="{1D06EF54-188B-48D7-9E8E-9E280F7C5BE4}"/>
    <dgm:cxn modelId="{BD5EC57D-9A81-4EBA-B950-078B098DE6BB}" type="presOf" srcId="{3DFD0C34-3A7F-4FFA-AE46-E6C0F63616A1}" destId="{93429686-5B99-4D1C-9D75-ED6920CD3C32}" srcOrd="0" destOrd="0" presId="urn:microsoft.com/office/officeart/2018/2/layout/IconVerticalSolidList"/>
    <dgm:cxn modelId="{3ECC7F81-4F5E-4DE7-9127-A1371D6F7CB3}" srcId="{3DFD0C34-3A7F-4FFA-AE46-E6C0F63616A1}" destId="{245671A8-8865-4315-AF5D-9315DEADDFCA}" srcOrd="0" destOrd="0" parTransId="{903D986B-3F34-405A-B198-B5D883B9B663}" sibTransId="{50A0464E-B2C9-4F01-9129-8A6DF44DE2B1}"/>
    <dgm:cxn modelId="{62D49C82-ECDF-DA44-AACE-4930E9718217}" srcId="{3DFD0C34-3A7F-4FFA-AE46-E6C0F63616A1}" destId="{047FB749-8C07-464C-98A3-7256C78E9218}" srcOrd="3" destOrd="0" parTransId="{C06ACC0C-4F74-B74C-9816-EECC5A7AD8EF}" sibTransId="{7F546B81-952E-3548-931F-928AD92B1A38}"/>
    <dgm:cxn modelId="{D100E589-7B84-A540-9462-8F9474735D85}" type="presOf" srcId="{047FB749-8C07-464C-98A3-7256C78E9218}" destId="{4DC92DB9-BF10-FB48-A497-7BDAE9F36EF4}" srcOrd="0" destOrd="0" presId="urn:microsoft.com/office/officeart/2018/2/layout/IconVerticalSolidList"/>
    <dgm:cxn modelId="{DC5282DC-9634-4295-933B-C0C5F4CC6D7C}" type="presOf" srcId="{083B58ED-0D60-4507-8E14-C94BF0E01DA9}" destId="{101E3051-CDE9-4762-840B-43AAC169FD13}" srcOrd="0" destOrd="0" presId="urn:microsoft.com/office/officeart/2018/2/layout/IconVerticalSolidList"/>
    <dgm:cxn modelId="{B9419CE3-6280-47FB-AFA1-1C2110EEA4B8}" srcId="{3DFD0C34-3A7F-4FFA-AE46-E6C0F63616A1}" destId="{083B58ED-0D60-4507-8E14-C94BF0E01DA9}" srcOrd="2" destOrd="0" parTransId="{60236A97-DB9E-44CD-813C-3E76A4B18769}" sibTransId="{E06A1FBB-BAF2-46C3-864B-EF701EAEEE03}"/>
    <dgm:cxn modelId="{7027E4ED-9ED8-4B0B-B642-768859A935CE}" srcId="{3DFD0C34-3A7F-4FFA-AE46-E6C0F63616A1}" destId="{656EADA1-A8C6-41F2-A856-E31C571865C0}" srcOrd="4" destOrd="0" parTransId="{FD54F1D4-4021-48DF-81D7-8CD508C5FA76}" sibTransId="{126CFA56-A816-420A-AE38-8FDA00AC5922}"/>
    <dgm:cxn modelId="{FCE08F32-C192-4C3A-9489-42A5DF67ECFC}" type="presParOf" srcId="{93429686-5B99-4D1C-9D75-ED6920CD3C32}" destId="{D4FD3EC9-6959-4A05-B502-43AD76BFAD45}" srcOrd="0" destOrd="0" presId="urn:microsoft.com/office/officeart/2018/2/layout/IconVerticalSolidList"/>
    <dgm:cxn modelId="{ECDEDCB0-FD88-4C66-B0DF-1B894664DB04}" type="presParOf" srcId="{D4FD3EC9-6959-4A05-B502-43AD76BFAD45}" destId="{BA57C49B-00EA-4382-9D20-3D79DADD0A1E}" srcOrd="0" destOrd="0" presId="urn:microsoft.com/office/officeart/2018/2/layout/IconVerticalSolidList"/>
    <dgm:cxn modelId="{957DFAF3-F756-4F36-AA6B-10F24159DE65}" type="presParOf" srcId="{D4FD3EC9-6959-4A05-B502-43AD76BFAD45}" destId="{E8BCDCDA-E9AF-403C-9830-ABF35746A471}" srcOrd="1" destOrd="0" presId="urn:microsoft.com/office/officeart/2018/2/layout/IconVerticalSolidList"/>
    <dgm:cxn modelId="{4539B80F-B8FE-4CF2-8F77-22FCD78C9700}" type="presParOf" srcId="{D4FD3EC9-6959-4A05-B502-43AD76BFAD45}" destId="{F1870B87-5FA6-4600-8E99-A183DC94D8A3}" srcOrd="2" destOrd="0" presId="urn:microsoft.com/office/officeart/2018/2/layout/IconVerticalSolidList"/>
    <dgm:cxn modelId="{64A6EAC6-D838-4EE3-85BC-88FCC755AAE7}" type="presParOf" srcId="{D4FD3EC9-6959-4A05-B502-43AD76BFAD45}" destId="{C0DD2AF7-DC5F-4866-9F40-6829EC21B733}" srcOrd="3" destOrd="0" presId="urn:microsoft.com/office/officeart/2018/2/layout/IconVerticalSolidList"/>
    <dgm:cxn modelId="{B66C3E77-2F29-4AEC-B382-20F923BD5F67}" type="presParOf" srcId="{93429686-5B99-4D1C-9D75-ED6920CD3C32}" destId="{2DD67660-6121-45E4-BC87-9E7FD0316FC7}" srcOrd="1" destOrd="0" presId="urn:microsoft.com/office/officeart/2018/2/layout/IconVerticalSolidList"/>
    <dgm:cxn modelId="{E066264D-BEF8-47CB-A851-DE7876CCA4D6}" type="presParOf" srcId="{93429686-5B99-4D1C-9D75-ED6920CD3C32}" destId="{7560E07A-0E9A-4F9A-BD6A-4C89D7E9ABFC}" srcOrd="2" destOrd="0" presId="urn:microsoft.com/office/officeart/2018/2/layout/IconVerticalSolidList"/>
    <dgm:cxn modelId="{DDB75644-EABD-4AB9-9991-CF3C1BE721FC}" type="presParOf" srcId="{7560E07A-0E9A-4F9A-BD6A-4C89D7E9ABFC}" destId="{5640FA8E-9CE1-49DE-A325-72779FA50A0E}" srcOrd="0" destOrd="0" presId="urn:microsoft.com/office/officeart/2018/2/layout/IconVerticalSolidList"/>
    <dgm:cxn modelId="{5AE97CD9-7F52-437B-B49E-7FA9DB20937E}" type="presParOf" srcId="{7560E07A-0E9A-4F9A-BD6A-4C89D7E9ABFC}" destId="{FC531D40-DDB7-4A19-B30B-5A8C63B19467}" srcOrd="1" destOrd="0" presId="urn:microsoft.com/office/officeart/2018/2/layout/IconVerticalSolidList"/>
    <dgm:cxn modelId="{54DFA64B-9D40-4C87-8AC6-B170C0469848}" type="presParOf" srcId="{7560E07A-0E9A-4F9A-BD6A-4C89D7E9ABFC}" destId="{2F16276E-26F1-41B2-80D4-D5524305231C}" srcOrd="2" destOrd="0" presId="urn:microsoft.com/office/officeart/2018/2/layout/IconVerticalSolidList"/>
    <dgm:cxn modelId="{9A488219-20E1-41BE-A9BD-5D97ADDA4832}" type="presParOf" srcId="{7560E07A-0E9A-4F9A-BD6A-4C89D7E9ABFC}" destId="{0FA314A9-0A39-47D2-A113-BC3EC70A4D06}" srcOrd="3" destOrd="0" presId="urn:microsoft.com/office/officeart/2018/2/layout/IconVerticalSolidList"/>
    <dgm:cxn modelId="{CB1C2FC4-7BE7-4F80-959B-367BB81D9CE6}" type="presParOf" srcId="{93429686-5B99-4D1C-9D75-ED6920CD3C32}" destId="{5B2021B1-1B4B-44F8-888B-0A635795A2EA}" srcOrd="3" destOrd="0" presId="urn:microsoft.com/office/officeart/2018/2/layout/IconVerticalSolidList"/>
    <dgm:cxn modelId="{587540C8-BAAF-43BE-B87F-309DAB0A17F2}" type="presParOf" srcId="{93429686-5B99-4D1C-9D75-ED6920CD3C32}" destId="{79169472-F4FC-4ACB-BAB8-55C3EC8FBE47}" srcOrd="4" destOrd="0" presId="urn:microsoft.com/office/officeart/2018/2/layout/IconVerticalSolidList"/>
    <dgm:cxn modelId="{A59A0646-0778-483A-BDF8-A2BA57A94A07}" type="presParOf" srcId="{79169472-F4FC-4ACB-BAB8-55C3EC8FBE47}" destId="{A548DBC7-80E8-4740-BA21-5DF4C6BDC6B8}" srcOrd="0" destOrd="0" presId="urn:microsoft.com/office/officeart/2018/2/layout/IconVerticalSolidList"/>
    <dgm:cxn modelId="{2E634149-914F-4605-9B15-1EA3DC962AD7}" type="presParOf" srcId="{79169472-F4FC-4ACB-BAB8-55C3EC8FBE47}" destId="{EE0DA259-82D0-4A03-8D90-7359DDBEAE5C}" srcOrd="1" destOrd="0" presId="urn:microsoft.com/office/officeart/2018/2/layout/IconVerticalSolidList"/>
    <dgm:cxn modelId="{A4CE2029-6A14-4323-A737-F97F3843E1F1}" type="presParOf" srcId="{79169472-F4FC-4ACB-BAB8-55C3EC8FBE47}" destId="{28DA5D1D-4FC6-4D65-ABC7-903C88FB0583}" srcOrd="2" destOrd="0" presId="urn:microsoft.com/office/officeart/2018/2/layout/IconVerticalSolidList"/>
    <dgm:cxn modelId="{8FB19EED-385D-4EA7-8741-71B75EBB48FF}" type="presParOf" srcId="{79169472-F4FC-4ACB-BAB8-55C3EC8FBE47}" destId="{101E3051-CDE9-4762-840B-43AAC169FD13}" srcOrd="3" destOrd="0" presId="urn:microsoft.com/office/officeart/2018/2/layout/IconVerticalSolidList"/>
    <dgm:cxn modelId="{775612F0-4B69-422D-A938-C4F174762077}" type="presParOf" srcId="{93429686-5B99-4D1C-9D75-ED6920CD3C32}" destId="{56F582F7-150B-4B50-824C-48ACFE69B1B1}" srcOrd="5" destOrd="0" presId="urn:microsoft.com/office/officeart/2018/2/layout/IconVerticalSolidList"/>
    <dgm:cxn modelId="{A6AC9DBA-1A1F-2645-A9DE-C6B4EC7A804D}" type="presParOf" srcId="{93429686-5B99-4D1C-9D75-ED6920CD3C32}" destId="{8B05FA9A-0698-7943-A9CB-02D01C173649}" srcOrd="6" destOrd="0" presId="urn:microsoft.com/office/officeart/2018/2/layout/IconVerticalSolidList"/>
    <dgm:cxn modelId="{5609FD17-D81A-0B43-BA1E-E3F1C9E0D7F7}" type="presParOf" srcId="{8B05FA9A-0698-7943-A9CB-02D01C173649}" destId="{5E5B54E4-4FCD-EC48-98C2-22C26B1A7BFF}" srcOrd="0" destOrd="0" presId="urn:microsoft.com/office/officeart/2018/2/layout/IconVerticalSolidList"/>
    <dgm:cxn modelId="{3EEB5071-E403-4A4C-86AF-E00EC2BCD360}" type="presParOf" srcId="{8B05FA9A-0698-7943-A9CB-02D01C173649}" destId="{285F409D-3B98-BF48-A620-0651A19E6113}" srcOrd="1" destOrd="0" presId="urn:microsoft.com/office/officeart/2018/2/layout/IconVerticalSolidList"/>
    <dgm:cxn modelId="{76170733-1671-9840-B832-84507BC558A8}" type="presParOf" srcId="{8B05FA9A-0698-7943-A9CB-02D01C173649}" destId="{853866DC-F61C-D94F-B96A-72C1385F4242}" srcOrd="2" destOrd="0" presId="urn:microsoft.com/office/officeart/2018/2/layout/IconVerticalSolidList"/>
    <dgm:cxn modelId="{5E875690-28AE-FE47-92F3-F59939783495}" type="presParOf" srcId="{8B05FA9A-0698-7943-A9CB-02D01C173649}" destId="{4DC92DB9-BF10-FB48-A497-7BDAE9F36EF4}" srcOrd="3" destOrd="0" presId="urn:microsoft.com/office/officeart/2018/2/layout/IconVerticalSolidList"/>
    <dgm:cxn modelId="{9D1395FE-F66D-4549-B9FE-96FC5139C3CA}" type="presParOf" srcId="{93429686-5B99-4D1C-9D75-ED6920CD3C32}" destId="{3083742D-7B6E-2642-B6B2-07B26A6BC4C7}" srcOrd="7" destOrd="0" presId="urn:microsoft.com/office/officeart/2018/2/layout/IconVerticalSolidList"/>
    <dgm:cxn modelId="{7A1FFE85-8F1D-487C-B16E-4B3A534494F1}" type="presParOf" srcId="{93429686-5B99-4D1C-9D75-ED6920CD3C32}" destId="{922AEC90-8FFD-4BED-9856-352FD2F34DD8}" srcOrd="8" destOrd="0" presId="urn:microsoft.com/office/officeart/2018/2/layout/IconVerticalSolidList"/>
    <dgm:cxn modelId="{ED5E2431-6A50-4229-A557-80F5757B6A2B}" type="presParOf" srcId="{922AEC90-8FFD-4BED-9856-352FD2F34DD8}" destId="{FFA26505-FFD0-4C05-9E8A-C2741868685A}" srcOrd="0" destOrd="0" presId="urn:microsoft.com/office/officeart/2018/2/layout/IconVerticalSolidList"/>
    <dgm:cxn modelId="{67BF8745-6F45-4DB1-A9C6-B77186A5E477}" type="presParOf" srcId="{922AEC90-8FFD-4BED-9856-352FD2F34DD8}" destId="{80B3CA5D-3980-4BC2-8458-D28839D820FE}" srcOrd="1" destOrd="0" presId="urn:microsoft.com/office/officeart/2018/2/layout/IconVerticalSolidList"/>
    <dgm:cxn modelId="{5F0E4059-537E-4AA9-BB3D-C74F1D613608}" type="presParOf" srcId="{922AEC90-8FFD-4BED-9856-352FD2F34DD8}" destId="{7139F366-4A2D-46EE-9B51-8A0AC9A69EED}" srcOrd="2" destOrd="0" presId="urn:microsoft.com/office/officeart/2018/2/layout/IconVerticalSolidList"/>
    <dgm:cxn modelId="{267939A3-6D5D-446F-9C83-DCB935CE9A01}" type="presParOf" srcId="{922AEC90-8FFD-4BED-9856-352FD2F34DD8}" destId="{C3826F39-DEF0-47B4-8DF5-F549E896D45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8BDCB8-9401-448A-A6E3-3A6CA6295FF4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FDA4884-C1E8-4246-9CD2-9E72E777F167}">
      <dgm:prSet/>
      <dgm:spPr/>
      <dgm:t>
        <a:bodyPr/>
        <a:lstStyle/>
        <a:p>
          <a:r>
            <a:rPr lang="en-US" dirty="0"/>
            <a:t>What is the vision and mission of the company? Identify the strategic drivers of the business strategy.</a:t>
          </a:r>
        </a:p>
      </dgm:t>
    </dgm:pt>
    <dgm:pt modelId="{60CE299F-CC84-424B-9D9C-F808507F558F}" type="parTrans" cxnId="{0094859D-E52F-49AC-9DC3-E03E95F2DDD0}">
      <dgm:prSet/>
      <dgm:spPr/>
      <dgm:t>
        <a:bodyPr/>
        <a:lstStyle/>
        <a:p>
          <a:endParaRPr lang="en-US"/>
        </a:p>
      </dgm:t>
    </dgm:pt>
    <dgm:pt modelId="{5C2187CE-5E74-4B2C-9130-03C4F104FF4B}" type="sibTrans" cxnId="{0094859D-E52F-49AC-9DC3-E03E95F2DDD0}">
      <dgm:prSet/>
      <dgm:spPr/>
      <dgm:t>
        <a:bodyPr/>
        <a:lstStyle/>
        <a:p>
          <a:endParaRPr lang="en-US"/>
        </a:p>
      </dgm:t>
    </dgm:pt>
    <dgm:pt modelId="{428C1A93-FA0F-4A4D-91E9-9EA178D2D6BD}">
      <dgm:prSet/>
      <dgm:spPr/>
      <dgm:t>
        <a:bodyPr/>
        <a:lstStyle/>
        <a:p>
          <a:r>
            <a:rPr lang="en-US" dirty="0"/>
            <a:t>What capabilities does the company need as a result of the business strategy and business environment challenges?</a:t>
          </a:r>
        </a:p>
      </dgm:t>
    </dgm:pt>
    <dgm:pt modelId="{54A5AB7A-7796-4494-8BF7-C9D7111F5DE8}" type="parTrans" cxnId="{5C4D7BD0-CD58-40AE-9FA4-AA1F9327A1AD}">
      <dgm:prSet/>
      <dgm:spPr/>
      <dgm:t>
        <a:bodyPr/>
        <a:lstStyle/>
        <a:p>
          <a:endParaRPr lang="en-US"/>
        </a:p>
      </dgm:t>
    </dgm:pt>
    <dgm:pt modelId="{88397FCE-85A8-48B3-8FE4-76D2F8C73FD4}" type="sibTrans" cxnId="{5C4D7BD0-CD58-40AE-9FA4-AA1F9327A1AD}">
      <dgm:prSet/>
      <dgm:spPr/>
      <dgm:t>
        <a:bodyPr/>
        <a:lstStyle/>
        <a:p>
          <a:endParaRPr lang="en-US"/>
        </a:p>
      </dgm:t>
    </dgm:pt>
    <dgm:pt modelId="{A4C95C4B-25A4-4BBC-9828-AE42735C5022}">
      <dgm:prSet/>
      <dgm:spPr/>
      <dgm:t>
        <a:bodyPr/>
        <a:lstStyle/>
        <a:p>
          <a:r>
            <a:rPr lang="en-US"/>
            <a:t>What types of training and development will best attract, retain, and develop the talent needed for success?</a:t>
          </a:r>
        </a:p>
      </dgm:t>
    </dgm:pt>
    <dgm:pt modelId="{1B1248A9-5B06-43BA-B4DB-7E58F5454B04}" type="parTrans" cxnId="{0B4004B6-429A-4DEE-8AAC-30210934E8A9}">
      <dgm:prSet/>
      <dgm:spPr/>
      <dgm:t>
        <a:bodyPr/>
        <a:lstStyle/>
        <a:p>
          <a:endParaRPr lang="en-US"/>
        </a:p>
      </dgm:t>
    </dgm:pt>
    <dgm:pt modelId="{897459F1-1498-4F31-94A2-F3A6B30E9AB1}" type="sibTrans" cxnId="{0B4004B6-429A-4DEE-8AAC-30210934E8A9}">
      <dgm:prSet/>
      <dgm:spPr/>
      <dgm:t>
        <a:bodyPr/>
        <a:lstStyle/>
        <a:p>
          <a:endParaRPr lang="en-US"/>
        </a:p>
      </dgm:t>
    </dgm:pt>
    <dgm:pt modelId="{598F21B6-C8A1-400B-A5B6-49718DF8CB46}">
      <dgm:prSet/>
      <dgm:spPr/>
      <dgm:t>
        <a:bodyPr/>
        <a:lstStyle/>
        <a:p>
          <a:r>
            <a:rPr lang="en-US"/>
            <a:t>Which competencies are critical for company success and the business strategy?</a:t>
          </a:r>
        </a:p>
      </dgm:t>
    </dgm:pt>
    <dgm:pt modelId="{E3E210C1-9DBB-40DC-A963-DB04E0EFB8A8}" type="parTrans" cxnId="{27E813C8-53C2-40DD-8C47-ACF0640F8E14}">
      <dgm:prSet/>
      <dgm:spPr/>
      <dgm:t>
        <a:bodyPr/>
        <a:lstStyle/>
        <a:p>
          <a:endParaRPr lang="en-US"/>
        </a:p>
      </dgm:t>
    </dgm:pt>
    <dgm:pt modelId="{AC0EF89D-0612-4DBB-B137-8A870A1EC845}" type="sibTrans" cxnId="{27E813C8-53C2-40DD-8C47-ACF0640F8E14}">
      <dgm:prSet/>
      <dgm:spPr/>
      <dgm:t>
        <a:bodyPr/>
        <a:lstStyle/>
        <a:p>
          <a:endParaRPr lang="en-US"/>
        </a:p>
      </dgm:t>
    </dgm:pt>
    <dgm:pt modelId="{546562A3-3063-4A22-8D64-14537921BE29}" type="pres">
      <dgm:prSet presAssocID="{D68BDCB8-9401-448A-A6E3-3A6CA6295FF4}" presName="root" presStyleCnt="0">
        <dgm:presLayoutVars>
          <dgm:dir/>
          <dgm:resizeHandles val="exact"/>
        </dgm:presLayoutVars>
      </dgm:prSet>
      <dgm:spPr/>
    </dgm:pt>
    <dgm:pt modelId="{FEBF2D4E-B62C-47A6-B0BD-A13A88DEB508}" type="pres">
      <dgm:prSet presAssocID="{9FDA4884-C1E8-4246-9CD2-9E72E777F167}" presName="compNode" presStyleCnt="0"/>
      <dgm:spPr/>
    </dgm:pt>
    <dgm:pt modelId="{D84332E8-D5D4-4822-90DA-C52392D44EC6}" type="pres">
      <dgm:prSet presAssocID="{9FDA4884-C1E8-4246-9CD2-9E72E777F167}" presName="bgRect" presStyleLbl="bgShp" presStyleIdx="0" presStyleCnt="4"/>
      <dgm:spPr/>
    </dgm:pt>
    <dgm:pt modelId="{F2C76E04-C739-4FF7-B7D9-12F8C4988AE2}" type="pres">
      <dgm:prSet presAssocID="{9FDA4884-C1E8-4246-9CD2-9E72E777F167}" presName="iconRect" presStyleLbl="node1" presStyleIdx="0" presStyleCnt="4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C7AA07A7-ED8D-4253-8048-182358C059D8}" type="pres">
      <dgm:prSet presAssocID="{9FDA4884-C1E8-4246-9CD2-9E72E777F167}" presName="spaceRect" presStyleCnt="0"/>
      <dgm:spPr/>
    </dgm:pt>
    <dgm:pt modelId="{7F20D81B-E534-40CC-9181-82D19CE1DBF3}" type="pres">
      <dgm:prSet presAssocID="{9FDA4884-C1E8-4246-9CD2-9E72E777F167}" presName="parTx" presStyleLbl="revTx" presStyleIdx="0" presStyleCnt="4">
        <dgm:presLayoutVars>
          <dgm:chMax val="0"/>
          <dgm:chPref val="0"/>
        </dgm:presLayoutVars>
      </dgm:prSet>
      <dgm:spPr/>
    </dgm:pt>
    <dgm:pt modelId="{4E1C9038-8DC5-4F02-A17D-0E84AEC99930}" type="pres">
      <dgm:prSet presAssocID="{5C2187CE-5E74-4B2C-9130-03C4F104FF4B}" presName="sibTrans" presStyleCnt="0"/>
      <dgm:spPr/>
    </dgm:pt>
    <dgm:pt modelId="{D677E590-23F6-4C38-A6EC-F7D9D5421859}" type="pres">
      <dgm:prSet presAssocID="{428C1A93-FA0F-4A4D-91E9-9EA178D2D6BD}" presName="compNode" presStyleCnt="0"/>
      <dgm:spPr/>
    </dgm:pt>
    <dgm:pt modelId="{D5B56271-E301-45CE-B703-DD5D2DFB1F27}" type="pres">
      <dgm:prSet presAssocID="{428C1A93-FA0F-4A4D-91E9-9EA178D2D6BD}" presName="bgRect" presStyleLbl="bgShp" presStyleIdx="1" presStyleCnt="4"/>
      <dgm:spPr/>
    </dgm:pt>
    <dgm:pt modelId="{358D5E86-1045-41FA-B389-4E4982AAB987}" type="pres">
      <dgm:prSet presAssocID="{428C1A93-FA0F-4A4D-91E9-9EA178D2D6BD}" presName="iconRect" presStyleLbl="node1" presStyleIdx="1" presStyleCnt="4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1DC2AA4-7A0F-42E6-85A9-BC05D421AAAE}" type="pres">
      <dgm:prSet presAssocID="{428C1A93-FA0F-4A4D-91E9-9EA178D2D6BD}" presName="spaceRect" presStyleCnt="0"/>
      <dgm:spPr/>
    </dgm:pt>
    <dgm:pt modelId="{A83D7BBE-2D88-4D92-8CBA-A7A26CCE9373}" type="pres">
      <dgm:prSet presAssocID="{428C1A93-FA0F-4A4D-91E9-9EA178D2D6BD}" presName="parTx" presStyleLbl="revTx" presStyleIdx="1" presStyleCnt="4">
        <dgm:presLayoutVars>
          <dgm:chMax val="0"/>
          <dgm:chPref val="0"/>
        </dgm:presLayoutVars>
      </dgm:prSet>
      <dgm:spPr/>
    </dgm:pt>
    <dgm:pt modelId="{291FE9CB-F2C3-4CDE-A6C8-2F7AE4954379}" type="pres">
      <dgm:prSet presAssocID="{88397FCE-85A8-48B3-8FE4-76D2F8C73FD4}" presName="sibTrans" presStyleCnt="0"/>
      <dgm:spPr/>
    </dgm:pt>
    <dgm:pt modelId="{C001A540-F841-405E-96FC-87BFC353160D}" type="pres">
      <dgm:prSet presAssocID="{A4C95C4B-25A4-4BBC-9828-AE42735C5022}" presName="compNode" presStyleCnt="0"/>
      <dgm:spPr/>
    </dgm:pt>
    <dgm:pt modelId="{F7624531-2C28-434E-B177-2649272EEAE2}" type="pres">
      <dgm:prSet presAssocID="{A4C95C4B-25A4-4BBC-9828-AE42735C5022}" presName="bgRect" presStyleLbl="bgShp" presStyleIdx="2" presStyleCnt="4"/>
      <dgm:spPr/>
    </dgm:pt>
    <dgm:pt modelId="{38C4A00C-950A-402E-8013-E5B0E247861F}" type="pres">
      <dgm:prSet presAssocID="{A4C95C4B-25A4-4BBC-9828-AE42735C5022}" presName="iconRect" presStyleLbl="node1" presStyleIdx="2" presStyleCnt="4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12E42FB9-0C45-4102-BB40-F9874B4FFBF0}" type="pres">
      <dgm:prSet presAssocID="{A4C95C4B-25A4-4BBC-9828-AE42735C5022}" presName="spaceRect" presStyleCnt="0"/>
      <dgm:spPr/>
    </dgm:pt>
    <dgm:pt modelId="{34B4C66C-29D8-41A1-B8D1-317D716486A0}" type="pres">
      <dgm:prSet presAssocID="{A4C95C4B-25A4-4BBC-9828-AE42735C5022}" presName="parTx" presStyleLbl="revTx" presStyleIdx="2" presStyleCnt="4">
        <dgm:presLayoutVars>
          <dgm:chMax val="0"/>
          <dgm:chPref val="0"/>
        </dgm:presLayoutVars>
      </dgm:prSet>
      <dgm:spPr/>
    </dgm:pt>
    <dgm:pt modelId="{FA5D5FE0-7E03-4B3F-94CA-9DBABEFB9788}" type="pres">
      <dgm:prSet presAssocID="{897459F1-1498-4F31-94A2-F3A6B30E9AB1}" presName="sibTrans" presStyleCnt="0"/>
      <dgm:spPr/>
    </dgm:pt>
    <dgm:pt modelId="{C9781841-26C0-4F03-A293-93D67C7BAEA9}" type="pres">
      <dgm:prSet presAssocID="{598F21B6-C8A1-400B-A5B6-49718DF8CB46}" presName="compNode" presStyleCnt="0"/>
      <dgm:spPr/>
    </dgm:pt>
    <dgm:pt modelId="{49572CA4-465D-413A-8D7D-D4C172BE2B76}" type="pres">
      <dgm:prSet presAssocID="{598F21B6-C8A1-400B-A5B6-49718DF8CB46}" presName="bgRect" presStyleLbl="bgShp" presStyleIdx="3" presStyleCnt="4"/>
      <dgm:spPr/>
    </dgm:pt>
    <dgm:pt modelId="{3E8EB5B3-E0D4-4763-AA56-9FBE6BCCFEA0}" type="pres">
      <dgm:prSet presAssocID="{598F21B6-C8A1-400B-A5B6-49718DF8CB46}" presName="iconRect" presStyleLbl="node1" presStyleIdx="3" presStyleCnt="4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A5030240-4568-49E7-A4C8-1209BA93F64C}" type="pres">
      <dgm:prSet presAssocID="{598F21B6-C8A1-400B-A5B6-49718DF8CB46}" presName="spaceRect" presStyleCnt="0"/>
      <dgm:spPr/>
    </dgm:pt>
    <dgm:pt modelId="{E47BCD95-CD17-47B8-9510-2B68FC333710}" type="pres">
      <dgm:prSet presAssocID="{598F21B6-C8A1-400B-A5B6-49718DF8CB46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13FC773D-3D76-42C0-B259-F3E3A58B63B4}" type="presOf" srcId="{428C1A93-FA0F-4A4D-91E9-9EA178D2D6BD}" destId="{A83D7BBE-2D88-4D92-8CBA-A7A26CCE9373}" srcOrd="0" destOrd="0" presId="urn:microsoft.com/office/officeart/2018/2/layout/IconVerticalSolidList"/>
    <dgm:cxn modelId="{0094859D-E52F-49AC-9DC3-E03E95F2DDD0}" srcId="{D68BDCB8-9401-448A-A6E3-3A6CA6295FF4}" destId="{9FDA4884-C1E8-4246-9CD2-9E72E777F167}" srcOrd="0" destOrd="0" parTransId="{60CE299F-CC84-424B-9D9C-F808507F558F}" sibTransId="{5C2187CE-5E74-4B2C-9130-03C4F104FF4B}"/>
    <dgm:cxn modelId="{0B4004B6-429A-4DEE-8AAC-30210934E8A9}" srcId="{D68BDCB8-9401-448A-A6E3-3A6CA6295FF4}" destId="{A4C95C4B-25A4-4BBC-9828-AE42735C5022}" srcOrd="2" destOrd="0" parTransId="{1B1248A9-5B06-43BA-B4DB-7E58F5454B04}" sibTransId="{897459F1-1498-4F31-94A2-F3A6B30E9AB1}"/>
    <dgm:cxn modelId="{87110ABA-618F-40DD-BBB5-5976649AAB3A}" type="presOf" srcId="{598F21B6-C8A1-400B-A5B6-49718DF8CB46}" destId="{E47BCD95-CD17-47B8-9510-2B68FC333710}" srcOrd="0" destOrd="0" presId="urn:microsoft.com/office/officeart/2018/2/layout/IconVerticalSolidList"/>
    <dgm:cxn modelId="{8BB9E1C1-F158-41CA-A14F-0197CA5144FB}" type="presOf" srcId="{A4C95C4B-25A4-4BBC-9828-AE42735C5022}" destId="{34B4C66C-29D8-41A1-B8D1-317D716486A0}" srcOrd="0" destOrd="0" presId="urn:microsoft.com/office/officeart/2018/2/layout/IconVerticalSolidList"/>
    <dgm:cxn modelId="{27E813C8-53C2-40DD-8C47-ACF0640F8E14}" srcId="{D68BDCB8-9401-448A-A6E3-3A6CA6295FF4}" destId="{598F21B6-C8A1-400B-A5B6-49718DF8CB46}" srcOrd="3" destOrd="0" parTransId="{E3E210C1-9DBB-40DC-A963-DB04E0EFB8A8}" sibTransId="{AC0EF89D-0612-4DBB-B137-8A870A1EC845}"/>
    <dgm:cxn modelId="{A04202C9-C7B7-4D6B-8EA7-8C2CF1774C5C}" type="presOf" srcId="{D68BDCB8-9401-448A-A6E3-3A6CA6295FF4}" destId="{546562A3-3063-4A22-8D64-14537921BE29}" srcOrd="0" destOrd="0" presId="urn:microsoft.com/office/officeart/2018/2/layout/IconVerticalSolidList"/>
    <dgm:cxn modelId="{5C4D7BD0-CD58-40AE-9FA4-AA1F9327A1AD}" srcId="{D68BDCB8-9401-448A-A6E3-3A6CA6295FF4}" destId="{428C1A93-FA0F-4A4D-91E9-9EA178D2D6BD}" srcOrd="1" destOrd="0" parTransId="{54A5AB7A-7796-4494-8BF7-C9D7111F5DE8}" sibTransId="{88397FCE-85A8-48B3-8FE4-76D2F8C73FD4}"/>
    <dgm:cxn modelId="{B234E6F8-A3B2-47AB-889B-C31399E640C7}" type="presOf" srcId="{9FDA4884-C1E8-4246-9CD2-9E72E777F167}" destId="{7F20D81B-E534-40CC-9181-82D19CE1DBF3}" srcOrd="0" destOrd="0" presId="urn:microsoft.com/office/officeart/2018/2/layout/IconVerticalSolidList"/>
    <dgm:cxn modelId="{B92E8037-A935-4F6B-B40C-2B45D14FCF67}" type="presParOf" srcId="{546562A3-3063-4A22-8D64-14537921BE29}" destId="{FEBF2D4E-B62C-47A6-B0BD-A13A88DEB508}" srcOrd="0" destOrd="0" presId="urn:microsoft.com/office/officeart/2018/2/layout/IconVerticalSolidList"/>
    <dgm:cxn modelId="{B1D48263-5ABC-4974-9B4A-0EEF785F07A7}" type="presParOf" srcId="{FEBF2D4E-B62C-47A6-B0BD-A13A88DEB508}" destId="{D84332E8-D5D4-4822-90DA-C52392D44EC6}" srcOrd="0" destOrd="0" presId="urn:microsoft.com/office/officeart/2018/2/layout/IconVerticalSolidList"/>
    <dgm:cxn modelId="{4AB7D070-65C6-414E-A7F3-8033F994B6D4}" type="presParOf" srcId="{FEBF2D4E-B62C-47A6-B0BD-A13A88DEB508}" destId="{F2C76E04-C739-4FF7-B7D9-12F8C4988AE2}" srcOrd="1" destOrd="0" presId="urn:microsoft.com/office/officeart/2018/2/layout/IconVerticalSolidList"/>
    <dgm:cxn modelId="{68DE20E6-55D8-4BD7-9606-878FC843F130}" type="presParOf" srcId="{FEBF2D4E-B62C-47A6-B0BD-A13A88DEB508}" destId="{C7AA07A7-ED8D-4253-8048-182358C059D8}" srcOrd="2" destOrd="0" presId="urn:microsoft.com/office/officeart/2018/2/layout/IconVerticalSolidList"/>
    <dgm:cxn modelId="{B37336D8-C533-47A3-A13F-C65F3F5EC7CF}" type="presParOf" srcId="{FEBF2D4E-B62C-47A6-B0BD-A13A88DEB508}" destId="{7F20D81B-E534-40CC-9181-82D19CE1DBF3}" srcOrd="3" destOrd="0" presId="urn:microsoft.com/office/officeart/2018/2/layout/IconVerticalSolidList"/>
    <dgm:cxn modelId="{E6E94C4B-8D79-4B2F-B587-751960EBED81}" type="presParOf" srcId="{546562A3-3063-4A22-8D64-14537921BE29}" destId="{4E1C9038-8DC5-4F02-A17D-0E84AEC99930}" srcOrd="1" destOrd="0" presId="urn:microsoft.com/office/officeart/2018/2/layout/IconVerticalSolidList"/>
    <dgm:cxn modelId="{75B02ED4-30B8-460B-BFA8-4B9B292ACCD1}" type="presParOf" srcId="{546562A3-3063-4A22-8D64-14537921BE29}" destId="{D677E590-23F6-4C38-A6EC-F7D9D5421859}" srcOrd="2" destOrd="0" presId="urn:microsoft.com/office/officeart/2018/2/layout/IconVerticalSolidList"/>
    <dgm:cxn modelId="{9F128385-1B77-4FF6-85C9-7C060BA255BE}" type="presParOf" srcId="{D677E590-23F6-4C38-A6EC-F7D9D5421859}" destId="{D5B56271-E301-45CE-B703-DD5D2DFB1F27}" srcOrd="0" destOrd="0" presId="urn:microsoft.com/office/officeart/2018/2/layout/IconVerticalSolidList"/>
    <dgm:cxn modelId="{5317E286-C6F3-4F01-B387-3A975A145A92}" type="presParOf" srcId="{D677E590-23F6-4C38-A6EC-F7D9D5421859}" destId="{358D5E86-1045-41FA-B389-4E4982AAB987}" srcOrd="1" destOrd="0" presId="urn:microsoft.com/office/officeart/2018/2/layout/IconVerticalSolidList"/>
    <dgm:cxn modelId="{36CAD4E6-460D-4300-BA0D-DBF1D4F3FAD1}" type="presParOf" srcId="{D677E590-23F6-4C38-A6EC-F7D9D5421859}" destId="{B1DC2AA4-7A0F-42E6-85A9-BC05D421AAAE}" srcOrd="2" destOrd="0" presId="urn:microsoft.com/office/officeart/2018/2/layout/IconVerticalSolidList"/>
    <dgm:cxn modelId="{2FF5C385-F72B-4548-A151-39C965D6D824}" type="presParOf" srcId="{D677E590-23F6-4C38-A6EC-F7D9D5421859}" destId="{A83D7BBE-2D88-4D92-8CBA-A7A26CCE9373}" srcOrd="3" destOrd="0" presId="urn:microsoft.com/office/officeart/2018/2/layout/IconVerticalSolidList"/>
    <dgm:cxn modelId="{E1FDAF43-191C-4908-9B30-97802A8A6527}" type="presParOf" srcId="{546562A3-3063-4A22-8D64-14537921BE29}" destId="{291FE9CB-F2C3-4CDE-A6C8-2F7AE4954379}" srcOrd="3" destOrd="0" presId="urn:microsoft.com/office/officeart/2018/2/layout/IconVerticalSolidList"/>
    <dgm:cxn modelId="{A2F8025C-043F-42AA-B3B8-81065E8B4F45}" type="presParOf" srcId="{546562A3-3063-4A22-8D64-14537921BE29}" destId="{C001A540-F841-405E-96FC-87BFC353160D}" srcOrd="4" destOrd="0" presId="urn:microsoft.com/office/officeart/2018/2/layout/IconVerticalSolidList"/>
    <dgm:cxn modelId="{1DEE2859-5A57-48BC-8203-8A753417D594}" type="presParOf" srcId="{C001A540-F841-405E-96FC-87BFC353160D}" destId="{F7624531-2C28-434E-B177-2649272EEAE2}" srcOrd="0" destOrd="0" presId="urn:microsoft.com/office/officeart/2018/2/layout/IconVerticalSolidList"/>
    <dgm:cxn modelId="{92808619-9EF6-4CF9-A6E1-3F464322BBEC}" type="presParOf" srcId="{C001A540-F841-405E-96FC-87BFC353160D}" destId="{38C4A00C-950A-402E-8013-E5B0E247861F}" srcOrd="1" destOrd="0" presId="urn:microsoft.com/office/officeart/2018/2/layout/IconVerticalSolidList"/>
    <dgm:cxn modelId="{F78CF7FD-8499-4DEF-8F9E-206BED975E30}" type="presParOf" srcId="{C001A540-F841-405E-96FC-87BFC353160D}" destId="{12E42FB9-0C45-4102-BB40-F9874B4FFBF0}" srcOrd="2" destOrd="0" presId="urn:microsoft.com/office/officeart/2018/2/layout/IconVerticalSolidList"/>
    <dgm:cxn modelId="{AAC53FF1-0D9D-409C-9399-3414D586E28B}" type="presParOf" srcId="{C001A540-F841-405E-96FC-87BFC353160D}" destId="{34B4C66C-29D8-41A1-B8D1-317D716486A0}" srcOrd="3" destOrd="0" presId="urn:microsoft.com/office/officeart/2018/2/layout/IconVerticalSolidList"/>
    <dgm:cxn modelId="{D1DA40E7-3C33-4BD6-92E3-35ED8815B3BC}" type="presParOf" srcId="{546562A3-3063-4A22-8D64-14537921BE29}" destId="{FA5D5FE0-7E03-4B3F-94CA-9DBABEFB9788}" srcOrd="5" destOrd="0" presId="urn:microsoft.com/office/officeart/2018/2/layout/IconVerticalSolidList"/>
    <dgm:cxn modelId="{6FDEC77D-8315-4673-8213-C4A99A1F01ED}" type="presParOf" srcId="{546562A3-3063-4A22-8D64-14537921BE29}" destId="{C9781841-26C0-4F03-A293-93D67C7BAEA9}" srcOrd="6" destOrd="0" presId="urn:microsoft.com/office/officeart/2018/2/layout/IconVerticalSolidList"/>
    <dgm:cxn modelId="{E61818F7-7DBC-497E-ABEC-896E5C6B7C6F}" type="presParOf" srcId="{C9781841-26C0-4F03-A293-93D67C7BAEA9}" destId="{49572CA4-465D-413A-8D7D-D4C172BE2B76}" srcOrd="0" destOrd="0" presId="urn:microsoft.com/office/officeart/2018/2/layout/IconVerticalSolidList"/>
    <dgm:cxn modelId="{088B9D7D-0900-4FEA-85CB-36C152FA60D0}" type="presParOf" srcId="{C9781841-26C0-4F03-A293-93D67C7BAEA9}" destId="{3E8EB5B3-E0D4-4763-AA56-9FBE6BCCFEA0}" srcOrd="1" destOrd="0" presId="urn:microsoft.com/office/officeart/2018/2/layout/IconVerticalSolidList"/>
    <dgm:cxn modelId="{A30E5CAD-DD4B-4793-A65D-6A1FFA26720A}" type="presParOf" srcId="{C9781841-26C0-4F03-A293-93D67C7BAEA9}" destId="{A5030240-4568-49E7-A4C8-1209BA93F64C}" srcOrd="2" destOrd="0" presId="urn:microsoft.com/office/officeart/2018/2/layout/IconVerticalSolidList"/>
    <dgm:cxn modelId="{82F98C9D-9E39-40EE-9034-FE1CA0E140F2}" type="presParOf" srcId="{C9781841-26C0-4F03-A293-93D67C7BAEA9}" destId="{E47BCD95-CD17-47B8-9510-2B68FC3337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7C49B-00EA-4382-9D20-3D79DADD0A1E}">
      <dsp:nvSpPr>
        <dsp:cNvPr id="0" name=""/>
        <dsp:cNvSpPr/>
      </dsp:nvSpPr>
      <dsp:spPr>
        <a:xfrm>
          <a:off x="0" y="3813"/>
          <a:ext cx="10515600" cy="8123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BCDCDA-E9AF-403C-9830-ABF35746A471}">
      <dsp:nvSpPr>
        <dsp:cNvPr id="0" name=""/>
        <dsp:cNvSpPr/>
      </dsp:nvSpPr>
      <dsp:spPr>
        <a:xfrm>
          <a:off x="245722" y="186582"/>
          <a:ext cx="446767" cy="446767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DD2AF7-DC5F-4866-9F40-6829EC21B733}">
      <dsp:nvSpPr>
        <dsp:cNvPr id="0" name=""/>
        <dsp:cNvSpPr/>
      </dsp:nvSpPr>
      <dsp:spPr>
        <a:xfrm>
          <a:off x="938212" y="3813"/>
          <a:ext cx="9577387" cy="812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69" tIns="85969" rIns="85969" bIns="8596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Describe the strategic training and development process</a:t>
          </a:r>
        </a:p>
      </dsp:txBody>
      <dsp:txXfrm>
        <a:off x="938212" y="3813"/>
        <a:ext cx="9577387" cy="812304"/>
      </dsp:txXfrm>
    </dsp:sp>
    <dsp:sp modelId="{5640FA8E-9CE1-49DE-A325-72779FA50A0E}">
      <dsp:nvSpPr>
        <dsp:cNvPr id="0" name=""/>
        <dsp:cNvSpPr/>
      </dsp:nvSpPr>
      <dsp:spPr>
        <a:xfrm>
          <a:off x="0" y="1019194"/>
          <a:ext cx="10515600" cy="8123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531D40-DDB7-4A19-B30B-5A8C63B19467}">
      <dsp:nvSpPr>
        <dsp:cNvPr id="0" name=""/>
        <dsp:cNvSpPr/>
      </dsp:nvSpPr>
      <dsp:spPr>
        <a:xfrm>
          <a:off x="245722" y="1201963"/>
          <a:ext cx="446767" cy="446767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A314A9-0A39-47D2-A113-BC3EC70A4D06}">
      <dsp:nvSpPr>
        <dsp:cNvPr id="0" name=""/>
        <dsp:cNvSpPr/>
      </dsp:nvSpPr>
      <dsp:spPr>
        <a:xfrm>
          <a:off x="938212" y="1019194"/>
          <a:ext cx="9577387" cy="812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69" tIns="85969" rIns="85969" bIns="8596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Discuss how business strategy influences the type and amount of training in the organization</a:t>
          </a:r>
        </a:p>
      </dsp:txBody>
      <dsp:txXfrm>
        <a:off x="938212" y="1019194"/>
        <a:ext cx="9577387" cy="812304"/>
      </dsp:txXfrm>
    </dsp:sp>
    <dsp:sp modelId="{A548DBC7-80E8-4740-BA21-5DF4C6BDC6B8}">
      <dsp:nvSpPr>
        <dsp:cNvPr id="0" name=""/>
        <dsp:cNvSpPr/>
      </dsp:nvSpPr>
      <dsp:spPr>
        <a:xfrm>
          <a:off x="0" y="2034575"/>
          <a:ext cx="10515600" cy="8123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0DA259-82D0-4A03-8D90-7359DDBEAE5C}">
      <dsp:nvSpPr>
        <dsp:cNvPr id="0" name=""/>
        <dsp:cNvSpPr/>
      </dsp:nvSpPr>
      <dsp:spPr>
        <a:xfrm>
          <a:off x="245722" y="2217344"/>
          <a:ext cx="446767" cy="446767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1E3051-CDE9-4762-840B-43AAC169FD13}">
      <dsp:nvSpPr>
        <dsp:cNvPr id="0" name=""/>
        <dsp:cNvSpPr/>
      </dsp:nvSpPr>
      <dsp:spPr>
        <a:xfrm>
          <a:off x="938212" y="2034575"/>
          <a:ext cx="9577387" cy="812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69" tIns="85969" rIns="85969" bIns="8596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Compare the advantages and disadvantages of centralizing the training function</a:t>
          </a:r>
        </a:p>
      </dsp:txBody>
      <dsp:txXfrm>
        <a:off x="938212" y="2034575"/>
        <a:ext cx="9577387" cy="812304"/>
      </dsp:txXfrm>
    </dsp:sp>
    <dsp:sp modelId="{5E5B54E4-4FCD-EC48-98C2-22C26B1A7BFF}">
      <dsp:nvSpPr>
        <dsp:cNvPr id="0" name=""/>
        <dsp:cNvSpPr/>
      </dsp:nvSpPr>
      <dsp:spPr>
        <a:xfrm>
          <a:off x="0" y="3049956"/>
          <a:ext cx="10515600" cy="8123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5F409D-3B98-BF48-A620-0651A19E6113}">
      <dsp:nvSpPr>
        <dsp:cNvPr id="0" name=""/>
        <dsp:cNvSpPr/>
      </dsp:nvSpPr>
      <dsp:spPr>
        <a:xfrm>
          <a:off x="245722" y="3232725"/>
          <a:ext cx="446767" cy="446767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C92DB9-BF10-FB48-A497-7BDAE9F36EF4}">
      <dsp:nvSpPr>
        <dsp:cNvPr id="0" name=""/>
        <dsp:cNvSpPr/>
      </dsp:nvSpPr>
      <dsp:spPr>
        <a:xfrm>
          <a:off x="938212" y="3049956"/>
          <a:ext cx="9577387" cy="812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69" tIns="85969" rIns="85969" bIns="8596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List characteristics of a learning organization</a:t>
          </a:r>
        </a:p>
      </dsp:txBody>
      <dsp:txXfrm>
        <a:off x="938212" y="3049956"/>
        <a:ext cx="9577387" cy="812304"/>
      </dsp:txXfrm>
    </dsp:sp>
    <dsp:sp modelId="{FFA26505-FFD0-4C05-9E8A-C2741868685A}">
      <dsp:nvSpPr>
        <dsp:cNvPr id="0" name=""/>
        <dsp:cNvSpPr/>
      </dsp:nvSpPr>
      <dsp:spPr>
        <a:xfrm>
          <a:off x="0" y="4065337"/>
          <a:ext cx="10515600" cy="8123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B3CA5D-3980-4BC2-8458-D28839D820FE}">
      <dsp:nvSpPr>
        <dsp:cNvPr id="0" name=""/>
        <dsp:cNvSpPr/>
      </dsp:nvSpPr>
      <dsp:spPr>
        <a:xfrm>
          <a:off x="245722" y="4248106"/>
          <a:ext cx="446767" cy="446767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826F39-DEF0-47B4-8DF5-F549E896D455}">
      <dsp:nvSpPr>
        <dsp:cNvPr id="0" name=""/>
        <dsp:cNvSpPr/>
      </dsp:nvSpPr>
      <dsp:spPr>
        <a:xfrm>
          <a:off x="938212" y="4065337"/>
          <a:ext cx="9577387" cy="812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69" tIns="85969" rIns="85969" bIns="8596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Discuss how to create a learning or training brand and why it is important</a:t>
          </a:r>
        </a:p>
      </dsp:txBody>
      <dsp:txXfrm>
        <a:off x="938212" y="4065337"/>
        <a:ext cx="9577387" cy="8123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332E8-D5D4-4822-90DA-C52392D44EC6}">
      <dsp:nvSpPr>
        <dsp:cNvPr id="0" name=""/>
        <dsp:cNvSpPr/>
      </dsp:nvSpPr>
      <dsp:spPr>
        <a:xfrm>
          <a:off x="0" y="2233"/>
          <a:ext cx="7126137" cy="113213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C76E04-C739-4FF7-B7D9-12F8C4988AE2}">
      <dsp:nvSpPr>
        <dsp:cNvPr id="0" name=""/>
        <dsp:cNvSpPr/>
      </dsp:nvSpPr>
      <dsp:spPr>
        <a:xfrm>
          <a:off x="342471" y="256964"/>
          <a:ext cx="622675" cy="622675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20D81B-E534-40CC-9181-82D19CE1DBF3}">
      <dsp:nvSpPr>
        <dsp:cNvPr id="0" name=""/>
        <dsp:cNvSpPr/>
      </dsp:nvSpPr>
      <dsp:spPr>
        <a:xfrm>
          <a:off x="1307618" y="2233"/>
          <a:ext cx="5818518" cy="1132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818" tIns="119818" rIns="119818" bIns="11981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What is the vision and mission of the company? Identify the strategic drivers of the business strategy.</a:t>
          </a:r>
        </a:p>
      </dsp:txBody>
      <dsp:txXfrm>
        <a:off x="1307618" y="2233"/>
        <a:ext cx="5818518" cy="1132137"/>
      </dsp:txXfrm>
    </dsp:sp>
    <dsp:sp modelId="{D5B56271-E301-45CE-B703-DD5D2DFB1F27}">
      <dsp:nvSpPr>
        <dsp:cNvPr id="0" name=""/>
        <dsp:cNvSpPr/>
      </dsp:nvSpPr>
      <dsp:spPr>
        <a:xfrm>
          <a:off x="0" y="1417405"/>
          <a:ext cx="7126137" cy="113213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8D5E86-1045-41FA-B389-4E4982AAB987}">
      <dsp:nvSpPr>
        <dsp:cNvPr id="0" name=""/>
        <dsp:cNvSpPr/>
      </dsp:nvSpPr>
      <dsp:spPr>
        <a:xfrm>
          <a:off x="342471" y="1672136"/>
          <a:ext cx="622675" cy="622675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3D7BBE-2D88-4D92-8CBA-A7A26CCE9373}">
      <dsp:nvSpPr>
        <dsp:cNvPr id="0" name=""/>
        <dsp:cNvSpPr/>
      </dsp:nvSpPr>
      <dsp:spPr>
        <a:xfrm>
          <a:off x="1307618" y="1417405"/>
          <a:ext cx="5818518" cy="1132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818" tIns="119818" rIns="119818" bIns="11981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What capabilities does the company need as a result of the business strategy and business environment challenges?</a:t>
          </a:r>
        </a:p>
      </dsp:txBody>
      <dsp:txXfrm>
        <a:off x="1307618" y="1417405"/>
        <a:ext cx="5818518" cy="1132137"/>
      </dsp:txXfrm>
    </dsp:sp>
    <dsp:sp modelId="{F7624531-2C28-434E-B177-2649272EEAE2}">
      <dsp:nvSpPr>
        <dsp:cNvPr id="0" name=""/>
        <dsp:cNvSpPr/>
      </dsp:nvSpPr>
      <dsp:spPr>
        <a:xfrm>
          <a:off x="0" y="2832577"/>
          <a:ext cx="7126137" cy="113213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C4A00C-950A-402E-8013-E5B0E247861F}">
      <dsp:nvSpPr>
        <dsp:cNvPr id="0" name=""/>
        <dsp:cNvSpPr/>
      </dsp:nvSpPr>
      <dsp:spPr>
        <a:xfrm>
          <a:off x="342471" y="3087308"/>
          <a:ext cx="622675" cy="622675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B4C66C-29D8-41A1-B8D1-317D716486A0}">
      <dsp:nvSpPr>
        <dsp:cNvPr id="0" name=""/>
        <dsp:cNvSpPr/>
      </dsp:nvSpPr>
      <dsp:spPr>
        <a:xfrm>
          <a:off x="1307618" y="2832577"/>
          <a:ext cx="5818518" cy="1132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818" tIns="119818" rIns="119818" bIns="11981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What types of training and development will best attract, retain, and develop the talent needed for success?</a:t>
          </a:r>
        </a:p>
      </dsp:txBody>
      <dsp:txXfrm>
        <a:off x="1307618" y="2832577"/>
        <a:ext cx="5818518" cy="1132137"/>
      </dsp:txXfrm>
    </dsp:sp>
    <dsp:sp modelId="{49572CA4-465D-413A-8D7D-D4C172BE2B76}">
      <dsp:nvSpPr>
        <dsp:cNvPr id="0" name=""/>
        <dsp:cNvSpPr/>
      </dsp:nvSpPr>
      <dsp:spPr>
        <a:xfrm>
          <a:off x="0" y="4247748"/>
          <a:ext cx="7126137" cy="113213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8EB5B3-E0D4-4763-AA56-9FBE6BCCFEA0}">
      <dsp:nvSpPr>
        <dsp:cNvPr id="0" name=""/>
        <dsp:cNvSpPr/>
      </dsp:nvSpPr>
      <dsp:spPr>
        <a:xfrm>
          <a:off x="342471" y="4502479"/>
          <a:ext cx="622675" cy="622675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7BCD95-CD17-47B8-9510-2B68FC333710}">
      <dsp:nvSpPr>
        <dsp:cNvPr id="0" name=""/>
        <dsp:cNvSpPr/>
      </dsp:nvSpPr>
      <dsp:spPr>
        <a:xfrm>
          <a:off x="1307618" y="4247748"/>
          <a:ext cx="5818518" cy="1132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818" tIns="119818" rIns="119818" bIns="11981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Which competencies are critical for company success and the business strategy?</a:t>
          </a:r>
        </a:p>
      </dsp:txBody>
      <dsp:txXfrm>
        <a:off x="1307618" y="4247748"/>
        <a:ext cx="5818518" cy="1132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655D8-8F7A-D848-852C-7B26F53CF5AA}" type="datetimeFigureOut">
              <a:rPr lang="en-US" smtClean="0"/>
              <a:t>10/28/21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2CD0F-B0F7-7249-884F-670065CA8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79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2CD0F-B0F7-7249-884F-670065CA8B2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800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2CD0F-B0F7-7249-884F-670065CA8B2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6308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>
            <a:extLst>
              <a:ext uri="{FF2B5EF4-FFF2-40B4-BE49-F238E27FC236}">
                <a16:creationId xmlns:a16="http://schemas.microsoft.com/office/drawing/2014/main" id="{1CE0B9B3-296E-2141-8874-4C6291981F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4818" name="Notes Placeholder 2">
            <a:extLst>
              <a:ext uri="{FF2B5EF4-FFF2-40B4-BE49-F238E27FC236}">
                <a16:creationId xmlns:a16="http://schemas.microsoft.com/office/drawing/2014/main" id="{C2B89928-DEA6-2546-B731-883203FB37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4819" name="Slide Number Placeholder 3">
            <a:extLst>
              <a:ext uri="{FF2B5EF4-FFF2-40B4-BE49-F238E27FC236}">
                <a16:creationId xmlns:a16="http://schemas.microsoft.com/office/drawing/2014/main" id="{609662A9-89F6-5B42-B7EF-0612D75792FF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8738927-169B-DF4E-A54E-C8AB03D89470}" type="slidenum">
              <a:rPr lang="en-US" altLang="en-US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016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263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2CD0F-B0F7-7249-884F-670065CA8B2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54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F1AC4FF8-7E6D-4B81-85CA-8D00744BB4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C230C4-B29D-44DE-8817-50112C523D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5B3F8E2B-2E7E-4C87-A74B-67A3BF8142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7DB5592-A37B-4B73-8BBC-8FE1C3031138}" type="slidenum">
              <a:rPr lang="en-US" altLang="en-US" sz="1200" smtClean="0"/>
              <a:pPr/>
              <a:t>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415802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4C52031-2CC6-4141-A5ED-A01C23F734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27D792EF-72A5-437C-97BD-2F215FF1B0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CDCE1566-7062-4A08-8EC6-919745BC58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3763">
              <a:spcBef>
                <a:spcPct val="30000"/>
              </a:spcBef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3763">
              <a:spcBef>
                <a:spcPct val="30000"/>
              </a:spcBef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3763">
              <a:spcBef>
                <a:spcPct val="30000"/>
              </a:spcBef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3763">
              <a:spcBef>
                <a:spcPct val="30000"/>
              </a:spcBef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3763">
              <a:spcBef>
                <a:spcPct val="30000"/>
              </a:spcBef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376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376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376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3763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F1B8142-1814-434A-9FB6-1E32D3710F91}" type="slidenum">
              <a:rPr lang="en-US" altLang="en-US" sz="1200" smtClean="0"/>
              <a:pPr>
                <a:spcBef>
                  <a:spcPct val="0"/>
                </a:spcBef>
              </a:pPr>
              <a:t>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09619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2CD0F-B0F7-7249-884F-670065CA8B2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691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2CD0F-B0F7-7249-884F-670065CA8B2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390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2CD0F-B0F7-7249-884F-670065CA8B2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246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2CD0F-B0F7-7249-884F-670065CA8B2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016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606B3EBD-3AC1-4421-823F-C55273681F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B425A910-AB3B-49C8-8D74-79E4245AF8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3012" name="Slide Number Placeholder 3">
            <a:extLst>
              <a:ext uri="{FF2B5EF4-FFF2-40B4-BE49-F238E27FC236}">
                <a16:creationId xmlns:a16="http://schemas.microsoft.com/office/drawing/2014/main" id="{A0CB8F84-5DD2-43D7-AF6C-C609BF9F7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05D5FDE-126D-473D-A601-EB25A4EDA03F}" type="slidenum">
              <a:rPr lang="en-US" altLang="en-US" sz="1200" smtClean="0"/>
              <a:pPr/>
              <a:t>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373271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4802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11857220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1652" y="1204956"/>
            <a:ext cx="3322320" cy="5329999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987385" y="1204956"/>
            <a:ext cx="7752964" cy="538212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270924"/>
            <a:ext cx="11090056" cy="767044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129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73892"/>
            <a:ext cx="3932237" cy="469509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650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98605"/>
            <a:ext cx="3932237" cy="46703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099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43" y="2584175"/>
            <a:ext cx="6708914" cy="1266756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903" y="6176150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126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1351" y="6335714"/>
            <a:ext cx="27432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040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309816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05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63742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0849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04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255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04655"/>
            <a:ext cx="5157787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71698"/>
            <a:ext cx="5157787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4655"/>
            <a:ext cx="5183188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71698"/>
            <a:ext cx="5183188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615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962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5873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3696" y="283185"/>
            <a:ext cx="4339794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7102" y="580225"/>
            <a:ext cx="5240744" cy="5974711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11196126" y="566857"/>
            <a:ext cx="1498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SLIDES 00</a:t>
            </a:r>
            <a:fld id="{5E260BBD-2807-46E1-A9A7-B86970334554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458" y="6154644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8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0667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4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8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4FBD6A-62F7-344D-AD75-3D70899D88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989" y="2880273"/>
            <a:ext cx="5272240" cy="1097454"/>
          </a:xfrm>
        </p:spPr>
        <p:txBody>
          <a:bodyPr/>
          <a:lstStyle/>
          <a:p>
            <a:r>
              <a:rPr lang="en-US" altLang="en-US" dirty="0"/>
              <a:t>Employee Training and Development</a:t>
            </a:r>
            <a:br>
              <a:rPr lang="en-US" altLang="en-US" dirty="0"/>
            </a:br>
            <a:br>
              <a:rPr lang="en-US" altLang="en-US" sz="2000" dirty="0">
                <a:latin typeface="Arial" charset="0"/>
                <a:ea typeface="ＭＳ Ｐゴシック" pitchFamily="34" charset="-128"/>
              </a:rPr>
            </a:br>
            <a:br>
              <a:rPr lang="en-US" altLang="en-US" dirty="0"/>
            </a:br>
            <a:r>
              <a:rPr lang="en-US" dirty="0"/>
              <a:t>Module 3: Strategic Training</a:t>
            </a:r>
          </a:p>
        </p:txBody>
      </p:sp>
    </p:spTree>
    <p:extLst>
      <p:ext uri="{BB962C8B-B14F-4D97-AF65-F5344CB8AC3E}">
        <p14:creationId xmlns:p14="http://schemas.microsoft.com/office/powerpoint/2010/main" val="60965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76421C68-62F8-4074-8975-A2123A2444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 anchor="ctr">
            <a:normAutofit/>
          </a:bodyPr>
          <a:lstStyle/>
          <a:p>
            <a:r>
              <a:rPr lang="en-US" altLang="en-US"/>
              <a:t>Marketing and Creating a Brand</a:t>
            </a:r>
          </a:p>
        </p:txBody>
      </p:sp>
      <p:pic>
        <p:nvPicPr>
          <p:cNvPr id="3" name="Content Placeholder 2" descr="A group of people sitting on the floor playing a board game&#10;&#10;Description automatically generated with medium confidence">
            <a:extLst>
              <a:ext uri="{FF2B5EF4-FFF2-40B4-BE49-F238E27FC236}">
                <a16:creationId xmlns:a16="http://schemas.microsoft.com/office/drawing/2014/main" id="{53F0D06A-D977-2848-B0D1-A185066F82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8824" y="1161535"/>
            <a:ext cx="6574351" cy="4881456"/>
          </a:xfrm>
          <a:noFill/>
        </p:spPr>
      </p:pic>
    </p:spTree>
    <p:extLst>
      <p:ext uri="{BB962C8B-B14F-4D97-AF65-F5344CB8AC3E}">
        <p14:creationId xmlns:p14="http://schemas.microsoft.com/office/powerpoint/2010/main" val="3061434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Freeform 6">
            <a:extLst>
              <a:ext uri="{FF2B5EF4-FFF2-40B4-BE49-F238E27FC236}">
                <a16:creationId xmlns:a16="http://schemas.microsoft.com/office/drawing/2014/main" id="{2D10ECE1-2E70-8D47-9399-9EBEB10013C5}"/>
              </a:ext>
            </a:extLst>
          </p:cNvPr>
          <p:cNvSpPr>
            <a:spLocks/>
          </p:cNvSpPr>
          <p:nvPr/>
        </p:nvSpPr>
        <p:spPr bwMode="auto">
          <a:xfrm>
            <a:off x="3270251" y="1301751"/>
            <a:ext cx="1114425" cy="1311275"/>
          </a:xfrm>
          <a:custGeom>
            <a:avLst/>
            <a:gdLst/>
            <a:ahLst/>
            <a:cxnLst>
              <a:cxn ang="0">
                <a:pos x="296" y="0"/>
              </a:cxn>
              <a:cxn ang="0">
                <a:pos x="331" y="2"/>
              </a:cxn>
              <a:cxn ang="0">
                <a:pos x="367" y="9"/>
              </a:cxn>
              <a:cxn ang="0">
                <a:pos x="405" y="23"/>
              </a:cxn>
              <a:cxn ang="0">
                <a:pos x="444" y="41"/>
              </a:cxn>
              <a:cxn ang="0">
                <a:pos x="482" y="64"/>
              </a:cxn>
              <a:cxn ang="0">
                <a:pos x="521" y="91"/>
              </a:cxn>
              <a:cxn ang="0">
                <a:pos x="560" y="120"/>
              </a:cxn>
              <a:cxn ang="0">
                <a:pos x="598" y="152"/>
              </a:cxn>
              <a:cxn ang="0">
                <a:pos x="635" y="186"/>
              </a:cxn>
              <a:cxn ang="0">
                <a:pos x="670" y="221"/>
              </a:cxn>
              <a:cxn ang="0">
                <a:pos x="704" y="257"/>
              </a:cxn>
              <a:cxn ang="0">
                <a:pos x="736" y="293"/>
              </a:cxn>
              <a:cxn ang="0">
                <a:pos x="764" y="327"/>
              </a:cxn>
              <a:cxn ang="0">
                <a:pos x="791" y="361"/>
              </a:cxn>
              <a:cxn ang="0">
                <a:pos x="813" y="392"/>
              </a:cxn>
              <a:cxn ang="0">
                <a:pos x="640" y="917"/>
              </a:cxn>
              <a:cxn ang="0">
                <a:pos x="0" y="464"/>
              </a:cxn>
              <a:cxn ang="0">
                <a:pos x="1" y="460"/>
              </a:cxn>
              <a:cxn ang="0">
                <a:pos x="4" y="450"/>
              </a:cxn>
              <a:cxn ang="0">
                <a:pos x="8" y="434"/>
              </a:cxn>
              <a:cxn ang="0">
                <a:pos x="14" y="411"/>
              </a:cxn>
              <a:cxn ang="0">
                <a:pos x="21" y="386"/>
              </a:cxn>
              <a:cxn ang="0">
                <a:pos x="30" y="356"/>
              </a:cxn>
              <a:cxn ang="0">
                <a:pos x="41" y="323"/>
              </a:cxn>
              <a:cxn ang="0">
                <a:pos x="54" y="289"/>
              </a:cxn>
              <a:cxn ang="0">
                <a:pos x="68" y="253"/>
              </a:cxn>
              <a:cxn ang="0">
                <a:pos x="84" y="216"/>
              </a:cxn>
              <a:cxn ang="0">
                <a:pos x="102" y="181"/>
              </a:cxn>
              <a:cxn ang="0">
                <a:pos x="120" y="146"/>
              </a:cxn>
              <a:cxn ang="0">
                <a:pos x="140" y="113"/>
              </a:cxn>
              <a:cxn ang="0">
                <a:pos x="162" y="83"/>
              </a:cxn>
              <a:cxn ang="0">
                <a:pos x="185" y="57"/>
              </a:cxn>
              <a:cxn ang="0">
                <a:pos x="209" y="34"/>
              </a:cxn>
              <a:cxn ang="0">
                <a:pos x="236" y="17"/>
              </a:cxn>
              <a:cxn ang="0">
                <a:pos x="263" y="5"/>
              </a:cxn>
              <a:cxn ang="0">
                <a:pos x="296" y="0"/>
              </a:cxn>
            </a:cxnLst>
            <a:rect l="0" t="0" r="r" b="b"/>
            <a:pathLst>
              <a:path w="813" h="917">
                <a:moveTo>
                  <a:pt x="296" y="0"/>
                </a:moveTo>
                <a:lnTo>
                  <a:pt x="331" y="2"/>
                </a:lnTo>
                <a:lnTo>
                  <a:pt x="367" y="9"/>
                </a:lnTo>
                <a:lnTo>
                  <a:pt x="405" y="23"/>
                </a:lnTo>
                <a:lnTo>
                  <a:pt x="444" y="41"/>
                </a:lnTo>
                <a:lnTo>
                  <a:pt x="482" y="64"/>
                </a:lnTo>
                <a:lnTo>
                  <a:pt x="521" y="91"/>
                </a:lnTo>
                <a:lnTo>
                  <a:pt x="560" y="120"/>
                </a:lnTo>
                <a:lnTo>
                  <a:pt x="598" y="152"/>
                </a:lnTo>
                <a:lnTo>
                  <a:pt x="635" y="186"/>
                </a:lnTo>
                <a:lnTo>
                  <a:pt x="670" y="221"/>
                </a:lnTo>
                <a:lnTo>
                  <a:pt x="704" y="257"/>
                </a:lnTo>
                <a:lnTo>
                  <a:pt x="736" y="293"/>
                </a:lnTo>
                <a:lnTo>
                  <a:pt x="764" y="327"/>
                </a:lnTo>
                <a:lnTo>
                  <a:pt x="791" y="361"/>
                </a:lnTo>
                <a:lnTo>
                  <a:pt x="813" y="392"/>
                </a:lnTo>
                <a:lnTo>
                  <a:pt x="640" y="917"/>
                </a:lnTo>
                <a:lnTo>
                  <a:pt x="0" y="464"/>
                </a:lnTo>
                <a:lnTo>
                  <a:pt x="1" y="460"/>
                </a:lnTo>
                <a:lnTo>
                  <a:pt x="4" y="450"/>
                </a:lnTo>
                <a:lnTo>
                  <a:pt x="8" y="434"/>
                </a:lnTo>
                <a:lnTo>
                  <a:pt x="14" y="411"/>
                </a:lnTo>
                <a:lnTo>
                  <a:pt x="21" y="386"/>
                </a:lnTo>
                <a:lnTo>
                  <a:pt x="30" y="356"/>
                </a:lnTo>
                <a:lnTo>
                  <a:pt x="41" y="323"/>
                </a:lnTo>
                <a:lnTo>
                  <a:pt x="54" y="289"/>
                </a:lnTo>
                <a:lnTo>
                  <a:pt x="68" y="253"/>
                </a:lnTo>
                <a:lnTo>
                  <a:pt x="84" y="216"/>
                </a:lnTo>
                <a:lnTo>
                  <a:pt x="102" y="181"/>
                </a:lnTo>
                <a:lnTo>
                  <a:pt x="120" y="146"/>
                </a:lnTo>
                <a:lnTo>
                  <a:pt x="140" y="113"/>
                </a:lnTo>
                <a:lnTo>
                  <a:pt x="162" y="83"/>
                </a:lnTo>
                <a:lnTo>
                  <a:pt x="185" y="57"/>
                </a:lnTo>
                <a:lnTo>
                  <a:pt x="209" y="34"/>
                </a:lnTo>
                <a:lnTo>
                  <a:pt x="236" y="17"/>
                </a:lnTo>
                <a:lnTo>
                  <a:pt x="263" y="5"/>
                </a:lnTo>
                <a:lnTo>
                  <a:pt x="29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lIns="68598" tIns="34299" rIns="68598" bIns="34299"/>
          <a:lstStyle/>
          <a:p>
            <a:pPr>
              <a:defRPr/>
            </a:pPr>
            <a:endParaRPr lang="en-US"/>
          </a:p>
        </p:txBody>
      </p:sp>
      <p:sp>
        <p:nvSpPr>
          <p:cNvPr id="1032" name="Freeform 8">
            <a:extLst>
              <a:ext uri="{FF2B5EF4-FFF2-40B4-BE49-F238E27FC236}">
                <a16:creationId xmlns:a16="http://schemas.microsoft.com/office/drawing/2014/main" id="{61B86B65-508E-1F4A-969B-66C99E831B0B}"/>
              </a:ext>
            </a:extLst>
          </p:cNvPr>
          <p:cNvSpPr>
            <a:spLocks/>
          </p:cNvSpPr>
          <p:nvPr/>
        </p:nvSpPr>
        <p:spPr bwMode="auto">
          <a:xfrm>
            <a:off x="7821535" y="1302246"/>
            <a:ext cx="1114220" cy="1310555"/>
          </a:xfrm>
          <a:custGeom>
            <a:avLst/>
            <a:gdLst/>
            <a:ahLst/>
            <a:cxnLst>
              <a:cxn ang="0">
                <a:pos x="517" y="0"/>
              </a:cxn>
              <a:cxn ang="0">
                <a:pos x="550" y="5"/>
              </a:cxn>
              <a:cxn ang="0">
                <a:pos x="578" y="17"/>
              </a:cxn>
              <a:cxn ang="0">
                <a:pos x="604" y="34"/>
              </a:cxn>
              <a:cxn ang="0">
                <a:pos x="628" y="57"/>
              </a:cxn>
              <a:cxn ang="0">
                <a:pos x="651" y="83"/>
              </a:cxn>
              <a:cxn ang="0">
                <a:pos x="673" y="113"/>
              </a:cxn>
              <a:cxn ang="0">
                <a:pos x="693" y="146"/>
              </a:cxn>
              <a:cxn ang="0">
                <a:pos x="712" y="181"/>
              </a:cxn>
              <a:cxn ang="0">
                <a:pos x="729" y="216"/>
              </a:cxn>
              <a:cxn ang="0">
                <a:pos x="745" y="253"/>
              </a:cxn>
              <a:cxn ang="0">
                <a:pos x="759" y="289"/>
              </a:cxn>
              <a:cxn ang="0">
                <a:pos x="772" y="323"/>
              </a:cxn>
              <a:cxn ang="0">
                <a:pos x="783" y="356"/>
              </a:cxn>
              <a:cxn ang="0">
                <a:pos x="792" y="386"/>
              </a:cxn>
              <a:cxn ang="0">
                <a:pos x="799" y="411"/>
              </a:cxn>
              <a:cxn ang="0">
                <a:pos x="806" y="434"/>
              </a:cxn>
              <a:cxn ang="0">
                <a:pos x="809" y="450"/>
              </a:cxn>
              <a:cxn ang="0">
                <a:pos x="812" y="460"/>
              </a:cxn>
              <a:cxn ang="0">
                <a:pos x="813" y="464"/>
              </a:cxn>
              <a:cxn ang="0">
                <a:pos x="173" y="917"/>
              </a:cxn>
              <a:cxn ang="0">
                <a:pos x="0" y="392"/>
              </a:cxn>
              <a:cxn ang="0">
                <a:pos x="22" y="361"/>
              </a:cxn>
              <a:cxn ang="0">
                <a:pos x="49" y="327"/>
              </a:cxn>
              <a:cxn ang="0">
                <a:pos x="78" y="293"/>
              </a:cxn>
              <a:cxn ang="0">
                <a:pos x="109" y="257"/>
              </a:cxn>
              <a:cxn ang="0">
                <a:pos x="143" y="221"/>
              </a:cxn>
              <a:cxn ang="0">
                <a:pos x="178" y="186"/>
              </a:cxn>
              <a:cxn ang="0">
                <a:pos x="215" y="152"/>
              </a:cxn>
              <a:cxn ang="0">
                <a:pos x="253" y="120"/>
              </a:cxn>
              <a:cxn ang="0">
                <a:pos x="292" y="91"/>
              </a:cxn>
              <a:cxn ang="0">
                <a:pos x="331" y="64"/>
              </a:cxn>
              <a:cxn ang="0">
                <a:pos x="370" y="41"/>
              </a:cxn>
              <a:cxn ang="0">
                <a:pos x="408" y="23"/>
              </a:cxn>
              <a:cxn ang="0">
                <a:pos x="446" y="9"/>
              </a:cxn>
              <a:cxn ang="0">
                <a:pos x="482" y="2"/>
              </a:cxn>
              <a:cxn ang="0">
                <a:pos x="517" y="0"/>
              </a:cxn>
            </a:cxnLst>
            <a:rect l="0" t="0" r="r" b="b"/>
            <a:pathLst>
              <a:path w="813" h="917">
                <a:moveTo>
                  <a:pt x="517" y="0"/>
                </a:moveTo>
                <a:lnTo>
                  <a:pt x="550" y="5"/>
                </a:lnTo>
                <a:lnTo>
                  <a:pt x="578" y="17"/>
                </a:lnTo>
                <a:lnTo>
                  <a:pt x="604" y="34"/>
                </a:lnTo>
                <a:lnTo>
                  <a:pt x="628" y="57"/>
                </a:lnTo>
                <a:lnTo>
                  <a:pt x="651" y="83"/>
                </a:lnTo>
                <a:lnTo>
                  <a:pt x="673" y="113"/>
                </a:lnTo>
                <a:lnTo>
                  <a:pt x="693" y="146"/>
                </a:lnTo>
                <a:lnTo>
                  <a:pt x="712" y="181"/>
                </a:lnTo>
                <a:lnTo>
                  <a:pt x="729" y="216"/>
                </a:lnTo>
                <a:lnTo>
                  <a:pt x="745" y="253"/>
                </a:lnTo>
                <a:lnTo>
                  <a:pt x="759" y="289"/>
                </a:lnTo>
                <a:lnTo>
                  <a:pt x="772" y="323"/>
                </a:lnTo>
                <a:lnTo>
                  <a:pt x="783" y="356"/>
                </a:lnTo>
                <a:lnTo>
                  <a:pt x="792" y="386"/>
                </a:lnTo>
                <a:lnTo>
                  <a:pt x="799" y="411"/>
                </a:lnTo>
                <a:lnTo>
                  <a:pt x="806" y="434"/>
                </a:lnTo>
                <a:lnTo>
                  <a:pt x="809" y="450"/>
                </a:lnTo>
                <a:lnTo>
                  <a:pt x="812" y="460"/>
                </a:lnTo>
                <a:lnTo>
                  <a:pt x="813" y="464"/>
                </a:lnTo>
                <a:lnTo>
                  <a:pt x="173" y="917"/>
                </a:lnTo>
                <a:lnTo>
                  <a:pt x="0" y="392"/>
                </a:lnTo>
                <a:lnTo>
                  <a:pt x="22" y="361"/>
                </a:lnTo>
                <a:lnTo>
                  <a:pt x="49" y="327"/>
                </a:lnTo>
                <a:lnTo>
                  <a:pt x="78" y="293"/>
                </a:lnTo>
                <a:lnTo>
                  <a:pt x="109" y="257"/>
                </a:lnTo>
                <a:lnTo>
                  <a:pt x="143" y="221"/>
                </a:lnTo>
                <a:lnTo>
                  <a:pt x="178" y="186"/>
                </a:lnTo>
                <a:lnTo>
                  <a:pt x="215" y="152"/>
                </a:lnTo>
                <a:lnTo>
                  <a:pt x="253" y="120"/>
                </a:lnTo>
                <a:lnTo>
                  <a:pt x="292" y="91"/>
                </a:lnTo>
                <a:lnTo>
                  <a:pt x="331" y="64"/>
                </a:lnTo>
                <a:lnTo>
                  <a:pt x="370" y="41"/>
                </a:lnTo>
                <a:lnTo>
                  <a:pt x="408" y="23"/>
                </a:lnTo>
                <a:lnTo>
                  <a:pt x="446" y="9"/>
                </a:lnTo>
                <a:lnTo>
                  <a:pt x="482" y="2"/>
                </a:lnTo>
                <a:lnTo>
                  <a:pt x="517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0">
            <a:noFill/>
            <a:prstDash val="solid"/>
            <a:round/>
            <a:headEnd/>
            <a:tailEnd/>
          </a:ln>
        </p:spPr>
        <p:txBody>
          <a:bodyPr lIns="68598" tIns="34299" rIns="68598" bIns="34299"/>
          <a:lstStyle/>
          <a:p>
            <a:pPr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B7DBD5B-51D5-AE47-BC07-DD49B0BB8028}"/>
              </a:ext>
            </a:extLst>
          </p:cNvPr>
          <p:cNvSpPr/>
          <p:nvPr/>
        </p:nvSpPr>
        <p:spPr bwMode="auto">
          <a:xfrm>
            <a:off x="1689101" y="5186364"/>
            <a:ext cx="4011613" cy="33178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5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685983">
              <a:defRPr/>
            </a:pPr>
            <a:endParaRPr lang="en-US" sz="135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5163DB-B504-7646-986D-A5C5D9E1378A}"/>
              </a:ext>
            </a:extLst>
          </p:cNvPr>
          <p:cNvSpPr/>
          <p:nvPr/>
        </p:nvSpPr>
        <p:spPr bwMode="auto">
          <a:xfrm>
            <a:off x="1689101" y="1546225"/>
            <a:ext cx="4341813" cy="26828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5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685983">
              <a:defRPr/>
            </a:pPr>
            <a:endParaRPr lang="en-US" sz="135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742DCFA-5C24-C44B-85BB-D1929795AAB0}"/>
              </a:ext>
            </a:extLst>
          </p:cNvPr>
          <p:cNvSpPr/>
          <p:nvPr/>
        </p:nvSpPr>
        <p:spPr bwMode="auto">
          <a:xfrm>
            <a:off x="6134101" y="1546225"/>
            <a:ext cx="4341813" cy="26828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5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685983">
              <a:defRPr/>
            </a:pPr>
            <a:endParaRPr lang="en-US" sz="135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0760CCC-4468-D747-B997-A86648BC9D32}"/>
              </a:ext>
            </a:extLst>
          </p:cNvPr>
          <p:cNvSpPr/>
          <p:nvPr/>
        </p:nvSpPr>
        <p:spPr bwMode="auto">
          <a:xfrm>
            <a:off x="6508751" y="5186364"/>
            <a:ext cx="4011613" cy="33178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5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685983">
              <a:defRPr/>
            </a:pPr>
            <a:endParaRPr lang="en-US" sz="135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3802" name="Freeform 7">
            <a:extLst>
              <a:ext uri="{FF2B5EF4-FFF2-40B4-BE49-F238E27FC236}">
                <a16:creationId xmlns:a16="http://schemas.microsoft.com/office/drawing/2014/main" id="{D5DB1702-A865-7E49-81A5-A68D9F5B55E0}"/>
              </a:ext>
            </a:extLst>
          </p:cNvPr>
          <p:cNvSpPr>
            <a:spLocks/>
          </p:cNvSpPr>
          <p:nvPr/>
        </p:nvSpPr>
        <p:spPr bwMode="auto">
          <a:xfrm>
            <a:off x="3502025" y="1295400"/>
            <a:ext cx="2560638" cy="1619250"/>
          </a:xfrm>
          <a:custGeom>
            <a:avLst/>
            <a:gdLst>
              <a:gd name="T0" fmla="*/ 2147483646 w 1869"/>
              <a:gd name="T1" fmla="*/ 0 h 1133"/>
              <a:gd name="T2" fmla="*/ 2147483646 w 1869"/>
              <a:gd name="T3" fmla="*/ 2147483646 h 1133"/>
              <a:gd name="T4" fmla="*/ 2147483646 w 1869"/>
              <a:gd name="T5" fmla="*/ 2147483646 h 1133"/>
              <a:gd name="T6" fmla="*/ 2147483646 w 1869"/>
              <a:gd name="T7" fmla="*/ 2147483646 h 1133"/>
              <a:gd name="T8" fmla="*/ 2147483646 w 1869"/>
              <a:gd name="T9" fmla="*/ 2147483646 h 1133"/>
              <a:gd name="T10" fmla="*/ 2147483646 w 1869"/>
              <a:gd name="T11" fmla="*/ 2147483646 h 1133"/>
              <a:gd name="T12" fmla="*/ 2147483646 w 1869"/>
              <a:gd name="T13" fmla="*/ 2147483646 h 1133"/>
              <a:gd name="T14" fmla="*/ 2147483646 w 1869"/>
              <a:gd name="T15" fmla="*/ 2147483646 h 1133"/>
              <a:gd name="T16" fmla="*/ 2147483646 w 1869"/>
              <a:gd name="T17" fmla="*/ 2147483646 h 1133"/>
              <a:gd name="T18" fmla="*/ 2147483646 w 1869"/>
              <a:gd name="T19" fmla="*/ 2147483646 h 1133"/>
              <a:gd name="T20" fmla="*/ 2147483646 w 1869"/>
              <a:gd name="T21" fmla="*/ 2147483646 h 1133"/>
              <a:gd name="T22" fmla="*/ 2147483646 w 1869"/>
              <a:gd name="T23" fmla="*/ 2147483646 h 1133"/>
              <a:gd name="T24" fmla="*/ 2147483646 w 1869"/>
              <a:gd name="T25" fmla="*/ 2147483646 h 1133"/>
              <a:gd name="T26" fmla="*/ 2147483646 w 1869"/>
              <a:gd name="T27" fmla="*/ 2147483646 h 1133"/>
              <a:gd name="T28" fmla="*/ 2147483646 w 1869"/>
              <a:gd name="T29" fmla="*/ 2147483646 h 1133"/>
              <a:gd name="T30" fmla="*/ 2147483646 w 1869"/>
              <a:gd name="T31" fmla="*/ 2147483646 h 1133"/>
              <a:gd name="T32" fmla="*/ 2147483646 w 1869"/>
              <a:gd name="T33" fmla="*/ 2147483646 h 1133"/>
              <a:gd name="T34" fmla="*/ 2147483646 w 1869"/>
              <a:gd name="T35" fmla="*/ 2147483646 h 1133"/>
              <a:gd name="T36" fmla="*/ 2147483646 w 1869"/>
              <a:gd name="T37" fmla="*/ 2147483646 h 1133"/>
              <a:gd name="T38" fmla="*/ 2147483646 w 1869"/>
              <a:gd name="T39" fmla="*/ 2147483646 h 1133"/>
              <a:gd name="T40" fmla="*/ 2147483646 w 1869"/>
              <a:gd name="T41" fmla="*/ 2147483646 h 1133"/>
              <a:gd name="T42" fmla="*/ 2147483646 w 1869"/>
              <a:gd name="T43" fmla="*/ 2147483646 h 1133"/>
              <a:gd name="T44" fmla="*/ 2147483646 w 1869"/>
              <a:gd name="T45" fmla="*/ 2147483646 h 1133"/>
              <a:gd name="T46" fmla="*/ 2147483646 w 1869"/>
              <a:gd name="T47" fmla="*/ 2147483646 h 1133"/>
              <a:gd name="T48" fmla="*/ 2147483646 w 1869"/>
              <a:gd name="T49" fmla="*/ 2147483646 h 1133"/>
              <a:gd name="T50" fmla="*/ 2147483646 w 1869"/>
              <a:gd name="T51" fmla="*/ 2147483646 h 1133"/>
              <a:gd name="T52" fmla="*/ 2147483646 w 1869"/>
              <a:gd name="T53" fmla="*/ 2147483646 h 1133"/>
              <a:gd name="T54" fmla="*/ 2147483646 w 1869"/>
              <a:gd name="T55" fmla="*/ 2147483646 h 1133"/>
              <a:gd name="T56" fmla="*/ 2147483646 w 1869"/>
              <a:gd name="T57" fmla="*/ 2147483646 h 1133"/>
              <a:gd name="T58" fmla="*/ 2147483646 w 1869"/>
              <a:gd name="T59" fmla="*/ 2147483646 h 1133"/>
              <a:gd name="T60" fmla="*/ 2147483646 w 1869"/>
              <a:gd name="T61" fmla="*/ 2147483646 h 1133"/>
              <a:gd name="T62" fmla="*/ 2147483646 w 1869"/>
              <a:gd name="T63" fmla="*/ 2147483646 h 1133"/>
              <a:gd name="T64" fmla="*/ 2147483646 w 1869"/>
              <a:gd name="T65" fmla="*/ 2147483646 h 1133"/>
              <a:gd name="T66" fmla="*/ 2147483646 w 1869"/>
              <a:gd name="T67" fmla="*/ 2147483646 h 1133"/>
              <a:gd name="T68" fmla="*/ 2147483646 w 1869"/>
              <a:gd name="T69" fmla="*/ 2147483646 h 1133"/>
              <a:gd name="T70" fmla="*/ 2147483646 w 1869"/>
              <a:gd name="T71" fmla="*/ 2147483646 h 1133"/>
              <a:gd name="T72" fmla="*/ 2147483646 w 1869"/>
              <a:gd name="T73" fmla="*/ 2147483646 h 1133"/>
              <a:gd name="T74" fmla="*/ 2147483646 w 1869"/>
              <a:gd name="T75" fmla="*/ 2147483646 h 1133"/>
              <a:gd name="T76" fmla="*/ 2147483646 w 1869"/>
              <a:gd name="T77" fmla="*/ 2147483646 h 1133"/>
              <a:gd name="T78" fmla="*/ 2147483646 w 1869"/>
              <a:gd name="T79" fmla="*/ 2147483646 h 1133"/>
              <a:gd name="T80" fmla="*/ 2147483646 w 1869"/>
              <a:gd name="T81" fmla="*/ 2147483646 h 1133"/>
              <a:gd name="T82" fmla="*/ 2147483646 w 1869"/>
              <a:gd name="T83" fmla="*/ 2147483646 h 113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869" h="1133">
                <a:moveTo>
                  <a:pt x="156" y="0"/>
                </a:moveTo>
                <a:lnTo>
                  <a:pt x="1233" y="0"/>
                </a:lnTo>
                <a:lnTo>
                  <a:pt x="1241" y="2"/>
                </a:lnTo>
                <a:lnTo>
                  <a:pt x="1251" y="4"/>
                </a:lnTo>
                <a:lnTo>
                  <a:pt x="1263" y="10"/>
                </a:lnTo>
                <a:lnTo>
                  <a:pt x="1280" y="19"/>
                </a:lnTo>
                <a:lnTo>
                  <a:pt x="1298" y="32"/>
                </a:lnTo>
                <a:lnTo>
                  <a:pt x="1319" y="49"/>
                </a:lnTo>
                <a:lnTo>
                  <a:pt x="1391" y="122"/>
                </a:lnTo>
                <a:lnTo>
                  <a:pt x="1411" y="143"/>
                </a:lnTo>
                <a:lnTo>
                  <a:pt x="1435" y="166"/>
                </a:lnTo>
                <a:lnTo>
                  <a:pt x="1459" y="190"/>
                </a:lnTo>
                <a:lnTo>
                  <a:pt x="1484" y="214"/>
                </a:lnTo>
                <a:lnTo>
                  <a:pt x="1534" y="264"/>
                </a:lnTo>
                <a:lnTo>
                  <a:pt x="1559" y="288"/>
                </a:lnTo>
                <a:lnTo>
                  <a:pt x="1583" y="312"/>
                </a:lnTo>
                <a:lnTo>
                  <a:pt x="1607" y="333"/>
                </a:lnTo>
                <a:lnTo>
                  <a:pt x="1627" y="354"/>
                </a:lnTo>
                <a:lnTo>
                  <a:pt x="1647" y="372"/>
                </a:lnTo>
                <a:lnTo>
                  <a:pt x="1663" y="388"/>
                </a:lnTo>
                <a:lnTo>
                  <a:pt x="1677" y="401"/>
                </a:lnTo>
                <a:lnTo>
                  <a:pt x="1696" y="420"/>
                </a:lnTo>
                <a:lnTo>
                  <a:pt x="1790" y="324"/>
                </a:lnTo>
                <a:lnTo>
                  <a:pt x="1791" y="324"/>
                </a:lnTo>
                <a:lnTo>
                  <a:pt x="1796" y="323"/>
                </a:lnTo>
                <a:lnTo>
                  <a:pt x="1803" y="322"/>
                </a:lnTo>
                <a:lnTo>
                  <a:pt x="1812" y="321"/>
                </a:lnTo>
                <a:lnTo>
                  <a:pt x="1822" y="321"/>
                </a:lnTo>
                <a:lnTo>
                  <a:pt x="1832" y="323"/>
                </a:lnTo>
                <a:lnTo>
                  <a:pt x="1842" y="328"/>
                </a:lnTo>
                <a:lnTo>
                  <a:pt x="1852" y="336"/>
                </a:lnTo>
                <a:lnTo>
                  <a:pt x="1860" y="348"/>
                </a:lnTo>
                <a:lnTo>
                  <a:pt x="1865" y="363"/>
                </a:lnTo>
                <a:lnTo>
                  <a:pt x="1867" y="385"/>
                </a:lnTo>
                <a:lnTo>
                  <a:pt x="1867" y="402"/>
                </a:lnTo>
                <a:lnTo>
                  <a:pt x="1869" y="427"/>
                </a:lnTo>
                <a:lnTo>
                  <a:pt x="1869" y="873"/>
                </a:lnTo>
                <a:lnTo>
                  <a:pt x="1867" y="917"/>
                </a:lnTo>
                <a:lnTo>
                  <a:pt x="1867" y="1060"/>
                </a:lnTo>
                <a:lnTo>
                  <a:pt x="1866" y="1065"/>
                </a:lnTo>
                <a:lnTo>
                  <a:pt x="1865" y="1074"/>
                </a:lnTo>
                <a:lnTo>
                  <a:pt x="1862" y="1084"/>
                </a:lnTo>
                <a:lnTo>
                  <a:pt x="1857" y="1095"/>
                </a:lnTo>
                <a:lnTo>
                  <a:pt x="1851" y="1107"/>
                </a:lnTo>
                <a:lnTo>
                  <a:pt x="1842" y="1117"/>
                </a:lnTo>
                <a:lnTo>
                  <a:pt x="1831" y="1126"/>
                </a:lnTo>
                <a:lnTo>
                  <a:pt x="1816" y="1131"/>
                </a:lnTo>
                <a:lnTo>
                  <a:pt x="1798" y="1133"/>
                </a:lnTo>
                <a:lnTo>
                  <a:pt x="1110" y="1133"/>
                </a:lnTo>
                <a:lnTo>
                  <a:pt x="1105" y="1132"/>
                </a:lnTo>
                <a:lnTo>
                  <a:pt x="1098" y="1131"/>
                </a:lnTo>
                <a:lnTo>
                  <a:pt x="1089" y="1128"/>
                </a:lnTo>
                <a:lnTo>
                  <a:pt x="1079" y="1123"/>
                </a:lnTo>
                <a:lnTo>
                  <a:pt x="1070" y="1118"/>
                </a:lnTo>
                <a:lnTo>
                  <a:pt x="1062" y="1109"/>
                </a:lnTo>
                <a:lnTo>
                  <a:pt x="1055" y="1099"/>
                </a:lnTo>
                <a:lnTo>
                  <a:pt x="1053" y="1085"/>
                </a:lnTo>
                <a:lnTo>
                  <a:pt x="1054" y="1070"/>
                </a:lnTo>
                <a:lnTo>
                  <a:pt x="1060" y="1050"/>
                </a:lnTo>
                <a:lnTo>
                  <a:pt x="1151" y="964"/>
                </a:lnTo>
                <a:lnTo>
                  <a:pt x="281" y="98"/>
                </a:lnTo>
                <a:lnTo>
                  <a:pt x="278" y="96"/>
                </a:lnTo>
                <a:lnTo>
                  <a:pt x="272" y="91"/>
                </a:lnTo>
                <a:lnTo>
                  <a:pt x="262" y="83"/>
                </a:lnTo>
                <a:lnTo>
                  <a:pt x="248" y="73"/>
                </a:lnTo>
                <a:lnTo>
                  <a:pt x="232" y="63"/>
                </a:lnTo>
                <a:lnTo>
                  <a:pt x="213" y="52"/>
                </a:lnTo>
                <a:lnTo>
                  <a:pt x="191" y="43"/>
                </a:lnTo>
                <a:lnTo>
                  <a:pt x="168" y="35"/>
                </a:lnTo>
                <a:lnTo>
                  <a:pt x="142" y="32"/>
                </a:lnTo>
                <a:lnTo>
                  <a:pt x="115" y="32"/>
                </a:lnTo>
                <a:lnTo>
                  <a:pt x="87" y="35"/>
                </a:lnTo>
                <a:lnTo>
                  <a:pt x="58" y="45"/>
                </a:lnTo>
                <a:lnTo>
                  <a:pt x="29" y="63"/>
                </a:lnTo>
                <a:lnTo>
                  <a:pt x="0" y="87"/>
                </a:lnTo>
                <a:lnTo>
                  <a:pt x="1" y="84"/>
                </a:lnTo>
                <a:lnTo>
                  <a:pt x="8" y="78"/>
                </a:lnTo>
                <a:lnTo>
                  <a:pt x="15" y="68"/>
                </a:lnTo>
                <a:lnTo>
                  <a:pt x="28" y="57"/>
                </a:lnTo>
                <a:lnTo>
                  <a:pt x="42" y="44"/>
                </a:lnTo>
                <a:lnTo>
                  <a:pt x="60" y="32"/>
                </a:lnTo>
                <a:lnTo>
                  <a:pt x="80" y="20"/>
                </a:lnTo>
                <a:lnTo>
                  <a:pt x="103" y="10"/>
                </a:lnTo>
                <a:lnTo>
                  <a:pt x="128" y="3"/>
                </a:lnTo>
                <a:lnTo>
                  <a:pt x="156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lIns="68598" tIns="34299" rIns="68598" bIns="34299"/>
          <a:lstStyle/>
          <a:p>
            <a:endParaRPr lang="en-US"/>
          </a:p>
        </p:txBody>
      </p:sp>
      <p:sp>
        <p:nvSpPr>
          <p:cNvPr id="33803" name="Freeform 9">
            <a:extLst>
              <a:ext uri="{FF2B5EF4-FFF2-40B4-BE49-F238E27FC236}">
                <a16:creationId xmlns:a16="http://schemas.microsoft.com/office/drawing/2014/main" id="{773B6A77-CD33-064B-8046-5F8EE178E3A4}"/>
              </a:ext>
            </a:extLst>
          </p:cNvPr>
          <p:cNvSpPr>
            <a:spLocks/>
          </p:cNvSpPr>
          <p:nvPr/>
        </p:nvSpPr>
        <p:spPr bwMode="auto">
          <a:xfrm>
            <a:off x="6115051" y="1295400"/>
            <a:ext cx="2562225" cy="1619250"/>
          </a:xfrm>
          <a:custGeom>
            <a:avLst/>
            <a:gdLst>
              <a:gd name="T0" fmla="*/ 2147483646 w 1869"/>
              <a:gd name="T1" fmla="*/ 0 h 1133"/>
              <a:gd name="T2" fmla="*/ 2147483646 w 1869"/>
              <a:gd name="T3" fmla="*/ 2147483646 h 1133"/>
              <a:gd name="T4" fmla="*/ 2147483646 w 1869"/>
              <a:gd name="T5" fmla="*/ 2147483646 h 1133"/>
              <a:gd name="T6" fmla="*/ 2147483646 w 1869"/>
              <a:gd name="T7" fmla="*/ 2147483646 h 1133"/>
              <a:gd name="T8" fmla="*/ 2147483646 w 1869"/>
              <a:gd name="T9" fmla="*/ 2147483646 h 1133"/>
              <a:gd name="T10" fmla="*/ 2147483646 w 1869"/>
              <a:gd name="T11" fmla="*/ 2147483646 h 1133"/>
              <a:gd name="T12" fmla="*/ 2147483646 w 1869"/>
              <a:gd name="T13" fmla="*/ 2147483646 h 1133"/>
              <a:gd name="T14" fmla="*/ 2147483646 w 1869"/>
              <a:gd name="T15" fmla="*/ 2147483646 h 1133"/>
              <a:gd name="T16" fmla="*/ 2147483646 w 1869"/>
              <a:gd name="T17" fmla="*/ 2147483646 h 1133"/>
              <a:gd name="T18" fmla="*/ 2147483646 w 1869"/>
              <a:gd name="T19" fmla="*/ 2147483646 h 1133"/>
              <a:gd name="T20" fmla="*/ 2147483646 w 1869"/>
              <a:gd name="T21" fmla="*/ 2147483646 h 1133"/>
              <a:gd name="T22" fmla="*/ 2147483646 w 1869"/>
              <a:gd name="T23" fmla="*/ 2147483646 h 1133"/>
              <a:gd name="T24" fmla="*/ 2147483646 w 1869"/>
              <a:gd name="T25" fmla="*/ 2147483646 h 1133"/>
              <a:gd name="T26" fmla="*/ 2147483646 w 1869"/>
              <a:gd name="T27" fmla="*/ 2147483646 h 1133"/>
              <a:gd name="T28" fmla="*/ 2147483646 w 1869"/>
              <a:gd name="T29" fmla="*/ 2147483646 h 1133"/>
              <a:gd name="T30" fmla="*/ 2147483646 w 1869"/>
              <a:gd name="T31" fmla="*/ 2147483646 h 1133"/>
              <a:gd name="T32" fmla="*/ 2147483646 w 1869"/>
              <a:gd name="T33" fmla="*/ 2147483646 h 1133"/>
              <a:gd name="T34" fmla="*/ 2147483646 w 1869"/>
              <a:gd name="T35" fmla="*/ 2147483646 h 1133"/>
              <a:gd name="T36" fmla="*/ 2147483646 w 1869"/>
              <a:gd name="T37" fmla="*/ 2147483646 h 1133"/>
              <a:gd name="T38" fmla="*/ 2147483646 w 1869"/>
              <a:gd name="T39" fmla="*/ 2147483646 h 1133"/>
              <a:gd name="T40" fmla="*/ 2147483646 w 1869"/>
              <a:gd name="T41" fmla="*/ 2147483646 h 1133"/>
              <a:gd name="T42" fmla="*/ 2147483646 w 1869"/>
              <a:gd name="T43" fmla="*/ 2147483646 h 1133"/>
              <a:gd name="T44" fmla="*/ 2147483646 w 1869"/>
              <a:gd name="T45" fmla="*/ 2147483646 h 1133"/>
              <a:gd name="T46" fmla="*/ 2147483646 w 1869"/>
              <a:gd name="T47" fmla="*/ 2147483646 h 1133"/>
              <a:gd name="T48" fmla="*/ 0 w 1869"/>
              <a:gd name="T49" fmla="*/ 2147483646 h 1133"/>
              <a:gd name="T50" fmla="*/ 2147483646 w 1869"/>
              <a:gd name="T51" fmla="*/ 2147483646 h 1133"/>
              <a:gd name="T52" fmla="*/ 2147483646 w 1869"/>
              <a:gd name="T53" fmla="*/ 2147483646 h 1133"/>
              <a:gd name="T54" fmla="*/ 2147483646 w 1869"/>
              <a:gd name="T55" fmla="*/ 2147483646 h 1133"/>
              <a:gd name="T56" fmla="*/ 2147483646 w 1869"/>
              <a:gd name="T57" fmla="*/ 2147483646 h 1133"/>
              <a:gd name="T58" fmla="*/ 2147483646 w 1869"/>
              <a:gd name="T59" fmla="*/ 2147483646 h 1133"/>
              <a:gd name="T60" fmla="*/ 2147483646 w 1869"/>
              <a:gd name="T61" fmla="*/ 2147483646 h 1133"/>
              <a:gd name="T62" fmla="*/ 2147483646 w 1869"/>
              <a:gd name="T63" fmla="*/ 2147483646 h 1133"/>
              <a:gd name="T64" fmla="*/ 2147483646 w 1869"/>
              <a:gd name="T65" fmla="*/ 2147483646 h 1133"/>
              <a:gd name="T66" fmla="*/ 2147483646 w 1869"/>
              <a:gd name="T67" fmla="*/ 2147483646 h 1133"/>
              <a:gd name="T68" fmla="*/ 2147483646 w 1869"/>
              <a:gd name="T69" fmla="*/ 2147483646 h 1133"/>
              <a:gd name="T70" fmla="*/ 2147483646 w 1869"/>
              <a:gd name="T71" fmla="*/ 2147483646 h 1133"/>
              <a:gd name="T72" fmla="*/ 2147483646 w 1869"/>
              <a:gd name="T73" fmla="*/ 2147483646 h 1133"/>
              <a:gd name="T74" fmla="*/ 2147483646 w 1869"/>
              <a:gd name="T75" fmla="*/ 2147483646 h 1133"/>
              <a:gd name="T76" fmla="*/ 2147483646 w 1869"/>
              <a:gd name="T77" fmla="*/ 2147483646 h 1133"/>
              <a:gd name="T78" fmla="*/ 2147483646 w 1869"/>
              <a:gd name="T79" fmla="*/ 2147483646 h 1133"/>
              <a:gd name="T80" fmla="*/ 2147483646 w 1869"/>
              <a:gd name="T81" fmla="*/ 2147483646 h 1133"/>
              <a:gd name="T82" fmla="*/ 2147483646 w 1869"/>
              <a:gd name="T83" fmla="*/ 2147483646 h 113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869" h="1133">
                <a:moveTo>
                  <a:pt x="636" y="0"/>
                </a:moveTo>
                <a:lnTo>
                  <a:pt x="1714" y="0"/>
                </a:lnTo>
                <a:lnTo>
                  <a:pt x="1741" y="3"/>
                </a:lnTo>
                <a:lnTo>
                  <a:pt x="1766" y="10"/>
                </a:lnTo>
                <a:lnTo>
                  <a:pt x="1789" y="20"/>
                </a:lnTo>
                <a:lnTo>
                  <a:pt x="1809" y="32"/>
                </a:lnTo>
                <a:lnTo>
                  <a:pt x="1828" y="44"/>
                </a:lnTo>
                <a:lnTo>
                  <a:pt x="1841" y="57"/>
                </a:lnTo>
                <a:lnTo>
                  <a:pt x="1854" y="68"/>
                </a:lnTo>
                <a:lnTo>
                  <a:pt x="1861" y="78"/>
                </a:lnTo>
                <a:lnTo>
                  <a:pt x="1868" y="84"/>
                </a:lnTo>
                <a:lnTo>
                  <a:pt x="1869" y="87"/>
                </a:lnTo>
                <a:lnTo>
                  <a:pt x="1840" y="63"/>
                </a:lnTo>
                <a:lnTo>
                  <a:pt x="1811" y="45"/>
                </a:lnTo>
                <a:lnTo>
                  <a:pt x="1782" y="35"/>
                </a:lnTo>
                <a:lnTo>
                  <a:pt x="1755" y="32"/>
                </a:lnTo>
                <a:lnTo>
                  <a:pt x="1727" y="32"/>
                </a:lnTo>
                <a:lnTo>
                  <a:pt x="1702" y="35"/>
                </a:lnTo>
                <a:lnTo>
                  <a:pt x="1678" y="43"/>
                </a:lnTo>
                <a:lnTo>
                  <a:pt x="1656" y="52"/>
                </a:lnTo>
                <a:lnTo>
                  <a:pt x="1637" y="63"/>
                </a:lnTo>
                <a:lnTo>
                  <a:pt x="1621" y="73"/>
                </a:lnTo>
                <a:lnTo>
                  <a:pt x="1607" y="83"/>
                </a:lnTo>
                <a:lnTo>
                  <a:pt x="1597" y="91"/>
                </a:lnTo>
                <a:lnTo>
                  <a:pt x="1591" y="96"/>
                </a:lnTo>
                <a:lnTo>
                  <a:pt x="1588" y="98"/>
                </a:lnTo>
                <a:lnTo>
                  <a:pt x="720" y="964"/>
                </a:lnTo>
                <a:lnTo>
                  <a:pt x="809" y="1050"/>
                </a:lnTo>
                <a:lnTo>
                  <a:pt x="815" y="1070"/>
                </a:lnTo>
                <a:lnTo>
                  <a:pt x="816" y="1085"/>
                </a:lnTo>
                <a:lnTo>
                  <a:pt x="814" y="1099"/>
                </a:lnTo>
                <a:lnTo>
                  <a:pt x="808" y="1109"/>
                </a:lnTo>
                <a:lnTo>
                  <a:pt x="799" y="1118"/>
                </a:lnTo>
                <a:lnTo>
                  <a:pt x="790" y="1123"/>
                </a:lnTo>
                <a:lnTo>
                  <a:pt x="780" y="1128"/>
                </a:lnTo>
                <a:lnTo>
                  <a:pt x="771" y="1131"/>
                </a:lnTo>
                <a:lnTo>
                  <a:pt x="764" y="1132"/>
                </a:lnTo>
                <a:lnTo>
                  <a:pt x="759" y="1133"/>
                </a:lnTo>
                <a:lnTo>
                  <a:pt x="71" y="1133"/>
                </a:lnTo>
                <a:lnTo>
                  <a:pt x="53" y="1131"/>
                </a:lnTo>
                <a:lnTo>
                  <a:pt x="38" y="1126"/>
                </a:lnTo>
                <a:lnTo>
                  <a:pt x="27" y="1117"/>
                </a:lnTo>
                <a:lnTo>
                  <a:pt x="18" y="1107"/>
                </a:lnTo>
                <a:lnTo>
                  <a:pt x="12" y="1095"/>
                </a:lnTo>
                <a:lnTo>
                  <a:pt x="7" y="1084"/>
                </a:lnTo>
                <a:lnTo>
                  <a:pt x="4" y="1074"/>
                </a:lnTo>
                <a:lnTo>
                  <a:pt x="3" y="1065"/>
                </a:lnTo>
                <a:lnTo>
                  <a:pt x="2" y="1060"/>
                </a:lnTo>
                <a:lnTo>
                  <a:pt x="2" y="917"/>
                </a:lnTo>
                <a:lnTo>
                  <a:pt x="0" y="873"/>
                </a:lnTo>
                <a:lnTo>
                  <a:pt x="0" y="427"/>
                </a:lnTo>
                <a:lnTo>
                  <a:pt x="2" y="402"/>
                </a:lnTo>
                <a:lnTo>
                  <a:pt x="2" y="385"/>
                </a:lnTo>
                <a:lnTo>
                  <a:pt x="4" y="363"/>
                </a:lnTo>
                <a:lnTo>
                  <a:pt x="9" y="348"/>
                </a:lnTo>
                <a:lnTo>
                  <a:pt x="17" y="336"/>
                </a:lnTo>
                <a:lnTo>
                  <a:pt x="27" y="328"/>
                </a:lnTo>
                <a:lnTo>
                  <a:pt x="37" y="323"/>
                </a:lnTo>
                <a:lnTo>
                  <a:pt x="47" y="321"/>
                </a:lnTo>
                <a:lnTo>
                  <a:pt x="57" y="321"/>
                </a:lnTo>
                <a:lnTo>
                  <a:pt x="66" y="322"/>
                </a:lnTo>
                <a:lnTo>
                  <a:pt x="73" y="323"/>
                </a:lnTo>
                <a:lnTo>
                  <a:pt x="78" y="324"/>
                </a:lnTo>
                <a:lnTo>
                  <a:pt x="79" y="324"/>
                </a:lnTo>
                <a:lnTo>
                  <a:pt x="173" y="420"/>
                </a:lnTo>
                <a:lnTo>
                  <a:pt x="192" y="401"/>
                </a:lnTo>
                <a:lnTo>
                  <a:pt x="206" y="388"/>
                </a:lnTo>
                <a:lnTo>
                  <a:pt x="222" y="372"/>
                </a:lnTo>
                <a:lnTo>
                  <a:pt x="242" y="354"/>
                </a:lnTo>
                <a:lnTo>
                  <a:pt x="262" y="333"/>
                </a:lnTo>
                <a:lnTo>
                  <a:pt x="286" y="312"/>
                </a:lnTo>
                <a:lnTo>
                  <a:pt x="310" y="288"/>
                </a:lnTo>
                <a:lnTo>
                  <a:pt x="335" y="264"/>
                </a:lnTo>
                <a:lnTo>
                  <a:pt x="385" y="214"/>
                </a:lnTo>
                <a:lnTo>
                  <a:pt x="410" y="190"/>
                </a:lnTo>
                <a:lnTo>
                  <a:pt x="434" y="166"/>
                </a:lnTo>
                <a:lnTo>
                  <a:pt x="458" y="143"/>
                </a:lnTo>
                <a:lnTo>
                  <a:pt x="478" y="122"/>
                </a:lnTo>
                <a:lnTo>
                  <a:pt x="551" y="49"/>
                </a:lnTo>
                <a:lnTo>
                  <a:pt x="571" y="32"/>
                </a:lnTo>
                <a:lnTo>
                  <a:pt x="589" y="19"/>
                </a:lnTo>
                <a:lnTo>
                  <a:pt x="606" y="10"/>
                </a:lnTo>
                <a:lnTo>
                  <a:pt x="618" y="4"/>
                </a:lnTo>
                <a:lnTo>
                  <a:pt x="628" y="2"/>
                </a:lnTo>
                <a:lnTo>
                  <a:pt x="636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lIns="68598" tIns="34299" rIns="68598" bIns="34299"/>
          <a:lstStyle/>
          <a:p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85A3C6E-7951-2746-98E8-9B15C3D3700C}"/>
              </a:ext>
            </a:extLst>
          </p:cNvPr>
          <p:cNvSpPr/>
          <p:nvPr/>
        </p:nvSpPr>
        <p:spPr bwMode="auto">
          <a:xfrm>
            <a:off x="1787525" y="5753100"/>
            <a:ext cx="8616950" cy="34290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3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685983">
              <a:defRPr/>
            </a:pPr>
            <a:endParaRPr lang="en-US" sz="135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3805" name="TextBox 27">
            <a:extLst>
              <a:ext uri="{FF2B5EF4-FFF2-40B4-BE49-F238E27FC236}">
                <a16:creationId xmlns:a16="http://schemas.microsoft.com/office/drawing/2014/main" id="{98112F46-D086-C148-9443-8F1F76E11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780" y="2276387"/>
            <a:ext cx="28940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400" dirty="0"/>
              <a:t>Pursuit of Self Mastery</a:t>
            </a:r>
          </a:p>
          <a:p>
            <a:pPr algn="ctr" eaLnBrk="1" hangingPunct="1"/>
            <a:endParaRPr lang="en-US" altLang="en-US" sz="2400" dirty="0"/>
          </a:p>
        </p:txBody>
      </p:sp>
      <p:sp>
        <p:nvSpPr>
          <p:cNvPr id="33806" name="TextBox 29">
            <a:extLst>
              <a:ext uri="{FF2B5EF4-FFF2-40B4-BE49-F238E27FC236}">
                <a16:creationId xmlns:a16="http://schemas.microsoft.com/office/drawing/2014/main" id="{B2696529-04AC-C44C-9E82-E33F17270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7276" y="2222535"/>
            <a:ext cx="28940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400" dirty="0">
                <a:ea typeface="MS PGothic" panose="020B0600070205080204" pitchFamily="34" charset="-128"/>
              </a:rPr>
              <a:t> </a:t>
            </a:r>
            <a:r>
              <a:rPr lang="en-US" altLang="en-US" sz="2400" dirty="0"/>
              <a:t>Data Literacy</a:t>
            </a:r>
          </a:p>
        </p:txBody>
      </p:sp>
      <p:sp>
        <p:nvSpPr>
          <p:cNvPr id="33807" name="Title 1">
            <a:extLst>
              <a:ext uri="{FF2B5EF4-FFF2-40B4-BE49-F238E27FC236}">
                <a16:creationId xmlns:a16="http://schemas.microsoft.com/office/drawing/2014/main" id="{17C7986C-CFCE-854D-8021-75F1A6E68B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52650" y="271463"/>
            <a:ext cx="7886700" cy="766762"/>
          </a:xfrm>
        </p:spPr>
        <p:txBody>
          <a:bodyPr/>
          <a:lstStyle/>
          <a:p>
            <a:pPr eaLnBrk="1" hangingPunct="1"/>
            <a:r>
              <a:rPr lang="en-US" altLang="en-US" dirty="0"/>
              <a:t>Trends in Strategic Training</a:t>
            </a:r>
          </a:p>
        </p:txBody>
      </p:sp>
      <p:sp>
        <p:nvSpPr>
          <p:cNvPr id="33808" name="TextBox 29">
            <a:extLst>
              <a:ext uri="{FF2B5EF4-FFF2-40B4-BE49-F238E27FC236}">
                <a16:creationId xmlns:a16="http://schemas.microsoft.com/office/drawing/2014/main" id="{B454BA40-5546-8C4D-B8C7-5B01CACAB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1686" y="3655459"/>
            <a:ext cx="28940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 dirty="0"/>
              <a:t>Remote Collaboration</a:t>
            </a:r>
          </a:p>
        </p:txBody>
      </p:sp>
      <p:sp>
        <p:nvSpPr>
          <p:cNvPr id="17" name="TextBox 29">
            <a:extLst>
              <a:ext uri="{FF2B5EF4-FFF2-40B4-BE49-F238E27FC236}">
                <a16:creationId xmlns:a16="http://schemas.microsoft.com/office/drawing/2014/main" id="{6D47066E-DAB5-474A-BCAC-193F056BB4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0828" y="4570588"/>
            <a:ext cx="28940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400" dirty="0"/>
              <a:t>Hybrid Technology Roles</a:t>
            </a:r>
          </a:p>
        </p:txBody>
      </p:sp>
      <p:sp>
        <p:nvSpPr>
          <p:cNvPr id="23" name="TextBox 29">
            <a:extLst>
              <a:ext uri="{FF2B5EF4-FFF2-40B4-BE49-F238E27FC236}">
                <a16:creationId xmlns:a16="http://schemas.microsoft.com/office/drawing/2014/main" id="{3F4CFC32-4E9A-DA4E-9ACA-B12D87EF7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0462" y="3429000"/>
            <a:ext cx="28940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400" dirty="0"/>
              <a:t>Data Science automation</a:t>
            </a:r>
          </a:p>
        </p:txBody>
      </p:sp>
      <p:sp>
        <p:nvSpPr>
          <p:cNvPr id="24" name="TextBox 29">
            <a:extLst>
              <a:ext uri="{FF2B5EF4-FFF2-40B4-BE49-F238E27FC236}">
                <a16:creationId xmlns:a16="http://schemas.microsoft.com/office/drawing/2014/main" id="{3AB584BE-661B-F143-BA6B-AE0B23B44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159" y="4494971"/>
            <a:ext cx="28940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400" dirty="0"/>
              <a:t>Cybersecurity urgency</a:t>
            </a:r>
          </a:p>
        </p:txBody>
      </p:sp>
    </p:spTree>
    <p:extLst>
      <p:ext uri="{BB962C8B-B14F-4D97-AF65-F5344CB8AC3E}">
        <p14:creationId xmlns:p14="http://schemas.microsoft.com/office/powerpoint/2010/main" val="95334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64" y="315914"/>
            <a:ext cx="8961437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2007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E3416F36-2D3F-4DF3-A8C5-55F1B95A61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 anchor="ctr">
            <a:normAutofit/>
          </a:bodyPr>
          <a:lstStyle/>
          <a:p>
            <a:r>
              <a:rPr lang="en-US" altLang="en-US"/>
              <a:t>Strategic Training Learning Objectives</a:t>
            </a:r>
          </a:p>
        </p:txBody>
      </p:sp>
      <p:graphicFrame>
        <p:nvGraphicFramePr>
          <p:cNvPr id="36869" name="Content Placeholder 2">
            <a:extLst>
              <a:ext uri="{FF2B5EF4-FFF2-40B4-BE49-F238E27FC236}">
                <a16:creationId xmlns:a16="http://schemas.microsoft.com/office/drawing/2014/main" id="{27F645B3-9068-49B1-B741-8957A9ECAB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3577955"/>
              </p:ext>
            </p:extLst>
          </p:nvPr>
        </p:nvGraphicFramePr>
        <p:xfrm>
          <a:off x="838200" y="1161535"/>
          <a:ext cx="10515600" cy="4881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0698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07B91F68-A132-4D08-8056-E601FFCE87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altLang="en-US"/>
              <a:t>Strategic Training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88F0A744-63E1-4DBE-A738-88DEE62620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altLang="en-US" sz="1600"/>
          </a:p>
          <a:p>
            <a:pPr lvl="1"/>
            <a:endParaRPr lang="en-US" altLang="en-US" sz="1600"/>
          </a:p>
          <a:p>
            <a:pPr lvl="1"/>
            <a:endParaRPr lang="en-US" altLang="en-US" sz="16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AA0933-7FC7-0745-8B7C-0AC0245E650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6900" y="1161535"/>
            <a:ext cx="8458200" cy="504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758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DBDD02AE-DCA0-49D5-B28A-988BC6A933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>
                <a:cs typeface="Arial" panose="020B0604020202020204" pitchFamily="34" charset="0"/>
              </a:rPr>
              <a:t>The Strategic Training and Development Process</a:t>
            </a:r>
            <a:endParaRPr lang="en-US" altLang="en-US"/>
          </a:p>
        </p:txBody>
      </p:sp>
      <p:grpSp>
        <p:nvGrpSpPr>
          <p:cNvPr id="39939" name="Group 15">
            <a:extLst>
              <a:ext uri="{FF2B5EF4-FFF2-40B4-BE49-F238E27FC236}">
                <a16:creationId xmlns:a16="http://schemas.microsoft.com/office/drawing/2014/main" id="{F2B2AE2C-F7F2-40F1-BC06-8B0C606D2C8D}"/>
              </a:ext>
            </a:extLst>
          </p:cNvPr>
          <p:cNvGrpSpPr>
            <a:grpSpLocks noGrp="1"/>
          </p:cNvGrpSpPr>
          <p:nvPr/>
        </p:nvGrpSpPr>
        <p:grpSpPr bwMode="auto">
          <a:xfrm>
            <a:off x="2382982" y="1422853"/>
            <a:ext cx="6934200" cy="5118100"/>
            <a:chOff x="193" y="1501"/>
            <a:chExt cx="5565" cy="2550"/>
          </a:xfrm>
        </p:grpSpPr>
        <p:sp>
          <p:nvSpPr>
            <p:cNvPr id="39942" name="Rectangle 3">
              <a:extLst>
                <a:ext uri="{FF2B5EF4-FFF2-40B4-BE49-F238E27FC236}">
                  <a16:creationId xmlns:a16="http://schemas.microsoft.com/office/drawing/2014/main" id="{B27965C4-CF69-4237-9E51-11642CE5C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" y="1501"/>
              <a:ext cx="1170" cy="579"/>
            </a:xfrm>
            <a:prstGeom prst="rect">
              <a:avLst/>
            </a:prstGeom>
            <a:solidFill>
              <a:srgbClr val="E2AD9A"/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lIns="91435" tIns="137154" rIns="91435" bIns="45718" anchor="ctr"/>
            <a:lstStyle>
              <a:lvl1pPr marL="234950" indent="-234950">
                <a:spcBef>
                  <a:spcPct val="20000"/>
                </a:spcBef>
                <a:buChar char="•"/>
                <a:defRPr sz="22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SzPct val="85000"/>
                <a:buFont typeface="Arial" panose="020B0604020202020204" pitchFamily="34" charset="0"/>
                <a:buChar char="&gt;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Clr>
                  <a:schemeClr val="accent2"/>
                </a:buClr>
                <a:buSzPct val="65000"/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chemeClr val="tx1"/>
                  </a:solidFill>
                  <a:latin typeface="Arial Narrow" panose="020B0606020202030204" pitchFamily="34" charset="0"/>
                </a:rPr>
                <a:t>Business Strategy</a:t>
              </a:r>
            </a:p>
          </p:txBody>
        </p:sp>
        <p:sp>
          <p:nvSpPr>
            <p:cNvPr id="39943" name="Rectangle 4">
              <a:extLst>
                <a:ext uri="{FF2B5EF4-FFF2-40B4-BE49-F238E27FC236}">
                  <a16:creationId xmlns:a16="http://schemas.microsoft.com/office/drawing/2014/main" id="{1A430B56-460B-448F-91DC-C736F2E5A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7" y="1501"/>
              <a:ext cx="1170" cy="579"/>
            </a:xfrm>
            <a:prstGeom prst="rect">
              <a:avLst/>
            </a:prstGeom>
            <a:solidFill>
              <a:srgbClr val="E2AD9A"/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lIns="91435" tIns="137154" rIns="91435" bIns="45718" anchor="ctr"/>
            <a:lstStyle>
              <a:lvl1pPr marL="234950" indent="-234950">
                <a:spcBef>
                  <a:spcPct val="20000"/>
                </a:spcBef>
                <a:buChar char="•"/>
                <a:defRPr sz="22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SzPct val="85000"/>
                <a:buFont typeface="Arial" panose="020B0604020202020204" pitchFamily="34" charset="0"/>
                <a:buChar char="&gt;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Clr>
                  <a:schemeClr val="accent2"/>
                </a:buClr>
                <a:buSzPct val="65000"/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chemeClr val="tx1"/>
                  </a:solidFill>
                  <a:latin typeface="Arial Narrow" panose="020B0606020202030204" pitchFamily="34" charset="0"/>
                </a:rPr>
                <a:t>Strategic Training</a:t>
              </a:r>
            </a:p>
            <a:p>
              <a:pPr algn="ctr" eaLnBrk="1" hangingPunct="1">
                <a:lnSpc>
                  <a:spcPct val="70000"/>
                </a:lnSpc>
                <a:buClr>
                  <a:schemeClr val="accent2"/>
                </a:buClr>
                <a:buSzPct val="65000"/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chemeClr val="tx1"/>
                  </a:solidFill>
                  <a:latin typeface="Arial Narrow" panose="020B0606020202030204" pitchFamily="34" charset="0"/>
                </a:rPr>
                <a:t>and Development</a:t>
              </a:r>
            </a:p>
            <a:p>
              <a:pPr algn="ctr" eaLnBrk="1" hangingPunct="1">
                <a:lnSpc>
                  <a:spcPct val="70000"/>
                </a:lnSpc>
                <a:buClr>
                  <a:schemeClr val="accent2"/>
                </a:buClr>
                <a:buSzPct val="65000"/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chemeClr val="tx1"/>
                  </a:solidFill>
                  <a:latin typeface="Arial Narrow" panose="020B0606020202030204" pitchFamily="34" charset="0"/>
                </a:rPr>
                <a:t>Initiatives</a:t>
              </a:r>
            </a:p>
          </p:txBody>
        </p:sp>
        <p:sp>
          <p:nvSpPr>
            <p:cNvPr id="39944" name="Rectangle 5">
              <a:extLst>
                <a:ext uri="{FF2B5EF4-FFF2-40B4-BE49-F238E27FC236}">
                  <a16:creationId xmlns:a16="http://schemas.microsoft.com/office/drawing/2014/main" id="{D70187E4-E4E7-4A06-84E3-CFC0094E1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9" y="1501"/>
              <a:ext cx="1167" cy="579"/>
            </a:xfrm>
            <a:prstGeom prst="rect">
              <a:avLst/>
            </a:prstGeom>
            <a:solidFill>
              <a:srgbClr val="E2AD9A"/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lIns="91435" tIns="137154" rIns="91435" bIns="45718" anchor="ctr"/>
            <a:lstStyle>
              <a:lvl1pPr marL="234950" indent="-234950">
                <a:spcBef>
                  <a:spcPct val="20000"/>
                </a:spcBef>
                <a:buChar char="•"/>
                <a:defRPr sz="22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SzPct val="85000"/>
                <a:buFont typeface="Arial" panose="020B0604020202020204" pitchFamily="34" charset="0"/>
                <a:buChar char="&gt;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Clr>
                  <a:schemeClr val="accent2"/>
                </a:buClr>
                <a:buSzPct val="65000"/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chemeClr val="tx1"/>
                  </a:solidFill>
                  <a:latin typeface="Arial Narrow" panose="020B0606020202030204" pitchFamily="34" charset="0"/>
                </a:rPr>
                <a:t>Training and</a:t>
              </a:r>
            </a:p>
            <a:p>
              <a:pPr algn="ctr" eaLnBrk="1" hangingPunct="1">
                <a:lnSpc>
                  <a:spcPct val="70000"/>
                </a:lnSpc>
                <a:buClr>
                  <a:schemeClr val="accent2"/>
                </a:buClr>
                <a:buSzPct val="65000"/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chemeClr val="tx1"/>
                  </a:solidFill>
                  <a:latin typeface="Arial Narrow" panose="020B0606020202030204" pitchFamily="34" charset="0"/>
                </a:rPr>
                <a:t>Development</a:t>
              </a:r>
            </a:p>
            <a:p>
              <a:pPr algn="ctr" eaLnBrk="1" hangingPunct="1">
                <a:lnSpc>
                  <a:spcPct val="70000"/>
                </a:lnSpc>
                <a:buClr>
                  <a:schemeClr val="accent2"/>
                </a:buClr>
                <a:buSzPct val="65000"/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chemeClr val="tx1"/>
                  </a:solidFill>
                  <a:latin typeface="Arial Narrow" panose="020B0606020202030204" pitchFamily="34" charset="0"/>
                </a:rPr>
                <a:t>Activities</a:t>
              </a:r>
            </a:p>
          </p:txBody>
        </p:sp>
        <p:sp>
          <p:nvSpPr>
            <p:cNvPr id="39945" name="Rectangle 6">
              <a:extLst>
                <a:ext uri="{FF2B5EF4-FFF2-40B4-BE49-F238E27FC236}">
                  <a16:creationId xmlns:a16="http://schemas.microsoft.com/office/drawing/2014/main" id="{81EDBCA7-1B8A-4DD2-BB8B-4D0BBB10C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7" y="1501"/>
              <a:ext cx="1167" cy="579"/>
            </a:xfrm>
            <a:prstGeom prst="rect">
              <a:avLst/>
            </a:prstGeom>
            <a:solidFill>
              <a:srgbClr val="E2AD9A"/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lIns="91435" tIns="137154" rIns="91435" bIns="45718" anchor="ctr"/>
            <a:lstStyle>
              <a:lvl1pPr marL="234950" indent="-234950">
                <a:spcBef>
                  <a:spcPct val="20000"/>
                </a:spcBef>
                <a:buChar char="•"/>
                <a:defRPr sz="22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SzPct val="85000"/>
                <a:buFont typeface="Arial" panose="020B0604020202020204" pitchFamily="34" charset="0"/>
                <a:buChar char="&gt;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90000"/>
                </a:lnSpc>
                <a:buClr>
                  <a:schemeClr val="accent2"/>
                </a:buClr>
                <a:buSzPct val="65000"/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chemeClr val="tx1"/>
                  </a:solidFill>
                  <a:latin typeface="Arial Narrow" panose="020B0606020202030204" pitchFamily="34" charset="0"/>
                </a:rPr>
                <a:t>Metrics that Show</a:t>
              </a:r>
            </a:p>
            <a:p>
              <a:pPr algn="ctr" eaLnBrk="1" hangingPunct="1">
                <a:lnSpc>
                  <a:spcPct val="90000"/>
                </a:lnSpc>
                <a:buClr>
                  <a:schemeClr val="accent2"/>
                </a:buClr>
                <a:buSzPct val="65000"/>
                <a:buFont typeface="Wingdings" panose="05000000000000000000" pitchFamily="2" charset="2"/>
                <a:buNone/>
              </a:pPr>
              <a:r>
                <a:rPr lang="en-US" altLang="en-US" sz="1600">
                  <a:solidFill>
                    <a:schemeClr val="tx1"/>
                  </a:solidFill>
                  <a:latin typeface="Arial Narrow" panose="020B0606020202030204" pitchFamily="34" charset="0"/>
                </a:rPr>
                <a:t>Value of Training</a:t>
              </a:r>
            </a:p>
          </p:txBody>
        </p:sp>
        <p:sp>
          <p:nvSpPr>
            <p:cNvPr id="39946" name="Text Box 7">
              <a:extLst>
                <a:ext uri="{FF2B5EF4-FFF2-40B4-BE49-F238E27FC236}">
                  <a16:creationId xmlns:a16="http://schemas.microsoft.com/office/drawing/2014/main" id="{5A0E7372-A6B5-4650-952E-C0B0CAB6AB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9" y="2160"/>
              <a:ext cx="1291" cy="1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137154" rIns="91435" bIns="45718">
              <a:spAutoFit/>
            </a:bodyPr>
            <a:lstStyle>
              <a:lvl1pPr marL="234950" indent="-234950">
                <a:spcBef>
                  <a:spcPct val="20000"/>
                </a:spcBef>
                <a:buChar char="•"/>
                <a:defRPr sz="22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SzPct val="85000"/>
                <a:buFont typeface="Arial" panose="020B0604020202020204" pitchFamily="34" charset="0"/>
                <a:buChar char="&gt;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Diversify learning portfolio</a:t>
              </a:r>
            </a:p>
            <a:p>
              <a:pPr eaLnBrk="1" hangingPunct="1"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Improve customer service</a:t>
              </a:r>
            </a:p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Accelerate pace of employee learning</a:t>
              </a:r>
            </a:p>
            <a:p>
              <a:pPr eaLnBrk="1" hangingPunct="1"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Capture and share knowledge</a:t>
              </a:r>
            </a:p>
          </p:txBody>
        </p:sp>
        <p:sp>
          <p:nvSpPr>
            <p:cNvPr id="39947" name="Text Box 8">
              <a:extLst>
                <a:ext uri="{FF2B5EF4-FFF2-40B4-BE49-F238E27FC236}">
                  <a16:creationId xmlns:a16="http://schemas.microsoft.com/office/drawing/2014/main" id="{FE43EA4A-CCCB-43BD-AD49-A1057369BE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9" y="2160"/>
              <a:ext cx="1418" cy="1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137154" rIns="91435" bIns="45718">
              <a:spAutoFit/>
            </a:bodyPr>
            <a:lstStyle>
              <a:lvl1pPr marL="234950" indent="-234950">
                <a:spcBef>
                  <a:spcPct val="20000"/>
                </a:spcBef>
                <a:buChar char="•"/>
                <a:defRPr sz="22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SzPct val="85000"/>
                <a:buFont typeface="Arial" panose="020B0604020202020204" pitchFamily="34" charset="0"/>
                <a:buChar char="&gt;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Use web-based training</a:t>
              </a:r>
            </a:p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Make development planning mandatory</a:t>
              </a:r>
            </a:p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Develop web sites for knowledge sharing</a:t>
              </a:r>
            </a:p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Increase customer service training</a:t>
              </a:r>
            </a:p>
          </p:txBody>
        </p:sp>
        <p:sp>
          <p:nvSpPr>
            <p:cNvPr id="39948" name="Text Box 9">
              <a:extLst>
                <a:ext uri="{FF2B5EF4-FFF2-40B4-BE49-F238E27FC236}">
                  <a16:creationId xmlns:a16="http://schemas.microsoft.com/office/drawing/2014/main" id="{9D78A364-B821-4154-B473-AEA0896E41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" y="2162"/>
              <a:ext cx="1291" cy="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137154" rIns="91435" bIns="45718">
              <a:spAutoFit/>
            </a:bodyPr>
            <a:lstStyle>
              <a:lvl1pPr marL="234950" indent="-234950">
                <a:spcBef>
                  <a:spcPct val="20000"/>
                </a:spcBef>
                <a:buChar char="•"/>
                <a:defRPr sz="22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SzPct val="85000"/>
                <a:buFont typeface="Arial" panose="020B0604020202020204" pitchFamily="34" charset="0"/>
                <a:buChar char="&gt;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Learning</a:t>
              </a:r>
            </a:p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Performance improvement</a:t>
              </a:r>
            </a:p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Reduced customer complaints</a:t>
              </a:r>
            </a:p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Reduced turnover</a:t>
              </a:r>
            </a:p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Employee satisfaction</a:t>
              </a:r>
            </a:p>
          </p:txBody>
        </p:sp>
        <p:sp>
          <p:nvSpPr>
            <p:cNvPr id="39949" name="Text Box 10">
              <a:extLst>
                <a:ext uri="{FF2B5EF4-FFF2-40B4-BE49-F238E27FC236}">
                  <a16:creationId xmlns:a16="http://schemas.microsoft.com/office/drawing/2014/main" id="{24D3877F-A49E-41B9-80C2-F7B1B0220C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" y="2160"/>
              <a:ext cx="1293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137154" rIns="91435" bIns="45718">
              <a:spAutoFit/>
            </a:bodyPr>
            <a:lstStyle>
              <a:lvl1pPr marL="234950" indent="-234950">
                <a:spcBef>
                  <a:spcPct val="20000"/>
                </a:spcBef>
                <a:buChar char="•"/>
                <a:defRPr sz="22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SzPct val="85000"/>
                <a:buFont typeface="Arial" panose="020B0604020202020204" pitchFamily="34" charset="0"/>
                <a:buChar char="&gt;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333333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Mission</a:t>
              </a:r>
            </a:p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Values</a:t>
              </a:r>
            </a:p>
            <a:p>
              <a:pPr eaLnBrk="1" hangingPunct="1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</a:pPr>
              <a:r>
                <a:rPr lang="en-US" altLang="en-US" sz="17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Goals</a:t>
              </a:r>
            </a:p>
          </p:txBody>
        </p:sp>
        <p:cxnSp>
          <p:nvCxnSpPr>
            <p:cNvPr id="39950" name="AutoShape 11">
              <a:extLst>
                <a:ext uri="{FF2B5EF4-FFF2-40B4-BE49-F238E27FC236}">
                  <a16:creationId xmlns:a16="http://schemas.microsoft.com/office/drawing/2014/main" id="{41F89191-104E-4412-B69D-93855CC51A21}"/>
                </a:ext>
              </a:extLst>
            </p:cNvPr>
            <p:cNvCxnSpPr>
              <a:cxnSpLocks noChangeShapeType="1"/>
              <a:stCxn id="39942" idx="3"/>
              <a:endCxn id="39943" idx="1"/>
            </p:cNvCxnSpPr>
            <p:nvPr/>
          </p:nvCxnSpPr>
          <p:spPr bwMode="auto">
            <a:xfrm>
              <a:off x="1362" y="1791"/>
              <a:ext cx="245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1" name="AutoShape 12">
              <a:extLst>
                <a:ext uri="{FF2B5EF4-FFF2-40B4-BE49-F238E27FC236}">
                  <a16:creationId xmlns:a16="http://schemas.microsoft.com/office/drawing/2014/main" id="{FA5ECF6C-ACC0-4F5C-9008-4CDA3F8E9BB0}"/>
                </a:ext>
              </a:extLst>
            </p:cNvPr>
            <p:cNvCxnSpPr>
              <a:cxnSpLocks noChangeShapeType="1"/>
              <a:stCxn id="39943" idx="3"/>
              <a:endCxn id="39944" idx="1"/>
            </p:cNvCxnSpPr>
            <p:nvPr/>
          </p:nvCxnSpPr>
          <p:spPr bwMode="auto">
            <a:xfrm>
              <a:off x="2777" y="1791"/>
              <a:ext cx="272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2" name="AutoShape 13">
              <a:extLst>
                <a:ext uri="{FF2B5EF4-FFF2-40B4-BE49-F238E27FC236}">
                  <a16:creationId xmlns:a16="http://schemas.microsoft.com/office/drawing/2014/main" id="{CB0F61B4-DAF2-4821-AB9A-BF7B352F1D7B}"/>
                </a:ext>
              </a:extLst>
            </p:cNvPr>
            <p:cNvCxnSpPr>
              <a:cxnSpLocks noChangeShapeType="1"/>
              <a:stCxn id="39944" idx="3"/>
              <a:endCxn id="39945" idx="1"/>
            </p:cNvCxnSpPr>
            <p:nvPr/>
          </p:nvCxnSpPr>
          <p:spPr bwMode="auto">
            <a:xfrm>
              <a:off x="4218" y="1791"/>
              <a:ext cx="249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581235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 person holding a balloon&#10;&#10;Description automatically generated with low confidence">
            <a:extLst>
              <a:ext uri="{FF2B5EF4-FFF2-40B4-BE49-F238E27FC236}">
                <a16:creationId xmlns:a16="http://schemas.microsoft.com/office/drawing/2014/main" id="{315B1862-DF96-2540-B901-4649B192175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204956"/>
            <a:ext cx="3322637" cy="5464432"/>
          </a:xfrm>
        </p:spPr>
      </p:pic>
      <p:sp>
        <p:nvSpPr>
          <p:cNvPr id="50178" name="Title 1">
            <a:extLst>
              <a:ext uri="{FF2B5EF4-FFF2-40B4-BE49-F238E27FC236}">
                <a16:creationId xmlns:a16="http://schemas.microsoft.com/office/drawing/2014/main" id="{AF0417DB-CA28-4AD5-9014-0B7826EB9BE2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>
          <a:xfrm>
            <a:off x="467360" y="270924"/>
            <a:ext cx="11419840" cy="767044"/>
          </a:xfrm>
        </p:spPr>
        <p:txBody>
          <a:bodyPr>
            <a:normAutofit/>
          </a:bodyPr>
          <a:lstStyle/>
          <a:p>
            <a:r>
              <a:rPr lang="en-US" altLang="en-US" sz="2800" dirty="0"/>
              <a:t>Ask questions to Develop Strategic T&amp;D Initiatives</a:t>
            </a:r>
          </a:p>
        </p:txBody>
      </p:sp>
      <p:graphicFrame>
        <p:nvGraphicFramePr>
          <p:cNvPr id="50181" name="Content Placeholder 2">
            <a:extLst>
              <a:ext uri="{FF2B5EF4-FFF2-40B4-BE49-F238E27FC236}">
                <a16:creationId xmlns:a16="http://schemas.microsoft.com/office/drawing/2014/main" id="{290795C0-E802-4F56-B349-0DE3F22F258E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3345839771"/>
              </p:ext>
            </p:extLst>
          </p:nvPr>
        </p:nvGraphicFramePr>
        <p:xfrm>
          <a:off x="3906298" y="1204956"/>
          <a:ext cx="7126137" cy="5382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1826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Strategic T&amp;D Initiatives that Support the strategy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8804" y="773652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1642876" y="1184946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4" name="Freeform 3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r>
                <a:rPr lang="en-US" sz="2000" dirty="0">
                  <a:solidFill>
                    <a:schemeClr val="tx1"/>
                  </a:solidFill>
                </a:rPr>
                <a:t>Diversity the learning portfolio</a:t>
              </a:r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7" name="Freeform 6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9" name="TextBox 98"/>
          <p:cNvSpPr txBox="1"/>
          <p:nvPr/>
        </p:nvSpPr>
        <p:spPr>
          <a:xfrm>
            <a:off x="6318084" y="773652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grpSp>
        <p:nvGrpSpPr>
          <p:cNvPr id="100" name="Group 92"/>
          <p:cNvGrpSpPr/>
          <p:nvPr/>
        </p:nvGrpSpPr>
        <p:grpSpPr>
          <a:xfrm>
            <a:off x="7312156" y="1184946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01" name="Freeform 100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r>
                <a:rPr lang="en-US" sz="2000" dirty="0">
                  <a:solidFill>
                    <a:schemeClr val="tx1"/>
                  </a:solidFill>
                </a:rPr>
                <a:t>Accelerate the pace of employee learning</a:t>
              </a:r>
            </a:p>
          </p:txBody>
        </p:sp>
        <p:grpSp>
          <p:nvGrpSpPr>
            <p:cNvPr id="102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03" name="Freeform 102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Freeform 103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5" name="TextBox 114"/>
          <p:cNvSpPr txBox="1"/>
          <p:nvPr/>
        </p:nvSpPr>
        <p:spPr>
          <a:xfrm>
            <a:off x="648804" y="2058501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grpSp>
        <p:nvGrpSpPr>
          <p:cNvPr id="116" name="Group 115"/>
          <p:cNvGrpSpPr/>
          <p:nvPr/>
        </p:nvGrpSpPr>
        <p:grpSpPr>
          <a:xfrm>
            <a:off x="1642876" y="2469795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17" name="Freeform 116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r>
                <a:rPr lang="en-US" sz="2000" dirty="0">
                  <a:solidFill>
                    <a:schemeClr val="tx1"/>
                  </a:solidFill>
                </a:rPr>
                <a:t>Expand who is trained</a:t>
              </a: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19" name="Freeform 118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Freeform 119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9" name="TextBox 108"/>
          <p:cNvSpPr txBox="1"/>
          <p:nvPr/>
        </p:nvSpPr>
        <p:spPr>
          <a:xfrm>
            <a:off x="6318084" y="2058501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grpSp>
        <p:nvGrpSpPr>
          <p:cNvPr id="110" name="Group 92"/>
          <p:cNvGrpSpPr/>
          <p:nvPr/>
        </p:nvGrpSpPr>
        <p:grpSpPr>
          <a:xfrm>
            <a:off x="7312156" y="2469795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11" name="Freeform 110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r>
                <a:rPr lang="en-US" sz="2000" dirty="0">
                  <a:solidFill>
                    <a:schemeClr val="tx1"/>
                  </a:solidFill>
                </a:rPr>
                <a:t>Improve customer service</a:t>
              </a:r>
            </a:p>
          </p:txBody>
        </p:sp>
        <p:grpSp>
          <p:nvGrpSpPr>
            <p:cNvPr id="112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13" name="Freeform 112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Freeform 113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0" name="TextBox 129"/>
          <p:cNvSpPr txBox="1"/>
          <p:nvPr/>
        </p:nvSpPr>
        <p:spPr>
          <a:xfrm>
            <a:off x="648804" y="334335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1642876" y="3754644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32" name="Freeform 131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r>
                <a:rPr lang="en-US" sz="2000" dirty="0">
                  <a:solidFill>
                    <a:schemeClr val="tx1"/>
                  </a:solidFill>
                </a:rPr>
                <a:t>Provide development opportunities and communicate with employees</a:t>
              </a: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34" name="Freeform 133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Freeform 134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24" name="TextBox 123"/>
          <p:cNvSpPr txBox="1"/>
          <p:nvPr/>
        </p:nvSpPr>
        <p:spPr>
          <a:xfrm>
            <a:off x="6318084" y="334335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grpSp>
        <p:nvGrpSpPr>
          <p:cNvPr id="125" name="Group 92"/>
          <p:cNvGrpSpPr/>
          <p:nvPr/>
        </p:nvGrpSpPr>
        <p:grpSpPr>
          <a:xfrm>
            <a:off x="7312156" y="3754644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26" name="Freeform 125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r>
                <a:rPr lang="en-US" sz="2000" dirty="0">
                  <a:solidFill>
                    <a:schemeClr val="tx1"/>
                  </a:solidFill>
                </a:rPr>
                <a:t>Capture and share knowledge</a:t>
              </a:r>
            </a:p>
          </p:txBody>
        </p:sp>
        <p:grpSp>
          <p:nvGrpSpPr>
            <p:cNvPr id="127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28" name="Freeform 127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Freeform 128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5" name="TextBox 144"/>
          <p:cNvSpPr txBox="1"/>
          <p:nvPr/>
        </p:nvSpPr>
        <p:spPr>
          <a:xfrm>
            <a:off x="648804" y="462820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grpSp>
        <p:nvGrpSpPr>
          <p:cNvPr id="146" name="Group 145"/>
          <p:cNvGrpSpPr/>
          <p:nvPr/>
        </p:nvGrpSpPr>
        <p:grpSpPr>
          <a:xfrm>
            <a:off x="1642876" y="5039494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47" name="Freeform 146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r>
                <a:rPr lang="en-US" sz="2000" dirty="0">
                  <a:solidFill>
                    <a:schemeClr val="tx1"/>
                  </a:solidFill>
                </a:rPr>
                <a:t>Align T&amp;D with the company's direction</a:t>
              </a:r>
            </a:p>
          </p:txBody>
        </p:sp>
        <p:grpSp>
          <p:nvGrpSpPr>
            <p:cNvPr id="148" name="Group 147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49" name="Freeform 148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Freeform 149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9" name="TextBox 138"/>
          <p:cNvSpPr txBox="1"/>
          <p:nvPr/>
        </p:nvSpPr>
        <p:spPr>
          <a:xfrm>
            <a:off x="6318084" y="462820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grpSp>
        <p:nvGrpSpPr>
          <p:cNvPr id="140" name="Group 92"/>
          <p:cNvGrpSpPr/>
          <p:nvPr/>
        </p:nvGrpSpPr>
        <p:grpSpPr>
          <a:xfrm>
            <a:off x="7312156" y="5039494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41" name="Freeform 140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r>
                <a:rPr lang="en-US" sz="2000" dirty="0">
                  <a:solidFill>
                    <a:schemeClr val="tx1"/>
                  </a:solidFill>
                </a:rPr>
                <a:t>Ensure the work environment supports learning and transfer of training</a:t>
              </a:r>
            </a:p>
          </p:txBody>
        </p:sp>
        <p:grpSp>
          <p:nvGrpSpPr>
            <p:cNvPr id="142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43" name="Freeform 142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 143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7354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56E23-2996-4D34-8897-D369E905D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076" y="297515"/>
            <a:ext cx="10826578" cy="767043"/>
          </a:xfrm>
        </p:spPr>
        <p:txBody>
          <a:bodyPr anchor="ctr">
            <a:normAutofit/>
          </a:bodyPr>
          <a:lstStyle/>
          <a:p>
            <a:r>
              <a:rPr lang="en-US" sz="3400" dirty="0"/>
              <a:t>Organizational Characteristics that Influence Training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B79F6BD-9D55-9B47-A83C-4890325E3F3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217355"/>
            <a:ext cx="5181600" cy="4959608"/>
          </a:xfrm>
          <a:prstGeom prst="rect">
            <a:avLst/>
          </a:prstGeom>
          <a:noFill/>
        </p:spPr>
      </p:pic>
      <p:pic>
        <p:nvPicPr>
          <p:cNvPr id="8" name="Content Placeholder 7" descr="A person giving a presentation&#10;&#10;Description automatically generated with medium confidence">
            <a:extLst>
              <a:ext uri="{FF2B5EF4-FFF2-40B4-BE49-F238E27FC236}">
                <a16:creationId xmlns:a16="http://schemas.microsoft.com/office/drawing/2014/main" id="{7F2C9AC1-C1E5-5F4F-81E2-40032CC86E6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172200" y="1217355"/>
            <a:ext cx="5181600" cy="4959608"/>
          </a:xfrm>
          <a:noFill/>
        </p:spPr>
      </p:pic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74BE070E-7C93-4B55-8DFC-12A612C44CA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10058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B09AB241-369C-4423-82D7-98733C3583F6}" type="slidenum">
              <a:rPr lang="en-US" altLang="en-US" smtClean="0"/>
              <a:pPr>
                <a:spcAft>
                  <a:spcPts val="600"/>
                </a:spcAft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3000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17026F5-8DC3-40C6-9512-62F9357185B9}"/>
              </a:ext>
            </a:extLst>
          </p:cNvPr>
          <p:cNvSpPr/>
          <p:nvPr/>
        </p:nvSpPr>
        <p:spPr>
          <a:xfrm flipH="1" flipV="1">
            <a:off x="5935472" y="1166877"/>
            <a:ext cx="2275895" cy="2604130"/>
          </a:xfrm>
          <a:custGeom>
            <a:avLst/>
            <a:gdLst>
              <a:gd name="connsiteX0" fmla="*/ 963905 w 1590162"/>
              <a:gd name="connsiteY0" fmla="*/ 0 h 1819499"/>
              <a:gd name="connsiteX1" fmla="*/ 1590162 w 1590162"/>
              <a:gd name="connsiteY1" fmla="*/ 1819499 h 1819499"/>
              <a:gd name="connsiteX2" fmla="*/ 512065 w 1590162"/>
              <a:gd name="connsiteY2" fmla="*/ 1819499 h 1819499"/>
              <a:gd name="connsiteX3" fmla="*/ 0 w 1590162"/>
              <a:gd name="connsiteY3" fmla="*/ 331769 h 1819499"/>
              <a:gd name="connsiteX4" fmla="*/ 963905 w 1590162"/>
              <a:gd name="connsiteY4" fmla="*/ 0 h 181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162" h="1819499">
                <a:moveTo>
                  <a:pt x="963905" y="0"/>
                </a:moveTo>
                <a:lnTo>
                  <a:pt x="1590162" y="1819499"/>
                </a:lnTo>
                <a:lnTo>
                  <a:pt x="512065" y="1819499"/>
                </a:lnTo>
                <a:lnTo>
                  <a:pt x="0" y="331769"/>
                </a:lnTo>
                <a:lnTo>
                  <a:pt x="963905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19AF157-01FB-4671-9656-E8A9AA355A51}"/>
              </a:ext>
            </a:extLst>
          </p:cNvPr>
          <p:cNvSpPr/>
          <p:nvPr/>
        </p:nvSpPr>
        <p:spPr>
          <a:xfrm rot="10800000" flipH="1" flipV="1">
            <a:off x="3980636" y="3717905"/>
            <a:ext cx="2275895" cy="2604130"/>
          </a:xfrm>
          <a:custGeom>
            <a:avLst/>
            <a:gdLst>
              <a:gd name="connsiteX0" fmla="*/ 963905 w 1590162"/>
              <a:gd name="connsiteY0" fmla="*/ 0 h 1819499"/>
              <a:gd name="connsiteX1" fmla="*/ 1590162 w 1590162"/>
              <a:gd name="connsiteY1" fmla="*/ 1819499 h 1819499"/>
              <a:gd name="connsiteX2" fmla="*/ 512065 w 1590162"/>
              <a:gd name="connsiteY2" fmla="*/ 1819499 h 1819499"/>
              <a:gd name="connsiteX3" fmla="*/ 0 w 1590162"/>
              <a:gd name="connsiteY3" fmla="*/ 331769 h 1819499"/>
              <a:gd name="connsiteX4" fmla="*/ 963905 w 1590162"/>
              <a:gd name="connsiteY4" fmla="*/ 0 h 181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162" h="1819499">
                <a:moveTo>
                  <a:pt x="963905" y="0"/>
                </a:moveTo>
                <a:lnTo>
                  <a:pt x="1590162" y="1819499"/>
                </a:lnTo>
                <a:lnTo>
                  <a:pt x="512065" y="1819499"/>
                </a:lnTo>
                <a:lnTo>
                  <a:pt x="0" y="331769"/>
                </a:lnTo>
                <a:lnTo>
                  <a:pt x="963905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577368-92C5-4912-BF89-7D1A8651E3B6}"/>
              </a:ext>
            </a:extLst>
          </p:cNvPr>
          <p:cNvSpPr/>
          <p:nvPr/>
        </p:nvSpPr>
        <p:spPr>
          <a:xfrm>
            <a:off x="611030" y="1484784"/>
            <a:ext cx="10969943" cy="4536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80DB52F-B18B-4C6D-BE71-0DADAC541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Organizing the Training Function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2BA9D22-D754-41B4-89F7-05AFD8DB0A04}"/>
              </a:ext>
            </a:extLst>
          </p:cNvPr>
          <p:cNvSpPr txBox="1"/>
          <p:nvPr/>
        </p:nvSpPr>
        <p:spPr>
          <a:xfrm>
            <a:off x="7831026" y="1988517"/>
            <a:ext cx="2801479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IN" sz="4400" b="1" dirty="0">
                <a:solidFill>
                  <a:schemeClr val="accent2"/>
                </a:solidFill>
                <a:latin typeface="Arial Black" panose="020B0A04020102020204" pitchFamily="34" charset="0"/>
              </a:rPr>
              <a:t>CONS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0C9467-F12C-49A9-A71C-63A858CF954C}"/>
              </a:ext>
            </a:extLst>
          </p:cNvPr>
          <p:cNvSpPr txBox="1"/>
          <p:nvPr/>
        </p:nvSpPr>
        <p:spPr>
          <a:xfrm>
            <a:off x="1631505" y="4857854"/>
            <a:ext cx="2657461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IN" sz="44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PROS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F371AE6-3DE9-49CB-AD91-CD813F7FC06B}"/>
              </a:ext>
            </a:extLst>
          </p:cNvPr>
          <p:cNvSpPr txBox="1"/>
          <p:nvPr/>
        </p:nvSpPr>
        <p:spPr>
          <a:xfrm>
            <a:off x="937597" y="1717620"/>
            <a:ext cx="3270739" cy="83099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defRPr/>
            </a:pPr>
            <a:r>
              <a:rPr lang="en-US" sz="4800" kern="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Centralized</a:t>
            </a:r>
            <a:endParaRPr lang="en-US" sz="1600" kern="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9EA72D4-D8B2-4FFE-A7DF-21D023484DB3}"/>
              </a:ext>
            </a:extLst>
          </p:cNvPr>
          <p:cNvSpPr/>
          <p:nvPr/>
        </p:nvSpPr>
        <p:spPr>
          <a:xfrm rot="21113228" flipH="1">
            <a:off x="5456622" y="1310159"/>
            <a:ext cx="2410740" cy="2476916"/>
          </a:xfrm>
          <a:custGeom>
            <a:avLst/>
            <a:gdLst>
              <a:gd name="connsiteX0" fmla="*/ 0 w 1684378"/>
              <a:gd name="connsiteY0" fmla="*/ 0 h 1730615"/>
              <a:gd name="connsiteX1" fmla="*/ 1078097 w 1684378"/>
              <a:gd name="connsiteY1" fmla="*/ 0 h 1730615"/>
              <a:gd name="connsiteX2" fmla="*/ 1328180 w 1684378"/>
              <a:gd name="connsiteY2" fmla="*/ 726580 h 1730615"/>
              <a:gd name="connsiteX3" fmla="*/ 1684378 w 1684378"/>
              <a:gd name="connsiteY3" fmla="*/ 603980 h 1730615"/>
              <a:gd name="connsiteX4" fmla="*/ 1134712 w 1684378"/>
              <a:gd name="connsiteY4" fmla="*/ 1730615 h 1730615"/>
              <a:gd name="connsiteX5" fmla="*/ 8077 w 1684378"/>
              <a:gd name="connsiteY5" fmla="*/ 1180949 h 1730615"/>
              <a:gd name="connsiteX6" fmla="*/ 364275 w 1684378"/>
              <a:gd name="connsiteY6" fmla="*/ 1058349 h 1730615"/>
              <a:gd name="connsiteX7" fmla="*/ 0 w 1684378"/>
              <a:gd name="connsiteY7" fmla="*/ 0 h 173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4378" h="1730615">
                <a:moveTo>
                  <a:pt x="0" y="0"/>
                </a:moveTo>
                <a:lnTo>
                  <a:pt x="1078097" y="0"/>
                </a:lnTo>
                <a:lnTo>
                  <a:pt x="1328180" y="726580"/>
                </a:lnTo>
                <a:lnTo>
                  <a:pt x="1684378" y="603980"/>
                </a:lnTo>
                <a:lnTo>
                  <a:pt x="1134712" y="1730615"/>
                </a:lnTo>
                <a:lnTo>
                  <a:pt x="8077" y="1180949"/>
                </a:lnTo>
                <a:lnTo>
                  <a:pt x="364275" y="105834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73A2541-A8DF-4623-9D63-F99B7534B36C}"/>
              </a:ext>
            </a:extLst>
          </p:cNvPr>
          <p:cNvSpPr/>
          <p:nvPr/>
        </p:nvSpPr>
        <p:spPr>
          <a:xfrm flipH="1">
            <a:off x="5060769" y="1166468"/>
            <a:ext cx="2410740" cy="2147026"/>
          </a:xfrm>
          <a:custGeom>
            <a:avLst/>
            <a:gdLst>
              <a:gd name="connsiteX0" fmla="*/ 0 w 1684378"/>
              <a:gd name="connsiteY0" fmla="*/ 0 h 1730615"/>
              <a:gd name="connsiteX1" fmla="*/ 1078097 w 1684378"/>
              <a:gd name="connsiteY1" fmla="*/ 0 h 1730615"/>
              <a:gd name="connsiteX2" fmla="*/ 1328180 w 1684378"/>
              <a:gd name="connsiteY2" fmla="*/ 726580 h 1730615"/>
              <a:gd name="connsiteX3" fmla="*/ 1684378 w 1684378"/>
              <a:gd name="connsiteY3" fmla="*/ 603980 h 1730615"/>
              <a:gd name="connsiteX4" fmla="*/ 1134712 w 1684378"/>
              <a:gd name="connsiteY4" fmla="*/ 1730615 h 1730615"/>
              <a:gd name="connsiteX5" fmla="*/ 8077 w 1684378"/>
              <a:gd name="connsiteY5" fmla="*/ 1180949 h 1730615"/>
              <a:gd name="connsiteX6" fmla="*/ 364275 w 1684378"/>
              <a:gd name="connsiteY6" fmla="*/ 1058349 h 1730615"/>
              <a:gd name="connsiteX7" fmla="*/ 0 w 1684378"/>
              <a:gd name="connsiteY7" fmla="*/ 0 h 173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4378" h="1730615">
                <a:moveTo>
                  <a:pt x="0" y="0"/>
                </a:moveTo>
                <a:lnTo>
                  <a:pt x="1078097" y="0"/>
                </a:lnTo>
                <a:lnTo>
                  <a:pt x="1328180" y="726580"/>
                </a:lnTo>
                <a:lnTo>
                  <a:pt x="1684378" y="603980"/>
                </a:lnTo>
                <a:lnTo>
                  <a:pt x="1134712" y="1730615"/>
                </a:lnTo>
                <a:lnTo>
                  <a:pt x="8077" y="1180949"/>
                </a:lnTo>
                <a:lnTo>
                  <a:pt x="364275" y="105834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B73E1E7-9359-448E-A313-11E2A3783687}"/>
              </a:ext>
            </a:extLst>
          </p:cNvPr>
          <p:cNvSpPr/>
          <p:nvPr/>
        </p:nvSpPr>
        <p:spPr>
          <a:xfrm rot="11639206" flipH="1">
            <a:off x="5087769" y="3992184"/>
            <a:ext cx="2410740" cy="2476916"/>
          </a:xfrm>
          <a:custGeom>
            <a:avLst/>
            <a:gdLst>
              <a:gd name="connsiteX0" fmla="*/ 0 w 1684378"/>
              <a:gd name="connsiteY0" fmla="*/ 0 h 1730615"/>
              <a:gd name="connsiteX1" fmla="*/ 1078097 w 1684378"/>
              <a:gd name="connsiteY1" fmla="*/ 0 h 1730615"/>
              <a:gd name="connsiteX2" fmla="*/ 1328180 w 1684378"/>
              <a:gd name="connsiteY2" fmla="*/ 726580 h 1730615"/>
              <a:gd name="connsiteX3" fmla="*/ 1684378 w 1684378"/>
              <a:gd name="connsiteY3" fmla="*/ 603980 h 1730615"/>
              <a:gd name="connsiteX4" fmla="*/ 1134712 w 1684378"/>
              <a:gd name="connsiteY4" fmla="*/ 1730615 h 1730615"/>
              <a:gd name="connsiteX5" fmla="*/ 8077 w 1684378"/>
              <a:gd name="connsiteY5" fmla="*/ 1180949 h 1730615"/>
              <a:gd name="connsiteX6" fmla="*/ 364275 w 1684378"/>
              <a:gd name="connsiteY6" fmla="*/ 1058349 h 1730615"/>
              <a:gd name="connsiteX7" fmla="*/ 0 w 1684378"/>
              <a:gd name="connsiteY7" fmla="*/ 0 h 173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4378" h="1730615">
                <a:moveTo>
                  <a:pt x="0" y="0"/>
                </a:moveTo>
                <a:lnTo>
                  <a:pt x="1078097" y="0"/>
                </a:lnTo>
                <a:lnTo>
                  <a:pt x="1328180" y="726580"/>
                </a:lnTo>
                <a:lnTo>
                  <a:pt x="1684378" y="603980"/>
                </a:lnTo>
                <a:lnTo>
                  <a:pt x="1134712" y="1730615"/>
                </a:lnTo>
                <a:lnTo>
                  <a:pt x="8077" y="1180949"/>
                </a:lnTo>
                <a:lnTo>
                  <a:pt x="364275" y="105834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0276214-95EE-4235-8F43-269D212EE3F9}"/>
              </a:ext>
            </a:extLst>
          </p:cNvPr>
          <p:cNvSpPr/>
          <p:nvPr/>
        </p:nvSpPr>
        <p:spPr>
          <a:xfrm rot="10800000" flipH="1">
            <a:off x="4625335" y="3958808"/>
            <a:ext cx="2410740" cy="2119594"/>
          </a:xfrm>
          <a:custGeom>
            <a:avLst/>
            <a:gdLst>
              <a:gd name="connsiteX0" fmla="*/ 0 w 1684378"/>
              <a:gd name="connsiteY0" fmla="*/ 0 h 1730615"/>
              <a:gd name="connsiteX1" fmla="*/ 1078097 w 1684378"/>
              <a:gd name="connsiteY1" fmla="*/ 0 h 1730615"/>
              <a:gd name="connsiteX2" fmla="*/ 1328180 w 1684378"/>
              <a:gd name="connsiteY2" fmla="*/ 726580 h 1730615"/>
              <a:gd name="connsiteX3" fmla="*/ 1684378 w 1684378"/>
              <a:gd name="connsiteY3" fmla="*/ 603980 h 1730615"/>
              <a:gd name="connsiteX4" fmla="*/ 1134712 w 1684378"/>
              <a:gd name="connsiteY4" fmla="*/ 1730615 h 1730615"/>
              <a:gd name="connsiteX5" fmla="*/ 8077 w 1684378"/>
              <a:gd name="connsiteY5" fmla="*/ 1180949 h 1730615"/>
              <a:gd name="connsiteX6" fmla="*/ 364275 w 1684378"/>
              <a:gd name="connsiteY6" fmla="*/ 1058349 h 1730615"/>
              <a:gd name="connsiteX7" fmla="*/ 0 w 1684378"/>
              <a:gd name="connsiteY7" fmla="*/ 0 h 173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4378" h="1730615">
                <a:moveTo>
                  <a:pt x="0" y="0"/>
                </a:moveTo>
                <a:lnTo>
                  <a:pt x="1078097" y="0"/>
                </a:lnTo>
                <a:lnTo>
                  <a:pt x="1328180" y="726580"/>
                </a:lnTo>
                <a:lnTo>
                  <a:pt x="1684378" y="603980"/>
                </a:lnTo>
                <a:lnTo>
                  <a:pt x="1134712" y="1730615"/>
                </a:lnTo>
                <a:lnTo>
                  <a:pt x="8077" y="1180949"/>
                </a:lnTo>
                <a:lnTo>
                  <a:pt x="364275" y="105834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D616069-D99E-4F25-B577-407B81B84CE6}"/>
              </a:ext>
            </a:extLst>
          </p:cNvPr>
          <p:cNvGrpSpPr/>
          <p:nvPr/>
        </p:nvGrpSpPr>
        <p:grpSpPr>
          <a:xfrm flipH="1">
            <a:off x="5383422" y="4755253"/>
            <a:ext cx="552050" cy="517594"/>
            <a:chOff x="10406063" y="3430588"/>
            <a:chExt cx="2263774" cy="2122487"/>
          </a:xfrm>
          <a:solidFill>
            <a:schemeClr val="bg1"/>
          </a:solidFill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B651D192-E19D-405D-B435-9828629DA9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42650" y="3430588"/>
              <a:ext cx="1627187" cy="2117725"/>
            </a:xfrm>
            <a:custGeom>
              <a:avLst/>
              <a:gdLst>
                <a:gd name="T0" fmla="*/ 1284 w 1284"/>
                <a:gd name="T1" fmla="*/ 852 h 1670"/>
                <a:gd name="T2" fmla="*/ 1061 w 1284"/>
                <a:gd name="T3" fmla="*/ 670 h 1670"/>
                <a:gd name="T4" fmla="*/ 685 w 1284"/>
                <a:gd name="T5" fmla="*/ 670 h 1670"/>
                <a:gd name="T6" fmla="*/ 726 w 1284"/>
                <a:gd name="T7" fmla="*/ 391 h 1670"/>
                <a:gd name="T8" fmla="*/ 558 w 1284"/>
                <a:gd name="T9" fmla="*/ 0 h 1670"/>
                <a:gd name="T10" fmla="*/ 417 w 1284"/>
                <a:gd name="T11" fmla="*/ 37 h 1670"/>
                <a:gd name="T12" fmla="*/ 391 w 1284"/>
                <a:gd name="T13" fmla="*/ 74 h 1670"/>
                <a:gd name="T14" fmla="*/ 335 w 1284"/>
                <a:gd name="T15" fmla="*/ 376 h 1670"/>
                <a:gd name="T16" fmla="*/ 0 w 1284"/>
                <a:gd name="T17" fmla="*/ 766 h 1670"/>
                <a:gd name="T18" fmla="*/ 0 w 1284"/>
                <a:gd name="T19" fmla="*/ 1562 h 1670"/>
                <a:gd name="T20" fmla="*/ 142 w 1284"/>
                <a:gd name="T21" fmla="*/ 1611 h 1670"/>
                <a:gd name="T22" fmla="*/ 335 w 1284"/>
                <a:gd name="T23" fmla="*/ 1670 h 1670"/>
                <a:gd name="T24" fmla="*/ 867 w 1284"/>
                <a:gd name="T25" fmla="*/ 1670 h 1670"/>
                <a:gd name="T26" fmla="*/ 1061 w 1284"/>
                <a:gd name="T27" fmla="*/ 1503 h 1670"/>
                <a:gd name="T28" fmla="*/ 1057 w 1284"/>
                <a:gd name="T29" fmla="*/ 1462 h 1670"/>
                <a:gd name="T30" fmla="*/ 1172 w 1284"/>
                <a:gd name="T31" fmla="*/ 1310 h 1670"/>
                <a:gd name="T32" fmla="*/ 1154 w 1284"/>
                <a:gd name="T33" fmla="*/ 1224 h 1670"/>
                <a:gd name="T34" fmla="*/ 1239 w 1284"/>
                <a:gd name="T35" fmla="*/ 1086 h 1670"/>
                <a:gd name="T36" fmla="*/ 1202 w 1284"/>
                <a:gd name="T37" fmla="*/ 993 h 1670"/>
                <a:gd name="T38" fmla="*/ 1284 w 1284"/>
                <a:gd name="T39" fmla="*/ 852 h 1670"/>
                <a:gd name="T40" fmla="*/ 1169 w 1284"/>
                <a:gd name="T41" fmla="*/ 852 h 1670"/>
                <a:gd name="T42" fmla="*/ 1083 w 1284"/>
                <a:gd name="T43" fmla="*/ 963 h 1670"/>
                <a:gd name="T44" fmla="*/ 1128 w 1284"/>
                <a:gd name="T45" fmla="*/ 1083 h 1670"/>
                <a:gd name="T46" fmla="*/ 1031 w 1284"/>
                <a:gd name="T47" fmla="*/ 1187 h 1670"/>
                <a:gd name="T48" fmla="*/ 1057 w 1284"/>
                <a:gd name="T49" fmla="*/ 1310 h 1670"/>
                <a:gd name="T50" fmla="*/ 1057 w 1284"/>
                <a:gd name="T51" fmla="*/ 1321 h 1670"/>
                <a:gd name="T52" fmla="*/ 945 w 1284"/>
                <a:gd name="T53" fmla="*/ 1403 h 1670"/>
                <a:gd name="T54" fmla="*/ 949 w 1284"/>
                <a:gd name="T55" fmla="*/ 1503 h 1670"/>
                <a:gd name="T56" fmla="*/ 867 w 1284"/>
                <a:gd name="T57" fmla="*/ 1559 h 1670"/>
                <a:gd name="T58" fmla="*/ 335 w 1284"/>
                <a:gd name="T59" fmla="*/ 1559 h 1670"/>
                <a:gd name="T60" fmla="*/ 194 w 1284"/>
                <a:gd name="T61" fmla="*/ 1510 h 1670"/>
                <a:gd name="T62" fmla="*/ 56 w 1284"/>
                <a:gd name="T63" fmla="*/ 1455 h 1670"/>
                <a:gd name="T64" fmla="*/ 56 w 1284"/>
                <a:gd name="T65" fmla="*/ 863 h 1670"/>
                <a:gd name="T66" fmla="*/ 443 w 1284"/>
                <a:gd name="T67" fmla="*/ 405 h 1670"/>
                <a:gd name="T68" fmla="*/ 447 w 1284"/>
                <a:gd name="T69" fmla="*/ 398 h 1670"/>
                <a:gd name="T70" fmla="*/ 499 w 1284"/>
                <a:gd name="T71" fmla="*/ 119 h 1670"/>
                <a:gd name="T72" fmla="*/ 562 w 1284"/>
                <a:gd name="T73" fmla="*/ 112 h 1670"/>
                <a:gd name="T74" fmla="*/ 618 w 1284"/>
                <a:gd name="T75" fmla="*/ 391 h 1670"/>
                <a:gd name="T76" fmla="*/ 573 w 1284"/>
                <a:gd name="T77" fmla="*/ 670 h 1670"/>
                <a:gd name="T78" fmla="*/ 558 w 1284"/>
                <a:gd name="T79" fmla="*/ 670 h 1670"/>
                <a:gd name="T80" fmla="*/ 503 w 1284"/>
                <a:gd name="T81" fmla="*/ 725 h 1670"/>
                <a:gd name="T82" fmla="*/ 558 w 1284"/>
                <a:gd name="T83" fmla="*/ 781 h 1670"/>
                <a:gd name="T84" fmla="*/ 1061 w 1284"/>
                <a:gd name="T85" fmla="*/ 781 h 1670"/>
                <a:gd name="T86" fmla="*/ 1169 w 1284"/>
                <a:gd name="T87" fmla="*/ 852 h 1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84" h="1670">
                  <a:moveTo>
                    <a:pt x="1284" y="852"/>
                  </a:moveTo>
                  <a:cubicBezTo>
                    <a:pt x="1284" y="733"/>
                    <a:pt x="1191" y="670"/>
                    <a:pt x="1061" y="670"/>
                  </a:cubicBezTo>
                  <a:cubicBezTo>
                    <a:pt x="685" y="670"/>
                    <a:pt x="685" y="670"/>
                    <a:pt x="685" y="670"/>
                  </a:cubicBezTo>
                  <a:cubicBezTo>
                    <a:pt x="711" y="569"/>
                    <a:pt x="726" y="472"/>
                    <a:pt x="726" y="391"/>
                  </a:cubicBezTo>
                  <a:cubicBezTo>
                    <a:pt x="726" y="67"/>
                    <a:pt x="637" y="0"/>
                    <a:pt x="558" y="0"/>
                  </a:cubicBezTo>
                  <a:cubicBezTo>
                    <a:pt x="506" y="0"/>
                    <a:pt x="469" y="4"/>
                    <a:pt x="417" y="37"/>
                  </a:cubicBezTo>
                  <a:cubicBezTo>
                    <a:pt x="402" y="45"/>
                    <a:pt x="395" y="59"/>
                    <a:pt x="391" y="74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276" y="536"/>
                    <a:pt x="123" y="673"/>
                    <a:pt x="0" y="766"/>
                  </a:cubicBezTo>
                  <a:cubicBezTo>
                    <a:pt x="0" y="1562"/>
                    <a:pt x="0" y="1562"/>
                    <a:pt x="0" y="1562"/>
                  </a:cubicBezTo>
                  <a:cubicBezTo>
                    <a:pt x="41" y="1562"/>
                    <a:pt x="93" y="1585"/>
                    <a:pt x="142" y="1611"/>
                  </a:cubicBezTo>
                  <a:cubicBezTo>
                    <a:pt x="201" y="1641"/>
                    <a:pt x="265" y="1670"/>
                    <a:pt x="335" y="1670"/>
                  </a:cubicBezTo>
                  <a:cubicBezTo>
                    <a:pt x="867" y="1670"/>
                    <a:pt x="867" y="1670"/>
                    <a:pt x="867" y="1670"/>
                  </a:cubicBezTo>
                  <a:cubicBezTo>
                    <a:pt x="979" y="1670"/>
                    <a:pt x="1061" y="1581"/>
                    <a:pt x="1061" y="1503"/>
                  </a:cubicBezTo>
                  <a:cubicBezTo>
                    <a:pt x="1061" y="1488"/>
                    <a:pt x="1061" y="1473"/>
                    <a:pt x="1057" y="1462"/>
                  </a:cubicBezTo>
                  <a:cubicBezTo>
                    <a:pt x="1128" y="1436"/>
                    <a:pt x="1172" y="1376"/>
                    <a:pt x="1172" y="1310"/>
                  </a:cubicBezTo>
                  <a:cubicBezTo>
                    <a:pt x="1172" y="1276"/>
                    <a:pt x="1165" y="1246"/>
                    <a:pt x="1154" y="1224"/>
                  </a:cubicBezTo>
                  <a:cubicBezTo>
                    <a:pt x="1195" y="1194"/>
                    <a:pt x="1239" y="1146"/>
                    <a:pt x="1239" y="1086"/>
                  </a:cubicBezTo>
                  <a:cubicBezTo>
                    <a:pt x="1239" y="1057"/>
                    <a:pt x="1224" y="1019"/>
                    <a:pt x="1202" y="993"/>
                  </a:cubicBezTo>
                  <a:cubicBezTo>
                    <a:pt x="1250" y="956"/>
                    <a:pt x="1284" y="904"/>
                    <a:pt x="1284" y="852"/>
                  </a:cubicBezTo>
                  <a:close/>
                  <a:moveTo>
                    <a:pt x="1169" y="852"/>
                  </a:moveTo>
                  <a:cubicBezTo>
                    <a:pt x="1169" y="923"/>
                    <a:pt x="1094" y="930"/>
                    <a:pt x="1083" y="963"/>
                  </a:cubicBezTo>
                  <a:cubicBezTo>
                    <a:pt x="1072" y="1001"/>
                    <a:pt x="1128" y="1016"/>
                    <a:pt x="1128" y="1083"/>
                  </a:cubicBezTo>
                  <a:cubicBezTo>
                    <a:pt x="1128" y="1153"/>
                    <a:pt x="1042" y="1153"/>
                    <a:pt x="1031" y="1187"/>
                  </a:cubicBezTo>
                  <a:cubicBezTo>
                    <a:pt x="1016" y="1228"/>
                    <a:pt x="1057" y="1243"/>
                    <a:pt x="1057" y="1310"/>
                  </a:cubicBezTo>
                  <a:cubicBezTo>
                    <a:pt x="1057" y="1313"/>
                    <a:pt x="1057" y="1317"/>
                    <a:pt x="1057" y="1321"/>
                  </a:cubicBezTo>
                  <a:cubicBezTo>
                    <a:pt x="1046" y="1376"/>
                    <a:pt x="960" y="1380"/>
                    <a:pt x="945" y="1403"/>
                  </a:cubicBezTo>
                  <a:cubicBezTo>
                    <a:pt x="930" y="1429"/>
                    <a:pt x="949" y="1443"/>
                    <a:pt x="949" y="1503"/>
                  </a:cubicBezTo>
                  <a:cubicBezTo>
                    <a:pt x="949" y="1536"/>
                    <a:pt x="912" y="1559"/>
                    <a:pt x="867" y="1559"/>
                  </a:cubicBezTo>
                  <a:cubicBezTo>
                    <a:pt x="335" y="1559"/>
                    <a:pt x="335" y="1559"/>
                    <a:pt x="335" y="1559"/>
                  </a:cubicBezTo>
                  <a:cubicBezTo>
                    <a:pt x="294" y="1559"/>
                    <a:pt x="242" y="1536"/>
                    <a:pt x="194" y="1510"/>
                  </a:cubicBezTo>
                  <a:cubicBezTo>
                    <a:pt x="149" y="1488"/>
                    <a:pt x="105" y="1466"/>
                    <a:pt x="56" y="1455"/>
                  </a:cubicBezTo>
                  <a:cubicBezTo>
                    <a:pt x="56" y="863"/>
                    <a:pt x="56" y="863"/>
                    <a:pt x="56" y="863"/>
                  </a:cubicBezTo>
                  <a:cubicBezTo>
                    <a:pt x="194" y="759"/>
                    <a:pt x="372" y="599"/>
                    <a:pt x="443" y="405"/>
                  </a:cubicBezTo>
                  <a:cubicBezTo>
                    <a:pt x="443" y="402"/>
                    <a:pt x="443" y="398"/>
                    <a:pt x="447" y="398"/>
                  </a:cubicBezTo>
                  <a:cubicBezTo>
                    <a:pt x="499" y="119"/>
                    <a:pt x="499" y="119"/>
                    <a:pt x="499" y="119"/>
                  </a:cubicBezTo>
                  <a:cubicBezTo>
                    <a:pt x="518" y="112"/>
                    <a:pt x="532" y="112"/>
                    <a:pt x="562" y="112"/>
                  </a:cubicBezTo>
                  <a:cubicBezTo>
                    <a:pt x="573" y="112"/>
                    <a:pt x="618" y="178"/>
                    <a:pt x="618" y="391"/>
                  </a:cubicBezTo>
                  <a:cubicBezTo>
                    <a:pt x="618" y="472"/>
                    <a:pt x="603" y="565"/>
                    <a:pt x="573" y="670"/>
                  </a:cubicBezTo>
                  <a:cubicBezTo>
                    <a:pt x="558" y="670"/>
                    <a:pt x="558" y="670"/>
                    <a:pt x="558" y="670"/>
                  </a:cubicBezTo>
                  <a:cubicBezTo>
                    <a:pt x="529" y="670"/>
                    <a:pt x="503" y="696"/>
                    <a:pt x="503" y="725"/>
                  </a:cubicBezTo>
                  <a:cubicBezTo>
                    <a:pt x="503" y="755"/>
                    <a:pt x="529" y="781"/>
                    <a:pt x="558" y="781"/>
                  </a:cubicBezTo>
                  <a:cubicBezTo>
                    <a:pt x="1061" y="781"/>
                    <a:pt x="1061" y="781"/>
                    <a:pt x="1061" y="781"/>
                  </a:cubicBezTo>
                  <a:cubicBezTo>
                    <a:pt x="1117" y="781"/>
                    <a:pt x="1169" y="807"/>
                    <a:pt x="1169" y="8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15DB9891-8304-4B3F-8FC0-49F23AD721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6063" y="4279900"/>
              <a:ext cx="706437" cy="1273175"/>
            </a:xfrm>
            <a:custGeom>
              <a:avLst/>
              <a:gdLst>
                <a:gd name="T0" fmla="*/ 447 w 558"/>
                <a:gd name="T1" fmla="*/ 1004 h 1004"/>
                <a:gd name="T2" fmla="*/ 112 w 558"/>
                <a:gd name="T3" fmla="*/ 1004 h 1004"/>
                <a:gd name="T4" fmla="*/ 0 w 558"/>
                <a:gd name="T5" fmla="*/ 892 h 1004"/>
                <a:gd name="T6" fmla="*/ 0 w 558"/>
                <a:gd name="T7" fmla="*/ 111 h 1004"/>
                <a:gd name="T8" fmla="*/ 112 w 558"/>
                <a:gd name="T9" fmla="*/ 0 h 1004"/>
                <a:gd name="T10" fmla="*/ 447 w 558"/>
                <a:gd name="T11" fmla="*/ 0 h 1004"/>
                <a:gd name="T12" fmla="*/ 558 w 558"/>
                <a:gd name="T13" fmla="*/ 111 h 1004"/>
                <a:gd name="T14" fmla="*/ 558 w 558"/>
                <a:gd name="T15" fmla="*/ 892 h 1004"/>
                <a:gd name="T16" fmla="*/ 447 w 558"/>
                <a:gd name="T17" fmla="*/ 1004 h 1004"/>
                <a:gd name="T18" fmla="*/ 112 w 558"/>
                <a:gd name="T19" fmla="*/ 111 h 1004"/>
                <a:gd name="T20" fmla="*/ 112 w 558"/>
                <a:gd name="T21" fmla="*/ 892 h 1004"/>
                <a:gd name="T22" fmla="*/ 447 w 558"/>
                <a:gd name="T23" fmla="*/ 892 h 1004"/>
                <a:gd name="T24" fmla="*/ 447 w 558"/>
                <a:gd name="T25" fmla="*/ 111 h 1004"/>
                <a:gd name="T26" fmla="*/ 112 w 558"/>
                <a:gd name="T27" fmla="*/ 111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8" h="1004">
                  <a:moveTo>
                    <a:pt x="447" y="1004"/>
                  </a:moveTo>
                  <a:cubicBezTo>
                    <a:pt x="112" y="1004"/>
                    <a:pt x="112" y="1004"/>
                    <a:pt x="112" y="1004"/>
                  </a:cubicBezTo>
                  <a:cubicBezTo>
                    <a:pt x="48" y="1004"/>
                    <a:pt x="0" y="956"/>
                    <a:pt x="0" y="892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48"/>
                    <a:pt x="48" y="0"/>
                    <a:pt x="112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510" y="0"/>
                    <a:pt x="558" y="48"/>
                    <a:pt x="558" y="111"/>
                  </a:cubicBezTo>
                  <a:cubicBezTo>
                    <a:pt x="558" y="892"/>
                    <a:pt x="558" y="892"/>
                    <a:pt x="558" y="892"/>
                  </a:cubicBezTo>
                  <a:cubicBezTo>
                    <a:pt x="558" y="956"/>
                    <a:pt x="510" y="1004"/>
                    <a:pt x="447" y="1004"/>
                  </a:cubicBezTo>
                  <a:close/>
                  <a:moveTo>
                    <a:pt x="112" y="111"/>
                  </a:moveTo>
                  <a:cubicBezTo>
                    <a:pt x="112" y="892"/>
                    <a:pt x="112" y="892"/>
                    <a:pt x="112" y="892"/>
                  </a:cubicBezTo>
                  <a:cubicBezTo>
                    <a:pt x="447" y="892"/>
                    <a:pt x="447" y="892"/>
                    <a:pt x="447" y="892"/>
                  </a:cubicBezTo>
                  <a:cubicBezTo>
                    <a:pt x="447" y="111"/>
                    <a:pt x="447" y="111"/>
                    <a:pt x="447" y="111"/>
                  </a:cubicBezTo>
                  <a:cubicBezTo>
                    <a:pt x="112" y="111"/>
                    <a:pt x="112" y="111"/>
                    <a:pt x="112" y="1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11F7C98-64A3-4AAD-8EC1-7A7667FA37DF}"/>
              </a:ext>
            </a:extLst>
          </p:cNvPr>
          <p:cNvGrpSpPr/>
          <p:nvPr/>
        </p:nvGrpSpPr>
        <p:grpSpPr>
          <a:xfrm flipV="1">
            <a:off x="5907178" y="2457496"/>
            <a:ext cx="552050" cy="517594"/>
            <a:chOff x="10406063" y="3430588"/>
            <a:chExt cx="2263774" cy="2122487"/>
          </a:xfrm>
          <a:solidFill>
            <a:schemeClr val="bg1"/>
          </a:solidFill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5AD8D384-935C-448D-B29F-E07E10E9A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42650" y="3430588"/>
              <a:ext cx="1627187" cy="2117725"/>
            </a:xfrm>
            <a:custGeom>
              <a:avLst/>
              <a:gdLst>
                <a:gd name="T0" fmla="*/ 1284 w 1284"/>
                <a:gd name="T1" fmla="*/ 852 h 1670"/>
                <a:gd name="T2" fmla="*/ 1061 w 1284"/>
                <a:gd name="T3" fmla="*/ 670 h 1670"/>
                <a:gd name="T4" fmla="*/ 685 w 1284"/>
                <a:gd name="T5" fmla="*/ 670 h 1670"/>
                <a:gd name="T6" fmla="*/ 726 w 1284"/>
                <a:gd name="T7" fmla="*/ 391 h 1670"/>
                <a:gd name="T8" fmla="*/ 558 w 1284"/>
                <a:gd name="T9" fmla="*/ 0 h 1670"/>
                <a:gd name="T10" fmla="*/ 417 w 1284"/>
                <a:gd name="T11" fmla="*/ 37 h 1670"/>
                <a:gd name="T12" fmla="*/ 391 w 1284"/>
                <a:gd name="T13" fmla="*/ 74 h 1670"/>
                <a:gd name="T14" fmla="*/ 335 w 1284"/>
                <a:gd name="T15" fmla="*/ 376 h 1670"/>
                <a:gd name="T16" fmla="*/ 0 w 1284"/>
                <a:gd name="T17" fmla="*/ 766 h 1670"/>
                <a:gd name="T18" fmla="*/ 0 w 1284"/>
                <a:gd name="T19" fmla="*/ 1562 h 1670"/>
                <a:gd name="T20" fmla="*/ 142 w 1284"/>
                <a:gd name="T21" fmla="*/ 1611 h 1670"/>
                <a:gd name="T22" fmla="*/ 335 w 1284"/>
                <a:gd name="T23" fmla="*/ 1670 h 1670"/>
                <a:gd name="T24" fmla="*/ 867 w 1284"/>
                <a:gd name="T25" fmla="*/ 1670 h 1670"/>
                <a:gd name="T26" fmla="*/ 1061 w 1284"/>
                <a:gd name="T27" fmla="*/ 1503 h 1670"/>
                <a:gd name="T28" fmla="*/ 1057 w 1284"/>
                <a:gd name="T29" fmla="*/ 1462 h 1670"/>
                <a:gd name="T30" fmla="*/ 1172 w 1284"/>
                <a:gd name="T31" fmla="*/ 1310 h 1670"/>
                <a:gd name="T32" fmla="*/ 1154 w 1284"/>
                <a:gd name="T33" fmla="*/ 1224 h 1670"/>
                <a:gd name="T34" fmla="*/ 1239 w 1284"/>
                <a:gd name="T35" fmla="*/ 1086 h 1670"/>
                <a:gd name="T36" fmla="*/ 1202 w 1284"/>
                <a:gd name="T37" fmla="*/ 993 h 1670"/>
                <a:gd name="T38" fmla="*/ 1284 w 1284"/>
                <a:gd name="T39" fmla="*/ 852 h 1670"/>
                <a:gd name="T40" fmla="*/ 1169 w 1284"/>
                <a:gd name="T41" fmla="*/ 852 h 1670"/>
                <a:gd name="T42" fmla="*/ 1083 w 1284"/>
                <a:gd name="T43" fmla="*/ 963 h 1670"/>
                <a:gd name="T44" fmla="*/ 1128 w 1284"/>
                <a:gd name="T45" fmla="*/ 1083 h 1670"/>
                <a:gd name="T46" fmla="*/ 1031 w 1284"/>
                <a:gd name="T47" fmla="*/ 1187 h 1670"/>
                <a:gd name="T48" fmla="*/ 1057 w 1284"/>
                <a:gd name="T49" fmla="*/ 1310 h 1670"/>
                <a:gd name="T50" fmla="*/ 1057 w 1284"/>
                <a:gd name="T51" fmla="*/ 1321 h 1670"/>
                <a:gd name="T52" fmla="*/ 945 w 1284"/>
                <a:gd name="T53" fmla="*/ 1403 h 1670"/>
                <a:gd name="T54" fmla="*/ 949 w 1284"/>
                <a:gd name="T55" fmla="*/ 1503 h 1670"/>
                <a:gd name="T56" fmla="*/ 867 w 1284"/>
                <a:gd name="T57" fmla="*/ 1559 h 1670"/>
                <a:gd name="T58" fmla="*/ 335 w 1284"/>
                <a:gd name="T59" fmla="*/ 1559 h 1670"/>
                <a:gd name="T60" fmla="*/ 194 w 1284"/>
                <a:gd name="T61" fmla="*/ 1510 h 1670"/>
                <a:gd name="T62" fmla="*/ 56 w 1284"/>
                <a:gd name="T63" fmla="*/ 1455 h 1670"/>
                <a:gd name="T64" fmla="*/ 56 w 1284"/>
                <a:gd name="T65" fmla="*/ 863 h 1670"/>
                <a:gd name="T66" fmla="*/ 443 w 1284"/>
                <a:gd name="T67" fmla="*/ 405 h 1670"/>
                <a:gd name="T68" fmla="*/ 447 w 1284"/>
                <a:gd name="T69" fmla="*/ 398 h 1670"/>
                <a:gd name="T70" fmla="*/ 499 w 1284"/>
                <a:gd name="T71" fmla="*/ 119 h 1670"/>
                <a:gd name="T72" fmla="*/ 562 w 1284"/>
                <a:gd name="T73" fmla="*/ 112 h 1670"/>
                <a:gd name="T74" fmla="*/ 618 w 1284"/>
                <a:gd name="T75" fmla="*/ 391 h 1670"/>
                <a:gd name="T76" fmla="*/ 573 w 1284"/>
                <a:gd name="T77" fmla="*/ 670 h 1670"/>
                <a:gd name="T78" fmla="*/ 558 w 1284"/>
                <a:gd name="T79" fmla="*/ 670 h 1670"/>
                <a:gd name="T80" fmla="*/ 503 w 1284"/>
                <a:gd name="T81" fmla="*/ 725 h 1670"/>
                <a:gd name="T82" fmla="*/ 558 w 1284"/>
                <a:gd name="T83" fmla="*/ 781 h 1670"/>
                <a:gd name="T84" fmla="*/ 1061 w 1284"/>
                <a:gd name="T85" fmla="*/ 781 h 1670"/>
                <a:gd name="T86" fmla="*/ 1169 w 1284"/>
                <a:gd name="T87" fmla="*/ 852 h 1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84" h="1670">
                  <a:moveTo>
                    <a:pt x="1284" y="852"/>
                  </a:moveTo>
                  <a:cubicBezTo>
                    <a:pt x="1284" y="733"/>
                    <a:pt x="1191" y="670"/>
                    <a:pt x="1061" y="670"/>
                  </a:cubicBezTo>
                  <a:cubicBezTo>
                    <a:pt x="685" y="670"/>
                    <a:pt x="685" y="670"/>
                    <a:pt x="685" y="670"/>
                  </a:cubicBezTo>
                  <a:cubicBezTo>
                    <a:pt x="711" y="569"/>
                    <a:pt x="726" y="472"/>
                    <a:pt x="726" y="391"/>
                  </a:cubicBezTo>
                  <a:cubicBezTo>
                    <a:pt x="726" y="67"/>
                    <a:pt x="637" y="0"/>
                    <a:pt x="558" y="0"/>
                  </a:cubicBezTo>
                  <a:cubicBezTo>
                    <a:pt x="506" y="0"/>
                    <a:pt x="469" y="4"/>
                    <a:pt x="417" y="37"/>
                  </a:cubicBezTo>
                  <a:cubicBezTo>
                    <a:pt x="402" y="45"/>
                    <a:pt x="395" y="59"/>
                    <a:pt x="391" y="74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276" y="536"/>
                    <a:pt x="123" y="673"/>
                    <a:pt x="0" y="766"/>
                  </a:cubicBezTo>
                  <a:cubicBezTo>
                    <a:pt x="0" y="1562"/>
                    <a:pt x="0" y="1562"/>
                    <a:pt x="0" y="1562"/>
                  </a:cubicBezTo>
                  <a:cubicBezTo>
                    <a:pt x="41" y="1562"/>
                    <a:pt x="93" y="1585"/>
                    <a:pt x="142" y="1611"/>
                  </a:cubicBezTo>
                  <a:cubicBezTo>
                    <a:pt x="201" y="1641"/>
                    <a:pt x="265" y="1670"/>
                    <a:pt x="335" y="1670"/>
                  </a:cubicBezTo>
                  <a:cubicBezTo>
                    <a:pt x="867" y="1670"/>
                    <a:pt x="867" y="1670"/>
                    <a:pt x="867" y="1670"/>
                  </a:cubicBezTo>
                  <a:cubicBezTo>
                    <a:pt x="979" y="1670"/>
                    <a:pt x="1061" y="1581"/>
                    <a:pt x="1061" y="1503"/>
                  </a:cubicBezTo>
                  <a:cubicBezTo>
                    <a:pt x="1061" y="1488"/>
                    <a:pt x="1061" y="1473"/>
                    <a:pt x="1057" y="1462"/>
                  </a:cubicBezTo>
                  <a:cubicBezTo>
                    <a:pt x="1128" y="1436"/>
                    <a:pt x="1172" y="1376"/>
                    <a:pt x="1172" y="1310"/>
                  </a:cubicBezTo>
                  <a:cubicBezTo>
                    <a:pt x="1172" y="1276"/>
                    <a:pt x="1165" y="1246"/>
                    <a:pt x="1154" y="1224"/>
                  </a:cubicBezTo>
                  <a:cubicBezTo>
                    <a:pt x="1195" y="1194"/>
                    <a:pt x="1239" y="1146"/>
                    <a:pt x="1239" y="1086"/>
                  </a:cubicBezTo>
                  <a:cubicBezTo>
                    <a:pt x="1239" y="1057"/>
                    <a:pt x="1224" y="1019"/>
                    <a:pt x="1202" y="993"/>
                  </a:cubicBezTo>
                  <a:cubicBezTo>
                    <a:pt x="1250" y="956"/>
                    <a:pt x="1284" y="904"/>
                    <a:pt x="1284" y="852"/>
                  </a:cubicBezTo>
                  <a:close/>
                  <a:moveTo>
                    <a:pt x="1169" y="852"/>
                  </a:moveTo>
                  <a:cubicBezTo>
                    <a:pt x="1169" y="923"/>
                    <a:pt x="1094" y="930"/>
                    <a:pt x="1083" y="963"/>
                  </a:cubicBezTo>
                  <a:cubicBezTo>
                    <a:pt x="1072" y="1001"/>
                    <a:pt x="1128" y="1016"/>
                    <a:pt x="1128" y="1083"/>
                  </a:cubicBezTo>
                  <a:cubicBezTo>
                    <a:pt x="1128" y="1153"/>
                    <a:pt x="1042" y="1153"/>
                    <a:pt x="1031" y="1187"/>
                  </a:cubicBezTo>
                  <a:cubicBezTo>
                    <a:pt x="1016" y="1228"/>
                    <a:pt x="1057" y="1243"/>
                    <a:pt x="1057" y="1310"/>
                  </a:cubicBezTo>
                  <a:cubicBezTo>
                    <a:pt x="1057" y="1313"/>
                    <a:pt x="1057" y="1317"/>
                    <a:pt x="1057" y="1321"/>
                  </a:cubicBezTo>
                  <a:cubicBezTo>
                    <a:pt x="1046" y="1376"/>
                    <a:pt x="960" y="1380"/>
                    <a:pt x="945" y="1403"/>
                  </a:cubicBezTo>
                  <a:cubicBezTo>
                    <a:pt x="930" y="1429"/>
                    <a:pt x="949" y="1443"/>
                    <a:pt x="949" y="1503"/>
                  </a:cubicBezTo>
                  <a:cubicBezTo>
                    <a:pt x="949" y="1536"/>
                    <a:pt x="912" y="1559"/>
                    <a:pt x="867" y="1559"/>
                  </a:cubicBezTo>
                  <a:cubicBezTo>
                    <a:pt x="335" y="1559"/>
                    <a:pt x="335" y="1559"/>
                    <a:pt x="335" y="1559"/>
                  </a:cubicBezTo>
                  <a:cubicBezTo>
                    <a:pt x="294" y="1559"/>
                    <a:pt x="242" y="1536"/>
                    <a:pt x="194" y="1510"/>
                  </a:cubicBezTo>
                  <a:cubicBezTo>
                    <a:pt x="149" y="1488"/>
                    <a:pt x="105" y="1466"/>
                    <a:pt x="56" y="1455"/>
                  </a:cubicBezTo>
                  <a:cubicBezTo>
                    <a:pt x="56" y="863"/>
                    <a:pt x="56" y="863"/>
                    <a:pt x="56" y="863"/>
                  </a:cubicBezTo>
                  <a:cubicBezTo>
                    <a:pt x="194" y="759"/>
                    <a:pt x="372" y="599"/>
                    <a:pt x="443" y="405"/>
                  </a:cubicBezTo>
                  <a:cubicBezTo>
                    <a:pt x="443" y="402"/>
                    <a:pt x="443" y="398"/>
                    <a:pt x="447" y="398"/>
                  </a:cubicBezTo>
                  <a:cubicBezTo>
                    <a:pt x="499" y="119"/>
                    <a:pt x="499" y="119"/>
                    <a:pt x="499" y="119"/>
                  </a:cubicBezTo>
                  <a:cubicBezTo>
                    <a:pt x="518" y="112"/>
                    <a:pt x="532" y="112"/>
                    <a:pt x="562" y="112"/>
                  </a:cubicBezTo>
                  <a:cubicBezTo>
                    <a:pt x="573" y="112"/>
                    <a:pt x="618" y="178"/>
                    <a:pt x="618" y="391"/>
                  </a:cubicBezTo>
                  <a:cubicBezTo>
                    <a:pt x="618" y="472"/>
                    <a:pt x="603" y="565"/>
                    <a:pt x="573" y="670"/>
                  </a:cubicBezTo>
                  <a:cubicBezTo>
                    <a:pt x="558" y="670"/>
                    <a:pt x="558" y="670"/>
                    <a:pt x="558" y="670"/>
                  </a:cubicBezTo>
                  <a:cubicBezTo>
                    <a:pt x="529" y="670"/>
                    <a:pt x="503" y="696"/>
                    <a:pt x="503" y="725"/>
                  </a:cubicBezTo>
                  <a:cubicBezTo>
                    <a:pt x="503" y="755"/>
                    <a:pt x="529" y="781"/>
                    <a:pt x="558" y="781"/>
                  </a:cubicBezTo>
                  <a:cubicBezTo>
                    <a:pt x="1061" y="781"/>
                    <a:pt x="1061" y="781"/>
                    <a:pt x="1061" y="781"/>
                  </a:cubicBezTo>
                  <a:cubicBezTo>
                    <a:pt x="1117" y="781"/>
                    <a:pt x="1169" y="807"/>
                    <a:pt x="1169" y="8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F1ED0062-F513-40EC-A58B-AF97EE9E4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6063" y="4279900"/>
              <a:ext cx="706437" cy="1273175"/>
            </a:xfrm>
            <a:custGeom>
              <a:avLst/>
              <a:gdLst>
                <a:gd name="T0" fmla="*/ 447 w 558"/>
                <a:gd name="T1" fmla="*/ 1004 h 1004"/>
                <a:gd name="T2" fmla="*/ 112 w 558"/>
                <a:gd name="T3" fmla="*/ 1004 h 1004"/>
                <a:gd name="T4" fmla="*/ 0 w 558"/>
                <a:gd name="T5" fmla="*/ 892 h 1004"/>
                <a:gd name="T6" fmla="*/ 0 w 558"/>
                <a:gd name="T7" fmla="*/ 111 h 1004"/>
                <a:gd name="T8" fmla="*/ 112 w 558"/>
                <a:gd name="T9" fmla="*/ 0 h 1004"/>
                <a:gd name="T10" fmla="*/ 447 w 558"/>
                <a:gd name="T11" fmla="*/ 0 h 1004"/>
                <a:gd name="T12" fmla="*/ 558 w 558"/>
                <a:gd name="T13" fmla="*/ 111 h 1004"/>
                <a:gd name="T14" fmla="*/ 558 w 558"/>
                <a:gd name="T15" fmla="*/ 892 h 1004"/>
                <a:gd name="T16" fmla="*/ 447 w 558"/>
                <a:gd name="T17" fmla="*/ 1004 h 1004"/>
                <a:gd name="T18" fmla="*/ 112 w 558"/>
                <a:gd name="T19" fmla="*/ 111 h 1004"/>
                <a:gd name="T20" fmla="*/ 112 w 558"/>
                <a:gd name="T21" fmla="*/ 892 h 1004"/>
                <a:gd name="T22" fmla="*/ 447 w 558"/>
                <a:gd name="T23" fmla="*/ 892 h 1004"/>
                <a:gd name="T24" fmla="*/ 447 w 558"/>
                <a:gd name="T25" fmla="*/ 111 h 1004"/>
                <a:gd name="T26" fmla="*/ 112 w 558"/>
                <a:gd name="T27" fmla="*/ 111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8" h="1004">
                  <a:moveTo>
                    <a:pt x="447" y="1004"/>
                  </a:moveTo>
                  <a:cubicBezTo>
                    <a:pt x="112" y="1004"/>
                    <a:pt x="112" y="1004"/>
                    <a:pt x="112" y="1004"/>
                  </a:cubicBezTo>
                  <a:cubicBezTo>
                    <a:pt x="48" y="1004"/>
                    <a:pt x="0" y="956"/>
                    <a:pt x="0" y="892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48"/>
                    <a:pt x="48" y="0"/>
                    <a:pt x="112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510" y="0"/>
                    <a:pt x="558" y="48"/>
                    <a:pt x="558" y="111"/>
                  </a:cubicBezTo>
                  <a:cubicBezTo>
                    <a:pt x="558" y="892"/>
                    <a:pt x="558" y="892"/>
                    <a:pt x="558" y="892"/>
                  </a:cubicBezTo>
                  <a:cubicBezTo>
                    <a:pt x="558" y="956"/>
                    <a:pt x="510" y="1004"/>
                    <a:pt x="447" y="1004"/>
                  </a:cubicBezTo>
                  <a:close/>
                  <a:moveTo>
                    <a:pt x="112" y="111"/>
                  </a:moveTo>
                  <a:cubicBezTo>
                    <a:pt x="112" y="892"/>
                    <a:pt x="112" y="892"/>
                    <a:pt x="112" y="892"/>
                  </a:cubicBezTo>
                  <a:cubicBezTo>
                    <a:pt x="447" y="892"/>
                    <a:pt x="447" y="892"/>
                    <a:pt x="447" y="892"/>
                  </a:cubicBezTo>
                  <a:cubicBezTo>
                    <a:pt x="447" y="111"/>
                    <a:pt x="447" y="111"/>
                    <a:pt x="447" y="111"/>
                  </a:cubicBezTo>
                  <a:cubicBezTo>
                    <a:pt x="112" y="111"/>
                    <a:pt x="112" y="111"/>
                    <a:pt x="112" y="1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E777BB-2379-B14A-871C-08933FA2D29F}"/>
              </a:ext>
            </a:extLst>
          </p:cNvPr>
          <p:cNvSpPr txBox="1"/>
          <p:nvPr/>
        </p:nvSpPr>
        <p:spPr>
          <a:xfrm>
            <a:off x="7658571" y="4703965"/>
            <a:ext cx="3663303" cy="83099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defRPr/>
            </a:pPr>
            <a:r>
              <a:rPr lang="en-US" sz="4800" kern="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De-centralized</a:t>
            </a:r>
            <a:endParaRPr lang="en-US" sz="1600" kern="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CD676C-802F-6D4D-816E-58679D0DC993}"/>
              </a:ext>
            </a:extLst>
          </p:cNvPr>
          <p:cNvSpPr txBox="1"/>
          <p:nvPr/>
        </p:nvSpPr>
        <p:spPr>
          <a:xfrm>
            <a:off x="5631891" y="3225912"/>
            <a:ext cx="996615" cy="83099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defRPr/>
            </a:pPr>
            <a:r>
              <a:rPr lang="en-US" sz="4800" kern="0" dirty="0">
                <a:solidFill>
                  <a:schemeClr val="tx1">
                    <a:lumMod val="85000"/>
                    <a:lumOff val="1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VS</a:t>
            </a:r>
            <a:endParaRPr lang="en-US" sz="1600" kern="0" dirty="0">
              <a:solidFill>
                <a:schemeClr val="tx1">
                  <a:lumMod val="85000"/>
                  <a:lumOff val="1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913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B38FF752-2643-4961-A60B-456F3364C6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Learning Organization</a:t>
            </a: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6107DD92-4944-4AC1-9FFD-8001D648D8A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>
              <a:defRPr/>
            </a:pPr>
            <a:endParaRPr lang="en-US" altLang="en-US" dirty="0"/>
          </a:p>
          <a:p>
            <a:pPr marL="457200" lvl="1" indent="0">
              <a:buNone/>
              <a:defRPr/>
            </a:pPr>
            <a:endParaRPr lang="en-US" altLang="en-US" dirty="0"/>
          </a:p>
          <a:p>
            <a:pPr marL="457200" lvl="1" indent="0">
              <a:buNone/>
              <a:defRPr/>
            </a:pPr>
            <a:endParaRPr lang="en-US" altLang="en-US" dirty="0"/>
          </a:p>
          <a:p>
            <a:pPr marL="457200" lvl="1" indent="0">
              <a:buNone/>
              <a:defRPr/>
            </a:pPr>
            <a:endParaRPr lang="en-US" altLang="en-US" sz="1200" dirty="0"/>
          </a:p>
          <a:p>
            <a:pPr lvl="1">
              <a:defRPr/>
            </a:pPr>
            <a:endParaRPr lang="en-US" alt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85CEB3F-1F8C-5441-BE66-30948852D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84927" y="5196160"/>
            <a:ext cx="7964946" cy="1701691"/>
          </a:xfrm>
        </p:spPr>
        <p:txBody>
          <a:bodyPr/>
          <a:lstStyle/>
          <a:p>
            <a:pPr marL="457200" lvl="1" indent="0" algn="ctr">
              <a:buNone/>
              <a:defRPr/>
            </a:pPr>
            <a:r>
              <a:rPr lang="en-US" altLang="en-US" dirty="0"/>
              <a:t>Supportive Learning Environment</a:t>
            </a:r>
          </a:p>
          <a:p>
            <a:pPr marL="457200" lvl="1" indent="0" algn="ctr">
              <a:buNone/>
              <a:defRPr/>
            </a:pPr>
            <a:r>
              <a:rPr lang="en-US" altLang="en-US" dirty="0"/>
              <a:t>Learning Processes and Practices</a:t>
            </a:r>
          </a:p>
          <a:p>
            <a:pPr marL="457200" lvl="1" indent="0" algn="ctr">
              <a:buNone/>
              <a:defRPr/>
            </a:pPr>
            <a:r>
              <a:rPr lang="en-US" altLang="en-US" dirty="0"/>
              <a:t>Managers Reinforce Learning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1990" name="TextBox 1">
            <a:extLst>
              <a:ext uri="{FF2B5EF4-FFF2-40B4-BE49-F238E27FC236}">
                <a16:creationId xmlns:a16="http://schemas.microsoft.com/office/drawing/2014/main" id="{F7341915-D82D-4319-AB26-05B3471D2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4876801"/>
            <a:ext cx="914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200">
                <a:solidFill>
                  <a:srgbClr val="33333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SzPct val="85000"/>
              <a:buFont typeface="Arial" panose="020B0604020202020204" pitchFamily="34" charset="0"/>
              <a:buChar char="&gt;"/>
              <a:defRPr sz="2000">
                <a:solidFill>
                  <a:srgbClr val="33333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33333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rgbClr val="33333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33333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3333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3333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3333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3333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C5A0075C-23D8-7D4F-B3EC-C54735351FB4}"/>
              </a:ext>
            </a:extLst>
          </p:cNvPr>
          <p:cNvSpPr txBox="1">
            <a:spLocks/>
          </p:cNvSpPr>
          <p:nvPr/>
        </p:nvSpPr>
        <p:spPr>
          <a:xfrm>
            <a:off x="6002547" y="1251861"/>
            <a:ext cx="5181600" cy="4959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60B24AB5-48E0-C644-9EAB-E8EF57B61691}"/>
              </a:ext>
            </a:extLst>
          </p:cNvPr>
          <p:cNvSpPr txBox="1">
            <a:spLocks/>
          </p:cNvSpPr>
          <p:nvPr/>
        </p:nvSpPr>
        <p:spPr>
          <a:xfrm>
            <a:off x="6392174" y="1251861"/>
            <a:ext cx="5181600" cy="4959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0" name="Picture 9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C327B16-AE7B-124D-8F9C-3A874AA18A7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3115" y="1231744"/>
            <a:ext cx="8493370" cy="355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257616"/>
      </p:ext>
    </p:extLst>
  </p:cSld>
  <p:clrMapOvr>
    <a:masterClrMapping/>
  </p:clrMapOvr>
</p:sld>
</file>

<file path=ppt/theme/theme1.xml><?xml version="1.0" encoding="utf-8"?>
<a:theme xmlns:a="http://schemas.openxmlformats.org/drawingml/2006/main" name="SHRM Academically Aligned Course PPT Template[1]  -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RM Academically Aligned Course PPT Template[1]  -  Read-Only" id="{B26DDB28-0F88-1B44-BA37-FE9779A383C2}" vid="{7848F6AE-4BB0-BB4C-BC64-D2E419A6AD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9C6825AA4D134EB99D2F699F0CF23B" ma:contentTypeVersion="2" ma:contentTypeDescription="Create a new document." ma:contentTypeScope="" ma:versionID="baff4f433a6ac5edff774b4b2755a58b">
  <xsd:schema xmlns:xsd="http://www.w3.org/2001/XMLSchema" xmlns:xs="http://www.w3.org/2001/XMLSchema" xmlns:p="http://schemas.microsoft.com/office/2006/metadata/properties" xmlns:ns1="http://schemas.microsoft.com/sharepoint/v3" xmlns:ns2="9e35c72e-853b-4481-acd9-8b56c994845b" xmlns:ns3="f91e3bc2-5a25-4b4f-a838-28da75dacf57" targetNamespace="http://schemas.microsoft.com/office/2006/metadata/properties" ma:root="true" ma:fieldsID="a4e1b469e09b1a529f1010db51b14675" ns1:_="" ns2:_="" ns3:_="">
    <xsd:import namespace="http://schemas.microsoft.com/sharepoint/v3"/>
    <xsd:import namespace="9e35c72e-853b-4481-acd9-8b56c994845b"/>
    <xsd:import namespace="f91e3bc2-5a25-4b4f-a838-28da75dacf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  <xsd:element ref="ns2:TaxKeywordTaxHTField" minOccurs="0"/>
                <xsd:element ref="ns2:TaxCatchAll" minOccurs="0"/>
                <xsd:element ref="ns2:TaxCatchAllLabel" minOccurs="0"/>
                <xsd:element ref="ns3:SHRMCoreIsTool" minOccurs="0"/>
                <xsd:element ref="ns3:SHRMCoreMembersOnl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5c72e-853b-4481-acd9-8b56c994845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3" nillable="true" ma:taxonomy="true" ma:internalName="TaxKeywordTaxHTField" ma:taxonomyFieldName="Enterprise_x0020_Keywords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34ac6ce0-1bc1-4c00-9ac6-5299b43f4132}" ma:internalName="TaxCatchAll" ma:showField="CatchAllData" ma:web="9e35c72e-853b-4481-acd9-8b56c99484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34ac6ce0-1bc1-4c00-9ac6-5299b43f4132}" ma:internalName="TaxCatchAllLabel" ma:readOnly="true" ma:showField="CatchAllDataLabel" ma:web="9e35c72e-853b-4481-acd9-8b56c99484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1e3bc2-5a25-4b4f-a838-28da75dacf57" elementFormDefault="qualified">
    <xsd:import namespace="http://schemas.microsoft.com/office/2006/documentManagement/types"/>
    <xsd:import namespace="http://schemas.microsoft.com/office/infopath/2007/PartnerControls"/>
    <xsd:element name="SHRMCoreIsTool" ma:index="17" nillable="true" ma:displayName="Is Tool" ma:internalName="Is_x0020_Tool">
      <xsd:simpleType>
        <xsd:restriction base="dms:Boolean"/>
      </xsd:simpleType>
    </xsd:element>
    <xsd:element name="SHRMCoreMembersOnly" ma:index="18" nillable="true" ma:displayName="Members Only" ma:internalName="Members_x0020_Only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RMCoreMembersOnly xmlns="f91e3bc2-5a25-4b4f-a838-28da75dacf57" xsi:nil="true"/>
    <TaxKeywordTaxHTField xmlns="9e35c72e-853b-4481-acd9-8b56c994845b">
      <Terms xmlns="http://schemas.microsoft.com/office/infopath/2007/PartnerControls"/>
    </TaxKeywordTaxHTField>
    <TaxCatchAll xmlns="9e35c72e-853b-4481-acd9-8b56c994845b"/>
    <SHRMCoreIsTool xmlns="f91e3bc2-5a25-4b4f-a838-28da75dacf57" xsi:nil="true"/>
    <PublishingExpirationDate xmlns="http://schemas.microsoft.com/sharepoint/v3" xsi:nil="true"/>
    <PublishingStartDate xmlns="http://schemas.microsoft.com/sharepoint/v3" xsi:nil="true"/>
    <_dlc_DocId xmlns="9e35c72e-853b-4481-acd9-8b56c994845b">UC5APVKEY7YA-445657348-561</_dlc_DocId>
    <_dlc_DocIdUrl xmlns="9e35c72e-853b-4481-acd9-8b56c994845b">
      <Url>https://edit.shrm.org/certification/educators/_layouts/15/DocIdRedir.aspx?ID=UC5APVKEY7YA-445657348-561</Url>
      <Description>UC5APVKEY7YA-445657348-561</Description>
    </_dlc_DocIdUrl>
  </documentManagement>
</p:properties>
</file>

<file path=customXml/itemProps1.xml><?xml version="1.0" encoding="utf-8"?>
<ds:datastoreItem xmlns:ds="http://schemas.openxmlformats.org/officeDocument/2006/customXml" ds:itemID="{61F28A2F-D5D1-43EB-9E1F-720EDF911969}"/>
</file>

<file path=customXml/itemProps2.xml><?xml version="1.0" encoding="utf-8"?>
<ds:datastoreItem xmlns:ds="http://schemas.openxmlformats.org/officeDocument/2006/customXml" ds:itemID="{0E2D285C-B069-423D-BBBE-B180037F361D}"/>
</file>

<file path=customXml/itemProps3.xml><?xml version="1.0" encoding="utf-8"?>
<ds:datastoreItem xmlns:ds="http://schemas.openxmlformats.org/officeDocument/2006/customXml" ds:itemID="{0E4E70B4-C9B6-453E-8AB2-A008FC3A9F22}"/>
</file>

<file path=customXml/itemProps4.xml><?xml version="1.0" encoding="utf-8"?>
<ds:datastoreItem xmlns:ds="http://schemas.openxmlformats.org/officeDocument/2006/customXml" ds:itemID="{A751CC54-F205-41C2-8E11-D65A562264D8}"/>
</file>

<file path=docProps/app.xml><?xml version="1.0" encoding="utf-8"?>
<Properties xmlns="http://schemas.openxmlformats.org/officeDocument/2006/extended-properties" xmlns:vt="http://schemas.openxmlformats.org/officeDocument/2006/docPropsVTypes">
  <Template>SHRM Academically Aligned Course PPT Template[1]  -  Read-Only</Template>
  <TotalTime>418</TotalTime>
  <Words>344</Words>
  <Application>Microsoft Macintosh PowerPoint</Application>
  <PresentationFormat>Widescreen</PresentationFormat>
  <Paragraphs>93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Arial Narrow</vt:lpstr>
      <vt:lpstr>Calibri</vt:lpstr>
      <vt:lpstr>Open Sans Condensed Light</vt:lpstr>
      <vt:lpstr>Times New Roman</vt:lpstr>
      <vt:lpstr>Wingdings</vt:lpstr>
      <vt:lpstr>SHRM Academically Aligned Course PPT Template[1]  -  Read-Only</vt:lpstr>
      <vt:lpstr>Employee Training and Development   Module 3: Strategic Training</vt:lpstr>
      <vt:lpstr>Strategic Training Learning Objectives</vt:lpstr>
      <vt:lpstr>Strategic Training</vt:lpstr>
      <vt:lpstr>The Strategic Training and Development Process</vt:lpstr>
      <vt:lpstr>PowerPoint Presentation</vt:lpstr>
      <vt:lpstr>Strategic T&amp;D Initiatives that Support the strategy</vt:lpstr>
      <vt:lpstr>Organizational Characteristics that Influence Training</vt:lpstr>
      <vt:lpstr>Organizing the Training Function</vt:lpstr>
      <vt:lpstr>Learning Organization</vt:lpstr>
      <vt:lpstr>Marketing and Creating a Brand</vt:lpstr>
      <vt:lpstr>Trends in Strategic Training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2: Strategic Training</dc:title>
  <dc:subject/>
  <dc:creator>Lori Roth</dc:creator>
  <cp:keywords/>
  <dc:description/>
  <cp:lastModifiedBy>Lori Roth</cp:lastModifiedBy>
  <cp:revision>32</cp:revision>
  <dcterms:created xsi:type="dcterms:W3CDTF">2021-09-09T19:26:25Z</dcterms:created>
  <dcterms:modified xsi:type="dcterms:W3CDTF">2021-10-28T15:41:56Z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0x010100BE9C6825AA4D134EB99D2F699F0CF23B</vt:lpwstr>
  </property>
  <property fmtid="{D5CDD505-2E9C-101B-9397-08002B2CF9AE}" pid="3" name="_dlc_DocIdItemGuid">
    <vt:lpwstr>dd66f3c0-c359-42ea-a6b6-a85a85cbf173</vt:lpwstr>
  </property>
</Properties>
</file>