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diagrams/data4.xml" ContentType="application/vnd.openxmlformats-officedocument.drawingml.diagramData+xml"/>
  <Override PartName="/ppt/presentation.xml" ContentType="application/vnd.openxmlformats-officedocument.presentationml.presentation.main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notesSlides/notesSlide1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3.xml" ContentType="application/vnd.openxmlformats-officedocument.presentationml.notesSlide+xml"/>
  <Override PartName="/ppt/diagrams/drawing4.xml" ContentType="application/vnd.ms-office.drawingml.diagramDrawing+xml"/>
  <Override PartName="/ppt/diagrams/colors4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4.xml" ContentType="application/vnd.openxmlformats-officedocument.drawingml.diagramLayout+xml"/>
  <Override PartName="/ppt/diagrams/drawing3.xml" ContentType="application/vnd.ms-office.drawingml.diagramDrawing+xml"/>
  <Override PartName="/ppt/theme/theme1.xml" ContentType="application/vnd.openxmlformats-officedocument.theme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89" r:id="rId1"/>
  </p:sldMasterIdLst>
  <p:notesMasterIdLst>
    <p:notesMasterId r:id="rId17"/>
  </p:notesMasterIdLst>
  <p:sldIdLst>
    <p:sldId id="404" r:id="rId2"/>
    <p:sldId id="297" r:id="rId3"/>
    <p:sldId id="276" r:id="rId4"/>
    <p:sldId id="376" r:id="rId5"/>
    <p:sldId id="277" r:id="rId6"/>
    <p:sldId id="371" r:id="rId7"/>
    <p:sldId id="311" r:id="rId8"/>
    <p:sldId id="279" r:id="rId9"/>
    <p:sldId id="384" r:id="rId10"/>
    <p:sldId id="383" r:id="rId11"/>
    <p:sldId id="405" r:id="rId12"/>
    <p:sldId id="551" r:id="rId13"/>
    <p:sldId id="550" r:id="rId14"/>
    <p:sldId id="406" r:id="rId15"/>
    <p:sldId id="31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1" autoAdjust="0"/>
    <p:restoredTop sz="38857" autoAdjust="0"/>
  </p:normalViewPr>
  <p:slideViewPr>
    <p:cSldViewPr>
      <p:cViewPr varScale="1">
        <p:scale>
          <a:sx n="25" d="100"/>
          <a:sy n="25" d="100"/>
        </p:scale>
        <p:origin x="364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77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2333" y="-91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01DA88F-FBE3-460B-9CC9-D74A5818BB1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Discuss the five types of learner outcomes</a:t>
          </a:r>
        </a:p>
      </dgm:t>
    </dgm:pt>
    <dgm:pt modelId="{7578E348-6C82-49E6-8EB5-425D398C4FC6}" type="parTrans" cxnId="{3B08028C-161C-4D56-9CAA-27E890458433}">
      <dgm:prSet/>
      <dgm:spPr/>
      <dgm:t>
        <a:bodyPr/>
        <a:lstStyle/>
        <a:p>
          <a:endParaRPr lang="en-US"/>
        </a:p>
      </dgm:t>
    </dgm:pt>
    <dgm:pt modelId="{548A4B29-9B20-46B1-B172-D34B947E84FB}" type="sibTrans" cxnId="{3B08028C-161C-4D56-9CAA-27E890458433}">
      <dgm:prSet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Explain the implications of learning theory for instructional design</a:t>
          </a:r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Explain the features of instruction and work environment that are necessary for learning and transfer of training</a:t>
          </a:r>
          <a:endParaRPr lang="en-US" dirty="0"/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E01AC432-699A-4A9D-A406-602756FD62C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Incorporate adult learning theory into the design of a learning program</a:t>
          </a:r>
        </a:p>
      </dgm:t>
    </dgm:pt>
    <dgm:pt modelId="{80792256-978F-4474-93B9-189785AA32F2}" type="sibTrans" cxnId="{59A15633-A74C-48D2-A036-5FEA263231EC}">
      <dgm:prSet/>
      <dgm:spPr/>
      <dgm:t>
        <a:bodyPr/>
        <a:lstStyle/>
        <a:p>
          <a:endParaRPr lang="en-US"/>
        </a:p>
      </dgm:t>
    </dgm:pt>
    <dgm:pt modelId="{803C991C-4881-4EB0-A9F2-9E81C916DD7F}" type="parTrans" cxnId="{59A15633-A74C-48D2-A036-5FEA263231EC}">
      <dgm:prSet/>
      <dgm:spPr/>
      <dgm:t>
        <a:bodyPr/>
        <a:lstStyle/>
        <a:p>
          <a:endParaRPr lang="en-US"/>
        </a:p>
      </dgm:t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F20799E3-FD25-4AA0-8CF1-9C9F1E60002A}" type="pres">
      <dgm:prSet presAssocID="{901DA88F-FBE3-460B-9CC9-D74A5818BB1E}" presName="compNode" presStyleCnt="0"/>
      <dgm:spPr/>
    </dgm:pt>
    <dgm:pt modelId="{8EEE54D0-D877-4752-875E-DA9ED07D8562}" type="pres">
      <dgm:prSet presAssocID="{901DA88F-FBE3-460B-9CC9-D74A5818BB1E}" presName="bgRect" presStyleLbl="bgShp" presStyleIdx="0" presStyleCnt="4"/>
      <dgm:spPr/>
    </dgm:pt>
    <dgm:pt modelId="{359FD419-784D-44ED-8F8D-C5433DA2F97C}" type="pres">
      <dgm:prSet presAssocID="{901DA88F-FBE3-460B-9CC9-D74A5818BB1E}" presName="iconRect" presStyleLbl="node1" presStyleIdx="0" presStyleCnt="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8756F88F-77BC-4A84-9F82-076B797F5841}" type="pres">
      <dgm:prSet presAssocID="{901DA88F-FBE3-460B-9CC9-D74A5818BB1E}" presName="spaceRect" presStyleCnt="0"/>
      <dgm:spPr/>
    </dgm:pt>
    <dgm:pt modelId="{3FA371BA-DD6D-44D4-9DF5-A21FA351BF91}" type="pres">
      <dgm:prSet presAssocID="{901DA88F-FBE3-460B-9CC9-D74A5818BB1E}" presName="parTx" presStyleLbl="revTx" presStyleIdx="0" presStyleCnt="4">
        <dgm:presLayoutVars>
          <dgm:chMax val="0"/>
          <dgm:chPref val="0"/>
        </dgm:presLayoutVars>
      </dgm:prSet>
      <dgm:spPr/>
    </dgm:pt>
    <dgm:pt modelId="{C98A0C76-53B6-4D1A-B6F7-6CF1FA930017}" type="pres">
      <dgm:prSet presAssocID="{548A4B29-9B20-46B1-B172-D34B947E84FB}" presName="sibTrans" presStyleCnt="0"/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1" presStyleCnt="4"/>
      <dgm:spPr/>
    </dgm:pt>
    <dgm:pt modelId="{EC02EF70-355E-4383-9BA3-4D4EF2E6994B}" type="pres">
      <dgm:prSet presAssocID="{86A4EA08-0F60-4667-A50F-A77F09E51C54}" presName="iconRect" presStyleLbl="node1" presStyleIdx="1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1" presStyleCnt="4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2" presStyleCnt="4"/>
      <dgm:spPr/>
    </dgm:pt>
    <dgm:pt modelId="{29948507-0E52-4174-A2DD-F84F4CD705EE}" type="pres">
      <dgm:prSet presAssocID="{480F83DB-9299-46E4-8AFD-B4B9873B38C2}" presName="iconRect" presStyleLbl="node1" presStyleIdx="2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2" presStyleCnt="4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1CB42338-CF2C-488B-BF3D-911C62092492}" type="pres">
      <dgm:prSet presAssocID="{E01AC432-699A-4A9D-A406-602756FD62CD}" presName="compNode" presStyleCnt="0"/>
      <dgm:spPr/>
    </dgm:pt>
    <dgm:pt modelId="{9A6FC6E4-B33E-4E00-86D4-2B9095538216}" type="pres">
      <dgm:prSet presAssocID="{E01AC432-699A-4A9D-A406-602756FD62CD}" presName="bgRect" presStyleLbl="bgShp" presStyleIdx="3" presStyleCnt="4"/>
      <dgm:spPr/>
    </dgm:pt>
    <dgm:pt modelId="{352FD0EC-D3B2-49E1-9C75-2BAFCCB7C671}" type="pres">
      <dgm:prSet presAssocID="{E01AC432-699A-4A9D-A406-602756FD62CD}" presName="iconRect" presStyleLbl="node1" presStyleIdx="3" presStyleCnt="4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5DBE072-D7A0-487E-A0CD-F2A9ADD7794A}" type="pres">
      <dgm:prSet presAssocID="{E01AC432-699A-4A9D-A406-602756FD62CD}" presName="spaceRect" presStyleCnt="0"/>
      <dgm:spPr/>
    </dgm:pt>
    <dgm:pt modelId="{6B61F48C-BC31-42C8-8C5D-7BD9F1077E3E}" type="pres">
      <dgm:prSet presAssocID="{E01AC432-699A-4A9D-A406-602756FD62CD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1" destOrd="0" parTransId="{DD0A0B7B-0404-43B9-903D-F650381CEBDB}" sibTransId="{14D86727-5BDF-41A0-97D9-53573ABB6891}"/>
    <dgm:cxn modelId="{59A15633-A74C-48D2-A036-5FEA263231EC}" srcId="{03612BAB-B204-4C18-AA5D-35D619EDCBDA}" destId="{E01AC432-699A-4A9D-A406-602756FD62CD}" srcOrd="3" destOrd="0" parTransId="{803C991C-4881-4EB0-A9F2-9E81C916DD7F}" sibTransId="{80792256-978F-4474-93B9-189785AA32F2}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3B08028C-161C-4D56-9CAA-27E890458433}" srcId="{03612BAB-B204-4C18-AA5D-35D619EDCBDA}" destId="{901DA88F-FBE3-460B-9CC9-D74A5818BB1E}" srcOrd="0" destOrd="0" parTransId="{7578E348-6C82-49E6-8EB5-425D398C4FC6}" sibTransId="{548A4B29-9B20-46B1-B172-D34B947E84FB}"/>
    <dgm:cxn modelId="{43D0AB8C-85F7-D54E-8217-9EF3F97422C4}" type="presOf" srcId="{901DA88F-FBE3-460B-9CC9-D74A5818BB1E}" destId="{3FA371BA-DD6D-44D4-9DF5-A21FA351BF91}" srcOrd="0" destOrd="0" presId="urn:microsoft.com/office/officeart/2018/2/layout/IconVerticalSolidList"/>
    <dgm:cxn modelId="{88E4FFA3-A388-4ED4-9CB3-365B640C8294}" srcId="{03612BAB-B204-4C18-AA5D-35D619EDCBDA}" destId="{480F83DB-9299-46E4-8AFD-B4B9873B38C2}" srcOrd="2" destOrd="0" parTransId="{2E35E575-ECEF-47C7-9886-9A0A31DF19DD}" sibTransId="{2DDC0737-5DBE-4732-8FA1-8B482DC0B1AE}"/>
    <dgm:cxn modelId="{8FAB23AB-B9B6-3640-8CC9-FA11ED3AD367}" type="presOf" srcId="{86A4EA08-0F60-4667-A50F-A77F09E51C54}" destId="{19031AC2-3926-4114-AC13-2083605F8297}" srcOrd="0" destOrd="0" presId="urn:microsoft.com/office/officeart/2018/2/layout/IconVerticalSolidList"/>
    <dgm:cxn modelId="{08B98FB7-825E-874F-8C1B-63481EDDEB64}" type="presOf" srcId="{480F83DB-9299-46E4-8AFD-B4B9873B38C2}" destId="{9BF0FCD4-C710-4ED8-8544-88A4B513138A}" srcOrd="0" destOrd="0" presId="urn:microsoft.com/office/officeart/2018/2/layout/IconVerticalSolidList"/>
    <dgm:cxn modelId="{422019EC-5197-CE45-9D06-62E4FA5D2932}" type="presOf" srcId="{E01AC432-699A-4A9D-A406-602756FD62CD}" destId="{6B61F48C-BC31-42C8-8C5D-7BD9F1077E3E}" srcOrd="0" destOrd="0" presId="urn:microsoft.com/office/officeart/2018/2/layout/IconVerticalSolidList"/>
    <dgm:cxn modelId="{4314A949-2831-4846-803F-7D98CA0B2299}" type="presParOf" srcId="{9D4DA241-D5D1-4FE4-AFA9-5AAF5F2C2118}" destId="{F20799E3-FD25-4AA0-8CF1-9C9F1E60002A}" srcOrd="0" destOrd="0" presId="urn:microsoft.com/office/officeart/2018/2/layout/IconVerticalSolidList"/>
    <dgm:cxn modelId="{C3CA8309-8982-FD44-9235-912B87ED0D7D}" type="presParOf" srcId="{F20799E3-FD25-4AA0-8CF1-9C9F1E60002A}" destId="{8EEE54D0-D877-4752-875E-DA9ED07D8562}" srcOrd="0" destOrd="0" presId="urn:microsoft.com/office/officeart/2018/2/layout/IconVerticalSolidList"/>
    <dgm:cxn modelId="{B2A6353D-AC15-D14F-BE60-DF7BEEC673D1}" type="presParOf" srcId="{F20799E3-FD25-4AA0-8CF1-9C9F1E60002A}" destId="{359FD419-784D-44ED-8F8D-C5433DA2F97C}" srcOrd="1" destOrd="0" presId="urn:microsoft.com/office/officeart/2018/2/layout/IconVerticalSolidList"/>
    <dgm:cxn modelId="{48513AC9-2AC5-9A4F-BF07-EF1CD17A9184}" type="presParOf" srcId="{F20799E3-FD25-4AA0-8CF1-9C9F1E60002A}" destId="{8756F88F-77BC-4A84-9F82-076B797F5841}" srcOrd="2" destOrd="0" presId="urn:microsoft.com/office/officeart/2018/2/layout/IconVerticalSolidList"/>
    <dgm:cxn modelId="{6F83F769-56EB-5048-8D10-48AF2037D24D}" type="presParOf" srcId="{F20799E3-FD25-4AA0-8CF1-9C9F1E60002A}" destId="{3FA371BA-DD6D-44D4-9DF5-A21FA351BF91}" srcOrd="3" destOrd="0" presId="urn:microsoft.com/office/officeart/2018/2/layout/IconVerticalSolidList"/>
    <dgm:cxn modelId="{D8B3B9EE-0C88-B746-9302-69495CA65CAC}" type="presParOf" srcId="{9D4DA241-D5D1-4FE4-AFA9-5AAF5F2C2118}" destId="{C98A0C76-53B6-4D1A-B6F7-6CF1FA930017}" srcOrd="1" destOrd="0" presId="urn:microsoft.com/office/officeart/2018/2/layout/IconVerticalSolidList"/>
    <dgm:cxn modelId="{28818761-4F1D-3745-94F8-3C6847E85946}" type="presParOf" srcId="{9D4DA241-D5D1-4FE4-AFA9-5AAF5F2C2118}" destId="{ED1123AB-39BC-4039-A54E-145C3F1F3B8D}" srcOrd="2" destOrd="0" presId="urn:microsoft.com/office/officeart/2018/2/layout/IconVerticalSolidList"/>
    <dgm:cxn modelId="{18E487E3-9DD7-CC46-85AB-14737909E994}" type="presParOf" srcId="{ED1123AB-39BC-4039-A54E-145C3F1F3B8D}" destId="{6BC39C47-B7AE-47BF-8349-9E88995D79B0}" srcOrd="0" destOrd="0" presId="urn:microsoft.com/office/officeart/2018/2/layout/IconVerticalSolidList"/>
    <dgm:cxn modelId="{3BB7AD56-B7CA-7F46-9CC7-74FBE6FBEE6A}" type="presParOf" srcId="{ED1123AB-39BC-4039-A54E-145C3F1F3B8D}" destId="{EC02EF70-355E-4383-9BA3-4D4EF2E6994B}" srcOrd="1" destOrd="0" presId="urn:microsoft.com/office/officeart/2018/2/layout/IconVerticalSolidList"/>
    <dgm:cxn modelId="{8CEAEC8C-B5EF-494D-BD1A-6A81820C1D81}" type="presParOf" srcId="{ED1123AB-39BC-4039-A54E-145C3F1F3B8D}" destId="{42F3709A-81EB-4274-9862-2D4CD6E43E86}" srcOrd="2" destOrd="0" presId="urn:microsoft.com/office/officeart/2018/2/layout/IconVerticalSolidList"/>
    <dgm:cxn modelId="{3F058AD6-9FA7-F74A-97AB-A7549DC9545F}" type="presParOf" srcId="{ED1123AB-39BC-4039-A54E-145C3F1F3B8D}" destId="{19031AC2-3926-4114-AC13-2083605F8297}" srcOrd="3" destOrd="0" presId="urn:microsoft.com/office/officeart/2018/2/layout/IconVerticalSolidList"/>
    <dgm:cxn modelId="{424CF4E0-A626-154D-A42D-FE4B70327166}" type="presParOf" srcId="{9D4DA241-D5D1-4FE4-AFA9-5AAF5F2C2118}" destId="{1C864961-C706-479A-9612-458DE4082E2A}" srcOrd="3" destOrd="0" presId="urn:microsoft.com/office/officeart/2018/2/layout/IconVerticalSolidList"/>
    <dgm:cxn modelId="{4668C800-ECFB-C743-A0D4-E1132CC45795}" type="presParOf" srcId="{9D4DA241-D5D1-4FE4-AFA9-5AAF5F2C2118}" destId="{24CB8E7C-EFE7-476F-8B74-BCA650D7B9A8}" srcOrd="4" destOrd="0" presId="urn:microsoft.com/office/officeart/2018/2/layout/IconVerticalSolidList"/>
    <dgm:cxn modelId="{F39C7229-7078-254D-AD65-7825C7C5A570}" type="presParOf" srcId="{24CB8E7C-EFE7-476F-8B74-BCA650D7B9A8}" destId="{1F244B83-7FC2-417B-BD7E-C5AF9A6681F8}" srcOrd="0" destOrd="0" presId="urn:microsoft.com/office/officeart/2018/2/layout/IconVerticalSolidList"/>
    <dgm:cxn modelId="{28F29D36-92D2-5142-84CB-36D984C477E3}" type="presParOf" srcId="{24CB8E7C-EFE7-476F-8B74-BCA650D7B9A8}" destId="{29948507-0E52-4174-A2DD-F84F4CD705EE}" srcOrd="1" destOrd="0" presId="urn:microsoft.com/office/officeart/2018/2/layout/IconVerticalSolidList"/>
    <dgm:cxn modelId="{F7D2B025-9038-3A43-B293-F9C5859DE9D3}" type="presParOf" srcId="{24CB8E7C-EFE7-476F-8B74-BCA650D7B9A8}" destId="{E8BB19F4-CA14-464D-A3A3-E2DB1E87B111}" srcOrd="2" destOrd="0" presId="urn:microsoft.com/office/officeart/2018/2/layout/IconVerticalSolidList"/>
    <dgm:cxn modelId="{5F1E0892-DF21-B840-8BE4-2EDE5A928B80}" type="presParOf" srcId="{24CB8E7C-EFE7-476F-8B74-BCA650D7B9A8}" destId="{9BF0FCD4-C710-4ED8-8544-88A4B513138A}" srcOrd="3" destOrd="0" presId="urn:microsoft.com/office/officeart/2018/2/layout/IconVerticalSolidList"/>
    <dgm:cxn modelId="{4EDCE07A-AB83-B449-8CEF-2837C8503142}" type="presParOf" srcId="{9D4DA241-D5D1-4FE4-AFA9-5AAF5F2C2118}" destId="{0909EE97-6DA5-4F21-80F7-A2D723BA70FC}" srcOrd="5" destOrd="0" presId="urn:microsoft.com/office/officeart/2018/2/layout/IconVerticalSolidList"/>
    <dgm:cxn modelId="{87549164-154B-584D-86B2-9BAE30DF2F8D}" type="presParOf" srcId="{9D4DA241-D5D1-4FE4-AFA9-5AAF5F2C2118}" destId="{1CB42338-CF2C-488B-BF3D-911C62092492}" srcOrd="6" destOrd="0" presId="urn:microsoft.com/office/officeart/2018/2/layout/IconVerticalSolidList"/>
    <dgm:cxn modelId="{2D0B645E-9DE0-274D-B89A-C6947175A53E}" type="presParOf" srcId="{1CB42338-CF2C-488B-BF3D-911C62092492}" destId="{9A6FC6E4-B33E-4E00-86D4-2B9095538216}" srcOrd="0" destOrd="0" presId="urn:microsoft.com/office/officeart/2018/2/layout/IconVerticalSolidList"/>
    <dgm:cxn modelId="{5157ACCE-AA4B-CC42-AA90-BF5BFD5EE263}" type="presParOf" srcId="{1CB42338-CF2C-488B-BF3D-911C62092492}" destId="{352FD0EC-D3B2-49E1-9C75-2BAFCCB7C671}" srcOrd="1" destOrd="0" presId="urn:microsoft.com/office/officeart/2018/2/layout/IconVerticalSolidList"/>
    <dgm:cxn modelId="{CD05D9EB-6D0E-F24F-9789-A874DC2F0659}" type="presParOf" srcId="{1CB42338-CF2C-488B-BF3D-911C62092492}" destId="{35DBE072-D7A0-487E-A0CD-F2A9ADD7794A}" srcOrd="2" destOrd="0" presId="urn:microsoft.com/office/officeart/2018/2/layout/IconVerticalSolidList"/>
    <dgm:cxn modelId="{7D41A9F1-7AFA-884F-A044-760E4C59E60A}" type="presParOf" srcId="{1CB42338-CF2C-488B-BF3D-911C62092492}" destId="{6B61F48C-BC31-42C8-8C5D-7BD9F1077E3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90BF3C-61FE-4398-8C00-52A3973EB7B6}" type="doc">
      <dgm:prSet loTypeId="urn:microsoft.com/office/officeart/2005/8/layout/defaul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3AB4CC82-154F-4333-A415-78D01A53A586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Need to know why they are learning something</a:t>
          </a:r>
        </a:p>
      </dgm:t>
    </dgm:pt>
    <dgm:pt modelId="{BDC8E0B3-55D6-4B64-86A5-A6D5F21D9CDF}" type="parTrans" cxnId="{858E0D97-8A9E-4FA3-8CCD-32FBBEA987E8}">
      <dgm:prSet/>
      <dgm:spPr/>
      <dgm:t>
        <a:bodyPr/>
        <a:lstStyle/>
        <a:p>
          <a:endParaRPr lang="en-US"/>
        </a:p>
      </dgm:t>
    </dgm:pt>
    <dgm:pt modelId="{5282D752-768F-473E-BA58-4D26A3BB0DD8}" type="sibTrans" cxnId="{858E0D97-8A9E-4FA3-8CCD-32FBBEA987E8}">
      <dgm:prSet/>
      <dgm:spPr/>
      <dgm:t>
        <a:bodyPr/>
        <a:lstStyle/>
        <a:p>
          <a:endParaRPr lang="en-US"/>
        </a:p>
      </dgm:t>
    </dgm:pt>
    <dgm:pt modelId="{3DE0D8C2-AC80-4CFF-84DE-7982C40F40F9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Need to be self directed</a:t>
          </a:r>
        </a:p>
      </dgm:t>
    </dgm:pt>
    <dgm:pt modelId="{4CA70A88-D313-4B41-B036-C6F262ABD184}" type="parTrans" cxnId="{8176F6FB-D34C-4CC4-B2E0-5A5FCB089D68}">
      <dgm:prSet/>
      <dgm:spPr/>
      <dgm:t>
        <a:bodyPr/>
        <a:lstStyle/>
        <a:p>
          <a:endParaRPr lang="en-US"/>
        </a:p>
      </dgm:t>
    </dgm:pt>
    <dgm:pt modelId="{94C70D30-90F8-45D4-B640-6D35C19FADDB}" type="sibTrans" cxnId="{8176F6FB-D34C-4CC4-B2E0-5A5FCB089D68}">
      <dgm:prSet/>
      <dgm:spPr/>
      <dgm:t>
        <a:bodyPr/>
        <a:lstStyle/>
        <a:p>
          <a:endParaRPr lang="en-US"/>
        </a:p>
      </dgm:t>
    </dgm:pt>
    <dgm:pt modelId="{0FF31F2B-FB71-437F-99E5-21E97BD4AC62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Bring more work-related experiences into the learning situation</a:t>
          </a:r>
        </a:p>
      </dgm:t>
    </dgm:pt>
    <dgm:pt modelId="{E67C9F86-3FC0-4D3A-9303-E9C502D6246D}" type="parTrans" cxnId="{2AB3A037-F424-4D2F-8089-290043B19A59}">
      <dgm:prSet/>
      <dgm:spPr/>
      <dgm:t>
        <a:bodyPr/>
        <a:lstStyle/>
        <a:p>
          <a:endParaRPr lang="en-US"/>
        </a:p>
      </dgm:t>
    </dgm:pt>
    <dgm:pt modelId="{5E557C6C-4C53-4536-9F44-C9DBA8DED56E}" type="sibTrans" cxnId="{2AB3A037-F424-4D2F-8089-290043B19A59}">
      <dgm:prSet/>
      <dgm:spPr/>
      <dgm:t>
        <a:bodyPr/>
        <a:lstStyle/>
        <a:p>
          <a:endParaRPr lang="en-US"/>
        </a:p>
      </dgm:t>
    </dgm:pt>
    <dgm:pt modelId="{DFBCAE2F-0B97-4EC1-82FF-D8828D74E5D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Enter a learning experience with a problem-centered approach to learning</a:t>
          </a:r>
        </a:p>
      </dgm:t>
    </dgm:pt>
    <dgm:pt modelId="{51CBE5EB-6B69-48BC-AFD6-2C24349E3AF7}" type="parTrans" cxnId="{F4AA72A8-A778-4256-89D1-3CCCAD5DEBDC}">
      <dgm:prSet/>
      <dgm:spPr/>
      <dgm:t>
        <a:bodyPr/>
        <a:lstStyle/>
        <a:p>
          <a:endParaRPr lang="en-US"/>
        </a:p>
      </dgm:t>
    </dgm:pt>
    <dgm:pt modelId="{0CEF4F65-8B9A-4FBB-B2C6-2897F5877888}" type="sibTrans" cxnId="{F4AA72A8-A778-4256-89D1-3CCCAD5DEBDC}">
      <dgm:prSet/>
      <dgm:spPr/>
      <dgm:t>
        <a:bodyPr/>
        <a:lstStyle/>
        <a:p>
          <a:endParaRPr lang="en-US"/>
        </a:p>
      </dgm:t>
    </dgm:pt>
    <dgm:pt modelId="{8493CACA-B52A-42CD-8B2B-E36709CB0427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Motivated to learn by both extrinsic and intrinsic motivators</a:t>
          </a:r>
        </a:p>
      </dgm:t>
    </dgm:pt>
    <dgm:pt modelId="{334432E2-AA3F-451C-B0F5-F59E4B97318E}" type="parTrans" cxnId="{97306328-EAC5-4EBC-927B-331BD984E812}">
      <dgm:prSet/>
      <dgm:spPr/>
      <dgm:t>
        <a:bodyPr/>
        <a:lstStyle/>
        <a:p>
          <a:endParaRPr lang="en-US"/>
        </a:p>
      </dgm:t>
    </dgm:pt>
    <dgm:pt modelId="{EE17859A-4865-4ADE-8600-1308C6232CF3}" type="sibTrans" cxnId="{97306328-EAC5-4EBC-927B-331BD984E812}">
      <dgm:prSet/>
      <dgm:spPr/>
      <dgm:t>
        <a:bodyPr/>
        <a:lstStyle/>
        <a:p>
          <a:endParaRPr lang="en-US"/>
        </a:p>
      </dgm:t>
    </dgm:pt>
    <dgm:pt modelId="{F6A31036-DE2C-1740-8114-49C8614DA7BB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Andragogy vs Pedagogy</a:t>
          </a:r>
        </a:p>
      </dgm:t>
    </dgm:pt>
    <dgm:pt modelId="{42FEFC49-52CF-7343-A3BC-DDE1D5A46285}" type="parTrans" cxnId="{CE5842B5-2DF7-B149-B065-908A6C8429D6}">
      <dgm:prSet/>
      <dgm:spPr/>
      <dgm:t>
        <a:bodyPr/>
        <a:lstStyle/>
        <a:p>
          <a:endParaRPr lang="en-US"/>
        </a:p>
      </dgm:t>
    </dgm:pt>
    <dgm:pt modelId="{A921467B-E5C6-A74F-8A67-018EB50149EE}" type="sibTrans" cxnId="{CE5842B5-2DF7-B149-B065-908A6C8429D6}">
      <dgm:prSet/>
      <dgm:spPr/>
      <dgm:t>
        <a:bodyPr/>
        <a:lstStyle/>
        <a:p>
          <a:endParaRPr lang="en-US"/>
        </a:p>
      </dgm:t>
    </dgm:pt>
    <dgm:pt modelId="{48B3F33C-B45A-654F-9BE8-E03924E6098B}" type="pres">
      <dgm:prSet presAssocID="{B490BF3C-61FE-4398-8C00-52A3973EB7B6}" presName="diagram" presStyleCnt="0">
        <dgm:presLayoutVars>
          <dgm:dir/>
          <dgm:resizeHandles val="exact"/>
        </dgm:presLayoutVars>
      </dgm:prSet>
      <dgm:spPr/>
    </dgm:pt>
    <dgm:pt modelId="{74D46D61-F8BE-2B46-97A2-F31157AA4A25}" type="pres">
      <dgm:prSet presAssocID="{3AB4CC82-154F-4333-A415-78D01A53A586}" presName="node" presStyleLbl="node1" presStyleIdx="0" presStyleCnt="6">
        <dgm:presLayoutVars>
          <dgm:bulletEnabled val="1"/>
        </dgm:presLayoutVars>
      </dgm:prSet>
      <dgm:spPr/>
    </dgm:pt>
    <dgm:pt modelId="{DDB486A7-4668-124A-A2F3-8347DC593ECE}" type="pres">
      <dgm:prSet presAssocID="{5282D752-768F-473E-BA58-4D26A3BB0DD8}" presName="sibTrans" presStyleCnt="0"/>
      <dgm:spPr/>
    </dgm:pt>
    <dgm:pt modelId="{5564F097-2435-614F-BD06-8A3861814287}" type="pres">
      <dgm:prSet presAssocID="{3DE0D8C2-AC80-4CFF-84DE-7982C40F40F9}" presName="node" presStyleLbl="node1" presStyleIdx="1" presStyleCnt="6">
        <dgm:presLayoutVars>
          <dgm:bulletEnabled val="1"/>
        </dgm:presLayoutVars>
      </dgm:prSet>
      <dgm:spPr/>
    </dgm:pt>
    <dgm:pt modelId="{7C577D1D-C671-0E44-9888-600E9D42034F}" type="pres">
      <dgm:prSet presAssocID="{94C70D30-90F8-45D4-B640-6D35C19FADDB}" presName="sibTrans" presStyleCnt="0"/>
      <dgm:spPr/>
    </dgm:pt>
    <dgm:pt modelId="{E3B51ECA-4B05-6848-849A-120DDE793191}" type="pres">
      <dgm:prSet presAssocID="{0FF31F2B-FB71-437F-99E5-21E97BD4AC62}" presName="node" presStyleLbl="node1" presStyleIdx="2" presStyleCnt="6">
        <dgm:presLayoutVars>
          <dgm:bulletEnabled val="1"/>
        </dgm:presLayoutVars>
      </dgm:prSet>
      <dgm:spPr/>
    </dgm:pt>
    <dgm:pt modelId="{47BF8E28-1608-9C42-B42B-F92443FC601E}" type="pres">
      <dgm:prSet presAssocID="{5E557C6C-4C53-4536-9F44-C9DBA8DED56E}" presName="sibTrans" presStyleCnt="0"/>
      <dgm:spPr/>
    </dgm:pt>
    <dgm:pt modelId="{489222DC-CA5B-0646-A17B-CF04B011C898}" type="pres">
      <dgm:prSet presAssocID="{DFBCAE2F-0B97-4EC1-82FF-D8828D74E5DC}" presName="node" presStyleLbl="node1" presStyleIdx="3" presStyleCnt="6" custLinFactNeighborX="-55000" custLinFactNeighborY="562">
        <dgm:presLayoutVars>
          <dgm:bulletEnabled val="1"/>
        </dgm:presLayoutVars>
      </dgm:prSet>
      <dgm:spPr/>
    </dgm:pt>
    <dgm:pt modelId="{579B8C95-E477-F84F-ABFB-5CCC0385933A}" type="pres">
      <dgm:prSet presAssocID="{0CEF4F65-8B9A-4FBB-B2C6-2897F5877888}" presName="sibTrans" presStyleCnt="0"/>
      <dgm:spPr/>
    </dgm:pt>
    <dgm:pt modelId="{0DEF9BFC-3566-AB46-AF9B-0027EDE637CC}" type="pres">
      <dgm:prSet presAssocID="{8493CACA-B52A-42CD-8B2B-E36709CB0427}" presName="node" presStyleLbl="node1" presStyleIdx="4" presStyleCnt="6">
        <dgm:presLayoutVars>
          <dgm:bulletEnabled val="1"/>
        </dgm:presLayoutVars>
      </dgm:prSet>
      <dgm:spPr/>
    </dgm:pt>
    <dgm:pt modelId="{A970A3E8-4648-BB4F-BF5D-CD4C07BC6979}" type="pres">
      <dgm:prSet presAssocID="{EE17859A-4865-4ADE-8600-1308C6232CF3}" presName="sibTrans" presStyleCnt="0"/>
      <dgm:spPr/>
    </dgm:pt>
    <dgm:pt modelId="{167DD3BA-9ECF-934A-8235-C083F7EB0C67}" type="pres">
      <dgm:prSet presAssocID="{F6A31036-DE2C-1740-8114-49C8614DA7BB}" presName="node" presStyleLbl="node1" presStyleIdx="5" presStyleCnt="6">
        <dgm:presLayoutVars>
          <dgm:bulletEnabled val="1"/>
        </dgm:presLayoutVars>
      </dgm:prSet>
      <dgm:spPr/>
    </dgm:pt>
  </dgm:ptLst>
  <dgm:cxnLst>
    <dgm:cxn modelId="{987B8A21-7583-AB40-8020-0E1F7B68B0D8}" type="presOf" srcId="{B490BF3C-61FE-4398-8C00-52A3973EB7B6}" destId="{48B3F33C-B45A-654F-9BE8-E03924E6098B}" srcOrd="0" destOrd="0" presId="urn:microsoft.com/office/officeart/2005/8/layout/default"/>
    <dgm:cxn modelId="{97306328-EAC5-4EBC-927B-331BD984E812}" srcId="{B490BF3C-61FE-4398-8C00-52A3973EB7B6}" destId="{8493CACA-B52A-42CD-8B2B-E36709CB0427}" srcOrd="4" destOrd="0" parTransId="{334432E2-AA3F-451C-B0F5-F59E4B97318E}" sibTransId="{EE17859A-4865-4ADE-8600-1308C6232CF3}"/>
    <dgm:cxn modelId="{2AB3A037-F424-4D2F-8089-290043B19A59}" srcId="{B490BF3C-61FE-4398-8C00-52A3973EB7B6}" destId="{0FF31F2B-FB71-437F-99E5-21E97BD4AC62}" srcOrd="2" destOrd="0" parTransId="{E67C9F86-3FC0-4D3A-9303-E9C502D6246D}" sibTransId="{5E557C6C-4C53-4536-9F44-C9DBA8DED56E}"/>
    <dgm:cxn modelId="{DC110F3C-7A9E-3B43-B76E-7BE0CF64F9D4}" type="presOf" srcId="{DFBCAE2F-0B97-4EC1-82FF-D8828D74E5DC}" destId="{489222DC-CA5B-0646-A17B-CF04B011C898}" srcOrd="0" destOrd="0" presId="urn:microsoft.com/office/officeart/2005/8/layout/default"/>
    <dgm:cxn modelId="{6C2FB741-3119-B340-845A-C3DE624F8F1F}" type="presOf" srcId="{F6A31036-DE2C-1740-8114-49C8614DA7BB}" destId="{167DD3BA-9ECF-934A-8235-C083F7EB0C67}" srcOrd="0" destOrd="0" presId="urn:microsoft.com/office/officeart/2005/8/layout/default"/>
    <dgm:cxn modelId="{D87A2846-222D-0B40-827F-62598692FEC1}" type="presOf" srcId="{8493CACA-B52A-42CD-8B2B-E36709CB0427}" destId="{0DEF9BFC-3566-AB46-AF9B-0027EDE637CC}" srcOrd="0" destOrd="0" presId="urn:microsoft.com/office/officeart/2005/8/layout/default"/>
    <dgm:cxn modelId="{2EC73E5D-57BD-BA42-ADAC-21694FE4D63C}" type="presOf" srcId="{0FF31F2B-FB71-437F-99E5-21E97BD4AC62}" destId="{E3B51ECA-4B05-6848-849A-120DDE793191}" srcOrd="0" destOrd="0" presId="urn:microsoft.com/office/officeart/2005/8/layout/default"/>
    <dgm:cxn modelId="{EB65A991-BBDC-D44B-B144-56A04348C3C8}" type="presOf" srcId="{3AB4CC82-154F-4333-A415-78D01A53A586}" destId="{74D46D61-F8BE-2B46-97A2-F31157AA4A25}" srcOrd="0" destOrd="0" presId="urn:microsoft.com/office/officeart/2005/8/layout/default"/>
    <dgm:cxn modelId="{858E0D97-8A9E-4FA3-8CCD-32FBBEA987E8}" srcId="{B490BF3C-61FE-4398-8C00-52A3973EB7B6}" destId="{3AB4CC82-154F-4333-A415-78D01A53A586}" srcOrd="0" destOrd="0" parTransId="{BDC8E0B3-55D6-4B64-86A5-A6D5F21D9CDF}" sibTransId="{5282D752-768F-473E-BA58-4D26A3BB0DD8}"/>
    <dgm:cxn modelId="{F4AA72A8-A778-4256-89D1-3CCCAD5DEBDC}" srcId="{B490BF3C-61FE-4398-8C00-52A3973EB7B6}" destId="{DFBCAE2F-0B97-4EC1-82FF-D8828D74E5DC}" srcOrd="3" destOrd="0" parTransId="{51CBE5EB-6B69-48BC-AFD6-2C24349E3AF7}" sibTransId="{0CEF4F65-8B9A-4FBB-B2C6-2897F5877888}"/>
    <dgm:cxn modelId="{CE5842B5-2DF7-B149-B065-908A6C8429D6}" srcId="{B490BF3C-61FE-4398-8C00-52A3973EB7B6}" destId="{F6A31036-DE2C-1740-8114-49C8614DA7BB}" srcOrd="5" destOrd="0" parTransId="{42FEFC49-52CF-7343-A3BC-DDE1D5A46285}" sibTransId="{A921467B-E5C6-A74F-8A67-018EB50149EE}"/>
    <dgm:cxn modelId="{49B990CE-BC71-0347-8A22-BD2A89BED8F7}" type="presOf" srcId="{3DE0D8C2-AC80-4CFF-84DE-7982C40F40F9}" destId="{5564F097-2435-614F-BD06-8A3861814287}" srcOrd="0" destOrd="0" presId="urn:microsoft.com/office/officeart/2005/8/layout/default"/>
    <dgm:cxn modelId="{8176F6FB-D34C-4CC4-B2E0-5A5FCB089D68}" srcId="{B490BF3C-61FE-4398-8C00-52A3973EB7B6}" destId="{3DE0D8C2-AC80-4CFF-84DE-7982C40F40F9}" srcOrd="1" destOrd="0" parTransId="{4CA70A88-D313-4B41-B036-C6F262ABD184}" sibTransId="{94C70D30-90F8-45D4-B640-6D35C19FADDB}"/>
    <dgm:cxn modelId="{2E66FA7E-5A4C-1F46-9929-9C5CB00AFB18}" type="presParOf" srcId="{48B3F33C-B45A-654F-9BE8-E03924E6098B}" destId="{74D46D61-F8BE-2B46-97A2-F31157AA4A25}" srcOrd="0" destOrd="0" presId="urn:microsoft.com/office/officeart/2005/8/layout/default"/>
    <dgm:cxn modelId="{144B5812-BACA-F341-A952-D3D23FA7DB9E}" type="presParOf" srcId="{48B3F33C-B45A-654F-9BE8-E03924E6098B}" destId="{DDB486A7-4668-124A-A2F3-8347DC593ECE}" srcOrd="1" destOrd="0" presId="urn:microsoft.com/office/officeart/2005/8/layout/default"/>
    <dgm:cxn modelId="{8B5619CC-8F5A-F54E-8481-8BD32BBF0D63}" type="presParOf" srcId="{48B3F33C-B45A-654F-9BE8-E03924E6098B}" destId="{5564F097-2435-614F-BD06-8A3861814287}" srcOrd="2" destOrd="0" presId="urn:microsoft.com/office/officeart/2005/8/layout/default"/>
    <dgm:cxn modelId="{423B3505-281F-F94C-889D-1B5E506EB571}" type="presParOf" srcId="{48B3F33C-B45A-654F-9BE8-E03924E6098B}" destId="{7C577D1D-C671-0E44-9888-600E9D42034F}" srcOrd="3" destOrd="0" presId="urn:microsoft.com/office/officeart/2005/8/layout/default"/>
    <dgm:cxn modelId="{C1E22F03-6006-2140-B394-AC3AA432722F}" type="presParOf" srcId="{48B3F33C-B45A-654F-9BE8-E03924E6098B}" destId="{E3B51ECA-4B05-6848-849A-120DDE793191}" srcOrd="4" destOrd="0" presId="urn:microsoft.com/office/officeart/2005/8/layout/default"/>
    <dgm:cxn modelId="{706BE3D2-CA30-5245-89FD-3EA7947EBCBC}" type="presParOf" srcId="{48B3F33C-B45A-654F-9BE8-E03924E6098B}" destId="{47BF8E28-1608-9C42-B42B-F92443FC601E}" srcOrd="5" destOrd="0" presId="urn:microsoft.com/office/officeart/2005/8/layout/default"/>
    <dgm:cxn modelId="{36409866-3CA7-254B-A948-396CE4DA655E}" type="presParOf" srcId="{48B3F33C-B45A-654F-9BE8-E03924E6098B}" destId="{489222DC-CA5B-0646-A17B-CF04B011C898}" srcOrd="6" destOrd="0" presId="urn:microsoft.com/office/officeart/2005/8/layout/default"/>
    <dgm:cxn modelId="{7C00D0AC-D8C6-1742-B064-F0ADC1BBB310}" type="presParOf" srcId="{48B3F33C-B45A-654F-9BE8-E03924E6098B}" destId="{579B8C95-E477-F84F-ABFB-5CCC0385933A}" srcOrd="7" destOrd="0" presId="urn:microsoft.com/office/officeart/2005/8/layout/default"/>
    <dgm:cxn modelId="{F25CE2AD-74A2-C64C-8DE3-DB8BBE711764}" type="presParOf" srcId="{48B3F33C-B45A-654F-9BE8-E03924E6098B}" destId="{0DEF9BFC-3566-AB46-AF9B-0027EDE637CC}" srcOrd="8" destOrd="0" presId="urn:microsoft.com/office/officeart/2005/8/layout/default"/>
    <dgm:cxn modelId="{ED296458-7831-5A40-B7B9-EA4EF1E4B033}" type="presParOf" srcId="{48B3F33C-B45A-654F-9BE8-E03924E6098B}" destId="{A970A3E8-4648-BB4F-BF5D-CD4C07BC6979}" srcOrd="9" destOrd="0" presId="urn:microsoft.com/office/officeart/2005/8/layout/default"/>
    <dgm:cxn modelId="{36937587-59F3-B341-A05A-5A92F8688E2D}" type="presParOf" srcId="{48B3F33C-B45A-654F-9BE8-E03924E6098B}" destId="{167DD3BA-9ECF-934A-8235-C083F7EB0C67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61C2FA-1526-4132-B98E-9B6C756AAFA4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6240A8E-7124-4379-A676-15C20629FD2A}">
      <dgm:prSet/>
      <dgm:spPr/>
      <dgm:t>
        <a:bodyPr/>
        <a:lstStyle/>
        <a:p>
          <a:r>
            <a:rPr lang="en-US"/>
            <a:t>A statement of what the employee is expected to do (performance or outcome)</a:t>
          </a:r>
        </a:p>
      </dgm:t>
    </dgm:pt>
    <dgm:pt modelId="{9485F71B-19BA-469C-9C6B-EDFDB05A3149}" type="parTrans" cxnId="{CDE98E42-A5BE-4FDA-AF95-C51DF057B944}">
      <dgm:prSet/>
      <dgm:spPr/>
      <dgm:t>
        <a:bodyPr/>
        <a:lstStyle/>
        <a:p>
          <a:endParaRPr lang="en-US"/>
        </a:p>
      </dgm:t>
    </dgm:pt>
    <dgm:pt modelId="{5734E546-48FD-4935-8349-43EF2646DEFE}" type="sibTrans" cxnId="{CDE98E42-A5BE-4FDA-AF95-C51DF057B944}">
      <dgm:prSet/>
      <dgm:spPr/>
      <dgm:t>
        <a:bodyPr/>
        <a:lstStyle/>
        <a:p>
          <a:endParaRPr lang="en-US"/>
        </a:p>
      </dgm:t>
    </dgm:pt>
    <dgm:pt modelId="{7721D999-0DC4-4BF5-8130-C2A810C75607}">
      <dgm:prSet/>
      <dgm:spPr/>
      <dgm:t>
        <a:bodyPr/>
        <a:lstStyle/>
        <a:p>
          <a:r>
            <a:rPr lang="en-US"/>
            <a:t>A statement of the quality or level of performance that is acceptable (criterion).</a:t>
          </a:r>
        </a:p>
      </dgm:t>
    </dgm:pt>
    <dgm:pt modelId="{6CA687CD-E56D-4012-89D5-AF5D9EE0A01B}" type="parTrans" cxnId="{91412D82-F228-42DB-876F-267CAC6BFE27}">
      <dgm:prSet/>
      <dgm:spPr/>
      <dgm:t>
        <a:bodyPr/>
        <a:lstStyle/>
        <a:p>
          <a:endParaRPr lang="en-US"/>
        </a:p>
      </dgm:t>
    </dgm:pt>
    <dgm:pt modelId="{2DB5A630-FAE1-453C-A92D-F20F8EEAD040}" type="sibTrans" cxnId="{91412D82-F228-42DB-876F-267CAC6BFE27}">
      <dgm:prSet/>
      <dgm:spPr/>
      <dgm:t>
        <a:bodyPr/>
        <a:lstStyle/>
        <a:p>
          <a:endParaRPr lang="en-US"/>
        </a:p>
      </dgm:t>
    </dgm:pt>
    <dgm:pt modelId="{9F6D811A-AFDD-4E07-8F0A-E6216FD7F243}">
      <dgm:prSet/>
      <dgm:spPr/>
      <dgm:t>
        <a:bodyPr/>
        <a:lstStyle/>
        <a:p>
          <a:r>
            <a:rPr lang="en-US"/>
            <a:t>A statement of the conditions under which the trainee is expected to perform the desired outcome (conditions).</a:t>
          </a:r>
        </a:p>
      </dgm:t>
    </dgm:pt>
    <dgm:pt modelId="{8DA94052-4251-4476-8FCF-C42FC204CD3F}" type="parTrans" cxnId="{498B761E-D21E-45EE-807A-7903BE937E6A}">
      <dgm:prSet/>
      <dgm:spPr/>
      <dgm:t>
        <a:bodyPr/>
        <a:lstStyle/>
        <a:p>
          <a:endParaRPr lang="en-US"/>
        </a:p>
      </dgm:t>
    </dgm:pt>
    <dgm:pt modelId="{3E1719CA-9F89-4867-B5D9-5E2F8F5BAFA7}" type="sibTrans" cxnId="{498B761E-D21E-45EE-807A-7903BE937E6A}">
      <dgm:prSet/>
      <dgm:spPr/>
      <dgm:t>
        <a:bodyPr/>
        <a:lstStyle/>
        <a:p>
          <a:endParaRPr lang="en-US"/>
        </a:p>
      </dgm:t>
    </dgm:pt>
    <dgm:pt modelId="{F181FAF6-5A8B-487D-92B4-3B60B88C343E}" type="pres">
      <dgm:prSet presAssocID="{4D61C2FA-1526-4132-B98E-9B6C756AAFA4}" presName="root" presStyleCnt="0">
        <dgm:presLayoutVars>
          <dgm:dir/>
          <dgm:resizeHandles val="exact"/>
        </dgm:presLayoutVars>
      </dgm:prSet>
      <dgm:spPr/>
    </dgm:pt>
    <dgm:pt modelId="{3FA67FB2-3195-4822-81A3-91443CDF858A}" type="pres">
      <dgm:prSet presAssocID="{F6240A8E-7124-4379-A676-15C20629FD2A}" presName="compNode" presStyleCnt="0"/>
      <dgm:spPr/>
    </dgm:pt>
    <dgm:pt modelId="{E2BA8732-5C82-4AF6-A620-8A1AF802B569}" type="pres">
      <dgm:prSet presAssocID="{F6240A8E-7124-4379-A676-15C20629FD2A}" presName="bgRect" presStyleLbl="bgShp" presStyleIdx="0" presStyleCnt="3"/>
      <dgm:spPr/>
    </dgm:pt>
    <dgm:pt modelId="{335E6ACC-705E-4A9F-8A6D-965144575C28}" type="pres">
      <dgm:prSet presAssocID="{F6240A8E-7124-4379-A676-15C20629FD2A}" presName="iconRect" presStyleLbl="node1" presStyleIdx="0" presStyleCnt="3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ant"/>
        </a:ext>
      </dgm:extLst>
    </dgm:pt>
    <dgm:pt modelId="{68BD0A16-4771-42DD-8D93-41C7F38439B0}" type="pres">
      <dgm:prSet presAssocID="{F6240A8E-7124-4379-A676-15C20629FD2A}" presName="spaceRect" presStyleCnt="0"/>
      <dgm:spPr/>
    </dgm:pt>
    <dgm:pt modelId="{1D8D012C-08B9-4369-B3A1-F144804B4145}" type="pres">
      <dgm:prSet presAssocID="{F6240A8E-7124-4379-A676-15C20629FD2A}" presName="parTx" presStyleLbl="revTx" presStyleIdx="0" presStyleCnt="3">
        <dgm:presLayoutVars>
          <dgm:chMax val="0"/>
          <dgm:chPref val="0"/>
        </dgm:presLayoutVars>
      </dgm:prSet>
      <dgm:spPr/>
    </dgm:pt>
    <dgm:pt modelId="{0E935085-31D0-4290-95D8-98F52BB83CC2}" type="pres">
      <dgm:prSet presAssocID="{5734E546-48FD-4935-8349-43EF2646DEFE}" presName="sibTrans" presStyleCnt="0"/>
      <dgm:spPr/>
    </dgm:pt>
    <dgm:pt modelId="{BD278358-148F-4068-B71D-EBCFD064D15F}" type="pres">
      <dgm:prSet presAssocID="{7721D999-0DC4-4BF5-8130-C2A810C75607}" presName="compNode" presStyleCnt="0"/>
      <dgm:spPr/>
    </dgm:pt>
    <dgm:pt modelId="{E3D41D0F-32FC-4897-AF7F-5178207AFAC1}" type="pres">
      <dgm:prSet presAssocID="{7721D999-0DC4-4BF5-8130-C2A810C75607}" presName="bgRect" presStyleLbl="bgShp" presStyleIdx="1" presStyleCnt="3"/>
      <dgm:spPr/>
    </dgm:pt>
    <dgm:pt modelId="{987470DF-F64C-45C1-BA7F-88CB6940BD03}" type="pres">
      <dgm:prSet presAssocID="{7721D999-0DC4-4BF5-8130-C2A810C75607}" presName="iconRect" presStyleLbl="node1" presStyleIdx="1" presStyleCnt="3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B32FF5E9-FE5A-48CB-B922-86ACD5D52344}" type="pres">
      <dgm:prSet presAssocID="{7721D999-0DC4-4BF5-8130-C2A810C75607}" presName="spaceRect" presStyleCnt="0"/>
      <dgm:spPr/>
    </dgm:pt>
    <dgm:pt modelId="{42D5797C-90D5-4ACA-84EE-B715D5ABE7E3}" type="pres">
      <dgm:prSet presAssocID="{7721D999-0DC4-4BF5-8130-C2A810C75607}" presName="parTx" presStyleLbl="revTx" presStyleIdx="1" presStyleCnt="3">
        <dgm:presLayoutVars>
          <dgm:chMax val="0"/>
          <dgm:chPref val="0"/>
        </dgm:presLayoutVars>
      </dgm:prSet>
      <dgm:spPr/>
    </dgm:pt>
    <dgm:pt modelId="{3D5FA548-AF05-4312-85AD-EC5DD4BF1C92}" type="pres">
      <dgm:prSet presAssocID="{2DB5A630-FAE1-453C-A92D-F20F8EEAD040}" presName="sibTrans" presStyleCnt="0"/>
      <dgm:spPr/>
    </dgm:pt>
    <dgm:pt modelId="{37FCC629-5BDA-44C1-864F-F5B22A6E84D4}" type="pres">
      <dgm:prSet presAssocID="{9F6D811A-AFDD-4E07-8F0A-E6216FD7F243}" presName="compNode" presStyleCnt="0"/>
      <dgm:spPr/>
    </dgm:pt>
    <dgm:pt modelId="{27011287-8E57-499A-9BE9-50C719412C56}" type="pres">
      <dgm:prSet presAssocID="{9F6D811A-AFDD-4E07-8F0A-E6216FD7F243}" presName="bgRect" presStyleLbl="bgShp" presStyleIdx="2" presStyleCnt="3"/>
      <dgm:spPr/>
    </dgm:pt>
    <dgm:pt modelId="{AA37D329-062F-4065-8BE4-2BA6466D7FA8}" type="pres">
      <dgm:prSet presAssocID="{9F6D811A-AFDD-4E07-8F0A-E6216FD7F243}" presName="iconRect" presStyleLbl="node1" presStyleIdx="2" presStyleCnt="3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213F8DE3-F7FA-4DFE-A638-9B69491EC8EC}" type="pres">
      <dgm:prSet presAssocID="{9F6D811A-AFDD-4E07-8F0A-E6216FD7F243}" presName="spaceRect" presStyleCnt="0"/>
      <dgm:spPr/>
    </dgm:pt>
    <dgm:pt modelId="{4611267C-99FC-4747-9317-50C35F115480}" type="pres">
      <dgm:prSet presAssocID="{9F6D811A-AFDD-4E07-8F0A-E6216FD7F24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94F6512-01A7-4F62-AA21-41C1EC1CA67D}" type="presOf" srcId="{7721D999-0DC4-4BF5-8130-C2A810C75607}" destId="{42D5797C-90D5-4ACA-84EE-B715D5ABE7E3}" srcOrd="0" destOrd="0" presId="urn:microsoft.com/office/officeart/2018/2/layout/IconVerticalSolidList"/>
    <dgm:cxn modelId="{498B761E-D21E-45EE-807A-7903BE937E6A}" srcId="{4D61C2FA-1526-4132-B98E-9B6C756AAFA4}" destId="{9F6D811A-AFDD-4E07-8F0A-E6216FD7F243}" srcOrd="2" destOrd="0" parTransId="{8DA94052-4251-4476-8FCF-C42FC204CD3F}" sibTransId="{3E1719CA-9F89-4867-B5D9-5E2F8F5BAFA7}"/>
    <dgm:cxn modelId="{CDE98E42-A5BE-4FDA-AF95-C51DF057B944}" srcId="{4D61C2FA-1526-4132-B98E-9B6C756AAFA4}" destId="{F6240A8E-7124-4379-A676-15C20629FD2A}" srcOrd="0" destOrd="0" parTransId="{9485F71B-19BA-469C-9C6B-EDFDB05A3149}" sibTransId="{5734E546-48FD-4935-8349-43EF2646DEFE}"/>
    <dgm:cxn modelId="{368D0154-2EC9-47C5-B4BA-93EEEF85A9E2}" type="presOf" srcId="{F6240A8E-7124-4379-A676-15C20629FD2A}" destId="{1D8D012C-08B9-4369-B3A1-F144804B4145}" srcOrd="0" destOrd="0" presId="urn:microsoft.com/office/officeart/2018/2/layout/IconVerticalSolidList"/>
    <dgm:cxn modelId="{DFFFCA6C-EF6F-42FF-B68B-6F9FB96B8E50}" type="presOf" srcId="{4D61C2FA-1526-4132-B98E-9B6C756AAFA4}" destId="{F181FAF6-5A8B-487D-92B4-3B60B88C343E}" srcOrd="0" destOrd="0" presId="urn:microsoft.com/office/officeart/2018/2/layout/IconVerticalSolidList"/>
    <dgm:cxn modelId="{91412D82-F228-42DB-876F-267CAC6BFE27}" srcId="{4D61C2FA-1526-4132-B98E-9B6C756AAFA4}" destId="{7721D999-0DC4-4BF5-8130-C2A810C75607}" srcOrd="1" destOrd="0" parTransId="{6CA687CD-E56D-4012-89D5-AF5D9EE0A01B}" sibTransId="{2DB5A630-FAE1-453C-A92D-F20F8EEAD040}"/>
    <dgm:cxn modelId="{C42D5FF9-568A-4C8F-B233-8F59565A44D6}" type="presOf" srcId="{9F6D811A-AFDD-4E07-8F0A-E6216FD7F243}" destId="{4611267C-99FC-4747-9317-50C35F115480}" srcOrd="0" destOrd="0" presId="urn:microsoft.com/office/officeart/2018/2/layout/IconVerticalSolidList"/>
    <dgm:cxn modelId="{2BA45C11-771E-482F-B8CF-A9C22CD68A16}" type="presParOf" srcId="{F181FAF6-5A8B-487D-92B4-3B60B88C343E}" destId="{3FA67FB2-3195-4822-81A3-91443CDF858A}" srcOrd="0" destOrd="0" presId="urn:microsoft.com/office/officeart/2018/2/layout/IconVerticalSolidList"/>
    <dgm:cxn modelId="{A1FDED17-E0B6-4BD0-A307-293A272FD030}" type="presParOf" srcId="{3FA67FB2-3195-4822-81A3-91443CDF858A}" destId="{E2BA8732-5C82-4AF6-A620-8A1AF802B569}" srcOrd="0" destOrd="0" presId="urn:microsoft.com/office/officeart/2018/2/layout/IconVerticalSolidList"/>
    <dgm:cxn modelId="{9CC3DC90-9443-460D-B480-EC6A164F6AD1}" type="presParOf" srcId="{3FA67FB2-3195-4822-81A3-91443CDF858A}" destId="{335E6ACC-705E-4A9F-8A6D-965144575C28}" srcOrd="1" destOrd="0" presId="urn:microsoft.com/office/officeart/2018/2/layout/IconVerticalSolidList"/>
    <dgm:cxn modelId="{E222C5A4-7C9D-4B67-BA23-73CC4331D739}" type="presParOf" srcId="{3FA67FB2-3195-4822-81A3-91443CDF858A}" destId="{68BD0A16-4771-42DD-8D93-41C7F38439B0}" srcOrd="2" destOrd="0" presId="urn:microsoft.com/office/officeart/2018/2/layout/IconVerticalSolidList"/>
    <dgm:cxn modelId="{D7A8715F-4E83-410C-A4A4-202BF40A2769}" type="presParOf" srcId="{3FA67FB2-3195-4822-81A3-91443CDF858A}" destId="{1D8D012C-08B9-4369-B3A1-F144804B4145}" srcOrd="3" destOrd="0" presId="urn:microsoft.com/office/officeart/2018/2/layout/IconVerticalSolidList"/>
    <dgm:cxn modelId="{3C4E35BC-4C2B-4639-9CE9-BBA58DC97D6F}" type="presParOf" srcId="{F181FAF6-5A8B-487D-92B4-3B60B88C343E}" destId="{0E935085-31D0-4290-95D8-98F52BB83CC2}" srcOrd="1" destOrd="0" presId="urn:microsoft.com/office/officeart/2018/2/layout/IconVerticalSolidList"/>
    <dgm:cxn modelId="{8A0B25F4-C099-496B-95D2-1481524AEA13}" type="presParOf" srcId="{F181FAF6-5A8B-487D-92B4-3B60B88C343E}" destId="{BD278358-148F-4068-B71D-EBCFD064D15F}" srcOrd="2" destOrd="0" presId="urn:microsoft.com/office/officeart/2018/2/layout/IconVerticalSolidList"/>
    <dgm:cxn modelId="{600AF24C-9D5D-458D-95C0-9596C7EDE81E}" type="presParOf" srcId="{BD278358-148F-4068-B71D-EBCFD064D15F}" destId="{E3D41D0F-32FC-4897-AF7F-5178207AFAC1}" srcOrd="0" destOrd="0" presId="urn:microsoft.com/office/officeart/2018/2/layout/IconVerticalSolidList"/>
    <dgm:cxn modelId="{82056ED5-DC70-4DB0-A219-D6B1DBEE34E5}" type="presParOf" srcId="{BD278358-148F-4068-B71D-EBCFD064D15F}" destId="{987470DF-F64C-45C1-BA7F-88CB6940BD03}" srcOrd="1" destOrd="0" presId="urn:microsoft.com/office/officeart/2018/2/layout/IconVerticalSolidList"/>
    <dgm:cxn modelId="{DE74642F-8A5A-4559-A1F8-55D463A76FFE}" type="presParOf" srcId="{BD278358-148F-4068-B71D-EBCFD064D15F}" destId="{B32FF5E9-FE5A-48CB-B922-86ACD5D52344}" srcOrd="2" destOrd="0" presId="urn:microsoft.com/office/officeart/2018/2/layout/IconVerticalSolidList"/>
    <dgm:cxn modelId="{A93322E3-9FB5-4FD5-BFCD-C602E0693340}" type="presParOf" srcId="{BD278358-148F-4068-B71D-EBCFD064D15F}" destId="{42D5797C-90D5-4ACA-84EE-B715D5ABE7E3}" srcOrd="3" destOrd="0" presId="urn:microsoft.com/office/officeart/2018/2/layout/IconVerticalSolidList"/>
    <dgm:cxn modelId="{DB5149C7-AFFB-4D06-8A62-FDC434FCEFFA}" type="presParOf" srcId="{F181FAF6-5A8B-487D-92B4-3B60B88C343E}" destId="{3D5FA548-AF05-4312-85AD-EC5DD4BF1C92}" srcOrd="3" destOrd="0" presId="urn:microsoft.com/office/officeart/2018/2/layout/IconVerticalSolidList"/>
    <dgm:cxn modelId="{8746D26B-60C7-4F69-A279-FFEC0DBF6635}" type="presParOf" srcId="{F181FAF6-5A8B-487D-92B4-3B60B88C343E}" destId="{37FCC629-5BDA-44C1-864F-F5B22A6E84D4}" srcOrd="4" destOrd="0" presId="urn:microsoft.com/office/officeart/2018/2/layout/IconVerticalSolidList"/>
    <dgm:cxn modelId="{9E9BDD62-5754-46D0-B007-E31A8CE8F8D1}" type="presParOf" srcId="{37FCC629-5BDA-44C1-864F-F5B22A6E84D4}" destId="{27011287-8E57-499A-9BE9-50C719412C56}" srcOrd="0" destOrd="0" presId="urn:microsoft.com/office/officeart/2018/2/layout/IconVerticalSolidList"/>
    <dgm:cxn modelId="{80482492-999D-4C4B-8AD7-0982B3E1ED93}" type="presParOf" srcId="{37FCC629-5BDA-44C1-864F-F5B22A6E84D4}" destId="{AA37D329-062F-4065-8BE4-2BA6466D7FA8}" srcOrd="1" destOrd="0" presId="urn:microsoft.com/office/officeart/2018/2/layout/IconVerticalSolidList"/>
    <dgm:cxn modelId="{FEF0153C-22C0-478E-9B3A-BBB6FB63F75F}" type="presParOf" srcId="{37FCC629-5BDA-44C1-864F-F5B22A6E84D4}" destId="{213F8DE3-F7FA-4DFE-A638-9B69491EC8EC}" srcOrd="2" destOrd="0" presId="urn:microsoft.com/office/officeart/2018/2/layout/IconVerticalSolidList"/>
    <dgm:cxn modelId="{27C854CF-19FE-48D5-A32D-E0ACF516A586}" type="presParOf" srcId="{37FCC629-5BDA-44C1-864F-F5B22A6E84D4}" destId="{4611267C-99FC-4747-9317-50C35F11548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61C2FA-1526-4132-B98E-9B6C756AAFA4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6240A8E-7124-4379-A676-15C20629FD2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Reduce product defects from 20% to 5%.</a:t>
          </a:r>
        </a:p>
      </dgm:t>
    </dgm:pt>
    <dgm:pt modelId="{9485F71B-19BA-469C-9C6B-EDFDB05A3149}" type="parTrans" cxnId="{CDE98E42-A5BE-4FDA-AF95-C51DF057B944}">
      <dgm:prSet/>
      <dgm:spPr/>
      <dgm:t>
        <a:bodyPr/>
        <a:lstStyle/>
        <a:p>
          <a:endParaRPr lang="en-US"/>
        </a:p>
      </dgm:t>
    </dgm:pt>
    <dgm:pt modelId="{5734E546-48FD-4935-8349-43EF2646DEFE}" type="sibTrans" cxnId="{CDE98E42-A5BE-4FDA-AF95-C51DF057B944}">
      <dgm:prSet/>
      <dgm:spPr/>
      <dgm:t>
        <a:bodyPr/>
        <a:lstStyle/>
        <a:p>
          <a:endParaRPr lang="en-US"/>
        </a:p>
      </dgm:t>
    </dgm:pt>
    <dgm:pt modelId="{7721D999-0DC4-4BF5-8130-C2A810C7560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Given the directions, write the report with no errors.</a:t>
          </a:r>
        </a:p>
      </dgm:t>
    </dgm:pt>
    <dgm:pt modelId="{6CA687CD-E56D-4012-89D5-AF5D9EE0A01B}" type="parTrans" cxnId="{91412D82-F228-42DB-876F-267CAC6BFE27}">
      <dgm:prSet/>
      <dgm:spPr/>
      <dgm:t>
        <a:bodyPr/>
        <a:lstStyle/>
        <a:p>
          <a:endParaRPr lang="en-US"/>
        </a:p>
      </dgm:t>
    </dgm:pt>
    <dgm:pt modelId="{2DB5A630-FAE1-453C-A92D-F20F8EEAD040}" type="sibTrans" cxnId="{91412D82-F228-42DB-876F-267CAC6BFE27}">
      <dgm:prSet/>
      <dgm:spPr/>
      <dgm:t>
        <a:bodyPr/>
        <a:lstStyle/>
        <a:p>
          <a:endParaRPr lang="en-US"/>
        </a:p>
      </dgm:t>
    </dgm:pt>
    <dgm:pt modelId="{9F6D811A-AFDD-4E07-8F0A-E6216FD7F243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dirty="0"/>
            <a:t>Explore diverse perspectives about cultures by engaging with global employees. </a:t>
          </a:r>
        </a:p>
      </dgm:t>
    </dgm:pt>
    <dgm:pt modelId="{8DA94052-4251-4476-8FCF-C42FC204CD3F}" type="parTrans" cxnId="{498B761E-D21E-45EE-807A-7903BE937E6A}">
      <dgm:prSet/>
      <dgm:spPr/>
      <dgm:t>
        <a:bodyPr/>
        <a:lstStyle/>
        <a:p>
          <a:endParaRPr lang="en-US"/>
        </a:p>
      </dgm:t>
    </dgm:pt>
    <dgm:pt modelId="{3E1719CA-9F89-4867-B5D9-5E2F8F5BAFA7}" type="sibTrans" cxnId="{498B761E-D21E-45EE-807A-7903BE937E6A}">
      <dgm:prSet/>
      <dgm:spPr/>
      <dgm:t>
        <a:bodyPr/>
        <a:lstStyle/>
        <a:p>
          <a:endParaRPr lang="en-US"/>
        </a:p>
      </dgm:t>
    </dgm:pt>
    <dgm:pt modelId="{BC8021ED-F148-E848-8DB9-C04360D9935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Understand how to make a map by using the graphics application.</a:t>
          </a:r>
        </a:p>
      </dgm:t>
    </dgm:pt>
    <dgm:pt modelId="{24C95CB7-9069-4248-AC5C-F54A8660D5BB}" type="parTrans" cxnId="{30AA57FB-D7AD-884A-98DF-426F988C4DE8}">
      <dgm:prSet/>
      <dgm:spPr/>
      <dgm:t>
        <a:bodyPr/>
        <a:lstStyle/>
        <a:p>
          <a:endParaRPr lang="en-US"/>
        </a:p>
      </dgm:t>
    </dgm:pt>
    <dgm:pt modelId="{5336F43D-8261-5A45-9444-2A790B059EFD}" type="sibTrans" cxnId="{30AA57FB-D7AD-884A-98DF-426F988C4DE8}">
      <dgm:prSet/>
      <dgm:spPr/>
      <dgm:t>
        <a:bodyPr/>
        <a:lstStyle/>
        <a:p>
          <a:endParaRPr lang="en-US"/>
        </a:p>
      </dgm:t>
    </dgm:pt>
    <dgm:pt modelId="{F181FAF6-5A8B-487D-92B4-3B60B88C343E}" type="pres">
      <dgm:prSet presAssocID="{4D61C2FA-1526-4132-B98E-9B6C756AAFA4}" presName="root" presStyleCnt="0">
        <dgm:presLayoutVars>
          <dgm:dir/>
          <dgm:resizeHandles val="exact"/>
        </dgm:presLayoutVars>
      </dgm:prSet>
      <dgm:spPr/>
    </dgm:pt>
    <dgm:pt modelId="{3FA67FB2-3195-4822-81A3-91443CDF858A}" type="pres">
      <dgm:prSet presAssocID="{F6240A8E-7124-4379-A676-15C20629FD2A}" presName="compNode" presStyleCnt="0"/>
      <dgm:spPr/>
    </dgm:pt>
    <dgm:pt modelId="{E2BA8732-5C82-4AF6-A620-8A1AF802B569}" type="pres">
      <dgm:prSet presAssocID="{F6240A8E-7124-4379-A676-15C20629FD2A}" presName="bgRect" presStyleLbl="bgShp" presStyleIdx="0" presStyleCnt="4"/>
      <dgm:spPr/>
    </dgm:pt>
    <dgm:pt modelId="{335E6ACC-705E-4A9F-8A6D-965144575C28}" type="pres">
      <dgm:prSet presAssocID="{F6240A8E-7124-4379-A676-15C20629FD2A}" presName="iconRect" presStyleLbl="node1" presStyleIdx="0" presStyleCnt="4"/>
      <dgm:spPr>
        <a:prstGeom prst="flowChartProcess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dge 1 with solid fill"/>
        </a:ext>
      </dgm:extLst>
    </dgm:pt>
    <dgm:pt modelId="{68BD0A16-4771-42DD-8D93-41C7F38439B0}" type="pres">
      <dgm:prSet presAssocID="{F6240A8E-7124-4379-A676-15C20629FD2A}" presName="spaceRect" presStyleCnt="0"/>
      <dgm:spPr/>
    </dgm:pt>
    <dgm:pt modelId="{1D8D012C-08B9-4369-B3A1-F144804B4145}" type="pres">
      <dgm:prSet presAssocID="{F6240A8E-7124-4379-A676-15C20629FD2A}" presName="parTx" presStyleLbl="revTx" presStyleIdx="0" presStyleCnt="4">
        <dgm:presLayoutVars>
          <dgm:chMax val="0"/>
          <dgm:chPref val="0"/>
        </dgm:presLayoutVars>
      </dgm:prSet>
      <dgm:spPr/>
    </dgm:pt>
    <dgm:pt modelId="{0E935085-31D0-4290-95D8-98F52BB83CC2}" type="pres">
      <dgm:prSet presAssocID="{5734E546-48FD-4935-8349-43EF2646DEFE}" presName="sibTrans" presStyleCnt="0"/>
      <dgm:spPr/>
    </dgm:pt>
    <dgm:pt modelId="{BD278358-148F-4068-B71D-EBCFD064D15F}" type="pres">
      <dgm:prSet presAssocID="{7721D999-0DC4-4BF5-8130-C2A810C75607}" presName="compNode" presStyleCnt="0"/>
      <dgm:spPr/>
    </dgm:pt>
    <dgm:pt modelId="{E3D41D0F-32FC-4897-AF7F-5178207AFAC1}" type="pres">
      <dgm:prSet presAssocID="{7721D999-0DC4-4BF5-8130-C2A810C75607}" presName="bgRect" presStyleLbl="bgShp" presStyleIdx="1" presStyleCnt="4"/>
      <dgm:spPr>
        <a:solidFill>
          <a:schemeClr val="accent1">
            <a:lumMod val="60000"/>
            <a:lumOff val="40000"/>
          </a:schemeClr>
        </a:solidFill>
      </dgm:spPr>
    </dgm:pt>
    <dgm:pt modelId="{987470DF-F64C-45C1-BA7F-88CB6940BD03}" type="pres">
      <dgm:prSet presAssocID="{7721D999-0DC4-4BF5-8130-C2A810C75607}" presName="iconRect" presStyleLbl="node1" presStyleIdx="1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dge with solid fill"/>
        </a:ext>
      </dgm:extLst>
    </dgm:pt>
    <dgm:pt modelId="{B32FF5E9-FE5A-48CB-B922-86ACD5D52344}" type="pres">
      <dgm:prSet presAssocID="{7721D999-0DC4-4BF5-8130-C2A810C75607}" presName="spaceRect" presStyleCnt="0"/>
      <dgm:spPr/>
    </dgm:pt>
    <dgm:pt modelId="{42D5797C-90D5-4ACA-84EE-B715D5ABE7E3}" type="pres">
      <dgm:prSet presAssocID="{7721D999-0DC4-4BF5-8130-C2A810C75607}" presName="parTx" presStyleLbl="revTx" presStyleIdx="1" presStyleCnt="4">
        <dgm:presLayoutVars>
          <dgm:chMax val="0"/>
          <dgm:chPref val="0"/>
        </dgm:presLayoutVars>
      </dgm:prSet>
      <dgm:spPr/>
    </dgm:pt>
    <dgm:pt modelId="{3D5FA548-AF05-4312-85AD-EC5DD4BF1C92}" type="pres">
      <dgm:prSet presAssocID="{2DB5A630-FAE1-453C-A92D-F20F8EEAD040}" presName="sibTrans" presStyleCnt="0"/>
      <dgm:spPr/>
    </dgm:pt>
    <dgm:pt modelId="{0BA8D087-4499-5149-8EED-F1095F6F6B4D}" type="pres">
      <dgm:prSet presAssocID="{BC8021ED-F148-E848-8DB9-C04360D99351}" presName="compNode" presStyleCnt="0"/>
      <dgm:spPr/>
    </dgm:pt>
    <dgm:pt modelId="{8B647548-70CB-3243-931C-39B0F044333F}" type="pres">
      <dgm:prSet presAssocID="{BC8021ED-F148-E848-8DB9-C04360D99351}" presName="bgRect" presStyleLbl="bgShp" presStyleIdx="2" presStyleCnt="4"/>
      <dgm:spPr/>
    </dgm:pt>
    <dgm:pt modelId="{71AF7536-23FC-C142-A1EE-C6C5FE5D58EC}" type="pres">
      <dgm:prSet presAssocID="{BC8021ED-F148-E848-8DB9-C04360D99351}" presName="iconRect" presStyleLbl="node1" presStyleIdx="2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dge 3 with solid fill"/>
        </a:ext>
      </dgm:extLst>
    </dgm:pt>
    <dgm:pt modelId="{14D1A2F4-284C-3B40-BE1A-5ED0649D9A8B}" type="pres">
      <dgm:prSet presAssocID="{BC8021ED-F148-E848-8DB9-C04360D99351}" presName="spaceRect" presStyleCnt="0"/>
      <dgm:spPr/>
    </dgm:pt>
    <dgm:pt modelId="{5B97CCB5-3517-1A46-B042-AECCEC156603}" type="pres">
      <dgm:prSet presAssocID="{BC8021ED-F148-E848-8DB9-C04360D99351}" presName="parTx" presStyleLbl="revTx" presStyleIdx="2" presStyleCnt="4">
        <dgm:presLayoutVars>
          <dgm:chMax val="0"/>
          <dgm:chPref val="0"/>
        </dgm:presLayoutVars>
      </dgm:prSet>
      <dgm:spPr/>
    </dgm:pt>
    <dgm:pt modelId="{F6285715-8373-B549-935F-A65A75D8CB56}" type="pres">
      <dgm:prSet presAssocID="{5336F43D-8261-5A45-9444-2A790B059EFD}" presName="sibTrans" presStyleCnt="0"/>
      <dgm:spPr/>
    </dgm:pt>
    <dgm:pt modelId="{37FCC629-5BDA-44C1-864F-F5B22A6E84D4}" type="pres">
      <dgm:prSet presAssocID="{9F6D811A-AFDD-4E07-8F0A-E6216FD7F243}" presName="compNode" presStyleCnt="0"/>
      <dgm:spPr/>
    </dgm:pt>
    <dgm:pt modelId="{27011287-8E57-499A-9BE9-50C719412C56}" type="pres">
      <dgm:prSet presAssocID="{9F6D811A-AFDD-4E07-8F0A-E6216FD7F243}" presName="bgRect" presStyleLbl="bgShp" presStyleIdx="3" presStyleCnt="4"/>
      <dgm:spPr>
        <a:solidFill>
          <a:schemeClr val="accent1">
            <a:lumMod val="60000"/>
            <a:lumOff val="40000"/>
          </a:schemeClr>
        </a:solidFill>
      </dgm:spPr>
    </dgm:pt>
    <dgm:pt modelId="{AA37D329-062F-4065-8BE4-2BA6466D7FA8}" type="pres">
      <dgm:prSet presAssocID="{9F6D811A-AFDD-4E07-8F0A-E6216FD7F243}" presName="iconRect" presStyleLbl="node1" presStyleIdx="3" presStyleCnt="4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dge 4 with solid fill"/>
        </a:ext>
      </dgm:extLst>
    </dgm:pt>
    <dgm:pt modelId="{213F8DE3-F7FA-4DFE-A638-9B69491EC8EC}" type="pres">
      <dgm:prSet presAssocID="{9F6D811A-AFDD-4E07-8F0A-E6216FD7F243}" presName="spaceRect" presStyleCnt="0"/>
      <dgm:spPr/>
    </dgm:pt>
    <dgm:pt modelId="{4611267C-99FC-4747-9317-50C35F115480}" type="pres">
      <dgm:prSet presAssocID="{9F6D811A-AFDD-4E07-8F0A-E6216FD7F243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494F6512-01A7-4F62-AA21-41C1EC1CA67D}" type="presOf" srcId="{7721D999-0DC4-4BF5-8130-C2A810C75607}" destId="{42D5797C-90D5-4ACA-84EE-B715D5ABE7E3}" srcOrd="0" destOrd="0" presId="urn:microsoft.com/office/officeart/2018/2/layout/IconVerticalSolidList"/>
    <dgm:cxn modelId="{C3644F1A-1F15-F24A-963A-8E9548E7EC84}" type="presOf" srcId="{BC8021ED-F148-E848-8DB9-C04360D99351}" destId="{5B97CCB5-3517-1A46-B042-AECCEC156603}" srcOrd="0" destOrd="0" presId="urn:microsoft.com/office/officeart/2018/2/layout/IconVerticalSolidList"/>
    <dgm:cxn modelId="{498B761E-D21E-45EE-807A-7903BE937E6A}" srcId="{4D61C2FA-1526-4132-B98E-9B6C756AAFA4}" destId="{9F6D811A-AFDD-4E07-8F0A-E6216FD7F243}" srcOrd="3" destOrd="0" parTransId="{8DA94052-4251-4476-8FCF-C42FC204CD3F}" sibTransId="{3E1719CA-9F89-4867-B5D9-5E2F8F5BAFA7}"/>
    <dgm:cxn modelId="{CDE98E42-A5BE-4FDA-AF95-C51DF057B944}" srcId="{4D61C2FA-1526-4132-B98E-9B6C756AAFA4}" destId="{F6240A8E-7124-4379-A676-15C20629FD2A}" srcOrd="0" destOrd="0" parTransId="{9485F71B-19BA-469C-9C6B-EDFDB05A3149}" sibTransId="{5734E546-48FD-4935-8349-43EF2646DEFE}"/>
    <dgm:cxn modelId="{368D0154-2EC9-47C5-B4BA-93EEEF85A9E2}" type="presOf" srcId="{F6240A8E-7124-4379-A676-15C20629FD2A}" destId="{1D8D012C-08B9-4369-B3A1-F144804B4145}" srcOrd="0" destOrd="0" presId="urn:microsoft.com/office/officeart/2018/2/layout/IconVerticalSolidList"/>
    <dgm:cxn modelId="{DFFFCA6C-EF6F-42FF-B68B-6F9FB96B8E50}" type="presOf" srcId="{4D61C2FA-1526-4132-B98E-9B6C756AAFA4}" destId="{F181FAF6-5A8B-487D-92B4-3B60B88C343E}" srcOrd="0" destOrd="0" presId="urn:microsoft.com/office/officeart/2018/2/layout/IconVerticalSolidList"/>
    <dgm:cxn modelId="{91412D82-F228-42DB-876F-267CAC6BFE27}" srcId="{4D61C2FA-1526-4132-B98E-9B6C756AAFA4}" destId="{7721D999-0DC4-4BF5-8130-C2A810C75607}" srcOrd="1" destOrd="0" parTransId="{6CA687CD-E56D-4012-89D5-AF5D9EE0A01B}" sibTransId="{2DB5A630-FAE1-453C-A92D-F20F8EEAD040}"/>
    <dgm:cxn modelId="{C42D5FF9-568A-4C8F-B233-8F59565A44D6}" type="presOf" srcId="{9F6D811A-AFDD-4E07-8F0A-E6216FD7F243}" destId="{4611267C-99FC-4747-9317-50C35F115480}" srcOrd="0" destOrd="0" presId="urn:microsoft.com/office/officeart/2018/2/layout/IconVerticalSolidList"/>
    <dgm:cxn modelId="{30AA57FB-D7AD-884A-98DF-426F988C4DE8}" srcId="{4D61C2FA-1526-4132-B98E-9B6C756AAFA4}" destId="{BC8021ED-F148-E848-8DB9-C04360D99351}" srcOrd="2" destOrd="0" parTransId="{24C95CB7-9069-4248-AC5C-F54A8660D5BB}" sibTransId="{5336F43D-8261-5A45-9444-2A790B059EFD}"/>
    <dgm:cxn modelId="{2BA45C11-771E-482F-B8CF-A9C22CD68A16}" type="presParOf" srcId="{F181FAF6-5A8B-487D-92B4-3B60B88C343E}" destId="{3FA67FB2-3195-4822-81A3-91443CDF858A}" srcOrd="0" destOrd="0" presId="urn:microsoft.com/office/officeart/2018/2/layout/IconVerticalSolidList"/>
    <dgm:cxn modelId="{A1FDED17-E0B6-4BD0-A307-293A272FD030}" type="presParOf" srcId="{3FA67FB2-3195-4822-81A3-91443CDF858A}" destId="{E2BA8732-5C82-4AF6-A620-8A1AF802B569}" srcOrd="0" destOrd="0" presId="urn:microsoft.com/office/officeart/2018/2/layout/IconVerticalSolidList"/>
    <dgm:cxn modelId="{9CC3DC90-9443-460D-B480-EC6A164F6AD1}" type="presParOf" srcId="{3FA67FB2-3195-4822-81A3-91443CDF858A}" destId="{335E6ACC-705E-4A9F-8A6D-965144575C28}" srcOrd="1" destOrd="0" presId="urn:microsoft.com/office/officeart/2018/2/layout/IconVerticalSolidList"/>
    <dgm:cxn modelId="{E222C5A4-7C9D-4B67-BA23-73CC4331D739}" type="presParOf" srcId="{3FA67FB2-3195-4822-81A3-91443CDF858A}" destId="{68BD0A16-4771-42DD-8D93-41C7F38439B0}" srcOrd="2" destOrd="0" presId="urn:microsoft.com/office/officeart/2018/2/layout/IconVerticalSolidList"/>
    <dgm:cxn modelId="{D7A8715F-4E83-410C-A4A4-202BF40A2769}" type="presParOf" srcId="{3FA67FB2-3195-4822-81A3-91443CDF858A}" destId="{1D8D012C-08B9-4369-B3A1-F144804B4145}" srcOrd="3" destOrd="0" presId="urn:microsoft.com/office/officeart/2018/2/layout/IconVerticalSolidList"/>
    <dgm:cxn modelId="{3C4E35BC-4C2B-4639-9CE9-BBA58DC97D6F}" type="presParOf" srcId="{F181FAF6-5A8B-487D-92B4-3B60B88C343E}" destId="{0E935085-31D0-4290-95D8-98F52BB83CC2}" srcOrd="1" destOrd="0" presId="urn:microsoft.com/office/officeart/2018/2/layout/IconVerticalSolidList"/>
    <dgm:cxn modelId="{8A0B25F4-C099-496B-95D2-1481524AEA13}" type="presParOf" srcId="{F181FAF6-5A8B-487D-92B4-3B60B88C343E}" destId="{BD278358-148F-4068-B71D-EBCFD064D15F}" srcOrd="2" destOrd="0" presId="urn:microsoft.com/office/officeart/2018/2/layout/IconVerticalSolidList"/>
    <dgm:cxn modelId="{600AF24C-9D5D-458D-95C0-9596C7EDE81E}" type="presParOf" srcId="{BD278358-148F-4068-B71D-EBCFD064D15F}" destId="{E3D41D0F-32FC-4897-AF7F-5178207AFAC1}" srcOrd="0" destOrd="0" presId="urn:microsoft.com/office/officeart/2018/2/layout/IconVerticalSolidList"/>
    <dgm:cxn modelId="{82056ED5-DC70-4DB0-A219-D6B1DBEE34E5}" type="presParOf" srcId="{BD278358-148F-4068-B71D-EBCFD064D15F}" destId="{987470DF-F64C-45C1-BA7F-88CB6940BD03}" srcOrd="1" destOrd="0" presId="urn:microsoft.com/office/officeart/2018/2/layout/IconVerticalSolidList"/>
    <dgm:cxn modelId="{DE74642F-8A5A-4559-A1F8-55D463A76FFE}" type="presParOf" srcId="{BD278358-148F-4068-B71D-EBCFD064D15F}" destId="{B32FF5E9-FE5A-48CB-B922-86ACD5D52344}" srcOrd="2" destOrd="0" presId="urn:microsoft.com/office/officeart/2018/2/layout/IconVerticalSolidList"/>
    <dgm:cxn modelId="{A93322E3-9FB5-4FD5-BFCD-C602E0693340}" type="presParOf" srcId="{BD278358-148F-4068-B71D-EBCFD064D15F}" destId="{42D5797C-90D5-4ACA-84EE-B715D5ABE7E3}" srcOrd="3" destOrd="0" presId="urn:microsoft.com/office/officeart/2018/2/layout/IconVerticalSolidList"/>
    <dgm:cxn modelId="{DB5149C7-AFFB-4D06-8A62-FDC434FCEFFA}" type="presParOf" srcId="{F181FAF6-5A8B-487D-92B4-3B60B88C343E}" destId="{3D5FA548-AF05-4312-85AD-EC5DD4BF1C92}" srcOrd="3" destOrd="0" presId="urn:microsoft.com/office/officeart/2018/2/layout/IconVerticalSolidList"/>
    <dgm:cxn modelId="{A9BA3020-9400-F74D-999D-9A9DE5ED603E}" type="presParOf" srcId="{F181FAF6-5A8B-487D-92B4-3B60B88C343E}" destId="{0BA8D087-4499-5149-8EED-F1095F6F6B4D}" srcOrd="4" destOrd="0" presId="urn:microsoft.com/office/officeart/2018/2/layout/IconVerticalSolidList"/>
    <dgm:cxn modelId="{F3717BB8-B7DE-504A-9751-D1124A98A1B2}" type="presParOf" srcId="{0BA8D087-4499-5149-8EED-F1095F6F6B4D}" destId="{8B647548-70CB-3243-931C-39B0F044333F}" srcOrd="0" destOrd="0" presId="urn:microsoft.com/office/officeart/2018/2/layout/IconVerticalSolidList"/>
    <dgm:cxn modelId="{B54D8511-C5D7-0F40-8B35-CE86DCA390C0}" type="presParOf" srcId="{0BA8D087-4499-5149-8EED-F1095F6F6B4D}" destId="{71AF7536-23FC-C142-A1EE-C6C5FE5D58EC}" srcOrd="1" destOrd="0" presId="urn:microsoft.com/office/officeart/2018/2/layout/IconVerticalSolidList"/>
    <dgm:cxn modelId="{28BC40CB-2EB3-2042-B023-699E91A6C78C}" type="presParOf" srcId="{0BA8D087-4499-5149-8EED-F1095F6F6B4D}" destId="{14D1A2F4-284C-3B40-BE1A-5ED0649D9A8B}" srcOrd="2" destOrd="0" presId="urn:microsoft.com/office/officeart/2018/2/layout/IconVerticalSolidList"/>
    <dgm:cxn modelId="{911439B1-B2DE-CB47-B272-B1F5470714A3}" type="presParOf" srcId="{0BA8D087-4499-5149-8EED-F1095F6F6B4D}" destId="{5B97CCB5-3517-1A46-B042-AECCEC156603}" srcOrd="3" destOrd="0" presId="urn:microsoft.com/office/officeart/2018/2/layout/IconVerticalSolidList"/>
    <dgm:cxn modelId="{338A4D30-7D96-7946-8963-4CECA7B057CB}" type="presParOf" srcId="{F181FAF6-5A8B-487D-92B4-3B60B88C343E}" destId="{F6285715-8373-B549-935F-A65A75D8CB56}" srcOrd="5" destOrd="0" presId="urn:microsoft.com/office/officeart/2018/2/layout/IconVerticalSolidList"/>
    <dgm:cxn modelId="{8746D26B-60C7-4F69-A279-FFEC0DBF6635}" type="presParOf" srcId="{F181FAF6-5A8B-487D-92B4-3B60B88C343E}" destId="{37FCC629-5BDA-44C1-864F-F5B22A6E84D4}" srcOrd="6" destOrd="0" presId="urn:microsoft.com/office/officeart/2018/2/layout/IconVerticalSolidList"/>
    <dgm:cxn modelId="{9E9BDD62-5754-46D0-B007-E31A8CE8F8D1}" type="presParOf" srcId="{37FCC629-5BDA-44C1-864F-F5B22A6E84D4}" destId="{27011287-8E57-499A-9BE9-50C719412C56}" srcOrd="0" destOrd="0" presId="urn:microsoft.com/office/officeart/2018/2/layout/IconVerticalSolidList"/>
    <dgm:cxn modelId="{80482492-999D-4C4B-8AD7-0982B3E1ED93}" type="presParOf" srcId="{37FCC629-5BDA-44C1-864F-F5B22A6E84D4}" destId="{AA37D329-062F-4065-8BE4-2BA6466D7FA8}" srcOrd="1" destOrd="0" presId="urn:microsoft.com/office/officeart/2018/2/layout/IconVerticalSolidList"/>
    <dgm:cxn modelId="{FEF0153C-22C0-478E-9B3A-BBB6FB63F75F}" type="presParOf" srcId="{37FCC629-5BDA-44C1-864F-F5B22A6E84D4}" destId="{213F8DE3-F7FA-4DFE-A638-9B69491EC8EC}" srcOrd="2" destOrd="0" presId="urn:microsoft.com/office/officeart/2018/2/layout/IconVerticalSolidList"/>
    <dgm:cxn modelId="{27C854CF-19FE-48D5-A32D-E0ACF516A586}" type="presParOf" srcId="{37FCC629-5BDA-44C1-864F-F5B22A6E84D4}" destId="{4611267C-99FC-4747-9317-50C35F11548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E54D0-D877-4752-875E-DA9ED07D8562}">
      <dsp:nvSpPr>
        <dsp:cNvPr id="0" name=""/>
        <dsp:cNvSpPr/>
      </dsp:nvSpPr>
      <dsp:spPr>
        <a:xfrm>
          <a:off x="0" y="1519"/>
          <a:ext cx="7886700" cy="77013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9FD419-784D-44ED-8F8D-C5433DA2F97C}">
      <dsp:nvSpPr>
        <dsp:cNvPr id="0" name=""/>
        <dsp:cNvSpPr/>
      </dsp:nvSpPr>
      <dsp:spPr>
        <a:xfrm>
          <a:off x="232965" y="174799"/>
          <a:ext cx="423573" cy="423573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A371BA-DD6D-44D4-9DF5-A21FA351BF91}">
      <dsp:nvSpPr>
        <dsp:cNvPr id="0" name=""/>
        <dsp:cNvSpPr/>
      </dsp:nvSpPr>
      <dsp:spPr>
        <a:xfrm>
          <a:off x="889503" y="1519"/>
          <a:ext cx="6997196" cy="770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06" tIns="81506" rIns="81506" bIns="815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Discuss the five types of learner outcomes</a:t>
          </a:r>
        </a:p>
      </dsp:txBody>
      <dsp:txXfrm>
        <a:off x="889503" y="1519"/>
        <a:ext cx="6997196" cy="770133"/>
      </dsp:txXfrm>
    </dsp:sp>
    <dsp:sp modelId="{6BC39C47-B7AE-47BF-8349-9E88995D79B0}">
      <dsp:nvSpPr>
        <dsp:cNvPr id="0" name=""/>
        <dsp:cNvSpPr/>
      </dsp:nvSpPr>
      <dsp:spPr>
        <a:xfrm>
          <a:off x="0" y="964186"/>
          <a:ext cx="7886700" cy="77013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232965" y="1137466"/>
          <a:ext cx="423573" cy="423573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889503" y="964186"/>
          <a:ext cx="6997196" cy="770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06" tIns="81506" rIns="81506" bIns="815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Explain the features of instruction and work environment that are necessary for learning and transfer of training</a:t>
          </a:r>
          <a:endParaRPr lang="en-US" sz="1900" kern="1200" dirty="0"/>
        </a:p>
      </dsp:txBody>
      <dsp:txXfrm>
        <a:off x="889503" y="964186"/>
        <a:ext cx="6997196" cy="770133"/>
      </dsp:txXfrm>
    </dsp:sp>
    <dsp:sp modelId="{1F244B83-7FC2-417B-BD7E-C5AF9A6681F8}">
      <dsp:nvSpPr>
        <dsp:cNvPr id="0" name=""/>
        <dsp:cNvSpPr/>
      </dsp:nvSpPr>
      <dsp:spPr>
        <a:xfrm>
          <a:off x="0" y="1926852"/>
          <a:ext cx="7886700" cy="77013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232965" y="2100132"/>
          <a:ext cx="423573" cy="423573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889503" y="1926852"/>
          <a:ext cx="6997196" cy="770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06" tIns="81506" rIns="81506" bIns="815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Explain the implications of learning theory for instructional design</a:t>
          </a:r>
        </a:p>
      </dsp:txBody>
      <dsp:txXfrm>
        <a:off x="889503" y="1926852"/>
        <a:ext cx="6997196" cy="770133"/>
      </dsp:txXfrm>
    </dsp:sp>
    <dsp:sp modelId="{9A6FC6E4-B33E-4E00-86D4-2B9095538216}">
      <dsp:nvSpPr>
        <dsp:cNvPr id="0" name=""/>
        <dsp:cNvSpPr/>
      </dsp:nvSpPr>
      <dsp:spPr>
        <a:xfrm>
          <a:off x="0" y="2889519"/>
          <a:ext cx="7886700" cy="77013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2FD0EC-D3B2-49E1-9C75-2BAFCCB7C671}">
      <dsp:nvSpPr>
        <dsp:cNvPr id="0" name=""/>
        <dsp:cNvSpPr/>
      </dsp:nvSpPr>
      <dsp:spPr>
        <a:xfrm>
          <a:off x="232965" y="3062799"/>
          <a:ext cx="423573" cy="423573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1F48C-BC31-42C8-8C5D-7BD9F1077E3E}">
      <dsp:nvSpPr>
        <dsp:cNvPr id="0" name=""/>
        <dsp:cNvSpPr/>
      </dsp:nvSpPr>
      <dsp:spPr>
        <a:xfrm>
          <a:off x="889503" y="2889519"/>
          <a:ext cx="6997196" cy="770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06" tIns="81506" rIns="81506" bIns="8150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Incorporate adult learning theory into the design of a learning program</a:t>
          </a:r>
        </a:p>
      </dsp:txBody>
      <dsp:txXfrm>
        <a:off x="889503" y="2889519"/>
        <a:ext cx="6997196" cy="7701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D46D61-F8BE-2B46-97A2-F31157AA4A25}">
      <dsp:nvSpPr>
        <dsp:cNvPr id="0" name=""/>
        <dsp:cNvSpPr/>
      </dsp:nvSpPr>
      <dsp:spPr>
        <a:xfrm>
          <a:off x="0" y="838742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Need to know why they are learning something</a:t>
          </a:r>
        </a:p>
      </dsp:txBody>
      <dsp:txXfrm>
        <a:off x="0" y="838742"/>
        <a:ext cx="2464593" cy="1478756"/>
      </dsp:txXfrm>
    </dsp:sp>
    <dsp:sp modelId="{5564F097-2435-614F-BD06-8A3861814287}">
      <dsp:nvSpPr>
        <dsp:cNvPr id="0" name=""/>
        <dsp:cNvSpPr/>
      </dsp:nvSpPr>
      <dsp:spPr>
        <a:xfrm>
          <a:off x="2711053" y="838742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Need to be self directed</a:t>
          </a:r>
        </a:p>
      </dsp:txBody>
      <dsp:txXfrm>
        <a:off x="2711053" y="838742"/>
        <a:ext cx="2464593" cy="1478756"/>
      </dsp:txXfrm>
    </dsp:sp>
    <dsp:sp modelId="{E3B51ECA-4B05-6848-849A-120DDE793191}">
      <dsp:nvSpPr>
        <dsp:cNvPr id="0" name=""/>
        <dsp:cNvSpPr/>
      </dsp:nvSpPr>
      <dsp:spPr>
        <a:xfrm>
          <a:off x="5422106" y="838742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Bring more work-related experiences into the learning situation</a:t>
          </a:r>
        </a:p>
      </dsp:txBody>
      <dsp:txXfrm>
        <a:off x="5422106" y="838742"/>
        <a:ext cx="2464593" cy="1478756"/>
      </dsp:txXfrm>
    </dsp:sp>
    <dsp:sp modelId="{489222DC-CA5B-0646-A17B-CF04B011C898}">
      <dsp:nvSpPr>
        <dsp:cNvPr id="0" name=""/>
        <dsp:cNvSpPr/>
      </dsp:nvSpPr>
      <dsp:spPr>
        <a:xfrm>
          <a:off x="0" y="2572268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Enter a learning experience with a problem-centered approach to learning</a:t>
          </a:r>
        </a:p>
      </dsp:txBody>
      <dsp:txXfrm>
        <a:off x="0" y="2572268"/>
        <a:ext cx="2464593" cy="1478756"/>
      </dsp:txXfrm>
    </dsp:sp>
    <dsp:sp modelId="{0DEF9BFC-3566-AB46-AF9B-0027EDE637CC}">
      <dsp:nvSpPr>
        <dsp:cNvPr id="0" name=""/>
        <dsp:cNvSpPr/>
      </dsp:nvSpPr>
      <dsp:spPr>
        <a:xfrm>
          <a:off x="2711053" y="2563957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Motivated to learn by both extrinsic and intrinsic motivators</a:t>
          </a:r>
        </a:p>
      </dsp:txBody>
      <dsp:txXfrm>
        <a:off x="2711053" y="2563957"/>
        <a:ext cx="2464593" cy="1478756"/>
      </dsp:txXfrm>
    </dsp:sp>
    <dsp:sp modelId="{167DD3BA-9ECF-934A-8235-C083F7EB0C67}">
      <dsp:nvSpPr>
        <dsp:cNvPr id="0" name=""/>
        <dsp:cNvSpPr/>
      </dsp:nvSpPr>
      <dsp:spPr>
        <a:xfrm>
          <a:off x="5422106" y="2563957"/>
          <a:ext cx="2464593" cy="14787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tx1"/>
              </a:solidFill>
            </a:rPr>
            <a:t>Andragogy vs Pedagogy</a:t>
          </a:r>
        </a:p>
      </dsp:txBody>
      <dsp:txXfrm>
        <a:off x="5422106" y="2563957"/>
        <a:ext cx="2464593" cy="14787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A8732-5C82-4AF6-A620-8A1AF802B569}">
      <dsp:nvSpPr>
        <dsp:cNvPr id="0" name=""/>
        <dsp:cNvSpPr/>
      </dsp:nvSpPr>
      <dsp:spPr>
        <a:xfrm>
          <a:off x="0" y="595"/>
          <a:ext cx="7886700" cy="13943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E6ACC-705E-4A9F-8A6D-965144575C28}">
      <dsp:nvSpPr>
        <dsp:cNvPr id="0" name=""/>
        <dsp:cNvSpPr/>
      </dsp:nvSpPr>
      <dsp:spPr>
        <a:xfrm>
          <a:off x="421794" y="314327"/>
          <a:ext cx="766898" cy="766898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8D012C-08B9-4369-B3A1-F144804B4145}">
      <dsp:nvSpPr>
        <dsp:cNvPr id="0" name=""/>
        <dsp:cNvSpPr/>
      </dsp:nvSpPr>
      <dsp:spPr>
        <a:xfrm>
          <a:off x="1610487" y="595"/>
          <a:ext cx="6276212" cy="1394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570" tIns="147570" rIns="147570" bIns="1475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 statement of what the employee is expected to do (performance or outcome)</a:t>
          </a:r>
        </a:p>
      </dsp:txBody>
      <dsp:txXfrm>
        <a:off x="1610487" y="595"/>
        <a:ext cx="6276212" cy="1394361"/>
      </dsp:txXfrm>
    </dsp:sp>
    <dsp:sp modelId="{E3D41D0F-32FC-4897-AF7F-5178207AFAC1}">
      <dsp:nvSpPr>
        <dsp:cNvPr id="0" name=""/>
        <dsp:cNvSpPr/>
      </dsp:nvSpPr>
      <dsp:spPr>
        <a:xfrm>
          <a:off x="0" y="1743547"/>
          <a:ext cx="7886700" cy="13943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7470DF-F64C-45C1-BA7F-88CB6940BD03}">
      <dsp:nvSpPr>
        <dsp:cNvPr id="0" name=""/>
        <dsp:cNvSpPr/>
      </dsp:nvSpPr>
      <dsp:spPr>
        <a:xfrm>
          <a:off x="421794" y="2057278"/>
          <a:ext cx="766898" cy="766898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5797C-90D5-4ACA-84EE-B715D5ABE7E3}">
      <dsp:nvSpPr>
        <dsp:cNvPr id="0" name=""/>
        <dsp:cNvSpPr/>
      </dsp:nvSpPr>
      <dsp:spPr>
        <a:xfrm>
          <a:off x="1610487" y="1743547"/>
          <a:ext cx="6276212" cy="1394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570" tIns="147570" rIns="147570" bIns="1475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 statement of the quality or level of performance that is acceptable (criterion).</a:t>
          </a:r>
        </a:p>
      </dsp:txBody>
      <dsp:txXfrm>
        <a:off x="1610487" y="1743547"/>
        <a:ext cx="6276212" cy="1394361"/>
      </dsp:txXfrm>
    </dsp:sp>
    <dsp:sp modelId="{27011287-8E57-499A-9BE9-50C719412C56}">
      <dsp:nvSpPr>
        <dsp:cNvPr id="0" name=""/>
        <dsp:cNvSpPr/>
      </dsp:nvSpPr>
      <dsp:spPr>
        <a:xfrm>
          <a:off x="0" y="3486498"/>
          <a:ext cx="7886700" cy="139436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37D329-062F-4065-8BE4-2BA6466D7FA8}">
      <dsp:nvSpPr>
        <dsp:cNvPr id="0" name=""/>
        <dsp:cNvSpPr/>
      </dsp:nvSpPr>
      <dsp:spPr>
        <a:xfrm>
          <a:off x="421794" y="3800230"/>
          <a:ext cx="766898" cy="766898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11267C-99FC-4747-9317-50C35F115480}">
      <dsp:nvSpPr>
        <dsp:cNvPr id="0" name=""/>
        <dsp:cNvSpPr/>
      </dsp:nvSpPr>
      <dsp:spPr>
        <a:xfrm>
          <a:off x="1610487" y="3486498"/>
          <a:ext cx="6276212" cy="1394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7570" tIns="147570" rIns="147570" bIns="14757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 statement of the conditions under which the trainee is expected to perform the desired outcome (conditions).</a:t>
          </a:r>
        </a:p>
      </dsp:txBody>
      <dsp:txXfrm>
        <a:off x="1610487" y="3486498"/>
        <a:ext cx="6276212" cy="13943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A8732-5C82-4AF6-A620-8A1AF802B569}">
      <dsp:nvSpPr>
        <dsp:cNvPr id="0" name=""/>
        <dsp:cNvSpPr/>
      </dsp:nvSpPr>
      <dsp:spPr>
        <a:xfrm>
          <a:off x="0" y="2025"/>
          <a:ext cx="7886700" cy="102682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E6ACC-705E-4A9F-8A6D-965144575C28}">
      <dsp:nvSpPr>
        <dsp:cNvPr id="0" name=""/>
        <dsp:cNvSpPr/>
      </dsp:nvSpPr>
      <dsp:spPr>
        <a:xfrm>
          <a:off x="310613" y="233060"/>
          <a:ext cx="564752" cy="564752"/>
        </a:xfrm>
        <a:prstGeom prst="flowChartProcess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8D012C-08B9-4369-B3A1-F144804B4145}">
      <dsp:nvSpPr>
        <dsp:cNvPr id="0" name=""/>
        <dsp:cNvSpPr/>
      </dsp:nvSpPr>
      <dsp:spPr>
        <a:xfrm>
          <a:off x="1185979" y="2025"/>
          <a:ext cx="6700720" cy="1026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672" tIns="108672" rIns="108672" bIns="10867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Reduce product defects from 20% to 5%.</a:t>
          </a:r>
        </a:p>
      </dsp:txBody>
      <dsp:txXfrm>
        <a:off x="1185979" y="2025"/>
        <a:ext cx="6700720" cy="1026821"/>
      </dsp:txXfrm>
    </dsp:sp>
    <dsp:sp modelId="{E3D41D0F-32FC-4897-AF7F-5178207AFAC1}">
      <dsp:nvSpPr>
        <dsp:cNvPr id="0" name=""/>
        <dsp:cNvSpPr/>
      </dsp:nvSpPr>
      <dsp:spPr>
        <a:xfrm>
          <a:off x="0" y="1285553"/>
          <a:ext cx="7886700" cy="102682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7470DF-F64C-45C1-BA7F-88CB6940BD03}">
      <dsp:nvSpPr>
        <dsp:cNvPr id="0" name=""/>
        <dsp:cNvSpPr/>
      </dsp:nvSpPr>
      <dsp:spPr>
        <a:xfrm>
          <a:off x="310613" y="1516588"/>
          <a:ext cx="564752" cy="564752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5797C-90D5-4ACA-84EE-B715D5ABE7E3}">
      <dsp:nvSpPr>
        <dsp:cNvPr id="0" name=""/>
        <dsp:cNvSpPr/>
      </dsp:nvSpPr>
      <dsp:spPr>
        <a:xfrm>
          <a:off x="1185979" y="1285553"/>
          <a:ext cx="6700720" cy="1026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672" tIns="108672" rIns="108672" bIns="10867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Given the directions, write the report with no errors.</a:t>
          </a:r>
        </a:p>
      </dsp:txBody>
      <dsp:txXfrm>
        <a:off x="1185979" y="1285553"/>
        <a:ext cx="6700720" cy="1026821"/>
      </dsp:txXfrm>
    </dsp:sp>
    <dsp:sp modelId="{8B647548-70CB-3243-931C-39B0F044333F}">
      <dsp:nvSpPr>
        <dsp:cNvPr id="0" name=""/>
        <dsp:cNvSpPr/>
      </dsp:nvSpPr>
      <dsp:spPr>
        <a:xfrm>
          <a:off x="0" y="2569080"/>
          <a:ext cx="7886700" cy="102682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AF7536-23FC-C142-A1EE-C6C5FE5D58EC}">
      <dsp:nvSpPr>
        <dsp:cNvPr id="0" name=""/>
        <dsp:cNvSpPr/>
      </dsp:nvSpPr>
      <dsp:spPr>
        <a:xfrm>
          <a:off x="310613" y="2800115"/>
          <a:ext cx="564752" cy="564752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97CCB5-3517-1A46-B042-AECCEC156603}">
      <dsp:nvSpPr>
        <dsp:cNvPr id="0" name=""/>
        <dsp:cNvSpPr/>
      </dsp:nvSpPr>
      <dsp:spPr>
        <a:xfrm>
          <a:off x="1185979" y="2569080"/>
          <a:ext cx="6700720" cy="1026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672" tIns="108672" rIns="108672" bIns="10867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Understand how to make a map by using the graphics application.</a:t>
          </a:r>
        </a:p>
      </dsp:txBody>
      <dsp:txXfrm>
        <a:off x="1185979" y="2569080"/>
        <a:ext cx="6700720" cy="1026821"/>
      </dsp:txXfrm>
    </dsp:sp>
    <dsp:sp modelId="{27011287-8E57-499A-9BE9-50C719412C56}">
      <dsp:nvSpPr>
        <dsp:cNvPr id="0" name=""/>
        <dsp:cNvSpPr/>
      </dsp:nvSpPr>
      <dsp:spPr>
        <a:xfrm>
          <a:off x="0" y="3852608"/>
          <a:ext cx="7886700" cy="102682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37D329-062F-4065-8BE4-2BA6466D7FA8}">
      <dsp:nvSpPr>
        <dsp:cNvPr id="0" name=""/>
        <dsp:cNvSpPr/>
      </dsp:nvSpPr>
      <dsp:spPr>
        <a:xfrm>
          <a:off x="310613" y="4083643"/>
          <a:ext cx="564752" cy="564752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11267C-99FC-4747-9317-50C35F115480}">
      <dsp:nvSpPr>
        <dsp:cNvPr id="0" name=""/>
        <dsp:cNvSpPr/>
      </dsp:nvSpPr>
      <dsp:spPr>
        <a:xfrm>
          <a:off x="1185979" y="3852608"/>
          <a:ext cx="6700720" cy="102682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672" tIns="108672" rIns="108672" bIns="108672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Explore diverse perspectives about cultures by engaging with global employees. </a:t>
          </a:r>
        </a:p>
      </dsp:txBody>
      <dsp:txXfrm>
        <a:off x="1185979" y="3852608"/>
        <a:ext cx="6700720" cy="1026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FC011AE-6415-4CCA-8492-DC163D1049B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EB39147-DAB2-4071-85F3-EB316107CFF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270D6733-BDC6-4F46-B8E0-4A38873E9BD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64EA0C6C-D6C9-48F3-A8F1-E240D995218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FBB90DF7-0687-4FF9-8790-6AA9B831BE4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754E0AE0-3625-431F-8F25-D82CB9A75E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E1F684B-862C-4CA9-97A7-0D5D9E1B90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90869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altLang="en-US" sz="11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8884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4782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9973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15076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altLang="en-US" sz="11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321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473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847968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2978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9F9E664-E335-FC4B-936A-E9B3161DB0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6045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048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altLang="en-US" sz="11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7868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0873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805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9144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2"/>
            <a:ext cx="44577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410844" y="1101494"/>
            <a:ext cx="916030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0844" y="1958010"/>
            <a:ext cx="3954180" cy="1097454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844" y="3200484"/>
            <a:ext cx="3954180" cy="564293"/>
          </a:xfrm>
        </p:spPr>
        <p:txBody>
          <a:bodyPr>
            <a:norm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33373203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500525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7988" y="355185"/>
            <a:ext cx="2491740" cy="6147633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50519" y="1172818"/>
            <a:ext cx="4654736" cy="5382120"/>
          </a:xfrm>
        </p:spPr>
        <p:txBody>
          <a:bodyPr>
            <a:normAutofit/>
          </a:bodyPr>
          <a:lstStyle>
            <a:lvl1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0520" y="270924"/>
            <a:ext cx="4654736" cy="76704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030178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3579019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0924"/>
            <a:ext cx="2949178" cy="767044"/>
          </a:xfrm>
        </p:spPr>
        <p:txBody>
          <a:bodyPr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173892"/>
            <a:ext cx="2949178" cy="469509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0902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3579019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0924"/>
            <a:ext cx="2949178" cy="767044"/>
          </a:xfrm>
        </p:spPr>
        <p:txBody>
          <a:bodyPr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198606"/>
            <a:ext cx="2949178" cy="467038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5751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6157" y="2584175"/>
            <a:ext cx="5031686" cy="1266756"/>
          </a:xfrm>
        </p:spPr>
        <p:txBody>
          <a:bodyPr anchor="ctr"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1427" y="6176150"/>
            <a:ext cx="564564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101023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81013" y="6335715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0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982362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2"/>
            <a:ext cx="44577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410844" y="1101494"/>
            <a:ext cx="916030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0844" y="1958010"/>
            <a:ext cx="3954180" cy="1097454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844" y="3200484"/>
            <a:ext cx="3954180" cy="564293"/>
          </a:xfrm>
        </p:spPr>
        <p:txBody>
          <a:bodyPr>
            <a:norm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01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9143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2"/>
            <a:ext cx="44577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410844" y="1101494"/>
            <a:ext cx="916030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0844" y="1958010"/>
            <a:ext cx="3954180" cy="1097454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844" y="3200484"/>
            <a:ext cx="3954180" cy="564293"/>
          </a:xfrm>
        </p:spPr>
        <p:txBody>
          <a:bodyPr>
            <a:norm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97836411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8270747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5"/>
            <a:ext cx="78867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61535"/>
            <a:ext cx="78867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637" y="6176963"/>
            <a:ext cx="564564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469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8270747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6"/>
            <a:ext cx="78867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217355"/>
            <a:ext cx="38862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217355"/>
            <a:ext cx="38862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92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8270747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0926"/>
            <a:ext cx="78867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04656"/>
            <a:ext cx="3868340" cy="7670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971699"/>
            <a:ext cx="3868340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04656"/>
            <a:ext cx="3887391" cy="7670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971699"/>
            <a:ext cx="3887391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276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8270747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6"/>
            <a:ext cx="78867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431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79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0272" y="283185"/>
            <a:ext cx="3254846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32827" y="580226"/>
            <a:ext cx="3930558" cy="5974711"/>
          </a:xfrm>
        </p:spPr>
        <p:txBody>
          <a:bodyPr>
            <a:normAutofit/>
          </a:bodyPr>
          <a:lstStyle>
            <a:lvl1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8209739" y="612498"/>
            <a:ext cx="1498842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"/>
              <a:t>SLIDES 00</a:t>
            </a:r>
            <a:fld id="{5E260BBD-2807-46E1-A9A7-B86970334554}" type="slidenum">
              <a:rPr lang="id-ID" sz="750" smtClean="0"/>
              <a:pPr/>
              <a:t>‹#›</a:t>
            </a:fld>
            <a:endParaRPr lang="id-ID" sz="750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1094" y="6154644"/>
            <a:ext cx="564564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954802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000" y="6176963"/>
            <a:ext cx="564564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872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93" r:id="rId4"/>
    <p:sldLayoutId id="2147484294" r:id="rId5"/>
    <p:sldLayoutId id="2147484295" r:id="rId6"/>
    <p:sldLayoutId id="2147484296" r:id="rId7"/>
    <p:sldLayoutId id="2147484297" r:id="rId8"/>
    <p:sldLayoutId id="2147484298" r:id="rId9"/>
    <p:sldLayoutId id="2147484299" r:id="rId10"/>
    <p:sldLayoutId id="2147484300" r:id="rId11"/>
    <p:sldLayoutId id="2147484301" r:id="rId12"/>
    <p:sldLayoutId id="2147484302" r:id="rId13"/>
    <p:sldLayoutId id="2147484303" r:id="rId1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5B7BE-791F-4295-BE0B-D078AD7271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1723" y="2557821"/>
            <a:ext cx="3954180" cy="1097454"/>
          </a:xfrm>
        </p:spPr>
        <p:txBody>
          <a:bodyPr/>
          <a:lstStyle/>
          <a:p>
            <a:r>
              <a:rPr lang="en-US" altLang="en-US" sz="2800" dirty="0"/>
              <a:t>Employee Training and Development 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sz="2000" dirty="0"/>
              <a:t>Module 5: Learning and Transfer of Training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D7F5EC7-2A3F-BD44-A993-998C907C8C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1723" y="3751452"/>
            <a:ext cx="3954180" cy="56429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17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1F817-7CE7-4C78-8EEB-4732C36BB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5"/>
            <a:ext cx="7886700" cy="767044"/>
          </a:xfrm>
        </p:spPr>
        <p:txBody>
          <a:bodyPr anchor="ctr">
            <a:normAutofit/>
          </a:bodyPr>
          <a:lstStyle/>
          <a:p>
            <a:r>
              <a:rPr lang="en-US" dirty="0"/>
              <a:t>Learning Styles </a:t>
            </a:r>
          </a:p>
        </p:txBody>
      </p:sp>
      <p:pic>
        <p:nvPicPr>
          <p:cNvPr id="5" name="Picture 4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9A3559DA-6931-4447-BED7-6BB58BA10C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161" y="1600200"/>
            <a:ext cx="7023677" cy="4881456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E27740-5C66-144E-A43F-5A1CE9C91DDF}"/>
              </a:ext>
            </a:extLst>
          </p:cNvPr>
          <p:cNvSpPr txBox="1"/>
          <p:nvPr/>
        </p:nvSpPr>
        <p:spPr>
          <a:xfrm>
            <a:off x="1447800" y="1129297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Diverger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313653-DF31-F84F-8B05-5509CB18A1FC}"/>
              </a:ext>
            </a:extLst>
          </p:cNvPr>
          <p:cNvSpPr txBox="1"/>
          <p:nvPr/>
        </p:nvSpPr>
        <p:spPr>
          <a:xfrm>
            <a:off x="4953000" y="11575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Converger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3BD927-ED9A-544C-B159-FBDEE4994EC2}"/>
              </a:ext>
            </a:extLst>
          </p:cNvPr>
          <p:cNvSpPr txBox="1"/>
          <p:nvPr/>
        </p:nvSpPr>
        <p:spPr>
          <a:xfrm>
            <a:off x="5105400" y="6401056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Accomodator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EA2875-6C91-2C47-B3B4-AE514AD1E1A0}"/>
              </a:ext>
            </a:extLst>
          </p:cNvPr>
          <p:cNvSpPr txBox="1"/>
          <p:nvPr/>
        </p:nvSpPr>
        <p:spPr>
          <a:xfrm>
            <a:off x="1447800" y="6401056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Assimilator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922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B1181B2-0956-4CE4-8145-A778AF6F2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5"/>
            <a:ext cx="7886700" cy="767044"/>
          </a:xfrm>
        </p:spPr>
        <p:txBody>
          <a:bodyPr anchor="ctr">
            <a:normAutofit/>
          </a:bodyPr>
          <a:lstStyle/>
          <a:p>
            <a:r>
              <a:rPr lang="en-US" dirty="0"/>
              <a:t>3 components of training objectives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1467023D-2EE8-4D63-8A2E-32641B42B6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221240"/>
              </p:ext>
            </p:extLst>
          </p:nvPr>
        </p:nvGraphicFramePr>
        <p:xfrm>
          <a:off x="628650" y="1161535"/>
          <a:ext cx="7886700" cy="488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031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B1181B2-0956-4CE4-8145-A778AF6F2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5"/>
            <a:ext cx="7886700" cy="767044"/>
          </a:xfrm>
        </p:spPr>
        <p:txBody>
          <a:bodyPr anchor="ctr">
            <a:normAutofit/>
          </a:bodyPr>
          <a:lstStyle/>
          <a:p>
            <a:r>
              <a:rPr lang="en-US" dirty="0"/>
              <a:t>Rate these objectives…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1467023D-2EE8-4D63-8A2E-32641B42B6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837204"/>
              </p:ext>
            </p:extLst>
          </p:nvPr>
        </p:nvGraphicFramePr>
        <p:xfrm>
          <a:off x="628650" y="1161535"/>
          <a:ext cx="7886700" cy="488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17362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688" y="307425"/>
            <a:ext cx="7886700" cy="767043"/>
          </a:xfrm>
        </p:spPr>
        <p:txBody>
          <a:bodyPr/>
          <a:lstStyle/>
          <a:p>
            <a:r>
              <a:rPr lang="en-US" dirty="0"/>
              <a:t>Three Types of Instructional Interaction</a:t>
            </a:r>
          </a:p>
        </p:txBody>
      </p:sp>
      <p:sp>
        <p:nvSpPr>
          <p:cNvPr id="27" name="Oval 26"/>
          <p:cNvSpPr/>
          <p:nvPr/>
        </p:nvSpPr>
        <p:spPr>
          <a:xfrm>
            <a:off x="736235" y="2686244"/>
            <a:ext cx="1921169" cy="19211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balanced" dir="t"/>
          </a:scene3d>
          <a:sp3d prstMaterial="powder">
            <a:bevelT w="1270000" h="127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3" name="Donut 2"/>
          <p:cNvSpPr/>
          <p:nvPr/>
        </p:nvSpPr>
        <p:spPr>
          <a:xfrm>
            <a:off x="383727" y="2342772"/>
            <a:ext cx="2639642" cy="2639642"/>
          </a:xfrm>
          <a:prstGeom prst="donut">
            <a:avLst>
              <a:gd name="adj" fmla="val 10687"/>
            </a:avLst>
          </a:prstGeom>
          <a:gradFill>
            <a:gsLst>
              <a:gs pos="16000">
                <a:schemeClr val="bg1">
                  <a:lumMod val="9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tx1"/>
              </a:solidFill>
            </a:endParaRPr>
          </a:p>
        </p:txBody>
      </p:sp>
      <p:sp>
        <p:nvSpPr>
          <p:cNvPr id="102" name="Donut 101"/>
          <p:cNvSpPr/>
          <p:nvPr/>
        </p:nvSpPr>
        <p:spPr>
          <a:xfrm>
            <a:off x="240015" y="2211451"/>
            <a:ext cx="2903607" cy="2903607"/>
          </a:xfrm>
          <a:prstGeom prst="donut">
            <a:avLst>
              <a:gd name="adj" fmla="val 1514"/>
            </a:avLst>
          </a:prstGeom>
          <a:gradFill>
            <a:gsLst>
              <a:gs pos="16000">
                <a:schemeClr val="bg1">
                  <a:lumMod val="8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tx1"/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3085689" y="1954832"/>
            <a:ext cx="5330392" cy="841347"/>
            <a:chOff x="4113734" y="1462930"/>
            <a:chExt cx="7109040" cy="1122088"/>
          </a:xfrm>
        </p:grpSpPr>
        <p:sp>
          <p:nvSpPr>
            <p:cNvPr id="4" name="Rectangle 3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6399" y="1650882"/>
              <a:ext cx="5736375" cy="77990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dirty="0"/>
                <a:t>Content</a:t>
              </a:r>
              <a:endParaRPr lang="en-US" sz="1799" dirty="0"/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3986" tIns="68562" rIns="53986" bIns="68562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3299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60365" y="3290228"/>
            <a:ext cx="5274750" cy="846761"/>
            <a:chOff x="4878898" y="3243971"/>
            <a:chExt cx="7033000" cy="1129014"/>
          </a:xfrm>
        </p:grpSpPr>
        <p:sp>
          <p:nvSpPr>
            <p:cNvPr id="19" name="Rectangle 18"/>
            <p:cNvSpPr/>
            <p:nvPr/>
          </p:nvSpPr>
          <p:spPr>
            <a:xfrm>
              <a:off x="5447627" y="3268786"/>
              <a:ext cx="6464271" cy="110419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74398" y="3447890"/>
              <a:ext cx="4496183" cy="7797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dirty="0"/>
                <a:t>Other Learner</a:t>
              </a:r>
            </a:p>
          </p:txBody>
        </p:sp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4878898" y="3243971"/>
              <a:ext cx="1121795" cy="112179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3986" tIns="68562" rIns="53986" bIns="68562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3299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074200" y="4617895"/>
            <a:ext cx="5274749" cy="844226"/>
            <a:chOff x="4097345" y="5014193"/>
            <a:chExt cx="7032998" cy="1125634"/>
          </a:xfrm>
        </p:grpSpPr>
        <p:sp>
          <p:nvSpPr>
            <p:cNvPr id="112" name="Rectangle 111"/>
            <p:cNvSpPr/>
            <p:nvPr/>
          </p:nvSpPr>
          <p:spPr>
            <a:xfrm>
              <a:off x="4666071" y="5035626"/>
              <a:ext cx="6464272" cy="1104201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592845" y="5214730"/>
              <a:ext cx="5277737" cy="7797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dirty="0"/>
                <a:t>Instructor</a:t>
              </a:r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4097345" y="5014193"/>
              <a:ext cx="1121795" cy="112179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3986" tIns="68562" rIns="53986" bIns="68562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3299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418D259-2E50-2848-BA69-3210AE288365}"/>
              </a:ext>
            </a:extLst>
          </p:cNvPr>
          <p:cNvSpPr txBox="1"/>
          <p:nvPr/>
        </p:nvSpPr>
        <p:spPr>
          <a:xfrm>
            <a:off x="914400" y="3290228"/>
            <a:ext cx="1743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Learner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1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ABA77-B92C-4386-A439-9ED341903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Administration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19A9B-935F-4469-ABA3-B10F54983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171060"/>
            <a:ext cx="7886700" cy="488145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Communicating courses and programs to employees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Enrolling employees in courses and programs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Preparing and processing any pretraining materials, such as reading or tests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Preparing materials that will be used in instruction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Arranging for the training facility and room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Testing equipment that will be used in instruction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Having backup equipment, should equipment fail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Providing support during instruction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Distributing evaluation materials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6C9B5C-99F2-A245-B246-91831F1DD1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8356" y="1171060"/>
            <a:ext cx="10127412" cy="371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3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9923" y="1094186"/>
            <a:ext cx="6721078" cy="438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432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759612"/>
              </p:ext>
            </p:extLst>
          </p:nvPr>
        </p:nvGraphicFramePr>
        <p:xfrm>
          <a:off x="628650" y="1728788"/>
          <a:ext cx="7886700" cy="3661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09457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Learning Outcomes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F1564A2-E589-46B5-BFD8-6F1A5E971A20}"/>
              </a:ext>
            </a:extLst>
          </p:cNvPr>
          <p:cNvSpPr/>
          <p:nvPr/>
        </p:nvSpPr>
        <p:spPr>
          <a:xfrm>
            <a:off x="457200" y="2138553"/>
            <a:ext cx="1594168" cy="3410417"/>
          </a:xfrm>
          <a:prstGeom prst="roundRect">
            <a:avLst>
              <a:gd name="adj" fmla="val 1731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D28B6CC-1BED-4E07-89CA-E76055B5875C}"/>
              </a:ext>
            </a:extLst>
          </p:cNvPr>
          <p:cNvSpPr/>
          <p:nvPr/>
        </p:nvSpPr>
        <p:spPr>
          <a:xfrm>
            <a:off x="2116059" y="2138553"/>
            <a:ext cx="1594168" cy="3410417"/>
          </a:xfrm>
          <a:prstGeom prst="roundRect">
            <a:avLst>
              <a:gd name="adj" fmla="val 1731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59A0FA8-EEAB-4F3C-BCE8-000B31804E1F}"/>
              </a:ext>
            </a:extLst>
          </p:cNvPr>
          <p:cNvSpPr/>
          <p:nvPr/>
        </p:nvSpPr>
        <p:spPr>
          <a:xfrm>
            <a:off x="3774917" y="2138553"/>
            <a:ext cx="1594168" cy="3410417"/>
          </a:xfrm>
          <a:prstGeom prst="roundRect">
            <a:avLst>
              <a:gd name="adj" fmla="val 1731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AFC9430-1AB8-4615-AE3B-D9DA2CA75CC3}"/>
              </a:ext>
            </a:extLst>
          </p:cNvPr>
          <p:cNvSpPr/>
          <p:nvPr/>
        </p:nvSpPr>
        <p:spPr>
          <a:xfrm>
            <a:off x="5433775" y="2138553"/>
            <a:ext cx="1594168" cy="3410417"/>
          </a:xfrm>
          <a:prstGeom prst="roundRect">
            <a:avLst>
              <a:gd name="adj" fmla="val 1731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F565549-B9BD-4A5C-9BE6-A666ABEDA65A}"/>
              </a:ext>
            </a:extLst>
          </p:cNvPr>
          <p:cNvSpPr/>
          <p:nvPr/>
        </p:nvSpPr>
        <p:spPr>
          <a:xfrm>
            <a:off x="7092632" y="2138553"/>
            <a:ext cx="1594168" cy="3410417"/>
          </a:xfrm>
          <a:prstGeom prst="roundRect">
            <a:avLst>
              <a:gd name="adj" fmla="val 173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4D3797E-8CEB-DB42-B9D4-1478E2E51382}"/>
              </a:ext>
            </a:extLst>
          </p:cNvPr>
          <p:cNvGrpSpPr/>
          <p:nvPr/>
        </p:nvGrpSpPr>
        <p:grpSpPr>
          <a:xfrm>
            <a:off x="600798" y="2350682"/>
            <a:ext cx="315786" cy="2796475"/>
            <a:chOff x="600798" y="2350682"/>
            <a:chExt cx="315786" cy="2796475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FEAA9EE-CABC-4200-9A66-9EAC7F968D76}"/>
                </a:ext>
              </a:extLst>
            </p:cNvPr>
            <p:cNvSpPr/>
            <p:nvPr/>
          </p:nvSpPr>
          <p:spPr>
            <a:xfrm>
              <a:off x="600798" y="2350682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47EEAD0-94BD-4506-848F-D61243C8CA40}"/>
                </a:ext>
              </a:extLst>
            </p:cNvPr>
            <p:cNvSpPr/>
            <p:nvPr/>
          </p:nvSpPr>
          <p:spPr>
            <a:xfrm>
              <a:off x="600798" y="29334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ABE71D1-51F2-4C5C-8D0F-F5210F2132CE}"/>
                </a:ext>
              </a:extLst>
            </p:cNvPr>
            <p:cNvSpPr/>
            <p:nvPr/>
          </p:nvSpPr>
          <p:spPr>
            <a:xfrm>
              <a:off x="600798" y="3566070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434D778-C698-4F04-9B1C-9A2BD3446D4C}"/>
                </a:ext>
              </a:extLst>
            </p:cNvPr>
            <p:cNvSpPr/>
            <p:nvPr/>
          </p:nvSpPr>
          <p:spPr>
            <a:xfrm>
              <a:off x="600798" y="41987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EB4022-D4C2-4930-BCA1-D318DD797F49}"/>
                </a:ext>
              </a:extLst>
            </p:cNvPr>
            <p:cNvSpPr/>
            <p:nvPr/>
          </p:nvSpPr>
          <p:spPr>
            <a:xfrm>
              <a:off x="600798" y="483137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43D24592-250B-45E5-BF98-A03C510ED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6751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16" name="Freeform 5">
              <a:extLst>
                <a:ext uri="{FF2B5EF4-FFF2-40B4-BE49-F238E27FC236}">
                  <a16:creationId xmlns:a16="http://schemas.microsoft.com/office/drawing/2014/main" id="{56E8C0EB-3E0F-44C5-93AB-7D3EE1C7B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3077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17" name="Freeform 5">
              <a:extLst>
                <a:ext uri="{FF2B5EF4-FFF2-40B4-BE49-F238E27FC236}">
                  <a16:creationId xmlns:a16="http://schemas.microsoft.com/office/drawing/2014/main" id="{1FAE824C-A922-4ED2-9E53-873152609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0424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18" name="Freeform 5">
              <a:extLst>
                <a:ext uri="{FF2B5EF4-FFF2-40B4-BE49-F238E27FC236}">
                  <a16:creationId xmlns:a16="http://schemas.microsoft.com/office/drawing/2014/main" id="{D85AB5CA-3BEF-4AEC-AE6A-F5713354A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2459747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22" name="Freeform 5">
              <a:extLst>
                <a:ext uri="{FF2B5EF4-FFF2-40B4-BE49-F238E27FC236}">
                  <a16:creationId xmlns:a16="http://schemas.microsoft.com/office/drawing/2014/main" id="{E1829DEF-B0B1-49A0-AE77-A501A5609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9404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116751AC-4B8E-4A6B-BD04-E79A755898DA}"/>
              </a:ext>
            </a:extLst>
          </p:cNvPr>
          <p:cNvSpPr/>
          <p:nvPr/>
        </p:nvSpPr>
        <p:spPr>
          <a:xfrm>
            <a:off x="457200" y="1713545"/>
            <a:ext cx="1594168" cy="374395"/>
          </a:xfrm>
          <a:prstGeom prst="roundRect">
            <a:avLst>
              <a:gd name="adj" fmla="val 870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05A4477B-DB61-4C75-9CCD-E73D26E818E2}"/>
              </a:ext>
            </a:extLst>
          </p:cNvPr>
          <p:cNvSpPr/>
          <p:nvPr/>
        </p:nvSpPr>
        <p:spPr>
          <a:xfrm>
            <a:off x="2116059" y="1713545"/>
            <a:ext cx="1594168" cy="374395"/>
          </a:xfrm>
          <a:prstGeom prst="roundRect">
            <a:avLst>
              <a:gd name="adj" fmla="val 87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A1256CB4-C913-445D-935D-2B0505AC3425}"/>
              </a:ext>
            </a:extLst>
          </p:cNvPr>
          <p:cNvSpPr/>
          <p:nvPr/>
        </p:nvSpPr>
        <p:spPr>
          <a:xfrm>
            <a:off x="3774917" y="1713545"/>
            <a:ext cx="1594168" cy="374395"/>
          </a:xfrm>
          <a:prstGeom prst="roundRect">
            <a:avLst>
              <a:gd name="adj" fmla="val 87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4FEDD2CB-9AD6-4F80-8078-D17DC435981E}"/>
              </a:ext>
            </a:extLst>
          </p:cNvPr>
          <p:cNvSpPr/>
          <p:nvPr/>
        </p:nvSpPr>
        <p:spPr>
          <a:xfrm>
            <a:off x="5433775" y="1713545"/>
            <a:ext cx="1594168" cy="374395"/>
          </a:xfrm>
          <a:prstGeom prst="roundRect">
            <a:avLst>
              <a:gd name="adj" fmla="val 87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B76E5317-D9C2-4C3C-9128-21D4EAEE02BA}"/>
              </a:ext>
            </a:extLst>
          </p:cNvPr>
          <p:cNvSpPr/>
          <p:nvPr/>
        </p:nvSpPr>
        <p:spPr>
          <a:xfrm>
            <a:off x="7092632" y="1713545"/>
            <a:ext cx="1594168" cy="374395"/>
          </a:xfrm>
          <a:prstGeom prst="roundRect">
            <a:avLst>
              <a:gd name="adj" fmla="val 870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C790F480-D790-4B58-8A35-CB729B89E3E9}"/>
              </a:ext>
            </a:extLst>
          </p:cNvPr>
          <p:cNvSpPr txBox="1"/>
          <p:nvPr/>
        </p:nvSpPr>
        <p:spPr>
          <a:xfrm>
            <a:off x="542975" y="1793022"/>
            <a:ext cx="142261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Verbal Information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ADA5869-30DC-4A8B-8AEA-AAE816431111}"/>
              </a:ext>
            </a:extLst>
          </p:cNvPr>
          <p:cNvSpPr txBox="1"/>
          <p:nvPr/>
        </p:nvSpPr>
        <p:spPr>
          <a:xfrm>
            <a:off x="2201856" y="1793022"/>
            <a:ext cx="142261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Intellectual Skills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C35A85E-652F-4467-B1A4-E2FEE4D557FE}"/>
              </a:ext>
            </a:extLst>
          </p:cNvPr>
          <p:cNvSpPr txBox="1"/>
          <p:nvPr/>
        </p:nvSpPr>
        <p:spPr>
          <a:xfrm>
            <a:off x="3864034" y="1793021"/>
            <a:ext cx="156098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/>
              <a:t>Cognitive Strategies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75663179-C15E-401C-AD2A-59A4074D5D93}"/>
              </a:ext>
            </a:extLst>
          </p:cNvPr>
          <p:cNvSpPr txBox="1"/>
          <p:nvPr/>
        </p:nvSpPr>
        <p:spPr>
          <a:xfrm>
            <a:off x="5515169" y="1793022"/>
            <a:ext cx="142261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/>
              <a:t>Attitudes</a:t>
            </a:r>
            <a:endParaRPr lang="en-IN" sz="135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BD22FFA-7FCA-4DEA-947F-48E6AFCB1BB7}"/>
              </a:ext>
            </a:extLst>
          </p:cNvPr>
          <p:cNvSpPr txBox="1"/>
          <p:nvPr/>
        </p:nvSpPr>
        <p:spPr>
          <a:xfrm>
            <a:off x="7182257" y="1793022"/>
            <a:ext cx="142261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/>
              <a:t>Motor Skills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8AC7840-5A40-4948-8F83-DBAFD2D9BB26}"/>
              </a:ext>
            </a:extLst>
          </p:cNvPr>
          <p:cNvGrpSpPr/>
          <p:nvPr/>
        </p:nvGrpSpPr>
        <p:grpSpPr>
          <a:xfrm>
            <a:off x="2289898" y="2312582"/>
            <a:ext cx="315786" cy="2796475"/>
            <a:chOff x="600798" y="2350682"/>
            <a:chExt cx="315786" cy="2796475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E212209-34A2-EB4D-962B-819E193056C7}"/>
                </a:ext>
              </a:extLst>
            </p:cNvPr>
            <p:cNvSpPr/>
            <p:nvPr/>
          </p:nvSpPr>
          <p:spPr>
            <a:xfrm>
              <a:off x="600798" y="2350682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AADCA12-8488-F347-BEC2-82D3B73F1ED6}"/>
                </a:ext>
              </a:extLst>
            </p:cNvPr>
            <p:cNvSpPr/>
            <p:nvPr/>
          </p:nvSpPr>
          <p:spPr>
            <a:xfrm>
              <a:off x="600798" y="29334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C27C57B-F46A-F24F-B5F3-D582871C29F6}"/>
                </a:ext>
              </a:extLst>
            </p:cNvPr>
            <p:cNvSpPr/>
            <p:nvPr/>
          </p:nvSpPr>
          <p:spPr>
            <a:xfrm>
              <a:off x="600798" y="3566070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966B7A0-8804-0045-A2D0-5EF4E1FE79C9}"/>
                </a:ext>
              </a:extLst>
            </p:cNvPr>
            <p:cNvSpPr/>
            <p:nvPr/>
          </p:nvSpPr>
          <p:spPr>
            <a:xfrm>
              <a:off x="600798" y="41987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227486B-076D-CB4A-90D6-09DBC33F35F8}"/>
                </a:ext>
              </a:extLst>
            </p:cNvPr>
            <p:cNvSpPr/>
            <p:nvPr/>
          </p:nvSpPr>
          <p:spPr>
            <a:xfrm>
              <a:off x="600798" y="483137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id="{BC70EA26-ABA2-274F-B7F3-A5B7BBD4C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6751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71" name="Freeform 5">
              <a:extLst>
                <a:ext uri="{FF2B5EF4-FFF2-40B4-BE49-F238E27FC236}">
                  <a16:creationId xmlns:a16="http://schemas.microsoft.com/office/drawing/2014/main" id="{5C844FFB-4B36-604B-AEF2-70DB69CF6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3077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1BD3D090-57A8-5545-B031-AD4CA7C36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0424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id="{BE633473-5777-214B-9D4A-5A38180CA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2459747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75" name="Freeform 5">
              <a:extLst>
                <a:ext uri="{FF2B5EF4-FFF2-40B4-BE49-F238E27FC236}">
                  <a16:creationId xmlns:a16="http://schemas.microsoft.com/office/drawing/2014/main" id="{7FE22E82-DCC4-2540-B7E5-1AF4ADFFE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9404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E6D7020-469F-AC46-87EF-5B6DB837D764}"/>
              </a:ext>
            </a:extLst>
          </p:cNvPr>
          <p:cNvGrpSpPr/>
          <p:nvPr/>
        </p:nvGrpSpPr>
        <p:grpSpPr>
          <a:xfrm>
            <a:off x="3953598" y="2325282"/>
            <a:ext cx="315786" cy="2796475"/>
            <a:chOff x="600798" y="2350682"/>
            <a:chExt cx="315786" cy="2796475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3108A52-ACB7-984E-8D13-6DB88FDE8ECE}"/>
                </a:ext>
              </a:extLst>
            </p:cNvPr>
            <p:cNvSpPr/>
            <p:nvPr/>
          </p:nvSpPr>
          <p:spPr>
            <a:xfrm>
              <a:off x="600798" y="2350682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9805EA5D-8FBD-0C4E-94CF-A94D0086DBB9}"/>
                </a:ext>
              </a:extLst>
            </p:cNvPr>
            <p:cNvSpPr/>
            <p:nvPr/>
          </p:nvSpPr>
          <p:spPr>
            <a:xfrm>
              <a:off x="600798" y="29334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D3EADA55-9852-8C40-AAC5-F6B24789B23E}"/>
                </a:ext>
              </a:extLst>
            </p:cNvPr>
            <p:cNvSpPr/>
            <p:nvPr/>
          </p:nvSpPr>
          <p:spPr>
            <a:xfrm>
              <a:off x="600798" y="3566070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5A8E333C-441A-E34A-B295-82ED73A5D661}"/>
                </a:ext>
              </a:extLst>
            </p:cNvPr>
            <p:cNvSpPr/>
            <p:nvPr/>
          </p:nvSpPr>
          <p:spPr>
            <a:xfrm>
              <a:off x="600798" y="41987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99C6B028-F0CB-A940-BC86-47A1AE57BC86}"/>
                </a:ext>
              </a:extLst>
            </p:cNvPr>
            <p:cNvSpPr/>
            <p:nvPr/>
          </p:nvSpPr>
          <p:spPr>
            <a:xfrm>
              <a:off x="600798" y="483137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90" name="Freeform 5">
              <a:extLst>
                <a:ext uri="{FF2B5EF4-FFF2-40B4-BE49-F238E27FC236}">
                  <a16:creationId xmlns:a16="http://schemas.microsoft.com/office/drawing/2014/main" id="{79372E90-4945-0A47-9B21-07BB4619B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6751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91" name="Freeform 5">
              <a:extLst>
                <a:ext uri="{FF2B5EF4-FFF2-40B4-BE49-F238E27FC236}">
                  <a16:creationId xmlns:a16="http://schemas.microsoft.com/office/drawing/2014/main" id="{C26A016C-BF65-F14B-8F0D-06FDA279C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3077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1F3979C5-CCE5-494D-AC05-49935DB9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0424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94" name="Freeform 5">
              <a:extLst>
                <a:ext uri="{FF2B5EF4-FFF2-40B4-BE49-F238E27FC236}">
                  <a16:creationId xmlns:a16="http://schemas.microsoft.com/office/drawing/2014/main" id="{05BC6BF4-E861-FB42-9415-E0C957D2B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2459747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95" name="Freeform 5">
              <a:extLst>
                <a:ext uri="{FF2B5EF4-FFF2-40B4-BE49-F238E27FC236}">
                  <a16:creationId xmlns:a16="http://schemas.microsoft.com/office/drawing/2014/main" id="{2CA94221-A528-854D-9F9E-F4DA8F67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9404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5FD585B-5ED6-F946-A36E-243B165E9936}"/>
              </a:ext>
            </a:extLst>
          </p:cNvPr>
          <p:cNvGrpSpPr/>
          <p:nvPr/>
        </p:nvGrpSpPr>
        <p:grpSpPr>
          <a:xfrm>
            <a:off x="5566498" y="2363382"/>
            <a:ext cx="315786" cy="2796475"/>
            <a:chOff x="600798" y="2350682"/>
            <a:chExt cx="315786" cy="2796475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5B51383B-A521-0647-BD58-90D991324DCA}"/>
                </a:ext>
              </a:extLst>
            </p:cNvPr>
            <p:cNvSpPr/>
            <p:nvPr/>
          </p:nvSpPr>
          <p:spPr>
            <a:xfrm>
              <a:off x="600798" y="2350682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92AB0CFB-E1A4-8B49-8C6B-FB3EF89D3131}"/>
                </a:ext>
              </a:extLst>
            </p:cNvPr>
            <p:cNvSpPr/>
            <p:nvPr/>
          </p:nvSpPr>
          <p:spPr>
            <a:xfrm>
              <a:off x="600798" y="29334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32AD6BD-21A8-0D42-98BA-1A49874911CE}"/>
                </a:ext>
              </a:extLst>
            </p:cNvPr>
            <p:cNvSpPr/>
            <p:nvPr/>
          </p:nvSpPr>
          <p:spPr>
            <a:xfrm>
              <a:off x="600798" y="3566070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1AD8AE7B-CF12-8247-94D8-5345E582F1A5}"/>
                </a:ext>
              </a:extLst>
            </p:cNvPr>
            <p:cNvSpPr/>
            <p:nvPr/>
          </p:nvSpPr>
          <p:spPr>
            <a:xfrm>
              <a:off x="600798" y="41987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B757F767-922B-3B42-BE7F-62930181D2E5}"/>
                </a:ext>
              </a:extLst>
            </p:cNvPr>
            <p:cNvSpPr/>
            <p:nvPr/>
          </p:nvSpPr>
          <p:spPr>
            <a:xfrm>
              <a:off x="600798" y="483137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37" name="Freeform 5">
              <a:extLst>
                <a:ext uri="{FF2B5EF4-FFF2-40B4-BE49-F238E27FC236}">
                  <a16:creationId xmlns:a16="http://schemas.microsoft.com/office/drawing/2014/main" id="{B845BCDE-0AC8-BC44-B670-A9C1C497A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6751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38" name="Freeform 5">
              <a:extLst>
                <a:ext uri="{FF2B5EF4-FFF2-40B4-BE49-F238E27FC236}">
                  <a16:creationId xmlns:a16="http://schemas.microsoft.com/office/drawing/2014/main" id="{C4C13B36-7509-524D-8F88-D502D7D2C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3077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39" name="Freeform 5">
              <a:extLst>
                <a:ext uri="{FF2B5EF4-FFF2-40B4-BE49-F238E27FC236}">
                  <a16:creationId xmlns:a16="http://schemas.microsoft.com/office/drawing/2014/main" id="{DBCFFE6D-14FB-8846-A0BF-ADA7623DA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0424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40" name="Freeform 5">
              <a:extLst>
                <a:ext uri="{FF2B5EF4-FFF2-40B4-BE49-F238E27FC236}">
                  <a16:creationId xmlns:a16="http://schemas.microsoft.com/office/drawing/2014/main" id="{3811E0B6-B564-FE4A-9E05-E62F51131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2459747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41" name="Freeform 5">
              <a:extLst>
                <a:ext uri="{FF2B5EF4-FFF2-40B4-BE49-F238E27FC236}">
                  <a16:creationId xmlns:a16="http://schemas.microsoft.com/office/drawing/2014/main" id="{661DC00E-9106-FA46-9209-966BF002E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9404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9BFCE62-900E-B747-9E67-F5D4CA86867C}"/>
              </a:ext>
            </a:extLst>
          </p:cNvPr>
          <p:cNvGrpSpPr/>
          <p:nvPr/>
        </p:nvGrpSpPr>
        <p:grpSpPr>
          <a:xfrm>
            <a:off x="7217498" y="2325282"/>
            <a:ext cx="315786" cy="2796475"/>
            <a:chOff x="600798" y="2350682"/>
            <a:chExt cx="315786" cy="2796475"/>
          </a:xfrm>
        </p:grpSpPr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F554AA2B-8739-A646-850A-C73B675E6A72}"/>
                </a:ext>
              </a:extLst>
            </p:cNvPr>
            <p:cNvSpPr/>
            <p:nvPr/>
          </p:nvSpPr>
          <p:spPr>
            <a:xfrm>
              <a:off x="600798" y="2350682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4F06F70C-3143-164E-9726-315DF2931440}"/>
                </a:ext>
              </a:extLst>
            </p:cNvPr>
            <p:cNvSpPr/>
            <p:nvPr/>
          </p:nvSpPr>
          <p:spPr>
            <a:xfrm>
              <a:off x="600798" y="29334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C6721806-4BC1-C445-9692-B717A913DC28}"/>
                </a:ext>
              </a:extLst>
            </p:cNvPr>
            <p:cNvSpPr/>
            <p:nvPr/>
          </p:nvSpPr>
          <p:spPr>
            <a:xfrm>
              <a:off x="600798" y="3566070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A574FC00-C1E0-B247-9C70-C5C69482079E}"/>
                </a:ext>
              </a:extLst>
            </p:cNvPr>
            <p:cNvSpPr/>
            <p:nvPr/>
          </p:nvSpPr>
          <p:spPr>
            <a:xfrm>
              <a:off x="600798" y="419872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CC9AAC3-0B86-4542-9995-4B544842268A}"/>
                </a:ext>
              </a:extLst>
            </p:cNvPr>
            <p:cNvSpPr/>
            <p:nvPr/>
          </p:nvSpPr>
          <p:spPr>
            <a:xfrm>
              <a:off x="600798" y="4831371"/>
              <a:ext cx="315786" cy="3157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48" name="Freeform 5">
              <a:extLst>
                <a:ext uri="{FF2B5EF4-FFF2-40B4-BE49-F238E27FC236}">
                  <a16:creationId xmlns:a16="http://schemas.microsoft.com/office/drawing/2014/main" id="{E5303325-42A6-1849-8E48-E750A2229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6751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49" name="Freeform 5">
              <a:extLst>
                <a:ext uri="{FF2B5EF4-FFF2-40B4-BE49-F238E27FC236}">
                  <a16:creationId xmlns:a16="http://schemas.microsoft.com/office/drawing/2014/main" id="{B219F50E-F911-A644-AF73-8777F7E5D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3077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1E71D13C-9941-FC44-A733-61B9596CA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304248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51" name="Freeform 5">
              <a:extLst>
                <a:ext uri="{FF2B5EF4-FFF2-40B4-BE49-F238E27FC236}">
                  <a16:creationId xmlns:a16="http://schemas.microsoft.com/office/drawing/2014/main" id="{5B9EFDB1-56AA-4549-9263-8E9F1C6CD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2459747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52" name="Freeform 5">
              <a:extLst>
                <a:ext uri="{FF2B5EF4-FFF2-40B4-BE49-F238E27FC236}">
                  <a16:creationId xmlns:a16="http://schemas.microsoft.com/office/drawing/2014/main" id="{76117D64-CB7C-214D-927F-89F09BC80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90" y="4940436"/>
              <a:ext cx="131003" cy="97657"/>
            </a:xfrm>
            <a:custGeom>
              <a:avLst/>
              <a:gdLst>
                <a:gd name="T0" fmla="*/ 1639 w 1639"/>
                <a:gd name="T1" fmla="*/ 107 h 1219"/>
                <a:gd name="T2" fmla="*/ 1589 w 1639"/>
                <a:gd name="T3" fmla="*/ 174 h 1219"/>
                <a:gd name="T4" fmla="*/ 584 w 1639"/>
                <a:gd name="T5" fmla="*/ 1178 h 1219"/>
                <a:gd name="T6" fmla="*/ 495 w 1639"/>
                <a:gd name="T7" fmla="*/ 1207 h 1219"/>
                <a:gd name="T8" fmla="*/ 455 w 1639"/>
                <a:gd name="T9" fmla="*/ 1182 h 1219"/>
                <a:gd name="T10" fmla="*/ 29 w 1639"/>
                <a:gd name="T11" fmla="*/ 756 h 1219"/>
                <a:gd name="T12" fmla="*/ 0 w 1639"/>
                <a:gd name="T13" fmla="*/ 709 h 1219"/>
                <a:gd name="T14" fmla="*/ 0 w 1639"/>
                <a:gd name="T15" fmla="*/ 677 h 1219"/>
                <a:gd name="T16" fmla="*/ 32 w 1639"/>
                <a:gd name="T17" fmla="*/ 631 h 1219"/>
                <a:gd name="T18" fmla="*/ 131 w 1639"/>
                <a:gd name="T19" fmla="*/ 629 h 1219"/>
                <a:gd name="T20" fmla="*/ 150 w 1639"/>
                <a:gd name="T21" fmla="*/ 646 h 1219"/>
                <a:gd name="T22" fmla="*/ 503 w 1639"/>
                <a:gd name="T23" fmla="*/ 999 h 1219"/>
                <a:gd name="T24" fmla="*/ 518 w 1639"/>
                <a:gd name="T25" fmla="*/ 1018 h 1219"/>
                <a:gd name="T26" fmla="*/ 532 w 1639"/>
                <a:gd name="T27" fmla="*/ 998 h 1219"/>
                <a:gd name="T28" fmla="*/ 1490 w 1639"/>
                <a:gd name="T29" fmla="*/ 40 h 1219"/>
                <a:gd name="T30" fmla="*/ 1586 w 1639"/>
                <a:gd name="T31" fmla="*/ 13 h 1219"/>
                <a:gd name="T32" fmla="*/ 1639 w 1639"/>
                <a:gd name="T33" fmla="*/ 75 h 1219"/>
                <a:gd name="T34" fmla="*/ 1639 w 1639"/>
                <a:gd name="T35" fmla="*/ 10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9" h="1219">
                  <a:moveTo>
                    <a:pt x="1639" y="107"/>
                  </a:moveTo>
                  <a:cubicBezTo>
                    <a:pt x="1629" y="134"/>
                    <a:pt x="1609" y="154"/>
                    <a:pt x="1589" y="174"/>
                  </a:cubicBezTo>
                  <a:cubicBezTo>
                    <a:pt x="1254" y="508"/>
                    <a:pt x="919" y="843"/>
                    <a:pt x="584" y="1178"/>
                  </a:cubicBezTo>
                  <a:cubicBezTo>
                    <a:pt x="559" y="1204"/>
                    <a:pt x="531" y="1219"/>
                    <a:pt x="495" y="1207"/>
                  </a:cubicBezTo>
                  <a:cubicBezTo>
                    <a:pt x="481" y="1202"/>
                    <a:pt x="466" y="1193"/>
                    <a:pt x="455" y="1182"/>
                  </a:cubicBezTo>
                  <a:cubicBezTo>
                    <a:pt x="313" y="1041"/>
                    <a:pt x="170" y="899"/>
                    <a:pt x="29" y="756"/>
                  </a:cubicBezTo>
                  <a:cubicBezTo>
                    <a:pt x="16" y="743"/>
                    <a:pt x="10" y="724"/>
                    <a:pt x="0" y="709"/>
                  </a:cubicBezTo>
                  <a:cubicBezTo>
                    <a:pt x="0" y="698"/>
                    <a:pt x="0" y="687"/>
                    <a:pt x="0" y="677"/>
                  </a:cubicBezTo>
                  <a:cubicBezTo>
                    <a:pt x="11" y="661"/>
                    <a:pt x="19" y="643"/>
                    <a:pt x="32" y="631"/>
                  </a:cubicBezTo>
                  <a:cubicBezTo>
                    <a:pt x="59" y="606"/>
                    <a:pt x="101" y="606"/>
                    <a:pt x="131" y="629"/>
                  </a:cubicBezTo>
                  <a:cubicBezTo>
                    <a:pt x="138" y="634"/>
                    <a:pt x="144" y="640"/>
                    <a:pt x="150" y="646"/>
                  </a:cubicBezTo>
                  <a:cubicBezTo>
                    <a:pt x="268" y="763"/>
                    <a:pt x="385" y="881"/>
                    <a:pt x="503" y="999"/>
                  </a:cubicBezTo>
                  <a:cubicBezTo>
                    <a:pt x="507" y="1003"/>
                    <a:pt x="511" y="1009"/>
                    <a:pt x="518" y="1018"/>
                  </a:cubicBezTo>
                  <a:cubicBezTo>
                    <a:pt x="524" y="1010"/>
                    <a:pt x="528" y="1003"/>
                    <a:pt x="532" y="998"/>
                  </a:cubicBezTo>
                  <a:cubicBezTo>
                    <a:pt x="852" y="679"/>
                    <a:pt x="1171" y="360"/>
                    <a:pt x="1490" y="40"/>
                  </a:cubicBezTo>
                  <a:cubicBezTo>
                    <a:pt x="1517" y="13"/>
                    <a:pt x="1548" y="0"/>
                    <a:pt x="1586" y="13"/>
                  </a:cubicBezTo>
                  <a:cubicBezTo>
                    <a:pt x="1615" y="24"/>
                    <a:pt x="1630" y="47"/>
                    <a:pt x="1639" y="75"/>
                  </a:cubicBezTo>
                  <a:cubicBezTo>
                    <a:pt x="1639" y="86"/>
                    <a:pt x="1639" y="96"/>
                    <a:pt x="1639" y="107"/>
                  </a:cubicBezTo>
                  <a:close/>
                </a:path>
              </a:pathLst>
            </a:custGeom>
            <a:solidFill>
              <a:srgbClr val="72AF2F"/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</p:spTree>
    <p:extLst>
      <p:ext uri="{BB962C8B-B14F-4D97-AF65-F5344CB8AC3E}">
        <p14:creationId xmlns:p14="http://schemas.microsoft.com/office/powerpoint/2010/main" val="2033619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>
            <a:extLst>
              <a:ext uri="{FF2B5EF4-FFF2-40B4-BE49-F238E27FC236}">
                <a16:creationId xmlns:a16="http://schemas.microsoft.com/office/drawing/2014/main" id="{0552643B-39C5-46D7-A865-EB3F2B8594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49" y="270926"/>
            <a:ext cx="8286745" cy="767043"/>
          </a:xfrm>
        </p:spPr>
        <p:txBody>
          <a:bodyPr/>
          <a:lstStyle/>
          <a:p>
            <a:pPr defTabSz="809625"/>
            <a:r>
              <a:rPr lang="en-US" altLang="en-US" sz="2800" dirty="0"/>
              <a:t>Learning and Transfer of Training </a:t>
            </a:r>
          </a:p>
        </p:txBody>
      </p:sp>
      <p:grpSp>
        <p:nvGrpSpPr>
          <p:cNvPr id="150559" name="Group 31">
            <a:extLst>
              <a:ext uri="{FF2B5EF4-FFF2-40B4-BE49-F238E27FC236}">
                <a16:creationId xmlns:a16="http://schemas.microsoft.com/office/drawing/2014/main" id="{687A578B-1E0A-4FC6-A2AD-D0C0736E874D}"/>
              </a:ext>
            </a:extLst>
          </p:cNvPr>
          <p:cNvGrpSpPr>
            <a:grpSpLocks/>
          </p:cNvGrpSpPr>
          <p:nvPr/>
        </p:nvGrpSpPr>
        <p:grpSpPr bwMode="auto">
          <a:xfrm>
            <a:off x="400050" y="1219200"/>
            <a:ext cx="8115300" cy="5367874"/>
            <a:chOff x="528" y="1008"/>
            <a:chExt cx="5088" cy="2688"/>
          </a:xfrm>
        </p:grpSpPr>
        <p:sp>
          <p:nvSpPr>
            <p:cNvPr id="150531" name="Rectangle 3">
              <a:extLst>
                <a:ext uri="{FF2B5EF4-FFF2-40B4-BE49-F238E27FC236}">
                  <a16:creationId xmlns:a16="http://schemas.microsoft.com/office/drawing/2014/main" id="{717D565E-6139-490A-8589-7A733689D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" y="1979"/>
              <a:ext cx="1690" cy="8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532" name="Rectangle 4">
              <a:extLst>
                <a:ext uri="{FF2B5EF4-FFF2-40B4-BE49-F238E27FC236}">
                  <a16:creationId xmlns:a16="http://schemas.microsoft.com/office/drawing/2014/main" id="{0A4F2501-7902-405C-B482-5D450EA98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" y="2949"/>
              <a:ext cx="1666" cy="74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533" name="Rectangle 5">
              <a:extLst>
                <a:ext uri="{FF2B5EF4-FFF2-40B4-BE49-F238E27FC236}">
                  <a16:creationId xmlns:a16="http://schemas.microsoft.com/office/drawing/2014/main" id="{8EEE4137-2AA5-494A-8296-359099A06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008"/>
              <a:ext cx="1690" cy="75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534" name="Rectangle 6">
              <a:extLst>
                <a:ext uri="{FF2B5EF4-FFF2-40B4-BE49-F238E27FC236}">
                  <a16:creationId xmlns:a16="http://schemas.microsoft.com/office/drawing/2014/main" id="{390C62A7-5CF9-49D7-98C3-E010F1817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2160"/>
              <a:ext cx="824" cy="4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535" name="Rectangle 7">
              <a:extLst>
                <a:ext uri="{FF2B5EF4-FFF2-40B4-BE49-F238E27FC236}">
                  <a16:creationId xmlns:a16="http://schemas.microsoft.com/office/drawing/2014/main" id="{851D98F0-9F44-405D-A242-8AF826803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160"/>
              <a:ext cx="720" cy="4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536" name="Line 8">
              <a:extLst>
                <a:ext uri="{FF2B5EF4-FFF2-40B4-BE49-F238E27FC236}">
                  <a16:creationId xmlns:a16="http://schemas.microsoft.com/office/drawing/2014/main" id="{E4C5DAB6-10EC-4B5F-BCEF-07005EE2A1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1200"/>
              <a:ext cx="0" cy="9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37" name="Line 9">
              <a:extLst>
                <a:ext uri="{FF2B5EF4-FFF2-40B4-BE49-F238E27FC236}">
                  <a16:creationId xmlns:a16="http://schemas.microsoft.com/office/drawing/2014/main" id="{32651D2B-4E83-4F59-A196-8F0BA4C428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72" y="2640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38" name="Line 10">
              <a:extLst>
                <a:ext uri="{FF2B5EF4-FFF2-40B4-BE49-F238E27FC236}">
                  <a16:creationId xmlns:a16="http://schemas.microsoft.com/office/drawing/2014/main" id="{4EBEE2F3-EC33-44AD-A036-7377D86950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2352"/>
              <a:ext cx="38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39" name="Line 11">
              <a:extLst>
                <a:ext uri="{FF2B5EF4-FFF2-40B4-BE49-F238E27FC236}">
                  <a16:creationId xmlns:a16="http://schemas.microsoft.com/office/drawing/2014/main" id="{12C96E32-466F-4DDE-A5EE-AD21FA9AE3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6" y="2352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40" name="Text Box 12">
              <a:extLst>
                <a:ext uri="{FF2B5EF4-FFF2-40B4-BE49-F238E27FC236}">
                  <a16:creationId xmlns:a16="http://schemas.microsoft.com/office/drawing/2014/main" id="{56DBEB3A-B497-4D9A-A250-E910F09A6C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1008"/>
              <a:ext cx="1576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236" tIns="51618" rIns="103236" bIns="51618">
              <a:spAutoFit/>
            </a:bodyPr>
            <a:lstStyle>
              <a:lvl1pPr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159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31875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47813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653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225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97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369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941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i="1">
                  <a:latin typeface="Arial Narrow" panose="020B0606020202030204" pitchFamily="34" charset="0"/>
                </a:rPr>
                <a:t>Learner Characteristics</a:t>
              </a:r>
            </a:p>
          </p:txBody>
        </p:sp>
        <p:sp>
          <p:nvSpPr>
            <p:cNvPr id="150541" name="Text Box 13">
              <a:extLst>
                <a:ext uri="{FF2B5EF4-FFF2-40B4-BE49-F238E27FC236}">
                  <a16:creationId xmlns:a16="http://schemas.microsoft.com/office/drawing/2014/main" id="{2447552D-202B-469B-A675-D25C4ADA99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1968"/>
              <a:ext cx="1577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236" tIns="51618" rIns="103236" bIns="51618">
              <a:spAutoFit/>
            </a:bodyPr>
            <a:lstStyle>
              <a:lvl1pPr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159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31875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47813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653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225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97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369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941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i="1">
                  <a:latin typeface="Arial Narrow" panose="020B0606020202030204" pitchFamily="34" charset="0"/>
                </a:rPr>
                <a:t>Intervention Design</a:t>
              </a:r>
            </a:p>
          </p:txBody>
        </p:sp>
        <p:sp>
          <p:nvSpPr>
            <p:cNvPr id="150542" name="Text Box 14">
              <a:extLst>
                <a:ext uri="{FF2B5EF4-FFF2-40B4-BE49-F238E27FC236}">
                  <a16:creationId xmlns:a16="http://schemas.microsoft.com/office/drawing/2014/main" id="{B1090435-088F-4593-B026-180A6AAEBD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2929"/>
              <a:ext cx="1577" cy="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236" tIns="51618" rIns="103236" bIns="51618">
              <a:spAutoFit/>
            </a:bodyPr>
            <a:lstStyle>
              <a:lvl1pPr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159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31875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47813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653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225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97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369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941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 b="1" i="1">
                  <a:latin typeface="Arial Narrow" panose="020B0606020202030204" pitchFamily="34" charset="0"/>
                </a:rPr>
                <a:t>Work Environment</a:t>
              </a:r>
            </a:p>
          </p:txBody>
        </p:sp>
        <p:sp>
          <p:nvSpPr>
            <p:cNvPr id="150543" name="Text Box 15">
              <a:extLst>
                <a:ext uri="{FF2B5EF4-FFF2-40B4-BE49-F238E27FC236}">
                  <a16:creationId xmlns:a16="http://schemas.microsoft.com/office/drawing/2014/main" id="{57D31784-766D-4DC3-BCD9-116D9466DC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1201"/>
              <a:ext cx="1584" cy="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236" tIns="51618" rIns="103236" bIns="51618">
              <a:spAutoFit/>
            </a:bodyPr>
            <a:lstStyle>
              <a:lvl1pPr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159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31875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47813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653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225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97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369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941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000" b="1" dirty="0">
                  <a:latin typeface="Arial Narrow" panose="020B0606020202030204" pitchFamily="34" charset="0"/>
                </a:rPr>
                <a:t>-Cognitive Ability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000" b="1" dirty="0">
                  <a:latin typeface="Arial Narrow" panose="020B0606020202030204" pitchFamily="34" charset="0"/>
                </a:rPr>
                <a:t>-Self-efficacy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000" b="1" dirty="0">
                  <a:latin typeface="Arial Narrow" panose="020B0606020202030204" pitchFamily="34" charset="0"/>
                </a:rPr>
                <a:t>-Motivation (personality, job/career)</a:t>
              </a:r>
            </a:p>
          </p:txBody>
        </p:sp>
        <p:sp>
          <p:nvSpPr>
            <p:cNvPr id="150544" name="Text Box 16">
              <a:extLst>
                <a:ext uri="{FF2B5EF4-FFF2-40B4-BE49-F238E27FC236}">
                  <a16:creationId xmlns:a16="http://schemas.microsoft.com/office/drawing/2014/main" id="{8BAFD4F9-3980-41BA-B083-39F6EC733B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" y="2176"/>
              <a:ext cx="1768" cy="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236" tIns="51618" rIns="103236" bIns="51618">
              <a:spAutoFit/>
            </a:bodyPr>
            <a:lstStyle>
              <a:lvl1pPr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159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31875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47813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653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225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97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369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941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000" b="1">
                  <a:latin typeface="Arial Narrow" panose="020B0606020202030204" pitchFamily="34" charset="0"/>
                </a:rPr>
                <a:t>Development of Learning Goals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000" b="1">
                  <a:latin typeface="Arial Narrow" panose="020B0606020202030204" pitchFamily="34" charset="0"/>
                </a:rPr>
                <a:t>Adult Learning Principles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000" b="1">
                  <a:latin typeface="Arial Narrow" panose="020B0606020202030204" pitchFamily="34" charset="0"/>
                </a:rPr>
                <a:t>Instructional Methods &amp; Media 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000" b="1">
                  <a:latin typeface="Arial Narrow" panose="020B0606020202030204" pitchFamily="34" charset="0"/>
                </a:rPr>
                <a:t>Self-Management Strategies</a:t>
              </a:r>
            </a:p>
          </p:txBody>
        </p:sp>
        <p:sp>
          <p:nvSpPr>
            <p:cNvPr id="150545" name="Text Box 17">
              <a:extLst>
                <a:ext uri="{FF2B5EF4-FFF2-40B4-BE49-F238E27FC236}">
                  <a16:creationId xmlns:a16="http://schemas.microsoft.com/office/drawing/2014/main" id="{8DB0412C-A2D9-46B4-8EFA-626BDFE9F2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3120"/>
              <a:ext cx="1643" cy="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236" tIns="51618" rIns="103236" bIns="51618">
              <a:spAutoFit/>
            </a:bodyPr>
            <a:lstStyle>
              <a:lvl1pPr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159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31875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47813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653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225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97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369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941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000" b="1">
                  <a:latin typeface="Arial Narrow" panose="020B0606020202030204" pitchFamily="34" charset="0"/>
                </a:rPr>
                <a:t>Strategic Link of Training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000" b="1">
                  <a:latin typeface="Arial Narrow" panose="020B0606020202030204" pitchFamily="34" charset="0"/>
                </a:rPr>
                <a:t>Org Climate &amp; Accountability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000" b="1">
                  <a:latin typeface="Arial Narrow" panose="020B0606020202030204" pitchFamily="34" charset="0"/>
                </a:rPr>
                <a:t>Opportunity to Perform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en-US" sz="1000" b="1">
                  <a:latin typeface="Arial Narrow" panose="020B0606020202030204" pitchFamily="34" charset="0"/>
                </a:rPr>
                <a:t>Technological Support</a:t>
              </a:r>
            </a:p>
          </p:txBody>
        </p:sp>
        <p:sp>
          <p:nvSpPr>
            <p:cNvPr id="150546" name="Text Box 18">
              <a:extLst>
                <a:ext uri="{FF2B5EF4-FFF2-40B4-BE49-F238E27FC236}">
                  <a16:creationId xmlns:a16="http://schemas.microsoft.com/office/drawing/2014/main" id="{3EF5D390-DB6A-4AE4-932F-FCC55D60C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8" y="2256"/>
              <a:ext cx="7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236" tIns="51618" rIns="103236" bIns="51618">
              <a:spAutoFit/>
            </a:bodyPr>
            <a:lstStyle>
              <a:lvl1pPr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159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31875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47813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653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225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97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369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941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600" b="1">
                  <a:latin typeface="Arial Narrow" panose="020B0606020202030204" pitchFamily="34" charset="0"/>
                </a:rPr>
                <a:t>Learning</a:t>
              </a:r>
            </a:p>
          </p:txBody>
        </p:sp>
        <p:sp>
          <p:nvSpPr>
            <p:cNvPr id="150547" name="Text Box 19">
              <a:extLst>
                <a:ext uri="{FF2B5EF4-FFF2-40B4-BE49-F238E27FC236}">
                  <a16:creationId xmlns:a16="http://schemas.microsoft.com/office/drawing/2014/main" id="{CDD8FD9E-4330-4435-9F23-805AE0DA0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4" y="2256"/>
              <a:ext cx="853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236" tIns="51618" rIns="103236" bIns="51618">
              <a:spAutoFit/>
            </a:bodyPr>
            <a:lstStyle>
              <a:lvl1pPr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159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31875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47813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65338" algn="l" defTabSz="103187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225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97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369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94138" defTabSz="10318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1800" b="1">
                  <a:latin typeface="Arial Narrow" panose="020B0606020202030204" pitchFamily="34" charset="0"/>
                </a:rPr>
                <a:t>Transfer</a:t>
              </a:r>
            </a:p>
          </p:txBody>
        </p:sp>
        <p:sp>
          <p:nvSpPr>
            <p:cNvPr id="150548" name="Line 20">
              <a:extLst>
                <a:ext uri="{FF2B5EF4-FFF2-40B4-BE49-F238E27FC236}">
                  <a16:creationId xmlns:a16="http://schemas.microsoft.com/office/drawing/2014/main" id="{1D954C7F-0703-400A-9CC1-E0C1830CB3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77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49" name="Line 21">
              <a:extLst>
                <a:ext uri="{FF2B5EF4-FFF2-40B4-BE49-F238E27FC236}">
                  <a16:creationId xmlns:a16="http://schemas.microsoft.com/office/drawing/2014/main" id="{39DDBBA1-F37C-4E25-93AC-FCC762BD07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278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51" name="Line 23">
              <a:extLst>
                <a:ext uri="{FF2B5EF4-FFF2-40B4-BE49-F238E27FC236}">
                  <a16:creationId xmlns:a16="http://schemas.microsoft.com/office/drawing/2014/main" id="{94F9479C-168F-4849-8C21-6AA450DC3C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1200"/>
              <a:ext cx="18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52" name="Line 24">
              <a:extLst>
                <a:ext uri="{FF2B5EF4-FFF2-40B4-BE49-F238E27FC236}">
                  <a16:creationId xmlns:a16="http://schemas.microsoft.com/office/drawing/2014/main" id="{DF5A4A68-C6EA-4BF2-85DE-FF58B8B1C1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2" y="235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53" name="Rectangle 25">
              <a:extLst>
                <a:ext uri="{FF2B5EF4-FFF2-40B4-BE49-F238E27FC236}">
                  <a16:creationId xmlns:a16="http://schemas.microsoft.com/office/drawing/2014/main" id="{89C097C8-E605-4364-9F23-662674D10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1872"/>
              <a:ext cx="816" cy="11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eaLnBrk="1" hangingPunct="1"/>
              <a:r>
                <a:rPr lang="en-US" altLang="en-US" sz="1500" b="1">
                  <a:latin typeface="Arial Narrow" panose="020B0606020202030204" pitchFamily="34" charset="0"/>
                </a:rPr>
                <a:t>Individual &amp;</a:t>
              </a:r>
            </a:p>
            <a:p>
              <a:pPr eaLnBrk="1" hangingPunct="1"/>
              <a:r>
                <a:rPr lang="en-US" altLang="en-US" sz="1500" b="1">
                  <a:latin typeface="Arial Narrow" panose="020B0606020202030204" pitchFamily="34" charset="0"/>
                </a:rPr>
                <a:t>Organizational</a:t>
              </a:r>
            </a:p>
            <a:p>
              <a:pPr eaLnBrk="1" hangingPunct="1"/>
              <a:r>
                <a:rPr lang="en-US" altLang="en-US" sz="1500" b="1">
                  <a:latin typeface="Arial Narrow" panose="020B0606020202030204" pitchFamily="34" charset="0"/>
                </a:rPr>
                <a:t>Performance</a:t>
              </a:r>
            </a:p>
          </p:txBody>
        </p:sp>
        <p:sp>
          <p:nvSpPr>
            <p:cNvPr id="150554" name="Line 26">
              <a:extLst>
                <a:ext uri="{FF2B5EF4-FFF2-40B4-BE49-F238E27FC236}">
                  <a16:creationId xmlns:a16="http://schemas.microsoft.com/office/drawing/2014/main" id="{74B5E8FD-70DE-423B-B83E-86697B2B7F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1440"/>
              <a:ext cx="8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55" name="Line 27">
              <a:extLst>
                <a:ext uri="{FF2B5EF4-FFF2-40B4-BE49-F238E27FC236}">
                  <a16:creationId xmlns:a16="http://schemas.microsoft.com/office/drawing/2014/main" id="{879796CD-240B-4711-8164-528ADFFB7F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1440"/>
              <a:ext cx="0" cy="7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56" name="Line 28">
              <a:extLst>
                <a:ext uri="{FF2B5EF4-FFF2-40B4-BE49-F238E27FC236}">
                  <a16:creationId xmlns:a16="http://schemas.microsoft.com/office/drawing/2014/main" id="{34B16F64-DC91-4CB3-817C-E6E8B4701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3072"/>
              <a:ext cx="8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57" name="Line 29">
              <a:extLst>
                <a:ext uri="{FF2B5EF4-FFF2-40B4-BE49-F238E27FC236}">
                  <a16:creationId xmlns:a16="http://schemas.microsoft.com/office/drawing/2014/main" id="{B5E86727-0CB3-49EB-A2FF-86560199B6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3360"/>
              <a:ext cx="18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58" name="Line 30">
              <a:extLst>
                <a:ext uri="{FF2B5EF4-FFF2-40B4-BE49-F238E27FC236}">
                  <a16:creationId xmlns:a16="http://schemas.microsoft.com/office/drawing/2014/main" id="{23819D7C-7C42-44D1-80E9-C4318B8021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28" y="2688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Key Terms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833072" y="2186538"/>
            <a:ext cx="1919307" cy="748997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4EB472E-A307-469C-B5B9-3CD8CA1A749C}"/>
              </a:ext>
            </a:extLst>
          </p:cNvPr>
          <p:cNvGrpSpPr/>
          <p:nvPr/>
        </p:nvGrpSpPr>
        <p:grpSpPr>
          <a:xfrm>
            <a:off x="833072" y="4484921"/>
            <a:ext cx="1919307" cy="748997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4FB311-BBA8-4D8E-97E0-E820CAE0C824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E79A8FE-0A88-472F-A45C-B16ED6FCA579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6391621" y="2186538"/>
            <a:ext cx="1919307" cy="748997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6391621" y="4484921"/>
            <a:ext cx="1919307" cy="748997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sz="1350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1107764" y="2396757"/>
            <a:ext cx="1349370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Learning</a:t>
            </a:r>
            <a:endParaRPr lang="en-IN" sz="28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7" name="Freeform 19">
            <a:extLst>
              <a:ext uri="{FF2B5EF4-FFF2-40B4-BE49-F238E27FC236}">
                <a16:creationId xmlns:a16="http://schemas.microsoft.com/office/drawing/2014/main" id="{11B07EC2-8250-4F82-B49C-063535EF32C3}"/>
              </a:ext>
            </a:extLst>
          </p:cNvPr>
          <p:cNvSpPr>
            <a:spLocks noEditPoints="1"/>
          </p:cNvSpPr>
          <p:nvPr/>
        </p:nvSpPr>
        <p:spPr bwMode="auto">
          <a:xfrm>
            <a:off x="3448597" y="2571528"/>
            <a:ext cx="672579" cy="676399"/>
          </a:xfrm>
          <a:custGeom>
            <a:avLst/>
            <a:gdLst>
              <a:gd name="T0" fmla="*/ 590 w 1038"/>
              <a:gd name="T1" fmla="*/ 925 h 1044"/>
              <a:gd name="T2" fmla="*/ 428 w 1038"/>
              <a:gd name="T3" fmla="*/ 921 h 1044"/>
              <a:gd name="T4" fmla="*/ 354 w 1038"/>
              <a:gd name="T5" fmla="*/ 1029 h 1044"/>
              <a:gd name="T6" fmla="*/ 251 w 1038"/>
              <a:gd name="T7" fmla="*/ 984 h 1044"/>
              <a:gd name="T8" fmla="*/ 280 w 1038"/>
              <a:gd name="T9" fmla="*/ 857 h 1044"/>
              <a:gd name="T10" fmla="*/ 167 w 1038"/>
              <a:gd name="T11" fmla="*/ 738 h 1044"/>
              <a:gd name="T12" fmla="*/ 39 w 1038"/>
              <a:gd name="T13" fmla="*/ 763 h 1044"/>
              <a:gd name="T14" fmla="*/ 0 w 1038"/>
              <a:gd name="T15" fmla="*/ 660 h 1044"/>
              <a:gd name="T16" fmla="*/ 113 w 1038"/>
              <a:gd name="T17" fmla="*/ 591 h 1044"/>
              <a:gd name="T18" fmla="*/ 118 w 1038"/>
              <a:gd name="T19" fmla="*/ 428 h 1044"/>
              <a:gd name="T20" fmla="*/ 10 w 1038"/>
              <a:gd name="T21" fmla="*/ 355 h 1044"/>
              <a:gd name="T22" fmla="*/ 54 w 1038"/>
              <a:gd name="T23" fmla="*/ 251 h 1044"/>
              <a:gd name="T24" fmla="*/ 182 w 1038"/>
              <a:gd name="T25" fmla="*/ 281 h 1044"/>
              <a:gd name="T26" fmla="*/ 300 w 1038"/>
              <a:gd name="T27" fmla="*/ 167 h 1044"/>
              <a:gd name="T28" fmla="*/ 275 w 1038"/>
              <a:gd name="T29" fmla="*/ 40 h 1044"/>
              <a:gd name="T30" fmla="*/ 379 w 1038"/>
              <a:gd name="T31" fmla="*/ 0 h 1044"/>
              <a:gd name="T32" fmla="*/ 448 w 1038"/>
              <a:gd name="T33" fmla="*/ 113 h 1044"/>
              <a:gd name="T34" fmla="*/ 610 w 1038"/>
              <a:gd name="T35" fmla="*/ 118 h 1044"/>
              <a:gd name="T36" fmla="*/ 684 w 1038"/>
              <a:gd name="T37" fmla="*/ 10 h 1044"/>
              <a:gd name="T38" fmla="*/ 787 w 1038"/>
              <a:gd name="T39" fmla="*/ 54 h 1044"/>
              <a:gd name="T40" fmla="*/ 758 w 1038"/>
              <a:gd name="T41" fmla="*/ 182 h 1044"/>
              <a:gd name="T42" fmla="*/ 871 w 1038"/>
              <a:gd name="T43" fmla="*/ 300 h 1044"/>
              <a:gd name="T44" fmla="*/ 999 w 1038"/>
              <a:gd name="T45" fmla="*/ 276 h 1044"/>
              <a:gd name="T46" fmla="*/ 1038 w 1038"/>
              <a:gd name="T47" fmla="*/ 379 h 1044"/>
              <a:gd name="T48" fmla="*/ 930 w 1038"/>
              <a:gd name="T49" fmla="*/ 453 h 1044"/>
              <a:gd name="T50" fmla="*/ 925 w 1038"/>
              <a:gd name="T51" fmla="*/ 615 h 1044"/>
              <a:gd name="T52" fmla="*/ 1033 w 1038"/>
              <a:gd name="T53" fmla="*/ 689 h 1044"/>
              <a:gd name="T54" fmla="*/ 989 w 1038"/>
              <a:gd name="T55" fmla="*/ 793 h 1044"/>
              <a:gd name="T56" fmla="*/ 861 w 1038"/>
              <a:gd name="T57" fmla="*/ 763 h 1044"/>
              <a:gd name="T58" fmla="*/ 743 w 1038"/>
              <a:gd name="T59" fmla="*/ 876 h 1044"/>
              <a:gd name="T60" fmla="*/ 768 w 1038"/>
              <a:gd name="T61" fmla="*/ 1004 h 1044"/>
              <a:gd name="T62" fmla="*/ 664 w 1038"/>
              <a:gd name="T63" fmla="*/ 1044 h 1044"/>
              <a:gd name="T64" fmla="*/ 590 w 1038"/>
              <a:gd name="T65" fmla="*/ 925 h 1044"/>
              <a:gd name="T66" fmla="*/ 522 w 1038"/>
              <a:gd name="T67" fmla="*/ 266 h 1044"/>
              <a:gd name="T68" fmla="*/ 271 w 1038"/>
              <a:gd name="T69" fmla="*/ 517 h 1044"/>
              <a:gd name="T70" fmla="*/ 522 w 1038"/>
              <a:gd name="T71" fmla="*/ 768 h 1044"/>
              <a:gd name="T72" fmla="*/ 773 w 1038"/>
              <a:gd name="T73" fmla="*/ 517 h 1044"/>
              <a:gd name="T74" fmla="*/ 758 w 1038"/>
              <a:gd name="T75" fmla="*/ 428 h 1044"/>
              <a:gd name="T76" fmla="*/ 522 w 1038"/>
              <a:gd name="T77" fmla="*/ 266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38" h="1044">
                <a:moveTo>
                  <a:pt x="590" y="925"/>
                </a:moveTo>
                <a:cubicBezTo>
                  <a:pt x="536" y="935"/>
                  <a:pt x="482" y="935"/>
                  <a:pt x="428" y="921"/>
                </a:cubicBezTo>
                <a:cubicBezTo>
                  <a:pt x="354" y="1029"/>
                  <a:pt x="354" y="1029"/>
                  <a:pt x="354" y="1029"/>
                </a:cubicBezTo>
                <a:cubicBezTo>
                  <a:pt x="251" y="984"/>
                  <a:pt x="251" y="984"/>
                  <a:pt x="251" y="984"/>
                </a:cubicBezTo>
                <a:cubicBezTo>
                  <a:pt x="280" y="857"/>
                  <a:pt x="280" y="857"/>
                  <a:pt x="280" y="857"/>
                </a:cubicBezTo>
                <a:cubicBezTo>
                  <a:pt x="236" y="827"/>
                  <a:pt x="197" y="783"/>
                  <a:pt x="167" y="738"/>
                </a:cubicBezTo>
                <a:cubicBezTo>
                  <a:pt x="39" y="763"/>
                  <a:pt x="39" y="763"/>
                  <a:pt x="39" y="763"/>
                </a:cubicBezTo>
                <a:cubicBezTo>
                  <a:pt x="0" y="660"/>
                  <a:pt x="0" y="660"/>
                  <a:pt x="0" y="660"/>
                </a:cubicBezTo>
                <a:cubicBezTo>
                  <a:pt x="113" y="591"/>
                  <a:pt x="113" y="591"/>
                  <a:pt x="113" y="591"/>
                </a:cubicBezTo>
                <a:cubicBezTo>
                  <a:pt x="103" y="537"/>
                  <a:pt x="103" y="482"/>
                  <a:pt x="118" y="428"/>
                </a:cubicBezTo>
                <a:cubicBezTo>
                  <a:pt x="10" y="355"/>
                  <a:pt x="10" y="355"/>
                  <a:pt x="10" y="355"/>
                </a:cubicBezTo>
                <a:cubicBezTo>
                  <a:pt x="54" y="251"/>
                  <a:pt x="54" y="251"/>
                  <a:pt x="54" y="251"/>
                </a:cubicBezTo>
                <a:cubicBezTo>
                  <a:pt x="182" y="281"/>
                  <a:pt x="182" y="281"/>
                  <a:pt x="182" y="281"/>
                </a:cubicBezTo>
                <a:cubicBezTo>
                  <a:pt x="211" y="236"/>
                  <a:pt x="256" y="197"/>
                  <a:pt x="300" y="167"/>
                </a:cubicBezTo>
                <a:cubicBezTo>
                  <a:pt x="275" y="40"/>
                  <a:pt x="275" y="40"/>
                  <a:pt x="275" y="40"/>
                </a:cubicBezTo>
                <a:cubicBezTo>
                  <a:pt x="379" y="0"/>
                  <a:pt x="379" y="0"/>
                  <a:pt x="379" y="0"/>
                </a:cubicBezTo>
                <a:cubicBezTo>
                  <a:pt x="448" y="113"/>
                  <a:pt x="448" y="113"/>
                  <a:pt x="448" y="113"/>
                </a:cubicBezTo>
                <a:cubicBezTo>
                  <a:pt x="502" y="103"/>
                  <a:pt x="556" y="103"/>
                  <a:pt x="610" y="118"/>
                </a:cubicBezTo>
                <a:cubicBezTo>
                  <a:pt x="684" y="10"/>
                  <a:pt x="684" y="10"/>
                  <a:pt x="684" y="10"/>
                </a:cubicBezTo>
                <a:cubicBezTo>
                  <a:pt x="787" y="54"/>
                  <a:pt x="787" y="54"/>
                  <a:pt x="787" y="54"/>
                </a:cubicBezTo>
                <a:cubicBezTo>
                  <a:pt x="758" y="182"/>
                  <a:pt x="758" y="182"/>
                  <a:pt x="758" y="182"/>
                </a:cubicBezTo>
                <a:cubicBezTo>
                  <a:pt x="802" y="212"/>
                  <a:pt x="841" y="256"/>
                  <a:pt x="871" y="300"/>
                </a:cubicBezTo>
                <a:cubicBezTo>
                  <a:pt x="999" y="276"/>
                  <a:pt x="999" y="276"/>
                  <a:pt x="999" y="276"/>
                </a:cubicBezTo>
                <a:cubicBezTo>
                  <a:pt x="1038" y="379"/>
                  <a:pt x="1038" y="379"/>
                  <a:pt x="1038" y="379"/>
                </a:cubicBezTo>
                <a:cubicBezTo>
                  <a:pt x="930" y="453"/>
                  <a:pt x="930" y="453"/>
                  <a:pt x="930" y="453"/>
                </a:cubicBezTo>
                <a:cubicBezTo>
                  <a:pt x="940" y="507"/>
                  <a:pt x="940" y="561"/>
                  <a:pt x="925" y="615"/>
                </a:cubicBezTo>
                <a:cubicBezTo>
                  <a:pt x="1033" y="689"/>
                  <a:pt x="1033" y="689"/>
                  <a:pt x="1033" y="689"/>
                </a:cubicBezTo>
                <a:cubicBezTo>
                  <a:pt x="989" y="793"/>
                  <a:pt x="989" y="793"/>
                  <a:pt x="989" y="793"/>
                </a:cubicBezTo>
                <a:cubicBezTo>
                  <a:pt x="861" y="763"/>
                  <a:pt x="861" y="763"/>
                  <a:pt x="861" y="763"/>
                </a:cubicBezTo>
                <a:cubicBezTo>
                  <a:pt x="832" y="807"/>
                  <a:pt x="787" y="847"/>
                  <a:pt x="743" y="876"/>
                </a:cubicBezTo>
                <a:cubicBezTo>
                  <a:pt x="768" y="1004"/>
                  <a:pt x="768" y="1004"/>
                  <a:pt x="768" y="1004"/>
                </a:cubicBezTo>
                <a:cubicBezTo>
                  <a:pt x="664" y="1044"/>
                  <a:pt x="664" y="1044"/>
                  <a:pt x="664" y="1044"/>
                </a:cubicBezTo>
                <a:lnTo>
                  <a:pt x="590" y="925"/>
                </a:lnTo>
                <a:close/>
                <a:moveTo>
                  <a:pt x="522" y="266"/>
                </a:moveTo>
                <a:cubicBezTo>
                  <a:pt x="384" y="266"/>
                  <a:pt x="271" y="379"/>
                  <a:pt x="271" y="517"/>
                </a:cubicBezTo>
                <a:cubicBezTo>
                  <a:pt x="271" y="655"/>
                  <a:pt x="384" y="768"/>
                  <a:pt x="522" y="768"/>
                </a:cubicBezTo>
                <a:cubicBezTo>
                  <a:pt x="659" y="768"/>
                  <a:pt x="773" y="655"/>
                  <a:pt x="773" y="517"/>
                </a:cubicBezTo>
                <a:cubicBezTo>
                  <a:pt x="773" y="487"/>
                  <a:pt x="768" y="453"/>
                  <a:pt x="758" y="428"/>
                </a:cubicBezTo>
                <a:cubicBezTo>
                  <a:pt x="718" y="330"/>
                  <a:pt x="625" y="266"/>
                  <a:pt x="522" y="2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58" name="Freeform 20">
            <a:extLst>
              <a:ext uri="{FF2B5EF4-FFF2-40B4-BE49-F238E27FC236}">
                <a16:creationId xmlns:a16="http://schemas.microsoft.com/office/drawing/2014/main" id="{A8E3ACA0-AF2E-493A-84A5-787B4A14C0EC}"/>
              </a:ext>
            </a:extLst>
          </p:cNvPr>
          <p:cNvSpPr>
            <a:spLocks noEditPoints="1"/>
          </p:cNvSpPr>
          <p:nvPr/>
        </p:nvSpPr>
        <p:spPr bwMode="auto">
          <a:xfrm>
            <a:off x="3784886" y="2920711"/>
            <a:ext cx="1594426" cy="1589107"/>
          </a:xfrm>
          <a:custGeom>
            <a:avLst/>
            <a:gdLst>
              <a:gd name="T0" fmla="*/ 679 w 1516"/>
              <a:gd name="T1" fmla="*/ 1511 h 1511"/>
              <a:gd name="T2" fmla="*/ 645 w 1516"/>
              <a:gd name="T3" fmla="*/ 1329 h 1511"/>
              <a:gd name="T4" fmla="*/ 433 w 1516"/>
              <a:gd name="T5" fmla="*/ 1240 h 1511"/>
              <a:gd name="T6" fmla="*/ 281 w 1516"/>
              <a:gd name="T7" fmla="*/ 1344 h 1511"/>
              <a:gd name="T8" fmla="*/ 168 w 1516"/>
              <a:gd name="T9" fmla="*/ 1230 h 1511"/>
              <a:gd name="T10" fmla="*/ 271 w 1516"/>
              <a:gd name="T11" fmla="*/ 1078 h 1511"/>
              <a:gd name="T12" fmla="*/ 182 w 1516"/>
              <a:gd name="T13" fmla="*/ 866 h 1511"/>
              <a:gd name="T14" fmla="*/ 0 w 1516"/>
              <a:gd name="T15" fmla="*/ 837 h 1511"/>
              <a:gd name="T16" fmla="*/ 0 w 1516"/>
              <a:gd name="T17" fmla="*/ 679 h 1511"/>
              <a:gd name="T18" fmla="*/ 182 w 1516"/>
              <a:gd name="T19" fmla="*/ 645 h 1511"/>
              <a:gd name="T20" fmla="*/ 271 w 1516"/>
              <a:gd name="T21" fmla="*/ 433 h 1511"/>
              <a:gd name="T22" fmla="*/ 168 w 1516"/>
              <a:gd name="T23" fmla="*/ 280 h 1511"/>
              <a:gd name="T24" fmla="*/ 281 w 1516"/>
              <a:gd name="T25" fmla="*/ 167 h 1511"/>
              <a:gd name="T26" fmla="*/ 433 w 1516"/>
              <a:gd name="T27" fmla="*/ 271 h 1511"/>
              <a:gd name="T28" fmla="*/ 645 w 1516"/>
              <a:gd name="T29" fmla="*/ 182 h 1511"/>
              <a:gd name="T30" fmla="*/ 679 w 1516"/>
              <a:gd name="T31" fmla="*/ 0 h 1511"/>
              <a:gd name="T32" fmla="*/ 837 w 1516"/>
              <a:gd name="T33" fmla="*/ 0 h 1511"/>
              <a:gd name="T34" fmla="*/ 871 w 1516"/>
              <a:gd name="T35" fmla="*/ 182 h 1511"/>
              <a:gd name="T36" fmla="*/ 1083 w 1516"/>
              <a:gd name="T37" fmla="*/ 271 h 1511"/>
              <a:gd name="T38" fmla="*/ 1236 w 1516"/>
              <a:gd name="T39" fmla="*/ 167 h 1511"/>
              <a:gd name="T40" fmla="*/ 1349 w 1516"/>
              <a:gd name="T41" fmla="*/ 280 h 1511"/>
              <a:gd name="T42" fmla="*/ 1245 w 1516"/>
              <a:gd name="T43" fmla="*/ 433 h 1511"/>
              <a:gd name="T44" fmla="*/ 1334 w 1516"/>
              <a:gd name="T45" fmla="*/ 645 h 1511"/>
              <a:gd name="T46" fmla="*/ 1516 w 1516"/>
              <a:gd name="T47" fmla="*/ 679 h 1511"/>
              <a:gd name="T48" fmla="*/ 1516 w 1516"/>
              <a:gd name="T49" fmla="*/ 837 h 1511"/>
              <a:gd name="T50" fmla="*/ 1334 w 1516"/>
              <a:gd name="T51" fmla="*/ 871 h 1511"/>
              <a:gd name="T52" fmla="*/ 1245 w 1516"/>
              <a:gd name="T53" fmla="*/ 1083 h 1511"/>
              <a:gd name="T54" fmla="*/ 1349 w 1516"/>
              <a:gd name="T55" fmla="*/ 1235 h 1511"/>
              <a:gd name="T56" fmla="*/ 1236 w 1516"/>
              <a:gd name="T57" fmla="*/ 1348 h 1511"/>
              <a:gd name="T58" fmla="*/ 1083 w 1516"/>
              <a:gd name="T59" fmla="*/ 1240 h 1511"/>
              <a:gd name="T60" fmla="*/ 871 w 1516"/>
              <a:gd name="T61" fmla="*/ 1329 h 1511"/>
              <a:gd name="T62" fmla="*/ 837 w 1516"/>
              <a:gd name="T63" fmla="*/ 1511 h 1511"/>
              <a:gd name="T64" fmla="*/ 679 w 1516"/>
              <a:gd name="T65" fmla="*/ 1511 h 1511"/>
              <a:gd name="T66" fmla="*/ 758 w 1516"/>
              <a:gd name="T67" fmla="*/ 399 h 1511"/>
              <a:gd name="T68" fmla="*/ 399 w 1516"/>
              <a:gd name="T69" fmla="*/ 758 h 1511"/>
              <a:gd name="T70" fmla="*/ 758 w 1516"/>
              <a:gd name="T71" fmla="*/ 1117 h 1511"/>
              <a:gd name="T72" fmla="*/ 1118 w 1516"/>
              <a:gd name="T73" fmla="*/ 758 h 1511"/>
              <a:gd name="T74" fmla="*/ 758 w 1516"/>
              <a:gd name="T75" fmla="*/ 399 h 1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16" h="1511">
                <a:moveTo>
                  <a:pt x="679" y="1511"/>
                </a:moveTo>
                <a:cubicBezTo>
                  <a:pt x="645" y="1329"/>
                  <a:pt x="645" y="1329"/>
                  <a:pt x="645" y="1329"/>
                </a:cubicBezTo>
                <a:cubicBezTo>
                  <a:pt x="571" y="1314"/>
                  <a:pt x="497" y="1284"/>
                  <a:pt x="433" y="1240"/>
                </a:cubicBezTo>
                <a:cubicBezTo>
                  <a:pt x="281" y="1344"/>
                  <a:pt x="281" y="1344"/>
                  <a:pt x="281" y="1344"/>
                </a:cubicBezTo>
                <a:cubicBezTo>
                  <a:pt x="168" y="1230"/>
                  <a:pt x="168" y="1230"/>
                  <a:pt x="168" y="1230"/>
                </a:cubicBezTo>
                <a:cubicBezTo>
                  <a:pt x="271" y="1078"/>
                  <a:pt x="271" y="1078"/>
                  <a:pt x="271" y="1078"/>
                </a:cubicBezTo>
                <a:cubicBezTo>
                  <a:pt x="227" y="1014"/>
                  <a:pt x="197" y="940"/>
                  <a:pt x="182" y="866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679"/>
                  <a:pt x="0" y="679"/>
                  <a:pt x="0" y="679"/>
                </a:cubicBezTo>
                <a:cubicBezTo>
                  <a:pt x="182" y="645"/>
                  <a:pt x="182" y="645"/>
                  <a:pt x="182" y="645"/>
                </a:cubicBezTo>
                <a:cubicBezTo>
                  <a:pt x="197" y="571"/>
                  <a:pt x="227" y="497"/>
                  <a:pt x="271" y="433"/>
                </a:cubicBezTo>
                <a:cubicBezTo>
                  <a:pt x="168" y="280"/>
                  <a:pt x="168" y="280"/>
                  <a:pt x="168" y="280"/>
                </a:cubicBezTo>
                <a:cubicBezTo>
                  <a:pt x="281" y="167"/>
                  <a:pt x="281" y="167"/>
                  <a:pt x="281" y="167"/>
                </a:cubicBezTo>
                <a:cubicBezTo>
                  <a:pt x="433" y="271"/>
                  <a:pt x="433" y="271"/>
                  <a:pt x="433" y="271"/>
                </a:cubicBezTo>
                <a:cubicBezTo>
                  <a:pt x="497" y="226"/>
                  <a:pt x="571" y="197"/>
                  <a:pt x="645" y="182"/>
                </a:cubicBezTo>
                <a:cubicBezTo>
                  <a:pt x="679" y="0"/>
                  <a:pt x="679" y="0"/>
                  <a:pt x="679" y="0"/>
                </a:cubicBezTo>
                <a:cubicBezTo>
                  <a:pt x="837" y="0"/>
                  <a:pt x="837" y="0"/>
                  <a:pt x="837" y="0"/>
                </a:cubicBezTo>
                <a:cubicBezTo>
                  <a:pt x="871" y="182"/>
                  <a:pt x="871" y="182"/>
                  <a:pt x="871" y="182"/>
                </a:cubicBezTo>
                <a:cubicBezTo>
                  <a:pt x="945" y="197"/>
                  <a:pt x="1019" y="226"/>
                  <a:pt x="1083" y="271"/>
                </a:cubicBezTo>
                <a:cubicBezTo>
                  <a:pt x="1236" y="167"/>
                  <a:pt x="1236" y="167"/>
                  <a:pt x="1236" y="167"/>
                </a:cubicBezTo>
                <a:cubicBezTo>
                  <a:pt x="1349" y="280"/>
                  <a:pt x="1349" y="280"/>
                  <a:pt x="1349" y="280"/>
                </a:cubicBezTo>
                <a:cubicBezTo>
                  <a:pt x="1245" y="433"/>
                  <a:pt x="1245" y="433"/>
                  <a:pt x="1245" y="433"/>
                </a:cubicBezTo>
                <a:cubicBezTo>
                  <a:pt x="1290" y="497"/>
                  <a:pt x="1319" y="571"/>
                  <a:pt x="1334" y="645"/>
                </a:cubicBezTo>
                <a:cubicBezTo>
                  <a:pt x="1516" y="679"/>
                  <a:pt x="1516" y="679"/>
                  <a:pt x="1516" y="679"/>
                </a:cubicBezTo>
                <a:cubicBezTo>
                  <a:pt x="1516" y="837"/>
                  <a:pt x="1516" y="837"/>
                  <a:pt x="1516" y="837"/>
                </a:cubicBezTo>
                <a:cubicBezTo>
                  <a:pt x="1334" y="871"/>
                  <a:pt x="1334" y="871"/>
                  <a:pt x="1334" y="871"/>
                </a:cubicBezTo>
                <a:cubicBezTo>
                  <a:pt x="1319" y="945"/>
                  <a:pt x="1290" y="1019"/>
                  <a:pt x="1245" y="1083"/>
                </a:cubicBezTo>
                <a:cubicBezTo>
                  <a:pt x="1349" y="1235"/>
                  <a:pt x="1349" y="1235"/>
                  <a:pt x="1349" y="1235"/>
                </a:cubicBezTo>
                <a:cubicBezTo>
                  <a:pt x="1236" y="1348"/>
                  <a:pt x="1236" y="1348"/>
                  <a:pt x="1236" y="1348"/>
                </a:cubicBezTo>
                <a:cubicBezTo>
                  <a:pt x="1083" y="1240"/>
                  <a:pt x="1083" y="1240"/>
                  <a:pt x="1083" y="1240"/>
                </a:cubicBezTo>
                <a:cubicBezTo>
                  <a:pt x="1019" y="1284"/>
                  <a:pt x="945" y="1314"/>
                  <a:pt x="871" y="1329"/>
                </a:cubicBezTo>
                <a:cubicBezTo>
                  <a:pt x="837" y="1511"/>
                  <a:pt x="837" y="1511"/>
                  <a:pt x="837" y="1511"/>
                </a:cubicBezTo>
                <a:lnTo>
                  <a:pt x="679" y="1511"/>
                </a:lnTo>
                <a:close/>
                <a:moveTo>
                  <a:pt x="758" y="399"/>
                </a:moveTo>
                <a:cubicBezTo>
                  <a:pt x="561" y="399"/>
                  <a:pt x="399" y="556"/>
                  <a:pt x="399" y="758"/>
                </a:cubicBezTo>
                <a:cubicBezTo>
                  <a:pt x="399" y="960"/>
                  <a:pt x="556" y="1117"/>
                  <a:pt x="758" y="1117"/>
                </a:cubicBezTo>
                <a:cubicBezTo>
                  <a:pt x="960" y="1117"/>
                  <a:pt x="1118" y="960"/>
                  <a:pt x="1118" y="758"/>
                </a:cubicBezTo>
                <a:cubicBezTo>
                  <a:pt x="1118" y="556"/>
                  <a:pt x="955" y="399"/>
                  <a:pt x="758" y="39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59" name="Freeform 19">
            <a:extLst>
              <a:ext uri="{FF2B5EF4-FFF2-40B4-BE49-F238E27FC236}">
                <a16:creationId xmlns:a16="http://schemas.microsoft.com/office/drawing/2014/main" id="{BD023687-5030-45EE-BEB3-09B9DA13F992}"/>
              </a:ext>
            </a:extLst>
          </p:cNvPr>
          <p:cNvSpPr>
            <a:spLocks noEditPoints="1"/>
          </p:cNvSpPr>
          <p:nvPr/>
        </p:nvSpPr>
        <p:spPr bwMode="auto">
          <a:xfrm>
            <a:off x="4779991" y="4384624"/>
            <a:ext cx="471697" cy="474376"/>
          </a:xfrm>
          <a:custGeom>
            <a:avLst/>
            <a:gdLst>
              <a:gd name="T0" fmla="*/ 590 w 1038"/>
              <a:gd name="T1" fmla="*/ 925 h 1044"/>
              <a:gd name="T2" fmla="*/ 428 w 1038"/>
              <a:gd name="T3" fmla="*/ 921 h 1044"/>
              <a:gd name="T4" fmla="*/ 354 w 1038"/>
              <a:gd name="T5" fmla="*/ 1029 h 1044"/>
              <a:gd name="T6" fmla="*/ 251 w 1038"/>
              <a:gd name="T7" fmla="*/ 984 h 1044"/>
              <a:gd name="T8" fmla="*/ 280 w 1038"/>
              <a:gd name="T9" fmla="*/ 857 h 1044"/>
              <a:gd name="T10" fmla="*/ 167 w 1038"/>
              <a:gd name="T11" fmla="*/ 738 h 1044"/>
              <a:gd name="T12" fmla="*/ 39 w 1038"/>
              <a:gd name="T13" fmla="*/ 763 h 1044"/>
              <a:gd name="T14" fmla="*/ 0 w 1038"/>
              <a:gd name="T15" fmla="*/ 660 h 1044"/>
              <a:gd name="T16" fmla="*/ 113 w 1038"/>
              <a:gd name="T17" fmla="*/ 591 h 1044"/>
              <a:gd name="T18" fmla="*/ 118 w 1038"/>
              <a:gd name="T19" fmla="*/ 428 h 1044"/>
              <a:gd name="T20" fmla="*/ 10 w 1038"/>
              <a:gd name="T21" fmla="*/ 355 h 1044"/>
              <a:gd name="T22" fmla="*/ 54 w 1038"/>
              <a:gd name="T23" fmla="*/ 251 h 1044"/>
              <a:gd name="T24" fmla="*/ 182 w 1038"/>
              <a:gd name="T25" fmla="*/ 281 h 1044"/>
              <a:gd name="T26" fmla="*/ 300 w 1038"/>
              <a:gd name="T27" fmla="*/ 167 h 1044"/>
              <a:gd name="T28" fmla="*/ 275 w 1038"/>
              <a:gd name="T29" fmla="*/ 40 h 1044"/>
              <a:gd name="T30" fmla="*/ 379 w 1038"/>
              <a:gd name="T31" fmla="*/ 0 h 1044"/>
              <a:gd name="T32" fmla="*/ 448 w 1038"/>
              <a:gd name="T33" fmla="*/ 113 h 1044"/>
              <a:gd name="T34" fmla="*/ 610 w 1038"/>
              <a:gd name="T35" fmla="*/ 118 h 1044"/>
              <a:gd name="T36" fmla="*/ 684 w 1038"/>
              <a:gd name="T37" fmla="*/ 10 h 1044"/>
              <a:gd name="T38" fmla="*/ 787 w 1038"/>
              <a:gd name="T39" fmla="*/ 54 h 1044"/>
              <a:gd name="T40" fmla="*/ 758 w 1038"/>
              <a:gd name="T41" fmla="*/ 182 h 1044"/>
              <a:gd name="T42" fmla="*/ 871 w 1038"/>
              <a:gd name="T43" fmla="*/ 300 h 1044"/>
              <a:gd name="T44" fmla="*/ 999 w 1038"/>
              <a:gd name="T45" fmla="*/ 276 h 1044"/>
              <a:gd name="T46" fmla="*/ 1038 w 1038"/>
              <a:gd name="T47" fmla="*/ 379 h 1044"/>
              <a:gd name="T48" fmla="*/ 930 w 1038"/>
              <a:gd name="T49" fmla="*/ 453 h 1044"/>
              <a:gd name="T50" fmla="*/ 925 w 1038"/>
              <a:gd name="T51" fmla="*/ 615 h 1044"/>
              <a:gd name="T52" fmla="*/ 1033 w 1038"/>
              <a:gd name="T53" fmla="*/ 689 h 1044"/>
              <a:gd name="T54" fmla="*/ 989 w 1038"/>
              <a:gd name="T55" fmla="*/ 793 h 1044"/>
              <a:gd name="T56" fmla="*/ 861 w 1038"/>
              <a:gd name="T57" fmla="*/ 763 h 1044"/>
              <a:gd name="T58" fmla="*/ 743 w 1038"/>
              <a:gd name="T59" fmla="*/ 876 h 1044"/>
              <a:gd name="T60" fmla="*/ 768 w 1038"/>
              <a:gd name="T61" fmla="*/ 1004 h 1044"/>
              <a:gd name="T62" fmla="*/ 664 w 1038"/>
              <a:gd name="T63" fmla="*/ 1044 h 1044"/>
              <a:gd name="T64" fmla="*/ 590 w 1038"/>
              <a:gd name="T65" fmla="*/ 925 h 1044"/>
              <a:gd name="T66" fmla="*/ 522 w 1038"/>
              <a:gd name="T67" fmla="*/ 266 h 1044"/>
              <a:gd name="T68" fmla="*/ 271 w 1038"/>
              <a:gd name="T69" fmla="*/ 517 h 1044"/>
              <a:gd name="T70" fmla="*/ 522 w 1038"/>
              <a:gd name="T71" fmla="*/ 768 h 1044"/>
              <a:gd name="T72" fmla="*/ 773 w 1038"/>
              <a:gd name="T73" fmla="*/ 517 h 1044"/>
              <a:gd name="T74" fmla="*/ 758 w 1038"/>
              <a:gd name="T75" fmla="*/ 428 h 1044"/>
              <a:gd name="T76" fmla="*/ 522 w 1038"/>
              <a:gd name="T77" fmla="*/ 266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38" h="1044">
                <a:moveTo>
                  <a:pt x="590" y="925"/>
                </a:moveTo>
                <a:cubicBezTo>
                  <a:pt x="536" y="935"/>
                  <a:pt x="482" y="935"/>
                  <a:pt x="428" y="921"/>
                </a:cubicBezTo>
                <a:cubicBezTo>
                  <a:pt x="354" y="1029"/>
                  <a:pt x="354" y="1029"/>
                  <a:pt x="354" y="1029"/>
                </a:cubicBezTo>
                <a:cubicBezTo>
                  <a:pt x="251" y="984"/>
                  <a:pt x="251" y="984"/>
                  <a:pt x="251" y="984"/>
                </a:cubicBezTo>
                <a:cubicBezTo>
                  <a:pt x="280" y="857"/>
                  <a:pt x="280" y="857"/>
                  <a:pt x="280" y="857"/>
                </a:cubicBezTo>
                <a:cubicBezTo>
                  <a:pt x="236" y="827"/>
                  <a:pt x="197" y="783"/>
                  <a:pt x="167" y="738"/>
                </a:cubicBezTo>
                <a:cubicBezTo>
                  <a:pt x="39" y="763"/>
                  <a:pt x="39" y="763"/>
                  <a:pt x="39" y="763"/>
                </a:cubicBezTo>
                <a:cubicBezTo>
                  <a:pt x="0" y="660"/>
                  <a:pt x="0" y="660"/>
                  <a:pt x="0" y="660"/>
                </a:cubicBezTo>
                <a:cubicBezTo>
                  <a:pt x="113" y="591"/>
                  <a:pt x="113" y="591"/>
                  <a:pt x="113" y="591"/>
                </a:cubicBezTo>
                <a:cubicBezTo>
                  <a:pt x="103" y="537"/>
                  <a:pt x="103" y="482"/>
                  <a:pt x="118" y="428"/>
                </a:cubicBezTo>
                <a:cubicBezTo>
                  <a:pt x="10" y="355"/>
                  <a:pt x="10" y="355"/>
                  <a:pt x="10" y="355"/>
                </a:cubicBezTo>
                <a:cubicBezTo>
                  <a:pt x="54" y="251"/>
                  <a:pt x="54" y="251"/>
                  <a:pt x="54" y="251"/>
                </a:cubicBezTo>
                <a:cubicBezTo>
                  <a:pt x="182" y="281"/>
                  <a:pt x="182" y="281"/>
                  <a:pt x="182" y="281"/>
                </a:cubicBezTo>
                <a:cubicBezTo>
                  <a:pt x="211" y="236"/>
                  <a:pt x="256" y="197"/>
                  <a:pt x="300" y="167"/>
                </a:cubicBezTo>
                <a:cubicBezTo>
                  <a:pt x="275" y="40"/>
                  <a:pt x="275" y="40"/>
                  <a:pt x="275" y="40"/>
                </a:cubicBezTo>
                <a:cubicBezTo>
                  <a:pt x="379" y="0"/>
                  <a:pt x="379" y="0"/>
                  <a:pt x="379" y="0"/>
                </a:cubicBezTo>
                <a:cubicBezTo>
                  <a:pt x="448" y="113"/>
                  <a:pt x="448" y="113"/>
                  <a:pt x="448" y="113"/>
                </a:cubicBezTo>
                <a:cubicBezTo>
                  <a:pt x="502" y="103"/>
                  <a:pt x="556" y="103"/>
                  <a:pt x="610" y="118"/>
                </a:cubicBezTo>
                <a:cubicBezTo>
                  <a:pt x="684" y="10"/>
                  <a:pt x="684" y="10"/>
                  <a:pt x="684" y="10"/>
                </a:cubicBezTo>
                <a:cubicBezTo>
                  <a:pt x="787" y="54"/>
                  <a:pt x="787" y="54"/>
                  <a:pt x="787" y="54"/>
                </a:cubicBezTo>
                <a:cubicBezTo>
                  <a:pt x="758" y="182"/>
                  <a:pt x="758" y="182"/>
                  <a:pt x="758" y="182"/>
                </a:cubicBezTo>
                <a:cubicBezTo>
                  <a:pt x="802" y="212"/>
                  <a:pt x="841" y="256"/>
                  <a:pt x="871" y="300"/>
                </a:cubicBezTo>
                <a:cubicBezTo>
                  <a:pt x="999" y="276"/>
                  <a:pt x="999" y="276"/>
                  <a:pt x="999" y="276"/>
                </a:cubicBezTo>
                <a:cubicBezTo>
                  <a:pt x="1038" y="379"/>
                  <a:pt x="1038" y="379"/>
                  <a:pt x="1038" y="379"/>
                </a:cubicBezTo>
                <a:cubicBezTo>
                  <a:pt x="930" y="453"/>
                  <a:pt x="930" y="453"/>
                  <a:pt x="930" y="453"/>
                </a:cubicBezTo>
                <a:cubicBezTo>
                  <a:pt x="940" y="507"/>
                  <a:pt x="940" y="561"/>
                  <a:pt x="925" y="615"/>
                </a:cubicBezTo>
                <a:cubicBezTo>
                  <a:pt x="1033" y="689"/>
                  <a:pt x="1033" y="689"/>
                  <a:pt x="1033" y="689"/>
                </a:cubicBezTo>
                <a:cubicBezTo>
                  <a:pt x="989" y="793"/>
                  <a:pt x="989" y="793"/>
                  <a:pt x="989" y="793"/>
                </a:cubicBezTo>
                <a:cubicBezTo>
                  <a:pt x="861" y="763"/>
                  <a:pt x="861" y="763"/>
                  <a:pt x="861" y="763"/>
                </a:cubicBezTo>
                <a:cubicBezTo>
                  <a:pt x="832" y="807"/>
                  <a:pt x="787" y="847"/>
                  <a:pt x="743" y="876"/>
                </a:cubicBezTo>
                <a:cubicBezTo>
                  <a:pt x="768" y="1004"/>
                  <a:pt x="768" y="1004"/>
                  <a:pt x="768" y="1004"/>
                </a:cubicBezTo>
                <a:cubicBezTo>
                  <a:pt x="664" y="1044"/>
                  <a:pt x="664" y="1044"/>
                  <a:pt x="664" y="1044"/>
                </a:cubicBezTo>
                <a:lnTo>
                  <a:pt x="590" y="925"/>
                </a:lnTo>
                <a:close/>
                <a:moveTo>
                  <a:pt x="522" y="266"/>
                </a:moveTo>
                <a:cubicBezTo>
                  <a:pt x="384" y="266"/>
                  <a:pt x="271" y="379"/>
                  <a:pt x="271" y="517"/>
                </a:cubicBezTo>
                <a:cubicBezTo>
                  <a:pt x="271" y="655"/>
                  <a:pt x="384" y="768"/>
                  <a:pt x="522" y="768"/>
                </a:cubicBezTo>
                <a:cubicBezTo>
                  <a:pt x="659" y="768"/>
                  <a:pt x="773" y="655"/>
                  <a:pt x="773" y="517"/>
                </a:cubicBezTo>
                <a:cubicBezTo>
                  <a:pt x="773" y="487"/>
                  <a:pt x="768" y="453"/>
                  <a:pt x="758" y="428"/>
                </a:cubicBezTo>
                <a:cubicBezTo>
                  <a:pt x="718" y="330"/>
                  <a:pt x="625" y="266"/>
                  <a:pt x="522" y="2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60" name="Freeform 19">
            <a:extLst>
              <a:ext uri="{FF2B5EF4-FFF2-40B4-BE49-F238E27FC236}">
                <a16:creationId xmlns:a16="http://schemas.microsoft.com/office/drawing/2014/main" id="{02776FF9-149D-44BD-937E-47A6F730C76E}"/>
              </a:ext>
            </a:extLst>
          </p:cNvPr>
          <p:cNvSpPr>
            <a:spLocks noEditPoints="1"/>
          </p:cNvSpPr>
          <p:nvPr/>
        </p:nvSpPr>
        <p:spPr bwMode="auto">
          <a:xfrm>
            <a:off x="5202048" y="2899931"/>
            <a:ext cx="951029" cy="956431"/>
          </a:xfrm>
          <a:custGeom>
            <a:avLst/>
            <a:gdLst>
              <a:gd name="T0" fmla="*/ 590 w 1038"/>
              <a:gd name="T1" fmla="*/ 925 h 1044"/>
              <a:gd name="T2" fmla="*/ 428 w 1038"/>
              <a:gd name="T3" fmla="*/ 921 h 1044"/>
              <a:gd name="T4" fmla="*/ 354 w 1038"/>
              <a:gd name="T5" fmla="*/ 1029 h 1044"/>
              <a:gd name="T6" fmla="*/ 251 w 1038"/>
              <a:gd name="T7" fmla="*/ 984 h 1044"/>
              <a:gd name="T8" fmla="*/ 280 w 1038"/>
              <a:gd name="T9" fmla="*/ 857 h 1044"/>
              <a:gd name="T10" fmla="*/ 167 w 1038"/>
              <a:gd name="T11" fmla="*/ 738 h 1044"/>
              <a:gd name="T12" fmla="*/ 39 w 1038"/>
              <a:gd name="T13" fmla="*/ 763 h 1044"/>
              <a:gd name="T14" fmla="*/ 0 w 1038"/>
              <a:gd name="T15" fmla="*/ 660 h 1044"/>
              <a:gd name="T16" fmla="*/ 113 w 1038"/>
              <a:gd name="T17" fmla="*/ 591 h 1044"/>
              <a:gd name="T18" fmla="*/ 118 w 1038"/>
              <a:gd name="T19" fmla="*/ 428 h 1044"/>
              <a:gd name="T20" fmla="*/ 10 w 1038"/>
              <a:gd name="T21" fmla="*/ 355 h 1044"/>
              <a:gd name="T22" fmla="*/ 54 w 1038"/>
              <a:gd name="T23" fmla="*/ 251 h 1044"/>
              <a:gd name="T24" fmla="*/ 182 w 1038"/>
              <a:gd name="T25" fmla="*/ 281 h 1044"/>
              <a:gd name="T26" fmla="*/ 300 w 1038"/>
              <a:gd name="T27" fmla="*/ 167 h 1044"/>
              <a:gd name="T28" fmla="*/ 275 w 1038"/>
              <a:gd name="T29" fmla="*/ 40 h 1044"/>
              <a:gd name="T30" fmla="*/ 379 w 1038"/>
              <a:gd name="T31" fmla="*/ 0 h 1044"/>
              <a:gd name="T32" fmla="*/ 448 w 1038"/>
              <a:gd name="T33" fmla="*/ 113 h 1044"/>
              <a:gd name="T34" fmla="*/ 610 w 1038"/>
              <a:gd name="T35" fmla="*/ 118 h 1044"/>
              <a:gd name="T36" fmla="*/ 684 w 1038"/>
              <a:gd name="T37" fmla="*/ 10 h 1044"/>
              <a:gd name="T38" fmla="*/ 787 w 1038"/>
              <a:gd name="T39" fmla="*/ 54 h 1044"/>
              <a:gd name="T40" fmla="*/ 758 w 1038"/>
              <a:gd name="T41" fmla="*/ 182 h 1044"/>
              <a:gd name="T42" fmla="*/ 871 w 1038"/>
              <a:gd name="T43" fmla="*/ 300 h 1044"/>
              <a:gd name="T44" fmla="*/ 999 w 1038"/>
              <a:gd name="T45" fmla="*/ 276 h 1044"/>
              <a:gd name="T46" fmla="*/ 1038 w 1038"/>
              <a:gd name="T47" fmla="*/ 379 h 1044"/>
              <a:gd name="T48" fmla="*/ 930 w 1038"/>
              <a:gd name="T49" fmla="*/ 453 h 1044"/>
              <a:gd name="T50" fmla="*/ 925 w 1038"/>
              <a:gd name="T51" fmla="*/ 615 h 1044"/>
              <a:gd name="T52" fmla="*/ 1033 w 1038"/>
              <a:gd name="T53" fmla="*/ 689 h 1044"/>
              <a:gd name="T54" fmla="*/ 989 w 1038"/>
              <a:gd name="T55" fmla="*/ 793 h 1044"/>
              <a:gd name="T56" fmla="*/ 861 w 1038"/>
              <a:gd name="T57" fmla="*/ 763 h 1044"/>
              <a:gd name="T58" fmla="*/ 743 w 1038"/>
              <a:gd name="T59" fmla="*/ 876 h 1044"/>
              <a:gd name="T60" fmla="*/ 768 w 1038"/>
              <a:gd name="T61" fmla="*/ 1004 h 1044"/>
              <a:gd name="T62" fmla="*/ 664 w 1038"/>
              <a:gd name="T63" fmla="*/ 1044 h 1044"/>
              <a:gd name="T64" fmla="*/ 590 w 1038"/>
              <a:gd name="T65" fmla="*/ 925 h 1044"/>
              <a:gd name="T66" fmla="*/ 522 w 1038"/>
              <a:gd name="T67" fmla="*/ 266 h 1044"/>
              <a:gd name="T68" fmla="*/ 271 w 1038"/>
              <a:gd name="T69" fmla="*/ 517 h 1044"/>
              <a:gd name="T70" fmla="*/ 522 w 1038"/>
              <a:gd name="T71" fmla="*/ 768 h 1044"/>
              <a:gd name="T72" fmla="*/ 773 w 1038"/>
              <a:gd name="T73" fmla="*/ 517 h 1044"/>
              <a:gd name="T74" fmla="*/ 758 w 1038"/>
              <a:gd name="T75" fmla="*/ 428 h 1044"/>
              <a:gd name="T76" fmla="*/ 522 w 1038"/>
              <a:gd name="T77" fmla="*/ 266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38" h="1044">
                <a:moveTo>
                  <a:pt x="590" y="925"/>
                </a:moveTo>
                <a:cubicBezTo>
                  <a:pt x="536" y="935"/>
                  <a:pt x="482" y="935"/>
                  <a:pt x="428" y="921"/>
                </a:cubicBezTo>
                <a:cubicBezTo>
                  <a:pt x="354" y="1029"/>
                  <a:pt x="354" y="1029"/>
                  <a:pt x="354" y="1029"/>
                </a:cubicBezTo>
                <a:cubicBezTo>
                  <a:pt x="251" y="984"/>
                  <a:pt x="251" y="984"/>
                  <a:pt x="251" y="984"/>
                </a:cubicBezTo>
                <a:cubicBezTo>
                  <a:pt x="280" y="857"/>
                  <a:pt x="280" y="857"/>
                  <a:pt x="280" y="857"/>
                </a:cubicBezTo>
                <a:cubicBezTo>
                  <a:pt x="236" y="827"/>
                  <a:pt x="197" y="783"/>
                  <a:pt x="167" y="738"/>
                </a:cubicBezTo>
                <a:cubicBezTo>
                  <a:pt x="39" y="763"/>
                  <a:pt x="39" y="763"/>
                  <a:pt x="39" y="763"/>
                </a:cubicBezTo>
                <a:cubicBezTo>
                  <a:pt x="0" y="660"/>
                  <a:pt x="0" y="660"/>
                  <a:pt x="0" y="660"/>
                </a:cubicBezTo>
                <a:cubicBezTo>
                  <a:pt x="113" y="591"/>
                  <a:pt x="113" y="591"/>
                  <a:pt x="113" y="591"/>
                </a:cubicBezTo>
                <a:cubicBezTo>
                  <a:pt x="103" y="537"/>
                  <a:pt x="103" y="482"/>
                  <a:pt x="118" y="428"/>
                </a:cubicBezTo>
                <a:cubicBezTo>
                  <a:pt x="10" y="355"/>
                  <a:pt x="10" y="355"/>
                  <a:pt x="10" y="355"/>
                </a:cubicBezTo>
                <a:cubicBezTo>
                  <a:pt x="54" y="251"/>
                  <a:pt x="54" y="251"/>
                  <a:pt x="54" y="251"/>
                </a:cubicBezTo>
                <a:cubicBezTo>
                  <a:pt x="182" y="281"/>
                  <a:pt x="182" y="281"/>
                  <a:pt x="182" y="281"/>
                </a:cubicBezTo>
                <a:cubicBezTo>
                  <a:pt x="211" y="236"/>
                  <a:pt x="256" y="197"/>
                  <a:pt x="300" y="167"/>
                </a:cubicBezTo>
                <a:cubicBezTo>
                  <a:pt x="275" y="40"/>
                  <a:pt x="275" y="40"/>
                  <a:pt x="275" y="40"/>
                </a:cubicBezTo>
                <a:cubicBezTo>
                  <a:pt x="379" y="0"/>
                  <a:pt x="379" y="0"/>
                  <a:pt x="379" y="0"/>
                </a:cubicBezTo>
                <a:cubicBezTo>
                  <a:pt x="448" y="113"/>
                  <a:pt x="448" y="113"/>
                  <a:pt x="448" y="113"/>
                </a:cubicBezTo>
                <a:cubicBezTo>
                  <a:pt x="502" y="103"/>
                  <a:pt x="556" y="103"/>
                  <a:pt x="610" y="118"/>
                </a:cubicBezTo>
                <a:cubicBezTo>
                  <a:pt x="684" y="10"/>
                  <a:pt x="684" y="10"/>
                  <a:pt x="684" y="10"/>
                </a:cubicBezTo>
                <a:cubicBezTo>
                  <a:pt x="787" y="54"/>
                  <a:pt x="787" y="54"/>
                  <a:pt x="787" y="54"/>
                </a:cubicBezTo>
                <a:cubicBezTo>
                  <a:pt x="758" y="182"/>
                  <a:pt x="758" y="182"/>
                  <a:pt x="758" y="182"/>
                </a:cubicBezTo>
                <a:cubicBezTo>
                  <a:pt x="802" y="212"/>
                  <a:pt x="841" y="256"/>
                  <a:pt x="871" y="300"/>
                </a:cubicBezTo>
                <a:cubicBezTo>
                  <a:pt x="999" y="276"/>
                  <a:pt x="999" y="276"/>
                  <a:pt x="999" y="276"/>
                </a:cubicBezTo>
                <a:cubicBezTo>
                  <a:pt x="1038" y="379"/>
                  <a:pt x="1038" y="379"/>
                  <a:pt x="1038" y="379"/>
                </a:cubicBezTo>
                <a:cubicBezTo>
                  <a:pt x="930" y="453"/>
                  <a:pt x="930" y="453"/>
                  <a:pt x="930" y="453"/>
                </a:cubicBezTo>
                <a:cubicBezTo>
                  <a:pt x="940" y="507"/>
                  <a:pt x="940" y="561"/>
                  <a:pt x="925" y="615"/>
                </a:cubicBezTo>
                <a:cubicBezTo>
                  <a:pt x="1033" y="689"/>
                  <a:pt x="1033" y="689"/>
                  <a:pt x="1033" y="689"/>
                </a:cubicBezTo>
                <a:cubicBezTo>
                  <a:pt x="989" y="793"/>
                  <a:pt x="989" y="793"/>
                  <a:pt x="989" y="793"/>
                </a:cubicBezTo>
                <a:cubicBezTo>
                  <a:pt x="861" y="763"/>
                  <a:pt x="861" y="763"/>
                  <a:pt x="861" y="763"/>
                </a:cubicBezTo>
                <a:cubicBezTo>
                  <a:pt x="832" y="807"/>
                  <a:pt x="787" y="847"/>
                  <a:pt x="743" y="876"/>
                </a:cubicBezTo>
                <a:cubicBezTo>
                  <a:pt x="768" y="1004"/>
                  <a:pt x="768" y="1004"/>
                  <a:pt x="768" y="1004"/>
                </a:cubicBezTo>
                <a:cubicBezTo>
                  <a:pt x="664" y="1044"/>
                  <a:pt x="664" y="1044"/>
                  <a:pt x="664" y="1044"/>
                </a:cubicBezTo>
                <a:lnTo>
                  <a:pt x="590" y="925"/>
                </a:lnTo>
                <a:close/>
                <a:moveTo>
                  <a:pt x="522" y="266"/>
                </a:moveTo>
                <a:cubicBezTo>
                  <a:pt x="384" y="266"/>
                  <a:pt x="271" y="379"/>
                  <a:pt x="271" y="517"/>
                </a:cubicBezTo>
                <a:cubicBezTo>
                  <a:pt x="271" y="655"/>
                  <a:pt x="384" y="768"/>
                  <a:pt x="522" y="768"/>
                </a:cubicBezTo>
                <a:cubicBezTo>
                  <a:pt x="659" y="768"/>
                  <a:pt x="773" y="655"/>
                  <a:pt x="773" y="517"/>
                </a:cubicBezTo>
                <a:cubicBezTo>
                  <a:pt x="773" y="487"/>
                  <a:pt x="768" y="453"/>
                  <a:pt x="758" y="428"/>
                </a:cubicBezTo>
                <a:cubicBezTo>
                  <a:pt x="718" y="330"/>
                  <a:pt x="625" y="266"/>
                  <a:pt x="522" y="2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61" name="Freeform 19">
            <a:extLst>
              <a:ext uri="{FF2B5EF4-FFF2-40B4-BE49-F238E27FC236}">
                <a16:creationId xmlns:a16="http://schemas.microsoft.com/office/drawing/2014/main" id="{D969A630-B303-4CB5-A8D7-A1E390A9924C}"/>
              </a:ext>
            </a:extLst>
          </p:cNvPr>
          <p:cNvSpPr>
            <a:spLocks noEditPoints="1"/>
          </p:cNvSpPr>
          <p:nvPr/>
        </p:nvSpPr>
        <p:spPr bwMode="auto">
          <a:xfrm>
            <a:off x="3256155" y="4075396"/>
            <a:ext cx="951029" cy="956431"/>
          </a:xfrm>
          <a:custGeom>
            <a:avLst/>
            <a:gdLst>
              <a:gd name="T0" fmla="*/ 590 w 1038"/>
              <a:gd name="T1" fmla="*/ 925 h 1044"/>
              <a:gd name="T2" fmla="*/ 428 w 1038"/>
              <a:gd name="T3" fmla="*/ 921 h 1044"/>
              <a:gd name="T4" fmla="*/ 354 w 1038"/>
              <a:gd name="T5" fmla="*/ 1029 h 1044"/>
              <a:gd name="T6" fmla="*/ 251 w 1038"/>
              <a:gd name="T7" fmla="*/ 984 h 1044"/>
              <a:gd name="T8" fmla="*/ 280 w 1038"/>
              <a:gd name="T9" fmla="*/ 857 h 1044"/>
              <a:gd name="T10" fmla="*/ 167 w 1038"/>
              <a:gd name="T11" fmla="*/ 738 h 1044"/>
              <a:gd name="T12" fmla="*/ 39 w 1038"/>
              <a:gd name="T13" fmla="*/ 763 h 1044"/>
              <a:gd name="T14" fmla="*/ 0 w 1038"/>
              <a:gd name="T15" fmla="*/ 660 h 1044"/>
              <a:gd name="T16" fmla="*/ 113 w 1038"/>
              <a:gd name="T17" fmla="*/ 591 h 1044"/>
              <a:gd name="T18" fmla="*/ 118 w 1038"/>
              <a:gd name="T19" fmla="*/ 428 h 1044"/>
              <a:gd name="T20" fmla="*/ 10 w 1038"/>
              <a:gd name="T21" fmla="*/ 355 h 1044"/>
              <a:gd name="T22" fmla="*/ 54 w 1038"/>
              <a:gd name="T23" fmla="*/ 251 h 1044"/>
              <a:gd name="T24" fmla="*/ 182 w 1038"/>
              <a:gd name="T25" fmla="*/ 281 h 1044"/>
              <a:gd name="T26" fmla="*/ 300 w 1038"/>
              <a:gd name="T27" fmla="*/ 167 h 1044"/>
              <a:gd name="T28" fmla="*/ 275 w 1038"/>
              <a:gd name="T29" fmla="*/ 40 h 1044"/>
              <a:gd name="T30" fmla="*/ 379 w 1038"/>
              <a:gd name="T31" fmla="*/ 0 h 1044"/>
              <a:gd name="T32" fmla="*/ 448 w 1038"/>
              <a:gd name="T33" fmla="*/ 113 h 1044"/>
              <a:gd name="T34" fmla="*/ 610 w 1038"/>
              <a:gd name="T35" fmla="*/ 118 h 1044"/>
              <a:gd name="T36" fmla="*/ 684 w 1038"/>
              <a:gd name="T37" fmla="*/ 10 h 1044"/>
              <a:gd name="T38" fmla="*/ 787 w 1038"/>
              <a:gd name="T39" fmla="*/ 54 h 1044"/>
              <a:gd name="T40" fmla="*/ 758 w 1038"/>
              <a:gd name="T41" fmla="*/ 182 h 1044"/>
              <a:gd name="T42" fmla="*/ 871 w 1038"/>
              <a:gd name="T43" fmla="*/ 300 h 1044"/>
              <a:gd name="T44" fmla="*/ 999 w 1038"/>
              <a:gd name="T45" fmla="*/ 276 h 1044"/>
              <a:gd name="T46" fmla="*/ 1038 w 1038"/>
              <a:gd name="T47" fmla="*/ 379 h 1044"/>
              <a:gd name="T48" fmla="*/ 930 w 1038"/>
              <a:gd name="T49" fmla="*/ 453 h 1044"/>
              <a:gd name="T50" fmla="*/ 925 w 1038"/>
              <a:gd name="T51" fmla="*/ 615 h 1044"/>
              <a:gd name="T52" fmla="*/ 1033 w 1038"/>
              <a:gd name="T53" fmla="*/ 689 h 1044"/>
              <a:gd name="T54" fmla="*/ 989 w 1038"/>
              <a:gd name="T55" fmla="*/ 793 h 1044"/>
              <a:gd name="T56" fmla="*/ 861 w 1038"/>
              <a:gd name="T57" fmla="*/ 763 h 1044"/>
              <a:gd name="T58" fmla="*/ 743 w 1038"/>
              <a:gd name="T59" fmla="*/ 876 h 1044"/>
              <a:gd name="T60" fmla="*/ 768 w 1038"/>
              <a:gd name="T61" fmla="*/ 1004 h 1044"/>
              <a:gd name="T62" fmla="*/ 664 w 1038"/>
              <a:gd name="T63" fmla="*/ 1044 h 1044"/>
              <a:gd name="T64" fmla="*/ 590 w 1038"/>
              <a:gd name="T65" fmla="*/ 925 h 1044"/>
              <a:gd name="T66" fmla="*/ 522 w 1038"/>
              <a:gd name="T67" fmla="*/ 266 h 1044"/>
              <a:gd name="T68" fmla="*/ 271 w 1038"/>
              <a:gd name="T69" fmla="*/ 517 h 1044"/>
              <a:gd name="T70" fmla="*/ 522 w 1038"/>
              <a:gd name="T71" fmla="*/ 768 h 1044"/>
              <a:gd name="T72" fmla="*/ 773 w 1038"/>
              <a:gd name="T73" fmla="*/ 517 h 1044"/>
              <a:gd name="T74" fmla="*/ 758 w 1038"/>
              <a:gd name="T75" fmla="*/ 428 h 1044"/>
              <a:gd name="T76" fmla="*/ 522 w 1038"/>
              <a:gd name="T77" fmla="*/ 266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38" h="1044">
                <a:moveTo>
                  <a:pt x="590" y="925"/>
                </a:moveTo>
                <a:cubicBezTo>
                  <a:pt x="536" y="935"/>
                  <a:pt x="482" y="935"/>
                  <a:pt x="428" y="921"/>
                </a:cubicBezTo>
                <a:cubicBezTo>
                  <a:pt x="354" y="1029"/>
                  <a:pt x="354" y="1029"/>
                  <a:pt x="354" y="1029"/>
                </a:cubicBezTo>
                <a:cubicBezTo>
                  <a:pt x="251" y="984"/>
                  <a:pt x="251" y="984"/>
                  <a:pt x="251" y="984"/>
                </a:cubicBezTo>
                <a:cubicBezTo>
                  <a:pt x="280" y="857"/>
                  <a:pt x="280" y="857"/>
                  <a:pt x="280" y="857"/>
                </a:cubicBezTo>
                <a:cubicBezTo>
                  <a:pt x="236" y="827"/>
                  <a:pt x="197" y="783"/>
                  <a:pt x="167" y="738"/>
                </a:cubicBezTo>
                <a:cubicBezTo>
                  <a:pt x="39" y="763"/>
                  <a:pt x="39" y="763"/>
                  <a:pt x="39" y="763"/>
                </a:cubicBezTo>
                <a:cubicBezTo>
                  <a:pt x="0" y="660"/>
                  <a:pt x="0" y="660"/>
                  <a:pt x="0" y="660"/>
                </a:cubicBezTo>
                <a:cubicBezTo>
                  <a:pt x="113" y="591"/>
                  <a:pt x="113" y="591"/>
                  <a:pt x="113" y="591"/>
                </a:cubicBezTo>
                <a:cubicBezTo>
                  <a:pt x="103" y="537"/>
                  <a:pt x="103" y="482"/>
                  <a:pt x="118" y="428"/>
                </a:cubicBezTo>
                <a:cubicBezTo>
                  <a:pt x="10" y="355"/>
                  <a:pt x="10" y="355"/>
                  <a:pt x="10" y="355"/>
                </a:cubicBezTo>
                <a:cubicBezTo>
                  <a:pt x="54" y="251"/>
                  <a:pt x="54" y="251"/>
                  <a:pt x="54" y="251"/>
                </a:cubicBezTo>
                <a:cubicBezTo>
                  <a:pt x="182" y="281"/>
                  <a:pt x="182" y="281"/>
                  <a:pt x="182" y="281"/>
                </a:cubicBezTo>
                <a:cubicBezTo>
                  <a:pt x="211" y="236"/>
                  <a:pt x="256" y="197"/>
                  <a:pt x="300" y="167"/>
                </a:cubicBezTo>
                <a:cubicBezTo>
                  <a:pt x="275" y="40"/>
                  <a:pt x="275" y="40"/>
                  <a:pt x="275" y="40"/>
                </a:cubicBezTo>
                <a:cubicBezTo>
                  <a:pt x="379" y="0"/>
                  <a:pt x="379" y="0"/>
                  <a:pt x="379" y="0"/>
                </a:cubicBezTo>
                <a:cubicBezTo>
                  <a:pt x="448" y="113"/>
                  <a:pt x="448" y="113"/>
                  <a:pt x="448" y="113"/>
                </a:cubicBezTo>
                <a:cubicBezTo>
                  <a:pt x="502" y="103"/>
                  <a:pt x="556" y="103"/>
                  <a:pt x="610" y="118"/>
                </a:cubicBezTo>
                <a:cubicBezTo>
                  <a:pt x="684" y="10"/>
                  <a:pt x="684" y="10"/>
                  <a:pt x="684" y="10"/>
                </a:cubicBezTo>
                <a:cubicBezTo>
                  <a:pt x="787" y="54"/>
                  <a:pt x="787" y="54"/>
                  <a:pt x="787" y="54"/>
                </a:cubicBezTo>
                <a:cubicBezTo>
                  <a:pt x="758" y="182"/>
                  <a:pt x="758" y="182"/>
                  <a:pt x="758" y="182"/>
                </a:cubicBezTo>
                <a:cubicBezTo>
                  <a:pt x="802" y="212"/>
                  <a:pt x="841" y="256"/>
                  <a:pt x="871" y="300"/>
                </a:cubicBezTo>
                <a:cubicBezTo>
                  <a:pt x="999" y="276"/>
                  <a:pt x="999" y="276"/>
                  <a:pt x="999" y="276"/>
                </a:cubicBezTo>
                <a:cubicBezTo>
                  <a:pt x="1038" y="379"/>
                  <a:pt x="1038" y="379"/>
                  <a:pt x="1038" y="379"/>
                </a:cubicBezTo>
                <a:cubicBezTo>
                  <a:pt x="930" y="453"/>
                  <a:pt x="930" y="453"/>
                  <a:pt x="930" y="453"/>
                </a:cubicBezTo>
                <a:cubicBezTo>
                  <a:pt x="940" y="507"/>
                  <a:pt x="940" y="561"/>
                  <a:pt x="925" y="615"/>
                </a:cubicBezTo>
                <a:cubicBezTo>
                  <a:pt x="1033" y="689"/>
                  <a:pt x="1033" y="689"/>
                  <a:pt x="1033" y="689"/>
                </a:cubicBezTo>
                <a:cubicBezTo>
                  <a:pt x="989" y="793"/>
                  <a:pt x="989" y="793"/>
                  <a:pt x="989" y="793"/>
                </a:cubicBezTo>
                <a:cubicBezTo>
                  <a:pt x="861" y="763"/>
                  <a:pt x="861" y="763"/>
                  <a:pt x="861" y="763"/>
                </a:cubicBezTo>
                <a:cubicBezTo>
                  <a:pt x="832" y="807"/>
                  <a:pt x="787" y="847"/>
                  <a:pt x="743" y="876"/>
                </a:cubicBezTo>
                <a:cubicBezTo>
                  <a:pt x="768" y="1004"/>
                  <a:pt x="768" y="1004"/>
                  <a:pt x="768" y="1004"/>
                </a:cubicBezTo>
                <a:cubicBezTo>
                  <a:pt x="664" y="1044"/>
                  <a:pt x="664" y="1044"/>
                  <a:pt x="664" y="1044"/>
                </a:cubicBezTo>
                <a:lnTo>
                  <a:pt x="590" y="925"/>
                </a:lnTo>
                <a:close/>
                <a:moveTo>
                  <a:pt x="522" y="266"/>
                </a:moveTo>
                <a:cubicBezTo>
                  <a:pt x="384" y="266"/>
                  <a:pt x="271" y="379"/>
                  <a:pt x="271" y="517"/>
                </a:cubicBezTo>
                <a:cubicBezTo>
                  <a:pt x="271" y="655"/>
                  <a:pt x="384" y="768"/>
                  <a:pt x="522" y="768"/>
                </a:cubicBezTo>
                <a:cubicBezTo>
                  <a:pt x="659" y="768"/>
                  <a:pt x="773" y="655"/>
                  <a:pt x="773" y="517"/>
                </a:cubicBezTo>
                <a:cubicBezTo>
                  <a:pt x="773" y="487"/>
                  <a:pt x="768" y="453"/>
                  <a:pt x="758" y="428"/>
                </a:cubicBezTo>
                <a:cubicBezTo>
                  <a:pt x="718" y="330"/>
                  <a:pt x="625" y="266"/>
                  <a:pt x="522" y="2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D2BFCB1-CE1E-4103-B31E-B3F69221800D}"/>
              </a:ext>
            </a:extLst>
          </p:cNvPr>
          <p:cNvSpPr/>
          <p:nvPr/>
        </p:nvSpPr>
        <p:spPr>
          <a:xfrm>
            <a:off x="1107764" y="4615779"/>
            <a:ext cx="1349370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Transfer of training</a:t>
            </a:r>
            <a:endParaRPr lang="en-IN" sz="16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6617500" y="2429167"/>
            <a:ext cx="1467547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Maintenance</a:t>
            </a:r>
            <a:endParaRPr lang="en-IN" sz="20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EDF73D-F453-4F2A-9698-A84C9C172112}"/>
              </a:ext>
            </a:extLst>
          </p:cNvPr>
          <p:cNvSpPr/>
          <p:nvPr/>
        </p:nvSpPr>
        <p:spPr>
          <a:xfrm>
            <a:off x="6685853" y="3434207"/>
            <a:ext cx="1349370" cy="4847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105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This is a sample text. </a:t>
            </a:r>
          </a:p>
          <a:p>
            <a:pPr algn="ctr"/>
            <a:r>
              <a:rPr lang="en-IN" sz="105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Insert your desired text here.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6685853" y="4738891"/>
            <a:ext cx="1349370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Generalization</a:t>
            </a:r>
            <a:endParaRPr lang="en-IN" sz="16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EA446AF-68CD-4365-A4F0-76B6C2A97525}"/>
              </a:ext>
            </a:extLst>
          </p:cNvPr>
          <p:cNvGrpSpPr/>
          <p:nvPr/>
        </p:nvGrpSpPr>
        <p:grpSpPr>
          <a:xfrm>
            <a:off x="4376564" y="3539519"/>
            <a:ext cx="411071" cy="349632"/>
            <a:chOff x="4157663" y="5707063"/>
            <a:chExt cx="1030287" cy="876300"/>
          </a:xfrm>
          <a:solidFill>
            <a:schemeClr val="tx1">
              <a:lumMod val="50000"/>
              <a:lumOff val="50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71" name="Freeform 24">
              <a:extLst>
                <a:ext uri="{FF2B5EF4-FFF2-40B4-BE49-F238E27FC236}">
                  <a16:creationId xmlns:a16="http://schemas.microsoft.com/office/drawing/2014/main" id="{884203FE-E565-49D8-8658-38942A755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800" y="5707063"/>
              <a:ext cx="352425" cy="428625"/>
            </a:xfrm>
            <a:custGeom>
              <a:avLst/>
              <a:gdLst>
                <a:gd name="T0" fmla="*/ 407 w 814"/>
                <a:gd name="T1" fmla="*/ 990 h 990"/>
                <a:gd name="T2" fmla="*/ 814 w 814"/>
                <a:gd name="T3" fmla="*/ 495 h 990"/>
                <a:gd name="T4" fmla="*/ 407 w 814"/>
                <a:gd name="T5" fmla="*/ 0 h 990"/>
                <a:gd name="T6" fmla="*/ 0 w 814"/>
                <a:gd name="T7" fmla="*/ 495 h 990"/>
                <a:gd name="T8" fmla="*/ 407 w 814"/>
                <a:gd name="T9" fmla="*/ 99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4" h="990">
                  <a:moveTo>
                    <a:pt x="407" y="990"/>
                  </a:moveTo>
                  <a:cubicBezTo>
                    <a:pt x="632" y="990"/>
                    <a:pt x="814" y="768"/>
                    <a:pt x="814" y="495"/>
                  </a:cubicBezTo>
                  <a:cubicBezTo>
                    <a:pt x="814" y="222"/>
                    <a:pt x="755" y="0"/>
                    <a:pt x="407" y="0"/>
                  </a:cubicBezTo>
                  <a:cubicBezTo>
                    <a:pt x="59" y="0"/>
                    <a:pt x="0" y="222"/>
                    <a:pt x="0" y="495"/>
                  </a:cubicBezTo>
                  <a:cubicBezTo>
                    <a:pt x="0" y="768"/>
                    <a:pt x="182" y="990"/>
                    <a:pt x="407" y="9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72" name="Freeform 25">
              <a:extLst>
                <a:ext uri="{FF2B5EF4-FFF2-40B4-BE49-F238E27FC236}">
                  <a16:creationId xmlns:a16="http://schemas.microsoft.com/office/drawing/2014/main" id="{2129BB55-31A8-4FDF-93E6-DCE3EA570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6151563"/>
              <a:ext cx="666750" cy="431800"/>
            </a:xfrm>
            <a:custGeom>
              <a:avLst/>
              <a:gdLst>
                <a:gd name="T0" fmla="*/ 1539 w 1540"/>
                <a:gd name="T1" fmla="*/ 698 h 996"/>
                <a:gd name="T2" fmla="*/ 993 w 1540"/>
                <a:gd name="T3" fmla="*/ 0 h 996"/>
                <a:gd name="T4" fmla="*/ 770 w 1540"/>
                <a:gd name="T5" fmla="*/ 85 h 996"/>
                <a:gd name="T6" fmla="*/ 547 w 1540"/>
                <a:gd name="T7" fmla="*/ 0 h 996"/>
                <a:gd name="T8" fmla="*/ 2 w 1540"/>
                <a:gd name="T9" fmla="*/ 682 h 996"/>
                <a:gd name="T10" fmla="*/ 0 w 1540"/>
                <a:gd name="T11" fmla="*/ 718 h 996"/>
                <a:gd name="T12" fmla="*/ 0 w 1540"/>
                <a:gd name="T13" fmla="*/ 768 h 996"/>
                <a:gd name="T14" fmla="*/ 770 w 1540"/>
                <a:gd name="T15" fmla="*/ 996 h 996"/>
                <a:gd name="T16" fmla="*/ 1540 w 1540"/>
                <a:gd name="T17" fmla="*/ 768 h 996"/>
                <a:gd name="T18" fmla="*/ 1540 w 1540"/>
                <a:gd name="T19" fmla="*/ 731 h 996"/>
                <a:gd name="T20" fmla="*/ 1539 w 1540"/>
                <a:gd name="T21" fmla="*/ 698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0" h="996">
                  <a:moveTo>
                    <a:pt x="1539" y="698"/>
                  </a:moveTo>
                  <a:cubicBezTo>
                    <a:pt x="1531" y="221"/>
                    <a:pt x="1469" y="86"/>
                    <a:pt x="993" y="0"/>
                  </a:cubicBezTo>
                  <a:cubicBezTo>
                    <a:pt x="993" y="0"/>
                    <a:pt x="926" y="85"/>
                    <a:pt x="770" y="85"/>
                  </a:cubicBezTo>
                  <a:cubicBezTo>
                    <a:pt x="614" y="85"/>
                    <a:pt x="547" y="0"/>
                    <a:pt x="547" y="0"/>
                  </a:cubicBezTo>
                  <a:cubicBezTo>
                    <a:pt x="76" y="85"/>
                    <a:pt x="10" y="218"/>
                    <a:pt x="2" y="682"/>
                  </a:cubicBezTo>
                  <a:cubicBezTo>
                    <a:pt x="1" y="720"/>
                    <a:pt x="1" y="722"/>
                    <a:pt x="0" y="718"/>
                  </a:cubicBezTo>
                  <a:cubicBezTo>
                    <a:pt x="0" y="726"/>
                    <a:pt x="0" y="741"/>
                    <a:pt x="0" y="768"/>
                  </a:cubicBezTo>
                  <a:cubicBezTo>
                    <a:pt x="0" y="768"/>
                    <a:pt x="114" y="996"/>
                    <a:pt x="770" y="996"/>
                  </a:cubicBezTo>
                  <a:cubicBezTo>
                    <a:pt x="1426" y="996"/>
                    <a:pt x="1540" y="768"/>
                    <a:pt x="1540" y="768"/>
                  </a:cubicBezTo>
                  <a:cubicBezTo>
                    <a:pt x="1540" y="751"/>
                    <a:pt x="1540" y="739"/>
                    <a:pt x="1540" y="731"/>
                  </a:cubicBezTo>
                  <a:cubicBezTo>
                    <a:pt x="1540" y="733"/>
                    <a:pt x="1539" y="728"/>
                    <a:pt x="1539" y="6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73" name="Freeform 26">
              <a:extLst>
                <a:ext uri="{FF2B5EF4-FFF2-40B4-BE49-F238E27FC236}">
                  <a16:creationId xmlns:a16="http://schemas.microsoft.com/office/drawing/2014/main" id="{3B3A4A4D-A245-45A9-A688-F40AEF112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1400" y="5749926"/>
              <a:ext cx="207962" cy="347663"/>
            </a:xfrm>
            <a:custGeom>
              <a:avLst/>
              <a:gdLst>
                <a:gd name="T0" fmla="*/ 151 w 482"/>
                <a:gd name="T1" fmla="*/ 803 h 803"/>
                <a:gd name="T2" fmla="*/ 482 w 482"/>
                <a:gd name="T3" fmla="*/ 402 h 803"/>
                <a:gd name="T4" fmla="*/ 151 w 482"/>
                <a:gd name="T5" fmla="*/ 0 h 803"/>
                <a:gd name="T6" fmla="*/ 28 w 482"/>
                <a:gd name="T7" fmla="*/ 14 h 803"/>
                <a:gd name="T8" fmla="*/ 102 w 482"/>
                <a:gd name="T9" fmla="*/ 397 h 803"/>
                <a:gd name="T10" fmla="*/ 0 w 482"/>
                <a:gd name="T11" fmla="*/ 759 h 803"/>
                <a:gd name="T12" fmla="*/ 151 w 482"/>
                <a:gd name="T13" fmla="*/ 803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2" h="803">
                  <a:moveTo>
                    <a:pt x="151" y="803"/>
                  </a:moveTo>
                  <a:cubicBezTo>
                    <a:pt x="334" y="803"/>
                    <a:pt x="482" y="624"/>
                    <a:pt x="482" y="402"/>
                  </a:cubicBezTo>
                  <a:cubicBezTo>
                    <a:pt x="482" y="180"/>
                    <a:pt x="434" y="0"/>
                    <a:pt x="151" y="0"/>
                  </a:cubicBezTo>
                  <a:cubicBezTo>
                    <a:pt x="104" y="0"/>
                    <a:pt x="63" y="5"/>
                    <a:pt x="28" y="14"/>
                  </a:cubicBezTo>
                  <a:cubicBezTo>
                    <a:pt x="93" y="134"/>
                    <a:pt x="102" y="280"/>
                    <a:pt x="102" y="397"/>
                  </a:cubicBezTo>
                  <a:cubicBezTo>
                    <a:pt x="102" y="529"/>
                    <a:pt x="66" y="655"/>
                    <a:pt x="0" y="759"/>
                  </a:cubicBezTo>
                  <a:cubicBezTo>
                    <a:pt x="46" y="787"/>
                    <a:pt x="97" y="803"/>
                    <a:pt x="151" y="8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FD42B7D6-881D-4E2A-88A4-5AABB2C2F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0138" y="6110288"/>
              <a:ext cx="277812" cy="339725"/>
            </a:xfrm>
            <a:custGeom>
              <a:avLst/>
              <a:gdLst>
                <a:gd name="T0" fmla="*/ 640 w 641"/>
                <a:gd name="T1" fmla="*/ 567 h 783"/>
                <a:gd name="T2" fmla="*/ 197 w 641"/>
                <a:gd name="T3" fmla="*/ 0 h 783"/>
                <a:gd name="T4" fmla="*/ 15 w 641"/>
                <a:gd name="T5" fmla="*/ 70 h 783"/>
                <a:gd name="T6" fmla="*/ 0 w 641"/>
                <a:gd name="T7" fmla="*/ 69 h 783"/>
                <a:gd name="T8" fmla="*/ 208 w 641"/>
                <a:gd name="T9" fmla="*/ 230 h 783"/>
                <a:gd name="T10" fmla="*/ 327 w 641"/>
                <a:gd name="T11" fmla="*/ 783 h 783"/>
                <a:gd name="T12" fmla="*/ 641 w 641"/>
                <a:gd name="T13" fmla="*/ 624 h 783"/>
                <a:gd name="T14" fmla="*/ 641 w 641"/>
                <a:gd name="T15" fmla="*/ 594 h 783"/>
                <a:gd name="T16" fmla="*/ 640 w 641"/>
                <a:gd name="T17" fmla="*/ 567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783">
                  <a:moveTo>
                    <a:pt x="640" y="567"/>
                  </a:moveTo>
                  <a:cubicBezTo>
                    <a:pt x="634" y="180"/>
                    <a:pt x="583" y="70"/>
                    <a:pt x="197" y="0"/>
                  </a:cubicBezTo>
                  <a:cubicBezTo>
                    <a:pt x="197" y="0"/>
                    <a:pt x="142" y="70"/>
                    <a:pt x="15" y="70"/>
                  </a:cubicBezTo>
                  <a:cubicBezTo>
                    <a:pt x="10" y="70"/>
                    <a:pt x="5" y="70"/>
                    <a:pt x="0" y="69"/>
                  </a:cubicBezTo>
                  <a:cubicBezTo>
                    <a:pt x="81" y="106"/>
                    <a:pt x="154" y="156"/>
                    <a:pt x="208" y="230"/>
                  </a:cubicBezTo>
                  <a:cubicBezTo>
                    <a:pt x="301" y="358"/>
                    <a:pt x="323" y="530"/>
                    <a:pt x="327" y="783"/>
                  </a:cubicBezTo>
                  <a:cubicBezTo>
                    <a:pt x="587" y="731"/>
                    <a:pt x="641" y="624"/>
                    <a:pt x="641" y="624"/>
                  </a:cubicBezTo>
                  <a:cubicBezTo>
                    <a:pt x="641" y="610"/>
                    <a:pt x="641" y="600"/>
                    <a:pt x="641" y="594"/>
                  </a:cubicBezTo>
                  <a:cubicBezTo>
                    <a:pt x="640" y="596"/>
                    <a:pt x="640" y="592"/>
                    <a:pt x="640" y="5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75" name="Freeform 28">
              <a:extLst>
                <a:ext uri="{FF2B5EF4-FFF2-40B4-BE49-F238E27FC236}">
                  <a16:creationId xmlns:a16="http://schemas.microsoft.com/office/drawing/2014/main" id="{81F2AFF5-E5EC-4568-B1F9-8C703E468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4663" y="5749926"/>
              <a:ext cx="207962" cy="347663"/>
            </a:xfrm>
            <a:custGeom>
              <a:avLst/>
              <a:gdLst>
                <a:gd name="T0" fmla="*/ 330 w 482"/>
                <a:gd name="T1" fmla="*/ 803 h 803"/>
                <a:gd name="T2" fmla="*/ 482 w 482"/>
                <a:gd name="T3" fmla="*/ 759 h 803"/>
                <a:gd name="T4" fmla="*/ 380 w 482"/>
                <a:gd name="T5" fmla="*/ 397 h 803"/>
                <a:gd name="T6" fmla="*/ 454 w 482"/>
                <a:gd name="T7" fmla="*/ 14 h 803"/>
                <a:gd name="T8" fmla="*/ 330 w 482"/>
                <a:gd name="T9" fmla="*/ 0 h 803"/>
                <a:gd name="T10" fmla="*/ 0 w 482"/>
                <a:gd name="T11" fmla="*/ 402 h 803"/>
                <a:gd name="T12" fmla="*/ 330 w 482"/>
                <a:gd name="T13" fmla="*/ 803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2" h="803">
                  <a:moveTo>
                    <a:pt x="330" y="803"/>
                  </a:moveTo>
                  <a:cubicBezTo>
                    <a:pt x="385" y="803"/>
                    <a:pt x="436" y="787"/>
                    <a:pt x="482" y="759"/>
                  </a:cubicBezTo>
                  <a:cubicBezTo>
                    <a:pt x="416" y="655"/>
                    <a:pt x="380" y="529"/>
                    <a:pt x="380" y="397"/>
                  </a:cubicBezTo>
                  <a:cubicBezTo>
                    <a:pt x="380" y="280"/>
                    <a:pt x="389" y="134"/>
                    <a:pt x="454" y="14"/>
                  </a:cubicBezTo>
                  <a:cubicBezTo>
                    <a:pt x="419" y="5"/>
                    <a:pt x="378" y="0"/>
                    <a:pt x="330" y="0"/>
                  </a:cubicBezTo>
                  <a:cubicBezTo>
                    <a:pt x="48" y="0"/>
                    <a:pt x="0" y="180"/>
                    <a:pt x="0" y="402"/>
                  </a:cubicBezTo>
                  <a:cubicBezTo>
                    <a:pt x="0" y="624"/>
                    <a:pt x="148" y="803"/>
                    <a:pt x="330" y="8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76" name="Freeform 29">
              <a:extLst>
                <a:ext uri="{FF2B5EF4-FFF2-40B4-BE49-F238E27FC236}">
                  <a16:creationId xmlns:a16="http://schemas.microsoft.com/office/drawing/2014/main" id="{96494402-3762-4B47-A322-858F6EBA8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663" y="6110288"/>
              <a:ext cx="276225" cy="339725"/>
            </a:xfrm>
            <a:custGeom>
              <a:avLst/>
              <a:gdLst>
                <a:gd name="T0" fmla="*/ 641 w 641"/>
                <a:gd name="T1" fmla="*/ 69 h 783"/>
                <a:gd name="T2" fmla="*/ 625 w 641"/>
                <a:gd name="T3" fmla="*/ 70 h 783"/>
                <a:gd name="T4" fmla="*/ 444 w 641"/>
                <a:gd name="T5" fmla="*/ 0 h 783"/>
                <a:gd name="T6" fmla="*/ 1 w 641"/>
                <a:gd name="T7" fmla="*/ 567 h 783"/>
                <a:gd name="T8" fmla="*/ 0 w 641"/>
                <a:gd name="T9" fmla="*/ 594 h 783"/>
                <a:gd name="T10" fmla="*/ 0 w 641"/>
                <a:gd name="T11" fmla="*/ 624 h 783"/>
                <a:gd name="T12" fmla="*/ 314 w 641"/>
                <a:gd name="T13" fmla="*/ 783 h 783"/>
                <a:gd name="T14" fmla="*/ 433 w 641"/>
                <a:gd name="T15" fmla="*/ 230 h 783"/>
                <a:gd name="T16" fmla="*/ 641 w 641"/>
                <a:gd name="T17" fmla="*/ 69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783">
                  <a:moveTo>
                    <a:pt x="641" y="69"/>
                  </a:moveTo>
                  <a:cubicBezTo>
                    <a:pt x="636" y="70"/>
                    <a:pt x="631" y="70"/>
                    <a:pt x="625" y="70"/>
                  </a:cubicBezTo>
                  <a:cubicBezTo>
                    <a:pt x="499" y="70"/>
                    <a:pt x="444" y="0"/>
                    <a:pt x="444" y="0"/>
                  </a:cubicBezTo>
                  <a:cubicBezTo>
                    <a:pt x="58" y="70"/>
                    <a:pt x="7" y="180"/>
                    <a:pt x="1" y="567"/>
                  </a:cubicBezTo>
                  <a:cubicBezTo>
                    <a:pt x="1" y="592"/>
                    <a:pt x="1" y="596"/>
                    <a:pt x="0" y="594"/>
                  </a:cubicBezTo>
                  <a:cubicBezTo>
                    <a:pt x="0" y="600"/>
                    <a:pt x="0" y="610"/>
                    <a:pt x="0" y="624"/>
                  </a:cubicBezTo>
                  <a:cubicBezTo>
                    <a:pt x="0" y="624"/>
                    <a:pt x="54" y="731"/>
                    <a:pt x="314" y="783"/>
                  </a:cubicBezTo>
                  <a:cubicBezTo>
                    <a:pt x="318" y="530"/>
                    <a:pt x="340" y="358"/>
                    <a:pt x="433" y="230"/>
                  </a:cubicBezTo>
                  <a:cubicBezTo>
                    <a:pt x="487" y="156"/>
                    <a:pt x="560" y="106"/>
                    <a:pt x="641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B6947529-EC0C-499A-BC4B-876260698CF1}"/>
              </a:ext>
            </a:extLst>
          </p:cNvPr>
          <p:cNvSpPr/>
          <p:nvPr/>
        </p:nvSpPr>
        <p:spPr>
          <a:xfrm>
            <a:off x="2897378" y="2571528"/>
            <a:ext cx="1062590" cy="527961"/>
          </a:xfrm>
          <a:custGeom>
            <a:avLst/>
            <a:gdLst>
              <a:gd name="connsiteX0" fmla="*/ 0 w 815525"/>
              <a:gd name="connsiteY0" fmla="*/ 0 h 815525"/>
              <a:gd name="connsiteX1" fmla="*/ 815525 w 815525"/>
              <a:gd name="connsiteY1" fmla="*/ 0 h 815525"/>
              <a:gd name="connsiteX2" fmla="*/ 815525 w 815525"/>
              <a:gd name="connsiteY2" fmla="*/ 815525 h 815525"/>
              <a:gd name="connsiteX3" fmla="*/ 0 w 815525"/>
              <a:gd name="connsiteY3" fmla="*/ 815525 h 815525"/>
              <a:gd name="connsiteX4" fmla="*/ 0 w 815525"/>
              <a:gd name="connsiteY4" fmla="*/ 0 h 815525"/>
              <a:gd name="connsiteX0" fmla="*/ 0 w 815525"/>
              <a:gd name="connsiteY0" fmla="*/ 815525 h 906965"/>
              <a:gd name="connsiteX1" fmla="*/ 0 w 815525"/>
              <a:gd name="connsiteY1" fmla="*/ 0 h 906965"/>
              <a:gd name="connsiteX2" fmla="*/ 815525 w 815525"/>
              <a:gd name="connsiteY2" fmla="*/ 0 h 906965"/>
              <a:gd name="connsiteX3" fmla="*/ 815525 w 815525"/>
              <a:gd name="connsiteY3" fmla="*/ 815525 h 906965"/>
              <a:gd name="connsiteX4" fmla="*/ 91440 w 815525"/>
              <a:gd name="connsiteY4" fmla="*/ 906965 h 906965"/>
              <a:gd name="connsiteX0" fmla="*/ 0 w 815525"/>
              <a:gd name="connsiteY0" fmla="*/ 0 h 906965"/>
              <a:gd name="connsiteX1" fmla="*/ 815525 w 815525"/>
              <a:gd name="connsiteY1" fmla="*/ 0 h 906965"/>
              <a:gd name="connsiteX2" fmla="*/ 815525 w 815525"/>
              <a:gd name="connsiteY2" fmla="*/ 815525 h 906965"/>
              <a:gd name="connsiteX3" fmla="*/ 91440 w 815525"/>
              <a:gd name="connsiteY3" fmla="*/ 906965 h 906965"/>
              <a:gd name="connsiteX0" fmla="*/ 0 w 815525"/>
              <a:gd name="connsiteY0" fmla="*/ 0 h 815525"/>
              <a:gd name="connsiteX1" fmla="*/ 815525 w 815525"/>
              <a:gd name="connsiteY1" fmla="*/ 0 h 815525"/>
              <a:gd name="connsiteX2" fmla="*/ 815525 w 815525"/>
              <a:gd name="connsiteY2" fmla="*/ 815525 h 815525"/>
              <a:gd name="connsiteX0" fmla="*/ 0 w 1404805"/>
              <a:gd name="connsiteY0" fmla="*/ 0 h 703765"/>
              <a:gd name="connsiteX1" fmla="*/ 815525 w 1404805"/>
              <a:gd name="connsiteY1" fmla="*/ 0 h 703765"/>
              <a:gd name="connsiteX2" fmla="*/ 1404805 w 1404805"/>
              <a:gd name="connsiteY2" fmla="*/ 703765 h 70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805" h="703765">
                <a:moveTo>
                  <a:pt x="0" y="0"/>
                </a:moveTo>
                <a:lnTo>
                  <a:pt x="815525" y="0"/>
                </a:lnTo>
                <a:lnTo>
                  <a:pt x="1404805" y="703765"/>
                </a:lnTo>
              </a:path>
            </a:pathLst>
          </a:custGeom>
          <a:noFill/>
          <a:ln w="19050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9" name="Rectangle 77">
            <a:extLst>
              <a:ext uri="{FF2B5EF4-FFF2-40B4-BE49-F238E27FC236}">
                <a16:creationId xmlns:a16="http://schemas.microsoft.com/office/drawing/2014/main" id="{2B52CFF6-F26D-4D2E-A6D9-AF8BF0C0E6C1}"/>
              </a:ext>
            </a:extLst>
          </p:cNvPr>
          <p:cNvSpPr/>
          <p:nvPr/>
        </p:nvSpPr>
        <p:spPr>
          <a:xfrm flipH="1">
            <a:off x="5189451" y="2581053"/>
            <a:ext cx="1062590" cy="527961"/>
          </a:xfrm>
          <a:custGeom>
            <a:avLst/>
            <a:gdLst>
              <a:gd name="connsiteX0" fmla="*/ 0 w 815525"/>
              <a:gd name="connsiteY0" fmla="*/ 0 h 815525"/>
              <a:gd name="connsiteX1" fmla="*/ 815525 w 815525"/>
              <a:gd name="connsiteY1" fmla="*/ 0 h 815525"/>
              <a:gd name="connsiteX2" fmla="*/ 815525 w 815525"/>
              <a:gd name="connsiteY2" fmla="*/ 815525 h 815525"/>
              <a:gd name="connsiteX3" fmla="*/ 0 w 815525"/>
              <a:gd name="connsiteY3" fmla="*/ 815525 h 815525"/>
              <a:gd name="connsiteX4" fmla="*/ 0 w 815525"/>
              <a:gd name="connsiteY4" fmla="*/ 0 h 815525"/>
              <a:gd name="connsiteX0" fmla="*/ 0 w 815525"/>
              <a:gd name="connsiteY0" fmla="*/ 815525 h 906965"/>
              <a:gd name="connsiteX1" fmla="*/ 0 w 815525"/>
              <a:gd name="connsiteY1" fmla="*/ 0 h 906965"/>
              <a:gd name="connsiteX2" fmla="*/ 815525 w 815525"/>
              <a:gd name="connsiteY2" fmla="*/ 0 h 906965"/>
              <a:gd name="connsiteX3" fmla="*/ 815525 w 815525"/>
              <a:gd name="connsiteY3" fmla="*/ 815525 h 906965"/>
              <a:gd name="connsiteX4" fmla="*/ 91440 w 815525"/>
              <a:gd name="connsiteY4" fmla="*/ 906965 h 906965"/>
              <a:gd name="connsiteX0" fmla="*/ 0 w 815525"/>
              <a:gd name="connsiteY0" fmla="*/ 0 h 906965"/>
              <a:gd name="connsiteX1" fmla="*/ 815525 w 815525"/>
              <a:gd name="connsiteY1" fmla="*/ 0 h 906965"/>
              <a:gd name="connsiteX2" fmla="*/ 815525 w 815525"/>
              <a:gd name="connsiteY2" fmla="*/ 815525 h 906965"/>
              <a:gd name="connsiteX3" fmla="*/ 91440 w 815525"/>
              <a:gd name="connsiteY3" fmla="*/ 906965 h 906965"/>
              <a:gd name="connsiteX0" fmla="*/ 0 w 815525"/>
              <a:gd name="connsiteY0" fmla="*/ 0 h 815525"/>
              <a:gd name="connsiteX1" fmla="*/ 815525 w 815525"/>
              <a:gd name="connsiteY1" fmla="*/ 0 h 815525"/>
              <a:gd name="connsiteX2" fmla="*/ 815525 w 815525"/>
              <a:gd name="connsiteY2" fmla="*/ 815525 h 815525"/>
              <a:gd name="connsiteX0" fmla="*/ 0 w 1404805"/>
              <a:gd name="connsiteY0" fmla="*/ 0 h 703765"/>
              <a:gd name="connsiteX1" fmla="*/ 815525 w 1404805"/>
              <a:gd name="connsiteY1" fmla="*/ 0 h 703765"/>
              <a:gd name="connsiteX2" fmla="*/ 1404805 w 1404805"/>
              <a:gd name="connsiteY2" fmla="*/ 703765 h 70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805" h="703765">
                <a:moveTo>
                  <a:pt x="0" y="0"/>
                </a:moveTo>
                <a:lnTo>
                  <a:pt x="815525" y="0"/>
                </a:lnTo>
                <a:lnTo>
                  <a:pt x="1404805" y="703765"/>
                </a:lnTo>
              </a:path>
            </a:pathLst>
          </a:custGeom>
          <a:noFill/>
          <a:ln w="19050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0" name="Rectangle 77">
            <a:extLst>
              <a:ext uri="{FF2B5EF4-FFF2-40B4-BE49-F238E27FC236}">
                <a16:creationId xmlns:a16="http://schemas.microsoft.com/office/drawing/2014/main" id="{FA3202D1-1117-4C39-9A62-7850E214FC71}"/>
              </a:ext>
            </a:extLst>
          </p:cNvPr>
          <p:cNvSpPr/>
          <p:nvPr/>
        </p:nvSpPr>
        <p:spPr>
          <a:xfrm flipV="1">
            <a:off x="2897378" y="4339784"/>
            <a:ext cx="1062590" cy="527961"/>
          </a:xfrm>
          <a:custGeom>
            <a:avLst/>
            <a:gdLst>
              <a:gd name="connsiteX0" fmla="*/ 0 w 815525"/>
              <a:gd name="connsiteY0" fmla="*/ 0 h 815525"/>
              <a:gd name="connsiteX1" fmla="*/ 815525 w 815525"/>
              <a:gd name="connsiteY1" fmla="*/ 0 h 815525"/>
              <a:gd name="connsiteX2" fmla="*/ 815525 w 815525"/>
              <a:gd name="connsiteY2" fmla="*/ 815525 h 815525"/>
              <a:gd name="connsiteX3" fmla="*/ 0 w 815525"/>
              <a:gd name="connsiteY3" fmla="*/ 815525 h 815525"/>
              <a:gd name="connsiteX4" fmla="*/ 0 w 815525"/>
              <a:gd name="connsiteY4" fmla="*/ 0 h 815525"/>
              <a:gd name="connsiteX0" fmla="*/ 0 w 815525"/>
              <a:gd name="connsiteY0" fmla="*/ 815525 h 906965"/>
              <a:gd name="connsiteX1" fmla="*/ 0 w 815525"/>
              <a:gd name="connsiteY1" fmla="*/ 0 h 906965"/>
              <a:gd name="connsiteX2" fmla="*/ 815525 w 815525"/>
              <a:gd name="connsiteY2" fmla="*/ 0 h 906965"/>
              <a:gd name="connsiteX3" fmla="*/ 815525 w 815525"/>
              <a:gd name="connsiteY3" fmla="*/ 815525 h 906965"/>
              <a:gd name="connsiteX4" fmla="*/ 91440 w 815525"/>
              <a:gd name="connsiteY4" fmla="*/ 906965 h 906965"/>
              <a:gd name="connsiteX0" fmla="*/ 0 w 815525"/>
              <a:gd name="connsiteY0" fmla="*/ 0 h 906965"/>
              <a:gd name="connsiteX1" fmla="*/ 815525 w 815525"/>
              <a:gd name="connsiteY1" fmla="*/ 0 h 906965"/>
              <a:gd name="connsiteX2" fmla="*/ 815525 w 815525"/>
              <a:gd name="connsiteY2" fmla="*/ 815525 h 906965"/>
              <a:gd name="connsiteX3" fmla="*/ 91440 w 815525"/>
              <a:gd name="connsiteY3" fmla="*/ 906965 h 906965"/>
              <a:gd name="connsiteX0" fmla="*/ 0 w 815525"/>
              <a:gd name="connsiteY0" fmla="*/ 0 h 815525"/>
              <a:gd name="connsiteX1" fmla="*/ 815525 w 815525"/>
              <a:gd name="connsiteY1" fmla="*/ 0 h 815525"/>
              <a:gd name="connsiteX2" fmla="*/ 815525 w 815525"/>
              <a:gd name="connsiteY2" fmla="*/ 815525 h 815525"/>
              <a:gd name="connsiteX0" fmla="*/ 0 w 1404805"/>
              <a:gd name="connsiteY0" fmla="*/ 0 h 703765"/>
              <a:gd name="connsiteX1" fmla="*/ 815525 w 1404805"/>
              <a:gd name="connsiteY1" fmla="*/ 0 h 703765"/>
              <a:gd name="connsiteX2" fmla="*/ 1404805 w 1404805"/>
              <a:gd name="connsiteY2" fmla="*/ 703765 h 70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805" h="703765">
                <a:moveTo>
                  <a:pt x="0" y="0"/>
                </a:moveTo>
                <a:lnTo>
                  <a:pt x="815525" y="0"/>
                </a:lnTo>
                <a:lnTo>
                  <a:pt x="1404805" y="703765"/>
                </a:lnTo>
              </a:path>
            </a:pathLst>
          </a:custGeom>
          <a:noFill/>
          <a:ln w="19050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1" name="Rectangle 77">
            <a:extLst>
              <a:ext uri="{FF2B5EF4-FFF2-40B4-BE49-F238E27FC236}">
                <a16:creationId xmlns:a16="http://schemas.microsoft.com/office/drawing/2014/main" id="{EEEFFA6D-39BF-427E-8F51-070409D8D9BB}"/>
              </a:ext>
            </a:extLst>
          </p:cNvPr>
          <p:cNvSpPr/>
          <p:nvPr/>
        </p:nvSpPr>
        <p:spPr>
          <a:xfrm flipH="1" flipV="1">
            <a:off x="5189451" y="4330259"/>
            <a:ext cx="1062590" cy="527961"/>
          </a:xfrm>
          <a:custGeom>
            <a:avLst/>
            <a:gdLst>
              <a:gd name="connsiteX0" fmla="*/ 0 w 815525"/>
              <a:gd name="connsiteY0" fmla="*/ 0 h 815525"/>
              <a:gd name="connsiteX1" fmla="*/ 815525 w 815525"/>
              <a:gd name="connsiteY1" fmla="*/ 0 h 815525"/>
              <a:gd name="connsiteX2" fmla="*/ 815525 w 815525"/>
              <a:gd name="connsiteY2" fmla="*/ 815525 h 815525"/>
              <a:gd name="connsiteX3" fmla="*/ 0 w 815525"/>
              <a:gd name="connsiteY3" fmla="*/ 815525 h 815525"/>
              <a:gd name="connsiteX4" fmla="*/ 0 w 815525"/>
              <a:gd name="connsiteY4" fmla="*/ 0 h 815525"/>
              <a:gd name="connsiteX0" fmla="*/ 0 w 815525"/>
              <a:gd name="connsiteY0" fmla="*/ 815525 h 906965"/>
              <a:gd name="connsiteX1" fmla="*/ 0 w 815525"/>
              <a:gd name="connsiteY1" fmla="*/ 0 h 906965"/>
              <a:gd name="connsiteX2" fmla="*/ 815525 w 815525"/>
              <a:gd name="connsiteY2" fmla="*/ 0 h 906965"/>
              <a:gd name="connsiteX3" fmla="*/ 815525 w 815525"/>
              <a:gd name="connsiteY3" fmla="*/ 815525 h 906965"/>
              <a:gd name="connsiteX4" fmla="*/ 91440 w 815525"/>
              <a:gd name="connsiteY4" fmla="*/ 906965 h 906965"/>
              <a:gd name="connsiteX0" fmla="*/ 0 w 815525"/>
              <a:gd name="connsiteY0" fmla="*/ 0 h 906965"/>
              <a:gd name="connsiteX1" fmla="*/ 815525 w 815525"/>
              <a:gd name="connsiteY1" fmla="*/ 0 h 906965"/>
              <a:gd name="connsiteX2" fmla="*/ 815525 w 815525"/>
              <a:gd name="connsiteY2" fmla="*/ 815525 h 906965"/>
              <a:gd name="connsiteX3" fmla="*/ 91440 w 815525"/>
              <a:gd name="connsiteY3" fmla="*/ 906965 h 906965"/>
              <a:gd name="connsiteX0" fmla="*/ 0 w 815525"/>
              <a:gd name="connsiteY0" fmla="*/ 0 h 815525"/>
              <a:gd name="connsiteX1" fmla="*/ 815525 w 815525"/>
              <a:gd name="connsiteY1" fmla="*/ 0 h 815525"/>
              <a:gd name="connsiteX2" fmla="*/ 815525 w 815525"/>
              <a:gd name="connsiteY2" fmla="*/ 815525 h 815525"/>
              <a:gd name="connsiteX0" fmla="*/ 0 w 1404805"/>
              <a:gd name="connsiteY0" fmla="*/ 0 h 703765"/>
              <a:gd name="connsiteX1" fmla="*/ 815525 w 1404805"/>
              <a:gd name="connsiteY1" fmla="*/ 0 h 703765"/>
              <a:gd name="connsiteX2" fmla="*/ 1404805 w 1404805"/>
              <a:gd name="connsiteY2" fmla="*/ 703765 h 70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805" h="703765">
                <a:moveTo>
                  <a:pt x="0" y="0"/>
                </a:moveTo>
                <a:lnTo>
                  <a:pt x="815525" y="0"/>
                </a:lnTo>
                <a:lnTo>
                  <a:pt x="1404805" y="703765"/>
                </a:lnTo>
              </a:path>
            </a:pathLst>
          </a:custGeom>
          <a:noFill/>
          <a:ln w="19050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F2DAFD6-E3A1-44F5-86CE-564930C0334B}"/>
              </a:ext>
            </a:extLst>
          </p:cNvPr>
          <p:cNvSpPr/>
          <p:nvPr/>
        </p:nvSpPr>
        <p:spPr>
          <a:xfrm>
            <a:off x="3393455" y="2532077"/>
            <a:ext cx="2357090" cy="2357090"/>
          </a:xfrm>
          <a:prstGeom prst="ellipse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0F6A303-CFD9-4315-94D4-CECFC2AE45EE}"/>
              </a:ext>
            </a:extLst>
          </p:cNvPr>
          <p:cNvSpPr/>
          <p:nvPr/>
        </p:nvSpPr>
        <p:spPr>
          <a:xfrm>
            <a:off x="3698694" y="2804572"/>
            <a:ext cx="108339" cy="10833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6F47A62-5AA8-4F70-9591-91F933D09E3D}"/>
              </a:ext>
            </a:extLst>
          </p:cNvPr>
          <p:cNvSpPr/>
          <p:nvPr/>
        </p:nvSpPr>
        <p:spPr>
          <a:xfrm>
            <a:off x="3713747" y="4518443"/>
            <a:ext cx="108339" cy="10833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7458F30B-1D64-41F0-9CA6-78D6C88BDE38}"/>
              </a:ext>
            </a:extLst>
          </p:cNvPr>
          <p:cNvSpPr/>
          <p:nvPr/>
        </p:nvSpPr>
        <p:spPr>
          <a:xfrm>
            <a:off x="5338805" y="4511067"/>
            <a:ext cx="108339" cy="10833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F1E00A1-6A2F-4A24-85CF-6855FA1C7FB5}"/>
              </a:ext>
            </a:extLst>
          </p:cNvPr>
          <p:cNvSpPr/>
          <p:nvPr/>
        </p:nvSpPr>
        <p:spPr>
          <a:xfrm>
            <a:off x="5347301" y="2813041"/>
            <a:ext cx="108339" cy="10833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</p:spTree>
    <p:extLst>
      <p:ext uri="{BB962C8B-B14F-4D97-AF65-F5344CB8AC3E}">
        <p14:creationId xmlns:p14="http://schemas.microsoft.com/office/powerpoint/2010/main" val="374507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51A9B6D-D6D4-4B11-BA06-63801E376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5"/>
            <a:ext cx="7886700" cy="767044"/>
          </a:xfrm>
        </p:spPr>
        <p:txBody>
          <a:bodyPr anchor="ctr">
            <a:normAutofit/>
          </a:bodyPr>
          <a:lstStyle/>
          <a:p>
            <a:r>
              <a:rPr lang="en-US" dirty="0"/>
              <a:t>Characteristics of Adult Learning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EE14D0F-551D-41D3-AABB-373961CA10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2126683"/>
              </p:ext>
            </p:extLst>
          </p:nvPr>
        </p:nvGraphicFramePr>
        <p:xfrm>
          <a:off x="628650" y="1161535"/>
          <a:ext cx="7886700" cy="488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46871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 Stages of the Learning Cycle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144E4D4-4CEE-004C-A2AF-752481A51397}"/>
              </a:ext>
            </a:extLst>
          </p:cNvPr>
          <p:cNvGrpSpPr/>
          <p:nvPr/>
        </p:nvGrpSpPr>
        <p:grpSpPr>
          <a:xfrm>
            <a:off x="1295400" y="1371600"/>
            <a:ext cx="6096000" cy="5333999"/>
            <a:chOff x="1731532" y="1737385"/>
            <a:chExt cx="5061909" cy="4526229"/>
          </a:xfrm>
        </p:grpSpPr>
        <p:sp>
          <p:nvSpPr>
            <p:cNvPr id="37" name="Oval 36"/>
            <p:cNvSpPr/>
            <p:nvPr/>
          </p:nvSpPr>
          <p:spPr>
            <a:xfrm>
              <a:off x="3513306" y="4812802"/>
              <a:ext cx="2363086" cy="25921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61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2"/>
            <p:cNvSpPr>
              <a:spLocks noChangeAspect="1"/>
            </p:cNvSpPr>
            <p:nvPr/>
          </p:nvSpPr>
          <p:spPr>
            <a:xfrm>
              <a:off x="2471861" y="1737385"/>
              <a:ext cx="3581026" cy="1317151"/>
            </a:xfrm>
            <a:custGeom>
              <a:avLst/>
              <a:gdLst/>
              <a:ahLst/>
              <a:cxnLst/>
              <a:rect l="l" t="t" r="r" b="b"/>
              <a:pathLst>
                <a:path w="3109231" h="1278966">
                  <a:moveTo>
                    <a:pt x="1554714" y="0"/>
                  </a:moveTo>
                  <a:cubicBezTo>
                    <a:pt x="2161884" y="0"/>
                    <a:pt x="2711540" y="246244"/>
                    <a:pt x="3109231" y="644346"/>
                  </a:cubicBezTo>
                  <a:lnTo>
                    <a:pt x="2474828" y="1278749"/>
                  </a:lnTo>
                  <a:cubicBezTo>
                    <a:pt x="2239495" y="1043006"/>
                    <a:pt x="1914134" y="897182"/>
                    <a:pt x="1554714" y="897182"/>
                  </a:cubicBezTo>
                  <a:cubicBezTo>
                    <a:pt x="1195189" y="897182"/>
                    <a:pt x="869743" y="1043091"/>
                    <a:pt x="634403" y="1278966"/>
                  </a:cubicBezTo>
                  <a:lnTo>
                    <a:pt x="0" y="644563"/>
                  </a:lnTo>
                  <a:cubicBezTo>
                    <a:pt x="397698" y="246330"/>
                    <a:pt x="947439" y="0"/>
                    <a:pt x="155471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ADDD43"/>
                </a:gs>
                <a:gs pos="0">
                  <a:srgbClr val="96C234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983">
                <a:defRPr/>
              </a:pPr>
              <a:endParaRPr lang="en-US" sz="1200" kern="0" dirty="0">
                <a:solidFill>
                  <a:sysClr val="window" lastClr="FFFFFF"/>
                </a:solidFill>
                <a:latin typeface="Century Gothic"/>
              </a:endParaRPr>
            </a:p>
          </p:txBody>
        </p:sp>
        <p:sp>
          <p:nvSpPr>
            <p:cNvPr id="12" name="Oval 2"/>
            <p:cNvSpPr>
              <a:spLocks noChangeAspect="1"/>
            </p:cNvSpPr>
            <p:nvPr/>
          </p:nvSpPr>
          <p:spPr>
            <a:xfrm flipV="1">
              <a:off x="2471861" y="4946463"/>
              <a:ext cx="3581026" cy="1317151"/>
            </a:xfrm>
            <a:custGeom>
              <a:avLst/>
              <a:gdLst/>
              <a:ahLst/>
              <a:cxnLst/>
              <a:rect l="l" t="t" r="r" b="b"/>
              <a:pathLst>
                <a:path w="3109231" h="1278966">
                  <a:moveTo>
                    <a:pt x="1554714" y="0"/>
                  </a:moveTo>
                  <a:cubicBezTo>
                    <a:pt x="2161884" y="0"/>
                    <a:pt x="2711540" y="246244"/>
                    <a:pt x="3109231" y="644346"/>
                  </a:cubicBezTo>
                  <a:lnTo>
                    <a:pt x="2474828" y="1278749"/>
                  </a:lnTo>
                  <a:cubicBezTo>
                    <a:pt x="2239495" y="1043006"/>
                    <a:pt x="1914134" y="897182"/>
                    <a:pt x="1554714" y="897182"/>
                  </a:cubicBezTo>
                  <a:cubicBezTo>
                    <a:pt x="1195189" y="897182"/>
                    <a:pt x="869743" y="1043091"/>
                    <a:pt x="634403" y="1278966"/>
                  </a:cubicBezTo>
                  <a:lnTo>
                    <a:pt x="0" y="644563"/>
                  </a:lnTo>
                  <a:cubicBezTo>
                    <a:pt x="397698" y="246330"/>
                    <a:pt x="947439" y="0"/>
                    <a:pt x="155471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79646"/>
                </a:gs>
                <a:gs pos="0">
                  <a:srgbClr val="F79646">
                    <a:lumMod val="7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983">
                <a:defRPr/>
              </a:pPr>
              <a:endParaRPr lang="en-US" sz="1200" kern="0">
                <a:solidFill>
                  <a:sysClr val="window" lastClr="FFFFFF"/>
                </a:solidFill>
                <a:latin typeface="Century Gothic"/>
              </a:endParaRPr>
            </a:p>
          </p:txBody>
        </p:sp>
        <p:sp>
          <p:nvSpPr>
            <p:cNvPr id="13" name="Oval 2"/>
            <p:cNvSpPr>
              <a:spLocks noChangeAspect="1"/>
            </p:cNvSpPr>
            <p:nvPr/>
          </p:nvSpPr>
          <p:spPr>
            <a:xfrm rot="5400000" flipV="1">
              <a:off x="867019" y="3263982"/>
              <a:ext cx="3202061" cy="1473036"/>
            </a:xfrm>
            <a:custGeom>
              <a:avLst/>
              <a:gdLst/>
              <a:ahLst/>
              <a:cxnLst/>
              <a:rect l="l" t="t" r="r" b="b"/>
              <a:pathLst>
                <a:path w="3109231" h="1278966">
                  <a:moveTo>
                    <a:pt x="1554714" y="0"/>
                  </a:moveTo>
                  <a:cubicBezTo>
                    <a:pt x="2161884" y="0"/>
                    <a:pt x="2711540" y="246244"/>
                    <a:pt x="3109231" y="644346"/>
                  </a:cubicBezTo>
                  <a:lnTo>
                    <a:pt x="2474828" y="1278749"/>
                  </a:lnTo>
                  <a:cubicBezTo>
                    <a:pt x="2239495" y="1043006"/>
                    <a:pt x="1914134" y="897182"/>
                    <a:pt x="1554714" y="897182"/>
                  </a:cubicBezTo>
                  <a:cubicBezTo>
                    <a:pt x="1195189" y="897182"/>
                    <a:pt x="869743" y="1043091"/>
                    <a:pt x="634403" y="1278966"/>
                  </a:cubicBezTo>
                  <a:lnTo>
                    <a:pt x="0" y="644563"/>
                  </a:lnTo>
                  <a:cubicBezTo>
                    <a:pt x="397698" y="246330"/>
                    <a:pt x="947439" y="0"/>
                    <a:pt x="155471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84E4E"/>
                </a:gs>
                <a:gs pos="0">
                  <a:srgbClr val="BB1717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983">
                <a:defRPr/>
              </a:pPr>
              <a:endParaRPr lang="en-US" sz="1200" kern="0">
                <a:solidFill>
                  <a:sysClr val="window" lastClr="FFFFFF"/>
                </a:solidFill>
                <a:latin typeface="Century Gothic"/>
              </a:endParaRPr>
            </a:p>
          </p:txBody>
        </p:sp>
        <p:sp>
          <p:nvSpPr>
            <p:cNvPr id="14" name="Oval 2"/>
            <p:cNvSpPr>
              <a:spLocks noChangeAspect="1"/>
            </p:cNvSpPr>
            <p:nvPr/>
          </p:nvSpPr>
          <p:spPr>
            <a:xfrm rot="16200000" flipH="1" flipV="1">
              <a:off x="4455892" y="3263983"/>
              <a:ext cx="3202061" cy="1473036"/>
            </a:xfrm>
            <a:custGeom>
              <a:avLst/>
              <a:gdLst/>
              <a:ahLst/>
              <a:cxnLst/>
              <a:rect l="l" t="t" r="r" b="b"/>
              <a:pathLst>
                <a:path w="3109231" h="1278966">
                  <a:moveTo>
                    <a:pt x="1554714" y="0"/>
                  </a:moveTo>
                  <a:cubicBezTo>
                    <a:pt x="2161884" y="0"/>
                    <a:pt x="2711540" y="246244"/>
                    <a:pt x="3109231" y="644346"/>
                  </a:cubicBezTo>
                  <a:lnTo>
                    <a:pt x="2474828" y="1278749"/>
                  </a:lnTo>
                  <a:cubicBezTo>
                    <a:pt x="2239495" y="1043006"/>
                    <a:pt x="1914134" y="897182"/>
                    <a:pt x="1554714" y="897182"/>
                  </a:cubicBezTo>
                  <a:cubicBezTo>
                    <a:pt x="1195189" y="897182"/>
                    <a:pt x="869743" y="1043091"/>
                    <a:pt x="634403" y="1278966"/>
                  </a:cubicBezTo>
                  <a:lnTo>
                    <a:pt x="0" y="644563"/>
                  </a:lnTo>
                  <a:cubicBezTo>
                    <a:pt x="397698" y="246330"/>
                    <a:pt x="947439" y="0"/>
                    <a:pt x="155471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B0F0"/>
                </a:gs>
                <a:gs pos="0">
                  <a:srgbClr val="0070C0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983">
                <a:defRPr/>
              </a:pPr>
              <a:endParaRPr lang="en-US" sz="1200" kern="0">
                <a:solidFill>
                  <a:sysClr val="window" lastClr="FFFFFF"/>
                </a:solidFill>
                <a:latin typeface="Century Gothic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2909814" y="2790975"/>
              <a:ext cx="2705346" cy="2419050"/>
            </a:xfrm>
            <a:prstGeom prst="ellipse">
              <a:avLst/>
            </a:prstGeom>
            <a:gradFill>
              <a:gsLst>
                <a:gs pos="0">
                  <a:srgbClr val="B8D8E8"/>
                </a:gs>
                <a:gs pos="100000">
                  <a:srgbClr val="6DB0D1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wrap="square" lIns="0" tIns="68598" rIns="0" bIns="68598" rtlCol="0" anchor="ctr"/>
            <a:lstStyle/>
            <a:p>
              <a:pPr algn="ctr" defTabSz="685983">
                <a:defRPr/>
              </a:pPr>
              <a:endParaRPr lang="en-US" sz="1500" b="1" kern="0" dirty="0">
                <a:solidFill>
                  <a:sysClr val="window" lastClr="FFFFFF"/>
                </a:solidFill>
                <a:latin typeface="Century Gothic"/>
              </a:endParaRPr>
            </a:p>
          </p:txBody>
        </p:sp>
        <p:sp>
          <p:nvSpPr>
            <p:cNvPr id="18" name="Isosceles Triangle 17"/>
            <p:cNvSpPr/>
            <p:nvPr/>
          </p:nvSpPr>
          <p:spPr>
            <a:xfrm rot="8100000">
              <a:off x="5312736" y="2601249"/>
              <a:ext cx="1032088" cy="506729"/>
            </a:xfrm>
            <a:prstGeom prst="triangle">
              <a:avLst/>
            </a:prstGeom>
            <a:gradFill flip="none" rotWithShape="1">
              <a:gsLst>
                <a:gs pos="100000">
                  <a:srgbClr val="ADDD43"/>
                </a:gs>
                <a:gs pos="0">
                  <a:srgbClr val="96C234">
                    <a:lumMod val="86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685983">
                <a:defRPr/>
              </a:pPr>
              <a:endParaRPr lang="en-US" sz="1200" kern="0">
                <a:solidFill>
                  <a:sysClr val="window" lastClr="FFFFFF"/>
                </a:solidFill>
                <a:latin typeface="Century Gothic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 rot="13500000">
              <a:off x="5024925" y="5169672"/>
              <a:ext cx="922867" cy="566700"/>
            </a:xfrm>
            <a:prstGeom prst="triangle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0070C0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685983">
                <a:defRPr/>
              </a:pPr>
              <a:endParaRPr lang="en-US" sz="1200" kern="0">
                <a:solidFill>
                  <a:sysClr val="window" lastClr="FFFFFF"/>
                </a:solidFill>
                <a:latin typeface="Century Gothic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8900000">
              <a:off x="2123268" y="4842729"/>
              <a:ext cx="1032088" cy="506729"/>
            </a:xfrm>
            <a:prstGeom prst="triangle">
              <a:avLst/>
            </a:prstGeom>
            <a:gradFill flip="none" rotWithShape="1">
              <a:gsLst>
                <a:gs pos="100000">
                  <a:srgbClr val="F79646"/>
                </a:gs>
                <a:gs pos="0">
                  <a:srgbClr val="F79646">
                    <a:lumMod val="7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685983">
                <a:defRPr/>
              </a:pPr>
              <a:endParaRPr lang="en-US" sz="1200" kern="0">
                <a:solidFill>
                  <a:sysClr val="window" lastClr="FFFFFF"/>
                </a:solidFill>
                <a:latin typeface="Century Gothic"/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2700000">
              <a:off x="2575685" y="2265748"/>
              <a:ext cx="922867" cy="566700"/>
            </a:xfrm>
            <a:prstGeom prst="triangle">
              <a:avLst/>
            </a:prstGeom>
            <a:gradFill flip="none" rotWithShape="1">
              <a:gsLst>
                <a:gs pos="100000">
                  <a:srgbClr val="F84E4E"/>
                </a:gs>
                <a:gs pos="0">
                  <a:srgbClr val="BB1717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685983">
                <a:defRPr/>
              </a:pPr>
              <a:endParaRPr lang="en-US" sz="1200" kern="0">
                <a:solidFill>
                  <a:sysClr val="window" lastClr="FFFFFF"/>
                </a:solidFill>
                <a:latin typeface="Century Gothic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371390">
              <a:off x="2218840" y="2173125"/>
              <a:ext cx="4087291" cy="3654750"/>
            </a:xfrm>
            <a:prstGeom prst="rect">
              <a:avLst/>
            </a:prstGeom>
          </p:spPr>
          <p:txBody>
            <a:bodyPr wrap="square" anchor="ctr">
              <a:prstTxWarp prst="textArchDown">
                <a:avLst/>
              </a:prstTxWarp>
              <a:spAutoFit/>
            </a:bodyPr>
            <a:lstStyle/>
            <a:p>
              <a:pPr algn="ctr" defTabSz="685983">
                <a:defRPr/>
              </a:pPr>
              <a:endParaRPr lang="en-US" sz="2000" b="1" dirty="0"/>
            </a:p>
            <a:p>
              <a:pPr algn="ctr" defTabSz="685983">
                <a:defRPr/>
              </a:pPr>
              <a:r>
                <a:rPr lang="en-US" sz="2000" b="1" dirty="0"/>
                <a:t>Abstract Conceptualization</a:t>
              </a:r>
            </a:p>
            <a:p>
              <a:pPr algn="ctr" defTabSz="685983">
                <a:defRPr/>
              </a:pPr>
              <a:endParaRPr lang="en-US" sz="15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16688464">
              <a:off x="2482268" y="1956854"/>
              <a:ext cx="3654750" cy="4087291"/>
            </a:xfrm>
            <a:prstGeom prst="rect">
              <a:avLst/>
            </a:prstGeom>
          </p:spPr>
          <p:txBody>
            <a:bodyPr wrap="square" anchor="ctr">
              <a:prstTxWarp prst="textArchUp">
                <a:avLst/>
              </a:prstTxWarp>
              <a:spAutoFit/>
            </a:bodyPr>
            <a:lstStyle/>
            <a:p>
              <a:pPr algn="ctr" defTabSz="685983">
                <a:defRPr/>
              </a:pPr>
              <a:r>
                <a:rPr lang="en-US" sz="2000" b="1" dirty="0"/>
                <a:t>Active Experimentation</a:t>
              </a:r>
            </a:p>
            <a:p>
              <a:pPr algn="ctr" defTabSz="685983">
                <a:defRPr/>
              </a:pPr>
              <a:endParaRPr lang="en-US" sz="15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782095">
              <a:off x="2372236" y="1956854"/>
              <a:ext cx="3654750" cy="4087291"/>
            </a:xfrm>
            <a:prstGeom prst="rect">
              <a:avLst/>
            </a:prstGeom>
          </p:spPr>
          <p:txBody>
            <a:bodyPr wrap="square" anchor="ctr">
              <a:prstTxWarp prst="textArchUp">
                <a:avLst/>
              </a:prstTxWarp>
              <a:spAutoFit/>
            </a:bodyPr>
            <a:lstStyle/>
            <a:p>
              <a:pPr algn="ctr" defTabSz="685983">
                <a:defRPr/>
              </a:pPr>
              <a:r>
                <a:rPr lang="en-US" sz="2000" b="1" dirty="0"/>
                <a:t>Reflective</a:t>
              </a:r>
              <a:r>
                <a:rPr lang="en-US" sz="2000" dirty="0"/>
                <a:t> </a:t>
              </a:r>
              <a:r>
                <a:rPr lang="en-US" sz="2000" b="1" dirty="0"/>
                <a:t>Observation</a:t>
              </a:r>
            </a:p>
            <a:p>
              <a:pPr algn="ctr" defTabSz="685983">
                <a:defRPr/>
              </a:pPr>
              <a:endParaRPr lang="en-US" sz="15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 rot="449468">
              <a:off x="2218840" y="2229347"/>
              <a:ext cx="4087291" cy="3654750"/>
            </a:xfrm>
            <a:prstGeom prst="rect">
              <a:avLst/>
            </a:prstGeom>
          </p:spPr>
          <p:txBody>
            <a:bodyPr wrap="square" anchor="ctr">
              <a:prstTxWarp prst="textArchUp">
                <a:avLst/>
              </a:prstTxWarp>
              <a:spAutoFit/>
            </a:bodyPr>
            <a:lstStyle/>
            <a:p>
              <a:pPr algn="ctr" defTabSz="685983">
                <a:defRPr/>
              </a:pPr>
              <a:r>
                <a:rPr lang="en-US" sz="2000" b="1" kern="0" dirty="0"/>
                <a:t>Concrete</a:t>
              </a:r>
              <a:r>
                <a:rPr lang="en-US" sz="2000" b="1" kern="0" dirty="0">
                  <a:solidFill>
                    <a:prstClr val="white"/>
                  </a:solidFill>
                </a:rPr>
                <a:t> </a:t>
              </a:r>
              <a:r>
                <a:rPr lang="en-US" sz="2000" b="1" kern="0" dirty="0"/>
                <a:t>Experience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764030" y="2660719"/>
              <a:ext cx="2996689" cy="2679561"/>
              <a:chOff x="3389437" y="2730853"/>
              <a:chExt cx="2363876" cy="2363876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3389437" y="2730853"/>
                <a:ext cx="2363876" cy="2363876"/>
              </a:xfrm>
              <a:prstGeom prst="ellipse">
                <a:avLst/>
              </a:prstGeom>
              <a:gradFill>
                <a:gsLst>
                  <a:gs pos="9000">
                    <a:schemeClr val="tx1">
                      <a:lumMod val="85000"/>
                      <a:lumOff val="15000"/>
                    </a:schemeClr>
                  </a:gs>
                  <a:gs pos="43800">
                    <a:srgbClr val="FFFFFF"/>
                  </a:gs>
                  <a:gs pos="100000">
                    <a:schemeClr val="tx1"/>
                  </a:gs>
                  <a:gs pos="6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3582478" y="2923887"/>
                <a:ext cx="1977794" cy="1977793"/>
                <a:chOff x="6019800" y="3276599"/>
                <a:chExt cx="533400" cy="533400"/>
              </a:xfrm>
              <a:effectLst/>
            </p:grpSpPr>
            <p:sp>
              <p:nvSpPr>
                <p:cNvPr id="34" name="Oval 33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>
                  <a:gsLst>
                    <a:gs pos="35000">
                      <a:schemeClr val="tx1">
                        <a:lumMod val="85000"/>
                        <a:lumOff val="15000"/>
                      </a:schemeClr>
                    </a:gs>
                    <a:gs pos="7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  <a:ln w="127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350" ker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6032368" y="3296068"/>
                  <a:ext cx="508265" cy="446900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65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350" kern="0">
                    <a:solidFill>
                      <a:sysClr val="window" lastClr="FFFF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3" name="Rectangle 32"/>
              <p:cNvSpPr/>
              <p:nvPr/>
            </p:nvSpPr>
            <p:spPr>
              <a:xfrm>
                <a:off x="3792620" y="3691445"/>
                <a:ext cx="1557515" cy="51588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prstClr val="white"/>
                    </a:solidFill>
                    <a:effectLst>
                      <a:outerShdw blurRad="101600" dist="38100" dir="2700000" algn="tl" rotWithShape="0">
                        <a:prstClr val="black">
                          <a:alpha val="50000"/>
                        </a:prstClr>
                      </a:outerShdw>
                    </a:effectLst>
                    <a:latin typeface="Arial" pitchFamily="34" charset="0"/>
                    <a:ea typeface="Kozuka Gothic Pr6N B" pitchFamily="34" charset="-128"/>
                    <a:cs typeface="Arial" pitchFamily="34" charset="0"/>
                  </a:rPr>
                  <a:t>Adult</a:t>
                </a:r>
                <a:endParaRPr lang="en-US" sz="1500" b="1" dirty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Arial" pitchFamily="34" charset="0"/>
                  <a:ea typeface="Kozuka Gothic Pr6N B" pitchFamily="34" charset="-128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293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Learning Theories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5DA84E-3DF0-4849-B76F-8621B3E64737}"/>
              </a:ext>
            </a:extLst>
          </p:cNvPr>
          <p:cNvGrpSpPr/>
          <p:nvPr/>
        </p:nvGrpSpPr>
        <p:grpSpPr>
          <a:xfrm>
            <a:off x="833072" y="1905310"/>
            <a:ext cx="7477856" cy="3047380"/>
            <a:chOff x="833072" y="2186538"/>
            <a:chExt cx="7477856" cy="304738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C97CC75-2E17-47C8-9FD6-68B0AA51F702}"/>
                </a:ext>
              </a:extLst>
            </p:cNvPr>
            <p:cNvGrpSpPr/>
            <p:nvPr/>
          </p:nvGrpSpPr>
          <p:grpSpPr>
            <a:xfrm>
              <a:off x="833072" y="2186538"/>
              <a:ext cx="1919307" cy="748997"/>
              <a:chOff x="3127342" y="1556792"/>
              <a:chExt cx="2952328" cy="1152127"/>
            </a:xfrm>
            <a:solidFill>
              <a:schemeClr val="accent6">
                <a:lumMod val="75000"/>
              </a:schemeClr>
            </a:solidFill>
            <a:effectLst>
              <a:outerShdw blurRad="381000" dist="381000" dir="8100000" algn="tr" rotWithShape="0">
                <a:prstClr val="black">
                  <a:alpha val="10000"/>
                </a:prstClr>
              </a:outerShdw>
            </a:effectLst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65EE8BA0-4DDF-4661-A118-E33F59638B4D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1152127"/>
              </a:xfrm>
              <a:prstGeom prst="roundRect">
                <a:avLst>
                  <a:gd name="adj" fmla="val 21031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80D8D08-9581-4685-92C3-7C7BF2FC9E6C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648073"/>
              </a:xfrm>
              <a:custGeom>
                <a:avLst/>
                <a:gdLst>
                  <a:gd name="connsiteX0" fmla="*/ 242304 w 2952328"/>
                  <a:gd name="connsiteY0" fmla="*/ 0 h 648073"/>
                  <a:gd name="connsiteX1" fmla="*/ 2710024 w 2952328"/>
                  <a:gd name="connsiteY1" fmla="*/ 0 h 648073"/>
                  <a:gd name="connsiteX2" fmla="*/ 2952328 w 2952328"/>
                  <a:gd name="connsiteY2" fmla="*/ 242304 h 648073"/>
                  <a:gd name="connsiteX3" fmla="*/ 2952328 w 2952328"/>
                  <a:gd name="connsiteY3" fmla="*/ 308561 h 648073"/>
                  <a:gd name="connsiteX4" fmla="*/ 2900797 w 2952328"/>
                  <a:gd name="connsiteY4" fmla="*/ 346595 h 648073"/>
                  <a:gd name="connsiteX5" fmla="*/ 1476164 w 2952328"/>
                  <a:gd name="connsiteY5" fmla="*/ 648073 h 648073"/>
                  <a:gd name="connsiteX6" fmla="*/ 51531 w 2952328"/>
                  <a:gd name="connsiteY6" fmla="*/ 346595 h 648073"/>
                  <a:gd name="connsiteX7" fmla="*/ 0 w 2952328"/>
                  <a:gd name="connsiteY7" fmla="*/ 308561 h 648073"/>
                  <a:gd name="connsiteX8" fmla="*/ 0 w 2952328"/>
                  <a:gd name="connsiteY8" fmla="*/ 242304 h 648073"/>
                  <a:gd name="connsiteX9" fmla="*/ 242304 w 2952328"/>
                  <a:gd name="connsiteY9" fmla="*/ 0 h 64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2328" h="648073">
                    <a:moveTo>
                      <a:pt x="242304" y="0"/>
                    </a:moveTo>
                    <a:lnTo>
                      <a:pt x="2710024" y="0"/>
                    </a:lnTo>
                    <a:cubicBezTo>
                      <a:pt x="2843845" y="0"/>
                      <a:pt x="2952328" y="108483"/>
                      <a:pt x="2952328" y="242304"/>
                    </a:cubicBezTo>
                    <a:lnTo>
                      <a:pt x="2952328" y="308561"/>
                    </a:lnTo>
                    <a:lnTo>
                      <a:pt x="2900797" y="346595"/>
                    </a:lnTo>
                    <a:cubicBezTo>
                      <a:pt x="2626437" y="526169"/>
                      <a:pt x="2091340" y="648073"/>
                      <a:pt x="1476164" y="648073"/>
                    </a:cubicBezTo>
                    <a:cubicBezTo>
                      <a:pt x="860988" y="648073"/>
                      <a:pt x="325891" y="526169"/>
                      <a:pt x="51531" y="346595"/>
                    </a:cubicBezTo>
                    <a:lnTo>
                      <a:pt x="0" y="308561"/>
                    </a:lnTo>
                    <a:lnTo>
                      <a:pt x="0" y="242304"/>
                    </a:lnTo>
                    <a:cubicBezTo>
                      <a:pt x="0" y="108483"/>
                      <a:pt x="108483" y="0"/>
                      <a:pt x="24230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 sz="1350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34D7D83-B794-46E9-BFF1-E1C2468EB7FD}"/>
                </a:ext>
              </a:extLst>
            </p:cNvPr>
            <p:cNvGrpSpPr/>
            <p:nvPr/>
          </p:nvGrpSpPr>
          <p:grpSpPr>
            <a:xfrm>
              <a:off x="833072" y="3303906"/>
              <a:ext cx="1919307" cy="748997"/>
              <a:chOff x="3127342" y="1556792"/>
              <a:chExt cx="2952328" cy="1152127"/>
            </a:xfrm>
            <a:solidFill>
              <a:schemeClr val="accent2"/>
            </a:solidFill>
            <a:effectLst>
              <a:outerShdw blurRad="381000" dist="381000" dir="8100000" algn="tr" rotWithShape="0">
                <a:prstClr val="black">
                  <a:alpha val="10000"/>
                </a:prstClr>
              </a:outerShdw>
            </a:effectLst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B49FD52C-61BC-4E19-BFDC-FFFE11D13078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1152127"/>
              </a:xfrm>
              <a:prstGeom prst="roundRect">
                <a:avLst>
                  <a:gd name="adj" fmla="val 21031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6ABF3727-C0E4-4377-B526-F64B2F0799ED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648073"/>
              </a:xfrm>
              <a:custGeom>
                <a:avLst/>
                <a:gdLst>
                  <a:gd name="connsiteX0" fmla="*/ 242304 w 2952328"/>
                  <a:gd name="connsiteY0" fmla="*/ 0 h 648073"/>
                  <a:gd name="connsiteX1" fmla="*/ 2710024 w 2952328"/>
                  <a:gd name="connsiteY1" fmla="*/ 0 h 648073"/>
                  <a:gd name="connsiteX2" fmla="*/ 2952328 w 2952328"/>
                  <a:gd name="connsiteY2" fmla="*/ 242304 h 648073"/>
                  <a:gd name="connsiteX3" fmla="*/ 2952328 w 2952328"/>
                  <a:gd name="connsiteY3" fmla="*/ 308561 h 648073"/>
                  <a:gd name="connsiteX4" fmla="*/ 2900797 w 2952328"/>
                  <a:gd name="connsiteY4" fmla="*/ 346595 h 648073"/>
                  <a:gd name="connsiteX5" fmla="*/ 1476164 w 2952328"/>
                  <a:gd name="connsiteY5" fmla="*/ 648073 h 648073"/>
                  <a:gd name="connsiteX6" fmla="*/ 51531 w 2952328"/>
                  <a:gd name="connsiteY6" fmla="*/ 346595 h 648073"/>
                  <a:gd name="connsiteX7" fmla="*/ 0 w 2952328"/>
                  <a:gd name="connsiteY7" fmla="*/ 308561 h 648073"/>
                  <a:gd name="connsiteX8" fmla="*/ 0 w 2952328"/>
                  <a:gd name="connsiteY8" fmla="*/ 242304 h 648073"/>
                  <a:gd name="connsiteX9" fmla="*/ 242304 w 2952328"/>
                  <a:gd name="connsiteY9" fmla="*/ 0 h 64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2328" h="648073">
                    <a:moveTo>
                      <a:pt x="242304" y="0"/>
                    </a:moveTo>
                    <a:lnTo>
                      <a:pt x="2710024" y="0"/>
                    </a:lnTo>
                    <a:cubicBezTo>
                      <a:pt x="2843845" y="0"/>
                      <a:pt x="2952328" y="108483"/>
                      <a:pt x="2952328" y="242304"/>
                    </a:cubicBezTo>
                    <a:lnTo>
                      <a:pt x="2952328" y="308561"/>
                    </a:lnTo>
                    <a:lnTo>
                      <a:pt x="2900797" y="346595"/>
                    </a:lnTo>
                    <a:cubicBezTo>
                      <a:pt x="2626437" y="526169"/>
                      <a:pt x="2091340" y="648073"/>
                      <a:pt x="1476164" y="648073"/>
                    </a:cubicBezTo>
                    <a:cubicBezTo>
                      <a:pt x="860988" y="648073"/>
                      <a:pt x="325891" y="526169"/>
                      <a:pt x="51531" y="346595"/>
                    </a:cubicBezTo>
                    <a:lnTo>
                      <a:pt x="0" y="308561"/>
                    </a:lnTo>
                    <a:lnTo>
                      <a:pt x="0" y="242304"/>
                    </a:lnTo>
                    <a:cubicBezTo>
                      <a:pt x="0" y="108483"/>
                      <a:pt x="108483" y="0"/>
                      <a:pt x="24230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 sz="1350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4EB472E-A307-469C-B5B9-3CD8CA1A749C}"/>
                </a:ext>
              </a:extLst>
            </p:cNvPr>
            <p:cNvGrpSpPr/>
            <p:nvPr/>
          </p:nvGrpSpPr>
          <p:grpSpPr>
            <a:xfrm>
              <a:off x="833072" y="4484921"/>
              <a:ext cx="1919307" cy="748997"/>
              <a:chOff x="3127342" y="1556792"/>
              <a:chExt cx="2952328" cy="1152127"/>
            </a:xfrm>
            <a:solidFill>
              <a:schemeClr val="accent3"/>
            </a:solidFill>
            <a:effectLst>
              <a:outerShdw blurRad="381000" dist="381000" dir="8100000" algn="tr" rotWithShape="0">
                <a:prstClr val="black">
                  <a:alpha val="10000"/>
                </a:prstClr>
              </a:outerShdw>
            </a:effectLst>
          </p:grpSpPr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FD4FB311-BBA8-4D8E-97E0-E820CAE0C824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1152127"/>
              </a:xfrm>
              <a:prstGeom prst="roundRect">
                <a:avLst>
                  <a:gd name="adj" fmla="val 21031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350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1E79A8FE-0A88-472F-A45C-B16ED6FCA579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648073"/>
              </a:xfrm>
              <a:custGeom>
                <a:avLst/>
                <a:gdLst>
                  <a:gd name="connsiteX0" fmla="*/ 242304 w 2952328"/>
                  <a:gd name="connsiteY0" fmla="*/ 0 h 648073"/>
                  <a:gd name="connsiteX1" fmla="*/ 2710024 w 2952328"/>
                  <a:gd name="connsiteY1" fmla="*/ 0 h 648073"/>
                  <a:gd name="connsiteX2" fmla="*/ 2952328 w 2952328"/>
                  <a:gd name="connsiteY2" fmla="*/ 242304 h 648073"/>
                  <a:gd name="connsiteX3" fmla="*/ 2952328 w 2952328"/>
                  <a:gd name="connsiteY3" fmla="*/ 308561 h 648073"/>
                  <a:gd name="connsiteX4" fmla="*/ 2900797 w 2952328"/>
                  <a:gd name="connsiteY4" fmla="*/ 346595 h 648073"/>
                  <a:gd name="connsiteX5" fmla="*/ 1476164 w 2952328"/>
                  <a:gd name="connsiteY5" fmla="*/ 648073 h 648073"/>
                  <a:gd name="connsiteX6" fmla="*/ 51531 w 2952328"/>
                  <a:gd name="connsiteY6" fmla="*/ 346595 h 648073"/>
                  <a:gd name="connsiteX7" fmla="*/ 0 w 2952328"/>
                  <a:gd name="connsiteY7" fmla="*/ 308561 h 648073"/>
                  <a:gd name="connsiteX8" fmla="*/ 0 w 2952328"/>
                  <a:gd name="connsiteY8" fmla="*/ 242304 h 648073"/>
                  <a:gd name="connsiteX9" fmla="*/ 242304 w 2952328"/>
                  <a:gd name="connsiteY9" fmla="*/ 0 h 64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2328" h="648073">
                    <a:moveTo>
                      <a:pt x="242304" y="0"/>
                    </a:moveTo>
                    <a:lnTo>
                      <a:pt x="2710024" y="0"/>
                    </a:lnTo>
                    <a:cubicBezTo>
                      <a:pt x="2843845" y="0"/>
                      <a:pt x="2952328" y="108483"/>
                      <a:pt x="2952328" y="242304"/>
                    </a:cubicBezTo>
                    <a:lnTo>
                      <a:pt x="2952328" y="308561"/>
                    </a:lnTo>
                    <a:lnTo>
                      <a:pt x="2900797" y="346595"/>
                    </a:lnTo>
                    <a:cubicBezTo>
                      <a:pt x="2626437" y="526169"/>
                      <a:pt x="2091340" y="648073"/>
                      <a:pt x="1476164" y="648073"/>
                    </a:cubicBezTo>
                    <a:cubicBezTo>
                      <a:pt x="860988" y="648073"/>
                      <a:pt x="325891" y="526169"/>
                      <a:pt x="51531" y="346595"/>
                    </a:cubicBezTo>
                    <a:lnTo>
                      <a:pt x="0" y="308561"/>
                    </a:lnTo>
                    <a:lnTo>
                      <a:pt x="0" y="242304"/>
                    </a:lnTo>
                    <a:cubicBezTo>
                      <a:pt x="0" y="108483"/>
                      <a:pt x="108483" y="0"/>
                      <a:pt x="242304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 sz="1350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269F36D-A1FA-4377-812E-15DD7C46509E}"/>
                </a:ext>
              </a:extLst>
            </p:cNvPr>
            <p:cNvGrpSpPr/>
            <p:nvPr/>
          </p:nvGrpSpPr>
          <p:grpSpPr>
            <a:xfrm>
              <a:off x="6391621" y="2186538"/>
              <a:ext cx="1919307" cy="748997"/>
              <a:chOff x="3127342" y="1556792"/>
              <a:chExt cx="2952328" cy="1152127"/>
            </a:xfrm>
            <a:solidFill>
              <a:schemeClr val="accent3"/>
            </a:solidFill>
            <a:effectLst>
              <a:outerShdw blurRad="381000" dist="381000" dir="8100000" algn="tr" rotWithShape="0">
                <a:prstClr val="black">
                  <a:alpha val="10000"/>
                </a:prstClr>
              </a:outerShdw>
            </a:effectLst>
          </p:grpSpPr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DCEE5BDF-3952-4C66-8B2E-780CB03D9B92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1152127"/>
              </a:xfrm>
              <a:prstGeom prst="roundRect">
                <a:avLst>
                  <a:gd name="adj" fmla="val 21031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35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58685C8-633B-4A2E-83C0-FE7869B78438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648073"/>
              </a:xfrm>
              <a:custGeom>
                <a:avLst/>
                <a:gdLst>
                  <a:gd name="connsiteX0" fmla="*/ 242304 w 2952328"/>
                  <a:gd name="connsiteY0" fmla="*/ 0 h 648073"/>
                  <a:gd name="connsiteX1" fmla="*/ 2710024 w 2952328"/>
                  <a:gd name="connsiteY1" fmla="*/ 0 h 648073"/>
                  <a:gd name="connsiteX2" fmla="*/ 2952328 w 2952328"/>
                  <a:gd name="connsiteY2" fmla="*/ 242304 h 648073"/>
                  <a:gd name="connsiteX3" fmla="*/ 2952328 w 2952328"/>
                  <a:gd name="connsiteY3" fmla="*/ 308561 h 648073"/>
                  <a:gd name="connsiteX4" fmla="*/ 2900797 w 2952328"/>
                  <a:gd name="connsiteY4" fmla="*/ 346595 h 648073"/>
                  <a:gd name="connsiteX5" fmla="*/ 1476164 w 2952328"/>
                  <a:gd name="connsiteY5" fmla="*/ 648073 h 648073"/>
                  <a:gd name="connsiteX6" fmla="*/ 51531 w 2952328"/>
                  <a:gd name="connsiteY6" fmla="*/ 346595 h 648073"/>
                  <a:gd name="connsiteX7" fmla="*/ 0 w 2952328"/>
                  <a:gd name="connsiteY7" fmla="*/ 308561 h 648073"/>
                  <a:gd name="connsiteX8" fmla="*/ 0 w 2952328"/>
                  <a:gd name="connsiteY8" fmla="*/ 242304 h 648073"/>
                  <a:gd name="connsiteX9" fmla="*/ 242304 w 2952328"/>
                  <a:gd name="connsiteY9" fmla="*/ 0 h 64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2328" h="648073">
                    <a:moveTo>
                      <a:pt x="242304" y="0"/>
                    </a:moveTo>
                    <a:lnTo>
                      <a:pt x="2710024" y="0"/>
                    </a:lnTo>
                    <a:cubicBezTo>
                      <a:pt x="2843845" y="0"/>
                      <a:pt x="2952328" y="108483"/>
                      <a:pt x="2952328" y="242304"/>
                    </a:cubicBezTo>
                    <a:lnTo>
                      <a:pt x="2952328" y="308561"/>
                    </a:lnTo>
                    <a:lnTo>
                      <a:pt x="2900797" y="346595"/>
                    </a:lnTo>
                    <a:cubicBezTo>
                      <a:pt x="2626437" y="526169"/>
                      <a:pt x="2091340" y="648073"/>
                      <a:pt x="1476164" y="648073"/>
                    </a:cubicBezTo>
                    <a:cubicBezTo>
                      <a:pt x="860988" y="648073"/>
                      <a:pt x="325891" y="526169"/>
                      <a:pt x="51531" y="346595"/>
                    </a:cubicBezTo>
                    <a:lnTo>
                      <a:pt x="0" y="308561"/>
                    </a:lnTo>
                    <a:lnTo>
                      <a:pt x="0" y="242304"/>
                    </a:lnTo>
                    <a:cubicBezTo>
                      <a:pt x="0" y="108483"/>
                      <a:pt x="108483" y="0"/>
                      <a:pt x="242304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 sz="135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F55E075-5467-4DF0-B7D4-AA2FEA6705E6}"/>
                </a:ext>
              </a:extLst>
            </p:cNvPr>
            <p:cNvGrpSpPr/>
            <p:nvPr/>
          </p:nvGrpSpPr>
          <p:grpSpPr>
            <a:xfrm>
              <a:off x="6391621" y="3303906"/>
              <a:ext cx="1919307" cy="748997"/>
              <a:chOff x="3127342" y="1556792"/>
              <a:chExt cx="2952328" cy="1152127"/>
            </a:xfrm>
            <a:solidFill>
              <a:schemeClr val="accent4"/>
            </a:solidFill>
            <a:effectLst>
              <a:outerShdw blurRad="381000" dist="381000" dir="8100000" algn="tr" rotWithShape="0">
                <a:prstClr val="black">
                  <a:alpha val="10000"/>
                </a:prstClr>
              </a:outerShdw>
            </a:effectLst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3C87BA3F-03F3-49A3-A332-22C10CC09B86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1152127"/>
              </a:xfrm>
              <a:prstGeom prst="roundRect">
                <a:avLst>
                  <a:gd name="adj" fmla="val 2103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35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738CB037-1FFD-411A-8C8C-84D34C7CBC56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648073"/>
              </a:xfrm>
              <a:custGeom>
                <a:avLst/>
                <a:gdLst>
                  <a:gd name="connsiteX0" fmla="*/ 242304 w 2952328"/>
                  <a:gd name="connsiteY0" fmla="*/ 0 h 648073"/>
                  <a:gd name="connsiteX1" fmla="*/ 2710024 w 2952328"/>
                  <a:gd name="connsiteY1" fmla="*/ 0 h 648073"/>
                  <a:gd name="connsiteX2" fmla="*/ 2952328 w 2952328"/>
                  <a:gd name="connsiteY2" fmla="*/ 242304 h 648073"/>
                  <a:gd name="connsiteX3" fmla="*/ 2952328 w 2952328"/>
                  <a:gd name="connsiteY3" fmla="*/ 308561 h 648073"/>
                  <a:gd name="connsiteX4" fmla="*/ 2900797 w 2952328"/>
                  <a:gd name="connsiteY4" fmla="*/ 346595 h 648073"/>
                  <a:gd name="connsiteX5" fmla="*/ 1476164 w 2952328"/>
                  <a:gd name="connsiteY5" fmla="*/ 648073 h 648073"/>
                  <a:gd name="connsiteX6" fmla="*/ 51531 w 2952328"/>
                  <a:gd name="connsiteY6" fmla="*/ 346595 h 648073"/>
                  <a:gd name="connsiteX7" fmla="*/ 0 w 2952328"/>
                  <a:gd name="connsiteY7" fmla="*/ 308561 h 648073"/>
                  <a:gd name="connsiteX8" fmla="*/ 0 w 2952328"/>
                  <a:gd name="connsiteY8" fmla="*/ 242304 h 648073"/>
                  <a:gd name="connsiteX9" fmla="*/ 242304 w 2952328"/>
                  <a:gd name="connsiteY9" fmla="*/ 0 h 64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2328" h="648073">
                    <a:moveTo>
                      <a:pt x="242304" y="0"/>
                    </a:moveTo>
                    <a:lnTo>
                      <a:pt x="2710024" y="0"/>
                    </a:lnTo>
                    <a:cubicBezTo>
                      <a:pt x="2843845" y="0"/>
                      <a:pt x="2952328" y="108483"/>
                      <a:pt x="2952328" y="242304"/>
                    </a:cubicBezTo>
                    <a:lnTo>
                      <a:pt x="2952328" y="308561"/>
                    </a:lnTo>
                    <a:lnTo>
                      <a:pt x="2900797" y="346595"/>
                    </a:lnTo>
                    <a:cubicBezTo>
                      <a:pt x="2626437" y="526169"/>
                      <a:pt x="2091340" y="648073"/>
                      <a:pt x="1476164" y="648073"/>
                    </a:cubicBezTo>
                    <a:cubicBezTo>
                      <a:pt x="860988" y="648073"/>
                      <a:pt x="325891" y="526169"/>
                      <a:pt x="51531" y="346595"/>
                    </a:cubicBezTo>
                    <a:lnTo>
                      <a:pt x="0" y="308561"/>
                    </a:lnTo>
                    <a:lnTo>
                      <a:pt x="0" y="242304"/>
                    </a:lnTo>
                    <a:cubicBezTo>
                      <a:pt x="0" y="108483"/>
                      <a:pt x="108483" y="0"/>
                      <a:pt x="242304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 sz="135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E1A0DD73-CE3B-483B-96A5-6D1C068E4A4A}"/>
                </a:ext>
              </a:extLst>
            </p:cNvPr>
            <p:cNvGrpSpPr/>
            <p:nvPr/>
          </p:nvGrpSpPr>
          <p:grpSpPr>
            <a:xfrm>
              <a:off x="6391621" y="4484921"/>
              <a:ext cx="1919307" cy="748997"/>
              <a:chOff x="3127342" y="1556792"/>
              <a:chExt cx="2952328" cy="1152127"/>
            </a:xfrm>
            <a:solidFill>
              <a:schemeClr val="accent1"/>
            </a:solidFill>
            <a:effectLst>
              <a:outerShdw blurRad="381000" dist="381000" dir="8100000" algn="tr" rotWithShape="0">
                <a:prstClr val="black">
                  <a:alpha val="10000"/>
                </a:prstClr>
              </a:outerShdw>
            </a:effectLst>
          </p:grpSpPr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C1B077A2-3F57-4B20-9CCF-7BD8336B2DE8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1152127"/>
              </a:xfrm>
              <a:prstGeom prst="roundRect">
                <a:avLst>
                  <a:gd name="adj" fmla="val 2103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350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E317EA28-A9F0-41BE-A628-CA5202481826}"/>
                  </a:ext>
                </a:extLst>
              </p:cNvPr>
              <p:cNvSpPr/>
              <p:nvPr/>
            </p:nvSpPr>
            <p:spPr>
              <a:xfrm>
                <a:off x="3127342" y="1556792"/>
                <a:ext cx="2952328" cy="648073"/>
              </a:xfrm>
              <a:custGeom>
                <a:avLst/>
                <a:gdLst>
                  <a:gd name="connsiteX0" fmla="*/ 242304 w 2952328"/>
                  <a:gd name="connsiteY0" fmla="*/ 0 h 648073"/>
                  <a:gd name="connsiteX1" fmla="*/ 2710024 w 2952328"/>
                  <a:gd name="connsiteY1" fmla="*/ 0 h 648073"/>
                  <a:gd name="connsiteX2" fmla="*/ 2952328 w 2952328"/>
                  <a:gd name="connsiteY2" fmla="*/ 242304 h 648073"/>
                  <a:gd name="connsiteX3" fmla="*/ 2952328 w 2952328"/>
                  <a:gd name="connsiteY3" fmla="*/ 308561 h 648073"/>
                  <a:gd name="connsiteX4" fmla="*/ 2900797 w 2952328"/>
                  <a:gd name="connsiteY4" fmla="*/ 346595 h 648073"/>
                  <a:gd name="connsiteX5" fmla="*/ 1476164 w 2952328"/>
                  <a:gd name="connsiteY5" fmla="*/ 648073 h 648073"/>
                  <a:gd name="connsiteX6" fmla="*/ 51531 w 2952328"/>
                  <a:gd name="connsiteY6" fmla="*/ 346595 h 648073"/>
                  <a:gd name="connsiteX7" fmla="*/ 0 w 2952328"/>
                  <a:gd name="connsiteY7" fmla="*/ 308561 h 648073"/>
                  <a:gd name="connsiteX8" fmla="*/ 0 w 2952328"/>
                  <a:gd name="connsiteY8" fmla="*/ 242304 h 648073"/>
                  <a:gd name="connsiteX9" fmla="*/ 242304 w 2952328"/>
                  <a:gd name="connsiteY9" fmla="*/ 0 h 648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2328" h="648073">
                    <a:moveTo>
                      <a:pt x="242304" y="0"/>
                    </a:moveTo>
                    <a:lnTo>
                      <a:pt x="2710024" y="0"/>
                    </a:lnTo>
                    <a:cubicBezTo>
                      <a:pt x="2843845" y="0"/>
                      <a:pt x="2952328" y="108483"/>
                      <a:pt x="2952328" y="242304"/>
                    </a:cubicBezTo>
                    <a:lnTo>
                      <a:pt x="2952328" y="308561"/>
                    </a:lnTo>
                    <a:lnTo>
                      <a:pt x="2900797" y="346595"/>
                    </a:lnTo>
                    <a:cubicBezTo>
                      <a:pt x="2626437" y="526169"/>
                      <a:pt x="2091340" y="648073"/>
                      <a:pt x="1476164" y="648073"/>
                    </a:cubicBezTo>
                    <a:cubicBezTo>
                      <a:pt x="860988" y="648073"/>
                      <a:pt x="325891" y="526169"/>
                      <a:pt x="51531" y="346595"/>
                    </a:cubicBezTo>
                    <a:lnTo>
                      <a:pt x="0" y="308561"/>
                    </a:lnTo>
                    <a:lnTo>
                      <a:pt x="0" y="242304"/>
                    </a:lnTo>
                    <a:cubicBezTo>
                      <a:pt x="0" y="108483"/>
                      <a:pt x="108483" y="0"/>
                      <a:pt x="242304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 sz="1350"/>
              </a:p>
            </p:txBody>
          </p:sp>
        </p:grp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22E95C9-334F-489A-AF88-2EC3F210F728}"/>
                </a:ext>
              </a:extLst>
            </p:cNvPr>
            <p:cNvSpPr/>
            <p:nvPr/>
          </p:nvSpPr>
          <p:spPr>
            <a:xfrm>
              <a:off x="1107764" y="2396757"/>
              <a:ext cx="1349370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IN" sz="2400" dirty="0">
                  <a:solidFill>
                    <a:schemeClr val="bg1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Goal</a:t>
              </a:r>
              <a:endParaRPr lang="en-IN" sz="105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11B07EC2-8250-4F82-B49C-063535EF3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8597" y="2571528"/>
              <a:ext cx="672579" cy="676399"/>
            </a:xfrm>
            <a:custGeom>
              <a:avLst/>
              <a:gdLst>
                <a:gd name="T0" fmla="*/ 590 w 1038"/>
                <a:gd name="T1" fmla="*/ 925 h 1044"/>
                <a:gd name="T2" fmla="*/ 428 w 1038"/>
                <a:gd name="T3" fmla="*/ 921 h 1044"/>
                <a:gd name="T4" fmla="*/ 354 w 1038"/>
                <a:gd name="T5" fmla="*/ 1029 h 1044"/>
                <a:gd name="T6" fmla="*/ 251 w 1038"/>
                <a:gd name="T7" fmla="*/ 984 h 1044"/>
                <a:gd name="T8" fmla="*/ 280 w 1038"/>
                <a:gd name="T9" fmla="*/ 857 h 1044"/>
                <a:gd name="T10" fmla="*/ 167 w 1038"/>
                <a:gd name="T11" fmla="*/ 738 h 1044"/>
                <a:gd name="T12" fmla="*/ 39 w 1038"/>
                <a:gd name="T13" fmla="*/ 763 h 1044"/>
                <a:gd name="T14" fmla="*/ 0 w 1038"/>
                <a:gd name="T15" fmla="*/ 660 h 1044"/>
                <a:gd name="T16" fmla="*/ 113 w 1038"/>
                <a:gd name="T17" fmla="*/ 591 h 1044"/>
                <a:gd name="T18" fmla="*/ 118 w 1038"/>
                <a:gd name="T19" fmla="*/ 428 h 1044"/>
                <a:gd name="T20" fmla="*/ 10 w 1038"/>
                <a:gd name="T21" fmla="*/ 355 h 1044"/>
                <a:gd name="T22" fmla="*/ 54 w 1038"/>
                <a:gd name="T23" fmla="*/ 251 h 1044"/>
                <a:gd name="T24" fmla="*/ 182 w 1038"/>
                <a:gd name="T25" fmla="*/ 281 h 1044"/>
                <a:gd name="T26" fmla="*/ 300 w 1038"/>
                <a:gd name="T27" fmla="*/ 167 h 1044"/>
                <a:gd name="T28" fmla="*/ 275 w 1038"/>
                <a:gd name="T29" fmla="*/ 40 h 1044"/>
                <a:gd name="T30" fmla="*/ 379 w 1038"/>
                <a:gd name="T31" fmla="*/ 0 h 1044"/>
                <a:gd name="T32" fmla="*/ 448 w 1038"/>
                <a:gd name="T33" fmla="*/ 113 h 1044"/>
                <a:gd name="T34" fmla="*/ 610 w 1038"/>
                <a:gd name="T35" fmla="*/ 118 h 1044"/>
                <a:gd name="T36" fmla="*/ 684 w 1038"/>
                <a:gd name="T37" fmla="*/ 10 h 1044"/>
                <a:gd name="T38" fmla="*/ 787 w 1038"/>
                <a:gd name="T39" fmla="*/ 54 h 1044"/>
                <a:gd name="T40" fmla="*/ 758 w 1038"/>
                <a:gd name="T41" fmla="*/ 182 h 1044"/>
                <a:gd name="T42" fmla="*/ 871 w 1038"/>
                <a:gd name="T43" fmla="*/ 300 h 1044"/>
                <a:gd name="T44" fmla="*/ 999 w 1038"/>
                <a:gd name="T45" fmla="*/ 276 h 1044"/>
                <a:gd name="T46" fmla="*/ 1038 w 1038"/>
                <a:gd name="T47" fmla="*/ 379 h 1044"/>
                <a:gd name="T48" fmla="*/ 930 w 1038"/>
                <a:gd name="T49" fmla="*/ 453 h 1044"/>
                <a:gd name="T50" fmla="*/ 925 w 1038"/>
                <a:gd name="T51" fmla="*/ 615 h 1044"/>
                <a:gd name="T52" fmla="*/ 1033 w 1038"/>
                <a:gd name="T53" fmla="*/ 689 h 1044"/>
                <a:gd name="T54" fmla="*/ 989 w 1038"/>
                <a:gd name="T55" fmla="*/ 793 h 1044"/>
                <a:gd name="T56" fmla="*/ 861 w 1038"/>
                <a:gd name="T57" fmla="*/ 763 h 1044"/>
                <a:gd name="T58" fmla="*/ 743 w 1038"/>
                <a:gd name="T59" fmla="*/ 876 h 1044"/>
                <a:gd name="T60" fmla="*/ 768 w 1038"/>
                <a:gd name="T61" fmla="*/ 1004 h 1044"/>
                <a:gd name="T62" fmla="*/ 664 w 1038"/>
                <a:gd name="T63" fmla="*/ 1044 h 1044"/>
                <a:gd name="T64" fmla="*/ 590 w 1038"/>
                <a:gd name="T65" fmla="*/ 925 h 1044"/>
                <a:gd name="T66" fmla="*/ 522 w 1038"/>
                <a:gd name="T67" fmla="*/ 266 h 1044"/>
                <a:gd name="T68" fmla="*/ 271 w 1038"/>
                <a:gd name="T69" fmla="*/ 517 h 1044"/>
                <a:gd name="T70" fmla="*/ 522 w 1038"/>
                <a:gd name="T71" fmla="*/ 768 h 1044"/>
                <a:gd name="T72" fmla="*/ 773 w 1038"/>
                <a:gd name="T73" fmla="*/ 517 h 1044"/>
                <a:gd name="T74" fmla="*/ 758 w 1038"/>
                <a:gd name="T75" fmla="*/ 428 h 1044"/>
                <a:gd name="T76" fmla="*/ 522 w 1038"/>
                <a:gd name="T77" fmla="*/ 266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8" h="1044">
                  <a:moveTo>
                    <a:pt x="590" y="925"/>
                  </a:moveTo>
                  <a:cubicBezTo>
                    <a:pt x="536" y="935"/>
                    <a:pt x="482" y="935"/>
                    <a:pt x="428" y="921"/>
                  </a:cubicBezTo>
                  <a:cubicBezTo>
                    <a:pt x="354" y="1029"/>
                    <a:pt x="354" y="1029"/>
                    <a:pt x="354" y="1029"/>
                  </a:cubicBezTo>
                  <a:cubicBezTo>
                    <a:pt x="251" y="984"/>
                    <a:pt x="251" y="984"/>
                    <a:pt x="251" y="984"/>
                  </a:cubicBezTo>
                  <a:cubicBezTo>
                    <a:pt x="280" y="857"/>
                    <a:pt x="280" y="857"/>
                    <a:pt x="280" y="857"/>
                  </a:cubicBezTo>
                  <a:cubicBezTo>
                    <a:pt x="236" y="827"/>
                    <a:pt x="197" y="783"/>
                    <a:pt x="167" y="738"/>
                  </a:cubicBezTo>
                  <a:cubicBezTo>
                    <a:pt x="39" y="763"/>
                    <a:pt x="39" y="763"/>
                    <a:pt x="39" y="763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113" y="591"/>
                    <a:pt x="113" y="591"/>
                    <a:pt x="113" y="591"/>
                  </a:cubicBezTo>
                  <a:cubicBezTo>
                    <a:pt x="103" y="537"/>
                    <a:pt x="103" y="482"/>
                    <a:pt x="118" y="428"/>
                  </a:cubicBezTo>
                  <a:cubicBezTo>
                    <a:pt x="10" y="355"/>
                    <a:pt x="10" y="355"/>
                    <a:pt x="10" y="355"/>
                  </a:cubicBezTo>
                  <a:cubicBezTo>
                    <a:pt x="54" y="251"/>
                    <a:pt x="54" y="251"/>
                    <a:pt x="54" y="251"/>
                  </a:cubicBezTo>
                  <a:cubicBezTo>
                    <a:pt x="182" y="281"/>
                    <a:pt x="182" y="281"/>
                    <a:pt x="182" y="281"/>
                  </a:cubicBezTo>
                  <a:cubicBezTo>
                    <a:pt x="211" y="236"/>
                    <a:pt x="256" y="197"/>
                    <a:pt x="300" y="167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379" y="0"/>
                    <a:pt x="379" y="0"/>
                    <a:pt x="379" y="0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502" y="103"/>
                    <a:pt x="556" y="103"/>
                    <a:pt x="610" y="118"/>
                  </a:cubicBezTo>
                  <a:cubicBezTo>
                    <a:pt x="684" y="10"/>
                    <a:pt x="684" y="10"/>
                    <a:pt x="684" y="10"/>
                  </a:cubicBezTo>
                  <a:cubicBezTo>
                    <a:pt x="787" y="54"/>
                    <a:pt x="787" y="54"/>
                    <a:pt x="787" y="54"/>
                  </a:cubicBezTo>
                  <a:cubicBezTo>
                    <a:pt x="758" y="182"/>
                    <a:pt x="758" y="182"/>
                    <a:pt x="758" y="182"/>
                  </a:cubicBezTo>
                  <a:cubicBezTo>
                    <a:pt x="802" y="212"/>
                    <a:pt x="841" y="256"/>
                    <a:pt x="871" y="300"/>
                  </a:cubicBezTo>
                  <a:cubicBezTo>
                    <a:pt x="999" y="276"/>
                    <a:pt x="999" y="276"/>
                    <a:pt x="999" y="276"/>
                  </a:cubicBezTo>
                  <a:cubicBezTo>
                    <a:pt x="1038" y="379"/>
                    <a:pt x="1038" y="379"/>
                    <a:pt x="1038" y="379"/>
                  </a:cubicBezTo>
                  <a:cubicBezTo>
                    <a:pt x="930" y="453"/>
                    <a:pt x="930" y="453"/>
                    <a:pt x="930" y="453"/>
                  </a:cubicBezTo>
                  <a:cubicBezTo>
                    <a:pt x="940" y="507"/>
                    <a:pt x="940" y="561"/>
                    <a:pt x="925" y="615"/>
                  </a:cubicBezTo>
                  <a:cubicBezTo>
                    <a:pt x="1033" y="689"/>
                    <a:pt x="1033" y="689"/>
                    <a:pt x="1033" y="689"/>
                  </a:cubicBezTo>
                  <a:cubicBezTo>
                    <a:pt x="989" y="793"/>
                    <a:pt x="989" y="793"/>
                    <a:pt x="989" y="793"/>
                  </a:cubicBezTo>
                  <a:cubicBezTo>
                    <a:pt x="861" y="763"/>
                    <a:pt x="861" y="763"/>
                    <a:pt x="861" y="763"/>
                  </a:cubicBezTo>
                  <a:cubicBezTo>
                    <a:pt x="832" y="807"/>
                    <a:pt x="787" y="847"/>
                    <a:pt x="743" y="876"/>
                  </a:cubicBezTo>
                  <a:cubicBezTo>
                    <a:pt x="768" y="1004"/>
                    <a:pt x="768" y="1004"/>
                    <a:pt x="768" y="1004"/>
                  </a:cubicBezTo>
                  <a:cubicBezTo>
                    <a:pt x="664" y="1044"/>
                    <a:pt x="664" y="1044"/>
                    <a:pt x="664" y="1044"/>
                  </a:cubicBezTo>
                  <a:lnTo>
                    <a:pt x="590" y="925"/>
                  </a:lnTo>
                  <a:close/>
                  <a:moveTo>
                    <a:pt x="522" y="266"/>
                  </a:moveTo>
                  <a:cubicBezTo>
                    <a:pt x="384" y="266"/>
                    <a:pt x="271" y="379"/>
                    <a:pt x="271" y="517"/>
                  </a:cubicBezTo>
                  <a:cubicBezTo>
                    <a:pt x="271" y="655"/>
                    <a:pt x="384" y="768"/>
                    <a:pt x="522" y="768"/>
                  </a:cubicBezTo>
                  <a:cubicBezTo>
                    <a:pt x="659" y="768"/>
                    <a:pt x="773" y="655"/>
                    <a:pt x="773" y="517"/>
                  </a:cubicBezTo>
                  <a:cubicBezTo>
                    <a:pt x="773" y="487"/>
                    <a:pt x="768" y="453"/>
                    <a:pt x="758" y="428"/>
                  </a:cubicBezTo>
                  <a:cubicBezTo>
                    <a:pt x="718" y="330"/>
                    <a:pt x="625" y="266"/>
                    <a:pt x="522" y="2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A8E3ACA0-AF2E-493A-84A5-787B4A14C0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4886" y="2920711"/>
              <a:ext cx="1594426" cy="1589107"/>
            </a:xfrm>
            <a:custGeom>
              <a:avLst/>
              <a:gdLst>
                <a:gd name="T0" fmla="*/ 679 w 1516"/>
                <a:gd name="T1" fmla="*/ 1511 h 1511"/>
                <a:gd name="T2" fmla="*/ 645 w 1516"/>
                <a:gd name="T3" fmla="*/ 1329 h 1511"/>
                <a:gd name="T4" fmla="*/ 433 w 1516"/>
                <a:gd name="T5" fmla="*/ 1240 h 1511"/>
                <a:gd name="T6" fmla="*/ 281 w 1516"/>
                <a:gd name="T7" fmla="*/ 1344 h 1511"/>
                <a:gd name="T8" fmla="*/ 168 w 1516"/>
                <a:gd name="T9" fmla="*/ 1230 h 1511"/>
                <a:gd name="T10" fmla="*/ 271 w 1516"/>
                <a:gd name="T11" fmla="*/ 1078 h 1511"/>
                <a:gd name="T12" fmla="*/ 182 w 1516"/>
                <a:gd name="T13" fmla="*/ 866 h 1511"/>
                <a:gd name="T14" fmla="*/ 0 w 1516"/>
                <a:gd name="T15" fmla="*/ 837 h 1511"/>
                <a:gd name="T16" fmla="*/ 0 w 1516"/>
                <a:gd name="T17" fmla="*/ 679 h 1511"/>
                <a:gd name="T18" fmla="*/ 182 w 1516"/>
                <a:gd name="T19" fmla="*/ 645 h 1511"/>
                <a:gd name="T20" fmla="*/ 271 w 1516"/>
                <a:gd name="T21" fmla="*/ 433 h 1511"/>
                <a:gd name="T22" fmla="*/ 168 w 1516"/>
                <a:gd name="T23" fmla="*/ 280 h 1511"/>
                <a:gd name="T24" fmla="*/ 281 w 1516"/>
                <a:gd name="T25" fmla="*/ 167 h 1511"/>
                <a:gd name="T26" fmla="*/ 433 w 1516"/>
                <a:gd name="T27" fmla="*/ 271 h 1511"/>
                <a:gd name="T28" fmla="*/ 645 w 1516"/>
                <a:gd name="T29" fmla="*/ 182 h 1511"/>
                <a:gd name="T30" fmla="*/ 679 w 1516"/>
                <a:gd name="T31" fmla="*/ 0 h 1511"/>
                <a:gd name="T32" fmla="*/ 837 w 1516"/>
                <a:gd name="T33" fmla="*/ 0 h 1511"/>
                <a:gd name="T34" fmla="*/ 871 w 1516"/>
                <a:gd name="T35" fmla="*/ 182 h 1511"/>
                <a:gd name="T36" fmla="*/ 1083 w 1516"/>
                <a:gd name="T37" fmla="*/ 271 h 1511"/>
                <a:gd name="T38" fmla="*/ 1236 w 1516"/>
                <a:gd name="T39" fmla="*/ 167 h 1511"/>
                <a:gd name="T40" fmla="*/ 1349 w 1516"/>
                <a:gd name="T41" fmla="*/ 280 h 1511"/>
                <a:gd name="T42" fmla="*/ 1245 w 1516"/>
                <a:gd name="T43" fmla="*/ 433 h 1511"/>
                <a:gd name="T44" fmla="*/ 1334 w 1516"/>
                <a:gd name="T45" fmla="*/ 645 h 1511"/>
                <a:gd name="T46" fmla="*/ 1516 w 1516"/>
                <a:gd name="T47" fmla="*/ 679 h 1511"/>
                <a:gd name="T48" fmla="*/ 1516 w 1516"/>
                <a:gd name="T49" fmla="*/ 837 h 1511"/>
                <a:gd name="T50" fmla="*/ 1334 w 1516"/>
                <a:gd name="T51" fmla="*/ 871 h 1511"/>
                <a:gd name="T52" fmla="*/ 1245 w 1516"/>
                <a:gd name="T53" fmla="*/ 1083 h 1511"/>
                <a:gd name="T54" fmla="*/ 1349 w 1516"/>
                <a:gd name="T55" fmla="*/ 1235 h 1511"/>
                <a:gd name="T56" fmla="*/ 1236 w 1516"/>
                <a:gd name="T57" fmla="*/ 1348 h 1511"/>
                <a:gd name="T58" fmla="*/ 1083 w 1516"/>
                <a:gd name="T59" fmla="*/ 1240 h 1511"/>
                <a:gd name="T60" fmla="*/ 871 w 1516"/>
                <a:gd name="T61" fmla="*/ 1329 h 1511"/>
                <a:gd name="T62" fmla="*/ 837 w 1516"/>
                <a:gd name="T63" fmla="*/ 1511 h 1511"/>
                <a:gd name="T64" fmla="*/ 679 w 1516"/>
                <a:gd name="T65" fmla="*/ 1511 h 1511"/>
                <a:gd name="T66" fmla="*/ 758 w 1516"/>
                <a:gd name="T67" fmla="*/ 399 h 1511"/>
                <a:gd name="T68" fmla="*/ 399 w 1516"/>
                <a:gd name="T69" fmla="*/ 758 h 1511"/>
                <a:gd name="T70" fmla="*/ 758 w 1516"/>
                <a:gd name="T71" fmla="*/ 1117 h 1511"/>
                <a:gd name="T72" fmla="*/ 1118 w 1516"/>
                <a:gd name="T73" fmla="*/ 758 h 1511"/>
                <a:gd name="T74" fmla="*/ 758 w 1516"/>
                <a:gd name="T75" fmla="*/ 399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16" h="1511">
                  <a:moveTo>
                    <a:pt x="679" y="1511"/>
                  </a:moveTo>
                  <a:cubicBezTo>
                    <a:pt x="645" y="1329"/>
                    <a:pt x="645" y="1329"/>
                    <a:pt x="645" y="1329"/>
                  </a:cubicBezTo>
                  <a:cubicBezTo>
                    <a:pt x="571" y="1314"/>
                    <a:pt x="497" y="1284"/>
                    <a:pt x="433" y="1240"/>
                  </a:cubicBezTo>
                  <a:cubicBezTo>
                    <a:pt x="281" y="1344"/>
                    <a:pt x="281" y="1344"/>
                    <a:pt x="281" y="1344"/>
                  </a:cubicBezTo>
                  <a:cubicBezTo>
                    <a:pt x="168" y="1230"/>
                    <a:pt x="168" y="1230"/>
                    <a:pt x="168" y="1230"/>
                  </a:cubicBezTo>
                  <a:cubicBezTo>
                    <a:pt x="271" y="1078"/>
                    <a:pt x="271" y="1078"/>
                    <a:pt x="271" y="1078"/>
                  </a:cubicBezTo>
                  <a:cubicBezTo>
                    <a:pt x="227" y="1014"/>
                    <a:pt x="197" y="940"/>
                    <a:pt x="182" y="866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679"/>
                    <a:pt x="0" y="679"/>
                    <a:pt x="0" y="679"/>
                  </a:cubicBezTo>
                  <a:cubicBezTo>
                    <a:pt x="182" y="645"/>
                    <a:pt x="182" y="645"/>
                    <a:pt x="182" y="645"/>
                  </a:cubicBezTo>
                  <a:cubicBezTo>
                    <a:pt x="197" y="571"/>
                    <a:pt x="227" y="497"/>
                    <a:pt x="271" y="433"/>
                  </a:cubicBezTo>
                  <a:cubicBezTo>
                    <a:pt x="168" y="280"/>
                    <a:pt x="168" y="280"/>
                    <a:pt x="168" y="280"/>
                  </a:cubicBezTo>
                  <a:cubicBezTo>
                    <a:pt x="281" y="167"/>
                    <a:pt x="281" y="167"/>
                    <a:pt x="281" y="167"/>
                  </a:cubicBezTo>
                  <a:cubicBezTo>
                    <a:pt x="433" y="271"/>
                    <a:pt x="433" y="271"/>
                    <a:pt x="433" y="271"/>
                  </a:cubicBezTo>
                  <a:cubicBezTo>
                    <a:pt x="497" y="226"/>
                    <a:pt x="571" y="197"/>
                    <a:pt x="645" y="182"/>
                  </a:cubicBezTo>
                  <a:cubicBezTo>
                    <a:pt x="679" y="0"/>
                    <a:pt x="679" y="0"/>
                    <a:pt x="679" y="0"/>
                  </a:cubicBezTo>
                  <a:cubicBezTo>
                    <a:pt x="837" y="0"/>
                    <a:pt x="837" y="0"/>
                    <a:pt x="837" y="0"/>
                  </a:cubicBezTo>
                  <a:cubicBezTo>
                    <a:pt x="871" y="182"/>
                    <a:pt x="871" y="182"/>
                    <a:pt x="871" y="182"/>
                  </a:cubicBezTo>
                  <a:cubicBezTo>
                    <a:pt x="945" y="197"/>
                    <a:pt x="1019" y="226"/>
                    <a:pt x="1083" y="271"/>
                  </a:cubicBezTo>
                  <a:cubicBezTo>
                    <a:pt x="1236" y="167"/>
                    <a:pt x="1236" y="167"/>
                    <a:pt x="1236" y="167"/>
                  </a:cubicBezTo>
                  <a:cubicBezTo>
                    <a:pt x="1349" y="280"/>
                    <a:pt x="1349" y="280"/>
                    <a:pt x="1349" y="280"/>
                  </a:cubicBezTo>
                  <a:cubicBezTo>
                    <a:pt x="1245" y="433"/>
                    <a:pt x="1245" y="433"/>
                    <a:pt x="1245" y="433"/>
                  </a:cubicBezTo>
                  <a:cubicBezTo>
                    <a:pt x="1290" y="497"/>
                    <a:pt x="1319" y="571"/>
                    <a:pt x="1334" y="645"/>
                  </a:cubicBezTo>
                  <a:cubicBezTo>
                    <a:pt x="1516" y="679"/>
                    <a:pt x="1516" y="679"/>
                    <a:pt x="1516" y="679"/>
                  </a:cubicBezTo>
                  <a:cubicBezTo>
                    <a:pt x="1516" y="837"/>
                    <a:pt x="1516" y="837"/>
                    <a:pt x="1516" y="837"/>
                  </a:cubicBezTo>
                  <a:cubicBezTo>
                    <a:pt x="1334" y="871"/>
                    <a:pt x="1334" y="871"/>
                    <a:pt x="1334" y="871"/>
                  </a:cubicBezTo>
                  <a:cubicBezTo>
                    <a:pt x="1319" y="945"/>
                    <a:pt x="1290" y="1019"/>
                    <a:pt x="1245" y="1083"/>
                  </a:cubicBezTo>
                  <a:cubicBezTo>
                    <a:pt x="1349" y="1235"/>
                    <a:pt x="1349" y="1235"/>
                    <a:pt x="1349" y="1235"/>
                  </a:cubicBezTo>
                  <a:cubicBezTo>
                    <a:pt x="1236" y="1348"/>
                    <a:pt x="1236" y="1348"/>
                    <a:pt x="1236" y="1348"/>
                  </a:cubicBezTo>
                  <a:cubicBezTo>
                    <a:pt x="1083" y="1240"/>
                    <a:pt x="1083" y="1240"/>
                    <a:pt x="1083" y="1240"/>
                  </a:cubicBezTo>
                  <a:cubicBezTo>
                    <a:pt x="1019" y="1284"/>
                    <a:pt x="945" y="1314"/>
                    <a:pt x="871" y="1329"/>
                  </a:cubicBezTo>
                  <a:cubicBezTo>
                    <a:pt x="837" y="1511"/>
                    <a:pt x="837" y="1511"/>
                    <a:pt x="837" y="1511"/>
                  </a:cubicBezTo>
                  <a:lnTo>
                    <a:pt x="679" y="1511"/>
                  </a:lnTo>
                  <a:close/>
                  <a:moveTo>
                    <a:pt x="758" y="399"/>
                  </a:moveTo>
                  <a:cubicBezTo>
                    <a:pt x="561" y="399"/>
                    <a:pt x="399" y="556"/>
                    <a:pt x="399" y="758"/>
                  </a:cubicBezTo>
                  <a:cubicBezTo>
                    <a:pt x="399" y="960"/>
                    <a:pt x="556" y="1117"/>
                    <a:pt x="758" y="1117"/>
                  </a:cubicBezTo>
                  <a:cubicBezTo>
                    <a:pt x="960" y="1117"/>
                    <a:pt x="1118" y="960"/>
                    <a:pt x="1118" y="758"/>
                  </a:cubicBezTo>
                  <a:cubicBezTo>
                    <a:pt x="1118" y="556"/>
                    <a:pt x="955" y="399"/>
                    <a:pt x="758" y="39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381000" dist="381000" dir="8100000" algn="tr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59" name="Freeform 19">
              <a:extLst>
                <a:ext uri="{FF2B5EF4-FFF2-40B4-BE49-F238E27FC236}">
                  <a16:creationId xmlns:a16="http://schemas.microsoft.com/office/drawing/2014/main" id="{BD023687-5030-45EE-BEB3-09B9DA13F9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9991" y="4384624"/>
              <a:ext cx="471697" cy="474376"/>
            </a:xfrm>
            <a:custGeom>
              <a:avLst/>
              <a:gdLst>
                <a:gd name="T0" fmla="*/ 590 w 1038"/>
                <a:gd name="T1" fmla="*/ 925 h 1044"/>
                <a:gd name="T2" fmla="*/ 428 w 1038"/>
                <a:gd name="T3" fmla="*/ 921 h 1044"/>
                <a:gd name="T4" fmla="*/ 354 w 1038"/>
                <a:gd name="T5" fmla="*/ 1029 h 1044"/>
                <a:gd name="T6" fmla="*/ 251 w 1038"/>
                <a:gd name="T7" fmla="*/ 984 h 1044"/>
                <a:gd name="T8" fmla="*/ 280 w 1038"/>
                <a:gd name="T9" fmla="*/ 857 h 1044"/>
                <a:gd name="T10" fmla="*/ 167 w 1038"/>
                <a:gd name="T11" fmla="*/ 738 h 1044"/>
                <a:gd name="T12" fmla="*/ 39 w 1038"/>
                <a:gd name="T13" fmla="*/ 763 h 1044"/>
                <a:gd name="T14" fmla="*/ 0 w 1038"/>
                <a:gd name="T15" fmla="*/ 660 h 1044"/>
                <a:gd name="T16" fmla="*/ 113 w 1038"/>
                <a:gd name="T17" fmla="*/ 591 h 1044"/>
                <a:gd name="T18" fmla="*/ 118 w 1038"/>
                <a:gd name="T19" fmla="*/ 428 h 1044"/>
                <a:gd name="T20" fmla="*/ 10 w 1038"/>
                <a:gd name="T21" fmla="*/ 355 h 1044"/>
                <a:gd name="T22" fmla="*/ 54 w 1038"/>
                <a:gd name="T23" fmla="*/ 251 h 1044"/>
                <a:gd name="T24" fmla="*/ 182 w 1038"/>
                <a:gd name="T25" fmla="*/ 281 h 1044"/>
                <a:gd name="T26" fmla="*/ 300 w 1038"/>
                <a:gd name="T27" fmla="*/ 167 h 1044"/>
                <a:gd name="T28" fmla="*/ 275 w 1038"/>
                <a:gd name="T29" fmla="*/ 40 h 1044"/>
                <a:gd name="T30" fmla="*/ 379 w 1038"/>
                <a:gd name="T31" fmla="*/ 0 h 1044"/>
                <a:gd name="T32" fmla="*/ 448 w 1038"/>
                <a:gd name="T33" fmla="*/ 113 h 1044"/>
                <a:gd name="T34" fmla="*/ 610 w 1038"/>
                <a:gd name="T35" fmla="*/ 118 h 1044"/>
                <a:gd name="T36" fmla="*/ 684 w 1038"/>
                <a:gd name="T37" fmla="*/ 10 h 1044"/>
                <a:gd name="T38" fmla="*/ 787 w 1038"/>
                <a:gd name="T39" fmla="*/ 54 h 1044"/>
                <a:gd name="T40" fmla="*/ 758 w 1038"/>
                <a:gd name="T41" fmla="*/ 182 h 1044"/>
                <a:gd name="T42" fmla="*/ 871 w 1038"/>
                <a:gd name="T43" fmla="*/ 300 h 1044"/>
                <a:gd name="T44" fmla="*/ 999 w 1038"/>
                <a:gd name="T45" fmla="*/ 276 h 1044"/>
                <a:gd name="T46" fmla="*/ 1038 w 1038"/>
                <a:gd name="T47" fmla="*/ 379 h 1044"/>
                <a:gd name="T48" fmla="*/ 930 w 1038"/>
                <a:gd name="T49" fmla="*/ 453 h 1044"/>
                <a:gd name="T50" fmla="*/ 925 w 1038"/>
                <a:gd name="T51" fmla="*/ 615 h 1044"/>
                <a:gd name="T52" fmla="*/ 1033 w 1038"/>
                <a:gd name="T53" fmla="*/ 689 h 1044"/>
                <a:gd name="T54" fmla="*/ 989 w 1038"/>
                <a:gd name="T55" fmla="*/ 793 h 1044"/>
                <a:gd name="T56" fmla="*/ 861 w 1038"/>
                <a:gd name="T57" fmla="*/ 763 h 1044"/>
                <a:gd name="T58" fmla="*/ 743 w 1038"/>
                <a:gd name="T59" fmla="*/ 876 h 1044"/>
                <a:gd name="T60" fmla="*/ 768 w 1038"/>
                <a:gd name="T61" fmla="*/ 1004 h 1044"/>
                <a:gd name="T62" fmla="*/ 664 w 1038"/>
                <a:gd name="T63" fmla="*/ 1044 h 1044"/>
                <a:gd name="T64" fmla="*/ 590 w 1038"/>
                <a:gd name="T65" fmla="*/ 925 h 1044"/>
                <a:gd name="T66" fmla="*/ 522 w 1038"/>
                <a:gd name="T67" fmla="*/ 266 h 1044"/>
                <a:gd name="T68" fmla="*/ 271 w 1038"/>
                <a:gd name="T69" fmla="*/ 517 h 1044"/>
                <a:gd name="T70" fmla="*/ 522 w 1038"/>
                <a:gd name="T71" fmla="*/ 768 h 1044"/>
                <a:gd name="T72" fmla="*/ 773 w 1038"/>
                <a:gd name="T73" fmla="*/ 517 h 1044"/>
                <a:gd name="T74" fmla="*/ 758 w 1038"/>
                <a:gd name="T75" fmla="*/ 428 h 1044"/>
                <a:gd name="T76" fmla="*/ 522 w 1038"/>
                <a:gd name="T77" fmla="*/ 266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8" h="1044">
                  <a:moveTo>
                    <a:pt x="590" y="925"/>
                  </a:moveTo>
                  <a:cubicBezTo>
                    <a:pt x="536" y="935"/>
                    <a:pt x="482" y="935"/>
                    <a:pt x="428" y="921"/>
                  </a:cubicBezTo>
                  <a:cubicBezTo>
                    <a:pt x="354" y="1029"/>
                    <a:pt x="354" y="1029"/>
                    <a:pt x="354" y="1029"/>
                  </a:cubicBezTo>
                  <a:cubicBezTo>
                    <a:pt x="251" y="984"/>
                    <a:pt x="251" y="984"/>
                    <a:pt x="251" y="984"/>
                  </a:cubicBezTo>
                  <a:cubicBezTo>
                    <a:pt x="280" y="857"/>
                    <a:pt x="280" y="857"/>
                    <a:pt x="280" y="857"/>
                  </a:cubicBezTo>
                  <a:cubicBezTo>
                    <a:pt x="236" y="827"/>
                    <a:pt x="197" y="783"/>
                    <a:pt x="167" y="738"/>
                  </a:cubicBezTo>
                  <a:cubicBezTo>
                    <a:pt x="39" y="763"/>
                    <a:pt x="39" y="763"/>
                    <a:pt x="39" y="763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113" y="591"/>
                    <a:pt x="113" y="591"/>
                    <a:pt x="113" y="591"/>
                  </a:cubicBezTo>
                  <a:cubicBezTo>
                    <a:pt x="103" y="537"/>
                    <a:pt x="103" y="482"/>
                    <a:pt x="118" y="428"/>
                  </a:cubicBezTo>
                  <a:cubicBezTo>
                    <a:pt x="10" y="355"/>
                    <a:pt x="10" y="355"/>
                    <a:pt x="10" y="355"/>
                  </a:cubicBezTo>
                  <a:cubicBezTo>
                    <a:pt x="54" y="251"/>
                    <a:pt x="54" y="251"/>
                    <a:pt x="54" y="251"/>
                  </a:cubicBezTo>
                  <a:cubicBezTo>
                    <a:pt x="182" y="281"/>
                    <a:pt x="182" y="281"/>
                    <a:pt x="182" y="281"/>
                  </a:cubicBezTo>
                  <a:cubicBezTo>
                    <a:pt x="211" y="236"/>
                    <a:pt x="256" y="197"/>
                    <a:pt x="300" y="167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379" y="0"/>
                    <a:pt x="379" y="0"/>
                    <a:pt x="379" y="0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502" y="103"/>
                    <a:pt x="556" y="103"/>
                    <a:pt x="610" y="118"/>
                  </a:cubicBezTo>
                  <a:cubicBezTo>
                    <a:pt x="684" y="10"/>
                    <a:pt x="684" y="10"/>
                    <a:pt x="684" y="10"/>
                  </a:cubicBezTo>
                  <a:cubicBezTo>
                    <a:pt x="787" y="54"/>
                    <a:pt x="787" y="54"/>
                    <a:pt x="787" y="54"/>
                  </a:cubicBezTo>
                  <a:cubicBezTo>
                    <a:pt x="758" y="182"/>
                    <a:pt x="758" y="182"/>
                    <a:pt x="758" y="182"/>
                  </a:cubicBezTo>
                  <a:cubicBezTo>
                    <a:pt x="802" y="212"/>
                    <a:pt x="841" y="256"/>
                    <a:pt x="871" y="300"/>
                  </a:cubicBezTo>
                  <a:cubicBezTo>
                    <a:pt x="999" y="276"/>
                    <a:pt x="999" y="276"/>
                    <a:pt x="999" y="276"/>
                  </a:cubicBezTo>
                  <a:cubicBezTo>
                    <a:pt x="1038" y="379"/>
                    <a:pt x="1038" y="379"/>
                    <a:pt x="1038" y="379"/>
                  </a:cubicBezTo>
                  <a:cubicBezTo>
                    <a:pt x="930" y="453"/>
                    <a:pt x="930" y="453"/>
                    <a:pt x="930" y="453"/>
                  </a:cubicBezTo>
                  <a:cubicBezTo>
                    <a:pt x="940" y="507"/>
                    <a:pt x="940" y="561"/>
                    <a:pt x="925" y="615"/>
                  </a:cubicBezTo>
                  <a:cubicBezTo>
                    <a:pt x="1033" y="689"/>
                    <a:pt x="1033" y="689"/>
                    <a:pt x="1033" y="689"/>
                  </a:cubicBezTo>
                  <a:cubicBezTo>
                    <a:pt x="989" y="793"/>
                    <a:pt x="989" y="793"/>
                    <a:pt x="989" y="793"/>
                  </a:cubicBezTo>
                  <a:cubicBezTo>
                    <a:pt x="861" y="763"/>
                    <a:pt x="861" y="763"/>
                    <a:pt x="861" y="763"/>
                  </a:cubicBezTo>
                  <a:cubicBezTo>
                    <a:pt x="832" y="807"/>
                    <a:pt x="787" y="847"/>
                    <a:pt x="743" y="876"/>
                  </a:cubicBezTo>
                  <a:cubicBezTo>
                    <a:pt x="768" y="1004"/>
                    <a:pt x="768" y="1004"/>
                    <a:pt x="768" y="1004"/>
                  </a:cubicBezTo>
                  <a:cubicBezTo>
                    <a:pt x="664" y="1044"/>
                    <a:pt x="664" y="1044"/>
                    <a:pt x="664" y="1044"/>
                  </a:cubicBezTo>
                  <a:lnTo>
                    <a:pt x="590" y="925"/>
                  </a:lnTo>
                  <a:close/>
                  <a:moveTo>
                    <a:pt x="522" y="266"/>
                  </a:moveTo>
                  <a:cubicBezTo>
                    <a:pt x="384" y="266"/>
                    <a:pt x="271" y="379"/>
                    <a:pt x="271" y="517"/>
                  </a:cubicBezTo>
                  <a:cubicBezTo>
                    <a:pt x="271" y="655"/>
                    <a:pt x="384" y="768"/>
                    <a:pt x="522" y="768"/>
                  </a:cubicBezTo>
                  <a:cubicBezTo>
                    <a:pt x="659" y="768"/>
                    <a:pt x="773" y="655"/>
                    <a:pt x="773" y="517"/>
                  </a:cubicBezTo>
                  <a:cubicBezTo>
                    <a:pt x="773" y="487"/>
                    <a:pt x="768" y="453"/>
                    <a:pt x="758" y="428"/>
                  </a:cubicBezTo>
                  <a:cubicBezTo>
                    <a:pt x="718" y="330"/>
                    <a:pt x="625" y="266"/>
                    <a:pt x="522" y="2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60" name="Freeform 19">
              <a:extLst>
                <a:ext uri="{FF2B5EF4-FFF2-40B4-BE49-F238E27FC236}">
                  <a16:creationId xmlns:a16="http://schemas.microsoft.com/office/drawing/2014/main" id="{02776FF9-149D-44BD-937E-47A6F730C7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2048" y="2899931"/>
              <a:ext cx="951029" cy="956431"/>
            </a:xfrm>
            <a:custGeom>
              <a:avLst/>
              <a:gdLst>
                <a:gd name="T0" fmla="*/ 590 w 1038"/>
                <a:gd name="T1" fmla="*/ 925 h 1044"/>
                <a:gd name="T2" fmla="*/ 428 w 1038"/>
                <a:gd name="T3" fmla="*/ 921 h 1044"/>
                <a:gd name="T4" fmla="*/ 354 w 1038"/>
                <a:gd name="T5" fmla="*/ 1029 h 1044"/>
                <a:gd name="T6" fmla="*/ 251 w 1038"/>
                <a:gd name="T7" fmla="*/ 984 h 1044"/>
                <a:gd name="T8" fmla="*/ 280 w 1038"/>
                <a:gd name="T9" fmla="*/ 857 h 1044"/>
                <a:gd name="T10" fmla="*/ 167 w 1038"/>
                <a:gd name="T11" fmla="*/ 738 h 1044"/>
                <a:gd name="T12" fmla="*/ 39 w 1038"/>
                <a:gd name="T13" fmla="*/ 763 h 1044"/>
                <a:gd name="T14" fmla="*/ 0 w 1038"/>
                <a:gd name="T15" fmla="*/ 660 h 1044"/>
                <a:gd name="T16" fmla="*/ 113 w 1038"/>
                <a:gd name="T17" fmla="*/ 591 h 1044"/>
                <a:gd name="T18" fmla="*/ 118 w 1038"/>
                <a:gd name="T19" fmla="*/ 428 h 1044"/>
                <a:gd name="T20" fmla="*/ 10 w 1038"/>
                <a:gd name="T21" fmla="*/ 355 h 1044"/>
                <a:gd name="T22" fmla="*/ 54 w 1038"/>
                <a:gd name="T23" fmla="*/ 251 h 1044"/>
                <a:gd name="T24" fmla="*/ 182 w 1038"/>
                <a:gd name="T25" fmla="*/ 281 h 1044"/>
                <a:gd name="T26" fmla="*/ 300 w 1038"/>
                <a:gd name="T27" fmla="*/ 167 h 1044"/>
                <a:gd name="T28" fmla="*/ 275 w 1038"/>
                <a:gd name="T29" fmla="*/ 40 h 1044"/>
                <a:gd name="T30" fmla="*/ 379 w 1038"/>
                <a:gd name="T31" fmla="*/ 0 h 1044"/>
                <a:gd name="T32" fmla="*/ 448 w 1038"/>
                <a:gd name="T33" fmla="*/ 113 h 1044"/>
                <a:gd name="T34" fmla="*/ 610 w 1038"/>
                <a:gd name="T35" fmla="*/ 118 h 1044"/>
                <a:gd name="T36" fmla="*/ 684 w 1038"/>
                <a:gd name="T37" fmla="*/ 10 h 1044"/>
                <a:gd name="T38" fmla="*/ 787 w 1038"/>
                <a:gd name="T39" fmla="*/ 54 h 1044"/>
                <a:gd name="T40" fmla="*/ 758 w 1038"/>
                <a:gd name="T41" fmla="*/ 182 h 1044"/>
                <a:gd name="T42" fmla="*/ 871 w 1038"/>
                <a:gd name="T43" fmla="*/ 300 h 1044"/>
                <a:gd name="T44" fmla="*/ 999 w 1038"/>
                <a:gd name="T45" fmla="*/ 276 h 1044"/>
                <a:gd name="T46" fmla="*/ 1038 w 1038"/>
                <a:gd name="T47" fmla="*/ 379 h 1044"/>
                <a:gd name="T48" fmla="*/ 930 w 1038"/>
                <a:gd name="T49" fmla="*/ 453 h 1044"/>
                <a:gd name="T50" fmla="*/ 925 w 1038"/>
                <a:gd name="T51" fmla="*/ 615 h 1044"/>
                <a:gd name="T52" fmla="*/ 1033 w 1038"/>
                <a:gd name="T53" fmla="*/ 689 h 1044"/>
                <a:gd name="T54" fmla="*/ 989 w 1038"/>
                <a:gd name="T55" fmla="*/ 793 h 1044"/>
                <a:gd name="T56" fmla="*/ 861 w 1038"/>
                <a:gd name="T57" fmla="*/ 763 h 1044"/>
                <a:gd name="T58" fmla="*/ 743 w 1038"/>
                <a:gd name="T59" fmla="*/ 876 h 1044"/>
                <a:gd name="T60" fmla="*/ 768 w 1038"/>
                <a:gd name="T61" fmla="*/ 1004 h 1044"/>
                <a:gd name="T62" fmla="*/ 664 w 1038"/>
                <a:gd name="T63" fmla="*/ 1044 h 1044"/>
                <a:gd name="T64" fmla="*/ 590 w 1038"/>
                <a:gd name="T65" fmla="*/ 925 h 1044"/>
                <a:gd name="T66" fmla="*/ 522 w 1038"/>
                <a:gd name="T67" fmla="*/ 266 h 1044"/>
                <a:gd name="T68" fmla="*/ 271 w 1038"/>
                <a:gd name="T69" fmla="*/ 517 h 1044"/>
                <a:gd name="T70" fmla="*/ 522 w 1038"/>
                <a:gd name="T71" fmla="*/ 768 h 1044"/>
                <a:gd name="T72" fmla="*/ 773 w 1038"/>
                <a:gd name="T73" fmla="*/ 517 h 1044"/>
                <a:gd name="T74" fmla="*/ 758 w 1038"/>
                <a:gd name="T75" fmla="*/ 428 h 1044"/>
                <a:gd name="T76" fmla="*/ 522 w 1038"/>
                <a:gd name="T77" fmla="*/ 266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8" h="1044">
                  <a:moveTo>
                    <a:pt x="590" y="925"/>
                  </a:moveTo>
                  <a:cubicBezTo>
                    <a:pt x="536" y="935"/>
                    <a:pt x="482" y="935"/>
                    <a:pt x="428" y="921"/>
                  </a:cubicBezTo>
                  <a:cubicBezTo>
                    <a:pt x="354" y="1029"/>
                    <a:pt x="354" y="1029"/>
                    <a:pt x="354" y="1029"/>
                  </a:cubicBezTo>
                  <a:cubicBezTo>
                    <a:pt x="251" y="984"/>
                    <a:pt x="251" y="984"/>
                    <a:pt x="251" y="984"/>
                  </a:cubicBezTo>
                  <a:cubicBezTo>
                    <a:pt x="280" y="857"/>
                    <a:pt x="280" y="857"/>
                    <a:pt x="280" y="857"/>
                  </a:cubicBezTo>
                  <a:cubicBezTo>
                    <a:pt x="236" y="827"/>
                    <a:pt x="197" y="783"/>
                    <a:pt x="167" y="738"/>
                  </a:cubicBezTo>
                  <a:cubicBezTo>
                    <a:pt x="39" y="763"/>
                    <a:pt x="39" y="763"/>
                    <a:pt x="39" y="763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113" y="591"/>
                    <a:pt x="113" y="591"/>
                    <a:pt x="113" y="591"/>
                  </a:cubicBezTo>
                  <a:cubicBezTo>
                    <a:pt x="103" y="537"/>
                    <a:pt x="103" y="482"/>
                    <a:pt x="118" y="428"/>
                  </a:cubicBezTo>
                  <a:cubicBezTo>
                    <a:pt x="10" y="355"/>
                    <a:pt x="10" y="355"/>
                    <a:pt x="10" y="355"/>
                  </a:cubicBezTo>
                  <a:cubicBezTo>
                    <a:pt x="54" y="251"/>
                    <a:pt x="54" y="251"/>
                    <a:pt x="54" y="251"/>
                  </a:cubicBezTo>
                  <a:cubicBezTo>
                    <a:pt x="182" y="281"/>
                    <a:pt x="182" y="281"/>
                    <a:pt x="182" y="281"/>
                  </a:cubicBezTo>
                  <a:cubicBezTo>
                    <a:pt x="211" y="236"/>
                    <a:pt x="256" y="197"/>
                    <a:pt x="300" y="167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379" y="0"/>
                    <a:pt x="379" y="0"/>
                    <a:pt x="379" y="0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502" y="103"/>
                    <a:pt x="556" y="103"/>
                    <a:pt x="610" y="118"/>
                  </a:cubicBezTo>
                  <a:cubicBezTo>
                    <a:pt x="684" y="10"/>
                    <a:pt x="684" y="10"/>
                    <a:pt x="684" y="10"/>
                  </a:cubicBezTo>
                  <a:cubicBezTo>
                    <a:pt x="787" y="54"/>
                    <a:pt x="787" y="54"/>
                    <a:pt x="787" y="54"/>
                  </a:cubicBezTo>
                  <a:cubicBezTo>
                    <a:pt x="758" y="182"/>
                    <a:pt x="758" y="182"/>
                    <a:pt x="758" y="182"/>
                  </a:cubicBezTo>
                  <a:cubicBezTo>
                    <a:pt x="802" y="212"/>
                    <a:pt x="841" y="256"/>
                    <a:pt x="871" y="300"/>
                  </a:cubicBezTo>
                  <a:cubicBezTo>
                    <a:pt x="999" y="276"/>
                    <a:pt x="999" y="276"/>
                    <a:pt x="999" y="276"/>
                  </a:cubicBezTo>
                  <a:cubicBezTo>
                    <a:pt x="1038" y="379"/>
                    <a:pt x="1038" y="379"/>
                    <a:pt x="1038" y="379"/>
                  </a:cubicBezTo>
                  <a:cubicBezTo>
                    <a:pt x="930" y="453"/>
                    <a:pt x="930" y="453"/>
                    <a:pt x="930" y="453"/>
                  </a:cubicBezTo>
                  <a:cubicBezTo>
                    <a:pt x="940" y="507"/>
                    <a:pt x="940" y="561"/>
                    <a:pt x="925" y="615"/>
                  </a:cubicBezTo>
                  <a:cubicBezTo>
                    <a:pt x="1033" y="689"/>
                    <a:pt x="1033" y="689"/>
                    <a:pt x="1033" y="689"/>
                  </a:cubicBezTo>
                  <a:cubicBezTo>
                    <a:pt x="989" y="793"/>
                    <a:pt x="989" y="793"/>
                    <a:pt x="989" y="793"/>
                  </a:cubicBezTo>
                  <a:cubicBezTo>
                    <a:pt x="861" y="763"/>
                    <a:pt x="861" y="763"/>
                    <a:pt x="861" y="763"/>
                  </a:cubicBezTo>
                  <a:cubicBezTo>
                    <a:pt x="832" y="807"/>
                    <a:pt x="787" y="847"/>
                    <a:pt x="743" y="876"/>
                  </a:cubicBezTo>
                  <a:cubicBezTo>
                    <a:pt x="768" y="1004"/>
                    <a:pt x="768" y="1004"/>
                    <a:pt x="768" y="1004"/>
                  </a:cubicBezTo>
                  <a:cubicBezTo>
                    <a:pt x="664" y="1044"/>
                    <a:pt x="664" y="1044"/>
                    <a:pt x="664" y="1044"/>
                  </a:cubicBezTo>
                  <a:lnTo>
                    <a:pt x="590" y="925"/>
                  </a:lnTo>
                  <a:close/>
                  <a:moveTo>
                    <a:pt x="522" y="266"/>
                  </a:moveTo>
                  <a:cubicBezTo>
                    <a:pt x="384" y="266"/>
                    <a:pt x="271" y="379"/>
                    <a:pt x="271" y="517"/>
                  </a:cubicBezTo>
                  <a:cubicBezTo>
                    <a:pt x="271" y="655"/>
                    <a:pt x="384" y="768"/>
                    <a:pt x="522" y="768"/>
                  </a:cubicBezTo>
                  <a:cubicBezTo>
                    <a:pt x="659" y="768"/>
                    <a:pt x="773" y="655"/>
                    <a:pt x="773" y="517"/>
                  </a:cubicBezTo>
                  <a:cubicBezTo>
                    <a:pt x="773" y="487"/>
                    <a:pt x="768" y="453"/>
                    <a:pt x="758" y="428"/>
                  </a:cubicBezTo>
                  <a:cubicBezTo>
                    <a:pt x="718" y="330"/>
                    <a:pt x="625" y="266"/>
                    <a:pt x="522" y="2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61" name="Freeform 19">
              <a:extLst>
                <a:ext uri="{FF2B5EF4-FFF2-40B4-BE49-F238E27FC236}">
                  <a16:creationId xmlns:a16="http://schemas.microsoft.com/office/drawing/2014/main" id="{D969A630-B303-4CB5-A8D7-A1E390A992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6155" y="4075396"/>
              <a:ext cx="951029" cy="956431"/>
            </a:xfrm>
            <a:custGeom>
              <a:avLst/>
              <a:gdLst>
                <a:gd name="T0" fmla="*/ 590 w 1038"/>
                <a:gd name="T1" fmla="*/ 925 h 1044"/>
                <a:gd name="T2" fmla="*/ 428 w 1038"/>
                <a:gd name="T3" fmla="*/ 921 h 1044"/>
                <a:gd name="T4" fmla="*/ 354 w 1038"/>
                <a:gd name="T5" fmla="*/ 1029 h 1044"/>
                <a:gd name="T6" fmla="*/ 251 w 1038"/>
                <a:gd name="T7" fmla="*/ 984 h 1044"/>
                <a:gd name="T8" fmla="*/ 280 w 1038"/>
                <a:gd name="T9" fmla="*/ 857 h 1044"/>
                <a:gd name="T10" fmla="*/ 167 w 1038"/>
                <a:gd name="T11" fmla="*/ 738 h 1044"/>
                <a:gd name="T12" fmla="*/ 39 w 1038"/>
                <a:gd name="T13" fmla="*/ 763 h 1044"/>
                <a:gd name="T14" fmla="*/ 0 w 1038"/>
                <a:gd name="T15" fmla="*/ 660 h 1044"/>
                <a:gd name="T16" fmla="*/ 113 w 1038"/>
                <a:gd name="T17" fmla="*/ 591 h 1044"/>
                <a:gd name="T18" fmla="*/ 118 w 1038"/>
                <a:gd name="T19" fmla="*/ 428 h 1044"/>
                <a:gd name="T20" fmla="*/ 10 w 1038"/>
                <a:gd name="T21" fmla="*/ 355 h 1044"/>
                <a:gd name="T22" fmla="*/ 54 w 1038"/>
                <a:gd name="T23" fmla="*/ 251 h 1044"/>
                <a:gd name="T24" fmla="*/ 182 w 1038"/>
                <a:gd name="T25" fmla="*/ 281 h 1044"/>
                <a:gd name="T26" fmla="*/ 300 w 1038"/>
                <a:gd name="T27" fmla="*/ 167 h 1044"/>
                <a:gd name="T28" fmla="*/ 275 w 1038"/>
                <a:gd name="T29" fmla="*/ 40 h 1044"/>
                <a:gd name="T30" fmla="*/ 379 w 1038"/>
                <a:gd name="T31" fmla="*/ 0 h 1044"/>
                <a:gd name="T32" fmla="*/ 448 w 1038"/>
                <a:gd name="T33" fmla="*/ 113 h 1044"/>
                <a:gd name="T34" fmla="*/ 610 w 1038"/>
                <a:gd name="T35" fmla="*/ 118 h 1044"/>
                <a:gd name="T36" fmla="*/ 684 w 1038"/>
                <a:gd name="T37" fmla="*/ 10 h 1044"/>
                <a:gd name="T38" fmla="*/ 787 w 1038"/>
                <a:gd name="T39" fmla="*/ 54 h 1044"/>
                <a:gd name="T40" fmla="*/ 758 w 1038"/>
                <a:gd name="T41" fmla="*/ 182 h 1044"/>
                <a:gd name="T42" fmla="*/ 871 w 1038"/>
                <a:gd name="T43" fmla="*/ 300 h 1044"/>
                <a:gd name="T44" fmla="*/ 999 w 1038"/>
                <a:gd name="T45" fmla="*/ 276 h 1044"/>
                <a:gd name="T46" fmla="*/ 1038 w 1038"/>
                <a:gd name="T47" fmla="*/ 379 h 1044"/>
                <a:gd name="T48" fmla="*/ 930 w 1038"/>
                <a:gd name="T49" fmla="*/ 453 h 1044"/>
                <a:gd name="T50" fmla="*/ 925 w 1038"/>
                <a:gd name="T51" fmla="*/ 615 h 1044"/>
                <a:gd name="T52" fmla="*/ 1033 w 1038"/>
                <a:gd name="T53" fmla="*/ 689 h 1044"/>
                <a:gd name="T54" fmla="*/ 989 w 1038"/>
                <a:gd name="T55" fmla="*/ 793 h 1044"/>
                <a:gd name="T56" fmla="*/ 861 w 1038"/>
                <a:gd name="T57" fmla="*/ 763 h 1044"/>
                <a:gd name="T58" fmla="*/ 743 w 1038"/>
                <a:gd name="T59" fmla="*/ 876 h 1044"/>
                <a:gd name="T60" fmla="*/ 768 w 1038"/>
                <a:gd name="T61" fmla="*/ 1004 h 1044"/>
                <a:gd name="T62" fmla="*/ 664 w 1038"/>
                <a:gd name="T63" fmla="*/ 1044 h 1044"/>
                <a:gd name="T64" fmla="*/ 590 w 1038"/>
                <a:gd name="T65" fmla="*/ 925 h 1044"/>
                <a:gd name="T66" fmla="*/ 522 w 1038"/>
                <a:gd name="T67" fmla="*/ 266 h 1044"/>
                <a:gd name="T68" fmla="*/ 271 w 1038"/>
                <a:gd name="T69" fmla="*/ 517 h 1044"/>
                <a:gd name="T70" fmla="*/ 522 w 1038"/>
                <a:gd name="T71" fmla="*/ 768 h 1044"/>
                <a:gd name="T72" fmla="*/ 773 w 1038"/>
                <a:gd name="T73" fmla="*/ 517 h 1044"/>
                <a:gd name="T74" fmla="*/ 758 w 1038"/>
                <a:gd name="T75" fmla="*/ 428 h 1044"/>
                <a:gd name="T76" fmla="*/ 522 w 1038"/>
                <a:gd name="T77" fmla="*/ 266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8" h="1044">
                  <a:moveTo>
                    <a:pt x="590" y="925"/>
                  </a:moveTo>
                  <a:cubicBezTo>
                    <a:pt x="536" y="935"/>
                    <a:pt x="482" y="935"/>
                    <a:pt x="428" y="921"/>
                  </a:cubicBezTo>
                  <a:cubicBezTo>
                    <a:pt x="354" y="1029"/>
                    <a:pt x="354" y="1029"/>
                    <a:pt x="354" y="1029"/>
                  </a:cubicBezTo>
                  <a:cubicBezTo>
                    <a:pt x="251" y="984"/>
                    <a:pt x="251" y="984"/>
                    <a:pt x="251" y="984"/>
                  </a:cubicBezTo>
                  <a:cubicBezTo>
                    <a:pt x="280" y="857"/>
                    <a:pt x="280" y="857"/>
                    <a:pt x="280" y="857"/>
                  </a:cubicBezTo>
                  <a:cubicBezTo>
                    <a:pt x="236" y="827"/>
                    <a:pt x="197" y="783"/>
                    <a:pt x="167" y="738"/>
                  </a:cubicBezTo>
                  <a:cubicBezTo>
                    <a:pt x="39" y="763"/>
                    <a:pt x="39" y="763"/>
                    <a:pt x="39" y="763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113" y="591"/>
                    <a:pt x="113" y="591"/>
                    <a:pt x="113" y="591"/>
                  </a:cubicBezTo>
                  <a:cubicBezTo>
                    <a:pt x="103" y="537"/>
                    <a:pt x="103" y="482"/>
                    <a:pt x="118" y="428"/>
                  </a:cubicBezTo>
                  <a:cubicBezTo>
                    <a:pt x="10" y="355"/>
                    <a:pt x="10" y="355"/>
                    <a:pt x="10" y="355"/>
                  </a:cubicBezTo>
                  <a:cubicBezTo>
                    <a:pt x="54" y="251"/>
                    <a:pt x="54" y="251"/>
                    <a:pt x="54" y="251"/>
                  </a:cubicBezTo>
                  <a:cubicBezTo>
                    <a:pt x="182" y="281"/>
                    <a:pt x="182" y="281"/>
                    <a:pt x="182" y="281"/>
                  </a:cubicBezTo>
                  <a:cubicBezTo>
                    <a:pt x="211" y="236"/>
                    <a:pt x="256" y="197"/>
                    <a:pt x="300" y="167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379" y="0"/>
                    <a:pt x="379" y="0"/>
                    <a:pt x="379" y="0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502" y="103"/>
                    <a:pt x="556" y="103"/>
                    <a:pt x="610" y="118"/>
                  </a:cubicBezTo>
                  <a:cubicBezTo>
                    <a:pt x="684" y="10"/>
                    <a:pt x="684" y="10"/>
                    <a:pt x="684" y="10"/>
                  </a:cubicBezTo>
                  <a:cubicBezTo>
                    <a:pt x="787" y="54"/>
                    <a:pt x="787" y="54"/>
                    <a:pt x="787" y="54"/>
                  </a:cubicBezTo>
                  <a:cubicBezTo>
                    <a:pt x="758" y="182"/>
                    <a:pt x="758" y="182"/>
                    <a:pt x="758" y="182"/>
                  </a:cubicBezTo>
                  <a:cubicBezTo>
                    <a:pt x="802" y="212"/>
                    <a:pt x="841" y="256"/>
                    <a:pt x="871" y="300"/>
                  </a:cubicBezTo>
                  <a:cubicBezTo>
                    <a:pt x="999" y="276"/>
                    <a:pt x="999" y="276"/>
                    <a:pt x="999" y="276"/>
                  </a:cubicBezTo>
                  <a:cubicBezTo>
                    <a:pt x="1038" y="379"/>
                    <a:pt x="1038" y="379"/>
                    <a:pt x="1038" y="379"/>
                  </a:cubicBezTo>
                  <a:cubicBezTo>
                    <a:pt x="930" y="453"/>
                    <a:pt x="930" y="453"/>
                    <a:pt x="930" y="453"/>
                  </a:cubicBezTo>
                  <a:cubicBezTo>
                    <a:pt x="940" y="507"/>
                    <a:pt x="940" y="561"/>
                    <a:pt x="925" y="615"/>
                  </a:cubicBezTo>
                  <a:cubicBezTo>
                    <a:pt x="1033" y="689"/>
                    <a:pt x="1033" y="689"/>
                    <a:pt x="1033" y="689"/>
                  </a:cubicBezTo>
                  <a:cubicBezTo>
                    <a:pt x="989" y="793"/>
                    <a:pt x="989" y="793"/>
                    <a:pt x="989" y="793"/>
                  </a:cubicBezTo>
                  <a:cubicBezTo>
                    <a:pt x="861" y="763"/>
                    <a:pt x="861" y="763"/>
                    <a:pt x="861" y="763"/>
                  </a:cubicBezTo>
                  <a:cubicBezTo>
                    <a:pt x="832" y="807"/>
                    <a:pt x="787" y="847"/>
                    <a:pt x="743" y="876"/>
                  </a:cubicBezTo>
                  <a:cubicBezTo>
                    <a:pt x="768" y="1004"/>
                    <a:pt x="768" y="1004"/>
                    <a:pt x="768" y="1004"/>
                  </a:cubicBezTo>
                  <a:cubicBezTo>
                    <a:pt x="664" y="1044"/>
                    <a:pt x="664" y="1044"/>
                    <a:pt x="664" y="1044"/>
                  </a:cubicBezTo>
                  <a:lnTo>
                    <a:pt x="590" y="925"/>
                  </a:lnTo>
                  <a:close/>
                  <a:moveTo>
                    <a:pt x="522" y="266"/>
                  </a:moveTo>
                  <a:cubicBezTo>
                    <a:pt x="384" y="266"/>
                    <a:pt x="271" y="379"/>
                    <a:pt x="271" y="517"/>
                  </a:cubicBezTo>
                  <a:cubicBezTo>
                    <a:pt x="271" y="655"/>
                    <a:pt x="384" y="768"/>
                    <a:pt x="522" y="768"/>
                  </a:cubicBezTo>
                  <a:cubicBezTo>
                    <a:pt x="659" y="768"/>
                    <a:pt x="773" y="655"/>
                    <a:pt x="773" y="517"/>
                  </a:cubicBezTo>
                  <a:cubicBezTo>
                    <a:pt x="773" y="487"/>
                    <a:pt x="768" y="453"/>
                    <a:pt x="758" y="428"/>
                  </a:cubicBezTo>
                  <a:cubicBezTo>
                    <a:pt x="718" y="330"/>
                    <a:pt x="625" y="266"/>
                    <a:pt x="522" y="2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D4EF8D6-59F6-431B-962E-4E91455AEB10}"/>
                </a:ext>
              </a:extLst>
            </p:cNvPr>
            <p:cNvSpPr/>
            <p:nvPr/>
          </p:nvSpPr>
          <p:spPr>
            <a:xfrm>
              <a:off x="1107764" y="3522693"/>
              <a:ext cx="1349370" cy="30777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Expectancy</a:t>
              </a:r>
              <a:endParaRPr lang="en-IN" sz="20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D2BFCB1-CE1E-4103-B31E-B3F69221800D}"/>
                </a:ext>
              </a:extLst>
            </p:cNvPr>
            <p:cNvSpPr/>
            <p:nvPr/>
          </p:nvSpPr>
          <p:spPr>
            <a:xfrm>
              <a:off x="1107764" y="4738891"/>
              <a:ext cx="1349370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Reinforcement</a:t>
              </a:r>
              <a:endParaRPr lang="en-IN" sz="160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841C0AD-9287-4C02-8DAC-8628E0113567}"/>
                </a:ext>
              </a:extLst>
            </p:cNvPr>
            <p:cNvSpPr/>
            <p:nvPr/>
          </p:nvSpPr>
          <p:spPr>
            <a:xfrm>
              <a:off x="6685853" y="2396757"/>
              <a:ext cx="1349370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Need</a:t>
              </a:r>
              <a:endParaRPr lang="en-IN" sz="1050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5EDF73D-F453-4F2A-9698-A84C9C172112}"/>
                </a:ext>
              </a:extLst>
            </p:cNvPr>
            <p:cNvSpPr/>
            <p:nvPr/>
          </p:nvSpPr>
          <p:spPr>
            <a:xfrm>
              <a:off x="6685853" y="3399584"/>
              <a:ext cx="1349370" cy="55399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Information Processing </a:t>
              </a:r>
              <a:endParaRPr lang="en-IN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D0AF4D3E-6638-4675-AA55-85EB780219B5}"/>
                </a:ext>
              </a:extLst>
            </p:cNvPr>
            <p:cNvSpPr/>
            <p:nvPr/>
          </p:nvSpPr>
          <p:spPr>
            <a:xfrm>
              <a:off x="6685853" y="4585003"/>
              <a:ext cx="1349370" cy="55399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Social Learning </a:t>
              </a:r>
              <a:endParaRPr lang="en-IN" dirty="0">
                <a:solidFill>
                  <a:schemeClr val="bg1"/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EA446AF-68CD-4365-A4F0-76B6C2A97525}"/>
                </a:ext>
              </a:extLst>
            </p:cNvPr>
            <p:cNvGrpSpPr/>
            <p:nvPr/>
          </p:nvGrpSpPr>
          <p:grpSpPr>
            <a:xfrm>
              <a:off x="4376564" y="3539519"/>
              <a:ext cx="411071" cy="349632"/>
              <a:chOff x="4157663" y="5707063"/>
              <a:chExt cx="1030287" cy="876300"/>
            </a:xfrm>
            <a:solidFill>
              <a:schemeClr val="tx1">
                <a:lumMod val="50000"/>
                <a:lumOff val="50000"/>
              </a:schemeClr>
            </a:solidFill>
            <a:effectLst>
              <a:outerShdw blurRad="381000" dist="381000" dir="8100000" algn="tr" rotWithShape="0">
                <a:prstClr val="black">
                  <a:alpha val="10000"/>
                </a:prstClr>
              </a:outerShdw>
            </a:effectLst>
          </p:grpSpPr>
          <p:sp>
            <p:nvSpPr>
              <p:cNvPr id="71" name="Freeform 24">
                <a:extLst>
                  <a:ext uri="{FF2B5EF4-FFF2-40B4-BE49-F238E27FC236}">
                    <a16:creationId xmlns:a16="http://schemas.microsoft.com/office/drawing/2014/main" id="{884203FE-E565-49D8-8658-38942A755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5800" y="5707063"/>
                <a:ext cx="352425" cy="428625"/>
              </a:xfrm>
              <a:custGeom>
                <a:avLst/>
                <a:gdLst>
                  <a:gd name="T0" fmla="*/ 407 w 814"/>
                  <a:gd name="T1" fmla="*/ 990 h 990"/>
                  <a:gd name="T2" fmla="*/ 814 w 814"/>
                  <a:gd name="T3" fmla="*/ 495 h 990"/>
                  <a:gd name="T4" fmla="*/ 407 w 814"/>
                  <a:gd name="T5" fmla="*/ 0 h 990"/>
                  <a:gd name="T6" fmla="*/ 0 w 814"/>
                  <a:gd name="T7" fmla="*/ 495 h 990"/>
                  <a:gd name="T8" fmla="*/ 407 w 814"/>
                  <a:gd name="T9" fmla="*/ 990 h 9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4" h="990">
                    <a:moveTo>
                      <a:pt x="407" y="990"/>
                    </a:moveTo>
                    <a:cubicBezTo>
                      <a:pt x="632" y="990"/>
                      <a:pt x="814" y="768"/>
                      <a:pt x="814" y="495"/>
                    </a:cubicBezTo>
                    <a:cubicBezTo>
                      <a:pt x="814" y="222"/>
                      <a:pt x="755" y="0"/>
                      <a:pt x="407" y="0"/>
                    </a:cubicBezTo>
                    <a:cubicBezTo>
                      <a:pt x="59" y="0"/>
                      <a:pt x="0" y="222"/>
                      <a:pt x="0" y="495"/>
                    </a:cubicBezTo>
                    <a:cubicBezTo>
                      <a:pt x="0" y="768"/>
                      <a:pt x="182" y="990"/>
                      <a:pt x="407" y="9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1350"/>
              </a:p>
            </p:txBody>
          </p:sp>
          <p:sp>
            <p:nvSpPr>
              <p:cNvPr id="72" name="Freeform 25">
                <a:extLst>
                  <a:ext uri="{FF2B5EF4-FFF2-40B4-BE49-F238E27FC236}">
                    <a16:creationId xmlns:a16="http://schemas.microsoft.com/office/drawing/2014/main" id="{2129BB55-31A8-4FDF-93E6-DCE3EA570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6151563"/>
                <a:ext cx="666750" cy="431800"/>
              </a:xfrm>
              <a:custGeom>
                <a:avLst/>
                <a:gdLst>
                  <a:gd name="T0" fmla="*/ 1539 w 1540"/>
                  <a:gd name="T1" fmla="*/ 698 h 996"/>
                  <a:gd name="T2" fmla="*/ 993 w 1540"/>
                  <a:gd name="T3" fmla="*/ 0 h 996"/>
                  <a:gd name="T4" fmla="*/ 770 w 1540"/>
                  <a:gd name="T5" fmla="*/ 85 h 996"/>
                  <a:gd name="T6" fmla="*/ 547 w 1540"/>
                  <a:gd name="T7" fmla="*/ 0 h 996"/>
                  <a:gd name="T8" fmla="*/ 2 w 1540"/>
                  <a:gd name="T9" fmla="*/ 682 h 996"/>
                  <a:gd name="T10" fmla="*/ 0 w 1540"/>
                  <a:gd name="T11" fmla="*/ 718 h 996"/>
                  <a:gd name="T12" fmla="*/ 0 w 1540"/>
                  <a:gd name="T13" fmla="*/ 768 h 996"/>
                  <a:gd name="T14" fmla="*/ 770 w 1540"/>
                  <a:gd name="T15" fmla="*/ 996 h 996"/>
                  <a:gd name="T16" fmla="*/ 1540 w 1540"/>
                  <a:gd name="T17" fmla="*/ 768 h 996"/>
                  <a:gd name="T18" fmla="*/ 1540 w 1540"/>
                  <a:gd name="T19" fmla="*/ 731 h 996"/>
                  <a:gd name="T20" fmla="*/ 1539 w 1540"/>
                  <a:gd name="T21" fmla="*/ 698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40" h="996">
                    <a:moveTo>
                      <a:pt x="1539" y="698"/>
                    </a:moveTo>
                    <a:cubicBezTo>
                      <a:pt x="1531" y="221"/>
                      <a:pt x="1469" y="86"/>
                      <a:pt x="993" y="0"/>
                    </a:cubicBezTo>
                    <a:cubicBezTo>
                      <a:pt x="993" y="0"/>
                      <a:pt x="926" y="85"/>
                      <a:pt x="770" y="85"/>
                    </a:cubicBezTo>
                    <a:cubicBezTo>
                      <a:pt x="614" y="85"/>
                      <a:pt x="547" y="0"/>
                      <a:pt x="547" y="0"/>
                    </a:cubicBezTo>
                    <a:cubicBezTo>
                      <a:pt x="76" y="85"/>
                      <a:pt x="10" y="218"/>
                      <a:pt x="2" y="682"/>
                    </a:cubicBezTo>
                    <a:cubicBezTo>
                      <a:pt x="1" y="720"/>
                      <a:pt x="1" y="722"/>
                      <a:pt x="0" y="718"/>
                    </a:cubicBezTo>
                    <a:cubicBezTo>
                      <a:pt x="0" y="726"/>
                      <a:pt x="0" y="741"/>
                      <a:pt x="0" y="768"/>
                    </a:cubicBezTo>
                    <a:cubicBezTo>
                      <a:pt x="0" y="768"/>
                      <a:pt x="114" y="996"/>
                      <a:pt x="770" y="996"/>
                    </a:cubicBezTo>
                    <a:cubicBezTo>
                      <a:pt x="1426" y="996"/>
                      <a:pt x="1540" y="768"/>
                      <a:pt x="1540" y="768"/>
                    </a:cubicBezTo>
                    <a:cubicBezTo>
                      <a:pt x="1540" y="751"/>
                      <a:pt x="1540" y="739"/>
                      <a:pt x="1540" y="731"/>
                    </a:cubicBezTo>
                    <a:cubicBezTo>
                      <a:pt x="1540" y="733"/>
                      <a:pt x="1539" y="728"/>
                      <a:pt x="1539" y="6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1350"/>
              </a:p>
            </p:txBody>
          </p:sp>
          <p:sp>
            <p:nvSpPr>
              <p:cNvPr id="73" name="Freeform 26">
                <a:extLst>
                  <a:ext uri="{FF2B5EF4-FFF2-40B4-BE49-F238E27FC236}">
                    <a16:creationId xmlns:a16="http://schemas.microsoft.com/office/drawing/2014/main" id="{3B3A4A4D-A245-45A9-A688-F40AEF112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400" y="5749926"/>
                <a:ext cx="207962" cy="347663"/>
              </a:xfrm>
              <a:custGeom>
                <a:avLst/>
                <a:gdLst>
                  <a:gd name="T0" fmla="*/ 151 w 482"/>
                  <a:gd name="T1" fmla="*/ 803 h 803"/>
                  <a:gd name="T2" fmla="*/ 482 w 482"/>
                  <a:gd name="T3" fmla="*/ 402 h 803"/>
                  <a:gd name="T4" fmla="*/ 151 w 482"/>
                  <a:gd name="T5" fmla="*/ 0 h 803"/>
                  <a:gd name="T6" fmla="*/ 28 w 482"/>
                  <a:gd name="T7" fmla="*/ 14 h 803"/>
                  <a:gd name="T8" fmla="*/ 102 w 482"/>
                  <a:gd name="T9" fmla="*/ 397 h 803"/>
                  <a:gd name="T10" fmla="*/ 0 w 482"/>
                  <a:gd name="T11" fmla="*/ 759 h 803"/>
                  <a:gd name="T12" fmla="*/ 151 w 482"/>
                  <a:gd name="T13" fmla="*/ 803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803">
                    <a:moveTo>
                      <a:pt x="151" y="803"/>
                    </a:moveTo>
                    <a:cubicBezTo>
                      <a:pt x="334" y="803"/>
                      <a:pt x="482" y="624"/>
                      <a:pt x="482" y="402"/>
                    </a:cubicBezTo>
                    <a:cubicBezTo>
                      <a:pt x="482" y="180"/>
                      <a:pt x="434" y="0"/>
                      <a:pt x="151" y="0"/>
                    </a:cubicBezTo>
                    <a:cubicBezTo>
                      <a:pt x="104" y="0"/>
                      <a:pt x="63" y="5"/>
                      <a:pt x="28" y="14"/>
                    </a:cubicBezTo>
                    <a:cubicBezTo>
                      <a:pt x="93" y="134"/>
                      <a:pt x="102" y="280"/>
                      <a:pt x="102" y="397"/>
                    </a:cubicBezTo>
                    <a:cubicBezTo>
                      <a:pt x="102" y="529"/>
                      <a:pt x="66" y="655"/>
                      <a:pt x="0" y="759"/>
                    </a:cubicBezTo>
                    <a:cubicBezTo>
                      <a:pt x="46" y="787"/>
                      <a:pt x="97" y="803"/>
                      <a:pt x="151" y="8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1350"/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id="{FD42B7D6-881D-4E2A-88A4-5AABB2C2F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0138" y="6110288"/>
                <a:ext cx="277812" cy="339725"/>
              </a:xfrm>
              <a:custGeom>
                <a:avLst/>
                <a:gdLst>
                  <a:gd name="T0" fmla="*/ 640 w 641"/>
                  <a:gd name="T1" fmla="*/ 567 h 783"/>
                  <a:gd name="T2" fmla="*/ 197 w 641"/>
                  <a:gd name="T3" fmla="*/ 0 h 783"/>
                  <a:gd name="T4" fmla="*/ 15 w 641"/>
                  <a:gd name="T5" fmla="*/ 70 h 783"/>
                  <a:gd name="T6" fmla="*/ 0 w 641"/>
                  <a:gd name="T7" fmla="*/ 69 h 783"/>
                  <a:gd name="T8" fmla="*/ 208 w 641"/>
                  <a:gd name="T9" fmla="*/ 230 h 783"/>
                  <a:gd name="T10" fmla="*/ 327 w 641"/>
                  <a:gd name="T11" fmla="*/ 783 h 783"/>
                  <a:gd name="T12" fmla="*/ 641 w 641"/>
                  <a:gd name="T13" fmla="*/ 624 h 783"/>
                  <a:gd name="T14" fmla="*/ 641 w 641"/>
                  <a:gd name="T15" fmla="*/ 594 h 783"/>
                  <a:gd name="T16" fmla="*/ 640 w 641"/>
                  <a:gd name="T17" fmla="*/ 567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1" h="783">
                    <a:moveTo>
                      <a:pt x="640" y="567"/>
                    </a:moveTo>
                    <a:cubicBezTo>
                      <a:pt x="634" y="180"/>
                      <a:pt x="583" y="70"/>
                      <a:pt x="197" y="0"/>
                    </a:cubicBezTo>
                    <a:cubicBezTo>
                      <a:pt x="197" y="0"/>
                      <a:pt x="142" y="70"/>
                      <a:pt x="15" y="70"/>
                    </a:cubicBezTo>
                    <a:cubicBezTo>
                      <a:pt x="10" y="70"/>
                      <a:pt x="5" y="70"/>
                      <a:pt x="0" y="69"/>
                    </a:cubicBezTo>
                    <a:cubicBezTo>
                      <a:pt x="81" y="106"/>
                      <a:pt x="154" y="156"/>
                      <a:pt x="208" y="230"/>
                    </a:cubicBezTo>
                    <a:cubicBezTo>
                      <a:pt x="301" y="358"/>
                      <a:pt x="323" y="530"/>
                      <a:pt x="327" y="783"/>
                    </a:cubicBezTo>
                    <a:cubicBezTo>
                      <a:pt x="587" y="731"/>
                      <a:pt x="641" y="624"/>
                      <a:pt x="641" y="624"/>
                    </a:cubicBezTo>
                    <a:cubicBezTo>
                      <a:pt x="641" y="610"/>
                      <a:pt x="641" y="600"/>
                      <a:pt x="641" y="594"/>
                    </a:cubicBezTo>
                    <a:cubicBezTo>
                      <a:pt x="640" y="596"/>
                      <a:pt x="640" y="592"/>
                      <a:pt x="640" y="5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1350"/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id="{81F2AFF5-E5EC-4568-B1F9-8C703E468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4663" y="5749926"/>
                <a:ext cx="207962" cy="347663"/>
              </a:xfrm>
              <a:custGeom>
                <a:avLst/>
                <a:gdLst>
                  <a:gd name="T0" fmla="*/ 330 w 482"/>
                  <a:gd name="T1" fmla="*/ 803 h 803"/>
                  <a:gd name="T2" fmla="*/ 482 w 482"/>
                  <a:gd name="T3" fmla="*/ 759 h 803"/>
                  <a:gd name="T4" fmla="*/ 380 w 482"/>
                  <a:gd name="T5" fmla="*/ 397 h 803"/>
                  <a:gd name="T6" fmla="*/ 454 w 482"/>
                  <a:gd name="T7" fmla="*/ 14 h 803"/>
                  <a:gd name="T8" fmla="*/ 330 w 482"/>
                  <a:gd name="T9" fmla="*/ 0 h 803"/>
                  <a:gd name="T10" fmla="*/ 0 w 482"/>
                  <a:gd name="T11" fmla="*/ 402 h 803"/>
                  <a:gd name="T12" fmla="*/ 330 w 482"/>
                  <a:gd name="T13" fmla="*/ 803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803">
                    <a:moveTo>
                      <a:pt x="330" y="803"/>
                    </a:moveTo>
                    <a:cubicBezTo>
                      <a:pt x="385" y="803"/>
                      <a:pt x="436" y="787"/>
                      <a:pt x="482" y="759"/>
                    </a:cubicBezTo>
                    <a:cubicBezTo>
                      <a:pt x="416" y="655"/>
                      <a:pt x="380" y="529"/>
                      <a:pt x="380" y="397"/>
                    </a:cubicBezTo>
                    <a:cubicBezTo>
                      <a:pt x="380" y="280"/>
                      <a:pt x="389" y="134"/>
                      <a:pt x="454" y="14"/>
                    </a:cubicBezTo>
                    <a:cubicBezTo>
                      <a:pt x="419" y="5"/>
                      <a:pt x="378" y="0"/>
                      <a:pt x="330" y="0"/>
                    </a:cubicBezTo>
                    <a:cubicBezTo>
                      <a:pt x="48" y="0"/>
                      <a:pt x="0" y="180"/>
                      <a:pt x="0" y="402"/>
                    </a:cubicBezTo>
                    <a:cubicBezTo>
                      <a:pt x="0" y="624"/>
                      <a:pt x="148" y="803"/>
                      <a:pt x="330" y="8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1350"/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id="{96494402-3762-4B47-A322-858F6EBA8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7663" y="6110288"/>
                <a:ext cx="276225" cy="339725"/>
              </a:xfrm>
              <a:custGeom>
                <a:avLst/>
                <a:gdLst>
                  <a:gd name="T0" fmla="*/ 641 w 641"/>
                  <a:gd name="T1" fmla="*/ 69 h 783"/>
                  <a:gd name="T2" fmla="*/ 625 w 641"/>
                  <a:gd name="T3" fmla="*/ 70 h 783"/>
                  <a:gd name="T4" fmla="*/ 444 w 641"/>
                  <a:gd name="T5" fmla="*/ 0 h 783"/>
                  <a:gd name="T6" fmla="*/ 1 w 641"/>
                  <a:gd name="T7" fmla="*/ 567 h 783"/>
                  <a:gd name="T8" fmla="*/ 0 w 641"/>
                  <a:gd name="T9" fmla="*/ 594 h 783"/>
                  <a:gd name="T10" fmla="*/ 0 w 641"/>
                  <a:gd name="T11" fmla="*/ 624 h 783"/>
                  <a:gd name="T12" fmla="*/ 314 w 641"/>
                  <a:gd name="T13" fmla="*/ 783 h 783"/>
                  <a:gd name="T14" fmla="*/ 433 w 641"/>
                  <a:gd name="T15" fmla="*/ 230 h 783"/>
                  <a:gd name="T16" fmla="*/ 641 w 641"/>
                  <a:gd name="T17" fmla="*/ 69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1" h="783">
                    <a:moveTo>
                      <a:pt x="641" y="69"/>
                    </a:moveTo>
                    <a:cubicBezTo>
                      <a:pt x="636" y="70"/>
                      <a:pt x="631" y="70"/>
                      <a:pt x="625" y="70"/>
                    </a:cubicBezTo>
                    <a:cubicBezTo>
                      <a:pt x="499" y="70"/>
                      <a:pt x="444" y="0"/>
                      <a:pt x="444" y="0"/>
                    </a:cubicBezTo>
                    <a:cubicBezTo>
                      <a:pt x="58" y="70"/>
                      <a:pt x="7" y="180"/>
                      <a:pt x="1" y="567"/>
                    </a:cubicBezTo>
                    <a:cubicBezTo>
                      <a:pt x="1" y="592"/>
                      <a:pt x="1" y="596"/>
                      <a:pt x="0" y="594"/>
                    </a:cubicBezTo>
                    <a:cubicBezTo>
                      <a:pt x="0" y="600"/>
                      <a:pt x="0" y="610"/>
                      <a:pt x="0" y="624"/>
                    </a:cubicBezTo>
                    <a:cubicBezTo>
                      <a:pt x="0" y="624"/>
                      <a:pt x="54" y="731"/>
                      <a:pt x="314" y="783"/>
                    </a:cubicBezTo>
                    <a:cubicBezTo>
                      <a:pt x="318" y="530"/>
                      <a:pt x="340" y="358"/>
                      <a:pt x="433" y="230"/>
                    </a:cubicBezTo>
                    <a:cubicBezTo>
                      <a:pt x="487" y="156"/>
                      <a:pt x="560" y="106"/>
                      <a:pt x="641" y="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1350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6947529-EC0C-499A-BC4B-876260698CF1}"/>
                </a:ext>
              </a:extLst>
            </p:cNvPr>
            <p:cNvSpPr/>
            <p:nvPr/>
          </p:nvSpPr>
          <p:spPr>
            <a:xfrm>
              <a:off x="2897378" y="2571528"/>
              <a:ext cx="1062590" cy="527961"/>
            </a:xfrm>
            <a:custGeom>
              <a:avLst/>
              <a:gdLst>
                <a:gd name="connsiteX0" fmla="*/ 0 w 815525"/>
                <a:gd name="connsiteY0" fmla="*/ 0 h 815525"/>
                <a:gd name="connsiteX1" fmla="*/ 815525 w 815525"/>
                <a:gd name="connsiteY1" fmla="*/ 0 h 815525"/>
                <a:gd name="connsiteX2" fmla="*/ 815525 w 815525"/>
                <a:gd name="connsiteY2" fmla="*/ 815525 h 815525"/>
                <a:gd name="connsiteX3" fmla="*/ 0 w 815525"/>
                <a:gd name="connsiteY3" fmla="*/ 815525 h 815525"/>
                <a:gd name="connsiteX4" fmla="*/ 0 w 815525"/>
                <a:gd name="connsiteY4" fmla="*/ 0 h 815525"/>
                <a:gd name="connsiteX0" fmla="*/ 0 w 815525"/>
                <a:gd name="connsiteY0" fmla="*/ 815525 h 906965"/>
                <a:gd name="connsiteX1" fmla="*/ 0 w 815525"/>
                <a:gd name="connsiteY1" fmla="*/ 0 h 906965"/>
                <a:gd name="connsiteX2" fmla="*/ 815525 w 815525"/>
                <a:gd name="connsiteY2" fmla="*/ 0 h 906965"/>
                <a:gd name="connsiteX3" fmla="*/ 815525 w 815525"/>
                <a:gd name="connsiteY3" fmla="*/ 815525 h 906965"/>
                <a:gd name="connsiteX4" fmla="*/ 91440 w 815525"/>
                <a:gd name="connsiteY4" fmla="*/ 906965 h 906965"/>
                <a:gd name="connsiteX0" fmla="*/ 0 w 815525"/>
                <a:gd name="connsiteY0" fmla="*/ 0 h 906965"/>
                <a:gd name="connsiteX1" fmla="*/ 815525 w 815525"/>
                <a:gd name="connsiteY1" fmla="*/ 0 h 906965"/>
                <a:gd name="connsiteX2" fmla="*/ 815525 w 815525"/>
                <a:gd name="connsiteY2" fmla="*/ 815525 h 906965"/>
                <a:gd name="connsiteX3" fmla="*/ 91440 w 815525"/>
                <a:gd name="connsiteY3" fmla="*/ 906965 h 906965"/>
                <a:gd name="connsiteX0" fmla="*/ 0 w 815525"/>
                <a:gd name="connsiteY0" fmla="*/ 0 h 815525"/>
                <a:gd name="connsiteX1" fmla="*/ 815525 w 815525"/>
                <a:gd name="connsiteY1" fmla="*/ 0 h 815525"/>
                <a:gd name="connsiteX2" fmla="*/ 815525 w 815525"/>
                <a:gd name="connsiteY2" fmla="*/ 815525 h 815525"/>
                <a:gd name="connsiteX0" fmla="*/ 0 w 1404805"/>
                <a:gd name="connsiteY0" fmla="*/ 0 h 703765"/>
                <a:gd name="connsiteX1" fmla="*/ 815525 w 1404805"/>
                <a:gd name="connsiteY1" fmla="*/ 0 h 703765"/>
                <a:gd name="connsiteX2" fmla="*/ 1404805 w 1404805"/>
                <a:gd name="connsiteY2" fmla="*/ 703765 h 70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4805" h="703765">
                  <a:moveTo>
                    <a:pt x="0" y="0"/>
                  </a:moveTo>
                  <a:lnTo>
                    <a:pt x="815525" y="0"/>
                  </a:lnTo>
                  <a:lnTo>
                    <a:pt x="1404805" y="703765"/>
                  </a:lnTo>
                </a:path>
              </a:pathLst>
            </a:custGeom>
            <a:noFill/>
            <a:ln w="19050" cap="rnd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9" name="Rectangle 77">
              <a:extLst>
                <a:ext uri="{FF2B5EF4-FFF2-40B4-BE49-F238E27FC236}">
                  <a16:creationId xmlns:a16="http://schemas.microsoft.com/office/drawing/2014/main" id="{2B52CFF6-F26D-4D2E-A6D9-AF8BF0C0E6C1}"/>
                </a:ext>
              </a:extLst>
            </p:cNvPr>
            <p:cNvSpPr/>
            <p:nvPr/>
          </p:nvSpPr>
          <p:spPr>
            <a:xfrm flipH="1">
              <a:off x="5189451" y="2581053"/>
              <a:ext cx="1062590" cy="527961"/>
            </a:xfrm>
            <a:custGeom>
              <a:avLst/>
              <a:gdLst>
                <a:gd name="connsiteX0" fmla="*/ 0 w 815525"/>
                <a:gd name="connsiteY0" fmla="*/ 0 h 815525"/>
                <a:gd name="connsiteX1" fmla="*/ 815525 w 815525"/>
                <a:gd name="connsiteY1" fmla="*/ 0 h 815525"/>
                <a:gd name="connsiteX2" fmla="*/ 815525 w 815525"/>
                <a:gd name="connsiteY2" fmla="*/ 815525 h 815525"/>
                <a:gd name="connsiteX3" fmla="*/ 0 w 815525"/>
                <a:gd name="connsiteY3" fmla="*/ 815525 h 815525"/>
                <a:gd name="connsiteX4" fmla="*/ 0 w 815525"/>
                <a:gd name="connsiteY4" fmla="*/ 0 h 815525"/>
                <a:gd name="connsiteX0" fmla="*/ 0 w 815525"/>
                <a:gd name="connsiteY0" fmla="*/ 815525 h 906965"/>
                <a:gd name="connsiteX1" fmla="*/ 0 w 815525"/>
                <a:gd name="connsiteY1" fmla="*/ 0 h 906965"/>
                <a:gd name="connsiteX2" fmla="*/ 815525 w 815525"/>
                <a:gd name="connsiteY2" fmla="*/ 0 h 906965"/>
                <a:gd name="connsiteX3" fmla="*/ 815525 w 815525"/>
                <a:gd name="connsiteY3" fmla="*/ 815525 h 906965"/>
                <a:gd name="connsiteX4" fmla="*/ 91440 w 815525"/>
                <a:gd name="connsiteY4" fmla="*/ 906965 h 906965"/>
                <a:gd name="connsiteX0" fmla="*/ 0 w 815525"/>
                <a:gd name="connsiteY0" fmla="*/ 0 h 906965"/>
                <a:gd name="connsiteX1" fmla="*/ 815525 w 815525"/>
                <a:gd name="connsiteY1" fmla="*/ 0 h 906965"/>
                <a:gd name="connsiteX2" fmla="*/ 815525 w 815525"/>
                <a:gd name="connsiteY2" fmla="*/ 815525 h 906965"/>
                <a:gd name="connsiteX3" fmla="*/ 91440 w 815525"/>
                <a:gd name="connsiteY3" fmla="*/ 906965 h 906965"/>
                <a:gd name="connsiteX0" fmla="*/ 0 w 815525"/>
                <a:gd name="connsiteY0" fmla="*/ 0 h 815525"/>
                <a:gd name="connsiteX1" fmla="*/ 815525 w 815525"/>
                <a:gd name="connsiteY1" fmla="*/ 0 h 815525"/>
                <a:gd name="connsiteX2" fmla="*/ 815525 w 815525"/>
                <a:gd name="connsiteY2" fmla="*/ 815525 h 815525"/>
                <a:gd name="connsiteX0" fmla="*/ 0 w 1404805"/>
                <a:gd name="connsiteY0" fmla="*/ 0 h 703765"/>
                <a:gd name="connsiteX1" fmla="*/ 815525 w 1404805"/>
                <a:gd name="connsiteY1" fmla="*/ 0 h 703765"/>
                <a:gd name="connsiteX2" fmla="*/ 1404805 w 1404805"/>
                <a:gd name="connsiteY2" fmla="*/ 703765 h 70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4805" h="703765">
                  <a:moveTo>
                    <a:pt x="0" y="0"/>
                  </a:moveTo>
                  <a:lnTo>
                    <a:pt x="815525" y="0"/>
                  </a:lnTo>
                  <a:lnTo>
                    <a:pt x="1404805" y="703765"/>
                  </a:lnTo>
                </a:path>
              </a:pathLst>
            </a:custGeom>
            <a:noFill/>
            <a:ln w="19050" cap="rnd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0" name="Rectangle 77">
              <a:extLst>
                <a:ext uri="{FF2B5EF4-FFF2-40B4-BE49-F238E27FC236}">
                  <a16:creationId xmlns:a16="http://schemas.microsoft.com/office/drawing/2014/main" id="{FA3202D1-1117-4C39-9A62-7850E214FC71}"/>
                </a:ext>
              </a:extLst>
            </p:cNvPr>
            <p:cNvSpPr/>
            <p:nvPr/>
          </p:nvSpPr>
          <p:spPr>
            <a:xfrm flipV="1">
              <a:off x="2897378" y="4339784"/>
              <a:ext cx="1062590" cy="527961"/>
            </a:xfrm>
            <a:custGeom>
              <a:avLst/>
              <a:gdLst>
                <a:gd name="connsiteX0" fmla="*/ 0 w 815525"/>
                <a:gd name="connsiteY0" fmla="*/ 0 h 815525"/>
                <a:gd name="connsiteX1" fmla="*/ 815525 w 815525"/>
                <a:gd name="connsiteY1" fmla="*/ 0 h 815525"/>
                <a:gd name="connsiteX2" fmla="*/ 815525 w 815525"/>
                <a:gd name="connsiteY2" fmla="*/ 815525 h 815525"/>
                <a:gd name="connsiteX3" fmla="*/ 0 w 815525"/>
                <a:gd name="connsiteY3" fmla="*/ 815525 h 815525"/>
                <a:gd name="connsiteX4" fmla="*/ 0 w 815525"/>
                <a:gd name="connsiteY4" fmla="*/ 0 h 815525"/>
                <a:gd name="connsiteX0" fmla="*/ 0 w 815525"/>
                <a:gd name="connsiteY0" fmla="*/ 815525 h 906965"/>
                <a:gd name="connsiteX1" fmla="*/ 0 w 815525"/>
                <a:gd name="connsiteY1" fmla="*/ 0 h 906965"/>
                <a:gd name="connsiteX2" fmla="*/ 815525 w 815525"/>
                <a:gd name="connsiteY2" fmla="*/ 0 h 906965"/>
                <a:gd name="connsiteX3" fmla="*/ 815525 w 815525"/>
                <a:gd name="connsiteY3" fmla="*/ 815525 h 906965"/>
                <a:gd name="connsiteX4" fmla="*/ 91440 w 815525"/>
                <a:gd name="connsiteY4" fmla="*/ 906965 h 906965"/>
                <a:gd name="connsiteX0" fmla="*/ 0 w 815525"/>
                <a:gd name="connsiteY0" fmla="*/ 0 h 906965"/>
                <a:gd name="connsiteX1" fmla="*/ 815525 w 815525"/>
                <a:gd name="connsiteY1" fmla="*/ 0 h 906965"/>
                <a:gd name="connsiteX2" fmla="*/ 815525 w 815525"/>
                <a:gd name="connsiteY2" fmla="*/ 815525 h 906965"/>
                <a:gd name="connsiteX3" fmla="*/ 91440 w 815525"/>
                <a:gd name="connsiteY3" fmla="*/ 906965 h 906965"/>
                <a:gd name="connsiteX0" fmla="*/ 0 w 815525"/>
                <a:gd name="connsiteY0" fmla="*/ 0 h 815525"/>
                <a:gd name="connsiteX1" fmla="*/ 815525 w 815525"/>
                <a:gd name="connsiteY1" fmla="*/ 0 h 815525"/>
                <a:gd name="connsiteX2" fmla="*/ 815525 w 815525"/>
                <a:gd name="connsiteY2" fmla="*/ 815525 h 815525"/>
                <a:gd name="connsiteX0" fmla="*/ 0 w 1404805"/>
                <a:gd name="connsiteY0" fmla="*/ 0 h 703765"/>
                <a:gd name="connsiteX1" fmla="*/ 815525 w 1404805"/>
                <a:gd name="connsiteY1" fmla="*/ 0 h 703765"/>
                <a:gd name="connsiteX2" fmla="*/ 1404805 w 1404805"/>
                <a:gd name="connsiteY2" fmla="*/ 703765 h 70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4805" h="703765">
                  <a:moveTo>
                    <a:pt x="0" y="0"/>
                  </a:moveTo>
                  <a:lnTo>
                    <a:pt x="815525" y="0"/>
                  </a:lnTo>
                  <a:lnTo>
                    <a:pt x="1404805" y="703765"/>
                  </a:lnTo>
                </a:path>
              </a:pathLst>
            </a:custGeom>
            <a:noFill/>
            <a:ln w="19050" cap="rnd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1" name="Rectangle 77">
              <a:extLst>
                <a:ext uri="{FF2B5EF4-FFF2-40B4-BE49-F238E27FC236}">
                  <a16:creationId xmlns:a16="http://schemas.microsoft.com/office/drawing/2014/main" id="{EEEFFA6D-39BF-427E-8F51-070409D8D9BB}"/>
                </a:ext>
              </a:extLst>
            </p:cNvPr>
            <p:cNvSpPr/>
            <p:nvPr/>
          </p:nvSpPr>
          <p:spPr>
            <a:xfrm flipH="1" flipV="1">
              <a:off x="5189451" y="4330259"/>
              <a:ext cx="1062590" cy="527961"/>
            </a:xfrm>
            <a:custGeom>
              <a:avLst/>
              <a:gdLst>
                <a:gd name="connsiteX0" fmla="*/ 0 w 815525"/>
                <a:gd name="connsiteY0" fmla="*/ 0 h 815525"/>
                <a:gd name="connsiteX1" fmla="*/ 815525 w 815525"/>
                <a:gd name="connsiteY1" fmla="*/ 0 h 815525"/>
                <a:gd name="connsiteX2" fmla="*/ 815525 w 815525"/>
                <a:gd name="connsiteY2" fmla="*/ 815525 h 815525"/>
                <a:gd name="connsiteX3" fmla="*/ 0 w 815525"/>
                <a:gd name="connsiteY3" fmla="*/ 815525 h 815525"/>
                <a:gd name="connsiteX4" fmla="*/ 0 w 815525"/>
                <a:gd name="connsiteY4" fmla="*/ 0 h 815525"/>
                <a:gd name="connsiteX0" fmla="*/ 0 w 815525"/>
                <a:gd name="connsiteY0" fmla="*/ 815525 h 906965"/>
                <a:gd name="connsiteX1" fmla="*/ 0 w 815525"/>
                <a:gd name="connsiteY1" fmla="*/ 0 h 906965"/>
                <a:gd name="connsiteX2" fmla="*/ 815525 w 815525"/>
                <a:gd name="connsiteY2" fmla="*/ 0 h 906965"/>
                <a:gd name="connsiteX3" fmla="*/ 815525 w 815525"/>
                <a:gd name="connsiteY3" fmla="*/ 815525 h 906965"/>
                <a:gd name="connsiteX4" fmla="*/ 91440 w 815525"/>
                <a:gd name="connsiteY4" fmla="*/ 906965 h 906965"/>
                <a:gd name="connsiteX0" fmla="*/ 0 w 815525"/>
                <a:gd name="connsiteY0" fmla="*/ 0 h 906965"/>
                <a:gd name="connsiteX1" fmla="*/ 815525 w 815525"/>
                <a:gd name="connsiteY1" fmla="*/ 0 h 906965"/>
                <a:gd name="connsiteX2" fmla="*/ 815525 w 815525"/>
                <a:gd name="connsiteY2" fmla="*/ 815525 h 906965"/>
                <a:gd name="connsiteX3" fmla="*/ 91440 w 815525"/>
                <a:gd name="connsiteY3" fmla="*/ 906965 h 906965"/>
                <a:gd name="connsiteX0" fmla="*/ 0 w 815525"/>
                <a:gd name="connsiteY0" fmla="*/ 0 h 815525"/>
                <a:gd name="connsiteX1" fmla="*/ 815525 w 815525"/>
                <a:gd name="connsiteY1" fmla="*/ 0 h 815525"/>
                <a:gd name="connsiteX2" fmla="*/ 815525 w 815525"/>
                <a:gd name="connsiteY2" fmla="*/ 815525 h 815525"/>
                <a:gd name="connsiteX0" fmla="*/ 0 w 1404805"/>
                <a:gd name="connsiteY0" fmla="*/ 0 h 703765"/>
                <a:gd name="connsiteX1" fmla="*/ 815525 w 1404805"/>
                <a:gd name="connsiteY1" fmla="*/ 0 h 703765"/>
                <a:gd name="connsiteX2" fmla="*/ 1404805 w 1404805"/>
                <a:gd name="connsiteY2" fmla="*/ 703765 h 70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4805" h="703765">
                  <a:moveTo>
                    <a:pt x="0" y="0"/>
                  </a:moveTo>
                  <a:lnTo>
                    <a:pt x="815525" y="0"/>
                  </a:lnTo>
                  <a:lnTo>
                    <a:pt x="1404805" y="703765"/>
                  </a:lnTo>
                </a:path>
              </a:pathLst>
            </a:custGeom>
            <a:noFill/>
            <a:ln w="19050" cap="rnd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0969F29B-BB3F-4AC8-8E99-BA9269E8186B}"/>
                </a:ext>
              </a:extLst>
            </p:cNvPr>
            <p:cNvCxnSpPr/>
            <p:nvPr/>
          </p:nvCxnSpPr>
          <p:spPr>
            <a:xfrm>
              <a:off x="2894668" y="3717227"/>
              <a:ext cx="819834" cy="0"/>
            </a:xfrm>
            <a:prstGeom prst="line">
              <a:avLst/>
            </a:prstGeom>
            <a:ln w="19050"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88823879-55D9-4CBE-8DCA-DBF75F278978}"/>
                </a:ext>
              </a:extLst>
            </p:cNvPr>
            <p:cNvCxnSpPr/>
            <p:nvPr/>
          </p:nvCxnSpPr>
          <p:spPr>
            <a:xfrm>
              <a:off x="5434249" y="3717227"/>
              <a:ext cx="819834" cy="0"/>
            </a:xfrm>
            <a:prstGeom prst="line">
              <a:avLst/>
            </a:prstGeom>
            <a:ln w="19050"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EF2DAFD6-E3A1-44F5-86CE-564930C0334B}"/>
                </a:ext>
              </a:extLst>
            </p:cNvPr>
            <p:cNvSpPr/>
            <p:nvPr/>
          </p:nvSpPr>
          <p:spPr>
            <a:xfrm>
              <a:off x="3393455" y="2532077"/>
              <a:ext cx="2357090" cy="2357090"/>
            </a:xfrm>
            <a:prstGeom prst="ellipse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B0F6A303-CFD9-4315-94D4-CECFC2AE45EE}"/>
                </a:ext>
              </a:extLst>
            </p:cNvPr>
            <p:cNvSpPr/>
            <p:nvPr/>
          </p:nvSpPr>
          <p:spPr>
            <a:xfrm>
              <a:off x="3698694" y="2804572"/>
              <a:ext cx="108339" cy="10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69A4ACE0-0BAB-4969-B627-0DB56F9B4DAB}"/>
                </a:ext>
              </a:extLst>
            </p:cNvPr>
            <p:cNvSpPr/>
            <p:nvPr/>
          </p:nvSpPr>
          <p:spPr>
            <a:xfrm>
              <a:off x="3339577" y="3662582"/>
              <a:ext cx="108339" cy="10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36F47A62-5AA8-4F70-9591-91F933D09E3D}"/>
                </a:ext>
              </a:extLst>
            </p:cNvPr>
            <p:cNvSpPr/>
            <p:nvPr/>
          </p:nvSpPr>
          <p:spPr>
            <a:xfrm>
              <a:off x="3713747" y="4518443"/>
              <a:ext cx="108339" cy="10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7458F30B-1D64-41F0-9CA6-78D6C88BDE38}"/>
                </a:ext>
              </a:extLst>
            </p:cNvPr>
            <p:cNvSpPr/>
            <p:nvPr/>
          </p:nvSpPr>
          <p:spPr>
            <a:xfrm>
              <a:off x="5338805" y="4511067"/>
              <a:ext cx="108339" cy="10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F7DD1D6D-B5FC-4D6B-BC65-F8B89C36BB1D}"/>
                </a:ext>
              </a:extLst>
            </p:cNvPr>
            <p:cNvSpPr/>
            <p:nvPr/>
          </p:nvSpPr>
          <p:spPr>
            <a:xfrm>
              <a:off x="5693813" y="3662582"/>
              <a:ext cx="108339" cy="10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0F1E00A1-6A2F-4A24-85CF-6855FA1C7FB5}"/>
                </a:ext>
              </a:extLst>
            </p:cNvPr>
            <p:cNvSpPr/>
            <p:nvPr/>
          </p:nvSpPr>
          <p:spPr>
            <a:xfrm>
              <a:off x="5347301" y="2813041"/>
              <a:ext cx="108339" cy="10833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</p:spTree>
    <p:extLst>
      <p:ext uri="{BB962C8B-B14F-4D97-AF65-F5344CB8AC3E}">
        <p14:creationId xmlns:p14="http://schemas.microsoft.com/office/powerpoint/2010/main" val="2196329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21F2D-7CBB-43EE-AF0D-7D8FEF98A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7886700" cy="767044"/>
          </a:xfrm>
        </p:spPr>
        <p:txBody>
          <a:bodyPr/>
          <a:lstStyle/>
          <a:p>
            <a:r>
              <a:rPr lang="en-US" dirty="0"/>
              <a:t>Obstacles that Inhibit Transfer of Training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B92695A-B5FF-8E48-BFA7-C8EC15B17E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03" y="1162050"/>
            <a:ext cx="7314394" cy="48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36368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Academically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RM Academically Aligned Course PPT Template[1]  -  Read-Only" id="{B26DDB28-0F88-1B44-BA37-FE9779A383C2}" vid="{7848F6AE-4BB0-BB4C-BC64-D2E419A6AD9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9C6825AA4D134EB99D2F699F0CF23B" ma:contentTypeVersion="2" ma:contentTypeDescription="Create a new document." ma:contentTypeScope="" ma:versionID="baff4f433a6ac5edff774b4b2755a58b">
  <xsd:schema xmlns:xsd="http://www.w3.org/2001/XMLSchema" xmlns:xs="http://www.w3.org/2001/XMLSchema" xmlns:p="http://schemas.microsoft.com/office/2006/metadata/properties" xmlns:ns1="http://schemas.microsoft.com/sharepoint/v3" xmlns:ns2="9e35c72e-853b-4481-acd9-8b56c994845b" xmlns:ns3="f91e3bc2-5a25-4b4f-a838-28da75dacf57" targetNamespace="http://schemas.microsoft.com/office/2006/metadata/properties" ma:root="true" ma:fieldsID="a4e1b469e09b1a529f1010db51b14675" ns1:_="" ns2:_="" ns3:_="">
    <xsd:import namespace="http://schemas.microsoft.com/sharepoint/v3"/>
    <xsd:import namespace="9e35c72e-853b-4481-acd9-8b56c994845b"/>
    <xsd:import namespace="f91e3bc2-5a25-4b4f-a838-28da75dacf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2:TaxCatchAllLabel" minOccurs="0"/>
                <xsd:element ref="ns3:SHRMCoreIsTool" minOccurs="0"/>
                <xsd:element ref="ns3:SHRMCoreMembersOnl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5c72e-853b-4481-acd9-8b56c994845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3" nillable="true" ma:taxonomy="true" ma:internalName="TaxKeywordTaxHTField" ma:taxonomyFieldName="Enterprise_x0020_Keywords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34ac6ce0-1bc1-4c00-9ac6-5299b43f4132}" ma:internalName="TaxCatchAll" ma:showField="CatchAllData" ma:web="9e35c72e-853b-4481-acd9-8b56c99484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34ac6ce0-1bc1-4c00-9ac6-5299b43f4132}" ma:internalName="TaxCatchAllLabel" ma:readOnly="true" ma:showField="CatchAllDataLabel" ma:web="9e35c72e-853b-4481-acd9-8b56c99484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1e3bc2-5a25-4b4f-a838-28da75dacf57" elementFormDefault="qualified">
    <xsd:import namespace="http://schemas.microsoft.com/office/2006/documentManagement/types"/>
    <xsd:import namespace="http://schemas.microsoft.com/office/infopath/2007/PartnerControls"/>
    <xsd:element name="SHRMCoreIsTool" ma:index="17" nillable="true" ma:displayName="Is Tool" ma:internalName="Is_x0020_Tool">
      <xsd:simpleType>
        <xsd:restriction base="dms:Boolean"/>
      </xsd:simpleType>
    </xsd:element>
    <xsd:element name="SHRMCoreMembersOnly" ma:index="18" nillable="true" ma:displayName="Members Only" ma:internalName="Members_x0020_Only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RMCoreMembersOnly xmlns="f91e3bc2-5a25-4b4f-a838-28da75dacf57" xsi:nil="true"/>
    <TaxKeywordTaxHTField xmlns="9e35c72e-853b-4481-acd9-8b56c994845b">
      <Terms xmlns="http://schemas.microsoft.com/office/infopath/2007/PartnerControls"/>
    </TaxKeywordTaxHTField>
    <TaxCatchAll xmlns="9e35c72e-853b-4481-acd9-8b56c994845b"/>
    <SHRMCoreIsTool xmlns="f91e3bc2-5a25-4b4f-a838-28da75dacf57" xsi:nil="true"/>
    <PublishingExpirationDate xmlns="http://schemas.microsoft.com/sharepoint/v3" xsi:nil="true"/>
    <PublishingStartDate xmlns="http://schemas.microsoft.com/sharepoint/v3" xsi:nil="true"/>
    <_dlc_DocId xmlns="9e35c72e-853b-4481-acd9-8b56c994845b">UC5APVKEY7YA-445657348-563</_dlc_DocId>
    <_dlc_DocIdUrl xmlns="9e35c72e-853b-4481-acd9-8b56c994845b">
      <Url>https://edit.shrm.org/certification/educators/_layouts/15/DocIdRedir.aspx?ID=UC5APVKEY7YA-445657348-563</Url>
      <Description>UC5APVKEY7YA-445657348-563</Description>
    </_dlc_DocIdUrl>
  </documentManagement>
</p:properties>
</file>

<file path=customXml/itemProps1.xml><?xml version="1.0" encoding="utf-8"?>
<ds:datastoreItem xmlns:ds="http://schemas.openxmlformats.org/officeDocument/2006/customXml" ds:itemID="{F19F77B6-96AB-4EA3-8179-DEC6FE5614C2}"/>
</file>

<file path=customXml/itemProps2.xml><?xml version="1.0" encoding="utf-8"?>
<ds:datastoreItem xmlns:ds="http://schemas.openxmlformats.org/officeDocument/2006/customXml" ds:itemID="{FA56F818-9ACB-4630-BFCC-D9922523115E}"/>
</file>

<file path=customXml/itemProps3.xml><?xml version="1.0" encoding="utf-8"?>
<ds:datastoreItem xmlns:ds="http://schemas.openxmlformats.org/officeDocument/2006/customXml" ds:itemID="{296A8574-40C1-4505-9672-2A30455B1C4B}"/>
</file>

<file path=customXml/itemProps4.xml><?xml version="1.0" encoding="utf-8"?>
<ds:datastoreItem xmlns:ds="http://schemas.openxmlformats.org/officeDocument/2006/customXml" ds:itemID="{A8ADA6C2-D317-4B2D-B375-03B448F4865E}"/>
</file>

<file path=docProps/app.xml><?xml version="1.0" encoding="utf-8"?>
<Properties xmlns="http://schemas.openxmlformats.org/officeDocument/2006/extended-properties" xmlns:vt="http://schemas.openxmlformats.org/officeDocument/2006/docPropsVTypes">
  <Template>Template Academically  Read-Only</Template>
  <TotalTime>47550</TotalTime>
  <Words>423</Words>
  <Application>Microsoft Macintosh PowerPoint</Application>
  <PresentationFormat>On-screen Show (4:3)</PresentationFormat>
  <Paragraphs>107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Arial Narrow</vt:lpstr>
      <vt:lpstr>Calibri</vt:lpstr>
      <vt:lpstr>Century Gothic</vt:lpstr>
      <vt:lpstr>Open Sans Condensed Light</vt:lpstr>
      <vt:lpstr>Segoe UI Light</vt:lpstr>
      <vt:lpstr>Times New Roman</vt:lpstr>
      <vt:lpstr>Template Academically  Read-Only</vt:lpstr>
      <vt:lpstr>Employee Training and Development   Module 5: Learning and Transfer of Training</vt:lpstr>
      <vt:lpstr>Learning Objectives </vt:lpstr>
      <vt:lpstr>Learning Outcomes</vt:lpstr>
      <vt:lpstr>Learning and Transfer of Training </vt:lpstr>
      <vt:lpstr>Key Terms</vt:lpstr>
      <vt:lpstr>Characteristics of Adult Learning</vt:lpstr>
      <vt:lpstr>4 Stages of the Learning Cycle</vt:lpstr>
      <vt:lpstr>Learning Theories</vt:lpstr>
      <vt:lpstr>Obstacles that Inhibit Transfer of Training</vt:lpstr>
      <vt:lpstr>Learning Styles </vt:lpstr>
      <vt:lpstr>3 components of training objectives</vt:lpstr>
      <vt:lpstr>Rate these objectives…</vt:lpstr>
      <vt:lpstr>Three Types of Instructional Interaction</vt:lpstr>
      <vt:lpstr>Training Administration</vt:lpstr>
      <vt:lpstr>PowerPoint Presentation</vt:lpstr>
    </vt:vector>
  </TitlesOfParts>
  <Company>The University of Toledo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as Strategic and Competitive Advantage</dc:title>
  <dc:subject>Training</dc:subject>
  <dc:creator>Dr. Dale Dwyer</dc:creator>
  <cp:lastModifiedBy>Lori Roth</cp:lastModifiedBy>
  <cp:revision>502</cp:revision>
  <dcterms:created xsi:type="dcterms:W3CDTF">2000-02-04T00:23:25Z</dcterms:created>
  <dcterms:modified xsi:type="dcterms:W3CDTF">2021-10-31T14:45:11Z</dcterms:modified>
  <cp:category>HURM 3220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0x010100BE9C6825AA4D134EB99D2F699F0CF23B</vt:lpwstr>
  </property>
  <property fmtid="{D5CDD505-2E9C-101B-9397-08002B2CF9AE}" pid="3" name="_dlc_DocIdItemGuid">
    <vt:lpwstr>d526b5e9-2a85-42cf-9cd8-fde74400cef1</vt:lpwstr>
  </property>
</Properties>
</file>