
<file path=[Content_Types].xml><?xml version="1.0" encoding="utf-8"?>
<Types xmlns="http://schemas.openxmlformats.org/package/2006/content-types">
  <Default Extension="rels" ContentType="application/vnd.openxmlformats-package.relationships+xml"/>
  <Default Extension="jpeg" ContentType="image/jpeg"/>
  <Default Extension="xml" ContentType="application/xml"/>
  <Override PartName="/ppt/presentation.xml" ContentType="application/vnd.openxmlformats-officedocument.presentationml.presentation.main+xml"/>
  <Override PartName="/ppt/slides/slide9.xml" ContentType="application/vnd.openxmlformats-officedocument.presentationml.slide+xml"/>
  <Override PartName="/ppt/slides/slide11.xml" ContentType="application/vnd.openxmlformats-officedocument.presentationml.slide+xml"/>
  <Override PartName="/ppt/slides/slide6.xml" ContentType="application/vnd.openxmlformats-officedocument.presentationml.slide+xml"/>
  <Override PartName="/ppt/slides/slide12.xml" ContentType="application/vnd.openxmlformats-officedocument.presentationml.slide+xml"/>
  <Override PartName="/ppt/slides/slide7.xml" ContentType="application/vnd.openxmlformats-officedocument.presentationml.slide+xml"/>
  <Override PartName="/ppt/slides/slide15.xml" ContentType="application/vnd.openxmlformats-officedocument.presentationml.slide+xml"/>
  <Override PartName="/ppt/slides/slide8.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1.xml" ContentType="application/vnd.openxmlformats-officedocument.presentationml.slide+xml"/>
  <Override PartName="/ppt/slides/slide10.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16.xml" ContentType="application/vnd.openxmlformats-officedocument.presentationml.slide+xml"/>
  <Override PartName="/ppt/slides/slide14.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notesSlides/notesSlide8.xml" ContentType="application/vnd.openxmlformats-officedocument.presentationml.notesSlide+xml"/>
  <Override PartName="/ppt/notesSlides/notesSlide4.xml" ContentType="application/vnd.openxmlformats-officedocument.presentationml.notesSlide+xml"/>
  <Override PartName="/ppt/notesSlides/notesSlide10.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5.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14.xml" ContentType="application/vnd.openxmlformats-officedocument.presentationml.notesSlide+xml"/>
  <Override PartName="/ppt/notesSlides/notesSlide11.xml" ContentType="application/vnd.openxmlformats-officedocument.presentationml.notesSlide+xml"/>
  <Override PartName="/ppt/notesSlides/notesSlide13.xml" ContentType="application/vnd.openxmlformats-officedocument.presentationml.notesSlide+xml"/>
  <Override PartName="/ppt/charts/chart1.xml" ContentType="application/vnd.openxmlformats-officedocument.drawingml.chart+xml"/>
  <Override PartName="/ppt/theme/theme3.xml" ContentType="application/vnd.openxmlformats-officedocument.theme+xml"/>
  <Override PartName="/ppt/handoutMasters/handoutMaster1.xml" ContentType="application/vnd.openxmlformats-officedocument.presentationml.handoutMaster+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0"/>
  </p:notesMasterIdLst>
  <p:handoutMasterIdLst>
    <p:handoutMasterId r:id="rId21"/>
  </p:handoutMasterIdLst>
  <p:sldIdLst>
    <p:sldId id="283" r:id="rId2"/>
    <p:sldId id="286" r:id="rId3"/>
    <p:sldId id="282" r:id="rId4"/>
    <p:sldId id="284" r:id="rId5"/>
    <p:sldId id="285" r:id="rId6"/>
    <p:sldId id="299" r:id="rId7"/>
    <p:sldId id="287" r:id="rId8"/>
    <p:sldId id="300" r:id="rId9"/>
    <p:sldId id="288" r:id="rId10"/>
    <p:sldId id="289" r:id="rId11"/>
    <p:sldId id="290" r:id="rId12"/>
    <p:sldId id="291" r:id="rId13"/>
    <p:sldId id="292" r:id="rId14"/>
    <p:sldId id="293" r:id="rId15"/>
    <p:sldId id="294" r:id="rId16"/>
    <p:sldId id="295" r:id="rId17"/>
    <p:sldId id="301" r:id="rId18"/>
    <p:sldId id="296" r:id="rId19"/>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492BE"/>
    <a:srgbClr val="333333"/>
    <a:srgbClr val="0B5594"/>
    <a:srgbClr val="6F90BB"/>
    <a:srgbClr val="6D8EBB"/>
    <a:srgbClr val="7091BC"/>
    <a:srgbClr val="7192BD"/>
    <a:srgbClr val="7493B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7849" autoAdjust="0"/>
    <p:restoredTop sz="84656" autoAdjust="0"/>
  </p:normalViewPr>
  <p:slideViewPr>
    <p:cSldViewPr>
      <p:cViewPr varScale="1">
        <p:scale>
          <a:sx n="62" d="100"/>
          <a:sy n="62" d="100"/>
        </p:scale>
        <p:origin x="-966" y="-90"/>
      </p:cViewPr>
      <p:guideLst>
        <p:guide orient="horz" pos="2160"/>
        <p:guide pos="2880"/>
      </p:guideLst>
    </p:cSldViewPr>
  </p:slideViewPr>
  <p:notesTextViewPr>
    <p:cViewPr>
      <p:scale>
        <a:sx n="150" d="100"/>
        <a:sy n="150" d="100"/>
      </p:scale>
      <p:origin x="0" y="0"/>
    </p:cViewPr>
  </p:notesTextViewPr>
  <p:notesViewPr>
    <p:cSldViewPr>
      <p:cViewPr varScale="1">
        <p:scale>
          <a:sx n="55" d="100"/>
          <a:sy n="55" d="100"/>
        </p:scale>
        <p:origin x="-1806" y="-102"/>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1.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29" Type="http://schemas.openxmlformats.org/officeDocument/2006/relationships/customXml" Target="../customXml/item4.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28"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openxmlformats.org/officeDocument/2006/relationships/customXml" Target="../customXml/item2.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a:t>Test </a:t>
            </a:r>
            <a:r>
              <a:rPr lang="en-US" dirty="0" smtClean="0"/>
              <a:t>Score and Study Time</a:t>
            </a:r>
            <a:endParaRPr lang="en-US" dirty="0"/>
          </a:p>
        </c:rich>
      </c:tx>
      <c:layout/>
    </c:title>
    <c:plotArea>
      <c:layout/>
      <c:scatterChart>
        <c:scatterStyle val="lineMarker"/>
        <c:ser>
          <c:idx val="0"/>
          <c:order val="0"/>
          <c:tx>
            <c:strRef>
              <c:f>Sheet1!$B$1</c:f>
              <c:strCache>
                <c:ptCount val="1"/>
                <c:pt idx="0">
                  <c:v>Test Score</c:v>
                </c:pt>
              </c:strCache>
            </c:strRef>
          </c:tx>
          <c:spPr>
            <a:ln w="28575">
              <a:noFill/>
            </a:ln>
          </c:spPr>
          <c:xVal>
            <c:numRef>
              <c:f>Sheet1!$A$2:$A$12</c:f>
              <c:numCache>
                <c:formatCode>General</c:formatCode>
                <c:ptCount val="11"/>
                <c:pt idx="0">
                  <c:v>5</c:v>
                </c:pt>
                <c:pt idx="1">
                  <c:v>4.25</c:v>
                </c:pt>
                <c:pt idx="2">
                  <c:v>1</c:v>
                </c:pt>
                <c:pt idx="3">
                  <c:v>2</c:v>
                </c:pt>
                <c:pt idx="4">
                  <c:v>5</c:v>
                </c:pt>
                <c:pt idx="5">
                  <c:v>3</c:v>
                </c:pt>
                <c:pt idx="6">
                  <c:v>3.5</c:v>
                </c:pt>
                <c:pt idx="7">
                  <c:v>1.5</c:v>
                </c:pt>
                <c:pt idx="8">
                  <c:v>2</c:v>
                </c:pt>
                <c:pt idx="9">
                  <c:v>2.25</c:v>
                </c:pt>
                <c:pt idx="10">
                  <c:v>3.25</c:v>
                </c:pt>
              </c:numCache>
            </c:numRef>
          </c:xVal>
          <c:yVal>
            <c:numRef>
              <c:f>Sheet1!$B$2:$B$12</c:f>
              <c:numCache>
                <c:formatCode>General</c:formatCode>
                <c:ptCount val="11"/>
                <c:pt idx="0">
                  <c:v>100</c:v>
                </c:pt>
                <c:pt idx="1">
                  <c:v>96</c:v>
                </c:pt>
                <c:pt idx="2">
                  <c:v>55</c:v>
                </c:pt>
                <c:pt idx="3">
                  <c:v>70</c:v>
                </c:pt>
                <c:pt idx="4">
                  <c:v>98</c:v>
                </c:pt>
                <c:pt idx="5">
                  <c:v>80</c:v>
                </c:pt>
                <c:pt idx="6">
                  <c:v>81</c:v>
                </c:pt>
                <c:pt idx="7">
                  <c:v>56</c:v>
                </c:pt>
                <c:pt idx="8">
                  <c:v>68</c:v>
                </c:pt>
                <c:pt idx="9">
                  <c:v>68</c:v>
                </c:pt>
                <c:pt idx="10">
                  <c:v>78</c:v>
                </c:pt>
              </c:numCache>
            </c:numRef>
          </c:yVal>
        </c:ser>
        <c:axId val="54282496"/>
        <c:axId val="65322368"/>
      </c:scatterChart>
      <c:valAx>
        <c:axId val="54282496"/>
        <c:scaling>
          <c:orientation val="minMax"/>
        </c:scaling>
        <c:axPos val="b"/>
        <c:numFmt formatCode="General" sourceLinked="1"/>
        <c:tickLblPos val="nextTo"/>
        <c:crossAx val="65322368"/>
        <c:crosses val="autoZero"/>
        <c:crossBetween val="midCat"/>
      </c:valAx>
      <c:valAx>
        <c:axId val="65322368"/>
        <c:scaling>
          <c:orientation val="minMax"/>
          <c:max val="100"/>
        </c:scaling>
        <c:axPos val="l"/>
        <c:majorGridlines/>
        <c:numFmt formatCode="General" sourceLinked="1"/>
        <c:tickLblPos val="nextTo"/>
        <c:crossAx val="54282496"/>
        <c:crosses val="autoZero"/>
        <c:crossBetween val="midCat"/>
      </c:valAx>
    </c:plotArea>
    <c:legend>
      <c:legendPos val="r"/>
      <c:layout/>
    </c:legend>
    <c:plotVisOnly val="1"/>
  </c:chart>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253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253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253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57D1D2E-1DB0-40C5-9791-266D135CD85D}"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3795"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33797"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3798"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3799"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E49B1717-72BB-445B-9DC5-10E13B27C2C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a:ln/>
        </p:spPr>
      </p:sp>
      <p:sp>
        <p:nvSpPr>
          <p:cNvPr id="16386" name="Notes Placeholder 2"/>
          <p:cNvSpPr>
            <a:spLocks noGrp="1"/>
          </p:cNvSpPr>
          <p:nvPr>
            <p:ph type="body" idx="1"/>
          </p:nvPr>
        </p:nvSpPr>
        <p:spPr>
          <a:noFill/>
          <a:ln/>
        </p:spPr>
        <p:txBody>
          <a:bodyPr/>
          <a:lstStyle/>
          <a:p>
            <a:pPr eaLnBrk="1" hangingPunct="1"/>
            <a:endParaRPr lang="en-US" dirty="0" smtClean="0"/>
          </a:p>
        </p:txBody>
      </p:sp>
      <p:sp>
        <p:nvSpPr>
          <p:cNvPr id="16387" name="Slide Number Placeholder 3"/>
          <p:cNvSpPr>
            <a:spLocks noGrp="1"/>
          </p:cNvSpPr>
          <p:nvPr>
            <p:ph type="sldNum" sz="quarter" idx="5"/>
          </p:nvPr>
        </p:nvSpPr>
        <p:spPr>
          <a:noFill/>
        </p:spPr>
        <p:txBody>
          <a:bodyPr/>
          <a:lstStyle/>
          <a:p>
            <a:fld id="{76157465-F47E-4419-BEB7-828524C4F3B3}"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a:ln/>
        </p:spPr>
      </p:sp>
      <p:sp>
        <p:nvSpPr>
          <p:cNvPr id="34818" name="Notes Placeholder 2"/>
          <p:cNvSpPr>
            <a:spLocks noGrp="1"/>
          </p:cNvSpPr>
          <p:nvPr>
            <p:ph type="body" idx="1"/>
          </p:nvPr>
        </p:nvSpPr>
        <p:spPr>
          <a:noFill/>
          <a:ln/>
        </p:spPr>
        <p:txBody>
          <a:bodyPr/>
          <a:lstStyle/>
          <a:p>
            <a:r>
              <a:rPr lang="en-US" b="1" dirty="0" smtClean="0"/>
              <a:t>Slide 10 </a:t>
            </a:r>
            <a:r>
              <a:rPr lang="en-US" dirty="0" smtClean="0"/>
              <a:t>(2 minutes)</a:t>
            </a:r>
            <a:endParaRPr lang="en-US" b="1" dirty="0" smtClean="0"/>
          </a:p>
          <a:p>
            <a:r>
              <a:rPr lang="en-US" b="1" dirty="0" smtClean="0"/>
              <a:t>Criterion-related evidence</a:t>
            </a:r>
            <a:r>
              <a:rPr lang="en-US" dirty="0" smtClean="0"/>
              <a:t>: This involves collecting data and using correlation analysis to determine the relationship between a predictor and a criterion of job success.</a:t>
            </a:r>
          </a:p>
          <a:p>
            <a:endParaRPr lang="en-US" dirty="0" smtClean="0"/>
          </a:p>
          <a:p>
            <a:r>
              <a:rPr lang="en-US" dirty="0" smtClean="0"/>
              <a:t>A </a:t>
            </a:r>
            <a:r>
              <a:rPr lang="en-US" b="1" dirty="0" smtClean="0"/>
              <a:t>predictor</a:t>
            </a:r>
            <a:r>
              <a:rPr lang="en-US" dirty="0" smtClean="0"/>
              <a:t> is something that predicts job success (e.g., pre-employment test scores, GPA, interview ratings, education, work experience and personality traits).</a:t>
            </a:r>
          </a:p>
          <a:p>
            <a:r>
              <a:rPr lang="en-US" dirty="0" smtClean="0"/>
              <a:t> </a:t>
            </a:r>
          </a:p>
          <a:p>
            <a:r>
              <a:rPr lang="en-US" dirty="0" smtClean="0"/>
              <a:t>A </a:t>
            </a:r>
            <a:r>
              <a:rPr lang="en-US" b="1" dirty="0" smtClean="0"/>
              <a:t>criterion</a:t>
            </a:r>
            <a:r>
              <a:rPr lang="en-US" dirty="0" smtClean="0"/>
              <a:t> is</a:t>
            </a:r>
            <a:r>
              <a:rPr lang="en-US" b="1" dirty="0" smtClean="0"/>
              <a:t> </a:t>
            </a:r>
            <a:r>
              <a:rPr lang="en-US" dirty="0" smtClean="0"/>
              <a:t>an outcome associated with job success (e.g., performance review ratings, production data, absenteeism/tardiness, tenure).</a:t>
            </a:r>
          </a:p>
          <a:p>
            <a:endParaRPr lang="en-US" dirty="0" smtClean="0"/>
          </a:p>
          <a:p>
            <a:r>
              <a:rPr lang="en-US" dirty="0" smtClean="0"/>
              <a:t>Ask students to identify other potential predictors and criteria.</a:t>
            </a:r>
          </a:p>
        </p:txBody>
      </p:sp>
      <p:sp>
        <p:nvSpPr>
          <p:cNvPr id="34819" name="Slide Number Placeholder 3"/>
          <p:cNvSpPr>
            <a:spLocks noGrp="1"/>
          </p:cNvSpPr>
          <p:nvPr>
            <p:ph type="sldNum" sz="quarter" idx="5"/>
          </p:nvPr>
        </p:nvSpPr>
        <p:spPr>
          <a:noFill/>
        </p:spPr>
        <p:txBody>
          <a:bodyPr/>
          <a:lstStyle/>
          <a:p>
            <a:fld id="{D261C412-40BC-4008-B1A3-E79806E6C984}" type="slidenum">
              <a:rPr lang="en-US" smtClean="0"/>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p:cNvSpPr>
          <p:nvPr>
            <p:ph type="sldImg"/>
          </p:nvPr>
        </p:nvSpPr>
        <p:spPr>
          <a:xfrm>
            <a:off x="1301750" y="304800"/>
            <a:ext cx="3759200" cy="2819400"/>
          </a:xfrm>
          <a:ln/>
        </p:spPr>
      </p:sp>
      <p:sp>
        <p:nvSpPr>
          <p:cNvPr id="36866" name="Notes Placeholder 2"/>
          <p:cNvSpPr>
            <a:spLocks noGrp="1"/>
          </p:cNvSpPr>
          <p:nvPr>
            <p:ph type="body" idx="1"/>
          </p:nvPr>
        </p:nvSpPr>
        <p:spPr>
          <a:xfrm>
            <a:off x="701675" y="3428999"/>
            <a:ext cx="5607050" cy="5410201"/>
          </a:xfrm>
          <a:noFill/>
          <a:ln/>
        </p:spPr>
        <p:txBody>
          <a:bodyPr/>
          <a:lstStyle/>
          <a:p>
            <a:r>
              <a:rPr lang="en-US" sz="900" b="1" dirty="0" smtClean="0"/>
              <a:t>Slide 11 </a:t>
            </a:r>
            <a:r>
              <a:rPr lang="en-US" sz="900" dirty="0" smtClean="0"/>
              <a:t>(5 minutes)</a:t>
            </a:r>
            <a:endParaRPr lang="en-US" sz="900" b="1" dirty="0" smtClean="0"/>
          </a:p>
          <a:p>
            <a:r>
              <a:rPr lang="en-US" sz="900" b="1" dirty="0" smtClean="0"/>
              <a:t>Correlation</a:t>
            </a:r>
            <a:r>
              <a:rPr lang="en-US" sz="900" dirty="0" smtClean="0"/>
              <a:t> is the extent to which two or more variables are related to each other. </a:t>
            </a:r>
          </a:p>
          <a:p>
            <a:endParaRPr lang="en-US" sz="900" b="1" dirty="0" smtClean="0"/>
          </a:p>
          <a:p>
            <a:r>
              <a:rPr lang="en-US" sz="900" b="1" dirty="0" smtClean="0"/>
              <a:t>Correlation analysis</a:t>
            </a:r>
            <a:r>
              <a:rPr lang="en-US" sz="900" dirty="0" smtClean="0"/>
              <a:t> is a statistical procedure used to determine the extent to which two or more variables are related to each other.</a:t>
            </a:r>
          </a:p>
          <a:p>
            <a:endParaRPr lang="en-US" sz="900" dirty="0" smtClean="0"/>
          </a:p>
          <a:p>
            <a:r>
              <a:rPr lang="en-US" sz="900" dirty="0" smtClean="0"/>
              <a:t>Results of a correlation analysis are reported using a correlation coefficient (r), a number that ranges from -1.0 to +1.0. A positive correlation is represented by a positive r and indicates that as scores on one variable go up, so do scores on the other variable. The closer the r is to +1.0, the more positive the relationship is. A negative correlation is represented by a negative r and indicates that as one variable goes up, the other variable goes down. The closer the r is to -1.0, the more negative the relationship is. A correlation analysis is used to determine the relationship between a predictor and a criterion.</a:t>
            </a:r>
          </a:p>
          <a:p>
            <a:endParaRPr lang="en-US" sz="900" i="1" dirty="0" smtClean="0"/>
          </a:p>
          <a:p>
            <a:r>
              <a:rPr lang="en-US" sz="900" i="1" dirty="0" smtClean="0"/>
              <a:t>Example:</a:t>
            </a:r>
            <a:r>
              <a:rPr lang="en-US" sz="900" dirty="0" smtClean="0"/>
              <a:t> Obtaining an r of +.40 between grade point average (GPA) and work performance reviews means that the higher the GPA, the higher the work performance review ratings will be. Obtaining a -.50 between integrity test scores and absenteeism means that the higher one scores on the integrity test, the lower the absentee rate.</a:t>
            </a:r>
          </a:p>
          <a:p>
            <a:r>
              <a:rPr lang="en-US" sz="900" dirty="0" smtClean="0"/>
              <a:t> </a:t>
            </a:r>
          </a:p>
          <a:p>
            <a:r>
              <a:rPr lang="en-US" sz="900" dirty="0" smtClean="0"/>
              <a:t>Ask students to provide other examples (alcohol consumption and motor coordination, study time and test scores; attendance and course grade) so they get a good idea of correlations between positive and negative variables.</a:t>
            </a:r>
          </a:p>
          <a:p>
            <a:r>
              <a:rPr lang="en-US" sz="900" dirty="0" smtClean="0"/>
              <a:t> </a:t>
            </a:r>
          </a:p>
          <a:p>
            <a:r>
              <a:rPr lang="en-US" sz="900" dirty="0" smtClean="0"/>
              <a:t>There is no minimum correlation that is acceptable in all employment situations. One must perform additional statistical procedures to determine whether the correlation is statistically significant. To discuss those procedures in detail here would be beyond the scope of this training module. However, most scientists accept that a correlation is significant at the alpha less than .05 level. Alpha of less than .05 says that there is a less than 5 percent chance that the relationship between two or more </a:t>
            </a:r>
            <a:r>
              <a:rPr lang="en-US" sz="900" dirty="0" smtClean="0"/>
              <a:t>variables </a:t>
            </a:r>
            <a:r>
              <a:rPr lang="en-US" sz="900" dirty="0" smtClean="0"/>
              <a:t>is due to chance or coincidence. Therefore, a correlation coefficient of .25 could yield criterion-related evidence of validity if that correlation is statistically significant (that is, there is a less than 5 percent possibility that the relationship between predictor and criterion is due to chance or coincidence).</a:t>
            </a:r>
          </a:p>
          <a:p>
            <a:r>
              <a:rPr lang="en-US" sz="900" dirty="0" smtClean="0"/>
              <a:t> </a:t>
            </a:r>
          </a:p>
          <a:p>
            <a:r>
              <a:rPr lang="en-US" sz="900" dirty="0" smtClean="0"/>
              <a:t>Criterion-related evidence of validity is the type of evidence that stands up in </a:t>
            </a:r>
            <a:r>
              <a:rPr lang="en-US" sz="900" dirty="0" smtClean="0"/>
              <a:t>court, but </a:t>
            </a:r>
            <a:r>
              <a:rPr lang="en-US" sz="900" dirty="0" smtClean="0"/>
              <a:t>it takes a lot of time, effort and resources to conduct a criterion-related validity study.</a:t>
            </a:r>
          </a:p>
        </p:txBody>
      </p:sp>
      <p:sp>
        <p:nvSpPr>
          <p:cNvPr id="36867" name="Slide Number Placeholder 3"/>
          <p:cNvSpPr>
            <a:spLocks noGrp="1"/>
          </p:cNvSpPr>
          <p:nvPr>
            <p:ph type="sldNum" sz="quarter" idx="5"/>
          </p:nvPr>
        </p:nvSpPr>
        <p:spPr>
          <a:noFill/>
        </p:spPr>
        <p:txBody>
          <a:bodyPr/>
          <a:lstStyle/>
          <a:p>
            <a:fld id="{4FB7A6A3-C7FE-4277-8349-50903B37A785}" type="slidenum">
              <a:rPr lang="en-US" smtClean="0"/>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a:xfrm>
            <a:off x="1181100" y="381001"/>
            <a:ext cx="4076700" cy="2895600"/>
          </a:xfrm>
          <a:ln/>
        </p:spPr>
      </p:sp>
      <p:sp>
        <p:nvSpPr>
          <p:cNvPr id="38914" name="Notes Placeholder 2"/>
          <p:cNvSpPr>
            <a:spLocks noGrp="1"/>
          </p:cNvSpPr>
          <p:nvPr>
            <p:ph type="body" idx="1"/>
          </p:nvPr>
        </p:nvSpPr>
        <p:spPr>
          <a:xfrm>
            <a:off x="701675" y="3657601"/>
            <a:ext cx="5607050" cy="4941888"/>
          </a:xfrm>
          <a:noFill/>
          <a:ln/>
        </p:spPr>
        <p:txBody>
          <a:bodyPr/>
          <a:lstStyle/>
          <a:p>
            <a:pPr marL="228600" indent="-228600"/>
            <a:r>
              <a:rPr lang="en-US" b="1" dirty="0" smtClean="0"/>
              <a:t>Slide 12 </a:t>
            </a:r>
            <a:r>
              <a:rPr lang="en-US" dirty="0" smtClean="0"/>
              <a:t>(7 minutes)</a:t>
            </a:r>
          </a:p>
          <a:p>
            <a:pPr marL="228600" indent="-228600"/>
            <a:r>
              <a:rPr lang="en-US" dirty="0" smtClean="0"/>
              <a:t>There are two basic ways to perform a criterion-related validity study:</a:t>
            </a:r>
          </a:p>
          <a:p>
            <a:pPr marL="228600" indent="-228600"/>
            <a:endParaRPr lang="en-US" dirty="0" smtClean="0"/>
          </a:p>
          <a:p>
            <a:pPr marL="228600" indent="-228600">
              <a:buFontTx/>
              <a:buAutoNum type="arabicPeriod"/>
            </a:pPr>
            <a:r>
              <a:rPr lang="en-US" b="1" dirty="0" smtClean="0"/>
              <a:t>Predictive validity study</a:t>
            </a:r>
            <a:r>
              <a:rPr lang="en-US" dirty="0" smtClean="0"/>
              <a:t>. This involves identifying a predictor, such as a test, and administering the test to the entire applicant pool, selecting employees regardless of test scores, and at some future point (six months, one year, two years), performing a correlation analysis between the test scores and a criteria, such as performance ratings to see if a relationship exists between the test score (predictor) and performance ratings (criterion).</a:t>
            </a:r>
          </a:p>
          <a:p>
            <a:pPr marL="228600" indent="-228600"/>
            <a:endParaRPr lang="en-US" dirty="0" smtClean="0"/>
          </a:p>
          <a:p>
            <a:pPr marL="228600" indent="-228600"/>
            <a:r>
              <a:rPr lang="en-US" dirty="0" smtClean="0"/>
              <a:t>This is the best method to use to establish criterion-related evidence of </a:t>
            </a:r>
            <a:r>
              <a:rPr lang="en-US" dirty="0" smtClean="0"/>
              <a:t>validity, </a:t>
            </a:r>
            <a:r>
              <a:rPr lang="en-US" dirty="0" smtClean="0"/>
              <a:t>but it is time-consuming and expensive.</a:t>
            </a:r>
          </a:p>
          <a:p>
            <a:pPr marL="228600" indent="-228600"/>
            <a:r>
              <a:rPr lang="en-US" dirty="0" smtClean="0"/>
              <a:t> </a:t>
            </a:r>
          </a:p>
          <a:p>
            <a:pPr marL="228600" indent="-228600"/>
            <a:r>
              <a:rPr lang="en-US" dirty="0" smtClean="0"/>
              <a:t>2. </a:t>
            </a:r>
            <a:r>
              <a:rPr lang="en-US" b="1" dirty="0" smtClean="0"/>
              <a:t>Concurrent validity study</a:t>
            </a:r>
            <a:r>
              <a:rPr lang="en-US" dirty="0" smtClean="0"/>
              <a:t>. This involves identifying a predictor, such as a test, administering the test to the current population of workers and performing a correlation analysis to determine whether test scores are related to some criteria (job performance).</a:t>
            </a:r>
          </a:p>
          <a:p>
            <a:pPr marL="228600" indent="-228600"/>
            <a:endParaRPr lang="en-US" dirty="0" smtClean="0"/>
          </a:p>
          <a:p>
            <a:pPr marL="228600" indent="-228600"/>
            <a:r>
              <a:rPr lang="en-US" dirty="0" smtClean="0"/>
              <a:t>While this can be done relatively easily and inexpensively, study constraints </a:t>
            </a:r>
            <a:r>
              <a:rPr lang="en-US" dirty="0" smtClean="0"/>
              <a:t>can </a:t>
            </a:r>
            <a:r>
              <a:rPr lang="en-US" dirty="0" smtClean="0"/>
              <a:t>influence results. Such constraints might include a non-representative sample if poorer performers are not included in the study because they either left or were terminated already, so only good performers are included in your study.</a:t>
            </a:r>
          </a:p>
        </p:txBody>
      </p:sp>
      <p:sp>
        <p:nvSpPr>
          <p:cNvPr id="38915" name="Slide Number Placeholder 3"/>
          <p:cNvSpPr>
            <a:spLocks noGrp="1"/>
          </p:cNvSpPr>
          <p:nvPr>
            <p:ph type="sldNum" sz="quarter" idx="5"/>
          </p:nvPr>
        </p:nvSpPr>
        <p:spPr>
          <a:noFill/>
        </p:spPr>
        <p:txBody>
          <a:bodyPr/>
          <a:lstStyle/>
          <a:p>
            <a:fld id="{D4E2CE17-0192-4F0D-A61A-E355DC5D19B1}" type="slidenum">
              <a:rPr lang="en-US"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81100" y="381001"/>
            <a:ext cx="4533900" cy="3352800"/>
          </a:xfrm>
          <a:ln/>
        </p:spPr>
      </p:sp>
      <p:sp>
        <p:nvSpPr>
          <p:cNvPr id="40962" name="Notes Placeholder 2"/>
          <p:cNvSpPr>
            <a:spLocks noGrp="1"/>
          </p:cNvSpPr>
          <p:nvPr>
            <p:ph type="body" idx="1"/>
          </p:nvPr>
        </p:nvSpPr>
        <p:spPr>
          <a:xfrm>
            <a:off x="701675" y="3886200"/>
            <a:ext cx="5607050" cy="5029200"/>
          </a:xfrm>
          <a:noFill/>
          <a:ln/>
        </p:spPr>
        <p:txBody>
          <a:bodyPr/>
          <a:lstStyle/>
          <a:p>
            <a:r>
              <a:rPr lang="en-US" b="1" dirty="0" smtClean="0"/>
              <a:t>Slide 13 (10 minutes)</a:t>
            </a:r>
            <a:endParaRPr lang="en-US" dirty="0" smtClean="0"/>
          </a:p>
          <a:p>
            <a:r>
              <a:rPr lang="en-US" dirty="0" smtClean="0"/>
              <a:t>With content-related </a:t>
            </a:r>
            <a:r>
              <a:rPr lang="en-US" dirty="0" smtClean="0"/>
              <a:t>evidence, </a:t>
            </a:r>
            <a:r>
              <a:rPr lang="en-US" dirty="0" smtClean="0"/>
              <a:t>there is sometimes a concern with whether </a:t>
            </a:r>
            <a:r>
              <a:rPr lang="en-US" dirty="0" smtClean="0"/>
              <a:t>a </a:t>
            </a:r>
            <a:r>
              <a:rPr lang="en-US" dirty="0" smtClean="0"/>
              <a:t>measurement procedure contains a fair sample of the range of situations it is supposed to represent. Content-related studies assess the degree to which the content of a selection method represents (or assesses) the requirements of the job and is assessed through job analysis. The process involves some level of subjectivity.</a:t>
            </a:r>
            <a:endParaRPr lang="en-US" i="1" dirty="0" smtClean="0"/>
          </a:p>
          <a:p>
            <a:r>
              <a:rPr lang="en-US" i="1" dirty="0" smtClean="0"/>
              <a:t>Example:</a:t>
            </a:r>
            <a:r>
              <a:rPr lang="en-US" dirty="0" smtClean="0"/>
              <a:t> A knowledge-based test such as the CPA exam could be considered to have content validity for an accounting </a:t>
            </a:r>
            <a:r>
              <a:rPr lang="en-US" dirty="0" smtClean="0"/>
              <a:t>job.</a:t>
            </a:r>
            <a:endParaRPr lang="en-US" dirty="0" smtClean="0"/>
          </a:p>
          <a:p>
            <a:r>
              <a:rPr lang="en-US" dirty="0" smtClean="0"/>
              <a:t> </a:t>
            </a:r>
            <a:endParaRPr lang="en-US" b="1" dirty="0" smtClean="0"/>
          </a:p>
          <a:p>
            <a:r>
              <a:rPr lang="en-US" b="1" dirty="0" smtClean="0"/>
              <a:t>Construct-related evidence</a:t>
            </a:r>
            <a:r>
              <a:rPr lang="en-US" dirty="0" smtClean="0"/>
              <a:t> helps answer the question of whether a test measures what it says it measures or whether it measures a construct </a:t>
            </a:r>
            <a:r>
              <a:rPr lang="en-US" dirty="0" smtClean="0"/>
              <a:t>determined </a:t>
            </a:r>
            <a:r>
              <a:rPr lang="en-US" dirty="0" smtClean="0"/>
              <a:t>to be important for job success (or some other criteria). This involves having a good understanding of a trait (or construct) that a test measures. If the test is designed to measure spatial ability, does it measure spatial ability? One place to begin understanding whether the test measures what it is supposed to measure is to administer other tests that claim to measure the same thing. Test takers should score similarly on all the tests if they measure the same thing.</a:t>
            </a:r>
          </a:p>
          <a:p>
            <a:endParaRPr lang="en-US" b="1" dirty="0" smtClean="0"/>
          </a:p>
          <a:p>
            <a:r>
              <a:rPr lang="en-US" b="1" dirty="0" smtClean="0"/>
              <a:t>Validity generalization</a:t>
            </a:r>
            <a:r>
              <a:rPr lang="en-US" dirty="0" smtClean="0"/>
              <a:t>: Most often, if a test has been purchased from a vendor, the vendor has already performed validity studies. The theory behind validity generalization is that if the test was valid in Company A in Industry 1, then it should be valid in Company B in Industry 1. If contemplating the purchase of a selection test, it is wise to request this validity evidence from the vendor before using the test in your organization. </a:t>
            </a:r>
          </a:p>
        </p:txBody>
      </p:sp>
      <p:sp>
        <p:nvSpPr>
          <p:cNvPr id="40963" name="Slide Number Placeholder 3"/>
          <p:cNvSpPr>
            <a:spLocks noGrp="1"/>
          </p:cNvSpPr>
          <p:nvPr>
            <p:ph type="sldNum" sz="quarter" idx="5"/>
          </p:nvPr>
        </p:nvSpPr>
        <p:spPr>
          <a:noFill/>
        </p:spPr>
        <p:txBody>
          <a:bodyPr/>
          <a:lstStyle/>
          <a:p>
            <a:fld id="{B1ACB7A0-CFF7-41DF-B955-12AD0D9191D6}" type="slidenum">
              <a:rPr lang="en-US" smtClean="0"/>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a:ln/>
        </p:spPr>
      </p:sp>
      <p:sp>
        <p:nvSpPr>
          <p:cNvPr id="43010" name="Notes Placeholder 2"/>
          <p:cNvSpPr>
            <a:spLocks noGrp="1"/>
          </p:cNvSpPr>
          <p:nvPr>
            <p:ph type="body" idx="1"/>
          </p:nvPr>
        </p:nvSpPr>
        <p:spPr>
          <a:noFill/>
          <a:ln/>
        </p:spPr>
        <p:txBody>
          <a:bodyPr/>
          <a:lstStyle/>
          <a:p>
            <a:r>
              <a:rPr lang="en-US" b="1" dirty="0" smtClean="0"/>
              <a:t>Slide 14 (5 minutes)</a:t>
            </a:r>
          </a:p>
          <a:p>
            <a:r>
              <a:rPr lang="en-US" b="1" dirty="0" smtClean="0"/>
              <a:t>Reliability</a:t>
            </a:r>
            <a:r>
              <a:rPr lang="en-US" dirty="0" smtClean="0"/>
              <a:t> refers to the reproducibility of results obtained from a particular predictor. Reliability may estimate the precision of a particular procedure as a measuring instrument and/or it may estimate the consistency of performance on the procedure by the test takers.</a:t>
            </a:r>
          </a:p>
          <a:p>
            <a:r>
              <a:rPr lang="en-US" dirty="0" smtClean="0"/>
              <a:t> </a:t>
            </a:r>
          </a:p>
          <a:p>
            <a:r>
              <a:rPr lang="en-US" dirty="0" smtClean="0"/>
              <a:t>There are numerous methods that may be used to assess reliability. To discuss all of them is beyond the scope of this learning module. Probably the most useful method to assess reliability in this case is the test-retest method. </a:t>
            </a:r>
          </a:p>
          <a:p>
            <a:r>
              <a:rPr lang="en-US" dirty="0" smtClean="0"/>
              <a:t> </a:t>
            </a:r>
          </a:p>
          <a:p>
            <a:r>
              <a:rPr lang="en-US" dirty="0" smtClean="0"/>
              <a:t>The test-retest method involves administering the same form of a test (or other measurement procedure) to the same group of people on two different occasions. Their scores should be relatively similar on the two </a:t>
            </a:r>
            <a:r>
              <a:rPr lang="en-US" dirty="0" smtClean="0"/>
              <a:t>occasions, </a:t>
            </a:r>
            <a:r>
              <a:rPr lang="en-US" dirty="0" smtClean="0"/>
              <a:t>assuming that no learning has taken place between the first test and the second test. This is the simplest and most direct estimate of reliability.</a:t>
            </a:r>
          </a:p>
        </p:txBody>
      </p:sp>
      <p:sp>
        <p:nvSpPr>
          <p:cNvPr id="43011" name="Slide Number Placeholder 3"/>
          <p:cNvSpPr>
            <a:spLocks noGrp="1"/>
          </p:cNvSpPr>
          <p:nvPr>
            <p:ph type="sldNum" sz="quarter" idx="5"/>
          </p:nvPr>
        </p:nvSpPr>
        <p:spPr>
          <a:noFill/>
        </p:spPr>
        <p:txBody>
          <a:bodyPr/>
          <a:lstStyle/>
          <a:p>
            <a:fld id="{F78E3FE5-DD73-4ED9-835F-005F4C22D9B5}" type="slidenum">
              <a:rPr lang="en-US" smtClean="0"/>
              <a:pPr/>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p:cNvSpPr>
          <p:nvPr>
            <p:ph type="sldImg"/>
          </p:nvPr>
        </p:nvSpPr>
        <p:spPr>
          <a:ln/>
        </p:spPr>
      </p:sp>
      <p:sp>
        <p:nvSpPr>
          <p:cNvPr id="45058" name="Notes Placeholder 2"/>
          <p:cNvSpPr>
            <a:spLocks noGrp="1"/>
          </p:cNvSpPr>
          <p:nvPr>
            <p:ph type="body" idx="1"/>
          </p:nvPr>
        </p:nvSpPr>
        <p:spPr>
          <a:noFill/>
          <a:ln/>
        </p:spPr>
        <p:txBody>
          <a:bodyPr/>
          <a:lstStyle/>
          <a:p>
            <a:r>
              <a:rPr lang="en-US" b="1" dirty="0" smtClean="0"/>
              <a:t>Slide 15 (5 minutes)</a:t>
            </a:r>
            <a:endParaRPr lang="en-US" dirty="0" smtClean="0"/>
          </a:p>
          <a:p>
            <a:r>
              <a:rPr lang="en-US" dirty="0" smtClean="0"/>
              <a:t>A test or other predictor can be reliable without being </a:t>
            </a:r>
            <a:r>
              <a:rPr lang="en-US" dirty="0" smtClean="0"/>
              <a:t>valid </a:t>
            </a:r>
            <a:r>
              <a:rPr lang="en-US" dirty="0" smtClean="0"/>
              <a:t>(e.g., people can score consistently on a </a:t>
            </a:r>
            <a:r>
              <a:rPr lang="en-US" dirty="0" smtClean="0"/>
              <a:t>test, </a:t>
            </a:r>
            <a:r>
              <a:rPr lang="en-US" dirty="0" smtClean="0"/>
              <a:t>yet the test can still be unrelated to a job or non-predictive of job performance). A test cannot be valid if it is not reliable (e.g., if there is no rhyme or reason to test scores, then surely your test is not valid). </a:t>
            </a:r>
          </a:p>
          <a:p>
            <a:endParaRPr lang="en-US" dirty="0" smtClean="0"/>
          </a:p>
          <a:p>
            <a:r>
              <a:rPr lang="en-US" dirty="0" smtClean="0"/>
              <a:t>All steps of the reliability and validity studies must be fully documented as outlined in the Uniform Guidelines.</a:t>
            </a:r>
          </a:p>
        </p:txBody>
      </p:sp>
      <p:sp>
        <p:nvSpPr>
          <p:cNvPr id="45059" name="Slide Number Placeholder 3"/>
          <p:cNvSpPr>
            <a:spLocks noGrp="1"/>
          </p:cNvSpPr>
          <p:nvPr>
            <p:ph type="sldNum" sz="quarter" idx="5"/>
          </p:nvPr>
        </p:nvSpPr>
        <p:spPr>
          <a:noFill/>
        </p:spPr>
        <p:txBody>
          <a:bodyPr/>
          <a:lstStyle/>
          <a:p>
            <a:fld id="{7B61AD29-2965-4F1C-A615-34A4601A31CD}" type="slidenum">
              <a:rPr lang="en-US" smtClean="0"/>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p:cNvSpPr>
          <p:nvPr>
            <p:ph type="sldImg"/>
          </p:nvPr>
        </p:nvSpPr>
        <p:spPr>
          <a:ln/>
        </p:spPr>
      </p:sp>
      <p:sp>
        <p:nvSpPr>
          <p:cNvPr id="47106" name="Notes Placeholder 2"/>
          <p:cNvSpPr>
            <a:spLocks noGrp="1"/>
          </p:cNvSpPr>
          <p:nvPr>
            <p:ph type="body" idx="1"/>
          </p:nvPr>
        </p:nvSpPr>
        <p:spPr>
          <a:noFill/>
          <a:ln/>
        </p:spPr>
        <p:txBody>
          <a:bodyPr/>
          <a:lstStyle/>
          <a:p>
            <a:r>
              <a:rPr lang="en-US" b="1" dirty="0" smtClean="0"/>
              <a:t>Slide 16 (5 minutes)</a:t>
            </a:r>
            <a:endParaRPr lang="en-US" dirty="0" smtClean="0"/>
          </a:p>
          <a:p>
            <a:r>
              <a:rPr lang="en-US" dirty="0" smtClean="0"/>
              <a:t>Disparate treatment involves treating an employee or applicant differently from another employee or applicant based on (or at least partly based on) membership in a protected class and is a form of intentional discrimination (e.g., an employer hires men with small children but not women, refusing to hire a female because she is pregnant).</a:t>
            </a:r>
          </a:p>
          <a:p>
            <a:endParaRPr lang="en-US" b="1" dirty="0" smtClean="0"/>
          </a:p>
          <a:p>
            <a:r>
              <a:rPr lang="en-US" b="1" dirty="0" smtClean="0"/>
              <a:t>McDonnell Douglas Corp. v. Green, 411 U.S. 792 (1973)</a:t>
            </a:r>
            <a:endParaRPr lang="en-US" dirty="0" smtClean="0"/>
          </a:p>
          <a:p>
            <a:r>
              <a:rPr lang="en-US" dirty="0" smtClean="0"/>
              <a:t>In this case, an African American civil rights activist engaged in disruptive and illegal activity to protest that his termination as an employee of McDonnell-Douglas Corporation was racially motivated. When McDonnell-Douglas advertised for qualified personnel and rejected Green’s re-employment application on the ground of the illegal conduct, Green filed a complaint with the Equal Employment Opportunity Commission (EEOC) charging violation of Title VII of the Civil Rights Act of 1964. The EEOC found reasonable cause to believe that McDonnell-Douglas Corp.’s rejection of Green’s re-employment application violated the Act, which forbids discrimination against applicants or employees for attempting to protest or correct allegedly discriminatory employment conditions. The court made no finding on Green’s allegation that the McDonnell-Douglas had also violated the section which prohibits discrimination in any employment decision. </a:t>
            </a:r>
          </a:p>
        </p:txBody>
      </p:sp>
      <p:sp>
        <p:nvSpPr>
          <p:cNvPr id="47107" name="Slide Number Placeholder 3"/>
          <p:cNvSpPr>
            <a:spLocks noGrp="1"/>
          </p:cNvSpPr>
          <p:nvPr>
            <p:ph type="sldNum" sz="quarter" idx="5"/>
          </p:nvPr>
        </p:nvSpPr>
        <p:spPr>
          <a:noFill/>
        </p:spPr>
        <p:txBody>
          <a:bodyPr/>
          <a:lstStyle/>
          <a:p>
            <a:fld id="{D053F4F7-8ABB-436D-AEA7-3D5E649F2BCE}" type="slidenum">
              <a:rPr lang="en-US" smtClean="0"/>
              <a:pPr/>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p:cNvSpPr>
          <p:nvPr>
            <p:ph type="sldImg"/>
          </p:nvPr>
        </p:nvSpPr>
        <p:spPr>
          <a:xfrm>
            <a:off x="1181100" y="381001"/>
            <a:ext cx="4381500" cy="3276600"/>
          </a:xfrm>
          <a:ln/>
        </p:spPr>
      </p:sp>
      <p:sp>
        <p:nvSpPr>
          <p:cNvPr id="49154" name="Notes Placeholder 2"/>
          <p:cNvSpPr>
            <a:spLocks noGrp="1"/>
          </p:cNvSpPr>
          <p:nvPr>
            <p:ph type="body" idx="1"/>
          </p:nvPr>
        </p:nvSpPr>
        <p:spPr>
          <a:xfrm>
            <a:off x="701675" y="3886201"/>
            <a:ext cx="5607050" cy="4713288"/>
          </a:xfrm>
          <a:noFill/>
          <a:ln/>
        </p:spPr>
        <p:txBody>
          <a:bodyPr/>
          <a:lstStyle/>
          <a:p>
            <a:r>
              <a:rPr lang="en-US" sz="1050" b="1" dirty="0" smtClean="0"/>
              <a:t>Slide 17 (15 minutes)</a:t>
            </a:r>
            <a:endParaRPr lang="en-US" sz="1050" dirty="0" smtClean="0"/>
          </a:p>
          <a:p>
            <a:r>
              <a:rPr lang="en-US" sz="1050" dirty="0" smtClean="0"/>
              <a:t>Plaintiff must first show that he/she is part of a protected class; that he/she applied for a job/promotion etc.; was rejected, but the job remained open or was filled by someone else, which in all establishes a prima facie case for discrimination.</a:t>
            </a:r>
          </a:p>
          <a:p>
            <a:endParaRPr lang="en-US" sz="1050" dirty="0" smtClean="0"/>
          </a:p>
          <a:p>
            <a:r>
              <a:rPr lang="en-US" sz="1050" dirty="0" smtClean="0"/>
              <a:t>Additional pertinent evidence needed: direct evidence (e.g., tape recording or in writing of wrongfulness) or circumstantial evidence (a comparison of similarly situated others or individuals who occupy the same situation).</a:t>
            </a:r>
          </a:p>
          <a:p>
            <a:endParaRPr lang="en-US" sz="1050" dirty="0" smtClean="0"/>
          </a:p>
          <a:p>
            <a:r>
              <a:rPr lang="en-US" sz="1050" dirty="0" smtClean="0"/>
              <a:t>To the extent that there are:</a:t>
            </a:r>
          </a:p>
          <a:p>
            <a:pPr>
              <a:buFontTx/>
              <a:buChar char="•"/>
            </a:pPr>
            <a:r>
              <a:rPr lang="en-US" sz="1050" dirty="0" smtClean="0"/>
              <a:t>More similarly situated others with different protected classes who are treated differently from the charging party (more hired, promoted, etc.). </a:t>
            </a:r>
          </a:p>
          <a:p>
            <a:pPr>
              <a:buFontTx/>
              <a:buChar char="•"/>
            </a:pPr>
            <a:r>
              <a:rPr lang="en-US" sz="1050" dirty="0" smtClean="0"/>
              <a:t>Fewer similarly situated others with same protected class who are treated differently from charging party (fewer hired, promoted, etc.).</a:t>
            </a:r>
          </a:p>
          <a:p>
            <a:pPr>
              <a:buFontTx/>
              <a:buChar char="•"/>
            </a:pPr>
            <a:r>
              <a:rPr lang="en-US" sz="1050" dirty="0" smtClean="0"/>
              <a:t>Fewer similarly situated others with different protected classes who are treated the same as the charging party (fewer not hired, promoted, etc.).</a:t>
            </a:r>
          </a:p>
          <a:p>
            <a:pPr>
              <a:buFontTx/>
              <a:buChar char="•"/>
            </a:pPr>
            <a:r>
              <a:rPr lang="en-US" sz="1050" dirty="0" smtClean="0"/>
              <a:t>Other circumstantial evidence may include prior comments (perhaps derogatory in nature) jokes or other past behavior that may suggest validity to the discrimination claim.</a:t>
            </a:r>
          </a:p>
          <a:p>
            <a:endParaRPr lang="en-US" sz="1050" dirty="0" smtClean="0"/>
          </a:p>
          <a:p>
            <a:r>
              <a:rPr lang="en-US" sz="1050" dirty="0" smtClean="0"/>
              <a:t>The employer is then given an opportunity to articulate the basis of their decision (e.g., another candidate more qualified; the charging party not qualified because of ___). Burden of proof then shifts back to plaintiff who must show that the employer’s response was untrue or based on pretext.</a:t>
            </a:r>
          </a:p>
          <a:p>
            <a:endParaRPr lang="en-US" sz="1050" dirty="0" smtClean="0"/>
          </a:p>
          <a:p>
            <a:r>
              <a:rPr lang="en-US" sz="1050" dirty="0" smtClean="0"/>
              <a:t>In-class activity: 30 minutes.</a:t>
            </a:r>
          </a:p>
        </p:txBody>
      </p:sp>
      <p:sp>
        <p:nvSpPr>
          <p:cNvPr id="49155" name="Slide Number Placeholder 3"/>
          <p:cNvSpPr>
            <a:spLocks noGrp="1"/>
          </p:cNvSpPr>
          <p:nvPr>
            <p:ph type="sldNum" sz="quarter" idx="5"/>
          </p:nvPr>
        </p:nvSpPr>
        <p:spPr>
          <a:noFill/>
        </p:spPr>
        <p:txBody>
          <a:bodyPr/>
          <a:lstStyle/>
          <a:p>
            <a:fld id="{535B977C-E497-466F-A057-FD84E9529D0D}" type="slidenum">
              <a:rPr lang="en-US" smtClean="0"/>
              <a:pPr/>
              <a:t>17</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p:cNvSpPr>
          <p:nvPr>
            <p:ph type="sldImg"/>
          </p:nvPr>
        </p:nvSpPr>
        <p:spPr>
          <a:xfrm>
            <a:off x="1219200" y="228600"/>
            <a:ext cx="3886200" cy="2590800"/>
          </a:xfrm>
          <a:ln/>
        </p:spPr>
      </p:sp>
      <p:sp>
        <p:nvSpPr>
          <p:cNvPr id="51202" name="Notes Placeholder 2"/>
          <p:cNvSpPr>
            <a:spLocks noGrp="1"/>
          </p:cNvSpPr>
          <p:nvPr>
            <p:ph type="body" idx="1"/>
          </p:nvPr>
        </p:nvSpPr>
        <p:spPr>
          <a:xfrm>
            <a:off x="701675" y="3124200"/>
            <a:ext cx="5607050" cy="5715000"/>
          </a:xfrm>
          <a:noFill/>
          <a:ln/>
        </p:spPr>
        <p:txBody>
          <a:bodyPr/>
          <a:lstStyle/>
          <a:p>
            <a:r>
              <a:rPr lang="en-US" sz="1000" b="1" dirty="0" smtClean="0"/>
              <a:t>Slide 18 (5 minutes)</a:t>
            </a:r>
            <a:endParaRPr lang="en-US" sz="1000" dirty="0" smtClean="0"/>
          </a:p>
          <a:p>
            <a:r>
              <a:rPr lang="en-US" sz="1000" dirty="0" smtClean="0"/>
              <a:t>Slide 18 should be discussed following completion of disparate treatment discrimination exercise.</a:t>
            </a:r>
          </a:p>
          <a:p>
            <a:endParaRPr lang="en-US" sz="1000" dirty="0" smtClean="0"/>
          </a:p>
          <a:p>
            <a:r>
              <a:rPr lang="en-US" sz="1000" dirty="0" smtClean="0"/>
              <a:t>Here are some things for HR professionals to consider implementing to mitigate risk of unlawful discrimination.</a:t>
            </a:r>
          </a:p>
          <a:p>
            <a:endParaRPr lang="en-US" sz="1000" dirty="0" smtClean="0"/>
          </a:p>
          <a:p>
            <a:r>
              <a:rPr lang="en-US" sz="1000" dirty="0" smtClean="0"/>
              <a:t>Ensure that managers are adequately trained on what is prohibited under EEO and other employment laws.</a:t>
            </a:r>
          </a:p>
          <a:p>
            <a:endParaRPr lang="en-US" sz="1000" dirty="0" smtClean="0"/>
          </a:p>
          <a:p>
            <a:r>
              <a:rPr lang="en-US" sz="1000" dirty="0" smtClean="0"/>
              <a:t>Develop and communicate to all employees on a regular basis the organization’s anti-discrimination policy and complaint procedure.</a:t>
            </a:r>
          </a:p>
          <a:p>
            <a:endParaRPr lang="en-US" sz="1000" dirty="0" smtClean="0"/>
          </a:p>
          <a:p>
            <a:r>
              <a:rPr lang="en-US" sz="1000" dirty="0" smtClean="0"/>
              <a:t>Provide gender, race, religion, generational and other protected class sensitivity training to all employees.</a:t>
            </a:r>
          </a:p>
          <a:p>
            <a:endParaRPr lang="en-US" sz="1000" dirty="0" smtClean="0"/>
          </a:p>
          <a:p>
            <a:r>
              <a:rPr lang="en-US" sz="1000" dirty="0" smtClean="0"/>
              <a:t>Develop a procedure for review of employee termination, promotion and other personnel decisions and require relevant documentation for all personnel actions. Many organizations require a one-up management review and even an HR review of documentation before undertaking major actions with employees.</a:t>
            </a:r>
          </a:p>
          <a:p>
            <a:endParaRPr lang="en-US" sz="1000" dirty="0" smtClean="0"/>
          </a:p>
          <a:p>
            <a:r>
              <a:rPr lang="en-US" sz="1000" dirty="0" smtClean="0"/>
              <a:t>Review organizational demographic data on a regular basis to identify minority and female under-representation in the organization. Federal government contractors and other organizations with affirmative action programs review their organization’s demographic data at least annually to ensure adequate representation of women and minorities and employee good-faith efforts to achieve and maintain that representation.</a:t>
            </a:r>
          </a:p>
          <a:p>
            <a:endParaRPr lang="en-US" sz="1000" dirty="0" smtClean="0"/>
          </a:p>
          <a:p>
            <a:r>
              <a:rPr lang="en-US" sz="1000" dirty="0" smtClean="0"/>
              <a:t>Although many states follow an employment-at-will doctrine, employers must not rely on this. Organizations may benefit from the employment-at-will doctrine by using it as a shield, not as a weapon.</a:t>
            </a:r>
          </a:p>
          <a:p>
            <a:endParaRPr lang="en-US" sz="1000" dirty="0" smtClean="0"/>
          </a:p>
          <a:p>
            <a:r>
              <a:rPr lang="en-US" sz="1000" dirty="0" smtClean="0"/>
              <a:t>Ask students to identify any other implications for HR to consider.</a:t>
            </a:r>
          </a:p>
        </p:txBody>
      </p:sp>
      <p:sp>
        <p:nvSpPr>
          <p:cNvPr id="51203" name="Slide Number Placeholder 3"/>
          <p:cNvSpPr>
            <a:spLocks noGrp="1"/>
          </p:cNvSpPr>
          <p:nvPr>
            <p:ph type="sldNum" sz="quarter" idx="5"/>
          </p:nvPr>
        </p:nvSpPr>
        <p:spPr>
          <a:noFill/>
        </p:spPr>
        <p:txBody>
          <a:bodyPr/>
          <a:lstStyle/>
          <a:p>
            <a:fld id="{B64CB9D8-7E1F-4ED6-872C-4AA9F03569C9}" type="slidenum">
              <a:rPr lang="en-US" smtClean="0"/>
              <a:pPr/>
              <a:t>18</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ln/>
        </p:spPr>
      </p:sp>
      <p:sp>
        <p:nvSpPr>
          <p:cNvPr id="18434" name="Notes Placeholder 2"/>
          <p:cNvSpPr>
            <a:spLocks noGrp="1"/>
          </p:cNvSpPr>
          <p:nvPr>
            <p:ph type="body" idx="1"/>
          </p:nvPr>
        </p:nvSpPr>
        <p:spPr>
          <a:noFill/>
          <a:ln/>
        </p:spPr>
        <p:txBody>
          <a:bodyPr/>
          <a:lstStyle/>
          <a:p>
            <a:pPr eaLnBrk="1" hangingPunct="1"/>
            <a:r>
              <a:rPr lang="en-US" b="1" dirty="0" smtClean="0"/>
              <a:t>Slide 2 </a:t>
            </a:r>
            <a:r>
              <a:rPr lang="en-US" dirty="0" smtClean="0"/>
              <a:t>(2 minutes)</a:t>
            </a:r>
          </a:p>
          <a:p>
            <a:pPr eaLnBrk="1" hangingPunct="1"/>
            <a:r>
              <a:rPr lang="en-US" dirty="0" smtClean="0"/>
              <a:t>Read the learning objectives to the class. Note that the terms “disparate impact” and “adverse impact” can be used interchangeably; however, disparate impact should not be confused with disparate treatment. </a:t>
            </a:r>
          </a:p>
        </p:txBody>
      </p:sp>
      <p:sp>
        <p:nvSpPr>
          <p:cNvPr id="18435" name="Slide Number Placeholder 3"/>
          <p:cNvSpPr>
            <a:spLocks noGrp="1"/>
          </p:cNvSpPr>
          <p:nvPr>
            <p:ph type="sldNum" sz="quarter" idx="5"/>
          </p:nvPr>
        </p:nvSpPr>
        <p:spPr>
          <a:noFill/>
        </p:spPr>
        <p:txBody>
          <a:bodyPr/>
          <a:lstStyle/>
          <a:p>
            <a:fld id="{34B977BF-CD96-41BE-A7A4-611587500F8B}" type="slidenum">
              <a:rPr lang="en-US" smtClean="0"/>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p:spPr>
        <p:txBody>
          <a:bodyPr/>
          <a:lstStyle/>
          <a:p>
            <a:fld id="{5AA05A34-65B9-4D50-8023-84D783EEAFA4}" type="slidenum">
              <a:rPr lang="en-US" smtClean="0"/>
              <a:pPr/>
              <a:t>3</a:t>
            </a:fld>
            <a:endParaRPr lang="en-US" smtClean="0"/>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p:spPr>
        <p:txBody>
          <a:bodyPr/>
          <a:lstStyle/>
          <a:p>
            <a:pPr eaLnBrk="1" hangingPunct="1"/>
            <a:endParaRPr lang="en-US" dirty="0" smtClean="0"/>
          </a:p>
          <a:p>
            <a:pPr eaLnBrk="1" hangingPunct="1"/>
            <a:r>
              <a:rPr lang="en-US" b="1" dirty="0" smtClean="0"/>
              <a:t>Slide 3 </a:t>
            </a:r>
            <a:r>
              <a:rPr lang="en-US" dirty="0" smtClean="0"/>
              <a:t>(2 minutes)</a:t>
            </a:r>
          </a:p>
          <a:p>
            <a:pPr eaLnBrk="1" hangingPunct="1"/>
            <a:r>
              <a:rPr lang="en-US" dirty="0" smtClean="0"/>
              <a:t>Throughout this module, we will refer to the term “unlawful employment </a:t>
            </a:r>
            <a:r>
              <a:rPr lang="en-US" dirty="0" smtClean="0"/>
              <a:t>discrimination.” </a:t>
            </a:r>
            <a:r>
              <a:rPr lang="en-US" dirty="0" smtClean="0"/>
              <a:t>This means that certain employers cannot make personnel decisions (selection for hire, promotion, termination and training; setting and adjusting compensation; allowing employees time off from work; making shift/schedule assignments) based on protected class status. A list of protected classes can be found on the following slide. It also means that employers cannot limit, segregate or classify employees or applicants in such a way that would deprive them of opportunities because of protected class status.</a:t>
            </a:r>
          </a:p>
          <a:p>
            <a:pPr eaLnBrk="1" hangingPunct="1"/>
            <a:endParaRPr lang="en-US" dirty="0" smtClean="0"/>
          </a:p>
          <a:p>
            <a:pPr eaLnBrk="1" hangingPunct="1"/>
            <a:r>
              <a:rPr lang="en-US" dirty="0" smtClean="0"/>
              <a:t>Additionally, employers cannot retaliate against an employee who challenges a practice under federal employment law, made a charge, testified or assisted </a:t>
            </a:r>
            <a:r>
              <a:rPr lang="en-US" dirty="0" smtClean="0"/>
              <a:t>with </a:t>
            </a:r>
            <a:r>
              <a:rPr lang="en-US" dirty="0" smtClean="0"/>
              <a:t>or participated in an investigation, proceeding, or hearing under federal employment law.</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a:ln/>
        </p:spPr>
      </p:sp>
      <p:sp>
        <p:nvSpPr>
          <p:cNvPr id="22530" name="Notes Placeholder 2"/>
          <p:cNvSpPr>
            <a:spLocks noGrp="1"/>
          </p:cNvSpPr>
          <p:nvPr>
            <p:ph type="body" idx="1"/>
          </p:nvPr>
        </p:nvSpPr>
        <p:spPr>
          <a:noFill/>
          <a:ln/>
        </p:spPr>
        <p:txBody>
          <a:bodyPr/>
          <a:lstStyle/>
          <a:p>
            <a:r>
              <a:rPr lang="en-US" b="1" dirty="0" smtClean="0"/>
              <a:t>Slide 4 </a:t>
            </a:r>
            <a:r>
              <a:rPr lang="en-US" dirty="0" smtClean="0"/>
              <a:t>(2 minutes) </a:t>
            </a:r>
          </a:p>
          <a:p>
            <a:r>
              <a:rPr lang="en-US" dirty="0" smtClean="0"/>
              <a:t>This slide lists legally protected classes. It is illegal for most employers to take employment-related action against individuals because of membership in these protected classes. (Students should review the law to learn about which employers are covered by particular acts.) </a:t>
            </a:r>
          </a:p>
          <a:p>
            <a:r>
              <a:rPr lang="en-US" dirty="0" smtClean="0"/>
              <a:t> </a:t>
            </a:r>
          </a:p>
          <a:p>
            <a:r>
              <a:rPr lang="en-US" dirty="0" smtClean="0"/>
              <a:t>This list only highlights federal employment law and applies to most employers. Additional legally protected classes may apply depending on state and local employment </a:t>
            </a:r>
            <a:r>
              <a:rPr lang="en-US" dirty="0" smtClean="0"/>
              <a:t>laws. </a:t>
            </a:r>
            <a:r>
              <a:rPr lang="en-US" dirty="0" smtClean="0"/>
              <a:t>For example, by the end of 2008, 20 states had prohibited employment discrimination based on sexual orientation and 12 states had prohibited discrimination based on sexual orientation and gender identity. </a:t>
            </a:r>
          </a:p>
        </p:txBody>
      </p:sp>
      <p:sp>
        <p:nvSpPr>
          <p:cNvPr id="22531" name="Slide Number Placeholder 3"/>
          <p:cNvSpPr>
            <a:spLocks noGrp="1"/>
          </p:cNvSpPr>
          <p:nvPr>
            <p:ph type="sldNum" sz="quarter" idx="5"/>
          </p:nvPr>
        </p:nvSpPr>
        <p:spPr>
          <a:noFill/>
        </p:spPr>
        <p:txBody>
          <a:bodyPr/>
          <a:lstStyle/>
          <a:p>
            <a:fld id="{936C6235-49C7-48F4-86DC-23DBA24B90E3}"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a:ln/>
        </p:spPr>
      </p:sp>
      <p:sp>
        <p:nvSpPr>
          <p:cNvPr id="24578" name="Notes Placeholder 2"/>
          <p:cNvSpPr>
            <a:spLocks noGrp="1"/>
          </p:cNvSpPr>
          <p:nvPr>
            <p:ph type="body" idx="1"/>
          </p:nvPr>
        </p:nvSpPr>
        <p:spPr>
          <a:xfrm>
            <a:off x="685800" y="4343400"/>
            <a:ext cx="5607050" cy="4183063"/>
          </a:xfrm>
          <a:noFill/>
          <a:ln/>
        </p:spPr>
        <p:txBody>
          <a:bodyPr/>
          <a:lstStyle/>
          <a:p>
            <a:r>
              <a:rPr lang="en-US" b="1" dirty="0" smtClean="0"/>
              <a:t>Slide 5 </a:t>
            </a:r>
            <a:r>
              <a:rPr lang="en-US" dirty="0" smtClean="0"/>
              <a:t>(8 minutes)</a:t>
            </a:r>
          </a:p>
          <a:p>
            <a:r>
              <a:rPr lang="en-US" dirty="0" smtClean="0"/>
              <a:t>The first type of discrimination covered in this module is called disparate or adverse impact discrimination. This type of discrimination involves employment practices that, on the surface, appear to be neutral but adversely and disproportionately affect a protected group. The focus of this form of discrimination is on the consequences of the employment practices, not intent.</a:t>
            </a:r>
          </a:p>
          <a:p>
            <a:endParaRPr lang="en-US" dirty="0" smtClean="0"/>
          </a:p>
          <a:p>
            <a:r>
              <a:rPr lang="en-US" dirty="0" smtClean="0"/>
              <a:t>To establish a </a:t>
            </a:r>
            <a:r>
              <a:rPr lang="en-US" i="1" dirty="0" smtClean="0"/>
              <a:t>prima facie</a:t>
            </a:r>
            <a:r>
              <a:rPr lang="en-US" dirty="0" smtClean="0"/>
              <a:t> (Latin for “at first view”) case of discrimination, an examination of the selection ratios for protected groups must be completed. The </a:t>
            </a:r>
            <a:r>
              <a:rPr lang="en-US" dirty="0" smtClean="0"/>
              <a:t>legally</a:t>
            </a:r>
            <a:r>
              <a:rPr lang="en-US" baseline="0" dirty="0" smtClean="0"/>
              <a:t> </a:t>
            </a:r>
            <a:r>
              <a:rPr lang="en-US" dirty="0" smtClean="0"/>
              <a:t>accepted </a:t>
            </a:r>
            <a:r>
              <a:rPr lang="en-US" dirty="0" smtClean="0"/>
              <a:t>method of completing this examination involves the “4/5ths rule” or “Griggs Standard” (</a:t>
            </a:r>
            <a:r>
              <a:rPr lang="en-US" i="1" dirty="0" smtClean="0"/>
              <a:t>Griggs v. Duke Power Co</a:t>
            </a:r>
            <a:r>
              <a:rPr lang="en-US" dirty="0" smtClean="0"/>
              <a:t>., 401 U.S. 424 (1971)). In this case, Duke Power required a high school diploma to transfer to positions within the plant. </a:t>
            </a:r>
            <a:r>
              <a:rPr lang="en-US" dirty="0" smtClean="0"/>
              <a:t>Blacks </a:t>
            </a:r>
            <a:r>
              <a:rPr lang="en-US" dirty="0" smtClean="0"/>
              <a:t>were adversely impacted by this requirement because statistically, </a:t>
            </a:r>
            <a:r>
              <a:rPr lang="en-US" dirty="0" smtClean="0"/>
              <a:t>blacks were </a:t>
            </a:r>
            <a:r>
              <a:rPr lang="en-US" dirty="0" smtClean="0"/>
              <a:t>less likely to possess high school diplomas than </a:t>
            </a:r>
            <a:r>
              <a:rPr lang="en-US" dirty="0" smtClean="0"/>
              <a:t>whites, </a:t>
            </a:r>
            <a:r>
              <a:rPr lang="en-US" dirty="0" smtClean="0"/>
              <a:t>which caused them to be excluded from employment consideration at a disproportionate rate. As a result of this landmark case, the 4/5ths rule was established. Under the 4/5ths rule, if the selection ratio for protected class A (the minority group) is less than 80 percent of the selection ratio for protected class B (the majority group), then the plaintiff has statistical evidence of adverse impact </a:t>
            </a:r>
            <a:r>
              <a:rPr lang="en-US" dirty="0" smtClean="0"/>
              <a:t>discrimination, </a:t>
            </a:r>
            <a:r>
              <a:rPr lang="en-US" dirty="0" smtClean="0"/>
              <a:t>or there is a prima facie case of discrimination.</a:t>
            </a:r>
          </a:p>
          <a:p>
            <a:pPr eaLnBrk="1" hangingPunct="1">
              <a:lnSpc>
                <a:spcPct val="90000"/>
              </a:lnSpc>
            </a:pPr>
            <a:endParaRPr lang="en-US" dirty="0" smtClean="0"/>
          </a:p>
        </p:txBody>
      </p:sp>
      <p:sp>
        <p:nvSpPr>
          <p:cNvPr id="24579" name="Slide Number Placeholder 3"/>
          <p:cNvSpPr>
            <a:spLocks noGrp="1"/>
          </p:cNvSpPr>
          <p:nvPr>
            <p:ph type="sldNum" sz="quarter" idx="5"/>
          </p:nvPr>
        </p:nvSpPr>
        <p:spPr>
          <a:noFill/>
        </p:spPr>
        <p:txBody>
          <a:bodyPr/>
          <a:lstStyle/>
          <a:p>
            <a:fld id="{7ADB377D-D3B3-4A62-BC99-129CAD890227}"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a:xfrm>
            <a:off x="1181100" y="696913"/>
            <a:ext cx="4305300" cy="3113087"/>
          </a:xfrm>
          <a:ln/>
        </p:spPr>
      </p:sp>
      <p:sp>
        <p:nvSpPr>
          <p:cNvPr id="26626" name="Notes Placeholder 2"/>
          <p:cNvSpPr>
            <a:spLocks noGrp="1"/>
          </p:cNvSpPr>
          <p:nvPr>
            <p:ph type="body" idx="1"/>
          </p:nvPr>
        </p:nvSpPr>
        <p:spPr>
          <a:xfrm>
            <a:off x="701675" y="4038601"/>
            <a:ext cx="5607050" cy="4560888"/>
          </a:xfrm>
          <a:noFill/>
          <a:ln/>
        </p:spPr>
        <p:txBody>
          <a:bodyPr/>
          <a:lstStyle/>
          <a:p>
            <a:r>
              <a:rPr lang="en-US" b="1" dirty="0" smtClean="0"/>
              <a:t>Slide 6 </a:t>
            </a:r>
            <a:r>
              <a:rPr lang="en-US" dirty="0" smtClean="0"/>
              <a:t>(25 minutes)</a:t>
            </a:r>
            <a:endParaRPr lang="en-US" b="1" dirty="0" smtClean="0"/>
          </a:p>
          <a:p>
            <a:r>
              <a:rPr lang="en-US" b="1" dirty="0" smtClean="0"/>
              <a:t>Instructions for calculating adverse/disparate impact</a:t>
            </a:r>
            <a:endParaRPr lang="en-US" dirty="0" smtClean="0"/>
          </a:p>
          <a:p>
            <a:r>
              <a:rPr lang="en-US" dirty="0" smtClean="0"/>
              <a:t>We must first calculate selection ratios for each group and determine which group is the most advantageous group (for positive actions, the higher selection rate is the most advantageous group; for negative actions, the lower selection rate is the most advantageous group). To calculate the impact ratio, we must compare the selection rates for both groups using division (for positive actions, place the most favored group’s selection rate in the denominator position; for negative actions, place the most favored group’s rate in the numerator position). </a:t>
            </a:r>
          </a:p>
          <a:p>
            <a:endParaRPr lang="en-US" dirty="0" smtClean="0"/>
          </a:p>
          <a:p>
            <a:r>
              <a:rPr lang="en-US" dirty="0" smtClean="0"/>
              <a:t>Ask students for examples of positive actions and negative actions. Some positive actions include selection for promotion, hire and training. An example of a negative action is selection for </a:t>
            </a:r>
            <a:r>
              <a:rPr lang="en-US" dirty="0" smtClean="0"/>
              <a:t>layoff </a:t>
            </a:r>
            <a:r>
              <a:rPr lang="en-US" dirty="0" smtClean="0"/>
              <a:t>or termination. </a:t>
            </a:r>
          </a:p>
          <a:p>
            <a:endParaRPr lang="en-US" dirty="0" smtClean="0"/>
          </a:p>
          <a:p>
            <a:r>
              <a:rPr lang="en-US" dirty="0" smtClean="0"/>
              <a:t>No matter what the situation is, the lower selection ratio should always be placed in the numerator position.</a:t>
            </a:r>
          </a:p>
          <a:p>
            <a:endParaRPr lang="en-US" dirty="0" smtClean="0"/>
          </a:p>
          <a:p>
            <a:r>
              <a:rPr lang="en-US" dirty="0" smtClean="0"/>
              <a:t>See learning aids 1-4 for sample calculations and scenarios. These may be used in class or assigned for homework. If using the learning aids in class, allow five minutes per learning aid. At a minimum, to ensure students understand the 4/5ths calculation, the first two examples should be completed as a class. If the instructor desires, the remaining two examples may be assigned for homework.</a:t>
            </a:r>
          </a:p>
        </p:txBody>
      </p:sp>
      <p:sp>
        <p:nvSpPr>
          <p:cNvPr id="26627" name="Slide Number Placeholder 3"/>
          <p:cNvSpPr>
            <a:spLocks noGrp="1"/>
          </p:cNvSpPr>
          <p:nvPr>
            <p:ph type="sldNum" sz="quarter" idx="5"/>
          </p:nvPr>
        </p:nvSpPr>
        <p:spPr>
          <a:noFill/>
        </p:spPr>
        <p:txBody>
          <a:bodyPr/>
          <a:lstStyle/>
          <a:p>
            <a:fld id="{0517D9B3-7E5C-4DA4-B7F8-80B9793AAB09}"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a:ln/>
        </p:spPr>
      </p:sp>
      <p:sp>
        <p:nvSpPr>
          <p:cNvPr id="28674" name="Notes Placeholder 2"/>
          <p:cNvSpPr>
            <a:spLocks noGrp="1"/>
          </p:cNvSpPr>
          <p:nvPr>
            <p:ph type="body" idx="1"/>
          </p:nvPr>
        </p:nvSpPr>
        <p:spPr>
          <a:noFill/>
          <a:ln/>
        </p:spPr>
        <p:txBody>
          <a:bodyPr/>
          <a:lstStyle/>
          <a:p>
            <a:r>
              <a:rPr lang="en-US" b="1" dirty="0" smtClean="0"/>
              <a:t>Slide 7 </a:t>
            </a:r>
            <a:r>
              <a:rPr lang="en-US" dirty="0" smtClean="0"/>
              <a:t>(2 minutes)</a:t>
            </a:r>
          </a:p>
          <a:p>
            <a:r>
              <a:rPr lang="en-US" dirty="0" smtClean="0"/>
              <a:t>If the results of the calculation reveal evidence of adverse impact, the burden of proof shifts to the employer to prove that the test or the employment practice in question is </a:t>
            </a:r>
            <a:r>
              <a:rPr lang="en-US" dirty="0" smtClean="0"/>
              <a:t>job-related </a:t>
            </a:r>
            <a:r>
              <a:rPr lang="en-US" dirty="0" smtClean="0"/>
              <a:t>and of business necessity. A discussion of test validation follows.</a:t>
            </a:r>
          </a:p>
          <a:p>
            <a:r>
              <a:rPr lang="en-US" dirty="0" smtClean="0"/>
              <a:t> </a:t>
            </a:r>
          </a:p>
          <a:p>
            <a:r>
              <a:rPr lang="en-US" dirty="0" smtClean="0"/>
              <a:t>Even if the employer can prove the validity of the employment practice, the plaintiff may still prevail if he/she can prove that there is an alternative selection practice that is just as </a:t>
            </a:r>
            <a:r>
              <a:rPr lang="en-US" dirty="0" smtClean="0"/>
              <a:t>job-related </a:t>
            </a:r>
            <a:r>
              <a:rPr lang="en-US" dirty="0" smtClean="0"/>
              <a:t>(valid) but with less risk of adverse impact and the employer refused to implement the alternative employment practice. For example, cognitive ability tests have a reputation for greater risk of adverse impact. Rather than use a cognitive ability test, an employer may use a topic knowledge test that more directly mirrors the content of the actual job the employee may be hired to do.</a:t>
            </a:r>
          </a:p>
        </p:txBody>
      </p:sp>
      <p:sp>
        <p:nvSpPr>
          <p:cNvPr id="28675" name="Slide Number Placeholder 3"/>
          <p:cNvSpPr>
            <a:spLocks noGrp="1"/>
          </p:cNvSpPr>
          <p:nvPr>
            <p:ph type="sldNum" sz="quarter" idx="5"/>
          </p:nvPr>
        </p:nvSpPr>
        <p:spPr>
          <a:noFill/>
        </p:spPr>
        <p:txBody>
          <a:bodyPr/>
          <a:lstStyle/>
          <a:p>
            <a:fld id="{3C46B2BA-FB84-4C39-98CB-65F99202DE5C}"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a:xfrm>
            <a:off x="1181100" y="228600"/>
            <a:ext cx="2095500" cy="1447800"/>
          </a:xfrm>
          <a:ln/>
        </p:spPr>
      </p:sp>
      <p:sp>
        <p:nvSpPr>
          <p:cNvPr id="30722" name="Notes Placeholder 2"/>
          <p:cNvSpPr>
            <a:spLocks noGrp="1"/>
          </p:cNvSpPr>
          <p:nvPr>
            <p:ph type="body" idx="1"/>
          </p:nvPr>
        </p:nvSpPr>
        <p:spPr>
          <a:xfrm>
            <a:off x="701675" y="1828800"/>
            <a:ext cx="5607050" cy="7086600"/>
          </a:xfrm>
          <a:noFill/>
          <a:ln/>
        </p:spPr>
        <p:txBody>
          <a:bodyPr/>
          <a:lstStyle/>
          <a:p>
            <a:r>
              <a:rPr lang="en-US" sz="800" b="1" dirty="0" smtClean="0"/>
              <a:t>Slide 8 </a:t>
            </a:r>
            <a:r>
              <a:rPr lang="en-US" sz="800" dirty="0" smtClean="0"/>
              <a:t>(15 minutes)</a:t>
            </a:r>
            <a:endParaRPr lang="en-US" sz="800" b="1" dirty="0" smtClean="0"/>
          </a:p>
          <a:p>
            <a:r>
              <a:rPr lang="en-US" sz="800" b="1" i="1" dirty="0" err="1" smtClean="0"/>
              <a:t>Albermarle</a:t>
            </a:r>
            <a:r>
              <a:rPr lang="en-US" sz="800" b="1" i="1" dirty="0" smtClean="0"/>
              <a:t> Paper Co. v. Moody</a:t>
            </a:r>
            <a:r>
              <a:rPr lang="en-US" sz="800" b="1" dirty="0" smtClean="0"/>
              <a:t>, 422 U.S. 405 (1975)</a:t>
            </a:r>
            <a:endParaRPr lang="en-US" sz="800" dirty="0" smtClean="0"/>
          </a:p>
          <a:p>
            <a:r>
              <a:rPr lang="en-US" sz="800" dirty="0" smtClean="0"/>
              <a:t>The major issues of this case were the plant's seniority system, its program of employment </a:t>
            </a:r>
            <a:r>
              <a:rPr lang="en-US" sz="800" dirty="0" smtClean="0"/>
              <a:t>testing and </a:t>
            </a:r>
            <a:r>
              <a:rPr lang="en-US" sz="800" dirty="0" smtClean="0"/>
              <a:t>the question of back pay. Albemarle had required applicants for employment in skilled lines of progression to have a high school diploma and to pass two tests, the Revised Beta Examination (a measure of nonverbal intelligence) and the </a:t>
            </a:r>
            <a:r>
              <a:rPr lang="en-US" sz="800" dirty="0" err="1" smtClean="0"/>
              <a:t>Wonderlic</a:t>
            </a:r>
            <a:r>
              <a:rPr lang="en-US" sz="800" dirty="0" smtClean="0"/>
              <a:t> Personnel Test (a measure of verbal ability). Albemarle hired an industrial psychologist to study the job relatedness of its testing program. The study compared the test scores of current employees with supervisorial judgments of their competence in </a:t>
            </a:r>
            <a:r>
              <a:rPr lang="en-US" sz="800" dirty="0" smtClean="0"/>
              <a:t>10 </a:t>
            </a:r>
            <a:r>
              <a:rPr lang="en-US" sz="800" dirty="0" smtClean="0"/>
              <a:t>job groupings selected from the middle or top of the plant's skilled lines of progression. The study showed a statistically significant correlation with supervisorial ratings in three job groupings for the Revised Beta Test, in seven job groupings for the </a:t>
            </a:r>
            <a:r>
              <a:rPr lang="en-US" sz="800" dirty="0" err="1" smtClean="0"/>
              <a:t>Wonderlic</a:t>
            </a:r>
            <a:r>
              <a:rPr lang="en-US" sz="800" dirty="0" smtClean="0"/>
              <a:t> Test, and in two job groupings for the required battery of both the Beta and the </a:t>
            </a:r>
            <a:r>
              <a:rPr lang="en-US" sz="800" dirty="0" err="1" smtClean="0"/>
              <a:t>Wonderlic</a:t>
            </a:r>
            <a:r>
              <a:rPr lang="en-US" sz="800" dirty="0" smtClean="0"/>
              <a:t> tests. The plaintiffs’ experts challenged the reliability (reliability is addressed in slide 14) of these studies. The court concluded that the personnel tests administered at the plant were </a:t>
            </a:r>
            <a:r>
              <a:rPr lang="en-US" sz="800" dirty="0" smtClean="0"/>
              <a:t>job-related</a:t>
            </a:r>
            <a:r>
              <a:rPr lang="en-US" sz="800" dirty="0" smtClean="0"/>
              <a:t>. However, the high school education requirement used with the testing was unlawful in that the personnel tests alone were adequate to measure the mental ability and reading skills required for the job classifications.</a:t>
            </a:r>
            <a:endParaRPr lang="en-US" sz="800" b="1" dirty="0" smtClean="0"/>
          </a:p>
          <a:p>
            <a:r>
              <a:rPr lang="en-US" sz="800" b="1" i="1" dirty="0" smtClean="0"/>
              <a:t>Watson v. Ft. Worth Bank &amp; Trust</a:t>
            </a:r>
            <a:r>
              <a:rPr lang="en-US" sz="800" b="1" dirty="0" smtClean="0"/>
              <a:t>, 487 U.S. 977, 986 (1988)</a:t>
            </a:r>
            <a:endParaRPr lang="en-US" sz="800" dirty="0" smtClean="0"/>
          </a:p>
          <a:p>
            <a:r>
              <a:rPr lang="en-US" sz="800" dirty="0" smtClean="0"/>
              <a:t>A black </a:t>
            </a:r>
            <a:r>
              <a:rPr lang="en-US" sz="800" dirty="0" smtClean="0"/>
              <a:t>employee at Fort Worth Bank &amp; Trust was rejected four times for promotion to supervisory positions in favor of white applicants. To assess the employee’s candidacy, the bank used interviews, rating scales and experience requirements that had not been subjected to validation procedures (this concept is thoroughly discussed starting on slide 9). After her fourth rejection, the employee brought a claim under Title VII of the 1964 Civil Rights Act. The bank asserted that interviews and rating scales should not be subjected to validation procedures required in disparate impact cases (i.e., that it should not be required to show that the criteria were </a:t>
            </a:r>
            <a:r>
              <a:rPr lang="en-US" sz="800" dirty="0" smtClean="0"/>
              <a:t>job-related</a:t>
            </a:r>
            <a:r>
              <a:rPr lang="en-US" sz="800" dirty="0" smtClean="0"/>
              <a:t>). The district court agreed, disallowing plaintiff's claim under the disparate impact theory of Title VII. Instead, the court analyzed her claim under the disparate treatment </a:t>
            </a:r>
            <a:r>
              <a:rPr lang="en-US" sz="800" dirty="0" smtClean="0"/>
              <a:t>theory, </a:t>
            </a:r>
            <a:r>
              <a:rPr lang="en-US" sz="800" dirty="0" smtClean="0"/>
              <a:t>which requires a plaintiff to show intentional discrimination. The court ruled that, while she had made a prima facie case of discrimination, the bank had a legitimate nondiscriminatory basis for not promoting her. The Fifth Circuit affirmed the ruling. A major result of this case was the finding that subjective measures of pre-employment testing (such as interviews) are subject to the same validation scrutiny as objective measures.</a:t>
            </a:r>
            <a:endParaRPr lang="en-US" sz="800" b="1" dirty="0" smtClean="0"/>
          </a:p>
          <a:p>
            <a:r>
              <a:rPr lang="en-US" sz="800" b="1" i="1" dirty="0" smtClean="0"/>
              <a:t>Wards Cove Packing Co. v. Antonio</a:t>
            </a:r>
            <a:r>
              <a:rPr lang="en-US" sz="800" b="1" dirty="0" smtClean="0"/>
              <a:t>, 490 U.S. 642 (1989)</a:t>
            </a:r>
            <a:endParaRPr lang="en-US" sz="800" dirty="0" smtClean="0"/>
          </a:p>
          <a:p>
            <a:r>
              <a:rPr lang="en-US" sz="800" dirty="0" smtClean="0"/>
              <a:t>There were two types of jobs at Wards Cove: unskilled cannery jobs (filled mostly by nonwhites) and skilled </a:t>
            </a:r>
            <a:r>
              <a:rPr lang="en-US" sz="800" dirty="0" err="1" smtClean="0"/>
              <a:t>noncannery</a:t>
            </a:r>
            <a:r>
              <a:rPr lang="en-US" sz="800" dirty="0" smtClean="0"/>
              <a:t> </a:t>
            </a:r>
            <a:r>
              <a:rPr lang="en-US" sz="800" dirty="0" smtClean="0"/>
              <a:t>jobs (mostly filled by white workers). Reason stands that the skilled jobs pay more than the unskilled jobs. A group of nonwhite cannery workers filed suit under Title VII of the 1964 Civil Rights </a:t>
            </a:r>
            <a:r>
              <a:rPr lang="en-US" sz="800" dirty="0" smtClean="0"/>
              <a:t>Act, </a:t>
            </a:r>
            <a:r>
              <a:rPr lang="en-US" sz="800" dirty="0" smtClean="0"/>
              <a:t>contending that Ward Coves' hiring practices were the cause for the racial division between skilled and unskilled jobs. A notable point in this case was the fact that Wards Cove contracted with a nonwhite union organization to fill most of its cannery positions. While statistical disparities did exist between the two types of jobs, it was essential to review the demographics of those who filled the jobs relative to the qualified pool of applicants available for work in each of the jobs. Results of that analysis suggested no evidence of adverse impact in the hiring practices, since the cannery and </a:t>
            </a:r>
            <a:r>
              <a:rPr lang="en-US" sz="800" dirty="0" err="1" smtClean="0"/>
              <a:t>noncannery</a:t>
            </a:r>
            <a:r>
              <a:rPr lang="en-US" sz="800" dirty="0" smtClean="0"/>
              <a:t> workers were representative of the pool of applicants for those jobs. Essentially, statistical evidence alone is not enough to prove disparate impact </a:t>
            </a:r>
            <a:r>
              <a:rPr lang="en-US" sz="800" dirty="0" smtClean="0"/>
              <a:t>discrimination, </a:t>
            </a:r>
            <a:r>
              <a:rPr lang="en-US" sz="800" dirty="0" smtClean="0"/>
              <a:t>and employee demographics must be compared to the appropriate labor pool to draw accurate conclusions about the data. </a:t>
            </a:r>
          </a:p>
          <a:p>
            <a:r>
              <a:rPr lang="en-US" sz="800" dirty="0" smtClean="0"/>
              <a:t>In addition, Wards Cove called into </a:t>
            </a:r>
            <a:r>
              <a:rPr lang="en-US" sz="800" dirty="0" smtClean="0"/>
              <a:t>question </a:t>
            </a:r>
            <a:r>
              <a:rPr lang="en-US" sz="800" dirty="0" smtClean="0"/>
              <a:t>the definition of business necessity, originally established by </a:t>
            </a:r>
            <a:r>
              <a:rPr lang="en-US" sz="800" i="1" dirty="0" smtClean="0"/>
              <a:t>Griggs v. Duke Power</a:t>
            </a:r>
            <a:r>
              <a:rPr lang="en-US" sz="800" dirty="0" smtClean="0"/>
              <a:t>. The Griggs case established that the employer had the burden of proving that a selection requirement or procedure had a “manifest relationship” to the employment is question. The outcome of Wards Cove modified this somewhat and required </a:t>
            </a:r>
            <a:r>
              <a:rPr lang="en-US" sz="800" dirty="0" smtClean="0"/>
              <a:t>the </a:t>
            </a:r>
            <a:r>
              <a:rPr lang="en-US" sz="800" dirty="0" smtClean="0"/>
              <a:t>employer only to state the reasons for the employment practice or requirement and to show that the practice served the legitimate goals of the organization (even if they weren’t related to the job in question). It was up to the plaintiff to persuade that the practice is not of business necessity. Needless to say, this made disparate impact cases much easier for employers to defend. </a:t>
            </a:r>
            <a:endParaRPr lang="en-US" sz="800" b="1" dirty="0" smtClean="0"/>
          </a:p>
          <a:p>
            <a:r>
              <a:rPr lang="en-US" sz="800" b="1" dirty="0" smtClean="0"/>
              <a:t>Civil Rights Act (CRA) of 1991</a:t>
            </a:r>
            <a:endParaRPr lang="en-US" sz="800" dirty="0" smtClean="0"/>
          </a:p>
          <a:p>
            <a:r>
              <a:rPr lang="en-US" sz="800" dirty="0" smtClean="0"/>
              <a:t>After much debate between the time of the Wards Cove ruling in 1989 and 1991, the Civil Rights Act of 1991 was passed. Among other things, the 1991 CRA reverted back to the general definition of business necessity established by the Griggs case--that the employment practice must be demonstrably </a:t>
            </a:r>
            <a:r>
              <a:rPr lang="en-US" sz="800" dirty="0" smtClean="0"/>
              <a:t>job-related </a:t>
            </a:r>
            <a:r>
              <a:rPr lang="en-US" sz="800" dirty="0" smtClean="0"/>
              <a:t>(for the position in question) and consistent with business necessity.</a:t>
            </a:r>
          </a:p>
          <a:p>
            <a:r>
              <a:rPr lang="en-US" sz="800" dirty="0" smtClean="0"/>
              <a:t>Source:</a:t>
            </a:r>
          </a:p>
          <a:p>
            <a:r>
              <a:rPr lang="en-US" sz="800" dirty="0" err="1" smtClean="0"/>
              <a:t>Naff</a:t>
            </a:r>
            <a:r>
              <a:rPr lang="en-US" sz="800" dirty="0" smtClean="0"/>
              <a:t>, K.C. (2006). </a:t>
            </a:r>
            <a:r>
              <a:rPr lang="en-US" sz="800" i="1" dirty="0" smtClean="0"/>
              <a:t>Which side can claim victory? Judicial interpretation of disparate impact theory following the 1991 Civil Rights Act</a:t>
            </a:r>
            <a:r>
              <a:rPr lang="en-US" sz="800" dirty="0" smtClean="0"/>
              <a:t>. Presentation delivered at the 2006 Annual Meeting of the American Political Science Association, August 30 – September 3, 2006.</a:t>
            </a:r>
          </a:p>
        </p:txBody>
      </p:sp>
      <p:sp>
        <p:nvSpPr>
          <p:cNvPr id="30723" name="Slide Number Placeholder 3"/>
          <p:cNvSpPr>
            <a:spLocks noGrp="1"/>
          </p:cNvSpPr>
          <p:nvPr>
            <p:ph type="sldNum" sz="quarter" idx="5"/>
          </p:nvPr>
        </p:nvSpPr>
        <p:spPr>
          <a:noFill/>
        </p:spPr>
        <p:txBody>
          <a:bodyPr/>
          <a:lstStyle/>
          <a:p>
            <a:fld id="{864ADC44-1613-4087-A8A9-931047FB8FCF}" type="slidenum">
              <a:rPr lang="en-US"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a:ln/>
        </p:spPr>
      </p:sp>
      <p:sp>
        <p:nvSpPr>
          <p:cNvPr id="32770" name="Notes Placeholder 2"/>
          <p:cNvSpPr>
            <a:spLocks noGrp="1"/>
          </p:cNvSpPr>
          <p:nvPr>
            <p:ph type="body" idx="1"/>
          </p:nvPr>
        </p:nvSpPr>
        <p:spPr>
          <a:noFill/>
          <a:ln/>
        </p:spPr>
        <p:txBody>
          <a:bodyPr/>
          <a:lstStyle/>
          <a:p>
            <a:r>
              <a:rPr lang="en-US" b="1" dirty="0" smtClean="0"/>
              <a:t>Slide 9 </a:t>
            </a:r>
            <a:r>
              <a:rPr lang="en-US" dirty="0" smtClean="0"/>
              <a:t>(5 minutes)</a:t>
            </a:r>
          </a:p>
          <a:p>
            <a:r>
              <a:rPr lang="en-US" dirty="0" smtClean="0"/>
              <a:t>A Supreme Court ruling established that any procedure used to make selection decisions should be construed as a test. </a:t>
            </a:r>
          </a:p>
          <a:p>
            <a:endParaRPr lang="en-US" dirty="0" smtClean="0"/>
          </a:p>
          <a:p>
            <a:r>
              <a:rPr lang="en-US" dirty="0" smtClean="0"/>
              <a:t>The EEOC states that if a test used to select employees has adverse impact on protected classes, the employer must prove validity and reliability of the test according to procedures outlined in the Uniform Guidelines on Employee Selection Procedures.</a:t>
            </a:r>
            <a:endParaRPr lang="en-US" b="1" dirty="0" smtClean="0"/>
          </a:p>
          <a:p>
            <a:endParaRPr lang="en-US" b="1" dirty="0" smtClean="0"/>
          </a:p>
          <a:p>
            <a:r>
              <a:rPr lang="en-US" b="1" dirty="0" smtClean="0"/>
              <a:t>Validity:</a:t>
            </a:r>
            <a:r>
              <a:rPr lang="en-US" dirty="0" smtClean="0"/>
              <a:t> What a test or other procedure measures and how well it measures it. The appropriateness (meaningfulness/usefulness) of inferences made and actions taken based on test scores and measures.</a:t>
            </a:r>
            <a:endParaRPr lang="en-US" b="1" dirty="0" smtClean="0"/>
          </a:p>
          <a:p>
            <a:endParaRPr lang="en-US" b="1" dirty="0" smtClean="0"/>
          </a:p>
          <a:p>
            <a:r>
              <a:rPr lang="en-US" b="1" dirty="0" smtClean="0"/>
              <a:t>Validation:</a:t>
            </a:r>
            <a:r>
              <a:rPr lang="en-US" dirty="0" smtClean="0"/>
              <a:t> The process of collecting evidence to support or not support the use of tests and measures. </a:t>
            </a:r>
          </a:p>
          <a:p>
            <a:r>
              <a:rPr lang="en-US" dirty="0" smtClean="0"/>
              <a:t>There are three strategies used to evaluate validity. Each one will be covered in detail.</a:t>
            </a:r>
          </a:p>
        </p:txBody>
      </p:sp>
      <p:sp>
        <p:nvSpPr>
          <p:cNvPr id="32771" name="Slide Number Placeholder 3"/>
          <p:cNvSpPr>
            <a:spLocks noGrp="1"/>
          </p:cNvSpPr>
          <p:nvPr>
            <p:ph type="sldNum" sz="quarter" idx="5"/>
          </p:nvPr>
        </p:nvSpPr>
        <p:spPr>
          <a:noFill/>
        </p:spPr>
        <p:txBody>
          <a:bodyPr/>
          <a:lstStyle/>
          <a:p>
            <a:fld id="{A15EE164-9D9F-43FA-83A1-F176BDC40413}"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2" descr="PPorange"/>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18455" name="Rectangle 23"/>
          <p:cNvSpPr>
            <a:spLocks noGrp="1" noChangeArrowheads="1"/>
          </p:cNvSpPr>
          <p:nvPr>
            <p:ph type="ctrTitle" sz="quarter"/>
          </p:nvPr>
        </p:nvSpPr>
        <p:spPr>
          <a:xfrm>
            <a:off x="2971800" y="3352800"/>
            <a:ext cx="5867400" cy="708025"/>
          </a:xfrm>
        </p:spPr>
        <p:txBody>
          <a:bodyPr/>
          <a:lstStyle>
            <a:lvl1pPr algn="r">
              <a:defRPr/>
            </a:lvl1pPr>
          </a:lstStyle>
          <a:p>
            <a:r>
              <a:rPr lang="en-US" smtClean="0"/>
              <a:t>Click to edit Master title style</a:t>
            </a:r>
            <a:endParaRPr lang="en-US"/>
          </a:p>
        </p:txBody>
      </p:sp>
      <p:sp>
        <p:nvSpPr>
          <p:cNvPr id="18456" name="Rectangle 24"/>
          <p:cNvSpPr>
            <a:spLocks noGrp="1" noChangeArrowheads="1"/>
          </p:cNvSpPr>
          <p:nvPr>
            <p:ph type="subTitle" sz="quarter" idx="1"/>
          </p:nvPr>
        </p:nvSpPr>
        <p:spPr>
          <a:xfrm>
            <a:off x="2971800" y="4191000"/>
            <a:ext cx="5867400" cy="457200"/>
          </a:xfrm>
        </p:spPr>
        <p:txBody>
          <a:bodyPr/>
          <a:lstStyle>
            <a:lvl1pPr marL="0" indent="0" algn="r">
              <a:spcBef>
                <a:spcPct val="50000"/>
              </a:spcBef>
              <a:buFontTx/>
              <a:buNone/>
              <a:defRPr sz="1400">
                <a:solidFill>
                  <a:srgbClr val="6F90BB"/>
                </a:solidFill>
              </a:defRPr>
            </a:lvl1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1"/>
          <p:cNvSpPr>
            <a:spLocks noGrp="1" noChangeArrowheads="1"/>
          </p:cNvSpPr>
          <p:nvPr>
            <p:ph type="ftr" sz="quarter" idx="10"/>
          </p:nvPr>
        </p:nvSpPr>
        <p:spPr>
          <a:ln/>
        </p:spPr>
        <p:txBody>
          <a:bodyPr/>
          <a:lstStyle>
            <a:lvl1pPr>
              <a:defRPr/>
            </a:lvl1pPr>
          </a:lstStyle>
          <a:p>
            <a:pPr>
              <a:defRPr/>
            </a:pPr>
            <a:r>
              <a:rPr lang="en-US" smtClean="0"/>
              <a:t>©SHRM 2009</a:t>
            </a:r>
            <a:endParaRPr lang="en-US"/>
          </a:p>
        </p:txBody>
      </p:sp>
      <p:sp>
        <p:nvSpPr>
          <p:cNvPr id="5" name="Rectangle 32"/>
          <p:cNvSpPr>
            <a:spLocks noGrp="1" noChangeArrowheads="1"/>
          </p:cNvSpPr>
          <p:nvPr>
            <p:ph type="sldNum" sz="quarter" idx="11"/>
          </p:nvPr>
        </p:nvSpPr>
        <p:spPr>
          <a:ln/>
        </p:spPr>
        <p:txBody>
          <a:bodyPr/>
          <a:lstStyle>
            <a:lvl1pPr>
              <a:defRPr/>
            </a:lvl1pPr>
          </a:lstStyle>
          <a:p>
            <a:pPr>
              <a:defRPr/>
            </a:pPr>
            <a:fld id="{1FACD90A-974F-41AB-9ACC-CAD9DE23967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3250" y="304800"/>
            <a:ext cx="1733550" cy="58213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752600" y="304800"/>
            <a:ext cx="5048250" cy="58213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1"/>
          <p:cNvSpPr>
            <a:spLocks noGrp="1" noChangeArrowheads="1"/>
          </p:cNvSpPr>
          <p:nvPr>
            <p:ph type="ftr" sz="quarter" idx="10"/>
          </p:nvPr>
        </p:nvSpPr>
        <p:spPr>
          <a:ln/>
        </p:spPr>
        <p:txBody>
          <a:bodyPr/>
          <a:lstStyle>
            <a:lvl1pPr>
              <a:defRPr/>
            </a:lvl1pPr>
          </a:lstStyle>
          <a:p>
            <a:pPr>
              <a:defRPr/>
            </a:pPr>
            <a:r>
              <a:rPr lang="en-US" smtClean="0"/>
              <a:t>©SHRM 2009</a:t>
            </a:r>
            <a:endParaRPr lang="en-US"/>
          </a:p>
        </p:txBody>
      </p:sp>
      <p:sp>
        <p:nvSpPr>
          <p:cNvPr id="5" name="Rectangle 32"/>
          <p:cNvSpPr>
            <a:spLocks noGrp="1" noChangeArrowheads="1"/>
          </p:cNvSpPr>
          <p:nvPr>
            <p:ph type="sldNum" sz="quarter" idx="11"/>
          </p:nvPr>
        </p:nvSpPr>
        <p:spPr>
          <a:ln/>
        </p:spPr>
        <p:txBody>
          <a:bodyPr/>
          <a:lstStyle>
            <a:lvl1pPr>
              <a:defRPr/>
            </a:lvl1pPr>
          </a:lstStyle>
          <a:p>
            <a:pPr>
              <a:defRPr/>
            </a:pPr>
            <a:fld id="{A1F9816B-FDBF-496C-8923-71D7D5E966D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1"/>
          <p:cNvSpPr>
            <a:spLocks noGrp="1" noChangeArrowheads="1"/>
          </p:cNvSpPr>
          <p:nvPr>
            <p:ph type="ftr" sz="quarter" idx="10"/>
          </p:nvPr>
        </p:nvSpPr>
        <p:spPr>
          <a:ln/>
        </p:spPr>
        <p:txBody>
          <a:bodyPr/>
          <a:lstStyle>
            <a:lvl1pPr>
              <a:defRPr/>
            </a:lvl1pPr>
          </a:lstStyle>
          <a:p>
            <a:pPr>
              <a:defRPr/>
            </a:pPr>
            <a:r>
              <a:rPr lang="en-US" smtClean="0"/>
              <a:t>©SHRM 2009</a:t>
            </a:r>
            <a:endParaRPr lang="en-US"/>
          </a:p>
        </p:txBody>
      </p:sp>
      <p:sp>
        <p:nvSpPr>
          <p:cNvPr id="5" name="Rectangle 32"/>
          <p:cNvSpPr>
            <a:spLocks noGrp="1" noChangeArrowheads="1"/>
          </p:cNvSpPr>
          <p:nvPr>
            <p:ph type="sldNum" sz="quarter" idx="11"/>
          </p:nvPr>
        </p:nvSpPr>
        <p:spPr>
          <a:ln/>
        </p:spPr>
        <p:txBody>
          <a:bodyPr/>
          <a:lstStyle>
            <a:lvl1pPr>
              <a:defRPr/>
            </a:lvl1pPr>
          </a:lstStyle>
          <a:p>
            <a:pPr>
              <a:defRPr/>
            </a:pPr>
            <a:fld id="{96C7228D-1342-4D58-AB9B-61B72A1E711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1"/>
          <p:cNvSpPr>
            <a:spLocks noGrp="1" noChangeArrowheads="1"/>
          </p:cNvSpPr>
          <p:nvPr>
            <p:ph type="ftr" sz="quarter" idx="10"/>
          </p:nvPr>
        </p:nvSpPr>
        <p:spPr>
          <a:ln/>
        </p:spPr>
        <p:txBody>
          <a:bodyPr/>
          <a:lstStyle>
            <a:lvl1pPr>
              <a:defRPr/>
            </a:lvl1pPr>
          </a:lstStyle>
          <a:p>
            <a:pPr>
              <a:defRPr/>
            </a:pPr>
            <a:r>
              <a:rPr lang="en-US" smtClean="0"/>
              <a:t>©SHRM 2009</a:t>
            </a:r>
            <a:endParaRPr lang="en-US"/>
          </a:p>
        </p:txBody>
      </p:sp>
      <p:sp>
        <p:nvSpPr>
          <p:cNvPr id="5" name="Rectangle 32"/>
          <p:cNvSpPr>
            <a:spLocks noGrp="1" noChangeArrowheads="1"/>
          </p:cNvSpPr>
          <p:nvPr>
            <p:ph type="sldNum" sz="quarter" idx="11"/>
          </p:nvPr>
        </p:nvSpPr>
        <p:spPr>
          <a:ln/>
        </p:spPr>
        <p:txBody>
          <a:bodyPr/>
          <a:lstStyle>
            <a:lvl1pPr>
              <a:defRPr/>
            </a:lvl1pPr>
          </a:lstStyle>
          <a:p>
            <a:pPr>
              <a:defRPr/>
            </a:pPr>
            <a:fld id="{5D8D4AF0-AB1A-40B3-AD01-C6E3CA869C0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752600" y="1295400"/>
            <a:ext cx="3390900" cy="4830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95900" y="1295400"/>
            <a:ext cx="3390900" cy="4830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1"/>
          <p:cNvSpPr>
            <a:spLocks noGrp="1" noChangeArrowheads="1"/>
          </p:cNvSpPr>
          <p:nvPr>
            <p:ph type="ftr" sz="quarter" idx="10"/>
          </p:nvPr>
        </p:nvSpPr>
        <p:spPr>
          <a:ln/>
        </p:spPr>
        <p:txBody>
          <a:bodyPr/>
          <a:lstStyle>
            <a:lvl1pPr>
              <a:defRPr/>
            </a:lvl1pPr>
          </a:lstStyle>
          <a:p>
            <a:pPr>
              <a:defRPr/>
            </a:pPr>
            <a:r>
              <a:rPr lang="en-US" smtClean="0"/>
              <a:t>©SHRM 2009</a:t>
            </a:r>
            <a:endParaRPr lang="en-US"/>
          </a:p>
        </p:txBody>
      </p:sp>
      <p:sp>
        <p:nvSpPr>
          <p:cNvPr id="6" name="Rectangle 32"/>
          <p:cNvSpPr>
            <a:spLocks noGrp="1" noChangeArrowheads="1"/>
          </p:cNvSpPr>
          <p:nvPr>
            <p:ph type="sldNum" sz="quarter" idx="11"/>
          </p:nvPr>
        </p:nvSpPr>
        <p:spPr>
          <a:ln/>
        </p:spPr>
        <p:txBody>
          <a:bodyPr/>
          <a:lstStyle>
            <a:lvl1pPr>
              <a:defRPr/>
            </a:lvl1pPr>
          </a:lstStyle>
          <a:p>
            <a:pPr>
              <a:defRPr/>
            </a:pPr>
            <a:fld id="{709285C8-4A03-4B89-ADFD-575AA0FB13E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1"/>
          <p:cNvSpPr>
            <a:spLocks noGrp="1" noChangeArrowheads="1"/>
          </p:cNvSpPr>
          <p:nvPr>
            <p:ph type="ftr" sz="quarter" idx="10"/>
          </p:nvPr>
        </p:nvSpPr>
        <p:spPr>
          <a:ln/>
        </p:spPr>
        <p:txBody>
          <a:bodyPr/>
          <a:lstStyle>
            <a:lvl1pPr>
              <a:defRPr/>
            </a:lvl1pPr>
          </a:lstStyle>
          <a:p>
            <a:pPr>
              <a:defRPr/>
            </a:pPr>
            <a:r>
              <a:rPr lang="en-US" smtClean="0"/>
              <a:t>©SHRM 2009</a:t>
            </a:r>
            <a:endParaRPr lang="en-US"/>
          </a:p>
        </p:txBody>
      </p:sp>
      <p:sp>
        <p:nvSpPr>
          <p:cNvPr id="8" name="Rectangle 32"/>
          <p:cNvSpPr>
            <a:spLocks noGrp="1" noChangeArrowheads="1"/>
          </p:cNvSpPr>
          <p:nvPr>
            <p:ph type="sldNum" sz="quarter" idx="11"/>
          </p:nvPr>
        </p:nvSpPr>
        <p:spPr>
          <a:ln/>
        </p:spPr>
        <p:txBody>
          <a:bodyPr/>
          <a:lstStyle>
            <a:lvl1pPr>
              <a:defRPr/>
            </a:lvl1pPr>
          </a:lstStyle>
          <a:p>
            <a:pPr>
              <a:defRPr/>
            </a:pPr>
            <a:fld id="{DDDAF701-8DBA-46EA-9951-25E9C9BA0FF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1"/>
          <p:cNvSpPr>
            <a:spLocks noGrp="1" noChangeArrowheads="1"/>
          </p:cNvSpPr>
          <p:nvPr>
            <p:ph type="ftr" sz="quarter" idx="10"/>
          </p:nvPr>
        </p:nvSpPr>
        <p:spPr>
          <a:ln/>
        </p:spPr>
        <p:txBody>
          <a:bodyPr/>
          <a:lstStyle>
            <a:lvl1pPr>
              <a:defRPr/>
            </a:lvl1pPr>
          </a:lstStyle>
          <a:p>
            <a:pPr>
              <a:defRPr/>
            </a:pPr>
            <a:r>
              <a:rPr lang="en-US" smtClean="0"/>
              <a:t>©SHRM 2009</a:t>
            </a:r>
            <a:endParaRPr lang="en-US"/>
          </a:p>
        </p:txBody>
      </p:sp>
      <p:sp>
        <p:nvSpPr>
          <p:cNvPr id="4" name="Rectangle 32"/>
          <p:cNvSpPr>
            <a:spLocks noGrp="1" noChangeArrowheads="1"/>
          </p:cNvSpPr>
          <p:nvPr>
            <p:ph type="sldNum" sz="quarter" idx="11"/>
          </p:nvPr>
        </p:nvSpPr>
        <p:spPr>
          <a:ln/>
        </p:spPr>
        <p:txBody>
          <a:bodyPr/>
          <a:lstStyle>
            <a:lvl1pPr>
              <a:defRPr/>
            </a:lvl1pPr>
          </a:lstStyle>
          <a:p>
            <a:pPr>
              <a:defRPr/>
            </a:pPr>
            <a:fld id="{C8344E81-D9A7-44E1-8EF8-71923F63868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1"/>
          <p:cNvSpPr>
            <a:spLocks noGrp="1" noChangeArrowheads="1"/>
          </p:cNvSpPr>
          <p:nvPr>
            <p:ph type="ftr" sz="quarter" idx="10"/>
          </p:nvPr>
        </p:nvSpPr>
        <p:spPr>
          <a:ln/>
        </p:spPr>
        <p:txBody>
          <a:bodyPr/>
          <a:lstStyle>
            <a:lvl1pPr>
              <a:defRPr/>
            </a:lvl1pPr>
          </a:lstStyle>
          <a:p>
            <a:pPr>
              <a:defRPr/>
            </a:pPr>
            <a:r>
              <a:rPr lang="en-US" smtClean="0"/>
              <a:t>©SHRM 2009</a:t>
            </a:r>
            <a:endParaRPr lang="en-US"/>
          </a:p>
        </p:txBody>
      </p:sp>
      <p:sp>
        <p:nvSpPr>
          <p:cNvPr id="3" name="Rectangle 32"/>
          <p:cNvSpPr>
            <a:spLocks noGrp="1" noChangeArrowheads="1"/>
          </p:cNvSpPr>
          <p:nvPr>
            <p:ph type="sldNum" sz="quarter" idx="11"/>
          </p:nvPr>
        </p:nvSpPr>
        <p:spPr>
          <a:ln/>
        </p:spPr>
        <p:txBody>
          <a:bodyPr/>
          <a:lstStyle>
            <a:lvl1pPr>
              <a:defRPr/>
            </a:lvl1pPr>
          </a:lstStyle>
          <a:p>
            <a:pPr>
              <a:defRPr/>
            </a:pPr>
            <a:fld id="{C436E096-C97E-4342-96B5-61C63EB92AD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1"/>
          <p:cNvSpPr>
            <a:spLocks noGrp="1" noChangeArrowheads="1"/>
          </p:cNvSpPr>
          <p:nvPr>
            <p:ph type="ftr" sz="quarter" idx="10"/>
          </p:nvPr>
        </p:nvSpPr>
        <p:spPr>
          <a:ln/>
        </p:spPr>
        <p:txBody>
          <a:bodyPr/>
          <a:lstStyle>
            <a:lvl1pPr>
              <a:defRPr/>
            </a:lvl1pPr>
          </a:lstStyle>
          <a:p>
            <a:pPr>
              <a:defRPr/>
            </a:pPr>
            <a:r>
              <a:rPr lang="en-US" smtClean="0"/>
              <a:t>©SHRM 2009</a:t>
            </a:r>
            <a:endParaRPr lang="en-US"/>
          </a:p>
        </p:txBody>
      </p:sp>
      <p:sp>
        <p:nvSpPr>
          <p:cNvPr id="6" name="Rectangle 32"/>
          <p:cNvSpPr>
            <a:spLocks noGrp="1" noChangeArrowheads="1"/>
          </p:cNvSpPr>
          <p:nvPr>
            <p:ph type="sldNum" sz="quarter" idx="11"/>
          </p:nvPr>
        </p:nvSpPr>
        <p:spPr>
          <a:ln/>
        </p:spPr>
        <p:txBody>
          <a:bodyPr/>
          <a:lstStyle>
            <a:lvl1pPr>
              <a:defRPr/>
            </a:lvl1pPr>
          </a:lstStyle>
          <a:p>
            <a:pPr>
              <a:defRPr/>
            </a:pPr>
            <a:fld id="{B442A23F-4F50-4D3F-8AA5-222FB0F1A90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1"/>
          <p:cNvSpPr>
            <a:spLocks noGrp="1" noChangeArrowheads="1"/>
          </p:cNvSpPr>
          <p:nvPr>
            <p:ph type="ftr" sz="quarter" idx="10"/>
          </p:nvPr>
        </p:nvSpPr>
        <p:spPr>
          <a:ln/>
        </p:spPr>
        <p:txBody>
          <a:bodyPr/>
          <a:lstStyle>
            <a:lvl1pPr>
              <a:defRPr/>
            </a:lvl1pPr>
          </a:lstStyle>
          <a:p>
            <a:pPr>
              <a:defRPr/>
            </a:pPr>
            <a:r>
              <a:rPr lang="en-US" smtClean="0"/>
              <a:t>©SHRM 2009</a:t>
            </a:r>
            <a:endParaRPr lang="en-US"/>
          </a:p>
        </p:txBody>
      </p:sp>
      <p:sp>
        <p:nvSpPr>
          <p:cNvPr id="6" name="Rectangle 32"/>
          <p:cNvSpPr>
            <a:spLocks noGrp="1" noChangeArrowheads="1"/>
          </p:cNvSpPr>
          <p:nvPr>
            <p:ph type="sldNum" sz="quarter" idx="11"/>
          </p:nvPr>
        </p:nvSpPr>
        <p:spPr>
          <a:ln/>
        </p:spPr>
        <p:txBody>
          <a:bodyPr/>
          <a:lstStyle>
            <a:lvl1pPr>
              <a:defRPr/>
            </a:lvl1pPr>
          </a:lstStyle>
          <a:p>
            <a:pPr>
              <a:defRPr/>
            </a:pPr>
            <a:fld id="{5DC42144-CF32-4CA7-A61E-B255FDFF0A5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8" descr="PPorange2"/>
          <p:cNvPicPr>
            <a:picLocks noChangeAspect="1" noChangeArrowheads="1"/>
          </p:cNvPicPr>
          <p:nvPr/>
        </p:nvPicPr>
        <p:blipFill>
          <a:blip r:embed="rId13" cstate="print"/>
          <a:srcRect/>
          <a:stretch>
            <a:fillRect/>
          </a:stretch>
        </p:blipFill>
        <p:spPr bwMode="auto">
          <a:xfrm>
            <a:off x="0" y="0"/>
            <a:ext cx="9144000" cy="6858000"/>
          </a:xfrm>
          <a:prstGeom prst="rect">
            <a:avLst/>
          </a:prstGeom>
          <a:noFill/>
          <a:ln w="9525">
            <a:noFill/>
            <a:miter lim="800000"/>
            <a:headEnd/>
            <a:tailEnd/>
          </a:ln>
        </p:spPr>
      </p:pic>
      <p:sp>
        <p:nvSpPr>
          <p:cNvPr id="1027" name="Rectangle 29"/>
          <p:cNvSpPr>
            <a:spLocks noGrp="1" noChangeArrowheads="1"/>
          </p:cNvSpPr>
          <p:nvPr>
            <p:ph type="title"/>
          </p:nvPr>
        </p:nvSpPr>
        <p:spPr bwMode="auto">
          <a:xfrm>
            <a:off x="1752600" y="304800"/>
            <a:ext cx="6934200" cy="457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30"/>
          <p:cNvSpPr>
            <a:spLocks noGrp="1" noChangeArrowheads="1"/>
          </p:cNvSpPr>
          <p:nvPr>
            <p:ph type="body" idx="1"/>
          </p:nvPr>
        </p:nvSpPr>
        <p:spPr bwMode="auto">
          <a:xfrm>
            <a:off x="1752600" y="1295400"/>
            <a:ext cx="6934200" cy="48307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55" name="Rectangle 31"/>
          <p:cNvSpPr>
            <a:spLocks noGrp="1" noChangeArrowheads="1"/>
          </p:cNvSpPr>
          <p:nvPr>
            <p:ph type="ftr" sz="quarter" idx="3"/>
          </p:nvPr>
        </p:nvSpPr>
        <p:spPr bwMode="auto">
          <a:xfrm>
            <a:off x="3124200" y="6477000"/>
            <a:ext cx="2895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900">
                <a:cs typeface="Arial" charset="0"/>
              </a:defRPr>
            </a:lvl1pPr>
          </a:lstStyle>
          <a:p>
            <a:pPr>
              <a:defRPr/>
            </a:pPr>
            <a:r>
              <a:rPr lang="en-US" smtClean="0"/>
              <a:t>©SHRM 2009</a:t>
            </a:r>
            <a:endParaRPr lang="en-US"/>
          </a:p>
        </p:txBody>
      </p:sp>
      <p:sp>
        <p:nvSpPr>
          <p:cNvPr id="1056" name="Rectangle 32"/>
          <p:cNvSpPr>
            <a:spLocks noGrp="1" noChangeArrowheads="1"/>
          </p:cNvSpPr>
          <p:nvPr>
            <p:ph type="sldNum" sz="quarter" idx="4"/>
          </p:nvPr>
        </p:nvSpPr>
        <p:spPr bwMode="auto">
          <a:xfrm>
            <a:off x="6553200" y="6477000"/>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fld id="{BB392F3D-F7A8-46E8-B221-0D897C3D20F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0"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rtl="0" eaLnBrk="0" fontAlgn="base" hangingPunct="0">
        <a:spcBef>
          <a:spcPct val="50000"/>
        </a:spcBef>
        <a:spcAft>
          <a:spcPct val="0"/>
        </a:spcAft>
        <a:defRPr sz="2400">
          <a:solidFill>
            <a:srgbClr val="0B5594"/>
          </a:solidFill>
          <a:latin typeface="+mj-lt"/>
          <a:ea typeface="+mj-ea"/>
          <a:cs typeface="+mj-cs"/>
        </a:defRPr>
      </a:lvl1pPr>
      <a:lvl2pPr algn="l" rtl="0" eaLnBrk="0" fontAlgn="base" hangingPunct="0">
        <a:spcBef>
          <a:spcPct val="50000"/>
        </a:spcBef>
        <a:spcAft>
          <a:spcPct val="0"/>
        </a:spcAft>
        <a:defRPr sz="2400">
          <a:solidFill>
            <a:srgbClr val="0B5594"/>
          </a:solidFill>
          <a:latin typeface="Arial" charset="0"/>
        </a:defRPr>
      </a:lvl2pPr>
      <a:lvl3pPr algn="l" rtl="0" eaLnBrk="0" fontAlgn="base" hangingPunct="0">
        <a:spcBef>
          <a:spcPct val="50000"/>
        </a:spcBef>
        <a:spcAft>
          <a:spcPct val="0"/>
        </a:spcAft>
        <a:defRPr sz="2400">
          <a:solidFill>
            <a:srgbClr val="0B5594"/>
          </a:solidFill>
          <a:latin typeface="Arial" charset="0"/>
        </a:defRPr>
      </a:lvl3pPr>
      <a:lvl4pPr algn="l" rtl="0" eaLnBrk="0" fontAlgn="base" hangingPunct="0">
        <a:spcBef>
          <a:spcPct val="50000"/>
        </a:spcBef>
        <a:spcAft>
          <a:spcPct val="0"/>
        </a:spcAft>
        <a:defRPr sz="2400">
          <a:solidFill>
            <a:srgbClr val="0B5594"/>
          </a:solidFill>
          <a:latin typeface="Arial" charset="0"/>
        </a:defRPr>
      </a:lvl4pPr>
      <a:lvl5pPr algn="l" rtl="0" eaLnBrk="0" fontAlgn="base" hangingPunct="0">
        <a:spcBef>
          <a:spcPct val="50000"/>
        </a:spcBef>
        <a:spcAft>
          <a:spcPct val="0"/>
        </a:spcAft>
        <a:defRPr sz="2400">
          <a:solidFill>
            <a:srgbClr val="0B5594"/>
          </a:solidFill>
          <a:latin typeface="Arial" charset="0"/>
        </a:defRPr>
      </a:lvl5pPr>
      <a:lvl6pPr marL="457200" algn="l" rtl="0" eaLnBrk="1" fontAlgn="base" hangingPunct="1">
        <a:spcBef>
          <a:spcPct val="50000"/>
        </a:spcBef>
        <a:spcAft>
          <a:spcPct val="0"/>
        </a:spcAft>
        <a:defRPr sz="2400">
          <a:solidFill>
            <a:srgbClr val="0B5594"/>
          </a:solidFill>
          <a:latin typeface="Arial" charset="0"/>
        </a:defRPr>
      </a:lvl6pPr>
      <a:lvl7pPr marL="914400" algn="l" rtl="0" eaLnBrk="1" fontAlgn="base" hangingPunct="1">
        <a:spcBef>
          <a:spcPct val="50000"/>
        </a:spcBef>
        <a:spcAft>
          <a:spcPct val="0"/>
        </a:spcAft>
        <a:defRPr sz="2400">
          <a:solidFill>
            <a:srgbClr val="0B5594"/>
          </a:solidFill>
          <a:latin typeface="Arial" charset="0"/>
        </a:defRPr>
      </a:lvl7pPr>
      <a:lvl8pPr marL="1371600" algn="l" rtl="0" eaLnBrk="1" fontAlgn="base" hangingPunct="1">
        <a:spcBef>
          <a:spcPct val="50000"/>
        </a:spcBef>
        <a:spcAft>
          <a:spcPct val="0"/>
        </a:spcAft>
        <a:defRPr sz="2400">
          <a:solidFill>
            <a:srgbClr val="0B5594"/>
          </a:solidFill>
          <a:latin typeface="Arial" charset="0"/>
        </a:defRPr>
      </a:lvl8pPr>
      <a:lvl9pPr marL="1828800" algn="l" rtl="0" eaLnBrk="1" fontAlgn="base" hangingPunct="1">
        <a:spcBef>
          <a:spcPct val="50000"/>
        </a:spcBef>
        <a:spcAft>
          <a:spcPct val="0"/>
        </a:spcAft>
        <a:defRPr sz="2400">
          <a:solidFill>
            <a:srgbClr val="0B5594"/>
          </a:solidFill>
          <a:latin typeface="Arial" charset="0"/>
        </a:defRPr>
      </a:lvl9pPr>
    </p:titleStyle>
    <p:bodyStyle>
      <a:lvl1pPr marL="342900" indent="-342900" algn="l" rtl="0" eaLnBrk="0" fontAlgn="base" hangingPunct="0">
        <a:spcBef>
          <a:spcPct val="20000"/>
        </a:spcBef>
        <a:spcAft>
          <a:spcPct val="0"/>
        </a:spcAft>
        <a:buChar char="•"/>
        <a:defRPr sz="2200">
          <a:solidFill>
            <a:srgbClr val="333333"/>
          </a:solidFill>
          <a:latin typeface="+mn-lt"/>
          <a:ea typeface="+mn-ea"/>
          <a:cs typeface="+mn-cs"/>
        </a:defRPr>
      </a:lvl1pPr>
      <a:lvl2pPr marL="742950" indent="-285750" algn="l" rtl="0" eaLnBrk="0" fontAlgn="base" hangingPunct="0">
        <a:spcBef>
          <a:spcPct val="20000"/>
        </a:spcBef>
        <a:spcAft>
          <a:spcPct val="0"/>
        </a:spcAft>
        <a:buSzPct val="85000"/>
        <a:buFont typeface="Arial" charset="0"/>
        <a:buChar char="&gt;"/>
        <a:defRPr sz="2000">
          <a:solidFill>
            <a:srgbClr val="333333"/>
          </a:solidFill>
          <a:latin typeface="+mn-lt"/>
        </a:defRPr>
      </a:lvl2pPr>
      <a:lvl3pPr marL="1143000" indent="-228600" algn="l" rtl="0" eaLnBrk="0" fontAlgn="base" hangingPunct="0">
        <a:spcBef>
          <a:spcPct val="20000"/>
        </a:spcBef>
        <a:spcAft>
          <a:spcPct val="0"/>
        </a:spcAft>
        <a:buChar char="•"/>
        <a:defRPr>
          <a:solidFill>
            <a:srgbClr val="333333"/>
          </a:solidFill>
          <a:latin typeface="+mn-lt"/>
        </a:defRPr>
      </a:lvl3pPr>
      <a:lvl4pPr marL="1600200" indent="-228600" algn="l" rtl="0" eaLnBrk="0" fontAlgn="base" hangingPunct="0">
        <a:spcBef>
          <a:spcPct val="20000"/>
        </a:spcBef>
        <a:spcAft>
          <a:spcPct val="0"/>
        </a:spcAft>
        <a:buChar char="–"/>
        <a:defRPr sz="1600">
          <a:solidFill>
            <a:srgbClr val="333333"/>
          </a:solidFill>
          <a:latin typeface="+mn-lt"/>
        </a:defRPr>
      </a:lvl4pPr>
      <a:lvl5pPr marL="2057400" indent="-228600" algn="l" rtl="0" eaLnBrk="0" fontAlgn="base" hangingPunct="0">
        <a:spcBef>
          <a:spcPct val="20000"/>
        </a:spcBef>
        <a:spcAft>
          <a:spcPct val="0"/>
        </a:spcAft>
        <a:buChar char="»"/>
        <a:defRPr sz="1600">
          <a:solidFill>
            <a:srgbClr val="333333"/>
          </a:solidFill>
          <a:latin typeface="+mn-lt"/>
        </a:defRPr>
      </a:lvl5pPr>
      <a:lvl6pPr marL="2514600" indent="-228600" algn="l" rtl="0" eaLnBrk="1" fontAlgn="base" hangingPunct="1">
        <a:spcBef>
          <a:spcPct val="20000"/>
        </a:spcBef>
        <a:spcAft>
          <a:spcPct val="0"/>
        </a:spcAft>
        <a:buChar char="»"/>
        <a:defRPr sz="1600">
          <a:solidFill>
            <a:srgbClr val="333333"/>
          </a:solidFill>
          <a:latin typeface="+mn-lt"/>
        </a:defRPr>
      </a:lvl6pPr>
      <a:lvl7pPr marL="2971800" indent="-228600" algn="l" rtl="0" eaLnBrk="1" fontAlgn="base" hangingPunct="1">
        <a:spcBef>
          <a:spcPct val="20000"/>
        </a:spcBef>
        <a:spcAft>
          <a:spcPct val="0"/>
        </a:spcAft>
        <a:buChar char="»"/>
        <a:defRPr sz="1600">
          <a:solidFill>
            <a:srgbClr val="333333"/>
          </a:solidFill>
          <a:latin typeface="+mn-lt"/>
        </a:defRPr>
      </a:lvl7pPr>
      <a:lvl8pPr marL="3429000" indent="-228600" algn="l" rtl="0" eaLnBrk="1" fontAlgn="base" hangingPunct="1">
        <a:spcBef>
          <a:spcPct val="20000"/>
        </a:spcBef>
        <a:spcAft>
          <a:spcPct val="0"/>
        </a:spcAft>
        <a:buChar char="»"/>
        <a:defRPr sz="1600">
          <a:solidFill>
            <a:srgbClr val="333333"/>
          </a:solidFill>
          <a:latin typeface="+mn-lt"/>
        </a:defRPr>
      </a:lvl8pPr>
      <a:lvl9pPr marL="3886200" indent="-228600" algn="l" rtl="0" eaLnBrk="1" fontAlgn="base" hangingPunct="1">
        <a:spcBef>
          <a:spcPct val="20000"/>
        </a:spcBef>
        <a:spcAft>
          <a:spcPct val="0"/>
        </a:spcAft>
        <a:buChar char="»"/>
        <a:defRPr sz="16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4"/>
          <p:cNvSpPr>
            <a:spLocks noGrp="1" noChangeArrowheads="1"/>
          </p:cNvSpPr>
          <p:nvPr>
            <p:ph type="ctrTitle"/>
          </p:nvPr>
        </p:nvSpPr>
        <p:spPr>
          <a:xfrm>
            <a:off x="3124200" y="3429000"/>
            <a:ext cx="5867400" cy="762000"/>
          </a:xfrm>
        </p:spPr>
        <p:txBody>
          <a:bodyPr/>
          <a:lstStyle/>
          <a:p>
            <a:pPr eaLnBrk="1" hangingPunct="1"/>
            <a:r>
              <a:rPr lang="en-US" sz="2000" dirty="0" smtClean="0"/>
              <a:t>Adverse Impact and Disparate Treatment: Two Types of Discrimination</a:t>
            </a:r>
            <a:br>
              <a:rPr lang="en-US" sz="2000" dirty="0" smtClean="0"/>
            </a:br>
            <a:endParaRPr lang="en-US" sz="2000" dirty="0" smtClean="0"/>
          </a:p>
        </p:txBody>
      </p:sp>
      <p:sp>
        <p:nvSpPr>
          <p:cNvPr id="15362" name="Rectangle 5"/>
          <p:cNvSpPr>
            <a:spLocks noGrp="1" noChangeArrowheads="1"/>
          </p:cNvSpPr>
          <p:nvPr>
            <p:ph type="subTitle" idx="1"/>
          </p:nvPr>
        </p:nvSpPr>
        <p:spPr>
          <a:xfrm>
            <a:off x="2971800" y="4267200"/>
            <a:ext cx="5867400" cy="304800"/>
          </a:xfrm>
        </p:spPr>
        <p:txBody>
          <a:bodyPr/>
          <a:lstStyle/>
          <a:p>
            <a:pPr eaLnBrk="1" hangingPunct="1"/>
            <a:r>
              <a:rPr lang="en-US" sz="1500" dirty="0" smtClean="0"/>
              <a:t> Audra H. Nelson, M.S.   2009</a:t>
            </a:r>
            <a:endParaRPr lang="en-US" sz="1500" dirty="0" smtClean="0">
              <a:cs typeface="Courier New" pitchFamily="49"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pPr eaLnBrk="1" hangingPunct="1"/>
            <a:r>
              <a:rPr lang="en-US" dirty="0" smtClean="0"/>
              <a:t>Criterion-Related </a:t>
            </a:r>
            <a:r>
              <a:rPr lang="en-US" dirty="0" smtClean="0"/>
              <a:t>Evidence of Validity</a:t>
            </a:r>
          </a:p>
        </p:txBody>
      </p:sp>
      <p:sp>
        <p:nvSpPr>
          <p:cNvPr id="33794" name="Content Placeholder 2"/>
          <p:cNvSpPr>
            <a:spLocks noGrp="1"/>
          </p:cNvSpPr>
          <p:nvPr>
            <p:ph idx="1"/>
          </p:nvPr>
        </p:nvSpPr>
        <p:spPr/>
        <p:txBody>
          <a:bodyPr/>
          <a:lstStyle/>
          <a:p>
            <a:pPr eaLnBrk="1" hangingPunct="1"/>
            <a:r>
              <a:rPr lang="en-US" dirty="0" smtClean="0"/>
              <a:t>Is there a statistical relationship between a predictor and a criterion</a:t>
            </a:r>
            <a:r>
              <a:rPr lang="en-US" dirty="0" smtClean="0"/>
              <a:t>?</a:t>
            </a:r>
          </a:p>
          <a:p>
            <a:pPr eaLnBrk="1" hangingPunct="1"/>
            <a:endParaRPr lang="en-US" dirty="0" smtClean="0"/>
          </a:p>
          <a:p>
            <a:pPr eaLnBrk="1" hangingPunct="1"/>
            <a:r>
              <a:rPr lang="en-US" dirty="0" smtClean="0"/>
              <a:t>Predictor: Something used to predict some outcome related to a job (e.g., pre-employment tests, GPA, interview ratings</a:t>
            </a:r>
            <a:r>
              <a:rPr lang="en-US" dirty="0" smtClean="0"/>
              <a:t>).</a:t>
            </a:r>
          </a:p>
          <a:p>
            <a:pPr eaLnBrk="1" hangingPunct="1"/>
            <a:endParaRPr lang="en-US" dirty="0" smtClean="0"/>
          </a:p>
          <a:p>
            <a:pPr eaLnBrk="1" hangingPunct="1"/>
            <a:r>
              <a:rPr lang="en-US" dirty="0" smtClean="0"/>
              <a:t>Criterion: Some outcome associated with job success (e.g., performance ratings, attendance, tenure</a:t>
            </a:r>
            <a:r>
              <a:rPr lang="en-US" dirty="0" smtClean="0"/>
              <a:t>).</a:t>
            </a:r>
            <a:endParaRPr lang="en-US" dirty="0" smtClean="0"/>
          </a:p>
          <a:p>
            <a:pPr eaLnBrk="1" hangingPunct="1"/>
            <a:endParaRPr lang="en-US" dirty="0" smtClean="0"/>
          </a:p>
          <a:p>
            <a:pPr eaLnBrk="1" hangingPunct="1"/>
            <a:endParaRPr lang="en-US" dirty="0" smtClean="0"/>
          </a:p>
          <a:p>
            <a:pPr eaLnBrk="1" hangingPunct="1">
              <a:buFontTx/>
              <a:buNone/>
            </a:pPr>
            <a:r>
              <a:rPr lang="en-US" sz="1200" dirty="0" smtClean="0"/>
              <a:t>41CFR60-3 – Uniform Guidelines on Employee Selection Procedures - 1978</a:t>
            </a:r>
          </a:p>
          <a:p>
            <a:pPr eaLnBrk="1" hangingPunct="1">
              <a:buFontTx/>
              <a:buNone/>
            </a:pPr>
            <a:endParaRPr lang="en-US" dirty="0" smtClean="0"/>
          </a:p>
        </p:txBody>
      </p:sp>
      <p:sp>
        <p:nvSpPr>
          <p:cNvPr id="33795" name="Footer Placeholder 3"/>
          <p:cNvSpPr>
            <a:spLocks noGrp="1"/>
          </p:cNvSpPr>
          <p:nvPr>
            <p:ph type="ftr" sz="quarter" idx="10"/>
          </p:nvPr>
        </p:nvSpPr>
        <p:spPr>
          <a:noFill/>
        </p:spPr>
        <p:txBody>
          <a:bodyPr/>
          <a:lstStyle/>
          <a:p>
            <a:r>
              <a:rPr lang="en-US" smtClean="0"/>
              <a:t>©SHRM 2009</a:t>
            </a:r>
          </a:p>
        </p:txBody>
      </p:sp>
      <p:sp>
        <p:nvSpPr>
          <p:cNvPr id="33796" name="Slide Number Placeholder 4"/>
          <p:cNvSpPr>
            <a:spLocks noGrp="1"/>
          </p:cNvSpPr>
          <p:nvPr>
            <p:ph type="sldNum" sz="quarter" idx="11"/>
          </p:nvPr>
        </p:nvSpPr>
        <p:spPr>
          <a:noFill/>
        </p:spPr>
        <p:txBody>
          <a:bodyPr/>
          <a:lstStyle/>
          <a:p>
            <a:fld id="{1A980747-5360-4C55-B77A-D6D8FEB1CA0C}" type="slidenum">
              <a:rPr lang="en-US" smtClean="0"/>
              <a:pPr/>
              <a:t>10</a:t>
            </a:fld>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p:txBody>
          <a:bodyPr/>
          <a:lstStyle/>
          <a:p>
            <a:pPr eaLnBrk="1" hangingPunct="1"/>
            <a:r>
              <a:rPr lang="en-US" smtClean="0"/>
              <a:t>Correlation Analysis</a:t>
            </a:r>
          </a:p>
        </p:txBody>
      </p:sp>
      <p:sp>
        <p:nvSpPr>
          <p:cNvPr id="35842" name="Content Placeholder 2"/>
          <p:cNvSpPr>
            <a:spLocks noGrp="1"/>
          </p:cNvSpPr>
          <p:nvPr>
            <p:ph idx="1"/>
          </p:nvPr>
        </p:nvSpPr>
        <p:spPr>
          <a:xfrm>
            <a:off x="1752600" y="1295400"/>
            <a:ext cx="6934200" cy="5105400"/>
          </a:xfrm>
        </p:spPr>
        <p:txBody>
          <a:bodyPr/>
          <a:lstStyle/>
          <a:p>
            <a:pPr eaLnBrk="1" hangingPunct="1"/>
            <a:r>
              <a:rPr lang="en-US" smtClean="0"/>
              <a:t>A statistical procedure used to determine the extent to which two or more variables are related to each other.</a:t>
            </a:r>
          </a:p>
          <a:p>
            <a:pPr eaLnBrk="1" hangingPunct="1"/>
            <a:r>
              <a:rPr lang="en-US" smtClean="0"/>
              <a:t>Represented by a correlation coefficient = r (a number between -1.0 and +1.0).</a:t>
            </a:r>
          </a:p>
          <a:p>
            <a:pPr eaLnBrk="1" hangingPunct="1"/>
            <a:r>
              <a:rPr lang="en-US" smtClean="0"/>
              <a:t>Positive correlation, negative correlation and significance of correlation coefficient.</a:t>
            </a:r>
          </a:p>
          <a:p>
            <a:pPr eaLnBrk="1" hangingPunct="1"/>
            <a:endParaRPr lang="en-US" smtClean="0"/>
          </a:p>
          <a:p>
            <a:pPr eaLnBrk="1" hangingPunct="1"/>
            <a:endParaRPr lang="en-US" smtClean="0"/>
          </a:p>
          <a:p>
            <a:pPr eaLnBrk="1" hangingPunct="1">
              <a:buFontTx/>
              <a:buNone/>
            </a:pPr>
            <a:endParaRPr lang="en-US" smtClean="0"/>
          </a:p>
          <a:p>
            <a:pPr eaLnBrk="1" hangingPunct="1">
              <a:buFontTx/>
              <a:buNone/>
            </a:pPr>
            <a:endParaRPr lang="en-US" sz="1200" smtClean="0"/>
          </a:p>
          <a:p>
            <a:pPr eaLnBrk="1" hangingPunct="1">
              <a:buFontTx/>
              <a:buNone/>
            </a:pPr>
            <a:endParaRPr lang="en-US" sz="1000" smtClean="0"/>
          </a:p>
          <a:p>
            <a:pPr eaLnBrk="1" hangingPunct="1">
              <a:buFontTx/>
              <a:buNone/>
            </a:pPr>
            <a:endParaRPr lang="en-US" sz="1000" smtClean="0"/>
          </a:p>
          <a:p>
            <a:pPr eaLnBrk="1" hangingPunct="1">
              <a:buFontTx/>
              <a:buNone/>
            </a:pPr>
            <a:endParaRPr lang="en-US" sz="1000" smtClean="0"/>
          </a:p>
          <a:p>
            <a:pPr eaLnBrk="1" hangingPunct="1">
              <a:buFontTx/>
              <a:buNone/>
            </a:pPr>
            <a:endParaRPr lang="en-US" sz="1000" smtClean="0"/>
          </a:p>
          <a:p>
            <a:pPr eaLnBrk="1" hangingPunct="1">
              <a:buFontTx/>
              <a:buNone/>
            </a:pPr>
            <a:endParaRPr lang="en-US" sz="1000" smtClean="0"/>
          </a:p>
          <a:p>
            <a:pPr eaLnBrk="1" hangingPunct="1">
              <a:buFontTx/>
              <a:buNone/>
            </a:pPr>
            <a:r>
              <a:rPr lang="en-US" sz="1000" smtClean="0"/>
              <a:t>Cohen, J. &amp; Cohen, P.  (1983).  Applied Multiple Regression/Correlation Analysis for the Behavioral Sciences, 2</a:t>
            </a:r>
            <a:r>
              <a:rPr lang="en-US" sz="1000" baseline="30000" smtClean="0"/>
              <a:t>nd</a:t>
            </a:r>
            <a:r>
              <a:rPr lang="en-US" sz="1000" smtClean="0"/>
              <a:t> Ed.  </a:t>
            </a:r>
          </a:p>
        </p:txBody>
      </p:sp>
      <p:sp>
        <p:nvSpPr>
          <p:cNvPr id="35843" name="Footer Placeholder 3"/>
          <p:cNvSpPr>
            <a:spLocks noGrp="1"/>
          </p:cNvSpPr>
          <p:nvPr>
            <p:ph type="ftr" sz="quarter" idx="10"/>
          </p:nvPr>
        </p:nvSpPr>
        <p:spPr>
          <a:noFill/>
        </p:spPr>
        <p:txBody>
          <a:bodyPr/>
          <a:lstStyle/>
          <a:p>
            <a:r>
              <a:rPr lang="en-US" smtClean="0"/>
              <a:t>©SHRM 2009</a:t>
            </a:r>
          </a:p>
        </p:txBody>
      </p:sp>
      <p:sp>
        <p:nvSpPr>
          <p:cNvPr id="35844" name="Slide Number Placeholder 4"/>
          <p:cNvSpPr>
            <a:spLocks noGrp="1"/>
          </p:cNvSpPr>
          <p:nvPr>
            <p:ph type="sldNum" sz="quarter" idx="11"/>
          </p:nvPr>
        </p:nvSpPr>
        <p:spPr>
          <a:noFill/>
        </p:spPr>
        <p:txBody>
          <a:bodyPr/>
          <a:lstStyle/>
          <a:p>
            <a:fld id="{C3E5C471-7936-43C8-8EA0-0E473A4A217E}" type="slidenum">
              <a:rPr lang="en-US" smtClean="0"/>
              <a:pPr/>
              <a:t>11</a:t>
            </a:fld>
            <a:endParaRPr lang="en-US" smtClean="0"/>
          </a:p>
        </p:txBody>
      </p:sp>
      <p:graphicFrame>
        <p:nvGraphicFramePr>
          <p:cNvPr id="10" name="Chart 9"/>
          <p:cNvGraphicFramePr/>
          <p:nvPr/>
        </p:nvGraphicFramePr>
        <p:xfrm>
          <a:off x="3200400" y="3810000"/>
          <a:ext cx="3619500" cy="235267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p:txBody>
          <a:bodyPr/>
          <a:lstStyle/>
          <a:p>
            <a:pPr eaLnBrk="1" hangingPunct="1"/>
            <a:r>
              <a:rPr lang="en-US" dirty="0" smtClean="0"/>
              <a:t>Criterion-Related </a:t>
            </a:r>
            <a:r>
              <a:rPr lang="en-US" dirty="0" smtClean="0"/>
              <a:t>Validity Study Methods</a:t>
            </a:r>
          </a:p>
        </p:txBody>
      </p:sp>
      <p:sp>
        <p:nvSpPr>
          <p:cNvPr id="37890" name="Content Placeholder 2"/>
          <p:cNvSpPr>
            <a:spLocks noGrp="1"/>
          </p:cNvSpPr>
          <p:nvPr>
            <p:ph idx="1"/>
          </p:nvPr>
        </p:nvSpPr>
        <p:spPr/>
        <p:txBody>
          <a:bodyPr/>
          <a:lstStyle/>
          <a:p>
            <a:pPr eaLnBrk="1" hangingPunct="1"/>
            <a:r>
              <a:rPr lang="en-US" dirty="0" smtClean="0"/>
              <a:t>Predictive validity: Measured when test results of applicants are compared with subsequent job performance (or some other criteria</a:t>
            </a:r>
            <a:r>
              <a:rPr lang="en-US" dirty="0" smtClean="0"/>
              <a:t>).</a:t>
            </a:r>
          </a:p>
          <a:p>
            <a:pPr eaLnBrk="1" hangingPunct="1"/>
            <a:endParaRPr lang="en-US" dirty="0" smtClean="0"/>
          </a:p>
          <a:p>
            <a:pPr eaLnBrk="1" hangingPunct="1"/>
            <a:r>
              <a:rPr lang="en-US" dirty="0" smtClean="0"/>
              <a:t>Concurrent validity: Measured when employer measures current employees and correlates their scores with their current performance ratings (or some other criteria</a:t>
            </a:r>
            <a:r>
              <a:rPr lang="en-US" dirty="0" smtClean="0"/>
              <a:t>).</a:t>
            </a:r>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buFontTx/>
              <a:buNone/>
            </a:pPr>
            <a:r>
              <a:rPr lang="en-US" sz="1200" dirty="0" smtClean="0"/>
              <a:t>41CFR60-3 – Uniform Guidelines on Employee Selection Procedures - 1978</a:t>
            </a:r>
          </a:p>
          <a:p>
            <a:pPr eaLnBrk="1" hangingPunct="1">
              <a:buFontTx/>
              <a:buNone/>
            </a:pPr>
            <a:endParaRPr lang="en-US" dirty="0" smtClean="0"/>
          </a:p>
        </p:txBody>
      </p:sp>
      <p:sp>
        <p:nvSpPr>
          <p:cNvPr id="37891" name="Footer Placeholder 3"/>
          <p:cNvSpPr>
            <a:spLocks noGrp="1"/>
          </p:cNvSpPr>
          <p:nvPr>
            <p:ph type="ftr" sz="quarter" idx="10"/>
          </p:nvPr>
        </p:nvSpPr>
        <p:spPr>
          <a:noFill/>
        </p:spPr>
        <p:txBody>
          <a:bodyPr/>
          <a:lstStyle/>
          <a:p>
            <a:r>
              <a:rPr lang="en-US" smtClean="0"/>
              <a:t>©SHRM 2009</a:t>
            </a:r>
          </a:p>
        </p:txBody>
      </p:sp>
      <p:sp>
        <p:nvSpPr>
          <p:cNvPr id="37892" name="Slide Number Placeholder 4"/>
          <p:cNvSpPr>
            <a:spLocks noGrp="1"/>
          </p:cNvSpPr>
          <p:nvPr>
            <p:ph type="sldNum" sz="quarter" idx="11"/>
          </p:nvPr>
        </p:nvSpPr>
        <p:spPr>
          <a:noFill/>
        </p:spPr>
        <p:txBody>
          <a:bodyPr/>
          <a:lstStyle/>
          <a:p>
            <a:fld id="{37381FF4-BECE-41C1-93CA-92FDDBFB5878}" type="slidenum">
              <a:rPr lang="en-US" smtClean="0"/>
              <a:pPr/>
              <a:t>12</a:t>
            </a:fld>
            <a:endParaRPr 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5"/>
          <p:cNvSpPr>
            <a:spLocks noGrp="1"/>
          </p:cNvSpPr>
          <p:nvPr>
            <p:ph type="title"/>
          </p:nvPr>
        </p:nvSpPr>
        <p:spPr/>
        <p:txBody>
          <a:bodyPr/>
          <a:lstStyle/>
          <a:p>
            <a:pPr eaLnBrk="1" hangingPunct="1"/>
            <a:r>
              <a:rPr lang="en-US" smtClean="0"/>
              <a:t>Other Strategies to Evaluate Validity</a:t>
            </a:r>
          </a:p>
        </p:txBody>
      </p:sp>
      <p:sp>
        <p:nvSpPr>
          <p:cNvPr id="39938" name="Content Placeholder 6"/>
          <p:cNvSpPr>
            <a:spLocks noGrp="1"/>
          </p:cNvSpPr>
          <p:nvPr>
            <p:ph idx="1"/>
          </p:nvPr>
        </p:nvSpPr>
        <p:spPr/>
        <p:txBody>
          <a:bodyPr/>
          <a:lstStyle/>
          <a:p>
            <a:pPr eaLnBrk="1" hangingPunct="1">
              <a:buFontTx/>
              <a:buNone/>
            </a:pPr>
            <a:r>
              <a:rPr lang="en-US" dirty="0" smtClean="0"/>
              <a:t>Content-related evidence of validity:</a:t>
            </a:r>
          </a:p>
          <a:p>
            <a:pPr eaLnBrk="1" hangingPunct="1"/>
            <a:r>
              <a:rPr lang="en-US" dirty="0" smtClean="0"/>
              <a:t>Does the content of the selection method represent the requirements of the job?</a:t>
            </a:r>
          </a:p>
          <a:p>
            <a:pPr eaLnBrk="1" hangingPunct="1"/>
            <a:r>
              <a:rPr lang="en-US" dirty="0" smtClean="0"/>
              <a:t>Established through job analysis.</a:t>
            </a:r>
          </a:p>
          <a:p>
            <a:pPr eaLnBrk="1" hangingPunct="1"/>
            <a:endParaRPr lang="en-US" dirty="0" smtClean="0"/>
          </a:p>
          <a:p>
            <a:pPr eaLnBrk="1" hangingPunct="1">
              <a:buFontTx/>
              <a:buNone/>
            </a:pPr>
            <a:r>
              <a:rPr lang="en-US" dirty="0" smtClean="0"/>
              <a:t>Construct-related evidence of validity:</a:t>
            </a:r>
          </a:p>
          <a:p>
            <a:pPr eaLnBrk="1" hangingPunct="1"/>
            <a:r>
              <a:rPr lang="en-US" dirty="0" smtClean="0"/>
              <a:t>Does the test measure what it says it measures?</a:t>
            </a:r>
          </a:p>
          <a:p>
            <a:pPr eaLnBrk="1" hangingPunct="1">
              <a:buFontTx/>
              <a:buNone/>
            </a:pPr>
            <a:endParaRPr lang="en-US" dirty="0" smtClean="0"/>
          </a:p>
          <a:p>
            <a:pPr eaLnBrk="1" hangingPunct="1">
              <a:buFontTx/>
              <a:buNone/>
            </a:pPr>
            <a:r>
              <a:rPr lang="en-US" dirty="0" smtClean="0"/>
              <a:t>Validity generalization</a:t>
            </a:r>
          </a:p>
          <a:p>
            <a:pPr eaLnBrk="1" hangingPunct="1">
              <a:buFontTx/>
              <a:buNone/>
            </a:pPr>
            <a:endParaRPr lang="en-US" dirty="0" smtClean="0"/>
          </a:p>
          <a:p>
            <a:pPr eaLnBrk="1" hangingPunct="1">
              <a:buFontTx/>
              <a:buNone/>
            </a:pPr>
            <a:endParaRPr lang="en-US" dirty="0" smtClean="0"/>
          </a:p>
          <a:p>
            <a:pPr eaLnBrk="1" hangingPunct="1">
              <a:buFontTx/>
              <a:buNone/>
            </a:pPr>
            <a:r>
              <a:rPr lang="en-US" sz="1200" dirty="0" smtClean="0"/>
              <a:t>41CFR60-3 – Uniform Guidelines on Employee Selection Procedures - 1978</a:t>
            </a:r>
          </a:p>
          <a:p>
            <a:pPr eaLnBrk="1" hangingPunct="1">
              <a:buFontTx/>
              <a:buNone/>
            </a:pPr>
            <a:endParaRPr lang="en-US" dirty="0" smtClean="0"/>
          </a:p>
        </p:txBody>
      </p:sp>
      <p:sp>
        <p:nvSpPr>
          <p:cNvPr id="39939" name="Footer Placeholder 3"/>
          <p:cNvSpPr>
            <a:spLocks noGrp="1"/>
          </p:cNvSpPr>
          <p:nvPr>
            <p:ph type="ftr" sz="quarter" idx="10"/>
          </p:nvPr>
        </p:nvSpPr>
        <p:spPr>
          <a:noFill/>
        </p:spPr>
        <p:txBody>
          <a:bodyPr/>
          <a:lstStyle/>
          <a:p>
            <a:r>
              <a:rPr lang="en-US" smtClean="0"/>
              <a:t>©SHRM 2009</a:t>
            </a:r>
          </a:p>
        </p:txBody>
      </p:sp>
      <p:sp>
        <p:nvSpPr>
          <p:cNvPr id="39940" name="Slide Number Placeholder 4"/>
          <p:cNvSpPr>
            <a:spLocks noGrp="1"/>
          </p:cNvSpPr>
          <p:nvPr>
            <p:ph type="sldNum" sz="quarter" idx="11"/>
          </p:nvPr>
        </p:nvSpPr>
        <p:spPr>
          <a:noFill/>
        </p:spPr>
        <p:txBody>
          <a:bodyPr/>
          <a:lstStyle/>
          <a:p>
            <a:fld id="{730B0CAA-83CD-46BC-8EBA-2CF8366762CC}" type="slidenum">
              <a:rPr lang="en-US" smtClean="0"/>
              <a:pPr/>
              <a:t>13</a:t>
            </a:fld>
            <a:endParaRPr 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p:txBody>
          <a:bodyPr/>
          <a:lstStyle/>
          <a:p>
            <a:pPr eaLnBrk="1" hangingPunct="1"/>
            <a:r>
              <a:rPr lang="en-US" smtClean="0"/>
              <a:t>Reliability</a:t>
            </a:r>
          </a:p>
        </p:txBody>
      </p:sp>
      <p:sp>
        <p:nvSpPr>
          <p:cNvPr id="41986" name="Content Placeholder 2"/>
          <p:cNvSpPr>
            <a:spLocks noGrp="1"/>
          </p:cNvSpPr>
          <p:nvPr>
            <p:ph idx="1"/>
          </p:nvPr>
        </p:nvSpPr>
        <p:spPr/>
        <p:txBody>
          <a:bodyPr/>
          <a:lstStyle/>
          <a:p>
            <a:pPr eaLnBrk="1" hangingPunct="1"/>
            <a:r>
              <a:rPr lang="en-US" smtClean="0"/>
              <a:t>Reproducibility of results:</a:t>
            </a:r>
          </a:p>
          <a:p>
            <a:pPr lvl="1" eaLnBrk="1" hangingPunct="1"/>
            <a:r>
              <a:rPr lang="en-US" smtClean="0"/>
              <a:t>Precision.</a:t>
            </a:r>
          </a:p>
          <a:p>
            <a:pPr lvl="1" eaLnBrk="1" hangingPunct="1"/>
            <a:r>
              <a:rPr lang="en-US" smtClean="0"/>
              <a:t>Consistency.</a:t>
            </a:r>
          </a:p>
          <a:p>
            <a:pPr lvl="1" eaLnBrk="1" hangingPunct="1">
              <a:buFont typeface="Arial" charset="0"/>
              <a:buNone/>
            </a:pPr>
            <a:endParaRPr lang="en-US" smtClean="0"/>
          </a:p>
          <a:p>
            <a:pPr eaLnBrk="1" hangingPunct="1"/>
            <a:r>
              <a:rPr lang="en-US" smtClean="0"/>
              <a:t>Test-retest: One method to determine reliability.</a:t>
            </a:r>
          </a:p>
          <a:p>
            <a:pPr eaLnBrk="1" hangingPunct="1"/>
            <a:endParaRPr lang="en-US" smtClean="0"/>
          </a:p>
          <a:p>
            <a:pPr eaLnBrk="1" hangingPunct="1"/>
            <a:endParaRPr lang="en-US" smtClean="0"/>
          </a:p>
          <a:p>
            <a:pPr eaLnBrk="1" hangingPunct="1"/>
            <a:endParaRPr lang="en-US" smtClean="0"/>
          </a:p>
          <a:p>
            <a:pPr eaLnBrk="1" hangingPunct="1"/>
            <a:endParaRPr lang="en-US" smtClean="0"/>
          </a:p>
          <a:p>
            <a:pPr eaLnBrk="1" hangingPunct="1"/>
            <a:endParaRPr lang="en-US" smtClean="0"/>
          </a:p>
          <a:p>
            <a:pPr eaLnBrk="1" hangingPunct="1"/>
            <a:endParaRPr lang="en-US" smtClean="0"/>
          </a:p>
          <a:p>
            <a:pPr eaLnBrk="1" hangingPunct="1"/>
            <a:endParaRPr lang="en-US" smtClean="0"/>
          </a:p>
          <a:p>
            <a:pPr eaLnBrk="1" hangingPunct="1">
              <a:buFontTx/>
              <a:buNone/>
            </a:pPr>
            <a:r>
              <a:rPr lang="en-US" sz="1200" smtClean="0"/>
              <a:t>Aron, A. &amp; Aron, E.N.  (1997).  Statistics for the Behavioral Sciences:  A Brief Course.  Prentice-Hall.  </a:t>
            </a:r>
          </a:p>
          <a:p>
            <a:pPr eaLnBrk="1" hangingPunct="1">
              <a:buFontTx/>
              <a:buNone/>
            </a:pPr>
            <a:endParaRPr lang="en-US" smtClean="0"/>
          </a:p>
        </p:txBody>
      </p:sp>
      <p:sp>
        <p:nvSpPr>
          <p:cNvPr id="41987" name="Footer Placeholder 3"/>
          <p:cNvSpPr>
            <a:spLocks noGrp="1"/>
          </p:cNvSpPr>
          <p:nvPr>
            <p:ph type="ftr" sz="quarter" idx="10"/>
          </p:nvPr>
        </p:nvSpPr>
        <p:spPr>
          <a:noFill/>
        </p:spPr>
        <p:txBody>
          <a:bodyPr/>
          <a:lstStyle/>
          <a:p>
            <a:r>
              <a:rPr lang="en-US" smtClean="0"/>
              <a:t>©SHRM 2009</a:t>
            </a:r>
          </a:p>
        </p:txBody>
      </p:sp>
      <p:sp>
        <p:nvSpPr>
          <p:cNvPr id="41988" name="Slide Number Placeholder 4"/>
          <p:cNvSpPr>
            <a:spLocks noGrp="1"/>
          </p:cNvSpPr>
          <p:nvPr>
            <p:ph type="sldNum" sz="quarter" idx="11"/>
          </p:nvPr>
        </p:nvSpPr>
        <p:spPr>
          <a:noFill/>
        </p:spPr>
        <p:txBody>
          <a:bodyPr/>
          <a:lstStyle/>
          <a:p>
            <a:fld id="{E909CDBB-3757-459E-B13D-19A9F85EA149}" type="slidenum">
              <a:rPr lang="en-US" smtClean="0"/>
              <a:pPr/>
              <a:t>14</a:t>
            </a:fld>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p:txBody>
          <a:bodyPr/>
          <a:lstStyle/>
          <a:p>
            <a:pPr eaLnBrk="1" hangingPunct="1"/>
            <a:r>
              <a:rPr lang="en-US" smtClean="0"/>
              <a:t>Important Notes About Validity and Reliability</a:t>
            </a:r>
          </a:p>
        </p:txBody>
      </p:sp>
      <p:sp>
        <p:nvSpPr>
          <p:cNvPr id="44034" name="Content Placeholder 2"/>
          <p:cNvSpPr>
            <a:spLocks noGrp="1"/>
          </p:cNvSpPr>
          <p:nvPr>
            <p:ph idx="1"/>
          </p:nvPr>
        </p:nvSpPr>
        <p:spPr/>
        <p:txBody>
          <a:bodyPr/>
          <a:lstStyle/>
          <a:p>
            <a:pPr eaLnBrk="1" hangingPunct="1"/>
            <a:r>
              <a:rPr lang="en-US" dirty="0" smtClean="0"/>
              <a:t>A test can be reliable without being valid</a:t>
            </a:r>
            <a:r>
              <a:rPr lang="en-US" dirty="0" smtClean="0"/>
              <a:t>.</a:t>
            </a:r>
          </a:p>
          <a:p>
            <a:pPr eaLnBrk="1" hangingPunct="1"/>
            <a:endParaRPr lang="en-US" dirty="0" smtClean="0"/>
          </a:p>
          <a:p>
            <a:pPr eaLnBrk="1" hangingPunct="1"/>
            <a:r>
              <a:rPr lang="en-US" dirty="0" smtClean="0"/>
              <a:t>A test cannot be valid without being reliable</a:t>
            </a:r>
            <a:r>
              <a:rPr lang="en-US" dirty="0" smtClean="0"/>
              <a:t>.</a:t>
            </a:r>
          </a:p>
          <a:p>
            <a:pPr eaLnBrk="1" hangingPunct="1"/>
            <a:endParaRPr lang="en-US" dirty="0" smtClean="0"/>
          </a:p>
          <a:p>
            <a:pPr eaLnBrk="1" hangingPunct="1"/>
            <a:r>
              <a:rPr lang="en-US" dirty="0" smtClean="0"/>
              <a:t>All aspects of reliability and validation studies must be fully documented</a:t>
            </a:r>
            <a:r>
              <a:rPr lang="en-US" dirty="0" smtClean="0"/>
              <a:t>.</a:t>
            </a:r>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buFontTx/>
              <a:buNone/>
            </a:pPr>
            <a:r>
              <a:rPr lang="en-US" sz="1200" dirty="0" smtClean="0"/>
              <a:t>41CFR60-3 – Uniform Guidelines on Employee Selection Procedures - 1978</a:t>
            </a:r>
          </a:p>
          <a:p>
            <a:pPr eaLnBrk="1" hangingPunct="1"/>
            <a:endParaRPr lang="en-US" dirty="0" smtClean="0"/>
          </a:p>
        </p:txBody>
      </p:sp>
      <p:sp>
        <p:nvSpPr>
          <p:cNvPr id="44035" name="Footer Placeholder 3"/>
          <p:cNvSpPr>
            <a:spLocks noGrp="1"/>
          </p:cNvSpPr>
          <p:nvPr>
            <p:ph type="ftr" sz="quarter" idx="10"/>
          </p:nvPr>
        </p:nvSpPr>
        <p:spPr>
          <a:noFill/>
        </p:spPr>
        <p:txBody>
          <a:bodyPr/>
          <a:lstStyle/>
          <a:p>
            <a:r>
              <a:rPr lang="en-US" smtClean="0"/>
              <a:t>©SHRM 2009</a:t>
            </a:r>
          </a:p>
        </p:txBody>
      </p:sp>
      <p:sp>
        <p:nvSpPr>
          <p:cNvPr id="44036" name="Slide Number Placeholder 4"/>
          <p:cNvSpPr>
            <a:spLocks noGrp="1"/>
          </p:cNvSpPr>
          <p:nvPr>
            <p:ph type="sldNum" sz="quarter" idx="11"/>
          </p:nvPr>
        </p:nvSpPr>
        <p:spPr>
          <a:noFill/>
        </p:spPr>
        <p:txBody>
          <a:bodyPr/>
          <a:lstStyle/>
          <a:p>
            <a:fld id="{E611D3CC-E90B-4119-95FE-4932B1458B67}" type="slidenum">
              <a:rPr lang="en-US" smtClean="0"/>
              <a:pPr/>
              <a:t>15</a:t>
            </a:fld>
            <a:endParaRPr lang="en-US"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lstStyle/>
          <a:p>
            <a:pPr eaLnBrk="1" hangingPunct="1"/>
            <a:r>
              <a:rPr lang="en-US" smtClean="0"/>
              <a:t>Disparate Treatment Discrimination</a:t>
            </a:r>
          </a:p>
        </p:txBody>
      </p:sp>
      <p:sp>
        <p:nvSpPr>
          <p:cNvPr id="46082" name="Content Placeholder 2"/>
          <p:cNvSpPr>
            <a:spLocks noGrp="1"/>
          </p:cNvSpPr>
          <p:nvPr>
            <p:ph idx="1"/>
          </p:nvPr>
        </p:nvSpPr>
        <p:spPr/>
        <p:txBody>
          <a:bodyPr/>
          <a:lstStyle/>
          <a:p>
            <a:pPr eaLnBrk="1" hangingPunct="1"/>
            <a:r>
              <a:rPr lang="en-US" dirty="0" smtClean="0"/>
              <a:t>An act of discrimination that involves treating an employee or applicant differently from another employee or applicant because of membership in a protected class</a:t>
            </a:r>
            <a:r>
              <a:rPr lang="en-US" dirty="0" smtClean="0"/>
              <a:t>.</a:t>
            </a:r>
          </a:p>
          <a:p>
            <a:pPr eaLnBrk="1" hangingPunct="1"/>
            <a:endParaRPr lang="en-US" dirty="0" smtClean="0"/>
          </a:p>
          <a:p>
            <a:pPr eaLnBrk="1" hangingPunct="1"/>
            <a:r>
              <a:rPr lang="en-US" dirty="0" smtClean="0"/>
              <a:t>Focuses on consequences/effects and intent</a:t>
            </a:r>
            <a:r>
              <a:rPr lang="en-US" dirty="0" smtClean="0"/>
              <a:t>.</a:t>
            </a:r>
          </a:p>
          <a:p>
            <a:pPr eaLnBrk="1" hangingPunct="1"/>
            <a:endParaRPr lang="en-US" dirty="0" smtClean="0"/>
          </a:p>
          <a:p>
            <a:pPr eaLnBrk="1" hangingPunct="1"/>
            <a:r>
              <a:rPr lang="en-US" dirty="0" smtClean="0"/>
              <a:t>McDonnell Douglas Corp. v. Green, 411 U.S. 792 (1973</a:t>
            </a:r>
            <a:r>
              <a:rPr lang="en-US" dirty="0" smtClean="0"/>
              <a:t>).</a:t>
            </a:r>
            <a:endParaRPr lang="en-US" dirty="0" smtClean="0"/>
          </a:p>
          <a:p>
            <a:pPr eaLnBrk="1" hangingPunct="1">
              <a:buFontTx/>
              <a:buNone/>
            </a:pPr>
            <a:endParaRPr lang="en-US" dirty="0" smtClean="0"/>
          </a:p>
          <a:p>
            <a:pPr eaLnBrk="1" hangingPunct="1">
              <a:buFontTx/>
              <a:buNone/>
            </a:pPr>
            <a:endParaRPr lang="en-US" dirty="0" smtClean="0"/>
          </a:p>
          <a:p>
            <a:pPr eaLnBrk="1" hangingPunct="1">
              <a:buFontTx/>
              <a:buNone/>
            </a:pPr>
            <a:endParaRPr lang="en-US" sz="1200" dirty="0" smtClean="0"/>
          </a:p>
          <a:p>
            <a:pPr eaLnBrk="1" hangingPunct="1">
              <a:buFontTx/>
              <a:buNone/>
            </a:pPr>
            <a:r>
              <a:rPr lang="en-US" sz="1200" dirty="0" smtClean="0"/>
              <a:t>Title VII of 1964 Civil Rights Act and subsequent amendments.</a:t>
            </a:r>
          </a:p>
        </p:txBody>
      </p:sp>
      <p:sp>
        <p:nvSpPr>
          <p:cNvPr id="46083" name="Footer Placeholder 3"/>
          <p:cNvSpPr>
            <a:spLocks noGrp="1"/>
          </p:cNvSpPr>
          <p:nvPr>
            <p:ph type="ftr" sz="quarter" idx="10"/>
          </p:nvPr>
        </p:nvSpPr>
        <p:spPr>
          <a:noFill/>
        </p:spPr>
        <p:txBody>
          <a:bodyPr/>
          <a:lstStyle/>
          <a:p>
            <a:r>
              <a:rPr lang="en-US" smtClean="0"/>
              <a:t>©SHRM 2009</a:t>
            </a:r>
          </a:p>
        </p:txBody>
      </p:sp>
      <p:sp>
        <p:nvSpPr>
          <p:cNvPr id="46084" name="Slide Number Placeholder 4"/>
          <p:cNvSpPr>
            <a:spLocks noGrp="1"/>
          </p:cNvSpPr>
          <p:nvPr>
            <p:ph type="sldNum" sz="quarter" idx="11"/>
          </p:nvPr>
        </p:nvSpPr>
        <p:spPr>
          <a:noFill/>
        </p:spPr>
        <p:txBody>
          <a:bodyPr/>
          <a:lstStyle/>
          <a:p>
            <a:fld id="{7FA9CF26-5E9B-4DC0-A138-EE3405B65106}" type="slidenum">
              <a:rPr lang="en-US" smtClean="0"/>
              <a:pPr/>
              <a:t>16</a:t>
            </a:fld>
            <a:endParaRPr lang="en-US"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p:txBody>
          <a:bodyPr/>
          <a:lstStyle/>
          <a:p>
            <a:pPr eaLnBrk="1" hangingPunct="1"/>
            <a:r>
              <a:rPr lang="en-US" smtClean="0"/>
              <a:t>Disparate Treatment Discrimination</a:t>
            </a:r>
          </a:p>
        </p:txBody>
      </p:sp>
      <p:sp>
        <p:nvSpPr>
          <p:cNvPr id="48130" name="Content Placeholder 2"/>
          <p:cNvSpPr>
            <a:spLocks noGrp="1"/>
          </p:cNvSpPr>
          <p:nvPr>
            <p:ph idx="1"/>
          </p:nvPr>
        </p:nvSpPr>
        <p:spPr/>
        <p:txBody>
          <a:bodyPr/>
          <a:lstStyle/>
          <a:p>
            <a:pPr eaLnBrk="1" hangingPunct="1"/>
            <a:r>
              <a:rPr lang="en-US" smtClean="0"/>
              <a:t>Plaintiff’s burden:</a:t>
            </a:r>
          </a:p>
          <a:p>
            <a:pPr lvl="1" eaLnBrk="1" hangingPunct="1"/>
            <a:r>
              <a:rPr lang="en-US" smtClean="0"/>
              <a:t>Event occurrence: Member of protected class, applied for job/promotion, rejection, job remained open or filled by someone else.</a:t>
            </a:r>
          </a:p>
          <a:p>
            <a:pPr lvl="1" eaLnBrk="1" hangingPunct="1"/>
            <a:r>
              <a:rPr lang="en-US" smtClean="0"/>
              <a:t>Direct evidence: Tape recording or writing of wrongfulness.</a:t>
            </a:r>
          </a:p>
          <a:p>
            <a:pPr lvl="1" eaLnBrk="1" hangingPunct="1"/>
            <a:r>
              <a:rPr lang="en-US" smtClean="0"/>
              <a:t>Circumstantial evidence and analysis of similarly: Situated others – ambiguous remarks, history of related behavior, how others in same protected class have been treated.</a:t>
            </a:r>
          </a:p>
          <a:p>
            <a:pPr eaLnBrk="1" hangingPunct="1"/>
            <a:r>
              <a:rPr lang="en-US" smtClean="0"/>
              <a:t>Defendant’s response.</a:t>
            </a:r>
          </a:p>
          <a:p>
            <a:pPr eaLnBrk="1" hangingPunct="1"/>
            <a:r>
              <a:rPr lang="en-US" smtClean="0"/>
              <a:t>Plaintiff’s additional burden.</a:t>
            </a:r>
          </a:p>
          <a:p>
            <a:pPr eaLnBrk="1" hangingPunct="1"/>
            <a:r>
              <a:rPr lang="en-US" smtClean="0"/>
              <a:t>In-class activity.</a:t>
            </a:r>
          </a:p>
          <a:p>
            <a:pPr eaLnBrk="1" hangingPunct="1">
              <a:buFontTx/>
              <a:buNone/>
            </a:pPr>
            <a:endParaRPr lang="en-US" sz="1200" smtClean="0"/>
          </a:p>
          <a:p>
            <a:pPr eaLnBrk="1" hangingPunct="1">
              <a:buFontTx/>
              <a:buNone/>
            </a:pPr>
            <a:endParaRPr lang="en-US" sz="1200" smtClean="0"/>
          </a:p>
          <a:p>
            <a:pPr eaLnBrk="1" hangingPunct="1">
              <a:buFontTx/>
              <a:buNone/>
            </a:pPr>
            <a:r>
              <a:rPr lang="en-US" sz="1200" smtClean="0"/>
              <a:t>Title VII of 1964 Civil Rights Act and subsequent amendments.</a:t>
            </a:r>
          </a:p>
          <a:p>
            <a:pPr eaLnBrk="1" hangingPunct="1"/>
            <a:endParaRPr lang="en-US" smtClean="0"/>
          </a:p>
        </p:txBody>
      </p:sp>
      <p:sp>
        <p:nvSpPr>
          <p:cNvPr id="48131" name="Footer Placeholder 3"/>
          <p:cNvSpPr>
            <a:spLocks noGrp="1"/>
          </p:cNvSpPr>
          <p:nvPr>
            <p:ph type="ftr" sz="quarter" idx="10"/>
          </p:nvPr>
        </p:nvSpPr>
        <p:spPr>
          <a:noFill/>
        </p:spPr>
        <p:txBody>
          <a:bodyPr/>
          <a:lstStyle/>
          <a:p>
            <a:r>
              <a:rPr lang="en-US" smtClean="0"/>
              <a:t>©SHRM 2009</a:t>
            </a:r>
          </a:p>
        </p:txBody>
      </p:sp>
      <p:sp>
        <p:nvSpPr>
          <p:cNvPr id="48132" name="Slide Number Placeholder 4"/>
          <p:cNvSpPr>
            <a:spLocks noGrp="1"/>
          </p:cNvSpPr>
          <p:nvPr>
            <p:ph type="sldNum" sz="quarter" idx="11"/>
          </p:nvPr>
        </p:nvSpPr>
        <p:spPr>
          <a:noFill/>
        </p:spPr>
        <p:txBody>
          <a:bodyPr/>
          <a:lstStyle/>
          <a:p>
            <a:fld id="{64A2ACB3-98F6-4501-B36A-81AB1F8EE042}" type="slidenum">
              <a:rPr lang="en-US" smtClean="0"/>
              <a:pPr/>
              <a:t>17</a:t>
            </a:fld>
            <a:endParaRPr lang="en-US"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p:txBody>
          <a:bodyPr/>
          <a:lstStyle/>
          <a:p>
            <a:pPr eaLnBrk="1" hangingPunct="1"/>
            <a:r>
              <a:rPr lang="en-US" smtClean="0"/>
              <a:t>Implications for HR Departments</a:t>
            </a:r>
          </a:p>
        </p:txBody>
      </p:sp>
      <p:sp>
        <p:nvSpPr>
          <p:cNvPr id="50178" name="Footer Placeholder 3"/>
          <p:cNvSpPr>
            <a:spLocks noGrp="1"/>
          </p:cNvSpPr>
          <p:nvPr>
            <p:ph type="ftr" sz="quarter" idx="10"/>
          </p:nvPr>
        </p:nvSpPr>
        <p:spPr>
          <a:noFill/>
        </p:spPr>
        <p:txBody>
          <a:bodyPr/>
          <a:lstStyle/>
          <a:p>
            <a:r>
              <a:rPr lang="en-US" smtClean="0"/>
              <a:t>©SHRM 2009</a:t>
            </a:r>
          </a:p>
        </p:txBody>
      </p:sp>
      <p:sp>
        <p:nvSpPr>
          <p:cNvPr id="50179" name="Slide Number Placeholder 4"/>
          <p:cNvSpPr>
            <a:spLocks noGrp="1"/>
          </p:cNvSpPr>
          <p:nvPr>
            <p:ph type="sldNum" sz="quarter" idx="11"/>
          </p:nvPr>
        </p:nvSpPr>
        <p:spPr>
          <a:noFill/>
        </p:spPr>
        <p:txBody>
          <a:bodyPr/>
          <a:lstStyle/>
          <a:p>
            <a:fld id="{75ADB791-3346-4DC1-BFFC-A046C270F033}" type="slidenum">
              <a:rPr lang="en-US" smtClean="0"/>
              <a:pPr/>
              <a:t>18</a:t>
            </a:fld>
            <a:endParaRPr lang="en-US" smtClean="0"/>
          </a:p>
        </p:txBody>
      </p:sp>
      <p:sp>
        <p:nvSpPr>
          <p:cNvPr id="50180" name="Content Placeholder 5"/>
          <p:cNvSpPr>
            <a:spLocks noGrp="1"/>
          </p:cNvSpPr>
          <p:nvPr>
            <p:ph idx="1"/>
          </p:nvPr>
        </p:nvSpPr>
        <p:spPr/>
        <p:txBody>
          <a:bodyPr/>
          <a:lstStyle/>
          <a:p>
            <a:pPr eaLnBrk="1" hangingPunct="1"/>
            <a:r>
              <a:rPr lang="en-US" sz="2400" smtClean="0"/>
              <a:t>Management training.</a:t>
            </a:r>
          </a:p>
          <a:p>
            <a:pPr eaLnBrk="1" hangingPunct="1"/>
            <a:r>
              <a:rPr lang="en-US" sz="2400" smtClean="0"/>
              <a:t>Anti-discrimination policy and complaint procedure.</a:t>
            </a:r>
          </a:p>
          <a:p>
            <a:pPr eaLnBrk="1" hangingPunct="1"/>
            <a:r>
              <a:rPr lang="en-US" sz="2400" smtClean="0"/>
              <a:t>Sensitivity training.</a:t>
            </a:r>
          </a:p>
          <a:p>
            <a:pPr eaLnBrk="1" hangingPunct="1"/>
            <a:r>
              <a:rPr lang="en-US" sz="2400" smtClean="0"/>
              <a:t>Review procedure for employee documentation and personnel decisions.</a:t>
            </a:r>
          </a:p>
          <a:p>
            <a:pPr eaLnBrk="1" hangingPunct="1"/>
            <a:r>
              <a:rPr lang="en-US" sz="2400" smtClean="0"/>
              <a:t>Regular analysis of demographic data.</a:t>
            </a:r>
          </a:p>
          <a:p>
            <a:pPr eaLnBrk="1" hangingPunct="1"/>
            <a:r>
              <a:rPr lang="en-US" sz="2400" smtClean="0"/>
              <a:t>Treat employment-at –doctrine as a shield not as a weapon.</a:t>
            </a:r>
          </a:p>
          <a:p>
            <a:pPr eaLnBrk="1" hangingPunct="1"/>
            <a:r>
              <a:rPr lang="en-US" sz="2400" smtClean="0"/>
              <a:t>Other?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pPr eaLnBrk="1" hangingPunct="1"/>
            <a:r>
              <a:rPr lang="en-US" smtClean="0"/>
              <a:t>Learning Objectives</a:t>
            </a:r>
          </a:p>
        </p:txBody>
      </p:sp>
      <p:sp>
        <p:nvSpPr>
          <p:cNvPr id="17410" name="Content Placeholder 2"/>
          <p:cNvSpPr>
            <a:spLocks noGrp="1"/>
          </p:cNvSpPr>
          <p:nvPr>
            <p:ph idx="1"/>
          </p:nvPr>
        </p:nvSpPr>
        <p:spPr>
          <a:xfrm>
            <a:off x="1752600" y="1295400"/>
            <a:ext cx="6934200" cy="5029200"/>
          </a:xfrm>
        </p:spPr>
        <p:txBody>
          <a:bodyPr/>
          <a:lstStyle/>
          <a:p>
            <a:pPr eaLnBrk="1" hangingPunct="1">
              <a:buFontTx/>
              <a:buNone/>
            </a:pPr>
            <a:r>
              <a:rPr lang="en-US" smtClean="0"/>
              <a:t>By the end of this module, students will be able to:</a:t>
            </a:r>
          </a:p>
          <a:p>
            <a:pPr eaLnBrk="1" hangingPunct="1"/>
            <a:r>
              <a:rPr lang="en-US" smtClean="0"/>
              <a:t>Define adverse impact discrimination and perform the legally accepted calculation to discern if it exists in a given situation.</a:t>
            </a:r>
          </a:p>
          <a:p>
            <a:pPr eaLnBrk="1" hangingPunct="1"/>
            <a:r>
              <a:rPr lang="en-US" smtClean="0"/>
              <a:t>Define disparate treatment discrimination and understand the process used to determine if there is reason to believe discrimination has occurred.</a:t>
            </a:r>
          </a:p>
          <a:p>
            <a:pPr eaLnBrk="1" hangingPunct="1"/>
            <a:r>
              <a:rPr lang="en-US" smtClean="0"/>
              <a:t>Distinguish among three types of test validity evidence and understand the steps needed to collect such evidence.</a:t>
            </a:r>
          </a:p>
          <a:p>
            <a:pPr eaLnBrk="1" hangingPunct="1"/>
            <a:r>
              <a:rPr lang="en-US" smtClean="0"/>
              <a:t>Identify related HR policy and procedure implications.</a:t>
            </a:r>
          </a:p>
          <a:p>
            <a:pPr eaLnBrk="1" hangingPunct="1">
              <a:buFontTx/>
              <a:buNone/>
            </a:pPr>
            <a:endParaRPr lang="en-US" smtClean="0"/>
          </a:p>
        </p:txBody>
      </p:sp>
      <p:sp>
        <p:nvSpPr>
          <p:cNvPr id="17411" name="Footer Placeholder 3"/>
          <p:cNvSpPr>
            <a:spLocks noGrp="1"/>
          </p:cNvSpPr>
          <p:nvPr>
            <p:ph type="ftr" sz="quarter" idx="10"/>
          </p:nvPr>
        </p:nvSpPr>
        <p:spPr>
          <a:noFill/>
        </p:spPr>
        <p:txBody>
          <a:bodyPr/>
          <a:lstStyle/>
          <a:p>
            <a:r>
              <a:rPr lang="en-US" smtClean="0"/>
              <a:t>©SHRM 2009</a:t>
            </a:r>
          </a:p>
        </p:txBody>
      </p:sp>
      <p:sp>
        <p:nvSpPr>
          <p:cNvPr id="17412" name="Slide Number Placeholder 4"/>
          <p:cNvSpPr>
            <a:spLocks noGrp="1"/>
          </p:cNvSpPr>
          <p:nvPr>
            <p:ph type="sldNum" sz="quarter" idx="11"/>
          </p:nvPr>
        </p:nvSpPr>
        <p:spPr>
          <a:noFill/>
        </p:spPr>
        <p:txBody>
          <a:bodyPr/>
          <a:lstStyle/>
          <a:p>
            <a:fld id="{F1A0014E-B4B1-4E48-B684-3D6278D92842}"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Footer Placeholder 3"/>
          <p:cNvSpPr>
            <a:spLocks noGrp="1"/>
          </p:cNvSpPr>
          <p:nvPr>
            <p:ph type="ftr" sz="quarter" idx="10"/>
          </p:nvPr>
        </p:nvSpPr>
        <p:spPr>
          <a:noFill/>
        </p:spPr>
        <p:txBody>
          <a:bodyPr/>
          <a:lstStyle/>
          <a:p>
            <a:r>
              <a:rPr lang="en-US" smtClean="0"/>
              <a:t>©SHRM 2009</a:t>
            </a:r>
          </a:p>
        </p:txBody>
      </p:sp>
      <p:sp>
        <p:nvSpPr>
          <p:cNvPr id="19458" name="Slide Number Placeholder 4"/>
          <p:cNvSpPr>
            <a:spLocks noGrp="1"/>
          </p:cNvSpPr>
          <p:nvPr>
            <p:ph type="sldNum" sz="quarter" idx="11"/>
          </p:nvPr>
        </p:nvSpPr>
        <p:spPr>
          <a:noFill/>
        </p:spPr>
        <p:txBody>
          <a:bodyPr/>
          <a:lstStyle/>
          <a:p>
            <a:fld id="{810A9D62-899F-4D0A-97E0-DFBA3994DF6E}" type="slidenum">
              <a:rPr lang="en-US" smtClean="0"/>
              <a:pPr/>
              <a:t>3</a:t>
            </a:fld>
            <a:endParaRPr lang="en-US" smtClean="0"/>
          </a:p>
        </p:txBody>
      </p:sp>
      <p:sp>
        <p:nvSpPr>
          <p:cNvPr id="19459" name="Rectangle 23"/>
          <p:cNvSpPr>
            <a:spLocks noGrp="1" noChangeArrowheads="1"/>
          </p:cNvSpPr>
          <p:nvPr>
            <p:ph type="title"/>
          </p:nvPr>
        </p:nvSpPr>
        <p:spPr/>
        <p:txBody>
          <a:bodyPr/>
          <a:lstStyle/>
          <a:p>
            <a:pPr eaLnBrk="1" hangingPunct="1"/>
            <a:r>
              <a:rPr lang="en-US" smtClean="0"/>
              <a:t>Employment Discrimination</a:t>
            </a:r>
          </a:p>
        </p:txBody>
      </p:sp>
      <p:sp>
        <p:nvSpPr>
          <p:cNvPr id="19460" name="Rectangle 24"/>
          <p:cNvSpPr>
            <a:spLocks noGrp="1" noChangeArrowheads="1"/>
          </p:cNvSpPr>
          <p:nvPr>
            <p:ph type="body" idx="1"/>
          </p:nvPr>
        </p:nvSpPr>
        <p:spPr/>
        <p:txBody>
          <a:bodyPr/>
          <a:lstStyle/>
          <a:p>
            <a:pPr eaLnBrk="1" hangingPunct="1"/>
            <a:r>
              <a:rPr lang="en-US" dirty="0" smtClean="0"/>
              <a:t>Personnel decisions</a:t>
            </a:r>
            <a:r>
              <a:rPr lang="en-US" dirty="0" smtClean="0"/>
              <a:t>.</a:t>
            </a:r>
          </a:p>
          <a:p>
            <a:pPr eaLnBrk="1" hangingPunct="1"/>
            <a:endParaRPr lang="en-US" dirty="0" smtClean="0"/>
          </a:p>
          <a:p>
            <a:pPr eaLnBrk="1" hangingPunct="1"/>
            <a:r>
              <a:rPr lang="en-US" dirty="0" smtClean="0"/>
              <a:t>Limitation, segregation or classification of employees or applicants</a:t>
            </a:r>
            <a:r>
              <a:rPr lang="en-US" dirty="0" smtClean="0"/>
              <a:t>.</a:t>
            </a:r>
          </a:p>
          <a:p>
            <a:pPr eaLnBrk="1" hangingPunct="1"/>
            <a:endParaRPr lang="en-US" dirty="0" smtClean="0"/>
          </a:p>
          <a:p>
            <a:pPr eaLnBrk="1" hangingPunct="1"/>
            <a:r>
              <a:rPr lang="en-US" dirty="0" smtClean="0"/>
              <a:t>No retaliation</a:t>
            </a:r>
            <a:r>
              <a:rPr lang="en-US" dirty="0" smtClean="0"/>
              <a:t>.</a:t>
            </a:r>
            <a:endParaRPr lang="en-US" dirty="0" smtClean="0"/>
          </a:p>
          <a:p>
            <a:pPr eaLnBrk="1" hangingPunct="1">
              <a:buFontTx/>
              <a:buNone/>
            </a:pPr>
            <a:endParaRPr lang="en-US" dirty="0" smtClean="0"/>
          </a:p>
          <a:p>
            <a:pPr eaLnBrk="1" hangingPunct="1">
              <a:buFontTx/>
              <a:buNone/>
            </a:pPr>
            <a:endParaRPr lang="en-US" dirty="0" smtClean="0"/>
          </a:p>
          <a:p>
            <a:pPr eaLnBrk="1" hangingPunct="1">
              <a:buFontTx/>
              <a:buNone/>
            </a:pPr>
            <a:endParaRPr lang="en-US" dirty="0" smtClean="0"/>
          </a:p>
          <a:p>
            <a:pPr eaLnBrk="1" hangingPunct="1">
              <a:buFontTx/>
              <a:buNone/>
            </a:pPr>
            <a:endParaRPr lang="en-US" dirty="0" smtClean="0"/>
          </a:p>
          <a:p>
            <a:pPr eaLnBrk="1" hangingPunct="1">
              <a:buFontTx/>
              <a:buNone/>
            </a:pPr>
            <a:endParaRPr lang="en-US" dirty="0" smtClean="0"/>
          </a:p>
          <a:p>
            <a:pPr eaLnBrk="1" hangingPunct="1">
              <a:buFontTx/>
              <a:buNone/>
            </a:pPr>
            <a:endParaRPr lang="en-US" sz="1200" dirty="0" smtClean="0"/>
          </a:p>
          <a:p>
            <a:pPr eaLnBrk="1" hangingPunct="1">
              <a:buFontTx/>
              <a:buNone/>
            </a:pPr>
            <a:r>
              <a:rPr lang="en-US" sz="1200" dirty="0" smtClean="0"/>
              <a:t>Title VII of 1964 Civil Rights 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pPr eaLnBrk="1" hangingPunct="1"/>
            <a:r>
              <a:rPr lang="en-US" smtClean="0"/>
              <a:t>Protected Classes</a:t>
            </a:r>
          </a:p>
        </p:txBody>
      </p:sp>
      <p:sp>
        <p:nvSpPr>
          <p:cNvPr id="21506" name="Content Placeholder 2"/>
          <p:cNvSpPr>
            <a:spLocks noGrp="1"/>
          </p:cNvSpPr>
          <p:nvPr>
            <p:ph idx="1"/>
          </p:nvPr>
        </p:nvSpPr>
        <p:spPr/>
        <p:txBody>
          <a:bodyPr/>
          <a:lstStyle/>
          <a:p>
            <a:pPr eaLnBrk="1" hangingPunct="1">
              <a:buFontTx/>
              <a:buNone/>
            </a:pPr>
            <a:r>
              <a:rPr lang="en-US" sz="1700" smtClean="0"/>
              <a:t>Under Title VII of the 1964 Civil Rights Act:</a:t>
            </a:r>
          </a:p>
          <a:p>
            <a:pPr eaLnBrk="1" hangingPunct="1"/>
            <a:r>
              <a:rPr lang="en-US" sz="1700" smtClean="0"/>
              <a:t>Race--</a:t>
            </a:r>
            <a:r>
              <a:rPr lang="en-US" sz="1900" smtClean="0"/>
              <a:t>Includes discrimination on the basis of ancestry or physical or cultural characteristics associated with a certain race (e.g., skin color, hair texture or styles).</a:t>
            </a:r>
          </a:p>
          <a:p>
            <a:pPr eaLnBrk="1" hangingPunct="1"/>
            <a:r>
              <a:rPr lang="en-US" sz="1700" smtClean="0"/>
              <a:t>Sex</a:t>
            </a:r>
          </a:p>
          <a:p>
            <a:pPr eaLnBrk="1" hangingPunct="1"/>
            <a:r>
              <a:rPr lang="en-US" sz="1700" smtClean="0"/>
              <a:t>National origin</a:t>
            </a:r>
          </a:p>
          <a:p>
            <a:pPr eaLnBrk="1" hangingPunct="1"/>
            <a:r>
              <a:rPr lang="en-US" sz="1700" smtClean="0"/>
              <a:t>Religion </a:t>
            </a:r>
          </a:p>
          <a:p>
            <a:pPr eaLnBrk="1" hangingPunct="1"/>
            <a:r>
              <a:rPr lang="en-US" sz="1700" smtClean="0"/>
              <a:t>Color--</a:t>
            </a:r>
            <a:r>
              <a:rPr lang="en-US" sz="1900" smtClean="0"/>
              <a:t>Refers to skin pigmentation (i.e., lightness or darkness of the skin), complexion, shade or tone. Color discrimination can occur between persons of different races or ethnicities, or even between persons of the same race or ethnicity.</a:t>
            </a:r>
          </a:p>
          <a:p>
            <a:pPr eaLnBrk="1" hangingPunct="1">
              <a:buFontTx/>
              <a:buNone/>
            </a:pPr>
            <a:r>
              <a:rPr lang="en-US" sz="1900" smtClean="0"/>
              <a:t>Other federal laws:</a:t>
            </a:r>
          </a:p>
          <a:p>
            <a:pPr eaLnBrk="1" hangingPunct="1"/>
            <a:r>
              <a:rPr lang="en-US" sz="1700" smtClean="0"/>
              <a:t>Pregnancy (Pregnancy Discrimination Act).</a:t>
            </a:r>
          </a:p>
          <a:p>
            <a:pPr eaLnBrk="1" hangingPunct="1"/>
            <a:r>
              <a:rPr lang="en-US" sz="1700" smtClean="0"/>
              <a:t>Disability (Americans with Disabilities Act).</a:t>
            </a:r>
          </a:p>
          <a:p>
            <a:pPr eaLnBrk="1" hangingPunct="1"/>
            <a:r>
              <a:rPr lang="en-US" sz="1700" smtClean="0"/>
              <a:t>Age (Age Discrimination in Employment Act).</a:t>
            </a:r>
          </a:p>
          <a:p>
            <a:pPr eaLnBrk="1" hangingPunct="1"/>
            <a:r>
              <a:rPr lang="en-US" sz="1700" smtClean="0"/>
              <a:t>Other.</a:t>
            </a:r>
          </a:p>
          <a:p>
            <a:pPr eaLnBrk="1" hangingPunct="1"/>
            <a:endParaRPr lang="en-US" sz="1700" smtClean="0"/>
          </a:p>
          <a:p>
            <a:pPr eaLnBrk="1" hangingPunct="1"/>
            <a:endParaRPr lang="en-US" sz="1700" smtClean="0"/>
          </a:p>
          <a:p>
            <a:pPr eaLnBrk="1" hangingPunct="1">
              <a:buFontTx/>
              <a:buNone/>
            </a:pPr>
            <a:endParaRPr lang="en-US" sz="1700" smtClean="0"/>
          </a:p>
          <a:p>
            <a:pPr eaLnBrk="1" hangingPunct="1">
              <a:buFontTx/>
              <a:buNone/>
            </a:pPr>
            <a:endParaRPr lang="en-US" sz="1700" smtClean="0"/>
          </a:p>
          <a:p>
            <a:pPr eaLnBrk="1" hangingPunct="1">
              <a:buFontTx/>
              <a:buNone/>
            </a:pPr>
            <a:endParaRPr lang="en-US" sz="1700" smtClean="0"/>
          </a:p>
          <a:p>
            <a:pPr eaLnBrk="1" hangingPunct="1"/>
            <a:endParaRPr lang="en-US" sz="1700" smtClean="0"/>
          </a:p>
        </p:txBody>
      </p:sp>
      <p:sp>
        <p:nvSpPr>
          <p:cNvPr id="21507" name="Footer Placeholder 3"/>
          <p:cNvSpPr>
            <a:spLocks noGrp="1"/>
          </p:cNvSpPr>
          <p:nvPr>
            <p:ph type="ftr" sz="quarter" idx="10"/>
          </p:nvPr>
        </p:nvSpPr>
        <p:spPr>
          <a:noFill/>
        </p:spPr>
        <p:txBody>
          <a:bodyPr/>
          <a:lstStyle/>
          <a:p>
            <a:r>
              <a:rPr lang="en-US" smtClean="0"/>
              <a:t>©SHRM 2009</a:t>
            </a:r>
          </a:p>
        </p:txBody>
      </p:sp>
      <p:sp>
        <p:nvSpPr>
          <p:cNvPr id="21508" name="Slide Number Placeholder 4"/>
          <p:cNvSpPr>
            <a:spLocks noGrp="1"/>
          </p:cNvSpPr>
          <p:nvPr>
            <p:ph type="sldNum" sz="quarter" idx="11"/>
          </p:nvPr>
        </p:nvSpPr>
        <p:spPr>
          <a:noFill/>
        </p:spPr>
        <p:txBody>
          <a:bodyPr/>
          <a:lstStyle/>
          <a:p>
            <a:fld id="{40E72E76-DA67-4A0A-B45E-449B404E81CD}" type="slidenum">
              <a:rPr lang="en-US" smtClean="0"/>
              <a:pPr/>
              <a:t>4</a:t>
            </a:fld>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pPr eaLnBrk="1" hangingPunct="1"/>
            <a:r>
              <a:rPr lang="en-US" smtClean="0"/>
              <a:t>Disparate/Adverse Impact Discrimination</a:t>
            </a:r>
          </a:p>
        </p:txBody>
      </p:sp>
      <p:sp>
        <p:nvSpPr>
          <p:cNvPr id="23554" name="Content Placeholder 2"/>
          <p:cNvSpPr>
            <a:spLocks noGrp="1"/>
          </p:cNvSpPr>
          <p:nvPr>
            <p:ph idx="1"/>
          </p:nvPr>
        </p:nvSpPr>
        <p:spPr>
          <a:xfrm>
            <a:off x="1752600" y="1295400"/>
            <a:ext cx="6934200" cy="5105400"/>
          </a:xfrm>
        </p:spPr>
        <p:txBody>
          <a:bodyPr/>
          <a:lstStyle/>
          <a:p>
            <a:pPr eaLnBrk="1" hangingPunct="1"/>
            <a:r>
              <a:rPr lang="en-US" dirty="0" smtClean="0"/>
              <a:t>Involves employment practices </a:t>
            </a:r>
            <a:r>
              <a:rPr lang="en-US" dirty="0" smtClean="0"/>
              <a:t>that </a:t>
            </a:r>
            <a:r>
              <a:rPr lang="en-US" dirty="0" smtClean="0"/>
              <a:t>appear to be neutral but adversely and disproportionately affect a protected class of people.</a:t>
            </a:r>
          </a:p>
          <a:p>
            <a:pPr eaLnBrk="1" hangingPunct="1"/>
            <a:r>
              <a:rPr lang="en-US" dirty="0" smtClean="0"/>
              <a:t>Focuses on consequences and effect of practice, not intent.</a:t>
            </a:r>
          </a:p>
          <a:p>
            <a:pPr eaLnBrk="1" hangingPunct="1"/>
            <a:r>
              <a:rPr lang="en-US" dirty="0" smtClean="0"/>
              <a:t>Pertinent evidence usually involves a comparison of selection ratios for protected classes according to the “4/5ths rule” or “Griggs Standard” (</a:t>
            </a:r>
            <a:r>
              <a:rPr lang="en-US" i="1" dirty="0" smtClean="0"/>
              <a:t>Griggs v. Duke Power Co</a:t>
            </a:r>
            <a:r>
              <a:rPr lang="en-US" dirty="0" smtClean="0"/>
              <a:t>., 401 U.S. 424 (1971)).</a:t>
            </a:r>
          </a:p>
          <a:p>
            <a:pPr eaLnBrk="1" hangingPunct="1"/>
            <a:r>
              <a:rPr lang="en-US" dirty="0" smtClean="0"/>
              <a:t>If the selection ratio of Protected Class A is less than 80% of the selection ratio for majority Protected Class B, then statistical evidence of discrimination exists.</a:t>
            </a:r>
            <a:endParaRPr lang="en-US" sz="1200" dirty="0" smtClean="0"/>
          </a:p>
          <a:p>
            <a:pPr eaLnBrk="1" hangingPunct="1">
              <a:buFontTx/>
              <a:buNone/>
            </a:pPr>
            <a:r>
              <a:rPr lang="en-US" sz="1000" dirty="0" smtClean="0"/>
              <a:t>Title VII of 1964 Civil Right Act and subsequent amendments.</a:t>
            </a:r>
          </a:p>
          <a:p>
            <a:pPr eaLnBrk="1" hangingPunct="1">
              <a:buFontTx/>
              <a:buNone/>
            </a:pPr>
            <a:r>
              <a:rPr lang="en-US" sz="1000" dirty="0" smtClean="0"/>
              <a:t>41CFR60-3 – Uniform Guidelines on Employee Selection Procedures - 1978</a:t>
            </a:r>
          </a:p>
          <a:p>
            <a:pPr eaLnBrk="1" hangingPunct="1"/>
            <a:endParaRPr lang="en-US" dirty="0" smtClean="0"/>
          </a:p>
          <a:p>
            <a:pPr eaLnBrk="1" hangingPunct="1"/>
            <a:endParaRPr lang="en-US" dirty="0" smtClean="0"/>
          </a:p>
        </p:txBody>
      </p:sp>
      <p:sp>
        <p:nvSpPr>
          <p:cNvPr id="23555" name="Footer Placeholder 3"/>
          <p:cNvSpPr>
            <a:spLocks noGrp="1"/>
          </p:cNvSpPr>
          <p:nvPr>
            <p:ph type="ftr" sz="quarter" idx="10"/>
          </p:nvPr>
        </p:nvSpPr>
        <p:spPr>
          <a:noFill/>
        </p:spPr>
        <p:txBody>
          <a:bodyPr/>
          <a:lstStyle/>
          <a:p>
            <a:r>
              <a:rPr lang="en-US" smtClean="0"/>
              <a:t>©SHRM 2009</a:t>
            </a:r>
          </a:p>
        </p:txBody>
      </p:sp>
      <p:sp>
        <p:nvSpPr>
          <p:cNvPr id="23556" name="Slide Number Placeholder 4"/>
          <p:cNvSpPr>
            <a:spLocks noGrp="1"/>
          </p:cNvSpPr>
          <p:nvPr>
            <p:ph type="sldNum" sz="quarter" idx="11"/>
          </p:nvPr>
        </p:nvSpPr>
        <p:spPr>
          <a:noFill/>
        </p:spPr>
        <p:txBody>
          <a:bodyPr/>
          <a:lstStyle/>
          <a:p>
            <a:fld id="{2669C423-B1FA-4605-AC43-78F0A901C6EA}" type="slidenum">
              <a:rPr lang="en-US" smtClean="0"/>
              <a:pPr/>
              <a:t>5</a:t>
            </a:fld>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a:xfrm>
            <a:off x="1752600" y="381000"/>
            <a:ext cx="6934200" cy="762000"/>
          </a:xfrm>
        </p:spPr>
        <p:txBody>
          <a:bodyPr/>
          <a:lstStyle/>
          <a:p>
            <a:pPr eaLnBrk="1" hangingPunct="1"/>
            <a:r>
              <a:rPr lang="en-US" smtClean="0"/>
              <a:t>Using the 4/5ths Rule to Calculate Adverse Impact</a:t>
            </a:r>
          </a:p>
        </p:txBody>
      </p:sp>
      <p:sp>
        <p:nvSpPr>
          <p:cNvPr id="25602" name="Content Placeholder 2"/>
          <p:cNvSpPr>
            <a:spLocks noGrp="1"/>
          </p:cNvSpPr>
          <p:nvPr>
            <p:ph idx="1"/>
          </p:nvPr>
        </p:nvSpPr>
        <p:spPr/>
        <p:txBody>
          <a:bodyPr/>
          <a:lstStyle/>
          <a:p>
            <a:pPr marL="457200" indent="-457200" eaLnBrk="1" hangingPunct="1">
              <a:buFontTx/>
              <a:buAutoNum type="arabicPeriod"/>
            </a:pPr>
            <a:r>
              <a:rPr lang="en-US" dirty="0" smtClean="0"/>
              <a:t>Calculate selection ratios (SR) for each group.</a:t>
            </a:r>
          </a:p>
          <a:p>
            <a:pPr marL="857250" lvl="1" indent="-457200" eaLnBrk="1" hangingPunct="1"/>
            <a:r>
              <a:rPr lang="en-US" dirty="0" smtClean="0"/>
              <a:t>Number of women selected divided by the number of women considered (if using sex as an example).</a:t>
            </a:r>
          </a:p>
          <a:p>
            <a:pPr marL="857250" lvl="1" indent="-457200" eaLnBrk="1" hangingPunct="1"/>
            <a:r>
              <a:rPr lang="en-US" dirty="0" smtClean="0"/>
              <a:t>Number of men selected divided by the number of men considered.</a:t>
            </a:r>
          </a:p>
          <a:p>
            <a:pPr marL="457200" indent="-457200" eaLnBrk="1" hangingPunct="1">
              <a:buFontTx/>
              <a:buAutoNum type="arabicPeriod"/>
            </a:pPr>
            <a:r>
              <a:rPr lang="en-US" dirty="0" smtClean="0"/>
              <a:t>Determine if the selection ratio of the </a:t>
            </a:r>
            <a:r>
              <a:rPr lang="en-US" dirty="0" err="1" smtClean="0"/>
              <a:t>unfavored</a:t>
            </a:r>
            <a:r>
              <a:rPr lang="en-US" dirty="0" smtClean="0"/>
              <a:t> </a:t>
            </a:r>
            <a:r>
              <a:rPr lang="en-US" dirty="0" smtClean="0"/>
              <a:t>group is less than 80 percent (4/5</a:t>
            </a:r>
            <a:r>
              <a:rPr lang="en-US" baseline="30000" dirty="0" smtClean="0"/>
              <a:t>th</a:t>
            </a:r>
            <a:r>
              <a:rPr lang="en-US" dirty="0" smtClean="0"/>
              <a:t>s) of the selection ratio of the favored group.</a:t>
            </a:r>
          </a:p>
          <a:p>
            <a:pPr marL="857250" lvl="1" indent="-457200" eaLnBrk="1" hangingPunct="1"/>
            <a:r>
              <a:rPr lang="en-US" dirty="0" smtClean="0"/>
              <a:t>SR of </a:t>
            </a:r>
            <a:r>
              <a:rPr lang="en-US" dirty="0" err="1" smtClean="0"/>
              <a:t>unfavored</a:t>
            </a:r>
            <a:r>
              <a:rPr lang="en-US" dirty="0" smtClean="0"/>
              <a:t> </a:t>
            </a:r>
            <a:r>
              <a:rPr lang="en-US" dirty="0" smtClean="0"/>
              <a:t>group/SR of favored group.</a:t>
            </a:r>
          </a:p>
          <a:p>
            <a:pPr marL="857250" lvl="1" indent="-457200" eaLnBrk="1" hangingPunct="1"/>
            <a:r>
              <a:rPr lang="en-US" dirty="0" smtClean="0"/>
              <a:t>If resulting impact ratio is less than 80 percent,  statistical evidence of adverse impact is present.</a:t>
            </a:r>
          </a:p>
          <a:p>
            <a:pPr marL="457200" indent="-457200" eaLnBrk="1" hangingPunct="1">
              <a:buFontTx/>
              <a:buNone/>
            </a:pPr>
            <a:endParaRPr lang="en-US" sz="1000" dirty="0" smtClean="0"/>
          </a:p>
          <a:p>
            <a:pPr marL="457200" indent="-457200" eaLnBrk="1" hangingPunct="1">
              <a:buFontTx/>
              <a:buNone/>
            </a:pPr>
            <a:r>
              <a:rPr lang="en-US" sz="1000" dirty="0" smtClean="0"/>
              <a:t>41CFR60-3 – Uniform Guidelines on Employee Selection Procedures - 1978</a:t>
            </a:r>
            <a:endParaRPr lang="en-US" dirty="0" smtClean="0"/>
          </a:p>
          <a:p>
            <a:pPr marL="457200" indent="-457200" eaLnBrk="1" hangingPunct="1">
              <a:buFontTx/>
              <a:buNone/>
            </a:pPr>
            <a:r>
              <a:rPr lang="en-US" dirty="0" smtClean="0"/>
              <a:t>In-class example scenarios and calculations.</a:t>
            </a:r>
          </a:p>
          <a:p>
            <a:pPr marL="457200" indent="-457200" eaLnBrk="1" hangingPunct="1">
              <a:buFontTx/>
              <a:buAutoNum type="arabicPeriod"/>
            </a:pPr>
            <a:endParaRPr lang="en-US" dirty="0" smtClean="0"/>
          </a:p>
        </p:txBody>
      </p:sp>
      <p:sp>
        <p:nvSpPr>
          <p:cNvPr id="25603" name="Footer Placeholder 3"/>
          <p:cNvSpPr>
            <a:spLocks noGrp="1"/>
          </p:cNvSpPr>
          <p:nvPr>
            <p:ph type="ftr" sz="quarter" idx="10"/>
          </p:nvPr>
        </p:nvSpPr>
        <p:spPr>
          <a:noFill/>
        </p:spPr>
        <p:txBody>
          <a:bodyPr/>
          <a:lstStyle/>
          <a:p>
            <a:r>
              <a:rPr lang="en-US" smtClean="0"/>
              <a:t>©SHRM 2009</a:t>
            </a:r>
          </a:p>
        </p:txBody>
      </p:sp>
      <p:sp>
        <p:nvSpPr>
          <p:cNvPr id="25604" name="Slide Number Placeholder 4"/>
          <p:cNvSpPr>
            <a:spLocks noGrp="1"/>
          </p:cNvSpPr>
          <p:nvPr>
            <p:ph type="sldNum" sz="quarter" idx="11"/>
          </p:nvPr>
        </p:nvSpPr>
        <p:spPr>
          <a:noFill/>
        </p:spPr>
        <p:txBody>
          <a:bodyPr/>
          <a:lstStyle/>
          <a:p>
            <a:fld id="{DF3FB95C-EAF6-4C9C-89CD-272B51AA025D}" type="slidenum">
              <a:rPr lang="en-US" smtClean="0"/>
              <a:pPr/>
              <a:t>6</a:t>
            </a:fld>
            <a:endParaRPr 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pPr eaLnBrk="1" hangingPunct="1"/>
            <a:r>
              <a:rPr lang="en-US" smtClean="0"/>
              <a:t>Disparate/Adverse Impact Discrimination</a:t>
            </a:r>
          </a:p>
        </p:txBody>
      </p:sp>
      <p:sp>
        <p:nvSpPr>
          <p:cNvPr id="27650" name="Content Placeholder 2"/>
          <p:cNvSpPr>
            <a:spLocks noGrp="1"/>
          </p:cNvSpPr>
          <p:nvPr>
            <p:ph idx="1"/>
          </p:nvPr>
        </p:nvSpPr>
        <p:spPr/>
        <p:txBody>
          <a:bodyPr/>
          <a:lstStyle/>
          <a:p>
            <a:pPr eaLnBrk="1" hangingPunct="1"/>
            <a:r>
              <a:rPr lang="en-US" dirty="0" smtClean="0"/>
              <a:t>If statistical evidence of adverse impact is present, there is a prima facie case for </a:t>
            </a:r>
            <a:r>
              <a:rPr lang="en-US" dirty="0" smtClean="0"/>
              <a:t>discrimination, and </a:t>
            </a:r>
            <a:r>
              <a:rPr lang="en-US" dirty="0" smtClean="0"/>
              <a:t>the employer must show job-relatedness and business necessity of the employment practice.  (A discussion of how to prove job relatedness and business necessity to follow</a:t>
            </a:r>
            <a:r>
              <a:rPr lang="en-US" dirty="0" smtClean="0"/>
              <a:t>.)</a:t>
            </a:r>
          </a:p>
          <a:p>
            <a:pPr eaLnBrk="1" hangingPunct="1"/>
            <a:endParaRPr lang="en-US" dirty="0" smtClean="0"/>
          </a:p>
          <a:p>
            <a:pPr eaLnBrk="1" hangingPunct="1"/>
            <a:r>
              <a:rPr lang="en-US" dirty="0" smtClean="0"/>
              <a:t>Attempt to identify alternative employment practice with less adverse impact</a:t>
            </a:r>
            <a:r>
              <a:rPr lang="en-US" dirty="0" smtClean="0"/>
              <a:t>.</a:t>
            </a:r>
            <a:endParaRPr lang="en-US" sz="1200" dirty="0" smtClean="0"/>
          </a:p>
          <a:p>
            <a:pPr eaLnBrk="1" hangingPunct="1">
              <a:buFontTx/>
              <a:buNone/>
            </a:pPr>
            <a:endParaRPr lang="en-US" sz="1200" dirty="0" smtClean="0"/>
          </a:p>
          <a:p>
            <a:pPr eaLnBrk="1" hangingPunct="1">
              <a:buFontTx/>
              <a:buNone/>
            </a:pPr>
            <a:endParaRPr lang="en-US" sz="1200" dirty="0" smtClean="0"/>
          </a:p>
          <a:p>
            <a:pPr eaLnBrk="1" hangingPunct="1">
              <a:buFontTx/>
              <a:buNone/>
            </a:pPr>
            <a:endParaRPr lang="en-US" sz="1200" dirty="0" smtClean="0"/>
          </a:p>
          <a:p>
            <a:pPr eaLnBrk="1" hangingPunct="1">
              <a:buFontTx/>
              <a:buNone/>
            </a:pPr>
            <a:endParaRPr lang="en-US" sz="1200" dirty="0" smtClean="0"/>
          </a:p>
          <a:p>
            <a:pPr eaLnBrk="1" hangingPunct="1">
              <a:buFontTx/>
              <a:buNone/>
            </a:pPr>
            <a:endParaRPr lang="en-US" sz="1200" dirty="0" smtClean="0"/>
          </a:p>
          <a:p>
            <a:pPr eaLnBrk="1" hangingPunct="1">
              <a:buFontTx/>
              <a:buNone/>
            </a:pPr>
            <a:r>
              <a:rPr lang="en-US" sz="1200" dirty="0" smtClean="0"/>
              <a:t>Title VII of 1964 Civil Right Act and subsequent amendments (Civil Rights Act of 1991)</a:t>
            </a:r>
          </a:p>
          <a:p>
            <a:pPr eaLnBrk="1" hangingPunct="1">
              <a:buFontTx/>
              <a:buNone/>
            </a:pPr>
            <a:r>
              <a:rPr lang="en-US" sz="1200" dirty="0" smtClean="0"/>
              <a:t>41CFR60-3 – Uniform Guidelines on Employee Selection Procedures - 1978</a:t>
            </a:r>
          </a:p>
          <a:p>
            <a:pPr eaLnBrk="1" hangingPunct="1">
              <a:buFontTx/>
              <a:buNone/>
            </a:pPr>
            <a:endParaRPr lang="en-US" dirty="0" smtClean="0"/>
          </a:p>
          <a:p>
            <a:pPr eaLnBrk="1" hangingPunct="1"/>
            <a:endParaRPr lang="en-US" dirty="0" smtClean="0"/>
          </a:p>
        </p:txBody>
      </p:sp>
      <p:sp>
        <p:nvSpPr>
          <p:cNvPr id="27651" name="Footer Placeholder 3"/>
          <p:cNvSpPr>
            <a:spLocks noGrp="1"/>
          </p:cNvSpPr>
          <p:nvPr>
            <p:ph type="ftr" sz="quarter" idx="10"/>
          </p:nvPr>
        </p:nvSpPr>
        <p:spPr>
          <a:noFill/>
        </p:spPr>
        <p:txBody>
          <a:bodyPr/>
          <a:lstStyle/>
          <a:p>
            <a:r>
              <a:rPr lang="en-US" smtClean="0"/>
              <a:t>©SHRM 2009</a:t>
            </a:r>
          </a:p>
        </p:txBody>
      </p:sp>
      <p:sp>
        <p:nvSpPr>
          <p:cNvPr id="27652" name="Slide Number Placeholder 4"/>
          <p:cNvSpPr>
            <a:spLocks noGrp="1"/>
          </p:cNvSpPr>
          <p:nvPr>
            <p:ph type="sldNum" sz="quarter" idx="11"/>
          </p:nvPr>
        </p:nvSpPr>
        <p:spPr>
          <a:noFill/>
        </p:spPr>
        <p:txBody>
          <a:bodyPr/>
          <a:lstStyle/>
          <a:p>
            <a:fld id="{9601C8F5-67E4-438B-B094-B1B0C7997787}" type="slidenum">
              <a:rPr lang="en-US" smtClean="0"/>
              <a:pPr/>
              <a:t>7</a:t>
            </a:fld>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1752600" y="304800"/>
            <a:ext cx="6934200" cy="914400"/>
          </a:xfrm>
        </p:spPr>
        <p:txBody>
          <a:bodyPr/>
          <a:lstStyle/>
          <a:p>
            <a:pPr eaLnBrk="1" hangingPunct="1"/>
            <a:r>
              <a:rPr lang="en-US" dirty="0" smtClean="0"/>
              <a:t>Other Adverse </a:t>
            </a:r>
            <a:r>
              <a:rPr lang="en-US" dirty="0" smtClean="0"/>
              <a:t>Impact-Related </a:t>
            </a:r>
            <a:r>
              <a:rPr lang="en-US" dirty="0" smtClean="0"/>
              <a:t>Cases and Legislation</a:t>
            </a:r>
          </a:p>
        </p:txBody>
      </p:sp>
      <p:sp>
        <p:nvSpPr>
          <p:cNvPr id="29698" name="Content Placeholder 2"/>
          <p:cNvSpPr>
            <a:spLocks noGrp="1"/>
          </p:cNvSpPr>
          <p:nvPr>
            <p:ph idx="1"/>
          </p:nvPr>
        </p:nvSpPr>
        <p:spPr/>
        <p:txBody>
          <a:bodyPr/>
          <a:lstStyle/>
          <a:p>
            <a:pPr eaLnBrk="1" hangingPunct="1"/>
            <a:r>
              <a:rPr lang="en-US" sz="1800" i="1" dirty="0" err="1" smtClean="0"/>
              <a:t>Albermarle</a:t>
            </a:r>
            <a:r>
              <a:rPr lang="en-US" sz="1800" i="1" dirty="0" smtClean="0"/>
              <a:t> Paper Co. v. Moody</a:t>
            </a:r>
            <a:r>
              <a:rPr lang="en-US" sz="1800" dirty="0" smtClean="0"/>
              <a:t>, 422 U.S. 405 (1975)</a:t>
            </a:r>
          </a:p>
          <a:p>
            <a:pPr lvl="1" eaLnBrk="1" hangingPunct="1"/>
            <a:r>
              <a:rPr lang="en-US" sz="1800" dirty="0" smtClean="0"/>
              <a:t>Specified standards to argue business necessity/job relatedness (i.e., job analysis).</a:t>
            </a:r>
          </a:p>
          <a:p>
            <a:pPr eaLnBrk="1" hangingPunct="1"/>
            <a:r>
              <a:rPr lang="en-US" sz="1800" i="1" dirty="0" smtClean="0"/>
              <a:t>Watson v. Ft. Worth Bank &amp; Trust</a:t>
            </a:r>
            <a:r>
              <a:rPr lang="en-US" sz="1800" dirty="0" smtClean="0"/>
              <a:t>, 487 U.S. 977, 986 (1988)</a:t>
            </a:r>
          </a:p>
          <a:p>
            <a:pPr lvl="1" eaLnBrk="1" hangingPunct="1"/>
            <a:r>
              <a:rPr lang="en-US" sz="1800" dirty="0" smtClean="0"/>
              <a:t>Subjective measures are subject to the same scrutiny of validation as objective measures.</a:t>
            </a:r>
          </a:p>
          <a:p>
            <a:pPr eaLnBrk="1" hangingPunct="1"/>
            <a:r>
              <a:rPr lang="en-US" sz="1800" i="1" dirty="0" smtClean="0"/>
              <a:t>Wards Cove Packing Co. v. Antonio</a:t>
            </a:r>
            <a:r>
              <a:rPr lang="en-US" sz="1800" dirty="0" smtClean="0"/>
              <a:t>, 490 U.S. 642 (1989)</a:t>
            </a:r>
          </a:p>
          <a:p>
            <a:pPr lvl="1" eaLnBrk="1" hangingPunct="1"/>
            <a:r>
              <a:rPr lang="en-US" sz="1800" dirty="0" smtClean="0"/>
              <a:t>Statistical evidence alone is not enough to prove adverse impact discrimination.</a:t>
            </a:r>
          </a:p>
          <a:p>
            <a:pPr lvl="1" eaLnBrk="1" hangingPunct="1"/>
            <a:r>
              <a:rPr lang="en-US" sz="1800" dirty="0" smtClean="0"/>
              <a:t>Altered the definition of </a:t>
            </a:r>
            <a:r>
              <a:rPr lang="en-US" sz="1800" i="1" dirty="0" smtClean="0"/>
              <a:t>business necessity</a:t>
            </a:r>
            <a:r>
              <a:rPr lang="en-US" sz="1800" dirty="0" smtClean="0"/>
              <a:t>.</a:t>
            </a:r>
          </a:p>
          <a:p>
            <a:pPr eaLnBrk="1" hangingPunct="1"/>
            <a:r>
              <a:rPr lang="en-US" sz="1800" dirty="0" smtClean="0"/>
              <a:t>Civil Rights Act of 1991</a:t>
            </a:r>
          </a:p>
          <a:p>
            <a:pPr lvl="1" eaLnBrk="1" hangingPunct="1"/>
            <a:r>
              <a:rPr lang="en-US" sz="1800" dirty="0" smtClean="0"/>
              <a:t>Among other things,  defined </a:t>
            </a:r>
            <a:r>
              <a:rPr lang="en-US" sz="1800" i="1" dirty="0" smtClean="0"/>
              <a:t>business necessity</a:t>
            </a:r>
            <a:r>
              <a:rPr lang="en-US" sz="1800" dirty="0" smtClean="0"/>
              <a:t> in a way that more closely represents that established in </a:t>
            </a:r>
            <a:r>
              <a:rPr lang="en-US" sz="1800" i="1" dirty="0" smtClean="0"/>
              <a:t>Griggs v. Duke Power</a:t>
            </a:r>
            <a:r>
              <a:rPr lang="en-US" sz="1800" dirty="0" smtClean="0"/>
              <a:t>.</a:t>
            </a:r>
          </a:p>
        </p:txBody>
      </p:sp>
      <p:sp>
        <p:nvSpPr>
          <p:cNvPr id="29699" name="Footer Placeholder 3"/>
          <p:cNvSpPr>
            <a:spLocks noGrp="1"/>
          </p:cNvSpPr>
          <p:nvPr>
            <p:ph type="ftr" sz="quarter" idx="10"/>
          </p:nvPr>
        </p:nvSpPr>
        <p:spPr>
          <a:noFill/>
        </p:spPr>
        <p:txBody>
          <a:bodyPr/>
          <a:lstStyle/>
          <a:p>
            <a:r>
              <a:rPr lang="en-US" smtClean="0"/>
              <a:t>©SHRM 2009</a:t>
            </a:r>
          </a:p>
        </p:txBody>
      </p:sp>
      <p:sp>
        <p:nvSpPr>
          <p:cNvPr id="29700" name="Slide Number Placeholder 4"/>
          <p:cNvSpPr>
            <a:spLocks noGrp="1"/>
          </p:cNvSpPr>
          <p:nvPr>
            <p:ph type="sldNum" sz="quarter" idx="11"/>
          </p:nvPr>
        </p:nvSpPr>
        <p:spPr>
          <a:noFill/>
        </p:spPr>
        <p:txBody>
          <a:bodyPr/>
          <a:lstStyle/>
          <a:p>
            <a:fld id="{DAD0E109-E742-4E1E-916A-E9963C265AB8}" type="slidenum">
              <a:rPr lang="en-US" smtClean="0"/>
              <a:pPr/>
              <a:t>8</a:t>
            </a:fld>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mtClean="0"/>
              <a:t>Legal Requirements of Selection Methods</a:t>
            </a:r>
          </a:p>
        </p:txBody>
      </p:sp>
      <p:sp>
        <p:nvSpPr>
          <p:cNvPr id="31746" name="Content Placeholder 2"/>
          <p:cNvSpPr>
            <a:spLocks noGrp="1"/>
          </p:cNvSpPr>
          <p:nvPr>
            <p:ph idx="1"/>
          </p:nvPr>
        </p:nvSpPr>
        <p:spPr>
          <a:xfrm>
            <a:off x="1752600" y="1295400"/>
            <a:ext cx="6934200" cy="5105400"/>
          </a:xfrm>
        </p:spPr>
        <p:txBody>
          <a:bodyPr/>
          <a:lstStyle/>
          <a:p>
            <a:pPr eaLnBrk="1" hangingPunct="1"/>
            <a:r>
              <a:rPr lang="en-US" smtClean="0"/>
              <a:t>Any procedure used to select employees can be construed as a test.</a:t>
            </a:r>
          </a:p>
          <a:p>
            <a:pPr eaLnBrk="1" hangingPunct="1"/>
            <a:r>
              <a:rPr lang="en-US" smtClean="0"/>
              <a:t>If a test has adverse impact, the Equal Employment Opportunity Commission (EEOC) says we must prove its validity and reliability.</a:t>
            </a:r>
          </a:p>
          <a:p>
            <a:pPr eaLnBrk="1" hangingPunct="1"/>
            <a:r>
              <a:rPr lang="en-US" smtClean="0"/>
              <a:t>What is validity?</a:t>
            </a:r>
          </a:p>
          <a:p>
            <a:pPr eaLnBrk="1" hangingPunct="1"/>
            <a:r>
              <a:rPr lang="en-US" smtClean="0"/>
              <a:t>What is involved in validating a test?</a:t>
            </a:r>
          </a:p>
          <a:p>
            <a:pPr eaLnBrk="1" hangingPunct="1"/>
            <a:endParaRPr lang="en-US" smtClean="0"/>
          </a:p>
          <a:p>
            <a:pPr eaLnBrk="1" hangingPunct="1">
              <a:buFontTx/>
              <a:buNone/>
            </a:pPr>
            <a:r>
              <a:rPr lang="en-US" b="1" smtClean="0"/>
              <a:t>Three Strategies to Evaluate Validity</a:t>
            </a:r>
          </a:p>
          <a:p>
            <a:pPr eaLnBrk="1" hangingPunct="1">
              <a:buFontTx/>
              <a:buAutoNum type="arabicPeriod"/>
            </a:pPr>
            <a:r>
              <a:rPr lang="en-US" smtClean="0"/>
              <a:t>Criterion-related evidence.</a:t>
            </a:r>
          </a:p>
          <a:p>
            <a:pPr eaLnBrk="1" hangingPunct="1">
              <a:buFontTx/>
              <a:buAutoNum type="arabicPeriod"/>
            </a:pPr>
            <a:r>
              <a:rPr lang="en-US" smtClean="0"/>
              <a:t>Content-related evidence.</a:t>
            </a:r>
          </a:p>
          <a:p>
            <a:pPr eaLnBrk="1" hangingPunct="1">
              <a:buFontTx/>
              <a:buAutoNum type="arabicPeriod"/>
            </a:pPr>
            <a:r>
              <a:rPr lang="en-US" smtClean="0"/>
              <a:t>Construct-related evidence.</a:t>
            </a:r>
          </a:p>
          <a:p>
            <a:pPr eaLnBrk="1" hangingPunct="1">
              <a:buFontTx/>
              <a:buNone/>
            </a:pPr>
            <a:endParaRPr lang="en-US" sz="1200" smtClean="0"/>
          </a:p>
          <a:p>
            <a:pPr eaLnBrk="1" hangingPunct="1">
              <a:buFontTx/>
              <a:buNone/>
            </a:pPr>
            <a:r>
              <a:rPr lang="en-US" sz="1200" smtClean="0"/>
              <a:t>41CFR60-3 – Uniform Guidelines on Employee Selection Procedures - 1978</a:t>
            </a:r>
          </a:p>
          <a:p>
            <a:pPr eaLnBrk="1" hangingPunct="1">
              <a:buFontTx/>
              <a:buNone/>
            </a:pPr>
            <a:endParaRPr lang="en-US" smtClean="0"/>
          </a:p>
        </p:txBody>
      </p:sp>
      <p:sp>
        <p:nvSpPr>
          <p:cNvPr id="31747" name="Footer Placeholder 3"/>
          <p:cNvSpPr>
            <a:spLocks noGrp="1"/>
          </p:cNvSpPr>
          <p:nvPr>
            <p:ph type="ftr" sz="quarter" idx="10"/>
          </p:nvPr>
        </p:nvSpPr>
        <p:spPr>
          <a:noFill/>
        </p:spPr>
        <p:txBody>
          <a:bodyPr/>
          <a:lstStyle/>
          <a:p>
            <a:r>
              <a:rPr lang="en-US" smtClean="0"/>
              <a:t>©SHRM 2009</a:t>
            </a:r>
          </a:p>
        </p:txBody>
      </p:sp>
      <p:sp>
        <p:nvSpPr>
          <p:cNvPr id="31748" name="Slide Number Placeholder 4"/>
          <p:cNvSpPr>
            <a:spLocks noGrp="1"/>
          </p:cNvSpPr>
          <p:nvPr>
            <p:ph type="sldNum" sz="quarter" idx="11"/>
          </p:nvPr>
        </p:nvSpPr>
        <p:spPr>
          <a:noFill/>
        </p:spPr>
        <p:txBody>
          <a:bodyPr/>
          <a:lstStyle/>
          <a:p>
            <a:fld id="{91200ABA-559B-4DE2-B2C4-F20BFB1F68B8}" type="slidenum">
              <a:rPr lang="en-US" smtClean="0"/>
              <a:pPr/>
              <a:t>9</a:t>
            </a:fld>
            <a:endParaRPr lang="en-US"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Employment_Law_Template[1]">
  <a:themeElements>
    <a:clrScheme name="EmpLaw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mpLaw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mpLaw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mpLaw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mpLaw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mpLaw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mpLaw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mpLaw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mpLaw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mpLaw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mpLaw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mpLaw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mpLaw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mpLaw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_dlc_DocId xmlns="9e35c72e-853b-4481-acd9-8b56c994845b">UC5APVKEY7YA-445657348-113</_dlc_DocId>
    <_dlc_DocIdUrl xmlns="9e35c72e-853b-4481-acd9-8b56c994845b">
      <Url>https://edit.shrm.org/certification/educators/_layouts/15/DocIdRedir.aspx?ID=UC5APVKEY7YA-445657348-113</Url>
      <Description>UC5APVKEY7YA-445657348-113</Description>
    </_dlc_DocIdUrl>
    <SHRMCoreMembersOnly xmlns="f91e3bc2-5a25-4b4f-a838-28da75dacf57" xsi:nil="true"/>
    <TaxKeywordTaxHTField xmlns="9e35c72e-853b-4481-acd9-8b56c994845b">
      <Terms xmlns="http://schemas.microsoft.com/office/infopath/2007/PartnerControls"/>
    </TaxKeywordTaxHTField>
    <TaxCatchAll xmlns="9e35c72e-853b-4481-acd9-8b56c994845b"/>
    <SHRMCoreIsTool xmlns="f91e3bc2-5a25-4b4f-a838-28da75dacf57"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E9C6825AA4D134EB99D2F699F0CF23B" ma:contentTypeVersion="2" ma:contentTypeDescription="Create a new document." ma:contentTypeScope="" ma:versionID="baff4f433a6ac5edff774b4b2755a58b">
  <xsd:schema xmlns:xsd="http://www.w3.org/2001/XMLSchema" xmlns:xs="http://www.w3.org/2001/XMLSchema" xmlns:p="http://schemas.microsoft.com/office/2006/metadata/properties" xmlns:ns1="http://schemas.microsoft.com/sharepoint/v3" xmlns:ns2="9e35c72e-853b-4481-acd9-8b56c994845b" xmlns:ns3="f91e3bc2-5a25-4b4f-a838-28da75dacf57" targetNamespace="http://schemas.microsoft.com/office/2006/metadata/properties" ma:root="true" ma:fieldsID="a4e1b469e09b1a529f1010db51b14675" ns1:_="" ns2:_="" ns3:_="">
    <xsd:import namespace="http://schemas.microsoft.com/sharepoint/v3"/>
    <xsd:import namespace="9e35c72e-853b-4481-acd9-8b56c994845b"/>
    <xsd:import namespace="f91e3bc2-5a25-4b4f-a838-28da75dacf57"/>
    <xsd:element name="properties">
      <xsd:complexType>
        <xsd:sequence>
          <xsd:element name="documentManagement">
            <xsd:complexType>
              <xsd:all>
                <xsd:element ref="ns2:_dlc_DocId" minOccurs="0"/>
                <xsd:element ref="ns2:_dlc_DocIdUrl" minOccurs="0"/>
                <xsd:element ref="ns2:_dlc_DocIdPersistId" minOccurs="0"/>
                <xsd:element ref="ns1:PublishingStartDate" minOccurs="0"/>
                <xsd:element ref="ns1:PublishingExpirationDate" minOccurs="0"/>
                <xsd:element ref="ns2:TaxKeywordTaxHTField" minOccurs="0"/>
                <xsd:element ref="ns2:TaxCatchAll" minOccurs="0"/>
                <xsd:element ref="ns2:TaxCatchAllLabel" minOccurs="0"/>
                <xsd:element ref="ns3:SHRMCoreIsTool" minOccurs="0"/>
                <xsd:element ref="ns3:SHRMCoreMembersOnl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12"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e35c72e-853b-4481-acd9-8b56c994845b"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KeywordTaxHTField" ma:index="13" nillable="true" ma:taxonomy="true" ma:internalName="TaxKeywordTaxHTField" ma:taxonomyFieldName="Enterprise_x0020_Keywords" ma:displayName="Enterprise Keywords" ma:fieldId="{23f27201-bee3-471e-b2e7-b64fd8b7ca38}" ma:taxonomyMulti="true" ma:sspId="00000000-0000-0000-0000-000000000000" ma:termSetId="00000000-0000-0000-0000-000000000000" ma:anchorId="00000000-0000-0000-0000-000000000000" ma:open="true" ma:isKeyword="true">
      <xsd:complexType>
        <xsd:sequence>
          <xsd:element ref="pc:Terms" minOccurs="0" maxOccurs="1"/>
        </xsd:sequence>
      </xsd:complexType>
    </xsd:element>
    <xsd:element name="TaxCatchAll" ma:index="14" nillable="true" ma:displayName="Taxonomy Catch All Column" ma:hidden="true" ma:list="{34ac6ce0-1bc1-4c00-9ac6-5299b43f4132}" ma:internalName="TaxCatchAll" ma:showField="CatchAllData" ma:web="9e35c72e-853b-4481-acd9-8b56c994845b">
      <xsd:complexType>
        <xsd:complexContent>
          <xsd:extension base="dms:MultiChoiceLookup">
            <xsd:sequence>
              <xsd:element name="Value" type="dms:Lookup" maxOccurs="unbounded" minOccurs="0" nillable="true"/>
            </xsd:sequence>
          </xsd:extension>
        </xsd:complexContent>
      </xsd:complexType>
    </xsd:element>
    <xsd:element name="TaxCatchAllLabel" ma:index="15" nillable="true" ma:displayName="Taxonomy Catch All Column1" ma:hidden="true" ma:list="{34ac6ce0-1bc1-4c00-9ac6-5299b43f4132}" ma:internalName="TaxCatchAllLabel" ma:readOnly="true" ma:showField="CatchAllDataLabel" ma:web="9e35c72e-853b-4481-acd9-8b56c994845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f91e3bc2-5a25-4b4f-a838-28da75dacf57" elementFormDefault="qualified">
    <xsd:import namespace="http://schemas.microsoft.com/office/2006/documentManagement/types"/>
    <xsd:import namespace="http://schemas.microsoft.com/office/infopath/2007/PartnerControls"/>
    <xsd:element name="SHRMCoreIsTool" ma:index="17" nillable="true" ma:displayName="Is Tool" ma:internalName="Is_x0020_Tool">
      <xsd:simpleType>
        <xsd:restriction base="dms:Boolean"/>
      </xsd:simpleType>
    </xsd:element>
    <xsd:element name="SHRMCoreMembersOnly" ma:index="18" nillable="true" ma:displayName="Members Only" ma:internalName="Members_x0020_Only">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3B0C2B4A-C17D-4C50-A94C-90148B307BD5}"/>
</file>

<file path=customXml/itemProps2.xml><?xml version="1.0" encoding="utf-8"?>
<ds:datastoreItem xmlns:ds="http://schemas.openxmlformats.org/officeDocument/2006/customXml" ds:itemID="{93E96119-1E71-4477-9B56-0D24AD56D392}"/>
</file>

<file path=customXml/itemProps3.xml><?xml version="1.0" encoding="utf-8"?>
<ds:datastoreItem xmlns:ds="http://schemas.openxmlformats.org/officeDocument/2006/customXml" ds:itemID="{736E6056-961F-421E-9D1D-5B60B064A4DE}"/>
</file>

<file path=customXml/itemProps4.xml><?xml version="1.0" encoding="utf-8"?>
<ds:datastoreItem xmlns:ds="http://schemas.openxmlformats.org/officeDocument/2006/customXml" ds:itemID="{91F863E6-0565-47E0-800A-C05625041962}"/>
</file>

<file path=docProps/app.xml><?xml version="1.0" encoding="utf-8"?>
<Properties xmlns="http://schemas.openxmlformats.org/officeDocument/2006/extended-properties" xmlns:vt="http://schemas.openxmlformats.org/officeDocument/2006/docPropsVTypes">
  <Template>Employment_Law_Template[1]</Template>
  <TotalTime>5764</TotalTime>
  <Words>4367</Words>
  <Application>Microsoft Office PowerPoint</Application>
  <PresentationFormat>On-screen Show (4:3)</PresentationFormat>
  <Paragraphs>374</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Employment_Law_Template[1]</vt:lpstr>
      <vt:lpstr>Adverse Impact and Disparate Treatment: Two Types of Discrimination </vt:lpstr>
      <vt:lpstr>Learning Objectives</vt:lpstr>
      <vt:lpstr>Employment Discrimination</vt:lpstr>
      <vt:lpstr>Protected Classes</vt:lpstr>
      <vt:lpstr>Disparate/Adverse Impact Discrimination</vt:lpstr>
      <vt:lpstr>Using the 4/5ths Rule to Calculate Adverse Impact</vt:lpstr>
      <vt:lpstr>Disparate/Adverse Impact Discrimination</vt:lpstr>
      <vt:lpstr>Other Adverse Impact-Related Cases and Legislation</vt:lpstr>
      <vt:lpstr>Legal Requirements of Selection Methods</vt:lpstr>
      <vt:lpstr>Criterion-Related Evidence of Validity</vt:lpstr>
      <vt:lpstr>Correlation Analysis</vt:lpstr>
      <vt:lpstr>Criterion-Related Validity Study Methods</vt:lpstr>
      <vt:lpstr>Other Strategies to Evaluate Validity</vt:lpstr>
      <vt:lpstr>Reliability</vt:lpstr>
      <vt:lpstr>Important Notes About Validity and Reliability</vt:lpstr>
      <vt:lpstr>Disparate Treatment Discrimination</vt:lpstr>
      <vt:lpstr>Disparate Treatment Discrimination</vt:lpstr>
      <vt:lpstr>Implications for HR Departments</vt:lpstr>
    </vt:vector>
  </TitlesOfParts>
  <Manager/>
  <Company> </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Here</dc:title>
  <dc:subject/>
  <dc:creator>Audra Nelson</dc:creator>
  <cp:keywords/>
  <dc:description/>
  <cp:lastModifiedBy>SHRM</cp:lastModifiedBy>
  <cp:revision>135</cp:revision>
  <dcterms:created xsi:type="dcterms:W3CDTF">2009-01-23T23:24:06Z</dcterms:created>
  <dcterms:modified xsi:type="dcterms:W3CDTF">2009-11-05T20:30:02Z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0x010100BE9C6825AA4D134EB99D2F699F0CF23B</vt:lpwstr>
  </property>
  <property fmtid="{D5CDD505-2E9C-101B-9397-08002B2CF9AE}" pid="3" name="Order">
    <vt:r8>17200</vt:r8>
  </property>
  <property fmtid="{D5CDD505-2E9C-101B-9397-08002B2CF9AE}" pid="4" name="TemplateUrl">
    <vt:lpwstr/>
  </property>
  <property fmtid="{D5CDD505-2E9C-101B-9397-08002B2CF9AE}" pid="5" name="_SourceUrl">
    <vt:lpwstr/>
  </property>
  <property fmtid="{D5CDD505-2E9C-101B-9397-08002B2CF9AE}" pid="6" name="_SharedFileIndex">
    <vt:lpwstr/>
  </property>
  <property fmtid="{D5CDD505-2E9C-101B-9397-08002B2CF9AE}" pid="7" name="xd_Signature">
    <vt:bool>false</vt:bool>
  </property>
  <property fmtid="{D5CDD505-2E9C-101B-9397-08002B2CF9AE}" pid="8" name="xd_ProgID">
    <vt:lpwstr/>
  </property>
  <property fmtid="{D5CDD505-2E9C-101B-9397-08002B2CF9AE}" pid="9" name="_dlc_DocIdItemGuid">
    <vt:lpwstr>7e890888-dae4-442f-8500-e164ff7fd8bd</vt:lpwstr>
  </property>
</Properties>
</file>