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8.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2"/>
  </p:notesMasterIdLst>
  <p:sldIdLst>
    <p:sldId id="256" r:id="rId2"/>
    <p:sldId id="267" r:id="rId3"/>
    <p:sldId id="257" r:id="rId4"/>
    <p:sldId id="265" r:id="rId5"/>
    <p:sldId id="266" r:id="rId6"/>
    <p:sldId id="258" r:id="rId7"/>
    <p:sldId id="259" r:id="rId8"/>
    <p:sldId id="261" r:id="rId9"/>
    <p:sldId id="262" r:id="rId10"/>
    <p:sldId id="263"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78110" autoAdjust="0"/>
  </p:normalViewPr>
  <p:slideViewPr>
    <p:cSldViewPr>
      <p:cViewPr varScale="1">
        <p:scale>
          <a:sx n="65" d="100"/>
          <a:sy n="65" d="100"/>
        </p:scale>
        <p:origin x="-65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603"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AE3362D-88CD-409F-8BDE-5511CBA2C46B}" type="slidenum">
              <a:rPr lang="en-US"/>
              <a:pPr>
                <a:defRPr/>
              </a:pPr>
              <a:t>‹#›</a:t>
            </a:fld>
            <a:endParaRPr lang="en-US"/>
          </a:p>
        </p:txBody>
      </p:sp>
    </p:spTree>
    <p:extLst>
      <p:ext uri="{BB962C8B-B14F-4D97-AF65-F5344CB8AC3E}">
        <p14:creationId xmlns:p14="http://schemas.microsoft.com/office/powerpoint/2010/main" val="3024376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901ADAAE-F737-40D7-A8A7-3E3132F1369D}" type="slidenum">
              <a:rPr lang="en-US" smtClean="0"/>
              <a:pPr/>
              <a:t>1</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9C0F9ED3-14FD-4C76-A535-B08B829A2279}" type="slidenum">
              <a:rPr lang="en-US" smtClean="0"/>
              <a:pPr/>
              <a:t>10</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19AE7845-328C-4DFD-8E75-10FC9DC50D29}" type="slidenum">
              <a:rPr lang="en-US" smtClean="0"/>
              <a:pPr/>
              <a:t>2</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9EB12974-E179-4FAD-9931-29B5AF019E2F}" type="slidenum">
              <a:rPr lang="en-US" smtClean="0"/>
              <a:pPr/>
              <a:t>3</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lnSpc>
                <a:spcPct val="90000"/>
              </a:lnSpc>
            </a:pPr>
            <a:r>
              <a:rPr lang="en-US" dirty="0" smtClean="0"/>
              <a:t>Columbus Custom Carpentry is a small but growing Midwest company that manufactures residential interior doors. Its competitive advantage is its ability to produce a custom-styled product at a low price. In the industry, this is known as mass customization. Columbus Custom Carpentry has have achieved this by producing custom assembly jigs that reduce the time and therefore the labor cost required to produce their doors. </a:t>
            </a:r>
          </a:p>
          <a:p>
            <a:pPr eaLnBrk="1" hangingPunct="1">
              <a:lnSpc>
                <a:spcPct val="90000"/>
              </a:lnSpc>
            </a:pPr>
            <a:endParaRPr lang="en-US" dirty="0" smtClean="0"/>
          </a:p>
          <a:p>
            <a:pPr eaLnBrk="1" hangingPunct="1">
              <a:lnSpc>
                <a:spcPct val="90000"/>
              </a:lnSpc>
            </a:pPr>
            <a:r>
              <a:rPr lang="en-US" dirty="0" smtClean="0"/>
              <a:t>Recently, however, the company’s labor costs have been rising, as has the amount of overtime required to produce the same volume. Personnel issues appear to be the problem. The company president has decided it is time to hire the company’s first HR manager. </a:t>
            </a:r>
          </a:p>
          <a:p>
            <a:pPr eaLnBrk="1" hangingPunct="1">
              <a:lnSpc>
                <a:spcPct val="90000"/>
              </a:lnSpc>
            </a:pPr>
            <a:endParaRPr lang="en-US" dirty="0" smtClean="0"/>
          </a:p>
          <a:p>
            <a:pPr eaLnBrk="1" hangingPunct="1">
              <a:lnSpc>
                <a:spcPct val="90000"/>
              </a:lnSpc>
            </a:pPr>
            <a:r>
              <a:rPr lang="en-US" dirty="0" smtClean="0"/>
              <a:t>During the interview process, some of this was mentioned somewhere between positioning the company for future growth, hiring and the need to manage personnel issues on a more professional and consistent basis.</a:t>
            </a:r>
          </a:p>
          <a:p>
            <a:pPr eaLnBrk="1" hangingPunct="1">
              <a:lnSpc>
                <a:spcPct val="90000"/>
              </a:lnSpc>
            </a:pPr>
            <a:endParaRPr lang="en-US" dirty="0" smtClean="0"/>
          </a:p>
          <a:p>
            <a:pPr eaLnBrk="1" hangingPunct="1">
              <a:lnSpc>
                <a:spcPct val="90000"/>
              </a:lnSpc>
            </a:pPr>
            <a:r>
              <a:rPr lang="en-US" dirty="0" smtClean="0"/>
              <a:t>On the first day of work, the new HR manager hears from various employees about the real issues and is given a tight deadline from the president for the first response.</a:t>
            </a:r>
          </a:p>
          <a:p>
            <a:pPr eaLnBrk="1" hangingPunct="1">
              <a:lnSpc>
                <a:spcPct val="90000"/>
              </a:lnSpc>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2EFF351-7214-47BE-83D1-8E896D5658F5}" type="slidenum">
              <a:rPr lang="en-US" smtClean="0"/>
              <a:pPr/>
              <a:t>4</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xfrm>
            <a:off x="685800" y="4343400"/>
            <a:ext cx="5486400" cy="4267200"/>
          </a:xfrm>
          <a:noFill/>
          <a:ln/>
        </p:spPr>
        <p:txBody>
          <a:bodyPr/>
          <a:lstStyle/>
          <a:p>
            <a:pPr eaLnBrk="1" hangingPunct="1">
              <a:lnSpc>
                <a:spcPct val="90000"/>
              </a:lnSpc>
            </a:pPr>
            <a:r>
              <a:rPr lang="en-US" dirty="0" smtClean="0"/>
              <a:t>The management interviews simulate the information a new HR manager might collect during his or her first few days on the job.</a:t>
            </a:r>
          </a:p>
          <a:p>
            <a:pPr eaLnBrk="1" hangingPunct="1">
              <a:lnSpc>
                <a:spcPct val="90000"/>
              </a:lnSpc>
            </a:pPr>
            <a:endParaRPr lang="en-US" sz="800" dirty="0" smtClean="0"/>
          </a:p>
          <a:p>
            <a:pPr eaLnBrk="1" hangingPunct="1">
              <a:lnSpc>
                <a:spcPct val="90000"/>
              </a:lnSpc>
            </a:pPr>
            <a:r>
              <a:rPr lang="en-US" dirty="0" smtClean="0"/>
              <a:t>The employee handbook contains company background and specific information on the company’s compensation practices. The benefits data in the handbook serves to show that the problem is not with benefit competitiveness . It also gives students a sample of a company’s benefits that they may not have been exposed to through most summer jobs.</a:t>
            </a:r>
          </a:p>
          <a:p>
            <a:pPr eaLnBrk="1" hangingPunct="1">
              <a:lnSpc>
                <a:spcPct val="90000"/>
              </a:lnSpc>
            </a:pPr>
            <a:endParaRPr lang="en-US" sz="800" dirty="0" smtClean="0"/>
          </a:p>
          <a:p>
            <a:pPr eaLnBrk="1" hangingPunct="1">
              <a:lnSpc>
                <a:spcPct val="90000"/>
              </a:lnSpc>
            </a:pPr>
            <a:r>
              <a:rPr lang="en-US" dirty="0" smtClean="0"/>
              <a:t>The HRIS file will give students information about individual employees, including turnover data, pay rates, job titles, age, sex and EEO class. Also contained in the HRIS file is a listing of CCC job descriptions and market wage survey data. Students will use this data to develop solutions to the problems they discover. Students will have to judge which data are appropriate to use.</a:t>
            </a:r>
          </a:p>
          <a:p>
            <a:pPr eaLnBrk="1" hangingPunct="1">
              <a:lnSpc>
                <a:spcPct val="90000"/>
              </a:lnSpc>
            </a:pPr>
            <a:endParaRPr lang="en-US" sz="800" dirty="0" smtClean="0"/>
          </a:p>
          <a:p>
            <a:pPr eaLnBrk="1" hangingPunct="1">
              <a:lnSpc>
                <a:spcPct val="90000"/>
              </a:lnSpc>
            </a:pPr>
            <a:r>
              <a:rPr lang="en-US" dirty="0" smtClean="0"/>
              <a:t>Students are expected to have studied the following HR knowledge elements before working this case: internal and external pay equity; job grades and pay ranges; market rates/pricing; turnover; job description development; and job analysis.</a:t>
            </a:r>
          </a:p>
          <a:p>
            <a:pPr eaLnBrk="1" hangingPunct="1">
              <a:lnSpc>
                <a:spcPct val="90000"/>
              </a:lnSpc>
            </a:pPr>
            <a:endParaRPr lang="en-US" sz="800" dirty="0" smtClean="0"/>
          </a:p>
          <a:p>
            <a:pPr eaLnBrk="1" hangingPunct="1">
              <a:lnSpc>
                <a:spcPct val="90000"/>
              </a:lnSpc>
            </a:pPr>
            <a:r>
              <a:rPr lang="en-US" dirty="0" smtClean="0"/>
              <a:t>The supplemental materials may provide web sites or brief overviews of the subjects but should not be relied upon to provide sufficient background for students new to the concepts.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43A2111B-D942-4EF9-9D7F-4DBFD7F89E0C}" type="slidenum">
              <a:rPr lang="en-US" smtClean="0"/>
              <a:pPr/>
              <a:t>5</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6F988E3-6DD8-4317-812D-D03927FB4903}" type="slidenum">
              <a:rPr lang="en-US" smtClean="0"/>
              <a:pPr/>
              <a:t>6</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B36B584-F457-49EE-9C3F-612A8F62FA89}" type="slidenum">
              <a:rPr lang="en-US" smtClean="0"/>
              <a:pPr/>
              <a:t>7</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B2B5B714-EE0C-4E0E-A689-3AFC5E7A6CC9}" type="slidenum">
              <a:rPr lang="en-US" smtClean="0"/>
              <a:pPr/>
              <a:t>8</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A01B55F8-DC8B-44C2-9F12-11C50CE16E10}" type="slidenum">
              <a:rPr lang="en-US" smtClean="0"/>
              <a:pPr/>
              <a:t>9</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dirty="0" smtClean="0"/>
              <a:t>Depending on class size, the number of groups and how often the class meets, there may be a significant delay between the first and last classroom presentation. The final written reports will even out the advantage of the later presenters because later teams cannot change their presentation significantly from the written report they submitted (or at least, the changes can be recognized by the instructor). Alternately, you may find it useful to split the class and have in attendance only those who will be presenting on that same day. </a:t>
            </a:r>
          </a:p>
          <a:p>
            <a:pPr eaLnBrk="1" hangingPunct="1"/>
            <a:endParaRPr lang="en-US" dirty="0" smtClean="0"/>
          </a:p>
          <a:p>
            <a:pPr eaLnBrk="1" hangingPunct="1"/>
            <a:r>
              <a:rPr lang="en-US" dirty="0" smtClean="0"/>
              <a:t>If you have a boardroom-style conference room available, using it with a smaller audience will help make this feel more like a business presentation rather than a classroom exercise. Inviting a few business professionals or recent graduates will also contribute to that atmosphere, regardless of what type of room you use.</a:t>
            </a:r>
          </a:p>
          <a:p>
            <a:pPr eaLnBrk="1" hangingPunct="1"/>
            <a:endParaRPr lang="en-US" dirty="0" smtClean="0"/>
          </a:p>
          <a:p>
            <a:pPr eaLnBrk="1" hangingPunct="1"/>
            <a:r>
              <a:rPr lang="en-US" dirty="0" smtClean="0"/>
              <a:t>Some instructors make dress a part of the actual grade. The author has not built that in as a separate category, but professionalism is considered and dress is a part of that. (In the author’s personal experience, grading dress is perceived by the students as unfair at the time, but very valuable later.)</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PPpeaGreen"/>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8455" name="Rectangle 23"/>
          <p:cNvSpPr>
            <a:spLocks noGrp="1" noChangeArrowheads="1"/>
          </p:cNvSpPr>
          <p:nvPr>
            <p:ph type="ctrTitle" sz="quarter"/>
          </p:nvPr>
        </p:nvSpPr>
        <p:spPr>
          <a:xfrm>
            <a:off x="2895600" y="3429000"/>
            <a:ext cx="5867400" cy="708025"/>
          </a:xfrm>
        </p:spPr>
        <p:txBody>
          <a:bodyPr/>
          <a:lstStyle>
            <a:lvl1pPr algn="r">
              <a:defRPr/>
            </a:lvl1pPr>
          </a:lstStyle>
          <a:p>
            <a:r>
              <a:rPr lang="en-US" smtClean="0"/>
              <a:t>Click to edit Master title style</a:t>
            </a:r>
            <a:endParaRPr lang="en-US"/>
          </a:p>
        </p:txBody>
      </p:sp>
      <p:sp>
        <p:nvSpPr>
          <p:cNvPr id="18456" name="Rectangle 24"/>
          <p:cNvSpPr>
            <a:spLocks noGrp="1" noChangeArrowheads="1"/>
          </p:cNvSpPr>
          <p:nvPr>
            <p:ph type="subTitle" sz="quarter" idx="1" hasCustomPrompt="1"/>
          </p:nvPr>
        </p:nvSpPr>
        <p:spPr>
          <a:xfrm>
            <a:off x="2895600" y="4343400"/>
            <a:ext cx="5867400" cy="381000"/>
          </a:xfrm>
        </p:spPr>
        <p:txBody>
          <a:bodyPr/>
          <a:lstStyle>
            <a:lvl1pPr marL="0" indent="0" algn="r">
              <a:spcBef>
                <a:spcPct val="50000"/>
              </a:spcBef>
              <a:buFontTx/>
              <a:buNone/>
              <a:defRPr sz="1400" baseline="0">
                <a:solidFill>
                  <a:srgbClr val="6F90BB"/>
                </a:solidFill>
              </a:defRPr>
            </a:lvl1pPr>
          </a:lstStyle>
          <a:p>
            <a:r>
              <a:rPr lang="en-US" dirty="0" smtClean="0"/>
              <a:t>Douglas Reyes, SPHR      2010</a:t>
            </a:r>
            <a:endParaRPr lang="en-US" dirty="0"/>
          </a:p>
        </p:txBody>
      </p:sp>
      <p:sp>
        <p:nvSpPr>
          <p:cNvPr id="5" name="Rectangle 25"/>
          <p:cNvSpPr>
            <a:spLocks noGrp="1" noChangeArrowheads="1"/>
          </p:cNvSpPr>
          <p:nvPr>
            <p:ph type="ftr" sz="quarter" idx="10"/>
          </p:nvPr>
        </p:nvSpPr>
        <p:spPr/>
        <p:txBody>
          <a:bodyPr/>
          <a:lstStyle>
            <a:lvl1pPr>
              <a:defRPr baseline="0"/>
            </a:lvl1pPr>
          </a:lstStyle>
          <a:p>
            <a:pPr>
              <a:defRPr/>
            </a:pPr>
            <a:r>
              <a:rPr lang="en-US" dirty="0" smtClean="0"/>
              <a:t>©SHRM 2010</a:t>
            </a:r>
          </a:p>
          <a:p>
            <a:pPr>
              <a:defRPr/>
            </a:pPr>
            <a:endParaRPr lang="en-US" dirty="0"/>
          </a:p>
        </p:txBody>
      </p:sp>
      <p:sp>
        <p:nvSpPr>
          <p:cNvPr id="6" name="Rectangle 26"/>
          <p:cNvSpPr>
            <a:spLocks noGrp="1" noChangeArrowheads="1"/>
          </p:cNvSpPr>
          <p:nvPr>
            <p:ph type="sldNum" sz="quarter" idx="11"/>
          </p:nvPr>
        </p:nvSpPr>
        <p:spPr/>
        <p:txBody>
          <a:bodyPr/>
          <a:lstStyle>
            <a:lvl1pPr>
              <a:defRPr smtClean="0"/>
            </a:lvl1pPr>
          </a:lstStyle>
          <a:p>
            <a:pPr>
              <a:defRPr/>
            </a:pPr>
            <a:fld id="{59658272-08C4-4C45-9CDD-4B9F459418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2"/>
          <p:cNvSpPr>
            <a:spLocks noGrp="1" noChangeArrowheads="1"/>
          </p:cNvSpPr>
          <p:nvPr>
            <p:ph type="ftr" sz="quarter" idx="10"/>
          </p:nvPr>
        </p:nvSpPr>
        <p:spPr>
          <a:ln/>
        </p:spPr>
        <p:txBody>
          <a:bodyPr/>
          <a:lstStyle>
            <a:lvl1pPr>
              <a:defRPr/>
            </a:lvl1pPr>
          </a:lstStyle>
          <a:p>
            <a:pPr>
              <a:defRPr/>
            </a:pPr>
            <a:r>
              <a:rPr lang="en-US" dirty="0" smtClean="0"/>
              <a:t>©SHRM 2010</a:t>
            </a:r>
          </a:p>
          <a:p>
            <a:pPr>
              <a:defRPr/>
            </a:pPr>
            <a:endParaRPr lang="en-US" dirty="0"/>
          </a:p>
        </p:txBody>
      </p:sp>
      <p:sp>
        <p:nvSpPr>
          <p:cNvPr id="5" name="Rectangle 33"/>
          <p:cNvSpPr>
            <a:spLocks noGrp="1" noChangeArrowheads="1"/>
          </p:cNvSpPr>
          <p:nvPr>
            <p:ph type="sldNum" sz="quarter" idx="11"/>
          </p:nvPr>
        </p:nvSpPr>
        <p:spPr>
          <a:ln/>
        </p:spPr>
        <p:txBody>
          <a:bodyPr/>
          <a:lstStyle>
            <a:lvl1pPr>
              <a:defRPr/>
            </a:lvl1pPr>
          </a:lstStyle>
          <a:p>
            <a:pPr>
              <a:defRPr/>
            </a:pPr>
            <a:fld id="{44169188-221D-4459-BB0E-BCD10E816D2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9" descr="PPpeaGreen2"/>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027" name="Rectangle 30"/>
          <p:cNvSpPr>
            <a:spLocks noGrp="1" noChangeArrowheads="1"/>
          </p:cNvSpPr>
          <p:nvPr>
            <p:ph type="title"/>
          </p:nvPr>
        </p:nvSpPr>
        <p:spPr bwMode="auto">
          <a:xfrm>
            <a:off x="1828800" y="304800"/>
            <a:ext cx="6858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1"/>
          <p:cNvSpPr>
            <a:spLocks noGrp="1" noChangeArrowheads="1"/>
          </p:cNvSpPr>
          <p:nvPr>
            <p:ph type="body" idx="1"/>
          </p:nvPr>
        </p:nvSpPr>
        <p:spPr bwMode="auto">
          <a:xfrm>
            <a:off x="1828800" y="1295400"/>
            <a:ext cx="68580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56" name="Rectangle 32"/>
          <p:cNvSpPr>
            <a:spLocks noGrp="1" noChangeArrowheads="1"/>
          </p:cNvSpPr>
          <p:nvPr>
            <p:ph type="ftr" sz="quarter" idx="3"/>
          </p:nvPr>
        </p:nvSpPr>
        <p:spPr bwMode="auto">
          <a:xfrm>
            <a:off x="3124200" y="6553200"/>
            <a:ext cx="2895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dirty="0" smtClean="0"/>
              <a:t>©SHRM 2010</a:t>
            </a:r>
          </a:p>
          <a:p>
            <a:pPr>
              <a:defRPr/>
            </a:pPr>
            <a:endParaRPr lang="en-US" dirty="0"/>
          </a:p>
        </p:txBody>
      </p:sp>
      <p:sp>
        <p:nvSpPr>
          <p:cNvPr id="1057" name="Rectangle 33"/>
          <p:cNvSpPr>
            <a:spLocks noGrp="1" noChangeArrowheads="1"/>
          </p:cNvSpPr>
          <p:nvPr>
            <p:ph type="sldNum" sz="quarter" idx="4"/>
          </p:nvPr>
        </p:nvSpPr>
        <p:spPr bwMode="auto">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4A030984-7F2C-404B-AD37-866E0344C02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4" r:id="rId1"/>
    <p:sldLayoutId id="2147483704" r:id="rId2"/>
  </p:sldLayoutIdLst>
  <p:hf hdr="0" dt="0"/>
  <p:txStyles>
    <p:titleStyle>
      <a:lvl1pPr algn="l" rtl="0" fontAlgn="base">
        <a:spcBef>
          <a:spcPct val="50000"/>
        </a:spcBef>
        <a:spcAft>
          <a:spcPct val="0"/>
        </a:spcAft>
        <a:defRPr sz="2400">
          <a:solidFill>
            <a:srgbClr val="0B5594"/>
          </a:solidFill>
          <a:latin typeface="+mj-lt"/>
          <a:ea typeface="+mj-ea"/>
          <a:cs typeface="+mj-cs"/>
        </a:defRPr>
      </a:lvl1pPr>
      <a:lvl2pPr algn="l" rtl="0" fontAlgn="base">
        <a:spcBef>
          <a:spcPct val="50000"/>
        </a:spcBef>
        <a:spcAft>
          <a:spcPct val="0"/>
        </a:spcAft>
        <a:defRPr sz="2400">
          <a:solidFill>
            <a:srgbClr val="0B5594"/>
          </a:solidFill>
          <a:latin typeface="Arial" charset="0"/>
        </a:defRPr>
      </a:lvl2pPr>
      <a:lvl3pPr algn="l" rtl="0" fontAlgn="base">
        <a:spcBef>
          <a:spcPct val="50000"/>
        </a:spcBef>
        <a:spcAft>
          <a:spcPct val="0"/>
        </a:spcAft>
        <a:defRPr sz="2400">
          <a:solidFill>
            <a:srgbClr val="0B5594"/>
          </a:solidFill>
          <a:latin typeface="Arial" charset="0"/>
        </a:defRPr>
      </a:lvl3pPr>
      <a:lvl4pPr algn="l" rtl="0" fontAlgn="base">
        <a:spcBef>
          <a:spcPct val="50000"/>
        </a:spcBef>
        <a:spcAft>
          <a:spcPct val="0"/>
        </a:spcAft>
        <a:defRPr sz="2400">
          <a:solidFill>
            <a:srgbClr val="0B5594"/>
          </a:solidFill>
          <a:latin typeface="Arial" charset="0"/>
        </a:defRPr>
      </a:lvl4pPr>
      <a:lvl5pPr algn="l" rtl="0" fontAlgn="base">
        <a:spcBef>
          <a:spcPct val="50000"/>
        </a:spcBef>
        <a:spcAft>
          <a:spcPct val="0"/>
        </a:spcAft>
        <a:defRPr sz="2400">
          <a:solidFill>
            <a:srgbClr val="0B5594"/>
          </a:solidFill>
          <a:latin typeface="Arial" charset="0"/>
        </a:defRPr>
      </a:lvl5pPr>
      <a:lvl6pPr marL="457200" algn="l" rtl="0" eaLnBrk="1" fontAlgn="base" hangingPunct="1">
        <a:spcBef>
          <a:spcPct val="50000"/>
        </a:spcBef>
        <a:spcAft>
          <a:spcPct val="0"/>
        </a:spcAft>
        <a:defRPr sz="2400">
          <a:solidFill>
            <a:srgbClr val="0B5594"/>
          </a:solidFill>
          <a:latin typeface="Arial" charset="0"/>
        </a:defRPr>
      </a:lvl6pPr>
      <a:lvl7pPr marL="914400" algn="l" rtl="0" eaLnBrk="1" fontAlgn="base" hangingPunct="1">
        <a:spcBef>
          <a:spcPct val="50000"/>
        </a:spcBef>
        <a:spcAft>
          <a:spcPct val="0"/>
        </a:spcAft>
        <a:defRPr sz="2400">
          <a:solidFill>
            <a:srgbClr val="0B5594"/>
          </a:solidFill>
          <a:latin typeface="Arial" charset="0"/>
        </a:defRPr>
      </a:lvl7pPr>
      <a:lvl8pPr marL="1371600" algn="l" rtl="0" eaLnBrk="1" fontAlgn="base" hangingPunct="1">
        <a:spcBef>
          <a:spcPct val="50000"/>
        </a:spcBef>
        <a:spcAft>
          <a:spcPct val="0"/>
        </a:spcAft>
        <a:defRPr sz="2400">
          <a:solidFill>
            <a:srgbClr val="0B5594"/>
          </a:solidFill>
          <a:latin typeface="Arial" charset="0"/>
        </a:defRPr>
      </a:lvl8pPr>
      <a:lvl9pPr marL="1828800" algn="l" rtl="0" eaLnBrk="1" fontAlgn="base" hangingPunct="1">
        <a:spcBef>
          <a:spcPct val="50000"/>
        </a:spcBef>
        <a:spcAft>
          <a:spcPct val="0"/>
        </a:spcAft>
        <a:defRPr sz="2400">
          <a:solidFill>
            <a:srgbClr val="0B5594"/>
          </a:solidFill>
          <a:latin typeface="Arial" charset="0"/>
        </a:defRPr>
      </a:lvl9pPr>
    </p:titleStyle>
    <p:bodyStyle>
      <a:lvl1pPr marL="342900" indent="-342900" algn="l" rtl="0" fontAlgn="base">
        <a:spcBef>
          <a:spcPct val="20000"/>
        </a:spcBef>
        <a:spcAft>
          <a:spcPct val="0"/>
        </a:spcAft>
        <a:buChar char="•"/>
        <a:defRPr sz="2200">
          <a:solidFill>
            <a:srgbClr val="333333"/>
          </a:solidFill>
          <a:latin typeface="+mn-lt"/>
          <a:ea typeface="+mn-ea"/>
          <a:cs typeface="+mn-cs"/>
        </a:defRPr>
      </a:lvl1pPr>
      <a:lvl2pPr marL="742950" indent="-285750" algn="l" rtl="0" fontAlgn="base">
        <a:spcBef>
          <a:spcPct val="20000"/>
        </a:spcBef>
        <a:spcAft>
          <a:spcPct val="0"/>
        </a:spcAft>
        <a:buSzPct val="85000"/>
        <a:buFont typeface="Arial" charset="0"/>
        <a:buChar char="&gt;"/>
        <a:defRPr sz="2000">
          <a:solidFill>
            <a:srgbClr val="333333"/>
          </a:solidFill>
          <a:latin typeface="+mn-lt"/>
        </a:defRPr>
      </a:lvl2pPr>
      <a:lvl3pPr marL="1143000" indent="-228600" algn="l" rtl="0" fontAlgn="base">
        <a:spcBef>
          <a:spcPct val="20000"/>
        </a:spcBef>
        <a:spcAft>
          <a:spcPct val="0"/>
        </a:spcAft>
        <a:buChar char="•"/>
        <a:defRPr>
          <a:solidFill>
            <a:srgbClr val="333333"/>
          </a:solidFill>
          <a:latin typeface="+mn-lt"/>
        </a:defRPr>
      </a:lvl3pPr>
      <a:lvl4pPr marL="1600200" indent="-228600" algn="l" rtl="0" fontAlgn="base">
        <a:spcBef>
          <a:spcPct val="20000"/>
        </a:spcBef>
        <a:spcAft>
          <a:spcPct val="0"/>
        </a:spcAft>
        <a:buChar char="–"/>
        <a:defRPr sz="1600">
          <a:solidFill>
            <a:srgbClr val="333333"/>
          </a:solidFill>
          <a:latin typeface="+mn-lt"/>
        </a:defRPr>
      </a:lvl4pPr>
      <a:lvl5pPr marL="2057400" indent="-228600" algn="l" rtl="0" fontAlgn="base">
        <a:spcBef>
          <a:spcPct val="20000"/>
        </a:spcBef>
        <a:spcAft>
          <a:spcPct val="0"/>
        </a:spcAft>
        <a:buChar char="»"/>
        <a:defRPr sz="1600">
          <a:solidFill>
            <a:srgbClr val="333333"/>
          </a:solidFill>
          <a:latin typeface="+mn-lt"/>
        </a:defRPr>
      </a:lvl5pPr>
      <a:lvl6pPr marL="2514600" indent="-228600" algn="l" rtl="0" eaLnBrk="1" fontAlgn="base" hangingPunct="1">
        <a:spcBef>
          <a:spcPct val="20000"/>
        </a:spcBef>
        <a:spcAft>
          <a:spcPct val="0"/>
        </a:spcAft>
        <a:buChar char="»"/>
        <a:defRPr sz="1600">
          <a:solidFill>
            <a:srgbClr val="333333"/>
          </a:solidFill>
          <a:latin typeface="+mn-lt"/>
        </a:defRPr>
      </a:lvl6pPr>
      <a:lvl7pPr marL="2971800" indent="-228600" algn="l" rtl="0" eaLnBrk="1" fontAlgn="base" hangingPunct="1">
        <a:spcBef>
          <a:spcPct val="20000"/>
        </a:spcBef>
        <a:spcAft>
          <a:spcPct val="0"/>
        </a:spcAft>
        <a:buChar char="»"/>
        <a:defRPr sz="1600">
          <a:solidFill>
            <a:srgbClr val="333333"/>
          </a:solidFill>
          <a:latin typeface="+mn-lt"/>
        </a:defRPr>
      </a:lvl7pPr>
      <a:lvl8pPr marL="3429000" indent="-228600" algn="l" rtl="0" eaLnBrk="1" fontAlgn="base" hangingPunct="1">
        <a:spcBef>
          <a:spcPct val="20000"/>
        </a:spcBef>
        <a:spcAft>
          <a:spcPct val="0"/>
        </a:spcAft>
        <a:buChar char="»"/>
        <a:defRPr sz="1600">
          <a:solidFill>
            <a:srgbClr val="333333"/>
          </a:solidFill>
          <a:latin typeface="+mn-lt"/>
        </a:defRPr>
      </a:lvl8pPr>
      <a:lvl9pPr marL="3886200" indent="-228600" algn="l" rtl="0" eaLnBrk="1" fontAlgn="base" hangingPunct="1">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a:xfrm>
            <a:off x="2438400" y="3276601"/>
            <a:ext cx="5791200" cy="762000"/>
          </a:xfrm>
        </p:spPr>
        <p:txBody>
          <a:bodyPr/>
          <a:lstStyle/>
          <a:p>
            <a:r>
              <a:rPr lang="en-US" smtClean="0"/>
              <a:t/>
            </a:r>
            <a:br>
              <a:rPr lang="en-US" smtClean="0"/>
            </a:br>
            <a:r>
              <a:rPr lang="en-US" smtClean="0"/>
              <a:t/>
            </a:r>
            <a:br>
              <a:rPr lang="en-US" smtClean="0"/>
            </a:br>
            <a:r>
              <a:rPr lang="en-US" smtClean="0"/>
              <a:t>Columbus Custom Carpentry:</a:t>
            </a:r>
            <a:br>
              <a:rPr lang="en-US" smtClean="0"/>
            </a:br>
            <a:r>
              <a:rPr lang="en-US" smtClean="0"/>
              <a:t>A Compensation Case Study</a:t>
            </a:r>
            <a:br>
              <a:rPr lang="en-US" smtClean="0"/>
            </a:br>
            <a:r>
              <a:rPr lang="en-US" smtClean="0"/>
              <a:t/>
            </a:r>
            <a:br>
              <a:rPr lang="en-US" smtClean="0"/>
            </a:br>
            <a:endParaRPr lang="en-US" dirty="0" smtClean="0"/>
          </a:p>
        </p:txBody>
      </p:sp>
      <p:sp>
        <p:nvSpPr>
          <p:cNvPr id="4" name="Subtitle 3"/>
          <p:cNvSpPr>
            <a:spLocks noGrp="1"/>
          </p:cNvSpPr>
          <p:nvPr>
            <p:ph type="subTitle" sz="quarter" idx="1"/>
          </p:nvPr>
        </p:nvSpPr>
        <p:spPr>
          <a:xfrm>
            <a:off x="2895600" y="4267200"/>
            <a:ext cx="5943600" cy="381000"/>
          </a:xfrm>
        </p:spPr>
        <p:txBody>
          <a:bodyPr/>
          <a:lstStyle/>
          <a:p>
            <a:r>
              <a:rPr lang="en-US" dirty="0" smtClean="0"/>
              <a:t>Douglas </a:t>
            </a:r>
            <a:r>
              <a:rPr lang="en-US" dirty="0" smtClean="0"/>
              <a:t>Reys, </a:t>
            </a:r>
            <a:r>
              <a:rPr lang="en-US" dirty="0" smtClean="0"/>
              <a:t>SPHR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Questions?</a:t>
            </a:r>
          </a:p>
        </p:txBody>
      </p:sp>
      <p:sp>
        <p:nvSpPr>
          <p:cNvPr id="12291" name="Rectangle 3" descr="Rectangle: Click to edit Master text styles&#10;Second level&#10;Third level&#10;Fourth level&#10;Fifth level"/>
          <p:cNvSpPr>
            <a:spLocks noGrp="1" noChangeArrowheads="1"/>
          </p:cNvSpPr>
          <p:nvPr>
            <p:ph idx="1"/>
          </p:nvPr>
        </p:nvSpPr>
        <p:spPr/>
        <p:txBody>
          <a:bodyPr/>
          <a:lstStyle/>
          <a:p>
            <a:pPr>
              <a:buFont typeface="Wingdings" pitchFamily="2" charset="2"/>
              <a:buNone/>
            </a:pPr>
            <a:r>
              <a:rPr lang="en-US" dirty="0" smtClean="0"/>
              <a:t>??????</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10</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 Primary Focus</a:t>
            </a:r>
          </a:p>
        </p:txBody>
      </p:sp>
      <p:sp>
        <p:nvSpPr>
          <p:cNvPr id="4099" name="Rectangle 3" descr="Rectangle: Click to edit Master text styles&#10;Second level&#10;Third level&#10;Fourth level&#10;Fifth level"/>
          <p:cNvSpPr>
            <a:spLocks noGrp="1" noChangeArrowheads="1"/>
          </p:cNvSpPr>
          <p:nvPr>
            <p:ph idx="1"/>
          </p:nvPr>
        </p:nvSpPr>
        <p:spPr/>
        <p:txBody>
          <a:bodyPr/>
          <a:lstStyle/>
          <a:p>
            <a:r>
              <a:rPr lang="en-US" dirty="0" smtClean="0"/>
              <a:t>Primary focus: Compensation.</a:t>
            </a:r>
          </a:p>
          <a:p>
            <a:pPr lvl="1"/>
            <a:r>
              <a:rPr lang="en-US" dirty="0" smtClean="0"/>
              <a:t>Internal equity.</a:t>
            </a:r>
          </a:p>
          <a:p>
            <a:pPr lvl="1"/>
            <a:r>
              <a:rPr lang="en-US" dirty="0" smtClean="0"/>
              <a:t>External equity.</a:t>
            </a:r>
          </a:p>
        </p:txBody>
      </p:sp>
      <p:sp>
        <p:nvSpPr>
          <p:cNvPr id="7" name="Slide Number Placeholder 6"/>
          <p:cNvSpPr>
            <a:spLocks noGrp="1"/>
          </p:cNvSpPr>
          <p:nvPr>
            <p:ph type="sldNum" sz="quarter" idx="11"/>
          </p:nvPr>
        </p:nvSpPr>
        <p:spPr/>
        <p:txBody>
          <a:bodyPr/>
          <a:lstStyle/>
          <a:p>
            <a:pPr>
              <a:defRPr/>
            </a:pPr>
            <a:fld id="{44169188-221D-4459-BB0E-BCD10E816D2B}" type="slidenum">
              <a:rPr lang="en-US" smtClean="0"/>
              <a:pPr>
                <a:defRPr/>
              </a:pPr>
              <a:t>2</a:t>
            </a:fld>
            <a:endParaRPr lang="en-US"/>
          </a:p>
        </p:txBody>
      </p:sp>
      <p:sp>
        <p:nvSpPr>
          <p:cNvPr id="8" name="Footer Placeholder 7"/>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Setting</a:t>
            </a:r>
          </a:p>
        </p:txBody>
      </p:sp>
      <p:sp>
        <p:nvSpPr>
          <p:cNvPr id="5123" name="Rectangle 3" descr="Rectangle: Click to edit Master text styles&#10;Second level&#10;Third level&#10;Fourth level&#10;Fifth level"/>
          <p:cNvSpPr>
            <a:spLocks noGrp="1" noChangeArrowheads="1"/>
          </p:cNvSpPr>
          <p:nvPr>
            <p:ph idx="1"/>
          </p:nvPr>
        </p:nvSpPr>
        <p:spPr/>
        <p:txBody>
          <a:bodyPr/>
          <a:lstStyle/>
          <a:p>
            <a:pPr algn="ctr">
              <a:buFont typeface="Wingdings" pitchFamily="2" charset="2"/>
              <a:buNone/>
            </a:pPr>
            <a:endParaRPr lang="en-US" dirty="0" smtClean="0"/>
          </a:p>
          <a:p>
            <a:pPr algn="ctr">
              <a:buFont typeface="Wingdings" pitchFamily="2" charset="2"/>
              <a:buNone/>
            </a:pPr>
            <a:endParaRPr lang="en-US" dirty="0" smtClean="0"/>
          </a:p>
          <a:p>
            <a:pPr algn="ctr">
              <a:buFont typeface="Wingdings" pitchFamily="2" charset="2"/>
              <a:buNone/>
            </a:pPr>
            <a:r>
              <a:rPr lang="en-US" dirty="0" smtClean="0"/>
              <a:t>Your first day on the job as </a:t>
            </a:r>
          </a:p>
          <a:p>
            <a:pPr algn="ctr">
              <a:buFont typeface="Wingdings" pitchFamily="2" charset="2"/>
              <a:buNone/>
            </a:pPr>
            <a:r>
              <a:rPr lang="en-US" dirty="0" smtClean="0"/>
              <a:t>the company’s first HR manager.</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3</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t>Tools</a:t>
            </a:r>
          </a:p>
        </p:txBody>
      </p:sp>
      <p:sp>
        <p:nvSpPr>
          <p:cNvPr id="6147" name="Rectangle 3" descr="Rectangle: Click to edit Master text styles&#10;Second level&#10;Third level&#10;Fourth level&#10;Fifth level"/>
          <p:cNvSpPr>
            <a:spLocks noGrp="1" noChangeArrowheads="1"/>
          </p:cNvSpPr>
          <p:nvPr>
            <p:ph idx="1"/>
          </p:nvPr>
        </p:nvSpPr>
        <p:spPr/>
        <p:txBody>
          <a:bodyPr/>
          <a:lstStyle/>
          <a:p>
            <a:pPr>
              <a:buNone/>
            </a:pPr>
            <a:endParaRPr lang="en-US" dirty="0" smtClean="0"/>
          </a:p>
          <a:p>
            <a:pPr lvl="1"/>
            <a:r>
              <a:rPr lang="en-US" dirty="0" smtClean="0"/>
              <a:t>Management interviews.</a:t>
            </a:r>
          </a:p>
          <a:p>
            <a:pPr lvl="1"/>
            <a:r>
              <a:rPr lang="en-US" dirty="0" smtClean="0"/>
              <a:t>Employee handbook.</a:t>
            </a:r>
          </a:p>
          <a:p>
            <a:pPr lvl="1"/>
            <a:r>
              <a:rPr lang="en-US" dirty="0" smtClean="0"/>
              <a:t>HRIS database.</a:t>
            </a:r>
          </a:p>
          <a:p>
            <a:pPr lvl="1"/>
            <a:r>
              <a:rPr lang="en-US" dirty="0" smtClean="0"/>
              <a:t>Market wage/salary data.</a:t>
            </a:r>
          </a:p>
          <a:p>
            <a:pPr lvl="1"/>
            <a:r>
              <a:rPr lang="en-US" dirty="0" smtClean="0"/>
              <a:t>Supplemental case materials:</a:t>
            </a:r>
          </a:p>
          <a:p>
            <a:pPr lvl="2"/>
            <a:r>
              <a:rPr lang="en-US" dirty="0" smtClean="0"/>
              <a:t>Internet Resources - Web site listing.</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4</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Your Challenge</a:t>
            </a:r>
          </a:p>
        </p:txBody>
      </p:sp>
      <p:sp>
        <p:nvSpPr>
          <p:cNvPr id="7171" name="Rectangle 3" descr="Rectangle: Click to edit Master text styles&#10;Second level&#10;Third level&#10;Fourth level&#10;Fifth level"/>
          <p:cNvSpPr>
            <a:spLocks noGrp="1" noChangeArrowheads="1"/>
          </p:cNvSpPr>
          <p:nvPr>
            <p:ph idx="1"/>
          </p:nvPr>
        </p:nvSpPr>
        <p:spPr>
          <a:xfrm>
            <a:off x="1828800" y="1295400"/>
            <a:ext cx="6934200" cy="4724400"/>
          </a:xfrm>
        </p:spPr>
        <p:txBody>
          <a:bodyPr/>
          <a:lstStyle/>
          <a:p>
            <a:pPr>
              <a:buNone/>
            </a:pPr>
            <a:endParaRPr lang="en-US" dirty="0" smtClean="0"/>
          </a:p>
          <a:p>
            <a:pPr lvl="1"/>
            <a:r>
              <a:rPr lang="en-US" dirty="0" smtClean="0"/>
              <a:t>Demonstrate qualitative and quantitative analysis skills by diagnosing problems and their root causes.</a:t>
            </a:r>
          </a:p>
          <a:p>
            <a:pPr lvl="1"/>
            <a:r>
              <a:rPr lang="en-US" dirty="0" smtClean="0"/>
              <a:t>Apply your subject matter knowledge to create a solution to the problem.</a:t>
            </a:r>
          </a:p>
          <a:p>
            <a:pPr lvl="1"/>
            <a:r>
              <a:rPr lang="en-US" dirty="0" smtClean="0"/>
              <a:t>Present your analysis and solutions in written and verbal presentation formats.</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5</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The Response</a:t>
            </a:r>
          </a:p>
        </p:txBody>
      </p:sp>
      <p:sp>
        <p:nvSpPr>
          <p:cNvPr id="8195" name="Rectangle 3" descr="Rectangle: Click to edit Master text styles&#10;Second level&#10;Third level&#10;Fourth level&#10;Fifth level"/>
          <p:cNvSpPr>
            <a:spLocks noGrp="1" noChangeArrowheads="1"/>
          </p:cNvSpPr>
          <p:nvPr>
            <p:ph idx="1"/>
          </p:nvPr>
        </p:nvSpPr>
        <p:spPr>
          <a:xfrm>
            <a:off x="1828800" y="1295400"/>
            <a:ext cx="7086600" cy="4724400"/>
          </a:xfrm>
        </p:spPr>
        <p:txBody>
          <a:bodyPr/>
          <a:lstStyle/>
          <a:p>
            <a:pPr>
              <a:buNone/>
            </a:pPr>
            <a:endParaRPr lang="en-US" dirty="0" smtClean="0"/>
          </a:p>
          <a:p>
            <a:pPr lvl="1"/>
            <a:r>
              <a:rPr lang="en-US" dirty="0" smtClean="0"/>
              <a:t>Problem identification and root causes.</a:t>
            </a:r>
          </a:p>
          <a:p>
            <a:pPr lvl="1"/>
            <a:r>
              <a:rPr lang="en-US" dirty="0" smtClean="0"/>
              <a:t>Range of alternative solutions.</a:t>
            </a:r>
          </a:p>
          <a:p>
            <a:pPr lvl="1"/>
            <a:r>
              <a:rPr lang="en-US" dirty="0" smtClean="0"/>
              <a:t>Selection of solutions to be implemented.</a:t>
            </a:r>
          </a:p>
          <a:p>
            <a:pPr lvl="1"/>
            <a:r>
              <a:rPr lang="en-US" dirty="0" smtClean="0"/>
              <a:t>Implementation details.</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6</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Deliverables</a:t>
            </a:r>
          </a:p>
        </p:txBody>
      </p:sp>
      <p:sp>
        <p:nvSpPr>
          <p:cNvPr id="9219" name="Rectangle 3" descr="Rectangle: Click to edit Master text styles&#10;Second level&#10;Third level&#10;Fourth level&#10;Fifth level"/>
          <p:cNvSpPr>
            <a:spLocks noGrp="1" noChangeArrowheads="1"/>
          </p:cNvSpPr>
          <p:nvPr>
            <p:ph idx="1"/>
          </p:nvPr>
        </p:nvSpPr>
        <p:spPr/>
        <p:txBody>
          <a:bodyPr/>
          <a:lstStyle/>
          <a:p>
            <a:pPr>
              <a:buNone/>
            </a:pPr>
            <a:endParaRPr lang="en-US" dirty="0" smtClean="0"/>
          </a:p>
          <a:p>
            <a:pPr lvl="1"/>
            <a:r>
              <a:rPr lang="en-US" dirty="0" smtClean="0"/>
              <a:t>Preliminary report and outline.</a:t>
            </a:r>
          </a:p>
          <a:p>
            <a:pPr lvl="1"/>
            <a:r>
              <a:rPr lang="en-US" dirty="0" smtClean="0"/>
              <a:t>Final written report.</a:t>
            </a:r>
          </a:p>
          <a:p>
            <a:pPr lvl="1"/>
            <a:r>
              <a:rPr lang="en-US" dirty="0" smtClean="0"/>
              <a:t>Presentation of recommendations.</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7</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Grading</a:t>
            </a:r>
          </a:p>
        </p:txBody>
      </p:sp>
      <p:sp>
        <p:nvSpPr>
          <p:cNvPr id="10243" name="Rectangle 3" descr="Rectangle: Click to edit Master text styles&#10;Second level&#10;Third level&#10;Fourth level&#10;Fifth level"/>
          <p:cNvSpPr>
            <a:spLocks noGrp="1" noChangeArrowheads="1"/>
          </p:cNvSpPr>
          <p:nvPr>
            <p:ph idx="1"/>
          </p:nvPr>
        </p:nvSpPr>
        <p:spPr/>
        <p:txBody>
          <a:bodyPr/>
          <a:lstStyle/>
          <a:p>
            <a:pPr>
              <a:buNone/>
            </a:pPr>
            <a:endParaRPr lang="en-US" dirty="0" smtClean="0"/>
          </a:p>
          <a:p>
            <a:pPr lvl="1"/>
            <a:r>
              <a:rPr lang="en-US" dirty="0" smtClean="0"/>
              <a:t>Preliminary report: 25%</a:t>
            </a:r>
          </a:p>
          <a:p>
            <a:pPr lvl="1"/>
            <a:r>
              <a:rPr lang="en-US" dirty="0" smtClean="0"/>
              <a:t>Final written report: 50%</a:t>
            </a:r>
          </a:p>
          <a:p>
            <a:pPr lvl="1"/>
            <a:r>
              <a:rPr lang="en-US" dirty="0" smtClean="0"/>
              <a:t>Presentation: 25%</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8</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Due Dates</a:t>
            </a:r>
          </a:p>
        </p:txBody>
      </p:sp>
      <p:sp>
        <p:nvSpPr>
          <p:cNvPr id="11267" name="Rectangle 3" descr="Rectangle: Click to edit Master text styles&#10;Second level&#10;Third level&#10;Fourth level&#10;Fifth level"/>
          <p:cNvSpPr>
            <a:spLocks noGrp="1" noChangeArrowheads="1"/>
          </p:cNvSpPr>
          <p:nvPr>
            <p:ph idx="1"/>
          </p:nvPr>
        </p:nvSpPr>
        <p:spPr/>
        <p:txBody>
          <a:bodyPr/>
          <a:lstStyle/>
          <a:p>
            <a:pPr>
              <a:buNone/>
            </a:pPr>
            <a:endParaRPr lang="en-US" dirty="0" smtClean="0"/>
          </a:p>
          <a:p>
            <a:pPr lvl="1"/>
            <a:r>
              <a:rPr lang="en-US" dirty="0" smtClean="0"/>
              <a:t>Preliminary report: _______</a:t>
            </a:r>
          </a:p>
          <a:p>
            <a:pPr lvl="1"/>
            <a:r>
              <a:rPr lang="en-US" dirty="0" smtClean="0"/>
              <a:t>Final written report: _______</a:t>
            </a:r>
          </a:p>
          <a:p>
            <a:pPr lvl="1"/>
            <a:r>
              <a:rPr lang="en-US" dirty="0" smtClean="0"/>
              <a:t>Presentation: ______</a:t>
            </a:r>
          </a:p>
        </p:txBody>
      </p:sp>
      <p:sp>
        <p:nvSpPr>
          <p:cNvPr id="5" name="Slide Number Placeholder 4"/>
          <p:cNvSpPr>
            <a:spLocks noGrp="1"/>
          </p:cNvSpPr>
          <p:nvPr>
            <p:ph type="sldNum" sz="quarter" idx="11"/>
          </p:nvPr>
        </p:nvSpPr>
        <p:spPr/>
        <p:txBody>
          <a:bodyPr/>
          <a:lstStyle/>
          <a:p>
            <a:pPr>
              <a:defRPr/>
            </a:pPr>
            <a:fld id="{44169188-221D-4459-BB0E-BCD10E816D2B}" type="slidenum">
              <a:rPr lang="en-US" smtClean="0"/>
              <a:pPr>
                <a:defRPr/>
              </a:pPr>
              <a:t>9</a:t>
            </a:fld>
            <a:endParaRPr lang="en-US"/>
          </a:p>
        </p:txBody>
      </p:sp>
      <p:sp>
        <p:nvSpPr>
          <p:cNvPr id="6" name="Footer Placeholder 5"/>
          <p:cNvSpPr>
            <a:spLocks noGrp="1"/>
          </p:cNvSpPr>
          <p:nvPr>
            <p:ph type="ftr" sz="quarter" idx="10"/>
          </p:nvPr>
        </p:nvSpPr>
        <p:spPr/>
        <p:txBody>
          <a:bodyPr/>
          <a:lstStyle/>
          <a:p>
            <a:pPr>
              <a:defRPr/>
            </a:pPr>
            <a:r>
              <a:rPr lang="en-US" smtClean="0"/>
              <a:t>©SHRM 2010</a:t>
            </a:r>
          </a:p>
          <a:p>
            <a:pP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otalRewards">
  <a:themeElements>
    <a:clrScheme name="TotalReward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talRewar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otalReward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talReward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talReward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talReward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talReward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talReward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talReward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talReward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talReward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talReward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talReward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talReward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UC5APVKEY7YA-445657348-460</_dlc_DocId>
    <_dlc_DocIdUrl xmlns="9e35c72e-853b-4481-acd9-8b56c994845b">
      <Url>https://edit.shrm.org/certification/educators/_layouts/15/DocIdRedir.aspx?ID=UC5APVKEY7YA-445657348-460</Url>
      <Description>UC5APVKEY7YA-445657348-460</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BD41890-3608-4E25-9997-113B1F6EBBC8}"/>
</file>

<file path=customXml/itemProps2.xml><?xml version="1.0" encoding="utf-8"?>
<ds:datastoreItem xmlns:ds="http://schemas.openxmlformats.org/officeDocument/2006/customXml" ds:itemID="{5BAD34E2-4A69-4BDB-9742-E9CA805ECBEB}"/>
</file>

<file path=customXml/itemProps3.xml><?xml version="1.0" encoding="utf-8"?>
<ds:datastoreItem xmlns:ds="http://schemas.openxmlformats.org/officeDocument/2006/customXml" ds:itemID="{7C54400D-C772-47A5-8028-3AAA397ECE18}"/>
</file>

<file path=customXml/itemProps4.xml><?xml version="1.0" encoding="utf-8"?>
<ds:datastoreItem xmlns:ds="http://schemas.openxmlformats.org/officeDocument/2006/customXml" ds:itemID="{2B1D3CF5-06A7-4C53-80B7-4B4152D5AA6C}"/>
</file>

<file path=docProps/app.xml><?xml version="1.0" encoding="utf-8"?>
<Properties xmlns="http://schemas.openxmlformats.org/officeDocument/2006/extended-properties" xmlns:vt="http://schemas.openxmlformats.org/officeDocument/2006/docPropsVTypes">
  <Template>Total Rewards Template</Template>
  <TotalTime>569</TotalTime>
  <Words>837</Words>
  <Application>Microsoft Office PowerPoint</Application>
  <PresentationFormat>On-screen Show (4:3)</PresentationFormat>
  <Paragraphs>96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TotalRewards</vt:lpstr>
      <vt:lpstr>  Columbus Custom Carpentry: A Compensation Case Study  </vt:lpstr>
      <vt:lpstr> Primary Focus</vt:lpstr>
      <vt:lpstr>Setting</vt:lpstr>
      <vt:lpstr>Tools</vt:lpstr>
      <vt:lpstr>Your Challenge</vt:lpstr>
      <vt:lpstr>The Response</vt:lpstr>
      <vt:lpstr>Deliverables</vt:lpstr>
      <vt:lpstr>Grading</vt:lpstr>
      <vt:lpstr>Due Dates</vt:lpstr>
      <vt:lpstr>Questions?</vt:lpstr>
    </vt:vector>
  </TitlesOfParts>
  <Company>Franklin International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Columbus Custom Carpentry</dc:title>
  <dc:creator>Doug Reys</dc:creator>
  <cp:lastModifiedBy>Reviewer</cp:lastModifiedBy>
  <cp:revision>30</cp:revision>
  <dcterms:created xsi:type="dcterms:W3CDTF">2007-10-08T13:34:51Z</dcterms:created>
  <dcterms:modified xsi:type="dcterms:W3CDTF">2012-11-20T20:53:11Z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35400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9b23b5e1-3c56-4c26-8e4a-0773e707137c</vt:lpwstr>
  </property>
</Properties>
</file>