
<file path=[Content_Types].xml><?xml version="1.0" encoding="utf-8"?>
<Types xmlns="http://schemas.openxmlformats.org/package/2006/content-types">
  <Default Extension="emf" ContentType="image/x-emf"/>
  <Default Extension="wmf" ContentType="image/x-wmf"/>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43.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50.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49.xml" ContentType="application/vnd.openxmlformats-officedocument.presentationml.slide+xml"/>
  <Override PartName="/ppt/slides/slide51.xml" ContentType="application/vnd.openxmlformats-officedocument.presentationml.slide+xml"/>
  <Override PartName="/ppt/slides/slide25.xml" ContentType="application/vnd.openxmlformats-officedocument.presentationml.slide+xml"/>
  <Override PartName="/ppt/slides/slide5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42.xml" ContentType="application/vnd.openxmlformats-officedocument.presentationml.slide+xml"/>
  <Override PartName="/ppt/slides/slide53.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58.xml" ContentType="application/vnd.openxmlformats-officedocument.presentationml.slide+xml"/>
  <Override PartName="/ppt/slides/slide38.xml" ContentType="application/vnd.openxmlformats-officedocument.presentationml.slide+xml"/>
  <Override PartName="/ppt/slides/slide45.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4.xml" ContentType="application/vnd.openxmlformats-officedocument.presentationml.slide+xml"/>
  <Override PartName="/ppt/slides/slide41.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36.xml" ContentType="application/vnd.openxmlformats-officedocument.presentationml.slide+xml"/>
  <Override PartName="/ppt/slides/slide32.xml" ContentType="application/vnd.openxmlformats-officedocument.presentationml.slide+xml"/>
  <Override PartName="/ppt/slides/slide48.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7.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22.xml" ContentType="application/vnd.openxmlformats-officedocument.presentationml.slide+xml"/>
  <Override PartName="/ppt/slides/slide67.xml" ContentType="application/vnd.openxmlformats-officedocument.presentationml.slide+xml"/>
  <Override PartName="/ppt/slides/slide61.xml" ContentType="application/vnd.openxmlformats-officedocument.presentationml.slide+xml"/>
  <Override PartName="/ppt/slides/slide7.xml" ContentType="application/vnd.openxmlformats-officedocument.presentationml.slide+xml"/>
  <Override PartName="/ppt/slides/slide56.xml" ContentType="application/vnd.openxmlformats-officedocument.presentationml.slide+xml"/>
  <Override PartName="/ppt/slides/slide8.xml" ContentType="application/vnd.openxmlformats-officedocument.presentationml.slide+xml"/>
  <Override PartName="/ppt/slides/slide62.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6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59.xml" ContentType="application/vnd.openxmlformats-officedocument.presentationml.slide+xml"/>
  <Override PartName="/ppt/slides/slide3.xml" ContentType="application/vnd.openxmlformats-officedocument.presentationml.slide+xml"/>
  <Override PartName="/ppt/slides/slide57.xml" ContentType="application/vnd.openxmlformats-officedocument.presentationml.slide+xml"/>
  <Override PartName="/ppt/slides/slide4.xml" ContentType="application/vnd.openxmlformats-officedocument.presentationml.slide+xml"/>
  <Override PartName="/ppt/slides/slide63.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55.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66.xml" ContentType="application/vnd.openxmlformats-officedocument.presentationml.slide+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36.xml" ContentType="application/vnd.openxmlformats-officedocument.presentationml.notesSlide+xml"/>
  <Override PartName="/ppt/notesSlides/notesSlide32.xml" ContentType="application/vnd.openxmlformats-officedocument.presentationml.notesSlide+xml"/>
  <Override PartName="/ppt/notesSlides/notesSlide38.xml" ContentType="application/vnd.openxmlformats-officedocument.presentationml.notesSlide+xml"/>
  <Override PartName="/ppt/notesSlides/notesSlide60.xml" ContentType="application/vnd.openxmlformats-officedocument.presentationml.notesSlide+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notesSlides/notesSlide57.xml" ContentType="application/vnd.openxmlformats-officedocument.presentationml.notesSlid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49.xml" ContentType="application/vnd.openxmlformats-officedocument.presentationml.notesSlide+xml"/>
  <Override PartName="/ppt/notesSlides/notesSlide56.xml" ContentType="application/vnd.openxmlformats-officedocument.presentationml.notesSlide+xml"/>
  <Override PartName="/ppt/notesSlides/notesSlide54.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3" r:id="rId1"/>
  </p:sldMasterIdLst>
  <p:notesMasterIdLst>
    <p:notesMasterId r:id="rId69"/>
  </p:notesMasterIdLst>
  <p:handoutMasterIdLst>
    <p:handoutMasterId r:id="rId70"/>
  </p:handoutMasterIdLst>
  <p:sldIdLst>
    <p:sldId id="355" r:id="rId2"/>
    <p:sldId id="324" r:id="rId3"/>
    <p:sldId id="356" r:id="rId4"/>
    <p:sldId id="282" r:id="rId5"/>
    <p:sldId id="326" r:id="rId6"/>
    <p:sldId id="325" r:id="rId7"/>
    <p:sldId id="287" r:id="rId8"/>
    <p:sldId id="327" r:id="rId9"/>
    <p:sldId id="328" r:id="rId10"/>
    <p:sldId id="329" r:id="rId11"/>
    <p:sldId id="288" r:id="rId12"/>
    <p:sldId id="290" r:id="rId13"/>
    <p:sldId id="289" r:id="rId14"/>
    <p:sldId id="291" r:id="rId15"/>
    <p:sldId id="349" r:id="rId16"/>
    <p:sldId id="350" r:id="rId17"/>
    <p:sldId id="351" r:id="rId18"/>
    <p:sldId id="352" r:id="rId19"/>
    <p:sldId id="353" r:id="rId20"/>
    <p:sldId id="354" r:id="rId21"/>
    <p:sldId id="292" r:id="rId22"/>
    <p:sldId id="295" r:id="rId23"/>
    <p:sldId id="293" r:id="rId24"/>
    <p:sldId id="357" r:id="rId25"/>
    <p:sldId id="297" r:id="rId26"/>
    <p:sldId id="330" r:id="rId27"/>
    <p:sldId id="298" r:id="rId28"/>
    <p:sldId id="331" r:id="rId29"/>
    <p:sldId id="299" r:id="rId30"/>
    <p:sldId id="333" r:id="rId31"/>
    <p:sldId id="334" r:id="rId32"/>
    <p:sldId id="300" r:id="rId33"/>
    <p:sldId id="335" r:id="rId34"/>
    <p:sldId id="301" r:id="rId35"/>
    <p:sldId id="302" r:id="rId36"/>
    <p:sldId id="336" r:id="rId37"/>
    <p:sldId id="303" r:id="rId38"/>
    <p:sldId id="304" r:id="rId39"/>
    <p:sldId id="305" r:id="rId40"/>
    <p:sldId id="337" r:id="rId41"/>
    <p:sldId id="306" r:id="rId42"/>
    <p:sldId id="346" r:id="rId43"/>
    <p:sldId id="307" r:id="rId44"/>
    <p:sldId id="308" r:id="rId45"/>
    <p:sldId id="309" r:id="rId46"/>
    <p:sldId id="358" r:id="rId47"/>
    <p:sldId id="311" r:id="rId48"/>
    <p:sldId id="317" r:id="rId49"/>
    <p:sldId id="338" r:id="rId50"/>
    <p:sldId id="339" r:id="rId51"/>
    <p:sldId id="341" r:id="rId52"/>
    <p:sldId id="342" r:id="rId53"/>
    <p:sldId id="313" r:id="rId54"/>
    <p:sldId id="314" r:id="rId55"/>
    <p:sldId id="315" r:id="rId56"/>
    <p:sldId id="316" r:id="rId57"/>
    <p:sldId id="340" r:id="rId58"/>
    <p:sldId id="312" r:id="rId59"/>
    <p:sldId id="343" r:id="rId60"/>
    <p:sldId id="344" r:id="rId61"/>
    <p:sldId id="318" r:id="rId62"/>
    <p:sldId id="319" r:id="rId63"/>
    <p:sldId id="347" r:id="rId64"/>
    <p:sldId id="348" r:id="rId65"/>
    <p:sldId id="320" r:id="rId66"/>
    <p:sldId id="321" r:id="rId67"/>
    <p:sldId id="322" r:id="rId6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RM" initials="" lastIdx="29" clrIdx="0"/>
  <p:cmAuthor id="1" name="Anon" initials="" lastIdx="7"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492BE"/>
    <a:srgbClr val="333333"/>
    <a:srgbClr val="0B5594"/>
    <a:srgbClr val="6F90BB"/>
    <a:srgbClr val="6D8EBB"/>
    <a:srgbClr val="7091BC"/>
    <a:srgbClr val="7192BD"/>
    <a:srgbClr val="7493B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2" autoAdjust="0"/>
    <p:restoredTop sz="87831" autoAdjust="0"/>
  </p:normalViewPr>
  <p:slideViewPr>
    <p:cSldViewPr>
      <p:cViewPr varScale="1">
        <p:scale>
          <a:sx n="65" d="100"/>
          <a:sy n="65" d="100"/>
        </p:scale>
        <p:origin x="-654" y="-102"/>
      </p:cViewPr>
      <p:guideLst>
        <p:guide orient="horz" pos="2160"/>
        <p:guide pos="2880"/>
      </p:guideLst>
    </p:cSldViewPr>
  </p:slideViewPr>
  <p:outlineViewPr>
    <p:cViewPr>
      <p:scale>
        <a:sx n="33" d="100"/>
        <a:sy n="33" d="100"/>
      </p:scale>
      <p:origin x="66" y="79554"/>
    </p:cViewPr>
  </p:outlineViewPr>
  <p:notesTextViewPr>
    <p:cViewPr>
      <p:scale>
        <a:sx n="150" d="100"/>
        <a:sy n="150" d="100"/>
      </p:scale>
      <p:origin x="0" y="0"/>
    </p:cViewPr>
  </p:notesTextViewPr>
  <p:sorterViewPr>
    <p:cViewPr>
      <p:scale>
        <a:sx n="66" d="100"/>
        <a:sy n="66" d="100"/>
      </p:scale>
      <p:origin x="0" y="4212"/>
    </p:cViewPr>
  </p:sorterViewPr>
  <p:notesViewPr>
    <p:cSldViewPr>
      <p:cViewPr varScale="1">
        <p:scale>
          <a:sx n="71" d="100"/>
          <a:sy n="71" d="100"/>
        </p:scale>
        <p:origin x="-2196" y="-12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79" Type="http://schemas.openxmlformats.org/officeDocument/2006/relationships/customXml" Target="../customXml/item4.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77"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78"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ustomXml" Target="../customXml/item1.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253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253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253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D083C8A1-F2C3-4656-AFC8-5963D578FEA4}"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379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379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379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1CF9251-DAA6-4BF8-BF96-C08CDF1BB316}"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charset="0"/>
        <a:ea typeface="+mn-ea"/>
        <a:cs typeface="+mn-cs"/>
      </a:defRPr>
    </a:lvl1pPr>
    <a:lvl2pPr marL="457200" algn="l" rtl="0" eaLnBrk="0" fontAlgn="base" hangingPunct="0">
      <a:spcBef>
        <a:spcPct val="30000"/>
      </a:spcBef>
      <a:spcAft>
        <a:spcPct val="0"/>
      </a:spcAft>
      <a:defRPr sz="1100" kern="1200">
        <a:solidFill>
          <a:schemeClr val="tx1"/>
        </a:solidFill>
        <a:latin typeface="Arial" charset="0"/>
        <a:ea typeface="+mn-ea"/>
        <a:cs typeface="+mn-cs"/>
      </a:defRPr>
    </a:lvl2pPr>
    <a:lvl3pPr marL="914400" algn="l" rtl="0" eaLnBrk="0" fontAlgn="base" hangingPunct="0">
      <a:spcBef>
        <a:spcPct val="30000"/>
      </a:spcBef>
      <a:spcAft>
        <a:spcPct val="0"/>
      </a:spcAft>
      <a:defRPr sz="1100" kern="1200">
        <a:solidFill>
          <a:schemeClr val="tx1"/>
        </a:solidFill>
        <a:latin typeface="Arial" charset="0"/>
        <a:ea typeface="+mn-ea"/>
        <a:cs typeface="+mn-cs"/>
      </a:defRPr>
    </a:lvl3pPr>
    <a:lvl4pPr marL="1371600" algn="l" rtl="0" eaLnBrk="0" fontAlgn="base" hangingPunct="0">
      <a:spcBef>
        <a:spcPct val="30000"/>
      </a:spcBef>
      <a:spcAft>
        <a:spcPct val="0"/>
      </a:spcAft>
      <a:defRPr sz="1100" kern="1200">
        <a:solidFill>
          <a:schemeClr val="tx1"/>
        </a:solidFill>
        <a:latin typeface="Arial" charset="0"/>
        <a:ea typeface="+mn-ea"/>
        <a:cs typeface="+mn-cs"/>
      </a:defRPr>
    </a:lvl4pPr>
    <a:lvl5pPr marL="1828800" algn="l" rtl="0" eaLnBrk="0" fontAlgn="base" hangingPunct="0">
      <a:spcBef>
        <a:spcPct val="30000"/>
      </a:spcBef>
      <a:spcAft>
        <a:spcPct val="0"/>
      </a:spcAft>
      <a:defRPr sz="11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ebri.org/surveys/rcs/"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996DD300-EF27-4BC0-B36D-0F8B4341D378}" type="slidenum">
              <a:rPr lang="en-US" smtClean="0"/>
              <a:pPr/>
              <a:t>2</a:t>
            </a:fld>
            <a:endParaRPr lang="en-US" dirty="0"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r>
              <a:rPr lang="en-US" dirty="0" smtClean="0"/>
              <a:t>Module note: This module explores discretionary health, medical and retirement benefits. There are other types of discretionary benefits that employers may offer (paid time off, disability, tuition reimbursement, etc.) that are not explicitly addressed here.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p:spPr>
        <p:txBody>
          <a:bodyPr/>
          <a:lstStyle/>
          <a:p>
            <a:r>
              <a:rPr lang="en-US" dirty="0" smtClean="0"/>
              <a:t>After an employer has determined which benefits to offer, the next decision is how to make these available to employees. For example, is the benefits administration handled within the organization or through a third-party administrator? An employer may determine that benefits administration should be handled (all or in part) by a third-party administrator. This decision may be due to the third-party administrator’s expertise or because of economies of scale (the outsourcing agency can handle the administration at a lower cost than the employer). As the complexity of benefits offerings and administration is discussed, it is apparent that benefits administration is a complex, regulated function that might be best handled by subject matter experts outside the organization.</a:t>
            </a:r>
          </a:p>
          <a:p>
            <a:r>
              <a:rPr lang="en-US" dirty="0" smtClean="0"/>
              <a:t> </a:t>
            </a:r>
          </a:p>
          <a:p>
            <a:r>
              <a:rPr lang="en-US" dirty="0" smtClean="0"/>
              <a:t>Benefits plan administration is regulated by ERISA, which also determines what components of administration can and cannot be outsourced to a third-party administrator. For example, an employer cannot outsource what benefits to offer (design) or eligibility determination. However, many of the other facets of administration--plan communication, claim processing and plan legal compliance--are appropriate to outsource.</a:t>
            </a:r>
          </a:p>
          <a:p>
            <a:endParaRPr lang="en-US" dirty="0" smtClean="0"/>
          </a:p>
        </p:txBody>
      </p:sp>
      <p:sp>
        <p:nvSpPr>
          <p:cNvPr id="38915" name="Slide Number Placeholder 3"/>
          <p:cNvSpPr>
            <a:spLocks noGrp="1"/>
          </p:cNvSpPr>
          <p:nvPr>
            <p:ph type="sldNum" sz="quarter" idx="5"/>
          </p:nvPr>
        </p:nvSpPr>
        <p:spPr>
          <a:noFill/>
        </p:spPr>
        <p:txBody>
          <a:bodyPr/>
          <a:lstStyle/>
          <a:p>
            <a:fld id="{1C507FC5-DC31-4637-ACEF-799B143CA4A9}" type="slidenum">
              <a:rPr lang="en-US" smtClean="0"/>
              <a:pPr/>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p:spPr>
        <p:txBody>
          <a:bodyPr/>
          <a:lstStyle/>
          <a:p>
            <a:pPr>
              <a:lnSpc>
                <a:spcPct val="80000"/>
              </a:lnSpc>
            </a:pPr>
            <a:r>
              <a:rPr lang="en-US" sz="500" dirty="0" smtClean="0">
                <a:cs typeface="Arial" charset="0"/>
              </a:rPr>
              <a:t>Discretionary benefits communication is guided by law to ensure that plan participants receive adequate notice about their benefits and any changes to coverage. ERISA requires employers to provide plan participants summary plan descriptions (SPDs), summary material modifications and summary annual reports. These provide basic benefits coverage on a timely basis. The Pension Protection Act (PPA) of 2006 requires employers to notify employees if their employer-sponsored retirement plans are underfunded according to federal guidelines. The Consolidated Omnibus Budget</a:t>
            </a:r>
            <a:r>
              <a:rPr lang="en-US" sz="500" baseline="0" dirty="0" smtClean="0">
                <a:cs typeface="Arial" charset="0"/>
              </a:rPr>
              <a:t> </a:t>
            </a:r>
            <a:r>
              <a:rPr lang="en-US" sz="500" dirty="0" smtClean="0">
                <a:cs typeface="Arial" charset="0"/>
              </a:rPr>
              <a:t>Reconciliation Act (COBRA) of 1985 requires that employees be notified when their health insurance is cancelled and are offered continuation of that coverage. In general, this law is meant to ensure that employees are aware of what benefits they have elected, any changes to the plans/elections and individual benefits statements that detail their accrued benefits (e.g., in a retirement program). </a:t>
            </a:r>
          </a:p>
          <a:p>
            <a:pPr>
              <a:lnSpc>
                <a:spcPct val="80000"/>
              </a:lnSpc>
            </a:pPr>
            <a:r>
              <a:rPr lang="en-US" sz="500" dirty="0" smtClean="0">
                <a:cs typeface="Arial" charset="0"/>
              </a:rPr>
              <a:t> </a:t>
            </a:r>
          </a:p>
          <a:p>
            <a:pPr>
              <a:lnSpc>
                <a:spcPct val="80000"/>
              </a:lnSpc>
            </a:pPr>
            <a:r>
              <a:rPr lang="en-US" sz="500" dirty="0" smtClean="0">
                <a:cs typeface="Arial" charset="0"/>
              </a:rPr>
              <a:t>Although not required, some employers are starting to provide detailed information to employees about the value of their total rewards. For example, an individual report of what benefits they have elected, the breakdown of premiums paid (e.g., possible cost-sharing between employer and employee), who else is covered on their plan, etc. These total rewards statements help ensure that employees are informed about their employer-provided benefits. These statements also show the additional investment the employer is making aside from monetary compensation in employees. Employers are increasingly making these available through the organization’s intranet so employees can generate these reports as often as they would like them. </a:t>
            </a:r>
          </a:p>
          <a:p>
            <a:pPr>
              <a:lnSpc>
                <a:spcPct val="80000"/>
              </a:lnSpc>
            </a:pPr>
            <a:r>
              <a:rPr lang="en-US" sz="500" dirty="0" smtClean="0">
                <a:cs typeface="Arial" charset="0"/>
              </a:rPr>
              <a:t> </a:t>
            </a:r>
          </a:p>
          <a:p>
            <a:pPr>
              <a:lnSpc>
                <a:spcPct val="80000"/>
              </a:lnSpc>
            </a:pPr>
            <a:r>
              <a:rPr lang="en-US" sz="500" dirty="0" smtClean="0">
                <a:cs typeface="Arial" charset="0"/>
              </a:rPr>
              <a:t>While law often dictates the basic information that employees receive, employers can provide additional information to employees regarding their benefits. For example, an employer who has invested in a health plan that covers preventative care may want to remind employees of that benefit to encourage participation (e.g., annual dental exams) and reduce more costly benefit utilization (e.g., dental surgery). </a:t>
            </a:r>
          </a:p>
          <a:p>
            <a:pPr>
              <a:lnSpc>
                <a:spcPct val="80000"/>
              </a:lnSpc>
            </a:pPr>
            <a:endParaRPr lang="en-US" sz="500" dirty="0" smtClean="0">
              <a:cs typeface="Arial" charset="0"/>
            </a:endParaRPr>
          </a:p>
          <a:p>
            <a:pPr>
              <a:lnSpc>
                <a:spcPct val="80000"/>
              </a:lnSpc>
            </a:pPr>
            <a:r>
              <a:rPr lang="en-US" sz="500" dirty="0" smtClean="0">
                <a:cs typeface="Arial" charset="0"/>
              </a:rPr>
              <a:t>Employers may want to make benefits information available to all plan participants, not just employees. For example, although not required by law, employee dependents covered under an employee plan may also benefit from receiving detailed benefits information. Employers may want to provide not only electronic total rewards statements but also a paper copy sent home to ensure that all covered employees and their dependents have that information. Some employers provide additional resources to communicate benefits information such as an automated telephone system to deliver information to covered employees relevant to their coverage.</a:t>
            </a:r>
          </a:p>
          <a:p>
            <a:pPr>
              <a:lnSpc>
                <a:spcPct val="80000"/>
              </a:lnSpc>
            </a:pPr>
            <a:r>
              <a:rPr lang="en-US" sz="500" dirty="0" smtClean="0">
                <a:cs typeface="Arial" charset="0"/>
              </a:rPr>
              <a:t> </a:t>
            </a:r>
          </a:p>
          <a:p>
            <a:pPr>
              <a:lnSpc>
                <a:spcPct val="80000"/>
              </a:lnSpc>
            </a:pPr>
            <a:r>
              <a:rPr lang="en-US" sz="500" dirty="0" smtClean="0">
                <a:cs typeface="Arial" charset="0"/>
              </a:rPr>
              <a:t>Choosing the right medium to communicate benefits information is challenging. </a:t>
            </a:r>
            <a:r>
              <a:rPr lang="en-US" sz="500" dirty="0" err="1" smtClean="0">
                <a:cs typeface="Arial" charset="0"/>
              </a:rPr>
              <a:t>Schlachtmeyer</a:t>
            </a:r>
            <a:r>
              <a:rPr lang="en-US" sz="500" dirty="0" smtClean="0">
                <a:cs typeface="Arial" charset="0"/>
              </a:rPr>
              <a:t> (2000) discusses several issues to consider when deciding how to communicate benefits information. If the information is complicated (like a new flexible benefits program or a set of retirement fund investment options), the approach may take place over a period of time with a variety of media (meetings, newsletters, annual enrollment materials, etc.). If the information is critical, an employee meeting supplemented with printed material is most appropriate. If the communication is new and exciting, use flashier communication methods. If the communication centers on benefits reductions, choose something more subdued (like a meeting or a simple brochure).</a:t>
            </a:r>
          </a:p>
          <a:p>
            <a:pPr>
              <a:lnSpc>
                <a:spcPct val="80000"/>
              </a:lnSpc>
            </a:pPr>
            <a:r>
              <a:rPr lang="en-US" sz="500" dirty="0" smtClean="0">
                <a:cs typeface="Arial" charset="0"/>
              </a:rPr>
              <a:t> </a:t>
            </a:r>
          </a:p>
          <a:p>
            <a:pPr>
              <a:lnSpc>
                <a:spcPct val="80000"/>
              </a:lnSpc>
            </a:pPr>
            <a:r>
              <a:rPr lang="en-US" sz="500" dirty="0" smtClean="0">
                <a:cs typeface="Arial" charset="0"/>
              </a:rPr>
              <a:t>ERISA requires that employees or their beneficiaries receive a summary plan description (SPD) within 90 days of becoming a plan participant. An SPD must also be provided by the plan administrator on request, and it must explain the coverage offered, how the plan operates, and the rights and responsibilities of participants and beneficiaries (U.S. Department of Labor, 2009).</a:t>
            </a:r>
          </a:p>
          <a:p>
            <a:pPr>
              <a:lnSpc>
                <a:spcPct val="80000"/>
              </a:lnSpc>
            </a:pPr>
            <a:r>
              <a:rPr lang="en-US" sz="500" dirty="0" smtClean="0">
                <a:cs typeface="Arial" charset="0"/>
              </a:rPr>
              <a:t> </a:t>
            </a:r>
          </a:p>
          <a:p>
            <a:pPr>
              <a:lnSpc>
                <a:spcPct val="80000"/>
              </a:lnSpc>
            </a:pPr>
            <a:endParaRPr lang="en-US" sz="500" dirty="0" smtClean="0">
              <a:cs typeface="Arial" charset="0"/>
            </a:endParaRPr>
          </a:p>
        </p:txBody>
      </p:sp>
      <p:sp>
        <p:nvSpPr>
          <p:cNvPr id="40963" name="Slide Number Placeholder 3"/>
          <p:cNvSpPr>
            <a:spLocks noGrp="1"/>
          </p:cNvSpPr>
          <p:nvPr>
            <p:ph type="sldNum" sz="quarter" idx="5"/>
          </p:nvPr>
        </p:nvSpPr>
        <p:spPr>
          <a:noFill/>
        </p:spPr>
        <p:txBody>
          <a:bodyPr/>
          <a:lstStyle/>
          <a:p>
            <a:fld id="{37D33377-E59F-45C0-93AC-720CA116C48C}" type="slidenum">
              <a:rPr lang="en-US" smtClean="0"/>
              <a:pPr/>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p:spPr>
        <p:txBody>
          <a:bodyPr/>
          <a:lstStyle/>
          <a:p>
            <a:r>
              <a:rPr lang="en-US" dirty="0" smtClean="0"/>
              <a:t>If an employer is strategic in developing a benefits program, the metrics used to measure its effectiveness will already be in place. </a:t>
            </a:r>
          </a:p>
          <a:p>
            <a:endParaRPr lang="en-US" dirty="0" smtClean="0"/>
          </a:p>
          <a:p>
            <a:r>
              <a:rPr lang="en-US" dirty="0" smtClean="0"/>
              <a:t>These measures evaluate the frequency of employees’ usage and the cost of health insurance based on a review of insurance claims and the quality of specific health care services (</a:t>
            </a:r>
            <a:r>
              <a:rPr lang="en-US" dirty="0" err="1" smtClean="0"/>
              <a:t>Martocchio</a:t>
            </a:r>
            <a:r>
              <a:rPr lang="en-US" dirty="0" smtClean="0"/>
              <a:t>, 2008).</a:t>
            </a:r>
          </a:p>
          <a:p>
            <a:endParaRPr lang="en-US" dirty="0" smtClean="0"/>
          </a:p>
          <a:p>
            <a:r>
              <a:rPr lang="en-US" dirty="0" smtClean="0"/>
              <a:t>For example, one goal may be to improve health care benefits to decrease absenteeism and chronic condition costs among the workforce. An employer can review absenteeism rates due to illness to assess the first indicator. With the health care provider, HR can also determine where health care expenses are being spent (e.g., chronic condition management vs. acute condition manage).</a:t>
            </a:r>
          </a:p>
          <a:p>
            <a:endParaRPr lang="en-US" dirty="0" smtClean="0"/>
          </a:p>
          <a:p>
            <a:endParaRPr lang="en-US" dirty="0" smtClean="0"/>
          </a:p>
        </p:txBody>
      </p:sp>
      <p:sp>
        <p:nvSpPr>
          <p:cNvPr id="43011" name="Slide Number Placeholder 3"/>
          <p:cNvSpPr>
            <a:spLocks noGrp="1"/>
          </p:cNvSpPr>
          <p:nvPr>
            <p:ph type="sldNum" sz="quarter" idx="5"/>
          </p:nvPr>
        </p:nvSpPr>
        <p:spPr>
          <a:noFill/>
        </p:spPr>
        <p:txBody>
          <a:bodyPr/>
          <a:lstStyle/>
          <a:p>
            <a:fld id="{770E01E5-F008-49FB-AC19-3E70BEE5A88B}" type="slidenum">
              <a:rPr lang="en-US" smtClean="0"/>
              <a:pPr/>
              <a:t>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p:spPr>
        <p:txBody>
          <a:bodyPr/>
          <a:lstStyle/>
          <a:p>
            <a:r>
              <a:rPr lang="en-US" sz="1000" dirty="0" smtClean="0"/>
              <a:t>Instructors may want divide students into groups to complete this exercise.</a:t>
            </a:r>
          </a:p>
          <a:p>
            <a:endParaRPr lang="en-US" sz="1000" dirty="0" smtClean="0"/>
          </a:p>
          <a:p>
            <a:r>
              <a:rPr lang="en-US" sz="1000" dirty="0" smtClean="0"/>
              <a:t>As mentioned earlier in this session, to remain competitive, employers often like to gather information about what benefits their competitors offer their employees. This exercise uses information from a SHRM benchmarking report on employer health care plans. The exercise addresses not only interpreting the results, but also gathering information about how to use this data. Employers often gather benchmarking data when making decisions about what benefits to offer, and this exercise illustrates some of the types of information that may be collected and used and what to consider when relying on this type of data.</a:t>
            </a:r>
          </a:p>
          <a:p>
            <a:endParaRPr lang="en-US" sz="1000" dirty="0" smtClean="0"/>
          </a:p>
          <a:p>
            <a:r>
              <a:rPr lang="en-US" sz="1000" dirty="0" smtClean="0"/>
              <a:t>The next slide contains a few paragraphs from the report’s cautionary remarks about using the data. The questions should spark discussion about using benchmarking data to determine what benefits to offer. Instructors should note that benchmarking data is often customizable and that defining characteristics that may affect the use of comparison data (like geography, organizational size, industry and union status) is imperative when requesting a benchmarking report.</a:t>
            </a:r>
          </a:p>
          <a:p>
            <a:endParaRPr lang="en-US" sz="1000" dirty="0" smtClean="0"/>
          </a:p>
          <a:p>
            <a:r>
              <a:rPr lang="en-US" sz="1000" dirty="0" smtClean="0"/>
              <a:t>Answers should include the discussion points from the slides in this session on what benefits to offer (Slides 7-10).</a:t>
            </a:r>
          </a:p>
          <a:p>
            <a:endParaRPr lang="en-US" sz="1000" dirty="0" smtClean="0"/>
          </a:p>
        </p:txBody>
      </p:sp>
      <p:sp>
        <p:nvSpPr>
          <p:cNvPr id="45059" name="Slide Number Placeholder 3"/>
          <p:cNvSpPr>
            <a:spLocks noGrp="1"/>
          </p:cNvSpPr>
          <p:nvPr>
            <p:ph type="sldNum" sz="quarter" idx="5"/>
          </p:nvPr>
        </p:nvSpPr>
        <p:spPr>
          <a:noFill/>
        </p:spPr>
        <p:txBody>
          <a:bodyPr/>
          <a:lstStyle/>
          <a:p>
            <a:fld id="{FB4873C2-11BB-40DE-831C-CC30D9B4C1EC}" type="slidenum">
              <a:rPr lang="en-US" smtClean="0"/>
              <a:pPr/>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p:spPr>
        <p:txBody>
          <a:bodyPr/>
          <a:lstStyle/>
          <a:p>
            <a:r>
              <a:rPr lang="en-US" sz="1000" dirty="0" smtClean="0"/>
              <a:t>These questions reflect the type of data that may be included in a health care plan benchmarking report. Basic information like frequency (n) and coverage can provide initial starting points for analysis.</a:t>
            </a:r>
          </a:p>
          <a:p>
            <a:endParaRPr lang="en-US" sz="1000" dirty="0" smtClean="0"/>
          </a:p>
          <a:p>
            <a:r>
              <a:rPr lang="en-US" sz="1000" b="1" dirty="0" smtClean="0"/>
              <a:t>Instructor’s note</a:t>
            </a:r>
          </a:p>
          <a:p>
            <a:r>
              <a:rPr lang="en-US" sz="1000" dirty="0" smtClean="0"/>
              <a:t>Before starting this exercise, instructors may want to review the information in the table and the different coverage options detailed in the teaching notes on the next slide.</a:t>
            </a:r>
          </a:p>
          <a:p>
            <a:endParaRPr lang="en-US" sz="1000" dirty="0" smtClean="0"/>
          </a:p>
          <a:p>
            <a:r>
              <a:rPr lang="en-US" sz="1000" dirty="0" smtClean="0"/>
              <a:t>The most common type of health care coverage is for employees only (n=101, 95%).</a:t>
            </a:r>
          </a:p>
          <a:p>
            <a:endParaRPr lang="en-US" sz="1000" dirty="0" smtClean="0"/>
          </a:p>
          <a:p>
            <a:r>
              <a:rPr lang="en-US" sz="1000" dirty="0" smtClean="0"/>
              <a:t>According to the report, only 26 organizations (26 percent) offer opposite-sex domestic partner health care coverage. Unless there is something unique about your organization (like a higher-than-average number of employees who have opposite-sex domestic partners), you are probably not at a competitive disadvantage.</a:t>
            </a:r>
          </a:p>
        </p:txBody>
      </p:sp>
      <p:sp>
        <p:nvSpPr>
          <p:cNvPr id="48131" name="Slide Number Placeholder 3"/>
          <p:cNvSpPr>
            <a:spLocks noGrp="1"/>
          </p:cNvSpPr>
          <p:nvPr>
            <p:ph type="sldNum" sz="quarter" idx="5"/>
          </p:nvPr>
        </p:nvSpPr>
        <p:spPr>
          <a:noFill/>
        </p:spPr>
        <p:txBody>
          <a:bodyPr/>
          <a:lstStyle/>
          <a:p>
            <a:fld id="{E8DBDCC8-0138-4729-BE17-208C65A398B7}" type="slidenum">
              <a:rPr lang="en-US" smtClean="0"/>
              <a:pPr/>
              <a:t>17</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p:spPr>
        <p:txBody>
          <a:bodyPr/>
          <a:lstStyle/>
          <a:p>
            <a:pPr>
              <a:lnSpc>
                <a:spcPct val="80000"/>
              </a:lnSpc>
            </a:pPr>
            <a:r>
              <a:rPr lang="en-US" sz="900" b="1" dirty="0" smtClean="0"/>
              <a:t>“ n ”</a:t>
            </a:r>
            <a:endParaRPr lang="en-US" sz="900" dirty="0" smtClean="0"/>
          </a:p>
          <a:p>
            <a:pPr>
              <a:lnSpc>
                <a:spcPct val="80000"/>
              </a:lnSpc>
            </a:pPr>
            <a:r>
              <a:rPr lang="en-US" sz="900" dirty="0" smtClean="0"/>
              <a:t>The letter “n” in tables and figures indicates the number of respondents to each question. Therefore, when it is noted that “n = 25,” it means that there were 25 respondents.</a:t>
            </a:r>
          </a:p>
          <a:p>
            <a:pPr>
              <a:lnSpc>
                <a:spcPct val="80000"/>
              </a:lnSpc>
            </a:pPr>
            <a:endParaRPr lang="en-US" sz="900" dirty="0" smtClean="0"/>
          </a:p>
          <a:p>
            <a:pPr>
              <a:lnSpc>
                <a:spcPct val="80000"/>
              </a:lnSpc>
            </a:pPr>
            <a:r>
              <a:rPr lang="en-US" sz="900" b="1" u="sng" dirty="0" smtClean="0"/>
              <a:t>Health Care Coverage and Specific Stop-Loss Coverage Prevalence</a:t>
            </a:r>
            <a:endParaRPr lang="en-US" sz="900" dirty="0" smtClean="0"/>
          </a:p>
          <a:p>
            <a:pPr>
              <a:lnSpc>
                <a:spcPct val="80000"/>
              </a:lnSpc>
            </a:pPr>
            <a:r>
              <a:rPr lang="en-US" sz="900" b="1" dirty="0" smtClean="0"/>
              <a:t>Percentage of Organizations Providing Employee Health Care Coverage</a:t>
            </a:r>
            <a:endParaRPr lang="en-US" sz="900" dirty="0" smtClean="0"/>
          </a:p>
          <a:p>
            <a:pPr>
              <a:lnSpc>
                <a:spcPct val="80000"/>
              </a:lnSpc>
            </a:pPr>
            <a:r>
              <a:rPr lang="en-US" sz="900" dirty="0" smtClean="0"/>
              <a:t>This percentage represents employers that offer health care coverage as an employee benefit. It is calculated  by dividing the number of employers that offer health care coverage by the total number of employers participating in the survey, regardless of whether they offer health care coverage. </a:t>
            </a:r>
          </a:p>
          <a:p>
            <a:pPr>
              <a:lnSpc>
                <a:spcPct val="80000"/>
              </a:lnSpc>
            </a:pPr>
            <a:endParaRPr lang="en-US" sz="900" b="1" dirty="0" smtClean="0"/>
          </a:p>
          <a:p>
            <a:pPr>
              <a:lnSpc>
                <a:spcPct val="80000"/>
              </a:lnSpc>
            </a:pPr>
            <a:r>
              <a:rPr lang="en-US" sz="900" b="1" dirty="0" smtClean="0"/>
              <a:t>Percentage of Organizations Providing Spouse Health Care Coverage	</a:t>
            </a:r>
            <a:endParaRPr lang="en-US" sz="900" dirty="0" smtClean="0"/>
          </a:p>
          <a:p>
            <a:pPr>
              <a:lnSpc>
                <a:spcPct val="80000"/>
              </a:lnSpc>
            </a:pPr>
            <a:r>
              <a:rPr lang="en-US" sz="900" dirty="0" smtClean="0"/>
              <a:t>This percentage represents employers that offer spouse health care coverage as a benefit to their employees. It is calculated by dividing the number of employers offering the benefit by the total number of employers participating in the survey, regardless of whether they offer spouse health care coverage.</a:t>
            </a:r>
          </a:p>
          <a:p>
            <a:pPr>
              <a:lnSpc>
                <a:spcPct val="80000"/>
              </a:lnSpc>
            </a:pPr>
            <a:endParaRPr lang="en-US" sz="900" dirty="0" smtClean="0"/>
          </a:p>
          <a:p>
            <a:pPr>
              <a:lnSpc>
                <a:spcPct val="80000"/>
              </a:lnSpc>
            </a:pPr>
            <a:r>
              <a:rPr lang="en-US" sz="900" b="1" dirty="0" smtClean="0"/>
              <a:t>Percentage of Organizations Providing Same-Sex Domestic Partner Health Care Coverage </a:t>
            </a:r>
            <a:endParaRPr lang="en-US" sz="900" dirty="0" smtClean="0"/>
          </a:p>
          <a:p>
            <a:pPr>
              <a:lnSpc>
                <a:spcPct val="80000"/>
              </a:lnSpc>
            </a:pPr>
            <a:r>
              <a:rPr lang="en-US" sz="900" dirty="0" smtClean="0"/>
              <a:t>This percentage represents employers that offer same-sex domestic partner health care coverage as a benefit to their employees. This benefit recognizes family as an intimate, committed relationship of two unrelated people of the same sex that is the approximate equivalent of marriage, but does not involve formal marriage. It is calculated by dividing the number of employers that offer the benefit by the total number of employers participating in the survey, regardless of whether they offer the benefit. </a:t>
            </a:r>
          </a:p>
          <a:p>
            <a:pPr>
              <a:lnSpc>
                <a:spcPct val="80000"/>
              </a:lnSpc>
            </a:pPr>
            <a:endParaRPr lang="en-US" sz="900" b="1" dirty="0" smtClean="0"/>
          </a:p>
          <a:p>
            <a:pPr>
              <a:lnSpc>
                <a:spcPct val="80000"/>
              </a:lnSpc>
            </a:pPr>
            <a:r>
              <a:rPr lang="en-US" sz="900" b="1" dirty="0" smtClean="0"/>
              <a:t>Percentage of Organizations Providing Opposite-Sex Domestic Partner Health Care Coverage </a:t>
            </a:r>
            <a:endParaRPr lang="en-US" sz="900" dirty="0" smtClean="0"/>
          </a:p>
          <a:p>
            <a:pPr>
              <a:lnSpc>
                <a:spcPct val="80000"/>
              </a:lnSpc>
            </a:pPr>
            <a:r>
              <a:rPr lang="en-US" sz="900" dirty="0" smtClean="0"/>
              <a:t>This percentage represents employers that offer opposite-sex domestic partner health care coverage as a benefit to their employees. This benefit recognizes family as an intimate, committed relationship of two unrelated people of the opposite sex that is the approximate equivalent of marriage, but does not involve formal marriage. It is calculated by dividing the number of employers that offer the benefit by the total number of employers participating in the survey, regardless of whether they offer the benefit.</a:t>
            </a:r>
          </a:p>
          <a:p>
            <a:pPr>
              <a:lnSpc>
                <a:spcPct val="80000"/>
              </a:lnSpc>
            </a:pPr>
            <a:endParaRPr lang="en-US" sz="900" dirty="0" smtClean="0"/>
          </a:p>
          <a:p>
            <a:pPr>
              <a:lnSpc>
                <a:spcPct val="80000"/>
              </a:lnSpc>
            </a:pPr>
            <a:r>
              <a:rPr lang="en-US" sz="900" b="1" dirty="0" smtClean="0"/>
              <a:t>Percentage of Organizations with Self-Funded Health Care </a:t>
            </a:r>
            <a:endParaRPr lang="en-US" sz="900" dirty="0" smtClean="0"/>
          </a:p>
          <a:p>
            <a:pPr>
              <a:lnSpc>
                <a:spcPct val="80000"/>
              </a:lnSpc>
            </a:pPr>
            <a:r>
              <a:rPr lang="en-US" sz="900" dirty="0" smtClean="0"/>
              <a:t>This percentage represents those employers whose health care is self-funded by the organization. A self-funded health care plan is one in which no insurance company or service plan collects premiums and assumes risk. In a sense, the employer is acting as its own insurance company, paying the medical claims submitted by its employees. This percentage is calculated by dividing the number of employers with self-funded health care by the total number of employers participating in the survey, regardless of whether their health care is self-funded. </a:t>
            </a:r>
          </a:p>
          <a:p>
            <a:pPr>
              <a:lnSpc>
                <a:spcPct val="80000"/>
              </a:lnSpc>
            </a:pPr>
            <a:endParaRPr lang="en-US" sz="900" b="1" dirty="0" smtClean="0"/>
          </a:p>
          <a:p>
            <a:pPr>
              <a:lnSpc>
                <a:spcPct val="80000"/>
              </a:lnSpc>
            </a:pPr>
            <a:r>
              <a:rPr lang="en-US" sz="900" b="1" dirty="0" smtClean="0"/>
              <a:t>Percentage of Organizations with Specific Stop-Loss (SSL) Coverage </a:t>
            </a:r>
            <a:endParaRPr lang="en-US" sz="900" dirty="0" smtClean="0"/>
          </a:p>
          <a:p>
            <a:pPr>
              <a:lnSpc>
                <a:spcPct val="80000"/>
              </a:lnSpc>
            </a:pPr>
            <a:r>
              <a:rPr lang="en-US" sz="900" dirty="0" smtClean="0"/>
              <a:t>This percentage represents those employers that contract with a third-party insurance provider to cover medical claims if they exceed a specified dollar amount over a set period of time. It is calculated by dividing the number of employers with stop-loss coverage by the total number of employers participating in the survey, regardless of whether they have stop-loss coverage.</a:t>
            </a:r>
          </a:p>
          <a:p>
            <a:pPr>
              <a:lnSpc>
                <a:spcPct val="80000"/>
              </a:lnSpc>
            </a:pPr>
            <a:endParaRPr lang="en-US" sz="900" dirty="0" smtClean="0"/>
          </a:p>
          <a:p>
            <a:pPr>
              <a:lnSpc>
                <a:spcPct val="80000"/>
              </a:lnSpc>
            </a:pPr>
            <a:endParaRPr lang="en-US" sz="900" dirty="0" smtClean="0"/>
          </a:p>
          <a:p>
            <a:pPr>
              <a:lnSpc>
                <a:spcPct val="80000"/>
              </a:lnSpc>
            </a:pPr>
            <a:endParaRPr lang="en-US" sz="900" dirty="0" smtClean="0"/>
          </a:p>
        </p:txBody>
      </p:sp>
      <p:sp>
        <p:nvSpPr>
          <p:cNvPr id="50179" name="Slide Number Placeholder 3"/>
          <p:cNvSpPr>
            <a:spLocks noGrp="1"/>
          </p:cNvSpPr>
          <p:nvPr>
            <p:ph type="sldNum" sz="quarter" idx="5"/>
          </p:nvPr>
        </p:nvSpPr>
        <p:spPr>
          <a:noFill/>
        </p:spPr>
        <p:txBody>
          <a:bodyPr/>
          <a:lstStyle/>
          <a:p>
            <a:fld id="{6E8FD39D-BD4C-4FF6-BAF2-51CAC69ADAAD}" type="slidenum">
              <a:rPr lang="en-US" smtClean="0"/>
              <a:pPr/>
              <a:t>18</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p:spPr>
        <p:txBody>
          <a:bodyPr/>
          <a:lstStyle/>
          <a:p>
            <a:r>
              <a:rPr lang="en-US" sz="1000" dirty="0" smtClean="0"/>
              <a:t>Instructors may want to define the key variables included in the table on the next slide (detailed in those teaching notes) before assigning this part of the exercise.</a:t>
            </a:r>
          </a:p>
          <a:p>
            <a:endParaRPr lang="en-US" sz="1000" dirty="0" smtClean="0"/>
          </a:p>
          <a:p>
            <a:r>
              <a:rPr lang="en-US" sz="1000" dirty="0" smtClean="0"/>
              <a:t>Fifty-seven percent of employers responding to the survey offer two or more plans (35% + 22%).</a:t>
            </a:r>
          </a:p>
          <a:p>
            <a:endParaRPr lang="en-US" sz="1000" dirty="0" smtClean="0"/>
          </a:p>
          <a:p>
            <a:r>
              <a:rPr lang="en-US" sz="1000" dirty="0" smtClean="0"/>
              <a:t>The majority of employers offer a PPO (83 percent) or an HMO (55 percent). It is interesting to note that of those offering a PPO or HMO, more employees take advantage of the PPO (49 percent) than the HMO (24 percent). The instructor might want to point out that employers may want to consider not only whether to offer a benefit, but also its likelihood of being used based on key organizational characteristics (like workforce demographics) defined in the total rewards strategy.</a:t>
            </a:r>
          </a:p>
        </p:txBody>
      </p:sp>
      <p:sp>
        <p:nvSpPr>
          <p:cNvPr id="52227" name="Slide Number Placeholder 3"/>
          <p:cNvSpPr>
            <a:spLocks noGrp="1"/>
          </p:cNvSpPr>
          <p:nvPr>
            <p:ph type="sldNum" sz="quarter" idx="5"/>
          </p:nvPr>
        </p:nvSpPr>
        <p:spPr>
          <a:noFill/>
        </p:spPr>
        <p:txBody>
          <a:bodyPr/>
          <a:lstStyle/>
          <a:p>
            <a:fld id="{4AF5F0B0-1CDD-4B29-9F15-B073C6523DD8}" type="slidenum">
              <a:rPr lang="en-US" smtClean="0"/>
              <a:pPr/>
              <a:t>19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p:spPr>
        <p:txBody>
          <a:bodyPr/>
          <a:lstStyle/>
          <a:p>
            <a:r>
              <a:rPr lang="en-US" dirty="0" smtClean="0"/>
              <a:t>Health care plan types (e.g., HMO, EPO) will be addressed in the next session of this module.</a:t>
            </a:r>
          </a:p>
          <a:p>
            <a:endParaRPr lang="en-US" dirty="0" smtClean="0"/>
          </a:p>
          <a:p>
            <a:r>
              <a:rPr lang="en-US" sz="1200" b="1" u="sng" dirty="0" smtClean="0"/>
              <a:t>Employee Participation and Plans Offered</a:t>
            </a:r>
            <a:endParaRPr lang="en-US" sz="1200" dirty="0" smtClean="0"/>
          </a:p>
          <a:p>
            <a:r>
              <a:rPr lang="en-US" sz="1200" b="1" dirty="0" smtClean="0"/>
              <a:t>Percentage of Employees Enrolled</a:t>
            </a:r>
            <a:endParaRPr lang="en-US" sz="1200" dirty="0" smtClean="0"/>
          </a:p>
          <a:p>
            <a:r>
              <a:rPr lang="en-US" sz="1200" dirty="0" smtClean="0"/>
              <a:t>This percentage represents the number of employees in an organization who have enrolled in an organization’s health care plan. It is calculated by dividing the number of enrolled employees by the total number of employees in the organization, regardless of whether they enrolled  in their employer’s health care plan.</a:t>
            </a:r>
          </a:p>
          <a:p>
            <a:endParaRPr lang="en-US" sz="1200" b="1" dirty="0" smtClean="0"/>
          </a:p>
          <a:p>
            <a:r>
              <a:rPr lang="en-US" sz="1200" b="1" dirty="0" smtClean="0"/>
              <a:t>Percentage of Organizations Offering Plan</a:t>
            </a:r>
            <a:endParaRPr lang="en-US" sz="1200" dirty="0" smtClean="0"/>
          </a:p>
          <a:p>
            <a:r>
              <a:rPr lang="en-US" sz="1200" dirty="0" smtClean="0"/>
              <a:t>This percentage represents the number of employers that offer at least one of the following health care plans: health maintenance organization (HMO); exclusive provider organization (EPO); preferred provider organization (PPO); point of service (POS); indemnity; and consumer-driven health plan (CDHP). It is calculated by dividing the number of employers offering a specific plan by the total number of employers who participated in the survey, regardless of whether they offer a specific plan. </a:t>
            </a:r>
          </a:p>
          <a:p>
            <a:endParaRPr lang="en-US" sz="1200" b="1" dirty="0" smtClean="0"/>
          </a:p>
          <a:p>
            <a:r>
              <a:rPr lang="en-US" sz="1200" b="1" dirty="0" smtClean="0"/>
              <a:t>Number of Health Care Plans Offered</a:t>
            </a:r>
            <a:endParaRPr lang="en-US" sz="1200" dirty="0" smtClean="0"/>
          </a:p>
          <a:p>
            <a:r>
              <a:rPr lang="en-US" sz="1200" dirty="0" smtClean="0"/>
              <a:t>Organizations may offer a number of different health care plans to meet the needs of their employee populations. This percentage represents the number of employers that offer one or more health care plans.</a:t>
            </a:r>
            <a:endParaRPr lang="en-US" dirty="0" smtClean="0"/>
          </a:p>
        </p:txBody>
      </p:sp>
      <p:sp>
        <p:nvSpPr>
          <p:cNvPr id="54275" name="Slide Number Placeholder 3"/>
          <p:cNvSpPr>
            <a:spLocks noGrp="1"/>
          </p:cNvSpPr>
          <p:nvPr>
            <p:ph type="sldNum" sz="quarter" idx="5"/>
          </p:nvPr>
        </p:nvSpPr>
        <p:spPr>
          <a:noFill/>
        </p:spPr>
        <p:txBody>
          <a:bodyPr/>
          <a:lstStyle/>
          <a:p>
            <a:fld id="{D069BE21-7A27-4AEE-86E6-629B590CE929}" type="slidenum">
              <a:rPr lang="en-US" smtClean="0"/>
              <a:pPr/>
              <a:t>20</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noFill/>
          <a:ln/>
        </p:spPr>
        <p:txBody>
          <a:bodyPr/>
          <a:lstStyle/>
          <a:p>
            <a:pPr>
              <a:lnSpc>
                <a:spcPct val="80000"/>
              </a:lnSpc>
            </a:pPr>
            <a:r>
              <a:rPr lang="en-US" sz="900" b="1" dirty="0" smtClean="0"/>
              <a:t>Answer Key:</a:t>
            </a:r>
          </a:p>
          <a:p>
            <a:r>
              <a:rPr lang="en-US" sz="900" kern="1200" baseline="0" dirty="0" smtClean="0">
                <a:solidFill>
                  <a:schemeClr val="tx1"/>
                </a:solidFill>
                <a:latin typeface="Arial" charset="0"/>
                <a:ea typeface="+mn-ea"/>
                <a:cs typeface="+mn-cs"/>
              </a:rPr>
              <a:t>1. </a:t>
            </a:r>
            <a:r>
              <a:rPr lang="en-US" sz="1100" kern="1200" baseline="0" dirty="0" smtClean="0">
                <a:solidFill>
                  <a:schemeClr val="tx1"/>
                </a:solidFill>
                <a:latin typeface="Arial" charset="0"/>
                <a:ea typeface="+mn-ea"/>
                <a:cs typeface="+mn-cs"/>
              </a:rPr>
              <a:t>True</a:t>
            </a:r>
          </a:p>
          <a:p>
            <a:r>
              <a:rPr lang="en-US" sz="1100" kern="1200" baseline="0" dirty="0" smtClean="0">
                <a:solidFill>
                  <a:schemeClr val="tx1"/>
                </a:solidFill>
                <a:latin typeface="Arial" charset="0"/>
                <a:ea typeface="+mn-ea"/>
                <a:cs typeface="+mn-cs"/>
              </a:rPr>
              <a:t>2. True</a:t>
            </a:r>
          </a:p>
          <a:p>
            <a:r>
              <a:rPr lang="en-US" sz="1100" kern="1200" baseline="0" dirty="0" smtClean="0">
                <a:solidFill>
                  <a:schemeClr val="tx1"/>
                </a:solidFill>
                <a:latin typeface="Arial" charset="0"/>
                <a:ea typeface="+mn-ea"/>
                <a:cs typeface="+mn-cs"/>
              </a:rPr>
              <a:t>3. False</a:t>
            </a:r>
          </a:p>
          <a:p>
            <a:r>
              <a:rPr lang="en-US" sz="1100" kern="1200" baseline="0" dirty="0" smtClean="0">
                <a:solidFill>
                  <a:schemeClr val="tx1"/>
                </a:solidFill>
                <a:latin typeface="Arial" charset="0"/>
                <a:ea typeface="+mn-ea"/>
                <a:cs typeface="+mn-cs"/>
              </a:rPr>
              <a:t>4. True</a:t>
            </a:r>
          </a:p>
          <a:p>
            <a:r>
              <a:rPr lang="en-US" sz="1100" kern="1200" baseline="0" dirty="0" smtClean="0">
                <a:solidFill>
                  <a:schemeClr val="tx1"/>
                </a:solidFill>
                <a:latin typeface="Arial" charset="0"/>
                <a:ea typeface="+mn-ea"/>
                <a:cs typeface="+mn-cs"/>
              </a:rPr>
              <a:t>5. False</a:t>
            </a:r>
          </a:p>
          <a:p>
            <a:r>
              <a:rPr lang="en-US" sz="1100" kern="1200" baseline="0" dirty="0" smtClean="0">
                <a:solidFill>
                  <a:schemeClr val="tx1"/>
                </a:solidFill>
                <a:latin typeface="Arial" charset="0"/>
                <a:ea typeface="+mn-ea"/>
                <a:cs typeface="+mn-cs"/>
              </a:rPr>
              <a:t>6. True</a:t>
            </a:r>
          </a:p>
          <a:p>
            <a:r>
              <a:rPr lang="en-US" sz="1100" kern="1200" baseline="0" dirty="0" smtClean="0">
                <a:solidFill>
                  <a:schemeClr val="tx1"/>
                </a:solidFill>
                <a:latin typeface="Arial" charset="0"/>
                <a:ea typeface="+mn-ea"/>
                <a:cs typeface="+mn-cs"/>
              </a:rPr>
              <a:t>7. False</a:t>
            </a:r>
          </a:p>
          <a:p>
            <a:r>
              <a:rPr lang="en-US" sz="1100" kern="1200" baseline="0" dirty="0" smtClean="0">
                <a:solidFill>
                  <a:schemeClr val="tx1"/>
                </a:solidFill>
                <a:latin typeface="Arial" charset="0"/>
                <a:ea typeface="+mn-ea"/>
                <a:cs typeface="+mn-cs"/>
              </a:rPr>
              <a:t>8. True</a:t>
            </a:r>
            <a:endParaRPr lang="en-US" sz="900" dirty="0" smtClean="0"/>
          </a:p>
        </p:txBody>
      </p:sp>
      <p:sp>
        <p:nvSpPr>
          <p:cNvPr id="56323" name="Slide Number Placeholder 3"/>
          <p:cNvSpPr>
            <a:spLocks noGrp="1"/>
          </p:cNvSpPr>
          <p:nvPr>
            <p:ph type="sldNum" sz="quarter" idx="5"/>
          </p:nvPr>
        </p:nvSpPr>
        <p:spPr>
          <a:noFill/>
        </p:spPr>
        <p:txBody>
          <a:bodyPr/>
          <a:lstStyle/>
          <a:p>
            <a:fld id="{9B0759A2-2EE5-4A3D-9E6F-BF1819D5DDDD}" type="slidenum">
              <a:rPr lang="en-US" smtClean="0"/>
              <a:pPr/>
              <a:t>21</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p:spPr>
        <p:txBody>
          <a:bodyPr/>
          <a:lstStyle/>
          <a:p>
            <a:pPr>
              <a:lnSpc>
                <a:spcPct val="80000"/>
              </a:lnSpc>
            </a:pPr>
            <a:r>
              <a:rPr lang="en-US" sz="900" b="1" dirty="0" smtClean="0"/>
              <a:t>Answer Key:</a:t>
            </a:r>
          </a:p>
          <a:p>
            <a:r>
              <a:rPr lang="en-US" sz="1100" kern="1200" baseline="0" dirty="0" smtClean="0">
                <a:solidFill>
                  <a:schemeClr val="tx1"/>
                </a:solidFill>
                <a:latin typeface="Arial" charset="0"/>
                <a:ea typeface="+mn-ea"/>
                <a:cs typeface="+mn-cs"/>
              </a:rPr>
              <a:t>9. False</a:t>
            </a:r>
          </a:p>
          <a:p>
            <a:r>
              <a:rPr lang="en-US" sz="1100" kern="1200" baseline="0" dirty="0" smtClean="0">
                <a:solidFill>
                  <a:schemeClr val="tx1"/>
                </a:solidFill>
                <a:latin typeface="Arial" charset="0"/>
                <a:ea typeface="+mn-ea"/>
                <a:cs typeface="+mn-cs"/>
              </a:rPr>
              <a:t>10. True</a:t>
            </a:r>
          </a:p>
          <a:p>
            <a:r>
              <a:rPr lang="en-US" sz="1100" kern="1200" baseline="0" dirty="0" smtClean="0">
                <a:solidFill>
                  <a:schemeClr val="tx1"/>
                </a:solidFill>
                <a:latin typeface="Arial" charset="0"/>
                <a:ea typeface="+mn-ea"/>
                <a:cs typeface="+mn-cs"/>
              </a:rPr>
              <a:t>11. False</a:t>
            </a:r>
          </a:p>
          <a:p>
            <a:r>
              <a:rPr lang="en-US" sz="1100" kern="1200" baseline="0" dirty="0" smtClean="0">
                <a:solidFill>
                  <a:schemeClr val="tx1"/>
                </a:solidFill>
                <a:latin typeface="Arial" charset="0"/>
                <a:ea typeface="+mn-ea"/>
                <a:cs typeface="+mn-cs"/>
              </a:rPr>
              <a:t>12. True</a:t>
            </a:r>
          </a:p>
          <a:p>
            <a:r>
              <a:rPr lang="en-US" sz="1100" kern="1200" baseline="0" dirty="0" smtClean="0">
                <a:solidFill>
                  <a:schemeClr val="tx1"/>
                </a:solidFill>
                <a:latin typeface="Arial" charset="0"/>
                <a:ea typeface="+mn-ea"/>
                <a:cs typeface="+mn-cs"/>
              </a:rPr>
              <a:t>13. True</a:t>
            </a:r>
          </a:p>
          <a:p>
            <a:r>
              <a:rPr lang="en-US" sz="1100" kern="1200" baseline="0" dirty="0" smtClean="0">
                <a:solidFill>
                  <a:schemeClr val="tx1"/>
                </a:solidFill>
                <a:latin typeface="Arial" charset="0"/>
                <a:ea typeface="+mn-ea"/>
                <a:cs typeface="+mn-cs"/>
              </a:rPr>
              <a:t>14. True</a:t>
            </a:r>
          </a:p>
          <a:p>
            <a:r>
              <a:rPr lang="en-US" sz="1100" kern="1200" baseline="0" dirty="0" smtClean="0">
                <a:solidFill>
                  <a:schemeClr val="tx1"/>
                </a:solidFill>
                <a:latin typeface="Arial" charset="0"/>
                <a:ea typeface="+mn-ea"/>
                <a:cs typeface="+mn-cs"/>
              </a:rPr>
              <a:t>15. False</a:t>
            </a:r>
          </a:p>
          <a:p>
            <a:endParaRPr lang="en-US" sz="900" dirty="0" smtClean="0"/>
          </a:p>
        </p:txBody>
      </p:sp>
      <p:sp>
        <p:nvSpPr>
          <p:cNvPr id="58371" name="Slide Number Placeholder 3"/>
          <p:cNvSpPr>
            <a:spLocks noGrp="1"/>
          </p:cNvSpPr>
          <p:nvPr>
            <p:ph type="sldNum" sz="quarter" idx="5"/>
          </p:nvPr>
        </p:nvSpPr>
        <p:spPr>
          <a:noFill/>
        </p:spPr>
        <p:txBody>
          <a:bodyPr/>
          <a:lstStyle/>
          <a:p>
            <a:fld id="{E1669340-57C6-4D7B-9C54-6C7470649B2D}" type="slidenum">
              <a:rPr lang="en-US" smtClean="0"/>
              <a:pPr/>
              <a:t>22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0F85DBA3-9F9D-4650-99FD-A1DB78A2929C}" type="slidenum">
              <a:rPr lang="en-US" smtClean="0"/>
              <a:pPr/>
              <a:t>4</a:t>
            </a:fld>
            <a:endParaRPr lang="en-US" dirty="0"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a:ln/>
        </p:spPr>
        <p:txBody>
          <a:bodyPr/>
          <a:lstStyle/>
          <a:p>
            <a:pPr marL="228600" indent="-228600">
              <a:buFont typeface="Calibri" pitchFamily="34" charset="0"/>
              <a:buAutoNum type="arabicPeriod"/>
            </a:pPr>
            <a:r>
              <a:rPr lang="en-US" dirty="0" smtClean="0"/>
              <a:t>What role(s) can discretionary benefits play in an organization’s HR function?</a:t>
            </a:r>
          </a:p>
          <a:p>
            <a:pPr marL="685800" lvl="1" indent="-228600">
              <a:buFontTx/>
              <a:buChar char="•"/>
            </a:pPr>
            <a:r>
              <a:rPr lang="en-US" dirty="0" smtClean="0"/>
              <a:t>Recruitment and retention.</a:t>
            </a:r>
          </a:p>
          <a:p>
            <a:pPr marL="685800" lvl="1" indent="-228600">
              <a:buFontTx/>
              <a:buChar char="•"/>
            </a:pPr>
            <a:r>
              <a:rPr lang="en-US" dirty="0" smtClean="0"/>
              <a:t>Total rewards strategy.</a:t>
            </a:r>
          </a:p>
          <a:p>
            <a:pPr marL="685800" lvl="1" indent="-228600">
              <a:buFontTx/>
              <a:buChar char="•"/>
            </a:pPr>
            <a:r>
              <a:rPr lang="en-US" dirty="0" smtClean="0"/>
              <a:t>Behavior change.</a:t>
            </a:r>
          </a:p>
          <a:p>
            <a:pPr marL="228600" indent="-228600">
              <a:buFont typeface="Calibri" pitchFamily="34" charset="0"/>
              <a:buAutoNum type="arabicPeriod"/>
            </a:pPr>
            <a:r>
              <a:rPr lang="en-US" dirty="0" smtClean="0"/>
              <a:t>What should an employer take into account when designing a discretionary benefit program? </a:t>
            </a:r>
          </a:p>
          <a:p>
            <a:pPr marL="685800" lvl="1" indent="-228600">
              <a:buFontTx/>
              <a:buChar char="•"/>
            </a:pPr>
            <a:r>
              <a:rPr lang="en-US" dirty="0" smtClean="0"/>
              <a:t>Organizational and total rewards strategy.</a:t>
            </a:r>
          </a:p>
          <a:p>
            <a:pPr marL="685800" lvl="1" indent="-228600">
              <a:buFontTx/>
              <a:buChar char="•"/>
            </a:pPr>
            <a:r>
              <a:rPr lang="en-US" dirty="0" smtClean="0"/>
              <a:t>What the competition offers.</a:t>
            </a:r>
          </a:p>
          <a:p>
            <a:pPr marL="685800" lvl="1" indent="-228600">
              <a:buFontTx/>
              <a:buChar char="•"/>
            </a:pPr>
            <a:r>
              <a:rPr lang="en-US" dirty="0" smtClean="0"/>
              <a:t>Employee demographics.</a:t>
            </a:r>
          </a:p>
          <a:p>
            <a:pPr marL="685800" lvl="1" indent="-228600">
              <a:buFontTx/>
              <a:buChar char="•"/>
            </a:pPr>
            <a:r>
              <a:rPr lang="en-US" dirty="0" smtClean="0"/>
              <a:t>Cost of the benefit.</a:t>
            </a:r>
          </a:p>
          <a:p>
            <a:pPr marL="685800" lvl="1" indent="-228600">
              <a:buFontTx/>
              <a:buChar char="•"/>
            </a:pPr>
            <a:r>
              <a:rPr lang="en-US" dirty="0" smtClean="0"/>
              <a:t>Value to employees.</a:t>
            </a:r>
          </a:p>
          <a:p>
            <a:pPr marL="228600" indent="-228600">
              <a:buFont typeface="Calibri" pitchFamily="34" charset="0"/>
              <a:buAutoNum type="arabicPeriod"/>
            </a:pPr>
            <a:r>
              <a:rPr lang="en-US" dirty="0" smtClean="0"/>
              <a:t>How should the program be communicated?</a:t>
            </a:r>
          </a:p>
          <a:p>
            <a:pPr marL="685800" lvl="1" indent="-228600">
              <a:buFontTx/>
              <a:buChar char="•"/>
            </a:pPr>
            <a:r>
              <a:rPr lang="en-US" dirty="0" smtClean="0"/>
              <a:t>Adhere to legal requirements.</a:t>
            </a:r>
          </a:p>
          <a:p>
            <a:pPr marL="685800" lvl="1" indent="-228600">
              <a:buFontTx/>
              <a:buChar char="•"/>
            </a:pPr>
            <a:r>
              <a:rPr lang="en-US" dirty="0" smtClean="0"/>
              <a:t>Clearly and concisely.</a:t>
            </a:r>
          </a:p>
          <a:p>
            <a:pPr marL="685800" lvl="1" indent="-228600">
              <a:buFontTx/>
              <a:buChar char="•"/>
            </a:pPr>
            <a:r>
              <a:rPr lang="en-US" dirty="0" smtClean="0"/>
              <a:t>Timely.</a:t>
            </a:r>
          </a:p>
          <a:p>
            <a:pPr marL="685800" lvl="1" indent="-228600">
              <a:buFontTx/>
              <a:buChar char="•"/>
            </a:pPr>
            <a:r>
              <a:rPr lang="en-US" dirty="0" smtClean="0"/>
              <a:t>Use the appropriate communication vehicles.</a:t>
            </a:r>
          </a:p>
          <a:p>
            <a:pPr marL="228600" indent="-228600"/>
            <a:endParaRPr lang="en-US" dirty="0" smtClean="0"/>
          </a:p>
        </p:txBody>
      </p:sp>
      <p:sp>
        <p:nvSpPr>
          <p:cNvPr id="60419" name="Slide Number Placeholder 3"/>
          <p:cNvSpPr>
            <a:spLocks noGrp="1"/>
          </p:cNvSpPr>
          <p:nvPr>
            <p:ph type="sldNum" sz="quarter" idx="5"/>
          </p:nvPr>
        </p:nvSpPr>
        <p:spPr>
          <a:noFill/>
        </p:spPr>
        <p:txBody>
          <a:bodyPr/>
          <a:lstStyle/>
          <a:p>
            <a:fld id="{115ECDF7-91E5-4419-BBC3-83626BD35399}" type="slidenum">
              <a:rPr lang="en-US" smtClean="0"/>
              <a:pPr/>
              <a:t>23</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99E1674E-34FA-44BC-973E-0F67FE3DB88E}" type="slidenum">
              <a:rPr lang="en-US" smtClean="0"/>
              <a:pPr/>
              <a:t>25</a:t>
            </a:fld>
            <a:endParaRPr lang="en-US" smtClean="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r>
              <a:rPr lang="en-US" dirty="0" smtClean="0"/>
              <a:t>Health care programs, specifically for major medical coverage, are the most commonly offered and most expensive component of an employer’s benefits program (</a:t>
            </a:r>
            <a:r>
              <a:rPr lang="en-US" dirty="0" err="1" smtClean="0"/>
              <a:t>WorldatWork</a:t>
            </a:r>
            <a:r>
              <a:rPr lang="en-US" dirty="0" smtClean="0"/>
              <a:t>, 2007). The details of the various types of health and medical benefits are detailed in this session.</a:t>
            </a:r>
          </a:p>
          <a:p>
            <a:r>
              <a:rPr lang="en-US" dirty="0" smtClean="0"/>
              <a:t> </a:t>
            </a:r>
          </a:p>
          <a:p>
            <a:r>
              <a:rPr lang="en-US" dirty="0" smtClean="0"/>
              <a:t>Health care benefits play an important role in the employment relationship. Employees value these plans and often are attracted to and retain employment with employers who offer good employer-sponsored medical and health benefits. Employers enjoy healthier employees who have reduced absenteeism rates due to illness (</a:t>
            </a:r>
            <a:r>
              <a:rPr lang="en-US" dirty="0" err="1" smtClean="0"/>
              <a:t>Martocchio</a:t>
            </a:r>
            <a:r>
              <a:rPr lang="en-US" dirty="0" smtClean="0"/>
              <a:t>, 2008).</a:t>
            </a:r>
          </a:p>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noFill/>
          <a:ln/>
        </p:spPr>
        <p:txBody>
          <a:bodyPr/>
          <a:lstStyle/>
          <a:p>
            <a:r>
              <a:rPr lang="en-US" b="1" dirty="0" smtClean="0"/>
              <a:t>Employee coverage</a:t>
            </a:r>
            <a:endParaRPr lang="en-US" dirty="0" smtClean="0"/>
          </a:p>
          <a:p>
            <a:r>
              <a:rPr lang="en-US" dirty="0" smtClean="0"/>
              <a:t>For each type of health and medical benefit discussed, the employee determines who is covered under the benefit. The most common decision to make is between single and family coverage. Single coverage extends benefits only to the employee. Family coverage offers benefits to the employee and his or her family members as defined by the plan (</a:t>
            </a:r>
            <a:r>
              <a:rPr lang="en-US" dirty="0" err="1" smtClean="0"/>
              <a:t>Martocchio</a:t>
            </a:r>
            <a:r>
              <a:rPr lang="en-US" dirty="0" smtClean="0"/>
              <a:t>, 2008).</a:t>
            </a:r>
          </a:p>
          <a:p>
            <a:r>
              <a:rPr lang="en-US" dirty="0" smtClean="0"/>
              <a:t> </a:t>
            </a:r>
          </a:p>
          <a:p>
            <a:r>
              <a:rPr lang="en-US" b="1" dirty="0" smtClean="0"/>
              <a:t>Type of Insurance Coverage</a:t>
            </a:r>
            <a:endParaRPr lang="en-US" dirty="0" smtClean="0"/>
          </a:p>
          <a:p>
            <a:r>
              <a:rPr lang="en-US" dirty="0" smtClean="0"/>
              <a:t>Employees may be covered under an individual or group insurance policy. In an individual insurance policy, the policy is defined between the individual and insurance provider who jointly determine the scope of the policy, employee coverage (single or family) and the cost, often based on a health screening (like a medical examination and health history). In a group insurance policy, coverage extends to a group of employees (and as appropriate, their dependents) through a single contract. Insurance providers issue these contracts to professional associations, labor unions and other groups designated to provide health insurance. Unlike individual insurance policies, these policies cover all individuals regardless of health status (</a:t>
            </a:r>
            <a:r>
              <a:rPr lang="en-US" dirty="0" err="1" smtClean="0"/>
              <a:t>Martocchio</a:t>
            </a:r>
            <a:r>
              <a:rPr lang="en-US" dirty="0" smtClean="0"/>
              <a:t>, 2008). </a:t>
            </a:r>
          </a:p>
        </p:txBody>
      </p:sp>
      <p:sp>
        <p:nvSpPr>
          <p:cNvPr id="66563" name="Slide Number Placeholder 3"/>
          <p:cNvSpPr>
            <a:spLocks noGrp="1"/>
          </p:cNvSpPr>
          <p:nvPr>
            <p:ph type="sldNum" sz="quarter" idx="5"/>
          </p:nvPr>
        </p:nvSpPr>
        <p:spPr>
          <a:noFill/>
        </p:spPr>
        <p:txBody>
          <a:bodyPr/>
          <a:lstStyle/>
          <a:p>
            <a:fld id="{80D082DA-8A42-45D3-8ADE-91EA3999BFBF}" type="slidenum">
              <a:rPr lang="en-US" smtClean="0"/>
              <a:pPr/>
              <a:t>26</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p:spPr>
        <p:txBody>
          <a:bodyPr/>
          <a:lstStyle/>
          <a:p>
            <a:r>
              <a:rPr lang="en-US" dirty="0" smtClean="0"/>
              <a:t>Employers have a variety of options to offer employees to cover preventive, routine and catastrophic medical conditions. Employers may decide to expand their plans to include prescription drug services, medical equipment and appliances, additional nursing and ambulance services (</a:t>
            </a:r>
            <a:r>
              <a:rPr lang="en-US" dirty="0" err="1" smtClean="0"/>
              <a:t>Martocchio</a:t>
            </a:r>
            <a:r>
              <a:rPr lang="en-US" dirty="0" smtClean="0"/>
              <a:t>, 2008).</a:t>
            </a:r>
          </a:p>
          <a:p>
            <a:endParaRPr lang="en-US" dirty="0" smtClean="0"/>
          </a:p>
          <a:p>
            <a:r>
              <a:rPr lang="en-US" dirty="0" smtClean="0"/>
              <a:t>The most common types of major medical health insurance plans are fee-for-service and various forms of managed care plans: health maintenance organizations (HMOs), preferred provider organizations (PPOs) and point-of-service plans (POSs). Most health care benefits plans are some type of managed care plans. These plans limit employees’ choices of medical service providers and, as a result, are often thought to be more cost-effective. </a:t>
            </a:r>
          </a:p>
          <a:p>
            <a:endParaRPr lang="en-US" dirty="0" smtClean="0"/>
          </a:p>
          <a:p>
            <a:endParaRPr lang="en-US" dirty="0" smtClean="0"/>
          </a:p>
        </p:txBody>
      </p:sp>
      <p:sp>
        <p:nvSpPr>
          <p:cNvPr id="68611" name="Slide Number Placeholder 3"/>
          <p:cNvSpPr>
            <a:spLocks noGrp="1"/>
          </p:cNvSpPr>
          <p:nvPr>
            <p:ph type="sldNum" sz="quarter" idx="5"/>
          </p:nvPr>
        </p:nvSpPr>
        <p:spPr>
          <a:noFill/>
        </p:spPr>
        <p:txBody>
          <a:bodyPr/>
          <a:lstStyle/>
          <a:p>
            <a:fld id="{AA1398E2-E79A-4350-99D5-1F0766534187}" type="slidenum">
              <a:rPr lang="en-US" smtClean="0"/>
              <a:pPr/>
              <a:t>27</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a:ln/>
        </p:spPr>
      </p:sp>
      <p:sp>
        <p:nvSpPr>
          <p:cNvPr id="70658" name="Notes Placeholder 2"/>
          <p:cNvSpPr>
            <a:spLocks noGrp="1"/>
          </p:cNvSpPr>
          <p:nvPr>
            <p:ph type="body" idx="1"/>
          </p:nvPr>
        </p:nvSpPr>
        <p:spPr>
          <a:noFill/>
          <a:ln/>
        </p:spPr>
        <p:txBody>
          <a:bodyPr/>
          <a:lstStyle/>
          <a:p>
            <a:pPr>
              <a:lnSpc>
                <a:spcPct val="80000"/>
              </a:lnSpc>
            </a:pPr>
            <a:r>
              <a:rPr lang="en-US" sz="800" dirty="0" smtClean="0"/>
              <a:t>Fee-for-service plans offer the greatest freedom of choice in selecting health care providers. Traditional fee-for-service medical plans are available through many employers but at a declining rate (</a:t>
            </a:r>
            <a:r>
              <a:rPr lang="en-US" sz="800" dirty="0" err="1" smtClean="0"/>
              <a:t>WorldatWork</a:t>
            </a:r>
            <a:r>
              <a:rPr lang="en-US" sz="800" dirty="0" smtClean="0"/>
              <a:t>, 2007). In fee-for-service plans, employees pay a deductible after base benefits are exhausted. These plans pay benefits on a reimbursement basis. Over a specified period, employees must pay for services (i.e., meet a deductible) before they are eligible to receive covered benefits. Typically, deductibles are either a fixed dollar amount or calculated as a percentage of annual earnings (either by an earnings range or as a percentage of income) (</a:t>
            </a:r>
            <a:r>
              <a:rPr lang="en-US" sz="800" dirty="0" err="1" smtClean="0"/>
              <a:t>Martocchio</a:t>
            </a:r>
            <a:r>
              <a:rPr lang="en-US" sz="800" dirty="0" smtClean="0"/>
              <a:t>, 2008). </a:t>
            </a:r>
          </a:p>
          <a:p>
            <a:pPr>
              <a:lnSpc>
                <a:spcPct val="80000"/>
              </a:lnSpc>
            </a:pPr>
            <a:r>
              <a:rPr lang="en-US" sz="800" dirty="0" smtClean="0"/>
              <a:t> </a:t>
            </a:r>
          </a:p>
          <a:p>
            <a:pPr>
              <a:lnSpc>
                <a:spcPct val="80000"/>
              </a:lnSpc>
            </a:pPr>
            <a:r>
              <a:rPr lang="en-US" sz="800" b="1" dirty="0" smtClean="0"/>
              <a:t>Co-insurance</a:t>
            </a:r>
          </a:p>
          <a:p>
            <a:pPr>
              <a:lnSpc>
                <a:spcPct val="80000"/>
              </a:lnSpc>
            </a:pPr>
            <a:r>
              <a:rPr lang="en-US" sz="800" dirty="0" smtClean="0"/>
              <a:t>Once the deductible is met and insurance benefits begin, co-insurance often begins. Co-insurance defines the contribution amount that the covered individual must contribute to various medical services. In most cases, the covered individual must contribute 20 percent of the total covered expense (</a:t>
            </a:r>
            <a:r>
              <a:rPr lang="en-US" sz="800" dirty="0" err="1" smtClean="0"/>
              <a:t>Martocchio</a:t>
            </a:r>
            <a:r>
              <a:rPr lang="en-US" sz="800" dirty="0" smtClean="0"/>
              <a:t>, 2008).</a:t>
            </a:r>
          </a:p>
          <a:p>
            <a:pPr>
              <a:lnSpc>
                <a:spcPct val="80000"/>
              </a:lnSpc>
            </a:pPr>
            <a:r>
              <a:rPr lang="en-US" sz="800" dirty="0" smtClean="0"/>
              <a:t> </a:t>
            </a:r>
          </a:p>
          <a:p>
            <a:pPr>
              <a:lnSpc>
                <a:spcPct val="80000"/>
              </a:lnSpc>
            </a:pPr>
            <a:r>
              <a:rPr lang="en-US" sz="800" b="1" dirty="0" smtClean="0"/>
              <a:t>Out-of-pocket maximum</a:t>
            </a:r>
          </a:p>
          <a:p>
            <a:pPr>
              <a:lnSpc>
                <a:spcPct val="80000"/>
              </a:lnSpc>
            </a:pPr>
            <a:r>
              <a:rPr lang="en-US" sz="800" dirty="0" smtClean="0"/>
              <a:t>Most fee-for-service plans have an out-of-pocket maximum provision that defines a fixed dollar amount beyond the deductible of covered expenses. For example, if a plan has an out-of-pocket maximum of $1,500 per year, then the covered individual cannot be required to contribute more than $1,500 beyond the deductible for expenses covered under the plan. This maximum is intended to minimize out-of-pocket costs for the covered individual in the case of a catastrophic or chronic illness that necessitates extensive and costly medical care. </a:t>
            </a:r>
          </a:p>
          <a:p>
            <a:pPr>
              <a:lnSpc>
                <a:spcPct val="80000"/>
              </a:lnSpc>
            </a:pPr>
            <a:r>
              <a:rPr lang="en-US" sz="800" dirty="0" smtClean="0"/>
              <a:t> </a:t>
            </a:r>
          </a:p>
          <a:p>
            <a:pPr>
              <a:lnSpc>
                <a:spcPct val="80000"/>
              </a:lnSpc>
            </a:pPr>
            <a:r>
              <a:rPr lang="en-US" sz="800" b="1" dirty="0" smtClean="0"/>
              <a:t>Lifetime benefit maximum</a:t>
            </a:r>
          </a:p>
          <a:p>
            <a:pPr>
              <a:lnSpc>
                <a:spcPct val="80000"/>
              </a:lnSpc>
            </a:pPr>
            <a:r>
              <a:rPr lang="en-US" sz="800" dirty="0" smtClean="0"/>
              <a:t>An additional component of many fee-for-service plans is a lifetime benefit maximum where a limit is set on the amount of eligible benefits a covered individual can receive over his or her lifetime. Some plans may have a similar maximum amount of expenses on an annual basis. Plan providers often impose these restrictions as a measure to protect themselves from expenses that result from chronic or catastrophic events.</a:t>
            </a:r>
          </a:p>
          <a:p>
            <a:pPr>
              <a:lnSpc>
                <a:spcPct val="80000"/>
              </a:lnSpc>
            </a:pPr>
            <a:r>
              <a:rPr lang="en-US" sz="800" dirty="0" smtClean="0"/>
              <a:t> </a:t>
            </a:r>
          </a:p>
          <a:p>
            <a:pPr>
              <a:lnSpc>
                <a:spcPct val="80000"/>
              </a:lnSpc>
            </a:pPr>
            <a:r>
              <a:rPr lang="en-US" sz="800" b="1" dirty="0" smtClean="0"/>
              <a:t>The decision to self-fund</a:t>
            </a:r>
          </a:p>
          <a:p>
            <a:pPr>
              <a:lnSpc>
                <a:spcPct val="80000"/>
              </a:lnSpc>
            </a:pPr>
            <a:r>
              <a:rPr lang="en-US" sz="800" dirty="0" smtClean="0"/>
              <a:t>Employers may also offer a fee-for-service plan as a self-funded plan. Employers often elect to self-fund their major medical fee-for-service plan when the costs of providing benefits in this manner (versus through an insurance provider) are lower. </a:t>
            </a:r>
          </a:p>
          <a:p>
            <a:pPr>
              <a:lnSpc>
                <a:spcPct val="80000"/>
              </a:lnSpc>
            </a:pPr>
            <a:r>
              <a:rPr lang="en-US" sz="800" dirty="0" smtClean="0"/>
              <a:t> </a:t>
            </a:r>
          </a:p>
        </p:txBody>
      </p:sp>
      <p:sp>
        <p:nvSpPr>
          <p:cNvPr id="70659" name="Slide Number Placeholder 3"/>
          <p:cNvSpPr>
            <a:spLocks noGrp="1"/>
          </p:cNvSpPr>
          <p:nvPr>
            <p:ph type="sldNum" sz="quarter" idx="5"/>
          </p:nvPr>
        </p:nvSpPr>
        <p:spPr>
          <a:noFill/>
        </p:spPr>
        <p:txBody>
          <a:bodyPr/>
          <a:lstStyle/>
          <a:p>
            <a:fld id="{5D50197F-40A9-466F-A2C3-5D23EDA19E4B}" type="slidenum">
              <a:rPr lang="en-US" smtClean="0"/>
              <a:pPr/>
              <a:t>28</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noFill/>
          <a:ln/>
        </p:spPr>
        <p:txBody>
          <a:bodyPr/>
          <a:lstStyle/>
          <a:p>
            <a:r>
              <a:rPr lang="en-US" dirty="0" smtClean="0"/>
              <a:t>If no referral is obtained, the individual will have to pay for the service without a referral as detailed in the medical plan. HMOs operate on a prepaid system versus the reimbursement system used in fee-for-service plans.</a:t>
            </a:r>
          </a:p>
          <a:p>
            <a:r>
              <a:rPr lang="en-US" dirty="0" smtClean="0"/>
              <a:t> </a:t>
            </a:r>
          </a:p>
          <a:p>
            <a:r>
              <a:rPr lang="en-US" dirty="0" smtClean="0"/>
              <a:t>In an HMO, covered individuals often pay a pre-defined co-payment for various services (e.g., physician office visits, hospital admissions, prescription drugs and emergency room services).</a:t>
            </a:r>
          </a:p>
          <a:p>
            <a:endParaRPr lang="en-US" dirty="0" smtClean="0"/>
          </a:p>
        </p:txBody>
      </p:sp>
      <p:sp>
        <p:nvSpPr>
          <p:cNvPr id="72707" name="Slide Number Placeholder 3"/>
          <p:cNvSpPr>
            <a:spLocks noGrp="1"/>
          </p:cNvSpPr>
          <p:nvPr>
            <p:ph type="sldNum" sz="quarter" idx="5"/>
          </p:nvPr>
        </p:nvSpPr>
        <p:spPr>
          <a:noFill/>
        </p:spPr>
        <p:txBody>
          <a:bodyPr/>
          <a:lstStyle/>
          <a:p>
            <a:fld id="{E2D9C4E4-558B-4EB3-BB04-763592046701}" type="slidenum">
              <a:rPr lang="en-US" smtClean="0"/>
              <a:pPr/>
              <a:t>29</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a:ln/>
        </p:spPr>
      </p:sp>
      <p:sp>
        <p:nvSpPr>
          <p:cNvPr id="74754" name="Notes Placeholder 2"/>
          <p:cNvSpPr>
            <a:spLocks noGrp="1"/>
          </p:cNvSpPr>
          <p:nvPr>
            <p:ph type="body" idx="1"/>
          </p:nvPr>
        </p:nvSpPr>
        <p:spPr>
          <a:noFill/>
          <a:ln/>
        </p:spPr>
        <p:txBody>
          <a:bodyPr/>
          <a:lstStyle/>
          <a:p>
            <a:r>
              <a:rPr lang="en-US" dirty="0" smtClean="0"/>
              <a:t>PPOs share some of the features of fee-for-service plans and HMOs. For example, there are often deductibles and out-of-pocket maximums like those from a fee-for-service plan, but service co-payments like those in an HMO. PPOs become more cost-effective by encouraging plan participants to use medical service providers in their network. Plan participants must pay higher out-of-pocket expenses when using providers outside the network through different co-insurance rates. For example, co-insurance rates using network providers are typically 10-20 percent and while those rates increase to 60-80 percent for out-of-network providers (</a:t>
            </a:r>
            <a:r>
              <a:rPr lang="en-US" dirty="0" err="1" smtClean="0"/>
              <a:t>Martocchio</a:t>
            </a:r>
            <a:r>
              <a:rPr lang="en-US" dirty="0" smtClean="0"/>
              <a:t>, 2008).</a:t>
            </a:r>
          </a:p>
          <a:p>
            <a:endParaRPr lang="en-US" dirty="0" smtClean="0"/>
          </a:p>
        </p:txBody>
      </p:sp>
      <p:sp>
        <p:nvSpPr>
          <p:cNvPr id="74755" name="Slide Number Placeholder 3"/>
          <p:cNvSpPr>
            <a:spLocks noGrp="1"/>
          </p:cNvSpPr>
          <p:nvPr>
            <p:ph type="sldNum" sz="quarter" idx="5"/>
          </p:nvPr>
        </p:nvSpPr>
        <p:spPr>
          <a:noFill/>
        </p:spPr>
        <p:txBody>
          <a:bodyPr/>
          <a:lstStyle/>
          <a:p>
            <a:fld id="{6BF0E022-5C73-4C7E-A984-5BB3BDB1FBC8}" type="slidenum">
              <a:rPr lang="en-US" smtClean="0"/>
              <a:pPr/>
              <a:t>30</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a:noFill/>
          <a:ln/>
        </p:spPr>
        <p:txBody>
          <a:bodyPr/>
          <a:lstStyle/>
          <a:p>
            <a:endParaRPr lang="en-US" smtClean="0"/>
          </a:p>
        </p:txBody>
      </p:sp>
      <p:sp>
        <p:nvSpPr>
          <p:cNvPr id="76803" name="Slide Number Placeholder 3"/>
          <p:cNvSpPr>
            <a:spLocks noGrp="1"/>
          </p:cNvSpPr>
          <p:nvPr>
            <p:ph type="sldNum" sz="quarter" idx="5"/>
          </p:nvPr>
        </p:nvSpPr>
        <p:spPr>
          <a:noFill/>
        </p:spPr>
        <p:txBody>
          <a:bodyPr/>
          <a:lstStyle/>
          <a:p>
            <a:fld id="{40DBD6BC-45AD-41F5-BA8E-7CC6B2610273}" type="slidenum">
              <a:rPr lang="en-US" smtClean="0"/>
              <a:pPr/>
              <a:t>31</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ln/>
        </p:spPr>
      </p:sp>
      <p:sp>
        <p:nvSpPr>
          <p:cNvPr id="78850" name="Notes Placeholder 2"/>
          <p:cNvSpPr>
            <a:spLocks noGrp="1"/>
          </p:cNvSpPr>
          <p:nvPr>
            <p:ph type="body" idx="1"/>
          </p:nvPr>
        </p:nvSpPr>
        <p:spPr>
          <a:noFill/>
          <a:ln/>
        </p:spPr>
        <p:txBody>
          <a:bodyPr/>
          <a:lstStyle/>
          <a:p>
            <a:r>
              <a:rPr lang="en-US" smtClean="0"/>
              <a:t>Typically, orthodontia (braces) is not covered under most dental plans or might only apply to dependent children. Like major medical programs, dental plans are moving to a managed care approach where plans are structured like HMOs or PPOs in delivering dental services.</a:t>
            </a:r>
          </a:p>
          <a:p>
            <a:endParaRPr lang="en-US" smtClean="0"/>
          </a:p>
        </p:txBody>
      </p:sp>
      <p:sp>
        <p:nvSpPr>
          <p:cNvPr id="78851" name="Slide Number Placeholder 3"/>
          <p:cNvSpPr>
            <a:spLocks noGrp="1"/>
          </p:cNvSpPr>
          <p:nvPr>
            <p:ph type="sldNum" sz="quarter" idx="5"/>
          </p:nvPr>
        </p:nvSpPr>
        <p:spPr>
          <a:noFill/>
        </p:spPr>
        <p:txBody>
          <a:bodyPr/>
          <a:lstStyle/>
          <a:p>
            <a:fld id="{22E4CBE9-D393-4F41-9304-096B46828257}" type="slidenum">
              <a:rPr lang="en-US" smtClean="0"/>
              <a:pPr/>
              <a:t>32</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a:ln/>
        </p:spPr>
      </p:sp>
      <p:sp>
        <p:nvSpPr>
          <p:cNvPr id="80898" name="Notes Placeholder 2"/>
          <p:cNvSpPr>
            <a:spLocks noGrp="1"/>
          </p:cNvSpPr>
          <p:nvPr>
            <p:ph type="body" idx="1"/>
          </p:nvPr>
        </p:nvSpPr>
        <p:spPr>
          <a:noFill/>
          <a:ln/>
        </p:spPr>
        <p:txBody>
          <a:bodyPr/>
          <a:lstStyle/>
          <a:p>
            <a:endParaRPr lang="en-US" smtClean="0"/>
          </a:p>
        </p:txBody>
      </p:sp>
      <p:sp>
        <p:nvSpPr>
          <p:cNvPr id="80899" name="Slide Number Placeholder 3"/>
          <p:cNvSpPr>
            <a:spLocks noGrp="1"/>
          </p:cNvSpPr>
          <p:nvPr>
            <p:ph type="sldNum" sz="quarter" idx="5"/>
          </p:nvPr>
        </p:nvSpPr>
        <p:spPr>
          <a:noFill/>
        </p:spPr>
        <p:txBody>
          <a:bodyPr/>
          <a:lstStyle/>
          <a:p>
            <a:fld id="{26362142-153D-45FB-B442-B616B2D946D1}" type="slidenum">
              <a:rPr lang="en-US" smtClean="0"/>
              <a:pPr/>
              <a:t>33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a:ln/>
        </p:spPr>
        <p:txBody>
          <a:bodyPr/>
          <a:lstStyle/>
          <a:p>
            <a:r>
              <a:rPr lang="en-US" dirty="0" smtClean="0"/>
              <a:t>Ask students which benefits they think are considered discretionary.</a:t>
            </a:r>
          </a:p>
          <a:p>
            <a:endParaRPr lang="en-US" dirty="0" smtClean="0"/>
          </a:p>
          <a:p>
            <a:r>
              <a:rPr lang="en-US" dirty="0" smtClean="0"/>
              <a:t>Answer: All but Social Security and Medicare are considered discretionary. Social Security and Medicare are mandated by law.</a:t>
            </a:r>
          </a:p>
        </p:txBody>
      </p:sp>
      <p:sp>
        <p:nvSpPr>
          <p:cNvPr id="24579" name="Slide Number Placeholder 3"/>
          <p:cNvSpPr>
            <a:spLocks noGrp="1"/>
          </p:cNvSpPr>
          <p:nvPr>
            <p:ph type="sldNum" sz="quarter" idx="5"/>
          </p:nvPr>
        </p:nvSpPr>
        <p:spPr>
          <a:noFill/>
        </p:spPr>
        <p:txBody>
          <a:bodyPr/>
          <a:lstStyle/>
          <a:p>
            <a:fld id="{1B4EA73B-7A5F-4EE0-9D86-4E73DCD818EE}" type="slidenum">
              <a:rPr lang="en-US" smtClean="0"/>
              <a:pPr/>
              <a:t>5</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a:ln/>
        </p:spPr>
      </p:sp>
      <p:sp>
        <p:nvSpPr>
          <p:cNvPr id="82946" name="Notes Placeholder 2"/>
          <p:cNvSpPr>
            <a:spLocks noGrp="1"/>
          </p:cNvSpPr>
          <p:nvPr>
            <p:ph type="body" idx="1"/>
          </p:nvPr>
        </p:nvSpPr>
        <p:spPr>
          <a:noFill/>
          <a:ln/>
        </p:spPr>
        <p:txBody>
          <a:bodyPr/>
          <a:lstStyle/>
          <a:p>
            <a:r>
              <a:rPr lang="en-US" dirty="0" smtClean="0"/>
              <a:t>Prescription drug benefits are increasing in popularity and cost (</a:t>
            </a:r>
            <a:r>
              <a:rPr lang="en-US" dirty="0" err="1" smtClean="0"/>
              <a:t>WorldatWork</a:t>
            </a:r>
            <a:r>
              <a:rPr lang="en-US" dirty="0" smtClean="0"/>
              <a:t>, 2007). </a:t>
            </a:r>
          </a:p>
          <a:p>
            <a:endParaRPr lang="en-US" dirty="0" smtClean="0"/>
          </a:p>
          <a:p>
            <a:r>
              <a:rPr lang="en-US" dirty="0" smtClean="0"/>
              <a:t>A pharmacy benefits manager is typically separate from the primary health plan and addresses the prescription drug plan. These plans apply exclusively to drugs that state or federal laws require to be dispensed by a licensed pharmacist (</a:t>
            </a:r>
            <a:r>
              <a:rPr lang="en-US" dirty="0" err="1" smtClean="0"/>
              <a:t>Martocchio</a:t>
            </a:r>
            <a:r>
              <a:rPr lang="en-US" dirty="0" smtClean="0"/>
              <a:t>, 2008). Those drugs dispensed during a hospital stay or long-term care are typically excluded from these plans but included in major medical coverage as part of hospitalization coverage benefits. </a:t>
            </a:r>
          </a:p>
          <a:p>
            <a:endParaRPr lang="en-US" dirty="0" smtClean="0"/>
          </a:p>
          <a:p>
            <a:r>
              <a:rPr lang="en-US" dirty="0" smtClean="0"/>
              <a:t>In an effort to manage the costs of these plans to employers, this insurance can be structured like a fee-for-service or managed care plan or can be a mail-order program. The fee-for-service and managed care programs have similar features that have already been discussed. For example, covered individuals may have a lower prescription co-payment when purchasing generic versus name brand drugs. Lifestyle drugs are those that treat non-life-threatening but often chronic conditions (e.g., acne, baldness). Another cost-cutting strategy is to encourage covered individuals to secure their prescriptions through a mail-order pharmacy for ongoing prescriptions. The drug benefit plan often dictates which prescriptions must be obtained through mail-order or</a:t>
            </a:r>
            <a:r>
              <a:rPr lang="en-US" baseline="0" dirty="0" smtClean="0"/>
              <a:t> l</a:t>
            </a:r>
            <a:r>
              <a:rPr lang="en-US" dirty="0" smtClean="0"/>
              <a:t>ocal pharmacy (</a:t>
            </a:r>
            <a:r>
              <a:rPr lang="en-US" dirty="0" err="1" smtClean="0"/>
              <a:t>Martocchio</a:t>
            </a:r>
            <a:r>
              <a:rPr lang="en-US" dirty="0" smtClean="0"/>
              <a:t>, 2008).</a:t>
            </a:r>
          </a:p>
          <a:p>
            <a:r>
              <a:rPr lang="en-US" dirty="0" smtClean="0"/>
              <a:t> </a:t>
            </a:r>
          </a:p>
        </p:txBody>
      </p:sp>
      <p:sp>
        <p:nvSpPr>
          <p:cNvPr id="82947" name="Slide Number Placeholder 3"/>
          <p:cNvSpPr>
            <a:spLocks noGrp="1"/>
          </p:cNvSpPr>
          <p:nvPr>
            <p:ph type="sldNum" sz="quarter" idx="5"/>
          </p:nvPr>
        </p:nvSpPr>
        <p:spPr>
          <a:noFill/>
        </p:spPr>
        <p:txBody>
          <a:bodyPr/>
          <a:lstStyle/>
          <a:p>
            <a:fld id="{D03CC885-F8CE-45CE-8ABA-7ADC525255DE}" type="slidenum">
              <a:rPr lang="en-US" smtClean="0"/>
              <a:pPr/>
              <a:t>34</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a:ln/>
        </p:spPr>
      </p:sp>
      <p:sp>
        <p:nvSpPr>
          <p:cNvPr id="84994" name="Notes Placeholder 2"/>
          <p:cNvSpPr>
            <a:spLocks noGrp="1"/>
          </p:cNvSpPr>
          <p:nvPr>
            <p:ph type="body" idx="1"/>
          </p:nvPr>
        </p:nvSpPr>
        <p:spPr>
          <a:noFill/>
          <a:ln/>
        </p:spPr>
        <p:txBody>
          <a:bodyPr/>
          <a:lstStyle/>
          <a:p>
            <a:endParaRPr lang="en-US" smtClean="0"/>
          </a:p>
        </p:txBody>
      </p:sp>
      <p:sp>
        <p:nvSpPr>
          <p:cNvPr id="84995" name="Slide Number Placeholder 3"/>
          <p:cNvSpPr>
            <a:spLocks noGrp="1"/>
          </p:cNvSpPr>
          <p:nvPr>
            <p:ph type="sldNum" sz="quarter" idx="5"/>
          </p:nvPr>
        </p:nvSpPr>
        <p:spPr>
          <a:noFill/>
        </p:spPr>
        <p:txBody>
          <a:bodyPr/>
          <a:lstStyle/>
          <a:p>
            <a:fld id="{95046AE3-3F25-4F88-84A1-92946C0518DF}" type="slidenum">
              <a:rPr lang="en-US" smtClean="0"/>
              <a:pPr/>
              <a:t>35</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a:ln/>
        </p:spPr>
      </p:sp>
      <p:sp>
        <p:nvSpPr>
          <p:cNvPr id="87042" name="Notes Placeholder 2"/>
          <p:cNvSpPr>
            <a:spLocks noGrp="1"/>
          </p:cNvSpPr>
          <p:nvPr>
            <p:ph type="body" idx="1"/>
          </p:nvPr>
        </p:nvSpPr>
        <p:spPr>
          <a:noFill/>
          <a:ln/>
        </p:spPr>
        <p:txBody>
          <a:bodyPr/>
          <a:lstStyle/>
          <a:p>
            <a:pPr>
              <a:lnSpc>
                <a:spcPct val="90000"/>
              </a:lnSpc>
            </a:pPr>
            <a:r>
              <a:rPr lang="en-US" b="1" dirty="0" smtClean="0"/>
              <a:t>Mental health benefits</a:t>
            </a:r>
          </a:p>
          <a:p>
            <a:pPr>
              <a:lnSpc>
                <a:spcPct val="90000"/>
              </a:lnSpc>
            </a:pPr>
            <a:r>
              <a:rPr lang="en-US" dirty="0" smtClean="0"/>
              <a:t>These benefits are typically well-defined in terms of the type of treatment covered (i.e., in-patient or out-patient), the number of sessions covered (on an out-patient basis) and the rate of reimbursement. For example, an individual who needs mental health treatment may only have a certain number of session of out-patient therapy per year covered, and the reimbursement rate is typically much greater than that of non-mental or substance abuse treatment (e.g., out-of-pocket is typically between 40-50 percent of treatment costs) (</a:t>
            </a:r>
            <a:r>
              <a:rPr lang="en-US" dirty="0" err="1" smtClean="0"/>
              <a:t>Martocchio</a:t>
            </a:r>
            <a:r>
              <a:rPr lang="en-US" dirty="0" smtClean="0"/>
              <a:t>, 2008). </a:t>
            </a:r>
          </a:p>
          <a:p>
            <a:pPr>
              <a:lnSpc>
                <a:spcPct val="90000"/>
              </a:lnSpc>
            </a:pPr>
            <a:r>
              <a:rPr lang="en-US" dirty="0" smtClean="0"/>
              <a:t> </a:t>
            </a:r>
          </a:p>
          <a:p>
            <a:pPr>
              <a:lnSpc>
                <a:spcPct val="90000"/>
              </a:lnSpc>
            </a:pPr>
            <a:r>
              <a:rPr lang="en-US" dirty="0" smtClean="0"/>
              <a:t>The Mental Health Parity Act of 2007 set parity requirements for mental health plans offered with a health plan that offers medical and surgical benefits. Under the law, the financial requirements applicable to mental health benefits can not be more restrictive than those of substantially all medical and surgical benefits covered by the plan. In addition, the treatment limitations applicable to mental health benefits cannot be more restrictive than those applied to substantially all medical and surgical benefits covered by the plan. It also prohibits an insurance plan from establishing separate cost-sharing requirements that are applicable only with respect to mental health benefits (</a:t>
            </a:r>
            <a:r>
              <a:rPr lang="en-US" dirty="0" err="1" smtClean="0"/>
              <a:t>Govtrack.us</a:t>
            </a:r>
            <a:r>
              <a:rPr lang="en-US" dirty="0" smtClean="0"/>
              <a:t>, 2009) .</a:t>
            </a:r>
          </a:p>
        </p:txBody>
      </p:sp>
      <p:sp>
        <p:nvSpPr>
          <p:cNvPr id="87043" name="Slide Number Placeholder 3"/>
          <p:cNvSpPr>
            <a:spLocks noGrp="1"/>
          </p:cNvSpPr>
          <p:nvPr>
            <p:ph type="sldNum" sz="quarter" idx="5"/>
          </p:nvPr>
        </p:nvSpPr>
        <p:spPr>
          <a:noFill/>
        </p:spPr>
        <p:txBody>
          <a:bodyPr/>
          <a:lstStyle/>
          <a:p>
            <a:fld id="{BF5D83E2-77B0-4B28-8E1C-5D54CE74DF4B}" type="slidenum">
              <a:rPr lang="en-US" smtClean="0"/>
              <a:pPr/>
              <a:t>36</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r>
              <a:rPr lang="en-US" dirty="0" smtClean="0"/>
              <a:t>These programs are often offered to employees at no or minimal cost to encourage healthy habits (which can often reduce benefits costs).</a:t>
            </a:r>
          </a:p>
        </p:txBody>
      </p:sp>
      <p:sp>
        <p:nvSpPr>
          <p:cNvPr id="89091" name="Slide Number Placeholder 3"/>
          <p:cNvSpPr>
            <a:spLocks noGrp="1"/>
          </p:cNvSpPr>
          <p:nvPr>
            <p:ph type="sldNum" sz="quarter" idx="5"/>
          </p:nvPr>
        </p:nvSpPr>
        <p:spPr>
          <a:noFill/>
        </p:spPr>
        <p:txBody>
          <a:bodyPr/>
          <a:lstStyle/>
          <a:p>
            <a:fld id="{839EDE0F-68C5-42CA-9889-5D4651905F1B}" type="slidenum">
              <a:rPr lang="en-US" smtClean="0"/>
              <a:pPr/>
              <a:t>37</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a:ln/>
        </p:spPr>
      </p:sp>
      <p:sp>
        <p:nvSpPr>
          <p:cNvPr id="91138" name="Notes Placeholder 2"/>
          <p:cNvSpPr>
            <a:spLocks noGrp="1"/>
          </p:cNvSpPr>
          <p:nvPr>
            <p:ph type="body" idx="1"/>
          </p:nvPr>
        </p:nvSpPr>
        <p:spPr>
          <a:noFill/>
          <a:ln/>
        </p:spPr>
        <p:txBody>
          <a:bodyPr/>
          <a:lstStyle/>
          <a:p>
            <a:r>
              <a:rPr lang="en-US" dirty="0" smtClean="0"/>
              <a:t>COBRA requires most group health providers to provide temporary continuation of health care coverage that otherwise would have been terminated. It is an amendment to the Employee Retirement Income Security Act of 1974 (ERISA), the Internal Revenue Code and the Public Health Service Act.</a:t>
            </a:r>
          </a:p>
          <a:p>
            <a:endParaRPr lang="en-US" dirty="0" smtClean="0"/>
          </a:p>
          <a:p>
            <a:r>
              <a:rPr lang="en-US" dirty="0" smtClean="0"/>
              <a:t>COBRA payments are often more affordable for participants than subscribing to individual health insurance. However, those payments are typically more than other plan participants’ benefits costs.</a:t>
            </a:r>
          </a:p>
          <a:p>
            <a:endParaRPr lang="en-US" dirty="0" smtClean="0"/>
          </a:p>
          <a:p>
            <a:r>
              <a:rPr lang="en-US" b="1" dirty="0" smtClean="0"/>
              <a:t>Qualifying events</a:t>
            </a:r>
          </a:p>
          <a:p>
            <a:r>
              <a:rPr lang="en-US" dirty="0" smtClean="0"/>
              <a:t>The most common qualifying events include death of the covered employee; termination (except</a:t>
            </a:r>
            <a:r>
              <a:rPr lang="en-US" baseline="0" dirty="0" smtClean="0"/>
              <a:t> </a:t>
            </a:r>
            <a:r>
              <a:rPr lang="en-US" dirty="0" smtClean="0"/>
              <a:t>for gross misconduct); divorce or separation; and a dependent child who is no longer viewed as a dependent under the health care plan’s definition.</a:t>
            </a:r>
          </a:p>
        </p:txBody>
      </p:sp>
      <p:sp>
        <p:nvSpPr>
          <p:cNvPr id="91139" name="Slide Number Placeholder 3"/>
          <p:cNvSpPr>
            <a:spLocks noGrp="1"/>
          </p:cNvSpPr>
          <p:nvPr>
            <p:ph type="sldNum" sz="quarter" idx="5"/>
          </p:nvPr>
        </p:nvSpPr>
        <p:spPr>
          <a:noFill/>
        </p:spPr>
        <p:txBody>
          <a:bodyPr/>
          <a:lstStyle/>
          <a:p>
            <a:fld id="{1A55B5A1-B69E-448B-B958-86086951FF10}" type="slidenum">
              <a:rPr lang="en-US" smtClean="0"/>
              <a:pPr/>
              <a:t>38</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a:ln/>
        </p:spPr>
      </p:sp>
      <p:sp>
        <p:nvSpPr>
          <p:cNvPr id="93186" name="Notes Placeholder 2"/>
          <p:cNvSpPr>
            <a:spLocks noGrp="1"/>
          </p:cNvSpPr>
          <p:nvPr>
            <p:ph type="body" idx="1"/>
          </p:nvPr>
        </p:nvSpPr>
        <p:spPr>
          <a:noFill/>
          <a:ln/>
        </p:spPr>
        <p:txBody>
          <a:bodyPr/>
          <a:lstStyle/>
          <a:p>
            <a:r>
              <a:rPr lang="en-US" dirty="0" smtClean="0"/>
              <a:t>According to HIPAA, a pre-existing condition is one for which medical advice, diagnosis, care or treatment was recommended or received during the six-month period before an individual’s enrollment date in his or her health insurance plan. Group health plans and issuers can not exclude an individual’s pre-existing medical condition from coverage for more than 12 months after an individual’s enrollment date.</a:t>
            </a:r>
          </a:p>
          <a:p>
            <a:endParaRPr lang="en-US" dirty="0" smtClean="0"/>
          </a:p>
          <a:p>
            <a:r>
              <a:rPr lang="en-US" dirty="0" smtClean="0"/>
              <a:t>HIPAA also gives individuals who are losing group health coverage and who have at last 18 months of creditable coverage without a break in coverage of 63 days or more the right to buy individual health insurance coverage that does not impose a pre-existing condition exclusion period (U.S. Department of Labor, 2006).</a:t>
            </a:r>
          </a:p>
          <a:p>
            <a:endParaRPr lang="en-US" dirty="0" smtClean="0"/>
          </a:p>
          <a:p>
            <a:r>
              <a:rPr lang="en-US" dirty="0" smtClean="0"/>
              <a:t>Protected health information includes medical records and all individually identifiable health information received, maintained and released by a covered entity.</a:t>
            </a:r>
          </a:p>
        </p:txBody>
      </p:sp>
      <p:sp>
        <p:nvSpPr>
          <p:cNvPr id="93187" name="Slide Number Placeholder 3"/>
          <p:cNvSpPr>
            <a:spLocks noGrp="1"/>
          </p:cNvSpPr>
          <p:nvPr>
            <p:ph type="sldNum" sz="quarter" idx="5"/>
          </p:nvPr>
        </p:nvSpPr>
        <p:spPr>
          <a:noFill/>
        </p:spPr>
        <p:txBody>
          <a:bodyPr/>
          <a:lstStyle/>
          <a:p>
            <a:fld id="{E78C7940-D0BE-41FF-94BC-4D8F818A9F49}" type="slidenum">
              <a:rPr lang="en-US" smtClean="0"/>
              <a:pPr/>
              <a:t>39</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a:ln/>
        </p:spPr>
      </p:sp>
      <p:sp>
        <p:nvSpPr>
          <p:cNvPr id="95234" name="Notes Placeholder 2"/>
          <p:cNvSpPr>
            <a:spLocks noGrp="1"/>
          </p:cNvSpPr>
          <p:nvPr>
            <p:ph type="body" idx="1"/>
          </p:nvPr>
        </p:nvSpPr>
        <p:spPr>
          <a:noFill/>
          <a:ln/>
        </p:spPr>
        <p:txBody>
          <a:bodyPr/>
          <a:lstStyle/>
          <a:p>
            <a:pPr>
              <a:lnSpc>
                <a:spcPct val="90000"/>
              </a:lnSpc>
            </a:pPr>
            <a:r>
              <a:rPr lang="en-US" sz="1000" dirty="0" smtClean="0"/>
              <a:t>Employers face continued increased costs for health and medical benefits programs. To manage these costs, employers are implementing a variety of strategies. </a:t>
            </a:r>
          </a:p>
          <a:p>
            <a:pPr>
              <a:lnSpc>
                <a:spcPct val="90000"/>
              </a:lnSpc>
              <a:buFont typeface="Calibri" pitchFamily="34" charset="0"/>
              <a:buAutoNum type="arabicPeriod"/>
            </a:pPr>
            <a:r>
              <a:rPr lang="en-US" sz="1000" b="1" dirty="0" smtClean="0"/>
              <a:t>Shift to managed care plans:</a:t>
            </a:r>
            <a:r>
              <a:rPr lang="en-US" sz="1000" dirty="0" smtClean="0"/>
              <a:t> Many employers that offer both fee-for-service and managed care plans provide incentives to use the managed care plan. For example, employees may not have to share any premium costs when enrolled in the managed care plan.</a:t>
            </a:r>
          </a:p>
          <a:p>
            <a:pPr>
              <a:lnSpc>
                <a:spcPct val="90000"/>
              </a:lnSpc>
              <a:buFont typeface="Calibri" pitchFamily="34" charset="0"/>
              <a:buAutoNum type="arabicPeriod"/>
            </a:pPr>
            <a:r>
              <a:rPr lang="en-US" sz="1000" b="1" dirty="0" smtClean="0"/>
              <a:t>Push at least a portion of cost increases to employees:</a:t>
            </a:r>
            <a:r>
              <a:rPr lang="en-US" sz="1000" dirty="0" smtClean="0"/>
              <a:t> There are several examples of how employers share the cost of health and medical benefits with their covered employees.</a:t>
            </a:r>
          </a:p>
          <a:p>
            <a:pPr lvl="1">
              <a:lnSpc>
                <a:spcPct val="90000"/>
              </a:lnSpc>
              <a:buFontTx/>
              <a:buChar char="•"/>
            </a:pPr>
            <a:r>
              <a:rPr lang="en-US" sz="1000" dirty="0" smtClean="0"/>
              <a:t>Employees may have to contribute pre-tax dollars toward insurance premiums.</a:t>
            </a:r>
          </a:p>
          <a:p>
            <a:pPr lvl="1">
              <a:lnSpc>
                <a:spcPct val="90000"/>
              </a:lnSpc>
              <a:buFontTx/>
              <a:buChar char="•"/>
            </a:pPr>
            <a:r>
              <a:rPr lang="en-US" sz="1000" dirty="0" smtClean="0"/>
              <a:t>Employees may have co-payments. These co-payments are usually for office visits, prescription drugs and emergency room visits. In the case of prescription drug programs, there may be an additional incentive to use generic drugs when appropriate.</a:t>
            </a:r>
          </a:p>
          <a:p>
            <a:pPr>
              <a:lnSpc>
                <a:spcPct val="90000"/>
              </a:lnSpc>
              <a:buFont typeface="Calibri" pitchFamily="34" charset="0"/>
              <a:buAutoNum type="arabicPeriod"/>
            </a:pPr>
            <a:r>
              <a:rPr lang="en-US" sz="1000" b="1" dirty="0" smtClean="0"/>
              <a:t>Provide incentives for employees to manage chronic conditions.</a:t>
            </a:r>
            <a:r>
              <a:rPr lang="en-US" sz="1000" dirty="0" smtClean="0"/>
              <a:t> Through the use of wellness programs and other medical screening, employees are encouraged to maintain healthy habits (e.g., quit smoking, maintain ideal body weight, manage high blood pressure).</a:t>
            </a:r>
          </a:p>
          <a:p>
            <a:pPr>
              <a:lnSpc>
                <a:spcPct val="90000"/>
              </a:lnSpc>
              <a:buFont typeface="Calibri" pitchFamily="34" charset="0"/>
              <a:buAutoNum type="arabicPeriod"/>
            </a:pPr>
            <a:r>
              <a:rPr lang="en-US" sz="1000" b="1" dirty="0" smtClean="0"/>
              <a:t> Reduce benefits:</a:t>
            </a:r>
            <a:r>
              <a:rPr lang="en-US" sz="1000" dirty="0" smtClean="0"/>
              <a:t> In some cases, employers must examine whether certain benefits programs are cost effective and align with their benefits strategy. Although this option is not typically welcomed by employees, in some cases, it is necessary to manage overall benefits costs.</a:t>
            </a:r>
          </a:p>
          <a:p>
            <a:pPr>
              <a:lnSpc>
                <a:spcPct val="90000"/>
              </a:lnSpc>
              <a:buFont typeface="Calibri" pitchFamily="34" charset="0"/>
              <a:buAutoNum type="arabicPeriod"/>
            </a:pPr>
            <a:endParaRPr lang="en-US" sz="1000" dirty="0" smtClean="0"/>
          </a:p>
          <a:p>
            <a:pPr>
              <a:lnSpc>
                <a:spcPct val="90000"/>
              </a:lnSpc>
            </a:pPr>
            <a:r>
              <a:rPr lang="en-US" sz="1000" b="1" dirty="0" smtClean="0"/>
              <a:t>Health Care Flexible Spending Accounts</a:t>
            </a:r>
            <a:endParaRPr lang="en-US" sz="1000" dirty="0" smtClean="0"/>
          </a:p>
          <a:p>
            <a:pPr>
              <a:lnSpc>
                <a:spcPct val="90000"/>
              </a:lnSpc>
            </a:pPr>
            <a:r>
              <a:rPr lang="en-US" sz="1000" dirty="0" smtClean="0"/>
              <a:t>Employees can offer health care flexible spending accounts to employees to help them make pre-tax contributions for anticipated qualifying annual medical expenses like co-payments, prescription or over-the-counter medication. The only cost to the employer in offering this benefit is the cost of its administration. This benefit provides employees the opportunity to contribute pre-tax dollars to an account earmarked for approved (but not reimbursable) health care expenses. The IRC defines what approved expenses are. Contributions to these accounts cannot be rolled over from one tax year to the next.</a:t>
            </a:r>
          </a:p>
          <a:p>
            <a:pPr>
              <a:lnSpc>
                <a:spcPct val="90000"/>
              </a:lnSpc>
              <a:buFont typeface="+mj-lt"/>
              <a:buNone/>
            </a:pPr>
            <a:endParaRPr lang="en-US" sz="1000" dirty="0" smtClean="0"/>
          </a:p>
          <a:p>
            <a:pPr>
              <a:lnSpc>
                <a:spcPct val="90000"/>
              </a:lnSpc>
            </a:pPr>
            <a:endParaRPr lang="en-US" sz="1000" dirty="0" smtClean="0"/>
          </a:p>
        </p:txBody>
      </p:sp>
      <p:sp>
        <p:nvSpPr>
          <p:cNvPr id="95235" name="Slide Number Placeholder 3"/>
          <p:cNvSpPr>
            <a:spLocks noGrp="1"/>
          </p:cNvSpPr>
          <p:nvPr>
            <p:ph type="sldNum" sz="quarter" idx="5"/>
          </p:nvPr>
        </p:nvSpPr>
        <p:spPr>
          <a:noFill/>
        </p:spPr>
        <p:txBody>
          <a:bodyPr/>
          <a:lstStyle/>
          <a:p>
            <a:fld id="{339AB7CE-4C23-4807-B213-13ED353F7206}" type="slidenum">
              <a:rPr lang="en-US" smtClean="0"/>
              <a:pPr/>
              <a:t>40</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pPr>
              <a:lnSpc>
                <a:spcPct val="80000"/>
              </a:lnSpc>
            </a:pPr>
            <a:r>
              <a:rPr lang="en-US" sz="800" dirty="0" smtClean="0"/>
              <a:t>The exercise can be conducted in class where the instructor accesses the web site and asks the class to answer the questions (30 minutes). The exercise could also be assigned as homework for students to submit during the next session. The exercise has students examine two tables from the survey and find relevant information. </a:t>
            </a:r>
          </a:p>
          <a:p>
            <a:pPr>
              <a:lnSpc>
                <a:spcPct val="80000"/>
              </a:lnSpc>
            </a:pPr>
            <a:endParaRPr lang="en-US" sz="800" dirty="0" smtClean="0"/>
          </a:p>
          <a:p>
            <a:pPr>
              <a:lnSpc>
                <a:spcPct val="80000"/>
              </a:lnSpc>
            </a:pPr>
            <a:r>
              <a:rPr lang="en-US" sz="800" dirty="0" smtClean="0"/>
              <a:t>Note: The first table also details benefit take-up rates, which are the rates in which employees who have access to a benefit actually subscribe. While the premium cost to employees is not available from the table, students may find the take-up rates an interesting concept to note.</a:t>
            </a:r>
          </a:p>
          <a:p>
            <a:pPr>
              <a:lnSpc>
                <a:spcPct val="80000"/>
              </a:lnSpc>
            </a:pPr>
            <a:r>
              <a:rPr lang="en-US" sz="800" dirty="0" smtClean="0"/>
              <a:t> </a:t>
            </a:r>
          </a:p>
          <a:p>
            <a:pPr>
              <a:lnSpc>
                <a:spcPct val="80000"/>
              </a:lnSpc>
              <a:buFont typeface="Calibri" pitchFamily="34" charset="0"/>
              <a:buAutoNum type="arabicPeriod"/>
            </a:pPr>
            <a:r>
              <a:rPr lang="en-US" sz="800" dirty="0" smtClean="0"/>
              <a:t>What employee segment (civilian, private, state and local government) has the most access to medical care? What percentage of that population actually participates in medical care plans? Is that percentage higher or lower than you expected?</a:t>
            </a:r>
          </a:p>
          <a:p>
            <a:pPr lvl="1">
              <a:lnSpc>
                <a:spcPct val="80000"/>
              </a:lnSpc>
            </a:pPr>
            <a:r>
              <a:rPr lang="en-US" sz="800" dirty="0" smtClean="0"/>
              <a:t>Employees with state and local governments have the most access to medical care (87 percent), while 73 percent of the employee population actually participates. State and local government employees also have the greatest access to dental care (55 percent).</a:t>
            </a:r>
          </a:p>
          <a:p>
            <a:pPr>
              <a:lnSpc>
                <a:spcPct val="80000"/>
              </a:lnSpc>
              <a:buFont typeface="Calibri" pitchFamily="34" charset="0"/>
              <a:buAutoNum type="arabicPeriod"/>
            </a:pPr>
            <a:r>
              <a:rPr lang="en-US" sz="800" dirty="0" smtClean="0"/>
              <a:t>What employer segment has the lowest employer share of premium? </a:t>
            </a:r>
          </a:p>
          <a:p>
            <a:pPr lvl="1">
              <a:lnSpc>
                <a:spcPct val="80000"/>
              </a:lnSpc>
            </a:pPr>
            <a:r>
              <a:rPr lang="en-US" sz="800" dirty="0" smtClean="0"/>
              <a:t>The private segment has the lowest employer share of the premium for all workers (81 percent) and the employee share (19 percent). </a:t>
            </a:r>
          </a:p>
          <a:p>
            <a:pPr>
              <a:lnSpc>
                <a:spcPct val="80000"/>
              </a:lnSpc>
            </a:pPr>
            <a:endParaRPr lang="en-US" sz="800" dirty="0" smtClean="0"/>
          </a:p>
        </p:txBody>
      </p:sp>
      <p:sp>
        <p:nvSpPr>
          <p:cNvPr id="97283" name="Slide Number Placeholder 3"/>
          <p:cNvSpPr>
            <a:spLocks noGrp="1"/>
          </p:cNvSpPr>
          <p:nvPr>
            <p:ph type="sldNum" sz="quarter" idx="5"/>
          </p:nvPr>
        </p:nvSpPr>
        <p:spPr>
          <a:noFill/>
        </p:spPr>
        <p:txBody>
          <a:bodyPr/>
          <a:lstStyle/>
          <a:p>
            <a:fld id="{A4013DA9-E783-4122-915C-BC2EA5AFDE3E}" type="slidenum">
              <a:rPr lang="en-US" smtClean="0"/>
              <a:pPr/>
              <a:t>41</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a:ln/>
        </p:spPr>
      </p:sp>
      <p:sp>
        <p:nvSpPr>
          <p:cNvPr id="99330" name="Notes Placeholder 2"/>
          <p:cNvSpPr>
            <a:spLocks noGrp="1"/>
          </p:cNvSpPr>
          <p:nvPr>
            <p:ph type="body" idx="1"/>
          </p:nvPr>
        </p:nvSpPr>
        <p:spPr>
          <a:noFill/>
          <a:ln/>
        </p:spPr>
        <p:txBody>
          <a:bodyPr/>
          <a:lstStyle/>
          <a:p>
            <a:endParaRPr lang="en-US" dirty="0" smtClean="0"/>
          </a:p>
          <a:p>
            <a:pPr>
              <a:buFont typeface="Calibri" pitchFamily="34" charset="0"/>
              <a:buAutoNum type="arabicPeriod"/>
            </a:pPr>
            <a:r>
              <a:rPr lang="en-US" dirty="0" smtClean="0"/>
              <a:t>Are larger or smaller employers (based on the number of employees) more likely to offer health care benefits?</a:t>
            </a:r>
          </a:p>
          <a:p>
            <a:pPr lvl="1"/>
            <a:r>
              <a:rPr lang="en-US" dirty="0" smtClean="0"/>
              <a:t>Employers with more employees are the most likely (97 percent) to offer health care benefits.</a:t>
            </a:r>
          </a:p>
          <a:p>
            <a:pPr>
              <a:buFont typeface="Calibri" pitchFamily="34" charset="0"/>
              <a:buAutoNum type="arabicPeriod"/>
            </a:pPr>
            <a:r>
              <a:rPr lang="en-US" dirty="0" smtClean="0"/>
              <a:t>Which organizations are more likely to offer health care benefits: goods or service-producing companies?</a:t>
            </a:r>
          </a:p>
          <a:p>
            <a:pPr lvl="1"/>
            <a:r>
              <a:rPr lang="en-US" dirty="0" smtClean="0"/>
              <a:t>Service-producing organizations are slightly more likely to offer health care benefits (62 percent versus 60 percent).</a:t>
            </a:r>
          </a:p>
          <a:p>
            <a:pPr>
              <a:buFont typeface="Calibri" pitchFamily="34" charset="0"/>
              <a:buAutoNum type="arabicPeriod"/>
            </a:pPr>
            <a:r>
              <a:rPr lang="en-US" dirty="0" smtClean="0"/>
              <a:t>Organizations in which type of service-producing industry are most and least likely to offer health care benefits?</a:t>
            </a:r>
          </a:p>
          <a:p>
            <a:pPr lvl="1"/>
            <a:r>
              <a:rPr lang="en-US" dirty="0" smtClean="0"/>
              <a:t>Organizations in the utility industry are the most likely to offer health care benefits to their employees (98 percent). Organizations in the leisure and hospitality industry are the least likely to offer health care benefits to their employees (41 percent).</a:t>
            </a:r>
          </a:p>
          <a:p>
            <a:endParaRPr lang="en-US" dirty="0" smtClean="0"/>
          </a:p>
        </p:txBody>
      </p:sp>
      <p:sp>
        <p:nvSpPr>
          <p:cNvPr id="99331" name="Slide Number Placeholder 3"/>
          <p:cNvSpPr>
            <a:spLocks noGrp="1"/>
          </p:cNvSpPr>
          <p:nvPr>
            <p:ph type="sldNum" sz="quarter" idx="5"/>
          </p:nvPr>
        </p:nvSpPr>
        <p:spPr>
          <a:noFill/>
        </p:spPr>
        <p:txBody>
          <a:bodyPr/>
          <a:lstStyle/>
          <a:p>
            <a:fld id="{E4D295BB-17ED-463B-BDC1-1FDC1B1D4A30}" type="slidenum">
              <a:rPr lang="en-US" smtClean="0"/>
              <a:pPr/>
              <a:t>42</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a:ln/>
        </p:spPr>
      </p:sp>
      <p:sp>
        <p:nvSpPr>
          <p:cNvPr id="101378" name="Notes Placeholder 2"/>
          <p:cNvSpPr>
            <a:spLocks noGrp="1"/>
          </p:cNvSpPr>
          <p:nvPr>
            <p:ph type="body" idx="1"/>
          </p:nvPr>
        </p:nvSpPr>
        <p:spPr>
          <a:noFill/>
          <a:ln/>
        </p:spPr>
        <p:txBody>
          <a:bodyPr/>
          <a:lstStyle/>
          <a:p>
            <a:pPr marL="228600" indent="-228600">
              <a:lnSpc>
                <a:spcPct val="80000"/>
              </a:lnSpc>
              <a:buFont typeface="+mj-lt"/>
              <a:buNone/>
            </a:pPr>
            <a:r>
              <a:rPr lang="en-US" sz="900" b="1" dirty="0" smtClean="0"/>
              <a:t>Answer Key:</a:t>
            </a:r>
          </a:p>
          <a:p>
            <a:r>
              <a:rPr lang="en-US" sz="1100" kern="1200" baseline="0" dirty="0" smtClean="0">
                <a:solidFill>
                  <a:schemeClr val="tx1"/>
                </a:solidFill>
                <a:latin typeface="Arial" charset="0"/>
                <a:ea typeface="+mn-ea"/>
                <a:cs typeface="+mn-cs"/>
              </a:rPr>
              <a:t>1. True</a:t>
            </a:r>
          </a:p>
          <a:p>
            <a:r>
              <a:rPr lang="en-US" sz="1100" kern="1200" baseline="0" dirty="0" smtClean="0">
                <a:solidFill>
                  <a:schemeClr val="tx1"/>
                </a:solidFill>
                <a:latin typeface="Arial" charset="0"/>
                <a:ea typeface="+mn-ea"/>
                <a:cs typeface="+mn-cs"/>
              </a:rPr>
              <a:t>2. False</a:t>
            </a:r>
          </a:p>
          <a:p>
            <a:r>
              <a:rPr lang="en-US" sz="1100" kern="1200" baseline="0" dirty="0" smtClean="0">
                <a:solidFill>
                  <a:schemeClr val="tx1"/>
                </a:solidFill>
                <a:latin typeface="Arial" charset="0"/>
                <a:ea typeface="+mn-ea"/>
                <a:cs typeface="+mn-cs"/>
              </a:rPr>
              <a:t>3. False</a:t>
            </a:r>
          </a:p>
          <a:p>
            <a:r>
              <a:rPr lang="en-US" sz="1100" kern="1200" baseline="0" dirty="0" smtClean="0">
                <a:solidFill>
                  <a:schemeClr val="tx1"/>
                </a:solidFill>
                <a:latin typeface="Arial" charset="0"/>
                <a:ea typeface="+mn-ea"/>
                <a:cs typeface="+mn-cs"/>
              </a:rPr>
              <a:t>4. True</a:t>
            </a:r>
          </a:p>
          <a:p>
            <a:r>
              <a:rPr lang="en-US" sz="1100" kern="1200" baseline="0" dirty="0" smtClean="0">
                <a:solidFill>
                  <a:schemeClr val="tx1"/>
                </a:solidFill>
                <a:latin typeface="Arial" charset="0"/>
                <a:ea typeface="+mn-ea"/>
                <a:cs typeface="+mn-cs"/>
              </a:rPr>
              <a:t>5. False</a:t>
            </a:r>
          </a:p>
          <a:p>
            <a:r>
              <a:rPr lang="en-US" sz="1100" kern="1200" baseline="0" dirty="0" smtClean="0">
                <a:solidFill>
                  <a:schemeClr val="tx1"/>
                </a:solidFill>
                <a:latin typeface="Arial" charset="0"/>
                <a:ea typeface="+mn-ea"/>
                <a:cs typeface="+mn-cs"/>
              </a:rPr>
              <a:t>6. False</a:t>
            </a:r>
          </a:p>
          <a:p>
            <a:r>
              <a:rPr lang="en-US" sz="1100" kern="1200" baseline="0" dirty="0" smtClean="0">
                <a:solidFill>
                  <a:schemeClr val="tx1"/>
                </a:solidFill>
                <a:latin typeface="Arial" charset="0"/>
                <a:ea typeface="+mn-ea"/>
                <a:cs typeface="+mn-cs"/>
              </a:rPr>
              <a:t>7. True</a:t>
            </a:r>
          </a:p>
          <a:p>
            <a:endParaRPr lang="en-US" sz="900" dirty="0" smtClean="0"/>
          </a:p>
          <a:p>
            <a:pPr marL="228600" indent="-228600">
              <a:lnSpc>
                <a:spcPct val="80000"/>
              </a:lnSpc>
            </a:pPr>
            <a:endParaRPr lang="en-US" sz="900" dirty="0" smtClean="0"/>
          </a:p>
        </p:txBody>
      </p:sp>
      <p:sp>
        <p:nvSpPr>
          <p:cNvPr id="101379" name="Slide Number Placeholder 3"/>
          <p:cNvSpPr>
            <a:spLocks noGrp="1"/>
          </p:cNvSpPr>
          <p:nvPr>
            <p:ph type="sldNum" sz="quarter" idx="5"/>
          </p:nvPr>
        </p:nvSpPr>
        <p:spPr>
          <a:noFill/>
        </p:spPr>
        <p:txBody>
          <a:bodyPr/>
          <a:lstStyle/>
          <a:p>
            <a:fld id="{F9C2E476-ED4E-46AE-85FF-F323BF546CAD}" type="slidenum">
              <a:rPr lang="en-US" smtClean="0"/>
              <a:pPr/>
              <a:t>43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a:ln/>
        </p:spPr>
        <p:txBody>
          <a:bodyPr/>
          <a:lstStyle/>
          <a:p>
            <a:r>
              <a:rPr lang="en-US" dirty="0" smtClean="0"/>
              <a:t>Discretionary benefits are benefits that are offered to employees by their employer voluntarily (i.e., not mandated through law). While these benefits are offered voluntarily, their administration and design are often regulated by law (</a:t>
            </a:r>
            <a:r>
              <a:rPr lang="en-US" dirty="0" err="1" smtClean="0"/>
              <a:t>Martocchio</a:t>
            </a:r>
            <a:r>
              <a:rPr lang="en-US" dirty="0" smtClean="0"/>
              <a:t>, 2008). Examples of these benefits include pay for time not worked, health and medical insurance and retirement plans.</a:t>
            </a:r>
          </a:p>
          <a:p>
            <a:endParaRPr lang="en-US" dirty="0" smtClean="0"/>
          </a:p>
        </p:txBody>
      </p:sp>
      <p:sp>
        <p:nvSpPr>
          <p:cNvPr id="26627" name="Slide Number Placeholder 3"/>
          <p:cNvSpPr>
            <a:spLocks noGrp="1"/>
          </p:cNvSpPr>
          <p:nvPr>
            <p:ph type="sldNum" sz="quarter" idx="5"/>
          </p:nvPr>
        </p:nvSpPr>
        <p:spPr>
          <a:noFill/>
        </p:spPr>
        <p:txBody>
          <a:bodyPr/>
          <a:lstStyle/>
          <a:p>
            <a:fld id="{D816E915-5938-4FD7-B2AB-9523AF328C45}" type="slidenum">
              <a:rPr lang="en-US" smtClean="0"/>
              <a:pPr/>
              <a:t>6</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a:ln/>
        </p:spPr>
      </p:sp>
      <p:sp>
        <p:nvSpPr>
          <p:cNvPr id="103426" name="Notes Placeholder 2"/>
          <p:cNvSpPr>
            <a:spLocks noGrp="1"/>
          </p:cNvSpPr>
          <p:nvPr>
            <p:ph type="body" idx="1"/>
          </p:nvPr>
        </p:nvSpPr>
        <p:spPr>
          <a:noFill/>
          <a:ln/>
        </p:spPr>
        <p:txBody>
          <a:bodyPr/>
          <a:lstStyle/>
          <a:p>
            <a:pPr>
              <a:lnSpc>
                <a:spcPct val="80000"/>
              </a:lnSpc>
            </a:pPr>
            <a:r>
              <a:rPr lang="en-US" sz="900" b="1" dirty="0" smtClean="0"/>
              <a:t>Answer Key:</a:t>
            </a:r>
          </a:p>
          <a:p>
            <a:r>
              <a:rPr lang="en-US" sz="1100" kern="1200" baseline="0" dirty="0" smtClean="0">
                <a:solidFill>
                  <a:schemeClr val="tx1"/>
                </a:solidFill>
                <a:latin typeface="Arial" charset="0"/>
                <a:ea typeface="+mn-ea"/>
                <a:cs typeface="+mn-cs"/>
              </a:rPr>
              <a:t>8. True</a:t>
            </a:r>
          </a:p>
          <a:p>
            <a:r>
              <a:rPr lang="en-US" sz="1100" kern="1200" baseline="0" dirty="0" smtClean="0">
                <a:solidFill>
                  <a:schemeClr val="tx1"/>
                </a:solidFill>
                <a:latin typeface="Arial" charset="0"/>
                <a:ea typeface="+mn-ea"/>
                <a:cs typeface="+mn-cs"/>
              </a:rPr>
              <a:t>9. False</a:t>
            </a:r>
          </a:p>
          <a:p>
            <a:r>
              <a:rPr lang="en-US" sz="1100" kern="1200" baseline="0" dirty="0" smtClean="0">
                <a:solidFill>
                  <a:schemeClr val="tx1"/>
                </a:solidFill>
                <a:latin typeface="Arial" charset="0"/>
                <a:ea typeface="+mn-ea"/>
                <a:cs typeface="+mn-cs"/>
              </a:rPr>
              <a:t>10. True</a:t>
            </a:r>
          </a:p>
          <a:p>
            <a:r>
              <a:rPr lang="en-US" sz="1100" kern="1200" baseline="0" dirty="0" smtClean="0">
                <a:solidFill>
                  <a:schemeClr val="tx1"/>
                </a:solidFill>
                <a:latin typeface="Arial" charset="0"/>
                <a:ea typeface="+mn-ea"/>
                <a:cs typeface="+mn-cs"/>
              </a:rPr>
              <a:t>11. False</a:t>
            </a:r>
          </a:p>
          <a:p>
            <a:r>
              <a:rPr lang="en-US" sz="1100" kern="1200" baseline="0" dirty="0" smtClean="0">
                <a:solidFill>
                  <a:schemeClr val="tx1"/>
                </a:solidFill>
                <a:latin typeface="Arial" charset="0"/>
                <a:ea typeface="+mn-ea"/>
                <a:cs typeface="+mn-cs"/>
              </a:rPr>
              <a:t>12. True</a:t>
            </a:r>
          </a:p>
          <a:p>
            <a:r>
              <a:rPr lang="en-US" sz="1100" kern="1200" baseline="0" dirty="0" smtClean="0">
                <a:solidFill>
                  <a:schemeClr val="tx1"/>
                </a:solidFill>
                <a:latin typeface="Arial" charset="0"/>
                <a:ea typeface="+mn-ea"/>
                <a:cs typeface="+mn-cs"/>
              </a:rPr>
              <a:t>13. True</a:t>
            </a:r>
          </a:p>
          <a:p>
            <a:r>
              <a:rPr lang="en-US" sz="1100" kern="1200" baseline="0" dirty="0" smtClean="0">
                <a:solidFill>
                  <a:schemeClr val="tx1"/>
                </a:solidFill>
                <a:latin typeface="Arial" charset="0"/>
                <a:ea typeface="+mn-ea"/>
                <a:cs typeface="+mn-cs"/>
              </a:rPr>
              <a:t>14. True</a:t>
            </a:r>
          </a:p>
          <a:p>
            <a:r>
              <a:rPr lang="en-US" sz="1100" kern="1200" baseline="0" dirty="0" smtClean="0">
                <a:solidFill>
                  <a:schemeClr val="tx1"/>
                </a:solidFill>
                <a:latin typeface="Arial" charset="0"/>
                <a:ea typeface="+mn-ea"/>
                <a:cs typeface="+mn-cs"/>
              </a:rPr>
              <a:t>15. False</a:t>
            </a:r>
          </a:p>
          <a:p>
            <a:endParaRPr lang="en-US" sz="900" dirty="0" smtClean="0"/>
          </a:p>
        </p:txBody>
      </p:sp>
      <p:sp>
        <p:nvSpPr>
          <p:cNvPr id="103427" name="Slide Number Placeholder 3"/>
          <p:cNvSpPr>
            <a:spLocks noGrp="1"/>
          </p:cNvSpPr>
          <p:nvPr>
            <p:ph type="sldNum" sz="quarter" idx="5"/>
          </p:nvPr>
        </p:nvSpPr>
        <p:spPr>
          <a:noFill/>
        </p:spPr>
        <p:txBody>
          <a:bodyPr/>
          <a:lstStyle/>
          <a:p>
            <a:fld id="{C5EA5A95-5913-4437-BE1E-6E01DD3FFF36}" type="slidenum">
              <a:rPr lang="en-US" smtClean="0"/>
              <a:pPr/>
              <a:t>44</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a:ln/>
        </p:spPr>
      </p:sp>
      <p:sp>
        <p:nvSpPr>
          <p:cNvPr id="105474" name="Notes Placeholder 2"/>
          <p:cNvSpPr>
            <a:spLocks noGrp="1"/>
          </p:cNvSpPr>
          <p:nvPr>
            <p:ph type="body" idx="1"/>
          </p:nvPr>
        </p:nvSpPr>
        <p:spPr>
          <a:noFill/>
          <a:ln/>
        </p:spPr>
        <p:txBody>
          <a:bodyPr/>
          <a:lstStyle/>
          <a:p>
            <a:pPr marL="228600" indent="-228600">
              <a:buFont typeface="Calibri" pitchFamily="34" charset="0"/>
              <a:buAutoNum type="arabicPeriod"/>
            </a:pPr>
            <a:r>
              <a:rPr lang="en-US" dirty="0" smtClean="0"/>
              <a:t>Why are employers moving away from traditional health care plans?</a:t>
            </a:r>
          </a:p>
          <a:p>
            <a:pPr lvl="1">
              <a:buFontTx/>
              <a:buChar char="•"/>
            </a:pPr>
            <a:r>
              <a:rPr lang="en-US" dirty="0" smtClean="0"/>
              <a:t>Rising costs associated with fee-for-service plans.</a:t>
            </a:r>
          </a:p>
          <a:p>
            <a:pPr marL="228600" indent="-228600">
              <a:buFont typeface="Calibri" pitchFamily="34" charset="0"/>
              <a:buAutoNum type="arabicPeriod"/>
            </a:pPr>
            <a:r>
              <a:rPr lang="en-US" dirty="0" smtClean="0"/>
              <a:t>What are some of the pros and cons of offering health care benefits to employees?</a:t>
            </a:r>
          </a:p>
          <a:p>
            <a:pPr lvl="1">
              <a:buFontTx/>
              <a:buChar char="•"/>
            </a:pPr>
            <a:r>
              <a:rPr lang="en-US" dirty="0" smtClean="0"/>
              <a:t>Attracts and retains employees (pro).</a:t>
            </a:r>
          </a:p>
          <a:p>
            <a:pPr lvl="1">
              <a:buFontTx/>
              <a:buChar char="•"/>
            </a:pPr>
            <a:r>
              <a:rPr lang="en-US" dirty="0" smtClean="0"/>
              <a:t>Costly (con).</a:t>
            </a:r>
          </a:p>
          <a:p>
            <a:pPr lvl="1">
              <a:buFontTx/>
              <a:buChar char="•"/>
            </a:pPr>
            <a:r>
              <a:rPr lang="en-US" dirty="0" smtClean="0"/>
              <a:t>Healthier employees have lower absenteeism rates due to illness (pro).</a:t>
            </a:r>
          </a:p>
          <a:p>
            <a:pPr marL="228600" indent="-228600">
              <a:buFont typeface="Calibri" pitchFamily="34" charset="0"/>
              <a:buAutoNum type="arabicPeriod"/>
            </a:pPr>
            <a:r>
              <a:rPr lang="en-US" dirty="0" smtClean="0"/>
              <a:t>How are employers managing the rapidly increasing costs of health care benefits?</a:t>
            </a:r>
          </a:p>
          <a:p>
            <a:pPr lvl="1">
              <a:buFontTx/>
              <a:buChar char="•"/>
            </a:pPr>
            <a:r>
              <a:rPr lang="en-US" dirty="0" smtClean="0"/>
              <a:t>Shifting the burden to employees (e.g., co-payments).</a:t>
            </a:r>
          </a:p>
          <a:p>
            <a:pPr lvl="1">
              <a:buFontTx/>
              <a:buChar char="•"/>
            </a:pPr>
            <a:r>
              <a:rPr lang="en-US" dirty="0" smtClean="0"/>
              <a:t>Moving to managed care plans.</a:t>
            </a:r>
          </a:p>
          <a:p>
            <a:pPr lvl="1">
              <a:buFontTx/>
              <a:buChar char="•"/>
            </a:pPr>
            <a:r>
              <a:rPr lang="en-US" dirty="0" smtClean="0"/>
              <a:t>Reducing benefit offerings.</a:t>
            </a:r>
          </a:p>
          <a:p>
            <a:pPr lvl="1">
              <a:buFontTx/>
              <a:buChar char="•"/>
            </a:pPr>
            <a:r>
              <a:rPr lang="en-US" dirty="0" smtClean="0"/>
              <a:t>Offering incentives to better manage employee health.</a:t>
            </a:r>
          </a:p>
          <a:p>
            <a:pPr lvl="1">
              <a:buFontTx/>
              <a:buChar char="•"/>
            </a:pPr>
            <a:r>
              <a:rPr lang="en-US" dirty="0" smtClean="0"/>
              <a:t>Offering wellness programs.</a:t>
            </a:r>
          </a:p>
          <a:p>
            <a:pPr marL="228600" indent="-228600"/>
            <a:endParaRPr lang="en-US" dirty="0" smtClean="0"/>
          </a:p>
        </p:txBody>
      </p:sp>
      <p:sp>
        <p:nvSpPr>
          <p:cNvPr id="105475" name="Slide Number Placeholder 3"/>
          <p:cNvSpPr>
            <a:spLocks noGrp="1"/>
          </p:cNvSpPr>
          <p:nvPr>
            <p:ph type="sldNum" sz="quarter" idx="5"/>
          </p:nvPr>
        </p:nvSpPr>
        <p:spPr>
          <a:noFill/>
        </p:spPr>
        <p:txBody>
          <a:bodyPr/>
          <a:lstStyle/>
          <a:p>
            <a:fld id="{9A6C3112-57C2-498B-A382-9DBF723D161C}" type="slidenum">
              <a:rPr lang="en-US" smtClean="0"/>
              <a:pPr/>
              <a:t>45</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fld id="{00CC7FBA-8325-46C3-97D7-01A5FC2D5FB5}" type="slidenum">
              <a:rPr lang="en-US" smtClean="0"/>
              <a:pPr/>
              <a:t>47</a:t>
            </a:fld>
            <a:endParaRPr lang="en-US" smtClean="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a:ln/>
        </p:spPr>
      </p:sp>
      <p:sp>
        <p:nvSpPr>
          <p:cNvPr id="111618" name="Notes Placeholder 2"/>
          <p:cNvSpPr>
            <a:spLocks noGrp="1"/>
          </p:cNvSpPr>
          <p:nvPr>
            <p:ph type="body" idx="1"/>
          </p:nvPr>
        </p:nvSpPr>
        <p:spPr>
          <a:noFill/>
          <a:ln/>
        </p:spPr>
        <p:txBody>
          <a:bodyPr/>
          <a:lstStyle/>
          <a:p>
            <a:r>
              <a:rPr lang="en-US" smtClean="0"/>
              <a:t>For this module, we will focus on OA benefits. </a:t>
            </a:r>
          </a:p>
          <a:p>
            <a:endParaRPr lang="en-US" smtClean="0"/>
          </a:p>
          <a:p>
            <a:r>
              <a:rPr lang="en-US" smtClean="0"/>
              <a:t>According to the Social Security Administration (www.ssa.gov):</a:t>
            </a:r>
          </a:p>
          <a:p>
            <a:endParaRPr lang="en-US" b="1" smtClean="0"/>
          </a:p>
          <a:p>
            <a:r>
              <a:rPr lang="en-US" smtClean="0"/>
              <a:t>When individuals work and pay Social Security taxes, they earn credits toward Social Security retirement benefits. The number of credits needed to receive retirement benefits depends on when they were born. If they were born in 1929 or later, 40 credits (10 years of work) are needed. If they stop working before then, the credits will remain in their Social Security records. If they return to work later, they can add more credits to qualify. No retirement benefits can be paid until they have the required number of credits.</a:t>
            </a:r>
          </a:p>
          <a:p>
            <a:endParaRPr lang="en-US" smtClean="0"/>
          </a:p>
          <a:p>
            <a:r>
              <a:rPr lang="en-US" smtClean="0"/>
              <a:t>The amount of an individual’s retirement benefit payment is based on how much he or she earned during the working career. Higher lifetime earnings result in higher benefits. If there were some years when the individual did not work or had low earnings, the benefit amount may be lower than if he or she had worked steadily.</a:t>
            </a:r>
          </a:p>
          <a:p>
            <a:endParaRPr lang="en-US" smtClean="0"/>
          </a:p>
          <a:p>
            <a:r>
              <a:rPr lang="en-US" smtClean="0"/>
              <a:t>The benefit payment also is affected by the age at which an individual retires. If the individual retires at age 62 (the </a:t>
            </a:r>
            <a:r>
              <a:rPr lang="en-US" smtClean="0">
                <a:hlinkClick r:id="rId3" action="ppaction://hlinkfile"/>
              </a:rPr>
              <a:t>earliest</a:t>
            </a:r>
            <a:r>
              <a:rPr lang="en-US" u="sng" smtClean="0">
                <a:hlinkClick r:id="rId3" action="ppaction://hlinkfile"/>
              </a:rPr>
              <a:t> </a:t>
            </a:r>
            <a:r>
              <a:rPr lang="en-US" smtClean="0">
                <a:hlinkClick r:id="rId3" action="ppaction://hlinkfile"/>
              </a:rPr>
              <a:t>possible retirement age</a:t>
            </a:r>
            <a:r>
              <a:rPr lang="en-US" smtClean="0"/>
              <a:t> for Social Security), the benefit will be lower than if he or she waits until </a:t>
            </a:r>
            <a:r>
              <a:rPr lang="en-US" smtClean="0">
                <a:hlinkClick r:id="rId3" action="ppaction://hlinkfile"/>
              </a:rPr>
              <a:t>later to retire</a:t>
            </a:r>
            <a:r>
              <a:rPr lang="en-US" smtClean="0"/>
              <a:t>. (Explained in more detail on next slide).</a:t>
            </a:r>
          </a:p>
          <a:p>
            <a:endParaRPr lang="en-US" smtClean="0"/>
          </a:p>
        </p:txBody>
      </p:sp>
      <p:sp>
        <p:nvSpPr>
          <p:cNvPr id="111619" name="Slide Number Placeholder 3"/>
          <p:cNvSpPr>
            <a:spLocks noGrp="1"/>
          </p:cNvSpPr>
          <p:nvPr>
            <p:ph type="sldNum" sz="quarter" idx="5"/>
          </p:nvPr>
        </p:nvSpPr>
        <p:spPr>
          <a:noFill/>
        </p:spPr>
        <p:txBody>
          <a:bodyPr/>
          <a:lstStyle/>
          <a:p>
            <a:fld id="{76DA73E3-0DBD-4467-9CD6-7895C0E69EBB}" type="slidenum">
              <a:rPr lang="en-US" smtClean="0"/>
              <a:pPr/>
              <a:t>48</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a:ln/>
        </p:spPr>
      </p:sp>
      <p:sp>
        <p:nvSpPr>
          <p:cNvPr id="113666" name="Notes Placeholder 2"/>
          <p:cNvSpPr>
            <a:spLocks noGrp="1"/>
          </p:cNvSpPr>
          <p:nvPr>
            <p:ph type="body" idx="1"/>
          </p:nvPr>
        </p:nvSpPr>
        <p:spPr>
          <a:noFill/>
          <a:ln/>
        </p:spPr>
        <p:txBody>
          <a:bodyPr/>
          <a:lstStyle/>
          <a:p>
            <a:r>
              <a:rPr lang="en-US" dirty="0" smtClean="0"/>
              <a:t>For an interesting aside: Go to the Social Security web site at http://www.socialsecurity.gov/retirement/1960.html and review how these individuals’ percentage of benefits will be reduced if they retire before the age of 67 (which is their full retirement age).</a:t>
            </a:r>
          </a:p>
          <a:p>
            <a:endParaRPr lang="en-US" dirty="0" smtClean="0"/>
          </a:p>
          <a:p>
            <a:r>
              <a:rPr lang="en-US" dirty="0" smtClean="0"/>
              <a:t>Another option is to have students go to the Social Security web site (http://www.ssa.gov) and have them calculate their retirement benefits. To do this, they should click “Retirement,” then select “Calculate Your Benefits” and choose the quick calculator to determine their benefit amounts.</a:t>
            </a:r>
          </a:p>
        </p:txBody>
      </p:sp>
      <p:sp>
        <p:nvSpPr>
          <p:cNvPr id="113667" name="Slide Number Placeholder 3"/>
          <p:cNvSpPr>
            <a:spLocks noGrp="1"/>
          </p:cNvSpPr>
          <p:nvPr>
            <p:ph type="sldNum" sz="quarter" idx="5"/>
          </p:nvPr>
        </p:nvSpPr>
        <p:spPr>
          <a:noFill/>
        </p:spPr>
        <p:txBody>
          <a:bodyPr/>
          <a:lstStyle/>
          <a:p>
            <a:fld id="{B0A1F054-DB98-4F63-A8E3-03F35305C003}" type="slidenum">
              <a:rPr lang="en-US" smtClean="0"/>
              <a:pPr/>
              <a:t>49</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a:ln/>
        </p:spPr>
      </p:sp>
      <p:sp>
        <p:nvSpPr>
          <p:cNvPr id="115714" name="Notes Placeholder 2"/>
          <p:cNvSpPr>
            <a:spLocks noGrp="1"/>
          </p:cNvSpPr>
          <p:nvPr>
            <p:ph type="body" idx="1"/>
          </p:nvPr>
        </p:nvSpPr>
        <p:spPr>
          <a:noFill/>
          <a:ln/>
        </p:spPr>
        <p:txBody>
          <a:bodyPr/>
          <a:lstStyle/>
          <a:p>
            <a:r>
              <a:rPr lang="en-US" dirty="0" smtClean="0"/>
              <a:t>An employer-sponsored retirement plan is a set of conditions made by an employer to provide retirement-type benefits to employees. These plans fall into two categories :</a:t>
            </a:r>
          </a:p>
          <a:p>
            <a:pPr>
              <a:buFontTx/>
              <a:buChar char="•"/>
            </a:pPr>
            <a:r>
              <a:rPr lang="en-US" dirty="0" smtClean="0"/>
              <a:t>Defined benefit (commits a certain financial payment to an employee based on a pre-determined formula).</a:t>
            </a:r>
          </a:p>
          <a:p>
            <a:pPr>
              <a:buFontTx/>
              <a:buChar char="•"/>
            </a:pPr>
            <a:r>
              <a:rPr lang="en-US" dirty="0" smtClean="0"/>
              <a:t>Defined contribution (payment is determined by the overall value of the employee’s account at the time of electing to receive benefits).</a:t>
            </a:r>
          </a:p>
          <a:p>
            <a:endParaRPr lang="en-US" dirty="0" smtClean="0"/>
          </a:p>
          <a:p>
            <a:r>
              <a:rPr lang="en-US" dirty="0" smtClean="0"/>
              <a:t>These plans are regulated by ERISA and the Internal Revenue Code (IRC). This will be discussed in detail on the next slides.</a:t>
            </a:r>
          </a:p>
          <a:p>
            <a:endParaRPr lang="en-US" dirty="0" smtClean="0"/>
          </a:p>
          <a:p>
            <a:r>
              <a:rPr lang="en-US" dirty="0" smtClean="0"/>
              <a:t>The IRC provides favorable tax treatment to plan sponsors and beneficiaries. Plan contributions made by the sponsor can be tax-deductible; plan assets can grow without being taxed.</a:t>
            </a:r>
          </a:p>
          <a:p>
            <a:endParaRPr lang="en-US" dirty="0" smtClean="0"/>
          </a:p>
          <a:p>
            <a:endParaRPr lang="en-US" dirty="0" smtClean="0"/>
          </a:p>
          <a:p>
            <a:endParaRPr lang="en-US" dirty="0" smtClean="0"/>
          </a:p>
          <a:p>
            <a:endParaRPr lang="en-US" dirty="0" smtClean="0"/>
          </a:p>
          <a:p>
            <a:endParaRPr lang="en-US" dirty="0" smtClean="0"/>
          </a:p>
        </p:txBody>
      </p:sp>
      <p:sp>
        <p:nvSpPr>
          <p:cNvPr id="115715" name="Slide Number Placeholder 3"/>
          <p:cNvSpPr>
            <a:spLocks noGrp="1"/>
          </p:cNvSpPr>
          <p:nvPr>
            <p:ph type="sldNum" sz="quarter" idx="5"/>
          </p:nvPr>
        </p:nvSpPr>
        <p:spPr>
          <a:noFill/>
        </p:spPr>
        <p:txBody>
          <a:bodyPr/>
          <a:lstStyle/>
          <a:p>
            <a:fld id="{7049985C-2C67-40E4-A58E-19EC62B3A648}" type="slidenum">
              <a:rPr lang="en-US" smtClean="0"/>
              <a:pPr/>
              <a:t>50</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a:ln/>
        </p:spPr>
      </p:sp>
      <p:sp>
        <p:nvSpPr>
          <p:cNvPr id="117762" name="Notes Placeholder 2"/>
          <p:cNvSpPr>
            <a:spLocks noGrp="1"/>
          </p:cNvSpPr>
          <p:nvPr>
            <p:ph type="body" idx="1"/>
          </p:nvPr>
        </p:nvSpPr>
        <p:spPr>
          <a:noFill/>
          <a:ln/>
        </p:spPr>
        <p:txBody>
          <a:bodyPr/>
          <a:lstStyle/>
          <a:p>
            <a:pPr>
              <a:lnSpc>
                <a:spcPct val="80000"/>
              </a:lnSpc>
            </a:pPr>
            <a:r>
              <a:rPr lang="en-US" sz="1000" b="1" dirty="0" smtClean="0"/>
              <a:t>Plan Information</a:t>
            </a:r>
          </a:p>
          <a:p>
            <a:pPr>
              <a:lnSpc>
                <a:spcPct val="80000"/>
              </a:lnSpc>
            </a:pPr>
            <a:r>
              <a:rPr lang="en-US" sz="1000" dirty="0" smtClean="0"/>
              <a:t>ERISA requires that summary plan descriptions (SPDs) are used as the basic written communication to provide employees and their beneficiaries with information about the benefits provided, requirements for obtaining benefits, limitations on benefits, etc. While employee communications are beneficial to both the organization and employees, the complexities involved in the legal requirements of what is to be contained in an SPD may be an onerous task for many employers. </a:t>
            </a:r>
          </a:p>
          <a:p>
            <a:pPr>
              <a:lnSpc>
                <a:spcPct val="80000"/>
              </a:lnSpc>
            </a:pPr>
            <a:endParaRPr lang="en-US" sz="1000" dirty="0" smtClean="0"/>
          </a:p>
          <a:p>
            <a:pPr>
              <a:lnSpc>
                <a:spcPct val="80000"/>
              </a:lnSpc>
            </a:pPr>
            <a:r>
              <a:rPr lang="en-US" sz="1000" dirty="0" smtClean="0"/>
              <a:t>In preparing SPDs, keep the following in mind: </a:t>
            </a:r>
          </a:p>
          <a:p>
            <a:pPr>
              <a:lnSpc>
                <a:spcPct val="80000"/>
              </a:lnSpc>
              <a:buFont typeface="Calibri" pitchFamily="34" charset="0"/>
              <a:buAutoNum type="arabicPeriod"/>
            </a:pPr>
            <a:r>
              <a:rPr lang="en-US" sz="1000" dirty="0" smtClean="0"/>
              <a:t>The SPD should be written so the average plan participant can understand it. The plan administrator should consider the levels of comprehension and education of typical plan participants and the complexity of terms of the plan. </a:t>
            </a:r>
          </a:p>
          <a:p>
            <a:pPr>
              <a:lnSpc>
                <a:spcPct val="80000"/>
              </a:lnSpc>
              <a:buFont typeface="Calibri" pitchFamily="34" charset="0"/>
              <a:buAutoNum type="arabicPeriod"/>
            </a:pPr>
            <a:r>
              <a:rPr lang="en-US" sz="1000" dirty="0" smtClean="0"/>
              <a:t>The SPD should advise participants and their beneficiaries of their rights and obligations under the plan. </a:t>
            </a:r>
          </a:p>
          <a:p>
            <a:pPr>
              <a:lnSpc>
                <a:spcPct val="80000"/>
              </a:lnSpc>
              <a:buFont typeface="Calibri" pitchFamily="34" charset="0"/>
              <a:buAutoNum type="arabicPeriod"/>
            </a:pPr>
            <a:r>
              <a:rPr lang="en-US" sz="1000" dirty="0" smtClean="0"/>
              <a:t>All aspects of the plan should be clearly stated to avoid misleading statements or omission of facts. This applies not just to the content of the information, but to captions and type size as well. Advantages and disadvantages should be equitably presented. </a:t>
            </a:r>
          </a:p>
          <a:p>
            <a:pPr>
              <a:lnSpc>
                <a:spcPct val="80000"/>
              </a:lnSpc>
              <a:buFont typeface="Calibri" pitchFamily="34" charset="0"/>
              <a:buAutoNum type="arabicPeriod"/>
            </a:pPr>
            <a:r>
              <a:rPr lang="en-US" sz="1000" dirty="0" smtClean="0"/>
              <a:t>If 10 percent or more of the employees are literate in the same non-English language, assistance must be provided to help with understanding the plan (http://moss07.shrm.org/Research/Articles/Articles/Pages/CMS_000024.aspx Accessed July 3, 2009). </a:t>
            </a:r>
          </a:p>
          <a:p>
            <a:pPr>
              <a:lnSpc>
                <a:spcPct val="80000"/>
              </a:lnSpc>
            </a:pPr>
            <a:endParaRPr lang="en-US" sz="1000" dirty="0" smtClean="0"/>
          </a:p>
          <a:p>
            <a:pPr>
              <a:lnSpc>
                <a:spcPct val="80000"/>
              </a:lnSpc>
            </a:pPr>
            <a:r>
              <a:rPr lang="en-US" sz="1000" b="1" dirty="0" smtClean="0"/>
              <a:t>Fiduciary Responsibilities</a:t>
            </a:r>
          </a:p>
          <a:p>
            <a:pPr>
              <a:lnSpc>
                <a:spcPct val="80000"/>
              </a:lnSpc>
            </a:pPr>
            <a:r>
              <a:rPr lang="en-US" sz="1000" dirty="0" smtClean="0"/>
              <a:t>Plan fiduciaries must act solely in the interest of plan participants and their beneficiaries. The fiduciary must act for the exclusive purpose of providing benefits and defraying reasonable administrative expenses, and with the skills and diligence necessary (Murphy, 2010).</a:t>
            </a:r>
          </a:p>
          <a:p>
            <a:pPr>
              <a:lnSpc>
                <a:spcPct val="80000"/>
              </a:lnSpc>
            </a:pPr>
            <a:endParaRPr lang="en-US" sz="1000" dirty="0" smtClean="0"/>
          </a:p>
          <a:p>
            <a:pPr>
              <a:lnSpc>
                <a:spcPct val="80000"/>
              </a:lnSpc>
            </a:pPr>
            <a:r>
              <a:rPr lang="en-US" sz="1000" b="1" dirty="0" smtClean="0"/>
              <a:t>Grievance and Appeals</a:t>
            </a:r>
          </a:p>
          <a:p>
            <a:pPr>
              <a:lnSpc>
                <a:spcPct val="80000"/>
              </a:lnSpc>
            </a:pPr>
            <a:r>
              <a:rPr lang="en-US" sz="1000" dirty="0" smtClean="0"/>
              <a:t>Plan participants, beneficiaries and the U.S. Labor Department have the right to file a lawsuit in the U.S. District Courts for injunctive relief or damages and penalties against a benefit plan and its fiduciaries that are in violation of ERISA. Before filing a lawsuit, however, participants or beneficiaries are obligated to follow the plan’s internal claims procedure and attempt to resolve the complaint. </a:t>
            </a:r>
          </a:p>
          <a:p>
            <a:pPr>
              <a:lnSpc>
                <a:spcPct val="80000"/>
              </a:lnSpc>
            </a:pPr>
            <a:endParaRPr lang="en-US" sz="1000" dirty="0" smtClean="0"/>
          </a:p>
          <a:p>
            <a:pPr>
              <a:lnSpc>
                <a:spcPct val="80000"/>
              </a:lnSpc>
            </a:pPr>
            <a:r>
              <a:rPr lang="en-US" sz="1000" b="1" dirty="0" smtClean="0"/>
              <a:t>PBGC</a:t>
            </a:r>
          </a:p>
          <a:p>
            <a:pPr>
              <a:lnSpc>
                <a:spcPct val="80000"/>
              </a:lnSpc>
            </a:pPr>
            <a:r>
              <a:rPr lang="en-US" sz="1000" dirty="0" smtClean="0"/>
              <a:t>The PBGC provides insured benefits to participants whose </a:t>
            </a:r>
            <a:r>
              <a:rPr lang="en-US" sz="1000" b="1" dirty="0" smtClean="0"/>
              <a:t>defined benefit </a:t>
            </a:r>
            <a:r>
              <a:rPr lang="en-US" sz="1000" dirty="0" smtClean="0"/>
              <a:t>pension plans are underfunded and terminated.</a:t>
            </a:r>
          </a:p>
          <a:p>
            <a:pPr>
              <a:lnSpc>
                <a:spcPct val="80000"/>
              </a:lnSpc>
            </a:pPr>
            <a:endParaRPr lang="en-US" sz="1000" dirty="0" smtClean="0"/>
          </a:p>
          <a:p>
            <a:pPr>
              <a:lnSpc>
                <a:spcPct val="80000"/>
              </a:lnSpc>
            </a:pPr>
            <a:r>
              <a:rPr lang="en-US" sz="1000" dirty="0" smtClean="0"/>
              <a:t>PBGC is a federal agency created by ERISA to protect pension benefits in defined benefit plans. In the event that a plan is terminated without the necessary funds to pay the promised benefits, PBGC’s insurance will pay benefits (levels are limited by law). Organizations whose plans are protected pay premiums for this insurance. Plans are insured even if the employer fails to pay the required premiums. www.pbgc.gov/about/wrfaqs.html#what_is</a:t>
            </a:r>
          </a:p>
          <a:p>
            <a:pPr>
              <a:lnSpc>
                <a:spcPct val="80000"/>
              </a:lnSpc>
            </a:pPr>
            <a:endParaRPr lang="en-US" sz="1000" dirty="0" smtClean="0"/>
          </a:p>
        </p:txBody>
      </p:sp>
      <p:sp>
        <p:nvSpPr>
          <p:cNvPr id="117763" name="Slide Number Placeholder 3"/>
          <p:cNvSpPr>
            <a:spLocks noGrp="1"/>
          </p:cNvSpPr>
          <p:nvPr>
            <p:ph type="sldNum" sz="quarter" idx="5"/>
          </p:nvPr>
        </p:nvSpPr>
        <p:spPr>
          <a:noFill/>
        </p:spPr>
        <p:txBody>
          <a:bodyPr/>
          <a:lstStyle/>
          <a:p>
            <a:fld id="{E837E067-86E5-45F5-B598-255528C3E2B6}" type="slidenum">
              <a:rPr lang="en-US" smtClean="0"/>
              <a:pPr/>
              <a:t>51</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a:ln/>
        </p:spPr>
      </p:sp>
      <p:sp>
        <p:nvSpPr>
          <p:cNvPr id="119810" name="Notes Placeholder 2"/>
          <p:cNvSpPr>
            <a:spLocks noGrp="1"/>
          </p:cNvSpPr>
          <p:nvPr>
            <p:ph type="body" idx="1"/>
          </p:nvPr>
        </p:nvSpPr>
        <p:spPr>
          <a:noFill/>
          <a:ln/>
        </p:spPr>
        <p:txBody>
          <a:bodyPr/>
          <a:lstStyle/>
          <a:p>
            <a:r>
              <a:rPr lang="en-US" dirty="0" smtClean="0"/>
              <a:t>In general the IRC’s objective is to make sure that plans are nondiscriminatory in coverage; do not disproportionately provide a tax-favored refuge for high-compensation employees, or allow employees to exclude excessive amounts of earned income from taxation.</a:t>
            </a:r>
          </a:p>
        </p:txBody>
      </p:sp>
      <p:sp>
        <p:nvSpPr>
          <p:cNvPr id="119811" name="Slide Number Placeholder 3"/>
          <p:cNvSpPr>
            <a:spLocks noGrp="1"/>
          </p:cNvSpPr>
          <p:nvPr>
            <p:ph type="sldNum" sz="quarter" idx="5"/>
          </p:nvPr>
        </p:nvSpPr>
        <p:spPr>
          <a:noFill/>
        </p:spPr>
        <p:txBody>
          <a:bodyPr/>
          <a:lstStyle/>
          <a:p>
            <a:fld id="{25401652-2DF9-4A62-8299-A6D2501958F1}" type="slidenum">
              <a:rPr lang="en-US" smtClean="0"/>
              <a:pPr/>
              <a:t>52</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noTextEdit="1"/>
          </p:cNvSpPr>
          <p:nvPr>
            <p:ph type="sldImg"/>
          </p:nvPr>
        </p:nvSpPr>
        <p:spPr>
          <a:ln/>
        </p:spPr>
      </p:sp>
      <p:sp>
        <p:nvSpPr>
          <p:cNvPr id="121858" name="Notes Placeholder 2"/>
          <p:cNvSpPr>
            <a:spLocks noGrp="1"/>
          </p:cNvSpPr>
          <p:nvPr>
            <p:ph type="body" idx="1"/>
          </p:nvPr>
        </p:nvSpPr>
        <p:spPr>
          <a:noFill/>
          <a:ln/>
        </p:spPr>
        <p:txBody>
          <a:bodyPr/>
          <a:lstStyle/>
          <a:p>
            <a:endParaRPr lang="en-US" smtClean="0"/>
          </a:p>
        </p:txBody>
      </p:sp>
      <p:sp>
        <p:nvSpPr>
          <p:cNvPr id="121859" name="Slide Number Placeholder 3"/>
          <p:cNvSpPr>
            <a:spLocks noGrp="1"/>
          </p:cNvSpPr>
          <p:nvPr>
            <p:ph type="sldNum" sz="quarter" idx="5"/>
          </p:nvPr>
        </p:nvSpPr>
        <p:spPr>
          <a:noFill/>
        </p:spPr>
        <p:txBody>
          <a:bodyPr/>
          <a:lstStyle/>
          <a:p>
            <a:fld id="{9E7D4658-39FE-4C9C-ACD9-6151D9BC1F52}" type="slidenum">
              <a:rPr lang="en-US" smtClean="0"/>
              <a:pPr/>
              <a:t>53</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a:ln/>
        </p:spPr>
      </p:sp>
      <p:sp>
        <p:nvSpPr>
          <p:cNvPr id="125954" name="Notes Placeholder 2"/>
          <p:cNvSpPr>
            <a:spLocks noGrp="1"/>
          </p:cNvSpPr>
          <p:nvPr>
            <p:ph type="body" idx="1"/>
          </p:nvPr>
        </p:nvSpPr>
        <p:spPr>
          <a:noFill/>
          <a:ln/>
        </p:spPr>
        <p:txBody>
          <a:bodyPr/>
          <a:lstStyle/>
          <a:p>
            <a:endParaRPr lang="en-US" dirty="0" smtClean="0"/>
          </a:p>
        </p:txBody>
      </p:sp>
      <p:sp>
        <p:nvSpPr>
          <p:cNvPr id="125955" name="Slide Number Placeholder 3"/>
          <p:cNvSpPr>
            <a:spLocks noGrp="1"/>
          </p:cNvSpPr>
          <p:nvPr>
            <p:ph type="sldNum" sz="quarter" idx="5"/>
          </p:nvPr>
        </p:nvSpPr>
        <p:spPr>
          <a:noFill/>
        </p:spPr>
        <p:txBody>
          <a:bodyPr/>
          <a:lstStyle/>
          <a:p>
            <a:fld id="{A9A8A1D1-8EE4-454B-AB06-4122D0A2DCB2}" type="slidenum">
              <a:rPr lang="en-US" smtClean="0"/>
              <a:pPr/>
              <a:t>56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a:ln/>
        </p:spPr>
        <p:txBody>
          <a:bodyPr/>
          <a:lstStyle/>
          <a:p>
            <a:r>
              <a:rPr lang="en-US" dirty="0" smtClean="0"/>
              <a:t>The organizational decision to offer discretionary benefits should take a variety of factors into consideration, both in the design and in the implementation. </a:t>
            </a:r>
          </a:p>
          <a:p>
            <a:endParaRPr lang="en-US" dirty="0" smtClean="0"/>
          </a:p>
          <a:p>
            <a:r>
              <a:rPr lang="en-US" dirty="0" smtClean="0"/>
              <a:t>Ask students to define “total rewards.” </a:t>
            </a:r>
          </a:p>
          <a:p>
            <a:r>
              <a:rPr lang="en-US" dirty="0" smtClean="0"/>
              <a:t>Total rewards typically include monetary compensation plus other, nonmonetary benefits. </a:t>
            </a:r>
          </a:p>
          <a:p>
            <a:endParaRPr lang="en-US" dirty="0" smtClean="0"/>
          </a:p>
          <a:p>
            <a:r>
              <a:rPr lang="en-US" dirty="0" smtClean="0"/>
              <a:t>Discretionary benefits can be viewed as part of an organization’s overall total rewards strategy and should align with the goals of that program. Employers should develop written strategic benefits plans that align with overall compensation and corporate strategy. </a:t>
            </a:r>
          </a:p>
          <a:p>
            <a:endParaRPr lang="en-US" dirty="0" smtClean="0"/>
          </a:p>
          <a:p>
            <a:r>
              <a:rPr lang="en-US" dirty="0" smtClean="0"/>
              <a:t>According to </a:t>
            </a:r>
            <a:r>
              <a:rPr lang="en-US" dirty="0" err="1" smtClean="0"/>
              <a:t>Adamik</a:t>
            </a:r>
            <a:r>
              <a:rPr lang="en-US" dirty="0" smtClean="0"/>
              <a:t> (2007), the plan should include specific goals and objectives with metrics to evaluate achievement. Proposed metrics should be measurable, quantifiable and focused on those things management defines. To obtain management support, there should be a return-on-investment (ROI) analysis for each goal or recommendation. For example, a wellness initiative to provide flu vaccines may have a goal to reduce illness-related absenteeism by 10 percent. Employers should include in their strategies the frequency with which they examine employee benefits needs and costs as well as the ROI</a:t>
            </a:r>
            <a:r>
              <a:rPr lang="en-US" baseline="0" dirty="0" smtClean="0"/>
              <a:t> (</a:t>
            </a:r>
            <a:r>
              <a:rPr lang="en-US" dirty="0" smtClean="0"/>
              <a:t>most commonly, on an annual basis).</a:t>
            </a:r>
          </a:p>
          <a:p>
            <a:endParaRPr lang="en-US" dirty="0" smtClean="0"/>
          </a:p>
        </p:txBody>
      </p:sp>
      <p:sp>
        <p:nvSpPr>
          <p:cNvPr id="28675" name="Slide Number Placeholder 3"/>
          <p:cNvSpPr>
            <a:spLocks noGrp="1"/>
          </p:cNvSpPr>
          <p:nvPr>
            <p:ph type="sldNum" sz="quarter" idx="5"/>
          </p:nvPr>
        </p:nvSpPr>
        <p:spPr>
          <a:noFill/>
        </p:spPr>
        <p:txBody>
          <a:bodyPr/>
          <a:lstStyle/>
          <a:p>
            <a:fld id="{51F0842F-6685-4E49-90FA-5EA4ECCC026C}" type="slidenum">
              <a:rPr lang="en-US" smtClean="0"/>
              <a:pPr/>
              <a:t>7</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a:ln/>
        </p:spPr>
      </p:sp>
      <p:sp>
        <p:nvSpPr>
          <p:cNvPr id="128002" name="Notes Placeholder 2"/>
          <p:cNvSpPr>
            <a:spLocks noGrp="1"/>
          </p:cNvSpPr>
          <p:nvPr>
            <p:ph type="body" idx="1"/>
          </p:nvPr>
        </p:nvSpPr>
        <p:spPr>
          <a:noFill/>
          <a:ln/>
        </p:spPr>
        <p:txBody>
          <a:bodyPr/>
          <a:lstStyle/>
          <a:p>
            <a:r>
              <a:rPr lang="en-US" smtClean="0"/>
              <a:t>For this slide, instructors may want to remove the headings and ask students which characteristics apply to which type of plan. </a:t>
            </a:r>
          </a:p>
        </p:txBody>
      </p:sp>
      <p:sp>
        <p:nvSpPr>
          <p:cNvPr id="128003" name="Slide Number Placeholder 3"/>
          <p:cNvSpPr>
            <a:spLocks noGrp="1"/>
          </p:cNvSpPr>
          <p:nvPr>
            <p:ph type="sldNum" sz="quarter" idx="5"/>
          </p:nvPr>
        </p:nvSpPr>
        <p:spPr>
          <a:noFill/>
        </p:spPr>
        <p:txBody>
          <a:bodyPr/>
          <a:lstStyle/>
          <a:p>
            <a:fld id="{7EC049DF-C8A7-4D27-8798-8F2B64D19B4E}" type="slidenum">
              <a:rPr lang="en-US" smtClean="0"/>
              <a:pPr/>
              <a:t>57</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noTextEdit="1"/>
          </p:cNvSpPr>
          <p:nvPr>
            <p:ph type="sldImg"/>
          </p:nvPr>
        </p:nvSpPr>
        <p:spPr>
          <a:ln/>
        </p:spPr>
      </p:sp>
      <p:sp>
        <p:nvSpPr>
          <p:cNvPr id="130050" name="Notes Placeholder 2"/>
          <p:cNvSpPr>
            <a:spLocks noGrp="1"/>
          </p:cNvSpPr>
          <p:nvPr>
            <p:ph type="body" idx="1"/>
          </p:nvPr>
        </p:nvSpPr>
        <p:spPr>
          <a:noFill/>
          <a:ln/>
        </p:spPr>
        <p:txBody>
          <a:bodyPr/>
          <a:lstStyle/>
          <a:p>
            <a:r>
              <a:rPr lang="en-US" dirty="0" smtClean="0"/>
              <a:t>Vesting ensures that if an employee has served the required number of years with the organization to receive the benefit, the employer sponsor cannot forfeit the benefits. The sponsor may impose age requirements (e.g., must be at least age 55) to receive payment, but the benefit entitlement cannot be forfeited. ERISA mandates certain maximum vesting periods (shown on next two slides).</a:t>
            </a:r>
          </a:p>
        </p:txBody>
      </p:sp>
      <p:sp>
        <p:nvSpPr>
          <p:cNvPr id="130051" name="Slide Number Placeholder 3"/>
          <p:cNvSpPr>
            <a:spLocks noGrp="1"/>
          </p:cNvSpPr>
          <p:nvPr>
            <p:ph type="sldNum" sz="quarter" idx="5"/>
          </p:nvPr>
        </p:nvSpPr>
        <p:spPr>
          <a:noFill/>
        </p:spPr>
        <p:txBody>
          <a:bodyPr/>
          <a:lstStyle/>
          <a:p>
            <a:fld id="{B7E69A9A-211C-4283-BD35-B2D860CE43EC}" type="slidenum">
              <a:rPr lang="en-US" smtClean="0"/>
              <a:pPr/>
              <a:t>58</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r>
              <a:rPr lang="en-US" smtClean="0"/>
              <a:t>Ask students about the various vesting schedules presented:</a:t>
            </a:r>
          </a:p>
          <a:p>
            <a:endParaRPr lang="en-US" smtClean="0"/>
          </a:p>
          <a:p>
            <a:pPr>
              <a:buFont typeface="Calibri" pitchFamily="34" charset="0"/>
              <a:buAutoNum type="arabicPeriod"/>
            </a:pPr>
            <a:r>
              <a:rPr lang="en-US" smtClean="0"/>
              <a:t>What percentage of retirement benefits is a plan participant eligible for after two years in each vesting schedule?</a:t>
            </a:r>
          </a:p>
          <a:p>
            <a:pPr marL="685800" lvl="1" indent="-228600">
              <a:buFont typeface="Calibri" pitchFamily="34" charset="0"/>
              <a:buAutoNum type="arabicPeriod"/>
            </a:pPr>
            <a:r>
              <a:rPr lang="en-US" smtClean="0"/>
              <a:t>0 % under cliff schedule.</a:t>
            </a:r>
          </a:p>
          <a:p>
            <a:pPr marL="685800" lvl="1" indent="-228600">
              <a:buFont typeface="Calibri" pitchFamily="34" charset="0"/>
              <a:buAutoNum type="arabicPeriod"/>
            </a:pPr>
            <a:r>
              <a:rPr lang="en-US" smtClean="0"/>
              <a:t>40% under graduated schedule.</a:t>
            </a:r>
          </a:p>
        </p:txBody>
      </p:sp>
      <p:sp>
        <p:nvSpPr>
          <p:cNvPr id="132099" name="Slide Number Placeholder 3"/>
          <p:cNvSpPr>
            <a:spLocks noGrp="1"/>
          </p:cNvSpPr>
          <p:nvPr>
            <p:ph type="sldNum" sz="quarter" idx="5"/>
          </p:nvPr>
        </p:nvSpPr>
        <p:spPr>
          <a:noFill/>
        </p:spPr>
        <p:txBody>
          <a:bodyPr/>
          <a:lstStyle/>
          <a:p>
            <a:fld id="{8519FF5D-91EC-4346-80E4-78AE3983B08D}" type="slidenum">
              <a:rPr lang="en-US" smtClean="0"/>
              <a:pPr/>
              <a:t>59</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r>
              <a:rPr lang="en-US" smtClean="0"/>
              <a:t>Ask students about the various vesting schedules presented:</a:t>
            </a:r>
          </a:p>
          <a:p>
            <a:endParaRPr lang="en-US" smtClean="0"/>
          </a:p>
          <a:p>
            <a:pPr>
              <a:buFont typeface="Calibri" pitchFamily="34" charset="0"/>
              <a:buAutoNum type="arabicPeriod"/>
            </a:pPr>
            <a:r>
              <a:rPr lang="en-US" smtClean="0"/>
              <a:t>What percentage of retirement benefits is a plan participant eligible for after two years in each vesting schedule?</a:t>
            </a:r>
          </a:p>
          <a:p>
            <a:pPr marL="685800" lvl="1" indent="-228600">
              <a:buFont typeface="Calibri" pitchFamily="34" charset="0"/>
              <a:buAutoNum type="arabicPeriod"/>
            </a:pPr>
            <a:r>
              <a:rPr lang="en-US" smtClean="0"/>
              <a:t>0 % under cliff schedule.</a:t>
            </a:r>
          </a:p>
          <a:p>
            <a:pPr marL="685800" lvl="1" indent="-228600">
              <a:buFont typeface="Calibri" pitchFamily="34" charset="0"/>
              <a:buAutoNum type="arabicPeriod"/>
            </a:pPr>
            <a:r>
              <a:rPr lang="en-US" smtClean="0"/>
              <a:t>0% under graduated schedule.</a:t>
            </a:r>
          </a:p>
          <a:p>
            <a:endParaRPr lang="en-US" smtClean="0"/>
          </a:p>
        </p:txBody>
      </p:sp>
      <p:sp>
        <p:nvSpPr>
          <p:cNvPr id="134147" name="Slide Number Placeholder 3"/>
          <p:cNvSpPr>
            <a:spLocks noGrp="1"/>
          </p:cNvSpPr>
          <p:nvPr>
            <p:ph type="sldNum" sz="quarter" idx="5"/>
          </p:nvPr>
        </p:nvSpPr>
        <p:spPr>
          <a:noFill/>
        </p:spPr>
        <p:txBody>
          <a:bodyPr/>
          <a:lstStyle/>
          <a:p>
            <a:fld id="{3BEC63AB-F86D-46FF-9DAF-E1BC39542435}" type="slidenum">
              <a:rPr lang="en-US" smtClean="0"/>
              <a:pPr/>
              <a:t>60</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a:ln/>
        </p:spPr>
      </p:sp>
      <p:sp>
        <p:nvSpPr>
          <p:cNvPr id="136194" name="Notes Placeholder 2"/>
          <p:cNvSpPr>
            <a:spLocks noGrp="1"/>
          </p:cNvSpPr>
          <p:nvPr>
            <p:ph type="body" idx="1"/>
          </p:nvPr>
        </p:nvSpPr>
        <p:spPr>
          <a:noFill/>
          <a:ln/>
        </p:spPr>
        <p:txBody>
          <a:bodyPr/>
          <a:lstStyle/>
          <a:p>
            <a:r>
              <a:rPr lang="en-US" dirty="0" smtClean="0"/>
              <a:t>A defined benefit plan benefits statement must include the plan participant’s specific, non-forfeitable (i.e., funds guaranteed) benefit accruals and an estimate of retirement income at certain ages. These statements must be distributed at least every three years and the sponsor must notify participants of the availability of such statements every year. </a:t>
            </a:r>
          </a:p>
          <a:p>
            <a:endParaRPr lang="en-US" dirty="0" smtClean="0"/>
          </a:p>
          <a:p>
            <a:r>
              <a:rPr lang="en-US" dirty="0" smtClean="0"/>
              <a:t>For defined contribution plans, in cases where the participant directs the investments, a statement of investment accounts and current balances must be distributed quarterly to participants. The benefits statement must include the value of the participant’s investments and information regarding the importance of investment diversification.</a:t>
            </a:r>
          </a:p>
          <a:p>
            <a:endParaRPr lang="en-US" dirty="0" smtClean="0"/>
          </a:p>
          <a:p>
            <a:r>
              <a:rPr lang="en-US" dirty="0" smtClean="0"/>
              <a:t>Source: Murphy, 2009</a:t>
            </a:r>
          </a:p>
        </p:txBody>
      </p:sp>
      <p:sp>
        <p:nvSpPr>
          <p:cNvPr id="136195" name="Slide Number Placeholder 3"/>
          <p:cNvSpPr>
            <a:spLocks noGrp="1"/>
          </p:cNvSpPr>
          <p:nvPr>
            <p:ph type="sldNum" sz="quarter" idx="5"/>
          </p:nvPr>
        </p:nvSpPr>
        <p:spPr>
          <a:noFill/>
        </p:spPr>
        <p:txBody>
          <a:bodyPr/>
          <a:lstStyle/>
          <a:p>
            <a:fld id="{B1D681C7-2873-4481-8197-AC08DE99DB9E}" type="slidenum">
              <a:rPr lang="en-US" smtClean="0"/>
              <a:pPr/>
              <a:t>61</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a:ln/>
        </p:spPr>
      </p:sp>
      <p:sp>
        <p:nvSpPr>
          <p:cNvPr id="138242" name="Notes Placeholder 2"/>
          <p:cNvSpPr>
            <a:spLocks noGrp="1"/>
          </p:cNvSpPr>
          <p:nvPr>
            <p:ph type="body" idx="1"/>
          </p:nvPr>
        </p:nvSpPr>
        <p:spPr>
          <a:noFill/>
          <a:ln/>
        </p:spPr>
        <p:txBody>
          <a:bodyPr/>
          <a:lstStyle/>
          <a:p>
            <a:pPr>
              <a:lnSpc>
                <a:spcPct val="80000"/>
              </a:lnSpc>
            </a:pPr>
            <a:r>
              <a:rPr lang="en-US" sz="600" b="1" dirty="0" smtClean="0"/>
              <a:t>Instructor’s note</a:t>
            </a:r>
          </a:p>
          <a:p>
            <a:pPr>
              <a:lnSpc>
                <a:spcPct val="80000"/>
              </a:lnSpc>
            </a:pPr>
            <a:r>
              <a:rPr lang="en-US" sz="600" dirty="0" smtClean="0"/>
              <a:t>This exercise could be done in class or as a homework assignment to be submitted during the next class period. If done in class, the suggested time is 30 minutes. The exercise may require one hour of additional time for students if assigned as homework. The exercise could also be given to student groups to</a:t>
            </a:r>
            <a:r>
              <a:rPr lang="en-US" sz="600" baseline="0" dirty="0" smtClean="0"/>
              <a:t> r</a:t>
            </a:r>
            <a:r>
              <a:rPr lang="en-US" sz="600" dirty="0" smtClean="0"/>
              <a:t>educe overall time and then debrief as a class.</a:t>
            </a:r>
          </a:p>
          <a:p>
            <a:pPr>
              <a:lnSpc>
                <a:spcPct val="80000"/>
              </a:lnSpc>
            </a:pPr>
            <a:r>
              <a:rPr lang="en-US" sz="600" b="1" dirty="0" smtClean="0"/>
              <a:t> </a:t>
            </a:r>
            <a:endParaRPr lang="en-US" sz="600" dirty="0" smtClean="0"/>
          </a:p>
          <a:p>
            <a:pPr>
              <a:lnSpc>
                <a:spcPct val="80000"/>
              </a:lnSpc>
            </a:pPr>
            <a:r>
              <a:rPr lang="en-US" sz="600" dirty="0" smtClean="0"/>
              <a:t>Based on the survey results for 2009, what are workers’ expectations for retirement? Have they changed and why? </a:t>
            </a:r>
          </a:p>
          <a:p>
            <a:pPr lvl="1">
              <a:lnSpc>
                <a:spcPct val="80000"/>
              </a:lnSpc>
            </a:pPr>
            <a:endParaRPr lang="en-US" sz="600" dirty="0" smtClean="0"/>
          </a:p>
          <a:p>
            <a:pPr lvl="1">
              <a:lnSpc>
                <a:spcPct val="80000"/>
              </a:lnSpc>
            </a:pPr>
            <a:r>
              <a:rPr lang="en-US" sz="600" dirty="0" smtClean="0"/>
              <a:t>Many workers say they will postpone their retirement due primarily to the poor economy, but other factors have caused this decline in confidence and include job loss, stock market losses and concerns about Social Security. In addition to postponing retirement, the percentage of workers planning to continue working during retirement has increased significantly (from 63% to 72%). </a:t>
            </a:r>
          </a:p>
        </p:txBody>
      </p:sp>
      <p:sp>
        <p:nvSpPr>
          <p:cNvPr id="138243" name="Slide Number Placeholder 3"/>
          <p:cNvSpPr>
            <a:spLocks noGrp="1"/>
          </p:cNvSpPr>
          <p:nvPr>
            <p:ph type="sldNum" sz="quarter" idx="5"/>
          </p:nvPr>
        </p:nvSpPr>
        <p:spPr>
          <a:noFill/>
        </p:spPr>
        <p:txBody>
          <a:bodyPr/>
          <a:lstStyle/>
          <a:p>
            <a:fld id="{B4B6041F-B2D4-405D-8B60-DED130DF9904}" type="slidenum">
              <a:rPr lang="en-US" smtClean="0"/>
              <a:pPr/>
              <a:t>62</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a:ln/>
        </p:spPr>
      </p:sp>
      <p:sp>
        <p:nvSpPr>
          <p:cNvPr id="140290" name="Notes Placeholder 2"/>
          <p:cNvSpPr>
            <a:spLocks noGrp="1"/>
          </p:cNvSpPr>
          <p:nvPr>
            <p:ph type="body" idx="1"/>
          </p:nvPr>
        </p:nvSpPr>
        <p:spPr>
          <a:noFill/>
          <a:ln/>
        </p:spPr>
        <p:txBody>
          <a:bodyPr/>
          <a:lstStyle/>
          <a:p>
            <a:r>
              <a:rPr lang="en-US" sz="1100" kern="1200" baseline="0" dirty="0" smtClean="0">
                <a:solidFill>
                  <a:schemeClr val="tx1"/>
                </a:solidFill>
                <a:latin typeface="Arial" charset="0"/>
                <a:ea typeface="+mn-ea"/>
                <a:cs typeface="+mn-cs"/>
              </a:rPr>
              <a:t>Discuss the gender comparisons regarding retirement confidence and</a:t>
            </a:r>
          </a:p>
          <a:p>
            <a:r>
              <a:rPr lang="en-US" sz="1100" kern="1200" baseline="0" dirty="0" smtClean="0">
                <a:solidFill>
                  <a:schemeClr val="tx1"/>
                </a:solidFill>
                <a:latin typeface="Arial" charset="0"/>
                <a:ea typeface="+mn-ea"/>
                <a:cs typeface="+mn-cs"/>
              </a:rPr>
              <a:t>expectations for the past two years.</a:t>
            </a:r>
          </a:p>
          <a:p>
            <a:endParaRPr lang="en-US" sz="1100" kern="1200" baseline="0" dirty="0" smtClean="0">
              <a:solidFill>
                <a:schemeClr val="tx1"/>
              </a:solidFill>
              <a:latin typeface="Arial" charset="0"/>
              <a:ea typeface="+mn-ea"/>
              <a:cs typeface="+mn-cs"/>
            </a:endParaRPr>
          </a:p>
          <a:p>
            <a:r>
              <a:rPr lang="en-US" sz="1100" kern="1200" baseline="0" dirty="0" smtClean="0">
                <a:solidFill>
                  <a:schemeClr val="tx1"/>
                </a:solidFill>
                <a:latin typeface="Arial" charset="0"/>
                <a:ea typeface="+mn-ea"/>
                <a:cs typeface="+mn-cs"/>
              </a:rPr>
              <a:t>According to the 2009 Gender Comparisons Among Workers Fact Sheet,</a:t>
            </a:r>
          </a:p>
          <a:p>
            <a:r>
              <a:rPr lang="en-US" sz="1100" kern="1200" baseline="0" dirty="0" smtClean="0">
                <a:solidFill>
                  <a:schemeClr val="tx1"/>
                </a:solidFill>
                <a:latin typeface="Arial" charset="0"/>
                <a:ea typeface="+mn-ea"/>
                <a:cs typeface="+mn-cs"/>
              </a:rPr>
              <a:t>men are more likely than women to say they are </a:t>
            </a:r>
            <a:r>
              <a:rPr lang="en-US" sz="1100" i="1" kern="1200" baseline="0" dirty="0" smtClean="0">
                <a:solidFill>
                  <a:schemeClr val="tx1"/>
                </a:solidFill>
                <a:latin typeface="Arial" charset="0"/>
                <a:ea typeface="+mn-ea"/>
                <a:cs typeface="+mn-cs"/>
              </a:rPr>
              <a:t>very confident about several </a:t>
            </a:r>
            <a:r>
              <a:rPr lang="en-US" sz="1100" kern="1200" baseline="0" dirty="0" smtClean="0">
                <a:solidFill>
                  <a:schemeClr val="tx1"/>
                </a:solidFill>
                <a:latin typeface="Arial" charset="0"/>
                <a:ea typeface="+mn-ea"/>
                <a:cs typeface="+mn-cs"/>
              </a:rPr>
              <a:t>of the financial aspects of retirement (Figure 6). Men are more likely to be </a:t>
            </a:r>
            <a:r>
              <a:rPr lang="en-US" sz="1100" i="1" kern="1200" baseline="0" dirty="0" smtClean="0">
                <a:solidFill>
                  <a:schemeClr val="tx1"/>
                </a:solidFill>
                <a:latin typeface="Arial" charset="0"/>
                <a:ea typeface="+mn-ea"/>
                <a:cs typeface="+mn-cs"/>
              </a:rPr>
              <a:t>very confident about having enough money to take care of basic expenses, </a:t>
            </a:r>
            <a:r>
              <a:rPr lang="en-US" sz="1100" kern="1200" baseline="0" dirty="0" smtClean="0">
                <a:solidFill>
                  <a:schemeClr val="tx1"/>
                </a:solidFill>
                <a:latin typeface="Arial" charset="0"/>
                <a:ea typeface="+mn-ea"/>
                <a:cs typeface="+mn-cs"/>
              </a:rPr>
              <a:t>medical expenses and long-term care, and that the Medicare system will continue to provide benefits equal to those received by retirees today (Figure 6).</a:t>
            </a:r>
          </a:p>
          <a:p>
            <a:endParaRPr lang="en-US" sz="1100" kern="1200" baseline="0" dirty="0" smtClean="0">
              <a:solidFill>
                <a:schemeClr val="tx1"/>
              </a:solidFill>
              <a:latin typeface="Arial" charset="0"/>
              <a:ea typeface="+mn-ea"/>
              <a:cs typeface="+mn-cs"/>
            </a:endParaRPr>
          </a:p>
          <a:p>
            <a:pPr>
              <a:buFont typeface="Arial" pitchFamily="34" charset="0"/>
              <a:buChar char="•"/>
            </a:pPr>
            <a:r>
              <a:rPr lang="en-US" sz="1100" kern="1200" baseline="0" dirty="0" smtClean="0">
                <a:solidFill>
                  <a:schemeClr val="tx1"/>
                </a:solidFill>
                <a:latin typeface="Arial" charset="0"/>
                <a:ea typeface="+mn-ea"/>
                <a:cs typeface="+mn-cs"/>
              </a:rPr>
              <a:t> Among those who have changed their expected retirement age in the past 12 months, women (13 percent) are more likely than men (5 percent) to expect to retire sooner and at a younger age than before.</a:t>
            </a:r>
          </a:p>
          <a:p>
            <a:pPr>
              <a:buFont typeface="Arial" pitchFamily="34" charset="0"/>
              <a:buNone/>
            </a:pPr>
            <a:endParaRPr lang="en-US" sz="1100" kern="1200" baseline="0" dirty="0" smtClean="0">
              <a:solidFill>
                <a:schemeClr val="tx1"/>
              </a:solidFill>
              <a:latin typeface="Arial" charset="0"/>
              <a:ea typeface="+mn-ea"/>
              <a:cs typeface="+mn-cs"/>
            </a:endParaRPr>
          </a:p>
          <a:p>
            <a:pPr>
              <a:buFont typeface="Arial" pitchFamily="34" charset="0"/>
              <a:buChar char="•"/>
            </a:pPr>
            <a:r>
              <a:rPr lang="en-US" sz="1100" kern="1200" baseline="0" dirty="0" smtClean="0">
                <a:solidFill>
                  <a:schemeClr val="tx1"/>
                </a:solidFill>
                <a:latin typeface="Arial" charset="0"/>
                <a:ea typeface="+mn-ea"/>
                <a:cs typeface="+mn-cs"/>
              </a:rPr>
              <a:t> According to the 2008 Gender Comparisons Among Workers Fact Sheet,</a:t>
            </a:r>
          </a:p>
          <a:p>
            <a:r>
              <a:rPr lang="en-US" sz="1100" kern="1200" baseline="0" dirty="0" smtClean="0">
                <a:solidFill>
                  <a:schemeClr val="tx1"/>
                </a:solidFill>
                <a:latin typeface="Arial" charset="0"/>
                <a:ea typeface="+mn-ea"/>
                <a:cs typeface="+mn-cs"/>
              </a:rPr>
              <a:t>men are more likely than women to say they are </a:t>
            </a:r>
            <a:r>
              <a:rPr lang="en-US" sz="1100" i="1" kern="1200" baseline="0" dirty="0" smtClean="0">
                <a:solidFill>
                  <a:schemeClr val="tx1"/>
                </a:solidFill>
                <a:latin typeface="Arial" charset="0"/>
                <a:ea typeface="+mn-ea"/>
                <a:cs typeface="+mn-cs"/>
              </a:rPr>
              <a:t>very confident about the</a:t>
            </a:r>
          </a:p>
          <a:p>
            <a:r>
              <a:rPr lang="en-US" sz="1100" kern="1200" baseline="0" dirty="0" smtClean="0">
                <a:solidFill>
                  <a:schemeClr val="tx1"/>
                </a:solidFill>
                <a:latin typeface="Arial" charset="0"/>
                <a:ea typeface="+mn-ea"/>
                <a:cs typeface="+mn-cs"/>
              </a:rPr>
              <a:t>various financial aspects of retirement (Figure 6). Men are likely apt to be</a:t>
            </a:r>
          </a:p>
          <a:p>
            <a:r>
              <a:rPr lang="en-US" sz="1100" i="1" kern="1200" baseline="0" dirty="0" smtClean="0">
                <a:solidFill>
                  <a:schemeClr val="tx1"/>
                </a:solidFill>
                <a:latin typeface="Arial" charset="0"/>
                <a:ea typeface="+mn-ea"/>
                <a:cs typeface="+mn-cs"/>
              </a:rPr>
              <a:t>very confident about having enough money to live comfortably throughout</a:t>
            </a:r>
          </a:p>
          <a:p>
            <a:r>
              <a:rPr lang="en-US" sz="1100" kern="1200" baseline="0" dirty="0" smtClean="0">
                <a:solidFill>
                  <a:schemeClr val="tx1"/>
                </a:solidFill>
                <a:latin typeface="Arial" charset="0"/>
                <a:ea typeface="+mn-ea"/>
                <a:cs typeface="+mn-cs"/>
              </a:rPr>
              <a:t>retirement; about having enough money to take care of basic expenses,</a:t>
            </a:r>
          </a:p>
          <a:p>
            <a:r>
              <a:rPr lang="en-US" sz="1100" kern="1200" baseline="0" dirty="0" smtClean="0">
                <a:solidFill>
                  <a:schemeClr val="tx1"/>
                </a:solidFill>
                <a:latin typeface="Arial" charset="0"/>
                <a:ea typeface="+mn-ea"/>
                <a:cs typeface="+mn-cs"/>
              </a:rPr>
              <a:t>medical expenses, and long-term care; that they are doing a good job of</a:t>
            </a:r>
          </a:p>
          <a:p>
            <a:r>
              <a:rPr lang="en-US" sz="1100" kern="1200" baseline="0" dirty="0" smtClean="0">
                <a:solidFill>
                  <a:schemeClr val="tx1"/>
                </a:solidFill>
                <a:latin typeface="Arial" charset="0"/>
                <a:ea typeface="+mn-ea"/>
                <a:cs typeface="+mn-cs"/>
              </a:rPr>
              <a:t>preparing financially for retirement; and that the Social Security system will continue to provide benefits equal to those received by retirees today</a:t>
            </a:r>
          </a:p>
          <a:p>
            <a:r>
              <a:rPr lang="en-US" sz="1100" kern="1200" baseline="0" dirty="0" smtClean="0">
                <a:solidFill>
                  <a:schemeClr val="tx1"/>
                </a:solidFill>
                <a:latin typeface="Arial" charset="0"/>
                <a:ea typeface="+mn-ea"/>
                <a:cs typeface="+mn-cs"/>
              </a:rPr>
              <a:t>(Figure 6).</a:t>
            </a:r>
          </a:p>
          <a:p>
            <a:endParaRPr lang="en-US" sz="1100" kern="1200" baseline="0" dirty="0" smtClean="0">
              <a:solidFill>
                <a:schemeClr val="tx1"/>
              </a:solidFill>
              <a:latin typeface="Arial" charset="0"/>
              <a:ea typeface="+mn-ea"/>
              <a:cs typeface="+mn-cs"/>
            </a:endParaRPr>
          </a:p>
          <a:p>
            <a:pPr>
              <a:buFont typeface="Arial" pitchFamily="34" charset="0"/>
              <a:buChar char="•"/>
            </a:pPr>
            <a:r>
              <a:rPr lang="en-US" sz="1100" kern="1200" baseline="0" dirty="0" smtClean="0">
                <a:solidFill>
                  <a:schemeClr val="tx1"/>
                </a:solidFill>
                <a:latin typeface="Arial" charset="0"/>
                <a:ea typeface="+mn-ea"/>
                <a:cs typeface="+mn-cs"/>
              </a:rPr>
              <a:t> Men are more likely to agree that they (and their spouse) will not live long enough to use up all of their savings (53 percent of men versus 38 percent of women). Men and women are equally likely to expect to work for pay in retirement (62 percent of men versus 63 percent of women).</a:t>
            </a:r>
            <a:endParaRPr lang="en-US" sz="600" dirty="0" smtClean="0"/>
          </a:p>
        </p:txBody>
      </p:sp>
      <p:sp>
        <p:nvSpPr>
          <p:cNvPr id="140291" name="Slide Number Placeholder 3"/>
          <p:cNvSpPr>
            <a:spLocks noGrp="1"/>
          </p:cNvSpPr>
          <p:nvPr>
            <p:ph type="sldNum" sz="quarter" idx="5"/>
          </p:nvPr>
        </p:nvSpPr>
        <p:spPr>
          <a:noFill/>
        </p:spPr>
        <p:txBody>
          <a:bodyPr/>
          <a:lstStyle/>
          <a:p>
            <a:fld id="{840754E7-B6F0-4FB4-9E71-1DE14EAB954A}" type="slidenum">
              <a:rPr lang="en-US" smtClean="0"/>
              <a:pPr/>
              <a:t>63</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noTextEdit="1"/>
          </p:cNvSpPr>
          <p:nvPr>
            <p:ph type="sldImg"/>
          </p:nvPr>
        </p:nvSpPr>
        <p:spPr>
          <a:ln/>
        </p:spPr>
      </p:sp>
      <p:sp>
        <p:nvSpPr>
          <p:cNvPr id="142338" name="Notes Placeholder 2"/>
          <p:cNvSpPr>
            <a:spLocks noGrp="1"/>
          </p:cNvSpPr>
          <p:nvPr>
            <p:ph type="body" idx="1"/>
          </p:nvPr>
        </p:nvSpPr>
        <p:spPr>
          <a:noFill/>
          <a:ln/>
        </p:spPr>
        <p:txBody>
          <a:bodyPr/>
          <a:lstStyle/>
          <a:p>
            <a:pPr marL="228600" indent="-228600">
              <a:buNone/>
            </a:pPr>
            <a:r>
              <a:rPr lang="en-US" sz="1100" kern="1200" baseline="0" dirty="0" smtClean="0">
                <a:solidFill>
                  <a:schemeClr val="tx1"/>
                </a:solidFill>
                <a:latin typeface="Arial" charset="0"/>
                <a:ea typeface="+mn-ea"/>
                <a:cs typeface="+mn-cs"/>
              </a:rPr>
              <a:t>Describe the confidence level and expectations for Social Security.</a:t>
            </a:r>
          </a:p>
          <a:p>
            <a:pPr marL="228600" indent="-228600">
              <a:buNone/>
            </a:pPr>
            <a:endParaRPr lang="en-US" sz="1100" kern="1200" baseline="0" dirty="0" smtClean="0">
              <a:solidFill>
                <a:schemeClr val="tx1"/>
              </a:solidFill>
              <a:latin typeface="Arial" charset="0"/>
              <a:ea typeface="+mn-ea"/>
              <a:cs typeface="+mn-cs"/>
            </a:endParaRPr>
          </a:p>
          <a:p>
            <a:pPr marL="228600" indent="-228600">
              <a:buAutoNum type="alphaLcPeriod"/>
            </a:pPr>
            <a:r>
              <a:rPr lang="en-US" sz="1100" kern="1200" baseline="0" dirty="0" smtClean="0">
                <a:solidFill>
                  <a:schemeClr val="tx1"/>
                </a:solidFill>
                <a:latin typeface="Arial" charset="0"/>
                <a:ea typeface="+mn-ea"/>
                <a:cs typeface="+mn-cs"/>
              </a:rPr>
              <a:t>Sixty-seven percent of workers said they are </a:t>
            </a:r>
            <a:r>
              <a:rPr lang="en-US" sz="1100" i="1" kern="1200" baseline="0" dirty="0" smtClean="0">
                <a:solidFill>
                  <a:schemeClr val="tx1"/>
                </a:solidFill>
                <a:latin typeface="Arial" charset="0"/>
                <a:ea typeface="+mn-ea"/>
                <a:cs typeface="+mn-cs"/>
              </a:rPr>
              <a:t>not too confident or not at all confident that Social Security will continue to provide benefits of at least equal </a:t>
            </a:r>
            <a:r>
              <a:rPr lang="en-US" sz="1100" kern="1200" baseline="0" dirty="0" smtClean="0">
                <a:solidFill>
                  <a:schemeClr val="tx1"/>
                </a:solidFill>
                <a:latin typeface="Arial" charset="0"/>
                <a:ea typeface="+mn-ea"/>
                <a:cs typeface="+mn-cs"/>
              </a:rPr>
              <a:t>value to the benefits retirees receive today. Skepticism about Social Security has fluctuated slightly, but it has remained at about the same level for the past five years. It remains below the level measured in 1994, when 77 percent of workers were not confident that benefit levels would be preserved (Figure 1).</a:t>
            </a:r>
          </a:p>
          <a:p>
            <a:pPr marL="228600" indent="-228600">
              <a:buNone/>
            </a:pPr>
            <a:endParaRPr lang="en-US" sz="1100" kern="1200" baseline="0" dirty="0" smtClean="0">
              <a:solidFill>
                <a:schemeClr val="tx1"/>
              </a:solidFill>
              <a:latin typeface="Arial" charset="0"/>
              <a:ea typeface="+mn-ea"/>
              <a:cs typeface="+mn-cs"/>
            </a:endParaRPr>
          </a:p>
          <a:p>
            <a:r>
              <a:rPr lang="en-US" sz="1100" kern="1200" baseline="0" dirty="0" smtClean="0">
                <a:solidFill>
                  <a:schemeClr val="tx1"/>
                </a:solidFill>
                <a:latin typeface="Arial" charset="0"/>
                <a:ea typeface="+mn-ea"/>
                <a:cs typeface="+mn-cs"/>
              </a:rPr>
              <a:t>b. Today’s workers are less likely to expect Social Security income in retirement (81 percent total </a:t>
            </a:r>
            <a:r>
              <a:rPr lang="en-US" sz="1100" i="1" kern="1200" baseline="0" dirty="0" smtClean="0">
                <a:solidFill>
                  <a:schemeClr val="tx1"/>
                </a:solidFill>
                <a:latin typeface="Arial" charset="0"/>
                <a:ea typeface="+mn-ea"/>
                <a:cs typeface="+mn-cs"/>
              </a:rPr>
              <a:t>major and minor source of income) than today’s retirees are </a:t>
            </a:r>
            <a:r>
              <a:rPr lang="en-US" sz="1100" kern="1200" baseline="0" dirty="0" smtClean="0">
                <a:solidFill>
                  <a:schemeClr val="tx1"/>
                </a:solidFill>
                <a:latin typeface="Arial" charset="0"/>
                <a:ea typeface="+mn-ea"/>
                <a:cs typeface="+mn-cs"/>
              </a:rPr>
              <a:t>to report having Social Security income (92 percent total; Figure 3).</a:t>
            </a:r>
          </a:p>
          <a:p>
            <a:endParaRPr lang="en-US" sz="1100" kern="1200" baseline="0" dirty="0" smtClean="0">
              <a:solidFill>
                <a:schemeClr val="tx1"/>
              </a:solidFill>
              <a:latin typeface="Arial" charset="0"/>
              <a:ea typeface="+mn-ea"/>
              <a:cs typeface="+mn-cs"/>
            </a:endParaRPr>
          </a:p>
          <a:p>
            <a:r>
              <a:rPr lang="en-US" sz="1100" kern="1200" baseline="0" dirty="0" smtClean="0">
                <a:solidFill>
                  <a:schemeClr val="tx1"/>
                </a:solidFill>
                <a:latin typeface="Arial" charset="0"/>
                <a:ea typeface="+mn-ea"/>
                <a:cs typeface="+mn-cs"/>
              </a:rPr>
              <a:t>c. Workers are also half as likely to expect Social Security to provide a </a:t>
            </a:r>
            <a:r>
              <a:rPr lang="en-US" sz="1100" i="1" kern="1200" baseline="0" dirty="0" smtClean="0">
                <a:solidFill>
                  <a:schemeClr val="tx1"/>
                </a:solidFill>
                <a:latin typeface="Arial" charset="0"/>
                <a:ea typeface="+mn-ea"/>
                <a:cs typeface="+mn-cs"/>
              </a:rPr>
              <a:t>major </a:t>
            </a:r>
            <a:r>
              <a:rPr lang="en-US" sz="1100" kern="1200" baseline="0" dirty="0" smtClean="0">
                <a:solidFill>
                  <a:schemeClr val="tx1"/>
                </a:solidFill>
                <a:latin typeface="Arial" charset="0"/>
                <a:ea typeface="+mn-ea"/>
                <a:cs typeface="+mn-cs"/>
              </a:rPr>
              <a:t>share of their income in retirement (32 percent) compared with the percentage of today’s retirees who say Social Security makes up a </a:t>
            </a:r>
            <a:r>
              <a:rPr lang="en-US" sz="1100" i="1" kern="1200" baseline="0" dirty="0" smtClean="0">
                <a:solidFill>
                  <a:schemeClr val="tx1"/>
                </a:solidFill>
                <a:latin typeface="Arial" charset="0"/>
                <a:ea typeface="+mn-ea"/>
                <a:cs typeface="+mn-cs"/>
              </a:rPr>
              <a:t>major share of their </a:t>
            </a:r>
            <a:r>
              <a:rPr lang="en-US" sz="1100" kern="1200" baseline="0" dirty="0" smtClean="0">
                <a:solidFill>
                  <a:schemeClr val="tx1"/>
                </a:solidFill>
                <a:latin typeface="Arial" charset="0"/>
                <a:ea typeface="+mn-ea"/>
                <a:cs typeface="+mn-cs"/>
              </a:rPr>
              <a:t>income (68 percent) (Figure 3). However, EBRI research found in 2007 that 60 percent of those age 65 or older received at least 75 percent of their income from Social Security. (See </a:t>
            </a:r>
            <a:r>
              <a:rPr lang="en-US" sz="1100" i="1" kern="1200" baseline="0" dirty="0" smtClean="0">
                <a:solidFill>
                  <a:schemeClr val="tx1"/>
                </a:solidFill>
                <a:latin typeface="Arial" charset="0"/>
                <a:ea typeface="+mn-ea"/>
                <a:cs typeface="+mn-cs"/>
              </a:rPr>
              <a:t>EBRI </a:t>
            </a:r>
            <a:r>
              <a:rPr lang="en-US" sz="1100" i="1" kern="1200" baseline="0" dirty="0" err="1" smtClean="0">
                <a:solidFill>
                  <a:schemeClr val="tx1"/>
                </a:solidFill>
                <a:latin typeface="Arial" charset="0"/>
                <a:ea typeface="+mn-ea"/>
                <a:cs typeface="+mn-cs"/>
              </a:rPr>
              <a:t>Databook</a:t>
            </a:r>
            <a:r>
              <a:rPr lang="en-US" sz="1100" i="1" kern="1200" baseline="0" dirty="0" smtClean="0">
                <a:solidFill>
                  <a:schemeClr val="tx1"/>
                </a:solidFill>
                <a:latin typeface="Arial" charset="0"/>
                <a:ea typeface="+mn-ea"/>
                <a:cs typeface="+mn-cs"/>
              </a:rPr>
              <a:t> on Employee Benefits, Chapter 7, </a:t>
            </a:r>
            <a:r>
              <a:rPr lang="en-US" sz="1100" kern="1200" baseline="0" dirty="0" smtClean="0">
                <a:solidFill>
                  <a:schemeClr val="tx1"/>
                </a:solidFill>
                <a:latin typeface="Arial" charset="0"/>
                <a:ea typeface="+mn-ea"/>
                <a:cs typeface="+mn-cs"/>
              </a:rPr>
              <a:t>retrieved October 23, 2009, at www.ebri.org/pdf/publications/books</a:t>
            </a:r>
          </a:p>
          <a:p>
            <a:r>
              <a:rPr lang="en-US" sz="1100" kern="1200" baseline="0" dirty="0" smtClean="0">
                <a:solidFill>
                  <a:schemeClr val="tx1"/>
                </a:solidFill>
                <a:latin typeface="Arial" charset="0"/>
                <a:ea typeface="+mn-ea"/>
                <a:cs typeface="+mn-cs"/>
              </a:rPr>
              <a:t>/</a:t>
            </a:r>
            <a:r>
              <a:rPr lang="en-US" sz="1100" kern="1200" baseline="0" dirty="0" err="1" smtClean="0">
                <a:solidFill>
                  <a:schemeClr val="tx1"/>
                </a:solidFill>
                <a:latin typeface="Arial" charset="0"/>
                <a:ea typeface="+mn-ea"/>
                <a:cs typeface="+mn-cs"/>
              </a:rPr>
              <a:t>databook</a:t>
            </a:r>
            <a:r>
              <a:rPr lang="en-US" sz="1100" kern="1200" baseline="0" dirty="0" smtClean="0">
                <a:solidFill>
                  <a:schemeClr val="tx1"/>
                </a:solidFill>
                <a:latin typeface="Arial" charset="0"/>
                <a:ea typeface="+mn-ea"/>
                <a:cs typeface="+mn-cs"/>
              </a:rPr>
              <a:t>/DB.Chapter%2007.pdf.)</a:t>
            </a:r>
            <a:endParaRPr lang="en-US" sz="600" dirty="0" smtClean="0"/>
          </a:p>
        </p:txBody>
      </p:sp>
      <p:sp>
        <p:nvSpPr>
          <p:cNvPr id="142339" name="Slide Number Placeholder 3"/>
          <p:cNvSpPr>
            <a:spLocks noGrp="1"/>
          </p:cNvSpPr>
          <p:nvPr>
            <p:ph type="sldNum" sz="quarter" idx="5"/>
          </p:nvPr>
        </p:nvSpPr>
        <p:spPr>
          <a:noFill/>
        </p:spPr>
        <p:txBody>
          <a:bodyPr/>
          <a:lstStyle/>
          <a:p>
            <a:fld id="{06ACDD89-399F-4868-B6E4-0528166B3EC8}" type="slidenum">
              <a:rPr lang="en-US" smtClean="0"/>
              <a:pPr/>
              <a:t>64</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90000"/>
              </a:lnSpc>
            </a:pPr>
            <a:r>
              <a:rPr lang="en-US" sz="900" b="1" dirty="0" smtClean="0"/>
              <a:t>Answer Key:</a:t>
            </a:r>
          </a:p>
          <a:p>
            <a:r>
              <a:rPr lang="en-US" sz="1100" kern="1200" baseline="0" dirty="0" smtClean="0">
                <a:solidFill>
                  <a:schemeClr val="tx1"/>
                </a:solidFill>
                <a:latin typeface="Arial" charset="0"/>
                <a:ea typeface="+mn-ea"/>
                <a:cs typeface="+mn-cs"/>
              </a:rPr>
              <a:t>1. True</a:t>
            </a:r>
          </a:p>
          <a:p>
            <a:r>
              <a:rPr lang="en-US" sz="1100" kern="1200" baseline="0" dirty="0" smtClean="0">
                <a:solidFill>
                  <a:schemeClr val="tx1"/>
                </a:solidFill>
                <a:latin typeface="Arial" charset="0"/>
                <a:ea typeface="+mn-ea"/>
                <a:cs typeface="+mn-cs"/>
              </a:rPr>
              <a:t>2. True</a:t>
            </a:r>
          </a:p>
          <a:p>
            <a:r>
              <a:rPr lang="en-US" sz="1100" kern="1200" baseline="0" dirty="0" smtClean="0">
                <a:solidFill>
                  <a:schemeClr val="tx1"/>
                </a:solidFill>
                <a:latin typeface="Arial" charset="0"/>
                <a:ea typeface="+mn-ea"/>
                <a:cs typeface="+mn-cs"/>
              </a:rPr>
              <a:t>3. False</a:t>
            </a:r>
          </a:p>
          <a:p>
            <a:r>
              <a:rPr lang="en-US" sz="1100" kern="1200" baseline="0" dirty="0" smtClean="0">
                <a:solidFill>
                  <a:schemeClr val="tx1"/>
                </a:solidFill>
                <a:latin typeface="Arial" charset="0"/>
                <a:ea typeface="+mn-ea"/>
                <a:cs typeface="+mn-cs"/>
              </a:rPr>
              <a:t>4. False</a:t>
            </a:r>
          </a:p>
          <a:p>
            <a:r>
              <a:rPr lang="en-US" sz="1100" kern="1200" baseline="0" dirty="0" smtClean="0">
                <a:solidFill>
                  <a:schemeClr val="tx1"/>
                </a:solidFill>
                <a:latin typeface="Arial" charset="0"/>
                <a:ea typeface="+mn-ea"/>
                <a:cs typeface="+mn-cs"/>
              </a:rPr>
              <a:t>5. True</a:t>
            </a:r>
          </a:p>
          <a:p>
            <a:r>
              <a:rPr lang="en-US" sz="1100" kern="1200" baseline="0" dirty="0" smtClean="0">
                <a:solidFill>
                  <a:schemeClr val="tx1"/>
                </a:solidFill>
                <a:latin typeface="Arial" charset="0"/>
                <a:ea typeface="+mn-ea"/>
                <a:cs typeface="+mn-cs"/>
              </a:rPr>
              <a:t>6. False</a:t>
            </a:r>
          </a:p>
          <a:p>
            <a:r>
              <a:rPr lang="en-US" sz="1100" kern="1200" baseline="0" dirty="0" smtClean="0">
                <a:solidFill>
                  <a:schemeClr val="tx1"/>
                </a:solidFill>
                <a:latin typeface="Arial" charset="0"/>
                <a:ea typeface="+mn-ea"/>
                <a:cs typeface="+mn-cs"/>
              </a:rPr>
              <a:t>7. False</a:t>
            </a:r>
          </a:p>
          <a:p>
            <a:endParaRPr lang="en-US" sz="900" dirty="0" smtClean="0"/>
          </a:p>
          <a:p>
            <a:pPr>
              <a:lnSpc>
                <a:spcPct val="90000"/>
              </a:lnSpc>
              <a:buFont typeface="Calibri" pitchFamily="34" charset="0"/>
              <a:buAutoNum type="arabicPeriod"/>
            </a:pPr>
            <a:endParaRPr lang="en-US" sz="900" dirty="0" smtClean="0"/>
          </a:p>
        </p:txBody>
      </p:sp>
      <p:sp>
        <p:nvSpPr>
          <p:cNvPr id="144387" name="Slide Number Placeholder 3"/>
          <p:cNvSpPr>
            <a:spLocks noGrp="1"/>
          </p:cNvSpPr>
          <p:nvPr>
            <p:ph type="sldNum" sz="quarter" idx="5"/>
          </p:nvPr>
        </p:nvSpPr>
        <p:spPr>
          <a:noFill/>
        </p:spPr>
        <p:txBody>
          <a:bodyPr/>
          <a:lstStyle/>
          <a:p>
            <a:fld id="{31FABB7B-1182-43B7-8140-185C17F714A0}" type="slidenum">
              <a:rPr lang="en-US" smtClean="0"/>
              <a:pPr/>
              <a:t>65</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10000"/>
          </a:bodyPr>
          <a:lstStyle/>
          <a:p>
            <a:pPr>
              <a:defRPr/>
            </a:pPr>
            <a:r>
              <a:rPr lang="en-US" b="1" dirty="0" smtClean="0"/>
              <a:t>Answer Key:</a:t>
            </a:r>
          </a:p>
          <a:p>
            <a:r>
              <a:rPr lang="en-US" sz="1100" kern="1200" baseline="0" dirty="0" smtClean="0">
                <a:solidFill>
                  <a:schemeClr val="tx1"/>
                </a:solidFill>
                <a:latin typeface="Arial" charset="0"/>
                <a:ea typeface="+mn-ea"/>
                <a:cs typeface="+mn-cs"/>
              </a:rPr>
              <a:t>8. True</a:t>
            </a:r>
          </a:p>
          <a:p>
            <a:r>
              <a:rPr lang="en-US" sz="1100" kern="1200" baseline="0" dirty="0" smtClean="0">
                <a:solidFill>
                  <a:schemeClr val="tx1"/>
                </a:solidFill>
                <a:latin typeface="Arial" charset="0"/>
                <a:ea typeface="+mn-ea"/>
                <a:cs typeface="+mn-cs"/>
              </a:rPr>
              <a:t>9. True</a:t>
            </a:r>
          </a:p>
          <a:p>
            <a:r>
              <a:rPr lang="en-US" sz="1100" kern="1200" baseline="0" dirty="0" smtClean="0">
                <a:solidFill>
                  <a:schemeClr val="tx1"/>
                </a:solidFill>
                <a:latin typeface="Arial" charset="0"/>
                <a:ea typeface="+mn-ea"/>
                <a:cs typeface="+mn-cs"/>
              </a:rPr>
              <a:t>10. True</a:t>
            </a:r>
          </a:p>
          <a:p>
            <a:r>
              <a:rPr lang="en-US" sz="1100" kern="1200" baseline="0" dirty="0" smtClean="0">
                <a:solidFill>
                  <a:schemeClr val="tx1"/>
                </a:solidFill>
                <a:latin typeface="Arial" charset="0"/>
                <a:ea typeface="+mn-ea"/>
                <a:cs typeface="+mn-cs"/>
              </a:rPr>
              <a:t>11. True</a:t>
            </a:r>
          </a:p>
          <a:p>
            <a:r>
              <a:rPr lang="en-US" sz="1100" kern="1200" baseline="0" dirty="0" smtClean="0">
                <a:solidFill>
                  <a:schemeClr val="tx1"/>
                </a:solidFill>
                <a:latin typeface="Arial" charset="0"/>
                <a:ea typeface="+mn-ea"/>
                <a:cs typeface="+mn-cs"/>
              </a:rPr>
              <a:t>12. True</a:t>
            </a:r>
          </a:p>
          <a:p>
            <a:r>
              <a:rPr lang="en-US" sz="1100" kern="1200" baseline="0" dirty="0" smtClean="0">
                <a:solidFill>
                  <a:schemeClr val="tx1"/>
                </a:solidFill>
                <a:latin typeface="Arial" charset="0"/>
                <a:ea typeface="+mn-ea"/>
                <a:cs typeface="+mn-cs"/>
              </a:rPr>
              <a:t>13. True</a:t>
            </a:r>
          </a:p>
          <a:p>
            <a:r>
              <a:rPr lang="en-US" sz="1100" kern="1200" baseline="0" dirty="0" smtClean="0">
                <a:solidFill>
                  <a:schemeClr val="tx1"/>
                </a:solidFill>
                <a:latin typeface="Arial" charset="0"/>
                <a:ea typeface="+mn-ea"/>
                <a:cs typeface="+mn-cs"/>
              </a:rPr>
              <a:t>14. False</a:t>
            </a:r>
          </a:p>
          <a:p>
            <a:r>
              <a:rPr lang="en-US" sz="1100" kern="1200" baseline="0" dirty="0" smtClean="0">
                <a:solidFill>
                  <a:schemeClr val="tx1"/>
                </a:solidFill>
                <a:latin typeface="Arial" charset="0"/>
                <a:ea typeface="+mn-ea"/>
                <a:cs typeface="+mn-cs"/>
              </a:rPr>
              <a:t>15. True</a:t>
            </a:r>
          </a:p>
          <a:p>
            <a:endParaRPr lang="en-US" dirty="0" smtClean="0"/>
          </a:p>
          <a:p>
            <a:pPr marL="228600" indent="-228600">
              <a:buFont typeface="+mj-lt"/>
              <a:buAutoNum type="arabicPeriod" startAt="8"/>
              <a:defRPr/>
            </a:pPr>
            <a:endParaRPr lang="en-US" dirty="0"/>
          </a:p>
        </p:txBody>
      </p:sp>
      <p:sp>
        <p:nvSpPr>
          <p:cNvPr id="146435" name="Slide Number Placeholder 3"/>
          <p:cNvSpPr>
            <a:spLocks noGrp="1"/>
          </p:cNvSpPr>
          <p:nvPr>
            <p:ph type="sldNum" sz="quarter" idx="5"/>
          </p:nvPr>
        </p:nvSpPr>
        <p:spPr>
          <a:noFill/>
        </p:spPr>
        <p:txBody>
          <a:bodyPr/>
          <a:lstStyle/>
          <a:p>
            <a:fld id="{AAE99497-B254-429F-8F38-B3F8BEEF3222}" type="slidenum">
              <a:rPr lang="en-US" smtClean="0"/>
              <a:pPr/>
              <a:t>66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ln/>
        </p:spPr>
        <p:txBody>
          <a:bodyPr/>
          <a:lstStyle/>
          <a:p>
            <a:r>
              <a:rPr lang="en-US" dirty="0" smtClean="0"/>
              <a:t>Many discretionary benefits translate into monetary compensation for employees. For example, if an employer pays the entire medical premium for an employee (and his or her dependents), it can amount to a significant savings in take-home pay to the employee. Like the savings to employees, employers also receive tax incentives for offering certain benefits to their workers. </a:t>
            </a:r>
          </a:p>
          <a:p>
            <a:r>
              <a:rPr lang="en-US" dirty="0" smtClean="0"/>
              <a:t> </a:t>
            </a:r>
          </a:p>
          <a:p>
            <a:r>
              <a:rPr lang="en-US" dirty="0" smtClean="0"/>
              <a:t>The U.S. Internal Revenue Code (IRC) is the set of regulations pertaining to taxation and includes multiple regulations for required and discretionary benefits. For certain employer-provided benefits to qualify as tax deductible, employers must meet additional requirements set forth in the Employee Retirement Income Security Act (ERISA) of 1974. Under ERISA, the benefits must meet the nondiscrimination rule that prohibits employers from giving preferential treatment to key and highly compensated employees as defined in the IRC (</a:t>
            </a:r>
            <a:r>
              <a:rPr lang="en-US" dirty="0" err="1" smtClean="0"/>
              <a:t>Martocchio</a:t>
            </a:r>
            <a:r>
              <a:rPr lang="en-US" dirty="0" smtClean="0"/>
              <a:t>, 2008).</a:t>
            </a:r>
          </a:p>
          <a:p>
            <a:r>
              <a:rPr lang="en-US" dirty="0" smtClean="0"/>
              <a:t> </a:t>
            </a:r>
          </a:p>
          <a:p>
            <a:r>
              <a:rPr lang="en-US" dirty="0" smtClean="0"/>
              <a:t>As part of the overall compensation budget, employers determine what benefits the organization can afford and what makes sense for their employees. Employers have options about how to manage the costs of many of these benefits. For example, employers can share costs with their employees or delay eligibility until the employee has reached a predetermined tenure with the organization. </a:t>
            </a:r>
          </a:p>
          <a:p>
            <a:endParaRPr lang="en-US" dirty="0" smtClean="0"/>
          </a:p>
          <a:p>
            <a:r>
              <a:rPr lang="en-US" dirty="0" smtClean="0"/>
              <a:t>For example, to decrease employee turnover, employers can delay eligibility in profit-sharing retirement plans until the employee has been with the company for several years (these retirement programs are discussed later in this module). Employees are more likely to stay with an organization if receiving a benefit requires a certain period of time on the job. </a:t>
            </a:r>
          </a:p>
          <a:p>
            <a:endParaRPr lang="en-US" dirty="0" smtClean="0"/>
          </a:p>
          <a:p>
            <a:r>
              <a:rPr lang="en-US" dirty="0" smtClean="0"/>
              <a:t>Similarly, employers can require employees who participate in a tuition reimbursement program to remain with the organization for a set period of time after graduation or be required to pay the organization back some (if not all) of the covered expenses. Again, how employers determine benefit eligibility and cost sharing should align with their overall benefits strategy. In many cases, organizations can also share the premiums of various benefits as a cost-cutting measure. Employers may also want to consider organizational cash flow in benefits design. For example, many organizations prefer benefits with predictable costs, rather than programs where costs fluctuate month to month or year to year (</a:t>
            </a:r>
            <a:r>
              <a:rPr lang="en-US" dirty="0" err="1" smtClean="0"/>
              <a:t>Adamik</a:t>
            </a:r>
            <a:r>
              <a:rPr lang="en-US" dirty="0" smtClean="0"/>
              <a:t>, 2007).</a:t>
            </a:r>
          </a:p>
          <a:p>
            <a:r>
              <a:rPr lang="en-US" dirty="0" smtClean="0"/>
              <a:t> </a:t>
            </a:r>
          </a:p>
          <a:p>
            <a:r>
              <a:rPr lang="en-US" dirty="0" smtClean="0"/>
              <a:t>Cafeteria plans have increased in popularity recently because of increasing health care costs and the diverse needs of employees. In these plans, employers contribute money into an individual account for each employee and the employee can elect discretionary benefits options based on his or her needs. This can be an effective way to manage the choice of discretionary benefits if an employer has a wide variety of employee needs and employer indifference about which benefits are chosen. These plans help employees conceptualize the overall value of their benefits and minimize duplicate or unneeded benefits. One drawback to this approach is that depending on the number of benefits offered, there can be an increased burden to manage. The more benefits offered requires increased management responsibilities for the plan manager. These plans are subject to complex coverage and nondiscrimination testing as required by law and can be challenging to pass in light of certain organizational demographics (</a:t>
            </a:r>
            <a:r>
              <a:rPr lang="en-US" dirty="0" err="1" smtClean="0"/>
              <a:t>Rosenbloom</a:t>
            </a:r>
            <a:r>
              <a:rPr lang="en-US" dirty="0" smtClean="0"/>
              <a:t>, 2005).</a:t>
            </a:r>
          </a:p>
          <a:p>
            <a:endParaRPr lang="en-US" dirty="0" smtClean="0"/>
          </a:p>
        </p:txBody>
      </p:sp>
      <p:sp>
        <p:nvSpPr>
          <p:cNvPr id="30723" name="Slide Number Placeholder 3"/>
          <p:cNvSpPr>
            <a:spLocks noGrp="1"/>
          </p:cNvSpPr>
          <p:nvPr>
            <p:ph type="sldNum" sz="quarter" idx="5"/>
          </p:nvPr>
        </p:nvSpPr>
        <p:spPr>
          <a:noFill/>
        </p:spPr>
        <p:txBody>
          <a:bodyPr/>
          <a:lstStyle/>
          <a:p>
            <a:fld id="{57144B04-85FA-43E9-AB21-4DEF8FC70B46}" type="slidenum">
              <a:rPr lang="en-US" smtClean="0"/>
              <a:pPr/>
              <a:t>8</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noTextEdit="1"/>
          </p:cNvSpPr>
          <p:nvPr>
            <p:ph type="sldImg"/>
          </p:nvPr>
        </p:nvSpPr>
        <p:spPr>
          <a:ln/>
        </p:spPr>
      </p:sp>
      <p:sp>
        <p:nvSpPr>
          <p:cNvPr id="148482" name="Notes Placeholder 2"/>
          <p:cNvSpPr>
            <a:spLocks noGrp="1"/>
          </p:cNvSpPr>
          <p:nvPr>
            <p:ph type="body" idx="1"/>
          </p:nvPr>
        </p:nvSpPr>
        <p:spPr>
          <a:noFill/>
          <a:ln/>
        </p:spPr>
        <p:txBody>
          <a:bodyPr/>
          <a:lstStyle/>
          <a:p>
            <a:r>
              <a:rPr lang="en-US" sz="1100" kern="1200" baseline="0" dirty="0" smtClean="0">
                <a:solidFill>
                  <a:schemeClr val="tx1"/>
                </a:solidFill>
                <a:latin typeface="Arial" charset="0"/>
                <a:ea typeface="+mn-ea"/>
                <a:cs typeface="+mn-cs"/>
              </a:rPr>
              <a:t>1. </a:t>
            </a:r>
            <a:r>
              <a:rPr lang="en-US" sz="1100" i="1" kern="1200" baseline="0" dirty="0" smtClean="0">
                <a:solidFill>
                  <a:schemeClr val="tx1"/>
                </a:solidFill>
                <a:latin typeface="Arial" charset="0"/>
                <a:ea typeface="+mn-ea"/>
                <a:cs typeface="+mn-cs"/>
              </a:rPr>
              <a:t>Question: What laws are important in the provision and regulation of retirement </a:t>
            </a:r>
            <a:r>
              <a:rPr lang="en-US" sz="1100" kern="1200" baseline="0" dirty="0" smtClean="0">
                <a:solidFill>
                  <a:schemeClr val="tx1"/>
                </a:solidFill>
                <a:latin typeface="Arial" charset="0"/>
                <a:ea typeface="+mn-ea"/>
                <a:cs typeface="+mn-cs"/>
              </a:rPr>
              <a:t>benefits?</a:t>
            </a:r>
          </a:p>
          <a:p>
            <a:r>
              <a:rPr lang="en-US" sz="1100" i="1" kern="1200" baseline="0" dirty="0" smtClean="0">
                <a:solidFill>
                  <a:schemeClr val="tx1"/>
                </a:solidFill>
                <a:latin typeface="Arial" charset="0"/>
                <a:ea typeface="+mn-ea"/>
                <a:cs typeface="+mn-cs"/>
              </a:rPr>
              <a:t>Answers:</a:t>
            </a:r>
          </a:p>
          <a:p>
            <a:pPr>
              <a:buFont typeface="Arial" pitchFamily="34" charset="0"/>
              <a:buChar char="•"/>
            </a:pPr>
            <a:r>
              <a:rPr lang="en-US" sz="1100" kern="1200" baseline="0" dirty="0" smtClean="0">
                <a:solidFill>
                  <a:schemeClr val="tx1"/>
                </a:solidFill>
                <a:latin typeface="Arial" charset="0"/>
                <a:ea typeface="+mn-ea"/>
                <a:cs typeface="+mn-cs"/>
              </a:rPr>
              <a:t> The Social Security Act of 1935 provides old-age retirement income.</a:t>
            </a:r>
          </a:p>
          <a:p>
            <a:pPr>
              <a:buFont typeface="Arial" pitchFamily="34" charset="0"/>
              <a:buChar char="•"/>
            </a:pPr>
            <a:r>
              <a:rPr lang="en-US" sz="1100" kern="1200" baseline="0" dirty="0" smtClean="0">
                <a:solidFill>
                  <a:schemeClr val="tx1"/>
                </a:solidFill>
                <a:latin typeface="Arial" charset="0"/>
                <a:ea typeface="+mn-ea"/>
                <a:cs typeface="+mn-cs"/>
              </a:rPr>
              <a:t> ERISA provides initial regulation of employer-sponsored pension plans.</a:t>
            </a:r>
          </a:p>
          <a:p>
            <a:pPr>
              <a:buFont typeface="Arial" pitchFamily="34" charset="0"/>
              <a:buChar char="•"/>
            </a:pPr>
            <a:r>
              <a:rPr lang="en-US" sz="1100" kern="1200" baseline="0" dirty="0" smtClean="0">
                <a:solidFill>
                  <a:schemeClr val="tx1"/>
                </a:solidFill>
                <a:latin typeface="Arial" charset="0"/>
                <a:ea typeface="+mn-ea"/>
                <a:cs typeface="+mn-cs"/>
              </a:rPr>
              <a:t> The Income Tax Code provides tax incentives for both employer and</a:t>
            </a:r>
          </a:p>
          <a:p>
            <a:r>
              <a:rPr lang="en-US" sz="1100" kern="1200" baseline="0" dirty="0" smtClean="0">
                <a:solidFill>
                  <a:schemeClr val="tx1"/>
                </a:solidFill>
                <a:latin typeface="Arial" charset="0"/>
                <a:ea typeface="+mn-ea"/>
                <a:cs typeface="+mn-cs"/>
              </a:rPr>
              <a:t>employee contributions. Retirement income is taxable.</a:t>
            </a:r>
          </a:p>
          <a:p>
            <a:pPr>
              <a:buFont typeface="Arial" pitchFamily="34" charset="0"/>
              <a:buChar char="•"/>
            </a:pPr>
            <a:r>
              <a:rPr lang="en-US" sz="1100" kern="1200" baseline="0" dirty="0" smtClean="0">
                <a:solidFill>
                  <a:schemeClr val="tx1"/>
                </a:solidFill>
                <a:latin typeface="Arial" charset="0"/>
                <a:ea typeface="+mn-ea"/>
                <a:cs typeface="+mn-cs"/>
              </a:rPr>
              <a:t> The Pension Protection Act of 2006 provides minimum funding standards</a:t>
            </a:r>
          </a:p>
          <a:p>
            <a:r>
              <a:rPr lang="en-US" sz="1100" kern="1200" baseline="0" dirty="0" smtClean="0">
                <a:solidFill>
                  <a:schemeClr val="tx1"/>
                </a:solidFill>
                <a:latin typeface="Arial" charset="0"/>
                <a:ea typeface="+mn-ea"/>
                <a:cs typeface="+mn-cs"/>
              </a:rPr>
              <a:t>for pension plans and strengthens the pension insurance system.</a:t>
            </a:r>
          </a:p>
          <a:p>
            <a:endParaRPr lang="en-US" sz="1100" kern="1200" baseline="0" dirty="0" smtClean="0">
              <a:solidFill>
                <a:schemeClr val="tx1"/>
              </a:solidFill>
              <a:latin typeface="Arial" charset="0"/>
              <a:ea typeface="+mn-ea"/>
              <a:cs typeface="+mn-cs"/>
            </a:endParaRPr>
          </a:p>
          <a:p>
            <a:r>
              <a:rPr lang="en-US" sz="1100" kern="1200" baseline="0" dirty="0" smtClean="0">
                <a:solidFill>
                  <a:schemeClr val="tx1"/>
                </a:solidFill>
                <a:latin typeface="Arial" charset="0"/>
                <a:ea typeface="+mn-ea"/>
                <a:cs typeface="+mn-cs"/>
              </a:rPr>
              <a:t>2. </a:t>
            </a:r>
            <a:r>
              <a:rPr lang="en-US" sz="1100" i="1" kern="1200" baseline="0" dirty="0" smtClean="0">
                <a:solidFill>
                  <a:schemeClr val="tx1"/>
                </a:solidFill>
                <a:latin typeface="Arial" charset="0"/>
                <a:ea typeface="+mn-ea"/>
                <a:cs typeface="+mn-cs"/>
              </a:rPr>
              <a:t>Question: What are some pros and cons to offering defined benefit (DB) or </a:t>
            </a:r>
            <a:r>
              <a:rPr lang="en-US" sz="1100" kern="1200" baseline="0" dirty="0" smtClean="0">
                <a:solidFill>
                  <a:schemeClr val="tx1"/>
                </a:solidFill>
                <a:latin typeface="Arial" charset="0"/>
                <a:ea typeface="+mn-ea"/>
                <a:cs typeface="+mn-cs"/>
              </a:rPr>
              <a:t>defined contribution (DC) plans from the employee and employer perspectives?</a:t>
            </a:r>
          </a:p>
          <a:p>
            <a:r>
              <a:rPr lang="en-US" sz="1100" i="1" kern="1200" baseline="0" dirty="0" smtClean="0">
                <a:solidFill>
                  <a:schemeClr val="tx1"/>
                </a:solidFill>
                <a:latin typeface="Arial" charset="0"/>
                <a:ea typeface="+mn-ea"/>
                <a:cs typeface="+mn-cs"/>
              </a:rPr>
              <a:t>Answer:</a:t>
            </a:r>
          </a:p>
          <a:p>
            <a:r>
              <a:rPr lang="en-US" sz="1100" i="0" u="sng" kern="1200" baseline="0" dirty="0" smtClean="0">
                <a:solidFill>
                  <a:schemeClr val="tx1"/>
                </a:solidFill>
                <a:latin typeface="Arial" charset="0"/>
                <a:ea typeface="+mn-ea"/>
                <a:cs typeface="+mn-cs"/>
              </a:rPr>
              <a:t>Employee</a:t>
            </a:r>
          </a:p>
          <a:p>
            <a:r>
              <a:rPr lang="en-US" sz="1100" b="1" kern="1200" baseline="0" dirty="0" smtClean="0">
                <a:solidFill>
                  <a:schemeClr val="tx1"/>
                </a:solidFill>
                <a:latin typeface="Arial" charset="0"/>
                <a:ea typeface="+mn-ea"/>
                <a:cs typeface="+mn-cs"/>
              </a:rPr>
              <a:t>Pro</a:t>
            </a:r>
            <a:endParaRPr lang="en-US" sz="1100" kern="1200" baseline="0" dirty="0" smtClean="0">
              <a:solidFill>
                <a:schemeClr val="tx1"/>
              </a:solidFill>
              <a:latin typeface="Arial" charset="0"/>
              <a:ea typeface="+mn-ea"/>
              <a:cs typeface="+mn-cs"/>
            </a:endParaRPr>
          </a:p>
          <a:p>
            <a:r>
              <a:rPr lang="en-US" sz="1100" kern="1200" baseline="0" dirty="0" smtClean="0">
                <a:solidFill>
                  <a:schemeClr val="tx1"/>
                </a:solidFill>
                <a:latin typeface="Arial" charset="0"/>
                <a:ea typeface="+mn-ea"/>
                <a:cs typeface="+mn-cs"/>
              </a:rPr>
              <a:t>Guaranteed benefit amount (DB).</a:t>
            </a:r>
          </a:p>
          <a:p>
            <a:r>
              <a:rPr lang="en-US" sz="1100" kern="1200" baseline="0" dirty="0" smtClean="0">
                <a:solidFill>
                  <a:schemeClr val="tx1"/>
                </a:solidFill>
                <a:latin typeface="Arial" charset="0"/>
                <a:ea typeface="+mn-ea"/>
                <a:cs typeface="+mn-cs"/>
              </a:rPr>
              <a:t>Tax-deferred earnings (both).</a:t>
            </a:r>
          </a:p>
          <a:p>
            <a:r>
              <a:rPr lang="en-US" sz="1100" b="1" kern="1200" baseline="0" dirty="0" smtClean="0">
                <a:solidFill>
                  <a:schemeClr val="tx1"/>
                </a:solidFill>
                <a:latin typeface="Arial" charset="0"/>
                <a:ea typeface="+mn-ea"/>
                <a:cs typeface="+mn-cs"/>
              </a:rPr>
              <a:t>Con</a:t>
            </a:r>
          </a:p>
          <a:p>
            <a:r>
              <a:rPr lang="en-US" sz="1100" kern="1200" baseline="0" dirty="0" smtClean="0">
                <a:solidFill>
                  <a:schemeClr val="tx1"/>
                </a:solidFill>
                <a:latin typeface="Arial" charset="0"/>
                <a:ea typeface="+mn-ea"/>
                <a:cs typeface="+mn-cs"/>
              </a:rPr>
              <a:t>Uncertain benefit amount (DC).</a:t>
            </a:r>
          </a:p>
          <a:p>
            <a:r>
              <a:rPr lang="en-US" sz="1100" kern="1200" baseline="0" dirty="0" smtClean="0">
                <a:solidFill>
                  <a:schemeClr val="tx1"/>
                </a:solidFill>
                <a:latin typeface="Arial" charset="0"/>
                <a:ea typeface="+mn-ea"/>
                <a:cs typeface="+mn-cs"/>
              </a:rPr>
              <a:t>Often self-managed (DC).</a:t>
            </a:r>
          </a:p>
          <a:p>
            <a:endParaRPr lang="en-US" sz="1100" kern="1200" baseline="0" dirty="0" smtClean="0">
              <a:solidFill>
                <a:schemeClr val="tx1"/>
              </a:solidFill>
              <a:latin typeface="Arial" charset="0"/>
              <a:ea typeface="+mn-ea"/>
              <a:cs typeface="+mn-cs"/>
            </a:endParaRPr>
          </a:p>
          <a:p>
            <a:r>
              <a:rPr lang="en-US" sz="1100" u="sng" kern="1200" baseline="0" dirty="0" smtClean="0">
                <a:solidFill>
                  <a:schemeClr val="tx1"/>
                </a:solidFill>
                <a:latin typeface="Arial" charset="0"/>
                <a:ea typeface="+mn-ea"/>
                <a:cs typeface="+mn-cs"/>
              </a:rPr>
              <a:t>Employer</a:t>
            </a:r>
            <a:r>
              <a:rPr lang="en-US" sz="1100" kern="1200" baseline="0" dirty="0" smtClean="0">
                <a:solidFill>
                  <a:schemeClr val="tx1"/>
                </a:solidFill>
                <a:latin typeface="Arial" charset="0"/>
                <a:ea typeface="+mn-ea"/>
                <a:cs typeface="+mn-cs"/>
              </a:rPr>
              <a:t> </a:t>
            </a:r>
          </a:p>
          <a:p>
            <a:r>
              <a:rPr lang="en-US" sz="1100" b="1" kern="1200" baseline="0" dirty="0" smtClean="0">
                <a:solidFill>
                  <a:schemeClr val="tx1"/>
                </a:solidFill>
                <a:latin typeface="Arial" charset="0"/>
                <a:ea typeface="+mn-ea"/>
                <a:cs typeface="+mn-cs"/>
              </a:rPr>
              <a:t>Pro</a:t>
            </a:r>
          </a:p>
          <a:p>
            <a:r>
              <a:rPr lang="en-US" sz="1100" kern="1200" baseline="0" dirty="0" smtClean="0">
                <a:solidFill>
                  <a:schemeClr val="tx1"/>
                </a:solidFill>
                <a:latin typeface="Arial" charset="0"/>
                <a:ea typeface="+mn-ea"/>
                <a:cs typeface="+mn-cs"/>
              </a:rPr>
              <a:t>Less expensive to provide than DB (DC).</a:t>
            </a:r>
          </a:p>
          <a:p>
            <a:r>
              <a:rPr lang="en-US" sz="1100" kern="1200" baseline="0" dirty="0" smtClean="0">
                <a:solidFill>
                  <a:schemeClr val="tx1"/>
                </a:solidFill>
                <a:latin typeface="Arial" charset="0"/>
                <a:ea typeface="+mn-ea"/>
                <a:cs typeface="+mn-cs"/>
              </a:rPr>
              <a:t>Tax incentives for contributions (both).</a:t>
            </a:r>
          </a:p>
          <a:p>
            <a:r>
              <a:rPr lang="en-US" sz="1100" b="1" kern="1200" baseline="0" dirty="0" smtClean="0">
                <a:solidFill>
                  <a:schemeClr val="tx1"/>
                </a:solidFill>
                <a:latin typeface="Arial" charset="0"/>
                <a:ea typeface="+mn-ea"/>
                <a:cs typeface="+mn-cs"/>
              </a:rPr>
              <a:t>Con</a:t>
            </a:r>
          </a:p>
          <a:p>
            <a:r>
              <a:rPr lang="en-US" sz="1100" kern="1200" baseline="0" dirty="0" smtClean="0">
                <a:solidFill>
                  <a:schemeClr val="tx1"/>
                </a:solidFill>
                <a:latin typeface="Arial" charset="0"/>
                <a:ea typeface="+mn-ea"/>
                <a:cs typeface="+mn-cs"/>
              </a:rPr>
              <a:t>Most costly to fund (DB).</a:t>
            </a:r>
          </a:p>
          <a:p>
            <a:r>
              <a:rPr lang="en-US" sz="1100" kern="1200" baseline="0" dirty="0" smtClean="0">
                <a:solidFill>
                  <a:schemeClr val="tx1"/>
                </a:solidFill>
                <a:latin typeface="Arial" charset="0"/>
                <a:ea typeface="+mn-ea"/>
                <a:cs typeface="+mn-cs"/>
              </a:rPr>
              <a:t>Challenging to manage (both).</a:t>
            </a:r>
            <a:endParaRPr lang="en-US" sz="1100" b="1" kern="1200" baseline="0" dirty="0" smtClean="0">
              <a:solidFill>
                <a:schemeClr val="tx1"/>
              </a:solidFill>
              <a:latin typeface="Arial" charset="0"/>
              <a:ea typeface="+mn-ea"/>
              <a:cs typeface="+mn-cs"/>
            </a:endParaRPr>
          </a:p>
          <a:p>
            <a:endParaRPr lang="en-US" sz="1100" b="0" kern="1200" baseline="0" dirty="0" smtClean="0">
              <a:solidFill>
                <a:schemeClr val="tx1"/>
              </a:solidFill>
              <a:latin typeface="Arial" charset="0"/>
              <a:ea typeface="+mn-ea"/>
              <a:cs typeface="+mn-cs"/>
            </a:endParaRPr>
          </a:p>
          <a:p>
            <a:r>
              <a:rPr lang="en-US" sz="1100" kern="1200" baseline="0" dirty="0" smtClean="0">
                <a:solidFill>
                  <a:schemeClr val="tx1"/>
                </a:solidFill>
                <a:latin typeface="Arial" charset="0"/>
                <a:ea typeface="+mn-ea"/>
                <a:cs typeface="+mn-cs"/>
              </a:rPr>
              <a:t>3. </a:t>
            </a:r>
            <a:r>
              <a:rPr lang="en-US" sz="1100" i="1" kern="1200" baseline="0" dirty="0" smtClean="0">
                <a:solidFill>
                  <a:schemeClr val="tx1"/>
                </a:solidFill>
                <a:latin typeface="Arial" charset="0"/>
                <a:ea typeface="+mn-ea"/>
                <a:cs typeface="+mn-cs"/>
              </a:rPr>
              <a:t>Question: How does the government provide incentives for individuals to delay </a:t>
            </a:r>
            <a:r>
              <a:rPr lang="en-US" sz="1100" kern="1200" baseline="0" dirty="0" smtClean="0">
                <a:solidFill>
                  <a:schemeClr val="tx1"/>
                </a:solidFill>
                <a:latin typeface="Arial" charset="0"/>
                <a:ea typeface="+mn-ea"/>
                <a:cs typeface="+mn-cs"/>
              </a:rPr>
              <a:t>the receipt of their Social Security benefits?</a:t>
            </a:r>
          </a:p>
          <a:p>
            <a:r>
              <a:rPr lang="en-US" sz="1100" i="1" kern="1200" baseline="0" dirty="0" smtClean="0">
                <a:solidFill>
                  <a:schemeClr val="tx1"/>
                </a:solidFill>
                <a:latin typeface="Arial" charset="0"/>
                <a:ea typeface="+mn-ea"/>
                <a:cs typeface="+mn-cs"/>
              </a:rPr>
              <a:t>Answer: Increase the age of full retirement.</a:t>
            </a:r>
            <a:endParaRPr lang="en-US" sz="900" dirty="0" smtClean="0"/>
          </a:p>
        </p:txBody>
      </p:sp>
      <p:sp>
        <p:nvSpPr>
          <p:cNvPr id="148483" name="Slide Number Placeholder 3"/>
          <p:cNvSpPr>
            <a:spLocks noGrp="1"/>
          </p:cNvSpPr>
          <p:nvPr>
            <p:ph type="sldNum" sz="quarter" idx="5"/>
          </p:nvPr>
        </p:nvSpPr>
        <p:spPr>
          <a:noFill/>
        </p:spPr>
        <p:txBody>
          <a:bodyPr/>
          <a:lstStyle/>
          <a:p>
            <a:fld id="{6BB50C52-E62C-418B-B11B-E6D250527916}" type="slidenum">
              <a:rPr lang="en-US" smtClean="0"/>
              <a:pPr/>
              <a:t>67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noFill/>
          <a:ln/>
        </p:spPr>
        <p:txBody>
          <a:bodyPr/>
          <a:lstStyle/>
          <a:p>
            <a:r>
              <a:rPr lang="en-US" b="1" dirty="0" smtClean="0"/>
              <a:t>Ask students what types of benefits they might like offered in the workplace. </a:t>
            </a:r>
            <a:r>
              <a:rPr lang="en-US" dirty="0" smtClean="0"/>
              <a:t>The class’ demographics will influence the response. Use the class’ demographics (e.g., age) to illustrate how different demographic groups value different benefits. If concerned about confidentiality, the instructor may want to solicit responses anonymously through paper submissions from students.</a:t>
            </a:r>
          </a:p>
          <a:p>
            <a:endParaRPr lang="en-US" b="1" dirty="0" smtClean="0"/>
          </a:p>
          <a:p>
            <a:r>
              <a:rPr lang="en-US" b="1" dirty="0" smtClean="0"/>
              <a:t>Employee demographics</a:t>
            </a:r>
            <a:endParaRPr lang="en-US" dirty="0" smtClean="0"/>
          </a:p>
          <a:p>
            <a:r>
              <a:rPr lang="en-US" dirty="0" smtClean="0"/>
              <a:t>Various discretionary benefits are valued differently by employees, and these differences should inform employers in what benefits to offer. Employers should examine the demographic trends in their workforce and their relevant labor markets to make sure their benefits programs align with their current and future workforce. For example, employers with a predominantly older workforce (over the age of 45) may want to offer better retirement benefits instead of a tuition reimbursement program, which may appeal more to younger workers. Organizations located in geographic areas that necessitate costly and timely commutes may want to offer transportation support benefits.</a:t>
            </a:r>
          </a:p>
          <a:p>
            <a:r>
              <a:rPr lang="en-US" dirty="0" smtClean="0"/>
              <a:t> </a:t>
            </a:r>
          </a:p>
          <a:p>
            <a:r>
              <a:rPr lang="en-US" b="1" dirty="0" smtClean="0"/>
              <a:t>Union status</a:t>
            </a:r>
            <a:endParaRPr lang="en-US" dirty="0" smtClean="0"/>
          </a:p>
          <a:p>
            <a:r>
              <a:rPr lang="en-US" dirty="0" smtClean="0"/>
              <a:t>Organizations with unions will often offer their nonunion employees benefits comparable to those negotiated through collective bargaining agreements. </a:t>
            </a:r>
          </a:p>
        </p:txBody>
      </p:sp>
      <p:sp>
        <p:nvSpPr>
          <p:cNvPr id="32771" name="Slide Number Placeholder 3"/>
          <p:cNvSpPr>
            <a:spLocks noGrp="1"/>
          </p:cNvSpPr>
          <p:nvPr>
            <p:ph type="sldNum" sz="quarter" idx="5"/>
          </p:nvPr>
        </p:nvSpPr>
        <p:spPr>
          <a:noFill/>
        </p:spPr>
        <p:txBody>
          <a:bodyPr/>
          <a:lstStyle/>
          <a:p>
            <a:fld id="{29328A8F-CBE2-47A3-8F9A-048AB0812B0C}" type="slidenum">
              <a:rPr lang="en-US" smtClean="0"/>
              <a:pPr/>
              <a:t>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p:spPr>
        <p:txBody>
          <a:bodyPr/>
          <a:lstStyle/>
          <a:p>
            <a:r>
              <a:rPr lang="en-US" b="1" dirty="0" smtClean="0"/>
              <a:t>Benchmarking</a:t>
            </a:r>
            <a:endParaRPr lang="en-US" dirty="0" smtClean="0"/>
          </a:p>
          <a:p>
            <a:r>
              <a:rPr lang="en-US" dirty="0" smtClean="0"/>
              <a:t>Employers must also consider the types of benefits competitors offer their employees. For example, if teachers at one school district have a generous tuition reimbursement program, then nearby districts may want to offer similar programs to remain competitive, especially with new graduates who would be interested in using the program to further their education (as often required for continued employment). </a:t>
            </a:r>
          </a:p>
          <a:p>
            <a:endParaRPr lang="en-US" dirty="0" smtClean="0"/>
          </a:p>
          <a:p>
            <a:r>
              <a:rPr lang="en-US" dirty="0" smtClean="0"/>
              <a:t>Employers often benchmark their total rewards programs against their competition to see how their strategy compares with others (this is illustrated in this module’s suggested exercise). In some cases, benchmarking also occurs within the same organization (in large organizations) and with organizations unlike them depending on the intent of the comparison information. For example, employers may want to offer similar benefits packages available for organizations within a geographic region if that is relevant to their labor market and rewards strategy.</a:t>
            </a:r>
          </a:p>
          <a:p>
            <a:r>
              <a:rPr lang="en-US" b="1" dirty="0" smtClean="0"/>
              <a:t> </a:t>
            </a:r>
            <a:endParaRPr lang="en-US" dirty="0" smtClean="0"/>
          </a:p>
          <a:p>
            <a:r>
              <a:rPr lang="en-US" b="1" dirty="0" smtClean="0"/>
              <a:t>Line of sight</a:t>
            </a:r>
            <a:endParaRPr lang="en-US" dirty="0" smtClean="0"/>
          </a:p>
          <a:p>
            <a:r>
              <a:rPr lang="en-US" dirty="0" smtClean="0"/>
              <a:t>Like any component of a total rewards program, discretionary benefits can change employee behavior. For example, benefits designed to offer bonuses or additional contributions to an individual’s retirement account based on organizational performance measures may encourage employees to be more productive (or reduce costs), because better organizational performance directly benefits each employee (receiving an individual bonus or reward). A more comprehensive health insurance program that encourages preventative care may result in healthier employees with decreased absenteeism rates due to common illnesses.</a:t>
            </a:r>
          </a:p>
          <a:p>
            <a:r>
              <a:rPr lang="en-US" b="1" dirty="0" smtClean="0"/>
              <a:t> </a:t>
            </a:r>
            <a:endParaRPr lang="en-US" dirty="0" smtClean="0"/>
          </a:p>
          <a:p>
            <a:r>
              <a:rPr lang="en-US" dirty="0" smtClean="0"/>
              <a:t>As previously discussed, not all benefits offer the same perceived value to the employer or employee. From the employee’s perspective, a benefit may not be important to that individual (like dependent eligibility for an employee</a:t>
            </a:r>
            <a:r>
              <a:rPr lang="en-US" baseline="0" dirty="0" smtClean="0"/>
              <a:t> who does </a:t>
            </a:r>
            <a:r>
              <a:rPr lang="en-US" dirty="0" smtClean="0"/>
              <a:t>not have any dependents). Employers must consider whether the return of offering such a benefit outweighs the cost. An interesting issue employers should consider is the line of sight between offering the benefit and the employee (Murphy, 2009). The line of sight is the distance employees perceive between their actual work and receiving the benefit, with the intent that offering the benefit will change employee behavior. For example, employee ownership benefits (e.g., stock options) may not increase employee productivity if employees cannot see the relationship between their work and stock value. In this instance, benefit communication can decrease the line of sight.</a:t>
            </a:r>
          </a:p>
          <a:p>
            <a:endParaRPr lang="en-US" dirty="0" smtClean="0"/>
          </a:p>
          <a:p>
            <a:r>
              <a:rPr lang="en-US" b="1" dirty="0" smtClean="0"/>
              <a:t>Return on investment</a:t>
            </a:r>
          </a:p>
          <a:p>
            <a:r>
              <a:rPr lang="en-US" dirty="0" smtClean="0"/>
              <a:t>An employer should calculate the return on investment for each benefit. The employer should consider if certain benefits offerings have the desired change in behavior and/or benefit (like decreased turnover or absenteeism). An organization may offer a comprehensive health insurance program that covers preventative care to decrease absenteeism due to illness. For some calculations, an actuary may be used to develop mathematical models of benefit effectiveness that take these complicated factors into consideration. Employers can use surveys or focus groups to assess employee perspectives on benefits as well as line-of-sight issues.</a:t>
            </a:r>
          </a:p>
          <a:p>
            <a:endParaRPr lang="en-US" dirty="0" smtClean="0"/>
          </a:p>
        </p:txBody>
      </p:sp>
      <p:sp>
        <p:nvSpPr>
          <p:cNvPr id="34819" name="Slide Number Placeholder 3"/>
          <p:cNvSpPr>
            <a:spLocks noGrp="1"/>
          </p:cNvSpPr>
          <p:nvPr>
            <p:ph type="sldNum" sz="quarter" idx="5"/>
          </p:nvPr>
        </p:nvSpPr>
        <p:spPr>
          <a:noFill/>
        </p:spPr>
        <p:txBody>
          <a:bodyPr/>
          <a:lstStyle/>
          <a:p>
            <a:fld id="{AAE8763E-9DC1-429D-B516-33E8BFCF71F6}" type="slidenum">
              <a:rPr lang="en-US" smtClean="0"/>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p:spPr>
        <p:txBody>
          <a:bodyPr/>
          <a:lstStyle/>
          <a:p>
            <a:pPr>
              <a:lnSpc>
                <a:spcPct val="80000"/>
              </a:lnSpc>
            </a:pPr>
            <a:r>
              <a:rPr lang="en-US" sz="1000" dirty="0" smtClean="0">
                <a:cs typeface="Arial" charset="0"/>
              </a:rPr>
              <a:t>ERISA (discussed in more detail in later sessions) governs many aspects of benefits plan administration. The recommendations discussed on this slide are guidelines to consider in general. For example, in general, plan administration should be easy for employees to understand (through conscientious documentation and information transfer) and administer (easy enrollment and change processes).</a:t>
            </a:r>
          </a:p>
        </p:txBody>
      </p:sp>
      <p:sp>
        <p:nvSpPr>
          <p:cNvPr id="36867" name="Slide Number Placeholder 3"/>
          <p:cNvSpPr>
            <a:spLocks noGrp="1"/>
          </p:cNvSpPr>
          <p:nvPr>
            <p:ph type="sldNum" sz="quarter" idx="5"/>
          </p:nvPr>
        </p:nvSpPr>
        <p:spPr>
          <a:noFill/>
        </p:spPr>
        <p:txBody>
          <a:bodyPr/>
          <a:lstStyle/>
          <a:p>
            <a:fld id="{9DA752CE-254C-4DA2-A341-CF563DF8A176}" type="slidenum">
              <a:rPr lang="en-US" smtClean="0"/>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2" descr="PPpeaGreen"/>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8455" name="Rectangle 23"/>
          <p:cNvSpPr>
            <a:spLocks noGrp="1" noChangeArrowheads="1"/>
          </p:cNvSpPr>
          <p:nvPr>
            <p:ph type="ctrTitle" sz="quarter"/>
          </p:nvPr>
        </p:nvSpPr>
        <p:spPr>
          <a:xfrm>
            <a:off x="3124200" y="4321175"/>
            <a:ext cx="5638800" cy="708025"/>
          </a:xfrm>
        </p:spPr>
        <p:txBody>
          <a:bodyPr/>
          <a:lstStyle>
            <a:lvl1pPr algn="r">
              <a:defRPr>
                <a:solidFill>
                  <a:schemeClr val="bg1"/>
                </a:solidFill>
              </a:defRPr>
            </a:lvl1pPr>
          </a:lstStyle>
          <a:p>
            <a:r>
              <a:rPr lang="en-US" smtClean="0"/>
              <a:t>Click to edit Master title style</a:t>
            </a:r>
            <a:endParaRPr lang="en-US" dirty="0"/>
          </a:p>
        </p:txBody>
      </p:sp>
      <p:sp>
        <p:nvSpPr>
          <p:cNvPr id="18456" name="Rectangle 24"/>
          <p:cNvSpPr>
            <a:spLocks noGrp="1" noChangeArrowheads="1"/>
          </p:cNvSpPr>
          <p:nvPr>
            <p:ph type="subTitle" sz="quarter" idx="1"/>
          </p:nvPr>
        </p:nvSpPr>
        <p:spPr>
          <a:xfrm>
            <a:off x="3124200" y="5486400"/>
            <a:ext cx="5638800" cy="381000"/>
          </a:xfrm>
        </p:spPr>
        <p:txBody>
          <a:bodyPr/>
          <a:lstStyle>
            <a:lvl1pPr marL="0" indent="0" algn="r">
              <a:spcBef>
                <a:spcPct val="50000"/>
              </a:spcBef>
              <a:buFontTx/>
              <a:buNone/>
              <a:defRPr sz="1400">
                <a:solidFill>
                  <a:schemeClr val="tx1"/>
                </a:solidFill>
              </a:defRPr>
            </a:lvl1pPr>
          </a:lstStyle>
          <a:p>
            <a:r>
              <a:rPr lang="en-US" smtClean="0"/>
              <a:t>Click to edit Master subtitle style</a:t>
            </a:r>
            <a:endParaRPr lang="en-US" dirty="0"/>
          </a:p>
        </p:txBody>
      </p:sp>
      <p:sp>
        <p:nvSpPr>
          <p:cNvPr id="5" name="Rectangle 25"/>
          <p:cNvSpPr>
            <a:spLocks noGrp="1" noChangeArrowheads="1"/>
          </p:cNvSpPr>
          <p:nvPr>
            <p:ph type="ftr" sz="quarter" idx="10"/>
          </p:nvPr>
        </p:nvSpPr>
        <p:spPr/>
        <p:txBody>
          <a:bodyPr/>
          <a:lstStyle>
            <a:lvl1pPr>
              <a:defRPr baseline="0">
                <a:solidFill>
                  <a:schemeClr val="bg1"/>
                </a:solidFill>
              </a:defRPr>
            </a:lvl1pPr>
          </a:lstStyle>
          <a:p>
            <a:pPr>
              <a:defRPr/>
            </a:pPr>
            <a:r>
              <a:rPr lang="en-US" smtClean="0"/>
              <a:t>SHRM© 2010</a:t>
            </a:r>
            <a:endParaRPr lang="en-US"/>
          </a:p>
        </p:txBody>
      </p:sp>
      <p:sp>
        <p:nvSpPr>
          <p:cNvPr id="6" name="Rectangle 26"/>
          <p:cNvSpPr>
            <a:spLocks noGrp="1" noChangeArrowheads="1"/>
          </p:cNvSpPr>
          <p:nvPr>
            <p:ph type="sldNum" sz="quarter" idx="11"/>
          </p:nvPr>
        </p:nvSpPr>
        <p:spPr/>
        <p:txBody>
          <a:bodyPr/>
          <a:lstStyle>
            <a:lvl1pPr>
              <a:defRPr>
                <a:solidFill>
                  <a:schemeClr val="bg1"/>
                </a:solidFill>
              </a:defRPr>
            </a:lvl1pPr>
          </a:lstStyle>
          <a:p>
            <a:pPr>
              <a:defRPr/>
            </a:pPr>
            <a:fld id="{AA0DD8AF-7AA1-4D2D-918F-890AD814CFC9}"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en-US" smtClean="0"/>
              <a:t>SHRM© 2010</a:t>
            </a:r>
            <a:endParaRPr lang="en-US" baseline="0"/>
          </a:p>
        </p:txBody>
      </p:sp>
      <p:sp>
        <p:nvSpPr>
          <p:cNvPr id="5" name="Slide Number Placeholder 4"/>
          <p:cNvSpPr>
            <a:spLocks noGrp="1"/>
          </p:cNvSpPr>
          <p:nvPr>
            <p:ph type="sldNum" sz="quarter" idx="11"/>
          </p:nvPr>
        </p:nvSpPr>
        <p:spPr/>
        <p:txBody>
          <a:bodyPr/>
          <a:lstStyle>
            <a:lvl1pPr>
              <a:defRPr/>
            </a:lvl1pPr>
          </a:lstStyle>
          <a:p>
            <a:pPr>
              <a:defRPr/>
            </a:pPr>
            <a:fld id="{6BAE7997-D2D4-4293-9021-5CB742E40059}"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304800"/>
            <a:ext cx="17145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304800"/>
            <a:ext cx="49911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en-US" smtClean="0"/>
              <a:t>SHRM© 2010</a:t>
            </a:r>
            <a:endParaRPr lang="en-US" baseline="0"/>
          </a:p>
        </p:txBody>
      </p:sp>
      <p:sp>
        <p:nvSpPr>
          <p:cNvPr id="5" name="Slide Number Placeholder 4"/>
          <p:cNvSpPr>
            <a:spLocks noGrp="1"/>
          </p:cNvSpPr>
          <p:nvPr>
            <p:ph type="sldNum" sz="quarter" idx="11"/>
          </p:nvPr>
        </p:nvSpPr>
        <p:spPr/>
        <p:txBody>
          <a:bodyPr/>
          <a:lstStyle>
            <a:lvl1pPr>
              <a:defRPr/>
            </a:lvl1pPr>
          </a:lstStyle>
          <a:p>
            <a:pPr>
              <a:defRPr/>
            </a:pPr>
            <a:fld id="{324E02CB-9891-46AF-A174-9DDE86CF8C61}"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en-US" smtClean="0"/>
              <a:t>SHRM© 2010</a:t>
            </a:r>
            <a:endParaRPr lang="en-US" baseline="0"/>
          </a:p>
        </p:txBody>
      </p:sp>
      <p:sp>
        <p:nvSpPr>
          <p:cNvPr id="5" name="Slide Number Placeholder 4"/>
          <p:cNvSpPr>
            <a:spLocks noGrp="1"/>
          </p:cNvSpPr>
          <p:nvPr>
            <p:ph type="sldNum" sz="quarter" idx="11"/>
          </p:nvPr>
        </p:nvSpPr>
        <p:spPr/>
        <p:txBody>
          <a:bodyPr/>
          <a:lstStyle>
            <a:lvl1pPr>
              <a:defRPr/>
            </a:lvl1pPr>
          </a:lstStyle>
          <a:p>
            <a:pPr>
              <a:defRPr/>
            </a:pPr>
            <a:fld id="{A23B0F24-267A-4B01-9F8E-C05C877A070B}"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smtClean="0"/>
              <a:t>SHRM© 2010</a:t>
            </a:r>
            <a:endParaRPr lang="en-US" baseline="0"/>
          </a:p>
        </p:txBody>
      </p:sp>
      <p:sp>
        <p:nvSpPr>
          <p:cNvPr id="5" name="Slide Number Placeholder 4"/>
          <p:cNvSpPr>
            <a:spLocks noGrp="1"/>
          </p:cNvSpPr>
          <p:nvPr>
            <p:ph type="sldNum" sz="quarter" idx="11"/>
          </p:nvPr>
        </p:nvSpPr>
        <p:spPr/>
        <p:txBody>
          <a:bodyPr/>
          <a:lstStyle>
            <a:lvl1pPr>
              <a:defRPr/>
            </a:lvl1pPr>
          </a:lstStyle>
          <a:p>
            <a:pPr>
              <a:defRPr/>
            </a:pPr>
            <a:fld id="{EB39C681-7AF7-4DF0-8F1A-7905C1768F88}"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295400"/>
            <a:ext cx="3352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295400"/>
            <a:ext cx="3352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smtClean="0"/>
              <a:t>SHRM© 2010</a:t>
            </a:r>
            <a:endParaRPr lang="en-US" baseline="0"/>
          </a:p>
        </p:txBody>
      </p:sp>
      <p:sp>
        <p:nvSpPr>
          <p:cNvPr id="6" name="Slide Number Placeholder 5"/>
          <p:cNvSpPr>
            <a:spLocks noGrp="1"/>
          </p:cNvSpPr>
          <p:nvPr>
            <p:ph type="sldNum" sz="quarter" idx="11"/>
          </p:nvPr>
        </p:nvSpPr>
        <p:spPr/>
        <p:txBody>
          <a:bodyPr/>
          <a:lstStyle>
            <a:lvl1pPr>
              <a:defRPr/>
            </a:lvl1pPr>
          </a:lstStyle>
          <a:p>
            <a:pPr>
              <a:defRPr/>
            </a:pPr>
            <a:fld id="{F33FD93F-83FD-4D2A-9CA6-C501F73A3B81}"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pPr>
              <a:defRPr/>
            </a:pPr>
            <a:r>
              <a:rPr lang="en-US" smtClean="0"/>
              <a:t>SHRM© 2010</a:t>
            </a:r>
            <a:endParaRPr lang="en-US" baseline="0"/>
          </a:p>
        </p:txBody>
      </p:sp>
      <p:sp>
        <p:nvSpPr>
          <p:cNvPr id="8" name="Slide Number Placeholder 7"/>
          <p:cNvSpPr>
            <a:spLocks noGrp="1"/>
          </p:cNvSpPr>
          <p:nvPr>
            <p:ph type="sldNum" sz="quarter" idx="11"/>
          </p:nvPr>
        </p:nvSpPr>
        <p:spPr/>
        <p:txBody>
          <a:bodyPr/>
          <a:lstStyle>
            <a:lvl1pPr>
              <a:defRPr/>
            </a:lvl1pPr>
          </a:lstStyle>
          <a:p>
            <a:pPr>
              <a:defRPr/>
            </a:pPr>
            <a:fld id="{D6CCFD41-9C88-4EEB-8A7B-7C995AAC78C9}"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r>
              <a:rPr lang="en-US" smtClean="0"/>
              <a:t>SHRM© 2010</a:t>
            </a:r>
            <a:endParaRPr lang="en-US" baseline="0"/>
          </a:p>
        </p:txBody>
      </p:sp>
      <p:sp>
        <p:nvSpPr>
          <p:cNvPr id="4" name="Slide Number Placeholder 3"/>
          <p:cNvSpPr>
            <a:spLocks noGrp="1"/>
          </p:cNvSpPr>
          <p:nvPr>
            <p:ph type="sldNum" sz="quarter" idx="11"/>
          </p:nvPr>
        </p:nvSpPr>
        <p:spPr/>
        <p:txBody>
          <a:bodyPr/>
          <a:lstStyle>
            <a:lvl1pPr>
              <a:defRPr/>
            </a:lvl1pPr>
          </a:lstStyle>
          <a:p>
            <a:pPr>
              <a:defRPr/>
            </a:pPr>
            <a:fld id="{9C84F1FF-3AAA-491D-8E73-FFE5991B4BAC}"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US" smtClean="0"/>
              <a:t>SHRM© 2010</a:t>
            </a:r>
            <a:endParaRPr lang="en-US" baseline="0"/>
          </a:p>
        </p:txBody>
      </p:sp>
      <p:sp>
        <p:nvSpPr>
          <p:cNvPr id="3" name="Slide Number Placeholder 2"/>
          <p:cNvSpPr>
            <a:spLocks noGrp="1"/>
          </p:cNvSpPr>
          <p:nvPr>
            <p:ph type="sldNum" sz="quarter" idx="11"/>
          </p:nvPr>
        </p:nvSpPr>
        <p:spPr/>
        <p:txBody>
          <a:bodyPr/>
          <a:lstStyle>
            <a:lvl1pPr>
              <a:defRPr/>
            </a:lvl1pPr>
          </a:lstStyle>
          <a:p>
            <a:pPr>
              <a:defRPr/>
            </a:pPr>
            <a:fld id="{7835A0E7-C0F2-4479-8560-469343D2A8CC}"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smtClean="0"/>
              <a:t>SHRM© 2010</a:t>
            </a:r>
            <a:endParaRPr lang="en-US" baseline="0"/>
          </a:p>
        </p:txBody>
      </p:sp>
      <p:sp>
        <p:nvSpPr>
          <p:cNvPr id="6" name="Slide Number Placeholder 5"/>
          <p:cNvSpPr>
            <a:spLocks noGrp="1"/>
          </p:cNvSpPr>
          <p:nvPr>
            <p:ph type="sldNum" sz="quarter" idx="11"/>
          </p:nvPr>
        </p:nvSpPr>
        <p:spPr/>
        <p:txBody>
          <a:bodyPr/>
          <a:lstStyle>
            <a:lvl1pPr>
              <a:defRPr/>
            </a:lvl1pPr>
          </a:lstStyle>
          <a:p>
            <a:pPr>
              <a:defRPr/>
            </a:pPr>
            <a:fld id="{2AB4C181-D934-4582-B584-7CBA9FCC65F5}"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smtClean="0"/>
              <a:t>SHRM© 2010</a:t>
            </a:r>
            <a:endParaRPr lang="en-US" baseline="0"/>
          </a:p>
        </p:txBody>
      </p:sp>
      <p:sp>
        <p:nvSpPr>
          <p:cNvPr id="6" name="Slide Number Placeholder 5"/>
          <p:cNvSpPr>
            <a:spLocks noGrp="1"/>
          </p:cNvSpPr>
          <p:nvPr>
            <p:ph type="sldNum" sz="quarter" idx="11"/>
          </p:nvPr>
        </p:nvSpPr>
        <p:spPr/>
        <p:txBody>
          <a:bodyPr/>
          <a:lstStyle>
            <a:lvl1pPr>
              <a:defRPr/>
            </a:lvl1pPr>
          </a:lstStyle>
          <a:p>
            <a:pPr>
              <a:defRPr/>
            </a:pPr>
            <a:fld id="{37489F3A-C0BD-491E-B3DE-7A4C2CCA44DB}"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9" descr="PPpeaGreen2"/>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30"/>
          <p:cNvSpPr>
            <a:spLocks noGrp="1" noChangeArrowheads="1"/>
          </p:cNvSpPr>
          <p:nvPr>
            <p:ph type="title"/>
          </p:nvPr>
        </p:nvSpPr>
        <p:spPr bwMode="auto">
          <a:xfrm>
            <a:off x="1828800" y="457200"/>
            <a:ext cx="6858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1"/>
          <p:cNvSpPr>
            <a:spLocks noGrp="1" noChangeArrowheads="1"/>
          </p:cNvSpPr>
          <p:nvPr>
            <p:ph type="body" idx="1"/>
          </p:nvPr>
        </p:nvSpPr>
        <p:spPr bwMode="auto">
          <a:xfrm>
            <a:off x="1828800" y="1295400"/>
            <a:ext cx="68580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6" name="Rectangle 32"/>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900" baseline="30000">
                <a:cs typeface="Arial" charset="0"/>
              </a:defRPr>
            </a:lvl1pPr>
          </a:lstStyle>
          <a:p>
            <a:pPr>
              <a:defRPr/>
            </a:pPr>
            <a:r>
              <a:rPr lang="en-US" smtClean="0"/>
              <a:t>SHRM© 2010</a:t>
            </a:r>
            <a:endParaRPr lang="en-US"/>
          </a:p>
        </p:txBody>
      </p:sp>
      <p:sp>
        <p:nvSpPr>
          <p:cNvPr id="1057" name="Rectangle 33"/>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37E1BD71-1B01-48EE-BB98-384CB816B99A}"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dt="0"/>
  <p:txStyles>
    <p:titleStyle>
      <a:lvl1pPr algn="l" rtl="0" eaLnBrk="1" fontAlgn="base" hangingPunct="1">
        <a:spcBef>
          <a:spcPct val="50000"/>
        </a:spcBef>
        <a:spcAft>
          <a:spcPct val="0"/>
        </a:spcAft>
        <a:defRPr sz="2400">
          <a:solidFill>
            <a:schemeClr val="bg1"/>
          </a:solidFill>
          <a:latin typeface="+mj-lt"/>
          <a:ea typeface="ＭＳ Ｐゴシック" pitchFamily="-110" charset="-128"/>
          <a:cs typeface="ＭＳ Ｐゴシック" pitchFamily="-110" charset="-128"/>
        </a:defRPr>
      </a:lvl1pPr>
      <a:lvl2pPr algn="l" rtl="0" eaLnBrk="1" fontAlgn="base" hangingPunct="1">
        <a:spcBef>
          <a:spcPct val="50000"/>
        </a:spcBef>
        <a:spcAft>
          <a:spcPct val="0"/>
        </a:spcAft>
        <a:defRPr sz="2400">
          <a:solidFill>
            <a:schemeClr val="bg1"/>
          </a:solidFill>
          <a:latin typeface="Arial" pitchFamily="-110" charset="0"/>
          <a:ea typeface="ＭＳ Ｐゴシック" pitchFamily="-110" charset="-128"/>
          <a:cs typeface="ＭＳ Ｐゴシック" pitchFamily="-110" charset="-128"/>
        </a:defRPr>
      </a:lvl2pPr>
      <a:lvl3pPr algn="l" rtl="0" eaLnBrk="1" fontAlgn="base" hangingPunct="1">
        <a:spcBef>
          <a:spcPct val="50000"/>
        </a:spcBef>
        <a:spcAft>
          <a:spcPct val="0"/>
        </a:spcAft>
        <a:defRPr sz="2400">
          <a:solidFill>
            <a:schemeClr val="bg1"/>
          </a:solidFill>
          <a:latin typeface="Arial" pitchFamily="-110" charset="0"/>
          <a:ea typeface="ＭＳ Ｐゴシック" pitchFamily="-110" charset="-128"/>
          <a:cs typeface="ＭＳ Ｐゴシック" pitchFamily="-110" charset="-128"/>
        </a:defRPr>
      </a:lvl3pPr>
      <a:lvl4pPr algn="l" rtl="0" eaLnBrk="1" fontAlgn="base" hangingPunct="1">
        <a:spcBef>
          <a:spcPct val="50000"/>
        </a:spcBef>
        <a:spcAft>
          <a:spcPct val="0"/>
        </a:spcAft>
        <a:defRPr sz="2400">
          <a:solidFill>
            <a:schemeClr val="bg1"/>
          </a:solidFill>
          <a:latin typeface="Arial" pitchFamily="-110" charset="0"/>
          <a:ea typeface="ＭＳ Ｐゴシック" pitchFamily="-110" charset="-128"/>
          <a:cs typeface="ＭＳ Ｐゴシック" pitchFamily="-110" charset="-128"/>
        </a:defRPr>
      </a:lvl4pPr>
      <a:lvl5pPr algn="l" rtl="0" eaLnBrk="1" fontAlgn="base" hangingPunct="1">
        <a:spcBef>
          <a:spcPct val="50000"/>
        </a:spcBef>
        <a:spcAft>
          <a:spcPct val="0"/>
        </a:spcAft>
        <a:defRPr sz="2400">
          <a:solidFill>
            <a:schemeClr val="bg1"/>
          </a:solidFill>
          <a:latin typeface="Arial" pitchFamily="-110" charset="0"/>
          <a:ea typeface="ＭＳ Ｐゴシック" pitchFamily="-110" charset="-128"/>
          <a:cs typeface="ＭＳ Ｐゴシック" pitchFamily="-110" charset="-128"/>
        </a:defRPr>
      </a:lvl5pPr>
      <a:lvl6pPr marL="457200" algn="l" rtl="0" eaLnBrk="1" fontAlgn="base" hangingPunct="1">
        <a:spcBef>
          <a:spcPct val="50000"/>
        </a:spcBef>
        <a:spcAft>
          <a:spcPct val="0"/>
        </a:spcAft>
        <a:defRPr sz="2400">
          <a:solidFill>
            <a:srgbClr val="0B5594"/>
          </a:solidFill>
          <a:latin typeface="Arial" pitchFamily="-110" charset="0"/>
        </a:defRPr>
      </a:lvl6pPr>
      <a:lvl7pPr marL="914400" algn="l" rtl="0" eaLnBrk="1" fontAlgn="base" hangingPunct="1">
        <a:spcBef>
          <a:spcPct val="50000"/>
        </a:spcBef>
        <a:spcAft>
          <a:spcPct val="0"/>
        </a:spcAft>
        <a:defRPr sz="2400">
          <a:solidFill>
            <a:srgbClr val="0B5594"/>
          </a:solidFill>
          <a:latin typeface="Arial" pitchFamily="-110" charset="0"/>
        </a:defRPr>
      </a:lvl7pPr>
      <a:lvl8pPr marL="1371600" algn="l" rtl="0" eaLnBrk="1" fontAlgn="base" hangingPunct="1">
        <a:spcBef>
          <a:spcPct val="50000"/>
        </a:spcBef>
        <a:spcAft>
          <a:spcPct val="0"/>
        </a:spcAft>
        <a:defRPr sz="2400">
          <a:solidFill>
            <a:srgbClr val="0B5594"/>
          </a:solidFill>
          <a:latin typeface="Arial" pitchFamily="-110" charset="0"/>
        </a:defRPr>
      </a:lvl8pPr>
      <a:lvl9pPr marL="1828800" algn="l" rtl="0" eaLnBrk="1" fontAlgn="base" hangingPunct="1">
        <a:spcBef>
          <a:spcPct val="50000"/>
        </a:spcBef>
        <a:spcAft>
          <a:spcPct val="0"/>
        </a:spcAft>
        <a:defRPr sz="2400">
          <a:solidFill>
            <a:srgbClr val="0B5594"/>
          </a:solidFill>
          <a:latin typeface="Arial" pitchFamily="-110" charset="0"/>
        </a:defRPr>
      </a:lvl9pPr>
    </p:titleStyle>
    <p:bodyStyle>
      <a:lvl1pPr marL="342900" indent="-342900" algn="l" rtl="0" eaLnBrk="1" fontAlgn="base" hangingPunct="1">
        <a:spcBef>
          <a:spcPct val="20000"/>
        </a:spcBef>
        <a:spcAft>
          <a:spcPct val="0"/>
        </a:spcAft>
        <a:buChar char="•"/>
        <a:defRPr sz="2200">
          <a:solidFill>
            <a:srgbClr val="333333"/>
          </a:solidFill>
          <a:latin typeface="+mn-lt"/>
          <a:ea typeface="ＭＳ Ｐゴシック" pitchFamily="-110" charset="-128"/>
          <a:cs typeface="ＭＳ Ｐゴシック" pitchFamily="-110" charset="-128"/>
        </a:defRPr>
      </a:lvl1pPr>
      <a:lvl2pPr marL="742950" indent="-285750" algn="l" rtl="0" eaLnBrk="1" fontAlgn="base" hangingPunct="1">
        <a:spcBef>
          <a:spcPct val="20000"/>
        </a:spcBef>
        <a:spcAft>
          <a:spcPct val="0"/>
        </a:spcAft>
        <a:buSzPct val="85000"/>
        <a:buFont typeface="Arial" charset="0"/>
        <a:buChar char="&gt;"/>
        <a:defRPr sz="2000">
          <a:solidFill>
            <a:srgbClr val="333333"/>
          </a:solidFill>
          <a:latin typeface="+mn-lt"/>
          <a:ea typeface="ＭＳ Ｐゴシック" pitchFamily="-110" charset="-128"/>
        </a:defRPr>
      </a:lvl2pPr>
      <a:lvl3pPr marL="1143000" indent="-228600" algn="l" rtl="0" eaLnBrk="1" fontAlgn="base" hangingPunct="1">
        <a:spcBef>
          <a:spcPct val="20000"/>
        </a:spcBef>
        <a:spcAft>
          <a:spcPct val="0"/>
        </a:spcAft>
        <a:buChar char="•"/>
        <a:defRPr>
          <a:solidFill>
            <a:srgbClr val="333333"/>
          </a:solidFill>
          <a:latin typeface="+mn-lt"/>
          <a:ea typeface="ＭＳ Ｐゴシック" pitchFamily="-110" charset="-128"/>
        </a:defRPr>
      </a:lvl3pPr>
      <a:lvl4pPr marL="1600200" indent="-228600" algn="l" rtl="0" eaLnBrk="1" fontAlgn="base" hangingPunct="1">
        <a:spcBef>
          <a:spcPct val="20000"/>
        </a:spcBef>
        <a:spcAft>
          <a:spcPct val="0"/>
        </a:spcAft>
        <a:buChar char="–"/>
        <a:defRPr sz="1600">
          <a:solidFill>
            <a:srgbClr val="333333"/>
          </a:solidFill>
          <a:latin typeface="+mn-lt"/>
          <a:ea typeface="ＭＳ Ｐゴシック" pitchFamily="-110" charset="-128"/>
        </a:defRPr>
      </a:lvl4pPr>
      <a:lvl5pPr marL="2057400" indent="-228600" algn="l" rtl="0" eaLnBrk="1" fontAlgn="base" hangingPunct="1">
        <a:spcBef>
          <a:spcPct val="20000"/>
        </a:spcBef>
        <a:spcAft>
          <a:spcPct val="0"/>
        </a:spcAft>
        <a:buChar char="»"/>
        <a:defRPr sz="1600">
          <a:solidFill>
            <a:srgbClr val="333333"/>
          </a:solidFill>
          <a:latin typeface="+mn-lt"/>
          <a:ea typeface="ＭＳ Ｐゴシック" pitchFamily="-110" charset="-128"/>
        </a:defRPr>
      </a:lvl5pPr>
      <a:lvl6pPr marL="2514600" indent="-228600" algn="l" rtl="0" eaLnBrk="1" fontAlgn="base" hangingPunct="1">
        <a:spcBef>
          <a:spcPct val="20000"/>
        </a:spcBef>
        <a:spcAft>
          <a:spcPct val="0"/>
        </a:spcAft>
        <a:buChar char="»"/>
        <a:defRPr sz="1600">
          <a:solidFill>
            <a:srgbClr val="333333"/>
          </a:solidFill>
          <a:latin typeface="+mn-lt"/>
          <a:ea typeface="ＭＳ Ｐゴシック" pitchFamily="-110" charset="-128"/>
        </a:defRPr>
      </a:lvl6pPr>
      <a:lvl7pPr marL="2971800" indent="-228600" algn="l" rtl="0" eaLnBrk="1" fontAlgn="base" hangingPunct="1">
        <a:spcBef>
          <a:spcPct val="20000"/>
        </a:spcBef>
        <a:spcAft>
          <a:spcPct val="0"/>
        </a:spcAft>
        <a:buChar char="»"/>
        <a:defRPr sz="1600">
          <a:solidFill>
            <a:srgbClr val="333333"/>
          </a:solidFill>
          <a:latin typeface="+mn-lt"/>
          <a:ea typeface="ＭＳ Ｐゴシック" pitchFamily="-110" charset="-128"/>
        </a:defRPr>
      </a:lvl7pPr>
      <a:lvl8pPr marL="3429000" indent="-228600" algn="l" rtl="0" eaLnBrk="1" fontAlgn="base" hangingPunct="1">
        <a:spcBef>
          <a:spcPct val="20000"/>
        </a:spcBef>
        <a:spcAft>
          <a:spcPct val="0"/>
        </a:spcAft>
        <a:buChar char="»"/>
        <a:defRPr sz="1600">
          <a:solidFill>
            <a:srgbClr val="333333"/>
          </a:solidFill>
          <a:latin typeface="+mn-lt"/>
          <a:ea typeface="ＭＳ Ｐゴシック" pitchFamily="-110" charset="-128"/>
        </a:defRPr>
      </a:lvl8pPr>
      <a:lvl9pPr marL="3886200" indent="-228600" algn="l" rtl="0" eaLnBrk="1" fontAlgn="base" hangingPunct="1">
        <a:spcBef>
          <a:spcPct val="20000"/>
        </a:spcBef>
        <a:spcAft>
          <a:spcPct val="0"/>
        </a:spcAft>
        <a:buChar char="»"/>
        <a:defRPr sz="1600">
          <a:solidFill>
            <a:srgbClr val="333333"/>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bls.gov/ncs/ebs/benefits/2008/ownership/private/table05a.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bls.gov/ncs/ebs/benefits/2008/ownership/private/table01a.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ebri.org/surveys/rcs/"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sz="2800" dirty="0" smtClean="0"/>
              <a:t>Discretionary Employee Benefits</a:t>
            </a:r>
            <a:endParaRPr lang="en-US" sz="2800" dirty="0"/>
          </a:p>
        </p:txBody>
      </p:sp>
      <p:sp>
        <p:nvSpPr>
          <p:cNvPr id="3" name="Subtitle 2"/>
          <p:cNvSpPr>
            <a:spLocks noGrp="1"/>
          </p:cNvSpPr>
          <p:nvPr>
            <p:ph type="subTitle" sz="quarter" idx="1"/>
          </p:nvPr>
        </p:nvSpPr>
        <p:spPr/>
        <p:txBody>
          <a:bodyPr/>
          <a:lstStyle/>
          <a:p>
            <a:r>
              <a:rPr lang="en-US" sz="1600" dirty="0" smtClean="0"/>
              <a:t>Karen S. Markel, Ph.D., SPHR    2010</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z="2800" smtClean="0"/>
              <a:t>What Benefits to Offer?</a:t>
            </a:r>
          </a:p>
        </p:txBody>
      </p:sp>
      <p:sp>
        <p:nvSpPr>
          <p:cNvPr id="33794" name="Content Placeholder 2"/>
          <p:cNvSpPr>
            <a:spLocks noGrp="1"/>
          </p:cNvSpPr>
          <p:nvPr>
            <p:ph idx="1"/>
          </p:nvPr>
        </p:nvSpPr>
        <p:spPr/>
        <p:txBody>
          <a:bodyPr/>
          <a:lstStyle/>
          <a:p>
            <a:pPr marL="0" indent="0">
              <a:buFontTx/>
              <a:buNone/>
            </a:pPr>
            <a:r>
              <a:rPr lang="en-US" sz="2800" smtClean="0"/>
              <a:t>To determine which benefits to offer, the following must be considered:</a:t>
            </a:r>
          </a:p>
          <a:p>
            <a:pPr marL="0" indent="0">
              <a:buFontTx/>
              <a:buNone/>
            </a:pPr>
            <a:endParaRPr lang="en-US" sz="2800" smtClean="0"/>
          </a:p>
          <a:p>
            <a:pPr lvl="1"/>
            <a:r>
              <a:rPr lang="en-US" sz="2500" smtClean="0"/>
              <a:t>Benchmarking: What benefits do our competitors offer?</a:t>
            </a:r>
          </a:p>
          <a:p>
            <a:pPr lvl="1"/>
            <a:r>
              <a:rPr lang="en-US" sz="2500" smtClean="0"/>
              <a:t>Line of sight: Employee perceptions about the value of the benefit.</a:t>
            </a:r>
          </a:p>
          <a:p>
            <a:pPr lvl="1"/>
            <a:r>
              <a:rPr lang="en-US" sz="2500" smtClean="0"/>
              <a:t>Return on investment (ROI).</a:t>
            </a:r>
          </a:p>
          <a:p>
            <a:pPr marL="0" indent="0"/>
            <a:endParaRPr lang="en-US" sz="2800" smtClean="0"/>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10</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marL="342900" indent="-342900" eaLnBrk="1" hangingPunct="1"/>
            <a:r>
              <a:rPr lang="en-US" sz="2800" smtClean="0"/>
              <a:t>Benefits Administration</a:t>
            </a:r>
          </a:p>
        </p:txBody>
      </p:sp>
      <p:sp>
        <p:nvSpPr>
          <p:cNvPr id="35842" name="Content Placeholder 2"/>
          <p:cNvSpPr>
            <a:spLocks noGrp="1"/>
          </p:cNvSpPr>
          <p:nvPr>
            <p:ph idx="1"/>
          </p:nvPr>
        </p:nvSpPr>
        <p:spPr/>
        <p:txBody>
          <a:bodyPr/>
          <a:lstStyle/>
          <a:p>
            <a:pPr marL="0" indent="0">
              <a:buFontTx/>
              <a:buNone/>
            </a:pPr>
            <a:r>
              <a:rPr lang="en-US" dirty="0" smtClean="0"/>
              <a:t>Four basic principles apply to good benefits plan administration (Murphy, 2009):</a:t>
            </a:r>
          </a:p>
          <a:p>
            <a:pPr marL="0" indent="0"/>
            <a:r>
              <a:rPr lang="en-US" dirty="0" smtClean="0"/>
              <a:t>Plans should be simple and easy to understand.</a:t>
            </a:r>
          </a:p>
          <a:p>
            <a:pPr marL="0" indent="0"/>
            <a:r>
              <a:rPr lang="en-US" dirty="0" smtClean="0"/>
              <a:t>Sponsors (employer or benefit provider) should control the administration expense of plans.</a:t>
            </a:r>
          </a:p>
          <a:p>
            <a:pPr marL="0" indent="0"/>
            <a:r>
              <a:rPr lang="en-US" dirty="0" smtClean="0"/>
              <a:t>Where possible, allow employee choice to be part of the overall plan.</a:t>
            </a:r>
          </a:p>
          <a:p>
            <a:pPr marL="0" indent="0"/>
            <a:r>
              <a:rPr lang="en-US" dirty="0" smtClean="0"/>
              <a:t>Sponsors should allow employees to administer their own plans by introducing information systems that enable benefit selection, provide information and enrollment.</a:t>
            </a:r>
          </a:p>
          <a:p>
            <a:pPr marL="0" indent="0">
              <a:buFontTx/>
              <a:buNone/>
            </a:pPr>
            <a:endParaRPr lang="en-US" dirty="0" smtClean="0"/>
          </a:p>
          <a:p>
            <a:pPr marL="0" indent="0">
              <a:buFontTx/>
              <a:buNone/>
            </a:pPr>
            <a:r>
              <a:rPr lang="en-US" sz="1200" dirty="0" smtClean="0"/>
              <a:t>Source: Murphy, T.E. (2009). </a:t>
            </a:r>
            <a:r>
              <a:rPr lang="en-US" sz="1200" i="1" dirty="0" smtClean="0"/>
              <a:t>Benefits and Beyond: A Comprehensive and Strategic Approach to Retirement, Health Care, and More</a:t>
            </a:r>
            <a:r>
              <a:rPr lang="en-US" sz="1200" dirty="0" smtClean="0"/>
              <a:t>. Thousand Oaks, CA:  Sage Publications</a:t>
            </a:r>
            <a:r>
              <a:rPr lang="en-US" dirty="0" smtClean="0"/>
              <a:t>.</a:t>
            </a:r>
          </a:p>
          <a:p>
            <a:pPr marL="0" indent="0">
              <a:buFontTx/>
              <a:buNone/>
            </a:pPr>
            <a:endParaRPr lang="en-US" dirty="0" smtClean="0"/>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11</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z="2800" smtClean="0"/>
              <a:t>Outsourcing Administration</a:t>
            </a:r>
          </a:p>
        </p:txBody>
      </p:sp>
      <p:sp>
        <p:nvSpPr>
          <p:cNvPr id="37890" name="Content Placeholder 2"/>
          <p:cNvSpPr>
            <a:spLocks noGrp="1"/>
          </p:cNvSpPr>
          <p:nvPr>
            <p:ph idx="1"/>
          </p:nvPr>
        </p:nvSpPr>
        <p:spPr/>
        <p:txBody>
          <a:bodyPr/>
          <a:lstStyle/>
          <a:p>
            <a:r>
              <a:rPr lang="en-US" sz="2400" smtClean="0"/>
              <a:t>An employer may determine that benefits administration should be handled (all or in part) by a third-party administrator. The decision may be based on:</a:t>
            </a:r>
          </a:p>
          <a:p>
            <a:pPr lvl="1"/>
            <a:r>
              <a:rPr lang="en-US" sz="2400" smtClean="0"/>
              <a:t>Subject matter expertise.</a:t>
            </a:r>
          </a:p>
          <a:p>
            <a:pPr lvl="1"/>
            <a:r>
              <a:rPr lang="en-US" sz="2400" smtClean="0"/>
              <a:t>Economies of scale.</a:t>
            </a:r>
          </a:p>
          <a:p>
            <a:endParaRPr lang="en-US" sz="2400" smtClean="0"/>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12</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z="2800" dirty="0" smtClean="0"/>
              <a:t>Communicating Benefits Information</a:t>
            </a:r>
          </a:p>
        </p:txBody>
      </p:sp>
      <p:sp>
        <p:nvSpPr>
          <p:cNvPr id="39938" name="Content Placeholder 2"/>
          <p:cNvSpPr>
            <a:spLocks noGrp="1"/>
          </p:cNvSpPr>
          <p:nvPr>
            <p:ph idx="1"/>
          </p:nvPr>
        </p:nvSpPr>
        <p:spPr/>
        <p:txBody>
          <a:bodyPr/>
          <a:lstStyle/>
          <a:p>
            <a:r>
              <a:rPr lang="en-US" sz="2400" dirty="0" smtClean="0"/>
              <a:t>Legal provision guided by ERISA and PPA.</a:t>
            </a:r>
          </a:p>
          <a:p>
            <a:pPr>
              <a:buFontTx/>
              <a:buNone/>
            </a:pPr>
            <a:endParaRPr lang="en-US" sz="2400" dirty="0" smtClean="0"/>
          </a:p>
          <a:p>
            <a:pPr>
              <a:buFontTx/>
              <a:buNone/>
            </a:pPr>
            <a:r>
              <a:rPr lang="en-US" sz="2400" dirty="0" smtClean="0"/>
              <a:t>	According to </a:t>
            </a:r>
            <a:r>
              <a:rPr lang="en-US" sz="2400" dirty="0" err="1" smtClean="0"/>
              <a:t>Martocchio</a:t>
            </a:r>
            <a:r>
              <a:rPr lang="en-US" sz="2400" dirty="0" smtClean="0"/>
              <a:t> (2008), the elements of a sound benefits communication program include: </a:t>
            </a:r>
          </a:p>
          <a:p>
            <a:r>
              <a:rPr lang="en-US" sz="2400" dirty="0" smtClean="0"/>
              <a:t>What is communicated?</a:t>
            </a:r>
          </a:p>
          <a:p>
            <a:r>
              <a:rPr lang="en-US" sz="2400" dirty="0" smtClean="0"/>
              <a:t>Who are the recipients of benefits information?</a:t>
            </a:r>
          </a:p>
          <a:p>
            <a:r>
              <a:rPr lang="en-US" sz="2400" dirty="0" smtClean="0"/>
              <a:t>How are the benefits communicated?</a:t>
            </a:r>
          </a:p>
          <a:p>
            <a:r>
              <a:rPr lang="en-US" sz="2400" dirty="0" smtClean="0"/>
              <a:t>How often are benefits communicated?</a:t>
            </a:r>
          </a:p>
          <a:p>
            <a:endParaRPr lang="en-US" sz="1200" dirty="0" smtClean="0"/>
          </a:p>
          <a:p>
            <a:endParaRPr lang="en-US" sz="1200" dirty="0" smtClean="0"/>
          </a:p>
          <a:p>
            <a:endParaRPr lang="en-US" sz="1200" dirty="0" smtClean="0"/>
          </a:p>
          <a:p>
            <a:pPr algn="r">
              <a:buFontTx/>
              <a:buNone/>
            </a:pPr>
            <a:r>
              <a:rPr lang="en-US" sz="1200" dirty="0" smtClean="0"/>
              <a:t>Source: </a:t>
            </a:r>
            <a:r>
              <a:rPr lang="en-US" sz="1200" dirty="0" err="1" smtClean="0"/>
              <a:t>Martocchio</a:t>
            </a:r>
            <a:r>
              <a:rPr lang="en-US" sz="1200" dirty="0" smtClean="0"/>
              <a:t>, J. J. (2008). </a:t>
            </a:r>
            <a:r>
              <a:rPr lang="en-US" sz="1200" i="1" dirty="0" smtClean="0"/>
              <a:t>Employee benefits: A primer for human resource professionals</a:t>
            </a:r>
            <a:r>
              <a:rPr lang="en-US" sz="1200" dirty="0" smtClean="0"/>
              <a:t>, 3</a:t>
            </a:r>
            <a:r>
              <a:rPr lang="en-US" sz="1200" baseline="30000" dirty="0" smtClean="0"/>
              <a:t>rd</a:t>
            </a:r>
            <a:r>
              <a:rPr lang="en-US" sz="1200" dirty="0" smtClean="0"/>
              <a:t> edition. New York: McGraw-Hill Higher Education.</a:t>
            </a:r>
          </a:p>
          <a:p>
            <a:pPr>
              <a:buFontTx/>
              <a:buNone/>
            </a:pPr>
            <a:endParaRPr lang="en-US" dirty="0" smtClean="0"/>
          </a:p>
          <a:p>
            <a:pPr>
              <a:buFontTx/>
              <a:buNone/>
            </a:pPr>
            <a:r>
              <a:rPr lang="en-US" b="1" dirty="0" smtClean="0"/>
              <a:t> </a:t>
            </a:r>
            <a:endParaRPr lang="en-US" dirty="0" smtClean="0"/>
          </a:p>
          <a:p>
            <a:pPr>
              <a:buFontTx/>
              <a:buNone/>
            </a:pPr>
            <a:endParaRPr lang="en-US" dirty="0" smtClean="0"/>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13</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1828800" y="304800"/>
            <a:ext cx="7315200" cy="762000"/>
          </a:xfrm>
        </p:spPr>
        <p:txBody>
          <a:bodyPr/>
          <a:lstStyle/>
          <a:p>
            <a:r>
              <a:rPr lang="en-US" dirty="0" smtClean="0"/>
              <a:t>Is the Benefits Program Achieving Desired Results?</a:t>
            </a:r>
          </a:p>
        </p:txBody>
      </p:sp>
      <p:sp>
        <p:nvSpPr>
          <p:cNvPr id="41986" name="Content Placeholder 2"/>
          <p:cNvSpPr>
            <a:spLocks noGrp="1"/>
          </p:cNvSpPr>
          <p:nvPr>
            <p:ph idx="1"/>
          </p:nvPr>
        </p:nvSpPr>
        <p:spPr/>
        <p:txBody>
          <a:bodyPr/>
          <a:lstStyle/>
          <a:p>
            <a:r>
              <a:rPr lang="en-US" sz="2400" dirty="0" smtClean="0"/>
              <a:t>Before getting started, determine the measures of success. </a:t>
            </a:r>
          </a:p>
          <a:p>
            <a:r>
              <a:rPr lang="en-US" sz="2400" dirty="0" smtClean="0"/>
              <a:t>Benefits providers can help the employer determine the appropriate measures to use and conduct the necessary analysis.</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14</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mtClean="0"/>
              <a:t>Exercise 1: Using Benchmarking Information</a:t>
            </a:r>
          </a:p>
        </p:txBody>
      </p:sp>
      <p:sp>
        <p:nvSpPr>
          <p:cNvPr id="44034" name="Content Placeholder 2"/>
          <p:cNvSpPr>
            <a:spLocks noGrp="1"/>
          </p:cNvSpPr>
          <p:nvPr>
            <p:ph idx="1"/>
          </p:nvPr>
        </p:nvSpPr>
        <p:spPr/>
        <p:txBody>
          <a:bodyPr/>
          <a:lstStyle/>
          <a:p>
            <a:pPr marL="0" indent="0">
              <a:buFontTx/>
              <a:buNone/>
            </a:pPr>
            <a:r>
              <a:rPr lang="en-US" sz="2400" smtClean="0">
                <a:solidFill>
                  <a:schemeClr val="tx1"/>
                </a:solidFill>
              </a:rPr>
              <a:t>Using the data on the next slide, answer the following questions:</a:t>
            </a:r>
          </a:p>
          <a:p>
            <a:pPr marL="236538" lvl="1" indent="-236538">
              <a:buFont typeface="Arial" charset="0"/>
              <a:buChar char="•"/>
            </a:pPr>
            <a:r>
              <a:rPr lang="en-US" smtClean="0"/>
              <a:t>Based on the information on the slide about understanding the data, what should be considered when using the data to generalize information? </a:t>
            </a:r>
            <a:endParaRPr lang="en-US" sz="1800" smtClean="0"/>
          </a:p>
          <a:p>
            <a:pPr marL="236538" lvl="1" indent="-236538">
              <a:buFont typeface="Arial" charset="0"/>
              <a:buChar char="•"/>
            </a:pPr>
            <a:r>
              <a:rPr lang="en-US" smtClean="0"/>
              <a:t>You are using the data to determine how your organization compares to others in a similar industry. What should you consider about the data when making recommendations to correct any significant discrepancies in benefits offered by your organization and the findings from the report? What else besides strategy, location and size might affect the utility of using benchmarking data?</a:t>
            </a:r>
            <a:endParaRPr lang="en-US" sz="1800" smtClean="0"/>
          </a:p>
          <a:p>
            <a:pPr marL="0" indent="0"/>
            <a:endParaRPr lang="en-US" sz="2400" smtClean="0">
              <a:solidFill>
                <a:schemeClr val="tx1"/>
              </a:solidFill>
            </a:endParaRPr>
          </a:p>
          <a:p>
            <a:pPr marL="0" indent="0">
              <a:buFontTx/>
              <a:buNone/>
            </a:pPr>
            <a:endParaRPr lang="en-US" sz="2400" smtClean="0">
              <a:solidFill>
                <a:schemeClr val="tx1"/>
              </a:solidFill>
            </a:endParaRPr>
          </a:p>
          <a:p>
            <a:pPr marL="0" indent="0"/>
            <a:endParaRPr lang="en-US" sz="2400" smtClean="0"/>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15</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smtClean="0"/>
              <a:t>Understanding the Data</a:t>
            </a:r>
          </a:p>
        </p:txBody>
      </p:sp>
      <p:sp>
        <p:nvSpPr>
          <p:cNvPr id="46082" name="Content Placeholder 2"/>
          <p:cNvSpPr>
            <a:spLocks noGrp="1"/>
          </p:cNvSpPr>
          <p:nvPr>
            <p:ph idx="1"/>
          </p:nvPr>
        </p:nvSpPr>
        <p:spPr>
          <a:xfrm>
            <a:off x="1828800" y="1295400"/>
            <a:ext cx="6858000" cy="5181600"/>
          </a:xfrm>
        </p:spPr>
        <p:txBody>
          <a:bodyPr/>
          <a:lstStyle/>
          <a:p>
            <a:pPr marL="3175" indent="-3175">
              <a:buFontTx/>
              <a:buNone/>
            </a:pPr>
            <a:r>
              <a:rPr lang="en-US" sz="1800" dirty="0" smtClean="0"/>
              <a:t>As you compare your data against the other organizations, please keep the following in mind:</a:t>
            </a:r>
          </a:p>
          <a:p>
            <a:pPr marL="3175" indent="-3175"/>
            <a:r>
              <a:rPr lang="en-US" sz="1800" dirty="0" smtClean="0"/>
              <a:t> The </a:t>
            </a:r>
            <a:r>
              <a:rPr lang="en-US" sz="1800" dirty="0" smtClean="0"/>
              <a:t>report is based on data from the SHRM Customized Benchmarking Database and contains data from a nonrandom collection of U.S. organizations of all sizes and types. The report is designed to target organizations that closely match certain criteria, so a more focused and comparable analysis and interpretation can be performed. Any interpretations of the data should be kept within this context. </a:t>
            </a:r>
          </a:p>
          <a:p>
            <a:pPr marL="3175" indent="-3175"/>
            <a:r>
              <a:rPr lang="en-US" sz="1800" dirty="0" smtClean="0"/>
              <a:t> The </a:t>
            </a:r>
            <a:r>
              <a:rPr lang="en-US" sz="1800" dirty="0" smtClean="0"/>
              <a:t>information in the report should be used as a decision-making tool rather than an absolute standard. Because organizations differ in their total rewards strategy, location, size and other factors, any two organizations can be well managed, yet their health care measures may differ greatly. No decision should be made </a:t>
            </a:r>
            <a:r>
              <a:rPr lang="en-US" sz="1800" i="1" dirty="0" smtClean="0"/>
              <a:t>solely</a:t>
            </a:r>
            <a:r>
              <a:rPr lang="en-US" sz="1800" dirty="0" smtClean="0"/>
              <a:t> based on the results of any one study.</a:t>
            </a:r>
          </a:p>
        </p:txBody>
      </p:sp>
      <p:sp>
        <p:nvSpPr>
          <p:cNvPr id="46085" name="TextBox 5"/>
          <p:cNvSpPr txBox="1">
            <a:spLocks noChangeArrowheads="1"/>
          </p:cNvSpPr>
          <p:nvPr/>
        </p:nvSpPr>
        <p:spPr bwMode="auto">
          <a:xfrm>
            <a:off x="1752600" y="5791200"/>
            <a:ext cx="6553200" cy="461665"/>
          </a:xfrm>
          <a:prstGeom prst="rect">
            <a:avLst/>
          </a:prstGeom>
          <a:noFill/>
          <a:ln w="9525">
            <a:noFill/>
            <a:miter lim="800000"/>
            <a:headEnd/>
            <a:tailEnd/>
          </a:ln>
        </p:spPr>
        <p:txBody>
          <a:bodyPr wrap="square">
            <a:spAutoFit/>
          </a:bodyPr>
          <a:lstStyle/>
          <a:p>
            <a:r>
              <a:rPr lang="en-US" sz="1200" dirty="0"/>
              <a:t>Source: Society for Human Resource </a:t>
            </a:r>
            <a:r>
              <a:rPr lang="en-US" sz="1200" dirty="0" smtClean="0"/>
              <a:t>Management. </a:t>
            </a:r>
            <a:r>
              <a:rPr lang="en-US" sz="1200" dirty="0"/>
              <a:t>(2009). </a:t>
            </a:r>
            <a:r>
              <a:rPr lang="en-US" sz="1200" i="1" dirty="0"/>
              <a:t>Health </a:t>
            </a:r>
            <a:r>
              <a:rPr lang="en-US" sz="1200" i="1" dirty="0" smtClean="0"/>
              <a:t>care benchmarking </a:t>
            </a:r>
            <a:r>
              <a:rPr lang="en-US" sz="1200" i="1" dirty="0"/>
              <a:t>r</a:t>
            </a:r>
            <a:r>
              <a:rPr lang="en-US" sz="1200" i="1" dirty="0" smtClean="0"/>
              <a:t>eport</a:t>
            </a:r>
            <a:r>
              <a:rPr lang="en-US" sz="1200" dirty="0"/>
              <a:t>. Alexandria, VA: SHRM.</a:t>
            </a:r>
          </a:p>
        </p:txBody>
      </p:sp>
      <p:sp>
        <p:nvSpPr>
          <p:cNvPr id="7" name="Slide Number Placeholder 6"/>
          <p:cNvSpPr>
            <a:spLocks noGrp="1"/>
          </p:cNvSpPr>
          <p:nvPr>
            <p:ph type="sldNum" sz="quarter" idx="11"/>
          </p:nvPr>
        </p:nvSpPr>
        <p:spPr/>
        <p:txBody>
          <a:bodyPr/>
          <a:lstStyle/>
          <a:p>
            <a:pPr>
              <a:defRPr/>
            </a:pPr>
            <a:fld id="{A23B0F24-267A-4B01-9F8E-C05C877A070B}" type="slidenum">
              <a:rPr lang="en-US" smtClean="0"/>
              <a:pPr>
                <a:defRPr/>
              </a:pPr>
              <a:t>16</a:t>
            </a:fld>
            <a:endParaRPr lang="en-US" dirty="0"/>
          </a:p>
        </p:txBody>
      </p:sp>
      <p:sp>
        <p:nvSpPr>
          <p:cNvPr id="8" name="Footer Placeholder 7"/>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smtClean="0"/>
              <a:t>Exercise 1: Using Benchmarking Information</a:t>
            </a:r>
          </a:p>
        </p:txBody>
      </p:sp>
      <p:sp>
        <p:nvSpPr>
          <p:cNvPr id="47106" name="Content Placeholder 2"/>
          <p:cNvSpPr>
            <a:spLocks noGrp="1"/>
          </p:cNvSpPr>
          <p:nvPr>
            <p:ph idx="1"/>
          </p:nvPr>
        </p:nvSpPr>
        <p:spPr/>
        <p:txBody>
          <a:bodyPr/>
          <a:lstStyle/>
          <a:p>
            <a:pPr marL="0" indent="0">
              <a:buFontTx/>
              <a:buNone/>
            </a:pPr>
            <a:r>
              <a:rPr lang="en-US" sz="2400" smtClean="0">
                <a:solidFill>
                  <a:schemeClr val="tx1"/>
                </a:solidFill>
              </a:rPr>
              <a:t>Using the data from the table on the next slide, answer the following questions:</a:t>
            </a:r>
          </a:p>
          <a:p>
            <a:pPr marL="236538" lvl="1" indent="-236538">
              <a:buFont typeface="Arial" charset="0"/>
              <a:buChar char="•"/>
            </a:pPr>
            <a:r>
              <a:rPr lang="en-US" smtClean="0">
                <a:solidFill>
                  <a:schemeClr val="tx1"/>
                </a:solidFill>
              </a:rPr>
              <a:t>What is the most common type of health care coverage?</a:t>
            </a:r>
          </a:p>
          <a:p>
            <a:pPr marL="236538" lvl="1" indent="-236538">
              <a:buFont typeface="Arial" charset="0"/>
              <a:buChar char="•"/>
            </a:pPr>
            <a:r>
              <a:rPr lang="en-US" smtClean="0">
                <a:solidFill>
                  <a:schemeClr val="tx1"/>
                </a:solidFill>
              </a:rPr>
              <a:t>Who is covered under this plan?</a:t>
            </a:r>
          </a:p>
          <a:p>
            <a:pPr marL="236538" lvl="1" indent="-236538">
              <a:buFont typeface="Arial" charset="0"/>
              <a:buChar char="•"/>
            </a:pPr>
            <a:r>
              <a:rPr lang="en-US" smtClean="0">
                <a:solidFill>
                  <a:schemeClr val="tx1"/>
                </a:solidFill>
              </a:rPr>
              <a:t>You are a benefits manager for an organization using this table to compare your health care coverage to similar organizations. Currently, you don’t offer opposite-sex domestic partner health care coverage to your employees. Are you at a competitive disadvantage? Why or why not?</a:t>
            </a:r>
          </a:p>
          <a:p>
            <a:pPr marL="0" indent="0">
              <a:buFontTx/>
              <a:buNone/>
            </a:pPr>
            <a:endParaRPr lang="en-US" sz="2400" smtClean="0">
              <a:solidFill>
                <a:schemeClr val="tx1"/>
              </a:solidFill>
            </a:endParaRPr>
          </a:p>
          <a:p>
            <a:pPr marL="0" indent="0"/>
            <a:endParaRPr lang="en-US" sz="2400" smtClean="0"/>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17</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5"/>
          <p:cNvSpPr>
            <a:spLocks noGrp="1"/>
          </p:cNvSpPr>
          <p:nvPr>
            <p:ph type="title"/>
          </p:nvPr>
        </p:nvSpPr>
        <p:spPr/>
        <p:txBody>
          <a:bodyPr/>
          <a:lstStyle/>
          <a:p>
            <a:r>
              <a:rPr lang="en-US" sz="2800" smtClean="0"/>
              <a:t>Table 1</a:t>
            </a:r>
          </a:p>
        </p:txBody>
      </p:sp>
      <p:graphicFrame>
        <p:nvGraphicFramePr>
          <p:cNvPr id="49193" name="Group 41"/>
          <p:cNvGraphicFramePr>
            <a:graphicFrameLocks noGrp="1"/>
          </p:cNvGraphicFramePr>
          <p:nvPr/>
        </p:nvGraphicFramePr>
        <p:xfrm>
          <a:off x="1905000" y="2667000"/>
          <a:ext cx="7010401" cy="2667001"/>
        </p:xfrm>
        <a:graphic>
          <a:graphicData uri="http://schemas.openxmlformats.org/drawingml/2006/table">
            <a:tbl>
              <a:tblPr/>
              <a:tblGrid>
                <a:gridCol w="748318"/>
                <a:gridCol w="1031384"/>
                <a:gridCol w="1031385"/>
                <a:gridCol w="1031384"/>
                <a:gridCol w="1031385"/>
                <a:gridCol w="1032890"/>
                <a:gridCol w="1103655"/>
              </a:tblGrid>
              <a:tr h="18303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Verdana" pitchFamily="34" charset="0"/>
                          <a:ea typeface="Times New Roman" pitchFamily="18" charset="0"/>
                          <a:cs typeface="Arial" charset="0"/>
                        </a:rPr>
                        <a:t> </a:t>
                      </a:r>
                      <a:endParaRPr kumimoji="0" lang="en-US" sz="10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L="49952" marR="49952"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6E90B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Verdana" pitchFamily="34" charset="0"/>
                          <a:ea typeface="Times New Roman" pitchFamily="18" charset="0"/>
                          <a:cs typeface="Arial" charset="0"/>
                        </a:rPr>
                        <a:t>Percentage of Organizations Providing Employee Health Care Coverage</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49952" marR="49952"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6E90B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Verdana" pitchFamily="34" charset="0"/>
                          <a:ea typeface="Times New Roman" pitchFamily="18" charset="0"/>
                          <a:cs typeface="Arial" charset="0"/>
                        </a:rPr>
                        <a:t>Percentage of Organizations Providing Spouse Health Care Coverage</a:t>
                      </a:r>
                      <a:endParaRPr kumimoji="0" lang="en-US" sz="10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L="49952" marR="49952"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6E90B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Verdana" pitchFamily="34" charset="0"/>
                          <a:ea typeface="Times New Roman" pitchFamily="18" charset="0"/>
                          <a:cs typeface="Arial" charset="0"/>
                        </a:rPr>
                        <a:t>Percentage of Organizations Providing Same-Sex Domestic Partner Health Care Coverage</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49952" marR="49952"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6E90B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Verdana" pitchFamily="34" charset="0"/>
                          <a:ea typeface="Times New Roman" pitchFamily="18" charset="0"/>
                          <a:cs typeface="Arial" charset="0"/>
                        </a:rPr>
                        <a:t>Percentage of Organizations Providing Opposite-Sex Domestic Partner Health Care Coverage</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49952" marR="49952"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6E90B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Verdana" pitchFamily="34" charset="0"/>
                          <a:ea typeface="Times New Roman" pitchFamily="18" charset="0"/>
                          <a:cs typeface="Arial" charset="0"/>
                        </a:rPr>
                        <a:t>Percentage of Organizations with Self-Funded Health Care</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49952" marR="49952"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6E90B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Verdana" pitchFamily="34" charset="0"/>
                          <a:ea typeface="Times New Roman" pitchFamily="18" charset="0"/>
                          <a:cs typeface="Arial" charset="0"/>
                        </a:rPr>
                        <a:t>Percentage of Organizations with Specific Stop Loss (SSL) Coverage</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49952" marR="49952"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6E90BE"/>
                    </a:solidFill>
                  </a:tcPr>
                </a:tc>
              </a:tr>
              <a:tr h="417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n</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49952" marR="499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101</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49952" marR="499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91</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49952" marR="499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39</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49952" marR="499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26</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49952" marR="499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39</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49952" marR="499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30</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49952" marR="499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Percent</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49952" marR="499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95%</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49952" marR="499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92%</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49952" marR="499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39%</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49952" marR="499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26%</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49952" marR="499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40%</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49952" marR="499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Verdana" pitchFamily="34" charset="0"/>
                          <a:ea typeface="Times New Roman" pitchFamily="18" charset="0"/>
                          <a:cs typeface="Arial" charset="0"/>
                        </a:rPr>
                        <a:t>81%</a:t>
                      </a:r>
                      <a:endParaRPr kumimoji="0" lang="en-US" sz="10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L="49952" marR="499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9190" name="Rectangle 1"/>
          <p:cNvSpPr>
            <a:spLocks noChangeArrowheads="1"/>
          </p:cNvSpPr>
          <p:nvPr/>
        </p:nvSpPr>
        <p:spPr bwMode="auto">
          <a:xfrm>
            <a:off x="1752600" y="1223963"/>
            <a:ext cx="6324600" cy="1460500"/>
          </a:xfrm>
          <a:prstGeom prst="rect">
            <a:avLst/>
          </a:prstGeom>
          <a:noFill/>
          <a:ln w="9525">
            <a:noFill/>
            <a:miter lim="800000"/>
            <a:headEnd/>
            <a:tailEnd/>
          </a:ln>
        </p:spPr>
        <p:txBody>
          <a:bodyPr anchor="ctr">
            <a:spAutoFit/>
          </a:bodyPr>
          <a:lstStyle/>
          <a:p>
            <a:r>
              <a:rPr lang="en-US" sz="2400" b="1">
                <a:solidFill>
                  <a:srgbClr val="000000"/>
                </a:solidFill>
                <a:ea typeface="Times New Roman" pitchFamily="18" charset="0"/>
                <a:cs typeface="Arial" charset="0"/>
              </a:rPr>
              <a:t>HEALTH CARE COVERAGE</a:t>
            </a:r>
            <a:endParaRPr lang="en-US" sz="2400">
              <a:ea typeface="Times New Roman" pitchFamily="18" charset="0"/>
              <a:cs typeface="Arial" charset="0"/>
            </a:endParaRPr>
          </a:p>
          <a:p>
            <a:pPr eaLnBrk="0" hangingPunct="0"/>
            <a:r>
              <a:rPr lang="en-US" sz="2400" b="1">
                <a:solidFill>
                  <a:srgbClr val="000000"/>
                </a:solidFill>
                <a:ea typeface="Times New Roman" pitchFamily="18" charset="0"/>
                <a:cs typeface="Arial" charset="0"/>
              </a:rPr>
              <a:t>AND SPECIFIC STOP-LOSS COVERAGE PREVALENCE</a:t>
            </a:r>
            <a:endParaRPr lang="en-US" sz="2400">
              <a:ea typeface="Times New Roman" pitchFamily="18" charset="0"/>
              <a:cs typeface="Arial" charset="0"/>
            </a:endParaRPr>
          </a:p>
          <a:p>
            <a:pPr eaLnBrk="0" hangingPunct="0"/>
            <a:r>
              <a:rPr lang="en-US" sz="900">
                <a:latin typeface="Verdana" pitchFamily="34" charset="0"/>
                <a:ea typeface="Times New Roman" pitchFamily="18" charset="0"/>
                <a:cs typeface="Arial" charset="0"/>
              </a:rPr>
              <a:t>* To ensure that the data are seen as credible, data for metrics with an “n” of less than 5 are not displayed.</a:t>
            </a:r>
            <a:endParaRPr lang="en-US" sz="2000">
              <a:ea typeface="Times New Roman" pitchFamily="18" charset="0"/>
              <a:cs typeface="Arial" charset="0"/>
            </a:endParaRPr>
          </a:p>
        </p:txBody>
      </p:sp>
      <p:sp>
        <p:nvSpPr>
          <p:cNvPr id="49191" name="TextBox 8"/>
          <p:cNvSpPr txBox="1">
            <a:spLocks noChangeArrowheads="1"/>
          </p:cNvSpPr>
          <p:nvPr/>
        </p:nvSpPr>
        <p:spPr bwMode="auto">
          <a:xfrm>
            <a:off x="1676400" y="5715000"/>
            <a:ext cx="6553200" cy="457200"/>
          </a:xfrm>
          <a:prstGeom prst="rect">
            <a:avLst/>
          </a:prstGeom>
          <a:noFill/>
          <a:ln w="9525">
            <a:noFill/>
            <a:miter lim="800000"/>
            <a:headEnd/>
            <a:tailEnd/>
          </a:ln>
        </p:spPr>
        <p:txBody>
          <a:bodyPr>
            <a:spAutoFit/>
          </a:bodyPr>
          <a:lstStyle/>
          <a:p>
            <a:r>
              <a:rPr lang="en-US" sz="1200" dirty="0"/>
              <a:t>Source: Society for Human Resource </a:t>
            </a:r>
            <a:r>
              <a:rPr lang="en-US" sz="1200" dirty="0" smtClean="0"/>
              <a:t>Management</a:t>
            </a:r>
            <a:r>
              <a:rPr lang="en-US" sz="1200" dirty="0"/>
              <a:t>, (2009). </a:t>
            </a:r>
            <a:r>
              <a:rPr lang="en-US" sz="1200" i="1" dirty="0"/>
              <a:t>Health </a:t>
            </a:r>
            <a:r>
              <a:rPr lang="en-US" sz="1200" i="1" dirty="0" smtClean="0"/>
              <a:t>care </a:t>
            </a:r>
            <a:r>
              <a:rPr lang="en-US" sz="1200" i="1" dirty="0"/>
              <a:t>b</a:t>
            </a:r>
            <a:r>
              <a:rPr lang="en-US" sz="1200" i="1" dirty="0" smtClean="0"/>
              <a:t>enchmarking </a:t>
            </a:r>
            <a:r>
              <a:rPr lang="en-US" sz="1200" i="1" dirty="0"/>
              <a:t>r</a:t>
            </a:r>
            <a:r>
              <a:rPr lang="en-US" sz="1200" i="1" dirty="0" smtClean="0"/>
              <a:t>eport</a:t>
            </a:r>
            <a:r>
              <a:rPr lang="en-US" sz="1200" dirty="0"/>
              <a:t>. Alexandria, VA: SHRM.</a:t>
            </a:r>
          </a:p>
        </p:txBody>
      </p:sp>
      <p:sp>
        <p:nvSpPr>
          <p:cNvPr id="8" name="Slide Number Placeholder 7"/>
          <p:cNvSpPr>
            <a:spLocks noGrp="1"/>
          </p:cNvSpPr>
          <p:nvPr>
            <p:ph type="sldNum" sz="quarter" idx="11"/>
          </p:nvPr>
        </p:nvSpPr>
        <p:spPr/>
        <p:txBody>
          <a:bodyPr/>
          <a:lstStyle/>
          <a:p>
            <a:pPr>
              <a:defRPr/>
            </a:pPr>
            <a:fld id="{9C84F1FF-3AAA-491D-8E73-FFE5991B4BAC}" type="slidenum">
              <a:rPr lang="en-US" smtClean="0"/>
              <a:pPr>
                <a:defRPr/>
              </a:pPr>
              <a:t>18</a:t>
            </a:fld>
            <a:endParaRPr lang="en-US" dirty="0"/>
          </a:p>
        </p:txBody>
      </p:sp>
      <p:sp>
        <p:nvSpPr>
          <p:cNvPr id="9" name="Footer Placeholder 8"/>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smtClean="0"/>
              <a:t>Exercise 1: Using Benchmarking Information</a:t>
            </a:r>
          </a:p>
        </p:txBody>
      </p:sp>
      <p:sp>
        <p:nvSpPr>
          <p:cNvPr id="51202" name="Content Placeholder 2"/>
          <p:cNvSpPr>
            <a:spLocks noGrp="1"/>
          </p:cNvSpPr>
          <p:nvPr>
            <p:ph idx="1"/>
          </p:nvPr>
        </p:nvSpPr>
        <p:spPr/>
        <p:txBody>
          <a:bodyPr/>
          <a:lstStyle/>
          <a:p>
            <a:pPr marL="0" indent="0">
              <a:buFontTx/>
              <a:buNone/>
            </a:pPr>
            <a:r>
              <a:rPr lang="en-US" sz="2400" smtClean="0">
                <a:solidFill>
                  <a:schemeClr val="tx1"/>
                </a:solidFill>
              </a:rPr>
              <a:t>Using the data in the table on the next slide, answer the following questions:</a:t>
            </a:r>
          </a:p>
          <a:p>
            <a:pPr marL="236538" lvl="1" indent="-236538">
              <a:buFont typeface="Arial" charset="0"/>
              <a:buChar char="•"/>
            </a:pPr>
            <a:r>
              <a:rPr lang="en-US" smtClean="0"/>
              <a:t>Your organization only offers employees one type of health plan, and it is an indemnity plan. Your organization is considering offering another health care plan to its employees. Based on the data:</a:t>
            </a:r>
          </a:p>
          <a:p>
            <a:pPr marL="636588" lvl="2" indent="-236538"/>
            <a:r>
              <a:rPr lang="en-US" sz="2000" smtClean="0"/>
              <a:t>What percentage of employers responding to this survey offer more than one plan?</a:t>
            </a:r>
          </a:p>
          <a:p>
            <a:pPr marL="636588" lvl="2" indent="-236538"/>
            <a:r>
              <a:rPr lang="en-US" sz="2000" smtClean="0"/>
              <a:t>What other health care plans might be attractive to employees?</a:t>
            </a:r>
          </a:p>
          <a:p>
            <a:pPr marL="236538" lvl="1" indent="-236538">
              <a:buFont typeface="Arial" charset="0"/>
              <a:buChar char="•"/>
            </a:pPr>
            <a:endParaRPr lang="en-US" smtClean="0">
              <a:solidFill>
                <a:schemeClr val="tx1"/>
              </a:solidFill>
            </a:endParaRPr>
          </a:p>
          <a:p>
            <a:pPr marL="0" indent="0">
              <a:buFontTx/>
              <a:buNone/>
            </a:pPr>
            <a:endParaRPr lang="en-US" sz="2400" smtClean="0">
              <a:solidFill>
                <a:schemeClr val="tx1"/>
              </a:solidFill>
            </a:endParaRPr>
          </a:p>
          <a:p>
            <a:pPr marL="0" indent="0"/>
            <a:endParaRPr lang="en-US" sz="2400" smtClean="0"/>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19</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6"/>
          <p:cNvSpPr>
            <a:spLocks noGrp="1" noChangeArrowheads="1"/>
          </p:cNvSpPr>
          <p:nvPr>
            <p:ph type="title"/>
          </p:nvPr>
        </p:nvSpPr>
        <p:spPr/>
        <p:txBody>
          <a:bodyPr/>
          <a:lstStyle/>
          <a:p>
            <a:pPr eaLnBrk="1" hangingPunct="1"/>
            <a:r>
              <a:rPr lang="en-US" sz="2800" dirty="0" smtClean="0"/>
              <a:t>Learning Objectives</a:t>
            </a:r>
          </a:p>
        </p:txBody>
      </p:sp>
      <p:sp>
        <p:nvSpPr>
          <p:cNvPr id="17412" name="Rectangle 27"/>
          <p:cNvSpPr>
            <a:spLocks noGrp="1" noChangeArrowheads="1"/>
          </p:cNvSpPr>
          <p:nvPr>
            <p:ph idx="1"/>
          </p:nvPr>
        </p:nvSpPr>
        <p:spPr/>
        <p:txBody>
          <a:bodyPr/>
          <a:lstStyle/>
          <a:p>
            <a:pPr>
              <a:buFontTx/>
              <a:buNone/>
            </a:pPr>
            <a:r>
              <a:rPr lang="en-US" sz="2400" dirty="0" smtClean="0"/>
              <a:t>	At the completion of this section of the module, students will be able to:</a:t>
            </a:r>
          </a:p>
          <a:p>
            <a:pPr lvl="1">
              <a:buFontTx/>
              <a:buChar char="•"/>
            </a:pPr>
            <a:r>
              <a:rPr lang="en-US" sz="2400" dirty="0" smtClean="0"/>
              <a:t>Identify the issues in discretionary benefits design and implementation.</a:t>
            </a:r>
          </a:p>
          <a:p>
            <a:pPr lvl="1">
              <a:buFontTx/>
              <a:buChar char="•"/>
            </a:pPr>
            <a:r>
              <a:rPr lang="en-US" sz="2400" dirty="0" smtClean="0"/>
              <a:t>Define the types of discretionary benefits.</a:t>
            </a:r>
          </a:p>
          <a:p>
            <a:pPr lvl="1">
              <a:buFontTx/>
              <a:buChar char="•"/>
            </a:pPr>
            <a:r>
              <a:rPr lang="en-US" sz="2400" dirty="0" smtClean="0"/>
              <a:t>Identify the relationship between various discretionary benefits programs and relevant federal law.</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2</a:t>
            </a:fld>
            <a:endParaRPr lang="en-US" dirty="0"/>
          </a:p>
        </p:txBody>
      </p:sp>
      <p:sp>
        <p:nvSpPr>
          <p:cNvPr id="7" name="Footer Placeholder 6"/>
          <p:cNvSpPr>
            <a:spLocks noGrp="1"/>
          </p:cNvSpPr>
          <p:nvPr>
            <p:ph type="ftr" sz="quarter" idx="10"/>
          </p:nvPr>
        </p:nvSpPr>
        <p:spPr/>
        <p:txBody>
          <a:bodyPr/>
          <a:lstStyle/>
          <a:p>
            <a:pPr>
              <a:defRPr/>
            </a:pPr>
            <a:r>
              <a:rPr lang="en-US" dirty="0" smtClean="0"/>
              <a:t>SHRM© 2010</a:t>
            </a:r>
            <a:endParaRPr lang="en-US" baseline="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5"/>
          <p:cNvSpPr>
            <a:spLocks noGrp="1"/>
          </p:cNvSpPr>
          <p:nvPr>
            <p:ph type="title"/>
          </p:nvPr>
        </p:nvSpPr>
        <p:spPr/>
        <p:txBody>
          <a:bodyPr/>
          <a:lstStyle/>
          <a:p>
            <a:r>
              <a:rPr lang="en-US" smtClean="0"/>
              <a:t>Table 2</a:t>
            </a:r>
          </a:p>
        </p:txBody>
      </p:sp>
      <p:graphicFrame>
        <p:nvGraphicFramePr>
          <p:cNvPr id="8" name="Table 7"/>
          <p:cNvGraphicFramePr>
            <a:graphicFrameLocks noGrp="1"/>
          </p:cNvGraphicFramePr>
          <p:nvPr/>
        </p:nvGraphicFramePr>
        <p:xfrm>
          <a:off x="1981200" y="2286000"/>
          <a:ext cx="6858000" cy="3105152"/>
        </p:xfrm>
        <a:graphic>
          <a:graphicData uri="http://schemas.openxmlformats.org/drawingml/2006/table">
            <a:tbl>
              <a:tblPr/>
              <a:tblGrid>
                <a:gridCol w="1369402"/>
                <a:gridCol w="1229667"/>
                <a:gridCol w="1231220"/>
                <a:gridCol w="1720292"/>
                <a:gridCol w="1307419"/>
              </a:tblGrid>
              <a:tr h="1111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Verdana" pitchFamily="34" charset="0"/>
                          <a:ea typeface="Times New Roman" pitchFamily="18" charset="0"/>
                          <a:cs typeface="Arial" charset="0"/>
                        </a:rPr>
                        <a:t> </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6E90B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Verdana" pitchFamily="34" charset="0"/>
                          <a:ea typeface="Times New Roman" pitchFamily="18" charset="0"/>
                          <a:cs typeface="Arial" charset="0"/>
                        </a:rPr>
                        <a:t>Percentage of Employees Enrolled</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6E90B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Verdana" pitchFamily="34" charset="0"/>
                          <a:ea typeface="Times New Roman" pitchFamily="18" charset="0"/>
                          <a:cs typeface="Arial" charset="0"/>
                        </a:rPr>
                        <a:t>Percentage of Organizations Offering Plan</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6E90B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Verdana" pitchFamily="34" charset="0"/>
                          <a:ea typeface="Times New Roman" pitchFamily="18" charset="0"/>
                          <a:cs typeface="Arial" charset="0"/>
                        </a:rPr>
                        <a:t> </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6E90B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Verdana" pitchFamily="34" charset="0"/>
                          <a:ea typeface="Times New Roman" pitchFamily="18" charset="0"/>
                          <a:cs typeface="Arial" charset="0"/>
                        </a:rPr>
                        <a:t>Number of Health Care Plans Offered</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6E90BE"/>
                    </a:solidFill>
                  </a:tcPr>
                </a:tc>
              </a:tr>
              <a:tr h="284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n</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67</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98</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n</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98</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HMO</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24%</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55%</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1 Plan</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43%</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EPO</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1%</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Verdana" pitchFamily="34" charset="0"/>
                          <a:ea typeface="Times New Roman" pitchFamily="18" charset="0"/>
                          <a:cs typeface="Arial" charset="0"/>
                        </a:rPr>
                        <a:t>4%</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2 Plans</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35%</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284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PPO</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49%</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83%</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3 or More Plans</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22%</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POS</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9%</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23%</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Arial" charset="0"/>
                        <a:cs typeface="Times New Roman" pitchFamily="18" charset="0"/>
                      </a:endParaRPr>
                    </a:p>
                  </a:txBody>
                  <a:tcPr marL="60960" marR="60960"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Arial" charset="0"/>
                        <a:cs typeface="Times New Roman" pitchFamily="18" charset="0"/>
                      </a:endParaRPr>
                    </a:p>
                  </a:txBody>
                  <a:tcPr marL="60960" marR="6096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Indemnity</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1%</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7%</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Arial" charset="0"/>
                        <a:cs typeface="Times New Roman" pitchFamily="18" charset="0"/>
                      </a:endParaRPr>
                    </a:p>
                  </a:txBody>
                  <a:tcPr marL="60960" marR="6096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Arial" charset="0"/>
                        <a:cs typeface="Times New Roman" pitchFamily="18" charset="0"/>
                      </a:endParaRPr>
                    </a:p>
                  </a:txBody>
                  <a:tcPr marL="60960" marR="60960" marT="0" marB="0" anchor="b" horzOverflow="overflow">
                    <a:lnL>
                      <a:noFill/>
                    </a:lnL>
                    <a:lnR>
                      <a:noFill/>
                    </a:lnR>
                    <a:lnT>
                      <a:noFill/>
                    </a:lnT>
                    <a:lnB>
                      <a:noFill/>
                    </a:lnB>
                    <a:lnTlToBr>
                      <a:noFill/>
                    </a:lnTlToBr>
                    <a:lnBlToTr>
                      <a:noFill/>
                    </a:lnBlToTr>
                    <a:noFill/>
                  </a:tcPr>
                </a:tc>
              </a:tr>
              <a:tr h="284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CDHP</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3%</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ea typeface="Times New Roman" pitchFamily="18" charset="0"/>
                          <a:cs typeface="Arial" charset="0"/>
                        </a:rPr>
                        <a:t>12%</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Arial" charset="0"/>
                        <a:cs typeface="Times New Roman" pitchFamily="18" charset="0"/>
                      </a:endParaRPr>
                    </a:p>
                  </a:txBody>
                  <a:tcPr marL="60960" marR="6096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0000"/>
                        </a:solidFill>
                        <a:effectLst/>
                        <a:latin typeface="Arial" charset="0"/>
                        <a:cs typeface="Times New Roman" pitchFamily="18" charset="0"/>
                      </a:endParaRPr>
                    </a:p>
                  </a:txBody>
                  <a:tcPr marL="60960" marR="60960" marT="0" marB="0" anchor="b" horzOverflow="overflow">
                    <a:lnL>
                      <a:noFill/>
                    </a:lnL>
                    <a:lnR>
                      <a:noFill/>
                    </a:lnR>
                    <a:lnT>
                      <a:noFill/>
                    </a:lnT>
                    <a:lnB>
                      <a:noFill/>
                    </a:lnB>
                    <a:lnTlToBr>
                      <a:noFill/>
                    </a:lnTlToBr>
                    <a:lnBlToTr>
                      <a:noFill/>
                    </a:lnBlToTr>
                    <a:noFill/>
                  </a:tcPr>
                </a:tc>
              </a:tr>
            </a:tbl>
          </a:graphicData>
        </a:graphic>
      </p:graphicFrame>
      <p:sp>
        <p:nvSpPr>
          <p:cNvPr id="53309" name="Rectangle 1"/>
          <p:cNvSpPr>
            <a:spLocks noChangeArrowheads="1"/>
          </p:cNvSpPr>
          <p:nvPr/>
        </p:nvSpPr>
        <p:spPr bwMode="auto">
          <a:xfrm>
            <a:off x="1828800" y="1131888"/>
            <a:ext cx="6019800" cy="1095375"/>
          </a:xfrm>
          <a:prstGeom prst="rect">
            <a:avLst/>
          </a:prstGeom>
          <a:noFill/>
          <a:ln w="9525">
            <a:noFill/>
            <a:miter lim="800000"/>
            <a:headEnd/>
            <a:tailEnd/>
          </a:ln>
        </p:spPr>
        <p:txBody>
          <a:bodyPr anchor="ctr">
            <a:spAutoFit/>
          </a:bodyPr>
          <a:lstStyle/>
          <a:p>
            <a:r>
              <a:rPr lang="en-US" sz="2400" b="1">
                <a:solidFill>
                  <a:srgbClr val="000000"/>
                </a:solidFill>
                <a:ea typeface="Times New Roman" pitchFamily="18" charset="0"/>
                <a:cs typeface="Arial" charset="0"/>
              </a:rPr>
              <a:t>EMPLOYEE PARTICIPATION AND PLANS OFFERED</a:t>
            </a:r>
            <a:endParaRPr lang="en-US" sz="2400">
              <a:ea typeface="Times New Roman" pitchFamily="18" charset="0"/>
              <a:cs typeface="Arial" charset="0"/>
            </a:endParaRPr>
          </a:p>
          <a:p>
            <a:pPr eaLnBrk="0" hangingPunct="0"/>
            <a:r>
              <a:rPr lang="en-US" sz="900">
                <a:solidFill>
                  <a:srgbClr val="000000"/>
                </a:solidFill>
                <a:latin typeface="Verdana" pitchFamily="34" charset="0"/>
                <a:ea typeface="Times New Roman" pitchFamily="18" charset="0"/>
                <a:cs typeface="Arial" charset="0"/>
              </a:rPr>
              <a:t>* To ensure that the data are seen as credible, data for metrics with an “n” of less than 5 are not displayed.</a:t>
            </a:r>
            <a:endParaRPr lang="en-US" sz="2000">
              <a:ea typeface="Times New Roman" pitchFamily="18" charset="0"/>
              <a:cs typeface="Arial" charset="0"/>
            </a:endParaRPr>
          </a:p>
        </p:txBody>
      </p:sp>
      <p:sp>
        <p:nvSpPr>
          <p:cNvPr id="53310" name="TextBox 8"/>
          <p:cNvSpPr txBox="1">
            <a:spLocks noChangeArrowheads="1"/>
          </p:cNvSpPr>
          <p:nvPr/>
        </p:nvSpPr>
        <p:spPr bwMode="auto">
          <a:xfrm>
            <a:off x="1676400" y="5715000"/>
            <a:ext cx="6553200" cy="457200"/>
          </a:xfrm>
          <a:prstGeom prst="rect">
            <a:avLst/>
          </a:prstGeom>
          <a:noFill/>
          <a:ln w="9525">
            <a:noFill/>
            <a:miter lim="800000"/>
            <a:headEnd/>
            <a:tailEnd/>
          </a:ln>
        </p:spPr>
        <p:txBody>
          <a:bodyPr>
            <a:spAutoFit/>
          </a:bodyPr>
          <a:lstStyle/>
          <a:p>
            <a:r>
              <a:rPr lang="en-US" sz="1200" dirty="0"/>
              <a:t>Source: Society for Human Resource </a:t>
            </a:r>
            <a:r>
              <a:rPr lang="en-US" sz="1200" dirty="0" smtClean="0"/>
              <a:t>Management. </a:t>
            </a:r>
            <a:r>
              <a:rPr lang="en-US" sz="1200" dirty="0"/>
              <a:t>(2009). </a:t>
            </a:r>
            <a:r>
              <a:rPr lang="en-US" sz="1200" i="1" dirty="0"/>
              <a:t>Health </a:t>
            </a:r>
            <a:r>
              <a:rPr lang="en-US" sz="1200" i="1" dirty="0" smtClean="0"/>
              <a:t>care </a:t>
            </a:r>
            <a:r>
              <a:rPr lang="en-US" sz="1200" i="1" dirty="0"/>
              <a:t>b</a:t>
            </a:r>
            <a:r>
              <a:rPr lang="en-US" sz="1200" i="1" dirty="0" smtClean="0"/>
              <a:t>enchmarking </a:t>
            </a:r>
            <a:r>
              <a:rPr lang="en-US" sz="1200" i="1" dirty="0"/>
              <a:t>r</a:t>
            </a:r>
            <a:r>
              <a:rPr lang="en-US" sz="1200" i="1" dirty="0" smtClean="0"/>
              <a:t>eport</a:t>
            </a:r>
            <a:r>
              <a:rPr lang="en-US" sz="1200" dirty="0"/>
              <a:t>. Alexandria, VA: SHRM.</a:t>
            </a:r>
          </a:p>
        </p:txBody>
      </p:sp>
      <p:sp>
        <p:nvSpPr>
          <p:cNvPr id="9" name="Slide Number Placeholder 8"/>
          <p:cNvSpPr>
            <a:spLocks noGrp="1"/>
          </p:cNvSpPr>
          <p:nvPr>
            <p:ph type="sldNum" sz="quarter" idx="11"/>
          </p:nvPr>
        </p:nvSpPr>
        <p:spPr/>
        <p:txBody>
          <a:bodyPr/>
          <a:lstStyle/>
          <a:p>
            <a:pPr>
              <a:defRPr/>
            </a:pPr>
            <a:fld id="{9C84F1FF-3AAA-491D-8E73-FFE5991B4BAC}" type="slidenum">
              <a:rPr lang="en-US" smtClean="0"/>
              <a:pPr>
                <a:defRPr/>
              </a:pPr>
              <a:t>20</a:t>
            </a:fld>
            <a:endParaRPr lang="en-US" dirty="0"/>
          </a:p>
        </p:txBody>
      </p:sp>
      <p:sp>
        <p:nvSpPr>
          <p:cNvPr id="10" name="Footer Placeholder 9"/>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mtClean="0"/>
              <a:t>Assessment: True or False Questions</a:t>
            </a:r>
          </a:p>
        </p:txBody>
      </p:sp>
      <p:sp>
        <p:nvSpPr>
          <p:cNvPr id="55298" name="Content Placeholder 2"/>
          <p:cNvSpPr>
            <a:spLocks noGrp="1"/>
          </p:cNvSpPr>
          <p:nvPr>
            <p:ph idx="1"/>
          </p:nvPr>
        </p:nvSpPr>
        <p:spPr>
          <a:xfrm>
            <a:off x="1828800" y="1143000"/>
            <a:ext cx="7010400" cy="4830763"/>
          </a:xfrm>
        </p:spPr>
        <p:txBody>
          <a:bodyPr/>
          <a:lstStyle/>
          <a:p>
            <a:pPr>
              <a:buNone/>
            </a:pPr>
            <a:r>
              <a:rPr lang="en-US" sz="1800" dirty="0" smtClean="0"/>
              <a:t>1. Employers often outsource the administration of employee benefits because it requires a specialized knowledge set.</a:t>
            </a:r>
          </a:p>
          <a:p>
            <a:pPr>
              <a:buNone/>
            </a:pPr>
            <a:r>
              <a:rPr lang="en-US" sz="1800" dirty="0" smtClean="0"/>
              <a:t>2. Employees often consider what discretionary benefits are available when deciding to work for an employer.</a:t>
            </a:r>
          </a:p>
          <a:p>
            <a:pPr>
              <a:buNone/>
            </a:pPr>
            <a:r>
              <a:rPr lang="en-US" sz="1800" dirty="0" smtClean="0"/>
              <a:t>3. It is neither important nor legally required to inform employees of their benefits offerings or elections.</a:t>
            </a:r>
          </a:p>
          <a:p>
            <a:pPr>
              <a:buNone/>
            </a:pPr>
            <a:r>
              <a:rPr lang="en-US" sz="1800" dirty="0" smtClean="0"/>
              <a:t>4. If the right factors are considered, the choice of employee benefits offered may lead to changes in employee behavior.</a:t>
            </a:r>
          </a:p>
          <a:p>
            <a:pPr>
              <a:buNone/>
            </a:pPr>
            <a:r>
              <a:rPr lang="en-US" sz="1800" dirty="0" smtClean="0"/>
              <a:t>5. All employers place the same value on discretionary benefits.</a:t>
            </a:r>
          </a:p>
          <a:p>
            <a:pPr>
              <a:buNone/>
            </a:pPr>
            <a:r>
              <a:rPr lang="en-US" sz="1800" dirty="0" smtClean="0"/>
              <a:t>6. It is ideal for employees to have a choice in the benefits they receive.</a:t>
            </a:r>
          </a:p>
          <a:p>
            <a:pPr>
              <a:buNone/>
            </a:pPr>
            <a:r>
              <a:rPr lang="en-US" sz="1800" dirty="0" smtClean="0"/>
              <a:t>7. Discretionary benefits are those employee benefits that are mandated by law.</a:t>
            </a:r>
          </a:p>
          <a:p>
            <a:pPr>
              <a:buNone/>
            </a:pPr>
            <a:r>
              <a:rPr lang="en-US" sz="1800" dirty="0" smtClean="0"/>
              <a:t>8. In an organization where the majority of employees are between the ages of 20and 40, employees are more likely to value benefits related to child birth and child care.</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21</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smtClean="0"/>
              <a:t>Assessment: True or False Questions</a:t>
            </a:r>
          </a:p>
        </p:txBody>
      </p:sp>
      <p:sp>
        <p:nvSpPr>
          <p:cNvPr id="57346" name="Content Placeholder 2"/>
          <p:cNvSpPr>
            <a:spLocks noGrp="1"/>
          </p:cNvSpPr>
          <p:nvPr>
            <p:ph idx="1"/>
          </p:nvPr>
        </p:nvSpPr>
        <p:spPr/>
        <p:txBody>
          <a:bodyPr/>
          <a:lstStyle/>
          <a:p>
            <a:pPr>
              <a:buNone/>
            </a:pPr>
            <a:r>
              <a:rPr lang="en-US" sz="1800" dirty="0" smtClean="0"/>
              <a:t>9. Cafeteria plans have the least amount of flexibility for employees in the variety of benefits employees receive.</a:t>
            </a:r>
          </a:p>
          <a:p>
            <a:pPr>
              <a:buNone/>
            </a:pPr>
            <a:r>
              <a:rPr lang="en-US" sz="1800" dirty="0" smtClean="0"/>
              <a:t>10. Total rewards statements provide personalized data to employees about the compensation and benefits received through their employers (e.g., cost, elections, account balances).</a:t>
            </a:r>
          </a:p>
          <a:p>
            <a:pPr>
              <a:buNone/>
            </a:pPr>
            <a:r>
              <a:rPr lang="en-US" sz="1800" dirty="0" smtClean="0"/>
              <a:t>11. There are no legal requirements that control the type and frequency of benefits communication.</a:t>
            </a:r>
          </a:p>
          <a:p>
            <a:pPr>
              <a:buNone/>
            </a:pPr>
            <a:r>
              <a:rPr lang="en-US" sz="1800" dirty="0" smtClean="0"/>
              <a:t>12. Employees often compare what similar organizations offer in terms of employee benefits.</a:t>
            </a:r>
          </a:p>
          <a:p>
            <a:pPr>
              <a:buNone/>
            </a:pPr>
            <a:r>
              <a:rPr lang="en-US" sz="1800" dirty="0" smtClean="0"/>
              <a:t>13. The timing of benefits communication is important to its overall success.</a:t>
            </a:r>
          </a:p>
          <a:p>
            <a:pPr>
              <a:buNone/>
            </a:pPr>
            <a:r>
              <a:rPr lang="en-US" sz="1800" dirty="0" smtClean="0"/>
              <a:t>14. Employers should align their benefits strategy as part of a total rewards strategy.</a:t>
            </a:r>
          </a:p>
          <a:p>
            <a:pPr>
              <a:buNone/>
            </a:pPr>
            <a:r>
              <a:rPr lang="en-US" sz="1800" dirty="0" smtClean="0"/>
              <a:t>15. The Internal Revenue Code does not offer tax incentives to employers for certain discretionary benefits offerings.</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22</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smtClean="0"/>
              <a:t>Assessment: Discussion Questions</a:t>
            </a:r>
          </a:p>
        </p:txBody>
      </p:sp>
      <p:sp>
        <p:nvSpPr>
          <p:cNvPr id="59394" name="Content Placeholder 2"/>
          <p:cNvSpPr>
            <a:spLocks noGrp="1"/>
          </p:cNvSpPr>
          <p:nvPr>
            <p:ph idx="1"/>
          </p:nvPr>
        </p:nvSpPr>
        <p:spPr/>
        <p:txBody>
          <a:bodyPr/>
          <a:lstStyle/>
          <a:p>
            <a:pPr marL="457200" indent="-457200">
              <a:buFontTx/>
              <a:buAutoNum type="arabicPeriod"/>
            </a:pPr>
            <a:r>
              <a:rPr lang="en-US" dirty="0" smtClean="0"/>
              <a:t>What role(s) can discretionary benefits play in an organization’s HR function?</a:t>
            </a:r>
          </a:p>
          <a:p>
            <a:pPr marL="457200" indent="-457200">
              <a:buFontTx/>
              <a:buAutoNum type="arabicPeriod"/>
            </a:pPr>
            <a:r>
              <a:rPr lang="en-US" dirty="0" smtClean="0"/>
              <a:t>What should an employer take into account when designing a discretionary benefits program?</a:t>
            </a:r>
          </a:p>
          <a:p>
            <a:pPr marL="457200" indent="-457200">
              <a:buFontTx/>
              <a:buAutoNum type="arabicPeriod"/>
            </a:pPr>
            <a:r>
              <a:rPr lang="en-US" dirty="0" smtClean="0"/>
              <a:t>How should the program be communicated?</a:t>
            </a:r>
          </a:p>
          <a:p>
            <a:pPr marL="457200" indent="-457200">
              <a:buFontTx/>
              <a:buAutoNum type="arabicPeriod"/>
            </a:pPr>
            <a:endParaRPr lang="en-US" dirty="0" smtClean="0"/>
          </a:p>
        </p:txBody>
      </p:sp>
      <p:pic>
        <p:nvPicPr>
          <p:cNvPr id="59397" name="Picture 6" descr="C:\Program Files\Microsoft Office\MEDIA\CAGCAT10\j0195812.wmf"/>
          <p:cNvPicPr>
            <a:picLocks noChangeAspect="1" noChangeArrowheads="1"/>
          </p:cNvPicPr>
          <p:nvPr/>
        </p:nvPicPr>
        <p:blipFill>
          <a:blip r:embed="rId3" cstate="print"/>
          <a:srcRect/>
          <a:stretch>
            <a:fillRect/>
          </a:stretch>
        </p:blipFill>
        <p:spPr bwMode="auto">
          <a:xfrm>
            <a:off x="6477000" y="4191000"/>
            <a:ext cx="1773238" cy="1824038"/>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A23B0F24-267A-4B01-9F8E-C05C877A070B}" type="slidenum">
              <a:rPr lang="en-US" smtClean="0"/>
              <a:pPr>
                <a:defRPr/>
              </a:pPr>
              <a:t>23</a:t>
            </a:fld>
            <a:endParaRPr lang="en-US" dirty="0"/>
          </a:p>
        </p:txBody>
      </p:sp>
      <p:sp>
        <p:nvSpPr>
          <p:cNvPr id="8" name="Footer Placeholder 7"/>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sz="2800" dirty="0" smtClean="0"/>
              <a:t>Health and Medical Benefits</a:t>
            </a:r>
            <a:endParaRPr lang="en-US" sz="2800" dirty="0"/>
          </a:p>
        </p:txBody>
      </p:sp>
      <p:sp>
        <p:nvSpPr>
          <p:cNvPr id="3" name="Subtitle 2"/>
          <p:cNvSpPr>
            <a:spLocks noGrp="1"/>
          </p:cNvSpPr>
          <p:nvPr>
            <p:ph type="subTitle" sz="quarter" idx="1"/>
          </p:nvPr>
        </p:nvSpPr>
        <p:spPr/>
        <p:txBody>
          <a:bodyPr/>
          <a:lstStyle/>
          <a:p>
            <a:r>
              <a:rPr lang="en-US" sz="1600" dirty="0" smtClean="0"/>
              <a:t>Session 2</a:t>
            </a:r>
            <a:endParaRPr lang="en-US"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6"/>
          <p:cNvSpPr>
            <a:spLocks noGrp="1" noChangeArrowheads="1"/>
          </p:cNvSpPr>
          <p:nvPr>
            <p:ph type="title"/>
          </p:nvPr>
        </p:nvSpPr>
        <p:spPr/>
        <p:txBody>
          <a:bodyPr/>
          <a:lstStyle/>
          <a:p>
            <a:pPr eaLnBrk="1" hangingPunct="1"/>
            <a:r>
              <a:rPr lang="en-US" dirty="0" smtClean="0"/>
              <a:t>Session 2 Learning Objectives</a:t>
            </a:r>
          </a:p>
        </p:txBody>
      </p:sp>
      <p:sp>
        <p:nvSpPr>
          <p:cNvPr id="63492" name="Rectangle 27"/>
          <p:cNvSpPr>
            <a:spLocks noGrp="1" noChangeArrowheads="1"/>
          </p:cNvSpPr>
          <p:nvPr>
            <p:ph idx="1"/>
          </p:nvPr>
        </p:nvSpPr>
        <p:spPr>
          <a:xfrm>
            <a:off x="1828800" y="1295400"/>
            <a:ext cx="7315200" cy="4830763"/>
          </a:xfrm>
        </p:spPr>
        <p:txBody>
          <a:bodyPr/>
          <a:lstStyle/>
          <a:p>
            <a:pPr marL="0" indent="0" eaLnBrk="1" hangingPunct="1">
              <a:buFontTx/>
              <a:buNone/>
            </a:pPr>
            <a:r>
              <a:rPr lang="en-US" sz="2400" dirty="0" smtClean="0"/>
              <a:t>After completing this session, students will be able to define the following benefits and their relationship with appropriate law:</a:t>
            </a:r>
          </a:p>
          <a:p>
            <a:pPr marL="0" indent="0" eaLnBrk="1" hangingPunct="1">
              <a:buFont typeface="Arial" pitchFamily="34" charset="0"/>
              <a:buChar char="•"/>
            </a:pPr>
            <a:r>
              <a:rPr lang="en-US" sz="2400" dirty="0" smtClean="0"/>
              <a:t>Insurance coverage options.</a:t>
            </a:r>
          </a:p>
          <a:p>
            <a:pPr marL="0" indent="0" eaLnBrk="1" hangingPunct="1"/>
            <a:r>
              <a:rPr lang="en-US" sz="2400" dirty="0" smtClean="0"/>
              <a:t>Major medical plans.</a:t>
            </a:r>
          </a:p>
          <a:p>
            <a:pPr marL="0" indent="0" eaLnBrk="1" hangingPunct="1"/>
            <a:r>
              <a:rPr lang="en-US" sz="2400" dirty="0" smtClean="0"/>
              <a:t>Other medical benefits:</a:t>
            </a:r>
          </a:p>
          <a:p>
            <a:pPr lvl="1" eaLnBrk="1" hangingPunct="1"/>
            <a:r>
              <a:rPr lang="en-US" dirty="0" smtClean="0"/>
              <a:t>Dental.</a:t>
            </a:r>
          </a:p>
          <a:p>
            <a:pPr lvl="1" eaLnBrk="1" hangingPunct="1"/>
            <a:r>
              <a:rPr lang="en-US" dirty="0" smtClean="0"/>
              <a:t>Vision.</a:t>
            </a:r>
          </a:p>
          <a:p>
            <a:pPr lvl="1" eaLnBrk="1" hangingPunct="1"/>
            <a:r>
              <a:rPr lang="en-US" dirty="0" smtClean="0"/>
              <a:t>Prescription drugs.</a:t>
            </a:r>
          </a:p>
          <a:p>
            <a:pPr lvl="1" eaLnBrk="1" hangingPunct="1"/>
            <a:r>
              <a:rPr lang="en-US" dirty="0" smtClean="0"/>
              <a:t>Employee assistance programs (EAPs).</a:t>
            </a:r>
          </a:p>
          <a:p>
            <a:pPr lvl="1" eaLnBrk="1" hangingPunct="1"/>
            <a:r>
              <a:rPr lang="en-US" dirty="0" smtClean="0"/>
              <a:t>Mental health and substance abuse programs.</a:t>
            </a:r>
          </a:p>
          <a:p>
            <a:pPr lvl="1" eaLnBrk="1" hangingPunct="1"/>
            <a:r>
              <a:rPr lang="en-US" dirty="0" smtClean="0"/>
              <a:t>Wellness programs.</a:t>
            </a:r>
          </a:p>
          <a:p>
            <a:pPr lvl="1" eaLnBrk="1" hangingPunct="1"/>
            <a:endParaRPr lang="en-US" dirty="0" smtClean="0"/>
          </a:p>
          <a:p>
            <a:pPr lvl="1" eaLnBrk="1" hangingPunct="1">
              <a:buFont typeface="Arial" charset="0"/>
              <a:buNone/>
            </a:pPr>
            <a:endParaRPr lang="en-US" sz="1800" dirty="0" smtClean="0"/>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25</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sz="2800" smtClean="0"/>
              <a:t>Coverage</a:t>
            </a:r>
          </a:p>
        </p:txBody>
      </p:sp>
      <p:sp>
        <p:nvSpPr>
          <p:cNvPr id="65538" name="Content Placeholder 2"/>
          <p:cNvSpPr>
            <a:spLocks noGrp="1"/>
          </p:cNvSpPr>
          <p:nvPr>
            <p:ph idx="1"/>
          </p:nvPr>
        </p:nvSpPr>
        <p:spPr>
          <a:xfrm>
            <a:off x="1752600" y="1600200"/>
            <a:ext cx="6858000" cy="2895600"/>
          </a:xfrm>
        </p:spPr>
        <p:txBody>
          <a:bodyPr/>
          <a:lstStyle/>
          <a:p>
            <a:r>
              <a:rPr lang="en-US" sz="2400" dirty="0" smtClean="0"/>
              <a:t>Single or family?</a:t>
            </a:r>
          </a:p>
          <a:p>
            <a:pPr lvl="1"/>
            <a:r>
              <a:rPr lang="en-US" sz="2400" dirty="0" smtClean="0"/>
              <a:t>Employee (and dependents).</a:t>
            </a:r>
          </a:p>
          <a:p>
            <a:r>
              <a:rPr lang="en-US" sz="2400" dirty="0" smtClean="0"/>
              <a:t>Individual or group?</a:t>
            </a:r>
          </a:p>
          <a:p>
            <a:pPr lvl="1"/>
            <a:r>
              <a:rPr lang="en-US" sz="2400" dirty="0" smtClean="0"/>
              <a:t>Individual and the insurance provider.</a:t>
            </a:r>
          </a:p>
          <a:p>
            <a:pPr lvl="1"/>
            <a:r>
              <a:rPr lang="en-US" sz="2400" dirty="0" smtClean="0"/>
              <a:t>Group of employees through a single contract</a:t>
            </a:r>
            <a:r>
              <a:rPr lang="en-US" dirty="0" smtClean="0"/>
              <a:t>.</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26</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sz="2800" smtClean="0"/>
              <a:t>Major Medical Benefits</a:t>
            </a:r>
          </a:p>
        </p:txBody>
      </p:sp>
      <p:sp>
        <p:nvSpPr>
          <p:cNvPr id="67586" name="Content Placeholder 2"/>
          <p:cNvSpPr>
            <a:spLocks noGrp="1"/>
          </p:cNvSpPr>
          <p:nvPr>
            <p:ph idx="1"/>
          </p:nvPr>
        </p:nvSpPr>
        <p:spPr>
          <a:xfrm>
            <a:off x="1905000" y="1676400"/>
            <a:ext cx="6858000" cy="2667000"/>
          </a:xfrm>
        </p:spPr>
        <p:txBody>
          <a:bodyPr/>
          <a:lstStyle/>
          <a:p>
            <a:r>
              <a:rPr lang="en-US" sz="2400" smtClean="0"/>
              <a:t>Fee-for-service.</a:t>
            </a:r>
          </a:p>
          <a:p>
            <a:r>
              <a:rPr lang="en-US" sz="2400" smtClean="0"/>
              <a:t>Managed care:</a:t>
            </a:r>
          </a:p>
          <a:p>
            <a:pPr lvl="1"/>
            <a:r>
              <a:rPr lang="en-US" sz="2400" smtClean="0"/>
              <a:t>Health maintenance organizations (HMOs).</a:t>
            </a:r>
          </a:p>
          <a:p>
            <a:pPr lvl="1"/>
            <a:r>
              <a:rPr lang="en-US" sz="2400" smtClean="0"/>
              <a:t>Preferred provider organizations (PPOs).</a:t>
            </a:r>
          </a:p>
          <a:p>
            <a:pPr lvl="1"/>
            <a:r>
              <a:rPr lang="en-US" sz="2400" smtClean="0"/>
              <a:t>Point-of-service organizations (POSs).</a:t>
            </a:r>
          </a:p>
          <a:p>
            <a:endParaRPr lang="en-US" sz="2800" smtClean="0"/>
          </a:p>
          <a:p>
            <a:endParaRPr lang="en-US" sz="2800" smtClean="0"/>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27</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sz="2800" dirty="0" smtClean="0"/>
              <a:t>Fee-for-Service</a:t>
            </a:r>
          </a:p>
        </p:txBody>
      </p:sp>
      <p:sp>
        <p:nvSpPr>
          <p:cNvPr id="69634" name="Content Placeholder 2"/>
          <p:cNvSpPr>
            <a:spLocks noGrp="1"/>
          </p:cNvSpPr>
          <p:nvPr>
            <p:ph idx="1"/>
          </p:nvPr>
        </p:nvSpPr>
        <p:spPr/>
        <p:txBody>
          <a:bodyPr/>
          <a:lstStyle/>
          <a:p>
            <a:r>
              <a:rPr lang="en-US" dirty="0" smtClean="0"/>
              <a:t>Traditional fee-for-service medical plans are available through many employers but at a declining rate. These plans offer the greatest freedom of choice in selecting health care providers.</a:t>
            </a:r>
          </a:p>
          <a:p>
            <a:pPr lvl="1"/>
            <a:r>
              <a:rPr lang="en-US" sz="2400" dirty="0" smtClean="0"/>
              <a:t>Deductible.</a:t>
            </a:r>
          </a:p>
          <a:p>
            <a:pPr lvl="1"/>
            <a:r>
              <a:rPr lang="en-US" sz="2400" dirty="0" smtClean="0"/>
              <a:t>Co-insurance.</a:t>
            </a:r>
          </a:p>
          <a:p>
            <a:pPr lvl="1"/>
            <a:r>
              <a:rPr lang="en-US" sz="2400" dirty="0" smtClean="0"/>
              <a:t>Out-of-pocket maximum.</a:t>
            </a:r>
          </a:p>
          <a:p>
            <a:pPr lvl="1"/>
            <a:r>
              <a:rPr lang="en-US" sz="2400" dirty="0" smtClean="0"/>
              <a:t>Lifetime benefit maximum.</a:t>
            </a:r>
          </a:p>
          <a:p>
            <a:pPr lvl="1"/>
            <a:r>
              <a:rPr lang="en-US" sz="2400" dirty="0" smtClean="0"/>
              <a:t>Employers may elect to self-fund the insurance vs. purchasing from a benefits provider.</a:t>
            </a:r>
          </a:p>
          <a:p>
            <a:pPr>
              <a:buFont typeface="Arial" charset="0"/>
              <a:buChar char="&gt;"/>
            </a:pPr>
            <a:endParaRPr lang="en-US" dirty="0" smtClean="0"/>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28</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1828800" y="381000"/>
            <a:ext cx="6553200" cy="609600"/>
          </a:xfrm>
        </p:spPr>
        <p:txBody>
          <a:bodyPr/>
          <a:lstStyle/>
          <a:p>
            <a:r>
              <a:rPr lang="en-US" sz="2800" dirty="0" smtClean="0"/>
              <a:t>Managed Care Plans</a:t>
            </a:r>
          </a:p>
        </p:txBody>
      </p:sp>
      <p:sp>
        <p:nvSpPr>
          <p:cNvPr id="71682" name="Content Placeholder 2"/>
          <p:cNvSpPr>
            <a:spLocks noGrp="1"/>
          </p:cNvSpPr>
          <p:nvPr>
            <p:ph idx="1"/>
          </p:nvPr>
        </p:nvSpPr>
        <p:spPr>
          <a:xfrm>
            <a:off x="1752600" y="1447800"/>
            <a:ext cx="7086600" cy="2620963"/>
          </a:xfrm>
        </p:spPr>
        <p:txBody>
          <a:bodyPr/>
          <a:lstStyle/>
          <a:p>
            <a:pPr>
              <a:buFontTx/>
              <a:buNone/>
            </a:pPr>
            <a:r>
              <a:rPr lang="en-US" sz="2400" b="1" dirty="0" smtClean="0"/>
              <a:t>Health Maintenance Organizations (HMOs)</a:t>
            </a:r>
            <a:endParaRPr lang="en-US" sz="2400" dirty="0" smtClean="0"/>
          </a:p>
          <a:p>
            <a:r>
              <a:rPr lang="en-US" sz="2400" dirty="0" smtClean="0"/>
              <a:t>An HMO provides comprehensive health care coverage to plan participants through a network of physicians and hospitals. </a:t>
            </a:r>
          </a:p>
          <a:p>
            <a:r>
              <a:rPr lang="en-US" sz="2400" dirty="0" smtClean="0"/>
              <a:t>Traditionally, HMOs require a referral from the individual’s primary physician to receive care from a specialist. </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29</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sz="2800" dirty="0" smtClean="0"/>
              <a:t>Design and Implementation Considerations</a:t>
            </a:r>
            <a:endParaRPr lang="en-US" sz="2800" dirty="0"/>
          </a:p>
        </p:txBody>
      </p:sp>
      <p:sp>
        <p:nvSpPr>
          <p:cNvPr id="3" name="Subtitle 2"/>
          <p:cNvSpPr>
            <a:spLocks noGrp="1"/>
          </p:cNvSpPr>
          <p:nvPr>
            <p:ph type="subTitle" sz="quarter" idx="1"/>
          </p:nvPr>
        </p:nvSpPr>
        <p:spPr/>
        <p:txBody>
          <a:bodyPr/>
          <a:lstStyle/>
          <a:p>
            <a:r>
              <a:rPr lang="en-US" sz="1600" dirty="0" smtClean="0"/>
              <a:t>Session 1</a:t>
            </a:r>
            <a:endParaRPr lang="en-US" sz="1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1828800" y="304800"/>
            <a:ext cx="6629400" cy="762000"/>
          </a:xfrm>
        </p:spPr>
        <p:txBody>
          <a:bodyPr/>
          <a:lstStyle/>
          <a:p>
            <a:r>
              <a:rPr lang="en-US" sz="2800" dirty="0" smtClean="0"/>
              <a:t>Managed Care Plans</a:t>
            </a:r>
          </a:p>
        </p:txBody>
      </p:sp>
      <p:sp>
        <p:nvSpPr>
          <p:cNvPr id="73730" name="Content Placeholder 2"/>
          <p:cNvSpPr>
            <a:spLocks noGrp="1"/>
          </p:cNvSpPr>
          <p:nvPr>
            <p:ph idx="1"/>
          </p:nvPr>
        </p:nvSpPr>
        <p:spPr>
          <a:xfrm>
            <a:off x="1752600" y="1524000"/>
            <a:ext cx="7162800" cy="2392363"/>
          </a:xfrm>
        </p:spPr>
        <p:txBody>
          <a:bodyPr/>
          <a:lstStyle/>
          <a:p>
            <a:pPr>
              <a:buFontTx/>
              <a:buNone/>
            </a:pPr>
            <a:r>
              <a:rPr lang="en-US" sz="2400" b="1" smtClean="0"/>
              <a:t>Preferred Provider Organizations (PPOs)</a:t>
            </a:r>
            <a:endParaRPr lang="en-US" sz="2400" smtClean="0"/>
          </a:p>
          <a:p>
            <a:r>
              <a:rPr lang="en-US" sz="2400" smtClean="0"/>
              <a:t>PPOs delineate services between in-network and out-of-network providers. </a:t>
            </a:r>
          </a:p>
          <a:p>
            <a:r>
              <a:rPr lang="en-US" sz="2400" smtClean="0"/>
              <a:t>Covered individuals receive a higher reimbursement when using services from physicians and hospitals in the plan’s network.</a:t>
            </a:r>
          </a:p>
          <a:p>
            <a:pPr>
              <a:buFontTx/>
              <a:buNone/>
            </a:pPr>
            <a:endParaRPr lang="en-US" sz="2400" smtClean="0"/>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30</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sz="2800" smtClean="0"/>
              <a:t>Managed Care Plans</a:t>
            </a:r>
          </a:p>
        </p:txBody>
      </p:sp>
      <p:sp>
        <p:nvSpPr>
          <p:cNvPr id="75778" name="Content Placeholder 2"/>
          <p:cNvSpPr>
            <a:spLocks noGrp="1"/>
          </p:cNvSpPr>
          <p:nvPr>
            <p:ph idx="1"/>
          </p:nvPr>
        </p:nvSpPr>
        <p:spPr>
          <a:xfrm>
            <a:off x="1752600" y="1524000"/>
            <a:ext cx="7086600" cy="3200400"/>
          </a:xfrm>
        </p:spPr>
        <p:txBody>
          <a:bodyPr/>
          <a:lstStyle/>
          <a:p>
            <a:pPr>
              <a:buFontTx/>
              <a:buNone/>
            </a:pPr>
            <a:r>
              <a:rPr lang="en-US" sz="2400" b="1" dirty="0" smtClean="0"/>
              <a:t>Point-of-service (POS) plans</a:t>
            </a:r>
            <a:endParaRPr lang="en-US" sz="2400" dirty="0" smtClean="0"/>
          </a:p>
          <a:p>
            <a:r>
              <a:rPr lang="en-US" sz="2400" dirty="0" smtClean="0"/>
              <a:t>POS plans are a hybrid between an HMO and a PPO. </a:t>
            </a:r>
          </a:p>
          <a:p>
            <a:r>
              <a:rPr lang="en-US" sz="2400" dirty="0" smtClean="0"/>
              <a:t>Covered individuals need a referral to see in-network specialists. </a:t>
            </a:r>
          </a:p>
          <a:p>
            <a:r>
              <a:rPr lang="en-US" sz="2400" dirty="0" smtClean="0"/>
              <a:t>The costs of services from an out-of-network provider are higher than from an in-network provider.</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31</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US" sz="2800" smtClean="0"/>
              <a:t>Dental Insurance</a:t>
            </a:r>
          </a:p>
        </p:txBody>
      </p:sp>
      <p:sp>
        <p:nvSpPr>
          <p:cNvPr id="77826" name="Content Placeholder 2"/>
          <p:cNvSpPr>
            <a:spLocks noGrp="1"/>
          </p:cNvSpPr>
          <p:nvPr>
            <p:ph idx="1"/>
          </p:nvPr>
        </p:nvSpPr>
        <p:spPr>
          <a:xfrm>
            <a:off x="1828800" y="1219200"/>
            <a:ext cx="7086600" cy="4830763"/>
          </a:xfrm>
        </p:spPr>
        <p:txBody>
          <a:bodyPr/>
          <a:lstStyle/>
          <a:p>
            <a:pPr>
              <a:buFontTx/>
              <a:buNone/>
            </a:pPr>
            <a:r>
              <a:rPr lang="en-US" sz="2000" smtClean="0"/>
              <a:t>Most dental plans have four components:</a:t>
            </a:r>
          </a:p>
          <a:p>
            <a:pPr>
              <a:buFontTx/>
              <a:buAutoNum type="arabicPeriod"/>
            </a:pPr>
            <a:r>
              <a:rPr lang="en-US" sz="2000" smtClean="0"/>
              <a:t>Preventive and diagnostic.</a:t>
            </a:r>
          </a:p>
          <a:p>
            <a:pPr>
              <a:buFontTx/>
              <a:buAutoNum type="arabicPeriod"/>
            </a:pPr>
            <a:r>
              <a:rPr lang="en-US" sz="2000" smtClean="0"/>
              <a:t>Basic services.</a:t>
            </a:r>
          </a:p>
          <a:p>
            <a:pPr>
              <a:buFontTx/>
              <a:buAutoNum type="arabicPeriod"/>
            </a:pPr>
            <a:r>
              <a:rPr lang="en-US" sz="2000" smtClean="0"/>
              <a:t>Major services.</a:t>
            </a:r>
          </a:p>
          <a:p>
            <a:pPr>
              <a:buFontTx/>
              <a:buAutoNum type="arabicPeriod"/>
            </a:pPr>
            <a:r>
              <a:rPr lang="en-US" sz="2000" smtClean="0"/>
              <a:t>Orthodontia.</a:t>
            </a:r>
          </a:p>
          <a:p>
            <a:pPr>
              <a:buFontTx/>
              <a:buNone/>
            </a:pPr>
            <a:endParaRPr lang="en-US" sz="2000" smtClean="0"/>
          </a:p>
          <a:p>
            <a:r>
              <a:rPr lang="en-US" sz="2000" smtClean="0"/>
              <a:t>Often provide 100 percent reimbursement for preventive and diagnostic services and are not subject to a deductible. </a:t>
            </a:r>
          </a:p>
          <a:p>
            <a:r>
              <a:rPr lang="en-US" sz="2000" smtClean="0"/>
              <a:t>This coverage is to encourage covered individuals to have routine dental care that may prevent more costly services in the future. Deductibles can apply to all other services. </a:t>
            </a:r>
          </a:p>
          <a:p>
            <a:pPr>
              <a:buFontTx/>
              <a:buNone/>
            </a:pPr>
            <a:endParaRPr lang="en-US" sz="2000" smtClean="0"/>
          </a:p>
          <a:p>
            <a:pPr>
              <a:buFontTx/>
              <a:buNone/>
            </a:pPr>
            <a:r>
              <a:rPr lang="en-US" sz="2000" smtClean="0"/>
              <a:t>Source: WorldatWork (2007)</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32</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sz="2800" smtClean="0"/>
              <a:t>Vision Insurance</a:t>
            </a:r>
          </a:p>
        </p:txBody>
      </p:sp>
      <p:sp>
        <p:nvSpPr>
          <p:cNvPr id="79874" name="Content Placeholder 2"/>
          <p:cNvSpPr>
            <a:spLocks noGrp="1"/>
          </p:cNvSpPr>
          <p:nvPr>
            <p:ph idx="1"/>
          </p:nvPr>
        </p:nvSpPr>
        <p:spPr>
          <a:xfrm>
            <a:off x="1828800" y="1219200"/>
            <a:ext cx="6858000" cy="4572000"/>
          </a:xfrm>
        </p:spPr>
        <p:txBody>
          <a:bodyPr/>
          <a:lstStyle/>
          <a:p>
            <a:pPr marL="0" indent="0">
              <a:buFontTx/>
              <a:buNone/>
            </a:pPr>
            <a:r>
              <a:rPr lang="en-US" sz="2000" dirty="0" smtClean="0"/>
              <a:t>Vision care plans typically provide coverage for routine eye exams every two years and a bi-annual, flat-dollar amount for frames or lenses.</a:t>
            </a:r>
          </a:p>
          <a:p>
            <a:pPr marL="0" indent="0">
              <a:buNone/>
            </a:pPr>
            <a:r>
              <a:rPr lang="en-US" sz="2000" dirty="0" smtClean="0"/>
              <a:t>Source: </a:t>
            </a:r>
            <a:r>
              <a:rPr lang="en-US" sz="2000" dirty="0" err="1" smtClean="0"/>
              <a:t>Martocchio</a:t>
            </a:r>
            <a:r>
              <a:rPr lang="en-US" sz="2000" dirty="0" smtClean="0"/>
              <a:t> (2008)</a:t>
            </a:r>
          </a:p>
          <a:p>
            <a:pPr marL="0" indent="0">
              <a:buNone/>
            </a:pPr>
            <a:endParaRPr lang="en-US" sz="2000" dirty="0" smtClean="0"/>
          </a:p>
          <a:p>
            <a:pPr marL="0" indent="0">
              <a:buFontTx/>
              <a:buNone/>
            </a:pPr>
            <a:r>
              <a:rPr lang="en-US" sz="2000" dirty="0" smtClean="0"/>
              <a:t>Like major medical and dental plans, vision insurance plans are also offered in a variety of formats similar to fee-for-service or managed care options. </a:t>
            </a:r>
          </a:p>
          <a:p>
            <a:pPr marL="0" indent="0"/>
            <a:endParaRPr lang="en-US" sz="2000" dirty="0" smtClean="0"/>
          </a:p>
          <a:p>
            <a:pPr marL="0" indent="0"/>
            <a:endParaRPr lang="en-US" sz="2000" dirty="0" smtClean="0"/>
          </a:p>
          <a:p>
            <a:pPr marL="0" indent="0"/>
            <a:endParaRPr lang="en-US" sz="2000" dirty="0" smtClean="0"/>
          </a:p>
          <a:p>
            <a:pPr marL="0" indent="0"/>
            <a:endParaRPr lang="en-US" sz="2000" dirty="0" smtClean="0"/>
          </a:p>
          <a:p>
            <a:pPr marL="0" indent="0">
              <a:buFontTx/>
              <a:buNone/>
            </a:pPr>
            <a:endParaRPr lang="en-US" sz="2000" dirty="0" smtClean="0"/>
          </a:p>
        </p:txBody>
      </p:sp>
      <p:pic>
        <p:nvPicPr>
          <p:cNvPr id="79877" name="Picture 8" descr="C:\Users\markel\AppData\Local\Microsoft\Windows\Temporary Internet Files\Content.IE5\OUZM7OYB\MCj04240280000[1].wmf"/>
          <p:cNvPicPr>
            <a:picLocks noChangeAspect="1" noChangeArrowheads="1"/>
          </p:cNvPicPr>
          <p:nvPr/>
        </p:nvPicPr>
        <p:blipFill>
          <a:blip r:embed="rId3" cstate="print"/>
          <a:srcRect/>
          <a:stretch>
            <a:fillRect/>
          </a:stretch>
        </p:blipFill>
        <p:spPr bwMode="auto">
          <a:xfrm>
            <a:off x="6096001" y="3733800"/>
            <a:ext cx="1752600" cy="2362200"/>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A23B0F24-267A-4B01-9F8E-C05C877A070B}" type="slidenum">
              <a:rPr lang="en-US" smtClean="0"/>
              <a:pPr>
                <a:defRPr/>
              </a:pPr>
              <a:t>33</a:t>
            </a:fld>
            <a:endParaRPr lang="en-US" dirty="0"/>
          </a:p>
        </p:txBody>
      </p:sp>
      <p:sp>
        <p:nvSpPr>
          <p:cNvPr id="8" name="Footer Placeholder 7"/>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US" sz="2800" smtClean="0"/>
              <a:t>Prescription Drug Insurance</a:t>
            </a:r>
          </a:p>
        </p:txBody>
      </p:sp>
      <p:sp>
        <p:nvSpPr>
          <p:cNvPr id="81922" name="Content Placeholder 2"/>
          <p:cNvSpPr>
            <a:spLocks noGrp="1"/>
          </p:cNvSpPr>
          <p:nvPr>
            <p:ph idx="1"/>
          </p:nvPr>
        </p:nvSpPr>
        <p:spPr>
          <a:xfrm>
            <a:off x="1905000" y="1295400"/>
            <a:ext cx="6858000" cy="4830763"/>
          </a:xfrm>
        </p:spPr>
        <p:txBody>
          <a:bodyPr/>
          <a:lstStyle/>
          <a:p>
            <a:r>
              <a:rPr lang="en-US" sz="2000" smtClean="0"/>
              <a:t>These programs are either part of the major medical benefit or managed by a pharmacy benefits manager. </a:t>
            </a:r>
          </a:p>
          <a:p>
            <a:r>
              <a:rPr lang="en-US" sz="2000" smtClean="0"/>
              <a:t>Employers often manage the costs of the programs through various co-payment formulas. For example:</a:t>
            </a:r>
          </a:p>
          <a:p>
            <a:endParaRPr lang="en-US" sz="2000" smtClean="0"/>
          </a:p>
          <a:p>
            <a:endParaRPr lang="en-US" sz="2000" smtClean="0"/>
          </a:p>
          <a:p>
            <a:endParaRPr lang="en-US" sz="2000" smtClean="0"/>
          </a:p>
          <a:p>
            <a:endParaRPr lang="en-US" sz="2000" smtClean="0"/>
          </a:p>
          <a:p>
            <a:endParaRPr lang="en-US" sz="2000" smtClean="0"/>
          </a:p>
          <a:p>
            <a:endParaRPr lang="en-US" sz="2000" smtClean="0"/>
          </a:p>
          <a:p>
            <a:endParaRPr lang="en-US" sz="2000" smtClean="0"/>
          </a:p>
          <a:p>
            <a:endParaRPr lang="en-US" sz="2000" smtClean="0"/>
          </a:p>
          <a:p>
            <a:pPr>
              <a:buFontTx/>
              <a:buNone/>
            </a:pPr>
            <a:endParaRPr lang="en-US" sz="2000" smtClean="0"/>
          </a:p>
        </p:txBody>
      </p:sp>
      <p:graphicFrame>
        <p:nvGraphicFramePr>
          <p:cNvPr id="81946" name="Group 26"/>
          <p:cNvGraphicFramePr>
            <a:graphicFrameLocks noGrp="1"/>
          </p:cNvGraphicFramePr>
          <p:nvPr/>
        </p:nvGraphicFramePr>
        <p:xfrm>
          <a:off x="1981200" y="3048000"/>
          <a:ext cx="6324600" cy="2400300"/>
        </p:xfrm>
        <a:graphic>
          <a:graphicData uri="http://schemas.openxmlformats.org/drawingml/2006/table">
            <a:tbl>
              <a:tblPr/>
              <a:tblGrid>
                <a:gridCol w="3162300"/>
                <a:gridCol w="31623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rPr>
                        <a:t>Benefit Tier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rPr>
                        <a:t>Co-payment Amount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1: Generic drugs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$8-10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2: Brand drugs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$10-15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3: Lifestyle drugs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$15-40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4: Mail order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Three-month supply for maintenance drugs. Payment equals to 1-2 months supply.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
        <p:nvSpPr>
          <p:cNvPr id="7" name="Slide Number Placeholder 6"/>
          <p:cNvSpPr>
            <a:spLocks noGrp="1"/>
          </p:cNvSpPr>
          <p:nvPr>
            <p:ph type="sldNum" sz="quarter" idx="11"/>
          </p:nvPr>
        </p:nvSpPr>
        <p:spPr/>
        <p:txBody>
          <a:bodyPr/>
          <a:lstStyle/>
          <a:p>
            <a:pPr>
              <a:defRPr/>
            </a:pPr>
            <a:fld id="{A23B0F24-267A-4B01-9F8E-C05C877A070B}" type="slidenum">
              <a:rPr lang="en-US" smtClean="0"/>
              <a:pPr>
                <a:defRPr/>
              </a:pPr>
              <a:t>34</a:t>
            </a:fld>
            <a:endParaRPr lang="en-US" dirty="0"/>
          </a:p>
        </p:txBody>
      </p:sp>
      <p:sp>
        <p:nvSpPr>
          <p:cNvPr id="8" name="Footer Placeholder 7"/>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en-US" sz="2800" smtClean="0"/>
              <a:t>Employee Assistance Plans (EAP)</a:t>
            </a:r>
          </a:p>
        </p:txBody>
      </p:sp>
      <p:sp>
        <p:nvSpPr>
          <p:cNvPr id="83970" name="Content Placeholder 2"/>
          <p:cNvSpPr>
            <a:spLocks noGrp="1"/>
          </p:cNvSpPr>
          <p:nvPr>
            <p:ph idx="1"/>
          </p:nvPr>
        </p:nvSpPr>
        <p:spPr/>
        <p:txBody>
          <a:bodyPr/>
          <a:lstStyle/>
          <a:p>
            <a:r>
              <a:rPr lang="en-US" sz="2000" dirty="0" smtClean="0"/>
              <a:t>EAPs provide professional counseling through a third-party provider. </a:t>
            </a:r>
          </a:p>
          <a:p>
            <a:r>
              <a:rPr lang="en-US" sz="2000" dirty="0" smtClean="0"/>
              <a:t>Typically accessed in a confidential manner (e.g., toll-free number or a web site).</a:t>
            </a:r>
          </a:p>
          <a:p>
            <a:r>
              <a:rPr lang="en-US" sz="2000" dirty="0" smtClean="0"/>
              <a:t>Employees who reach out for these services are treated in a private manner and their issues are not addressed with the employer. </a:t>
            </a:r>
            <a:endParaRPr lang="en-US" sz="2000" b="1" dirty="0" smtClean="0"/>
          </a:p>
          <a:p>
            <a:r>
              <a:rPr lang="en-US" sz="2000" dirty="0" smtClean="0"/>
              <a:t>Often addresses short-term problems, and any longer-term conditions (e.g., depression, stress) are referred to the appropriate resource (like a mental health provider).</a:t>
            </a:r>
          </a:p>
          <a:p>
            <a:r>
              <a:rPr lang="en-US" sz="2000" dirty="0" smtClean="0"/>
              <a:t>These plans can also offer assistance with locating resources (e.g., childcare providers).</a:t>
            </a:r>
          </a:p>
          <a:p>
            <a:r>
              <a:rPr lang="en-US" sz="2000" dirty="0" smtClean="0"/>
              <a:t>Many large employers offer EAP services.</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35</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1828800" y="381000"/>
            <a:ext cx="7010400" cy="609600"/>
          </a:xfrm>
        </p:spPr>
        <p:txBody>
          <a:bodyPr/>
          <a:lstStyle/>
          <a:p>
            <a:r>
              <a:rPr lang="en-US" sz="2800" dirty="0" smtClean="0"/>
              <a:t>Mental Health and Substance Abuse Benefits</a:t>
            </a:r>
          </a:p>
        </p:txBody>
      </p:sp>
      <p:sp>
        <p:nvSpPr>
          <p:cNvPr id="86018" name="Content Placeholder 2"/>
          <p:cNvSpPr>
            <a:spLocks noGrp="1"/>
          </p:cNvSpPr>
          <p:nvPr>
            <p:ph idx="1"/>
          </p:nvPr>
        </p:nvSpPr>
        <p:spPr/>
        <p:txBody>
          <a:bodyPr/>
          <a:lstStyle/>
          <a:p>
            <a:pPr>
              <a:buFontTx/>
              <a:buNone/>
            </a:pPr>
            <a:r>
              <a:rPr lang="en-US" sz="2400" b="1" dirty="0" smtClean="0"/>
              <a:t>Mental Health</a:t>
            </a:r>
            <a:endParaRPr lang="en-US" sz="2400" dirty="0" smtClean="0"/>
          </a:p>
          <a:p>
            <a:r>
              <a:rPr lang="en-US" sz="2000" dirty="0" smtClean="0"/>
              <a:t>Many employers provide mental health benefits to their employees as part of their health insurance program. </a:t>
            </a:r>
          </a:p>
          <a:p>
            <a:r>
              <a:rPr lang="en-US" sz="2000" dirty="0" smtClean="0"/>
              <a:t>These benefits may include in- or out-patient mental health services, psychological testing and necessary psychiatric drugs.</a:t>
            </a:r>
          </a:p>
          <a:p>
            <a:pPr>
              <a:buFontTx/>
              <a:buNone/>
            </a:pPr>
            <a:r>
              <a:rPr lang="en-US" sz="2400" b="1" dirty="0" smtClean="0"/>
              <a:t>Mental Health Parity Act of 2007</a:t>
            </a:r>
          </a:p>
          <a:p>
            <a:pPr>
              <a:buFontTx/>
              <a:buNone/>
            </a:pPr>
            <a:r>
              <a:rPr lang="en-US" sz="2400" b="1" dirty="0" smtClean="0"/>
              <a:t>Substance Abuse Benefits</a:t>
            </a:r>
            <a:endParaRPr lang="en-US" sz="2400" dirty="0" smtClean="0"/>
          </a:p>
          <a:p>
            <a:r>
              <a:rPr lang="en-US" sz="2000" dirty="0" smtClean="0"/>
              <a:t>These benefits are similar to mental health coverage but are targeted to substance abuse treatment and recovery. </a:t>
            </a:r>
          </a:p>
          <a:p>
            <a:r>
              <a:rPr lang="en-US" sz="2000" dirty="0" smtClean="0"/>
              <a:t>This benefit is often part of an employee’s health insurance program. </a:t>
            </a:r>
          </a:p>
          <a:p>
            <a:endParaRPr lang="en-US" sz="2000" dirty="0" smtClean="0"/>
          </a:p>
          <a:p>
            <a:endParaRPr lang="en-US" sz="2000" dirty="0" smtClean="0"/>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36</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r>
              <a:rPr lang="en-US" sz="2800" smtClean="0"/>
              <a:t>Wellness Programs</a:t>
            </a:r>
          </a:p>
        </p:txBody>
      </p:sp>
      <p:sp>
        <p:nvSpPr>
          <p:cNvPr id="88066" name="Content Placeholder 2"/>
          <p:cNvSpPr>
            <a:spLocks noGrp="1"/>
          </p:cNvSpPr>
          <p:nvPr>
            <p:ph idx="1"/>
          </p:nvPr>
        </p:nvSpPr>
        <p:spPr/>
        <p:txBody>
          <a:bodyPr/>
          <a:lstStyle/>
          <a:p>
            <a:pPr>
              <a:buFontTx/>
              <a:buNone/>
            </a:pPr>
            <a:r>
              <a:rPr lang="en-US" dirty="0" smtClean="0"/>
              <a:t>	These are lifestyle programs designed to improve long-term employee well-being and might include weight loss, smoking cessation, exercise and stress management. </a:t>
            </a:r>
          </a:p>
          <a:p>
            <a:endParaRPr lang="en-US" dirty="0" smtClean="0"/>
          </a:p>
        </p:txBody>
      </p:sp>
      <p:pic>
        <p:nvPicPr>
          <p:cNvPr id="88069" name="Picture 6" descr="C:\Users\markel\AppData\Local\Microsoft\Windows\Temporary Internet Files\Content.IE5\O5MEE1PB\MCj04399190000[1].wmf"/>
          <p:cNvPicPr>
            <a:picLocks noChangeAspect="1" noChangeArrowheads="1"/>
          </p:cNvPicPr>
          <p:nvPr/>
        </p:nvPicPr>
        <p:blipFill>
          <a:blip r:embed="rId3" cstate="print"/>
          <a:srcRect/>
          <a:stretch>
            <a:fillRect/>
          </a:stretch>
        </p:blipFill>
        <p:spPr bwMode="auto">
          <a:xfrm>
            <a:off x="3733800" y="3886200"/>
            <a:ext cx="1812925" cy="1641475"/>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A23B0F24-267A-4B01-9F8E-C05C877A070B}" type="slidenum">
              <a:rPr lang="en-US" smtClean="0"/>
              <a:pPr>
                <a:defRPr/>
              </a:pPr>
              <a:t>37</a:t>
            </a:fld>
            <a:endParaRPr lang="en-US" dirty="0"/>
          </a:p>
        </p:txBody>
      </p:sp>
      <p:sp>
        <p:nvSpPr>
          <p:cNvPr id="8" name="Footer Placeholder 7"/>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1828800" y="685800"/>
            <a:ext cx="7315200" cy="457200"/>
          </a:xfrm>
        </p:spPr>
        <p:txBody>
          <a:bodyPr/>
          <a:lstStyle/>
          <a:p>
            <a:r>
              <a:rPr lang="en-US" sz="2800" dirty="0" smtClean="0"/>
              <a:t>Consolidated Omnibus Budget Reconciliation Act of 1986 (COBRA)</a:t>
            </a:r>
            <a:r>
              <a:rPr lang="en-US" dirty="0" smtClean="0"/>
              <a:t/>
            </a:r>
            <a:br>
              <a:rPr lang="en-US" dirty="0" smtClean="0"/>
            </a:br>
            <a:endParaRPr lang="en-US" dirty="0" smtClean="0"/>
          </a:p>
        </p:txBody>
      </p:sp>
      <p:sp>
        <p:nvSpPr>
          <p:cNvPr id="90114" name="Content Placeholder 2"/>
          <p:cNvSpPr>
            <a:spLocks noGrp="1"/>
          </p:cNvSpPr>
          <p:nvPr>
            <p:ph idx="1"/>
          </p:nvPr>
        </p:nvSpPr>
        <p:spPr>
          <a:xfrm>
            <a:off x="1828800" y="1295400"/>
            <a:ext cx="7086600" cy="4830763"/>
          </a:xfrm>
        </p:spPr>
        <p:txBody>
          <a:bodyPr/>
          <a:lstStyle/>
          <a:p>
            <a:r>
              <a:rPr lang="en-US" sz="2000" dirty="0" smtClean="0"/>
              <a:t>Eligible employers must allow employees, spouses and their dependent children to continue their health care benefits if that coverage is lost due to a qualifying event. </a:t>
            </a:r>
          </a:p>
          <a:p>
            <a:r>
              <a:rPr lang="en-US" sz="2000" dirty="0" smtClean="0"/>
              <a:t>Those who continue benefits under COBRA: </a:t>
            </a:r>
          </a:p>
          <a:p>
            <a:pPr lvl="1"/>
            <a:r>
              <a:rPr lang="en-US" sz="1800" dirty="0" smtClean="0"/>
              <a:t>May have to pay the entire cost of the insurance premium.</a:t>
            </a:r>
          </a:p>
          <a:p>
            <a:pPr lvl="1"/>
            <a:r>
              <a:rPr lang="en-US" sz="1800" dirty="0" smtClean="0"/>
              <a:t>May have to pay up to an additional two percent of the premium for benefits administration costs.</a:t>
            </a:r>
          </a:p>
          <a:p>
            <a:pPr lvl="1"/>
            <a:r>
              <a:rPr lang="en-US" sz="1800" dirty="0" smtClean="0"/>
              <a:t>Plan participants and beneficiaries must be sent an election notice not later than 14 days after the plan administrator receives notice that a qualifying event has occurred. The individual has 60 days to decide whether to elect COBRA coverage. The person has 45 days after electing coverage to pay the initial premium.</a:t>
            </a:r>
          </a:p>
          <a:p>
            <a:pPr lvl="1"/>
            <a:endParaRPr lang="en-US" dirty="0" smtClean="0"/>
          </a:p>
          <a:p>
            <a:pPr lvl="1"/>
            <a:endParaRPr lang="en-US" sz="1600" dirty="0" smtClean="0"/>
          </a:p>
          <a:p>
            <a:pPr lvl="1">
              <a:buFont typeface="Arial" charset="0"/>
              <a:buNone/>
            </a:pPr>
            <a:endParaRPr lang="en-US" sz="1600" dirty="0" smtClean="0"/>
          </a:p>
          <a:p>
            <a:pPr>
              <a:buFontTx/>
              <a:buNone/>
            </a:pPr>
            <a:endParaRPr lang="en-US" sz="1800" dirty="0" smtClean="0"/>
          </a:p>
        </p:txBody>
      </p:sp>
      <p:sp>
        <p:nvSpPr>
          <p:cNvPr id="90117" name="TextBox 5"/>
          <p:cNvSpPr txBox="1">
            <a:spLocks noChangeArrowheads="1"/>
          </p:cNvSpPr>
          <p:nvPr/>
        </p:nvSpPr>
        <p:spPr bwMode="auto">
          <a:xfrm>
            <a:off x="5410200" y="6096000"/>
            <a:ext cx="3355975" cy="304800"/>
          </a:xfrm>
          <a:prstGeom prst="rect">
            <a:avLst/>
          </a:prstGeom>
          <a:noFill/>
          <a:ln w="9525">
            <a:noFill/>
            <a:miter lim="800000"/>
            <a:headEnd/>
            <a:tailEnd/>
          </a:ln>
        </p:spPr>
        <p:txBody>
          <a:bodyPr wrap="none">
            <a:spAutoFit/>
          </a:bodyPr>
          <a:lstStyle/>
          <a:p>
            <a:pPr algn="r"/>
            <a:r>
              <a:rPr lang="en-US" sz="1400"/>
              <a:t>Source: U.S. Department of Labor, 2006</a:t>
            </a:r>
          </a:p>
        </p:txBody>
      </p:sp>
      <p:sp>
        <p:nvSpPr>
          <p:cNvPr id="7" name="Slide Number Placeholder 6"/>
          <p:cNvSpPr>
            <a:spLocks noGrp="1"/>
          </p:cNvSpPr>
          <p:nvPr>
            <p:ph type="sldNum" sz="quarter" idx="11"/>
          </p:nvPr>
        </p:nvSpPr>
        <p:spPr/>
        <p:txBody>
          <a:bodyPr/>
          <a:lstStyle/>
          <a:p>
            <a:pPr>
              <a:defRPr/>
            </a:pPr>
            <a:fld id="{A23B0F24-267A-4B01-9F8E-C05C877A070B}" type="slidenum">
              <a:rPr lang="en-US" smtClean="0"/>
              <a:pPr>
                <a:defRPr/>
              </a:pPr>
              <a:t>38</a:t>
            </a:fld>
            <a:endParaRPr lang="en-US" dirty="0"/>
          </a:p>
        </p:txBody>
      </p:sp>
      <p:sp>
        <p:nvSpPr>
          <p:cNvPr id="8" name="Footer Placeholder 7"/>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1828800" y="685800"/>
            <a:ext cx="6858000" cy="457200"/>
          </a:xfrm>
        </p:spPr>
        <p:txBody>
          <a:bodyPr/>
          <a:lstStyle/>
          <a:p>
            <a:r>
              <a:rPr lang="en-US" sz="2800" smtClean="0"/>
              <a:t>Health Insurance Portability and Accountability Act of 1996 (HIPAA)</a:t>
            </a:r>
            <a:br>
              <a:rPr lang="en-US" sz="2800" smtClean="0"/>
            </a:br>
            <a:endParaRPr lang="en-US" sz="2800" smtClean="0"/>
          </a:p>
        </p:txBody>
      </p:sp>
      <p:sp>
        <p:nvSpPr>
          <p:cNvPr id="92162" name="Content Placeholder 2"/>
          <p:cNvSpPr>
            <a:spLocks noGrp="1"/>
          </p:cNvSpPr>
          <p:nvPr>
            <p:ph idx="1"/>
          </p:nvPr>
        </p:nvSpPr>
        <p:spPr/>
        <p:txBody>
          <a:bodyPr/>
          <a:lstStyle/>
          <a:p>
            <a:r>
              <a:rPr lang="en-US" smtClean="0"/>
              <a:t>HIPAA is another amendment to ERISA and applies to most employers who offer group health plans. </a:t>
            </a:r>
          </a:p>
          <a:p>
            <a:r>
              <a:rPr lang="en-US" smtClean="0"/>
              <a:t>HIPAA was intended to eliminate discrimination in health care coverage and portability, regardless of medical history or claims. </a:t>
            </a:r>
          </a:p>
          <a:p>
            <a:r>
              <a:rPr lang="en-US" smtClean="0"/>
              <a:t>It was amended in 2003 to ensure that appropriate privacy measures are in place concerning the use and disclosure of protected health information.</a:t>
            </a:r>
          </a:p>
          <a:p>
            <a:endParaRPr lang="en-US" smtClean="0"/>
          </a:p>
          <a:p>
            <a:pPr algn="r">
              <a:buFontTx/>
              <a:buNone/>
            </a:pPr>
            <a:r>
              <a:rPr lang="en-US" sz="1400" smtClean="0"/>
              <a:t>Source: U.S. Department of Labor</a:t>
            </a:r>
          </a:p>
          <a:p>
            <a:endParaRPr lang="en-US" sz="1400" smtClean="0"/>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39</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6"/>
          <p:cNvSpPr>
            <a:spLocks noGrp="1" noChangeArrowheads="1"/>
          </p:cNvSpPr>
          <p:nvPr>
            <p:ph type="title"/>
          </p:nvPr>
        </p:nvSpPr>
        <p:spPr/>
        <p:txBody>
          <a:bodyPr/>
          <a:lstStyle/>
          <a:p>
            <a:pPr eaLnBrk="1" hangingPunct="1"/>
            <a:r>
              <a:rPr lang="en-US" sz="2800" dirty="0" smtClean="0"/>
              <a:t>Session 1 Learning Objectives</a:t>
            </a:r>
          </a:p>
        </p:txBody>
      </p:sp>
      <p:sp>
        <p:nvSpPr>
          <p:cNvPr id="21508" name="Rectangle 27"/>
          <p:cNvSpPr>
            <a:spLocks noGrp="1" noChangeArrowheads="1"/>
          </p:cNvSpPr>
          <p:nvPr>
            <p:ph idx="1"/>
          </p:nvPr>
        </p:nvSpPr>
        <p:spPr/>
        <p:txBody>
          <a:bodyPr/>
          <a:lstStyle/>
          <a:p>
            <a:pPr marL="0" indent="0" eaLnBrk="1" hangingPunct="1">
              <a:buFontTx/>
              <a:buNone/>
            </a:pPr>
            <a:r>
              <a:rPr lang="en-US" sz="2400" dirty="0" smtClean="0"/>
              <a:t>After completing this session, students will be able to:</a:t>
            </a:r>
          </a:p>
          <a:p>
            <a:pPr lvl="1" eaLnBrk="1" hangingPunct="1">
              <a:buFontTx/>
              <a:buChar char="•"/>
            </a:pPr>
            <a:r>
              <a:rPr lang="en-US" sz="2400" dirty="0" smtClean="0"/>
              <a:t>Define discretionary benefits.</a:t>
            </a:r>
          </a:p>
          <a:p>
            <a:pPr lvl="1" eaLnBrk="1" hangingPunct="1">
              <a:buFontTx/>
              <a:buChar char="•"/>
            </a:pPr>
            <a:r>
              <a:rPr lang="en-US" sz="2400" dirty="0" smtClean="0"/>
              <a:t>Understand what benefits should be offered in most organizations.</a:t>
            </a:r>
          </a:p>
          <a:p>
            <a:pPr lvl="1" eaLnBrk="1" hangingPunct="1">
              <a:buFontTx/>
              <a:buChar char="•"/>
            </a:pPr>
            <a:r>
              <a:rPr lang="en-US" sz="2400" dirty="0" smtClean="0"/>
              <a:t>Understand benefits administration.</a:t>
            </a:r>
          </a:p>
          <a:p>
            <a:pPr lvl="1" eaLnBrk="1" hangingPunct="1">
              <a:buFontTx/>
              <a:buChar char="•"/>
            </a:pPr>
            <a:r>
              <a:rPr lang="en-US" sz="2400" dirty="0" smtClean="0"/>
              <a:t>Know how to communicate benefits offerings to employees.</a:t>
            </a:r>
          </a:p>
          <a:p>
            <a:pPr lvl="1" eaLnBrk="1" hangingPunct="1">
              <a:buFontTx/>
              <a:buChar char="•"/>
            </a:pPr>
            <a:r>
              <a:rPr lang="en-US" sz="2400" dirty="0" smtClean="0"/>
              <a:t>Determine if a benefits program is accomplishing its purpose.</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4</a:t>
            </a:fld>
            <a:endParaRPr lang="en-US" dirty="0"/>
          </a:p>
        </p:txBody>
      </p:sp>
      <p:sp>
        <p:nvSpPr>
          <p:cNvPr id="7" name="Footer Placeholder 6"/>
          <p:cNvSpPr>
            <a:spLocks noGrp="1"/>
          </p:cNvSpPr>
          <p:nvPr>
            <p:ph type="ftr" sz="quarter" idx="10"/>
          </p:nvPr>
        </p:nvSpPr>
        <p:spPr/>
        <p:txBody>
          <a:bodyPr/>
          <a:lstStyle/>
          <a:p>
            <a:pPr>
              <a:defRPr/>
            </a:pPr>
            <a:r>
              <a:rPr lang="en-US" dirty="0" smtClean="0"/>
              <a:t>SHRM© 2010</a:t>
            </a:r>
            <a:endParaRPr lang="en-US" baseline="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sz="2800" dirty="0" smtClean="0"/>
              <a:t>Health and Medical Benefits Cost Management</a:t>
            </a:r>
          </a:p>
        </p:txBody>
      </p:sp>
      <p:sp>
        <p:nvSpPr>
          <p:cNvPr id="94210" name="Content Placeholder 2"/>
          <p:cNvSpPr>
            <a:spLocks noGrp="1"/>
          </p:cNvSpPr>
          <p:nvPr>
            <p:ph idx="1"/>
          </p:nvPr>
        </p:nvSpPr>
        <p:spPr/>
        <p:txBody>
          <a:bodyPr/>
          <a:lstStyle/>
          <a:p>
            <a:pPr marL="457200" indent="-457200">
              <a:buFontTx/>
              <a:buAutoNum type="arabicPeriod"/>
            </a:pPr>
            <a:r>
              <a:rPr lang="en-US" smtClean="0"/>
              <a:t>Shift to managed care plans.</a:t>
            </a:r>
          </a:p>
          <a:p>
            <a:pPr marL="457200" indent="-457200">
              <a:buFontTx/>
              <a:buAutoNum type="arabicPeriod"/>
            </a:pPr>
            <a:r>
              <a:rPr lang="en-US" smtClean="0"/>
              <a:t>Push expenses to employees.</a:t>
            </a:r>
          </a:p>
          <a:p>
            <a:pPr marL="457200" indent="-457200">
              <a:buFontTx/>
              <a:buAutoNum type="arabicPeriod"/>
            </a:pPr>
            <a:r>
              <a:rPr lang="en-US" smtClean="0"/>
              <a:t>Provide incentives to manage chronic conditions.</a:t>
            </a:r>
          </a:p>
          <a:p>
            <a:pPr marL="457200" indent="-457200">
              <a:buFontTx/>
              <a:buAutoNum type="arabicPeriod"/>
            </a:pPr>
            <a:r>
              <a:rPr lang="en-US" smtClean="0"/>
              <a:t>Reduce benefits.</a:t>
            </a:r>
          </a:p>
          <a:p>
            <a:pPr marL="457200" indent="-457200">
              <a:buFontTx/>
              <a:buAutoNum type="arabicPeriod"/>
            </a:pPr>
            <a:endParaRPr lang="en-US" smtClean="0"/>
          </a:p>
          <a:p>
            <a:pPr marL="457200" indent="-457200">
              <a:buFontTx/>
              <a:buNone/>
            </a:pPr>
            <a:r>
              <a:rPr lang="en-US" smtClean="0"/>
              <a:t>	Health Care Flexible Spending Accounts: Employee pre-tax contributions for annual medical expenses.</a:t>
            </a:r>
          </a:p>
          <a:p>
            <a:pPr marL="457200" indent="-457200">
              <a:buFontTx/>
              <a:buAutoNum type="arabicPeriod"/>
            </a:pPr>
            <a:endParaRPr lang="en-US" smtClean="0"/>
          </a:p>
          <a:p>
            <a:pPr marL="457200" indent="-457200">
              <a:buFontTx/>
              <a:buAutoNum type="arabicPeriod"/>
            </a:pPr>
            <a:endParaRPr lang="en-US" smtClean="0"/>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40</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n-US" sz="2800" smtClean="0"/>
              <a:t>Exercise: Part 1</a:t>
            </a:r>
          </a:p>
        </p:txBody>
      </p:sp>
      <p:sp>
        <p:nvSpPr>
          <p:cNvPr id="96258" name="Content Placeholder 2"/>
          <p:cNvSpPr>
            <a:spLocks noGrp="1"/>
          </p:cNvSpPr>
          <p:nvPr>
            <p:ph idx="1"/>
          </p:nvPr>
        </p:nvSpPr>
        <p:spPr/>
        <p:txBody>
          <a:bodyPr/>
          <a:lstStyle/>
          <a:p>
            <a:pPr marL="0" indent="0">
              <a:buFontTx/>
              <a:buNone/>
            </a:pPr>
            <a:r>
              <a:rPr lang="en-US" sz="1800" dirty="0" smtClean="0">
                <a:solidFill>
                  <a:schemeClr val="tx1"/>
                </a:solidFill>
              </a:rPr>
              <a:t>The National Compensation Survey (administered by the U.S. Bureau of Labor Statistics) conducts an annual survey about health care benefits. </a:t>
            </a:r>
            <a:endParaRPr lang="en-US" sz="1600" dirty="0" smtClean="0">
              <a:solidFill>
                <a:schemeClr val="tx1"/>
              </a:solidFill>
            </a:endParaRPr>
          </a:p>
          <a:p>
            <a:pPr marL="0" indent="0">
              <a:buFontTx/>
              <a:buNone/>
            </a:pPr>
            <a:r>
              <a:rPr lang="en-US" sz="1800" dirty="0" smtClean="0">
                <a:solidFill>
                  <a:schemeClr val="tx1"/>
                </a:solidFill>
              </a:rPr>
              <a:t> </a:t>
            </a:r>
            <a:endParaRPr lang="en-US" sz="1600" dirty="0" smtClean="0">
              <a:solidFill>
                <a:schemeClr val="tx1"/>
              </a:solidFill>
            </a:endParaRPr>
          </a:p>
          <a:p>
            <a:pPr marL="0" indent="0">
              <a:buFontTx/>
              <a:buNone/>
            </a:pPr>
            <a:r>
              <a:rPr lang="en-US" sz="1800" dirty="0" smtClean="0">
                <a:solidFill>
                  <a:schemeClr val="tx1"/>
                </a:solidFill>
              </a:rPr>
              <a:t>Based on the March 2008 Employee Benefit Survey (available at </a:t>
            </a:r>
            <a:r>
              <a:rPr lang="en-US" sz="1800" dirty="0" smtClean="0">
                <a:solidFill>
                  <a:schemeClr val="tx1"/>
                </a:solidFill>
                <a:hlinkClick r:id="rId3"/>
              </a:rPr>
              <a:t>http://www.bls.gov/ncs/ebs/benefits/2008/ownership/private/table05a.pdf</a:t>
            </a:r>
            <a:r>
              <a:rPr lang="en-US" sz="1800" dirty="0" smtClean="0">
                <a:solidFill>
                  <a:schemeClr val="tx1"/>
                </a:solidFill>
              </a:rPr>
              <a:t>), answer the following questions:</a:t>
            </a:r>
            <a:endParaRPr lang="en-US" sz="1600" dirty="0" smtClean="0">
              <a:solidFill>
                <a:schemeClr val="tx1"/>
              </a:solidFill>
            </a:endParaRPr>
          </a:p>
          <a:p>
            <a:pPr marL="0" indent="0">
              <a:buFontTx/>
              <a:buAutoNum type="arabicPeriod"/>
            </a:pPr>
            <a:r>
              <a:rPr lang="en-US" sz="1800" dirty="0" smtClean="0">
                <a:solidFill>
                  <a:schemeClr val="tx1"/>
                </a:solidFill>
              </a:rPr>
              <a:t>What employee segment (civilian, private, state and local government) has the most access to medical care? What percentage of that population actually participates in medical care plans? Is that percentage higher or lower than you expected?</a:t>
            </a:r>
            <a:endParaRPr lang="en-US" sz="1600" dirty="0" smtClean="0">
              <a:solidFill>
                <a:schemeClr val="tx1"/>
              </a:solidFill>
            </a:endParaRPr>
          </a:p>
          <a:p>
            <a:pPr lvl="1">
              <a:buFont typeface="Arial" charset="0"/>
              <a:buAutoNum type="arabicPeriod"/>
            </a:pPr>
            <a:endParaRPr lang="en-US" sz="1600" dirty="0" smtClean="0">
              <a:solidFill>
                <a:schemeClr val="tx1"/>
              </a:solidFill>
            </a:endParaRPr>
          </a:p>
          <a:p>
            <a:pPr marL="0" indent="0">
              <a:buFontTx/>
              <a:buAutoNum type="arabicPeriod"/>
            </a:pPr>
            <a:r>
              <a:rPr lang="en-US" sz="1800" dirty="0" smtClean="0">
                <a:solidFill>
                  <a:schemeClr val="tx1"/>
                </a:solidFill>
              </a:rPr>
              <a:t>What employer segment has the lowest employer share of premium? </a:t>
            </a:r>
            <a:endParaRPr lang="en-US" sz="1600" dirty="0" smtClean="0">
              <a:solidFill>
                <a:schemeClr val="tx1"/>
              </a:solidFill>
            </a:endParaRPr>
          </a:p>
          <a:p>
            <a:pPr marL="0" indent="0">
              <a:buFontTx/>
              <a:buNone/>
            </a:pPr>
            <a:endParaRPr lang="en-US" sz="2800" dirty="0" smtClean="0"/>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41</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sz="2800" smtClean="0"/>
              <a:t>Exercise: Part 2</a:t>
            </a:r>
          </a:p>
        </p:txBody>
      </p:sp>
      <p:sp>
        <p:nvSpPr>
          <p:cNvPr id="98306" name="Content Placeholder 2"/>
          <p:cNvSpPr>
            <a:spLocks noGrp="1"/>
          </p:cNvSpPr>
          <p:nvPr>
            <p:ph idx="1"/>
          </p:nvPr>
        </p:nvSpPr>
        <p:spPr/>
        <p:txBody>
          <a:bodyPr/>
          <a:lstStyle/>
          <a:p>
            <a:pPr marL="0" indent="0">
              <a:buFontTx/>
              <a:buNone/>
            </a:pPr>
            <a:r>
              <a:rPr lang="en-US" sz="1800" dirty="0" smtClean="0">
                <a:solidFill>
                  <a:schemeClr val="tx1"/>
                </a:solidFill>
              </a:rPr>
              <a:t>Based on the March 2008 Employee Benefit survey table (available at </a:t>
            </a:r>
            <a:r>
              <a:rPr lang="en-US" sz="1800" u="sng" dirty="0" smtClean="0">
                <a:solidFill>
                  <a:schemeClr val="tx1"/>
                </a:solidFill>
                <a:hlinkClick r:id="rId3"/>
              </a:rPr>
              <a:t>http://www.bls.gov/ncs/ebs/benefits/2008/ownership/private/table01a.pdf</a:t>
            </a:r>
            <a:r>
              <a:rPr lang="en-US" sz="1800" dirty="0" smtClean="0">
                <a:solidFill>
                  <a:schemeClr val="tx1"/>
                </a:solidFill>
              </a:rPr>
              <a:t> ) that details information about private-sector employers that offer retirement and health care benefits, answer the following questions:</a:t>
            </a:r>
            <a:endParaRPr lang="en-US" sz="1600" dirty="0" smtClean="0">
              <a:solidFill>
                <a:schemeClr val="tx1"/>
              </a:solidFill>
            </a:endParaRPr>
          </a:p>
          <a:p>
            <a:pPr marL="0" indent="0">
              <a:buFontTx/>
              <a:buAutoNum type="arabicPeriod"/>
            </a:pPr>
            <a:r>
              <a:rPr lang="en-US" sz="1800" dirty="0" smtClean="0">
                <a:solidFill>
                  <a:schemeClr val="tx1"/>
                </a:solidFill>
              </a:rPr>
              <a:t> Are larger or smaller employers (based on the number of employees) more likely to offer health care benefits?</a:t>
            </a:r>
            <a:endParaRPr lang="en-US" sz="1600" dirty="0" smtClean="0">
              <a:solidFill>
                <a:schemeClr val="tx1"/>
              </a:solidFill>
            </a:endParaRPr>
          </a:p>
          <a:p>
            <a:pPr marL="0" indent="0">
              <a:buFontTx/>
              <a:buAutoNum type="arabicPeriod"/>
            </a:pPr>
            <a:r>
              <a:rPr lang="en-US" sz="1800" dirty="0" smtClean="0">
                <a:solidFill>
                  <a:schemeClr val="tx1"/>
                </a:solidFill>
              </a:rPr>
              <a:t> Which organizations are more likely to offer health care benefits: goods or service-producing organizations?</a:t>
            </a:r>
            <a:endParaRPr lang="en-US" sz="1600" dirty="0" smtClean="0">
              <a:solidFill>
                <a:schemeClr val="tx1"/>
              </a:solidFill>
            </a:endParaRPr>
          </a:p>
          <a:p>
            <a:pPr marL="0" indent="0">
              <a:buFontTx/>
              <a:buAutoNum type="arabicPeriod"/>
            </a:pPr>
            <a:r>
              <a:rPr lang="en-US" sz="1800" dirty="0" smtClean="0">
                <a:solidFill>
                  <a:schemeClr val="tx1"/>
                </a:solidFill>
              </a:rPr>
              <a:t> Organizations in which type of service-producing industry are most and least likely to offer health care benefits?</a:t>
            </a:r>
            <a:endParaRPr lang="en-US" sz="1600" dirty="0" smtClean="0">
              <a:solidFill>
                <a:schemeClr val="tx1"/>
              </a:solidFill>
            </a:endParaRP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42</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US" sz="2800" dirty="0" smtClean="0"/>
              <a:t>Assessment: True or False Questions</a:t>
            </a:r>
          </a:p>
        </p:txBody>
      </p:sp>
      <p:sp>
        <p:nvSpPr>
          <p:cNvPr id="100354" name="Content Placeholder 2"/>
          <p:cNvSpPr>
            <a:spLocks noGrp="1"/>
          </p:cNvSpPr>
          <p:nvPr>
            <p:ph idx="1"/>
          </p:nvPr>
        </p:nvSpPr>
        <p:spPr>
          <a:xfrm>
            <a:off x="1752600" y="1295400"/>
            <a:ext cx="7086600" cy="5105400"/>
          </a:xfrm>
        </p:spPr>
        <p:txBody>
          <a:bodyPr/>
          <a:lstStyle/>
          <a:p>
            <a:pPr>
              <a:buNone/>
            </a:pPr>
            <a:r>
              <a:rPr lang="en-US" sz="1800" dirty="0" smtClean="0"/>
              <a:t>1. One strategy employers can use to manage increasing health care costs is to push some of that cost to employees through co-payments.</a:t>
            </a:r>
          </a:p>
          <a:p>
            <a:pPr>
              <a:buNone/>
            </a:pPr>
            <a:r>
              <a:rPr lang="en-US" sz="1800" dirty="0" smtClean="0"/>
              <a:t>2. Under COBRA, employees who are fired for gross misconduct can continue their benefits at no charge.</a:t>
            </a:r>
          </a:p>
          <a:p>
            <a:pPr>
              <a:buNone/>
            </a:pPr>
            <a:r>
              <a:rPr lang="en-US" sz="1800" dirty="0" smtClean="0"/>
              <a:t>3. In an HMO, employees do not need to go through their primary care physicians to see a specialist.</a:t>
            </a:r>
          </a:p>
          <a:p>
            <a:pPr>
              <a:buNone/>
            </a:pPr>
            <a:r>
              <a:rPr lang="en-US" sz="1800" dirty="0" smtClean="0"/>
              <a:t>4. Many employers include preventive care in their health care benefits with the hope that increased preventive care will lead to healthier employees and lower overall health care costs.</a:t>
            </a:r>
          </a:p>
          <a:p>
            <a:pPr>
              <a:buNone/>
            </a:pPr>
            <a:r>
              <a:rPr lang="en-US" sz="1800" dirty="0" smtClean="0"/>
              <a:t>5. In a PPO, covered individuals pay the same costs for health care services regardless of whether they receive services in or out of the network of acceptable providers.</a:t>
            </a:r>
          </a:p>
          <a:p>
            <a:pPr>
              <a:buNone/>
            </a:pPr>
            <a:r>
              <a:rPr lang="en-US" sz="1800" dirty="0" smtClean="0"/>
              <a:t>6. Vision insurance often covers eye surgery, not just routine care.</a:t>
            </a:r>
          </a:p>
          <a:p>
            <a:pPr>
              <a:buNone/>
            </a:pPr>
            <a:r>
              <a:rPr lang="en-US" sz="1800" dirty="0" smtClean="0"/>
              <a:t>7. Employers may choose to self-fund their major health care plan if it is more economical than purchasing group insurance.</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43</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n-US" sz="2800" dirty="0" smtClean="0"/>
              <a:t>Assessment: True or False Questions</a:t>
            </a:r>
          </a:p>
        </p:txBody>
      </p:sp>
      <p:sp>
        <p:nvSpPr>
          <p:cNvPr id="102402" name="Content Placeholder 2"/>
          <p:cNvSpPr>
            <a:spLocks noGrp="1"/>
          </p:cNvSpPr>
          <p:nvPr>
            <p:ph idx="1"/>
          </p:nvPr>
        </p:nvSpPr>
        <p:spPr>
          <a:xfrm>
            <a:off x="1752600" y="1219200"/>
            <a:ext cx="7239000" cy="5257800"/>
          </a:xfrm>
        </p:spPr>
        <p:txBody>
          <a:bodyPr/>
          <a:lstStyle/>
          <a:p>
            <a:pPr>
              <a:buNone/>
            </a:pPr>
            <a:r>
              <a:rPr lang="en-US" sz="1600" dirty="0" smtClean="0"/>
              <a:t>8. 	Because of the aging workforce at ABC Corporation, the company started offering lunchtime seminars on managing diabetes, high blood pressure and common ailments for older people. These seminars are examples of components of a wellness program.</a:t>
            </a:r>
          </a:p>
          <a:p>
            <a:pPr>
              <a:buNone/>
            </a:pPr>
            <a:r>
              <a:rPr lang="en-US" sz="1600" dirty="0" smtClean="0"/>
              <a:t>9. 	HIPAA does not address issues related to medical record privacy.</a:t>
            </a:r>
          </a:p>
          <a:p>
            <a:pPr>
              <a:buNone/>
            </a:pPr>
            <a:r>
              <a:rPr lang="en-US" sz="1600" dirty="0" smtClean="0"/>
              <a:t>10. Traditional fee-for-service medical plans offer covered individuals the most</a:t>
            </a:r>
          </a:p>
          <a:p>
            <a:pPr>
              <a:buNone/>
            </a:pPr>
            <a:r>
              <a:rPr lang="en-US" sz="1600" dirty="0" smtClean="0"/>
              <a:t>	freedom in choosing health care providers.</a:t>
            </a:r>
          </a:p>
          <a:p>
            <a:pPr>
              <a:buNone/>
            </a:pPr>
            <a:r>
              <a:rPr lang="en-US" sz="1600" dirty="0" smtClean="0"/>
              <a:t>11. Low employee deductibles are one strategy employers can use to defray healthcare costs.</a:t>
            </a:r>
          </a:p>
          <a:p>
            <a:pPr>
              <a:buNone/>
            </a:pPr>
            <a:r>
              <a:rPr lang="en-US" sz="1600" dirty="0" smtClean="0"/>
              <a:t>12. Dental insurance plans are often structured like major medical HMOs.</a:t>
            </a:r>
          </a:p>
          <a:p>
            <a:pPr>
              <a:buNone/>
            </a:pPr>
            <a:r>
              <a:rPr lang="en-US" sz="1600" dirty="0" smtClean="0"/>
              <a:t>13. Mental health benefits often include in- or outpatient mental health services.</a:t>
            </a:r>
          </a:p>
          <a:p>
            <a:pPr>
              <a:buNone/>
            </a:pPr>
            <a:r>
              <a:rPr lang="en-US" sz="1600" dirty="0" smtClean="0"/>
              <a:t>14. Alex’s boss learned that Alex is having some personal problems that are affecting his behavior and demeanor at work. Alex’s boss contacts her HR department for advice, and they suggest reminding Alex of the services available through the organization’s employee assistance plan (EAP). An EAP could address Alex’s needs.</a:t>
            </a:r>
          </a:p>
          <a:p>
            <a:pPr>
              <a:buNone/>
            </a:pPr>
            <a:r>
              <a:rPr lang="en-US" sz="1600" dirty="0" smtClean="0"/>
              <a:t>15. PPOs do not delineate services between in-network and out-of-network</a:t>
            </a:r>
          </a:p>
          <a:p>
            <a:pPr>
              <a:buNone/>
            </a:pPr>
            <a:r>
              <a:rPr lang="en-US" sz="1600" dirty="0" smtClean="0"/>
              <a:t>	providers.</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44</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r>
              <a:rPr lang="en-US" sz="2800" dirty="0" smtClean="0"/>
              <a:t>Assessment: Discussion Questions</a:t>
            </a:r>
          </a:p>
        </p:txBody>
      </p:sp>
      <p:sp>
        <p:nvSpPr>
          <p:cNvPr id="104450" name="Content Placeholder 2"/>
          <p:cNvSpPr>
            <a:spLocks noGrp="1"/>
          </p:cNvSpPr>
          <p:nvPr>
            <p:ph idx="1"/>
          </p:nvPr>
        </p:nvSpPr>
        <p:spPr>
          <a:xfrm>
            <a:off x="1828800" y="1341438"/>
            <a:ext cx="6858000" cy="4830762"/>
          </a:xfrm>
        </p:spPr>
        <p:txBody>
          <a:bodyPr/>
          <a:lstStyle/>
          <a:p>
            <a:pPr marL="457200" indent="-457200">
              <a:buFontTx/>
              <a:buAutoNum type="arabicPeriod"/>
            </a:pPr>
            <a:r>
              <a:rPr lang="en-US" smtClean="0"/>
              <a:t>Why are employers moving away from traditional health care plans?</a:t>
            </a:r>
          </a:p>
          <a:p>
            <a:pPr marL="457200" indent="-457200">
              <a:buFontTx/>
              <a:buAutoNum type="arabicPeriod"/>
            </a:pPr>
            <a:r>
              <a:rPr lang="en-US" smtClean="0"/>
              <a:t>What are some of the pros and cons of offering health care benefits to employees?</a:t>
            </a:r>
          </a:p>
          <a:p>
            <a:pPr marL="457200" indent="-457200">
              <a:buFontTx/>
              <a:buAutoNum type="arabicPeriod"/>
            </a:pPr>
            <a:r>
              <a:rPr lang="en-US" smtClean="0"/>
              <a:t>How are employers managing the rapidly increasing costs of health care benefits?</a:t>
            </a:r>
          </a:p>
        </p:txBody>
      </p:sp>
      <p:pic>
        <p:nvPicPr>
          <p:cNvPr id="104453" name="Picture 6" descr="C:\Program Files\Microsoft Office\MEDIA\CAGCAT10\j0195812.wmf"/>
          <p:cNvPicPr>
            <a:picLocks noChangeAspect="1" noChangeArrowheads="1"/>
          </p:cNvPicPr>
          <p:nvPr/>
        </p:nvPicPr>
        <p:blipFill>
          <a:blip r:embed="rId3" cstate="print"/>
          <a:srcRect/>
          <a:stretch>
            <a:fillRect/>
          </a:stretch>
        </p:blipFill>
        <p:spPr bwMode="auto">
          <a:xfrm>
            <a:off x="6477000" y="3810000"/>
            <a:ext cx="1773238" cy="1824038"/>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A23B0F24-267A-4B01-9F8E-C05C877A070B}" type="slidenum">
              <a:rPr lang="en-US" smtClean="0"/>
              <a:pPr>
                <a:defRPr/>
              </a:pPr>
              <a:t>45</a:t>
            </a:fld>
            <a:endParaRPr lang="en-US" dirty="0"/>
          </a:p>
        </p:txBody>
      </p:sp>
      <p:sp>
        <p:nvSpPr>
          <p:cNvPr id="8" name="Footer Placeholder 7"/>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sz="2800" dirty="0" smtClean="0"/>
              <a:t>Retirement Benefits</a:t>
            </a:r>
            <a:endParaRPr lang="en-US" sz="2800" dirty="0"/>
          </a:p>
        </p:txBody>
      </p:sp>
      <p:sp>
        <p:nvSpPr>
          <p:cNvPr id="3" name="Subtitle 2"/>
          <p:cNvSpPr>
            <a:spLocks noGrp="1"/>
          </p:cNvSpPr>
          <p:nvPr>
            <p:ph type="subTitle" sz="quarter" idx="1"/>
          </p:nvPr>
        </p:nvSpPr>
        <p:spPr/>
        <p:txBody>
          <a:bodyPr/>
          <a:lstStyle/>
          <a:p>
            <a:r>
              <a:rPr lang="en-US" sz="1600" dirty="0" smtClean="0"/>
              <a:t>Session 3</a:t>
            </a:r>
            <a:endParaRPr lang="en-US" sz="16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26"/>
          <p:cNvSpPr>
            <a:spLocks noGrp="1" noChangeArrowheads="1"/>
          </p:cNvSpPr>
          <p:nvPr>
            <p:ph type="title"/>
          </p:nvPr>
        </p:nvSpPr>
        <p:spPr/>
        <p:txBody>
          <a:bodyPr/>
          <a:lstStyle/>
          <a:p>
            <a:pPr eaLnBrk="1" hangingPunct="1"/>
            <a:r>
              <a:rPr lang="en-US" sz="2800" dirty="0" smtClean="0"/>
              <a:t>Session 3 Learning Objectives</a:t>
            </a:r>
          </a:p>
        </p:txBody>
      </p:sp>
      <p:sp>
        <p:nvSpPr>
          <p:cNvPr id="108548" name="Rectangle 27"/>
          <p:cNvSpPr>
            <a:spLocks noGrp="1" noChangeArrowheads="1"/>
          </p:cNvSpPr>
          <p:nvPr>
            <p:ph idx="1"/>
          </p:nvPr>
        </p:nvSpPr>
        <p:spPr/>
        <p:txBody>
          <a:bodyPr/>
          <a:lstStyle/>
          <a:p>
            <a:pPr marL="0" indent="0" eaLnBrk="1" hangingPunct="1">
              <a:buFontTx/>
              <a:buNone/>
            </a:pPr>
            <a:r>
              <a:rPr lang="en-US" smtClean="0"/>
              <a:t>After completing this session, students will be able to define the following benefits and their relation to appropriate law:</a:t>
            </a:r>
          </a:p>
          <a:p>
            <a:pPr lvl="1" eaLnBrk="1" hangingPunct="1"/>
            <a:r>
              <a:rPr lang="en-US" smtClean="0"/>
              <a:t>Defined benefit plans.</a:t>
            </a:r>
          </a:p>
          <a:p>
            <a:pPr lvl="1" eaLnBrk="1" hangingPunct="1"/>
            <a:r>
              <a:rPr lang="en-US" smtClean="0"/>
              <a:t>Defined contribution plans [401(k), profit-sharing, stock plans, 403(b)].</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47</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r>
              <a:rPr lang="en-US" sz="2800" smtClean="0"/>
              <a:t>Social Security Act of 1935</a:t>
            </a:r>
          </a:p>
        </p:txBody>
      </p:sp>
      <p:sp>
        <p:nvSpPr>
          <p:cNvPr id="110594" name="Content Placeholder 2"/>
          <p:cNvSpPr>
            <a:spLocks noGrp="1"/>
          </p:cNvSpPr>
          <p:nvPr>
            <p:ph idx="1"/>
          </p:nvPr>
        </p:nvSpPr>
        <p:spPr>
          <a:xfrm>
            <a:off x="1752600" y="1676400"/>
            <a:ext cx="6858000" cy="3429000"/>
          </a:xfrm>
        </p:spPr>
        <p:txBody>
          <a:bodyPr/>
          <a:lstStyle/>
          <a:p>
            <a:r>
              <a:rPr lang="en-US" sz="2400" dirty="0" smtClean="0"/>
              <a:t>The Social Security system was created through the Social Security Act of 1935. The system has four distinct types of benefits: </a:t>
            </a:r>
          </a:p>
          <a:p>
            <a:pPr lvl="1"/>
            <a:r>
              <a:rPr lang="en-US" sz="2400" dirty="0" smtClean="0"/>
              <a:t>OA: Retirement income in “old age.”</a:t>
            </a:r>
          </a:p>
          <a:p>
            <a:pPr lvl="1"/>
            <a:r>
              <a:rPr lang="en-US" sz="2400" dirty="0" smtClean="0"/>
              <a:t>S: Survivor income.</a:t>
            </a:r>
          </a:p>
          <a:p>
            <a:pPr lvl="1"/>
            <a:r>
              <a:rPr lang="en-US" sz="2400" dirty="0" smtClean="0"/>
              <a:t>D: Disability income.</a:t>
            </a:r>
          </a:p>
          <a:p>
            <a:pPr lvl="1"/>
            <a:r>
              <a:rPr lang="en-US" sz="2400" dirty="0" smtClean="0"/>
              <a:t>HI: Health insurance benefits.</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48</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en-US" sz="2800" smtClean="0"/>
              <a:t>Social Security Act of 1935</a:t>
            </a:r>
          </a:p>
        </p:txBody>
      </p:sp>
      <p:sp>
        <p:nvSpPr>
          <p:cNvPr id="112642" name="Content Placeholder 2"/>
          <p:cNvSpPr>
            <a:spLocks noGrp="1"/>
          </p:cNvSpPr>
          <p:nvPr>
            <p:ph idx="1"/>
          </p:nvPr>
        </p:nvSpPr>
        <p:spPr/>
        <p:txBody>
          <a:bodyPr/>
          <a:lstStyle/>
          <a:p>
            <a:pPr>
              <a:buFontTx/>
              <a:buNone/>
            </a:pPr>
            <a:r>
              <a:rPr lang="en-US" sz="2400" dirty="0" smtClean="0"/>
              <a:t>Retirement benefits</a:t>
            </a:r>
          </a:p>
          <a:p>
            <a:r>
              <a:rPr lang="en-US" sz="2400" dirty="0" smtClean="0"/>
              <a:t>The earliest age that an individual can receive OA benefits is 62. </a:t>
            </a:r>
          </a:p>
          <a:p>
            <a:r>
              <a:rPr lang="en-US" sz="2400" dirty="0" smtClean="0"/>
              <a:t>Individuals who retire early may do so, but they are subject to a reduction in benefits depending on the age they wish to receive benefits relative to their full retirement age. </a:t>
            </a:r>
          </a:p>
          <a:p>
            <a:r>
              <a:rPr lang="en-US" sz="2400" dirty="0" smtClean="0"/>
              <a:t>Individuals are also eligible for increased benefits beyond full retirement age depending on their year of birth.</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49</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z="2800" dirty="0" smtClean="0"/>
              <a:t>Benefits Examples</a:t>
            </a:r>
          </a:p>
        </p:txBody>
      </p:sp>
      <p:sp>
        <p:nvSpPr>
          <p:cNvPr id="23554" name="Content Placeholder 5"/>
          <p:cNvSpPr>
            <a:spLocks noGrp="1"/>
          </p:cNvSpPr>
          <p:nvPr>
            <p:ph sz="half" idx="1"/>
          </p:nvPr>
        </p:nvSpPr>
        <p:spPr/>
        <p:txBody>
          <a:bodyPr/>
          <a:lstStyle/>
          <a:p>
            <a:r>
              <a:rPr lang="en-US" sz="2400" dirty="0" smtClean="0"/>
              <a:t>Vacation leave</a:t>
            </a:r>
          </a:p>
          <a:p>
            <a:r>
              <a:rPr lang="en-US" sz="2400" dirty="0" smtClean="0"/>
              <a:t>Sick leave</a:t>
            </a:r>
          </a:p>
          <a:p>
            <a:r>
              <a:rPr lang="en-US" sz="2400" dirty="0" smtClean="0"/>
              <a:t>Social Security</a:t>
            </a:r>
          </a:p>
          <a:p>
            <a:r>
              <a:rPr lang="en-US" sz="2400" dirty="0" smtClean="0"/>
              <a:t>Dental insurance</a:t>
            </a:r>
          </a:p>
          <a:p>
            <a:r>
              <a:rPr lang="en-US" sz="2400" dirty="0" smtClean="0"/>
              <a:t>401(K) plans</a:t>
            </a:r>
          </a:p>
          <a:p>
            <a:endParaRPr lang="en-US" sz="2400" dirty="0" smtClean="0"/>
          </a:p>
        </p:txBody>
      </p:sp>
      <p:sp>
        <p:nvSpPr>
          <p:cNvPr id="23555" name="Content Placeholder 10"/>
          <p:cNvSpPr>
            <a:spLocks noGrp="1"/>
          </p:cNvSpPr>
          <p:nvPr>
            <p:ph sz="half" idx="2"/>
          </p:nvPr>
        </p:nvSpPr>
        <p:spPr/>
        <p:txBody>
          <a:bodyPr/>
          <a:lstStyle/>
          <a:p>
            <a:r>
              <a:rPr lang="en-US" sz="2400" dirty="0" smtClean="0"/>
              <a:t>Vision insurance</a:t>
            </a:r>
          </a:p>
          <a:p>
            <a:r>
              <a:rPr lang="en-US" sz="2400" dirty="0" smtClean="0"/>
              <a:t>Pensions</a:t>
            </a:r>
          </a:p>
          <a:p>
            <a:r>
              <a:rPr lang="en-US" sz="2400" dirty="0" smtClean="0"/>
              <a:t>Health insurance</a:t>
            </a:r>
          </a:p>
          <a:p>
            <a:r>
              <a:rPr lang="en-US" sz="2400" dirty="0" smtClean="0"/>
              <a:t>Prescription drug insurance</a:t>
            </a:r>
          </a:p>
          <a:p>
            <a:r>
              <a:rPr lang="en-US" sz="2400" dirty="0" smtClean="0"/>
              <a:t>Medicare</a:t>
            </a:r>
          </a:p>
        </p:txBody>
      </p:sp>
      <p:sp>
        <p:nvSpPr>
          <p:cNvPr id="7" name="Slide Number Placeholder 6"/>
          <p:cNvSpPr>
            <a:spLocks noGrp="1"/>
          </p:cNvSpPr>
          <p:nvPr>
            <p:ph type="sldNum" sz="quarter" idx="11"/>
          </p:nvPr>
        </p:nvSpPr>
        <p:spPr/>
        <p:txBody>
          <a:bodyPr/>
          <a:lstStyle/>
          <a:p>
            <a:pPr>
              <a:defRPr/>
            </a:pPr>
            <a:fld id="{F33FD93F-83FD-4D2A-9CA6-C501F73A3B81}" type="slidenum">
              <a:rPr lang="en-US" smtClean="0"/>
              <a:pPr>
                <a:defRPr/>
              </a:pPr>
              <a:t>5</a:t>
            </a:fld>
            <a:endParaRPr lang="en-US" dirty="0"/>
          </a:p>
        </p:txBody>
      </p:sp>
      <p:sp>
        <p:nvSpPr>
          <p:cNvPr id="8" name="Footer Placeholder 7"/>
          <p:cNvSpPr>
            <a:spLocks noGrp="1"/>
          </p:cNvSpPr>
          <p:nvPr>
            <p:ph type="ftr" sz="quarter" idx="10"/>
          </p:nvPr>
        </p:nvSpPr>
        <p:spPr/>
        <p:txBody>
          <a:bodyPr/>
          <a:lstStyle/>
          <a:p>
            <a:pPr>
              <a:defRPr/>
            </a:pPr>
            <a:r>
              <a:rPr lang="en-US" dirty="0" smtClean="0"/>
              <a:t>SHRM© 2010</a:t>
            </a:r>
            <a:endParaRPr lang="en-US" baseline="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a:lstStyle/>
          <a:p>
            <a:r>
              <a:rPr lang="en-US" sz="2800" dirty="0" smtClean="0"/>
              <a:t>Employer-Sponsored Retirement Plans</a:t>
            </a:r>
          </a:p>
        </p:txBody>
      </p:sp>
      <p:sp>
        <p:nvSpPr>
          <p:cNvPr id="114690" name="Content Placeholder 2"/>
          <p:cNvSpPr>
            <a:spLocks noGrp="1"/>
          </p:cNvSpPr>
          <p:nvPr>
            <p:ph idx="1"/>
          </p:nvPr>
        </p:nvSpPr>
        <p:spPr>
          <a:xfrm>
            <a:off x="1828800" y="1447800"/>
            <a:ext cx="6553200" cy="4343400"/>
          </a:xfrm>
        </p:spPr>
        <p:txBody>
          <a:bodyPr/>
          <a:lstStyle/>
          <a:p>
            <a:r>
              <a:rPr lang="en-US" sz="2400" dirty="0" smtClean="0"/>
              <a:t>Employee Retirement Income Security Act of 1974 (ERISA).</a:t>
            </a:r>
          </a:p>
          <a:p>
            <a:r>
              <a:rPr lang="en-US" sz="2400" dirty="0" smtClean="0"/>
              <a:t>Internal Revenue Code.</a:t>
            </a:r>
          </a:p>
          <a:p>
            <a:r>
              <a:rPr lang="en-US" sz="2400" dirty="0" smtClean="0"/>
              <a:t>Defined benefit.</a:t>
            </a:r>
          </a:p>
          <a:p>
            <a:r>
              <a:rPr lang="en-US" sz="2400" dirty="0" smtClean="0"/>
              <a:t>Defined contribution:</a:t>
            </a:r>
          </a:p>
          <a:p>
            <a:pPr lvl="1"/>
            <a:r>
              <a:rPr lang="en-US" sz="2400" dirty="0" smtClean="0"/>
              <a:t>401(k), 403(b).</a:t>
            </a:r>
          </a:p>
          <a:p>
            <a:pPr lvl="1"/>
            <a:r>
              <a:rPr lang="en-US" sz="2400" dirty="0" smtClean="0"/>
              <a:t>Profit sharing.</a:t>
            </a:r>
          </a:p>
          <a:p>
            <a:pPr lvl="1"/>
            <a:r>
              <a:rPr lang="en-US" sz="2400" dirty="0" smtClean="0"/>
              <a:t>Stock options.</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50</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a:xfrm>
            <a:off x="1828800" y="457200"/>
            <a:ext cx="7315200" cy="457200"/>
          </a:xfrm>
        </p:spPr>
        <p:txBody>
          <a:bodyPr/>
          <a:lstStyle/>
          <a:p>
            <a:r>
              <a:rPr lang="en-US" sz="2800" dirty="0" smtClean="0"/>
              <a:t>ERISA (1974)</a:t>
            </a:r>
          </a:p>
        </p:txBody>
      </p:sp>
      <p:sp>
        <p:nvSpPr>
          <p:cNvPr id="3" name="Content Placeholder 2"/>
          <p:cNvSpPr>
            <a:spLocks noGrp="1"/>
          </p:cNvSpPr>
          <p:nvPr>
            <p:ph idx="1"/>
          </p:nvPr>
        </p:nvSpPr>
        <p:spPr/>
        <p:txBody>
          <a:bodyPr/>
          <a:lstStyle/>
          <a:p>
            <a:r>
              <a:rPr lang="en-US" smtClean="0">
                <a:solidFill>
                  <a:schemeClr val="tx1"/>
                </a:solidFill>
              </a:rPr>
              <a:t>Requires plans to provide participants with information about plan features and funding. </a:t>
            </a:r>
          </a:p>
          <a:p>
            <a:r>
              <a:rPr lang="en-US" smtClean="0">
                <a:solidFill>
                  <a:schemeClr val="tx1"/>
                </a:solidFill>
              </a:rPr>
              <a:t>Outlines certain fiduciary responsibilities for those who manage and control plan assets. </a:t>
            </a:r>
          </a:p>
          <a:p>
            <a:r>
              <a:rPr lang="en-US" smtClean="0">
                <a:solidFill>
                  <a:schemeClr val="tx1"/>
                </a:solidFill>
              </a:rPr>
              <a:t>Requires plans to establish grievance and appeals processes for participants.</a:t>
            </a:r>
          </a:p>
          <a:p>
            <a:r>
              <a:rPr lang="en-US" smtClean="0">
                <a:solidFill>
                  <a:schemeClr val="tx1"/>
                </a:solidFill>
              </a:rPr>
              <a:t>Includes provisions to give participants the right to sue for benefits and breaches of fiduciary duty.</a:t>
            </a:r>
          </a:p>
          <a:p>
            <a:pPr>
              <a:buFontTx/>
              <a:buNone/>
            </a:pPr>
            <a:r>
              <a:rPr lang="en-US" smtClean="0">
                <a:solidFill>
                  <a:schemeClr val="tx1"/>
                </a:solidFill>
              </a:rPr>
              <a:t>	</a:t>
            </a:r>
          </a:p>
          <a:p>
            <a:pPr>
              <a:buFontTx/>
              <a:buNone/>
            </a:pPr>
            <a:r>
              <a:rPr lang="en-US" smtClean="0">
                <a:solidFill>
                  <a:schemeClr val="tx1"/>
                </a:solidFill>
              </a:rPr>
              <a:t>	ERISA established the Pension Benefit Guarantee Corporation (PBGC).</a:t>
            </a:r>
          </a:p>
          <a:p>
            <a:endParaRPr lang="en-US" smtClean="0">
              <a:solidFill>
                <a:schemeClr val="tx1"/>
              </a:solidFill>
            </a:endParaRPr>
          </a:p>
          <a:p>
            <a:pPr>
              <a:buFontTx/>
              <a:buNone/>
            </a:pPr>
            <a:endParaRPr lang="en-US" smtClean="0">
              <a:solidFill>
                <a:schemeClr val="tx1"/>
              </a:solidFill>
            </a:endParaRP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51</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p:txBody>
          <a:bodyPr/>
          <a:lstStyle/>
          <a:p>
            <a:r>
              <a:rPr lang="en-US" sz="2800" smtClean="0"/>
              <a:t>Internal Revenue Code</a:t>
            </a:r>
          </a:p>
        </p:txBody>
      </p:sp>
      <p:sp>
        <p:nvSpPr>
          <p:cNvPr id="118786" name="Content Placeholder 2"/>
          <p:cNvSpPr>
            <a:spLocks noGrp="1"/>
          </p:cNvSpPr>
          <p:nvPr>
            <p:ph idx="1"/>
          </p:nvPr>
        </p:nvSpPr>
        <p:spPr/>
        <p:txBody>
          <a:bodyPr/>
          <a:lstStyle/>
          <a:p>
            <a:r>
              <a:rPr lang="en-US" dirty="0" smtClean="0"/>
              <a:t>Extends favorable tax treatment to plan sponsors (employers) and beneficiaries (employees).</a:t>
            </a:r>
          </a:p>
          <a:p>
            <a:r>
              <a:rPr lang="en-US" dirty="0" smtClean="0"/>
              <a:t>Plan contributions made by the sponsor can be tax-deductible.</a:t>
            </a:r>
          </a:p>
          <a:p>
            <a:r>
              <a:rPr lang="en-US" dirty="0" smtClean="0"/>
              <a:t>Plan assets can grow without being taxed.</a:t>
            </a:r>
          </a:p>
          <a:p>
            <a:r>
              <a:rPr lang="en-US" dirty="0" smtClean="0"/>
              <a:t>Plan accruals for participants are tax-deferred until received.</a:t>
            </a:r>
          </a:p>
          <a:p>
            <a:r>
              <a:rPr lang="en-US" dirty="0" smtClean="0"/>
              <a:t>Sets maximum annual contribution levels.</a:t>
            </a:r>
          </a:p>
          <a:p>
            <a:endParaRPr lang="en-US" dirty="0" smtClean="0"/>
          </a:p>
          <a:p>
            <a:endParaRPr lang="en-US" dirty="0" smtClean="0"/>
          </a:p>
          <a:p>
            <a:pPr>
              <a:buFontTx/>
              <a:buNone/>
            </a:pPr>
            <a:r>
              <a:rPr lang="en-US" dirty="0" smtClean="0"/>
              <a:t>Source: Murphy (2009)</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52</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p:txBody>
          <a:bodyPr/>
          <a:lstStyle/>
          <a:p>
            <a:r>
              <a:rPr lang="en-US" sz="2800" smtClean="0"/>
              <a:t>Defined Benefit Plans</a:t>
            </a:r>
          </a:p>
        </p:txBody>
      </p:sp>
      <p:sp>
        <p:nvSpPr>
          <p:cNvPr id="120834" name="Content Placeholder 2"/>
          <p:cNvSpPr>
            <a:spLocks noGrp="1"/>
          </p:cNvSpPr>
          <p:nvPr>
            <p:ph idx="1"/>
          </p:nvPr>
        </p:nvSpPr>
        <p:spPr/>
        <p:txBody>
          <a:bodyPr/>
          <a:lstStyle/>
          <a:p>
            <a:r>
              <a:rPr lang="en-US" smtClean="0"/>
              <a:t>Defined benefit plans commit certain financial payments to employees based on pre-determined formulas (typically using employee age, tenure and annual salary). </a:t>
            </a:r>
          </a:p>
          <a:p>
            <a:r>
              <a:rPr lang="en-US" smtClean="0"/>
              <a:t>From an employer’s perspective, this type of plan is the most expensive because employers must make contributions to guarantee certain benefit levels regardless of overall retirement plan investment success.</a:t>
            </a:r>
          </a:p>
          <a:p>
            <a:r>
              <a:rPr lang="en-US" smtClean="0"/>
              <a:t>These plans are also referred to as ‘pensions.’</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53</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p:txBody>
          <a:bodyPr/>
          <a:lstStyle/>
          <a:p>
            <a:r>
              <a:rPr lang="en-US" sz="2800" smtClean="0"/>
              <a:t>Defined Contribution Plans</a:t>
            </a:r>
          </a:p>
        </p:txBody>
      </p:sp>
      <p:sp>
        <p:nvSpPr>
          <p:cNvPr id="122882" name="Content Placeholder 2"/>
          <p:cNvSpPr>
            <a:spLocks noGrp="1"/>
          </p:cNvSpPr>
          <p:nvPr>
            <p:ph idx="1"/>
          </p:nvPr>
        </p:nvSpPr>
        <p:spPr/>
        <p:txBody>
          <a:bodyPr/>
          <a:lstStyle/>
          <a:p>
            <a:r>
              <a:rPr lang="en-US" dirty="0" smtClean="0"/>
              <a:t>Unlike defined benefit plans, defined contribution plans do not guarantee certain financial payments; rather, the payment is determined by the overall value of the employee’s account at the time he or she elects to receive benefits.</a:t>
            </a:r>
          </a:p>
          <a:p>
            <a:r>
              <a:rPr lang="en-US" dirty="0" smtClean="0"/>
              <a:t>Employees make their own decisions (usually among a set of pre-determined options) regarding investment options (e.g., degree of investment fund risk and type).</a:t>
            </a:r>
          </a:p>
          <a:p>
            <a:r>
              <a:rPr lang="en-US" dirty="0" smtClean="0"/>
              <a:t>There are several different types of defined contribution plans determined either by the type of organization or profit or stock contributions. </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54</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p:txBody>
          <a:bodyPr/>
          <a:lstStyle/>
          <a:p>
            <a:r>
              <a:rPr lang="en-US" sz="2800" smtClean="0"/>
              <a:t>Defined Contribution Plans</a:t>
            </a:r>
          </a:p>
        </p:txBody>
      </p:sp>
      <p:sp>
        <p:nvSpPr>
          <p:cNvPr id="123906" name="Content Placeholder 2"/>
          <p:cNvSpPr>
            <a:spLocks noGrp="1"/>
          </p:cNvSpPr>
          <p:nvPr>
            <p:ph idx="1"/>
          </p:nvPr>
        </p:nvSpPr>
        <p:spPr/>
        <p:txBody>
          <a:bodyPr/>
          <a:lstStyle/>
          <a:p>
            <a:pPr>
              <a:buFontTx/>
              <a:buNone/>
            </a:pPr>
            <a:r>
              <a:rPr lang="en-US" b="1" smtClean="0"/>
              <a:t>401(k), 403(b), Section 457 plans</a:t>
            </a:r>
            <a:endParaRPr lang="en-US" smtClean="0"/>
          </a:p>
          <a:p>
            <a:r>
              <a:rPr lang="en-US" smtClean="0"/>
              <a:t>These defined contribution plans offer several benefits to employers and employees. Employees can make pre-tax contributions into their accounts. </a:t>
            </a:r>
          </a:p>
          <a:p>
            <a:r>
              <a:rPr lang="en-US" smtClean="0"/>
              <a:t>Employers can take tax deductions for contributions they make to employee plans. </a:t>
            </a:r>
          </a:p>
          <a:p>
            <a:r>
              <a:rPr lang="en-US" smtClean="0"/>
              <a:t>401(k) plans are for private-sector employees.</a:t>
            </a:r>
          </a:p>
          <a:p>
            <a:r>
              <a:rPr lang="en-US" smtClean="0"/>
              <a:t>Plans for employees of public educational institutions are referred to as 403(b) plans. </a:t>
            </a:r>
          </a:p>
          <a:p>
            <a:r>
              <a:rPr lang="en-US" smtClean="0"/>
              <a:t>Section 457 plans are for government employees.</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55</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p:txBody>
          <a:bodyPr/>
          <a:lstStyle/>
          <a:p>
            <a:r>
              <a:rPr lang="en-US" sz="2800" smtClean="0"/>
              <a:t>Defined Contribution Plans</a:t>
            </a:r>
          </a:p>
        </p:txBody>
      </p:sp>
      <p:sp>
        <p:nvSpPr>
          <p:cNvPr id="124930" name="Content Placeholder 2"/>
          <p:cNvSpPr>
            <a:spLocks noGrp="1"/>
          </p:cNvSpPr>
          <p:nvPr>
            <p:ph idx="1"/>
          </p:nvPr>
        </p:nvSpPr>
        <p:spPr/>
        <p:txBody>
          <a:bodyPr/>
          <a:lstStyle/>
          <a:p>
            <a:pPr>
              <a:buFontTx/>
              <a:buNone/>
            </a:pPr>
            <a:r>
              <a:rPr lang="en-US" b="1" dirty="0" smtClean="0"/>
              <a:t>Profit sharing and stock ownership plans</a:t>
            </a:r>
            <a:endParaRPr lang="en-US" dirty="0" smtClean="0"/>
          </a:p>
          <a:p>
            <a:r>
              <a:rPr lang="en-US" dirty="0" smtClean="0"/>
              <a:t>Employers often use profit sharing plans to distribute money to employee retirement accounts using a predetermined formula based on organizational financial performance measures. </a:t>
            </a:r>
          </a:p>
          <a:p>
            <a:r>
              <a:rPr lang="en-US" dirty="0" smtClean="0"/>
              <a:t>Employer sponsors of profit sharing retirement plans often fund those accounts with company stock. </a:t>
            </a:r>
          </a:p>
          <a:p>
            <a:pPr lvl="1"/>
            <a:r>
              <a:rPr lang="en-US" dirty="0" smtClean="0"/>
              <a:t>Employees’ shares grow each year as the plan sponsor deposits company stock.</a:t>
            </a:r>
          </a:p>
          <a:p>
            <a:pPr lvl="1"/>
            <a:r>
              <a:rPr lang="en-US" dirty="0" smtClean="0"/>
              <a:t>Employees receive all the benefits of stock ownership (e.g., dividends and voting rights).</a:t>
            </a:r>
          </a:p>
          <a:p>
            <a:endParaRPr lang="en-US" dirty="0" smtClean="0"/>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56</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1828800" y="152400"/>
            <a:ext cx="7010400" cy="1143000"/>
          </a:xfrm>
        </p:spPr>
        <p:txBody>
          <a:bodyPr/>
          <a:lstStyle/>
          <a:p>
            <a:r>
              <a:rPr lang="en-US" sz="2800" dirty="0" smtClean="0"/>
              <a:t>Defined Benefit vs. Defined </a:t>
            </a:r>
            <a:br>
              <a:rPr lang="en-US" sz="2800" dirty="0" smtClean="0"/>
            </a:br>
            <a:r>
              <a:rPr lang="en-US" sz="2800" dirty="0" smtClean="0"/>
              <a:t>Contribution Plans</a:t>
            </a:r>
          </a:p>
        </p:txBody>
      </p:sp>
      <p:sp>
        <p:nvSpPr>
          <p:cNvPr id="126978" name="Text Placeholder 5"/>
          <p:cNvSpPr>
            <a:spLocks noGrp="1"/>
          </p:cNvSpPr>
          <p:nvPr>
            <p:ph type="body" idx="1"/>
          </p:nvPr>
        </p:nvSpPr>
        <p:spPr>
          <a:xfrm>
            <a:off x="1981200" y="1524000"/>
            <a:ext cx="2438400" cy="639763"/>
          </a:xfrm>
        </p:spPr>
        <p:txBody>
          <a:bodyPr/>
          <a:lstStyle/>
          <a:p>
            <a:r>
              <a:rPr lang="en-US" dirty="0" smtClean="0"/>
              <a:t>Defined Benefit</a:t>
            </a:r>
          </a:p>
        </p:txBody>
      </p:sp>
      <p:sp>
        <p:nvSpPr>
          <p:cNvPr id="126979" name="Content Placeholder 6"/>
          <p:cNvSpPr>
            <a:spLocks noGrp="1"/>
          </p:cNvSpPr>
          <p:nvPr>
            <p:ph sz="half" idx="2"/>
          </p:nvPr>
        </p:nvSpPr>
        <p:spPr>
          <a:xfrm>
            <a:off x="1828800" y="2133600"/>
            <a:ext cx="3124200" cy="3951288"/>
          </a:xfrm>
        </p:spPr>
        <p:txBody>
          <a:bodyPr/>
          <a:lstStyle/>
          <a:p>
            <a:r>
              <a:rPr lang="en-US" dirty="0" smtClean="0"/>
              <a:t>Benefit is known.</a:t>
            </a:r>
          </a:p>
          <a:p>
            <a:r>
              <a:rPr lang="en-US" dirty="0" smtClean="0"/>
              <a:t>Cost is unknown.</a:t>
            </a:r>
          </a:p>
          <a:p>
            <a:r>
              <a:rPr lang="en-US" dirty="0" smtClean="0"/>
              <a:t>Employer bears financial risk.</a:t>
            </a:r>
          </a:p>
          <a:p>
            <a:r>
              <a:rPr lang="en-US" dirty="0" smtClean="0"/>
              <a:t>Generally higher benefits for long-service employees.</a:t>
            </a:r>
          </a:p>
        </p:txBody>
      </p:sp>
      <p:sp>
        <p:nvSpPr>
          <p:cNvPr id="126980" name="Text Placeholder 7"/>
          <p:cNvSpPr>
            <a:spLocks noGrp="1"/>
          </p:cNvSpPr>
          <p:nvPr>
            <p:ph type="body" sz="quarter" idx="3"/>
          </p:nvPr>
        </p:nvSpPr>
        <p:spPr>
          <a:xfrm>
            <a:off x="5715000" y="1535113"/>
            <a:ext cx="3276600" cy="639762"/>
          </a:xfrm>
        </p:spPr>
        <p:txBody>
          <a:bodyPr/>
          <a:lstStyle/>
          <a:p>
            <a:r>
              <a:rPr lang="en-US" smtClean="0"/>
              <a:t>Defined Contribution</a:t>
            </a:r>
          </a:p>
        </p:txBody>
      </p:sp>
      <p:sp>
        <p:nvSpPr>
          <p:cNvPr id="126981" name="Content Placeholder 8"/>
          <p:cNvSpPr>
            <a:spLocks noGrp="1"/>
          </p:cNvSpPr>
          <p:nvPr>
            <p:ph sz="quarter" idx="4"/>
          </p:nvPr>
        </p:nvSpPr>
        <p:spPr>
          <a:xfrm>
            <a:off x="5638800" y="2133600"/>
            <a:ext cx="3279775" cy="3951288"/>
          </a:xfrm>
        </p:spPr>
        <p:txBody>
          <a:bodyPr/>
          <a:lstStyle/>
          <a:p>
            <a:r>
              <a:rPr lang="en-US" dirty="0" smtClean="0"/>
              <a:t>Benefit is unknown.</a:t>
            </a:r>
          </a:p>
          <a:p>
            <a:r>
              <a:rPr lang="en-US" dirty="0" smtClean="0"/>
              <a:t>Cost is known.</a:t>
            </a:r>
          </a:p>
          <a:p>
            <a:r>
              <a:rPr lang="en-US" dirty="0" smtClean="0"/>
              <a:t>Employee bears financial risk.</a:t>
            </a:r>
          </a:p>
          <a:p>
            <a:r>
              <a:rPr lang="en-US" dirty="0" smtClean="0"/>
              <a:t>Can provide substantial benefits to short-service employees.</a:t>
            </a:r>
          </a:p>
        </p:txBody>
      </p:sp>
      <p:sp>
        <p:nvSpPr>
          <p:cNvPr id="126984" name="TextBox 9"/>
          <p:cNvSpPr txBox="1">
            <a:spLocks noChangeArrowheads="1"/>
          </p:cNvSpPr>
          <p:nvPr/>
        </p:nvSpPr>
        <p:spPr bwMode="auto">
          <a:xfrm>
            <a:off x="4800600" y="5867400"/>
            <a:ext cx="3778250" cy="366713"/>
          </a:xfrm>
          <a:prstGeom prst="rect">
            <a:avLst/>
          </a:prstGeom>
          <a:noFill/>
          <a:ln w="9525">
            <a:noFill/>
            <a:miter lim="800000"/>
            <a:headEnd/>
            <a:tailEnd/>
          </a:ln>
        </p:spPr>
        <p:txBody>
          <a:bodyPr wrap="none">
            <a:spAutoFit/>
          </a:bodyPr>
          <a:lstStyle/>
          <a:p>
            <a:r>
              <a:rPr lang="en-US"/>
              <a:t>Source: WorldatWork (2007) p. 419</a:t>
            </a:r>
          </a:p>
        </p:txBody>
      </p:sp>
      <p:sp>
        <p:nvSpPr>
          <p:cNvPr id="10" name="Slide Number Placeholder 9"/>
          <p:cNvSpPr>
            <a:spLocks noGrp="1"/>
          </p:cNvSpPr>
          <p:nvPr>
            <p:ph type="sldNum" sz="quarter" idx="11"/>
          </p:nvPr>
        </p:nvSpPr>
        <p:spPr/>
        <p:txBody>
          <a:bodyPr/>
          <a:lstStyle/>
          <a:p>
            <a:pPr>
              <a:defRPr/>
            </a:pPr>
            <a:fld id="{D6CCFD41-9C88-4EEB-8A7B-7C995AAC78C9}" type="slidenum">
              <a:rPr lang="en-US" smtClean="0"/>
              <a:pPr>
                <a:defRPr/>
              </a:pPr>
              <a:t>57</a:t>
            </a:fld>
            <a:endParaRPr lang="en-US" dirty="0"/>
          </a:p>
        </p:txBody>
      </p:sp>
      <p:sp>
        <p:nvSpPr>
          <p:cNvPr id="11" name="Footer Placeholder 10"/>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p:nvPr>
        </p:nvSpPr>
        <p:spPr/>
        <p:txBody>
          <a:bodyPr/>
          <a:lstStyle/>
          <a:p>
            <a:r>
              <a:rPr lang="en-US" sz="2800" smtClean="0"/>
              <a:t>Implementation Issues</a:t>
            </a:r>
          </a:p>
        </p:txBody>
      </p:sp>
      <p:sp>
        <p:nvSpPr>
          <p:cNvPr id="129026" name="Content Placeholder 2"/>
          <p:cNvSpPr>
            <a:spLocks noGrp="1"/>
          </p:cNvSpPr>
          <p:nvPr>
            <p:ph idx="1"/>
          </p:nvPr>
        </p:nvSpPr>
        <p:spPr>
          <a:xfrm>
            <a:off x="1828800" y="1295400"/>
            <a:ext cx="7086600" cy="4830763"/>
          </a:xfrm>
        </p:spPr>
        <p:txBody>
          <a:bodyPr/>
          <a:lstStyle/>
          <a:p>
            <a:r>
              <a:rPr lang="en-US" sz="1800" smtClean="0"/>
              <a:t>Benefit formulas</a:t>
            </a:r>
          </a:p>
          <a:p>
            <a:pPr lvl="1"/>
            <a:r>
              <a:rPr lang="en-US" sz="1800" smtClean="0"/>
              <a:t>Most retirement plans use formulas to determine employee eligibility, company contributions and employee benefits. </a:t>
            </a:r>
          </a:p>
          <a:p>
            <a:r>
              <a:rPr lang="en-US" sz="1800" smtClean="0"/>
              <a:t>Vesting</a:t>
            </a:r>
          </a:p>
          <a:p>
            <a:pPr lvl="1"/>
            <a:r>
              <a:rPr lang="en-US" sz="1800" smtClean="0"/>
              <a:t>Determines when employees are eligible to receive contributions made to the plan. </a:t>
            </a:r>
          </a:p>
          <a:p>
            <a:pPr lvl="2"/>
            <a:r>
              <a:rPr lang="en-US" sz="1800" b="1" smtClean="0"/>
              <a:t>Cliff schedules</a:t>
            </a:r>
            <a:r>
              <a:rPr lang="en-US" sz="1800" smtClean="0"/>
              <a:t> typically mean that covered individuals are eligible for the benefits/contributions after a certain time period, but no benefits before that time period has passed. </a:t>
            </a:r>
          </a:p>
          <a:p>
            <a:pPr lvl="2"/>
            <a:r>
              <a:rPr lang="en-US" sz="1800" b="1" smtClean="0"/>
              <a:t>Graded or gradual schedules</a:t>
            </a:r>
            <a:r>
              <a:rPr lang="en-US" sz="1800" smtClean="0"/>
              <a:t> offer partial benefits with company tenure and full vesting at a certain time period. </a:t>
            </a:r>
          </a:p>
          <a:p>
            <a:endParaRPr lang="en-US" sz="1800" smtClean="0"/>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58</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p:txBody>
          <a:bodyPr/>
          <a:lstStyle/>
          <a:p>
            <a:r>
              <a:rPr lang="en-US" sz="2800" smtClean="0"/>
              <a:t>ERISA Maximum Vesting Schedules Effective After 2002</a:t>
            </a:r>
          </a:p>
        </p:txBody>
      </p:sp>
      <p:graphicFrame>
        <p:nvGraphicFramePr>
          <p:cNvPr id="131124" name="Group 52"/>
          <p:cNvGraphicFramePr>
            <a:graphicFrameLocks noGrp="1"/>
          </p:cNvGraphicFramePr>
          <p:nvPr>
            <p:ph idx="1"/>
          </p:nvPr>
        </p:nvGraphicFramePr>
        <p:xfrm>
          <a:off x="1828800" y="2438400"/>
          <a:ext cx="6781800" cy="828675"/>
        </p:xfrm>
        <a:graphic>
          <a:graphicData uri="http://schemas.openxmlformats.org/drawingml/2006/table">
            <a:tbl>
              <a:tblPr/>
              <a:tblGrid>
                <a:gridCol w="1695450"/>
                <a:gridCol w="1695450"/>
                <a:gridCol w="1695450"/>
                <a:gridCol w="1695450"/>
              </a:tblGrid>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After Year(s)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 Vested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131093" name="TextBox 7"/>
          <p:cNvSpPr txBox="1">
            <a:spLocks noChangeArrowheads="1"/>
          </p:cNvSpPr>
          <p:nvPr/>
        </p:nvSpPr>
        <p:spPr bwMode="auto">
          <a:xfrm>
            <a:off x="1676400" y="1219200"/>
            <a:ext cx="4108450" cy="457200"/>
          </a:xfrm>
          <a:prstGeom prst="rect">
            <a:avLst/>
          </a:prstGeom>
          <a:noFill/>
          <a:ln w="9525">
            <a:noFill/>
            <a:miter lim="800000"/>
            <a:headEnd/>
            <a:tailEnd/>
          </a:ln>
        </p:spPr>
        <p:txBody>
          <a:bodyPr wrap="none">
            <a:spAutoFit/>
          </a:bodyPr>
          <a:lstStyle/>
          <a:p>
            <a:r>
              <a:rPr lang="en-US" sz="2400" b="1"/>
              <a:t>Defined Contribution Plans</a:t>
            </a:r>
          </a:p>
        </p:txBody>
      </p:sp>
      <p:graphicFrame>
        <p:nvGraphicFramePr>
          <p:cNvPr id="131136" name="Group 64"/>
          <p:cNvGraphicFramePr>
            <a:graphicFrameLocks noGrp="1"/>
          </p:cNvGraphicFramePr>
          <p:nvPr/>
        </p:nvGraphicFramePr>
        <p:xfrm>
          <a:off x="1828800" y="4114800"/>
          <a:ext cx="6781800" cy="742950"/>
        </p:xfrm>
        <a:graphic>
          <a:graphicData uri="http://schemas.openxmlformats.org/drawingml/2006/table">
            <a:tbl>
              <a:tblPr/>
              <a:tblGrid>
                <a:gridCol w="1752600"/>
                <a:gridCol w="914400"/>
                <a:gridCol w="838200"/>
                <a:gridCol w="914400"/>
                <a:gridCol w="914400"/>
                <a:gridCol w="685800"/>
                <a:gridCol w="7620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Year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 Vested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131120" name="TextBox 9"/>
          <p:cNvSpPr txBox="1">
            <a:spLocks noChangeArrowheads="1"/>
          </p:cNvSpPr>
          <p:nvPr/>
        </p:nvSpPr>
        <p:spPr bwMode="auto">
          <a:xfrm>
            <a:off x="1752600" y="1828800"/>
            <a:ext cx="2336800" cy="457200"/>
          </a:xfrm>
          <a:prstGeom prst="rect">
            <a:avLst/>
          </a:prstGeom>
          <a:noFill/>
          <a:ln w="9525">
            <a:noFill/>
            <a:miter lim="800000"/>
            <a:headEnd/>
            <a:tailEnd/>
          </a:ln>
        </p:spPr>
        <p:txBody>
          <a:bodyPr wrap="none">
            <a:spAutoFit/>
          </a:bodyPr>
          <a:lstStyle/>
          <a:p>
            <a:r>
              <a:rPr lang="en-US" sz="2400"/>
              <a:t>Three-Year Cliff</a:t>
            </a:r>
          </a:p>
        </p:txBody>
      </p:sp>
      <p:sp>
        <p:nvSpPr>
          <p:cNvPr id="131121" name="TextBox 10"/>
          <p:cNvSpPr txBox="1">
            <a:spLocks noChangeArrowheads="1"/>
          </p:cNvSpPr>
          <p:nvPr/>
        </p:nvSpPr>
        <p:spPr bwMode="auto">
          <a:xfrm>
            <a:off x="1752600" y="3505200"/>
            <a:ext cx="2879725" cy="457200"/>
          </a:xfrm>
          <a:prstGeom prst="rect">
            <a:avLst/>
          </a:prstGeom>
          <a:noFill/>
          <a:ln w="9525">
            <a:noFill/>
            <a:miter lim="800000"/>
            <a:headEnd/>
            <a:tailEnd/>
          </a:ln>
        </p:spPr>
        <p:txBody>
          <a:bodyPr wrap="none">
            <a:spAutoFit/>
          </a:bodyPr>
          <a:lstStyle/>
          <a:p>
            <a:r>
              <a:rPr lang="en-US" sz="2400"/>
              <a:t>Six-Year Graduated</a:t>
            </a:r>
          </a:p>
        </p:txBody>
      </p:sp>
      <p:sp>
        <p:nvSpPr>
          <p:cNvPr id="131122" name="TextBox 11"/>
          <p:cNvSpPr txBox="1">
            <a:spLocks noChangeArrowheads="1"/>
          </p:cNvSpPr>
          <p:nvPr/>
        </p:nvSpPr>
        <p:spPr bwMode="auto">
          <a:xfrm>
            <a:off x="1676400" y="6096000"/>
            <a:ext cx="2654300" cy="304800"/>
          </a:xfrm>
          <a:prstGeom prst="rect">
            <a:avLst/>
          </a:prstGeom>
          <a:noFill/>
          <a:ln w="9525">
            <a:noFill/>
            <a:miter lim="800000"/>
            <a:headEnd/>
            <a:tailEnd/>
          </a:ln>
        </p:spPr>
        <p:txBody>
          <a:bodyPr wrap="none">
            <a:spAutoFit/>
          </a:bodyPr>
          <a:lstStyle/>
          <a:p>
            <a:r>
              <a:rPr lang="en-US" sz="1400"/>
              <a:t>Source: Murphy (2009) (p. 265)</a:t>
            </a:r>
          </a:p>
        </p:txBody>
      </p:sp>
      <p:sp>
        <p:nvSpPr>
          <p:cNvPr id="11" name="Slide Number Placeholder 10"/>
          <p:cNvSpPr>
            <a:spLocks noGrp="1"/>
          </p:cNvSpPr>
          <p:nvPr>
            <p:ph type="sldNum" sz="quarter" idx="11"/>
          </p:nvPr>
        </p:nvSpPr>
        <p:spPr/>
        <p:txBody>
          <a:bodyPr/>
          <a:lstStyle/>
          <a:p>
            <a:pPr>
              <a:defRPr/>
            </a:pPr>
            <a:fld id="{A23B0F24-267A-4B01-9F8E-C05C877A070B}" type="slidenum">
              <a:rPr lang="en-US" smtClean="0"/>
              <a:pPr>
                <a:defRPr/>
              </a:pPr>
              <a:t>59</a:t>
            </a:fld>
            <a:endParaRPr lang="en-US" dirty="0"/>
          </a:p>
        </p:txBody>
      </p:sp>
      <p:sp>
        <p:nvSpPr>
          <p:cNvPr id="12" name="Footer Placeholder 11"/>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z="2800" dirty="0" smtClean="0"/>
              <a:t>Discretionary Benefits Defined</a:t>
            </a:r>
          </a:p>
        </p:txBody>
      </p:sp>
      <p:sp>
        <p:nvSpPr>
          <p:cNvPr id="25602" name="Content Placeholder 2"/>
          <p:cNvSpPr>
            <a:spLocks noGrp="1"/>
          </p:cNvSpPr>
          <p:nvPr>
            <p:ph idx="1"/>
          </p:nvPr>
        </p:nvSpPr>
        <p:spPr>
          <a:xfrm>
            <a:off x="1828800" y="2895600"/>
            <a:ext cx="6858000" cy="990600"/>
          </a:xfrm>
        </p:spPr>
        <p:txBody>
          <a:bodyPr/>
          <a:lstStyle/>
          <a:p>
            <a:pPr>
              <a:buFontTx/>
              <a:buNone/>
            </a:pPr>
            <a:r>
              <a:rPr lang="en-US" sz="2400" dirty="0" smtClean="0"/>
              <a:t>	Discretionary benefits are those benefits that are not mandated by law.</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6</a:t>
            </a:fld>
            <a:endParaRPr lang="en-US" dirty="0"/>
          </a:p>
        </p:txBody>
      </p:sp>
      <p:sp>
        <p:nvSpPr>
          <p:cNvPr id="7" name="Footer Placeholder 6"/>
          <p:cNvSpPr>
            <a:spLocks noGrp="1"/>
          </p:cNvSpPr>
          <p:nvPr>
            <p:ph type="ftr" sz="quarter" idx="10"/>
          </p:nvPr>
        </p:nvSpPr>
        <p:spPr/>
        <p:txBody>
          <a:bodyPr/>
          <a:lstStyle/>
          <a:p>
            <a:pPr>
              <a:defRPr/>
            </a:pPr>
            <a:r>
              <a:rPr lang="en-US" dirty="0" smtClean="0"/>
              <a:t>SHRM© 2010</a:t>
            </a:r>
            <a:endParaRPr lang="en-US" baseline="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a:xfrm>
            <a:off x="1828800" y="381000"/>
            <a:ext cx="6781800" cy="609600"/>
          </a:xfrm>
        </p:spPr>
        <p:txBody>
          <a:bodyPr/>
          <a:lstStyle/>
          <a:p>
            <a:r>
              <a:rPr lang="en-US" sz="2800" dirty="0" smtClean="0"/>
              <a:t>ERISA Maximum Vesting Schedules Effective After 2002</a:t>
            </a:r>
          </a:p>
        </p:txBody>
      </p:sp>
      <p:graphicFrame>
        <p:nvGraphicFramePr>
          <p:cNvPr id="133178" name="Group 58"/>
          <p:cNvGraphicFramePr>
            <a:graphicFrameLocks noGrp="1"/>
          </p:cNvGraphicFramePr>
          <p:nvPr>
            <p:ph idx="1"/>
          </p:nvPr>
        </p:nvGraphicFramePr>
        <p:xfrm>
          <a:off x="1828800" y="2362200"/>
          <a:ext cx="6934200" cy="1011555"/>
        </p:xfrm>
        <a:graphic>
          <a:graphicData uri="http://schemas.openxmlformats.org/drawingml/2006/table">
            <a:tbl>
              <a:tblPr/>
              <a:tblGrid>
                <a:gridCol w="1155700"/>
                <a:gridCol w="1155700"/>
                <a:gridCol w="1155700"/>
                <a:gridCol w="1155700"/>
                <a:gridCol w="1155700"/>
                <a:gridCol w="11557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After year(s)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 Vested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133124" name="TextBox 7"/>
          <p:cNvSpPr txBox="1">
            <a:spLocks noChangeArrowheads="1"/>
          </p:cNvSpPr>
          <p:nvPr/>
        </p:nvSpPr>
        <p:spPr bwMode="auto">
          <a:xfrm>
            <a:off x="1676400" y="1219200"/>
            <a:ext cx="3316288" cy="457200"/>
          </a:xfrm>
          <a:prstGeom prst="rect">
            <a:avLst/>
          </a:prstGeom>
          <a:noFill/>
          <a:ln w="9525">
            <a:noFill/>
            <a:miter lim="800000"/>
            <a:headEnd/>
            <a:tailEnd/>
          </a:ln>
        </p:spPr>
        <p:txBody>
          <a:bodyPr wrap="none">
            <a:spAutoFit/>
          </a:bodyPr>
          <a:lstStyle/>
          <a:p>
            <a:r>
              <a:rPr lang="en-US" sz="2400" b="1"/>
              <a:t>Defined Benefit Plans</a:t>
            </a:r>
          </a:p>
        </p:txBody>
      </p:sp>
      <p:graphicFrame>
        <p:nvGraphicFramePr>
          <p:cNvPr id="133179" name="Group 59"/>
          <p:cNvGraphicFramePr>
            <a:graphicFrameLocks noGrp="1"/>
          </p:cNvGraphicFramePr>
          <p:nvPr/>
        </p:nvGraphicFramePr>
        <p:xfrm>
          <a:off x="1828800" y="4648200"/>
          <a:ext cx="6781800" cy="1021080"/>
        </p:xfrm>
        <a:graphic>
          <a:graphicData uri="http://schemas.openxmlformats.org/drawingml/2006/table">
            <a:tbl>
              <a:tblPr/>
              <a:tblGrid>
                <a:gridCol w="1017588"/>
                <a:gridCol w="919162"/>
                <a:gridCol w="969963"/>
                <a:gridCol w="968375"/>
                <a:gridCol w="969962"/>
                <a:gridCol w="966788"/>
                <a:gridCol w="969962"/>
              </a:tblGrid>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Years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3-4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4-5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5-6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6-7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 Vested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133151" name="TextBox 9"/>
          <p:cNvSpPr txBox="1">
            <a:spLocks noChangeArrowheads="1"/>
          </p:cNvSpPr>
          <p:nvPr/>
        </p:nvSpPr>
        <p:spPr bwMode="auto">
          <a:xfrm>
            <a:off x="1752600" y="1828800"/>
            <a:ext cx="2116138" cy="457200"/>
          </a:xfrm>
          <a:prstGeom prst="rect">
            <a:avLst/>
          </a:prstGeom>
          <a:noFill/>
          <a:ln w="9525">
            <a:noFill/>
            <a:miter lim="800000"/>
            <a:headEnd/>
            <a:tailEnd/>
          </a:ln>
        </p:spPr>
        <p:txBody>
          <a:bodyPr wrap="none">
            <a:spAutoFit/>
          </a:bodyPr>
          <a:lstStyle/>
          <a:p>
            <a:r>
              <a:rPr lang="en-US" sz="2400"/>
              <a:t>Five-Year Cliff</a:t>
            </a:r>
          </a:p>
        </p:txBody>
      </p:sp>
      <p:sp>
        <p:nvSpPr>
          <p:cNvPr id="133152" name="TextBox 10"/>
          <p:cNvSpPr txBox="1">
            <a:spLocks noChangeArrowheads="1"/>
          </p:cNvSpPr>
          <p:nvPr/>
        </p:nvSpPr>
        <p:spPr bwMode="auto">
          <a:xfrm>
            <a:off x="1828800" y="3886200"/>
            <a:ext cx="3321050" cy="457200"/>
          </a:xfrm>
          <a:prstGeom prst="rect">
            <a:avLst/>
          </a:prstGeom>
          <a:noFill/>
          <a:ln w="9525">
            <a:noFill/>
            <a:miter lim="800000"/>
            <a:headEnd/>
            <a:tailEnd/>
          </a:ln>
        </p:spPr>
        <p:txBody>
          <a:bodyPr wrap="none">
            <a:spAutoFit/>
          </a:bodyPr>
          <a:lstStyle/>
          <a:p>
            <a:r>
              <a:rPr lang="en-US" sz="2400"/>
              <a:t>Seven-Year Graduated</a:t>
            </a:r>
          </a:p>
        </p:txBody>
      </p:sp>
      <p:sp>
        <p:nvSpPr>
          <p:cNvPr id="133153" name="TextBox 11"/>
          <p:cNvSpPr txBox="1">
            <a:spLocks noChangeArrowheads="1"/>
          </p:cNvSpPr>
          <p:nvPr/>
        </p:nvSpPr>
        <p:spPr bwMode="auto">
          <a:xfrm>
            <a:off x="1676400" y="6096000"/>
            <a:ext cx="2654300" cy="304800"/>
          </a:xfrm>
          <a:prstGeom prst="rect">
            <a:avLst/>
          </a:prstGeom>
          <a:noFill/>
          <a:ln w="9525">
            <a:noFill/>
            <a:miter lim="800000"/>
            <a:headEnd/>
            <a:tailEnd/>
          </a:ln>
        </p:spPr>
        <p:txBody>
          <a:bodyPr wrap="none">
            <a:spAutoFit/>
          </a:bodyPr>
          <a:lstStyle/>
          <a:p>
            <a:r>
              <a:rPr lang="en-US" sz="1400"/>
              <a:t>Source: Murphy (2009) (p. 265)</a:t>
            </a:r>
          </a:p>
        </p:txBody>
      </p:sp>
      <p:sp>
        <p:nvSpPr>
          <p:cNvPr id="11" name="Slide Number Placeholder 10"/>
          <p:cNvSpPr>
            <a:spLocks noGrp="1"/>
          </p:cNvSpPr>
          <p:nvPr>
            <p:ph type="sldNum" sz="quarter" idx="11"/>
          </p:nvPr>
        </p:nvSpPr>
        <p:spPr/>
        <p:txBody>
          <a:bodyPr/>
          <a:lstStyle/>
          <a:p>
            <a:pPr>
              <a:defRPr/>
            </a:pPr>
            <a:fld id="{A23B0F24-267A-4B01-9F8E-C05C877A070B}" type="slidenum">
              <a:rPr lang="en-US" smtClean="0"/>
              <a:pPr>
                <a:defRPr/>
              </a:pPr>
              <a:t>60</a:t>
            </a:fld>
            <a:endParaRPr lang="en-US" dirty="0"/>
          </a:p>
        </p:txBody>
      </p:sp>
      <p:sp>
        <p:nvSpPr>
          <p:cNvPr id="12" name="Footer Placeholder 11"/>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a:xfrm>
            <a:off x="1828800" y="381000"/>
            <a:ext cx="6858000" cy="533400"/>
          </a:xfrm>
        </p:spPr>
        <p:txBody>
          <a:bodyPr/>
          <a:lstStyle/>
          <a:p>
            <a:r>
              <a:rPr lang="en-US" sz="2800" dirty="0" smtClean="0"/>
              <a:t>Pension Protection Act of 2006 (PPA)</a:t>
            </a:r>
          </a:p>
        </p:txBody>
      </p:sp>
      <p:sp>
        <p:nvSpPr>
          <p:cNvPr id="135170" name="Content Placeholder 2"/>
          <p:cNvSpPr>
            <a:spLocks noGrp="1"/>
          </p:cNvSpPr>
          <p:nvPr>
            <p:ph idx="1"/>
          </p:nvPr>
        </p:nvSpPr>
        <p:spPr/>
        <p:txBody>
          <a:bodyPr/>
          <a:lstStyle/>
          <a:p>
            <a:r>
              <a:rPr lang="en-US" smtClean="0"/>
              <a:t>The PPA increased minimum funding requirements for pension plans and strengthened the pension insurance system.</a:t>
            </a:r>
          </a:p>
          <a:p>
            <a:r>
              <a:rPr lang="en-US" smtClean="0"/>
              <a:t>Employers must provide more frequent information to employees about their employer-sponsored retirement plan accounts and notify them of any  underfunding problems.</a:t>
            </a:r>
          </a:p>
          <a:p>
            <a:endParaRPr lang="en-US" smtClean="0"/>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61</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a:xfrm>
            <a:off x="1828800" y="381000"/>
            <a:ext cx="6781800" cy="533400"/>
          </a:xfrm>
        </p:spPr>
        <p:txBody>
          <a:bodyPr/>
          <a:lstStyle/>
          <a:p>
            <a:r>
              <a:rPr lang="en-US" sz="2800" dirty="0" smtClean="0"/>
              <a:t>Exercise: Part 1</a:t>
            </a:r>
          </a:p>
        </p:txBody>
      </p:sp>
      <p:sp>
        <p:nvSpPr>
          <p:cNvPr id="137218" name="Content Placeholder 2"/>
          <p:cNvSpPr>
            <a:spLocks noGrp="1"/>
          </p:cNvSpPr>
          <p:nvPr>
            <p:ph idx="1"/>
          </p:nvPr>
        </p:nvSpPr>
        <p:spPr>
          <a:xfrm>
            <a:off x="1828800" y="1295400"/>
            <a:ext cx="7086600" cy="4830763"/>
          </a:xfrm>
        </p:spPr>
        <p:txBody>
          <a:bodyPr/>
          <a:lstStyle/>
          <a:p>
            <a:r>
              <a:rPr lang="en-US" sz="2400" dirty="0" smtClean="0"/>
              <a:t>The Employee Benefits Research Institute (EBRI) conducts a retirement confidence survey  annually to examine trends and attitudes about retirement benefits and plans. Go to the survey web site (</a:t>
            </a:r>
            <a:r>
              <a:rPr lang="en-US" sz="2400" u="sng" dirty="0" smtClean="0">
                <a:hlinkClick r:id="rId3"/>
              </a:rPr>
              <a:t>http://www.ebri.org/surveys/rcs/</a:t>
            </a:r>
            <a:r>
              <a:rPr lang="en-US" sz="2400" dirty="0" smtClean="0"/>
              <a:t> ) and answer the following questions. </a:t>
            </a:r>
          </a:p>
          <a:p>
            <a:r>
              <a:rPr lang="en-US" sz="2400" dirty="0" smtClean="0"/>
              <a:t>Based on the EBRI’s survey results for 2009, what are workers’ expectations for retirement? Have they changed and why? </a:t>
            </a:r>
            <a:endParaRPr lang="en-US" dirty="0" smtClean="0"/>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62</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p:cNvSpPr>
            <a:spLocks noGrp="1"/>
          </p:cNvSpPr>
          <p:nvPr>
            <p:ph type="title"/>
          </p:nvPr>
        </p:nvSpPr>
        <p:spPr>
          <a:xfrm>
            <a:off x="1828800" y="381000"/>
            <a:ext cx="6781800" cy="533400"/>
          </a:xfrm>
        </p:spPr>
        <p:txBody>
          <a:bodyPr/>
          <a:lstStyle/>
          <a:p>
            <a:r>
              <a:rPr lang="en-US" sz="2800" dirty="0" smtClean="0"/>
              <a:t>Exercise: Part 2</a:t>
            </a:r>
          </a:p>
        </p:txBody>
      </p:sp>
      <p:sp>
        <p:nvSpPr>
          <p:cNvPr id="139266" name="Content Placeholder 2"/>
          <p:cNvSpPr>
            <a:spLocks noGrp="1"/>
          </p:cNvSpPr>
          <p:nvPr>
            <p:ph idx="1"/>
          </p:nvPr>
        </p:nvSpPr>
        <p:spPr/>
        <p:txBody>
          <a:bodyPr/>
          <a:lstStyle/>
          <a:p>
            <a:pPr marL="0" indent="0">
              <a:buFontTx/>
              <a:buNone/>
            </a:pPr>
            <a:endParaRPr lang="en-US" sz="2400" smtClean="0"/>
          </a:p>
          <a:p>
            <a:pPr marL="0" indent="0">
              <a:buFontTx/>
              <a:buNone/>
            </a:pPr>
            <a:endParaRPr lang="en-US" sz="2400" smtClean="0"/>
          </a:p>
          <a:p>
            <a:pPr marL="0" indent="0">
              <a:buFontTx/>
              <a:buNone/>
            </a:pPr>
            <a:endParaRPr lang="en-US" sz="2400" smtClean="0"/>
          </a:p>
          <a:p>
            <a:pPr marL="0" indent="0">
              <a:buFontTx/>
              <a:buNone/>
            </a:pPr>
            <a:r>
              <a:rPr lang="en-US" sz="2400" smtClean="0"/>
              <a:t>Discuss the gender comparisons regarding retirement confidence and expectations for the past two years. </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63</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a:xfrm>
            <a:off x="1828800" y="381000"/>
            <a:ext cx="6781800" cy="533400"/>
          </a:xfrm>
        </p:spPr>
        <p:txBody>
          <a:bodyPr/>
          <a:lstStyle/>
          <a:p>
            <a:r>
              <a:rPr lang="en-US" sz="2800" dirty="0" smtClean="0"/>
              <a:t>Exercise: Part 3</a:t>
            </a:r>
          </a:p>
        </p:txBody>
      </p:sp>
      <p:sp>
        <p:nvSpPr>
          <p:cNvPr id="141314" name="Content Placeholder 2"/>
          <p:cNvSpPr>
            <a:spLocks noGrp="1"/>
          </p:cNvSpPr>
          <p:nvPr>
            <p:ph idx="1"/>
          </p:nvPr>
        </p:nvSpPr>
        <p:spPr/>
        <p:txBody>
          <a:bodyPr/>
          <a:lstStyle/>
          <a:p>
            <a:pPr marL="0" indent="0">
              <a:buFontTx/>
              <a:buNone/>
            </a:pPr>
            <a:endParaRPr lang="en-US" sz="2400" smtClean="0"/>
          </a:p>
          <a:p>
            <a:pPr marL="0" indent="0">
              <a:buFontTx/>
              <a:buNone/>
            </a:pPr>
            <a:endParaRPr lang="en-US" sz="2400" smtClean="0"/>
          </a:p>
          <a:p>
            <a:pPr marL="0" indent="0">
              <a:buFontTx/>
              <a:buNone/>
            </a:pPr>
            <a:endParaRPr lang="en-US" sz="2400" smtClean="0"/>
          </a:p>
          <a:p>
            <a:pPr marL="0" indent="0">
              <a:buFontTx/>
              <a:buNone/>
            </a:pPr>
            <a:r>
              <a:rPr lang="en-US" sz="2400" smtClean="0"/>
              <a:t>Describe the confidence level and expectations for Social Security. </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64</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title"/>
          </p:nvPr>
        </p:nvSpPr>
        <p:spPr>
          <a:xfrm>
            <a:off x="1828800" y="381000"/>
            <a:ext cx="6858000" cy="533400"/>
          </a:xfrm>
        </p:spPr>
        <p:txBody>
          <a:bodyPr/>
          <a:lstStyle/>
          <a:p>
            <a:r>
              <a:rPr lang="en-US" sz="2800" dirty="0" smtClean="0"/>
              <a:t>Assessment: True or False Questions</a:t>
            </a:r>
          </a:p>
        </p:txBody>
      </p:sp>
      <p:sp>
        <p:nvSpPr>
          <p:cNvPr id="143362" name="Content Placeholder 2"/>
          <p:cNvSpPr>
            <a:spLocks noGrp="1"/>
          </p:cNvSpPr>
          <p:nvPr>
            <p:ph idx="1"/>
          </p:nvPr>
        </p:nvSpPr>
        <p:spPr/>
        <p:txBody>
          <a:bodyPr/>
          <a:lstStyle/>
          <a:p>
            <a:pPr>
              <a:buNone/>
            </a:pPr>
            <a:r>
              <a:rPr lang="en-US" sz="1800" dirty="0" smtClean="0"/>
              <a:t>1. 	Employer sponsors of profit-sharing retirement plans often fund those accounts with company stock.</a:t>
            </a:r>
          </a:p>
          <a:p>
            <a:pPr>
              <a:buNone/>
            </a:pPr>
            <a:r>
              <a:rPr lang="en-US" sz="1800" dirty="0" smtClean="0"/>
              <a:t>2. 	The earliest that an individual can receive “old age” Social Security benefits is age 62.</a:t>
            </a:r>
          </a:p>
          <a:p>
            <a:pPr>
              <a:buNone/>
            </a:pPr>
            <a:r>
              <a:rPr lang="en-US" sz="1800" dirty="0" smtClean="0"/>
              <a:t>3. 	Employers do not receive any tax incentives for making financial contributions to their employees’ 401(k) plans.</a:t>
            </a:r>
          </a:p>
          <a:p>
            <a:pPr>
              <a:buNone/>
            </a:pPr>
            <a:r>
              <a:rPr lang="en-US" sz="1800" dirty="0" smtClean="0"/>
              <a:t>4. 	A defined contribution plan guarantees a predetermined benefit at retirement. </a:t>
            </a:r>
          </a:p>
          <a:p>
            <a:pPr>
              <a:buNone/>
            </a:pPr>
            <a:r>
              <a:rPr lang="en-US" sz="1800" dirty="0" smtClean="0"/>
              <a:t>5. 	A vesting schedule determines when an employee is eligible to receive certain benefits.</a:t>
            </a:r>
          </a:p>
          <a:p>
            <a:pPr>
              <a:buNone/>
            </a:pPr>
            <a:r>
              <a:rPr lang="en-US" sz="1800" dirty="0" smtClean="0"/>
              <a:t>6. 	Employees pay taxes on contributions to their employer-sponsored retirement plans at the time of the contribution.</a:t>
            </a:r>
          </a:p>
          <a:p>
            <a:pPr>
              <a:buNone/>
            </a:pPr>
            <a:r>
              <a:rPr lang="en-US" sz="1800" dirty="0" smtClean="0"/>
              <a:t>7. 	The Social Security Act of 1935 created employer-sponsored retirement plans.</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65</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a:xfrm>
            <a:off x="1828800" y="381000"/>
            <a:ext cx="6858000" cy="533400"/>
          </a:xfrm>
        </p:spPr>
        <p:txBody>
          <a:bodyPr/>
          <a:lstStyle/>
          <a:p>
            <a:r>
              <a:rPr lang="en-US" sz="2800" dirty="0" smtClean="0"/>
              <a:t>Assessment: True or False Questions</a:t>
            </a:r>
          </a:p>
        </p:txBody>
      </p:sp>
      <p:sp>
        <p:nvSpPr>
          <p:cNvPr id="145410" name="Content Placeholder 2"/>
          <p:cNvSpPr>
            <a:spLocks noGrp="1"/>
          </p:cNvSpPr>
          <p:nvPr>
            <p:ph idx="1"/>
          </p:nvPr>
        </p:nvSpPr>
        <p:spPr>
          <a:xfrm>
            <a:off x="1752600" y="1143000"/>
            <a:ext cx="6934200" cy="4830763"/>
          </a:xfrm>
        </p:spPr>
        <p:txBody>
          <a:bodyPr/>
          <a:lstStyle/>
          <a:p>
            <a:pPr>
              <a:buNone/>
            </a:pPr>
            <a:r>
              <a:rPr lang="en-US" sz="1800" dirty="0" smtClean="0"/>
              <a:t>8. 	Most retirement plans use a formula to determine employee eligibility, employer contributions and employee benefits.</a:t>
            </a:r>
          </a:p>
          <a:p>
            <a:pPr>
              <a:buNone/>
            </a:pPr>
            <a:r>
              <a:rPr lang="en-US" sz="1800" dirty="0" smtClean="0"/>
              <a:t>9.	The Internal Revenue Code is one law that regulates retirement plans.</a:t>
            </a:r>
          </a:p>
          <a:p>
            <a:pPr>
              <a:buNone/>
            </a:pPr>
            <a:r>
              <a:rPr lang="en-US" sz="1800" dirty="0" smtClean="0"/>
              <a:t>10. A cliff vesting schedule typically means that a covered individual is eligible only after a certain time period to receive full benefits.</a:t>
            </a:r>
          </a:p>
          <a:p>
            <a:pPr>
              <a:buNone/>
            </a:pPr>
            <a:r>
              <a:rPr lang="en-US" sz="1800" dirty="0" smtClean="0"/>
              <a:t>11. Defined benefit plans are more expensive to employers than defined contribution plans.</a:t>
            </a:r>
          </a:p>
          <a:p>
            <a:pPr>
              <a:buNone/>
            </a:pPr>
            <a:r>
              <a:rPr lang="en-US" sz="1800" dirty="0" smtClean="0"/>
              <a:t>12. Social Security benefits are received on a graduated scale.</a:t>
            </a:r>
          </a:p>
          <a:p>
            <a:pPr>
              <a:buNone/>
            </a:pPr>
            <a:r>
              <a:rPr lang="en-US" sz="1800" dirty="0" smtClean="0"/>
              <a:t>13. In a defined contribution plan, employees often have discretion over how their funds are invested among a set of predetermined options.</a:t>
            </a:r>
          </a:p>
          <a:p>
            <a:pPr>
              <a:buNone/>
            </a:pPr>
            <a:r>
              <a:rPr lang="en-US" sz="1800" dirty="0" smtClean="0"/>
              <a:t>14. Stocks are never used as contributions to retirement accounts.</a:t>
            </a:r>
          </a:p>
          <a:p>
            <a:pPr>
              <a:buNone/>
            </a:pPr>
            <a:r>
              <a:rPr lang="en-US" sz="1800" dirty="0" smtClean="0"/>
              <a:t>15. The government offers an incentive through increased Social Security benefits by delaying payment receipt at the time of eligibility.</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66</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1"/>
          <p:cNvSpPr>
            <a:spLocks noGrp="1"/>
          </p:cNvSpPr>
          <p:nvPr>
            <p:ph type="title"/>
          </p:nvPr>
        </p:nvSpPr>
        <p:spPr>
          <a:xfrm>
            <a:off x="1828800" y="381000"/>
            <a:ext cx="6858000" cy="533400"/>
          </a:xfrm>
        </p:spPr>
        <p:txBody>
          <a:bodyPr/>
          <a:lstStyle/>
          <a:p>
            <a:r>
              <a:rPr lang="en-US" sz="2800" dirty="0" smtClean="0"/>
              <a:t>Assessment: Discussion Questions</a:t>
            </a:r>
          </a:p>
        </p:txBody>
      </p:sp>
      <p:sp>
        <p:nvSpPr>
          <p:cNvPr id="72707" name="Content Placeholder 2"/>
          <p:cNvSpPr>
            <a:spLocks noGrp="1"/>
          </p:cNvSpPr>
          <p:nvPr>
            <p:ph idx="1"/>
          </p:nvPr>
        </p:nvSpPr>
        <p:spPr/>
        <p:txBody>
          <a:bodyPr/>
          <a:lstStyle/>
          <a:p>
            <a:pPr marL="457200" indent="-457200">
              <a:buFontTx/>
              <a:buAutoNum type="arabicPeriod"/>
            </a:pPr>
            <a:r>
              <a:rPr lang="en-US" sz="2000" dirty="0" smtClean="0"/>
              <a:t>What laws are important in the provision and regulation of retirement benefits?</a:t>
            </a:r>
          </a:p>
          <a:p>
            <a:pPr marL="457200" indent="-457200">
              <a:buFontTx/>
              <a:buAutoNum type="arabicPeriod"/>
            </a:pPr>
            <a:r>
              <a:rPr lang="en-US" sz="2000" dirty="0" smtClean="0"/>
              <a:t>What are some pros and cons to offering defined benefit (DB) or defined contribution (DC) plans from the employee and employer perspectives?</a:t>
            </a:r>
          </a:p>
          <a:p>
            <a:pPr marL="457200" indent="-457200">
              <a:buFontTx/>
              <a:buAutoNum type="arabicPeriod"/>
            </a:pPr>
            <a:r>
              <a:rPr lang="en-US" sz="2000" dirty="0" smtClean="0"/>
              <a:t>How does the government provide incentives for individuals to delay the receipt of their Social Security benefits?</a:t>
            </a:r>
          </a:p>
          <a:p>
            <a:pPr marL="457200" indent="-457200">
              <a:buFontTx/>
              <a:buAutoNum type="arabicPeriod"/>
            </a:pPr>
            <a:endParaRPr lang="en-US" sz="2000" dirty="0" smtClean="0"/>
          </a:p>
        </p:txBody>
      </p:sp>
      <p:pic>
        <p:nvPicPr>
          <p:cNvPr id="147461" name="Picture 6" descr="C:\Program Files\Microsoft Office\MEDIA\CAGCAT10\j0195812.wmf"/>
          <p:cNvPicPr>
            <a:picLocks noChangeAspect="1" noChangeArrowheads="1"/>
          </p:cNvPicPr>
          <p:nvPr/>
        </p:nvPicPr>
        <p:blipFill>
          <a:blip r:embed="rId3" cstate="print"/>
          <a:srcRect/>
          <a:stretch>
            <a:fillRect/>
          </a:stretch>
        </p:blipFill>
        <p:spPr bwMode="auto">
          <a:xfrm>
            <a:off x="5715000" y="4419600"/>
            <a:ext cx="1773238" cy="1824038"/>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A23B0F24-267A-4B01-9F8E-C05C877A070B}" type="slidenum">
              <a:rPr lang="en-US" smtClean="0"/>
              <a:pPr>
                <a:defRPr/>
              </a:pPr>
              <a:t>67</a:t>
            </a:fld>
            <a:endParaRPr lang="en-US" dirty="0"/>
          </a:p>
        </p:txBody>
      </p:sp>
      <p:sp>
        <p:nvSpPr>
          <p:cNvPr id="8" name="Footer Placeholder 7"/>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z="2800" smtClean="0"/>
              <a:t>What Benefits to Offer?</a:t>
            </a:r>
          </a:p>
        </p:txBody>
      </p:sp>
      <p:sp>
        <p:nvSpPr>
          <p:cNvPr id="27650" name="Content Placeholder 2"/>
          <p:cNvSpPr>
            <a:spLocks noGrp="1"/>
          </p:cNvSpPr>
          <p:nvPr>
            <p:ph idx="1"/>
          </p:nvPr>
        </p:nvSpPr>
        <p:spPr/>
        <p:txBody>
          <a:bodyPr/>
          <a:lstStyle/>
          <a:p>
            <a:pPr marL="0" indent="0">
              <a:buFontTx/>
              <a:buNone/>
            </a:pPr>
            <a:r>
              <a:rPr lang="en-US" sz="2400" dirty="0" smtClean="0"/>
              <a:t>To determine which benefits to offer, the following must be considered:</a:t>
            </a:r>
          </a:p>
          <a:p>
            <a:pPr marL="0" indent="0"/>
            <a:r>
              <a:rPr lang="en-US" sz="2400" dirty="0" smtClean="0"/>
              <a:t>Alignment </a:t>
            </a:r>
            <a:r>
              <a:rPr lang="en-US" sz="2400" dirty="0" smtClean="0"/>
              <a:t>with the organization’s total rewards strategy.</a:t>
            </a:r>
          </a:p>
          <a:p>
            <a:pPr marL="0" indent="0"/>
            <a:endParaRPr lang="en-US" sz="2400" dirty="0" smtClean="0"/>
          </a:p>
        </p:txBody>
      </p:sp>
      <p:pic>
        <p:nvPicPr>
          <p:cNvPr id="27653" name="Picture 7"/>
          <p:cNvPicPr>
            <a:picLocks noChangeAspect="1" noChangeArrowheads="1"/>
          </p:cNvPicPr>
          <p:nvPr/>
        </p:nvPicPr>
        <p:blipFill>
          <a:blip r:embed="rId3" cstate="print"/>
          <a:srcRect/>
          <a:stretch>
            <a:fillRect/>
          </a:stretch>
        </p:blipFill>
        <p:spPr bwMode="auto">
          <a:xfrm>
            <a:off x="4370388" y="3546475"/>
            <a:ext cx="3554412" cy="2670175"/>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A23B0F24-267A-4B01-9F8E-C05C877A070B}" type="slidenum">
              <a:rPr lang="en-US" smtClean="0"/>
              <a:pPr>
                <a:defRPr/>
              </a:pPr>
              <a:t>7</a:t>
            </a:fld>
            <a:endParaRPr lang="en-US" dirty="0"/>
          </a:p>
        </p:txBody>
      </p:sp>
      <p:sp>
        <p:nvSpPr>
          <p:cNvPr id="8" name="Footer Placeholder 7"/>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z="2800" smtClean="0"/>
              <a:t>What Benefits to Offer?</a:t>
            </a:r>
          </a:p>
        </p:txBody>
      </p:sp>
      <p:sp>
        <p:nvSpPr>
          <p:cNvPr id="29698" name="Content Placeholder 2"/>
          <p:cNvSpPr>
            <a:spLocks noGrp="1"/>
          </p:cNvSpPr>
          <p:nvPr>
            <p:ph idx="1"/>
          </p:nvPr>
        </p:nvSpPr>
        <p:spPr/>
        <p:txBody>
          <a:bodyPr/>
          <a:lstStyle/>
          <a:p>
            <a:pPr marL="0" indent="0">
              <a:buFontTx/>
              <a:buNone/>
            </a:pPr>
            <a:r>
              <a:rPr lang="en-US" sz="2400" smtClean="0"/>
              <a:t>To determine which benefits to offer, the following must be considered:</a:t>
            </a:r>
          </a:p>
          <a:p>
            <a:pPr marL="0" indent="0">
              <a:buFontTx/>
              <a:buNone/>
            </a:pPr>
            <a:endParaRPr lang="en-US" sz="2400" smtClean="0"/>
          </a:p>
          <a:p>
            <a:pPr marL="0" indent="0">
              <a:buFontTx/>
              <a:buNone/>
            </a:pPr>
            <a:r>
              <a:rPr lang="en-US" sz="2400" smtClean="0"/>
              <a:t>The financial imperative:</a:t>
            </a:r>
          </a:p>
          <a:p>
            <a:pPr marL="857250" lvl="1" indent="-457200"/>
            <a:r>
              <a:rPr lang="en-US" sz="2400" smtClean="0"/>
              <a:t>Real cost of the benefit.</a:t>
            </a:r>
          </a:p>
          <a:p>
            <a:pPr marL="857250" lvl="1" indent="-457200"/>
            <a:r>
              <a:rPr lang="en-US" sz="2400" smtClean="0"/>
              <a:t>Tax incentives.</a:t>
            </a:r>
          </a:p>
          <a:p>
            <a:pPr marL="857250" lvl="1" indent="-457200"/>
            <a:r>
              <a:rPr lang="en-US" sz="2400" smtClean="0"/>
              <a:t>Cafeteria plans.</a:t>
            </a:r>
          </a:p>
          <a:p>
            <a:pPr marL="857250" lvl="1" indent="-457200"/>
            <a:endParaRPr lang="en-US" sz="2400" smtClean="0"/>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8</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z="2800" smtClean="0"/>
              <a:t>What Benefits to Offer?</a:t>
            </a:r>
          </a:p>
        </p:txBody>
      </p:sp>
      <p:sp>
        <p:nvSpPr>
          <p:cNvPr id="31746" name="Content Placeholder 2"/>
          <p:cNvSpPr>
            <a:spLocks noGrp="1"/>
          </p:cNvSpPr>
          <p:nvPr>
            <p:ph idx="1"/>
          </p:nvPr>
        </p:nvSpPr>
        <p:spPr/>
        <p:txBody>
          <a:bodyPr/>
          <a:lstStyle/>
          <a:p>
            <a:pPr marL="0" indent="0">
              <a:buFontTx/>
              <a:buNone/>
            </a:pPr>
            <a:r>
              <a:rPr lang="en-US" sz="2400" smtClean="0"/>
              <a:t>To determine which benefits to offer, the following must be considered:</a:t>
            </a:r>
          </a:p>
          <a:p>
            <a:pPr marL="0" indent="0">
              <a:buFontTx/>
              <a:buNone/>
            </a:pPr>
            <a:endParaRPr lang="en-US" sz="2400" smtClean="0"/>
          </a:p>
          <a:p>
            <a:pPr marL="0" indent="0">
              <a:buFontTx/>
              <a:buNone/>
            </a:pPr>
            <a:r>
              <a:rPr lang="en-US" sz="2400" smtClean="0"/>
              <a:t>Employee characteristics:</a:t>
            </a:r>
          </a:p>
          <a:p>
            <a:pPr marL="857250" lvl="1" indent="-457200"/>
            <a:r>
              <a:rPr lang="en-US" sz="2400" smtClean="0"/>
              <a:t>Demographics.</a:t>
            </a:r>
          </a:p>
          <a:p>
            <a:pPr marL="857250" lvl="1" indent="-457200"/>
            <a:r>
              <a:rPr lang="en-US" sz="2400" smtClean="0"/>
              <a:t>Union status.</a:t>
            </a:r>
          </a:p>
        </p:txBody>
      </p:sp>
      <p:sp>
        <p:nvSpPr>
          <p:cNvPr id="6" name="Slide Number Placeholder 5"/>
          <p:cNvSpPr>
            <a:spLocks noGrp="1"/>
          </p:cNvSpPr>
          <p:nvPr>
            <p:ph type="sldNum" sz="quarter" idx="11"/>
          </p:nvPr>
        </p:nvSpPr>
        <p:spPr/>
        <p:txBody>
          <a:bodyPr/>
          <a:lstStyle/>
          <a:p>
            <a:pPr>
              <a:defRPr/>
            </a:pPr>
            <a:fld id="{A23B0F24-267A-4B01-9F8E-C05C877A070B}" type="slidenum">
              <a:rPr lang="en-US" smtClean="0"/>
              <a:pPr>
                <a:defRPr/>
              </a:pPr>
              <a:t>9</a:t>
            </a:fld>
            <a:endParaRPr lang="en-US" dirty="0"/>
          </a:p>
        </p:txBody>
      </p:sp>
      <p:sp>
        <p:nvSpPr>
          <p:cNvPr id="7" name="Footer Placeholder 6"/>
          <p:cNvSpPr>
            <a:spLocks noGrp="1"/>
          </p:cNvSpPr>
          <p:nvPr>
            <p:ph type="ftr" sz="quarter" idx="10"/>
          </p:nvPr>
        </p:nvSpPr>
        <p:spPr/>
        <p:txBody>
          <a:bodyPr/>
          <a:lstStyle/>
          <a:p>
            <a:pPr>
              <a:defRPr/>
            </a:pPr>
            <a:r>
              <a:rPr lang="en-US" smtClean="0"/>
              <a:t>SHRM© 2010</a:t>
            </a:r>
            <a:endParaRPr lang="en-US" baseline="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otalRewards">
  <a:themeElements>
    <a:clrScheme name="TotalReward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otalRewar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otalReward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talReward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talReward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talReward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talReward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talReward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talReward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talReward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talReward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talReward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talReward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talReward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9C6825AA4D134EB99D2F699F0CF23B" ma:contentTypeVersion="2" ma:contentTypeDescription="Create a new document." ma:contentTypeScope="" ma:versionID="baff4f433a6ac5edff774b4b2755a58b">
  <xsd:schema xmlns:xsd="http://www.w3.org/2001/XMLSchema" xmlns:xs="http://www.w3.org/2001/XMLSchema" xmlns:p="http://schemas.microsoft.com/office/2006/metadata/properties" xmlns:ns1="http://schemas.microsoft.com/sharepoint/v3" xmlns:ns2="9e35c72e-853b-4481-acd9-8b56c994845b" xmlns:ns3="f91e3bc2-5a25-4b4f-a838-28da75dacf57" targetNamespace="http://schemas.microsoft.com/office/2006/metadata/properties" ma:root="true" ma:fieldsID="a4e1b469e09b1a529f1010db51b14675" ns1:_="" ns2:_="" ns3:_="">
    <xsd:import namespace="http://schemas.microsoft.com/sharepoint/v3"/>
    <xsd:import namespace="9e35c72e-853b-4481-acd9-8b56c994845b"/>
    <xsd:import namespace="f91e3bc2-5a25-4b4f-a838-28da75dacf57"/>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TaxKeywordTaxHTField" minOccurs="0"/>
                <xsd:element ref="ns2:TaxCatchAll" minOccurs="0"/>
                <xsd:element ref="ns2:TaxCatchAllLabel" minOccurs="0"/>
                <xsd:element ref="ns3:SHRMCoreIsTool" minOccurs="0"/>
                <xsd:element ref="ns3:SHRMCoreMembersOnl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e35c72e-853b-4481-acd9-8b56c994845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KeywordTaxHTField" ma:index="13" nillable="true" ma:taxonomy="true" ma:internalName="TaxKeywordTaxHTField" ma:taxonomyFieldName="Enterprise_x0020_Keywords"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hidden="true" ma:list="{34ac6ce0-1bc1-4c00-9ac6-5299b43f4132}" ma:internalName="TaxCatchAll" ma:showField="CatchAllData" ma:web="9e35c72e-853b-4481-acd9-8b56c994845b">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34ac6ce0-1bc1-4c00-9ac6-5299b43f4132}" ma:internalName="TaxCatchAllLabel" ma:readOnly="true" ma:showField="CatchAllDataLabel" ma:web="9e35c72e-853b-4481-acd9-8b56c994845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1e3bc2-5a25-4b4f-a838-28da75dacf57" elementFormDefault="qualified">
    <xsd:import namespace="http://schemas.microsoft.com/office/2006/documentManagement/types"/>
    <xsd:import namespace="http://schemas.microsoft.com/office/infopath/2007/PartnerControls"/>
    <xsd:element name="SHRMCoreIsTool" ma:index="17" nillable="true" ma:displayName="Is Tool" ma:internalName="Is_x0020_Tool">
      <xsd:simpleType>
        <xsd:restriction base="dms:Boolean"/>
      </xsd:simpleType>
    </xsd:element>
    <xsd:element name="SHRMCoreMembersOnly" ma:index="18" nillable="true" ma:displayName="Members Only" ma:internalName="Members_x0020_Only">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_dlc_DocId xmlns="9e35c72e-853b-4481-acd9-8b56c994845b">UC5APVKEY7YA-445657348-347</_dlc_DocId>
    <_dlc_DocIdUrl xmlns="9e35c72e-853b-4481-acd9-8b56c994845b">
      <Url>https://edit.shrm.org/certification/educators/_layouts/15/DocIdRedir.aspx?ID=UC5APVKEY7YA-445657348-347</Url>
      <Description>UC5APVKEY7YA-445657348-347</Description>
    </_dlc_DocIdUrl>
    <SHRMCoreMembersOnly xmlns="f91e3bc2-5a25-4b4f-a838-28da75dacf57" xsi:nil="true"/>
    <TaxKeywordTaxHTField xmlns="9e35c72e-853b-4481-acd9-8b56c994845b">
      <Terms xmlns="http://schemas.microsoft.com/office/infopath/2007/PartnerControls"/>
    </TaxKeywordTaxHTField>
    <TaxCatchAll xmlns="9e35c72e-853b-4481-acd9-8b56c994845b"/>
    <SHRMCoreIsTool xmlns="f91e3bc2-5a25-4b4f-a838-28da75dacf57"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7B41902-5034-4798-B569-D5695872AA9B}"/>
</file>

<file path=customXml/itemProps2.xml><?xml version="1.0" encoding="utf-8"?>
<ds:datastoreItem xmlns:ds="http://schemas.openxmlformats.org/officeDocument/2006/customXml" ds:itemID="{6468AD7E-0192-4F62-BC22-89B52929CCE4}"/>
</file>

<file path=customXml/itemProps3.xml><?xml version="1.0" encoding="utf-8"?>
<ds:datastoreItem xmlns:ds="http://schemas.openxmlformats.org/officeDocument/2006/customXml" ds:itemID="{3DD03A21-46C9-4422-A1B8-8F01A53F9739}"/>
</file>

<file path=customXml/itemProps4.xml><?xml version="1.0" encoding="utf-8"?>
<ds:datastoreItem xmlns:ds="http://schemas.openxmlformats.org/officeDocument/2006/customXml" ds:itemID="{FA355D16-F2B0-4049-AC4A-368AA3423E45}"/>
</file>

<file path=docProps/app.xml><?xml version="1.0" encoding="utf-8"?>
<Properties xmlns="http://schemas.openxmlformats.org/officeDocument/2006/extended-properties" xmlns:vt="http://schemas.openxmlformats.org/officeDocument/2006/docPropsVTypes">
  <Template>Total Rewards Template</Template>
  <TotalTime>3896</TotalTime>
  <Words>10210</Words>
  <Application>Microsoft Office PowerPoint</Application>
  <PresentationFormat>On-screen Show (4:3)</PresentationFormat>
  <Paragraphs>1098</Paragraphs>
  <Slides>67</Slides>
  <Notes>60</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TotalRewards</vt:lpstr>
      <vt:lpstr>Discretionary Employee Benefits</vt:lpstr>
      <vt:lpstr>Learning Objectives</vt:lpstr>
      <vt:lpstr>Design and Implementation Considerations</vt:lpstr>
      <vt:lpstr>Session 1 Learning Objectives</vt:lpstr>
      <vt:lpstr>Benefits Examples</vt:lpstr>
      <vt:lpstr>Discretionary Benefits Defined</vt:lpstr>
      <vt:lpstr>What Benefits to Offer?</vt:lpstr>
      <vt:lpstr>What Benefits to Offer?</vt:lpstr>
      <vt:lpstr>What Benefits to Offer?</vt:lpstr>
      <vt:lpstr>What Benefits to Offer?</vt:lpstr>
      <vt:lpstr>Benefits Administration</vt:lpstr>
      <vt:lpstr>Outsourcing Administration</vt:lpstr>
      <vt:lpstr>Communicating Benefits Information</vt:lpstr>
      <vt:lpstr>Is the Benefits Program Achieving Desired Results?</vt:lpstr>
      <vt:lpstr>Exercise 1: Using Benchmarking Information</vt:lpstr>
      <vt:lpstr>Understanding the Data</vt:lpstr>
      <vt:lpstr>Exercise 1: Using Benchmarking Information</vt:lpstr>
      <vt:lpstr>Table 1</vt:lpstr>
      <vt:lpstr>Exercise 1: Using Benchmarking Information</vt:lpstr>
      <vt:lpstr>Table 2</vt:lpstr>
      <vt:lpstr>Assessment: True or False Questions</vt:lpstr>
      <vt:lpstr>Assessment: True or False Questions</vt:lpstr>
      <vt:lpstr>Assessment: Discussion Questions</vt:lpstr>
      <vt:lpstr>Health and Medical Benefits</vt:lpstr>
      <vt:lpstr>Session 2 Learning Objectives</vt:lpstr>
      <vt:lpstr>Coverage</vt:lpstr>
      <vt:lpstr>Major Medical Benefits</vt:lpstr>
      <vt:lpstr>Fee-for-Service</vt:lpstr>
      <vt:lpstr>Managed Care Plans</vt:lpstr>
      <vt:lpstr>Managed Care Plans</vt:lpstr>
      <vt:lpstr>Managed Care Plans</vt:lpstr>
      <vt:lpstr>Dental Insurance</vt:lpstr>
      <vt:lpstr>Vision Insurance</vt:lpstr>
      <vt:lpstr>Prescription Drug Insurance</vt:lpstr>
      <vt:lpstr>Employee Assistance Plans (EAP)</vt:lpstr>
      <vt:lpstr>Mental Health and Substance Abuse Benefits</vt:lpstr>
      <vt:lpstr>Wellness Programs</vt:lpstr>
      <vt:lpstr>Consolidated Omnibus Budget Reconciliation Act of 1986 (COBRA) </vt:lpstr>
      <vt:lpstr>Health Insurance Portability and Accountability Act of 1996 (HIPAA) </vt:lpstr>
      <vt:lpstr>Health and Medical Benefits Cost Management</vt:lpstr>
      <vt:lpstr>Exercise: Part 1</vt:lpstr>
      <vt:lpstr>Exercise: Part 2</vt:lpstr>
      <vt:lpstr>Assessment: True or False Questions</vt:lpstr>
      <vt:lpstr>Assessment: True or False Questions</vt:lpstr>
      <vt:lpstr>Assessment: Discussion Questions</vt:lpstr>
      <vt:lpstr>Retirement Benefits</vt:lpstr>
      <vt:lpstr>Session 3 Learning Objectives</vt:lpstr>
      <vt:lpstr>Social Security Act of 1935</vt:lpstr>
      <vt:lpstr>Social Security Act of 1935</vt:lpstr>
      <vt:lpstr>Employer-Sponsored Retirement Plans</vt:lpstr>
      <vt:lpstr>ERISA (1974)</vt:lpstr>
      <vt:lpstr>Internal Revenue Code</vt:lpstr>
      <vt:lpstr>Defined Benefit Plans</vt:lpstr>
      <vt:lpstr>Defined Contribution Plans</vt:lpstr>
      <vt:lpstr>Defined Contribution Plans</vt:lpstr>
      <vt:lpstr>Defined Contribution Plans</vt:lpstr>
      <vt:lpstr>Defined Benefit vs. Defined  Contribution Plans</vt:lpstr>
      <vt:lpstr>Implementation Issues</vt:lpstr>
      <vt:lpstr>ERISA Maximum Vesting Schedules Effective After 2002</vt:lpstr>
      <vt:lpstr>ERISA Maximum Vesting Schedules Effective After 2002</vt:lpstr>
      <vt:lpstr>Pension Protection Act of 2006 (PPA)</vt:lpstr>
      <vt:lpstr>Exercise: Part 1</vt:lpstr>
      <vt:lpstr>Exercise: Part 2</vt:lpstr>
      <vt:lpstr>Exercise: Part 3</vt:lpstr>
      <vt:lpstr>Assessment: True or False Questions</vt:lpstr>
      <vt:lpstr>Assessment: True or False Questions</vt:lpstr>
      <vt:lpstr>Assessment: Discussion Questions</vt:lpstr>
    </vt:vector>
  </TitlesOfParts>
  <Company>Oakland University</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School of Business</dc:creator>
  <cp:lastModifiedBy>Anon</cp:lastModifiedBy>
  <cp:revision>316</cp:revision>
  <dcterms:created xsi:type="dcterms:W3CDTF">2009-05-07T01:12:17Z</dcterms:created>
  <dcterms:modified xsi:type="dcterms:W3CDTF">2010-12-20T14:28:00Z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0x010100BE9C6825AA4D134EB99D2F699F0CF23B</vt:lpwstr>
  </property>
  <property fmtid="{D5CDD505-2E9C-101B-9397-08002B2CF9AE}" pid="3" name="Order">
    <vt:r8>29400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y fmtid="{D5CDD505-2E9C-101B-9397-08002B2CF9AE}" pid="9" name="_dlc_DocIdItemGuid">
    <vt:lpwstr>37bca519-1249-4ce4-b4c3-62cbd2a06714</vt:lpwstr>
  </property>
</Properties>
</file>