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8.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18.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notesSlides/notesSlide15.xml" ContentType="application/vnd.openxmlformats-officedocument.presentationml.notesSlide+xml"/>
  <Override PartName="/ppt/notesSlides/notesSlide17.xml" ContentType="application/vnd.openxmlformats-officedocument.presentationml.notesSlide+xml"/>
  <Override PartName="/ppt/notesSlides/notesSlide36.xml" ContentType="application/vnd.openxmlformats-officedocument.presentationml.notesSlide+xml"/>
  <Override PartName="/ppt/notesSlides/notesSlide35.xml" ContentType="application/vnd.openxmlformats-officedocument.presentationml.notesSlide+xml"/>
  <Override PartName="/ppt/notesSlides/notesSlide34.xml" ContentType="application/vnd.openxmlformats-officedocument.presentationml.notesSlide+xml"/>
  <Override PartName="/ppt/notesSlides/notesSlide33.xml" ContentType="application/vnd.openxmlformats-officedocument.presentationml.notesSlide+xml"/>
  <Override PartName="/ppt/notesSlides/notesSlide16.xml" ContentType="application/vnd.openxmlformats-officedocument.presentationml.notesSlide+xml"/>
  <Override PartName="/ppt/notesSlides/notesSlide32.xml" ContentType="application/vnd.openxmlformats-officedocument.presentationml.notesSlide+xml"/>
  <Override PartName="/ppt/notesSlides/notesSlide30.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31.xml" ContentType="application/vnd.openxmlformats-officedocument.presentationml.notesSlide+xml"/>
  <Override PartName="/ppt/notesSlides/notesSlide23.xml" ContentType="application/vnd.openxmlformats-officedocument.presentationml.notesSlide+xml"/>
  <Override PartName="/ppt/notesSlides/notesSlide25.xml" ContentType="application/vnd.openxmlformats-officedocument.presentationml.notesSlide+xml"/>
  <Override PartName="/ppt/notesSlides/notesSlide29.xml" ContentType="application/vnd.openxmlformats-officedocument.presentationml.notesSlide+xml"/>
  <Override PartName="/ppt/notesSlides/notesSlide24.xml" ContentType="application/vnd.openxmlformats-officedocument.presentationml.notesSlide+xml"/>
  <Override PartName="/ppt/notesSlides/notesSlide28.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1" r:id="rId1"/>
  </p:sldMasterIdLst>
  <p:notesMasterIdLst>
    <p:notesMasterId r:id="rId38"/>
  </p:notesMasterIdLst>
  <p:handoutMasterIdLst>
    <p:handoutMasterId r:id="rId39"/>
  </p:handoutMasterIdLst>
  <p:sldIdLst>
    <p:sldId id="283" r:id="rId2"/>
    <p:sldId id="335" r:id="rId3"/>
    <p:sldId id="306" r:id="rId4"/>
    <p:sldId id="307" r:id="rId5"/>
    <p:sldId id="308" r:id="rId6"/>
    <p:sldId id="344" r:id="rId7"/>
    <p:sldId id="314" r:id="rId8"/>
    <p:sldId id="310" r:id="rId9"/>
    <p:sldId id="312" r:id="rId10"/>
    <p:sldId id="313" r:id="rId11"/>
    <p:sldId id="345" r:id="rId12"/>
    <p:sldId id="336" r:id="rId13"/>
    <p:sldId id="346" r:id="rId14"/>
    <p:sldId id="316" r:id="rId15"/>
    <p:sldId id="317" r:id="rId16"/>
    <p:sldId id="318" r:id="rId17"/>
    <p:sldId id="348" r:id="rId18"/>
    <p:sldId id="319" r:id="rId19"/>
    <p:sldId id="320" r:id="rId20"/>
    <p:sldId id="321" r:id="rId21"/>
    <p:sldId id="322" r:id="rId22"/>
    <p:sldId id="324" r:id="rId23"/>
    <p:sldId id="327" r:id="rId24"/>
    <p:sldId id="333" r:id="rId25"/>
    <p:sldId id="334" r:id="rId26"/>
    <p:sldId id="328" r:id="rId27"/>
    <p:sldId id="329" r:id="rId28"/>
    <p:sldId id="331" r:id="rId29"/>
    <p:sldId id="347" r:id="rId30"/>
    <p:sldId id="337" r:id="rId31"/>
    <p:sldId id="339" r:id="rId32"/>
    <p:sldId id="340" r:id="rId33"/>
    <p:sldId id="323" r:id="rId34"/>
    <p:sldId id="341" r:id="rId35"/>
    <p:sldId id="342" r:id="rId36"/>
    <p:sldId id="343"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on" initials="" lastIdx="23" clrIdx="0"/>
  <p:cmAuthor id="1" name="SHRM" initials=""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492BE"/>
    <a:srgbClr val="333333"/>
    <a:srgbClr val="0B5594"/>
    <a:srgbClr val="6F90BB"/>
    <a:srgbClr val="6D8EBB"/>
    <a:srgbClr val="7091BC"/>
    <a:srgbClr val="7192BD"/>
    <a:srgbClr val="7493B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02" autoAdjust="0"/>
    <p:restoredTop sz="85362" autoAdjust="0"/>
  </p:normalViewPr>
  <p:slideViewPr>
    <p:cSldViewPr>
      <p:cViewPr varScale="1">
        <p:scale>
          <a:sx n="63" d="100"/>
          <a:sy n="63" d="100"/>
        </p:scale>
        <p:origin x="-828" y="-102"/>
      </p:cViewPr>
      <p:guideLst>
        <p:guide orient="horz" pos="2160"/>
        <p:guide pos="2880"/>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 d="1"/>
        <a:sy n="1" d="1"/>
      </p:scale>
      <p:origin x="0" y="9354"/>
    </p:cViewPr>
  </p:sorterViewPr>
  <p:notesViewPr>
    <p:cSldViewPr>
      <p:cViewPr varScale="1">
        <p:scale>
          <a:sx n="56" d="100"/>
          <a:sy n="56" d="100"/>
        </p:scale>
        <p:origin x="-1812"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47"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45"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48" Type="http://schemas.openxmlformats.org/officeDocument/2006/relationships/customXml" Target="../customXml/item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46" Type="http://schemas.openxmlformats.org/officeDocument/2006/relationships/customXml" Target="../customXml/item2.xml"/><Relationship Id="rId20" Type="http://schemas.openxmlformats.org/officeDocument/2006/relationships/slide" Target="slides/slide19.xml"/><Relationship Id="rId4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89355" tIns="44678" rIns="89355" bIns="44678" numCol="1" anchor="t" anchorCtr="0" compatLnSpc="1">
            <a:prstTxWarp prst="textNoShape">
              <a:avLst/>
            </a:prstTxWarp>
          </a:bodyPr>
          <a:lstStyle>
            <a:lvl1pPr defTabSz="893763">
              <a:defRPr sz="1200"/>
            </a:lvl1pPr>
          </a:lstStyle>
          <a:p>
            <a:pPr>
              <a:defRPr/>
            </a:pPr>
            <a:endParaRPr lang="en-US"/>
          </a:p>
        </p:txBody>
      </p:sp>
      <p:sp>
        <p:nvSpPr>
          <p:cNvPr id="2253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89355" tIns="44678" rIns="89355" bIns="44678" numCol="1" anchor="t" anchorCtr="0" compatLnSpc="1">
            <a:prstTxWarp prst="textNoShape">
              <a:avLst/>
            </a:prstTxWarp>
          </a:bodyPr>
          <a:lstStyle>
            <a:lvl1pPr algn="r" defTabSz="893763">
              <a:defRPr sz="1200"/>
            </a:lvl1pPr>
          </a:lstStyle>
          <a:p>
            <a:pPr>
              <a:defRPr/>
            </a:pPr>
            <a:endParaRPr lang="en-US"/>
          </a:p>
        </p:txBody>
      </p:sp>
      <p:sp>
        <p:nvSpPr>
          <p:cNvPr id="2253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89355" tIns="44678" rIns="89355" bIns="44678" numCol="1" anchor="b" anchorCtr="0" compatLnSpc="1">
            <a:prstTxWarp prst="textNoShape">
              <a:avLst/>
            </a:prstTxWarp>
          </a:bodyPr>
          <a:lstStyle>
            <a:lvl1pPr defTabSz="893763">
              <a:defRPr sz="1200"/>
            </a:lvl1pPr>
          </a:lstStyle>
          <a:p>
            <a:pPr>
              <a:defRPr/>
            </a:pPr>
            <a:endParaRPr lang="en-US"/>
          </a:p>
        </p:txBody>
      </p:sp>
      <p:sp>
        <p:nvSpPr>
          <p:cNvPr id="2253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89355" tIns="44678" rIns="89355" bIns="44678" numCol="1" anchor="b" anchorCtr="0" compatLnSpc="1">
            <a:prstTxWarp prst="textNoShape">
              <a:avLst/>
            </a:prstTxWarp>
          </a:bodyPr>
          <a:lstStyle>
            <a:lvl1pPr algn="r" defTabSz="893763">
              <a:defRPr sz="1200"/>
            </a:lvl1pPr>
          </a:lstStyle>
          <a:p>
            <a:pPr>
              <a:defRPr/>
            </a:pPr>
            <a:fld id="{780553CB-EE24-4915-90E4-409AFBCCD837}"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89355" tIns="44678" rIns="89355" bIns="44678" numCol="1" anchor="t" anchorCtr="0" compatLnSpc="1">
            <a:prstTxWarp prst="textNoShape">
              <a:avLst/>
            </a:prstTxWarp>
          </a:bodyPr>
          <a:lstStyle>
            <a:lvl1pPr defTabSz="893763">
              <a:defRPr sz="1200"/>
            </a:lvl1pPr>
          </a:lstStyle>
          <a:p>
            <a:pPr>
              <a:defRPr/>
            </a:pPr>
            <a:endParaRPr lang="en-US"/>
          </a:p>
        </p:txBody>
      </p:sp>
      <p:sp>
        <p:nvSpPr>
          <p:cNvPr id="337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89355" tIns="44678" rIns="89355" bIns="44678" numCol="1" anchor="t" anchorCtr="0" compatLnSpc="1">
            <a:prstTxWarp prst="textNoShape">
              <a:avLst/>
            </a:prstTxWarp>
          </a:bodyPr>
          <a:lstStyle>
            <a:lvl1pPr algn="r" defTabSz="893763">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4588" y="685800"/>
            <a:ext cx="4570412" cy="342900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89355" tIns="44678" rIns="89355" bIns="4467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89355" tIns="44678" rIns="89355" bIns="44678" numCol="1" anchor="b" anchorCtr="0" compatLnSpc="1">
            <a:prstTxWarp prst="textNoShape">
              <a:avLst/>
            </a:prstTxWarp>
          </a:bodyPr>
          <a:lstStyle>
            <a:lvl1pPr defTabSz="893763">
              <a:defRPr sz="1200"/>
            </a:lvl1pPr>
          </a:lstStyle>
          <a:p>
            <a:pPr>
              <a:defRPr/>
            </a:pPr>
            <a:endParaRPr lang="en-US"/>
          </a:p>
        </p:txBody>
      </p:sp>
      <p:sp>
        <p:nvSpPr>
          <p:cNvPr id="337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89355" tIns="44678" rIns="89355" bIns="44678" numCol="1" anchor="b" anchorCtr="0" compatLnSpc="1">
            <a:prstTxWarp prst="textNoShape">
              <a:avLst/>
            </a:prstTxWarp>
          </a:bodyPr>
          <a:lstStyle>
            <a:lvl1pPr algn="r" defTabSz="893763">
              <a:defRPr sz="1200"/>
            </a:lvl1pPr>
          </a:lstStyle>
          <a:p>
            <a:pPr>
              <a:defRPr/>
            </a:pPr>
            <a:fld id="{7B5865F3-DF5B-4510-AAE0-C6A47E058131}"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p:spPr>
        <p:txBody>
          <a:bodyPr/>
          <a:lstStyle/>
          <a:p>
            <a:pPr eaLnBrk="1" hangingPunct="1"/>
            <a:r>
              <a:rPr lang="en-US" smtClean="0"/>
              <a:t> </a:t>
            </a:r>
          </a:p>
        </p:txBody>
      </p:sp>
      <p:sp>
        <p:nvSpPr>
          <p:cNvPr id="16387" name="Slide Number Placeholder 3"/>
          <p:cNvSpPr>
            <a:spLocks noGrp="1"/>
          </p:cNvSpPr>
          <p:nvPr>
            <p:ph type="sldNum" sz="quarter" idx="5"/>
          </p:nvPr>
        </p:nvSpPr>
        <p:spPr>
          <a:noFill/>
        </p:spPr>
        <p:txBody>
          <a:bodyPr/>
          <a:lstStyle/>
          <a:p>
            <a:fld id="{1354901D-4845-4905-993A-07356FBEC685}"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a:ln/>
        </p:spPr>
      </p:sp>
      <p:sp>
        <p:nvSpPr>
          <p:cNvPr id="34818" name="Notes Placeholder 2"/>
          <p:cNvSpPr>
            <a:spLocks noGrp="1"/>
          </p:cNvSpPr>
          <p:nvPr>
            <p:ph type="body" idx="1"/>
          </p:nvPr>
        </p:nvSpPr>
        <p:spPr>
          <a:noFill/>
          <a:ln/>
        </p:spPr>
        <p:txBody>
          <a:bodyPr/>
          <a:lstStyle/>
          <a:p>
            <a:r>
              <a:rPr lang="en-US" dirty="0" smtClean="0"/>
              <a:t>Ask students to discuss some of the limitations of this theory.</a:t>
            </a:r>
          </a:p>
          <a:p>
            <a:endParaRPr lang="en-US" dirty="0" smtClean="0"/>
          </a:p>
          <a:p>
            <a:r>
              <a:rPr lang="en-US" dirty="0" smtClean="0"/>
              <a:t>Some things to think about:</a:t>
            </a:r>
          </a:p>
          <a:p>
            <a:pPr>
              <a:buFontTx/>
              <a:buChar char="•"/>
            </a:pPr>
            <a:r>
              <a:rPr lang="en-US" dirty="0" smtClean="0"/>
              <a:t>Are virtuous persons always ethical?</a:t>
            </a:r>
          </a:p>
          <a:p>
            <a:r>
              <a:rPr lang="en-US" dirty="0" smtClean="0"/>
              <a:t>Most of us tend to expect ethical behavior to reflect a person’s virtue. As will be seen in the next section, sometimes virtuous people engage in unethical behaviors.</a:t>
            </a:r>
          </a:p>
          <a:p>
            <a:endParaRPr lang="en-US" dirty="0" smtClean="0"/>
          </a:p>
          <a:p>
            <a:pPr>
              <a:buFontTx/>
              <a:buChar char="•"/>
            </a:pPr>
            <a:r>
              <a:rPr lang="en-US" dirty="0" smtClean="0"/>
              <a:t>Can we separate a person’s character from a person’s actions?</a:t>
            </a:r>
          </a:p>
          <a:p>
            <a:r>
              <a:rPr lang="en-US" dirty="0" smtClean="0"/>
              <a:t>Students may have different answers to this question. If asked, most students say they have high moral characters, yet we know the reality of cheating in college. </a:t>
            </a:r>
          </a:p>
          <a:p>
            <a:endParaRPr lang="en-US" dirty="0" smtClean="0"/>
          </a:p>
          <a:p>
            <a:r>
              <a:rPr lang="en-US" dirty="0" smtClean="0"/>
              <a:t>Some students believe that actions are always a reflection of character and that high moral character is synonymous with ethical behavior. </a:t>
            </a:r>
          </a:p>
        </p:txBody>
      </p:sp>
      <p:sp>
        <p:nvSpPr>
          <p:cNvPr id="34819" name="Slide Number Placeholder 3"/>
          <p:cNvSpPr>
            <a:spLocks noGrp="1"/>
          </p:cNvSpPr>
          <p:nvPr>
            <p:ph type="sldNum" sz="quarter" idx="5"/>
          </p:nvPr>
        </p:nvSpPr>
        <p:spPr>
          <a:noFill/>
        </p:spPr>
        <p:txBody>
          <a:bodyPr/>
          <a:lstStyle/>
          <a:p>
            <a:fld id="{E8340328-F344-4D20-BE15-E3DF509B421E}"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a:ln/>
        </p:spPr>
      </p:sp>
      <p:sp>
        <p:nvSpPr>
          <p:cNvPr id="36866" name="Notes Placeholder 2"/>
          <p:cNvSpPr>
            <a:spLocks noGrp="1"/>
          </p:cNvSpPr>
          <p:nvPr>
            <p:ph type="body" idx="1"/>
          </p:nvPr>
        </p:nvSpPr>
        <p:spPr>
          <a:noFill/>
          <a:ln/>
        </p:spPr>
        <p:txBody>
          <a:bodyPr/>
          <a:lstStyle/>
          <a:p>
            <a:r>
              <a:rPr lang="en-US" dirty="0" smtClean="0"/>
              <a:t>Because moral standards are affected by culture and will be different across cultures, the theory of ethical relativism posits that there are no absolute ethical principles. Based on cultural morals, ethics and ethical conduct will be whatever a particular society believes it to be. For example, many U.S. businesses frown on nepotism in hiring, fearing that it may lead to favoritism and inequity. However, in many countries, nepotism in staffing is not considered wrong. Obtaining a position based on family relationships is often found in collective cultures. Many ethical scholars reject ethical relativism, believing it may generate unacceptable consequences. </a:t>
            </a:r>
          </a:p>
          <a:p>
            <a:endParaRPr lang="en-US" dirty="0" smtClean="0"/>
          </a:p>
          <a:p>
            <a:r>
              <a:rPr lang="en-US" dirty="0" smtClean="0"/>
              <a:t>Ask students to discuss some of the limitations of ethical relativism.</a:t>
            </a:r>
          </a:p>
          <a:p>
            <a:endParaRPr lang="en-US" dirty="0" smtClean="0"/>
          </a:p>
          <a:p>
            <a:r>
              <a:rPr lang="en-US" dirty="0" smtClean="0"/>
              <a:t>Some things to consider:</a:t>
            </a:r>
          </a:p>
          <a:p>
            <a:pPr>
              <a:buFontTx/>
              <a:buChar char="•"/>
            </a:pPr>
            <a:r>
              <a:rPr lang="en-US" dirty="0" smtClean="0"/>
              <a:t>If ethical and moral values are determined solely by a particular society with no universal ethical principles, then ethical behavior is whatever that society says it is, even if that includes murder, theft, cannibalism, etc.</a:t>
            </a:r>
          </a:p>
          <a:p>
            <a:pPr>
              <a:buFontTx/>
              <a:buChar char="•"/>
            </a:pPr>
            <a:r>
              <a:rPr lang="en-US" dirty="0" smtClean="0"/>
              <a:t>The reverse is also true. Assuming, as claimed by ethical relativism, that there are no universal ethical principles, then unethical behavior is simply whatever society says it is. </a:t>
            </a:r>
          </a:p>
          <a:p>
            <a:endParaRPr lang="en-US" dirty="0" smtClean="0"/>
          </a:p>
        </p:txBody>
      </p:sp>
      <p:sp>
        <p:nvSpPr>
          <p:cNvPr id="36867" name="Slide Number Placeholder 3"/>
          <p:cNvSpPr>
            <a:spLocks noGrp="1"/>
          </p:cNvSpPr>
          <p:nvPr>
            <p:ph type="sldNum" sz="quarter" idx="5"/>
          </p:nvPr>
        </p:nvSpPr>
        <p:spPr>
          <a:noFill/>
        </p:spPr>
        <p:txBody>
          <a:bodyPr/>
          <a:lstStyle/>
          <a:p>
            <a:fld id="{09FA7EBB-0AA5-4838-8961-C9A2CB10D3F0}"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a:ln/>
        </p:spPr>
      </p:sp>
      <p:sp>
        <p:nvSpPr>
          <p:cNvPr id="38914" name="Notes Placeholder 2"/>
          <p:cNvSpPr>
            <a:spLocks noGrp="1"/>
          </p:cNvSpPr>
          <p:nvPr>
            <p:ph type="body" idx="1"/>
          </p:nvPr>
        </p:nvSpPr>
        <p:spPr>
          <a:noFill/>
          <a:ln/>
        </p:spPr>
        <p:txBody>
          <a:bodyPr/>
          <a:lstStyle/>
          <a:p>
            <a:r>
              <a:rPr lang="en-US" smtClean="0"/>
              <a:t>This is the start of the second class session. </a:t>
            </a:r>
          </a:p>
        </p:txBody>
      </p:sp>
      <p:sp>
        <p:nvSpPr>
          <p:cNvPr id="38915" name="Slide Number Placeholder 3"/>
          <p:cNvSpPr>
            <a:spLocks noGrp="1"/>
          </p:cNvSpPr>
          <p:nvPr>
            <p:ph type="sldNum" sz="quarter" idx="5"/>
          </p:nvPr>
        </p:nvSpPr>
        <p:spPr>
          <a:noFill/>
        </p:spPr>
        <p:txBody>
          <a:bodyPr/>
          <a:lstStyle/>
          <a:p>
            <a:fld id="{59B5EA5C-1BCF-4E32-AE38-DB2CBB4DF350}"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ln/>
        </p:spPr>
      </p:sp>
      <p:sp>
        <p:nvSpPr>
          <p:cNvPr id="40962" name="Notes Placeholder 2"/>
          <p:cNvSpPr>
            <a:spLocks noGrp="1"/>
          </p:cNvSpPr>
          <p:nvPr>
            <p:ph type="body" idx="1"/>
          </p:nvPr>
        </p:nvSpPr>
        <p:spPr>
          <a:xfrm>
            <a:off x="685800" y="4267200"/>
            <a:ext cx="5486400" cy="4419600"/>
          </a:xfrm>
          <a:noFill/>
          <a:ln/>
        </p:spPr>
        <p:txBody>
          <a:bodyPr/>
          <a:lstStyle/>
          <a:p>
            <a:r>
              <a:rPr lang="en-US" dirty="0" smtClean="0"/>
              <a:t>Jean </a:t>
            </a:r>
            <a:r>
              <a:rPr lang="en-US" dirty="0" err="1" smtClean="0"/>
              <a:t>Paiget</a:t>
            </a:r>
            <a:r>
              <a:rPr lang="en-US" dirty="0" smtClean="0"/>
              <a:t> was one of the first psychologists to investigate whether we are born as moral beings or if moral integrity develops over time. He proposed a two-stage theory of moral development, asserting that around ages 10–11, children undergo a shift in moral thinking, moving away from judgments based on consequences to judgments based on intentions. For more information on Jean </a:t>
            </a:r>
            <a:r>
              <a:rPr lang="en-US" dirty="0" err="1" smtClean="0"/>
              <a:t>Paiget’s</a:t>
            </a:r>
            <a:r>
              <a:rPr lang="en-US" dirty="0" smtClean="0"/>
              <a:t> theory, see Atherton, J.S. (2009). </a:t>
            </a:r>
          </a:p>
          <a:p>
            <a:endParaRPr lang="en-US" dirty="0" smtClean="0"/>
          </a:p>
          <a:p>
            <a:r>
              <a:rPr lang="en-US" dirty="0" smtClean="0"/>
              <a:t>In the 1960s, Piaget’s theory was expanded by the work of psychologist Lawrence Kohlberg, who believed that moral development was not as simple as the two-stage process suggested by Piaget. Kohlberg proposed a theory of moral development involving six stages. The research done by Piaget and Kohlberg suggest that we are not born with moral character, but that it develops over time. Kohlberg hypothesized that individuals move from infantile emphasis on themselves to fully developed individuals with ethical values and respect for the dignity of others. His conclusions were based on interviews and research studies of the reasoning process used by children when making decisions involving moral dilemmas.</a:t>
            </a:r>
          </a:p>
          <a:p>
            <a:endParaRPr lang="en-US" dirty="0" smtClean="0"/>
          </a:p>
          <a:p>
            <a:r>
              <a:rPr lang="en-US" dirty="0" smtClean="0"/>
              <a:t>The following three slides discuss Kohlberg’s six stages of moral development.</a:t>
            </a:r>
          </a:p>
          <a:p>
            <a:endParaRPr lang="en-US" dirty="0" smtClean="0"/>
          </a:p>
          <a:p>
            <a:r>
              <a:rPr lang="en-US" dirty="0" smtClean="0"/>
              <a:t>There is further discussion of Kohlberg in the student’s assigned readings (see Crain, 1985). </a:t>
            </a:r>
          </a:p>
        </p:txBody>
      </p:sp>
      <p:sp>
        <p:nvSpPr>
          <p:cNvPr id="40963" name="Slide Number Placeholder 3"/>
          <p:cNvSpPr>
            <a:spLocks noGrp="1"/>
          </p:cNvSpPr>
          <p:nvPr>
            <p:ph type="sldNum" sz="quarter" idx="5"/>
          </p:nvPr>
        </p:nvSpPr>
        <p:spPr>
          <a:noFill/>
        </p:spPr>
        <p:txBody>
          <a:bodyPr/>
          <a:lstStyle/>
          <a:p>
            <a:fld id="{A6487794-0C9F-4C1D-BAD5-D6300FFD900E}"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ln/>
        </p:spPr>
      </p:sp>
      <p:sp>
        <p:nvSpPr>
          <p:cNvPr id="43010" name="Notes Placeholder 2"/>
          <p:cNvSpPr>
            <a:spLocks noGrp="1"/>
          </p:cNvSpPr>
          <p:nvPr>
            <p:ph type="body" idx="1"/>
          </p:nvPr>
        </p:nvSpPr>
        <p:spPr>
          <a:noFill/>
          <a:ln/>
        </p:spPr>
        <p:txBody>
          <a:bodyPr/>
          <a:lstStyle/>
          <a:p>
            <a:r>
              <a:rPr lang="en-US" dirty="0" smtClean="0"/>
              <a:t>Stage 1 is also called the obedience and punishment stage. At this stage, the individual sees rules as fixed and absolute. Rules are obeyed to avoid punishment.</a:t>
            </a:r>
          </a:p>
          <a:p>
            <a:endParaRPr lang="en-US" dirty="0" smtClean="0"/>
          </a:p>
          <a:p>
            <a:r>
              <a:rPr lang="en-US" dirty="0" smtClean="0"/>
              <a:t>Stage 2 is the individualism and exchange stage. Stage 2 individuals are generally egoistic and will act based on what serves their needs best. Reciprocity is possible but only if the individual gets something out of it for</a:t>
            </a:r>
            <a:r>
              <a:rPr lang="en-US" baseline="0" dirty="0" smtClean="0"/>
              <a:t> </a:t>
            </a:r>
            <a:r>
              <a:rPr lang="en-US" dirty="0" smtClean="0"/>
              <a:t>him or herself. </a:t>
            </a:r>
          </a:p>
          <a:p>
            <a:endParaRPr lang="en-US" dirty="0" smtClean="0"/>
          </a:p>
          <a:p>
            <a:r>
              <a:rPr lang="en-US" dirty="0" smtClean="0"/>
              <a:t>We are likely to see these stages of behaviors in small children who tend to be self-oriented with little understanding or regard for the needs of others. </a:t>
            </a:r>
          </a:p>
          <a:p>
            <a:endParaRPr lang="en-US" dirty="0" smtClean="0"/>
          </a:p>
          <a:p>
            <a:r>
              <a:rPr lang="en-US" dirty="0" smtClean="0"/>
              <a:t>Source: Crain, 1985. </a:t>
            </a:r>
          </a:p>
        </p:txBody>
      </p:sp>
      <p:sp>
        <p:nvSpPr>
          <p:cNvPr id="43011" name="Slide Number Placeholder 3"/>
          <p:cNvSpPr>
            <a:spLocks noGrp="1"/>
          </p:cNvSpPr>
          <p:nvPr>
            <p:ph type="sldNum" sz="quarter" idx="5"/>
          </p:nvPr>
        </p:nvSpPr>
        <p:spPr>
          <a:noFill/>
        </p:spPr>
        <p:txBody>
          <a:bodyPr/>
          <a:lstStyle/>
          <a:p>
            <a:fld id="{1CE4978B-D856-4E3D-8A4D-8D14C3167293}"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a:ln/>
        </p:spPr>
      </p:sp>
      <p:sp>
        <p:nvSpPr>
          <p:cNvPr id="45058" name="Notes Placeholder 2"/>
          <p:cNvSpPr>
            <a:spLocks noGrp="1"/>
          </p:cNvSpPr>
          <p:nvPr>
            <p:ph type="body" idx="1"/>
          </p:nvPr>
        </p:nvSpPr>
        <p:spPr>
          <a:noFill/>
          <a:ln/>
        </p:spPr>
        <p:txBody>
          <a:bodyPr/>
          <a:lstStyle/>
          <a:p>
            <a:r>
              <a:rPr lang="en-US" dirty="0" smtClean="0"/>
              <a:t>Stage 3 is also called “good boy, good girl” orientation. At this stage, there is an emphasis on conformity with the expectation that the individual will live up to social expectations. This is where we learn from our culture that we are expected to be nice.</a:t>
            </a:r>
          </a:p>
          <a:p>
            <a:endParaRPr lang="en-US" dirty="0" smtClean="0"/>
          </a:p>
          <a:p>
            <a:r>
              <a:rPr lang="en-US" dirty="0" smtClean="0"/>
              <a:t>Stage 4 is far less egoistic than previous stages. At this stage, the individual begins to consider society as a whole when making judgments. Obeying the rules, respect for authority and “doing one’s duty” are strong values at this stage. </a:t>
            </a:r>
          </a:p>
          <a:p>
            <a:endParaRPr lang="en-US" dirty="0" smtClean="0"/>
          </a:p>
          <a:p>
            <a:r>
              <a:rPr lang="en-US" dirty="0" smtClean="0"/>
              <a:t>Conformity to the group is a significant aspect of both of these stages. Consider that the group to which one is loyal may not be the society as a whole, but may be the work organization or a street gang where adherence to the group code is stringently enforced. Kohlberg warns us that many people remain stuck at Stages 3 or 4 and never develop the universal principles demonstrated in Stages 5 and 6. </a:t>
            </a:r>
          </a:p>
          <a:p>
            <a:endParaRPr lang="en-US" dirty="0" smtClean="0"/>
          </a:p>
          <a:p>
            <a:r>
              <a:rPr lang="en-US" dirty="0" smtClean="0"/>
              <a:t>Source: Crain, 1985. </a:t>
            </a:r>
          </a:p>
          <a:p>
            <a:endParaRPr lang="en-US" dirty="0" smtClean="0"/>
          </a:p>
        </p:txBody>
      </p:sp>
      <p:sp>
        <p:nvSpPr>
          <p:cNvPr id="45059" name="Slide Number Placeholder 3"/>
          <p:cNvSpPr>
            <a:spLocks noGrp="1"/>
          </p:cNvSpPr>
          <p:nvPr>
            <p:ph type="sldNum" sz="quarter" idx="5"/>
          </p:nvPr>
        </p:nvSpPr>
        <p:spPr>
          <a:noFill/>
        </p:spPr>
        <p:txBody>
          <a:bodyPr/>
          <a:lstStyle/>
          <a:p>
            <a:fld id="{3BE4163B-460F-4C18-8C6E-3C92D80FD5C7}"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a:ln/>
        </p:spPr>
      </p:sp>
      <p:sp>
        <p:nvSpPr>
          <p:cNvPr id="47106" name="Notes Placeholder 2"/>
          <p:cNvSpPr>
            <a:spLocks noGrp="1"/>
          </p:cNvSpPr>
          <p:nvPr>
            <p:ph type="body" idx="1"/>
          </p:nvPr>
        </p:nvSpPr>
        <p:spPr>
          <a:noFill/>
          <a:ln/>
        </p:spPr>
        <p:txBody>
          <a:bodyPr/>
          <a:lstStyle/>
          <a:p>
            <a:r>
              <a:rPr lang="en-US" dirty="0" smtClean="0"/>
              <a:t>Individuals in Stage 5 understand differing values and opinions and respect the rights of others, even when they may disagree. </a:t>
            </a:r>
          </a:p>
          <a:p>
            <a:endParaRPr lang="en-US" dirty="0" smtClean="0"/>
          </a:p>
          <a:p>
            <a:r>
              <a:rPr lang="en-US" dirty="0" smtClean="0"/>
              <a:t>With the recent recession and lower organizational profits, we have seen some instances of Stage 5 (willing to sacrifice) behavior in the CEOs who refused bonuses or who agreed to work for a dollar a year until their company regains profitability. </a:t>
            </a:r>
          </a:p>
          <a:p>
            <a:endParaRPr lang="en-US" dirty="0" smtClean="0"/>
          </a:p>
          <a:p>
            <a:r>
              <a:rPr lang="en-US" dirty="0" smtClean="0"/>
              <a:t>At Stage 6, principles of justice are internalized and moral reasoning emerges based on universal principles and abstract reasoning. This is the stage where we find the whistleblower. Stage 6 individuals will follow their own ethical principles, even if they conflict with group norms or rules and laws. </a:t>
            </a:r>
          </a:p>
          <a:p>
            <a:endParaRPr lang="en-US" dirty="0" smtClean="0"/>
          </a:p>
          <a:p>
            <a:r>
              <a:rPr lang="en-US" dirty="0" smtClean="0"/>
              <a:t>Source: Crain, 1985. </a:t>
            </a:r>
          </a:p>
        </p:txBody>
      </p:sp>
      <p:sp>
        <p:nvSpPr>
          <p:cNvPr id="47107" name="Slide Number Placeholder 3"/>
          <p:cNvSpPr>
            <a:spLocks noGrp="1"/>
          </p:cNvSpPr>
          <p:nvPr>
            <p:ph type="sldNum" sz="quarter" idx="5"/>
          </p:nvPr>
        </p:nvSpPr>
        <p:spPr>
          <a:noFill/>
        </p:spPr>
        <p:txBody>
          <a:bodyPr/>
          <a:lstStyle/>
          <a:p>
            <a:fld id="{225AA9DE-1867-4819-B2C7-C3A7217F81B5}"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a:ln/>
        </p:spPr>
      </p:sp>
      <p:sp>
        <p:nvSpPr>
          <p:cNvPr id="49154" name="Notes Placeholder 2"/>
          <p:cNvSpPr>
            <a:spLocks noGrp="1"/>
          </p:cNvSpPr>
          <p:nvPr>
            <p:ph type="body" idx="1"/>
          </p:nvPr>
        </p:nvSpPr>
        <p:spPr>
          <a:noFill/>
          <a:ln/>
        </p:spPr>
        <p:txBody>
          <a:bodyPr/>
          <a:lstStyle/>
          <a:p>
            <a:r>
              <a:rPr lang="en-US" dirty="0" smtClean="0"/>
              <a:t>Although Kohlberg’s ideas have had a significant effect on the way we educate young children, he is not without his critics. Some critics argue that because his research subjects were children from Western cultures, his stages may not apply in the same way to individuals from other cultures. Cultural values will differ, and non-Western children may move through the stages at different rates.</a:t>
            </a:r>
          </a:p>
          <a:p>
            <a:endParaRPr lang="en-US" dirty="0" smtClean="0"/>
          </a:p>
          <a:p>
            <a:r>
              <a:rPr lang="en-US" dirty="0" smtClean="0"/>
              <a:t>Feminist scholar Carol Gilligan notes that Kohlberg’s research subjects were exclusively male, and she suggests that female progress through the stages may be different from that identified in Kohlberg’s research. </a:t>
            </a:r>
          </a:p>
          <a:p>
            <a:endParaRPr lang="en-US" dirty="0" smtClean="0"/>
          </a:p>
          <a:p>
            <a:r>
              <a:rPr lang="en-US" dirty="0" smtClean="0"/>
              <a:t>Regardless of the criticism, Kohlberg gives us much to think about as we attempt to understand how moral judgment develops and how that affects ethical behavior. </a:t>
            </a:r>
          </a:p>
          <a:p>
            <a:endParaRPr lang="en-US" dirty="0" smtClean="0"/>
          </a:p>
          <a:p>
            <a:r>
              <a:rPr lang="en-US" dirty="0" smtClean="0"/>
              <a:t>Source: Crain, 1985. </a:t>
            </a:r>
          </a:p>
          <a:p>
            <a:endParaRPr lang="en-US" dirty="0" smtClean="0"/>
          </a:p>
          <a:p>
            <a:endParaRPr lang="en-US" dirty="0" smtClean="0"/>
          </a:p>
          <a:p>
            <a:endParaRPr lang="en-US" dirty="0" smtClean="0"/>
          </a:p>
          <a:p>
            <a:endParaRPr lang="en-US" dirty="0" smtClean="0"/>
          </a:p>
        </p:txBody>
      </p:sp>
      <p:sp>
        <p:nvSpPr>
          <p:cNvPr id="49155" name="Slide Number Placeholder 3"/>
          <p:cNvSpPr>
            <a:spLocks noGrp="1"/>
          </p:cNvSpPr>
          <p:nvPr>
            <p:ph type="sldNum" sz="quarter" idx="5"/>
          </p:nvPr>
        </p:nvSpPr>
        <p:spPr>
          <a:noFill/>
        </p:spPr>
        <p:txBody>
          <a:bodyPr/>
          <a:lstStyle/>
          <a:p>
            <a:fld id="{203FC879-B217-49D6-9AE4-67657E89FCDD}"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a:xfrm>
            <a:off x="1231900" y="685800"/>
            <a:ext cx="4167188" cy="3124200"/>
          </a:xfrm>
          <a:ln/>
        </p:spPr>
      </p:sp>
      <p:sp>
        <p:nvSpPr>
          <p:cNvPr id="3" name="Notes Placeholder 2"/>
          <p:cNvSpPr>
            <a:spLocks noGrp="1"/>
          </p:cNvSpPr>
          <p:nvPr>
            <p:ph type="body" idx="1"/>
          </p:nvPr>
        </p:nvSpPr>
        <p:spPr>
          <a:xfrm>
            <a:off x="685800" y="4114800"/>
            <a:ext cx="5486400" cy="4343400"/>
          </a:xfrm>
        </p:spPr>
        <p:txBody>
          <a:bodyPr>
            <a:normAutofit fontScale="92500"/>
          </a:bodyPr>
          <a:lstStyle/>
          <a:p>
            <a:pPr>
              <a:lnSpc>
                <a:spcPct val="90000"/>
              </a:lnSpc>
            </a:pPr>
            <a:r>
              <a:rPr lang="en-US" dirty="0" smtClean="0"/>
              <a:t>Ask students to consider the relationship between moral development and ethical behavior. Do they believe the two are linked? </a:t>
            </a:r>
          </a:p>
          <a:p>
            <a:pPr>
              <a:lnSpc>
                <a:spcPct val="90000"/>
              </a:lnSpc>
            </a:pPr>
            <a:endParaRPr lang="en-US" dirty="0" smtClean="0"/>
          </a:p>
          <a:p>
            <a:pPr>
              <a:lnSpc>
                <a:spcPct val="90000"/>
              </a:lnSpc>
            </a:pPr>
            <a:r>
              <a:rPr lang="en-US" dirty="0" smtClean="0"/>
              <a:t>Ask if they have ever experienced circumstances where an individual of high moral character has behaved unethically.</a:t>
            </a:r>
          </a:p>
          <a:p>
            <a:pPr>
              <a:lnSpc>
                <a:spcPct val="90000"/>
              </a:lnSpc>
            </a:pPr>
            <a:endParaRPr lang="en-US" dirty="0" smtClean="0"/>
          </a:p>
          <a:p>
            <a:pPr>
              <a:lnSpc>
                <a:spcPct val="90000"/>
              </a:lnSpc>
            </a:pPr>
            <a:r>
              <a:rPr lang="en-US" dirty="0" smtClean="0"/>
              <a:t>Most will assume moral judgment is linked to ethical behavior. If this is true, then all we need to do as HR professionals is to ensure we hire employees with good moral judgment, and we would all have ethical organizations. Simple!</a:t>
            </a:r>
          </a:p>
          <a:p>
            <a:pPr>
              <a:lnSpc>
                <a:spcPct val="90000"/>
              </a:lnSpc>
            </a:pPr>
            <a:endParaRPr lang="en-US" dirty="0" smtClean="0"/>
          </a:p>
          <a:p>
            <a:pPr>
              <a:lnSpc>
                <a:spcPct val="90000"/>
              </a:lnSpc>
            </a:pPr>
            <a:r>
              <a:rPr lang="en-US" dirty="0" smtClean="0"/>
              <a:t>Unfortunately, research indicates there is a disconnect between moral judgment and ethical behavior. Moral judgment may develop along Kohlberg stages, but ethical action develops independently. Even individuals with high moral standards may, at times, engage in unethical activities. </a:t>
            </a:r>
          </a:p>
          <a:p>
            <a:pPr>
              <a:lnSpc>
                <a:spcPct val="90000"/>
              </a:lnSpc>
            </a:pPr>
            <a:endParaRPr lang="en-US" dirty="0" smtClean="0"/>
          </a:p>
          <a:p>
            <a:pPr>
              <a:lnSpc>
                <a:spcPct val="90000"/>
              </a:lnSpc>
            </a:pPr>
            <a:r>
              <a:rPr lang="en-US" dirty="0" smtClean="0"/>
              <a:t>“People typically hold one set of beliefs and values, but those are different in character from the actual rules they adopt in practice, especially in situations when there is the prospect of losing control and the risks are high.” (White, 2002.) </a:t>
            </a:r>
          </a:p>
          <a:p>
            <a:pPr>
              <a:lnSpc>
                <a:spcPct val="90000"/>
              </a:lnSpc>
            </a:pPr>
            <a:endParaRPr lang="en-US" dirty="0" smtClean="0"/>
          </a:p>
          <a:p>
            <a:pPr>
              <a:lnSpc>
                <a:spcPct val="90000"/>
              </a:lnSpc>
            </a:pPr>
            <a:r>
              <a:rPr lang="en-US" dirty="0" smtClean="0"/>
              <a:t>The next slide</a:t>
            </a:r>
            <a:r>
              <a:rPr lang="en-US" b="1" dirty="0" smtClean="0"/>
              <a:t> </a:t>
            </a:r>
            <a:r>
              <a:rPr lang="en-US" dirty="0" smtClean="0"/>
              <a:t>discusses the causes of unethical behavior. Before revealing what the research says, ask students to suggest the causes of unethical behavior in the workplace. </a:t>
            </a:r>
          </a:p>
          <a:p>
            <a:pPr>
              <a:lnSpc>
                <a:spcPct val="90000"/>
              </a:lnSpc>
            </a:pPr>
            <a:endParaRPr lang="en-US" dirty="0" smtClean="0"/>
          </a:p>
          <a:p>
            <a:pPr>
              <a:lnSpc>
                <a:spcPct val="90000"/>
              </a:lnSpc>
            </a:pPr>
            <a:r>
              <a:rPr lang="en-US" dirty="0" smtClean="0"/>
              <a:t>Source: White, 2002.</a:t>
            </a:r>
          </a:p>
          <a:p>
            <a:pPr>
              <a:lnSpc>
                <a:spcPct val="90000"/>
              </a:lnSpc>
            </a:pPr>
            <a:endParaRPr lang="en-US" dirty="0" smtClean="0"/>
          </a:p>
          <a:p>
            <a:pPr>
              <a:lnSpc>
                <a:spcPct val="90000"/>
              </a:lnSpc>
            </a:pPr>
            <a:endParaRPr lang="en-US" dirty="0" smtClean="0"/>
          </a:p>
        </p:txBody>
      </p:sp>
      <p:sp>
        <p:nvSpPr>
          <p:cNvPr id="51203" name="Slide Number Placeholder 3"/>
          <p:cNvSpPr>
            <a:spLocks noGrp="1"/>
          </p:cNvSpPr>
          <p:nvPr>
            <p:ph type="sldNum" sz="quarter" idx="5"/>
          </p:nvPr>
        </p:nvSpPr>
        <p:spPr>
          <a:noFill/>
        </p:spPr>
        <p:txBody>
          <a:bodyPr/>
          <a:lstStyle/>
          <a:p>
            <a:fld id="{118EF66B-D472-4F52-9BCA-76E2976F4EA4}"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a:ln/>
        </p:spPr>
      </p:sp>
      <p:sp>
        <p:nvSpPr>
          <p:cNvPr id="53250" name="Notes Placeholder 2"/>
          <p:cNvSpPr>
            <a:spLocks noGrp="1"/>
          </p:cNvSpPr>
          <p:nvPr>
            <p:ph type="body" idx="1"/>
          </p:nvPr>
        </p:nvSpPr>
        <p:spPr>
          <a:noFill/>
          <a:ln/>
        </p:spPr>
        <p:txBody>
          <a:bodyPr/>
          <a:lstStyle/>
          <a:p>
            <a:r>
              <a:rPr lang="en-US" dirty="0" smtClean="0"/>
              <a:t>Research indicates that humans tend to conform to the goals or ideas of the group and are unlikely to go against the group even when they know the group is wrong. The group may be friends, co-workers, the organization or even a street gang. </a:t>
            </a:r>
          </a:p>
          <a:p>
            <a:endParaRPr lang="en-US" dirty="0" smtClean="0"/>
          </a:p>
          <a:p>
            <a:r>
              <a:rPr lang="en-US" dirty="0" smtClean="0"/>
              <a:t>Rigid hierarchy diminishes the individual’s feeling of control over a situation and can make him or her feel anonymous in the organization, allowing for the disassociation of responsibility for actions. Individuals will say they are just “a cog in a wheel” or that “</a:t>
            </a:r>
            <a:r>
              <a:rPr lang="en-US" i="1" dirty="0" smtClean="0"/>
              <a:t>they </a:t>
            </a:r>
            <a:r>
              <a:rPr lang="en-US" dirty="0" smtClean="0"/>
              <a:t>set the rules, not me.” (White, 2002.) </a:t>
            </a:r>
          </a:p>
          <a:p>
            <a:endParaRPr lang="en-US" dirty="0" smtClean="0"/>
          </a:p>
          <a:p>
            <a:r>
              <a:rPr lang="en-US" dirty="0" smtClean="0"/>
              <a:t>When individuals are insecure or fearful, they may act against their own values. As the economy tightens and organizations downsize, insecurity and fear of job loss become widespread. </a:t>
            </a:r>
          </a:p>
          <a:p>
            <a:endParaRPr lang="en-US" dirty="0" smtClean="0"/>
          </a:p>
          <a:p>
            <a:r>
              <a:rPr lang="en-US" dirty="0" smtClean="0"/>
              <a:t>Regarding ambition: remind students of the character of Gordon </a:t>
            </a:r>
            <a:r>
              <a:rPr lang="en-US" dirty="0" err="1" smtClean="0"/>
              <a:t>Gekko</a:t>
            </a:r>
            <a:r>
              <a:rPr lang="en-US" dirty="0" smtClean="0"/>
              <a:t> in the movie </a:t>
            </a:r>
            <a:r>
              <a:rPr lang="en-US" i="1" dirty="0" smtClean="0"/>
              <a:t>Wall Street </a:t>
            </a:r>
            <a:r>
              <a:rPr lang="en-US" dirty="0" smtClean="0"/>
              <a:t>who says “Greed is good.”</a:t>
            </a:r>
          </a:p>
        </p:txBody>
      </p:sp>
      <p:sp>
        <p:nvSpPr>
          <p:cNvPr id="53251" name="Slide Number Placeholder 3"/>
          <p:cNvSpPr>
            <a:spLocks noGrp="1"/>
          </p:cNvSpPr>
          <p:nvPr>
            <p:ph type="sldNum" sz="quarter" idx="5"/>
          </p:nvPr>
        </p:nvSpPr>
        <p:spPr>
          <a:noFill/>
        </p:spPr>
        <p:txBody>
          <a:bodyPr/>
          <a:lstStyle/>
          <a:p>
            <a:fld id="{45702336-26C5-4805-817F-5B0272B30FB9}"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p:spPr>
        <p:txBody>
          <a:bodyPr/>
          <a:lstStyle/>
          <a:p>
            <a:r>
              <a:rPr lang="en-US" smtClean="0"/>
              <a:t> This is the first of four classes that comprise this module.</a:t>
            </a:r>
          </a:p>
        </p:txBody>
      </p:sp>
      <p:sp>
        <p:nvSpPr>
          <p:cNvPr id="18435" name="Slide Number Placeholder 3"/>
          <p:cNvSpPr>
            <a:spLocks noGrp="1"/>
          </p:cNvSpPr>
          <p:nvPr>
            <p:ph type="sldNum" sz="quarter" idx="5"/>
          </p:nvPr>
        </p:nvSpPr>
        <p:spPr>
          <a:noFill/>
        </p:spPr>
        <p:txBody>
          <a:bodyPr/>
          <a:lstStyle/>
          <a:p>
            <a:fld id="{A60C7B6A-6745-4997-8B0C-924A421E3476}"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a:xfrm>
            <a:off x="1193800" y="685800"/>
            <a:ext cx="3862388" cy="2895600"/>
          </a:xfrm>
          <a:ln/>
        </p:spPr>
      </p:sp>
      <p:sp>
        <p:nvSpPr>
          <p:cNvPr id="55298" name="Notes Placeholder 2"/>
          <p:cNvSpPr>
            <a:spLocks noGrp="1"/>
          </p:cNvSpPr>
          <p:nvPr>
            <p:ph type="body" idx="1"/>
          </p:nvPr>
        </p:nvSpPr>
        <p:spPr>
          <a:xfrm>
            <a:off x="685800" y="3810000"/>
            <a:ext cx="5486400" cy="4953000"/>
          </a:xfrm>
          <a:noFill/>
          <a:ln/>
        </p:spPr>
        <p:txBody>
          <a:bodyPr/>
          <a:lstStyle/>
          <a:p>
            <a:r>
              <a:rPr lang="en-US" dirty="0" smtClean="0"/>
              <a:t>Moral actions are not isolated. Moral actions take place in social contexts, and situational variables heavily influence moral actions.</a:t>
            </a:r>
          </a:p>
          <a:p>
            <a:endParaRPr lang="en-US" dirty="0" smtClean="0"/>
          </a:p>
          <a:p>
            <a:r>
              <a:rPr lang="en-US" dirty="0" smtClean="0"/>
              <a:t>Work characteristics: In jobs where employees are responsible for frequent resolution of moral conflicts, they are likely to continue to advance in moral development and be consistent in ethical behavior. Those who seldom resolve moral conflicts in the jobs may be uncertain how to proceed when confronted with a moral dilemma. Lacking confidence in the ability to make the right choice, they often take the easy way out, resulting in inappropriate behavior. </a:t>
            </a:r>
          </a:p>
          <a:p>
            <a:endParaRPr lang="en-US" dirty="0" smtClean="0"/>
          </a:p>
          <a:p>
            <a:r>
              <a:rPr lang="en-US" dirty="0" smtClean="0"/>
              <a:t>Organizational culture: The organization’s norms heavily influence the employee behavior. If the organization’s code of ethics says one thing but people behave differently, individuals are likely to follow the “norms of behavior” they see demonstrated instead of what is stated in the formal code. If the organization allows for strong autonomy among employees, workers are more likely to act ethically than those in rigid hierarchical organizations where individuals have little sense of control.</a:t>
            </a:r>
          </a:p>
          <a:p>
            <a:endParaRPr lang="en-US" dirty="0" smtClean="0"/>
          </a:p>
          <a:p>
            <a:r>
              <a:rPr lang="en-US" dirty="0" smtClean="0"/>
              <a:t>Job context: Positive and negative reinforcement of ethical behavior influences a persons moral actions. If the job allows a person to win by behaving unethically, improper behavior becomes the norm. For example, when the employee who “gets the numbers at any cost” receives the highest bonus, that inappropriate behavior is modeled by other employees. </a:t>
            </a:r>
          </a:p>
          <a:p>
            <a:r>
              <a:rPr lang="en-US" dirty="0" smtClean="0"/>
              <a:t>Source: White, 2002. </a:t>
            </a:r>
          </a:p>
        </p:txBody>
      </p:sp>
      <p:sp>
        <p:nvSpPr>
          <p:cNvPr id="55299" name="Slide Number Placeholder 3"/>
          <p:cNvSpPr>
            <a:spLocks noGrp="1"/>
          </p:cNvSpPr>
          <p:nvPr>
            <p:ph type="sldNum" sz="quarter" idx="5"/>
          </p:nvPr>
        </p:nvSpPr>
        <p:spPr>
          <a:noFill/>
        </p:spPr>
        <p:txBody>
          <a:bodyPr/>
          <a:lstStyle/>
          <a:p>
            <a:fld id="{DD67CF6A-1355-4B14-B05E-BB6E9AAA6847}"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a:ln/>
        </p:spPr>
      </p:sp>
      <p:sp>
        <p:nvSpPr>
          <p:cNvPr id="57346" name="Notes Placeholder 2"/>
          <p:cNvSpPr>
            <a:spLocks noGrp="1"/>
          </p:cNvSpPr>
          <p:nvPr>
            <p:ph type="body" idx="1"/>
          </p:nvPr>
        </p:nvSpPr>
        <p:spPr>
          <a:noFill/>
          <a:ln/>
        </p:spPr>
        <p:txBody>
          <a:bodyPr/>
          <a:lstStyle/>
          <a:p>
            <a:r>
              <a:rPr lang="en-US" smtClean="0"/>
              <a:t>Source: White, (2002).</a:t>
            </a:r>
          </a:p>
        </p:txBody>
      </p:sp>
      <p:sp>
        <p:nvSpPr>
          <p:cNvPr id="57347" name="Slide Number Placeholder 3"/>
          <p:cNvSpPr>
            <a:spLocks noGrp="1"/>
          </p:cNvSpPr>
          <p:nvPr>
            <p:ph type="sldNum" sz="quarter" idx="5"/>
          </p:nvPr>
        </p:nvSpPr>
        <p:spPr>
          <a:noFill/>
        </p:spPr>
        <p:txBody>
          <a:bodyPr/>
          <a:lstStyle/>
          <a:p>
            <a:fld id="{2353ED4F-BC4A-4DB2-8682-F75FF4430F4C}"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a:ln/>
        </p:spPr>
      </p:sp>
      <p:sp>
        <p:nvSpPr>
          <p:cNvPr id="59394" name="Notes Placeholder 2"/>
          <p:cNvSpPr>
            <a:spLocks noGrp="1"/>
          </p:cNvSpPr>
          <p:nvPr>
            <p:ph type="body" idx="1"/>
          </p:nvPr>
        </p:nvSpPr>
        <p:spPr>
          <a:noFill/>
          <a:ln/>
        </p:spPr>
        <p:txBody>
          <a:bodyPr/>
          <a:lstStyle/>
          <a:p>
            <a:r>
              <a:rPr lang="en-US" dirty="0" smtClean="0"/>
              <a:t>Ethical dilemmas occur at all levels in organizations; it is not just a problem for top management. Supervisors and shop foremen face safety violations, inappropriate use of company resources, manipulation of time cards and scheduling conflicts. Perhaps the most difficult of all are decisions regarding reductions-in-force. </a:t>
            </a:r>
          </a:p>
          <a:p>
            <a:endParaRPr lang="en-US" dirty="0" smtClean="0"/>
          </a:p>
          <a:p>
            <a:r>
              <a:rPr lang="en-US" dirty="0" smtClean="0"/>
              <a:t>In many cases, there is no one clear solution to the problem. Instead, there may be multiple stakeholder groups who will be affected by the outcome of the decision, each expecting their personal interests to be protected. Managers must make ethical decisions even when it is impossible to know all the impending consequences of that decision. Time pressures and the stress of limited resources may require a decision even when there is no clear “right” answer to the problem. </a:t>
            </a:r>
          </a:p>
        </p:txBody>
      </p:sp>
      <p:sp>
        <p:nvSpPr>
          <p:cNvPr id="59395" name="Slide Number Placeholder 3"/>
          <p:cNvSpPr>
            <a:spLocks noGrp="1"/>
          </p:cNvSpPr>
          <p:nvPr>
            <p:ph type="sldNum" sz="quarter" idx="5"/>
          </p:nvPr>
        </p:nvSpPr>
        <p:spPr>
          <a:noFill/>
        </p:spPr>
        <p:txBody>
          <a:bodyPr/>
          <a:lstStyle/>
          <a:p>
            <a:fld id="{DE910E7C-421A-42A2-8409-2BC371772FB2}"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a:ln/>
        </p:spPr>
      </p:sp>
      <p:sp>
        <p:nvSpPr>
          <p:cNvPr id="61442" name="Notes Placeholder 2"/>
          <p:cNvSpPr>
            <a:spLocks noGrp="1"/>
          </p:cNvSpPr>
          <p:nvPr>
            <p:ph type="body" idx="1"/>
          </p:nvPr>
        </p:nvSpPr>
        <p:spPr>
          <a:noFill/>
          <a:ln/>
        </p:spPr>
        <p:txBody>
          <a:bodyPr/>
          <a:lstStyle/>
          <a:p>
            <a:pPr marL="228600" indent="-228600"/>
            <a:r>
              <a:rPr lang="en-US" dirty="0" smtClean="0"/>
              <a:t>The </a:t>
            </a:r>
            <a:r>
              <a:rPr lang="en-US" dirty="0" err="1" smtClean="0"/>
              <a:t>Markkula</a:t>
            </a:r>
            <a:r>
              <a:rPr lang="en-US" dirty="0" smtClean="0"/>
              <a:t> Center for Applied Ethics suggests the following framework to evaluate issues and make ethical decisions:</a:t>
            </a:r>
          </a:p>
          <a:p>
            <a:pPr marL="228600" indent="-228600"/>
            <a:endParaRPr lang="en-US" dirty="0" smtClean="0"/>
          </a:p>
          <a:p>
            <a:pPr marL="228600" indent="-228600">
              <a:buFontTx/>
              <a:buAutoNum type="arabicPeriod"/>
            </a:pPr>
            <a:r>
              <a:rPr lang="en-US" dirty="0" smtClean="0"/>
              <a:t>Recognize that this is a decision that involves a choice between a variety of alternatives. It may be more about what is right than about what is legal. </a:t>
            </a:r>
          </a:p>
          <a:p>
            <a:pPr marL="228600" indent="-228600">
              <a:buFontTx/>
              <a:buAutoNum type="arabicPeriod"/>
            </a:pPr>
            <a:r>
              <a:rPr lang="en-US" dirty="0" smtClean="0"/>
              <a:t>Understand the facts of the issue. Consider what groups or stakeholders are involved and how they will be affected by the various options. </a:t>
            </a:r>
          </a:p>
          <a:p>
            <a:pPr marL="228600" indent="-228600">
              <a:buFontTx/>
              <a:buAutoNum type="arabicPeriod"/>
            </a:pPr>
            <a:r>
              <a:rPr lang="en-US" dirty="0" smtClean="0"/>
              <a:t>Evaluate the options according to various ethical principles.</a:t>
            </a:r>
          </a:p>
          <a:p>
            <a:pPr marL="228600" indent="-228600">
              <a:buFontTx/>
              <a:buAutoNum type="arabicPeriod"/>
            </a:pPr>
            <a:r>
              <a:rPr lang="en-US" dirty="0" smtClean="0"/>
              <a:t>Test your decision ethically. Is this a decision you would want on the front page of tomorrow’s newspaper or as a top story on your evening news? </a:t>
            </a:r>
          </a:p>
          <a:p>
            <a:pPr marL="228600" indent="-228600">
              <a:buFontTx/>
              <a:buAutoNum type="arabicPeriod"/>
            </a:pPr>
            <a:r>
              <a:rPr lang="en-US" dirty="0" smtClean="0"/>
              <a:t>Consider how best to act on your decision and what has been learned in the process. </a:t>
            </a:r>
          </a:p>
          <a:p>
            <a:pPr marL="228600" indent="-228600">
              <a:buFontTx/>
              <a:buAutoNum type="arabicPeriod"/>
            </a:pPr>
            <a:endParaRPr lang="en-US" dirty="0" smtClean="0"/>
          </a:p>
          <a:p>
            <a:pPr marL="228600" indent="-228600"/>
            <a:r>
              <a:rPr lang="en-US" dirty="0" smtClean="0"/>
              <a:t>Source: </a:t>
            </a:r>
            <a:r>
              <a:rPr lang="en-US" sz="900" dirty="0" err="1" smtClean="0"/>
              <a:t>Markkula</a:t>
            </a:r>
            <a:r>
              <a:rPr lang="en-US" sz="900" dirty="0" smtClean="0"/>
              <a:t> Center for Applied Ethics. </a:t>
            </a:r>
            <a:r>
              <a:rPr lang="en-US" sz="900" i="1" dirty="0" smtClean="0"/>
              <a:t>A Framework for Thinking Ethically. </a:t>
            </a:r>
            <a:r>
              <a:rPr lang="en-US" sz="900" dirty="0" smtClean="0"/>
              <a:t>Retrieved January 15, 2010, from  </a:t>
            </a:r>
            <a:r>
              <a:rPr lang="en-US" sz="900" u="sng" dirty="0" smtClean="0"/>
              <a:t>www.scu.edu/ethics/practicing/decision/framework.html</a:t>
            </a:r>
            <a:r>
              <a:rPr lang="en-US" sz="900" dirty="0" smtClean="0"/>
              <a:t>.</a:t>
            </a:r>
            <a:r>
              <a:rPr lang="en-US" dirty="0" smtClean="0"/>
              <a:t> </a:t>
            </a:r>
          </a:p>
        </p:txBody>
      </p:sp>
      <p:sp>
        <p:nvSpPr>
          <p:cNvPr id="61443" name="Slide Number Placeholder 3"/>
          <p:cNvSpPr>
            <a:spLocks noGrp="1"/>
          </p:cNvSpPr>
          <p:nvPr>
            <p:ph type="sldNum" sz="quarter" idx="5"/>
          </p:nvPr>
        </p:nvSpPr>
        <p:spPr>
          <a:noFill/>
        </p:spPr>
        <p:txBody>
          <a:bodyPr/>
          <a:lstStyle/>
          <a:p>
            <a:fld id="{D41E35CD-4118-4DC9-A13B-40214EBB342A}"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a:ln/>
        </p:spPr>
      </p:sp>
      <p:sp>
        <p:nvSpPr>
          <p:cNvPr id="63490" name="Notes Placeholder 2"/>
          <p:cNvSpPr>
            <a:spLocks noGrp="1"/>
          </p:cNvSpPr>
          <p:nvPr>
            <p:ph type="body" idx="1"/>
          </p:nvPr>
        </p:nvSpPr>
        <p:spPr>
          <a:noFill/>
          <a:ln/>
        </p:spPr>
        <p:txBody>
          <a:bodyPr/>
          <a:lstStyle/>
          <a:p>
            <a:r>
              <a:rPr lang="en-US" dirty="0" smtClean="0"/>
              <a:t>Based on the ethical theories discussed in this module, this slide identifies some significant questions that should be asked when making ethical decisions. </a:t>
            </a:r>
          </a:p>
          <a:p>
            <a:endParaRPr lang="en-US" dirty="0" smtClean="0"/>
          </a:p>
          <a:p>
            <a:r>
              <a:rPr lang="en-US" dirty="0" smtClean="0"/>
              <a:t>Remind students that in the next class session they will discuss their answers to the case study assigned. </a:t>
            </a:r>
          </a:p>
          <a:p>
            <a:endParaRPr lang="en-US" dirty="0" smtClean="0"/>
          </a:p>
          <a:p>
            <a:r>
              <a:rPr lang="en-US" dirty="0" smtClean="0"/>
              <a:t>Sources: </a:t>
            </a:r>
            <a:r>
              <a:rPr lang="en-US" dirty="0" err="1" smtClean="0"/>
              <a:t>Markkula</a:t>
            </a:r>
            <a:r>
              <a:rPr lang="en-US" dirty="0" smtClean="0"/>
              <a:t> Center for Applied Ethics. Schumann, (2001).</a:t>
            </a:r>
          </a:p>
        </p:txBody>
      </p:sp>
      <p:sp>
        <p:nvSpPr>
          <p:cNvPr id="63491" name="Slide Number Placeholder 3"/>
          <p:cNvSpPr>
            <a:spLocks noGrp="1"/>
          </p:cNvSpPr>
          <p:nvPr>
            <p:ph type="sldNum" sz="quarter" idx="5"/>
          </p:nvPr>
        </p:nvSpPr>
        <p:spPr>
          <a:noFill/>
        </p:spPr>
        <p:txBody>
          <a:bodyPr/>
          <a:lstStyle/>
          <a:p>
            <a:fld id="{7DA5F613-F815-4BDD-9471-544C4ED26C53}"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a:ln/>
        </p:spPr>
      </p:sp>
      <p:sp>
        <p:nvSpPr>
          <p:cNvPr id="65538" name="Notes Placeholder 2"/>
          <p:cNvSpPr>
            <a:spLocks noGrp="1"/>
          </p:cNvSpPr>
          <p:nvPr>
            <p:ph type="body" idx="1"/>
          </p:nvPr>
        </p:nvSpPr>
        <p:spPr>
          <a:noFill/>
          <a:ln/>
        </p:spPr>
        <p:txBody>
          <a:bodyPr/>
          <a:lstStyle/>
          <a:p>
            <a:r>
              <a:rPr lang="en-US" smtClean="0"/>
              <a:t>This is the fourth and final class of this module.</a:t>
            </a:r>
          </a:p>
        </p:txBody>
      </p:sp>
      <p:sp>
        <p:nvSpPr>
          <p:cNvPr id="65539" name="Slide Number Placeholder 3"/>
          <p:cNvSpPr>
            <a:spLocks noGrp="1"/>
          </p:cNvSpPr>
          <p:nvPr>
            <p:ph type="sldNum" sz="quarter" idx="5"/>
          </p:nvPr>
        </p:nvSpPr>
        <p:spPr>
          <a:noFill/>
        </p:spPr>
        <p:txBody>
          <a:bodyPr/>
          <a:lstStyle/>
          <a:p>
            <a:fld id="{73FB0989-0D49-46FD-A295-1D6FA1D22D18}"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a:ln/>
        </p:spPr>
      </p:sp>
      <p:sp>
        <p:nvSpPr>
          <p:cNvPr id="67586" name="Notes Placeholder 2"/>
          <p:cNvSpPr>
            <a:spLocks noGrp="1"/>
          </p:cNvSpPr>
          <p:nvPr>
            <p:ph type="body" idx="1"/>
          </p:nvPr>
        </p:nvSpPr>
        <p:spPr>
          <a:noFill/>
          <a:ln/>
        </p:spPr>
        <p:txBody>
          <a:bodyPr/>
          <a:lstStyle/>
          <a:p>
            <a:r>
              <a:rPr lang="en-US" dirty="0" smtClean="0"/>
              <a:t>To encourage an ethical organizational climate, many employers have ethics compliance programs that generally consist of written ethical codes and training for employees. Effective compliance programs should go beyond that and provide a process where employees can report inappropriate behavior without fear of retaliation. </a:t>
            </a:r>
          </a:p>
          <a:p>
            <a:endParaRPr lang="en-US" dirty="0" smtClean="0"/>
          </a:p>
          <a:p>
            <a:r>
              <a:rPr lang="en-US" dirty="0" smtClean="0"/>
              <a:t>Publicly traded companies subject to the Sarbanes Oxley Act are required to have a code of ethics designed to deter wrongdoing, including a statement promoting financial integrity that applies to senior financial officers. </a:t>
            </a:r>
          </a:p>
          <a:p>
            <a:endParaRPr lang="en-US" dirty="0" smtClean="0"/>
          </a:p>
          <a:p>
            <a:r>
              <a:rPr lang="en-US" dirty="0" smtClean="0"/>
              <a:t>Source: SHRM, (2008).</a:t>
            </a:r>
          </a:p>
        </p:txBody>
      </p:sp>
      <p:sp>
        <p:nvSpPr>
          <p:cNvPr id="67587" name="Slide Number Placeholder 3"/>
          <p:cNvSpPr>
            <a:spLocks noGrp="1"/>
          </p:cNvSpPr>
          <p:nvPr>
            <p:ph type="sldNum" sz="quarter" idx="5"/>
          </p:nvPr>
        </p:nvSpPr>
        <p:spPr>
          <a:noFill/>
        </p:spPr>
        <p:txBody>
          <a:bodyPr/>
          <a:lstStyle/>
          <a:p>
            <a:fld id="{EA440933-54E9-4901-91E9-FA7BCCCB877B}"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a:ln/>
        </p:spPr>
      </p:sp>
      <p:sp>
        <p:nvSpPr>
          <p:cNvPr id="69634" name="Notes Placeholder 2"/>
          <p:cNvSpPr>
            <a:spLocks noGrp="1"/>
          </p:cNvSpPr>
          <p:nvPr>
            <p:ph type="body" idx="1"/>
          </p:nvPr>
        </p:nvSpPr>
        <p:spPr>
          <a:noFill/>
          <a:ln/>
        </p:spPr>
        <p:txBody>
          <a:bodyPr/>
          <a:lstStyle/>
          <a:p>
            <a:r>
              <a:rPr lang="en-US" dirty="0" smtClean="0"/>
              <a:t>Even though organizations have ethics compliance programs, ethical violations are still common. Does that mean compliance programs don’t work? Most individuals recognize that it takes far more than just a compliance program to create an ethical organization. The next slide discusses compliance programs in the context of the organizational culture. </a:t>
            </a:r>
          </a:p>
        </p:txBody>
      </p:sp>
      <p:sp>
        <p:nvSpPr>
          <p:cNvPr id="69635" name="Slide Number Placeholder 3"/>
          <p:cNvSpPr>
            <a:spLocks noGrp="1"/>
          </p:cNvSpPr>
          <p:nvPr>
            <p:ph type="sldNum" sz="quarter" idx="5"/>
          </p:nvPr>
        </p:nvSpPr>
        <p:spPr>
          <a:noFill/>
        </p:spPr>
        <p:txBody>
          <a:bodyPr/>
          <a:lstStyle/>
          <a:p>
            <a:fld id="{702350E1-C3A4-4545-B418-4D238E7F564C}"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a:ln/>
        </p:spPr>
      </p:sp>
      <p:sp>
        <p:nvSpPr>
          <p:cNvPr id="71682" name="Notes Placeholder 2"/>
          <p:cNvSpPr>
            <a:spLocks noGrp="1"/>
          </p:cNvSpPr>
          <p:nvPr>
            <p:ph type="body" idx="1"/>
          </p:nvPr>
        </p:nvSpPr>
        <p:spPr>
          <a:noFill/>
          <a:ln/>
        </p:spPr>
        <p:txBody>
          <a:bodyPr/>
          <a:lstStyle/>
          <a:p>
            <a:r>
              <a:rPr lang="en-US" smtClean="0"/>
              <a:t>It takes more than just a compliance program. Organizations should not abandon their compliance programs, but a compliance program alone will not make an ethical organization. It is the overall culture of the organization that determines if employees will behave ethically, and a culture of ethics starts with ethical management.</a:t>
            </a:r>
          </a:p>
        </p:txBody>
      </p:sp>
      <p:sp>
        <p:nvSpPr>
          <p:cNvPr id="71683" name="Slide Number Placeholder 3"/>
          <p:cNvSpPr>
            <a:spLocks noGrp="1"/>
          </p:cNvSpPr>
          <p:nvPr>
            <p:ph type="sldNum" sz="quarter" idx="5"/>
          </p:nvPr>
        </p:nvSpPr>
        <p:spPr>
          <a:noFill/>
        </p:spPr>
        <p:txBody>
          <a:bodyPr/>
          <a:lstStyle/>
          <a:p>
            <a:fld id="{6E20E9AA-1E48-45FD-9EAE-435F21022587}"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a:ln/>
        </p:spPr>
      </p:sp>
      <p:sp>
        <p:nvSpPr>
          <p:cNvPr id="73730" name="Notes Placeholder 2"/>
          <p:cNvSpPr>
            <a:spLocks noGrp="1"/>
          </p:cNvSpPr>
          <p:nvPr>
            <p:ph type="body" idx="1"/>
          </p:nvPr>
        </p:nvSpPr>
        <p:spPr>
          <a:noFill/>
          <a:ln/>
        </p:spPr>
        <p:txBody>
          <a:bodyPr/>
          <a:lstStyle/>
          <a:p>
            <a:r>
              <a:rPr lang="en-US" smtClean="0"/>
              <a:t>HR plays a key role in organizational ethics. HR’s involvement starts with developing ethical codes and compliance policies. In addition, HR trains employees on ethical practices, acts as a consultant and provides problem solving when an ethical situation arises.</a:t>
            </a:r>
          </a:p>
        </p:txBody>
      </p:sp>
      <p:sp>
        <p:nvSpPr>
          <p:cNvPr id="73731" name="Slide Number Placeholder 3"/>
          <p:cNvSpPr>
            <a:spLocks noGrp="1"/>
          </p:cNvSpPr>
          <p:nvPr>
            <p:ph type="sldNum" sz="quarter" idx="5"/>
          </p:nvPr>
        </p:nvSpPr>
        <p:spPr>
          <a:noFill/>
        </p:spPr>
        <p:txBody>
          <a:bodyPr/>
          <a:lstStyle/>
          <a:p>
            <a:fld id="{219D098C-EC97-4A57-91CA-7E77393ADDAB}"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ln/>
        </p:spPr>
        <p:txBody>
          <a:bodyPr/>
          <a:lstStyle/>
          <a:p>
            <a:pPr eaLnBrk="1" hangingPunct="1"/>
            <a:r>
              <a:rPr lang="en-US" smtClean="0"/>
              <a:t>These are the learning objectives for the module. </a:t>
            </a:r>
          </a:p>
        </p:txBody>
      </p:sp>
      <p:sp>
        <p:nvSpPr>
          <p:cNvPr id="20483" name="Slide Number Placeholder 3"/>
          <p:cNvSpPr>
            <a:spLocks noGrp="1"/>
          </p:cNvSpPr>
          <p:nvPr>
            <p:ph type="sldNum" sz="quarter" idx="5"/>
          </p:nvPr>
        </p:nvSpPr>
        <p:spPr>
          <a:noFill/>
        </p:spPr>
        <p:txBody>
          <a:bodyPr/>
          <a:lstStyle/>
          <a:p>
            <a:fld id="{D37CAB0F-1A47-43EA-9326-3ABEDEE4175F}"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a:ln/>
        </p:spPr>
      </p:sp>
      <p:sp>
        <p:nvSpPr>
          <p:cNvPr id="75778" name="Notes Placeholder 2"/>
          <p:cNvSpPr>
            <a:spLocks noGrp="1"/>
          </p:cNvSpPr>
          <p:nvPr>
            <p:ph type="body" idx="1"/>
          </p:nvPr>
        </p:nvSpPr>
        <p:spPr>
          <a:noFill/>
          <a:ln/>
        </p:spPr>
        <p:txBody>
          <a:bodyPr/>
          <a:lstStyle/>
          <a:p>
            <a:r>
              <a:rPr lang="en-US" dirty="0" smtClean="0"/>
              <a:t>Organizations seeking to promote ethics must translate their mission and values statements into specific behavioral terms employees can understand. Training must also be provided to help employees understand and demonstrate the desired behaviors. </a:t>
            </a:r>
          </a:p>
          <a:p>
            <a:endParaRPr lang="en-US" dirty="0" smtClean="0"/>
          </a:p>
          <a:p>
            <a:r>
              <a:rPr lang="en-US" dirty="0" smtClean="0"/>
              <a:t>The organization’s ethical climate starts at the top. Senior management must demonstrate integrity in all actions. When there is incongruence between the official ethics of the organization and the behaviors of managers, employees will model management behavior even when it is unethical. Policies must include respect for diversity, balance the needs of various stakeholders and plan for the long-term future of the organization. </a:t>
            </a:r>
          </a:p>
          <a:p>
            <a:endParaRPr lang="en-US" dirty="0" smtClean="0"/>
          </a:p>
          <a:p>
            <a:pPr>
              <a:buFont typeface="Arial" pitchFamily="34" charset="0"/>
              <a:buChar char="•"/>
            </a:pPr>
            <a:r>
              <a:rPr lang="en-US" dirty="0" smtClean="0"/>
              <a:t>Source: </a:t>
            </a:r>
            <a:r>
              <a:rPr lang="en-US" dirty="0" err="1" smtClean="0"/>
              <a:t>Deckop</a:t>
            </a:r>
            <a:r>
              <a:rPr lang="en-US" dirty="0" smtClean="0"/>
              <a:t>, 2006.</a:t>
            </a:r>
          </a:p>
        </p:txBody>
      </p:sp>
      <p:sp>
        <p:nvSpPr>
          <p:cNvPr id="75779" name="Slide Number Placeholder 3"/>
          <p:cNvSpPr>
            <a:spLocks noGrp="1"/>
          </p:cNvSpPr>
          <p:nvPr>
            <p:ph type="sldNum" sz="quarter" idx="5"/>
          </p:nvPr>
        </p:nvSpPr>
        <p:spPr>
          <a:noFill/>
        </p:spPr>
        <p:txBody>
          <a:bodyPr/>
          <a:lstStyle/>
          <a:p>
            <a:fld id="{1055BE38-5A12-4337-956E-CD048974043E}"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p:cNvSpPr>
          <p:nvPr>
            <p:ph type="sldImg"/>
          </p:nvPr>
        </p:nvSpPr>
        <p:spPr>
          <a:ln/>
        </p:spPr>
      </p:sp>
      <p:sp>
        <p:nvSpPr>
          <p:cNvPr id="77826" name="Notes Placeholder 2"/>
          <p:cNvSpPr>
            <a:spLocks noGrp="1"/>
          </p:cNvSpPr>
          <p:nvPr>
            <p:ph type="body" idx="1"/>
          </p:nvPr>
        </p:nvSpPr>
        <p:spPr>
          <a:noFill/>
          <a:ln/>
        </p:spPr>
        <p:txBody>
          <a:bodyPr/>
          <a:lstStyle/>
          <a:p>
            <a:r>
              <a:rPr lang="en-US" dirty="0" smtClean="0"/>
              <a:t>HR practices must be designed to reinforce and reflect the ethical culture. Selection committee members must be trained in the skills needed to interview for ethical values. It is important that candidates be made aware of the organization’s ethical practices, including ethics codes, reporting systems and ethics training. When the organization’s culture of ethics is communicated to job candidates throughout the selection process, getting the right fit is enhanced because candidates are more likely to choose jobs whose value content is similar to their own value orientation.</a:t>
            </a:r>
          </a:p>
          <a:p>
            <a:endParaRPr lang="en-US" dirty="0" smtClean="0"/>
          </a:p>
          <a:p>
            <a:r>
              <a:rPr lang="en-US" dirty="0" smtClean="0"/>
              <a:t>Source: Buckley, 2001.</a:t>
            </a:r>
          </a:p>
        </p:txBody>
      </p:sp>
      <p:sp>
        <p:nvSpPr>
          <p:cNvPr id="77827" name="Slide Number Placeholder 3"/>
          <p:cNvSpPr>
            <a:spLocks noGrp="1"/>
          </p:cNvSpPr>
          <p:nvPr>
            <p:ph type="sldNum" sz="quarter" idx="5"/>
          </p:nvPr>
        </p:nvSpPr>
        <p:spPr>
          <a:noFill/>
        </p:spPr>
        <p:txBody>
          <a:bodyPr/>
          <a:lstStyle/>
          <a:p>
            <a:fld id="{DD494916-4438-4ACB-A554-BE11C6FB5DEF}"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a:ln/>
        </p:spPr>
      </p:sp>
      <p:sp>
        <p:nvSpPr>
          <p:cNvPr id="79874" name="Notes Placeholder 2"/>
          <p:cNvSpPr>
            <a:spLocks noGrp="1"/>
          </p:cNvSpPr>
          <p:nvPr>
            <p:ph type="body" idx="1"/>
          </p:nvPr>
        </p:nvSpPr>
        <p:spPr>
          <a:noFill/>
          <a:ln/>
        </p:spPr>
        <p:txBody>
          <a:bodyPr/>
          <a:lstStyle/>
          <a:p>
            <a:r>
              <a:rPr lang="en-US" dirty="0" smtClean="0"/>
              <a:t>In a culture of ethics, equal opportunity for training and development is more than merely words on paper. Besides ethics training, HR must ensure that career development opportunities are available to all employees. </a:t>
            </a:r>
          </a:p>
          <a:p>
            <a:endParaRPr lang="en-US" dirty="0" smtClean="0"/>
          </a:p>
          <a:p>
            <a:r>
              <a:rPr lang="en-US" dirty="0" smtClean="0"/>
              <a:t>The performance appraisal process is an area where ethical issues may be severely tested, because appraisals are largely subjective judgments and may be influenced by the politics and social nature of the organization. Besides appraising employees on accomplishment of tasks, it is important to assess </a:t>
            </a:r>
            <a:r>
              <a:rPr lang="en-US" i="1" dirty="0" smtClean="0"/>
              <a:t>how</a:t>
            </a:r>
            <a:r>
              <a:rPr lang="en-US" dirty="0" smtClean="0"/>
              <a:t> tasks are accomplished. Appraising and rewarding employees for task accomplishment only, without regard for how those objectives are accomplished, may inadvertently encourage unethical behavior. Many organizations use balanced scorecard assessment systems to provide broader feedback on performance issues. </a:t>
            </a:r>
          </a:p>
          <a:p>
            <a:endParaRPr lang="en-US" dirty="0" smtClean="0"/>
          </a:p>
          <a:p>
            <a:r>
              <a:rPr lang="en-US" dirty="0" smtClean="0"/>
              <a:t>Source: Buckley, 2001.</a:t>
            </a:r>
          </a:p>
        </p:txBody>
      </p:sp>
      <p:sp>
        <p:nvSpPr>
          <p:cNvPr id="79875" name="Slide Number Placeholder 3"/>
          <p:cNvSpPr>
            <a:spLocks noGrp="1"/>
          </p:cNvSpPr>
          <p:nvPr>
            <p:ph type="sldNum" sz="quarter" idx="5"/>
          </p:nvPr>
        </p:nvSpPr>
        <p:spPr>
          <a:noFill/>
        </p:spPr>
        <p:txBody>
          <a:bodyPr/>
          <a:lstStyle/>
          <a:p>
            <a:fld id="{B01D46E4-84EF-4FA7-A382-5CECC6B3917D}"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p:cNvSpPr>
          <p:nvPr>
            <p:ph type="sldImg"/>
          </p:nvPr>
        </p:nvSpPr>
        <p:spPr>
          <a:ln/>
        </p:spPr>
      </p:sp>
      <p:sp>
        <p:nvSpPr>
          <p:cNvPr id="81922" name="Notes Placeholder 2"/>
          <p:cNvSpPr>
            <a:spLocks noGrp="1"/>
          </p:cNvSpPr>
          <p:nvPr>
            <p:ph type="body" idx="1"/>
          </p:nvPr>
        </p:nvSpPr>
        <p:spPr>
          <a:noFill/>
          <a:ln/>
        </p:spPr>
        <p:txBody>
          <a:bodyPr/>
          <a:lstStyle/>
          <a:p>
            <a:r>
              <a:rPr lang="en-US" dirty="0" smtClean="0"/>
              <a:t>Compensation is an area where organizations may inadvertently promote unethical behavior. Be wary of systems that foster cut-throat competition with high reward for goal achievement. Organizations must design compensation methods that reward ethical behavior in addition to task accomplishment. </a:t>
            </a:r>
          </a:p>
          <a:p>
            <a:endParaRPr lang="en-US" dirty="0" smtClean="0"/>
          </a:p>
          <a:p>
            <a:r>
              <a:rPr lang="en-US" dirty="0" smtClean="0"/>
              <a:t>The media coverage of excessive executive compensation has resulted in heightened sensitivity to inequities in reward systems. Huge differences between executive compensation and staff compensation generate cynicism and inappropriate behavior. HR must work with top management to ensure that there is compensation equity at all levels in the organization.</a:t>
            </a:r>
          </a:p>
          <a:p>
            <a:endParaRPr lang="en-US" dirty="0" smtClean="0"/>
          </a:p>
          <a:p>
            <a:r>
              <a:rPr lang="en-US" dirty="0" smtClean="0"/>
              <a:t>Employees need to recognize and appreciate intrinsic motivation factors in the organization instead of focusing only on monetary rewards. Emphasis should be placed on issues like group satisfaction for accomplishment, quality management and opportunities for continuous learning. Intrinsic motivators can get lost when the overwhelming emphasis is on making the numbers.</a:t>
            </a:r>
          </a:p>
        </p:txBody>
      </p:sp>
      <p:sp>
        <p:nvSpPr>
          <p:cNvPr id="81923" name="Slide Number Placeholder 3"/>
          <p:cNvSpPr>
            <a:spLocks noGrp="1"/>
          </p:cNvSpPr>
          <p:nvPr>
            <p:ph type="sldNum" sz="quarter" idx="5"/>
          </p:nvPr>
        </p:nvSpPr>
        <p:spPr>
          <a:noFill/>
        </p:spPr>
        <p:txBody>
          <a:bodyPr/>
          <a:lstStyle/>
          <a:p>
            <a:fld id="{7D857EE4-266E-41E7-9A54-3DB1BB270575}"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a:ln/>
        </p:spPr>
      </p:sp>
      <p:sp>
        <p:nvSpPr>
          <p:cNvPr id="83970" name="Notes Placeholder 2"/>
          <p:cNvSpPr>
            <a:spLocks noGrp="1"/>
          </p:cNvSpPr>
          <p:nvPr>
            <p:ph type="body" idx="1"/>
          </p:nvPr>
        </p:nvSpPr>
        <p:spPr>
          <a:noFill/>
          <a:ln/>
        </p:spPr>
        <p:txBody>
          <a:bodyPr/>
          <a:lstStyle/>
          <a:p>
            <a:r>
              <a:rPr lang="en-US" dirty="0" smtClean="0"/>
              <a:t>Organizations must ensure that business practices encourage safety. The importance of safety must be supported by top management and communicated throughout the organization. High-pressure production goals, staff reductions and delayed maintenance can all put safety at risk. Safety reward systems must be used with caution because organizations may inadvertently encourage the wrong behavior when premiums for accident-free work time discourage proper reporting of accidents. Employees must be made aware of the importance of safety through training and performance management systems that incorporate proper safety practices. </a:t>
            </a:r>
          </a:p>
        </p:txBody>
      </p:sp>
      <p:sp>
        <p:nvSpPr>
          <p:cNvPr id="83971" name="Slide Number Placeholder 3"/>
          <p:cNvSpPr>
            <a:spLocks noGrp="1"/>
          </p:cNvSpPr>
          <p:nvPr>
            <p:ph type="sldNum" sz="quarter" idx="5"/>
          </p:nvPr>
        </p:nvSpPr>
        <p:spPr>
          <a:noFill/>
        </p:spPr>
        <p:txBody>
          <a:bodyPr/>
          <a:lstStyle/>
          <a:p>
            <a:fld id="{BF529912-A07E-4C2B-BA67-029A3915E58C}"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a:ln/>
        </p:spPr>
      </p:sp>
      <p:sp>
        <p:nvSpPr>
          <p:cNvPr id="86018" name="Notes Placeholder 2"/>
          <p:cNvSpPr>
            <a:spLocks noGrp="1"/>
          </p:cNvSpPr>
          <p:nvPr>
            <p:ph type="body" idx="1"/>
          </p:nvPr>
        </p:nvSpPr>
        <p:spPr>
          <a:noFill/>
          <a:ln/>
        </p:spPr>
        <p:txBody>
          <a:bodyPr/>
          <a:lstStyle/>
          <a:p>
            <a:r>
              <a:rPr lang="en-US" dirty="0" smtClean="0"/>
              <a:t>Since the organization itself sets the example of ethical behavior, full compliance with all employment and labor regulations is the starting point for an ethical organization. Well-trained managers, open communication and an appropriate method to address grievances encourage ethical behavior throughout the organization. The perception of equity is important in employee promotions and retrenchment activities. If employees experience favoritism in internal promotions or are kept in the dark regarding reduction decisions, the rumor mill will thrive and morale will suffer. Skip-level interviews foster open communication by allowing employees to talk freely with their boss’s boss. </a:t>
            </a:r>
          </a:p>
          <a:p>
            <a:endParaRPr lang="en-US" dirty="0" smtClean="0"/>
          </a:p>
          <a:p>
            <a:r>
              <a:rPr lang="en-US" dirty="0" smtClean="0"/>
              <a:t>HR must ensure there is a safe reporting procedure for employees to raise grievances or report wrongdoing without fear of retaliation. Exit interviews should be held when employees leave the organization, and HR must be vigilant in responding to the causes of turnover.</a:t>
            </a:r>
          </a:p>
        </p:txBody>
      </p:sp>
      <p:sp>
        <p:nvSpPr>
          <p:cNvPr id="86019" name="Slide Number Placeholder 3"/>
          <p:cNvSpPr>
            <a:spLocks noGrp="1"/>
          </p:cNvSpPr>
          <p:nvPr>
            <p:ph type="sldNum" sz="quarter" idx="5"/>
          </p:nvPr>
        </p:nvSpPr>
        <p:spPr>
          <a:noFill/>
        </p:spPr>
        <p:txBody>
          <a:bodyPr/>
          <a:lstStyle/>
          <a:p>
            <a:fld id="{4F62F183-E054-43A3-9DF6-4910CCC7FEA3}"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a:ln/>
        </p:spPr>
      </p:sp>
      <p:sp>
        <p:nvSpPr>
          <p:cNvPr id="88066" name="Notes Placeholder 2"/>
          <p:cNvSpPr>
            <a:spLocks noGrp="1"/>
          </p:cNvSpPr>
          <p:nvPr>
            <p:ph type="body" idx="1"/>
          </p:nvPr>
        </p:nvSpPr>
        <p:spPr>
          <a:noFill/>
          <a:ln/>
        </p:spPr>
        <p:txBody>
          <a:bodyPr/>
          <a:lstStyle/>
          <a:p>
            <a:r>
              <a:rPr lang="en-US" dirty="0" smtClean="0"/>
              <a:t>There is a strong link between HR activities and the ethical culture of an organization. HR managers play a significant role in designing policies and implementing strategies that create a sound basis for promoting ethical behavior in organizations. </a:t>
            </a:r>
          </a:p>
          <a:p>
            <a:endParaRPr lang="en-US" dirty="0" smtClean="0"/>
          </a:p>
          <a:p>
            <a:r>
              <a:rPr lang="en-US" dirty="0" smtClean="0"/>
              <a:t>Set ethical goals and monitor progress. Recognize that building and maintaining a culture of ethics is an ongoing process and not a quick fix. It is not easy, but it may be the most important step in sustaining a healthy organization. </a:t>
            </a:r>
          </a:p>
        </p:txBody>
      </p:sp>
      <p:sp>
        <p:nvSpPr>
          <p:cNvPr id="88067" name="Slide Number Placeholder 3"/>
          <p:cNvSpPr>
            <a:spLocks noGrp="1"/>
          </p:cNvSpPr>
          <p:nvPr>
            <p:ph type="sldNum" sz="quarter" idx="5"/>
          </p:nvPr>
        </p:nvSpPr>
        <p:spPr>
          <a:noFill/>
        </p:spPr>
        <p:txBody>
          <a:bodyPr/>
          <a:lstStyle/>
          <a:p>
            <a:fld id="{8E5E3D06-8378-4019-BB3E-CD5AF02E9132}" type="slidenum">
              <a:rPr lang="en-US" smtClean="0"/>
              <a:pPr/>
              <a:t>36</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r>
              <a:rPr lang="en-US" dirty="0" smtClean="0"/>
              <a:t>There are a number of definitions of ethics, all focusing on moral principles and guidelines for behavior. </a:t>
            </a:r>
          </a:p>
          <a:p>
            <a:endParaRPr lang="en-US" dirty="0" smtClean="0"/>
          </a:p>
          <a:p>
            <a:r>
              <a:rPr lang="en-US" dirty="0" smtClean="0"/>
              <a:t>Ethics is a science of human choice concerned with the basic guidelines for how one ought to live one’s life. It answers the question, “How should I live?” (</a:t>
            </a:r>
            <a:r>
              <a:rPr lang="en-US" dirty="0" err="1" smtClean="0"/>
              <a:t>Machan</a:t>
            </a:r>
            <a:r>
              <a:rPr lang="en-US" dirty="0" smtClean="0"/>
              <a:t> &amp; </a:t>
            </a:r>
            <a:r>
              <a:rPr lang="en-US" dirty="0" err="1" smtClean="0"/>
              <a:t>Chesher</a:t>
            </a:r>
            <a:r>
              <a:rPr lang="en-US" dirty="0" smtClean="0"/>
              <a:t>, xiii.)</a:t>
            </a:r>
          </a:p>
          <a:p>
            <a:endParaRPr lang="en-US" dirty="0" smtClean="0"/>
          </a:p>
          <a:p>
            <a:r>
              <a:rPr lang="en-US" dirty="0" smtClean="0"/>
              <a:t>Ferrell, </a:t>
            </a:r>
            <a:r>
              <a:rPr lang="en-US" dirty="0" err="1" smtClean="0"/>
              <a:t>Fraedrich</a:t>
            </a:r>
            <a:r>
              <a:rPr lang="en-US" dirty="0" smtClean="0"/>
              <a:t> and Ferrell define ethics as the study and philosophy of human conduct with an emphasis on determining right and wrong (Ferrell, </a:t>
            </a:r>
            <a:r>
              <a:rPr lang="en-US" dirty="0" err="1" smtClean="0"/>
              <a:t>Fraedrich</a:t>
            </a:r>
            <a:r>
              <a:rPr lang="en-US" dirty="0" smtClean="0"/>
              <a:t> &amp; Ferrell, 8). </a:t>
            </a:r>
          </a:p>
          <a:p>
            <a:endParaRPr lang="en-US" dirty="0" smtClean="0"/>
          </a:p>
          <a:p>
            <a:r>
              <a:rPr lang="en-US" dirty="0" smtClean="0"/>
              <a:t>Ethics is the systematic study of general principles of right and wrong behavior (Craig, xxii).</a:t>
            </a:r>
          </a:p>
          <a:p>
            <a:endParaRPr lang="en-US" dirty="0" smtClean="0"/>
          </a:p>
        </p:txBody>
      </p:sp>
      <p:sp>
        <p:nvSpPr>
          <p:cNvPr id="22531" name="Slide Number Placeholder 3"/>
          <p:cNvSpPr>
            <a:spLocks noGrp="1"/>
          </p:cNvSpPr>
          <p:nvPr>
            <p:ph type="sldNum" sz="quarter" idx="5"/>
          </p:nvPr>
        </p:nvSpPr>
        <p:spPr>
          <a:noFill/>
        </p:spPr>
        <p:txBody>
          <a:bodyPr/>
          <a:lstStyle/>
          <a:p>
            <a:fld id="{2852CE00-4CAF-4190-9C30-DF33E7255ACE}"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ln/>
        </p:spPr>
      </p:sp>
      <p:sp>
        <p:nvSpPr>
          <p:cNvPr id="24578" name="Notes Placeholder 2"/>
          <p:cNvSpPr>
            <a:spLocks noGrp="1"/>
          </p:cNvSpPr>
          <p:nvPr>
            <p:ph type="body" idx="1"/>
          </p:nvPr>
        </p:nvSpPr>
        <p:spPr>
          <a:noFill/>
          <a:ln/>
        </p:spPr>
        <p:txBody>
          <a:bodyPr/>
          <a:lstStyle/>
          <a:p>
            <a:r>
              <a:rPr lang="en-US" dirty="0" smtClean="0"/>
              <a:t>Are ethics and morals the same? </a:t>
            </a:r>
          </a:p>
          <a:p>
            <a:endParaRPr lang="en-US" dirty="0" smtClean="0"/>
          </a:p>
          <a:p>
            <a:r>
              <a:rPr lang="en-US" dirty="0" smtClean="0"/>
              <a:t>Many people use the terms interchangeably; however, some ethical scholars tell us they are not always synonymous. </a:t>
            </a:r>
          </a:p>
          <a:p>
            <a:endParaRPr lang="en-US" dirty="0" smtClean="0"/>
          </a:p>
          <a:p>
            <a:r>
              <a:rPr lang="en-US" dirty="0" smtClean="0"/>
              <a:t>Ethics is most commonly described as a reason-based system for moral decision-making. Morals are said to be beliefs about right and wrong and are often based on sociological conditions and learned behavior that may vary from one culture to another. What seems perfectly natural and morally just in one culture may be abhorrent in another culture. </a:t>
            </a:r>
          </a:p>
          <a:p>
            <a:endParaRPr lang="en-US" dirty="0" smtClean="0"/>
          </a:p>
          <a:p>
            <a:r>
              <a:rPr lang="en-US" dirty="0" smtClean="0"/>
              <a:t>Source: Weber, 2008.</a:t>
            </a:r>
          </a:p>
        </p:txBody>
      </p:sp>
      <p:sp>
        <p:nvSpPr>
          <p:cNvPr id="24579" name="Slide Number Placeholder 3"/>
          <p:cNvSpPr>
            <a:spLocks noGrp="1"/>
          </p:cNvSpPr>
          <p:nvPr>
            <p:ph type="sldNum" sz="quarter" idx="5"/>
          </p:nvPr>
        </p:nvSpPr>
        <p:spPr>
          <a:noFill/>
        </p:spPr>
        <p:txBody>
          <a:bodyPr/>
          <a:lstStyle/>
          <a:p>
            <a:fld id="{6617BDF6-F2B9-4AC0-9DDD-5A6D7577358B}"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r>
              <a:rPr lang="en-US" smtClean="0"/>
              <a:t>Each of these philosophical ethical theories postulates basic principles intended to help individuals make decisions involving right or wrong conduct. The following slides will introduce each theory and describe the principles common to each. </a:t>
            </a:r>
          </a:p>
        </p:txBody>
      </p:sp>
      <p:sp>
        <p:nvSpPr>
          <p:cNvPr id="26627" name="Slide Number Placeholder 3"/>
          <p:cNvSpPr>
            <a:spLocks noGrp="1"/>
          </p:cNvSpPr>
          <p:nvPr>
            <p:ph type="sldNum" sz="quarter" idx="5"/>
          </p:nvPr>
        </p:nvSpPr>
        <p:spPr>
          <a:noFill/>
        </p:spPr>
        <p:txBody>
          <a:bodyPr/>
          <a:lstStyle/>
          <a:p>
            <a:fld id="{815FACD5-6A49-4826-BA8E-BDD202E8F73A}"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r>
              <a:rPr lang="en-US" dirty="0" smtClean="0"/>
              <a:t>Describe the principles of utilitarianism and then ask students to discuss some of the limitations of this theory.</a:t>
            </a:r>
          </a:p>
          <a:p>
            <a:endParaRPr lang="en-US" dirty="0" smtClean="0"/>
          </a:p>
          <a:p>
            <a:r>
              <a:rPr lang="en-US" dirty="0" smtClean="0"/>
              <a:t>Some things to think about:</a:t>
            </a:r>
          </a:p>
          <a:p>
            <a:pPr>
              <a:buFontTx/>
              <a:buChar char="•"/>
            </a:pPr>
            <a:r>
              <a:rPr lang="en-US" dirty="0" smtClean="0"/>
              <a:t>Sometimes it is difficult to measure all the good and all the costs. Some things are immeasurable. </a:t>
            </a:r>
          </a:p>
          <a:p>
            <a:pPr>
              <a:buFontTx/>
              <a:buChar char="•"/>
            </a:pPr>
            <a:r>
              <a:rPr lang="en-US" dirty="0" smtClean="0"/>
              <a:t>Utilitarianism has been criticized as too numeric because measuring costs and benefits omits any human element. </a:t>
            </a:r>
          </a:p>
          <a:p>
            <a:pPr>
              <a:buFontTx/>
              <a:buChar char="•"/>
            </a:pPr>
            <a:r>
              <a:rPr lang="en-US" dirty="0" smtClean="0"/>
              <a:t>The utilitarian theory looks at only the result of actions, not how the actions are accomplished. Even though the results may be good, sometimes unethical methods are used to achieve the results. </a:t>
            </a:r>
          </a:p>
        </p:txBody>
      </p:sp>
      <p:sp>
        <p:nvSpPr>
          <p:cNvPr id="28675" name="Slide Number Placeholder 3"/>
          <p:cNvSpPr>
            <a:spLocks noGrp="1"/>
          </p:cNvSpPr>
          <p:nvPr>
            <p:ph type="sldNum" sz="quarter" idx="5"/>
          </p:nvPr>
        </p:nvSpPr>
        <p:spPr>
          <a:noFill/>
        </p:spPr>
        <p:txBody>
          <a:bodyPr/>
          <a:lstStyle/>
          <a:p>
            <a:fld id="{6C07E40A-DAB3-4D99-A1C8-532D31D68852}"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ln/>
        </p:spPr>
      </p:sp>
      <p:sp>
        <p:nvSpPr>
          <p:cNvPr id="30722" name="Notes Placeholder 2"/>
          <p:cNvSpPr>
            <a:spLocks noGrp="1"/>
          </p:cNvSpPr>
          <p:nvPr>
            <p:ph type="body" idx="1"/>
          </p:nvPr>
        </p:nvSpPr>
        <p:spPr>
          <a:noFill/>
          <a:ln/>
        </p:spPr>
        <p:txBody>
          <a:bodyPr/>
          <a:lstStyle/>
          <a:p>
            <a:r>
              <a:rPr lang="en-US" dirty="0" smtClean="0"/>
              <a:t>Ask students to discuss some of the limitations of this theory.</a:t>
            </a:r>
          </a:p>
          <a:p>
            <a:endParaRPr lang="en-US" dirty="0" smtClean="0"/>
          </a:p>
          <a:p>
            <a:r>
              <a:rPr lang="en-US" dirty="0" smtClean="0"/>
              <a:t>Some things to think about:</a:t>
            </a:r>
          </a:p>
          <a:p>
            <a:pPr>
              <a:buFontTx/>
              <a:buChar char="•"/>
            </a:pPr>
            <a:r>
              <a:rPr lang="en-US" dirty="0" smtClean="0"/>
              <a:t>How do we know what rights people have?</a:t>
            </a:r>
          </a:p>
          <a:p>
            <a:r>
              <a:rPr lang="en-US" dirty="0" smtClean="0"/>
              <a:t>Remind students that we don’t all agree on what rights are universal. Americans believe in the right to own property (real estate), while in many areas of the world, the public is not allowed to own property at all.</a:t>
            </a:r>
          </a:p>
          <a:p>
            <a:r>
              <a:rPr lang="en-US" dirty="0" smtClean="0"/>
              <a:t> </a:t>
            </a:r>
          </a:p>
          <a:p>
            <a:pPr>
              <a:buFontTx/>
              <a:buChar char="•"/>
            </a:pPr>
            <a:r>
              <a:rPr lang="en-US" dirty="0" smtClean="0"/>
              <a:t>What happens when one person’s rights conflict with another person’s rights?</a:t>
            </a:r>
          </a:p>
          <a:p>
            <a:r>
              <a:rPr lang="en-US" dirty="0" smtClean="0"/>
              <a:t> </a:t>
            </a:r>
          </a:p>
          <a:p>
            <a:pPr>
              <a:buFontTx/>
              <a:buChar char="•"/>
            </a:pPr>
            <a:r>
              <a:rPr lang="en-US" dirty="0" smtClean="0"/>
              <a:t>How do we determine whose rights take precedence? </a:t>
            </a:r>
          </a:p>
          <a:p>
            <a:r>
              <a:rPr lang="en-US" dirty="0" smtClean="0"/>
              <a:t>Sometimes there is no comfortable answer. </a:t>
            </a:r>
          </a:p>
          <a:p>
            <a:endParaRPr lang="en-US" dirty="0" smtClean="0"/>
          </a:p>
          <a:p>
            <a:pPr>
              <a:buFontTx/>
              <a:buChar char="•"/>
            </a:pPr>
            <a:r>
              <a:rPr lang="en-US" dirty="0" smtClean="0"/>
              <a:t>Ask students to give examples where rights can be in conflict.</a:t>
            </a:r>
          </a:p>
          <a:p>
            <a:endParaRPr lang="en-US" dirty="0" smtClean="0"/>
          </a:p>
        </p:txBody>
      </p:sp>
      <p:sp>
        <p:nvSpPr>
          <p:cNvPr id="30723" name="Slide Number Placeholder 3"/>
          <p:cNvSpPr>
            <a:spLocks noGrp="1"/>
          </p:cNvSpPr>
          <p:nvPr>
            <p:ph type="sldNum" sz="quarter" idx="5"/>
          </p:nvPr>
        </p:nvSpPr>
        <p:spPr>
          <a:noFill/>
        </p:spPr>
        <p:txBody>
          <a:bodyPr/>
          <a:lstStyle/>
          <a:p>
            <a:fld id="{9619D587-65EF-4C19-88D0-B67440029785}"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a:ln/>
        </p:spPr>
      </p:sp>
      <p:sp>
        <p:nvSpPr>
          <p:cNvPr id="32770" name="Notes Placeholder 2"/>
          <p:cNvSpPr>
            <a:spLocks noGrp="1"/>
          </p:cNvSpPr>
          <p:nvPr>
            <p:ph type="body" idx="1"/>
          </p:nvPr>
        </p:nvSpPr>
        <p:spPr>
          <a:xfrm>
            <a:off x="685800" y="4267200"/>
            <a:ext cx="5486400" cy="4114800"/>
          </a:xfrm>
          <a:noFill/>
          <a:ln/>
        </p:spPr>
        <p:txBody>
          <a:bodyPr/>
          <a:lstStyle/>
          <a:p>
            <a:r>
              <a:rPr lang="en-US" dirty="0" smtClean="0"/>
              <a:t>Ask students to discuss some of the limitations of this theory.</a:t>
            </a:r>
          </a:p>
          <a:p>
            <a:endParaRPr lang="en-US" dirty="0" smtClean="0"/>
          </a:p>
          <a:p>
            <a:r>
              <a:rPr lang="en-US" dirty="0" smtClean="0"/>
              <a:t>Some things to think about:</a:t>
            </a:r>
          </a:p>
          <a:p>
            <a:pPr>
              <a:buFontTx/>
              <a:buChar char="•"/>
            </a:pPr>
            <a:r>
              <a:rPr lang="en-US" dirty="0" smtClean="0"/>
              <a:t>Does this ethical theory promote favoritism? </a:t>
            </a:r>
          </a:p>
          <a:p>
            <a:r>
              <a:rPr lang="en-US" dirty="0" smtClean="0"/>
              <a:t>It might. If two children are in danger and one of them is yours, you would rescue your child first, and most would say your action was ethical.</a:t>
            </a:r>
          </a:p>
          <a:p>
            <a:r>
              <a:rPr lang="en-US" dirty="0" smtClean="0"/>
              <a:t> </a:t>
            </a:r>
          </a:p>
          <a:p>
            <a:pPr>
              <a:buFontTx/>
              <a:buChar char="•"/>
            </a:pPr>
            <a:r>
              <a:rPr lang="en-US" dirty="0" smtClean="0"/>
              <a:t>Is it ever okay to favor some employees over others?</a:t>
            </a:r>
          </a:p>
          <a:p>
            <a:r>
              <a:rPr lang="en-US" dirty="0" smtClean="0"/>
              <a:t>Ask students to suggest workplace examples where choices are made between employees and how those choices were made. Some may see employees being favored in a reduction-in-force. </a:t>
            </a:r>
          </a:p>
          <a:p>
            <a:endParaRPr lang="en-US" dirty="0" smtClean="0"/>
          </a:p>
          <a:p>
            <a:pPr>
              <a:buFontTx/>
              <a:buChar char="•"/>
            </a:pPr>
            <a:r>
              <a:rPr lang="en-US" dirty="0" smtClean="0"/>
              <a:t>What about affirmative action?</a:t>
            </a:r>
          </a:p>
          <a:p>
            <a:r>
              <a:rPr lang="en-US" dirty="0" smtClean="0"/>
              <a:t>Affirmative action is usually a hot topic among students. Some say it is unfair favoritism while others recognize it as a way to promote an even playing field for those who have been disadvantaged in the past. </a:t>
            </a:r>
          </a:p>
        </p:txBody>
      </p:sp>
      <p:sp>
        <p:nvSpPr>
          <p:cNvPr id="32771" name="Slide Number Placeholder 3"/>
          <p:cNvSpPr>
            <a:spLocks noGrp="1"/>
          </p:cNvSpPr>
          <p:nvPr>
            <p:ph type="sldNum" sz="quarter" idx="5"/>
          </p:nvPr>
        </p:nvSpPr>
        <p:spPr>
          <a:noFill/>
        </p:spPr>
        <p:txBody>
          <a:bodyPr/>
          <a:lstStyle/>
          <a:p>
            <a:fld id="{CC18199C-9ECD-4E99-A818-6C60E7860CB7}"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2" descr="PPfullGreen"/>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18455" name="Rectangle 23"/>
          <p:cNvSpPr>
            <a:spLocks noGrp="1" noChangeArrowheads="1"/>
          </p:cNvSpPr>
          <p:nvPr>
            <p:ph type="ctrTitle" sz="quarter"/>
          </p:nvPr>
        </p:nvSpPr>
        <p:spPr>
          <a:xfrm>
            <a:off x="3124200" y="4267200"/>
            <a:ext cx="5715000" cy="762000"/>
          </a:xfrm>
        </p:spPr>
        <p:txBody>
          <a:bodyPr/>
          <a:lstStyle>
            <a:lvl1pPr algn="r">
              <a:defRPr>
                <a:solidFill>
                  <a:schemeClr val="bg1"/>
                </a:solidFill>
              </a:defRPr>
            </a:lvl1pPr>
          </a:lstStyle>
          <a:p>
            <a:r>
              <a:rPr lang="en-US" smtClean="0"/>
              <a:t>Click to edit Master title style</a:t>
            </a:r>
            <a:endParaRPr lang="en-US" dirty="0"/>
          </a:p>
        </p:txBody>
      </p:sp>
      <p:sp>
        <p:nvSpPr>
          <p:cNvPr id="18456" name="Rectangle 24"/>
          <p:cNvSpPr>
            <a:spLocks noGrp="1" noChangeArrowheads="1"/>
          </p:cNvSpPr>
          <p:nvPr>
            <p:ph type="subTitle" sz="quarter" idx="1"/>
          </p:nvPr>
        </p:nvSpPr>
        <p:spPr>
          <a:xfrm>
            <a:off x="3124200" y="5562600"/>
            <a:ext cx="5715000" cy="381000"/>
          </a:xfrm>
        </p:spPr>
        <p:txBody>
          <a:bodyPr/>
          <a:lstStyle>
            <a:lvl1pPr marL="0" indent="0" algn="r">
              <a:spcBef>
                <a:spcPct val="50000"/>
              </a:spcBef>
              <a:buFontTx/>
              <a:buNone/>
              <a:defRPr sz="1400">
                <a:solidFill>
                  <a:schemeClr val="tx1"/>
                </a:solidFill>
              </a:defRPr>
            </a:lvl1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SHRM© 2010</a:t>
            </a:r>
            <a:endParaRPr lang="en-US" baseline="0"/>
          </a:p>
        </p:txBody>
      </p:sp>
      <p:sp>
        <p:nvSpPr>
          <p:cNvPr id="5" name="Slide Number Placeholder 4"/>
          <p:cNvSpPr>
            <a:spLocks noGrp="1"/>
          </p:cNvSpPr>
          <p:nvPr>
            <p:ph type="sldNum" sz="quarter" idx="11"/>
          </p:nvPr>
        </p:nvSpPr>
        <p:spPr/>
        <p:txBody>
          <a:bodyPr/>
          <a:lstStyle>
            <a:lvl1pPr>
              <a:defRPr/>
            </a:lvl1pPr>
          </a:lstStyle>
          <a:p>
            <a:pPr>
              <a:defRPr/>
            </a:pPr>
            <a:fld id="{22BEAAA3-0A28-4E46-8EFE-1416D9337AD7}"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0" y="274638"/>
            <a:ext cx="17145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28800" y="274638"/>
            <a:ext cx="49911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SHRM© 2010</a:t>
            </a:r>
            <a:endParaRPr lang="en-US" baseline="0"/>
          </a:p>
        </p:txBody>
      </p:sp>
      <p:sp>
        <p:nvSpPr>
          <p:cNvPr id="5" name="Slide Number Placeholder 4"/>
          <p:cNvSpPr>
            <a:spLocks noGrp="1"/>
          </p:cNvSpPr>
          <p:nvPr>
            <p:ph type="sldNum" sz="quarter" idx="11"/>
          </p:nvPr>
        </p:nvSpPr>
        <p:spPr/>
        <p:txBody>
          <a:bodyPr/>
          <a:lstStyle>
            <a:lvl1pPr>
              <a:defRPr/>
            </a:lvl1pPr>
          </a:lstStyle>
          <a:p>
            <a:pPr>
              <a:defRPr/>
            </a:pPr>
            <a:fld id="{6C378D66-932D-42CC-ADDE-686539BB18DC}"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SHRM© 2010</a:t>
            </a:r>
            <a:endParaRPr lang="en-US" baseline="0"/>
          </a:p>
        </p:txBody>
      </p:sp>
      <p:sp>
        <p:nvSpPr>
          <p:cNvPr id="5" name="Slide Number Placeholder 4"/>
          <p:cNvSpPr>
            <a:spLocks noGrp="1"/>
          </p:cNvSpPr>
          <p:nvPr>
            <p:ph type="sldNum" sz="quarter" idx="11"/>
          </p:nvPr>
        </p:nvSpPr>
        <p:spPr/>
        <p:txBody>
          <a:bodyPr/>
          <a:lstStyle>
            <a:lvl1pPr>
              <a:defRPr/>
            </a:lvl1pPr>
          </a:lstStyle>
          <a:p>
            <a:pPr>
              <a:defRPr/>
            </a:pPr>
            <a:fld id="{2E932F3A-7B01-48C6-895E-76E3240FA528}"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pPr>
              <a:defRPr/>
            </a:pPr>
            <a:r>
              <a:rPr lang="en-US" smtClean="0"/>
              <a:t>SHRM© 2010</a:t>
            </a:r>
            <a:endParaRPr lang="en-US" baseline="0"/>
          </a:p>
        </p:txBody>
      </p:sp>
      <p:sp>
        <p:nvSpPr>
          <p:cNvPr id="5" name="Slide Number Placeholder 4"/>
          <p:cNvSpPr>
            <a:spLocks noGrp="1"/>
          </p:cNvSpPr>
          <p:nvPr>
            <p:ph type="sldNum" sz="quarter" idx="11"/>
          </p:nvPr>
        </p:nvSpPr>
        <p:spPr/>
        <p:txBody>
          <a:bodyPr/>
          <a:lstStyle>
            <a:lvl1pPr>
              <a:defRPr/>
            </a:lvl1pPr>
          </a:lstStyle>
          <a:p>
            <a:pPr>
              <a:defRPr/>
            </a:pPr>
            <a:fld id="{B2272E29-CF61-4FDA-9171-8BA551E12707}"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8800" y="1371600"/>
            <a:ext cx="33528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4000" y="1371600"/>
            <a:ext cx="33528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n-US" smtClean="0"/>
              <a:t>SHRM© 2010</a:t>
            </a:r>
            <a:endParaRPr lang="en-US" baseline="0"/>
          </a:p>
        </p:txBody>
      </p:sp>
      <p:sp>
        <p:nvSpPr>
          <p:cNvPr id="6" name="Slide Number Placeholder 5"/>
          <p:cNvSpPr>
            <a:spLocks noGrp="1"/>
          </p:cNvSpPr>
          <p:nvPr>
            <p:ph type="sldNum" sz="quarter" idx="11"/>
          </p:nvPr>
        </p:nvSpPr>
        <p:spPr/>
        <p:txBody>
          <a:bodyPr/>
          <a:lstStyle>
            <a:lvl1pPr>
              <a:defRPr/>
            </a:lvl1pPr>
          </a:lstStyle>
          <a:p>
            <a:pPr>
              <a:defRPr/>
            </a:pPr>
            <a:fld id="{4A0F803C-5AB2-4885-973D-B82CBF2753FA}"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pPr>
              <a:defRPr/>
            </a:pPr>
            <a:r>
              <a:rPr lang="en-US" smtClean="0"/>
              <a:t>SHRM© 2010</a:t>
            </a:r>
            <a:endParaRPr lang="en-US" baseline="0"/>
          </a:p>
        </p:txBody>
      </p:sp>
      <p:sp>
        <p:nvSpPr>
          <p:cNvPr id="8" name="Slide Number Placeholder 7"/>
          <p:cNvSpPr>
            <a:spLocks noGrp="1"/>
          </p:cNvSpPr>
          <p:nvPr>
            <p:ph type="sldNum" sz="quarter" idx="11"/>
          </p:nvPr>
        </p:nvSpPr>
        <p:spPr/>
        <p:txBody>
          <a:bodyPr/>
          <a:lstStyle>
            <a:lvl1pPr>
              <a:defRPr/>
            </a:lvl1pPr>
          </a:lstStyle>
          <a:p>
            <a:pPr>
              <a:defRPr/>
            </a:pPr>
            <a:fld id="{FD52B7B4-ADA2-4C04-ADF8-0DEEBA1EEE2B}"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r>
              <a:rPr lang="en-US" smtClean="0"/>
              <a:t>SHRM© 2010</a:t>
            </a:r>
            <a:endParaRPr lang="en-US" baseline="0"/>
          </a:p>
        </p:txBody>
      </p:sp>
      <p:sp>
        <p:nvSpPr>
          <p:cNvPr id="4" name="Slide Number Placeholder 3"/>
          <p:cNvSpPr>
            <a:spLocks noGrp="1"/>
          </p:cNvSpPr>
          <p:nvPr>
            <p:ph type="sldNum" sz="quarter" idx="11"/>
          </p:nvPr>
        </p:nvSpPr>
        <p:spPr/>
        <p:txBody>
          <a:bodyPr/>
          <a:lstStyle>
            <a:lvl1pPr>
              <a:defRPr/>
            </a:lvl1pPr>
          </a:lstStyle>
          <a:p>
            <a:pPr>
              <a:defRPr/>
            </a:pPr>
            <a:fld id="{33B35709-8A0A-4A2D-BABA-6E64951C173B}"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defRPr/>
            </a:pPr>
            <a:r>
              <a:rPr lang="en-US" smtClean="0"/>
              <a:t>SHRM© 2010</a:t>
            </a:r>
            <a:endParaRPr lang="en-US" baseline="0"/>
          </a:p>
        </p:txBody>
      </p:sp>
      <p:sp>
        <p:nvSpPr>
          <p:cNvPr id="3" name="Slide Number Placeholder 2"/>
          <p:cNvSpPr>
            <a:spLocks noGrp="1"/>
          </p:cNvSpPr>
          <p:nvPr>
            <p:ph type="sldNum" sz="quarter" idx="11"/>
          </p:nvPr>
        </p:nvSpPr>
        <p:spPr/>
        <p:txBody>
          <a:bodyPr/>
          <a:lstStyle>
            <a:lvl1pPr>
              <a:defRPr/>
            </a:lvl1pPr>
          </a:lstStyle>
          <a:p>
            <a:pPr>
              <a:defRPr/>
            </a:pPr>
            <a:fld id="{644C0F70-098B-4E27-8911-F6B623A85CD7}"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smtClean="0"/>
              <a:t>SHRM© 2010</a:t>
            </a:r>
            <a:endParaRPr lang="en-US" baseline="0"/>
          </a:p>
        </p:txBody>
      </p:sp>
      <p:sp>
        <p:nvSpPr>
          <p:cNvPr id="6" name="Slide Number Placeholder 5"/>
          <p:cNvSpPr>
            <a:spLocks noGrp="1"/>
          </p:cNvSpPr>
          <p:nvPr>
            <p:ph type="sldNum" sz="quarter" idx="11"/>
          </p:nvPr>
        </p:nvSpPr>
        <p:spPr/>
        <p:txBody>
          <a:bodyPr/>
          <a:lstStyle>
            <a:lvl1pPr>
              <a:defRPr/>
            </a:lvl1pPr>
          </a:lstStyle>
          <a:p>
            <a:pPr>
              <a:defRPr/>
            </a:pPr>
            <a:fld id="{5BCF50D4-5E80-4FCA-A2D5-3790F6F38DAC}"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smtClean="0"/>
              <a:t>SHRM© 2010</a:t>
            </a:r>
            <a:endParaRPr lang="en-US" baseline="0"/>
          </a:p>
        </p:txBody>
      </p:sp>
      <p:sp>
        <p:nvSpPr>
          <p:cNvPr id="6" name="Slide Number Placeholder 5"/>
          <p:cNvSpPr>
            <a:spLocks noGrp="1"/>
          </p:cNvSpPr>
          <p:nvPr>
            <p:ph type="sldNum" sz="quarter" idx="11"/>
          </p:nvPr>
        </p:nvSpPr>
        <p:spPr/>
        <p:txBody>
          <a:bodyPr/>
          <a:lstStyle>
            <a:lvl1pPr>
              <a:defRPr/>
            </a:lvl1pPr>
          </a:lstStyle>
          <a:p>
            <a:pPr>
              <a:defRPr/>
            </a:pPr>
            <a:fld id="{BFA2C373-6222-4420-8293-A68ACF89CC76}"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8" descr="PPfullGreen2"/>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29"/>
          <p:cNvSpPr>
            <a:spLocks noGrp="1" noChangeArrowheads="1"/>
          </p:cNvSpPr>
          <p:nvPr>
            <p:ph type="title"/>
          </p:nvPr>
        </p:nvSpPr>
        <p:spPr bwMode="auto">
          <a:xfrm>
            <a:off x="1828800" y="427038"/>
            <a:ext cx="6858000" cy="487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0"/>
          <p:cNvSpPr>
            <a:spLocks noGrp="1" noChangeArrowheads="1"/>
          </p:cNvSpPr>
          <p:nvPr>
            <p:ph type="body" idx="1"/>
          </p:nvPr>
        </p:nvSpPr>
        <p:spPr bwMode="auto">
          <a:xfrm>
            <a:off x="1828800" y="1371600"/>
            <a:ext cx="6858000" cy="4754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55" name="Rectangle 31"/>
          <p:cNvSpPr>
            <a:spLocks noGrp="1" noChangeArrowheads="1"/>
          </p:cNvSpPr>
          <p:nvPr>
            <p:ph type="ftr" sz="quarter" idx="3"/>
          </p:nvPr>
        </p:nvSpPr>
        <p:spPr bwMode="auto">
          <a:xfrm>
            <a:off x="3124200" y="6477000"/>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baseline="30000">
                <a:cs typeface="Arial" charset="0"/>
              </a:defRPr>
            </a:lvl1pPr>
          </a:lstStyle>
          <a:p>
            <a:pPr>
              <a:defRPr/>
            </a:pPr>
            <a:r>
              <a:rPr lang="en-US" smtClean="0"/>
              <a:t>SHRM© 2010</a:t>
            </a:r>
            <a:endParaRPr lang="en-US"/>
          </a:p>
        </p:txBody>
      </p:sp>
      <p:sp>
        <p:nvSpPr>
          <p:cNvPr id="1056" name="Rectangle 32"/>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614A0DA3-E172-411F-9833-DB18FA729712}"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dt="0"/>
  <p:txStyles>
    <p:titleStyle>
      <a:lvl1pPr algn="l" rtl="0" eaLnBrk="1" fontAlgn="base" hangingPunct="1">
        <a:spcBef>
          <a:spcPct val="50000"/>
        </a:spcBef>
        <a:spcAft>
          <a:spcPct val="0"/>
        </a:spcAft>
        <a:defRPr sz="2400">
          <a:solidFill>
            <a:schemeClr val="bg1"/>
          </a:solidFill>
          <a:latin typeface="+mj-lt"/>
          <a:ea typeface="ＭＳ Ｐゴシック" pitchFamily="-110" charset="-128"/>
          <a:cs typeface="ＭＳ Ｐゴシック" pitchFamily="-110" charset="-128"/>
        </a:defRPr>
      </a:lvl1pPr>
      <a:lvl2pPr algn="l" rtl="0" eaLnBrk="1" fontAlgn="base" hangingPunct="1">
        <a:spcBef>
          <a:spcPct val="50000"/>
        </a:spcBef>
        <a:spcAft>
          <a:spcPct val="0"/>
        </a:spcAft>
        <a:defRPr sz="2400">
          <a:solidFill>
            <a:schemeClr val="bg1"/>
          </a:solidFill>
          <a:latin typeface="Arial" pitchFamily="-110" charset="0"/>
          <a:ea typeface="ＭＳ Ｐゴシック" pitchFamily="-110" charset="-128"/>
          <a:cs typeface="ＭＳ Ｐゴシック" pitchFamily="-110" charset="-128"/>
        </a:defRPr>
      </a:lvl2pPr>
      <a:lvl3pPr algn="l" rtl="0" eaLnBrk="1" fontAlgn="base" hangingPunct="1">
        <a:spcBef>
          <a:spcPct val="50000"/>
        </a:spcBef>
        <a:spcAft>
          <a:spcPct val="0"/>
        </a:spcAft>
        <a:defRPr sz="2400">
          <a:solidFill>
            <a:schemeClr val="bg1"/>
          </a:solidFill>
          <a:latin typeface="Arial" pitchFamily="-110" charset="0"/>
          <a:ea typeface="ＭＳ Ｐゴシック" pitchFamily="-110" charset="-128"/>
          <a:cs typeface="ＭＳ Ｐゴシック" pitchFamily="-110" charset="-128"/>
        </a:defRPr>
      </a:lvl3pPr>
      <a:lvl4pPr algn="l" rtl="0" eaLnBrk="1" fontAlgn="base" hangingPunct="1">
        <a:spcBef>
          <a:spcPct val="50000"/>
        </a:spcBef>
        <a:spcAft>
          <a:spcPct val="0"/>
        </a:spcAft>
        <a:defRPr sz="2400">
          <a:solidFill>
            <a:schemeClr val="bg1"/>
          </a:solidFill>
          <a:latin typeface="Arial" pitchFamily="-110" charset="0"/>
          <a:ea typeface="ＭＳ Ｐゴシック" pitchFamily="-110" charset="-128"/>
          <a:cs typeface="ＭＳ Ｐゴシック" pitchFamily="-110" charset="-128"/>
        </a:defRPr>
      </a:lvl4pPr>
      <a:lvl5pPr algn="l" rtl="0" eaLnBrk="1" fontAlgn="base" hangingPunct="1">
        <a:spcBef>
          <a:spcPct val="50000"/>
        </a:spcBef>
        <a:spcAft>
          <a:spcPct val="0"/>
        </a:spcAft>
        <a:defRPr sz="2400">
          <a:solidFill>
            <a:schemeClr val="bg1"/>
          </a:solidFill>
          <a:latin typeface="Arial" pitchFamily="-110" charset="0"/>
          <a:ea typeface="ＭＳ Ｐゴシック" pitchFamily="-110" charset="-128"/>
          <a:cs typeface="ＭＳ Ｐゴシック" pitchFamily="-110" charset="-128"/>
        </a:defRPr>
      </a:lvl5pPr>
      <a:lvl6pPr marL="457200" algn="l" rtl="0" eaLnBrk="1" fontAlgn="base" hangingPunct="1">
        <a:spcBef>
          <a:spcPct val="50000"/>
        </a:spcBef>
        <a:spcAft>
          <a:spcPct val="0"/>
        </a:spcAft>
        <a:defRPr sz="2400">
          <a:solidFill>
            <a:srgbClr val="0B5594"/>
          </a:solidFill>
          <a:latin typeface="Arial" pitchFamily="-110" charset="0"/>
        </a:defRPr>
      </a:lvl6pPr>
      <a:lvl7pPr marL="914400" algn="l" rtl="0" eaLnBrk="1" fontAlgn="base" hangingPunct="1">
        <a:spcBef>
          <a:spcPct val="50000"/>
        </a:spcBef>
        <a:spcAft>
          <a:spcPct val="0"/>
        </a:spcAft>
        <a:defRPr sz="2400">
          <a:solidFill>
            <a:srgbClr val="0B5594"/>
          </a:solidFill>
          <a:latin typeface="Arial" pitchFamily="-110" charset="0"/>
        </a:defRPr>
      </a:lvl7pPr>
      <a:lvl8pPr marL="1371600" algn="l" rtl="0" eaLnBrk="1" fontAlgn="base" hangingPunct="1">
        <a:spcBef>
          <a:spcPct val="50000"/>
        </a:spcBef>
        <a:spcAft>
          <a:spcPct val="0"/>
        </a:spcAft>
        <a:defRPr sz="2400">
          <a:solidFill>
            <a:srgbClr val="0B5594"/>
          </a:solidFill>
          <a:latin typeface="Arial" pitchFamily="-110" charset="0"/>
        </a:defRPr>
      </a:lvl8pPr>
      <a:lvl9pPr marL="1828800" algn="l" rtl="0" eaLnBrk="1" fontAlgn="base" hangingPunct="1">
        <a:spcBef>
          <a:spcPct val="50000"/>
        </a:spcBef>
        <a:spcAft>
          <a:spcPct val="0"/>
        </a:spcAft>
        <a:defRPr sz="2400">
          <a:solidFill>
            <a:srgbClr val="0B5594"/>
          </a:solidFill>
          <a:latin typeface="Arial" pitchFamily="-110" charset="0"/>
        </a:defRPr>
      </a:lvl9pPr>
    </p:titleStyle>
    <p:bodyStyle>
      <a:lvl1pPr marL="342900" indent="-342900" algn="l" rtl="0" eaLnBrk="1" fontAlgn="base" hangingPunct="1">
        <a:spcBef>
          <a:spcPct val="20000"/>
        </a:spcBef>
        <a:spcAft>
          <a:spcPct val="0"/>
        </a:spcAft>
        <a:buChar char="•"/>
        <a:defRPr sz="2200">
          <a:solidFill>
            <a:srgbClr val="333333"/>
          </a:solidFill>
          <a:latin typeface="+mn-lt"/>
          <a:ea typeface="ＭＳ Ｐゴシック" pitchFamily="-110" charset="-128"/>
          <a:cs typeface="ＭＳ Ｐゴシック" pitchFamily="-110" charset="-128"/>
        </a:defRPr>
      </a:lvl1pPr>
      <a:lvl2pPr marL="742950" indent="-285750" algn="l" rtl="0" eaLnBrk="1" fontAlgn="base" hangingPunct="1">
        <a:spcBef>
          <a:spcPct val="20000"/>
        </a:spcBef>
        <a:spcAft>
          <a:spcPct val="0"/>
        </a:spcAft>
        <a:buSzPct val="85000"/>
        <a:buFont typeface="Arial" charset="0"/>
        <a:buChar char="&gt;"/>
        <a:defRPr sz="2000">
          <a:solidFill>
            <a:srgbClr val="333333"/>
          </a:solidFill>
          <a:latin typeface="+mn-lt"/>
          <a:ea typeface="ＭＳ Ｐゴシック" pitchFamily="-110" charset="-128"/>
        </a:defRPr>
      </a:lvl2pPr>
      <a:lvl3pPr marL="1143000" indent="-228600" algn="l" rtl="0" eaLnBrk="1" fontAlgn="base" hangingPunct="1">
        <a:spcBef>
          <a:spcPct val="20000"/>
        </a:spcBef>
        <a:spcAft>
          <a:spcPct val="0"/>
        </a:spcAft>
        <a:buChar char="•"/>
        <a:defRPr>
          <a:solidFill>
            <a:srgbClr val="333333"/>
          </a:solidFill>
          <a:latin typeface="+mn-lt"/>
          <a:ea typeface="ＭＳ Ｐゴシック" pitchFamily="-110" charset="-128"/>
        </a:defRPr>
      </a:lvl3pPr>
      <a:lvl4pPr marL="1600200" indent="-228600" algn="l" rtl="0" eaLnBrk="1" fontAlgn="base" hangingPunct="1">
        <a:spcBef>
          <a:spcPct val="20000"/>
        </a:spcBef>
        <a:spcAft>
          <a:spcPct val="0"/>
        </a:spcAft>
        <a:buChar char="–"/>
        <a:defRPr sz="1600">
          <a:solidFill>
            <a:srgbClr val="333333"/>
          </a:solidFill>
          <a:latin typeface="+mn-lt"/>
          <a:ea typeface="ＭＳ Ｐゴシック" pitchFamily="-110" charset="-128"/>
        </a:defRPr>
      </a:lvl4pPr>
      <a:lvl5pPr marL="2057400" indent="-228600" algn="l" rtl="0" eaLnBrk="1" fontAlgn="base" hangingPunct="1">
        <a:spcBef>
          <a:spcPct val="20000"/>
        </a:spcBef>
        <a:spcAft>
          <a:spcPct val="0"/>
        </a:spcAft>
        <a:buChar char="»"/>
        <a:defRPr sz="1600">
          <a:solidFill>
            <a:srgbClr val="333333"/>
          </a:solidFill>
          <a:latin typeface="+mn-lt"/>
          <a:ea typeface="ＭＳ Ｐゴシック" pitchFamily="-110" charset="-128"/>
        </a:defRPr>
      </a:lvl5pPr>
      <a:lvl6pPr marL="2514600" indent="-228600" algn="l" rtl="0" eaLnBrk="1" fontAlgn="base" hangingPunct="1">
        <a:spcBef>
          <a:spcPct val="20000"/>
        </a:spcBef>
        <a:spcAft>
          <a:spcPct val="0"/>
        </a:spcAft>
        <a:buChar char="»"/>
        <a:defRPr sz="1600">
          <a:solidFill>
            <a:srgbClr val="333333"/>
          </a:solidFill>
          <a:latin typeface="+mn-lt"/>
          <a:ea typeface="ＭＳ Ｐゴシック" pitchFamily="-110" charset="-128"/>
        </a:defRPr>
      </a:lvl6pPr>
      <a:lvl7pPr marL="2971800" indent="-228600" algn="l" rtl="0" eaLnBrk="1" fontAlgn="base" hangingPunct="1">
        <a:spcBef>
          <a:spcPct val="20000"/>
        </a:spcBef>
        <a:spcAft>
          <a:spcPct val="0"/>
        </a:spcAft>
        <a:buChar char="»"/>
        <a:defRPr sz="1600">
          <a:solidFill>
            <a:srgbClr val="333333"/>
          </a:solidFill>
          <a:latin typeface="+mn-lt"/>
          <a:ea typeface="ＭＳ Ｐゴシック" pitchFamily="-110" charset="-128"/>
        </a:defRPr>
      </a:lvl7pPr>
      <a:lvl8pPr marL="3429000" indent="-228600" algn="l" rtl="0" eaLnBrk="1" fontAlgn="base" hangingPunct="1">
        <a:spcBef>
          <a:spcPct val="20000"/>
        </a:spcBef>
        <a:spcAft>
          <a:spcPct val="0"/>
        </a:spcAft>
        <a:buChar char="»"/>
        <a:defRPr sz="1600">
          <a:solidFill>
            <a:srgbClr val="333333"/>
          </a:solidFill>
          <a:latin typeface="+mn-lt"/>
          <a:ea typeface="ＭＳ Ｐゴシック" pitchFamily="-110" charset="-128"/>
        </a:defRPr>
      </a:lvl8pPr>
      <a:lvl9pPr marL="3886200" indent="-228600" algn="l" rtl="0" eaLnBrk="1" fontAlgn="base" hangingPunct="1">
        <a:spcBef>
          <a:spcPct val="20000"/>
        </a:spcBef>
        <a:spcAft>
          <a:spcPct val="0"/>
        </a:spcAft>
        <a:buChar char="»"/>
        <a:defRPr sz="1600">
          <a:solidFill>
            <a:srgbClr val="333333"/>
          </a:solidFill>
          <a:latin typeface="+mn-lt"/>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Grp="1" noChangeArrowheads="1"/>
          </p:cNvSpPr>
          <p:nvPr>
            <p:ph type="ctrTitle" sz="quarter"/>
          </p:nvPr>
        </p:nvSpPr>
        <p:spPr>
          <a:xfrm>
            <a:off x="3200400" y="4267200"/>
            <a:ext cx="5715000" cy="762000"/>
          </a:xfrm>
        </p:spPr>
        <p:txBody>
          <a:bodyPr/>
          <a:lstStyle/>
          <a:p>
            <a:r>
              <a:rPr lang="en-US" dirty="0" smtClean="0"/>
              <a:t>Ethics in Human Resource Management</a:t>
            </a:r>
          </a:p>
        </p:txBody>
      </p:sp>
      <p:sp>
        <p:nvSpPr>
          <p:cNvPr id="15362" name="Rectangle 5"/>
          <p:cNvSpPr>
            <a:spLocks noGrp="1" noChangeArrowheads="1"/>
          </p:cNvSpPr>
          <p:nvPr>
            <p:ph type="subTitle" sz="quarter" idx="1"/>
          </p:nvPr>
        </p:nvSpPr>
        <p:spPr>
          <a:xfrm>
            <a:off x="3124200" y="5486400"/>
            <a:ext cx="5715000" cy="457200"/>
          </a:xfrm>
        </p:spPr>
        <p:txBody>
          <a:bodyPr/>
          <a:lstStyle/>
          <a:p>
            <a:r>
              <a:rPr lang="en-US" dirty="0" smtClean="0"/>
              <a:t>Myrna L. Gusdorf, MBA, SPHR   2010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sz="2800" smtClean="0"/>
              <a:t>Principles of Aristotle’s Virtue Ethics</a:t>
            </a:r>
          </a:p>
        </p:txBody>
      </p:sp>
      <p:sp>
        <p:nvSpPr>
          <p:cNvPr id="33794" name="Content Placeholder 2"/>
          <p:cNvSpPr>
            <a:spLocks noGrp="1"/>
          </p:cNvSpPr>
          <p:nvPr>
            <p:ph idx="1"/>
          </p:nvPr>
        </p:nvSpPr>
        <p:spPr/>
        <p:txBody>
          <a:bodyPr/>
          <a:lstStyle/>
          <a:p>
            <a:pPr>
              <a:buFontTx/>
              <a:buNone/>
            </a:pPr>
            <a:endParaRPr lang="en-US" sz="2400" smtClean="0"/>
          </a:p>
          <a:p>
            <a:pPr lvl="1"/>
            <a:r>
              <a:rPr lang="en-US" sz="2400" smtClean="0"/>
              <a:t>The morally correct action is the one that displays good character virtues.</a:t>
            </a:r>
          </a:p>
          <a:p>
            <a:pPr lvl="1"/>
            <a:r>
              <a:rPr lang="en-US" sz="2400" smtClean="0"/>
              <a:t>A virtue is a character trait that manifests itself in the actions of the individual.</a:t>
            </a:r>
          </a:p>
          <a:p>
            <a:pPr lvl="1"/>
            <a:r>
              <a:rPr lang="en-US" sz="2400" smtClean="0"/>
              <a:t>Virtues are traits such as:	</a:t>
            </a:r>
          </a:p>
          <a:p>
            <a:pPr lvl="2"/>
            <a:r>
              <a:rPr lang="en-US" smtClean="0"/>
              <a:t>Honesty. </a:t>
            </a:r>
          </a:p>
          <a:p>
            <a:pPr lvl="2"/>
            <a:r>
              <a:rPr lang="en-US" smtClean="0"/>
              <a:t>Fairness.</a:t>
            </a:r>
          </a:p>
          <a:p>
            <a:pPr lvl="2"/>
            <a:r>
              <a:rPr lang="en-US" smtClean="0"/>
              <a:t>Integrity.</a:t>
            </a:r>
          </a:p>
          <a:p>
            <a:pPr lvl="2"/>
            <a:r>
              <a:rPr lang="en-US" smtClean="0"/>
              <a:t>Loyalty.</a:t>
            </a:r>
          </a:p>
        </p:txBody>
      </p:sp>
      <p:sp>
        <p:nvSpPr>
          <p:cNvPr id="33795"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1828800" y="0"/>
            <a:ext cx="6858000" cy="990600"/>
          </a:xfrm>
        </p:spPr>
        <p:txBody>
          <a:bodyPr/>
          <a:lstStyle/>
          <a:p>
            <a:r>
              <a:rPr lang="en-US" dirty="0" smtClean="0"/>
              <a:t/>
            </a:r>
            <a:br>
              <a:rPr lang="en-US" dirty="0" smtClean="0"/>
            </a:br>
            <a:r>
              <a:rPr lang="en-US" sz="2800" dirty="0" smtClean="0"/>
              <a:t>Principles of Ethical Relativism</a:t>
            </a:r>
          </a:p>
        </p:txBody>
      </p:sp>
      <p:sp>
        <p:nvSpPr>
          <p:cNvPr id="35842" name="Content Placeholder 2"/>
          <p:cNvSpPr>
            <a:spLocks noGrp="1"/>
          </p:cNvSpPr>
          <p:nvPr>
            <p:ph idx="1"/>
          </p:nvPr>
        </p:nvSpPr>
        <p:spPr>
          <a:xfrm>
            <a:off x="1752600" y="1371600"/>
            <a:ext cx="6934200" cy="4754563"/>
          </a:xfrm>
        </p:spPr>
        <p:txBody>
          <a:bodyPr/>
          <a:lstStyle/>
          <a:p>
            <a:pPr>
              <a:buFontTx/>
              <a:buNone/>
            </a:pPr>
            <a:endParaRPr lang="en-US" sz="2400" smtClean="0"/>
          </a:p>
          <a:p>
            <a:pPr lvl="1"/>
            <a:r>
              <a:rPr lang="en-US" sz="2400" smtClean="0"/>
              <a:t>Relativism claims there are no universal ethical principles. Each society determines what is morally right and wrong.</a:t>
            </a:r>
          </a:p>
          <a:p>
            <a:pPr lvl="1"/>
            <a:r>
              <a:rPr lang="en-US" sz="2400" smtClean="0"/>
              <a:t>Because different societies have different moral beliefs, there is no rational way to determine if an action is morally right or wrong.</a:t>
            </a:r>
          </a:p>
          <a:p>
            <a:pPr lvl="1"/>
            <a:r>
              <a:rPr lang="en-US" sz="2400" smtClean="0"/>
              <a:t>Therefore, it would not make sense to criticize any standards in a society as long as its members conform to the standards.</a:t>
            </a:r>
          </a:p>
        </p:txBody>
      </p:sp>
      <p:sp>
        <p:nvSpPr>
          <p:cNvPr id="35843"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5"/>
          <p:cNvSpPr>
            <a:spLocks noGrp="1"/>
          </p:cNvSpPr>
          <p:nvPr>
            <p:ph type="ctrTitle" sz="quarter"/>
          </p:nvPr>
        </p:nvSpPr>
        <p:spPr/>
        <p:txBody>
          <a:bodyPr/>
          <a:lstStyle/>
          <a:p>
            <a:r>
              <a:rPr lang="en-US" smtClean="0"/>
              <a:t>Moral Development </a:t>
            </a:r>
            <a:br>
              <a:rPr lang="en-US" smtClean="0"/>
            </a:br>
            <a:r>
              <a:rPr lang="en-US" smtClean="0"/>
              <a:t>and Making Ethical Decisions </a:t>
            </a:r>
          </a:p>
        </p:txBody>
      </p:sp>
      <p:sp>
        <p:nvSpPr>
          <p:cNvPr id="37890" name="Subtitle 6"/>
          <p:cNvSpPr>
            <a:spLocks noGrp="1"/>
          </p:cNvSpPr>
          <p:nvPr>
            <p:ph type="subTitle" sz="quarter" idx="1"/>
          </p:nvPr>
        </p:nvSpPr>
        <p:spPr>
          <a:xfrm>
            <a:off x="3124200" y="5486400"/>
            <a:ext cx="5715000" cy="457200"/>
          </a:xfrm>
        </p:spPr>
        <p:txBody>
          <a:bodyPr/>
          <a:lstStyle/>
          <a:p>
            <a:r>
              <a:rPr lang="en-US" sz="1800" dirty="0" smtClean="0"/>
              <a:t>Class 2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sz="2800" smtClean="0"/>
              <a:t>Moral Development</a:t>
            </a:r>
          </a:p>
        </p:txBody>
      </p:sp>
      <p:sp>
        <p:nvSpPr>
          <p:cNvPr id="39938" name="Content Placeholder 2"/>
          <p:cNvSpPr>
            <a:spLocks noGrp="1"/>
          </p:cNvSpPr>
          <p:nvPr>
            <p:ph idx="1"/>
          </p:nvPr>
        </p:nvSpPr>
        <p:spPr>
          <a:xfrm>
            <a:off x="1828800" y="1676400"/>
            <a:ext cx="6934200" cy="4678363"/>
          </a:xfrm>
        </p:spPr>
        <p:txBody>
          <a:bodyPr/>
          <a:lstStyle/>
          <a:p>
            <a:r>
              <a:rPr lang="en-US" sz="2400" smtClean="0"/>
              <a:t>Are individuals born with moral judgment or, like language, does it develop over time?</a:t>
            </a:r>
          </a:p>
          <a:p>
            <a:r>
              <a:rPr lang="en-US" sz="2400" smtClean="0"/>
              <a:t>How does moral reasoning develop?</a:t>
            </a:r>
          </a:p>
          <a:p>
            <a:r>
              <a:rPr lang="en-US" sz="2400" smtClean="0"/>
              <a:t>Jean Piaget’s two stages of moral development.</a:t>
            </a:r>
          </a:p>
          <a:p>
            <a:r>
              <a:rPr lang="en-US" sz="2400" smtClean="0"/>
              <a:t>Lawrence Kohlberg’s six stages of moral development.</a:t>
            </a:r>
            <a:endParaRPr lang="en-US" smtClean="0"/>
          </a:p>
        </p:txBody>
      </p:sp>
      <p:sp>
        <p:nvSpPr>
          <p:cNvPr id="39939" name="Footer Placeholder 3"/>
          <p:cNvSpPr>
            <a:spLocks noGrp="1"/>
          </p:cNvSpPr>
          <p:nvPr>
            <p:ph type="ftr" sz="quarter" idx="10"/>
          </p:nvPr>
        </p:nvSpPr>
        <p:spPr>
          <a:noFill/>
        </p:spPr>
        <p:txBody>
          <a:bodyPr/>
          <a:lstStyle/>
          <a:p>
            <a:r>
              <a:rPr lang="en-US" smtClean="0"/>
              <a:t>SHRM© 2010</a:t>
            </a:r>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smtClean="0"/>
              <a:t>Kohlberg’s Six Stages of Moral Development</a:t>
            </a:r>
          </a:p>
        </p:txBody>
      </p:sp>
      <p:sp>
        <p:nvSpPr>
          <p:cNvPr id="41986" name="Content Placeholder 2"/>
          <p:cNvSpPr>
            <a:spLocks noGrp="1"/>
          </p:cNvSpPr>
          <p:nvPr>
            <p:ph idx="1"/>
          </p:nvPr>
        </p:nvSpPr>
        <p:spPr/>
        <p:txBody>
          <a:bodyPr/>
          <a:lstStyle/>
          <a:p>
            <a:r>
              <a:rPr lang="en-US" sz="2400" dirty="0" smtClean="0"/>
              <a:t>Stage 1: </a:t>
            </a:r>
            <a:r>
              <a:rPr lang="en-US" sz="2400" dirty="0" err="1" smtClean="0"/>
              <a:t>Heteronomous</a:t>
            </a:r>
            <a:r>
              <a:rPr lang="en-US" sz="2400" dirty="0" smtClean="0"/>
              <a:t> Morality </a:t>
            </a:r>
          </a:p>
          <a:p>
            <a:pPr lvl="1"/>
            <a:r>
              <a:rPr lang="en-US" dirty="0" smtClean="0"/>
              <a:t>Obedience and punishment orientation.</a:t>
            </a:r>
          </a:p>
          <a:p>
            <a:pPr lvl="1"/>
            <a:r>
              <a:rPr lang="en-US" dirty="0" smtClean="0"/>
              <a:t>Motivated by fear of punishment only.</a:t>
            </a:r>
          </a:p>
          <a:p>
            <a:pPr lvl="1"/>
            <a:r>
              <a:rPr lang="en-US" dirty="0" smtClean="0"/>
              <a:t>No concern with the interests of others.</a:t>
            </a:r>
          </a:p>
          <a:p>
            <a:pPr lvl="1"/>
            <a:r>
              <a:rPr lang="en-US" dirty="0" smtClean="0"/>
              <a:t>Doesn’t care if actions harm other people.</a:t>
            </a:r>
          </a:p>
          <a:p>
            <a:pPr lvl="1">
              <a:buFont typeface="Arial" charset="0"/>
              <a:buNone/>
            </a:pPr>
            <a:endParaRPr lang="en-US" dirty="0" smtClean="0"/>
          </a:p>
          <a:p>
            <a:r>
              <a:rPr lang="en-US" sz="2600" dirty="0" smtClean="0"/>
              <a:t>Stage 2: Individualism</a:t>
            </a:r>
          </a:p>
          <a:p>
            <a:pPr lvl="1"/>
            <a:r>
              <a:rPr lang="en-US" dirty="0" smtClean="0"/>
              <a:t>Egoistic. Actions based on self-interest. </a:t>
            </a:r>
          </a:p>
          <a:p>
            <a:pPr lvl="1"/>
            <a:r>
              <a:rPr lang="en-US" dirty="0" smtClean="0"/>
              <a:t>Will follow the rules if it is in own self-interest.</a:t>
            </a:r>
          </a:p>
          <a:p>
            <a:pPr lvl="1"/>
            <a:r>
              <a:rPr lang="en-US" dirty="0" smtClean="0"/>
              <a:t>Motivated by incentives or fear of punishment. </a:t>
            </a:r>
          </a:p>
          <a:p>
            <a:pPr lvl="1"/>
            <a:r>
              <a:rPr lang="en-US" dirty="0" smtClean="0"/>
              <a:t>Right is “what’s fair” or an equal exchange.</a:t>
            </a:r>
          </a:p>
        </p:txBody>
      </p:sp>
      <p:sp>
        <p:nvSpPr>
          <p:cNvPr id="41987"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smtClean="0"/>
              <a:t>Kohlberg’s Six Stages of Moral Development</a:t>
            </a:r>
          </a:p>
        </p:txBody>
      </p:sp>
      <p:sp>
        <p:nvSpPr>
          <p:cNvPr id="44034" name="Content Placeholder 2"/>
          <p:cNvSpPr>
            <a:spLocks noGrp="1"/>
          </p:cNvSpPr>
          <p:nvPr>
            <p:ph idx="1"/>
          </p:nvPr>
        </p:nvSpPr>
        <p:spPr/>
        <p:txBody>
          <a:bodyPr/>
          <a:lstStyle/>
          <a:p>
            <a:r>
              <a:rPr lang="en-US" dirty="0" smtClean="0"/>
              <a:t>Stage 3: Conformity and Relationships</a:t>
            </a:r>
          </a:p>
          <a:p>
            <a:pPr lvl="1"/>
            <a:r>
              <a:rPr lang="en-US" dirty="0" smtClean="0"/>
              <a:t>Mutual relationships, desire to be a good person.</a:t>
            </a:r>
          </a:p>
          <a:p>
            <a:pPr lvl="1"/>
            <a:r>
              <a:rPr lang="en-US" dirty="0" smtClean="0"/>
              <a:t>Approval-oriented, conforms to the majority.</a:t>
            </a:r>
          </a:p>
          <a:p>
            <a:pPr lvl="1"/>
            <a:r>
              <a:rPr lang="en-US" dirty="0" smtClean="0"/>
              <a:t>Living up to what is expected by people close to you.</a:t>
            </a:r>
          </a:p>
          <a:p>
            <a:pPr lvl="1"/>
            <a:endParaRPr lang="en-US" dirty="0" smtClean="0"/>
          </a:p>
          <a:p>
            <a:r>
              <a:rPr lang="en-US" dirty="0" smtClean="0"/>
              <a:t>Stage 4: Social System and Conscience</a:t>
            </a:r>
          </a:p>
          <a:p>
            <a:pPr lvl="1"/>
            <a:r>
              <a:rPr lang="en-US" dirty="0" smtClean="0"/>
              <a:t>Respect for authority, maintaining the social order. </a:t>
            </a:r>
          </a:p>
          <a:p>
            <a:pPr lvl="1"/>
            <a:r>
              <a:rPr lang="en-US" dirty="0" smtClean="0"/>
              <a:t>Laws are to be upheld.</a:t>
            </a:r>
          </a:p>
          <a:p>
            <a:pPr lvl="1"/>
            <a:r>
              <a:rPr lang="en-US" dirty="0" smtClean="0"/>
              <a:t>Values institutions and the social system as a whole.</a:t>
            </a:r>
          </a:p>
          <a:p>
            <a:pPr lvl="1"/>
            <a:r>
              <a:rPr lang="en-US" dirty="0" smtClean="0"/>
              <a:t>Empathy for individuals with whom he/she interacts.</a:t>
            </a:r>
          </a:p>
        </p:txBody>
      </p:sp>
      <p:sp>
        <p:nvSpPr>
          <p:cNvPr id="44035"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smtClean="0"/>
              <a:t>Kohlberg’s Six Stages of Moral Development</a:t>
            </a:r>
          </a:p>
        </p:txBody>
      </p:sp>
      <p:sp>
        <p:nvSpPr>
          <p:cNvPr id="46082" name="Content Placeholder 2"/>
          <p:cNvSpPr>
            <a:spLocks noGrp="1"/>
          </p:cNvSpPr>
          <p:nvPr>
            <p:ph idx="1"/>
          </p:nvPr>
        </p:nvSpPr>
        <p:spPr/>
        <p:txBody>
          <a:bodyPr/>
          <a:lstStyle/>
          <a:p>
            <a:r>
              <a:rPr lang="en-US" smtClean="0"/>
              <a:t>Stage 5: Social Contract and Individual Rights</a:t>
            </a:r>
          </a:p>
          <a:p>
            <a:pPr lvl="1"/>
            <a:r>
              <a:rPr lang="en-US" smtClean="0"/>
              <a:t>Acceptance of fundamental values and rights.</a:t>
            </a:r>
          </a:p>
          <a:p>
            <a:pPr lvl="1"/>
            <a:r>
              <a:rPr lang="en-US" smtClean="0"/>
              <a:t>Willing to make personal sacrifices if sacrifice will produce benefit for others. </a:t>
            </a:r>
          </a:p>
          <a:p>
            <a:pPr lvl="1"/>
            <a:r>
              <a:rPr lang="en-US" smtClean="0"/>
              <a:t>Unlikely to engage in unethical behavior.</a:t>
            </a:r>
          </a:p>
          <a:p>
            <a:pPr lvl="1">
              <a:buFont typeface="Arial" charset="0"/>
              <a:buNone/>
            </a:pPr>
            <a:endParaRPr lang="en-US" smtClean="0"/>
          </a:p>
          <a:p>
            <a:r>
              <a:rPr lang="en-US" smtClean="0"/>
              <a:t>Stage 6: Universal Ethical Principles</a:t>
            </a:r>
          </a:p>
          <a:p>
            <a:pPr lvl="1"/>
            <a:r>
              <a:rPr lang="en-US" smtClean="0"/>
              <a:t>Individual chooses to live life according to universal moral principles; i.e., justice, human rights, respect for individual dignity.</a:t>
            </a:r>
          </a:p>
          <a:p>
            <a:pPr lvl="1"/>
            <a:r>
              <a:rPr lang="en-US" smtClean="0"/>
              <a:t>Unlikely to engage in unethical behavior.</a:t>
            </a:r>
          </a:p>
          <a:p>
            <a:pPr lvl="1"/>
            <a:r>
              <a:rPr lang="en-US" smtClean="0"/>
              <a:t>Acts according to ideals regardless of the reactions of others; the whistleblower. </a:t>
            </a:r>
          </a:p>
        </p:txBody>
      </p:sp>
      <p:sp>
        <p:nvSpPr>
          <p:cNvPr id="46083"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sz="2800" smtClean="0"/>
              <a:t>Kohlberg’s Critics</a:t>
            </a:r>
          </a:p>
        </p:txBody>
      </p:sp>
      <p:sp>
        <p:nvSpPr>
          <p:cNvPr id="48130" name="Content Placeholder 2"/>
          <p:cNvSpPr>
            <a:spLocks noGrp="1"/>
          </p:cNvSpPr>
          <p:nvPr>
            <p:ph idx="1"/>
          </p:nvPr>
        </p:nvSpPr>
        <p:spPr>
          <a:xfrm>
            <a:off x="1752600" y="1447800"/>
            <a:ext cx="6934200" cy="4678363"/>
          </a:xfrm>
        </p:spPr>
        <p:txBody>
          <a:bodyPr/>
          <a:lstStyle/>
          <a:p>
            <a:r>
              <a:rPr lang="en-US" sz="2400" smtClean="0"/>
              <a:t>Variables in moral development:</a:t>
            </a:r>
          </a:p>
          <a:p>
            <a:pPr lvl="1"/>
            <a:r>
              <a:rPr lang="en-US" sz="2400" smtClean="0"/>
              <a:t>Culture.</a:t>
            </a:r>
          </a:p>
          <a:p>
            <a:pPr lvl="1"/>
            <a:r>
              <a:rPr lang="en-US" sz="2400" smtClean="0"/>
              <a:t>Gender.</a:t>
            </a:r>
          </a:p>
        </p:txBody>
      </p:sp>
      <p:sp>
        <p:nvSpPr>
          <p:cNvPr id="48131"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sz="2800" smtClean="0"/>
              <a:t>Moral Judgment and Moral Conduct</a:t>
            </a:r>
          </a:p>
        </p:txBody>
      </p:sp>
      <p:sp>
        <p:nvSpPr>
          <p:cNvPr id="50178" name="Content Placeholder 2"/>
          <p:cNvSpPr>
            <a:spLocks noGrp="1"/>
          </p:cNvSpPr>
          <p:nvPr>
            <p:ph idx="1"/>
          </p:nvPr>
        </p:nvSpPr>
        <p:spPr/>
        <p:txBody>
          <a:bodyPr/>
          <a:lstStyle/>
          <a:p>
            <a:pPr>
              <a:buFontTx/>
              <a:buNone/>
            </a:pPr>
            <a:r>
              <a:rPr lang="en-US" sz="2400" smtClean="0"/>
              <a:t>What do you think?</a:t>
            </a:r>
          </a:p>
          <a:p>
            <a:endParaRPr lang="en-US" smtClean="0"/>
          </a:p>
          <a:p>
            <a:r>
              <a:rPr lang="en-US" smtClean="0"/>
              <a:t>Is there a link between moral judgment and ethical behavior?</a:t>
            </a:r>
          </a:p>
          <a:p>
            <a:endParaRPr lang="en-US" smtClean="0"/>
          </a:p>
          <a:p>
            <a:r>
              <a:rPr lang="en-US" smtClean="0"/>
              <a:t>Do people always behave in a way that embodies their moral judgment?</a:t>
            </a:r>
          </a:p>
        </p:txBody>
      </p:sp>
      <p:sp>
        <p:nvSpPr>
          <p:cNvPr id="50179"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r>
              <a:rPr lang="en-US" smtClean="0"/>
              <a:t>What Makes Moral People Behave Unethically? </a:t>
            </a:r>
          </a:p>
        </p:txBody>
      </p:sp>
      <p:sp>
        <p:nvSpPr>
          <p:cNvPr id="52226" name="Content Placeholder 2"/>
          <p:cNvSpPr>
            <a:spLocks noGrp="1"/>
          </p:cNvSpPr>
          <p:nvPr>
            <p:ph idx="1"/>
          </p:nvPr>
        </p:nvSpPr>
        <p:spPr/>
        <p:txBody>
          <a:bodyPr/>
          <a:lstStyle/>
          <a:p>
            <a:r>
              <a:rPr lang="en-US" sz="2400" smtClean="0"/>
              <a:t>Research findings:</a:t>
            </a:r>
          </a:p>
          <a:p>
            <a:pPr lvl="1"/>
            <a:r>
              <a:rPr lang="en-US" sz="2400" smtClean="0"/>
              <a:t>The desire to conform to one’s peers. </a:t>
            </a:r>
          </a:p>
          <a:p>
            <a:pPr lvl="2"/>
            <a:r>
              <a:rPr lang="en-US" smtClean="0"/>
              <a:t>Environmental pressures. </a:t>
            </a:r>
          </a:p>
          <a:p>
            <a:pPr lvl="1"/>
            <a:r>
              <a:rPr lang="en-US" sz="2400" smtClean="0"/>
              <a:t>Rigid hierarchy. </a:t>
            </a:r>
          </a:p>
          <a:p>
            <a:pPr lvl="1"/>
            <a:r>
              <a:rPr lang="en-US" sz="2400" smtClean="0"/>
              <a:t>Fear, insecurity. </a:t>
            </a:r>
          </a:p>
          <a:p>
            <a:pPr lvl="1"/>
            <a:r>
              <a:rPr lang="en-US" sz="2400" smtClean="0"/>
              <a:t>Ambition.</a:t>
            </a:r>
          </a:p>
        </p:txBody>
      </p:sp>
      <p:sp>
        <p:nvSpPr>
          <p:cNvPr id="52227"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5"/>
          <p:cNvSpPr>
            <a:spLocks noGrp="1"/>
          </p:cNvSpPr>
          <p:nvPr>
            <p:ph type="ctrTitle" sz="quarter"/>
          </p:nvPr>
        </p:nvSpPr>
        <p:spPr/>
        <p:txBody>
          <a:bodyPr/>
          <a:lstStyle/>
          <a:p>
            <a:r>
              <a:rPr lang="en-US" smtClean="0"/>
              <a:t>Ethical Theories </a:t>
            </a:r>
          </a:p>
        </p:txBody>
      </p:sp>
      <p:sp>
        <p:nvSpPr>
          <p:cNvPr id="17410" name="Subtitle 6"/>
          <p:cNvSpPr>
            <a:spLocks noGrp="1"/>
          </p:cNvSpPr>
          <p:nvPr>
            <p:ph type="subTitle" sz="quarter" idx="1"/>
          </p:nvPr>
        </p:nvSpPr>
        <p:spPr>
          <a:xfrm>
            <a:off x="3124200" y="5486400"/>
            <a:ext cx="5715000" cy="457200"/>
          </a:xfrm>
        </p:spPr>
        <p:txBody>
          <a:bodyPr/>
          <a:lstStyle/>
          <a:p>
            <a:r>
              <a:rPr lang="en-US" sz="1800" dirty="0" smtClean="0"/>
              <a:t>Class 1</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1752600" y="457200"/>
            <a:ext cx="6934200" cy="563563"/>
          </a:xfrm>
        </p:spPr>
        <p:txBody>
          <a:bodyPr/>
          <a:lstStyle/>
          <a:p>
            <a:r>
              <a:rPr lang="en-US" smtClean="0"/>
              <a:t>What Makes Moral People Behave </a:t>
            </a:r>
            <a:br>
              <a:rPr lang="en-US" smtClean="0"/>
            </a:br>
            <a:r>
              <a:rPr lang="en-US" smtClean="0"/>
              <a:t>Unethically at Work? </a:t>
            </a:r>
          </a:p>
        </p:txBody>
      </p:sp>
      <p:sp>
        <p:nvSpPr>
          <p:cNvPr id="54274" name="Content Placeholder 2"/>
          <p:cNvSpPr>
            <a:spLocks noGrp="1"/>
          </p:cNvSpPr>
          <p:nvPr>
            <p:ph idx="1"/>
          </p:nvPr>
        </p:nvSpPr>
        <p:spPr/>
        <p:txBody>
          <a:bodyPr/>
          <a:lstStyle/>
          <a:p>
            <a:r>
              <a:rPr lang="en-US" smtClean="0"/>
              <a:t>Because ethical action takes place in a social context, situational variables heavily influence ethical behavior.</a:t>
            </a:r>
          </a:p>
          <a:p>
            <a:pPr lvl="1"/>
            <a:r>
              <a:rPr lang="en-US" smtClean="0"/>
              <a:t>Work characteristics.</a:t>
            </a:r>
          </a:p>
          <a:p>
            <a:pPr lvl="1"/>
            <a:r>
              <a:rPr lang="en-US" smtClean="0"/>
              <a:t>Organizational culture.</a:t>
            </a:r>
          </a:p>
          <a:p>
            <a:pPr lvl="1"/>
            <a:r>
              <a:rPr lang="en-US" smtClean="0"/>
              <a:t>Immediate job context.</a:t>
            </a:r>
          </a:p>
          <a:p>
            <a:pPr lvl="1">
              <a:buFont typeface="Arial" charset="0"/>
              <a:buNone/>
            </a:pPr>
            <a:endParaRPr lang="en-US" smtClean="0"/>
          </a:p>
        </p:txBody>
      </p:sp>
      <p:sp>
        <p:nvSpPr>
          <p:cNvPr id="54275"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r>
              <a:rPr lang="en-US" sz="2800" smtClean="0"/>
              <a:t>Unethical Behavior in the Workplace </a:t>
            </a:r>
          </a:p>
        </p:txBody>
      </p:sp>
      <p:sp>
        <p:nvSpPr>
          <p:cNvPr id="56322" name="Content Placeholder 2"/>
          <p:cNvSpPr>
            <a:spLocks noGrp="1"/>
          </p:cNvSpPr>
          <p:nvPr>
            <p:ph idx="1"/>
          </p:nvPr>
        </p:nvSpPr>
        <p:spPr>
          <a:xfrm>
            <a:off x="1828800" y="1371600"/>
            <a:ext cx="6858000" cy="4953000"/>
          </a:xfrm>
        </p:spPr>
        <p:txBody>
          <a:bodyPr/>
          <a:lstStyle/>
          <a:p>
            <a:r>
              <a:rPr lang="en-US" dirty="0" smtClean="0"/>
              <a:t>What makes people engage in unethical behavior?</a:t>
            </a:r>
          </a:p>
          <a:p>
            <a:pPr lvl="1"/>
            <a:r>
              <a:rPr lang="en-US" sz="2200" dirty="0" smtClean="0"/>
              <a:t>Insecurity, fear of job loss.</a:t>
            </a:r>
          </a:p>
          <a:p>
            <a:pPr lvl="2"/>
            <a:r>
              <a:rPr lang="en-US" sz="2200" dirty="0" smtClean="0"/>
              <a:t>Downsizing, mergers, hostile takeovers, “rank and yank” performance evaluation systems. </a:t>
            </a:r>
          </a:p>
          <a:p>
            <a:pPr lvl="1"/>
            <a:r>
              <a:rPr lang="en-US" sz="2200" dirty="0" smtClean="0"/>
              <a:t>Psychological insecurity.</a:t>
            </a:r>
          </a:p>
          <a:p>
            <a:pPr lvl="2"/>
            <a:r>
              <a:rPr lang="en-US" sz="2200" dirty="0" smtClean="0"/>
              <a:t>Bosses who are threatening and controlling.</a:t>
            </a:r>
          </a:p>
          <a:p>
            <a:pPr lvl="2"/>
            <a:r>
              <a:rPr lang="en-US" sz="2200" dirty="0" smtClean="0"/>
              <a:t>Competitive environment.</a:t>
            </a:r>
          </a:p>
          <a:p>
            <a:pPr lvl="1"/>
            <a:r>
              <a:rPr lang="en-US" sz="2200" dirty="0" smtClean="0"/>
              <a:t>Materialistic focus. </a:t>
            </a:r>
          </a:p>
          <a:p>
            <a:pPr lvl="2"/>
            <a:r>
              <a:rPr lang="en-US" sz="2200" dirty="0" smtClean="0"/>
              <a:t>Focus on the bottom-line concerns above values.</a:t>
            </a:r>
          </a:p>
          <a:p>
            <a:pPr lvl="2"/>
            <a:r>
              <a:rPr lang="en-US" sz="2200" dirty="0" smtClean="0"/>
              <a:t>Bonus pay systems with earnings “at risk.”</a:t>
            </a:r>
          </a:p>
          <a:p>
            <a:pPr lvl="2"/>
            <a:r>
              <a:rPr lang="en-US" sz="2200" dirty="0" smtClean="0"/>
              <a:t>Large pay disparities between levels.</a:t>
            </a:r>
          </a:p>
        </p:txBody>
      </p:sp>
      <p:sp>
        <p:nvSpPr>
          <p:cNvPr id="56323"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en-US" sz="2800" smtClean="0"/>
              <a:t>Making Ethical Decisions</a:t>
            </a:r>
          </a:p>
        </p:txBody>
      </p:sp>
      <p:sp>
        <p:nvSpPr>
          <p:cNvPr id="58370" name="Content Placeholder 2"/>
          <p:cNvSpPr>
            <a:spLocks noGrp="1"/>
          </p:cNvSpPr>
          <p:nvPr>
            <p:ph idx="1"/>
          </p:nvPr>
        </p:nvSpPr>
        <p:spPr/>
        <p:txBody>
          <a:bodyPr/>
          <a:lstStyle/>
          <a:p>
            <a:r>
              <a:rPr lang="en-US" smtClean="0"/>
              <a:t>Why are ethical decisions so difficult?</a:t>
            </a:r>
          </a:p>
          <a:p>
            <a:pPr lvl="1"/>
            <a:r>
              <a:rPr lang="en-US" sz="2200" smtClean="0"/>
              <a:t>No one clear solution.</a:t>
            </a:r>
          </a:p>
          <a:p>
            <a:pPr lvl="1"/>
            <a:r>
              <a:rPr lang="en-US" sz="2200" smtClean="0"/>
              <a:t>Competing interests.</a:t>
            </a:r>
          </a:p>
          <a:p>
            <a:pPr lvl="1"/>
            <a:r>
              <a:rPr lang="en-US" sz="2200" smtClean="0"/>
              <a:t>Many unknowns.</a:t>
            </a:r>
          </a:p>
          <a:p>
            <a:pPr lvl="1"/>
            <a:r>
              <a:rPr lang="en-US" sz="2200" smtClean="0"/>
              <a:t>Pressure</a:t>
            </a:r>
            <a:r>
              <a:rPr lang="en-US" smtClean="0"/>
              <a:t>.</a:t>
            </a:r>
          </a:p>
        </p:txBody>
      </p:sp>
      <p:sp>
        <p:nvSpPr>
          <p:cNvPr id="58371"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r>
              <a:rPr lang="en-US" sz="2800" smtClean="0"/>
              <a:t>A Process for Making Ethical Decisions</a:t>
            </a:r>
          </a:p>
        </p:txBody>
      </p:sp>
      <p:sp>
        <p:nvSpPr>
          <p:cNvPr id="60418" name="Content Placeholder 2"/>
          <p:cNvSpPr>
            <a:spLocks noGrp="1"/>
          </p:cNvSpPr>
          <p:nvPr>
            <p:ph idx="1"/>
          </p:nvPr>
        </p:nvSpPr>
        <p:spPr/>
        <p:txBody>
          <a:bodyPr/>
          <a:lstStyle/>
          <a:p>
            <a:r>
              <a:rPr lang="en-US" smtClean="0"/>
              <a:t>Recognize an ethical issue.</a:t>
            </a:r>
          </a:p>
          <a:p>
            <a:r>
              <a:rPr lang="en-US" smtClean="0"/>
              <a:t>Get the facts.</a:t>
            </a:r>
          </a:p>
          <a:p>
            <a:r>
              <a:rPr lang="en-US" smtClean="0"/>
              <a:t>Evaluate alternative actions.</a:t>
            </a:r>
          </a:p>
          <a:p>
            <a:r>
              <a:rPr lang="en-US" smtClean="0"/>
              <a:t>Make a decision and test it.</a:t>
            </a:r>
          </a:p>
          <a:p>
            <a:r>
              <a:rPr lang="en-US" smtClean="0"/>
              <a:t>Act and reflect on the outcome.</a:t>
            </a:r>
          </a:p>
          <a:p>
            <a:endParaRPr lang="en-US" smtClean="0"/>
          </a:p>
          <a:p>
            <a:endParaRPr lang="en-US" smtClean="0"/>
          </a:p>
          <a:p>
            <a:pPr>
              <a:buFontTx/>
              <a:buNone/>
            </a:pPr>
            <a:endParaRPr lang="en-US" smtClean="0"/>
          </a:p>
          <a:p>
            <a:pPr algn="r">
              <a:buFontTx/>
              <a:buNone/>
            </a:pPr>
            <a:endParaRPr lang="en-US" sz="1800" smtClean="0">
              <a:solidFill>
                <a:schemeClr val="tx1"/>
              </a:solidFill>
            </a:endParaRPr>
          </a:p>
          <a:p>
            <a:pPr algn="r">
              <a:buFontTx/>
              <a:buNone/>
            </a:pPr>
            <a:endParaRPr lang="en-US" sz="1800" smtClean="0">
              <a:solidFill>
                <a:schemeClr val="tx1"/>
              </a:solidFill>
            </a:endParaRPr>
          </a:p>
          <a:p>
            <a:pPr algn="r">
              <a:buFontTx/>
              <a:buNone/>
            </a:pPr>
            <a:endParaRPr lang="en-US" sz="1800" smtClean="0">
              <a:solidFill>
                <a:schemeClr val="tx1"/>
              </a:solidFill>
            </a:endParaRPr>
          </a:p>
          <a:p>
            <a:pPr algn="r">
              <a:buFontTx/>
              <a:buNone/>
            </a:pPr>
            <a:r>
              <a:rPr lang="en-US" sz="1800" smtClean="0">
                <a:solidFill>
                  <a:schemeClr val="tx1"/>
                </a:solidFill>
              </a:rPr>
              <a:t>Source: Markkula Center for Applied Ethics</a:t>
            </a:r>
          </a:p>
        </p:txBody>
      </p:sp>
      <p:sp>
        <p:nvSpPr>
          <p:cNvPr id="60419"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a:xfrm>
            <a:off x="1752600" y="457200"/>
            <a:ext cx="6934200" cy="563563"/>
          </a:xfrm>
        </p:spPr>
        <p:txBody>
          <a:bodyPr/>
          <a:lstStyle/>
          <a:p>
            <a:r>
              <a:rPr lang="en-US" sz="2800" smtClean="0"/>
              <a:t>Using the Principles of Ethical Theories to Evaluate Your Options</a:t>
            </a:r>
          </a:p>
        </p:txBody>
      </p:sp>
      <p:sp>
        <p:nvSpPr>
          <p:cNvPr id="62466" name="Content Placeholder 2"/>
          <p:cNvSpPr>
            <a:spLocks noGrp="1"/>
          </p:cNvSpPr>
          <p:nvPr>
            <p:ph idx="1"/>
          </p:nvPr>
        </p:nvSpPr>
        <p:spPr>
          <a:xfrm>
            <a:off x="1752600" y="1143000"/>
            <a:ext cx="6934200" cy="5334000"/>
          </a:xfrm>
        </p:spPr>
        <p:txBody>
          <a:bodyPr/>
          <a:lstStyle/>
          <a:p>
            <a:r>
              <a:rPr lang="en-US" smtClean="0"/>
              <a:t>Utilitarian </a:t>
            </a:r>
          </a:p>
          <a:p>
            <a:pPr lvl="1"/>
            <a:r>
              <a:rPr lang="en-US" smtClean="0"/>
              <a:t>Which option will produce the most good and do the least harm?</a:t>
            </a:r>
          </a:p>
          <a:p>
            <a:r>
              <a:rPr lang="en-US" smtClean="0"/>
              <a:t>Categorical Imperative/Rights</a:t>
            </a:r>
          </a:p>
          <a:p>
            <a:pPr lvl="1"/>
            <a:r>
              <a:rPr lang="en-US" smtClean="0"/>
              <a:t>Which option best respects the rights of all stakeholders?</a:t>
            </a:r>
          </a:p>
          <a:p>
            <a:r>
              <a:rPr lang="en-US" smtClean="0"/>
              <a:t>Distributive Justice</a:t>
            </a:r>
          </a:p>
          <a:p>
            <a:pPr lvl="1"/>
            <a:r>
              <a:rPr lang="en-US" smtClean="0"/>
              <a:t>Which option produces a fair distribution of benefits and costs for all stakeholders? </a:t>
            </a:r>
          </a:p>
          <a:p>
            <a:r>
              <a:rPr lang="en-US" smtClean="0"/>
              <a:t>Caring</a:t>
            </a:r>
          </a:p>
          <a:p>
            <a:pPr lvl="1"/>
            <a:r>
              <a:rPr lang="en-US" smtClean="0"/>
              <a:t>Which option cares for people with whom you have a special relationship?</a:t>
            </a:r>
          </a:p>
          <a:p>
            <a:r>
              <a:rPr lang="en-US" smtClean="0"/>
              <a:t>Virtue</a:t>
            </a:r>
          </a:p>
          <a:p>
            <a:pPr lvl="1"/>
            <a:r>
              <a:rPr lang="en-US" smtClean="0"/>
              <a:t>Which option leads you to act as the sort of person you want to be?</a:t>
            </a:r>
          </a:p>
        </p:txBody>
      </p:sp>
      <p:sp>
        <p:nvSpPr>
          <p:cNvPr id="62467"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7"/>
          <p:cNvSpPr>
            <a:spLocks noGrp="1"/>
          </p:cNvSpPr>
          <p:nvPr>
            <p:ph type="ctrTitle" sz="quarter"/>
          </p:nvPr>
        </p:nvSpPr>
        <p:spPr/>
        <p:txBody>
          <a:bodyPr/>
          <a:lstStyle/>
          <a:p>
            <a:r>
              <a:rPr lang="en-US" smtClean="0"/>
              <a:t>Human Resource Management and Ethical Organizations </a:t>
            </a:r>
          </a:p>
        </p:txBody>
      </p:sp>
      <p:sp>
        <p:nvSpPr>
          <p:cNvPr id="64514" name="Subtitle 18"/>
          <p:cNvSpPr>
            <a:spLocks noGrp="1"/>
          </p:cNvSpPr>
          <p:nvPr>
            <p:ph type="subTitle" sz="quarter" idx="1"/>
          </p:nvPr>
        </p:nvSpPr>
        <p:spPr/>
        <p:txBody>
          <a:bodyPr/>
          <a:lstStyle/>
          <a:p>
            <a:r>
              <a:rPr lang="en-US" dirty="0" smtClean="0"/>
              <a:t>Class 4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r>
              <a:rPr lang="en-US" sz="2800" smtClean="0"/>
              <a:t>Ethics Compliance Programs</a:t>
            </a:r>
          </a:p>
        </p:txBody>
      </p:sp>
      <p:sp>
        <p:nvSpPr>
          <p:cNvPr id="66562" name="Content Placeholder 2"/>
          <p:cNvSpPr>
            <a:spLocks noGrp="1"/>
          </p:cNvSpPr>
          <p:nvPr>
            <p:ph idx="1"/>
          </p:nvPr>
        </p:nvSpPr>
        <p:spPr/>
        <p:txBody>
          <a:bodyPr/>
          <a:lstStyle/>
          <a:p>
            <a:r>
              <a:rPr lang="en-US" smtClean="0"/>
              <a:t>Written code of ethics.</a:t>
            </a:r>
          </a:p>
          <a:p>
            <a:r>
              <a:rPr lang="en-US" smtClean="0"/>
              <a:t>Written standards of conduct.</a:t>
            </a:r>
          </a:p>
          <a:p>
            <a:r>
              <a:rPr lang="en-US" smtClean="0"/>
              <a:t>Ethics training.</a:t>
            </a:r>
          </a:p>
          <a:p>
            <a:r>
              <a:rPr lang="en-US" smtClean="0"/>
              <a:t>Mechanism for employees seeking advice.</a:t>
            </a:r>
          </a:p>
          <a:p>
            <a:r>
              <a:rPr lang="en-US" smtClean="0"/>
              <a:t>Reporting network where employees can report inappropriate behavior without fear of retaliation.</a:t>
            </a:r>
          </a:p>
          <a:p>
            <a:r>
              <a:rPr lang="en-US" smtClean="0"/>
              <a:t>Ethical behavior as a part of the performance appraisal system.</a:t>
            </a:r>
          </a:p>
          <a:p>
            <a:r>
              <a:rPr lang="en-US" smtClean="0"/>
              <a:t>Discipline for violating ethical standards.</a:t>
            </a:r>
          </a:p>
          <a:p>
            <a:endParaRPr lang="en-US" smtClean="0"/>
          </a:p>
        </p:txBody>
      </p:sp>
      <p:sp>
        <p:nvSpPr>
          <p:cNvPr id="66563"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r>
              <a:rPr lang="en-US" sz="2800" smtClean="0"/>
              <a:t>Ethics Compliance Programs</a:t>
            </a:r>
          </a:p>
        </p:txBody>
      </p:sp>
      <p:sp>
        <p:nvSpPr>
          <p:cNvPr id="68610" name="Content Placeholder 2"/>
          <p:cNvSpPr>
            <a:spLocks noGrp="1"/>
          </p:cNvSpPr>
          <p:nvPr>
            <p:ph idx="1"/>
          </p:nvPr>
        </p:nvSpPr>
        <p:spPr>
          <a:xfrm>
            <a:off x="1752600" y="1600200"/>
            <a:ext cx="6934200" cy="4525963"/>
          </a:xfrm>
        </p:spPr>
        <p:txBody>
          <a:bodyPr/>
          <a:lstStyle/>
          <a:p>
            <a:pPr>
              <a:buFontTx/>
              <a:buNone/>
            </a:pPr>
            <a:r>
              <a:rPr lang="en-US" smtClean="0"/>
              <a:t> 	“But we’ve been doing that …and ethical violations are still commonplace.” </a:t>
            </a:r>
          </a:p>
          <a:p>
            <a:pPr>
              <a:buFontTx/>
              <a:buNone/>
            </a:pPr>
            <a:endParaRPr lang="en-US" smtClean="0"/>
          </a:p>
          <a:p>
            <a:pPr>
              <a:buFontTx/>
              <a:buNone/>
            </a:pPr>
            <a:r>
              <a:rPr lang="en-US" smtClean="0"/>
              <a:t>	</a:t>
            </a:r>
            <a:r>
              <a:rPr lang="en-US" sz="2800" i="1" smtClean="0"/>
              <a:t>Even Enron had a code of ethics!</a:t>
            </a:r>
            <a:endParaRPr lang="en-US" i="1" smtClean="0"/>
          </a:p>
        </p:txBody>
      </p:sp>
      <p:sp>
        <p:nvSpPr>
          <p:cNvPr id="68611"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r>
              <a:rPr lang="en-US" sz="2800" smtClean="0"/>
              <a:t>Creating a Culture of Ethics</a:t>
            </a:r>
          </a:p>
        </p:txBody>
      </p:sp>
      <p:sp>
        <p:nvSpPr>
          <p:cNvPr id="70658" name="Content Placeholder 2"/>
          <p:cNvSpPr>
            <a:spLocks noGrp="1"/>
          </p:cNvSpPr>
          <p:nvPr>
            <p:ph idx="1"/>
          </p:nvPr>
        </p:nvSpPr>
        <p:spPr/>
        <p:txBody>
          <a:bodyPr/>
          <a:lstStyle/>
          <a:p>
            <a:r>
              <a:rPr lang="en-US" dirty="0" smtClean="0"/>
              <a:t>It’s not the compliance program–it’s the culture.</a:t>
            </a:r>
          </a:p>
          <a:p>
            <a:r>
              <a:rPr lang="en-US" dirty="0" smtClean="0"/>
              <a:t>Management sets the tone.</a:t>
            </a:r>
          </a:p>
          <a:p>
            <a:pPr lvl="1"/>
            <a:r>
              <a:rPr lang="en-US" dirty="0" smtClean="0"/>
              <a:t>Managers must model ethical behavior. They must “walk the talk.”</a:t>
            </a:r>
          </a:p>
          <a:p>
            <a:pPr lvl="1"/>
            <a:r>
              <a:rPr lang="en-US" dirty="0" smtClean="0"/>
              <a:t>Employees must trust management at all levels.</a:t>
            </a:r>
          </a:p>
          <a:p>
            <a:pPr lvl="1"/>
            <a:r>
              <a:rPr lang="en-US" dirty="0" smtClean="0"/>
              <a:t>Employees learn appropriate behavior by what they see managers doing.</a:t>
            </a:r>
          </a:p>
          <a:p>
            <a:pPr lvl="1"/>
            <a:r>
              <a:rPr lang="en-US" dirty="0" smtClean="0"/>
              <a:t>The importance of ethics must be communicated at all levels of the organization.</a:t>
            </a:r>
          </a:p>
          <a:p>
            <a:pPr lvl="1"/>
            <a:r>
              <a:rPr lang="en-US" dirty="0" smtClean="0"/>
              <a:t>Reward ethical behavior. Assess how the job was done, not just “making the numbers.”</a:t>
            </a:r>
          </a:p>
        </p:txBody>
      </p:sp>
      <p:sp>
        <p:nvSpPr>
          <p:cNvPr id="70659"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r>
              <a:rPr lang="en-US" sz="2800" smtClean="0"/>
              <a:t>HR’s Role in Organizational Ethics</a:t>
            </a:r>
          </a:p>
        </p:txBody>
      </p:sp>
      <p:sp>
        <p:nvSpPr>
          <p:cNvPr id="72706" name="Content Placeholder 2"/>
          <p:cNvSpPr>
            <a:spLocks noGrp="1"/>
          </p:cNvSpPr>
          <p:nvPr>
            <p:ph idx="1"/>
          </p:nvPr>
        </p:nvSpPr>
        <p:spPr/>
        <p:txBody>
          <a:bodyPr/>
          <a:lstStyle/>
          <a:p>
            <a:r>
              <a:rPr lang="en-US" smtClean="0"/>
              <a:t>Develop policies.</a:t>
            </a:r>
          </a:p>
          <a:p>
            <a:r>
              <a:rPr lang="en-US" smtClean="0"/>
              <a:t>Communicate with employees.</a:t>
            </a:r>
          </a:p>
          <a:p>
            <a:r>
              <a:rPr lang="en-US" smtClean="0"/>
              <a:t>Provide training.</a:t>
            </a:r>
          </a:p>
          <a:p>
            <a:r>
              <a:rPr lang="en-US" smtClean="0"/>
              <a:t>Handle inquiries. </a:t>
            </a:r>
          </a:p>
          <a:p>
            <a:r>
              <a:rPr lang="en-US" smtClean="0"/>
              <a:t>Provide assistance in resolving difficult situations.</a:t>
            </a:r>
          </a:p>
        </p:txBody>
      </p:sp>
      <p:sp>
        <p:nvSpPr>
          <p:cNvPr id="72707"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pPr eaLnBrk="1" hangingPunct="1"/>
            <a:r>
              <a:rPr lang="en-US" sz="2800" smtClean="0"/>
              <a:t>Learning Objectives</a:t>
            </a:r>
          </a:p>
        </p:txBody>
      </p:sp>
      <p:sp>
        <p:nvSpPr>
          <p:cNvPr id="19460" name="Rectangle 3"/>
          <p:cNvSpPr>
            <a:spLocks noGrp="1" noChangeArrowheads="1"/>
          </p:cNvSpPr>
          <p:nvPr>
            <p:ph idx="1"/>
          </p:nvPr>
        </p:nvSpPr>
        <p:spPr>
          <a:xfrm>
            <a:off x="1752600" y="1600200"/>
            <a:ext cx="6934200" cy="4525963"/>
          </a:xfrm>
        </p:spPr>
        <p:txBody>
          <a:bodyPr/>
          <a:lstStyle/>
          <a:p>
            <a:pPr eaLnBrk="1" hangingPunct="1">
              <a:lnSpc>
                <a:spcPct val="90000"/>
              </a:lnSpc>
            </a:pPr>
            <a:r>
              <a:rPr lang="en-US" sz="2800" smtClean="0"/>
              <a:t>By the end of this module, students will:</a:t>
            </a:r>
          </a:p>
          <a:p>
            <a:pPr lvl="1" eaLnBrk="1" hangingPunct="1">
              <a:lnSpc>
                <a:spcPct val="90000"/>
              </a:lnSpc>
            </a:pPr>
            <a:r>
              <a:rPr lang="en-US" sz="2400" smtClean="0"/>
              <a:t>Compare and contrast various ethical theories.</a:t>
            </a:r>
          </a:p>
          <a:p>
            <a:pPr lvl="1" eaLnBrk="1" hangingPunct="1">
              <a:lnSpc>
                <a:spcPct val="90000"/>
              </a:lnSpc>
            </a:pPr>
            <a:r>
              <a:rPr lang="en-US" sz="2400" smtClean="0"/>
              <a:t>Use ethical theories in the decision-making process.</a:t>
            </a:r>
          </a:p>
          <a:p>
            <a:pPr lvl="1" eaLnBrk="1" hangingPunct="1">
              <a:lnSpc>
                <a:spcPct val="90000"/>
              </a:lnSpc>
            </a:pPr>
            <a:r>
              <a:rPr lang="en-US" sz="2400" smtClean="0"/>
              <a:t>Apply ethical theories to the analysis of HR case problems.</a:t>
            </a:r>
          </a:p>
          <a:p>
            <a:pPr lvl="1" eaLnBrk="1" hangingPunct="1">
              <a:lnSpc>
                <a:spcPct val="90000"/>
              </a:lnSpc>
            </a:pPr>
            <a:r>
              <a:rPr lang="en-US" sz="2400" smtClean="0"/>
              <a:t>Identify various solutions to ethical case questions.</a:t>
            </a:r>
          </a:p>
          <a:p>
            <a:pPr lvl="1" eaLnBrk="1" hangingPunct="1">
              <a:lnSpc>
                <a:spcPct val="90000"/>
              </a:lnSpc>
            </a:pPr>
            <a:r>
              <a:rPr lang="en-US" sz="2400" smtClean="0"/>
              <a:t>Defend their recommended solutions using the ethical theories discussed in class.</a:t>
            </a:r>
          </a:p>
        </p:txBody>
      </p:sp>
      <p:sp>
        <p:nvSpPr>
          <p:cNvPr id="19457"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lstStyle/>
          <a:p>
            <a:r>
              <a:rPr lang="en-US" sz="2800" smtClean="0"/>
              <a:t>Fostering Ethical Organizations</a:t>
            </a:r>
          </a:p>
        </p:txBody>
      </p:sp>
      <p:sp>
        <p:nvSpPr>
          <p:cNvPr id="74754" name="Content Placeholder 2"/>
          <p:cNvSpPr>
            <a:spLocks noGrp="1"/>
          </p:cNvSpPr>
          <p:nvPr>
            <p:ph idx="1"/>
          </p:nvPr>
        </p:nvSpPr>
        <p:spPr>
          <a:xfrm>
            <a:off x="1447800" y="1371600"/>
            <a:ext cx="7467600" cy="4754563"/>
          </a:xfrm>
        </p:spPr>
        <p:txBody>
          <a:bodyPr/>
          <a:lstStyle/>
          <a:p>
            <a:pPr lvl="1">
              <a:buFont typeface="Arial" charset="0"/>
              <a:buNone/>
            </a:pPr>
            <a:r>
              <a:rPr lang="en-US" sz="2400" smtClean="0"/>
              <a:t>Strategic Management</a:t>
            </a:r>
          </a:p>
          <a:p>
            <a:pPr lvl="1"/>
            <a:r>
              <a:rPr lang="en-US" sz="2200" smtClean="0"/>
              <a:t>Align organizational systems to support ethics.</a:t>
            </a:r>
          </a:p>
          <a:p>
            <a:pPr lvl="2"/>
            <a:r>
              <a:rPr lang="en-US" sz="1800" smtClean="0"/>
              <a:t>Ethics must be an integral part of the organization’s strategy and values. </a:t>
            </a:r>
          </a:p>
          <a:p>
            <a:pPr lvl="1"/>
            <a:r>
              <a:rPr lang="en-US" sz="2200" smtClean="0"/>
              <a:t>Organization leaders must champion ethics. </a:t>
            </a:r>
          </a:p>
          <a:p>
            <a:pPr lvl="2"/>
            <a:r>
              <a:rPr lang="en-US" sz="1800" smtClean="0"/>
              <a:t>Management sets the tone.</a:t>
            </a:r>
          </a:p>
          <a:p>
            <a:pPr lvl="2"/>
            <a:r>
              <a:rPr lang="en-US" sz="1800" smtClean="0"/>
              <a:t>Leaders must demonstrate and foster integrity. </a:t>
            </a:r>
          </a:p>
          <a:p>
            <a:pPr lvl="1"/>
            <a:r>
              <a:rPr lang="en-US" sz="2200" smtClean="0"/>
              <a:t>Champion diversity and equity across the organization.</a:t>
            </a:r>
          </a:p>
          <a:p>
            <a:pPr lvl="1"/>
            <a:r>
              <a:rPr lang="en-US" sz="2200" smtClean="0"/>
              <a:t>Ensure stakeholder balance that addresses conflicting interests. </a:t>
            </a:r>
          </a:p>
          <a:p>
            <a:pPr lvl="1"/>
            <a:r>
              <a:rPr lang="en-US" sz="2200" smtClean="0"/>
              <a:t>Focus on the long-term perspective. </a:t>
            </a:r>
          </a:p>
          <a:p>
            <a:pPr lvl="1">
              <a:buFont typeface="Arial" charset="0"/>
              <a:buNone/>
            </a:pPr>
            <a:endParaRPr lang="en-US" smtClean="0"/>
          </a:p>
          <a:p>
            <a:endParaRPr lang="en-US" smtClean="0"/>
          </a:p>
        </p:txBody>
      </p:sp>
      <p:sp>
        <p:nvSpPr>
          <p:cNvPr id="74755"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a:xfrm>
            <a:off x="1828800" y="381000"/>
            <a:ext cx="7086600" cy="609600"/>
          </a:xfrm>
        </p:spPr>
        <p:txBody>
          <a:bodyPr/>
          <a:lstStyle/>
          <a:p>
            <a:r>
              <a:rPr lang="en-US" sz="2800" dirty="0" smtClean="0"/>
              <a:t>Fostering Ethical Organizations</a:t>
            </a:r>
          </a:p>
        </p:txBody>
      </p:sp>
      <p:sp>
        <p:nvSpPr>
          <p:cNvPr id="76802" name="Content Placeholder 2"/>
          <p:cNvSpPr>
            <a:spLocks noGrp="1"/>
          </p:cNvSpPr>
          <p:nvPr>
            <p:ph idx="1"/>
          </p:nvPr>
        </p:nvSpPr>
        <p:spPr/>
        <p:txBody>
          <a:bodyPr/>
          <a:lstStyle/>
          <a:p>
            <a:pPr>
              <a:buFontTx/>
              <a:buNone/>
            </a:pPr>
            <a:r>
              <a:rPr lang="en-US" sz="2400" smtClean="0"/>
              <a:t>Staffing: Recruitment and Selection</a:t>
            </a:r>
          </a:p>
          <a:p>
            <a:pPr lvl="1"/>
            <a:r>
              <a:rPr lang="en-US" sz="2400" smtClean="0"/>
              <a:t>Ensure equal opportunity practices.</a:t>
            </a:r>
          </a:p>
          <a:p>
            <a:pPr lvl="1"/>
            <a:r>
              <a:rPr lang="en-US" sz="2400" smtClean="0"/>
              <a:t>Recruit ethically responsible people.</a:t>
            </a:r>
          </a:p>
          <a:p>
            <a:pPr lvl="1"/>
            <a:r>
              <a:rPr lang="en-US" sz="2400" smtClean="0"/>
              <a:t>Make ethics a selection criteria.</a:t>
            </a:r>
          </a:p>
          <a:p>
            <a:pPr lvl="1"/>
            <a:r>
              <a:rPr lang="en-US" sz="2400" smtClean="0"/>
              <a:t>Interview for ethical values.</a:t>
            </a:r>
          </a:p>
          <a:p>
            <a:pPr>
              <a:buFontTx/>
              <a:buNone/>
            </a:pPr>
            <a:endParaRPr lang="en-US" sz="2400" smtClean="0"/>
          </a:p>
        </p:txBody>
      </p:sp>
      <p:sp>
        <p:nvSpPr>
          <p:cNvPr id="76803"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p:txBody>
          <a:bodyPr/>
          <a:lstStyle/>
          <a:p>
            <a:r>
              <a:rPr lang="en-US" sz="2800" smtClean="0"/>
              <a:t>Fostering Ethical Organizations</a:t>
            </a:r>
          </a:p>
        </p:txBody>
      </p:sp>
      <p:sp>
        <p:nvSpPr>
          <p:cNvPr id="78850" name="Content Placeholder 2"/>
          <p:cNvSpPr>
            <a:spLocks noGrp="1"/>
          </p:cNvSpPr>
          <p:nvPr>
            <p:ph idx="1"/>
          </p:nvPr>
        </p:nvSpPr>
        <p:spPr>
          <a:xfrm>
            <a:off x="1905000" y="1371600"/>
            <a:ext cx="7010400" cy="4678363"/>
          </a:xfrm>
        </p:spPr>
        <p:txBody>
          <a:bodyPr/>
          <a:lstStyle/>
          <a:p>
            <a:pPr>
              <a:buFontTx/>
              <a:buNone/>
            </a:pPr>
            <a:r>
              <a:rPr lang="en-US" sz="2400" dirty="0" smtClean="0"/>
              <a:t>HR Development</a:t>
            </a:r>
          </a:p>
          <a:p>
            <a:r>
              <a:rPr lang="en-US" dirty="0" smtClean="0"/>
              <a:t>Provide ethics training for all employees.</a:t>
            </a:r>
          </a:p>
          <a:p>
            <a:r>
              <a:rPr lang="en-US" dirty="0" smtClean="0"/>
              <a:t>Ensure equal access to development and career opportunities.</a:t>
            </a:r>
          </a:p>
          <a:p>
            <a:r>
              <a:rPr lang="en-US" dirty="0" smtClean="0"/>
              <a:t>Performance management and employee appraisal.</a:t>
            </a:r>
          </a:p>
          <a:p>
            <a:pPr lvl="1"/>
            <a:r>
              <a:rPr lang="en-US" sz="2200" dirty="0" smtClean="0"/>
              <a:t>Balanced scorecard assessment.</a:t>
            </a:r>
          </a:p>
          <a:p>
            <a:pPr lvl="1"/>
            <a:r>
              <a:rPr lang="en-US" sz="2200" dirty="0" smtClean="0"/>
              <a:t>Appraise ethical behavior as well as task accomplishment. “Hitting the numbers” is not enough. </a:t>
            </a:r>
          </a:p>
          <a:p>
            <a:pPr lvl="1"/>
            <a:r>
              <a:rPr lang="en-US" sz="2200" dirty="0" smtClean="0"/>
              <a:t>Give employees specifics on how to improve.</a:t>
            </a:r>
          </a:p>
          <a:p>
            <a:endParaRPr lang="en-US" dirty="0" smtClean="0"/>
          </a:p>
        </p:txBody>
      </p:sp>
      <p:sp>
        <p:nvSpPr>
          <p:cNvPr id="78851"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p:txBody>
          <a:bodyPr/>
          <a:lstStyle/>
          <a:p>
            <a:r>
              <a:rPr lang="en-US" sz="2800" smtClean="0"/>
              <a:t>Fostering Ethical Organizations</a:t>
            </a:r>
          </a:p>
        </p:txBody>
      </p:sp>
      <p:sp>
        <p:nvSpPr>
          <p:cNvPr id="80898" name="Content Placeholder 2"/>
          <p:cNvSpPr>
            <a:spLocks noGrp="1"/>
          </p:cNvSpPr>
          <p:nvPr>
            <p:ph idx="1"/>
          </p:nvPr>
        </p:nvSpPr>
        <p:spPr/>
        <p:txBody>
          <a:bodyPr/>
          <a:lstStyle/>
          <a:p>
            <a:pPr>
              <a:buFontTx/>
              <a:buNone/>
            </a:pPr>
            <a:r>
              <a:rPr lang="en-US" sz="2400" smtClean="0"/>
              <a:t>Compensation and Reward Systems</a:t>
            </a:r>
          </a:p>
          <a:p>
            <a:pPr lvl="1"/>
            <a:r>
              <a:rPr lang="en-US" sz="2400" smtClean="0"/>
              <a:t>Decrease pay inequities. </a:t>
            </a:r>
          </a:p>
          <a:p>
            <a:pPr lvl="2"/>
            <a:r>
              <a:rPr lang="en-US" smtClean="0"/>
              <a:t>Control executive compensation. </a:t>
            </a:r>
          </a:p>
          <a:p>
            <a:pPr lvl="1"/>
            <a:r>
              <a:rPr lang="en-US" sz="2400" smtClean="0"/>
              <a:t>Reward group or organization success. </a:t>
            </a:r>
          </a:p>
          <a:p>
            <a:pPr lvl="1"/>
            <a:r>
              <a:rPr lang="en-US" sz="2400" smtClean="0"/>
              <a:t>Provide incentives for cooperation. </a:t>
            </a:r>
          </a:p>
          <a:p>
            <a:pPr lvl="2"/>
            <a:r>
              <a:rPr lang="en-US" smtClean="0"/>
              <a:t>Gainsharing. </a:t>
            </a:r>
          </a:p>
          <a:p>
            <a:pPr lvl="1"/>
            <a:r>
              <a:rPr lang="en-US" sz="2400" smtClean="0"/>
              <a:t>Focus on intrinsic motivation.</a:t>
            </a:r>
            <a:r>
              <a:rPr lang="en-US" sz="2200" smtClean="0"/>
              <a:t> </a:t>
            </a:r>
          </a:p>
          <a:p>
            <a:pPr lvl="2">
              <a:buSzPct val="85000"/>
              <a:buFont typeface="Arial" charset="0"/>
              <a:buChar char="&gt;"/>
            </a:pPr>
            <a:r>
              <a:rPr lang="en-US" smtClean="0"/>
              <a:t>Continuous learning.</a:t>
            </a:r>
          </a:p>
          <a:p>
            <a:pPr lvl="2">
              <a:buSzPct val="85000"/>
              <a:buFont typeface="Arial" charset="0"/>
              <a:buChar char="&gt;"/>
            </a:pPr>
            <a:r>
              <a:rPr lang="en-US" smtClean="0"/>
              <a:t>Quality management. </a:t>
            </a:r>
          </a:p>
        </p:txBody>
      </p:sp>
      <p:sp>
        <p:nvSpPr>
          <p:cNvPr id="80899"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p:txBody>
          <a:bodyPr/>
          <a:lstStyle/>
          <a:p>
            <a:r>
              <a:rPr lang="en-US" sz="2800" smtClean="0"/>
              <a:t>Fostering Ethical Organizations</a:t>
            </a:r>
          </a:p>
        </p:txBody>
      </p:sp>
      <p:sp>
        <p:nvSpPr>
          <p:cNvPr id="82946" name="Content Placeholder 2"/>
          <p:cNvSpPr>
            <a:spLocks noGrp="1"/>
          </p:cNvSpPr>
          <p:nvPr>
            <p:ph idx="1"/>
          </p:nvPr>
        </p:nvSpPr>
        <p:spPr/>
        <p:txBody>
          <a:bodyPr/>
          <a:lstStyle/>
          <a:p>
            <a:pPr>
              <a:buFontTx/>
              <a:buNone/>
            </a:pPr>
            <a:r>
              <a:rPr lang="en-US" sz="2400" smtClean="0"/>
              <a:t>Employee Safety and Health</a:t>
            </a:r>
          </a:p>
          <a:p>
            <a:r>
              <a:rPr lang="en-US" sz="2600" smtClean="0"/>
              <a:t>Ensure safety goes beyond compliance.</a:t>
            </a:r>
          </a:p>
          <a:p>
            <a:r>
              <a:rPr lang="en-US" sz="2600" smtClean="0"/>
              <a:t>Make health and safety a priority and not just words on paper.</a:t>
            </a:r>
          </a:p>
          <a:p>
            <a:r>
              <a:rPr lang="en-US" sz="2600" smtClean="0"/>
              <a:t>Provide safety training and protective equipment.</a:t>
            </a:r>
          </a:p>
          <a:p>
            <a:r>
              <a:rPr lang="en-US" sz="2600" smtClean="0"/>
              <a:t>Incorporate policies that protect employees and the organization from risk.</a:t>
            </a:r>
          </a:p>
          <a:p>
            <a:r>
              <a:rPr lang="en-US" sz="2600" smtClean="0"/>
              <a:t>Encourage open dialog and communication.</a:t>
            </a:r>
            <a:r>
              <a:rPr lang="en-US" smtClean="0"/>
              <a:t> </a:t>
            </a:r>
          </a:p>
        </p:txBody>
      </p:sp>
      <p:sp>
        <p:nvSpPr>
          <p:cNvPr id="82947"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p:nvPr>
        </p:nvSpPr>
        <p:spPr/>
        <p:txBody>
          <a:bodyPr/>
          <a:lstStyle/>
          <a:p>
            <a:r>
              <a:rPr lang="en-US" sz="2800" smtClean="0"/>
              <a:t>Fostering Ethical Organizations</a:t>
            </a:r>
          </a:p>
        </p:txBody>
      </p:sp>
      <p:sp>
        <p:nvSpPr>
          <p:cNvPr id="84994" name="Content Placeholder 2"/>
          <p:cNvSpPr>
            <a:spLocks noGrp="1"/>
          </p:cNvSpPr>
          <p:nvPr>
            <p:ph idx="1"/>
          </p:nvPr>
        </p:nvSpPr>
        <p:spPr/>
        <p:txBody>
          <a:bodyPr/>
          <a:lstStyle/>
          <a:p>
            <a:pPr>
              <a:buFontTx/>
              <a:buNone/>
            </a:pPr>
            <a:r>
              <a:rPr lang="en-US" sz="2400" dirty="0" smtClean="0"/>
              <a:t>Employee Relations</a:t>
            </a:r>
          </a:p>
          <a:p>
            <a:r>
              <a:rPr lang="en-US" sz="2400" dirty="0" smtClean="0"/>
              <a:t>Full compliance with all employment and labor regulations.</a:t>
            </a:r>
          </a:p>
          <a:p>
            <a:r>
              <a:rPr lang="en-US" sz="2400" dirty="0" smtClean="0"/>
              <a:t>Training for all supervisory employees.</a:t>
            </a:r>
          </a:p>
          <a:p>
            <a:r>
              <a:rPr lang="en-US" sz="2400" dirty="0" smtClean="0"/>
              <a:t>Open communication.</a:t>
            </a:r>
          </a:p>
          <a:p>
            <a:r>
              <a:rPr lang="en-US" sz="2400" dirty="0" smtClean="0"/>
              <a:t>Equity in promotion and retrenchment processes.</a:t>
            </a:r>
          </a:p>
          <a:p>
            <a:r>
              <a:rPr lang="en-US" sz="2400" dirty="0" smtClean="0"/>
              <a:t>Skip-level interviews.</a:t>
            </a:r>
          </a:p>
          <a:p>
            <a:r>
              <a:rPr lang="en-US" sz="2400" dirty="0" smtClean="0"/>
              <a:t>Employee grievance systems.</a:t>
            </a:r>
          </a:p>
          <a:p>
            <a:r>
              <a:rPr lang="en-US" sz="2400" dirty="0" smtClean="0"/>
              <a:t>Whistleblower protection. </a:t>
            </a:r>
          </a:p>
          <a:p>
            <a:r>
              <a:rPr lang="en-US" sz="2400" dirty="0" smtClean="0"/>
              <a:t>Exit</a:t>
            </a:r>
            <a:r>
              <a:rPr lang="en-US" sz="2600" dirty="0" smtClean="0"/>
              <a:t> interviews.</a:t>
            </a:r>
            <a:r>
              <a:rPr lang="en-US" dirty="0" smtClean="0"/>
              <a:t> </a:t>
            </a:r>
          </a:p>
          <a:p>
            <a:endParaRPr lang="en-US" sz="2400" dirty="0" smtClean="0"/>
          </a:p>
        </p:txBody>
      </p:sp>
      <p:sp>
        <p:nvSpPr>
          <p:cNvPr id="84995"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p:nvPr>
        </p:nvSpPr>
        <p:spPr/>
        <p:txBody>
          <a:bodyPr/>
          <a:lstStyle/>
          <a:p>
            <a:r>
              <a:rPr lang="en-US" sz="2800" smtClean="0"/>
              <a:t>Fostering Ethical Organizations</a:t>
            </a:r>
          </a:p>
        </p:txBody>
      </p:sp>
      <p:sp>
        <p:nvSpPr>
          <p:cNvPr id="87042" name="Content Placeholder 2"/>
          <p:cNvSpPr>
            <a:spLocks noGrp="1"/>
          </p:cNvSpPr>
          <p:nvPr>
            <p:ph idx="1"/>
          </p:nvPr>
        </p:nvSpPr>
        <p:spPr>
          <a:xfrm>
            <a:off x="1752600" y="1752600"/>
            <a:ext cx="6934200" cy="4373563"/>
          </a:xfrm>
        </p:spPr>
        <p:txBody>
          <a:bodyPr/>
          <a:lstStyle/>
          <a:p>
            <a:pPr algn="ctr">
              <a:buFontTx/>
              <a:buNone/>
            </a:pPr>
            <a:r>
              <a:rPr lang="en-US" sz="3600" i="1" smtClean="0"/>
              <a:t>Linking HR Management and Ethical Organizations</a:t>
            </a:r>
            <a:r>
              <a:rPr lang="en-US" i="1" smtClean="0"/>
              <a:t> </a:t>
            </a:r>
          </a:p>
        </p:txBody>
      </p:sp>
      <p:sp>
        <p:nvSpPr>
          <p:cNvPr id="87043"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36</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z="2800" smtClean="0"/>
              <a:t>Ethics Defined</a:t>
            </a:r>
          </a:p>
        </p:txBody>
      </p:sp>
      <p:sp>
        <p:nvSpPr>
          <p:cNvPr id="21506" name="Content Placeholder 2"/>
          <p:cNvSpPr>
            <a:spLocks noGrp="1"/>
          </p:cNvSpPr>
          <p:nvPr>
            <p:ph idx="1"/>
          </p:nvPr>
        </p:nvSpPr>
        <p:spPr/>
        <p:txBody>
          <a:bodyPr/>
          <a:lstStyle/>
          <a:p>
            <a:r>
              <a:rPr lang="en-US" dirty="0" smtClean="0"/>
              <a:t>A science of human choice concerned with the basic guidelines for how one ought to live one’s life. It answers the question, “How should I live?”</a:t>
            </a:r>
          </a:p>
          <a:p>
            <a:pPr>
              <a:buFontTx/>
              <a:buNone/>
            </a:pPr>
            <a:endParaRPr lang="en-US" dirty="0" smtClean="0"/>
          </a:p>
          <a:p>
            <a:r>
              <a:rPr lang="en-US" dirty="0" smtClean="0"/>
              <a:t>The study and philosophy of human conduct with an emphasis on determining right and wrong.</a:t>
            </a:r>
          </a:p>
          <a:p>
            <a:endParaRPr lang="en-US" dirty="0" smtClean="0"/>
          </a:p>
          <a:p>
            <a:r>
              <a:rPr lang="en-US" dirty="0" smtClean="0"/>
              <a:t>The systematic study of general principles of right and wrong behavior. </a:t>
            </a:r>
          </a:p>
        </p:txBody>
      </p:sp>
      <p:sp>
        <p:nvSpPr>
          <p:cNvPr id="21507"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z="2800" smtClean="0"/>
              <a:t>Are Ethics and Morals the Same?</a:t>
            </a:r>
          </a:p>
        </p:txBody>
      </p:sp>
      <p:sp>
        <p:nvSpPr>
          <p:cNvPr id="23554" name="Content Placeholder 2"/>
          <p:cNvSpPr>
            <a:spLocks noGrp="1"/>
          </p:cNvSpPr>
          <p:nvPr>
            <p:ph idx="1"/>
          </p:nvPr>
        </p:nvSpPr>
        <p:spPr/>
        <p:txBody>
          <a:bodyPr/>
          <a:lstStyle/>
          <a:p>
            <a:pPr lvl="1"/>
            <a:r>
              <a:rPr lang="en-US" sz="2400" smtClean="0"/>
              <a:t>Ethics refers to the systematic study of general principles of right and wrong behavior.</a:t>
            </a:r>
          </a:p>
          <a:p>
            <a:pPr lvl="1"/>
            <a:endParaRPr lang="en-US" sz="2400" smtClean="0"/>
          </a:p>
          <a:p>
            <a:pPr lvl="1"/>
            <a:r>
              <a:rPr lang="en-US" sz="2400" smtClean="0"/>
              <a:t>Morals and morality describe specific, culturally transmitted standards of right and wrong.</a:t>
            </a:r>
          </a:p>
          <a:p>
            <a:pPr lvl="1"/>
            <a:endParaRPr lang="en-US" sz="2400" smtClean="0"/>
          </a:p>
          <a:p>
            <a:pPr lvl="1"/>
            <a:r>
              <a:rPr lang="en-US" sz="2400" smtClean="0"/>
              <a:t>Both ethics and morality involve decisions about right and wrong.</a:t>
            </a:r>
          </a:p>
          <a:p>
            <a:pPr lvl="1"/>
            <a:endParaRPr lang="en-US" sz="2400" smtClean="0"/>
          </a:p>
          <a:p>
            <a:pPr lvl="1" algn="r">
              <a:buFont typeface="Arial" charset="0"/>
              <a:buNone/>
            </a:pPr>
            <a:r>
              <a:rPr lang="en-US" sz="1600" smtClean="0"/>
              <a:t>Johnson, (2007).</a:t>
            </a:r>
          </a:p>
          <a:p>
            <a:endParaRPr lang="en-US" smtClean="0"/>
          </a:p>
          <a:p>
            <a:endParaRPr lang="en-US" smtClean="0"/>
          </a:p>
        </p:txBody>
      </p:sp>
      <p:sp>
        <p:nvSpPr>
          <p:cNvPr id="23555"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1752600" y="457200"/>
            <a:ext cx="6934200" cy="563563"/>
          </a:xfrm>
        </p:spPr>
        <p:txBody>
          <a:bodyPr/>
          <a:lstStyle/>
          <a:p>
            <a:r>
              <a:rPr lang="en-US" sz="2800" smtClean="0"/>
              <a:t>Deciding What’s Right and Wrong: Philosophical Theories</a:t>
            </a:r>
            <a:r>
              <a:rPr lang="en-US" smtClean="0"/>
              <a:t> </a:t>
            </a:r>
          </a:p>
        </p:txBody>
      </p:sp>
      <p:sp>
        <p:nvSpPr>
          <p:cNvPr id="25602" name="Content Placeholder 2"/>
          <p:cNvSpPr>
            <a:spLocks noGrp="1"/>
          </p:cNvSpPr>
          <p:nvPr>
            <p:ph idx="1"/>
          </p:nvPr>
        </p:nvSpPr>
        <p:spPr/>
        <p:txBody>
          <a:bodyPr/>
          <a:lstStyle/>
          <a:p>
            <a:r>
              <a:rPr lang="en-US" sz="2400" smtClean="0"/>
              <a:t>Utilitarian Theory</a:t>
            </a:r>
          </a:p>
          <a:p>
            <a:endParaRPr lang="en-US" sz="2400" smtClean="0"/>
          </a:p>
          <a:p>
            <a:r>
              <a:rPr lang="en-US" sz="2400" smtClean="0"/>
              <a:t>Categorical Imperative/Principle of Rights</a:t>
            </a:r>
          </a:p>
          <a:p>
            <a:endParaRPr lang="en-US" sz="2400" smtClean="0"/>
          </a:p>
          <a:p>
            <a:r>
              <a:rPr lang="en-US" sz="2400" smtClean="0"/>
              <a:t>Distributive Justice</a:t>
            </a:r>
          </a:p>
          <a:p>
            <a:endParaRPr lang="en-US" sz="2400" smtClean="0"/>
          </a:p>
          <a:p>
            <a:r>
              <a:rPr lang="en-US" sz="2400" smtClean="0"/>
              <a:t>Ethics of Care</a:t>
            </a:r>
          </a:p>
          <a:p>
            <a:endParaRPr lang="en-US" sz="2400" smtClean="0"/>
          </a:p>
          <a:p>
            <a:r>
              <a:rPr lang="en-US" sz="2400" smtClean="0"/>
              <a:t>Aristotle’s Virtue Ethics</a:t>
            </a:r>
          </a:p>
          <a:p>
            <a:endParaRPr lang="en-US" sz="2400" smtClean="0"/>
          </a:p>
          <a:p>
            <a:r>
              <a:rPr lang="en-US" sz="2400" smtClean="0"/>
              <a:t>Ethical Relativism</a:t>
            </a:r>
          </a:p>
          <a:p>
            <a:pPr>
              <a:buFontTx/>
              <a:buNone/>
            </a:pPr>
            <a:endParaRPr lang="en-US" smtClean="0"/>
          </a:p>
          <a:p>
            <a:endParaRPr lang="en-US" smtClean="0"/>
          </a:p>
          <a:p>
            <a:endParaRPr lang="en-US" smtClean="0"/>
          </a:p>
          <a:p>
            <a:endParaRPr lang="en-US" smtClean="0"/>
          </a:p>
          <a:p>
            <a:endParaRPr lang="en-US" smtClean="0"/>
          </a:p>
          <a:p>
            <a:endParaRPr lang="en-US" smtClean="0"/>
          </a:p>
          <a:p>
            <a:endParaRPr lang="en-US" smtClean="0"/>
          </a:p>
        </p:txBody>
      </p:sp>
      <p:sp>
        <p:nvSpPr>
          <p:cNvPr id="25603"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sz="2800" smtClean="0"/>
              <a:t>Principles of Utilitarianism </a:t>
            </a:r>
          </a:p>
        </p:txBody>
      </p:sp>
      <p:sp>
        <p:nvSpPr>
          <p:cNvPr id="27650" name="Content Placeholder 2"/>
          <p:cNvSpPr>
            <a:spLocks noGrp="1"/>
          </p:cNvSpPr>
          <p:nvPr>
            <p:ph idx="1"/>
          </p:nvPr>
        </p:nvSpPr>
        <p:spPr/>
        <p:txBody>
          <a:bodyPr/>
          <a:lstStyle/>
          <a:p>
            <a:pPr lvl="1"/>
            <a:r>
              <a:rPr lang="en-US" sz="2400" dirty="0" smtClean="0"/>
              <a:t>The action taken is ethical if it produces the most good and the least harm for everyone affected. </a:t>
            </a:r>
          </a:p>
          <a:p>
            <a:pPr lvl="1"/>
            <a:r>
              <a:rPr lang="en-US" sz="2400" dirty="0" smtClean="0"/>
              <a:t>Judgment is based on a cost/benefit analysis. </a:t>
            </a:r>
          </a:p>
          <a:p>
            <a:pPr lvl="2"/>
            <a:r>
              <a:rPr lang="en-US" dirty="0" smtClean="0"/>
              <a:t>Some costs and benefits are difficult or impossible to measure.</a:t>
            </a:r>
          </a:p>
          <a:p>
            <a:pPr lvl="1"/>
            <a:r>
              <a:rPr lang="en-US" sz="2400" dirty="0" smtClean="0"/>
              <a:t>Focus is on the results of the action, not on how the results are achieved.</a:t>
            </a:r>
          </a:p>
          <a:p>
            <a:pPr lvl="2"/>
            <a:r>
              <a:rPr lang="en-US" dirty="0" smtClean="0"/>
              <a:t>Assumes the end justifies the means.</a:t>
            </a:r>
          </a:p>
          <a:p>
            <a:endParaRPr lang="en-US" dirty="0" smtClean="0"/>
          </a:p>
        </p:txBody>
      </p:sp>
      <p:sp>
        <p:nvSpPr>
          <p:cNvPr id="27651"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sz="2800" smtClean="0"/>
              <a:t>Principles of the Categorical Imperative</a:t>
            </a:r>
          </a:p>
        </p:txBody>
      </p:sp>
      <p:sp>
        <p:nvSpPr>
          <p:cNvPr id="29698" name="Content Placeholder 2"/>
          <p:cNvSpPr>
            <a:spLocks noGrp="1"/>
          </p:cNvSpPr>
          <p:nvPr>
            <p:ph idx="1"/>
          </p:nvPr>
        </p:nvSpPr>
        <p:spPr/>
        <p:txBody>
          <a:bodyPr/>
          <a:lstStyle/>
          <a:p>
            <a:pPr lvl="1"/>
            <a:r>
              <a:rPr lang="en-US" sz="2200" dirty="0" smtClean="0"/>
              <a:t>Sometimes</a:t>
            </a:r>
            <a:r>
              <a:rPr lang="en-US" sz="2400" dirty="0" smtClean="0"/>
              <a:t> called the Principle of Rights.</a:t>
            </a:r>
          </a:p>
          <a:p>
            <a:pPr lvl="1"/>
            <a:r>
              <a:rPr lang="en-US" sz="2400" dirty="0" smtClean="0"/>
              <a:t>An action is ethical because the individual engaging in the action has a moral right to do so.</a:t>
            </a:r>
          </a:p>
          <a:p>
            <a:pPr lvl="1"/>
            <a:r>
              <a:rPr lang="en-US" sz="2400" dirty="0" smtClean="0"/>
              <a:t>A right is an entitlement intended to protect someone’s interests.</a:t>
            </a:r>
          </a:p>
          <a:p>
            <a:pPr lvl="1"/>
            <a:r>
              <a:rPr lang="en-US" sz="2400" dirty="0" smtClean="0"/>
              <a:t>The Golden Rule:</a:t>
            </a:r>
          </a:p>
          <a:p>
            <a:pPr lvl="2"/>
            <a:r>
              <a:rPr lang="en-US" dirty="0" smtClean="0"/>
              <a:t>You should engage in an action only if you agree everyone else should do it, too.</a:t>
            </a:r>
          </a:p>
          <a:p>
            <a:pPr lvl="2"/>
            <a:r>
              <a:rPr lang="en-US" dirty="0" smtClean="0"/>
              <a:t>What if the actions were reversed? You should be willing to have the action done to you. </a:t>
            </a:r>
          </a:p>
        </p:txBody>
      </p:sp>
      <p:sp>
        <p:nvSpPr>
          <p:cNvPr id="29699"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sz="2800" smtClean="0"/>
              <a:t>Principles of the Ethics of Care </a:t>
            </a:r>
          </a:p>
        </p:txBody>
      </p:sp>
      <p:sp>
        <p:nvSpPr>
          <p:cNvPr id="31746" name="Content Placeholder 2"/>
          <p:cNvSpPr>
            <a:spLocks noGrp="1"/>
          </p:cNvSpPr>
          <p:nvPr>
            <p:ph idx="1"/>
          </p:nvPr>
        </p:nvSpPr>
        <p:spPr/>
        <p:txBody>
          <a:bodyPr/>
          <a:lstStyle/>
          <a:p>
            <a:pPr>
              <a:buFontTx/>
              <a:buNone/>
            </a:pPr>
            <a:endParaRPr lang="en-US" sz="2400" smtClean="0"/>
          </a:p>
          <a:p>
            <a:pPr lvl="1"/>
            <a:r>
              <a:rPr lang="en-US" sz="2400" smtClean="0"/>
              <a:t>The morally correct action is one that appropriately cares for the individuals involved. </a:t>
            </a:r>
          </a:p>
          <a:p>
            <a:pPr lvl="1"/>
            <a:r>
              <a:rPr lang="en-US" sz="2400" smtClean="0"/>
              <a:t>A person’s moral obligations are not to follow impartial principles but rather to care for the good of particular individuals. </a:t>
            </a:r>
          </a:p>
          <a:p>
            <a:pPr lvl="1"/>
            <a:r>
              <a:rPr lang="en-US" sz="2400" smtClean="0"/>
              <a:t>This theory emphasizes special relationships.</a:t>
            </a:r>
          </a:p>
          <a:p>
            <a:pPr lvl="1">
              <a:buFont typeface="Arial" charset="0"/>
              <a:buNone/>
            </a:pPr>
            <a:endParaRPr lang="en-US" sz="2400" smtClean="0"/>
          </a:p>
        </p:txBody>
      </p:sp>
      <p:sp>
        <p:nvSpPr>
          <p:cNvPr id="31747" name="Footer Placeholder 3"/>
          <p:cNvSpPr>
            <a:spLocks noGrp="1"/>
          </p:cNvSpPr>
          <p:nvPr>
            <p:ph type="ftr" sz="quarter" idx="10"/>
          </p:nvPr>
        </p:nvSpPr>
        <p:spPr>
          <a:noFill/>
        </p:spPr>
        <p:txBody>
          <a:bodyPr/>
          <a:lstStyle/>
          <a:p>
            <a:r>
              <a:rPr lang="en-US" smtClean="0"/>
              <a:t>SHRM© 2010</a:t>
            </a:r>
            <a:endParaRPr lang="en-US" baseline="0" smtClean="0"/>
          </a:p>
        </p:txBody>
      </p:sp>
      <p:sp>
        <p:nvSpPr>
          <p:cNvPr id="6" name="Slide Number Placeholder 5"/>
          <p:cNvSpPr>
            <a:spLocks noGrp="1"/>
          </p:cNvSpPr>
          <p:nvPr>
            <p:ph type="sldNum" sz="quarter" idx="11"/>
          </p:nvPr>
        </p:nvSpPr>
        <p:spPr/>
        <p:txBody>
          <a:bodyPr/>
          <a:lstStyle/>
          <a:p>
            <a:pPr>
              <a:defRPr/>
            </a:pPr>
            <a:fld id="{2E932F3A-7B01-48C6-895E-76E3240FA528}"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ategic HRM Template">
  <a:themeElements>
    <a:clrScheme name="Strategic HRM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ategic HR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trategic HRM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ategic HRM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ategic HRM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ategic HRM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ategic HRM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ategic HRM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ategic HRM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ategic HRM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ategic HRM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ategic HRM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ategic HRM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ategic HRM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E9C6825AA4D134EB99D2F699F0CF23B" ma:contentTypeVersion="2" ma:contentTypeDescription="Create a new document." ma:contentTypeScope="" ma:versionID="baff4f433a6ac5edff774b4b2755a58b">
  <xsd:schema xmlns:xsd="http://www.w3.org/2001/XMLSchema" xmlns:xs="http://www.w3.org/2001/XMLSchema" xmlns:p="http://schemas.microsoft.com/office/2006/metadata/properties" xmlns:ns1="http://schemas.microsoft.com/sharepoint/v3" xmlns:ns2="9e35c72e-853b-4481-acd9-8b56c994845b" xmlns:ns3="f91e3bc2-5a25-4b4f-a838-28da75dacf57" targetNamespace="http://schemas.microsoft.com/office/2006/metadata/properties" ma:root="true" ma:fieldsID="a4e1b469e09b1a529f1010db51b14675" ns1:_="" ns2:_="" ns3:_="">
    <xsd:import namespace="http://schemas.microsoft.com/sharepoint/v3"/>
    <xsd:import namespace="9e35c72e-853b-4481-acd9-8b56c994845b"/>
    <xsd:import namespace="f91e3bc2-5a25-4b4f-a838-28da75dacf57"/>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2:TaxKeywordTaxHTField" minOccurs="0"/>
                <xsd:element ref="ns2:TaxCatchAll" minOccurs="0"/>
                <xsd:element ref="ns2:TaxCatchAllLabel" minOccurs="0"/>
                <xsd:element ref="ns3:SHRMCoreIsTool" minOccurs="0"/>
                <xsd:element ref="ns3:SHRMCoreMembersOnl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e35c72e-853b-4481-acd9-8b56c994845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KeywordTaxHTField" ma:index="13" nillable="true" ma:taxonomy="true" ma:internalName="TaxKeywordTaxHTField" ma:taxonomyFieldName="Enterprise_x0020_Keywords"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TaxCatchAll" ma:index="14" nillable="true" ma:displayName="Taxonomy Catch All Column" ma:hidden="true" ma:list="{34ac6ce0-1bc1-4c00-9ac6-5299b43f4132}" ma:internalName="TaxCatchAll" ma:showField="CatchAllData" ma:web="9e35c72e-853b-4481-acd9-8b56c994845b">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34ac6ce0-1bc1-4c00-9ac6-5299b43f4132}" ma:internalName="TaxCatchAllLabel" ma:readOnly="true" ma:showField="CatchAllDataLabel" ma:web="9e35c72e-853b-4481-acd9-8b56c994845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91e3bc2-5a25-4b4f-a838-28da75dacf57" elementFormDefault="qualified">
    <xsd:import namespace="http://schemas.microsoft.com/office/2006/documentManagement/types"/>
    <xsd:import namespace="http://schemas.microsoft.com/office/infopath/2007/PartnerControls"/>
    <xsd:element name="SHRMCoreIsTool" ma:index="17" nillable="true" ma:displayName="Is Tool" ma:internalName="Is_x0020_Tool">
      <xsd:simpleType>
        <xsd:restriction base="dms:Boolean"/>
      </xsd:simpleType>
    </xsd:element>
    <xsd:element name="SHRMCoreMembersOnly" ma:index="18" nillable="true" ma:displayName="Members Only" ma:internalName="Members_x0020_Only">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_dlc_DocId xmlns="9e35c72e-853b-4481-acd9-8b56c994845b">UC5APVKEY7YA-445657348-217</_dlc_DocId>
    <_dlc_DocIdUrl xmlns="9e35c72e-853b-4481-acd9-8b56c994845b">
      <Url>https://edit.shrm.org/certification/educators/_layouts/15/DocIdRedir.aspx?ID=UC5APVKEY7YA-445657348-217</Url>
      <Description>UC5APVKEY7YA-445657348-217</Description>
    </_dlc_DocIdUrl>
    <SHRMCoreMembersOnly xmlns="f91e3bc2-5a25-4b4f-a838-28da75dacf57" xsi:nil="true"/>
    <TaxKeywordTaxHTField xmlns="9e35c72e-853b-4481-acd9-8b56c994845b">
      <Terms xmlns="http://schemas.microsoft.com/office/infopath/2007/PartnerControls"/>
    </TaxKeywordTaxHTField>
    <TaxCatchAll xmlns="9e35c72e-853b-4481-acd9-8b56c994845b"/>
    <SHRMCoreIsTool xmlns="f91e3bc2-5a25-4b4f-a838-28da75dacf57"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24E8006-3EC6-4A77-B316-4DCFEF4AFF42}"/>
</file>

<file path=customXml/itemProps2.xml><?xml version="1.0" encoding="utf-8"?>
<ds:datastoreItem xmlns:ds="http://schemas.openxmlformats.org/officeDocument/2006/customXml" ds:itemID="{1F23F23C-01C8-4C45-A835-21A6A91D33B8}"/>
</file>

<file path=customXml/itemProps3.xml><?xml version="1.0" encoding="utf-8"?>
<ds:datastoreItem xmlns:ds="http://schemas.openxmlformats.org/officeDocument/2006/customXml" ds:itemID="{E8587875-4F92-4FDC-B965-7B9A5023E83A}"/>
</file>

<file path=customXml/itemProps4.xml><?xml version="1.0" encoding="utf-8"?>
<ds:datastoreItem xmlns:ds="http://schemas.openxmlformats.org/officeDocument/2006/customXml" ds:itemID="{501E8FA7-5901-4191-9A3E-3F54E13C5FEB}"/>
</file>

<file path=docProps/app.xml><?xml version="1.0" encoding="utf-8"?>
<Properties xmlns="http://schemas.openxmlformats.org/officeDocument/2006/extended-properties" xmlns:vt="http://schemas.openxmlformats.org/officeDocument/2006/docPropsVTypes">
  <Template>Strategic HR Management Template</Template>
  <TotalTime>3459</TotalTime>
  <Words>5543</Words>
  <Application>Microsoft Office PowerPoint</Application>
  <PresentationFormat>On-screen Show (4:3)</PresentationFormat>
  <Paragraphs>540</Paragraphs>
  <Slides>36</Slides>
  <Notes>36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Strategic HRM Template</vt:lpstr>
      <vt:lpstr>Ethics in Human Resource Management</vt:lpstr>
      <vt:lpstr>Ethical Theories </vt:lpstr>
      <vt:lpstr>Learning Objectives</vt:lpstr>
      <vt:lpstr>Ethics Defined</vt:lpstr>
      <vt:lpstr>Are Ethics and Morals the Same?</vt:lpstr>
      <vt:lpstr>Deciding What’s Right and Wrong: Philosophical Theories </vt:lpstr>
      <vt:lpstr>Principles of Utilitarianism </vt:lpstr>
      <vt:lpstr>Principles of the Categorical Imperative</vt:lpstr>
      <vt:lpstr>Principles of the Ethics of Care </vt:lpstr>
      <vt:lpstr>Principles of Aristotle’s Virtue Ethics</vt:lpstr>
      <vt:lpstr> Principles of Ethical Relativism</vt:lpstr>
      <vt:lpstr>Moral Development  and Making Ethical Decisions </vt:lpstr>
      <vt:lpstr>Moral Development</vt:lpstr>
      <vt:lpstr>Kohlberg’s Six Stages of Moral Development</vt:lpstr>
      <vt:lpstr>Kohlberg’s Six Stages of Moral Development</vt:lpstr>
      <vt:lpstr>Kohlberg’s Six Stages of Moral Development</vt:lpstr>
      <vt:lpstr>Kohlberg’s Critics</vt:lpstr>
      <vt:lpstr>Moral Judgment and Moral Conduct</vt:lpstr>
      <vt:lpstr>What Makes Moral People Behave Unethically? </vt:lpstr>
      <vt:lpstr>What Makes Moral People Behave  Unethically at Work? </vt:lpstr>
      <vt:lpstr>Unethical Behavior in the Workplace </vt:lpstr>
      <vt:lpstr>Making Ethical Decisions</vt:lpstr>
      <vt:lpstr>A Process for Making Ethical Decisions</vt:lpstr>
      <vt:lpstr>Using the Principles of Ethical Theories to Evaluate Your Options</vt:lpstr>
      <vt:lpstr>Human Resource Management and Ethical Organizations </vt:lpstr>
      <vt:lpstr>Ethics Compliance Programs</vt:lpstr>
      <vt:lpstr>Ethics Compliance Programs</vt:lpstr>
      <vt:lpstr>Creating a Culture of Ethics</vt:lpstr>
      <vt:lpstr>HR’s Role in Organizational Ethics</vt:lpstr>
      <vt:lpstr>Fostering Ethical Organizations</vt:lpstr>
      <vt:lpstr>Fostering Ethical Organizations</vt:lpstr>
      <vt:lpstr>Fostering Ethical Organizations</vt:lpstr>
      <vt:lpstr>Fostering Ethical Organizations</vt:lpstr>
      <vt:lpstr>Fostering Ethical Organizations</vt:lpstr>
      <vt:lpstr>Fostering Ethical Organizations</vt:lpstr>
      <vt:lpstr>Fostering Ethical Organizations</vt:lpstr>
    </vt:vector>
  </TitlesOfParts>
  <Manager/>
  <Company>SHRM</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elewis</dc:creator>
  <cp:keywords/>
  <dc:description/>
  <cp:lastModifiedBy>Anon</cp:lastModifiedBy>
  <cp:revision>266</cp:revision>
  <dcterms:created xsi:type="dcterms:W3CDTF">2008-03-26T17:48:33Z</dcterms:created>
  <dcterms:modified xsi:type="dcterms:W3CDTF">2010-12-15T18:38:52Z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0x010100BE9C6825AA4D134EB99D2F699F0CF23B</vt:lpwstr>
  </property>
  <property fmtid="{D5CDD505-2E9C-101B-9397-08002B2CF9AE}" pid="3" name="Order">
    <vt:r8>29000</vt:r8>
  </property>
  <property fmtid="{D5CDD505-2E9C-101B-9397-08002B2CF9AE}" pid="4" name="TemplateUrl">
    <vt:lpwstr/>
  </property>
  <property fmtid="{D5CDD505-2E9C-101B-9397-08002B2CF9AE}" pid="5" name="_SourceUrl">
    <vt:lpwstr/>
  </property>
  <property fmtid="{D5CDD505-2E9C-101B-9397-08002B2CF9AE}" pid="6" name="_SharedFileIndex">
    <vt:lpwstr/>
  </property>
  <property fmtid="{D5CDD505-2E9C-101B-9397-08002B2CF9AE}" pid="7" name="xd_Signature">
    <vt:bool>false</vt:bool>
  </property>
  <property fmtid="{D5CDD505-2E9C-101B-9397-08002B2CF9AE}" pid="8" name="xd_ProgID">
    <vt:lpwstr/>
  </property>
  <property fmtid="{D5CDD505-2E9C-101B-9397-08002B2CF9AE}" pid="9" name="_dlc_DocIdItemGuid">
    <vt:lpwstr>ce7f00c5-6470-429f-887d-3e9e0999e931</vt:lpwstr>
  </property>
</Properties>
</file>