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jpeg" ContentType="image/jpeg"/>
  <Default Extension="xml" ContentType="application/xml"/>
  <Default Extension="gif" ContentType="image/gif"/>
  <Override PartName="/ppt/presentation.xml" ContentType="application/vnd.openxmlformats-officedocument.presentationml.presentation.main+xml"/>
  <Override PartName="/ppt/slides/slide61.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60.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67.xml" ContentType="application/vnd.openxmlformats-officedocument.presentationml.slide+xml"/>
  <Override PartName="/ppt/slides/slide66.xml" ContentType="application/vnd.openxmlformats-officedocument.presentationml.slide+xml"/>
  <Override PartName="/ppt/slides/slide57.xml" ContentType="application/vnd.openxmlformats-officedocument.presentationml.slide+xml"/>
  <Override PartName="/ppt/slides/slide65.xml" ContentType="application/vnd.openxmlformats-officedocument.presentationml.slide+xml"/>
  <Override PartName="/ppt/slides/slide64.xml" ContentType="application/vnd.openxmlformats-officedocument.presentationml.slide+xml"/>
  <Override PartName="/ppt/slides/slide58.xml" ContentType="application/vnd.openxmlformats-officedocument.presentationml.slide+xml"/>
  <Override PartName="/ppt/slides/slide63.xml" ContentType="application/vnd.openxmlformats-officedocument.presentationml.slide+xml"/>
  <Override PartName="/ppt/slides/slide62.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56.xml" ContentType="application/vnd.openxmlformats-officedocument.presentationml.slide+xml"/>
  <Override PartName="/ppt/slides/slide55.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7.xml" ContentType="application/vnd.openxmlformats-officedocument.presentationml.slide+xml"/>
  <Override PartName="/ppt/slides/slide7.xml" ContentType="application/vnd.openxmlformats-officedocument.presentationml.slide+xml"/>
  <Override PartName="/ppt/slides/slide19.xml" ContentType="application/vnd.openxmlformats-officedocument.presentationml.slide+xml"/>
  <Override PartName="/ppt/slides/slide14.xml" ContentType="application/vnd.openxmlformats-officedocument.presentationml.slide+xml"/>
  <Override PartName="/ppt/slides/slide4.xml" ContentType="application/vnd.openxmlformats-officedocument.presentationml.slide+xml"/>
  <Override PartName="/ppt/slides/slide9.xml" ContentType="application/vnd.openxmlformats-officedocument.presentationml.slide+xml"/>
  <Override PartName="/ppt/slides/slide18.xml" ContentType="application/vnd.openxmlformats-officedocument.presentationml.slide+xml"/>
  <Override PartName="/ppt/slides/slide13.xml" ContentType="application/vnd.openxmlformats-officedocument.presentationml.slide+xml"/>
  <Override PartName="/ppt/slides/slide5.xml" ContentType="application/vnd.openxmlformats-officedocument.presentationml.slide+xml"/>
  <Override PartName="/ppt/slides/slide16.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20.xml" ContentType="application/vnd.openxmlformats-officedocument.presentationml.slide+xml"/>
  <Override PartName="/ppt/slides/slide22.xml" ContentType="application/vnd.openxmlformats-officedocument.presentationml.slide+xml"/>
  <Override PartName="/ppt/slides/slide11.xml" ContentType="application/vnd.openxmlformats-officedocument.presentationml.slide+xml"/>
  <Override PartName="/ppt/slides/slide15.xml" ContentType="application/vnd.openxmlformats-officedocument.presentationml.slide+xml"/>
  <Override PartName="/ppt/slides/slide12.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2.xml" ContentType="application/vnd.openxmlformats-officedocument.presentationml.slide+xml"/>
  <Override PartName="/ppt/slides/slide21.xml" ContentType="application/vnd.openxmlformats-officedocument.presentationml.slide+xml"/>
  <Override PartName="/ppt/slideMasters/slideMaster1.xml" ContentType="application/vnd.openxmlformats-officedocument.presentationml.slideMaster+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35.xml" ContentType="application/vnd.openxmlformats-officedocument.presentationml.notesSlide+xml"/>
  <Override PartName="/ppt/notesSlides/notesSlide33.xml" ContentType="application/vnd.openxmlformats-officedocument.presentationml.notesSlide+xml"/>
  <Override PartName="/ppt/notesSlides/notesSlide32.xml" ContentType="application/vnd.openxmlformats-officedocument.presentationml.notesSlide+xml"/>
  <Override PartName="/ppt/notesSlides/notesSlide31.xml" ContentType="application/vnd.openxmlformats-officedocument.presentationml.notesSlide+xml"/>
  <Override PartName="/ppt/notesSlides/notesSlide30.xml" ContentType="application/vnd.openxmlformats-officedocument.presentationml.notesSlide+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40.xml" ContentType="application/vnd.openxmlformats-officedocument.presentationml.notesSlide+xml"/>
  <Override PartName="/ppt/notesSlides/notesSlide34.xml" ContentType="application/vnd.openxmlformats-officedocument.presentationml.notesSlide+xml"/>
  <Override PartName="/ppt/notesSlides/notesSlide42.xml" ContentType="application/vnd.openxmlformats-officedocument.presentationml.notesSlide+xml"/>
  <Override PartName="/ppt/notesSlides/notesSlide41.xml" ContentType="application/vnd.openxmlformats-officedocument.presentationml.notesSlide+xml"/>
  <Override PartName="/ppt/notesSlides/notesSlide66.xml" ContentType="application/vnd.openxmlformats-officedocument.presentationml.notesSlide+xml"/>
  <Override PartName="/ppt/notesSlides/notesSlide65.xml" ContentType="application/vnd.openxmlformats-officedocument.presentationml.notesSlide+xml"/>
  <Override PartName="/ppt/notesSlides/notesSlide64.xml" ContentType="application/vnd.openxmlformats-officedocument.presentationml.notesSlide+xml"/>
  <Override PartName="/ppt/notesSlides/notesSlide63.xml" ContentType="application/vnd.openxmlformats-officedocument.presentationml.notesSlide+xml"/>
  <Override PartName="/ppt/notesSlides/notesSlide62.xml" ContentType="application/vnd.openxmlformats-officedocument.presentationml.notesSlide+xml"/>
  <Override PartName="/ppt/notesSlides/notesSlide61.xml" ContentType="application/vnd.openxmlformats-officedocument.presentationml.notesSlide+xml"/>
  <Override PartName="/ppt/notesSlides/notesSlide67.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48.xml" ContentType="application/vnd.openxmlformats-officedocument.presentationml.notesSlide+xml"/>
  <Override PartName="/ppt/notesSlides/notesSlide47.xml" ContentType="application/vnd.openxmlformats-officedocument.presentationml.notesSlide+xml"/>
  <Override PartName="/ppt/notesSlides/notesSlide46.xml" ContentType="application/vnd.openxmlformats-officedocument.presentationml.notesSlide+xml"/>
  <Override PartName="/ppt/notesSlides/notesSlide45.xml" ContentType="application/vnd.openxmlformats-officedocument.presentationml.notesSlide+xml"/>
  <Override PartName="/ppt/notesSlides/notesSlide44.xml" ContentType="application/vnd.openxmlformats-officedocument.presentationml.notesSlide+xml"/>
  <Override PartName="/ppt/notesSlides/notesSlide43.xml" ContentType="application/vnd.openxmlformats-officedocument.presentationml.notesSlide+xml"/>
  <Override PartName="/ppt/notesSlides/notesSlide53.xml" ContentType="application/vnd.openxmlformats-officedocument.presentationml.notesSlide+xml"/>
  <Override PartName="/ppt/notesSlides/notesSlide49.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70"/>
  </p:notesMasterIdLst>
  <p:handoutMasterIdLst>
    <p:handoutMasterId r:id="rId71"/>
  </p:handoutMasterIdLst>
  <p:sldIdLst>
    <p:sldId id="350" r:id="rId2"/>
    <p:sldId id="266" r:id="rId3"/>
    <p:sldId id="295" r:id="rId4"/>
    <p:sldId id="267" r:id="rId5"/>
    <p:sldId id="320" r:id="rId6"/>
    <p:sldId id="302" r:id="rId7"/>
    <p:sldId id="257" r:id="rId8"/>
    <p:sldId id="261" r:id="rId9"/>
    <p:sldId id="259" r:id="rId10"/>
    <p:sldId id="269" r:id="rId11"/>
    <p:sldId id="270" r:id="rId12"/>
    <p:sldId id="260" r:id="rId13"/>
    <p:sldId id="316" r:id="rId14"/>
    <p:sldId id="314" r:id="rId15"/>
    <p:sldId id="313" r:id="rId16"/>
    <p:sldId id="317" r:id="rId17"/>
    <p:sldId id="315" r:id="rId18"/>
    <p:sldId id="265" r:id="rId19"/>
    <p:sldId id="346" r:id="rId20"/>
    <p:sldId id="321" r:id="rId21"/>
    <p:sldId id="318" r:id="rId22"/>
    <p:sldId id="325" r:id="rId23"/>
    <p:sldId id="319" r:id="rId24"/>
    <p:sldId id="323" r:id="rId25"/>
    <p:sldId id="324" r:id="rId26"/>
    <p:sldId id="272" r:id="rId27"/>
    <p:sldId id="273" r:id="rId28"/>
    <p:sldId id="326" r:id="rId29"/>
    <p:sldId id="327" r:id="rId30"/>
    <p:sldId id="347" r:id="rId31"/>
    <p:sldId id="328" r:id="rId32"/>
    <p:sldId id="330" r:id="rId33"/>
    <p:sldId id="331" r:id="rId34"/>
    <p:sldId id="333" r:id="rId35"/>
    <p:sldId id="334" r:id="rId36"/>
    <p:sldId id="307" r:id="rId37"/>
    <p:sldId id="348" r:id="rId38"/>
    <p:sldId id="349" r:id="rId39"/>
    <p:sldId id="335" r:id="rId40"/>
    <p:sldId id="276" r:id="rId41"/>
    <p:sldId id="336" r:id="rId42"/>
    <p:sldId id="337" r:id="rId43"/>
    <p:sldId id="277" r:id="rId44"/>
    <p:sldId id="278" r:id="rId45"/>
    <p:sldId id="279" r:id="rId46"/>
    <p:sldId id="308" r:id="rId47"/>
    <p:sldId id="280" r:id="rId48"/>
    <p:sldId id="281" r:id="rId49"/>
    <p:sldId id="282" r:id="rId50"/>
    <p:sldId id="340" r:id="rId51"/>
    <p:sldId id="304" r:id="rId52"/>
    <p:sldId id="284" r:id="rId53"/>
    <p:sldId id="285" r:id="rId54"/>
    <p:sldId id="299" r:id="rId55"/>
    <p:sldId id="341" r:id="rId56"/>
    <p:sldId id="286" r:id="rId57"/>
    <p:sldId id="306" r:id="rId58"/>
    <p:sldId id="305" r:id="rId59"/>
    <p:sldId id="287" r:id="rId60"/>
    <p:sldId id="342" r:id="rId61"/>
    <p:sldId id="289" r:id="rId62"/>
    <p:sldId id="343" r:id="rId63"/>
    <p:sldId id="291" r:id="rId64"/>
    <p:sldId id="344" r:id="rId65"/>
    <p:sldId id="345" r:id="rId66"/>
    <p:sldId id="290" r:id="rId67"/>
    <p:sldId id="293" r:id="rId68"/>
    <p:sldId id="294" r:id="rId69"/>
  </p:sldIdLst>
  <p:sldSz cx="9144000" cy="6858000" type="screen4x3"/>
  <p:notesSz cx="6858000" cy="9077325"/>
  <p:defaultTextStyle>
    <a:defPPr>
      <a:defRPr lang="en-US"/>
    </a:defPPr>
    <a:lvl1pPr algn="l" rtl="0" fontAlgn="base">
      <a:spcBef>
        <a:spcPct val="0"/>
      </a:spcBef>
      <a:spcAft>
        <a:spcPct val="0"/>
      </a:spcAft>
      <a:defRPr sz="1600" kern="1200">
        <a:solidFill>
          <a:schemeClr val="tx1"/>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977" autoAdjust="0"/>
    <p:restoredTop sz="84020" autoAdjust="0"/>
  </p:normalViewPr>
  <p:slideViewPr>
    <p:cSldViewPr>
      <p:cViewPr>
        <p:scale>
          <a:sx n="50" d="100"/>
          <a:sy n="50" d="100"/>
        </p:scale>
        <p:origin x="-1110" y="-45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578"/>
    </p:cViewPr>
  </p:sorterViewPr>
  <p:notesViewPr>
    <p:cSldViewPr>
      <p:cViewPr varScale="1">
        <p:scale>
          <a:sx n="63" d="100"/>
          <a:sy n="63" d="100"/>
        </p:scale>
        <p:origin x="-2256" y="-126"/>
      </p:cViewPr>
      <p:guideLst>
        <p:guide orient="horz" pos="2859"/>
        <p:guide pos="2160"/>
      </p:guideLst>
    </p:cSldViewPr>
  </p:notes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79" Type="http://schemas.openxmlformats.org/officeDocument/2006/relationships/customXml" Target="../customXml/item4.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customXml" Target="../customXml/item2.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78"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customXml" Target="../customXml/item1.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402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4025"/>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7B026B4E-5FE7-40E0-B2AB-52AD6990E762}" type="datetimeFigureOut">
              <a:rPr lang="en-US"/>
              <a:pPr>
                <a:defRPr/>
              </a:pPr>
              <a:t>11/7/2008</a:t>
            </a:fld>
            <a:endParaRPr lang="en-US" dirty="0"/>
          </a:p>
        </p:txBody>
      </p:sp>
      <p:sp>
        <p:nvSpPr>
          <p:cNvPr id="4" name="Footer Placeholder 3"/>
          <p:cNvSpPr>
            <a:spLocks noGrp="1"/>
          </p:cNvSpPr>
          <p:nvPr>
            <p:ph type="ftr" sz="quarter" idx="2"/>
          </p:nvPr>
        </p:nvSpPr>
        <p:spPr>
          <a:xfrm>
            <a:off x="0" y="8621713"/>
            <a:ext cx="2971800" cy="45402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21713"/>
            <a:ext cx="2971800" cy="454025"/>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A895CD2E-C015-4D6F-AC91-FA28E681052A}"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fld id="{8587E26E-7A6F-4722-96AC-F94806A8FE7C}" type="datetimeFigureOut">
              <a:rPr lang="en-US"/>
              <a:pPr>
                <a:defRPr/>
              </a:pPr>
              <a:t>11/7/2008</a:t>
            </a:fld>
            <a:endParaRPr lang="en-US" dirty="0"/>
          </a:p>
        </p:txBody>
      </p:sp>
      <p:sp>
        <p:nvSpPr>
          <p:cNvPr id="13316" name="Rectangle 4"/>
          <p:cNvSpPr>
            <a:spLocks noGrp="1" noRot="1" noChangeAspect="1" noChangeArrowheads="1" noTextEdit="1"/>
          </p:cNvSpPr>
          <p:nvPr>
            <p:ph type="sldImg" idx="2"/>
          </p:nvPr>
        </p:nvSpPr>
        <p:spPr bwMode="auto">
          <a:xfrm>
            <a:off x="1160463" y="681038"/>
            <a:ext cx="4537075" cy="3403600"/>
          </a:xfrm>
          <a:prstGeom prst="rect">
            <a:avLst/>
          </a:prstGeom>
          <a:noFill/>
          <a:ln w="9525">
            <a:solidFill>
              <a:srgbClr val="000000"/>
            </a:solidFill>
            <a:miter lim="800000"/>
            <a:headEnd/>
            <a:tailEnd/>
          </a:ln>
        </p:spPr>
      </p:sp>
      <p:sp>
        <p:nvSpPr>
          <p:cNvPr id="64517" name="Rectangle 5"/>
          <p:cNvSpPr>
            <a:spLocks noGrp="1" noChangeArrowheads="1"/>
          </p:cNvSpPr>
          <p:nvPr>
            <p:ph type="body" sz="quarter" idx="3"/>
          </p:nvPr>
        </p:nvSpPr>
        <p:spPr bwMode="auto">
          <a:xfrm>
            <a:off x="685800" y="4311650"/>
            <a:ext cx="5486400" cy="40846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4518" name="Rectangle 6"/>
          <p:cNvSpPr>
            <a:spLocks noGrp="1" noChangeArrowheads="1"/>
          </p:cNvSpPr>
          <p:nvPr>
            <p:ph type="ftr" sz="quarter" idx="4"/>
          </p:nvPr>
        </p:nvSpPr>
        <p:spPr bwMode="auto">
          <a:xfrm>
            <a:off x="0" y="8621713"/>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21713"/>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E74DB74-A3EB-4E0F-87E0-703A6A92666F}"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3" Type="http://schemas.openxmlformats.org/officeDocument/2006/relationships/hyperlink" Target="../In%20Production/Editing/KD%20Editors/FROM%20Katya/Myrna%20Fixing/Bartlett%20with%20Sharon%20Edits/_anchor_1','_com_1" TargetMode="External"/><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3" Type="http://schemas.openxmlformats.org/officeDocument/2006/relationships/hyperlink" Target="../In%20Production/Editing/KD%20Editors/FROM%20Katya/Myrna%20Fixing/Bartlett%20with%20Sharon%20Edits/_anchor_1','_com_1" TargetMode="External"/><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3" Type="http://schemas.openxmlformats.org/officeDocument/2006/relationships/hyperlink" Target="../In%20Production/Editing/KD%20Editors/FROM%20Katya/Myrna%20Fixing/Bartlett%20with%20Sharon%20Edits/_anchor_1','_com_1" TargetMode="External"/><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ChangeArrowheads="1" noTextEdit="1"/>
          </p:cNvSpPr>
          <p:nvPr>
            <p:ph type="sldImg"/>
          </p:nvPr>
        </p:nvSpPr>
        <p:spPr>
          <a:ln/>
        </p:spPr>
      </p:sp>
      <p:sp>
        <p:nvSpPr>
          <p:cNvPr id="35842" name="Rectangle 3"/>
          <p:cNvSpPr>
            <a:spLocks noGrp="1" noChangeArrowheads="1"/>
          </p:cNvSpPr>
          <p:nvPr>
            <p:ph type="body" idx="1"/>
          </p:nvPr>
        </p:nvSpPr>
        <p:spPr>
          <a:noFill/>
          <a:ln/>
        </p:spPr>
        <p:txBody>
          <a:bodyPr/>
          <a:lstStyle/>
          <a:p>
            <a:pPr eaLnBrk="1" hangingPunct="1"/>
            <a:r>
              <a:rPr lang="en-US" smtClean="0"/>
              <a:t>In the late 1960’s and 1970’s the term “human resource management” gained common usage in place of the term “personnel” and by 1974 the new term, human resource management, was appearing in media headlines and was eventually shortened to just “HR.”</a:t>
            </a:r>
          </a:p>
          <a:p>
            <a:pPr eaLnBrk="1" hangingPunct="1"/>
            <a:endParaRPr lang="en-US" smtClean="0"/>
          </a:p>
          <a:p>
            <a:pPr eaLnBrk="1" hangingPunct="1"/>
            <a:r>
              <a:rPr lang="en-US" smtClean="0"/>
              <a:t>From the 60’s to the 80’s organizations firmly integrated HR into their core business missions.  At the same time regulatory reporting requirements for employees increased significantly.  Large organizations used mainframe computers to maintain organization data bases and technology based Human Resource Information Systems (HRIS) provided an efficient solution for the increased record-keeping and reporting required by government regulation.  The human resources department became one of the most important users of the organization’s computer systems, though the primary task was still record-keeping.  </a:t>
            </a:r>
          </a:p>
          <a:p>
            <a:pPr eaLnBrk="1" hangingPunct="1"/>
            <a:endParaRPr lang="en-US" smtClean="0"/>
          </a:p>
          <a:p>
            <a:pPr eaLnBrk="1" hangingPunct="1"/>
            <a:r>
              <a:rPr lang="en-US" altLang="zh-CN" smtClean="0">
                <a:cs typeface="宋体"/>
              </a:rPr>
              <a:t>See:  </a:t>
            </a:r>
            <a:r>
              <a:rPr lang="en-US" smtClean="0"/>
              <a:t>Hendrickson, Anthony R., Human Resource Information Systems: Backbone Technology of Contemporary Human Resources; </a:t>
            </a:r>
            <a:r>
              <a:rPr lang="en-US" i="1" smtClean="0"/>
              <a:t>Journal of Labor Research</a:t>
            </a:r>
            <a:r>
              <a:rPr lang="en-US" smtClean="0"/>
              <a:t>, Summer 2003, Vol. 24 Issue 3, p. 381-394</a:t>
            </a:r>
          </a:p>
          <a:p>
            <a:pPr eaLnBrk="1" hangingPunct="1"/>
            <a:endParaRPr lang="en-US" smtClean="0"/>
          </a:p>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ChangeArrowheads="1" noTextEdit="1"/>
          </p:cNvSpPr>
          <p:nvPr>
            <p:ph type="sldImg"/>
          </p:nvPr>
        </p:nvSpPr>
        <p:spPr>
          <a:ln/>
        </p:spPr>
      </p:sp>
      <p:sp>
        <p:nvSpPr>
          <p:cNvPr id="37890" name="Rectangle 3"/>
          <p:cNvSpPr>
            <a:spLocks noGrp="1" noChangeArrowheads="1"/>
          </p:cNvSpPr>
          <p:nvPr>
            <p:ph type="body" idx="1"/>
          </p:nvPr>
        </p:nvSpPr>
        <p:spPr>
          <a:noFill/>
          <a:ln/>
        </p:spPr>
        <p:txBody>
          <a:bodyPr/>
          <a:lstStyle/>
          <a:p>
            <a:pPr eaLnBrk="1" hangingPunct="1"/>
            <a:endParaRPr lang="en-US" smtClean="0"/>
          </a:p>
          <a:p>
            <a:pPr eaLnBrk="1" hangingPunct="1"/>
            <a:r>
              <a:rPr lang="en-US" altLang="zh-CN" smtClean="0">
                <a:cs typeface="宋体"/>
              </a:rPr>
              <a:t>See:  </a:t>
            </a:r>
            <a:r>
              <a:rPr lang="en-US" smtClean="0"/>
              <a:t>Hendrickson, Anthony R., Human Resource Information Systems: Backbone Technology of Contemporary Human Resources; </a:t>
            </a:r>
            <a:r>
              <a:rPr lang="en-US" i="1" smtClean="0"/>
              <a:t>Journal of Labor Research</a:t>
            </a:r>
            <a:r>
              <a:rPr lang="en-US" smtClean="0"/>
              <a:t>, Summer 2003, Vol. 24 Issue 3, p. 381-394</a:t>
            </a:r>
          </a:p>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a:spLocks noGrp="1"/>
          </p:cNvSpPr>
          <p:nvPr>
            <p:ph type="body" idx="1"/>
          </p:nvPr>
        </p:nvSpPr>
        <p:spPr>
          <a:noFill/>
          <a:ln/>
        </p:spPr>
        <p:txBody>
          <a:bodyPr/>
          <a:lstStyle/>
          <a:p>
            <a:r>
              <a:rPr lang="en-US" smtClean="0"/>
              <a:t>Contemporary HRIS must be versatile enough to meet the needs of multiple organization stakeholders.  HRIS is commonly used by HR professionals as well as by managers in functional areas.  All have different needs for the information provided by a central data system.  </a:t>
            </a:r>
          </a:p>
        </p:txBody>
      </p:sp>
      <p:sp>
        <p:nvSpPr>
          <p:cNvPr id="39939" name="Slide Number Placeholder 3"/>
          <p:cNvSpPr>
            <a:spLocks noGrp="1"/>
          </p:cNvSpPr>
          <p:nvPr>
            <p:ph type="sldNum" sz="quarter" idx="5"/>
          </p:nvPr>
        </p:nvSpPr>
        <p:spPr>
          <a:noFill/>
        </p:spPr>
        <p:txBody>
          <a:bodyPr/>
          <a:lstStyle/>
          <a:p>
            <a:fld id="{297819E0-85B1-4D24-9358-AB324D3C0491}" type="slidenum">
              <a:rPr lang="en-US" smtClean="0"/>
              <a:pPr/>
              <a:t>13</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ChangeArrowheads="1" noTextEdit="1"/>
          </p:cNvSpPr>
          <p:nvPr>
            <p:ph type="sldImg"/>
          </p:nvPr>
        </p:nvSpPr>
        <p:spPr>
          <a:ln/>
        </p:spPr>
      </p:sp>
      <p:sp>
        <p:nvSpPr>
          <p:cNvPr id="41986" name="Rectangle 3"/>
          <p:cNvSpPr>
            <a:spLocks noGrp="1" noChangeArrowheads="1"/>
          </p:cNvSpPr>
          <p:nvPr>
            <p:ph type="body" idx="1"/>
          </p:nvPr>
        </p:nvSpPr>
        <p:spPr>
          <a:noFill/>
          <a:ln/>
        </p:spPr>
        <p:txBody>
          <a:bodyPr/>
          <a:lstStyle/>
          <a:p>
            <a:pPr eaLnBrk="1" hangingPunct="1"/>
            <a:r>
              <a:rPr lang="en-US" smtClean="0"/>
              <a:t>As organizations add self-service centers, employees use the HRIS for benefit selection and enrollment.  Career planning and records of training and development can be maintained by the employee themselves thereby keeping the records up to date and saving labor, and therefore cost, for the HR department.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ChangeArrowheads="1" noTextEdit="1"/>
          </p:cNvSpPr>
          <p:nvPr>
            <p:ph type="sldImg"/>
          </p:nvPr>
        </p:nvSpPr>
        <p:spPr>
          <a:ln/>
        </p:spPr>
      </p:sp>
      <p:sp>
        <p:nvSpPr>
          <p:cNvPr id="44034" name="Rectangle 3"/>
          <p:cNvSpPr>
            <a:spLocks noGrp="1" noChangeArrowheads="1"/>
          </p:cNvSpPr>
          <p:nvPr>
            <p:ph type="body" idx="1"/>
          </p:nvPr>
        </p:nvSpPr>
        <p:spPr>
          <a:noFill/>
          <a:ln/>
        </p:spPr>
        <p:txBody>
          <a:bodyPr/>
          <a:lstStyle/>
          <a:p>
            <a:pPr eaLnBrk="1" hangingPunct="1"/>
            <a:r>
              <a:rPr lang="en-US" altLang="zh-CN" b="1" smtClean="0">
                <a:cs typeface="宋体"/>
              </a:rPr>
              <a:t>Efficiency </a:t>
            </a:r>
            <a:endParaRPr lang="en-US" altLang="zh-CN" smtClean="0">
              <a:cs typeface="宋体"/>
            </a:endParaRPr>
          </a:p>
          <a:p>
            <a:pPr eaLnBrk="1" hangingPunct="1"/>
            <a:r>
              <a:rPr lang="en-US" altLang="zh-CN" smtClean="0">
                <a:cs typeface="宋体"/>
              </a:rPr>
              <a:t>According to Hendrickson (2003) increased efficiency is a benefit of an HRIS. Both time and cost efficiency can be addressed with the ability to do more transactions with fewer fixed resources. This can specifically be seen in areas such as payroll and benefits.</a:t>
            </a:r>
          </a:p>
          <a:p>
            <a:pPr eaLnBrk="1" hangingPunct="1"/>
            <a:endParaRPr lang="en-US" altLang="zh-CN" b="1" smtClean="0">
              <a:cs typeface="宋体"/>
            </a:endParaRPr>
          </a:p>
          <a:p>
            <a:pPr eaLnBrk="1" hangingPunct="1"/>
            <a:r>
              <a:rPr lang="en-US" altLang="zh-CN" b="1" smtClean="0">
                <a:cs typeface="宋体"/>
              </a:rPr>
              <a:t>Effectiveness</a:t>
            </a:r>
            <a:endParaRPr lang="en-US" altLang="zh-CN" smtClean="0">
              <a:cs typeface="宋体"/>
            </a:endParaRPr>
          </a:p>
          <a:p>
            <a:pPr eaLnBrk="1" hangingPunct="1"/>
            <a:r>
              <a:rPr lang="en-US" altLang="zh-CN" smtClean="0">
                <a:cs typeface="宋体"/>
              </a:rPr>
              <a:t>In terms of accuracy, the HRIS helps in transactions. Additionally, the technology can be used to simplify processes (Hendrickson, 2003).</a:t>
            </a:r>
          </a:p>
          <a:p>
            <a:pPr eaLnBrk="1" hangingPunct="1"/>
            <a:r>
              <a:rPr lang="en-US" altLang="zh-CN" smtClean="0">
                <a:cs typeface="宋体"/>
              </a:rPr>
              <a:t>Some information is only available through technology. Many types of computer-based training, internet access to the recruitment world, and the use of certain programs to assess employees in the hiring process are only available for those with technology-rich environments. </a:t>
            </a:r>
          </a:p>
          <a:p>
            <a:pPr eaLnBrk="1" hangingPunct="1"/>
            <a:endParaRPr lang="en-US" altLang="zh-CN" smtClean="0">
              <a:cs typeface="宋体"/>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a:ln/>
        </p:spPr>
      </p:sp>
      <p:sp>
        <p:nvSpPr>
          <p:cNvPr id="46082" name="Notes Placeholder 2"/>
          <p:cNvSpPr>
            <a:spLocks noGrp="1"/>
          </p:cNvSpPr>
          <p:nvPr>
            <p:ph type="body" idx="1"/>
          </p:nvPr>
        </p:nvSpPr>
        <p:spPr>
          <a:noFill/>
          <a:ln/>
        </p:spPr>
        <p:txBody>
          <a:bodyPr/>
          <a:lstStyle/>
          <a:p>
            <a:r>
              <a:rPr lang="en-US" smtClean="0"/>
              <a:t>Mondy, R. Wayne, </a:t>
            </a:r>
            <a:r>
              <a:rPr lang="en-US" i="1" smtClean="0"/>
              <a:t>Human Resource Management, </a:t>
            </a:r>
            <a:r>
              <a:rPr lang="en-US" smtClean="0"/>
              <a:t>© 2008, Pearson Prentice Hall</a:t>
            </a:r>
          </a:p>
          <a:p>
            <a:endParaRPr lang="en-US" smtClean="0"/>
          </a:p>
          <a:p>
            <a:r>
              <a:rPr lang="en-US" smtClean="0"/>
              <a:t>www.bestpricecomputers.co.uk/glossary  (retrieved 7/1/08)</a:t>
            </a:r>
          </a:p>
        </p:txBody>
      </p:sp>
      <p:sp>
        <p:nvSpPr>
          <p:cNvPr id="46083" name="Slide Number Placeholder 3"/>
          <p:cNvSpPr>
            <a:spLocks noGrp="1"/>
          </p:cNvSpPr>
          <p:nvPr>
            <p:ph type="sldNum" sz="quarter" idx="5"/>
          </p:nvPr>
        </p:nvSpPr>
        <p:spPr>
          <a:noFill/>
        </p:spPr>
        <p:txBody>
          <a:bodyPr/>
          <a:lstStyle/>
          <a:p>
            <a:fld id="{85AF0A6F-2480-4AA7-BE4E-14CC60C1802B}" type="slidenum">
              <a:rPr lang="en-US" smtClean="0"/>
              <a:pPr/>
              <a:t>16</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Rot="1" noChangeAspect="1" noChangeArrowheads="1" noTextEdit="1"/>
          </p:cNvSpPr>
          <p:nvPr>
            <p:ph type="sldImg"/>
          </p:nvPr>
        </p:nvSpPr>
        <p:spPr>
          <a:ln/>
        </p:spPr>
      </p:sp>
      <p:sp>
        <p:nvSpPr>
          <p:cNvPr id="48130" name="Rectangle 3"/>
          <p:cNvSpPr>
            <a:spLocks noGrp="1" noChangeArrowheads="1"/>
          </p:cNvSpPr>
          <p:nvPr>
            <p:ph type="body" idx="1"/>
          </p:nvPr>
        </p:nvSpPr>
        <p:spPr>
          <a:noFill/>
          <a:ln/>
        </p:spPr>
        <p:txBody>
          <a:bodyPr/>
          <a:lstStyle/>
          <a:p>
            <a:pPr eaLnBrk="1" hangingPunct="1"/>
            <a:r>
              <a:rPr lang="en-US" smtClean="0"/>
              <a:t>SAP – www.sap.com  (retrieved 7-1-08)</a:t>
            </a:r>
          </a:p>
          <a:p>
            <a:pPr eaLnBrk="1" hangingPunct="1"/>
            <a:endParaRPr lang="en-US" smtClean="0"/>
          </a:p>
          <a:p>
            <a:pPr eaLnBrk="1" hangingPunct="1"/>
            <a:r>
              <a:rPr lang="en-US" smtClean="0"/>
              <a:t>Stand alone HRIS systems</a:t>
            </a:r>
          </a:p>
          <a:p>
            <a:pPr eaLnBrk="1" hangingPunct="1"/>
            <a:r>
              <a:rPr lang="en-US" smtClean="0"/>
              <a:t>	People-Trak  www.people-trak.com    </a:t>
            </a:r>
          </a:p>
          <a:p>
            <a:pPr eaLnBrk="1" hangingPunct="1"/>
            <a:endParaRPr lang="en-US" smtClean="0"/>
          </a:p>
          <a:p>
            <a:pPr eaLnBrk="1" hangingPunct="1"/>
            <a:r>
              <a:rPr lang="en-US" smtClean="0"/>
              <a:t>ERP integrated systems</a:t>
            </a:r>
          </a:p>
          <a:p>
            <a:pPr eaLnBrk="1" hangingPunct="1"/>
            <a:r>
              <a:rPr lang="en-US" smtClean="0"/>
              <a:t>	SAP – www.sap.com</a:t>
            </a:r>
          </a:p>
          <a:p>
            <a:pPr eaLnBrk="1" hangingPunct="1"/>
            <a:r>
              <a:rPr lang="en-US" smtClean="0"/>
              <a:t>	Hexaware – www.hexaware.com</a:t>
            </a:r>
          </a:p>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ChangeArrowheads="1" noTextEdit="1"/>
          </p:cNvSpPr>
          <p:nvPr>
            <p:ph type="sldImg"/>
          </p:nvPr>
        </p:nvSpPr>
        <p:spPr>
          <a:ln/>
        </p:spPr>
      </p:sp>
      <p:sp>
        <p:nvSpPr>
          <p:cNvPr id="50178" name="Rectangle 3"/>
          <p:cNvSpPr>
            <a:spLocks noGrp="1" noChangeArrowheads="1"/>
          </p:cNvSpPr>
          <p:nvPr>
            <p:ph type="body" idx="1"/>
          </p:nvPr>
        </p:nvSpPr>
        <p:spPr>
          <a:noFill/>
          <a:ln/>
        </p:spPr>
        <p:txBody>
          <a:bodyPr/>
          <a:lstStyle/>
          <a:p>
            <a:pPr eaLnBrk="1" hangingPunct="1"/>
            <a:r>
              <a:rPr lang="en-US" altLang="zh-CN" smtClean="0">
                <a:cs typeface="宋体"/>
              </a:rPr>
              <a:t>Provides instructor a possible topic for an asynchronous online discussion or for in-class discussion.</a:t>
            </a:r>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spect="1" noChangeArrowheads="1" noTextEdit="1"/>
          </p:cNvSpPr>
          <p:nvPr>
            <p:ph type="sldImg"/>
          </p:nvPr>
        </p:nvSpPr>
        <p:spPr>
          <a:ln/>
        </p:spPr>
      </p:sp>
      <p:sp>
        <p:nvSpPr>
          <p:cNvPr id="52226" name="Rectangle 3"/>
          <p:cNvSpPr>
            <a:spLocks noGrp="1" noChangeArrowheads="1"/>
          </p:cNvSpPr>
          <p:nvPr>
            <p:ph type="body" idx="1"/>
          </p:nvPr>
        </p:nvSpPr>
        <p:spPr>
          <a:noFill/>
          <a:ln/>
        </p:spPr>
        <p:txBody>
          <a:bodyPr/>
          <a:lstStyle/>
          <a:p>
            <a:pPr eaLnBrk="1" hangingPunct="1"/>
            <a:r>
              <a:rPr lang="en-US" altLang="zh-CN" smtClean="0">
                <a:cs typeface="宋体"/>
              </a:rPr>
              <a:t>This slide can be used by the instructor to facilitate a class or online discussion. Responses to the discussion questions will vary based on the type of organization and the instructor should be able to determine the appropriateness of answers based on knowledge.</a:t>
            </a:r>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a:ln/>
        </p:spPr>
      </p:sp>
      <p:sp>
        <p:nvSpPr>
          <p:cNvPr id="54274" name="Notes Placeholder 2"/>
          <p:cNvSpPr>
            <a:spLocks noGrp="1"/>
          </p:cNvSpPr>
          <p:nvPr>
            <p:ph type="body" idx="1"/>
          </p:nvPr>
        </p:nvSpPr>
        <p:spPr>
          <a:noFill/>
          <a:ln/>
        </p:spPr>
        <p:txBody>
          <a:bodyPr/>
          <a:lstStyle/>
          <a:p>
            <a:endParaRPr lang="en-US" smtClean="0"/>
          </a:p>
        </p:txBody>
      </p:sp>
      <p:sp>
        <p:nvSpPr>
          <p:cNvPr id="54275" name="Slide Number Placeholder 3"/>
          <p:cNvSpPr>
            <a:spLocks noGrp="1"/>
          </p:cNvSpPr>
          <p:nvPr>
            <p:ph type="sldNum" sz="quarter" idx="5"/>
          </p:nvPr>
        </p:nvSpPr>
        <p:spPr>
          <a:noFill/>
        </p:spPr>
        <p:txBody>
          <a:bodyPr/>
          <a:lstStyle/>
          <a:p>
            <a:fld id="{5B6129A8-D48F-4947-95ED-4442836730ED}" type="slidenum">
              <a:rPr lang="en-US" smtClean="0"/>
              <a:pPr/>
              <a:t>20</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eaLnBrk="1" hangingPunct="1"/>
            <a:r>
              <a:rPr lang="en-US" altLang="zh-CN" smtClean="0">
                <a:cs typeface="宋体"/>
              </a:rPr>
              <a:t>Purpose of lesson illustration - with this slide the instructor should inform students why it is important for them to learn the material and connect the topic to them. This would be different depending on the group of students and their specific backgrounds. </a:t>
            </a:r>
          </a:p>
          <a:p>
            <a:pPr eaLnBrk="1" hangingPunct="1"/>
            <a:endParaRPr lang="en-US" altLang="zh-CN" smtClean="0">
              <a:cs typeface="宋体"/>
            </a:endParaRPr>
          </a:p>
          <a:p>
            <a:pPr eaLnBrk="1" hangingPunct="1"/>
            <a:r>
              <a:rPr lang="en-US" altLang="zh-CN" b="1" smtClean="0">
                <a:cs typeface="宋体"/>
              </a:rPr>
              <a:t>Why:</a:t>
            </a:r>
            <a:r>
              <a:rPr lang="en-US" altLang="zh-CN" smtClean="0">
                <a:cs typeface="宋体"/>
              </a:rPr>
              <a:t> Connect the concept to the learner – Explain why students should be interested in this topic.   </a:t>
            </a:r>
          </a:p>
          <a:p>
            <a:pPr eaLnBrk="1" hangingPunct="1"/>
            <a:r>
              <a:rPr lang="en-US" altLang="zh-CN" smtClean="0">
                <a:cs typeface="宋体"/>
              </a:rPr>
              <a:t>As all of HR practice is affected by information technology, it is imperative that HR students, as future HR professionals, understand how an HRIS is used in an organization.</a:t>
            </a:r>
          </a:p>
          <a:p>
            <a:pPr eaLnBrk="1" hangingPunct="1"/>
            <a:endParaRPr lang="en-US" altLang="zh-CN" smtClean="0">
              <a:cs typeface="宋体"/>
            </a:endParaRPr>
          </a:p>
          <a:p>
            <a:pPr eaLnBrk="1" hangingPunct="1"/>
            <a:r>
              <a:rPr lang="en-US" altLang="zh-CN" b="1" smtClean="0">
                <a:cs typeface="宋体"/>
              </a:rPr>
              <a:t>What</a:t>
            </a:r>
            <a:r>
              <a:rPr lang="en-US" altLang="zh-CN" smtClean="0">
                <a:cs typeface="宋体"/>
              </a:rPr>
              <a:t>: Deliver information and expert knowledge – Explain what is going to be learned.</a:t>
            </a:r>
          </a:p>
          <a:p>
            <a:pPr eaLnBrk="1" hangingPunct="1"/>
            <a:r>
              <a:rPr lang="en-US" altLang="zh-CN" smtClean="0">
                <a:cs typeface="宋体"/>
              </a:rPr>
              <a:t>In this class students will learn the basics of an HRIS and project management skills.</a:t>
            </a:r>
          </a:p>
          <a:p>
            <a:pPr eaLnBrk="1" hangingPunct="1"/>
            <a:endParaRPr lang="en-US" altLang="zh-CN" smtClean="0">
              <a:cs typeface="宋体"/>
            </a:endParaRPr>
          </a:p>
          <a:p>
            <a:pPr eaLnBrk="1" hangingPunct="1"/>
            <a:r>
              <a:rPr lang="en-US" altLang="zh-CN" b="1" smtClean="0">
                <a:cs typeface="宋体"/>
              </a:rPr>
              <a:t>How: </a:t>
            </a:r>
            <a:r>
              <a:rPr lang="en-US" altLang="zh-CN" smtClean="0">
                <a:cs typeface="宋体"/>
              </a:rPr>
              <a:t>Develop skills and fluency – Explain what the students will be doing to develop their skills.</a:t>
            </a:r>
          </a:p>
          <a:p>
            <a:pPr eaLnBrk="1" hangingPunct="1"/>
            <a:r>
              <a:rPr lang="en-US" altLang="zh-CN" smtClean="0">
                <a:cs typeface="宋体"/>
              </a:rPr>
              <a:t>Students will analyze and write a report on a case study, using project management skills to integrate an HRIS system.   In addition, students will participate in class (or on-line) discussions to broaden understanding of the topic and practice decision-making skills.</a:t>
            </a:r>
          </a:p>
          <a:p>
            <a:pPr eaLnBrk="1" hangingPunct="1"/>
            <a:r>
              <a:rPr lang="en-US" altLang="zh-CN" smtClean="0">
                <a:cs typeface="宋体"/>
              </a:rPr>
              <a:t>	</a:t>
            </a:r>
          </a:p>
          <a:p>
            <a:pPr eaLnBrk="1" hangingPunct="1"/>
            <a:r>
              <a:rPr lang="en-US" altLang="zh-CN" b="1" smtClean="0">
                <a:cs typeface="宋体"/>
              </a:rPr>
              <a:t>If:</a:t>
            </a:r>
            <a:r>
              <a:rPr lang="en-US" altLang="zh-CN" smtClean="0">
                <a:cs typeface="宋体"/>
              </a:rPr>
              <a:t> Provide an opportunity for authentic performance – Tell them how this topic will help them if they learn it in a real business environment.</a:t>
            </a:r>
          </a:p>
          <a:p>
            <a:pPr eaLnBrk="1" hangingPunct="1"/>
            <a:r>
              <a:rPr lang="en-US" smtClean="0"/>
              <a:t>Working independently or in teams, students will practice the skills of an HR professional and demonstrate project management and decision-making skills in a real-world HRIS integration scenario.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a:bodyPr>
          <a:lstStyle/>
          <a:p>
            <a:pPr marL="0" lvl="2">
              <a:defRPr/>
            </a:pPr>
            <a:r>
              <a:rPr lang="en-US" dirty="0" smtClean="0">
                <a:solidFill>
                  <a:schemeClr val="accent4"/>
                </a:solidFill>
              </a:rPr>
              <a:t>There are a number of accepted definitions of project management.  They all refer to a project as a planned and coordinated activity that has a specific timeline and objectives.  Generally a project is a one-time event.</a:t>
            </a:r>
          </a:p>
          <a:p>
            <a:pPr>
              <a:defRPr/>
            </a:pPr>
            <a:endParaRPr lang="en-US" dirty="0" smtClean="0">
              <a:solidFill>
                <a:schemeClr val="accent4"/>
              </a:solidFill>
            </a:endParaRPr>
          </a:p>
          <a:p>
            <a:pPr marL="0" lvl="2">
              <a:defRPr/>
            </a:pPr>
            <a:r>
              <a:rPr lang="en-US" sz="2000" dirty="0" smtClean="0"/>
              <a:t>www.managementhelp.org  (retrieved 7/2/08)  </a:t>
            </a:r>
          </a:p>
          <a:p>
            <a:pPr>
              <a:defRPr/>
            </a:pPr>
            <a:endParaRPr lang="en-US" dirty="0" smtClean="0"/>
          </a:p>
          <a:p>
            <a:pPr marL="0" lvl="3">
              <a:defRPr/>
            </a:pPr>
            <a:r>
              <a:rPr lang="en-US" sz="2000" dirty="0" smtClean="0"/>
              <a:t>SHRM Learning System, © 2008 , Module One Strategic Management, p. 1-21</a:t>
            </a:r>
          </a:p>
          <a:p>
            <a:pPr>
              <a:defRPr/>
            </a:pPr>
            <a:endParaRPr lang="en-US" dirty="0"/>
          </a:p>
        </p:txBody>
      </p:sp>
      <p:sp>
        <p:nvSpPr>
          <p:cNvPr id="56323" name="Slide Number Placeholder 3"/>
          <p:cNvSpPr>
            <a:spLocks noGrp="1"/>
          </p:cNvSpPr>
          <p:nvPr>
            <p:ph type="sldNum" sz="quarter" idx="5"/>
          </p:nvPr>
        </p:nvSpPr>
        <p:spPr>
          <a:noFill/>
        </p:spPr>
        <p:txBody>
          <a:bodyPr/>
          <a:lstStyle/>
          <a:p>
            <a:fld id="{97D5B641-C3FA-4FA7-A986-6633A789A572}" type="slidenum">
              <a:rPr lang="en-US" smtClean="0"/>
              <a:pPr/>
              <a:t>21</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a:ln/>
        </p:spPr>
      </p:sp>
      <p:sp>
        <p:nvSpPr>
          <p:cNvPr id="58370" name="Notes Placeholder 2"/>
          <p:cNvSpPr>
            <a:spLocks noGrp="1"/>
          </p:cNvSpPr>
          <p:nvPr>
            <p:ph type="body" idx="1"/>
          </p:nvPr>
        </p:nvSpPr>
        <p:spPr>
          <a:noFill/>
          <a:ln/>
        </p:spPr>
        <p:txBody>
          <a:bodyPr/>
          <a:lstStyle/>
          <a:p>
            <a:r>
              <a:rPr lang="en-US" smtClean="0"/>
              <a:t>Generally projects are carried out by a team comprised of a group of people from different backgrounds each of whom contributes knowledge and skills in their various areas of expertise.  An organization may establish a project team using individuals from different departments of the organization.</a:t>
            </a:r>
          </a:p>
          <a:p>
            <a:endParaRPr lang="en-US" smtClean="0"/>
          </a:p>
          <a:p>
            <a:r>
              <a:rPr lang="en-US" smtClean="0"/>
              <a:t>A project always has a desired result.  When a project is completed, something new has been accomplished – a new product is launched, new software is developed or a new process is implemented.</a:t>
            </a:r>
          </a:p>
          <a:p>
            <a:endParaRPr lang="en-US" smtClean="0"/>
          </a:p>
          <a:p>
            <a:r>
              <a:rPr lang="en-US" smtClean="0"/>
              <a:t>Resources are always limited, particularly in time and money.  Good project planning requires an accurate assessment of the project costs and a schedule projection for completion.  It is imperative that the team monitor budget and scheduling during all phases of the project as success is dependent upon staying within budget and meeting projected deadlines.</a:t>
            </a:r>
          </a:p>
          <a:p>
            <a:endParaRPr lang="en-US" smtClean="0"/>
          </a:p>
          <a:p>
            <a:r>
              <a:rPr lang="en-US" smtClean="0"/>
              <a:t>As a project always results in something new, one characteristic of a project is that success is never guaranteed beforehand.  There is always uncertainty and risk.  Will our new product be well received in the marketplace?  Will the new software function as expected?  Will the new process generate a positive return on investment?  Even is we reach the desired goal, will we accomplish our task on time and within budget?  Projects contain many variables and therefore, uncertainty and risk are simply a part of the process. </a:t>
            </a:r>
          </a:p>
          <a:p>
            <a:endParaRPr lang="en-US" smtClean="0"/>
          </a:p>
          <a:p>
            <a:r>
              <a:rPr lang="en-US" smtClean="0"/>
              <a:t>Baars, Wouter;  </a:t>
            </a:r>
            <a:r>
              <a:rPr lang="en-US" i="1" smtClean="0"/>
              <a:t>Project Management Handbook, </a:t>
            </a:r>
            <a:r>
              <a:rPr lang="en-US" smtClean="0"/>
              <a:t>Version 1.1 – July 2007; DANS – Data Archiving and Networked Services; The Hague – 2006    http://www.projectmanagement-training.net  (retrieved 7/2/08)</a:t>
            </a:r>
          </a:p>
          <a:p>
            <a:endParaRPr lang="en-US" smtClean="0"/>
          </a:p>
        </p:txBody>
      </p:sp>
      <p:sp>
        <p:nvSpPr>
          <p:cNvPr id="58371" name="Slide Number Placeholder 3"/>
          <p:cNvSpPr>
            <a:spLocks noGrp="1"/>
          </p:cNvSpPr>
          <p:nvPr>
            <p:ph type="sldNum" sz="quarter" idx="5"/>
          </p:nvPr>
        </p:nvSpPr>
        <p:spPr>
          <a:noFill/>
        </p:spPr>
        <p:txBody>
          <a:bodyPr/>
          <a:lstStyle/>
          <a:p>
            <a:fld id="{556EA6F0-5508-4DEC-8392-88E8CF2095D7}" type="slidenum">
              <a:rPr lang="en-US" smtClean="0"/>
              <a:pPr/>
              <a:t>22</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a:ln/>
        </p:spPr>
      </p:sp>
      <p:sp>
        <p:nvSpPr>
          <p:cNvPr id="60418" name="Notes Placeholder 2"/>
          <p:cNvSpPr>
            <a:spLocks noGrp="1"/>
          </p:cNvSpPr>
          <p:nvPr>
            <p:ph type="body" idx="1"/>
          </p:nvPr>
        </p:nvSpPr>
        <p:spPr>
          <a:noFill/>
          <a:ln/>
        </p:spPr>
        <p:txBody>
          <a:bodyPr/>
          <a:lstStyle/>
          <a:p>
            <a:r>
              <a:rPr lang="en-US" smtClean="0"/>
              <a:t>Research has given us a number of different models of project management.  Some models are linear with projects moving sequentially through four to six distinct stages.  Some models are cyclical indicating that a project may move back and forth between stages as needed with some overlap in process.</a:t>
            </a:r>
          </a:p>
          <a:p>
            <a:endParaRPr lang="en-US" smtClean="0"/>
          </a:p>
          <a:p>
            <a:r>
              <a:rPr lang="en-US" smtClean="0"/>
              <a:t>The model on this slide is an example of a linear model of project management.</a:t>
            </a:r>
          </a:p>
          <a:p>
            <a:endParaRPr lang="en-US" smtClean="0"/>
          </a:p>
          <a:p>
            <a:r>
              <a:rPr lang="en-US" smtClean="0"/>
              <a:t>See:  www.bgsu.edu</a:t>
            </a:r>
          </a:p>
        </p:txBody>
      </p:sp>
      <p:sp>
        <p:nvSpPr>
          <p:cNvPr id="60419" name="Slide Number Placeholder 3"/>
          <p:cNvSpPr>
            <a:spLocks noGrp="1"/>
          </p:cNvSpPr>
          <p:nvPr>
            <p:ph type="sldNum" sz="quarter" idx="5"/>
          </p:nvPr>
        </p:nvSpPr>
        <p:spPr>
          <a:noFill/>
        </p:spPr>
        <p:txBody>
          <a:bodyPr/>
          <a:lstStyle/>
          <a:p>
            <a:fld id="{A8A090E8-AEFB-4034-B4D0-78D9F6F841E7}" type="slidenum">
              <a:rPr lang="en-US" smtClean="0"/>
              <a:pPr/>
              <a:t>23</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a:ln/>
        </p:spPr>
      </p:sp>
      <p:sp>
        <p:nvSpPr>
          <p:cNvPr id="62466" name="Notes Placeholder 2"/>
          <p:cNvSpPr>
            <a:spLocks noGrp="1"/>
          </p:cNvSpPr>
          <p:nvPr>
            <p:ph type="body" idx="1"/>
          </p:nvPr>
        </p:nvSpPr>
        <p:spPr>
          <a:noFill/>
          <a:ln/>
        </p:spPr>
        <p:txBody>
          <a:bodyPr/>
          <a:lstStyle/>
          <a:p>
            <a:r>
              <a:rPr lang="en-US" smtClean="0"/>
              <a:t>The process designed by MPMM identifies four major stages of project management with four subsections completed after each stage.  This is another linear model of project management.</a:t>
            </a:r>
          </a:p>
          <a:p>
            <a:endParaRPr lang="en-US" smtClean="0"/>
          </a:p>
          <a:p>
            <a:pPr marL="0" lvl="2"/>
            <a:r>
              <a:rPr lang="en-US" smtClean="0"/>
              <a:t>See:  </a:t>
            </a:r>
            <a:r>
              <a:rPr lang="en-US" sz="1800" smtClean="0"/>
              <a:t>www.mpmm.com/project-management-methodology</a:t>
            </a:r>
          </a:p>
          <a:p>
            <a:endParaRPr lang="en-US" smtClean="0"/>
          </a:p>
        </p:txBody>
      </p:sp>
      <p:sp>
        <p:nvSpPr>
          <p:cNvPr id="62467" name="Slide Number Placeholder 3"/>
          <p:cNvSpPr>
            <a:spLocks noGrp="1"/>
          </p:cNvSpPr>
          <p:nvPr>
            <p:ph type="sldNum" sz="quarter" idx="5"/>
          </p:nvPr>
        </p:nvSpPr>
        <p:spPr>
          <a:noFill/>
        </p:spPr>
        <p:txBody>
          <a:bodyPr/>
          <a:lstStyle/>
          <a:p>
            <a:fld id="{5F5922EE-F132-4800-B893-8FD558945F55}" type="slidenum">
              <a:rPr lang="en-US" smtClean="0"/>
              <a:pPr/>
              <a:t>24</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a:ln/>
        </p:spPr>
      </p:sp>
      <p:sp>
        <p:nvSpPr>
          <p:cNvPr id="64514" name="Notes Placeholder 2"/>
          <p:cNvSpPr>
            <a:spLocks noGrp="1"/>
          </p:cNvSpPr>
          <p:nvPr>
            <p:ph type="body" idx="1"/>
          </p:nvPr>
        </p:nvSpPr>
        <p:spPr>
          <a:noFill/>
          <a:ln/>
        </p:spPr>
        <p:txBody>
          <a:bodyPr/>
          <a:lstStyle/>
          <a:p>
            <a:r>
              <a:rPr lang="en-US" smtClean="0"/>
              <a:t>The Rational Unified Process (RUP), originally designed by IBM specifically for software development, is structured in phases which represent the four major stages that a project goes through from inception to completion.  Within each phase are subsections called, disciplines, which represent the activities that take place throughout the project.  </a:t>
            </a:r>
          </a:p>
          <a:p>
            <a:endParaRPr lang="en-US" smtClean="0"/>
          </a:p>
          <a:p>
            <a:r>
              <a:rPr lang="en-US" smtClean="0"/>
              <a:t>Ambler, S.W. (2005)  </a:t>
            </a:r>
            <a:r>
              <a:rPr lang="en-US" i="1" smtClean="0"/>
              <a:t>A Manager’s Introduction to The Rational Unified Process (RUP)  </a:t>
            </a:r>
            <a:r>
              <a:rPr lang="en-US" smtClean="0"/>
              <a:t>EBSCOhost  (retrieved 7/1/08)</a:t>
            </a:r>
          </a:p>
        </p:txBody>
      </p:sp>
      <p:sp>
        <p:nvSpPr>
          <p:cNvPr id="64515" name="Slide Number Placeholder 3"/>
          <p:cNvSpPr>
            <a:spLocks noGrp="1"/>
          </p:cNvSpPr>
          <p:nvPr>
            <p:ph type="sldNum" sz="quarter" idx="5"/>
          </p:nvPr>
        </p:nvSpPr>
        <p:spPr>
          <a:noFill/>
        </p:spPr>
        <p:txBody>
          <a:bodyPr/>
          <a:lstStyle/>
          <a:p>
            <a:fld id="{84A132E7-281B-4087-8DC2-5323C12C565B}" type="slidenum">
              <a:rPr lang="en-US" smtClean="0"/>
              <a:pPr/>
              <a:t>25</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Rot="1" noChangeAspect="1" noChangeArrowheads="1" noTextEdit="1"/>
          </p:cNvSpPr>
          <p:nvPr>
            <p:ph type="sldImg"/>
          </p:nvPr>
        </p:nvSpPr>
        <p:spPr>
          <a:ln/>
        </p:spPr>
      </p:sp>
      <p:sp>
        <p:nvSpPr>
          <p:cNvPr id="66562" name="Rectangle 3"/>
          <p:cNvSpPr>
            <a:spLocks noGrp="1" noChangeArrowheads="1"/>
          </p:cNvSpPr>
          <p:nvPr>
            <p:ph type="body" idx="1"/>
          </p:nvPr>
        </p:nvSpPr>
        <p:spPr>
          <a:noFill/>
          <a:ln/>
        </p:spPr>
        <p:txBody>
          <a:bodyPr/>
          <a:lstStyle/>
          <a:p>
            <a:pPr eaLnBrk="1" hangingPunct="1"/>
            <a:r>
              <a:rPr lang="en-US" smtClean="0"/>
              <a:t>DANS – Data Archiving and Networked Services      </a:t>
            </a:r>
          </a:p>
          <a:p>
            <a:pPr eaLnBrk="1" hangingPunct="1"/>
            <a:endParaRPr lang="en-US" smtClean="0"/>
          </a:p>
          <a:p>
            <a:pPr eaLnBrk="1" hangingPunct="1"/>
            <a:r>
              <a:rPr lang="en-US" smtClean="0"/>
              <a:t>DANS identifies a traditional six phase linear process of project management with a critical decision point after completion of each stage.  The decision point is a time for recording the current status of the project and an opportunity to reconsider the project phases and make any necessary corrections.  These decisions are oftentimes “go/no go” moments that call for determining whether to proceed with the project or whether it should be discontinued.  </a:t>
            </a:r>
          </a:p>
          <a:p>
            <a:pPr eaLnBrk="1" hangingPunct="1"/>
            <a:endParaRPr lang="en-US" smtClean="0"/>
          </a:p>
          <a:p>
            <a:pPr eaLnBrk="1" hangingPunct="1"/>
            <a:r>
              <a:rPr lang="en-US" smtClean="0"/>
              <a:t>Baars, Wouter;  </a:t>
            </a:r>
            <a:r>
              <a:rPr lang="en-US" i="1" smtClean="0"/>
              <a:t>Project Management Handbook, </a:t>
            </a:r>
            <a:r>
              <a:rPr lang="en-US" smtClean="0"/>
              <a:t>Version 1.1 – July 2007; DANS – Data Archiving and Networked Services; The Hague – 2006    http://www.projectmanagement-training.net  (retrieved 7/2/08)</a:t>
            </a:r>
          </a:p>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noRot="1" noChangeAspect="1" noChangeArrowheads="1" noTextEdit="1"/>
          </p:cNvSpPr>
          <p:nvPr>
            <p:ph type="sldImg"/>
          </p:nvPr>
        </p:nvSpPr>
        <p:spPr>
          <a:ln/>
        </p:spPr>
      </p:sp>
      <p:sp>
        <p:nvSpPr>
          <p:cNvPr id="68610" name="Rectangle 3"/>
          <p:cNvSpPr>
            <a:spLocks noGrp="1" noChangeArrowheads="1"/>
          </p:cNvSpPr>
          <p:nvPr>
            <p:ph type="body" idx="1"/>
          </p:nvPr>
        </p:nvSpPr>
        <p:spPr>
          <a:noFill/>
          <a:ln/>
        </p:spPr>
        <p:txBody>
          <a:bodyPr/>
          <a:lstStyle/>
          <a:p>
            <a:pPr eaLnBrk="1" hangingPunct="1"/>
            <a:r>
              <a:rPr lang="en-US" smtClean="0"/>
              <a:t>The four previous slides depicted project management systems that were all linear systems, also called Waterfall Models as each stage in the process occurs sequentially.  Just as a waterfall moves in only one direction, the pure waterfall method does not allow returning to a phase after it has been completed.  </a:t>
            </a:r>
          </a:p>
          <a:p>
            <a:pPr eaLnBrk="1" hangingPunct="1"/>
            <a:endParaRPr lang="en-US" smtClean="0"/>
          </a:p>
          <a:p>
            <a:pPr eaLnBrk="1" hangingPunct="1"/>
            <a:r>
              <a:rPr lang="en-US" smtClean="0"/>
              <a:t>For a number of reasons, a cyclical method of project management is preferred for software development (Baars 2006)</a:t>
            </a:r>
          </a:p>
          <a:p>
            <a:pPr eaLnBrk="1" hangingPunct="1"/>
            <a:endParaRPr lang="en-US" smtClean="0"/>
          </a:p>
          <a:p>
            <a:pPr eaLnBrk="1" hangingPunct="1"/>
            <a:r>
              <a:rPr lang="en-US" smtClean="0"/>
              <a:t>Baars, Wouter;  </a:t>
            </a:r>
            <a:r>
              <a:rPr lang="en-US" i="1" smtClean="0"/>
              <a:t>Project Management Handbook, </a:t>
            </a:r>
            <a:r>
              <a:rPr lang="en-US" smtClean="0"/>
              <a:t>Version 1.1 – July 2007; DANS – Data Archiving and Networked Services; The Hague – 2006    http://www.projectmanagement-training.net  (retrieved 7/2/08)</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p:cNvSpPr>
            <a:spLocks noGrp="1" noRot="1" noChangeAspect="1"/>
          </p:cNvSpPr>
          <p:nvPr>
            <p:ph type="sldImg"/>
          </p:nvPr>
        </p:nvSpPr>
        <p:spPr>
          <a:ln/>
        </p:spPr>
      </p:sp>
      <p:sp>
        <p:nvSpPr>
          <p:cNvPr id="70658" name="Notes Placeholder 2"/>
          <p:cNvSpPr>
            <a:spLocks noGrp="1"/>
          </p:cNvSpPr>
          <p:nvPr>
            <p:ph type="body" idx="1"/>
          </p:nvPr>
        </p:nvSpPr>
        <p:spPr>
          <a:noFill/>
          <a:ln/>
        </p:spPr>
        <p:txBody>
          <a:bodyPr/>
          <a:lstStyle/>
          <a:p>
            <a:r>
              <a:rPr lang="en-US" smtClean="0"/>
              <a:t>“In cyclical project management, the project goal is pursued in several short successive consecutive cycles.  Each cycle is relatively short, preferably lasting less than one month.  Within each cycle, a portion of the project is carried out.  This is fundamentally different from the waterfall method, in which these activities all take place within their own separate phases.  In addition, the waterfall method prescribes only single moments for definition, design, implementation and testing.  In the cyclical method, this occurs many times in sequence.”  (Baars – 2006 Fig. 9)</a:t>
            </a:r>
          </a:p>
          <a:p>
            <a:endParaRPr lang="en-US" smtClean="0"/>
          </a:p>
          <a:p>
            <a:r>
              <a:rPr lang="en-US" smtClean="0"/>
              <a:t>Baars, Wouter;  </a:t>
            </a:r>
            <a:r>
              <a:rPr lang="en-US" i="1" smtClean="0"/>
              <a:t>Project Management Handbook, </a:t>
            </a:r>
            <a:r>
              <a:rPr lang="en-US" smtClean="0"/>
              <a:t>Version 1.1 – July 2007; DANS – Data Archiving and Networked Services; The Hague – 2006    http://www.projectmanagement-training.net  (retrieved 7/2/08)</a:t>
            </a:r>
          </a:p>
          <a:p>
            <a:endParaRPr lang="en-US" smtClean="0"/>
          </a:p>
        </p:txBody>
      </p:sp>
      <p:sp>
        <p:nvSpPr>
          <p:cNvPr id="70659" name="Slide Number Placeholder 3"/>
          <p:cNvSpPr>
            <a:spLocks noGrp="1"/>
          </p:cNvSpPr>
          <p:nvPr>
            <p:ph type="sldNum" sz="quarter" idx="5"/>
          </p:nvPr>
        </p:nvSpPr>
        <p:spPr>
          <a:noFill/>
        </p:spPr>
        <p:txBody>
          <a:bodyPr/>
          <a:lstStyle/>
          <a:p>
            <a:fld id="{2C7D20CC-8D5C-4CE4-8663-7D11B65CF80D}" type="slidenum">
              <a:rPr lang="en-US" smtClean="0"/>
              <a:pPr/>
              <a:t>28</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p:cNvSpPr>
          <p:nvPr>
            <p:ph type="sldImg"/>
          </p:nvPr>
        </p:nvSpPr>
        <p:spPr>
          <a:ln/>
        </p:spPr>
      </p:sp>
      <p:sp>
        <p:nvSpPr>
          <p:cNvPr id="72706" name="Notes Placeholder 2"/>
          <p:cNvSpPr>
            <a:spLocks noGrp="1"/>
          </p:cNvSpPr>
          <p:nvPr>
            <p:ph type="body" idx="1"/>
          </p:nvPr>
        </p:nvSpPr>
        <p:spPr>
          <a:noFill/>
          <a:ln/>
        </p:spPr>
        <p:txBody>
          <a:bodyPr/>
          <a:lstStyle/>
          <a:p>
            <a:r>
              <a:rPr lang="en-US" smtClean="0"/>
              <a:t>DANS software-development method is a blend of linear and cyclical methods of project management intended to achieve the benefit of both models.  The initial phase is represented as a linear process followed by a cyclical phase where team members can move freely back and forth through the process, implementing procedures as needed, until completion of the project.   </a:t>
            </a:r>
          </a:p>
          <a:p>
            <a:endParaRPr lang="en-US" smtClean="0"/>
          </a:p>
          <a:p>
            <a:r>
              <a:rPr lang="en-US" smtClean="0"/>
              <a:t>Baars, Wouter;  </a:t>
            </a:r>
            <a:r>
              <a:rPr lang="en-US" i="1" smtClean="0"/>
              <a:t>Project Management Handbook, </a:t>
            </a:r>
            <a:r>
              <a:rPr lang="en-US" smtClean="0"/>
              <a:t>Version 1.1 – July 2007; DANS – Data Archiving and Networked Services; The Hague – 2006    http://www.projectmanagement-training.net  (retrieved 7/2/08)</a:t>
            </a:r>
          </a:p>
          <a:p>
            <a:endParaRPr lang="en-US" smtClean="0"/>
          </a:p>
        </p:txBody>
      </p:sp>
      <p:sp>
        <p:nvSpPr>
          <p:cNvPr id="72707" name="Slide Number Placeholder 3"/>
          <p:cNvSpPr>
            <a:spLocks noGrp="1"/>
          </p:cNvSpPr>
          <p:nvPr>
            <p:ph type="sldNum" sz="quarter" idx="5"/>
          </p:nvPr>
        </p:nvSpPr>
        <p:spPr>
          <a:noFill/>
        </p:spPr>
        <p:txBody>
          <a:bodyPr/>
          <a:lstStyle/>
          <a:p>
            <a:fld id="{2513786B-0295-4401-A72A-706D32F746A2}" type="slidenum">
              <a:rPr lang="en-US" smtClean="0"/>
              <a:pPr/>
              <a:t>29</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Rot="1" noChangeAspect="1" noChangeArrowheads="1" noTextEdit="1"/>
          </p:cNvSpPr>
          <p:nvPr>
            <p:ph type="sldImg"/>
          </p:nvPr>
        </p:nvSpPr>
        <p:spPr>
          <a:ln/>
        </p:spPr>
      </p:sp>
      <p:sp>
        <p:nvSpPr>
          <p:cNvPr id="74754" name="Rectangle 3"/>
          <p:cNvSpPr>
            <a:spLocks noGrp="1" noChangeArrowheads="1"/>
          </p:cNvSpPr>
          <p:nvPr>
            <p:ph type="body" idx="1"/>
          </p:nvPr>
        </p:nvSpPr>
        <p:spPr>
          <a:noFill/>
          <a:ln/>
        </p:spPr>
        <p:txBody>
          <a:bodyPr/>
          <a:lstStyle/>
          <a:p>
            <a:pPr eaLnBrk="1" hangingPunct="1"/>
            <a:r>
              <a:rPr lang="en-US" altLang="zh-CN" smtClean="0">
                <a:cs typeface="宋体"/>
              </a:rPr>
              <a:t>This slide can be used by the instructor to facilitate a class or online discussion.</a:t>
            </a:r>
          </a:p>
          <a:p>
            <a:pPr eaLnBrk="1" hangingPunct="1"/>
            <a:r>
              <a:rPr lang="en-US" altLang="zh-CN" smtClean="0">
                <a:cs typeface="宋体"/>
              </a:rPr>
              <a:t>The answer for this question may vary but for enhancements and maintenance. </a:t>
            </a:r>
          </a:p>
          <a:p>
            <a:pPr eaLnBrk="1" hangingPunct="1"/>
            <a:r>
              <a:rPr lang="en-US" altLang="zh-CN" smtClean="0">
                <a:cs typeface="宋体"/>
              </a:rPr>
              <a:t>For maintenance, many times scope is set so only time and cost can be controlled. For example if a new law is enacted, you must add it. </a:t>
            </a:r>
          </a:p>
          <a:p>
            <a:pPr eaLnBrk="1" hangingPunct="1"/>
            <a:r>
              <a:rPr lang="en-US" altLang="zh-CN" smtClean="0">
                <a:cs typeface="宋体"/>
              </a:rPr>
              <a:t>Enhancements allow for the addition of new functions or features. You are able to set scope better. What is the hardest for the HR professional to control?</a:t>
            </a:r>
          </a:p>
          <a:p>
            <a:pPr eaLnBrk="1" hangingPunct="1"/>
            <a:r>
              <a:rPr lang="en-US" altLang="zh-CN" smtClean="0">
                <a:cs typeface="宋体"/>
              </a:rPr>
              <a:t>That depends on the perspective of the project.</a:t>
            </a: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noFill/>
          <a:ln/>
        </p:spPr>
        <p:txBody>
          <a:bodyPr/>
          <a:lstStyle/>
          <a:p>
            <a:pPr eaLnBrk="1" hangingPunct="1"/>
            <a:r>
              <a:rPr lang="en-US" altLang="zh-CN" smtClean="0">
                <a:cs typeface="宋体"/>
              </a:rPr>
              <a:t>Project management skills are needed when integrating an HRIS system. The HR professional must understand how project management works. This match of project management and HRIS knowledge is critical for anyone who is going to lead an HRIS integration project. Having just the technical knowledge or just the project management knowledge is not enough for project success. </a:t>
            </a:r>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a:ln/>
        </p:spPr>
      </p:sp>
      <p:sp>
        <p:nvSpPr>
          <p:cNvPr id="76802" name="Notes Placeholder 2"/>
          <p:cNvSpPr>
            <a:spLocks noGrp="1"/>
          </p:cNvSpPr>
          <p:nvPr>
            <p:ph type="body" idx="1"/>
          </p:nvPr>
        </p:nvSpPr>
        <p:spPr>
          <a:noFill/>
          <a:ln/>
        </p:spPr>
        <p:txBody>
          <a:bodyPr/>
          <a:lstStyle/>
          <a:p>
            <a:r>
              <a:rPr lang="en-US" smtClean="0"/>
              <a:t>There are a number of planning and scheduling tools used by project managers.  This slide is an example of a Gantt Chart (developed by Charles Gantt in 1917) which is a simple horizontal bar chart depicting the sequence of tasks necessary for completion of a project.  Each task is represented by a horizontal bar, the length corresponding to the time necessary for completion.  A Gantt Chart is an excellent visual depiction of the time when specific tasks must start and when they must be completed.  </a:t>
            </a:r>
          </a:p>
          <a:p>
            <a:endParaRPr lang="en-US" smtClean="0"/>
          </a:p>
          <a:p>
            <a:r>
              <a:rPr lang="en-US" smtClean="0"/>
              <a:t>http://gates.comm.virginia.edu/rm2n/teaching/gantt.htm    </a:t>
            </a:r>
          </a:p>
        </p:txBody>
      </p:sp>
      <p:sp>
        <p:nvSpPr>
          <p:cNvPr id="76803" name="Slide Number Placeholder 3"/>
          <p:cNvSpPr>
            <a:spLocks noGrp="1"/>
          </p:cNvSpPr>
          <p:nvPr>
            <p:ph type="sldNum" sz="quarter" idx="5"/>
          </p:nvPr>
        </p:nvSpPr>
        <p:spPr>
          <a:noFill/>
        </p:spPr>
        <p:txBody>
          <a:bodyPr/>
          <a:lstStyle/>
          <a:p>
            <a:fld id="{7573A718-8C55-400F-8531-7E45BC6DD77D}" type="slidenum">
              <a:rPr lang="en-US" smtClean="0"/>
              <a:pPr/>
              <a:t>31</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Slide Image Placeholder 1"/>
          <p:cNvSpPr>
            <a:spLocks noGrp="1" noRot="1" noChangeAspect="1"/>
          </p:cNvSpPr>
          <p:nvPr>
            <p:ph type="sldImg"/>
          </p:nvPr>
        </p:nvSpPr>
        <p:spPr>
          <a:ln/>
        </p:spPr>
      </p:sp>
      <p:sp>
        <p:nvSpPr>
          <p:cNvPr id="78850" name="Notes Placeholder 2"/>
          <p:cNvSpPr>
            <a:spLocks noGrp="1"/>
          </p:cNvSpPr>
          <p:nvPr>
            <p:ph type="body" idx="1"/>
          </p:nvPr>
        </p:nvSpPr>
        <p:spPr>
          <a:noFill/>
          <a:ln/>
        </p:spPr>
        <p:txBody>
          <a:bodyPr/>
          <a:lstStyle/>
          <a:p>
            <a:r>
              <a:rPr lang="en-US" smtClean="0"/>
              <a:t>PERT stands for Program Evaluation Review Technique and was originally developed by the U.S. Navy in the 1950’s to manage very large complex projects that had a high degree of task dependency.  A PERT chart is typically used to identify the sequence of tasks and to show which tasks must be completed before other tasks may be started.  Tasks that must be completed in sequence are called dependent or serial tasks and those that may be completed independent of other tasks are referred to as parallel or concurrent tasks.   </a:t>
            </a:r>
          </a:p>
          <a:p>
            <a:endParaRPr lang="en-US" smtClean="0"/>
          </a:p>
          <a:p>
            <a:r>
              <a:rPr lang="en-US" smtClean="0"/>
              <a:t>http://gates.comm.virginia.edu/rm2n/teaching/gantt.htm    </a:t>
            </a:r>
          </a:p>
          <a:p>
            <a:endParaRPr lang="en-US" smtClean="0"/>
          </a:p>
        </p:txBody>
      </p:sp>
      <p:sp>
        <p:nvSpPr>
          <p:cNvPr id="78851" name="Slide Number Placeholder 3"/>
          <p:cNvSpPr>
            <a:spLocks noGrp="1"/>
          </p:cNvSpPr>
          <p:nvPr>
            <p:ph type="sldNum" sz="quarter" idx="5"/>
          </p:nvPr>
        </p:nvSpPr>
        <p:spPr>
          <a:noFill/>
        </p:spPr>
        <p:txBody>
          <a:bodyPr/>
          <a:lstStyle/>
          <a:p>
            <a:fld id="{EA908F26-9397-46E5-965D-F55255CADE26}" type="slidenum">
              <a:rPr lang="en-US" smtClean="0"/>
              <a:pPr/>
              <a:t>32</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lide Image Placeholder 1"/>
          <p:cNvSpPr>
            <a:spLocks noGrp="1" noRot="1" noChangeAspect="1"/>
          </p:cNvSpPr>
          <p:nvPr>
            <p:ph type="sldImg"/>
          </p:nvPr>
        </p:nvSpPr>
        <p:spPr>
          <a:ln/>
        </p:spPr>
      </p:sp>
      <p:sp>
        <p:nvSpPr>
          <p:cNvPr id="80898" name="Notes Placeholder 2"/>
          <p:cNvSpPr>
            <a:spLocks noGrp="1"/>
          </p:cNvSpPr>
          <p:nvPr>
            <p:ph type="body" idx="1"/>
          </p:nvPr>
        </p:nvSpPr>
        <p:spPr>
          <a:noFill/>
          <a:ln/>
        </p:spPr>
        <p:txBody>
          <a:bodyPr/>
          <a:lstStyle/>
          <a:p>
            <a:r>
              <a:rPr lang="en-US" smtClean="0"/>
              <a:t>The Fishbone Diagram (the Ishikawa diagram) is a chart of cause and effect.  It is a tool for identifying the root causes of quality problems.</a:t>
            </a:r>
          </a:p>
          <a:p>
            <a:endParaRPr lang="en-US" smtClean="0"/>
          </a:p>
          <a:p>
            <a:r>
              <a:rPr lang="en-US" smtClean="0"/>
              <a:t>http://mot.vuse.vanderbilt.edu/mt322/Ishikawa.htm</a:t>
            </a:r>
          </a:p>
        </p:txBody>
      </p:sp>
      <p:sp>
        <p:nvSpPr>
          <p:cNvPr id="80899" name="Slide Number Placeholder 3"/>
          <p:cNvSpPr>
            <a:spLocks noGrp="1"/>
          </p:cNvSpPr>
          <p:nvPr>
            <p:ph type="sldNum" sz="quarter" idx="5"/>
          </p:nvPr>
        </p:nvSpPr>
        <p:spPr>
          <a:noFill/>
        </p:spPr>
        <p:txBody>
          <a:bodyPr/>
          <a:lstStyle/>
          <a:p>
            <a:fld id="{A6E6FDE3-1574-4FA5-A009-FDCC5DD74F17}" type="slidenum">
              <a:rPr lang="en-US" smtClean="0"/>
              <a:pPr/>
              <a:t>33</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Slide Image Placeholder 1"/>
          <p:cNvSpPr>
            <a:spLocks noGrp="1" noRot="1" noChangeAspect="1"/>
          </p:cNvSpPr>
          <p:nvPr>
            <p:ph type="sldImg"/>
          </p:nvPr>
        </p:nvSpPr>
        <p:spPr>
          <a:ln/>
        </p:spPr>
      </p:sp>
      <p:sp>
        <p:nvSpPr>
          <p:cNvPr id="82946" name="Notes Placeholder 2"/>
          <p:cNvSpPr>
            <a:spLocks noGrp="1"/>
          </p:cNvSpPr>
          <p:nvPr>
            <p:ph type="body" idx="1"/>
          </p:nvPr>
        </p:nvSpPr>
        <p:spPr>
          <a:noFill/>
          <a:ln/>
        </p:spPr>
        <p:txBody>
          <a:bodyPr/>
          <a:lstStyle/>
          <a:p>
            <a:r>
              <a:rPr lang="en-US" smtClean="0"/>
              <a:t>The Event Chain Diagram is similar to a Gantt Chart in its use of horizontal bars to depict the sequence of activities.  A Risk Event Chain Diagram includes the use of red arrows to identify risk events that may occur in the sequence of activities.  Risks events may be associated with certain tasks or at certain time intervals on the event chain.  This diagram gives a visual model of risks and uncertainties.</a:t>
            </a:r>
          </a:p>
          <a:p>
            <a:endParaRPr lang="en-US" smtClean="0"/>
          </a:p>
          <a:p>
            <a:r>
              <a:rPr lang="en-US" smtClean="0"/>
              <a:t>Http://www.maxwiderman.com/guest/event_chair/tracking.htm</a:t>
            </a:r>
          </a:p>
        </p:txBody>
      </p:sp>
      <p:sp>
        <p:nvSpPr>
          <p:cNvPr id="82947" name="Slide Number Placeholder 3"/>
          <p:cNvSpPr>
            <a:spLocks noGrp="1"/>
          </p:cNvSpPr>
          <p:nvPr>
            <p:ph type="sldNum" sz="quarter" idx="5"/>
          </p:nvPr>
        </p:nvSpPr>
        <p:spPr>
          <a:noFill/>
        </p:spPr>
        <p:txBody>
          <a:bodyPr/>
          <a:lstStyle/>
          <a:p>
            <a:fld id="{548259CB-5BDF-4514-9DDF-51FB30DBDF83}" type="slidenum">
              <a:rPr lang="en-US" smtClean="0"/>
              <a:pPr/>
              <a:t>34</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Slide Image Placeholder 1"/>
          <p:cNvSpPr>
            <a:spLocks noGrp="1" noRot="1" noChangeAspect="1"/>
          </p:cNvSpPr>
          <p:nvPr>
            <p:ph type="sldImg"/>
          </p:nvPr>
        </p:nvSpPr>
        <p:spPr>
          <a:ln/>
        </p:spPr>
      </p:sp>
      <p:sp>
        <p:nvSpPr>
          <p:cNvPr id="84994" name="Notes Placeholder 2"/>
          <p:cNvSpPr>
            <a:spLocks noGrp="1"/>
          </p:cNvSpPr>
          <p:nvPr>
            <p:ph type="body" idx="1"/>
          </p:nvPr>
        </p:nvSpPr>
        <p:spPr>
          <a:noFill/>
          <a:ln/>
        </p:spPr>
        <p:txBody>
          <a:bodyPr/>
          <a:lstStyle/>
          <a:p>
            <a:r>
              <a:rPr lang="en-US" smtClean="0"/>
              <a:t>A Run Chart plots a series of events over a period of time.  The events are plotted along the horizontal axis of the diagram and then linked giving a visual of high and low points over a specific period of time.  A run chart is often used for tracking activities over time.</a:t>
            </a:r>
          </a:p>
          <a:p>
            <a:endParaRPr lang="en-US" smtClean="0"/>
          </a:p>
          <a:p>
            <a:r>
              <a:rPr lang="en-US" smtClean="0"/>
              <a:t>http://deming.eng.clemson.edu/pub/tutorials/qctools/runm.htm</a:t>
            </a:r>
          </a:p>
        </p:txBody>
      </p:sp>
      <p:sp>
        <p:nvSpPr>
          <p:cNvPr id="84995" name="Slide Number Placeholder 3"/>
          <p:cNvSpPr>
            <a:spLocks noGrp="1"/>
          </p:cNvSpPr>
          <p:nvPr>
            <p:ph type="sldNum" sz="quarter" idx="5"/>
          </p:nvPr>
        </p:nvSpPr>
        <p:spPr>
          <a:noFill/>
        </p:spPr>
        <p:txBody>
          <a:bodyPr/>
          <a:lstStyle/>
          <a:p>
            <a:fld id="{E5203AC4-88D5-4949-8D48-A89D39EE3AB9}" type="slidenum">
              <a:rPr lang="en-US" smtClean="0"/>
              <a:pPr/>
              <a:t>35</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Rot="1" noChangeAspect="1" noChangeArrowheads="1" noTextEdit="1"/>
          </p:cNvSpPr>
          <p:nvPr>
            <p:ph type="sldImg"/>
          </p:nvPr>
        </p:nvSpPr>
        <p:spPr>
          <a:ln/>
        </p:spPr>
      </p:sp>
      <p:sp>
        <p:nvSpPr>
          <p:cNvPr id="87042" name="Rectangle 3"/>
          <p:cNvSpPr>
            <a:spLocks noGrp="1" noChangeArrowheads="1"/>
          </p:cNvSpPr>
          <p:nvPr>
            <p:ph type="body" idx="1"/>
          </p:nvPr>
        </p:nvSpPr>
        <p:spPr>
          <a:noFill/>
          <a:ln/>
        </p:spPr>
        <p:txBody>
          <a:bodyPr/>
          <a:lstStyle/>
          <a:p>
            <a:pPr eaLnBrk="1" hangingPunct="1"/>
            <a:r>
              <a:rPr lang="en-US" altLang="zh-CN" smtClean="0">
                <a:cs typeface="宋体"/>
              </a:rPr>
              <a:t>There are a number of software project management applications available that provide helpful tracking and reporting systems for the project manager.  Some are desktop applications which are available for outright purchase, with the software then loaded onto the individual’s computer.  </a:t>
            </a:r>
            <a:r>
              <a:rPr lang="en-US" altLang="zh-CN" b="1" smtClean="0">
                <a:cs typeface="宋体"/>
              </a:rPr>
              <a:t>Desktop </a:t>
            </a:r>
            <a:r>
              <a:rPr lang="en-US" altLang="zh-CN" smtClean="0">
                <a:cs typeface="宋体"/>
              </a:rPr>
              <a:t>systems are most commonly used by small businesses where projects are managed by one, two or a small number of employees.  They would not be practical for large organizations with complex projects managed by a large project team whose members are located at various geographic sites.</a:t>
            </a:r>
          </a:p>
          <a:p>
            <a:pPr eaLnBrk="1" hangingPunct="1"/>
            <a:r>
              <a:rPr lang="en-US" altLang="zh-CN" smtClean="0">
                <a:cs typeface="宋体"/>
              </a:rPr>
              <a:t>	Microsoft Project is a stand alone desktop system that works much like other Microsoft Office Products.  It’s priced from $600 - $1000 depending on the system chosen and the features available.   </a:t>
            </a:r>
            <a:r>
              <a:rPr lang="en-US" smtClean="0"/>
              <a:t>http://office.microsoft.com/en-us/project/default.aspx</a:t>
            </a:r>
          </a:p>
          <a:p>
            <a:pPr eaLnBrk="1" hangingPunct="1"/>
            <a:r>
              <a:rPr lang="en-US" altLang="zh-CN" smtClean="0">
                <a:cs typeface="宋体"/>
              </a:rPr>
              <a:t>	Cerebral Project is another desktop system that is available for purchase and is priced between $200 - $400.   </a:t>
            </a:r>
            <a:r>
              <a:rPr lang="en-US" smtClean="0"/>
              <a:t>http://www.cerebralproject.com/ </a:t>
            </a:r>
          </a:p>
          <a:p>
            <a:pPr eaLnBrk="1" hangingPunct="1"/>
            <a:endParaRPr lang="en-US" smtClean="0"/>
          </a:p>
          <a:p>
            <a:pPr eaLnBrk="1" hangingPunct="1"/>
            <a:r>
              <a:rPr lang="en-US" b="1" smtClean="0"/>
              <a:t>Web-based </a:t>
            </a:r>
            <a:r>
              <a:rPr lang="en-US" smtClean="0"/>
              <a:t>systems are available on-line and are generally used for larger, more complex projects where members of the project team may be scattered at various geographic locations.  In a web-based system there is no need for client-side software.  Web-based systems are purchased through licensing fees that include an initial payment plus annual charges.  There are a variety of prices available depending on the system used.  Some systems even provide on-site consulting, but the process can be expensive.</a:t>
            </a:r>
          </a:p>
          <a:p>
            <a:pPr eaLnBrk="1" hangingPunct="1"/>
            <a:r>
              <a:rPr lang="en-US" smtClean="0"/>
              <a:t>	@Task  is a web-based system used by large industries such as Boeing, Cisco Systems, Johnson &amp; Johnson and Walt Disney.  See:  http://www.attask.com/   </a:t>
            </a:r>
          </a:p>
          <a:p>
            <a:pPr eaLnBrk="1" hangingPunct="1"/>
            <a:r>
              <a:rPr lang="en-US" smtClean="0"/>
              <a:t>	Project Insight – Another web-based system appropriate for project teams at multiple locations.  See:   http://www.projectinsight.net/    </a:t>
            </a:r>
          </a:p>
          <a:p>
            <a:pPr eaLnBrk="1" hangingPunct="1"/>
            <a:endParaRPr lang="en-US" smtClean="0"/>
          </a:p>
          <a:p>
            <a:pPr eaLnBrk="1" hangingPunct="1"/>
            <a:r>
              <a:rPr lang="en-US" b="1" smtClean="0"/>
              <a:t>Opensource</a:t>
            </a:r>
            <a:r>
              <a:rPr lang="en-US" smtClean="0"/>
              <a:t> systems are free to the public and available on-line.</a:t>
            </a:r>
          </a:p>
          <a:p>
            <a:pPr eaLnBrk="1" hangingPunct="1"/>
            <a:r>
              <a:rPr lang="en-US" smtClean="0"/>
              <a:t>	Kplato – Opensource   http://www.koffice.org/kplato/ </a:t>
            </a:r>
          </a:p>
          <a:p>
            <a:pPr eaLnBrk="1" hangingPunct="1"/>
            <a:r>
              <a:rPr lang="en-US" altLang="zh-CN" smtClean="0">
                <a:cs typeface="宋体"/>
              </a:rPr>
              <a:t>	Openwork Bench – Another opensource system found at:  </a:t>
            </a:r>
            <a:r>
              <a:rPr lang="en-US" smtClean="0"/>
              <a:t>http://www.openworkbench.org/    </a:t>
            </a:r>
          </a:p>
          <a:p>
            <a:pPr eaLnBrk="1" hangingPunct="1"/>
            <a:r>
              <a:rPr lang="en-US" smtClean="0"/>
              <a:t>	dotProject is a free system where there is no “real” company behind the product.  It is managed, maintained, developed and supported by a volunteer group and by the users themselves. http://dotproject.net/    </a:t>
            </a:r>
          </a:p>
          <a:p>
            <a:pPr eaLnBrk="1" hangingPunct="1"/>
            <a:endParaRPr lang="en-US" smtClean="0"/>
          </a:p>
          <a:p>
            <a:pPr eaLnBrk="1" hangingPunct="1"/>
            <a:endParaRPr lang="en-US" altLang="zh-CN" smtClean="0">
              <a:cs typeface="宋体"/>
            </a:endParaRPr>
          </a:p>
          <a:p>
            <a:pPr eaLnBrk="1" hangingPunct="1"/>
            <a:endParaRPr lang="en-US" altLang="zh-CN" smtClean="0">
              <a:cs typeface="宋体"/>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noRot="1" noChangeAspect="1" noChangeArrowheads="1" noTextEdit="1"/>
          </p:cNvSpPr>
          <p:nvPr>
            <p:ph type="sldImg"/>
          </p:nvPr>
        </p:nvSpPr>
        <p:spPr>
          <a:ln/>
        </p:spPr>
      </p:sp>
      <p:sp>
        <p:nvSpPr>
          <p:cNvPr id="89090" name="Rectangle 3"/>
          <p:cNvSpPr>
            <a:spLocks noGrp="1" noChangeArrowheads="1"/>
          </p:cNvSpPr>
          <p:nvPr>
            <p:ph type="body" idx="1"/>
          </p:nvPr>
        </p:nvSpPr>
        <p:spPr>
          <a:noFill/>
          <a:ln/>
        </p:spPr>
        <p:txBody>
          <a:bodyPr/>
          <a:lstStyle/>
          <a:p>
            <a:pPr eaLnBrk="1" hangingPunct="1"/>
            <a:r>
              <a:rPr lang="en-US" smtClean="0"/>
              <a:t>Possible discussion topics, either in the classroom or on a discussion board.</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lide Image Placeholder 1"/>
          <p:cNvSpPr>
            <a:spLocks noGrp="1" noRot="1" noChangeAspect="1"/>
          </p:cNvSpPr>
          <p:nvPr>
            <p:ph type="sldImg"/>
          </p:nvPr>
        </p:nvSpPr>
        <p:spPr>
          <a:ln/>
        </p:spPr>
      </p:sp>
      <p:sp>
        <p:nvSpPr>
          <p:cNvPr id="91138" name="Notes Placeholder 2"/>
          <p:cNvSpPr>
            <a:spLocks noGrp="1"/>
          </p:cNvSpPr>
          <p:nvPr>
            <p:ph type="body" idx="1"/>
          </p:nvPr>
        </p:nvSpPr>
        <p:spPr>
          <a:noFill/>
          <a:ln/>
        </p:spPr>
        <p:txBody>
          <a:bodyPr/>
          <a:lstStyle/>
          <a:p>
            <a:endParaRPr lang="en-US" smtClean="0"/>
          </a:p>
        </p:txBody>
      </p:sp>
      <p:sp>
        <p:nvSpPr>
          <p:cNvPr id="91139" name="Slide Number Placeholder 3"/>
          <p:cNvSpPr>
            <a:spLocks noGrp="1"/>
          </p:cNvSpPr>
          <p:nvPr>
            <p:ph type="sldNum" sz="quarter" idx="5"/>
          </p:nvPr>
        </p:nvSpPr>
        <p:spPr>
          <a:noFill/>
        </p:spPr>
        <p:txBody>
          <a:bodyPr/>
          <a:lstStyle/>
          <a:p>
            <a:fld id="{565F32EF-5A7F-467B-A82A-63C3AE6DFEFB}" type="slidenum">
              <a:rPr lang="en-US" smtClean="0"/>
              <a:pPr/>
              <a:t>38</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Slide Image Placeholder 1"/>
          <p:cNvSpPr>
            <a:spLocks noGrp="1" noRot="1" noChangeAspect="1"/>
          </p:cNvSpPr>
          <p:nvPr>
            <p:ph type="sldImg"/>
          </p:nvPr>
        </p:nvSpPr>
        <p:spPr>
          <a:ln/>
        </p:spPr>
      </p:sp>
      <p:sp>
        <p:nvSpPr>
          <p:cNvPr id="93186" name="Notes Placeholder 2"/>
          <p:cNvSpPr>
            <a:spLocks noGrp="1"/>
          </p:cNvSpPr>
          <p:nvPr>
            <p:ph type="body" idx="1"/>
          </p:nvPr>
        </p:nvSpPr>
        <p:spPr>
          <a:noFill/>
          <a:ln/>
        </p:spPr>
        <p:txBody>
          <a:bodyPr/>
          <a:lstStyle/>
          <a:p>
            <a:r>
              <a:rPr lang="en-US" smtClean="0"/>
              <a:t>Project managers direct functions along these five parameters known as control factors.  There are a number of methods such as Gnatt and PERT charts that are used to schedule time and tasks. </a:t>
            </a:r>
          </a:p>
          <a:p>
            <a:endParaRPr lang="en-US" smtClean="0"/>
          </a:p>
          <a:p>
            <a:r>
              <a:rPr lang="en-US" smtClean="0"/>
              <a:t>Experienced project managers take a pragmatic attitude towards levels of quality within a project realizing that projects that strive to achieve the highest possible levels of quality are often at greatest risk of never being completed.  Therefore, “good enough is good.”</a:t>
            </a:r>
          </a:p>
          <a:p>
            <a:endParaRPr lang="en-US" smtClean="0"/>
          </a:p>
          <a:p>
            <a:r>
              <a:rPr lang="en-US" smtClean="0"/>
              <a:t>Certainly communication is essential between members of the project team, but it is also important that other stakeholders be kept informed of progress on the project.  Regular progress reports are an expected part of the process.</a:t>
            </a:r>
          </a:p>
        </p:txBody>
      </p:sp>
      <p:sp>
        <p:nvSpPr>
          <p:cNvPr id="93187" name="Slide Number Placeholder 3"/>
          <p:cNvSpPr>
            <a:spLocks noGrp="1"/>
          </p:cNvSpPr>
          <p:nvPr>
            <p:ph type="sldNum" sz="quarter" idx="5"/>
          </p:nvPr>
        </p:nvSpPr>
        <p:spPr>
          <a:noFill/>
        </p:spPr>
        <p:txBody>
          <a:bodyPr/>
          <a:lstStyle/>
          <a:p>
            <a:fld id="{C754AA8F-C213-44F5-87D3-A492D3AEE2F4}" type="slidenum">
              <a:rPr lang="en-US" smtClean="0"/>
              <a:pPr/>
              <a:t>39</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Grp="1" noRot="1" noChangeAspect="1" noChangeArrowheads="1" noTextEdit="1"/>
          </p:cNvSpPr>
          <p:nvPr>
            <p:ph type="sldImg"/>
          </p:nvPr>
        </p:nvSpPr>
        <p:spPr>
          <a:ln/>
        </p:spPr>
      </p:sp>
      <p:sp>
        <p:nvSpPr>
          <p:cNvPr id="95234" name="Rectangle 3"/>
          <p:cNvSpPr>
            <a:spLocks noGrp="1" noChangeArrowheads="1"/>
          </p:cNvSpPr>
          <p:nvPr>
            <p:ph type="body" idx="1"/>
          </p:nvPr>
        </p:nvSpPr>
        <p:spPr>
          <a:noFill/>
          <a:ln/>
        </p:spPr>
        <p:txBody>
          <a:bodyPr/>
          <a:lstStyle/>
          <a:p>
            <a:pPr eaLnBrk="1" hangingPunct="1"/>
            <a:r>
              <a:rPr lang="en-US" smtClean="0"/>
              <a:t>There are a variety of stakeholders involved in every project.  The project usually starts with a project sponsor whose role is to win support for the project from senior management.  From there, senior management will assess the risks of the project and approve the resources necessary for completion.  Throughout the life of the project the sponsor continues to report progress to senior management and remains a vital link between the organization and the project team.  Because of their continuing support for the project, the project sponsor is sometimes called the project “champion” or “cheerleader.”</a:t>
            </a:r>
          </a:p>
          <a:p>
            <a:pPr eaLnBrk="1" hangingPunct="1"/>
            <a:endParaRPr lang="en-US" smtClean="0"/>
          </a:p>
          <a:p>
            <a:pPr eaLnBrk="1" hangingPunct="1"/>
            <a:r>
              <a:rPr lang="en-US" smtClean="0"/>
              <a:t>www.projectmanagementcertification.org/managernotes/roles_and_responsibilities  </a:t>
            </a:r>
          </a:p>
          <a:p>
            <a:pPr eaLnBrk="1" hangingPunct="1"/>
            <a:endParaRPr lang="en-US" smtClean="0"/>
          </a:p>
          <a:p>
            <a:pPr eaLnBrk="1" hangingPunct="1"/>
            <a:r>
              <a:rPr lang="en-US" smtClean="0"/>
              <a:t>SHRM Learning System, © 2008, Module One Strategic Management, pgs. 1-22 – 1-24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a:spLocks noGrp="1"/>
          </p:cNvSpPr>
          <p:nvPr>
            <p:ph type="body" idx="1"/>
          </p:nvPr>
        </p:nvSpPr>
        <p:spPr>
          <a:noFill/>
          <a:ln/>
        </p:spPr>
        <p:txBody>
          <a:bodyPr/>
          <a:lstStyle/>
          <a:p>
            <a:endParaRPr lang="en-US" smtClean="0"/>
          </a:p>
        </p:txBody>
      </p:sp>
      <p:sp>
        <p:nvSpPr>
          <p:cNvPr id="23555" name="Slide Number Placeholder 3"/>
          <p:cNvSpPr>
            <a:spLocks noGrp="1"/>
          </p:cNvSpPr>
          <p:nvPr>
            <p:ph type="sldNum" sz="quarter" idx="5"/>
          </p:nvPr>
        </p:nvSpPr>
        <p:spPr>
          <a:noFill/>
        </p:spPr>
        <p:txBody>
          <a:bodyPr/>
          <a:lstStyle/>
          <a:p>
            <a:fld id="{162C316F-CA49-4DB1-9BA1-E35FE6C378D1}" type="slidenum">
              <a:rPr lang="en-US" smtClean="0"/>
              <a:pPr/>
              <a:t>5</a:t>
            </a:fld>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Slide Image Placeholder 1"/>
          <p:cNvSpPr>
            <a:spLocks noGrp="1" noRot="1" noChangeAspect="1"/>
          </p:cNvSpPr>
          <p:nvPr>
            <p:ph type="sldImg"/>
          </p:nvPr>
        </p:nvSpPr>
        <p:spPr>
          <a:ln/>
        </p:spPr>
      </p:sp>
      <p:sp>
        <p:nvSpPr>
          <p:cNvPr id="97282" name="Notes Placeholder 2"/>
          <p:cNvSpPr>
            <a:spLocks noGrp="1"/>
          </p:cNvSpPr>
          <p:nvPr>
            <p:ph type="body" idx="1"/>
          </p:nvPr>
        </p:nvSpPr>
        <p:spPr>
          <a:noFill/>
          <a:ln/>
        </p:spPr>
        <p:txBody>
          <a:bodyPr/>
          <a:lstStyle/>
          <a:p>
            <a:r>
              <a:rPr lang="en-US" smtClean="0"/>
              <a:t>The project manager has overall responsibility for the project therefore this position should be assigned as early as possible in the project lifecycle.  The project manager is responsible for completing the project on time, within budget and meeting the requirements and quality levels of the project.   </a:t>
            </a:r>
          </a:p>
          <a:p>
            <a:endParaRPr lang="en-US" smtClean="0"/>
          </a:p>
          <a:p>
            <a:r>
              <a:rPr lang="en-US" smtClean="0"/>
              <a:t>There are a number of responsibilities in managing a project.  Generally the responsibilities fall within one of the three roles.  </a:t>
            </a:r>
          </a:p>
          <a:p>
            <a:r>
              <a:rPr lang="en-US" smtClean="0"/>
              <a:t>	Interpersonal – The project manager is the leader of the team and a liaison between the team members and the rest of the stakeholders.</a:t>
            </a:r>
          </a:p>
          <a:p>
            <a:r>
              <a:rPr lang="en-US" smtClean="0"/>
              <a:t>	Informational – The project manager is the spokesperson for the project.  He/she insures open communication between team members and communicates information about the progress of the project to others in the organization.</a:t>
            </a:r>
          </a:p>
          <a:p>
            <a:r>
              <a:rPr lang="en-US" smtClean="0"/>
              <a:t>	Decisional – The project manager allocates resources, assigns tasks, resolves conflict and encourages progress toward completion.  </a:t>
            </a:r>
          </a:p>
          <a:p>
            <a:endParaRPr lang="en-US" smtClean="0"/>
          </a:p>
          <a:p>
            <a:r>
              <a:rPr lang="en-US" smtClean="0"/>
              <a:t>SHRM Learning System, © 2008, Module One Strategic Management, pgs. 1-22 – 1-24 </a:t>
            </a:r>
          </a:p>
          <a:p>
            <a:endParaRPr lang="en-US" smtClean="0"/>
          </a:p>
        </p:txBody>
      </p:sp>
      <p:sp>
        <p:nvSpPr>
          <p:cNvPr id="97283" name="Slide Number Placeholder 3"/>
          <p:cNvSpPr>
            <a:spLocks noGrp="1"/>
          </p:cNvSpPr>
          <p:nvPr>
            <p:ph type="sldNum" sz="quarter" idx="5"/>
          </p:nvPr>
        </p:nvSpPr>
        <p:spPr>
          <a:noFill/>
        </p:spPr>
        <p:txBody>
          <a:bodyPr/>
          <a:lstStyle/>
          <a:p>
            <a:fld id="{C895A6AA-20C8-4657-B208-79FF6CE08127}" type="slidenum">
              <a:rPr lang="en-US" smtClean="0"/>
              <a:pPr/>
              <a:t>41</a:t>
            </a:fld>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Slide Image Placeholder 1"/>
          <p:cNvSpPr>
            <a:spLocks noGrp="1" noRot="1" noChangeAspect="1"/>
          </p:cNvSpPr>
          <p:nvPr>
            <p:ph type="sldImg"/>
          </p:nvPr>
        </p:nvSpPr>
        <p:spPr>
          <a:ln/>
        </p:spPr>
      </p:sp>
      <p:sp>
        <p:nvSpPr>
          <p:cNvPr id="99330" name="Notes Placeholder 2"/>
          <p:cNvSpPr>
            <a:spLocks noGrp="1"/>
          </p:cNvSpPr>
          <p:nvPr>
            <p:ph type="body" idx="1"/>
          </p:nvPr>
        </p:nvSpPr>
        <p:spPr>
          <a:noFill/>
          <a:ln/>
        </p:spPr>
        <p:txBody>
          <a:bodyPr/>
          <a:lstStyle/>
          <a:p>
            <a:r>
              <a:rPr lang="en-US" smtClean="0"/>
              <a:t>The project team consists of any number of members with the skills necessary to complete the tasks required by the project.  It is likely there will be team members representing a wide variety of departments within the organization, all depending on what is needed as dictated by the nature of the project.  For integration of an HRIS process there would be HR staff on the team as well as members from the IT department.  A project team for a long-term complicated project for a multi-national organization would consist of a large number of team members from a variety of disciplines as well as from dispersed geographic sites within the organization.  </a:t>
            </a:r>
          </a:p>
        </p:txBody>
      </p:sp>
      <p:sp>
        <p:nvSpPr>
          <p:cNvPr id="99331" name="Slide Number Placeholder 3"/>
          <p:cNvSpPr>
            <a:spLocks noGrp="1"/>
          </p:cNvSpPr>
          <p:nvPr>
            <p:ph type="sldNum" sz="quarter" idx="5"/>
          </p:nvPr>
        </p:nvSpPr>
        <p:spPr>
          <a:noFill/>
        </p:spPr>
        <p:txBody>
          <a:bodyPr/>
          <a:lstStyle/>
          <a:p>
            <a:fld id="{BF87FFA4-A467-4409-A280-0B9E8442FF9D}" type="slidenum">
              <a:rPr lang="en-US" smtClean="0"/>
              <a:pPr/>
              <a:t>42</a:t>
            </a:fld>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p:cNvSpPr>
            <a:spLocks noGrp="1" noRot="1" noChangeAspect="1" noChangeArrowheads="1" noTextEdit="1"/>
          </p:cNvSpPr>
          <p:nvPr>
            <p:ph type="sldImg"/>
          </p:nvPr>
        </p:nvSpPr>
        <p:spPr>
          <a:ln/>
        </p:spPr>
      </p:sp>
      <p:sp>
        <p:nvSpPr>
          <p:cNvPr id="101378" name="Rectangle 3"/>
          <p:cNvSpPr>
            <a:spLocks noGrp="1" noChangeArrowheads="1"/>
          </p:cNvSpPr>
          <p:nvPr>
            <p:ph type="body" idx="1"/>
          </p:nvPr>
        </p:nvSpPr>
        <p:spPr>
          <a:noFill/>
          <a:ln/>
        </p:spPr>
        <p:txBody>
          <a:bodyPr/>
          <a:lstStyle/>
          <a:p>
            <a:pPr eaLnBrk="1" hangingPunct="1"/>
            <a:r>
              <a:rPr lang="en-US" altLang="zh-CN" smtClean="0">
                <a:cs typeface="宋体"/>
              </a:rPr>
              <a:t>Regardless of the nature of your project, projects are more about people than about technology.  A successful project manager must foster communication within the team members and insure progress is communicated as needed to the various stakeholders.</a:t>
            </a:r>
          </a:p>
          <a:p>
            <a:pPr eaLnBrk="1" hangingPunct="1"/>
            <a:endParaRPr lang="en-US" altLang="zh-CN" smtClean="0">
              <a:cs typeface="宋体"/>
            </a:endParaRPr>
          </a:p>
          <a:p>
            <a:pPr eaLnBrk="1" hangingPunct="1"/>
            <a:r>
              <a:rPr lang="en-US" altLang="zh-CN" smtClean="0">
                <a:cs typeface="宋体"/>
              </a:rPr>
              <a:t>A communication plan should be agreed upon at the project kick-off meeting.  This should establish the parameters of communication among the team members.  The plan should provide methods for regular communication among team members.  It should answer the questions:  When should formal communication take place?  What should be communicated?  How will it be communicated?  Who is responsible?  The kick-off meeting should also review the scope of the project and insure the technical requirements of the project can be met.  </a:t>
            </a:r>
          </a:p>
          <a:p>
            <a:pPr eaLnBrk="1" hangingPunct="1"/>
            <a:endParaRPr lang="en-US" altLang="zh-CN" smtClean="0">
              <a:cs typeface="宋体"/>
            </a:endParaRPr>
          </a:p>
          <a:p>
            <a:pPr eaLnBrk="1" hangingPunct="1"/>
            <a:r>
              <a:rPr lang="en-US" altLang="zh-CN" smtClean="0">
                <a:cs typeface="宋体"/>
              </a:rPr>
              <a:t>If the project involves international team members or stakeholders, the issue of language must be addressed. Does the communication need to be in multiple languages? If so, what language(s) will be used for project information and reporting?</a:t>
            </a:r>
          </a:p>
          <a:p>
            <a:pPr eaLnBrk="1" hangingPunct="1"/>
            <a:endParaRPr lang="en-US" altLang="zh-CN" smtClean="0">
              <a:cs typeface="宋体"/>
            </a:endParaRPr>
          </a:p>
          <a:p>
            <a:pPr eaLnBrk="1" hangingPunct="1"/>
            <a:r>
              <a:rPr lang="en-US" altLang="zh-CN" smtClean="0">
                <a:cs typeface="宋体"/>
              </a:rPr>
              <a:t>It is important that all stakeholders receive regular communication on the progress of the project or the team may find that support for their project diminishes over time.  The project manager or the team must decide who is responsible for communicating with the stakeholders, how often communication should occur and how it will occur.</a:t>
            </a:r>
          </a:p>
          <a:p>
            <a:pPr eaLnBrk="1" hangingPunct="1"/>
            <a:endParaRPr lang="en-US" altLang="zh-CN" smtClean="0">
              <a:cs typeface="宋体"/>
            </a:endParaRPr>
          </a:p>
          <a:p>
            <a:pPr eaLnBrk="1" hangingPunct="1"/>
            <a:endParaRPr lang="en-US" altLang="zh-CN" smtClean="0">
              <a:cs typeface="宋体"/>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p:cNvSpPr>
            <a:spLocks noGrp="1" noRot="1" noChangeAspect="1" noChangeArrowheads="1" noTextEdit="1"/>
          </p:cNvSpPr>
          <p:nvPr>
            <p:ph type="sldImg"/>
          </p:nvPr>
        </p:nvSpPr>
        <p:spPr>
          <a:ln/>
        </p:spPr>
      </p:sp>
      <p:sp>
        <p:nvSpPr>
          <p:cNvPr id="103426" name="Rectangle 3"/>
          <p:cNvSpPr>
            <a:spLocks noGrp="1" noChangeArrowheads="1"/>
          </p:cNvSpPr>
          <p:nvPr>
            <p:ph type="body" idx="1"/>
          </p:nvPr>
        </p:nvSpPr>
        <p:spPr>
          <a:noFill/>
          <a:ln/>
        </p:spPr>
        <p:txBody>
          <a:bodyPr/>
          <a:lstStyle/>
          <a:p>
            <a:pPr eaLnBrk="1" hangingPunct="1"/>
            <a:r>
              <a:rPr lang="en-US" smtClean="0"/>
              <a:t>Studies indicate that effective project management must be more than simply bringing in the project “on time, in budget and to scope.”  According to research by  Brill, Bishop and Walker, the number one skill of an effective project manager is problem-solving expertise, followed by leadership ability.  </a:t>
            </a:r>
          </a:p>
          <a:p>
            <a:pPr eaLnBrk="1" hangingPunct="1"/>
            <a:endParaRPr lang="en-US" smtClean="0"/>
          </a:p>
          <a:p>
            <a:pPr eaLnBrk="1" hangingPunct="1"/>
            <a:r>
              <a:rPr lang="en-US" smtClean="0"/>
              <a:t>Evidence would indicate that the “soft” skills of managing people, such as team-work, communication, negotiation and conflict resolution, are equally important, if not more important than the technical and administrative skills organizations generally look for in a project manager.  Further reiterating the idea that a project is more about people than about technology.  </a:t>
            </a:r>
          </a:p>
          <a:p>
            <a:pPr eaLnBrk="1" hangingPunct="1"/>
            <a:endParaRPr lang="en-US" smtClean="0"/>
          </a:p>
          <a:p>
            <a:pPr eaLnBrk="1" hangingPunct="1"/>
            <a:r>
              <a:rPr lang="en-US" smtClean="0"/>
              <a:t>Brill, Jennifer M; M.J. Bishop and Andrew E. Walker; “The Competencies and Characteristics Required of an Effective Project Manager: A Web-Based Delphi Study,”  </a:t>
            </a:r>
            <a:r>
              <a:rPr lang="en-US" i="1" smtClean="0"/>
              <a:t>Educational Technology Research &amp; Development, </a:t>
            </a:r>
            <a:r>
              <a:rPr lang="en-US" smtClean="0"/>
              <a:t>2006, Vol. 54 Issue 2, p. 115-140.</a:t>
            </a:r>
          </a:p>
          <a:p>
            <a:pPr eaLnBrk="1" hangingPunct="1"/>
            <a:endParaRPr lang="en-US" smtClean="0"/>
          </a:p>
          <a:p>
            <a:pPr eaLnBrk="1" hangingPunct="1"/>
            <a:endParaRPr lang="en-US" smtClean="0"/>
          </a:p>
          <a:p>
            <a:pPr eaLnBrk="1" hangingPunct="1"/>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noRot="1" noChangeAspect="1" noChangeArrowheads="1" noTextEdit="1"/>
          </p:cNvSpPr>
          <p:nvPr>
            <p:ph type="sldImg"/>
          </p:nvPr>
        </p:nvSpPr>
        <p:spPr>
          <a:ln/>
        </p:spPr>
      </p:sp>
      <p:sp>
        <p:nvSpPr>
          <p:cNvPr id="105474" name="Rectangle 3"/>
          <p:cNvSpPr>
            <a:spLocks noGrp="1" noChangeArrowheads="1"/>
          </p:cNvSpPr>
          <p:nvPr>
            <p:ph type="body" idx="1"/>
          </p:nvPr>
        </p:nvSpPr>
        <p:spPr>
          <a:noFill/>
          <a:ln/>
        </p:spPr>
        <p:txBody>
          <a:bodyPr/>
          <a:lstStyle/>
          <a:p>
            <a:pPr eaLnBrk="1" hangingPunct="1"/>
            <a:r>
              <a:rPr lang="en-US" altLang="zh-CN" smtClean="0">
                <a:cs typeface="宋体"/>
              </a:rPr>
              <a:t>Imagine integrating an HRIS data base of 45,000 employees with an additional HRIS containing data on another 35,000 employees.  It’s a huge undertaking!  But even in smaller organizations, the prospect of changing systems seems a daunting task!  </a:t>
            </a:r>
          </a:p>
          <a:p>
            <a:pPr eaLnBrk="1" hangingPunct="1"/>
            <a:endParaRPr lang="en-US" altLang="zh-CN" smtClean="0">
              <a:cs typeface="宋体"/>
            </a:endParaRPr>
          </a:p>
          <a:p>
            <a:pPr eaLnBrk="1" hangingPunct="1"/>
            <a:r>
              <a:rPr lang="en-US" altLang="zh-CN" smtClean="0">
                <a:cs typeface="宋体"/>
              </a:rPr>
              <a:t>A common mistake made by business leaders is underestimating the complexity of such a conversion.  HRIS experts indicate conversions take anywhere from four months to several years, depending on the scope of the systems involved.  </a:t>
            </a:r>
          </a:p>
          <a:p>
            <a:pPr eaLnBrk="1" hangingPunct="1"/>
            <a:endParaRPr lang="en-US" altLang="zh-CN" smtClean="0">
              <a:cs typeface="宋体"/>
            </a:endParaRPr>
          </a:p>
          <a:p>
            <a:pPr eaLnBrk="1" hangingPunct="1"/>
            <a:r>
              <a:rPr lang="en-US" altLang="zh-CN" smtClean="0">
                <a:cs typeface="宋体"/>
              </a:rPr>
              <a:t>So – how do we do it and who should be on the team?   </a:t>
            </a:r>
          </a:p>
          <a:p>
            <a:pPr eaLnBrk="1" hangingPunct="1"/>
            <a:endParaRPr lang="en-US" altLang="zh-CN" smtClean="0">
              <a:cs typeface="宋体"/>
            </a:endParaRPr>
          </a:p>
          <a:p>
            <a:pPr eaLnBrk="1" hangingPunct="1"/>
            <a:r>
              <a:rPr lang="en-US" altLang="zh-CN" smtClean="0">
                <a:cs typeface="宋体"/>
              </a:rPr>
              <a:t>Certainly team members with previous PM experience could lend valuable insight into the process and likely warn of unforeseen bumps in the road.  You need to include HR leaders as they will know what HR information is necessary and how it will ultimately be used by the organization.  You’ll need representatives from your IT department as they have the technical expertise to make it all happen. Experts recommend that HR and IT representatives share leadership of the project team as a conversion of this sort will need the expertise of both.  It is also helpful to have team representation from other areas of the organization as no department works in a vacuum and the success of your HRIS conversion will impact everyone.  </a:t>
            </a:r>
          </a:p>
          <a:p>
            <a:pPr eaLnBrk="1" hangingPunct="1"/>
            <a:endParaRPr lang="en-US" altLang="zh-CN" smtClean="0">
              <a:cs typeface="宋体"/>
            </a:endParaRPr>
          </a:p>
          <a:p>
            <a:pPr eaLnBrk="1" hangingPunct="1"/>
            <a:r>
              <a:rPr lang="en-US" altLang="zh-CN" smtClean="0">
                <a:cs typeface="宋体"/>
              </a:rPr>
              <a:t>Arnold, Jennifer Taylor, “Moving to a New HRIS,” </a:t>
            </a:r>
            <a:r>
              <a:rPr lang="en-US" altLang="zh-CN" i="1" smtClean="0">
                <a:cs typeface="宋体"/>
              </a:rPr>
              <a:t>HRMagazine; </a:t>
            </a:r>
            <a:r>
              <a:rPr lang="en-US" altLang="zh-CN" smtClean="0">
                <a:cs typeface="宋体"/>
              </a:rPr>
              <a:t>June 2007, Vol. 52, Issue 6, pgs. 125-132.</a:t>
            </a:r>
          </a:p>
          <a:p>
            <a:pPr eaLnBrk="1" hangingPunct="1"/>
            <a:endParaRPr lang="en-US" altLang="zh-CN" smtClean="0">
              <a:cs typeface="宋体"/>
            </a:endParaRPr>
          </a:p>
          <a:p>
            <a:pPr eaLnBrk="1" hangingPunct="1"/>
            <a:endParaRPr lang="en-US" altLang="zh-CN" smtClean="0">
              <a:cs typeface="宋体"/>
            </a:endParaRPr>
          </a:p>
          <a:p>
            <a:pPr eaLnBrk="1" hangingPunct="1"/>
            <a:endParaRPr lang="en-US" altLang="zh-CN" smtClean="0">
              <a:cs typeface="宋体"/>
            </a:endParaRPr>
          </a:p>
          <a:p>
            <a:pPr eaLnBrk="1" hangingPunct="1"/>
            <a:endParaRPr lang="en-US" altLang="zh-CN" smtClean="0">
              <a:cs typeface="宋体"/>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p:cNvSpPr>
            <a:spLocks noGrp="1" noRot="1" noChangeAspect="1" noChangeArrowheads="1" noTextEdit="1"/>
          </p:cNvSpPr>
          <p:nvPr>
            <p:ph type="sldImg"/>
          </p:nvPr>
        </p:nvSpPr>
        <p:spPr>
          <a:ln/>
        </p:spPr>
      </p:sp>
      <p:sp>
        <p:nvSpPr>
          <p:cNvPr id="107522" name="Rectangle 3"/>
          <p:cNvSpPr>
            <a:spLocks noGrp="1" noChangeArrowheads="1"/>
          </p:cNvSpPr>
          <p:nvPr>
            <p:ph type="body" idx="1"/>
          </p:nvPr>
        </p:nvSpPr>
        <p:spPr>
          <a:noFill/>
          <a:ln/>
        </p:spPr>
        <p:txBody>
          <a:bodyPr/>
          <a:lstStyle/>
          <a:p>
            <a:pPr eaLnBrk="1" hangingPunct="1"/>
            <a:r>
              <a:rPr lang="en-US" altLang="zh-CN" smtClean="0">
                <a:cs typeface="宋体"/>
              </a:rPr>
              <a:t>This slide provides an overview of project management phases in an HRIS implementation.  Notice these are the same phases as listed earlier in the Project Management Life Cycle.</a:t>
            </a:r>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p:cNvSpPr>
            <a:spLocks noGrp="1" noRot="1" noChangeAspect="1" noChangeArrowheads="1" noTextEdit="1"/>
          </p:cNvSpPr>
          <p:nvPr>
            <p:ph type="sldImg"/>
          </p:nvPr>
        </p:nvSpPr>
        <p:spPr>
          <a:ln/>
        </p:spPr>
      </p:sp>
      <p:sp>
        <p:nvSpPr>
          <p:cNvPr id="109570" name="Rectangle 3"/>
          <p:cNvSpPr>
            <a:spLocks noGrp="1" noChangeArrowheads="1"/>
          </p:cNvSpPr>
          <p:nvPr>
            <p:ph type="body" idx="1"/>
          </p:nvPr>
        </p:nvSpPr>
        <p:spPr>
          <a:noFill/>
          <a:ln/>
        </p:spPr>
        <p:txBody>
          <a:bodyPr/>
          <a:lstStyle/>
          <a:p>
            <a:pPr eaLnBrk="1" hangingPunct="1"/>
            <a:r>
              <a:rPr lang="en-US" smtClean="0"/>
              <a:t>Project Initiation is the first phase in the project life cycle.  This is where the idea for the project is born.  The initiation phase sets the goals and objectives for the project; it determines the scope of the project and gets the project started.  </a:t>
            </a:r>
          </a:p>
          <a:p>
            <a:pPr eaLnBrk="1" hangingPunct="1"/>
            <a:endParaRPr lang="en-US" smtClean="0"/>
          </a:p>
          <a:p>
            <a:pPr eaLnBrk="1" hangingPunct="1"/>
            <a:r>
              <a:rPr lang="en-US" smtClean="0"/>
              <a:t>It is important to get the support of senior management from the very beginning of the project.  This is done by building a business case for the project and conducting a feasibility study.  The feasibility study will answer the questions; “Why does the organization need this project?”  “Can we do this?”  and “Is it feasible?”  Once buy-in is obtained from senior management, the project is off and running.</a:t>
            </a:r>
          </a:p>
          <a:p>
            <a:pPr eaLnBrk="1" hangingPunct="1"/>
            <a:endParaRPr lang="en-US" smtClean="0"/>
          </a:p>
          <a:p>
            <a:pPr eaLnBrk="1" hangingPunct="1"/>
            <a:r>
              <a:rPr lang="en-US" smtClean="0"/>
              <a:t>Larger projects will require a written project charter describing the sponsorship of the project and how the project is aligned with organizational strategy.  The charter details the benefits of the project, it’s scope and desired outcomes.  At completion, this becomes the basis for measurement and evaluation of the project’s success.</a:t>
            </a:r>
          </a:p>
          <a:p>
            <a:pPr eaLnBrk="1" hangingPunct="1"/>
            <a:endParaRPr lang="en-US" smtClean="0"/>
          </a:p>
          <a:p>
            <a:pPr eaLnBrk="1" hangingPunct="1"/>
            <a:r>
              <a:rPr lang="en-US" smtClean="0"/>
              <a:t>The next step is appointing the project team and setting up the “Project Office.”  In many cases the project “office” is a virtual portal that serves as an information hub for the project and the go/to place for the team members to manage resources, information and issues.  </a:t>
            </a:r>
          </a:p>
          <a:p>
            <a:pPr eaLnBrk="1" hangingPunct="1"/>
            <a:endParaRPr lang="en-US" smtClean="0"/>
          </a:p>
          <a:p>
            <a:pPr eaLnBrk="1" hangingPunct="1"/>
            <a:r>
              <a:rPr lang="en-US" smtClean="0"/>
              <a:t>A phase review is conducted at the end of initiation to ensure all processes have been completed before moving on to the next step – Project Planning.</a:t>
            </a:r>
          </a:p>
          <a:p>
            <a:pPr eaLnBrk="1" hangingPunct="1"/>
            <a:endParaRPr lang="en-US" smtClean="0"/>
          </a:p>
          <a:p>
            <a:pPr eaLnBrk="1" hangingPunct="1"/>
            <a:r>
              <a:rPr lang="en-US" smtClean="0"/>
              <a:t>www.mpmm.com/project-management-methodology.php</a:t>
            </a:r>
          </a:p>
          <a:p>
            <a:pPr eaLnBrk="1" hangingPunct="1"/>
            <a:endParaRPr lang="en-US" smtClean="0"/>
          </a:p>
          <a:p>
            <a:pPr eaLnBrk="1" hangingPunct="1"/>
            <a:r>
              <a:rPr lang="en-US" smtClean="0"/>
              <a:t>SHRM Learning System © 2008, Module One Strategic Management, pgs. 1-22 – 1-24</a:t>
            </a:r>
          </a:p>
          <a:p>
            <a:pPr eaLnBrk="1" hangingPunct="1"/>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2"/>
          <p:cNvSpPr>
            <a:spLocks noGrp="1" noRot="1" noChangeAspect="1" noChangeArrowheads="1" noTextEdit="1"/>
          </p:cNvSpPr>
          <p:nvPr>
            <p:ph type="sldImg"/>
          </p:nvPr>
        </p:nvSpPr>
        <p:spPr>
          <a:ln/>
        </p:spPr>
      </p:sp>
      <p:sp>
        <p:nvSpPr>
          <p:cNvPr id="111618" name="Rectangle 3"/>
          <p:cNvSpPr>
            <a:spLocks noGrp="1" noChangeArrowheads="1"/>
          </p:cNvSpPr>
          <p:nvPr>
            <p:ph type="body" idx="1"/>
          </p:nvPr>
        </p:nvSpPr>
        <p:spPr>
          <a:noFill/>
          <a:ln/>
        </p:spPr>
        <p:txBody>
          <a:bodyPr/>
          <a:lstStyle/>
          <a:p>
            <a:pPr eaLnBrk="1" hangingPunct="1"/>
            <a:r>
              <a:rPr lang="en-US" smtClean="0"/>
              <a:t>The project planning phase begins after the project has been defined and the team appointed.  This phase involves creating a plan for the numerous issues that must be managed by the team throughout the execution of the project.  </a:t>
            </a:r>
          </a:p>
          <a:p>
            <a:pPr eaLnBrk="1" hangingPunct="1"/>
            <a:endParaRPr lang="en-US" smtClean="0"/>
          </a:p>
          <a:p>
            <a:pPr eaLnBrk="1" hangingPunct="1">
              <a:lnSpc>
                <a:spcPct val="80000"/>
              </a:lnSpc>
            </a:pPr>
            <a:r>
              <a:rPr lang="en-US" smtClean="0"/>
              <a:t>Resource plan:</a:t>
            </a:r>
          </a:p>
          <a:p>
            <a:pPr lvl="1" eaLnBrk="1" hangingPunct="1">
              <a:lnSpc>
                <a:spcPct val="80000"/>
              </a:lnSpc>
            </a:pPr>
            <a:r>
              <a:rPr lang="en-US" smtClean="0"/>
              <a:t>People – Assign project team</a:t>
            </a:r>
          </a:p>
          <a:p>
            <a:pPr lvl="1" eaLnBrk="1" hangingPunct="1">
              <a:lnSpc>
                <a:spcPct val="80000"/>
              </a:lnSpc>
            </a:pPr>
            <a:r>
              <a:rPr lang="en-US" smtClean="0"/>
              <a:t>Financial – Determine resources needed and make the resources available</a:t>
            </a:r>
          </a:p>
          <a:p>
            <a:pPr lvl="1" eaLnBrk="1" hangingPunct="1">
              <a:lnSpc>
                <a:spcPct val="80000"/>
              </a:lnSpc>
            </a:pPr>
            <a:r>
              <a:rPr lang="en-US" smtClean="0"/>
              <a:t>Time – Establish the timeline and schedule necessary activities for project completion</a:t>
            </a:r>
          </a:p>
          <a:p>
            <a:pPr lvl="1" eaLnBrk="1" hangingPunct="1">
              <a:lnSpc>
                <a:spcPct val="80000"/>
              </a:lnSpc>
            </a:pPr>
            <a:endParaRPr lang="en-US" smtClean="0"/>
          </a:p>
          <a:p>
            <a:pPr eaLnBrk="1" hangingPunct="1">
              <a:lnSpc>
                <a:spcPct val="80000"/>
              </a:lnSpc>
            </a:pPr>
            <a:r>
              <a:rPr lang="en-US" smtClean="0"/>
              <a:t>Quality plan – Determine what level of quality is expected throughout the project and how quality will be measured.</a:t>
            </a:r>
          </a:p>
          <a:p>
            <a:pPr eaLnBrk="1" hangingPunct="1">
              <a:lnSpc>
                <a:spcPct val="80000"/>
              </a:lnSpc>
            </a:pPr>
            <a:endParaRPr lang="en-US" smtClean="0"/>
          </a:p>
          <a:p>
            <a:pPr eaLnBrk="1" hangingPunct="1">
              <a:lnSpc>
                <a:spcPct val="80000"/>
              </a:lnSpc>
            </a:pPr>
            <a:r>
              <a:rPr lang="en-US" smtClean="0"/>
              <a:t>Risk –  Identify the risks that are likely in this project and determine how the organization will manage those risks.</a:t>
            </a:r>
          </a:p>
          <a:p>
            <a:pPr eaLnBrk="1" hangingPunct="1">
              <a:lnSpc>
                <a:spcPct val="80000"/>
              </a:lnSpc>
            </a:pPr>
            <a:endParaRPr lang="en-US" smtClean="0"/>
          </a:p>
          <a:p>
            <a:pPr eaLnBrk="1" hangingPunct="1">
              <a:lnSpc>
                <a:spcPct val="80000"/>
              </a:lnSpc>
            </a:pPr>
            <a:r>
              <a:rPr lang="en-US" smtClean="0"/>
              <a:t>Communication plan – How will communication be handled throughout the implementation of this project?  </a:t>
            </a:r>
          </a:p>
          <a:p>
            <a:pPr eaLnBrk="1" hangingPunct="1">
              <a:lnSpc>
                <a:spcPct val="80000"/>
              </a:lnSpc>
            </a:pPr>
            <a:r>
              <a:rPr lang="en-US" smtClean="0"/>
              <a:t>How often will communication be provided?  Who will be responsible for communication and what stakeholders need to be informed?  </a:t>
            </a:r>
          </a:p>
          <a:p>
            <a:pPr eaLnBrk="1" hangingPunct="1">
              <a:lnSpc>
                <a:spcPct val="80000"/>
              </a:lnSpc>
            </a:pPr>
            <a:endParaRPr lang="en-US" smtClean="0"/>
          </a:p>
          <a:p>
            <a:pPr eaLnBrk="1" hangingPunct="1">
              <a:lnSpc>
                <a:spcPct val="80000"/>
              </a:lnSpc>
            </a:pPr>
            <a:r>
              <a:rPr lang="en-US" smtClean="0"/>
              <a:t>Procurement – What materials are needed for completion of the project?  Who will supply the materials and what is the timeline for delivery of supplies?</a:t>
            </a:r>
          </a:p>
          <a:p>
            <a:pPr eaLnBrk="1" hangingPunct="1">
              <a:lnSpc>
                <a:spcPct val="80000"/>
              </a:lnSpc>
            </a:pPr>
            <a:endParaRPr lang="en-US" smtClean="0"/>
          </a:p>
          <a:p>
            <a:pPr eaLnBrk="1" hangingPunct="1">
              <a:lnSpc>
                <a:spcPct val="80000"/>
              </a:lnSpc>
            </a:pPr>
            <a:r>
              <a:rPr lang="en-US" smtClean="0"/>
              <a:t>Contact suppliers – What is the plan for contacting suppliers and coordinating receipt of needed materials and supplies?  Who is responsible and what is the timeline?  </a:t>
            </a:r>
          </a:p>
          <a:p>
            <a:pPr eaLnBrk="1" hangingPunct="1">
              <a:lnSpc>
                <a:spcPct val="80000"/>
              </a:lnSpc>
            </a:pPr>
            <a:endParaRPr lang="en-US" smtClean="0"/>
          </a:p>
          <a:p>
            <a:pPr eaLnBrk="1" hangingPunct="1">
              <a:lnSpc>
                <a:spcPct val="80000"/>
              </a:lnSpc>
            </a:pPr>
            <a:r>
              <a:rPr lang="en-US" smtClean="0"/>
              <a:t>Contingency plan – What will we do if the project gets “off track?”  Where will we make the “go/no-go” decisions?  </a:t>
            </a:r>
          </a:p>
          <a:p>
            <a:pPr eaLnBrk="1" hangingPunct="1">
              <a:lnSpc>
                <a:spcPct val="80000"/>
              </a:lnSpc>
            </a:pPr>
            <a:endParaRPr lang="en-US" smtClean="0"/>
          </a:p>
          <a:p>
            <a:pPr eaLnBrk="1" hangingPunct="1">
              <a:lnSpc>
                <a:spcPct val="80000"/>
              </a:lnSpc>
            </a:pPr>
            <a:r>
              <a:rPr lang="en-US" smtClean="0"/>
              <a:t>Perform review of planning – At the end of each project phase there is always a review to insure the project is on track before moving on to the next phase.  </a:t>
            </a:r>
          </a:p>
          <a:p>
            <a:pPr eaLnBrk="1" hangingPunct="1"/>
            <a:endParaRPr lang="en-US" smtClean="0"/>
          </a:p>
          <a:p>
            <a:pPr eaLnBrk="1" hangingPunct="1"/>
            <a:endParaRPr lang="en-US" smtClean="0"/>
          </a:p>
          <a:p>
            <a:pPr eaLnBrk="1" hangingPunct="1"/>
            <a:r>
              <a:rPr lang="en-US" smtClean="0"/>
              <a:t>www.mpmm.com/project-management-methodology.php</a:t>
            </a:r>
          </a:p>
          <a:p>
            <a:pPr eaLnBrk="1" hangingPunct="1"/>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2"/>
          <p:cNvSpPr>
            <a:spLocks noGrp="1" noRot="1" noChangeAspect="1" noChangeArrowheads="1" noTextEdit="1"/>
          </p:cNvSpPr>
          <p:nvPr>
            <p:ph type="sldImg"/>
          </p:nvPr>
        </p:nvSpPr>
        <p:spPr>
          <a:ln/>
        </p:spPr>
      </p:sp>
      <p:sp>
        <p:nvSpPr>
          <p:cNvPr id="113666" name="Rectangle 3"/>
          <p:cNvSpPr>
            <a:spLocks noGrp="1" noChangeArrowheads="1"/>
          </p:cNvSpPr>
          <p:nvPr>
            <p:ph type="body" idx="1"/>
          </p:nvPr>
        </p:nvSpPr>
        <p:spPr>
          <a:noFill/>
          <a:ln/>
        </p:spPr>
        <p:txBody>
          <a:bodyPr/>
          <a:lstStyle/>
          <a:p>
            <a:pPr eaLnBrk="1" hangingPunct="1"/>
            <a:r>
              <a:rPr lang="en-US" smtClean="0"/>
              <a:t>Now it’s time to follow your plan!  The team members, as assigned, must monitor all aspects of the project insuring that the project is completed within the parameters of the original plan.  This phase of the project will clearly demonstrate the need for good planning.  If your plan was poorly crafted, you will find project execution to be a difficult process!  However, if your team has carefully planned all aspects of your project, you will already have a plan in place describing how to respond, if quality, for example, drifts below acceptable standards.  If you did a good risk analysis during the planning phase and risk occurs during execution, you will have a plan for managing the problem.  </a:t>
            </a: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Slide Image Placeholder 1"/>
          <p:cNvSpPr>
            <a:spLocks noGrp="1" noRot="1" noChangeAspect="1"/>
          </p:cNvSpPr>
          <p:nvPr>
            <p:ph type="sldImg"/>
          </p:nvPr>
        </p:nvSpPr>
        <p:spPr>
          <a:ln/>
        </p:spPr>
      </p:sp>
      <p:sp>
        <p:nvSpPr>
          <p:cNvPr id="115714" name="Notes Placeholder 2"/>
          <p:cNvSpPr>
            <a:spLocks noGrp="1"/>
          </p:cNvSpPr>
          <p:nvPr>
            <p:ph type="body" idx="1"/>
          </p:nvPr>
        </p:nvSpPr>
        <p:spPr>
          <a:noFill/>
          <a:ln/>
        </p:spPr>
        <p:txBody>
          <a:bodyPr/>
          <a:lstStyle/>
          <a:p>
            <a:r>
              <a:rPr lang="en-US" smtClean="0"/>
              <a:t>The last slide discussed the importance of good planning for project execution.  But even with the best of planning, there are likely to be issues that arise that were not predictable.  If your organization is the victim of a natural disaster, the unexpected death of key personnel or other horrific event, your project will not be immune.  As much as is possible, all organizations must have plans in place and trained personnel for managing an unexpected occurrence.   </a:t>
            </a:r>
          </a:p>
          <a:p>
            <a:endParaRPr lang="en-US" smtClean="0"/>
          </a:p>
          <a:p>
            <a:r>
              <a:rPr lang="en-US" smtClean="0"/>
              <a:t>Remember that every project, no matter how small, will create some change in the organization.  And not everyone is crazy about change!  Some people will react immediately and see the change as a traumatic event for which adjustment is difficult.  So expect, and be prepared, to manage some resistance to the change generated by your project.  </a:t>
            </a:r>
          </a:p>
          <a:p>
            <a:endParaRPr lang="en-US" smtClean="0"/>
          </a:p>
          <a:p>
            <a:r>
              <a:rPr lang="en-US" smtClean="0"/>
              <a:t>As with every other phase of the project, execution ends with a review of the process to insure the project is still on track toward successful completion.  </a:t>
            </a:r>
          </a:p>
        </p:txBody>
      </p:sp>
      <p:sp>
        <p:nvSpPr>
          <p:cNvPr id="115715" name="Slide Number Placeholder 3"/>
          <p:cNvSpPr>
            <a:spLocks noGrp="1"/>
          </p:cNvSpPr>
          <p:nvPr>
            <p:ph type="sldNum" sz="quarter" idx="5"/>
          </p:nvPr>
        </p:nvSpPr>
        <p:spPr>
          <a:noFill/>
        </p:spPr>
        <p:txBody>
          <a:bodyPr/>
          <a:lstStyle/>
          <a:p>
            <a:fld id="{85BBD3A9-B1A5-44FC-BB54-2418BA52C2EB}" type="slidenum">
              <a:rPr lang="en-US" smtClean="0"/>
              <a:pPr/>
              <a:t>50</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a:ln/>
        </p:spPr>
      </p:sp>
      <p:sp>
        <p:nvSpPr>
          <p:cNvPr id="25602" name="Rectangle 3"/>
          <p:cNvSpPr>
            <a:spLocks noGrp="1" noChangeArrowheads="1"/>
          </p:cNvSpPr>
          <p:nvPr>
            <p:ph type="body" idx="1"/>
          </p:nvPr>
        </p:nvSpPr>
        <p:spPr>
          <a:noFill/>
          <a:ln/>
        </p:spPr>
        <p:txBody>
          <a:bodyPr/>
          <a:lstStyle/>
          <a:p>
            <a:pPr eaLnBrk="1" hangingPunct="1"/>
            <a:r>
              <a:rPr lang="en-US" smtClean="0"/>
              <a:t>Brief overview of topics to be covered in the class.</a:t>
            </a: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2"/>
          <p:cNvSpPr>
            <a:spLocks noGrp="1" noRot="1" noChangeAspect="1" noChangeArrowheads="1" noTextEdit="1"/>
          </p:cNvSpPr>
          <p:nvPr>
            <p:ph type="sldImg"/>
          </p:nvPr>
        </p:nvSpPr>
        <p:spPr>
          <a:ln/>
        </p:spPr>
      </p:sp>
      <p:sp>
        <p:nvSpPr>
          <p:cNvPr id="117762" name="Rectangle 3"/>
          <p:cNvSpPr>
            <a:spLocks noGrp="1" noChangeArrowheads="1"/>
          </p:cNvSpPr>
          <p:nvPr>
            <p:ph type="body" idx="1"/>
          </p:nvPr>
        </p:nvSpPr>
        <p:spPr>
          <a:noFill/>
          <a:ln/>
        </p:spPr>
        <p:txBody>
          <a:bodyPr/>
          <a:lstStyle/>
          <a:p>
            <a:pPr eaLnBrk="1" hangingPunct="1"/>
            <a:r>
              <a:rPr lang="en-US" smtClean="0"/>
              <a:t>Project control is really not a separate phase of the project, but a process that is occurs throughout the execution phase.  Though the project manager has overall responsibility for control and thereby for the success of the project, all team members play a part in the control process, as each monitors their area of responsibility.</a:t>
            </a:r>
          </a:p>
          <a:p>
            <a:pPr eaLnBrk="1" hangingPunct="1"/>
            <a:endParaRPr lang="en-US" smtClean="0"/>
          </a:p>
          <a:p>
            <a:pPr eaLnBrk="1" hangingPunct="1"/>
            <a:r>
              <a:rPr lang="en-US" smtClean="0"/>
              <a:t>As part of project planning, baselines are set for each process within the project.  Periodically, as the project is executed, progress is measured and the actual performance is compared to the projected performance.  If the measurements indicate performance has deviated from the plan, the team members must take whatever corrective action is necessary to get the project back on track.  Management is responsible for reviewing and approving (or rejecting) changes in the plan that affect the project scope, timing, cost and quality.  If the project is integration of an HRIS, the HR representatives on the project team will monitor the project closely through the execution and control phase of the project.  </a:t>
            </a:r>
          </a:p>
          <a:p>
            <a:pPr eaLnBrk="1" hangingPunct="1"/>
            <a:endParaRPr lang="en-US" smtClean="0"/>
          </a:p>
          <a:p>
            <a:pPr eaLnBrk="1" hangingPunct="1"/>
            <a:r>
              <a:rPr lang="en-US" smtClean="0"/>
              <a:t>www.projectmanagementcertification.org/managernotes/roles_and_responsibilities.html   </a:t>
            </a:r>
          </a:p>
          <a:p>
            <a:pPr eaLnBrk="1" hangingPunct="1"/>
            <a:endParaRPr lang="en-US" smtClean="0"/>
          </a:p>
          <a:p>
            <a:pPr eaLnBrk="1" hangingPunct="1"/>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2"/>
          <p:cNvSpPr>
            <a:spLocks noGrp="1" noRot="1" noChangeAspect="1" noChangeArrowheads="1" noTextEdit="1"/>
          </p:cNvSpPr>
          <p:nvPr>
            <p:ph type="sldImg"/>
          </p:nvPr>
        </p:nvSpPr>
        <p:spPr>
          <a:ln/>
        </p:spPr>
      </p:sp>
      <p:sp>
        <p:nvSpPr>
          <p:cNvPr id="119810" name="Rectangle 3"/>
          <p:cNvSpPr>
            <a:spLocks noGrp="1" noChangeArrowheads="1"/>
          </p:cNvSpPr>
          <p:nvPr>
            <p:ph type="body" idx="1"/>
          </p:nvPr>
        </p:nvSpPr>
        <p:spPr>
          <a:noFill/>
          <a:ln/>
        </p:spPr>
        <p:txBody>
          <a:bodyPr/>
          <a:lstStyle/>
          <a:p>
            <a:pPr eaLnBrk="1" hangingPunct="1"/>
            <a:r>
              <a:rPr lang="en-US" smtClean="0"/>
              <a:t>Management is responsible for validating the completion of goals and objectives and verifying the customer acceptance of the finished project.  Once all the deliverables have been produced and the customer has accepted the final product, the project is ready for closure.  </a:t>
            </a:r>
          </a:p>
          <a:p>
            <a:pPr eaLnBrk="1" hangingPunct="1"/>
            <a:endParaRPr lang="en-US" smtClean="0"/>
          </a:p>
          <a:p>
            <a:pPr eaLnBrk="1" hangingPunct="1"/>
            <a:r>
              <a:rPr lang="en-US" smtClean="0"/>
              <a:t>Any unfinished or open items will be reviewed and closed out including the accounting/financial files on the project.   Project data will be archived for possible use in future projects. </a:t>
            </a:r>
          </a:p>
          <a:p>
            <a:pPr eaLnBrk="1" hangingPunct="1"/>
            <a:endParaRPr lang="en-US" smtClean="0"/>
          </a:p>
          <a:p>
            <a:pPr eaLnBrk="1" hangingPunct="1"/>
            <a:r>
              <a:rPr lang="en-US" smtClean="0"/>
              <a:t>As part of the evaluation process a review will be conducted to determine whether the improvements or benefits intended were realized from the project.   All stakeholders will participate in an evaluation of the project.  And lastly, there should be a review of project lessons learned with reports posted and made available to stakeholders for use in future projects or for continuous improvement. </a:t>
            </a:r>
          </a:p>
          <a:p>
            <a:pPr eaLnBrk="1" hangingPunct="1"/>
            <a:endParaRPr lang="en-US" smtClean="0"/>
          </a:p>
          <a:p>
            <a:pPr eaLnBrk="1" hangingPunct="1"/>
            <a:endParaRPr lang="en-US" smtClean="0"/>
          </a:p>
          <a:p>
            <a:pPr eaLnBrk="1" hangingPunct="1"/>
            <a:r>
              <a:rPr lang="en-US" smtClean="0"/>
              <a:t>www.npmm.com/project-management-methodology.php </a:t>
            </a:r>
          </a:p>
          <a:p>
            <a:pPr eaLnBrk="1" hangingPunct="1"/>
            <a:endParaRPr lang="en-US" smtClean="0"/>
          </a:p>
          <a:p>
            <a:pPr eaLnBrk="1" hangingPunct="1"/>
            <a:r>
              <a:rPr lang="en-US" smtClean="0"/>
              <a:t>www.projectmanagementcertification.org/managernotes/roles_and_responsibilities.html   </a:t>
            </a:r>
          </a:p>
          <a:p>
            <a:pPr eaLnBrk="1" hangingPunct="1"/>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2"/>
          <p:cNvSpPr>
            <a:spLocks noGrp="1" noRot="1" noChangeAspect="1" noChangeArrowheads="1" noTextEdit="1"/>
          </p:cNvSpPr>
          <p:nvPr>
            <p:ph type="sldImg"/>
          </p:nvPr>
        </p:nvSpPr>
        <p:spPr>
          <a:ln/>
        </p:spPr>
      </p:sp>
      <p:sp>
        <p:nvSpPr>
          <p:cNvPr id="121858" name="Rectangle 3"/>
          <p:cNvSpPr>
            <a:spLocks noGrp="1" noChangeArrowheads="1"/>
          </p:cNvSpPr>
          <p:nvPr>
            <p:ph type="body" idx="1"/>
          </p:nvPr>
        </p:nvSpPr>
        <p:spPr>
          <a:noFill/>
          <a:ln/>
        </p:spPr>
        <p:txBody>
          <a:bodyPr/>
          <a:lstStyle/>
          <a:p>
            <a:pPr eaLnBrk="1" hangingPunct="1"/>
            <a:r>
              <a:rPr lang="en-US" altLang="zh-CN" smtClean="0">
                <a:cs typeface="宋体"/>
              </a:rPr>
              <a:t>The following are examples of issues specific or unique to project management of an HRIS integration.   Students may identify other issues to add to the summary.</a:t>
            </a:r>
          </a:p>
          <a:p>
            <a:pPr eaLnBrk="1" hangingPunct="1"/>
            <a:endParaRPr lang="en-US" altLang="zh-CN" b="1" smtClean="0">
              <a:cs typeface="宋体"/>
            </a:endParaRPr>
          </a:p>
          <a:p>
            <a:pPr eaLnBrk="1" hangingPunct="1"/>
            <a:r>
              <a:rPr lang="en-US" altLang="zh-CN" b="1" smtClean="0">
                <a:cs typeface="宋体"/>
              </a:rPr>
              <a:t>Initiation: </a:t>
            </a:r>
            <a:r>
              <a:rPr lang="en-US" altLang="zh-CN" smtClean="0">
                <a:cs typeface="宋体"/>
              </a:rPr>
              <a:t>Sometimes it can be mandated, rather than optional, for HR to be involved in the initiation phase of the project.  </a:t>
            </a:r>
            <a:endParaRPr lang="en-US" altLang="zh-CN" b="1" smtClean="0">
              <a:cs typeface="宋体"/>
            </a:endParaRPr>
          </a:p>
          <a:p>
            <a:pPr eaLnBrk="1" hangingPunct="1"/>
            <a:r>
              <a:rPr lang="en-US" altLang="zh-CN" b="1" smtClean="0">
                <a:cs typeface="宋体"/>
              </a:rPr>
              <a:t>Planning</a:t>
            </a:r>
            <a:r>
              <a:rPr lang="en-US" altLang="zh-CN" smtClean="0">
                <a:cs typeface="宋体"/>
              </a:rPr>
              <a:t>: HR may need to plan around different payrolls. You don’t want to implement a major change during union negotiations.</a:t>
            </a:r>
            <a:endParaRPr lang="en-US" altLang="zh-CN" b="1" smtClean="0">
              <a:cs typeface="宋体"/>
            </a:endParaRPr>
          </a:p>
          <a:p>
            <a:pPr eaLnBrk="1" hangingPunct="1"/>
            <a:r>
              <a:rPr lang="en-US" altLang="zh-CN" b="1" smtClean="0">
                <a:cs typeface="宋体"/>
              </a:rPr>
              <a:t>Execution/ Controlling:</a:t>
            </a:r>
            <a:r>
              <a:rPr lang="en-US" altLang="zh-CN" smtClean="0">
                <a:cs typeface="宋体"/>
              </a:rPr>
              <a:t> In HR systems, consideration must be given to confidentiality of data when testing systems.</a:t>
            </a:r>
            <a:endParaRPr lang="en-US" altLang="zh-CN" b="1" smtClean="0">
              <a:cs typeface="宋体"/>
            </a:endParaRPr>
          </a:p>
          <a:p>
            <a:pPr eaLnBrk="1" hangingPunct="1"/>
            <a:r>
              <a:rPr lang="en-US" altLang="zh-CN" b="1" smtClean="0">
                <a:cs typeface="宋体"/>
              </a:rPr>
              <a:t>Closure/Evaluation</a:t>
            </a:r>
            <a:r>
              <a:rPr lang="en-US" altLang="zh-CN" smtClean="0">
                <a:cs typeface="宋体"/>
              </a:rPr>
              <a:t>: Communicating the changes could affect every employee in the organization, therefore evaluation is critical.</a:t>
            </a:r>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2"/>
          <p:cNvSpPr>
            <a:spLocks noGrp="1" noRot="1" noChangeAspect="1" noChangeArrowheads="1" noTextEdit="1"/>
          </p:cNvSpPr>
          <p:nvPr>
            <p:ph type="sldImg"/>
          </p:nvPr>
        </p:nvSpPr>
        <p:spPr>
          <a:ln/>
        </p:spPr>
      </p:sp>
      <p:sp>
        <p:nvSpPr>
          <p:cNvPr id="123906" name="Rectangle 3"/>
          <p:cNvSpPr>
            <a:spLocks noGrp="1" noChangeArrowheads="1"/>
          </p:cNvSpPr>
          <p:nvPr>
            <p:ph type="body" idx="1"/>
          </p:nvPr>
        </p:nvSpPr>
        <p:spPr>
          <a:noFill/>
          <a:ln/>
        </p:spPr>
        <p:txBody>
          <a:bodyPr/>
          <a:lstStyle/>
          <a:p>
            <a:pPr eaLnBrk="1" hangingPunct="1"/>
            <a:r>
              <a:rPr lang="en-US" altLang="zh-CN" smtClean="0">
                <a:cs typeface="宋体"/>
              </a:rPr>
              <a:t>This engagement exercise can be used as an active learning activity either through teamwork or individual work that will be shared with the group. </a:t>
            </a:r>
          </a:p>
          <a:p>
            <a:pPr eaLnBrk="1" hangingPunct="1"/>
            <a:endParaRPr lang="en-US" altLang="zh-CN" smtClean="0">
              <a:cs typeface="宋体"/>
            </a:endParaRPr>
          </a:p>
          <a:p>
            <a:pPr eaLnBrk="1" hangingPunct="1"/>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Slide Image Placeholder 1"/>
          <p:cNvSpPr>
            <a:spLocks noGrp="1" noRot="1" noChangeAspect="1"/>
          </p:cNvSpPr>
          <p:nvPr>
            <p:ph type="sldImg"/>
          </p:nvPr>
        </p:nvSpPr>
        <p:spPr>
          <a:ln/>
        </p:spPr>
      </p:sp>
      <p:sp>
        <p:nvSpPr>
          <p:cNvPr id="125954" name="Notes Placeholder 2"/>
          <p:cNvSpPr>
            <a:spLocks noGrp="1"/>
          </p:cNvSpPr>
          <p:nvPr>
            <p:ph type="body" idx="1"/>
          </p:nvPr>
        </p:nvSpPr>
        <p:spPr>
          <a:noFill/>
          <a:ln/>
        </p:spPr>
        <p:txBody>
          <a:bodyPr/>
          <a:lstStyle/>
          <a:p>
            <a:endParaRPr lang="en-US" smtClean="0"/>
          </a:p>
        </p:txBody>
      </p:sp>
      <p:sp>
        <p:nvSpPr>
          <p:cNvPr id="125955" name="Slide Number Placeholder 3"/>
          <p:cNvSpPr>
            <a:spLocks noGrp="1"/>
          </p:cNvSpPr>
          <p:nvPr>
            <p:ph type="sldNum" sz="quarter" idx="5"/>
          </p:nvPr>
        </p:nvSpPr>
        <p:spPr>
          <a:noFill/>
        </p:spPr>
        <p:txBody>
          <a:bodyPr/>
          <a:lstStyle/>
          <a:p>
            <a:fld id="{CED38AA6-5911-4858-919E-584B99C06417}" type="slidenum">
              <a:rPr lang="en-US" smtClean="0"/>
              <a:pPr/>
              <a:t>55</a:t>
            </a:fld>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2"/>
          <p:cNvSpPr>
            <a:spLocks noGrp="1" noRot="1" noChangeAspect="1" noChangeArrowheads="1" noTextEdit="1"/>
          </p:cNvSpPr>
          <p:nvPr>
            <p:ph type="sldImg"/>
          </p:nvPr>
        </p:nvSpPr>
        <p:spPr>
          <a:ln/>
        </p:spPr>
      </p:sp>
      <p:sp>
        <p:nvSpPr>
          <p:cNvPr id="128002" name="Rectangle 3"/>
          <p:cNvSpPr>
            <a:spLocks noGrp="1" noChangeArrowheads="1"/>
          </p:cNvSpPr>
          <p:nvPr>
            <p:ph type="body" idx="1"/>
          </p:nvPr>
        </p:nvSpPr>
        <p:spPr>
          <a:noFill/>
          <a:ln/>
        </p:spPr>
        <p:txBody>
          <a:bodyPr/>
          <a:lstStyle/>
          <a:p>
            <a:r>
              <a:rPr lang="en-US" altLang="zh-CN" smtClean="0">
                <a:cs typeface="宋体"/>
              </a:rPr>
              <a:t>Traditionally HR  information systems have been used primarily for administrative recordkeeping of employee information.   However, as organizations have moved away from manual data storage systems to more sophisticated IT systems, the focus of technology has been to provide tools for organizations to use information more effectively.  </a:t>
            </a:r>
          </a:p>
          <a:p>
            <a:endParaRPr lang="en-US" altLang="zh-CN" smtClean="0">
              <a:cs typeface="宋体"/>
            </a:endParaRPr>
          </a:p>
          <a:p>
            <a:pPr marL="742950" lvl="1" indent="-285750"/>
            <a:r>
              <a:rPr lang="en-US" altLang="zh-CN" b="1" smtClean="0">
                <a:cs typeface="宋体"/>
              </a:rPr>
              <a:t>Administrative Uses:</a:t>
            </a:r>
            <a:endParaRPr lang="en-US" altLang="zh-CN" smtClean="0">
              <a:cs typeface="宋体"/>
              <a:hlinkMouseOver r:id="rId3"/>
            </a:endParaRPr>
          </a:p>
          <a:p>
            <a:pPr marL="1143000" lvl="2" indent="-228600"/>
            <a:r>
              <a:rPr lang="en-US" altLang="zh-CN" smtClean="0">
                <a:cs typeface="宋体"/>
              </a:rPr>
              <a:t>Monitoring absences.</a:t>
            </a:r>
          </a:p>
          <a:p>
            <a:pPr marL="1143000" lvl="2" indent="-228600"/>
            <a:r>
              <a:rPr lang="en-US" altLang="zh-CN" smtClean="0">
                <a:cs typeface="宋体"/>
              </a:rPr>
              <a:t>Salary structures.</a:t>
            </a:r>
          </a:p>
          <a:p>
            <a:pPr marL="1143000" lvl="2" indent="-228600"/>
            <a:r>
              <a:rPr lang="en-US" altLang="zh-CN" smtClean="0">
                <a:cs typeface="宋体"/>
              </a:rPr>
              <a:t>Training information.</a:t>
            </a:r>
          </a:p>
          <a:p>
            <a:pPr marL="1143000" lvl="2" indent="-228600"/>
            <a:r>
              <a:rPr lang="en-US" altLang="zh-CN" smtClean="0">
                <a:cs typeface="宋体"/>
              </a:rPr>
              <a:t>Recruitment.</a:t>
            </a:r>
          </a:p>
          <a:p>
            <a:pPr marL="1143000" lvl="2" indent="-228600"/>
            <a:r>
              <a:rPr lang="en-US" altLang="zh-CN" smtClean="0">
                <a:cs typeface="宋体"/>
              </a:rPr>
              <a:t>Media response.</a:t>
            </a:r>
          </a:p>
          <a:p>
            <a:pPr marL="1143000" lvl="2" indent="-228600"/>
            <a:r>
              <a:rPr lang="en-US" altLang="zh-CN" smtClean="0">
                <a:cs typeface="宋体"/>
              </a:rPr>
              <a:t>Current information.</a:t>
            </a:r>
          </a:p>
          <a:p>
            <a:pPr marL="1143000" lvl="2" indent="-228600"/>
            <a:r>
              <a:rPr lang="en-US" altLang="zh-CN" smtClean="0">
                <a:cs typeface="宋体"/>
              </a:rPr>
              <a:t>Medical information.</a:t>
            </a:r>
          </a:p>
          <a:p>
            <a:pPr marL="1143000" lvl="2" indent="-228600"/>
            <a:r>
              <a:rPr lang="en-US" altLang="zh-CN" smtClean="0">
                <a:cs typeface="宋体"/>
              </a:rPr>
              <a:t>Global administration</a:t>
            </a:r>
          </a:p>
          <a:p>
            <a:pPr marL="1143000" lvl="2" indent="-228600"/>
            <a:endParaRPr lang="en-US" altLang="zh-CN" smtClean="0">
              <a:cs typeface="宋体"/>
            </a:endParaRPr>
          </a:p>
          <a:p>
            <a:pPr marL="1143000" lvl="2" indent="-228600"/>
            <a:endParaRPr lang="en-US" altLang="zh-CN" smtClean="0">
              <a:cs typeface="宋体"/>
            </a:endParaRPr>
          </a:p>
          <a:p>
            <a:pPr marL="1143000" lvl="2" indent="-228600"/>
            <a:endParaRPr lang="en-US" altLang="zh-CN" smtClean="0">
              <a:cs typeface="宋体"/>
            </a:endParaRPr>
          </a:p>
          <a:p>
            <a:pPr marL="1143000" lvl="2" indent="-228600"/>
            <a:endParaRPr lang="en-US" altLang="zh-CN" smtClean="0">
              <a:cs typeface="宋体"/>
            </a:endParaRPr>
          </a:p>
          <a:p>
            <a:pPr marL="1143000" lvl="2" indent="-228600"/>
            <a:endParaRPr lang="en-US" altLang="zh-CN" smtClean="0">
              <a:cs typeface="宋体"/>
            </a:endParaRPr>
          </a:p>
          <a:p>
            <a:pPr marL="1143000" lvl="2" indent="-228600"/>
            <a:endParaRPr lang="en-US" altLang="zh-CN" smtClean="0">
              <a:cs typeface="宋体"/>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2"/>
          <p:cNvSpPr>
            <a:spLocks noGrp="1" noRot="1" noChangeAspect="1" noChangeArrowheads="1" noTextEdit="1"/>
          </p:cNvSpPr>
          <p:nvPr>
            <p:ph type="sldImg"/>
          </p:nvPr>
        </p:nvSpPr>
        <p:spPr>
          <a:ln/>
        </p:spPr>
      </p:sp>
      <p:sp>
        <p:nvSpPr>
          <p:cNvPr id="130050" name="Rectangle 3"/>
          <p:cNvSpPr>
            <a:spLocks noGrp="1" noChangeArrowheads="1"/>
          </p:cNvSpPr>
          <p:nvPr>
            <p:ph type="body" idx="1"/>
          </p:nvPr>
        </p:nvSpPr>
        <p:spPr>
          <a:noFill/>
          <a:ln/>
        </p:spPr>
        <p:txBody>
          <a:bodyPr/>
          <a:lstStyle/>
          <a:p>
            <a:r>
              <a:rPr lang="en-US" altLang="zh-CN" smtClean="0">
                <a:cs typeface="宋体"/>
              </a:rPr>
              <a:t>As HR has transitioned to a more strategic role in contemporary organizations, the goal of the HRIS has changed dramatically.  Information technology systems are no longer viewed as merely depositories of data, but are now expected to provide tools and real-time information that supports the organization’s strategic objectives.   These systems must integrate information from a variety of sources and have the ability to analyze data in a variety of ways.  </a:t>
            </a:r>
          </a:p>
          <a:p>
            <a:endParaRPr lang="en-US" altLang="zh-CN" b="1" smtClean="0">
              <a:cs typeface="宋体"/>
            </a:endParaRPr>
          </a:p>
          <a:p>
            <a:endParaRPr lang="en-US" altLang="zh-CN" b="1" smtClean="0">
              <a:cs typeface="宋体"/>
            </a:endParaRPr>
          </a:p>
          <a:p>
            <a:r>
              <a:rPr lang="en-US" altLang="zh-CN" b="1" smtClean="0">
                <a:cs typeface="宋体"/>
              </a:rPr>
              <a:t>Analytical processes provided by HRIS</a:t>
            </a:r>
            <a:endParaRPr lang="en-US" altLang="zh-CN" smtClean="0">
              <a:cs typeface="宋体"/>
            </a:endParaRPr>
          </a:p>
          <a:p>
            <a:pPr marL="1143000" lvl="2" indent="-228600"/>
            <a:r>
              <a:rPr lang="en-US" altLang="zh-CN" smtClean="0">
                <a:cs typeface="宋体"/>
              </a:rPr>
              <a:t>Budget control.</a:t>
            </a:r>
          </a:p>
          <a:p>
            <a:pPr marL="1143000" lvl="2" indent="-228600"/>
            <a:r>
              <a:rPr lang="en-US" altLang="zh-CN" smtClean="0">
                <a:cs typeface="宋体"/>
              </a:rPr>
              <a:t>Applicant tracking and screening.</a:t>
            </a:r>
          </a:p>
          <a:p>
            <a:pPr marL="1143000" lvl="2" indent="-228600"/>
            <a:r>
              <a:rPr lang="en-US" altLang="zh-CN" smtClean="0">
                <a:cs typeface="宋体"/>
              </a:rPr>
              <a:t>Skills matching.</a:t>
            </a:r>
          </a:p>
          <a:p>
            <a:pPr marL="1143000" lvl="2" indent="-228600"/>
            <a:r>
              <a:rPr lang="en-US" altLang="zh-CN" smtClean="0">
                <a:cs typeface="宋体"/>
              </a:rPr>
              <a:t>Appraisals.</a:t>
            </a:r>
          </a:p>
          <a:p>
            <a:pPr marL="1143000" lvl="2" indent="-228600"/>
            <a:r>
              <a:rPr lang="en-US" altLang="zh-CN" smtClean="0">
                <a:cs typeface="宋体"/>
              </a:rPr>
              <a:t>Feedback.</a:t>
            </a:r>
          </a:p>
          <a:p>
            <a:pPr marL="1143000" lvl="2" indent="-228600"/>
            <a:r>
              <a:rPr lang="en-US" altLang="zh-CN" smtClean="0">
                <a:cs typeface="宋体"/>
              </a:rPr>
              <a:t>Manpower planning. </a:t>
            </a:r>
          </a:p>
          <a:p>
            <a:pPr marL="1143000" lvl="2" indent="-228600"/>
            <a:r>
              <a:rPr lang="en-US" altLang="zh-CN" smtClean="0">
                <a:cs typeface="宋体"/>
              </a:rPr>
              <a:t>Succession planning.</a:t>
            </a:r>
          </a:p>
          <a:p>
            <a:pPr marL="1143000" lvl="2" indent="-228600"/>
            <a:r>
              <a:rPr lang="en-US" altLang="zh-CN" smtClean="0">
                <a:cs typeface="宋体"/>
              </a:rPr>
              <a:t>Skills monitoring.</a:t>
            </a:r>
          </a:p>
          <a:p>
            <a:pPr marL="1143000" lvl="2" indent="-228600"/>
            <a:r>
              <a:rPr lang="en-US" altLang="zh-CN" smtClean="0">
                <a:cs typeface="宋体"/>
              </a:rPr>
              <a:t>Training needs analysis.</a:t>
            </a:r>
            <a:endParaRPr lang="en-US" altLang="zh-CN" smtClean="0">
              <a:cs typeface="宋体"/>
              <a:hlinkMouseOver r:id="rId3"/>
            </a:endParaRPr>
          </a:p>
          <a:p>
            <a:pPr marL="1143000" lvl="2" indent="-228600"/>
            <a:endParaRPr lang="en-US" altLang="zh-CN" smtClean="0">
              <a:cs typeface="宋体"/>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2"/>
          <p:cNvSpPr>
            <a:spLocks noGrp="1" noRot="1" noChangeAspect="1" noChangeArrowheads="1" noTextEdit="1"/>
          </p:cNvSpPr>
          <p:nvPr>
            <p:ph type="sldImg"/>
          </p:nvPr>
        </p:nvSpPr>
        <p:spPr>
          <a:ln/>
        </p:spPr>
      </p:sp>
      <p:sp>
        <p:nvSpPr>
          <p:cNvPr id="132098" name="Rectangle 3"/>
          <p:cNvSpPr>
            <a:spLocks noGrp="1" noChangeArrowheads="1"/>
          </p:cNvSpPr>
          <p:nvPr>
            <p:ph type="body" idx="1"/>
          </p:nvPr>
        </p:nvSpPr>
        <p:spPr>
          <a:noFill/>
          <a:ln/>
        </p:spPr>
        <p:txBody>
          <a:bodyPr/>
          <a:lstStyle/>
          <a:p>
            <a:r>
              <a:rPr lang="en-US" altLang="zh-CN" smtClean="0">
                <a:cs typeface="宋体"/>
              </a:rPr>
              <a:t>This slide outlines limitations of why businesses are not using HRIS in business decision making.</a:t>
            </a:r>
          </a:p>
          <a:p>
            <a:endParaRPr lang="en-US" altLang="zh-CN" smtClean="0">
              <a:cs typeface="宋体"/>
            </a:endParaRPr>
          </a:p>
          <a:p>
            <a:r>
              <a:rPr lang="en-US" altLang="zh-CN" smtClean="0">
                <a:cs typeface="宋体"/>
              </a:rPr>
              <a:t>HR information systems can be as complex or as costly as may be needed by the organization.  The complexity of the system is determined by the amount of information the organization needs to operate efficiently.  Small companies may need only basic information, such as maintenance of payroll records, whereas, larger companies may want considerably more specific information for effective management of all HR functions.  Traditionally, larger companies have had the advantage in that they can amortize the cost of the system over a large number of employees.  However, as relatively inexpensive “off-the-shelf” systems have become available, more small businesses are incorporating IT systems into their day-to-day operations.  </a:t>
            </a:r>
          </a:p>
          <a:p>
            <a:endParaRPr lang="en-US" altLang="zh-CN" smtClean="0">
              <a:cs typeface="宋体"/>
            </a:endParaRPr>
          </a:p>
          <a:p>
            <a:r>
              <a:rPr lang="en-US" altLang="zh-CN" smtClean="0">
                <a:cs typeface="宋体"/>
              </a:rPr>
              <a:t>Organizational culture may or may not promote the use of HRIS in decision-making.  If HR is a key player in the strategic management of the company, an HRIS is likely to be a key element in the decision process.  </a:t>
            </a:r>
          </a:p>
          <a:p>
            <a:endParaRPr lang="en-US" altLang="zh-CN" smtClean="0">
              <a:cs typeface="宋体"/>
            </a:endParaRPr>
          </a:p>
          <a:p>
            <a:r>
              <a:rPr lang="en-US" altLang="zh-CN" smtClean="0">
                <a:cs typeface="宋体"/>
              </a:rPr>
              <a:t>Technology is increasingly integrated in business functions.  Just as organizations have moved to IT systems for accounting and financial management, IT systems designed for HR processes are becoming more common in businesses of all sizes.    </a:t>
            </a:r>
          </a:p>
          <a:p>
            <a:endParaRPr lang="en-US" altLang="zh-CN" smtClean="0">
              <a:cs typeface="宋体"/>
            </a:endParaRPr>
          </a:p>
          <a:p>
            <a:r>
              <a:rPr lang="en-US" altLang="zh-CN" smtClean="0">
                <a:cs typeface="宋体"/>
              </a:rPr>
              <a:t>Another barrier to the use of HRIS is the assumption that HR and IT simply don’t mix.  Of course, it’s a stereotype to assume that HR managers have limited IT skills and that IT staff have limited HR skills!  But the stereotype does exist – and it can get in the way of successful HRIS implementation.  However, as systems have become more “user friendly,” they have been more readily implemented in all organizational areas.   </a:t>
            </a:r>
          </a:p>
          <a:p>
            <a:endParaRPr lang="en-US" altLang="zh-CN" smtClean="0">
              <a:cs typeface="宋体"/>
            </a:endParaRPr>
          </a:p>
          <a:p>
            <a:endParaRPr lang="en-US" altLang="zh-CN" smtClean="0">
              <a:cs typeface="宋体"/>
            </a:endParaRPr>
          </a:p>
          <a:p>
            <a:r>
              <a:rPr lang="en-US" altLang="zh-CN" smtClean="0">
                <a:cs typeface="宋体"/>
              </a:rPr>
              <a:t>SHRM  Learning System © 2008, Module One Strategic Management, pgs. 1-38 – 1-41</a:t>
            </a:r>
          </a:p>
          <a:p>
            <a:endParaRPr lang="en-US" altLang="zh-CN" smtClean="0">
              <a:cs typeface="宋体"/>
            </a:endParaRPr>
          </a:p>
          <a:p>
            <a:endParaRPr lang="en-US" altLang="zh-CN" smtClean="0">
              <a:cs typeface="宋体"/>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2"/>
          <p:cNvSpPr>
            <a:spLocks noGrp="1" noRot="1" noChangeAspect="1" noChangeArrowheads="1" noTextEdit="1"/>
          </p:cNvSpPr>
          <p:nvPr>
            <p:ph type="sldImg"/>
          </p:nvPr>
        </p:nvSpPr>
        <p:spPr>
          <a:ln/>
        </p:spPr>
      </p:sp>
      <p:sp>
        <p:nvSpPr>
          <p:cNvPr id="134146" name="Rectangle 3"/>
          <p:cNvSpPr>
            <a:spLocks noGrp="1" noChangeArrowheads="1"/>
          </p:cNvSpPr>
          <p:nvPr>
            <p:ph type="body" idx="1"/>
          </p:nvPr>
        </p:nvSpPr>
        <p:spPr>
          <a:noFill/>
          <a:ln/>
        </p:spPr>
        <p:txBody>
          <a:bodyPr/>
          <a:lstStyle/>
          <a:p>
            <a:r>
              <a:rPr lang="en-US" smtClean="0"/>
              <a:t>These are examples of some of the applications for HRIS in the HR functional areas.  There are other applications for  HRIS that are not listed here.  </a:t>
            </a:r>
          </a:p>
          <a:p>
            <a:endParaRPr lang="en-US" smtClean="0"/>
          </a:p>
          <a:p>
            <a:endParaRPr lang="en-US" smtClean="0"/>
          </a:p>
          <a:p>
            <a:r>
              <a:rPr lang="en-US" altLang="zh-CN" smtClean="0">
                <a:cs typeface="宋体"/>
              </a:rPr>
              <a:t>SHRM  Learning System © 2008, Module One Strategic Management, pg. 1-41.</a:t>
            </a:r>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2"/>
          <p:cNvSpPr>
            <a:spLocks noGrp="1" noRot="1" noChangeAspect="1" noChangeArrowheads="1" noTextEdit="1"/>
          </p:cNvSpPr>
          <p:nvPr>
            <p:ph type="sldImg"/>
          </p:nvPr>
        </p:nvSpPr>
        <p:spPr>
          <a:ln/>
        </p:spPr>
      </p:sp>
      <p:sp>
        <p:nvSpPr>
          <p:cNvPr id="136194" name="Rectangle 3"/>
          <p:cNvSpPr>
            <a:spLocks noGrp="1" noChangeArrowheads="1"/>
          </p:cNvSpPr>
          <p:nvPr>
            <p:ph type="body" idx="1"/>
          </p:nvPr>
        </p:nvSpPr>
        <p:spPr>
          <a:noFill/>
          <a:ln/>
        </p:spPr>
        <p:txBody>
          <a:bodyPr/>
          <a:lstStyle/>
          <a:p>
            <a:r>
              <a:rPr lang="en-US" smtClean="0"/>
              <a:t>These are further examples of some of the applications for HRIS in the HR functional areas.  There are other applications for HRIS that are not listed here.  </a:t>
            </a:r>
          </a:p>
          <a:p>
            <a:endParaRPr lang="en-US" smtClean="0"/>
          </a:p>
          <a:p>
            <a:endParaRPr lang="en-US" smtClean="0"/>
          </a:p>
          <a:p>
            <a:r>
              <a:rPr lang="en-US" altLang="zh-CN" smtClean="0">
                <a:cs typeface="宋体"/>
              </a:rPr>
              <a:t>SHRM  Learning System © 2008, Module One Strategic Management, pg. 1-41.</a:t>
            </a:r>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ChangeArrowheads="1" noTextEdit="1"/>
          </p:cNvSpPr>
          <p:nvPr>
            <p:ph type="sldImg"/>
          </p:nvPr>
        </p:nvSpPr>
        <p:spPr>
          <a:ln/>
        </p:spPr>
      </p:sp>
      <p:sp>
        <p:nvSpPr>
          <p:cNvPr id="27650" name="Rectangle 3"/>
          <p:cNvSpPr>
            <a:spLocks noGrp="1" noChangeArrowheads="1"/>
          </p:cNvSpPr>
          <p:nvPr>
            <p:ph type="body" idx="1"/>
          </p:nvPr>
        </p:nvSpPr>
        <p:spPr>
          <a:noFill/>
          <a:ln/>
        </p:spPr>
        <p:txBody>
          <a:bodyPr/>
          <a:lstStyle/>
          <a:p>
            <a:pPr eaLnBrk="1" hangingPunct="1"/>
            <a:r>
              <a:rPr lang="en-US" altLang="zh-CN" smtClean="0">
                <a:cs typeface="宋体"/>
              </a:rPr>
              <a:t>Provides a definition of HRIS. </a:t>
            </a:r>
          </a:p>
          <a:p>
            <a:pPr eaLnBrk="1" hangingPunct="1"/>
            <a:endParaRPr lang="en-US" smtClean="0"/>
          </a:p>
          <a:p>
            <a:pPr eaLnBrk="1" hangingPunct="1"/>
            <a:r>
              <a:rPr lang="en-US" smtClean="0"/>
              <a:t>Hendrickson, Anthony R., Human Resource Information Systems: Backbone Technology of Contemporary Human Resources; </a:t>
            </a:r>
            <a:r>
              <a:rPr lang="en-US" i="1" smtClean="0"/>
              <a:t>Journal of Labor Research</a:t>
            </a:r>
            <a:r>
              <a:rPr lang="en-US" smtClean="0"/>
              <a:t>, Summer 2003, Vol. 24 Issue 3, p. 381-394</a:t>
            </a:r>
          </a:p>
          <a:p>
            <a:pPr eaLnBrk="1" hangingPunct="1"/>
            <a:endParaRPr lang="en-US" smtClean="0"/>
          </a:p>
          <a:p>
            <a:pPr eaLnBrk="1" hangingPunct="1"/>
            <a:r>
              <a:rPr lang="en-US" smtClean="0"/>
              <a:t>Tannenbaum, S.I., (1990)  HRIS Information: User group implications; </a:t>
            </a:r>
            <a:r>
              <a:rPr lang="en-US" i="1" smtClean="0"/>
              <a:t>Journal of System’s Management</a:t>
            </a:r>
            <a:r>
              <a:rPr lang="en-US" smtClean="0"/>
              <a:t>, Vol. 41, No. 1 pp. 27-32, 36</a:t>
            </a: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Rectangle 2"/>
          <p:cNvSpPr>
            <a:spLocks noGrp="1" noRot="1" noChangeAspect="1" noChangeArrowheads="1" noTextEdit="1"/>
          </p:cNvSpPr>
          <p:nvPr>
            <p:ph type="sldImg"/>
          </p:nvPr>
        </p:nvSpPr>
        <p:spPr>
          <a:ln/>
        </p:spPr>
      </p:sp>
      <p:sp>
        <p:nvSpPr>
          <p:cNvPr id="138242" name="Rectangle 3"/>
          <p:cNvSpPr>
            <a:spLocks noGrp="1" noChangeArrowheads="1"/>
          </p:cNvSpPr>
          <p:nvPr>
            <p:ph type="body" idx="1"/>
          </p:nvPr>
        </p:nvSpPr>
        <p:spPr>
          <a:noFill/>
          <a:ln/>
        </p:spPr>
        <p:txBody>
          <a:bodyPr/>
          <a:lstStyle/>
          <a:p>
            <a:r>
              <a:rPr lang="en-US" altLang="zh-CN" smtClean="0">
                <a:cs typeface="宋体"/>
              </a:rPr>
              <a:t>Legal aspects of data</a:t>
            </a:r>
          </a:p>
          <a:p>
            <a:endParaRPr lang="en-US" altLang="zh-CN" smtClean="0">
              <a:cs typeface="宋体"/>
            </a:endParaRPr>
          </a:p>
          <a:p>
            <a:r>
              <a:rPr lang="en-US" altLang="zh-CN" smtClean="0">
                <a:cs typeface="宋体"/>
              </a:rPr>
              <a:t>The growing reliance on technology systems for completing human resource functions, has led to increasing concern over security breaches in employee personal information.  From the first recruitment of a potential employee to the final career ending exit process, organizations maintain records of employee information.  What information should be gathered?  How should it be used?  Who should have access to confidential data?  And, how do we safeguard information?  There are no easy answers, but these are all questions that must be addressed through a joint effort by the organization’s privacy officers, HR managers and IT staff.  Privacy concerns limit access to personnel information to only those employees who need to know and only for uses that are directly job related.  </a:t>
            </a:r>
          </a:p>
          <a:p>
            <a:endParaRPr lang="en-US" altLang="zh-CN" smtClean="0">
              <a:cs typeface="宋体"/>
            </a:endParaRPr>
          </a:p>
          <a:p>
            <a:r>
              <a:rPr lang="en-US" altLang="zh-CN" smtClean="0">
                <a:cs typeface="宋体"/>
              </a:rPr>
              <a:t>With an increasing concern for identity theft, at least 38 states have introduced legislation restricting the use of social security numbers.  In response, many organizations have dropped the use of social security numbers and are using alternate forms of employee identification.  </a:t>
            </a:r>
          </a:p>
          <a:p>
            <a:endParaRPr lang="en-US" altLang="zh-CN" smtClean="0">
              <a:cs typeface="宋体"/>
            </a:endParaRPr>
          </a:p>
          <a:p>
            <a:endParaRPr lang="en-US" altLang="zh-CN" smtClean="0">
              <a:cs typeface="宋体"/>
            </a:endParaRPr>
          </a:p>
          <a:p>
            <a:r>
              <a:rPr lang="en-US" altLang="zh-CN" smtClean="0">
                <a:cs typeface="宋体"/>
              </a:rPr>
              <a:t>“Balancing HR Systems With Employee Privacy,”  </a:t>
            </a:r>
            <a:r>
              <a:rPr lang="en-US" altLang="zh-CN" i="1" smtClean="0">
                <a:cs typeface="宋体"/>
              </a:rPr>
              <a:t>HRFocus</a:t>
            </a:r>
            <a:r>
              <a:rPr lang="en-US" altLang="zh-CN" smtClean="0">
                <a:cs typeface="宋体"/>
              </a:rPr>
              <a:t>; November, 2006 pgs. 11-13</a:t>
            </a:r>
          </a:p>
          <a:p>
            <a:endParaRPr lang="en-US" altLang="zh-CN" smtClean="0">
              <a:cs typeface="宋体"/>
            </a:endParaRPr>
          </a:p>
          <a:p>
            <a:r>
              <a:rPr lang="en-US" altLang="zh-CN" smtClean="0">
                <a:cs typeface="宋体"/>
              </a:rPr>
              <a:t>Sotto, Lisa J. and Elisabeth M. McCarthy, “An Employer’s Guide to US Workplace Privacy Issues,” </a:t>
            </a:r>
            <a:r>
              <a:rPr lang="en-US" altLang="zh-CN" i="1" smtClean="0">
                <a:cs typeface="宋体"/>
              </a:rPr>
              <a:t>The Computer &amp; Internet Lawyer,  </a:t>
            </a:r>
            <a:r>
              <a:rPr lang="en-US" altLang="zh-CN" smtClean="0">
                <a:cs typeface="宋体"/>
              </a:rPr>
              <a:t>Vol. 24, Num. 1, Jan. 2007</a:t>
            </a:r>
          </a:p>
          <a:p>
            <a:endParaRPr lang="en-US" altLang="zh-CN" smtClean="0">
              <a:cs typeface="宋体"/>
            </a:endParaRPr>
          </a:p>
          <a:p>
            <a:endParaRPr lang="en-US" altLang="zh-CN" smtClean="0">
              <a:cs typeface="宋体"/>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Slide Image Placeholder 1"/>
          <p:cNvSpPr>
            <a:spLocks noGrp="1" noRot="1" noChangeAspect="1"/>
          </p:cNvSpPr>
          <p:nvPr>
            <p:ph type="sldImg"/>
          </p:nvPr>
        </p:nvSpPr>
        <p:spPr>
          <a:ln/>
        </p:spPr>
      </p:sp>
      <p:sp>
        <p:nvSpPr>
          <p:cNvPr id="140290" name="Notes Placeholder 2"/>
          <p:cNvSpPr>
            <a:spLocks noGrp="1"/>
          </p:cNvSpPr>
          <p:nvPr>
            <p:ph type="body" idx="1"/>
          </p:nvPr>
        </p:nvSpPr>
        <p:spPr>
          <a:noFill/>
          <a:ln/>
        </p:spPr>
        <p:txBody>
          <a:bodyPr/>
          <a:lstStyle/>
          <a:p>
            <a:r>
              <a:rPr lang="en-US" smtClean="0"/>
              <a:t>Privacy law is growing and changing throughout the world with no clear standards.  Multi-national organizations face a conflicting assortment of privacy laws from one country to another.  Even in the United States there is no omnibus law regarding protection of employee information; instead privacy is regulated by an assortment of state regulations and case law that can be different from one district to the next.  </a:t>
            </a:r>
          </a:p>
          <a:p>
            <a:endParaRPr lang="en-US" smtClean="0"/>
          </a:p>
          <a:p>
            <a:r>
              <a:rPr lang="en-US" smtClean="0"/>
              <a:t>As information is made available to employees and vendors at various sites around the globe the possibility of a security breach increases.</a:t>
            </a:r>
          </a:p>
          <a:p>
            <a:endParaRPr lang="en-US" smtClean="0"/>
          </a:p>
          <a:p>
            <a:endParaRPr lang="en-US" smtClean="0"/>
          </a:p>
          <a:p>
            <a:r>
              <a:rPr lang="en-US" altLang="zh-CN" smtClean="0">
                <a:cs typeface="宋体"/>
              </a:rPr>
              <a:t>“Balancing HR Systems With Employee Privacy,”  </a:t>
            </a:r>
            <a:r>
              <a:rPr lang="en-US" altLang="zh-CN" i="1" smtClean="0">
                <a:cs typeface="宋体"/>
              </a:rPr>
              <a:t>HRFocus</a:t>
            </a:r>
            <a:r>
              <a:rPr lang="en-US" altLang="zh-CN" smtClean="0">
                <a:cs typeface="宋体"/>
              </a:rPr>
              <a:t>; November, 2006 pgs. 11-13</a:t>
            </a:r>
            <a:endParaRPr lang="en-US" smtClean="0"/>
          </a:p>
        </p:txBody>
      </p:sp>
      <p:sp>
        <p:nvSpPr>
          <p:cNvPr id="140291" name="Slide Number Placeholder 3"/>
          <p:cNvSpPr>
            <a:spLocks noGrp="1"/>
          </p:cNvSpPr>
          <p:nvPr>
            <p:ph type="sldNum" sz="quarter" idx="5"/>
          </p:nvPr>
        </p:nvSpPr>
        <p:spPr>
          <a:noFill/>
        </p:spPr>
        <p:txBody>
          <a:bodyPr/>
          <a:lstStyle/>
          <a:p>
            <a:fld id="{B8837525-6837-400B-A802-EBEE3B69746B}" type="slidenum">
              <a:rPr lang="en-US" smtClean="0"/>
              <a:pPr/>
              <a:t>62</a:t>
            </a:fld>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Rectangle 2"/>
          <p:cNvSpPr>
            <a:spLocks noGrp="1" noRot="1" noChangeAspect="1" noChangeArrowheads="1" noTextEdit="1"/>
          </p:cNvSpPr>
          <p:nvPr>
            <p:ph type="sldImg"/>
          </p:nvPr>
        </p:nvSpPr>
        <p:spPr>
          <a:ln/>
        </p:spPr>
      </p:sp>
      <p:sp>
        <p:nvSpPr>
          <p:cNvPr id="142338" name="Rectangle 3"/>
          <p:cNvSpPr>
            <a:spLocks noGrp="1" noChangeArrowheads="1"/>
          </p:cNvSpPr>
          <p:nvPr>
            <p:ph type="body" idx="1"/>
          </p:nvPr>
        </p:nvSpPr>
        <p:spPr>
          <a:noFill/>
          <a:ln/>
        </p:spPr>
        <p:txBody>
          <a:bodyPr/>
          <a:lstStyle/>
          <a:p>
            <a:r>
              <a:rPr lang="en-US" altLang="zh-CN" smtClean="0">
                <a:cs typeface="宋体"/>
              </a:rPr>
              <a:t>U.S. Laws and Employee Privacy</a:t>
            </a:r>
          </a:p>
          <a:p>
            <a:endParaRPr lang="en-US" altLang="zh-CN" smtClean="0">
              <a:cs typeface="宋体"/>
            </a:endParaRPr>
          </a:p>
          <a:p>
            <a:r>
              <a:rPr lang="en-US" altLang="zh-CN" smtClean="0">
                <a:cs typeface="宋体"/>
              </a:rPr>
              <a:t>The Fair Credit Reporting Act generally comes into the picture during recruitment and selection when employers conduct background checks on prospective employees.  According to </a:t>
            </a:r>
            <a:r>
              <a:rPr lang="en-US" altLang="zh-CN" i="1" smtClean="0">
                <a:cs typeface="宋体"/>
              </a:rPr>
              <a:t>HRFocus, </a:t>
            </a:r>
            <a:r>
              <a:rPr lang="en-US" altLang="zh-CN" smtClean="0">
                <a:cs typeface="宋体"/>
              </a:rPr>
              <a:t>– “Most personal information (more than 90%) enters the system through recruiting.” (</a:t>
            </a:r>
            <a:r>
              <a:rPr lang="en-US" altLang="zh-CN" i="1" smtClean="0">
                <a:cs typeface="宋体"/>
              </a:rPr>
              <a:t>HRFocus, </a:t>
            </a:r>
            <a:r>
              <a:rPr lang="en-US" altLang="zh-CN" smtClean="0">
                <a:cs typeface="宋体"/>
              </a:rPr>
              <a:t>Nov. 2006; “Balancing HR Systems With Employee Privacy,” ) The FCRA protects the privacy of background information, requires written authorization from the potential employee for obtaining a consumer report and requires notification of the employee when an adverse action is taken by the employer based on information received from the consumer reporting agency.  For more information on FCRA, go to:</a:t>
            </a:r>
          </a:p>
          <a:p>
            <a:r>
              <a:rPr lang="en-US" altLang="zh-CN" smtClean="0">
                <a:cs typeface="宋体"/>
              </a:rPr>
              <a:t>	www.</a:t>
            </a:r>
            <a:r>
              <a:rPr lang="en-US" smtClean="0"/>
              <a:t>epic.org/privacy/financial/fcra.html   /  	http://www.shrm.org/hrresources/lrpt_published/CMS_000983.asp</a:t>
            </a:r>
            <a:endParaRPr lang="en-US" altLang="zh-CN" smtClean="0">
              <a:cs typeface="宋体"/>
            </a:endParaRPr>
          </a:p>
          <a:p>
            <a:r>
              <a:rPr lang="en-US" altLang="zh-CN" smtClean="0">
                <a:cs typeface="宋体"/>
              </a:rPr>
              <a:t/>
            </a:r>
            <a:br>
              <a:rPr lang="en-US" altLang="zh-CN" smtClean="0">
                <a:cs typeface="宋体"/>
              </a:rPr>
            </a:br>
            <a:r>
              <a:rPr lang="en-US" altLang="zh-CN" smtClean="0">
                <a:cs typeface="宋体"/>
              </a:rPr>
              <a:t>The Privacy Act protects the employment records of federal government employees from disclosure without prior authorization.  For more on the Electronic Communications Privacy Act go to:  	http://www.shrm.org/hrresources/lrpt_published/CMS_000948.asp</a:t>
            </a:r>
          </a:p>
          <a:p>
            <a:r>
              <a:rPr lang="en-US" altLang="zh-CN" smtClean="0">
                <a:cs typeface="宋体"/>
              </a:rPr>
              <a:t>	http://legal.web.aol.com/resources/legislation/ecpa.html</a:t>
            </a:r>
          </a:p>
          <a:p>
            <a:endParaRPr lang="en-US" altLang="zh-CN" smtClean="0">
              <a:cs typeface="宋体"/>
            </a:endParaRPr>
          </a:p>
          <a:p>
            <a:r>
              <a:rPr lang="en-US" altLang="zh-CN" smtClean="0">
                <a:cs typeface="宋体"/>
              </a:rPr>
              <a:t>The HIPPA Privacy Rule provides employees with privacy protection in the electronic transmission of health information.  If an employer is the sponsor of a health-care plan for its employees, HIPPA compliance may be required.  For more information on HIPPA, please see:</a:t>
            </a:r>
          </a:p>
          <a:p>
            <a:r>
              <a:rPr lang="en-US" altLang="zh-CN" smtClean="0">
                <a:cs typeface="宋体"/>
              </a:rPr>
              <a:t>	http://www.shrm.org/hrresources/whitepapers_published/CMS_002842.asp</a:t>
            </a:r>
          </a:p>
          <a:p>
            <a:r>
              <a:rPr lang="en-US" altLang="zh-CN" smtClean="0">
                <a:cs typeface="宋体"/>
              </a:rPr>
              <a:t>	http://www.cms.hhs.gov/HIPAAGenInfo/</a:t>
            </a:r>
          </a:p>
          <a:p>
            <a:endParaRPr lang="en-US" altLang="zh-CN" smtClean="0">
              <a:cs typeface="宋体"/>
            </a:endParaRPr>
          </a:p>
          <a:p>
            <a:r>
              <a:rPr lang="en-US" altLang="zh-CN" smtClean="0">
                <a:cs typeface="宋体"/>
              </a:rPr>
              <a:t>The Sarbanes-Oxley Act of 2002 covers both insider trading and whistleblowing issues.  It is intended to offer privacy protection and prohibit retaliation against whistleblowers.   For more on Sarbanes-Oxley, go to:</a:t>
            </a:r>
          </a:p>
          <a:p>
            <a:r>
              <a:rPr lang="en-US" altLang="zh-CN" smtClean="0">
                <a:cs typeface="宋体"/>
              </a:rPr>
              <a:t>	http://www.shrm.org/hrresources/lrpt_published/CMS_001022.asp</a:t>
            </a:r>
          </a:p>
          <a:p>
            <a:r>
              <a:rPr lang="en-US" altLang="zh-CN" smtClean="0">
                <a:cs typeface="宋体"/>
              </a:rPr>
              <a:t>	http://www.sarbanesoxleyresources.com/</a:t>
            </a:r>
          </a:p>
          <a:p>
            <a:endParaRPr lang="en-US" altLang="zh-CN" smtClean="0">
              <a:cs typeface="宋体"/>
            </a:endParaRPr>
          </a:p>
          <a:p>
            <a:endParaRPr lang="en-US" altLang="zh-CN" smtClean="0">
              <a:cs typeface="宋体"/>
            </a:endParaRPr>
          </a:p>
          <a:p>
            <a:r>
              <a:rPr lang="en-US" altLang="zh-CN" smtClean="0">
                <a:cs typeface="宋体"/>
              </a:rPr>
              <a:t>Each of these laws can be examined in more detail in HRIS or HR text books under the chapter on law. </a:t>
            </a:r>
            <a:endParaRPr 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lnSpcReduction="10000"/>
          </a:bodyPr>
          <a:lstStyle/>
          <a:p>
            <a:pPr>
              <a:defRPr/>
            </a:pPr>
            <a:r>
              <a:rPr lang="en-US" dirty="0" smtClean="0"/>
              <a:t>The European Union passed the Data Protection Directive in 1998 regulating the electronic processing and transfer of personal data.  Since 1998 numerous European countries have passed additional privacy laws.  U.S. firms doing business with EU countries, must abide by the EU Directive as well as the various, and sometimes conflicting, privacy laws required by individual European countries.  </a:t>
            </a:r>
          </a:p>
          <a:p>
            <a:pPr>
              <a:defRPr/>
            </a:pPr>
            <a:endParaRPr lang="en-US" dirty="0" smtClean="0"/>
          </a:p>
          <a:p>
            <a:pPr>
              <a:defRPr/>
            </a:pPr>
            <a:r>
              <a:rPr lang="en-US" dirty="0" smtClean="0"/>
              <a:t>The EU Directive gives individuals the right to access and correct personal data and restricts the transfer of personal data to countries that do not ensure the required level of data protection.  The EU has not said that the United States is out of compliance with the level of data protection required by the Directive, but as the US has no over-arching data privacy law, the EU has also NOT said the US has met the European standard.  This can present a significant dilemma for transfer of employee data within the HRIS of a multi-national organization.  </a:t>
            </a:r>
          </a:p>
          <a:p>
            <a:pPr>
              <a:defRPr/>
            </a:pPr>
            <a:endParaRPr lang="en-US" dirty="0" smtClean="0"/>
          </a:p>
          <a:p>
            <a:pPr>
              <a:defRPr/>
            </a:pPr>
            <a:r>
              <a:rPr lang="en-US" dirty="0" smtClean="0"/>
              <a:t>As Canada is the United State’s biggest trading partner, many U.S.-based organizations grapple with the conflicts inherent in Canadian privacy law, that is a system complicated by both Federal Rules and Provincial Regulations.</a:t>
            </a:r>
          </a:p>
          <a:p>
            <a:pPr>
              <a:defRPr/>
            </a:pPr>
            <a:endParaRPr lang="en-US" dirty="0" smtClean="0"/>
          </a:p>
          <a:p>
            <a:pPr>
              <a:defRPr/>
            </a:pPr>
            <a:endParaRPr lang="en-US" dirty="0" smtClean="0"/>
          </a:p>
          <a:p>
            <a:pPr>
              <a:defRPr/>
            </a:pPr>
            <a:r>
              <a:rPr lang="en-US" dirty="0" smtClean="0"/>
              <a:t>Frauenheim, Ed; “Many U.S. Multinationals Doing Little to Meet Overseas Employee Data Privacy Rules,” </a:t>
            </a:r>
            <a:r>
              <a:rPr lang="en-US" i="1" dirty="0" smtClean="0"/>
              <a:t>Workforce Management</a:t>
            </a:r>
            <a:r>
              <a:rPr lang="en-US" dirty="0" smtClean="0"/>
              <a:t>, May 8, 2006, pp. 48-51   /   www.workforce.com/section/10/feature/24/36/92/index_printer.html   (retrieved 7/14/08)</a:t>
            </a:r>
            <a:endParaRPr lang="en-US" dirty="0"/>
          </a:p>
        </p:txBody>
      </p:sp>
      <p:sp>
        <p:nvSpPr>
          <p:cNvPr id="144387" name="Slide Number Placeholder 3"/>
          <p:cNvSpPr>
            <a:spLocks noGrp="1"/>
          </p:cNvSpPr>
          <p:nvPr>
            <p:ph type="sldNum" sz="quarter" idx="5"/>
          </p:nvPr>
        </p:nvSpPr>
        <p:spPr>
          <a:noFill/>
        </p:spPr>
        <p:txBody>
          <a:bodyPr/>
          <a:lstStyle/>
          <a:p>
            <a:fld id="{48F0AF96-9C08-4477-8DBA-B87AD415B6AA}" type="slidenum">
              <a:rPr lang="en-US" smtClean="0"/>
              <a:pPr/>
              <a:t>64</a:t>
            </a:fld>
            <a:endParaRPr 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lnSpcReduction="10000"/>
          </a:bodyPr>
          <a:lstStyle/>
          <a:p>
            <a:pPr>
              <a:defRPr/>
            </a:pPr>
            <a:r>
              <a:rPr lang="en-US" dirty="0" smtClean="0"/>
              <a:t>Some examples of HR conflicts caused by differing privacy regulations.  </a:t>
            </a:r>
          </a:p>
          <a:p>
            <a:pPr>
              <a:defRPr/>
            </a:pPr>
            <a:endParaRPr lang="en-US" dirty="0" smtClean="0"/>
          </a:p>
          <a:p>
            <a:pPr>
              <a:defRPr/>
            </a:pPr>
            <a:r>
              <a:rPr lang="en-US" dirty="0" smtClean="0"/>
              <a:t>Many U.S. firms collect data on race and ethnicity for compliance and reporting of Affirmative Action.  A Canadian federal law says that in certain sectors (banking and aviation) organizations must have a legitimate purpose for collecting , using and disclosing employee’s personal information.  Consequently, U.S. firms operating in Canada may forego collecting employee demographic information that is commonplace in the U.S.  </a:t>
            </a:r>
          </a:p>
          <a:p>
            <a:pPr>
              <a:defRPr/>
            </a:pPr>
            <a:endParaRPr lang="en-US" dirty="0" smtClean="0"/>
          </a:p>
          <a:p>
            <a:pPr>
              <a:defRPr/>
            </a:pPr>
            <a:r>
              <a:rPr lang="en-US" dirty="0" smtClean="0"/>
              <a:t>The European Union’s restriction  on the transfer of personal data to countries that do not ensure an “adequate level of protection” can create a significant barrier to a multi-national organization that maintains employee information  in EU countries as well as in the U.S.  </a:t>
            </a:r>
          </a:p>
          <a:p>
            <a:pPr>
              <a:defRPr/>
            </a:pPr>
            <a:endParaRPr lang="en-US" dirty="0" smtClean="0"/>
          </a:p>
          <a:p>
            <a:pPr>
              <a:defRPr/>
            </a:pPr>
            <a:r>
              <a:rPr lang="en-US" dirty="0" smtClean="0"/>
              <a:t>Anonymous hotlines commonly found in the United States in an effort to comply with the whistleblowing protections of the U.S. Sarbanes-Oxley act may, in European Union countries, violate the data privacy rights of people accused of wrongdoing.  </a:t>
            </a:r>
          </a:p>
          <a:p>
            <a:pPr>
              <a:defRPr/>
            </a:pPr>
            <a:endParaRPr lang="en-US" dirty="0" smtClean="0"/>
          </a:p>
          <a:p>
            <a:pPr>
              <a:defRPr/>
            </a:pPr>
            <a:r>
              <a:rPr lang="en-US" dirty="0" smtClean="0"/>
              <a:t>What’s a company to do?  The U. S. Department of Commerce established the Safe Harbor program allowing U. S. organizations to certify “adequate” privacy protection as defined by the EU Directive.  The Safe Harbor program was accepted and approved by the EU in 2000.  </a:t>
            </a:r>
          </a:p>
          <a:p>
            <a:pPr>
              <a:defRPr/>
            </a:pPr>
            <a:endParaRPr lang="en-US" dirty="0" smtClean="0"/>
          </a:p>
          <a:p>
            <a:pPr>
              <a:defRPr/>
            </a:pPr>
            <a:r>
              <a:rPr lang="en-US" dirty="0" smtClean="0"/>
              <a:t>www/export.gov/safeharbor/</a:t>
            </a:r>
          </a:p>
          <a:p>
            <a:pPr>
              <a:defRPr/>
            </a:pPr>
            <a:r>
              <a:rPr lang="en-US" dirty="0" smtClean="0"/>
              <a:t> </a:t>
            </a:r>
          </a:p>
          <a:p>
            <a:pPr>
              <a:defRPr/>
            </a:pPr>
            <a:r>
              <a:rPr lang="en-US" dirty="0" smtClean="0"/>
              <a:t>www.workforce.com/section/10/feature/24/36/92/index_printer.html </a:t>
            </a:r>
          </a:p>
          <a:p>
            <a:pPr>
              <a:defRPr/>
            </a:pPr>
            <a:endParaRPr lang="en-US" dirty="0" smtClean="0"/>
          </a:p>
          <a:p>
            <a:pPr>
              <a:defRPr/>
            </a:pPr>
            <a:endParaRPr lang="en-US" dirty="0"/>
          </a:p>
        </p:txBody>
      </p:sp>
      <p:sp>
        <p:nvSpPr>
          <p:cNvPr id="146435" name="Slide Number Placeholder 3"/>
          <p:cNvSpPr>
            <a:spLocks noGrp="1"/>
          </p:cNvSpPr>
          <p:nvPr>
            <p:ph type="sldNum" sz="quarter" idx="5"/>
          </p:nvPr>
        </p:nvSpPr>
        <p:spPr>
          <a:noFill/>
        </p:spPr>
        <p:txBody>
          <a:bodyPr/>
          <a:lstStyle/>
          <a:p>
            <a:fld id="{A3640700-7E85-4FC0-9549-F330C39EF1DD}" type="slidenum">
              <a:rPr lang="en-US" smtClean="0"/>
              <a:pPr/>
              <a:t>65</a:t>
            </a:fld>
            <a:endParaRPr lang="en-US"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Rectangle 2"/>
          <p:cNvSpPr>
            <a:spLocks noGrp="1" noRot="1" noChangeAspect="1" noChangeArrowheads="1" noTextEdit="1"/>
          </p:cNvSpPr>
          <p:nvPr>
            <p:ph type="sldImg"/>
          </p:nvPr>
        </p:nvSpPr>
        <p:spPr>
          <a:ln/>
        </p:spPr>
      </p:sp>
      <p:sp>
        <p:nvSpPr>
          <p:cNvPr id="148482" name="Rectangle 3"/>
          <p:cNvSpPr>
            <a:spLocks noGrp="1" noChangeArrowheads="1"/>
          </p:cNvSpPr>
          <p:nvPr>
            <p:ph type="body" idx="1"/>
          </p:nvPr>
        </p:nvSpPr>
        <p:spPr>
          <a:noFill/>
          <a:ln/>
        </p:spPr>
        <p:txBody>
          <a:bodyPr/>
          <a:lstStyle/>
          <a:p>
            <a:pPr eaLnBrk="1" hangingPunct="1"/>
            <a:r>
              <a:rPr lang="en-US" altLang="zh-CN" b="1" smtClean="0">
                <a:cs typeface="宋体"/>
              </a:rPr>
              <a:t>Language barriers:</a:t>
            </a:r>
            <a:r>
              <a:rPr lang="en-US" altLang="zh-CN" smtClean="0">
                <a:cs typeface="宋体"/>
              </a:rPr>
              <a:t> For example, the difference between the royal English language and American English. An example of how this affects HR: in Belgium, depending on which part of the country you live in, you can choose to communicate in Dutch or French. In the capital city, Brussels, employees must select if they receive HR information in either Dutch or French. </a:t>
            </a:r>
          </a:p>
          <a:p>
            <a:pPr eaLnBrk="1" hangingPunct="1"/>
            <a:endParaRPr lang="en-US" altLang="zh-CN" smtClean="0">
              <a:cs typeface="宋体"/>
            </a:endParaRPr>
          </a:p>
          <a:p>
            <a:r>
              <a:rPr lang="en-US" altLang="zh-CN" b="1" smtClean="0">
                <a:cs typeface="宋体"/>
              </a:rPr>
              <a:t>Processes </a:t>
            </a:r>
            <a:r>
              <a:rPr lang="en-US" altLang="zh-CN" smtClean="0">
                <a:cs typeface="宋体"/>
              </a:rPr>
              <a:t>differ slightly, certainly in the area of employee benefits</a:t>
            </a:r>
          </a:p>
          <a:p>
            <a:endParaRPr lang="en-US" altLang="zh-CN" smtClean="0">
              <a:cs typeface="宋体"/>
            </a:endParaRPr>
          </a:p>
          <a:p>
            <a:r>
              <a:rPr lang="en-US" altLang="zh-CN" b="1" smtClean="0">
                <a:cs typeface="宋体"/>
              </a:rPr>
              <a:t>Government regulations </a:t>
            </a:r>
            <a:r>
              <a:rPr lang="en-US" altLang="zh-CN" smtClean="0">
                <a:cs typeface="宋体"/>
              </a:rPr>
              <a:t>and reporting, differences in what can be included in reports will vary among countries.</a:t>
            </a:r>
          </a:p>
          <a:p>
            <a:endParaRPr lang="en-US" altLang="zh-CN" smtClean="0">
              <a:cs typeface="宋体"/>
            </a:endParaRPr>
          </a:p>
          <a:p>
            <a:r>
              <a:rPr lang="en-US" altLang="zh-CN" b="1" smtClean="0">
                <a:cs typeface="宋体"/>
              </a:rPr>
              <a:t>Terminology</a:t>
            </a:r>
            <a:r>
              <a:rPr lang="en-US" altLang="zh-CN" smtClean="0">
                <a:cs typeface="宋体"/>
              </a:rPr>
              <a:t> may change across national boundaries </a:t>
            </a:r>
          </a:p>
          <a:p>
            <a:endParaRPr lang="en-US" altLang="zh-CN" smtClean="0">
              <a:cs typeface="宋体"/>
            </a:endParaRPr>
          </a:p>
          <a:p>
            <a:r>
              <a:rPr lang="en-US" altLang="zh-CN" b="1" smtClean="0">
                <a:cs typeface="宋体"/>
              </a:rPr>
              <a:t>Cultural difference</a:t>
            </a:r>
            <a:r>
              <a:rPr lang="en-US" altLang="zh-CN" smtClean="0">
                <a:cs typeface="宋体"/>
              </a:rPr>
              <a:t> across borders is a topic that could encompass another course entirely.  Suffice it to say that there are a number of culture differences that impact multi-national organizations.  Certainly a significant difference is the cultural attitudes toward the group as opposed to the individual.  American culture is very much a culture of the “individual” with less regard for the collective.  Notice how American business likes to honor the “Employee of the Month” or how American television is saturated with “reality” programs where the “one” survivor beats out all the other contestants.  Many other cultures, particularly Asian cultures, are far more oriented toward the collective and would find it embarrassing to single out one winner or one employee of the month.  </a:t>
            </a:r>
          </a:p>
          <a:p>
            <a:endParaRPr lang="en-US" altLang="zh-CN" smtClean="0">
              <a:cs typeface="宋体"/>
              <a:hlinkMouseOver r:id="rId3"/>
            </a:endParaRPr>
          </a:p>
          <a:p>
            <a:endParaRPr lang="en-US" altLang="zh-CN" smtClean="0">
              <a:cs typeface="宋体"/>
              <a:hlinkMouseOver r:id="rId3"/>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Rectangle 2"/>
          <p:cNvSpPr>
            <a:spLocks noGrp="1" noRot="1" noChangeAspect="1" noChangeArrowheads="1" noTextEdit="1"/>
          </p:cNvSpPr>
          <p:nvPr>
            <p:ph type="sldImg"/>
          </p:nvPr>
        </p:nvSpPr>
        <p:spPr>
          <a:ln/>
        </p:spPr>
      </p:sp>
      <p:sp>
        <p:nvSpPr>
          <p:cNvPr id="150530" name="Rectangle 3"/>
          <p:cNvSpPr>
            <a:spLocks noGrp="1" noChangeArrowheads="1"/>
          </p:cNvSpPr>
          <p:nvPr>
            <p:ph type="body" idx="1"/>
          </p:nvPr>
        </p:nvSpPr>
        <p:spPr>
          <a:noFill/>
          <a:ln/>
        </p:spPr>
        <p:txBody>
          <a:bodyPr/>
          <a:lstStyle/>
          <a:p>
            <a:r>
              <a:rPr lang="en-US" smtClean="0"/>
              <a:t>Recognize that integrating an HRIS is a big project and a major change for the organization. Expect some employees, both management and staff, to resist change and be prepared to deal with the resistance.  HR must support the change and facilitate the flow of communication between upper management, the project team, the rest of the staff and all stakeholders involved.  It will take some time before success is apparent.   Be patient!</a:t>
            </a:r>
          </a:p>
          <a:p>
            <a:endParaRPr lang="en-US" smtClean="0"/>
          </a:p>
          <a:p>
            <a:r>
              <a:rPr lang="en-US" smtClean="0"/>
              <a:t>SHRM Learning System, © 2008;  Module One Strategic Management pg. 1-31</a:t>
            </a: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Rectangle 2"/>
          <p:cNvSpPr>
            <a:spLocks noGrp="1" noRot="1" noChangeAspect="1" noChangeArrowheads="1" noTextEdit="1"/>
          </p:cNvSpPr>
          <p:nvPr>
            <p:ph type="sldImg"/>
          </p:nvPr>
        </p:nvSpPr>
        <p:spPr>
          <a:ln/>
        </p:spPr>
      </p:sp>
      <p:sp>
        <p:nvSpPr>
          <p:cNvPr id="152578" name="Rectangle 3"/>
          <p:cNvSpPr>
            <a:spLocks noGrp="1" noChangeArrowheads="1"/>
          </p:cNvSpPr>
          <p:nvPr>
            <p:ph type="body" idx="1"/>
          </p:nvPr>
        </p:nvSpPr>
        <p:spPr>
          <a:noFill/>
          <a:ln/>
        </p:spPr>
        <p:txBody>
          <a:bodyPr/>
          <a:lstStyle/>
          <a:p>
            <a:pPr eaLnBrk="1" hangingPunct="1"/>
            <a:r>
              <a:rPr lang="en-US" altLang="zh-CN" smtClean="0">
                <a:cs typeface="宋体"/>
              </a:rPr>
              <a:t>Have students read the case study. If time allows, have students in small groups discuss the answers. Finally, have students respond to the case study questions and return their finished assignments by a certain date (to be determined by the instructor). </a:t>
            </a:r>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ChangeArrowheads="1" noTextEdit="1"/>
          </p:cNvSpPr>
          <p:nvPr>
            <p:ph type="sldImg"/>
          </p:nvPr>
        </p:nvSpPr>
        <p:spPr>
          <a:ln/>
        </p:spPr>
      </p:sp>
      <p:sp>
        <p:nvSpPr>
          <p:cNvPr id="29698" name="Rectangle 3"/>
          <p:cNvSpPr>
            <a:spLocks noGrp="1" noChangeArrowheads="1"/>
          </p:cNvSpPr>
          <p:nvPr>
            <p:ph type="body" idx="1"/>
          </p:nvPr>
        </p:nvSpPr>
        <p:spPr>
          <a:noFill/>
          <a:ln/>
        </p:spPr>
        <p:txBody>
          <a:bodyPr/>
          <a:lstStyle/>
          <a:p>
            <a:pPr eaLnBrk="1" hangingPunct="1"/>
            <a:r>
              <a:rPr lang="en-US" altLang="zh-CN" smtClean="0">
                <a:cs typeface="宋体"/>
              </a:rPr>
              <a:t>It’s interesting to note how Hendrickson broadens the definition of HRIS to include people, policies and procedures and not just the technology itself.</a:t>
            </a:r>
          </a:p>
          <a:p>
            <a:pPr eaLnBrk="1" hangingPunct="1"/>
            <a:endParaRPr lang="en-US" smtClean="0"/>
          </a:p>
          <a:p>
            <a:pPr eaLnBrk="1" hangingPunct="1"/>
            <a:r>
              <a:rPr lang="en-US" smtClean="0"/>
              <a:t>Hendrickson, Anthony R., Human Resource Information Systems: Backbone Technology of Contemporary Human Resources; </a:t>
            </a:r>
            <a:r>
              <a:rPr lang="en-US" i="1" smtClean="0"/>
              <a:t>Journal of Labor Research</a:t>
            </a:r>
            <a:r>
              <a:rPr lang="en-US" smtClean="0"/>
              <a:t>, Summer 2003, Vol. 24 Issue 3, p. 381-394</a:t>
            </a:r>
          </a:p>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ChangeArrowheads="1" noTextEdit="1"/>
          </p:cNvSpPr>
          <p:nvPr>
            <p:ph type="sldImg"/>
          </p:nvPr>
        </p:nvSpPr>
        <p:spPr>
          <a:ln/>
        </p:spPr>
      </p:sp>
      <p:sp>
        <p:nvSpPr>
          <p:cNvPr id="31746" name="Rectangle 3"/>
          <p:cNvSpPr>
            <a:spLocks noGrp="1" noChangeArrowheads="1"/>
          </p:cNvSpPr>
          <p:nvPr>
            <p:ph type="body" idx="1"/>
          </p:nvPr>
        </p:nvSpPr>
        <p:spPr>
          <a:noFill/>
          <a:ln/>
        </p:spPr>
        <p:txBody>
          <a:bodyPr/>
          <a:lstStyle/>
          <a:p>
            <a:pPr eaLnBrk="1" hangingPunct="1"/>
            <a:r>
              <a:rPr lang="en-US" altLang="zh-CN" smtClean="0">
                <a:cs typeface="宋体"/>
              </a:rPr>
              <a:t>Early HR, then called personnel, was limited to employee record keeping and was provided as a service to the organization.  There was no HRIS as we know it today – Personnel record keeping was done by hand, oftentimes utilizing a system as simple as an index card file. The personnel department was typically small with little power and limited interaction with the organization’s business mission.  </a:t>
            </a:r>
          </a:p>
          <a:p>
            <a:pPr eaLnBrk="1" hangingPunct="1"/>
            <a:endParaRPr lang="en-US" altLang="zh-CN" smtClean="0">
              <a:cs typeface="宋体"/>
            </a:endParaRPr>
          </a:p>
          <a:p>
            <a:pPr eaLnBrk="1" hangingPunct="1"/>
            <a:r>
              <a:rPr lang="en-US" altLang="zh-CN" smtClean="0">
                <a:cs typeface="宋体"/>
              </a:rPr>
              <a:t>See:  </a:t>
            </a:r>
            <a:r>
              <a:rPr lang="en-US" smtClean="0"/>
              <a:t>Hendrickson, Anthony R., Human Resource Information Systems: Backbone Technology of Contemporary Human Resources; </a:t>
            </a:r>
            <a:r>
              <a:rPr lang="en-US" i="1" smtClean="0"/>
              <a:t>Journal of Labor Research</a:t>
            </a:r>
            <a:r>
              <a:rPr lang="en-US" smtClean="0"/>
              <a:t>, Summer 2003, Vol. 24 Issue 3, p. 381-394</a:t>
            </a:r>
          </a:p>
          <a:p>
            <a:pPr eaLnBrk="1" hangingPunct="1"/>
            <a:endParaRPr lang="en-US" altLang="zh-CN" smtClean="0">
              <a:cs typeface="宋体"/>
            </a:endParaRPr>
          </a:p>
          <a:p>
            <a:pPr eaLnBrk="1" hangingPunct="1"/>
            <a:r>
              <a:rPr lang="en-US" altLang="zh-CN" smtClean="0">
                <a:cs typeface="宋体"/>
              </a:rPr>
              <a:t>The instructor could supplement the history slides by using additional information from a basic HRIS or HR text book which covers the HRIS topic.</a:t>
            </a:r>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ChangeArrowheads="1" noTextEdit="1"/>
          </p:cNvSpPr>
          <p:nvPr>
            <p:ph type="sldImg"/>
          </p:nvPr>
        </p:nvSpPr>
        <p:spPr>
          <a:ln/>
        </p:spPr>
      </p:sp>
      <p:sp>
        <p:nvSpPr>
          <p:cNvPr id="33794" name="Rectangle 3"/>
          <p:cNvSpPr>
            <a:spLocks noGrp="1" noChangeArrowheads="1"/>
          </p:cNvSpPr>
          <p:nvPr>
            <p:ph type="body" idx="1"/>
          </p:nvPr>
        </p:nvSpPr>
        <p:spPr>
          <a:noFill/>
          <a:ln/>
        </p:spPr>
        <p:txBody>
          <a:bodyPr/>
          <a:lstStyle/>
          <a:p>
            <a:pPr eaLnBrk="1" hangingPunct="1"/>
            <a:r>
              <a:rPr lang="en-US" smtClean="0"/>
              <a:t>After WWII organizations became more aware of human capital issues recognizing the importance of employee morale in the success of organizations.  Formal selection and development processes were developed but there was no real change from the original responsibility of the “personnel” department – that of record keeping.  As record keeping was still done by hand, HR information systems, pre-1960, hardly gave a hint of what they would become with the advent of workplace technology.  </a:t>
            </a:r>
          </a:p>
          <a:p>
            <a:pPr eaLnBrk="1" hangingPunct="1"/>
            <a:endParaRPr lang="en-US" smtClean="0"/>
          </a:p>
          <a:p>
            <a:pPr eaLnBrk="1" hangingPunct="1"/>
            <a:r>
              <a:rPr lang="en-US" altLang="zh-CN" smtClean="0">
                <a:cs typeface="宋体"/>
              </a:rPr>
              <a:t>See:  </a:t>
            </a:r>
            <a:r>
              <a:rPr lang="en-US" smtClean="0"/>
              <a:t>Hendrickson, Anthony R., Human Resource Information Systems: Backbone Technology of Contemporary Human Resources; </a:t>
            </a:r>
            <a:r>
              <a:rPr lang="en-US" i="1" smtClean="0"/>
              <a:t>Journal of Labor Research</a:t>
            </a:r>
            <a:r>
              <a:rPr lang="en-US" smtClean="0"/>
              <a:t>, Summer 2003, Vol. 24 Issue 3, p. 381-394</a:t>
            </a:r>
          </a:p>
          <a:p>
            <a:pPr eaLnBrk="1" hangingPunct="1"/>
            <a:endParaRPr lang="en-US" smtClean="0"/>
          </a:p>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PPfullGreen"/>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58723" name="Rectangle 3"/>
          <p:cNvSpPr>
            <a:spLocks noGrp="1" noChangeArrowheads="1"/>
          </p:cNvSpPr>
          <p:nvPr>
            <p:ph type="ctrTitle" sz="quarter"/>
          </p:nvPr>
        </p:nvSpPr>
        <p:spPr>
          <a:xfrm>
            <a:off x="2895600" y="3276600"/>
            <a:ext cx="5943600" cy="762000"/>
          </a:xfrm>
        </p:spPr>
        <p:txBody>
          <a:bodyPr/>
          <a:lstStyle>
            <a:lvl1pPr algn="r">
              <a:defRPr/>
            </a:lvl1pPr>
          </a:lstStyle>
          <a:p>
            <a:r>
              <a:rPr lang="en-US"/>
              <a:t>Click to edit Master title style</a:t>
            </a:r>
          </a:p>
        </p:txBody>
      </p:sp>
      <p:sp>
        <p:nvSpPr>
          <p:cNvPr id="158724" name="Rectangle 4"/>
          <p:cNvSpPr>
            <a:spLocks noGrp="1" noChangeArrowheads="1"/>
          </p:cNvSpPr>
          <p:nvPr>
            <p:ph type="subTitle" sz="quarter" idx="1"/>
          </p:nvPr>
        </p:nvSpPr>
        <p:spPr>
          <a:xfrm>
            <a:off x="2895600" y="4267200"/>
            <a:ext cx="5943600" cy="457200"/>
          </a:xfrm>
        </p:spPr>
        <p:txBody>
          <a:bodyPr/>
          <a:lstStyle>
            <a:lvl1pPr marL="0" indent="0" algn="r">
              <a:spcBef>
                <a:spcPct val="50000"/>
              </a:spcBef>
              <a:buFontTx/>
              <a:buNone/>
              <a:defRPr sz="1400">
                <a:solidFill>
                  <a:srgbClr val="6F90BB"/>
                </a:solidFill>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pPr>
              <a:defRPr/>
            </a:pPr>
            <a:r>
              <a:rPr lang="en-US"/>
              <a:t>©</a:t>
            </a:r>
            <a:r>
              <a:rPr lang="en-US" baseline="0"/>
              <a:t>SHRM 2008</a:t>
            </a:r>
          </a:p>
        </p:txBody>
      </p:sp>
      <p:sp>
        <p:nvSpPr>
          <p:cNvPr id="5" name="Slide Number Placeholder 4"/>
          <p:cNvSpPr>
            <a:spLocks noGrp="1"/>
          </p:cNvSpPr>
          <p:nvPr>
            <p:ph type="sldNum" sz="quarter" idx="11"/>
          </p:nvPr>
        </p:nvSpPr>
        <p:spPr/>
        <p:txBody>
          <a:bodyPr/>
          <a:lstStyle>
            <a:lvl1pPr>
              <a:defRPr/>
            </a:lvl1pPr>
          </a:lstStyle>
          <a:p>
            <a:pPr>
              <a:defRPr/>
            </a:pPr>
            <a:fld id="{4E05E640-8F3A-4822-8396-999F82AC092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2300" y="274638"/>
            <a:ext cx="17145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828800" y="274638"/>
            <a:ext cx="49911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pPr>
              <a:defRPr/>
            </a:pPr>
            <a:r>
              <a:rPr lang="en-US"/>
              <a:t>©</a:t>
            </a:r>
            <a:r>
              <a:rPr lang="en-US" baseline="0"/>
              <a:t>SHRM 2008</a:t>
            </a:r>
          </a:p>
        </p:txBody>
      </p:sp>
      <p:sp>
        <p:nvSpPr>
          <p:cNvPr id="5" name="Slide Number Placeholder 4"/>
          <p:cNvSpPr>
            <a:spLocks noGrp="1"/>
          </p:cNvSpPr>
          <p:nvPr>
            <p:ph type="sldNum" sz="quarter" idx="11"/>
          </p:nvPr>
        </p:nvSpPr>
        <p:spPr/>
        <p:txBody>
          <a:bodyPr/>
          <a:lstStyle>
            <a:lvl1pPr>
              <a:defRPr/>
            </a:lvl1pPr>
          </a:lstStyle>
          <a:p>
            <a:pPr>
              <a:defRPr/>
            </a:pPr>
            <a:fld id="{700470E6-1D12-43CE-ACCA-5EEFADF29C2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pPr>
              <a:defRPr/>
            </a:pPr>
            <a:r>
              <a:rPr lang="en-US"/>
              <a:t>©</a:t>
            </a:r>
            <a:r>
              <a:rPr lang="en-US" baseline="0"/>
              <a:t>SHRM 2008</a:t>
            </a:r>
          </a:p>
        </p:txBody>
      </p:sp>
      <p:sp>
        <p:nvSpPr>
          <p:cNvPr id="5" name="Slide Number Placeholder 4"/>
          <p:cNvSpPr>
            <a:spLocks noGrp="1"/>
          </p:cNvSpPr>
          <p:nvPr>
            <p:ph type="sldNum" sz="quarter" idx="11"/>
          </p:nvPr>
        </p:nvSpPr>
        <p:spPr/>
        <p:txBody>
          <a:bodyPr/>
          <a:lstStyle>
            <a:lvl1pPr>
              <a:defRPr/>
            </a:lvl1pPr>
          </a:lstStyle>
          <a:p>
            <a:pPr>
              <a:defRPr/>
            </a:pPr>
            <a:fld id="{6926CF56-F116-4A78-8108-3098408D268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pPr>
              <a:defRPr/>
            </a:pPr>
            <a:r>
              <a:rPr lang="en-US"/>
              <a:t>©</a:t>
            </a:r>
            <a:r>
              <a:rPr lang="en-US" baseline="0"/>
              <a:t>SHRM 2008</a:t>
            </a:r>
          </a:p>
        </p:txBody>
      </p:sp>
      <p:sp>
        <p:nvSpPr>
          <p:cNvPr id="5" name="Slide Number Placeholder 4"/>
          <p:cNvSpPr>
            <a:spLocks noGrp="1"/>
          </p:cNvSpPr>
          <p:nvPr>
            <p:ph type="sldNum" sz="quarter" idx="11"/>
          </p:nvPr>
        </p:nvSpPr>
        <p:spPr/>
        <p:txBody>
          <a:bodyPr/>
          <a:lstStyle>
            <a:lvl1pPr>
              <a:defRPr/>
            </a:lvl1pPr>
          </a:lstStyle>
          <a:p>
            <a:pPr>
              <a:defRPr/>
            </a:pPr>
            <a:fld id="{4B558DB9-E84B-4260-8944-7927F561648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828800" y="1371600"/>
            <a:ext cx="33528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34000" y="1371600"/>
            <a:ext cx="33528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pPr>
              <a:defRPr/>
            </a:pPr>
            <a:r>
              <a:rPr lang="en-US"/>
              <a:t>©</a:t>
            </a:r>
            <a:r>
              <a:rPr lang="en-US" baseline="0"/>
              <a:t>SHRM 2008</a:t>
            </a:r>
          </a:p>
        </p:txBody>
      </p:sp>
      <p:sp>
        <p:nvSpPr>
          <p:cNvPr id="6" name="Slide Number Placeholder 5"/>
          <p:cNvSpPr>
            <a:spLocks noGrp="1"/>
          </p:cNvSpPr>
          <p:nvPr>
            <p:ph type="sldNum" sz="quarter" idx="11"/>
          </p:nvPr>
        </p:nvSpPr>
        <p:spPr/>
        <p:txBody>
          <a:bodyPr/>
          <a:lstStyle>
            <a:lvl1pPr>
              <a:defRPr/>
            </a:lvl1pPr>
          </a:lstStyle>
          <a:p>
            <a:pPr>
              <a:defRPr/>
            </a:pPr>
            <a:fld id="{8F827487-1C31-4E2E-9324-6462EA52CA3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pPr>
              <a:defRPr/>
            </a:pPr>
            <a:r>
              <a:rPr lang="en-US"/>
              <a:t>©</a:t>
            </a:r>
            <a:r>
              <a:rPr lang="en-US" baseline="0"/>
              <a:t>SHRM 2008</a:t>
            </a:r>
          </a:p>
        </p:txBody>
      </p:sp>
      <p:sp>
        <p:nvSpPr>
          <p:cNvPr id="8" name="Slide Number Placeholder 7"/>
          <p:cNvSpPr>
            <a:spLocks noGrp="1"/>
          </p:cNvSpPr>
          <p:nvPr>
            <p:ph type="sldNum" sz="quarter" idx="11"/>
          </p:nvPr>
        </p:nvSpPr>
        <p:spPr/>
        <p:txBody>
          <a:bodyPr/>
          <a:lstStyle>
            <a:lvl1pPr>
              <a:defRPr/>
            </a:lvl1pPr>
          </a:lstStyle>
          <a:p>
            <a:pPr>
              <a:defRPr/>
            </a:pPr>
            <a:fld id="{A4C0228F-8633-4BC6-8CE4-6FBC0AC89E9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pPr>
              <a:defRPr/>
            </a:pPr>
            <a:r>
              <a:rPr lang="en-US"/>
              <a:t>©</a:t>
            </a:r>
            <a:r>
              <a:rPr lang="en-US" baseline="0"/>
              <a:t>SHRM 2008</a:t>
            </a:r>
          </a:p>
        </p:txBody>
      </p:sp>
      <p:sp>
        <p:nvSpPr>
          <p:cNvPr id="4" name="Slide Number Placeholder 3"/>
          <p:cNvSpPr>
            <a:spLocks noGrp="1"/>
          </p:cNvSpPr>
          <p:nvPr>
            <p:ph type="sldNum" sz="quarter" idx="11"/>
          </p:nvPr>
        </p:nvSpPr>
        <p:spPr/>
        <p:txBody>
          <a:bodyPr/>
          <a:lstStyle>
            <a:lvl1pPr>
              <a:defRPr/>
            </a:lvl1pPr>
          </a:lstStyle>
          <a:p>
            <a:pPr>
              <a:defRPr/>
            </a:pPr>
            <a:fld id="{8E5C5E82-884D-4BF0-BEC8-FDB5FCA3530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pPr>
              <a:defRPr/>
            </a:pPr>
            <a:r>
              <a:rPr lang="en-US"/>
              <a:t>©</a:t>
            </a:r>
            <a:r>
              <a:rPr lang="en-US" baseline="0"/>
              <a:t>SHRM 2008</a:t>
            </a:r>
          </a:p>
        </p:txBody>
      </p:sp>
      <p:sp>
        <p:nvSpPr>
          <p:cNvPr id="3" name="Slide Number Placeholder 2"/>
          <p:cNvSpPr>
            <a:spLocks noGrp="1"/>
          </p:cNvSpPr>
          <p:nvPr>
            <p:ph type="sldNum" sz="quarter" idx="11"/>
          </p:nvPr>
        </p:nvSpPr>
        <p:spPr/>
        <p:txBody>
          <a:bodyPr/>
          <a:lstStyle>
            <a:lvl1pPr>
              <a:defRPr/>
            </a:lvl1pPr>
          </a:lstStyle>
          <a:p>
            <a:pPr>
              <a:defRPr/>
            </a:pPr>
            <a:fld id="{4AD60AC8-2923-4D7C-B22D-4938B3BE252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a:t>©</a:t>
            </a:r>
            <a:r>
              <a:rPr lang="en-US" baseline="0"/>
              <a:t>SHRM 2008</a:t>
            </a:r>
          </a:p>
        </p:txBody>
      </p:sp>
      <p:sp>
        <p:nvSpPr>
          <p:cNvPr id="6" name="Slide Number Placeholder 5"/>
          <p:cNvSpPr>
            <a:spLocks noGrp="1"/>
          </p:cNvSpPr>
          <p:nvPr>
            <p:ph type="sldNum" sz="quarter" idx="11"/>
          </p:nvPr>
        </p:nvSpPr>
        <p:spPr/>
        <p:txBody>
          <a:bodyPr/>
          <a:lstStyle>
            <a:lvl1pPr>
              <a:defRPr/>
            </a:lvl1pPr>
          </a:lstStyle>
          <a:p>
            <a:pPr>
              <a:defRPr/>
            </a:pPr>
            <a:fld id="{7D323A6E-2B47-4583-A830-236147150B7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a:t>©</a:t>
            </a:r>
            <a:r>
              <a:rPr lang="en-US" baseline="0"/>
              <a:t>SHRM 2008</a:t>
            </a:r>
          </a:p>
        </p:txBody>
      </p:sp>
      <p:sp>
        <p:nvSpPr>
          <p:cNvPr id="6" name="Slide Number Placeholder 5"/>
          <p:cNvSpPr>
            <a:spLocks noGrp="1"/>
          </p:cNvSpPr>
          <p:nvPr>
            <p:ph type="sldNum" sz="quarter" idx="11"/>
          </p:nvPr>
        </p:nvSpPr>
        <p:spPr/>
        <p:txBody>
          <a:bodyPr/>
          <a:lstStyle>
            <a:lvl1pPr>
              <a:defRPr/>
            </a:lvl1pPr>
          </a:lstStyle>
          <a:p>
            <a:pPr>
              <a:defRPr/>
            </a:pPr>
            <a:fld id="{0048F551-9AFF-4E50-A088-BAB025BF0E9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PPfullGreen2"/>
          <p:cNvPicPr>
            <a:picLocks noChangeAspect="1" noChangeArrowheads="1"/>
          </p:cNvPicPr>
          <p:nvPr/>
        </p:nvPicPr>
        <p:blipFill>
          <a:blip r:embed="rId13"/>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title"/>
          </p:nvPr>
        </p:nvSpPr>
        <p:spPr bwMode="auto">
          <a:xfrm>
            <a:off x="1828800" y="274638"/>
            <a:ext cx="6858000" cy="487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1828800" y="1371600"/>
            <a:ext cx="6858000" cy="4754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7701" name="Rectangle 5"/>
          <p:cNvSpPr>
            <a:spLocks noGrp="1" noChangeArrowheads="1"/>
          </p:cNvSpPr>
          <p:nvPr>
            <p:ph type="ftr" sz="quarter" idx="3"/>
          </p:nvPr>
        </p:nvSpPr>
        <p:spPr bwMode="auto">
          <a:xfrm>
            <a:off x="3124200" y="6477000"/>
            <a:ext cx="2895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900" baseline="30000">
                <a:cs typeface="Arial" charset="0"/>
              </a:defRPr>
            </a:lvl1pPr>
          </a:lstStyle>
          <a:p>
            <a:pPr>
              <a:defRPr/>
            </a:pPr>
            <a:r>
              <a:rPr lang="en-US"/>
              <a:t>©SHRM 2008</a:t>
            </a:r>
          </a:p>
        </p:txBody>
      </p:sp>
      <p:sp>
        <p:nvSpPr>
          <p:cNvPr id="1577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4EB19AE4-A1AF-4DF6-BE15-6E0ECD58FA7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rtl="0" eaLnBrk="0" fontAlgn="base" hangingPunct="0">
        <a:spcBef>
          <a:spcPct val="50000"/>
        </a:spcBef>
        <a:spcAft>
          <a:spcPct val="0"/>
        </a:spcAft>
        <a:defRPr sz="2400">
          <a:solidFill>
            <a:srgbClr val="0B5594"/>
          </a:solidFill>
          <a:latin typeface="+mj-lt"/>
          <a:ea typeface="+mj-ea"/>
          <a:cs typeface="+mj-cs"/>
        </a:defRPr>
      </a:lvl1pPr>
      <a:lvl2pPr algn="l" rtl="0" eaLnBrk="0" fontAlgn="base" hangingPunct="0">
        <a:spcBef>
          <a:spcPct val="50000"/>
        </a:spcBef>
        <a:spcAft>
          <a:spcPct val="0"/>
        </a:spcAft>
        <a:defRPr sz="2400">
          <a:solidFill>
            <a:srgbClr val="0B5594"/>
          </a:solidFill>
          <a:latin typeface="Arial" charset="0"/>
        </a:defRPr>
      </a:lvl2pPr>
      <a:lvl3pPr algn="l" rtl="0" eaLnBrk="0" fontAlgn="base" hangingPunct="0">
        <a:spcBef>
          <a:spcPct val="50000"/>
        </a:spcBef>
        <a:spcAft>
          <a:spcPct val="0"/>
        </a:spcAft>
        <a:defRPr sz="2400">
          <a:solidFill>
            <a:srgbClr val="0B5594"/>
          </a:solidFill>
          <a:latin typeface="Arial" charset="0"/>
        </a:defRPr>
      </a:lvl3pPr>
      <a:lvl4pPr algn="l" rtl="0" eaLnBrk="0" fontAlgn="base" hangingPunct="0">
        <a:spcBef>
          <a:spcPct val="50000"/>
        </a:spcBef>
        <a:spcAft>
          <a:spcPct val="0"/>
        </a:spcAft>
        <a:defRPr sz="2400">
          <a:solidFill>
            <a:srgbClr val="0B5594"/>
          </a:solidFill>
          <a:latin typeface="Arial" charset="0"/>
        </a:defRPr>
      </a:lvl4pPr>
      <a:lvl5pPr algn="l" rtl="0" eaLnBrk="0" fontAlgn="base" hangingPunct="0">
        <a:spcBef>
          <a:spcPct val="50000"/>
        </a:spcBef>
        <a:spcAft>
          <a:spcPct val="0"/>
        </a:spcAft>
        <a:defRPr sz="2400">
          <a:solidFill>
            <a:srgbClr val="0B5594"/>
          </a:solidFill>
          <a:latin typeface="Arial" charset="0"/>
        </a:defRPr>
      </a:lvl5pPr>
      <a:lvl6pPr marL="457200" algn="l" rtl="0" fontAlgn="base">
        <a:spcBef>
          <a:spcPct val="50000"/>
        </a:spcBef>
        <a:spcAft>
          <a:spcPct val="0"/>
        </a:spcAft>
        <a:defRPr sz="2400">
          <a:solidFill>
            <a:srgbClr val="0B5594"/>
          </a:solidFill>
          <a:latin typeface="Arial" charset="0"/>
        </a:defRPr>
      </a:lvl6pPr>
      <a:lvl7pPr marL="914400" algn="l" rtl="0" fontAlgn="base">
        <a:spcBef>
          <a:spcPct val="50000"/>
        </a:spcBef>
        <a:spcAft>
          <a:spcPct val="0"/>
        </a:spcAft>
        <a:defRPr sz="2400">
          <a:solidFill>
            <a:srgbClr val="0B5594"/>
          </a:solidFill>
          <a:latin typeface="Arial" charset="0"/>
        </a:defRPr>
      </a:lvl7pPr>
      <a:lvl8pPr marL="1371600" algn="l" rtl="0" fontAlgn="base">
        <a:spcBef>
          <a:spcPct val="50000"/>
        </a:spcBef>
        <a:spcAft>
          <a:spcPct val="0"/>
        </a:spcAft>
        <a:defRPr sz="2400">
          <a:solidFill>
            <a:srgbClr val="0B5594"/>
          </a:solidFill>
          <a:latin typeface="Arial" charset="0"/>
        </a:defRPr>
      </a:lvl8pPr>
      <a:lvl9pPr marL="1828800" algn="l" rtl="0" fontAlgn="base">
        <a:spcBef>
          <a:spcPct val="50000"/>
        </a:spcBef>
        <a:spcAft>
          <a:spcPct val="0"/>
        </a:spcAft>
        <a:defRPr sz="2400">
          <a:solidFill>
            <a:srgbClr val="0B5594"/>
          </a:solidFill>
          <a:latin typeface="Arial" charset="0"/>
        </a:defRPr>
      </a:lvl9pPr>
    </p:titleStyle>
    <p:bodyStyle>
      <a:lvl1pPr marL="342900" indent="-342900" algn="l" rtl="0" eaLnBrk="0" fontAlgn="base" hangingPunct="0">
        <a:spcBef>
          <a:spcPct val="20000"/>
        </a:spcBef>
        <a:spcAft>
          <a:spcPct val="0"/>
        </a:spcAft>
        <a:buChar char="•"/>
        <a:defRPr sz="2200">
          <a:solidFill>
            <a:srgbClr val="333333"/>
          </a:solidFill>
          <a:latin typeface="+mn-lt"/>
          <a:ea typeface="+mn-ea"/>
          <a:cs typeface="+mn-cs"/>
        </a:defRPr>
      </a:lvl1pPr>
      <a:lvl2pPr marL="742950" indent="-285750" algn="l" rtl="0" eaLnBrk="0" fontAlgn="base" hangingPunct="0">
        <a:spcBef>
          <a:spcPct val="20000"/>
        </a:spcBef>
        <a:spcAft>
          <a:spcPct val="0"/>
        </a:spcAft>
        <a:buSzPct val="85000"/>
        <a:buFont typeface="Arial" charset="0"/>
        <a:buChar char="&gt;"/>
        <a:defRPr sz="2000">
          <a:solidFill>
            <a:srgbClr val="333333"/>
          </a:solidFill>
          <a:latin typeface="+mn-lt"/>
        </a:defRPr>
      </a:lvl2pPr>
      <a:lvl3pPr marL="1143000" indent="-228600" algn="l" rtl="0" eaLnBrk="0" fontAlgn="base" hangingPunct="0">
        <a:spcBef>
          <a:spcPct val="20000"/>
        </a:spcBef>
        <a:spcAft>
          <a:spcPct val="0"/>
        </a:spcAft>
        <a:buChar char="•"/>
        <a:defRPr>
          <a:solidFill>
            <a:srgbClr val="333333"/>
          </a:solidFill>
          <a:latin typeface="+mn-lt"/>
        </a:defRPr>
      </a:lvl3pPr>
      <a:lvl4pPr marL="1600200" indent="-228600" algn="l" rtl="0" eaLnBrk="0" fontAlgn="base" hangingPunct="0">
        <a:spcBef>
          <a:spcPct val="20000"/>
        </a:spcBef>
        <a:spcAft>
          <a:spcPct val="0"/>
        </a:spcAft>
        <a:buChar char="–"/>
        <a:defRPr sz="1600">
          <a:solidFill>
            <a:srgbClr val="333333"/>
          </a:solidFill>
          <a:latin typeface="+mn-lt"/>
        </a:defRPr>
      </a:lvl4pPr>
      <a:lvl5pPr marL="2057400" indent="-228600" algn="l" rtl="0" eaLnBrk="0" fontAlgn="base" hangingPunct="0">
        <a:spcBef>
          <a:spcPct val="20000"/>
        </a:spcBef>
        <a:spcAft>
          <a:spcPct val="0"/>
        </a:spcAft>
        <a:buChar char="»"/>
        <a:defRPr sz="1600">
          <a:solidFill>
            <a:srgbClr val="333333"/>
          </a:solidFill>
          <a:latin typeface="+mn-lt"/>
        </a:defRPr>
      </a:lvl5pPr>
      <a:lvl6pPr marL="2514600" indent="-228600" algn="l" rtl="0" fontAlgn="base">
        <a:spcBef>
          <a:spcPct val="20000"/>
        </a:spcBef>
        <a:spcAft>
          <a:spcPct val="0"/>
        </a:spcAft>
        <a:buChar char="»"/>
        <a:defRPr sz="1600">
          <a:solidFill>
            <a:srgbClr val="333333"/>
          </a:solidFill>
          <a:latin typeface="+mn-lt"/>
        </a:defRPr>
      </a:lvl6pPr>
      <a:lvl7pPr marL="2971800" indent="-228600" algn="l" rtl="0" fontAlgn="base">
        <a:spcBef>
          <a:spcPct val="20000"/>
        </a:spcBef>
        <a:spcAft>
          <a:spcPct val="0"/>
        </a:spcAft>
        <a:buChar char="»"/>
        <a:defRPr sz="1600">
          <a:solidFill>
            <a:srgbClr val="333333"/>
          </a:solidFill>
          <a:latin typeface="+mn-lt"/>
        </a:defRPr>
      </a:lvl7pPr>
      <a:lvl8pPr marL="3429000" indent="-228600" algn="l" rtl="0" fontAlgn="base">
        <a:spcBef>
          <a:spcPct val="20000"/>
        </a:spcBef>
        <a:spcAft>
          <a:spcPct val="0"/>
        </a:spcAft>
        <a:buChar char="»"/>
        <a:defRPr sz="1600">
          <a:solidFill>
            <a:srgbClr val="333333"/>
          </a:solidFill>
          <a:latin typeface="+mn-lt"/>
        </a:defRPr>
      </a:lvl8pPr>
      <a:lvl9pPr marL="3886200" indent="-228600" algn="l" rtl="0" fontAlgn="base">
        <a:spcBef>
          <a:spcPct val="20000"/>
        </a:spcBef>
        <a:spcAft>
          <a:spcPct val="0"/>
        </a:spcAft>
        <a:buChar char="»"/>
        <a:defRPr sz="16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
          <p:cNvSpPr>
            <a:spLocks noGrp="1" noChangeArrowheads="1"/>
          </p:cNvSpPr>
          <p:nvPr>
            <p:ph type="ctrTitle"/>
          </p:nvPr>
        </p:nvSpPr>
        <p:spPr/>
        <p:txBody>
          <a:bodyPr/>
          <a:lstStyle/>
          <a:p>
            <a:pPr eaLnBrk="1" hangingPunct="1"/>
            <a:r>
              <a:rPr lang="en-US" b="1" smtClean="0"/>
              <a:t>HR Data Management: An Historical, Technological and Global Approach</a:t>
            </a:r>
            <a:endParaRPr lang="en-US" smtClean="0"/>
          </a:p>
        </p:txBody>
      </p:sp>
      <p:sp>
        <p:nvSpPr>
          <p:cNvPr id="15362" name="Rectangle 5"/>
          <p:cNvSpPr>
            <a:spLocks noGrp="1" noChangeArrowheads="1"/>
          </p:cNvSpPr>
          <p:nvPr>
            <p:ph type="subTitle" idx="1"/>
          </p:nvPr>
        </p:nvSpPr>
        <p:spPr/>
        <p:txBody>
          <a:bodyPr/>
          <a:lstStyle/>
          <a:p>
            <a:pPr eaLnBrk="1" hangingPunct="1"/>
            <a:r>
              <a:rPr lang="en-US" smtClean="0"/>
              <a:t>Introduction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History of HRIS</a:t>
            </a:r>
          </a:p>
        </p:txBody>
      </p:sp>
      <p:sp>
        <p:nvSpPr>
          <p:cNvPr id="32770" name="Content Placeholder 2"/>
          <p:cNvSpPr>
            <a:spLocks noGrp="1"/>
          </p:cNvSpPr>
          <p:nvPr>
            <p:ph idx="4294967295"/>
          </p:nvPr>
        </p:nvSpPr>
        <p:spPr>
          <a:xfrm>
            <a:off x="1828800" y="1587500"/>
            <a:ext cx="6858000" cy="4538663"/>
          </a:xfrm>
        </p:spPr>
        <p:txBody>
          <a:bodyPr/>
          <a:lstStyle/>
          <a:p>
            <a:pPr eaLnBrk="1" hangingPunct="1"/>
            <a:r>
              <a:rPr lang="en-US" sz="2800" b="1" smtClean="0"/>
              <a:t>Between 1945 and 1960</a:t>
            </a:r>
          </a:p>
          <a:p>
            <a:pPr lvl="1" eaLnBrk="1" hangingPunct="1"/>
            <a:r>
              <a:rPr lang="en-US" sz="2800" smtClean="0"/>
              <a:t>Human capital issues</a:t>
            </a:r>
          </a:p>
          <a:p>
            <a:pPr lvl="1" eaLnBrk="1" hangingPunct="1"/>
            <a:r>
              <a:rPr lang="en-US" sz="2800" smtClean="0"/>
              <a:t>Employee morale</a:t>
            </a:r>
          </a:p>
          <a:p>
            <a:pPr lvl="1" eaLnBrk="1" hangingPunct="1"/>
            <a:r>
              <a:rPr lang="en-US" sz="2800" smtClean="0"/>
              <a:t>Formal selection and development</a:t>
            </a:r>
          </a:p>
          <a:p>
            <a:pPr lvl="1" eaLnBrk="1" hangingPunct="1"/>
            <a:r>
              <a:rPr lang="en-US" sz="2800" smtClean="0"/>
              <a:t>No real changes from earlier days</a:t>
            </a:r>
          </a:p>
        </p:txBody>
      </p:sp>
      <p:sp>
        <p:nvSpPr>
          <p:cNvPr id="32771"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B17BCF6A-6FF6-44FA-B6B5-6106E84184A6}" type="slidenum">
              <a:rPr lang="en-US" sz="900" smtClean="0">
                <a:solidFill>
                  <a:srgbClr val="6F90BB"/>
                </a:solidFill>
              </a:rPr>
              <a:pPr>
                <a:spcBef>
                  <a:spcPct val="50000"/>
                </a:spcBef>
              </a:pPr>
              <a:t>10</a:t>
            </a:fld>
            <a:endParaRPr lang="en-US" sz="900" smtClean="0">
              <a:solidFill>
                <a:srgbClr val="6F90BB"/>
              </a:solidFill>
            </a:endParaRPr>
          </a:p>
        </p:txBody>
      </p:sp>
    </p:spTree>
  </p:cSld>
  <p:clrMapOvr>
    <a:masterClrMapping/>
  </p:clrMapOvr>
  <p:transition advTm="28311"/>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History of HRIS</a:t>
            </a:r>
          </a:p>
        </p:txBody>
      </p:sp>
      <p:sp>
        <p:nvSpPr>
          <p:cNvPr id="34818" name="Content Placeholder 2"/>
          <p:cNvSpPr>
            <a:spLocks noGrp="1"/>
          </p:cNvSpPr>
          <p:nvPr>
            <p:ph idx="4294967295"/>
          </p:nvPr>
        </p:nvSpPr>
        <p:spPr/>
        <p:txBody>
          <a:bodyPr/>
          <a:lstStyle/>
          <a:p>
            <a:pPr eaLnBrk="1" hangingPunct="1">
              <a:lnSpc>
                <a:spcPct val="90000"/>
              </a:lnSpc>
            </a:pPr>
            <a:r>
              <a:rPr lang="en-US" sz="2800" b="1" smtClean="0"/>
              <a:t>Early (1960s to 1980s)</a:t>
            </a:r>
          </a:p>
          <a:p>
            <a:pPr lvl="1" eaLnBrk="1" hangingPunct="1">
              <a:lnSpc>
                <a:spcPct val="90000"/>
              </a:lnSpc>
            </a:pPr>
            <a:r>
              <a:rPr lang="en-US" sz="2800" smtClean="0"/>
              <a:t>Personnel became HR</a:t>
            </a:r>
          </a:p>
          <a:p>
            <a:pPr lvl="1" eaLnBrk="1" hangingPunct="1">
              <a:lnSpc>
                <a:spcPct val="90000"/>
              </a:lnSpc>
            </a:pPr>
            <a:r>
              <a:rPr lang="en-US" sz="2800" smtClean="0"/>
              <a:t>HR was seen as key in organizations</a:t>
            </a:r>
          </a:p>
          <a:p>
            <a:pPr lvl="1" eaLnBrk="1" hangingPunct="1">
              <a:lnSpc>
                <a:spcPct val="90000"/>
              </a:lnSpc>
            </a:pPr>
            <a:r>
              <a:rPr lang="en-US" sz="2800" smtClean="0"/>
              <a:t>Government and regulatory agencies increased reporting requirements:</a:t>
            </a:r>
          </a:p>
          <a:p>
            <a:pPr lvl="3" eaLnBrk="1" hangingPunct="1">
              <a:lnSpc>
                <a:spcPct val="90000"/>
              </a:lnSpc>
            </a:pPr>
            <a:r>
              <a:rPr lang="en-US" sz="2800" smtClean="0"/>
              <a:t>Affirmative action</a:t>
            </a:r>
          </a:p>
          <a:p>
            <a:pPr lvl="3" eaLnBrk="1" hangingPunct="1">
              <a:lnSpc>
                <a:spcPct val="90000"/>
              </a:lnSpc>
            </a:pPr>
            <a:r>
              <a:rPr lang="en-US" sz="2800" smtClean="0"/>
              <a:t>EEO</a:t>
            </a:r>
          </a:p>
          <a:p>
            <a:pPr lvl="3" eaLnBrk="1" hangingPunct="1">
              <a:lnSpc>
                <a:spcPct val="90000"/>
              </a:lnSpc>
            </a:pPr>
            <a:r>
              <a:rPr lang="en-US" sz="2800" smtClean="0"/>
              <a:t>OSHA</a:t>
            </a:r>
          </a:p>
          <a:p>
            <a:pPr lvl="1" eaLnBrk="1" hangingPunct="1">
              <a:lnSpc>
                <a:spcPct val="90000"/>
              </a:lnSpc>
            </a:pPr>
            <a:r>
              <a:rPr lang="en-US" sz="2800" smtClean="0"/>
              <a:t>Still, HRIS was used mostly for keeping administrative records</a:t>
            </a:r>
          </a:p>
        </p:txBody>
      </p:sp>
      <p:sp>
        <p:nvSpPr>
          <p:cNvPr id="34819"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C678E774-CD5B-44AE-A6E0-4E006B13F489}" type="slidenum">
              <a:rPr lang="en-US" sz="900" smtClean="0">
                <a:solidFill>
                  <a:srgbClr val="6F90BB"/>
                </a:solidFill>
              </a:rPr>
              <a:pPr>
                <a:spcBef>
                  <a:spcPct val="50000"/>
                </a:spcBef>
              </a:pPr>
              <a:t>11</a:t>
            </a:fld>
            <a:endParaRPr lang="en-US" sz="900" smtClean="0">
              <a:solidFill>
                <a:srgbClr val="6F90BB"/>
              </a:solidFill>
            </a:endParaRPr>
          </a:p>
        </p:txBody>
      </p:sp>
    </p:spTree>
  </p:cSld>
  <p:clrMapOvr>
    <a:masterClrMapping/>
  </p:clrMapOvr>
  <p:transition advTm="394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History of HRIS	</a:t>
            </a:r>
          </a:p>
        </p:txBody>
      </p:sp>
      <p:sp>
        <p:nvSpPr>
          <p:cNvPr id="36866" name="Content Placeholder 2"/>
          <p:cNvSpPr>
            <a:spLocks noGrp="1"/>
          </p:cNvSpPr>
          <p:nvPr>
            <p:ph idx="4294967295"/>
          </p:nvPr>
        </p:nvSpPr>
        <p:spPr/>
        <p:txBody>
          <a:bodyPr/>
          <a:lstStyle/>
          <a:p>
            <a:pPr eaLnBrk="1" hangingPunct="1"/>
            <a:r>
              <a:rPr lang="en-US" sz="2800" b="1" smtClean="0"/>
              <a:t>Contemporary HRIS</a:t>
            </a:r>
          </a:p>
          <a:p>
            <a:pPr lvl="1" eaLnBrk="1" hangingPunct="1"/>
            <a:r>
              <a:rPr lang="en-US" sz="2800" smtClean="0"/>
              <a:t>Large and small businesses are utilizing HRIS</a:t>
            </a:r>
          </a:p>
          <a:p>
            <a:pPr lvl="1" eaLnBrk="1" hangingPunct="1"/>
            <a:r>
              <a:rPr lang="en-US" sz="2800" smtClean="0"/>
              <a:t>Personal computers have made HRIS available and affordable for any sized firm</a:t>
            </a:r>
          </a:p>
          <a:p>
            <a:pPr lvl="1" eaLnBrk="1" hangingPunct="1"/>
            <a:r>
              <a:rPr lang="en-US" sz="2800" smtClean="0"/>
              <a:t>HRIS has evolved from simple record-keeping to complex analytical tools to assist management decision making</a:t>
            </a:r>
          </a:p>
        </p:txBody>
      </p:sp>
      <p:sp>
        <p:nvSpPr>
          <p:cNvPr id="36867"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02B5A4BD-17A9-485E-A809-5BD9AF109140}" type="slidenum">
              <a:rPr lang="en-US" sz="900" smtClean="0">
                <a:solidFill>
                  <a:srgbClr val="6F90BB"/>
                </a:solidFill>
              </a:rPr>
              <a:pPr>
                <a:spcBef>
                  <a:spcPct val="50000"/>
                </a:spcBef>
              </a:pPr>
              <a:t>12</a:t>
            </a:fld>
            <a:endParaRPr lang="en-US" sz="900" smtClean="0">
              <a:solidFill>
                <a:srgbClr val="6F90BB"/>
              </a:solidFill>
            </a:endParaRPr>
          </a:p>
        </p:txBody>
      </p:sp>
    </p:spTree>
  </p:cSld>
  <p:clrMapOvr>
    <a:masterClrMapping/>
  </p:clrMapOvr>
  <p:transition advTm="50981"/>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2"/>
          <p:cNvSpPr>
            <a:spLocks noGrp="1"/>
          </p:cNvSpPr>
          <p:nvPr>
            <p:ph type="title" idx="4294967295"/>
          </p:nvPr>
        </p:nvSpPr>
        <p:spPr>
          <a:xfrm>
            <a:off x="1676400" y="381000"/>
            <a:ext cx="7239000" cy="579438"/>
          </a:xfrm>
        </p:spPr>
        <p:txBody>
          <a:bodyPr anchor="t">
            <a:spAutoFit/>
          </a:bodyPr>
          <a:lstStyle/>
          <a:p>
            <a:pPr eaLnBrk="1" hangingPunct="1"/>
            <a:r>
              <a:rPr lang="en-US" sz="3200" smtClean="0">
                <a:solidFill>
                  <a:schemeClr val="bg1"/>
                </a:solidFill>
              </a:rPr>
              <a:t>Who uses HRIS and how is it used?</a:t>
            </a:r>
            <a:endParaRPr lang="en-US" sz="3200" smtClean="0"/>
          </a:p>
        </p:txBody>
      </p:sp>
      <p:sp>
        <p:nvSpPr>
          <p:cNvPr id="38914" name="Content Placeholder 3"/>
          <p:cNvSpPr>
            <a:spLocks noGrp="1"/>
          </p:cNvSpPr>
          <p:nvPr>
            <p:ph idx="4294967295"/>
          </p:nvPr>
        </p:nvSpPr>
        <p:spPr>
          <a:xfrm>
            <a:off x="1676400" y="1371600"/>
            <a:ext cx="7239000" cy="5486400"/>
          </a:xfrm>
        </p:spPr>
        <p:txBody>
          <a:bodyPr/>
          <a:lstStyle/>
          <a:p>
            <a:pPr eaLnBrk="1" hangingPunct="1"/>
            <a:r>
              <a:rPr lang="en-US" sz="2800" smtClean="0"/>
              <a:t>HR Professionals</a:t>
            </a:r>
          </a:p>
          <a:p>
            <a:pPr lvl="1" eaLnBrk="1" hangingPunct="1"/>
            <a:r>
              <a:rPr lang="en-US" sz="2400" smtClean="0"/>
              <a:t>Reporting and compliance</a:t>
            </a:r>
          </a:p>
          <a:p>
            <a:pPr lvl="1" eaLnBrk="1" hangingPunct="1"/>
            <a:r>
              <a:rPr lang="en-US" sz="2400" smtClean="0"/>
              <a:t>Payroll and compensation analysis</a:t>
            </a:r>
          </a:p>
          <a:p>
            <a:pPr lvl="1" eaLnBrk="1" hangingPunct="1"/>
            <a:r>
              <a:rPr lang="en-US" sz="2400" smtClean="0"/>
              <a:t>Benefits administration</a:t>
            </a:r>
          </a:p>
          <a:p>
            <a:pPr lvl="1" eaLnBrk="1" hangingPunct="1"/>
            <a:r>
              <a:rPr lang="en-US" sz="2400" smtClean="0"/>
              <a:t>Applicant tracking, skills inventory</a:t>
            </a:r>
          </a:p>
          <a:p>
            <a:pPr eaLnBrk="1" hangingPunct="1"/>
            <a:r>
              <a:rPr lang="en-US" sz="2800" smtClean="0"/>
              <a:t>Functional Managers</a:t>
            </a:r>
          </a:p>
          <a:p>
            <a:pPr lvl="1" eaLnBrk="1" hangingPunct="1"/>
            <a:r>
              <a:rPr lang="en-US" sz="2600" smtClean="0"/>
              <a:t>Performance management and appraisal</a:t>
            </a:r>
          </a:p>
          <a:p>
            <a:pPr lvl="1" eaLnBrk="1" hangingPunct="1"/>
            <a:r>
              <a:rPr lang="en-US" sz="2600" smtClean="0"/>
              <a:t>Recruitment and resume processing</a:t>
            </a:r>
          </a:p>
          <a:p>
            <a:pPr lvl="1" eaLnBrk="1" hangingPunct="1"/>
            <a:r>
              <a:rPr lang="en-US" sz="2600" smtClean="0"/>
              <a:t>Team and project management</a:t>
            </a:r>
          </a:p>
          <a:p>
            <a:pPr lvl="1" eaLnBrk="1" hangingPunct="1"/>
            <a:r>
              <a:rPr lang="en-US" sz="2600" smtClean="0"/>
              <a:t>Training and skills testing</a:t>
            </a:r>
          </a:p>
          <a:p>
            <a:pPr lvl="1" eaLnBrk="1" hangingPunct="1"/>
            <a:r>
              <a:rPr lang="en-US" sz="2600" smtClean="0"/>
              <a:t>Management development </a:t>
            </a:r>
          </a:p>
        </p:txBody>
      </p:sp>
      <p:sp>
        <p:nvSpPr>
          <p:cNvPr id="38915" name="Slide Number Placeholder 1"/>
          <p:cNvSpPr>
            <a:spLocks noGrp="1"/>
          </p:cNvSpPr>
          <p:nvPr>
            <p:ph type="sldNum" sz="quarter" idx="11"/>
          </p:nvPr>
        </p:nvSpPr>
        <p:spPr>
          <a:xfrm>
            <a:off x="8534400" y="6629400"/>
            <a:ext cx="381000" cy="228600"/>
          </a:xfrm>
          <a:noFill/>
          <a:ln algn="ctr"/>
        </p:spPr>
        <p:txBody>
          <a:bodyPr>
            <a:spAutoFit/>
          </a:bodyPr>
          <a:lstStyle/>
          <a:p>
            <a:pPr>
              <a:spcBef>
                <a:spcPct val="50000"/>
              </a:spcBef>
            </a:pPr>
            <a:fld id="{38AA4186-9CDD-4C89-B1CD-BFB708ADB689}" type="slidenum">
              <a:rPr lang="en-US" sz="900" smtClean="0">
                <a:solidFill>
                  <a:srgbClr val="6F90BB"/>
                </a:solidFill>
              </a:rPr>
              <a:pPr>
                <a:spcBef>
                  <a:spcPct val="50000"/>
                </a:spcBef>
              </a:pPr>
              <a:t>13</a:t>
            </a:fld>
            <a:endParaRPr lang="en-US" sz="900" smtClean="0">
              <a:solidFill>
                <a:srgbClr val="6F90BB"/>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Who uses HRIS and how is it used? </a:t>
            </a:r>
          </a:p>
        </p:txBody>
      </p:sp>
      <p:sp>
        <p:nvSpPr>
          <p:cNvPr id="40962" name="Content Placeholder 2"/>
          <p:cNvSpPr>
            <a:spLocks noGrp="1"/>
          </p:cNvSpPr>
          <p:nvPr>
            <p:ph idx="4294967295"/>
          </p:nvPr>
        </p:nvSpPr>
        <p:spPr>
          <a:xfrm>
            <a:off x="1828800" y="1731963"/>
            <a:ext cx="6858000" cy="4394200"/>
          </a:xfrm>
        </p:spPr>
        <p:txBody>
          <a:bodyPr/>
          <a:lstStyle/>
          <a:p>
            <a:pPr eaLnBrk="1" hangingPunct="1"/>
            <a:r>
              <a:rPr lang="en-US" sz="2800" smtClean="0"/>
              <a:t>Individual Employees</a:t>
            </a:r>
          </a:p>
          <a:p>
            <a:pPr lvl="1" eaLnBrk="1" hangingPunct="1"/>
            <a:r>
              <a:rPr lang="en-US" sz="2600" smtClean="0"/>
              <a:t>Self-service benefit options</a:t>
            </a:r>
          </a:p>
          <a:p>
            <a:pPr lvl="1" eaLnBrk="1" hangingPunct="1"/>
            <a:r>
              <a:rPr lang="en-US" sz="2600" smtClean="0"/>
              <a:t>Career planning</a:t>
            </a:r>
          </a:p>
          <a:p>
            <a:pPr lvl="1" eaLnBrk="1" hangingPunct="1"/>
            <a:r>
              <a:rPr lang="en-US" sz="2600" smtClean="0"/>
              <a:t>Training and development</a:t>
            </a:r>
          </a:p>
          <a:p>
            <a:pPr eaLnBrk="1" hangingPunct="1">
              <a:buFontTx/>
              <a:buNone/>
            </a:pPr>
            <a:endParaRPr lang="en-US" sz="2800" smtClean="0"/>
          </a:p>
        </p:txBody>
      </p:sp>
      <p:sp>
        <p:nvSpPr>
          <p:cNvPr id="40963"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0F052973-2862-448A-A731-B5FAC2CCA786}" type="slidenum">
              <a:rPr lang="en-US" sz="900" smtClean="0">
                <a:solidFill>
                  <a:srgbClr val="6F90BB"/>
                </a:solidFill>
              </a:rPr>
              <a:pPr>
                <a:spcBef>
                  <a:spcPct val="50000"/>
                </a:spcBef>
              </a:pPr>
              <a:t>14</a:t>
            </a:fld>
            <a:endParaRPr lang="en-US" sz="900" smtClean="0">
              <a:solidFill>
                <a:srgbClr val="6F90BB"/>
              </a:solidFill>
            </a:endParaRPr>
          </a:p>
        </p:txBody>
      </p:sp>
    </p:spTree>
  </p:cSld>
  <p:clrMapOvr>
    <a:masterClrMapping/>
  </p:clrMapOvr>
  <p:transition advTm="3293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Benefits of HRIS</a:t>
            </a:r>
          </a:p>
        </p:txBody>
      </p:sp>
      <p:sp>
        <p:nvSpPr>
          <p:cNvPr id="43010" name="Content Placeholder 2"/>
          <p:cNvSpPr>
            <a:spLocks noGrp="1"/>
          </p:cNvSpPr>
          <p:nvPr>
            <p:ph idx="4294967295"/>
          </p:nvPr>
        </p:nvSpPr>
        <p:spPr/>
        <p:txBody>
          <a:bodyPr/>
          <a:lstStyle/>
          <a:p>
            <a:pPr eaLnBrk="1" hangingPunct="1">
              <a:lnSpc>
                <a:spcPct val="90000"/>
              </a:lnSpc>
              <a:buFontTx/>
              <a:buNone/>
            </a:pPr>
            <a:endParaRPr lang="en-US" smtClean="0"/>
          </a:p>
          <a:p>
            <a:pPr eaLnBrk="1" hangingPunct="1">
              <a:lnSpc>
                <a:spcPct val="90000"/>
              </a:lnSpc>
            </a:pPr>
            <a:r>
              <a:rPr lang="en-US" sz="2800" smtClean="0"/>
              <a:t>Increased Efficiency – </a:t>
            </a:r>
          </a:p>
          <a:p>
            <a:pPr lvl="1" eaLnBrk="1" hangingPunct="1">
              <a:lnSpc>
                <a:spcPct val="90000"/>
              </a:lnSpc>
            </a:pPr>
            <a:r>
              <a:rPr lang="en-US" sz="2800" smtClean="0"/>
              <a:t>more transactions with fewer resources </a:t>
            </a:r>
          </a:p>
          <a:p>
            <a:pPr eaLnBrk="1" hangingPunct="1">
              <a:lnSpc>
                <a:spcPct val="90000"/>
              </a:lnSpc>
              <a:buFontTx/>
              <a:buNone/>
            </a:pPr>
            <a:endParaRPr lang="en-US" sz="2800" smtClean="0"/>
          </a:p>
          <a:p>
            <a:pPr eaLnBrk="1" hangingPunct="1">
              <a:lnSpc>
                <a:spcPct val="90000"/>
              </a:lnSpc>
            </a:pPr>
            <a:r>
              <a:rPr lang="en-US" sz="2800" smtClean="0"/>
              <a:t>Increased Effectiveness – </a:t>
            </a:r>
          </a:p>
          <a:p>
            <a:pPr lvl="1" eaLnBrk="1" hangingPunct="1">
              <a:lnSpc>
                <a:spcPct val="90000"/>
              </a:lnSpc>
            </a:pPr>
            <a:r>
              <a:rPr lang="en-US" sz="2800" smtClean="0"/>
              <a:t>more accurate information and simplification of processes </a:t>
            </a:r>
          </a:p>
        </p:txBody>
      </p:sp>
      <p:sp>
        <p:nvSpPr>
          <p:cNvPr id="43011"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E3882EDA-17BD-4066-B440-268E75AF706E}" type="slidenum">
              <a:rPr lang="en-US" sz="900" smtClean="0">
                <a:solidFill>
                  <a:srgbClr val="6F90BB"/>
                </a:solidFill>
              </a:rPr>
              <a:pPr>
                <a:spcBef>
                  <a:spcPct val="50000"/>
                </a:spcBef>
              </a:pPr>
              <a:t>15</a:t>
            </a:fld>
            <a:endParaRPr lang="en-US" sz="900" smtClean="0">
              <a:solidFill>
                <a:srgbClr val="6F90BB"/>
              </a:solidFill>
            </a:endParaRPr>
          </a:p>
        </p:txBody>
      </p:sp>
    </p:spTree>
  </p:cSld>
  <p:clrMapOvr>
    <a:masterClrMapping/>
  </p:clrMapOvr>
  <p:transition advTm="90791"/>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2"/>
          <p:cNvSpPr>
            <a:spLocks noGrp="1"/>
          </p:cNvSpPr>
          <p:nvPr>
            <p:ph type="title" idx="4294967295"/>
          </p:nvPr>
        </p:nvSpPr>
        <p:spPr>
          <a:xfrm>
            <a:off x="1676400" y="381000"/>
            <a:ext cx="7239000" cy="579438"/>
          </a:xfrm>
        </p:spPr>
        <p:txBody>
          <a:bodyPr anchor="t">
            <a:spAutoFit/>
          </a:bodyPr>
          <a:lstStyle/>
          <a:p>
            <a:pPr eaLnBrk="1" hangingPunct="1"/>
            <a:r>
              <a:rPr lang="en-US" sz="3200" smtClean="0">
                <a:solidFill>
                  <a:schemeClr val="bg1"/>
                </a:solidFill>
              </a:rPr>
              <a:t> HRIS Terminology</a:t>
            </a:r>
            <a:endParaRPr lang="en-US" sz="3200" smtClean="0"/>
          </a:p>
        </p:txBody>
      </p:sp>
      <p:sp>
        <p:nvSpPr>
          <p:cNvPr id="45058" name="Content Placeholder 3"/>
          <p:cNvSpPr>
            <a:spLocks noGrp="1"/>
          </p:cNvSpPr>
          <p:nvPr>
            <p:ph idx="4294967295"/>
          </p:nvPr>
        </p:nvSpPr>
        <p:spPr>
          <a:xfrm>
            <a:off x="1676400" y="1219200"/>
            <a:ext cx="7239000" cy="5638800"/>
          </a:xfrm>
        </p:spPr>
        <p:txBody>
          <a:bodyPr/>
          <a:lstStyle/>
          <a:p>
            <a:pPr eaLnBrk="1" hangingPunct="1"/>
            <a:r>
              <a:rPr lang="en-US" sz="2800" smtClean="0"/>
              <a:t>HRIS –</a:t>
            </a:r>
          </a:p>
          <a:p>
            <a:pPr lvl="1" eaLnBrk="1" hangingPunct="1"/>
            <a:r>
              <a:rPr lang="en-US" sz="2600" smtClean="0"/>
              <a:t>Generic term referring to any information system used for obtaining relevant and timely information on which to base human resource  decisions.  (</a:t>
            </a:r>
            <a:r>
              <a:rPr lang="en-US" sz="1800" smtClean="0"/>
              <a:t>Mondy)</a:t>
            </a:r>
            <a:endParaRPr lang="en-US" sz="2600" smtClean="0"/>
          </a:p>
          <a:p>
            <a:pPr eaLnBrk="1" hangingPunct="1"/>
            <a:r>
              <a:rPr lang="en-US" sz="2800" smtClean="0"/>
              <a:t>ERP – </a:t>
            </a:r>
          </a:p>
          <a:p>
            <a:pPr lvl="1" eaLnBrk="1" hangingPunct="1"/>
            <a:r>
              <a:rPr lang="en-US" sz="2600" smtClean="0"/>
              <a:t>Enterprise Resource Planning</a:t>
            </a:r>
          </a:p>
          <a:p>
            <a:pPr lvl="1" eaLnBrk="1" hangingPunct="1">
              <a:buFont typeface="Arial" charset="0"/>
              <a:buNone/>
            </a:pPr>
            <a:r>
              <a:rPr lang="en-US" sz="2600" smtClean="0"/>
              <a:t>	Software system that integrates several data sources and processes into a unified system.  An ERP system provides the functions of at least two separate systems.  i.e.  Accounting and Inventory Management.  </a:t>
            </a:r>
            <a:r>
              <a:rPr lang="en-US" sz="1800" smtClean="0"/>
              <a:t>(www.bestpricecomputers.co.uk)</a:t>
            </a:r>
            <a:r>
              <a:rPr lang="en-US" sz="2600" smtClean="0"/>
              <a:t>  </a:t>
            </a:r>
          </a:p>
          <a:p>
            <a:pPr eaLnBrk="1" hangingPunct="1">
              <a:buFontTx/>
              <a:buNone/>
            </a:pPr>
            <a:endParaRPr lang="en-US" sz="2800" smtClean="0"/>
          </a:p>
        </p:txBody>
      </p:sp>
      <p:sp>
        <p:nvSpPr>
          <p:cNvPr id="45059" name="Slide Number Placeholder 1"/>
          <p:cNvSpPr>
            <a:spLocks noGrp="1"/>
          </p:cNvSpPr>
          <p:nvPr>
            <p:ph type="sldNum" sz="quarter" idx="11"/>
          </p:nvPr>
        </p:nvSpPr>
        <p:spPr>
          <a:xfrm>
            <a:off x="8534400" y="6629400"/>
            <a:ext cx="381000" cy="228600"/>
          </a:xfrm>
          <a:noFill/>
          <a:ln algn="ctr"/>
        </p:spPr>
        <p:txBody>
          <a:bodyPr>
            <a:spAutoFit/>
          </a:bodyPr>
          <a:lstStyle/>
          <a:p>
            <a:pPr>
              <a:spcBef>
                <a:spcPct val="50000"/>
              </a:spcBef>
            </a:pPr>
            <a:fld id="{CCCCF2F4-8F91-4DDE-A445-EDB789293075}" type="slidenum">
              <a:rPr lang="en-US" sz="900" smtClean="0">
                <a:solidFill>
                  <a:srgbClr val="6F90BB"/>
                </a:solidFill>
              </a:rPr>
              <a:pPr>
                <a:spcBef>
                  <a:spcPct val="50000"/>
                </a:spcBef>
              </a:pPr>
              <a:t>16</a:t>
            </a:fld>
            <a:endParaRPr lang="en-US" sz="900" smtClean="0">
              <a:solidFill>
                <a:srgbClr val="6F90BB"/>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HRIS Terminology</a:t>
            </a:r>
          </a:p>
        </p:txBody>
      </p:sp>
      <p:sp>
        <p:nvSpPr>
          <p:cNvPr id="47106" name="Content Placeholder 2"/>
          <p:cNvSpPr>
            <a:spLocks noGrp="1"/>
          </p:cNvSpPr>
          <p:nvPr>
            <p:ph idx="4294967295"/>
          </p:nvPr>
        </p:nvSpPr>
        <p:spPr>
          <a:xfrm>
            <a:off x="1828800" y="1516063"/>
            <a:ext cx="6858000" cy="4610100"/>
          </a:xfrm>
        </p:spPr>
        <p:txBody>
          <a:bodyPr/>
          <a:lstStyle/>
          <a:p>
            <a:pPr eaLnBrk="1" hangingPunct="1"/>
            <a:r>
              <a:rPr lang="en-US" sz="2800" smtClean="0"/>
              <a:t>SAP – </a:t>
            </a:r>
          </a:p>
          <a:p>
            <a:pPr lvl="1" eaLnBrk="1" hangingPunct="1"/>
            <a:r>
              <a:rPr lang="en-US" sz="2600" smtClean="0"/>
              <a:t>System Applications and Products</a:t>
            </a:r>
          </a:p>
          <a:p>
            <a:pPr lvl="1" eaLnBrk="1" hangingPunct="1">
              <a:buFont typeface="Arial" charset="0"/>
              <a:buNone/>
            </a:pPr>
            <a:r>
              <a:rPr lang="en-US" sz="2600" smtClean="0"/>
              <a:t>	World’s largest business software company providing integrated software systems.  In business since 1972</a:t>
            </a:r>
          </a:p>
          <a:p>
            <a:pPr eaLnBrk="1" hangingPunct="1"/>
            <a:endParaRPr lang="en-US" sz="2800" smtClean="0"/>
          </a:p>
          <a:p>
            <a:pPr eaLnBrk="1" hangingPunct="1"/>
            <a:r>
              <a:rPr lang="en-US" sz="2800" smtClean="0"/>
              <a:t>Discussion – </a:t>
            </a:r>
          </a:p>
          <a:p>
            <a:pPr lvl="1" eaLnBrk="1" hangingPunct="1"/>
            <a:r>
              <a:rPr lang="en-US" sz="2600" smtClean="0"/>
              <a:t>What are some examples of HRIS systems, including both ERP and stand alone?</a:t>
            </a:r>
          </a:p>
        </p:txBody>
      </p:sp>
      <p:sp>
        <p:nvSpPr>
          <p:cNvPr id="47107"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CCF66EE1-9377-43E9-A6E1-EEE054C6DD6B}" type="slidenum">
              <a:rPr lang="en-US" sz="900" smtClean="0">
                <a:solidFill>
                  <a:srgbClr val="6F90BB"/>
                </a:solidFill>
              </a:rPr>
              <a:pPr>
                <a:spcBef>
                  <a:spcPct val="50000"/>
                </a:spcBef>
              </a:pPr>
              <a:t>17</a:t>
            </a:fld>
            <a:endParaRPr lang="en-US" sz="900" smtClean="0">
              <a:solidFill>
                <a:srgbClr val="6F90BB"/>
              </a:solidFill>
            </a:endParaRPr>
          </a:p>
        </p:txBody>
      </p:sp>
    </p:spTree>
  </p:cSld>
  <p:clrMapOvr>
    <a:masterClrMapping/>
  </p:clrMapOvr>
  <p:transition advTm="1689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 Discussion Topics</a:t>
            </a:r>
          </a:p>
        </p:txBody>
      </p:sp>
      <p:sp>
        <p:nvSpPr>
          <p:cNvPr id="49154" name="Content Placeholder 2"/>
          <p:cNvSpPr>
            <a:spLocks noGrp="1"/>
          </p:cNvSpPr>
          <p:nvPr>
            <p:ph idx="4294967295"/>
          </p:nvPr>
        </p:nvSpPr>
        <p:spPr/>
        <p:txBody>
          <a:bodyPr/>
          <a:lstStyle/>
          <a:p>
            <a:pPr eaLnBrk="1" hangingPunct="1">
              <a:lnSpc>
                <a:spcPct val="90000"/>
              </a:lnSpc>
            </a:pPr>
            <a:r>
              <a:rPr lang="en-US" sz="2800" smtClean="0"/>
              <a:t>Provide specific examples of HRIS systems and provide the details (costs, system requirements and web site resources etc.).</a:t>
            </a:r>
          </a:p>
          <a:p>
            <a:pPr eaLnBrk="1" hangingPunct="1">
              <a:lnSpc>
                <a:spcPct val="90000"/>
              </a:lnSpc>
            </a:pPr>
            <a:r>
              <a:rPr lang="en-US" sz="2800" smtClean="0"/>
              <a:t>What are the strengths of the systems?</a:t>
            </a:r>
          </a:p>
          <a:p>
            <a:pPr eaLnBrk="1" hangingPunct="1">
              <a:lnSpc>
                <a:spcPct val="90000"/>
              </a:lnSpc>
            </a:pPr>
            <a:r>
              <a:rPr lang="en-US" sz="2800" smtClean="0"/>
              <a:t>What are the weaknesses of the systems?</a:t>
            </a:r>
          </a:p>
          <a:p>
            <a:pPr eaLnBrk="1" hangingPunct="1">
              <a:lnSpc>
                <a:spcPct val="90000"/>
              </a:lnSpc>
            </a:pPr>
            <a:r>
              <a:rPr lang="en-US" sz="2800" smtClean="0"/>
              <a:t>Respond to other student’s examples. </a:t>
            </a:r>
          </a:p>
          <a:p>
            <a:pPr eaLnBrk="1" hangingPunct="1">
              <a:lnSpc>
                <a:spcPct val="90000"/>
              </a:lnSpc>
            </a:pPr>
            <a:r>
              <a:rPr lang="en-US" sz="2800" smtClean="0"/>
              <a:t>As a group, decide which HRIS is best for a large organization and which one is best for a small organization.</a:t>
            </a:r>
          </a:p>
        </p:txBody>
      </p:sp>
      <p:sp>
        <p:nvSpPr>
          <p:cNvPr id="49155"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E1EFE0EE-B537-4BBB-89FB-2A8F0831DC31}" type="slidenum">
              <a:rPr lang="en-US" sz="900" smtClean="0">
                <a:solidFill>
                  <a:srgbClr val="6F90BB"/>
                </a:solidFill>
              </a:rPr>
              <a:pPr>
                <a:spcBef>
                  <a:spcPct val="50000"/>
                </a:spcBef>
              </a:pPr>
              <a:t>18</a:t>
            </a:fld>
            <a:endParaRPr lang="en-US" sz="900" smtClean="0">
              <a:solidFill>
                <a:srgbClr val="6F90BB"/>
              </a:solidFill>
            </a:endParaRPr>
          </a:p>
        </p:txBody>
      </p:sp>
    </p:spTree>
  </p:cSld>
  <p:clrMapOvr>
    <a:masterClrMapping/>
  </p:clrMapOvr>
  <p:transition advTm="29191"/>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Discussion Activity</a:t>
            </a:r>
          </a:p>
        </p:txBody>
      </p:sp>
      <p:sp>
        <p:nvSpPr>
          <p:cNvPr id="51202" name="Content Placeholder 2"/>
          <p:cNvSpPr>
            <a:spLocks noGrp="1"/>
          </p:cNvSpPr>
          <p:nvPr>
            <p:ph idx="4294967295"/>
          </p:nvPr>
        </p:nvSpPr>
        <p:spPr/>
        <p:txBody>
          <a:bodyPr/>
          <a:lstStyle/>
          <a:p>
            <a:pPr eaLnBrk="1" hangingPunct="1"/>
            <a:r>
              <a:rPr lang="en-US" sz="2800" smtClean="0"/>
              <a:t>What are your perceptions of an HRIS?  </a:t>
            </a:r>
          </a:p>
          <a:p>
            <a:pPr lvl="1" eaLnBrk="1" hangingPunct="1">
              <a:buFont typeface="Arial" charset="0"/>
              <a:buNone/>
            </a:pPr>
            <a:r>
              <a:rPr lang="en-US" sz="2800" smtClean="0"/>
              <a:t>Possible discussion topics:</a:t>
            </a:r>
          </a:p>
          <a:p>
            <a:pPr lvl="2" eaLnBrk="1" hangingPunct="1"/>
            <a:r>
              <a:rPr lang="en-US" sz="2000" smtClean="0"/>
              <a:t>List HRIS software you have heard of and what functions they can complete.</a:t>
            </a:r>
          </a:p>
          <a:p>
            <a:pPr lvl="2" eaLnBrk="1" hangingPunct="1"/>
            <a:r>
              <a:rPr lang="en-US" sz="2000" smtClean="0"/>
              <a:t>What can an HRIS do for an organization?</a:t>
            </a:r>
          </a:p>
          <a:p>
            <a:pPr lvl="2" eaLnBrk="1" hangingPunct="1"/>
            <a:r>
              <a:rPr lang="en-US" sz="2000" smtClean="0"/>
              <a:t>List why your organization would want or does use an HRIS.</a:t>
            </a:r>
          </a:p>
        </p:txBody>
      </p:sp>
      <p:sp>
        <p:nvSpPr>
          <p:cNvPr id="51203"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77DC22F7-046E-4CAE-AE33-F3869C717409}" type="slidenum">
              <a:rPr lang="en-US" sz="900" smtClean="0">
                <a:solidFill>
                  <a:srgbClr val="6F90BB"/>
                </a:solidFill>
              </a:rPr>
              <a:pPr>
                <a:spcBef>
                  <a:spcPct val="50000"/>
                </a:spcBef>
              </a:pPr>
              <a:t>19</a:t>
            </a:fld>
            <a:endParaRPr lang="en-US" sz="900" smtClean="0">
              <a:solidFill>
                <a:srgbClr val="6F90BB"/>
              </a:solidFill>
            </a:endParaRPr>
          </a:p>
        </p:txBody>
      </p:sp>
    </p:spTree>
  </p:cSld>
  <p:clrMapOvr>
    <a:masterClrMapping/>
  </p:clrMapOvr>
  <p:transition advTm="45471"/>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Objectives</a:t>
            </a:r>
          </a:p>
        </p:txBody>
      </p:sp>
      <p:sp>
        <p:nvSpPr>
          <p:cNvPr id="16386" name="Content Placeholder 2"/>
          <p:cNvSpPr>
            <a:spLocks noGrp="1"/>
          </p:cNvSpPr>
          <p:nvPr>
            <p:ph idx="4294967295"/>
          </p:nvPr>
        </p:nvSpPr>
        <p:spPr/>
        <p:txBody>
          <a:bodyPr/>
          <a:lstStyle/>
          <a:p>
            <a:pPr eaLnBrk="1" hangingPunct="1"/>
            <a:r>
              <a:rPr lang="en-US" sz="2800" smtClean="0"/>
              <a:t>Define HRIS and provide examples of how it can be used in a variety of human resource functions.</a:t>
            </a:r>
          </a:p>
          <a:p>
            <a:pPr eaLnBrk="1" hangingPunct="1"/>
            <a:r>
              <a:rPr lang="en-US" sz="2800" smtClean="0"/>
              <a:t>Understand why project management is critical in the integration of an HRIS.</a:t>
            </a:r>
          </a:p>
          <a:p>
            <a:pPr eaLnBrk="1" hangingPunct="1"/>
            <a:r>
              <a:rPr lang="en-US" sz="2800" smtClean="0"/>
              <a:t>Apply the basics of project management to an HRIS integration.</a:t>
            </a:r>
          </a:p>
          <a:p>
            <a:pPr eaLnBrk="1" hangingPunct="1"/>
            <a:endParaRPr lang="en-US" sz="2800" smtClean="0"/>
          </a:p>
          <a:p>
            <a:pPr eaLnBrk="1" hangingPunct="1"/>
            <a:endParaRPr lang="en-US" smtClean="0"/>
          </a:p>
          <a:p>
            <a:pPr eaLnBrk="1" hangingPunct="1"/>
            <a:endParaRPr lang="en-US" smtClean="0"/>
          </a:p>
          <a:p>
            <a:pPr eaLnBrk="1" hangingPunct="1"/>
            <a:endParaRPr lang="en-US" smtClean="0"/>
          </a:p>
          <a:p>
            <a:pPr eaLnBrk="1" hangingPunct="1"/>
            <a:endParaRPr lang="en-US" smtClean="0"/>
          </a:p>
          <a:p>
            <a:pPr eaLnBrk="1" hangingPunct="1"/>
            <a:endParaRPr lang="en-US" smtClean="0"/>
          </a:p>
          <a:p>
            <a:pPr eaLnBrk="1" hangingPunct="1"/>
            <a:endParaRPr lang="en-US" smtClean="0"/>
          </a:p>
        </p:txBody>
      </p:sp>
      <p:sp>
        <p:nvSpPr>
          <p:cNvPr id="16387"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11180206-717B-4201-8DEE-D402BB6026BF}" type="slidenum">
              <a:rPr lang="en-US" sz="900" smtClean="0">
                <a:solidFill>
                  <a:srgbClr val="6F90BB"/>
                </a:solidFill>
              </a:rPr>
              <a:pPr>
                <a:spcBef>
                  <a:spcPct val="50000"/>
                </a:spcBef>
              </a:pPr>
              <a:t>2</a:t>
            </a:fld>
            <a:endParaRPr lang="en-US" sz="900" smtClean="0">
              <a:solidFill>
                <a:srgbClr val="6F90BB"/>
              </a:solidFill>
            </a:endParaRPr>
          </a:p>
        </p:txBody>
      </p:sp>
    </p:spTree>
  </p:cSld>
  <p:clrMapOvr>
    <a:masterClrMapping/>
  </p:clrMapOvr>
  <p:transition advTm="3076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2"/>
          <p:cNvSpPr>
            <a:spLocks noGrp="1"/>
          </p:cNvSpPr>
          <p:nvPr>
            <p:ph type="title" idx="4294967295"/>
          </p:nvPr>
        </p:nvSpPr>
        <p:spPr>
          <a:xfrm>
            <a:off x="1600200" y="4406900"/>
            <a:ext cx="6894513" cy="519113"/>
          </a:xfrm>
        </p:spPr>
        <p:txBody>
          <a:bodyPr anchor="t">
            <a:spAutoFit/>
          </a:bodyPr>
          <a:lstStyle/>
          <a:p>
            <a:pPr eaLnBrk="1" hangingPunct="1"/>
            <a:r>
              <a:rPr lang="en-US" sz="2800" b="1" smtClean="0">
                <a:solidFill>
                  <a:schemeClr val="tx1"/>
                </a:solidFill>
              </a:rPr>
              <a:t>SECTION #2</a:t>
            </a:r>
          </a:p>
        </p:txBody>
      </p:sp>
      <p:sp>
        <p:nvSpPr>
          <p:cNvPr id="53250" name="Text Placeholder 3"/>
          <p:cNvSpPr>
            <a:spLocks noGrp="1"/>
          </p:cNvSpPr>
          <p:nvPr>
            <p:ph type="body" idx="4294967295"/>
          </p:nvPr>
        </p:nvSpPr>
        <p:spPr>
          <a:xfrm>
            <a:off x="1524000" y="2286000"/>
            <a:ext cx="6970713" cy="1447800"/>
          </a:xfrm>
        </p:spPr>
        <p:txBody>
          <a:bodyPr anchor="b"/>
          <a:lstStyle/>
          <a:p>
            <a:pPr marL="0" indent="0" eaLnBrk="1" hangingPunct="1">
              <a:buFontTx/>
              <a:buNone/>
            </a:pPr>
            <a:r>
              <a:rPr lang="en-US" sz="4000" b="1" smtClean="0">
                <a:solidFill>
                  <a:schemeClr val="tx1"/>
                </a:solidFill>
              </a:rPr>
              <a:t>PROJECT MANAGEMENT</a:t>
            </a:r>
          </a:p>
        </p:txBody>
      </p:sp>
      <p:sp>
        <p:nvSpPr>
          <p:cNvPr id="53251" name="Slide Number Placeholder 1"/>
          <p:cNvSpPr>
            <a:spLocks noGrp="1"/>
          </p:cNvSpPr>
          <p:nvPr>
            <p:ph type="sldNum" sz="quarter" idx="11"/>
          </p:nvPr>
        </p:nvSpPr>
        <p:spPr>
          <a:xfrm>
            <a:off x="8534400" y="6629400"/>
            <a:ext cx="381000" cy="228600"/>
          </a:xfrm>
          <a:noFill/>
          <a:ln algn="ctr"/>
        </p:spPr>
        <p:txBody>
          <a:bodyPr>
            <a:spAutoFit/>
          </a:bodyPr>
          <a:lstStyle/>
          <a:p>
            <a:pPr>
              <a:spcBef>
                <a:spcPct val="50000"/>
              </a:spcBef>
            </a:pPr>
            <a:fld id="{4AE8B9D3-2A18-457E-8B28-C287668C3BBA}" type="slidenum">
              <a:rPr lang="en-US" sz="900" smtClean="0">
                <a:solidFill>
                  <a:srgbClr val="6F90BB"/>
                </a:solidFill>
              </a:rPr>
              <a:pPr>
                <a:spcBef>
                  <a:spcPct val="50000"/>
                </a:spcBef>
              </a:pPr>
              <a:t>20</a:t>
            </a:fld>
            <a:endParaRPr lang="en-US" sz="900" smtClean="0">
              <a:solidFill>
                <a:srgbClr val="6F90BB"/>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2"/>
          <p:cNvSpPr>
            <a:spLocks noGrp="1"/>
          </p:cNvSpPr>
          <p:nvPr>
            <p:ph type="title" idx="4294967295"/>
          </p:nvPr>
        </p:nvSpPr>
        <p:spPr>
          <a:xfrm>
            <a:off x="1676400" y="381000"/>
            <a:ext cx="7239000" cy="579438"/>
          </a:xfrm>
        </p:spPr>
        <p:txBody>
          <a:bodyPr anchor="t">
            <a:spAutoFit/>
          </a:bodyPr>
          <a:lstStyle/>
          <a:p>
            <a:pPr eaLnBrk="1" hangingPunct="1"/>
            <a:r>
              <a:rPr lang="en-US" sz="3200" smtClean="0">
                <a:solidFill>
                  <a:schemeClr val="bg1"/>
                </a:solidFill>
              </a:rPr>
              <a:t>Project Management </a:t>
            </a:r>
            <a:endParaRPr lang="en-US" sz="3200" smtClean="0"/>
          </a:p>
        </p:txBody>
      </p:sp>
      <p:sp>
        <p:nvSpPr>
          <p:cNvPr id="55298" name="Content Placeholder 3"/>
          <p:cNvSpPr>
            <a:spLocks noGrp="1"/>
          </p:cNvSpPr>
          <p:nvPr>
            <p:ph idx="4294967295"/>
          </p:nvPr>
        </p:nvSpPr>
        <p:spPr>
          <a:xfrm>
            <a:off x="1676400" y="1447800"/>
            <a:ext cx="7239000" cy="5410200"/>
          </a:xfrm>
        </p:spPr>
        <p:txBody>
          <a:bodyPr/>
          <a:lstStyle/>
          <a:p>
            <a:pPr eaLnBrk="1" hangingPunct="1"/>
            <a:r>
              <a:rPr lang="en-US" sz="2800" smtClean="0"/>
              <a:t>Project Management – </a:t>
            </a:r>
          </a:p>
          <a:p>
            <a:pPr lvl="1" eaLnBrk="1" hangingPunct="1"/>
            <a:r>
              <a:rPr lang="en-US" sz="2600" smtClean="0"/>
              <a:t> a carefully planned and organized effort to accomplish a specific (and usually) one-time effort.	</a:t>
            </a:r>
          </a:p>
          <a:p>
            <a:pPr lvl="2" eaLnBrk="1" hangingPunct="1">
              <a:buFontTx/>
              <a:buNone/>
            </a:pPr>
            <a:r>
              <a:rPr lang="en-US" sz="1600" smtClean="0"/>
              <a:t>	www.managementhelp.org  (retrieved 7/2/08)  </a:t>
            </a:r>
          </a:p>
          <a:p>
            <a:pPr lvl="2" eaLnBrk="1" hangingPunct="1">
              <a:buFontTx/>
              <a:buNone/>
            </a:pPr>
            <a:endParaRPr lang="en-US" sz="1600" smtClean="0"/>
          </a:p>
          <a:p>
            <a:pPr lvl="1" eaLnBrk="1" hangingPunct="1"/>
            <a:r>
              <a:rPr lang="en-US" sz="2600" smtClean="0"/>
              <a:t>A project is a series of tasks and activities that has a stated goal and objectives, a schedule with defined start and end dates, and a budget that sets limits on the project’s dedicated use of resources.</a:t>
            </a:r>
          </a:p>
          <a:p>
            <a:pPr lvl="3" eaLnBrk="1" hangingPunct="1">
              <a:buFontTx/>
              <a:buNone/>
            </a:pPr>
            <a:r>
              <a:rPr lang="en-US" sz="2000" smtClean="0"/>
              <a:t>SHRM Learning System, © 2008 , Module One Strategic Management, p. 1-21</a:t>
            </a:r>
          </a:p>
          <a:p>
            <a:pPr lvl="1" eaLnBrk="1" hangingPunct="1"/>
            <a:endParaRPr lang="en-US" sz="2600" smtClean="0"/>
          </a:p>
          <a:p>
            <a:pPr lvl="1" eaLnBrk="1" hangingPunct="1">
              <a:buFont typeface="Arial" charset="0"/>
              <a:buNone/>
            </a:pPr>
            <a:endParaRPr lang="en-US" sz="2600" smtClean="0"/>
          </a:p>
        </p:txBody>
      </p:sp>
      <p:sp>
        <p:nvSpPr>
          <p:cNvPr id="55299" name="Slide Number Placeholder 1"/>
          <p:cNvSpPr>
            <a:spLocks noGrp="1"/>
          </p:cNvSpPr>
          <p:nvPr>
            <p:ph type="sldNum" sz="quarter" idx="11"/>
          </p:nvPr>
        </p:nvSpPr>
        <p:spPr>
          <a:xfrm>
            <a:off x="8534400" y="6629400"/>
            <a:ext cx="381000" cy="228600"/>
          </a:xfrm>
          <a:noFill/>
          <a:ln algn="ctr"/>
        </p:spPr>
        <p:txBody>
          <a:bodyPr>
            <a:spAutoFit/>
          </a:bodyPr>
          <a:lstStyle/>
          <a:p>
            <a:pPr>
              <a:spcBef>
                <a:spcPct val="50000"/>
              </a:spcBef>
            </a:pPr>
            <a:fld id="{6D858199-F9DF-4547-A151-F8CEF542755F}" type="slidenum">
              <a:rPr lang="en-US" sz="900" smtClean="0">
                <a:solidFill>
                  <a:srgbClr val="6F90BB"/>
                </a:solidFill>
              </a:rPr>
              <a:pPr>
                <a:spcBef>
                  <a:spcPct val="50000"/>
                </a:spcBef>
              </a:pPr>
              <a:t>21</a:t>
            </a:fld>
            <a:endParaRPr lang="en-US" sz="900" smtClean="0">
              <a:solidFill>
                <a:srgbClr val="6F90BB"/>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idx="4294967295"/>
          </p:nvPr>
        </p:nvSpPr>
        <p:spPr>
          <a:xfrm>
            <a:off x="1676400" y="381000"/>
            <a:ext cx="7239000" cy="579438"/>
          </a:xfrm>
        </p:spPr>
        <p:txBody>
          <a:bodyPr anchor="t">
            <a:spAutoFit/>
          </a:bodyPr>
          <a:lstStyle/>
          <a:p>
            <a:pPr eaLnBrk="1" hangingPunct="1"/>
            <a:r>
              <a:rPr lang="en-US" sz="3200" smtClean="0">
                <a:solidFill>
                  <a:schemeClr val="bg1"/>
                </a:solidFill>
              </a:rPr>
              <a:t>Project Management </a:t>
            </a:r>
            <a:endParaRPr lang="en-US" sz="3200" smtClean="0"/>
          </a:p>
        </p:txBody>
      </p:sp>
      <p:sp>
        <p:nvSpPr>
          <p:cNvPr id="57346" name="Content Placeholder 2"/>
          <p:cNvSpPr>
            <a:spLocks noGrp="1"/>
          </p:cNvSpPr>
          <p:nvPr>
            <p:ph idx="4294967295"/>
          </p:nvPr>
        </p:nvSpPr>
        <p:spPr>
          <a:xfrm>
            <a:off x="1828800" y="1660525"/>
            <a:ext cx="6858000" cy="4465638"/>
          </a:xfrm>
        </p:spPr>
        <p:txBody>
          <a:bodyPr/>
          <a:lstStyle/>
          <a:p>
            <a:pPr eaLnBrk="1" hangingPunct="1"/>
            <a:r>
              <a:rPr lang="en-US" sz="2800" smtClean="0"/>
              <a:t>Projects are characterized by – </a:t>
            </a:r>
          </a:p>
          <a:p>
            <a:pPr lvl="1" eaLnBrk="1" hangingPunct="1"/>
            <a:r>
              <a:rPr lang="en-US" sz="2400" smtClean="0"/>
              <a:t>A group of people</a:t>
            </a:r>
          </a:p>
          <a:p>
            <a:pPr lvl="1" eaLnBrk="1" hangingPunct="1"/>
            <a:r>
              <a:rPr lang="en-US" sz="2400" smtClean="0"/>
              <a:t>A goal</a:t>
            </a:r>
          </a:p>
          <a:p>
            <a:pPr lvl="1" eaLnBrk="1" hangingPunct="1"/>
            <a:r>
              <a:rPr lang="en-US" sz="2400" smtClean="0"/>
              <a:t>Limited time and money</a:t>
            </a:r>
          </a:p>
          <a:p>
            <a:pPr lvl="1" eaLnBrk="1" hangingPunct="1"/>
            <a:r>
              <a:rPr lang="en-US" sz="2400" smtClean="0"/>
              <a:t>A level of uncertainty regarding achievement</a:t>
            </a:r>
          </a:p>
        </p:txBody>
      </p:sp>
      <p:sp>
        <p:nvSpPr>
          <p:cNvPr id="57347"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042F9441-15F1-4107-B224-A57BDF710574}" type="slidenum">
              <a:rPr lang="en-US" sz="900" smtClean="0">
                <a:solidFill>
                  <a:srgbClr val="6F90BB"/>
                </a:solidFill>
              </a:rPr>
              <a:pPr>
                <a:spcBef>
                  <a:spcPct val="50000"/>
                </a:spcBef>
              </a:pPr>
              <a:t>22</a:t>
            </a:fld>
            <a:endParaRPr lang="en-US" sz="900" smtClean="0">
              <a:solidFill>
                <a:srgbClr val="6F90BB"/>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idx="4294967295"/>
          </p:nvPr>
        </p:nvSpPr>
        <p:spPr>
          <a:xfrm>
            <a:off x="1676400" y="381000"/>
            <a:ext cx="7239000" cy="579438"/>
          </a:xfrm>
        </p:spPr>
        <p:txBody>
          <a:bodyPr anchor="t">
            <a:spAutoFit/>
          </a:bodyPr>
          <a:lstStyle/>
          <a:p>
            <a:pPr eaLnBrk="1" hangingPunct="1"/>
            <a:r>
              <a:rPr lang="en-US" sz="3200" smtClean="0">
                <a:solidFill>
                  <a:schemeClr val="bg1"/>
                </a:solidFill>
              </a:rPr>
              <a:t>The Process of Project Management</a:t>
            </a:r>
            <a:endParaRPr lang="en-US" sz="3200" smtClean="0"/>
          </a:p>
        </p:txBody>
      </p:sp>
      <p:sp>
        <p:nvSpPr>
          <p:cNvPr id="59394" name="Content Placeholder 2"/>
          <p:cNvSpPr>
            <a:spLocks noGrp="1"/>
          </p:cNvSpPr>
          <p:nvPr>
            <p:ph idx="4294967295"/>
          </p:nvPr>
        </p:nvSpPr>
        <p:spPr>
          <a:xfrm>
            <a:off x="1676400" y="1219200"/>
            <a:ext cx="7239000" cy="5638800"/>
          </a:xfrm>
        </p:spPr>
        <p:txBody>
          <a:bodyPr/>
          <a:lstStyle/>
          <a:p>
            <a:pPr eaLnBrk="1" hangingPunct="1"/>
            <a:r>
              <a:rPr lang="en-US" sz="2800" smtClean="0">
                <a:solidFill>
                  <a:schemeClr val="tx1"/>
                </a:solidFill>
              </a:rPr>
              <a:t>Project Management Life Cycle </a:t>
            </a:r>
          </a:p>
          <a:p>
            <a:pPr lvl="1" eaLnBrk="1" hangingPunct="1"/>
            <a:r>
              <a:rPr lang="en-US" sz="2400" smtClean="0">
                <a:solidFill>
                  <a:schemeClr val="tx1"/>
                </a:solidFill>
              </a:rPr>
              <a:t>Defining (Scoping)</a:t>
            </a:r>
          </a:p>
          <a:p>
            <a:pPr lvl="2" eaLnBrk="1" hangingPunct="1"/>
            <a:r>
              <a:rPr lang="en-US" sz="1600" smtClean="0">
                <a:solidFill>
                  <a:schemeClr val="tx1"/>
                </a:solidFill>
              </a:rPr>
              <a:t>Answers the question – What will be covered by this project?</a:t>
            </a:r>
          </a:p>
          <a:p>
            <a:pPr lvl="1" eaLnBrk="1" hangingPunct="1"/>
            <a:r>
              <a:rPr lang="en-US" sz="2400" smtClean="0">
                <a:solidFill>
                  <a:schemeClr val="tx1"/>
                </a:solidFill>
              </a:rPr>
              <a:t>Planning </a:t>
            </a:r>
          </a:p>
          <a:p>
            <a:pPr lvl="2" eaLnBrk="1" hangingPunct="1"/>
            <a:r>
              <a:rPr lang="en-US" sz="1600" smtClean="0">
                <a:solidFill>
                  <a:schemeClr val="tx1"/>
                </a:solidFill>
              </a:rPr>
              <a:t>Identifies: Who, What, When and With what resources</a:t>
            </a:r>
          </a:p>
          <a:p>
            <a:pPr lvl="1" eaLnBrk="1" hangingPunct="1"/>
            <a:r>
              <a:rPr lang="en-US" sz="2400" smtClean="0">
                <a:solidFill>
                  <a:schemeClr val="tx1"/>
                </a:solidFill>
              </a:rPr>
              <a:t>Executing</a:t>
            </a:r>
          </a:p>
          <a:p>
            <a:pPr lvl="2" eaLnBrk="1" hangingPunct="1"/>
            <a:r>
              <a:rPr lang="en-US" sz="1600" smtClean="0">
                <a:solidFill>
                  <a:schemeClr val="tx1"/>
                </a:solidFill>
              </a:rPr>
              <a:t>Organizing people, allocating resources and scheduling tasks</a:t>
            </a:r>
          </a:p>
          <a:p>
            <a:pPr lvl="1" eaLnBrk="1" hangingPunct="1"/>
            <a:r>
              <a:rPr lang="en-US" sz="2400" smtClean="0">
                <a:solidFill>
                  <a:schemeClr val="tx1"/>
                </a:solidFill>
              </a:rPr>
              <a:t>Monitoring and Controlling</a:t>
            </a:r>
          </a:p>
          <a:p>
            <a:pPr lvl="2" eaLnBrk="1" hangingPunct="1"/>
            <a:r>
              <a:rPr lang="en-US" sz="1600" smtClean="0">
                <a:solidFill>
                  <a:schemeClr val="tx1"/>
                </a:solidFill>
              </a:rPr>
              <a:t>Tracking progress and taking corrective actions</a:t>
            </a:r>
          </a:p>
          <a:p>
            <a:pPr lvl="1" eaLnBrk="1" hangingPunct="1"/>
            <a:r>
              <a:rPr lang="en-US" sz="2400" smtClean="0">
                <a:solidFill>
                  <a:schemeClr val="tx1"/>
                </a:solidFill>
              </a:rPr>
              <a:t>Closing</a:t>
            </a:r>
          </a:p>
          <a:p>
            <a:pPr lvl="2" eaLnBrk="1" hangingPunct="1"/>
            <a:r>
              <a:rPr lang="en-US" sz="1600" smtClean="0">
                <a:solidFill>
                  <a:schemeClr val="tx1"/>
                </a:solidFill>
              </a:rPr>
              <a:t>Project completion and evaluation</a:t>
            </a:r>
          </a:p>
          <a:p>
            <a:pPr lvl="1" eaLnBrk="1" hangingPunct="1"/>
            <a:endParaRPr lang="en-US" sz="2600" smtClean="0">
              <a:solidFill>
                <a:schemeClr val="tx1"/>
              </a:solidFill>
            </a:endParaRPr>
          </a:p>
          <a:p>
            <a:pPr lvl="1" eaLnBrk="1" hangingPunct="1"/>
            <a:endParaRPr lang="en-US" sz="2600" smtClean="0">
              <a:solidFill>
                <a:schemeClr val="tx1"/>
              </a:solidFill>
            </a:endParaRPr>
          </a:p>
          <a:p>
            <a:pPr lvl="2" eaLnBrk="1" hangingPunct="1">
              <a:buFontTx/>
              <a:buNone/>
            </a:pPr>
            <a:endParaRPr lang="en-US" sz="1600" smtClean="0"/>
          </a:p>
        </p:txBody>
      </p:sp>
      <p:sp>
        <p:nvSpPr>
          <p:cNvPr id="59395"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A15D9E26-4EFC-4908-978D-642E8B970D24}" type="slidenum">
              <a:rPr lang="en-US" sz="900" smtClean="0">
                <a:solidFill>
                  <a:srgbClr val="6F90BB"/>
                </a:solidFill>
              </a:rPr>
              <a:pPr>
                <a:spcBef>
                  <a:spcPct val="50000"/>
                </a:spcBef>
              </a:pPr>
              <a:t>23</a:t>
            </a:fld>
            <a:endParaRPr lang="en-US" sz="900" smtClean="0">
              <a:solidFill>
                <a:srgbClr val="6F90BB"/>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idx="4294967295"/>
          </p:nvPr>
        </p:nvSpPr>
        <p:spPr>
          <a:xfrm>
            <a:off x="1676400" y="381000"/>
            <a:ext cx="7239000" cy="579438"/>
          </a:xfrm>
        </p:spPr>
        <p:txBody>
          <a:bodyPr anchor="t">
            <a:spAutoFit/>
          </a:bodyPr>
          <a:lstStyle/>
          <a:p>
            <a:pPr eaLnBrk="1" hangingPunct="1"/>
            <a:r>
              <a:rPr lang="en-US" sz="3200" smtClean="0">
                <a:solidFill>
                  <a:schemeClr val="bg1"/>
                </a:solidFill>
              </a:rPr>
              <a:t>The Process of Project Management</a:t>
            </a:r>
            <a:endParaRPr lang="en-US" sz="3200" smtClean="0"/>
          </a:p>
        </p:txBody>
      </p:sp>
      <p:sp>
        <p:nvSpPr>
          <p:cNvPr id="61442" name="Content Placeholder 2"/>
          <p:cNvSpPr>
            <a:spLocks noGrp="1"/>
          </p:cNvSpPr>
          <p:nvPr>
            <p:ph idx="4294967295"/>
          </p:nvPr>
        </p:nvSpPr>
        <p:spPr>
          <a:xfrm>
            <a:off x="1295400" y="1371600"/>
            <a:ext cx="7620000" cy="5029200"/>
          </a:xfrm>
        </p:spPr>
        <p:txBody>
          <a:bodyPr/>
          <a:lstStyle/>
          <a:p>
            <a:pPr eaLnBrk="1" hangingPunct="1"/>
            <a:r>
              <a:rPr lang="en-US" sz="2800" smtClean="0"/>
              <a:t>The MPMM Project Management Life Cycle</a:t>
            </a:r>
          </a:p>
          <a:p>
            <a:pPr lvl="1" eaLnBrk="1" hangingPunct="1"/>
            <a:r>
              <a:rPr lang="en-US" sz="2400" smtClean="0"/>
              <a:t>Project Initiation</a:t>
            </a:r>
          </a:p>
          <a:p>
            <a:pPr lvl="2" eaLnBrk="1" hangingPunct="1"/>
            <a:r>
              <a:rPr lang="en-US" sz="1600" smtClean="0"/>
              <a:t>Project Definition</a:t>
            </a:r>
          </a:p>
          <a:p>
            <a:pPr lvl="1" eaLnBrk="1" hangingPunct="1"/>
            <a:r>
              <a:rPr lang="en-US" sz="2400" smtClean="0"/>
              <a:t>Project Planning</a:t>
            </a:r>
          </a:p>
          <a:p>
            <a:pPr lvl="2" eaLnBrk="1" hangingPunct="1"/>
            <a:r>
              <a:rPr lang="en-US" sz="1600" smtClean="0"/>
              <a:t>Detailed Planning</a:t>
            </a:r>
          </a:p>
          <a:p>
            <a:pPr lvl="1" eaLnBrk="1" hangingPunct="1"/>
            <a:r>
              <a:rPr lang="en-US" sz="2400" smtClean="0"/>
              <a:t>Project Execution</a:t>
            </a:r>
          </a:p>
          <a:p>
            <a:pPr lvl="2" eaLnBrk="1" hangingPunct="1"/>
            <a:r>
              <a:rPr lang="en-US" sz="1600" smtClean="0"/>
              <a:t>Monitoring and Control</a:t>
            </a:r>
          </a:p>
          <a:p>
            <a:pPr lvl="1" eaLnBrk="1" hangingPunct="1"/>
            <a:r>
              <a:rPr lang="en-US" sz="2400" smtClean="0"/>
              <a:t>Project Closure</a:t>
            </a:r>
          </a:p>
          <a:p>
            <a:pPr lvl="2" eaLnBrk="1" hangingPunct="1"/>
            <a:r>
              <a:rPr lang="en-US" sz="1600" smtClean="0"/>
              <a:t>Post Implementation Review</a:t>
            </a:r>
          </a:p>
          <a:p>
            <a:pPr lvl="2" eaLnBrk="1" hangingPunct="1"/>
            <a:endParaRPr lang="en-US" sz="1600" smtClean="0"/>
          </a:p>
          <a:p>
            <a:pPr lvl="2" eaLnBrk="1" hangingPunct="1">
              <a:buFontTx/>
              <a:buNone/>
            </a:pPr>
            <a:r>
              <a:rPr lang="en-US" sz="1400" smtClean="0"/>
              <a:t>www.mpmm.com/project-management-methodology</a:t>
            </a:r>
          </a:p>
        </p:txBody>
      </p:sp>
      <p:sp>
        <p:nvSpPr>
          <p:cNvPr id="61443"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F7930F15-AFBF-4EA6-A050-619A1967CB37}" type="slidenum">
              <a:rPr lang="en-US" sz="900" smtClean="0">
                <a:solidFill>
                  <a:srgbClr val="6F90BB"/>
                </a:solidFill>
              </a:rPr>
              <a:pPr>
                <a:spcBef>
                  <a:spcPct val="50000"/>
                </a:spcBef>
              </a:pPr>
              <a:t>24</a:t>
            </a:fld>
            <a:endParaRPr lang="en-US" sz="900" smtClean="0">
              <a:solidFill>
                <a:srgbClr val="6F90BB"/>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idx="4294967295"/>
          </p:nvPr>
        </p:nvSpPr>
        <p:spPr>
          <a:xfrm>
            <a:off x="1676400" y="381000"/>
            <a:ext cx="7239000" cy="579438"/>
          </a:xfrm>
        </p:spPr>
        <p:txBody>
          <a:bodyPr anchor="t">
            <a:spAutoFit/>
          </a:bodyPr>
          <a:lstStyle/>
          <a:p>
            <a:pPr eaLnBrk="1" hangingPunct="1"/>
            <a:r>
              <a:rPr lang="en-US" sz="3200" smtClean="0">
                <a:solidFill>
                  <a:schemeClr val="bg1"/>
                </a:solidFill>
              </a:rPr>
              <a:t>The Process of Project Management</a:t>
            </a:r>
            <a:endParaRPr lang="en-US" sz="3200" smtClean="0"/>
          </a:p>
        </p:txBody>
      </p:sp>
      <p:sp>
        <p:nvSpPr>
          <p:cNvPr id="63490" name="Content Placeholder 2"/>
          <p:cNvSpPr>
            <a:spLocks noGrp="1"/>
          </p:cNvSpPr>
          <p:nvPr>
            <p:ph idx="4294967295"/>
          </p:nvPr>
        </p:nvSpPr>
        <p:spPr/>
        <p:txBody>
          <a:bodyPr/>
          <a:lstStyle/>
          <a:p>
            <a:pPr eaLnBrk="1" hangingPunct="1"/>
            <a:r>
              <a:rPr lang="en-US" sz="2800" smtClean="0"/>
              <a:t>The Rational Unified Process (RUP)</a:t>
            </a:r>
          </a:p>
          <a:p>
            <a:pPr lvl="1" eaLnBrk="1" hangingPunct="1"/>
            <a:r>
              <a:rPr lang="en-US" sz="2400" smtClean="0"/>
              <a:t>The Inception Phase</a:t>
            </a:r>
          </a:p>
          <a:p>
            <a:pPr lvl="2" eaLnBrk="1" hangingPunct="1"/>
            <a:r>
              <a:rPr lang="en-US" sz="1600" smtClean="0"/>
              <a:t>Primary goal is to achieve consensus on project objectives and to obtain funding for the project</a:t>
            </a:r>
          </a:p>
          <a:p>
            <a:pPr lvl="1" eaLnBrk="1" hangingPunct="1"/>
            <a:r>
              <a:rPr lang="en-US" sz="2400" smtClean="0"/>
              <a:t>The Elaboration Phase</a:t>
            </a:r>
          </a:p>
          <a:p>
            <a:pPr lvl="2" eaLnBrk="1" hangingPunct="1"/>
            <a:r>
              <a:rPr lang="en-US" sz="1600" smtClean="0"/>
              <a:t>Identifies details of the project and architecture for the system</a:t>
            </a:r>
          </a:p>
          <a:p>
            <a:pPr lvl="1" eaLnBrk="1" hangingPunct="1"/>
            <a:r>
              <a:rPr lang="en-US" sz="2400" smtClean="0"/>
              <a:t>The Construction Phase</a:t>
            </a:r>
          </a:p>
          <a:p>
            <a:pPr lvl="2" eaLnBrk="1" hangingPunct="1"/>
            <a:r>
              <a:rPr lang="en-US" sz="1600" smtClean="0"/>
              <a:t>Development of the new system to the point where it is ready for deployment</a:t>
            </a:r>
          </a:p>
          <a:p>
            <a:pPr lvl="1" eaLnBrk="1" hangingPunct="1"/>
            <a:r>
              <a:rPr lang="en-US" sz="2400" smtClean="0"/>
              <a:t>The Transition Phase</a:t>
            </a:r>
          </a:p>
          <a:p>
            <a:pPr lvl="2" eaLnBrk="1" hangingPunct="1"/>
            <a:r>
              <a:rPr lang="en-US" sz="1600" smtClean="0"/>
              <a:t>The focus is on delivering the system into production, testing and fine tuning </a:t>
            </a:r>
          </a:p>
        </p:txBody>
      </p:sp>
      <p:sp>
        <p:nvSpPr>
          <p:cNvPr id="63491"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FBFCE96C-2913-400C-BC1B-589D0902A3A4}" type="slidenum">
              <a:rPr lang="en-US" sz="900" smtClean="0">
                <a:solidFill>
                  <a:srgbClr val="6F90BB"/>
                </a:solidFill>
              </a:rPr>
              <a:pPr>
                <a:spcBef>
                  <a:spcPct val="50000"/>
                </a:spcBef>
              </a:pPr>
              <a:t>25</a:t>
            </a:fld>
            <a:endParaRPr lang="en-US" sz="900" smtClean="0">
              <a:solidFill>
                <a:srgbClr val="6F90BB"/>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The Process of Project Management</a:t>
            </a:r>
          </a:p>
        </p:txBody>
      </p:sp>
      <p:sp>
        <p:nvSpPr>
          <p:cNvPr id="65538" name="Content Placeholder 2"/>
          <p:cNvSpPr>
            <a:spLocks noGrp="1"/>
          </p:cNvSpPr>
          <p:nvPr>
            <p:ph idx="4294967295"/>
          </p:nvPr>
        </p:nvSpPr>
        <p:spPr>
          <a:xfrm>
            <a:off x="1524000" y="1295400"/>
            <a:ext cx="7620000" cy="5562600"/>
          </a:xfrm>
        </p:spPr>
        <p:txBody>
          <a:bodyPr/>
          <a:lstStyle/>
          <a:p>
            <a:pPr eaLnBrk="1" hangingPunct="1"/>
            <a:r>
              <a:rPr lang="en-US" sz="2800" smtClean="0"/>
              <a:t>DANS – </a:t>
            </a:r>
          </a:p>
          <a:p>
            <a:pPr eaLnBrk="1" hangingPunct="1"/>
            <a:r>
              <a:rPr lang="en-US" sz="2400" smtClean="0"/>
              <a:t>Initiation phase – Idea </a:t>
            </a:r>
          </a:p>
          <a:p>
            <a:pPr lvl="1" eaLnBrk="1" hangingPunct="1"/>
            <a:r>
              <a:rPr lang="en-US" smtClean="0"/>
              <a:t>Are we going to do this project?</a:t>
            </a:r>
          </a:p>
          <a:p>
            <a:pPr eaLnBrk="1" hangingPunct="1"/>
            <a:r>
              <a:rPr lang="en-US" sz="2400" smtClean="0"/>
              <a:t>Definition phase – What?</a:t>
            </a:r>
          </a:p>
          <a:p>
            <a:pPr lvl="1" eaLnBrk="1" hangingPunct="1"/>
            <a:r>
              <a:rPr lang="en-US" smtClean="0"/>
              <a:t>Is it possible?  What is required?</a:t>
            </a:r>
          </a:p>
          <a:p>
            <a:pPr eaLnBrk="1" hangingPunct="1"/>
            <a:r>
              <a:rPr lang="en-US" sz="2400" smtClean="0"/>
              <a:t>Design phase – How?</a:t>
            </a:r>
          </a:p>
          <a:p>
            <a:pPr lvl="1" eaLnBrk="1" hangingPunct="1"/>
            <a:r>
              <a:rPr lang="en-US" smtClean="0"/>
              <a:t>Is it desirable?  What will be the result?</a:t>
            </a:r>
          </a:p>
          <a:p>
            <a:pPr eaLnBrk="1" hangingPunct="1"/>
            <a:r>
              <a:rPr lang="en-US" sz="2400" smtClean="0"/>
              <a:t>Development phase – How to implement?</a:t>
            </a:r>
          </a:p>
          <a:p>
            <a:pPr lvl="1" eaLnBrk="1" hangingPunct="1"/>
            <a:r>
              <a:rPr lang="en-US" smtClean="0"/>
              <a:t>Is it feasible?  How will we implement the project?</a:t>
            </a:r>
          </a:p>
          <a:p>
            <a:pPr eaLnBrk="1" hangingPunct="1"/>
            <a:r>
              <a:rPr lang="en-US" sz="2400" smtClean="0"/>
              <a:t>Implementation phase – Carrying out the project</a:t>
            </a:r>
          </a:p>
          <a:p>
            <a:pPr lvl="1" eaLnBrk="1" hangingPunct="1"/>
            <a:r>
              <a:rPr lang="en-US" smtClean="0"/>
              <a:t>Is the result adequate?  How will we evaluate the project?</a:t>
            </a:r>
          </a:p>
          <a:p>
            <a:pPr eaLnBrk="1" hangingPunct="1"/>
            <a:r>
              <a:rPr lang="en-US" sz="2400" smtClean="0"/>
              <a:t>Follow-up phase – Maintenance</a:t>
            </a:r>
          </a:p>
          <a:p>
            <a:pPr lvl="1" eaLnBrk="1" hangingPunct="1"/>
            <a:r>
              <a:rPr lang="en-US" smtClean="0"/>
              <a:t>Final report</a:t>
            </a:r>
          </a:p>
          <a:p>
            <a:pPr eaLnBrk="1" hangingPunct="1">
              <a:buFontTx/>
              <a:buNone/>
            </a:pPr>
            <a:endParaRPr lang="en-US" sz="2400" smtClean="0"/>
          </a:p>
          <a:p>
            <a:pPr eaLnBrk="1" hangingPunct="1"/>
            <a:endParaRPr lang="en-US" smtClean="0"/>
          </a:p>
        </p:txBody>
      </p:sp>
      <p:sp>
        <p:nvSpPr>
          <p:cNvPr id="65539"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BE2BF44F-2892-4068-8AA5-DFF575B6C11D}" type="slidenum">
              <a:rPr lang="en-US" sz="900" smtClean="0">
                <a:solidFill>
                  <a:srgbClr val="6F90BB"/>
                </a:solidFill>
              </a:rPr>
              <a:pPr>
                <a:spcBef>
                  <a:spcPct val="50000"/>
                </a:spcBef>
              </a:pPr>
              <a:t>26</a:t>
            </a:fld>
            <a:endParaRPr lang="en-US" sz="900" smtClean="0">
              <a:solidFill>
                <a:srgbClr val="6F90BB"/>
              </a:solidFill>
            </a:endParaRPr>
          </a:p>
        </p:txBody>
      </p:sp>
    </p:spTree>
  </p:cSld>
  <p:clrMapOvr>
    <a:masterClrMapping/>
  </p:clrMapOvr>
  <p:transition advTm="33861"/>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idx="4294967295"/>
          </p:nvPr>
        </p:nvSpPr>
        <p:spPr>
          <a:xfrm>
            <a:off x="1676400" y="277813"/>
            <a:ext cx="7239000" cy="946150"/>
          </a:xfrm>
        </p:spPr>
        <p:txBody>
          <a:bodyPr>
            <a:spAutoFit/>
          </a:bodyPr>
          <a:lstStyle/>
          <a:p>
            <a:pPr eaLnBrk="1" hangingPunct="1"/>
            <a:r>
              <a:rPr lang="en-US" sz="2800" smtClean="0">
                <a:solidFill>
                  <a:schemeClr val="bg1"/>
                </a:solidFill>
              </a:rPr>
              <a:t>Project Management Systems for 	     Software Development</a:t>
            </a:r>
          </a:p>
        </p:txBody>
      </p:sp>
      <p:sp>
        <p:nvSpPr>
          <p:cNvPr id="67586" name="Content Placeholder 2"/>
          <p:cNvSpPr>
            <a:spLocks noGrp="1"/>
          </p:cNvSpPr>
          <p:nvPr>
            <p:ph idx="4294967295"/>
          </p:nvPr>
        </p:nvSpPr>
        <p:spPr>
          <a:xfrm>
            <a:off x="1828800" y="1587500"/>
            <a:ext cx="6858000" cy="4538663"/>
          </a:xfrm>
        </p:spPr>
        <p:txBody>
          <a:bodyPr/>
          <a:lstStyle/>
          <a:p>
            <a:pPr eaLnBrk="1" hangingPunct="1"/>
            <a:r>
              <a:rPr lang="en-US" sz="2800" smtClean="0"/>
              <a:t>Linear process – Waterfall model</a:t>
            </a:r>
          </a:p>
          <a:p>
            <a:pPr eaLnBrk="1" hangingPunct="1"/>
            <a:r>
              <a:rPr lang="en-US" sz="2800" smtClean="0"/>
              <a:t>Cyclical Project Management </a:t>
            </a:r>
          </a:p>
          <a:p>
            <a:pPr lvl="1" eaLnBrk="1" hangingPunct="1"/>
            <a:r>
              <a:rPr lang="en-US" sz="2600" smtClean="0"/>
              <a:t>Preferred for software development</a:t>
            </a:r>
          </a:p>
          <a:p>
            <a:pPr lvl="2" eaLnBrk="1" hangingPunct="1"/>
            <a:r>
              <a:rPr lang="en-US" smtClean="0"/>
              <a:t>Software development is a creative process</a:t>
            </a:r>
          </a:p>
          <a:p>
            <a:pPr lvl="2" eaLnBrk="1" hangingPunct="1"/>
            <a:r>
              <a:rPr lang="en-US" smtClean="0"/>
              <a:t>Impossible to identify all requirements beforehand</a:t>
            </a:r>
          </a:p>
          <a:p>
            <a:pPr lvl="2" eaLnBrk="1" hangingPunct="1"/>
            <a:r>
              <a:rPr lang="en-US" smtClean="0"/>
              <a:t>Difficult to estimate amount of time necessary for implementation</a:t>
            </a:r>
          </a:p>
          <a:p>
            <a:pPr lvl="2" eaLnBrk="1" hangingPunct="1"/>
            <a:r>
              <a:rPr lang="en-US" smtClean="0"/>
              <a:t>Intermediate results must be tested by users throughout the entire project</a:t>
            </a:r>
          </a:p>
        </p:txBody>
      </p:sp>
      <p:sp>
        <p:nvSpPr>
          <p:cNvPr id="67587"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B97781E5-6A23-4F1F-89C6-E18F4907AEDC}" type="slidenum">
              <a:rPr lang="en-US" sz="900" smtClean="0">
                <a:solidFill>
                  <a:srgbClr val="6F90BB"/>
                </a:solidFill>
              </a:rPr>
              <a:pPr>
                <a:spcBef>
                  <a:spcPct val="50000"/>
                </a:spcBef>
              </a:pPr>
              <a:t>27</a:t>
            </a:fld>
            <a:endParaRPr lang="en-US" sz="900" smtClean="0">
              <a:solidFill>
                <a:srgbClr val="6F90BB"/>
              </a:solidFill>
            </a:endParaRPr>
          </a:p>
        </p:txBody>
      </p:sp>
    </p:spTree>
  </p:cSld>
  <p:clrMapOvr>
    <a:masterClrMapping/>
  </p:clrMapOvr>
  <p:transition advTm="1129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2"/>
          <p:cNvSpPr>
            <a:spLocks noGrp="1"/>
          </p:cNvSpPr>
          <p:nvPr>
            <p:ph type="title" idx="4294967295"/>
          </p:nvPr>
        </p:nvSpPr>
        <p:spPr>
          <a:xfrm>
            <a:off x="1676400" y="381000"/>
            <a:ext cx="7239000" cy="579438"/>
          </a:xfrm>
        </p:spPr>
        <p:txBody>
          <a:bodyPr anchor="t">
            <a:spAutoFit/>
          </a:bodyPr>
          <a:lstStyle/>
          <a:p>
            <a:pPr eaLnBrk="1" hangingPunct="1"/>
            <a:r>
              <a:rPr lang="en-US" sz="3200" smtClean="0">
                <a:solidFill>
                  <a:schemeClr val="bg1"/>
                </a:solidFill>
              </a:rPr>
              <a:t>Cyclical Project Management</a:t>
            </a:r>
            <a:endParaRPr lang="en-US" sz="3200" smtClean="0"/>
          </a:p>
        </p:txBody>
      </p:sp>
      <p:sp>
        <p:nvSpPr>
          <p:cNvPr id="69634" name="Content Placeholder 3"/>
          <p:cNvSpPr>
            <a:spLocks noGrp="1"/>
          </p:cNvSpPr>
          <p:nvPr>
            <p:ph idx="4294967295"/>
          </p:nvPr>
        </p:nvSpPr>
        <p:spPr/>
        <p:txBody>
          <a:bodyPr/>
          <a:lstStyle/>
          <a:p>
            <a:pPr eaLnBrk="1" hangingPunct="1"/>
            <a:r>
              <a:rPr lang="en-GB" sz="2400" smtClean="0"/>
              <a:t> DANS 6-stage project management method depicted as a cycle instead of a linear process</a:t>
            </a:r>
            <a:endParaRPr lang="en-US" sz="2400" smtClean="0"/>
          </a:p>
          <a:p>
            <a:pPr eaLnBrk="1" hangingPunct="1"/>
            <a:endParaRPr lang="en-US" smtClean="0"/>
          </a:p>
        </p:txBody>
      </p:sp>
      <p:sp>
        <p:nvSpPr>
          <p:cNvPr id="69635" name="Slide Number Placeholder 1"/>
          <p:cNvSpPr>
            <a:spLocks noGrp="1"/>
          </p:cNvSpPr>
          <p:nvPr>
            <p:ph type="sldNum" sz="quarter" idx="11"/>
          </p:nvPr>
        </p:nvSpPr>
        <p:spPr>
          <a:xfrm>
            <a:off x="8534400" y="6629400"/>
            <a:ext cx="381000" cy="228600"/>
          </a:xfrm>
          <a:noFill/>
          <a:ln algn="ctr"/>
        </p:spPr>
        <p:txBody>
          <a:bodyPr>
            <a:spAutoFit/>
          </a:bodyPr>
          <a:lstStyle/>
          <a:p>
            <a:pPr>
              <a:spcBef>
                <a:spcPct val="50000"/>
              </a:spcBef>
            </a:pPr>
            <a:fld id="{AFDBB582-3E3B-496C-9FAD-AF42521DC5B0}" type="slidenum">
              <a:rPr lang="en-US" sz="900" smtClean="0">
                <a:solidFill>
                  <a:srgbClr val="6F90BB"/>
                </a:solidFill>
              </a:rPr>
              <a:pPr>
                <a:spcBef>
                  <a:spcPct val="50000"/>
                </a:spcBef>
              </a:pPr>
              <a:t>28</a:t>
            </a:fld>
            <a:endParaRPr lang="en-US" sz="900" smtClean="0">
              <a:solidFill>
                <a:srgbClr val="6F90BB"/>
              </a:solidFill>
            </a:endParaRPr>
          </a:p>
        </p:txBody>
      </p:sp>
      <p:pic>
        <p:nvPicPr>
          <p:cNvPr id="69636" name="Picture 4" descr="figuur9_eng"/>
          <p:cNvPicPr>
            <a:picLocks noChangeAspect="1" noChangeArrowheads="1"/>
          </p:cNvPicPr>
          <p:nvPr/>
        </p:nvPicPr>
        <p:blipFill>
          <a:blip r:embed="rId3"/>
          <a:srcRect/>
          <a:stretch>
            <a:fillRect/>
          </a:stretch>
        </p:blipFill>
        <p:spPr bwMode="auto">
          <a:xfrm>
            <a:off x="2133600" y="2667000"/>
            <a:ext cx="5334000" cy="3886200"/>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idx="4294967295"/>
          </p:nvPr>
        </p:nvSpPr>
        <p:spPr>
          <a:xfrm>
            <a:off x="1676400" y="381000"/>
            <a:ext cx="7239000" cy="579438"/>
          </a:xfrm>
        </p:spPr>
        <p:txBody>
          <a:bodyPr anchor="t">
            <a:spAutoFit/>
          </a:bodyPr>
          <a:lstStyle/>
          <a:p>
            <a:pPr eaLnBrk="1" hangingPunct="1"/>
            <a:r>
              <a:rPr lang="en-US" sz="3200" smtClean="0">
                <a:solidFill>
                  <a:schemeClr val="bg1"/>
                </a:solidFill>
              </a:rPr>
              <a:t>Project Management</a:t>
            </a:r>
            <a:endParaRPr lang="en-US" sz="3200" smtClean="0"/>
          </a:p>
        </p:txBody>
      </p:sp>
      <p:sp>
        <p:nvSpPr>
          <p:cNvPr id="71682" name="Content Placeholder 2"/>
          <p:cNvSpPr>
            <a:spLocks noGrp="1"/>
          </p:cNvSpPr>
          <p:nvPr>
            <p:ph idx="4294967295"/>
          </p:nvPr>
        </p:nvSpPr>
        <p:spPr/>
        <p:txBody>
          <a:bodyPr/>
          <a:lstStyle/>
          <a:p>
            <a:pPr eaLnBrk="1" hangingPunct="1"/>
            <a:r>
              <a:rPr lang="en-US" sz="2400" smtClean="0"/>
              <a:t>DANS Software-Development Method</a:t>
            </a:r>
          </a:p>
          <a:p>
            <a:pPr eaLnBrk="1" hangingPunct="1"/>
            <a:endParaRPr lang="en-US" sz="2400" smtClean="0"/>
          </a:p>
          <a:p>
            <a:pPr eaLnBrk="1" hangingPunct="1">
              <a:buFontTx/>
              <a:buNone/>
            </a:pPr>
            <a:endParaRPr lang="en-US" sz="2400" smtClean="0"/>
          </a:p>
        </p:txBody>
      </p:sp>
      <p:sp>
        <p:nvSpPr>
          <p:cNvPr id="71683"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35A71FAB-A73B-400F-AB9E-ACE2E5F4EA44}" type="slidenum">
              <a:rPr lang="en-US" sz="900" smtClean="0">
                <a:solidFill>
                  <a:srgbClr val="6F90BB"/>
                </a:solidFill>
              </a:rPr>
              <a:pPr>
                <a:spcBef>
                  <a:spcPct val="50000"/>
                </a:spcBef>
              </a:pPr>
              <a:t>29</a:t>
            </a:fld>
            <a:endParaRPr lang="en-US" sz="900" smtClean="0">
              <a:solidFill>
                <a:srgbClr val="6F90BB"/>
              </a:solidFill>
            </a:endParaRPr>
          </a:p>
        </p:txBody>
      </p:sp>
      <p:pic>
        <p:nvPicPr>
          <p:cNvPr id="71684" name="Picture 4" descr="figuur11_eng"/>
          <p:cNvPicPr>
            <a:picLocks noChangeAspect="1" noChangeArrowheads="1"/>
          </p:cNvPicPr>
          <p:nvPr/>
        </p:nvPicPr>
        <p:blipFill>
          <a:blip r:embed="rId3"/>
          <a:srcRect/>
          <a:stretch>
            <a:fillRect/>
          </a:stretch>
        </p:blipFill>
        <p:spPr bwMode="auto">
          <a:xfrm>
            <a:off x="2895600" y="2057400"/>
            <a:ext cx="4343400" cy="44196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Purpose of Lesson</a:t>
            </a:r>
          </a:p>
        </p:txBody>
      </p:sp>
      <p:sp>
        <p:nvSpPr>
          <p:cNvPr id="18434" name="TextBox 3"/>
          <p:cNvSpPr txBox="1">
            <a:spLocks noChangeArrowheads="1"/>
          </p:cNvSpPr>
          <p:nvPr/>
        </p:nvSpPr>
        <p:spPr bwMode="auto">
          <a:xfrm>
            <a:off x="3581400" y="2209800"/>
            <a:ext cx="1447800" cy="823913"/>
          </a:xfrm>
          <a:prstGeom prst="rect">
            <a:avLst/>
          </a:prstGeom>
          <a:noFill/>
          <a:ln w="9525">
            <a:noFill/>
            <a:miter lim="800000"/>
            <a:headEnd/>
            <a:tailEnd/>
          </a:ln>
        </p:spPr>
        <p:txBody>
          <a:bodyPr>
            <a:spAutoFit/>
          </a:bodyPr>
          <a:lstStyle/>
          <a:p>
            <a:pPr algn="ctr"/>
            <a:r>
              <a:rPr lang="en-US" sz="4800" b="1">
                <a:latin typeface="Calibri" pitchFamily="34" charset="0"/>
              </a:rPr>
              <a:t>Why</a:t>
            </a:r>
          </a:p>
        </p:txBody>
      </p:sp>
      <p:sp>
        <p:nvSpPr>
          <p:cNvPr id="18435" name="TextBox 4"/>
          <p:cNvSpPr txBox="1">
            <a:spLocks noChangeArrowheads="1"/>
          </p:cNvSpPr>
          <p:nvPr/>
        </p:nvSpPr>
        <p:spPr bwMode="auto">
          <a:xfrm>
            <a:off x="5486400" y="3810000"/>
            <a:ext cx="1828800" cy="823913"/>
          </a:xfrm>
          <a:prstGeom prst="rect">
            <a:avLst/>
          </a:prstGeom>
          <a:noFill/>
          <a:ln w="9525">
            <a:noFill/>
            <a:miter lim="800000"/>
            <a:headEnd/>
            <a:tailEnd/>
          </a:ln>
        </p:spPr>
        <p:txBody>
          <a:bodyPr>
            <a:spAutoFit/>
          </a:bodyPr>
          <a:lstStyle/>
          <a:p>
            <a:pPr algn="ctr"/>
            <a:r>
              <a:rPr lang="en-US" sz="4800" b="1">
                <a:latin typeface="Calibri" pitchFamily="34" charset="0"/>
              </a:rPr>
              <a:t>What</a:t>
            </a:r>
          </a:p>
        </p:txBody>
      </p:sp>
      <p:sp>
        <p:nvSpPr>
          <p:cNvPr id="18436" name="TextBox 5"/>
          <p:cNvSpPr txBox="1">
            <a:spLocks noChangeArrowheads="1"/>
          </p:cNvSpPr>
          <p:nvPr/>
        </p:nvSpPr>
        <p:spPr bwMode="auto">
          <a:xfrm>
            <a:off x="3581400" y="5334000"/>
            <a:ext cx="1600200" cy="823913"/>
          </a:xfrm>
          <a:prstGeom prst="rect">
            <a:avLst/>
          </a:prstGeom>
          <a:noFill/>
          <a:ln w="9525">
            <a:noFill/>
            <a:miter lim="800000"/>
            <a:headEnd/>
            <a:tailEnd/>
          </a:ln>
        </p:spPr>
        <p:txBody>
          <a:bodyPr>
            <a:spAutoFit/>
          </a:bodyPr>
          <a:lstStyle/>
          <a:p>
            <a:pPr algn="ctr"/>
            <a:r>
              <a:rPr lang="en-US" sz="4800" b="1">
                <a:latin typeface="Calibri" pitchFamily="34" charset="0"/>
              </a:rPr>
              <a:t>How</a:t>
            </a:r>
          </a:p>
        </p:txBody>
      </p:sp>
      <p:sp>
        <p:nvSpPr>
          <p:cNvPr id="18437" name="TextBox 6"/>
          <p:cNvSpPr txBox="1">
            <a:spLocks noChangeArrowheads="1"/>
          </p:cNvSpPr>
          <p:nvPr/>
        </p:nvSpPr>
        <p:spPr bwMode="auto">
          <a:xfrm>
            <a:off x="1752600" y="3817938"/>
            <a:ext cx="1447800" cy="830262"/>
          </a:xfrm>
          <a:prstGeom prst="rect">
            <a:avLst/>
          </a:prstGeom>
          <a:noFill/>
          <a:ln w="9525">
            <a:noFill/>
            <a:miter lim="800000"/>
            <a:headEnd/>
            <a:tailEnd/>
          </a:ln>
        </p:spPr>
        <p:txBody>
          <a:bodyPr>
            <a:spAutoFit/>
          </a:bodyPr>
          <a:lstStyle/>
          <a:p>
            <a:pPr algn="ctr"/>
            <a:r>
              <a:rPr lang="en-US" sz="4800" b="1">
                <a:latin typeface="Calibri" pitchFamily="34" charset="0"/>
              </a:rPr>
              <a:t>If</a:t>
            </a:r>
          </a:p>
        </p:txBody>
      </p:sp>
      <p:sp>
        <p:nvSpPr>
          <p:cNvPr id="14" name="Bent Arrow 13"/>
          <p:cNvSpPr/>
          <p:nvPr/>
        </p:nvSpPr>
        <p:spPr>
          <a:xfrm rot="10800000">
            <a:off x="5181600" y="4572000"/>
            <a:ext cx="1295400" cy="15240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tx1"/>
              </a:solidFill>
            </a:endParaRPr>
          </a:p>
        </p:txBody>
      </p:sp>
      <p:sp>
        <p:nvSpPr>
          <p:cNvPr id="15" name="Bent Arrow 14"/>
          <p:cNvSpPr/>
          <p:nvPr/>
        </p:nvSpPr>
        <p:spPr>
          <a:xfrm rot="16200000">
            <a:off x="2247900" y="4533900"/>
            <a:ext cx="1295400" cy="15240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tx1"/>
              </a:solidFill>
            </a:endParaRPr>
          </a:p>
        </p:txBody>
      </p:sp>
      <p:sp>
        <p:nvSpPr>
          <p:cNvPr id="16" name="Bent Arrow 15"/>
          <p:cNvSpPr/>
          <p:nvPr/>
        </p:nvSpPr>
        <p:spPr>
          <a:xfrm>
            <a:off x="2286000" y="2362200"/>
            <a:ext cx="1295400" cy="15240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tx1"/>
              </a:solidFill>
            </a:endParaRPr>
          </a:p>
        </p:txBody>
      </p:sp>
      <p:sp>
        <p:nvSpPr>
          <p:cNvPr id="17" name="Bent Arrow 16"/>
          <p:cNvSpPr/>
          <p:nvPr/>
        </p:nvSpPr>
        <p:spPr>
          <a:xfrm rot="5400000">
            <a:off x="5143500" y="2324100"/>
            <a:ext cx="1295400" cy="15240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tx1"/>
              </a:solidFill>
            </a:endParaRPr>
          </a:p>
        </p:txBody>
      </p:sp>
      <p:sp>
        <p:nvSpPr>
          <p:cNvPr id="18442" name="Slide Number Placeholder 10"/>
          <p:cNvSpPr>
            <a:spLocks noGrp="1"/>
          </p:cNvSpPr>
          <p:nvPr>
            <p:ph type="sldNum" sz="quarter" idx="11"/>
          </p:nvPr>
        </p:nvSpPr>
        <p:spPr>
          <a:xfrm>
            <a:off x="8534400" y="6629400"/>
            <a:ext cx="381000" cy="228600"/>
          </a:xfrm>
          <a:noFill/>
          <a:ln algn="ctr"/>
        </p:spPr>
        <p:txBody>
          <a:bodyPr>
            <a:spAutoFit/>
          </a:bodyPr>
          <a:lstStyle/>
          <a:p>
            <a:pPr>
              <a:spcBef>
                <a:spcPct val="50000"/>
              </a:spcBef>
            </a:pPr>
            <a:fld id="{BDDF9D89-339A-46D9-9DDB-9BA6D1FFA2E4}" type="slidenum">
              <a:rPr lang="en-US" sz="900" smtClean="0">
                <a:solidFill>
                  <a:srgbClr val="6F90BB"/>
                </a:solidFill>
              </a:rPr>
              <a:pPr>
                <a:spcBef>
                  <a:spcPct val="50000"/>
                </a:spcBef>
              </a:pPr>
              <a:t>3</a:t>
            </a:fld>
            <a:endParaRPr lang="en-US" sz="900" smtClean="0">
              <a:solidFill>
                <a:srgbClr val="6F90BB"/>
              </a:solidFill>
            </a:endParaRPr>
          </a:p>
        </p:txBody>
      </p:sp>
    </p:spTree>
  </p:cSld>
  <p:clrMapOvr>
    <a:masterClrMapping/>
  </p:clrMapOvr>
  <p:transition advTm="25461"/>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Discussion Activity</a:t>
            </a:r>
          </a:p>
        </p:txBody>
      </p:sp>
      <p:sp>
        <p:nvSpPr>
          <p:cNvPr id="73730" name="Content Placeholder 2"/>
          <p:cNvSpPr>
            <a:spLocks noGrp="1"/>
          </p:cNvSpPr>
          <p:nvPr>
            <p:ph idx="4294967295"/>
          </p:nvPr>
        </p:nvSpPr>
        <p:spPr/>
        <p:txBody>
          <a:bodyPr/>
          <a:lstStyle/>
          <a:p>
            <a:pPr eaLnBrk="1" hangingPunct="1"/>
            <a:r>
              <a:rPr lang="en-US" sz="2800" smtClean="0"/>
              <a:t>What is the hardest for the HR professional to control in a project (time, cost, scope)?</a:t>
            </a:r>
          </a:p>
          <a:p>
            <a:pPr eaLnBrk="1" hangingPunct="1"/>
            <a:r>
              <a:rPr lang="en-US" sz="2800" smtClean="0"/>
              <a:t>What can the HR professional do to help ensure success in time, cost, and scope?</a:t>
            </a:r>
          </a:p>
          <a:p>
            <a:pPr eaLnBrk="1" hangingPunct="1"/>
            <a:endParaRPr lang="en-US" sz="2800" smtClean="0"/>
          </a:p>
        </p:txBody>
      </p:sp>
      <p:sp>
        <p:nvSpPr>
          <p:cNvPr id="73731"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2453CA05-52C8-479A-9F9E-B419CBBF38BC}" type="slidenum">
              <a:rPr lang="en-US" sz="900" smtClean="0">
                <a:solidFill>
                  <a:srgbClr val="6F90BB"/>
                </a:solidFill>
              </a:rPr>
              <a:pPr>
                <a:spcBef>
                  <a:spcPct val="50000"/>
                </a:spcBef>
              </a:pPr>
              <a:t>30</a:t>
            </a:fld>
            <a:endParaRPr lang="en-US" sz="900" smtClean="0">
              <a:solidFill>
                <a:srgbClr val="6F90BB"/>
              </a:solidFill>
            </a:endParaRPr>
          </a:p>
        </p:txBody>
      </p:sp>
    </p:spTree>
  </p:cSld>
  <p:clrMapOvr>
    <a:masterClrMapping/>
  </p:clrMapOvr>
  <p:transition advTm="38271"/>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2"/>
          <p:cNvSpPr>
            <a:spLocks noGrp="1"/>
          </p:cNvSpPr>
          <p:nvPr>
            <p:ph type="title" idx="4294967295"/>
          </p:nvPr>
        </p:nvSpPr>
        <p:spPr>
          <a:xfrm>
            <a:off x="1676400" y="381000"/>
            <a:ext cx="7239000" cy="579438"/>
          </a:xfrm>
        </p:spPr>
        <p:txBody>
          <a:bodyPr anchor="t">
            <a:spAutoFit/>
          </a:bodyPr>
          <a:lstStyle/>
          <a:p>
            <a:pPr eaLnBrk="1" hangingPunct="1"/>
            <a:r>
              <a:rPr lang="en-US" sz="3200" smtClean="0">
                <a:solidFill>
                  <a:schemeClr val="bg1"/>
                </a:solidFill>
              </a:rPr>
              <a:t>PM Tools – Gantt Chart</a:t>
            </a:r>
            <a:endParaRPr lang="en-US" sz="3200" smtClean="0"/>
          </a:p>
        </p:txBody>
      </p:sp>
      <p:pic>
        <p:nvPicPr>
          <p:cNvPr id="75778" name="Picture 2"/>
          <p:cNvPicPr>
            <a:picLocks noGrp="1" noChangeAspect="1" noChangeArrowheads="1"/>
          </p:cNvPicPr>
          <p:nvPr>
            <p:ph idx="4294967295"/>
          </p:nvPr>
        </p:nvPicPr>
        <p:blipFill>
          <a:blip r:embed="rId3"/>
          <a:srcRect/>
          <a:stretch>
            <a:fillRect/>
          </a:stretch>
        </p:blipFill>
        <p:spPr>
          <a:xfrm>
            <a:off x="1447800" y="2286000"/>
            <a:ext cx="7239000" cy="2133600"/>
          </a:xfrm>
        </p:spPr>
      </p:pic>
      <p:sp>
        <p:nvSpPr>
          <p:cNvPr id="75779" name="Slide Number Placeholder 1"/>
          <p:cNvSpPr>
            <a:spLocks noGrp="1"/>
          </p:cNvSpPr>
          <p:nvPr>
            <p:ph type="sldNum" sz="quarter" idx="11"/>
          </p:nvPr>
        </p:nvSpPr>
        <p:spPr>
          <a:xfrm>
            <a:off x="8534400" y="6629400"/>
            <a:ext cx="381000" cy="228600"/>
          </a:xfrm>
          <a:noFill/>
          <a:ln algn="ctr"/>
        </p:spPr>
        <p:txBody>
          <a:bodyPr>
            <a:spAutoFit/>
          </a:bodyPr>
          <a:lstStyle/>
          <a:p>
            <a:pPr>
              <a:spcBef>
                <a:spcPct val="50000"/>
              </a:spcBef>
            </a:pPr>
            <a:fld id="{B2FC5E4E-56B3-43DF-A8CA-8FA83942C49B}" type="slidenum">
              <a:rPr lang="en-US" sz="900" smtClean="0">
                <a:solidFill>
                  <a:srgbClr val="6F90BB"/>
                </a:solidFill>
              </a:rPr>
              <a:pPr>
                <a:spcBef>
                  <a:spcPct val="50000"/>
                </a:spcBef>
              </a:pPr>
              <a:t>31</a:t>
            </a:fld>
            <a:endParaRPr lang="en-US" sz="900" smtClean="0">
              <a:solidFill>
                <a:srgbClr val="6F90BB"/>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p:cNvSpPr>
            <a:spLocks noGrp="1"/>
          </p:cNvSpPr>
          <p:nvPr>
            <p:ph type="title" idx="4294967295"/>
          </p:nvPr>
        </p:nvSpPr>
        <p:spPr>
          <a:xfrm>
            <a:off x="1676400" y="381000"/>
            <a:ext cx="7239000" cy="579438"/>
          </a:xfrm>
        </p:spPr>
        <p:txBody>
          <a:bodyPr anchor="t">
            <a:spAutoFit/>
          </a:bodyPr>
          <a:lstStyle/>
          <a:p>
            <a:pPr eaLnBrk="1" hangingPunct="1"/>
            <a:r>
              <a:rPr lang="en-US" sz="3200" smtClean="0">
                <a:solidFill>
                  <a:schemeClr val="bg1"/>
                </a:solidFill>
              </a:rPr>
              <a:t>PM Tools – PERT Chart</a:t>
            </a:r>
            <a:endParaRPr lang="en-US" sz="3200" smtClean="0"/>
          </a:p>
        </p:txBody>
      </p:sp>
      <p:sp>
        <p:nvSpPr>
          <p:cNvPr id="77826"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022B36CD-B874-4CD2-BA7F-4384F3ABBE8D}" type="slidenum">
              <a:rPr lang="en-US" sz="900" smtClean="0">
                <a:solidFill>
                  <a:srgbClr val="6F90BB"/>
                </a:solidFill>
              </a:rPr>
              <a:pPr>
                <a:spcBef>
                  <a:spcPct val="50000"/>
                </a:spcBef>
              </a:pPr>
              <a:t>32</a:t>
            </a:fld>
            <a:endParaRPr lang="en-US" sz="900" smtClean="0">
              <a:solidFill>
                <a:srgbClr val="6F90BB"/>
              </a:solidFill>
            </a:endParaRPr>
          </a:p>
        </p:txBody>
      </p:sp>
      <p:pic>
        <p:nvPicPr>
          <p:cNvPr id="77827" name="Picture 2"/>
          <p:cNvPicPr>
            <a:picLocks noGrp="1" noChangeAspect="1" noChangeArrowheads="1"/>
          </p:cNvPicPr>
          <p:nvPr>
            <p:ph idx="4294967295"/>
          </p:nvPr>
        </p:nvPicPr>
        <p:blipFill>
          <a:blip r:embed="rId3"/>
          <a:srcRect/>
          <a:stretch>
            <a:fillRect/>
          </a:stretch>
        </p:blipFill>
        <p:spPr>
          <a:xfrm>
            <a:off x="1828800" y="1706563"/>
            <a:ext cx="6858000" cy="4084637"/>
          </a:xfr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itle 1"/>
          <p:cNvSpPr>
            <a:spLocks noGrp="1"/>
          </p:cNvSpPr>
          <p:nvPr>
            <p:ph type="title" idx="4294967295"/>
          </p:nvPr>
        </p:nvSpPr>
        <p:spPr>
          <a:xfrm>
            <a:off x="1676400" y="381000"/>
            <a:ext cx="7239000" cy="579438"/>
          </a:xfrm>
        </p:spPr>
        <p:txBody>
          <a:bodyPr anchor="t">
            <a:spAutoFit/>
          </a:bodyPr>
          <a:lstStyle/>
          <a:p>
            <a:pPr eaLnBrk="1" hangingPunct="1"/>
            <a:r>
              <a:rPr lang="en-US" sz="3200" smtClean="0">
                <a:solidFill>
                  <a:schemeClr val="bg1"/>
                </a:solidFill>
              </a:rPr>
              <a:t>PM Tools – Fishbone Diagram</a:t>
            </a:r>
            <a:endParaRPr lang="en-US" sz="3200" smtClean="0"/>
          </a:p>
        </p:txBody>
      </p:sp>
      <p:sp>
        <p:nvSpPr>
          <p:cNvPr id="79874"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AC278D62-0E25-4EF4-BE0B-099AC0088E2A}" type="slidenum">
              <a:rPr lang="en-US" sz="900" smtClean="0">
                <a:solidFill>
                  <a:srgbClr val="6F90BB"/>
                </a:solidFill>
              </a:rPr>
              <a:pPr>
                <a:spcBef>
                  <a:spcPct val="50000"/>
                </a:spcBef>
              </a:pPr>
              <a:t>33</a:t>
            </a:fld>
            <a:endParaRPr lang="en-US" sz="900" smtClean="0">
              <a:solidFill>
                <a:srgbClr val="6F90BB"/>
              </a:solidFill>
            </a:endParaRPr>
          </a:p>
        </p:txBody>
      </p:sp>
      <p:graphicFrame>
        <p:nvGraphicFramePr>
          <p:cNvPr id="5" name="Table 4"/>
          <p:cNvGraphicFramePr>
            <a:graphicFrameLocks noGrp="1"/>
          </p:cNvGraphicFramePr>
          <p:nvPr/>
        </p:nvGraphicFramePr>
        <p:xfrm>
          <a:off x="2514600" y="2438400"/>
          <a:ext cx="4198938" cy="2767013"/>
        </p:xfrm>
        <a:graphic>
          <a:graphicData uri="http://schemas.openxmlformats.org/drawingml/2006/table">
            <a:tbl>
              <a:tblPr/>
              <a:tblGrid>
                <a:gridCol w="3990615"/>
                <a:gridCol w="208074"/>
              </a:tblGrid>
              <a:tr h="498472">
                <a:tc rowSpan="2">
                  <a:txBody>
                    <a:bodyPr/>
                    <a:lstStyle/>
                    <a:p>
                      <a:endParaRPr lang="en-US" sz="1800" dirty="0"/>
                    </a:p>
                  </a:txBody>
                  <a:tcPr marL="0" marR="0" marT="0" marB="0">
                    <a:lnL>
                      <a:noFill/>
                    </a:lnL>
                    <a:lnR>
                      <a:noFill/>
                    </a:lnR>
                    <a:lnT>
                      <a:noFill/>
                    </a:lnT>
                    <a:lnB>
                      <a:noFill/>
                    </a:lnB>
                    <a:solidFill>
                      <a:srgbClr val="FFFFFF"/>
                    </a:solidFill>
                  </a:tcPr>
                </a:tc>
                <a:tc>
                  <a:txBody>
                    <a:bodyPr/>
                    <a:lstStyle/>
                    <a:p>
                      <a:endParaRPr lang="en-US" sz="1800" dirty="0"/>
                    </a:p>
                  </a:txBody>
                  <a:tcPr marL="91337" marR="91337" marT="45668" marB="45668">
                    <a:lnL>
                      <a:noFill/>
                    </a:lnL>
                  </a:tcPr>
                </a:tc>
              </a:tr>
              <a:tr h="399899">
                <a:tc vMerge="1">
                  <a:txBody>
                    <a:bodyPr/>
                    <a:lstStyle/>
                    <a:p>
                      <a:endParaRPr lang="en-US"/>
                    </a:p>
                  </a:txBody>
                  <a:tcPr/>
                </a:tc>
                <a:tc>
                  <a:txBody>
                    <a:bodyPr/>
                    <a:lstStyle/>
                    <a:p>
                      <a:endParaRPr lang="en-US" sz="1800" dirty="0"/>
                    </a:p>
                  </a:txBody>
                  <a:tcPr marL="9514" marR="9514" marT="9514" marB="9514" anchor="ctr">
                    <a:lnL>
                      <a:noFill/>
                    </a:lnL>
                    <a:lnR>
                      <a:noFill/>
                    </a:lnR>
                    <a:lnB>
                      <a:noFill/>
                    </a:lnB>
                    <a:solidFill>
                      <a:srgbClr val="001894"/>
                    </a:solidFill>
                  </a:tcPr>
                </a:tc>
              </a:tr>
              <a:tr h="498472">
                <a:tc>
                  <a:txBody>
                    <a:bodyPr/>
                    <a:lstStyle/>
                    <a:p>
                      <a:endParaRPr lang="en-US" sz="1800" dirty="0"/>
                    </a:p>
                  </a:txBody>
                  <a:tcPr marL="0" marR="0" marT="0" marB="0">
                    <a:lnL>
                      <a:noFill/>
                    </a:lnL>
                    <a:lnR>
                      <a:noFill/>
                    </a:lnR>
                    <a:lnT>
                      <a:noFill/>
                    </a:lnT>
                    <a:lnB>
                      <a:noFill/>
                    </a:lnB>
                    <a:solidFill>
                      <a:srgbClr val="001894"/>
                    </a:solidFill>
                  </a:tcPr>
                </a:tc>
                <a:tc>
                  <a:txBody>
                    <a:bodyPr/>
                    <a:lstStyle/>
                    <a:p>
                      <a:endParaRPr lang="en-US" sz="1800" dirty="0"/>
                    </a:p>
                  </a:txBody>
                  <a:tcPr marL="91337" marR="91337" marT="45668" marB="45668">
                    <a:lnL>
                      <a:noFill/>
                    </a:lnL>
                    <a:lnT>
                      <a:noFill/>
                    </a:lnT>
                  </a:tcPr>
                </a:tc>
              </a:tr>
              <a:tr h="373960">
                <a:tc gridSpan="2">
                  <a:txBody>
                    <a:bodyPr/>
                    <a:lstStyle/>
                    <a:p>
                      <a:endParaRPr lang="en-US" sz="1800" dirty="0"/>
                    </a:p>
                  </a:txBody>
                  <a:tcPr marL="0" marR="0" marT="0" marB="0">
                    <a:lnL>
                      <a:noFill/>
                    </a:lnL>
                    <a:lnR>
                      <a:noFill/>
                    </a:lnR>
                    <a:lnT>
                      <a:noFill/>
                    </a:lnT>
                    <a:lnB>
                      <a:noFill/>
                    </a:lnB>
                    <a:solidFill>
                      <a:srgbClr val="001894"/>
                    </a:solidFill>
                  </a:tcPr>
                </a:tc>
                <a:tc hMerge="1">
                  <a:txBody>
                    <a:bodyPr/>
                    <a:lstStyle/>
                    <a:p>
                      <a:endParaRPr lang="en-US"/>
                    </a:p>
                  </a:txBody>
                  <a:tcPr/>
                </a:tc>
              </a:tr>
              <a:tr h="498472">
                <a:tc>
                  <a:txBody>
                    <a:bodyPr/>
                    <a:lstStyle/>
                    <a:p>
                      <a:pPr algn="ctr"/>
                      <a:r>
                        <a:rPr lang="en-US" sz="1800" b="1" dirty="0"/>
                        <a:t>Figure 1:</a:t>
                      </a:r>
                      <a:r>
                        <a:rPr lang="en-US" sz="1800" dirty="0"/>
                        <a:t> Fishbone Diagram Example</a:t>
                      </a:r>
                    </a:p>
                  </a:txBody>
                  <a:tcPr marL="19029" marR="19029" marT="19029" marB="19029">
                    <a:lnL>
                      <a:noFill/>
                    </a:lnL>
                    <a:lnR>
                      <a:noFill/>
                    </a:lnR>
                    <a:lnT>
                      <a:noFill/>
                    </a:lnT>
                    <a:lnB>
                      <a:noFill/>
                    </a:lnB>
                    <a:solidFill>
                      <a:srgbClr val="001894"/>
                    </a:solidFill>
                  </a:tcPr>
                </a:tc>
                <a:tc>
                  <a:txBody>
                    <a:bodyPr/>
                    <a:lstStyle/>
                    <a:p>
                      <a:endParaRPr lang="en-US" sz="1800" dirty="0"/>
                    </a:p>
                  </a:txBody>
                  <a:tcPr marL="91337" marR="91337" marT="45668" marB="45668">
                    <a:lnL>
                      <a:noFill/>
                    </a:lnL>
                    <a:lnT>
                      <a:noFill/>
                    </a:lnT>
                  </a:tcPr>
                </a:tc>
              </a:tr>
              <a:tr h="498472">
                <a:tc>
                  <a:txBody>
                    <a:bodyPr/>
                    <a:lstStyle/>
                    <a:p>
                      <a:pPr algn="ctr"/>
                      <a:endParaRPr lang="en-US" sz="1800" dirty="0"/>
                    </a:p>
                  </a:txBody>
                  <a:tcPr marL="0" marR="0" marT="0" marB="0">
                    <a:lnL>
                      <a:noFill/>
                    </a:lnL>
                    <a:lnR>
                      <a:noFill/>
                    </a:lnR>
                    <a:lnT>
                      <a:noFill/>
                    </a:lnT>
                    <a:lnB>
                      <a:noFill/>
                    </a:lnB>
                    <a:solidFill>
                      <a:srgbClr val="FFFFFF"/>
                    </a:solidFill>
                  </a:tcPr>
                </a:tc>
                <a:tc>
                  <a:txBody>
                    <a:bodyPr/>
                    <a:lstStyle/>
                    <a:p>
                      <a:endParaRPr lang="en-US" sz="1800" dirty="0"/>
                    </a:p>
                  </a:txBody>
                  <a:tcPr marL="91337" marR="91337" marT="45668" marB="45668">
                    <a:lnL>
                      <a:noFill/>
                    </a:lnL>
                  </a:tcPr>
                </a:tc>
              </a:tr>
            </a:tbl>
          </a:graphicData>
        </a:graphic>
      </p:graphicFrame>
      <p:pic>
        <p:nvPicPr>
          <p:cNvPr id="79894" name="Picture 1" descr="Fishbone cause and effect diagram example."/>
          <p:cNvPicPr>
            <a:picLocks noGrp="1" noChangeAspect="1" noChangeArrowheads="1"/>
          </p:cNvPicPr>
          <p:nvPr>
            <p:ph idx="4294967295"/>
          </p:nvPr>
        </p:nvPicPr>
        <p:blipFill>
          <a:blip r:embed="rId3"/>
          <a:srcRect/>
          <a:stretch>
            <a:fillRect/>
          </a:stretch>
        </p:blipFill>
        <p:spPr>
          <a:xfrm>
            <a:off x="2622550" y="2236788"/>
            <a:ext cx="4249738" cy="2952750"/>
          </a:xfr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itle 1"/>
          <p:cNvSpPr>
            <a:spLocks noGrp="1"/>
          </p:cNvSpPr>
          <p:nvPr>
            <p:ph type="title" idx="4294967295"/>
          </p:nvPr>
        </p:nvSpPr>
        <p:spPr>
          <a:xfrm>
            <a:off x="1676400" y="381000"/>
            <a:ext cx="7239000" cy="579438"/>
          </a:xfrm>
        </p:spPr>
        <p:txBody>
          <a:bodyPr anchor="t">
            <a:spAutoFit/>
          </a:bodyPr>
          <a:lstStyle/>
          <a:p>
            <a:pPr eaLnBrk="1" hangingPunct="1"/>
            <a:r>
              <a:rPr lang="en-US" sz="3200" smtClean="0">
                <a:solidFill>
                  <a:schemeClr val="bg1"/>
                </a:solidFill>
              </a:rPr>
              <a:t>PM Tools – Event Chain</a:t>
            </a:r>
            <a:endParaRPr lang="en-US" sz="3200" smtClean="0"/>
          </a:p>
        </p:txBody>
      </p:sp>
      <p:sp>
        <p:nvSpPr>
          <p:cNvPr id="81922" name="Content Placeholder 2"/>
          <p:cNvSpPr>
            <a:spLocks noGrp="1"/>
          </p:cNvSpPr>
          <p:nvPr>
            <p:ph idx="4294967295"/>
          </p:nvPr>
        </p:nvSpPr>
        <p:spPr/>
        <p:txBody>
          <a:bodyPr/>
          <a:lstStyle/>
          <a:p>
            <a:pPr marL="0" eaLnBrk="1" hangingPunct="1"/>
            <a:endParaRPr lang="en-US" smtClean="0"/>
          </a:p>
          <a:p>
            <a:pPr marL="0" eaLnBrk="1" hangingPunct="1"/>
            <a:endParaRPr lang="en-US" smtClean="0"/>
          </a:p>
          <a:p>
            <a:pPr marL="0" eaLnBrk="1" hangingPunct="1"/>
            <a:endParaRPr lang="en-US" smtClean="0"/>
          </a:p>
          <a:p>
            <a:pPr marL="0" eaLnBrk="1" hangingPunct="1"/>
            <a:endParaRPr lang="en-US" smtClean="0"/>
          </a:p>
          <a:p>
            <a:pPr marL="0" eaLnBrk="1" hangingPunct="1"/>
            <a:endParaRPr lang="en-US" smtClean="0"/>
          </a:p>
          <a:p>
            <a:pPr marL="0" eaLnBrk="1" hangingPunct="1"/>
            <a:endParaRPr lang="en-US" smtClean="0"/>
          </a:p>
          <a:p>
            <a:pPr marL="0" eaLnBrk="1" hangingPunct="1"/>
            <a:endParaRPr lang="en-US" smtClean="0"/>
          </a:p>
        </p:txBody>
      </p:sp>
      <p:sp>
        <p:nvSpPr>
          <p:cNvPr id="81923"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0F10D4D9-3463-4B0C-B863-DC88F0CB4192}" type="slidenum">
              <a:rPr lang="en-US" sz="900" smtClean="0">
                <a:solidFill>
                  <a:srgbClr val="6F90BB"/>
                </a:solidFill>
              </a:rPr>
              <a:pPr>
                <a:spcBef>
                  <a:spcPct val="50000"/>
                </a:spcBef>
              </a:pPr>
              <a:t>34</a:t>
            </a:fld>
            <a:endParaRPr lang="en-US" sz="900" smtClean="0">
              <a:solidFill>
                <a:srgbClr val="6F90BB"/>
              </a:solidFill>
            </a:endParaRPr>
          </a:p>
        </p:txBody>
      </p:sp>
      <p:pic>
        <p:nvPicPr>
          <p:cNvPr id="81924" name="Picture 2" descr="http://www.intaver.com/images/ecm02.jpg"/>
          <p:cNvPicPr>
            <a:picLocks noChangeAspect="1" noChangeArrowheads="1"/>
          </p:cNvPicPr>
          <p:nvPr/>
        </p:nvPicPr>
        <p:blipFill>
          <a:blip r:embed="rId3"/>
          <a:srcRect/>
          <a:stretch>
            <a:fillRect/>
          </a:stretch>
        </p:blipFill>
        <p:spPr bwMode="auto">
          <a:xfrm>
            <a:off x="2209800" y="2286000"/>
            <a:ext cx="5484813" cy="2895600"/>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itle 1"/>
          <p:cNvSpPr>
            <a:spLocks noGrp="1"/>
          </p:cNvSpPr>
          <p:nvPr>
            <p:ph type="title" idx="4294967295"/>
          </p:nvPr>
        </p:nvSpPr>
        <p:spPr>
          <a:xfrm>
            <a:off x="1676400" y="381000"/>
            <a:ext cx="7239000" cy="579438"/>
          </a:xfrm>
        </p:spPr>
        <p:txBody>
          <a:bodyPr anchor="t">
            <a:spAutoFit/>
          </a:bodyPr>
          <a:lstStyle/>
          <a:p>
            <a:pPr eaLnBrk="1" hangingPunct="1"/>
            <a:r>
              <a:rPr lang="en-US" sz="3200" smtClean="0">
                <a:solidFill>
                  <a:schemeClr val="bg1"/>
                </a:solidFill>
              </a:rPr>
              <a:t>PM Tools – Run Chart</a:t>
            </a:r>
            <a:endParaRPr lang="en-US" sz="3200" smtClean="0"/>
          </a:p>
        </p:txBody>
      </p:sp>
      <p:sp>
        <p:nvSpPr>
          <p:cNvPr id="83970"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3CC625CD-9F71-4603-BB40-181DE2262716}" type="slidenum">
              <a:rPr lang="en-US" sz="900" smtClean="0">
                <a:solidFill>
                  <a:srgbClr val="6F90BB"/>
                </a:solidFill>
              </a:rPr>
              <a:pPr>
                <a:spcBef>
                  <a:spcPct val="50000"/>
                </a:spcBef>
              </a:pPr>
              <a:t>35</a:t>
            </a:fld>
            <a:endParaRPr lang="en-US" sz="900" smtClean="0">
              <a:solidFill>
                <a:srgbClr val="6F90BB"/>
              </a:solidFill>
            </a:endParaRPr>
          </a:p>
        </p:txBody>
      </p:sp>
      <p:pic>
        <p:nvPicPr>
          <p:cNvPr id="83971" name="Picture 2" descr="C:\Documents and Settings\Administrator\My Documents\My Pictures\Run Chart.gif"/>
          <p:cNvPicPr>
            <a:picLocks noGrp="1" noChangeAspect="1" noChangeArrowheads="1"/>
          </p:cNvPicPr>
          <p:nvPr>
            <p:ph idx="4294967295"/>
          </p:nvPr>
        </p:nvPicPr>
        <p:blipFill>
          <a:blip r:embed="rId3"/>
          <a:srcRect/>
          <a:stretch>
            <a:fillRect/>
          </a:stretch>
        </p:blipFill>
        <p:spPr>
          <a:xfrm>
            <a:off x="2189163" y="1884363"/>
            <a:ext cx="5322887" cy="3233737"/>
          </a:xfr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Project Management Software</a:t>
            </a:r>
          </a:p>
        </p:txBody>
      </p:sp>
      <p:sp>
        <p:nvSpPr>
          <p:cNvPr id="86018" name="Content Placeholder 2"/>
          <p:cNvSpPr>
            <a:spLocks noGrp="1"/>
          </p:cNvSpPr>
          <p:nvPr>
            <p:ph idx="4294967295"/>
          </p:nvPr>
        </p:nvSpPr>
        <p:spPr>
          <a:xfrm>
            <a:off x="1828800" y="1587500"/>
            <a:ext cx="6858000" cy="4538663"/>
          </a:xfrm>
        </p:spPr>
        <p:txBody>
          <a:bodyPr/>
          <a:lstStyle/>
          <a:p>
            <a:pPr eaLnBrk="1" hangingPunct="1">
              <a:lnSpc>
                <a:spcPct val="80000"/>
              </a:lnSpc>
            </a:pPr>
            <a:r>
              <a:rPr lang="en-US" sz="2800" smtClean="0"/>
              <a:t>Desktop</a:t>
            </a:r>
          </a:p>
          <a:p>
            <a:pPr lvl="1" eaLnBrk="1" hangingPunct="1">
              <a:lnSpc>
                <a:spcPct val="80000"/>
              </a:lnSpc>
            </a:pPr>
            <a:r>
              <a:rPr lang="en-US" sz="2800" smtClean="0"/>
              <a:t>Microsoft Project</a:t>
            </a:r>
          </a:p>
          <a:p>
            <a:pPr lvl="1" eaLnBrk="1" hangingPunct="1">
              <a:lnSpc>
                <a:spcPct val="80000"/>
              </a:lnSpc>
            </a:pPr>
            <a:r>
              <a:rPr lang="en-US" sz="2800" smtClean="0"/>
              <a:t>Cerebral Project</a:t>
            </a:r>
          </a:p>
          <a:p>
            <a:pPr eaLnBrk="1" hangingPunct="1">
              <a:lnSpc>
                <a:spcPct val="80000"/>
              </a:lnSpc>
            </a:pPr>
            <a:r>
              <a:rPr lang="en-US" sz="2800" smtClean="0"/>
              <a:t>Web based</a:t>
            </a:r>
          </a:p>
          <a:p>
            <a:pPr lvl="1" eaLnBrk="1" hangingPunct="1">
              <a:lnSpc>
                <a:spcPct val="80000"/>
              </a:lnSpc>
            </a:pPr>
            <a:r>
              <a:rPr lang="en-US" sz="2800" smtClean="0"/>
              <a:t>@task</a:t>
            </a:r>
          </a:p>
          <a:p>
            <a:pPr lvl="1" eaLnBrk="1" hangingPunct="1">
              <a:lnSpc>
                <a:spcPct val="80000"/>
              </a:lnSpc>
            </a:pPr>
            <a:r>
              <a:rPr lang="en-US" sz="2800" smtClean="0"/>
              <a:t>Project Insight</a:t>
            </a:r>
          </a:p>
          <a:p>
            <a:pPr eaLnBrk="1" hangingPunct="1">
              <a:lnSpc>
                <a:spcPct val="80000"/>
              </a:lnSpc>
            </a:pPr>
            <a:r>
              <a:rPr lang="en-US" sz="2800" smtClean="0"/>
              <a:t>Opensource</a:t>
            </a:r>
          </a:p>
          <a:p>
            <a:pPr lvl="1" eaLnBrk="1" hangingPunct="1">
              <a:lnSpc>
                <a:spcPct val="80000"/>
              </a:lnSpc>
            </a:pPr>
            <a:r>
              <a:rPr lang="en-US" sz="2800" smtClean="0"/>
              <a:t>Kplato</a:t>
            </a:r>
          </a:p>
          <a:p>
            <a:pPr lvl="1" eaLnBrk="1" hangingPunct="1">
              <a:lnSpc>
                <a:spcPct val="80000"/>
              </a:lnSpc>
            </a:pPr>
            <a:r>
              <a:rPr lang="en-US" sz="2800" smtClean="0"/>
              <a:t>Openwork Bench</a:t>
            </a:r>
          </a:p>
          <a:p>
            <a:pPr lvl="1" eaLnBrk="1" hangingPunct="1">
              <a:lnSpc>
                <a:spcPct val="80000"/>
              </a:lnSpc>
            </a:pPr>
            <a:r>
              <a:rPr lang="en-US" sz="2800" smtClean="0"/>
              <a:t>dotProject</a:t>
            </a:r>
          </a:p>
        </p:txBody>
      </p:sp>
      <p:sp>
        <p:nvSpPr>
          <p:cNvPr id="86019"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AF13C836-4377-4459-8B83-3C4AB7AB5CFB}" type="slidenum">
              <a:rPr lang="en-US" sz="900" smtClean="0">
                <a:solidFill>
                  <a:srgbClr val="6F90BB"/>
                </a:solidFill>
              </a:rPr>
              <a:pPr>
                <a:spcBef>
                  <a:spcPct val="50000"/>
                </a:spcBef>
              </a:pPr>
              <a:t>36</a:t>
            </a:fld>
            <a:endParaRPr lang="en-US" sz="900" smtClean="0">
              <a:solidFill>
                <a:srgbClr val="6F90BB"/>
              </a:solidFill>
            </a:endParaRPr>
          </a:p>
        </p:txBody>
      </p:sp>
    </p:spTree>
  </p:cSld>
  <p:clrMapOvr>
    <a:masterClrMapping/>
  </p:clrMapOvr>
  <p:transition advTm="48741"/>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Discussion Topics</a:t>
            </a:r>
          </a:p>
        </p:txBody>
      </p:sp>
      <p:sp>
        <p:nvSpPr>
          <p:cNvPr id="88066" name="Content Placeholder 2"/>
          <p:cNvSpPr>
            <a:spLocks noGrp="1"/>
          </p:cNvSpPr>
          <p:nvPr>
            <p:ph idx="4294967295"/>
          </p:nvPr>
        </p:nvSpPr>
        <p:spPr>
          <a:xfrm>
            <a:off x="1828800" y="1803400"/>
            <a:ext cx="6858000" cy="4322763"/>
          </a:xfrm>
        </p:spPr>
        <p:txBody>
          <a:bodyPr/>
          <a:lstStyle/>
          <a:p>
            <a:pPr eaLnBrk="1" hangingPunct="1">
              <a:lnSpc>
                <a:spcPct val="90000"/>
              </a:lnSpc>
            </a:pPr>
            <a:r>
              <a:rPr lang="en-US" sz="2800" smtClean="0"/>
              <a:t>Provide an example of a project management tool and discuss how it could be used.</a:t>
            </a:r>
          </a:p>
          <a:p>
            <a:pPr eaLnBrk="1" hangingPunct="1">
              <a:lnSpc>
                <a:spcPct val="90000"/>
              </a:lnSpc>
              <a:buFontTx/>
              <a:buNone/>
            </a:pPr>
            <a:endParaRPr lang="en-US" sz="2800" smtClean="0"/>
          </a:p>
          <a:p>
            <a:pPr eaLnBrk="1" hangingPunct="1">
              <a:lnSpc>
                <a:spcPct val="90000"/>
              </a:lnSpc>
            </a:pPr>
            <a:r>
              <a:rPr lang="en-US" sz="2800" smtClean="0"/>
              <a:t>Provide one software resource and identify its strengths and weaknesses.</a:t>
            </a:r>
          </a:p>
        </p:txBody>
      </p:sp>
      <p:sp>
        <p:nvSpPr>
          <p:cNvPr id="88067"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6400EEAA-0DBE-4851-94DB-B8D758447BC8}" type="slidenum">
              <a:rPr lang="en-US" sz="900" smtClean="0">
                <a:solidFill>
                  <a:srgbClr val="6F90BB"/>
                </a:solidFill>
              </a:rPr>
              <a:pPr>
                <a:spcBef>
                  <a:spcPct val="50000"/>
                </a:spcBef>
              </a:pPr>
              <a:t>37</a:t>
            </a:fld>
            <a:endParaRPr lang="en-US" sz="900" smtClean="0">
              <a:solidFill>
                <a:srgbClr val="6F90BB"/>
              </a:solidFill>
            </a:endParaRPr>
          </a:p>
        </p:txBody>
      </p:sp>
    </p:spTree>
  </p:cSld>
  <p:clrMapOvr>
    <a:masterClrMapping/>
  </p:clrMapOvr>
  <p:transition advTm="26871"/>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Title 2"/>
          <p:cNvSpPr>
            <a:spLocks noGrp="1"/>
          </p:cNvSpPr>
          <p:nvPr>
            <p:ph type="title" idx="4294967295"/>
          </p:nvPr>
        </p:nvSpPr>
        <p:spPr>
          <a:xfrm>
            <a:off x="722313" y="4953000"/>
            <a:ext cx="7772400" cy="519113"/>
          </a:xfrm>
        </p:spPr>
        <p:txBody>
          <a:bodyPr anchor="t">
            <a:spAutoFit/>
          </a:bodyPr>
          <a:lstStyle/>
          <a:p>
            <a:pPr eaLnBrk="1" hangingPunct="1"/>
            <a:r>
              <a:rPr lang="en-US" sz="2800" b="1" smtClean="0">
                <a:solidFill>
                  <a:schemeClr val="tx1"/>
                </a:solidFill>
              </a:rPr>
              <a:t>SECTION #3</a:t>
            </a:r>
          </a:p>
        </p:txBody>
      </p:sp>
      <p:sp>
        <p:nvSpPr>
          <p:cNvPr id="90114" name="Text Placeholder 3"/>
          <p:cNvSpPr>
            <a:spLocks noGrp="1"/>
          </p:cNvSpPr>
          <p:nvPr>
            <p:ph type="body" idx="4294967295"/>
          </p:nvPr>
        </p:nvSpPr>
        <p:spPr>
          <a:xfrm>
            <a:off x="722313" y="2438400"/>
            <a:ext cx="6897687" cy="1676400"/>
          </a:xfrm>
        </p:spPr>
        <p:txBody>
          <a:bodyPr anchor="b"/>
          <a:lstStyle/>
          <a:p>
            <a:pPr marL="0" indent="0" eaLnBrk="1" hangingPunct="1">
              <a:buFontTx/>
              <a:buNone/>
            </a:pPr>
            <a:r>
              <a:rPr lang="en-US" sz="4000" b="1" smtClean="0"/>
              <a:t>MANAGING PROJECTS AND HRIS</a:t>
            </a:r>
          </a:p>
        </p:txBody>
      </p:sp>
      <p:sp>
        <p:nvSpPr>
          <p:cNvPr id="90115" name="Slide Number Placeholder 1"/>
          <p:cNvSpPr>
            <a:spLocks noGrp="1"/>
          </p:cNvSpPr>
          <p:nvPr>
            <p:ph type="sldNum" sz="quarter" idx="11"/>
          </p:nvPr>
        </p:nvSpPr>
        <p:spPr>
          <a:xfrm>
            <a:off x="8534400" y="6629400"/>
            <a:ext cx="381000" cy="228600"/>
          </a:xfrm>
          <a:noFill/>
          <a:ln algn="ctr"/>
        </p:spPr>
        <p:txBody>
          <a:bodyPr>
            <a:spAutoFit/>
          </a:bodyPr>
          <a:lstStyle/>
          <a:p>
            <a:pPr>
              <a:spcBef>
                <a:spcPct val="50000"/>
              </a:spcBef>
            </a:pPr>
            <a:fld id="{481B9357-3384-4405-B1C2-B2CF479CD82C}" type="slidenum">
              <a:rPr lang="en-US" sz="900" smtClean="0">
                <a:solidFill>
                  <a:srgbClr val="6F90BB"/>
                </a:solidFill>
              </a:rPr>
              <a:pPr>
                <a:spcBef>
                  <a:spcPct val="50000"/>
                </a:spcBef>
              </a:pPr>
              <a:t>38</a:t>
            </a:fld>
            <a:endParaRPr lang="en-US" sz="900" smtClean="0">
              <a:solidFill>
                <a:srgbClr val="6F90BB"/>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Title 1"/>
          <p:cNvSpPr>
            <a:spLocks noGrp="1"/>
          </p:cNvSpPr>
          <p:nvPr>
            <p:ph type="title" idx="4294967295"/>
          </p:nvPr>
        </p:nvSpPr>
        <p:spPr>
          <a:xfrm>
            <a:off x="1676400" y="381000"/>
            <a:ext cx="7239000" cy="579438"/>
          </a:xfrm>
        </p:spPr>
        <p:txBody>
          <a:bodyPr anchor="t">
            <a:spAutoFit/>
          </a:bodyPr>
          <a:lstStyle/>
          <a:p>
            <a:pPr eaLnBrk="1" hangingPunct="1"/>
            <a:r>
              <a:rPr lang="en-US" sz="3200" smtClean="0">
                <a:solidFill>
                  <a:schemeClr val="bg1"/>
                </a:solidFill>
              </a:rPr>
              <a:t>Managing Projects </a:t>
            </a:r>
            <a:endParaRPr lang="en-US" sz="3200" smtClean="0"/>
          </a:p>
        </p:txBody>
      </p:sp>
      <p:sp>
        <p:nvSpPr>
          <p:cNvPr id="92162" name="Content Placeholder 2"/>
          <p:cNvSpPr>
            <a:spLocks noGrp="1"/>
          </p:cNvSpPr>
          <p:nvPr>
            <p:ph idx="4294967295"/>
          </p:nvPr>
        </p:nvSpPr>
        <p:spPr/>
        <p:txBody>
          <a:bodyPr/>
          <a:lstStyle/>
          <a:p>
            <a:pPr eaLnBrk="1" hangingPunct="1"/>
            <a:r>
              <a:rPr lang="en-US" sz="2800" smtClean="0"/>
              <a:t>Control Factors</a:t>
            </a:r>
          </a:p>
          <a:p>
            <a:pPr lvl="1" eaLnBrk="1" hangingPunct="1"/>
            <a:r>
              <a:rPr lang="en-US" sz="2400" smtClean="0"/>
              <a:t>Time</a:t>
            </a:r>
          </a:p>
          <a:p>
            <a:pPr lvl="2" eaLnBrk="1" hangingPunct="1"/>
            <a:r>
              <a:rPr lang="en-US" sz="1600" smtClean="0"/>
              <a:t>Scheduling / Gnatt and PERT Charts</a:t>
            </a:r>
          </a:p>
          <a:p>
            <a:pPr lvl="1" eaLnBrk="1" hangingPunct="1"/>
            <a:r>
              <a:rPr lang="en-US" sz="2400" smtClean="0"/>
              <a:t>Money</a:t>
            </a:r>
          </a:p>
          <a:p>
            <a:pPr lvl="2" eaLnBrk="1" hangingPunct="1"/>
            <a:r>
              <a:rPr lang="en-US" sz="1600" smtClean="0"/>
              <a:t>Budget projections</a:t>
            </a:r>
          </a:p>
          <a:p>
            <a:pPr lvl="1" eaLnBrk="1" hangingPunct="1"/>
            <a:r>
              <a:rPr lang="en-US" sz="2400" smtClean="0"/>
              <a:t>Quality</a:t>
            </a:r>
          </a:p>
          <a:p>
            <a:pPr lvl="2" eaLnBrk="1" hangingPunct="1"/>
            <a:r>
              <a:rPr lang="en-US" sz="1600" smtClean="0"/>
              <a:t>Good enough is good</a:t>
            </a:r>
          </a:p>
          <a:p>
            <a:pPr lvl="1" eaLnBrk="1" hangingPunct="1"/>
            <a:r>
              <a:rPr lang="en-US" sz="2400" smtClean="0"/>
              <a:t>Organization</a:t>
            </a:r>
          </a:p>
          <a:p>
            <a:pPr lvl="2" eaLnBrk="1" hangingPunct="1"/>
            <a:r>
              <a:rPr lang="en-US" sz="1600" smtClean="0"/>
              <a:t>Managing the project team</a:t>
            </a:r>
          </a:p>
          <a:p>
            <a:pPr lvl="1" eaLnBrk="1" hangingPunct="1"/>
            <a:r>
              <a:rPr lang="en-US" sz="2400" smtClean="0"/>
              <a:t>Information</a:t>
            </a:r>
          </a:p>
          <a:p>
            <a:pPr lvl="2" eaLnBrk="1" hangingPunct="1"/>
            <a:r>
              <a:rPr lang="en-US" sz="1600" smtClean="0"/>
              <a:t>Communication and decision making</a:t>
            </a:r>
          </a:p>
          <a:p>
            <a:pPr lvl="1" eaLnBrk="1" hangingPunct="1">
              <a:buFont typeface="Arial" charset="0"/>
              <a:buNone/>
            </a:pPr>
            <a:endParaRPr lang="en-US" sz="2400" smtClean="0"/>
          </a:p>
        </p:txBody>
      </p:sp>
      <p:sp>
        <p:nvSpPr>
          <p:cNvPr id="92163"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80A154A3-70F3-4357-9695-95E36006A9AC}" type="slidenum">
              <a:rPr lang="en-US" sz="900" smtClean="0">
                <a:solidFill>
                  <a:srgbClr val="6F90BB"/>
                </a:solidFill>
              </a:rPr>
              <a:pPr>
                <a:spcBef>
                  <a:spcPct val="50000"/>
                </a:spcBef>
              </a:pPr>
              <a:t>39</a:t>
            </a:fld>
            <a:endParaRPr lang="en-US" sz="900" smtClean="0">
              <a:solidFill>
                <a:srgbClr val="6F90BB"/>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Why are these topics together?</a:t>
            </a:r>
          </a:p>
        </p:txBody>
      </p:sp>
      <p:sp>
        <p:nvSpPr>
          <p:cNvPr id="20482" name="Content Placeholder 2"/>
          <p:cNvSpPr>
            <a:spLocks noGrp="1"/>
          </p:cNvSpPr>
          <p:nvPr>
            <p:ph idx="4294967295"/>
          </p:nvPr>
        </p:nvSpPr>
        <p:spPr>
          <a:xfrm>
            <a:off x="1828800" y="1660525"/>
            <a:ext cx="6858000" cy="4465638"/>
          </a:xfrm>
        </p:spPr>
        <p:txBody>
          <a:bodyPr/>
          <a:lstStyle/>
          <a:p>
            <a:pPr eaLnBrk="1" hangingPunct="1"/>
            <a:r>
              <a:rPr lang="en-US" sz="3200" smtClean="0"/>
              <a:t>HRIS</a:t>
            </a:r>
          </a:p>
          <a:p>
            <a:pPr eaLnBrk="1" hangingPunct="1"/>
            <a:r>
              <a:rPr lang="en-US" sz="3200" smtClean="0"/>
              <a:t>Project Management</a:t>
            </a:r>
          </a:p>
          <a:p>
            <a:pPr lvl="1" eaLnBrk="1" hangingPunct="1"/>
            <a:endParaRPr lang="en-US" smtClean="0"/>
          </a:p>
        </p:txBody>
      </p:sp>
      <p:sp>
        <p:nvSpPr>
          <p:cNvPr id="5" name="Rectangle 4"/>
          <p:cNvSpPr/>
          <p:nvPr/>
        </p:nvSpPr>
        <p:spPr>
          <a:xfrm>
            <a:off x="6705600" y="1295400"/>
            <a:ext cx="1371600" cy="3939540"/>
          </a:xfrm>
          <a:prstGeom prst="rect">
            <a:avLst/>
          </a:prstGeom>
          <a:noFill/>
        </p:spPr>
        <p:txBody>
          <a:bodyPr>
            <a:spAutoFit/>
          </a:bodyPr>
          <a:lstStyle/>
          <a:p>
            <a:pPr algn="ctr" fontAlgn="auto">
              <a:spcBef>
                <a:spcPts val="0"/>
              </a:spcBef>
              <a:spcAft>
                <a:spcPts val="0"/>
              </a:spcAft>
              <a:defRPr/>
            </a:pPr>
            <a:r>
              <a:rPr lang="en-US" sz="25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rPr>
              <a:t>?</a:t>
            </a:r>
            <a:endParaRPr lang="en-US" sz="25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ndParaRPr>
          </a:p>
        </p:txBody>
      </p:sp>
      <p:sp>
        <p:nvSpPr>
          <p:cNvPr id="20484" name="Slide Number Placeholder 5"/>
          <p:cNvSpPr>
            <a:spLocks noGrp="1"/>
          </p:cNvSpPr>
          <p:nvPr>
            <p:ph type="sldNum" sz="quarter" idx="11"/>
          </p:nvPr>
        </p:nvSpPr>
        <p:spPr>
          <a:xfrm>
            <a:off x="8534400" y="6629400"/>
            <a:ext cx="381000" cy="228600"/>
          </a:xfrm>
          <a:noFill/>
          <a:ln algn="ctr"/>
        </p:spPr>
        <p:txBody>
          <a:bodyPr>
            <a:spAutoFit/>
          </a:bodyPr>
          <a:lstStyle/>
          <a:p>
            <a:pPr>
              <a:spcBef>
                <a:spcPct val="50000"/>
              </a:spcBef>
            </a:pPr>
            <a:fld id="{4B3A42A6-3032-4384-A0CE-2DB10DA5BCF3}" type="slidenum">
              <a:rPr lang="en-US" sz="900" smtClean="0">
                <a:solidFill>
                  <a:srgbClr val="6F90BB"/>
                </a:solidFill>
              </a:rPr>
              <a:pPr>
                <a:spcBef>
                  <a:spcPct val="50000"/>
                </a:spcBef>
              </a:pPr>
              <a:t>4</a:t>
            </a:fld>
            <a:endParaRPr lang="en-US" sz="900" smtClean="0">
              <a:solidFill>
                <a:srgbClr val="6F90BB"/>
              </a:solidFill>
            </a:endParaRPr>
          </a:p>
        </p:txBody>
      </p:sp>
    </p:spTree>
  </p:cSld>
  <p:clrMapOvr>
    <a:masterClrMapping/>
  </p:clrMapOvr>
  <p:transition advTm="26890"/>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Title 1"/>
          <p:cNvSpPr>
            <a:spLocks noGrp="1"/>
          </p:cNvSpPr>
          <p:nvPr>
            <p:ph type="title" idx="4294967295"/>
          </p:nvPr>
        </p:nvSpPr>
        <p:spPr>
          <a:xfrm>
            <a:off x="1828800" y="228600"/>
            <a:ext cx="6858000" cy="579438"/>
          </a:xfrm>
        </p:spPr>
        <p:txBody>
          <a:bodyPr>
            <a:spAutoFit/>
          </a:bodyPr>
          <a:lstStyle/>
          <a:p>
            <a:pPr eaLnBrk="1" hangingPunct="1"/>
            <a:r>
              <a:rPr lang="en-US" sz="3200" smtClean="0">
                <a:solidFill>
                  <a:schemeClr val="bg1"/>
                </a:solidFill>
              </a:rPr>
              <a:t>People and the Project</a:t>
            </a:r>
          </a:p>
        </p:txBody>
      </p:sp>
      <p:sp>
        <p:nvSpPr>
          <p:cNvPr id="94210" name="Content Placeholder 5"/>
          <p:cNvSpPr>
            <a:spLocks noGrp="1"/>
          </p:cNvSpPr>
          <p:nvPr>
            <p:ph idx="4294967295"/>
          </p:nvPr>
        </p:nvSpPr>
        <p:spPr>
          <a:xfrm>
            <a:off x="1676400" y="1524000"/>
            <a:ext cx="7239000" cy="5334000"/>
          </a:xfrm>
        </p:spPr>
        <p:txBody>
          <a:bodyPr/>
          <a:lstStyle/>
          <a:p>
            <a:pPr eaLnBrk="1" hangingPunct="1"/>
            <a:r>
              <a:rPr lang="en-US" sz="2800" smtClean="0"/>
              <a:t>Project Stakeholders and Tasks</a:t>
            </a:r>
          </a:p>
          <a:p>
            <a:pPr lvl="1" eaLnBrk="1" hangingPunct="1">
              <a:buFont typeface="Arial" charset="0"/>
              <a:buNone/>
            </a:pPr>
            <a:endParaRPr lang="en-US" sz="1200" smtClean="0"/>
          </a:p>
          <a:p>
            <a:pPr lvl="1" eaLnBrk="1" hangingPunct="1"/>
            <a:r>
              <a:rPr lang="en-US" sz="2400" smtClean="0"/>
              <a:t>The Project Sponsor </a:t>
            </a:r>
          </a:p>
          <a:p>
            <a:pPr lvl="2" eaLnBrk="1" hangingPunct="1"/>
            <a:r>
              <a:rPr lang="en-US" smtClean="0"/>
              <a:t>Member of management</a:t>
            </a:r>
          </a:p>
          <a:p>
            <a:pPr lvl="2" eaLnBrk="1" hangingPunct="1"/>
            <a:r>
              <a:rPr lang="en-US" smtClean="0"/>
              <a:t>Leadership role in getting project approved, funded and off the ground</a:t>
            </a:r>
          </a:p>
          <a:p>
            <a:pPr lvl="2" eaLnBrk="1" hangingPunct="1"/>
            <a:endParaRPr lang="en-US" smtClean="0"/>
          </a:p>
          <a:p>
            <a:pPr lvl="1" eaLnBrk="1" hangingPunct="1"/>
            <a:r>
              <a:rPr lang="en-US" sz="2400" smtClean="0"/>
              <a:t>Organizational Management</a:t>
            </a:r>
          </a:p>
          <a:p>
            <a:pPr lvl="2" eaLnBrk="1" hangingPunct="1"/>
            <a:r>
              <a:rPr lang="en-US" smtClean="0"/>
              <a:t>Identifies need for the project</a:t>
            </a:r>
          </a:p>
          <a:p>
            <a:pPr lvl="2" eaLnBrk="1" hangingPunct="1"/>
            <a:r>
              <a:rPr lang="en-US" smtClean="0"/>
              <a:t>Approves budget and assesses risk</a:t>
            </a:r>
          </a:p>
          <a:p>
            <a:pPr lvl="2" eaLnBrk="1" hangingPunct="1"/>
            <a:endParaRPr lang="en-US" smtClean="0"/>
          </a:p>
        </p:txBody>
      </p:sp>
      <p:sp>
        <p:nvSpPr>
          <p:cNvPr id="94211" name="Slide Number Placeholder 4"/>
          <p:cNvSpPr>
            <a:spLocks noGrp="1"/>
          </p:cNvSpPr>
          <p:nvPr>
            <p:ph type="sldNum" sz="quarter" idx="11"/>
          </p:nvPr>
        </p:nvSpPr>
        <p:spPr>
          <a:xfrm>
            <a:off x="8534400" y="6629400"/>
            <a:ext cx="381000" cy="228600"/>
          </a:xfrm>
          <a:noFill/>
          <a:ln algn="ctr"/>
        </p:spPr>
        <p:txBody>
          <a:bodyPr>
            <a:spAutoFit/>
          </a:bodyPr>
          <a:lstStyle/>
          <a:p>
            <a:pPr>
              <a:spcBef>
                <a:spcPct val="50000"/>
              </a:spcBef>
            </a:pPr>
            <a:fld id="{DBD2179F-8633-4444-BA5D-448F37BEF299}" type="slidenum">
              <a:rPr lang="en-US" sz="900" smtClean="0">
                <a:solidFill>
                  <a:srgbClr val="6F90BB"/>
                </a:solidFill>
              </a:rPr>
              <a:pPr>
                <a:spcBef>
                  <a:spcPct val="50000"/>
                </a:spcBef>
              </a:pPr>
              <a:t>40</a:t>
            </a:fld>
            <a:endParaRPr lang="en-US" sz="900" smtClean="0">
              <a:solidFill>
                <a:srgbClr val="6F90BB"/>
              </a:solidFill>
            </a:endParaRPr>
          </a:p>
        </p:txBody>
      </p:sp>
    </p:spTree>
  </p:cSld>
  <p:clrMapOvr>
    <a:masterClrMapping/>
  </p:clrMapOvr>
  <p:transition advTm="81671"/>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Title 1"/>
          <p:cNvSpPr>
            <a:spLocks noGrp="1"/>
          </p:cNvSpPr>
          <p:nvPr>
            <p:ph type="title" idx="4294967295"/>
          </p:nvPr>
        </p:nvSpPr>
        <p:spPr>
          <a:xfrm>
            <a:off x="1676400" y="381000"/>
            <a:ext cx="7239000" cy="579438"/>
          </a:xfrm>
        </p:spPr>
        <p:txBody>
          <a:bodyPr anchor="t">
            <a:spAutoFit/>
          </a:bodyPr>
          <a:lstStyle/>
          <a:p>
            <a:pPr eaLnBrk="1" hangingPunct="1"/>
            <a:r>
              <a:rPr lang="en-US" sz="3200" smtClean="0">
                <a:solidFill>
                  <a:schemeClr val="bg1"/>
                </a:solidFill>
              </a:rPr>
              <a:t>People and the Project</a:t>
            </a:r>
            <a:endParaRPr lang="en-US" sz="3200" smtClean="0"/>
          </a:p>
        </p:txBody>
      </p:sp>
      <p:sp>
        <p:nvSpPr>
          <p:cNvPr id="96258" name="Content Placeholder 2"/>
          <p:cNvSpPr>
            <a:spLocks noGrp="1"/>
          </p:cNvSpPr>
          <p:nvPr>
            <p:ph idx="4294967295"/>
          </p:nvPr>
        </p:nvSpPr>
        <p:spPr>
          <a:xfrm>
            <a:off x="1828800" y="1587500"/>
            <a:ext cx="6858000" cy="4538663"/>
          </a:xfrm>
        </p:spPr>
        <p:txBody>
          <a:bodyPr/>
          <a:lstStyle/>
          <a:p>
            <a:pPr eaLnBrk="1" hangingPunct="1"/>
            <a:r>
              <a:rPr lang="en-US" sz="2800" smtClean="0"/>
              <a:t>Project Stakeholders and Tasks</a:t>
            </a:r>
          </a:p>
          <a:p>
            <a:pPr eaLnBrk="1" hangingPunct="1">
              <a:buFontTx/>
              <a:buNone/>
            </a:pPr>
            <a:endParaRPr lang="en-US" sz="1200" smtClean="0"/>
          </a:p>
          <a:p>
            <a:pPr lvl="1" eaLnBrk="1" hangingPunct="1"/>
            <a:r>
              <a:rPr lang="en-US" sz="2400" smtClean="0"/>
              <a:t>The Project Manager</a:t>
            </a:r>
          </a:p>
          <a:p>
            <a:pPr lvl="2" eaLnBrk="1" hangingPunct="1"/>
            <a:r>
              <a:rPr lang="en-US" sz="1600" smtClean="0"/>
              <a:t>Manages the team and the process, has ultimate responsibility for project success</a:t>
            </a:r>
          </a:p>
          <a:p>
            <a:pPr lvl="2" eaLnBrk="1" hangingPunct="1">
              <a:buFontTx/>
              <a:buNone/>
            </a:pPr>
            <a:endParaRPr lang="en-US" sz="1600" smtClean="0"/>
          </a:p>
          <a:p>
            <a:pPr lvl="1" eaLnBrk="1" hangingPunct="1"/>
            <a:r>
              <a:rPr lang="en-US" sz="2400" smtClean="0"/>
              <a:t>Roles of the Project Manager</a:t>
            </a:r>
          </a:p>
          <a:p>
            <a:pPr lvl="2" eaLnBrk="1" hangingPunct="1"/>
            <a:r>
              <a:rPr lang="en-US" sz="1600" smtClean="0"/>
              <a:t>Interpersonal</a:t>
            </a:r>
          </a:p>
          <a:p>
            <a:pPr lvl="2" eaLnBrk="1" hangingPunct="1"/>
            <a:r>
              <a:rPr lang="en-US" sz="1600" smtClean="0"/>
              <a:t>Informational</a:t>
            </a:r>
          </a:p>
          <a:p>
            <a:pPr lvl="2" eaLnBrk="1" hangingPunct="1"/>
            <a:r>
              <a:rPr lang="en-US" sz="1600" smtClean="0"/>
              <a:t>Decisional</a:t>
            </a:r>
          </a:p>
          <a:p>
            <a:pPr lvl="1" eaLnBrk="1" hangingPunct="1"/>
            <a:endParaRPr lang="en-US" sz="2400" smtClean="0"/>
          </a:p>
          <a:p>
            <a:pPr lvl="2" eaLnBrk="1" hangingPunct="1">
              <a:buFontTx/>
              <a:buNone/>
            </a:pPr>
            <a:endParaRPr lang="en-US" smtClean="0"/>
          </a:p>
          <a:p>
            <a:pPr eaLnBrk="1" hangingPunct="1"/>
            <a:endParaRPr lang="en-US" sz="2800" smtClean="0"/>
          </a:p>
        </p:txBody>
      </p:sp>
      <p:sp>
        <p:nvSpPr>
          <p:cNvPr id="96259"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C06A90B2-5CD7-4893-BE3C-1841EA902114}" type="slidenum">
              <a:rPr lang="en-US" sz="900" smtClean="0">
                <a:solidFill>
                  <a:srgbClr val="6F90BB"/>
                </a:solidFill>
              </a:rPr>
              <a:pPr>
                <a:spcBef>
                  <a:spcPct val="50000"/>
                </a:spcBef>
              </a:pPr>
              <a:t>41</a:t>
            </a:fld>
            <a:endParaRPr lang="en-US" sz="900" smtClean="0">
              <a:solidFill>
                <a:srgbClr val="6F90BB"/>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Title 1"/>
          <p:cNvSpPr>
            <a:spLocks noGrp="1"/>
          </p:cNvSpPr>
          <p:nvPr>
            <p:ph type="title" idx="4294967295"/>
          </p:nvPr>
        </p:nvSpPr>
        <p:spPr>
          <a:xfrm>
            <a:off x="1676400" y="381000"/>
            <a:ext cx="7239000" cy="579438"/>
          </a:xfrm>
        </p:spPr>
        <p:txBody>
          <a:bodyPr anchor="t">
            <a:spAutoFit/>
          </a:bodyPr>
          <a:lstStyle/>
          <a:p>
            <a:pPr eaLnBrk="1" hangingPunct="1"/>
            <a:r>
              <a:rPr lang="en-US" sz="3200" smtClean="0">
                <a:solidFill>
                  <a:schemeClr val="bg1"/>
                </a:solidFill>
              </a:rPr>
              <a:t>People and the Project</a:t>
            </a:r>
            <a:endParaRPr lang="en-US" sz="3200" smtClean="0"/>
          </a:p>
        </p:txBody>
      </p:sp>
      <p:sp>
        <p:nvSpPr>
          <p:cNvPr id="98306" name="Content Placeholder 2"/>
          <p:cNvSpPr>
            <a:spLocks noGrp="1"/>
          </p:cNvSpPr>
          <p:nvPr>
            <p:ph idx="4294967295"/>
          </p:nvPr>
        </p:nvSpPr>
        <p:spPr>
          <a:xfrm>
            <a:off x="1828800" y="1587500"/>
            <a:ext cx="6858000" cy="4538663"/>
          </a:xfrm>
        </p:spPr>
        <p:txBody>
          <a:bodyPr/>
          <a:lstStyle/>
          <a:p>
            <a:pPr eaLnBrk="1" hangingPunct="1"/>
            <a:r>
              <a:rPr lang="en-US" sz="2800" smtClean="0"/>
              <a:t>Project Stakeholders and Tasks</a:t>
            </a:r>
          </a:p>
          <a:p>
            <a:pPr eaLnBrk="1" hangingPunct="1">
              <a:buFontTx/>
              <a:buNone/>
            </a:pPr>
            <a:endParaRPr lang="en-US" sz="1200" smtClean="0"/>
          </a:p>
          <a:p>
            <a:pPr lvl="1" eaLnBrk="1" hangingPunct="1"/>
            <a:r>
              <a:rPr lang="en-US" sz="2400" smtClean="0"/>
              <a:t>The Project Team</a:t>
            </a:r>
          </a:p>
          <a:p>
            <a:pPr lvl="2" eaLnBrk="1" hangingPunct="1"/>
            <a:r>
              <a:rPr lang="en-US" smtClean="0"/>
              <a:t>Carries out the activities for project completion</a:t>
            </a:r>
          </a:p>
          <a:p>
            <a:pPr lvl="1" eaLnBrk="1" hangingPunct="1">
              <a:buFont typeface="Arial" charset="0"/>
              <a:buNone/>
            </a:pPr>
            <a:endParaRPr lang="en-US" sz="2400" smtClean="0"/>
          </a:p>
        </p:txBody>
      </p:sp>
      <p:sp>
        <p:nvSpPr>
          <p:cNvPr id="98307"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5F65394C-815B-416F-967F-A19A947C87FA}" type="slidenum">
              <a:rPr lang="en-US" sz="900" smtClean="0">
                <a:solidFill>
                  <a:srgbClr val="6F90BB"/>
                </a:solidFill>
              </a:rPr>
              <a:pPr>
                <a:spcBef>
                  <a:spcPct val="50000"/>
                </a:spcBef>
              </a:pPr>
              <a:t>42</a:t>
            </a:fld>
            <a:endParaRPr lang="en-US" sz="900" smtClean="0">
              <a:solidFill>
                <a:srgbClr val="6F90BB"/>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Communications</a:t>
            </a:r>
          </a:p>
        </p:txBody>
      </p:sp>
      <p:sp>
        <p:nvSpPr>
          <p:cNvPr id="100354" name="Content Placeholder 2"/>
          <p:cNvSpPr>
            <a:spLocks noGrp="1"/>
          </p:cNvSpPr>
          <p:nvPr>
            <p:ph idx="4294967295"/>
          </p:nvPr>
        </p:nvSpPr>
        <p:spPr>
          <a:xfrm>
            <a:off x="1676400" y="1371600"/>
            <a:ext cx="6705600" cy="5638800"/>
          </a:xfrm>
        </p:spPr>
        <p:txBody>
          <a:bodyPr/>
          <a:lstStyle/>
          <a:p>
            <a:pPr eaLnBrk="1" hangingPunct="1">
              <a:lnSpc>
                <a:spcPct val="80000"/>
              </a:lnSpc>
            </a:pPr>
            <a:r>
              <a:rPr lang="en-US" sz="2800" smtClean="0"/>
              <a:t>Within the Project Team</a:t>
            </a:r>
          </a:p>
          <a:p>
            <a:pPr lvl="1" eaLnBrk="1" hangingPunct="1">
              <a:lnSpc>
                <a:spcPct val="80000"/>
              </a:lnSpc>
            </a:pPr>
            <a:r>
              <a:rPr lang="en-US" sz="2400" smtClean="0"/>
              <a:t>Kick-off meeting</a:t>
            </a:r>
          </a:p>
          <a:p>
            <a:pPr lvl="2" eaLnBrk="1" hangingPunct="1">
              <a:lnSpc>
                <a:spcPct val="80000"/>
              </a:lnSpc>
            </a:pPr>
            <a:r>
              <a:rPr lang="en-US" sz="1600" smtClean="0"/>
              <a:t>Communications Plan: who, when, what, how</a:t>
            </a:r>
          </a:p>
          <a:p>
            <a:pPr lvl="2" eaLnBrk="1" hangingPunct="1">
              <a:lnSpc>
                <a:spcPct val="80000"/>
              </a:lnSpc>
            </a:pPr>
            <a:r>
              <a:rPr lang="en-US" sz="1600" smtClean="0"/>
              <a:t>Review/scope </a:t>
            </a:r>
          </a:p>
          <a:p>
            <a:pPr lvl="2" eaLnBrk="1" hangingPunct="1">
              <a:lnSpc>
                <a:spcPct val="80000"/>
              </a:lnSpc>
            </a:pPr>
            <a:r>
              <a:rPr lang="en-US" sz="1600" smtClean="0"/>
              <a:t>Technical review</a:t>
            </a:r>
          </a:p>
          <a:p>
            <a:pPr lvl="1" eaLnBrk="1" hangingPunct="1">
              <a:lnSpc>
                <a:spcPct val="80000"/>
              </a:lnSpc>
            </a:pPr>
            <a:r>
              <a:rPr lang="en-US" sz="2400" smtClean="0"/>
              <a:t>Establish how the team will be informed of issues and decisions</a:t>
            </a:r>
          </a:p>
          <a:p>
            <a:pPr lvl="2" eaLnBrk="1" hangingPunct="1">
              <a:lnSpc>
                <a:spcPct val="80000"/>
              </a:lnSpc>
            </a:pPr>
            <a:r>
              <a:rPr lang="en-US" sz="1600" smtClean="0"/>
              <a:t>Face-to-face</a:t>
            </a:r>
          </a:p>
          <a:p>
            <a:pPr lvl="2" eaLnBrk="1" hangingPunct="1">
              <a:lnSpc>
                <a:spcPct val="80000"/>
              </a:lnSpc>
            </a:pPr>
            <a:r>
              <a:rPr lang="en-US" sz="1600" smtClean="0"/>
              <a:t>Email</a:t>
            </a:r>
          </a:p>
          <a:p>
            <a:pPr lvl="2" eaLnBrk="1" hangingPunct="1">
              <a:lnSpc>
                <a:spcPct val="80000"/>
              </a:lnSpc>
            </a:pPr>
            <a:r>
              <a:rPr lang="en-US" sz="1600" smtClean="0"/>
              <a:t>Virtual teams</a:t>
            </a:r>
          </a:p>
          <a:p>
            <a:pPr lvl="1" eaLnBrk="1" hangingPunct="1">
              <a:lnSpc>
                <a:spcPct val="80000"/>
              </a:lnSpc>
            </a:pPr>
            <a:r>
              <a:rPr lang="en-US" sz="2400" smtClean="0"/>
              <a:t>International communications</a:t>
            </a:r>
          </a:p>
          <a:p>
            <a:pPr lvl="2" eaLnBrk="1" hangingPunct="1">
              <a:lnSpc>
                <a:spcPct val="80000"/>
              </a:lnSpc>
            </a:pPr>
            <a:r>
              <a:rPr lang="en-US" sz="1600" smtClean="0"/>
              <a:t>One voice</a:t>
            </a:r>
          </a:p>
          <a:p>
            <a:pPr lvl="2" eaLnBrk="1" hangingPunct="1">
              <a:lnSpc>
                <a:spcPct val="80000"/>
              </a:lnSpc>
            </a:pPr>
            <a:r>
              <a:rPr lang="en-US" sz="1600" smtClean="0"/>
              <a:t>Language of customer</a:t>
            </a:r>
          </a:p>
          <a:p>
            <a:pPr lvl="1" eaLnBrk="1" hangingPunct="1">
              <a:lnSpc>
                <a:spcPct val="80000"/>
              </a:lnSpc>
            </a:pPr>
            <a:r>
              <a:rPr lang="en-US" sz="2400" smtClean="0"/>
              <a:t>Informing stakeholders</a:t>
            </a:r>
          </a:p>
          <a:p>
            <a:pPr lvl="1" eaLnBrk="1" hangingPunct="1">
              <a:lnSpc>
                <a:spcPct val="80000"/>
              </a:lnSpc>
            </a:pPr>
            <a:endParaRPr lang="en-US" smtClean="0"/>
          </a:p>
          <a:p>
            <a:pPr eaLnBrk="1" hangingPunct="1">
              <a:lnSpc>
                <a:spcPct val="80000"/>
              </a:lnSpc>
              <a:buFontTx/>
              <a:buNone/>
            </a:pPr>
            <a:r>
              <a:rPr lang="en-US" sz="2400" smtClean="0"/>
              <a:t>	</a:t>
            </a:r>
          </a:p>
          <a:p>
            <a:pPr eaLnBrk="1" hangingPunct="1">
              <a:lnSpc>
                <a:spcPct val="80000"/>
              </a:lnSpc>
            </a:pPr>
            <a:endParaRPr lang="en-US" sz="2400" smtClean="0"/>
          </a:p>
        </p:txBody>
      </p:sp>
      <p:sp>
        <p:nvSpPr>
          <p:cNvPr id="100355"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88B08278-6A1D-4066-BCBD-7AF14434FA50}" type="slidenum">
              <a:rPr lang="en-US" sz="900" smtClean="0">
                <a:solidFill>
                  <a:srgbClr val="6F90BB"/>
                </a:solidFill>
              </a:rPr>
              <a:pPr>
                <a:spcBef>
                  <a:spcPct val="50000"/>
                </a:spcBef>
              </a:pPr>
              <a:t>43</a:t>
            </a:fld>
            <a:endParaRPr lang="en-US" sz="900" smtClean="0">
              <a:solidFill>
                <a:srgbClr val="6F90BB"/>
              </a:solidFill>
            </a:endParaRPr>
          </a:p>
        </p:txBody>
      </p:sp>
    </p:spTree>
  </p:cSld>
  <p:clrMapOvr>
    <a:masterClrMapping/>
  </p:clrMapOvr>
  <p:transition advTm="82271"/>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Leadership</a:t>
            </a:r>
          </a:p>
        </p:txBody>
      </p:sp>
      <p:sp>
        <p:nvSpPr>
          <p:cNvPr id="102402" name="Content Placeholder 2"/>
          <p:cNvSpPr>
            <a:spLocks noGrp="1"/>
          </p:cNvSpPr>
          <p:nvPr>
            <p:ph idx="4294967295"/>
          </p:nvPr>
        </p:nvSpPr>
        <p:spPr>
          <a:xfrm>
            <a:off x="1828800" y="1660525"/>
            <a:ext cx="6858000" cy="4465638"/>
          </a:xfrm>
        </p:spPr>
        <p:txBody>
          <a:bodyPr/>
          <a:lstStyle/>
          <a:p>
            <a:pPr eaLnBrk="1" hangingPunct="1">
              <a:lnSpc>
                <a:spcPct val="80000"/>
              </a:lnSpc>
            </a:pPr>
            <a:r>
              <a:rPr lang="en-US" sz="2800" smtClean="0"/>
              <a:t>Effective Project Managers</a:t>
            </a:r>
          </a:p>
          <a:p>
            <a:pPr eaLnBrk="1" hangingPunct="1">
              <a:lnSpc>
                <a:spcPct val="80000"/>
              </a:lnSpc>
              <a:buFontTx/>
              <a:buNone/>
            </a:pPr>
            <a:endParaRPr lang="en-US" sz="1200" smtClean="0"/>
          </a:p>
          <a:p>
            <a:pPr lvl="1" eaLnBrk="1" hangingPunct="1">
              <a:lnSpc>
                <a:spcPct val="80000"/>
              </a:lnSpc>
            </a:pPr>
            <a:r>
              <a:rPr lang="en-US" sz="2400" smtClean="0"/>
              <a:t>Problem-Solving expertise</a:t>
            </a:r>
          </a:p>
          <a:p>
            <a:pPr lvl="1" eaLnBrk="1" hangingPunct="1">
              <a:lnSpc>
                <a:spcPct val="80000"/>
              </a:lnSpc>
            </a:pPr>
            <a:r>
              <a:rPr lang="en-US" sz="2400" smtClean="0"/>
              <a:t>Leadership expertise</a:t>
            </a:r>
          </a:p>
          <a:p>
            <a:pPr lvl="1" eaLnBrk="1" hangingPunct="1">
              <a:lnSpc>
                <a:spcPct val="80000"/>
              </a:lnSpc>
            </a:pPr>
            <a:r>
              <a:rPr lang="en-US" sz="2400" smtClean="0"/>
              <a:t>Context knowledge</a:t>
            </a:r>
          </a:p>
          <a:p>
            <a:pPr lvl="1" eaLnBrk="1" hangingPunct="1">
              <a:lnSpc>
                <a:spcPct val="80000"/>
              </a:lnSpc>
            </a:pPr>
            <a:r>
              <a:rPr lang="en-US" sz="2400" smtClean="0"/>
              <a:t>Analytical skill</a:t>
            </a:r>
          </a:p>
          <a:p>
            <a:pPr lvl="1" eaLnBrk="1" hangingPunct="1">
              <a:lnSpc>
                <a:spcPct val="80000"/>
              </a:lnSpc>
            </a:pPr>
            <a:r>
              <a:rPr lang="en-US" sz="2400" smtClean="0"/>
              <a:t>People skills</a:t>
            </a:r>
          </a:p>
          <a:p>
            <a:pPr lvl="1" eaLnBrk="1" hangingPunct="1">
              <a:lnSpc>
                <a:spcPct val="80000"/>
              </a:lnSpc>
            </a:pPr>
            <a:r>
              <a:rPr lang="en-US" sz="2400" smtClean="0"/>
              <a:t>Communication skills</a:t>
            </a:r>
          </a:p>
          <a:p>
            <a:pPr lvl="1" eaLnBrk="1" hangingPunct="1">
              <a:lnSpc>
                <a:spcPct val="80000"/>
              </a:lnSpc>
            </a:pPr>
            <a:r>
              <a:rPr lang="en-US" sz="2400" smtClean="0"/>
              <a:t>Administrative expertise</a:t>
            </a:r>
          </a:p>
        </p:txBody>
      </p:sp>
      <p:sp>
        <p:nvSpPr>
          <p:cNvPr id="102403"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B645DDA8-A654-4754-8699-966D0F4DE7CA}" type="slidenum">
              <a:rPr lang="en-US" sz="900" smtClean="0">
                <a:solidFill>
                  <a:srgbClr val="6F90BB"/>
                </a:solidFill>
              </a:rPr>
              <a:pPr>
                <a:spcBef>
                  <a:spcPct val="50000"/>
                </a:spcBef>
              </a:pPr>
              <a:t>44</a:t>
            </a:fld>
            <a:endParaRPr lang="en-US" sz="900" smtClean="0">
              <a:solidFill>
                <a:srgbClr val="6F90BB"/>
              </a:solidFill>
            </a:endParaRPr>
          </a:p>
        </p:txBody>
      </p:sp>
    </p:spTree>
  </p:cSld>
  <p:clrMapOvr>
    <a:masterClrMapping/>
  </p:clrMapOvr>
  <p:transition advTm="68061"/>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Title 1"/>
          <p:cNvSpPr>
            <a:spLocks noGrp="1"/>
          </p:cNvSpPr>
          <p:nvPr>
            <p:ph type="title" idx="4294967295"/>
          </p:nvPr>
        </p:nvSpPr>
        <p:spPr>
          <a:xfrm>
            <a:off x="1676400" y="382588"/>
            <a:ext cx="7239000" cy="506412"/>
          </a:xfrm>
        </p:spPr>
        <p:txBody>
          <a:bodyPr>
            <a:spAutoFit/>
          </a:bodyPr>
          <a:lstStyle/>
          <a:p>
            <a:pPr eaLnBrk="1" hangingPunct="1">
              <a:lnSpc>
                <a:spcPct val="85000"/>
              </a:lnSpc>
            </a:pPr>
            <a:r>
              <a:rPr lang="en-US" sz="3200" smtClean="0">
                <a:solidFill>
                  <a:schemeClr val="bg1"/>
                </a:solidFill>
              </a:rPr>
              <a:t>Project Management and HRIS</a:t>
            </a:r>
          </a:p>
        </p:txBody>
      </p:sp>
      <p:sp>
        <p:nvSpPr>
          <p:cNvPr id="104450" name="Content Placeholder 2"/>
          <p:cNvSpPr>
            <a:spLocks noGrp="1"/>
          </p:cNvSpPr>
          <p:nvPr>
            <p:ph idx="4294967295"/>
          </p:nvPr>
        </p:nvSpPr>
        <p:spPr>
          <a:xfrm>
            <a:off x="1828800" y="1587500"/>
            <a:ext cx="6858000" cy="4538663"/>
          </a:xfrm>
        </p:spPr>
        <p:txBody>
          <a:bodyPr/>
          <a:lstStyle/>
          <a:p>
            <a:pPr eaLnBrk="1" hangingPunct="1"/>
            <a:r>
              <a:rPr lang="en-US" sz="2800" smtClean="0"/>
              <a:t>Integrating HRIS systems</a:t>
            </a:r>
          </a:p>
          <a:p>
            <a:pPr lvl="1" eaLnBrk="1" hangingPunct="1"/>
            <a:r>
              <a:rPr lang="en-US" sz="2400" smtClean="0"/>
              <a:t>Project Management expertise</a:t>
            </a:r>
          </a:p>
          <a:p>
            <a:pPr lvl="1" eaLnBrk="1" hangingPunct="1"/>
            <a:r>
              <a:rPr lang="en-US" sz="2400" smtClean="0"/>
              <a:t>HR knowledge</a:t>
            </a:r>
          </a:p>
          <a:p>
            <a:pPr lvl="1" eaLnBrk="1" hangingPunct="1"/>
            <a:r>
              <a:rPr lang="en-US" sz="2400" smtClean="0"/>
              <a:t>Foundation Business knowledge</a:t>
            </a:r>
          </a:p>
          <a:p>
            <a:pPr lvl="1" eaLnBrk="1" hangingPunct="1"/>
            <a:r>
              <a:rPr lang="en-US" sz="2400" smtClean="0"/>
              <a:t>Understanding of the Organization</a:t>
            </a:r>
          </a:p>
        </p:txBody>
      </p:sp>
      <p:sp>
        <p:nvSpPr>
          <p:cNvPr id="104451"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936225CB-10A2-4263-B95D-57612F2735FC}" type="slidenum">
              <a:rPr lang="en-US" sz="900" smtClean="0">
                <a:solidFill>
                  <a:srgbClr val="6F90BB"/>
                </a:solidFill>
              </a:rPr>
              <a:pPr>
                <a:spcBef>
                  <a:spcPct val="50000"/>
                </a:spcBef>
              </a:pPr>
              <a:t>45</a:t>
            </a:fld>
            <a:endParaRPr lang="en-US" sz="900" smtClean="0">
              <a:solidFill>
                <a:srgbClr val="6F90BB"/>
              </a:solidFill>
            </a:endParaRPr>
          </a:p>
        </p:txBody>
      </p:sp>
    </p:spTree>
  </p:cSld>
  <p:clrMapOvr>
    <a:masterClrMapping/>
  </p:clrMapOvr>
  <p:transition advTm="58740"/>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Title 1"/>
          <p:cNvSpPr>
            <a:spLocks noGrp="1"/>
          </p:cNvSpPr>
          <p:nvPr>
            <p:ph type="title" idx="4294967295"/>
          </p:nvPr>
        </p:nvSpPr>
        <p:spPr>
          <a:xfrm>
            <a:off x="1828800" y="-14288"/>
            <a:ext cx="6858000" cy="1066801"/>
          </a:xfrm>
        </p:spPr>
        <p:txBody>
          <a:bodyPr>
            <a:spAutoFit/>
          </a:bodyPr>
          <a:lstStyle/>
          <a:p>
            <a:pPr eaLnBrk="1" hangingPunct="1"/>
            <a:r>
              <a:rPr lang="en-US" sz="3200" smtClean="0">
                <a:solidFill>
                  <a:schemeClr val="bg1"/>
                </a:solidFill>
              </a:rPr>
              <a:t>PM Phases in an HRIS Implementation</a:t>
            </a:r>
          </a:p>
        </p:txBody>
      </p:sp>
      <p:sp>
        <p:nvSpPr>
          <p:cNvPr id="106498" name="Content Placeholder 2"/>
          <p:cNvSpPr>
            <a:spLocks noGrp="1"/>
          </p:cNvSpPr>
          <p:nvPr>
            <p:ph idx="4294967295"/>
          </p:nvPr>
        </p:nvSpPr>
        <p:spPr/>
        <p:txBody>
          <a:bodyPr/>
          <a:lstStyle/>
          <a:p>
            <a:pPr eaLnBrk="1" hangingPunct="1"/>
            <a:r>
              <a:rPr lang="en-US" sz="2800" smtClean="0"/>
              <a:t>Initiation</a:t>
            </a:r>
          </a:p>
          <a:p>
            <a:pPr eaLnBrk="1" hangingPunct="1"/>
            <a:r>
              <a:rPr lang="en-US" sz="2800" smtClean="0"/>
              <a:t>Planning</a:t>
            </a:r>
          </a:p>
          <a:p>
            <a:pPr eaLnBrk="1" hangingPunct="1"/>
            <a:r>
              <a:rPr lang="en-US" sz="2800" smtClean="0"/>
              <a:t>Executing</a:t>
            </a:r>
          </a:p>
          <a:p>
            <a:pPr eaLnBrk="1" hangingPunct="1"/>
            <a:r>
              <a:rPr lang="en-US" sz="2800" smtClean="0"/>
              <a:t>Controlling</a:t>
            </a:r>
          </a:p>
          <a:p>
            <a:pPr eaLnBrk="1" hangingPunct="1"/>
            <a:r>
              <a:rPr lang="en-US" sz="2800" smtClean="0"/>
              <a:t>Closure/Evaluation</a:t>
            </a:r>
          </a:p>
        </p:txBody>
      </p:sp>
      <p:sp>
        <p:nvSpPr>
          <p:cNvPr id="106499"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D74636EF-DCE6-4043-A3B2-27E700F0C1A8}" type="slidenum">
              <a:rPr lang="en-US" sz="900" smtClean="0">
                <a:solidFill>
                  <a:srgbClr val="6F90BB"/>
                </a:solidFill>
              </a:rPr>
              <a:pPr>
                <a:spcBef>
                  <a:spcPct val="50000"/>
                </a:spcBef>
              </a:pPr>
              <a:t>46</a:t>
            </a:fld>
            <a:endParaRPr lang="en-US" sz="900" smtClean="0">
              <a:solidFill>
                <a:srgbClr val="6F90BB"/>
              </a:solidFill>
            </a:endParaRPr>
          </a:p>
        </p:txBody>
      </p:sp>
    </p:spTree>
  </p:cSld>
  <p:clrMapOvr>
    <a:masterClrMapping/>
  </p:clrMapOvr>
  <p:transition advTm="11980"/>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Initiation</a:t>
            </a:r>
          </a:p>
        </p:txBody>
      </p:sp>
      <p:sp>
        <p:nvSpPr>
          <p:cNvPr id="108546" name="Content Placeholder 2"/>
          <p:cNvSpPr>
            <a:spLocks noGrp="1"/>
          </p:cNvSpPr>
          <p:nvPr>
            <p:ph idx="4294967295"/>
          </p:nvPr>
        </p:nvSpPr>
        <p:spPr/>
        <p:txBody>
          <a:bodyPr/>
          <a:lstStyle/>
          <a:p>
            <a:pPr eaLnBrk="1" hangingPunct="1"/>
            <a:r>
              <a:rPr lang="en-US" sz="2800" smtClean="0"/>
              <a:t>Feasibility study</a:t>
            </a:r>
          </a:p>
          <a:p>
            <a:pPr eaLnBrk="1" hangingPunct="1"/>
            <a:r>
              <a:rPr lang="en-US" sz="2800" smtClean="0"/>
              <a:t>Establish charter</a:t>
            </a:r>
          </a:p>
          <a:p>
            <a:pPr eaLnBrk="1" hangingPunct="1"/>
            <a:r>
              <a:rPr lang="en-US" sz="2800" smtClean="0"/>
              <a:t>Set up project office</a:t>
            </a:r>
          </a:p>
          <a:p>
            <a:pPr eaLnBrk="1" hangingPunct="1"/>
            <a:r>
              <a:rPr lang="en-US" sz="2800" smtClean="0"/>
              <a:t>Review phase</a:t>
            </a:r>
          </a:p>
        </p:txBody>
      </p:sp>
      <p:sp>
        <p:nvSpPr>
          <p:cNvPr id="108547"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28C8CE7D-C505-44C7-BC9B-87F6B5836157}" type="slidenum">
              <a:rPr lang="en-US" sz="900" smtClean="0">
                <a:solidFill>
                  <a:srgbClr val="6F90BB"/>
                </a:solidFill>
              </a:rPr>
              <a:pPr>
                <a:spcBef>
                  <a:spcPct val="50000"/>
                </a:spcBef>
              </a:pPr>
              <a:t>47</a:t>
            </a:fld>
            <a:endParaRPr lang="en-US" sz="900" smtClean="0">
              <a:solidFill>
                <a:srgbClr val="6F90BB"/>
              </a:solidFill>
            </a:endParaRPr>
          </a:p>
        </p:txBody>
      </p:sp>
    </p:spTree>
  </p:cSld>
  <p:clrMapOvr>
    <a:masterClrMapping/>
  </p:clrMapOvr>
  <p:transition advTm="36741"/>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Project Planning</a:t>
            </a:r>
          </a:p>
        </p:txBody>
      </p:sp>
      <p:sp>
        <p:nvSpPr>
          <p:cNvPr id="110594" name="Content Placeholder 2"/>
          <p:cNvSpPr>
            <a:spLocks noGrp="1"/>
          </p:cNvSpPr>
          <p:nvPr>
            <p:ph idx="4294967295"/>
          </p:nvPr>
        </p:nvSpPr>
        <p:spPr/>
        <p:txBody>
          <a:bodyPr/>
          <a:lstStyle/>
          <a:p>
            <a:pPr eaLnBrk="1" hangingPunct="1">
              <a:lnSpc>
                <a:spcPct val="80000"/>
              </a:lnSpc>
            </a:pPr>
            <a:r>
              <a:rPr lang="en-US" sz="2400" smtClean="0"/>
              <a:t>Resource plan:</a:t>
            </a:r>
          </a:p>
          <a:p>
            <a:pPr lvl="1" eaLnBrk="1" hangingPunct="1">
              <a:lnSpc>
                <a:spcPct val="80000"/>
              </a:lnSpc>
            </a:pPr>
            <a:r>
              <a:rPr lang="en-US" sz="2400" smtClean="0"/>
              <a:t>People</a:t>
            </a:r>
          </a:p>
          <a:p>
            <a:pPr lvl="1" eaLnBrk="1" hangingPunct="1">
              <a:lnSpc>
                <a:spcPct val="80000"/>
              </a:lnSpc>
            </a:pPr>
            <a:r>
              <a:rPr lang="en-US" sz="2400" smtClean="0"/>
              <a:t>Financial</a:t>
            </a:r>
          </a:p>
          <a:p>
            <a:pPr lvl="1" eaLnBrk="1" hangingPunct="1">
              <a:lnSpc>
                <a:spcPct val="80000"/>
              </a:lnSpc>
            </a:pPr>
            <a:r>
              <a:rPr lang="en-US" sz="2400" smtClean="0"/>
              <a:t>Time</a:t>
            </a:r>
          </a:p>
          <a:p>
            <a:pPr eaLnBrk="1" hangingPunct="1">
              <a:lnSpc>
                <a:spcPct val="80000"/>
              </a:lnSpc>
            </a:pPr>
            <a:r>
              <a:rPr lang="en-US" sz="2400" smtClean="0"/>
              <a:t>Quality</a:t>
            </a:r>
          </a:p>
          <a:p>
            <a:pPr eaLnBrk="1" hangingPunct="1">
              <a:lnSpc>
                <a:spcPct val="80000"/>
              </a:lnSpc>
            </a:pPr>
            <a:r>
              <a:rPr lang="en-US" sz="2400" smtClean="0"/>
              <a:t>Risk </a:t>
            </a:r>
          </a:p>
          <a:p>
            <a:pPr eaLnBrk="1" hangingPunct="1">
              <a:lnSpc>
                <a:spcPct val="80000"/>
              </a:lnSpc>
            </a:pPr>
            <a:r>
              <a:rPr lang="en-US" sz="2400" smtClean="0"/>
              <a:t>Communication </a:t>
            </a:r>
          </a:p>
          <a:p>
            <a:pPr eaLnBrk="1" hangingPunct="1">
              <a:lnSpc>
                <a:spcPct val="80000"/>
              </a:lnSpc>
            </a:pPr>
            <a:r>
              <a:rPr lang="en-US" sz="2400" smtClean="0"/>
              <a:t>Procurement of materials</a:t>
            </a:r>
          </a:p>
          <a:p>
            <a:pPr eaLnBrk="1" hangingPunct="1">
              <a:lnSpc>
                <a:spcPct val="80000"/>
              </a:lnSpc>
            </a:pPr>
            <a:r>
              <a:rPr lang="en-US" sz="2400" smtClean="0"/>
              <a:t>Contact suppliers</a:t>
            </a:r>
          </a:p>
          <a:p>
            <a:pPr eaLnBrk="1" hangingPunct="1">
              <a:lnSpc>
                <a:spcPct val="80000"/>
              </a:lnSpc>
            </a:pPr>
            <a:r>
              <a:rPr lang="en-US" sz="2400" smtClean="0"/>
              <a:t>Contingency plan</a:t>
            </a:r>
          </a:p>
          <a:p>
            <a:pPr eaLnBrk="1" hangingPunct="1">
              <a:lnSpc>
                <a:spcPct val="80000"/>
              </a:lnSpc>
            </a:pPr>
            <a:r>
              <a:rPr lang="en-US" sz="2400" smtClean="0"/>
              <a:t>Perform review of planning phase</a:t>
            </a:r>
          </a:p>
          <a:p>
            <a:pPr eaLnBrk="1" hangingPunct="1">
              <a:lnSpc>
                <a:spcPct val="80000"/>
              </a:lnSpc>
            </a:pPr>
            <a:endParaRPr lang="en-US" sz="2400" smtClean="0"/>
          </a:p>
        </p:txBody>
      </p:sp>
      <p:sp>
        <p:nvSpPr>
          <p:cNvPr id="110595"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625FB622-3908-4C7F-B09B-0C85CF9A6065}" type="slidenum">
              <a:rPr lang="en-US" sz="900" smtClean="0">
                <a:solidFill>
                  <a:srgbClr val="6F90BB"/>
                </a:solidFill>
              </a:rPr>
              <a:pPr>
                <a:spcBef>
                  <a:spcPct val="50000"/>
                </a:spcBef>
              </a:pPr>
              <a:t>48</a:t>
            </a:fld>
            <a:endParaRPr lang="en-US" sz="900" smtClean="0">
              <a:solidFill>
                <a:srgbClr val="6F90BB"/>
              </a:solidFill>
            </a:endParaRPr>
          </a:p>
        </p:txBody>
      </p:sp>
    </p:spTree>
  </p:cSld>
  <p:clrMapOvr>
    <a:masterClrMapping/>
  </p:clrMapOvr>
  <p:transition advTm="43200"/>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Project Execution</a:t>
            </a:r>
          </a:p>
        </p:txBody>
      </p:sp>
      <p:sp>
        <p:nvSpPr>
          <p:cNvPr id="112642" name="Content Placeholder 2"/>
          <p:cNvSpPr>
            <a:spLocks noGrp="1"/>
          </p:cNvSpPr>
          <p:nvPr>
            <p:ph idx="4294967295"/>
          </p:nvPr>
        </p:nvSpPr>
        <p:spPr>
          <a:xfrm>
            <a:off x="1828800" y="1587500"/>
            <a:ext cx="6858000" cy="4538663"/>
          </a:xfrm>
        </p:spPr>
        <p:txBody>
          <a:bodyPr/>
          <a:lstStyle/>
          <a:p>
            <a:pPr eaLnBrk="1" hangingPunct="1">
              <a:lnSpc>
                <a:spcPct val="80000"/>
              </a:lnSpc>
            </a:pPr>
            <a:r>
              <a:rPr lang="en-US" sz="2400" smtClean="0"/>
              <a:t>Doing the project – Build the deliverables</a:t>
            </a:r>
          </a:p>
          <a:p>
            <a:pPr eaLnBrk="1" hangingPunct="1">
              <a:lnSpc>
                <a:spcPct val="80000"/>
              </a:lnSpc>
            </a:pPr>
            <a:r>
              <a:rPr lang="en-US" sz="2400" smtClean="0"/>
              <a:t>Monitor and Control</a:t>
            </a:r>
          </a:p>
          <a:p>
            <a:pPr lvl="1" eaLnBrk="1" hangingPunct="1">
              <a:lnSpc>
                <a:spcPct val="80000"/>
              </a:lnSpc>
            </a:pPr>
            <a:r>
              <a:rPr lang="en-US" sz="2400" smtClean="0"/>
              <a:t>Time</a:t>
            </a:r>
          </a:p>
          <a:p>
            <a:pPr lvl="1" eaLnBrk="1" hangingPunct="1">
              <a:lnSpc>
                <a:spcPct val="80000"/>
              </a:lnSpc>
            </a:pPr>
            <a:r>
              <a:rPr lang="en-US" sz="2400" smtClean="0"/>
              <a:t>Cost</a:t>
            </a:r>
          </a:p>
          <a:p>
            <a:pPr lvl="1" eaLnBrk="1" hangingPunct="1">
              <a:lnSpc>
                <a:spcPct val="80000"/>
              </a:lnSpc>
            </a:pPr>
            <a:r>
              <a:rPr lang="en-US" sz="2400" smtClean="0"/>
              <a:t>Quality</a:t>
            </a:r>
          </a:p>
          <a:p>
            <a:pPr lvl="1" eaLnBrk="1" hangingPunct="1">
              <a:lnSpc>
                <a:spcPct val="80000"/>
              </a:lnSpc>
            </a:pPr>
            <a:r>
              <a:rPr lang="en-US" sz="2400" smtClean="0"/>
              <a:t>Risk</a:t>
            </a:r>
          </a:p>
          <a:p>
            <a:pPr lvl="1" eaLnBrk="1" hangingPunct="1">
              <a:lnSpc>
                <a:spcPct val="80000"/>
              </a:lnSpc>
            </a:pPr>
            <a:r>
              <a:rPr lang="en-US" sz="2400" smtClean="0"/>
              <a:t>Resources</a:t>
            </a:r>
          </a:p>
          <a:p>
            <a:pPr lvl="1" eaLnBrk="1" hangingPunct="1">
              <a:lnSpc>
                <a:spcPct val="80000"/>
              </a:lnSpc>
            </a:pPr>
            <a:r>
              <a:rPr lang="en-US" sz="2400" smtClean="0"/>
              <a:t>Acceptance </a:t>
            </a:r>
          </a:p>
          <a:p>
            <a:pPr lvl="1" eaLnBrk="1" hangingPunct="1">
              <a:lnSpc>
                <a:spcPct val="80000"/>
              </a:lnSpc>
            </a:pPr>
            <a:r>
              <a:rPr lang="en-US" sz="2400" smtClean="0"/>
              <a:t>Communications</a:t>
            </a:r>
          </a:p>
          <a:p>
            <a:pPr lvl="1" eaLnBrk="1" hangingPunct="1">
              <a:lnSpc>
                <a:spcPct val="80000"/>
              </a:lnSpc>
              <a:buFont typeface="Arial" charset="0"/>
              <a:buNone/>
            </a:pPr>
            <a:endParaRPr lang="en-US" sz="2400" smtClean="0"/>
          </a:p>
          <a:p>
            <a:pPr lvl="1" eaLnBrk="1" hangingPunct="1">
              <a:lnSpc>
                <a:spcPct val="80000"/>
              </a:lnSpc>
              <a:buFont typeface="Arial" charset="0"/>
              <a:buNone/>
            </a:pPr>
            <a:endParaRPr lang="en-US" sz="2400" smtClean="0"/>
          </a:p>
        </p:txBody>
      </p:sp>
      <p:sp>
        <p:nvSpPr>
          <p:cNvPr id="112643"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01311FC5-FC52-4751-BA4C-00DFB64D21E4}" type="slidenum">
              <a:rPr lang="en-US" sz="900" smtClean="0">
                <a:solidFill>
                  <a:srgbClr val="6F90BB"/>
                </a:solidFill>
              </a:rPr>
              <a:pPr>
                <a:spcBef>
                  <a:spcPct val="50000"/>
                </a:spcBef>
              </a:pPr>
              <a:t>49</a:t>
            </a:fld>
            <a:endParaRPr lang="en-US" sz="900" smtClean="0">
              <a:solidFill>
                <a:srgbClr val="6F90BB"/>
              </a:solidFill>
            </a:endParaRPr>
          </a:p>
        </p:txBody>
      </p:sp>
    </p:spTree>
  </p:cSld>
  <p:clrMapOvr>
    <a:masterClrMapping/>
  </p:clrMapOvr>
  <p:transition advTm="3146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2"/>
          <p:cNvSpPr>
            <a:spLocks noGrp="1"/>
          </p:cNvSpPr>
          <p:nvPr>
            <p:ph type="title" idx="4294967295"/>
          </p:nvPr>
        </p:nvSpPr>
        <p:spPr>
          <a:xfrm>
            <a:off x="1600200" y="4406900"/>
            <a:ext cx="6894513" cy="1128713"/>
          </a:xfrm>
        </p:spPr>
        <p:txBody>
          <a:bodyPr anchor="t">
            <a:spAutoFit/>
          </a:bodyPr>
          <a:lstStyle/>
          <a:p>
            <a:pPr eaLnBrk="1" hangingPunct="1"/>
            <a:r>
              <a:rPr lang="en-US" sz="2800" b="1" smtClean="0">
                <a:solidFill>
                  <a:schemeClr val="tx1"/>
                </a:solidFill>
              </a:rPr>
              <a:t>SECTION #1</a:t>
            </a:r>
            <a:r>
              <a:rPr lang="en-US" sz="4000" b="1" smtClean="0">
                <a:solidFill>
                  <a:schemeClr val="tx1"/>
                </a:solidFill>
              </a:rPr>
              <a:t/>
            </a:r>
            <a:br>
              <a:rPr lang="en-US" sz="4000" b="1" smtClean="0">
                <a:solidFill>
                  <a:schemeClr val="tx1"/>
                </a:solidFill>
              </a:rPr>
            </a:br>
            <a:endParaRPr lang="en-US" sz="4000" b="1" smtClean="0">
              <a:solidFill>
                <a:schemeClr val="tx1"/>
              </a:solidFill>
            </a:endParaRPr>
          </a:p>
        </p:txBody>
      </p:sp>
      <p:sp>
        <p:nvSpPr>
          <p:cNvPr id="22530" name="Text Placeholder 3"/>
          <p:cNvSpPr>
            <a:spLocks noGrp="1"/>
          </p:cNvSpPr>
          <p:nvPr>
            <p:ph type="body" idx="4294967295"/>
          </p:nvPr>
        </p:nvSpPr>
        <p:spPr>
          <a:xfrm>
            <a:off x="1828800" y="1731963"/>
            <a:ext cx="6497638" cy="1944687"/>
          </a:xfrm>
        </p:spPr>
        <p:txBody>
          <a:bodyPr anchor="b"/>
          <a:lstStyle/>
          <a:p>
            <a:pPr marL="0" indent="0" eaLnBrk="1" hangingPunct="1">
              <a:buFontTx/>
              <a:buNone/>
            </a:pPr>
            <a:r>
              <a:rPr lang="en-US" sz="3600" b="1" smtClean="0">
                <a:solidFill>
                  <a:schemeClr val="tx1"/>
                </a:solidFill>
              </a:rPr>
              <a:t>HRIS – </a:t>
            </a:r>
            <a:br>
              <a:rPr lang="en-US" sz="3600" b="1" smtClean="0">
                <a:solidFill>
                  <a:schemeClr val="tx1"/>
                </a:solidFill>
              </a:rPr>
            </a:br>
            <a:r>
              <a:rPr lang="en-US" sz="3600" b="1" smtClean="0">
                <a:solidFill>
                  <a:schemeClr val="tx1"/>
                </a:solidFill>
              </a:rPr>
              <a:t>HUMAN RESOURCE INFORMATION SYSTEMS</a:t>
            </a:r>
          </a:p>
        </p:txBody>
      </p:sp>
      <p:sp>
        <p:nvSpPr>
          <p:cNvPr id="22531" name="Slide Number Placeholder 1"/>
          <p:cNvSpPr>
            <a:spLocks noGrp="1"/>
          </p:cNvSpPr>
          <p:nvPr>
            <p:ph type="sldNum" sz="quarter" idx="11"/>
          </p:nvPr>
        </p:nvSpPr>
        <p:spPr>
          <a:xfrm>
            <a:off x="8534400" y="6629400"/>
            <a:ext cx="381000" cy="228600"/>
          </a:xfrm>
          <a:noFill/>
          <a:ln algn="ctr"/>
        </p:spPr>
        <p:txBody>
          <a:bodyPr>
            <a:spAutoFit/>
          </a:bodyPr>
          <a:lstStyle/>
          <a:p>
            <a:pPr>
              <a:spcBef>
                <a:spcPct val="50000"/>
              </a:spcBef>
            </a:pPr>
            <a:fld id="{B161F17D-DBA3-4A47-9631-636DDC7E9817}" type="slidenum">
              <a:rPr lang="en-US" sz="900" smtClean="0">
                <a:solidFill>
                  <a:srgbClr val="6F90BB"/>
                </a:solidFill>
              </a:rPr>
              <a:pPr>
                <a:spcBef>
                  <a:spcPct val="50000"/>
                </a:spcBef>
              </a:pPr>
              <a:t>5</a:t>
            </a:fld>
            <a:endParaRPr lang="en-US" sz="900" smtClean="0">
              <a:solidFill>
                <a:srgbClr val="6F90BB"/>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Title 2"/>
          <p:cNvSpPr>
            <a:spLocks noGrp="1"/>
          </p:cNvSpPr>
          <p:nvPr>
            <p:ph type="title" idx="4294967295"/>
          </p:nvPr>
        </p:nvSpPr>
        <p:spPr>
          <a:xfrm>
            <a:off x="1676400" y="381000"/>
            <a:ext cx="7239000" cy="579438"/>
          </a:xfrm>
        </p:spPr>
        <p:txBody>
          <a:bodyPr anchor="t">
            <a:spAutoFit/>
          </a:bodyPr>
          <a:lstStyle/>
          <a:p>
            <a:pPr eaLnBrk="1" hangingPunct="1"/>
            <a:r>
              <a:rPr lang="en-US" sz="3200" smtClean="0">
                <a:solidFill>
                  <a:schemeClr val="bg1"/>
                </a:solidFill>
              </a:rPr>
              <a:t>Project Execution</a:t>
            </a:r>
            <a:endParaRPr lang="en-US" sz="3200" smtClean="0"/>
          </a:p>
        </p:txBody>
      </p:sp>
      <p:sp>
        <p:nvSpPr>
          <p:cNvPr id="114690" name="Content Placeholder 3"/>
          <p:cNvSpPr>
            <a:spLocks noGrp="1"/>
          </p:cNvSpPr>
          <p:nvPr>
            <p:ph idx="4294967295"/>
          </p:nvPr>
        </p:nvSpPr>
        <p:spPr>
          <a:xfrm>
            <a:off x="1828800" y="1731963"/>
            <a:ext cx="6858000" cy="4394200"/>
          </a:xfrm>
        </p:spPr>
        <p:txBody>
          <a:bodyPr/>
          <a:lstStyle/>
          <a:p>
            <a:pPr eaLnBrk="1" hangingPunct="1"/>
            <a:r>
              <a:rPr lang="en-US" sz="2400" smtClean="0"/>
              <a:t>Issues Management</a:t>
            </a:r>
          </a:p>
          <a:p>
            <a:pPr eaLnBrk="1" hangingPunct="1"/>
            <a:r>
              <a:rPr lang="en-US" sz="2400" smtClean="0"/>
              <a:t>Change Process</a:t>
            </a:r>
          </a:p>
          <a:p>
            <a:pPr eaLnBrk="1" hangingPunct="1"/>
            <a:r>
              <a:rPr lang="en-US" sz="2400" smtClean="0"/>
              <a:t>Review of Project Execution</a:t>
            </a:r>
          </a:p>
          <a:p>
            <a:pPr eaLnBrk="1" hangingPunct="1"/>
            <a:endParaRPr lang="en-US" sz="2400" smtClean="0"/>
          </a:p>
        </p:txBody>
      </p:sp>
      <p:sp>
        <p:nvSpPr>
          <p:cNvPr id="114691" name="Slide Number Placeholder 1"/>
          <p:cNvSpPr>
            <a:spLocks noGrp="1"/>
          </p:cNvSpPr>
          <p:nvPr>
            <p:ph type="sldNum" sz="quarter" idx="11"/>
          </p:nvPr>
        </p:nvSpPr>
        <p:spPr>
          <a:xfrm>
            <a:off x="8534400" y="6629400"/>
            <a:ext cx="381000" cy="228600"/>
          </a:xfrm>
          <a:noFill/>
          <a:ln algn="ctr"/>
        </p:spPr>
        <p:txBody>
          <a:bodyPr>
            <a:spAutoFit/>
          </a:bodyPr>
          <a:lstStyle/>
          <a:p>
            <a:pPr>
              <a:spcBef>
                <a:spcPct val="50000"/>
              </a:spcBef>
            </a:pPr>
            <a:fld id="{DF29DA78-BC88-4165-9CE6-A91AF3429CFC}" type="slidenum">
              <a:rPr lang="en-US" sz="900" smtClean="0">
                <a:solidFill>
                  <a:srgbClr val="6F90BB"/>
                </a:solidFill>
              </a:rPr>
              <a:pPr>
                <a:spcBef>
                  <a:spcPct val="50000"/>
                </a:spcBef>
              </a:pPr>
              <a:t>50</a:t>
            </a:fld>
            <a:endParaRPr lang="en-US" sz="900" smtClean="0">
              <a:solidFill>
                <a:srgbClr val="6F90BB"/>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Project Control</a:t>
            </a:r>
          </a:p>
        </p:txBody>
      </p:sp>
      <p:sp>
        <p:nvSpPr>
          <p:cNvPr id="116738" name="Content Placeholder 2"/>
          <p:cNvSpPr>
            <a:spLocks noGrp="1"/>
          </p:cNvSpPr>
          <p:nvPr>
            <p:ph idx="4294967295"/>
          </p:nvPr>
        </p:nvSpPr>
        <p:spPr/>
        <p:txBody>
          <a:bodyPr/>
          <a:lstStyle/>
          <a:p>
            <a:pPr eaLnBrk="1" hangingPunct="1"/>
            <a:r>
              <a:rPr lang="en-US" sz="2800" smtClean="0"/>
              <a:t>Set baselines</a:t>
            </a:r>
          </a:p>
          <a:p>
            <a:pPr eaLnBrk="1" hangingPunct="1"/>
            <a:r>
              <a:rPr lang="en-US" sz="2800" smtClean="0"/>
              <a:t>Measure:</a:t>
            </a:r>
          </a:p>
          <a:p>
            <a:pPr lvl="1" eaLnBrk="1" hangingPunct="1"/>
            <a:r>
              <a:rPr lang="en-US" sz="2800" smtClean="0"/>
              <a:t>Progress</a:t>
            </a:r>
          </a:p>
          <a:p>
            <a:pPr lvl="1" eaLnBrk="1" hangingPunct="1"/>
            <a:r>
              <a:rPr lang="en-US" sz="2800" smtClean="0"/>
              <a:t>Performance</a:t>
            </a:r>
          </a:p>
          <a:p>
            <a:pPr eaLnBrk="1" hangingPunct="1"/>
            <a:r>
              <a:rPr lang="en-US" sz="2800" smtClean="0"/>
              <a:t>Compare:</a:t>
            </a:r>
          </a:p>
          <a:p>
            <a:pPr lvl="1" eaLnBrk="1" hangingPunct="1"/>
            <a:r>
              <a:rPr lang="en-US" sz="2800" smtClean="0"/>
              <a:t>Plan</a:t>
            </a:r>
          </a:p>
          <a:p>
            <a:pPr lvl="1" eaLnBrk="1" hangingPunct="1"/>
            <a:r>
              <a:rPr lang="en-US" sz="2800" smtClean="0"/>
              <a:t>Actual</a:t>
            </a:r>
          </a:p>
          <a:p>
            <a:pPr eaLnBrk="1" hangingPunct="1"/>
            <a:r>
              <a:rPr lang="en-US" sz="2800" smtClean="0"/>
              <a:t>Take action</a:t>
            </a:r>
          </a:p>
        </p:txBody>
      </p:sp>
      <p:sp>
        <p:nvSpPr>
          <p:cNvPr id="116739"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ED6FB53D-6779-4BA5-9F63-2274EBEB95BF}" type="slidenum">
              <a:rPr lang="en-US" sz="900" smtClean="0">
                <a:solidFill>
                  <a:srgbClr val="6F90BB"/>
                </a:solidFill>
              </a:rPr>
              <a:pPr>
                <a:spcBef>
                  <a:spcPct val="50000"/>
                </a:spcBef>
              </a:pPr>
              <a:t>51</a:t>
            </a:fld>
            <a:endParaRPr lang="en-US" sz="900" smtClean="0">
              <a:solidFill>
                <a:srgbClr val="6F90BB"/>
              </a:solidFill>
            </a:endParaRPr>
          </a:p>
        </p:txBody>
      </p:sp>
    </p:spTree>
  </p:cSld>
  <p:clrMapOvr>
    <a:masterClrMapping/>
  </p:clrMapOvr>
  <p:transition advTm="36930"/>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Closure/Evaluation </a:t>
            </a:r>
          </a:p>
        </p:txBody>
      </p:sp>
      <p:sp>
        <p:nvSpPr>
          <p:cNvPr id="118786" name="Content Placeholder 2"/>
          <p:cNvSpPr>
            <a:spLocks noGrp="1"/>
          </p:cNvSpPr>
          <p:nvPr>
            <p:ph idx="4294967295"/>
          </p:nvPr>
        </p:nvSpPr>
        <p:spPr/>
        <p:txBody>
          <a:bodyPr/>
          <a:lstStyle/>
          <a:p>
            <a:pPr eaLnBrk="1" hangingPunct="1"/>
            <a:r>
              <a:rPr lang="en-US" sz="2800" smtClean="0"/>
              <a:t>Project closure</a:t>
            </a:r>
          </a:p>
          <a:p>
            <a:pPr eaLnBrk="1" hangingPunct="1"/>
            <a:r>
              <a:rPr lang="en-US" sz="2800" smtClean="0"/>
              <a:t>Project review</a:t>
            </a:r>
          </a:p>
          <a:p>
            <a:pPr eaLnBrk="1" hangingPunct="1"/>
            <a:r>
              <a:rPr lang="en-US" sz="2800" smtClean="0"/>
              <a:t>Project evaluation</a:t>
            </a:r>
          </a:p>
          <a:p>
            <a:pPr eaLnBrk="1" hangingPunct="1"/>
            <a:r>
              <a:rPr lang="en-US" sz="2800" smtClean="0"/>
              <a:t>Lessons learned</a:t>
            </a:r>
          </a:p>
        </p:txBody>
      </p:sp>
      <p:sp>
        <p:nvSpPr>
          <p:cNvPr id="118787"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02EDB4A8-2B39-4CD4-A18B-886ED8F54093}" type="slidenum">
              <a:rPr lang="en-US" sz="900" smtClean="0">
                <a:solidFill>
                  <a:srgbClr val="6F90BB"/>
                </a:solidFill>
              </a:rPr>
              <a:pPr>
                <a:spcBef>
                  <a:spcPct val="50000"/>
                </a:spcBef>
              </a:pPr>
              <a:t>52</a:t>
            </a:fld>
            <a:endParaRPr lang="en-US" sz="900" smtClean="0">
              <a:solidFill>
                <a:srgbClr val="6F90BB"/>
              </a:solidFill>
            </a:endParaRPr>
          </a:p>
        </p:txBody>
      </p:sp>
    </p:spTree>
  </p:cSld>
  <p:clrMapOvr>
    <a:masterClrMapping/>
  </p:clrMapOvr>
  <p:transition advTm="70431"/>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Title 1"/>
          <p:cNvSpPr>
            <a:spLocks noGrp="1"/>
          </p:cNvSpPr>
          <p:nvPr>
            <p:ph type="title" idx="4294967295"/>
          </p:nvPr>
        </p:nvSpPr>
        <p:spPr>
          <a:xfrm>
            <a:off x="1676400" y="382588"/>
            <a:ext cx="7239000" cy="579437"/>
          </a:xfrm>
        </p:spPr>
        <p:txBody>
          <a:bodyPr>
            <a:spAutoFit/>
          </a:bodyPr>
          <a:lstStyle/>
          <a:p>
            <a:pPr eaLnBrk="1" hangingPunct="1"/>
            <a:r>
              <a:rPr lang="en-US" sz="3200" smtClean="0">
                <a:solidFill>
                  <a:schemeClr val="bg1"/>
                </a:solidFill>
              </a:rPr>
              <a:t>Specifics of PM to an HRIS Integration</a:t>
            </a:r>
          </a:p>
        </p:txBody>
      </p:sp>
      <p:sp>
        <p:nvSpPr>
          <p:cNvPr id="120834" name="Content Placeholder 2"/>
          <p:cNvSpPr>
            <a:spLocks noGrp="1"/>
          </p:cNvSpPr>
          <p:nvPr>
            <p:ph idx="4294967295"/>
          </p:nvPr>
        </p:nvSpPr>
        <p:spPr/>
        <p:txBody>
          <a:bodyPr/>
          <a:lstStyle/>
          <a:p>
            <a:pPr eaLnBrk="1" hangingPunct="1"/>
            <a:r>
              <a:rPr lang="en-US" sz="2800" smtClean="0"/>
              <a:t>Initiation</a:t>
            </a:r>
          </a:p>
          <a:p>
            <a:pPr eaLnBrk="1" hangingPunct="1"/>
            <a:r>
              <a:rPr lang="en-US" sz="2800" smtClean="0"/>
              <a:t>Planning</a:t>
            </a:r>
          </a:p>
          <a:p>
            <a:pPr eaLnBrk="1" hangingPunct="1"/>
            <a:r>
              <a:rPr lang="en-US" sz="2800" smtClean="0"/>
              <a:t>Executing</a:t>
            </a:r>
          </a:p>
          <a:p>
            <a:pPr eaLnBrk="1" hangingPunct="1"/>
            <a:r>
              <a:rPr lang="en-US" sz="2800" smtClean="0"/>
              <a:t>Controlling</a:t>
            </a:r>
          </a:p>
          <a:p>
            <a:pPr eaLnBrk="1" hangingPunct="1"/>
            <a:r>
              <a:rPr lang="en-US" sz="2800" smtClean="0"/>
              <a:t>Closure/Evaluation</a:t>
            </a:r>
          </a:p>
        </p:txBody>
      </p:sp>
      <p:sp>
        <p:nvSpPr>
          <p:cNvPr id="120835"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F29D5BD5-CCC4-4CE6-9795-5AB9EC3EC152}" type="slidenum">
              <a:rPr lang="en-US" sz="900" smtClean="0">
                <a:solidFill>
                  <a:srgbClr val="6F90BB"/>
                </a:solidFill>
              </a:rPr>
              <a:pPr>
                <a:spcBef>
                  <a:spcPct val="50000"/>
                </a:spcBef>
              </a:pPr>
              <a:t>53</a:t>
            </a:fld>
            <a:endParaRPr lang="en-US" sz="900" smtClean="0">
              <a:solidFill>
                <a:srgbClr val="6F90BB"/>
              </a:solidFill>
            </a:endParaRPr>
          </a:p>
        </p:txBody>
      </p:sp>
    </p:spTree>
  </p:cSld>
  <p:clrMapOvr>
    <a:masterClrMapping/>
  </p:clrMapOvr>
  <p:transition advTm="64490"/>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Engagement Exercise</a:t>
            </a:r>
          </a:p>
        </p:txBody>
      </p:sp>
      <p:sp>
        <p:nvSpPr>
          <p:cNvPr id="122882" name="Content Placeholder 2"/>
          <p:cNvSpPr>
            <a:spLocks noGrp="1"/>
          </p:cNvSpPr>
          <p:nvPr>
            <p:ph idx="4294967295"/>
          </p:nvPr>
        </p:nvSpPr>
        <p:spPr/>
        <p:txBody>
          <a:bodyPr/>
          <a:lstStyle/>
          <a:p>
            <a:pPr eaLnBrk="1" hangingPunct="1"/>
            <a:r>
              <a:rPr lang="en-US" sz="2800" smtClean="0"/>
              <a:t>Create a list of critical risks and contingencies for an HRIS implementation. As a team or individually, create an outline of how each of phase of project management is affected.</a:t>
            </a:r>
          </a:p>
        </p:txBody>
      </p:sp>
      <p:sp>
        <p:nvSpPr>
          <p:cNvPr id="122883"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9E4506BC-875B-4E5A-9132-7693CDF77B5F}" type="slidenum">
              <a:rPr lang="en-US" sz="900" smtClean="0">
                <a:solidFill>
                  <a:srgbClr val="6F90BB"/>
                </a:solidFill>
              </a:rPr>
              <a:pPr>
                <a:spcBef>
                  <a:spcPct val="50000"/>
                </a:spcBef>
              </a:pPr>
              <a:t>54</a:t>
            </a:fld>
            <a:endParaRPr lang="en-US" sz="900" smtClean="0">
              <a:solidFill>
                <a:srgbClr val="6F90BB"/>
              </a:solidFill>
            </a:endParaRPr>
          </a:p>
        </p:txBody>
      </p:sp>
    </p:spTree>
  </p:cSld>
  <p:clrMapOvr>
    <a:masterClrMapping/>
  </p:clrMapOvr>
  <p:transition advTm="24400"/>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Title 2"/>
          <p:cNvSpPr>
            <a:spLocks noGrp="1"/>
          </p:cNvSpPr>
          <p:nvPr>
            <p:ph type="title" idx="4294967295"/>
          </p:nvPr>
        </p:nvSpPr>
        <p:spPr>
          <a:xfrm>
            <a:off x="722313" y="4406900"/>
            <a:ext cx="7772400" cy="519113"/>
          </a:xfrm>
        </p:spPr>
        <p:txBody>
          <a:bodyPr anchor="t">
            <a:spAutoFit/>
          </a:bodyPr>
          <a:lstStyle/>
          <a:p>
            <a:pPr eaLnBrk="1" hangingPunct="1"/>
            <a:r>
              <a:rPr lang="en-US" sz="2800" b="1" smtClean="0">
                <a:solidFill>
                  <a:schemeClr val="tx1"/>
                </a:solidFill>
              </a:rPr>
              <a:t>SECTION #4</a:t>
            </a:r>
          </a:p>
        </p:txBody>
      </p:sp>
      <p:sp>
        <p:nvSpPr>
          <p:cNvPr id="124930" name="Text Placeholder 3"/>
          <p:cNvSpPr>
            <a:spLocks noGrp="1"/>
          </p:cNvSpPr>
          <p:nvPr>
            <p:ph type="body" idx="4294967295"/>
          </p:nvPr>
        </p:nvSpPr>
        <p:spPr>
          <a:xfrm>
            <a:off x="722313" y="2906713"/>
            <a:ext cx="6973887" cy="1500187"/>
          </a:xfrm>
        </p:spPr>
        <p:txBody>
          <a:bodyPr anchor="b"/>
          <a:lstStyle/>
          <a:p>
            <a:pPr marL="0" indent="0" eaLnBrk="1" hangingPunct="1">
              <a:buFontTx/>
              <a:buNone/>
            </a:pPr>
            <a:r>
              <a:rPr lang="en-US" sz="4400" b="1" smtClean="0"/>
              <a:t>HRIS IMPLEMENTATION</a:t>
            </a:r>
          </a:p>
          <a:p>
            <a:pPr marL="0" indent="0" eaLnBrk="1" hangingPunct="1">
              <a:buFontTx/>
              <a:buNone/>
            </a:pPr>
            <a:endParaRPr lang="en-US" sz="4000" smtClean="0"/>
          </a:p>
        </p:txBody>
      </p:sp>
      <p:sp>
        <p:nvSpPr>
          <p:cNvPr id="124931" name="Slide Number Placeholder 1"/>
          <p:cNvSpPr>
            <a:spLocks noGrp="1"/>
          </p:cNvSpPr>
          <p:nvPr>
            <p:ph type="sldNum" sz="quarter" idx="11"/>
          </p:nvPr>
        </p:nvSpPr>
        <p:spPr>
          <a:xfrm>
            <a:off x="8534400" y="6629400"/>
            <a:ext cx="381000" cy="228600"/>
          </a:xfrm>
          <a:noFill/>
          <a:ln algn="ctr"/>
        </p:spPr>
        <p:txBody>
          <a:bodyPr>
            <a:spAutoFit/>
          </a:bodyPr>
          <a:lstStyle/>
          <a:p>
            <a:pPr>
              <a:spcBef>
                <a:spcPct val="50000"/>
              </a:spcBef>
            </a:pPr>
            <a:fld id="{3284C324-C1C1-4A1F-A157-E64E32CFC77F}" type="slidenum">
              <a:rPr lang="en-US" sz="900" smtClean="0">
                <a:solidFill>
                  <a:srgbClr val="6F90BB"/>
                </a:solidFill>
              </a:rPr>
              <a:pPr>
                <a:spcBef>
                  <a:spcPct val="50000"/>
                </a:spcBef>
              </a:pPr>
              <a:t>55</a:t>
            </a:fld>
            <a:endParaRPr lang="en-US" sz="900" smtClean="0">
              <a:solidFill>
                <a:srgbClr val="6F90BB"/>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Title 1"/>
          <p:cNvSpPr>
            <a:spLocks noGrp="1"/>
          </p:cNvSpPr>
          <p:nvPr>
            <p:ph type="title" idx="4294967295"/>
          </p:nvPr>
        </p:nvSpPr>
        <p:spPr>
          <a:xfrm>
            <a:off x="1676400" y="322263"/>
            <a:ext cx="7239000" cy="579437"/>
          </a:xfrm>
        </p:spPr>
        <p:txBody>
          <a:bodyPr>
            <a:spAutoFit/>
          </a:bodyPr>
          <a:lstStyle/>
          <a:p>
            <a:pPr eaLnBrk="1" hangingPunct="1"/>
            <a:r>
              <a:rPr lang="en-US" sz="3200" smtClean="0">
                <a:solidFill>
                  <a:schemeClr val="bg1"/>
                </a:solidFill>
              </a:rPr>
              <a:t>Traditional HRIS</a:t>
            </a:r>
          </a:p>
        </p:txBody>
      </p:sp>
      <p:sp>
        <p:nvSpPr>
          <p:cNvPr id="126978" name="Content Placeholder 2"/>
          <p:cNvSpPr>
            <a:spLocks noGrp="1"/>
          </p:cNvSpPr>
          <p:nvPr>
            <p:ph idx="4294967295"/>
          </p:nvPr>
        </p:nvSpPr>
        <p:spPr/>
        <p:txBody>
          <a:bodyPr/>
          <a:lstStyle/>
          <a:p>
            <a:pPr eaLnBrk="1" hangingPunct="1">
              <a:lnSpc>
                <a:spcPct val="80000"/>
              </a:lnSpc>
            </a:pPr>
            <a:r>
              <a:rPr lang="en-US" sz="2800" b="1" smtClean="0"/>
              <a:t>Administrative Uses:</a:t>
            </a:r>
          </a:p>
          <a:p>
            <a:pPr lvl="2" eaLnBrk="1" hangingPunct="1">
              <a:lnSpc>
                <a:spcPct val="80000"/>
              </a:lnSpc>
            </a:pPr>
            <a:endParaRPr lang="en-US" smtClean="0"/>
          </a:p>
          <a:p>
            <a:pPr lvl="2" eaLnBrk="1" hangingPunct="1">
              <a:lnSpc>
                <a:spcPct val="80000"/>
              </a:lnSpc>
            </a:pPr>
            <a:r>
              <a:rPr lang="en-US" smtClean="0"/>
              <a:t>Monitor absences</a:t>
            </a:r>
          </a:p>
          <a:p>
            <a:pPr lvl="2" eaLnBrk="1" hangingPunct="1">
              <a:lnSpc>
                <a:spcPct val="80000"/>
              </a:lnSpc>
            </a:pPr>
            <a:r>
              <a:rPr lang="en-US" smtClean="0"/>
              <a:t>Salary structures</a:t>
            </a:r>
          </a:p>
          <a:p>
            <a:pPr lvl="2" eaLnBrk="1" hangingPunct="1">
              <a:lnSpc>
                <a:spcPct val="80000"/>
              </a:lnSpc>
            </a:pPr>
            <a:r>
              <a:rPr lang="en-US" smtClean="0"/>
              <a:t>Training information</a:t>
            </a:r>
          </a:p>
          <a:p>
            <a:pPr lvl="2" eaLnBrk="1" hangingPunct="1">
              <a:lnSpc>
                <a:spcPct val="80000"/>
              </a:lnSpc>
            </a:pPr>
            <a:r>
              <a:rPr lang="en-US" smtClean="0"/>
              <a:t>Recruitment</a:t>
            </a:r>
          </a:p>
          <a:p>
            <a:pPr lvl="2" eaLnBrk="1" hangingPunct="1">
              <a:lnSpc>
                <a:spcPct val="80000"/>
              </a:lnSpc>
            </a:pPr>
            <a:r>
              <a:rPr lang="en-US" smtClean="0"/>
              <a:t>Media response</a:t>
            </a:r>
          </a:p>
          <a:p>
            <a:pPr lvl="2" eaLnBrk="1" hangingPunct="1">
              <a:lnSpc>
                <a:spcPct val="80000"/>
              </a:lnSpc>
            </a:pPr>
            <a:r>
              <a:rPr lang="en-US" smtClean="0"/>
              <a:t>Current information</a:t>
            </a:r>
          </a:p>
          <a:p>
            <a:pPr lvl="2" eaLnBrk="1" hangingPunct="1">
              <a:lnSpc>
                <a:spcPct val="80000"/>
              </a:lnSpc>
            </a:pPr>
            <a:r>
              <a:rPr lang="en-US" smtClean="0"/>
              <a:t> Medical information</a:t>
            </a:r>
          </a:p>
          <a:p>
            <a:pPr lvl="2" eaLnBrk="1" hangingPunct="1">
              <a:lnSpc>
                <a:spcPct val="80000"/>
              </a:lnSpc>
            </a:pPr>
            <a:r>
              <a:rPr lang="en-US" smtClean="0"/>
              <a:t>Global administration</a:t>
            </a:r>
          </a:p>
          <a:p>
            <a:pPr lvl="2" eaLnBrk="1" hangingPunct="1">
              <a:lnSpc>
                <a:spcPct val="80000"/>
              </a:lnSpc>
            </a:pPr>
            <a:endParaRPr lang="en-US" smtClean="0"/>
          </a:p>
          <a:p>
            <a:pPr lvl="2" eaLnBrk="1" hangingPunct="1">
              <a:lnSpc>
                <a:spcPct val="80000"/>
              </a:lnSpc>
            </a:pPr>
            <a:endParaRPr lang="en-US" sz="1400" smtClean="0"/>
          </a:p>
        </p:txBody>
      </p:sp>
      <p:sp>
        <p:nvSpPr>
          <p:cNvPr id="126979"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A3230803-76C5-452D-BED9-6BD017256434}" type="slidenum">
              <a:rPr lang="en-US" sz="900" smtClean="0">
                <a:solidFill>
                  <a:srgbClr val="6F90BB"/>
                </a:solidFill>
              </a:rPr>
              <a:pPr>
                <a:spcBef>
                  <a:spcPct val="50000"/>
                </a:spcBef>
              </a:pPr>
              <a:t>56</a:t>
            </a:fld>
            <a:endParaRPr lang="en-US" sz="900" smtClean="0">
              <a:solidFill>
                <a:srgbClr val="6F90BB"/>
              </a:solidFill>
            </a:endParaRPr>
          </a:p>
        </p:txBody>
      </p:sp>
    </p:spTree>
  </p:cSld>
  <p:clrMapOvr>
    <a:masterClrMapping/>
  </p:clrMapOvr>
  <p:transition advTm="40751"/>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Title 1"/>
          <p:cNvSpPr>
            <a:spLocks noGrp="1"/>
          </p:cNvSpPr>
          <p:nvPr>
            <p:ph type="title" idx="4294967295"/>
          </p:nvPr>
        </p:nvSpPr>
        <p:spPr>
          <a:xfrm>
            <a:off x="1600200" y="365125"/>
            <a:ext cx="7543800" cy="579438"/>
          </a:xfrm>
        </p:spPr>
        <p:txBody>
          <a:bodyPr>
            <a:spAutoFit/>
          </a:bodyPr>
          <a:lstStyle/>
          <a:p>
            <a:pPr eaLnBrk="1" hangingPunct="1"/>
            <a:r>
              <a:rPr lang="en-US" sz="3200" smtClean="0">
                <a:solidFill>
                  <a:schemeClr val="bg1"/>
                </a:solidFill>
              </a:rPr>
              <a:t>HRIS in Business Decision Making</a:t>
            </a:r>
          </a:p>
        </p:txBody>
      </p:sp>
      <p:sp>
        <p:nvSpPr>
          <p:cNvPr id="129026" name="Content Placeholder 2"/>
          <p:cNvSpPr>
            <a:spLocks noGrp="1"/>
          </p:cNvSpPr>
          <p:nvPr>
            <p:ph idx="4294967295"/>
          </p:nvPr>
        </p:nvSpPr>
        <p:spPr>
          <a:xfrm>
            <a:off x="1676400" y="1371600"/>
            <a:ext cx="7239000" cy="5486400"/>
          </a:xfrm>
        </p:spPr>
        <p:txBody>
          <a:bodyPr/>
          <a:lstStyle/>
          <a:p>
            <a:pPr lvl="1" eaLnBrk="1" hangingPunct="1">
              <a:lnSpc>
                <a:spcPct val="90000"/>
              </a:lnSpc>
            </a:pPr>
            <a:r>
              <a:rPr lang="en-US" sz="2800" b="1" smtClean="0"/>
              <a:t>Analytical Processes:</a:t>
            </a:r>
          </a:p>
          <a:p>
            <a:pPr lvl="1" eaLnBrk="1" hangingPunct="1">
              <a:lnSpc>
                <a:spcPct val="90000"/>
              </a:lnSpc>
              <a:buFont typeface="Arial" charset="0"/>
              <a:buNone/>
            </a:pPr>
            <a:endParaRPr lang="en-US" sz="2400" b="1" smtClean="0"/>
          </a:p>
          <a:p>
            <a:pPr lvl="2" eaLnBrk="1" hangingPunct="1">
              <a:lnSpc>
                <a:spcPct val="90000"/>
              </a:lnSpc>
            </a:pPr>
            <a:r>
              <a:rPr lang="en-US" smtClean="0"/>
              <a:t>Budget control</a:t>
            </a:r>
          </a:p>
          <a:p>
            <a:pPr lvl="2" eaLnBrk="1" hangingPunct="1">
              <a:lnSpc>
                <a:spcPct val="90000"/>
              </a:lnSpc>
            </a:pPr>
            <a:r>
              <a:rPr lang="en-US" smtClean="0"/>
              <a:t>Applicant tracking and screening</a:t>
            </a:r>
          </a:p>
          <a:p>
            <a:pPr lvl="2" eaLnBrk="1" hangingPunct="1">
              <a:lnSpc>
                <a:spcPct val="90000"/>
              </a:lnSpc>
            </a:pPr>
            <a:r>
              <a:rPr lang="en-US" smtClean="0"/>
              <a:t>Skills matching</a:t>
            </a:r>
          </a:p>
          <a:p>
            <a:pPr lvl="2" eaLnBrk="1" hangingPunct="1">
              <a:lnSpc>
                <a:spcPct val="90000"/>
              </a:lnSpc>
            </a:pPr>
            <a:r>
              <a:rPr lang="en-US" smtClean="0"/>
              <a:t>Appraisals</a:t>
            </a:r>
          </a:p>
          <a:p>
            <a:pPr lvl="2" eaLnBrk="1" hangingPunct="1">
              <a:lnSpc>
                <a:spcPct val="90000"/>
              </a:lnSpc>
            </a:pPr>
            <a:r>
              <a:rPr lang="en-US" smtClean="0"/>
              <a:t>Feedback</a:t>
            </a:r>
          </a:p>
          <a:p>
            <a:pPr lvl="2" eaLnBrk="1" hangingPunct="1">
              <a:lnSpc>
                <a:spcPct val="90000"/>
              </a:lnSpc>
            </a:pPr>
            <a:r>
              <a:rPr lang="en-US" smtClean="0"/>
              <a:t>Manpower planning</a:t>
            </a:r>
          </a:p>
          <a:p>
            <a:pPr lvl="2" eaLnBrk="1" hangingPunct="1">
              <a:lnSpc>
                <a:spcPct val="90000"/>
              </a:lnSpc>
            </a:pPr>
            <a:r>
              <a:rPr lang="en-US" smtClean="0"/>
              <a:t>Succession planning</a:t>
            </a:r>
          </a:p>
          <a:p>
            <a:pPr lvl="2" eaLnBrk="1" hangingPunct="1">
              <a:lnSpc>
                <a:spcPct val="90000"/>
              </a:lnSpc>
            </a:pPr>
            <a:r>
              <a:rPr lang="en-US" smtClean="0"/>
              <a:t>Skills monitoring</a:t>
            </a:r>
          </a:p>
          <a:p>
            <a:pPr lvl="2" eaLnBrk="1" hangingPunct="1">
              <a:lnSpc>
                <a:spcPct val="90000"/>
              </a:lnSpc>
            </a:pPr>
            <a:r>
              <a:rPr lang="en-US" smtClean="0"/>
              <a:t>Training needs analysis</a:t>
            </a:r>
          </a:p>
          <a:p>
            <a:pPr lvl="2" eaLnBrk="1" hangingPunct="1">
              <a:lnSpc>
                <a:spcPct val="90000"/>
              </a:lnSpc>
            </a:pPr>
            <a:r>
              <a:rPr lang="en-US" smtClean="0"/>
              <a:t>Global analysis</a:t>
            </a:r>
          </a:p>
          <a:p>
            <a:pPr lvl="3" eaLnBrk="1" hangingPunct="1">
              <a:lnSpc>
                <a:spcPct val="90000"/>
              </a:lnSpc>
            </a:pPr>
            <a:endParaRPr lang="en-US" sz="2800" smtClean="0"/>
          </a:p>
          <a:p>
            <a:pPr lvl="2" eaLnBrk="1" hangingPunct="1">
              <a:lnSpc>
                <a:spcPct val="90000"/>
              </a:lnSpc>
            </a:pPr>
            <a:endParaRPr lang="en-US" sz="1400" smtClean="0"/>
          </a:p>
        </p:txBody>
      </p:sp>
      <p:sp>
        <p:nvSpPr>
          <p:cNvPr id="129027"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9A1C1A50-DCE7-4C1C-9D6D-23F879A8777B}" type="slidenum">
              <a:rPr lang="en-US" sz="900" smtClean="0">
                <a:solidFill>
                  <a:srgbClr val="6F90BB"/>
                </a:solidFill>
              </a:rPr>
              <a:pPr>
                <a:spcBef>
                  <a:spcPct val="50000"/>
                </a:spcBef>
              </a:pPr>
              <a:t>57</a:t>
            </a:fld>
            <a:endParaRPr lang="en-US" sz="900" smtClean="0">
              <a:solidFill>
                <a:srgbClr val="6F90BB"/>
              </a:solidFill>
            </a:endParaRPr>
          </a:p>
        </p:txBody>
      </p:sp>
    </p:spTree>
  </p:cSld>
  <p:clrMapOvr>
    <a:masterClrMapping/>
  </p:clrMapOvr>
  <p:transition advTm="37791"/>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Title 1"/>
          <p:cNvSpPr>
            <a:spLocks noGrp="1"/>
          </p:cNvSpPr>
          <p:nvPr>
            <p:ph type="title" idx="4294967295"/>
          </p:nvPr>
        </p:nvSpPr>
        <p:spPr>
          <a:xfrm>
            <a:off x="1676400" y="304800"/>
            <a:ext cx="7239000" cy="920750"/>
          </a:xfrm>
        </p:spPr>
        <p:txBody>
          <a:bodyPr>
            <a:spAutoFit/>
          </a:bodyPr>
          <a:lstStyle/>
          <a:p>
            <a:pPr eaLnBrk="1" hangingPunct="1">
              <a:lnSpc>
                <a:spcPct val="85000"/>
              </a:lnSpc>
            </a:pPr>
            <a:r>
              <a:rPr lang="en-US" sz="3200" smtClean="0">
                <a:solidFill>
                  <a:schemeClr val="bg1"/>
                </a:solidFill>
              </a:rPr>
              <a:t>Why Not More? HRIS in Business Decision Making</a:t>
            </a:r>
          </a:p>
        </p:txBody>
      </p:sp>
      <p:sp>
        <p:nvSpPr>
          <p:cNvPr id="131074" name="Content Placeholder 2"/>
          <p:cNvSpPr>
            <a:spLocks noGrp="1"/>
          </p:cNvSpPr>
          <p:nvPr>
            <p:ph idx="4294967295"/>
          </p:nvPr>
        </p:nvSpPr>
        <p:spPr>
          <a:xfrm>
            <a:off x="1828800" y="1660525"/>
            <a:ext cx="6858000" cy="4465638"/>
          </a:xfrm>
        </p:spPr>
        <p:txBody>
          <a:bodyPr/>
          <a:lstStyle/>
          <a:p>
            <a:pPr lvl="1" eaLnBrk="1" hangingPunct="1"/>
            <a:r>
              <a:rPr lang="en-US" sz="2800" smtClean="0"/>
              <a:t>Organization size</a:t>
            </a:r>
          </a:p>
          <a:p>
            <a:pPr lvl="1" eaLnBrk="1" hangingPunct="1"/>
            <a:r>
              <a:rPr lang="en-US" sz="2800" smtClean="0"/>
              <a:t>Organization culture</a:t>
            </a:r>
          </a:p>
          <a:p>
            <a:pPr lvl="2" eaLnBrk="1" hangingPunct="1"/>
            <a:r>
              <a:rPr lang="en-US" smtClean="0"/>
              <a:t>HR as a strategic partner</a:t>
            </a:r>
          </a:p>
          <a:p>
            <a:pPr lvl="2" eaLnBrk="1" hangingPunct="1"/>
            <a:r>
              <a:rPr lang="en-US" smtClean="0"/>
              <a:t>Internal culture and politics</a:t>
            </a:r>
          </a:p>
          <a:p>
            <a:pPr lvl="1" eaLnBrk="1" hangingPunct="1"/>
            <a:r>
              <a:rPr lang="en-US" sz="2800" smtClean="0"/>
              <a:t>HRIS time in use.</a:t>
            </a:r>
          </a:p>
          <a:p>
            <a:pPr lvl="1" eaLnBrk="1" hangingPunct="1"/>
            <a:r>
              <a:rPr lang="en-US" sz="2800" smtClean="0"/>
              <a:t>HR has limited IT and analytical skills.</a:t>
            </a:r>
          </a:p>
          <a:p>
            <a:pPr lvl="1" eaLnBrk="1" hangingPunct="1"/>
            <a:r>
              <a:rPr lang="en-US" sz="2800" smtClean="0"/>
              <a:t>IT has limited HR skills.</a:t>
            </a:r>
          </a:p>
        </p:txBody>
      </p:sp>
      <p:sp>
        <p:nvSpPr>
          <p:cNvPr id="131075"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C15D6C49-F585-4625-BF58-8C18D7B1A495}" type="slidenum">
              <a:rPr lang="en-US" sz="900" smtClean="0">
                <a:solidFill>
                  <a:srgbClr val="6F90BB"/>
                </a:solidFill>
              </a:rPr>
              <a:pPr>
                <a:spcBef>
                  <a:spcPct val="50000"/>
                </a:spcBef>
              </a:pPr>
              <a:t>58</a:t>
            </a:fld>
            <a:endParaRPr lang="en-US" sz="900" smtClean="0">
              <a:solidFill>
                <a:srgbClr val="6F90BB"/>
              </a:solidFill>
            </a:endParaRPr>
          </a:p>
        </p:txBody>
      </p:sp>
    </p:spTree>
  </p:cSld>
  <p:clrMapOvr>
    <a:masterClrMapping/>
  </p:clrMapOvr>
  <p:transition advTm="63250"/>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Title 1"/>
          <p:cNvSpPr>
            <a:spLocks noGrp="1"/>
          </p:cNvSpPr>
          <p:nvPr>
            <p:ph type="title" idx="4294967295"/>
          </p:nvPr>
        </p:nvSpPr>
        <p:spPr>
          <a:xfrm>
            <a:off x="1676400" y="303213"/>
            <a:ext cx="7239000" cy="506412"/>
          </a:xfrm>
        </p:spPr>
        <p:txBody>
          <a:bodyPr>
            <a:spAutoFit/>
          </a:bodyPr>
          <a:lstStyle/>
          <a:p>
            <a:pPr eaLnBrk="1" hangingPunct="1">
              <a:lnSpc>
                <a:spcPct val="85000"/>
              </a:lnSpc>
            </a:pPr>
            <a:r>
              <a:rPr lang="en-US" sz="3200" smtClean="0">
                <a:solidFill>
                  <a:schemeClr val="bg1"/>
                </a:solidFill>
              </a:rPr>
              <a:t>Application of HRIS </a:t>
            </a:r>
          </a:p>
        </p:txBody>
      </p:sp>
      <p:sp>
        <p:nvSpPr>
          <p:cNvPr id="133122" name="Content Placeholder 2"/>
          <p:cNvSpPr>
            <a:spLocks noGrp="1"/>
          </p:cNvSpPr>
          <p:nvPr>
            <p:ph idx="4294967295"/>
          </p:nvPr>
        </p:nvSpPr>
        <p:spPr>
          <a:xfrm>
            <a:off x="1600200" y="1371600"/>
            <a:ext cx="7239000" cy="5486400"/>
          </a:xfrm>
        </p:spPr>
        <p:txBody>
          <a:bodyPr/>
          <a:lstStyle/>
          <a:p>
            <a:pPr eaLnBrk="1" hangingPunct="1">
              <a:lnSpc>
                <a:spcPct val="80000"/>
              </a:lnSpc>
            </a:pPr>
            <a:r>
              <a:rPr lang="en-US" sz="2800" b="1" smtClean="0"/>
              <a:t>Strategic Management</a:t>
            </a:r>
          </a:p>
          <a:p>
            <a:pPr lvl="1" eaLnBrk="1" hangingPunct="1">
              <a:lnSpc>
                <a:spcPct val="80000"/>
              </a:lnSpc>
            </a:pPr>
            <a:r>
              <a:rPr lang="en-US" sz="2400" smtClean="0"/>
              <a:t>Environmental scanning</a:t>
            </a:r>
          </a:p>
          <a:p>
            <a:pPr lvl="1" eaLnBrk="1" hangingPunct="1">
              <a:lnSpc>
                <a:spcPct val="80000"/>
              </a:lnSpc>
            </a:pPr>
            <a:r>
              <a:rPr lang="en-US" sz="2400" smtClean="0"/>
              <a:t>Tracks quality and productivity improvements</a:t>
            </a:r>
          </a:p>
          <a:p>
            <a:pPr eaLnBrk="1" hangingPunct="1">
              <a:lnSpc>
                <a:spcPct val="80000"/>
              </a:lnSpc>
            </a:pPr>
            <a:r>
              <a:rPr lang="en-US" sz="2800" b="1" smtClean="0"/>
              <a:t>Workforce Planning and Employment</a:t>
            </a:r>
          </a:p>
          <a:p>
            <a:pPr lvl="1" eaLnBrk="1" hangingPunct="1">
              <a:lnSpc>
                <a:spcPct val="80000"/>
              </a:lnSpc>
            </a:pPr>
            <a:r>
              <a:rPr lang="en-US" sz="2400" smtClean="0"/>
              <a:t>Tracks promotions, transfers, hiring and termination rates</a:t>
            </a:r>
          </a:p>
          <a:p>
            <a:pPr lvl="1" eaLnBrk="1" hangingPunct="1">
              <a:lnSpc>
                <a:spcPct val="80000"/>
              </a:lnSpc>
            </a:pPr>
            <a:r>
              <a:rPr lang="en-US" sz="2400" smtClean="0"/>
              <a:t>Maintains and prints EEOC data in the required form</a:t>
            </a:r>
          </a:p>
          <a:p>
            <a:pPr lvl="1" eaLnBrk="1" hangingPunct="1">
              <a:lnSpc>
                <a:spcPct val="80000"/>
              </a:lnSpc>
            </a:pPr>
            <a:r>
              <a:rPr lang="en-US" sz="2400" smtClean="0"/>
              <a:t>Prints applicant flow and utilization reports for affirmative action programs</a:t>
            </a:r>
            <a:endParaRPr lang="en-US" sz="2800" smtClean="0"/>
          </a:p>
          <a:p>
            <a:pPr eaLnBrk="1" hangingPunct="1">
              <a:lnSpc>
                <a:spcPct val="80000"/>
              </a:lnSpc>
            </a:pPr>
            <a:r>
              <a:rPr lang="en-US" sz="2800" b="1" smtClean="0"/>
              <a:t>Human Resource Development</a:t>
            </a:r>
          </a:p>
          <a:p>
            <a:pPr lvl="1" eaLnBrk="1" hangingPunct="1">
              <a:lnSpc>
                <a:spcPct val="80000"/>
              </a:lnSpc>
            </a:pPr>
            <a:r>
              <a:rPr lang="en-US" sz="2400" smtClean="0"/>
              <a:t>Outlines career path development</a:t>
            </a:r>
          </a:p>
          <a:p>
            <a:pPr lvl="1" eaLnBrk="1" hangingPunct="1">
              <a:lnSpc>
                <a:spcPct val="80000"/>
              </a:lnSpc>
            </a:pPr>
            <a:r>
              <a:rPr lang="en-US" sz="2400" smtClean="0"/>
              <a:t>Tracks, education, skills and training programs</a:t>
            </a:r>
          </a:p>
          <a:p>
            <a:pPr lvl="1" eaLnBrk="1" hangingPunct="1">
              <a:lnSpc>
                <a:spcPct val="80000"/>
              </a:lnSpc>
            </a:pPr>
            <a:r>
              <a:rPr lang="en-US" sz="2400" smtClean="0"/>
              <a:t>Registers employees in courses</a:t>
            </a:r>
          </a:p>
          <a:p>
            <a:pPr lvl="1" eaLnBrk="1" hangingPunct="1">
              <a:lnSpc>
                <a:spcPct val="80000"/>
              </a:lnSpc>
            </a:pPr>
            <a:r>
              <a:rPr lang="en-US" sz="2400" smtClean="0"/>
              <a:t>Evaluates employee performance</a:t>
            </a:r>
          </a:p>
          <a:p>
            <a:pPr lvl="1" eaLnBrk="1" hangingPunct="1">
              <a:lnSpc>
                <a:spcPct val="80000"/>
              </a:lnSpc>
              <a:buFont typeface="Arial" charset="0"/>
              <a:buNone/>
            </a:pPr>
            <a:endParaRPr lang="en-US" sz="2400" smtClean="0"/>
          </a:p>
        </p:txBody>
      </p:sp>
      <p:sp>
        <p:nvSpPr>
          <p:cNvPr id="133123"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06E58DB1-3C56-4E48-8796-15A089CB5050}" type="slidenum">
              <a:rPr lang="en-US" sz="900" smtClean="0">
                <a:solidFill>
                  <a:srgbClr val="6F90BB"/>
                </a:solidFill>
              </a:rPr>
              <a:pPr>
                <a:spcBef>
                  <a:spcPct val="50000"/>
                </a:spcBef>
              </a:pPr>
              <a:t>59</a:t>
            </a:fld>
            <a:endParaRPr lang="en-US" sz="900" smtClean="0">
              <a:solidFill>
                <a:srgbClr val="6F90BB"/>
              </a:solidFill>
            </a:endParaRPr>
          </a:p>
        </p:txBody>
      </p:sp>
    </p:spTree>
  </p:cSld>
  <p:clrMapOvr>
    <a:masterClrMapping/>
  </p:clrMapOvr>
  <p:transition advTm="36671"/>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What will be covered in this class?</a:t>
            </a:r>
          </a:p>
        </p:txBody>
      </p:sp>
      <p:sp>
        <p:nvSpPr>
          <p:cNvPr id="24578" name="Content Placeholder 2"/>
          <p:cNvSpPr>
            <a:spLocks noGrp="1"/>
          </p:cNvSpPr>
          <p:nvPr>
            <p:ph idx="4294967295"/>
          </p:nvPr>
        </p:nvSpPr>
        <p:spPr>
          <a:xfrm>
            <a:off x="1676400" y="1219200"/>
            <a:ext cx="7239000" cy="5638800"/>
          </a:xfrm>
        </p:spPr>
        <p:txBody>
          <a:bodyPr/>
          <a:lstStyle/>
          <a:p>
            <a:pPr lvl="1" eaLnBrk="1" hangingPunct="1">
              <a:buSzTx/>
              <a:buFont typeface="Wingdings" pitchFamily="2" charset="2"/>
              <a:buChar char="§"/>
            </a:pPr>
            <a:r>
              <a:rPr lang="en-US" sz="2800" smtClean="0"/>
              <a:t>HRIS</a:t>
            </a:r>
          </a:p>
          <a:p>
            <a:pPr lvl="2" eaLnBrk="1" hangingPunct="1">
              <a:buFont typeface="Wingdings" pitchFamily="2" charset="2"/>
              <a:buChar char="§"/>
            </a:pPr>
            <a:r>
              <a:rPr lang="en-US" sz="2000" smtClean="0"/>
              <a:t>What is an HRIS?</a:t>
            </a:r>
          </a:p>
          <a:p>
            <a:pPr lvl="2" eaLnBrk="1" hangingPunct="1">
              <a:buFont typeface="Wingdings" pitchFamily="2" charset="2"/>
              <a:buChar char="§"/>
            </a:pPr>
            <a:r>
              <a:rPr lang="en-US" sz="2000" smtClean="0"/>
              <a:t>How is it used in organizations?</a:t>
            </a:r>
          </a:p>
          <a:p>
            <a:pPr lvl="2" eaLnBrk="1" hangingPunct="1">
              <a:buFont typeface="Wingdings" pitchFamily="2" charset="2"/>
              <a:buChar char="§"/>
            </a:pPr>
            <a:r>
              <a:rPr lang="en-US" sz="2000" smtClean="0"/>
              <a:t>The history of HRIS</a:t>
            </a:r>
          </a:p>
          <a:p>
            <a:pPr lvl="1" eaLnBrk="1" hangingPunct="1">
              <a:buSzTx/>
              <a:buFont typeface="Wingdings" pitchFamily="2" charset="2"/>
              <a:buChar char="§"/>
            </a:pPr>
            <a:r>
              <a:rPr lang="en-US" sz="2800" smtClean="0"/>
              <a:t>Project Management</a:t>
            </a:r>
          </a:p>
          <a:p>
            <a:pPr lvl="2" eaLnBrk="1" hangingPunct="1">
              <a:buFont typeface="Wingdings" pitchFamily="2" charset="2"/>
              <a:buChar char="§"/>
            </a:pPr>
            <a:r>
              <a:rPr lang="en-US" sz="2000" smtClean="0"/>
              <a:t>Methods of project management</a:t>
            </a:r>
          </a:p>
          <a:p>
            <a:pPr lvl="2" eaLnBrk="1" hangingPunct="1">
              <a:buFont typeface="Wingdings" pitchFamily="2" charset="2"/>
              <a:buChar char="§"/>
            </a:pPr>
            <a:r>
              <a:rPr lang="en-US" sz="2000" smtClean="0"/>
              <a:t>Project life cycle</a:t>
            </a:r>
          </a:p>
          <a:p>
            <a:pPr lvl="2" eaLnBrk="1" hangingPunct="1">
              <a:buFont typeface="Wingdings" pitchFamily="2" charset="2"/>
              <a:buChar char="§"/>
            </a:pPr>
            <a:r>
              <a:rPr lang="en-US" sz="2000" smtClean="0"/>
              <a:t>Project management tools and skills</a:t>
            </a:r>
          </a:p>
          <a:p>
            <a:pPr lvl="1" eaLnBrk="1" hangingPunct="1">
              <a:buSzTx/>
              <a:buFont typeface="Wingdings" pitchFamily="2" charset="2"/>
              <a:buChar char="§"/>
            </a:pPr>
            <a:r>
              <a:rPr lang="en-US" sz="2800" smtClean="0"/>
              <a:t>Integrating an HRIS across cultures</a:t>
            </a:r>
          </a:p>
          <a:p>
            <a:pPr lvl="2" eaLnBrk="1" hangingPunct="1">
              <a:buFont typeface="Wingdings" pitchFamily="2" charset="2"/>
              <a:buChar char="§"/>
            </a:pPr>
            <a:r>
              <a:rPr lang="en-US" sz="2000" smtClean="0"/>
              <a:t>Integration process</a:t>
            </a:r>
          </a:p>
          <a:p>
            <a:pPr lvl="2" eaLnBrk="1" hangingPunct="1">
              <a:buFont typeface="Wingdings" pitchFamily="2" charset="2"/>
              <a:buChar char="§"/>
            </a:pPr>
            <a:r>
              <a:rPr lang="en-US" sz="2000" smtClean="0"/>
              <a:t>Integration issues</a:t>
            </a:r>
          </a:p>
          <a:p>
            <a:pPr eaLnBrk="1" hangingPunct="1"/>
            <a:endParaRPr lang="en-US" smtClean="0"/>
          </a:p>
          <a:p>
            <a:pPr eaLnBrk="1" hangingPunct="1"/>
            <a:endParaRPr lang="en-US" smtClean="0"/>
          </a:p>
          <a:p>
            <a:pPr eaLnBrk="1" hangingPunct="1"/>
            <a:endParaRPr lang="en-US" smtClean="0"/>
          </a:p>
          <a:p>
            <a:pPr eaLnBrk="1" hangingPunct="1"/>
            <a:endParaRPr lang="en-US" smtClean="0"/>
          </a:p>
          <a:p>
            <a:pPr eaLnBrk="1" hangingPunct="1"/>
            <a:endParaRPr lang="en-US" smtClean="0"/>
          </a:p>
          <a:p>
            <a:pPr eaLnBrk="1" hangingPunct="1"/>
            <a:endParaRPr lang="en-US" smtClean="0"/>
          </a:p>
          <a:p>
            <a:pPr eaLnBrk="1" hangingPunct="1"/>
            <a:endParaRPr lang="en-US" smtClean="0"/>
          </a:p>
        </p:txBody>
      </p:sp>
      <p:sp>
        <p:nvSpPr>
          <p:cNvPr id="24579"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8B81BE07-0F8F-4EED-A020-0DBAEFA8C3DF}" type="slidenum">
              <a:rPr lang="en-US" sz="900" smtClean="0">
                <a:solidFill>
                  <a:srgbClr val="6F90BB"/>
                </a:solidFill>
              </a:rPr>
              <a:pPr>
                <a:spcBef>
                  <a:spcPct val="50000"/>
                </a:spcBef>
              </a:pPr>
              <a:t>6</a:t>
            </a:fld>
            <a:endParaRPr lang="en-US" sz="900" smtClean="0">
              <a:solidFill>
                <a:srgbClr val="6F90BB"/>
              </a:solidFill>
            </a:endParaRPr>
          </a:p>
        </p:txBody>
      </p:sp>
    </p:spTree>
  </p:cSld>
  <p:clrMapOvr>
    <a:masterClrMapping/>
  </p:clrMapOvr>
  <p:transition advTm="32930"/>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Title 1"/>
          <p:cNvSpPr>
            <a:spLocks noGrp="1"/>
          </p:cNvSpPr>
          <p:nvPr>
            <p:ph type="title" idx="4294967295"/>
          </p:nvPr>
        </p:nvSpPr>
        <p:spPr>
          <a:xfrm>
            <a:off x="1676400" y="430213"/>
            <a:ext cx="7239000" cy="506412"/>
          </a:xfrm>
        </p:spPr>
        <p:txBody>
          <a:bodyPr>
            <a:spAutoFit/>
          </a:bodyPr>
          <a:lstStyle/>
          <a:p>
            <a:pPr eaLnBrk="1" hangingPunct="1">
              <a:lnSpc>
                <a:spcPct val="85000"/>
              </a:lnSpc>
            </a:pPr>
            <a:r>
              <a:rPr lang="en-US" sz="3200" smtClean="0">
                <a:solidFill>
                  <a:schemeClr val="bg1"/>
                </a:solidFill>
              </a:rPr>
              <a:t>Application of HRIS </a:t>
            </a:r>
          </a:p>
        </p:txBody>
      </p:sp>
      <p:sp>
        <p:nvSpPr>
          <p:cNvPr id="135170" name="Content Placeholder 2"/>
          <p:cNvSpPr>
            <a:spLocks noGrp="1"/>
          </p:cNvSpPr>
          <p:nvPr>
            <p:ph idx="4294967295"/>
          </p:nvPr>
        </p:nvSpPr>
        <p:spPr>
          <a:xfrm>
            <a:off x="1600200" y="1371600"/>
            <a:ext cx="7239000" cy="5486400"/>
          </a:xfrm>
        </p:spPr>
        <p:txBody>
          <a:bodyPr/>
          <a:lstStyle/>
          <a:p>
            <a:pPr eaLnBrk="1" hangingPunct="1">
              <a:lnSpc>
                <a:spcPct val="80000"/>
              </a:lnSpc>
            </a:pPr>
            <a:r>
              <a:rPr lang="en-US" sz="2800" b="1" smtClean="0"/>
              <a:t>Total Rewards</a:t>
            </a:r>
          </a:p>
          <a:p>
            <a:pPr lvl="1" eaLnBrk="1" hangingPunct="1">
              <a:lnSpc>
                <a:spcPct val="80000"/>
              </a:lnSpc>
            </a:pPr>
            <a:r>
              <a:rPr lang="en-US" sz="2400" smtClean="0"/>
              <a:t>Tracks salary survey information</a:t>
            </a:r>
          </a:p>
          <a:p>
            <a:pPr lvl="1" eaLnBrk="1" hangingPunct="1">
              <a:lnSpc>
                <a:spcPct val="80000"/>
              </a:lnSpc>
            </a:pPr>
            <a:r>
              <a:rPr lang="en-US" sz="2400" smtClean="0"/>
              <a:t>Tracks retirement planning, tuition reimbursement, COBRA and HIPAA info.</a:t>
            </a:r>
          </a:p>
          <a:p>
            <a:pPr lvl="1" eaLnBrk="1" hangingPunct="1">
              <a:lnSpc>
                <a:spcPct val="80000"/>
              </a:lnSpc>
            </a:pPr>
            <a:r>
              <a:rPr lang="en-US" sz="2400" smtClean="0"/>
              <a:t>Facilitates benefit administration and salary analysis across job classifications</a:t>
            </a:r>
          </a:p>
          <a:p>
            <a:pPr eaLnBrk="1" hangingPunct="1">
              <a:lnSpc>
                <a:spcPct val="80000"/>
              </a:lnSpc>
            </a:pPr>
            <a:r>
              <a:rPr lang="en-US" sz="2800" b="1" smtClean="0"/>
              <a:t>Employee and Labor Relations</a:t>
            </a:r>
          </a:p>
          <a:p>
            <a:pPr lvl="1" eaLnBrk="1" hangingPunct="1">
              <a:lnSpc>
                <a:spcPct val="80000"/>
              </a:lnSpc>
            </a:pPr>
            <a:r>
              <a:rPr lang="en-US" sz="2400" smtClean="0"/>
              <a:t>Stores employee discipline records</a:t>
            </a:r>
          </a:p>
          <a:p>
            <a:pPr lvl="1" eaLnBrk="1" hangingPunct="1">
              <a:lnSpc>
                <a:spcPct val="80000"/>
              </a:lnSpc>
            </a:pPr>
            <a:r>
              <a:rPr lang="en-US" sz="2400" smtClean="0"/>
              <a:t>Records union data and labor distribution data</a:t>
            </a:r>
          </a:p>
          <a:p>
            <a:pPr lvl="1" eaLnBrk="1" hangingPunct="1">
              <a:lnSpc>
                <a:spcPct val="80000"/>
              </a:lnSpc>
            </a:pPr>
            <a:r>
              <a:rPr lang="en-US" sz="2400" smtClean="0"/>
              <a:t>Maintains attitude survey results</a:t>
            </a:r>
          </a:p>
          <a:p>
            <a:pPr eaLnBrk="1" hangingPunct="1">
              <a:lnSpc>
                <a:spcPct val="80000"/>
              </a:lnSpc>
            </a:pPr>
            <a:r>
              <a:rPr lang="en-US" sz="2800" b="1" smtClean="0"/>
              <a:t>Risk Management</a:t>
            </a:r>
          </a:p>
          <a:p>
            <a:pPr lvl="1" eaLnBrk="1" hangingPunct="1">
              <a:lnSpc>
                <a:spcPct val="80000"/>
              </a:lnSpc>
            </a:pPr>
            <a:r>
              <a:rPr lang="en-US" sz="2400" smtClean="0"/>
              <a:t>Identifies accident and illness trends </a:t>
            </a:r>
          </a:p>
          <a:p>
            <a:pPr lvl="1" eaLnBrk="1" hangingPunct="1">
              <a:lnSpc>
                <a:spcPct val="80000"/>
              </a:lnSpc>
            </a:pPr>
            <a:r>
              <a:rPr lang="en-US" sz="2400" smtClean="0"/>
              <a:t>Tracks safety records, insurance and workers’ comp. claims</a:t>
            </a:r>
          </a:p>
          <a:p>
            <a:pPr lvl="1" eaLnBrk="1" hangingPunct="1">
              <a:lnSpc>
                <a:spcPct val="80000"/>
              </a:lnSpc>
            </a:pPr>
            <a:r>
              <a:rPr lang="en-US" sz="2400" smtClean="0"/>
              <a:t>Monitors high-risk conditions and accidents</a:t>
            </a:r>
          </a:p>
        </p:txBody>
      </p:sp>
      <p:sp>
        <p:nvSpPr>
          <p:cNvPr id="135171"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0FE4034E-39A3-4261-AA7B-662485D801FB}" type="slidenum">
              <a:rPr lang="en-US" sz="900" smtClean="0">
                <a:solidFill>
                  <a:srgbClr val="6F90BB"/>
                </a:solidFill>
              </a:rPr>
              <a:pPr>
                <a:spcBef>
                  <a:spcPct val="50000"/>
                </a:spcBef>
              </a:pPr>
              <a:t>60</a:t>
            </a:fld>
            <a:endParaRPr lang="en-US" sz="900" smtClean="0">
              <a:solidFill>
                <a:srgbClr val="6F90BB"/>
              </a:solidFill>
            </a:endParaRPr>
          </a:p>
        </p:txBody>
      </p:sp>
    </p:spTree>
  </p:cSld>
  <p:clrMapOvr>
    <a:masterClrMapping/>
  </p:clrMapOvr>
  <p:transition advTm="36671"/>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Title 1"/>
          <p:cNvSpPr>
            <a:spLocks noGrp="1"/>
          </p:cNvSpPr>
          <p:nvPr>
            <p:ph type="title" idx="4294967295"/>
          </p:nvPr>
        </p:nvSpPr>
        <p:spPr>
          <a:xfrm>
            <a:off x="1905000" y="381000"/>
            <a:ext cx="7239000" cy="579438"/>
          </a:xfrm>
        </p:spPr>
        <p:txBody>
          <a:bodyPr>
            <a:spAutoFit/>
          </a:bodyPr>
          <a:lstStyle/>
          <a:p>
            <a:pPr eaLnBrk="1" hangingPunct="1"/>
            <a:r>
              <a:rPr lang="en-US" sz="3200" smtClean="0">
                <a:solidFill>
                  <a:schemeClr val="bg1"/>
                </a:solidFill>
              </a:rPr>
              <a:t>Legal Aspects of Data</a:t>
            </a:r>
          </a:p>
        </p:txBody>
      </p:sp>
      <p:sp>
        <p:nvSpPr>
          <p:cNvPr id="137218" name="Content Placeholder 2"/>
          <p:cNvSpPr>
            <a:spLocks noGrp="1"/>
          </p:cNvSpPr>
          <p:nvPr>
            <p:ph idx="4294967295"/>
          </p:nvPr>
        </p:nvSpPr>
        <p:spPr>
          <a:xfrm>
            <a:off x="1828800" y="1587500"/>
            <a:ext cx="6858000" cy="4538663"/>
          </a:xfrm>
        </p:spPr>
        <p:txBody>
          <a:bodyPr/>
          <a:lstStyle/>
          <a:p>
            <a:pPr eaLnBrk="1" hangingPunct="1">
              <a:lnSpc>
                <a:spcPct val="80000"/>
              </a:lnSpc>
            </a:pPr>
            <a:r>
              <a:rPr lang="en-US" sz="2800" smtClean="0"/>
              <a:t>Employee information</a:t>
            </a:r>
          </a:p>
          <a:p>
            <a:pPr lvl="1" eaLnBrk="1" hangingPunct="1">
              <a:lnSpc>
                <a:spcPct val="80000"/>
              </a:lnSpc>
            </a:pPr>
            <a:r>
              <a:rPr lang="en-US" sz="2400" smtClean="0"/>
              <a:t>What information should be gathered?</a:t>
            </a:r>
          </a:p>
          <a:p>
            <a:pPr lvl="1" eaLnBrk="1" hangingPunct="1">
              <a:lnSpc>
                <a:spcPct val="80000"/>
              </a:lnSpc>
            </a:pPr>
            <a:r>
              <a:rPr lang="en-US" sz="2400" smtClean="0"/>
              <a:t>How should it be used?</a:t>
            </a:r>
          </a:p>
          <a:p>
            <a:pPr lvl="1" eaLnBrk="1" hangingPunct="1">
              <a:lnSpc>
                <a:spcPct val="80000"/>
              </a:lnSpc>
            </a:pPr>
            <a:r>
              <a:rPr lang="en-US" sz="2400" smtClean="0"/>
              <a:t>Who should have access to data?</a:t>
            </a:r>
          </a:p>
          <a:p>
            <a:pPr lvl="1" eaLnBrk="1" hangingPunct="1">
              <a:lnSpc>
                <a:spcPct val="80000"/>
              </a:lnSpc>
            </a:pPr>
            <a:r>
              <a:rPr lang="en-US" sz="2400" smtClean="0"/>
              <a:t>How should data be safeguarded?</a:t>
            </a:r>
          </a:p>
          <a:p>
            <a:pPr eaLnBrk="1" hangingPunct="1">
              <a:lnSpc>
                <a:spcPct val="80000"/>
              </a:lnSpc>
            </a:pPr>
            <a:r>
              <a:rPr lang="en-US" sz="2800" smtClean="0"/>
              <a:t>Privacy:</a:t>
            </a:r>
          </a:p>
          <a:p>
            <a:pPr lvl="1" eaLnBrk="1" hangingPunct="1">
              <a:lnSpc>
                <a:spcPct val="80000"/>
              </a:lnSpc>
            </a:pPr>
            <a:r>
              <a:rPr lang="en-US" sz="2400" smtClean="0"/>
              <a:t>Directly related to job</a:t>
            </a:r>
          </a:p>
          <a:p>
            <a:pPr lvl="1" eaLnBrk="1" hangingPunct="1">
              <a:lnSpc>
                <a:spcPct val="80000"/>
              </a:lnSpc>
            </a:pPr>
            <a:r>
              <a:rPr lang="en-US" sz="2400" smtClean="0"/>
              <a:t>Need-to-know basis</a:t>
            </a:r>
          </a:p>
          <a:p>
            <a:pPr eaLnBrk="1" hangingPunct="1">
              <a:lnSpc>
                <a:spcPct val="80000"/>
              </a:lnSpc>
            </a:pPr>
            <a:r>
              <a:rPr lang="en-US" sz="2800" smtClean="0"/>
              <a:t>Social security number.</a:t>
            </a:r>
            <a:endParaRPr lang="en-US" sz="2100" smtClean="0"/>
          </a:p>
          <a:p>
            <a:pPr eaLnBrk="1" hangingPunct="1">
              <a:lnSpc>
                <a:spcPct val="80000"/>
              </a:lnSpc>
            </a:pPr>
            <a:endParaRPr lang="en-US" sz="2100" smtClean="0"/>
          </a:p>
        </p:txBody>
      </p:sp>
      <p:sp>
        <p:nvSpPr>
          <p:cNvPr id="137219"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9D1BA03A-225A-4637-9463-5AB8FB4084B4}" type="slidenum">
              <a:rPr lang="en-US" sz="900" smtClean="0">
                <a:solidFill>
                  <a:srgbClr val="6F90BB"/>
                </a:solidFill>
              </a:rPr>
              <a:pPr>
                <a:spcBef>
                  <a:spcPct val="50000"/>
                </a:spcBef>
              </a:pPr>
              <a:t>61</a:t>
            </a:fld>
            <a:endParaRPr lang="en-US" sz="900" smtClean="0">
              <a:solidFill>
                <a:srgbClr val="6F90BB"/>
              </a:solidFill>
            </a:endParaRPr>
          </a:p>
        </p:txBody>
      </p:sp>
    </p:spTree>
  </p:cSld>
  <p:clrMapOvr>
    <a:masterClrMapping/>
  </p:clrMapOvr>
  <p:transition advTm="51480"/>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Title 2"/>
          <p:cNvSpPr>
            <a:spLocks noGrp="1"/>
          </p:cNvSpPr>
          <p:nvPr>
            <p:ph type="title" idx="4294967295"/>
          </p:nvPr>
        </p:nvSpPr>
        <p:spPr>
          <a:xfrm>
            <a:off x="1676400" y="381000"/>
            <a:ext cx="7239000" cy="579438"/>
          </a:xfrm>
        </p:spPr>
        <p:txBody>
          <a:bodyPr anchor="t">
            <a:spAutoFit/>
          </a:bodyPr>
          <a:lstStyle/>
          <a:p>
            <a:pPr eaLnBrk="1" hangingPunct="1"/>
            <a:r>
              <a:rPr lang="en-US" sz="3200" smtClean="0">
                <a:solidFill>
                  <a:schemeClr val="bg1"/>
                </a:solidFill>
              </a:rPr>
              <a:t>Data Security Issues</a:t>
            </a:r>
            <a:endParaRPr lang="en-US" sz="3200" smtClean="0"/>
          </a:p>
        </p:txBody>
      </p:sp>
      <p:sp>
        <p:nvSpPr>
          <p:cNvPr id="139266" name="Content Placeholder 3"/>
          <p:cNvSpPr>
            <a:spLocks noGrp="1"/>
          </p:cNvSpPr>
          <p:nvPr>
            <p:ph idx="4294967295"/>
          </p:nvPr>
        </p:nvSpPr>
        <p:spPr/>
        <p:txBody>
          <a:bodyPr/>
          <a:lstStyle/>
          <a:p>
            <a:pPr eaLnBrk="1" hangingPunct="1"/>
            <a:r>
              <a:rPr lang="en-US" sz="2800" smtClean="0"/>
              <a:t>What’s causing the problem?</a:t>
            </a:r>
          </a:p>
          <a:p>
            <a:pPr lvl="1" eaLnBrk="1" hangingPunct="1"/>
            <a:r>
              <a:rPr lang="en-US" sz="2400" smtClean="0"/>
              <a:t>Inconsistent legal standards</a:t>
            </a:r>
          </a:p>
          <a:p>
            <a:pPr lvl="1" eaLnBrk="1" hangingPunct="1"/>
            <a:r>
              <a:rPr lang="en-US" sz="2400" smtClean="0"/>
              <a:t>More telecommuters and distance workers</a:t>
            </a:r>
          </a:p>
          <a:p>
            <a:pPr lvl="1" eaLnBrk="1" hangingPunct="1"/>
            <a:r>
              <a:rPr lang="en-US" sz="2400" smtClean="0"/>
              <a:t>More use of vendors and outsourcing</a:t>
            </a:r>
          </a:p>
          <a:p>
            <a:pPr lvl="1" eaLnBrk="1" hangingPunct="1"/>
            <a:r>
              <a:rPr lang="en-US" sz="2400" smtClean="0"/>
              <a:t>Increasing of organization wide IT systems</a:t>
            </a:r>
          </a:p>
          <a:p>
            <a:pPr lvl="1" eaLnBrk="1" hangingPunct="1"/>
            <a:r>
              <a:rPr lang="en-US" sz="2400" smtClean="0"/>
              <a:t>Demand for ease of use for e-mail, downloads, etc.  </a:t>
            </a:r>
          </a:p>
        </p:txBody>
      </p:sp>
      <p:sp>
        <p:nvSpPr>
          <p:cNvPr id="139267" name="Slide Number Placeholder 1"/>
          <p:cNvSpPr>
            <a:spLocks noGrp="1"/>
          </p:cNvSpPr>
          <p:nvPr>
            <p:ph type="sldNum" sz="quarter" idx="11"/>
          </p:nvPr>
        </p:nvSpPr>
        <p:spPr>
          <a:xfrm>
            <a:off x="8534400" y="6629400"/>
            <a:ext cx="381000" cy="228600"/>
          </a:xfrm>
          <a:noFill/>
          <a:ln algn="ctr"/>
        </p:spPr>
        <p:txBody>
          <a:bodyPr>
            <a:spAutoFit/>
          </a:bodyPr>
          <a:lstStyle/>
          <a:p>
            <a:pPr>
              <a:spcBef>
                <a:spcPct val="50000"/>
              </a:spcBef>
            </a:pPr>
            <a:fld id="{4EE4DA40-65B1-428C-A07C-E76FD85ABA04}" type="slidenum">
              <a:rPr lang="en-US" sz="900" smtClean="0">
                <a:solidFill>
                  <a:srgbClr val="6F90BB"/>
                </a:solidFill>
              </a:rPr>
              <a:pPr>
                <a:spcBef>
                  <a:spcPct val="50000"/>
                </a:spcBef>
              </a:pPr>
              <a:t>62</a:t>
            </a:fld>
            <a:endParaRPr lang="en-US" sz="900" smtClean="0">
              <a:solidFill>
                <a:srgbClr val="6F90BB"/>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U.S. Laws  and Employee Privacy</a:t>
            </a:r>
          </a:p>
        </p:txBody>
      </p:sp>
      <p:sp>
        <p:nvSpPr>
          <p:cNvPr id="141314" name="Content Placeholder 2"/>
          <p:cNvSpPr>
            <a:spLocks noGrp="1"/>
          </p:cNvSpPr>
          <p:nvPr>
            <p:ph idx="4294967295"/>
          </p:nvPr>
        </p:nvSpPr>
        <p:spPr/>
        <p:txBody>
          <a:bodyPr/>
          <a:lstStyle/>
          <a:p>
            <a:pPr eaLnBrk="1" hangingPunct="1"/>
            <a:r>
              <a:rPr lang="en-US" sz="2800" smtClean="0"/>
              <a:t>Fair Credit Reporting Act </a:t>
            </a:r>
          </a:p>
          <a:p>
            <a:pPr eaLnBrk="1" hangingPunct="1"/>
            <a:r>
              <a:rPr lang="en-US" sz="2800" smtClean="0"/>
              <a:t>Electronic Communications Privacy Act </a:t>
            </a:r>
          </a:p>
          <a:p>
            <a:pPr eaLnBrk="1" hangingPunct="1"/>
            <a:r>
              <a:rPr lang="en-US" sz="2800" smtClean="0"/>
              <a:t>Health Insurance Portability and Accountability Act (HIPPA)</a:t>
            </a:r>
          </a:p>
          <a:p>
            <a:pPr eaLnBrk="1" hangingPunct="1"/>
            <a:r>
              <a:rPr lang="en-US" sz="2800" smtClean="0"/>
              <a:t>Sarbanes – Oxley Act</a:t>
            </a:r>
          </a:p>
          <a:p>
            <a:pPr eaLnBrk="1" hangingPunct="1"/>
            <a:endParaRPr lang="en-US" sz="2800" smtClean="0"/>
          </a:p>
        </p:txBody>
      </p:sp>
      <p:sp>
        <p:nvSpPr>
          <p:cNvPr id="141315"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356A828C-89D2-4193-A554-DADC3655E9C4}" type="slidenum">
              <a:rPr lang="en-US" sz="900" smtClean="0">
                <a:solidFill>
                  <a:srgbClr val="6F90BB"/>
                </a:solidFill>
              </a:rPr>
              <a:pPr>
                <a:spcBef>
                  <a:spcPct val="50000"/>
                </a:spcBef>
              </a:pPr>
              <a:t>63</a:t>
            </a:fld>
            <a:endParaRPr lang="en-US" sz="900" smtClean="0">
              <a:solidFill>
                <a:srgbClr val="6F90BB"/>
              </a:solidFill>
            </a:endParaRPr>
          </a:p>
        </p:txBody>
      </p:sp>
    </p:spTree>
  </p:cSld>
  <p:clrMapOvr>
    <a:masterClrMapping/>
  </p:clrMapOvr>
  <p:transition advTm="21751"/>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Title 2"/>
          <p:cNvSpPr>
            <a:spLocks noGrp="1"/>
          </p:cNvSpPr>
          <p:nvPr>
            <p:ph type="title" idx="4294967295"/>
          </p:nvPr>
        </p:nvSpPr>
        <p:spPr>
          <a:xfrm>
            <a:off x="1676400" y="381000"/>
            <a:ext cx="7239000" cy="579438"/>
          </a:xfrm>
        </p:spPr>
        <p:txBody>
          <a:bodyPr anchor="t">
            <a:spAutoFit/>
          </a:bodyPr>
          <a:lstStyle/>
          <a:p>
            <a:pPr eaLnBrk="1" hangingPunct="1"/>
            <a:r>
              <a:rPr lang="en-US" sz="3200" smtClean="0">
                <a:solidFill>
                  <a:schemeClr val="bg1"/>
                </a:solidFill>
              </a:rPr>
              <a:t>Globalization and Employee Privacy</a:t>
            </a:r>
            <a:endParaRPr lang="en-US" sz="3200" smtClean="0"/>
          </a:p>
        </p:txBody>
      </p:sp>
      <p:sp>
        <p:nvSpPr>
          <p:cNvPr id="143362" name="Content Placeholder 3"/>
          <p:cNvSpPr>
            <a:spLocks noGrp="1"/>
          </p:cNvSpPr>
          <p:nvPr>
            <p:ph idx="4294967295"/>
          </p:nvPr>
        </p:nvSpPr>
        <p:spPr>
          <a:xfrm>
            <a:off x="1828800" y="1516063"/>
            <a:ext cx="6858000" cy="4610100"/>
          </a:xfrm>
        </p:spPr>
        <p:txBody>
          <a:bodyPr/>
          <a:lstStyle/>
          <a:p>
            <a:pPr eaLnBrk="1" hangingPunct="1">
              <a:lnSpc>
                <a:spcPct val="80000"/>
              </a:lnSpc>
            </a:pPr>
            <a:r>
              <a:rPr lang="en-US" sz="2800" smtClean="0"/>
              <a:t>EU Data Protection Directive – 1998</a:t>
            </a:r>
          </a:p>
          <a:p>
            <a:pPr lvl="1" eaLnBrk="1" hangingPunct="1">
              <a:lnSpc>
                <a:spcPct val="80000"/>
              </a:lnSpc>
            </a:pPr>
            <a:r>
              <a:rPr lang="en-US" sz="2400" smtClean="0"/>
              <a:t>Companies must give consumers (or employees) access to correct their data</a:t>
            </a:r>
          </a:p>
          <a:p>
            <a:pPr lvl="1" eaLnBrk="1" hangingPunct="1">
              <a:lnSpc>
                <a:spcPct val="80000"/>
              </a:lnSpc>
            </a:pPr>
            <a:r>
              <a:rPr lang="en-US" sz="2400" smtClean="0"/>
              <a:t>Personal data can be used only for the purpose for which it was obtained</a:t>
            </a:r>
          </a:p>
          <a:p>
            <a:pPr lvl="1" eaLnBrk="1" hangingPunct="1">
              <a:lnSpc>
                <a:spcPct val="80000"/>
              </a:lnSpc>
            </a:pPr>
            <a:r>
              <a:rPr lang="en-US" sz="2400" smtClean="0"/>
              <a:t>Companies may NOT transfer personal data to countries that lack adequate data protection laws</a:t>
            </a:r>
          </a:p>
          <a:p>
            <a:pPr lvl="1" eaLnBrk="1" hangingPunct="1">
              <a:lnSpc>
                <a:spcPct val="80000"/>
              </a:lnSpc>
              <a:buFont typeface="Arial" charset="0"/>
              <a:buNone/>
            </a:pPr>
            <a:endParaRPr lang="en-US" sz="2400" smtClean="0"/>
          </a:p>
          <a:p>
            <a:pPr eaLnBrk="1" hangingPunct="1"/>
            <a:r>
              <a:rPr lang="en-US" sz="2800" smtClean="0"/>
              <a:t>Canadian Privacy Laws </a:t>
            </a:r>
          </a:p>
          <a:p>
            <a:pPr lvl="1" eaLnBrk="1" hangingPunct="1"/>
            <a:r>
              <a:rPr lang="en-US" sz="2400" smtClean="0"/>
              <a:t>Federal Rules</a:t>
            </a:r>
          </a:p>
          <a:p>
            <a:pPr lvl="1" eaLnBrk="1" hangingPunct="1"/>
            <a:r>
              <a:rPr lang="en-US" sz="2400" smtClean="0"/>
              <a:t>Provincial Regulation</a:t>
            </a:r>
          </a:p>
        </p:txBody>
      </p:sp>
      <p:sp>
        <p:nvSpPr>
          <p:cNvPr id="143363" name="Slide Number Placeholder 1"/>
          <p:cNvSpPr>
            <a:spLocks noGrp="1"/>
          </p:cNvSpPr>
          <p:nvPr>
            <p:ph type="sldNum" sz="quarter" idx="11"/>
          </p:nvPr>
        </p:nvSpPr>
        <p:spPr>
          <a:xfrm>
            <a:off x="8534400" y="6629400"/>
            <a:ext cx="381000" cy="228600"/>
          </a:xfrm>
          <a:noFill/>
          <a:ln algn="ctr"/>
        </p:spPr>
        <p:txBody>
          <a:bodyPr>
            <a:spAutoFit/>
          </a:bodyPr>
          <a:lstStyle/>
          <a:p>
            <a:pPr>
              <a:spcBef>
                <a:spcPct val="50000"/>
              </a:spcBef>
            </a:pPr>
            <a:fld id="{29FA3E28-DB8E-4DA1-88B3-E0E3F4EAF930}" type="slidenum">
              <a:rPr lang="en-US" sz="900" smtClean="0">
                <a:solidFill>
                  <a:srgbClr val="6F90BB"/>
                </a:solidFill>
              </a:rPr>
              <a:pPr>
                <a:spcBef>
                  <a:spcPct val="50000"/>
                </a:spcBef>
              </a:pPr>
              <a:t>64</a:t>
            </a:fld>
            <a:endParaRPr lang="en-US" sz="900" smtClean="0">
              <a:solidFill>
                <a:srgbClr val="6F90BB"/>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Title 4"/>
          <p:cNvSpPr>
            <a:spLocks noGrp="1"/>
          </p:cNvSpPr>
          <p:nvPr>
            <p:ph type="title" idx="4294967295"/>
          </p:nvPr>
        </p:nvSpPr>
        <p:spPr>
          <a:xfrm>
            <a:off x="1676400" y="381000"/>
            <a:ext cx="7239000" cy="579438"/>
          </a:xfrm>
        </p:spPr>
        <p:txBody>
          <a:bodyPr anchor="t">
            <a:spAutoFit/>
          </a:bodyPr>
          <a:lstStyle/>
          <a:p>
            <a:pPr eaLnBrk="1" hangingPunct="1"/>
            <a:r>
              <a:rPr lang="en-US" sz="3200" smtClean="0">
                <a:solidFill>
                  <a:schemeClr val="bg1"/>
                </a:solidFill>
              </a:rPr>
              <a:t>Conflicts of Globalization </a:t>
            </a:r>
            <a:endParaRPr lang="en-US" sz="3200" smtClean="0"/>
          </a:p>
        </p:txBody>
      </p:sp>
      <p:sp>
        <p:nvSpPr>
          <p:cNvPr id="145410" name="Content Placeholder 5"/>
          <p:cNvSpPr>
            <a:spLocks noGrp="1"/>
          </p:cNvSpPr>
          <p:nvPr>
            <p:ph idx="4294967295"/>
          </p:nvPr>
        </p:nvSpPr>
        <p:spPr/>
        <p:txBody>
          <a:bodyPr/>
          <a:lstStyle/>
          <a:p>
            <a:pPr eaLnBrk="1" hangingPunct="1"/>
            <a:r>
              <a:rPr lang="en-US" sz="2800" smtClean="0"/>
              <a:t>Conflicting Privacy Regulations</a:t>
            </a:r>
          </a:p>
          <a:p>
            <a:pPr lvl="1" eaLnBrk="1" hangingPunct="1"/>
            <a:r>
              <a:rPr lang="en-US" sz="2600" smtClean="0"/>
              <a:t>Collection of data</a:t>
            </a:r>
          </a:p>
          <a:p>
            <a:pPr lvl="1" eaLnBrk="1" hangingPunct="1"/>
            <a:r>
              <a:rPr lang="en-US" sz="2600" smtClean="0"/>
              <a:t>Transfer of data</a:t>
            </a:r>
          </a:p>
          <a:p>
            <a:pPr lvl="1" eaLnBrk="1" hangingPunct="1"/>
            <a:r>
              <a:rPr lang="en-US" sz="2600" smtClean="0"/>
              <a:t>Employee hot-lines</a:t>
            </a:r>
          </a:p>
          <a:p>
            <a:pPr lvl="1" eaLnBrk="1" hangingPunct="1">
              <a:buFont typeface="Arial" charset="0"/>
              <a:buNone/>
            </a:pPr>
            <a:endParaRPr lang="en-US" sz="2600" smtClean="0"/>
          </a:p>
          <a:p>
            <a:pPr eaLnBrk="1" hangingPunct="1"/>
            <a:r>
              <a:rPr lang="en-US" sz="2800" smtClean="0"/>
              <a:t>What’s a company to do?</a:t>
            </a:r>
            <a:endParaRPr lang="en-US" sz="2600" smtClean="0"/>
          </a:p>
          <a:p>
            <a:pPr lvl="1" eaLnBrk="1" hangingPunct="1"/>
            <a:r>
              <a:rPr lang="en-US" sz="2600" smtClean="0"/>
              <a:t>“Safe Harbor” program</a:t>
            </a:r>
          </a:p>
          <a:p>
            <a:pPr lvl="1" eaLnBrk="1" hangingPunct="1">
              <a:buFont typeface="Arial" charset="0"/>
              <a:buNone/>
            </a:pPr>
            <a:endParaRPr lang="en-US" sz="2600" smtClean="0"/>
          </a:p>
        </p:txBody>
      </p:sp>
      <p:sp>
        <p:nvSpPr>
          <p:cNvPr id="145411"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41F9A808-7A1C-42F1-9222-FC071CD87927}" type="slidenum">
              <a:rPr lang="en-US" sz="900" smtClean="0">
                <a:solidFill>
                  <a:srgbClr val="6F90BB"/>
                </a:solidFill>
              </a:rPr>
              <a:pPr>
                <a:spcBef>
                  <a:spcPct val="50000"/>
                </a:spcBef>
              </a:pPr>
              <a:t>65</a:t>
            </a:fld>
            <a:endParaRPr lang="en-US" sz="900" smtClean="0">
              <a:solidFill>
                <a:srgbClr val="6F90BB"/>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Title 1"/>
          <p:cNvSpPr>
            <a:spLocks noGrp="1"/>
          </p:cNvSpPr>
          <p:nvPr>
            <p:ph type="title" idx="4294967295"/>
          </p:nvPr>
        </p:nvSpPr>
        <p:spPr>
          <a:xfrm>
            <a:off x="1676400" y="393700"/>
            <a:ext cx="7239000" cy="506413"/>
          </a:xfrm>
        </p:spPr>
        <p:txBody>
          <a:bodyPr>
            <a:spAutoFit/>
          </a:bodyPr>
          <a:lstStyle/>
          <a:p>
            <a:pPr eaLnBrk="1" hangingPunct="1">
              <a:lnSpc>
                <a:spcPct val="85000"/>
              </a:lnSpc>
            </a:pPr>
            <a:r>
              <a:rPr lang="en-US" sz="3200" smtClean="0">
                <a:solidFill>
                  <a:schemeClr val="bg1"/>
                </a:solidFill>
              </a:rPr>
              <a:t>Other Issues in Globalization</a:t>
            </a:r>
          </a:p>
        </p:txBody>
      </p:sp>
      <p:sp>
        <p:nvSpPr>
          <p:cNvPr id="147458" name="Content Placeholder 2"/>
          <p:cNvSpPr>
            <a:spLocks noGrp="1"/>
          </p:cNvSpPr>
          <p:nvPr>
            <p:ph idx="4294967295"/>
          </p:nvPr>
        </p:nvSpPr>
        <p:spPr/>
        <p:txBody>
          <a:bodyPr/>
          <a:lstStyle/>
          <a:p>
            <a:pPr eaLnBrk="1" hangingPunct="1">
              <a:lnSpc>
                <a:spcPct val="80000"/>
              </a:lnSpc>
            </a:pPr>
            <a:r>
              <a:rPr lang="en-US" sz="2400" smtClean="0"/>
              <a:t>Language barriers:</a:t>
            </a:r>
          </a:p>
          <a:p>
            <a:pPr lvl="1" eaLnBrk="1" hangingPunct="1">
              <a:lnSpc>
                <a:spcPct val="80000"/>
              </a:lnSpc>
            </a:pPr>
            <a:r>
              <a:rPr lang="en-US" sz="2200" smtClean="0"/>
              <a:t>Royal English vs. American English.</a:t>
            </a:r>
          </a:p>
          <a:p>
            <a:pPr lvl="1" eaLnBrk="1" hangingPunct="1">
              <a:lnSpc>
                <a:spcPct val="80000"/>
              </a:lnSpc>
            </a:pPr>
            <a:r>
              <a:rPr lang="en-US" sz="2200" smtClean="0"/>
              <a:t>Belgium (part of country): In Brussels employee selects  (Dutch or French)</a:t>
            </a:r>
          </a:p>
          <a:p>
            <a:pPr eaLnBrk="1" hangingPunct="1">
              <a:lnSpc>
                <a:spcPct val="80000"/>
              </a:lnSpc>
            </a:pPr>
            <a:r>
              <a:rPr lang="en-US" sz="2400" smtClean="0"/>
              <a:t>Processes differ slightly:</a:t>
            </a:r>
          </a:p>
          <a:p>
            <a:pPr lvl="1" eaLnBrk="1" hangingPunct="1">
              <a:lnSpc>
                <a:spcPct val="80000"/>
              </a:lnSpc>
            </a:pPr>
            <a:r>
              <a:rPr lang="en-US" sz="2200" smtClean="0"/>
              <a:t>In U.S. address may trigger benefit changes</a:t>
            </a:r>
          </a:p>
          <a:p>
            <a:pPr lvl="1" eaLnBrk="1" hangingPunct="1">
              <a:lnSpc>
                <a:spcPct val="80000"/>
              </a:lnSpc>
            </a:pPr>
            <a:r>
              <a:rPr lang="en-US" sz="2200" smtClean="0"/>
              <a:t>In Europe this is not a concern</a:t>
            </a:r>
          </a:p>
          <a:p>
            <a:pPr eaLnBrk="1" hangingPunct="1">
              <a:lnSpc>
                <a:spcPct val="80000"/>
              </a:lnSpc>
            </a:pPr>
            <a:r>
              <a:rPr lang="en-US" sz="2400" smtClean="0"/>
              <a:t>Government regulations and reporting </a:t>
            </a:r>
          </a:p>
          <a:p>
            <a:pPr lvl="1" eaLnBrk="1" hangingPunct="1">
              <a:lnSpc>
                <a:spcPct val="80000"/>
              </a:lnSpc>
            </a:pPr>
            <a:r>
              <a:rPr lang="en-US" sz="2200" smtClean="0"/>
              <a:t>Requirements will vary among  countries</a:t>
            </a:r>
          </a:p>
          <a:p>
            <a:pPr eaLnBrk="1" hangingPunct="1">
              <a:lnSpc>
                <a:spcPct val="80000"/>
              </a:lnSpc>
            </a:pPr>
            <a:r>
              <a:rPr lang="en-US" sz="2400" smtClean="0"/>
              <a:t>Terminology </a:t>
            </a:r>
          </a:p>
          <a:p>
            <a:pPr lvl="1" eaLnBrk="1" hangingPunct="1">
              <a:lnSpc>
                <a:spcPct val="80000"/>
              </a:lnSpc>
            </a:pPr>
            <a:r>
              <a:rPr lang="en-US" sz="2200" smtClean="0"/>
              <a:t>may be different from one country to another</a:t>
            </a:r>
          </a:p>
          <a:p>
            <a:pPr eaLnBrk="1" hangingPunct="1">
              <a:lnSpc>
                <a:spcPct val="80000"/>
              </a:lnSpc>
            </a:pPr>
            <a:r>
              <a:rPr lang="en-US" sz="2400" smtClean="0"/>
              <a:t>Culture</a:t>
            </a:r>
          </a:p>
          <a:p>
            <a:pPr lvl="1" eaLnBrk="1" hangingPunct="1">
              <a:lnSpc>
                <a:spcPct val="80000"/>
              </a:lnSpc>
            </a:pPr>
            <a:r>
              <a:rPr lang="en-US" sz="2200" smtClean="0"/>
              <a:t>Individual vs. Collective</a:t>
            </a:r>
          </a:p>
        </p:txBody>
      </p:sp>
      <p:sp>
        <p:nvSpPr>
          <p:cNvPr id="147459"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1EA13226-899F-4A1B-A721-862E67A76F9B}" type="slidenum">
              <a:rPr lang="en-US" sz="900" smtClean="0">
                <a:solidFill>
                  <a:srgbClr val="6F90BB"/>
                </a:solidFill>
              </a:rPr>
              <a:pPr>
                <a:spcBef>
                  <a:spcPct val="50000"/>
                </a:spcBef>
              </a:pPr>
              <a:t>66</a:t>
            </a:fld>
            <a:endParaRPr lang="en-US" sz="900" smtClean="0">
              <a:solidFill>
                <a:srgbClr val="6F90BB"/>
              </a:solidFill>
            </a:endParaRPr>
          </a:p>
        </p:txBody>
      </p:sp>
    </p:spTree>
  </p:cSld>
  <p:clrMapOvr>
    <a:masterClrMapping/>
  </p:clrMapOvr>
  <p:transition advTm="78560"/>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Title 1"/>
          <p:cNvSpPr>
            <a:spLocks noGrp="1"/>
          </p:cNvSpPr>
          <p:nvPr>
            <p:ph type="title" idx="4294967295"/>
          </p:nvPr>
        </p:nvSpPr>
        <p:spPr>
          <a:xfrm>
            <a:off x="1676400" y="307975"/>
            <a:ext cx="7239000" cy="920750"/>
          </a:xfrm>
        </p:spPr>
        <p:txBody>
          <a:bodyPr>
            <a:spAutoFit/>
          </a:bodyPr>
          <a:lstStyle/>
          <a:p>
            <a:pPr eaLnBrk="1" hangingPunct="1">
              <a:lnSpc>
                <a:spcPct val="85000"/>
              </a:lnSpc>
            </a:pPr>
            <a:r>
              <a:rPr lang="en-US" sz="3200" smtClean="0">
                <a:solidFill>
                  <a:schemeClr val="bg1"/>
                </a:solidFill>
              </a:rPr>
              <a:t>Change Management and HR Integrating HRIS</a:t>
            </a:r>
          </a:p>
        </p:txBody>
      </p:sp>
      <p:sp>
        <p:nvSpPr>
          <p:cNvPr id="149506" name="Content Placeholder 2"/>
          <p:cNvSpPr>
            <a:spLocks noGrp="1"/>
          </p:cNvSpPr>
          <p:nvPr>
            <p:ph idx="4294967295"/>
          </p:nvPr>
        </p:nvSpPr>
        <p:spPr>
          <a:xfrm>
            <a:off x="1676400" y="1371600"/>
            <a:ext cx="7239000" cy="5486400"/>
          </a:xfrm>
        </p:spPr>
        <p:txBody>
          <a:bodyPr/>
          <a:lstStyle/>
          <a:p>
            <a:pPr eaLnBrk="1" hangingPunct="1">
              <a:lnSpc>
                <a:spcPct val="90000"/>
              </a:lnSpc>
            </a:pPr>
            <a:r>
              <a:rPr lang="en-US" sz="2800" smtClean="0"/>
              <a:t>What is the role of HR during change?</a:t>
            </a:r>
          </a:p>
          <a:p>
            <a:pPr lvl="1" eaLnBrk="1" hangingPunct="1">
              <a:lnSpc>
                <a:spcPct val="90000"/>
              </a:lnSpc>
            </a:pPr>
            <a:r>
              <a:rPr lang="en-US" sz="2400" smtClean="0"/>
              <a:t>Recognize individuals may react negatively to change</a:t>
            </a:r>
          </a:p>
          <a:p>
            <a:pPr lvl="1" eaLnBrk="1" hangingPunct="1">
              <a:lnSpc>
                <a:spcPct val="90000"/>
              </a:lnSpc>
            </a:pPr>
            <a:r>
              <a:rPr lang="en-US" sz="2400" smtClean="0"/>
              <a:t>Anticipate resistance and find ways to deal with it</a:t>
            </a:r>
          </a:p>
          <a:p>
            <a:pPr lvl="1" eaLnBrk="1" hangingPunct="1">
              <a:lnSpc>
                <a:spcPct val="90000"/>
              </a:lnSpc>
            </a:pPr>
            <a:r>
              <a:rPr lang="en-US" sz="2400" smtClean="0"/>
              <a:t>Show commitment and present a positive attitude toward the change</a:t>
            </a:r>
          </a:p>
          <a:p>
            <a:pPr lvl="1" eaLnBrk="1" hangingPunct="1">
              <a:lnSpc>
                <a:spcPct val="90000"/>
              </a:lnSpc>
            </a:pPr>
            <a:r>
              <a:rPr lang="en-US" sz="2400" smtClean="0"/>
              <a:t>Involve people in the process</a:t>
            </a:r>
          </a:p>
          <a:p>
            <a:pPr lvl="1" eaLnBrk="1" hangingPunct="1">
              <a:lnSpc>
                <a:spcPct val="90000"/>
              </a:lnSpc>
            </a:pPr>
            <a:r>
              <a:rPr lang="en-US" sz="2400" smtClean="0"/>
              <a:t>Ensure top management is visible and supportive</a:t>
            </a:r>
          </a:p>
          <a:p>
            <a:pPr lvl="1" eaLnBrk="1" hangingPunct="1">
              <a:lnSpc>
                <a:spcPct val="90000"/>
              </a:lnSpc>
            </a:pPr>
            <a:r>
              <a:rPr lang="en-US" sz="2400" smtClean="0"/>
              <a:t>Remind management and others that change is a process and successful change takes time</a:t>
            </a:r>
          </a:p>
          <a:p>
            <a:pPr lvl="1" eaLnBrk="1" hangingPunct="1">
              <a:lnSpc>
                <a:spcPct val="90000"/>
              </a:lnSpc>
            </a:pPr>
            <a:r>
              <a:rPr lang="en-US" sz="2400" smtClean="0"/>
              <a:t>Reinforce change with incentives</a:t>
            </a:r>
          </a:p>
          <a:p>
            <a:pPr lvl="1" eaLnBrk="1" hangingPunct="1">
              <a:lnSpc>
                <a:spcPct val="90000"/>
              </a:lnSpc>
            </a:pPr>
            <a:r>
              <a:rPr lang="en-US" sz="2400" smtClean="0"/>
              <a:t>Communicate with employees &amp; management</a:t>
            </a:r>
          </a:p>
          <a:p>
            <a:pPr lvl="1" eaLnBrk="1" hangingPunct="1">
              <a:lnSpc>
                <a:spcPct val="90000"/>
              </a:lnSpc>
            </a:pPr>
            <a:endParaRPr lang="en-US" sz="2400" smtClean="0"/>
          </a:p>
          <a:p>
            <a:pPr lvl="1" eaLnBrk="1" hangingPunct="1">
              <a:lnSpc>
                <a:spcPct val="90000"/>
              </a:lnSpc>
            </a:pPr>
            <a:endParaRPr lang="en-US" sz="2400" smtClean="0"/>
          </a:p>
        </p:txBody>
      </p:sp>
      <p:sp>
        <p:nvSpPr>
          <p:cNvPr id="149507"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04B0CB08-E20F-4685-94CA-C9A1914FDE02}" type="slidenum">
              <a:rPr lang="en-US" sz="900" smtClean="0">
                <a:solidFill>
                  <a:srgbClr val="6F90BB"/>
                </a:solidFill>
              </a:rPr>
              <a:pPr>
                <a:spcBef>
                  <a:spcPct val="50000"/>
                </a:spcBef>
              </a:pPr>
              <a:t>67</a:t>
            </a:fld>
            <a:endParaRPr lang="en-US" sz="900" smtClean="0">
              <a:solidFill>
                <a:srgbClr val="6F90BB"/>
              </a:solidFill>
            </a:endParaRPr>
          </a:p>
        </p:txBody>
      </p:sp>
    </p:spTree>
  </p:cSld>
  <p:clrMapOvr>
    <a:masterClrMapping/>
  </p:clrMapOvr>
  <p:transition advTm="63981"/>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Conclusions</a:t>
            </a:r>
          </a:p>
        </p:txBody>
      </p:sp>
      <p:sp>
        <p:nvSpPr>
          <p:cNvPr id="151554" name="Content Placeholder 2"/>
          <p:cNvSpPr>
            <a:spLocks noGrp="1"/>
          </p:cNvSpPr>
          <p:nvPr>
            <p:ph idx="4294967295"/>
          </p:nvPr>
        </p:nvSpPr>
        <p:spPr/>
        <p:txBody>
          <a:bodyPr/>
          <a:lstStyle/>
          <a:p>
            <a:pPr eaLnBrk="1" hangingPunct="1"/>
            <a:r>
              <a:rPr lang="en-US" sz="2800" smtClean="0"/>
              <a:t>HRIS</a:t>
            </a:r>
          </a:p>
          <a:p>
            <a:pPr eaLnBrk="1" hangingPunct="1"/>
            <a:r>
              <a:rPr lang="en-US" sz="2800" smtClean="0"/>
              <a:t>History of HRIS</a:t>
            </a:r>
          </a:p>
          <a:p>
            <a:pPr eaLnBrk="1" hangingPunct="1"/>
            <a:r>
              <a:rPr lang="en-US" sz="2800" smtClean="0"/>
              <a:t>Project management.</a:t>
            </a:r>
          </a:p>
          <a:p>
            <a:pPr eaLnBrk="1" hangingPunct="1"/>
            <a:r>
              <a:rPr lang="en-US" sz="2800" smtClean="0"/>
              <a:t>Integrating HRIS and project management</a:t>
            </a:r>
          </a:p>
          <a:p>
            <a:pPr eaLnBrk="1" hangingPunct="1"/>
            <a:r>
              <a:rPr lang="en-US" sz="2800" smtClean="0"/>
              <a:t>HRIS in business decision making</a:t>
            </a:r>
          </a:p>
          <a:p>
            <a:pPr eaLnBrk="1" hangingPunct="1"/>
            <a:r>
              <a:rPr lang="en-US" sz="2800" smtClean="0"/>
              <a:t>Globalization, legal, cultural and organizational change issues</a:t>
            </a:r>
          </a:p>
          <a:p>
            <a:pPr eaLnBrk="1" hangingPunct="1"/>
            <a:endParaRPr lang="en-US" sz="2800" smtClean="0"/>
          </a:p>
        </p:txBody>
      </p:sp>
      <p:sp>
        <p:nvSpPr>
          <p:cNvPr id="151555"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671AB1FB-099D-4FDC-978F-A9FEC3FA8D1D}" type="slidenum">
              <a:rPr lang="en-US" sz="900" smtClean="0">
                <a:solidFill>
                  <a:srgbClr val="6F90BB"/>
                </a:solidFill>
              </a:rPr>
              <a:pPr>
                <a:spcBef>
                  <a:spcPct val="50000"/>
                </a:spcBef>
              </a:pPr>
              <a:t>68</a:t>
            </a:fld>
            <a:endParaRPr lang="en-US" sz="900" smtClean="0">
              <a:solidFill>
                <a:srgbClr val="6F90BB"/>
              </a:solidFill>
            </a:endParaRPr>
          </a:p>
        </p:txBody>
      </p:sp>
    </p:spTree>
  </p:cSld>
  <p:clrMapOvr>
    <a:masterClrMapping/>
  </p:clrMapOvr>
  <p:transition advTm="3304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HRIS</a:t>
            </a:r>
          </a:p>
        </p:txBody>
      </p:sp>
      <p:sp>
        <p:nvSpPr>
          <p:cNvPr id="26626" name="Content Placeholder 2"/>
          <p:cNvSpPr>
            <a:spLocks noGrp="1"/>
          </p:cNvSpPr>
          <p:nvPr>
            <p:ph idx="4294967295"/>
          </p:nvPr>
        </p:nvSpPr>
        <p:spPr/>
        <p:txBody>
          <a:bodyPr/>
          <a:lstStyle/>
          <a:p>
            <a:pPr eaLnBrk="1" hangingPunct="1">
              <a:lnSpc>
                <a:spcPct val="90000"/>
              </a:lnSpc>
            </a:pPr>
            <a:r>
              <a:rPr lang="en-US" sz="2800" smtClean="0"/>
              <a:t>HRIS Defined</a:t>
            </a:r>
          </a:p>
          <a:p>
            <a:pPr lvl="1" eaLnBrk="1" hangingPunct="1">
              <a:lnSpc>
                <a:spcPct val="90000"/>
              </a:lnSpc>
            </a:pPr>
            <a:r>
              <a:rPr lang="en-US" sz="2800" smtClean="0"/>
              <a:t>“HRIS can be briefly defined as integrated systems used to gather, store and analyze information regarding an organization’s human resources.” (Hedrickson, 2003, p.381).</a:t>
            </a:r>
          </a:p>
          <a:p>
            <a:pPr lvl="1" eaLnBrk="1" hangingPunct="1">
              <a:lnSpc>
                <a:spcPct val="90000"/>
              </a:lnSpc>
            </a:pPr>
            <a:r>
              <a:rPr lang="en-US" sz="2800" smtClean="0"/>
              <a:t> HRIS  “One which is used to acquire, store, manipulate, analyze, retrieve and distribute information about an organization’s human resources.” (Tannenbaum 1990) </a:t>
            </a:r>
          </a:p>
          <a:p>
            <a:pPr lvl="1" eaLnBrk="1" hangingPunct="1">
              <a:lnSpc>
                <a:spcPct val="90000"/>
              </a:lnSpc>
            </a:pPr>
            <a:endParaRPr lang="en-US" sz="2800" smtClean="0"/>
          </a:p>
          <a:p>
            <a:pPr eaLnBrk="1" hangingPunct="1">
              <a:lnSpc>
                <a:spcPct val="90000"/>
              </a:lnSpc>
            </a:pPr>
            <a:endParaRPr lang="en-US" sz="2800" smtClean="0"/>
          </a:p>
        </p:txBody>
      </p:sp>
      <p:sp>
        <p:nvSpPr>
          <p:cNvPr id="26627"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74E3003B-EB2E-4D77-908A-55BF37043CF2}" type="slidenum">
              <a:rPr lang="en-US" sz="900" smtClean="0">
                <a:solidFill>
                  <a:srgbClr val="6F90BB"/>
                </a:solidFill>
              </a:rPr>
              <a:pPr>
                <a:spcBef>
                  <a:spcPct val="50000"/>
                </a:spcBef>
              </a:pPr>
              <a:t>7</a:t>
            </a:fld>
            <a:endParaRPr lang="en-US" sz="900" smtClean="0">
              <a:solidFill>
                <a:srgbClr val="6F90BB"/>
              </a:solidFill>
            </a:endParaRPr>
          </a:p>
        </p:txBody>
      </p:sp>
    </p:spTree>
  </p:cSld>
  <p:clrMapOvr>
    <a:masterClrMapping/>
  </p:clrMapOvr>
  <p:transition advTm="57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HRIS</a:t>
            </a:r>
          </a:p>
        </p:txBody>
      </p:sp>
      <p:sp>
        <p:nvSpPr>
          <p:cNvPr id="28674" name="Content Placeholder 2"/>
          <p:cNvSpPr>
            <a:spLocks noGrp="1"/>
          </p:cNvSpPr>
          <p:nvPr>
            <p:ph idx="4294967295"/>
          </p:nvPr>
        </p:nvSpPr>
        <p:spPr/>
        <p:txBody>
          <a:bodyPr/>
          <a:lstStyle/>
          <a:p>
            <a:pPr eaLnBrk="1" hangingPunct="1"/>
            <a:r>
              <a:rPr lang="en-US" sz="2800" smtClean="0"/>
              <a:t>Not just technology:</a:t>
            </a:r>
          </a:p>
          <a:p>
            <a:pPr lvl="1" eaLnBrk="1" hangingPunct="1">
              <a:buFont typeface="Arial" charset="0"/>
              <a:buNone/>
            </a:pPr>
            <a:r>
              <a:rPr lang="en-US" sz="2800" smtClean="0"/>
              <a:t>  “HRIS is not limited to the computer hardware and software applications that comprise the technical part of the system: it also includes the people, policies, procedures and data required to manage the HR function.” (Hedrickson, 2003, p.381).</a:t>
            </a:r>
          </a:p>
        </p:txBody>
      </p:sp>
      <p:sp>
        <p:nvSpPr>
          <p:cNvPr id="28675"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F33D5982-97D8-4757-8C25-FA674B030A43}" type="slidenum">
              <a:rPr lang="en-US" sz="900" smtClean="0">
                <a:solidFill>
                  <a:srgbClr val="6F90BB"/>
                </a:solidFill>
              </a:rPr>
              <a:pPr>
                <a:spcBef>
                  <a:spcPct val="50000"/>
                </a:spcBef>
              </a:pPr>
              <a:t>8</a:t>
            </a:fld>
            <a:endParaRPr lang="en-US" sz="900" smtClean="0">
              <a:solidFill>
                <a:srgbClr val="6F90BB"/>
              </a:solidFill>
            </a:endParaRPr>
          </a:p>
        </p:txBody>
      </p:sp>
    </p:spTree>
  </p:cSld>
  <p:clrMapOvr>
    <a:masterClrMapping/>
  </p:clrMapOvr>
  <p:transition advTm="32631"/>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idx="4294967295"/>
          </p:nvPr>
        </p:nvSpPr>
        <p:spPr>
          <a:xfrm>
            <a:off x="1676400" y="320675"/>
            <a:ext cx="7239000" cy="579438"/>
          </a:xfrm>
        </p:spPr>
        <p:txBody>
          <a:bodyPr>
            <a:spAutoFit/>
          </a:bodyPr>
          <a:lstStyle/>
          <a:p>
            <a:pPr eaLnBrk="1" hangingPunct="1"/>
            <a:r>
              <a:rPr lang="en-US" sz="3200" smtClean="0">
                <a:solidFill>
                  <a:schemeClr val="bg1"/>
                </a:solidFill>
              </a:rPr>
              <a:t>History of HRIS</a:t>
            </a:r>
          </a:p>
        </p:txBody>
      </p:sp>
      <p:sp>
        <p:nvSpPr>
          <p:cNvPr id="30722" name="Content Placeholder 2"/>
          <p:cNvSpPr>
            <a:spLocks noGrp="1"/>
          </p:cNvSpPr>
          <p:nvPr>
            <p:ph idx="4294967295"/>
          </p:nvPr>
        </p:nvSpPr>
        <p:spPr>
          <a:xfrm>
            <a:off x="1828800" y="1516063"/>
            <a:ext cx="6858000" cy="4610100"/>
          </a:xfrm>
        </p:spPr>
        <p:txBody>
          <a:bodyPr/>
          <a:lstStyle/>
          <a:p>
            <a:pPr eaLnBrk="1" hangingPunct="1"/>
            <a:r>
              <a:rPr lang="en-US" sz="2800" b="1" smtClean="0"/>
              <a:t>Early (pre-WW II)</a:t>
            </a:r>
          </a:p>
          <a:p>
            <a:pPr lvl="1" eaLnBrk="1" hangingPunct="1"/>
            <a:r>
              <a:rPr lang="en-US" sz="2800" smtClean="0"/>
              <a:t>Personnel </a:t>
            </a:r>
          </a:p>
          <a:p>
            <a:pPr lvl="2" eaLnBrk="1" hangingPunct="1"/>
            <a:r>
              <a:rPr lang="en-US" sz="2000" smtClean="0"/>
              <a:t>Old term for human resources</a:t>
            </a:r>
          </a:p>
          <a:p>
            <a:pPr lvl="2" eaLnBrk="1" hangingPunct="1"/>
            <a:r>
              <a:rPr lang="en-US" sz="2000" smtClean="0"/>
              <a:t>Historically isolated from core organizational functions</a:t>
            </a:r>
          </a:p>
          <a:p>
            <a:pPr lvl="1" eaLnBrk="1" hangingPunct="1"/>
            <a:r>
              <a:rPr lang="en-US" sz="2800" smtClean="0"/>
              <a:t>Record keeping</a:t>
            </a:r>
          </a:p>
          <a:p>
            <a:pPr lvl="2" eaLnBrk="1" hangingPunct="1"/>
            <a:r>
              <a:rPr lang="en-US" sz="2000" smtClean="0"/>
              <a:t>Name, address, phone, employment history</a:t>
            </a:r>
          </a:p>
        </p:txBody>
      </p:sp>
      <p:sp>
        <p:nvSpPr>
          <p:cNvPr id="30723" name="Slide Number Placeholder 3"/>
          <p:cNvSpPr>
            <a:spLocks noGrp="1"/>
          </p:cNvSpPr>
          <p:nvPr>
            <p:ph type="sldNum" sz="quarter" idx="11"/>
          </p:nvPr>
        </p:nvSpPr>
        <p:spPr>
          <a:xfrm>
            <a:off x="8534400" y="6629400"/>
            <a:ext cx="381000" cy="228600"/>
          </a:xfrm>
          <a:noFill/>
          <a:ln algn="ctr"/>
        </p:spPr>
        <p:txBody>
          <a:bodyPr>
            <a:spAutoFit/>
          </a:bodyPr>
          <a:lstStyle/>
          <a:p>
            <a:pPr>
              <a:spcBef>
                <a:spcPct val="50000"/>
              </a:spcBef>
            </a:pPr>
            <a:fld id="{7CD8EDF9-1E6E-4E54-9CF5-EA65D2CFC8E3}" type="slidenum">
              <a:rPr lang="en-US" sz="900" smtClean="0">
                <a:solidFill>
                  <a:srgbClr val="6F90BB"/>
                </a:solidFill>
              </a:rPr>
              <a:pPr>
                <a:spcBef>
                  <a:spcPct val="50000"/>
                </a:spcBef>
              </a:pPr>
              <a:t>9</a:t>
            </a:fld>
            <a:endParaRPr lang="en-US" sz="900" smtClean="0">
              <a:solidFill>
                <a:srgbClr val="6F90BB"/>
              </a:solidFill>
            </a:endParaRPr>
          </a:p>
        </p:txBody>
      </p:sp>
    </p:spTree>
  </p:cSld>
  <p:clrMapOvr>
    <a:masterClrMapping/>
  </p:clrMapOvr>
  <p:transition advTm="51000"/>
  <p:timing>
    <p:tnLst>
      <p:par>
        <p:cTn id="1" dur="indefinite" restart="never" nodeType="tmRoot"/>
      </p:par>
    </p:tnLst>
  </p:timing>
</p:sld>
</file>

<file path=ppt/theme/theme1.xml><?xml version="1.0" encoding="utf-8"?>
<a:theme xmlns:a="http://schemas.openxmlformats.org/drawingml/2006/main" name="1_Strategic HRM Template">
  <a:themeElements>
    <a:clrScheme name="1_Strategic HRM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Strategic HR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Strategic HRM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Strategic HRM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Strategic HRM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Strategic HRM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Strategic HRM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Strategic HRM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Strategic HRM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Strategic HRM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Strategic HRM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Strategic HRM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Strategic HRM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Strategic HRM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E9C6825AA4D134EB99D2F699F0CF23B" ma:contentTypeVersion="2" ma:contentTypeDescription="Create a new document." ma:contentTypeScope="" ma:versionID="baff4f433a6ac5edff774b4b2755a58b">
  <xsd:schema xmlns:xsd="http://www.w3.org/2001/XMLSchema" xmlns:xs="http://www.w3.org/2001/XMLSchema" xmlns:p="http://schemas.microsoft.com/office/2006/metadata/properties" xmlns:ns1="http://schemas.microsoft.com/sharepoint/v3" xmlns:ns2="9e35c72e-853b-4481-acd9-8b56c994845b" xmlns:ns3="f91e3bc2-5a25-4b4f-a838-28da75dacf57" targetNamespace="http://schemas.microsoft.com/office/2006/metadata/properties" ma:root="true" ma:fieldsID="a4e1b469e09b1a529f1010db51b14675" ns1:_="" ns2:_="" ns3:_="">
    <xsd:import namespace="http://schemas.microsoft.com/sharepoint/v3"/>
    <xsd:import namespace="9e35c72e-853b-4481-acd9-8b56c994845b"/>
    <xsd:import namespace="f91e3bc2-5a25-4b4f-a838-28da75dacf57"/>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2:TaxKeywordTaxHTField" minOccurs="0"/>
                <xsd:element ref="ns2:TaxCatchAll" minOccurs="0"/>
                <xsd:element ref="ns2:TaxCatchAllLabel" minOccurs="0"/>
                <xsd:element ref="ns3:SHRMCoreIsTool" minOccurs="0"/>
                <xsd:element ref="ns3:SHRMCoreMembersOnl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12"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e35c72e-853b-4481-acd9-8b56c994845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KeywordTaxHTField" ma:index="13" nillable="true" ma:taxonomy="true" ma:internalName="TaxKeywordTaxHTField" ma:taxonomyFieldName="Enterprise_x0020_Keywords"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element name="TaxCatchAll" ma:index="14" nillable="true" ma:displayName="Taxonomy Catch All Column" ma:hidden="true" ma:list="{34ac6ce0-1bc1-4c00-9ac6-5299b43f4132}" ma:internalName="TaxCatchAll" ma:showField="CatchAllData" ma:web="9e35c72e-853b-4481-acd9-8b56c994845b">
      <xsd:complexType>
        <xsd:complexContent>
          <xsd:extension base="dms:MultiChoiceLookup">
            <xsd:sequence>
              <xsd:element name="Value" type="dms:Lookup" maxOccurs="unbounded" minOccurs="0" nillable="true"/>
            </xsd:sequence>
          </xsd:extension>
        </xsd:complexContent>
      </xsd:complexType>
    </xsd:element>
    <xsd:element name="TaxCatchAllLabel" ma:index="15" nillable="true" ma:displayName="Taxonomy Catch All Column1" ma:hidden="true" ma:list="{34ac6ce0-1bc1-4c00-9ac6-5299b43f4132}" ma:internalName="TaxCatchAllLabel" ma:readOnly="true" ma:showField="CatchAllDataLabel" ma:web="9e35c72e-853b-4481-acd9-8b56c994845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91e3bc2-5a25-4b4f-a838-28da75dacf57" elementFormDefault="qualified">
    <xsd:import namespace="http://schemas.microsoft.com/office/2006/documentManagement/types"/>
    <xsd:import namespace="http://schemas.microsoft.com/office/infopath/2007/PartnerControls"/>
    <xsd:element name="SHRMCoreIsTool" ma:index="17" nillable="true" ma:displayName="Is Tool" ma:internalName="Is_x0020_Tool">
      <xsd:simpleType>
        <xsd:restriction base="dms:Boolean"/>
      </xsd:simpleType>
    </xsd:element>
    <xsd:element name="SHRMCoreMembersOnly" ma:index="18" nillable="true" ma:displayName="Members Only" ma:internalName="Members_x0020_Only">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_dlc_DocId xmlns="9e35c72e-853b-4481-acd9-8b56c994845b">UC5APVKEY7YA-445657348-282</_dlc_DocId>
    <_dlc_DocIdUrl xmlns="9e35c72e-853b-4481-acd9-8b56c994845b">
      <Url>https://edit.shrm.org/certification/educators/_layouts/15/DocIdRedir.aspx?ID=UC5APVKEY7YA-445657348-282</Url>
      <Description>UC5APVKEY7YA-445657348-282</Description>
    </_dlc_DocIdUrl>
    <SHRMCoreMembersOnly xmlns="f91e3bc2-5a25-4b4f-a838-28da75dacf57" xsi:nil="true"/>
    <TaxKeywordTaxHTField xmlns="9e35c72e-853b-4481-acd9-8b56c994845b">
      <Terms xmlns="http://schemas.microsoft.com/office/infopath/2007/PartnerControls"/>
    </TaxKeywordTaxHTField>
    <TaxCatchAll xmlns="9e35c72e-853b-4481-acd9-8b56c994845b"/>
    <SHRMCoreIsTool xmlns="f91e3bc2-5a25-4b4f-a838-28da75dacf57"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48E3FF1-95FD-48AC-A5BE-436E1192245F}"/>
</file>

<file path=customXml/itemProps2.xml><?xml version="1.0" encoding="utf-8"?>
<ds:datastoreItem xmlns:ds="http://schemas.openxmlformats.org/officeDocument/2006/customXml" ds:itemID="{87453702-75AA-4359-8574-3E18046C97F6}"/>
</file>

<file path=customXml/itemProps3.xml><?xml version="1.0" encoding="utf-8"?>
<ds:datastoreItem xmlns:ds="http://schemas.openxmlformats.org/officeDocument/2006/customXml" ds:itemID="{07E6B9F1-10E2-48FE-8FAF-B87D2F2F0948}"/>
</file>

<file path=customXml/itemProps4.xml><?xml version="1.0" encoding="utf-8"?>
<ds:datastoreItem xmlns:ds="http://schemas.openxmlformats.org/officeDocument/2006/customXml" ds:itemID="{756F144F-6C3C-4318-BA56-8A4E7B235A50}"/>
</file>

<file path=docProps/app.xml><?xml version="1.0" encoding="utf-8"?>
<Properties xmlns="http://schemas.openxmlformats.org/officeDocument/2006/extended-properties" xmlns:vt="http://schemas.openxmlformats.org/officeDocument/2006/docPropsVTypes">
  <Template>StrategicHRMgmtTemplate</Template>
  <TotalTime>18131</TotalTime>
  <Words>8719</Words>
  <Application>Microsoft Office PowerPoint</Application>
  <PresentationFormat>On-screen Show (4:3)</PresentationFormat>
  <Paragraphs>936</Paragraphs>
  <Slides>68</Slides>
  <Notes>67</Notes>
  <HiddenSlides>0</HiddenSlides>
  <MMClips>0</MMClips>
  <ScaleCrop>false</ScaleCrop>
  <HeadingPairs>
    <vt:vector size="6" baseType="variant">
      <vt:variant>
        <vt:lpstr>Fonts Used</vt:lpstr>
      </vt:variant>
      <vt:variant>
        <vt:i4>4</vt:i4>
      </vt:variant>
      <vt:variant>
        <vt:lpstr>Design Template</vt:lpstr>
      </vt:variant>
      <vt:variant>
        <vt:i4>12</vt:i4>
      </vt:variant>
      <vt:variant>
        <vt:lpstr>Slide Titles</vt:lpstr>
      </vt:variant>
      <vt:variant>
        <vt:i4>68</vt:i4>
      </vt:variant>
    </vt:vector>
  </HeadingPairs>
  <TitlesOfParts>
    <vt:vector size="84" baseType="lpstr">
      <vt:lpstr>Arial</vt:lpstr>
      <vt:lpstr>Calibri</vt:lpstr>
      <vt:lpstr>Wingdings</vt:lpstr>
      <vt:lpstr>宋体</vt:lpstr>
      <vt:lpstr>1_Strategic HRM Template</vt:lpstr>
      <vt:lpstr>1_Strategic HRM Template</vt:lpstr>
      <vt:lpstr>1_Strategic HRM Template</vt:lpstr>
      <vt:lpstr>1_Strategic HRM Template</vt:lpstr>
      <vt:lpstr>1_Strategic HRM Template</vt:lpstr>
      <vt:lpstr>1_Strategic HRM Template</vt:lpstr>
      <vt:lpstr>1_Strategic HRM Template</vt:lpstr>
      <vt:lpstr>1_Strategic HRM Template</vt:lpstr>
      <vt:lpstr>1_Strategic HRM Template</vt:lpstr>
      <vt:lpstr>1_Strategic HRM Template</vt:lpstr>
      <vt:lpstr>1_Strategic HRM Template</vt:lpstr>
      <vt:lpstr>1_Strategic HRM Template</vt:lpstr>
      <vt:lpstr>HR Data Management: An Historical, Technological and Global Approach</vt:lpstr>
      <vt:lpstr>Objectives</vt:lpstr>
      <vt:lpstr>Purpose of Lesson</vt:lpstr>
      <vt:lpstr>Why are these topics together?</vt:lpstr>
      <vt:lpstr>SECTION #1 </vt:lpstr>
      <vt:lpstr>What will be covered in this class?</vt:lpstr>
      <vt:lpstr>HRIS</vt:lpstr>
      <vt:lpstr>HRIS</vt:lpstr>
      <vt:lpstr>History of HRIS</vt:lpstr>
      <vt:lpstr>History of HRIS</vt:lpstr>
      <vt:lpstr>History of HRIS</vt:lpstr>
      <vt:lpstr>History of HRIS </vt:lpstr>
      <vt:lpstr>Who uses HRIS and how is it used?</vt:lpstr>
      <vt:lpstr>Who uses HRIS and how is it used? </vt:lpstr>
      <vt:lpstr>Benefits of HRIS</vt:lpstr>
      <vt:lpstr> HRIS Terminology</vt:lpstr>
      <vt:lpstr>HRIS Terminology</vt:lpstr>
      <vt:lpstr> Discussion Topics</vt:lpstr>
      <vt:lpstr>Discussion Activity</vt:lpstr>
      <vt:lpstr>SECTION #2</vt:lpstr>
      <vt:lpstr>Project Management </vt:lpstr>
      <vt:lpstr>Project Management </vt:lpstr>
      <vt:lpstr>The Process of Project Management</vt:lpstr>
      <vt:lpstr>The Process of Project Management</vt:lpstr>
      <vt:lpstr>The Process of Project Management</vt:lpstr>
      <vt:lpstr>The Process of Project Management</vt:lpstr>
      <vt:lpstr>Project Management Systems for       Software Development</vt:lpstr>
      <vt:lpstr>Cyclical Project Management</vt:lpstr>
      <vt:lpstr>Project Management</vt:lpstr>
      <vt:lpstr>Discussion Activity</vt:lpstr>
      <vt:lpstr>PM Tools – Gantt Chart</vt:lpstr>
      <vt:lpstr>PM Tools – PERT Chart</vt:lpstr>
      <vt:lpstr>PM Tools – Fishbone Diagram</vt:lpstr>
      <vt:lpstr>PM Tools – Event Chain</vt:lpstr>
      <vt:lpstr>PM Tools – Run Chart</vt:lpstr>
      <vt:lpstr>Project Management Software</vt:lpstr>
      <vt:lpstr>Discussion Topics</vt:lpstr>
      <vt:lpstr>SECTION #3</vt:lpstr>
      <vt:lpstr>Managing Projects </vt:lpstr>
      <vt:lpstr>People and the Project</vt:lpstr>
      <vt:lpstr>People and the Project</vt:lpstr>
      <vt:lpstr>People and the Project</vt:lpstr>
      <vt:lpstr>Communications</vt:lpstr>
      <vt:lpstr>Leadership</vt:lpstr>
      <vt:lpstr>Project Management and HRIS</vt:lpstr>
      <vt:lpstr>PM Phases in an HRIS Implementation</vt:lpstr>
      <vt:lpstr>Initiation</vt:lpstr>
      <vt:lpstr>Project Planning</vt:lpstr>
      <vt:lpstr>Project Execution</vt:lpstr>
      <vt:lpstr>Project Execution</vt:lpstr>
      <vt:lpstr>Project Control</vt:lpstr>
      <vt:lpstr>Closure/Evaluation </vt:lpstr>
      <vt:lpstr>Specifics of PM to an HRIS Integration</vt:lpstr>
      <vt:lpstr>Engagement Exercise</vt:lpstr>
      <vt:lpstr>SECTION #4</vt:lpstr>
      <vt:lpstr>Traditional HRIS</vt:lpstr>
      <vt:lpstr>HRIS in Business Decision Making</vt:lpstr>
      <vt:lpstr>Why Not More? HRIS in Business Decision Making</vt:lpstr>
      <vt:lpstr>Application of HRIS </vt:lpstr>
      <vt:lpstr>Application of HRIS </vt:lpstr>
      <vt:lpstr>Legal Aspects of Data</vt:lpstr>
      <vt:lpstr>Data Security Issues</vt:lpstr>
      <vt:lpstr>U.S. Laws  and Employee Privacy</vt:lpstr>
      <vt:lpstr>Globalization and Employee Privacy</vt:lpstr>
      <vt:lpstr>Conflicts of Globalization </vt:lpstr>
      <vt:lpstr>Other Issues in Globalization</vt:lpstr>
      <vt:lpstr>Change Management and HR Integrating HRIS</vt:lpstr>
      <vt:lpstr>Conclusions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Human Resource Information Systems</dc:title>
  <dc:creator>James E. Bartlett, II, Ph.D.</dc:creator>
  <cp:lastModifiedBy>ANON</cp:lastModifiedBy>
  <cp:revision>304</cp:revision>
  <dcterms:created xsi:type="dcterms:W3CDTF">2007-09-08T17:49:45Z</dcterms:created>
  <dcterms:modified xsi:type="dcterms:W3CDTF">2008-11-07T20:14:07Z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0x010100BE9C6825AA4D134EB99D2F699F0CF23B</vt:lpwstr>
  </property>
  <property fmtid="{D5CDD505-2E9C-101B-9397-08002B2CF9AE}" pid="3" name="Order">
    <vt:r8>8600</vt:r8>
  </property>
  <property fmtid="{D5CDD505-2E9C-101B-9397-08002B2CF9AE}" pid="4" name="TemplateUrl">
    <vt:lpwstr/>
  </property>
  <property fmtid="{D5CDD505-2E9C-101B-9397-08002B2CF9AE}" pid="5" name="_SourceUrl">
    <vt:lpwstr/>
  </property>
  <property fmtid="{D5CDD505-2E9C-101B-9397-08002B2CF9AE}" pid="6" name="_SharedFileIndex">
    <vt:lpwstr/>
  </property>
  <property fmtid="{D5CDD505-2E9C-101B-9397-08002B2CF9AE}" pid="7" name="xd_Signature">
    <vt:bool>false</vt:bool>
  </property>
  <property fmtid="{D5CDD505-2E9C-101B-9397-08002B2CF9AE}" pid="8" name="xd_ProgID">
    <vt:lpwstr/>
  </property>
  <property fmtid="{D5CDD505-2E9C-101B-9397-08002B2CF9AE}" pid="9" name="_dlc_DocIdItemGuid">
    <vt:lpwstr>da7ceb23-caf5-4c97-be9a-e9f7e6538e72</vt:lpwstr>
  </property>
</Properties>
</file>