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11.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0.xml" ContentType="application/vnd.openxmlformats-officedocument.presentationml.notesSlide+xml"/>
  <Override PartName="/ppt/notesSlides/notesSlide11.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86" r:id="rId2"/>
    <p:sldId id="287" r:id="rId3"/>
    <p:sldId id="288" r:id="rId4"/>
    <p:sldId id="289" r:id="rId5"/>
    <p:sldId id="290" r:id="rId6"/>
    <p:sldId id="291" r:id="rId7"/>
    <p:sldId id="293" r:id="rId8"/>
    <p:sldId id="308" r:id="rId9"/>
    <p:sldId id="309" r:id="rId10"/>
    <p:sldId id="310"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Lst>
  <p:sldSz cx="9144000" cy="6858000" type="screen4x3"/>
  <p:notesSz cx="7010400" cy="92964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92BE"/>
    <a:srgbClr val="333333"/>
    <a:srgbClr val="0B5594"/>
    <a:srgbClr val="6F90BB"/>
    <a:srgbClr val="6D8EBB"/>
    <a:srgbClr val="7091BC"/>
    <a:srgbClr val="7192BD"/>
    <a:srgbClr val="7493B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11" autoAdjust="0"/>
    <p:restoredTop sz="69748" autoAdjust="0"/>
  </p:normalViewPr>
  <p:slideViewPr>
    <p:cSldViewPr>
      <p:cViewPr varScale="1">
        <p:scale>
          <a:sx n="50" d="100"/>
          <a:sy n="50" d="100"/>
        </p:scale>
        <p:origin x="-1428"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2253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2253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2253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B47E442-123E-42F8-BD2E-3533AC1FA1BE}"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337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37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337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23E581-2E86-43ED-910E-50BDF612E42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FE1F3EB8-8F3A-482A-86CF-001319C40E24}" type="slidenum">
              <a:rPr lang="en-GB"/>
              <a:pPr/>
              <a:t>1</a:t>
            </a:fld>
            <a:endParaRPr lang="en-GB"/>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10</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11</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12</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13</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14</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15</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16</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17</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18</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19</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2</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20</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21</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22</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23</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3</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4</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5</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6</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7</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8</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15EF5CB-462D-4CD2-8CE5-46F835511A94}" type="slidenum">
              <a:rPr lang="en-GB"/>
              <a:pPr/>
              <a:t>9</a:t>
            </a:fld>
            <a:endParaRPr lang="en-GB"/>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p:cNvPicPr>
            <a:picLocks noChangeAspect="1" noChangeArrowheads="1"/>
          </p:cNvPicPr>
          <p:nvPr/>
        </p:nvPicPr>
        <p:blipFill>
          <a:blip r:embed="rId2" cstate="print"/>
          <a:srcRect t="3255" r="519" b="3386"/>
          <a:stretch>
            <a:fillRect/>
          </a:stretch>
        </p:blipFill>
        <p:spPr bwMode="auto">
          <a:xfrm>
            <a:off x="0" y="0"/>
            <a:ext cx="9144000" cy="6864350"/>
          </a:xfrm>
          <a:prstGeom prst="rect">
            <a:avLst/>
          </a:prstGeom>
          <a:noFill/>
          <a:ln w="9525">
            <a:noFill/>
            <a:miter lim="800000"/>
            <a:headEnd/>
            <a:tailEnd/>
          </a:ln>
        </p:spPr>
      </p:pic>
      <p:pic>
        <p:nvPicPr>
          <p:cNvPr id="5" name="Picture 21" descr="SHRM-Pub_Logo_RGB - 3 x 2 inches"/>
          <p:cNvPicPr>
            <a:picLocks noChangeAspect="1" noChangeArrowheads="1"/>
          </p:cNvPicPr>
          <p:nvPr/>
        </p:nvPicPr>
        <p:blipFill>
          <a:blip r:embed="rId3" cstate="print"/>
          <a:srcRect l="6192" t="14896" b="15184"/>
          <a:stretch>
            <a:fillRect/>
          </a:stretch>
        </p:blipFill>
        <p:spPr bwMode="auto">
          <a:xfrm>
            <a:off x="474663" y="3438525"/>
            <a:ext cx="2293937" cy="1368425"/>
          </a:xfrm>
          <a:prstGeom prst="rect">
            <a:avLst/>
          </a:prstGeom>
          <a:noFill/>
          <a:ln w="9525">
            <a:noFill/>
            <a:miter lim="800000"/>
            <a:headEnd/>
            <a:tailEnd/>
          </a:ln>
        </p:spPr>
      </p:pic>
      <p:sp>
        <p:nvSpPr>
          <p:cNvPr id="18434" name="Rectangle 2"/>
          <p:cNvSpPr>
            <a:spLocks noGrp="1" noChangeArrowheads="1"/>
          </p:cNvSpPr>
          <p:nvPr>
            <p:ph type="ctrTitle"/>
          </p:nvPr>
        </p:nvSpPr>
        <p:spPr>
          <a:xfrm>
            <a:off x="2667000" y="3632200"/>
            <a:ext cx="6324600" cy="457200"/>
          </a:xfrm>
        </p:spPr>
        <p:txBody>
          <a:bodyPr/>
          <a:lstStyle>
            <a:lvl1pPr algn="r">
              <a:defRPr/>
            </a:lvl1pPr>
          </a:lstStyle>
          <a:p>
            <a:r>
              <a:rPr lang="en-US" smtClean="0"/>
              <a:t>Click to edit Master title style</a:t>
            </a:r>
            <a:endParaRPr lang="en-GB"/>
          </a:p>
        </p:txBody>
      </p:sp>
      <p:sp>
        <p:nvSpPr>
          <p:cNvPr id="18435" name="Rectangle 3"/>
          <p:cNvSpPr>
            <a:spLocks noGrp="1" noChangeArrowheads="1"/>
          </p:cNvSpPr>
          <p:nvPr>
            <p:ph type="subTitle" idx="1"/>
          </p:nvPr>
        </p:nvSpPr>
        <p:spPr>
          <a:xfrm>
            <a:off x="2667000" y="4356100"/>
            <a:ext cx="6324600" cy="304800"/>
          </a:xfrm>
        </p:spPr>
        <p:txBody>
          <a:bodyPr>
            <a:spAutoFit/>
          </a:bodyPr>
          <a:lstStyle>
            <a:lvl1pPr marL="0" indent="0" algn="r">
              <a:spcBef>
                <a:spcPct val="50000"/>
              </a:spcBef>
              <a:buFontTx/>
              <a:buNone/>
              <a:defRPr sz="1400">
                <a:solidFill>
                  <a:srgbClr val="6F90BB"/>
                </a:solidFill>
              </a:defRPr>
            </a:lvl1pPr>
          </a:lstStyle>
          <a:p>
            <a:r>
              <a:rPr lang="en-US" smtClean="0"/>
              <a:t>Click to edit Master subtitle style</a:t>
            </a:r>
            <a:endParaRPr lang="en-GB"/>
          </a:p>
        </p:txBody>
      </p:sp>
      <p:sp>
        <p:nvSpPr>
          <p:cNvPr id="6" name="Rectangle 9"/>
          <p:cNvSpPr>
            <a:spLocks noGrp="1" noChangeArrowheads="1"/>
          </p:cNvSpPr>
          <p:nvPr>
            <p:ph type="ftr" sz="quarter" idx="10"/>
          </p:nvPr>
        </p:nvSpPr>
        <p:spPr/>
        <p:txBody>
          <a:bodyPr/>
          <a:lstStyle>
            <a:lvl1pPr>
              <a:defRPr smtClean="0"/>
            </a:lvl1pPr>
          </a:lstStyle>
          <a:p>
            <a:pPr>
              <a:defRPr/>
            </a:pPr>
            <a:r>
              <a:rPr lang="en-GB"/>
              <a:t>©SHRM 2007</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5" name="Rectangle 6"/>
          <p:cNvSpPr>
            <a:spLocks noGrp="1" noChangeArrowheads="1"/>
          </p:cNvSpPr>
          <p:nvPr>
            <p:ph type="sldNum" sz="quarter" idx="11"/>
          </p:nvPr>
        </p:nvSpPr>
        <p:spPr>
          <a:ln/>
        </p:spPr>
        <p:txBody>
          <a:bodyPr/>
          <a:lstStyle>
            <a:lvl1pPr>
              <a:defRPr/>
            </a:lvl1pPr>
          </a:lstStyle>
          <a:p>
            <a:pPr>
              <a:defRPr/>
            </a:pPr>
            <a:fld id="{2FCA85CA-329B-4D2C-A003-1B220E67A62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05650" y="381000"/>
            <a:ext cx="1809750" cy="6019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676400" y="381000"/>
            <a:ext cx="52768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5" name="Rectangle 6"/>
          <p:cNvSpPr>
            <a:spLocks noGrp="1" noChangeArrowheads="1"/>
          </p:cNvSpPr>
          <p:nvPr>
            <p:ph type="sldNum" sz="quarter" idx="11"/>
          </p:nvPr>
        </p:nvSpPr>
        <p:spPr>
          <a:ln/>
        </p:spPr>
        <p:txBody>
          <a:bodyPr/>
          <a:lstStyle>
            <a:lvl1pPr>
              <a:defRPr/>
            </a:lvl1pPr>
          </a:lstStyle>
          <a:p>
            <a:pPr>
              <a:defRPr/>
            </a:pPr>
            <a:fld id="{F8A8A18B-02F2-4458-BCE1-71645A2C14C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5" name="Rectangle 6"/>
          <p:cNvSpPr>
            <a:spLocks noGrp="1" noChangeArrowheads="1"/>
          </p:cNvSpPr>
          <p:nvPr>
            <p:ph type="sldNum" sz="quarter" idx="11"/>
          </p:nvPr>
        </p:nvSpPr>
        <p:spPr>
          <a:ln/>
        </p:spPr>
        <p:txBody>
          <a:bodyPr/>
          <a:lstStyle>
            <a:lvl1pPr>
              <a:defRPr/>
            </a:lvl1pPr>
          </a:lstStyle>
          <a:p>
            <a:pPr>
              <a:defRPr/>
            </a:pPr>
            <a:fld id="{7046EBFA-0232-456E-A048-D3F81DDA5E7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5" name="Rectangle 6"/>
          <p:cNvSpPr>
            <a:spLocks noGrp="1" noChangeArrowheads="1"/>
          </p:cNvSpPr>
          <p:nvPr>
            <p:ph type="sldNum" sz="quarter" idx="11"/>
          </p:nvPr>
        </p:nvSpPr>
        <p:spPr>
          <a:ln/>
        </p:spPr>
        <p:txBody>
          <a:bodyPr/>
          <a:lstStyle>
            <a:lvl1pPr>
              <a:defRPr/>
            </a:lvl1pPr>
          </a:lstStyle>
          <a:p>
            <a:pPr>
              <a:defRPr/>
            </a:pPr>
            <a:fld id="{D83BE604-D582-458E-AECB-1BF9E1A9D4C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676400" y="1371600"/>
            <a:ext cx="35433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372100" y="1371600"/>
            <a:ext cx="35433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6" name="Rectangle 6"/>
          <p:cNvSpPr>
            <a:spLocks noGrp="1" noChangeArrowheads="1"/>
          </p:cNvSpPr>
          <p:nvPr>
            <p:ph type="sldNum" sz="quarter" idx="11"/>
          </p:nvPr>
        </p:nvSpPr>
        <p:spPr>
          <a:ln/>
        </p:spPr>
        <p:txBody>
          <a:bodyPr/>
          <a:lstStyle>
            <a:lvl1pPr>
              <a:defRPr/>
            </a:lvl1pPr>
          </a:lstStyle>
          <a:p>
            <a:pPr>
              <a:defRPr/>
            </a:pPr>
            <a:fld id="{8A45E8E8-AAF7-4286-B273-6AE93572BA7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8" name="Rectangle 6"/>
          <p:cNvSpPr>
            <a:spLocks noGrp="1" noChangeArrowheads="1"/>
          </p:cNvSpPr>
          <p:nvPr>
            <p:ph type="sldNum" sz="quarter" idx="11"/>
          </p:nvPr>
        </p:nvSpPr>
        <p:spPr>
          <a:ln/>
        </p:spPr>
        <p:txBody>
          <a:bodyPr/>
          <a:lstStyle>
            <a:lvl1pPr>
              <a:defRPr/>
            </a:lvl1pPr>
          </a:lstStyle>
          <a:p>
            <a:pPr>
              <a:defRPr/>
            </a:pPr>
            <a:fld id="{DC90B46C-6C7D-4313-B391-95C453DDA28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4" name="Rectangle 6"/>
          <p:cNvSpPr>
            <a:spLocks noGrp="1" noChangeArrowheads="1"/>
          </p:cNvSpPr>
          <p:nvPr>
            <p:ph type="sldNum" sz="quarter" idx="11"/>
          </p:nvPr>
        </p:nvSpPr>
        <p:spPr>
          <a:ln/>
        </p:spPr>
        <p:txBody>
          <a:bodyPr/>
          <a:lstStyle>
            <a:lvl1pPr>
              <a:defRPr/>
            </a:lvl1pPr>
          </a:lstStyle>
          <a:p>
            <a:pPr>
              <a:defRPr/>
            </a:pPr>
            <a:fld id="{66091268-B74C-42F9-A49A-95349AB1E90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3" name="Rectangle 6"/>
          <p:cNvSpPr>
            <a:spLocks noGrp="1" noChangeArrowheads="1"/>
          </p:cNvSpPr>
          <p:nvPr>
            <p:ph type="sldNum" sz="quarter" idx="11"/>
          </p:nvPr>
        </p:nvSpPr>
        <p:spPr>
          <a:ln/>
        </p:spPr>
        <p:txBody>
          <a:bodyPr/>
          <a:lstStyle>
            <a:lvl1pPr>
              <a:defRPr/>
            </a:lvl1pPr>
          </a:lstStyle>
          <a:p>
            <a:pPr>
              <a:defRPr/>
            </a:pPr>
            <a:fld id="{108142BC-1365-42C4-B841-914B9C6D095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6" name="Rectangle 6"/>
          <p:cNvSpPr>
            <a:spLocks noGrp="1" noChangeArrowheads="1"/>
          </p:cNvSpPr>
          <p:nvPr>
            <p:ph type="sldNum" sz="quarter" idx="11"/>
          </p:nvPr>
        </p:nvSpPr>
        <p:spPr>
          <a:ln/>
        </p:spPr>
        <p:txBody>
          <a:bodyPr/>
          <a:lstStyle>
            <a:lvl1pPr>
              <a:defRPr/>
            </a:lvl1pPr>
          </a:lstStyle>
          <a:p>
            <a:pPr>
              <a:defRPr/>
            </a:pPr>
            <a:fld id="{7642CBFD-0535-4B1A-8FEB-82D1264020D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©SHRM 2007</a:t>
            </a:r>
          </a:p>
        </p:txBody>
      </p:sp>
      <p:sp>
        <p:nvSpPr>
          <p:cNvPr id="6" name="Rectangle 6"/>
          <p:cNvSpPr>
            <a:spLocks noGrp="1" noChangeArrowheads="1"/>
          </p:cNvSpPr>
          <p:nvPr>
            <p:ph type="sldNum" sz="quarter" idx="11"/>
          </p:nvPr>
        </p:nvSpPr>
        <p:spPr>
          <a:ln/>
        </p:spPr>
        <p:txBody>
          <a:bodyPr/>
          <a:lstStyle>
            <a:lvl1pPr>
              <a:defRPr/>
            </a:lvl1pPr>
          </a:lstStyle>
          <a:p>
            <a:pPr>
              <a:defRPr/>
            </a:pPr>
            <a:fld id="{CBD88E40-6FFA-4C51-BEBE-F14AC767963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7" descr="indesign_master_pg2"/>
          <p:cNvPicPr>
            <a:picLocks noChangeAspect="1" noChangeArrowheads="1"/>
          </p:cNvPicPr>
          <p:nvPr/>
        </p:nvPicPr>
        <p:blipFill>
          <a:blip r:embed="rId13" cstate="print"/>
          <a:srcRect/>
          <a:stretch>
            <a:fillRect/>
          </a:stretch>
        </p:blipFill>
        <p:spPr bwMode="auto">
          <a:xfrm>
            <a:off x="0" y="0"/>
            <a:ext cx="9144000" cy="70659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1676400" y="381000"/>
            <a:ext cx="7239000" cy="457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1676400" y="1371600"/>
            <a:ext cx="7239000" cy="5029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9" name="Rectangle 5"/>
          <p:cNvSpPr>
            <a:spLocks noGrp="1" noChangeArrowheads="1"/>
          </p:cNvSpPr>
          <p:nvPr>
            <p:ph type="ftr" sz="quarter" idx="3"/>
          </p:nvPr>
        </p:nvSpPr>
        <p:spPr bwMode="auto">
          <a:xfrm>
            <a:off x="3124200" y="6629400"/>
            <a:ext cx="2895600" cy="2286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lvl1pPr algn="ctr">
              <a:spcBef>
                <a:spcPct val="50000"/>
              </a:spcBef>
              <a:defRPr sz="900" smtClean="0">
                <a:solidFill>
                  <a:srgbClr val="6F90BB"/>
                </a:solidFill>
              </a:defRPr>
            </a:lvl1pPr>
          </a:lstStyle>
          <a:p>
            <a:pPr>
              <a:defRPr/>
            </a:pPr>
            <a:r>
              <a:rPr lang="en-GB"/>
              <a:t>©SHRM 2007</a:t>
            </a:r>
          </a:p>
        </p:txBody>
      </p:sp>
      <p:sp>
        <p:nvSpPr>
          <p:cNvPr id="1030" name="Rectangle 6"/>
          <p:cNvSpPr>
            <a:spLocks noGrp="1" noChangeArrowheads="1"/>
          </p:cNvSpPr>
          <p:nvPr>
            <p:ph type="sldNum" sz="quarter" idx="4"/>
          </p:nvPr>
        </p:nvSpPr>
        <p:spPr bwMode="auto">
          <a:xfrm>
            <a:off x="8534400" y="6629400"/>
            <a:ext cx="381000" cy="2286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lvl1pPr algn="r">
              <a:spcBef>
                <a:spcPct val="50000"/>
              </a:spcBef>
              <a:defRPr sz="900" smtClean="0">
                <a:solidFill>
                  <a:srgbClr val="6F90BB"/>
                </a:solidFill>
              </a:defRPr>
            </a:lvl1pPr>
          </a:lstStyle>
          <a:p>
            <a:pPr>
              <a:defRPr/>
            </a:pPr>
            <a:fld id="{9966A0BD-3716-43AA-9F84-BEFD024D362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fontAlgn="base">
        <a:spcBef>
          <a:spcPct val="50000"/>
        </a:spcBef>
        <a:spcAft>
          <a:spcPct val="0"/>
        </a:spcAft>
        <a:defRPr sz="2400">
          <a:solidFill>
            <a:srgbClr val="0B5594"/>
          </a:solidFill>
          <a:latin typeface="+mj-lt"/>
          <a:ea typeface="+mj-ea"/>
          <a:cs typeface="+mj-cs"/>
        </a:defRPr>
      </a:lvl1pPr>
      <a:lvl2pPr algn="l" rtl="0" fontAlgn="base">
        <a:spcBef>
          <a:spcPct val="50000"/>
        </a:spcBef>
        <a:spcAft>
          <a:spcPct val="0"/>
        </a:spcAft>
        <a:defRPr sz="2400">
          <a:solidFill>
            <a:srgbClr val="0B5594"/>
          </a:solidFill>
          <a:latin typeface="Arial" charset="0"/>
        </a:defRPr>
      </a:lvl2pPr>
      <a:lvl3pPr algn="l" rtl="0" fontAlgn="base">
        <a:spcBef>
          <a:spcPct val="50000"/>
        </a:spcBef>
        <a:spcAft>
          <a:spcPct val="0"/>
        </a:spcAft>
        <a:defRPr sz="2400">
          <a:solidFill>
            <a:srgbClr val="0B5594"/>
          </a:solidFill>
          <a:latin typeface="Arial" charset="0"/>
        </a:defRPr>
      </a:lvl3pPr>
      <a:lvl4pPr algn="l" rtl="0" fontAlgn="base">
        <a:spcBef>
          <a:spcPct val="50000"/>
        </a:spcBef>
        <a:spcAft>
          <a:spcPct val="0"/>
        </a:spcAft>
        <a:defRPr sz="2400">
          <a:solidFill>
            <a:srgbClr val="0B5594"/>
          </a:solidFill>
          <a:latin typeface="Arial" charset="0"/>
        </a:defRPr>
      </a:lvl4pPr>
      <a:lvl5pPr algn="l" rtl="0" fontAlgn="base">
        <a:spcBef>
          <a:spcPct val="50000"/>
        </a:spcBef>
        <a:spcAft>
          <a:spcPct val="0"/>
        </a:spcAft>
        <a:defRPr sz="2400">
          <a:solidFill>
            <a:srgbClr val="0B5594"/>
          </a:solidFill>
          <a:latin typeface="Arial" charset="0"/>
        </a:defRPr>
      </a:lvl5pPr>
      <a:lvl6pPr marL="457200" algn="l" rtl="0" eaLnBrk="1" fontAlgn="base" hangingPunct="1">
        <a:spcBef>
          <a:spcPct val="50000"/>
        </a:spcBef>
        <a:spcAft>
          <a:spcPct val="0"/>
        </a:spcAft>
        <a:defRPr sz="2400">
          <a:solidFill>
            <a:srgbClr val="0B5594"/>
          </a:solidFill>
          <a:latin typeface="Arial" charset="0"/>
        </a:defRPr>
      </a:lvl6pPr>
      <a:lvl7pPr marL="914400" algn="l" rtl="0" eaLnBrk="1" fontAlgn="base" hangingPunct="1">
        <a:spcBef>
          <a:spcPct val="50000"/>
        </a:spcBef>
        <a:spcAft>
          <a:spcPct val="0"/>
        </a:spcAft>
        <a:defRPr sz="2400">
          <a:solidFill>
            <a:srgbClr val="0B5594"/>
          </a:solidFill>
          <a:latin typeface="Arial" charset="0"/>
        </a:defRPr>
      </a:lvl7pPr>
      <a:lvl8pPr marL="1371600" algn="l" rtl="0" eaLnBrk="1" fontAlgn="base" hangingPunct="1">
        <a:spcBef>
          <a:spcPct val="50000"/>
        </a:spcBef>
        <a:spcAft>
          <a:spcPct val="0"/>
        </a:spcAft>
        <a:defRPr sz="2400">
          <a:solidFill>
            <a:srgbClr val="0B5594"/>
          </a:solidFill>
          <a:latin typeface="Arial" charset="0"/>
        </a:defRPr>
      </a:lvl8pPr>
      <a:lvl9pPr marL="1828800" algn="l" rtl="0" eaLnBrk="1" fontAlgn="base" hangingPunct="1">
        <a:spcBef>
          <a:spcPct val="50000"/>
        </a:spcBef>
        <a:spcAft>
          <a:spcPct val="0"/>
        </a:spcAft>
        <a:defRPr sz="2400">
          <a:solidFill>
            <a:srgbClr val="0B5594"/>
          </a:solidFill>
          <a:latin typeface="Arial" charset="0"/>
        </a:defRPr>
      </a:lvl9pPr>
    </p:titleStyle>
    <p:bodyStyle>
      <a:lvl1pPr marL="342900" indent="-342900" algn="l" rtl="0" fontAlgn="base">
        <a:spcBef>
          <a:spcPct val="20000"/>
        </a:spcBef>
        <a:spcAft>
          <a:spcPct val="0"/>
        </a:spcAft>
        <a:buChar char="•"/>
        <a:defRPr sz="2200">
          <a:solidFill>
            <a:srgbClr val="333333"/>
          </a:solidFill>
          <a:latin typeface="+mn-lt"/>
          <a:ea typeface="+mn-ea"/>
          <a:cs typeface="+mn-cs"/>
        </a:defRPr>
      </a:lvl1pPr>
      <a:lvl2pPr marL="742950" indent="-285750" algn="l" rtl="0" fontAlgn="base">
        <a:spcBef>
          <a:spcPct val="20000"/>
        </a:spcBef>
        <a:spcAft>
          <a:spcPct val="0"/>
        </a:spcAft>
        <a:buSzPct val="85000"/>
        <a:buFont typeface="Arial" charset="0"/>
        <a:buChar char="&gt;"/>
        <a:defRPr sz="2000">
          <a:solidFill>
            <a:srgbClr val="333333"/>
          </a:solidFill>
          <a:latin typeface="+mn-lt"/>
        </a:defRPr>
      </a:lvl2pPr>
      <a:lvl3pPr marL="1143000" indent="-228600" algn="l" rtl="0" fontAlgn="base">
        <a:spcBef>
          <a:spcPct val="20000"/>
        </a:spcBef>
        <a:spcAft>
          <a:spcPct val="0"/>
        </a:spcAft>
        <a:buChar char="•"/>
        <a:defRPr>
          <a:solidFill>
            <a:srgbClr val="333333"/>
          </a:solidFill>
          <a:latin typeface="+mn-lt"/>
        </a:defRPr>
      </a:lvl3pPr>
      <a:lvl4pPr marL="1600200" indent="-228600" algn="l" rtl="0" fontAlgn="base">
        <a:spcBef>
          <a:spcPct val="20000"/>
        </a:spcBef>
        <a:spcAft>
          <a:spcPct val="0"/>
        </a:spcAft>
        <a:buChar char="–"/>
        <a:defRPr sz="1600">
          <a:solidFill>
            <a:srgbClr val="333333"/>
          </a:solidFill>
          <a:latin typeface="+mn-lt"/>
        </a:defRPr>
      </a:lvl4pPr>
      <a:lvl5pPr marL="2057400" indent="-228600" algn="l" rtl="0" fontAlgn="base">
        <a:spcBef>
          <a:spcPct val="20000"/>
        </a:spcBef>
        <a:spcAft>
          <a:spcPct val="0"/>
        </a:spcAft>
        <a:buChar char="»"/>
        <a:defRPr sz="1600">
          <a:solidFill>
            <a:srgbClr val="333333"/>
          </a:solidFill>
          <a:latin typeface="+mn-lt"/>
        </a:defRPr>
      </a:lvl5pPr>
      <a:lvl6pPr marL="2514600" indent="-228600" algn="l" rtl="0" eaLnBrk="1" fontAlgn="base" hangingPunct="1">
        <a:spcBef>
          <a:spcPct val="20000"/>
        </a:spcBef>
        <a:spcAft>
          <a:spcPct val="0"/>
        </a:spcAft>
        <a:buChar char="»"/>
        <a:defRPr sz="1600">
          <a:solidFill>
            <a:srgbClr val="333333"/>
          </a:solidFill>
          <a:latin typeface="+mn-lt"/>
        </a:defRPr>
      </a:lvl6pPr>
      <a:lvl7pPr marL="2971800" indent="-228600" algn="l" rtl="0" eaLnBrk="1" fontAlgn="base" hangingPunct="1">
        <a:spcBef>
          <a:spcPct val="20000"/>
        </a:spcBef>
        <a:spcAft>
          <a:spcPct val="0"/>
        </a:spcAft>
        <a:buChar char="»"/>
        <a:defRPr sz="1600">
          <a:solidFill>
            <a:srgbClr val="333333"/>
          </a:solidFill>
          <a:latin typeface="+mn-lt"/>
        </a:defRPr>
      </a:lvl7pPr>
      <a:lvl8pPr marL="3429000" indent="-228600" algn="l" rtl="0" eaLnBrk="1" fontAlgn="base" hangingPunct="1">
        <a:spcBef>
          <a:spcPct val="20000"/>
        </a:spcBef>
        <a:spcAft>
          <a:spcPct val="0"/>
        </a:spcAft>
        <a:buChar char="»"/>
        <a:defRPr sz="1600">
          <a:solidFill>
            <a:srgbClr val="333333"/>
          </a:solidFill>
          <a:latin typeface="+mn-lt"/>
        </a:defRPr>
      </a:lvl8pPr>
      <a:lvl9pPr marL="3886200" indent="-228600" algn="l" rtl="0" eaLnBrk="1" fontAlgn="base" hangingPunct="1">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17" descr="PPfullGreen"/>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Rectangle 9"/>
          <p:cNvSpPr>
            <a:spLocks noChangeArrowheads="1"/>
          </p:cNvSpPr>
          <p:nvPr/>
        </p:nvSpPr>
        <p:spPr bwMode="auto">
          <a:xfrm>
            <a:off x="-1108075" y="893763"/>
            <a:ext cx="184150" cy="366712"/>
          </a:xfrm>
          <a:prstGeom prst="rect">
            <a:avLst/>
          </a:prstGeom>
          <a:noFill/>
          <a:ln w="9525">
            <a:noFill/>
            <a:miter lim="800000"/>
            <a:headEnd/>
            <a:tailEnd/>
          </a:ln>
        </p:spPr>
        <p:txBody>
          <a:bodyPr wrap="none">
            <a:spAutoFit/>
          </a:bodyPr>
          <a:lstStyle/>
          <a:p>
            <a:endParaRPr lang="en-US"/>
          </a:p>
        </p:txBody>
      </p:sp>
      <p:sp>
        <p:nvSpPr>
          <p:cNvPr id="3076" name="Rectangle 11"/>
          <p:cNvSpPr>
            <a:spLocks noChangeArrowheads="1"/>
          </p:cNvSpPr>
          <p:nvPr/>
        </p:nvSpPr>
        <p:spPr bwMode="auto">
          <a:xfrm>
            <a:off x="2667000" y="4356100"/>
            <a:ext cx="6172200" cy="320675"/>
          </a:xfrm>
          <a:prstGeom prst="rect">
            <a:avLst/>
          </a:prstGeom>
          <a:noFill/>
          <a:ln w="9525">
            <a:noFill/>
            <a:miter lim="800000"/>
            <a:headEnd/>
            <a:tailEnd/>
          </a:ln>
        </p:spPr>
        <p:txBody>
          <a:bodyPr>
            <a:spAutoFit/>
          </a:bodyPr>
          <a:lstStyle/>
          <a:p>
            <a:pPr algn="r">
              <a:spcBef>
                <a:spcPct val="50000"/>
              </a:spcBef>
            </a:pPr>
            <a:r>
              <a:rPr lang="en-GB" sz="1500" dirty="0" smtClean="0">
                <a:solidFill>
                  <a:srgbClr val="6F90BB"/>
                </a:solidFill>
              </a:rPr>
              <a:t>International HRM •   Fiona Robson •  April 2008  </a:t>
            </a:r>
            <a:endParaRPr lang="en-GB" sz="1400" dirty="0">
              <a:solidFill>
                <a:srgbClr val="6F90BB"/>
              </a:solidFill>
            </a:endParaRPr>
          </a:p>
        </p:txBody>
      </p:sp>
      <p:sp>
        <p:nvSpPr>
          <p:cNvPr id="3077" name="Rectangle 10"/>
          <p:cNvSpPr>
            <a:spLocks noChangeArrowheads="1"/>
          </p:cNvSpPr>
          <p:nvPr/>
        </p:nvSpPr>
        <p:spPr bwMode="auto">
          <a:xfrm>
            <a:off x="2590800" y="3581400"/>
            <a:ext cx="6172200" cy="519113"/>
          </a:xfrm>
          <a:prstGeom prst="rect">
            <a:avLst/>
          </a:prstGeom>
          <a:noFill/>
          <a:ln w="9525">
            <a:noFill/>
            <a:miter lim="800000"/>
            <a:headEnd/>
            <a:tailEnd/>
          </a:ln>
        </p:spPr>
        <p:txBody>
          <a:bodyPr>
            <a:spAutoFit/>
          </a:bodyPr>
          <a:lstStyle/>
          <a:p>
            <a:pPr algn="r">
              <a:spcBef>
                <a:spcPct val="50000"/>
              </a:spcBef>
            </a:pPr>
            <a:r>
              <a:rPr lang="en-GB" sz="2800" dirty="0" smtClean="0">
                <a:solidFill>
                  <a:srgbClr val="0B5594"/>
                </a:solidFill>
              </a:rPr>
              <a:t>International HRM case study notes</a:t>
            </a:r>
            <a:endParaRPr lang="en-GB" sz="2800" dirty="0">
              <a:solidFill>
                <a:srgbClr val="0B559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10</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Advantages and disadvantages of </a:t>
            </a:r>
            <a:r>
              <a:rPr lang="en-GB" b="1" dirty="0" smtClean="0"/>
              <a:t>TCNs</a:t>
            </a:r>
          </a:p>
        </p:txBody>
      </p:sp>
      <p:sp>
        <p:nvSpPr>
          <p:cNvPr id="4102" name="Rectangle 3"/>
          <p:cNvSpPr>
            <a:spLocks noGrp="1" noChangeArrowheads="1"/>
          </p:cNvSpPr>
          <p:nvPr>
            <p:ph type="body" idx="1"/>
          </p:nvPr>
        </p:nvSpPr>
        <p:spPr>
          <a:xfrm>
            <a:off x="1676400" y="1371600"/>
            <a:ext cx="7239000" cy="2557466"/>
          </a:xfrm>
        </p:spPr>
        <p:txBody>
          <a:bodyPr/>
          <a:lstStyle/>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r>
              <a:rPr lang="en-GB" dirty="0" smtClean="0"/>
              <a:t>Source: </a:t>
            </a:r>
            <a:r>
              <a:rPr lang="en-GB" dirty="0" err="1" smtClean="0"/>
              <a:t>Harzing</a:t>
            </a:r>
            <a:r>
              <a:rPr lang="en-GB" dirty="0" smtClean="0"/>
              <a:t> and Van </a:t>
            </a:r>
            <a:r>
              <a:rPr lang="en-GB" dirty="0" err="1" smtClean="0"/>
              <a:t>Ruysseveldt</a:t>
            </a:r>
            <a:r>
              <a:rPr lang="en-GB" dirty="0" smtClean="0"/>
              <a:t> (2007:254)</a:t>
            </a:r>
          </a:p>
          <a:p>
            <a:pPr>
              <a:buNone/>
            </a:pPr>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graphicFrame>
        <p:nvGraphicFramePr>
          <p:cNvPr id="9" name="Table 8"/>
          <p:cNvGraphicFramePr>
            <a:graphicFrameLocks noGrp="1"/>
          </p:cNvGraphicFramePr>
          <p:nvPr/>
        </p:nvGraphicFramePr>
        <p:xfrm>
          <a:off x="1643042" y="1285860"/>
          <a:ext cx="7215238" cy="4734149"/>
        </p:xfrm>
        <a:graphic>
          <a:graphicData uri="http://schemas.openxmlformats.org/drawingml/2006/table">
            <a:tbl>
              <a:tblPr firstRow="1" bandRow="1">
                <a:tableStyleId>{5C22544A-7EE6-4342-B048-85BDC9FD1C3A}</a:tableStyleId>
              </a:tblPr>
              <a:tblGrid>
                <a:gridCol w="3607619"/>
                <a:gridCol w="3607619"/>
              </a:tblGrid>
              <a:tr h="247011">
                <a:tc>
                  <a:txBody>
                    <a:bodyPr/>
                    <a:lstStyle/>
                    <a:p>
                      <a:r>
                        <a:rPr lang="en-GB" dirty="0" smtClean="0"/>
                        <a:t>Advantages</a:t>
                      </a:r>
                      <a:endParaRPr lang="en-GB" dirty="0"/>
                    </a:p>
                  </a:txBody>
                  <a:tcPr/>
                </a:tc>
                <a:tc>
                  <a:txBody>
                    <a:bodyPr/>
                    <a:lstStyle/>
                    <a:p>
                      <a:r>
                        <a:rPr lang="en-GB" dirty="0" smtClean="0"/>
                        <a:t>Disadvantages</a:t>
                      </a:r>
                      <a:endParaRPr lang="en-GB" dirty="0"/>
                    </a:p>
                  </a:txBody>
                  <a:tcPr/>
                </a:tc>
              </a:tr>
              <a:tr h="1603274">
                <a:tc>
                  <a:txBody>
                    <a:bodyPr/>
                    <a:lstStyle/>
                    <a:p>
                      <a:r>
                        <a:rPr lang="en-GB" dirty="0" smtClean="0"/>
                        <a:t>Perhaps the best compromise between </a:t>
                      </a:r>
                      <a:r>
                        <a:rPr lang="en-GB" baseline="0" dirty="0" smtClean="0"/>
                        <a:t>securing needed technical and managerial expertise and adapting to a foreign cultural environment</a:t>
                      </a:r>
                      <a:endParaRPr lang="en-GB" dirty="0"/>
                    </a:p>
                  </a:txBody>
                  <a:tcPr/>
                </a:tc>
                <a:tc>
                  <a:txBody>
                    <a:bodyPr/>
                    <a:lstStyle/>
                    <a:p>
                      <a:r>
                        <a:rPr lang="en-GB" dirty="0" smtClean="0"/>
                        <a:t>Host country’s sensitivity with respect</a:t>
                      </a:r>
                      <a:r>
                        <a:rPr lang="en-GB" baseline="0" dirty="0" smtClean="0"/>
                        <a:t> to nationals of certain countries</a:t>
                      </a:r>
                      <a:endParaRPr lang="en-GB" dirty="0"/>
                    </a:p>
                  </a:txBody>
                  <a:tcPr/>
                </a:tc>
              </a:tr>
              <a:tr h="1210635">
                <a:tc>
                  <a:txBody>
                    <a:bodyPr/>
                    <a:lstStyle/>
                    <a:p>
                      <a:r>
                        <a:rPr lang="en-GB" dirty="0" smtClean="0"/>
                        <a:t>TCNs are usually career international business managers with a wealth of experience</a:t>
                      </a:r>
                      <a:endParaRPr lang="en-GB" dirty="0"/>
                    </a:p>
                  </a:txBody>
                  <a:tcPr/>
                </a:tc>
                <a:tc>
                  <a:txBody>
                    <a:bodyPr/>
                    <a:lstStyle/>
                    <a:p>
                      <a:r>
                        <a:rPr lang="en-GB" dirty="0" smtClean="0"/>
                        <a:t>Local nationals are impeded in their efforts to upgrade their own</a:t>
                      </a:r>
                      <a:r>
                        <a:rPr lang="en-GB" baseline="0" dirty="0" smtClean="0"/>
                        <a:t> ranks and assume responsible positions</a:t>
                      </a:r>
                      <a:endParaRPr lang="en-GB" dirty="0"/>
                    </a:p>
                  </a:txBody>
                  <a:tcPr/>
                </a:tc>
              </a:tr>
              <a:tr h="621678">
                <a:tc>
                  <a:txBody>
                    <a:bodyPr/>
                    <a:lstStyle/>
                    <a:p>
                      <a:r>
                        <a:rPr lang="en-GB" dirty="0" smtClean="0"/>
                        <a:t>TCNs are usually less</a:t>
                      </a:r>
                      <a:r>
                        <a:rPr lang="en-GB" baseline="0" dirty="0" smtClean="0"/>
                        <a:t> expensive to maintain than PCNs</a:t>
                      </a:r>
                      <a:endParaRPr lang="en-GB" dirty="0"/>
                    </a:p>
                  </a:txBody>
                  <a:tcPr/>
                </a:tc>
                <a:tc>
                  <a:txBody>
                    <a:bodyPr/>
                    <a:lstStyle/>
                    <a:p>
                      <a:endParaRPr lang="en-GB" dirty="0"/>
                    </a:p>
                  </a:txBody>
                  <a:tcPr/>
                </a:tc>
              </a:tr>
              <a:tr h="817997">
                <a:tc>
                  <a:txBody>
                    <a:bodyPr/>
                    <a:lstStyle/>
                    <a:p>
                      <a:r>
                        <a:rPr lang="en-GB" dirty="0" smtClean="0"/>
                        <a:t>TCNs may be better informed about their host environment than PCNs</a:t>
                      </a:r>
                      <a:endParaRPr lang="en-GB" dirty="0"/>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11</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Focusing on the use of expatriates</a:t>
            </a:r>
          </a:p>
        </p:txBody>
      </p:sp>
      <p:sp>
        <p:nvSpPr>
          <p:cNvPr id="4102" name="Rectangle 3"/>
          <p:cNvSpPr>
            <a:spLocks noGrp="1" noChangeArrowheads="1"/>
          </p:cNvSpPr>
          <p:nvPr>
            <p:ph type="body" idx="1"/>
          </p:nvPr>
        </p:nvSpPr>
        <p:spPr/>
        <p:txBody>
          <a:bodyPr/>
          <a:lstStyle/>
          <a:p>
            <a:r>
              <a:rPr lang="en-GB" dirty="0" smtClean="0"/>
              <a:t>Expatriates are employees who go to work in another country</a:t>
            </a:r>
          </a:p>
          <a:p>
            <a:r>
              <a:rPr lang="en-GB" dirty="0" smtClean="0"/>
              <a:t>They can either work for the organization already in their home country or can be recruited externally</a:t>
            </a:r>
          </a:p>
          <a:p>
            <a:r>
              <a:rPr lang="en-GB" dirty="0" smtClean="0"/>
              <a:t>Their assignments can vary in length and purpose. From short visits of days/weeks to longer terms of months/years</a:t>
            </a:r>
          </a:p>
          <a:p>
            <a:r>
              <a:rPr lang="en-GB" dirty="0" smtClean="0"/>
              <a:t>The cost of using expatriates is high so it is essential that they are carefully selected and developed</a:t>
            </a:r>
          </a:p>
          <a:p>
            <a:r>
              <a:rPr lang="en-GB" dirty="0" smtClean="0"/>
              <a:t>Effective pre-departure training is essential to support the employee to adapt to a new culture and country – as well as a new job</a:t>
            </a:r>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12</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Key issues in dealing with expatriates</a:t>
            </a:r>
          </a:p>
        </p:txBody>
      </p:sp>
      <p:sp>
        <p:nvSpPr>
          <p:cNvPr id="4102" name="Rectangle 3"/>
          <p:cNvSpPr>
            <a:spLocks noGrp="1" noChangeArrowheads="1"/>
          </p:cNvSpPr>
          <p:nvPr>
            <p:ph type="body" idx="1"/>
          </p:nvPr>
        </p:nvSpPr>
        <p:spPr/>
        <p:txBody>
          <a:bodyPr/>
          <a:lstStyle/>
          <a:p>
            <a:r>
              <a:rPr lang="en-GB" sz="2800" dirty="0" smtClean="0"/>
              <a:t>Reporting structures – in home and host country</a:t>
            </a:r>
          </a:p>
          <a:p>
            <a:r>
              <a:rPr lang="en-GB" sz="2800" dirty="0" smtClean="0"/>
              <a:t>Where are the key decisions made?</a:t>
            </a:r>
          </a:p>
          <a:p>
            <a:r>
              <a:rPr lang="en-GB" sz="2800" dirty="0" smtClean="0"/>
              <a:t>How will their performance be managed?</a:t>
            </a:r>
          </a:p>
          <a:p>
            <a:r>
              <a:rPr lang="en-GB" sz="2800" dirty="0" smtClean="0"/>
              <a:t>How can they be supported and developed?</a:t>
            </a:r>
          </a:p>
          <a:p>
            <a:r>
              <a:rPr lang="en-GB" sz="2800" dirty="0" smtClean="0"/>
              <a:t>Understanding the importance of culture</a:t>
            </a:r>
          </a:p>
          <a:p>
            <a:r>
              <a:rPr lang="en-GB" sz="2800" dirty="0" smtClean="0"/>
              <a:t>Dealing with problems</a:t>
            </a:r>
          </a:p>
          <a:p>
            <a:r>
              <a:rPr lang="en-GB" sz="2800" dirty="0" smtClean="0"/>
              <a:t>How will the HCNs respond to them?</a:t>
            </a:r>
          </a:p>
          <a:p>
            <a:pPr>
              <a:buNone/>
            </a:pPr>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13</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          </a:t>
            </a:r>
          </a:p>
        </p:txBody>
      </p:sp>
      <p:sp>
        <p:nvSpPr>
          <p:cNvPr id="4102" name="Rectangle 3"/>
          <p:cNvSpPr>
            <a:spLocks noGrp="1" noChangeArrowheads="1"/>
          </p:cNvSpPr>
          <p:nvPr>
            <p:ph type="body" idx="1"/>
          </p:nvPr>
        </p:nvSpPr>
        <p:spPr/>
        <p:txBody>
          <a:bodyPr/>
          <a:lstStyle/>
          <a:p>
            <a:pPr algn="ctr">
              <a:buNone/>
            </a:pPr>
            <a:endParaRPr lang="en-GB" sz="2800" dirty="0" smtClean="0"/>
          </a:p>
          <a:p>
            <a:pPr algn="ctr">
              <a:buNone/>
            </a:pPr>
            <a:endParaRPr lang="en-GB" sz="2800" dirty="0" smtClean="0"/>
          </a:p>
          <a:p>
            <a:pPr algn="ctr">
              <a:buNone/>
            </a:pPr>
            <a:endParaRPr lang="en-GB" sz="2800" dirty="0" smtClean="0"/>
          </a:p>
          <a:p>
            <a:pPr algn="ctr">
              <a:buNone/>
            </a:pPr>
            <a:endParaRPr lang="en-GB" sz="2800" dirty="0" smtClean="0"/>
          </a:p>
          <a:p>
            <a:pPr algn="ctr">
              <a:buNone/>
            </a:pPr>
            <a:r>
              <a:rPr lang="en-GB" sz="2800" dirty="0" smtClean="0"/>
              <a:t>Introduction to Brunt Hotels PLC</a:t>
            </a:r>
          </a:p>
          <a:p>
            <a:pPr algn="ctr">
              <a:buNone/>
            </a:pPr>
            <a:r>
              <a:rPr lang="en-GB" sz="2800" dirty="0" smtClean="0"/>
              <a:t>Part Two</a:t>
            </a:r>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14</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An overview of Brunt Hotels PLC</a:t>
            </a:r>
          </a:p>
        </p:txBody>
      </p:sp>
      <p:sp>
        <p:nvSpPr>
          <p:cNvPr id="4102" name="Rectangle 3"/>
          <p:cNvSpPr>
            <a:spLocks noGrp="1" noChangeArrowheads="1"/>
          </p:cNvSpPr>
          <p:nvPr>
            <p:ph type="body" idx="1"/>
          </p:nvPr>
        </p:nvSpPr>
        <p:spPr/>
        <p:txBody>
          <a:bodyPr/>
          <a:lstStyle/>
          <a:p>
            <a:r>
              <a:rPr lang="en-GB" dirty="0" smtClean="0"/>
              <a:t>Brunt Hotels PLC is a national chain of hotels in the UK</a:t>
            </a:r>
          </a:p>
          <a:p>
            <a:r>
              <a:rPr lang="en-GB" dirty="0" smtClean="0"/>
              <a:t>There are currently 60 hotels throughout the UK, including 20 in London</a:t>
            </a:r>
          </a:p>
          <a:p>
            <a:r>
              <a:rPr lang="en-GB" dirty="0" smtClean="0"/>
              <a:t>The organization’s revenue was over £220 million ($440million) last year</a:t>
            </a:r>
          </a:p>
          <a:p>
            <a:r>
              <a:rPr lang="en-GB" dirty="0" smtClean="0"/>
              <a:t>They currently have over 7000 employees</a:t>
            </a:r>
          </a:p>
          <a:p>
            <a:pPr>
              <a:buNone/>
            </a:pPr>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15</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Plans for the future</a:t>
            </a:r>
          </a:p>
        </p:txBody>
      </p:sp>
      <p:sp>
        <p:nvSpPr>
          <p:cNvPr id="4102" name="Rectangle 3"/>
          <p:cNvSpPr>
            <a:spLocks noGrp="1" noChangeArrowheads="1"/>
          </p:cNvSpPr>
          <p:nvPr>
            <p:ph type="body" idx="1"/>
          </p:nvPr>
        </p:nvSpPr>
        <p:spPr/>
        <p:txBody>
          <a:bodyPr/>
          <a:lstStyle/>
          <a:p>
            <a:r>
              <a:rPr lang="en-GB" dirty="0" smtClean="0"/>
              <a:t>They have recently acquired a small chain of hotels located in France from the Bradley Group.</a:t>
            </a:r>
          </a:p>
          <a:p>
            <a:r>
              <a:rPr lang="en-GB" dirty="0" smtClean="0"/>
              <a:t>Half of the new hotels in France will be retained and will be re-branded as part of Brunt Hotels PLC. The other half of the hotels will be sold.</a:t>
            </a:r>
          </a:p>
          <a:p>
            <a:r>
              <a:rPr lang="en-GB" dirty="0" smtClean="0"/>
              <a:t>The organization has decided  that they want to  implement an ethnocentric approach whereby they send some of their existing managers (based in the UK) over to France to lead the change-over of the new hotels and then to manage them when they re-open. </a:t>
            </a:r>
          </a:p>
          <a:p>
            <a:pPr>
              <a:buNone/>
            </a:pPr>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16</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Your role in this case study</a:t>
            </a:r>
          </a:p>
        </p:txBody>
      </p:sp>
      <p:sp>
        <p:nvSpPr>
          <p:cNvPr id="4102" name="Rectangle 3"/>
          <p:cNvSpPr>
            <a:spLocks noGrp="1" noChangeArrowheads="1"/>
          </p:cNvSpPr>
          <p:nvPr>
            <p:ph type="body" idx="1"/>
          </p:nvPr>
        </p:nvSpPr>
        <p:spPr/>
        <p:txBody>
          <a:bodyPr/>
          <a:lstStyle/>
          <a:p>
            <a:r>
              <a:rPr lang="en-GB" dirty="0" smtClean="0"/>
              <a:t>The organization has never owned any overseas hotels before so has engaged your services as external consultants to advise them on all of the key decisions.</a:t>
            </a:r>
          </a:p>
          <a:p>
            <a:r>
              <a:rPr lang="en-GB" dirty="0" smtClean="0"/>
              <a:t>You will be working in </a:t>
            </a:r>
            <a:r>
              <a:rPr lang="en-GB" b="1" dirty="0" smtClean="0"/>
              <a:t>three separate groups </a:t>
            </a:r>
            <a:r>
              <a:rPr lang="en-GB" dirty="0" smtClean="0"/>
              <a:t>as </a:t>
            </a:r>
            <a:r>
              <a:rPr lang="en-GB" b="1" dirty="0" smtClean="0"/>
              <a:t>Independent Management Consultants</a:t>
            </a:r>
            <a:r>
              <a:rPr lang="en-GB" dirty="0" smtClean="0"/>
              <a:t>. You will be required to present appropriate suggestions and recommendations to the questions and activities that are provided.</a:t>
            </a:r>
          </a:p>
          <a:p>
            <a:pPr>
              <a:buNone/>
            </a:pPr>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17</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Information provided to Consultants</a:t>
            </a:r>
          </a:p>
        </p:txBody>
      </p:sp>
      <p:sp>
        <p:nvSpPr>
          <p:cNvPr id="4102" name="Rectangle 3"/>
          <p:cNvSpPr>
            <a:spLocks noGrp="1" noChangeArrowheads="1"/>
          </p:cNvSpPr>
          <p:nvPr>
            <p:ph type="body" idx="1"/>
          </p:nvPr>
        </p:nvSpPr>
        <p:spPr/>
        <p:txBody>
          <a:bodyPr/>
          <a:lstStyle/>
          <a:p>
            <a:pPr lvl="0"/>
            <a:r>
              <a:rPr lang="en-US" dirty="0" smtClean="0"/>
              <a:t>A large number of their existing managers have said that they would like the chance to work abroad</a:t>
            </a:r>
            <a:endParaRPr lang="en-GB" dirty="0" smtClean="0"/>
          </a:p>
          <a:p>
            <a:pPr lvl="0"/>
            <a:r>
              <a:rPr lang="en-US" dirty="0" smtClean="0"/>
              <a:t>None of their existing managers can speak French</a:t>
            </a:r>
            <a:endParaRPr lang="en-GB" dirty="0" smtClean="0"/>
          </a:p>
          <a:p>
            <a:pPr lvl="0"/>
            <a:r>
              <a:rPr lang="en-US" dirty="0" smtClean="0"/>
              <a:t>They will allow 4 weeks in which the re-branding of the hotels should take place and then the new hotels must be ready to open</a:t>
            </a:r>
            <a:endParaRPr lang="en-GB" dirty="0" smtClean="0"/>
          </a:p>
          <a:p>
            <a:pPr lvl="0"/>
            <a:r>
              <a:rPr lang="en-US" dirty="0" smtClean="0"/>
              <a:t>They expect to have to recruit a large number of staff to the new French hotels because over 70% of the employees  have left to join new organizations</a:t>
            </a:r>
            <a:endParaRPr lang="en-GB" dirty="0" smtClean="0"/>
          </a:p>
          <a:p>
            <a:pPr lvl="0"/>
            <a:r>
              <a:rPr lang="en-US" dirty="0" smtClean="0"/>
              <a:t>They will require their managers to be flexible and move between different countries if any problems arise</a:t>
            </a:r>
            <a:endParaRPr lang="en-GB" dirty="0" smtClean="0"/>
          </a:p>
          <a:p>
            <a:pPr>
              <a:buNone/>
            </a:pPr>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18</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          </a:t>
            </a:r>
          </a:p>
        </p:txBody>
      </p:sp>
      <p:sp>
        <p:nvSpPr>
          <p:cNvPr id="4102" name="Rectangle 3"/>
          <p:cNvSpPr>
            <a:spLocks noGrp="1" noChangeArrowheads="1"/>
          </p:cNvSpPr>
          <p:nvPr>
            <p:ph type="body" idx="1"/>
          </p:nvPr>
        </p:nvSpPr>
        <p:spPr/>
        <p:txBody>
          <a:bodyPr/>
          <a:lstStyle/>
          <a:p>
            <a:pPr algn="ctr">
              <a:buNone/>
            </a:pPr>
            <a:endParaRPr lang="en-GB" sz="2800" dirty="0" smtClean="0"/>
          </a:p>
          <a:p>
            <a:pPr algn="ctr">
              <a:buNone/>
            </a:pPr>
            <a:endParaRPr lang="en-GB" sz="2800" dirty="0" smtClean="0"/>
          </a:p>
          <a:p>
            <a:pPr algn="ctr">
              <a:buNone/>
            </a:pPr>
            <a:endParaRPr lang="en-GB" sz="2800" dirty="0" smtClean="0"/>
          </a:p>
          <a:p>
            <a:pPr algn="ctr">
              <a:buNone/>
            </a:pPr>
            <a:endParaRPr lang="en-GB" sz="2800" dirty="0" smtClean="0"/>
          </a:p>
          <a:p>
            <a:pPr algn="ctr">
              <a:buNone/>
            </a:pPr>
            <a:r>
              <a:rPr lang="en-GB" sz="2800" dirty="0" smtClean="0"/>
              <a:t>Recruiting and Selecting International Staff</a:t>
            </a:r>
          </a:p>
          <a:p>
            <a:pPr algn="ctr">
              <a:buNone/>
            </a:pPr>
            <a:r>
              <a:rPr lang="en-GB" sz="2800" dirty="0" smtClean="0"/>
              <a:t>Part Three</a:t>
            </a:r>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19</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Focus on expatriates</a:t>
            </a:r>
          </a:p>
        </p:txBody>
      </p:sp>
      <p:sp>
        <p:nvSpPr>
          <p:cNvPr id="4102" name="Rectangle 3"/>
          <p:cNvSpPr>
            <a:spLocks noGrp="1" noChangeArrowheads="1"/>
          </p:cNvSpPr>
          <p:nvPr>
            <p:ph type="body" idx="1"/>
          </p:nvPr>
        </p:nvSpPr>
        <p:spPr/>
        <p:txBody>
          <a:bodyPr/>
          <a:lstStyle/>
          <a:p>
            <a:r>
              <a:rPr lang="en-GB" dirty="0" smtClean="0"/>
              <a:t>It is important to choose the right person for the job as expatriates are expensive for organizations</a:t>
            </a:r>
          </a:p>
          <a:p>
            <a:r>
              <a:rPr lang="en-GB" dirty="0" smtClean="0"/>
              <a:t>There are many implications of expatiate failure, including:</a:t>
            </a:r>
          </a:p>
          <a:p>
            <a:pPr lvl="1"/>
            <a:r>
              <a:rPr lang="en-GB" dirty="0" smtClean="0"/>
              <a:t>Replacement cost (selection, training, salary)</a:t>
            </a:r>
          </a:p>
          <a:p>
            <a:pPr lvl="1"/>
            <a:r>
              <a:rPr lang="en-GB" dirty="0" smtClean="0"/>
              <a:t>Disruption to the organization</a:t>
            </a:r>
          </a:p>
          <a:p>
            <a:pPr lvl="1"/>
            <a:r>
              <a:rPr lang="en-GB" dirty="0" smtClean="0"/>
              <a:t>Possible reduction in productivity</a:t>
            </a:r>
          </a:p>
          <a:p>
            <a:pPr lvl="1"/>
            <a:r>
              <a:rPr lang="en-GB" dirty="0" smtClean="0"/>
              <a:t>Negative impact on relationship with customers and suppliers</a:t>
            </a:r>
          </a:p>
          <a:p>
            <a:pPr lvl="1"/>
            <a:r>
              <a:rPr lang="en-GB" dirty="0" smtClean="0"/>
              <a:t>Negative impact on the morale of colleagues</a:t>
            </a:r>
          </a:p>
          <a:p>
            <a:pPr lvl="1"/>
            <a:r>
              <a:rPr lang="en-GB" dirty="0" smtClean="0"/>
              <a:t>The impact on the failed expatriate – may find it difficult to get another job in the organization</a:t>
            </a:r>
          </a:p>
          <a:p>
            <a:pPr>
              <a:buNone/>
            </a:pPr>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2</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          </a:t>
            </a:r>
          </a:p>
        </p:txBody>
      </p:sp>
      <p:sp>
        <p:nvSpPr>
          <p:cNvPr id="4102" name="Rectangle 3"/>
          <p:cNvSpPr>
            <a:spLocks noGrp="1" noChangeArrowheads="1"/>
          </p:cNvSpPr>
          <p:nvPr>
            <p:ph type="body" idx="1"/>
          </p:nvPr>
        </p:nvSpPr>
        <p:spPr/>
        <p:txBody>
          <a:bodyPr/>
          <a:lstStyle/>
          <a:p>
            <a:pPr algn="ctr">
              <a:buNone/>
            </a:pPr>
            <a:endParaRPr lang="en-GB" sz="2800" dirty="0" smtClean="0"/>
          </a:p>
          <a:p>
            <a:pPr algn="ctr">
              <a:buNone/>
            </a:pPr>
            <a:endParaRPr lang="en-GB" sz="2800" dirty="0" smtClean="0"/>
          </a:p>
          <a:p>
            <a:pPr algn="ctr">
              <a:buNone/>
            </a:pPr>
            <a:endParaRPr lang="en-GB" sz="2800" dirty="0" smtClean="0"/>
          </a:p>
          <a:p>
            <a:pPr algn="ctr">
              <a:buNone/>
            </a:pPr>
            <a:endParaRPr lang="en-GB" sz="2800" dirty="0" smtClean="0"/>
          </a:p>
          <a:p>
            <a:pPr algn="ctr">
              <a:buNone/>
            </a:pPr>
            <a:r>
              <a:rPr lang="en-GB" sz="2800" dirty="0" smtClean="0"/>
              <a:t>A brief introduction to International HRM</a:t>
            </a:r>
          </a:p>
          <a:p>
            <a:pPr algn="ctr">
              <a:buNone/>
            </a:pPr>
            <a:r>
              <a:rPr lang="en-GB" sz="2800" dirty="0" smtClean="0"/>
              <a:t>Part One</a:t>
            </a:r>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20</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Recruiting expatriates</a:t>
            </a:r>
          </a:p>
        </p:txBody>
      </p:sp>
      <p:sp>
        <p:nvSpPr>
          <p:cNvPr id="4102" name="Rectangle 3"/>
          <p:cNvSpPr>
            <a:spLocks noGrp="1" noChangeArrowheads="1"/>
          </p:cNvSpPr>
          <p:nvPr>
            <p:ph type="body" idx="1"/>
          </p:nvPr>
        </p:nvSpPr>
        <p:spPr/>
        <p:txBody>
          <a:bodyPr/>
          <a:lstStyle/>
          <a:p>
            <a:r>
              <a:rPr lang="en-GB" dirty="0" smtClean="0"/>
              <a:t>Organizations can choose to do this internally, externally or both</a:t>
            </a:r>
          </a:p>
          <a:p>
            <a:r>
              <a:rPr lang="en-GB" dirty="0" smtClean="0"/>
              <a:t>For management positions, many organizations look internally</a:t>
            </a:r>
          </a:p>
          <a:p>
            <a:r>
              <a:rPr lang="en-GB" dirty="0" smtClean="0"/>
              <a:t>The process may be open to all employees or closed to a selected number of candidates</a:t>
            </a:r>
          </a:p>
          <a:p>
            <a:r>
              <a:rPr lang="en-GB" dirty="0" smtClean="0"/>
              <a:t>The process involved may be formal or informal</a:t>
            </a:r>
          </a:p>
          <a:p>
            <a:r>
              <a:rPr lang="en-GB" dirty="0" smtClean="0"/>
              <a:t>Some organizations are out-sourcing part of this process to provide more objectivity</a:t>
            </a:r>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21</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Selecting expatriates</a:t>
            </a:r>
          </a:p>
        </p:txBody>
      </p:sp>
      <p:sp>
        <p:nvSpPr>
          <p:cNvPr id="4102" name="Rectangle 3"/>
          <p:cNvSpPr>
            <a:spLocks noGrp="1" noChangeArrowheads="1"/>
          </p:cNvSpPr>
          <p:nvPr>
            <p:ph type="body" idx="1"/>
          </p:nvPr>
        </p:nvSpPr>
        <p:spPr/>
        <p:txBody>
          <a:bodyPr/>
          <a:lstStyle/>
          <a:p>
            <a:r>
              <a:rPr lang="en-GB" dirty="0" smtClean="0"/>
              <a:t>A variety of methods can be used:</a:t>
            </a:r>
          </a:p>
          <a:p>
            <a:pPr lvl="1"/>
            <a:r>
              <a:rPr lang="en-GB" dirty="0" smtClean="0"/>
              <a:t>Interviews</a:t>
            </a:r>
          </a:p>
          <a:p>
            <a:pPr lvl="2"/>
            <a:r>
              <a:rPr lang="en-GB" dirty="0" smtClean="0"/>
              <a:t>Formal </a:t>
            </a:r>
          </a:p>
          <a:p>
            <a:pPr lvl="2"/>
            <a:r>
              <a:rPr lang="en-GB" dirty="0" smtClean="0"/>
              <a:t>Informal</a:t>
            </a:r>
          </a:p>
          <a:p>
            <a:pPr lvl="1"/>
            <a:r>
              <a:rPr lang="en-GB" dirty="0" smtClean="0"/>
              <a:t>Computer-based tests</a:t>
            </a:r>
          </a:p>
          <a:p>
            <a:pPr lvl="1"/>
            <a:r>
              <a:rPr lang="en-GB" dirty="0" smtClean="0"/>
              <a:t>Simulations which help the candidates to understand the environment they would be working in – this may help to avoid culture shock</a:t>
            </a:r>
          </a:p>
          <a:p>
            <a:pPr lvl="1"/>
            <a:r>
              <a:rPr lang="en-GB" dirty="0" smtClean="0"/>
              <a:t>Role-plays</a:t>
            </a:r>
          </a:p>
          <a:p>
            <a:pPr lvl="1"/>
            <a:r>
              <a:rPr lang="en-GB" dirty="0" smtClean="0"/>
              <a:t>Group activities</a:t>
            </a:r>
          </a:p>
          <a:p>
            <a:pPr lvl="1"/>
            <a:r>
              <a:rPr lang="en-GB" dirty="0" smtClean="0"/>
              <a:t>Practical tasks</a:t>
            </a:r>
          </a:p>
          <a:p>
            <a:pPr lvl="1"/>
            <a:r>
              <a:rPr lang="en-GB" dirty="0" smtClean="0"/>
              <a:t>Communication-based tests</a:t>
            </a:r>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22</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Topics for selection activities</a:t>
            </a:r>
          </a:p>
        </p:txBody>
      </p:sp>
      <p:sp>
        <p:nvSpPr>
          <p:cNvPr id="4102" name="Rectangle 3"/>
          <p:cNvSpPr>
            <a:spLocks noGrp="1" noChangeArrowheads="1"/>
          </p:cNvSpPr>
          <p:nvPr>
            <p:ph type="body" idx="1"/>
          </p:nvPr>
        </p:nvSpPr>
        <p:spPr/>
        <p:txBody>
          <a:bodyPr/>
          <a:lstStyle/>
          <a:p>
            <a:r>
              <a:rPr lang="en-GB" dirty="0" smtClean="0"/>
              <a:t>What sort of subjects should be covered?</a:t>
            </a:r>
          </a:p>
          <a:p>
            <a:pPr lvl="1"/>
            <a:r>
              <a:rPr lang="en-GB" dirty="0" smtClean="0"/>
              <a:t>Technical competence</a:t>
            </a:r>
          </a:p>
          <a:p>
            <a:pPr lvl="1"/>
            <a:r>
              <a:rPr lang="en-GB" dirty="0" smtClean="0"/>
              <a:t>Language skills (if appropriate)</a:t>
            </a:r>
          </a:p>
          <a:p>
            <a:pPr lvl="1"/>
            <a:r>
              <a:rPr lang="en-GB" dirty="0" smtClean="0"/>
              <a:t>Cultural adaptability</a:t>
            </a:r>
          </a:p>
          <a:p>
            <a:pPr lvl="1"/>
            <a:r>
              <a:rPr lang="en-GB" dirty="0" smtClean="0"/>
              <a:t>Communication skills</a:t>
            </a:r>
          </a:p>
          <a:p>
            <a:pPr lvl="1"/>
            <a:r>
              <a:rPr lang="en-GB" dirty="0" smtClean="0"/>
              <a:t>Ability to work in different environments</a:t>
            </a:r>
          </a:p>
          <a:p>
            <a:pPr lvl="1"/>
            <a:r>
              <a:rPr lang="en-GB" dirty="0" smtClean="0"/>
              <a:t>Relational abilities – “the ability of the individual to deal effectively with his/her superiors, peers, subordinates, business associates and clients” </a:t>
            </a:r>
            <a:r>
              <a:rPr lang="en-GB" sz="1800" dirty="0" smtClean="0"/>
              <a:t>(</a:t>
            </a:r>
            <a:r>
              <a:rPr lang="en-GB" sz="1800" dirty="0" err="1" smtClean="0"/>
              <a:t>Harzing</a:t>
            </a:r>
            <a:r>
              <a:rPr lang="en-GB" sz="1800" dirty="0" smtClean="0"/>
              <a:t> and Van </a:t>
            </a:r>
            <a:r>
              <a:rPr lang="en-GB" sz="1800" dirty="0" err="1" smtClean="0"/>
              <a:t>Ruysseveldt</a:t>
            </a:r>
            <a:r>
              <a:rPr lang="en-GB" sz="1800" dirty="0" smtClean="0"/>
              <a:t>, 2007:268)</a:t>
            </a:r>
          </a:p>
          <a:p>
            <a:pPr lvl="1"/>
            <a:r>
              <a:rPr lang="en-GB" sz="1800" dirty="0" smtClean="0"/>
              <a:t>Problem-solving ability</a:t>
            </a:r>
          </a:p>
          <a:p>
            <a:pPr lvl="1"/>
            <a:r>
              <a:rPr lang="en-GB" sz="1800" dirty="0" smtClean="0"/>
              <a:t>Awareness of issues involved in international management</a:t>
            </a:r>
            <a:endParaRPr lang="en-GB" dirty="0" smtClean="0"/>
          </a:p>
          <a:p>
            <a:pPr lvl="1"/>
            <a:endParaRPr lang="en-GB" dirty="0" smtClean="0"/>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23</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Why do expatriates fail?</a:t>
            </a:r>
          </a:p>
        </p:txBody>
      </p:sp>
      <p:sp>
        <p:nvSpPr>
          <p:cNvPr id="4102" name="Rectangle 3"/>
          <p:cNvSpPr>
            <a:spLocks noGrp="1" noChangeArrowheads="1"/>
          </p:cNvSpPr>
          <p:nvPr>
            <p:ph type="body" idx="1"/>
          </p:nvPr>
        </p:nvSpPr>
        <p:spPr/>
        <p:txBody>
          <a:bodyPr/>
          <a:lstStyle/>
          <a:p>
            <a:r>
              <a:rPr lang="en-GB" dirty="0" smtClean="0"/>
              <a:t>They can not adjust to the culture of the new country</a:t>
            </a:r>
          </a:p>
          <a:p>
            <a:r>
              <a:rPr lang="en-GB" dirty="0" smtClean="0"/>
              <a:t>Their partners or children can not settle into the new country</a:t>
            </a:r>
          </a:p>
          <a:p>
            <a:r>
              <a:rPr lang="en-GB" dirty="0" smtClean="0"/>
              <a:t>The working environment may be very different to what the expatriate is used to</a:t>
            </a:r>
          </a:p>
          <a:p>
            <a:r>
              <a:rPr lang="en-GB" dirty="0" smtClean="0"/>
              <a:t>They are unable to fit into the culture of the organization</a:t>
            </a:r>
          </a:p>
          <a:p>
            <a:r>
              <a:rPr lang="en-GB" dirty="0" smtClean="0"/>
              <a:t>They underestimated the challenges involved</a:t>
            </a:r>
          </a:p>
          <a:p>
            <a:r>
              <a:rPr lang="en-GB" dirty="0" smtClean="0"/>
              <a:t>The task that they were given was unachievable</a:t>
            </a:r>
          </a:p>
          <a:p>
            <a:r>
              <a:rPr lang="en-GB" dirty="0" smtClean="0"/>
              <a:t>External factors</a:t>
            </a:r>
          </a:p>
          <a:p>
            <a:pPr lvl="1">
              <a:buNone/>
            </a:pPr>
            <a:r>
              <a:rPr lang="en-GB" b="1" dirty="0" smtClean="0"/>
              <a:t> </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3</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The context of international HRM</a:t>
            </a:r>
          </a:p>
        </p:txBody>
      </p:sp>
      <p:sp>
        <p:nvSpPr>
          <p:cNvPr id="4102" name="Rectangle 3"/>
          <p:cNvSpPr>
            <a:spLocks noGrp="1" noChangeArrowheads="1"/>
          </p:cNvSpPr>
          <p:nvPr>
            <p:ph type="body" idx="1"/>
          </p:nvPr>
        </p:nvSpPr>
        <p:spPr/>
        <p:txBody>
          <a:bodyPr/>
          <a:lstStyle/>
          <a:p>
            <a:r>
              <a:rPr lang="en-GB" dirty="0" smtClean="0"/>
              <a:t>Many organizations now operate across a number of different countries</a:t>
            </a:r>
          </a:p>
          <a:p>
            <a:r>
              <a:rPr lang="en-GB" dirty="0" smtClean="0"/>
              <a:t>All of their subsidiaries have to be managed and operated</a:t>
            </a:r>
          </a:p>
          <a:p>
            <a:r>
              <a:rPr lang="en-GB" dirty="0" smtClean="0"/>
              <a:t>Organizations can take different approaches to how they will manage their employees across different subsidiaries</a:t>
            </a:r>
          </a:p>
          <a:p>
            <a:pPr lvl="1"/>
            <a:r>
              <a:rPr lang="en-GB" dirty="0" smtClean="0"/>
              <a:t>Ethnocentric</a:t>
            </a:r>
          </a:p>
          <a:p>
            <a:pPr lvl="1"/>
            <a:r>
              <a:rPr lang="en-GB" dirty="0" smtClean="0"/>
              <a:t>Polycentric</a:t>
            </a:r>
          </a:p>
          <a:p>
            <a:pPr lvl="1"/>
            <a:r>
              <a:rPr lang="en-GB" dirty="0" smtClean="0"/>
              <a:t>Geocentric</a:t>
            </a:r>
          </a:p>
          <a:p>
            <a:pPr>
              <a:buNone/>
            </a:pPr>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4</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Ethnocentric approach</a:t>
            </a:r>
          </a:p>
        </p:txBody>
      </p:sp>
      <p:sp>
        <p:nvSpPr>
          <p:cNvPr id="4102" name="Rectangle 3"/>
          <p:cNvSpPr>
            <a:spLocks noGrp="1" noChangeArrowheads="1"/>
          </p:cNvSpPr>
          <p:nvPr>
            <p:ph type="body" idx="1"/>
          </p:nvPr>
        </p:nvSpPr>
        <p:spPr/>
        <p:txBody>
          <a:bodyPr/>
          <a:lstStyle/>
          <a:p>
            <a:pPr>
              <a:buNone/>
            </a:pPr>
            <a:r>
              <a:rPr lang="en-GB" dirty="0" smtClean="0"/>
              <a:t>The characteristics of an ethnocentric approach are:</a:t>
            </a:r>
          </a:p>
          <a:p>
            <a:r>
              <a:rPr lang="en-GB" dirty="0" smtClean="0"/>
              <a:t>Home country oriented</a:t>
            </a:r>
          </a:p>
          <a:p>
            <a:r>
              <a:rPr lang="en-GB" dirty="0" smtClean="0"/>
              <a:t>Managers tend to be from the home country (Headquarters of the organization)</a:t>
            </a:r>
          </a:p>
          <a:p>
            <a:r>
              <a:rPr lang="en-GB" dirty="0" smtClean="0"/>
              <a:t>Home country policies and practices are likely to be used in the subsidiaries</a:t>
            </a:r>
          </a:p>
          <a:p>
            <a:r>
              <a:rPr lang="en-GB" dirty="0" smtClean="0"/>
              <a:t>Knowledge from the home country is seen as the most useful</a:t>
            </a:r>
          </a:p>
          <a:p>
            <a:r>
              <a:rPr lang="en-GB" dirty="0" smtClean="0"/>
              <a:t>The organization tries to replicate the corporate culture</a:t>
            </a:r>
          </a:p>
          <a:p>
            <a:r>
              <a:rPr lang="en-GB" dirty="0" smtClean="0"/>
              <a:t>Consistency is gained across subsidiaries</a:t>
            </a:r>
          </a:p>
          <a:p>
            <a:r>
              <a:rPr lang="en-GB" dirty="0" smtClean="0"/>
              <a:t>Economies of scale may be gained as subsidiaries follow the same </a:t>
            </a:r>
            <a:r>
              <a:rPr lang="en-GB" dirty="0" err="1" smtClean="0"/>
              <a:t>recipie</a:t>
            </a:r>
            <a:endParaRPr lang="en-GB" dirty="0" smtClean="0"/>
          </a:p>
          <a:p>
            <a:pPr>
              <a:buNone/>
            </a:pPr>
            <a:endParaRPr lang="en-GB" dirty="0" smtClean="0"/>
          </a:p>
          <a:p>
            <a:endParaRPr lang="en-GB" dirty="0" smtClean="0"/>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5</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Polycentric approach</a:t>
            </a:r>
          </a:p>
        </p:txBody>
      </p:sp>
      <p:sp>
        <p:nvSpPr>
          <p:cNvPr id="4102" name="Rectangle 3"/>
          <p:cNvSpPr>
            <a:spLocks noGrp="1" noChangeArrowheads="1"/>
          </p:cNvSpPr>
          <p:nvPr>
            <p:ph type="body" idx="1"/>
          </p:nvPr>
        </p:nvSpPr>
        <p:spPr/>
        <p:txBody>
          <a:bodyPr/>
          <a:lstStyle/>
          <a:p>
            <a:pPr>
              <a:buNone/>
            </a:pPr>
            <a:r>
              <a:rPr lang="en-GB" dirty="0" smtClean="0"/>
              <a:t>The characteristics of a polycentric approach are:</a:t>
            </a:r>
          </a:p>
          <a:p>
            <a:r>
              <a:rPr lang="en-GB" dirty="0" smtClean="0"/>
              <a:t>Centres around the host country</a:t>
            </a:r>
          </a:p>
          <a:p>
            <a:r>
              <a:rPr lang="en-GB" dirty="0" smtClean="0"/>
              <a:t>Host country nationals will usually fill management positions</a:t>
            </a:r>
          </a:p>
          <a:p>
            <a:r>
              <a:rPr lang="en-GB" dirty="0" smtClean="0"/>
              <a:t>Managers usually report to the parent country (Headquarters) but have autonomy to make decisions</a:t>
            </a:r>
          </a:p>
          <a:p>
            <a:r>
              <a:rPr lang="en-GB" dirty="0" smtClean="0"/>
              <a:t>There is not an exact corporate culture</a:t>
            </a:r>
          </a:p>
          <a:p>
            <a:r>
              <a:rPr lang="en-GB" dirty="0" smtClean="0"/>
              <a:t>HR policies and procedures are usually adapted from the parent company (HQ) so that they are more in line with requirements of the subsidiary (and the context in which it is situated)</a:t>
            </a:r>
          </a:p>
          <a:p>
            <a:r>
              <a:rPr lang="en-GB" dirty="0" smtClean="0"/>
              <a:t>Limited controls/interventions from parent company</a:t>
            </a:r>
          </a:p>
          <a:p>
            <a:r>
              <a:rPr lang="en-GB" dirty="0" smtClean="0"/>
              <a:t>Fewer language and cultural barriers</a:t>
            </a:r>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6</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Geocentric approach</a:t>
            </a:r>
          </a:p>
        </p:txBody>
      </p:sp>
      <p:sp>
        <p:nvSpPr>
          <p:cNvPr id="4102" name="Rectangle 3"/>
          <p:cNvSpPr>
            <a:spLocks noGrp="1" noChangeArrowheads="1"/>
          </p:cNvSpPr>
          <p:nvPr>
            <p:ph type="body" idx="1"/>
          </p:nvPr>
        </p:nvSpPr>
        <p:spPr/>
        <p:txBody>
          <a:bodyPr/>
          <a:lstStyle/>
          <a:p>
            <a:pPr>
              <a:buNone/>
            </a:pPr>
            <a:r>
              <a:rPr lang="en-GB" dirty="0" smtClean="0"/>
              <a:t>The characteristics of a geocentric approach are:</a:t>
            </a:r>
          </a:p>
          <a:p>
            <a:r>
              <a:rPr lang="en-GB" dirty="0" smtClean="0"/>
              <a:t>Looks for the best person for a specific job, regardless of nationality </a:t>
            </a:r>
          </a:p>
          <a:p>
            <a:r>
              <a:rPr lang="en-GB" dirty="0" smtClean="0"/>
              <a:t>Managers usually have previous international management experience</a:t>
            </a:r>
          </a:p>
          <a:p>
            <a:r>
              <a:rPr lang="en-GB" dirty="0" smtClean="0"/>
              <a:t>Has a more collaborative approach between the parent company and its subsidiaries</a:t>
            </a:r>
          </a:p>
          <a:p>
            <a:r>
              <a:rPr lang="en-GB" dirty="0" smtClean="0"/>
              <a:t>Communication is a more two way and interactive process</a:t>
            </a:r>
          </a:p>
          <a:p>
            <a:r>
              <a:rPr lang="en-GB" dirty="0" smtClean="0"/>
              <a:t>Facilitates the development of an international team of employees</a:t>
            </a:r>
          </a:p>
          <a:p>
            <a:r>
              <a:rPr lang="en-GB" dirty="0" smtClean="0"/>
              <a:t>Aims to develop the best people</a:t>
            </a:r>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7</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Types of staff</a:t>
            </a:r>
          </a:p>
        </p:txBody>
      </p:sp>
      <p:sp>
        <p:nvSpPr>
          <p:cNvPr id="4102" name="Rectangle 3"/>
          <p:cNvSpPr>
            <a:spLocks noGrp="1" noChangeArrowheads="1"/>
          </p:cNvSpPr>
          <p:nvPr>
            <p:ph type="body" idx="1"/>
          </p:nvPr>
        </p:nvSpPr>
        <p:spPr/>
        <p:txBody>
          <a:bodyPr/>
          <a:lstStyle/>
          <a:p>
            <a:r>
              <a:rPr lang="en-GB" b="1" dirty="0" smtClean="0"/>
              <a:t>Parent country nationals (PCNs)</a:t>
            </a:r>
          </a:p>
          <a:p>
            <a:pPr lvl="1"/>
            <a:r>
              <a:rPr lang="en-GB" dirty="0" smtClean="0"/>
              <a:t>Are employees from the country in which the organization is based (Headquarters)</a:t>
            </a:r>
          </a:p>
          <a:p>
            <a:r>
              <a:rPr lang="en-GB" b="1" dirty="0" smtClean="0"/>
              <a:t>Host country nationals (HCNs)</a:t>
            </a:r>
          </a:p>
          <a:p>
            <a:pPr lvl="1"/>
            <a:r>
              <a:rPr lang="en-GB" dirty="0" smtClean="0"/>
              <a:t>Are employees from the country in which the subsidiary is based i.e. A French person working in an organization based in France</a:t>
            </a:r>
          </a:p>
          <a:p>
            <a:r>
              <a:rPr lang="en-GB" b="1" dirty="0" smtClean="0"/>
              <a:t>Third country nationals (TCNs)</a:t>
            </a:r>
          </a:p>
          <a:p>
            <a:pPr lvl="1"/>
            <a:r>
              <a:rPr lang="en-GB" dirty="0" smtClean="0"/>
              <a:t>Are employees who are working in a different country (i.e.  Not a PCN or TCN)</a:t>
            </a:r>
          </a:p>
          <a:p>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8</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Advantages and disadvantages of </a:t>
            </a:r>
            <a:r>
              <a:rPr lang="en-GB" b="1" dirty="0" smtClean="0"/>
              <a:t>PCNs</a:t>
            </a:r>
          </a:p>
        </p:txBody>
      </p:sp>
      <p:sp>
        <p:nvSpPr>
          <p:cNvPr id="4102" name="Rectangle 3"/>
          <p:cNvSpPr>
            <a:spLocks noGrp="1" noChangeArrowheads="1"/>
          </p:cNvSpPr>
          <p:nvPr>
            <p:ph type="body" idx="1"/>
          </p:nvPr>
        </p:nvSpPr>
        <p:spPr/>
        <p:txBody>
          <a:bodyPr/>
          <a:lstStyle/>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r>
              <a:rPr lang="en-GB" dirty="0" smtClean="0"/>
              <a:t>Source: </a:t>
            </a:r>
            <a:r>
              <a:rPr lang="en-GB" dirty="0" err="1" smtClean="0"/>
              <a:t>Harzing</a:t>
            </a:r>
            <a:r>
              <a:rPr lang="en-GB" dirty="0" smtClean="0"/>
              <a:t> and Van </a:t>
            </a:r>
            <a:r>
              <a:rPr lang="en-GB" dirty="0" err="1" smtClean="0"/>
              <a:t>Ruysseveldt</a:t>
            </a:r>
            <a:r>
              <a:rPr lang="en-GB" dirty="0" smtClean="0"/>
              <a:t> (2007:254)</a:t>
            </a:r>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graphicFrame>
        <p:nvGraphicFramePr>
          <p:cNvPr id="9" name="Table 8"/>
          <p:cNvGraphicFramePr>
            <a:graphicFrameLocks noGrp="1"/>
          </p:cNvGraphicFramePr>
          <p:nvPr/>
        </p:nvGraphicFramePr>
        <p:xfrm>
          <a:off x="1762148" y="1397000"/>
          <a:ext cx="6810380" cy="3616844"/>
        </p:xfrm>
        <a:graphic>
          <a:graphicData uri="http://schemas.openxmlformats.org/drawingml/2006/table">
            <a:tbl>
              <a:tblPr firstRow="1" bandRow="1">
                <a:tableStyleId>{5C22544A-7EE6-4342-B048-85BDC9FD1C3A}</a:tableStyleId>
              </a:tblPr>
              <a:tblGrid>
                <a:gridCol w="3405190"/>
                <a:gridCol w="3405190"/>
              </a:tblGrid>
              <a:tr h="353220">
                <a:tc>
                  <a:txBody>
                    <a:bodyPr/>
                    <a:lstStyle/>
                    <a:p>
                      <a:r>
                        <a:rPr lang="en-GB" dirty="0" smtClean="0"/>
                        <a:t>Advantages</a:t>
                      </a:r>
                      <a:endParaRPr lang="en-GB" dirty="0"/>
                    </a:p>
                  </a:txBody>
                  <a:tcPr/>
                </a:tc>
                <a:tc>
                  <a:txBody>
                    <a:bodyPr/>
                    <a:lstStyle/>
                    <a:p>
                      <a:r>
                        <a:rPr lang="en-GB" dirty="0" smtClean="0"/>
                        <a:t>Disadvantages</a:t>
                      </a:r>
                      <a:endParaRPr lang="en-GB" dirty="0"/>
                    </a:p>
                  </a:txBody>
                  <a:tcPr/>
                </a:tc>
              </a:tr>
              <a:tr h="1147964">
                <a:tc>
                  <a:txBody>
                    <a:bodyPr/>
                    <a:lstStyle/>
                    <a:p>
                      <a:r>
                        <a:rPr lang="en-GB" dirty="0" smtClean="0"/>
                        <a:t>Familiarity</a:t>
                      </a:r>
                      <a:r>
                        <a:rPr lang="en-GB" baseline="0" dirty="0" smtClean="0"/>
                        <a:t> with the parent organisation’s goals, objectivities, policies and practices</a:t>
                      </a:r>
                      <a:endParaRPr lang="en-GB" dirty="0"/>
                    </a:p>
                  </a:txBody>
                  <a:tcPr/>
                </a:tc>
                <a:tc>
                  <a:txBody>
                    <a:bodyPr/>
                    <a:lstStyle/>
                    <a:p>
                      <a:r>
                        <a:rPr lang="en-GB" dirty="0" smtClean="0"/>
                        <a:t>Difficulties in adapting to the foreign language and the socioeconomic,</a:t>
                      </a:r>
                      <a:r>
                        <a:rPr lang="en-GB" baseline="0" dirty="0" smtClean="0"/>
                        <a:t> political, cultural and legal environment</a:t>
                      </a:r>
                      <a:endParaRPr lang="en-GB" dirty="0"/>
                    </a:p>
                  </a:txBody>
                  <a:tcPr/>
                </a:tc>
              </a:tr>
              <a:tr h="883050">
                <a:tc>
                  <a:txBody>
                    <a:bodyPr/>
                    <a:lstStyle/>
                    <a:p>
                      <a:r>
                        <a:rPr lang="en-GB" dirty="0" smtClean="0"/>
                        <a:t>Technical and managerial</a:t>
                      </a:r>
                      <a:r>
                        <a:rPr lang="en-GB" baseline="0" dirty="0" smtClean="0"/>
                        <a:t> competence</a:t>
                      </a:r>
                      <a:endParaRPr lang="en-GB" dirty="0"/>
                    </a:p>
                  </a:txBody>
                  <a:tcPr/>
                </a:tc>
                <a:tc>
                  <a:txBody>
                    <a:bodyPr/>
                    <a:lstStyle/>
                    <a:p>
                      <a:r>
                        <a:rPr lang="en-GB" dirty="0" smtClean="0"/>
                        <a:t>Excessive costs involved</a:t>
                      </a:r>
                      <a:r>
                        <a:rPr lang="en-GB" baseline="0" dirty="0" smtClean="0"/>
                        <a:t> in selecting and developing expatriate managers</a:t>
                      </a:r>
                      <a:endParaRPr lang="en-GB" dirty="0"/>
                    </a:p>
                  </a:txBody>
                  <a:tcPr/>
                </a:tc>
              </a:tr>
              <a:tr h="1147964">
                <a:tc>
                  <a:txBody>
                    <a:bodyPr/>
                    <a:lstStyle/>
                    <a:p>
                      <a:r>
                        <a:rPr lang="en-GB" dirty="0" smtClean="0"/>
                        <a:t>Effective liaison and communication with parent</a:t>
                      </a:r>
                      <a:r>
                        <a:rPr lang="en-GB" baseline="0" dirty="0" smtClean="0"/>
                        <a:t> </a:t>
                      </a:r>
                    </a:p>
                    <a:p>
                      <a:r>
                        <a:rPr lang="en-GB" baseline="0" dirty="0" smtClean="0"/>
                        <a:t>country staff</a:t>
                      </a:r>
                      <a:endParaRPr lang="en-GB" dirty="0"/>
                    </a:p>
                  </a:txBody>
                  <a:tcPr/>
                </a:tc>
                <a:tc>
                  <a:txBody>
                    <a:bodyPr/>
                    <a:lstStyle/>
                    <a:p>
                      <a:r>
                        <a:rPr lang="en-GB" dirty="0" smtClean="0"/>
                        <a:t>Family adjustment problems</a:t>
                      </a:r>
                      <a:endParaRPr lang="en-GB"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r>
              <a:rPr lang="en-GB"/>
              <a:t>©SHRM 2007</a:t>
            </a:r>
          </a:p>
        </p:txBody>
      </p:sp>
      <p:sp>
        <p:nvSpPr>
          <p:cNvPr id="4099" name="Slide Number Placeholder 4"/>
          <p:cNvSpPr>
            <a:spLocks noGrp="1"/>
          </p:cNvSpPr>
          <p:nvPr>
            <p:ph type="sldNum" sz="quarter" idx="11"/>
          </p:nvPr>
        </p:nvSpPr>
        <p:spPr>
          <a:noFill/>
        </p:spPr>
        <p:txBody>
          <a:bodyPr/>
          <a:lstStyle/>
          <a:p>
            <a:fld id="{6215B705-D861-44BD-883B-3F70B98EDFDB}" type="slidenum">
              <a:rPr lang="en-GB"/>
              <a:pPr/>
              <a:t>9</a:t>
            </a:fld>
            <a:endParaRPr lang="en-GB"/>
          </a:p>
        </p:txBody>
      </p:sp>
      <p:pic>
        <p:nvPicPr>
          <p:cNvPr id="4100" name="Picture 18" descr="PPfullGreen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101" name="Rectangle 2"/>
          <p:cNvSpPr>
            <a:spLocks noGrp="1" noChangeArrowheads="1"/>
          </p:cNvSpPr>
          <p:nvPr>
            <p:ph type="title"/>
          </p:nvPr>
        </p:nvSpPr>
        <p:spPr>
          <a:xfrm>
            <a:off x="1752600" y="381000"/>
            <a:ext cx="6934200" cy="457200"/>
          </a:xfrm>
        </p:spPr>
        <p:txBody>
          <a:bodyPr/>
          <a:lstStyle/>
          <a:p>
            <a:r>
              <a:rPr lang="en-GB" dirty="0" smtClean="0"/>
              <a:t>Advantages and disadvantages of </a:t>
            </a:r>
            <a:r>
              <a:rPr lang="en-GB" b="1" dirty="0" smtClean="0"/>
              <a:t>HCNs</a:t>
            </a:r>
          </a:p>
        </p:txBody>
      </p:sp>
      <p:sp>
        <p:nvSpPr>
          <p:cNvPr id="4102" name="Rectangle 3"/>
          <p:cNvSpPr>
            <a:spLocks noGrp="1" noChangeArrowheads="1"/>
          </p:cNvSpPr>
          <p:nvPr>
            <p:ph type="body" idx="1"/>
          </p:nvPr>
        </p:nvSpPr>
        <p:spPr/>
        <p:txBody>
          <a:bodyPr/>
          <a:lstStyle/>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r>
              <a:rPr lang="en-GB" dirty="0" smtClean="0"/>
              <a:t>Source: </a:t>
            </a:r>
            <a:r>
              <a:rPr lang="en-GB" dirty="0" err="1" smtClean="0"/>
              <a:t>Harzing</a:t>
            </a:r>
            <a:r>
              <a:rPr lang="en-GB" dirty="0" smtClean="0"/>
              <a:t> and Van </a:t>
            </a:r>
            <a:r>
              <a:rPr lang="en-GB" dirty="0" err="1" smtClean="0"/>
              <a:t>Ruysseveldt</a:t>
            </a:r>
            <a:r>
              <a:rPr lang="en-GB" dirty="0" smtClean="0"/>
              <a:t> (2007:254)</a:t>
            </a:r>
          </a:p>
          <a:p>
            <a:pPr>
              <a:buNone/>
            </a:pPr>
            <a:endParaRPr lang="en-GB" dirty="0" smtClean="0"/>
          </a:p>
        </p:txBody>
      </p:sp>
      <p:sp>
        <p:nvSpPr>
          <p:cNvPr id="4104" name="Rectangle 11"/>
          <p:cNvSpPr>
            <a:spLocks noChangeArrowheads="1"/>
          </p:cNvSpPr>
          <p:nvPr/>
        </p:nvSpPr>
        <p:spPr bwMode="auto">
          <a:xfrm>
            <a:off x="1143000" y="76200"/>
            <a:ext cx="7543800" cy="228600"/>
          </a:xfrm>
          <a:prstGeom prst="rect">
            <a:avLst/>
          </a:prstGeom>
          <a:noFill/>
          <a:ln w="9525">
            <a:noFill/>
            <a:miter lim="800000"/>
            <a:headEnd/>
            <a:tailEnd/>
          </a:ln>
        </p:spPr>
        <p:txBody>
          <a:bodyPr anchor="ctr"/>
          <a:lstStyle/>
          <a:p>
            <a:pPr algn="r">
              <a:spcBef>
                <a:spcPct val="50000"/>
              </a:spcBef>
            </a:pPr>
            <a:r>
              <a:rPr lang="en-GB" sz="1200" dirty="0" smtClean="0">
                <a:solidFill>
                  <a:srgbClr val="6F90BB"/>
                </a:solidFill>
              </a:rPr>
              <a:t>International HRM case study notes</a:t>
            </a:r>
            <a:endParaRPr lang="en-GB" sz="1200" dirty="0">
              <a:solidFill>
                <a:srgbClr val="6F90BB"/>
              </a:solidFill>
            </a:endParaRPr>
          </a:p>
        </p:txBody>
      </p:sp>
      <p:graphicFrame>
        <p:nvGraphicFramePr>
          <p:cNvPr id="9" name="Table 8"/>
          <p:cNvGraphicFramePr>
            <a:graphicFrameLocks noGrp="1"/>
          </p:cNvGraphicFramePr>
          <p:nvPr/>
        </p:nvGraphicFramePr>
        <p:xfrm>
          <a:off x="1714480" y="1357298"/>
          <a:ext cx="7167570" cy="4302760"/>
        </p:xfrm>
        <a:graphic>
          <a:graphicData uri="http://schemas.openxmlformats.org/drawingml/2006/table">
            <a:tbl>
              <a:tblPr firstRow="1" bandRow="1">
                <a:tableStyleId>{5C22544A-7EE6-4342-B048-85BDC9FD1C3A}</a:tableStyleId>
              </a:tblPr>
              <a:tblGrid>
                <a:gridCol w="3583785"/>
                <a:gridCol w="3583785"/>
              </a:tblGrid>
              <a:tr h="370840">
                <a:tc>
                  <a:txBody>
                    <a:bodyPr/>
                    <a:lstStyle/>
                    <a:p>
                      <a:r>
                        <a:rPr lang="en-GB" dirty="0" smtClean="0"/>
                        <a:t>Advantages</a:t>
                      </a:r>
                      <a:endParaRPr lang="en-GB" dirty="0"/>
                    </a:p>
                  </a:txBody>
                  <a:tcPr/>
                </a:tc>
                <a:tc>
                  <a:txBody>
                    <a:bodyPr/>
                    <a:lstStyle/>
                    <a:p>
                      <a:r>
                        <a:rPr lang="en-GB" dirty="0" smtClean="0"/>
                        <a:t>Disadvantages</a:t>
                      </a:r>
                      <a:endParaRPr lang="en-GB" dirty="0"/>
                    </a:p>
                  </a:txBody>
                  <a:tcPr/>
                </a:tc>
              </a:tr>
              <a:tr h="370840">
                <a:tc>
                  <a:txBody>
                    <a:bodyPr/>
                    <a:lstStyle/>
                    <a:p>
                      <a:r>
                        <a:rPr lang="en-GB" dirty="0" smtClean="0"/>
                        <a:t>Familiarity</a:t>
                      </a:r>
                      <a:r>
                        <a:rPr lang="en-GB" baseline="0" dirty="0" smtClean="0"/>
                        <a:t> with the socioeconomic, political and legal environment and with business practices in the host country</a:t>
                      </a:r>
                      <a:endParaRPr lang="en-GB" dirty="0"/>
                    </a:p>
                  </a:txBody>
                  <a:tcPr/>
                </a:tc>
                <a:tc>
                  <a:txBody>
                    <a:bodyPr/>
                    <a:lstStyle/>
                    <a:p>
                      <a:r>
                        <a:rPr lang="en-GB" dirty="0" smtClean="0"/>
                        <a:t>Difficulties in</a:t>
                      </a:r>
                      <a:r>
                        <a:rPr lang="en-GB" baseline="0" dirty="0" smtClean="0"/>
                        <a:t> exercising effective control over the subsidiary's operation</a:t>
                      </a:r>
                      <a:endParaRPr lang="en-GB" dirty="0"/>
                    </a:p>
                  </a:txBody>
                  <a:tcPr/>
                </a:tc>
              </a:tr>
              <a:tr h="370840">
                <a:tc>
                  <a:txBody>
                    <a:bodyPr/>
                    <a:lstStyle/>
                    <a:p>
                      <a:r>
                        <a:rPr lang="en-GB" dirty="0" smtClean="0"/>
                        <a:t>Lower costs incurred in hiring staff in comparison to PCNs and TCNs</a:t>
                      </a:r>
                      <a:endParaRPr lang="en-GB" dirty="0"/>
                    </a:p>
                  </a:txBody>
                  <a:tcPr/>
                </a:tc>
                <a:tc>
                  <a:txBody>
                    <a:bodyPr/>
                    <a:lstStyle/>
                    <a:p>
                      <a:r>
                        <a:rPr lang="en-GB" dirty="0" smtClean="0"/>
                        <a:t>Communication difficulties in dealing with the parent company</a:t>
                      </a:r>
                      <a:r>
                        <a:rPr lang="en-GB" baseline="0" dirty="0" smtClean="0"/>
                        <a:t> </a:t>
                      </a:r>
                      <a:endParaRPr lang="en-GB" dirty="0"/>
                    </a:p>
                  </a:txBody>
                  <a:tcPr/>
                </a:tc>
              </a:tr>
              <a:tr h="370840">
                <a:tc>
                  <a:txBody>
                    <a:bodyPr/>
                    <a:lstStyle/>
                    <a:p>
                      <a:r>
                        <a:rPr lang="en-GB" dirty="0" smtClean="0"/>
                        <a:t>Provides opportunities for</a:t>
                      </a:r>
                      <a:r>
                        <a:rPr lang="en-GB" baseline="0" dirty="0" smtClean="0"/>
                        <a:t> advancement and promotion to local nationals and increases their commitment and motivation</a:t>
                      </a:r>
                      <a:endParaRPr lang="en-GB" dirty="0"/>
                    </a:p>
                  </a:txBody>
                  <a:tcPr/>
                </a:tc>
                <a:tc>
                  <a:txBody>
                    <a:bodyPr/>
                    <a:lstStyle/>
                    <a:p>
                      <a:r>
                        <a:rPr lang="en-GB" dirty="0" smtClean="0"/>
                        <a:t>Lack of opportunities for the home</a:t>
                      </a:r>
                      <a:r>
                        <a:rPr lang="en-GB" baseline="0" dirty="0" smtClean="0"/>
                        <a:t> country’s internationals to gain international and cross cultural experiences</a:t>
                      </a:r>
                      <a:endParaRPr lang="en-GB" dirty="0"/>
                    </a:p>
                  </a:txBody>
                  <a:tcPr/>
                </a:tc>
              </a:tr>
              <a:tr h="370840">
                <a:tc>
                  <a:txBody>
                    <a:bodyPr/>
                    <a:lstStyle/>
                    <a:p>
                      <a:r>
                        <a:rPr lang="en-GB" dirty="0" smtClean="0"/>
                        <a:t>Responds effectively to the host country’s demands</a:t>
                      </a:r>
                      <a:endParaRPr lang="en-GB" dirty="0"/>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trategic HRM Template">
  <a:themeElements>
    <a:clrScheme name="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ategic HR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ategic HRM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ategic HRM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ategic HRM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ategic HRM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ategic HRM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ategic HRM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ategic HRM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ategic HRM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ategic HRM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ategic HRM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ategic HRM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UC5APVKEY7YA-445657348-369</_dlc_DocId>
    <_dlc_DocIdUrl xmlns="9e35c72e-853b-4481-acd9-8b56c994845b">
      <Url>https://edit.shrm.org/certification/educators/_layouts/15/DocIdRedir.aspx?ID=UC5APVKEY7YA-445657348-369</Url>
      <Description>UC5APVKEY7YA-445657348-369</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252CAF4-5B47-490B-BDDC-3F561CE6E09E}"/>
</file>

<file path=customXml/itemProps2.xml><?xml version="1.0" encoding="utf-8"?>
<ds:datastoreItem xmlns:ds="http://schemas.openxmlformats.org/officeDocument/2006/customXml" ds:itemID="{572A0A75-9398-48CF-B1EA-58188A074871}"/>
</file>

<file path=customXml/itemProps3.xml><?xml version="1.0" encoding="utf-8"?>
<ds:datastoreItem xmlns:ds="http://schemas.openxmlformats.org/officeDocument/2006/customXml" ds:itemID="{1B52792C-A258-4685-A87C-117FF49C3C64}"/>
</file>

<file path=customXml/itemProps4.xml><?xml version="1.0" encoding="utf-8"?>
<ds:datastoreItem xmlns:ds="http://schemas.openxmlformats.org/officeDocument/2006/customXml" ds:itemID="{089F7C01-55DB-4B98-821D-611B7064E982}"/>
</file>

<file path=docProps/app.xml><?xml version="1.0" encoding="utf-8"?>
<Properties xmlns="http://schemas.openxmlformats.org/officeDocument/2006/extended-properties" xmlns:vt="http://schemas.openxmlformats.org/officeDocument/2006/docPropsVTypes">
  <Template>Strategic HRM Template</Template>
  <TotalTime>233</TotalTime>
  <Words>1663</Words>
  <Application>Microsoft Office PowerPoint</Application>
  <PresentationFormat>On-screen Show (4:3)</PresentationFormat>
  <Paragraphs>313</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Strategic HRM Template</vt:lpstr>
      <vt:lpstr>Slide 1</vt:lpstr>
      <vt:lpstr>          </vt:lpstr>
      <vt:lpstr>The context of international HRM</vt:lpstr>
      <vt:lpstr>Ethnocentric approach</vt:lpstr>
      <vt:lpstr>Polycentric approach</vt:lpstr>
      <vt:lpstr>Geocentric approach</vt:lpstr>
      <vt:lpstr>Types of staff</vt:lpstr>
      <vt:lpstr>Advantages and disadvantages of PCNs</vt:lpstr>
      <vt:lpstr>Advantages and disadvantages of HCNs</vt:lpstr>
      <vt:lpstr>Advantages and disadvantages of TCNs</vt:lpstr>
      <vt:lpstr>Focusing on the use of expatriates</vt:lpstr>
      <vt:lpstr>Key issues in dealing with expatriates</vt:lpstr>
      <vt:lpstr>          </vt:lpstr>
      <vt:lpstr>An overview of Brunt Hotels PLC</vt:lpstr>
      <vt:lpstr>Plans for the future</vt:lpstr>
      <vt:lpstr>Your role in this case study</vt:lpstr>
      <vt:lpstr>Information provided to Consultants</vt:lpstr>
      <vt:lpstr>          </vt:lpstr>
      <vt:lpstr>Focus on expatriates</vt:lpstr>
      <vt:lpstr>Recruiting expatriates</vt:lpstr>
      <vt:lpstr>Selecting expatriates</vt:lpstr>
      <vt:lpstr>Topics for selection activities</vt:lpstr>
      <vt:lpstr>Why do expatriates fail?</vt:lpstr>
    </vt:vector>
  </TitlesOfParts>
  <Manager/>
  <Company>Northumbria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kmhz9</dc:creator>
  <cp:keywords/>
  <dc:description/>
  <cp:lastModifiedBy>Nancy Woolever</cp:lastModifiedBy>
  <cp:revision>47</cp:revision>
  <dcterms:created xsi:type="dcterms:W3CDTF">2008-04-13T13:30:21Z</dcterms:created>
  <dcterms:modified xsi:type="dcterms:W3CDTF">2009-08-19T13:29:56Z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15100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070ba0aa-bbfd-4667-b577-7125db51ed2c</vt:lpwstr>
  </property>
</Properties>
</file>