
<file path=[Content_Types].xml><?xml version="1.0" encoding="utf-8"?>
<Types xmlns="http://schemas.openxmlformats.org/package/2006/content-types">
  <Default Extension="bin" ContentType="application/vnd.ms-office.legacyDiagramText"/>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38.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7.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6.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24.xml" ContentType="application/vnd.openxmlformats-officedocument.presentationml.notesSlide+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5.xml" ContentType="application/vnd.openxmlformats-officedocument.presentationml.notesSlide+xml"/>
  <Override PartName="/ppt/notesSlides/notesSlide25.xml" ContentType="application/vnd.openxmlformats-officedocument.presentationml.notesSlide+xml"/>
  <Override PartName="/ppt/notesSlides/notesSlide33.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4.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theme/theme2.xml" ContentType="application/vnd.openxmlformats-officedocument.theme+xml"/>
  <Override PartName="/ppt/theme/theme3.xml" ContentType="application/vnd.openxmlformats-officedocument.theme+xml"/>
  <Override PartName="/ppt/commentAuthors.xml" ContentType="application/vnd.openxmlformats-officedocument.presentationml.commentAuthors+xml"/>
  <Override PartName="/ppt/theme/theme1.xml" ContentType="application/vnd.openxmlformats-officedocument.theme+xml"/>
  <Override PartName="/ppt/notesMasters/notesMaster1.xml" ContentType="application/vnd.openxmlformats-officedocument.presentationml.notesMaster+xml"/>
  <Override PartName="/ppt/legacyDocTextInfo.bin" ContentType="application/vnd.ms-office.legacyDocTextInfo"/>
  <Override PartName="/ppt/handoutMasters/handoutMaster1.xml" ContentType="application/vnd.openxmlformats-officedocument.presentationml.handout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handoutMasterIdLst>
    <p:handoutMasterId r:id="rId41"/>
  </p:handoutMasterIdLst>
  <p:sldIdLst>
    <p:sldId id="283" r:id="rId2"/>
    <p:sldId id="286" r:id="rId3"/>
    <p:sldId id="287" r:id="rId4"/>
    <p:sldId id="293" r:id="rId5"/>
    <p:sldId id="294" r:id="rId6"/>
    <p:sldId id="295" r:id="rId7"/>
    <p:sldId id="288" r:id="rId8"/>
    <p:sldId id="323" r:id="rId9"/>
    <p:sldId id="289" r:id="rId10"/>
    <p:sldId id="297" r:id="rId11"/>
    <p:sldId id="298" r:id="rId12"/>
    <p:sldId id="299" r:id="rId13"/>
    <p:sldId id="300" r:id="rId14"/>
    <p:sldId id="296" r:id="rId15"/>
    <p:sldId id="332" r:id="rId16"/>
    <p:sldId id="333" r:id="rId17"/>
    <p:sldId id="334" r:id="rId18"/>
    <p:sldId id="330" r:id="rId19"/>
    <p:sldId id="301" r:id="rId20"/>
    <p:sldId id="302" r:id="rId21"/>
    <p:sldId id="322" r:id="rId22"/>
    <p:sldId id="305" r:id="rId23"/>
    <p:sldId id="304" r:id="rId24"/>
    <p:sldId id="303" r:id="rId25"/>
    <p:sldId id="306" r:id="rId26"/>
    <p:sldId id="307" r:id="rId27"/>
    <p:sldId id="325" r:id="rId28"/>
    <p:sldId id="282" r:id="rId29"/>
    <p:sldId id="335" r:id="rId30"/>
    <p:sldId id="331" r:id="rId31"/>
    <p:sldId id="311" r:id="rId32"/>
    <p:sldId id="326" r:id="rId33"/>
    <p:sldId id="327" r:id="rId34"/>
    <p:sldId id="328" r:id="rId35"/>
    <p:sldId id="321" r:id="rId36"/>
    <p:sldId id="329" r:id="rId37"/>
    <p:sldId id="312" r:id="rId38"/>
    <p:sldId id="313" r:id="rId39"/>
  </p:sldIdLst>
  <p:sldSz cx="9144000" cy="6858000" type="screen4x3"/>
  <p:notesSz cx="7132638" cy="9418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tti Meglich" initials="p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492BE"/>
    <a:srgbClr val="333333"/>
    <a:srgbClr val="0B5594"/>
    <a:srgbClr val="6F90BB"/>
    <a:srgbClr val="6D8EBB"/>
    <a:srgbClr val="7091BC"/>
    <a:srgbClr val="7192BD"/>
    <a:srgbClr val="7493B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47" autoAdjust="0"/>
    <p:restoredTop sz="84656" autoAdjust="0"/>
  </p:normalViewPr>
  <p:slideViewPr>
    <p:cSldViewPr>
      <p:cViewPr varScale="1">
        <p:scale>
          <a:sx n="62" d="100"/>
          <a:sy n="62" d="100"/>
        </p:scale>
        <p:origin x="-774" y="-90"/>
      </p:cViewPr>
      <p:guideLst>
        <p:guide orient="horz" pos="2160"/>
        <p:guide pos="2880"/>
      </p:guideLst>
    </p:cSldViewPr>
  </p:slideViewPr>
  <p:notesTextViewPr>
    <p:cViewPr>
      <p:scale>
        <a:sx n="150" d="100"/>
        <a:sy n="150" d="100"/>
      </p:scale>
      <p:origin x="0" y="0"/>
    </p:cViewPr>
  </p:notesTextViewPr>
  <p:sorterViewPr>
    <p:cViewPr>
      <p:scale>
        <a:sx n="66" d="100"/>
        <a:sy n="66" d="100"/>
      </p:scale>
      <p:origin x="0" y="204"/>
    </p:cViewPr>
  </p:sorterViewPr>
  <p:notesViewPr>
    <p:cSldViewPr>
      <p:cViewPr varScale="1">
        <p:scale>
          <a:sx n="55" d="100"/>
          <a:sy n="55" d="100"/>
        </p:scale>
        <p:origin x="-1788" y="-78"/>
      </p:cViewPr>
      <p:guideLst>
        <p:guide orient="horz" pos="2966"/>
        <p:guide pos="2246"/>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47" Type="http://schemas.microsoft.com/office/2006/relationships/legacyDocTextInfo" Target="legacyDocTextInfo.bin"/><Relationship Id="rId50"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openxmlformats.org/officeDocument/2006/relationships/customXml" Target="../customXml/item1.xml"/><Relationship Id="rId8" Type="http://schemas.openxmlformats.org/officeDocument/2006/relationships/slide" Target="slides/slide7.xml"/><Relationship Id="rId51" Type="http://schemas.openxmlformats.org/officeDocument/2006/relationships/customXml" Target="../customXml/item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8" Type="http://schemas.microsoft.com/office/2006/relationships/legacyDiagramText" Target="legacyDiagramText8.bin"/><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 Id="rId9" Type="http://schemas.microsoft.com/office/2006/relationships/legacyDiagramText" Target="legacyDiagramText9.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90863" cy="471488"/>
          </a:xfrm>
          <a:prstGeom prst="rect">
            <a:avLst/>
          </a:prstGeom>
          <a:noFill/>
          <a:ln w="9525">
            <a:noFill/>
            <a:miter lim="800000"/>
            <a:headEnd/>
            <a:tailEnd/>
          </a:ln>
          <a:effectLst/>
        </p:spPr>
        <p:txBody>
          <a:bodyPr vert="horz" wrap="square" lIns="92802" tIns="46401" rIns="92802" bIns="46401"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4040188" y="0"/>
            <a:ext cx="3090862" cy="471488"/>
          </a:xfrm>
          <a:prstGeom prst="rect">
            <a:avLst/>
          </a:prstGeom>
          <a:noFill/>
          <a:ln w="9525">
            <a:noFill/>
            <a:miter lim="800000"/>
            <a:headEnd/>
            <a:tailEnd/>
          </a:ln>
          <a:effectLst/>
        </p:spPr>
        <p:txBody>
          <a:bodyPr vert="horz" wrap="square" lIns="92802" tIns="46401" rIns="92802" bIns="46401"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945563"/>
            <a:ext cx="3090863" cy="471487"/>
          </a:xfrm>
          <a:prstGeom prst="rect">
            <a:avLst/>
          </a:prstGeom>
          <a:noFill/>
          <a:ln w="9525">
            <a:noFill/>
            <a:miter lim="800000"/>
            <a:headEnd/>
            <a:tailEnd/>
          </a:ln>
          <a:effectLst/>
        </p:spPr>
        <p:txBody>
          <a:bodyPr vert="horz" wrap="square" lIns="92802" tIns="46401" rIns="92802" bIns="46401"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4040188" y="8945563"/>
            <a:ext cx="3090862" cy="471487"/>
          </a:xfrm>
          <a:prstGeom prst="rect">
            <a:avLst/>
          </a:prstGeom>
          <a:noFill/>
          <a:ln w="9525">
            <a:noFill/>
            <a:miter lim="800000"/>
            <a:headEnd/>
            <a:tailEnd/>
          </a:ln>
          <a:effectLst/>
        </p:spPr>
        <p:txBody>
          <a:bodyPr vert="horz" wrap="square" lIns="92802" tIns="46401" rIns="92802" bIns="46401" numCol="1" anchor="b" anchorCtr="0" compatLnSpc="1">
            <a:prstTxWarp prst="textNoShape">
              <a:avLst/>
            </a:prstTxWarp>
          </a:bodyPr>
          <a:lstStyle>
            <a:lvl1pPr algn="r">
              <a:defRPr sz="1200"/>
            </a:lvl1pPr>
          </a:lstStyle>
          <a:p>
            <a:pPr>
              <a:defRPr/>
            </a:pPr>
            <a:fld id="{81040EA8-30BF-4B03-A444-BCC915EA55D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3090863" cy="471488"/>
          </a:xfrm>
          <a:prstGeom prst="rect">
            <a:avLst/>
          </a:prstGeom>
          <a:noFill/>
          <a:ln w="9525">
            <a:noFill/>
            <a:miter lim="800000"/>
            <a:headEnd/>
            <a:tailEnd/>
          </a:ln>
          <a:effectLst/>
        </p:spPr>
        <p:txBody>
          <a:bodyPr vert="horz" wrap="square" lIns="92802" tIns="46401" rIns="92802" bIns="46401" numCol="1" anchor="t" anchorCtr="0" compatLnSpc="1">
            <a:prstTxWarp prst="textNoShape">
              <a:avLst/>
            </a:prstTxWarp>
          </a:bodyPr>
          <a:lstStyle>
            <a:lvl1pPr>
              <a:defRPr sz="1200"/>
            </a:lvl1pPr>
          </a:lstStyle>
          <a:p>
            <a:pPr>
              <a:defRPr/>
            </a:pPr>
            <a:endParaRPr lang="en-US"/>
          </a:p>
        </p:txBody>
      </p:sp>
      <p:sp>
        <p:nvSpPr>
          <p:cNvPr id="33795" name="Rectangle 3"/>
          <p:cNvSpPr>
            <a:spLocks noGrp="1" noChangeArrowheads="1"/>
          </p:cNvSpPr>
          <p:nvPr>
            <p:ph type="dt" idx="1"/>
          </p:nvPr>
        </p:nvSpPr>
        <p:spPr bwMode="auto">
          <a:xfrm>
            <a:off x="4040188" y="0"/>
            <a:ext cx="3090862" cy="471488"/>
          </a:xfrm>
          <a:prstGeom prst="rect">
            <a:avLst/>
          </a:prstGeom>
          <a:noFill/>
          <a:ln w="9525">
            <a:noFill/>
            <a:miter lim="800000"/>
            <a:headEnd/>
            <a:tailEnd/>
          </a:ln>
          <a:effectLst/>
        </p:spPr>
        <p:txBody>
          <a:bodyPr vert="horz" wrap="square" lIns="92802" tIns="46401" rIns="92802" bIns="46401"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211263" y="706438"/>
            <a:ext cx="4710112" cy="3532187"/>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714375" y="4475163"/>
            <a:ext cx="5703888" cy="4237037"/>
          </a:xfrm>
          <a:prstGeom prst="rect">
            <a:avLst/>
          </a:prstGeom>
          <a:noFill/>
          <a:ln w="9525">
            <a:noFill/>
            <a:miter lim="800000"/>
            <a:headEnd/>
            <a:tailEnd/>
          </a:ln>
          <a:effectLst/>
        </p:spPr>
        <p:txBody>
          <a:bodyPr vert="horz" wrap="square" lIns="92802" tIns="46401" rIns="92802" bIns="4640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8945563"/>
            <a:ext cx="3090863" cy="471487"/>
          </a:xfrm>
          <a:prstGeom prst="rect">
            <a:avLst/>
          </a:prstGeom>
          <a:noFill/>
          <a:ln w="9525">
            <a:noFill/>
            <a:miter lim="800000"/>
            <a:headEnd/>
            <a:tailEnd/>
          </a:ln>
          <a:effectLst/>
        </p:spPr>
        <p:txBody>
          <a:bodyPr vert="horz" wrap="square" lIns="92802" tIns="46401" rIns="92802" bIns="46401" numCol="1" anchor="b" anchorCtr="0" compatLnSpc="1">
            <a:prstTxWarp prst="textNoShape">
              <a:avLst/>
            </a:prstTxWarp>
          </a:bodyPr>
          <a:lstStyle>
            <a:lvl1pPr>
              <a:defRPr sz="1200"/>
            </a:lvl1pPr>
          </a:lstStyle>
          <a:p>
            <a:pPr>
              <a:defRPr/>
            </a:pPr>
            <a:endParaRPr lang="en-US"/>
          </a:p>
        </p:txBody>
      </p:sp>
      <p:sp>
        <p:nvSpPr>
          <p:cNvPr id="33799" name="Rectangle 7"/>
          <p:cNvSpPr>
            <a:spLocks noGrp="1" noChangeArrowheads="1"/>
          </p:cNvSpPr>
          <p:nvPr>
            <p:ph type="sldNum" sz="quarter" idx="5"/>
          </p:nvPr>
        </p:nvSpPr>
        <p:spPr bwMode="auto">
          <a:xfrm>
            <a:off x="4040188" y="8945563"/>
            <a:ext cx="3090862" cy="471487"/>
          </a:xfrm>
          <a:prstGeom prst="rect">
            <a:avLst/>
          </a:prstGeom>
          <a:noFill/>
          <a:ln w="9525">
            <a:noFill/>
            <a:miter lim="800000"/>
            <a:headEnd/>
            <a:tailEnd/>
          </a:ln>
          <a:effectLst/>
        </p:spPr>
        <p:txBody>
          <a:bodyPr vert="horz" wrap="square" lIns="92802" tIns="46401" rIns="92802" bIns="46401" numCol="1" anchor="b" anchorCtr="0" compatLnSpc="1">
            <a:prstTxWarp prst="textNoShape">
              <a:avLst/>
            </a:prstTxWarp>
          </a:bodyPr>
          <a:lstStyle>
            <a:lvl1pPr algn="r">
              <a:defRPr sz="1200"/>
            </a:lvl1pPr>
          </a:lstStyle>
          <a:p>
            <a:pPr>
              <a:defRPr/>
            </a:pPr>
            <a:fld id="{FBB77DAA-8D0C-4280-AC92-3F2A78F6544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onetcenter.org/content.html"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BB77DAA-8D0C-4280-AC92-3F2A78F65445}"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a:ln/>
        </p:spPr>
      </p:sp>
      <p:sp>
        <p:nvSpPr>
          <p:cNvPr id="68610" name="Notes Placeholder 2"/>
          <p:cNvSpPr>
            <a:spLocks noGrp="1"/>
          </p:cNvSpPr>
          <p:nvPr>
            <p:ph type="body" idx="1"/>
          </p:nvPr>
        </p:nvSpPr>
        <p:spPr>
          <a:xfrm>
            <a:off x="714375" y="4480719"/>
            <a:ext cx="5703888" cy="4231481"/>
          </a:xfrm>
          <a:noFill/>
          <a:ln/>
        </p:spPr>
        <p:txBody>
          <a:bodyPr/>
          <a:lstStyle/>
          <a:p>
            <a:pPr defTabSz="927100" eaLnBrk="1" hangingPunct="1">
              <a:lnSpc>
                <a:spcPct val="80000"/>
              </a:lnSpc>
            </a:pPr>
            <a:r>
              <a:rPr lang="en-US" sz="1000" dirty="0" smtClean="0"/>
              <a:t>In the 1940s, Sidney Fine and his colleagues developed the Functional Job Analysis, a task-based technique in which job elements are evaluated in terms of their relatedness to data, people and things. This classification scheme served as the foundation for the </a:t>
            </a:r>
            <a:r>
              <a:rPr lang="en-US" sz="1000" i="1" dirty="0" smtClean="0"/>
              <a:t>Dictionary of Occupational Titles</a:t>
            </a:r>
            <a:r>
              <a:rPr lang="en-US" sz="1000" dirty="0" smtClean="0"/>
              <a:t>.</a:t>
            </a:r>
          </a:p>
          <a:p>
            <a:pPr defTabSz="927100" eaLnBrk="1" hangingPunct="1">
              <a:lnSpc>
                <a:spcPct val="80000"/>
              </a:lnSpc>
            </a:pPr>
            <a:endParaRPr lang="en-US" sz="1000" dirty="0" smtClean="0"/>
          </a:p>
          <a:p>
            <a:pPr defTabSz="927100" eaLnBrk="1" hangingPunct="1">
              <a:lnSpc>
                <a:spcPct val="80000"/>
              </a:lnSpc>
            </a:pPr>
            <a:r>
              <a:rPr lang="en-US" sz="1000" dirty="0" smtClean="0"/>
              <a:t>Fine’s functional job analysis process resulted in the now classic taxonomy of “Things-Data-People” as the three critical domains to analyze jobs. While Fine’s original work dates to the 1950s, the contemporary </a:t>
            </a:r>
            <a:r>
              <a:rPr lang="en-US" sz="1000" i="1" dirty="0" smtClean="0"/>
              <a:t>Dictionary of Occupational Titles</a:t>
            </a:r>
            <a:r>
              <a:rPr lang="en-US" sz="1000" dirty="0" smtClean="0"/>
              <a:t> and its successor, O*Net, rely heavily on this data classification to be collected in job analysis.</a:t>
            </a:r>
          </a:p>
          <a:p>
            <a:pPr defTabSz="927100" eaLnBrk="1" hangingPunct="1">
              <a:lnSpc>
                <a:spcPct val="80000"/>
              </a:lnSpc>
            </a:pPr>
            <a:endParaRPr lang="en-US" sz="1000" dirty="0" smtClean="0"/>
          </a:p>
          <a:p>
            <a:pPr defTabSz="927100" eaLnBrk="1" hangingPunct="1">
              <a:lnSpc>
                <a:spcPct val="80000"/>
              </a:lnSpc>
            </a:pPr>
            <a:r>
              <a:rPr lang="en-US" sz="1000" dirty="0" smtClean="0"/>
              <a:t>The </a:t>
            </a:r>
            <a:r>
              <a:rPr lang="en-US" sz="1000" i="1" dirty="0" smtClean="0"/>
              <a:t>Dictionary of Occupational Titles</a:t>
            </a:r>
            <a:r>
              <a:rPr lang="en-US" sz="1000" dirty="0" smtClean="0"/>
              <a:t> is now an online resource called O*Net. The federal government maintains this extensive database of job information. Detailed job descriptions, including job requirements, work context, and pay rate information are readily available for a wide range of occupations. Employers, job seekers, job analysts</a:t>
            </a:r>
            <a:r>
              <a:rPr lang="en-US" sz="1000" baseline="0" dirty="0" smtClean="0"/>
              <a:t> </a:t>
            </a:r>
            <a:r>
              <a:rPr lang="en-US" sz="1000" dirty="0" smtClean="0"/>
              <a:t>and others can freely access this web site. We will retrieve job descriptions from the O*Net web site later in this module so you will have a chance to see its usefulness in studying jobs.</a:t>
            </a:r>
          </a:p>
          <a:p>
            <a:pPr defTabSz="927100" eaLnBrk="1" hangingPunct="1">
              <a:lnSpc>
                <a:spcPct val="80000"/>
              </a:lnSpc>
            </a:pPr>
            <a:endParaRPr lang="en-US" sz="1000" dirty="0" smtClean="0"/>
          </a:p>
          <a:p>
            <a:pPr defTabSz="927100" eaLnBrk="1" hangingPunct="1">
              <a:lnSpc>
                <a:spcPct val="80000"/>
              </a:lnSpc>
            </a:pPr>
            <a:r>
              <a:rPr lang="en-US" sz="1000" dirty="0" smtClean="0"/>
              <a:t>Job analysis requires collecting information regarding actual job tasks and duties. What does the job incumbent actually do? How many people does this job supervise? How closely is this job supervised? What tools and equipment are used on the job?</a:t>
            </a:r>
          </a:p>
          <a:p>
            <a:pPr defTabSz="927100" eaLnBrk="1" hangingPunct="1">
              <a:lnSpc>
                <a:spcPct val="80000"/>
              </a:lnSpc>
            </a:pPr>
            <a:endParaRPr lang="en-US" sz="1000" dirty="0" smtClean="0"/>
          </a:p>
          <a:p>
            <a:pPr defTabSz="927100" eaLnBrk="1" hangingPunct="1">
              <a:lnSpc>
                <a:spcPct val="80000"/>
              </a:lnSpc>
            </a:pPr>
            <a:r>
              <a:rPr lang="en-US" sz="1000" dirty="0" smtClean="0"/>
              <a:t>Sources:</a:t>
            </a:r>
          </a:p>
          <a:p>
            <a:pPr defTabSz="927100" eaLnBrk="1" hangingPunct="1">
              <a:lnSpc>
                <a:spcPct val="80000"/>
              </a:lnSpc>
            </a:pPr>
            <a:r>
              <a:rPr lang="en-US" sz="1000" dirty="0" smtClean="0"/>
              <a:t>Fine, S. A. (1955). A structure of worker functions. </a:t>
            </a:r>
            <a:r>
              <a:rPr lang="en-US" sz="1000" i="1" dirty="0" smtClean="0"/>
              <a:t>Personnel and Guidance Journal, 34</a:t>
            </a:r>
            <a:r>
              <a:rPr lang="en-US" sz="1000" dirty="0" smtClean="0"/>
              <a:t>, 66-73.</a:t>
            </a:r>
          </a:p>
          <a:p>
            <a:pPr defTabSz="927100" eaLnBrk="1" hangingPunct="1">
              <a:lnSpc>
                <a:spcPct val="80000"/>
              </a:lnSpc>
            </a:pPr>
            <a:endParaRPr lang="en-US" sz="1000" dirty="0" smtClean="0"/>
          </a:p>
          <a:p>
            <a:pPr defTabSz="927100" eaLnBrk="1" hangingPunct="1">
              <a:lnSpc>
                <a:spcPct val="80000"/>
              </a:lnSpc>
            </a:pPr>
            <a:r>
              <a:rPr lang="en-US" sz="1000" dirty="0" smtClean="0"/>
              <a:t>Harvey, R. J. (2004). Empirical foundations for the Things-Data-People taxonomy of work. Symposium presented at the Annual Conference of the Society for Industrial and Organizational Psychology, Chicago.</a:t>
            </a:r>
          </a:p>
        </p:txBody>
      </p:sp>
      <p:sp>
        <p:nvSpPr>
          <p:cNvPr id="68611" name="Slide Number Placeholder 3"/>
          <p:cNvSpPr>
            <a:spLocks noGrp="1"/>
          </p:cNvSpPr>
          <p:nvPr>
            <p:ph type="sldNum" sz="quarter" idx="5"/>
          </p:nvPr>
        </p:nvSpPr>
        <p:spPr>
          <a:noFill/>
        </p:spPr>
        <p:txBody>
          <a:bodyPr/>
          <a:lstStyle/>
          <a:p>
            <a:fld id="{4576518C-F64F-4448-AA48-C8889C6AF245}"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a:ln/>
        </p:spPr>
      </p:sp>
      <p:sp>
        <p:nvSpPr>
          <p:cNvPr id="70658" name="Notes Placeholder 2"/>
          <p:cNvSpPr>
            <a:spLocks noGrp="1"/>
          </p:cNvSpPr>
          <p:nvPr>
            <p:ph type="body" idx="1"/>
          </p:nvPr>
        </p:nvSpPr>
        <p:spPr>
          <a:noFill/>
          <a:ln/>
        </p:spPr>
        <p:txBody>
          <a:bodyPr/>
          <a:lstStyle/>
          <a:p>
            <a:pPr eaLnBrk="1" hangingPunct="1"/>
            <a:r>
              <a:rPr lang="en-US" smtClean="0"/>
              <a:t>Where the work takes place also affects the job. Are there physical hazards or comfort conditions (noise, heat, odors) to contend with? Is the job incumbent required to work a nontraditional work schedule (rotating shifts, weekend duty, on call)? Is travel required to fulfill the job duties?</a:t>
            </a:r>
          </a:p>
          <a:p>
            <a:pPr eaLnBrk="1" hangingPunct="1"/>
            <a:endParaRPr lang="en-US" smtClean="0"/>
          </a:p>
          <a:p>
            <a:pPr eaLnBrk="1" hangingPunct="1"/>
            <a:r>
              <a:rPr lang="en-US" smtClean="0"/>
              <a:t>Does the job incumbent interact with people at various levels of the organization? Does the job incumbent work in teams? Is there contact with external parties?</a:t>
            </a:r>
          </a:p>
          <a:p>
            <a:pPr eaLnBrk="1" hangingPunct="1"/>
            <a:endParaRPr lang="en-US" smtClean="0"/>
          </a:p>
          <a:p>
            <a:pPr eaLnBrk="1" hangingPunct="1"/>
            <a:r>
              <a:rPr lang="en-US" smtClean="0"/>
              <a:t>How much authority does the job incumbent have? Is there a monetary limit on decision-making authority? What are the consequences of making bad decisions? How can errors by the job incumbent affect organizational outcomes?</a:t>
            </a:r>
          </a:p>
          <a:p>
            <a:pPr eaLnBrk="1" hangingPunct="1"/>
            <a:endParaRPr lang="en-US" smtClean="0"/>
          </a:p>
        </p:txBody>
      </p:sp>
      <p:sp>
        <p:nvSpPr>
          <p:cNvPr id="70659" name="Slide Number Placeholder 3"/>
          <p:cNvSpPr>
            <a:spLocks noGrp="1"/>
          </p:cNvSpPr>
          <p:nvPr>
            <p:ph type="sldNum" sz="quarter" idx="5"/>
          </p:nvPr>
        </p:nvSpPr>
        <p:spPr>
          <a:noFill/>
        </p:spPr>
        <p:txBody>
          <a:bodyPr/>
          <a:lstStyle/>
          <a:p>
            <a:fld id="{CC28EE32-FAED-4A0A-BC89-163EB1FB06AD}"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a:ln/>
        </p:spPr>
      </p:sp>
      <p:sp>
        <p:nvSpPr>
          <p:cNvPr id="72706" name="Notes Placeholder 2"/>
          <p:cNvSpPr>
            <a:spLocks noGrp="1"/>
          </p:cNvSpPr>
          <p:nvPr>
            <p:ph type="body" idx="1"/>
          </p:nvPr>
        </p:nvSpPr>
        <p:spPr>
          <a:noFill/>
          <a:ln/>
        </p:spPr>
        <p:txBody>
          <a:bodyPr/>
          <a:lstStyle/>
          <a:p>
            <a:pPr eaLnBrk="1" hangingPunct="1"/>
            <a:r>
              <a:rPr lang="en-US" dirty="0" smtClean="0"/>
              <a:t>Especially for ADA purposes, the job’s physical demands must be assessed to facilitate a reasonable accommodation request. Are there particular physical demands needed to perform the job? Does the job incumbent need physical strength, visual or auditory acuity and/or mobility?</a:t>
            </a:r>
          </a:p>
          <a:p>
            <a:pPr eaLnBrk="1" hangingPunct="1"/>
            <a:endParaRPr lang="en-US" dirty="0" smtClean="0"/>
          </a:p>
          <a:p>
            <a:pPr eaLnBrk="1" hangingPunct="1"/>
            <a:r>
              <a:rPr lang="en-US" dirty="0" smtClean="0"/>
              <a:t>What educational background is needed to effectively perform tasks and duties? Do job incumbents need education beyond high school? Are there specific fields of study needed? Is this an entry-level job? Does the job require prior experience?</a:t>
            </a:r>
          </a:p>
          <a:p>
            <a:pPr eaLnBrk="1" hangingPunct="1"/>
            <a:endParaRPr lang="en-US" dirty="0" smtClean="0"/>
          </a:p>
          <a:p>
            <a:pPr eaLnBrk="1" hangingPunct="1"/>
            <a:r>
              <a:rPr lang="en-US" dirty="0" smtClean="0"/>
              <a:t>Do job incumbents need to be licensed? Is certification desirable? Do job incumbents need special training and licensure to drive over-the-road trucks or to work as physicians, nurses, real estate agents, social workers, insurance brokers? Is certification a desirable attribute for jobs such as a certified public accountant, a</a:t>
            </a:r>
            <a:r>
              <a:rPr lang="en-US" baseline="0" dirty="0" smtClean="0"/>
              <a:t> </a:t>
            </a:r>
            <a:r>
              <a:rPr lang="en-US" dirty="0" smtClean="0"/>
              <a:t>certified HR professional (PHR, SPHR) or a certified financial planner?</a:t>
            </a:r>
          </a:p>
          <a:p>
            <a:pPr eaLnBrk="1" hangingPunct="1"/>
            <a:endParaRPr lang="en-US" dirty="0" smtClean="0"/>
          </a:p>
        </p:txBody>
      </p:sp>
      <p:sp>
        <p:nvSpPr>
          <p:cNvPr id="72707" name="Slide Number Placeholder 3"/>
          <p:cNvSpPr>
            <a:spLocks noGrp="1"/>
          </p:cNvSpPr>
          <p:nvPr>
            <p:ph type="sldNum" sz="quarter" idx="5"/>
          </p:nvPr>
        </p:nvSpPr>
        <p:spPr>
          <a:noFill/>
        </p:spPr>
        <p:txBody>
          <a:bodyPr/>
          <a:lstStyle/>
          <a:p>
            <a:fld id="{FCF7012A-D8EA-49F1-A1A4-D534E7DBB197}"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p:cNvSpPr>
          <p:nvPr>
            <p:ph type="sldImg"/>
          </p:nvPr>
        </p:nvSpPr>
        <p:spPr>
          <a:ln/>
        </p:spPr>
      </p:sp>
      <p:sp>
        <p:nvSpPr>
          <p:cNvPr id="74754" name="Notes Placeholder 2"/>
          <p:cNvSpPr>
            <a:spLocks noGrp="1"/>
          </p:cNvSpPr>
          <p:nvPr>
            <p:ph type="body" idx="1"/>
          </p:nvPr>
        </p:nvSpPr>
        <p:spPr>
          <a:noFill/>
          <a:ln/>
        </p:spPr>
        <p:txBody>
          <a:bodyPr/>
          <a:lstStyle/>
          <a:p>
            <a:pPr defTabSz="927100" eaLnBrk="1" hangingPunct="1"/>
            <a:r>
              <a:rPr lang="en-US" dirty="0" smtClean="0"/>
              <a:t>After collecting information relative to the job tasks, work context and interpersonal demands, a concise way to convey this information is to use a job requirements matrix. </a:t>
            </a:r>
            <a:r>
              <a:rPr lang="en-US" dirty="0" err="1" smtClean="0"/>
              <a:t>Heneman</a:t>
            </a:r>
            <a:r>
              <a:rPr lang="en-US" dirty="0" smtClean="0"/>
              <a:t> and Judge give a good example of what a job requirements matrix might look like. Here is a portion of the </a:t>
            </a:r>
            <a:r>
              <a:rPr lang="en-US" dirty="0" err="1" smtClean="0"/>
              <a:t>Heneman</a:t>
            </a:r>
            <a:r>
              <a:rPr lang="en-US" dirty="0" smtClean="0"/>
              <a:t> and Judge matrix. You can see how the tasks are tied to specific KSAOs needed to perform the job.</a:t>
            </a:r>
          </a:p>
          <a:p>
            <a:pPr defTabSz="927100" eaLnBrk="1" hangingPunct="1"/>
            <a:endParaRPr lang="en-US" dirty="0" smtClean="0"/>
          </a:p>
          <a:p>
            <a:pPr defTabSz="927100" eaLnBrk="1" hangingPunct="1"/>
            <a:r>
              <a:rPr lang="en-US" dirty="0" smtClean="0"/>
              <a:t>The job requirements matrix concisely displays how the information collected is used to flesh out a job description. The matrix ties it all together. </a:t>
            </a:r>
          </a:p>
          <a:p>
            <a:pPr defTabSz="927100" eaLnBrk="1" hangingPunct="1"/>
            <a:endParaRPr lang="en-US" dirty="0" smtClean="0"/>
          </a:p>
          <a:p>
            <a:pPr defTabSz="927100" eaLnBrk="1" hangingPunct="1"/>
            <a:r>
              <a:rPr lang="en-US" dirty="0" smtClean="0"/>
              <a:t>We have looked at the types of information needed to conduct a job analysis. We will now turn our attention to where we get this information. </a:t>
            </a:r>
          </a:p>
          <a:p>
            <a:pPr defTabSz="927100" eaLnBrk="1" hangingPunct="1"/>
            <a:endParaRPr lang="en-US" dirty="0" smtClean="0"/>
          </a:p>
          <a:p>
            <a:pPr defTabSz="927100" eaLnBrk="1" hangingPunct="1"/>
            <a:r>
              <a:rPr lang="en-US" dirty="0" smtClean="0"/>
              <a:t>Ask students the following question: As a job analyst, who would you consult to obtain information about the job? What resources might you check?</a:t>
            </a:r>
          </a:p>
        </p:txBody>
      </p:sp>
      <p:sp>
        <p:nvSpPr>
          <p:cNvPr id="74755" name="Slide Number Placeholder 3"/>
          <p:cNvSpPr>
            <a:spLocks noGrp="1"/>
          </p:cNvSpPr>
          <p:nvPr>
            <p:ph type="sldNum" sz="quarter" idx="5"/>
          </p:nvPr>
        </p:nvSpPr>
        <p:spPr>
          <a:noFill/>
        </p:spPr>
        <p:txBody>
          <a:bodyPr/>
          <a:lstStyle/>
          <a:p>
            <a:fld id="{89C63932-5043-4B3E-91FF-68A210B36390}"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a:xfrm>
            <a:off x="1384300" y="706438"/>
            <a:ext cx="3914775" cy="2936875"/>
          </a:xfrm>
          <a:ln/>
        </p:spPr>
      </p:sp>
      <p:sp>
        <p:nvSpPr>
          <p:cNvPr id="76802" name="Notes Placeholder 2"/>
          <p:cNvSpPr>
            <a:spLocks noGrp="1"/>
          </p:cNvSpPr>
          <p:nvPr>
            <p:ph type="body" idx="1"/>
          </p:nvPr>
        </p:nvSpPr>
        <p:spPr>
          <a:xfrm>
            <a:off x="714375" y="3947319"/>
            <a:ext cx="5703888" cy="5105400"/>
          </a:xfrm>
          <a:noFill/>
          <a:ln/>
        </p:spPr>
        <p:txBody>
          <a:bodyPr/>
          <a:lstStyle/>
          <a:p>
            <a:pPr eaLnBrk="1" hangingPunct="1">
              <a:lnSpc>
                <a:spcPct val="80000"/>
              </a:lnSpc>
            </a:pPr>
            <a:r>
              <a:rPr lang="en-US" sz="1000" dirty="0" smtClean="0"/>
              <a:t>There are many sources to tap when conducting a job analysis. Remember that it is not necessary to have a job incumbent to conduct a job analysis. The choice of sources to use depends on a number of factors:</a:t>
            </a:r>
          </a:p>
          <a:p>
            <a:pPr eaLnBrk="1" hangingPunct="1">
              <a:lnSpc>
                <a:spcPct val="80000"/>
              </a:lnSpc>
            </a:pPr>
            <a:r>
              <a:rPr lang="en-US" sz="1000" dirty="0" smtClean="0"/>
              <a:t>1. How many job incumbents there are.</a:t>
            </a:r>
          </a:p>
          <a:p>
            <a:pPr eaLnBrk="1" hangingPunct="1">
              <a:lnSpc>
                <a:spcPct val="80000"/>
              </a:lnSpc>
            </a:pPr>
            <a:r>
              <a:rPr lang="en-US" sz="1000" dirty="0" smtClean="0"/>
              <a:t>2. The purpose for the job analysis.</a:t>
            </a:r>
          </a:p>
          <a:p>
            <a:pPr eaLnBrk="1" hangingPunct="1">
              <a:lnSpc>
                <a:spcPct val="80000"/>
              </a:lnSpc>
            </a:pPr>
            <a:r>
              <a:rPr lang="en-US" sz="1000" dirty="0" smtClean="0"/>
              <a:t>3. The cost and time constraints for the process.</a:t>
            </a:r>
          </a:p>
          <a:p>
            <a:pPr eaLnBrk="1" hangingPunct="1">
              <a:lnSpc>
                <a:spcPct val="80000"/>
              </a:lnSpc>
            </a:pPr>
            <a:endParaRPr lang="en-US" sz="1000" dirty="0" smtClean="0"/>
          </a:p>
          <a:p>
            <a:pPr eaLnBrk="1" hangingPunct="1">
              <a:lnSpc>
                <a:spcPct val="80000"/>
              </a:lnSpc>
            </a:pPr>
            <a:r>
              <a:rPr lang="en-US" sz="1000" dirty="0" smtClean="0"/>
              <a:t>Job incumbents are typically relied on because of their familiarity with the job tasks. However, they should not be taken at their word without verification. Incumbents may not be objective, and they may have a bias toward their own particular credentials and background.</a:t>
            </a:r>
          </a:p>
          <a:p>
            <a:pPr eaLnBrk="1" hangingPunct="1">
              <a:lnSpc>
                <a:spcPct val="80000"/>
              </a:lnSpc>
            </a:pPr>
            <a:endParaRPr lang="en-US" sz="1000" dirty="0" smtClean="0"/>
          </a:p>
          <a:p>
            <a:pPr eaLnBrk="1" hangingPunct="1">
              <a:lnSpc>
                <a:spcPct val="80000"/>
              </a:lnSpc>
            </a:pPr>
            <a:r>
              <a:rPr lang="en-US" sz="1000" dirty="0" smtClean="0"/>
              <a:t>Supervisors or managers are an excellent data source. They supervise job incumbents and likely had a key role in defining the job to begin with. Their buy-in is important to determine reasonable standards of performance and job descriptions.</a:t>
            </a:r>
          </a:p>
          <a:p>
            <a:pPr eaLnBrk="1" hangingPunct="1">
              <a:lnSpc>
                <a:spcPct val="80000"/>
              </a:lnSpc>
            </a:pPr>
            <a:endParaRPr lang="en-US" sz="1000" dirty="0" smtClean="0"/>
          </a:p>
          <a:p>
            <a:pPr eaLnBrk="1" hangingPunct="1">
              <a:lnSpc>
                <a:spcPct val="80000"/>
              </a:lnSpc>
            </a:pPr>
            <a:r>
              <a:rPr lang="en-US" sz="1000" dirty="0" smtClean="0"/>
              <a:t>Former jobholders can be informative as well because they have performed the job tasks. They are less likely to bias the information in their own favor. However, if they performed the job some time ago or before methods/tools changed, the accuracy of their information must be verified.</a:t>
            </a:r>
          </a:p>
          <a:p>
            <a:pPr eaLnBrk="1" hangingPunct="1">
              <a:lnSpc>
                <a:spcPct val="80000"/>
              </a:lnSpc>
            </a:pPr>
            <a:endParaRPr lang="en-US" sz="1000" dirty="0" smtClean="0"/>
          </a:p>
          <a:p>
            <a:pPr eaLnBrk="1" hangingPunct="1">
              <a:lnSpc>
                <a:spcPct val="80000"/>
              </a:lnSpc>
            </a:pPr>
            <a:r>
              <a:rPr lang="en-US" sz="1000" dirty="0" smtClean="0"/>
              <a:t>The job analyst is an outside expert more skilled at assessing jobs than in the specific job being analyzed. However, the job analyst is likely to be more objective than anyone closely tied to the job.</a:t>
            </a:r>
          </a:p>
          <a:p>
            <a:pPr eaLnBrk="1" hangingPunct="1">
              <a:lnSpc>
                <a:spcPct val="80000"/>
              </a:lnSpc>
            </a:pPr>
            <a:endParaRPr lang="en-US" sz="1000" dirty="0" smtClean="0"/>
          </a:p>
          <a:p>
            <a:pPr eaLnBrk="1" hangingPunct="1">
              <a:lnSpc>
                <a:spcPct val="80000"/>
              </a:lnSpc>
            </a:pPr>
            <a:r>
              <a:rPr lang="en-US" sz="1000" dirty="0" smtClean="0"/>
              <a:t>Subject matter experts can be used for complex jobs, especially if the jobs are not currently performed in the organization. Individuals that perform the job duties at another organization, department or work site can be helpful in explaining how the work gets done.</a:t>
            </a:r>
          </a:p>
          <a:p>
            <a:pPr eaLnBrk="1" hangingPunct="1">
              <a:lnSpc>
                <a:spcPct val="80000"/>
              </a:lnSpc>
            </a:pPr>
            <a:endParaRPr lang="en-US" sz="1000" dirty="0" smtClean="0"/>
          </a:p>
          <a:p>
            <a:pPr eaLnBrk="1" hangingPunct="1">
              <a:lnSpc>
                <a:spcPct val="80000"/>
              </a:lnSpc>
            </a:pPr>
            <a:r>
              <a:rPr lang="en-US" sz="1000" dirty="0" smtClean="0"/>
              <a:t>Industry resources such as associations (American Welding Society, National Automobile Dealers Association) often have job descriptions available to their members.</a:t>
            </a:r>
          </a:p>
          <a:p>
            <a:pPr eaLnBrk="1" hangingPunct="1">
              <a:lnSpc>
                <a:spcPct val="80000"/>
              </a:lnSpc>
            </a:pPr>
            <a:endParaRPr lang="en-US" sz="1000" dirty="0" smtClean="0"/>
          </a:p>
          <a:p>
            <a:pPr eaLnBrk="1" hangingPunct="1">
              <a:lnSpc>
                <a:spcPct val="80000"/>
              </a:lnSpc>
            </a:pPr>
            <a:r>
              <a:rPr lang="en-US" sz="1000" dirty="0" smtClean="0"/>
              <a:t>Professional associations like SHRM, the state bar association</a:t>
            </a:r>
            <a:r>
              <a:rPr lang="en-US" sz="1000" baseline="0" dirty="0" smtClean="0"/>
              <a:t> </a:t>
            </a:r>
            <a:r>
              <a:rPr lang="en-US" sz="1000" dirty="0" smtClean="0"/>
              <a:t>and  Municipal Firefighters Association can provide generic, benchmark job descriptions for jobs within the occupational family.</a:t>
            </a:r>
          </a:p>
        </p:txBody>
      </p:sp>
      <p:sp>
        <p:nvSpPr>
          <p:cNvPr id="76803" name="Slide Number Placeholder 3"/>
          <p:cNvSpPr>
            <a:spLocks noGrp="1"/>
          </p:cNvSpPr>
          <p:nvPr>
            <p:ph type="sldNum" sz="quarter" idx="5"/>
          </p:nvPr>
        </p:nvSpPr>
        <p:spPr>
          <a:noFill/>
        </p:spPr>
        <p:txBody>
          <a:bodyPr/>
          <a:lstStyle/>
          <a:p>
            <a:fld id="{FF4BF9B8-2C36-47EF-A4FE-6E72456FB030}"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p:cNvSpPr>
          <p:nvPr>
            <p:ph type="sldImg"/>
          </p:nvPr>
        </p:nvSpPr>
        <p:spPr>
          <a:ln/>
        </p:spPr>
      </p:sp>
      <p:sp>
        <p:nvSpPr>
          <p:cNvPr id="78850" name="Notes Placeholder 2"/>
          <p:cNvSpPr>
            <a:spLocks noGrp="1"/>
          </p:cNvSpPr>
          <p:nvPr>
            <p:ph type="body" idx="1"/>
          </p:nvPr>
        </p:nvSpPr>
        <p:spPr>
          <a:noFill/>
          <a:ln/>
        </p:spPr>
        <p:txBody>
          <a:bodyPr/>
          <a:lstStyle/>
          <a:p>
            <a:pPr defTabSz="927100" eaLnBrk="1" hangingPunct="1"/>
            <a:r>
              <a:rPr lang="en-US" sz="1100" dirty="0" smtClean="0"/>
              <a:t>Provided by the federal government, the former </a:t>
            </a:r>
            <a:r>
              <a:rPr lang="en-US" sz="1100" i="1" dirty="0" smtClean="0"/>
              <a:t>Dictionary of Occupational Titles</a:t>
            </a:r>
            <a:r>
              <a:rPr lang="en-US" sz="1100" dirty="0" smtClean="0"/>
              <a:t> is now offered online as O*Net. This is an extensive, easily searchable federal government resource that is comprehensive and detailed. It is an excellent starting point when conducting a job analysis. </a:t>
            </a:r>
          </a:p>
          <a:p>
            <a:pPr defTabSz="927100" eaLnBrk="1" hangingPunct="1"/>
            <a:endParaRPr lang="en-US" sz="1100" dirty="0" smtClean="0"/>
          </a:p>
          <a:p>
            <a:pPr defTabSz="927100" eaLnBrk="1" hangingPunct="1"/>
            <a:r>
              <a:rPr lang="en-US" sz="1100" dirty="0" smtClean="0"/>
              <a:t>O*Net is the nation's primary source of occupational information. Central to the project is the O*Net database, containing information on hundreds of standardized and occupation-specific descriptors. The database is continually updated by surveying a broad range of workers from each occupation. Information from this free database forms the heart of O*Net Online, the interactive application to search occupations. The database also provides the basis for Career Exploration Tools, a set of valuable assessment instruments for workers and students looking to find or change careers (Source: O*</a:t>
            </a:r>
            <a:r>
              <a:rPr lang="en-US" sz="1100" dirty="0" err="1" smtClean="0"/>
              <a:t>net.Online</a:t>
            </a:r>
            <a:r>
              <a:rPr lang="en-US" sz="1100" dirty="0" smtClean="0"/>
              <a:t>). </a:t>
            </a:r>
          </a:p>
          <a:p>
            <a:pPr defTabSz="927100" eaLnBrk="1" hangingPunct="1"/>
            <a:endParaRPr lang="en-US" sz="1100" dirty="0" smtClean="0"/>
          </a:p>
          <a:p>
            <a:pPr defTabSz="927100" eaLnBrk="1" hangingPunct="1"/>
            <a:r>
              <a:rPr lang="en-US" sz="1100" dirty="0" smtClean="0"/>
              <a:t>Every occupation requires a different mix of knowledge, skills and abilities, and is performed using a variety of activities and tasks. These distinguishing occupational characteristics are described by the </a:t>
            </a:r>
            <a:r>
              <a:rPr lang="en-US" sz="1100" dirty="0" smtClean="0">
                <a:hlinkClick r:id="rId3"/>
              </a:rPr>
              <a:t>O*Net Content Model</a:t>
            </a:r>
            <a:r>
              <a:rPr lang="en-US" sz="1100" dirty="0" smtClean="0"/>
              <a:t>, which encapsulates the key features of an occupation into a standardized, measurable set of variables called descriptors. The hierarchical model starts with six domains, describing the day-to-day aspects of the job and the qualifications and interests of the typical worker. The model expands to 277 descriptors collected by the O*Net program, with more collected by other federal agencies such as the Bureau of Labor Statistics. </a:t>
            </a:r>
          </a:p>
        </p:txBody>
      </p:sp>
      <p:sp>
        <p:nvSpPr>
          <p:cNvPr id="78851" name="Slide Number Placeholder 3"/>
          <p:cNvSpPr>
            <a:spLocks noGrp="1"/>
          </p:cNvSpPr>
          <p:nvPr>
            <p:ph type="sldNum" sz="quarter" idx="5"/>
          </p:nvPr>
        </p:nvSpPr>
        <p:spPr>
          <a:noFill/>
        </p:spPr>
        <p:txBody>
          <a:bodyPr/>
          <a:lstStyle/>
          <a:p>
            <a:fld id="{97ED0214-AA65-4BC6-82D8-B13D9CC6543E}"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a:ln/>
        </p:spPr>
      </p:sp>
      <p:sp>
        <p:nvSpPr>
          <p:cNvPr id="80898" name="Notes Placeholder 2"/>
          <p:cNvSpPr>
            <a:spLocks noGrp="1"/>
          </p:cNvSpPr>
          <p:nvPr>
            <p:ph type="body" idx="1"/>
          </p:nvPr>
        </p:nvSpPr>
        <p:spPr>
          <a:noFill/>
          <a:ln/>
        </p:spPr>
        <p:txBody>
          <a:bodyPr/>
          <a:lstStyle/>
          <a:p>
            <a:pPr eaLnBrk="1" hangingPunct="1"/>
            <a:r>
              <a:rPr lang="en-US" smtClean="0"/>
              <a:t>The Content Model was developed using research on job and organizational analysis. It embodies a view that reflects the character of occupations (through job-oriented descriptors) and people (through worker-oriented descriptors). The model also allows occupational information to be applied across jobs, sectors or industries (cross-occupational descriptors) and within occupations (occupational-specific descriptors). These descriptors are organized into six major domains, which enable users to focus on areas of information that specify the key attributes and characteristics of workers and occupations. </a:t>
            </a:r>
          </a:p>
          <a:p>
            <a:pPr eaLnBrk="1" hangingPunct="1"/>
            <a:endParaRPr lang="en-US" smtClean="0"/>
          </a:p>
          <a:p>
            <a:pPr eaLnBrk="1" hangingPunct="1"/>
            <a:r>
              <a:rPr lang="en-US" smtClean="0"/>
              <a:t>Follow the link to the URL - http://www.onetcenter.org/content.html for a complete description of the Content Model.</a:t>
            </a:r>
          </a:p>
          <a:p>
            <a:pPr eaLnBrk="1" hangingPunct="1"/>
            <a:endParaRPr lang="en-US" smtClean="0"/>
          </a:p>
          <a:p>
            <a:pPr eaLnBrk="1" hangingPunct="1"/>
            <a:endParaRPr lang="en-US" smtClean="0"/>
          </a:p>
        </p:txBody>
      </p:sp>
      <p:sp>
        <p:nvSpPr>
          <p:cNvPr id="80899" name="Slide Number Placeholder 3"/>
          <p:cNvSpPr>
            <a:spLocks noGrp="1"/>
          </p:cNvSpPr>
          <p:nvPr>
            <p:ph type="sldNum" sz="quarter" idx="5"/>
          </p:nvPr>
        </p:nvSpPr>
        <p:spPr>
          <a:noFill/>
        </p:spPr>
        <p:txBody>
          <a:bodyPr/>
          <a:lstStyle/>
          <a:p>
            <a:fld id="{FDEF811B-66EE-4A29-AB46-28703B76338A}"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a:ln/>
        </p:spPr>
      </p:sp>
      <p:sp>
        <p:nvSpPr>
          <p:cNvPr id="82946" name="Notes Placeholder 2"/>
          <p:cNvSpPr>
            <a:spLocks noGrp="1"/>
          </p:cNvSpPr>
          <p:nvPr>
            <p:ph type="body" idx="1"/>
          </p:nvPr>
        </p:nvSpPr>
        <p:spPr>
          <a:noFill/>
          <a:ln/>
        </p:spPr>
        <p:txBody>
          <a:bodyPr/>
          <a:lstStyle/>
          <a:p>
            <a:pPr eaLnBrk="1" hangingPunct="1">
              <a:lnSpc>
                <a:spcPct val="80000"/>
              </a:lnSpc>
            </a:pPr>
            <a:r>
              <a:rPr lang="en-US" sz="1000" dirty="0" smtClean="0"/>
              <a:t>In the end, a combination of sources is the best solution because the strengths and weaknesses of the various sources can be offset by using several sources. Different people and sources can provide unique perspectives about the job. It is usually best to triangulate the information from several points. This allows you to compare and contrast the information and draw the most comprehensive picture of the job. The job incumbent may see things differently than the manager. For instance, the job incumbent is likely to inflate the importance of his/her job duties to “pump up” the job’s value. However the manager may wish to deflate the job’s value so as not to be forced to pay more for the work. The motivations of each information source must be considered when collecting job-related information.</a:t>
            </a:r>
          </a:p>
          <a:p>
            <a:pPr eaLnBrk="1" hangingPunct="1">
              <a:lnSpc>
                <a:spcPct val="80000"/>
              </a:lnSpc>
            </a:pPr>
            <a:endParaRPr lang="en-US" sz="1000" dirty="0" smtClean="0"/>
          </a:p>
          <a:p>
            <a:pPr eaLnBrk="1" hangingPunct="1">
              <a:lnSpc>
                <a:spcPct val="80000"/>
              </a:lnSpc>
            </a:pPr>
            <a:r>
              <a:rPr lang="en-US" sz="1000" dirty="0" smtClean="0"/>
              <a:t>Review the importance of job analysis to HR practices. Reinforce the essence of job analysis and the key role it plays in assuring that the organization is in compliance with all statutory requirements as well as staying current with changes in the way work gets done. </a:t>
            </a:r>
          </a:p>
          <a:p>
            <a:pPr eaLnBrk="1" hangingPunct="1">
              <a:lnSpc>
                <a:spcPct val="80000"/>
              </a:lnSpc>
            </a:pPr>
            <a:endParaRPr lang="en-US" sz="1000" dirty="0" smtClean="0"/>
          </a:p>
          <a:p>
            <a:pPr eaLnBrk="1" hangingPunct="1">
              <a:lnSpc>
                <a:spcPct val="80000"/>
              </a:lnSpc>
            </a:pPr>
            <a:r>
              <a:rPr lang="en-US" sz="1000" dirty="0" smtClean="0"/>
              <a:t>Assign students to retrieve one of the following job descriptions from O*Net:</a:t>
            </a:r>
          </a:p>
          <a:p>
            <a:pPr eaLnBrk="1" hangingPunct="1">
              <a:lnSpc>
                <a:spcPct val="80000"/>
              </a:lnSpc>
            </a:pPr>
            <a:r>
              <a:rPr lang="en-US" sz="1000" dirty="0" smtClean="0"/>
              <a:t>* Dental hygienist.</a:t>
            </a:r>
          </a:p>
          <a:p>
            <a:pPr eaLnBrk="1" hangingPunct="1">
              <a:lnSpc>
                <a:spcPct val="80000"/>
              </a:lnSpc>
            </a:pPr>
            <a:r>
              <a:rPr lang="en-US" sz="1000" dirty="0" smtClean="0"/>
              <a:t>* Waiter and waitress.</a:t>
            </a:r>
          </a:p>
          <a:p>
            <a:pPr eaLnBrk="1" hangingPunct="1">
              <a:lnSpc>
                <a:spcPct val="80000"/>
              </a:lnSpc>
            </a:pPr>
            <a:r>
              <a:rPr lang="en-US" sz="1000" dirty="0" smtClean="0"/>
              <a:t>* Real estate sales agent.</a:t>
            </a:r>
          </a:p>
          <a:p>
            <a:pPr eaLnBrk="1" hangingPunct="1">
              <a:lnSpc>
                <a:spcPct val="80000"/>
              </a:lnSpc>
            </a:pPr>
            <a:r>
              <a:rPr lang="en-US" sz="1000" dirty="0" smtClean="0"/>
              <a:t>* Floral designer.</a:t>
            </a:r>
          </a:p>
          <a:p>
            <a:pPr eaLnBrk="1" hangingPunct="1">
              <a:lnSpc>
                <a:spcPct val="80000"/>
              </a:lnSpc>
            </a:pPr>
            <a:r>
              <a:rPr lang="en-US" sz="1000" dirty="0" smtClean="0"/>
              <a:t>* Hairdresser, hairstylist, cosmetologist.</a:t>
            </a:r>
          </a:p>
          <a:p>
            <a:pPr eaLnBrk="1" hangingPunct="1">
              <a:lnSpc>
                <a:spcPct val="80000"/>
              </a:lnSpc>
            </a:pPr>
            <a:r>
              <a:rPr lang="en-US" sz="1000" dirty="0" smtClean="0"/>
              <a:t>* Retail salesperson.</a:t>
            </a:r>
          </a:p>
          <a:p>
            <a:pPr eaLnBrk="1" hangingPunct="1">
              <a:lnSpc>
                <a:spcPct val="80000"/>
              </a:lnSpc>
            </a:pPr>
            <a:endParaRPr lang="en-US" sz="1000" dirty="0" smtClean="0"/>
          </a:p>
          <a:p>
            <a:pPr eaLnBrk="1" hangingPunct="1">
              <a:lnSpc>
                <a:spcPct val="80000"/>
              </a:lnSpc>
            </a:pPr>
            <a:r>
              <a:rPr lang="en-US" sz="1000" dirty="0" smtClean="0"/>
              <a:t>Students will likely have personal knowledge of these occupations and may have even held some of the jobs (waiter/waitress and retail salesperson). Because the hands-on activity requires students to visualize the job being performed, it is helpful to use jobs with which they are familiar.</a:t>
            </a:r>
          </a:p>
          <a:p>
            <a:pPr eaLnBrk="1" hangingPunct="1">
              <a:lnSpc>
                <a:spcPct val="80000"/>
              </a:lnSpc>
            </a:pPr>
            <a:endParaRPr lang="en-US" sz="1000" dirty="0" smtClean="0"/>
          </a:p>
          <a:p>
            <a:pPr eaLnBrk="1" hangingPunct="1">
              <a:lnSpc>
                <a:spcPct val="80000"/>
              </a:lnSpc>
            </a:pPr>
            <a:r>
              <a:rPr lang="en-US" sz="1000" dirty="0" smtClean="0"/>
              <a:t>Each student should retrieve and print a job description and bring it to the next class session.</a:t>
            </a:r>
          </a:p>
        </p:txBody>
      </p:sp>
      <p:sp>
        <p:nvSpPr>
          <p:cNvPr id="82947" name="Slide Number Placeholder 3"/>
          <p:cNvSpPr>
            <a:spLocks noGrp="1"/>
          </p:cNvSpPr>
          <p:nvPr>
            <p:ph type="sldNum" sz="quarter" idx="5"/>
          </p:nvPr>
        </p:nvSpPr>
        <p:spPr>
          <a:noFill/>
        </p:spPr>
        <p:txBody>
          <a:bodyPr/>
          <a:lstStyle/>
          <a:p>
            <a:fld id="{F27C6C08-C82F-452E-9809-8C53D1AD3073}"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a:ln/>
        </p:spPr>
      </p:sp>
      <p:sp>
        <p:nvSpPr>
          <p:cNvPr id="84994" name="Notes Placeholder 2"/>
          <p:cNvSpPr>
            <a:spLocks noGrp="1"/>
          </p:cNvSpPr>
          <p:nvPr>
            <p:ph type="body" idx="1"/>
          </p:nvPr>
        </p:nvSpPr>
        <p:spPr>
          <a:noFill/>
          <a:ln/>
        </p:spPr>
        <p:txBody>
          <a:bodyPr/>
          <a:lstStyle/>
          <a:p>
            <a:pPr eaLnBrk="1" hangingPunct="1"/>
            <a:r>
              <a:rPr lang="en-US" dirty="0" smtClean="0"/>
              <a:t>Review the key points from the first session. Ask students about the:</a:t>
            </a:r>
          </a:p>
          <a:p>
            <a:pPr eaLnBrk="1" hangingPunct="1">
              <a:buFontTx/>
              <a:buChar char="•"/>
            </a:pPr>
            <a:r>
              <a:rPr lang="en-US" dirty="0" smtClean="0"/>
              <a:t>History of job analysis.</a:t>
            </a:r>
          </a:p>
          <a:p>
            <a:pPr eaLnBrk="1" hangingPunct="1">
              <a:buFontTx/>
              <a:buChar char="•"/>
            </a:pPr>
            <a:r>
              <a:rPr lang="en-US" dirty="0" smtClean="0"/>
              <a:t>Role of job analysis in conducting HRM activities.</a:t>
            </a:r>
          </a:p>
          <a:p>
            <a:pPr eaLnBrk="1" hangingPunct="1">
              <a:buFontTx/>
              <a:buChar char="•"/>
            </a:pPr>
            <a:r>
              <a:rPr lang="en-US" dirty="0" smtClean="0"/>
              <a:t>Information needed to conduct a job analysis.</a:t>
            </a:r>
          </a:p>
          <a:p>
            <a:pPr eaLnBrk="1" hangingPunct="1">
              <a:buFontTx/>
              <a:buChar char="•"/>
            </a:pPr>
            <a:r>
              <a:rPr lang="en-US" dirty="0" smtClean="0"/>
              <a:t>Sources of job information that can be used.</a:t>
            </a:r>
          </a:p>
          <a:p>
            <a:pPr eaLnBrk="1" hangingPunct="1"/>
            <a:endParaRPr lang="en-US" dirty="0" smtClean="0"/>
          </a:p>
          <a:p>
            <a:pPr eaLnBrk="1" hangingPunct="1"/>
            <a:r>
              <a:rPr lang="en-US" dirty="0" smtClean="0"/>
              <a:t>Introduce this session’s learning objectives.</a:t>
            </a:r>
          </a:p>
          <a:p>
            <a:pPr eaLnBrk="1" hangingPunct="1"/>
            <a:endParaRPr lang="en-US" dirty="0" smtClean="0"/>
          </a:p>
          <a:p>
            <a:pPr eaLnBrk="1" hangingPunct="1"/>
            <a:r>
              <a:rPr lang="en-US" dirty="0" smtClean="0"/>
              <a:t>In this session, we will describe the various data collection methods and discuss the advantages and disadvantages of each method. Students will complete a group activity that involves retrieval of a job description from O*Net and an analysis of that job description. This activity provides hands-on experience with the O*Net web site and in-depth review of a specific job description. At the end of this session, students will have a working knowledge of job information sources, data collection methods and techniques to evaluate the importance of various tasks and duties necessary to perform the job.</a:t>
            </a:r>
          </a:p>
          <a:p>
            <a:pPr eaLnBrk="1" hangingPunct="1"/>
            <a:endParaRPr lang="en-US" dirty="0" smtClean="0"/>
          </a:p>
        </p:txBody>
      </p:sp>
      <p:sp>
        <p:nvSpPr>
          <p:cNvPr id="84995" name="Slide Number Placeholder 3"/>
          <p:cNvSpPr>
            <a:spLocks noGrp="1"/>
          </p:cNvSpPr>
          <p:nvPr>
            <p:ph type="sldNum" sz="quarter" idx="5"/>
          </p:nvPr>
        </p:nvSpPr>
        <p:spPr>
          <a:noFill/>
        </p:spPr>
        <p:txBody>
          <a:bodyPr/>
          <a:lstStyle/>
          <a:p>
            <a:fld id="{1760BF1F-F2B9-42DA-9315-90780D2E2FBA}"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p:cNvSpPr>
          <p:nvPr>
            <p:ph type="sldImg"/>
          </p:nvPr>
        </p:nvSpPr>
        <p:spPr>
          <a:ln/>
        </p:spPr>
      </p:sp>
      <p:sp>
        <p:nvSpPr>
          <p:cNvPr id="87042" name="Notes Placeholder 2"/>
          <p:cNvSpPr>
            <a:spLocks noGrp="1"/>
          </p:cNvSpPr>
          <p:nvPr>
            <p:ph type="body" idx="1"/>
          </p:nvPr>
        </p:nvSpPr>
        <p:spPr>
          <a:noFill/>
          <a:ln/>
        </p:spPr>
        <p:txBody>
          <a:bodyPr/>
          <a:lstStyle/>
          <a:p>
            <a:pPr eaLnBrk="1" hangingPunct="1"/>
            <a:r>
              <a:rPr lang="en-US" dirty="0" smtClean="0"/>
              <a:t>Just as there are many information sources about jobs, there are various methods that can be used to collect this data. Each method has strengths and weaknesses, and some methods work better under particular circumstances. The decision about which methods to use is based on:</a:t>
            </a:r>
          </a:p>
          <a:p>
            <a:pPr eaLnBrk="1" hangingPunct="1"/>
            <a:endParaRPr lang="en-US" dirty="0" smtClean="0"/>
          </a:p>
          <a:p>
            <a:pPr eaLnBrk="1" hangingPunct="1"/>
            <a:r>
              <a:rPr lang="en-US" dirty="0" smtClean="0"/>
              <a:t>1. The purpose for the job analysis.</a:t>
            </a:r>
          </a:p>
          <a:p>
            <a:pPr eaLnBrk="1" hangingPunct="1"/>
            <a:r>
              <a:rPr lang="en-US" dirty="0" smtClean="0"/>
              <a:t>2. The cost and time constraints for the process.</a:t>
            </a:r>
          </a:p>
          <a:p>
            <a:pPr eaLnBrk="1" hangingPunct="1"/>
            <a:r>
              <a:rPr lang="en-US" dirty="0" smtClean="0"/>
              <a:t>3. Accessibility to the job site; hazards inherent on the job.</a:t>
            </a:r>
          </a:p>
          <a:p>
            <a:pPr eaLnBrk="1" hangingPunct="1"/>
            <a:r>
              <a:rPr lang="en-US" dirty="0" smtClean="0"/>
              <a:t>4. Repeatability of job tasks.</a:t>
            </a:r>
          </a:p>
          <a:p>
            <a:pPr eaLnBrk="1" hangingPunct="1"/>
            <a:r>
              <a:rPr lang="en-US" dirty="0" smtClean="0"/>
              <a:t>5. Number of job incumbents.</a:t>
            </a:r>
          </a:p>
          <a:p>
            <a:pPr eaLnBrk="1" hangingPunct="1">
              <a:buFontTx/>
              <a:buAutoNum type="arabicPeriod" startAt="6"/>
            </a:pPr>
            <a:r>
              <a:rPr lang="en-US" dirty="0" smtClean="0"/>
              <a:t> Amount of training needed to conduct the analysis.</a:t>
            </a:r>
          </a:p>
          <a:p>
            <a:pPr eaLnBrk="1" hangingPunct="1"/>
            <a:endParaRPr lang="en-US" dirty="0" smtClean="0"/>
          </a:p>
          <a:p>
            <a:pPr eaLnBrk="1" hangingPunct="1"/>
            <a:r>
              <a:rPr lang="en-US" dirty="0" smtClean="0"/>
              <a:t>Each method is explained in detail on the following slides. Strengths and weaknesses of each method are also discussed. </a:t>
            </a:r>
          </a:p>
          <a:p>
            <a:pPr eaLnBrk="1" hangingPunct="1"/>
            <a:endParaRPr lang="en-US" dirty="0" smtClean="0"/>
          </a:p>
          <a:p>
            <a:pPr eaLnBrk="1" hangingPunct="1"/>
            <a:r>
              <a:rPr lang="en-US" dirty="0" smtClean="0"/>
              <a:t>Source:</a:t>
            </a:r>
          </a:p>
          <a:p>
            <a:pPr eaLnBrk="1" hangingPunct="1"/>
            <a:r>
              <a:rPr lang="en-US" dirty="0" smtClean="0"/>
              <a:t>Mathis and Jackson (2008), 179-182.</a:t>
            </a:r>
          </a:p>
          <a:p>
            <a:pPr eaLnBrk="1" hangingPunct="1"/>
            <a:endParaRPr lang="en-US" dirty="0" smtClean="0"/>
          </a:p>
        </p:txBody>
      </p:sp>
      <p:sp>
        <p:nvSpPr>
          <p:cNvPr id="87043" name="Slide Number Placeholder 3"/>
          <p:cNvSpPr>
            <a:spLocks noGrp="1"/>
          </p:cNvSpPr>
          <p:nvPr>
            <p:ph type="sldNum" sz="quarter" idx="5"/>
          </p:nvPr>
        </p:nvSpPr>
        <p:spPr>
          <a:noFill/>
        </p:spPr>
        <p:txBody>
          <a:bodyPr/>
          <a:lstStyle/>
          <a:p>
            <a:fld id="{486C6995-7501-4F61-8D8F-8D5A4C7E9EC1}"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a:spLocks noGrp="1"/>
          </p:cNvSpPr>
          <p:nvPr>
            <p:ph type="body" idx="1"/>
          </p:nvPr>
        </p:nvSpPr>
        <p:spPr>
          <a:noFill/>
          <a:ln/>
        </p:spPr>
        <p:txBody>
          <a:bodyPr/>
          <a:lstStyle/>
          <a:p>
            <a:pPr defTabSz="927100" eaLnBrk="1" hangingPunct="1"/>
            <a:r>
              <a:rPr lang="en-US" dirty="0" smtClean="0"/>
              <a:t>Introduce the learning session objectives and define job analysis. These objectives were modified from </a:t>
            </a:r>
            <a:r>
              <a:rPr lang="en-US" dirty="0" err="1" smtClean="0"/>
              <a:t>Heneman</a:t>
            </a:r>
            <a:r>
              <a:rPr lang="en-US" dirty="0" smtClean="0"/>
              <a:t> and Judge</a:t>
            </a:r>
            <a:r>
              <a:rPr lang="en-US" baseline="0" dirty="0" smtClean="0"/>
              <a:t> (</a:t>
            </a:r>
            <a:r>
              <a:rPr lang="en-US" dirty="0" smtClean="0"/>
              <a:t>2009).</a:t>
            </a:r>
          </a:p>
          <a:p>
            <a:pPr defTabSz="927100" eaLnBrk="1" hangingPunct="1"/>
            <a:endParaRPr lang="en-US" dirty="0" smtClean="0"/>
          </a:p>
          <a:p>
            <a:pPr defTabSz="927100" eaLnBrk="1" hangingPunct="1"/>
            <a:r>
              <a:rPr lang="en-US" dirty="0" smtClean="0"/>
              <a:t>In this first session, you will discuss the history of job analysis and show students how integral the understanding and codification of jobs are to the efficient functioning of HR in an organization. Students should understand the evolution of work and how job analysis changed in response to the changing work environment. The session concludes with what information is needed to effectively conduct a job analysis. </a:t>
            </a:r>
          </a:p>
        </p:txBody>
      </p:sp>
      <p:sp>
        <p:nvSpPr>
          <p:cNvPr id="17411" name="Slide Number Placeholder 3"/>
          <p:cNvSpPr>
            <a:spLocks noGrp="1"/>
          </p:cNvSpPr>
          <p:nvPr>
            <p:ph type="sldNum" sz="quarter" idx="5"/>
          </p:nvPr>
        </p:nvSpPr>
        <p:spPr>
          <a:noFill/>
        </p:spPr>
        <p:txBody>
          <a:bodyPr/>
          <a:lstStyle/>
          <a:p>
            <a:fld id="{92DE0E04-E8C5-43C2-A1D3-34C4747DCC01}"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p:cNvSpPr>
          <p:nvPr>
            <p:ph type="sldImg"/>
          </p:nvPr>
        </p:nvSpPr>
        <p:spPr>
          <a:ln/>
        </p:spPr>
      </p:sp>
      <p:sp>
        <p:nvSpPr>
          <p:cNvPr id="89090" name="Notes Placeholder 2"/>
          <p:cNvSpPr>
            <a:spLocks noGrp="1"/>
          </p:cNvSpPr>
          <p:nvPr>
            <p:ph type="body" idx="1"/>
          </p:nvPr>
        </p:nvSpPr>
        <p:spPr>
          <a:noFill/>
          <a:ln/>
        </p:spPr>
        <p:txBody>
          <a:bodyPr/>
          <a:lstStyle/>
          <a:p>
            <a:pPr defTabSz="927100" eaLnBrk="1" hangingPunct="1"/>
            <a:r>
              <a:rPr lang="en-US" smtClean="0"/>
              <a:t>Observation</a:t>
            </a:r>
          </a:p>
          <a:p>
            <a:pPr defTabSz="927100" eaLnBrk="1" hangingPunct="1"/>
            <a:r>
              <a:rPr lang="en-US" smtClean="0"/>
              <a:t>For this method, the job analyst visits the job site and watches workers perform the job tasks. It is advisable to observe several different workers performing the job because each worker may perform the tasks in different sequences or ways. The job analyst takes notes or records the workers in action on video. It is important to consult local and state laws regarding privacy and obtain proper consent to record employees on the job.</a:t>
            </a:r>
          </a:p>
          <a:p>
            <a:pPr defTabSz="927100" eaLnBrk="1" hangingPunct="1"/>
            <a:endParaRPr lang="en-US" smtClean="0"/>
          </a:p>
          <a:p>
            <a:pPr defTabSz="927100" eaLnBrk="1" hangingPunct="1"/>
            <a:r>
              <a:rPr lang="en-US" smtClean="0"/>
              <a:t>In situations where the work is hazardous or it would be difficult to travel to the job site, it might be possible to recreate the job in a laboratory setting. However, this would be expensive and would not allow the job analyst to observe the actual job context in which the work takes place.</a:t>
            </a:r>
          </a:p>
          <a:p>
            <a:pPr defTabSz="927100" eaLnBrk="1" hangingPunct="1"/>
            <a:endParaRPr lang="en-US" smtClean="0"/>
          </a:p>
        </p:txBody>
      </p:sp>
      <p:sp>
        <p:nvSpPr>
          <p:cNvPr id="89091" name="Slide Number Placeholder 3"/>
          <p:cNvSpPr>
            <a:spLocks noGrp="1"/>
          </p:cNvSpPr>
          <p:nvPr>
            <p:ph type="sldNum" sz="quarter" idx="5"/>
          </p:nvPr>
        </p:nvSpPr>
        <p:spPr>
          <a:noFill/>
        </p:spPr>
        <p:txBody>
          <a:bodyPr/>
          <a:lstStyle/>
          <a:p>
            <a:fld id="{7B9AAFED-0F1F-4439-9503-FFA8551B7A06}"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p:cNvSpPr>
          <p:nvPr>
            <p:ph type="sldImg"/>
          </p:nvPr>
        </p:nvSpPr>
        <p:spPr>
          <a:ln/>
        </p:spPr>
      </p:sp>
      <p:sp>
        <p:nvSpPr>
          <p:cNvPr id="91138" name="Notes Placeholder 2"/>
          <p:cNvSpPr>
            <a:spLocks noGrp="1"/>
          </p:cNvSpPr>
          <p:nvPr>
            <p:ph type="body" idx="1"/>
          </p:nvPr>
        </p:nvSpPr>
        <p:spPr>
          <a:noFill/>
          <a:ln/>
        </p:spPr>
        <p:txBody>
          <a:bodyPr/>
          <a:lstStyle/>
          <a:p>
            <a:pPr defTabSz="927100" eaLnBrk="1" hangingPunct="1"/>
            <a:r>
              <a:rPr lang="en-US" smtClean="0"/>
              <a:t>Work sample</a:t>
            </a:r>
          </a:p>
          <a:p>
            <a:pPr defTabSz="927100" eaLnBrk="1" hangingPunct="1"/>
            <a:r>
              <a:rPr lang="en-US" smtClean="0"/>
              <a:t>A work sample is a snippet or small segment of the total job that represents the typical tasks and duties performed. For example, a work sample for a nurse would be observing the nurse taking a patient’s vital signs. This is a task that is repeated frequently in the course of the job and demonstrates the knowledge and skills needed to successfully perform the job. When a job analyst uses a work sample, it is important to select portions of the job that are representative of the overall job.</a:t>
            </a:r>
          </a:p>
          <a:p>
            <a:pPr defTabSz="927100" eaLnBrk="1" hangingPunct="1"/>
            <a:endParaRPr lang="en-US" smtClean="0"/>
          </a:p>
          <a:p>
            <a:pPr defTabSz="927100" eaLnBrk="1" hangingPunct="1"/>
            <a:r>
              <a:rPr lang="en-US" smtClean="0"/>
              <a:t>The work sample might also consist of completed work reports or documents produced in the course of performing the job. For example, a work sample for a graphic artist might be the final mock-up of a brochure that was designed. As with sampling job performance, it is important to obtain representative samples of typical, common work output.</a:t>
            </a:r>
          </a:p>
          <a:p>
            <a:pPr defTabSz="927100" eaLnBrk="1" hangingPunct="1"/>
            <a:endParaRPr lang="en-US" smtClean="0"/>
          </a:p>
        </p:txBody>
      </p:sp>
      <p:sp>
        <p:nvSpPr>
          <p:cNvPr id="91139" name="Slide Number Placeholder 3"/>
          <p:cNvSpPr>
            <a:spLocks noGrp="1"/>
          </p:cNvSpPr>
          <p:nvPr>
            <p:ph type="sldNum" sz="quarter" idx="5"/>
          </p:nvPr>
        </p:nvSpPr>
        <p:spPr>
          <a:noFill/>
        </p:spPr>
        <p:txBody>
          <a:bodyPr/>
          <a:lstStyle/>
          <a:p>
            <a:fld id="{58E58FED-963F-4B94-8680-E6B7129564FA}"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lide Image Placeholder 1"/>
          <p:cNvSpPr>
            <a:spLocks noGrp="1" noRot="1" noChangeAspect="1"/>
          </p:cNvSpPr>
          <p:nvPr>
            <p:ph type="sldImg"/>
          </p:nvPr>
        </p:nvSpPr>
        <p:spPr>
          <a:ln/>
        </p:spPr>
      </p:sp>
      <p:sp>
        <p:nvSpPr>
          <p:cNvPr id="93186" name="Notes Placeholder 2"/>
          <p:cNvSpPr>
            <a:spLocks noGrp="1"/>
          </p:cNvSpPr>
          <p:nvPr>
            <p:ph type="body" idx="1"/>
          </p:nvPr>
        </p:nvSpPr>
        <p:spPr>
          <a:noFill/>
          <a:ln/>
        </p:spPr>
        <p:txBody>
          <a:bodyPr/>
          <a:lstStyle/>
          <a:p>
            <a:pPr defTabSz="927100" eaLnBrk="1" hangingPunct="1"/>
            <a:r>
              <a:rPr lang="en-US" smtClean="0"/>
              <a:t>Work diary</a:t>
            </a:r>
          </a:p>
          <a:p>
            <a:pPr defTabSz="927100" eaLnBrk="1" hangingPunct="1"/>
            <a:r>
              <a:rPr lang="en-US" smtClean="0"/>
              <a:t>The work diary or log requires that employees record their daily activities, noting the frequency of each task and the time required to perform each task. The employee keeping the log must be highly motivated to dutifully record all tasks performed and the details of each task. This can be a rich source of information but may be burdensome to the employee.</a:t>
            </a:r>
          </a:p>
          <a:p>
            <a:pPr defTabSz="927100" eaLnBrk="1" hangingPunct="1"/>
            <a:endParaRPr lang="en-US" smtClean="0"/>
          </a:p>
        </p:txBody>
      </p:sp>
      <p:sp>
        <p:nvSpPr>
          <p:cNvPr id="93187" name="Slide Number Placeholder 3"/>
          <p:cNvSpPr>
            <a:spLocks noGrp="1"/>
          </p:cNvSpPr>
          <p:nvPr>
            <p:ph type="sldNum" sz="quarter" idx="5"/>
          </p:nvPr>
        </p:nvSpPr>
        <p:spPr>
          <a:noFill/>
        </p:spPr>
        <p:txBody>
          <a:bodyPr/>
          <a:lstStyle/>
          <a:p>
            <a:fld id="{596B8FDD-4C3D-4715-88E2-E0EBA939C69F}"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Slide Image Placeholder 1"/>
          <p:cNvSpPr>
            <a:spLocks noGrp="1" noRot="1" noChangeAspect="1"/>
          </p:cNvSpPr>
          <p:nvPr>
            <p:ph type="sldImg"/>
          </p:nvPr>
        </p:nvSpPr>
        <p:spPr>
          <a:ln/>
        </p:spPr>
      </p:sp>
      <p:sp>
        <p:nvSpPr>
          <p:cNvPr id="95234" name="Notes Placeholder 2"/>
          <p:cNvSpPr>
            <a:spLocks noGrp="1"/>
          </p:cNvSpPr>
          <p:nvPr>
            <p:ph type="body" idx="1"/>
          </p:nvPr>
        </p:nvSpPr>
        <p:spPr>
          <a:noFill/>
          <a:ln/>
        </p:spPr>
        <p:txBody>
          <a:bodyPr/>
          <a:lstStyle/>
          <a:p>
            <a:pPr defTabSz="927100" eaLnBrk="1" hangingPunct="1"/>
            <a:r>
              <a:rPr lang="en-US" dirty="0" smtClean="0"/>
              <a:t>Interview</a:t>
            </a:r>
          </a:p>
          <a:p>
            <a:pPr defTabSz="927100" eaLnBrk="1" hangingPunct="1"/>
            <a:r>
              <a:rPr lang="en-US" dirty="0" smtClean="0"/>
              <a:t>The job analyst might interview job incumbents, managers, former jobholders or other individuals who have information about the job. The interview might involve multiple interviewees (such as several job incumbents) to reduce the time required for the job analyst. It is optimal to use a standardized interview format so that the job analyst ensures that all relevant information is obtained.</a:t>
            </a:r>
          </a:p>
          <a:p>
            <a:pPr defTabSz="927100" eaLnBrk="1" hangingPunct="1"/>
            <a:endParaRPr lang="en-US" dirty="0" smtClean="0"/>
          </a:p>
          <a:p>
            <a:pPr defTabSz="927100" eaLnBrk="1" hangingPunct="1"/>
            <a:r>
              <a:rPr lang="en-US" dirty="0" smtClean="0"/>
              <a:t>SMEs--subject matter experts--are individuals who bring particular expertise to the job analysis process obtained through first-hand knowledge of the job being analyzed. For example, a school superintendent would be an SME if the job of school principal was being analyzed (</a:t>
            </a:r>
            <a:r>
              <a:rPr lang="en-US" dirty="0" err="1" smtClean="0"/>
              <a:t>Henemen</a:t>
            </a:r>
            <a:r>
              <a:rPr lang="en-US" dirty="0" smtClean="0"/>
              <a:t> and Judge, p. 170).</a:t>
            </a:r>
          </a:p>
          <a:p>
            <a:pPr defTabSz="927100" eaLnBrk="1" hangingPunct="1"/>
            <a:endParaRPr lang="en-US" dirty="0" smtClean="0"/>
          </a:p>
        </p:txBody>
      </p:sp>
      <p:sp>
        <p:nvSpPr>
          <p:cNvPr id="95235" name="Slide Number Placeholder 3"/>
          <p:cNvSpPr>
            <a:spLocks noGrp="1"/>
          </p:cNvSpPr>
          <p:nvPr>
            <p:ph type="sldNum" sz="quarter" idx="5"/>
          </p:nvPr>
        </p:nvSpPr>
        <p:spPr>
          <a:noFill/>
        </p:spPr>
        <p:txBody>
          <a:bodyPr/>
          <a:lstStyle/>
          <a:p>
            <a:fld id="{B73A2EDB-9FB8-465D-B1F2-3225A05326F5}"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Slide Image Placeholder 1"/>
          <p:cNvSpPr>
            <a:spLocks noGrp="1" noRot="1" noChangeAspect="1"/>
          </p:cNvSpPr>
          <p:nvPr>
            <p:ph type="sldImg"/>
          </p:nvPr>
        </p:nvSpPr>
        <p:spPr>
          <a:ln/>
        </p:spPr>
      </p:sp>
      <p:sp>
        <p:nvSpPr>
          <p:cNvPr id="97282" name="Notes Placeholder 2"/>
          <p:cNvSpPr>
            <a:spLocks noGrp="1"/>
          </p:cNvSpPr>
          <p:nvPr>
            <p:ph type="body" idx="1"/>
          </p:nvPr>
        </p:nvSpPr>
        <p:spPr>
          <a:noFill/>
          <a:ln/>
        </p:spPr>
        <p:txBody>
          <a:bodyPr/>
          <a:lstStyle/>
          <a:p>
            <a:pPr defTabSz="927100" eaLnBrk="1" hangingPunct="1"/>
            <a:r>
              <a:rPr lang="en-US" dirty="0" smtClean="0"/>
              <a:t>Questionnaire</a:t>
            </a:r>
          </a:p>
          <a:p>
            <a:pPr defTabSz="927100" eaLnBrk="1" hangingPunct="1"/>
            <a:r>
              <a:rPr lang="en-US" dirty="0" smtClean="0"/>
              <a:t>The questionnaire or survey method is commonly used to analyze jobs. A standardized form is given to individuals with knowledge about the job. This provides a great deal of information in a relatively short time. The responses are collected and compared by the job analyst to determine what the real job elements are. The survey method assumes that those completing the form have sufficient knowledge of the job to complete the form accurately. It also assumes that individuals are literate and able to evaluate the job objectively.</a:t>
            </a:r>
          </a:p>
          <a:p>
            <a:pPr defTabSz="927100" eaLnBrk="1" hangingPunct="1"/>
            <a:endParaRPr lang="en-US" dirty="0" smtClean="0"/>
          </a:p>
          <a:p>
            <a:pPr defTabSz="927100" eaLnBrk="1" hangingPunct="1"/>
            <a:r>
              <a:rPr lang="en-US" dirty="0" smtClean="0"/>
              <a:t>Noteworthy job survey instruments are the Position Analysis Questionnaire (PAQ) and the Managerial Job Analysis Questionnaire (MPDQ). The PAQ assesses 27 job dimensions composed of 187 elements. The MPDQ includes more than 200 statements relative to managerial job dimensions such as decision making and delegating.</a:t>
            </a:r>
          </a:p>
          <a:p>
            <a:pPr defTabSz="927100" eaLnBrk="1" hangingPunct="1"/>
            <a:endParaRPr lang="en-US" dirty="0" smtClean="0"/>
          </a:p>
          <a:p>
            <a:pPr defTabSz="927100" eaLnBrk="1" hangingPunct="1"/>
            <a:r>
              <a:rPr lang="en-US" dirty="0" smtClean="0"/>
              <a:t>When outsourcing the job analysis process to a consulting firm, it is likely that the firm has its own copyrighted questionnaire or would develop a custom questionnaire for the client.</a:t>
            </a:r>
          </a:p>
          <a:p>
            <a:pPr defTabSz="927100" eaLnBrk="1" hangingPunct="1"/>
            <a:endParaRPr lang="en-US" dirty="0" smtClean="0"/>
          </a:p>
          <a:p>
            <a:pPr defTabSz="927100" eaLnBrk="1" hangingPunct="1"/>
            <a:endParaRPr lang="en-US" dirty="0" smtClean="0"/>
          </a:p>
        </p:txBody>
      </p:sp>
      <p:sp>
        <p:nvSpPr>
          <p:cNvPr id="97283" name="Slide Number Placeholder 3"/>
          <p:cNvSpPr>
            <a:spLocks noGrp="1"/>
          </p:cNvSpPr>
          <p:nvPr>
            <p:ph type="sldNum" sz="quarter" idx="5"/>
          </p:nvPr>
        </p:nvSpPr>
        <p:spPr>
          <a:noFill/>
        </p:spPr>
        <p:txBody>
          <a:bodyPr/>
          <a:lstStyle/>
          <a:p>
            <a:fld id="{F617CD8F-0C0E-4C9F-B877-96657A862D88}"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Slide Image Placeholder 1"/>
          <p:cNvSpPr>
            <a:spLocks noGrp="1" noRot="1" noChangeAspect="1"/>
          </p:cNvSpPr>
          <p:nvPr>
            <p:ph type="sldImg"/>
          </p:nvPr>
        </p:nvSpPr>
        <p:spPr>
          <a:ln/>
        </p:spPr>
      </p:sp>
      <p:sp>
        <p:nvSpPr>
          <p:cNvPr id="99330" name="Notes Placeholder 2"/>
          <p:cNvSpPr>
            <a:spLocks noGrp="1"/>
          </p:cNvSpPr>
          <p:nvPr>
            <p:ph type="body" idx="1"/>
          </p:nvPr>
        </p:nvSpPr>
        <p:spPr>
          <a:noFill/>
          <a:ln/>
        </p:spPr>
        <p:txBody>
          <a:bodyPr/>
          <a:lstStyle/>
          <a:p>
            <a:pPr defTabSz="927100" eaLnBrk="1" hangingPunct="1"/>
            <a:r>
              <a:rPr lang="en-US" smtClean="0"/>
              <a:t>Perform the job</a:t>
            </a:r>
          </a:p>
          <a:p>
            <a:pPr defTabSz="927100" eaLnBrk="1" hangingPunct="1"/>
            <a:r>
              <a:rPr lang="en-US" smtClean="0"/>
              <a:t>For this method, the job analyst actually performs the tasks of the job being studied. This is practical only for entry-level jobs that do not require specific skills. For example, the job analyst might be able to perform the tasks of a receptionist, assembly worker or hotel housekeeper. Jobs that require extensive training or are in hazardous environments are not suitable for this method. The job analyst would obtain first-hand information about the job using this method. </a:t>
            </a:r>
          </a:p>
          <a:p>
            <a:pPr defTabSz="927100" eaLnBrk="1" hangingPunct="1"/>
            <a:endParaRPr lang="en-US" smtClean="0"/>
          </a:p>
        </p:txBody>
      </p:sp>
      <p:sp>
        <p:nvSpPr>
          <p:cNvPr id="99331" name="Slide Number Placeholder 3"/>
          <p:cNvSpPr>
            <a:spLocks noGrp="1"/>
          </p:cNvSpPr>
          <p:nvPr>
            <p:ph type="sldNum" sz="quarter" idx="5"/>
          </p:nvPr>
        </p:nvSpPr>
        <p:spPr>
          <a:noFill/>
        </p:spPr>
        <p:txBody>
          <a:bodyPr/>
          <a:lstStyle/>
          <a:p>
            <a:fld id="{9AEC20A7-9AC0-4084-8A7F-2A78712982E1}"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Slide Image Placeholder 1"/>
          <p:cNvSpPr>
            <a:spLocks noGrp="1" noRot="1" noChangeAspect="1"/>
          </p:cNvSpPr>
          <p:nvPr>
            <p:ph type="sldImg"/>
          </p:nvPr>
        </p:nvSpPr>
        <p:spPr>
          <a:ln/>
        </p:spPr>
      </p:sp>
      <p:sp>
        <p:nvSpPr>
          <p:cNvPr id="101378" name="Notes Placeholder 2"/>
          <p:cNvSpPr>
            <a:spLocks noGrp="1"/>
          </p:cNvSpPr>
          <p:nvPr>
            <p:ph type="body" idx="1"/>
          </p:nvPr>
        </p:nvSpPr>
        <p:spPr>
          <a:noFill/>
          <a:ln/>
        </p:spPr>
        <p:txBody>
          <a:bodyPr/>
          <a:lstStyle/>
          <a:p>
            <a:pPr defTabSz="927100" eaLnBrk="1" hangingPunct="1"/>
            <a:r>
              <a:rPr lang="en-US" dirty="0" smtClean="0"/>
              <a:t>Background records</a:t>
            </a:r>
          </a:p>
          <a:p>
            <a:pPr defTabSz="927100" eaLnBrk="1" hangingPunct="1"/>
            <a:r>
              <a:rPr lang="en-US" dirty="0" smtClean="0"/>
              <a:t>A valuable source of information is the existing records in the organization. The job analyst might consult current job descriptions, organizational charts, training manuals, etc. to get a sense of how the job is currently structured. Existing job descriptions would be a good starting point to help the job analyst understand what is currently expected on the job. Reporting relationships can be ascertained from the organizational</a:t>
            </a:r>
            <a:r>
              <a:rPr lang="en-US" baseline="0" dirty="0" smtClean="0"/>
              <a:t> </a:t>
            </a:r>
            <a:r>
              <a:rPr lang="en-US" dirty="0" smtClean="0"/>
              <a:t>chart. Training manuals would highlight the important KSAOs needed to perform the job. Call sheets and production records would provide some background information relative to how the worker’s time is allocated and what results have been typically achieved on the job.</a:t>
            </a:r>
          </a:p>
          <a:p>
            <a:pPr defTabSz="927100" eaLnBrk="1" hangingPunct="1"/>
            <a:endParaRPr lang="en-US" dirty="0" smtClean="0"/>
          </a:p>
        </p:txBody>
      </p:sp>
      <p:sp>
        <p:nvSpPr>
          <p:cNvPr id="101379" name="Slide Number Placeholder 3"/>
          <p:cNvSpPr>
            <a:spLocks noGrp="1"/>
          </p:cNvSpPr>
          <p:nvPr>
            <p:ph type="sldNum" sz="quarter" idx="5"/>
          </p:nvPr>
        </p:nvSpPr>
        <p:spPr>
          <a:noFill/>
        </p:spPr>
        <p:txBody>
          <a:bodyPr/>
          <a:lstStyle/>
          <a:p>
            <a:fld id="{22FFECE9-25CE-4F63-92F2-CB6FF376AEBD}"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p:cNvSpPr>
            <a:spLocks noGrp="1" noRot="1" noChangeAspect="1"/>
          </p:cNvSpPr>
          <p:nvPr>
            <p:ph type="sldImg"/>
          </p:nvPr>
        </p:nvSpPr>
        <p:spPr>
          <a:ln/>
        </p:spPr>
      </p:sp>
      <p:sp>
        <p:nvSpPr>
          <p:cNvPr id="103426" name="Notes Placeholder 2"/>
          <p:cNvSpPr>
            <a:spLocks noGrp="1"/>
          </p:cNvSpPr>
          <p:nvPr>
            <p:ph type="body" idx="1"/>
          </p:nvPr>
        </p:nvSpPr>
        <p:spPr>
          <a:noFill/>
          <a:ln/>
        </p:spPr>
        <p:txBody>
          <a:bodyPr/>
          <a:lstStyle/>
          <a:p>
            <a:pPr eaLnBrk="1" hangingPunct="1"/>
            <a:r>
              <a:rPr lang="en-US" smtClean="0"/>
              <a:t>For best results, combine several data collection methods to balance the strengths and weaknesses of each method. Rarely is a single method adequate to capture all of the relevant data. The best combination provides both quantitative and qualitative data to explain in detail all of the elements involved in the job and the qualifications needed to perform the duties.</a:t>
            </a:r>
          </a:p>
        </p:txBody>
      </p:sp>
      <p:sp>
        <p:nvSpPr>
          <p:cNvPr id="103427" name="Slide Number Placeholder 3"/>
          <p:cNvSpPr>
            <a:spLocks noGrp="1"/>
          </p:cNvSpPr>
          <p:nvPr>
            <p:ph type="sldNum" sz="quarter" idx="5"/>
          </p:nvPr>
        </p:nvSpPr>
        <p:spPr>
          <a:noFill/>
        </p:spPr>
        <p:txBody>
          <a:bodyPr/>
          <a:lstStyle/>
          <a:p>
            <a:fld id="{E0F04887-2132-45F8-B2F2-CC522354C2AF}"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p:spPr>
        <p:txBody>
          <a:bodyPr/>
          <a:lstStyle/>
          <a:p>
            <a:fld id="{81CDB7FB-8B04-4D83-979E-423A376004AF}" type="slidenum">
              <a:rPr lang="en-US" smtClean="0"/>
              <a:pPr/>
              <a:t>28</a:t>
            </a:fld>
            <a:endParaRPr lang="en-US" smtClean="0"/>
          </a:p>
        </p:txBody>
      </p:sp>
      <p:sp>
        <p:nvSpPr>
          <p:cNvPr id="105474" name="Rectangle 2"/>
          <p:cNvSpPr>
            <a:spLocks noGrp="1" noRot="1" noChangeAspect="1" noChangeArrowheads="1" noTextEdit="1"/>
          </p:cNvSpPr>
          <p:nvPr>
            <p:ph type="sldImg"/>
          </p:nvPr>
        </p:nvSpPr>
        <p:spPr>
          <a:xfrm>
            <a:off x="1371600" y="706438"/>
            <a:ext cx="3406775" cy="2555875"/>
          </a:xfrm>
          <a:ln/>
        </p:spPr>
      </p:sp>
      <p:sp>
        <p:nvSpPr>
          <p:cNvPr id="105475" name="Rectangle 3"/>
          <p:cNvSpPr>
            <a:spLocks noGrp="1" noChangeArrowheads="1"/>
          </p:cNvSpPr>
          <p:nvPr>
            <p:ph type="body" idx="1"/>
          </p:nvPr>
        </p:nvSpPr>
        <p:spPr>
          <a:xfrm>
            <a:off x="714375" y="3413919"/>
            <a:ext cx="5703888" cy="5298281"/>
          </a:xfrm>
          <a:noFill/>
          <a:ln/>
        </p:spPr>
        <p:txBody>
          <a:bodyPr/>
          <a:lstStyle/>
          <a:p>
            <a:pPr eaLnBrk="1" hangingPunct="1"/>
            <a:r>
              <a:rPr lang="en-US" sz="900" dirty="0" smtClean="0"/>
              <a:t>In groups of four</a:t>
            </a:r>
            <a:r>
              <a:rPr lang="en-US" sz="900" baseline="0" dirty="0" smtClean="0"/>
              <a:t> to </a:t>
            </a:r>
            <a:r>
              <a:rPr lang="en-US" sz="900" dirty="0" smtClean="0"/>
              <a:t>five, students will evaluate a job description retrieved from O*Net. Recommended job descriptions are jobs that undergraduate students would typically be familiar with in their daily lives. Job descriptions that are particularly easy to work with are:</a:t>
            </a:r>
          </a:p>
          <a:p>
            <a:pPr eaLnBrk="1" hangingPunct="1"/>
            <a:r>
              <a:rPr lang="en-US" sz="900" dirty="0" smtClean="0"/>
              <a:t>* Dental hygienist</a:t>
            </a:r>
          </a:p>
          <a:p>
            <a:pPr eaLnBrk="1" hangingPunct="1"/>
            <a:r>
              <a:rPr lang="en-US" sz="900" dirty="0" smtClean="0"/>
              <a:t>* Waiter and waitress</a:t>
            </a:r>
          </a:p>
          <a:p>
            <a:pPr eaLnBrk="1" hangingPunct="1"/>
            <a:r>
              <a:rPr lang="en-US" sz="900" dirty="0" smtClean="0"/>
              <a:t>* Real estate sales agent</a:t>
            </a:r>
          </a:p>
          <a:p>
            <a:pPr eaLnBrk="1" hangingPunct="1"/>
            <a:r>
              <a:rPr lang="en-US" sz="900" dirty="0" smtClean="0"/>
              <a:t>* Floral designer</a:t>
            </a:r>
          </a:p>
          <a:p>
            <a:pPr eaLnBrk="1" hangingPunct="1"/>
            <a:r>
              <a:rPr lang="en-US" sz="900" dirty="0" smtClean="0"/>
              <a:t>* Hairdresser, hairstylist, cosmetologist</a:t>
            </a:r>
          </a:p>
          <a:p>
            <a:pPr eaLnBrk="1" hangingPunct="1"/>
            <a:r>
              <a:rPr lang="en-US" sz="900" dirty="0" smtClean="0"/>
              <a:t>* Retail salesperson</a:t>
            </a:r>
          </a:p>
          <a:p>
            <a:pPr eaLnBrk="1" hangingPunct="1"/>
            <a:endParaRPr lang="en-US" sz="900" dirty="0" smtClean="0"/>
          </a:p>
          <a:p>
            <a:pPr eaLnBrk="1" hangingPunct="1"/>
            <a:r>
              <a:rPr lang="en-US" sz="900" dirty="0" smtClean="0"/>
              <a:t>Students will retrieve a job description from O*Net before</a:t>
            </a:r>
            <a:r>
              <a:rPr lang="en-US" sz="900" baseline="0" dirty="0" smtClean="0"/>
              <a:t> </a:t>
            </a:r>
            <a:r>
              <a:rPr lang="en-US" sz="900" dirty="0" smtClean="0"/>
              <a:t>this class session. Students should be assigned to work with a group of four</a:t>
            </a:r>
            <a:r>
              <a:rPr lang="en-US" sz="900" baseline="0" dirty="0" smtClean="0"/>
              <a:t> to five.</a:t>
            </a:r>
            <a:r>
              <a:rPr lang="en-US" sz="900" dirty="0" smtClean="0"/>
              <a:t> Each group will select one job description from those retrieved by the students. Before beginning the activity, ask the group to determine which job description each group has selected. It is preferable to have at least two groups evaluate each job description so that their findings can be compared during the debrief. It is preferable to use several different job descriptions to avoid boredom and fatigue during the debrief.</a:t>
            </a:r>
          </a:p>
          <a:p>
            <a:pPr eaLnBrk="1" hangingPunct="1"/>
            <a:endParaRPr lang="en-US" sz="900" dirty="0" smtClean="0"/>
          </a:p>
          <a:p>
            <a:pPr eaLnBrk="1" hangingPunct="1"/>
            <a:r>
              <a:rPr lang="en-US" sz="900" dirty="0" smtClean="0"/>
              <a:t>Students should determine the </a:t>
            </a:r>
            <a:r>
              <a:rPr lang="en-US" sz="900" b="1" dirty="0" smtClean="0"/>
              <a:t>best job data sources</a:t>
            </a:r>
            <a:r>
              <a:rPr lang="en-US" sz="900" dirty="0" smtClean="0"/>
              <a:t> to update the job description and provide their rationale for the decision. See slide 14 for job data sources and the strengths and weaknesses of each source. Depending on the job description used, various answers will be appropriate.</a:t>
            </a:r>
          </a:p>
          <a:p>
            <a:pPr eaLnBrk="1" hangingPunct="1"/>
            <a:endParaRPr lang="en-US" sz="900" dirty="0" smtClean="0"/>
          </a:p>
          <a:p>
            <a:pPr eaLnBrk="1" hangingPunct="1"/>
            <a:r>
              <a:rPr lang="en-US" sz="900" dirty="0" smtClean="0"/>
              <a:t>Students are to determine the </a:t>
            </a:r>
            <a:r>
              <a:rPr lang="en-US" sz="900" b="1" dirty="0" smtClean="0"/>
              <a:t>best data collection method(s</a:t>
            </a:r>
            <a:r>
              <a:rPr lang="en-US" sz="900" dirty="0" smtClean="0"/>
              <a:t>) they should use to update the job description and provide their rationale for the decision. See slides 17–24 for data collecting methods and the strengths and weaknesses of each method. Depending on the job description used, various answers will be appropriate.</a:t>
            </a:r>
          </a:p>
          <a:p>
            <a:pPr eaLnBrk="1" hangingPunct="1"/>
            <a:endParaRPr lang="en-US" sz="900" dirty="0" smtClean="0"/>
          </a:p>
          <a:p>
            <a:pPr eaLnBrk="1" hangingPunct="1"/>
            <a:r>
              <a:rPr lang="en-US" sz="900" dirty="0" smtClean="0"/>
              <a:t>Each job description on O*Net has 10 tasks listed. Students are to determine how important each of those tasks is to job performance. Using </a:t>
            </a:r>
            <a:r>
              <a:rPr lang="en-US" sz="900" dirty="0" err="1" smtClean="0"/>
              <a:t>Heneman</a:t>
            </a:r>
            <a:r>
              <a:rPr lang="en-US" sz="900" dirty="0" smtClean="0"/>
              <a:t> and Judge (2009) Exhibit 4.5, students should assess the percentage of time spent per task and the importance of each task to overall job performance. These alternate methods may result in conflicting task importance for any given job.</a:t>
            </a:r>
          </a:p>
          <a:p>
            <a:pPr eaLnBrk="1" hangingPunct="1"/>
            <a:endParaRPr lang="en-US" sz="900" dirty="0" smtClean="0"/>
          </a:p>
          <a:p>
            <a:pPr eaLnBrk="1" hangingPunct="1"/>
            <a:r>
              <a:rPr lang="en-US" sz="900" dirty="0" smtClean="0"/>
              <a:t>Remind students to bring the job description and the analysis from Job Analysis Activity I to the next class session.</a:t>
            </a:r>
          </a:p>
          <a:p>
            <a:pPr eaLnBrk="1" hangingPunct="1"/>
            <a:endParaRPr lang="en-US" sz="900" b="1"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Slide Image Placeholder 1"/>
          <p:cNvSpPr>
            <a:spLocks noGrp="1" noRot="1" noChangeAspect="1"/>
          </p:cNvSpPr>
          <p:nvPr>
            <p:ph type="sldImg"/>
          </p:nvPr>
        </p:nvSpPr>
        <p:spPr>
          <a:ln/>
        </p:spPr>
      </p:sp>
      <p:sp>
        <p:nvSpPr>
          <p:cNvPr id="107522" name="Notes Placeholder 2"/>
          <p:cNvSpPr>
            <a:spLocks noGrp="1"/>
          </p:cNvSpPr>
          <p:nvPr>
            <p:ph type="body" idx="1"/>
          </p:nvPr>
        </p:nvSpPr>
        <p:spPr>
          <a:noFill/>
          <a:ln/>
        </p:spPr>
        <p:txBody>
          <a:bodyPr/>
          <a:lstStyle/>
          <a:p>
            <a:pPr eaLnBrk="1" hangingPunct="1"/>
            <a:endParaRPr lang="en-US" smtClean="0"/>
          </a:p>
          <a:p>
            <a:pPr eaLnBrk="1" hangingPunct="1"/>
            <a:r>
              <a:rPr lang="en-US" smtClean="0"/>
              <a:t>Remind students to bring the job description and completed worksheet to the next class session.</a:t>
            </a:r>
          </a:p>
          <a:p>
            <a:pPr eaLnBrk="1" hangingPunct="1"/>
            <a:endParaRPr lang="en-US" smtClean="0"/>
          </a:p>
          <a:p>
            <a:pPr eaLnBrk="1" hangingPunct="1"/>
            <a:endParaRPr lang="en-US" smtClean="0"/>
          </a:p>
        </p:txBody>
      </p:sp>
      <p:sp>
        <p:nvSpPr>
          <p:cNvPr id="107523" name="Slide Number Placeholder 3"/>
          <p:cNvSpPr>
            <a:spLocks noGrp="1"/>
          </p:cNvSpPr>
          <p:nvPr>
            <p:ph type="sldNum" sz="quarter" idx="5"/>
          </p:nvPr>
        </p:nvSpPr>
        <p:spPr>
          <a:noFill/>
        </p:spPr>
        <p:txBody>
          <a:bodyPr/>
          <a:lstStyle/>
          <a:p>
            <a:fld id="{C9503AD9-71FB-4859-BB2A-A605E3B7ECE3}"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ln/>
        </p:spPr>
        <p:txBody>
          <a:bodyPr/>
          <a:lstStyle/>
          <a:p>
            <a:pPr eaLnBrk="1" hangingPunct="1"/>
            <a:r>
              <a:rPr lang="en-US" dirty="0" smtClean="0"/>
              <a:t>Job analysis is a data-gathering process in which the job analyst determines what the employee actually does on the job, the required qualifications needed to perform those duties</a:t>
            </a:r>
            <a:r>
              <a:rPr lang="en-US" baseline="0" dirty="0" smtClean="0"/>
              <a:t> </a:t>
            </a:r>
            <a:r>
              <a:rPr lang="en-US" dirty="0" smtClean="0"/>
              <a:t>and the context in which the work is performed. Job analysis can be conducted for existing and anticipated jobs. It is not necessary to have a job incumbent to perform a job analysis.</a:t>
            </a:r>
          </a:p>
          <a:p>
            <a:pPr eaLnBrk="1" hangingPunct="1"/>
            <a:endParaRPr lang="en-US" dirty="0" smtClean="0"/>
          </a:p>
          <a:p>
            <a:pPr eaLnBrk="1" hangingPunct="1"/>
            <a:r>
              <a:rPr lang="en-US" dirty="0" smtClean="0"/>
              <a:t>Job analysis can be performed on a prospective basis when an organization anticipates creating new jobs or retrospectively if a job must be recreated (perhaps to respond to litigation or an accident investigation months after the job ceases to exist). An organization undergoing substantial changes can use job analysis to plan for the future and to assure that there will be a good match between the organization’s skill needs and the employees’ capabilities.</a:t>
            </a:r>
          </a:p>
        </p:txBody>
      </p:sp>
      <p:sp>
        <p:nvSpPr>
          <p:cNvPr id="19459" name="Slide Number Placeholder 3"/>
          <p:cNvSpPr>
            <a:spLocks noGrp="1"/>
          </p:cNvSpPr>
          <p:nvPr>
            <p:ph type="sldNum" sz="quarter" idx="5"/>
          </p:nvPr>
        </p:nvSpPr>
        <p:spPr>
          <a:noFill/>
        </p:spPr>
        <p:txBody>
          <a:bodyPr/>
          <a:lstStyle/>
          <a:p>
            <a:fld id="{E5DAC5C7-71B9-43D1-BABF-09E91AC2A252}"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Slide Image Placeholder 1"/>
          <p:cNvSpPr>
            <a:spLocks noGrp="1" noRot="1" noChangeAspect="1"/>
          </p:cNvSpPr>
          <p:nvPr>
            <p:ph type="sldImg"/>
          </p:nvPr>
        </p:nvSpPr>
        <p:spPr>
          <a:xfrm>
            <a:off x="1295400" y="706438"/>
            <a:ext cx="3406775" cy="2555875"/>
          </a:xfrm>
          <a:ln/>
        </p:spPr>
      </p:sp>
      <p:sp>
        <p:nvSpPr>
          <p:cNvPr id="109570" name="Notes Placeholder 2"/>
          <p:cNvSpPr>
            <a:spLocks noGrp="1"/>
          </p:cNvSpPr>
          <p:nvPr>
            <p:ph type="body" idx="1"/>
          </p:nvPr>
        </p:nvSpPr>
        <p:spPr>
          <a:xfrm>
            <a:off x="714375" y="3413919"/>
            <a:ext cx="5703888" cy="5298281"/>
          </a:xfrm>
          <a:noFill/>
          <a:ln/>
        </p:spPr>
        <p:txBody>
          <a:bodyPr/>
          <a:lstStyle/>
          <a:p>
            <a:pPr eaLnBrk="1" hangingPunct="1"/>
            <a:r>
              <a:rPr lang="en-US" dirty="0" smtClean="0"/>
              <a:t>Review the key points from the second session. Ask students to discuss:</a:t>
            </a:r>
          </a:p>
          <a:p>
            <a:pPr eaLnBrk="1" hangingPunct="1">
              <a:buFontTx/>
              <a:buChar char="•"/>
            </a:pPr>
            <a:r>
              <a:rPr lang="en-US" dirty="0" smtClean="0"/>
              <a:t>Data collection methods.</a:t>
            </a:r>
          </a:p>
          <a:p>
            <a:pPr eaLnBrk="1" hangingPunct="1">
              <a:buFontTx/>
              <a:buChar char="•"/>
            </a:pPr>
            <a:r>
              <a:rPr lang="en-US" dirty="0" smtClean="0"/>
              <a:t>Strengths and weaknesses of each method.</a:t>
            </a:r>
          </a:p>
          <a:p>
            <a:pPr eaLnBrk="1" hangingPunct="1">
              <a:buFontTx/>
              <a:buChar char="•"/>
            </a:pPr>
            <a:r>
              <a:rPr lang="en-US" dirty="0" smtClean="0"/>
              <a:t>The methods used to determine importance of job tasks.</a:t>
            </a:r>
          </a:p>
          <a:p>
            <a:pPr eaLnBrk="1" hangingPunct="1"/>
            <a:endParaRPr lang="en-US" dirty="0" smtClean="0"/>
          </a:p>
          <a:p>
            <a:pPr eaLnBrk="1" hangingPunct="1"/>
            <a:r>
              <a:rPr lang="en-US" dirty="0" smtClean="0"/>
              <a:t>Next, introduce the this session’s learning objectives.</a:t>
            </a:r>
          </a:p>
          <a:p>
            <a:pPr eaLnBrk="1" hangingPunct="1"/>
            <a:endParaRPr lang="en-US" dirty="0" smtClean="0"/>
          </a:p>
          <a:p>
            <a:pPr eaLnBrk="1" hangingPunct="1"/>
            <a:r>
              <a:rPr lang="en-US" dirty="0" smtClean="0"/>
              <a:t>In this final session, students will:</a:t>
            </a:r>
          </a:p>
          <a:p>
            <a:pPr eaLnBrk="1" hangingPunct="1"/>
            <a:endParaRPr lang="en-US" dirty="0" smtClean="0"/>
          </a:p>
          <a:p>
            <a:pPr eaLnBrk="1" hangingPunct="1">
              <a:buFontTx/>
              <a:buChar char="•"/>
            </a:pPr>
            <a:r>
              <a:rPr lang="en-US" dirty="0" smtClean="0"/>
              <a:t>Identify the outcomes of a job analysis (job descriptions, job specifications and performance standards).</a:t>
            </a:r>
          </a:p>
          <a:p>
            <a:pPr eaLnBrk="1" hangingPunct="1">
              <a:buFontTx/>
              <a:buChar char="•"/>
            </a:pPr>
            <a:r>
              <a:rPr lang="en-US" dirty="0" smtClean="0"/>
              <a:t>Learn the techniques used to distinguish between essential and nonessential job duties (especially important for ADA compliance). </a:t>
            </a:r>
          </a:p>
          <a:p>
            <a:pPr eaLnBrk="1" hangingPunct="1">
              <a:buFontTx/>
              <a:buChar char="•"/>
            </a:pPr>
            <a:r>
              <a:rPr lang="en-US" dirty="0" smtClean="0"/>
              <a:t>Understand the legal implications for conducting a job analysis in the broader scope of HR activities. </a:t>
            </a:r>
          </a:p>
          <a:p>
            <a:pPr eaLnBrk="1" hangingPunct="1"/>
            <a:endParaRPr lang="en-US" dirty="0" smtClean="0"/>
          </a:p>
          <a:p>
            <a:pPr eaLnBrk="1" hangingPunct="1"/>
            <a:r>
              <a:rPr lang="en-US" dirty="0" smtClean="0"/>
              <a:t>Students will complete a group activity that involves continued work with the job description from O*Net used in the previous session. This activity provides hands-on experience with the assessment of importance of job tasks. At the end of this session, students will have a working knowledge of how to determine whether a job task is essential or nonessential. In this session, students will acquire a basic understanding of why job analysis is critical to HR, how a job analysis is conducted and gain personal experience using O*Net job descriptions.</a:t>
            </a:r>
          </a:p>
        </p:txBody>
      </p:sp>
      <p:sp>
        <p:nvSpPr>
          <p:cNvPr id="109571" name="Slide Number Placeholder 3"/>
          <p:cNvSpPr>
            <a:spLocks noGrp="1"/>
          </p:cNvSpPr>
          <p:nvPr>
            <p:ph type="sldNum" sz="quarter" idx="5"/>
          </p:nvPr>
        </p:nvSpPr>
        <p:spPr>
          <a:noFill/>
        </p:spPr>
        <p:txBody>
          <a:bodyPr/>
          <a:lstStyle/>
          <a:p>
            <a:fld id="{8CE92B8A-5D5A-4C93-8B87-25E3E49C5835}"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Image Placeholder 1"/>
          <p:cNvSpPr>
            <a:spLocks noGrp="1" noRot="1" noChangeAspect="1"/>
          </p:cNvSpPr>
          <p:nvPr>
            <p:ph type="sldImg"/>
          </p:nvPr>
        </p:nvSpPr>
        <p:spPr>
          <a:ln/>
        </p:spPr>
      </p:sp>
      <p:sp>
        <p:nvSpPr>
          <p:cNvPr id="111618" name="Notes Placeholder 2"/>
          <p:cNvSpPr>
            <a:spLocks noGrp="1"/>
          </p:cNvSpPr>
          <p:nvPr>
            <p:ph type="body" idx="1"/>
          </p:nvPr>
        </p:nvSpPr>
        <p:spPr>
          <a:noFill/>
          <a:ln/>
        </p:spPr>
        <p:txBody>
          <a:bodyPr/>
          <a:lstStyle/>
          <a:p>
            <a:pPr defTabSz="927100" eaLnBrk="1" hangingPunct="1"/>
            <a:r>
              <a:rPr lang="en-US" dirty="0" smtClean="0"/>
              <a:t>Source: </a:t>
            </a:r>
          </a:p>
          <a:p>
            <a:pPr defTabSz="927100" eaLnBrk="1" hangingPunct="1"/>
            <a:r>
              <a:rPr lang="en-US" dirty="0" smtClean="0"/>
              <a:t>Mathis and Jackson. (2008). </a:t>
            </a:r>
            <a:r>
              <a:rPr lang="en-US" i="1" dirty="0" smtClean="0"/>
              <a:t>Human resource management</a:t>
            </a:r>
            <a:r>
              <a:rPr lang="en-US" i="1" baseline="0" dirty="0" smtClean="0"/>
              <a:t> (</a:t>
            </a:r>
            <a:r>
              <a:rPr lang="en-US" i="1" dirty="0" smtClean="0"/>
              <a:t>12</a:t>
            </a:r>
            <a:r>
              <a:rPr lang="en-US" i="1" baseline="30000" dirty="0" smtClean="0"/>
              <a:t>th</a:t>
            </a:r>
            <a:r>
              <a:rPr lang="en-US" i="1" dirty="0" smtClean="0"/>
              <a:t> edition)</a:t>
            </a:r>
            <a:r>
              <a:rPr lang="en-US" dirty="0" smtClean="0"/>
              <a:t>, pp. 186-189.</a:t>
            </a:r>
          </a:p>
          <a:p>
            <a:pPr defTabSz="927100" eaLnBrk="1" hangingPunct="1"/>
            <a:endParaRPr lang="en-US" dirty="0" smtClean="0"/>
          </a:p>
        </p:txBody>
      </p:sp>
      <p:sp>
        <p:nvSpPr>
          <p:cNvPr id="111619" name="Slide Number Placeholder 3"/>
          <p:cNvSpPr>
            <a:spLocks noGrp="1"/>
          </p:cNvSpPr>
          <p:nvPr>
            <p:ph type="sldNum" sz="quarter" idx="5"/>
          </p:nvPr>
        </p:nvSpPr>
        <p:spPr>
          <a:noFill/>
        </p:spPr>
        <p:txBody>
          <a:bodyPr/>
          <a:lstStyle/>
          <a:p>
            <a:fld id="{A6D400B3-38C8-46A7-B5F2-850A7E1F818B}"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Slide Image Placeholder 1"/>
          <p:cNvSpPr>
            <a:spLocks noGrp="1" noRot="1" noChangeAspect="1"/>
          </p:cNvSpPr>
          <p:nvPr>
            <p:ph type="sldImg"/>
          </p:nvPr>
        </p:nvSpPr>
        <p:spPr>
          <a:xfrm>
            <a:off x="1270000" y="706438"/>
            <a:ext cx="3914775" cy="2936875"/>
          </a:xfrm>
          <a:ln/>
        </p:spPr>
      </p:sp>
      <p:sp>
        <p:nvSpPr>
          <p:cNvPr id="113666" name="Notes Placeholder 2"/>
          <p:cNvSpPr>
            <a:spLocks noGrp="1"/>
          </p:cNvSpPr>
          <p:nvPr>
            <p:ph type="body" idx="1"/>
          </p:nvPr>
        </p:nvSpPr>
        <p:spPr>
          <a:xfrm>
            <a:off x="714375" y="3871119"/>
            <a:ext cx="5703888" cy="4841081"/>
          </a:xfrm>
          <a:noFill/>
          <a:ln/>
        </p:spPr>
        <p:txBody>
          <a:bodyPr/>
          <a:lstStyle/>
          <a:p>
            <a:pPr eaLnBrk="1" hangingPunct="1">
              <a:lnSpc>
                <a:spcPct val="90000"/>
              </a:lnSpc>
            </a:pPr>
            <a:r>
              <a:rPr lang="en-US" sz="1000" dirty="0" smtClean="0"/>
              <a:t>The job description is a key document used by employees and managers to assure an understanding of what the job incumbent is expected to do to perform the job. This document is used in all aspects of managing human resources in the organization. </a:t>
            </a:r>
          </a:p>
          <a:p>
            <a:pPr eaLnBrk="1" hangingPunct="1">
              <a:lnSpc>
                <a:spcPct val="90000"/>
              </a:lnSpc>
            </a:pPr>
            <a:endParaRPr lang="en-US" sz="1000" dirty="0" smtClean="0"/>
          </a:p>
          <a:p>
            <a:pPr eaLnBrk="1" hangingPunct="1">
              <a:lnSpc>
                <a:spcPct val="90000"/>
              </a:lnSpc>
            </a:pPr>
            <a:r>
              <a:rPr lang="en-US" sz="1000" dirty="0" smtClean="0"/>
              <a:t>Job descriptions are not required by law, however, it is difficult (and legally risky) to perform many HR functions without written job descriptions. The suggested elements of a job description provide good detail for HR and line managers in carrying out many HR-related activities. The list on this slide is typical of the contents of a job description.</a:t>
            </a:r>
          </a:p>
          <a:p>
            <a:pPr eaLnBrk="1" hangingPunct="1">
              <a:lnSpc>
                <a:spcPct val="90000"/>
              </a:lnSpc>
            </a:pPr>
            <a:endParaRPr lang="en-US" sz="1000" dirty="0" smtClean="0"/>
          </a:p>
          <a:p>
            <a:pPr eaLnBrk="1" hangingPunct="1">
              <a:lnSpc>
                <a:spcPct val="90000"/>
              </a:lnSpc>
            </a:pPr>
            <a:r>
              <a:rPr lang="en-US" sz="1000" dirty="0" smtClean="0"/>
              <a:t>1. Job title: Use typical convention to title a job. Creative and novel job titles make the position difficult to compare on wage surveys, industry databases and other benchmarks. This is not the time to be cute or unusual.</a:t>
            </a:r>
          </a:p>
          <a:p>
            <a:pPr eaLnBrk="1" hangingPunct="1">
              <a:lnSpc>
                <a:spcPct val="90000"/>
              </a:lnSpc>
            </a:pPr>
            <a:r>
              <a:rPr lang="en-US" sz="1000" dirty="0" smtClean="0"/>
              <a:t>2. Job code: Most organizations have some type of coding scheme (business unit, job family, department, etc.)</a:t>
            </a:r>
          </a:p>
          <a:p>
            <a:pPr eaLnBrk="1" hangingPunct="1">
              <a:lnSpc>
                <a:spcPct val="90000"/>
              </a:lnSpc>
            </a:pPr>
            <a:r>
              <a:rPr lang="en-US" sz="1000" dirty="0" smtClean="0"/>
              <a:t>3. FLSA status: Is this job exempt or nonexempt for overtime purposes? It is important to identify that on the job description to avoid wage and hour problems or misunderstanding by employees regarding entitlement to overtime pay.</a:t>
            </a:r>
          </a:p>
          <a:p>
            <a:pPr eaLnBrk="1" hangingPunct="1">
              <a:lnSpc>
                <a:spcPct val="90000"/>
              </a:lnSpc>
            </a:pPr>
            <a:r>
              <a:rPr lang="en-US" sz="1000" dirty="0" smtClean="0"/>
              <a:t>4. Job summary: This is a brief paragraph that explains the basic purpose for the job. The summary should be just a few sentences.</a:t>
            </a:r>
          </a:p>
          <a:p>
            <a:pPr eaLnBrk="1" hangingPunct="1">
              <a:lnSpc>
                <a:spcPct val="90000"/>
              </a:lnSpc>
            </a:pPr>
            <a:r>
              <a:rPr lang="en-US" sz="1000" dirty="0" smtClean="0"/>
              <a:t>5. Essential job duty task statements: Provide action-oriented statements to describe essential job duties. Maintain consistency in terms of person and tense.</a:t>
            </a:r>
          </a:p>
          <a:p>
            <a:pPr eaLnBrk="1" hangingPunct="1">
              <a:lnSpc>
                <a:spcPct val="90000"/>
              </a:lnSpc>
            </a:pPr>
            <a:r>
              <a:rPr lang="en-US" sz="1000" dirty="0" smtClean="0"/>
              <a:t>6. Job context or unusual elements: Nonstandard work hours or job conditions should be noted. Note if travel is required, hazards are present or on-call duty is expected.</a:t>
            </a:r>
          </a:p>
          <a:p>
            <a:pPr eaLnBrk="1" hangingPunct="1">
              <a:lnSpc>
                <a:spcPct val="90000"/>
              </a:lnSpc>
            </a:pPr>
            <a:r>
              <a:rPr lang="en-US" sz="1000" dirty="0" smtClean="0"/>
              <a:t>7. Date created: State when then job description was originally created.</a:t>
            </a:r>
          </a:p>
          <a:p>
            <a:pPr eaLnBrk="1" hangingPunct="1">
              <a:lnSpc>
                <a:spcPct val="90000"/>
              </a:lnSpc>
              <a:buFontTx/>
              <a:buAutoNum type="arabicPeriod" startAt="8"/>
            </a:pPr>
            <a:r>
              <a:rPr lang="en-US" sz="1000" dirty="0" smtClean="0"/>
              <a:t> Revision number and date: For tracking purposes, it is important to know what revision the present document represents and when it was revised.</a:t>
            </a:r>
          </a:p>
          <a:p>
            <a:pPr eaLnBrk="1" hangingPunct="1">
              <a:lnSpc>
                <a:spcPct val="90000"/>
              </a:lnSpc>
              <a:buFontTx/>
              <a:buAutoNum type="arabicPeriod" startAt="8"/>
            </a:pPr>
            <a:endParaRPr lang="en-US" sz="1000" dirty="0" smtClean="0"/>
          </a:p>
          <a:p>
            <a:pPr eaLnBrk="1" hangingPunct="1">
              <a:lnSpc>
                <a:spcPct val="90000"/>
              </a:lnSpc>
            </a:pPr>
            <a:r>
              <a:rPr lang="en-US" sz="1000" dirty="0" smtClean="0"/>
              <a:t>Source:</a:t>
            </a:r>
          </a:p>
          <a:p>
            <a:pPr eaLnBrk="1" hangingPunct="1">
              <a:lnSpc>
                <a:spcPct val="90000"/>
              </a:lnSpc>
            </a:pPr>
            <a:r>
              <a:rPr lang="en-US" sz="1000" dirty="0" smtClean="0"/>
              <a:t>Mathis and Jackson. (2008). </a:t>
            </a:r>
            <a:r>
              <a:rPr lang="en-US" sz="1000" i="1" dirty="0" smtClean="0"/>
              <a:t>Human resource management</a:t>
            </a:r>
            <a:r>
              <a:rPr lang="en-US" sz="1000" i="1" baseline="0" dirty="0" smtClean="0"/>
              <a:t> (</a:t>
            </a:r>
            <a:r>
              <a:rPr lang="en-US" sz="1000" i="1" dirty="0" smtClean="0"/>
              <a:t>12</a:t>
            </a:r>
            <a:r>
              <a:rPr lang="en-US" sz="1000" i="1" baseline="30000" dirty="0" smtClean="0"/>
              <a:t>th</a:t>
            </a:r>
            <a:r>
              <a:rPr lang="en-US" sz="1000" i="1" dirty="0" smtClean="0"/>
              <a:t> edition)</a:t>
            </a:r>
            <a:r>
              <a:rPr lang="en-US" sz="1000" dirty="0" smtClean="0"/>
              <a:t>, pp. 186-189.</a:t>
            </a:r>
          </a:p>
          <a:p>
            <a:pPr eaLnBrk="1" hangingPunct="1">
              <a:lnSpc>
                <a:spcPct val="90000"/>
              </a:lnSpc>
            </a:pPr>
            <a:endParaRPr lang="en-US" sz="1000" dirty="0" smtClean="0"/>
          </a:p>
        </p:txBody>
      </p:sp>
      <p:sp>
        <p:nvSpPr>
          <p:cNvPr id="113667" name="Slide Number Placeholder 3"/>
          <p:cNvSpPr>
            <a:spLocks noGrp="1"/>
          </p:cNvSpPr>
          <p:nvPr>
            <p:ph type="sldNum" sz="quarter" idx="5"/>
          </p:nvPr>
        </p:nvSpPr>
        <p:spPr>
          <a:noFill/>
        </p:spPr>
        <p:txBody>
          <a:bodyPr/>
          <a:lstStyle/>
          <a:p>
            <a:fld id="{1B0441AE-AB85-4F5E-97E1-0E110500535C}"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Slide Image Placeholder 1"/>
          <p:cNvSpPr>
            <a:spLocks noGrp="1" noRot="1" noChangeAspect="1"/>
          </p:cNvSpPr>
          <p:nvPr>
            <p:ph type="sldImg"/>
          </p:nvPr>
        </p:nvSpPr>
        <p:spPr>
          <a:xfrm>
            <a:off x="1384300" y="706438"/>
            <a:ext cx="3609975" cy="2708275"/>
          </a:xfrm>
          <a:ln/>
        </p:spPr>
      </p:sp>
      <p:sp>
        <p:nvSpPr>
          <p:cNvPr id="115714" name="Notes Placeholder 2"/>
          <p:cNvSpPr>
            <a:spLocks noGrp="1"/>
          </p:cNvSpPr>
          <p:nvPr>
            <p:ph type="body" idx="1"/>
          </p:nvPr>
        </p:nvSpPr>
        <p:spPr>
          <a:xfrm>
            <a:off x="714375" y="3642519"/>
            <a:ext cx="5703888" cy="5069681"/>
          </a:xfrm>
          <a:noFill/>
          <a:ln/>
        </p:spPr>
        <p:txBody>
          <a:bodyPr/>
          <a:lstStyle/>
          <a:p>
            <a:pPr eaLnBrk="1" hangingPunct="1">
              <a:lnSpc>
                <a:spcPct val="80000"/>
              </a:lnSpc>
            </a:pPr>
            <a:r>
              <a:rPr lang="en-US" sz="1000" dirty="0" smtClean="0"/>
              <a:t>The job specification describes the qualifications needed for successful performance of the essential job duties. The specification is used in particular for staffing the job and for complying with non-discrimination statutes.</a:t>
            </a:r>
          </a:p>
          <a:p>
            <a:pPr eaLnBrk="1" hangingPunct="1">
              <a:lnSpc>
                <a:spcPct val="80000"/>
              </a:lnSpc>
            </a:pPr>
            <a:endParaRPr lang="en-US" sz="1000" dirty="0" smtClean="0"/>
          </a:p>
          <a:p>
            <a:pPr eaLnBrk="1" hangingPunct="1">
              <a:lnSpc>
                <a:spcPct val="80000"/>
              </a:lnSpc>
            </a:pPr>
            <a:r>
              <a:rPr lang="en-US" sz="1000" dirty="0" smtClean="0"/>
              <a:t>The job specification should include the following elements:</a:t>
            </a:r>
          </a:p>
          <a:p>
            <a:pPr eaLnBrk="1" hangingPunct="1">
              <a:lnSpc>
                <a:spcPct val="80000"/>
              </a:lnSpc>
            </a:pPr>
            <a:endParaRPr lang="en-US" sz="1000" dirty="0" smtClean="0"/>
          </a:p>
          <a:p>
            <a:pPr eaLnBrk="1" hangingPunct="1">
              <a:lnSpc>
                <a:spcPct val="80000"/>
              </a:lnSpc>
            </a:pPr>
            <a:r>
              <a:rPr lang="en-US" sz="1000" dirty="0" smtClean="0"/>
              <a:t>1. Job title: See slide on job description.</a:t>
            </a:r>
          </a:p>
          <a:p>
            <a:pPr eaLnBrk="1" hangingPunct="1">
              <a:lnSpc>
                <a:spcPct val="80000"/>
              </a:lnSpc>
            </a:pPr>
            <a:r>
              <a:rPr lang="en-US" sz="1000" dirty="0" smtClean="0"/>
              <a:t>2. Job code: See slide on job description.</a:t>
            </a:r>
          </a:p>
          <a:p>
            <a:pPr eaLnBrk="1" hangingPunct="1">
              <a:lnSpc>
                <a:spcPct val="80000"/>
              </a:lnSpc>
            </a:pPr>
            <a:r>
              <a:rPr lang="en-US" sz="1000" dirty="0" smtClean="0"/>
              <a:t>3. Job summary: See slide on job description.</a:t>
            </a:r>
          </a:p>
          <a:p>
            <a:pPr eaLnBrk="1" hangingPunct="1">
              <a:lnSpc>
                <a:spcPct val="80000"/>
              </a:lnSpc>
            </a:pPr>
            <a:r>
              <a:rPr lang="en-US" sz="1000" dirty="0" smtClean="0"/>
              <a:t>4. Knowledge required to perform the job: Knowledge is a body of information that can be applied to the performance of job tasks. Examples include business and management, engineering and technology, arts and humanities, and communications.</a:t>
            </a:r>
          </a:p>
          <a:p>
            <a:pPr eaLnBrk="1" hangingPunct="1">
              <a:lnSpc>
                <a:spcPct val="80000"/>
              </a:lnSpc>
            </a:pPr>
            <a:r>
              <a:rPr lang="en-US" sz="1000" dirty="0" smtClean="0"/>
              <a:t>5. Skills required to perform the job: A skill is an observable competence used to apply knowledge to perform a particular task. Examples include reading comprehension, writing, speaking, critical thinking, problem solving and decision making.</a:t>
            </a:r>
          </a:p>
          <a:p>
            <a:pPr eaLnBrk="1" hangingPunct="1">
              <a:lnSpc>
                <a:spcPct val="80000"/>
              </a:lnSpc>
            </a:pPr>
            <a:r>
              <a:rPr lang="en-US" sz="1000" dirty="0" smtClean="0"/>
              <a:t>6. Abilities required to perform the job: An ability is an underlying, enduring trait that is useful in performing tasks. Examples include cognitive, psychomotor, physical and sensory ability.</a:t>
            </a:r>
          </a:p>
          <a:p>
            <a:pPr eaLnBrk="1" hangingPunct="1">
              <a:lnSpc>
                <a:spcPct val="80000"/>
              </a:lnSpc>
            </a:pPr>
            <a:r>
              <a:rPr lang="en-US" sz="1000" dirty="0" smtClean="0"/>
              <a:t>7. Education required: An appropriate level of education required to successfully perform the job is determined based on the essential job duties identified. It is important to set the level of required education at the level that most current successful employees possess.</a:t>
            </a:r>
          </a:p>
          <a:p>
            <a:pPr eaLnBrk="1" hangingPunct="1">
              <a:lnSpc>
                <a:spcPct val="80000"/>
              </a:lnSpc>
            </a:pPr>
            <a:r>
              <a:rPr lang="en-US" sz="1000" dirty="0" smtClean="0"/>
              <a:t>8. Experience required: An appropriate level of experience required to successfully perform the job is determined based on the essential job duties identified. It is important to set the level of required experience at the level that most current successful employees possess.</a:t>
            </a:r>
          </a:p>
          <a:p>
            <a:pPr eaLnBrk="1" hangingPunct="1">
              <a:lnSpc>
                <a:spcPct val="80000"/>
              </a:lnSpc>
            </a:pPr>
            <a:r>
              <a:rPr lang="en-US" sz="1000" dirty="0" smtClean="0"/>
              <a:t>9. Required licensure or desired certification to perform the job: Based on the essential job duties identified and applicable regulations, required licensures or desired certifications are determined. Health care professionals, commercial vehicle operators, accountants, attorneys, and many other occupations require licensure or certification.</a:t>
            </a:r>
          </a:p>
          <a:p>
            <a:pPr eaLnBrk="1" hangingPunct="1">
              <a:lnSpc>
                <a:spcPct val="80000"/>
              </a:lnSpc>
            </a:pPr>
            <a:r>
              <a:rPr lang="en-US" sz="1000" dirty="0" smtClean="0"/>
              <a:t>10. Date created: State when the job specification was originally created.</a:t>
            </a:r>
          </a:p>
          <a:p>
            <a:pPr eaLnBrk="1" hangingPunct="1">
              <a:lnSpc>
                <a:spcPct val="80000"/>
              </a:lnSpc>
              <a:buFontTx/>
              <a:buAutoNum type="arabicPeriod" startAt="11"/>
            </a:pPr>
            <a:r>
              <a:rPr lang="en-US" sz="1000" dirty="0" smtClean="0"/>
              <a:t>Revision number and date: For tracking purposes, it is important to know what revision the present document represents and when it was revised.</a:t>
            </a:r>
          </a:p>
          <a:p>
            <a:pPr eaLnBrk="1" hangingPunct="1">
              <a:lnSpc>
                <a:spcPct val="80000"/>
              </a:lnSpc>
              <a:buFontTx/>
              <a:buAutoNum type="arabicPeriod" startAt="11"/>
            </a:pPr>
            <a:endParaRPr lang="en-US" sz="1000" dirty="0" smtClean="0"/>
          </a:p>
          <a:p>
            <a:pPr eaLnBrk="1" hangingPunct="1">
              <a:lnSpc>
                <a:spcPct val="80000"/>
              </a:lnSpc>
            </a:pPr>
            <a:r>
              <a:rPr lang="en-US" sz="1000" dirty="0" smtClean="0"/>
              <a:t>Source:</a:t>
            </a:r>
          </a:p>
          <a:p>
            <a:pPr eaLnBrk="1" hangingPunct="1">
              <a:lnSpc>
                <a:spcPct val="80000"/>
              </a:lnSpc>
            </a:pPr>
            <a:r>
              <a:rPr lang="en-US" sz="1000" dirty="0" smtClean="0"/>
              <a:t>Mathis and Jackson. (2008). </a:t>
            </a:r>
            <a:r>
              <a:rPr lang="en-US" sz="1000" i="1" dirty="0" smtClean="0"/>
              <a:t>Human resource management</a:t>
            </a:r>
            <a:r>
              <a:rPr lang="en-US" sz="1000" i="1" baseline="0" dirty="0" smtClean="0"/>
              <a:t> (</a:t>
            </a:r>
            <a:r>
              <a:rPr lang="en-US" sz="1000" i="1" dirty="0" smtClean="0"/>
              <a:t>12</a:t>
            </a:r>
            <a:r>
              <a:rPr lang="en-US" sz="1000" i="1" baseline="30000" dirty="0" smtClean="0"/>
              <a:t>th</a:t>
            </a:r>
            <a:r>
              <a:rPr lang="en-US" sz="1000" i="1" dirty="0" smtClean="0"/>
              <a:t> edition)</a:t>
            </a:r>
            <a:r>
              <a:rPr lang="en-US" sz="1000" dirty="0" smtClean="0"/>
              <a:t>, pp. 186-189.</a:t>
            </a:r>
          </a:p>
          <a:p>
            <a:pPr eaLnBrk="1" hangingPunct="1">
              <a:lnSpc>
                <a:spcPct val="80000"/>
              </a:lnSpc>
            </a:pPr>
            <a:endParaRPr lang="en-US" sz="900" dirty="0" smtClean="0"/>
          </a:p>
        </p:txBody>
      </p:sp>
      <p:sp>
        <p:nvSpPr>
          <p:cNvPr id="115715" name="Slide Number Placeholder 3"/>
          <p:cNvSpPr>
            <a:spLocks noGrp="1"/>
          </p:cNvSpPr>
          <p:nvPr>
            <p:ph type="sldNum" sz="quarter" idx="5"/>
          </p:nvPr>
        </p:nvSpPr>
        <p:spPr>
          <a:noFill/>
        </p:spPr>
        <p:txBody>
          <a:bodyPr/>
          <a:lstStyle/>
          <a:p>
            <a:fld id="{4F0BA6DB-C920-4DCE-B13D-49577ABAFDF2}"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Slide Image Placeholder 1"/>
          <p:cNvSpPr>
            <a:spLocks noGrp="1" noRot="1" noChangeAspect="1"/>
          </p:cNvSpPr>
          <p:nvPr>
            <p:ph type="sldImg"/>
          </p:nvPr>
        </p:nvSpPr>
        <p:spPr>
          <a:ln/>
        </p:spPr>
      </p:sp>
      <p:sp>
        <p:nvSpPr>
          <p:cNvPr id="117762" name="Notes Placeholder 2"/>
          <p:cNvSpPr>
            <a:spLocks noGrp="1"/>
          </p:cNvSpPr>
          <p:nvPr>
            <p:ph type="body" idx="1"/>
          </p:nvPr>
        </p:nvSpPr>
        <p:spPr>
          <a:noFill/>
          <a:ln/>
        </p:spPr>
        <p:txBody>
          <a:bodyPr/>
          <a:lstStyle/>
          <a:p>
            <a:pPr eaLnBrk="1" hangingPunct="1"/>
            <a:r>
              <a:rPr lang="en-US" dirty="0" smtClean="0"/>
              <a:t>Performance standards define the level of expected quality and quantity of work output produced on the job. Line managers’ input is absolutely essential. Establishing performance standards is not the HR professional’s responsibility. The line manager understands exactly what output is reasonable for a particular job. Performance standards are used in the performance management process, and therefore line managers must develop them. (The line manager is the person to whom the job incumbent reports. This is the manager that oversees the employee and should have intimate knowledge of performance expectations for the person holding the job.)</a:t>
            </a:r>
          </a:p>
          <a:p>
            <a:pPr eaLnBrk="1" hangingPunct="1"/>
            <a:endParaRPr lang="en-US" dirty="0" smtClean="0"/>
          </a:p>
          <a:p>
            <a:pPr eaLnBrk="1" hangingPunct="1"/>
            <a:r>
              <a:rPr lang="en-US" dirty="0" smtClean="0"/>
              <a:t>Performance standards address the questions like how much, how fast, how accurately, how many and so on. Performance standards provide the bar for employees to understand what they are expected to produce on the job.</a:t>
            </a:r>
          </a:p>
          <a:p>
            <a:pPr eaLnBrk="1" hangingPunct="1"/>
            <a:endParaRPr lang="en-US" dirty="0" smtClean="0"/>
          </a:p>
          <a:p>
            <a:pPr eaLnBrk="1" hangingPunct="1"/>
            <a:r>
              <a:rPr lang="en-US" dirty="0" smtClean="0"/>
              <a:t>Source:</a:t>
            </a:r>
          </a:p>
          <a:p>
            <a:pPr eaLnBrk="1" hangingPunct="1"/>
            <a:r>
              <a:rPr lang="en-US" dirty="0" smtClean="0"/>
              <a:t>Mathis and Jackson. (2008). </a:t>
            </a:r>
            <a:r>
              <a:rPr lang="en-US" i="1" dirty="0" smtClean="0"/>
              <a:t>Human resource management</a:t>
            </a:r>
            <a:r>
              <a:rPr lang="en-US" i="1" baseline="0" dirty="0" smtClean="0"/>
              <a:t> (</a:t>
            </a:r>
            <a:r>
              <a:rPr lang="en-US" i="1" dirty="0" smtClean="0"/>
              <a:t>12</a:t>
            </a:r>
            <a:r>
              <a:rPr lang="en-US" i="1" baseline="30000" dirty="0" smtClean="0"/>
              <a:t>th</a:t>
            </a:r>
            <a:r>
              <a:rPr lang="en-US" i="1" dirty="0" smtClean="0"/>
              <a:t> edition)</a:t>
            </a:r>
            <a:r>
              <a:rPr lang="en-US" dirty="0" smtClean="0"/>
              <a:t>, pp.</a:t>
            </a:r>
            <a:r>
              <a:rPr lang="en-US" baseline="0" dirty="0" smtClean="0"/>
              <a:t> </a:t>
            </a:r>
            <a:r>
              <a:rPr lang="en-US" dirty="0" smtClean="0"/>
              <a:t>186-189.</a:t>
            </a:r>
          </a:p>
          <a:p>
            <a:pPr eaLnBrk="1" hangingPunct="1"/>
            <a:endParaRPr lang="en-US" dirty="0" smtClean="0"/>
          </a:p>
        </p:txBody>
      </p:sp>
      <p:sp>
        <p:nvSpPr>
          <p:cNvPr id="117763" name="Slide Number Placeholder 3"/>
          <p:cNvSpPr>
            <a:spLocks noGrp="1"/>
          </p:cNvSpPr>
          <p:nvPr>
            <p:ph type="sldNum" sz="quarter" idx="5"/>
          </p:nvPr>
        </p:nvSpPr>
        <p:spPr>
          <a:noFill/>
        </p:spPr>
        <p:txBody>
          <a:bodyPr/>
          <a:lstStyle/>
          <a:p>
            <a:fld id="{8D6D3AD4-ED33-4834-8914-D0CD8B2C01E0}"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Slide Image Placeholder 1"/>
          <p:cNvSpPr>
            <a:spLocks noGrp="1" noRot="1" noChangeAspect="1"/>
          </p:cNvSpPr>
          <p:nvPr>
            <p:ph type="sldImg"/>
          </p:nvPr>
        </p:nvSpPr>
        <p:spPr>
          <a:ln/>
        </p:spPr>
      </p:sp>
      <p:sp>
        <p:nvSpPr>
          <p:cNvPr id="119810" name="Notes Placeholder 2"/>
          <p:cNvSpPr>
            <a:spLocks noGrp="1"/>
          </p:cNvSpPr>
          <p:nvPr>
            <p:ph type="body" idx="1"/>
          </p:nvPr>
        </p:nvSpPr>
        <p:spPr>
          <a:noFill/>
          <a:ln/>
        </p:spPr>
        <p:txBody>
          <a:bodyPr/>
          <a:lstStyle/>
          <a:p>
            <a:pPr eaLnBrk="1" hangingPunct="1"/>
            <a:r>
              <a:rPr lang="en-US" dirty="0" smtClean="0"/>
              <a:t>Explain the legal requirement to identify essential job functions. To comply with the ADA, an employer must distinguish between essential and nonessential job functions. Essential functions are those that are central to job performance. The job would not exist without those essential job functions. Employers are required to provide reasonable accommodations for an otherwise qualified individual to perform the essential job functions.</a:t>
            </a:r>
          </a:p>
          <a:p>
            <a:pPr eaLnBrk="1" hangingPunct="1"/>
            <a:endParaRPr lang="en-US" dirty="0" smtClean="0"/>
          </a:p>
          <a:p>
            <a:pPr eaLnBrk="1" hangingPunct="1"/>
            <a:r>
              <a:rPr lang="en-US" dirty="0" smtClean="0"/>
              <a:t>Several methods can be used to determine essential job functions. It is ideal to review job functions from several perspectives to determine which are essential and which are not. In Activity I, the students assessed each job task based on the percentage of time spent by the jobholder and the importance to overall job performance. These are common methods used to determine essential versus nonessential job duties.</a:t>
            </a:r>
          </a:p>
        </p:txBody>
      </p:sp>
      <p:sp>
        <p:nvSpPr>
          <p:cNvPr id="119811" name="Slide Number Placeholder 3"/>
          <p:cNvSpPr>
            <a:spLocks noGrp="1"/>
          </p:cNvSpPr>
          <p:nvPr>
            <p:ph type="sldNum" sz="quarter" idx="5"/>
          </p:nvPr>
        </p:nvSpPr>
        <p:spPr>
          <a:noFill/>
        </p:spPr>
        <p:txBody>
          <a:bodyPr/>
          <a:lstStyle/>
          <a:p>
            <a:fld id="{B5A89863-3201-4B90-855B-EEB65366EB20}"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7"/>
          <p:cNvSpPr>
            <a:spLocks noGrp="1" noChangeArrowheads="1"/>
          </p:cNvSpPr>
          <p:nvPr>
            <p:ph type="sldNum" sz="quarter" idx="5"/>
          </p:nvPr>
        </p:nvSpPr>
        <p:spPr>
          <a:noFill/>
        </p:spPr>
        <p:txBody>
          <a:bodyPr/>
          <a:lstStyle/>
          <a:p>
            <a:fld id="{AC64FAEC-58A5-4F32-BD3B-8EEFE9D41398}" type="slidenum">
              <a:rPr lang="en-US" smtClean="0"/>
              <a:pPr/>
              <a:t>36</a:t>
            </a:fld>
            <a:endParaRPr lang="en-US" smtClean="0"/>
          </a:p>
        </p:txBody>
      </p:sp>
      <p:sp>
        <p:nvSpPr>
          <p:cNvPr id="121858" name="Rectangle 2"/>
          <p:cNvSpPr>
            <a:spLocks noGrp="1" noRot="1" noChangeAspect="1" noChangeArrowheads="1" noTextEdit="1"/>
          </p:cNvSpPr>
          <p:nvPr>
            <p:ph type="sldImg"/>
          </p:nvPr>
        </p:nvSpPr>
        <p:spPr>
          <a:xfrm>
            <a:off x="1371600" y="706438"/>
            <a:ext cx="3101975" cy="2327275"/>
          </a:xfrm>
          <a:ln/>
        </p:spPr>
      </p:sp>
      <p:sp>
        <p:nvSpPr>
          <p:cNvPr id="121859" name="Rectangle 3"/>
          <p:cNvSpPr>
            <a:spLocks noGrp="1" noChangeArrowheads="1"/>
          </p:cNvSpPr>
          <p:nvPr>
            <p:ph type="body" idx="1"/>
          </p:nvPr>
        </p:nvSpPr>
        <p:spPr>
          <a:xfrm>
            <a:off x="714375" y="3261519"/>
            <a:ext cx="5703888" cy="5562600"/>
          </a:xfrm>
          <a:noFill/>
          <a:ln/>
        </p:spPr>
        <p:txBody>
          <a:bodyPr/>
          <a:lstStyle/>
          <a:p>
            <a:pPr eaLnBrk="1" hangingPunct="1"/>
            <a:r>
              <a:rPr lang="en-US" sz="1000" dirty="0" smtClean="0"/>
              <a:t>Separate the class into small groups (four to five students). Ask the groups to identify the essential and nonessential job functions for a job description retrieved from O*Net. Recommended job descriptions are jobs that undergraduate students would typically be familiar with in their daily lives. It is preferable to have at least two groups evaluate each job description so that their findings can be compared during the debrief. It is preferable to use several different job descriptions to avoid boredom and fatigue during the debrief. </a:t>
            </a:r>
          </a:p>
          <a:p>
            <a:pPr eaLnBrk="1" hangingPunct="1"/>
            <a:endParaRPr lang="en-US" sz="1000" dirty="0" smtClean="0"/>
          </a:p>
          <a:p>
            <a:pPr eaLnBrk="1" hangingPunct="1"/>
            <a:r>
              <a:rPr lang="en-US" sz="1000" dirty="0" smtClean="0"/>
              <a:t>Job descriptions that are particularly easy to work with are:</a:t>
            </a:r>
          </a:p>
          <a:p>
            <a:pPr eaLnBrk="1" hangingPunct="1"/>
            <a:r>
              <a:rPr lang="en-US" sz="1000" dirty="0" smtClean="0"/>
              <a:t>* Dental hygienist.</a:t>
            </a:r>
          </a:p>
          <a:p>
            <a:pPr eaLnBrk="1" hangingPunct="1"/>
            <a:r>
              <a:rPr lang="en-US" sz="1000" dirty="0" smtClean="0"/>
              <a:t>* Waiter and waitress.</a:t>
            </a:r>
          </a:p>
          <a:p>
            <a:pPr eaLnBrk="1" hangingPunct="1"/>
            <a:r>
              <a:rPr lang="en-US" sz="1000" dirty="0" smtClean="0"/>
              <a:t>* Real estate sales agent.</a:t>
            </a:r>
          </a:p>
          <a:p>
            <a:pPr eaLnBrk="1" hangingPunct="1"/>
            <a:r>
              <a:rPr lang="en-US" sz="1000" dirty="0" smtClean="0"/>
              <a:t>* Floral designer.</a:t>
            </a:r>
          </a:p>
          <a:p>
            <a:pPr eaLnBrk="1" hangingPunct="1"/>
            <a:r>
              <a:rPr lang="en-US" sz="1000" dirty="0" smtClean="0"/>
              <a:t>* Hairdresser, hairstylist, cosmetologist.</a:t>
            </a:r>
          </a:p>
          <a:p>
            <a:pPr eaLnBrk="1" hangingPunct="1"/>
            <a:r>
              <a:rPr lang="en-US" sz="1000" dirty="0" smtClean="0"/>
              <a:t>* Retail salesperson.</a:t>
            </a:r>
          </a:p>
          <a:p>
            <a:pPr eaLnBrk="1" hangingPunct="1">
              <a:buFontTx/>
              <a:buChar char="•"/>
            </a:pPr>
            <a:endParaRPr lang="en-US" sz="1000" dirty="0" smtClean="0"/>
          </a:p>
          <a:p>
            <a:pPr eaLnBrk="1" hangingPunct="1"/>
            <a:r>
              <a:rPr lang="en-US" sz="1000" dirty="0" smtClean="0"/>
              <a:t>Ask the groups to identify which of the</a:t>
            </a:r>
            <a:r>
              <a:rPr lang="en-US" sz="1000" baseline="0" dirty="0" smtClean="0"/>
              <a:t> 10 </a:t>
            </a:r>
            <a:r>
              <a:rPr lang="en-US" sz="1000" dirty="0" smtClean="0"/>
              <a:t>functions are essential to job performance. In the previous activity, students assessed job duties based on two methods: percentage of time spent by jobholder and importance to overall job performance. Students should establish a rating method (relative time spent, percentage of time spent, importance to overall performance, effect of inadequate performance of the task) to evaluate the 10 functions. Depending on the job descriptions used, various responses will be appropriate.</a:t>
            </a:r>
          </a:p>
          <a:p>
            <a:pPr eaLnBrk="1" hangingPunct="1"/>
            <a:endParaRPr lang="en-US" sz="1000" dirty="0" smtClean="0"/>
          </a:p>
          <a:p>
            <a:pPr eaLnBrk="1" hangingPunct="1"/>
            <a:r>
              <a:rPr lang="en-US" sz="1000" dirty="0" smtClean="0"/>
              <a:t>Next, ask the student groups to determine which category each of the listed abilities falls into. The four categories based on O*Net are cognitive, psychomotor, physical and sensory. Next, ask them to tally the frequency of each category of abilities to determine which is the predominant category.</a:t>
            </a:r>
            <a:endParaRPr lang="en-US" sz="1000" b="1" dirty="0" smtClean="0"/>
          </a:p>
          <a:p>
            <a:pPr eaLnBrk="1" hangingPunct="1"/>
            <a:endParaRPr lang="en-US" sz="1000" dirty="0" smtClean="0"/>
          </a:p>
          <a:p>
            <a:pPr eaLnBrk="1" hangingPunct="1"/>
            <a:r>
              <a:rPr lang="en-US" sz="1000" dirty="0" smtClean="0"/>
              <a:t>Debrief the activity before the session adjourns.</a:t>
            </a:r>
          </a:p>
          <a:p>
            <a:pPr eaLnBrk="1" hangingPunct="1"/>
            <a:endParaRPr lang="en-US" sz="1000" b="1" dirty="0" smtClean="0"/>
          </a:p>
          <a:p>
            <a:pPr eaLnBrk="1" hangingPunct="1"/>
            <a:r>
              <a:rPr lang="en-US" sz="1000" dirty="0" smtClean="0"/>
              <a:t>Source: </a:t>
            </a:r>
          </a:p>
          <a:p>
            <a:pPr eaLnBrk="1" hangingPunct="1"/>
            <a:r>
              <a:rPr lang="en-US" sz="1000" dirty="0" err="1" smtClean="0"/>
              <a:t>Heneman</a:t>
            </a:r>
            <a:r>
              <a:rPr lang="en-US" sz="1000" dirty="0" smtClean="0"/>
              <a:t> and Judge. (2009). </a:t>
            </a:r>
            <a:r>
              <a:rPr lang="en-US" sz="1000" i="1" dirty="0" smtClean="0"/>
              <a:t>Staffing organizations</a:t>
            </a:r>
            <a:r>
              <a:rPr lang="en-US" sz="1000" i="1" baseline="0" dirty="0" smtClean="0"/>
              <a:t> (</a:t>
            </a:r>
            <a:r>
              <a:rPr lang="en-US" sz="1000" i="1" dirty="0" smtClean="0"/>
              <a:t>6</a:t>
            </a:r>
            <a:r>
              <a:rPr lang="en-US" sz="1000" i="1" baseline="30000" dirty="0" smtClean="0"/>
              <a:t>th</a:t>
            </a:r>
            <a:r>
              <a:rPr lang="en-US" sz="1000" i="1" dirty="0" smtClean="0"/>
              <a:t> edition)</a:t>
            </a:r>
            <a:r>
              <a:rPr lang="en-US" sz="1000" dirty="0" smtClean="0"/>
              <a:t>, p.</a:t>
            </a:r>
            <a:r>
              <a:rPr lang="en-US" baseline="0" dirty="0" smtClean="0"/>
              <a:t> </a:t>
            </a:r>
            <a:r>
              <a:rPr lang="en-US" dirty="0" smtClean="0"/>
              <a:t>158.</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Slide Image Placeholder 1"/>
          <p:cNvSpPr>
            <a:spLocks noGrp="1" noRot="1" noChangeAspect="1"/>
          </p:cNvSpPr>
          <p:nvPr>
            <p:ph type="sldImg"/>
          </p:nvPr>
        </p:nvSpPr>
        <p:spPr>
          <a:ln/>
        </p:spPr>
      </p:sp>
      <p:sp>
        <p:nvSpPr>
          <p:cNvPr id="123906" name="Notes Placeholder 2"/>
          <p:cNvSpPr>
            <a:spLocks noGrp="1"/>
          </p:cNvSpPr>
          <p:nvPr>
            <p:ph type="body" idx="1"/>
          </p:nvPr>
        </p:nvSpPr>
        <p:spPr>
          <a:noFill/>
          <a:ln/>
        </p:spPr>
        <p:txBody>
          <a:bodyPr/>
          <a:lstStyle/>
          <a:p>
            <a:pPr eaLnBrk="1" hangingPunct="1"/>
            <a:r>
              <a:rPr lang="en-US" sz="1100" dirty="0" smtClean="0"/>
              <a:t>Human nature affects the job analysis process. Employees may be reluctant to participate in an enthusiastic, forthright manner. Employees often do not understand the reason for the job analysis and are fearful that it means their jobs are in jeopardy or that they will be given a decrease in pay or status as a result. It is important to establish trust and credibility before asking employees to divulge the details of their daily lives at work. There is also a tendency to inflate the importance of what one does in an effort to get an upgrade in status or pay. Job analysts must be cautious not to accept everything they are told at face value. That is why collecting data from various sources and via various methods is so important.</a:t>
            </a:r>
          </a:p>
          <a:p>
            <a:pPr eaLnBrk="1" hangingPunct="1"/>
            <a:endParaRPr lang="en-US" sz="1100" dirty="0" smtClean="0"/>
          </a:p>
          <a:p>
            <a:pPr eaLnBrk="1" hangingPunct="1"/>
            <a:r>
              <a:rPr lang="en-US" sz="1100" dirty="0" smtClean="0"/>
              <a:t>Supervisors also tend to boost the importance of the jobs that report to them. It is natural to expect that if those reporting to you are of higher status, that will result in your own job being upgraded. Also, supervisors may want to maintain maximum flexibility and control and therefore will include many job duties in each job description to avoid limitations imposed by rigid job descriptions.</a:t>
            </a:r>
          </a:p>
          <a:p>
            <a:pPr eaLnBrk="1" hangingPunct="1"/>
            <a:r>
              <a:rPr lang="en-US" sz="1100" dirty="0" smtClean="0"/>
              <a:t> </a:t>
            </a:r>
          </a:p>
          <a:p>
            <a:pPr eaLnBrk="1" hangingPunct="1"/>
            <a:r>
              <a:rPr lang="en-US" sz="1100" dirty="0" smtClean="0"/>
              <a:t>There is also a tendency to emphasize the job duties performed by the job incumbent. This can be limiting because the incumbent may not be performing all of the duties assigned. Likewise, the job incumbent’s prior education and experience will be taken as “givens” as far as necessary qualifications for the job. However, the job incumbent may be over- or under-qualified for the job and therefore his/her qualifications may not be representative of what is really needed for successful job performance.</a:t>
            </a:r>
          </a:p>
        </p:txBody>
      </p:sp>
      <p:sp>
        <p:nvSpPr>
          <p:cNvPr id="123907" name="Slide Number Placeholder 3"/>
          <p:cNvSpPr>
            <a:spLocks noGrp="1"/>
          </p:cNvSpPr>
          <p:nvPr>
            <p:ph type="sldNum" sz="quarter" idx="5"/>
          </p:nvPr>
        </p:nvSpPr>
        <p:spPr>
          <a:noFill/>
        </p:spPr>
        <p:txBody>
          <a:bodyPr/>
          <a:lstStyle/>
          <a:p>
            <a:fld id="{7366C9C9-8F08-47FA-8169-BD8FEC1BD7DF}" type="slidenum">
              <a:rPr lang="en-US" smtClean="0"/>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Slide Image Placeholder 1"/>
          <p:cNvSpPr>
            <a:spLocks noGrp="1" noRot="1" noChangeAspect="1"/>
          </p:cNvSpPr>
          <p:nvPr>
            <p:ph type="sldImg"/>
          </p:nvPr>
        </p:nvSpPr>
        <p:spPr>
          <a:ln/>
        </p:spPr>
      </p:sp>
      <p:sp>
        <p:nvSpPr>
          <p:cNvPr id="125954" name="Notes Placeholder 2"/>
          <p:cNvSpPr>
            <a:spLocks noGrp="1"/>
          </p:cNvSpPr>
          <p:nvPr>
            <p:ph type="body" idx="1"/>
          </p:nvPr>
        </p:nvSpPr>
        <p:spPr>
          <a:noFill/>
          <a:ln/>
        </p:spPr>
        <p:txBody>
          <a:bodyPr/>
          <a:lstStyle/>
          <a:p>
            <a:pPr eaLnBrk="1" hangingPunct="1"/>
            <a:r>
              <a:rPr lang="en-US" smtClean="0"/>
              <a:t>Jobs and organizations are constantly changing. It is critical that once the job analysis has been conducted that it not go to waste. Periodic review of all jobs is essential to comply with statutory requirements and to keep up to date with current practice in the organization. Appropriate times for review are:</a:t>
            </a:r>
          </a:p>
          <a:p>
            <a:pPr eaLnBrk="1" hangingPunct="1"/>
            <a:r>
              <a:rPr lang="en-US" smtClean="0"/>
              <a:t>1. Annually as part of the performance appraisal process.</a:t>
            </a:r>
          </a:p>
          <a:p>
            <a:pPr eaLnBrk="1" hangingPunct="1"/>
            <a:r>
              <a:rPr lang="en-US" smtClean="0"/>
              <a:t>2. Whenever a major change in technology or work methods takes place.</a:t>
            </a:r>
          </a:p>
          <a:p>
            <a:pPr eaLnBrk="1" hangingPunct="1"/>
            <a:r>
              <a:rPr lang="en-US" smtClean="0"/>
              <a:t>3. When governing bodies change the certification or licensure requirements.</a:t>
            </a:r>
          </a:p>
          <a:p>
            <a:pPr eaLnBrk="1" hangingPunct="1"/>
            <a:r>
              <a:rPr lang="en-US" smtClean="0"/>
              <a:t>4. When the job incumbent leaves the job and HR is recruiting and staffing for the job.</a:t>
            </a:r>
          </a:p>
        </p:txBody>
      </p:sp>
      <p:sp>
        <p:nvSpPr>
          <p:cNvPr id="125955" name="Slide Number Placeholder 3"/>
          <p:cNvSpPr>
            <a:spLocks noGrp="1"/>
          </p:cNvSpPr>
          <p:nvPr>
            <p:ph type="sldNum" sz="quarter" idx="5"/>
          </p:nvPr>
        </p:nvSpPr>
        <p:spPr>
          <a:noFill/>
        </p:spPr>
        <p:txBody>
          <a:bodyPr/>
          <a:lstStyle/>
          <a:p>
            <a:fld id="{62C8086E-8B34-485C-B67C-E176A426A5BA}" type="slidenum">
              <a:rPr lang="en-US" smtClean="0"/>
              <a:pPr/>
              <a:t>38</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a:ln/>
        </p:spPr>
      </p:sp>
      <p:sp>
        <p:nvSpPr>
          <p:cNvPr id="21506" name="Notes Placeholder 2"/>
          <p:cNvSpPr>
            <a:spLocks noGrp="1"/>
          </p:cNvSpPr>
          <p:nvPr>
            <p:ph type="body" idx="1"/>
          </p:nvPr>
        </p:nvSpPr>
        <p:spPr>
          <a:noFill/>
          <a:ln/>
        </p:spPr>
        <p:txBody>
          <a:bodyPr/>
          <a:lstStyle/>
          <a:p>
            <a:pPr defTabSz="927100" eaLnBrk="1" hangingPunct="1">
              <a:lnSpc>
                <a:spcPct val="90000"/>
              </a:lnSpc>
            </a:pPr>
            <a:r>
              <a:rPr lang="en-US" sz="1100" dirty="0" smtClean="0"/>
              <a:t>Job analysis was initially conducted to improve the efficiency of workers. The first job analyst was Frederick Taylor, known as the father of the scientific management. Taylor studied work by breaking it down into its smallest identifiable components to determine the one best way to perform each component</a:t>
            </a:r>
            <a:r>
              <a:rPr lang="en-US" sz="1100" baseline="0" dirty="0" smtClean="0"/>
              <a:t> </a:t>
            </a:r>
            <a:r>
              <a:rPr lang="en-US" sz="1100" dirty="0" smtClean="0"/>
              <a:t>and then compiled work into larger duties and, finally, jobs. </a:t>
            </a:r>
          </a:p>
          <a:p>
            <a:pPr defTabSz="927100" eaLnBrk="1" hangingPunct="1">
              <a:lnSpc>
                <a:spcPct val="90000"/>
              </a:lnSpc>
            </a:pPr>
            <a:endParaRPr lang="en-US" sz="1100" dirty="0" smtClean="0"/>
          </a:p>
          <a:p>
            <a:pPr defTabSz="927100" eaLnBrk="1" hangingPunct="1">
              <a:lnSpc>
                <a:spcPct val="90000"/>
              </a:lnSpc>
            </a:pPr>
            <a:r>
              <a:rPr lang="en-US" sz="1100" dirty="0" smtClean="0"/>
              <a:t>Before the turn of the 20</a:t>
            </a:r>
            <a:r>
              <a:rPr lang="en-US" sz="1100" baseline="30000" dirty="0" smtClean="0"/>
              <a:t>th</a:t>
            </a:r>
            <a:r>
              <a:rPr lang="en-US" sz="1100" dirty="0" smtClean="0"/>
              <a:t> century, most work was done on family farms or by skilled craftspeople who had learned their trades while in lengthy apprenticeships. It was not until the Industrial Revolution in the early 1900s that the manufacturing factories were created. The skilled craftspeople of yesteryear made their own decisions about how the job was to be performed. Scientific management removed much of this autonomy and converted skilled crafts into a series of simplified jobs that could be performed by unskilled workers who easily could be trained for the tasks.</a:t>
            </a:r>
          </a:p>
          <a:p>
            <a:pPr defTabSz="927100" eaLnBrk="1" hangingPunct="1">
              <a:lnSpc>
                <a:spcPct val="90000"/>
              </a:lnSpc>
            </a:pPr>
            <a:endParaRPr lang="en-US" sz="1100" dirty="0" smtClean="0"/>
          </a:p>
          <a:p>
            <a:pPr defTabSz="927100" eaLnBrk="1" hangingPunct="1">
              <a:lnSpc>
                <a:spcPct val="90000"/>
              </a:lnSpc>
            </a:pPr>
            <a:r>
              <a:rPr lang="en-US" sz="1100" dirty="0" smtClean="0"/>
              <a:t>Scientific management methods called for optimizing the way tasks were performed and simplifying jobs so workers could be trained to perform their specialized sequence of motions in the one best way. To scientifically determine the optimal way to perform a job, Taylor performed time studies (also known as time and motion studies) using a stopwatch to time a worker's sequence of motions with the goal of determining the one best way to perform a job.</a:t>
            </a:r>
          </a:p>
          <a:p>
            <a:pPr defTabSz="927100" eaLnBrk="1" hangingPunct="1">
              <a:lnSpc>
                <a:spcPct val="90000"/>
              </a:lnSpc>
            </a:pPr>
            <a:endParaRPr lang="en-US" sz="1100" dirty="0" smtClean="0"/>
          </a:p>
          <a:p>
            <a:pPr defTabSz="927100" eaLnBrk="1" hangingPunct="1">
              <a:lnSpc>
                <a:spcPct val="90000"/>
              </a:lnSpc>
            </a:pPr>
            <a:r>
              <a:rPr lang="en-US" sz="1100" dirty="0" smtClean="0"/>
              <a:t>Taylor was the first management consultant to systematically study work as it was performed. While his expressed purpose was to improve productivity, without his detailed methods of observing and evaluating work, we would have no foundation on which to conduct job analyses.</a:t>
            </a:r>
          </a:p>
        </p:txBody>
      </p:sp>
      <p:sp>
        <p:nvSpPr>
          <p:cNvPr id="21507" name="Slide Number Placeholder 3"/>
          <p:cNvSpPr>
            <a:spLocks noGrp="1"/>
          </p:cNvSpPr>
          <p:nvPr>
            <p:ph type="sldNum" sz="quarter" idx="5"/>
          </p:nvPr>
        </p:nvSpPr>
        <p:spPr>
          <a:noFill/>
        </p:spPr>
        <p:txBody>
          <a:bodyPr/>
          <a:lstStyle/>
          <a:p>
            <a:fld id="{8BE4151A-4599-4874-9DB8-55924449BBAD}"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a:spLocks noGrp="1"/>
          </p:cNvSpPr>
          <p:nvPr>
            <p:ph type="body" idx="1"/>
          </p:nvPr>
        </p:nvSpPr>
        <p:spPr>
          <a:noFill/>
          <a:ln/>
        </p:spPr>
        <p:txBody>
          <a:bodyPr/>
          <a:lstStyle/>
          <a:p>
            <a:pPr eaLnBrk="1" hangingPunct="1"/>
            <a:r>
              <a:rPr lang="en-US" dirty="0" smtClean="0"/>
              <a:t>The Hawthorne Studies conducted between 1927 and 1932 at Western Electric followed closely on the heels of the scientific management movement. Work context was an important element in determining the best method to perform job duties, so the Hawthorne Studies focused on varying elements in the work environment to determine the effect on worker productivity. The researchers soon discovered that the social context of work played a much larger role in worker output and attitude than they had expected.</a:t>
            </a:r>
          </a:p>
          <a:p>
            <a:pPr eaLnBrk="1" hangingPunct="1"/>
            <a:endParaRPr lang="en-US" dirty="0" smtClean="0"/>
          </a:p>
          <a:p>
            <a:pPr eaLnBrk="1" hangingPunct="1"/>
            <a:r>
              <a:rPr lang="en-US" dirty="0" smtClean="0"/>
              <a:t>The Hawthorne Studies advanced the understanding of jobs by including the interpersonal elements of the work context. The studies found that it was not sufficient to simply study tasks and duties that workers perform. A job requires the worker to interact with others, and this must be considered during a job analysis.</a:t>
            </a:r>
          </a:p>
          <a:p>
            <a:pPr eaLnBrk="1" hangingPunct="1"/>
            <a:endParaRPr lang="en-US" dirty="0" smtClean="0"/>
          </a:p>
          <a:p>
            <a:pPr eaLnBrk="1" hangingPunct="1"/>
            <a:r>
              <a:rPr lang="en-US" dirty="0" smtClean="0"/>
              <a:t>Jobs must be considered in the larger context of social relationships rather than as stand-alone entities. To truly understand how work gets done, the job analyst must take into account who the worker interacts with, how much interdependence there is among workers</a:t>
            </a:r>
            <a:r>
              <a:rPr lang="en-US" baseline="0" dirty="0" smtClean="0"/>
              <a:t> </a:t>
            </a:r>
            <a:r>
              <a:rPr lang="en-US" dirty="0" smtClean="0"/>
              <a:t>and other social aspects of the job.</a:t>
            </a:r>
          </a:p>
        </p:txBody>
      </p:sp>
      <p:sp>
        <p:nvSpPr>
          <p:cNvPr id="23555" name="Slide Number Placeholder 3"/>
          <p:cNvSpPr>
            <a:spLocks noGrp="1"/>
          </p:cNvSpPr>
          <p:nvPr>
            <p:ph type="sldNum" sz="quarter" idx="5"/>
          </p:nvPr>
        </p:nvSpPr>
        <p:spPr>
          <a:noFill/>
        </p:spPr>
        <p:txBody>
          <a:bodyPr/>
          <a:lstStyle/>
          <a:p>
            <a:fld id="{FC5CABC8-50C3-4DA8-B330-975E869EAA5B}"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p:spPr>
        <p:txBody>
          <a:bodyPr/>
          <a:lstStyle/>
          <a:p>
            <a:pPr eaLnBrk="1" hangingPunct="1">
              <a:lnSpc>
                <a:spcPct val="80000"/>
              </a:lnSpc>
            </a:pPr>
            <a:r>
              <a:rPr lang="en-US" sz="1050" dirty="0" smtClean="0"/>
              <a:t>The world of work continues to evolve in terms of work methods, organizational structure, reporting relationships and global demands. Jobs must change in response to these forces.</a:t>
            </a:r>
          </a:p>
          <a:p>
            <a:pPr eaLnBrk="1" hangingPunct="1">
              <a:lnSpc>
                <a:spcPct val="80000"/>
              </a:lnSpc>
            </a:pPr>
            <a:endParaRPr lang="en-US" sz="1050" dirty="0" smtClean="0"/>
          </a:p>
          <a:p>
            <a:pPr eaLnBrk="1" hangingPunct="1">
              <a:lnSpc>
                <a:spcPct val="80000"/>
              </a:lnSpc>
              <a:buFontTx/>
              <a:buAutoNum type="arabicPeriod"/>
            </a:pPr>
            <a:r>
              <a:rPr lang="en-US" sz="1050" dirty="0" smtClean="0"/>
              <a:t>Work methods constantly evolve due to changes in technology and processes. Work that was previously done manually is now automated. Computerized databases have replaced paper records. Digital imaging has replaced x-ray film. Cell manufacturing is replacing assembly line operations. These examples show how workplaces are in an ever-changing state, and jobs must be continually redesigned to reflect the new methods and tools available. </a:t>
            </a:r>
          </a:p>
          <a:p>
            <a:pPr eaLnBrk="1" hangingPunct="1">
              <a:lnSpc>
                <a:spcPct val="80000"/>
              </a:lnSpc>
              <a:buFontTx/>
              <a:buAutoNum type="arabicPeriod"/>
            </a:pPr>
            <a:r>
              <a:rPr lang="en-US" sz="1050" dirty="0" smtClean="0"/>
              <a:t>Teams are being used in many workplaces to replace the traditional hierarchy and to increase employee involvement and engagement. Jobs often include more cross functionality than in the past, and workers are being asked to make decisions about how work gets done.</a:t>
            </a:r>
          </a:p>
          <a:p>
            <a:pPr eaLnBrk="1" hangingPunct="1">
              <a:lnSpc>
                <a:spcPct val="80000"/>
              </a:lnSpc>
              <a:buFontTx/>
              <a:buAutoNum type="arabicPeriod"/>
            </a:pPr>
            <a:r>
              <a:rPr lang="en-US" sz="1050" dirty="0" smtClean="0"/>
              <a:t>Reporting relationships are changing due to the use of teams and the virtual world in which we now live. Workers may not all work at one site; they may be in virtual settings around the globe. These challenges to traditional reporting structures lead to restructuring of jobs and responsibilities.</a:t>
            </a:r>
          </a:p>
          <a:p>
            <a:pPr eaLnBrk="1" hangingPunct="1">
              <a:lnSpc>
                <a:spcPct val="80000"/>
              </a:lnSpc>
              <a:buFontTx/>
              <a:buAutoNum type="arabicPeriod" startAt="4"/>
            </a:pPr>
            <a:r>
              <a:rPr lang="en-US" sz="1050" dirty="0" smtClean="0"/>
              <a:t>The global marketplace has lead to a 24/7 demand from customers and clients. Work now takes place around the clock, and jobs must be redesigned to account for these demands.</a:t>
            </a:r>
          </a:p>
          <a:p>
            <a:pPr eaLnBrk="1" hangingPunct="1">
              <a:lnSpc>
                <a:spcPct val="80000"/>
              </a:lnSpc>
              <a:buFontTx/>
              <a:buAutoNum type="arabicPeriod" startAt="4"/>
            </a:pPr>
            <a:r>
              <a:rPr lang="en-US" sz="1050" dirty="0" smtClean="0"/>
              <a:t>Knowledge workers are replacing manual workers as we evolve into a service-based economy. Knowledge workers pose special challenges in work design because of their unique contributions to the end product. The difficulties of measuring and assessing performance and determining where to draw the line on responsibilities require a continual analysis of jobs.</a:t>
            </a:r>
          </a:p>
          <a:p>
            <a:pPr eaLnBrk="1" hangingPunct="1">
              <a:lnSpc>
                <a:spcPct val="80000"/>
              </a:lnSpc>
              <a:buFontTx/>
              <a:buAutoNum type="arabicPeriod" startAt="4"/>
            </a:pPr>
            <a:endParaRPr lang="en-US" sz="1050" dirty="0" smtClean="0"/>
          </a:p>
          <a:p>
            <a:pPr eaLnBrk="1" hangingPunct="1">
              <a:lnSpc>
                <a:spcPct val="80000"/>
              </a:lnSpc>
            </a:pPr>
            <a:r>
              <a:rPr lang="en-US" sz="1050" dirty="0" smtClean="0"/>
              <a:t>The changing workplace creates challenges to employers that wish to maintain updated job information. Job analysis is an ongoing process. Managers and HR professionals should continually review the workplace to assess the accuracy of job descriptions and documentation relative to the jobs.</a:t>
            </a:r>
          </a:p>
        </p:txBody>
      </p:sp>
      <p:sp>
        <p:nvSpPr>
          <p:cNvPr id="25603" name="Slide Number Placeholder 3"/>
          <p:cNvSpPr>
            <a:spLocks noGrp="1"/>
          </p:cNvSpPr>
          <p:nvPr>
            <p:ph type="sldNum" sz="quarter" idx="5"/>
          </p:nvPr>
        </p:nvSpPr>
        <p:spPr>
          <a:noFill/>
        </p:spPr>
        <p:txBody>
          <a:bodyPr/>
          <a:lstStyle/>
          <a:p>
            <a:fld id="{5708954D-C636-4309-B644-D83A34AE85A3}"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p:spPr>
        <p:txBody>
          <a:bodyPr/>
          <a:lstStyle/>
          <a:p>
            <a:fld id="{B61C78D2-3C4A-4B4E-B840-02EE2719AFC0}" type="slidenum">
              <a:rPr lang="en-US" smtClean="0"/>
              <a:pPr/>
              <a:t>7</a:t>
            </a:fld>
            <a:endParaRPr lang="en-US" smtClean="0"/>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r>
              <a:rPr lang="en-US" smtClean="0"/>
              <a:t>Job analysis plays an integral role in all HR functions and activities. Job analysis is the foundation on which all HR practices are built. Without a thorough understanding of how jobs are performed, effective HR practices would be impossible. </a:t>
            </a:r>
          </a:p>
          <a:p>
            <a:pPr eaLnBrk="1" hangingPunct="1"/>
            <a:endParaRPr lang="en-US" smtClean="0"/>
          </a:p>
          <a:p>
            <a:pPr eaLnBrk="1" hangingPunct="1"/>
            <a:r>
              <a:rPr lang="en-US" smtClean="0"/>
              <a:t>Ask students to offer ideas on how job analysis affects each of the eight HR functions detailed in the model before moving on to the next slide.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a:ln/>
        </p:spPr>
      </p:sp>
      <p:sp>
        <p:nvSpPr>
          <p:cNvPr id="64514" name="Notes Placeholder 2"/>
          <p:cNvSpPr>
            <a:spLocks noGrp="1"/>
          </p:cNvSpPr>
          <p:nvPr>
            <p:ph type="body" idx="1"/>
          </p:nvPr>
        </p:nvSpPr>
        <p:spPr>
          <a:noFill/>
          <a:ln/>
        </p:spPr>
        <p:txBody>
          <a:bodyPr/>
          <a:lstStyle/>
          <a:p>
            <a:pPr marL="231775" indent="-231775" eaLnBrk="1" hangingPunct="1">
              <a:buFontTx/>
              <a:buAutoNum type="arabicPeriod"/>
            </a:pPr>
            <a:r>
              <a:rPr lang="en-US" dirty="0" smtClean="0"/>
              <a:t>HR planning: It is critical to identify the skills needed to accomplish the work that will help achieve organizational goals. The organization’s structure relies on an understanding of what jobs are done, how they are done, how jobs are interconnected, and what tools and equipment will be needed.</a:t>
            </a:r>
          </a:p>
          <a:p>
            <a:pPr marL="231775" indent="-231775" eaLnBrk="1" hangingPunct="1">
              <a:buFontTx/>
              <a:buAutoNum type="arabicPeriod"/>
            </a:pPr>
            <a:r>
              <a:rPr lang="en-US" dirty="0" smtClean="0"/>
              <a:t>Staffing: Without a detailed job description and a list of required qualifications, it would be impossible to recruit and select highly qualified employees. Every step of the staffing process depends on a thorough understanding of what people are being hired to do and what knowledge, skills, abilities and other attributes (KSAOs) they must have to effectively fulfill their roles.</a:t>
            </a:r>
          </a:p>
          <a:p>
            <a:pPr marL="231775" indent="-231775" eaLnBrk="1" hangingPunct="1">
              <a:buFontTx/>
              <a:buAutoNum type="arabicPeriod"/>
            </a:pPr>
            <a:r>
              <a:rPr lang="en-US" dirty="0" smtClean="0"/>
              <a:t>Training: The tasks identified by job analysis pinpoint the knowledge, skills and abilities required to perform the duties. Training must be assessed in the context of helping employees perform their job duties effectively.</a:t>
            </a:r>
          </a:p>
          <a:p>
            <a:pPr marL="231775" indent="-231775" eaLnBrk="1" hangingPunct="1">
              <a:buFontTx/>
              <a:buAutoNum type="arabicPeriod"/>
            </a:pPr>
            <a:r>
              <a:rPr lang="en-US" dirty="0" smtClean="0"/>
              <a:t>Performance management: Job analysis leads to identification of performance standards. Job performance must be evaluated with an understanding of the assigned duties and at the prescribed level. The job description and performance standards that flow from job analysis provide a common framework for employees and supervisors to assess work performance.</a:t>
            </a:r>
          </a:p>
          <a:p>
            <a:pPr marL="231775" indent="-231775" eaLnBrk="1" hangingPunct="1"/>
            <a:endParaRPr lang="en-US" dirty="0" smtClean="0"/>
          </a:p>
        </p:txBody>
      </p:sp>
      <p:sp>
        <p:nvSpPr>
          <p:cNvPr id="64515" name="Slide Number Placeholder 3"/>
          <p:cNvSpPr>
            <a:spLocks noGrp="1"/>
          </p:cNvSpPr>
          <p:nvPr>
            <p:ph type="sldNum" sz="quarter" idx="5"/>
          </p:nvPr>
        </p:nvSpPr>
        <p:spPr>
          <a:noFill/>
        </p:spPr>
        <p:txBody>
          <a:bodyPr/>
          <a:lstStyle/>
          <a:p>
            <a:fld id="{296A0790-FD3C-441C-A0A1-601BB346309A}"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a:ln/>
        </p:spPr>
      </p:sp>
      <p:sp>
        <p:nvSpPr>
          <p:cNvPr id="66562" name="Notes Placeholder 2"/>
          <p:cNvSpPr>
            <a:spLocks noGrp="1"/>
          </p:cNvSpPr>
          <p:nvPr>
            <p:ph type="body" idx="1"/>
          </p:nvPr>
        </p:nvSpPr>
        <p:spPr>
          <a:noFill/>
          <a:ln/>
        </p:spPr>
        <p:txBody>
          <a:bodyPr/>
          <a:lstStyle/>
          <a:p>
            <a:pPr marL="231775" indent="-231775" eaLnBrk="1" hangingPunct="1">
              <a:buFontTx/>
              <a:buAutoNum type="arabicPeriod" startAt="5"/>
            </a:pPr>
            <a:r>
              <a:rPr lang="en-US" sz="1000" dirty="0" smtClean="0"/>
              <a:t>Safety and health: Job analysis helps identify work hazards inherent in the job, any required personal protective equipment and training needs. Further, ADA compliance requires understanding of essential and non-essential job functions so that reasonable accommodations can be made when needed.</a:t>
            </a:r>
          </a:p>
          <a:p>
            <a:pPr marL="231775" indent="-231775" eaLnBrk="1" hangingPunct="1">
              <a:buFontTx/>
              <a:buAutoNum type="arabicPeriod" startAt="5"/>
            </a:pPr>
            <a:r>
              <a:rPr lang="en-US" sz="1000" dirty="0" smtClean="0"/>
              <a:t>Rewards: Proper evaluation of a job’s value or worth relies on codifying tasks, duties and qualifications for successful job performance. Pay rates should not be established without a sound job evaluation process. The exempt/nonexempt status of each job can only be determined through job analysis.</a:t>
            </a:r>
          </a:p>
          <a:p>
            <a:pPr marL="231775" indent="-231775" eaLnBrk="1" hangingPunct="1">
              <a:buFontTx/>
              <a:buAutoNum type="arabicPeriod" startAt="5"/>
            </a:pPr>
            <a:r>
              <a:rPr lang="en-US" sz="1000" dirty="0" smtClean="0"/>
              <a:t>Employee relations: Work rules, policies and procedures depend on clear job descriptions with authority and responsibility for task accomplishment clearly identified. Job analysis allows the organization to specify what jobs are to be performed by whom. In union settings, the clarification of responsibility is essential for smooth functioning in the organization.</a:t>
            </a:r>
          </a:p>
          <a:p>
            <a:pPr marL="231775" indent="-231775" eaLnBrk="1" hangingPunct="1">
              <a:buFontTx/>
              <a:buAutoNum type="arabicPeriod" startAt="5"/>
            </a:pPr>
            <a:r>
              <a:rPr lang="en-US" sz="1000" dirty="0" smtClean="0"/>
              <a:t>Legal compliance: All nondiscrimination statutes demand the evaluation of job relatedness in employment decisions. Lacking a systematic job analysis process, the organization cannot substantiate employment decisions nor assure that such decisions are free from adverse impact and bias. ADA compliance in particular assumes that the organization has assessed job duties and is capable of accommodating disabled employees. Wage and hour law requires an analysis of the overtime status for each job.</a:t>
            </a:r>
          </a:p>
          <a:p>
            <a:pPr marL="231775" indent="-231775" eaLnBrk="1" hangingPunct="1">
              <a:buFontTx/>
              <a:buAutoNum type="arabicPeriod" startAt="8"/>
            </a:pPr>
            <a:endParaRPr lang="en-US" sz="1000" dirty="0" smtClean="0"/>
          </a:p>
          <a:p>
            <a:pPr marL="231775" indent="-231775" eaLnBrk="1" hangingPunct="1"/>
            <a:r>
              <a:rPr lang="en-US" sz="1000" dirty="0" smtClean="0">
                <a:latin typeface="Times New Roman" pitchFamily="18" charset="0"/>
                <a:cs typeface="Times New Roman" pitchFamily="18" charset="0"/>
              </a:rPr>
              <a:t>Job analysis serves as the foundation for every HR function. A well-conducted job analysis follows a systematic method to collect and analyze information about the job(s) being studied. </a:t>
            </a:r>
          </a:p>
          <a:p>
            <a:pPr marL="231775" indent="-231775" eaLnBrk="1" hangingPunct="1"/>
            <a:endParaRPr lang="en-US" sz="1000" dirty="0" smtClean="0">
              <a:latin typeface="Times New Roman" pitchFamily="18" charset="0"/>
              <a:cs typeface="Times New Roman" pitchFamily="18" charset="0"/>
            </a:endParaRPr>
          </a:p>
          <a:p>
            <a:pPr marL="231775" indent="-231775" eaLnBrk="1" hangingPunct="1"/>
            <a:r>
              <a:rPr lang="en-US" sz="1000" dirty="0" smtClean="0">
                <a:latin typeface="Times New Roman" pitchFamily="18" charset="0"/>
                <a:cs typeface="Times New Roman" pitchFamily="18" charset="0"/>
              </a:rPr>
              <a:t>Ask students: “What information would you need analyze a job?”</a:t>
            </a:r>
            <a:endParaRPr lang="en-US" sz="1000" dirty="0" smtClean="0"/>
          </a:p>
        </p:txBody>
      </p:sp>
      <p:sp>
        <p:nvSpPr>
          <p:cNvPr id="66563" name="Slide Number Placeholder 3"/>
          <p:cNvSpPr>
            <a:spLocks noGrp="1"/>
          </p:cNvSpPr>
          <p:nvPr>
            <p:ph type="sldNum" sz="quarter" idx="5"/>
          </p:nvPr>
        </p:nvSpPr>
        <p:spPr>
          <a:noFill/>
        </p:spPr>
        <p:txBody>
          <a:bodyPr/>
          <a:lstStyle/>
          <a:p>
            <a:fld id="{A0CF7F85-9ADE-4A40-B819-1EE047BF98C1}"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7" descr="GrreenBackground"/>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18460" name="Rectangle 28"/>
          <p:cNvSpPr>
            <a:spLocks noGrp="1" noChangeArrowheads="1"/>
          </p:cNvSpPr>
          <p:nvPr>
            <p:ph type="ctrTitle" sz="quarter"/>
          </p:nvPr>
        </p:nvSpPr>
        <p:spPr>
          <a:xfrm>
            <a:off x="2895600" y="3276600"/>
            <a:ext cx="5791200" cy="762000"/>
          </a:xfrm>
        </p:spPr>
        <p:txBody>
          <a:bodyPr/>
          <a:lstStyle>
            <a:lvl1pPr algn="r">
              <a:defRPr/>
            </a:lvl1pPr>
          </a:lstStyle>
          <a:p>
            <a:r>
              <a:rPr lang="en-US"/>
              <a:t>Click to edit Master title style</a:t>
            </a:r>
          </a:p>
        </p:txBody>
      </p:sp>
      <p:sp>
        <p:nvSpPr>
          <p:cNvPr id="18461" name="Rectangle 29"/>
          <p:cNvSpPr>
            <a:spLocks noGrp="1" noChangeArrowheads="1"/>
          </p:cNvSpPr>
          <p:nvPr>
            <p:ph type="subTitle" sz="quarter" idx="1"/>
          </p:nvPr>
        </p:nvSpPr>
        <p:spPr>
          <a:xfrm>
            <a:off x="2895600" y="4191000"/>
            <a:ext cx="5791200" cy="457200"/>
          </a:xfrm>
        </p:spPr>
        <p:txBody>
          <a:bodyPr/>
          <a:lstStyle>
            <a:lvl1pPr marL="0" indent="0" algn="r">
              <a:spcBef>
                <a:spcPct val="50000"/>
              </a:spcBef>
              <a:buFontTx/>
              <a:buNone/>
              <a:defRPr sz="1400">
                <a:solidFill>
                  <a:srgbClr val="6F90BB"/>
                </a:solidFill>
              </a:defRPr>
            </a:lvl1pPr>
          </a:lstStyle>
          <a:p>
            <a:r>
              <a:rPr lang="en-US"/>
              <a:t>Click to edit Master subtitle style</a:t>
            </a:r>
          </a:p>
        </p:txBody>
      </p:sp>
      <p:sp>
        <p:nvSpPr>
          <p:cNvPr id="5" name="Rectangle 30"/>
          <p:cNvSpPr>
            <a:spLocks noGrp="1" noChangeArrowheads="1"/>
          </p:cNvSpPr>
          <p:nvPr>
            <p:ph type="ftr" sz="quarter" idx="10"/>
          </p:nvPr>
        </p:nvSpPr>
        <p:spPr/>
        <p:txBody>
          <a:bodyPr/>
          <a:lstStyle>
            <a:lvl1pPr>
              <a:defRPr/>
            </a:lvl1pPr>
          </a:lstStyle>
          <a:p>
            <a:pPr>
              <a:defRPr/>
            </a:pPr>
            <a:r>
              <a:rPr lang="en-US" dirty="0" smtClean="0"/>
              <a:t>©</a:t>
            </a:r>
            <a:r>
              <a:rPr lang="en-US" baseline="0" dirty="0" smtClean="0"/>
              <a:t>SHRM 2009</a:t>
            </a:r>
          </a:p>
          <a:p>
            <a:pPr>
              <a:defRPr/>
            </a:pPr>
            <a:endParaRPr lang="en-US" baseline="0" dirty="0"/>
          </a:p>
        </p:txBody>
      </p:sp>
      <p:sp>
        <p:nvSpPr>
          <p:cNvPr id="6" name="Rectangle 31"/>
          <p:cNvSpPr>
            <a:spLocks noGrp="1" noChangeArrowheads="1"/>
          </p:cNvSpPr>
          <p:nvPr>
            <p:ph type="sldNum" sz="quarter" idx="11"/>
          </p:nvPr>
        </p:nvSpPr>
        <p:spPr>
          <a:xfrm>
            <a:off x="6553200" y="6400800"/>
            <a:ext cx="2133600" cy="320675"/>
          </a:xfrm>
        </p:spPr>
        <p:txBody>
          <a:bodyPr/>
          <a:lstStyle>
            <a:lvl1pPr>
              <a:defRPr/>
            </a:lvl1pPr>
          </a:lstStyle>
          <a:p>
            <a:pPr>
              <a:defRPr/>
            </a:pPr>
            <a:fld id="{468FAF74-B592-4B02-AA70-F4FA3CFC2B4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©SHRM 2009 </a:t>
            </a:r>
            <a:endParaRPr lang="en-US" baseline="0" dirty="0"/>
          </a:p>
        </p:txBody>
      </p:sp>
      <p:sp>
        <p:nvSpPr>
          <p:cNvPr id="5" name="Slide Number Placeholder 4"/>
          <p:cNvSpPr>
            <a:spLocks noGrp="1"/>
          </p:cNvSpPr>
          <p:nvPr>
            <p:ph type="sldNum" sz="quarter" idx="11"/>
          </p:nvPr>
        </p:nvSpPr>
        <p:spPr/>
        <p:txBody>
          <a:bodyPr/>
          <a:lstStyle>
            <a:lvl1pPr>
              <a:defRPr/>
            </a:lvl1pPr>
          </a:lstStyle>
          <a:p>
            <a:pPr>
              <a:defRPr/>
            </a:pPr>
            <a:fld id="{6E08D22D-0812-41FF-8AA9-6F0049739D0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r>
              <a:rPr lang="en-US" smtClean="0"/>
              <a:t>©SHRM 2009 </a:t>
            </a:r>
            <a:endParaRPr lang="en-US" baseline="0" dirty="0"/>
          </a:p>
        </p:txBody>
      </p:sp>
      <p:sp>
        <p:nvSpPr>
          <p:cNvPr id="3" name="Slide Number Placeholder 2"/>
          <p:cNvSpPr>
            <a:spLocks noGrp="1"/>
          </p:cNvSpPr>
          <p:nvPr>
            <p:ph type="sldNum" sz="quarter" idx="11"/>
          </p:nvPr>
        </p:nvSpPr>
        <p:spPr/>
        <p:txBody>
          <a:bodyPr/>
          <a:lstStyle>
            <a:lvl1pPr>
              <a:defRPr/>
            </a:lvl1pPr>
          </a:lstStyle>
          <a:p>
            <a:pPr>
              <a:defRPr/>
            </a:pPr>
            <a:fld id="{7A016103-DBFF-49FF-8F1F-6C1A602A921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8" descr="GreenBackScreen2"/>
          <p:cNvPicPr>
            <a:picLocks noChangeAspect="1" noChangeArrowheads="1"/>
          </p:cNvPicPr>
          <p:nvPr/>
        </p:nvPicPr>
        <p:blipFill>
          <a:blip r:embed="rId5" cstate="print"/>
          <a:srcRect/>
          <a:stretch>
            <a:fillRect/>
          </a:stretch>
        </p:blipFill>
        <p:spPr bwMode="auto">
          <a:xfrm>
            <a:off x="0" y="0"/>
            <a:ext cx="9144000" cy="6858000"/>
          </a:xfrm>
          <a:prstGeom prst="rect">
            <a:avLst/>
          </a:prstGeom>
          <a:noFill/>
          <a:ln w="9525">
            <a:noFill/>
            <a:miter lim="800000"/>
            <a:headEnd/>
            <a:tailEnd/>
          </a:ln>
        </p:spPr>
      </p:pic>
      <p:sp>
        <p:nvSpPr>
          <p:cNvPr id="1027" name="Rectangle 29"/>
          <p:cNvSpPr>
            <a:spLocks noGrp="1" noChangeArrowheads="1"/>
          </p:cNvSpPr>
          <p:nvPr>
            <p:ph type="title"/>
          </p:nvPr>
        </p:nvSpPr>
        <p:spPr bwMode="auto">
          <a:xfrm>
            <a:off x="1752600" y="274638"/>
            <a:ext cx="6934200" cy="563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0"/>
          <p:cNvSpPr>
            <a:spLocks noGrp="1" noChangeArrowheads="1"/>
          </p:cNvSpPr>
          <p:nvPr>
            <p:ph type="body" idx="1"/>
          </p:nvPr>
        </p:nvSpPr>
        <p:spPr bwMode="auto">
          <a:xfrm>
            <a:off x="1752600" y="1295400"/>
            <a:ext cx="693420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55" name="Rectangle 31"/>
          <p:cNvSpPr>
            <a:spLocks noGrp="1" noChangeArrowheads="1"/>
          </p:cNvSpPr>
          <p:nvPr>
            <p:ph type="ftr" sz="quarter" idx="3"/>
          </p:nvPr>
        </p:nvSpPr>
        <p:spPr bwMode="auto">
          <a:xfrm>
            <a:off x="3124200" y="6400800"/>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baseline="30000">
                <a:cs typeface="Arial" charset="0"/>
              </a:defRPr>
            </a:lvl1pPr>
          </a:lstStyle>
          <a:p>
            <a:pPr>
              <a:defRPr/>
            </a:pPr>
            <a:r>
              <a:rPr lang="en-US" smtClean="0"/>
              <a:t>©SHRM 2009 </a:t>
            </a:r>
            <a:endParaRPr lang="en-US" dirty="0"/>
          </a:p>
        </p:txBody>
      </p:sp>
      <p:sp>
        <p:nvSpPr>
          <p:cNvPr id="1056" name="Rectangle 32"/>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5AF836F1-0AD0-4F81-BD42-47FA7D53C6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6" r:id="rId3"/>
  </p:sldLayoutIdLst>
  <p:hf hdr="0" dt="0"/>
  <p:txStyles>
    <p:titleStyle>
      <a:lvl1pPr algn="l" rtl="0" eaLnBrk="0" fontAlgn="base" hangingPunct="0">
        <a:spcBef>
          <a:spcPct val="50000"/>
        </a:spcBef>
        <a:spcAft>
          <a:spcPct val="0"/>
        </a:spcAft>
        <a:defRPr sz="2400">
          <a:solidFill>
            <a:srgbClr val="0B5594"/>
          </a:solidFill>
          <a:latin typeface="+mj-lt"/>
          <a:ea typeface="+mj-ea"/>
          <a:cs typeface="+mj-cs"/>
        </a:defRPr>
      </a:lvl1pPr>
      <a:lvl2pPr algn="l" rtl="0" eaLnBrk="0" fontAlgn="base" hangingPunct="0">
        <a:spcBef>
          <a:spcPct val="50000"/>
        </a:spcBef>
        <a:spcAft>
          <a:spcPct val="0"/>
        </a:spcAft>
        <a:defRPr sz="2400">
          <a:solidFill>
            <a:srgbClr val="0B5594"/>
          </a:solidFill>
          <a:latin typeface="Arial" charset="0"/>
        </a:defRPr>
      </a:lvl2pPr>
      <a:lvl3pPr algn="l" rtl="0" eaLnBrk="0" fontAlgn="base" hangingPunct="0">
        <a:spcBef>
          <a:spcPct val="50000"/>
        </a:spcBef>
        <a:spcAft>
          <a:spcPct val="0"/>
        </a:spcAft>
        <a:defRPr sz="2400">
          <a:solidFill>
            <a:srgbClr val="0B5594"/>
          </a:solidFill>
          <a:latin typeface="Arial" charset="0"/>
        </a:defRPr>
      </a:lvl3pPr>
      <a:lvl4pPr algn="l" rtl="0" eaLnBrk="0" fontAlgn="base" hangingPunct="0">
        <a:spcBef>
          <a:spcPct val="50000"/>
        </a:spcBef>
        <a:spcAft>
          <a:spcPct val="0"/>
        </a:spcAft>
        <a:defRPr sz="2400">
          <a:solidFill>
            <a:srgbClr val="0B5594"/>
          </a:solidFill>
          <a:latin typeface="Arial" charset="0"/>
        </a:defRPr>
      </a:lvl4pPr>
      <a:lvl5pPr algn="l" rtl="0" eaLnBrk="0" fontAlgn="base" hangingPunct="0">
        <a:spcBef>
          <a:spcPct val="50000"/>
        </a:spcBef>
        <a:spcAft>
          <a:spcPct val="0"/>
        </a:spcAft>
        <a:defRPr sz="2400">
          <a:solidFill>
            <a:srgbClr val="0B5594"/>
          </a:solidFill>
          <a:latin typeface="Arial" charset="0"/>
        </a:defRPr>
      </a:lvl5pPr>
      <a:lvl6pPr marL="457200" algn="l" rtl="0" fontAlgn="base">
        <a:spcBef>
          <a:spcPct val="50000"/>
        </a:spcBef>
        <a:spcAft>
          <a:spcPct val="0"/>
        </a:spcAft>
        <a:defRPr sz="2400">
          <a:solidFill>
            <a:srgbClr val="0B5594"/>
          </a:solidFill>
          <a:latin typeface="Arial" charset="0"/>
        </a:defRPr>
      </a:lvl6pPr>
      <a:lvl7pPr marL="914400" algn="l" rtl="0" fontAlgn="base">
        <a:spcBef>
          <a:spcPct val="50000"/>
        </a:spcBef>
        <a:spcAft>
          <a:spcPct val="0"/>
        </a:spcAft>
        <a:defRPr sz="2400">
          <a:solidFill>
            <a:srgbClr val="0B5594"/>
          </a:solidFill>
          <a:latin typeface="Arial" charset="0"/>
        </a:defRPr>
      </a:lvl7pPr>
      <a:lvl8pPr marL="1371600" algn="l" rtl="0" fontAlgn="base">
        <a:spcBef>
          <a:spcPct val="50000"/>
        </a:spcBef>
        <a:spcAft>
          <a:spcPct val="0"/>
        </a:spcAft>
        <a:defRPr sz="2400">
          <a:solidFill>
            <a:srgbClr val="0B5594"/>
          </a:solidFill>
          <a:latin typeface="Arial" charset="0"/>
        </a:defRPr>
      </a:lvl8pPr>
      <a:lvl9pPr marL="1828800" algn="l" rtl="0" fontAlgn="base">
        <a:spcBef>
          <a:spcPct val="50000"/>
        </a:spcBef>
        <a:spcAft>
          <a:spcPct val="0"/>
        </a:spcAft>
        <a:defRPr sz="2400">
          <a:solidFill>
            <a:srgbClr val="0B5594"/>
          </a:solidFill>
          <a:latin typeface="Arial" charset="0"/>
        </a:defRPr>
      </a:lvl9pPr>
    </p:titleStyle>
    <p:bodyStyle>
      <a:lvl1pPr marL="342900" indent="-342900" algn="l" rtl="0" eaLnBrk="0" fontAlgn="base" hangingPunct="0">
        <a:spcBef>
          <a:spcPct val="20000"/>
        </a:spcBef>
        <a:spcAft>
          <a:spcPct val="0"/>
        </a:spcAft>
        <a:buChar char="•"/>
        <a:defRPr sz="2200">
          <a:solidFill>
            <a:srgbClr val="333333"/>
          </a:solidFill>
          <a:latin typeface="+mn-lt"/>
          <a:ea typeface="+mn-ea"/>
          <a:cs typeface="+mn-cs"/>
        </a:defRPr>
      </a:lvl1pPr>
      <a:lvl2pPr marL="742950" indent="-285750" algn="l" rtl="0" eaLnBrk="0" fontAlgn="base" hangingPunct="0">
        <a:spcBef>
          <a:spcPct val="20000"/>
        </a:spcBef>
        <a:spcAft>
          <a:spcPct val="0"/>
        </a:spcAft>
        <a:buSzPct val="85000"/>
        <a:buFont typeface="Arial" charset="0"/>
        <a:buChar char="&gt;"/>
        <a:defRPr sz="2000">
          <a:solidFill>
            <a:srgbClr val="333333"/>
          </a:solidFill>
          <a:latin typeface="+mn-lt"/>
        </a:defRPr>
      </a:lvl2pPr>
      <a:lvl3pPr marL="1143000" indent="-228600" algn="l" rtl="0" eaLnBrk="0" fontAlgn="base" hangingPunct="0">
        <a:spcBef>
          <a:spcPct val="20000"/>
        </a:spcBef>
        <a:spcAft>
          <a:spcPct val="0"/>
        </a:spcAft>
        <a:buChar char="•"/>
        <a:defRPr>
          <a:solidFill>
            <a:srgbClr val="333333"/>
          </a:solidFill>
          <a:latin typeface="+mn-lt"/>
        </a:defRPr>
      </a:lvl3pPr>
      <a:lvl4pPr marL="1600200" indent="-228600" algn="l" rtl="0" eaLnBrk="0" fontAlgn="base" hangingPunct="0">
        <a:spcBef>
          <a:spcPct val="20000"/>
        </a:spcBef>
        <a:spcAft>
          <a:spcPct val="0"/>
        </a:spcAft>
        <a:buChar char="–"/>
        <a:defRPr sz="1600">
          <a:solidFill>
            <a:srgbClr val="333333"/>
          </a:solidFill>
          <a:latin typeface="+mn-lt"/>
        </a:defRPr>
      </a:lvl4pPr>
      <a:lvl5pPr marL="2057400" indent="-228600" algn="l" rtl="0" eaLnBrk="0" fontAlgn="base" hangingPunct="0">
        <a:spcBef>
          <a:spcPct val="20000"/>
        </a:spcBef>
        <a:spcAft>
          <a:spcPct val="0"/>
        </a:spcAft>
        <a:buChar char="»"/>
        <a:defRPr sz="1600">
          <a:solidFill>
            <a:srgbClr val="333333"/>
          </a:solidFill>
          <a:latin typeface="+mn-lt"/>
        </a:defRPr>
      </a:lvl5pPr>
      <a:lvl6pPr marL="2514600" indent="-228600" algn="l" rtl="0" fontAlgn="base">
        <a:spcBef>
          <a:spcPct val="20000"/>
        </a:spcBef>
        <a:spcAft>
          <a:spcPct val="0"/>
        </a:spcAft>
        <a:buChar char="»"/>
        <a:defRPr sz="1600">
          <a:solidFill>
            <a:srgbClr val="333333"/>
          </a:solidFill>
          <a:latin typeface="+mn-lt"/>
        </a:defRPr>
      </a:lvl6pPr>
      <a:lvl7pPr marL="2971800" indent="-228600" algn="l" rtl="0" fontAlgn="base">
        <a:spcBef>
          <a:spcPct val="20000"/>
        </a:spcBef>
        <a:spcAft>
          <a:spcPct val="0"/>
        </a:spcAft>
        <a:buChar char="»"/>
        <a:defRPr sz="1600">
          <a:solidFill>
            <a:srgbClr val="333333"/>
          </a:solidFill>
          <a:latin typeface="+mn-lt"/>
        </a:defRPr>
      </a:lvl7pPr>
      <a:lvl8pPr marL="3429000" indent="-228600" algn="l" rtl="0" fontAlgn="base">
        <a:spcBef>
          <a:spcPct val="20000"/>
        </a:spcBef>
        <a:spcAft>
          <a:spcPct val="0"/>
        </a:spcAft>
        <a:buChar char="»"/>
        <a:defRPr sz="1600">
          <a:solidFill>
            <a:srgbClr val="333333"/>
          </a:solidFill>
          <a:latin typeface="+mn-lt"/>
        </a:defRPr>
      </a:lvl8pPr>
      <a:lvl9pPr marL="3886200" indent="-228600" algn="l" rtl="0" fontAlgn="base">
        <a:spcBef>
          <a:spcPct val="20000"/>
        </a:spcBef>
        <a:spcAft>
          <a:spcPct val="0"/>
        </a:spcAft>
        <a:buChar char="»"/>
        <a:defRPr sz="16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online.onetcenter.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online.onetcenter.org/"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ctrTitle"/>
          </p:nvPr>
        </p:nvSpPr>
        <p:spPr>
          <a:xfrm>
            <a:off x="3352800" y="3352800"/>
            <a:ext cx="5791200" cy="762000"/>
          </a:xfrm>
        </p:spPr>
        <p:txBody>
          <a:bodyPr/>
          <a:lstStyle/>
          <a:p>
            <a:pPr eaLnBrk="1" hangingPunct="1"/>
            <a:r>
              <a:rPr lang="en-US" b="1" smtClean="0"/>
              <a:t>Job Analysis</a:t>
            </a:r>
          </a:p>
        </p:txBody>
      </p:sp>
      <p:sp>
        <p:nvSpPr>
          <p:cNvPr id="15362" name="Rectangle 5"/>
          <p:cNvSpPr>
            <a:spLocks noGrp="1" noChangeArrowheads="1"/>
          </p:cNvSpPr>
          <p:nvPr>
            <p:ph type="subTitle" idx="1"/>
          </p:nvPr>
        </p:nvSpPr>
        <p:spPr>
          <a:xfrm>
            <a:off x="2895600" y="4267200"/>
            <a:ext cx="5791200" cy="381000"/>
          </a:xfrm>
        </p:spPr>
        <p:txBody>
          <a:bodyPr/>
          <a:lstStyle/>
          <a:p>
            <a:pPr eaLnBrk="1" hangingPunct="1"/>
            <a:r>
              <a:rPr lang="en-US" sz="1500" dirty="0" smtClean="0">
                <a:cs typeface="Courier New" pitchFamily="49" charset="0"/>
              </a:rPr>
              <a:t>Patricia A. Meglich, Ph.D., SPHR     2009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ChangeArrowheads="1"/>
          </p:cNvSpPr>
          <p:nvPr>
            <p:ph type="title" idx="4294967295"/>
          </p:nvPr>
        </p:nvSpPr>
        <p:spPr/>
        <p:txBody>
          <a:bodyPr/>
          <a:lstStyle/>
          <a:p>
            <a:pPr eaLnBrk="1" hangingPunct="1"/>
            <a:r>
              <a:rPr lang="en-US" b="1" smtClean="0"/>
              <a:t>Information Collected</a:t>
            </a:r>
          </a:p>
        </p:txBody>
      </p:sp>
      <p:sp>
        <p:nvSpPr>
          <p:cNvPr id="67588" name="Rectangle 3"/>
          <p:cNvSpPr>
            <a:spLocks noGrp="1" noChangeArrowheads="1"/>
          </p:cNvSpPr>
          <p:nvPr>
            <p:ph idx="4294967295"/>
          </p:nvPr>
        </p:nvSpPr>
        <p:spPr>
          <a:xfrm>
            <a:off x="1905000" y="1219200"/>
            <a:ext cx="6553200" cy="4953000"/>
          </a:xfrm>
        </p:spPr>
        <p:txBody>
          <a:bodyPr/>
          <a:lstStyle/>
          <a:p>
            <a:pPr eaLnBrk="1" hangingPunct="1">
              <a:lnSpc>
                <a:spcPct val="90000"/>
              </a:lnSpc>
            </a:pPr>
            <a:r>
              <a:rPr lang="en-US" smtClean="0"/>
              <a:t>Data, people, things.</a:t>
            </a:r>
          </a:p>
          <a:p>
            <a:pPr eaLnBrk="1" hangingPunct="1">
              <a:lnSpc>
                <a:spcPct val="90000"/>
              </a:lnSpc>
            </a:pPr>
            <a:r>
              <a:rPr lang="en-US" smtClean="0"/>
              <a:t>Tasks or job functions:</a:t>
            </a:r>
          </a:p>
          <a:p>
            <a:pPr lvl="1" eaLnBrk="1" hangingPunct="1">
              <a:lnSpc>
                <a:spcPct val="90000"/>
              </a:lnSpc>
            </a:pPr>
            <a:r>
              <a:rPr lang="en-US" smtClean="0"/>
              <a:t>What gets done on the job.</a:t>
            </a:r>
          </a:p>
          <a:p>
            <a:pPr lvl="1" eaLnBrk="1" hangingPunct="1">
              <a:lnSpc>
                <a:spcPct val="90000"/>
              </a:lnSpc>
            </a:pPr>
            <a:r>
              <a:rPr lang="en-US" smtClean="0"/>
              <a:t>Essential functions.</a:t>
            </a:r>
          </a:p>
          <a:p>
            <a:pPr eaLnBrk="1" hangingPunct="1">
              <a:lnSpc>
                <a:spcPct val="90000"/>
              </a:lnSpc>
            </a:pPr>
            <a:r>
              <a:rPr lang="en-US" smtClean="0"/>
              <a:t>Scope of responsibility:</a:t>
            </a:r>
          </a:p>
          <a:p>
            <a:pPr lvl="1" eaLnBrk="1" hangingPunct="1">
              <a:lnSpc>
                <a:spcPct val="90000"/>
              </a:lnSpc>
            </a:pPr>
            <a:r>
              <a:rPr lang="en-US" smtClean="0"/>
              <a:t>Supervision received.</a:t>
            </a:r>
          </a:p>
          <a:p>
            <a:pPr lvl="1" eaLnBrk="1" hangingPunct="1">
              <a:lnSpc>
                <a:spcPct val="90000"/>
              </a:lnSpc>
            </a:pPr>
            <a:r>
              <a:rPr lang="en-US" smtClean="0"/>
              <a:t>Supervision provided.</a:t>
            </a:r>
          </a:p>
          <a:p>
            <a:pPr eaLnBrk="1" hangingPunct="1">
              <a:lnSpc>
                <a:spcPct val="90000"/>
              </a:lnSpc>
            </a:pPr>
            <a:r>
              <a:rPr lang="en-US" smtClean="0"/>
              <a:t>Tools and equipment used on the job:</a:t>
            </a:r>
          </a:p>
          <a:p>
            <a:pPr lvl="1" eaLnBrk="1" hangingPunct="1">
              <a:lnSpc>
                <a:spcPct val="90000"/>
              </a:lnSpc>
            </a:pPr>
            <a:r>
              <a:rPr lang="en-US" smtClean="0"/>
              <a:t>Computer software.</a:t>
            </a:r>
          </a:p>
          <a:p>
            <a:pPr lvl="1" eaLnBrk="1" hangingPunct="1">
              <a:lnSpc>
                <a:spcPct val="90000"/>
              </a:lnSpc>
            </a:pPr>
            <a:r>
              <a:rPr lang="en-US" smtClean="0"/>
              <a:t>Hand tools.</a:t>
            </a:r>
          </a:p>
          <a:p>
            <a:pPr lvl="1" eaLnBrk="1" hangingPunct="1">
              <a:lnSpc>
                <a:spcPct val="90000"/>
              </a:lnSpc>
            </a:pPr>
            <a:r>
              <a:rPr lang="en-US" smtClean="0"/>
              <a:t>Job-related equipment.</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10</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p:cNvSpPr>
            <a:spLocks noGrp="1" noChangeArrowheads="1"/>
          </p:cNvSpPr>
          <p:nvPr>
            <p:ph type="title" idx="4294967295"/>
          </p:nvPr>
        </p:nvSpPr>
        <p:spPr/>
        <p:txBody>
          <a:bodyPr/>
          <a:lstStyle/>
          <a:p>
            <a:pPr eaLnBrk="1" hangingPunct="1"/>
            <a:r>
              <a:rPr lang="en-US" b="1" smtClean="0"/>
              <a:t>Information Collected</a:t>
            </a:r>
          </a:p>
        </p:txBody>
      </p:sp>
      <p:sp>
        <p:nvSpPr>
          <p:cNvPr id="69636" name="Rectangle 3"/>
          <p:cNvSpPr>
            <a:spLocks noGrp="1" noChangeArrowheads="1"/>
          </p:cNvSpPr>
          <p:nvPr>
            <p:ph idx="4294967295"/>
          </p:nvPr>
        </p:nvSpPr>
        <p:spPr>
          <a:xfrm>
            <a:off x="1905000" y="1371600"/>
            <a:ext cx="6934200" cy="4530725"/>
          </a:xfrm>
        </p:spPr>
        <p:txBody>
          <a:bodyPr/>
          <a:lstStyle/>
          <a:p>
            <a:pPr eaLnBrk="1" hangingPunct="1"/>
            <a:r>
              <a:rPr lang="en-US" smtClean="0"/>
              <a:t>Work context and environment:</a:t>
            </a:r>
          </a:p>
          <a:p>
            <a:pPr lvl="1" eaLnBrk="1" hangingPunct="1"/>
            <a:r>
              <a:rPr lang="en-US" smtClean="0"/>
              <a:t>Physical environment (discomfort, hazards).</a:t>
            </a:r>
          </a:p>
          <a:p>
            <a:pPr lvl="1" eaLnBrk="1" hangingPunct="1"/>
            <a:r>
              <a:rPr lang="en-US" smtClean="0"/>
              <a:t>Work schedule (hours, days).</a:t>
            </a:r>
          </a:p>
          <a:p>
            <a:pPr lvl="1" eaLnBrk="1" hangingPunct="1"/>
            <a:r>
              <a:rPr lang="en-US" smtClean="0"/>
              <a:t>Travel required.</a:t>
            </a:r>
          </a:p>
          <a:p>
            <a:pPr eaLnBrk="1" hangingPunct="1"/>
            <a:r>
              <a:rPr lang="en-US" smtClean="0"/>
              <a:t>Social/relationship factors:</a:t>
            </a:r>
          </a:p>
          <a:p>
            <a:pPr lvl="1" eaLnBrk="1" hangingPunct="1"/>
            <a:r>
              <a:rPr lang="en-US" smtClean="0"/>
              <a:t>Nature of social contacts.</a:t>
            </a:r>
          </a:p>
          <a:p>
            <a:pPr lvl="1" eaLnBrk="1" hangingPunct="1"/>
            <a:r>
              <a:rPr lang="en-US" smtClean="0"/>
              <a:t>Level of social contact.</a:t>
            </a:r>
          </a:p>
          <a:p>
            <a:pPr eaLnBrk="1" hangingPunct="1"/>
            <a:r>
              <a:rPr lang="en-US" smtClean="0"/>
              <a:t>Decision-making authority:</a:t>
            </a:r>
          </a:p>
          <a:p>
            <a:pPr lvl="1" eaLnBrk="1" hangingPunct="1"/>
            <a:r>
              <a:rPr lang="en-US" smtClean="0"/>
              <a:t>Judgment and discretion.</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11</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2"/>
          <p:cNvSpPr>
            <a:spLocks noGrp="1" noChangeArrowheads="1"/>
          </p:cNvSpPr>
          <p:nvPr>
            <p:ph type="title" idx="4294967295"/>
          </p:nvPr>
        </p:nvSpPr>
        <p:spPr/>
        <p:txBody>
          <a:bodyPr/>
          <a:lstStyle/>
          <a:p>
            <a:pPr eaLnBrk="1" hangingPunct="1"/>
            <a:r>
              <a:rPr lang="en-US" b="1" smtClean="0"/>
              <a:t>Information Collected</a:t>
            </a:r>
          </a:p>
        </p:txBody>
      </p:sp>
      <p:sp>
        <p:nvSpPr>
          <p:cNvPr id="71684" name="Rectangle 3"/>
          <p:cNvSpPr>
            <a:spLocks noGrp="1" noChangeArrowheads="1"/>
          </p:cNvSpPr>
          <p:nvPr>
            <p:ph idx="4294967295"/>
          </p:nvPr>
        </p:nvSpPr>
        <p:spPr>
          <a:xfrm>
            <a:off x="1828800" y="1295400"/>
            <a:ext cx="7086600" cy="4530725"/>
          </a:xfrm>
        </p:spPr>
        <p:txBody>
          <a:bodyPr/>
          <a:lstStyle/>
          <a:p>
            <a:pPr eaLnBrk="1" hangingPunct="1"/>
            <a:r>
              <a:rPr lang="en-US" smtClean="0"/>
              <a:t>Personal and physical demands of the job:</a:t>
            </a:r>
          </a:p>
          <a:p>
            <a:pPr lvl="1" eaLnBrk="1" hangingPunct="1"/>
            <a:r>
              <a:rPr lang="en-US" smtClean="0"/>
              <a:t>Stand, sit, reach, lift, walk.</a:t>
            </a:r>
          </a:p>
          <a:p>
            <a:pPr eaLnBrk="1" hangingPunct="1"/>
            <a:r>
              <a:rPr lang="en-US" smtClean="0"/>
              <a:t>Knowledge, skills and abilities required to perform job tasks:</a:t>
            </a:r>
          </a:p>
          <a:p>
            <a:pPr lvl="1" eaLnBrk="1" hangingPunct="1"/>
            <a:r>
              <a:rPr lang="en-US" smtClean="0"/>
              <a:t>Education.</a:t>
            </a:r>
          </a:p>
          <a:p>
            <a:pPr lvl="1" eaLnBrk="1" hangingPunct="1"/>
            <a:r>
              <a:rPr lang="en-US" smtClean="0"/>
              <a:t>Experience.</a:t>
            </a:r>
          </a:p>
          <a:p>
            <a:pPr eaLnBrk="1" hangingPunct="1"/>
            <a:r>
              <a:rPr lang="en-US" smtClean="0"/>
              <a:t>Certification (desired) and licensure (required):</a:t>
            </a:r>
          </a:p>
          <a:p>
            <a:pPr lvl="1" eaLnBrk="1" hangingPunct="1"/>
            <a:r>
              <a:rPr lang="en-US" smtClean="0"/>
              <a:t>Certification (HR).</a:t>
            </a:r>
          </a:p>
          <a:p>
            <a:pPr lvl="1" eaLnBrk="1" hangingPunct="1"/>
            <a:r>
              <a:rPr lang="en-US" smtClean="0"/>
              <a:t>Board licensure (physician, engineer).</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12</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ChangeArrowheads="1"/>
          </p:cNvSpPr>
          <p:nvPr>
            <p:ph type="title" idx="4294967295"/>
          </p:nvPr>
        </p:nvSpPr>
        <p:spPr/>
        <p:txBody>
          <a:bodyPr/>
          <a:lstStyle/>
          <a:p>
            <a:pPr eaLnBrk="1" hangingPunct="1"/>
            <a:r>
              <a:rPr lang="en-US" b="1" smtClean="0"/>
              <a:t>Job Requirements Matrix</a:t>
            </a:r>
          </a:p>
        </p:txBody>
      </p:sp>
      <p:graphicFrame>
        <p:nvGraphicFramePr>
          <p:cNvPr id="73769" name="Group 41"/>
          <p:cNvGraphicFramePr>
            <a:graphicFrameLocks noGrp="1"/>
          </p:cNvGraphicFramePr>
          <p:nvPr>
            <p:ph idx="4294967295"/>
          </p:nvPr>
        </p:nvGraphicFramePr>
        <p:xfrm>
          <a:off x="1752600" y="1295400"/>
          <a:ext cx="6934200" cy="4495801"/>
        </p:xfrm>
        <a:graphic>
          <a:graphicData uri="http://schemas.openxmlformats.org/drawingml/2006/table">
            <a:tbl>
              <a:tblPr/>
              <a:tblGrid>
                <a:gridCol w="1387475"/>
                <a:gridCol w="1387475"/>
                <a:gridCol w="1384300"/>
                <a:gridCol w="1233488"/>
                <a:gridCol w="1541462"/>
              </a:tblGrid>
              <a:tr h="563563">
                <a:tc gridSpan="3">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dirty="0" smtClean="0">
                          <a:ln>
                            <a:noFill/>
                          </a:ln>
                          <a:solidFill>
                            <a:srgbClr val="333333"/>
                          </a:solidFill>
                          <a:effectLst/>
                          <a:latin typeface="Arial" charset="0"/>
                        </a:rPr>
                        <a:t>Tasks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dirty="0" smtClean="0">
                          <a:ln>
                            <a:noFill/>
                          </a:ln>
                          <a:solidFill>
                            <a:srgbClr val="333333"/>
                          </a:solidFill>
                          <a:effectLst/>
                          <a:latin typeface="Arial" charset="0"/>
                        </a:rPr>
                        <a:t>KSAs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95567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smtClean="0">
                          <a:ln>
                            <a:noFill/>
                          </a:ln>
                          <a:solidFill>
                            <a:srgbClr val="333333"/>
                          </a:solidFill>
                          <a:effectLst/>
                          <a:latin typeface="Arial" charset="0"/>
                        </a:rPr>
                        <a:t>Specific Tasks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smtClean="0">
                          <a:ln>
                            <a:noFill/>
                          </a:ln>
                          <a:solidFill>
                            <a:srgbClr val="333333"/>
                          </a:solidFill>
                          <a:effectLst/>
                          <a:latin typeface="Arial" charset="0"/>
                        </a:rPr>
                        <a:t>Task Dimensions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smtClean="0">
                          <a:ln>
                            <a:noFill/>
                          </a:ln>
                          <a:solidFill>
                            <a:srgbClr val="333333"/>
                          </a:solidFill>
                          <a:effectLst/>
                          <a:latin typeface="Arial" charset="0"/>
                        </a:rPr>
                        <a:t>Importance (% of time)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smtClean="0">
                          <a:ln>
                            <a:noFill/>
                          </a:ln>
                          <a:solidFill>
                            <a:srgbClr val="333333"/>
                          </a:solidFill>
                          <a:effectLst/>
                          <a:latin typeface="Arial" charset="0"/>
                        </a:rPr>
                        <a:t>Nature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smtClean="0">
                          <a:ln>
                            <a:noFill/>
                          </a:ln>
                          <a:solidFill>
                            <a:srgbClr val="333333"/>
                          </a:solidFill>
                          <a:effectLst/>
                          <a:latin typeface="Arial" charset="0"/>
                        </a:rPr>
                        <a:t>Importance to tasks (1-5)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04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smtClean="0">
                          <a:ln>
                            <a:noFill/>
                          </a:ln>
                          <a:solidFill>
                            <a:srgbClr val="333333"/>
                          </a:solidFill>
                          <a:effectLst/>
                          <a:latin typeface="Arial" charset="0"/>
                        </a:rPr>
                        <a:t>Arrange schedules with office assistant to ensure that office is staffed.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smtClean="0">
                          <a:ln>
                            <a:noFill/>
                          </a:ln>
                          <a:solidFill>
                            <a:srgbClr val="333333"/>
                          </a:solidFill>
                          <a:effectLst/>
                          <a:latin typeface="Arial" charset="0"/>
                        </a:rPr>
                        <a:t>Supervision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smtClean="0">
                          <a:ln>
                            <a:noFill/>
                          </a:ln>
                          <a:solidFill>
                            <a:srgbClr val="333333"/>
                          </a:solidFill>
                          <a:effectLst/>
                          <a:latin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smtClean="0">
                          <a:ln>
                            <a:noFill/>
                          </a:ln>
                          <a:solidFill>
                            <a:srgbClr val="333333"/>
                          </a:solidFill>
                          <a:effectLst/>
                          <a:latin typeface="Arial" charset="0"/>
                        </a:rPr>
                        <a:t>Knowledge of office policies and operations.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smtClean="0">
                          <a:ln>
                            <a:noFill/>
                          </a:ln>
                          <a:solidFill>
                            <a:srgbClr val="333333"/>
                          </a:solidFill>
                          <a:effectLst/>
                          <a:latin typeface="Arial" charset="0"/>
                        </a:rPr>
                        <a:t>4.9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88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smtClean="0">
                          <a:ln>
                            <a:noFill/>
                          </a:ln>
                          <a:solidFill>
                            <a:srgbClr val="333333"/>
                          </a:solidFill>
                          <a:effectLst/>
                          <a:latin typeface="Arial" charset="0"/>
                        </a:rPr>
                        <a:t>Assign office tasks to office assistant and volunteers.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smtClean="0">
                          <a:ln>
                            <a:noFill/>
                          </a:ln>
                          <a:solidFill>
                            <a:srgbClr val="333333"/>
                          </a:solidFill>
                          <a:effectLst/>
                          <a:latin typeface="Arial" charset="0"/>
                        </a:rPr>
                        <a:t>Supervision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200" b="0" i="0" u="none" strike="noStrike" cap="none" normalizeH="0" baseline="0" smtClean="0">
                        <a:ln>
                          <a:noFill/>
                        </a:ln>
                        <a:solidFill>
                          <a:srgbClr val="333333"/>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smtClean="0">
                          <a:ln>
                            <a:noFill/>
                          </a:ln>
                          <a:solidFill>
                            <a:srgbClr val="333333"/>
                          </a:solidFill>
                          <a:effectLst/>
                          <a:latin typeface="Arial" charset="0"/>
                        </a:rPr>
                        <a:t>Knowledge of office policies and operations.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200" b="0" i="0" u="none" strike="noStrike" cap="none" normalizeH="0" baseline="0" smtClean="0">
                        <a:ln>
                          <a:noFill/>
                        </a:ln>
                        <a:solidFill>
                          <a:srgbClr val="333333"/>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72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smtClean="0">
                          <a:ln>
                            <a:noFill/>
                          </a:ln>
                          <a:solidFill>
                            <a:srgbClr val="333333"/>
                          </a:solidFill>
                          <a:effectLst/>
                          <a:latin typeface="Arial" charset="0"/>
                        </a:rPr>
                        <a:t>Type/transcribe letters, memos and reports.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smtClean="0">
                          <a:ln>
                            <a:noFill/>
                          </a:ln>
                          <a:solidFill>
                            <a:srgbClr val="333333"/>
                          </a:solidFill>
                          <a:effectLst/>
                          <a:latin typeface="Arial" charset="0"/>
                        </a:rPr>
                        <a:t>Word processing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smtClean="0">
                          <a:ln>
                            <a:noFill/>
                          </a:ln>
                          <a:solidFill>
                            <a:srgbClr val="333333"/>
                          </a:solidFill>
                          <a:effectLst/>
                          <a:latin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smtClean="0">
                          <a:ln>
                            <a:noFill/>
                          </a:ln>
                          <a:solidFill>
                            <a:srgbClr val="333333"/>
                          </a:solidFill>
                          <a:effectLst/>
                          <a:latin typeface="Arial" charset="0"/>
                        </a:rPr>
                        <a:t>Knowledge of typing formats and software.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200" b="0" i="0" u="none" strike="noStrike" cap="none" normalizeH="0" baseline="0" dirty="0" smtClean="0">
                          <a:ln>
                            <a:noFill/>
                          </a:ln>
                          <a:solidFill>
                            <a:srgbClr val="333333"/>
                          </a:solidFill>
                          <a:effectLst/>
                          <a:latin typeface="Arial" charset="0"/>
                        </a:rPr>
                        <a:t>3.1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3767" name="Text Box 107"/>
          <p:cNvSpPr txBox="1">
            <a:spLocks noChangeArrowheads="1"/>
          </p:cNvSpPr>
          <p:nvPr/>
        </p:nvSpPr>
        <p:spPr bwMode="auto">
          <a:xfrm>
            <a:off x="1676400" y="5943600"/>
            <a:ext cx="7010400" cy="304800"/>
          </a:xfrm>
          <a:prstGeom prst="rect">
            <a:avLst/>
          </a:prstGeom>
          <a:noFill/>
          <a:ln w="9525">
            <a:noFill/>
            <a:miter lim="800000"/>
            <a:headEnd/>
            <a:tailEnd/>
          </a:ln>
        </p:spPr>
        <p:txBody>
          <a:bodyPr>
            <a:spAutoFit/>
          </a:bodyPr>
          <a:lstStyle/>
          <a:p>
            <a:pPr>
              <a:spcBef>
                <a:spcPct val="50000"/>
              </a:spcBef>
            </a:pPr>
            <a:r>
              <a:rPr lang="en-US" sz="1400"/>
              <a:t>See Exhibit 4.3 on page 151 of Heneman and Judge, Staffing Organizations, 2009.</a:t>
            </a:r>
          </a:p>
        </p:txBody>
      </p:sp>
      <p:sp>
        <p:nvSpPr>
          <p:cNvPr id="5" name="Slide Number Placeholder 4"/>
          <p:cNvSpPr>
            <a:spLocks noGrp="1"/>
          </p:cNvSpPr>
          <p:nvPr>
            <p:ph type="sldNum" sz="quarter" idx="11"/>
          </p:nvPr>
        </p:nvSpPr>
        <p:spPr/>
        <p:txBody>
          <a:bodyPr/>
          <a:lstStyle/>
          <a:p>
            <a:pPr>
              <a:defRPr/>
            </a:pPr>
            <a:fld id="{7A016103-DBFF-49FF-8F1F-6C1A602A921E}" type="slidenum">
              <a:rPr lang="en-US" smtClean="0"/>
              <a:pPr>
                <a:defRPr/>
              </a:pPr>
              <a:t>13</a:t>
            </a:fld>
            <a:endParaRPr lang="en-US"/>
          </a:p>
        </p:txBody>
      </p:sp>
      <p:sp>
        <p:nvSpPr>
          <p:cNvPr id="6" name="Footer Placeholder 5"/>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2"/>
          <p:cNvSpPr>
            <a:spLocks noGrp="1" noChangeArrowheads="1"/>
          </p:cNvSpPr>
          <p:nvPr>
            <p:ph type="title" idx="4294967295"/>
          </p:nvPr>
        </p:nvSpPr>
        <p:spPr/>
        <p:txBody>
          <a:bodyPr/>
          <a:lstStyle/>
          <a:p>
            <a:pPr eaLnBrk="1" hangingPunct="1"/>
            <a:r>
              <a:rPr lang="en-US" b="1" smtClean="0"/>
              <a:t>Data Sources</a:t>
            </a:r>
          </a:p>
        </p:txBody>
      </p:sp>
      <p:sp>
        <p:nvSpPr>
          <p:cNvPr id="75780" name="Rectangle 3"/>
          <p:cNvSpPr>
            <a:spLocks noGrp="1" noChangeArrowheads="1"/>
          </p:cNvSpPr>
          <p:nvPr>
            <p:ph idx="4294967295"/>
          </p:nvPr>
        </p:nvSpPr>
        <p:spPr/>
        <p:txBody>
          <a:bodyPr/>
          <a:lstStyle/>
          <a:p>
            <a:pPr eaLnBrk="1" hangingPunct="1"/>
            <a:r>
              <a:rPr lang="en-US" dirty="0" smtClean="0"/>
              <a:t>Job incumbent</a:t>
            </a:r>
          </a:p>
          <a:p>
            <a:pPr eaLnBrk="1" hangingPunct="1"/>
            <a:r>
              <a:rPr lang="en-US" dirty="0" smtClean="0"/>
              <a:t>Supervisor or manager</a:t>
            </a:r>
          </a:p>
          <a:p>
            <a:pPr eaLnBrk="1" hangingPunct="1"/>
            <a:r>
              <a:rPr lang="en-US" dirty="0" smtClean="0"/>
              <a:t>Former jobholders</a:t>
            </a:r>
          </a:p>
          <a:p>
            <a:pPr eaLnBrk="1" hangingPunct="1"/>
            <a:r>
              <a:rPr lang="en-US" dirty="0" smtClean="0"/>
              <a:t>Job analyst</a:t>
            </a:r>
          </a:p>
          <a:p>
            <a:pPr eaLnBrk="1" hangingPunct="1"/>
            <a:r>
              <a:rPr lang="en-US" dirty="0" smtClean="0"/>
              <a:t>Subject matter experts (SMEs)</a:t>
            </a:r>
          </a:p>
          <a:p>
            <a:pPr eaLnBrk="1" hangingPunct="1"/>
            <a:r>
              <a:rPr lang="en-US" dirty="0" smtClean="0"/>
              <a:t>Industry resources</a:t>
            </a:r>
          </a:p>
          <a:p>
            <a:pPr eaLnBrk="1" hangingPunct="1"/>
            <a:r>
              <a:rPr lang="en-US" dirty="0" smtClean="0"/>
              <a:t>Professional organizations like SHRM</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14</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4"/>
          <p:cNvSpPr>
            <a:spLocks noGrp="1"/>
          </p:cNvSpPr>
          <p:nvPr>
            <p:ph type="title"/>
          </p:nvPr>
        </p:nvSpPr>
        <p:spPr/>
        <p:txBody>
          <a:bodyPr/>
          <a:lstStyle/>
          <a:p>
            <a:pPr eaLnBrk="1" hangingPunct="1"/>
            <a:r>
              <a:rPr lang="en-US" b="1" smtClean="0"/>
              <a:t>Dictionary of Occupational Titles</a:t>
            </a:r>
          </a:p>
        </p:txBody>
      </p:sp>
      <p:sp>
        <p:nvSpPr>
          <p:cNvPr id="77826" name="Content Placeholder 5"/>
          <p:cNvSpPr>
            <a:spLocks noGrp="1"/>
          </p:cNvSpPr>
          <p:nvPr>
            <p:ph idx="1"/>
          </p:nvPr>
        </p:nvSpPr>
        <p:spPr>
          <a:xfrm>
            <a:off x="1752600" y="1295400"/>
            <a:ext cx="6858000" cy="3733800"/>
          </a:xfrm>
        </p:spPr>
        <p:txBody>
          <a:bodyPr/>
          <a:lstStyle/>
          <a:p>
            <a:pPr eaLnBrk="1" hangingPunct="1"/>
            <a:r>
              <a:rPr lang="en-US" smtClean="0"/>
              <a:t>Dictionary of Occupational Titles is now online on O*Net.</a:t>
            </a:r>
          </a:p>
          <a:p>
            <a:pPr eaLnBrk="1" hangingPunct="1">
              <a:buFontTx/>
              <a:buNone/>
            </a:pPr>
            <a:endParaRPr lang="en-US" smtClean="0"/>
          </a:p>
          <a:p>
            <a:pPr eaLnBrk="1" hangingPunct="1"/>
            <a:r>
              <a:rPr lang="en-US" smtClean="0"/>
              <a:t>Comprehensive searchable database:</a:t>
            </a:r>
          </a:p>
          <a:p>
            <a:pPr eaLnBrk="1" hangingPunct="1">
              <a:buFontTx/>
              <a:buNone/>
            </a:pPr>
            <a:endParaRPr lang="en-US" smtClean="0"/>
          </a:p>
          <a:p>
            <a:pPr lvl="1" eaLnBrk="1" hangingPunct="1">
              <a:buFont typeface="Arial" charset="0"/>
              <a:buNone/>
            </a:pPr>
            <a:r>
              <a:rPr lang="en-US" sz="2800" smtClean="0">
                <a:hlinkClick r:id="rId3"/>
              </a:rPr>
              <a:t>http://online.onetcenter.org</a:t>
            </a:r>
            <a:endParaRPr lang="en-US" sz="2800" smtClean="0"/>
          </a:p>
          <a:p>
            <a:pPr lvl="1" eaLnBrk="1" hangingPunct="1">
              <a:buFont typeface="Arial" charset="0"/>
              <a:buNone/>
            </a:pPr>
            <a:endParaRPr lang="en-US" sz="2800" smtClean="0"/>
          </a:p>
        </p:txBody>
      </p:sp>
      <p:sp>
        <p:nvSpPr>
          <p:cNvPr id="4" name="Slide Number Placeholder 3"/>
          <p:cNvSpPr>
            <a:spLocks noGrp="1"/>
          </p:cNvSpPr>
          <p:nvPr>
            <p:ph type="sldNum" sz="quarter" idx="11"/>
          </p:nvPr>
        </p:nvSpPr>
        <p:spPr/>
        <p:txBody>
          <a:bodyPr/>
          <a:lstStyle/>
          <a:p>
            <a:pPr>
              <a:defRPr/>
            </a:pPr>
            <a:fld id="{6E08D22D-0812-41FF-8AA9-6F0049739D0C}" type="slidenum">
              <a:rPr lang="en-US" smtClean="0"/>
              <a:pPr>
                <a:defRPr/>
              </a:pPr>
              <a:t>15</a:t>
            </a:fld>
            <a:endParaRPr lang="en-US" dirty="0"/>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p:nvPr>
        </p:nvSpPr>
        <p:spPr>
          <a:xfrm>
            <a:off x="1752600" y="304800"/>
            <a:ext cx="6934200" cy="563563"/>
          </a:xfrm>
        </p:spPr>
        <p:txBody>
          <a:bodyPr/>
          <a:lstStyle/>
          <a:p>
            <a:pPr eaLnBrk="1" hangingPunct="1"/>
            <a:r>
              <a:rPr lang="en-US" b="1" smtClean="0"/>
              <a:t>O*Net Homepage</a:t>
            </a:r>
          </a:p>
        </p:txBody>
      </p:sp>
      <p:pic>
        <p:nvPicPr>
          <p:cNvPr id="79876" name="Picture 2"/>
          <p:cNvPicPr>
            <a:picLocks noGrp="1" noChangeAspect="1" noChangeArrowheads="1"/>
          </p:cNvPicPr>
          <p:nvPr>
            <p:ph idx="1"/>
          </p:nvPr>
        </p:nvPicPr>
        <p:blipFill>
          <a:blip r:embed="rId3" cstate="print"/>
          <a:srcRect/>
          <a:stretch>
            <a:fillRect/>
          </a:stretch>
        </p:blipFill>
        <p:spPr>
          <a:xfrm>
            <a:off x="1447800" y="1066800"/>
            <a:ext cx="7696200" cy="5257800"/>
          </a:xfrm>
        </p:spPr>
      </p:pic>
      <p:sp>
        <p:nvSpPr>
          <p:cNvPr id="4" name="Slide Number Placeholder 3"/>
          <p:cNvSpPr>
            <a:spLocks noGrp="1"/>
          </p:cNvSpPr>
          <p:nvPr>
            <p:ph type="sldNum" sz="quarter" idx="11"/>
          </p:nvPr>
        </p:nvSpPr>
        <p:spPr/>
        <p:txBody>
          <a:bodyPr/>
          <a:lstStyle/>
          <a:p>
            <a:pPr>
              <a:defRPr/>
            </a:pPr>
            <a:fld id="{6E08D22D-0812-41FF-8AA9-6F0049739D0C}" type="slidenum">
              <a:rPr lang="en-US" smtClean="0"/>
              <a:pPr>
                <a:defRPr/>
              </a:pPr>
              <a:t>16</a:t>
            </a:fld>
            <a:endParaRPr lang="en-US" dirty="0"/>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5"/>
          <p:cNvSpPr>
            <a:spLocks noGrp="1"/>
          </p:cNvSpPr>
          <p:nvPr>
            <p:ph type="title"/>
          </p:nvPr>
        </p:nvSpPr>
        <p:spPr/>
        <p:txBody>
          <a:bodyPr/>
          <a:lstStyle/>
          <a:p>
            <a:pPr eaLnBrk="1" hangingPunct="1"/>
            <a:r>
              <a:rPr lang="en-US" b="1" dirty="0" smtClean="0"/>
              <a:t>End of Session I</a:t>
            </a:r>
          </a:p>
        </p:txBody>
      </p:sp>
      <p:sp>
        <p:nvSpPr>
          <p:cNvPr id="81922" name="Text Placeholder 4"/>
          <p:cNvSpPr>
            <a:spLocks noGrp="1"/>
          </p:cNvSpPr>
          <p:nvPr>
            <p:ph idx="1"/>
          </p:nvPr>
        </p:nvSpPr>
        <p:spPr/>
        <p:txBody>
          <a:bodyPr/>
          <a:lstStyle/>
          <a:p>
            <a:pPr eaLnBrk="1" hangingPunct="1"/>
            <a:r>
              <a:rPr lang="en-US" dirty="0" smtClean="0"/>
              <a:t>This concludes Session I.</a:t>
            </a:r>
          </a:p>
          <a:p>
            <a:pPr eaLnBrk="1" hangingPunct="1"/>
            <a:r>
              <a:rPr lang="en-US" dirty="0" smtClean="0"/>
              <a:t>Assignment for Session II:</a:t>
            </a:r>
          </a:p>
          <a:p>
            <a:pPr lvl="1" eaLnBrk="1" hangingPunct="1"/>
            <a:r>
              <a:rPr lang="en-US" dirty="0" smtClean="0"/>
              <a:t>In groups of four to five students, retrieve a job description from O*Net.</a:t>
            </a:r>
          </a:p>
          <a:p>
            <a:pPr lvl="1" eaLnBrk="1" hangingPunct="1"/>
            <a:r>
              <a:rPr lang="en-US" dirty="0" smtClean="0"/>
              <a:t>Choose from the following list of job titles:</a:t>
            </a:r>
          </a:p>
          <a:p>
            <a:pPr lvl="2" eaLnBrk="1" hangingPunct="1"/>
            <a:r>
              <a:rPr lang="en-US" dirty="0" smtClean="0"/>
              <a:t>Dental hygienist.</a:t>
            </a:r>
          </a:p>
          <a:p>
            <a:pPr lvl="2" eaLnBrk="1" hangingPunct="1"/>
            <a:r>
              <a:rPr lang="en-US" dirty="0" smtClean="0"/>
              <a:t>Waiter and waitress.</a:t>
            </a:r>
          </a:p>
          <a:p>
            <a:pPr lvl="2" eaLnBrk="1" hangingPunct="1"/>
            <a:r>
              <a:rPr lang="en-US" dirty="0" smtClean="0"/>
              <a:t>Real estate sales agent.</a:t>
            </a:r>
          </a:p>
          <a:p>
            <a:pPr lvl="2" eaLnBrk="1" hangingPunct="1"/>
            <a:r>
              <a:rPr lang="en-US" dirty="0" smtClean="0"/>
              <a:t>Floral designer.</a:t>
            </a:r>
          </a:p>
          <a:p>
            <a:pPr lvl="2" eaLnBrk="1" hangingPunct="1"/>
            <a:r>
              <a:rPr lang="en-US" dirty="0" smtClean="0"/>
              <a:t>Hairdresser, hairstylist, cosmetologist.</a:t>
            </a:r>
          </a:p>
          <a:p>
            <a:pPr lvl="2" eaLnBrk="1" hangingPunct="1"/>
            <a:r>
              <a:rPr lang="en-US" dirty="0" smtClean="0"/>
              <a:t>Retail salesperson.</a:t>
            </a:r>
          </a:p>
          <a:p>
            <a:pPr eaLnBrk="1" hangingPunct="1"/>
            <a:r>
              <a:rPr lang="en-US" dirty="0" smtClean="0"/>
              <a:t>Print out the job description and bring it to the next class session.</a:t>
            </a:r>
          </a:p>
        </p:txBody>
      </p:sp>
      <p:sp>
        <p:nvSpPr>
          <p:cNvPr id="4" name="Slide Number Placeholder 3"/>
          <p:cNvSpPr>
            <a:spLocks noGrp="1"/>
          </p:cNvSpPr>
          <p:nvPr>
            <p:ph type="sldNum" sz="quarter" idx="11"/>
          </p:nvPr>
        </p:nvSpPr>
        <p:spPr/>
        <p:txBody>
          <a:bodyPr/>
          <a:lstStyle/>
          <a:p>
            <a:pPr>
              <a:defRPr/>
            </a:pPr>
            <a:fld id="{6E08D22D-0812-41FF-8AA9-6F0049739D0C}" type="slidenum">
              <a:rPr lang="en-US" smtClean="0"/>
              <a:pPr>
                <a:defRPr/>
              </a:pPr>
              <a:t>17</a:t>
            </a:fld>
            <a:endParaRPr lang="en-US" dirty="0"/>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2"/>
          <p:cNvSpPr>
            <a:spLocks noGrp="1" noChangeArrowheads="1"/>
          </p:cNvSpPr>
          <p:nvPr>
            <p:ph type="title" idx="4294967295"/>
          </p:nvPr>
        </p:nvSpPr>
        <p:spPr/>
        <p:txBody>
          <a:bodyPr/>
          <a:lstStyle/>
          <a:p>
            <a:pPr eaLnBrk="1" hangingPunct="1"/>
            <a:r>
              <a:rPr lang="en-US" b="1" dirty="0" smtClean="0"/>
              <a:t>Learning Objectives for Session II</a:t>
            </a:r>
          </a:p>
        </p:txBody>
      </p:sp>
      <p:sp>
        <p:nvSpPr>
          <p:cNvPr id="83972" name="Rectangle 3"/>
          <p:cNvSpPr>
            <a:spLocks noGrp="1" noChangeArrowheads="1"/>
          </p:cNvSpPr>
          <p:nvPr>
            <p:ph idx="4294967295"/>
          </p:nvPr>
        </p:nvSpPr>
        <p:spPr>
          <a:xfrm>
            <a:off x="2057400" y="1295400"/>
            <a:ext cx="6705600" cy="4724400"/>
          </a:xfrm>
        </p:spPr>
        <p:txBody>
          <a:bodyPr/>
          <a:lstStyle/>
          <a:p>
            <a:pPr eaLnBrk="1" hangingPunct="1">
              <a:lnSpc>
                <a:spcPct val="80000"/>
              </a:lnSpc>
            </a:pPr>
            <a:r>
              <a:rPr lang="en-US" smtClean="0"/>
              <a:t>Explain data collection methods to conduct a job analysis.</a:t>
            </a:r>
          </a:p>
          <a:p>
            <a:pPr eaLnBrk="1" hangingPunct="1">
              <a:lnSpc>
                <a:spcPct val="80000"/>
              </a:lnSpc>
            </a:pPr>
            <a:endParaRPr lang="en-US" smtClean="0"/>
          </a:p>
          <a:p>
            <a:pPr eaLnBrk="1" hangingPunct="1">
              <a:lnSpc>
                <a:spcPct val="80000"/>
              </a:lnSpc>
            </a:pPr>
            <a:r>
              <a:rPr lang="en-US" smtClean="0"/>
              <a:t>Analyze a job description retrieved from O*Net with respect to sources and data collection methods.</a:t>
            </a:r>
          </a:p>
          <a:p>
            <a:pPr eaLnBrk="1" hangingPunct="1">
              <a:lnSpc>
                <a:spcPct val="80000"/>
              </a:lnSpc>
            </a:pPr>
            <a:endParaRPr lang="en-US" smtClean="0"/>
          </a:p>
          <a:p>
            <a:pPr eaLnBrk="1" hangingPunct="1">
              <a:lnSpc>
                <a:spcPct val="80000"/>
              </a:lnSpc>
            </a:pPr>
            <a:r>
              <a:rPr lang="en-US" smtClean="0"/>
              <a:t>Analyze a job description retrieved from O*Net with respect to importance of tasks.</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18</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2"/>
          <p:cNvSpPr>
            <a:spLocks noGrp="1" noChangeArrowheads="1"/>
          </p:cNvSpPr>
          <p:nvPr>
            <p:ph type="title" idx="4294967295"/>
          </p:nvPr>
        </p:nvSpPr>
        <p:spPr/>
        <p:txBody>
          <a:bodyPr/>
          <a:lstStyle/>
          <a:p>
            <a:pPr eaLnBrk="1" hangingPunct="1"/>
            <a:r>
              <a:rPr lang="en-US" b="1" smtClean="0"/>
              <a:t>Data Collection Methods</a:t>
            </a:r>
          </a:p>
        </p:txBody>
      </p:sp>
      <p:sp>
        <p:nvSpPr>
          <p:cNvPr id="86020" name="Rectangle 3"/>
          <p:cNvSpPr>
            <a:spLocks noGrp="1" noChangeArrowheads="1"/>
          </p:cNvSpPr>
          <p:nvPr>
            <p:ph idx="4294967295"/>
          </p:nvPr>
        </p:nvSpPr>
        <p:spPr>
          <a:xfrm>
            <a:off x="2667000" y="1295400"/>
            <a:ext cx="5410200" cy="4830763"/>
          </a:xfrm>
        </p:spPr>
        <p:txBody>
          <a:bodyPr/>
          <a:lstStyle/>
          <a:p>
            <a:pPr eaLnBrk="1" hangingPunct="1"/>
            <a:r>
              <a:rPr lang="en-US" smtClean="0"/>
              <a:t>Observation</a:t>
            </a:r>
          </a:p>
          <a:p>
            <a:pPr eaLnBrk="1" hangingPunct="1"/>
            <a:r>
              <a:rPr lang="en-US" smtClean="0"/>
              <a:t>Work sample</a:t>
            </a:r>
          </a:p>
          <a:p>
            <a:pPr eaLnBrk="1" hangingPunct="1"/>
            <a:r>
              <a:rPr lang="en-US" smtClean="0"/>
              <a:t>Work diary</a:t>
            </a:r>
          </a:p>
          <a:p>
            <a:pPr eaLnBrk="1" hangingPunct="1"/>
            <a:r>
              <a:rPr lang="en-US" smtClean="0"/>
              <a:t>Interview</a:t>
            </a:r>
          </a:p>
          <a:p>
            <a:pPr eaLnBrk="1" hangingPunct="1"/>
            <a:r>
              <a:rPr lang="en-US" smtClean="0"/>
              <a:t>Questionnaire</a:t>
            </a:r>
          </a:p>
          <a:p>
            <a:pPr eaLnBrk="1" hangingPunct="1"/>
            <a:r>
              <a:rPr lang="en-US" smtClean="0"/>
              <a:t>Perform the job</a:t>
            </a:r>
          </a:p>
          <a:p>
            <a:pPr eaLnBrk="1" hangingPunct="1"/>
            <a:r>
              <a:rPr lang="en-US" smtClean="0"/>
              <a:t>Background records</a:t>
            </a:r>
          </a:p>
          <a:p>
            <a:pPr eaLnBrk="1" hangingPunct="1"/>
            <a:r>
              <a:rPr lang="en-US" smtClean="0"/>
              <a:t>Multiple methods</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19</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idx="4294967295"/>
          </p:nvPr>
        </p:nvSpPr>
        <p:spPr/>
        <p:txBody>
          <a:bodyPr/>
          <a:lstStyle/>
          <a:p>
            <a:pPr eaLnBrk="1" hangingPunct="1"/>
            <a:r>
              <a:rPr lang="en-US" b="1" smtClean="0"/>
              <a:t>Learning Objectives for this Session</a:t>
            </a:r>
          </a:p>
        </p:txBody>
      </p:sp>
      <p:sp>
        <p:nvSpPr>
          <p:cNvPr id="16388" name="Rectangle 3"/>
          <p:cNvSpPr>
            <a:spLocks noGrp="1" noChangeArrowheads="1"/>
          </p:cNvSpPr>
          <p:nvPr>
            <p:ph idx="4294967295"/>
          </p:nvPr>
        </p:nvSpPr>
        <p:spPr>
          <a:xfrm>
            <a:off x="2057400" y="1524000"/>
            <a:ext cx="6324600" cy="3200400"/>
          </a:xfrm>
        </p:spPr>
        <p:txBody>
          <a:bodyPr/>
          <a:lstStyle/>
          <a:p>
            <a:pPr eaLnBrk="1" hangingPunct="1">
              <a:lnSpc>
                <a:spcPct val="80000"/>
              </a:lnSpc>
            </a:pPr>
            <a:r>
              <a:rPr lang="en-US" smtClean="0"/>
              <a:t>Explain the historical context of job analysis.</a:t>
            </a:r>
          </a:p>
          <a:p>
            <a:pPr eaLnBrk="1" hangingPunct="1">
              <a:lnSpc>
                <a:spcPct val="80000"/>
              </a:lnSpc>
            </a:pPr>
            <a:endParaRPr lang="en-US" smtClean="0"/>
          </a:p>
          <a:p>
            <a:pPr eaLnBrk="1" hangingPunct="1">
              <a:lnSpc>
                <a:spcPct val="80000"/>
              </a:lnSpc>
            </a:pPr>
            <a:r>
              <a:rPr lang="en-US" smtClean="0"/>
              <a:t>Define the importance of job analysis to all HR activities and functions.</a:t>
            </a:r>
          </a:p>
          <a:p>
            <a:pPr eaLnBrk="1" hangingPunct="1">
              <a:lnSpc>
                <a:spcPct val="80000"/>
              </a:lnSpc>
            </a:pPr>
            <a:endParaRPr lang="en-US" smtClean="0"/>
          </a:p>
          <a:p>
            <a:pPr eaLnBrk="1" hangingPunct="1">
              <a:lnSpc>
                <a:spcPct val="80000"/>
              </a:lnSpc>
            </a:pPr>
            <a:r>
              <a:rPr lang="en-US" smtClean="0"/>
              <a:t>Explain the information required to conduct a job analysis and sources of information.</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2</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2"/>
          <p:cNvSpPr>
            <a:spLocks noGrp="1" noChangeArrowheads="1"/>
          </p:cNvSpPr>
          <p:nvPr>
            <p:ph type="title" idx="4294967295"/>
          </p:nvPr>
        </p:nvSpPr>
        <p:spPr/>
        <p:txBody>
          <a:bodyPr/>
          <a:lstStyle/>
          <a:p>
            <a:pPr eaLnBrk="1" hangingPunct="1"/>
            <a:r>
              <a:rPr lang="en-US" b="1" smtClean="0"/>
              <a:t>Observation</a:t>
            </a:r>
          </a:p>
        </p:txBody>
      </p:sp>
      <p:sp>
        <p:nvSpPr>
          <p:cNvPr id="88068" name="Rectangle 3"/>
          <p:cNvSpPr>
            <a:spLocks noGrp="1" noChangeArrowheads="1"/>
          </p:cNvSpPr>
          <p:nvPr>
            <p:ph idx="4294967295"/>
          </p:nvPr>
        </p:nvSpPr>
        <p:spPr>
          <a:xfrm>
            <a:off x="1752600" y="1295400"/>
            <a:ext cx="7391400" cy="4830763"/>
          </a:xfrm>
        </p:spPr>
        <p:txBody>
          <a:bodyPr/>
          <a:lstStyle/>
          <a:p>
            <a:pPr eaLnBrk="1" hangingPunct="1"/>
            <a:r>
              <a:rPr lang="en-US" dirty="0" smtClean="0"/>
              <a:t>Directly observe job incumbents performing the job duties, work sample or job segments.</a:t>
            </a:r>
          </a:p>
          <a:p>
            <a:pPr eaLnBrk="1" hangingPunct="1"/>
            <a:r>
              <a:rPr lang="en-US" dirty="0" smtClean="0"/>
              <a:t>Can also be observed indirectly via video or audiotape:</a:t>
            </a:r>
          </a:p>
          <a:p>
            <a:pPr lvl="1" eaLnBrk="1" hangingPunct="1"/>
            <a:r>
              <a:rPr lang="en-US" dirty="0" smtClean="0"/>
              <a:t>Hazardous jobs (airline pilot, surgeon, construction).</a:t>
            </a:r>
          </a:p>
          <a:p>
            <a:pPr lvl="1" eaLnBrk="1" hangingPunct="1"/>
            <a:r>
              <a:rPr lang="en-US" dirty="0" smtClean="0"/>
              <a:t>High-risk jobs (nuclear power plant).</a:t>
            </a:r>
          </a:p>
          <a:p>
            <a:pPr eaLnBrk="1" hangingPunct="1"/>
            <a:r>
              <a:rPr lang="en-US" dirty="0" smtClean="0"/>
              <a:t>Best when job/task is repetitive and short cycle.</a:t>
            </a:r>
          </a:p>
          <a:p>
            <a:pPr eaLnBrk="1" hangingPunct="1"/>
            <a:r>
              <a:rPr lang="en-US" dirty="0" smtClean="0"/>
              <a:t>Good for manual jobs and tasks.</a:t>
            </a:r>
          </a:p>
          <a:p>
            <a:pPr eaLnBrk="1" hangingPunct="1"/>
            <a:r>
              <a:rPr lang="en-US" dirty="0" smtClean="0"/>
              <a:t>Not good for </a:t>
            </a:r>
            <a:r>
              <a:rPr lang="en-US" dirty="0" err="1" smtClean="0"/>
              <a:t>nonrepetitive</a:t>
            </a:r>
            <a:r>
              <a:rPr lang="en-US" dirty="0" smtClean="0"/>
              <a:t>, long-cycle jobs and tasks.</a:t>
            </a:r>
          </a:p>
          <a:p>
            <a:pPr eaLnBrk="1" hangingPunct="1"/>
            <a:r>
              <a:rPr lang="en-US" dirty="0" smtClean="0"/>
              <a:t>Not good for creative or “thinking” jobs and tasks.</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20</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2"/>
          <p:cNvSpPr>
            <a:spLocks noGrp="1" noChangeArrowheads="1"/>
          </p:cNvSpPr>
          <p:nvPr>
            <p:ph type="title" idx="4294967295"/>
          </p:nvPr>
        </p:nvSpPr>
        <p:spPr/>
        <p:txBody>
          <a:bodyPr/>
          <a:lstStyle/>
          <a:p>
            <a:pPr eaLnBrk="1" hangingPunct="1"/>
            <a:r>
              <a:rPr lang="en-US" b="1" smtClean="0"/>
              <a:t>Work Sample</a:t>
            </a:r>
          </a:p>
        </p:txBody>
      </p:sp>
      <p:sp>
        <p:nvSpPr>
          <p:cNvPr id="90116" name="Rectangle 3"/>
          <p:cNvSpPr>
            <a:spLocks noGrp="1" noChangeArrowheads="1"/>
          </p:cNvSpPr>
          <p:nvPr>
            <p:ph idx="4294967295"/>
          </p:nvPr>
        </p:nvSpPr>
        <p:spPr>
          <a:xfrm>
            <a:off x="1752600" y="1295400"/>
            <a:ext cx="7086600" cy="4830763"/>
          </a:xfrm>
        </p:spPr>
        <p:txBody>
          <a:bodyPr/>
          <a:lstStyle/>
          <a:p>
            <a:pPr eaLnBrk="1" hangingPunct="1"/>
            <a:r>
              <a:rPr lang="en-US" dirty="0" smtClean="0"/>
              <a:t>Observe samples of critical job tasks.</a:t>
            </a:r>
          </a:p>
          <a:p>
            <a:pPr eaLnBrk="1" hangingPunct="1"/>
            <a:r>
              <a:rPr lang="en-US" dirty="0" smtClean="0"/>
              <a:t>Best when job or task is repetitive and short cycle.</a:t>
            </a:r>
          </a:p>
          <a:p>
            <a:pPr eaLnBrk="1" hangingPunct="1"/>
            <a:r>
              <a:rPr lang="en-US" dirty="0" smtClean="0"/>
              <a:t>Good for manual jobs and tasks.</a:t>
            </a:r>
          </a:p>
          <a:p>
            <a:pPr eaLnBrk="1" hangingPunct="1"/>
            <a:r>
              <a:rPr lang="en-US" dirty="0" smtClean="0"/>
              <a:t>Not good for </a:t>
            </a:r>
            <a:r>
              <a:rPr lang="en-US" dirty="0" err="1" smtClean="0"/>
              <a:t>nonrepetitive</a:t>
            </a:r>
            <a:r>
              <a:rPr lang="en-US" dirty="0" smtClean="0"/>
              <a:t>, long-cycle jobs and tasks.</a:t>
            </a:r>
          </a:p>
          <a:p>
            <a:pPr eaLnBrk="1" hangingPunct="1"/>
            <a:r>
              <a:rPr lang="en-US" dirty="0" smtClean="0"/>
              <a:t>Not good for creative or “thinking” jobs and tasks.</a:t>
            </a:r>
          </a:p>
          <a:p>
            <a:pPr eaLnBrk="1" hangingPunct="1"/>
            <a:r>
              <a:rPr lang="en-US" dirty="0" smtClean="0"/>
              <a:t>Choosing the “right” or most representative tasks:</a:t>
            </a:r>
          </a:p>
          <a:p>
            <a:pPr lvl="1" eaLnBrk="1" hangingPunct="1"/>
            <a:r>
              <a:rPr lang="en-US" dirty="0" smtClean="0"/>
              <a:t>Scientifically sample the job tasks to choose appropriate tasks.</a:t>
            </a:r>
          </a:p>
          <a:p>
            <a:pPr lvl="1" eaLnBrk="1" hangingPunct="1"/>
            <a:endParaRPr lang="en-US" dirty="0" smtClean="0"/>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21</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2"/>
          <p:cNvSpPr>
            <a:spLocks noGrp="1" noChangeArrowheads="1"/>
          </p:cNvSpPr>
          <p:nvPr>
            <p:ph type="title" idx="4294967295"/>
          </p:nvPr>
        </p:nvSpPr>
        <p:spPr/>
        <p:txBody>
          <a:bodyPr/>
          <a:lstStyle/>
          <a:p>
            <a:pPr eaLnBrk="1" hangingPunct="1"/>
            <a:r>
              <a:rPr lang="en-US" b="1" smtClean="0"/>
              <a:t>Work Diary</a:t>
            </a:r>
          </a:p>
        </p:txBody>
      </p:sp>
      <p:sp>
        <p:nvSpPr>
          <p:cNvPr id="92164" name="Rectangle 3"/>
          <p:cNvSpPr>
            <a:spLocks noGrp="1" noChangeArrowheads="1"/>
          </p:cNvSpPr>
          <p:nvPr>
            <p:ph idx="4294967295"/>
          </p:nvPr>
        </p:nvSpPr>
        <p:spPr>
          <a:xfrm>
            <a:off x="1752600" y="1447800"/>
            <a:ext cx="6629400" cy="4191000"/>
          </a:xfrm>
        </p:spPr>
        <p:txBody>
          <a:bodyPr/>
          <a:lstStyle/>
          <a:p>
            <a:pPr eaLnBrk="1" hangingPunct="1"/>
            <a:r>
              <a:rPr lang="en-US" dirty="0" smtClean="0"/>
              <a:t>Description of daily activities maintained for a period of time:</a:t>
            </a:r>
          </a:p>
          <a:p>
            <a:pPr lvl="1" eaLnBrk="1" hangingPunct="1"/>
            <a:r>
              <a:rPr lang="en-US" dirty="0" smtClean="0"/>
              <a:t>Calendar, day planner.</a:t>
            </a:r>
          </a:p>
          <a:p>
            <a:pPr eaLnBrk="1" hangingPunct="1"/>
            <a:r>
              <a:rPr lang="en-US" dirty="0" smtClean="0"/>
              <a:t>Best when job or task is </a:t>
            </a:r>
            <a:r>
              <a:rPr lang="en-US" dirty="0" err="1" smtClean="0"/>
              <a:t>nonrepetitive</a:t>
            </a:r>
            <a:r>
              <a:rPr lang="en-US" dirty="0" smtClean="0"/>
              <a:t>, long cycle.</a:t>
            </a:r>
          </a:p>
          <a:p>
            <a:pPr eaLnBrk="1" hangingPunct="1"/>
            <a:r>
              <a:rPr lang="en-US" dirty="0" smtClean="0"/>
              <a:t>Good for creative or “thinking” jobs/tasks.</a:t>
            </a:r>
          </a:p>
          <a:p>
            <a:pPr eaLnBrk="1" hangingPunct="1"/>
            <a:r>
              <a:rPr lang="en-US" dirty="0" smtClean="0"/>
              <a:t>Requires great discipline on diary-keeper’s part.</a:t>
            </a:r>
          </a:p>
          <a:p>
            <a:pPr eaLnBrk="1" hangingPunct="1"/>
            <a:r>
              <a:rPr lang="en-US" dirty="0" smtClean="0"/>
              <a:t>Accuracy may be questionable.</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22</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2"/>
          <p:cNvSpPr>
            <a:spLocks noGrp="1" noChangeArrowheads="1"/>
          </p:cNvSpPr>
          <p:nvPr>
            <p:ph type="title" idx="4294967295"/>
          </p:nvPr>
        </p:nvSpPr>
        <p:spPr/>
        <p:txBody>
          <a:bodyPr/>
          <a:lstStyle/>
          <a:p>
            <a:pPr eaLnBrk="1" hangingPunct="1"/>
            <a:r>
              <a:rPr lang="en-US" b="1" smtClean="0"/>
              <a:t>Interview</a:t>
            </a:r>
          </a:p>
        </p:txBody>
      </p:sp>
      <p:sp>
        <p:nvSpPr>
          <p:cNvPr id="94212" name="Rectangle 3"/>
          <p:cNvSpPr>
            <a:spLocks noGrp="1" noChangeArrowheads="1"/>
          </p:cNvSpPr>
          <p:nvPr>
            <p:ph idx="4294967295"/>
          </p:nvPr>
        </p:nvSpPr>
        <p:spPr/>
        <p:txBody>
          <a:bodyPr/>
          <a:lstStyle/>
          <a:p>
            <a:pPr eaLnBrk="1" hangingPunct="1"/>
            <a:r>
              <a:rPr lang="en-US" dirty="0" smtClean="0"/>
              <a:t>Individual or group interviews:</a:t>
            </a:r>
          </a:p>
          <a:p>
            <a:pPr lvl="1" eaLnBrk="1" hangingPunct="1"/>
            <a:r>
              <a:rPr lang="en-US" dirty="0" smtClean="0"/>
              <a:t>Job incumbents.</a:t>
            </a:r>
          </a:p>
          <a:p>
            <a:pPr lvl="1" eaLnBrk="1" hangingPunct="1"/>
            <a:r>
              <a:rPr lang="en-US" dirty="0" smtClean="0"/>
              <a:t>Supervisor.</a:t>
            </a:r>
          </a:p>
          <a:p>
            <a:pPr lvl="1" eaLnBrk="1" hangingPunct="1"/>
            <a:r>
              <a:rPr lang="en-US" dirty="0" smtClean="0"/>
              <a:t>Former job holders.</a:t>
            </a:r>
          </a:p>
          <a:p>
            <a:pPr lvl="1" eaLnBrk="1" hangingPunct="1"/>
            <a:r>
              <a:rPr lang="en-US" dirty="0" smtClean="0"/>
              <a:t>Clients.</a:t>
            </a:r>
          </a:p>
          <a:p>
            <a:pPr lvl="1" eaLnBrk="1" hangingPunct="1"/>
            <a:r>
              <a:rPr lang="en-US" dirty="0" smtClean="0"/>
              <a:t>Subject matter experts (SMEs).</a:t>
            </a:r>
          </a:p>
          <a:p>
            <a:pPr eaLnBrk="1" hangingPunct="1"/>
            <a:r>
              <a:rPr lang="en-US" dirty="0" smtClean="0"/>
              <a:t>Generates “deep” information:</a:t>
            </a:r>
          </a:p>
          <a:p>
            <a:pPr lvl="1" eaLnBrk="1" hangingPunct="1"/>
            <a:r>
              <a:rPr lang="en-US" dirty="0" smtClean="0"/>
              <a:t>Qualitative data is rich.</a:t>
            </a:r>
          </a:p>
          <a:p>
            <a:pPr eaLnBrk="1" hangingPunct="1"/>
            <a:r>
              <a:rPr lang="en-US" dirty="0" smtClean="0"/>
              <a:t>Time-consuming and expensive.</a:t>
            </a:r>
          </a:p>
          <a:p>
            <a:pPr eaLnBrk="1" hangingPunct="1"/>
            <a:r>
              <a:rPr lang="en-US" dirty="0" smtClean="0"/>
              <a:t>Lacks anonymity.</a:t>
            </a:r>
          </a:p>
          <a:p>
            <a:pPr eaLnBrk="1" hangingPunct="1"/>
            <a:r>
              <a:rPr lang="en-US" dirty="0" smtClean="0"/>
              <a:t>Subject to interviewer‘s skill level.</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23</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2"/>
          <p:cNvSpPr>
            <a:spLocks noGrp="1" noChangeArrowheads="1"/>
          </p:cNvSpPr>
          <p:nvPr>
            <p:ph type="title" idx="4294967295"/>
          </p:nvPr>
        </p:nvSpPr>
        <p:spPr/>
        <p:txBody>
          <a:bodyPr/>
          <a:lstStyle/>
          <a:p>
            <a:pPr eaLnBrk="1" hangingPunct="1"/>
            <a:r>
              <a:rPr lang="en-US" b="1" smtClean="0"/>
              <a:t>Questionnaire</a:t>
            </a:r>
          </a:p>
        </p:txBody>
      </p:sp>
      <p:sp>
        <p:nvSpPr>
          <p:cNvPr id="96260" name="Rectangle 3"/>
          <p:cNvSpPr>
            <a:spLocks noGrp="1" noChangeArrowheads="1"/>
          </p:cNvSpPr>
          <p:nvPr>
            <p:ph idx="4294967295"/>
          </p:nvPr>
        </p:nvSpPr>
        <p:spPr/>
        <p:txBody>
          <a:bodyPr/>
          <a:lstStyle/>
          <a:p>
            <a:pPr eaLnBrk="1" hangingPunct="1"/>
            <a:r>
              <a:rPr lang="en-US" dirty="0" smtClean="0"/>
              <a:t>Structured form or checklist.</a:t>
            </a:r>
          </a:p>
          <a:p>
            <a:pPr eaLnBrk="1" hangingPunct="1"/>
            <a:r>
              <a:rPr lang="en-US" dirty="0" smtClean="0"/>
              <a:t>Paper and pencil or computer-based.</a:t>
            </a:r>
          </a:p>
          <a:p>
            <a:pPr eaLnBrk="1" hangingPunct="1"/>
            <a:r>
              <a:rPr lang="en-US" dirty="0" smtClean="0"/>
              <a:t>Commonly used method.</a:t>
            </a:r>
          </a:p>
          <a:p>
            <a:pPr eaLnBrk="1" hangingPunct="1"/>
            <a:r>
              <a:rPr lang="en-US" dirty="0" smtClean="0"/>
              <a:t>Standardized in content and format.</a:t>
            </a:r>
          </a:p>
          <a:p>
            <a:pPr eaLnBrk="1" hangingPunct="1"/>
            <a:r>
              <a:rPr lang="en-US" dirty="0" smtClean="0"/>
              <a:t>Good for accessing large numbers of responses.</a:t>
            </a:r>
          </a:p>
          <a:p>
            <a:pPr eaLnBrk="1" hangingPunct="1"/>
            <a:r>
              <a:rPr lang="en-US" dirty="0" smtClean="0"/>
              <a:t>Quantitative data.</a:t>
            </a:r>
          </a:p>
          <a:p>
            <a:pPr eaLnBrk="1" hangingPunct="1"/>
            <a:r>
              <a:rPr lang="en-US" dirty="0" smtClean="0"/>
              <a:t>Economical.</a:t>
            </a:r>
          </a:p>
          <a:p>
            <a:pPr eaLnBrk="1" hangingPunct="1"/>
            <a:r>
              <a:rPr lang="en-US" dirty="0" smtClean="0"/>
              <a:t>Anonymous.</a:t>
            </a:r>
          </a:p>
          <a:p>
            <a:pPr eaLnBrk="1" hangingPunct="1"/>
            <a:r>
              <a:rPr lang="en-US" dirty="0" smtClean="0"/>
              <a:t>Downside is possible deficiency of questions/content areas assessed.</a:t>
            </a:r>
          </a:p>
          <a:p>
            <a:pPr eaLnBrk="1" hangingPunct="1"/>
            <a:r>
              <a:rPr lang="en-US" dirty="0" smtClean="0"/>
              <a:t>Assumes incumbent literacy and intelligence.</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24</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2"/>
          <p:cNvSpPr>
            <a:spLocks noGrp="1" noChangeArrowheads="1"/>
          </p:cNvSpPr>
          <p:nvPr>
            <p:ph type="title" idx="4294967295"/>
          </p:nvPr>
        </p:nvSpPr>
        <p:spPr/>
        <p:txBody>
          <a:bodyPr/>
          <a:lstStyle/>
          <a:p>
            <a:pPr eaLnBrk="1" hangingPunct="1"/>
            <a:r>
              <a:rPr lang="en-US" b="1" smtClean="0"/>
              <a:t>Perform the Job</a:t>
            </a:r>
          </a:p>
        </p:txBody>
      </p:sp>
      <p:sp>
        <p:nvSpPr>
          <p:cNvPr id="98308" name="Rectangle 3"/>
          <p:cNvSpPr>
            <a:spLocks noGrp="1" noChangeArrowheads="1"/>
          </p:cNvSpPr>
          <p:nvPr>
            <p:ph idx="4294967295"/>
          </p:nvPr>
        </p:nvSpPr>
        <p:spPr>
          <a:xfrm>
            <a:off x="1828800" y="1295400"/>
            <a:ext cx="7010400" cy="4835525"/>
          </a:xfrm>
        </p:spPr>
        <p:txBody>
          <a:bodyPr/>
          <a:lstStyle/>
          <a:p>
            <a:pPr eaLnBrk="1" hangingPunct="1"/>
            <a:r>
              <a:rPr lang="en-US" dirty="0" smtClean="0"/>
              <a:t>Job analyst performs the job duties as described by job incumbent and/or supervisor.</a:t>
            </a:r>
          </a:p>
          <a:p>
            <a:pPr eaLnBrk="1" hangingPunct="1"/>
            <a:r>
              <a:rPr lang="en-US" dirty="0" smtClean="0"/>
              <a:t>First-hand exposure to job tasks and context provides rich, relevant data.</a:t>
            </a:r>
          </a:p>
          <a:p>
            <a:pPr eaLnBrk="1" hangingPunct="1"/>
            <a:r>
              <a:rPr lang="en-US" dirty="0" smtClean="0"/>
              <a:t>Time-consuming.</a:t>
            </a:r>
          </a:p>
          <a:p>
            <a:pPr eaLnBrk="1" hangingPunct="1"/>
            <a:r>
              <a:rPr lang="en-US" dirty="0" smtClean="0"/>
              <a:t>Potential safety risks.</a:t>
            </a:r>
          </a:p>
          <a:p>
            <a:pPr eaLnBrk="1" hangingPunct="1"/>
            <a:r>
              <a:rPr lang="en-US" dirty="0" smtClean="0"/>
              <a:t>Assumes a certain level of skill to perform the tasks.</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25</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2"/>
          <p:cNvSpPr>
            <a:spLocks noGrp="1" noChangeArrowheads="1"/>
          </p:cNvSpPr>
          <p:nvPr>
            <p:ph type="title" idx="4294967295"/>
          </p:nvPr>
        </p:nvSpPr>
        <p:spPr/>
        <p:txBody>
          <a:bodyPr/>
          <a:lstStyle/>
          <a:p>
            <a:pPr eaLnBrk="1" hangingPunct="1"/>
            <a:r>
              <a:rPr lang="en-US" b="1" smtClean="0"/>
              <a:t>Background Records</a:t>
            </a:r>
          </a:p>
        </p:txBody>
      </p:sp>
      <p:sp>
        <p:nvSpPr>
          <p:cNvPr id="100356" name="Rectangle 3"/>
          <p:cNvSpPr>
            <a:spLocks noGrp="1" noChangeArrowheads="1"/>
          </p:cNvSpPr>
          <p:nvPr>
            <p:ph idx="4294967295"/>
          </p:nvPr>
        </p:nvSpPr>
        <p:spPr>
          <a:xfrm>
            <a:off x="1828800" y="1371600"/>
            <a:ext cx="6705600" cy="4530725"/>
          </a:xfrm>
        </p:spPr>
        <p:txBody>
          <a:bodyPr/>
          <a:lstStyle/>
          <a:p>
            <a:pPr eaLnBrk="1" hangingPunct="1"/>
            <a:r>
              <a:rPr lang="en-US" smtClean="0"/>
              <a:t>Data mining of relevant materials such as:</a:t>
            </a:r>
          </a:p>
          <a:p>
            <a:pPr lvl="1" eaLnBrk="1" hangingPunct="1"/>
            <a:r>
              <a:rPr lang="en-US" smtClean="0"/>
              <a:t>Organizational charts.</a:t>
            </a:r>
          </a:p>
          <a:p>
            <a:pPr lvl="1" eaLnBrk="1" hangingPunct="1"/>
            <a:r>
              <a:rPr lang="en-US" smtClean="0"/>
              <a:t>Training manuals.</a:t>
            </a:r>
          </a:p>
          <a:p>
            <a:pPr lvl="1" eaLnBrk="1" hangingPunct="1"/>
            <a:r>
              <a:rPr lang="en-US" smtClean="0"/>
              <a:t>Policies and procedures.</a:t>
            </a:r>
          </a:p>
          <a:p>
            <a:pPr lvl="1" eaLnBrk="1" hangingPunct="1"/>
            <a:r>
              <a:rPr lang="en-US" smtClean="0"/>
              <a:t>Payroll records.</a:t>
            </a:r>
          </a:p>
          <a:p>
            <a:pPr lvl="1" eaLnBrk="1" hangingPunct="1"/>
            <a:r>
              <a:rPr lang="en-US" smtClean="0"/>
              <a:t>Production records.</a:t>
            </a:r>
          </a:p>
          <a:p>
            <a:pPr lvl="1" eaLnBrk="1" hangingPunct="1"/>
            <a:r>
              <a:rPr lang="en-US" smtClean="0"/>
              <a:t>Call sheets.</a:t>
            </a:r>
          </a:p>
          <a:p>
            <a:pPr eaLnBrk="1" hangingPunct="1"/>
            <a:r>
              <a:rPr lang="en-US" smtClean="0"/>
              <a:t>A good starting point.</a:t>
            </a:r>
          </a:p>
          <a:p>
            <a:pPr eaLnBrk="1" hangingPunct="1"/>
            <a:r>
              <a:rPr lang="en-US" smtClean="0"/>
              <a:t>Documents may not exist in usable form.</a:t>
            </a:r>
          </a:p>
          <a:p>
            <a:pPr eaLnBrk="1" hangingPunct="1"/>
            <a:r>
              <a:rPr lang="en-US" smtClean="0"/>
              <a:t>Documents may be out of date.</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26</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2"/>
          <p:cNvSpPr>
            <a:spLocks noGrp="1" noChangeArrowheads="1"/>
          </p:cNvSpPr>
          <p:nvPr>
            <p:ph type="title" idx="4294967295"/>
          </p:nvPr>
        </p:nvSpPr>
        <p:spPr/>
        <p:txBody>
          <a:bodyPr/>
          <a:lstStyle/>
          <a:p>
            <a:pPr eaLnBrk="1" hangingPunct="1"/>
            <a:r>
              <a:rPr lang="en-US" b="1" smtClean="0"/>
              <a:t>Multiple Methods</a:t>
            </a:r>
          </a:p>
        </p:txBody>
      </p:sp>
      <p:sp>
        <p:nvSpPr>
          <p:cNvPr id="102404" name="Rectangle 3"/>
          <p:cNvSpPr>
            <a:spLocks noGrp="1" noChangeArrowheads="1"/>
          </p:cNvSpPr>
          <p:nvPr>
            <p:ph idx="4294967295"/>
          </p:nvPr>
        </p:nvSpPr>
        <p:spPr>
          <a:xfrm>
            <a:off x="1828800" y="1371600"/>
            <a:ext cx="6705600" cy="4530725"/>
          </a:xfrm>
        </p:spPr>
        <p:txBody>
          <a:bodyPr/>
          <a:lstStyle/>
          <a:p>
            <a:pPr eaLnBrk="1" hangingPunct="1"/>
            <a:r>
              <a:rPr lang="en-US" smtClean="0"/>
              <a:t>For best result, use  multiple methods.</a:t>
            </a:r>
          </a:p>
          <a:p>
            <a:pPr eaLnBrk="1" hangingPunct="1"/>
            <a:r>
              <a:rPr lang="en-US" smtClean="0"/>
              <a:t>Balance time and cost constraints.</a:t>
            </a:r>
          </a:p>
          <a:p>
            <a:pPr eaLnBrk="1" hangingPunct="1"/>
            <a:r>
              <a:rPr lang="en-US" smtClean="0"/>
              <a:t>Balance the strengths and weaknesses of each method.</a:t>
            </a:r>
          </a:p>
          <a:p>
            <a:pPr eaLnBrk="1" hangingPunct="1"/>
            <a:r>
              <a:rPr lang="en-US" smtClean="0"/>
              <a:t>No magic formula to determine how many methods are ideal or which methods to combine for a given job.</a:t>
            </a:r>
          </a:p>
          <a:p>
            <a:pPr eaLnBrk="1" hangingPunct="1"/>
            <a:r>
              <a:rPr lang="en-US" smtClean="0"/>
              <a:t>Ideally, obtain both quantitative and qualitative data.</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27</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20"/>
          <p:cNvSpPr>
            <a:spLocks noGrp="1" noChangeArrowheads="1"/>
          </p:cNvSpPr>
          <p:nvPr>
            <p:ph type="title"/>
          </p:nvPr>
        </p:nvSpPr>
        <p:spPr/>
        <p:txBody>
          <a:bodyPr/>
          <a:lstStyle/>
          <a:p>
            <a:pPr eaLnBrk="1" hangingPunct="1"/>
            <a:r>
              <a:rPr lang="en-US" b="1" smtClean="0"/>
              <a:t>Job Analysis Activity I</a:t>
            </a:r>
          </a:p>
        </p:txBody>
      </p:sp>
      <p:sp>
        <p:nvSpPr>
          <p:cNvPr id="104452" name="Rectangle 21"/>
          <p:cNvSpPr>
            <a:spLocks noGrp="1" noChangeArrowheads="1"/>
          </p:cNvSpPr>
          <p:nvPr>
            <p:ph type="body" idx="1"/>
          </p:nvPr>
        </p:nvSpPr>
        <p:spPr/>
        <p:txBody>
          <a:bodyPr/>
          <a:lstStyle/>
          <a:p>
            <a:pPr eaLnBrk="1" hangingPunct="1">
              <a:buFontTx/>
              <a:buNone/>
            </a:pPr>
            <a:r>
              <a:rPr lang="en-US" smtClean="0"/>
              <a:t>	Using a job description retrieved from O*Net, you will determine the sources and methods best used to collect data to analyze this job.</a:t>
            </a:r>
          </a:p>
          <a:p>
            <a:pPr eaLnBrk="1" hangingPunct="1">
              <a:buFontTx/>
              <a:buNone/>
            </a:pPr>
            <a:endParaRPr lang="en-US" smtClean="0"/>
          </a:p>
          <a:p>
            <a:pPr eaLnBrk="1" hangingPunct="1">
              <a:buFontTx/>
              <a:buNone/>
            </a:pPr>
            <a:r>
              <a:rPr lang="en-US" smtClean="0"/>
              <a:t>	You will then determine the importance of each task for the job.</a:t>
            </a:r>
          </a:p>
          <a:p>
            <a:pPr eaLnBrk="1" hangingPunct="1">
              <a:buFontTx/>
              <a:buNone/>
            </a:pPr>
            <a:endParaRPr lang="en-US" smtClean="0"/>
          </a:p>
          <a:p>
            <a:pPr eaLnBrk="1" hangingPunct="1">
              <a:buFontTx/>
              <a:buNone/>
            </a:pPr>
            <a:r>
              <a:rPr lang="en-US" smtClean="0"/>
              <a:t>The URL for O*Net is: </a:t>
            </a:r>
            <a:r>
              <a:rPr lang="en-US" smtClean="0">
                <a:hlinkClick r:id="rId3"/>
              </a:rPr>
              <a:t>http://online.onetcenter.org</a:t>
            </a:r>
            <a:r>
              <a:rPr lang="en-US" smtClean="0"/>
              <a:t>.</a:t>
            </a:r>
          </a:p>
          <a:p>
            <a:pPr eaLnBrk="1" hangingPunct="1">
              <a:buFontTx/>
              <a:buNone/>
            </a:pPr>
            <a:endParaRPr lang="en-US" smtClean="0"/>
          </a:p>
        </p:txBody>
      </p:sp>
      <p:sp>
        <p:nvSpPr>
          <p:cNvPr id="4" name="Slide Number Placeholder 3"/>
          <p:cNvSpPr>
            <a:spLocks noGrp="1"/>
          </p:cNvSpPr>
          <p:nvPr>
            <p:ph type="sldNum" sz="quarter" idx="11"/>
          </p:nvPr>
        </p:nvSpPr>
        <p:spPr/>
        <p:txBody>
          <a:bodyPr/>
          <a:lstStyle/>
          <a:p>
            <a:pPr>
              <a:defRPr/>
            </a:pPr>
            <a:fld id="{6E08D22D-0812-41FF-8AA9-6F0049739D0C}" type="slidenum">
              <a:rPr lang="en-US" smtClean="0"/>
              <a:pPr>
                <a:defRPr/>
              </a:pPr>
              <a:t>28</a:t>
            </a:fld>
            <a:endParaRPr lang="en-US" dirty="0"/>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Title 5"/>
          <p:cNvSpPr>
            <a:spLocks noGrp="1"/>
          </p:cNvSpPr>
          <p:nvPr>
            <p:ph type="title"/>
          </p:nvPr>
        </p:nvSpPr>
        <p:spPr/>
        <p:txBody>
          <a:bodyPr/>
          <a:lstStyle/>
          <a:p>
            <a:pPr eaLnBrk="1" hangingPunct="1"/>
            <a:r>
              <a:rPr lang="en-US" b="1" dirty="0" smtClean="0"/>
              <a:t>End of Session II</a:t>
            </a:r>
          </a:p>
        </p:txBody>
      </p:sp>
      <p:sp>
        <p:nvSpPr>
          <p:cNvPr id="106498" name="Text Placeholder 4"/>
          <p:cNvSpPr>
            <a:spLocks noGrp="1"/>
          </p:cNvSpPr>
          <p:nvPr>
            <p:ph idx="1"/>
          </p:nvPr>
        </p:nvSpPr>
        <p:spPr/>
        <p:txBody>
          <a:bodyPr/>
          <a:lstStyle/>
          <a:p>
            <a:pPr eaLnBrk="1" hangingPunct="1"/>
            <a:r>
              <a:rPr lang="en-US" smtClean="0"/>
              <a:t>This concludes the second session.</a:t>
            </a:r>
          </a:p>
          <a:p>
            <a:pPr eaLnBrk="1" hangingPunct="1"/>
            <a:r>
              <a:rPr lang="en-US" smtClean="0"/>
              <a:t>Remember to bring your printed job description and worksheet for the activity to the next class session. </a:t>
            </a:r>
          </a:p>
        </p:txBody>
      </p:sp>
      <p:sp>
        <p:nvSpPr>
          <p:cNvPr id="4" name="Slide Number Placeholder 3"/>
          <p:cNvSpPr>
            <a:spLocks noGrp="1"/>
          </p:cNvSpPr>
          <p:nvPr>
            <p:ph type="sldNum" sz="quarter" idx="11"/>
          </p:nvPr>
        </p:nvSpPr>
        <p:spPr/>
        <p:txBody>
          <a:bodyPr/>
          <a:lstStyle/>
          <a:p>
            <a:pPr>
              <a:defRPr/>
            </a:pPr>
            <a:fld id="{6E08D22D-0812-41FF-8AA9-6F0049739D0C}" type="slidenum">
              <a:rPr lang="en-US" smtClean="0"/>
              <a:pPr>
                <a:defRPr/>
              </a:pPr>
              <a:t>29</a:t>
            </a:fld>
            <a:endParaRPr lang="en-US" dirty="0"/>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idx="4294967295"/>
          </p:nvPr>
        </p:nvSpPr>
        <p:spPr/>
        <p:txBody>
          <a:bodyPr/>
          <a:lstStyle/>
          <a:p>
            <a:pPr eaLnBrk="1" hangingPunct="1"/>
            <a:r>
              <a:rPr lang="en-US" b="1" smtClean="0"/>
              <a:t>Job Analysis Defined</a:t>
            </a:r>
          </a:p>
        </p:txBody>
      </p:sp>
      <p:sp>
        <p:nvSpPr>
          <p:cNvPr id="18436" name="Rectangle 3"/>
          <p:cNvSpPr>
            <a:spLocks noGrp="1" noChangeArrowheads="1"/>
          </p:cNvSpPr>
          <p:nvPr>
            <p:ph idx="4294967295"/>
          </p:nvPr>
        </p:nvSpPr>
        <p:spPr/>
        <p:txBody>
          <a:bodyPr/>
          <a:lstStyle/>
          <a:p>
            <a:pPr eaLnBrk="1" hangingPunct="1">
              <a:buFont typeface="Wingdings" pitchFamily="2" charset="2"/>
              <a:buNone/>
            </a:pPr>
            <a:r>
              <a:rPr lang="en-US" dirty="0" smtClean="0"/>
              <a:t>	</a:t>
            </a:r>
          </a:p>
          <a:p>
            <a:pPr eaLnBrk="1" hangingPunct="1">
              <a:buFont typeface="Wingdings" pitchFamily="2" charset="2"/>
              <a:buNone/>
            </a:pPr>
            <a:r>
              <a:rPr lang="en-US" dirty="0" smtClean="0"/>
              <a:t>	</a:t>
            </a:r>
            <a:r>
              <a:rPr lang="en-US" sz="2600" i="1" dirty="0" smtClean="0"/>
              <a:t>Job analysis is the process of studying jobs to gather, analyze, synthesize and report information about job responsibilities and requirements and the conditions under which work is performed.</a:t>
            </a:r>
            <a:endParaRPr lang="en-US" dirty="0" smtClean="0"/>
          </a:p>
          <a:p>
            <a:pPr eaLnBrk="1" hangingPunct="1">
              <a:buFont typeface="Wingdings" pitchFamily="2" charset="2"/>
              <a:buNone/>
            </a:pPr>
            <a:endParaRPr lang="en-US" dirty="0" smtClean="0"/>
          </a:p>
          <a:p>
            <a:pPr eaLnBrk="1" hangingPunct="1">
              <a:buFont typeface="Wingdings" pitchFamily="2" charset="2"/>
              <a:buNone/>
            </a:pPr>
            <a:r>
              <a:rPr lang="en-US" sz="1800" dirty="0" smtClean="0"/>
              <a:t>			Modified from </a:t>
            </a:r>
            <a:r>
              <a:rPr lang="en-US" sz="1800" dirty="0" err="1" smtClean="0"/>
              <a:t>Heneman</a:t>
            </a:r>
            <a:r>
              <a:rPr lang="en-US" sz="1800" dirty="0" smtClean="0"/>
              <a:t> and Judge (2009)</a:t>
            </a:r>
          </a:p>
        </p:txBody>
      </p:sp>
      <p:sp>
        <p:nvSpPr>
          <p:cNvPr id="18437"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endParaRPr lang="en-US" altLang="en-US" sz="1200">
              <a:solidFill>
                <a:srgbClr val="898989"/>
              </a:solidFill>
            </a:endParaRPr>
          </a:p>
        </p:txBody>
      </p:sp>
      <p:sp>
        <p:nvSpPr>
          <p:cNvPr id="5" name="Slide Number Placeholder 4"/>
          <p:cNvSpPr>
            <a:spLocks noGrp="1"/>
          </p:cNvSpPr>
          <p:nvPr>
            <p:ph type="sldNum" sz="quarter" idx="11"/>
          </p:nvPr>
        </p:nvSpPr>
        <p:spPr/>
        <p:txBody>
          <a:bodyPr/>
          <a:lstStyle/>
          <a:p>
            <a:pPr>
              <a:defRPr/>
            </a:pPr>
            <a:fld id="{7A016103-DBFF-49FF-8F1F-6C1A602A921E}" type="slidenum">
              <a:rPr lang="en-US" smtClean="0"/>
              <a:pPr>
                <a:defRPr/>
              </a:pPr>
              <a:t>3</a:t>
            </a:fld>
            <a:endParaRPr lang="en-US"/>
          </a:p>
        </p:txBody>
      </p:sp>
      <p:sp>
        <p:nvSpPr>
          <p:cNvPr id="6" name="Footer Placeholder 5"/>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2"/>
          <p:cNvSpPr>
            <a:spLocks noGrp="1" noChangeArrowheads="1"/>
          </p:cNvSpPr>
          <p:nvPr>
            <p:ph type="title" idx="4294967295"/>
          </p:nvPr>
        </p:nvSpPr>
        <p:spPr/>
        <p:txBody>
          <a:bodyPr/>
          <a:lstStyle/>
          <a:p>
            <a:pPr eaLnBrk="1" hangingPunct="1"/>
            <a:r>
              <a:rPr lang="en-US" b="1" dirty="0" smtClean="0"/>
              <a:t>Learning Objectives for Session III</a:t>
            </a:r>
          </a:p>
        </p:txBody>
      </p:sp>
      <p:sp>
        <p:nvSpPr>
          <p:cNvPr id="108548" name="Rectangle 3"/>
          <p:cNvSpPr>
            <a:spLocks noGrp="1" noChangeArrowheads="1"/>
          </p:cNvSpPr>
          <p:nvPr>
            <p:ph idx="4294967295"/>
          </p:nvPr>
        </p:nvSpPr>
        <p:spPr>
          <a:xfrm>
            <a:off x="2057400" y="1295400"/>
            <a:ext cx="6324600" cy="4419600"/>
          </a:xfrm>
        </p:spPr>
        <p:txBody>
          <a:bodyPr/>
          <a:lstStyle/>
          <a:p>
            <a:pPr eaLnBrk="1" hangingPunct="1">
              <a:lnSpc>
                <a:spcPct val="80000"/>
              </a:lnSpc>
            </a:pPr>
            <a:r>
              <a:rPr lang="en-US" dirty="0" smtClean="0"/>
              <a:t>Identify the outcomes of job analysis.</a:t>
            </a:r>
          </a:p>
          <a:p>
            <a:pPr eaLnBrk="1" hangingPunct="1">
              <a:lnSpc>
                <a:spcPct val="80000"/>
              </a:lnSpc>
            </a:pPr>
            <a:endParaRPr lang="en-US" dirty="0" smtClean="0"/>
          </a:p>
          <a:p>
            <a:pPr eaLnBrk="1" hangingPunct="1">
              <a:lnSpc>
                <a:spcPct val="80000"/>
              </a:lnSpc>
            </a:pPr>
            <a:r>
              <a:rPr lang="en-US" dirty="0" smtClean="0"/>
              <a:t>Distinguish between essential and nonessential job duties.</a:t>
            </a:r>
          </a:p>
          <a:p>
            <a:pPr eaLnBrk="1" hangingPunct="1">
              <a:lnSpc>
                <a:spcPct val="80000"/>
              </a:lnSpc>
            </a:pPr>
            <a:endParaRPr lang="en-US" dirty="0" smtClean="0"/>
          </a:p>
          <a:p>
            <a:pPr eaLnBrk="1" hangingPunct="1">
              <a:lnSpc>
                <a:spcPct val="80000"/>
              </a:lnSpc>
            </a:pPr>
            <a:r>
              <a:rPr lang="en-US" dirty="0" smtClean="0"/>
              <a:t>Explain the legal implications of job analysis.</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30</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2"/>
          <p:cNvSpPr>
            <a:spLocks noGrp="1" noChangeArrowheads="1"/>
          </p:cNvSpPr>
          <p:nvPr>
            <p:ph type="title" idx="4294967295"/>
          </p:nvPr>
        </p:nvSpPr>
        <p:spPr/>
        <p:txBody>
          <a:bodyPr/>
          <a:lstStyle/>
          <a:p>
            <a:pPr eaLnBrk="1" hangingPunct="1"/>
            <a:r>
              <a:rPr lang="en-US" b="1" smtClean="0"/>
              <a:t>Outcomes of Job Analysis</a:t>
            </a:r>
          </a:p>
        </p:txBody>
      </p:sp>
      <p:sp>
        <p:nvSpPr>
          <p:cNvPr id="110596" name="Rectangle 3"/>
          <p:cNvSpPr>
            <a:spLocks noGrp="1" noChangeArrowheads="1"/>
          </p:cNvSpPr>
          <p:nvPr>
            <p:ph idx="4294967295"/>
          </p:nvPr>
        </p:nvSpPr>
        <p:spPr>
          <a:xfrm>
            <a:off x="1752600" y="1371600"/>
            <a:ext cx="7010400" cy="4800600"/>
          </a:xfrm>
        </p:spPr>
        <p:txBody>
          <a:bodyPr/>
          <a:lstStyle/>
          <a:p>
            <a:pPr eaLnBrk="1" hangingPunct="1"/>
            <a:r>
              <a:rPr lang="en-US" smtClean="0"/>
              <a:t>Job description:</a:t>
            </a:r>
          </a:p>
          <a:p>
            <a:pPr lvl="1" eaLnBrk="1" hangingPunct="1"/>
            <a:r>
              <a:rPr lang="en-US" smtClean="0"/>
              <a:t>Systematic, detailed summary of job tasks, duties and responsibilities.</a:t>
            </a:r>
          </a:p>
          <a:p>
            <a:pPr lvl="1" eaLnBrk="1" hangingPunct="1"/>
            <a:r>
              <a:rPr lang="en-US" smtClean="0"/>
              <a:t>Assures that employees and managers are on the same page regarding who does what.</a:t>
            </a:r>
          </a:p>
          <a:p>
            <a:pPr eaLnBrk="1" hangingPunct="1"/>
            <a:r>
              <a:rPr lang="en-US" smtClean="0"/>
              <a:t>Job specification:</a:t>
            </a:r>
          </a:p>
          <a:p>
            <a:pPr lvl="1" eaLnBrk="1" hangingPunct="1"/>
            <a:r>
              <a:rPr lang="en-US" smtClean="0"/>
              <a:t>Detailed summary of qualifications needed to perform required job tasks.</a:t>
            </a:r>
          </a:p>
          <a:p>
            <a:pPr eaLnBrk="1" hangingPunct="1"/>
            <a:r>
              <a:rPr lang="en-US" smtClean="0"/>
              <a:t>Performance standards:</a:t>
            </a:r>
          </a:p>
          <a:p>
            <a:pPr lvl="1" eaLnBrk="1" hangingPunct="1"/>
            <a:r>
              <a:rPr lang="en-US" smtClean="0"/>
              <a:t>Establishes the level of satisfactory performance.</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31</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Title 1"/>
          <p:cNvSpPr>
            <a:spLocks noGrp="1"/>
          </p:cNvSpPr>
          <p:nvPr>
            <p:ph type="title"/>
          </p:nvPr>
        </p:nvSpPr>
        <p:spPr/>
        <p:txBody>
          <a:bodyPr/>
          <a:lstStyle/>
          <a:p>
            <a:pPr eaLnBrk="1" hangingPunct="1"/>
            <a:r>
              <a:rPr lang="en-US" b="1" smtClean="0"/>
              <a:t>Job Description</a:t>
            </a:r>
          </a:p>
        </p:txBody>
      </p:sp>
      <p:sp>
        <p:nvSpPr>
          <p:cNvPr id="112642" name="Content Placeholder 2"/>
          <p:cNvSpPr>
            <a:spLocks noGrp="1"/>
          </p:cNvSpPr>
          <p:nvPr>
            <p:ph idx="1"/>
          </p:nvPr>
        </p:nvSpPr>
        <p:spPr/>
        <p:txBody>
          <a:bodyPr/>
          <a:lstStyle/>
          <a:p>
            <a:pPr eaLnBrk="1" hangingPunct="1"/>
            <a:r>
              <a:rPr lang="en-US" dirty="0" smtClean="0"/>
              <a:t>The job description should include at least the following elements:</a:t>
            </a:r>
          </a:p>
          <a:p>
            <a:pPr lvl="1" eaLnBrk="1" hangingPunct="1"/>
            <a:r>
              <a:rPr lang="en-US" dirty="0" smtClean="0"/>
              <a:t>Job title.</a:t>
            </a:r>
          </a:p>
          <a:p>
            <a:pPr lvl="1" eaLnBrk="1" hangingPunct="1"/>
            <a:r>
              <a:rPr lang="en-US" dirty="0" smtClean="0"/>
              <a:t>Job code.</a:t>
            </a:r>
          </a:p>
          <a:p>
            <a:pPr lvl="1" eaLnBrk="1" hangingPunct="1"/>
            <a:r>
              <a:rPr lang="en-US" dirty="0" smtClean="0"/>
              <a:t>FLSA status.</a:t>
            </a:r>
          </a:p>
          <a:p>
            <a:pPr lvl="1" eaLnBrk="1" hangingPunct="1"/>
            <a:r>
              <a:rPr lang="en-US" dirty="0" smtClean="0"/>
              <a:t>Job summary.</a:t>
            </a:r>
          </a:p>
          <a:p>
            <a:pPr lvl="1" eaLnBrk="1" hangingPunct="1"/>
            <a:r>
              <a:rPr lang="en-US" dirty="0" smtClean="0"/>
              <a:t>Essential job duty task statements.</a:t>
            </a:r>
          </a:p>
          <a:p>
            <a:pPr lvl="1" eaLnBrk="1" hangingPunct="1"/>
            <a:r>
              <a:rPr lang="en-US" dirty="0" smtClean="0"/>
              <a:t>Job context or any unusual elements.</a:t>
            </a:r>
          </a:p>
          <a:p>
            <a:pPr lvl="1" eaLnBrk="1" hangingPunct="1"/>
            <a:r>
              <a:rPr lang="en-US" dirty="0" smtClean="0"/>
              <a:t>Date created.</a:t>
            </a:r>
          </a:p>
          <a:p>
            <a:pPr lvl="1" eaLnBrk="1" hangingPunct="1"/>
            <a:r>
              <a:rPr lang="en-US" dirty="0" smtClean="0"/>
              <a:t>Revision number and date.</a:t>
            </a:r>
          </a:p>
        </p:txBody>
      </p:sp>
      <p:sp>
        <p:nvSpPr>
          <p:cNvPr id="4" name="Slide Number Placeholder 3"/>
          <p:cNvSpPr>
            <a:spLocks noGrp="1"/>
          </p:cNvSpPr>
          <p:nvPr>
            <p:ph type="sldNum" sz="quarter" idx="11"/>
          </p:nvPr>
        </p:nvSpPr>
        <p:spPr/>
        <p:txBody>
          <a:bodyPr/>
          <a:lstStyle/>
          <a:p>
            <a:pPr>
              <a:defRPr/>
            </a:pPr>
            <a:fld id="{6E08D22D-0812-41FF-8AA9-6F0049739D0C}" type="slidenum">
              <a:rPr lang="en-US" smtClean="0"/>
              <a:pPr>
                <a:defRPr/>
              </a:pPr>
              <a:t>32</a:t>
            </a:fld>
            <a:endParaRPr lang="en-US" dirty="0"/>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Title 1"/>
          <p:cNvSpPr>
            <a:spLocks noGrp="1"/>
          </p:cNvSpPr>
          <p:nvPr>
            <p:ph type="title"/>
          </p:nvPr>
        </p:nvSpPr>
        <p:spPr/>
        <p:txBody>
          <a:bodyPr/>
          <a:lstStyle/>
          <a:p>
            <a:pPr eaLnBrk="1" hangingPunct="1"/>
            <a:r>
              <a:rPr lang="en-US" b="1" smtClean="0"/>
              <a:t>Job</a:t>
            </a:r>
            <a:r>
              <a:rPr lang="en-US" smtClean="0"/>
              <a:t> </a:t>
            </a:r>
            <a:r>
              <a:rPr lang="en-US" b="1" smtClean="0"/>
              <a:t>Specification</a:t>
            </a:r>
          </a:p>
        </p:txBody>
      </p:sp>
      <p:sp>
        <p:nvSpPr>
          <p:cNvPr id="114690" name="Content Placeholder 2"/>
          <p:cNvSpPr>
            <a:spLocks noGrp="1"/>
          </p:cNvSpPr>
          <p:nvPr>
            <p:ph idx="1"/>
          </p:nvPr>
        </p:nvSpPr>
        <p:spPr>
          <a:xfrm>
            <a:off x="1752600" y="1295400"/>
            <a:ext cx="6934200" cy="5257800"/>
          </a:xfrm>
        </p:spPr>
        <p:txBody>
          <a:bodyPr/>
          <a:lstStyle/>
          <a:p>
            <a:pPr eaLnBrk="1" hangingPunct="1"/>
            <a:r>
              <a:rPr lang="en-US" dirty="0" smtClean="0"/>
              <a:t>The job specification should include at least the following elements:</a:t>
            </a:r>
          </a:p>
          <a:p>
            <a:pPr lvl="1" eaLnBrk="1" hangingPunct="1"/>
            <a:r>
              <a:rPr lang="en-US" dirty="0" smtClean="0"/>
              <a:t>Job title.</a:t>
            </a:r>
          </a:p>
          <a:p>
            <a:pPr lvl="1" eaLnBrk="1" hangingPunct="1"/>
            <a:r>
              <a:rPr lang="en-US" dirty="0" smtClean="0"/>
              <a:t>Job code.</a:t>
            </a:r>
          </a:p>
          <a:p>
            <a:pPr lvl="1" eaLnBrk="1" hangingPunct="1"/>
            <a:r>
              <a:rPr lang="en-US" dirty="0" smtClean="0"/>
              <a:t>Job summary.</a:t>
            </a:r>
          </a:p>
          <a:p>
            <a:pPr lvl="1" eaLnBrk="1" hangingPunct="1"/>
            <a:r>
              <a:rPr lang="en-US" dirty="0" smtClean="0"/>
              <a:t>Knowledge required to perform job.</a:t>
            </a:r>
          </a:p>
          <a:p>
            <a:pPr lvl="1" eaLnBrk="1" hangingPunct="1"/>
            <a:r>
              <a:rPr lang="en-US" dirty="0" smtClean="0"/>
              <a:t>Skills required to perform job.</a:t>
            </a:r>
          </a:p>
          <a:p>
            <a:pPr lvl="1" eaLnBrk="1" hangingPunct="1"/>
            <a:r>
              <a:rPr lang="en-US" dirty="0" smtClean="0"/>
              <a:t>Abilities required to perform job.</a:t>
            </a:r>
          </a:p>
          <a:p>
            <a:pPr lvl="1" eaLnBrk="1" hangingPunct="1"/>
            <a:r>
              <a:rPr lang="en-US" dirty="0" smtClean="0"/>
              <a:t>Education required.</a:t>
            </a:r>
          </a:p>
          <a:p>
            <a:pPr lvl="1" eaLnBrk="1" hangingPunct="1"/>
            <a:r>
              <a:rPr lang="en-US" dirty="0" smtClean="0"/>
              <a:t>Experience required.</a:t>
            </a:r>
          </a:p>
          <a:p>
            <a:pPr lvl="1" eaLnBrk="1" hangingPunct="1"/>
            <a:r>
              <a:rPr lang="en-US" dirty="0" smtClean="0"/>
              <a:t>Licensure required or certification desired to perform the job.</a:t>
            </a:r>
          </a:p>
          <a:p>
            <a:pPr lvl="1" eaLnBrk="1" hangingPunct="1"/>
            <a:r>
              <a:rPr lang="en-US" dirty="0" smtClean="0"/>
              <a:t>Date created.</a:t>
            </a:r>
          </a:p>
          <a:p>
            <a:pPr lvl="1" eaLnBrk="1" hangingPunct="1"/>
            <a:r>
              <a:rPr lang="en-US" dirty="0" smtClean="0"/>
              <a:t>Revision number and date.</a:t>
            </a:r>
          </a:p>
        </p:txBody>
      </p:sp>
      <p:sp>
        <p:nvSpPr>
          <p:cNvPr id="4" name="Slide Number Placeholder 3"/>
          <p:cNvSpPr>
            <a:spLocks noGrp="1"/>
          </p:cNvSpPr>
          <p:nvPr>
            <p:ph type="sldNum" sz="quarter" idx="11"/>
          </p:nvPr>
        </p:nvSpPr>
        <p:spPr/>
        <p:txBody>
          <a:bodyPr/>
          <a:lstStyle/>
          <a:p>
            <a:pPr>
              <a:defRPr/>
            </a:pPr>
            <a:fld id="{6E08D22D-0812-41FF-8AA9-6F0049739D0C}" type="slidenum">
              <a:rPr lang="en-US" smtClean="0"/>
              <a:pPr>
                <a:defRPr/>
              </a:pPr>
              <a:t>33</a:t>
            </a:fld>
            <a:endParaRPr lang="en-US" dirty="0"/>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Title 1"/>
          <p:cNvSpPr>
            <a:spLocks noGrp="1"/>
          </p:cNvSpPr>
          <p:nvPr>
            <p:ph type="title"/>
          </p:nvPr>
        </p:nvSpPr>
        <p:spPr/>
        <p:txBody>
          <a:bodyPr/>
          <a:lstStyle/>
          <a:p>
            <a:pPr eaLnBrk="1" hangingPunct="1"/>
            <a:r>
              <a:rPr lang="en-US" b="1" smtClean="0"/>
              <a:t>Performance Standards</a:t>
            </a:r>
          </a:p>
        </p:txBody>
      </p:sp>
      <p:sp>
        <p:nvSpPr>
          <p:cNvPr id="116738" name="Content Placeholder 2"/>
          <p:cNvSpPr>
            <a:spLocks noGrp="1"/>
          </p:cNvSpPr>
          <p:nvPr>
            <p:ph idx="1"/>
          </p:nvPr>
        </p:nvSpPr>
        <p:spPr/>
        <p:txBody>
          <a:bodyPr/>
          <a:lstStyle/>
          <a:p>
            <a:pPr eaLnBrk="1" hangingPunct="1"/>
            <a:r>
              <a:rPr lang="en-US" dirty="0" smtClean="0"/>
              <a:t>Performance standards define the level of expected quality and quantity of work produced on the job.</a:t>
            </a:r>
          </a:p>
          <a:p>
            <a:pPr eaLnBrk="1" hangingPunct="1">
              <a:buFontTx/>
              <a:buNone/>
            </a:pPr>
            <a:endParaRPr lang="en-US" dirty="0" smtClean="0"/>
          </a:p>
          <a:p>
            <a:pPr eaLnBrk="1" hangingPunct="1"/>
            <a:r>
              <a:rPr lang="en-US" dirty="0" smtClean="0"/>
              <a:t>Line managers’ input in developing performance standards is essential.</a:t>
            </a:r>
          </a:p>
          <a:p>
            <a:pPr eaLnBrk="1" hangingPunct="1"/>
            <a:endParaRPr lang="en-US" dirty="0" smtClean="0"/>
          </a:p>
          <a:p>
            <a:pPr eaLnBrk="1" hangingPunct="1"/>
            <a:r>
              <a:rPr lang="en-US" dirty="0" smtClean="0"/>
              <a:t>Standards must be consistent and reasonable.</a:t>
            </a:r>
          </a:p>
          <a:p>
            <a:pPr eaLnBrk="1" hangingPunct="1">
              <a:buFontTx/>
              <a:buNone/>
            </a:pPr>
            <a:endParaRPr lang="en-US" dirty="0" smtClean="0"/>
          </a:p>
          <a:p>
            <a:pPr eaLnBrk="1" hangingPunct="1"/>
            <a:r>
              <a:rPr lang="en-US" dirty="0" smtClean="0"/>
              <a:t>Performance standards help the employee gauge performance on the job.</a:t>
            </a:r>
          </a:p>
          <a:p>
            <a:pPr eaLnBrk="1" hangingPunct="1"/>
            <a:endParaRPr lang="en-US" dirty="0" smtClean="0"/>
          </a:p>
        </p:txBody>
      </p:sp>
      <p:sp>
        <p:nvSpPr>
          <p:cNvPr id="4" name="Slide Number Placeholder 3"/>
          <p:cNvSpPr>
            <a:spLocks noGrp="1"/>
          </p:cNvSpPr>
          <p:nvPr>
            <p:ph type="sldNum" sz="quarter" idx="11"/>
          </p:nvPr>
        </p:nvSpPr>
        <p:spPr/>
        <p:txBody>
          <a:bodyPr/>
          <a:lstStyle/>
          <a:p>
            <a:pPr>
              <a:defRPr/>
            </a:pPr>
            <a:fld id="{6E08D22D-0812-41FF-8AA9-6F0049739D0C}" type="slidenum">
              <a:rPr lang="en-US" smtClean="0"/>
              <a:pPr>
                <a:defRPr/>
              </a:pPr>
              <a:t>34</a:t>
            </a:fld>
            <a:endParaRPr lang="en-US" dirty="0"/>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2"/>
          <p:cNvSpPr>
            <a:spLocks noGrp="1" noChangeArrowheads="1"/>
          </p:cNvSpPr>
          <p:nvPr>
            <p:ph type="title"/>
          </p:nvPr>
        </p:nvSpPr>
        <p:spPr/>
        <p:txBody>
          <a:bodyPr/>
          <a:lstStyle/>
          <a:p>
            <a:pPr eaLnBrk="1" hangingPunct="1"/>
            <a:r>
              <a:rPr lang="en-US" b="1" dirty="0" smtClean="0"/>
              <a:t>Essential Job Functions</a:t>
            </a:r>
          </a:p>
        </p:txBody>
      </p:sp>
      <p:sp>
        <p:nvSpPr>
          <p:cNvPr id="118788" name="Rectangle 3"/>
          <p:cNvSpPr>
            <a:spLocks noGrp="1" noChangeArrowheads="1"/>
          </p:cNvSpPr>
          <p:nvPr>
            <p:ph type="body" idx="1"/>
          </p:nvPr>
        </p:nvSpPr>
        <p:spPr/>
        <p:txBody>
          <a:bodyPr/>
          <a:lstStyle/>
          <a:p>
            <a:pPr eaLnBrk="1" hangingPunct="1"/>
            <a:r>
              <a:rPr lang="en-US" dirty="0" smtClean="0"/>
              <a:t>Americans with Disabilities Act (1990)</a:t>
            </a:r>
          </a:p>
          <a:p>
            <a:pPr lvl="1" eaLnBrk="1" hangingPunct="1"/>
            <a:r>
              <a:rPr lang="en-US" dirty="0" smtClean="0"/>
              <a:t>Percentage of time spent on task:</a:t>
            </a:r>
          </a:p>
          <a:p>
            <a:pPr lvl="2" eaLnBrk="1" hangingPunct="1"/>
            <a:r>
              <a:rPr lang="en-US" dirty="0" smtClean="0"/>
              <a:t>Significant percentage of time.</a:t>
            </a:r>
          </a:p>
          <a:p>
            <a:pPr lvl="2" eaLnBrk="1" hangingPunct="1"/>
            <a:r>
              <a:rPr lang="en-US" dirty="0" smtClean="0"/>
              <a:t>Often 20 percent or more.</a:t>
            </a:r>
          </a:p>
          <a:p>
            <a:pPr lvl="1" eaLnBrk="1" hangingPunct="1"/>
            <a:r>
              <a:rPr lang="en-US" dirty="0" smtClean="0"/>
              <a:t>Frequency of task:</a:t>
            </a:r>
          </a:p>
          <a:p>
            <a:pPr lvl="2" eaLnBrk="1" hangingPunct="1"/>
            <a:r>
              <a:rPr lang="en-US" dirty="0" smtClean="0"/>
              <a:t>Task performed regularly?</a:t>
            </a:r>
          </a:p>
          <a:p>
            <a:pPr lvl="2" eaLnBrk="1" hangingPunct="1"/>
            <a:r>
              <a:rPr lang="en-US" dirty="0" smtClean="0"/>
              <a:t>Daily, weekly, monthly.</a:t>
            </a:r>
          </a:p>
          <a:p>
            <a:pPr lvl="1" eaLnBrk="1" hangingPunct="1"/>
            <a:r>
              <a:rPr lang="en-US" dirty="0" smtClean="0"/>
              <a:t>Importance of task:</a:t>
            </a:r>
          </a:p>
          <a:p>
            <a:pPr lvl="2" eaLnBrk="1" hangingPunct="1"/>
            <a:r>
              <a:rPr lang="en-US" dirty="0" smtClean="0"/>
              <a:t>Does the task affect other parts of the job?</a:t>
            </a:r>
          </a:p>
          <a:p>
            <a:pPr lvl="2" eaLnBrk="1" hangingPunct="1"/>
            <a:r>
              <a:rPr lang="en-US" dirty="0" smtClean="0"/>
              <a:t>Does the task affect other jobs?</a:t>
            </a:r>
          </a:p>
        </p:txBody>
      </p:sp>
      <p:sp>
        <p:nvSpPr>
          <p:cNvPr id="4" name="Slide Number Placeholder 3"/>
          <p:cNvSpPr>
            <a:spLocks noGrp="1"/>
          </p:cNvSpPr>
          <p:nvPr>
            <p:ph type="sldNum" sz="quarter" idx="11"/>
          </p:nvPr>
        </p:nvSpPr>
        <p:spPr/>
        <p:txBody>
          <a:bodyPr/>
          <a:lstStyle/>
          <a:p>
            <a:pPr>
              <a:defRPr/>
            </a:pPr>
            <a:fld id="{6E08D22D-0812-41FF-8AA9-6F0049739D0C}" type="slidenum">
              <a:rPr lang="en-US" smtClean="0"/>
              <a:pPr>
                <a:defRPr/>
              </a:pPr>
              <a:t>35</a:t>
            </a:fld>
            <a:endParaRPr lang="en-US" dirty="0"/>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Rectangle 20"/>
          <p:cNvSpPr>
            <a:spLocks noGrp="1" noChangeArrowheads="1"/>
          </p:cNvSpPr>
          <p:nvPr>
            <p:ph type="title"/>
          </p:nvPr>
        </p:nvSpPr>
        <p:spPr/>
        <p:txBody>
          <a:bodyPr/>
          <a:lstStyle/>
          <a:p>
            <a:pPr eaLnBrk="1" hangingPunct="1"/>
            <a:r>
              <a:rPr lang="en-US" b="1" smtClean="0"/>
              <a:t>Job Analysis Activity II</a:t>
            </a:r>
          </a:p>
        </p:txBody>
      </p:sp>
      <p:sp>
        <p:nvSpPr>
          <p:cNvPr id="120836" name="Rectangle 21"/>
          <p:cNvSpPr>
            <a:spLocks noGrp="1" noChangeArrowheads="1"/>
          </p:cNvSpPr>
          <p:nvPr>
            <p:ph type="body" idx="1"/>
          </p:nvPr>
        </p:nvSpPr>
        <p:spPr/>
        <p:txBody>
          <a:bodyPr/>
          <a:lstStyle/>
          <a:p>
            <a:pPr eaLnBrk="1" hangingPunct="1">
              <a:buFontTx/>
              <a:buNone/>
            </a:pPr>
            <a:r>
              <a:rPr lang="en-US" dirty="0" smtClean="0"/>
              <a:t>	Using a job description retrieved from O*Net, determine the essential and nonessential job functions of the job.</a:t>
            </a:r>
          </a:p>
          <a:p>
            <a:pPr eaLnBrk="1" hangingPunct="1">
              <a:buFontTx/>
              <a:buNone/>
            </a:pPr>
            <a:endParaRPr lang="en-US" dirty="0" smtClean="0"/>
          </a:p>
          <a:p>
            <a:pPr eaLnBrk="1" hangingPunct="1">
              <a:buFontTx/>
              <a:buNone/>
            </a:pPr>
            <a:r>
              <a:rPr lang="en-US" dirty="0" smtClean="0"/>
              <a:t>	Next, determine the abilities required to perform the job.</a:t>
            </a:r>
          </a:p>
          <a:p>
            <a:pPr eaLnBrk="1" hangingPunct="1">
              <a:buFontTx/>
              <a:buNone/>
            </a:pPr>
            <a:endParaRPr lang="en-US" dirty="0" smtClean="0"/>
          </a:p>
        </p:txBody>
      </p:sp>
      <p:sp>
        <p:nvSpPr>
          <p:cNvPr id="4" name="Slide Number Placeholder 3"/>
          <p:cNvSpPr>
            <a:spLocks noGrp="1"/>
          </p:cNvSpPr>
          <p:nvPr>
            <p:ph type="sldNum" sz="quarter" idx="11"/>
          </p:nvPr>
        </p:nvSpPr>
        <p:spPr/>
        <p:txBody>
          <a:bodyPr/>
          <a:lstStyle/>
          <a:p>
            <a:pPr>
              <a:defRPr/>
            </a:pPr>
            <a:fld id="{6E08D22D-0812-41FF-8AA9-6F0049739D0C}" type="slidenum">
              <a:rPr lang="en-US" smtClean="0"/>
              <a:pPr>
                <a:defRPr/>
              </a:pPr>
              <a:t>36</a:t>
            </a:fld>
            <a:endParaRPr lang="en-US" dirty="0"/>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2"/>
          <p:cNvSpPr>
            <a:spLocks noGrp="1" noChangeArrowheads="1"/>
          </p:cNvSpPr>
          <p:nvPr>
            <p:ph type="title" idx="4294967295"/>
          </p:nvPr>
        </p:nvSpPr>
        <p:spPr/>
        <p:txBody>
          <a:bodyPr/>
          <a:lstStyle/>
          <a:p>
            <a:pPr eaLnBrk="1" hangingPunct="1"/>
            <a:r>
              <a:rPr lang="en-US" b="1" smtClean="0"/>
              <a:t>Behavioral Aspects</a:t>
            </a:r>
          </a:p>
        </p:txBody>
      </p:sp>
      <p:sp>
        <p:nvSpPr>
          <p:cNvPr id="122884" name="Rectangle 3"/>
          <p:cNvSpPr>
            <a:spLocks noGrp="1" noChangeArrowheads="1"/>
          </p:cNvSpPr>
          <p:nvPr>
            <p:ph idx="4294967295"/>
          </p:nvPr>
        </p:nvSpPr>
        <p:spPr>
          <a:xfrm>
            <a:off x="1828800" y="1447800"/>
            <a:ext cx="6019800" cy="4530725"/>
          </a:xfrm>
        </p:spPr>
        <p:txBody>
          <a:bodyPr/>
          <a:lstStyle/>
          <a:p>
            <a:pPr eaLnBrk="1" hangingPunct="1"/>
            <a:r>
              <a:rPr lang="en-US" dirty="0" smtClean="0"/>
              <a:t>Employee fears:</a:t>
            </a:r>
          </a:p>
          <a:p>
            <a:pPr lvl="1" eaLnBrk="1" hangingPunct="1"/>
            <a:r>
              <a:rPr lang="en-US" dirty="0" smtClean="0"/>
              <a:t>Paranoia.</a:t>
            </a:r>
          </a:p>
          <a:p>
            <a:pPr lvl="1" eaLnBrk="1" hangingPunct="1"/>
            <a:r>
              <a:rPr lang="en-US" dirty="0" smtClean="0"/>
              <a:t>Self-protection.</a:t>
            </a:r>
          </a:p>
          <a:p>
            <a:pPr eaLnBrk="1" hangingPunct="1"/>
            <a:r>
              <a:rPr lang="en-US" dirty="0" smtClean="0"/>
              <a:t>Inflating titles and jobs.</a:t>
            </a:r>
          </a:p>
          <a:p>
            <a:pPr eaLnBrk="1" hangingPunct="1"/>
            <a:r>
              <a:rPr lang="en-US" dirty="0" smtClean="0"/>
              <a:t>Limiting managerial flexibility:</a:t>
            </a:r>
          </a:p>
          <a:p>
            <a:pPr lvl="1" eaLnBrk="1" hangingPunct="1"/>
            <a:r>
              <a:rPr lang="en-US" dirty="0" smtClean="0"/>
              <a:t>“It’s not in my job description.”</a:t>
            </a:r>
          </a:p>
          <a:p>
            <a:pPr eaLnBrk="1" hangingPunct="1"/>
            <a:r>
              <a:rPr lang="en-US" dirty="0" smtClean="0"/>
              <a:t>Incumbent emphasis.</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37</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2"/>
          <p:cNvSpPr>
            <a:spLocks noGrp="1" noChangeArrowheads="1"/>
          </p:cNvSpPr>
          <p:nvPr>
            <p:ph type="title" idx="4294967295"/>
          </p:nvPr>
        </p:nvSpPr>
        <p:spPr/>
        <p:txBody>
          <a:bodyPr/>
          <a:lstStyle/>
          <a:p>
            <a:pPr eaLnBrk="1" hangingPunct="1"/>
            <a:r>
              <a:rPr lang="en-US" b="1" smtClean="0"/>
              <a:t>Maintenance</a:t>
            </a:r>
          </a:p>
        </p:txBody>
      </p:sp>
      <p:sp>
        <p:nvSpPr>
          <p:cNvPr id="124932" name="Rectangle 3"/>
          <p:cNvSpPr>
            <a:spLocks noGrp="1" noChangeArrowheads="1"/>
          </p:cNvSpPr>
          <p:nvPr>
            <p:ph idx="4294967295"/>
          </p:nvPr>
        </p:nvSpPr>
        <p:spPr>
          <a:xfrm>
            <a:off x="1905000" y="1371600"/>
            <a:ext cx="6781800" cy="4530725"/>
          </a:xfrm>
        </p:spPr>
        <p:txBody>
          <a:bodyPr/>
          <a:lstStyle/>
          <a:p>
            <a:pPr eaLnBrk="1" hangingPunct="1"/>
            <a:r>
              <a:rPr lang="en-US" smtClean="0"/>
              <a:t>Job descriptions and specifications must be kept current to reflect changes in:</a:t>
            </a:r>
          </a:p>
          <a:p>
            <a:pPr lvl="1" eaLnBrk="1" hangingPunct="1"/>
            <a:r>
              <a:rPr lang="en-US" smtClean="0"/>
              <a:t>Work practices and processes.</a:t>
            </a:r>
          </a:p>
          <a:p>
            <a:pPr lvl="1" eaLnBrk="1" hangingPunct="1"/>
            <a:r>
              <a:rPr lang="en-US" smtClean="0"/>
              <a:t>Tools and equipment used on the job.</a:t>
            </a:r>
          </a:p>
          <a:p>
            <a:pPr lvl="1" eaLnBrk="1" hangingPunct="1"/>
            <a:r>
              <a:rPr lang="en-US" smtClean="0"/>
              <a:t>Levels of discretion</a:t>
            </a:r>
          </a:p>
          <a:p>
            <a:pPr lvl="1" eaLnBrk="1" hangingPunct="1"/>
            <a:r>
              <a:rPr lang="en-US" smtClean="0"/>
              <a:t>Licensure or certification.</a:t>
            </a:r>
          </a:p>
          <a:p>
            <a:pPr eaLnBrk="1" hangingPunct="1"/>
            <a:r>
              <a:rPr lang="en-US" smtClean="0"/>
              <a:t>Annual review during performance appraisal.</a:t>
            </a:r>
          </a:p>
          <a:p>
            <a:pPr eaLnBrk="1" hangingPunct="1"/>
            <a:r>
              <a:rPr lang="en-US" smtClean="0"/>
              <a:t>Review when incumbent turns over.</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38</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idx="4294967295"/>
          </p:nvPr>
        </p:nvSpPr>
        <p:spPr/>
        <p:txBody>
          <a:bodyPr/>
          <a:lstStyle/>
          <a:p>
            <a:pPr eaLnBrk="1" hangingPunct="1"/>
            <a:r>
              <a:rPr lang="en-US" b="1" smtClean="0"/>
              <a:t>Historical Perspective</a:t>
            </a:r>
          </a:p>
        </p:txBody>
      </p:sp>
      <p:sp>
        <p:nvSpPr>
          <p:cNvPr id="20484" name="Rectangle 3"/>
          <p:cNvSpPr>
            <a:spLocks noGrp="1" noChangeArrowheads="1"/>
          </p:cNvSpPr>
          <p:nvPr>
            <p:ph idx="4294967295"/>
          </p:nvPr>
        </p:nvSpPr>
        <p:spPr/>
        <p:txBody>
          <a:bodyPr/>
          <a:lstStyle/>
          <a:p>
            <a:pPr eaLnBrk="1" hangingPunct="1"/>
            <a:r>
              <a:rPr lang="en-US" b="1" dirty="0" smtClean="0"/>
              <a:t>Frederick Taylor (1911) </a:t>
            </a:r>
            <a:r>
              <a:rPr lang="en-US" b="1" i="1" dirty="0" smtClean="0"/>
              <a:t>Scientific Management</a:t>
            </a:r>
          </a:p>
          <a:p>
            <a:pPr lvl="1" eaLnBrk="1" hangingPunct="1"/>
            <a:r>
              <a:rPr lang="en-US" dirty="0" smtClean="0"/>
              <a:t>Replaced rule-of-thumb work methods with scientific study.</a:t>
            </a:r>
          </a:p>
          <a:p>
            <a:pPr lvl="1" eaLnBrk="1" hangingPunct="1"/>
            <a:r>
              <a:rPr lang="en-US" dirty="0" smtClean="0"/>
              <a:t>Scientifically select, train and develop workers.</a:t>
            </a:r>
          </a:p>
          <a:p>
            <a:pPr lvl="1" eaLnBrk="1" hangingPunct="1"/>
            <a:r>
              <a:rPr lang="en-US" dirty="0" smtClean="0"/>
              <a:t>Cooperate with workers to ensure that scientific methods are followed.</a:t>
            </a:r>
          </a:p>
          <a:p>
            <a:pPr lvl="1" eaLnBrk="1" hangingPunct="1"/>
            <a:r>
              <a:rPr lang="en-US" dirty="0" smtClean="0"/>
              <a:t>Divide work such that managers apply scientific principles and workers implement them.</a:t>
            </a:r>
          </a:p>
          <a:p>
            <a:pPr lvl="1" eaLnBrk="1" hangingPunct="1"/>
            <a:r>
              <a:rPr lang="en-US" dirty="0" smtClean="0"/>
              <a:t>Find the “one best way” to accomplish any task.</a:t>
            </a:r>
          </a:p>
          <a:p>
            <a:pPr lvl="1" eaLnBrk="1" hangingPunct="1"/>
            <a:r>
              <a:rPr lang="en-US" dirty="0" smtClean="0"/>
              <a:t>Utilized time and motion studies to analyze tasks.</a:t>
            </a:r>
          </a:p>
          <a:p>
            <a:pPr lvl="1" eaLnBrk="1" hangingPunct="1"/>
            <a:endParaRPr lang="en-US" i="1" dirty="0" smtClean="0"/>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4</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idx="4294967295"/>
          </p:nvPr>
        </p:nvSpPr>
        <p:spPr/>
        <p:txBody>
          <a:bodyPr/>
          <a:lstStyle/>
          <a:p>
            <a:pPr eaLnBrk="1" hangingPunct="1"/>
            <a:r>
              <a:rPr lang="en-US" b="1" smtClean="0"/>
              <a:t>Historical Perspective</a:t>
            </a:r>
          </a:p>
        </p:txBody>
      </p:sp>
      <p:sp>
        <p:nvSpPr>
          <p:cNvPr id="22532" name="Rectangle 3"/>
          <p:cNvSpPr>
            <a:spLocks noGrp="1" noChangeArrowheads="1"/>
          </p:cNvSpPr>
          <p:nvPr>
            <p:ph idx="4294967295"/>
          </p:nvPr>
        </p:nvSpPr>
        <p:spPr/>
        <p:txBody>
          <a:bodyPr/>
          <a:lstStyle/>
          <a:p>
            <a:pPr eaLnBrk="1" hangingPunct="1"/>
            <a:r>
              <a:rPr lang="en-US" b="1" smtClean="0"/>
              <a:t>Elton Mayo (1927-1932) </a:t>
            </a:r>
            <a:r>
              <a:rPr lang="en-US" b="1" i="1" smtClean="0"/>
              <a:t>Hawthorne Studies</a:t>
            </a:r>
            <a:r>
              <a:rPr lang="en-US" i="1" smtClean="0"/>
              <a:t> </a:t>
            </a:r>
          </a:p>
          <a:p>
            <a:pPr lvl="1" eaLnBrk="1" hangingPunct="1"/>
            <a:r>
              <a:rPr lang="en-US" smtClean="0"/>
              <a:t>Informal organization affects productivity.</a:t>
            </a:r>
          </a:p>
          <a:p>
            <a:pPr lvl="1" eaLnBrk="1" hangingPunct="1"/>
            <a:r>
              <a:rPr lang="en-US" smtClean="0"/>
              <a:t>Work group norms affect productivity.</a:t>
            </a:r>
          </a:p>
          <a:p>
            <a:pPr lvl="1" eaLnBrk="1" hangingPunct="1"/>
            <a:r>
              <a:rPr lang="en-US" smtClean="0"/>
              <a:t>The workplace is a social system.</a:t>
            </a:r>
          </a:p>
          <a:p>
            <a:pPr lvl="1" eaLnBrk="1" hangingPunct="1"/>
            <a:r>
              <a:rPr lang="en-US" smtClean="0"/>
              <a:t>Work is more than tasks and duties.</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5</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idx="4294967295"/>
          </p:nvPr>
        </p:nvSpPr>
        <p:spPr/>
        <p:txBody>
          <a:bodyPr/>
          <a:lstStyle/>
          <a:p>
            <a:pPr eaLnBrk="1" hangingPunct="1"/>
            <a:r>
              <a:rPr lang="en-US" b="1" smtClean="0"/>
              <a:t>Organizations in the New Millennium</a:t>
            </a:r>
          </a:p>
        </p:txBody>
      </p:sp>
      <p:sp>
        <p:nvSpPr>
          <p:cNvPr id="24580" name="Rectangle 3"/>
          <p:cNvSpPr>
            <a:spLocks noGrp="1" noChangeArrowheads="1"/>
          </p:cNvSpPr>
          <p:nvPr>
            <p:ph idx="4294967295"/>
          </p:nvPr>
        </p:nvSpPr>
        <p:spPr>
          <a:xfrm>
            <a:off x="1752600" y="1295400"/>
            <a:ext cx="4237038" cy="3810000"/>
          </a:xfrm>
        </p:spPr>
        <p:txBody>
          <a:bodyPr/>
          <a:lstStyle/>
          <a:p>
            <a:pPr eaLnBrk="1" hangingPunct="1"/>
            <a:r>
              <a:rPr lang="en-US" smtClean="0"/>
              <a:t>Evolving work methods.</a:t>
            </a:r>
          </a:p>
          <a:p>
            <a:pPr eaLnBrk="1" hangingPunct="1"/>
            <a:r>
              <a:rPr lang="en-US" smtClean="0"/>
              <a:t>Organization structure.</a:t>
            </a:r>
          </a:p>
          <a:p>
            <a:pPr eaLnBrk="1" hangingPunct="1"/>
            <a:r>
              <a:rPr lang="en-US" smtClean="0"/>
              <a:t>Reporting relationships.</a:t>
            </a:r>
          </a:p>
          <a:p>
            <a:pPr eaLnBrk="1" hangingPunct="1"/>
            <a:r>
              <a:rPr lang="en-US" smtClean="0"/>
              <a:t>Global demands.</a:t>
            </a:r>
          </a:p>
          <a:p>
            <a:pPr eaLnBrk="1" hangingPunct="1"/>
            <a:r>
              <a:rPr lang="en-US" smtClean="0"/>
              <a:t>Knowledge workers.</a:t>
            </a:r>
          </a:p>
        </p:txBody>
      </p:sp>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6</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4" name="Rectangle 2"/>
          <p:cNvSpPr>
            <a:spLocks noGrp="1" noChangeArrowheads="1"/>
          </p:cNvSpPr>
          <p:nvPr>
            <p:ph type="title" idx="4294967295"/>
          </p:nvPr>
        </p:nvSpPr>
        <p:spPr/>
        <p:txBody>
          <a:bodyPr/>
          <a:lstStyle/>
          <a:p>
            <a:pPr eaLnBrk="1" hangingPunct="1"/>
            <a:r>
              <a:rPr lang="en-US" b="1" smtClean="0"/>
              <a:t>Foundation of all HR practices</a:t>
            </a:r>
          </a:p>
        </p:txBody>
      </p:sp>
      <p:graphicFrame>
        <p:nvGraphicFramePr>
          <p:cNvPr id="61443" name="Diagram 3"/>
          <p:cNvGraphicFramePr>
            <a:graphicFrameLocks/>
          </p:cNvGraphicFramePr>
          <p:nvPr>
            <p:ph idx="4294967295"/>
          </p:nvPr>
        </p:nvGraphicFramePr>
        <p:xfrm>
          <a:off x="381000" y="1371600"/>
          <a:ext cx="9067800" cy="5121275"/>
        </p:xfrm>
        <a:graphic>
          <a:graphicData uri="http://schemas.openxmlformats.org/drawingml/2006/compatibility">
            <com:legacyDrawing xmlns:com="http://schemas.openxmlformats.org/drawingml/2006/compatibility" spid="_x0000_s61443"/>
          </a:graphicData>
        </a:graphic>
      </p:graphicFrame>
      <p:sp>
        <p:nvSpPr>
          <p:cNvPr id="4" name="Slide Number Placeholder 3"/>
          <p:cNvSpPr>
            <a:spLocks noGrp="1"/>
          </p:cNvSpPr>
          <p:nvPr>
            <p:ph type="sldNum" sz="quarter" idx="11"/>
          </p:nvPr>
        </p:nvSpPr>
        <p:spPr/>
        <p:txBody>
          <a:bodyPr/>
          <a:lstStyle/>
          <a:p>
            <a:pPr>
              <a:defRPr/>
            </a:pPr>
            <a:fld id="{7A016103-DBFF-49FF-8F1F-6C1A602A921E}" type="slidenum">
              <a:rPr lang="en-US" smtClean="0"/>
              <a:pPr>
                <a:defRPr/>
              </a:pPr>
              <a:t>7</a:t>
            </a:fld>
            <a:endParaRPr lang="en-US"/>
          </a:p>
        </p:txBody>
      </p:sp>
      <p:sp>
        <p:nvSpPr>
          <p:cNvPr id="5" name="Footer Placeholder 4"/>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title" idx="4294967295"/>
          </p:nvPr>
        </p:nvSpPr>
        <p:spPr/>
        <p:txBody>
          <a:bodyPr/>
          <a:lstStyle/>
          <a:p>
            <a:pPr eaLnBrk="1" hangingPunct="1"/>
            <a:r>
              <a:rPr lang="en-US" b="1" smtClean="0"/>
              <a:t>Foundational</a:t>
            </a:r>
          </a:p>
        </p:txBody>
      </p:sp>
      <p:sp>
        <p:nvSpPr>
          <p:cNvPr id="63492" name="Rectangle 3"/>
          <p:cNvSpPr>
            <a:spLocks noGrp="1" noChangeArrowheads="1"/>
          </p:cNvSpPr>
          <p:nvPr>
            <p:ph sz="half" idx="4294967295"/>
          </p:nvPr>
        </p:nvSpPr>
        <p:spPr>
          <a:xfrm>
            <a:off x="1752600" y="1295400"/>
            <a:ext cx="3403600" cy="4830763"/>
          </a:xfrm>
        </p:spPr>
        <p:txBody>
          <a:bodyPr/>
          <a:lstStyle/>
          <a:p>
            <a:pPr eaLnBrk="1" hangingPunct="1"/>
            <a:r>
              <a:rPr lang="en-US" sz="2000" dirty="0" smtClean="0"/>
              <a:t>HR planning:</a:t>
            </a:r>
          </a:p>
          <a:p>
            <a:pPr lvl="1" eaLnBrk="1" hangingPunct="1"/>
            <a:r>
              <a:rPr lang="en-US" sz="1800" dirty="0" smtClean="0"/>
              <a:t>Work design.</a:t>
            </a:r>
          </a:p>
          <a:p>
            <a:pPr lvl="1" eaLnBrk="1" hangingPunct="1"/>
            <a:r>
              <a:rPr lang="en-US" sz="1800" dirty="0" smtClean="0"/>
              <a:t>Skills required.</a:t>
            </a:r>
          </a:p>
          <a:p>
            <a:pPr eaLnBrk="1" hangingPunct="1"/>
            <a:r>
              <a:rPr lang="en-US" sz="2000" dirty="0" smtClean="0"/>
              <a:t>Staffing:</a:t>
            </a:r>
          </a:p>
          <a:p>
            <a:pPr lvl="1" eaLnBrk="1" hangingPunct="1"/>
            <a:r>
              <a:rPr lang="en-US" sz="1800" dirty="0" smtClean="0"/>
              <a:t>Advertising in labor market.</a:t>
            </a:r>
          </a:p>
          <a:p>
            <a:pPr lvl="1" eaLnBrk="1" hangingPunct="1"/>
            <a:r>
              <a:rPr lang="en-US" sz="1800" dirty="0" smtClean="0"/>
              <a:t>Selection criteria.</a:t>
            </a:r>
          </a:p>
          <a:p>
            <a:pPr lvl="1" eaLnBrk="1" hangingPunct="1"/>
            <a:r>
              <a:rPr lang="en-US" sz="1800" dirty="0" smtClean="0"/>
              <a:t>Selection methods.</a:t>
            </a:r>
          </a:p>
          <a:p>
            <a:pPr lvl="1" eaLnBrk="1" hangingPunct="1"/>
            <a:r>
              <a:rPr lang="en-US" sz="1800" dirty="0" smtClean="0"/>
              <a:t>Succession planning.</a:t>
            </a:r>
          </a:p>
          <a:p>
            <a:pPr lvl="1" eaLnBrk="1" hangingPunct="1"/>
            <a:endParaRPr lang="en-US" sz="1800" dirty="0" smtClean="0"/>
          </a:p>
          <a:p>
            <a:pPr eaLnBrk="1" hangingPunct="1"/>
            <a:endParaRPr lang="en-US" sz="2000" dirty="0" smtClean="0"/>
          </a:p>
        </p:txBody>
      </p:sp>
      <p:sp>
        <p:nvSpPr>
          <p:cNvPr id="63493" name="Rectangle 4"/>
          <p:cNvSpPr>
            <a:spLocks noGrp="1" noChangeArrowheads="1"/>
          </p:cNvSpPr>
          <p:nvPr>
            <p:ph sz="half" idx="4294967295"/>
          </p:nvPr>
        </p:nvSpPr>
        <p:spPr>
          <a:xfrm>
            <a:off x="5029200" y="1295400"/>
            <a:ext cx="3733800" cy="4830763"/>
          </a:xfrm>
        </p:spPr>
        <p:txBody>
          <a:bodyPr/>
          <a:lstStyle/>
          <a:p>
            <a:pPr eaLnBrk="1" hangingPunct="1"/>
            <a:r>
              <a:rPr lang="en-US" sz="2000" dirty="0" smtClean="0"/>
              <a:t>Training:</a:t>
            </a:r>
          </a:p>
          <a:p>
            <a:pPr lvl="1" eaLnBrk="1" hangingPunct="1"/>
            <a:r>
              <a:rPr lang="en-US" sz="1800" dirty="0" smtClean="0"/>
              <a:t>Training needs for new employees.</a:t>
            </a:r>
          </a:p>
          <a:p>
            <a:pPr lvl="1" eaLnBrk="1" hangingPunct="1"/>
            <a:r>
              <a:rPr lang="en-US" sz="1800" dirty="0" smtClean="0"/>
              <a:t>Training program content.</a:t>
            </a:r>
          </a:p>
          <a:p>
            <a:pPr lvl="1" eaLnBrk="1" hangingPunct="1"/>
            <a:r>
              <a:rPr lang="en-US" sz="1800" dirty="0" smtClean="0"/>
              <a:t>Training evaluation.</a:t>
            </a:r>
          </a:p>
          <a:p>
            <a:pPr eaLnBrk="1" hangingPunct="1"/>
            <a:r>
              <a:rPr lang="en-US" sz="2000" dirty="0" smtClean="0"/>
              <a:t>Performance management:</a:t>
            </a:r>
          </a:p>
          <a:p>
            <a:pPr lvl="1" eaLnBrk="1" hangingPunct="1"/>
            <a:r>
              <a:rPr lang="en-US" sz="1800" dirty="0" smtClean="0"/>
              <a:t>Performance standards.</a:t>
            </a:r>
          </a:p>
          <a:p>
            <a:pPr lvl="1" eaLnBrk="1" hangingPunct="1"/>
            <a:r>
              <a:rPr lang="en-US" sz="1800" dirty="0" smtClean="0"/>
              <a:t>Evaluation criteria.</a:t>
            </a:r>
          </a:p>
          <a:p>
            <a:pPr lvl="1" eaLnBrk="1" hangingPunct="1"/>
            <a:r>
              <a:rPr lang="en-US" sz="1800" dirty="0" smtClean="0"/>
              <a:t>Appraisal forms and methods.</a:t>
            </a:r>
          </a:p>
          <a:p>
            <a:pPr lvl="1" eaLnBrk="1" hangingPunct="1"/>
            <a:r>
              <a:rPr lang="en-US" sz="1800" dirty="0" smtClean="0"/>
              <a:t>Feedback and communication with employees.</a:t>
            </a:r>
          </a:p>
          <a:p>
            <a:pPr eaLnBrk="1" hangingPunct="1"/>
            <a:endParaRPr lang="en-US" dirty="0" smtClean="0"/>
          </a:p>
        </p:txBody>
      </p:sp>
      <p:sp>
        <p:nvSpPr>
          <p:cNvPr id="5" name="Slide Number Placeholder 4"/>
          <p:cNvSpPr>
            <a:spLocks noGrp="1"/>
          </p:cNvSpPr>
          <p:nvPr>
            <p:ph type="sldNum" sz="quarter" idx="11"/>
          </p:nvPr>
        </p:nvSpPr>
        <p:spPr/>
        <p:txBody>
          <a:bodyPr/>
          <a:lstStyle/>
          <a:p>
            <a:pPr>
              <a:defRPr/>
            </a:pPr>
            <a:fld id="{7A016103-DBFF-49FF-8F1F-6C1A602A921E}" type="slidenum">
              <a:rPr lang="en-US" smtClean="0"/>
              <a:pPr>
                <a:defRPr/>
              </a:pPr>
              <a:t>8</a:t>
            </a:fld>
            <a:endParaRPr lang="en-US"/>
          </a:p>
        </p:txBody>
      </p:sp>
      <p:sp>
        <p:nvSpPr>
          <p:cNvPr id="6" name="Footer Placeholder 5"/>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2"/>
          <p:cNvSpPr>
            <a:spLocks noGrp="1" noChangeArrowheads="1"/>
          </p:cNvSpPr>
          <p:nvPr>
            <p:ph type="title" idx="4294967295"/>
          </p:nvPr>
        </p:nvSpPr>
        <p:spPr/>
        <p:txBody>
          <a:bodyPr/>
          <a:lstStyle/>
          <a:p>
            <a:pPr eaLnBrk="1" hangingPunct="1"/>
            <a:r>
              <a:rPr lang="en-US" b="1" smtClean="0"/>
              <a:t>Foundational</a:t>
            </a:r>
          </a:p>
        </p:txBody>
      </p:sp>
      <p:sp>
        <p:nvSpPr>
          <p:cNvPr id="65540" name="Rectangle 3"/>
          <p:cNvSpPr>
            <a:spLocks noGrp="1" noChangeArrowheads="1"/>
          </p:cNvSpPr>
          <p:nvPr>
            <p:ph sz="half" idx="4294967295"/>
          </p:nvPr>
        </p:nvSpPr>
        <p:spPr>
          <a:xfrm>
            <a:off x="1752600" y="1295400"/>
            <a:ext cx="3581400" cy="4830763"/>
          </a:xfrm>
        </p:spPr>
        <p:txBody>
          <a:bodyPr/>
          <a:lstStyle/>
          <a:p>
            <a:pPr eaLnBrk="1" hangingPunct="1"/>
            <a:r>
              <a:rPr lang="en-US" sz="2000" smtClean="0"/>
              <a:t>Safety and health:</a:t>
            </a:r>
          </a:p>
          <a:p>
            <a:pPr lvl="1" eaLnBrk="1" hangingPunct="1"/>
            <a:r>
              <a:rPr lang="en-US" sz="1800" smtClean="0"/>
              <a:t>Training required.</a:t>
            </a:r>
          </a:p>
          <a:p>
            <a:pPr lvl="1" eaLnBrk="1" hangingPunct="1"/>
            <a:r>
              <a:rPr lang="en-US" sz="1800" smtClean="0"/>
              <a:t>Protective equipment needed.</a:t>
            </a:r>
          </a:p>
          <a:p>
            <a:pPr lvl="1" eaLnBrk="1" hangingPunct="1"/>
            <a:r>
              <a:rPr lang="en-US" sz="1800" smtClean="0"/>
              <a:t>Hazard communications.</a:t>
            </a:r>
          </a:p>
          <a:p>
            <a:pPr lvl="1" eaLnBrk="1" hangingPunct="1"/>
            <a:r>
              <a:rPr lang="en-US" sz="1800" smtClean="0"/>
              <a:t>Accommodations for medical impairments.</a:t>
            </a:r>
          </a:p>
          <a:p>
            <a:pPr eaLnBrk="1" hangingPunct="1"/>
            <a:r>
              <a:rPr lang="en-US" sz="2000" smtClean="0"/>
              <a:t>Rewards:</a:t>
            </a:r>
          </a:p>
          <a:p>
            <a:pPr lvl="1" eaLnBrk="1" hangingPunct="1"/>
            <a:r>
              <a:rPr lang="en-US" sz="1800" smtClean="0"/>
              <a:t>Value of each job for compensation purposes.</a:t>
            </a:r>
          </a:p>
          <a:p>
            <a:pPr lvl="1" eaLnBrk="1" hangingPunct="1"/>
            <a:r>
              <a:rPr lang="en-US" sz="1800" smtClean="0"/>
              <a:t>FLSA status.</a:t>
            </a:r>
          </a:p>
          <a:p>
            <a:pPr lvl="1" eaLnBrk="1" hangingPunct="1"/>
            <a:r>
              <a:rPr lang="en-US" sz="1800" smtClean="0"/>
              <a:t>Pay adjustments.</a:t>
            </a:r>
          </a:p>
          <a:p>
            <a:pPr lvl="1" eaLnBrk="1" hangingPunct="1"/>
            <a:endParaRPr lang="en-US" sz="1800" smtClean="0"/>
          </a:p>
          <a:p>
            <a:pPr lvl="1" eaLnBrk="1" hangingPunct="1"/>
            <a:endParaRPr lang="en-US" sz="1800" smtClean="0"/>
          </a:p>
        </p:txBody>
      </p:sp>
      <p:sp>
        <p:nvSpPr>
          <p:cNvPr id="65541" name="Rectangle 4"/>
          <p:cNvSpPr>
            <a:spLocks noGrp="1" noChangeArrowheads="1"/>
          </p:cNvSpPr>
          <p:nvPr>
            <p:ph sz="half" idx="4294967295"/>
          </p:nvPr>
        </p:nvSpPr>
        <p:spPr>
          <a:xfrm>
            <a:off x="5283200" y="1295400"/>
            <a:ext cx="3708400" cy="4830763"/>
          </a:xfrm>
        </p:spPr>
        <p:txBody>
          <a:bodyPr/>
          <a:lstStyle/>
          <a:p>
            <a:pPr eaLnBrk="1" hangingPunct="1"/>
            <a:r>
              <a:rPr lang="en-US" sz="2000" dirty="0" smtClean="0"/>
              <a:t>Employee relations:</a:t>
            </a:r>
          </a:p>
          <a:p>
            <a:pPr lvl="1" eaLnBrk="1" hangingPunct="1"/>
            <a:r>
              <a:rPr lang="en-US" sz="1800" dirty="0" smtClean="0"/>
              <a:t>Work rules, policies and procedures.</a:t>
            </a:r>
          </a:p>
          <a:p>
            <a:pPr lvl="1" eaLnBrk="1" hangingPunct="1"/>
            <a:r>
              <a:rPr lang="en-US" sz="1800" dirty="0" smtClean="0"/>
              <a:t>Clear lines of authority and responsibility.</a:t>
            </a:r>
          </a:p>
          <a:p>
            <a:pPr lvl="1" eaLnBrk="1" hangingPunct="1"/>
            <a:r>
              <a:rPr lang="en-US" sz="1800" dirty="0" smtClean="0"/>
              <a:t>Union work settings.</a:t>
            </a:r>
          </a:p>
          <a:p>
            <a:pPr eaLnBrk="1" hangingPunct="1"/>
            <a:r>
              <a:rPr lang="en-US" sz="2000" dirty="0" smtClean="0"/>
              <a:t>Legal compliance:</a:t>
            </a:r>
          </a:p>
          <a:p>
            <a:pPr lvl="1" eaLnBrk="1" hangingPunct="1"/>
            <a:r>
              <a:rPr lang="en-US" sz="1800" dirty="0" smtClean="0"/>
              <a:t>Recordkeeping.</a:t>
            </a:r>
          </a:p>
          <a:p>
            <a:pPr lvl="1" eaLnBrk="1" hangingPunct="1"/>
            <a:r>
              <a:rPr lang="en-US" sz="1800" dirty="0" smtClean="0"/>
              <a:t>Accommodations.</a:t>
            </a:r>
          </a:p>
          <a:p>
            <a:pPr lvl="1" eaLnBrk="1" hangingPunct="1"/>
            <a:r>
              <a:rPr lang="en-US" sz="1800" dirty="0" smtClean="0"/>
              <a:t>Training.</a:t>
            </a:r>
          </a:p>
          <a:p>
            <a:pPr lvl="1" eaLnBrk="1" hangingPunct="1"/>
            <a:r>
              <a:rPr lang="en-US" sz="1800" dirty="0" smtClean="0"/>
              <a:t>Compensation practices.</a:t>
            </a:r>
          </a:p>
          <a:p>
            <a:pPr lvl="1" eaLnBrk="1" hangingPunct="1"/>
            <a:r>
              <a:rPr lang="en-US" sz="1800" dirty="0" smtClean="0"/>
              <a:t>Equal employment practices and affirmative action.</a:t>
            </a:r>
          </a:p>
        </p:txBody>
      </p:sp>
      <p:sp>
        <p:nvSpPr>
          <p:cNvPr id="5" name="Slide Number Placeholder 4"/>
          <p:cNvSpPr>
            <a:spLocks noGrp="1"/>
          </p:cNvSpPr>
          <p:nvPr>
            <p:ph type="sldNum" sz="quarter" idx="11"/>
          </p:nvPr>
        </p:nvSpPr>
        <p:spPr/>
        <p:txBody>
          <a:bodyPr/>
          <a:lstStyle/>
          <a:p>
            <a:pPr>
              <a:defRPr/>
            </a:pPr>
            <a:fld id="{7A016103-DBFF-49FF-8F1F-6C1A602A921E}" type="slidenum">
              <a:rPr lang="en-US" smtClean="0"/>
              <a:pPr>
                <a:defRPr/>
              </a:pPr>
              <a:t>9</a:t>
            </a:fld>
            <a:endParaRPr lang="en-US"/>
          </a:p>
        </p:txBody>
      </p:sp>
      <p:sp>
        <p:nvSpPr>
          <p:cNvPr id="6" name="Footer Placeholder 5"/>
          <p:cNvSpPr>
            <a:spLocks noGrp="1"/>
          </p:cNvSpPr>
          <p:nvPr>
            <p:ph type="ftr" sz="quarter" idx="10"/>
          </p:nvPr>
        </p:nvSpPr>
        <p:spPr/>
        <p:txBody>
          <a:bodyPr/>
          <a:lstStyle/>
          <a:p>
            <a:pPr>
              <a:defRPr/>
            </a:pPr>
            <a:r>
              <a:rPr lang="en-US" smtClean="0"/>
              <a:t>©SHRM 2009 </a:t>
            </a:r>
            <a:endParaRPr lang="en-US" baseline="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HRM slide show Template">
  <a:themeElements>
    <a:clrScheme name="SHRM slide show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HRM slide show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HRM slide show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HRM slide show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HRM slide show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HRM slide show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HRM slide show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HRM slide show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HRM slide show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HRM slide show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HRM slide show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HRM slide show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HRM slide show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HRM slide show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9C6825AA4D134EB99D2F699F0CF23B" ma:contentTypeVersion="2" ma:contentTypeDescription="Create a new document." ma:contentTypeScope="" ma:versionID="baff4f433a6ac5edff774b4b2755a58b">
  <xsd:schema xmlns:xsd="http://www.w3.org/2001/XMLSchema" xmlns:xs="http://www.w3.org/2001/XMLSchema" xmlns:p="http://schemas.microsoft.com/office/2006/metadata/properties" xmlns:ns1="http://schemas.microsoft.com/sharepoint/v3" xmlns:ns2="9e35c72e-853b-4481-acd9-8b56c994845b" xmlns:ns3="f91e3bc2-5a25-4b4f-a838-28da75dacf57" targetNamespace="http://schemas.microsoft.com/office/2006/metadata/properties" ma:root="true" ma:fieldsID="a4e1b469e09b1a529f1010db51b14675" ns1:_="" ns2:_="" ns3:_="">
    <xsd:import namespace="http://schemas.microsoft.com/sharepoint/v3"/>
    <xsd:import namespace="9e35c72e-853b-4481-acd9-8b56c994845b"/>
    <xsd:import namespace="f91e3bc2-5a25-4b4f-a838-28da75dacf57"/>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2:TaxKeywordTaxHTField" minOccurs="0"/>
                <xsd:element ref="ns2:TaxCatchAll" minOccurs="0"/>
                <xsd:element ref="ns2:TaxCatchAllLabel" minOccurs="0"/>
                <xsd:element ref="ns3:SHRMCoreIsTool" minOccurs="0"/>
                <xsd:element ref="ns3:SHRMCoreMembersOnl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e35c72e-853b-4481-acd9-8b56c994845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3" nillable="true" ma:taxonomy="true" ma:internalName="TaxKeywordTaxHTField" ma:taxonomyFieldName="Enterprise_x0020_Keywords"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14" nillable="true" ma:displayName="Taxonomy Catch All Column" ma:hidden="true" ma:list="{34ac6ce0-1bc1-4c00-9ac6-5299b43f4132}" ma:internalName="TaxCatchAll" ma:showField="CatchAllData" ma:web="9e35c72e-853b-4481-acd9-8b56c994845b">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34ac6ce0-1bc1-4c00-9ac6-5299b43f4132}" ma:internalName="TaxCatchAllLabel" ma:readOnly="true" ma:showField="CatchAllDataLabel" ma:web="9e35c72e-853b-4481-acd9-8b56c994845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91e3bc2-5a25-4b4f-a838-28da75dacf57" elementFormDefault="qualified">
    <xsd:import namespace="http://schemas.microsoft.com/office/2006/documentManagement/types"/>
    <xsd:import namespace="http://schemas.microsoft.com/office/infopath/2007/PartnerControls"/>
    <xsd:element name="SHRMCoreIsTool" ma:index="17" nillable="true" ma:displayName="Is Tool" ma:internalName="Is_x0020_Tool">
      <xsd:simpleType>
        <xsd:restriction base="dms:Boolean"/>
      </xsd:simpleType>
    </xsd:element>
    <xsd:element name="SHRMCoreMembersOnly" ma:index="18" nillable="true" ma:displayName="Members Only" ma:internalName="Members_x0020_Only">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_dlc_DocId xmlns="9e35c72e-853b-4481-acd9-8b56c994845b">UC5APVKEY7YA-445657348-359</_dlc_DocId>
    <_dlc_DocIdUrl xmlns="9e35c72e-853b-4481-acd9-8b56c994845b">
      <Url>https://edit.shrm.org/certification/educators/_layouts/15/DocIdRedir.aspx?ID=UC5APVKEY7YA-445657348-359</Url>
      <Description>UC5APVKEY7YA-445657348-359</Description>
    </_dlc_DocIdUrl>
    <SHRMCoreMembersOnly xmlns="f91e3bc2-5a25-4b4f-a838-28da75dacf57" xsi:nil="true"/>
    <TaxKeywordTaxHTField xmlns="9e35c72e-853b-4481-acd9-8b56c994845b">
      <Terms xmlns="http://schemas.microsoft.com/office/infopath/2007/PartnerControls"/>
    </TaxKeywordTaxHTField>
    <TaxCatchAll xmlns="9e35c72e-853b-4481-acd9-8b56c994845b"/>
    <SHRMCoreIsTool xmlns="f91e3bc2-5a25-4b4f-a838-28da75dacf57"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E5774EF-FAEE-4D57-80BB-250FD3F634E7}"/>
</file>

<file path=customXml/itemProps2.xml><?xml version="1.0" encoding="utf-8"?>
<ds:datastoreItem xmlns:ds="http://schemas.openxmlformats.org/officeDocument/2006/customXml" ds:itemID="{50AF714A-16B3-445F-A4D3-D9B50E52AC86}"/>
</file>

<file path=customXml/itemProps3.xml><?xml version="1.0" encoding="utf-8"?>
<ds:datastoreItem xmlns:ds="http://schemas.openxmlformats.org/officeDocument/2006/customXml" ds:itemID="{0BE6191B-1406-4E24-9ADD-BB0AB315CE26}"/>
</file>

<file path=customXml/itemProps4.xml><?xml version="1.0" encoding="utf-8"?>
<ds:datastoreItem xmlns:ds="http://schemas.openxmlformats.org/officeDocument/2006/customXml" ds:itemID="{35FD5568-777D-46D8-9944-7D44F1A7B296}"/>
</file>

<file path=docProps/app.xml><?xml version="1.0" encoding="utf-8"?>
<Properties xmlns="http://schemas.openxmlformats.org/officeDocument/2006/extended-properties" xmlns:vt="http://schemas.openxmlformats.org/officeDocument/2006/docPropsVTypes">
  <Template>SHRM slide show Template</Template>
  <TotalTime>1778</TotalTime>
  <Words>8712</Words>
  <Application>Microsoft Office PowerPoint</Application>
  <PresentationFormat>On-screen Show (4:3)</PresentationFormat>
  <Paragraphs>712</Paragraphs>
  <Slides>38</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Courier New</vt:lpstr>
      <vt:lpstr>Wingdings</vt:lpstr>
      <vt:lpstr>Times New Roman</vt:lpstr>
      <vt:lpstr>SHRM slide show Template</vt:lpstr>
      <vt:lpstr>Job Analysis</vt:lpstr>
      <vt:lpstr>Learning Objectives for this Session</vt:lpstr>
      <vt:lpstr>Job Analysis Defined</vt:lpstr>
      <vt:lpstr>Historical Perspective</vt:lpstr>
      <vt:lpstr>Historical Perspective</vt:lpstr>
      <vt:lpstr>Organizations in the New Millennium</vt:lpstr>
      <vt:lpstr>Foundation of all HR practices</vt:lpstr>
      <vt:lpstr>Foundational</vt:lpstr>
      <vt:lpstr>Foundational</vt:lpstr>
      <vt:lpstr>Information Collected</vt:lpstr>
      <vt:lpstr>Information Collected</vt:lpstr>
      <vt:lpstr>Information Collected</vt:lpstr>
      <vt:lpstr>Job Requirements Matrix</vt:lpstr>
      <vt:lpstr>Data Sources</vt:lpstr>
      <vt:lpstr>Dictionary of Occupational Titles</vt:lpstr>
      <vt:lpstr>O*Net Homepage</vt:lpstr>
      <vt:lpstr>End of Session I</vt:lpstr>
      <vt:lpstr>Learning Objectives for Session II</vt:lpstr>
      <vt:lpstr>Data Collection Methods</vt:lpstr>
      <vt:lpstr>Observation</vt:lpstr>
      <vt:lpstr>Work Sample</vt:lpstr>
      <vt:lpstr>Work Diary</vt:lpstr>
      <vt:lpstr>Interview</vt:lpstr>
      <vt:lpstr>Questionnaire</vt:lpstr>
      <vt:lpstr>Perform the Job</vt:lpstr>
      <vt:lpstr>Background Records</vt:lpstr>
      <vt:lpstr>Multiple Methods</vt:lpstr>
      <vt:lpstr>Job Analysis Activity I</vt:lpstr>
      <vt:lpstr>End of Session II</vt:lpstr>
      <vt:lpstr>Learning Objectives for Session III</vt:lpstr>
      <vt:lpstr>Outcomes of Job Analysis</vt:lpstr>
      <vt:lpstr>Job Description</vt:lpstr>
      <vt:lpstr>Job Specification</vt:lpstr>
      <vt:lpstr>Performance Standards</vt:lpstr>
      <vt:lpstr>Essential Job Functions</vt:lpstr>
      <vt:lpstr>Job Analysis Activity II</vt:lpstr>
      <vt:lpstr>Behavioral Aspects</vt:lpstr>
      <vt:lpstr>Maintenance</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Essentials of Job Analysis</dc:title>
  <dc:subject/>
  <dc:creator>Patti Meglich</dc:creator>
  <cp:keywords/>
  <dc:description/>
  <cp:lastModifiedBy>SHRM</cp:lastModifiedBy>
  <cp:revision>193</cp:revision>
  <dcterms:created xsi:type="dcterms:W3CDTF">2008-11-16T19:13:41Z</dcterms:created>
  <dcterms:modified xsi:type="dcterms:W3CDTF">2009-10-26T14:39:26Z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0x010100BE9C6825AA4D134EB99D2F699F0CF23B</vt:lpwstr>
  </property>
  <property fmtid="{D5CDD505-2E9C-101B-9397-08002B2CF9AE}" pid="3" name="Order">
    <vt:r8>16900</vt:r8>
  </property>
  <property fmtid="{D5CDD505-2E9C-101B-9397-08002B2CF9AE}" pid="4" name="TemplateUrl">
    <vt:lpwstr/>
  </property>
  <property fmtid="{D5CDD505-2E9C-101B-9397-08002B2CF9AE}" pid="5" name="_SourceUrl">
    <vt:lpwstr/>
  </property>
  <property fmtid="{D5CDD505-2E9C-101B-9397-08002B2CF9AE}" pid="6" name="_SharedFileIndex">
    <vt:lpwstr/>
  </property>
  <property fmtid="{D5CDD505-2E9C-101B-9397-08002B2CF9AE}" pid="7" name="xd_Signature">
    <vt:bool>false</vt:bool>
  </property>
  <property fmtid="{D5CDD505-2E9C-101B-9397-08002B2CF9AE}" pid="8" name="xd_ProgID">
    <vt:lpwstr/>
  </property>
  <property fmtid="{D5CDD505-2E9C-101B-9397-08002B2CF9AE}" pid="9" name="_dlc_DocIdItemGuid">
    <vt:lpwstr>1e133fa6-6231-410f-ae60-652570832612</vt:lpwstr>
  </property>
</Properties>
</file>