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8.xml" ContentType="application/vnd.openxmlformats-officedocument.presentationml.notesSlide+xml"/>
  <Override PartName="/ppt/notesSlides/notesSlide16.xml" ContentType="application/vnd.openxmlformats-officedocument.presentationml.notesSlide+xml"/>
  <Override PartName="/ppt/diagrams/drawing1.xml" ContentType="application/vnd.ms-office.drawingml.diagramDrawing+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1"/>
  </p:sldMasterIdLst>
  <p:notesMasterIdLst>
    <p:notesMasterId r:id="rId24"/>
  </p:notesMasterIdLst>
  <p:handoutMasterIdLst>
    <p:handoutMasterId r:id="rId25"/>
  </p:handoutMasterIdLst>
  <p:sldIdLst>
    <p:sldId id="283" r:id="rId2"/>
    <p:sldId id="306" r:id="rId3"/>
    <p:sldId id="314" r:id="rId4"/>
    <p:sldId id="307" r:id="rId5"/>
    <p:sldId id="315" r:id="rId6"/>
    <p:sldId id="316" r:id="rId7"/>
    <p:sldId id="318" r:id="rId8"/>
    <p:sldId id="317" r:id="rId9"/>
    <p:sldId id="319" r:id="rId10"/>
    <p:sldId id="329" r:id="rId11"/>
    <p:sldId id="320" r:id="rId12"/>
    <p:sldId id="330" r:id="rId13"/>
    <p:sldId id="323" r:id="rId14"/>
    <p:sldId id="324" r:id="rId15"/>
    <p:sldId id="326" r:id="rId16"/>
    <p:sldId id="328" r:id="rId17"/>
    <p:sldId id="327" r:id="rId18"/>
    <p:sldId id="331" r:id="rId19"/>
    <p:sldId id="332" r:id="rId20"/>
    <p:sldId id="333" r:id="rId21"/>
    <p:sldId id="334" r:id="rId22"/>
    <p:sldId id="335" r:id="rId23"/>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on" initials="Anon" lastIdx="1" clrIdx="0"/>
  <p:cmAuthor id="1" name="SHRM" initials="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492BE"/>
    <a:srgbClr val="333333"/>
    <a:srgbClr val="0B5594"/>
    <a:srgbClr val="6F90BB"/>
    <a:srgbClr val="6D8EBB"/>
    <a:srgbClr val="7091BC"/>
    <a:srgbClr val="7192BD"/>
    <a:srgbClr val="7493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36" autoAdjust="0"/>
    <p:restoredTop sz="83627" autoAdjust="0"/>
  </p:normalViewPr>
  <p:slideViewPr>
    <p:cSldViewPr>
      <p:cViewPr varScale="1">
        <p:scale>
          <a:sx n="61" d="100"/>
          <a:sy n="61" d="100"/>
        </p:scale>
        <p:origin x="-966" y="-96"/>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33" d="100"/>
        <a:sy n="33" d="100"/>
      </p:scale>
      <p:origin x="0" y="0"/>
    </p:cViewPr>
  </p:sorterViewPr>
  <p:notesViewPr>
    <p:cSldViewPr>
      <p:cViewPr varScale="1">
        <p:scale>
          <a:sx n="57" d="100"/>
          <a:sy n="57" d="100"/>
        </p:scale>
        <p:origin x="-1788" y="-78"/>
      </p:cViewPr>
      <p:guideLst>
        <p:guide orient="horz" pos="2859"/>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033A9A-B15A-47F9-ACE5-6EC9FC8371E9}" type="doc">
      <dgm:prSet loTypeId="urn:microsoft.com/office/officeart/2005/8/layout/venn1" loCatId="relationship" qsTypeId="urn:microsoft.com/office/officeart/2005/8/quickstyle/simple1#1" qsCatId="simple" csTypeId="urn:microsoft.com/office/officeart/2005/8/colors/accent1_2#1" csCatId="accent1" phldr="1"/>
      <dgm:spPr/>
    </dgm:pt>
    <dgm:pt modelId="{09D1B402-3DF4-4621-A525-F574F38E451A}">
      <dgm:prSet phldrT="[Text]"/>
      <dgm:spPr>
        <a:solidFill>
          <a:schemeClr val="accent1">
            <a:hueOff val="0"/>
            <a:satOff val="0"/>
            <a:lumOff val="0"/>
            <a:alpha val="50000"/>
          </a:schemeClr>
        </a:solidFill>
        <a:ln>
          <a:solidFill>
            <a:schemeClr val="accent2">
              <a:lumMod val="40000"/>
              <a:lumOff val="60000"/>
            </a:schemeClr>
          </a:solidFill>
        </a:ln>
      </dgm:spPr>
      <dgm:t>
        <a:bodyPr/>
        <a:lstStyle/>
        <a:p>
          <a:r>
            <a:rPr lang="en-US" dirty="0" smtClean="0"/>
            <a:t>Mission</a:t>
          </a:r>
          <a:endParaRPr lang="en-US" dirty="0"/>
        </a:p>
      </dgm:t>
    </dgm:pt>
    <dgm:pt modelId="{B6D2134B-72D4-41A0-B074-F7376268E275}" type="parTrans" cxnId="{8E524062-210F-4448-8A61-5506BF3F5234}">
      <dgm:prSet/>
      <dgm:spPr/>
      <dgm:t>
        <a:bodyPr/>
        <a:lstStyle/>
        <a:p>
          <a:endParaRPr lang="en-US"/>
        </a:p>
      </dgm:t>
    </dgm:pt>
    <dgm:pt modelId="{4BBBACAD-3000-4C41-9B9B-6FB625F40974}" type="sibTrans" cxnId="{8E524062-210F-4448-8A61-5506BF3F5234}">
      <dgm:prSet/>
      <dgm:spPr/>
      <dgm:t>
        <a:bodyPr/>
        <a:lstStyle/>
        <a:p>
          <a:endParaRPr lang="en-US"/>
        </a:p>
      </dgm:t>
    </dgm:pt>
    <dgm:pt modelId="{18E18209-F7EF-4206-BEBE-B3BED91D972A}">
      <dgm:prSet phldrT="[Text]"/>
      <dgm:spPr>
        <a:solidFill>
          <a:schemeClr val="accent1">
            <a:alpha val="50000"/>
          </a:schemeClr>
        </a:solidFill>
        <a:ln>
          <a:solidFill>
            <a:schemeClr val="accent2">
              <a:lumMod val="40000"/>
              <a:lumOff val="60000"/>
            </a:schemeClr>
          </a:solidFill>
        </a:ln>
      </dgm:spPr>
      <dgm:t>
        <a:bodyPr/>
        <a:lstStyle/>
        <a:p>
          <a:r>
            <a:rPr lang="en-US" dirty="0" smtClean="0"/>
            <a:t>Strategic HRM</a:t>
          </a:r>
          <a:endParaRPr lang="en-US" dirty="0"/>
        </a:p>
      </dgm:t>
    </dgm:pt>
    <dgm:pt modelId="{165A9757-5069-45B4-B5E6-981C5BD3A1BC}" type="parTrans" cxnId="{B291E64D-AEAC-44FA-A093-8898B27DEAF0}">
      <dgm:prSet/>
      <dgm:spPr/>
      <dgm:t>
        <a:bodyPr/>
        <a:lstStyle/>
        <a:p>
          <a:endParaRPr lang="en-US"/>
        </a:p>
      </dgm:t>
    </dgm:pt>
    <dgm:pt modelId="{B0700212-CE21-47F9-8EC2-B20A518568F1}" type="sibTrans" cxnId="{B291E64D-AEAC-44FA-A093-8898B27DEAF0}">
      <dgm:prSet/>
      <dgm:spPr/>
      <dgm:t>
        <a:bodyPr/>
        <a:lstStyle/>
        <a:p>
          <a:endParaRPr lang="en-US"/>
        </a:p>
      </dgm:t>
    </dgm:pt>
    <dgm:pt modelId="{A74FB516-A2D8-4A3B-8F4F-80510B167941}">
      <dgm:prSet phldrT="[Text]"/>
      <dgm:spPr>
        <a:solidFill>
          <a:schemeClr val="accent1">
            <a:hueOff val="0"/>
            <a:satOff val="0"/>
            <a:lumOff val="0"/>
            <a:alpha val="50000"/>
          </a:schemeClr>
        </a:solidFill>
        <a:ln>
          <a:solidFill>
            <a:schemeClr val="accent2">
              <a:lumMod val="40000"/>
              <a:lumOff val="60000"/>
            </a:schemeClr>
          </a:solidFill>
        </a:ln>
      </dgm:spPr>
      <dgm:t>
        <a:bodyPr/>
        <a:lstStyle/>
        <a:p>
          <a:r>
            <a:rPr lang="en-US" dirty="0" smtClean="0"/>
            <a:t> Values</a:t>
          </a:r>
          <a:endParaRPr lang="en-US" dirty="0"/>
        </a:p>
      </dgm:t>
    </dgm:pt>
    <dgm:pt modelId="{8F539021-47D4-4B8F-9DDB-552972AD1706}" type="parTrans" cxnId="{A10375B6-9B77-486A-BEDA-2503FD1CA91A}">
      <dgm:prSet/>
      <dgm:spPr/>
      <dgm:t>
        <a:bodyPr/>
        <a:lstStyle/>
        <a:p>
          <a:endParaRPr lang="en-US"/>
        </a:p>
      </dgm:t>
    </dgm:pt>
    <dgm:pt modelId="{346F4024-1738-476F-BD39-90A1E95ED5C3}" type="sibTrans" cxnId="{A10375B6-9B77-486A-BEDA-2503FD1CA91A}">
      <dgm:prSet/>
      <dgm:spPr/>
      <dgm:t>
        <a:bodyPr/>
        <a:lstStyle/>
        <a:p>
          <a:endParaRPr lang="en-US"/>
        </a:p>
      </dgm:t>
    </dgm:pt>
    <dgm:pt modelId="{02F2D042-7A47-43E9-9BFF-9288090A07C5}" type="pres">
      <dgm:prSet presAssocID="{A0033A9A-B15A-47F9-ACE5-6EC9FC8371E9}" presName="compositeShape" presStyleCnt="0">
        <dgm:presLayoutVars>
          <dgm:chMax val="7"/>
          <dgm:dir/>
          <dgm:resizeHandles val="exact"/>
        </dgm:presLayoutVars>
      </dgm:prSet>
      <dgm:spPr/>
    </dgm:pt>
    <dgm:pt modelId="{9602EEB2-46CB-442A-A444-33F9F4FE03FE}" type="pres">
      <dgm:prSet presAssocID="{09D1B402-3DF4-4621-A525-F574F38E451A}" presName="circ1" presStyleLbl="vennNode1" presStyleIdx="0" presStyleCnt="3"/>
      <dgm:spPr/>
      <dgm:t>
        <a:bodyPr/>
        <a:lstStyle/>
        <a:p>
          <a:endParaRPr lang="en-US"/>
        </a:p>
      </dgm:t>
    </dgm:pt>
    <dgm:pt modelId="{DDB523E4-6F62-433F-9959-F37BE5969CEF}" type="pres">
      <dgm:prSet presAssocID="{09D1B402-3DF4-4621-A525-F574F38E451A}" presName="circ1Tx" presStyleLbl="revTx" presStyleIdx="0" presStyleCnt="0">
        <dgm:presLayoutVars>
          <dgm:chMax val="0"/>
          <dgm:chPref val="0"/>
          <dgm:bulletEnabled val="1"/>
        </dgm:presLayoutVars>
      </dgm:prSet>
      <dgm:spPr/>
      <dgm:t>
        <a:bodyPr/>
        <a:lstStyle/>
        <a:p>
          <a:endParaRPr lang="en-US"/>
        </a:p>
      </dgm:t>
    </dgm:pt>
    <dgm:pt modelId="{8DAEB80B-4F81-43EF-87DB-386F74268ACF}" type="pres">
      <dgm:prSet presAssocID="{18E18209-F7EF-4206-BEBE-B3BED91D972A}" presName="circ2" presStyleLbl="vennNode1" presStyleIdx="1" presStyleCnt="3"/>
      <dgm:spPr/>
      <dgm:t>
        <a:bodyPr/>
        <a:lstStyle/>
        <a:p>
          <a:endParaRPr lang="en-US"/>
        </a:p>
      </dgm:t>
    </dgm:pt>
    <dgm:pt modelId="{AA029FD9-E043-4F97-B314-1F985CE59F7D}" type="pres">
      <dgm:prSet presAssocID="{18E18209-F7EF-4206-BEBE-B3BED91D972A}" presName="circ2Tx" presStyleLbl="revTx" presStyleIdx="0" presStyleCnt="0">
        <dgm:presLayoutVars>
          <dgm:chMax val="0"/>
          <dgm:chPref val="0"/>
          <dgm:bulletEnabled val="1"/>
        </dgm:presLayoutVars>
      </dgm:prSet>
      <dgm:spPr/>
      <dgm:t>
        <a:bodyPr/>
        <a:lstStyle/>
        <a:p>
          <a:endParaRPr lang="en-US"/>
        </a:p>
      </dgm:t>
    </dgm:pt>
    <dgm:pt modelId="{A6BDDCF2-7C69-4F35-B2C1-880CE7BA0CFC}" type="pres">
      <dgm:prSet presAssocID="{A74FB516-A2D8-4A3B-8F4F-80510B167941}" presName="circ3" presStyleLbl="vennNode1" presStyleIdx="2" presStyleCnt="3" custLinFactNeighborX="1708"/>
      <dgm:spPr/>
      <dgm:t>
        <a:bodyPr/>
        <a:lstStyle/>
        <a:p>
          <a:endParaRPr lang="en-US"/>
        </a:p>
      </dgm:t>
    </dgm:pt>
    <dgm:pt modelId="{39576FCD-B465-4BF3-94AC-15F5FDC2392A}" type="pres">
      <dgm:prSet presAssocID="{A74FB516-A2D8-4A3B-8F4F-80510B167941}" presName="circ3Tx" presStyleLbl="revTx" presStyleIdx="0" presStyleCnt="0">
        <dgm:presLayoutVars>
          <dgm:chMax val="0"/>
          <dgm:chPref val="0"/>
          <dgm:bulletEnabled val="1"/>
        </dgm:presLayoutVars>
      </dgm:prSet>
      <dgm:spPr/>
      <dgm:t>
        <a:bodyPr/>
        <a:lstStyle/>
        <a:p>
          <a:endParaRPr lang="en-US"/>
        </a:p>
      </dgm:t>
    </dgm:pt>
  </dgm:ptLst>
  <dgm:cxnLst>
    <dgm:cxn modelId="{B291E64D-AEAC-44FA-A093-8898B27DEAF0}" srcId="{A0033A9A-B15A-47F9-ACE5-6EC9FC8371E9}" destId="{18E18209-F7EF-4206-BEBE-B3BED91D972A}" srcOrd="1" destOrd="0" parTransId="{165A9757-5069-45B4-B5E6-981C5BD3A1BC}" sibTransId="{B0700212-CE21-47F9-8EC2-B20A518568F1}"/>
    <dgm:cxn modelId="{8113C2CD-8B55-439A-A6A8-CE036B7D33DE}" type="presOf" srcId="{18E18209-F7EF-4206-BEBE-B3BED91D972A}" destId="{AA029FD9-E043-4F97-B314-1F985CE59F7D}" srcOrd="1" destOrd="0" presId="urn:microsoft.com/office/officeart/2005/8/layout/venn1"/>
    <dgm:cxn modelId="{49F08A3E-F595-42F1-AE25-D14EA6AD8DF9}" type="presOf" srcId="{A74FB516-A2D8-4A3B-8F4F-80510B167941}" destId="{39576FCD-B465-4BF3-94AC-15F5FDC2392A}" srcOrd="1" destOrd="0" presId="urn:microsoft.com/office/officeart/2005/8/layout/venn1"/>
    <dgm:cxn modelId="{A10375B6-9B77-486A-BEDA-2503FD1CA91A}" srcId="{A0033A9A-B15A-47F9-ACE5-6EC9FC8371E9}" destId="{A74FB516-A2D8-4A3B-8F4F-80510B167941}" srcOrd="2" destOrd="0" parTransId="{8F539021-47D4-4B8F-9DDB-552972AD1706}" sibTransId="{346F4024-1738-476F-BD39-90A1E95ED5C3}"/>
    <dgm:cxn modelId="{5281A0E1-FD67-4A2E-9C5C-CBA61567A8C5}" type="presOf" srcId="{18E18209-F7EF-4206-BEBE-B3BED91D972A}" destId="{8DAEB80B-4F81-43EF-87DB-386F74268ACF}" srcOrd="0" destOrd="0" presId="urn:microsoft.com/office/officeart/2005/8/layout/venn1"/>
    <dgm:cxn modelId="{8E524062-210F-4448-8A61-5506BF3F5234}" srcId="{A0033A9A-B15A-47F9-ACE5-6EC9FC8371E9}" destId="{09D1B402-3DF4-4621-A525-F574F38E451A}" srcOrd="0" destOrd="0" parTransId="{B6D2134B-72D4-41A0-B074-F7376268E275}" sibTransId="{4BBBACAD-3000-4C41-9B9B-6FB625F40974}"/>
    <dgm:cxn modelId="{1BF12CB4-2AAE-48AF-BA43-41879540336C}" type="presOf" srcId="{A0033A9A-B15A-47F9-ACE5-6EC9FC8371E9}" destId="{02F2D042-7A47-43E9-9BFF-9288090A07C5}" srcOrd="0" destOrd="0" presId="urn:microsoft.com/office/officeart/2005/8/layout/venn1"/>
    <dgm:cxn modelId="{4F2A92EF-A59A-4953-B4C7-F356FECF9D36}" type="presOf" srcId="{09D1B402-3DF4-4621-A525-F574F38E451A}" destId="{9602EEB2-46CB-442A-A444-33F9F4FE03FE}" srcOrd="0" destOrd="0" presId="urn:microsoft.com/office/officeart/2005/8/layout/venn1"/>
    <dgm:cxn modelId="{52383EC1-722F-47AC-A2E7-FDDA822AA8B1}" type="presOf" srcId="{09D1B402-3DF4-4621-A525-F574F38E451A}" destId="{DDB523E4-6F62-433F-9959-F37BE5969CEF}" srcOrd="1" destOrd="0" presId="urn:microsoft.com/office/officeart/2005/8/layout/venn1"/>
    <dgm:cxn modelId="{0F85E241-C395-49CC-AD53-BD90A2F92860}" type="presOf" srcId="{A74FB516-A2D8-4A3B-8F4F-80510B167941}" destId="{A6BDDCF2-7C69-4F35-B2C1-880CE7BA0CFC}" srcOrd="0" destOrd="0" presId="urn:microsoft.com/office/officeart/2005/8/layout/venn1"/>
    <dgm:cxn modelId="{D3E14550-A99F-4CB0-8962-B54AF336E72C}" type="presParOf" srcId="{02F2D042-7A47-43E9-9BFF-9288090A07C5}" destId="{9602EEB2-46CB-442A-A444-33F9F4FE03FE}" srcOrd="0" destOrd="0" presId="urn:microsoft.com/office/officeart/2005/8/layout/venn1"/>
    <dgm:cxn modelId="{568B809E-47E4-4908-A8AB-E45C06F28E3E}" type="presParOf" srcId="{02F2D042-7A47-43E9-9BFF-9288090A07C5}" destId="{DDB523E4-6F62-433F-9959-F37BE5969CEF}" srcOrd="1" destOrd="0" presId="urn:microsoft.com/office/officeart/2005/8/layout/venn1"/>
    <dgm:cxn modelId="{8E723F98-5162-4329-A554-A8D5F8FBB9B7}" type="presParOf" srcId="{02F2D042-7A47-43E9-9BFF-9288090A07C5}" destId="{8DAEB80B-4F81-43EF-87DB-386F74268ACF}" srcOrd="2" destOrd="0" presId="urn:microsoft.com/office/officeart/2005/8/layout/venn1"/>
    <dgm:cxn modelId="{FA2084D0-D2F2-4129-A956-4DB5B19B7D27}" type="presParOf" srcId="{02F2D042-7A47-43E9-9BFF-9288090A07C5}" destId="{AA029FD9-E043-4F97-B314-1F985CE59F7D}" srcOrd="3" destOrd="0" presId="urn:microsoft.com/office/officeart/2005/8/layout/venn1"/>
    <dgm:cxn modelId="{C7A790D1-6078-497E-822F-AC168373481D}" type="presParOf" srcId="{02F2D042-7A47-43E9-9BFF-9288090A07C5}" destId="{A6BDDCF2-7C69-4F35-B2C1-880CE7BA0CFC}" srcOrd="4" destOrd="0" presId="urn:microsoft.com/office/officeart/2005/8/layout/venn1"/>
    <dgm:cxn modelId="{E5EBA15D-4558-4E52-B6E8-B86F6CE73A04}" type="presParOf" srcId="{02F2D042-7A47-43E9-9BFF-9288090A07C5}" destId="{39576FCD-B465-4BF3-94AC-15F5FDC2392A}" srcOrd="5" destOrd="0" presId="urn:microsoft.com/office/officeart/2005/8/layout/venn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602EEB2-46CB-442A-A444-33F9F4FE03FE}">
      <dsp:nvSpPr>
        <dsp:cNvPr id="0" name=""/>
        <dsp:cNvSpPr/>
      </dsp:nvSpPr>
      <dsp:spPr>
        <a:xfrm>
          <a:off x="1828799" y="50799"/>
          <a:ext cx="2438400" cy="2438400"/>
        </a:xfrm>
        <a:prstGeom prst="ellipse">
          <a:avLst/>
        </a:prstGeom>
        <a:solidFill>
          <a:schemeClr val="accent1">
            <a:hueOff val="0"/>
            <a:satOff val="0"/>
            <a:lumOff val="0"/>
            <a:alpha val="50000"/>
          </a:schemeClr>
        </a:solidFill>
        <a:ln w="25400" cap="flat" cmpd="sng" algn="ctr">
          <a:solidFill>
            <a:schemeClr val="accent2">
              <a:lumMod val="40000"/>
              <a:lumOff val="60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n-US" sz="2900" kern="1200" dirty="0" smtClean="0"/>
            <a:t>Mission</a:t>
          </a:r>
          <a:endParaRPr lang="en-US" sz="2900" kern="1200" dirty="0"/>
        </a:p>
      </dsp:txBody>
      <dsp:txXfrm>
        <a:off x="2153920" y="477519"/>
        <a:ext cx="1788160" cy="1097280"/>
      </dsp:txXfrm>
    </dsp:sp>
    <dsp:sp modelId="{8DAEB80B-4F81-43EF-87DB-386F74268ACF}">
      <dsp:nvSpPr>
        <dsp:cNvPr id="0" name=""/>
        <dsp:cNvSpPr/>
      </dsp:nvSpPr>
      <dsp:spPr>
        <a:xfrm>
          <a:off x="2708656" y="1574800"/>
          <a:ext cx="2438400" cy="2438400"/>
        </a:xfrm>
        <a:prstGeom prst="ellipse">
          <a:avLst/>
        </a:prstGeom>
        <a:solidFill>
          <a:schemeClr val="accent1">
            <a:alpha val="50000"/>
          </a:schemeClr>
        </a:solidFill>
        <a:ln w="25400" cap="flat" cmpd="sng" algn="ctr">
          <a:solidFill>
            <a:schemeClr val="accent2">
              <a:lumMod val="40000"/>
              <a:lumOff val="60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n-US" sz="2900" kern="1200" dirty="0" smtClean="0"/>
            <a:t>Strategic HRM</a:t>
          </a:r>
          <a:endParaRPr lang="en-US" sz="2900" kern="1200" dirty="0"/>
        </a:p>
      </dsp:txBody>
      <dsp:txXfrm>
        <a:off x="3454400" y="2204720"/>
        <a:ext cx="1463040" cy="1341120"/>
      </dsp:txXfrm>
    </dsp:sp>
    <dsp:sp modelId="{A6BDDCF2-7C69-4F35-B2C1-880CE7BA0CFC}">
      <dsp:nvSpPr>
        <dsp:cNvPr id="0" name=""/>
        <dsp:cNvSpPr/>
      </dsp:nvSpPr>
      <dsp:spPr>
        <a:xfrm>
          <a:off x="990591" y="1574800"/>
          <a:ext cx="2438400" cy="2438400"/>
        </a:xfrm>
        <a:prstGeom prst="ellipse">
          <a:avLst/>
        </a:prstGeom>
        <a:solidFill>
          <a:schemeClr val="accent1">
            <a:hueOff val="0"/>
            <a:satOff val="0"/>
            <a:lumOff val="0"/>
            <a:alpha val="50000"/>
          </a:schemeClr>
        </a:solidFill>
        <a:ln w="25400" cap="flat" cmpd="sng" algn="ctr">
          <a:solidFill>
            <a:schemeClr val="accent2">
              <a:lumMod val="40000"/>
              <a:lumOff val="60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n-US" sz="2900" kern="1200" dirty="0" smtClean="0"/>
            <a:t> Values</a:t>
          </a:r>
          <a:endParaRPr lang="en-US" sz="2900" kern="1200" dirty="0"/>
        </a:p>
      </dsp:txBody>
      <dsp:txXfrm>
        <a:off x="1220207" y="2204720"/>
        <a:ext cx="1463040" cy="134112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defTabSz="893763">
              <a:defRPr sz="1200"/>
            </a:lvl1pPr>
          </a:lstStyle>
          <a:p>
            <a:pPr>
              <a:defRPr/>
            </a:pPr>
            <a:endParaRPr lang="en-US"/>
          </a:p>
        </p:txBody>
      </p:sp>
      <p:sp>
        <p:nvSpPr>
          <p:cNvPr id="22531"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algn="r" defTabSz="893763">
              <a:defRPr sz="1200"/>
            </a:lvl1pPr>
          </a:lstStyle>
          <a:p>
            <a:pPr>
              <a:defRPr/>
            </a:pPr>
            <a:endParaRPr lang="en-US"/>
          </a:p>
        </p:txBody>
      </p:sp>
      <p:sp>
        <p:nvSpPr>
          <p:cNvPr id="22532" name="Rectangle 4"/>
          <p:cNvSpPr>
            <a:spLocks noGrp="1" noChangeArrowheads="1"/>
          </p:cNvSpPr>
          <p:nvPr>
            <p:ph type="ftr" sz="quarter" idx="2"/>
          </p:nvPr>
        </p:nvSpPr>
        <p:spPr bwMode="auto">
          <a:xfrm>
            <a:off x="0" y="8621713"/>
            <a:ext cx="2971800" cy="454025"/>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defTabSz="893763">
              <a:defRPr sz="1200"/>
            </a:lvl1pPr>
          </a:lstStyle>
          <a:p>
            <a:pPr>
              <a:defRPr/>
            </a:pPr>
            <a:endParaRPr lang="en-US"/>
          </a:p>
        </p:txBody>
      </p:sp>
      <p:sp>
        <p:nvSpPr>
          <p:cNvPr id="22533" name="Rectangle 5"/>
          <p:cNvSpPr>
            <a:spLocks noGrp="1" noChangeArrowheads="1"/>
          </p:cNvSpPr>
          <p:nvPr>
            <p:ph type="sldNum" sz="quarter" idx="3"/>
          </p:nvPr>
        </p:nvSpPr>
        <p:spPr bwMode="auto">
          <a:xfrm>
            <a:off x="3884613" y="8621713"/>
            <a:ext cx="2971800" cy="454025"/>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algn="r" defTabSz="893763">
              <a:defRPr sz="1200"/>
            </a:lvl1pPr>
          </a:lstStyle>
          <a:p>
            <a:pPr>
              <a:defRPr/>
            </a:pPr>
            <a:fld id="{9F6BEA8C-63BB-4F49-AD21-1C5EDA23643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defTabSz="893763">
              <a:defRPr sz="1200"/>
            </a:lvl1pPr>
          </a:lstStyle>
          <a:p>
            <a:pPr>
              <a:defRPr/>
            </a:pPr>
            <a:endParaRPr lang="en-US"/>
          </a:p>
        </p:txBody>
      </p:sp>
      <p:sp>
        <p:nvSpPr>
          <p:cNvPr id="33795" name="Rectangle 3"/>
          <p:cNvSpPr>
            <a:spLocks noGrp="1" noChangeArrowheads="1"/>
          </p:cNvSpPr>
          <p:nvPr>
            <p:ph type="dt" idx="1"/>
          </p:nvPr>
        </p:nvSpPr>
        <p:spPr bwMode="auto">
          <a:xfrm>
            <a:off x="3884613" y="0"/>
            <a:ext cx="2971800" cy="454025"/>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lvl1pPr algn="r" defTabSz="893763">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11650"/>
            <a:ext cx="5486400" cy="4084638"/>
          </a:xfrm>
          <a:prstGeom prst="rect">
            <a:avLst/>
          </a:prstGeom>
          <a:noFill/>
          <a:ln w="9525">
            <a:noFill/>
            <a:miter lim="800000"/>
            <a:headEnd/>
            <a:tailEnd/>
          </a:ln>
          <a:effectLst/>
        </p:spPr>
        <p:txBody>
          <a:bodyPr vert="horz" wrap="square" lIns="89355" tIns="44678" rIns="89355" bIns="446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21713"/>
            <a:ext cx="2971800" cy="454025"/>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defTabSz="893763">
              <a:defRPr sz="1200"/>
            </a:lvl1pPr>
          </a:lstStyle>
          <a:p>
            <a:pPr>
              <a:defRPr/>
            </a:pPr>
            <a:endParaRPr lang="en-US"/>
          </a:p>
        </p:txBody>
      </p:sp>
      <p:sp>
        <p:nvSpPr>
          <p:cNvPr id="33799" name="Rectangle 7"/>
          <p:cNvSpPr>
            <a:spLocks noGrp="1" noChangeArrowheads="1"/>
          </p:cNvSpPr>
          <p:nvPr>
            <p:ph type="sldNum" sz="quarter" idx="5"/>
          </p:nvPr>
        </p:nvSpPr>
        <p:spPr bwMode="auto">
          <a:xfrm>
            <a:off x="3884613" y="8621713"/>
            <a:ext cx="2971800" cy="454025"/>
          </a:xfrm>
          <a:prstGeom prst="rect">
            <a:avLst/>
          </a:prstGeom>
          <a:noFill/>
          <a:ln w="9525">
            <a:noFill/>
            <a:miter lim="800000"/>
            <a:headEnd/>
            <a:tailEnd/>
          </a:ln>
          <a:effectLst/>
        </p:spPr>
        <p:txBody>
          <a:bodyPr vert="horz" wrap="square" lIns="89355" tIns="44678" rIns="89355" bIns="44678" numCol="1" anchor="b" anchorCtr="0" compatLnSpc="1">
            <a:prstTxWarp prst="textNoShape">
              <a:avLst/>
            </a:prstTxWarp>
          </a:bodyPr>
          <a:lstStyle>
            <a:lvl1pPr algn="r" defTabSz="893763">
              <a:defRPr sz="1200"/>
            </a:lvl1pPr>
          </a:lstStyle>
          <a:p>
            <a:pPr>
              <a:defRPr/>
            </a:pPr>
            <a:fld id="{C407856C-62BD-438E-A75F-8042B40BA64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p:spPr>
        <p:txBody>
          <a:bodyPr/>
          <a:lstStyle/>
          <a:p>
            <a:pPr eaLnBrk="1" hangingPunct="1"/>
            <a:r>
              <a:rPr lang="en-US" smtClean="0"/>
              <a:t> </a:t>
            </a:r>
          </a:p>
        </p:txBody>
      </p:sp>
      <p:sp>
        <p:nvSpPr>
          <p:cNvPr id="16387" name="Slide Number Placeholder 3"/>
          <p:cNvSpPr>
            <a:spLocks noGrp="1"/>
          </p:cNvSpPr>
          <p:nvPr>
            <p:ph type="sldNum" sz="quarter" idx="5"/>
          </p:nvPr>
        </p:nvSpPr>
        <p:spPr>
          <a:noFill/>
        </p:spPr>
        <p:txBody>
          <a:bodyPr/>
          <a:lstStyle/>
          <a:p>
            <a:fld id="{404E1E14-1B90-41D6-A84F-54DC125D47B1}"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xfrm>
            <a:off x="1160463" y="681039"/>
            <a:ext cx="973137" cy="729768"/>
          </a:xfrm>
          <a:ln/>
        </p:spPr>
      </p:sp>
      <p:sp>
        <p:nvSpPr>
          <p:cNvPr id="34818" name="Notes Placeholder 2"/>
          <p:cNvSpPr>
            <a:spLocks noGrp="1"/>
          </p:cNvSpPr>
          <p:nvPr>
            <p:ph type="body" idx="1"/>
          </p:nvPr>
        </p:nvSpPr>
        <p:spPr>
          <a:xfrm>
            <a:off x="685800" y="1490662"/>
            <a:ext cx="5486400" cy="6934200"/>
          </a:xfrm>
          <a:noFill/>
          <a:ln/>
        </p:spPr>
        <p:txBody>
          <a:bodyPr/>
          <a:lstStyle/>
          <a:p>
            <a:pPr>
              <a:lnSpc>
                <a:spcPct val="90000"/>
              </a:lnSpc>
            </a:pPr>
            <a:r>
              <a:rPr lang="en-US" dirty="0" smtClean="0"/>
              <a:t>Briefly review the HR functions. Remind students that HR cannot sit on the sidelines but must play a key role in the organization’s implementation of its mission and values.</a:t>
            </a:r>
          </a:p>
          <a:p>
            <a:pPr>
              <a:lnSpc>
                <a:spcPct val="90000"/>
              </a:lnSpc>
            </a:pPr>
            <a:endParaRPr lang="en-US" b="1" dirty="0" smtClean="0"/>
          </a:p>
          <a:p>
            <a:pPr>
              <a:lnSpc>
                <a:spcPct val="90000"/>
              </a:lnSpc>
            </a:pPr>
            <a:r>
              <a:rPr lang="en-US" b="1" dirty="0" smtClean="0"/>
              <a:t>Strategic management and planning: </a:t>
            </a:r>
            <a:r>
              <a:rPr lang="en-US" dirty="0" smtClean="0"/>
              <a:t>Strategic management involves planning for the organization’s future and putting into place people and resources necessary to attain that future. HR’s role in strategic management is to help the organization prepare for change, forecast human capital needs, and structure performance management systems that support the organization’s objectives. </a:t>
            </a:r>
          </a:p>
          <a:p>
            <a:pPr>
              <a:lnSpc>
                <a:spcPct val="90000"/>
              </a:lnSpc>
            </a:pPr>
            <a:r>
              <a:rPr lang="en-US" b="1" dirty="0" smtClean="0"/>
              <a:t>Staffing: </a:t>
            </a:r>
            <a:r>
              <a:rPr lang="en-US" dirty="0" smtClean="0"/>
              <a:t>Staffing is the process of ensuring the organization has the human capital necessary to achieve its goals. This includes forecasting staffing needs and hiring that ensures the organization has the right number of employees with the right skills at the time they are needed. </a:t>
            </a:r>
          </a:p>
          <a:p>
            <a:pPr>
              <a:lnSpc>
                <a:spcPct val="90000"/>
              </a:lnSpc>
            </a:pPr>
            <a:r>
              <a:rPr lang="en-US" b="1" dirty="0" smtClean="0"/>
              <a:t>Human resource development: </a:t>
            </a:r>
            <a:r>
              <a:rPr lang="en-US" dirty="0" smtClean="0"/>
              <a:t>Includes employee training and career development to ensure employees have the necessary skills to meet present and future job demands. </a:t>
            </a:r>
          </a:p>
          <a:p>
            <a:pPr>
              <a:lnSpc>
                <a:spcPct val="90000"/>
              </a:lnSpc>
            </a:pPr>
            <a:r>
              <a:rPr lang="en-US" b="1" dirty="0" smtClean="0"/>
              <a:t>Compensation: </a:t>
            </a:r>
            <a:r>
              <a:rPr lang="en-US" dirty="0" smtClean="0"/>
              <a:t>Compensation includes all rewards paid to employees in return for work done, including direct compensation and indirect compensation in the form of benefits. </a:t>
            </a:r>
          </a:p>
          <a:p>
            <a:pPr>
              <a:lnSpc>
                <a:spcPct val="90000"/>
              </a:lnSpc>
            </a:pPr>
            <a:r>
              <a:rPr lang="en-US" b="1" dirty="0" smtClean="0"/>
              <a:t>Employee relations: </a:t>
            </a:r>
            <a:r>
              <a:rPr lang="en-US" dirty="0" smtClean="0"/>
              <a:t>Involves actions taken to maintain the employer-employee relationship, including performance management, grievance resolution, employee discipline and employee exit from the organization. In employee relations, the HR department serves as an</a:t>
            </a:r>
            <a:r>
              <a:rPr lang="en-US" baseline="0" dirty="0" smtClean="0"/>
              <a:t> </a:t>
            </a:r>
            <a:r>
              <a:rPr lang="en-US" dirty="0" smtClean="0"/>
              <a:t>advocate for both the employee and the employer. </a:t>
            </a:r>
          </a:p>
          <a:p>
            <a:pPr>
              <a:lnSpc>
                <a:spcPct val="90000"/>
              </a:lnSpc>
            </a:pPr>
            <a:r>
              <a:rPr lang="en-US" b="1" dirty="0" smtClean="0"/>
              <a:t>Safety and health/risk management: </a:t>
            </a:r>
            <a:r>
              <a:rPr lang="en-US" dirty="0" smtClean="0"/>
              <a:t>This area includes all processes within the organization intended to promote a safe and healthy workplace. Such activities include safety training as well as compliance and maintenance of safety records. Risk management includes all activities intended to protect the organization’s assets </a:t>
            </a:r>
            <a:endParaRPr lang="en-US" b="1" dirty="0" smtClean="0"/>
          </a:p>
          <a:p>
            <a:pPr>
              <a:lnSpc>
                <a:spcPct val="90000"/>
              </a:lnSpc>
            </a:pPr>
            <a:r>
              <a:rPr lang="en-US" b="1" dirty="0" smtClean="0"/>
              <a:t>Legal compliance and civil rights </a:t>
            </a:r>
            <a:r>
              <a:rPr lang="en-US" dirty="0" smtClean="0"/>
              <a:t>law affects all areas of the organization and therefore requires that all HR activities are carried out without discrimination and that proper reporting is maintained. </a:t>
            </a:r>
          </a:p>
          <a:p>
            <a:pPr>
              <a:lnSpc>
                <a:spcPct val="90000"/>
              </a:lnSpc>
            </a:pPr>
            <a:r>
              <a:rPr lang="en-US" dirty="0" smtClean="0"/>
              <a:t>HR functions in a </a:t>
            </a:r>
            <a:r>
              <a:rPr lang="en-US" b="1" dirty="0" smtClean="0"/>
              <a:t>global environment </a:t>
            </a:r>
            <a:r>
              <a:rPr lang="en-US" dirty="0" smtClean="0"/>
              <a:t>for organizations with facilities offshore. Global issues are of particular concern in the areas of staffing, compensation and legal compliance. </a:t>
            </a:r>
          </a:p>
          <a:p>
            <a:pPr>
              <a:lnSpc>
                <a:spcPct val="90000"/>
              </a:lnSpc>
            </a:pPr>
            <a:endParaRPr lang="en-US" b="1" dirty="0" smtClean="0"/>
          </a:p>
        </p:txBody>
      </p:sp>
      <p:sp>
        <p:nvSpPr>
          <p:cNvPr id="34819" name="Slide Number Placeholder 3"/>
          <p:cNvSpPr>
            <a:spLocks noGrp="1"/>
          </p:cNvSpPr>
          <p:nvPr>
            <p:ph type="sldNum" sz="quarter" idx="5"/>
          </p:nvPr>
        </p:nvSpPr>
        <p:spPr>
          <a:noFill/>
        </p:spPr>
        <p:txBody>
          <a:bodyPr/>
          <a:lstStyle/>
          <a:p>
            <a:fld id="{D3B96057-6660-4BDD-A278-4D71E3CCAB44}" type="slidenum">
              <a:rPr lang="en-US" smtClean="0"/>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xfrm>
            <a:off x="1160463" y="681038"/>
            <a:ext cx="896937" cy="672624"/>
          </a:xfrm>
          <a:ln/>
        </p:spPr>
      </p:sp>
      <p:sp>
        <p:nvSpPr>
          <p:cNvPr id="36866" name="Notes Placeholder 2"/>
          <p:cNvSpPr>
            <a:spLocks noGrp="1"/>
          </p:cNvSpPr>
          <p:nvPr>
            <p:ph type="body" idx="1"/>
          </p:nvPr>
        </p:nvSpPr>
        <p:spPr>
          <a:xfrm>
            <a:off x="762000" y="1490662"/>
            <a:ext cx="5486400" cy="4084638"/>
          </a:xfrm>
          <a:noFill/>
          <a:ln/>
        </p:spPr>
        <p:txBody>
          <a:bodyPr/>
          <a:lstStyle/>
          <a:p>
            <a:pPr marL="228600" indent="-228600"/>
            <a:r>
              <a:rPr lang="en-US" sz="1100" dirty="0" smtClean="0"/>
              <a:t>Ask students to discuss how organizations relate their mission statements to the public. How do they get the word out? Most deliver their message through advertising. Many organizations cite their mission and values on their web sites and in their annual reports. </a:t>
            </a:r>
          </a:p>
          <a:p>
            <a:pPr marL="228600" indent="-228600"/>
            <a:r>
              <a:rPr lang="en-US" sz="1100" b="1" dirty="0" smtClean="0"/>
              <a:t>In-class activity: </a:t>
            </a:r>
            <a:r>
              <a:rPr lang="en-US" sz="1100" dirty="0" smtClean="0"/>
              <a:t>Distribute Microsoft’s mission and values statement and the accompanying question sheet. You will find copies of these in the instructor's manual</a:t>
            </a:r>
            <a:r>
              <a:rPr lang="en-US" sz="1100" i="1" dirty="0" smtClean="0"/>
              <a:t>. </a:t>
            </a:r>
            <a:r>
              <a:rPr lang="en-US" sz="1100" dirty="0" smtClean="0"/>
              <a:t>Students could do this individually or you could divide the class into groups to discuss the questions, with each group reporting back to the class. Discuss their answers as a class.</a:t>
            </a:r>
          </a:p>
          <a:p>
            <a:pPr marL="228600" indent="-228600"/>
            <a:endParaRPr lang="en-US" sz="1100" dirty="0" smtClean="0"/>
          </a:p>
          <a:p>
            <a:pPr marL="228600" indent="-228600">
              <a:buFontTx/>
              <a:buAutoNum type="arabicPeriod"/>
            </a:pPr>
            <a:r>
              <a:rPr lang="en-US" sz="1100" dirty="0" smtClean="0"/>
              <a:t>Which of the HRM functions are identified in Microsoft’s mission and values? </a:t>
            </a:r>
          </a:p>
          <a:p>
            <a:pPr marL="685800" lvl="1" indent="-228600">
              <a:buFontTx/>
              <a:buAutoNum type="arabicPeriod"/>
            </a:pPr>
            <a:r>
              <a:rPr lang="en-US" sz="1100" dirty="0" smtClean="0"/>
              <a:t>Strategic management and planning:</a:t>
            </a:r>
          </a:p>
          <a:p>
            <a:pPr marL="1143000" lvl="2" indent="-228600">
              <a:buFontTx/>
              <a:buAutoNum type="alphaLcPeriod"/>
            </a:pPr>
            <a:r>
              <a:rPr lang="en-US" sz="1100" dirty="0" smtClean="0"/>
              <a:t>Openness in discussing future direction.</a:t>
            </a:r>
          </a:p>
          <a:p>
            <a:pPr marL="1143000" lvl="2" indent="-228600">
              <a:buFontTx/>
              <a:buAutoNum type="alphaLcPeriod"/>
            </a:pPr>
            <a:r>
              <a:rPr lang="en-US" sz="1100" dirty="0" smtClean="0"/>
              <a:t>Working with others to ensure platforms work well together.</a:t>
            </a:r>
          </a:p>
          <a:p>
            <a:pPr marL="685800" lvl="1" indent="-228600">
              <a:buFontTx/>
              <a:buAutoNum type="arabicPeriod"/>
            </a:pPr>
            <a:r>
              <a:rPr lang="en-US" sz="1100" dirty="0" smtClean="0"/>
              <a:t>Staffing:</a:t>
            </a:r>
          </a:p>
          <a:p>
            <a:pPr marL="1143000" lvl="2" indent="-228600"/>
            <a:r>
              <a:rPr lang="en-US" sz="1100" dirty="0" smtClean="0"/>
              <a:t>a. Requires great people.</a:t>
            </a:r>
          </a:p>
          <a:p>
            <a:pPr marL="1143000" lvl="2" indent="-228600"/>
            <a:r>
              <a:rPr lang="en-US" sz="1100" dirty="0" smtClean="0"/>
              <a:t>b. Employing a multicultural workforce.</a:t>
            </a:r>
          </a:p>
          <a:p>
            <a:pPr marL="1143000" lvl="2" indent="-228600"/>
            <a:r>
              <a:rPr lang="en-US" sz="1100" dirty="0" smtClean="0"/>
              <a:t>c. Acquisition of key talent.</a:t>
            </a:r>
          </a:p>
          <a:p>
            <a:pPr marL="685800" lvl="1" indent="-228600">
              <a:buFontTx/>
              <a:buAutoNum type="arabicPeriod"/>
            </a:pPr>
            <a:r>
              <a:rPr lang="en-US" sz="1100" dirty="0" smtClean="0"/>
              <a:t>HRD</a:t>
            </a:r>
          </a:p>
          <a:p>
            <a:pPr marL="1143000" lvl="2" indent="-228600"/>
            <a:r>
              <a:rPr lang="en-US" sz="1100" dirty="0" smtClean="0"/>
              <a:t>a. Committed to personal excellence and self improvement.</a:t>
            </a:r>
          </a:p>
          <a:p>
            <a:pPr marL="1143000" lvl="2" indent="-228600"/>
            <a:r>
              <a:rPr lang="en-US" sz="1100" dirty="0" smtClean="0"/>
              <a:t>b. Integrate with new and existing partners.</a:t>
            </a:r>
          </a:p>
          <a:p>
            <a:pPr marL="685800" lvl="1" indent="-228600">
              <a:buFontTx/>
              <a:buAutoNum type="arabicPeriod"/>
            </a:pPr>
            <a:r>
              <a:rPr lang="en-US" sz="1100" dirty="0" smtClean="0"/>
              <a:t>Employee relations:</a:t>
            </a:r>
          </a:p>
          <a:p>
            <a:pPr marL="1143000" lvl="2" indent="-228600"/>
            <a:r>
              <a:rPr lang="en-US" sz="1100" dirty="0" smtClean="0"/>
              <a:t>a. Open and respectful.</a:t>
            </a:r>
          </a:p>
          <a:p>
            <a:pPr marL="1143000" lvl="2" indent="-228600"/>
            <a:r>
              <a:rPr lang="en-US" sz="1100" dirty="0" smtClean="0"/>
              <a:t>b. Excellence in everything we do.</a:t>
            </a:r>
          </a:p>
          <a:p>
            <a:pPr marL="685800" lvl="1" indent="-228600">
              <a:buFontTx/>
              <a:buAutoNum type="arabicPeriod"/>
            </a:pPr>
            <a:endParaRPr lang="en-US" sz="1100" dirty="0" smtClean="0"/>
          </a:p>
          <a:p>
            <a:pPr marL="228600" indent="-228600">
              <a:buFontTx/>
              <a:buAutoNum type="arabicPeriod"/>
            </a:pPr>
            <a:r>
              <a:rPr lang="en-US" sz="1100" dirty="0" smtClean="0"/>
              <a:t>Which of the functions are missing?</a:t>
            </a:r>
          </a:p>
          <a:p>
            <a:pPr marL="685800" lvl="1" indent="-228600"/>
            <a:r>
              <a:rPr lang="en-US" sz="1100" dirty="0" smtClean="0"/>
              <a:t>a. Compensation</a:t>
            </a:r>
          </a:p>
          <a:p>
            <a:pPr marL="685800" lvl="1" indent="-228600"/>
            <a:r>
              <a:rPr lang="en-US" sz="1100" dirty="0" smtClean="0"/>
              <a:t>b. Safety and health</a:t>
            </a:r>
          </a:p>
          <a:p>
            <a:pPr marL="228600" indent="-228600">
              <a:buFontTx/>
              <a:buAutoNum type="arabicPeriod"/>
            </a:pPr>
            <a:endParaRPr lang="en-US" sz="1100" dirty="0" smtClean="0"/>
          </a:p>
          <a:p>
            <a:pPr marL="228600" indent="-228600">
              <a:buFontTx/>
              <a:buAutoNum type="arabicPeriod"/>
            </a:pPr>
            <a:endParaRPr lang="en-US" sz="1100" dirty="0" smtClean="0"/>
          </a:p>
          <a:p>
            <a:pPr marL="228600" indent="-228600"/>
            <a:r>
              <a:rPr lang="en-US" sz="1100" dirty="0" smtClean="0"/>
              <a:t>Answers to all questions are found in the instructor's manual</a:t>
            </a:r>
            <a:r>
              <a:rPr lang="en-US" sz="1100" i="1" dirty="0" smtClean="0"/>
              <a:t>. </a:t>
            </a:r>
          </a:p>
          <a:p>
            <a:pPr marL="228600" indent="-228600"/>
            <a:endParaRPr lang="en-US" sz="1100" dirty="0" smtClean="0"/>
          </a:p>
          <a:p>
            <a:pPr marL="228600" indent="-228600"/>
            <a:endParaRPr lang="en-US" sz="1100" dirty="0" smtClean="0"/>
          </a:p>
        </p:txBody>
      </p:sp>
      <p:sp>
        <p:nvSpPr>
          <p:cNvPr id="36867" name="Slide Number Placeholder 3"/>
          <p:cNvSpPr>
            <a:spLocks noGrp="1"/>
          </p:cNvSpPr>
          <p:nvPr>
            <p:ph type="sldNum" sz="quarter" idx="5"/>
          </p:nvPr>
        </p:nvSpPr>
        <p:spPr>
          <a:noFill/>
        </p:spPr>
        <p:txBody>
          <a:bodyPr/>
          <a:lstStyle/>
          <a:p>
            <a:fld id="{C3698059-E9A6-4444-A24A-B9D137175BB2}"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a:xfrm>
            <a:off x="1160463" y="681038"/>
            <a:ext cx="3335337" cy="2501210"/>
          </a:xfrm>
          <a:ln/>
        </p:spPr>
      </p:sp>
      <p:sp>
        <p:nvSpPr>
          <p:cNvPr id="38914" name="Notes Placeholder 2"/>
          <p:cNvSpPr>
            <a:spLocks noGrp="1"/>
          </p:cNvSpPr>
          <p:nvPr>
            <p:ph type="body" idx="1"/>
          </p:nvPr>
        </p:nvSpPr>
        <p:spPr>
          <a:xfrm>
            <a:off x="609600" y="3700462"/>
            <a:ext cx="5486400" cy="4084638"/>
          </a:xfrm>
          <a:noFill/>
          <a:ln/>
        </p:spPr>
        <p:txBody>
          <a:bodyPr/>
          <a:lstStyle/>
          <a:p>
            <a:pPr>
              <a:lnSpc>
                <a:spcPct val="90000"/>
              </a:lnSpc>
            </a:pPr>
            <a:r>
              <a:rPr lang="en-US" sz="1100" b="1" dirty="0" smtClean="0"/>
              <a:t>Class Discussion – </a:t>
            </a:r>
          </a:p>
          <a:p>
            <a:pPr>
              <a:lnSpc>
                <a:spcPct val="90000"/>
              </a:lnSpc>
            </a:pPr>
            <a:r>
              <a:rPr lang="en-US" sz="1100" dirty="0" smtClean="0"/>
              <a:t>Companies use a variety of methods to articulate their mission statements. We know what they say, but how do we identify if a company is (or is not) living its mission statement? </a:t>
            </a:r>
          </a:p>
          <a:p>
            <a:pPr>
              <a:lnSpc>
                <a:spcPct val="90000"/>
              </a:lnSpc>
            </a:pPr>
            <a:endParaRPr lang="en-US" sz="1100" dirty="0" smtClean="0"/>
          </a:p>
          <a:p>
            <a:pPr>
              <a:lnSpc>
                <a:spcPct val="90000"/>
              </a:lnSpc>
            </a:pPr>
            <a:r>
              <a:rPr lang="en-US" sz="1100" dirty="0" smtClean="0"/>
              <a:t>Ask the class to discuss this from a consumer and employee point of view. </a:t>
            </a:r>
          </a:p>
          <a:p>
            <a:pPr>
              <a:lnSpc>
                <a:spcPct val="90000"/>
              </a:lnSpc>
            </a:pPr>
            <a:endParaRPr lang="en-US" sz="1100" dirty="0" smtClean="0"/>
          </a:p>
          <a:p>
            <a:pPr>
              <a:lnSpc>
                <a:spcPct val="90000"/>
              </a:lnSpc>
            </a:pPr>
            <a:r>
              <a:rPr lang="en-US" sz="1100" dirty="0" smtClean="0"/>
              <a:t>Consumers: Most consumers will identify an organization’s mission by the words it uses to describe itself. Marketing plays a primary role in sending the organization’s message to the public. For example, </a:t>
            </a:r>
            <a:r>
              <a:rPr lang="en-US" sz="1100" dirty="0" err="1" smtClean="0"/>
              <a:t>Wal</a:t>
            </a:r>
            <a:r>
              <a:rPr lang="en-US" sz="1100" dirty="0" smtClean="0"/>
              <a:t>-mart uses “Everyday low prices” in its marketing and Disney uses “Providing entertainment to people of all ages”. For Volvo, it’s all about safety. Consumers will then compare what the company says with what consumers observe in their interactions with the organization. </a:t>
            </a:r>
          </a:p>
          <a:p>
            <a:pPr>
              <a:lnSpc>
                <a:spcPct val="90000"/>
              </a:lnSpc>
            </a:pPr>
            <a:endParaRPr lang="en-US" sz="1100" dirty="0" smtClean="0"/>
          </a:p>
          <a:p>
            <a:pPr>
              <a:lnSpc>
                <a:spcPct val="90000"/>
              </a:lnSpc>
            </a:pPr>
            <a:r>
              <a:rPr lang="en-US" sz="1100" dirty="0" smtClean="0"/>
              <a:t>Employees: If you are an employee, you will identify your company’s mission statement through the organization’s policies, particularly its HR policies. For example, if a company states that it believes in a “high level of customer service,” an employee is going to expect service and product training; compensation that rewards good service; and a work environment that supports the commitment. </a:t>
            </a:r>
          </a:p>
          <a:p>
            <a:pPr>
              <a:lnSpc>
                <a:spcPct val="90000"/>
              </a:lnSpc>
            </a:pPr>
            <a:endParaRPr lang="en-US" sz="1100" dirty="0" smtClean="0"/>
          </a:p>
          <a:p>
            <a:pPr>
              <a:lnSpc>
                <a:spcPct val="90000"/>
              </a:lnSpc>
            </a:pPr>
            <a:r>
              <a:rPr lang="en-US" sz="1100" dirty="0" smtClean="0"/>
              <a:t>If a company says it values professional development, an employee would expect to see tuition reimbursement, career ladders and organizational support for training. </a:t>
            </a:r>
          </a:p>
          <a:p>
            <a:pPr>
              <a:lnSpc>
                <a:spcPct val="90000"/>
              </a:lnSpc>
            </a:pPr>
            <a:endParaRPr lang="en-US" sz="1100" dirty="0" smtClean="0"/>
          </a:p>
          <a:p>
            <a:pPr>
              <a:lnSpc>
                <a:spcPct val="90000"/>
              </a:lnSpc>
            </a:pPr>
            <a:r>
              <a:rPr lang="en-US" sz="1100" dirty="0" smtClean="0"/>
              <a:t>When the organization fails to live up to its mission statement and there is incongruence between what the organization says and what it does, consumers and employees become cynical and mistrustful of the organization. </a:t>
            </a:r>
          </a:p>
          <a:p>
            <a:pPr>
              <a:lnSpc>
                <a:spcPct val="90000"/>
              </a:lnSpc>
            </a:pPr>
            <a:endParaRPr lang="en-US" sz="1100" dirty="0" smtClean="0"/>
          </a:p>
        </p:txBody>
      </p:sp>
      <p:sp>
        <p:nvSpPr>
          <p:cNvPr id="38915" name="Slide Number Placeholder 3"/>
          <p:cNvSpPr>
            <a:spLocks noGrp="1"/>
          </p:cNvSpPr>
          <p:nvPr>
            <p:ph type="sldNum" sz="quarter" idx="5"/>
          </p:nvPr>
        </p:nvSpPr>
        <p:spPr>
          <a:noFill/>
        </p:spPr>
        <p:txBody>
          <a:bodyPr/>
          <a:lstStyle/>
          <a:p>
            <a:fld id="{C49613D9-C95C-4F96-ADA2-D5B28E38D2C5}"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60463" y="681038"/>
            <a:ext cx="1963737" cy="1472631"/>
          </a:xfrm>
          <a:ln/>
        </p:spPr>
      </p:sp>
      <p:sp>
        <p:nvSpPr>
          <p:cNvPr id="40962" name="Notes Placeholder 2"/>
          <p:cNvSpPr>
            <a:spLocks noGrp="1"/>
          </p:cNvSpPr>
          <p:nvPr>
            <p:ph type="body" idx="1"/>
          </p:nvPr>
        </p:nvSpPr>
        <p:spPr>
          <a:xfrm>
            <a:off x="609600" y="2481262"/>
            <a:ext cx="5486400" cy="4084638"/>
          </a:xfrm>
          <a:noFill/>
          <a:ln/>
        </p:spPr>
        <p:txBody>
          <a:bodyPr/>
          <a:lstStyle/>
          <a:p>
            <a:pPr>
              <a:lnSpc>
                <a:spcPct val="90000"/>
              </a:lnSpc>
            </a:pPr>
            <a:r>
              <a:rPr lang="en-US" b="1" dirty="0" smtClean="0"/>
              <a:t>Assignment for next class session – </a:t>
            </a:r>
          </a:p>
          <a:p>
            <a:pPr>
              <a:lnSpc>
                <a:spcPct val="90000"/>
              </a:lnSpc>
            </a:pPr>
            <a:endParaRPr lang="en-US" b="1" dirty="0" smtClean="0"/>
          </a:p>
          <a:p>
            <a:pPr>
              <a:lnSpc>
                <a:spcPct val="90000"/>
              </a:lnSpc>
              <a:buFontTx/>
              <a:buAutoNum type="arabicPeriod"/>
            </a:pPr>
            <a:r>
              <a:rPr lang="en-US" dirty="0" smtClean="0"/>
              <a:t>Students will research the mission and values statements of a specified organization. Students must use a for-profit organization. What does the organization say about itself? Mission and values statements can usually be found on an organization’s web site or in its annual report. </a:t>
            </a:r>
          </a:p>
          <a:p>
            <a:pPr>
              <a:lnSpc>
                <a:spcPct val="90000"/>
              </a:lnSpc>
              <a:buFontTx/>
              <a:buAutoNum type="arabicPeriod"/>
            </a:pPr>
            <a:endParaRPr lang="en-US" dirty="0" smtClean="0"/>
          </a:p>
          <a:p>
            <a:pPr>
              <a:lnSpc>
                <a:spcPct val="90000"/>
              </a:lnSpc>
              <a:buFontTx/>
              <a:buAutoNum type="arabicPeriod"/>
            </a:pPr>
            <a:r>
              <a:rPr lang="en-US" dirty="0" smtClean="0"/>
              <a:t>Students will do further research to determine what the organization does (or does not do) to live its mission and values. What does the press say? What do activist groups say about the organization? What do employees and customers say?</a:t>
            </a:r>
          </a:p>
          <a:p>
            <a:pPr>
              <a:lnSpc>
                <a:spcPct val="90000"/>
              </a:lnSpc>
              <a:buFontTx/>
              <a:buAutoNum type="arabicPeriod"/>
            </a:pPr>
            <a:endParaRPr lang="en-US" dirty="0" smtClean="0"/>
          </a:p>
          <a:p>
            <a:pPr>
              <a:lnSpc>
                <a:spcPct val="90000"/>
              </a:lnSpc>
              <a:buFontTx/>
              <a:buAutoNum type="arabicPeriod"/>
            </a:pPr>
            <a:r>
              <a:rPr lang="en-US" dirty="0" smtClean="0"/>
              <a:t>Students will write a short (2-3 page) paper summarizing their findings and should be prepared to discuss their findings at the next class meeting. </a:t>
            </a:r>
          </a:p>
          <a:p>
            <a:pPr>
              <a:lnSpc>
                <a:spcPct val="90000"/>
              </a:lnSpc>
              <a:buFontTx/>
              <a:buAutoNum type="arabicPeriod"/>
            </a:pPr>
            <a:endParaRPr lang="en-US" dirty="0" smtClean="0"/>
          </a:p>
          <a:p>
            <a:pPr>
              <a:lnSpc>
                <a:spcPct val="90000"/>
              </a:lnSpc>
            </a:pPr>
            <a:r>
              <a:rPr lang="en-US" dirty="0" smtClean="0"/>
              <a:t>More detailed instructions are found in the instructor’s manual.</a:t>
            </a:r>
          </a:p>
          <a:p>
            <a:pPr>
              <a:lnSpc>
                <a:spcPct val="90000"/>
              </a:lnSpc>
            </a:pPr>
            <a:endParaRPr lang="en-US" dirty="0" smtClean="0"/>
          </a:p>
          <a:p>
            <a:pPr>
              <a:lnSpc>
                <a:spcPct val="90000"/>
              </a:lnSpc>
            </a:pPr>
            <a:r>
              <a:rPr lang="en-US" dirty="0" smtClean="0"/>
              <a:t>Suggested organizations follow. Ask students to suggest others.</a:t>
            </a:r>
          </a:p>
          <a:p>
            <a:pPr>
              <a:lnSpc>
                <a:spcPct val="90000"/>
              </a:lnSpc>
            </a:pPr>
            <a:endParaRPr lang="en-US" dirty="0" smtClean="0"/>
          </a:p>
          <a:p>
            <a:pPr>
              <a:lnSpc>
                <a:spcPct val="90000"/>
              </a:lnSpc>
            </a:pPr>
            <a:r>
              <a:rPr lang="en-US" dirty="0" smtClean="0"/>
              <a:t>Nike – www.nikebiz.com</a:t>
            </a:r>
          </a:p>
          <a:p>
            <a:pPr>
              <a:lnSpc>
                <a:spcPct val="90000"/>
              </a:lnSpc>
            </a:pPr>
            <a:r>
              <a:rPr lang="en-US" dirty="0" smtClean="0"/>
              <a:t>Starbucks – www.starbucks.com</a:t>
            </a:r>
          </a:p>
          <a:p>
            <a:pPr>
              <a:lnSpc>
                <a:spcPct val="90000"/>
              </a:lnSpc>
            </a:pPr>
            <a:r>
              <a:rPr lang="en-US" dirty="0" smtClean="0"/>
              <a:t>The Gap – www.gapinc.com</a:t>
            </a:r>
          </a:p>
          <a:p>
            <a:pPr>
              <a:lnSpc>
                <a:spcPct val="90000"/>
              </a:lnSpc>
            </a:pPr>
            <a:r>
              <a:rPr lang="en-US" dirty="0" smtClean="0"/>
              <a:t>Olive Garden Restaurants – www.olivegarden.com</a:t>
            </a:r>
          </a:p>
          <a:p>
            <a:pPr>
              <a:lnSpc>
                <a:spcPct val="90000"/>
              </a:lnSpc>
            </a:pPr>
            <a:r>
              <a:rPr lang="en-US" dirty="0" smtClean="0"/>
              <a:t>Toyota - www.toyota.com/about/our_values/index.html</a:t>
            </a:r>
          </a:p>
          <a:p>
            <a:pPr>
              <a:lnSpc>
                <a:spcPct val="90000"/>
              </a:lnSpc>
            </a:pPr>
            <a:r>
              <a:rPr lang="en-US" dirty="0" smtClean="0"/>
              <a:t>Sara Lee - www.saralee.com/</a:t>
            </a:r>
          </a:p>
          <a:p>
            <a:pPr>
              <a:lnSpc>
                <a:spcPct val="90000"/>
              </a:lnSpc>
            </a:pPr>
            <a:r>
              <a:rPr lang="en-US" dirty="0" smtClean="0"/>
              <a:t>Anheuser-Busch - www.anheuser-busch.com/</a:t>
            </a:r>
          </a:p>
          <a:p>
            <a:pPr>
              <a:lnSpc>
                <a:spcPct val="90000"/>
              </a:lnSpc>
            </a:pPr>
            <a:r>
              <a:rPr lang="en-US" dirty="0" smtClean="0"/>
              <a:t>Kellogg’s - www.kelloggcompany.com/</a:t>
            </a:r>
          </a:p>
          <a:p>
            <a:pPr>
              <a:lnSpc>
                <a:spcPct val="90000"/>
              </a:lnSpc>
            </a:pPr>
            <a:r>
              <a:rPr lang="en-US" dirty="0" err="1" smtClean="0"/>
              <a:t>Pepsico</a:t>
            </a:r>
            <a:r>
              <a:rPr lang="en-US" dirty="0" smtClean="0"/>
              <a:t> - 	`www.pepsico.com/PEP_Citizenship/pepsicoValues/</a:t>
            </a:r>
          </a:p>
          <a:p>
            <a:pPr>
              <a:lnSpc>
                <a:spcPct val="90000"/>
              </a:lnSpc>
            </a:pPr>
            <a:endParaRPr lang="en-US" dirty="0" smtClean="0"/>
          </a:p>
        </p:txBody>
      </p:sp>
      <p:sp>
        <p:nvSpPr>
          <p:cNvPr id="40963" name="Slide Number Placeholder 3"/>
          <p:cNvSpPr>
            <a:spLocks noGrp="1"/>
          </p:cNvSpPr>
          <p:nvPr>
            <p:ph type="sldNum" sz="quarter" idx="5"/>
          </p:nvPr>
        </p:nvSpPr>
        <p:spPr>
          <a:noFill/>
        </p:spPr>
        <p:txBody>
          <a:bodyPr/>
          <a:lstStyle/>
          <a:p>
            <a:fld id="{9E97D728-01F8-4B83-9F6C-D4D68EC88E0B}"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marL="228600" indent="-228600">
              <a:defRPr/>
            </a:pPr>
            <a:endParaRPr lang="en-US" dirty="0" smtClean="0"/>
          </a:p>
          <a:p>
            <a:pPr>
              <a:defRPr/>
            </a:pPr>
            <a:endParaRPr lang="en-US" dirty="0"/>
          </a:p>
        </p:txBody>
      </p:sp>
      <p:sp>
        <p:nvSpPr>
          <p:cNvPr id="43011" name="Slide Number Placeholder 3"/>
          <p:cNvSpPr>
            <a:spLocks noGrp="1"/>
          </p:cNvSpPr>
          <p:nvPr>
            <p:ph type="sldNum" sz="quarter" idx="5"/>
          </p:nvPr>
        </p:nvSpPr>
        <p:spPr>
          <a:noFill/>
        </p:spPr>
        <p:txBody>
          <a:bodyPr/>
          <a:lstStyle/>
          <a:p>
            <a:fld id="{CE1049C3-4841-4ED7-8421-7B4169C05FD2}"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r>
              <a:rPr lang="en-US" dirty="0" smtClean="0"/>
              <a:t>Start your second class session with student research reports. Ask them to briefly discuss:</a:t>
            </a:r>
          </a:p>
          <a:p>
            <a:endParaRPr lang="en-US" dirty="0" smtClean="0"/>
          </a:p>
          <a:p>
            <a:pPr>
              <a:buFontTx/>
              <a:buAutoNum type="arabicPeriod"/>
            </a:pPr>
            <a:r>
              <a:rPr lang="en-US" dirty="0" smtClean="0"/>
              <a:t>The organization they investigated.</a:t>
            </a:r>
          </a:p>
          <a:p>
            <a:pPr>
              <a:buFontTx/>
              <a:buAutoNum type="arabicPeriod"/>
            </a:pPr>
            <a:r>
              <a:rPr lang="en-US" dirty="0" smtClean="0"/>
              <a:t>The organization’s mission and values statement. What does the organization say about itself?</a:t>
            </a:r>
          </a:p>
          <a:p>
            <a:pPr>
              <a:buFontTx/>
              <a:buAutoNum type="arabicPeriod"/>
            </a:pPr>
            <a:r>
              <a:rPr lang="en-US" dirty="0" smtClean="0"/>
              <a:t>What do others say about it? Employees? Consumers? The media? Activists? Others as appropriate? </a:t>
            </a:r>
          </a:p>
          <a:p>
            <a:pPr>
              <a:buFontTx/>
              <a:buAutoNum type="arabicPeriod"/>
            </a:pPr>
            <a:r>
              <a:rPr lang="en-US" dirty="0" smtClean="0"/>
              <a:t>How is the organization living its mission and values? Is there congruence between what it says and what it does?</a:t>
            </a:r>
          </a:p>
          <a:p>
            <a:pPr>
              <a:buFontTx/>
              <a:buAutoNum type="arabicPeriod"/>
            </a:pPr>
            <a:r>
              <a:rPr lang="en-US" dirty="0" smtClean="0"/>
              <a:t>What HR activities does it engage in that reinforces its mission and values?</a:t>
            </a:r>
          </a:p>
          <a:p>
            <a:endParaRPr lang="en-US" dirty="0" smtClean="0"/>
          </a:p>
        </p:txBody>
      </p:sp>
      <p:sp>
        <p:nvSpPr>
          <p:cNvPr id="45059" name="Slide Number Placeholder 3"/>
          <p:cNvSpPr>
            <a:spLocks noGrp="1"/>
          </p:cNvSpPr>
          <p:nvPr>
            <p:ph type="sldNum" sz="quarter" idx="5"/>
          </p:nvPr>
        </p:nvSpPr>
        <p:spPr>
          <a:noFill/>
        </p:spPr>
        <p:txBody>
          <a:bodyPr/>
          <a:lstStyle/>
          <a:p>
            <a:fld id="{C1C34D7F-3E10-45FB-A214-B83B93FCA24A}"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ln/>
        </p:spPr>
      </p:sp>
      <p:sp>
        <p:nvSpPr>
          <p:cNvPr id="47106" name="Notes Placeholder 2"/>
          <p:cNvSpPr>
            <a:spLocks noGrp="1"/>
          </p:cNvSpPr>
          <p:nvPr>
            <p:ph type="body" idx="1"/>
          </p:nvPr>
        </p:nvSpPr>
        <p:spPr>
          <a:noFill/>
          <a:ln/>
        </p:spPr>
        <p:txBody>
          <a:bodyPr/>
          <a:lstStyle/>
          <a:p>
            <a:r>
              <a:rPr lang="en-US" b="1" dirty="0" smtClean="0"/>
              <a:t>Class Activity: </a:t>
            </a:r>
            <a:r>
              <a:rPr lang="en-US" dirty="0" smtClean="0"/>
              <a:t>After the research reports, distribute the Wal-Mart handout found in the instructor's manual. It includes the discussion of Wal-Mart’s beliefs and values statement found on Wal-Mart’s web site at http://walmartstores.com/AboutUs/321.aspx.</a:t>
            </a:r>
          </a:p>
          <a:p>
            <a:endParaRPr lang="en-US" dirty="0" smtClean="0"/>
          </a:p>
          <a:p>
            <a:r>
              <a:rPr lang="en-US" dirty="0" smtClean="0"/>
              <a:t>Spend a few minutes discussing the Wal-Mart values before viewing the video. </a:t>
            </a:r>
          </a:p>
          <a:p>
            <a:endParaRPr lang="en-US" dirty="0" smtClean="0"/>
          </a:p>
          <a:p>
            <a:r>
              <a:rPr lang="en-US" b="1" dirty="0" smtClean="0"/>
              <a:t>Show the 20-minute summary version of the video, “Wal-Mart: the High Cost of Low Price.” </a:t>
            </a:r>
            <a:r>
              <a:rPr lang="en-US" dirty="0" smtClean="0"/>
              <a:t>You will find the summary version under “highlights” on the menu. As they view the video, ask students to think about the HR issues portrayed in the video. </a:t>
            </a:r>
          </a:p>
          <a:p>
            <a:endParaRPr lang="en-US" dirty="0" smtClean="0"/>
          </a:p>
          <a:p>
            <a:r>
              <a:rPr lang="en-US" b="1" dirty="0" smtClean="0"/>
              <a:t>Note:</a:t>
            </a:r>
            <a:r>
              <a:rPr lang="en-US" dirty="0" smtClean="0"/>
              <a:t> The</a:t>
            </a:r>
            <a:r>
              <a:rPr lang="en-US" baseline="0" dirty="0" smtClean="0"/>
              <a:t> video, </a:t>
            </a:r>
            <a:r>
              <a:rPr lang="en-US" i="1" baseline="0" dirty="0" smtClean="0"/>
              <a:t>Wal-Mart: The High Cost of Low Price</a:t>
            </a:r>
            <a:r>
              <a:rPr lang="en-US" baseline="0" dirty="0" smtClean="0"/>
              <a:t>, is NOT available at </a:t>
            </a:r>
          </a:p>
          <a:p>
            <a:r>
              <a:rPr lang="en-US" baseline="0" dirty="0" smtClean="0"/>
              <a:t>Wal-Mart. You may find it at your public library or purchase it from Amazon.com.</a:t>
            </a:r>
            <a:endParaRPr lang="en-US" dirty="0" smtClean="0"/>
          </a:p>
        </p:txBody>
      </p:sp>
      <p:sp>
        <p:nvSpPr>
          <p:cNvPr id="47107" name="Slide Number Placeholder 3"/>
          <p:cNvSpPr>
            <a:spLocks noGrp="1"/>
          </p:cNvSpPr>
          <p:nvPr>
            <p:ph type="sldNum" sz="quarter" idx="5"/>
          </p:nvPr>
        </p:nvSpPr>
        <p:spPr>
          <a:noFill/>
        </p:spPr>
        <p:txBody>
          <a:bodyPr/>
          <a:lstStyle/>
          <a:p>
            <a:fld id="{F5EBC32F-2536-4A30-A763-CEA2D9E4CEBA}"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a:xfrm>
            <a:off x="1160463" y="681038"/>
            <a:ext cx="1125537" cy="844054"/>
          </a:xfrm>
          <a:ln/>
        </p:spPr>
      </p:sp>
      <p:sp>
        <p:nvSpPr>
          <p:cNvPr id="49154" name="Notes Placeholder 2"/>
          <p:cNvSpPr>
            <a:spLocks noGrp="1"/>
          </p:cNvSpPr>
          <p:nvPr>
            <p:ph type="body" idx="1"/>
          </p:nvPr>
        </p:nvSpPr>
        <p:spPr>
          <a:xfrm>
            <a:off x="685800" y="1566862"/>
            <a:ext cx="5486400" cy="5991226"/>
          </a:xfrm>
          <a:noFill/>
          <a:ln/>
        </p:spPr>
        <p:txBody>
          <a:bodyPr/>
          <a:lstStyle/>
          <a:p>
            <a:pPr>
              <a:lnSpc>
                <a:spcPct val="90000"/>
              </a:lnSpc>
            </a:pPr>
            <a:r>
              <a:rPr lang="en-US" dirty="0" smtClean="0"/>
              <a:t>At the end of the video, come back to the three questions on this slide. </a:t>
            </a:r>
          </a:p>
          <a:p>
            <a:pPr>
              <a:lnSpc>
                <a:spcPct val="90000"/>
              </a:lnSpc>
            </a:pPr>
            <a:r>
              <a:rPr lang="en-US" b="1" dirty="0" smtClean="0"/>
              <a:t>Congruence? </a:t>
            </a:r>
          </a:p>
          <a:p>
            <a:pPr>
              <a:lnSpc>
                <a:spcPct val="90000"/>
              </a:lnSpc>
            </a:pPr>
            <a:r>
              <a:rPr lang="en-US" dirty="0" smtClean="0"/>
              <a:t>Students will see the obvious incongruence between the video and what is portrayed on the Wal-Mart web site. Ask them to comment on how they will determine what is true regarding Wal-Mart as well as any other organization. Remind them to be aware of bias in reporting. Of course, every organization will make itself look like “the good guys” in its corporate press, but films and other media sources may contain bias as well. Where else can we get information and how will we decide what to believe? </a:t>
            </a:r>
          </a:p>
          <a:p>
            <a:pPr>
              <a:lnSpc>
                <a:spcPct val="90000"/>
              </a:lnSpc>
            </a:pPr>
            <a:r>
              <a:rPr lang="en-US" b="1" dirty="0" smtClean="0"/>
              <a:t>HR issues identified in the film:</a:t>
            </a:r>
            <a:endParaRPr lang="en-US" dirty="0" smtClean="0"/>
          </a:p>
          <a:p>
            <a:pPr>
              <a:lnSpc>
                <a:spcPct val="90000"/>
              </a:lnSpc>
            </a:pPr>
            <a:r>
              <a:rPr lang="en-US" dirty="0" smtClean="0"/>
              <a:t>Outsourcing.</a:t>
            </a:r>
          </a:p>
          <a:p>
            <a:pPr>
              <a:lnSpc>
                <a:spcPct val="90000"/>
              </a:lnSpc>
            </a:pPr>
            <a:r>
              <a:rPr lang="en-US" dirty="0" smtClean="0"/>
              <a:t>Overtime compensation.</a:t>
            </a:r>
          </a:p>
          <a:p>
            <a:pPr>
              <a:lnSpc>
                <a:spcPct val="90000"/>
              </a:lnSpc>
            </a:pPr>
            <a:r>
              <a:rPr lang="en-US" dirty="0" smtClean="0"/>
              <a:t>Health benefits.</a:t>
            </a:r>
          </a:p>
          <a:p>
            <a:pPr>
              <a:lnSpc>
                <a:spcPct val="90000"/>
              </a:lnSpc>
            </a:pPr>
            <a:r>
              <a:rPr lang="en-US" dirty="0" smtClean="0"/>
              <a:t>Discrimination.</a:t>
            </a:r>
          </a:p>
          <a:p>
            <a:pPr>
              <a:lnSpc>
                <a:spcPct val="90000"/>
              </a:lnSpc>
            </a:pPr>
            <a:r>
              <a:rPr lang="en-US" b="1" dirty="0" smtClean="0"/>
              <a:t>HR’s influence:</a:t>
            </a:r>
          </a:p>
          <a:p>
            <a:pPr>
              <a:lnSpc>
                <a:spcPct val="90000"/>
              </a:lnSpc>
            </a:pPr>
            <a:r>
              <a:rPr lang="en-US" dirty="0" smtClean="0"/>
              <a:t>Corporate citizenship, also known as corporate social responsibility, is based on the idea that when organizations make decisions, they must consider the broad effect of that decision, including its effect on customers, partners and employees as well as the effect on the economy, environment and society as a whole. Strategic human resource decisions will have a long-term effect reaching far beyond the organization. </a:t>
            </a:r>
          </a:p>
          <a:p>
            <a:pPr>
              <a:lnSpc>
                <a:spcPct val="90000"/>
              </a:lnSpc>
            </a:pPr>
            <a:endParaRPr lang="en-US" dirty="0" smtClean="0"/>
          </a:p>
          <a:p>
            <a:pPr>
              <a:lnSpc>
                <a:spcPct val="90000"/>
              </a:lnSpc>
            </a:pPr>
            <a:r>
              <a:rPr lang="en-US" dirty="0" smtClean="0"/>
              <a:t>For example, decisions about compensation, benefits and training will all influence the local economy. When employees receive training, the skill level of the immediate labor force is elevated. A skilled labor force translates, in the long term, into attracting additional businesses to the community, thereby increasing jobs and strengthening the economy. Certainly, compensation directly affects the community through employee spending. </a:t>
            </a:r>
          </a:p>
          <a:p>
            <a:pPr>
              <a:lnSpc>
                <a:spcPct val="90000"/>
              </a:lnSpc>
            </a:pPr>
            <a:endParaRPr lang="en-US" dirty="0" smtClean="0"/>
          </a:p>
          <a:p>
            <a:pPr>
              <a:lnSpc>
                <a:spcPct val="90000"/>
              </a:lnSpc>
            </a:pPr>
            <a:r>
              <a:rPr lang="en-US" dirty="0" smtClean="0"/>
              <a:t>Organizations demonstrate corporate social responsibility through their actions, such as supporting a charity or allowing employees an extra paid day off each year for volunteer work. HR can play a significant role in influencing the organization’s policies that support social responsibility. What we do and how we do it as HR managers is part of a larger responsibility that affects our profession, our organizations and our communities. </a:t>
            </a:r>
          </a:p>
          <a:p>
            <a:pPr>
              <a:lnSpc>
                <a:spcPct val="90000"/>
              </a:lnSpc>
            </a:pPr>
            <a:endParaRPr lang="en-US" dirty="0" smtClean="0"/>
          </a:p>
          <a:p>
            <a:pPr>
              <a:lnSpc>
                <a:spcPct val="90000"/>
              </a:lnSpc>
            </a:pPr>
            <a:r>
              <a:rPr lang="en-US" dirty="0" smtClean="0"/>
              <a:t>In your opinion, how much influence does the HR department at Wal-Mart have on how the company does business?</a:t>
            </a:r>
          </a:p>
          <a:p>
            <a:pPr>
              <a:lnSpc>
                <a:spcPct val="90000"/>
              </a:lnSpc>
            </a:pPr>
            <a:endParaRPr lang="en-US" dirty="0" smtClean="0"/>
          </a:p>
          <a:p>
            <a:pPr>
              <a:lnSpc>
                <a:spcPct val="90000"/>
              </a:lnSpc>
            </a:pPr>
            <a:endParaRPr lang="en-US" dirty="0" smtClean="0"/>
          </a:p>
          <a:p>
            <a:pPr>
              <a:lnSpc>
                <a:spcPct val="90000"/>
              </a:lnSpc>
            </a:pPr>
            <a:endParaRPr lang="en-US" dirty="0" smtClean="0"/>
          </a:p>
          <a:p>
            <a:pPr>
              <a:lnSpc>
                <a:spcPct val="90000"/>
              </a:lnSpc>
            </a:pPr>
            <a:endParaRPr lang="en-US" dirty="0" smtClean="0"/>
          </a:p>
          <a:p>
            <a:pPr>
              <a:lnSpc>
                <a:spcPct val="90000"/>
              </a:lnSpc>
            </a:pPr>
            <a:endParaRPr lang="en-US" dirty="0" smtClean="0"/>
          </a:p>
          <a:p>
            <a:pPr>
              <a:lnSpc>
                <a:spcPct val="90000"/>
              </a:lnSpc>
            </a:pPr>
            <a:endParaRPr lang="en-US" dirty="0" smtClean="0"/>
          </a:p>
          <a:p>
            <a:pPr>
              <a:lnSpc>
                <a:spcPct val="90000"/>
              </a:lnSpc>
            </a:pPr>
            <a:r>
              <a:rPr lang="en-US" dirty="0" smtClean="0"/>
              <a:t> </a:t>
            </a:r>
          </a:p>
        </p:txBody>
      </p:sp>
      <p:sp>
        <p:nvSpPr>
          <p:cNvPr id="49155" name="Slide Number Placeholder 3"/>
          <p:cNvSpPr>
            <a:spLocks noGrp="1"/>
          </p:cNvSpPr>
          <p:nvPr>
            <p:ph type="sldNum" sz="quarter" idx="5"/>
          </p:nvPr>
        </p:nvSpPr>
        <p:spPr>
          <a:noFill/>
        </p:spPr>
        <p:txBody>
          <a:bodyPr/>
          <a:lstStyle/>
          <a:p>
            <a:fld id="{3BEB7072-953A-4AA7-AFD6-18FB695A73DC}"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ln/>
        </p:spPr>
      </p:sp>
      <p:sp>
        <p:nvSpPr>
          <p:cNvPr id="51202" name="Notes Placeholder 2"/>
          <p:cNvSpPr>
            <a:spLocks noGrp="1"/>
          </p:cNvSpPr>
          <p:nvPr>
            <p:ph type="body" idx="1"/>
          </p:nvPr>
        </p:nvSpPr>
        <p:spPr>
          <a:noFill/>
          <a:ln/>
        </p:spPr>
        <p:txBody>
          <a:bodyPr/>
          <a:lstStyle/>
          <a:p>
            <a:r>
              <a:rPr lang="en-US" b="1" dirty="0" smtClean="0"/>
              <a:t>Assignment for Session #3</a:t>
            </a:r>
          </a:p>
          <a:p>
            <a:endParaRPr lang="en-US" b="1" dirty="0" smtClean="0"/>
          </a:p>
          <a:p>
            <a:r>
              <a:rPr lang="en-US" dirty="0" smtClean="0"/>
              <a:t>Assign the </a:t>
            </a:r>
            <a:r>
              <a:rPr lang="en-US" i="1" dirty="0" smtClean="0"/>
              <a:t>Green Team at DPI Printing </a:t>
            </a:r>
            <a:r>
              <a:rPr lang="en-US" dirty="0" smtClean="0"/>
              <a:t>case. Students could complete this assignment individually or as a group project, depending on what works best in your class. The case requires students to design HR strategies that will reinforce the mission and values and support the new direction of DPI Printing. Students will present their findings during the next class session. </a:t>
            </a:r>
          </a:p>
          <a:p>
            <a:endParaRPr lang="en-US" dirty="0" smtClean="0"/>
          </a:p>
          <a:p>
            <a:r>
              <a:rPr lang="en-US" dirty="0" smtClean="0"/>
              <a:t>Further instructions and materials for this case are found in the instructor’s manual. </a:t>
            </a:r>
          </a:p>
        </p:txBody>
      </p:sp>
      <p:sp>
        <p:nvSpPr>
          <p:cNvPr id="51203" name="Slide Number Placeholder 3"/>
          <p:cNvSpPr>
            <a:spLocks noGrp="1"/>
          </p:cNvSpPr>
          <p:nvPr>
            <p:ph type="sldNum" sz="quarter" idx="5"/>
          </p:nvPr>
        </p:nvSpPr>
        <p:spPr>
          <a:noFill/>
        </p:spPr>
        <p:txBody>
          <a:bodyPr/>
          <a:lstStyle/>
          <a:p>
            <a:fld id="{D8AD751E-81A0-428A-B04A-8F0CDC789DAD}"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ln/>
        </p:spPr>
      </p:sp>
      <p:sp>
        <p:nvSpPr>
          <p:cNvPr id="53251" name="Slide Number Placeholder 3"/>
          <p:cNvSpPr>
            <a:spLocks noGrp="1"/>
          </p:cNvSpPr>
          <p:nvPr>
            <p:ph type="sldNum" sz="quarter" idx="5"/>
          </p:nvPr>
        </p:nvSpPr>
        <p:spPr>
          <a:noFill/>
        </p:spPr>
        <p:txBody>
          <a:bodyPr/>
          <a:lstStyle/>
          <a:p>
            <a:fld id="{42584306-3BA0-475C-A4AA-5044F51EDC96}"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p:spPr>
        <p:txBody>
          <a:bodyPr/>
          <a:lstStyle/>
          <a:p>
            <a:pPr eaLnBrk="1" hangingPunct="1"/>
            <a:r>
              <a:rPr lang="en-US" smtClean="0"/>
              <a:t>Objectives for the class.</a:t>
            </a:r>
          </a:p>
        </p:txBody>
      </p:sp>
      <p:sp>
        <p:nvSpPr>
          <p:cNvPr id="18435" name="Slide Number Placeholder 3"/>
          <p:cNvSpPr>
            <a:spLocks noGrp="1"/>
          </p:cNvSpPr>
          <p:nvPr>
            <p:ph type="sldNum" sz="quarter" idx="5"/>
          </p:nvPr>
        </p:nvSpPr>
        <p:spPr>
          <a:noFill/>
        </p:spPr>
        <p:txBody>
          <a:bodyPr/>
          <a:lstStyle/>
          <a:p>
            <a:fld id="{B669392E-D9D7-4DA5-BDE5-76F4788ACE49}"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ln/>
        </p:spPr>
      </p:sp>
      <p:sp>
        <p:nvSpPr>
          <p:cNvPr id="55298" name="Notes Placeholder 2"/>
          <p:cNvSpPr>
            <a:spLocks noGrp="1"/>
          </p:cNvSpPr>
          <p:nvPr>
            <p:ph type="body" idx="1"/>
          </p:nvPr>
        </p:nvSpPr>
        <p:spPr>
          <a:noFill/>
          <a:ln/>
        </p:spPr>
        <p:txBody>
          <a:bodyPr/>
          <a:lstStyle/>
          <a:p>
            <a:r>
              <a:rPr lang="en-US" b="1" smtClean="0"/>
              <a:t>Class Activity:</a:t>
            </a:r>
          </a:p>
          <a:p>
            <a:endParaRPr lang="en-US" b="1" smtClean="0"/>
          </a:p>
          <a:p>
            <a:r>
              <a:rPr lang="en-US" smtClean="0"/>
              <a:t>Students will present their findings and discuss what DPI’s HR department can do to reinforce the organization’s new direction. </a:t>
            </a:r>
          </a:p>
          <a:p>
            <a:endParaRPr lang="en-US" smtClean="0"/>
          </a:p>
          <a:p>
            <a:r>
              <a:rPr lang="en-US" smtClean="0"/>
              <a:t>As with all cases, there is no one right answer. Students will have a variety of suggestions, so be sure there is enough time to hear from everyone and discuss their ideas.</a:t>
            </a:r>
          </a:p>
        </p:txBody>
      </p:sp>
      <p:sp>
        <p:nvSpPr>
          <p:cNvPr id="55299" name="Slide Number Placeholder 3"/>
          <p:cNvSpPr>
            <a:spLocks noGrp="1"/>
          </p:cNvSpPr>
          <p:nvPr>
            <p:ph type="sldNum" sz="quarter" idx="5"/>
          </p:nvPr>
        </p:nvSpPr>
        <p:spPr>
          <a:noFill/>
        </p:spPr>
        <p:txBody>
          <a:bodyPr/>
          <a:lstStyle/>
          <a:p>
            <a:fld id="{FF75B932-F254-443E-A982-018F7A69602E}"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a:xfrm>
            <a:off x="228600" y="576262"/>
            <a:ext cx="1143000" cy="857150"/>
          </a:xfrm>
          <a:ln/>
        </p:spPr>
      </p:sp>
      <p:sp>
        <p:nvSpPr>
          <p:cNvPr id="57346" name="Notes Placeholder 2"/>
          <p:cNvSpPr>
            <a:spLocks noGrp="1"/>
          </p:cNvSpPr>
          <p:nvPr>
            <p:ph type="body" idx="1"/>
          </p:nvPr>
        </p:nvSpPr>
        <p:spPr>
          <a:xfrm>
            <a:off x="1447800" y="271462"/>
            <a:ext cx="5181600" cy="4084638"/>
          </a:xfrm>
          <a:noFill/>
          <a:ln/>
        </p:spPr>
        <p:txBody>
          <a:bodyPr/>
          <a:lstStyle/>
          <a:p>
            <a:pPr>
              <a:lnSpc>
                <a:spcPct val="80000"/>
              </a:lnSpc>
            </a:pPr>
            <a:r>
              <a:rPr lang="en-US" sz="1100" dirty="0" smtClean="0"/>
              <a:t>Go back to the HR functions (slide 10) introduced earlier and discuss each area in terms of the activities that can strategically influence attainment of the organization’s mission. </a:t>
            </a:r>
          </a:p>
          <a:p>
            <a:pPr>
              <a:lnSpc>
                <a:spcPct val="80000"/>
              </a:lnSpc>
            </a:pPr>
            <a:endParaRPr lang="en-US" sz="1100" b="1" dirty="0" smtClean="0"/>
          </a:p>
          <a:p>
            <a:pPr>
              <a:lnSpc>
                <a:spcPct val="80000"/>
              </a:lnSpc>
            </a:pPr>
            <a:r>
              <a:rPr lang="en-US" sz="1100" b="1" dirty="0" smtClean="0"/>
              <a:t>Ask students to suggest ideas. </a:t>
            </a:r>
            <a:r>
              <a:rPr lang="en-US" sz="1100" dirty="0" smtClean="0"/>
              <a:t>Most HR activities can be aligned to reinforce an organization’s mission and values. Support--or lack of support--for the mission depends on how HR policies are structured. Some suggestions follow, but students will likely add more.</a:t>
            </a:r>
          </a:p>
          <a:p>
            <a:pPr>
              <a:lnSpc>
                <a:spcPct val="80000"/>
              </a:lnSpc>
            </a:pPr>
            <a:r>
              <a:rPr lang="en-US" sz="1100" b="1" dirty="0" smtClean="0"/>
              <a:t>Strategic management and planning: </a:t>
            </a:r>
          </a:p>
          <a:p>
            <a:pPr>
              <a:lnSpc>
                <a:spcPct val="80000"/>
              </a:lnSpc>
            </a:pPr>
            <a:r>
              <a:rPr lang="en-US" sz="1100" dirty="0" smtClean="0"/>
              <a:t>HR must be a key player in the organization’s strategic planning. </a:t>
            </a:r>
          </a:p>
          <a:p>
            <a:pPr>
              <a:lnSpc>
                <a:spcPct val="80000"/>
              </a:lnSpc>
            </a:pPr>
            <a:r>
              <a:rPr lang="en-US" sz="1100" dirty="0" smtClean="0"/>
              <a:t>Forecast future HR staffing needs.</a:t>
            </a:r>
          </a:p>
          <a:p>
            <a:pPr>
              <a:lnSpc>
                <a:spcPct val="80000"/>
              </a:lnSpc>
            </a:pPr>
            <a:r>
              <a:rPr lang="en-US" sz="1100" dirty="0" smtClean="0"/>
              <a:t>Maintain HRIS system with current data on employee numbers and skill levels.</a:t>
            </a:r>
          </a:p>
          <a:p>
            <a:pPr>
              <a:lnSpc>
                <a:spcPct val="80000"/>
              </a:lnSpc>
            </a:pPr>
            <a:r>
              <a:rPr lang="en-US" sz="1100" dirty="0" smtClean="0"/>
              <a:t>Establish succession plans.</a:t>
            </a:r>
          </a:p>
          <a:p>
            <a:pPr>
              <a:lnSpc>
                <a:spcPct val="80000"/>
              </a:lnSpc>
            </a:pPr>
            <a:r>
              <a:rPr lang="en-US" sz="1100" b="1" dirty="0" smtClean="0"/>
              <a:t>Staffing:</a:t>
            </a:r>
          </a:p>
          <a:p>
            <a:pPr>
              <a:lnSpc>
                <a:spcPct val="80000"/>
              </a:lnSpc>
            </a:pPr>
            <a:r>
              <a:rPr lang="en-US" sz="1100" dirty="0" smtClean="0"/>
              <a:t>In conjunction with the strategic plan, maintain staffing levels that meet the present and future needs of the organization. Depending on where the organization is going, this may involve hiring, retraining, transfer or retrenchment of employees. Plan for replacement of retiring Baby</a:t>
            </a:r>
            <a:r>
              <a:rPr lang="en-US" sz="1100" baseline="0" dirty="0" smtClean="0"/>
              <a:t> </a:t>
            </a:r>
            <a:r>
              <a:rPr lang="en-US" sz="1100" dirty="0" smtClean="0"/>
              <a:t>Boomer employees.</a:t>
            </a:r>
          </a:p>
          <a:p>
            <a:pPr>
              <a:lnSpc>
                <a:spcPct val="80000"/>
              </a:lnSpc>
            </a:pPr>
            <a:r>
              <a:rPr lang="en-US" sz="1100" b="1" dirty="0" smtClean="0"/>
              <a:t>Human resource development:</a:t>
            </a:r>
          </a:p>
          <a:p>
            <a:pPr>
              <a:lnSpc>
                <a:spcPct val="80000"/>
              </a:lnSpc>
            </a:pPr>
            <a:r>
              <a:rPr lang="en-US" sz="1100" dirty="0" smtClean="0"/>
              <a:t>Training should be on</a:t>
            </a:r>
            <a:r>
              <a:rPr lang="en-US" sz="1100" baseline="0" dirty="0" smtClean="0"/>
              <a:t>g</a:t>
            </a:r>
            <a:r>
              <a:rPr lang="en-US" sz="1100" dirty="0" smtClean="0"/>
              <a:t>oing to ensure employees have the skill levels needed to carry the organization into the future.</a:t>
            </a:r>
          </a:p>
          <a:p>
            <a:pPr>
              <a:lnSpc>
                <a:spcPct val="80000"/>
              </a:lnSpc>
            </a:pPr>
            <a:r>
              <a:rPr lang="en-US" sz="1100" dirty="0" smtClean="0"/>
              <a:t>Align with succession plans to ensure there is leadership training available to present and future management personnel. </a:t>
            </a:r>
          </a:p>
          <a:p>
            <a:pPr>
              <a:lnSpc>
                <a:spcPct val="80000"/>
              </a:lnSpc>
            </a:pPr>
            <a:r>
              <a:rPr lang="en-US" sz="1100" b="1" dirty="0" smtClean="0"/>
              <a:t>Compensation:</a:t>
            </a:r>
          </a:p>
          <a:p>
            <a:pPr>
              <a:lnSpc>
                <a:spcPct val="80000"/>
              </a:lnSpc>
            </a:pPr>
            <a:r>
              <a:rPr lang="en-US" sz="1100" dirty="0" smtClean="0"/>
              <a:t>Design and implement a compensation system that is in harmony with the organization’s mission and values. Ensure there is a blend of direct and indirect compensation that reflects the organization’s objectives while maintaining appropriate budget levels. For example, if the organization desires longevity, ensure there are longevity awards and compensation that favors retention. If the organization favors employee development, include tuition reimbursement and professional development funds in the compensation package. </a:t>
            </a:r>
          </a:p>
          <a:p>
            <a:pPr>
              <a:lnSpc>
                <a:spcPct val="80000"/>
              </a:lnSpc>
            </a:pPr>
            <a:r>
              <a:rPr lang="en-US" sz="1100" b="1" dirty="0" smtClean="0"/>
              <a:t>Employee relations:</a:t>
            </a:r>
          </a:p>
          <a:p>
            <a:pPr>
              <a:lnSpc>
                <a:spcPct val="80000"/>
              </a:lnSpc>
            </a:pPr>
            <a:r>
              <a:rPr lang="en-US" sz="1100" dirty="0" smtClean="0"/>
              <a:t>Encourage communication and open-door policies at all levels within the organization. Ensure there is a grievance process for managing employee issues. Create an employee hotline, ombudsperson, peer review committee, etc. as is appropriate to hear and recommend solutions to employee issues. Conduct regular employee surveys. Report and act on the survey results. Provide training to managers at all levels on skills such as conducting performance appraisals, managing discipline, sexual harassment, conflict resolution, etc.</a:t>
            </a:r>
          </a:p>
          <a:p>
            <a:pPr>
              <a:lnSpc>
                <a:spcPct val="80000"/>
              </a:lnSpc>
            </a:pPr>
            <a:r>
              <a:rPr lang="en-US" sz="1100" b="1" dirty="0" smtClean="0"/>
              <a:t>Safety and health/risk management: </a:t>
            </a:r>
          </a:p>
          <a:p>
            <a:pPr>
              <a:lnSpc>
                <a:spcPct val="80000"/>
              </a:lnSpc>
            </a:pPr>
            <a:r>
              <a:rPr lang="en-US" sz="1100" dirty="0" smtClean="0"/>
              <a:t>Establish and maintain safety committees. Foster an environment that values and rewards safety. Create and enforce safety policies, including appropriate behavior, drug and alcohol abuse, workplace weapon bans, etc. Ensure careful screening, reference checking and selection of employees. Establish a no-tolerance policy for safety violations. Ensure employees are aware of hazards in the workplace and practice emergency drills. Monitor and ensure strict adherence to OSHA standards. Monitor records management to ensure employee privacy as well as appropriate employee right-to-know policies. </a:t>
            </a:r>
          </a:p>
          <a:p>
            <a:pPr>
              <a:lnSpc>
                <a:spcPct val="80000"/>
              </a:lnSpc>
            </a:pPr>
            <a:r>
              <a:rPr lang="en-US" sz="1100" b="1" dirty="0" smtClean="0"/>
              <a:t>EEOC and legal compliance:</a:t>
            </a:r>
          </a:p>
          <a:p>
            <a:pPr>
              <a:lnSpc>
                <a:spcPct val="80000"/>
              </a:lnSpc>
            </a:pPr>
            <a:r>
              <a:rPr lang="en-US" sz="1100" dirty="0" smtClean="0"/>
              <a:t>Maintain records and compliance as directed by state and federal regulations. Train employees, especially managers, in civil rights and legal compliance. Monitor and ensure that equal employment opportunity is a reality and not just words in the employee manual. Establish a no-tolerance policy for harassment of any kind; train all employees and enforce policy. Ensure employee legal rights and allow no retaliation for employees exercising those rights. </a:t>
            </a:r>
          </a:p>
          <a:p>
            <a:pPr>
              <a:lnSpc>
                <a:spcPct val="80000"/>
              </a:lnSpc>
            </a:pPr>
            <a:endParaRPr lang="en-US" sz="1100" b="1" dirty="0" smtClean="0"/>
          </a:p>
          <a:p>
            <a:pPr>
              <a:lnSpc>
                <a:spcPct val="80000"/>
              </a:lnSpc>
            </a:pPr>
            <a:endParaRPr lang="en-US" sz="1100" dirty="0" smtClean="0"/>
          </a:p>
        </p:txBody>
      </p:sp>
      <p:sp>
        <p:nvSpPr>
          <p:cNvPr id="57347" name="Slide Number Placeholder 3"/>
          <p:cNvSpPr>
            <a:spLocks noGrp="1"/>
          </p:cNvSpPr>
          <p:nvPr>
            <p:ph type="sldNum" sz="quarter" idx="5"/>
          </p:nvPr>
        </p:nvSpPr>
        <p:spPr>
          <a:noFill/>
        </p:spPr>
        <p:txBody>
          <a:bodyPr/>
          <a:lstStyle/>
          <a:p>
            <a:fld id="{87DD0E3F-5B5D-43F3-B8C3-37124C757C87}"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a:ln/>
        </p:spPr>
      </p:sp>
      <p:sp>
        <p:nvSpPr>
          <p:cNvPr id="59394" name="Notes Placeholder 2"/>
          <p:cNvSpPr>
            <a:spLocks noGrp="1"/>
          </p:cNvSpPr>
          <p:nvPr>
            <p:ph type="body" idx="1"/>
          </p:nvPr>
        </p:nvSpPr>
        <p:spPr>
          <a:noFill/>
          <a:ln/>
        </p:spPr>
        <p:txBody>
          <a:bodyPr/>
          <a:lstStyle/>
          <a:p>
            <a:r>
              <a:rPr lang="en-US" dirty="0" smtClean="0"/>
              <a:t>HR functions become strategic when they align with the organization’s mission and values. Strategic HR is a key player in the organization’s success.</a:t>
            </a:r>
          </a:p>
        </p:txBody>
      </p:sp>
      <p:sp>
        <p:nvSpPr>
          <p:cNvPr id="59395" name="Slide Number Placeholder 3"/>
          <p:cNvSpPr>
            <a:spLocks noGrp="1"/>
          </p:cNvSpPr>
          <p:nvPr>
            <p:ph type="sldNum" sz="quarter" idx="5"/>
          </p:nvPr>
        </p:nvSpPr>
        <p:spPr>
          <a:noFill/>
        </p:spPr>
        <p:txBody>
          <a:bodyPr/>
          <a:lstStyle/>
          <a:p>
            <a:fld id="{7DCFD912-84C1-434B-8430-E61B03CB694E}" type="slidenum">
              <a:rPr lang="en-US" smtClean="0"/>
              <a:pPr/>
              <a:t>22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r>
              <a:rPr lang="en-US" smtClean="0"/>
              <a:t> </a:t>
            </a:r>
          </a:p>
        </p:txBody>
      </p:sp>
      <p:sp>
        <p:nvSpPr>
          <p:cNvPr id="20483" name="Slide Number Placeholder 3"/>
          <p:cNvSpPr>
            <a:spLocks noGrp="1"/>
          </p:cNvSpPr>
          <p:nvPr>
            <p:ph type="sldNum" sz="quarter" idx="5"/>
          </p:nvPr>
        </p:nvSpPr>
        <p:spPr>
          <a:noFill/>
        </p:spPr>
        <p:txBody>
          <a:bodyPr/>
          <a:lstStyle/>
          <a:p>
            <a:fld id="{872E175D-2504-4333-A824-D60EA6A5A05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r>
              <a:rPr lang="en-US" dirty="0" smtClean="0"/>
              <a:t>Start the class by asking how many students are employed. No doubt many will raise their hands. Ask them to identify the purpose of their organization – “Why is your organization in business?” Most will answer “To make money.” </a:t>
            </a:r>
          </a:p>
          <a:p>
            <a:endParaRPr lang="en-US" dirty="0" smtClean="0"/>
          </a:p>
          <a:p>
            <a:r>
              <a:rPr lang="en-US" dirty="0" smtClean="0"/>
              <a:t>Continue the discussion. If the organization’s only purpose is to make money, then why does it do what it does? Why does the coffee shop sell coffee? Why does The Gap sell clothes? Why does H&amp;R Block do income taxes? Remind students that there are many ways to make money, even some that are illegal. So the real question goes far deeper than just making money. The question is: why does an organization do a particular thing in the name of profit, instead of doing something else? </a:t>
            </a:r>
          </a:p>
          <a:p>
            <a:endParaRPr lang="en-US" dirty="0" smtClean="0"/>
          </a:p>
          <a:p>
            <a:r>
              <a:rPr lang="en-US" dirty="0" smtClean="0"/>
              <a:t>Ask students to set aside making money for the moment and then identify why their organization is in business. Some will have an answer right away and will be on target but others will have a difficult time. When you take money out of the picture, some may not be able to answer the question. Ask them if they know their organization’s mission statement. Some will, but very likely, most won’t. Some may not know what a mission statement is or even if their organization has one. </a:t>
            </a:r>
          </a:p>
          <a:p>
            <a:endParaRPr lang="en-US" dirty="0" smtClean="0"/>
          </a:p>
          <a:p>
            <a:r>
              <a:rPr lang="en-US" dirty="0" smtClean="0"/>
              <a:t>Remind them that an organization’s mission statement gets directly to the heart of why the company exists. </a:t>
            </a:r>
          </a:p>
          <a:p>
            <a:endParaRPr lang="en-US" dirty="0" smtClean="0"/>
          </a:p>
          <a:p>
            <a:endParaRPr lang="en-US" dirty="0" smtClean="0"/>
          </a:p>
        </p:txBody>
      </p:sp>
      <p:sp>
        <p:nvSpPr>
          <p:cNvPr id="22531" name="Slide Number Placeholder 3"/>
          <p:cNvSpPr>
            <a:spLocks noGrp="1"/>
          </p:cNvSpPr>
          <p:nvPr>
            <p:ph type="sldNum" sz="quarter" idx="5"/>
          </p:nvPr>
        </p:nvSpPr>
        <p:spPr>
          <a:noFill/>
        </p:spPr>
        <p:txBody>
          <a:bodyPr/>
          <a:lstStyle/>
          <a:p>
            <a:fld id="{52BF7969-4A93-4B93-9214-122448A452B1}"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pPr>
              <a:lnSpc>
                <a:spcPct val="90000"/>
              </a:lnSpc>
            </a:pPr>
            <a:r>
              <a:rPr lang="en-US" dirty="0" smtClean="0"/>
              <a:t>A mission statement articulates the purpose of an organization. It states the reason the organization exists and identifies its essential nature. In a brief statement, it establishes the basis of the organizational culture and establishes the baseline for daily decisions. It tells employees as</a:t>
            </a:r>
            <a:r>
              <a:rPr lang="en-US" baseline="0" dirty="0" smtClean="0"/>
              <a:t> “</a:t>
            </a:r>
            <a:r>
              <a:rPr lang="en-US" dirty="0" smtClean="0"/>
              <a:t>members of the organization”, it tells employees where they are going in the future and what is important to the organization.</a:t>
            </a:r>
          </a:p>
          <a:p>
            <a:pPr>
              <a:lnSpc>
                <a:spcPct val="90000"/>
              </a:lnSpc>
            </a:pPr>
            <a:endParaRPr lang="en-US" dirty="0" smtClean="0"/>
          </a:p>
          <a:p>
            <a:pPr>
              <a:lnSpc>
                <a:spcPct val="90000"/>
              </a:lnSpc>
            </a:pPr>
            <a:r>
              <a:rPr lang="en-US" dirty="0" smtClean="0"/>
              <a:t>Mission statements don’t always involve the entire organization. You could substitute “department” or “team” in place of “organization” and the mission statement would serve the same purpose. You might think about the questions “Why does my department exist?” or “Why does my team exist?” What do the answers to these questions tell you about the work that is done in your department or by your team members? </a:t>
            </a:r>
          </a:p>
          <a:p>
            <a:pPr>
              <a:lnSpc>
                <a:spcPct val="90000"/>
              </a:lnSpc>
            </a:pPr>
            <a:endParaRPr lang="en-US" dirty="0" smtClean="0"/>
          </a:p>
          <a:p>
            <a:pPr>
              <a:lnSpc>
                <a:spcPct val="90000"/>
              </a:lnSpc>
            </a:pPr>
            <a:r>
              <a:rPr lang="en-US" dirty="0" smtClean="0"/>
              <a:t>Mission statements can even be written for individuals. Some success coaches advocate writing a personal mission statement geared to identifying your own values and purpose in life. For suggestions regarding writing personal mission statements see:</a:t>
            </a:r>
          </a:p>
          <a:p>
            <a:pPr>
              <a:lnSpc>
                <a:spcPct val="90000"/>
              </a:lnSpc>
            </a:pPr>
            <a:endParaRPr lang="en-US" dirty="0" smtClean="0"/>
          </a:p>
          <a:p>
            <a:pPr>
              <a:lnSpc>
                <a:spcPct val="90000"/>
              </a:lnSpc>
            </a:pPr>
            <a:r>
              <a:rPr lang="en-US" dirty="0" smtClean="0"/>
              <a:t>www.timethoughts.com/goalsetting/mission-statements.htm </a:t>
            </a:r>
          </a:p>
          <a:p>
            <a:pPr>
              <a:lnSpc>
                <a:spcPct val="90000"/>
              </a:lnSpc>
            </a:pPr>
            <a:r>
              <a:rPr lang="en-US" dirty="0" smtClean="0"/>
              <a:t>www.stephencovey.com/mission-statements.php</a:t>
            </a:r>
          </a:p>
        </p:txBody>
      </p:sp>
      <p:sp>
        <p:nvSpPr>
          <p:cNvPr id="24579" name="Slide Number Placeholder 3"/>
          <p:cNvSpPr>
            <a:spLocks noGrp="1"/>
          </p:cNvSpPr>
          <p:nvPr>
            <p:ph type="sldNum" sz="quarter" idx="5"/>
          </p:nvPr>
        </p:nvSpPr>
        <p:spPr>
          <a:noFill/>
        </p:spPr>
        <p:txBody>
          <a:bodyPr/>
          <a:lstStyle/>
          <a:p>
            <a:fld id="{6F512B15-6FE9-4EFA-B1E4-B089B3A02205}"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r>
              <a:rPr lang="en-US" smtClean="0"/>
              <a:t>Mission statements address three basic questions:</a:t>
            </a:r>
          </a:p>
          <a:p>
            <a:endParaRPr lang="en-US" smtClean="0"/>
          </a:p>
          <a:p>
            <a:pPr>
              <a:buFontTx/>
              <a:buAutoNum type="arabicPeriod"/>
            </a:pPr>
            <a:r>
              <a:rPr lang="en-US" smtClean="0"/>
              <a:t>What is the organization’s </a:t>
            </a:r>
            <a:r>
              <a:rPr lang="en-US" b="1" smtClean="0"/>
              <a:t>purpose</a:t>
            </a:r>
            <a:r>
              <a:rPr lang="en-US" smtClean="0"/>
              <a:t>?</a:t>
            </a:r>
          </a:p>
          <a:p>
            <a:pPr>
              <a:buFontTx/>
              <a:buAutoNum type="arabicPeriod"/>
            </a:pPr>
            <a:r>
              <a:rPr lang="en-US" smtClean="0"/>
              <a:t>What is the organization’s </a:t>
            </a:r>
            <a:r>
              <a:rPr lang="en-US" b="1" smtClean="0"/>
              <a:t>business</a:t>
            </a:r>
            <a:r>
              <a:rPr lang="en-US" smtClean="0"/>
              <a:t>?</a:t>
            </a:r>
          </a:p>
          <a:p>
            <a:pPr>
              <a:buFontTx/>
              <a:buAutoNum type="arabicPeriod"/>
            </a:pPr>
            <a:r>
              <a:rPr lang="en-US" smtClean="0"/>
              <a:t>What are the organization’s </a:t>
            </a:r>
            <a:r>
              <a:rPr lang="en-US" b="1" smtClean="0"/>
              <a:t>values</a:t>
            </a:r>
            <a:r>
              <a:rPr lang="en-US" smtClean="0"/>
              <a:t>?</a:t>
            </a:r>
          </a:p>
        </p:txBody>
      </p:sp>
      <p:sp>
        <p:nvSpPr>
          <p:cNvPr id="26627" name="Slide Number Placeholder 3"/>
          <p:cNvSpPr>
            <a:spLocks noGrp="1"/>
          </p:cNvSpPr>
          <p:nvPr>
            <p:ph type="sldNum" sz="quarter" idx="5"/>
          </p:nvPr>
        </p:nvSpPr>
        <p:spPr>
          <a:noFill/>
        </p:spPr>
        <p:txBody>
          <a:bodyPr/>
          <a:lstStyle/>
          <a:p>
            <a:fld id="{D965FEDC-69F3-493A-9A33-DACCA48ADEA4}"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r>
              <a:rPr lang="en-US" dirty="0" smtClean="0"/>
              <a:t>What’s wrong with this mission statement?</a:t>
            </a:r>
          </a:p>
          <a:p>
            <a:endParaRPr lang="en-US" dirty="0" smtClean="0"/>
          </a:p>
          <a:p>
            <a:r>
              <a:rPr lang="en-US" dirty="0" smtClean="0"/>
              <a:t>It doesn’t answer the three questions. It doesn’t identify the group involved, nor does it tell us its purpose or its values. It really doesn’t say anything. </a:t>
            </a:r>
          </a:p>
        </p:txBody>
      </p:sp>
      <p:sp>
        <p:nvSpPr>
          <p:cNvPr id="28675" name="Slide Number Placeholder 3"/>
          <p:cNvSpPr>
            <a:spLocks noGrp="1"/>
          </p:cNvSpPr>
          <p:nvPr>
            <p:ph type="sldNum" sz="quarter" idx="5"/>
          </p:nvPr>
        </p:nvSpPr>
        <p:spPr>
          <a:noFill/>
        </p:spPr>
        <p:txBody>
          <a:bodyPr/>
          <a:lstStyle/>
          <a:p>
            <a:fld id="{725F0734-6774-48C7-B98E-CDDC31232586}"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r>
              <a:rPr lang="en-US" dirty="0" smtClean="0"/>
              <a:t>Ask students to find the answers to the three questions in the American Red Cross’ mission statement.</a:t>
            </a:r>
          </a:p>
          <a:p>
            <a:endParaRPr lang="en-US" dirty="0" smtClean="0"/>
          </a:p>
          <a:p>
            <a:pPr>
              <a:buFontTx/>
              <a:buAutoNum type="arabicPeriod"/>
            </a:pPr>
            <a:r>
              <a:rPr lang="en-US" b="1" dirty="0" smtClean="0"/>
              <a:t>What is the organization’s purpose? </a:t>
            </a:r>
          </a:p>
          <a:p>
            <a:r>
              <a:rPr lang="en-US" b="1" dirty="0" smtClean="0"/>
              <a:t>	 </a:t>
            </a:r>
            <a:r>
              <a:rPr lang="en-US" dirty="0" smtClean="0"/>
              <a:t>To provide relief to victims of disaster.</a:t>
            </a:r>
            <a:endParaRPr lang="en-US" b="1" dirty="0" smtClean="0"/>
          </a:p>
          <a:p>
            <a:pPr>
              <a:buFontTx/>
              <a:buAutoNum type="arabicPeriod"/>
            </a:pPr>
            <a:endParaRPr lang="en-US" b="1" dirty="0" smtClean="0"/>
          </a:p>
          <a:p>
            <a:pPr>
              <a:buFontTx/>
              <a:buAutoNum type="arabicPeriod" startAt="2"/>
            </a:pPr>
            <a:r>
              <a:rPr lang="en-US" b="1" dirty="0" smtClean="0"/>
              <a:t>What is the organization’s business?</a:t>
            </a:r>
          </a:p>
          <a:p>
            <a:r>
              <a:rPr lang="en-US" dirty="0" smtClean="0"/>
              <a:t>	To help people prevent, prepare for, and respond to emergencies.</a:t>
            </a:r>
          </a:p>
          <a:p>
            <a:endParaRPr lang="en-US" dirty="0" smtClean="0"/>
          </a:p>
          <a:p>
            <a:pPr>
              <a:buFontTx/>
              <a:buAutoNum type="arabicPeriod" startAt="3"/>
            </a:pPr>
            <a:r>
              <a:rPr lang="en-US" b="1" dirty="0" smtClean="0"/>
              <a:t>What are the organization’s values?</a:t>
            </a:r>
          </a:p>
          <a:p>
            <a:r>
              <a:rPr lang="en-US" dirty="0" smtClean="0"/>
              <a:t>	Humanitarian</a:t>
            </a:r>
          </a:p>
          <a:p>
            <a:r>
              <a:rPr lang="en-US" dirty="0" smtClean="0"/>
              <a:t>	Volunteers</a:t>
            </a:r>
          </a:p>
          <a:p>
            <a:r>
              <a:rPr lang="en-US" dirty="0" smtClean="0"/>
              <a:t>	Congressional Charter</a:t>
            </a:r>
          </a:p>
          <a:p>
            <a:r>
              <a:rPr lang="en-US" dirty="0" smtClean="0"/>
              <a:t>	Principles of the International Red Cross </a:t>
            </a:r>
          </a:p>
          <a:p>
            <a:r>
              <a:rPr lang="en-US" dirty="0" smtClean="0"/>
              <a:t> </a:t>
            </a:r>
          </a:p>
          <a:p>
            <a:r>
              <a:rPr lang="en-US" dirty="0" smtClean="0"/>
              <a:t>Mission statement retrieved January 8, 2009, from: www.redcross.org/services/govrel/0,1082,0_193_,00.html.</a:t>
            </a:r>
          </a:p>
          <a:p>
            <a:endParaRPr lang="en-US" dirty="0" smtClean="0"/>
          </a:p>
        </p:txBody>
      </p:sp>
      <p:sp>
        <p:nvSpPr>
          <p:cNvPr id="30723" name="Slide Number Placeholder 3"/>
          <p:cNvSpPr>
            <a:spLocks noGrp="1"/>
          </p:cNvSpPr>
          <p:nvPr>
            <p:ph type="sldNum" sz="quarter" idx="5"/>
          </p:nvPr>
        </p:nvSpPr>
        <p:spPr>
          <a:noFill/>
        </p:spPr>
        <p:txBody>
          <a:bodyPr/>
          <a:lstStyle/>
          <a:p>
            <a:fld id="{8CE93392-1651-4924-8067-0A109D949FD5}"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r>
              <a:rPr lang="en-US" smtClean="0"/>
              <a:t>When a mission statement clearly identifies the purpose and values of an organization, it’s not hard to guess what company the statement represents. </a:t>
            </a:r>
          </a:p>
          <a:p>
            <a:endParaRPr lang="en-US" smtClean="0"/>
          </a:p>
          <a:p>
            <a:r>
              <a:rPr lang="en-US" smtClean="0"/>
              <a:t>This slide is animated so that you can call up the mission statements one at a time. Call up the first mission statement and ask students to identify the organization. Do the same with the second and third statements. </a:t>
            </a:r>
          </a:p>
          <a:p>
            <a:endParaRPr lang="en-US" smtClean="0"/>
          </a:p>
          <a:p>
            <a:r>
              <a:rPr lang="en-US" smtClean="0"/>
              <a:t>The first mission statement belongs to Google. The second is the Walt Disney Company and the third mission statement is Wal-Mart’s. </a:t>
            </a:r>
          </a:p>
          <a:p>
            <a:endParaRPr lang="en-US" smtClean="0"/>
          </a:p>
        </p:txBody>
      </p:sp>
      <p:sp>
        <p:nvSpPr>
          <p:cNvPr id="32771" name="Slide Number Placeholder 3"/>
          <p:cNvSpPr>
            <a:spLocks noGrp="1"/>
          </p:cNvSpPr>
          <p:nvPr>
            <p:ph type="sldNum" sz="quarter" idx="5"/>
          </p:nvPr>
        </p:nvSpPr>
        <p:spPr>
          <a:noFill/>
        </p:spPr>
        <p:txBody>
          <a:bodyPr/>
          <a:lstStyle/>
          <a:p>
            <a:fld id="{CC014214-4C84-412E-A9AE-A35CF0ADD64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8454" name="Picture 22" descr="PPfullGreen"/>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8455" name="Rectangle 23"/>
          <p:cNvSpPr>
            <a:spLocks noGrp="1" noChangeArrowheads="1"/>
          </p:cNvSpPr>
          <p:nvPr>
            <p:ph type="ctrTitle" sz="quarter"/>
          </p:nvPr>
        </p:nvSpPr>
        <p:spPr>
          <a:xfrm>
            <a:off x="2895600" y="3276600"/>
            <a:ext cx="5943600" cy="762000"/>
          </a:xfrm>
        </p:spPr>
        <p:txBody>
          <a:bodyPr/>
          <a:lstStyle>
            <a:lvl1pPr algn="r">
              <a:defRPr/>
            </a:lvl1pPr>
          </a:lstStyle>
          <a:p>
            <a:r>
              <a:rPr lang="en-US" smtClean="0"/>
              <a:t>Click to edit Master title style</a:t>
            </a:r>
            <a:endParaRPr lang="en-US"/>
          </a:p>
        </p:txBody>
      </p:sp>
      <p:sp>
        <p:nvSpPr>
          <p:cNvPr id="18456" name="Rectangle 24"/>
          <p:cNvSpPr>
            <a:spLocks noGrp="1" noChangeArrowheads="1"/>
          </p:cNvSpPr>
          <p:nvPr>
            <p:ph type="subTitle" sz="quarter" idx="1"/>
          </p:nvPr>
        </p:nvSpPr>
        <p:spPr>
          <a:xfrm>
            <a:off x="2895600" y="4267200"/>
            <a:ext cx="5943600" cy="457200"/>
          </a:xfrm>
        </p:spPr>
        <p:txBody>
          <a:bodyPr/>
          <a:lstStyle>
            <a:lvl1pPr marL="0" indent="0" algn="r">
              <a:spcBef>
                <a:spcPct val="50000"/>
              </a:spcBef>
              <a:buFontTx/>
              <a:buNone/>
              <a:defRPr sz="1400">
                <a:solidFill>
                  <a:srgbClr val="6F90BB"/>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1810162F-9D41-489A-B844-7DE07C7FF7C1}"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274638"/>
            <a:ext cx="17145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274638"/>
            <a:ext cx="49911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3FBEE8C5-F01C-43B7-B631-63AD62307233}"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31FC62B7-5DED-466B-AFAC-AAD30F23B9EC}"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5" name="Slide Number Placeholder 4"/>
          <p:cNvSpPr>
            <a:spLocks noGrp="1"/>
          </p:cNvSpPr>
          <p:nvPr>
            <p:ph type="sldNum" sz="quarter" idx="11"/>
          </p:nvPr>
        </p:nvSpPr>
        <p:spPr/>
        <p:txBody>
          <a:bodyPr/>
          <a:lstStyle>
            <a:lvl1pPr>
              <a:defRPr/>
            </a:lvl1pPr>
          </a:lstStyle>
          <a:p>
            <a:pPr>
              <a:defRPr/>
            </a:pPr>
            <a:fld id="{B2B102FF-945D-4252-83B2-D96A87474E09}"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E9620964-1DD7-4201-93A6-353BF46ED925}"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8" name="Slide Number Placeholder 7"/>
          <p:cNvSpPr>
            <a:spLocks noGrp="1"/>
          </p:cNvSpPr>
          <p:nvPr>
            <p:ph type="sldNum" sz="quarter" idx="11"/>
          </p:nvPr>
        </p:nvSpPr>
        <p:spPr/>
        <p:txBody>
          <a:bodyPr/>
          <a:lstStyle>
            <a:lvl1pPr>
              <a:defRPr/>
            </a:lvl1pPr>
          </a:lstStyle>
          <a:p>
            <a:pPr>
              <a:defRPr/>
            </a:pPr>
            <a:fld id="{997BD08D-DCAF-492B-9BD6-96D37B95A21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4" name="Slide Number Placeholder 3"/>
          <p:cNvSpPr>
            <a:spLocks noGrp="1"/>
          </p:cNvSpPr>
          <p:nvPr>
            <p:ph type="sldNum" sz="quarter" idx="11"/>
          </p:nvPr>
        </p:nvSpPr>
        <p:spPr/>
        <p:txBody>
          <a:bodyPr/>
          <a:lstStyle>
            <a:lvl1pPr>
              <a:defRPr/>
            </a:lvl1pPr>
          </a:lstStyle>
          <a:p>
            <a:pPr>
              <a:defRPr/>
            </a:pPr>
            <a:fld id="{31D2055F-361D-4831-96F7-244D051CAB05}"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3" name="Slide Number Placeholder 2"/>
          <p:cNvSpPr>
            <a:spLocks noGrp="1"/>
          </p:cNvSpPr>
          <p:nvPr>
            <p:ph type="sldNum" sz="quarter" idx="11"/>
          </p:nvPr>
        </p:nvSpPr>
        <p:spPr/>
        <p:txBody>
          <a:bodyPr/>
          <a:lstStyle>
            <a:lvl1pPr>
              <a:defRPr/>
            </a:lvl1pPr>
          </a:lstStyle>
          <a:p>
            <a:pPr>
              <a:defRPr/>
            </a:pPr>
            <a:fld id="{2B46DEBC-BBC1-4AFD-B3AF-9BF7134BB8FE}"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546E02CB-BC2C-41EB-A293-62AAFAD8D648}"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©SHRM 2009</a:t>
            </a:r>
            <a:endParaRPr lang="en-US" baseline="0"/>
          </a:p>
        </p:txBody>
      </p:sp>
      <p:sp>
        <p:nvSpPr>
          <p:cNvPr id="6" name="Slide Number Placeholder 5"/>
          <p:cNvSpPr>
            <a:spLocks noGrp="1"/>
          </p:cNvSpPr>
          <p:nvPr>
            <p:ph type="sldNum" sz="quarter" idx="11"/>
          </p:nvPr>
        </p:nvSpPr>
        <p:spPr/>
        <p:txBody>
          <a:bodyPr/>
          <a:lstStyle>
            <a:lvl1pPr>
              <a:defRPr/>
            </a:lvl1pPr>
          </a:lstStyle>
          <a:p>
            <a:pPr>
              <a:defRPr/>
            </a:pPr>
            <a:fld id="{E11CFF5E-709C-498F-A4A1-A434CE255FA0}"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2" name="Picture 28" descr="PPfullGreen2"/>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53" name="Rectangle 29"/>
          <p:cNvSpPr>
            <a:spLocks noGrp="1" noChangeArrowheads="1"/>
          </p:cNvSpPr>
          <p:nvPr>
            <p:ph type="title"/>
          </p:nvPr>
        </p:nvSpPr>
        <p:spPr bwMode="auto">
          <a:xfrm>
            <a:off x="1828800" y="274638"/>
            <a:ext cx="6858000" cy="487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54" name="Rectangle 30"/>
          <p:cNvSpPr>
            <a:spLocks noGrp="1" noChangeArrowheads="1"/>
          </p:cNvSpPr>
          <p:nvPr>
            <p:ph type="body" idx="1"/>
          </p:nvPr>
        </p:nvSpPr>
        <p:spPr bwMode="auto">
          <a:xfrm>
            <a:off x="1828800" y="1371600"/>
            <a:ext cx="6858000" cy="475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5" name="Rectangle 31"/>
          <p:cNvSpPr>
            <a:spLocks noGrp="1" noChangeArrowheads="1"/>
          </p:cNvSpPr>
          <p:nvPr>
            <p:ph type="ftr" sz="quarter" idx="3"/>
          </p:nvPr>
        </p:nvSpPr>
        <p:spPr bwMode="auto">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baseline="30000">
                <a:cs typeface="Arial" charset="0"/>
              </a:defRPr>
            </a:lvl1pPr>
          </a:lstStyle>
          <a:p>
            <a:pPr>
              <a:defRPr/>
            </a:pPr>
            <a:r>
              <a:rPr lang="en-US" smtClean="0"/>
              <a:t>©SHRM 2009</a:t>
            </a:r>
            <a:endParaRPr lang="en-US"/>
          </a:p>
        </p:txBody>
      </p:sp>
      <p:sp>
        <p:nvSpPr>
          <p:cNvPr id="1056" name="Rectangle 32"/>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A8C87FC1-8368-40C1-8B3D-072DE958419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rtl="0" eaLnBrk="1" fontAlgn="base" hangingPunct="1">
        <a:spcBef>
          <a:spcPct val="50000"/>
        </a:spcBef>
        <a:spcAft>
          <a:spcPct val="0"/>
        </a:spcAft>
        <a:defRPr sz="2400">
          <a:solidFill>
            <a:srgbClr val="0B5594"/>
          </a:solidFill>
          <a:latin typeface="+mj-lt"/>
          <a:ea typeface="+mj-ea"/>
          <a:cs typeface="+mj-cs"/>
        </a:defRPr>
      </a:lvl1pPr>
      <a:lvl2pPr algn="l" rtl="0" eaLnBrk="1" fontAlgn="base" hangingPunct="1">
        <a:spcBef>
          <a:spcPct val="50000"/>
        </a:spcBef>
        <a:spcAft>
          <a:spcPct val="0"/>
        </a:spcAft>
        <a:defRPr sz="2400">
          <a:solidFill>
            <a:srgbClr val="0B5594"/>
          </a:solidFill>
          <a:latin typeface="Arial" charset="0"/>
        </a:defRPr>
      </a:lvl2pPr>
      <a:lvl3pPr algn="l" rtl="0" eaLnBrk="1" fontAlgn="base" hangingPunct="1">
        <a:spcBef>
          <a:spcPct val="50000"/>
        </a:spcBef>
        <a:spcAft>
          <a:spcPct val="0"/>
        </a:spcAft>
        <a:defRPr sz="2400">
          <a:solidFill>
            <a:srgbClr val="0B5594"/>
          </a:solidFill>
          <a:latin typeface="Arial" charset="0"/>
        </a:defRPr>
      </a:lvl3pPr>
      <a:lvl4pPr algn="l" rtl="0" eaLnBrk="1" fontAlgn="base" hangingPunct="1">
        <a:spcBef>
          <a:spcPct val="50000"/>
        </a:spcBef>
        <a:spcAft>
          <a:spcPct val="0"/>
        </a:spcAft>
        <a:defRPr sz="2400">
          <a:solidFill>
            <a:srgbClr val="0B5594"/>
          </a:solidFill>
          <a:latin typeface="Arial" charset="0"/>
        </a:defRPr>
      </a:lvl4pPr>
      <a:lvl5pPr algn="l" rtl="0" eaLnBrk="1" fontAlgn="base" hangingPunct="1">
        <a:spcBef>
          <a:spcPct val="50000"/>
        </a:spcBef>
        <a:spcAft>
          <a:spcPct val="0"/>
        </a:spcAft>
        <a:defRPr sz="2400">
          <a:solidFill>
            <a:srgbClr val="0B5594"/>
          </a:solidFill>
          <a:latin typeface="Arial" charset="0"/>
        </a:defRPr>
      </a:lvl5pPr>
      <a:lvl6pPr marL="457200" algn="l" rtl="0" eaLnBrk="1" fontAlgn="base" hangingPunct="1">
        <a:spcBef>
          <a:spcPct val="50000"/>
        </a:spcBef>
        <a:spcAft>
          <a:spcPct val="0"/>
        </a:spcAft>
        <a:defRPr sz="2400">
          <a:solidFill>
            <a:srgbClr val="0B5594"/>
          </a:solidFill>
          <a:latin typeface="Arial" charset="0"/>
        </a:defRPr>
      </a:lvl6pPr>
      <a:lvl7pPr marL="914400" algn="l" rtl="0" eaLnBrk="1" fontAlgn="base" hangingPunct="1">
        <a:spcBef>
          <a:spcPct val="50000"/>
        </a:spcBef>
        <a:spcAft>
          <a:spcPct val="0"/>
        </a:spcAft>
        <a:defRPr sz="2400">
          <a:solidFill>
            <a:srgbClr val="0B5594"/>
          </a:solidFill>
          <a:latin typeface="Arial" charset="0"/>
        </a:defRPr>
      </a:lvl7pPr>
      <a:lvl8pPr marL="1371600" algn="l" rtl="0" eaLnBrk="1" fontAlgn="base" hangingPunct="1">
        <a:spcBef>
          <a:spcPct val="50000"/>
        </a:spcBef>
        <a:spcAft>
          <a:spcPct val="0"/>
        </a:spcAft>
        <a:defRPr sz="2400">
          <a:solidFill>
            <a:srgbClr val="0B5594"/>
          </a:solidFill>
          <a:latin typeface="Arial" charset="0"/>
        </a:defRPr>
      </a:lvl8pPr>
      <a:lvl9pPr marL="1828800" algn="l" rtl="0" eaLnBrk="1" fontAlgn="base" hangingPunct="1">
        <a:spcBef>
          <a:spcPct val="50000"/>
        </a:spcBef>
        <a:spcAft>
          <a:spcPct val="0"/>
        </a:spcAft>
        <a:defRPr sz="2400">
          <a:solidFill>
            <a:srgbClr val="0B5594"/>
          </a:solidFill>
          <a:latin typeface="Arial" charset="0"/>
        </a:defRPr>
      </a:lvl9pPr>
    </p:titleStyle>
    <p:bodyStyle>
      <a:lvl1pPr marL="342900" indent="-342900" algn="l" rtl="0" eaLnBrk="1" fontAlgn="base" hangingPunct="1">
        <a:spcBef>
          <a:spcPct val="20000"/>
        </a:spcBef>
        <a:spcAft>
          <a:spcPct val="0"/>
        </a:spcAft>
        <a:buChar char="•"/>
        <a:defRPr sz="2200">
          <a:solidFill>
            <a:srgbClr val="333333"/>
          </a:solidFill>
          <a:latin typeface="+mn-lt"/>
          <a:ea typeface="+mn-ea"/>
          <a:cs typeface="+mn-cs"/>
        </a:defRPr>
      </a:lvl1pPr>
      <a:lvl2pPr marL="742950" indent="-285750" algn="l" rtl="0" eaLnBrk="1" fontAlgn="base" hangingPunct="1">
        <a:spcBef>
          <a:spcPct val="20000"/>
        </a:spcBef>
        <a:spcAft>
          <a:spcPct val="0"/>
        </a:spcAft>
        <a:buSzPct val="85000"/>
        <a:buFont typeface="Arial" charset="0"/>
        <a:buChar char="&gt;"/>
        <a:defRPr sz="2000">
          <a:solidFill>
            <a:srgbClr val="333333"/>
          </a:solidFill>
          <a:latin typeface="+mn-lt"/>
        </a:defRPr>
      </a:lvl2pPr>
      <a:lvl3pPr marL="1143000" indent="-228600" algn="l" rtl="0" eaLnBrk="1" fontAlgn="base" hangingPunct="1">
        <a:spcBef>
          <a:spcPct val="20000"/>
        </a:spcBef>
        <a:spcAft>
          <a:spcPct val="0"/>
        </a:spcAft>
        <a:buChar char="•"/>
        <a:defRPr>
          <a:solidFill>
            <a:srgbClr val="333333"/>
          </a:solidFill>
          <a:latin typeface="+mn-lt"/>
        </a:defRPr>
      </a:lvl3pPr>
      <a:lvl4pPr marL="1600200" indent="-228600" algn="l" rtl="0" eaLnBrk="1" fontAlgn="base" hangingPunct="1">
        <a:spcBef>
          <a:spcPct val="20000"/>
        </a:spcBef>
        <a:spcAft>
          <a:spcPct val="0"/>
        </a:spcAft>
        <a:buChar char="–"/>
        <a:defRPr sz="1600">
          <a:solidFill>
            <a:srgbClr val="333333"/>
          </a:solidFill>
          <a:latin typeface="+mn-lt"/>
        </a:defRPr>
      </a:lvl4pPr>
      <a:lvl5pPr marL="2057400" indent="-228600" algn="l" rtl="0" eaLnBrk="1" fontAlgn="base" hangingPunct="1">
        <a:spcBef>
          <a:spcPct val="20000"/>
        </a:spcBef>
        <a:spcAft>
          <a:spcPct val="0"/>
        </a:spcAft>
        <a:buChar char="»"/>
        <a:defRPr sz="1600">
          <a:solidFill>
            <a:srgbClr val="333333"/>
          </a:solidFill>
          <a:latin typeface="+mn-lt"/>
        </a:defRPr>
      </a:lvl5pPr>
      <a:lvl6pPr marL="2514600" indent="-228600" algn="l" rtl="0" eaLnBrk="1" fontAlgn="base" hangingPunct="1">
        <a:spcBef>
          <a:spcPct val="20000"/>
        </a:spcBef>
        <a:spcAft>
          <a:spcPct val="0"/>
        </a:spcAft>
        <a:buChar char="»"/>
        <a:defRPr sz="1600">
          <a:solidFill>
            <a:srgbClr val="333333"/>
          </a:solidFill>
          <a:latin typeface="+mn-lt"/>
        </a:defRPr>
      </a:lvl6pPr>
      <a:lvl7pPr marL="2971800" indent="-228600" algn="l" rtl="0" eaLnBrk="1" fontAlgn="base" hangingPunct="1">
        <a:spcBef>
          <a:spcPct val="20000"/>
        </a:spcBef>
        <a:spcAft>
          <a:spcPct val="0"/>
        </a:spcAft>
        <a:buChar char="»"/>
        <a:defRPr sz="1600">
          <a:solidFill>
            <a:srgbClr val="333333"/>
          </a:solidFill>
          <a:latin typeface="+mn-lt"/>
        </a:defRPr>
      </a:lvl7pPr>
      <a:lvl8pPr marL="3429000" indent="-228600" algn="l" rtl="0" eaLnBrk="1" fontAlgn="base" hangingPunct="1">
        <a:spcBef>
          <a:spcPct val="20000"/>
        </a:spcBef>
        <a:spcAft>
          <a:spcPct val="0"/>
        </a:spcAft>
        <a:buChar char="»"/>
        <a:defRPr sz="1600">
          <a:solidFill>
            <a:srgbClr val="333333"/>
          </a:solidFill>
          <a:latin typeface="+mn-lt"/>
        </a:defRPr>
      </a:lvl8pPr>
      <a:lvl9pPr marL="3886200" indent="-228600" algn="l" rtl="0" eaLnBrk="1" fontAlgn="base" hangingPunct="1">
        <a:spcBef>
          <a:spcPct val="20000"/>
        </a:spcBef>
        <a:spcAft>
          <a:spcPct val="0"/>
        </a:spcAft>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sz="quarter"/>
          </p:nvPr>
        </p:nvSpPr>
        <p:spPr>
          <a:xfrm>
            <a:off x="2590800" y="3200400"/>
            <a:ext cx="6553200" cy="533400"/>
          </a:xfrm>
        </p:spPr>
        <p:txBody>
          <a:bodyPr/>
          <a:lstStyle/>
          <a:p>
            <a:pPr eaLnBrk="1" hangingPunct="1"/>
            <a:r>
              <a:rPr lang="en-US" dirty="0" smtClean="0"/>
              <a:t/>
            </a:r>
            <a:br>
              <a:rPr lang="en-US" dirty="0" smtClean="0"/>
            </a:br>
            <a:r>
              <a:rPr lang="en-US" dirty="0" smtClean="0"/>
              <a:t>The Role of Mission and Values in Strategic    Human Resource Management</a:t>
            </a:r>
          </a:p>
        </p:txBody>
      </p:sp>
      <p:sp>
        <p:nvSpPr>
          <p:cNvPr id="15362" name="Rectangle 5"/>
          <p:cNvSpPr>
            <a:spLocks noGrp="1" noChangeArrowheads="1"/>
          </p:cNvSpPr>
          <p:nvPr>
            <p:ph type="subTitle" sz="quarter" idx="1"/>
          </p:nvPr>
        </p:nvSpPr>
        <p:spPr>
          <a:xfrm>
            <a:off x="2667000" y="4267200"/>
            <a:ext cx="6248400" cy="381000"/>
          </a:xfrm>
        </p:spPr>
        <p:txBody>
          <a:bodyPr/>
          <a:lstStyle/>
          <a:p>
            <a:pPr eaLnBrk="1" hangingPunct="1"/>
            <a:r>
              <a:rPr lang="en-US" sz="1500" dirty="0" smtClean="0">
                <a:cs typeface="Courier New" pitchFamily="49" charset="0"/>
              </a:rPr>
              <a:t> Myrna L. Gusdorf, MBA, SPHR, and Sandra M. Reed, SPHR    2009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The Role of HR in the Organization’s Mission</a:t>
            </a:r>
          </a:p>
        </p:txBody>
      </p:sp>
      <p:sp>
        <p:nvSpPr>
          <p:cNvPr id="33794" name="Content Placeholder 2"/>
          <p:cNvSpPr>
            <a:spLocks noGrp="1"/>
          </p:cNvSpPr>
          <p:nvPr>
            <p:ph idx="1"/>
          </p:nvPr>
        </p:nvSpPr>
        <p:spPr/>
        <p:txBody>
          <a:bodyPr/>
          <a:lstStyle/>
          <a:p>
            <a:r>
              <a:rPr lang="en-US" dirty="0" smtClean="0"/>
              <a:t>Human resource functional areas:</a:t>
            </a:r>
          </a:p>
          <a:p>
            <a:pPr lvl="1"/>
            <a:r>
              <a:rPr lang="en-US" dirty="0" smtClean="0"/>
              <a:t>Strategic management and planning.</a:t>
            </a:r>
          </a:p>
          <a:p>
            <a:pPr lvl="1"/>
            <a:r>
              <a:rPr lang="en-US" dirty="0" smtClean="0"/>
              <a:t>Staffing.</a:t>
            </a:r>
          </a:p>
          <a:p>
            <a:pPr lvl="1"/>
            <a:r>
              <a:rPr lang="en-US" dirty="0" smtClean="0"/>
              <a:t>Human resource development.</a:t>
            </a:r>
          </a:p>
          <a:p>
            <a:pPr lvl="1"/>
            <a:r>
              <a:rPr lang="en-US" dirty="0" smtClean="0"/>
              <a:t>Compensation.</a:t>
            </a:r>
          </a:p>
          <a:p>
            <a:pPr lvl="1"/>
            <a:r>
              <a:rPr lang="en-US" dirty="0" smtClean="0"/>
              <a:t>Employee relations.</a:t>
            </a:r>
          </a:p>
          <a:p>
            <a:pPr lvl="1"/>
            <a:r>
              <a:rPr lang="en-US" dirty="0" smtClean="0"/>
              <a:t>Safety and health/risk management.</a:t>
            </a:r>
          </a:p>
          <a:p>
            <a:pPr lvl="1">
              <a:buFont typeface="Arial" charset="0"/>
              <a:buNone/>
            </a:pPr>
            <a:endParaRPr lang="en-US" dirty="0" smtClean="0"/>
          </a:p>
          <a:p>
            <a:r>
              <a:rPr lang="en-US" dirty="0" smtClean="0"/>
              <a:t>The human resource environment:</a:t>
            </a:r>
          </a:p>
          <a:p>
            <a:pPr lvl="1"/>
            <a:r>
              <a:rPr lang="en-US" dirty="0" smtClean="0"/>
              <a:t>Legal compliance and EEOC.</a:t>
            </a:r>
          </a:p>
          <a:p>
            <a:pPr lvl="1"/>
            <a:r>
              <a:rPr lang="en-US" dirty="0" smtClean="0"/>
              <a:t>HR in global organizations.</a:t>
            </a:r>
          </a:p>
          <a:p>
            <a:pPr lvl="1"/>
            <a:endParaRPr lang="en-US" dirty="0" smtClean="0"/>
          </a:p>
        </p:txBody>
      </p:sp>
      <p:sp>
        <p:nvSpPr>
          <p:cNvPr id="33795" name="Footer Placeholder 3"/>
          <p:cNvSpPr>
            <a:spLocks noGrp="1"/>
          </p:cNvSpPr>
          <p:nvPr>
            <p:ph type="ftr" sz="quarter" idx="10"/>
          </p:nvPr>
        </p:nvSpPr>
        <p:spPr>
          <a:noFill/>
        </p:spPr>
        <p:txBody>
          <a:bodyPr/>
          <a:lstStyle/>
          <a:p>
            <a:r>
              <a:rPr lang="en-US" smtClean="0"/>
              <a:t>©SHRM 2009</a:t>
            </a:r>
            <a:endParaRPr lang="en-US" baseline="0" smtClean="0"/>
          </a:p>
        </p:txBody>
      </p:sp>
      <p:sp>
        <p:nvSpPr>
          <p:cNvPr id="33796" name="Slide Number Placeholder 4"/>
          <p:cNvSpPr>
            <a:spLocks noGrp="1"/>
          </p:cNvSpPr>
          <p:nvPr>
            <p:ph type="sldNum" sz="quarter" idx="11"/>
          </p:nvPr>
        </p:nvSpPr>
        <p:spPr>
          <a:noFill/>
        </p:spPr>
        <p:txBody>
          <a:bodyPr/>
          <a:lstStyle/>
          <a:p>
            <a:fld id="{1F11921F-521B-4774-953E-745A071A8CA3}"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Relating the Mission and Aligning with HR</a:t>
            </a:r>
          </a:p>
        </p:txBody>
      </p:sp>
      <p:sp>
        <p:nvSpPr>
          <p:cNvPr id="35842" name="Content Placeholder 2"/>
          <p:cNvSpPr>
            <a:spLocks noGrp="1"/>
          </p:cNvSpPr>
          <p:nvPr>
            <p:ph idx="1"/>
          </p:nvPr>
        </p:nvSpPr>
        <p:spPr>
          <a:xfrm>
            <a:off x="1752600" y="1447800"/>
            <a:ext cx="6934200" cy="4678363"/>
          </a:xfrm>
        </p:spPr>
        <p:txBody>
          <a:bodyPr/>
          <a:lstStyle/>
          <a:p>
            <a:r>
              <a:rPr lang="en-US" smtClean="0"/>
              <a:t>How do organizations relate their mission statement to the public?</a:t>
            </a:r>
          </a:p>
          <a:p>
            <a:endParaRPr lang="en-US" smtClean="0"/>
          </a:p>
          <a:p>
            <a:pPr lvl="1"/>
            <a:r>
              <a:rPr lang="en-US" smtClean="0"/>
              <a:t>What does the organization say about itself?</a:t>
            </a:r>
          </a:p>
          <a:p>
            <a:pPr lvl="1">
              <a:buFont typeface="Arial" charset="0"/>
              <a:buNone/>
            </a:pPr>
            <a:endParaRPr lang="en-US" smtClean="0"/>
          </a:p>
          <a:p>
            <a:pPr lvl="1">
              <a:buSzTx/>
              <a:buFontTx/>
              <a:buChar char="•"/>
            </a:pPr>
            <a:r>
              <a:rPr lang="en-US" smtClean="0"/>
              <a:t>How do HR functions align with mission and values?</a:t>
            </a:r>
          </a:p>
          <a:p>
            <a:pPr lvl="1">
              <a:buSzTx/>
              <a:buFontTx/>
              <a:buChar char="•"/>
            </a:pPr>
            <a:endParaRPr lang="en-US" smtClean="0"/>
          </a:p>
          <a:p>
            <a:pPr>
              <a:buFontTx/>
              <a:buNone/>
            </a:pPr>
            <a:endParaRPr lang="en-US" smtClean="0"/>
          </a:p>
          <a:p>
            <a:pPr lvl="1">
              <a:buFont typeface="Arial" charset="0"/>
              <a:buNone/>
            </a:pPr>
            <a:endParaRPr lang="en-US" smtClean="0"/>
          </a:p>
        </p:txBody>
      </p:sp>
      <p:sp>
        <p:nvSpPr>
          <p:cNvPr id="35843" name="Footer Placeholder 3"/>
          <p:cNvSpPr>
            <a:spLocks noGrp="1"/>
          </p:cNvSpPr>
          <p:nvPr>
            <p:ph type="ftr" sz="quarter" idx="10"/>
          </p:nvPr>
        </p:nvSpPr>
        <p:spPr>
          <a:noFill/>
        </p:spPr>
        <p:txBody>
          <a:bodyPr/>
          <a:lstStyle/>
          <a:p>
            <a:r>
              <a:rPr lang="en-US" smtClean="0"/>
              <a:t>©SHRM 2009</a:t>
            </a:r>
            <a:endParaRPr lang="en-US" baseline="0" smtClean="0"/>
          </a:p>
        </p:txBody>
      </p:sp>
      <p:sp>
        <p:nvSpPr>
          <p:cNvPr id="35844" name="Slide Number Placeholder 4"/>
          <p:cNvSpPr>
            <a:spLocks noGrp="1"/>
          </p:cNvSpPr>
          <p:nvPr>
            <p:ph type="sldNum" sz="quarter" idx="11"/>
          </p:nvPr>
        </p:nvSpPr>
        <p:spPr>
          <a:noFill/>
        </p:spPr>
        <p:txBody>
          <a:bodyPr/>
          <a:lstStyle/>
          <a:p>
            <a:fld id="{751846CA-5C6C-4AA3-A869-471F67B34B2E}"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Mission Statements in Action</a:t>
            </a:r>
          </a:p>
        </p:txBody>
      </p:sp>
      <p:sp>
        <p:nvSpPr>
          <p:cNvPr id="37890" name="Content Placeholder 2"/>
          <p:cNvSpPr>
            <a:spLocks noGrp="1"/>
          </p:cNvSpPr>
          <p:nvPr>
            <p:ph idx="1"/>
          </p:nvPr>
        </p:nvSpPr>
        <p:spPr/>
        <p:txBody>
          <a:bodyPr/>
          <a:lstStyle/>
          <a:p>
            <a:r>
              <a:rPr lang="en-US" smtClean="0"/>
              <a:t>How do we recognize that a company is living its mission statement?</a:t>
            </a:r>
          </a:p>
          <a:p>
            <a:pPr lvl="1"/>
            <a:r>
              <a:rPr lang="en-US" smtClean="0"/>
              <a:t>From a consumer point of view.</a:t>
            </a:r>
          </a:p>
          <a:p>
            <a:pPr lvl="1"/>
            <a:r>
              <a:rPr lang="en-US" smtClean="0"/>
              <a:t>From an employee point of view.</a:t>
            </a:r>
          </a:p>
          <a:p>
            <a:pPr>
              <a:buFontTx/>
              <a:buNone/>
            </a:pPr>
            <a:endParaRPr lang="en-US" smtClean="0"/>
          </a:p>
        </p:txBody>
      </p:sp>
      <p:sp>
        <p:nvSpPr>
          <p:cNvPr id="37891" name="Footer Placeholder 3"/>
          <p:cNvSpPr>
            <a:spLocks noGrp="1"/>
          </p:cNvSpPr>
          <p:nvPr>
            <p:ph type="ftr" sz="quarter" idx="10"/>
          </p:nvPr>
        </p:nvSpPr>
        <p:spPr>
          <a:noFill/>
        </p:spPr>
        <p:txBody>
          <a:bodyPr/>
          <a:lstStyle/>
          <a:p>
            <a:r>
              <a:rPr lang="en-US" smtClean="0"/>
              <a:t>©SHRM 2009</a:t>
            </a:r>
            <a:endParaRPr lang="en-US" baseline="0" smtClean="0"/>
          </a:p>
        </p:txBody>
      </p:sp>
      <p:sp>
        <p:nvSpPr>
          <p:cNvPr id="37892" name="Slide Number Placeholder 4"/>
          <p:cNvSpPr>
            <a:spLocks noGrp="1"/>
          </p:cNvSpPr>
          <p:nvPr>
            <p:ph type="sldNum" sz="quarter" idx="11"/>
          </p:nvPr>
        </p:nvSpPr>
        <p:spPr>
          <a:noFill/>
        </p:spPr>
        <p:txBody>
          <a:bodyPr/>
          <a:lstStyle/>
          <a:p>
            <a:fld id="{F1B8A165-A4AF-4046-8588-F14BFCEBF849}"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 Living the Mission and Values: Assignment</a:t>
            </a:r>
          </a:p>
        </p:txBody>
      </p:sp>
      <p:sp>
        <p:nvSpPr>
          <p:cNvPr id="39938" name="Content Placeholder 2"/>
          <p:cNvSpPr>
            <a:spLocks noGrp="1"/>
          </p:cNvSpPr>
          <p:nvPr>
            <p:ph idx="1"/>
          </p:nvPr>
        </p:nvSpPr>
        <p:spPr/>
        <p:txBody>
          <a:bodyPr/>
          <a:lstStyle/>
          <a:p>
            <a:r>
              <a:rPr lang="en-US" smtClean="0"/>
              <a:t>Assignment for next time :</a:t>
            </a:r>
          </a:p>
          <a:p>
            <a:endParaRPr lang="en-US" smtClean="0"/>
          </a:p>
          <a:p>
            <a:pPr lvl="1"/>
            <a:r>
              <a:rPr lang="en-US" smtClean="0"/>
              <a:t>What does an organization say about itself? </a:t>
            </a:r>
          </a:p>
          <a:p>
            <a:pPr lvl="1"/>
            <a:r>
              <a:rPr lang="en-US" smtClean="0"/>
              <a:t>How do we know it’s true?</a:t>
            </a:r>
          </a:p>
        </p:txBody>
      </p:sp>
      <p:sp>
        <p:nvSpPr>
          <p:cNvPr id="39939" name="Footer Placeholder 3"/>
          <p:cNvSpPr>
            <a:spLocks noGrp="1"/>
          </p:cNvSpPr>
          <p:nvPr>
            <p:ph type="ftr" sz="quarter" idx="10"/>
          </p:nvPr>
        </p:nvSpPr>
        <p:spPr>
          <a:noFill/>
        </p:spPr>
        <p:txBody>
          <a:bodyPr/>
          <a:lstStyle/>
          <a:p>
            <a:r>
              <a:rPr lang="en-US" smtClean="0"/>
              <a:t>©SHRM 2009</a:t>
            </a:r>
            <a:endParaRPr lang="en-US" baseline="0" smtClean="0"/>
          </a:p>
        </p:txBody>
      </p:sp>
      <p:sp>
        <p:nvSpPr>
          <p:cNvPr id="39940" name="Slide Number Placeholder 4"/>
          <p:cNvSpPr>
            <a:spLocks noGrp="1"/>
          </p:cNvSpPr>
          <p:nvPr>
            <p:ph type="sldNum" sz="quarter" idx="11"/>
          </p:nvPr>
        </p:nvSpPr>
        <p:spPr>
          <a:noFill/>
        </p:spPr>
        <p:txBody>
          <a:bodyPr/>
          <a:lstStyle/>
          <a:p>
            <a:fld id="{00125406-C149-4393-AC8B-829454D02AF3}"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ctrTitle" sz="quarter"/>
          </p:nvPr>
        </p:nvSpPr>
        <p:spPr/>
        <p:txBody>
          <a:bodyPr/>
          <a:lstStyle/>
          <a:p>
            <a:r>
              <a:rPr lang="en-US" smtClean="0"/>
              <a:t>Living the Mission and Values </a:t>
            </a:r>
          </a:p>
        </p:txBody>
      </p:sp>
      <p:sp>
        <p:nvSpPr>
          <p:cNvPr id="41986" name="Subtitle 2"/>
          <p:cNvSpPr>
            <a:spLocks noGrp="1"/>
          </p:cNvSpPr>
          <p:nvPr>
            <p:ph type="subTitle" sz="quarter" idx="1"/>
          </p:nvPr>
        </p:nvSpPr>
        <p:spPr/>
        <p:txBody>
          <a:bodyPr/>
          <a:lstStyle/>
          <a:p>
            <a:r>
              <a:rPr lang="en-US" dirty="0" smtClean="0"/>
              <a:t>Session 2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t>Living the Mission and Values</a:t>
            </a:r>
          </a:p>
        </p:txBody>
      </p:sp>
      <p:sp>
        <p:nvSpPr>
          <p:cNvPr id="44034" name="Content Placeholder 2"/>
          <p:cNvSpPr>
            <a:spLocks noGrp="1"/>
          </p:cNvSpPr>
          <p:nvPr>
            <p:ph idx="1"/>
          </p:nvPr>
        </p:nvSpPr>
        <p:spPr/>
        <p:txBody>
          <a:bodyPr/>
          <a:lstStyle/>
          <a:p>
            <a:r>
              <a:rPr lang="en-US" dirty="0" smtClean="0"/>
              <a:t>What organization did you investigate?</a:t>
            </a:r>
          </a:p>
          <a:p>
            <a:r>
              <a:rPr lang="en-US" dirty="0" smtClean="0"/>
              <a:t>What does it say about itself?</a:t>
            </a:r>
          </a:p>
          <a:p>
            <a:r>
              <a:rPr lang="en-US" dirty="0" smtClean="0"/>
              <a:t>What do others say about the organization?</a:t>
            </a:r>
          </a:p>
          <a:p>
            <a:endParaRPr lang="en-US" dirty="0" smtClean="0"/>
          </a:p>
          <a:p>
            <a:r>
              <a:rPr lang="en-US" dirty="0" smtClean="0"/>
              <a:t>Is it living its mission and values?</a:t>
            </a:r>
          </a:p>
          <a:p>
            <a:r>
              <a:rPr lang="en-US" dirty="0" smtClean="0"/>
              <a:t>What HR activities does it engage in that reinforces its mission and values?</a:t>
            </a:r>
          </a:p>
        </p:txBody>
      </p:sp>
      <p:sp>
        <p:nvSpPr>
          <p:cNvPr id="44035" name="Footer Placeholder 3"/>
          <p:cNvSpPr>
            <a:spLocks noGrp="1"/>
          </p:cNvSpPr>
          <p:nvPr>
            <p:ph type="ftr" sz="quarter" idx="10"/>
          </p:nvPr>
        </p:nvSpPr>
        <p:spPr>
          <a:noFill/>
        </p:spPr>
        <p:txBody>
          <a:bodyPr/>
          <a:lstStyle/>
          <a:p>
            <a:r>
              <a:rPr lang="en-US" smtClean="0"/>
              <a:t>©SHRM 2009</a:t>
            </a:r>
            <a:endParaRPr lang="en-US" baseline="0" smtClean="0"/>
          </a:p>
        </p:txBody>
      </p:sp>
      <p:sp>
        <p:nvSpPr>
          <p:cNvPr id="44036" name="Slide Number Placeholder 4"/>
          <p:cNvSpPr>
            <a:spLocks noGrp="1"/>
          </p:cNvSpPr>
          <p:nvPr>
            <p:ph type="sldNum" sz="quarter" idx="11"/>
          </p:nvPr>
        </p:nvSpPr>
        <p:spPr>
          <a:noFill/>
        </p:spPr>
        <p:txBody>
          <a:bodyPr/>
          <a:lstStyle/>
          <a:p>
            <a:fld id="{1510AC1C-C801-4BF7-A188-3AC74310C485}"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t>Wal-Mart’s Mission, Vision and Values </a:t>
            </a:r>
          </a:p>
        </p:txBody>
      </p:sp>
      <p:sp>
        <p:nvSpPr>
          <p:cNvPr id="46082" name="Content Placeholder 2"/>
          <p:cNvSpPr>
            <a:spLocks noGrp="1"/>
          </p:cNvSpPr>
          <p:nvPr>
            <p:ph idx="1"/>
          </p:nvPr>
        </p:nvSpPr>
        <p:spPr>
          <a:xfrm>
            <a:off x="1752600" y="1371600"/>
            <a:ext cx="6934200" cy="4754563"/>
          </a:xfrm>
        </p:spPr>
        <p:txBody>
          <a:bodyPr/>
          <a:lstStyle/>
          <a:p>
            <a:r>
              <a:rPr lang="en-US" smtClean="0"/>
              <a:t>Mission –</a:t>
            </a:r>
          </a:p>
          <a:p>
            <a:pPr lvl="1"/>
            <a:r>
              <a:rPr lang="en-US" smtClean="0"/>
              <a:t> “Saving people money so they can live better”. </a:t>
            </a:r>
          </a:p>
          <a:p>
            <a:pPr lvl="1">
              <a:buFont typeface="Arial" charset="0"/>
              <a:buNone/>
            </a:pPr>
            <a:r>
              <a:rPr lang="en-US" smtClean="0"/>
              <a:t> </a:t>
            </a:r>
          </a:p>
          <a:p>
            <a:r>
              <a:rPr lang="en-US" smtClean="0"/>
              <a:t>Three basic beliefs:</a:t>
            </a:r>
          </a:p>
          <a:p>
            <a:pPr lvl="1"/>
            <a:r>
              <a:rPr lang="en-US" smtClean="0"/>
              <a:t>Respect for the individual.</a:t>
            </a:r>
          </a:p>
          <a:p>
            <a:pPr lvl="1"/>
            <a:r>
              <a:rPr lang="en-US" smtClean="0"/>
              <a:t>Service to the customers.</a:t>
            </a:r>
          </a:p>
          <a:p>
            <a:pPr lvl="1"/>
            <a:r>
              <a:rPr lang="en-US" smtClean="0"/>
              <a:t>Strive for excellence.</a:t>
            </a:r>
          </a:p>
        </p:txBody>
      </p:sp>
      <p:sp>
        <p:nvSpPr>
          <p:cNvPr id="46083" name="Footer Placeholder 3"/>
          <p:cNvSpPr>
            <a:spLocks noGrp="1"/>
          </p:cNvSpPr>
          <p:nvPr>
            <p:ph type="ftr" sz="quarter" idx="10"/>
          </p:nvPr>
        </p:nvSpPr>
        <p:spPr>
          <a:noFill/>
        </p:spPr>
        <p:txBody>
          <a:bodyPr/>
          <a:lstStyle/>
          <a:p>
            <a:r>
              <a:rPr lang="en-US" smtClean="0"/>
              <a:t>©SHRM 2009</a:t>
            </a:r>
            <a:endParaRPr lang="en-US" baseline="0" smtClean="0"/>
          </a:p>
        </p:txBody>
      </p:sp>
      <p:sp>
        <p:nvSpPr>
          <p:cNvPr id="46084" name="Slide Number Placeholder 4"/>
          <p:cNvSpPr>
            <a:spLocks noGrp="1"/>
          </p:cNvSpPr>
          <p:nvPr>
            <p:ph type="sldNum" sz="quarter" idx="11"/>
          </p:nvPr>
        </p:nvSpPr>
        <p:spPr>
          <a:noFill/>
        </p:spPr>
        <p:txBody>
          <a:bodyPr/>
          <a:lstStyle/>
          <a:p>
            <a:fld id="{72937FF5-FC6A-47CF-8223-8270D8F2E4B9}" type="slidenum">
              <a:rPr lang="en-US" smtClean="0"/>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mtClean="0"/>
              <a:t>Wal-Mart: The High Cost of Low Price</a:t>
            </a:r>
          </a:p>
        </p:txBody>
      </p:sp>
      <p:sp>
        <p:nvSpPr>
          <p:cNvPr id="48130" name="Content Placeholder 2"/>
          <p:cNvSpPr>
            <a:spLocks noGrp="1"/>
          </p:cNvSpPr>
          <p:nvPr>
            <p:ph idx="1"/>
          </p:nvPr>
        </p:nvSpPr>
        <p:spPr/>
        <p:txBody>
          <a:bodyPr/>
          <a:lstStyle/>
          <a:p>
            <a:r>
              <a:rPr lang="en-US" dirty="0" smtClean="0"/>
              <a:t>Is there congruence between what the organization says in its mission and values statement and what others say about it?</a:t>
            </a:r>
          </a:p>
          <a:p>
            <a:r>
              <a:rPr lang="en-US" dirty="0" smtClean="0"/>
              <a:t>What HR issues are discussed in this film?</a:t>
            </a:r>
          </a:p>
          <a:p>
            <a:r>
              <a:rPr lang="en-US" dirty="0" smtClean="0"/>
              <a:t>How does HR influence an organization’s corporate citizenship?</a:t>
            </a:r>
          </a:p>
        </p:txBody>
      </p:sp>
      <p:sp>
        <p:nvSpPr>
          <p:cNvPr id="48131" name="Footer Placeholder 3"/>
          <p:cNvSpPr>
            <a:spLocks noGrp="1"/>
          </p:cNvSpPr>
          <p:nvPr>
            <p:ph type="ftr" sz="quarter" idx="10"/>
          </p:nvPr>
        </p:nvSpPr>
        <p:spPr>
          <a:noFill/>
        </p:spPr>
        <p:txBody>
          <a:bodyPr/>
          <a:lstStyle/>
          <a:p>
            <a:r>
              <a:rPr lang="en-US" smtClean="0"/>
              <a:t>©SHRM 2009</a:t>
            </a:r>
            <a:endParaRPr lang="en-US" baseline="0" smtClean="0"/>
          </a:p>
        </p:txBody>
      </p:sp>
      <p:sp>
        <p:nvSpPr>
          <p:cNvPr id="48132" name="Slide Number Placeholder 4"/>
          <p:cNvSpPr>
            <a:spLocks noGrp="1"/>
          </p:cNvSpPr>
          <p:nvPr>
            <p:ph type="sldNum" sz="quarter" idx="11"/>
          </p:nvPr>
        </p:nvSpPr>
        <p:spPr>
          <a:noFill/>
        </p:spPr>
        <p:txBody>
          <a:bodyPr/>
          <a:lstStyle/>
          <a:p>
            <a:fld id="{988F6ADE-255C-4A10-ACDD-45077F8B413B}" type="slidenum">
              <a:rPr lang="en-US" smtClean="0"/>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mtClean="0"/>
              <a:t>Aligning HR and the Organization’s Mission</a:t>
            </a:r>
          </a:p>
        </p:txBody>
      </p:sp>
      <p:sp>
        <p:nvSpPr>
          <p:cNvPr id="50178" name="Content Placeholder 2"/>
          <p:cNvSpPr>
            <a:spLocks noGrp="1"/>
          </p:cNvSpPr>
          <p:nvPr>
            <p:ph idx="1"/>
          </p:nvPr>
        </p:nvSpPr>
        <p:spPr>
          <a:xfrm>
            <a:off x="1752600" y="1600200"/>
            <a:ext cx="6934200" cy="4525963"/>
          </a:xfrm>
        </p:spPr>
        <p:txBody>
          <a:bodyPr/>
          <a:lstStyle/>
          <a:p>
            <a:pPr>
              <a:buFontTx/>
              <a:buNone/>
            </a:pPr>
            <a:r>
              <a:rPr lang="en-US" sz="1800" smtClean="0"/>
              <a:t>	</a:t>
            </a:r>
            <a:endParaRPr lang="en-US" sz="2400" smtClean="0"/>
          </a:p>
          <a:p>
            <a:pPr>
              <a:buFontTx/>
              <a:buNone/>
            </a:pPr>
            <a:r>
              <a:rPr lang="en-US" sz="3600" i="1" smtClean="0"/>
              <a:t>The Green Team at DPI Printing </a:t>
            </a:r>
            <a:r>
              <a:rPr lang="en-US" sz="2800" smtClean="0"/>
              <a:t>	</a:t>
            </a:r>
          </a:p>
          <a:p>
            <a:pPr>
              <a:buFontTx/>
              <a:buNone/>
            </a:pPr>
            <a:r>
              <a:rPr lang="en-US" sz="3200" smtClean="0"/>
              <a:t>	How do human resource functions reinforce the mission and values of the organization?</a:t>
            </a:r>
          </a:p>
          <a:p>
            <a:pPr>
              <a:buFontTx/>
              <a:buNone/>
            </a:pPr>
            <a:endParaRPr lang="en-US" sz="3200" smtClean="0"/>
          </a:p>
          <a:p>
            <a:pPr>
              <a:buFontTx/>
              <a:buNone/>
            </a:pPr>
            <a:r>
              <a:rPr lang="en-US" sz="3200" smtClean="0"/>
              <a:t>	</a:t>
            </a:r>
          </a:p>
        </p:txBody>
      </p:sp>
      <p:sp>
        <p:nvSpPr>
          <p:cNvPr id="50179" name="Footer Placeholder 3"/>
          <p:cNvSpPr>
            <a:spLocks noGrp="1"/>
          </p:cNvSpPr>
          <p:nvPr>
            <p:ph type="ftr" sz="quarter" idx="10"/>
          </p:nvPr>
        </p:nvSpPr>
        <p:spPr>
          <a:noFill/>
        </p:spPr>
        <p:txBody>
          <a:bodyPr/>
          <a:lstStyle/>
          <a:p>
            <a:r>
              <a:rPr lang="en-US" smtClean="0"/>
              <a:t>©SHRM 2009</a:t>
            </a:r>
            <a:endParaRPr lang="en-US" baseline="0" smtClean="0"/>
          </a:p>
        </p:txBody>
      </p:sp>
      <p:sp>
        <p:nvSpPr>
          <p:cNvPr id="50180" name="Slide Number Placeholder 4"/>
          <p:cNvSpPr>
            <a:spLocks noGrp="1"/>
          </p:cNvSpPr>
          <p:nvPr>
            <p:ph type="sldNum" sz="quarter" idx="11"/>
          </p:nvPr>
        </p:nvSpPr>
        <p:spPr>
          <a:noFill/>
        </p:spPr>
        <p:txBody>
          <a:bodyPr/>
          <a:lstStyle/>
          <a:p>
            <a:fld id="{FE1A59C5-DAE9-4E8B-8C55-20F64ADE7D01}" type="slidenum">
              <a:rPr lang="en-US" smtClean="0"/>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5"/>
          <p:cNvSpPr>
            <a:spLocks noGrp="1"/>
          </p:cNvSpPr>
          <p:nvPr>
            <p:ph type="ctrTitle" sz="quarter"/>
          </p:nvPr>
        </p:nvSpPr>
        <p:spPr/>
        <p:txBody>
          <a:bodyPr/>
          <a:lstStyle/>
          <a:p>
            <a:r>
              <a:rPr lang="en-US" smtClean="0"/>
              <a:t>Aligning Human Resource Functions with the Organization’s Mission</a:t>
            </a:r>
          </a:p>
        </p:txBody>
      </p:sp>
      <p:sp>
        <p:nvSpPr>
          <p:cNvPr id="52226" name="Subtitle 6"/>
          <p:cNvSpPr>
            <a:spLocks noGrp="1"/>
          </p:cNvSpPr>
          <p:nvPr>
            <p:ph type="subTitle" sz="quarter" idx="1"/>
          </p:nvPr>
        </p:nvSpPr>
        <p:spPr/>
        <p:txBody>
          <a:bodyPr/>
          <a:lstStyle/>
          <a:p>
            <a:r>
              <a:rPr lang="en-US" smtClean="0"/>
              <a:t>Session 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smtClean="0"/>
              <a:t>Learning Objectives</a:t>
            </a:r>
          </a:p>
        </p:txBody>
      </p:sp>
      <p:sp>
        <p:nvSpPr>
          <p:cNvPr id="17412" name="Rectangle 3"/>
          <p:cNvSpPr>
            <a:spLocks noGrp="1" noChangeArrowheads="1"/>
          </p:cNvSpPr>
          <p:nvPr>
            <p:ph idx="1"/>
          </p:nvPr>
        </p:nvSpPr>
        <p:spPr>
          <a:xfrm>
            <a:off x="1752600" y="1600200"/>
            <a:ext cx="6934200" cy="4525963"/>
          </a:xfrm>
        </p:spPr>
        <p:txBody>
          <a:bodyPr/>
          <a:lstStyle/>
          <a:p>
            <a:pPr eaLnBrk="1" hangingPunct="1"/>
            <a:r>
              <a:rPr lang="en-US" dirty="0" smtClean="0"/>
              <a:t>At the completion of this module, students will:</a:t>
            </a:r>
          </a:p>
          <a:p>
            <a:pPr lvl="1" eaLnBrk="1" hangingPunct="1"/>
            <a:r>
              <a:rPr lang="en-US" dirty="0" smtClean="0"/>
              <a:t>Analyze mission and values statements from various organizations.</a:t>
            </a:r>
          </a:p>
          <a:p>
            <a:pPr lvl="1" eaLnBrk="1" hangingPunct="1"/>
            <a:r>
              <a:rPr lang="en-US" dirty="0" smtClean="0"/>
              <a:t>Link HR functions to an organization’s mission statement.</a:t>
            </a:r>
          </a:p>
          <a:p>
            <a:pPr lvl="1" eaLnBrk="1" hangingPunct="1"/>
            <a:r>
              <a:rPr lang="en-US" dirty="0" smtClean="0"/>
              <a:t>Assess organizational behavior as a reflection of the organization’s mission statement.</a:t>
            </a:r>
          </a:p>
          <a:p>
            <a:pPr lvl="1" eaLnBrk="1" hangingPunct="1"/>
            <a:r>
              <a:rPr lang="en-US" dirty="0" smtClean="0"/>
              <a:t>Formulate HR activities to reinforce the mission statement.</a:t>
            </a:r>
          </a:p>
        </p:txBody>
      </p:sp>
      <p:sp>
        <p:nvSpPr>
          <p:cNvPr id="17409" name="Footer Placeholder 3"/>
          <p:cNvSpPr>
            <a:spLocks noGrp="1"/>
          </p:cNvSpPr>
          <p:nvPr>
            <p:ph type="ftr" sz="quarter" idx="10"/>
          </p:nvPr>
        </p:nvSpPr>
        <p:spPr>
          <a:noFill/>
        </p:spPr>
        <p:txBody>
          <a:bodyPr/>
          <a:lstStyle/>
          <a:p>
            <a:r>
              <a:rPr lang="en-US" sz="800" dirty="0" smtClean="0"/>
              <a:t>©</a:t>
            </a:r>
            <a:r>
              <a:rPr lang="en-US" sz="800" baseline="0" dirty="0" smtClean="0"/>
              <a:t>SHRM 2009</a:t>
            </a:r>
            <a:endParaRPr lang="en-US" sz="1000" baseline="0" dirty="0" smtClean="0"/>
          </a:p>
        </p:txBody>
      </p:sp>
      <p:sp>
        <p:nvSpPr>
          <p:cNvPr id="17410" name="Slide Number Placeholder 4"/>
          <p:cNvSpPr>
            <a:spLocks noGrp="1"/>
          </p:cNvSpPr>
          <p:nvPr>
            <p:ph type="sldNum" sz="quarter" idx="11"/>
          </p:nvPr>
        </p:nvSpPr>
        <p:spPr>
          <a:noFill/>
        </p:spPr>
        <p:txBody>
          <a:bodyPr/>
          <a:lstStyle/>
          <a:p>
            <a:fld id="{B29008EE-8D33-4A0E-9861-AD3197B8BFEE}"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mtClean="0"/>
              <a:t>The Green Team at DPI Printing</a:t>
            </a:r>
          </a:p>
        </p:txBody>
      </p:sp>
      <p:sp>
        <p:nvSpPr>
          <p:cNvPr id="54274" name="Content Placeholder 2"/>
          <p:cNvSpPr>
            <a:spLocks noGrp="1"/>
          </p:cNvSpPr>
          <p:nvPr>
            <p:ph idx="1"/>
          </p:nvPr>
        </p:nvSpPr>
        <p:spPr>
          <a:xfrm>
            <a:off x="1752600" y="1524000"/>
            <a:ext cx="6934200" cy="4602163"/>
          </a:xfrm>
        </p:spPr>
        <p:txBody>
          <a:bodyPr/>
          <a:lstStyle/>
          <a:p>
            <a:pPr>
              <a:buFontTx/>
              <a:buNone/>
            </a:pPr>
            <a:r>
              <a:rPr lang="en-US" sz="3600" i="1" smtClean="0"/>
              <a:t>The Green Team at DPI Printing</a:t>
            </a:r>
            <a:r>
              <a:rPr lang="en-US" i="1" smtClean="0"/>
              <a:t> </a:t>
            </a:r>
            <a:r>
              <a:rPr lang="en-US" smtClean="0"/>
              <a:t>	</a:t>
            </a:r>
          </a:p>
          <a:p>
            <a:pPr algn="ctr">
              <a:buFontTx/>
              <a:buNone/>
            </a:pPr>
            <a:r>
              <a:rPr lang="en-US" sz="3600" smtClean="0"/>
              <a:t>The HR manager’s report</a:t>
            </a:r>
          </a:p>
        </p:txBody>
      </p:sp>
      <p:sp>
        <p:nvSpPr>
          <p:cNvPr id="54275" name="Footer Placeholder 3"/>
          <p:cNvSpPr>
            <a:spLocks noGrp="1"/>
          </p:cNvSpPr>
          <p:nvPr>
            <p:ph type="ftr" sz="quarter" idx="10"/>
          </p:nvPr>
        </p:nvSpPr>
        <p:spPr>
          <a:noFill/>
        </p:spPr>
        <p:txBody>
          <a:bodyPr/>
          <a:lstStyle/>
          <a:p>
            <a:r>
              <a:rPr lang="en-US" smtClean="0"/>
              <a:t>©SHRM 2009</a:t>
            </a:r>
            <a:endParaRPr lang="en-US" baseline="0" smtClean="0"/>
          </a:p>
        </p:txBody>
      </p:sp>
      <p:sp>
        <p:nvSpPr>
          <p:cNvPr id="54276" name="Slide Number Placeholder 4"/>
          <p:cNvSpPr>
            <a:spLocks noGrp="1"/>
          </p:cNvSpPr>
          <p:nvPr>
            <p:ph type="sldNum" sz="quarter" idx="11"/>
          </p:nvPr>
        </p:nvSpPr>
        <p:spPr>
          <a:noFill/>
        </p:spPr>
        <p:txBody>
          <a:bodyPr/>
          <a:lstStyle/>
          <a:p>
            <a:fld id="{24E9447A-967C-41FD-AB49-F67D638609BD}"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1828800" y="274638"/>
            <a:ext cx="6858000" cy="487362"/>
          </a:xfrm>
        </p:spPr>
        <p:txBody>
          <a:bodyPr/>
          <a:lstStyle/>
          <a:p>
            <a:r>
              <a:rPr lang="en-US" sz="2000" dirty="0" smtClean="0"/>
              <a:t>HR Practices in Alignment with Mission and Values</a:t>
            </a:r>
          </a:p>
        </p:txBody>
      </p:sp>
      <p:sp>
        <p:nvSpPr>
          <p:cNvPr id="56322" name="Content Placeholder 2"/>
          <p:cNvSpPr>
            <a:spLocks noGrp="1"/>
          </p:cNvSpPr>
          <p:nvPr>
            <p:ph idx="1"/>
          </p:nvPr>
        </p:nvSpPr>
        <p:spPr/>
        <p:txBody>
          <a:bodyPr/>
          <a:lstStyle/>
          <a:p>
            <a:r>
              <a:rPr lang="en-US" smtClean="0"/>
              <a:t>What HR practices reinforce the mission and values of the organization? </a:t>
            </a:r>
          </a:p>
          <a:p>
            <a:pPr lvl="1"/>
            <a:r>
              <a:rPr lang="en-US" smtClean="0"/>
              <a:t>Strategic management and planning</a:t>
            </a:r>
          </a:p>
          <a:p>
            <a:pPr lvl="1"/>
            <a:r>
              <a:rPr lang="en-US" smtClean="0"/>
              <a:t>Staffing</a:t>
            </a:r>
          </a:p>
          <a:p>
            <a:pPr lvl="1"/>
            <a:r>
              <a:rPr lang="en-US" smtClean="0"/>
              <a:t>Human resource development</a:t>
            </a:r>
          </a:p>
          <a:p>
            <a:pPr lvl="1"/>
            <a:r>
              <a:rPr lang="en-US" smtClean="0"/>
              <a:t>Compensation</a:t>
            </a:r>
          </a:p>
          <a:p>
            <a:pPr lvl="1"/>
            <a:r>
              <a:rPr lang="en-US" smtClean="0"/>
              <a:t>Employee relations</a:t>
            </a:r>
          </a:p>
          <a:p>
            <a:pPr lvl="1"/>
            <a:r>
              <a:rPr lang="en-US" smtClean="0"/>
              <a:t>Safety and health/risk management</a:t>
            </a:r>
          </a:p>
          <a:p>
            <a:pPr lvl="1"/>
            <a:r>
              <a:rPr lang="en-US" smtClean="0"/>
              <a:t>EEOC and legal compliance</a:t>
            </a:r>
          </a:p>
          <a:p>
            <a:pPr lvl="1"/>
            <a:endParaRPr lang="en-US" smtClean="0"/>
          </a:p>
          <a:p>
            <a:pPr lvl="1"/>
            <a:endParaRPr lang="en-US" smtClean="0"/>
          </a:p>
          <a:p>
            <a:pPr lvl="1"/>
            <a:endParaRPr lang="en-US" smtClean="0"/>
          </a:p>
          <a:p>
            <a:pPr lvl="1"/>
            <a:endParaRPr lang="en-US" smtClean="0"/>
          </a:p>
        </p:txBody>
      </p:sp>
      <p:sp>
        <p:nvSpPr>
          <p:cNvPr id="56323" name="Footer Placeholder 3"/>
          <p:cNvSpPr>
            <a:spLocks noGrp="1"/>
          </p:cNvSpPr>
          <p:nvPr>
            <p:ph type="ftr" sz="quarter" idx="10"/>
          </p:nvPr>
        </p:nvSpPr>
        <p:spPr>
          <a:noFill/>
        </p:spPr>
        <p:txBody>
          <a:bodyPr/>
          <a:lstStyle/>
          <a:p>
            <a:r>
              <a:rPr lang="en-US" smtClean="0"/>
              <a:t>©SHRM 2009</a:t>
            </a:r>
            <a:endParaRPr lang="en-US" baseline="0" smtClean="0"/>
          </a:p>
        </p:txBody>
      </p:sp>
      <p:sp>
        <p:nvSpPr>
          <p:cNvPr id="56324" name="Slide Number Placeholder 4"/>
          <p:cNvSpPr>
            <a:spLocks noGrp="1"/>
          </p:cNvSpPr>
          <p:nvPr>
            <p:ph type="sldNum" sz="quarter" idx="11"/>
          </p:nvPr>
        </p:nvSpPr>
        <p:spPr>
          <a:noFill/>
        </p:spPr>
        <p:txBody>
          <a:bodyPr/>
          <a:lstStyle/>
          <a:p>
            <a:fld id="{6B979609-118B-4878-B1DE-6401F43095A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mtClean="0"/>
              <a:t>Strategic Human Resource Management</a:t>
            </a:r>
          </a:p>
        </p:txBody>
      </p:sp>
      <p:sp>
        <p:nvSpPr>
          <p:cNvPr id="58370" name="Content Placeholder 2"/>
          <p:cNvSpPr>
            <a:spLocks noGrp="1"/>
          </p:cNvSpPr>
          <p:nvPr>
            <p:ph idx="1"/>
          </p:nvPr>
        </p:nvSpPr>
        <p:spPr/>
        <p:txBody>
          <a:bodyPr/>
          <a:lstStyle/>
          <a:p>
            <a:pPr>
              <a:buFontTx/>
              <a:buNone/>
            </a:pPr>
            <a:endParaRPr lang="en-US" smtClean="0"/>
          </a:p>
          <a:p>
            <a:endParaRPr lang="en-US" smtClean="0"/>
          </a:p>
          <a:p>
            <a:pPr>
              <a:buFontTx/>
              <a:buNone/>
            </a:pPr>
            <a:endParaRPr lang="en-US" smtClean="0"/>
          </a:p>
        </p:txBody>
      </p:sp>
      <p:sp>
        <p:nvSpPr>
          <p:cNvPr id="58371" name="Footer Placeholder 3"/>
          <p:cNvSpPr>
            <a:spLocks noGrp="1"/>
          </p:cNvSpPr>
          <p:nvPr>
            <p:ph type="ftr" sz="quarter" idx="10"/>
          </p:nvPr>
        </p:nvSpPr>
        <p:spPr>
          <a:noFill/>
        </p:spPr>
        <p:txBody>
          <a:bodyPr/>
          <a:lstStyle/>
          <a:p>
            <a:r>
              <a:rPr lang="en-US" smtClean="0"/>
              <a:t>©SHRM 2009</a:t>
            </a:r>
            <a:endParaRPr lang="en-US" baseline="0" smtClean="0"/>
          </a:p>
        </p:txBody>
      </p:sp>
      <p:sp>
        <p:nvSpPr>
          <p:cNvPr id="58372" name="Slide Number Placeholder 4"/>
          <p:cNvSpPr>
            <a:spLocks noGrp="1"/>
          </p:cNvSpPr>
          <p:nvPr>
            <p:ph type="sldNum" sz="quarter" idx="11"/>
          </p:nvPr>
        </p:nvSpPr>
        <p:spPr>
          <a:noFill/>
        </p:spPr>
        <p:txBody>
          <a:bodyPr/>
          <a:lstStyle/>
          <a:p>
            <a:fld id="{2C58213B-A4C0-4D03-BF6F-67F9671E3439}" type="slidenum">
              <a:rPr lang="en-US" smtClean="0"/>
              <a:pPr/>
              <a:t>22</a:t>
            </a:fld>
            <a:endParaRPr lang="en-US" smtClean="0"/>
          </a:p>
        </p:txBody>
      </p:sp>
      <p:graphicFrame>
        <p:nvGraphicFramePr>
          <p:cNvPr id="11" name="Diagram 10"/>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5"/>
          <p:cNvSpPr>
            <a:spLocks noGrp="1"/>
          </p:cNvSpPr>
          <p:nvPr>
            <p:ph type="ctrTitle" sz="quarter"/>
          </p:nvPr>
        </p:nvSpPr>
        <p:spPr/>
        <p:txBody>
          <a:bodyPr/>
          <a:lstStyle/>
          <a:p>
            <a:r>
              <a:rPr lang="en-US" smtClean="0"/>
              <a:t>The Organization’s Mission and Values</a:t>
            </a:r>
          </a:p>
        </p:txBody>
      </p:sp>
      <p:sp>
        <p:nvSpPr>
          <p:cNvPr id="19458" name="Subtitle 6"/>
          <p:cNvSpPr>
            <a:spLocks noGrp="1"/>
          </p:cNvSpPr>
          <p:nvPr>
            <p:ph type="subTitle" sz="quarter" idx="1"/>
          </p:nvPr>
        </p:nvSpPr>
        <p:spPr/>
        <p:txBody>
          <a:bodyPr/>
          <a:lstStyle/>
          <a:p>
            <a:r>
              <a:rPr lang="en-US" smtClean="0"/>
              <a:t>Session 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Mission and Values</a:t>
            </a:r>
          </a:p>
        </p:txBody>
      </p:sp>
      <p:sp>
        <p:nvSpPr>
          <p:cNvPr id="21506" name="Content Placeholder 2"/>
          <p:cNvSpPr>
            <a:spLocks noGrp="1"/>
          </p:cNvSpPr>
          <p:nvPr>
            <p:ph idx="1"/>
          </p:nvPr>
        </p:nvSpPr>
        <p:spPr>
          <a:xfrm>
            <a:off x="1752600" y="1752600"/>
            <a:ext cx="7010400" cy="2819400"/>
          </a:xfrm>
        </p:spPr>
        <p:txBody>
          <a:bodyPr/>
          <a:lstStyle/>
          <a:p>
            <a:pPr lvl="1">
              <a:buFont typeface="Arial" charset="0"/>
              <a:buNone/>
            </a:pPr>
            <a:r>
              <a:rPr lang="en-US" sz="3200" i="1" smtClean="0"/>
              <a:t>Why does your organization exist?</a:t>
            </a:r>
          </a:p>
        </p:txBody>
      </p:sp>
      <p:sp>
        <p:nvSpPr>
          <p:cNvPr id="21507" name="Footer Placeholder 3"/>
          <p:cNvSpPr>
            <a:spLocks noGrp="1"/>
          </p:cNvSpPr>
          <p:nvPr>
            <p:ph type="ftr" sz="quarter" idx="10"/>
          </p:nvPr>
        </p:nvSpPr>
        <p:spPr>
          <a:noFill/>
        </p:spPr>
        <p:txBody>
          <a:bodyPr/>
          <a:lstStyle/>
          <a:p>
            <a:r>
              <a:rPr lang="en-US" smtClean="0"/>
              <a:t>©SHRM 2009</a:t>
            </a:r>
            <a:endParaRPr lang="en-US" baseline="0" smtClean="0"/>
          </a:p>
        </p:txBody>
      </p:sp>
      <p:sp>
        <p:nvSpPr>
          <p:cNvPr id="21508" name="Slide Number Placeholder 4"/>
          <p:cNvSpPr>
            <a:spLocks noGrp="1"/>
          </p:cNvSpPr>
          <p:nvPr>
            <p:ph type="sldNum" sz="quarter" idx="11"/>
          </p:nvPr>
        </p:nvSpPr>
        <p:spPr>
          <a:noFill/>
        </p:spPr>
        <p:txBody>
          <a:bodyPr/>
          <a:lstStyle/>
          <a:p>
            <a:fld id="{5A5AB614-E919-46B6-9BA6-7D7A2E990E83}" type="slidenum">
              <a:rPr lang="en-US" smtClean="0"/>
              <a:pPr/>
              <a:t>4</a:t>
            </a:fld>
            <a:endParaRPr lang="en-US" smtClean="0"/>
          </a:p>
        </p:txBody>
      </p:sp>
      <p:pic>
        <p:nvPicPr>
          <p:cNvPr id="21509" name="Picture 6"/>
          <p:cNvPicPr>
            <a:picLocks noChangeAspect="1" noChangeArrowheads="1"/>
          </p:cNvPicPr>
          <p:nvPr/>
        </p:nvPicPr>
        <p:blipFill>
          <a:blip r:embed="rId3" cstate="print"/>
          <a:srcRect/>
          <a:stretch>
            <a:fillRect/>
          </a:stretch>
        </p:blipFill>
        <p:spPr bwMode="auto">
          <a:xfrm>
            <a:off x="4495800" y="3124200"/>
            <a:ext cx="16764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A Mission Statement</a:t>
            </a:r>
          </a:p>
        </p:txBody>
      </p:sp>
      <p:sp>
        <p:nvSpPr>
          <p:cNvPr id="23554" name="Content Placeholder 2"/>
          <p:cNvSpPr>
            <a:spLocks noGrp="1"/>
          </p:cNvSpPr>
          <p:nvPr>
            <p:ph idx="1"/>
          </p:nvPr>
        </p:nvSpPr>
        <p:spPr/>
        <p:txBody>
          <a:bodyPr/>
          <a:lstStyle/>
          <a:p>
            <a:r>
              <a:rPr lang="en-US" smtClean="0"/>
              <a:t>Defines the organization’s purpose.</a:t>
            </a:r>
          </a:p>
          <a:p>
            <a:r>
              <a:rPr lang="en-US" smtClean="0"/>
              <a:t>Tells why the organization exists.</a:t>
            </a:r>
          </a:p>
          <a:p>
            <a:r>
              <a:rPr lang="en-US" smtClean="0"/>
              <a:t>Tells what the organization hopes to achieve in the future.</a:t>
            </a:r>
          </a:p>
          <a:p>
            <a:r>
              <a:rPr lang="en-US" smtClean="0"/>
              <a:t>Resonates with employees and focuses energy.</a:t>
            </a:r>
          </a:p>
          <a:p>
            <a:r>
              <a:rPr lang="en-US" smtClean="0"/>
              <a:t>Shapes organizational culture and values.</a:t>
            </a:r>
          </a:p>
          <a:p>
            <a:r>
              <a:rPr lang="en-US" smtClean="0"/>
              <a:t>Adds focus, direction and a sense of purpose to daily decisions.</a:t>
            </a:r>
          </a:p>
          <a:p>
            <a:endParaRPr lang="en-US" smtClean="0"/>
          </a:p>
        </p:txBody>
      </p:sp>
      <p:sp>
        <p:nvSpPr>
          <p:cNvPr id="23555" name="Footer Placeholder 3"/>
          <p:cNvSpPr>
            <a:spLocks noGrp="1"/>
          </p:cNvSpPr>
          <p:nvPr>
            <p:ph type="ftr" sz="quarter" idx="10"/>
          </p:nvPr>
        </p:nvSpPr>
        <p:spPr>
          <a:noFill/>
        </p:spPr>
        <p:txBody>
          <a:bodyPr/>
          <a:lstStyle/>
          <a:p>
            <a:r>
              <a:rPr lang="en-US" dirty="0" smtClean="0"/>
              <a:t>©SHRM 2009</a:t>
            </a:r>
            <a:endParaRPr lang="en-US" baseline="0" dirty="0" smtClean="0"/>
          </a:p>
        </p:txBody>
      </p:sp>
      <p:sp>
        <p:nvSpPr>
          <p:cNvPr id="23556" name="Slide Number Placeholder 4"/>
          <p:cNvSpPr>
            <a:spLocks noGrp="1"/>
          </p:cNvSpPr>
          <p:nvPr>
            <p:ph type="sldNum" sz="quarter" idx="11"/>
          </p:nvPr>
        </p:nvSpPr>
        <p:spPr>
          <a:noFill/>
        </p:spPr>
        <p:txBody>
          <a:bodyPr/>
          <a:lstStyle/>
          <a:p>
            <a:fld id="{C0AE2ED2-DA27-4FC7-9A1A-AA987CA16A6C}"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Mission Statement</a:t>
            </a:r>
          </a:p>
        </p:txBody>
      </p:sp>
      <p:sp>
        <p:nvSpPr>
          <p:cNvPr id="25602" name="Content Placeholder 2"/>
          <p:cNvSpPr>
            <a:spLocks noGrp="1"/>
          </p:cNvSpPr>
          <p:nvPr>
            <p:ph idx="1"/>
          </p:nvPr>
        </p:nvSpPr>
        <p:spPr>
          <a:xfrm>
            <a:off x="1752600" y="1600200"/>
            <a:ext cx="6934200" cy="4525963"/>
          </a:xfrm>
        </p:spPr>
        <p:txBody>
          <a:bodyPr/>
          <a:lstStyle/>
          <a:p>
            <a:pPr marL="419100" indent="-419100">
              <a:buFontTx/>
              <a:buAutoNum type="arabicPeriod"/>
            </a:pPr>
            <a:r>
              <a:rPr lang="en-US" smtClean="0"/>
              <a:t>What is the organization’s </a:t>
            </a:r>
            <a:r>
              <a:rPr lang="en-US" b="1" smtClean="0"/>
              <a:t>purpose</a:t>
            </a:r>
            <a:r>
              <a:rPr lang="en-US" smtClean="0"/>
              <a:t>?</a:t>
            </a:r>
          </a:p>
          <a:p>
            <a:pPr marL="419100" indent="-419100">
              <a:buFontTx/>
              <a:buAutoNum type="arabicPeriod"/>
            </a:pPr>
            <a:r>
              <a:rPr lang="en-US" smtClean="0"/>
              <a:t>What is the organization’s </a:t>
            </a:r>
            <a:r>
              <a:rPr lang="en-US" b="1" smtClean="0"/>
              <a:t>business</a:t>
            </a:r>
            <a:r>
              <a:rPr lang="en-US" smtClean="0"/>
              <a:t>?</a:t>
            </a:r>
          </a:p>
          <a:p>
            <a:pPr marL="419100" indent="-419100">
              <a:buFontTx/>
              <a:buAutoNum type="arabicPeriod"/>
            </a:pPr>
            <a:r>
              <a:rPr lang="en-US" smtClean="0"/>
              <a:t>What are the organization’s </a:t>
            </a:r>
            <a:r>
              <a:rPr lang="en-US" b="1" smtClean="0"/>
              <a:t>values</a:t>
            </a:r>
            <a:r>
              <a:rPr lang="en-US" smtClean="0"/>
              <a:t>?</a:t>
            </a:r>
          </a:p>
          <a:p>
            <a:pPr marL="419100" indent="-419100">
              <a:buFontTx/>
              <a:buNone/>
            </a:pPr>
            <a:endParaRPr lang="en-US" smtClean="0"/>
          </a:p>
          <a:p>
            <a:pPr marL="419100" indent="-419100">
              <a:buFontTx/>
              <a:buNone/>
            </a:pPr>
            <a:endParaRPr lang="en-US" smtClean="0"/>
          </a:p>
          <a:p>
            <a:pPr marL="419100" indent="-419100">
              <a:buFontTx/>
              <a:buNone/>
            </a:pPr>
            <a:endParaRPr lang="en-US" smtClean="0"/>
          </a:p>
        </p:txBody>
      </p:sp>
      <p:sp>
        <p:nvSpPr>
          <p:cNvPr id="25603" name="Footer Placeholder 3"/>
          <p:cNvSpPr>
            <a:spLocks noGrp="1"/>
          </p:cNvSpPr>
          <p:nvPr>
            <p:ph type="ftr" sz="quarter" idx="10"/>
          </p:nvPr>
        </p:nvSpPr>
        <p:spPr>
          <a:noFill/>
        </p:spPr>
        <p:txBody>
          <a:bodyPr/>
          <a:lstStyle/>
          <a:p>
            <a:r>
              <a:rPr lang="en-US" smtClean="0"/>
              <a:t>©SHRM 2009</a:t>
            </a:r>
            <a:endParaRPr lang="en-US" baseline="0" smtClean="0"/>
          </a:p>
        </p:txBody>
      </p:sp>
      <p:sp>
        <p:nvSpPr>
          <p:cNvPr id="25604" name="Slide Number Placeholder 4"/>
          <p:cNvSpPr>
            <a:spLocks noGrp="1"/>
          </p:cNvSpPr>
          <p:nvPr>
            <p:ph type="sldNum" sz="quarter" idx="11"/>
          </p:nvPr>
        </p:nvSpPr>
        <p:spPr>
          <a:noFill/>
        </p:spPr>
        <p:txBody>
          <a:bodyPr/>
          <a:lstStyle/>
          <a:p>
            <a:fld id="{1E70C9D7-81A5-4EBE-B67C-D967CBD3EF5D}"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Mission Statement</a:t>
            </a:r>
          </a:p>
        </p:txBody>
      </p:sp>
      <p:sp>
        <p:nvSpPr>
          <p:cNvPr id="27650" name="Content Placeholder 2"/>
          <p:cNvSpPr>
            <a:spLocks noGrp="1"/>
          </p:cNvSpPr>
          <p:nvPr>
            <p:ph idx="1"/>
          </p:nvPr>
        </p:nvSpPr>
        <p:spPr/>
        <p:txBody>
          <a:bodyPr/>
          <a:lstStyle/>
          <a:p>
            <a:pPr>
              <a:buFontTx/>
              <a:buNone/>
            </a:pPr>
            <a:r>
              <a:rPr lang="en-US" sz="3200" smtClean="0"/>
              <a:t>	What’s wrong with this mission statement?</a:t>
            </a:r>
          </a:p>
          <a:p>
            <a:pPr>
              <a:buFontTx/>
              <a:buNone/>
            </a:pPr>
            <a:endParaRPr lang="en-US" sz="3200" smtClean="0"/>
          </a:p>
          <a:p>
            <a:pPr>
              <a:buFontTx/>
              <a:buNone/>
            </a:pPr>
            <a:r>
              <a:rPr lang="en-US" i="1" smtClean="0"/>
              <a:t>	</a:t>
            </a:r>
            <a:r>
              <a:rPr lang="en-US" smtClean="0"/>
              <a:t>“Our mission is to continue to continually utilize world-class intellectual capital so that we may proactively maintain emerging content while maintaining the highest standards.”</a:t>
            </a:r>
          </a:p>
          <a:p>
            <a:pPr>
              <a:buFontTx/>
              <a:buNone/>
            </a:pPr>
            <a:endParaRPr lang="en-US" smtClean="0"/>
          </a:p>
        </p:txBody>
      </p:sp>
      <p:sp>
        <p:nvSpPr>
          <p:cNvPr id="27651" name="Footer Placeholder 3"/>
          <p:cNvSpPr>
            <a:spLocks noGrp="1"/>
          </p:cNvSpPr>
          <p:nvPr>
            <p:ph type="ftr" sz="quarter" idx="10"/>
          </p:nvPr>
        </p:nvSpPr>
        <p:spPr>
          <a:noFill/>
        </p:spPr>
        <p:txBody>
          <a:bodyPr/>
          <a:lstStyle/>
          <a:p>
            <a:r>
              <a:rPr lang="en-US" smtClean="0"/>
              <a:t>©SHRM 2009</a:t>
            </a:r>
            <a:endParaRPr lang="en-US" baseline="0" smtClean="0"/>
          </a:p>
        </p:txBody>
      </p:sp>
      <p:sp>
        <p:nvSpPr>
          <p:cNvPr id="27652" name="Slide Number Placeholder 4"/>
          <p:cNvSpPr>
            <a:spLocks noGrp="1"/>
          </p:cNvSpPr>
          <p:nvPr>
            <p:ph type="sldNum" sz="quarter" idx="11"/>
          </p:nvPr>
        </p:nvSpPr>
        <p:spPr>
          <a:noFill/>
        </p:spPr>
        <p:txBody>
          <a:bodyPr/>
          <a:lstStyle/>
          <a:p>
            <a:fld id="{6893F8E6-F6FD-42B9-80E7-78F1635A9568}"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Mission Statement</a:t>
            </a:r>
          </a:p>
        </p:txBody>
      </p:sp>
      <p:sp>
        <p:nvSpPr>
          <p:cNvPr id="29698" name="Content Placeholder 2"/>
          <p:cNvSpPr>
            <a:spLocks noGrp="1"/>
          </p:cNvSpPr>
          <p:nvPr>
            <p:ph idx="1"/>
          </p:nvPr>
        </p:nvSpPr>
        <p:spPr/>
        <p:txBody>
          <a:bodyPr/>
          <a:lstStyle/>
          <a:p>
            <a:pPr>
              <a:buFontTx/>
              <a:buNone/>
            </a:pPr>
            <a:endParaRPr lang="en-US" dirty="0" smtClean="0"/>
          </a:p>
          <a:p>
            <a:pPr>
              <a:buFontTx/>
              <a:buNone/>
            </a:pPr>
            <a:r>
              <a:rPr lang="en-US" dirty="0" smtClean="0"/>
              <a:t>	“The American Red Cross, a humanitarian organization led by volunteers and guided by its Congressional Charter and the Fundamental Principles of the International Red Cross Movement, will provide relief to victims of disaster and help people prevent, prepare for, and respond to emergencies.”</a:t>
            </a:r>
          </a:p>
          <a:p>
            <a:pPr>
              <a:buFontTx/>
              <a:buNone/>
            </a:pPr>
            <a:r>
              <a:rPr lang="en-US" dirty="0" smtClean="0"/>
              <a:t> </a:t>
            </a:r>
          </a:p>
          <a:p>
            <a:pPr>
              <a:buFontTx/>
              <a:buNone/>
            </a:pPr>
            <a:r>
              <a:rPr lang="en-US" dirty="0" smtClean="0"/>
              <a:t>	Mission statement of the American Red Cross</a:t>
            </a:r>
          </a:p>
          <a:p>
            <a:pPr>
              <a:buFontTx/>
              <a:buNone/>
            </a:pPr>
            <a:r>
              <a:rPr lang="en-US" dirty="0" smtClean="0"/>
              <a:t>	</a:t>
            </a:r>
            <a:r>
              <a:rPr lang="en-US" sz="1600" dirty="0" smtClean="0"/>
              <a:t>www.redcross.org/services/govrel/0,1082,0_193_,00.html</a:t>
            </a:r>
          </a:p>
          <a:p>
            <a:pPr>
              <a:buFontTx/>
              <a:buNone/>
            </a:pPr>
            <a:endParaRPr lang="en-US" dirty="0" smtClean="0"/>
          </a:p>
          <a:p>
            <a:pPr>
              <a:buFontTx/>
              <a:buNone/>
            </a:pPr>
            <a:endParaRPr lang="en-US" dirty="0" smtClean="0"/>
          </a:p>
          <a:p>
            <a:pPr>
              <a:buFontTx/>
              <a:buNone/>
            </a:pPr>
            <a:endParaRPr lang="en-US" dirty="0" smtClean="0"/>
          </a:p>
        </p:txBody>
      </p:sp>
      <p:sp>
        <p:nvSpPr>
          <p:cNvPr id="29699" name="Footer Placeholder 3"/>
          <p:cNvSpPr>
            <a:spLocks noGrp="1"/>
          </p:cNvSpPr>
          <p:nvPr>
            <p:ph type="ftr" sz="quarter" idx="10"/>
          </p:nvPr>
        </p:nvSpPr>
        <p:spPr>
          <a:noFill/>
        </p:spPr>
        <p:txBody>
          <a:bodyPr/>
          <a:lstStyle/>
          <a:p>
            <a:r>
              <a:rPr lang="en-US" smtClean="0"/>
              <a:t>©SHRM 2009</a:t>
            </a:r>
            <a:endParaRPr lang="en-US" baseline="0" smtClean="0"/>
          </a:p>
        </p:txBody>
      </p:sp>
      <p:sp>
        <p:nvSpPr>
          <p:cNvPr id="29700" name="Slide Number Placeholder 4"/>
          <p:cNvSpPr>
            <a:spLocks noGrp="1"/>
          </p:cNvSpPr>
          <p:nvPr>
            <p:ph type="sldNum" sz="quarter" idx="11"/>
          </p:nvPr>
        </p:nvSpPr>
        <p:spPr>
          <a:noFill/>
        </p:spPr>
        <p:txBody>
          <a:bodyPr/>
          <a:lstStyle/>
          <a:p>
            <a:fld id="{49F9D87F-A85C-4BDE-A6F3-5CF31E52E1D6}"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Whose Mission Statement Is This?</a:t>
            </a:r>
          </a:p>
        </p:txBody>
      </p:sp>
      <p:sp>
        <p:nvSpPr>
          <p:cNvPr id="3" name="Content Placeholder 2"/>
          <p:cNvSpPr>
            <a:spLocks noGrp="1"/>
          </p:cNvSpPr>
          <p:nvPr>
            <p:ph idx="1"/>
          </p:nvPr>
        </p:nvSpPr>
        <p:spPr>
          <a:xfrm>
            <a:off x="1676400" y="1143000"/>
            <a:ext cx="6934200" cy="5181600"/>
          </a:xfrm>
        </p:spPr>
        <p:txBody>
          <a:bodyPr/>
          <a:lstStyle/>
          <a:p>
            <a:pPr>
              <a:buFontTx/>
              <a:buNone/>
            </a:pPr>
            <a:r>
              <a:rPr lang="en-US" smtClean="0"/>
              <a:t>	“__________’s mission is to organize the world’s information and make it universally accessible and useful.”</a:t>
            </a:r>
            <a:endParaRPr lang="en-US" sz="1000" smtClean="0"/>
          </a:p>
          <a:p>
            <a:pPr>
              <a:buFontTx/>
              <a:buNone/>
            </a:pPr>
            <a:r>
              <a:rPr lang="en-US" smtClean="0"/>
              <a:t>	“____________is to be one of the world's leading producers and providers of entertainment and information. We create happiness by providing the finest in entertainment to people of all ages, everywhere.” </a:t>
            </a:r>
          </a:p>
          <a:p>
            <a:pPr>
              <a:buFontTx/>
              <a:buNone/>
            </a:pPr>
            <a:endParaRPr lang="en-US" sz="1000" smtClean="0"/>
          </a:p>
          <a:p>
            <a:pPr>
              <a:buFontTx/>
              <a:buNone/>
            </a:pPr>
            <a:r>
              <a:rPr lang="en-US" smtClean="0"/>
              <a:t>	“Saving people money so they can live better. To become the worldwide leader in retailing. Our first responsibility is to provide all consumers with the best products and services with guaranteed satisfaction under one roof.”</a:t>
            </a:r>
          </a:p>
          <a:p>
            <a:pPr>
              <a:buFontTx/>
              <a:buNone/>
            </a:pPr>
            <a:r>
              <a:rPr lang="en-US" smtClean="0"/>
              <a:t>	_____________</a:t>
            </a:r>
          </a:p>
        </p:txBody>
      </p:sp>
      <p:sp>
        <p:nvSpPr>
          <p:cNvPr id="31747" name="Footer Placeholder 3"/>
          <p:cNvSpPr>
            <a:spLocks noGrp="1"/>
          </p:cNvSpPr>
          <p:nvPr>
            <p:ph type="ftr" sz="quarter" idx="10"/>
          </p:nvPr>
        </p:nvSpPr>
        <p:spPr>
          <a:noFill/>
        </p:spPr>
        <p:txBody>
          <a:bodyPr/>
          <a:lstStyle/>
          <a:p>
            <a:r>
              <a:rPr lang="en-US" smtClean="0"/>
              <a:t>©SHRM 2009</a:t>
            </a:r>
            <a:endParaRPr lang="en-US" baseline="0" smtClean="0"/>
          </a:p>
        </p:txBody>
      </p:sp>
      <p:sp>
        <p:nvSpPr>
          <p:cNvPr id="31748" name="Slide Number Placeholder 4"/>
          <p:cNvSpPr>
            <a:spLocks noGrp="1"/>
          </p:cNvSpPr>
          <p:nvPr>
            <p:ph type="sldNum" sz="quarter" idx="11"/>
          </p:nvPr>
        </p:nvSpPr>
        <p:spPr>
          <a:noFill/>
        </p:spPr>
        <p:txBody>
          <a:bodyPr/>
          <a:lstStyle/>
          <a:p>
            <a:fld id="{BDC6C1C4-06CD-4EC8-9ED0-E36D5EE32537}" type="slidenum">
              <a:rPr lang="en-US" smtClean="0"/>
              <a:pPr/>
              <a:t>9</a:t>
            </a:fld>
            <a:endParaRPr lang="en-US"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ategic HRM Template">
  <a:themeElements>
    <a:clrScheme name="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ategic HR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ategic HRM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ategic HRM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ategic HRM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ategic HRM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ategic HRM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ategic HRM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ategic HRM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ategic HRM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ategic HRM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ategic HRM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ategic HRM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UC5APVKEY7YA-445657348-237</_dlc_DocId>
    <_dlc_DocIdUrl xmlns="9e35c72e-853b-4481-acd9-8b56c994845b">
      <Url>https://edit.shrm.org/certification/educators/_layouts/15/DocIdRedir.aspx?ID=UC5APVKEY7YA-445657348-237</Url>
      <Description>UC5APVKEY7YA-445657348-237</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E303EE8-0691-42B9-A4CB-5D74242F8478}"/>
</file>

<file path=customXml/itemProps2.xml><?xml version="1.0" encoding="utf-8"?>
<ds:datastoreItem xmlns:ds="http://schemas.openxmlformats.org/officeDocument/2006/customXml" ds:itemID="{E1D0BC3F-866B-4EF7-9839-7C93C19A2F60}"/>
</file>

<file path=customXml/itemProps3.xml><?xml version="1.0" encoding="utf-8"?>
<ds:datastoreItem xmlns:ds="http://schemas.openxmlformats.org/officeDocument/2006/customXml" ds:itemID="{3D5644BB-002D-4202-9666-2BD9FC9CFE74}"/>
</file>

<file path=customXml/itemProps4.xml><?xml version="1.0" encoding="utf-8"?>
<ds:datastoreItem xmlns:ds="http://schemas.openxmlformats.org/officeDocument/2006/customXml" ds:itemID="{00F14FC2-2435-487F-B6F1-808145F52893}"/>
</file>

<file path=docProps/app.xml><?xml version="1.0" encoding="utf-8"?>
<Properties xmlns="http://schemas.openxmlformats.org/officeDocument/2006/extended-properties" xmlns:vt="http://schemas.openxmlformats.org/officeDocument/2006/docPropsVTypes">
  <Template/>
  <TotalTime>6881</TotalTime>
  <Words>3603</Words>
  <Application>Microsoft Office PowerPoint</Application>
  <PresentationFormat>On-screen Show (4:3)</PresentationFormat>
  <Paragraphs>358</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Strategic HRM Template</vt:lpstr>
      <vt:lpstr> The Role of Mission and Values in Strategic    Human Resource Management</vt:lpstr>
      <vt:lpstr>Learning Objectives</vt:lpstr>
      <vt:lpstr>The Organization’s Mission and Values</vt:lpstr>
      <vt:lpstr>Mission and Values</vt:lpstr>
      <vt:lpstr>A Mission Statement</vt:lpstr>
      <vt:lpstr>Mission Statement</vt:lpstr>
      <vt:lpstr>Mission Statement</vt:lpstr>
      <vt:lpstr>Mission Statement</vt:lpstr>
      <vt:lpstr>Whose Mission Statement Is This?</vt:lpstr>
      <vt:lpstr>The Role of HR in the Organization’s Mission</vt:lpstr>
      <vt:lpstr>Relating the Mission and Aligning with HR</vt:lpstr>
      <vt:lpstr>Mission Statements in Action</vt:lpstr>
      <vt:lpstr> Living the Mission and Values: Assignment</vt:lpstr>
      <vt:lpstr>Living the Mission and Values </vt:lpstr>
      <vt:lpstr>Living the Mission and Values</vt:lpstr>
      <vt:lpstr>Wal-Mart’s Mission, Vision and Values </vt:lpstr>
      <vt:lpstr>Wal-Mart: The High Cost of Low Price</vt:lpstr>
      <vt:lpstr>Aligning HR and the Organization’s Mission</vt:lpstr>
      <vt:lpstr>Aligning Human Resource Functions with the Organization’s Mission</vt:lpstr>
      <vt:lpstr>The Green Team at DPI Printing</vt:lpstr>
      <vt:lpstr>HR Practices in Alignment with Mission and Values</vt:lpstr>
      <vt:lpstr>Strategic Human Resource Management</vt:lpstr>
    </vt:vector>
  </TitlesOfParts>
  <Company>SHRM</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elewis</dc:creator>
  <cp:lastModifiedBy>SHRM</cp:lastModifiedBy>
  <cp:revision>527</cp:revision>
  <dcterms:created xsi:type="dcterms:W3CDTF">2008-03-26T17:48:33Z</dcterms:created>
  <dcterms:modified xsi:type="dcterms:W3CDTF">2009-05-07T15:28:48Z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13500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931c7016-bd89-4cbe-b5b4-fe36e4acd9df</vt:lpwstr>
  </property>
</Properties>
</file>