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0" r:id="rId2"/>
    <p:sldId id="355" r:id="rId3"/>
    <p:sldId id="387" r:id="rId4"/>
    <p:sldId id="344" r:id="rId5"/>
    <p:sldId id="390" r:id="rId6"/>
    <p:sldId id="382" r:id="rId7"/>
    <p:sldId id="386" r:id="rId8"/>
    <p:sldId id="388" r:id="rId9"/>
    <p:sldId id="3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FE37B8-5E21-BDE7-F77F-F516E834C230}" v="10" dt="2024-07-02T19:02:50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bg1"/>
                </a:solidFill>
              </a:rPr>
              <a:t>%</a:t>
            </a:r>
            <a:r>
              <a:rPr lang="en-US" sz="1600" b="1" baseline="0">
                <a:solidFill>
                  <a:schemeClr val="bg1"/>
                </a:solidFill>
              </a:rPr>
              <a:t> of organizations reporting difficulty recruiting for regular positions in the last 12 months by year</a:t>
            </a:r>
            <a:endParaRPr lang="en-US" sz="1600" b="1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926291201097606E-3"/>
          <c:y val="0.2004890305749015"/>
          <c:w val="0.94945405311919506"/>
          <c:h val="0.677806795060304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3675">
                <a:solidFill>
                  <a:schemeClr val="bg1"/>
                </a:solidFill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solidFill>
                  <a:schemeClr val="tx1"/>
                </a:solidFill>
                <a:ln w="19367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008-45F0-A18A-B0D52E26BDA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2016</c:v>
                </c:pt>
                <c:pt idx="2">
                  <c:v>2022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0.68</c:v>
                </c:pt>
                <c:pt idx="2">
                  <c:v>0.91</c:v>
                </c:pt>
                <c:pt idx="3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14-4879-950D-0C063AAEC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940815"/>
        <c:axId val="1397941775"/>
      </c:lineChart>
      <c:catAx>
        <c:axId val="139794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7941775"/>
        <c:crosses val="autoZero"/>
        <c:auto val="1"/>
        <c:lblAlgn val="ctr"/>
        <c:lblOffset val="100"/>
        <c:noMultiLvlLbl val="0"/>
      </c:catAx>
      <c:valAx>
        <c:axId val="13979417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9794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3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The percentage of HR leaders who say the following changes are happening in the business environment as a result of AI.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3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8A6FA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52-4988-A002-093A6C35FF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Increased concern about cyberattacks</c:v>
                </c:pt>
                <c:pt idx="1">
                  <c:v>Greater pressure to be innovative</c:v>
                </c:pt>
                <c:pt idx="2">
                  <c:v>Need for upskilling and reskilling workers increased</c:v>
                </c:pt>
                <c:pt idx="3">
                  <c:v>Regulatory landscape more complex</c:v>
                </c:pt>
                <c:pt idx="4">
                  <c:v>Greater pressure to move quickly</c:v>
                </c:pt>
                <c:pt idx="5">
                  <c:v>Greater pressure to be productive</c:v>
                </c:pt>
                <c:pt idx="6">
                  <c:v>Business environment is more competitive</c:v>
                </c:pt>
                <c:pt idx="7">
                  <c:v>Stakeholders' expectations evolved</c:v>
                </c:pt>
                <c:pt idx="8">
                  <c:v>AI has not changed the business environment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0.41</c:v>
                </c:pt>
                <c:pt idx="1">
                  <c:v>0.3</c:v>
                </c:pt>
                <c:pt idx="2">
                  <c:v>0.28278688524590162</c:v>
                </c:pt>
                <c:pt idx="3">
                  <c:v>0.22</c:v>
                </c:pt>
                <c:pt idx="4">
                  <c:v>0.18524590163934426</c:v>
                </c:pt>
                <c:pt idx="5">
                  <c:v>0.16967213114754098</c:v>
                </c:pt>
                <c:pt idx="6">
                  <c:v>0.15655737704918032</c:v>
                </c:pt>
                <c:pt idx="7">
                  <c:v>0.11639344262295082</c:v>
                </c:pt>
                <c:pt idx="8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52-4988-A002-093A6C35F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6098768"/>
        <c:axId val="989207136"/>
      </c:barChart>
      <c:catAx>
        <c:axId val="8360987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9207136"/>
        <c:crosses val="autoZero"/>
        <c:auto val="1"/>
        <c:lblAlgn val="ctr"/>
        <c:lblOffset val="100"/>
        <c:noMultiLvlLbl val="0"/>
      </c:catAx>
      <c:valAx>
        <c:axId val="98920713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83609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Implementation of the types of 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Currently use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Optimization</c:v>
                </c:pt>
                <c:pt idx="1">
                  <c:v>Enhancement</c:v>
                </c:pt>
                <c:pt idx="2">
                  <c:v>Predictive</c:v>
                </c:pt>
                <c:pt idx="3">
                  <c:v>Generative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0.17</c:v>
                </c:pt>
                <c:pt idx="2">
                  <c:v>0.16</c:v>
                </c:pt>
                <c:pt idx="3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7-4D7D-AB38-C32F89DAE3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 to in next year or two</c:v>
                </c:pt>
              </c:strCache>
            </c:strRef>
          </c:tx>
          <c:spPr>
            <a:solidFill>
              <a:srgbClr val="8BD4F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Optimization</c:v>
                </c:pt>
                <c:pt idx="1">
                  <c:v>Enhancement</c:v>
                </c:pt>
                <c:pt idx="2">
                  <c:v>Predictive</c:v>
                </c:pt>
                <c:pt idx="3">
                  <c:v>Generative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0.27</c:v>
                </c:pt>
                <c:pt idx="2">
                  <c:v>0.35</c:v>
                </c:pt>
                <c:pt idx="3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97-4D7D-AB38-C32F89DAE3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plans</c:v>
                </c:pt>
              </c:strCache>
            </c:strRef>
          </c:tx>
          <c:spPr>
            <a:solidFill>
              <a:srgbClr val="08A6F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Optimization</c:v>
                </c:pt>
                <c:pt idx="1">
                  <c:v>Enhancement</c:v>
                </c:pt>
                <c:pt idx="2">
                  <c:v>Predictive</c:v>
                </c:pt>
                <c:pt idx="3">
                  <c:v>Generative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0.44</c:v>
                </c:pt>
                <c:pt idx="1">
                  <c:v>0.39</c:v>
                </c:pt>
                <c:pt idx="2">
                  <c:v>0.35</c:v>
                </c:pt>
                <c:pt idx="3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97-4D7D-AB38-C32F89DAE3E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rgbClr val="00149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Optimization</c:v>
                </c:pt>
                <c:pt idx="1">
                  <c:v>Enhancement</c:v>
                </c:pt>
                <c:pt idx="2">
                  <c:v>Predictive</c:v>
                </c:pt>
                <c:pt idx="3">
                  <c:v>Generative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0.18</c:v>
                </c:pt>
                <c:pt idx="2">
                  <c:v>0.14000000000000001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97-4D7D-AB38-C32F89DAE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28364032"/>
        <c:axId val="813202400"/>
      </c:barChart>
      <c:catAx>
        <c:axId val="7283640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202400"/>
        <c:crosses val="autoZero"/>
        <c:auto val="1"/>
        <c:lblAlgn val="ctr"/>
        <c:lblOffset val="100"/>
        <c:noMultiLvlLbl val="0"/>
      </c:catAx>
      <c:valAx>
        <c:axId val="81320240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2836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0.11843</cdr:x>
      <cdr:y>0.45696</cdr:y>
    </cdr:from>
    <cdr:to>
      <cdr:x>0.23593</cdr:x>
      <cdr:y>0.50712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52C9650-E808-AE40-DDAC-BD1EBF78A329}"/>
            </a:ext>
          </a:extLst>
        </cdr:cNvPr>
        <cdr:cNvSpPr txBox="1"/>
      </cdr:nvSpPr>
      <cdr:spPr>
        <a:xfrm xmlns:a="http://schemas.openxmlformats.org/drawingml/2006/main">
          <a:off x="706064" y="1859724"/>
          <a:ext cx="700508" cy="204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b="1" dirty="0">
              <a:solidFill>
                <a:schemeClr val="bg1"/>
              </a:solidFill>
            </a:rPr>
            <a:t>50%</a:t>
          </a:r>
        </a:p>
      </cdr:txBody>
    </cdr:sp>
  </cdr:relSizeAnchor>
  <cdr:relSizeAnchor xmlns:cdr="http://schemas.openxmlformats.org/drawingml/2006/chartDrawing">
    <cdr:from>
      <cdr:x>0.35285</cdr:x>
      <cdr:y>0.32785</cdr:y>
    </cdr:from>
    <cdr:to>
      <cdr:x>0.47035</cdr:x>
      <cdr:y>0.37801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234FF963-B714-578D-CB37-BE446A038942}"/>
            </a:ext>
          </a:extLst>
        </cdr:cNvPr>
        <cdr:cNvSpPr txBox="1"/>
      </cdr:nvSpPr>
      <cdr:spPr>
        <a:xfrm xmlns:a="http://schemas.openxmlformats.org/drawingml/2006/main">
          <a:off x="2103584" y="1334290"/>
          <a:ext cx="700507" cy="204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solidFill>
                <a:schemeClr val="bg1"/>
              </a:solidFill>
            </a:rPr>
            <a:t>68%</a:t>
          </a:r>
        </a:p>
      </cdr:txBody>
    </cdr:sp>
  </cdr:relSizeAnchor>
  <cdr:relSizeAnchor xmlns:cdr="http://schemas.openxmlformats.org/drawingml/2006/chartDrawing">
    <cdr:from>
      <cdr:x>0.61601</cdr:x>
      <cdr:y>0.21008</cdr:y>
    </cdr:from>
    <cdr:to>
      <cdr:x>0.69241</cdr:x>
      <cdr:y>0.28791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146C18E-C927-1339-7F6D-1BFE98AAA905}"/>
            </a:ext>
          </a:extLst>
        </cdr:cNvPr>
        <cdr:cNvSpPr txBox="1"/>
      </cdr:nvSpPr>
      <cdr:spPr>
        <a:xfrm xmlns:a="http://schemas.openxmlformats.org/drawingml/2006/main">
          <a:off x="3672508" y="854962"/>
          <a:ext cx="455471" cy="316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solidFill>
                <a:schemeClr val="bg1"/>
              </a:solidFill>
            </a:rPr>
            <a:t>91%</a:t>
          </a:r>
        </a:p>
      </cdr:txBody>
    </cdr:sp>
  </cdr:relSizeAnchor>
  <cdr:relSizeAnchor xmlns:cdr="http://schemas.openxmlformats.org/drawingml/2006/chartDrawing">
    <cdr:from>
      <cdr:x>0.84663</cdr:x>
      <cdr:y>0.29464</cdr:y>
    </cdr:from>
    <cdr:to>
      <cdr:x>0.96413</cdr:x>
      <cdr:y>0.3448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E09EDC3C-875E-A5BD-DF61-E4E310849983}"/>
            </a:ext>
          </a:extLst>
        </cdr:cNvPr>
        <cdr:cNvSpPr txBox="1"/>
      </cdr:nvSpPr>
      <cdr:spPr>
        <a:xfrm xmlns:a="http://schemas.openxmlformats.org/drawingml/2006/main">
          <a:off x="5047399" y="1199106"/>
          <a:ext cx="700508" cy="204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>
              <a:solidFill>
                <a:schemeClr val="bg1"/>
              </a:solidFill>
            </a:rPr>
            <a:t>77%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a blue circle&#10;&#10;Description automatically generated with medium confidence">
            <a:extLst>
              <a:ext uri="{FF2B5EF4-FFF2-40B4-BE49-F238E27FC236}">
                <a16:creationId xmlns:a16="http://schemas.microsoft.com/office/drawing/2014/main" id="{CA8293CF-35C7-95A3-8ADB-24D2EB9ED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C1D251-B41D-3A2A-0DF7-446233B11A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544" y="1897700"/>
            <a:ext cx="8994912" cy="3062600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DCC1-0741-B417-0704-C571110A9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544" y="5327650"/>
            <a:ext cx="8994912" cy="407988"/>
          </a:xfrm>
        </p:spPr>
        <p:txBody>
          <a:bodyPr>
            <a:noAutofit/>
          </a:bodyPr>
          <a:lstStyle>
            <a:lvl1pPr marL="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0" i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70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954C626-82CF-18B6-BEC9-D1D819E92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63AB8E-449E-E23D-AF88-91E58BEDD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3" y="676346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98193-B82C-2BD5-9DE1-5716D85922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103" y="2900017"/>
            <a:ext cx="8068405" cy="2489200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150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background&#10;&#10;Description automatically generated">
            <a:extLst>
              <a:ext uri="{FF2B5EF4-FFF2-40B4-BE49-F238E27FC236}">
                <a16:creationId xmlns:a16="http://schemas.microsoft.com/office/drawing/2014/main" id="{23E05A00-A9D4-F658-2138-961DAAC68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C61C9F0-4973-2A2C-455F-21A57B39E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560" y="621917"/>
            <a:ext cx="7345016" cy="2037038"/>
          </a:xfrm>
        </p:spPr>
        <p:txBody>
          <a:bodyPr>
            <a:noAutofit/>
          </a:bodyPr>
          <a:lstStyle>
            <a:lvl1pPr marL="0" indent="0">
              <a:lnSpc>
                <a:spcPts val="4200"/>
              </a:lnSpc>
              <a:buNone/>
              <a:defRPr sz="3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7C716E6-333C-FD9D-4F5C-57F2D5A39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560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824436F-312A-3245-2B1D-C262DB1DC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2151" y="2987497"/>
            <a:ext cx="5008562" cy="26638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2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58FF1-BE3B-A79E-87AC-E102835CE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774" y="607780"/>
            <a:ext cx="8502887" cy="3062600"/>
          </a:xfrm>
        </p:spPr>
        <p:txBody>
          <a:bodyPr/>
          <a:lstStyle/>
          <a:p>
            <a:r>
              <a:rPr lang="en-US" sz="3600" dirty="0">
                <a:latin typeface="Georgia Pro Black" panose="02040A02050405020203" pitchFamily="18" charset="0"/>
              </a:rPr>
              <a:t>THE NUMBERS THAT WILL DRIVE YOUR YEAR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951B1-44C9-A9E2-806C-155F7FB7C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9" b="26998"/>
          <a:stretch/>
        </p:blipFill>
        <p:spPr>
          <a:xfrm>
            <a:off x="2376671" y="2179489"/>
            <a:ext cx="2302896" cy="2321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6F34397-9134-F37A-DC31-6CC9246EF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" t="-1482" r="-1869" b="1482"/>
          <a:stretch/>
        </p:blipFill>
        <p:spPr>
          <a:xfrm>
            <a:off x="7212377" y="2143003"/>
            <a:ext cx="2346747" cy="2327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B31F92-5B76-EFE2-7E2C-E60B87B7F7AF}"/>
              </a:ext>
            </a:extLst>
          </p:cNvPr>
          <p:cNvSpPr>
            <a:spLocks noGrp="1"/>
          </p:cNvSpPr>
          <p:nvPr/>
        </p:nvSpPr>
        <p:spPr>
          <a:xfrm>
            <a:off x="1476609" y="4680499"/>
            <a:ext cx="4103020" cy="1571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Georgia Pro Cond" panose="02040506050405020303" pitchFamily="18" charset="0"/>
              </a:rPr>
              <a:t>DR. JAMES ATKINSON</a:t>
            </a:r>
            <a:endParaRPr lang="en-US" b="1" dirty="0">
              <a:solidFill>
                <a:schemeClr val="bg1"/>
              </a:solidFill>
              <a:latin typeface="Georgia Pro Cond" panose="02040506050405020303" pitchFamily="18" charset="0"/>
            </a:endParaRPr>
          </a:p>
          <a:p>
            <a:pPr algn="ctr"/>
            <a:br>
              <a:rPr lang="en-US" dirty="0">
                <a:solidFill>
                  <a:schemeClr val="bg1"/>
                </a:solidFill>
                <a:latin typeface="Georgia Pro Cond" panose="02040506050405020303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Georgia Pro Cond" panose="02040506050405020303" pitchFamily="18" charset="0"/>
              </a:rPr>
              <a:t>Vice President, </a:t>
            </a:r>
            <a:br>
              <a:rPr lang="en-US" sz="1800" dirty="0">
                <a:solidFill>
                  <a:schemeClr val="bg1"/>
                </a:solidFill>
                <a:latin typeface="Georgia Pro Cond" panose="02040506050405020303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Georgia Pro Cond" panose="02040506050405020303" pitchFamily="18" charset="0"/>
              </a:rPr>
              <a:t>Thought Leadership,</a:t>
            </a:r>
            <a:br>
              <a:rPr lang="en-US" sz="1800" dirty="0">
                <a:solidFill>
                  <a:schemeClr val="bg1"/>
                </a:solidFill>
                <a:latin typeface="Georgia Pro Cond" panose="02040506050405020303" pitchFamily="18" charset="0"/>
              </a:rPr>
            </a:br>
            <a:r>
              <a:rPr lang="en-US" sz="1800" dirty="0">
                <a:solidFill>
                  <a:schemeClr val="bg1"/>
                </a:solidFill>
                <a:latin typeface="Georgia Pro Cond" panose="02040506050405020303" pitchFamily="18" charset="0"/>
              </a:rPr>
              <a:t>SHRM</a:t>
            </a:r>
            <a:endParaRPr lang="en-US" sz="1400" kern="100" dirty="0">
              <a:solidFill>
                <a:schemeClr val="bg1"/>
              </a:solidFill>
              <a:latin typeface="Georgia Pro Cond" panose="02040506050405020303" pitchFamily="18" charset="0"/>
              <a:cs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BA0F5D7-ABD0-2AB9-647C-EBF336FC35C0}"/>
              </a:ext>
            </a:extLst>
          </p:cNvPr>
          <p:cNvSpPr>
            <a:spLocks noGrp="1"/>
          </p:cNvSpPr>
          <p:nvPr/>
        </p:nvSpPr>
        <p:spPr>
          <a:xfrm>
            <a:off x="6432376" y="4680499"/>
            <a:ext cx="3906748" cy="973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Georgia Pro Cond" panose="02040506050405020303" pitchFamily="18" charset="0"/>
              </a:rPr>
              <a:t>DR. </a:t>
            </a:r>
            <a:r>
              <a:rPr lang="en-US" b="1">
                <a:solidFill>
                  <a:schemeClr val="bg1"/>
                </a:solidFill>
                <a:latin typeface="Georgia Pro Cond" panose="02040506050405020303" pitchFamily="18" charset="0"/>
              </a:rPr>
              <a:t>RAGAN DECKER, </a:t>
            </a:r>
            <a:r>
              <a:rPr lang="en-US" b="1" dirty="0">
                <a:solidFill>
                  <a:schemeClr val="bg1"/>
                </a:solidFill>
                <a:latin typeface="Georgia Pro Cond" panose="02040506050405020303" pitchFamily="18" charset="0"/>
              </a:rPr>
              <a:t>SHRM-CP</a:t>
            </a:r>
          </a:p>
          <a:p>
            <a:pPr algn="ctr"/>
            <a:br>
              <a:rPr lang="en-US" dirty="0">
                <a:solidFill>
                  <a:schemeClr val="bg1"/>
                </a:solidFill>
                <a:latin typeface="Georgia Pro Cond" panose="02040506050405020303" pitchFamily="18" charset="0"/>
              </a:rPr>
            </a:br>
            <a:r>
              <a:rPr lang="en-US" dirty="0">
                <a:solidFill>
                  <a:schemeClr val="bg1"/>
                </a:solidFill>
                <a:latin typeface="Georgia Pro Cond" panose="02040506050405020303" pitchFamily="18" charset="0"/>
              </a:rPr>
              <a:t> Manager, Executive Network and Enterprise Research, 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Georgia Pro Cond" panose="02040506050405020303" pitchFamily="18" charset="0"/>
              </a:rPr>
              <a:t>SHRM</a:t>
            </a:r>
            <a:endParaRPr lang="en-US" sz="1400" kern="100" dirty="0">
              <a:solidFill>
                <a:schemeClr val="bg1"/>
              </a:solidFill>
              <a:latin typeface="Georgia Pro Cond" panose="020405060504050203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826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70EF99-0CF8-F8D7-3866-E691E97C2341}"/>
              </a:ext>
            </a:extLst>
          </p:cNvPr>
          <p:cNvSpPr/>
          <p:nvPr/>
        </p:nvSpPr>
        <p:spPr>
          <a:xfrm>
            <a:off x="0" y="2377440"/>
            <a:ext cx="10021824" cy="1837945"/>
          </a:xfrm>
          <a:prstGeom prst="rect">
            <a:avLst/>
          </a:prstGeom>
          <a:solidFill>
            <a:srgbClr val="001498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58FF1-BE3B-A79E-87AC-E102835CE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1229" y="2738629"/>
            <a:ext cx="7316222" cy="1233985"/>
          </a:xfrm>
        </p:spPr>
        <p:txBody>
          <a:bodyPr/>
          <a:lstStyle/>
          <a:p>
            <a:pPr algn="r"/>
            <a:r>
              <a:rPr lang="en-US" sz="4000">
                <a:latin typeface="Arial Black" panose="020B0A04020102020204" pitchFamily="34" charset="0"/>
                <a:cs typeface="Arial" panose="020B0604020202020204" pitchFamily="34" charset="0"/>
              </a:rPr>
              <a:t>THE NUMBERS THAT WILL DRIVE YOUR YEAR</a:t>
            </a:r>
            <a:endParaRPr lang="en-US" sz="4000">
              <a:latin typeface="Arial Black" panose="020B0A040201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6ABB7-B09B-2A8C-6629-0C69FB9CB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6292" y="4362140"/>
            <a:ext cx="7932420" cy="1645011"/>
          </a:xfrm>
        </p:spPr>
        <p:txBody>
          <a:bodyPr/>
          <a:lstStyle/>
          <a:p>
            <a:r>
              <a:rPr lang="en-US" sz="1800" b="1" dirty="0"/>
              <a:t>Dr. James Atkinson​</a:t>
            </a:r>
          </a:p>
          <a:p>
            <a:r>
              <a:rPr lang="en-US" sz="1800" b="1" dirty="0"/>
              <a:t>	</a:t>
            </a:r>
            <a:r>
              <a:rPr lang="en-US" sz="1800" b="1"/>
              <a:t>Vice President, </a:t>
            </a:r>
            <a:r>
              <a:rPr lang="en-US" sz="1800" b="1" dirty="0"/>
              <a:t>Thought Leadership, SHRM​</a:t>
            </a:r>
          </a:p>
          <a:p>
            <a:r>
              <a:rPr lang="en-US" sz="1800" b="1" dirty="0"/>
              <a:t>Dr. Ragan Decker</a:t>
            </a:r>
          </a:p>
          <a:p>
            <a:r>
              <a:rPr lang="en-US" sz="1800" b="1" dirty="0"/>
              <a:t>	Manager, EN and Enterprise Research, SHRM​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89670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7D2C0A-F8B3-F58D-4925-9B8FA307D1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21E3F4-22EC-6BD6-CA34-978547F933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2" y="676346"/>
            <a:ext cx="10593873" cy="2037038"/>
          </a:xfrm>
        </p:spPr>
        <p:txBody>
          <a:bodyPr/>
          <a:lstStyle/>
          <a:p>
            <a:r>
              <a:rPr lang="en-US" dirty="0"/>
              <a:t>KEY NUMBERS DRIVEN BY ENVIORNMENTAL FORCES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4E857A-F5DC-3722-379F-BA967006F4ED}"/>
              </a:ext>
            </a:extLst>
          </p:cNvPr>
          <p:cNvSpPr/>
          <p:nvPr/>
        </p:nvSpPr>
        <p:spPr>
          <a:xfrm>
            <a:off x="2196707" y="2124546"/>
            <a:ext cx="8107994" cy="1177676"/>
          </a:xfrm>
          <a:prstGeom prst="roundRect">
            <a:avLst/>
          </a:prstGeom>
          <a:solidFill>
            <a:schemeClr val="accent4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1608A-7F2D-DA1D-AC68-D14BF5E9A3A7}"/>
              </a:ext>
            </a:extLst>
          </p:cNvPr>
          <p:cNvSpPr txBox="1"/>
          <p:nvPr/>
        </p:nvSpPr>
        <p:spPr>
          <a:xfrm>
            <a:off x="7283244" y="2278918"/>
            <a:ext cx="3369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Shortages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605034-B241-9924-0683-8CCFDAFC8752}"/>
              </a:ext>
            </a:extLst>
          </p:cNvPr>
          <p:cNvSpPr txBox="1"/>
          <p:nvPr/>
        </p:nvSpPr>
        <p:spPr>
          <a:xfrm>
            <a:off x="2414489" y="2313997"/>
            <a:ext cx="4143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 Recruitment</a:t>
            </a:r>
          </a:p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pic>
        <p:nvPicPr>
          <p:cNvPr id="37" name="Graphic 36" descr="Arrow Right with solid fill">
            <a:extLst>
              <a:ext uri="{FF2B5EF4-FFF2-40B4-BE49-F238E27FC236}">
                <a16:creationId xmlns:a16="http://schemas.microsoft.com/office/drawing/2014/main" id="{6F32CBC3-5FC9-B7C8-6794-54A31A54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558254" y="2359489"/>
            <a:ext cx="1084868" cy="7549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7E22977-2B1C-B072-7BED-603A0D646A4B}"/>
              </a:ext>
            </a:extLst>
          </p:cNvPr>
          <p:cNvSpPr txBox="1"/>
          <p:nvPr/>
        </p:nvSpPr>
        <p:spPr>
          <a:xfrm>
            <a:off x="962025" y="2284689"/>
            <a:ext cx="1153417" cy="847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tabLst>
                <a:tab pos="228600" algn="l"/>
                <a:tab pos="457200" algn="l"/>
              </a:tabLst>
            </a:pPr>
            <a:r>
              <a:rPr lang="en-US" sz="4800" b="1" kern="1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1DAB13-F6D4-93C8-89A2-4EBC2F4CB760}"/>
              </a:ext>
            </a:extLst>
          </p:cNvPr>
          <p:cNvSpPr txBox="1"/>
          <p:nvPr/>
        </p:nvSpPr>
        <p:spPr>
          <a:xfrm>
            <a:off x="801153" y="3552582"/>
            <a:ext cx="1314289" cy="847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tabLst>
                <a:tab pos="228600" algn="l"/>
                <a:tab pos="457200" algn="l"/>
              </a:tabLst>
            </a:pPr>
            <a:r>
              <a:rPr lang="en-US" sz="4800" b="1" kern="1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1D042FE-B6AE-2E8D-F6AF-EC2117E0E9ED}"/>
              </a:ext>
            </a:extLst>
          </p:cNvPr>
          <p:cNvSpPr/>
          <p:nvPr/>
        </p:nvSpPr>
        <p:spPr>
          <a:xfrm>
            <a:off x="2196707" y="3400182"/>
            <a:ext cx="8107994" cy="1177676"/>
          </a:xfrm>
          <a:prstGeom prst="roundRect">
            <a:avLst/>
          </a:prstGeom>
          <a:solidFill>
            <a:schemeClr val="accent4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3456E6-6F5A-3C07-A2A3-6AE242174F4C}"/>
              </a:ext>
            </a:extLst>
          </p:cNvPr>
          <p:cNvSpPr txBox="1"/>
          <p:nvPr/>
        </p:nvSpPr>
        <p:spPr>
          <a:xfrm>
            <a:off x="7283244" y="3554554"/>
            <a:ext cx="3369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A47864-458D-12CE-3820-F26BEE87B915}"/>
              </a:ext>
            </a:extLst>
          </p:cNvPr>
          <p:cNvSpPr txBox="1"/>
          <p:nvPr/>
        </p:nvSpPr>
        <p:spPr>
          <a:xfrm>
            <a:off x="2414489" y="3589633"/>
            <a:ext cx="4143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Incivility is Common and Expected to Increase</a:t>
            </a:r>
          </a:p>
        </p:txBody>
      </p:sp>
      <p:pic>
        <p:nvPicPr>
          <p:cNvPr id="47" name="Graphic 46" descr="Arrow Right with solid fill">
            <a:extLst>
              <a:ext uri="{FF2B5EF4-FFF2-40B4-BE49-F238E27FC236}">
                <a16:creationId xmlns:a16="http://schemas.microsoft.com/office/drawing/2014/main" id="{53CE8C2F-8ADF-C182-ACF7-A7F351A6D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558254" y="3635125"/>
            <a:ext cx="1084868" cy="75496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D3E3E9C-9682-B9D3-9B15-AC678A49C058}"/>
              </a:ext>
            </a:extLst>
          </p:cNvPr>
          <p:cNvSpPr txBox="1"/>
          <p:nvPr/>
        </p:nvSpPr>
        <p:spPr>
          <a:xfrm>
            <a:off x="801153" y="4884630"/>
            <a:ext cx="1314289" cy="847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tabLst>
                <a:tab pos="228600" algn="l"/>
                <a:tab pos="457200" algn="l"/>
              </a:tabLst>
            </a:pPr>
            <a:r>
              <a:rPr lang="en-US" sz="4800" b="1" kern="10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30AA3AB-CCB9-21C0-13ED-D62B8423B696}"/>
              </a:ext>
            </a:extLst>
          </p:cNvPr>
          <p:cNvSpPr/>
          <p:nvPr/>
        </p:nvSpPr>
        <p:spPr>
          <a:xfrm>
            <a:off x="2196707" y="4732230"/>
            <a:ext cx="8107994" cy="1177676"/>
          </a:xfrm>
          <a:prstGeom prst="roundRect">
            <a:avLst/>
          </a:prstGeom>
          <a:solidFill>
            <a:schemeClr val="accent4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5E9A17-519A-5180-1D30-1019502A4EE3}"/>
              </a:ext>
            </a:extLst>
          </p:cNvPr>
          <p:cNvSpPr txBox="1"/>
          <p:nvPr/>
        </p:nvSpPr>
        <p:spPr>
          <a:xfrm>
            <a:off x="7283244" y="4886602"/>
            <a:ext cx="3369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Rise of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Generative AI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16E29D-CFCC-94D8-666A-5EFD4ED21E51}"/>
              </a:ext>
            </a:extLst>
          </p:cNvPr>
          <p:cNvSpPr txBox="1"/>
          <p:nvPr/>
        </p:nvSpPr>
        <p:spPr>
          <a:xfrm>
            <a:off x="2414489" y="4921681"/>
            <a:ext cx="4143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is Redefining the </a:t>
            </a:r>
          </a:p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Landscape</a:t>
            </a:r>
          </a:p>
        </p:txBody>
      </p:sp>
      <p:pic>
        <p:nvPicPr>
          <p:cNvPr id="52" name="Graphic 51" descr="Arrow Right with solid fill">
            <a:extLst>
              <a:ext uri="{FF2B5EF4-FFF2-40B4-BE49-F238E27FC236}">
                <a16:creationId xmlns:a16="http://schemas.microsoft.com/office/drawing/2014/main" id="{5FA8EFD6-0D16-BF36-DC50-9D576DD6F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558254" y="4967173"/>
            <a:ext cx="1084868" cy="7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7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F5601A-2C65-66CA-CA40-66EF4433E954}"/>
              </a:ext>
            </a:extLst>
          </p:cNvPr>
          <p:cNvSpPr/>
          <p:nvPr/>
        </p:nvSpPr>
        <p:spPr>
          <a:xfrm>
            <a:off x="644779" y="1594022"/>
            <a:ext cx="11168280" cy="4420122"/>
          </a:xfrm>
          <a:prstGeom prst="rect">
            <a:avLst/>
          </a:prstGeom>
          <a:solidFill>
            <a:srgbClr val="001498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448EF0-8766-D517-141F-4DB45361FF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5184" y="224479"/>
            <a:ext cx="7345016" cy="1238015"/>
          </a:xfrm>
        </p:spPr>
        <p:txBody>
          <a:bodyPr/>
          <a:lstStyle/>
          <a:p>
            <a:r>
              <a:rPr lang="en-US" dirty="0"/>
              <a:t>PERSISTENT RECRUITMENT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CA5B0-1C5E-F1B2-3C38-C801016859DB}"/>
              </a:ext>
            </a:extLst>
          </p:cNvPr>
          <p:cNvSpPr txBox="1"/>
          <p:nvPr/>
        </p:nvSpPr>
        <p:spPr>
          <a:xfrm>
            <a:off x="1255488" y="2957697"/>
            <a:ext cx="31301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8A6F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Over 3 in 4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organizations have had difficulty recruiting for full-time regular positions in the last 12 months.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020EFA-8878-F90E-4578-0B6D4CEDCE82}"/>
              </a:ext>
            </a:extLst>
          </p:cNvPr>
          <p:cNvCxnSpPr>
            <a:cxnSpLocks/>
          </p:cNvCxnSpPr>
          <p:nvPr/>
        </p:nvCxnSpPr>
        <p:spPr>
          <a:xfrm>
            <a:off x="4645050" y="2424432"/>
            <a:ext cx="0" cy="2604568"/>
          </a:xfrm>
          <a:prstGeom prst="line">
            <a:avLst/>
          </a:prstGeom>
          <a:ln w="6350">
            <a:solidFill>
              <a:srgbClr val="08A6F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965889A-D4CB-8BE6-C8AB-CCF51DC3D146}"/>
              </a:ext>
            </a:extLst>
          </p:cNvPr>
          <p:cNvGraphicFramePr/>
          <p:nvPr/>
        </p:nvGraphicFramePr>
        <p:xfrm>
          <a:off x="5337692" y="1944358"/>
          <a:ext cx="5961767" cy="406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A8BB310-F34F-69A7-84A5-ACEA386689F0}"/>
              </a:ext>
            </a:extLst>
          </p:cNvPr>
          <p:cNvSpPr txBox="1">
            <a:spLocks/>
          </p:cNvSpPr>
          <p:nvPr/>
        </p:nvSpPr>
        <p:spPr>
          <a:xfrm rot="20480538">
            <a:off x="222622" y="593126"/>
            <a:ext cx="2181313" cy="96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>
                <a:solidFill>
                  <a:srgbClr val="08A6FA"/>
                </a:solidFill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53652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7D2C0A-F8B3-F58D-4925-9B8FA307D1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graph showing the number of jobs&#10;&#10;Description automatically generated with medium confidence">
            <a:extLst>
              <a:ext uri="{FF2B5EF4-FFF2-40B4-BE49-F238E27FC236}">
                <a16:creationId xmlns:a16="http://schemas.microsoft.com/office/drawing/2014/main" id="{DB8A3BEB-B8A7-D010-B4E2-E9E675E5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1732003"/>
            <a:ext cx="7448550" cy="37242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4932DFA-C02F-82E0-1BDB-8113E0C907D7}"/>
              </a:ext>
            </a:extLst>
          </p:cNvPr>
          <p:cNvSpPr txBox="1">
            <a:spLocks/>
          </p:cNvSpPr>
          <p:nvPr/>
        </p:nvSpPr>
        <p:spPr>
          <a:xfrm>
            <a:off x="1665184" y="224479"/>
            <a:ext cx="7345016" cy="1238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PERSISTENT RECRUITMENT CHALLENGES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500A28B-D536-2703-F4CB-556F6A47C47F}"/>
              </a:ext>
            </a:extLst>
          </p:cNvPr>
          <p:cNvSpPr txBox="1">
            <a:spLocks/>
          </p:cNvSpPr>
          <p:nvPr/>
        </p:nvSpPr>
        <p:spPr>
          <a:xfrm rot="20480538">
            <a:off x="222622" y="593126"/>
            <a:ext cx="2181313" cy="96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>
                <a:solidFill>
                  <a:srgbClr val="002060"/>
                </a:solidFill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29745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7DCC67-BB76-EAA5-5EFB-B8CAAF26EF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2FDCE-F560-2BE7-D0FF-B99372A68064}"/>
              </a:ext>
            </a:extLst>
          </p:cNvPr>
          <p:cNvSpPr txBox="1"/>
          <p:nvPr/>
        </p:nvSpPr>
        <p:spPr>
          <a:xfrm>
            <a:off x="2983505" y="3542442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C2D929-C95C-4969-65E2-6E912DA97CFE}"/>
              </a:ext>
            </a:extLst>
          </p:cNvPr>
          <p:cNvSpPr txBox="1"/>
          <p:nvPr/>
        </p:nvSpPr>
        <p:spPr>
          <a:xfrm>
            <a:off x="4876868" y="3542442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8091A1-B1A8-FB62-591A-A91AE33A8C36}"/>
              </a:ext>
            </a:extLst>
          </p:cNvPr>
          <p:cNvSpPr txBox="1"/>
          <p:nvPr/>
        </p:nvSpPr>
        <p:spPr>
          <a:xfrm>
            <a:off x="6770231" y="3542442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956DA6-2152-3B92-BE27-98FB36337C63}"/>
              </a:ext>
            </a:extLst>
          </p:cNvPr>
          <p:cNvSpPr txBox="1"/>
          <p:nvPr/>
        </p:nvSpPr>
        <p:spPr>
          <a:xfrm>
            <a:off x="8663594" y="3542442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A32D8-BBBD-F6B7-4C9E-C49945A9BF87}"/>
              </a:ext>
            </a:extLst>
          </p:cNvPr>
          <p:cNvSpPr txBox="1"/>
          <p:nvPr/>
        </p:nvSpPr>
        <p:spPr>
          <a:xfrm>
            <a:off x="10556958" y="3542442"/>
            <a:ext cx="49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48AD56-24F9-1A4B-F0B5-51B61DCE2FA6}"/>
              </a:ext>
            </a:extLst>
          </p:cNvPr>
          <p:cNvSpPr txBox="1"/>
          <p:nvPr/>
        </p:nvSpPr>
        <p:spPr>
          <a:xfrm>
            <a:off x="9333669" y="2396713"/>
            <a:ext cx="762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ZONE 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AA4650-12B3-8213-B19D-7B2CE7AC26D3}"/>
              </a:ext>
            </a:extLst>
          </p:cNvPr>
          <p:cNvSpPr txBox="1"/>
          <p:nvPr/>
        </p:nvSpPr>
        <p:spPr>
          <a:xfrm>
            <a:off x="5724340" y="2396713"/>
            <a:ext cx="762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ZONE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6AD47B-39EF-979B-9700-F82BBF991D83}"/>
              </a:ext>
            </a:extLst>
          </p:cNvPr>
          <p:cNvSpPr txBox="1"/>
          <p:nvPr/>
        </p:nvSpPr>
        <p:spPr>
          <a:xfrm>
            <a:off x="7529004" y="2396713"/>
            <a:ext cx="762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ZONE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4C196-99DA-2B69-A684-AA73302F6F34}"/>
              </a:ext>
            </a:extLst>
          </p:cNvPr>
          <p:cNvSpPr txBox="1"/>
          <p:nvPr/>
        </p:nvSpPr>
        <p:spPr>
          <a:xfrm>
            <a:off x="3919676" y="2396713"/>
            <a:ext cx="762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ZONE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4BD368-9C2A-5403-4C74-29BFF054BA22}"/>
              </a:ext>
            </a:extLst>
          </p:cNvPr>
          <p:cNvSpPr txBox="1"/>
          <p:nvPr/>
        </p:nvSpPr>
        <p:spPr>
          <a:xfrm>
            <a:off x="2115012" y="2396713"/>
            <a:ext cx="762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ZONE 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65AD878-1615-F89E-9BA8-B8D56294E470}"/>
              </a:ext>
            </a:extLst>
          </p:cNvPr>
          <p:cNvCxnSpPr>
            <a:cxnSpLocks/>
          </p:cNvCxnSpPr>
          <p:nvPr/>
        </p:nvCxnSpPr>
        <p:spPr>
          <a:xfrm>
            <a:off x="5274021" y="3465908"/>
            <a:ext cx="0" cy="165351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4494835-8DE3-F780-F3AF-A2409276A9EE}"/>
              </a:ext>
            </a:extLst>
          </p:cNvPr>
          <p:cNvSpPr/>
          <p:nvPr/>
        </p:nvSpPr>
        <p:spPr>
          <a:xfrm>
            <a:off x="2115011" y="4437319"/>
            <a:ext cx="3284841" cy="725299"/>
          </a:xfrm>
          <a:prstGeom prst="rect">
            <a:avLst/>
          </a:prstGeom>
          <a:solidFill>
            <a:srgbClr val="08A6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81211E-6663-7C95-DBCD-34E72B0E3314}"/>
              </a:ext>
            </a:extLst>
          </p:cNvPr>
          <p:cNvSpPr txBox="1"/>
          <p:nvPr/>
        </p:nvSpPr>
        <p:spPr>
          <a:xfrm>
            <a:off x="1569354" y="4737710"/>
            <a:ext cx="3755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WORKPLACE AVG. SCORE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05F1AD-10FE-E842-03E7-AD7EFC86AE43}"/>
              </a:ext>
            </a:extLst>
          </p:cNvPr>
          <p:cNvCxnSpPr/>
          <p:nvPr/>
        </p:nvCxnSpPr>
        <p:spPr>
          <a:xfrm>
            <a:off x="5645746" y="3465908"/>
            <a:ext cx="0" cy="11811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34C564E-5069-B5E9-47AA-CCF1D97E5B65}"/>
              </a:ext>
            </a:extLst>
          </p:cNvPr>
          <p:cNvSpPr txBox="1"/>
          <p:nvPr/>
        </p:nvSpPr>
        <p:spPr>
          <a:xfrm>
            <a:off x="4680632" y="4461383"/>
            <a:ext cx="8096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37.5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8D303C-953B-762C-6475-61800365E336}"/>
              </a:ext>
            </a:extLst>
          </p:cNvPr>
          <p:cNvSpPr/>
          <p:nvPr/>
        </p:nvSpPr>
        <p:spPr>
          <a:xfrm>
            <a:off x="5560118" y="4037768"/>
            <a:ext cx="2825894" cy="734726"/>
          </a:xfrm>
          <a:prstGeom prst="rect">
            <a:avLst/>
          </a:prstGeom>
          <a:solidFill>
            <a:srgbClr val="08A6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AFAD3-D213-9474-868D-59FC503A6B31}"/>
              </a:ext>
            </a:extLst>
          </p:cNvPr>
          <p:cNvSpPr txBox="1"/>
          <p:nvPr/>
        </p:nvSpPr>
        <p:spPr>
          <a:xfrm>
            <a:off x="5548017" y="4344314"/>
            <a:ext cx="3755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SOCIETY AVG. SCORE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FFC3E-A0C2-385F-8037-B2D53826B19C}"/>
              </a:ext>
            </a:extLst>
          </p:cNvPr>
          <p:cNvSpPr txBox="1"/>
          <p:nvPr/>
        </p:nvSpPr>
        <p:spPr>
          <a:xfrm>
            <a:off x="5560118" y="4058714"/>
            <a:ext cx="80962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42.3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77EBC93A-3C5F-F63F-5EB2-A4AF69F16445}"/>
              </a:ext>
            </a:extLst>
          </p:cNvPr>
          <p:cNvSpPr txBox="1">
            <a:spLocks/>
          </p:cNvSpPr>
          <p:nvPr/>
        </p:nvSpPr>
        <p:spPr>
          <a:xfrm rot="20480538">
            <a:off x="222622" y="593126"/>
            <a:ext cx="2181313" cy="96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>
                <a:solidFill>
                  <a:srgbClr val="001672"/>
                </a:solidFill>
              </a:rPr>
              <a:t>#2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789ABC9B-C9F2-4451-9E7D-C4E8ADC23D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1464" y="231997"/>
            <a:ext cx="7345016" cy="1116254"/>
          </a:xfrm>
        </p:spPr>
        <p:txBody>
          <a:bodyPr/>
          <a:lstStyle/>
          <a:p>
            <a:r>
              <a:rPr lang="en-US"/>
              <a:t>INCIVILITY IS COMMON AND EXPECTED TO INCREASE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7056AA-CD0A-14BE-6CE9-FE716AAB74D5}"/>
              </a:ext>
            </a:extLst>
          </p:cNvPr>
          <p:cNvSpPr/>
          <p:nvPr/>
        </p:nvSpPr>
        <p:spPr>
          <a:xfrm>
            <a:off x="1387391" y="2632848"/>
            <a:ext cx="9417217" cy="932185"/>
          </a:xfrm>
          <a:prstGeom prst="rect">
            <a:avLst/>
          </a:prstGeom>
          <a:gradFill>
            <a:gsLst>
              <a:gs pos="7000">
                <a:srgbClr val="001498"/>
              </a:gs>
              <a:gs pos="43000">
                <a:srgbClr val="08A6FA"/>
              </a:gs>
              <a:gs pos="79000">
                <a:schemeClr val="bg1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2C674B-6BFD-8763-9688-9CEA6A10EA1E}"/>
              </a:ext>
            </a:extLst>
          </p:cNvPr>
          <p:cNvSpPr txBox="1"/>
          <p:nvPr/>
        </p:nvSpPr>
        <p:spPr>
          <a:xfrm>
            <a:off x="1679324" y="2704423"/>
            <a:ext cx="1634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1672"/>
                </a:solidFill>
                <a:latin typeface="Arial Black" panose="020B0A04020102020204" pitchFamily="34" charset="0"/>
              </a:rPr>
              <a:t>STATE OF</a:t>
            </a:r>
          </a:p>
          <a:p>
            <a:pPr algn="ctr"/>
            <a:r>
              <a:rPr lang="en-US">
                <a:solidFill>
                  <a:srgbClr val="001672"/>
                </a:solidFill>
                <a:latin typeface="Arial Black" panose="020B0A04020102020204" pitchFamily="34" charset="0"/>
              </a:rPr>
              <a:t>CIVILTY</a:t>
            </a:r>
          </a:p>
          <a:p>
            <a:pPr algn="ctr"/>
            <a:r>
              <a:rPr lang="en-US" sz="1100">
                <a:solidFill>
                  <a:srgbClr val="001672"/>
                </a:solidFill>
              </a:rPr>
              <a:t>Incivility is rare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D4E8A8-14CA-182E-5957-E9CC359E21FB}"/>
              </a:ext>
            </a:extLst>
          </p:cNvPr>
          <p:cNvSpPr txBox="1"/>
          <p:nvPr/>
        </p:nvSpPr>
        <p:spPr>
          <a:xfrm>
            <a:off x="3434118" y="2712117"/>
            <a:ext cx="163420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1672"/>
                </a:solidFill>
                <a:latin typeface="Arial Black" panose="020B0A04020102020204" pitchFamily="34" charset="0"/>
              </a:rPr>
              <a:t>STAY </a:t>
            </a:r>
          </a:p>
          <a:p>
            <a:pPr algn="ctr"/>
            <a:r>
              <a:rPr lang="en-US">
                <a:solidFill>
                  <a:srgbClr val="001672"/>
                </a:solidFill>
                <a:latin typeface="Arial Black" panose="020B0A04020102020204" pitchFamily="34" charset="0"/>
              </a:rPr>
              <a:t>ALERT</a:t>
            </a:r>
          </a:p>
          <a:p>
            <a:pPr algn="ctr"/>
            <a:r>
              <a:rPr lang="en-US" sz="1100">
                <a:solidFill>
                  <a:srgbClr val="001672"/>
                </a:solidFill>
              </a:rPr>
              <a:t>Occasional incivility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45D4A4-FFF7-6F4D-12A8-645537C7A168}"/>
              </a:ext>
            </a:extLst>
          </p:cNvPr>
          <p:cNvSpPr txBox="1"/>
          <p:nvPr/>
        </p:nvSpPr>
        <p:spPr>
          <a:xfrm>
            <a:off x="5188912" y="2712117"/>
            <a:ext cx="163420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1672"/>
                </a:solidFill>
                <a:latin typeface="Arial Black" panose="020B0A04020102020204" pitchFamily="34" charset="0"/>
              </a:rPr>
              <a:t>TAKE</a:t>
            </a:r>
          </a:p>
          <a:p>
            <a:pPr algn="ctr"/>
            <a:r>
              <a:rPr lang="en-US">
                <a:solidFill>
                  <a:srgbClr val="001672"/>
                </a:solidFill>
                <a:latin typeface="Arial Black" panose="020B0A04020102020204" pitchFamily="34" charset="0"/>
              </a:rPr>
              <a:t>ACTION</a:t>
            </a:r>
          </a:p>
          <a:p>
            <a:pPr algn="ctr"/>
            <a:r>
              <a:rPr lang="en-US" sz="1100">
                <a:solidFill>
                  <a:srgbClr val="001672"/>
                </a:solidFill>
              </a:rPr>
              <a:t>Incivility is common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BA33B4-7B4A-AD23-CC4E-308DD94234B2}"/>
              </a:ext>
            </a:extLst>
          </p:cNvPr>
          <p:cNvSpPr txBox="1"/>
          <p:nvPr/>
        </p:nvSpPr>
        <p:spPr>
          <a:xfrm>
            <a:off x="6943706" y="2712117"/>
            <a:ext cx="176212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1672"/>
                </a:solidFill>
                <a:latin typeface="Arial Black" panose="020B0A04020102020204" pitchFamily="34" charset="0"/>
              </a:rPr>
              <a:t>THIS IS NOT A DRILL</a:t>
            </a:r>
          </a:p>
          <a:p>
            <a:pPr algn="ctr"/>
            <a:r>
              <a:rPr lang="en-US" sz="1100">
                <a:solidFill>
                  <a:srgbClr val="001672"/>
                </a:solidFill>
              </a:rPr>
              <a:t>Frequent incivility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EED44E-654F-7748-FE22-7AC2ED384C37}"/>
              </a:ext>
            </a:extLst>
          </p:cNvPr>
          <p:cNvSpPr txBox="1"/>
          <p:nvPr/>
        </p:nvSpPr>
        <p:spPr>
          <a:xfrm>
            <a:off x="8826417" y="2712117"/>
            <a:ext cx="176212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</a:rPr>
              <a:t>CODE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</a:rPr>
              <a:t>RED</a:t>
            </a:r>
          </a:p>
          <a:p>
            <a:pPr algn="ctr"/>
            <a:r>
              <a:rPr lang="en-US" sz="1100">
                <a:solidFill>
                  <a:schemeClr val="bg1"/>
                </a:solidFill>
              </a:rPr>
              <a:t>Constant incivility</a:t>
            </a:r>
          </a:p>
        </p:txBody>
      </p:sp>
    </p:spTree>
    <p:extLst>
      <p:ext uri="{BB962C8B-B14F-4D97-AF65-F5344CB8AC3E}">
        <p14:creationId xmlns:p14="http://schemas.microsoft.com/office/powerpoint/2010/main" val="311510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14A2688E-8AFB-A0C1-E71E-C00C630F78DA}"/>
              </a:ext>
            </a:extLst>
          </p:cNvPr>
          <p:cNvSpPr txBox="1">
            <a:spLocks/>
          </p:cNvSpPr>
          <p:nvPr/>
        </p:nvSpPr>
        <p:spPr>
          <a:xfrm rot="20480538">
            <a:off x="222622" y="593126"/>
            <a:ext cx="2181313" cy="96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>
                <a:solidFill>
                  <a:srgbClr val="08A6FA"/>
                </a:solidFill>
              </a:rPr>
              <a:t>#2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448EF0-8766-D517-141F-4DB45361FF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1464" y="231997"/>
            <a:ext cx="7345016" cy="1116254"/>
          </a:xfrm>
        </p:spPr>
        <p:txBody>
          <a:bodyPr/>
          <a:lstStyle/>
          <a:p>
            <a:r>
              <a:rPr lang="en-US" dirty="0"/>
              <a:t>INCIVILITY IS COMMON AND EXPECTED TO INCREASE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9D6CAD-7CAF-1676-EE20-DC99B7B45023}"/>
              </a:ext>
            </a:extLst>
          </p:cNvPr>
          <p:cNvSpPr/>
          <p:nvPr/>
        </p:nvSpPr>
        <p:spPr>
          <a:xfrm>
            <a:off x="2676548" y="2658956"/>
            <a:ext cx="9515452" cy="2876872"/>
          </a:xfrm>
          <a:prstGeom prst="rect">
            <a:avLst/>
          </a:prstGeom>
          <a:solidFill>
            <a:srgbClr val="001498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EED516-FBB4-8BDA-DF7D-5B0F4B1CCC29}"/>
              </a:ext>
            </a:extLst>
          </p:cNvPr>
          <p:cNvSpPr txBox="1"/>
          <p:nvPr/>
        </p:nvSpPr>
        <p:spPr>
          <a:xfrm>
            <a:off x="2507416" y="4086454"/>
            <a:ext cx="264153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38%</a:t>
            </a:r>
            <a:endParaRPr lang="en-US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A83AFC-CD9B-1B3D-FC33-B664BF67C337}"/>
              </a:ext>
            </a:extLst>
          </p:cNvPr>
          <p:cNvSpPr txBox="1"/>
          <p:nvPr/>
        </p:nvSpPr>
        <p:spPr>
          <a:xfrm>
            <a:off x="2683342" y="2805752"/>
            <a:ext cx="24656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31%</a:t>
            </a:r>
            <a:endParaRPr lang="en-US" sz="7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73BF0-EF8C-E3AB-85BE-77DE1662E021}"/>
              </a:ext>
            </a:extLst>
          </p:cNvPr>
          <p:cNvSpPr txBox="1"/>
          <p:nvPr/>
        </p:nvSpPr>
        <p:spPr>
          <a:xfrm>
            <a:off x="5148954" y="2949869"/>
            <a:ext cx="453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HR executives say they expect an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b="1">
                <a:solidFill>
                  <a:srgbClr val="00BD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incivility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workplace over the next 6 months.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35BDCA-86DD-70EE-9191-72773D7E8B44}"/>
              </a:ext>
            </a:extLst>
          </p:cNvPr>
          <p:cNvSpPr txBox="1"/>
          <p:nvPr/>
        </p:nvSpPr>
        <p:spPr>
          <a:xfrm>
            <a:off x="5169007" y="4242849"/>
            <a:ext cx="4532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HR executives say they expect an increase in </a:t>
            </a:r>
            <a:r>
              <a:rPr lang="en-US" b="1">
                <a:solidFill>
                  <a:srgbClr val="00BD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>
                <a:solidFill>
                  <a:srgbClr val="00BD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disagreements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among employees over the next 6 months.</a:t>
            </a:r>
          </a:p>
        </p:txBody>
      </p:sp>
      <p:pic>
        <p:nvPicPr>
          <p:cNvPr id="31" name="Graphic 30" descr="Business Growth outline">
            <a:extLst>
              <a:ext uri="{FF2B5EF4-FFF2-40B4-BE49-F238E27FC236}">
                <a16:creationId xmlns:a16="http://schemas.microsoft.com/office/drawing/2014/main" id="{707432EA-0E86-F646-0399-47FB51ECD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2740" y="2988784"/>
            <a:ext cx="2069151" cy="20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CA0C62-E21A-108C-FB08-93A4490BA798}"/>
              </a:ext>
            </a:extLst>
          </p:cNvPr>
          <p:cNvSpPr/>
          <p:nvPr/>
        </p:nvSpPr>
        <p:spPr>
          <a:xfrm>
            <a:off x="-12365" y="1676818"/>
            <a:ext cx="10701386" cy="4334766"/>
          </a:xfrm>
          <a:prstGeom prst="rect">
            <a:avLst/>
          </a:prstGeom>
          <a:solidFill>
            <a:srgbClr val="001498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14A2688E-8AFB-A0C1-E71E-C00C630F78DA}"/>
              </a:ext>
            </a:extLst>
          </p:cNvPr>
          <p:cNvSpPr txBox="1">
            <a:spLocks/>
          </p:cNvSpPr>
          <p:nvPr/>
        </p:nvSpPr>
        <p:spPr>
          <a:xfrm rot="20480538">
            <a:off x="222622" y="593126"/>
            <a:ext cx="2181313" cy="96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>
                <a:solidFill>
                  <a:srgbClr val="08A6FA"/>
                </a:solidFill>
              </a:rPr>
              <a:t>#3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448EF0-8766-D517-141F-4DB45361FF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1464" y="231997"/>
            <a:ext cx="7345016" cy="1116254"/>
          </a:xfrm>
        </p:spPr>
        <p:txBody>
          <a:bodyPr/>
          <a:lstStyle/>
          <a:p>
            <a:r>
              <a:rPr lang="en-US" dirty="0"/>
              <a:t>AI IS REDEFINING THE </a:t>
            </a:r>
          </a:p>
          <a:p>
            <a:r>
              <a:rPr lang="en-US" dirty="0"/>
              <a:t>BUSINESS LANDSCAPE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236A7-ADEB-4CCA-CAEA-D2BF8AAB91A1}"/>
              </a:ext>
            </a:extLst>
          </p:cNvPr>
          <p:cNvSpPr/>
          <p:nvPr/>
        </p:nvSpPr>
        <p:spPr>
          <a:xfrm>
            <a:off x="438725" y="1655746"/>
            <a:ext cx="11314545" cy="43347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130E76C-3717-483E-EA71-BABF2DED2DBA}"/>
              </a:ext>
            </a:extLst>
          </p:cNvPr>
          <p:cNvGraphicFramePr/>
          <p:nvPr/>
        </p:nvGraphicFramePr>
        <p:xfrm>
          <a:off x="1985681" y="1760742"/>
          <a:ext cx="8220635" cy="3923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CF6FAB-9033-C271-700E-B09055252806}"/>
              </a:ext>
            </a:extLst>
          </p:cNvPr>
          <p:cNvSpPr txBox="1"/>
          <p:nvPr/>
        </p:nvSpPr>
        <p:spPr>
          <a:xfrm>
            <a:off x="125934" y="5704955"/>
            <a:ext cx="9763301" cy="245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i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Note: HR leaders were asked to select all the changes that apply with the exception of “AI has not changed the business environment.”</a:t>
            </a:r>
          </a:p>
        </p:txBody>
      </p:sp>
    </p:spTree>
    <p:extLst>
      <p:ext uri="{BB962C8B-B14F-4D97-AF65-F5344CB8AC3E}">
        <p14:creationId xmlns:p14="http://schemas.microsoft.com/office/powerpoint/2010/main" val="3221732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7D2C0A-F8B3-F58D-4925-9B8FA307D1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17C05-422F-B773-40DC-C79FF6A84776}"/>
              </a:ext>
            </a:extLst>
          </p:cNvPr>
          <p:cNvSpPr txBox="1">
            <a:spLocks/>
          </p:cNvSpPr>
          <p:nvPr/>
        </p:nvSpPr>
        <p:spPr>
          <a:xfrm rot="20480538">
            <a:off x="222622" y="593126"/>
            <a:ext cx="2181313" cy="962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2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>
                <a:solidFill>
                  <a:srgbClr val="002060"/>
                </a:solidFill>
              </a:rPr>
              <a:t>#3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86EEC83-D6B0-E41F-4F84-0135FD273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1464" y="231997"/>
            <a:ext cx="7345016" cy="1116254"/>
          </a:xfrm>
        </p:spPr>
        <p:txBody>
          <a:bodyPr/>
          <a:lstStyle/>
          <a:p>
            <a:r>
              <a:rPr lang="en-US"/>
              <a:t>AI IS REDEFINING THE </a:t>
            </a:r>
          </a:p>
          <a:p>
            <a:r>
              <a:rPr lang="en-US"/>
              <a:t>BUSINESS LANDSCAPE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359554-28A5-99DE-FADE-D90CB534BAA7}"/>
              </a:ext>
            </a:extLst>
          </p:cNvPr>
          <p:cNvGraphicFramePr/>
          <p:nvPr/>
        </p:nvGraphicFramePr>
        <p:xfrm>
          <a:off x="406068" y="1743485"/>
          <a:ext cx="7728939" cy="3991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CB37C9-8248-53C8-2DED-53AF503D2816}"/>
              </a:ext>
            </a:extLst>
          </p:cNvPr>
          <p:cNvSpPr/>
          <p:nvPr/>
        </p:nvSpPr>
        <p:spPr>
          <a:xfrm>
            <a:off x="8541075" y="1835675"/>
            <a:ext cx="3197801" cy="3934691"/>
          </a:xfrm>
          <a:prstGeom prst="roundRect">
            <a:avLst/>
          </a:prstGeom>
          <a:solidFill>
            <a:srgbClr val="08A6F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F770F5A-FA36-30AE-8432-11289B171E54}"/>
              </a:ext>
            </a:extLst>
          </p:cNvPr>
          <p:cNvSpPr txBox="1">
            <a:spLocks/>
          </p:cNvSpPr>
          <p:nvPr/>
        </p:nvSpPr>
        <p:spPr>
          <a:xfrm>
            <a:off x="8615975" y="1977890"/>
            <a:ext cx="3047999" cy="4089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rgbClr val="0009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AI –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designed to improve or maximize efficiency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09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 AI –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rgbClr val="0009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designed to refine and improve existing content or data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09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 AI – 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designed to analyze historical data and make forecasts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0009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Generative AI – 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capable of creating new content based on patterns learned from existing data</a:t>
            </a:r>
          </a:p>
        </p:txBody>
      </p:sp>
    </p:spTree>
    <p:extLst>
      <p:ext uri="{BB962C8B-B14F-4D97-AF65-F5344CB8AC3E}">
        <p14:creationId xmlns:p14="http://schemas.microsoft.com/office/powerpoint/2010/main" val="3348800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1450ee3-5d09-4871-81ac-d2973d79ed2e}" enabled="1" method="Standard" siteId="{a80de9e1-27b6-44c9-87e5-011fb722a83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7</cp:revision>
  <dcterms:created xsi:type="dcterms:W3CDTF">2013-07-15T20:26:40Z</dcterms:created>
  <dcterms:modified xsi:type="dcterms:W3CDTF">2024-07-12T19:57:12Z</dcterms:modified>
</cp:coreProperties>
</file>