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17"/>
  </p:notesMasterIdLst>
  <p:sldIdLst>
    <p:sldId id="34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656DE2-5CC0-6A7C-6171-E2E0DA25E2E8}" v="14" dt="2024-07-02T19:10:21.7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E0A3A-1394-4CBD-816E-811F726A72C4}" type="datetimeFigureOut">
              <a:t>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8EB73-1825-4EAF-91A0-9677E6FC02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6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e7357343b3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2e7357343b3_2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Privilege of leading Walmart Academy – 1 of largest training ecosystems in country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Training &amp; development from entry-level to C-suite w/Doug McMillon and team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Busy job: 2.1 million associates in 19 countries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Goal: be an academy for talent that produces top-notch leaders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2e7357343b3_2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e7357343b3_2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g2e7357343b3_2_2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Deeply purpose-driven company: Save people money and time so they can live better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Want everyone to connect to that purpose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President Kennedy/NASA story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Started Manager Academy for store, club, supply chain managers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Great reaction – introduced a version for hourly supervisors and campus leaders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Campus version led by CEO, CFO and CPO – sets tone it’s important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Leaders in charge of taking back to team and leading own training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Regional Vice President example: go through training and then lead others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Creates buy-in and consistency at all levels</a:t>
            </a:r>
            <a:endParaRPr/>
          </a:p>
        </p:txBody>
      </p:sp>
      <p:sp>
        <p:nvSpPr>
          <p:cNvPr id="523" name="Google Shape;523;g2e7357343b3_2_2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e7357343b3_2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g2e7357343b3_2_3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Intentional connections and experiences to build the bench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Already talked about peer mentor and transition coach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Mentor circles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Helps leaders navigate business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Doug, our CEO, leads one</a:t>
            </a:r>
            <a:endParaRPr/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Safe space to bounce ideas, form lasting connections, open doors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Encourage leaders to sponsor Associate Resource Groups: groups for military service, pride, disabilities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Explore different parts of business</a:t>
            </a:r>
            <a:endParaRPr/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Doug and other CEOs served in all 3 business segments</a:t>
            </a:r>
            <a:endParaRPr/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Invaluable experience – size and scale comes in handy</a:t>
            </a:r>
            <a:endParaRPr/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Market immersion trips to Chile, Puerto Rico and China</a:t>
            </a:r>
            <a:endParaRPr/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Well-received approach</a:t>
            </a:r>
            <a:endParaRPr/>
          </a:p>
        </p:txBody>
      </p:sp>
      <p:sp>
        <p:nvSpPr>
          <p:cNvPr id="545" name="Google Shape;545;g2e7357343b3_2_3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e7357343b3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2" name="Google Shape;572;g2e7357343b3_2_3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Quick recap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Approach is leading to better engagement, lower turnover, stronger business results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Open it up for questions – happy to also chat afterward</a:t>
            </a:r>
            <a:endParaRPr/>
          </a:p>
        </p:txBody>
      </p:sp>
      <p:sp>
        <p:nvSpPr>
          <p:cNvPr id="573" name="Google Shape;573;g2e7357343b3_2_3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e7357343b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g2e7357343b3_2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Focus today on how Walmart develops leaders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Share tips/tricks that have been successful for us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Important to start with #1: we look at training and development at enterprise level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End-to-end, interconnected strategy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2e7357343b3_2_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e7357343b3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2e7357343b3_2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Culture of growing our own and promoting from within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Starting point for millions of Americans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2 different populations behind me: but there’s a through-line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75% started as hourly associates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90 former CEOs in past 10 years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Doug has been in both roles – culture is constant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Walmart = best place to build a career from ground up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My team’s job: create more success stories, help the next Doug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Do this with total-company lens through our WM Academy</a:t>
            </a:r>
            <a:endParaRPr/>
          </a:p>
        </p:txBody>
      </p:sp>
      <p:sp>
        <p:nvSpPr>
          <p:cNvPr id="323" name="Google Shape;323;g2e7357343b3_2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e7357343b3_2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g2e7357343b3_2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We think of Academy as a house with different windows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First floor = frontline associates in stores, clubs, supply chain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Second floor = campus and headquarters, including execs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Windows on first floor: 1) skills for today and 2) skills for future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g2e7357343b3_2_1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e7357343b3_2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2e7357343b3_2_1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In middle of five-year, $1 billion investment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Seth – one of our 1,500 Academy facilitators across country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Meet people where they are: in-person, VR, app, International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LBU: Doubled skills certificates to fill 100k in-demand jobs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Taneisha story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Pipeline programs like Associate to Driver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Reece story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Associate to Technician is most recent example – Gabby mention</a:t>
            </a:r>
            <a:endParaRPr/>
          </a:p>
        </p:txBody>
      </p:sp>
      <p:sp>
        <p:nvSpPr>
          <p:cNvPr id="379" name="Google Shape;379;g2e7357343b3_2_1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e7357343b3_2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g2e7357343b3_2_1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Second floor = campus associates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Window 1) leadership, and 2) lifelong learning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Intentional about development at every level, because so many leaders have worked through ranks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For our executive leaders, we customize what’s going on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I’ll go back to our 5 points</a:t>
            </a:r>
            <a:endParaRPr/>
          </a:p>
        </p:txBody>
      </p:sp>
      <p:sp>
        <p:nvSpPr>
          <p:cNvPr id="408" name="Google Shape;408;g2e7357343b3_2_1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e7357343b3_2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g2e7357343b3_2_2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We’ve covered #1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Will spend some time on each of these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We feel strongly about the power of assessments and data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Development should start even before day one</a:t>
            </a:r>
            <a:endParaRPr/>
          </a:p>
        </p:txBody>
      </p:sp>
      <p:sp>
        <p:nvSpPr>
          <p:cNvPr id="446" name="Google Shape;446;g2e7357343b3_2_2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e7357343b3_2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g2e7357343b3_2_2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Really smart assessment team – lot of PHDs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Assess for all different jobs – from personal shopper to senior vice president in operations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1) First and foremost, how do they align to values?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2) Business simulation measures management, execution, customer focus, strategic thinking, curiosity, courage, digital transformation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3) Measure 5 personality traits for leading business and people</a:t>
            </a:r>
            <a:endParaRPr/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Introversion/extroversion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Agreeableness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Openness to new experiences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Emotional stability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Conscientiousness</a:t>
            </a:r>
            <a:endParaRPr/>
          </a:p>
          <a:p>
            <a:pPr marL="2286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Gives blueprint for IDPs personalized for strengths and weaknesses</a:t>
            </a:r>
            <a:endParaRPr/>
          </a:p>
        </p:txBody>
      </p:sp>
      <p:sp>
        <p:nvSpPr>
          <p:cNvPr id="471" name="Google Shape;471;g2e7357343b3_2_2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e7357343b3_2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g2e7357343b3_2_2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Recently revamped approach; received positive feedback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3 weeks out – Welcome Guide: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Expectations and goals for first 90 days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Hot issues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Peer mentor (very positive feedback)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Day 1: Recurring deep dives to align on business, talent strategy. Weekly at first, then bi-weekly.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Weeks 1-2: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Transition coach for “hard to ask” questions or “hard to find” answers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Assessment debrief and action plan 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Hallmark and Coca Cola examples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Weeks 3-4: Town hall w/open dialogue to build trust, set expectations, surface issues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Within 2 months: New Officer connection 1-day experience with cohort of peers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Day 100: external executive coach check-in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Process is standardized but tailored to each officer, role and business</a:t>
            </a:r>
            <a:endParaRPr/>
          </a:p>
        </p:txBody>
      </p:sp>
      <p:sp>
        <p:nvSpPr>
          <p:cNvPr id="489" name="Google Shape;489;g2e7357343b3_2_2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wall with a rough surface&#10;&#10;Description automatically generated with medium confidence">
            <a:extLst>
              <a:ext uri="{FF2B5EF4-FFF2-40B4-BE49-F238E27FC236}">
                <a16:creationId xmlns:a16="http://schemas.microsoft.com/office/drawing/2014/main" id="{315B0428-3F03-4914-2705-7AAECEC4C1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5596D9-7397-6127-E279-E2BB3BF04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5490" y="412076"/>
            <a:ext cx="9649836" cy="2311669"/>
          </a:xfrm>
        </p:spPr>
        <p:txBody>
          <a:bodyPr>
            <a:no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>
              <a:lnSpc>
                <a:spcPts val="4200"/>
              </a:lnSpc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B8135-127A-A29B-C5BE-9AC333C1E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94025" y="4157663"/>
            <a:ext cx="7531100" cy="533400"/>
          </a:xfrm>
        </p:spPr>
        <p:txBody>
          <a:bodyPr>
            <a:noAutofit/>
          </a:bodyPr>
          <a:lstStyle>
            <a:lvl1pPr marL="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6642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2_Title Onl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2e7357343b3_2_10" descr="A blue and green background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89721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2e7357343b3_2_10"/>
          <p:cNvSpPr txBox="1">
            <a:spLocks noGrp="1"/>
          </p:cNvSpPr>
          <p:nvPr>
            <p:ph type="body" idx="1"/>
          </p:nvPr>
        </p:nvSpPr>
        <p:spPr>
          <a:xfrm>
            <a:off x="1920618" y="534832"/>
            <a:ext cx="7345016" cy="20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3125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g2e7357343b3_2_10"/>
          <p:cNvSpPr txBox="1">
            <a:spLocks noGrp="1"/>
          </p:cNvSpPr>
          <p:nvPr>
            <p:ph type="body" idx="2"/>
          </p:nvPr>
        </p:nvSpPr>
        <p:spPr>
          <a:xfrm>
            <a:off x="1920618" y="3041531"/>
            <a:ext cx="8068405" cy="24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134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19.png"/><Relationship Id="rId10" Type="http://schemas.openxmlformats.org/officeDocument/2006/relationships/image" Target="../media/image63.jpg"/><Relationship Id="rId4" Type="http://schemas.openxmlformats.org/officeDocument/2006/relationships/image" Target="../media/image58.jpg"/><Relationship Id="rId9" Type="http://schemas.openxmlformats.org/officeDocument/2006/relationships/image" Target="../media/image6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5" Type="http://schemas.openxmlformats.org/officeDocument/2006/relationships/image" Target="../media/image16.pn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9.png"/><Relationship Id="rId18" Type="http://schemas.openxmlformats.org/officeDocument/2006/relationships/image" Target="../media/image41.jp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6.jpg"/><Relationship Id="rId17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9.jpg"/><Relationship Id="rId5" Type="http://schemas.openxmlformats.org/officeDocument/2006/relationships/image" Target="../media/image30.png"/><Relationship Id="rId15" Type="http://schemas.openxmlformats.org/officeDocument/2006/relationships/image" Target="../media/image38.jp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9.jpg"/><Relationship Id="rId18" Type="http://schemas.openxmlformats.org/officeDocument/2006/relationships/image" Target="../media/image40.jp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41.jpg"/><Relationship Id="rId5" Type="http://schemas.openxmlformats.org/officeDocument/2006/relationships/image" Target="../media/image29.png"/><Relationship Id="rId15" Type="http://schemas.openxmlformats.org/officeDocument/2006/relationships/image" Target="../media/image37.jp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33.png"/><Relationship Id="rId1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2E89E3-4F1F-5C54-9A4B-CEF71B0D78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5490" y="659501"/>
            <a:ext cx="9649836" cy="2311669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n-US" sz="3600" dirty="0">
                <a:solidFill>
                  <a:schemeClr val="bg1"/>
                </a:solidFill>
                <a:latin typeface="Georgia Pro Black" panose="02040A02050405020203" pitchFamily="18" charset="0"/>
              </a:rPr>
              <a:t>UPSKILLING EXECUTIVE </a:t>
            </a:r>
          </a:p>
          <a:p>
            <a:pPr>
              <a:lnSpc>
                <a:spcPts val="4200"/>
              </a:lnSpc>
            </a:pPr>
            <a:r>
              <a:rPr lang="en-US" sz="3600" dirty="0">
                <a:solidFill>
                  <a:schemeClr val="bg1"/>
                </a:solidFill>
                <a:latin typeface="Georgia Pro Black" panose="02040A02050405020203" pitchFamily="18" charset="0"/>
              </a:rPr>
              <a:t>LEADERS</a:t>
            </a:r>
            <a:endParaRPr lang="en-US" sz="3600" dirty="0">
              <a:latin typeface="Georgia Pro Black" panose="02040A020504050202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5500F-AFB7-8AD4-70BC-F21536A6AA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80693" y="3569006"/>
            <a:ext cx="6045667" cy="1068787"/>
          </a:xfrm>
        </p:spPr>
        <p:txBody>
          <a:bodyPr/>
          <a:lstStyle/>
          <a:p>
            <a:r>
              <a:rPr lang="en-US" sz="3200" b="1" dirty="0">
                <a:latin typeface="Georgia Pro Cond" panose="02040506050405020303" pitchFamily="18" charset="0"/>
              </a:rPr>
              <a:t>JEN BUCHANAN</a:t>
            </a:r>
            <a:r>
              <a:rPr lang="en-US" sz="3200" dirty="0">
                <a:latin typeface="Georgia Pro Cond" panose="02040506050405020303" pitchFamily="18" charset="0"/>
              </a:rPr>
              <a:t> </a:t>
            </a:r>
          </a:p>
          <a:p>
            <a:r>
              <a:rPr lang="en-US" sz="2000" dirty="0">
                <a:latin typeface="Georgia Pro Cond" panose="02040506050405020303" pitchFamily="18" charset="0"/>
              </a:rPr>
              <a:t>Vice President, Walmart Academy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FCB124-3B66-A641-8FE9-70DFE71AAE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5" r="1755"/>
          <a:stretch/>
        </p:blipFill>
        <p:spPr>
          <a:xfrm>
            <a:off x="875490" y="2752891"/>
            <a:ext cx="2646939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5476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e7357343b3_2_261"/>
          <p:cNvSpPr/>
          <p:nvPr/>
        </p:nvSpPr>
        <p:spPr>
          <a:xfrm>
            <a:off x="1426363" y="4159599"/>
            <a:ext cx="1951120" cy="1951120"/>
          </a:xfrm>
          <a:prstGeom prst="ellipse">
            <a:avLst/>
          </a:prstGeom>
          <a:solidFill>
            <a:srgbClr val="03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2e7357343b3_2_261"/>
          <p:cNvSpPr/>
          <p:nvPr/>
        </p:nvSpPr>
        <p:spPr>
          <a:xfrm>
            <a:off x="0" y="1960219"/>
            <a:ext cx="12191999" cy="3454930"/>
          </a:xfrm>
          <a:prstGeom prst="rect">
            <a:avLst/>
          </a:prstGeom>
          <a:solidFill>
            <a:srgbClr val="03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3" name="Google Shape;493;g2e7357343b3_2_261"/>
          <p:cNvCxnSpPr>
            <a:stCxn id="494" idx="6"/>
          </p:cNvCxnSpPr>
          <p:nvPr/>
        </p:nvCxnSpPr>
        <p:spPr>
          <a:xfrm>
            <a:off x="1450754" y="2676784"/>
            <a:ext cx="9361800" cy="0"/>
          </a:xfrm>
          <a:prstGeom prst="straightConnector1">
            <a:avLst/>
          </a:prstGeom>
          <a:noFill/>
          <a:ln w="34925" cap="rnd" cmpd="sng">
            <a:solidFill>
              <a:srgbClr val="0171CD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95" name="Google Shape;495;g2e7357343b3_2_261"/>
          <p:cNvSpPr txBox="1">
            <a:spLocks noGrp="1"/>
          </p:cNvSpPr>
          <p:nvPr>
            <p:ph type="body" idx="1"/>
          </p:nvPr>
        </p:nvSpPr>
        <p:spPr>
          <a:xfrm>
            <a:off x="1920618" y="534832"/>
            <a:ext cx="7345016" cy="20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3. OFFICER ONBOARDING</a:t>
            </a:r>
            <a:endParaRPr/>
          </a:p>
        </p:txBody>
      </p:sp>
      <p:grpSp>
        <p:nvGrpSpPr>
          <p:cNvPr id="496" name="Google Shape;496;g2e7357343b3_2_261"/>
          <p:cNvGrpSpPr/>
          <p:nvPr/>
        </p:nvGrpSpPr>
        <p:grpSpPr>
          <a:xfrm>
            <a:off x="462983" y="3012742"/>
            <a:ext cx="1741967" cy="2086110"/>
            <a:chOff x="462983" y="3012742"/>
            <a:chExt cx="1741967" cy="2086110"/>
          </a:xfrm>
        </p:grpSpPr>
        <p:sp>
          <p:nvSpPr>
            <p:cNvPr id="497" name="Google Shape;497;g2e7357343b3_2_261"/>
            <p:cNvSpPr txBox="1"/>
            <p:nvPr/>
          </p:nvSpPr>
          <p:spPr>
            <a:xfrm>
              <a:off x="623299" y="3692400"/>
              <a:ext cx="1421333" cy="1406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66675" marR="0" lvl="1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Welcome Guide</a:t>
              </a:r>
              <a:endParaRPr/>
            </a:p>
          </p:txBody>
        </p:sp>
        <p:sp>
          <p:nvSpPr>
            <p:cNvPr id="498" name="Google Shape;498;g2e7357343b3_2_261"/>
            <p:cNvSpPr txBox="1"/>
            <p:nvPr/>
          </p:nvSpPr>
          <p:spPr>
            <a:xfrm>
              <a:off x="462983" y="3012742"/>
              <a:ext cx="1741967" cy="570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22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C22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 WEEKS OUT</a:t>
              </a:r>
              <a:endParaRPr/>
            </a:p>
          </p:txBody>
        </p:sp>
      </p:grpSp>
      <p:grpSp>
        <p:nvGrpSpPr>
          <p:cNvPr id="499" name="Google Shape;499;g2e7357343b3_2_261"/>
          <p:cNvGrpSpPr/>
          <p:nvPr/>
        </p:nvGrpSpPr>
        <p:grpSpPr>
          <a:xfrm>
            <a:off x="2373026" y="3012742"/>
            <a:ext cx="1783044" cy="2086110"/>
            <a:chOff x="2373026" y="3012742"/>
            <a:chExt cx="1783044" cy="2086110"/>
          </a:xfrm>
        </p:grpSpPr>
        <p:sp>
          <p:nvSpPr>
            <p:cNvPr id="500" name="Google Shape;500;g2e7357343b3_2_261"/>
            <p:cNvSpPr txBox="1"/>
            <p:nvPr/>
          </p:nvSpPr>
          <p:spPr>
            <a:xfrm>
              <a:off x="2373026" y="3692400"/>
              <a:ext cx="1783044" cy="1406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66675" marR="0" lvl="1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People Partner Deep Dives</a:t>
              </a:r>
              <a:endParaRPr/>
            </a:p>
          </p:txBody>
        </p:sp>
        <p:sp>
          <p:nvSpPr>
            <p:cNvPr id="501" name="Google Shape;501;g2e7357343b3_2_261"/>
            <p:cNvSpPr txBox="1"/>
            <p:nvPr/>
          </p:nvSpPr>
          <p:spPr>
            <a:xfrm>
              <a:off x="2393565" y="3012742"/>
              <a:ext cx="1741967" cy="570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22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C22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STARTING DAY 1</a:t>
              </a:r>
              <a:endParaRPr/>
            </a:p>
          </p:txBody>
        </p:sp>
      </p:grpSp>
      <p:grpSp>
        <p:nvGrpSpPr>
          <p:cNvPr id="502" name="Google Shape;502;g2e7357343b3_2_261"/>
          <p:cNvGrpSpPr/>
          <p:nvPr/>
        </p:nvGrpSpPr>
        <p:grpSpPr>
          <a:xfrm>
            <a:off x="4316388" y="3012742"/>
            <a:ext cx="1741967" cy="2086110"/>
            <a:chOff x="4316388" y="3012742"/>
            <a:chExt cx="1741967" cy="2086110"/>
          </a:xfrm>
        </p:grpSpPr>
        <p:sp>
          <p:nvSpPr>
            <p:cNvPr id="503" name="Google Shape;503;g2e7357343b3_2_261"/>
            <p:cNvSpPr txBox="1"/>
            <p:nvPr/>
          </p:nvSpPr>
          <p:spPr>
            <a:xfrm>
              <a:off x="4316388" y="3692400"/>
              <a:ext cx="1741966" cy="1406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66675" marR="0" lvl="1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Transition Coach + Assessment Insights</a:t>
              </a:r>
              <a:endParaRPr/>
            </a:p>
          </p:txBody>
        </p:sp>
        <p:sp>
          <p:nvSpPr>
            <p:cNvPr id="504" name="Google Shape;504;g2e7357343b3_2_261"/>
            <p:cNvSpPr txBox="1"/>
            <p:nvPr/>
          </p:nvSpPr>
          <p:spPr>
            <a:xfrm>
              <a:off x="4316388" y="3012742"/>
              <a:ext cx="1741967" cy="570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22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C22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WEEKS </a:t>
              </a:r>
              <a:br>
                <a:rPr lang="en-US" sz="1800" b="1" i="0" u="none" strike="noStrike" cap="none">
                  <a:solidFill>
                    <a:srgbClr val="FFC220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en-US" sz="1800" b="1" i="0" u="none" strike="noStrike" cap="none">
                  <a:solidFill>
                    <a:srgbClr val="FFC22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1-2</a:t>
              </a:r>
              <a:endParaRPr/>
            </a:p>
          </p:txBody>
        </p:sp>
      </p:grpSp>
      <p:grpSp>
        <p:nvGrpSpPr>
          <p:cNvPr id="505" name="Google Shape;505;g2e7357343b3_2_261"/>
          <p:cNvGrpSpPr/>
          <p:nvPr/>
        </p:nvGrpSpPr>
        <p:grpSpPr>
          <a:xfrm>
            <a:off x="6218673" y="3012742"/>
            <a:ext cx="1741967" cy="2086110"/>
            <a:chOff x="6218673" y="3012742"/>
            <a:chExt cx="1741967" cy="2086110"/>
          </a:xfrm>
        </p:grpSpPr>
        <p:sp>
          <p:nvSpPr>
            <p:cNvPr id="506" name="Google Shape;506;g2e7357343b3_2_261"/>
            <p:cNvSpPr txBox="1"/>
            <p:nvPr/>
          </p:nvSpPr>
          <p:spPr>
            <a:xfrm>
              <a:off x="6218673" y="3692400"/>
              <a:ext cx="1741966" cy="1406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66675" marR="0" lvl="1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Town Hall </a:t>
              </a:r>
              <a:b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with new </a:t>
              </a:r>
              <a:b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team</a:t>
              </a:r>
              <a:endParaRPr/>
            </a:p>
          </p:txBody>
        </p:sp>
        <p:sp>
          <p:nvSpPr>
            <p:cNvPr id="507" name="Google Shape;507;g2e7357343b3_2_261"/>
            <p:cNvSpPr txBox="1"/>
            <p:nvPr/>
          </p:nvSpPr>
          <p:spPr>
            <a:xfrm>
              <a:off x="6218673" y="3012742"/>
              <a:ext cx="1741967" cy="570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22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C22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WEEKS </a:t>
              </a:r>
              <a:br>
                <a:rPr lang="en-US" sz="1800" b="1" i="0" u="none" strike="noStrike" cap="none">
                  <a:solidFill>
                    <a:srgbClr val="FFC220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en-US" sz="1800" b="1" i="0" u="none" strike="noStrike" cap="none">
                  <a:solidFill>
                    <a:srgbClr val="FFC22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3-4</a:t>
              </a:r>
              <a:endParaRPr/>
            </a:p>
          </p:txBody>
        </p:sp>
      </p:grpSp>
      <p:grpSp>
        <p:nvGrpSpPr>
          <p:cNvPr id="508" name="Google Shape;508;g2e7357343b3_2_261"/>
          <p:cNvGrpSpPr/>
          <p:nvPr/>
        </p:nvGrpSpPr>
        <p:grpSpPr>
          <a:xfrm>
            <a:off x="8137381" y="3012742"/>
            <a:ext cx="1741967" cy="2086110"/>
            <a:chOff x="8137381" y="3012742"/>
            <a:chExt cx="1741967" cy="2086110"/>
          </a:xfrm>
        </p:grpSpPr>
        <p:sp>
          <p:nvSpPr>
            <p:cNvPr id="509" name="Google Shape;509;g2e7357343b3_2_261"/>
            <p:cNvSpPr txBox="1"/>
            <p:nvPr/>
          </p:nvSpPr>
          <p:spPr>
            <a:xfrm>
              <a:off x="8137381" y="3692400"/>
              <a:ext cx="1741966" cy="1406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66675" marR="0" lvl="1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New officer connection event</a:t>
              </a:r>
              <a:endParaRPr/>
            </a:p>
          </p:txBody>
        </p:sp>
        <p:sp>
          <p:nvSpPr>
            <p:cNvPr id="510" name="Google Shape;510;g2e7357343b3_2_261"/>
            <p:cNvSpPr txBox="1"/>
            <p:nvPr/>
          </p:nvSpPr>
          <p:spPr>
            <a:xfrm>
              <a:off x="8137381" y="3012742"/>
              <a:ext cx="1741967" cy="570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22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C22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FIRST 2 MONTHS</a:t>
              </a:r>
              <a:endParaRPr/>
            </a:p>
          </p:txBody>
        </p:sp>
      </p:grpSp>
      <p:grpSp>
        <p:nvGrpSpPr>
          <p:cNvPr id="511" name="Google Shape;511;g2e7357343b3_2_261"/>
          <p:cNvGrpSpPr/>
          <p:nvPr/>
        </p:nvGrpSpPr>
        <p:grpSpPr>
          <a:xfrm>
            <a:off x="10056088" y="3012742"/>
            <a:ext cx="1741967" cy="2086110"/>
            <a:chOff x="10056088" y="3012742"/>
            <a:chExt cx="1741967" cy="2086110"/>
          </a:xfrm>
        </p:grpSpPr>
        <p:sp>
          <p:nvSpPr>
            <p:cNvPr id="512" name="Google Shape;512;g2e7357343b3_2_261"/>
            <p:cNvSpPr txBox="1"/>
            <p:nvPr/>
          </p:nvSpPr>
          <p:spPr>
            <a:xfrm>
              <a:off x="10056088" y="3692400"/>
              <a:ext cx="1741966" cy="1406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66675" marR="0" lvl="1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External executive coach </a:t>
              </a:r>
              <a:b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check-in</a:t>
              </a:r>
              <a:endParaRPr/>
            </a:p>
          </p:txBody>
        </p:sp>
        <p:sp>
          <p:nvSpPr>
            <p:cNvPr id="513" name="Google Shape;513;g2e7357343b3_2_261"/>
            <p:cNvSpPr txBox="1"/>
            <p:nvPr/>
          </p:nvSpPr>
          <p:spPr>
            <a:xfrm>
              <a:off x="10056088" y="3012742"/>
              <a:ext cx="1741967" cy="570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22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C22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DAY</a:t>
              </a:r>
              <a:br>
                <a:rPr lang="en-US" sz="1800" b="1" i="0" u="none" strike="noStrike" cap="none">
                  <a:solidFill>
                    <a:srgbClr val="FFC220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en-US" sz="1800" b="1" i="0" u="none" strike="noStrike" cap="none">
                  <a:solidFill>
                    <a:srgbClr val="FFC22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100</a:t>
              </a:r>
              <a:endParaRPr/>
            </a:p>
          </p:txBody>
        </p:sp>
      </p:grpSp>
      <p:sp>
        <p:nvSpPr>
          <p:cNvPr id="494" name="Google Shape;494;g2e7357343b3_2_261"/>
          <p:cNvSpPr/>
          <p:nvPr/>
        </p:nvSpPr>
        <p:spPr>
          <a:xfrm>
            <a:off x="1240926" y="2571870"/>
            <a:ext cx="209828" cy="209828"/>
          </a:xfrm>
          <a:prstGeom prst="ellipse">
            <a:avLst/>
          </a:prstGeom>
          <a:solidFill>
            <a:srgbClr val="FFC2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g2e7357343b3_2_261"/>
          <p:cNvSpPr/>
          <p:nvPr/>
        </p:nvSpPr>
        <p:spPr>
          <a:xfrm>
            <a:off x="3155228" y="2571870"/>
            <a:ext cx="209828" cy="209828"/>
          </a:xfrm>
          <a:prstGeom prst="ellipse">
            <a:avLst/>
          </a:prstGeom>
          <a:solidFill>
            <a:srgbClr val="FFC2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g2e7357343b3_2_261"/>
          <p:cNvSpPr/>
          <p:nvPr/>
        </p:nvSpPr>
        <p:spPr>
          <a:xfrm>
            <a:off x="5069530" y="2571870"/>
            <a:ext cx="209828" cy="209828"/>
          </a:xfrm>
          <a:prstGeom prst="ellipse">
            <a:avLst/>
          </a:prstGeom>
          <a:solidFill>
            <a:srgbClr val="FFC2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2e7357343b3_2_261"/>
          <p:cNvSpPr/>
          <p:nvPr/>
        </p:nvSpPr>
        <p:spPr>
          <a:xfrm>
            <a:off x="6983832" y="2571870"/>
            <a:ext cx="209828" cy="209828"/>
          </a:xfrm>
          <a:prstGeom prst="ellipse">
            <a:avLst/>
          </a:prstGeom>
          <a:solidFill>
            <a:srgbClr val="FFC2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g2e7357343b3_2_261"/>
          <p:cNvSpPr/>
          <p:nvPr/>
        </p:nvSpPr>
        <p:spPr>
          <a:xfrm>
            <a:off x="8898134" y="2571870"/>
            <a:ext cx="209828" cy="209828"/>
          </a:xfrm>
          <a:prstGeom prst="ellipse">
            <a:avLst/>
          </a:prstGeom>
          <a:solidFill>
            <a:srgbClr val="FFC2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2e7357343b3_2_261"/>
          <p:cNvSpPr/>
          <p:nvPr/>
        </p:nvSpPr>
        <p:spPr>
          <a:xfrm>
            <a:off x="10812438" y="2571870"/>
            <a:ext cx="209828" cy="209828"/>
          </a:xfrm>
          <a:prstGeom prst="ellipse">
            <a:avLst/>
          </a:prstGeom>
          <a:solidFill>
            <a:srgbClr val="FFC2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g2e7357343b3_2_2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8860" y="4505507"/>
            <a:ext cx="1291250" cy="129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e7357343b3_2_294"/>
          <p:cNvSpPr/>
          <p:nvPr/>
        </p:nvSpPr>
        <p:spPr>
          <a:xfrm>
            <a:off x="0" y="1703806"/>
            <a:ext cx="12191999" cy="3726097"/>
          </a:xfrm>
          <a:prstGeom prst="rect">
            <a:avLst/>
          </a:prstGeom>
          <a:solidFill>
            <a:srgbClr val="03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g2e7357343b3_2_294"/>
          <p:cNvSpPr txBox="1">
            <a:spLocks noGrp="1"/>
          </p:cNvSpPr>
          <p:nvPr>
            <p:ph type="body" idx="1"/>
          </p:nvPr>
        </p:nvSpPr>
        <p:spPr>
          <a:xfrm>
            <a:off x="1920618" y="534832"/>
            <a:ext cx="7345016" cy="20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4. Instilling Culture</a:t>
            </a:r>
            <a:endParaRPr/>
          </a:p>
        </p:txBody>
      </p:sp>
      <p:pic>
        <p:nvPicPr>
          <p:cNvPr id="527" name="Google Shape;527;g2e7357343b3_2_294"/>
          <p:cNvPicPr preferRelativeResize="0"/>
          <p:nvPr/>
        </p:nvPicPr>
        <p:blipFill rotWithShape="1">
          <a:blip r:embed="rId3">
            <a:alphaModFix/>
          </a:blip>
          <a:srcRect t="25766" b="13923"/>
          <a:stretch/>
        </p:blipFill>
        <p:spPr>
          <a:xfrm>
            <a:off x="8420772" y="2115431"/>
            <a:ext cx="3104218" cy="2489405"/>
          </a:xfrm>
          <a:prstGeom prst="roundRect">
            <a:avLst>
              <a:gd name="adj" fmla="val 10954"/>
            </a:avLst>
          </a:prstGeom>
          <a:noFill/>
          <a:ln>
            <a:noFill/>
          </a:ln>
        </p:spPr>
      </p:pic>
      <p:pic>
        <p:nvPicPr>
          <p:cNvPr id="528" name="Google Shape;528;g2e7357343b3_2_294" descr="A group of people standing around a person in a circ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9812" y="2115432"/>
            <a:ext cx="3685163" cy="2457974"/>
          </a:xfrm>
          <a:prstGeom prst="roundRect">
            <a:avLst>
              <a:gd name="adj" fmla="val 10954"/>
            </a:avLst>
          </a:prstGeom>
          <a:noFill/>
          <a:ln>
            <a:noFill/>
          </a:ln>
        </p:spPr>
      </p:pic>
      <p:pic>
        <p:nvPicPr>
          <p:cNvPr id="529" name="Google Shape;529;g2e7357343b3_2_294"/>
          <p:cNvPicPr preferRelativeResize="0"/>
          <p:nvPr/>
        </p:nvPicPr>
        <p:blipFill rotWithShape="1">
          <a:blip r:embed="rId5">
            <a:alphaModFix/>
          </a:blip>
          <a:srcRect l="5508" t="2032" r="2327" b="2334"/>
          <a:stretch/>
        </p:blipFill>
        <p:spPr>
          <a:xfrm>
            <a:off x="1274821" y="2115432"/>
            <a:ext cx="2169194" cy="2457974"/>
          </a:xfrm>
          <a:prstGeom prst="roundRect">
            <a:avLst>
              <a:gd name="adj" fmla="val 10954"/>
            </a:avLst>
          </a:prstGeom>
          <a:noFill/>
          <a:ln>
            <a:noFill/>
          </a:ln>
        </p:spPr>
      </p:pic>
      <p:sp>
        <p:nvSpPr>
          <p:cNvPr id="530" name="Google Shape;530;g2e7357343b3_2_294"/>
          <p:cNvSpPr txBox="1">
            <a:spLocks noGrp="1"/>
          </p:cNvSpPr>
          <p:nvPr>
            <p:ph type="body" idx="2"/>
          </p:nvPr>
        </p:nvSpPr>
        <p:spPr>
          <a:xfrm>
            <a:off x="1171467" y="4791619"/>
            <a:ext cx="2577238" cy="47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/>
              <a:t>Hourly Supervisors</a:t>
            </a:r>
            <a:endParaRPr/>
          </a:p>
        </p:txBody>
      </p:sp>
      <p:sp>
        <p:nvSpPr>
          <p:cNvPr id="531" name="Google Shape;531;g2e7357343b3_2_294"/>
          <p:cNvSpPr txBox="1"/>
          <p:nvPr/>
        </p:nvSpPr>
        <p:spPr>
          <a:xfrm>
            <a:off x="4709627" y="4791619"/>
            <a:ext cx="2577238" cy="47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Store Managers</a:t>
            </a:r>
            <a:endParaRPr/>
          </a:p>
        </p:txBody>
      </p:sp>
      <p:sp>
        <p:nvSpPr>
          <p:cNvPr id="532" name="Google Shape;532;g2e7357343b3_2_294"/>
          <p:cNvSpPr txBox="1"/>
          <p:nvPr/>
        </p:nvSpPr>
        <p:spPr>
          <a:xfrm>
            <a:off x="8788257" y="4791619"/>
            <a:ext cx="2577238" cy="47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Campus Leaders</a:t>
            </a:r>
            <a:endParaRPr/>
          </a:p>
        </p:txBody>
      </p:sp>
      <p:sp>
        <p:nvSpPr>
          <p:cNvPr id="533" name="Google Shape;533;g2e7357343b3_2_294"/>
          <p:cNvSpPr/>
          <p:nvPr/>
        </p:nvSpPr>
        <p:spPr>
          <a:xfrm>
            <a:off x="844192" y="3017939"/>
            <a:ext cx="822122" cy="822122"/>
          </a:xfrm>
          <a:prstGeom prst="ellipse">
            <a:avLst/>
          </a:prstGeom>
          <a:solidFill>
            <a:srgbClr val="031E41"/>
          </a:solidFill>
          <a:ln w="19050" cap="flat" cmpd="sng">
            <a:solidFill>
              <a:srgbClr val="FFC22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15669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g2e7357343b3_2_294"/>
          <p:cNvSpPr/>
          <p:nvPr/>
        </p:nvSpPr>
        <p:spPr>
          <a:xfrm>
            <a:off x="3688981" y="3017939"/>
            <a:ext cx="822122" cy="822122"/>
          </a:xfrm>
          <a:prstGeom prst="ellipse">
            <a:avLst/>
          </a:prstGeom>
          <a:solidFill>
            <a:srgbClr val="031E41"/>
          </a:solidFill>
          <a:ln w="19050" cap="flat" cmpd="sng">
            <a:solidFill>
              <a:srgbClr val="FFC22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15669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g2e7357343b3_2_294"/>
          <p:cNvSpPr/>
          <p:nvPr/>
        </p:nvSpPr>
        <p:spPr>
          <a:xfrm>
            <a:off x="8019941" y="3017939"/>
            <a:ext cx="822122" cy="822122"/>
          </a:xfrm>
          <a:prstGeom prst="ellipse">
            <a:avLst/>
          </a:prstGeom>
          <a:solidFill>
            <a:srgbClr val="031E41"/>
          </a:solidFill>
          <a:ln w="19050" cap="flat" cmpd="sng">
            <a:solidFill>
              <a:srgbClr val="FFC22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15669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g2e7357343b3_2_2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4707" y="3076574"/>
            <a:ext cx="667536" cy="70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g2e7357343b3_2_29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13123" y="3105227"/>
            <a:ext cx="736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g2e7357343b3_2_29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02342" y="3068185"/>
            <a:ext cx="850605" cy="680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g2e7357343b3_2_29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>
            <a:off x="926245" y="4732984"/>
            <a:ext cx="470406" cy="470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g2e7357343b3_2_29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>
            <a:off x="4642568" y="4732984"/>
            <a:ext cx="470406" cy="470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2e7357343b3_2_29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>
            <a:off x="8686061" y="4732984"/>
            <a:ext cx="470406" cy="470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e7357343b3_2_315"/>
          <p:cNvSpPr txBox="1">
            <a:spLocks noGrp="1"/>
          </p:cNvSpPr>
          <p:nvPr>
            <p:ph type="body" idx="1"/>
          </p:nvPr>
        </p:nvSpPr>
        <p:spPr>
          <a:xfrm>
            <a:off x="1920618" y="534832"/>
            <a:ext cx="7345016" cy="20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5. CREATING COMMUNITY</a:t>
            </a:r>
            <a:endParaRPr/>
          </a:p>
        </p:txBody>
      </p:sp>
      <p:sp>
        <p:nvSpPr>
          <p:cNvPr id="548" name="Google Shape;548;g2e7357343b3_2_315"/>
          <p:cNvSpPr/>
          <p:nvPr/>
        </p:nvSpPr>
        <p:spPr>
          <a:xfrm>
            <a:off x="4774010" y="1409703"/>
            <a:ext cx="2218779" cy="4175755"/>
          </a:xfrm>
          <a:prstGeom prst="roundRect">
            <a:avLst>
              <a:gd name="adj" fmla="val 4840"/>
            </a:avLst>
          </a:prstGeom>
          <a:solidFill>
            <a:srgbClr val="04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7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g2e7357343b3_2_315"/>
          <p:cNvSpPr/>
          <p:nvPr/>
        </p:nvSpPr>
        <p:spPr>
          <a:xfrm>
            <a:off x="5566888" y="5234011"/>
            <a:ext cx="683187" cy="683187"/>
          </a:xfrm>
          <a:prstGeom prst="ellipse">
            <a:avLst/>
          </a:prstGeom>
          <a:solidFill>
            <a:srgbClr val="04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7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g2e7357343b3_2_315"/>
          <p:cNvSpPr/>
          <p:nvPr/>
        </p:nvSpPr>
        <p:spPr>
          <a:xfrm>
            <a:off x="9422210" y="1409703"/>
            <a:ext cx="2218779" cy="4175755"/>
          </a:xfrm>
          <a:prstGeom prst="roundRect">
            <a:avLst>
              <a:gd name="adj" fmla="val 4840"/>
            </a:avLst>
          </a:prstGeom>
          <a:solidFill>
            <a:srgbClr val="04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7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g2e7357343b3_2_315"/>
          <p:cNvSpPr/>
          <p:nvPr/>
        </p:nvSpPr>
        <p:spPr>
          <a:xfrm>
            <a:off x="551011" y="1409703"/>
            <a:ext cx="4013364" cy="4267198"/>
          </a:xfrm>
          <a:prstGeom prst="roundRect">
            <a:avLst>
              <a:gd name="adj" fmla="val 4840"/>
            </a:avLst>
          </a:prstGeom>
          <a:solidFill>
            <a:srgbClr val="04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7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g2e7357343b3_2_315"/>
          <p:cNvSpPr/>
          <p:nvPr/>
        </p:nvSpPr>
        <p:spPr>
          <a:xfrm>
            <a:off x="7110810" y="1409703"/>
            <a:ext cx="2218779" cy="4175755"/>
          </a:xfrm>
          <a:prstGeom prst="roundRect">
            <a:avLst>
              <a:gd name="adj" fmla="val 4840"/>
            </a:avLst>
          </a:prstGeom>
          <a:solidFill>
            <a:srgbClr val="04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7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g2e7357343b3_2_315" descr="A person in a blue shi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22307"/>
          <a:stretch/>
        </p:blipFill>
        <p:spPr>
          <a:xfrm>
            <a:off x="5036586" y="3553758"/>
            <a:ext cx="1472808" cy="14663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54" name="Google Shape;554;g2e7357343b3_2_315" descr="A person smiling at the camera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2307"/>
          <a:stretch/>
        </p:blipFill>
        <p:spPr>
          <a:xfrm>
            <a:off x="6655890" y="3553758"/>
            <a:ext cx="1472808" cy="14663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555" name="Google Shape;555;g2e7357343b3_2_315"/>
          <p:cNvSpPr txBox="1"/>
          <p:nvPr/>
        </p:nvSpPr>
        <p:spPr>
          <a:xfrm>
            <a:off x="730147" y="1841318"/>
            <a:ext cx="3556228" cy="3718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3000"/>
              <a:buFont typeface="Noto Sans Symbols"/>
              <a:buChar char="✔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Peer mentor</a:t>
            </a:r>
            <a:endParaRPr/>
          </a:p>
          <a:p>
            <a:pPr marL="457200" marR="0" lvl="1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C220"/>
              </a:buClr>
              <a:buSzPts val="3000"/>
              <a:buFont typeface="Noto Sans Symbols"/>
              <a:buChar char="✔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Transition coach</a:t>
            </a:r>
            <a:endParaRPr/>
          </a:p>
          <a:p>
            <a:pPr marL="457200" marR="0" lvl="1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C220"/>
              </a:buClr>
              <a:buSzPts val="3000"/>
              <a:buFont typeface="Noto Sans Symbols"/>
              <a:buChar char="✔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Mentor circles with senior leaders</a:t>
            </a:r>
            <a:endParaRPr/>
          </a:p>
          <a:p>
            <a:pPr marL="457200" marR="0" lvl="1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C220"/>
              </a:buClr>
              <a:buSzPts val="3000"/>
              <a:buFont typeface="Noto Sans Symbols"/>
              <a:buChar char="✔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Sponsorship of Associate Resource Groups</a:t>
            </a:r>
            <a:endParaRPr/>
          </a:p>
          <a:p>
            <a:pPr marL="457200" marR="0" lvl="1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C220"/>
              </a:buClr>
              <a:buSzPts val="3000"/>
              <a:buFont typeface="Noto Sans Symbols"/>
              <a:buChar char="✔"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Exposure to different parts of the business </a:t>
            </a:r>
            <a:endParaRPr/>
          </a:p>
          <a:p>
            <a:pPr marL="914400" marR="0" lvl="1" indent="-3302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g2e7357343b3_2_3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0957" y="1640903"/>
            <a:ext cx="1035050" cy="103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2e7357343b3_2_3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25840" y="1668254"/>
            <a:ext cx="976765" cy="93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g2e7357343b3_2_315" descr="A black and white 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r="68299"/>
          <a:stretch/>
        </p:blipFill>
        <p:spPr>
          <a:xfrm>
            <a:off x="10074425" y="1668254"/>
            <a:ext cx="1035864" cy="9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2e7357343b3_2_3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50153" y="5313044"/>
            <a:ext cx="530740" cy="53074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2e7357343b3_2_315"/>
          <p:cNvSpPr/>
          <p:nvPr/>
        </p:nvSpPr>
        <p:spPr>
          <a:xfrm>
            <a:off x="7903688" y="5234011"/>
            <a:ext cx="683187" cy="683187"/>
          </a:xfrm>
          <a:prstGeom prst="ellipse">
            <a:avLst/>
          </a:prstGeom>
          <a:solidFill>
            <a:srgbClr val="04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7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" name="Google Shape;561;g2e7357343b3_2_3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86953" y="5313044"/>
            <a:ext cx="530740" cy="53074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g2e7357343b3_2_315"/>
          <p:cNvSpPr/>
          <p:nvPr/>
        </p:nvSpPr>
        <p:spPr>
          <a:xfrm>
            <a:off x="10202388" y="5234011"/>
            <a:ext cx="683187" cy="683187"/>
          </a:xfrm>
          <a:prstGeom prst="ellipse">
            <a:avLst/>
          </a:prstGeom>
          <a:solidFill>
            <a:srgbClr val="04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7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g2e7357343b3_2_3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85653" y="5313044"/>
            <a:ext cx="530740" cy="53074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g2e7357343b3_2_315"/>
          <p:cNvSpPr/>
          <p:nvPr/>
        </p:nvSpPr>
        <p:spPr>
          <a:xfrm>
            <a:off x="4991101" y="2872377"/>
            <a:ext cx="6375400" cy="366732"/>
          </a:xfrm>
          <a:prstGeom prst="roundRect">
            <a:avLst>
              <a:gd name="adj" fmla="val 22402"/>
            </a:avLst>
          </a:prstGeom>
          <a:solidFill>
            <a:srgbClr val="031E41"/>
          </a:solidFill>
          <a:ln w="19050" cap="flat" cmpd="sng">
            <a:solidFill>
              <a:srgbClr val="0171C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7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5" name="Google Shape;565;g2e7357343b3_2_315"/>
          <p:cNvCxnSpPr/>
          <p:nvPr/>
        </p:nvCxnSpPr>
        <p:spPr>
          <a:xfrm>
            <a:off x="10594870" y="3053683"/>
            <a:ext cx="553519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66" name="Google Shape;566;g2e7357343b3_2_315"/>
          <p:cNvCxnSpPr/>
          <p:nvPr/>
        </p:nvCxnSpPr>
        <p:spPr>
          <a:xfrm>
            <a:off x="5100759" y="3053683"/>
            <a:ext cx="652341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00"/>
            <a:headEnd type="stealth" w="med" len="med"/>
            <a:tailEnd type="none" w="sm" len="sm"/>
          </a:ln>
        </p:spPr>
      </p:cxnSp>
      <p:sp>
        <p:nvSpPr>
          <p:cNvPr id="567" name="Google Shape;567;g2e7357343b3_2_315"/>
          <p:cNvSpPr txBox="1"/>
          <p:nvPr/>
        </p:nvSpPr>
        <p:spPr>
          <a:xfrm>
            <a:off x="5346081" y="2907153"/>
            <a:ext cx="5641631" cy="331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Each worked in every segment of the company</a:t>
            </a:r>
            <a:endParaRPr/>
          </a:p>
        </p:txBody>
      </p:sp>
      <p:pic>
        <p:nvPicPr>
          <p:cNvPr id="568" name="Google Shape;568;g2e7357343b3_2_315" descr="Chris Nicholas"/>
          <p:cNvPicPr preferRelativeResize="0"/>
          <p:nvPr/>
        </p:nvPicPr>
        <p:blipFill rotWithShape="1">
          <a:blip r:embed="rId9">
            <a:alphaModFix/>
          </a:blip>
          <a:srcRect b="22219"/>
          <a:stretch/>
        </p:blipFill>
        <p:spPr>
          <a:xfrm>
            <a:off x="8270582" y="3550825"/>
            <a:ext cx="1468211" cy="146304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69" name="Google Shape;569;g2e7357343b3_2_315" descr="Kathryn McLay"/>
          <p:cNvPicPr preferRelativeResize="0"/>
          <p:nvPr/>
        </p:nvPicPr>
        <p:blipFill rotWithShape="1">
          <a:blip r:embed="rId10">
            <a:alphaModFix/>
          </a:blip>
          <a:srcRect b="21905"/>
          <a:stretch/>
        </p:blipFill>
        <p:spPr>
          <a:xfrm>
            <a:off x="9900238" y="3556768"/>
            <a:ext cx="1462297" cy="146304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e7357343b3_2_342"/>
          <p:cNvSpPr txBox="1">
            <a:spLocks noGrp="1"/>
          </p:cNvSpPr>
          <p:nvPr>
            <p:ph type="body" idx="1"/>
          </p:nvPr>
        </p:nvSpPr>
        <p:spPr>
          <a:xfrm>
            <a:off x="1920618" y="534832"/>
            <a:ext cx="7345016" cy="20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HOW WALMART DEVELOPS</a:t>
            </a:r>
            <a:br>
              <a:rPr lang="en-US"/>
            </a:br>
            <a:r>
              <a:rPr lang="en-US"/>
              <a:t>EXECUTIVE LEADERS</a:t>
            </a:r>
            <a:endParaRPr/>
          </a:p>
        </p:txBody>
      </p:sp>
      <p:sp>
        <p:nvSpPr>
          <p:cNvPr id="576" name="Google Shape;576;g2e7357343b3_2_342"/>
          <p:cNvSpPr/>
          <p:nvPr/>
        </p:nvSpPr>
        <p:spPr>
          <a:xfrm>
            <a:off x="0" y="1960218"/>
            <a:ext cx="12191999" cy="3795065"/>
          </a:xfrm>
          <a:prstGeom prst="rect">
            <a:avLst/>
          </a:prstGeom>
          <a:solidFill>
            <a:srgbClr val="03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g2e7357343b3_2_342"/>
          <p:cNvSpPr txBox="1"/>
          <p:nvPr/>
        </p:nvSpPr>
        <p:spPr>
          <a:xfrm>
            <a:off x="1905812" y="2378499"/>
            <a:ext cx="2906199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Creating a consistent, company-wide training strategy</a:t>
            </a:r>
            <a:endParaRPr/>
          </a:p>
        </p:txBody>
      </p:sp>
      <p:sp>
        <p:nvSpPr>
          <p:cNvPr id="578" name="Google Shape;578;g2e7357343b3_2_342"/>
          <p:cNvSpPr txBox="1"/>
          <p:nvPr/>
        </p:nvSpPr>
        <p:spPr>
          <a:xfrm>
            <a:off x="989358" y="2527229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sp>
        <p:nvSpPr>
          <p:cNvPr id="579" name="Google Shape;579;g2e7357343b3_2_342"/>
          <p:cNvSpPr txBox="1"/>
          <p:nvPr/>
        </p:nvSpPr>
        <p:spPr>
          <a:xfrm>
            <a:off x="8186026" y="2510724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/>
          </a:p>
        </p:txBody>
      </p:sp>
      <p:sp>
        <p:nvSpPr>
          <p:cNvPr id="580" name="Google Shape;580;g2e7357343b3_2_342"/>
          <p:cNvSpPr txBox="1"/>
          <p:nvPr/>
        </p:nvSpPr>
        <p:spPr>
          <a:xfrm>
            <a:off x="5959197" y="2378499"/>
            <a:ext cx="1960463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Leveraging </a:t>
            </a:r>
            <a:b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pre-hire assessments</a:t>
            </a:r>
            <a:endParaRPr/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g2e7357343b3_2_342"/>
          <p:cNvSpPr txBox="1"/>
          <p:nvPr/>
        </p:nvSpPr>
        <p:spPr>
          <a:xfrm>
            <a:off x="5042743" y="2527229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/>
          </a:p>
        </p:txBody>
      </p:sp>
      <p:sp>
        <p:nvSpPr>
          <p:cNvPr id="582" name="Google Shape;582;g2e7357343b3_2_342"/>
          <p:cNvSpPr txBox="1"/>
          <p:nvPr/>
        </p:nvSpPr>
        <p:spPr>
          <a:xfrm>
            <a:off x="9062233" y="2378499"/>
            <a:ext cx="2815455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Delivering a </a:t>
            </a:r>
            <a:b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robust onboarding experience</a:t>
            </a:r>
            <a:endParaRPr/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g2e7357343b3_2_342"/>
          <p:cNvSpPr txBox="1"/>
          <p:nvPr/>
        </p:nvSpPr>
        <p:spPr>
          <a:xfrm>
            <a:off x="3823677" y="4348831"/>
            <a:ext cx="3253894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Instilling culture</a:t>
            </a:r>
            <a:b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leadership development</a:t>
            </a:r>
            <a:endParaRPr/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g2e7357343b3_2_342"/>
          <p:cNvSpPr txBox="1"/>
          <p:nvPr/>
        </p:nvSpPr>
        <p:spPr>
          <a:xfrm>
            <a:off x="2907223" y="4497561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/>
          </a:p>
        </p:txBody>
      </p:sp>
      <p:sp>
        <p:nvSpPr>
          <p:cNvPr id="585" name="Google Shape;585;g2e7357343b3_2_342"/>
          <p:cNvSpPr txBox="1"/>
          <p:nvPr/>
        </p:nvSpPr>
        <p:spPr>
          <a:xfrm>
            <a:off x="7877062" y="4347364"/>
            <a:ext cx="3513904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Establishing community </a:t>
            </a:r>
            <a:b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 intentional connections and experiences</a:t>
            </a:r>
            <a:endParaRPr/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2e7357343b3_2_342"/>
          <p:cNvSpPr txBox="1"/>
          <p:nvPr/>
        </p:nvSpPr>
        <p:spPr>
          <a:xfrm>
            <a:off x="6960608" y="4496094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endParaRPr/>
          </a:p>
        </p:txBody>
      </p:sp>
      <p:cxnSp>
        <p:nvCxnSpPr>
          <p:cNvPr id="587" name="Google Shape;587;g2e7357343b3_2_342"/>
          <p:cNvCxnSpPr/>
          <p:nvPr/>
        </p:nvCxnSpPr>
        <p:spPr>
          <a:xfrm>
            <a:off x="4712739" y="2696526"/>
            <a:ext cx="531884" cy="0"/>
          </a:xfrm>
          <a:prstGeom prst="straightConnector1">
            <a:avLst/>
          </a:prstGeom>
          <a:noFill/>
          <a:ln w="34925" cap="rnd" cmpd="sng">
            <a:solidFill>
              <a:srgbClr val="0171CD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88" name="Google Shape;588;g2e7357343b3_2_342"/>
          <p:cNvCxnSpPr/>
          <p:nvPr/>
        </p:nvCxnSpPr>
        <p:spPr>
          <a:xfrm>
            <a:off x="7657819" y="2696526"/>
            <a:ext cx="844913" cy="0"/>
          </a:xfrm>
          <a:prstGeom prst="straightConnector1">
            <a:avLst/>
          </a:prstGeom>
          <a:noFill/>
          <a:ln w="34925" cap="rnd" cmpd="sng">
            <a:solidFill>
              <a:srgbClr val="0171CD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89" name="Google Shape;589;g2e7357343b3_2_342"/>
          <p:cNvCxnSpPr/>
          <p:nvPr/>
        </p:nvCxnSpPr>
        <p:spPr>
          <a:xfrm flipH="1">
            <a:off x="3182921" y="3918791"/>
            <a:ext cx="6528600" cy="849000"/>
          </a:xfrm>
          <a:prstGeom prst="bentConnector3">
            <a:avLst>
              <a:gd name="adj1" fmla="val 107387"/>
            </a:avLst>
          </a:prstGeom>
          <a:noFill/>
          <a:ln w="34925" cap="rnd" cmpd="sng">
            <a:solidFill>
              <a:srgbClr val="0171CD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90" name="Google Shape;590;g2e7357343b3_2_342"/>
          <p:cNvCxnSpPr/>
          <p:nvPr/>
        </p:nvCxnSpPr>
        <p:spPr>
          <a:xfrm>
            <a:off x="5852770" y="4774708"/>
            <a:ext cx="1426803" cy="0"/>
          </a:xfrm>
          <a:prstGeom prst="straightConnector1">
            <a:avLst/>
          </a:prstGeom>
          <a:noFill/>
          <a:ln w="34925" cap="rnd" cmpd="sng">
            <a:solidFill>
              <a:srgbClr val="0171CD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91" name="Google Shape;591;g2e7357343b3_2_342"/>
          <p:cNvCxnSpPr/>
          <p:nvPr/>
        </p:nvCxnSpPr>
        <p:spPr>
          <a:xfrm rot="10800000">
            <a:off x="9711518" y="3468422"/>
            <a:ext cx="0" cy="450369"/>
          </a:xfrm>
          <a:prstGeom prst="straightConnector1">
            <a:avLst/>
          </a:prstGeom>
          <a:noFill/>
          <a:ln w="34925" cap="rnd" cmpd="sng">
            <a:solidFill>
              <a:srgbClr val="0171CD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592" name="Google Shape;592;g2e7357343b3_2_3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152" y="3559806"/>
            <a:ext cx="1958711" cy="156696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g2e7357343b3_2_342"/>
          <p:cNvSpPr/>
          <p:nvPr/>
        </p:nvSpPr>
        <p:spPr>
          <a:xfrm>
            <a:off x="5773479" y="3659931"/>
            <a:ext cx="903768" cy="404069"/>
          </a:xfrm>
          <a:prstGeom prst="rect">
            <a:avLst/>
          </a:prstGeom>
          <a:solidFill>
            <a:srgbClr val="03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g2e7357343b3_2_3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8465" y="3404790"/>
            <a:ext cx="1035050" cy="103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e7357343b3_2_35"/>
          <p:cNvSpPr/>
          <p:nvPr/>
        </p:nvSpPr>
        <p:spPr>
          <a:xfrm>
            <a:off x="1717046" y="309953"/>
            <a:ext cx="8718756" cy="5676601"/>
          </a:xfrm>
          <a:custGeom>
            <a:avLst/>
            <a:gdLst/>
            <a:ahLst/>
            <a:cxnLst/>
            <a:rect l="l" t="t" r="r" b="b"/>
            <a:pathLst>
              <a:path w="8718756" h="5676601" extrusionOk="0">
                <a:moveTo>
                  <a:pt x="4359378" y="0"/>
                </a:moveTo>
                <a:cubicBezTo>
                  <a:pt x="6766996" y="0"/>
                  <a:pt x="8718756" y="1951760"/>
                  <a:pt x="8718756" y="4359378"/>
                </a:cubicBezTo>
                <a:cubicBezTo>
                  <a:pt x="8718756" y="4810806"/>
                  <a:pt x="8650139" y="5246208"/>
                  <a:pt x="8522767" y="5655724"/>
                </a:cubicBezTo>
                <a:lnTo>
                  <a:pt x="8515703" y="5676601"/>
                </a:lnTo>
                <a:lnTo>
                  <a:pt x="203053" y="5676601"/>
                </a:lnTo>
                <a:lnTo>
                  <a:pt x="195989" y="5655724"/>
                </a:lnTo>
                <a:cubicBezTo>
                  <a:pt x="68617" y="5246208"/>
                  <a:pt x="0" y="4810806"/>
                  <a:pt x="0" y="4359378"/>
                </a:cubicBezTo>
                <a:cubicBezTo>
                  <a:pt x="0" y="1951760"/>
                  <a:pt x="1951760" y="0"/>
                  <a:pt x="4359378" y="0"/>
                </a:cubicBezTo>
                <a:close/>
              </a:path>
            </a:pathLst>
          </a:custGeom>
          <a:solidFill>
            <a:srgbClr val="04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7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/>
          </a:p>
        </p:txBody>
      </p:sp>
      <p:sp>
        <p:nvSpPr>
          <p:cNvPr id="258" name="Google Shape;258;g2e7357343b3_2_35"/>
          <p:cNvSpPr/>
          <p:nvPr/>
        </p:nvSpPr>
        <p:spPr>
          <a:xfrm>
            <a:off x="597902" y="1184756"/>
            <a:ext cx="11034908" cy="4815446"/>
          </a:xfrm>
          <a:prstGeom prst="roundRect">
            <a:avLst>
              <a:gd name="adj" fmla="val 3555"/>
            </a:avLst>
          </a:prstGeom>
          <a:solidFill>
            <a:srgbClr val="04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7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9" name="Google Shape;259;g2e7357343b3_2_35"/>
          <p:cNvGrpSpPr/>
          <p:nvPr/>
        </p:nvGrpSpPr>
        <p:grpSpPr>
          <a:xfrm rot="-286829">
            <a:off x="3577243" y="1428150"/>
            <a:ext cx="4950553" cy="1825548"/>
            <a:chOff x="5323672" y="1251778"/>
            <a:chExt cx="4226609" cy="1558589"/>
          </a:xfrm>
        </p:grpSpPr>
        <p:sp>
          <p:nvSpPr>
            <p:cNvPr id="260" name="Google Shape;260;g2e7357343b3_2_35"/>
            <p:cNvSpPr/>
            <p:nvPr/>
          </p:nvSpPr>
          <p:spPr>
            <a:xfrm>
              <a:off x="5323672" y="1251778"/>
              <a:ext cx="4226609" cy="1558589"/>
            </a:xfrm>
            <a:prstGeom prst="rect">
              <a:avLst/>
            </a:prstGeom>
            <a:solidFill>
              <a:srgbClr val="FFF3D6"/>
            </a:solidFill>
            <a:ln>
              <a:noFill/>
            </a:ln>
            <a:effectLst>
              <a:outerShdw blurRad="50800" dist="38100" dir="2307857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4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1" name="Google Shape;261;g2e7357343b3_2_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40684" y="1411849"/>
              <a:ext cx="3933907" cy="12439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2" name="Google Shape;262;g2e7357343b3_2_35" descr="Our People Make the Differ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8687" y="3071407"/>
            <a:ext cx="1452378" cy="1453613"/>
          </a:xfrm>
          <a:prstGeom prst="ellipse">
            <a:avLst/>
          </a:prstGeom>
          <a:noFill/>
          <a:ln>
            <a:noFill/>
          </a:ln>
          <a:effectLst>
            <a:outerShdw blurRad="74440" dist="3677" algn="l" rotWithShape="0">
              <a:srgbClr val="000000">
                <a:alpha val="77647"/>
              </a:srgbClr>
            </a:outerShdw>
          </a:effectLst>
        </p:spPr>
      </p:pic>
      <p:pic>
        <p:nvPicPr>
          <p:cNvPr id="263" name="Google Shape;263;g2e7357343b3_2_35" descr="Our People Make the Differ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7297" y="3415231"/>
            <a:ext cx="1197284" cy="1198302"/>
          </a:xfrm>
          <a:prstGeom prst="ellipse">
            <a:avLst/>
          </a:prstGeom>
          <a:noFill/>
          <a:ln>
            <a:noFill/>
          </a:ln>
          <a:effectLst>
            <a:outerShdw blurRad="74440" dist="3677" algn="l" rotWithShape="0">
              <a:srgbClr val="000000">
                <a:alpha val="77647"/>
              </a:srgbClr>
            </a:outerShdw>
          </a:effectLst>
        </p:spPr>
      </p:pic>
      <p:pic>
        <p:nvPicPr>
          <p:cNvPr id="264" name="Google Shape;264;g2e7357343b3_2_35" descr="Our People Make the Differ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0161" y="4626605"/>
            <a:ext cx="1072292" cy="1073205"/>
          </a:xfrm>
          <a:prstGeom prst="ellipse">
            <a:avLst/>
          </a:prstGeom>
          <a:noFill/>
          <a:ln>
            <a:noFill/>
          </a:ln>
          <a:effectLst>
            <a:outerShdw blurRad="74440" dist="3677" algn="l" rotWithShape="0">
              <a:srgbClr val="000000">
                <a:alpha val="77647"/>
              </a:srgbClr>
            </a:outerShdw>
          </a:effectLst>
        </p:spPr>
      </p:pic>
      <p:pic>
        <p:nvPicPr>
          <p:cNvPr id="265" name="Google Shape;265;g2e7357343b3_2_35" descr="A person wearing a blue ves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40137" y="4936432"/>
            <a:ext cx="1316947" cy="132190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6" name="Google Shape;266;g2e7357343b3_2_35" descr="A couple of people standing in front of a walmart truck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22778" y="5046587"/>
            <a:ext cx="1316948" cy="12533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00286" dist="43340" dir="4320000" algn="tl" rotWithShape="0">
              <a:srgbClr val="000000">
                <a:alpha val="48627"/>
              </a:srgbClr>
            </a:outerShdw>
          </a:effectLst>
        </p:spPr>
      </p:pic>
      <p:pic>
        <p:nvPicPr>
          <p:cNvPr id="267" name="Google Shape;267;g2e7357343b3_2_35" descr="A person standing in a grocery stor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79581" y="3876991"/>
            <a:ext cx="1154461" cy="118242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00286" dist="43340" dir="4320000" algn="tl" rotWithShape="0">
              <a:srgbClr val="000000">
                <a:alpha val="48627"/>
              </a:srgbClr>
            </a:outerShdw>
          </a:effectLst>
        </p:spPr>
      </p:pic>
      <p:pic>
        <p:nvPicPr>
          <p:cNvPr id="268" name="Google Shape;268;g2e7357343b3_2_35" descr="A close-up of a sig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89405" y="3599168"/>
            <a:ext cx="1290490" cy="129158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69" name="Google Shape;269;g2e7357343b3_2_35"/>
          <p:cNvSpPr txBox="1"/>
          <p:nvPr/>
        </p:nvSpPr>
        <p:spPr>
          <a:xfrm>
            <a:off x="8945958" y="2425938"/>
            <a:ext cx="281929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ASSOCIATES</a:t>
            </a: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2e7357343b3_2_35"/>
          <p:cNvSpPr txBox="1"/>
          <p:nvPr/>
        </p:nvSpPr>
        <p:spPr>
          <a:xfrm>
            <a:off x="8877848" y="2928039"/>
            <a:ext cx="2704203" cy="105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90%</a:t>
            </a:r>
            <a:endParaRPr sz="2400" b="1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71" name="Google Shape;271;g2e7357343b3_2_35"/>
          <p:cNvSpPr txBox="1"/>
          <p:nvPr/>
        </p:nvSpPr>
        <p:spPr>
          <a:xfrm>
            <a:off x="9308348" y="3775135"/>
            <a:ext cx="202462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 AMERICANS LIVE WITHIN 10 MILES OF A WALMART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2e7357343b3_2_35"/>
          <p:cNvSpPr txBox="1"/>
          <p:nvPr/>
        </p:nvSpPr>
        <p:spPr>
          <a:xfrm>
            <a:off x="9095364" y="4570623"/>
            <a:ext cx="218322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19</a:t>
            </a:r>
            <a:endParaRPr sz="6000" b="1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73" name="Google Shape;273;g2e7357343b3_2_35"/>
          <p:cNvSpPr txBox="1"/>
          <p:nvPr/>
        </p:nvSpPr>
        <p:spPr>
          <a:xfrm>
            <a:off x="8948430" y="5435098"/>
            <a:ext cx="2849240" cy="41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COUNTRIES</a:t>
            </a:r>
            <a:endParaRPr/>
          </a:p>
        </p:txBody>
      </p:sp>
      <p:sp>
        <p:nvSpPr>
          <p:cNvPr id="274" name="Google Shape;274;g2e7357343b3_2_35"/>
          <p:cNvSpPr txBox="1"/>
          <p:nvPr/>
        </p:nvSpPr>
        <p:spPr>
          <a:xfrm>
            <a:off x="8947389" y="2045177"/>
            <a:ext cx="2794379" cy="53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850" tIns="59425" rIns="118850" bIns="59425" anchor="t" anchorCtr="0">
            <a:spAutoFit/>
          </a:bodyPr>
          <a:lstStyle/>
          <a:p>
            <a:pPr marL="0" marR="0" lvl="0" indent="0" algn="ctr" rtl="0">
              <a:lnSpc>
                <a:spcPct val="99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MILLION</a:t>
            </a: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5" name="Google Shape;275;g2e7357343b3_2_35"/>
          <p:cNvCxnSpPr/>
          <p:nvPr/>
        </p:nvCxnSpPr>
        <p:spPr>
          <a:xfrm>
            <a:off x="8807406" y="4689766"/>
            <a:ext cx="2540229" cy="0"/>
          </a:xfrm>
          <a:prstGeom prst="straightConnector1">
            <a:avLst/>
          </a:prstGeom>
          <a:noFill/>
          <a:ln w="12700" cap="flat" cmpd="sng">
            <a:solidFill>
              <a:srgbClr val="041E41">
                <a:alpha val="3098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6" name="Google Shape;276;g2e7357343b3_2_35"/>
          <p:cNvCxnSpPr/>
          <p:nvPr/>
        </p:nvCxnSpPr>
        <p:spPr>
          <a:xfrm>
            <a:off x="11196960" y="3079652"/>
            <a:ext cx="0" cy="654403"/>
          </a:xfrm>
          <a:prstGeom prst="straightConnector1">
            <a:avLst/>
          </a:prstGeom>
          <a:noFill/>
          <a:ln w="25400" cap="flat" cmpd="sng">
            <a:solidFill>
              <a:srgbClr val="FFC22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pic>
        <p:nvPicPr>
          <p:cNvPr id="277" name="Google Shape;277;g2e7357343b3_2_3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75778" y="4873742"/>
            <a:ext cx="461270" cy="461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2e7357343b3_2_3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592563" y="1428383"/>
            <a:ext cx="558567" cy="55856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2e7357343b3_2_35"/>
          <p:cNvSpPr txBox="1"/>
          <p:nvPr/>
        </p:nvSpPr>
        <p:spPr>
          <a:xfrm>
            <a:off x="8729023" y="1602055"/>
            <a:ext cx="2794379" cy="610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850" tIns="59425" rIns="118850" bIns="59425" anchor="t" anchorCtr="0">
            <a:spAutoFit/>
          </a:bodyPr>
          <a:lstStyle/>
          <a:p>
            <a:pPr marL="0" marR="0" lvl="0" indent="0" algn="ctr" rtl="0">
              <a:lnSpc>
                <a:spcPct val="59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2.1</a:t>
            </a:r>
            <a:endParaRPr sz="3600" b="1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0" name="Google Shape;280;g2e7357343b3_2_35"/>
          <p:cNvSpPr txBox="1"/>
          <p:nvPr/>
        </p:nvSpPr>
        <p:spPr>
          <a:xfrm>
            <a:off x="708515" y="2063620"/>
            <a:ext cx="259287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10,500</a:t>
            </a:r>
            <a:endParaRPr sz="2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1" name="Google Shape;281;g2e7357343b3_2_35"/>
          <p:cNvSpPr txBox="1"/>
          <p:nvPr/>
        </p:nvSpPr>
        <p:spPr>
          <a:xfrm>
            <a:off x="1067544" y="2760695"/>
            <a:ext cx="1860843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4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STORES</a:t>
            </a:r>
            <a:endParaRPr/>
          </a:p>
        </p:txBody>
      </p:sp>
      <p:sp>
        <p:nvSpPr>
          <p:cNvPr id="282" name="Google Shape;282;g2e7357343b3_2_35"/>
          <p:cNvSpPr txBox="1"/>
          <p:nvPr/>
        </p:nvSpPr>
        <p:spPr>
          <a:xfrm>
            <a:off x="545792" y="4004987"/>
            <a:ext cx="2836278" cy="97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850" tIns="59425" rIns="118850" bIns="59425" anchor="t" anchorCtr="0">
            <a:spAutoFit/>
          </a:bodyPr>
          <a:lstStyle/>
          <a:p>
            <a:pPr marL="0" marR="0" lvl="0" indent="0" algn="ctr" rtl="0">
              <a:lnSpc>
                <a:spcPct val="88833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MILLION</a:t>
            </a:r>
            <a:endParaRPr/>
          </a:p>
        </p:txBody>
      </p:sp>
      <p:sp>
        <p:nvSpPr>
          <p:cNvPr id="283" name="Google Shape;283;g2e7357343b3_2_35"/>
          <p:cNvSpPr txBox="1"/>
          <p:nvPr/>
        </p:nvSpPr>
        <p:spPr>
          <a:xfrm>
            <a:off x="801112" y="4870321"/>
            <a:ext cx="226257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CUSTOMERS </a:t>
            </a:r>
            <a:b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SERVED WEEKLY 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g2e7357343b3_2_3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16619" y="3741739"/>
            <a:ext cx="623680" cy="62368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2e7357343b3_2_35"/>
          <p:cNvSpPr txBox="1"/>
          <p:nvPr/>
        </p:nvSpPr>
        <p:spPr>
          <a:xfrm>
            <a:off x="321901" y="3940129"/>
            <a:ext cx="2794379" cy="630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850" tIns="59425" rIns="118850" bIns="59425" anchor="t" anchorCtr="0">
            <a:spAutoFit/>
          </a:bodyPr>
          <a:lstStyle/>
          <a:p>
            <a:pPr marL="0" marR="0" lvl="0" indent="0" algn="ctr" rtl="0">
              <a:lnSpc>
                <a:spcPct val="53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255</a:t>
            </a:r>
            <a:endParaRPr sz="4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86" name="Google Shape;286;g2e7357343b3_2_35"/>
          <p:cNvGrpSpPr/>
          <p:nvPr/>
        </p:nvGrpSpPr>
        <p:grpSpPr>
          <a:xfrm>
            <a:off x="1636724" y="1452540"/>
            <a:ext cx="745534" cy="745534"/>
            <a:chOff x="1570414" y="1990553"/>
            <a:chExt cx="745534" cy="745534"/>
          </a:xfrm>
        </p:grpSpPr>
        <p:pic>
          <p:nvPicPr>
            <p:cNvPr id="287" name="Google Shape;287;g2e7357343b3_2_3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570414" y="1990553"/>
              <a:ext cx="745534" cy="7455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g2e7357343b3_2_35"/>
            <p:cNvPicPr preferRelativeResize="0"/>
            <p:nvPr/>
          </p:nvPicPr>
          <p:blipFill rotWithShape="1">
            <a:blip r:embed="rId15">
              <a:alphaModFix/>
            </a:blip>
            <a:srcRect l="28055" t="36735" r="29209" b="20381"/>
            <a:stretch/>
          </p:blipFill>
          <p:spPr>
            <a:xfrm>
              <a:off x="1858483" y="2221588"/>
              <a:ext cx="163992" cy="164563"/>
            </a:xfrm>
            <a:prstGeom prst="ellipse">
              <a:avLst/>
            </a:prstGeom>
            <a:noFill/>
            <a:ln>
              <a:noFill/>
            </a:ln>
          </p:spPr>
        </p:pic>
      </p:grpSp>
      <p:cxnSp>
        <p:nvCxnSpPr>
          <p:cNvPr id="289" name="Google Shape;289;g2e7357343b3_2_35"/>
          <p:cNvCxnSpPr/>
          <p:nvPr/>
        </p:nvCxnSpPr>
        <p:spPr>
          <a:xfrm>
            <a:off x="9395721" y="2927357"/>
            <a:ext cx="1937251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0" name="Google Shape;290;g2e7357343b3_2_35"/>
          <p:cNvCxnSpPr/>
          <p:nvPr/>
        </p:nvCxnSpPr>
        <p:spPr>
          <a:xfrm>
            <a:off x="9395721" y="4591787"/>
            <a:ext cx="1937251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1" name="Google Shape;291;g2e7357343b3_2_35"/>
          <p:cNvCxnSpPr/>
          <p:nvPr/>
        </p:nvCxnSpPr>
        <p:spPr>
          <a:xfrm>
            <a:off x="1039542" y="3427021"/>
            <a:ext cx="1937251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92" name="Google Shape;292;g2e7357343b3_2_3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793705" y="615207"/>
            <a:ext cx="2397798" cy="57892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2e7357343b3_2_35"/>
          <p:cNvSpPr/>
          <p:nvPr/>
        </p:nvSpPr>
        <p:spPr>
          <a:xfrm>
            <a:off x="1924793" y="1683575"/>
            <a:ext cx="163992" cy="163992"/>
          </a:xfrm>
          <a:prstGeom prst="ellipse">
            <a:avLst/>
          </a:prstGeom>
          <a:solidFill>
            <a:srgbClr val="031E41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g2e7357343b3_2_35"/>
          <p:cNvPicPr preferRelativeResize="0"/>
          <p:nvPr/>
        </p:nvPicPr>
        <p:blipFill rotWithShape="1">
          <a:blip r:embed="rId16">
            <a:alphaModFix/>
          </a:blip>
          <a:srcRect l="76152"/>
          <a:stretch/>
        </p:blipFill>
        <p:spPr>
          <a:xfrm>
            <a:off x="1940668" y="1697856"/>
            <a:ext cx="134216" cy="135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e7357343b3_2_77"/>
          <p:cNvSpPr/>
          <p:nvPr/>
        </p:nvSpPr>
        <p:spPr>
          <a:xfrm>
            <a:off x="0" y="1960218"/>
            <a:ext cx="12191999" cy="3795065"/>
          </a:xfrm>
          <a:prstGeom prst="rect">
            <a:avLst/>
          </a:prstGeom>
          <a:solidFill>
            <a:srgbClr val="03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2e7357343b3_2_77"/>
          <p:cNvSpPr txBox="1">
            <a:spLocks noGrp="1"/>
          </p:cNvSpPr>
          <p:nvPr>
            <p:ph type="body" idx="1"/>
          </p:nvPr>
        </p:nvSpPr>
        <p:spPr>
          <a:xfrm>
            <a:off x="1920618" y="534832"/>
            <a:ext cx="7345016" cy="20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HOW WALMART DEVELOPS</a:t>
            </a:r>
            <a:br>
              <a:rPr lang="en-US"/>
            </a:br>
            <a:r>
              <a:rPr lang="en-US"/>
              <a:t>EXECUTIVE LEADERS</a:t>
            </a:r>
            <a:endParaRPr/>
          </a:p>
        </p:txBody>
      </p:sp>
      <p:sp>
        <p:nvSpPr>
          <p:cNvPr id="302" name="Google Shape;302;g2e7357343b3_2_77"/>
          <p:cNvSpPr txBox="1"/>
          <p:nvPr/>
        </p:nvSpPr>
        <p:spPr>
          <a:xfrm>
            <a:off x="1905812" y="2378499"/>
            <a:ext cx="2906199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Creating a consistent, company-wide training strategy</a:t>
            </a:r>
            <a:endParaRPr/>
          </a:p>
        </p:txBody>
      </p:sp>
      <p:sp>
        <p:nvSpPr>
          <p:cNvPr id="303" name="Google Shape;303;g2e7357343b3_2_77"/>
          <p:cNvSpPr txBox="1"/>
          <p:nvPr/>
        </p:nvSpPr>
        <p:spPr>
          <a:xfrm>
            <a:off x="989358" y="2527229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sp>
        <p:nvSpPr>
          <p:cNvPr id="304" name="Google Shape;304;g2e7357343b3_2_77"/>
          <p:cNvSpPr txBox="1"/>
          <p:nvPr/>
        </p:nvSpPr>
        <p:spPr>
          <a:xfrm>
            <a:off x="8186026" y="2510724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/>
          </a:p>
        </p:txBody>
      </p:sp>
      <p:sp>
        <p:nvSpPr>
          <p:cNvPr id="305" name="Google Shape;305;g2e7357343b3_2_77"/>
          <p:cNvSpPr txBox="1"/>
          <p:nvPr/>
        </p:nvSpPr>
        <p:spPr>
          <a:xfrm>
            <a:off x="5959197" y="2378499"/>
            <a:ext cx="1960463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Leveraging </a:t>
            </a:r>
            <a:b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pre-hire assessments</a:t>
            </a:r>
            <a:endParaRPr/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2e7357343b3_2_77"/>
          <p:cNvSpPr txBox="1"/>
          <p:nvPr/>
        </p:nvSpPr>
        <p:spPr>
          <a:xfrm>
            <a:off x="5042743" y="2527229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/>
          </a:p>
        </p:txBody>
      </p:sp>
      <p:sp>
        <p:nvSpPr>
          <p:cNvPr id="307" name="Google Shape;307;g2e7357343b3_2_77"/>
          <p:cNvSpPr txBox="1"/>
          <p:nvPr/>
        </p:nvSpPr>
        <p:spPr>
          <a:xfrm>
            <a:off x="9062233" y="2378499"/>
            <a:ext cx="2815455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Delivering a </a:t>
            </a:r>
            <a:b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robust onboarding experience</a:t>
            </a:r>
            <a:endParaRPr/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2e7357343b3_2_77"/>
          <p:cNvSpPr txBox="1"/>
          <p:nvPr/>
        </p:nvSpPr>
        <p:spPr>
          <a:xfrm>
            <a:off x="3823677" y="4348831"/>
            <a:ext cx="3253894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Instilling culture</a:t>
            </a:r>
            <a:b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leadership development</a:t>
            </a:r>
            <a:endParaRPr/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2e7357343b3_2_77"/>
          <p:cNvSpPr txBox="1"/>
          <p:nvPr/>
        </p:nvSpPr>
        <p:spPr>
          <a:xfrm>
            <a:off x="2907223" y="4497561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/>
          </a:p>
        </p:txBody>
      </p:sp>
      <p:sp>
        <p:nvSpPr>
          <p:cNvPr id="310" name="Google Shape;310;g2e7357343b3_2_77"/>
          <p:cNvSpPr txBox="1"/>
          <p:nvPr/>
        </p:nvSpPr>
        <p:spPr>
          <a:xfrm>
            <a:off x="7877062" y="4347364"/>
            <a:ext cx="3513904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Establishing community </a:t>
            </a:r>
            <a:b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 intentional connections and experiences</a:t>
            </a:r>
            <a:endParaRPr/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2e7357343b3_2_77"/>
          <p:cNvSpPr txBox="1"/>
          <p:nvPr/>
        </p:nvSpPr>
        <p:spPr>
          <a:xfrm>
            <a:off x="6960608" y="4496094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endParaRPr/>
          </a:p>
        </p:txBody>
      </p:sp>
      <p:cxnSp>
        <p:nvCxnSpPr>
          <p:cNvPr id="312" name="Google Shape;312;g2e7357343b3_2_77"/>
          <p:cNvCxnSpPr/>
          <p:nvPr/>
        </p:nvCxnSpPr>
        <p:spPr>
          <a:xfrm>
            <a:off x="4712739" y="2696526"/>
            <a:ext cx="531884" cy="0"/>
          </a:xfrm>
          <a:prstGeom prst="straightConnector1">
            <a:avLst/>
          </a:prstGeom>
          <a:noFill/>
          <a:ln w="34925" cap="rnd" cmpd="sng">
            <a:solidFill>
              <a:srgbClr val="0171CD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13" name="Google Shape;313;g2e7357343b3_2_77"/>
          <p:cNvCxnSpPr/>
          <p:nvPr/>
        </p:nvCxnSpPr>
        <p:spPr>
          <a:xfrm>
            <a:off x="7657819" y="2696526"/>
            <a:ext cx="844913" cy="0"/>
          </a:xfrm>
          <a:prstGeom prst="straightConnector1">
            <a:avLst/>
          </a:prstGeom>
          <a:noFill/>
          <a:ln w="34925" cap="rnd" cmpd="sng">
            <a:solidFill>
              <a:srgbClr val="0171CD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14" name="Google Shape;314;g2e7357343b3_2_77"/>
          <p:cNvCxnSpPr/>
          <p:nvPr/>
        </p:nvCxnSpPr>
        <p:spPr>
          <a:xfrm flipH="1">
            <a:off x="3182921" y="3918791"/>
            <a:ext cx="6528600" cy="849000"/>
          </a:xfrm>
          <a:prstGeom prst="bentConnector3">
            <a:avLst>
              <a:gd name="adj1" fmla="val 107387"/>
            </a:avLst>
          </a:prstGeom>
          <a:noFill/>
          <a:ln w="34925" cap="rnd" cmpd="sng">
            <a:solidFill>
              <a:srgbClr val="0171CD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15" name="Google Shape;315;g2e7357343b3_2_77"/>
          <p:cNvCxnSpPr/>
          <p:nvPr/>
        </p:nvCxnSpPr>
        <p:spPr>
          <a:xfrm>
            <a:off x="5852770" y="4774708"/>
            <a:ext cx="1426803" cy="0"/>
          </a:xfrm>
          <a:prstGeom prst="straightConnector1">
            <a:avLst/>
          </a:prstGeom>
          <a:noFill/>
          <a:ln w="34925" cap="rnd" cmpd="sng">
            <a:solidFill>
              <a:srgbClr val="0171CD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16" name="Google Shape;316;g2e7357343b3_2_77"/>
          <p:cNvCxnSpPr/>
          <p:nvPr/>
        </p:nvCxnSpPr>
        <p:spPr>
          <a:xfrm rot="10800000">
            <a:off x="9711518" y="3468422"/>
            <a:ext cx="0" cy="450369"/>
          </a:xfrm>
          <a:prstGeom prst="straightConnector1">
            <a:avLst/>
          </a:prstGeom>
          <a:noFill/>
          <a:ln w="34925" cap="rnd" cmpd="sng">
            <a:solidFill>
              <a:srgbClr val="0171CD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317" name="Google Shape;317;g2e7357343b3_2_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152" y="3559806"/>
            <a:ext cx="1958711" cy="156696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2e7357343b3_2_77"/>
          <p:cNvSpPr/>
          <p:nvPr/>
        </p:nvSpPr>
        <p:spPr>
          <a:xfrm>
            <a:off x="5773479" y="3659931"/>
            <a:ext cx="903768" cy="404069"/>
          </a:xfrm>
          <a:prstGeom prst="rect">
            <a:avLst/>
          </a:prstGeom>
          <a:solidFill>
            <a:srgbClr val="03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g2e7357343b3_2_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8465" y="3404790"/>
            <a:ext cx="1035050" cy="103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e7357343b3_2_101"/>
          <p:cNvSpPr/>
          <p:nvPr/>
        </p:nvSpPr>
        <p:spPr>
          <a:xfrm>
            <a:off x="0" y="1262232"/>
            <a:ext cx="12191999" cy="4677955"/>
          </a:xfrm>
          <a:prstGeom prst="rect">
            <a:avLst/>
          </a:prstGeom>
          <a:solidFill>
            <a:srgbClr val="03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g2e7357343b3_2_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5816" y="1951588"/>
            <a:ext cx="797617" cy="57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2e7357343b3_2_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9655" y="2925397"/>
            <a:ext cx="1986680" cy="335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8" name="Google Shape;328;g2e7357343b3_2_101"/>
          <p:cNvGrpSpPr/>
          <p:nvPr/>
        </p:nvGrpSpPr>
        <p:grpSpPr>
          <a:xfrm>
            <a:off x="8459479" y="3633317"/>
            <a:ext cx="1006241" cy="843649"/>
            <a:chOff x="8459479" y="3504537"/>
            <a:chExt cx="1159841" cy="972430"/>
          </a:xfrm>
        </p:grpSpPr>
        <p:sp>
          <p:nvSpPr>
            <p:cNvPr id="329" name="Google Shape;329;g2e7357343b3_2_101"/>
            <p:cNvSpPr/>
            <p:nvPr/>
          </p:nvSpPr>
          <p:spPr>
            <a:xfrm>
              <a:off x="8459479" y="3504537"/>
              <a:ext cx="1159841" cy="97243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0" name="Google Shape;330;g2e7357343b3_2_10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16313" y="3725438"/>
              <a:ext cx="865553" cy="5890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1" name="Google Shape;331;g2e7357343b3_2_101"/>
          <p:cNvGrpSpPr/>
          <p:nvPr/>
        </p:nvGrpSpPr>
        <p:grpSpPr>
          <a:xfrm>
            <a:off x="10001676" y="3633317"/>
            <a:ext cx="1416421" cy="843649"/>
            <a:chOff x="10001676" y="3504537"/>
            <a:chExt cx="1632634" cy="972430"/>
          </a:xfrm>
        </p:grpSpPr>
        <p:sp>
          <p:nvSpPr>
            <p:cNvPr id="332" name="Google Shape;332;g2e7357343b3_2_101"/>
            <p:cNvSpPr/>
            <p:nvPr/>
          </p:nvSpPr>
          <p:spPr>
            <a:xfrm>
              <a:off x="10001676" y="3504537"/>
              <a:ext cx="1632634" cy="97243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0828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3" name="Google Shape;333;g2e7357343b3_2_101" descr="HanesBrands Inc. - Multimedi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158261" y="3762518"/>
              <a:ext cx="1305857" cy="4820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4" name="Google Shape;334;g2e7357343b3_2_10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13964" y="4660839"/>
            <a:ext cx="616606" cy="81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2e7357343b3_2_10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06435" y="4948599"/>
            <a:ext cx="1787072" cy="25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2e7357343b3_2_10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856978" y="2121849"/>
            <a:ext cx="1562126" cy="35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2e7357343b3_2_10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3942" y="1258228"/>
            <a:ext cx="7774608" cy="4683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e7357343b3_2_118"/>
          <p:cNvSpPr/>
          <p:nvPr/>
        </p:nvSpPr>
        <p:spPr>
          <a:xfrm>
            <a:off x="0" y="3659018"/>
            <a:ext cx="12191999" cy="1879942"/>
          </a:xfrm>
          <a:prstGeom prst="rect">
            <a:avLst/>
          </a:prstGeom>
          <a:solidFill>
            <a:srgbClr val="03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g2e7357343b3_2_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42" y="3950832"/>
            <a:ext cx="1344945" cy="134494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2e7357343b3_2_118"/>
          <p:cNvSpPr/>
          <p:nvPr/>
        </p:nvSpPr>
        <p:spPr>
          <a:xfrm>
            <a:off x="1053389" y="4105779"/>
            <a:ext cx="1035051" cy="1035051"/>
          </a:xfrm>
          <a:prstGeom prst="ellipse">
            <a:avLst/>
          </a:prstGeom>
          <a:solidFill>
            <a:srgbClr val="03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2e7357343b3_2_118"/>
          <p:cNvSpPr/>
          <p:nvPr/>
        </p:nvSpPr>
        <p:spPr>
          <a:xfrm>
            <a:off x="3070469" y="3122235"/>
            <a:ext cx="2870729" cy="1606394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88900" dist="76200" dir="3300000" algn="ctr" rotWithShape="0">
              <a:srgbClr val="191919">
                <a:alpha val="11764"/>
              </a:srgbClr>
            </a:outerShdw>
          </a:effectLst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31E41"/>
                </a:solidFill>
                <a:latin typeface="Arial"/>
                <a:ea typeface="Arial"/>
                <a:cs typeface="Arial"/>
                <a:sym typeface="Arial"/>
              </a:rPr>
              <a:t>Leadership</a:t>
            </a:r>
            <a:endParaRPr/>
          </a:p>
        </p:txBody>
      </p:sp>
      <p:sp>
        <p:nvSpPr>
          <p:cNvPr id="347" name="Google Shape;347;g2e7357343b3_2_118"/>
          <p:cNvSpPr/>
          <p:nvPr/>
        </p:nvSpPr>
        <p:spPr>
          <a:xfrm>
            <a:off x="5941197" y="3122235"/>
            <a:ext cx="2779879" cy="1613009"/>
          </a:xfrm>
          <a:prstGeom prst="roundRect">
            <a:avLst>
              <a:gd name="adj" fmla="val 0"/>
            </a:avLst>
          </a:prstGeom>
          <a:solidFill>
            <a:srgbClr val="0171CD"/>
          </a:solidFill>
          <a:ln>
            <a:noFill/>
          </a:ln>
          <a:effectLst>
            <a:outerShdw blurRad="88900" dist="76200" dir="3300000" algn="ctr" rotWithShape="0">
              <a:srgbClr val="191919">
                <a:alpha val="11764"/>
              </a:srgbClr>
            </a:outerShdw>
          </a:effectLst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Lifelong Learning</a:t>
            </a:r>
            <a:endParaRPr/>
          </a:p>
        </p:txBody>
      </p:sp>
      <p:sp>
        <p:nvSpPr>
          <p:cNvPr id="348" name="Google Shape;348;g2e7357343b3_2_118"/>
          <p:cNvSpPr/>
          <p:nvPr/>
        </p:nvSpPr>
        <p:spPr>
          <a:xfrm>
            <a:off x="3070469" y="4730186"/>
            <a:ext cx="2870729" cy="2127814"/>
          </a:xfrm>
          <a:prstGeom prst="roundRect">
            <a:avLst>
              <a:gd name="adj" fmla="val 0"/>
            </a:avLst>
          </a:prstGeom>
          <a:solidFill>
            <a:srgbClr val="031E41"/>
          </a:solidFill>
          <a:ln>
            <a:noFill/>
          </a:ln>
          <a:effectLst>
            <a:outerShdw blurRad="88900" dist="76200" dir="3300000" algn="ctr" rotWithShape="0">
              <a:srgbClr val="191919">
                <a:alpha val="11764"/>
              </a:srgbClr>
            </a:outerShdw>
          </a:effectLst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Skills for Today</a:t>
            </a:r>
            <a:endParaRPr/>
          </a:p>
        </p:txBody>
      </p:sp>
      <p:sp>
        <p:nvSpPr>
          <p:cNvPr id="349" name="Google Shape;349;g2e7357343b3_2_118"/>
          <p:cNvSpPr/>
          <p:nvPr/>
        </p:nvSpPr>
        <p:spPr>
          <a:xfrm>
            <a:off x="5941197" y="4735244"/>
            <a:ext cx="2779879" cy="2122756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  <a:effectLst>
            <a:outerShdw blurRad="88900" dist="76200" dir="3300000" algn="ctr" rotWithShape="0">
              <a:srgbClr val="191919">
                <a:alpha val="11764"/>
              </a:srgbClr>
            </a:outerShdw>
          </a:effectLst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1E4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31E41"/>
                </a:solidFill>
                <a:latin typeface="Arial"/>
                <a:ea typeface="Arial"/>
                <a:cs typeface="Arial"/>
                <a:sym typeface="Arial"/>
              </a:rPr>
              <a:t>Skills for Future</a:t>
            </a:r>
            <a:endParaRPr/>
          </a:p>
        </p:txBody>
      </p:sp>
      <p:sp>
        <p:nvSpPr>
          <p:cNvPr id="350" name="Google Shape;350;g2e7357343b3_2_118"/>
          <p:cNvSpPr txBox="1">
            <a:spLocks noGrp="1"/>
          </p:cNvSpPr>
          <p:nvPr>
            <p:ph type="body" idx="1"/>
          </p:nvPr>
        </p:nvSpPr>
        <p:spPr>
          <a:xfrm>
            <a:off x="1920618" y="534832"/>
            <a:ext cx="7345016" cy="79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WALMART ACADEMY IS AN TOTAL-COMPANY ECOSYSTEM</a:t>
            </a:r>
            <a:endParaRPr/>
          </a:p>
        </p:txBody>
      </p:sp>
      <p:sp>
        <p:nvSpPr>
          <p:cNvPr id="351" name="Google Shape;351;g2e7357343b3_2_118"/>
          <p:cNvSpPr/>
          <p:nvPr/>
        </p:nvSpPr>
        <p:spPr>
          <a:xfrm>
            <a:off x="4358325" y="2196899"/>
            <a:ext cx="3066659" cy="5376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2e7357343b3_2_118"/>
          <p:cNvSpPr/>
          <p:nvPr/>
        </p:nvSpPr>
        <p:spPr>
          <a:xfrm rot="5400000">
            <a:off x="3139646" y="4624760"/>
            <a:ext cx="522276" cy="332277"/>
          </a:xfrm>
          <a:prstGeom prst="triangle">
            <a:avLst>
              <a:gd name="adj" fmla="val 37785"/>
            </a:avLst>
          </a:prstGeom>
          <a:solidFill>
            <a:srgbClr val="FFC000"/>
          </a:solidFill>
          <a:ln>
            <a:noFill/>
          </a:ln>
          <a:effectLst>
            <a:outerShdw blurRad="94370" dist="68302" dir="4826926" algn="ct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g2e7357343b3_2_118"/>
          <p:cNvSpPr/>
          <p:nvPr/>
        </p:nvSpPr>
        <p:spPr>
          <a:xfrm rot="-5400000">
            <a:off x="1968373" y="5592068"/>
            <a:ext cx="2190933" cy="340931"/>
          </a:xfrm>
          <a:prstGeom prst="rect">
            <a:avLst/>
          </a:prstGeom>
          <a:solidFill>
            <a:srgbClr val="0171CD"/>
          </a:solidFill>
          <a:ln>
            <a:noFill/>
          </a:ln>
          <a:effectLst>
            <a:outerShdw blurRad="88900" dist="77746" dir="3300000" algn="ctr" rotWithShape="0">
              <a:srgbClr val="000000">
                <a:alpha val="11764"/>
              </a:srgbClr>
            </a:outerShdw>
          </a:effectLst>
        </p:spPr>
        <p:txBody>
          <a:bodyPr spcFirstLastPara="1" wrap="square" lIns="137150" tIns="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1E41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31E41"/>
                </a:solidFill>
                <a:latin typeface="Arial"/>
                <a:ea typeface="Arial"/>
                <a:cs typeface="Arial"/>
                <a:sym typeface="Arial"/>
              </a:rPr>
              <a:t>  U.S. </a:t>
            </a:r>
            <a:r>
              <a:rPr lang="en-US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FRONTLINE</a:t>
            </a:r>
            <a:r>
              <a:rPr lang="en-US" sz="1500" b="1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54" name="Google Shape;354;g2e7357343b3_2_118"/>
          <p:cNvSpPr/>
          <p:nvPr/>
        </p:nvSpPr>
        <p:spPr>
          <a:xfrm>
            <a:off x="2888001" y="3067527"/>
            <a:ext cx="346305" cy="1686578"/>
          </a:xfrm>
          <a:prstGeom prst="round1Rect">
            <a:avLst>
              <a:gd name="adj" fmla="val 16667"/>
            </a:avLst>
          </a:prstGeom>
          <a:solidFill>
            <a:srgbClr val="031E41"/>
          </a:solidFill>
          <a:ln>
            <a:noFill/>
          </a:ln>
          <a:effectLst>
            <a:outerShdw blurRad="88900" dist="77746" dir="3300000" algn="ctr" rotWithShape="0">
              <a:srgbClr val="000000">
                <a:alpha val="11764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2e7357343b3_2_118"/>
          <p:cNvSpPr txBox="1"/>
          <p:nvPr/>
        </p:nvSpPr>
        <p:spPr>
          <a:xfrm rot="-5400000">
            <a:off x="2209411" y="3746114"/>
            <a:ext cx="1686578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CD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71CD"/>
                </a:solidFill>
                <a:latin typeface="Arial"/>
                <a:ea typeface="Arial"/>
                <a:cs typeface="Arial"/>
                <a:sym typeface="Arial"/>
              </a:rPr>
              <a:t>U.S. </a:t>
            </a:r>
            <a:r>
              <a:rPr lang="en-US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CAMPUS</a:t>
            </a:r>
            <a:endParaRPr/>
          </a:p>
        </p:txBody>
      </p:sp>
      <p:sp>
        <p:nvSpPr>
          <p:cNvPr id="356" name="Google Shape;356;g2e7357343b3_2_118"/>
          <p:cNvSpPr/>
          <p:nvPr/>
        </p:nvSpPr>
        <p:spPr>
          <a:xfrm rot="-5400000" flipH="1">
            <a:off x="2801481" y="4653100"/>
            <a:ext cx="522276" cy="330187"/>
          </a:xfrm>
          <a:prstGeom prst="triangle">
            <a:avLst>
              <a:gd name="adj" fmla="val 37785"/>
            </a:avLst>
          </a:prstGeom>
          <a:solidFill>
            <a:srgbClr val="031E41"/>
          </a:solidFill>
          <a:ln>
            <a:noFill/>
          </a:ln>
          <a:effectLst>
            <a:outerShdw blurRad="94370" dist="68302" dir="5400000" algn="ct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g2e7357343b3_2_118" descr="Users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4978" y="2196899"/>
            <a:ext cx="236000" cy="2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2e7357343b3_2_118"/>
          <p:cNvSpPr/>
          <p:nvPr/>
        </p:nvSpPr>
        <p:spPr>
          <a:xfrm>
            <a:off x="5688878" y="2549635"/>
            <a:ext cx="3043350" cy="572600"/>
          </a:xfrm>
          <a:prstGeom prst="roundRect">
            <a:avLst>
              <a:gd name="adj" fmla="val 0"/>
            </a:avLst>
          </a:prstGeom>
          <a:solidFill>
            <a:srgbClr val="FEFFFF"/>
          </a:solidFill>
          <a:ln>
            <a:noFill/>
          </a:ln>
          <a:effectLst>
            <a:outerShdw blurRad="88900" dist="77746" dir="3300000" algn="ctr" rotWithShape="0">
              <a:srgbClr val="000000">
                <a:alpha val="1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2e7357343b3_2_118"/>
          <p:cNvSpPr/>
          <p:nvPr/>
        </p:nvSpPr>
        <p:spPr>
          <a:xfrm>
            <a:off x="2839286" y="2548507"/>
            <a:ext cx="3066660" cy="573728"/>
          </a:xfrm>
          <a:prstGeom prst="roundRect">
            <a:avLst>
              <a:gd name="adj" fmla="val 0"/>
            </a:avLst>
          </a:prstGeom>
          <a:solidFill>
            <a:srgbClr val="FEFFFF"/>
          </a:solidFill>
          <a:ln>
            <a:noFill/>
          </a:ln>
          <a:effectLst>
            <a:outerShdw blurRad="88900" dist="76200" dir="8100000" algn="tr" rotWithShape="0">
              <a:srgbClr val="000000">
                <a:alpha val="1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g2e7357343b3_2_1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2881" y="2340746"/>
            <a:ext cx="1165189" cy="7396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1" name="Google Shape;361;g2e7357343b3_2_118"/>
          <p:cNvGrpSpPr/>
          <p:nvPr/>
        </p:nvGrpSpPr>
        <p:grpSpPr>
          <a:xfrm>
            <a:off x="4358325" y="2715920"/>
            <a:ext cx="2816725" cy="370635"/>
            <a:chOff x="4676068" y="2092655"/>
            <a:chExt cx="2816725" cy="370635"/>
          </a:xfrm>
        </p:grpSpPr>
        <p:pic>
          <p:nvPicPr>
            <p:cNvPr id="362" name="Google Shape;362;g2e7357343b3_2_118"/>
            <p:cNvPicPr preferRelativeResize="0"/>
            <p:nvPr/>
          </p:nvPicPr>
          <p:blipFill rotWithShape="1">
            <a:blip r:embed="rId6">
              <a:alphaModFix/>
            </a:blip>
            <a:srcRect l="74102" t="32846" r="6089" b="47343"/>
            <a:stretch/>
          </p:blipFill>
          <p:spPr>
            <a:xfrm>
              <a:off x="6755550" y="2126944"/>
              <a:ext cx="320173" cy="302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g2e7357343b3_2_118" descr="A yellow circle with five pointed points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676068" y="2096192"/>
              <a:ext cx="352190" cy="363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g2e7357343b3_2_1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068225" y="2092655"/>
              <a:ext cx="387409" cy="370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g2e7357343b3_2_1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201727" y="2140674"/>
              <a:ext cx="291066" cy="2745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6" name="Google Shape;366;g2e7357343b3_2_118"/>
          <p:cNvSpPr/>
          <p:nvPr/>
        </p:nvSpPr>
        <p:spPr>
          <a:xfrm rot="-5400000">
            <a:off x="5123140" y="-955243"/>
            <a:ext cx="1373126" cy="6694714"/>
          </a:xfrm>
          <a:prstGeom prst="chevron">
            <a:avLst>
              <a:gd name="adj" fmla="val 64311"/>
            </a:avLst>
          </a:prstGeom>
          <a:solidFill>
            <a:srgbClr val="031E41"/>
          </a:solidFill>
          <a:ln>
            <a:noFill/>
          </a:ln>
          <a:effectLst>
            <a:outerShdw blurRad="90087" dist="76200" dir="2700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1C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g2e7357343b3_2_1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60382" y="6342676"/>
            <a:ext cx="1856596" cy="36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2e7357343b3_2_118" descr="A couple of people standing in front of a walmart truck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l="4059" t="4626" r="5120" b="23"/>
          <a:stretch/>
        </p:blipFill>
        <p:spPr>
          <a:xfrm>
            <a:off x="6250804" y="5205115"/>
            <a:ext cx="1035085" cy="1034210"/>
          </a:xfrm>
          <a:prstGeom prst="roundRect">
            <a:avLst>
              <a:gd name="adj" fmla="val 18054"/>
            </a:avLst>
          </a:prstGeom>
          <a:noFill/>
          <a:ln>
            <a:noFill/>
          </a:ln>
        </p:spPr>
      </p:pic>
      <p:pic>
        <p:nvPicPr>
          <p:cNvPr id="369" name="Google Shape;369;g2e7357343b3_2_118" descr="A person in a yellow vest and gloves working on a machine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 l="28839" t="27072" r="16549"/>
          <a:stretch/>
        </p:blipFill>
        <p:spPr>
          <a:xfrm rot="5400000">
            <a:off x="7390850" y="5196736"/>
            <a:ext cx="1033494" cy="1035085"/>
          </a:xfrm>
          <a:prstGeom prst="roundRect">
            <a:avLst>
              <a:gd name="adj" fmla="val 18054"/>
            </a:avLst>
          </a:prstGeom>
          <a:noFill/>
          <a:ln>
            <a:noFill/>
          </a:ln>
        </p:spPr>
      </p:pic>
      <p:pic>
        <p:nvPicPr>
          <p:cNvPr id="370" name="Google Shape;370;g2e7357343b3_2_1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61410" y="4130512"/>
            <a:ext cx="1035050" cy="103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2e7357343b3_2_11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467677" y="5167889"/>
            <a:ext cx="1272148" cy="715531"/>
          </a:xfrm>
          <a:prstGeom prst="roundRect">
            <a:avLst>
              <a:gd name="adj" fmla="val 18054"/>
            </a:avLst>
          </a:prstGeom>
          <a:noFill/>
          <a:ln>
            <a:noFill/>
          </a:ln>
        </p:spPr>
      </p:pic>
      <p:pic>
        <p:nvPicPr>
          <p:cNvPr id="372" name="Google Shape;372;g2e7357343b3_2_118"/>
          <p:cNvPicPr preferRelativeResize="0"/>
          <p:nvPr/>
        </p:nvPicPr>
        <p:blipFill rotWithShape="1">
          <a:blip r:embed="rId15">
            <a:alphaModFix/>
          </a:blip>
          <a:srcRect t="22663"/>
          <a:stretch/>
        </p:blipFill>
        <p:spPr>
          <a:xfrm>
            <a:off x="4399650" y="5964087"/>
            <a:ext cx="1284504" cy="745031"/>
          </a:xfrm>
          <a:prstGeom prst="roundRect">
            <a:avLst>
              <a:gd name="adj" fmla="val 15824"/>
            </a:avLst>
          </a:prstGeom>
          <a:noFill/>
          <a:ln>
            <a:noFill/>
          </a:ln>
        </p:spPr>
      </p:pic>
      <p:pic>
        <p:nvPicPr>
          <p:cNvPr id="373" name="Google Shape;373;g2e7357343b3_2_11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375063" y="5371958"/>
            <a:ext cx="936040" cy="951210"/>
          </a:xfrm>
          <a:prstGeom prst="roundRect">
            <a:avLst>
              <a:gd name="adj" fmla="val 18054"/>
            </a:avLst>
          </a:prstGeom>
          <a:noFill/>
          <a:ln>
            <a:noFill/>
          </a:ln>
        </p:spPr>
      </p:pic>
      <p:pic>
        <p:nvPicPr>
          <p:cNvPr id="374" name="Google Shape;374;g2e7357343b3_2_118"/>
          <p:cNvPicPr preferRelativeResize="0"/>
          <p:nvPr/>
        </p:nvPicPr>
        <p:blipFill rotWithShape="1">
          <a:blip r:embed="rId17">
            <a:alphaModFix/>
          </a:blip>
          <a:srcRect l="1058" t="9023" r="5532" b="27012"/>
          <a:stretch/>
        </p:blipFill>
        <p:spPr>
          <a:xfrm>
            <a:off x="6315433" y="3589048"/>
            <a:ext cx="1986775" cy="1020384"/>
          </a:xfrm>
          <a:prstGeom prst="roundRect">
            <a:avLst>
              <a:gd name="adj" fmla="val 10954"/>
            </a:avLst>
          </a:prstGeom>
          <a:noFill/>
          <a:ln>
            <a:noFill/>
          </a:ln>
        </p:spPr>
      </p:pic>
      <p:pic>
        <p:nvPicPr>
          <p:cNvPr id="375" name="Google Shape;375;g2e7357343b3_2_118"/>
          <p:cNvPicPr preferRelativeResize="0"/>
          <p:nvPr/>
        </p:nvPicPr>
        <p:blipFill rotWithShape="1">
          <a:blip r:embed="rId18">
            <a:alphaModFix/>
          </a:blip>
          <a:srcRect l="26022" t="41157" r="22600" b="19850"/>
          <a:stretch/>
        </p:blipFill>
        <p:spPr>
          <a:xfrm>
            <a:off x="3566923" y="3589048"/>
            <a:ext cx="1986775" cy="1020384"/>
          </a:xfrm>
          <a:prstGeom prst="roundRect">
            <a:avLst>
              <a:gd name="adj" fmla="val 10954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e7357343b3_2_155"/>
          <p:cNvSpPr/>
          <p:nvPr/>
        </p:nvSpPr>
        <p:spPr>
          <a:xfrm>
            <a:off x="0" y="2045617"/>
            <a:ext cx="12191999" cy="3864989"/>
          </a:xfrm>
          <a:prstGeom prst="rect">
            <a:avLst/>
          </a:prstGeom>
          <a:solidFill>
            <a:srgbClr val="03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g2e7357343b3_2_155"/>
          <p:cNvSpPr txBox="1">
            <a:spLocks noGrp="1"/>
          </p:cNvSpPr>
          <p:nvPr>
            <p:ph type="body" idx="1"/>
          </p:nvPr>
        </p:nvSpPr>
        <p:spPr>
          <a:xfrm>
            <a:off x="1920618" y="534832"/>
            <a:ext cx="7345016" cy="20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SKILLS FOR TODAY &amp; FUTURE</a:t>
            </a:r>
            <a:endParaRPr/>
          </a:p>
        </p:txBody>
      </p:sp>
      <p:pic>
        <p:nvPicPr>
          <p:cNvPr id="383" name="Google Shape;383;g2e7357343b3_2_155"/>
          <p:cNvPicPr preferRelativeResize="0"/>
          <p:nvPr/>
        </p:nvPicPr>
        <p:blipFill rotWithShape="1">
          <a:blip r:embed="rId3">
            <a:alphaModFix/>
          </a:blip>
          <a:srcRect l="23609" r="23610"/>
          <a:stretch/>
        </p:blipFill>
        <p:spPr>
          <a:xfrm>
            <a:off x="910094" y="1298817"/>
            <a:ext cx="2191418" cy="219456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84" name="Google Shape;384;g2e7357343b3_2_155"/>
          <p:cNvSpPr txBox="1"/>
          <p:nvPr/>
        </p:nvSpPr>
        <p:spPr>
          <a:xfrm>
            <a:off x="3640709" y="3736796"/>
            <a:ext cx="218314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11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DOUBLED SKILLS CERTIFICATES TO </a:t>
            </a:r>
            <a:endParaRPr/>
          </a:p>
          <a:p>
            <a:pPr marL="1111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FAST-TRACK ASSOCIATES INTO </a:t>
            </a:r>
            <a:endParaRPr/>
          </a:p>
        </p:txBody>
      </p:sp>
      <p:pic>
        <p:nvPicPr>
          <p:cNvPr id="385" name="Google Shape;385;g2e7357343b3_2_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3365" y="1298817"/>
            <a:ext cx="2192835" cy="219456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86" name="Google Shape;386;g2e7357343b3_2_155"/>
          <p:cNvSpPr txBox="1"/>
          <p:nvPr/>
        </p:nvSpPr>
        <p:spPr>
          <a:xfrm>
            <a:off x="3621855" y="5209858"/>
            <a:ext cx="218314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11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IN-DEMAND JOBS OVER NEXT 3 YEARS</a:t>
            </a:r>
            <a:endParaRPr/>
          </a:p>
        </p:txBody>
      </p:sp>
      <p:sp>
        <p:nvSpPr>
          <p:cNvPr id="387" name="Google Shape;387;g2e7357343b3_2_155"/>
          <p:cNvSpPr txBox="1"/>
          <p:nvPr/>
        </p:nvSpPr>
        <p:spPr>
          <a:xfrm>
            <a:off x="3546948" y="4651499"/>
            <a:ext cx="227376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FFC220"/>
                </a:solidFill>
                <a:latin typeface="Arial"/>
                <a:ea typeface="Arial"/>
                <a:cs typeface="Arial"/>
                <a:sym typeface="Arial"/>
              </a:rPr>
              <a:t>100,000</a:t>
            </a:r>
            <a:endParaRPr sz="2400" b="1" i="0" u="none" strike="noStrike" cap="none">
              <a:solidFill>
                <a:srgbClr val="FFC2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2e7357343b3_2_155"/>
          <p:cNvSpPr txBox="1"/>
          <p:nvPr/>
        </p:nvSpPr>
        <p:spPr>
          <a:xfrm>
            <a:off x="853045" y="3898303"/>
            <a:ext cx="218314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11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WALMART ACADEMY TRAINS OVER </a:t>
            </a:r>
            <a:endParaRPr/>
          </a:p>
        </p:txBody>
      </p:sp>
      <p:pic>
        <p:nvPicPr>
          <p:cNvPr id="389" name="Google Shape;389;g2e7357343b3_2_1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3859" y="1298817"/>
            <a:ext cx="2192835" cy="219456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0" name="Google Shape;390;g2e7357343b3_2_1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9142497" y="1298817"/>
            <a:ext cx="2196286" cy="219456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91" name="Google Shape;391;g2e7357343b3_2_155"/>
          <p:cNvSpPr txBox="1"/>
          <p:nvPr/>
        </p:nvSpPr>
        <p:spPr>
          <a:xfrm>
            <a:off x="6262781" y="3736796"/>
            <a:ext cx="243065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11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ASSOCIATE TO DRIVER PATH FROMFRONTLINE TO TRUCK DRIVER, </a:t>
            </a:r>
            <a:endParaRPr/>
          </a:p>
          <a:p>
            <a:pPr marL="1111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MAKING UP TO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2e7357343b3_2_155"/>
          <p:cNvSpPr txBox="1"/>
          <p:nvPr/>
        </p:nvSpPr>
        <p:spPr>
          <a:xfrm>
            <a:off x="5901802" y="4659764"/>
            <a:ext cx="30112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FFC220"/>
                </a:solidFill>
                <a:latin typeface="Arial"/>
                <a:ea typeface="Arial"/>
                <a:cs typeface="Arial"/>
                <a:sym typeface="Arial"/>
              </a:rPr>
              <a:t>$110,000</a:t>
            </a:r>
            <a:endParaRPr/>
          </a:p>
        </p:txBody>
      </p:sp>
      <p:sp>
        <p:nvSpPr>
          <p:cNvPr id="393" name="Google Shape;393;g2e7357343b3_2_155"/>
          <p:cNvSpPr txBox="1"/>
          <p:nvPr/>
        </p:nvSpPr>
        <p:spPr>
          <a:xfrm>
            <a:off x="6386533" y="5224102"/>
            <a:ext cx="218314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11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YEAR 1</a:t>
            </a:r>
            <a:endParaRPr/>
          </a:p>
        </p:txBody>
      </p:sp>
      <p:sp>
        <p:nvSpPr>
          <p:cNvPr id="394" name="Google Shape;394;g2e7357343b3_2_155"/>
          <p:cNvSpPr txBox="1"/>
          <p:nvPr/>
        </p:nvSpPr>
        <p:spPr>
          <a:xfrm>
            <a:off x="9148174" y="3736796"/>
            <a:ext cx="218314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11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ASSOCIATE TO TECHNICIAN PIPELINE TO ROLES THAT MAKE BETWEEN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2e7357343b3_2_155"/>
          <p:cNvSpPr txBox="1"/>
          <p:nvPr/>
        </p:nvSpPr>
        <p:spPr>
          <a:xfrm>
            <a:off x="8772231" y="4651501"/>
            <a:ext cx="294823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FFC220"/>
                </a:solidFill>
                <a:latin typeface="Arial"/>
                <a:ea typeface="Arial"/>
                <a:cs typeface="Arial"/>
                <a:sym typeface="Arial"/>
              </a:rPr>
              <a:t>$19-45/hr</a:t>
            </a:r>
            <a:endParaRPr sz="4000" b="0" i="0" u="none" strike="noStrike" cap="none">
              <a:solidFill>
                <a:srgbClr val="FFC2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6" name="Google Shape;396;g2e7357343b3_2_155"/>
          <p:cNvCxnSpPr/>
          <p:nvPr/>
        </p:nvCxnSpPr>
        <p:spPr>
          <a:xfrm>
            <a:off x="3338451" y="2428519"/>
            <a:ext cx="0" cy="3138985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7" name="Google Shape;397;g2e7357343b3_2_155"/>
          <p:cNvCxnSpPr/>
          <p:nvPr/>
        </p:nvCxnSpPr>
        <p:spPr>
          <a:xfrm>
            <a:off x="6091078" y="2428519"/>
            <a:ext cx="0" cy="3138985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8" name="Google Shape;398;g2e7357343b3_2_155"/>
          <p:cNvCxnSpPr/>
          <p:nvPr/>
        </p:nvCxnSpPr>
        <p:spPr>
          <a:xfrm>
            <a:off x="8834278" y="2428519"/>
            <a:ext cx="0" cy="3138985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9" name="Google Shape;399;g2e7357343b3_2_155"/>
          <p:cNvSpPr txBox="1"/>
          <p:nvPr/>
        </p:nvSpPr>
        <p:spPr>
          <a:xfrm>
            <a:off x="890821" y="4990053"/>
            <a:ext cx="218314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11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11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ASSOCIATES</a:t>
            </a:r>
            <a:endParaRPr/>
          </a:p>
          <a:p>
            <a:pPr marL="1111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EACH YEAR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2e7357343b3_2_155"/>
          <p:cNvSpPr txBox="1"/>
          <p:nvPr/>
        </p:nvSpPr>
        <p:spPr>
          <a:xfrm>
            <a:off x="890821" y="4427816"/>
            <a:ext cx="218314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11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11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C220"/>
                </a:solidFill>
                <a:latin typeface="Arial"/>
                <a:ea typeface="Arial"/>
                <a:cs typeface="Arial"/>
                <a:sym typeface="Arial"/>
              </a:rPr>
              <a:t>300,000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g2e7357343b3_2_155"/>
          <p:cNvSpPr/>
          <p:nvPr/>
        </p:nvSpPr>
        <p:spPr>
          <a:xfrm>
            <a:off x="1190919" y="3339072"/>
            <a:ext cx="1542438" cy="26626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5875" cap="flat" cmpd="sng">
            <a:solidFill>
              <a:srgbClr val="031E4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7315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31E41"/>
                </a:solidFill>
                <a:latin typeface="Arial"/>
                <a:ea typeface="Arial"/>
                <a:cs typeface="Arial"/>
                <a:sym typeface="Arial"/>
              </a:rPr>
              <a:t>Seth</a:t>
            </a:r>
            <a:endParaRPr sz="1400" b="1" i="0" u="none" strike="noStrike" cap="none">
              <a:solidFill>
                <a:srgbClr val="031E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g2e7357343b3_2_155"/>
          <p:cNvSpPr/>
          <p:nvPr/>
        </p:nvSpPr>
        <p:spPr>
          <a:xfrm>
            <a:off x="3992842" y="3339072"/>
            <a:ext cx="1542438" cy="26626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5875" cap="flat" cmpd="sng">
            <a:solidFill>
              <a:srgbClr val="031E4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5485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31E4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Taneisha</a:t>
            </a:r>
            <a:endParaRPr/>
          </a:p>
        </p:txBody>
      </p:sp>
      <p:sp>
        <p:nvSpPr>
          <p:cNvPr id="403" name="Google Shape;403;g2e7357343b3_2_155"/>
          <p:cNvSpPr/>
          <p:nvPr/>
        </p:nvSpPr>
        <p:spPr>
          <a:xfrm>
            <a:off x="6727653" y="3339072"/>
            <a:ext cx="1542438" cy="26626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5875" cap="flat" cmpd="sng">
            <a:solidFill>
              <a:srgbClr val="031E4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5485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31E4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Reece</a:t>
            </a:r>
            <a:endParaRPr/>
          </a:p>
        </p:txBody>
      </p:sp>
      <p:sp>
        <p:nvSpPr>
          <p:cNvPr id="404" name="Google Shape;404;g2e7357343b3_2_155"/>
          <p:cNvSpPr/>
          <p:nvPr/>
        </p:nvSpPr>
        <p:spPr>
          <a:xfrm>
            <a:off x="9579910" y="3339072"/>
            <a:ext cx="1542438" cy="26626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5875" cap="flat" cmpd="sng">
            <a:solidFill>
              <a:srgbClr val="031E4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5485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31E4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Gabby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e7357343b3_2_183"/>
          <p:cNvSpPr txBox="1">
            <a:spLocks noGrp="1"/>
          </p:cNvSpPr>
          <p:nvPr>
            <p:ph type="body" idx="1"/>
          </p:nvPr>
        </p:nvSpPr>
        <p:spPr>
          <a:xfrm>
            <a:off x="1920618" y="534832"/>
            <a:ext cx="7345016" cy="79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WALMART ACADEMY IS AN TOTAL-COMPANY ECOSYSTEM</a:t>
            </a:r>
            <a:endParaRPr/>
          </a:p>
        </p:txBody>
      </p:sp>
      <p:sp>
        <p:nvSpPr>
          <p:cNvPr id="411" name="Google Shape;411;g2e7357343b3_2_183"/>
          <p:cNvSpPr/>
          <p:nvPr/>
        </p:nvSpPr>
        <p:spPr>
          <a:xfrm>
            <a:off x="0" y="3659018"/>
            <a:ext cx="12191999" cy="1879942"/>
          </a:xfrm>
          <a:prstGeom prst="rect">
            <a:avLst/>
          </a:prstGeom>
          <a:solidFill>
            <a:srgbClr val="03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g2e7357343b3_2_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42" y="3950832"/>
            <a:ext cx="1344945" cy="134494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2e7357343b3_2_183"/>
          <p:cNvSpPr/>
          <p:nvPr/>
        </p:nvSpPr>
        <p:spPr>
          <a:xfrm>
            <a:off x="1053389" y="4105779"/>
            <a:ext cx="1035051" cy="1035051"/>
          </a:xfrm>
          <a:prstGeom prst="ellipse">
            <a:avLst/>
          </a:prstGeom>
          <a:solidFill>
            <a:srgbClr val="03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g2e7357343b3_2_1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1410" y="4130512"/>
            <a:ext cx="1035050" cy="103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g2e7357343b3_2_183"/>
          <p:cNvSpPr/>
          <p:nvPr/>
        </p:nvSpPr>
        <p:spPr>
          <a:xfrm>
            <a:off x="3070469" y="3122235"/>
            <a:ext cx="2870729" cy="1606394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88900" dist="76200" dir="3300000" algn="ctr" rotWithShape="0">
              <a:srgbClr val="191919">
                <a:alpha val="11764"/>
              </a:srgbClr>
            </a:outerShdw>
          </a:effectLst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31E41"/>
                </a:solidFill>
                <a:latin typeface="Arial"/>
                <a:ea typeface="Arial"/>
                <a:cs typeface="Arial"/>
                <a:sym typeface="Arial"/>
              </a:rPr>
              <a:t>Leadership</a:t>
            </a:r>
            <a:endParaRPr/>
          </a:p>
        </p:txBody>
      </p:sp>
      <p:sp>
        <p:nvSpPr>
          <p:cNvPr id="416" name="Google Shape;416;g2e7357343b3_2_183"/>
          <p:cNvSpPr/>
          <p:nvPr/>
        </p:nvSpPr>
        <p:spPr>
          <a:xfrm>
            <a:off x="5941197" y="3122235"/>
            <a:ext cx="2779879" cy="1613009"/>
          </a:xfrm>
          <a:prstGeom prst="roundRect">
            <a:avLst>
              <a:gd name="adj" fmla="val 0"/>
            </a:avLst>
          </a:prstGeom>
          <a:solidFill>
            <a:srgbClr val="0171CD"/>
          </a:solidFill>
          <a:ln>
            <a:noFill/>
          </a:ln>
          <a:effectLst>
            <a:outerShdw blurRad="88900" dist="76200" dir="3300000" algn="ctr" rotWithShape="0">
              <a:srgbClr val="191919">
                <a:alpha val="11764"/>
              </a:srgbClr>
            </a:outerShdw>
          </a:effectLst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Lifelong Learning</a:t>
            </a:r>
            <a:endParaRPr/>
          </a:p>
        </p:txBody>
      </p:sp>
      <p:sp>
        <p:nvSpPr>
          <p:cNvPr id="417" name="Google Shape;417;g2e7357343b3_2_183"/>
          <p:cNvSpPr/>
          <p:nvPr/>
        </p:nvSpPr>
        <p:spPr>
          <a:xfrm>
            <a:off x="3070469" y="4730186"/>
            <a:ext cx="2870729" cy="2127814"/>
          </a:xfrm>
          <a:prstGeom prst="roundRect">
            <a:avLst>
              <a:gd name="adj" fmla="val 0"/>
            </a:avLst>
          </a:prstGeom>
          <a:solidFill>
            <a:srgbClr val="031E41"/>
          </a:solidFill>
          <a:ln>
            <a:noFill/>
          </a:ln>
          <a:effectLst>
            <a:outerShdw blurRad="88900" dist="76200" dir="3300000" algn="ctr" rotWithShape="0">
              <a:srgbClr val="191919">
                <a:alpha val="11764"/>
              </a:srgbClr>
            </a:outerShdw>
          </a:effectLst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Skills for Today</a:t>
            </a:r>
            <a:endParaRPr/>
          </a:p>
        </p:txBody>
      </p:sp>
      <p:sp>
        <p:nvSpPr>
          <p:cNvPr id="418" name="Google Shape;418;g2e7357343b3_2_183"/>
          <p:cNvSpPr/>
          <p:nvPr/>
        </p:nvSpPr>
        <p:spPr>
          <a:xfrm>
            <a:off x="5941197" y="4735244"/>
            <a:ext cx="2779879" cy="2122756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  <a:effectLst>
            <a:outerShdw blurRad="88900" dist="76200" dir="3300000" algn="ctr" rotWithShape="0">
              <a:srgbClr val="191919">
                <a:alpha val="11764"/>
              </a:srgbClr>
            </a:outerShdw>
          </a:effectLst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1E41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31E41"/>
                </a:solidFill>
                <a:latin typeface="Arial"/>
                <a:ea typeface="Arial"/>
                <a:cs typeface="Arial"/>
                <a:sym typeface="Arial"/>
              </a:rPr>
              <a:t>Skills for Future</a:t>
            </a:r>
            <a:endParaRPr/>
          </a:p>
        </p:txBody>
      </p:sp>
      <p:sp>
        <p:nvSpPr>
          <p:cNvPr id="419" name="Google Shape;419;g2e7357343b3_2_183"/>
          <p:cNvSpPr/>
          <p:nvPr/>
        </p:nvSpPr>
        <p:spPr>
          <a:xfrm>
            <a:off x="4358325" y="2196899"/>
            <a:ext cx="3066659" cy="5376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2e7357343b3_2_183"/>
          <p:cNvSpPr/>
          <p:nvPr/>
        </p:nvSpPr>
        <p:spPr>
          <a:xfrm rot="5400000">
            <a:off x="3139646" y="4624760"/>
            <a:ext cx="522276" cy="332277"/>
          </a:xfrm>
          <a:prstGeom prst="triangle">
            <a:avLst>
              <a:gd name="adj" fmla="val 37785"/>
            </a:avLst>
          </a:prstGeom>
          <a:solidFill>
            <a:srgbClr val="FFC000"/>
          </a:solidFill>
          <a:ln>
            <a:noFill/>
          </a:ln>
          <a:effectLst>
            <a:outerShdw blurRad="94370" dist="68302" dir="4826926" algn="ct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g2e7357343b3_2_183"/>
          <p:cNvSpPr/>
          <p:nvPr/>
        </p:nvSpPr>
        <p:spPr>
          <a:xfrm rot="-5400000">
            <a:off x="1968373" y="5592068"/>
            <a:ext cx="2190933" cy="340931"/>
          </a:xfrm>
          <a:prstGeom prst="rect">
            <a:avLst/>
          </a:prstGeom>
          <a:solidFill>
            <a:srgbClr val="0171CD"/>
          </a:solidFill>
          <a:ln>
            <a:noFill/>
          </a:ln>
          <a:effectLst>
            <a:outerShdw blurRad="88900" dist="77746" dir="3300000" algn="ctr" rotWithShape="0">
              <a:srgbClr val="000000">
                <a:alpha val="11764"/>
              </a:srgbClr>
            </a:outerShdw>
          </a:effectLst>
        </p:spPr>
        <p:txBody>
          <a:bodyPr spcFirstLastPara="1" wrap="square" lIns="137150" tIns="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1E41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31E41"/>
                </a:solidFill>
                <a:latin typeface="Arial"/>
                <a:ea typeface="Arial"/>
                <a:cs typeface="Arial"/>
                <a:sym typeface="Arial"/>
              </a:rPr>
              <a:t>  U.S. </a:t>
            </a:r>
            <a:r>
              <a:rPr lang="en-US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FRONTLINE</a:t>
            </a:r>
            <a:r>
              <a:rPr lang="en-US" sz="1500" b="1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422" name="Google Shape;422;g2e7357343b3_2_183"/>
          <p:cNvSpPr/>
          <p:nvPr/>
        </p:nvSpPr>
        <p:spPr>
          <a:xfrm>
            <a:off x="2888001" y="3067527"/>
            <a:ext cx="346305" cy="1686578"/>
          </a:xfrm>
          <a:prstGeom prst="round1Rect">
            <a:avLst>
              <a:gd name="adj" fmla="val 16667"/>
            </a:avLst>
          </a:prstGeom>
          <a:solidFill>
            <a:srgbClr val="031E41"/>
          </a:solidFill>
          <a:ln>
            <a:noFill/>
          </a:ln>
          <a:effectLst>
            <a:outerShdw blurRad="88900" dist="77746" dir="3300000" algn="ctr" rotWithShape="0">
              <a:srgbClr val="000000">
                <a:alpha val="11764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2e7357343b3_2_183"/>
          <p:cNvSpPr txBox="1"/>
          <p:nvPr/>
        </p:nvSpPr>
        <p:spPr>
          <a:xfrm rot="-5400000">
            <a:off x="2209411" y="3746114"/>
            <a:ext cx="1686578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CD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71CD"/>
                </a:solidFill>
                <a:latin typeface="Arial"/>
                <a:ea typeface="Arial"/>
                <a:cs typeface="Arial"/>
                <a:sym typeface="Arial"/>
              </a:rPr>
              <a:t>U.S. </a:t>
            </a:r>
            <a:r>
              <a:rPr lang="en-US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CAMPUS</a:t>
            </a:r>
            <a:endParaRPr/>
          </a:p>
        </p:txBody>
      </p:sp>
      <p:sp>
        <p:nvSpPr>
          <p:cNvPr id="424" name="Google Shape;424;g2e7357343b3_2_183"/>
          <p:cNvSpPr/>
          <p:nvPr/>
        </p:nvSpPr>
        <p:spPr>
          <a:xfrm rot="-5400000" flipH="1">
            <a:off x="2801481" y="4653100"/>
            <a:ext cx="522276" cy="330187"/>
          </a:xfrm>
          <a:prstGeom prst="triangle">
            <a:avLst>
              <a:gd name="adj" fmla="val 37785"/>
            </a:avLst>
          </a:prstGeom>
          <a:solidFill>
            <a:srgbClr val="031E41"/>
          </a:solidFill>
          <a:ln>
            <a:noFill/>
          </a:ln>
          <a:effectLst>
            <a:outerShdw blurRad="94370" dist="68302" dir="5400000" algn="ct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g2e7357343b3_2_183" descr="Users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4978" y="2196899"/>
            <a:ext cx="236000" cy="2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g2e7357343b3_2_183"/>
          <p:cNvSpPr/>
          <p:nvPr/>
        </p:nvSpPr>
        <p:spPr>
          <a:xfrm>
            <a:off x="5688878" y="2549635"/>
            <a:ext cx="3043350" cy="572600"/>
          </a:xfrm>
          <a:prstGeom prst="roundRect">
            <a:avLst>
              <a:gd name="adj" fmla="val 0"/>
            </a:avLst>
          </a:prstGeom>
          <a:solidFill>
            <a:srgbClr val="FEFFFF"/>
          </a:solidFill>
          <a:ln>
            <a:noFill/>
          </a:ln>
          <a:effectLst>
            <a:outerShdw blurRad="88900" dist="77746" dir="3300000" algn="ctr" rotWithShape="0">
              <a:srgbClr val="000000">
                <a:alpha val="1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2e7357343b3_2_183"/>
          <p:cNvSpPr/>
          <p:nvPr/>
        </p:nvSpPr>
        <p:spPr>
          <a:xfrm>
            <a:off x="2839286" y="2548507"/>
            <a:ext cx="3066660" cy="573728"/>
          </a:xfrm>
          <a:prstGeom prst="roundRect">
            <a:avLst>
              <a:gd name="adj" fmla="val 0"/>
            </a:avLst>
          </a:prstGeom>
          <a:solidFill>
            <a:srgbClr val="FEFFFF"/>
          </a:solidFill>
          <a:ln>
            <a:noFill/>
          </a:ln>
          <a:effectLst>
            <a:outerShdw blurRad="88900" dist="76200" dir="8100000" algn="tr" rotWithShape="0">
              <a:srgbClr val="000000">
                <a:alpha val="1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g2e7357343b3_2_1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2881" y="2340746"/>
            <a:ext cx="1165189" cy="7396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9" name="Google Shape;429;g2e7357343b3_2_183"/>
          <p:cNvGrpSpPr/>
          <p:nvPr/>
        </p:nvGrpSpPr>
        <p:grpSpPr>
          <a:xfrm>
            <a:off x="4358325" y="2715920"/>
            <a:ext cx="2816725" cy="370635"/>
            <a:chOff x="4676068" y="2092655"/>
            <a:chExt cx="2816725" cy="370635"/>
          </a:xfrm>
        </p:grpSpPr>
        <p:pic>
          <p:nvPicPr>
            <p:cNvPr id="430" name="Google Shape;430;g2e7357343b3_2_183"/>
            <p:cNvPicPr preferRelativeResize="0"/>
            <p:nvPr/>
          </p:nvPicPr>
          <p:blipFill rotWithShape="1">
            <a:blip r:embed="rId7">
              <a:alphaModFix/>
            </a:blip>
            <a:srcRect l="74102" t="32846" r="6089" b="47343"/>
            <a:stretch/>
          </p:blipFill>
          <p:spPr>
            <a:xfrm>
              <a:off x="6755550" y="2126944"/>
              <a:ext cx="320173" cy="302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g2e7357343b3_2_183" descr="A yellow circle with five pointed points&#10;&#10;Description automatically generated with medium confidenc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676068" y="2096192"/>
              <a:ext cx="352190" cy="363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g2e7357343b3_2_18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068225" y="2092655"/>
              <a:ext cx="387409" cy="370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g2e7357343b3_2_18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201727" y="2140674"/>
              <a:ext cx="291066" cy="2745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4" name="Google Shape;434;g2e7357343b3_2_183"/>
          <p:cNvSpPr/>
          <p:nvPr/>
        </p:nvSpPr>
        <p:spPr>
          <a:xfrm rot="-5400000">
            <a:off x="5123140" y="-955243"/>
            <a:ext cx="1373126" cy="6694714"/>
          </a:xfrm>
          <a:prstGeom prst="chevron">
            <a:avLst>
              <a:gd name="adj" fmla="val 64311"/>
            </a:avLst>
          </a:prstGeom>
          <a:solidFill>
            <a:srgbClr val="031E41"/>
          </a:solidFill>
          <a:ln>
            <a:noFill/>
          </a:ln>
          <a:effectLst>
            <a:outerShdw blurRad="90087" dist="76200" dir="2700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1C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g2e7357343b3_2_183"/>
          <p:cNvPicPr preferRelativeResize="0"/>
          <p:nvPr/>
        </p:nvPicPr>
        <p:blipFill rotWithShape="1">
          <a:blip r:embed="rId11">
            <a:alphaModFix/>
          </a:blip>
          <a:srcRect l="26022" t="41157" r="22600" b="19850"/>
          <a:stretch/>
        </p:blipFill>
        <p:spPr>
          <a:xfrm>
            <a:off x="3594364" y="3565978"/>
            <a:ext cx="1986775" cy="1020384"/>
          </a:xfrm>
          <a:prstGeom prst="roundRect">
            <a:avLst>
              <a:gd name="adj" fmla="val 10954"/>
            </a:avLst>
          </a:prstGeom>
          <a:noFill/>
          <a:ln>
            <a:noFill/>
          </a:ln>
        </p:spPr>
      </p:pic>
      <p:pic>
        <p:nvPicPr>
          <p:cNvPr id="436" name="Google Shape;436;g2e7357343b3_2_18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60382" y="6342676"/>
            <a:ext cx="1856596" cy="36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2e7357343b3_2_183" descr="A couple of people standing in front of a walmart truck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 l="4059" t="4626" r="5120" b="23"/>
          <a:stretch/>
        </p:blipFill>
        <p:spPr>
          <a:xfrm>
            <a:off x="6250804" y="5205115"/>
            <a:ext cx="1035085" cy="1034210"/>
          </a:xfrm>
          <a:prstGeom prst="roundRect">
            <a:avLst>
              <a:gd name="adj" fmla="val 18054"/>
            </a:avLst>
          </a:prstGeom>
          <a:noFill/>
          <a:ln>
            <a:noFill/>
          </a:ln>
        </p:spPr>
      </p:pic>
      <p:pic>
        <p:nvPicPr>
          <p:cNvPr id="438" name="Google Shape;438;g2e7357343b3_2_183" descr="A person in a yellow vest and gloves working on a machine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 l="28839" t="27072" r="16549"/>
          <a:stretch/>
        </p:blipFill>
        <p:spPr>
          <a:xfrm rot="5400000">
            <a:off x="7390850" y="5196736"/>
            <a:ext cx="1033494" cy="1035085"/>
          </a:xfrm>
          <a:prstGeom prst="roundRect">
            <a:avLst>
              <a:gd name="adj" fmla="val 18054"/>
            </a:avLst>
          </a:prstGeom>
          <a:noFill/>
          <a:ln>
            <a:noFill/>
          </a:ln>
        </p:spPr>
      </p:pic>
      <p:pic>
        <p:nvPicPr>
          <p:cNvPr id="439" name="Google Shape;439;g2e7357343b3_2_18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467677" y="5167889"/>
            <a:ext cx="1272148" cy="715531"/>
          </a:xfrm>
          <a:prstGeom prst="roundRect">
            <a:avLst>
              <a:gd name="adj" fmla="val 18054"/>
            </a:avLst>
          </a:prstGeom>
          <a:noFill/>
          <a:ln>
            <a:noFill/>
          </a:ln>
        </p:spPr>
      </p:pic>
      <p:pic>
        <p:nvPicPr>
          <p:cNvPr id="440" name="Google Shape;440;g2e7357343b3_2_183"/>
          <p:cNvPicPr preferRelativeResize="0"/>
          <p:nvPr/>
        </p:nvPicPr>
        <p:blipFill rotWithShape="1">
          <a:blip r:embed="rId16">
            <a:alphaModFix/>
          </a:blip>
          <a:srcRect t="22663"/>
          <a:stretch/>
        </p:blipFill>
        <p:spPr>
          <a:xfrm>
            <a:off x="4399650" y="5964087"/>
            <a:ext cx="1284504" cy="745031"/>
          </a:xfrm>
          <a:prstGeom prst="roundRect">
            <a:avLst>
              <a:gd name="adj" fmla="val 15824"/>
            </a:avLst>
          </a:prstGeom>
          <a:noFill/>
          <a:ln>
            <a:noFill/>
          </a:ln>
        </p:spPr>
      </p:pic>
      <p:pic>
        <p:nvPicPr>
          <p:cNvPr id="441" name="Google Shape;441;g2e7357343b3_2_18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375063" y="5371958"/>
            <a:ext cx="936040" cy="951210"/>
          </a:xfrm>
          <a:prstGeom prst="roundRect">
            <a:avLst>
              <a:gd name="adj" fmla="val 18054"/>
            </a:avLst>
          </a:prstGeom>
          <a:noFill/>
          <a:ln>
            <a:noFill/>
          </a:ln>
        </p:spPr>
      </p:pic>
      <p:pic>
        <p:nvPicPr>
          <p:cNvPr id="442" name="Google Shape;442;g2e7357343b3_2_183"/>
          <p:cNvPicPr preferRelativeResize="0"/>
          <p:nvPr/>
        </p:nvPicPr>
        <p:blipFill rotWithShape="1">
          <a:blip r:embed="rId18">
            <a:alphaModFix/>
          </a:blip>
          <a:srcRect l="1058" t="9023" r="5532" b="27012"/>
          <a:stretch/>
        </p:blipFill>
        <p:spPr>
          <a:xfrm>
            <a:off x="6366293" y="3565978"/>
            <a:ext cx="1986775" cy="1020384"/>
          </a:xfrm>
          <a:prstGeom prst="roundRect">
            <a:avLst>
              <a:gd name="adj" fmla="val 10954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e7357343b3_2_220"/>
          <p:cNvSpPr txBox="1">
            <a:spLocks noGrp="1"/>
          </p:cNvSpPr>
          <p:nvPr>
            <p:ph type="body" idx="1"/>
          </p:nvPr>
        </p:nvSpPr>
        <p:spPr>
          <a:xfrm>
            <a:off x="1920618" y="534832"/>
            <a:ext cx="7345016" cy="20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HOW WALMART DEVELOPS</a:t>
            </a:r>
            <a:br>
              <a:rPr lang="en-US"/>
            </a:br>
            <a:r>
              <a:rPr lang="en-US"/>
              <a:t>EXECUTIVE LEADERS</a:t>
            </a:r>
            <a:endParaRPr/>
          </a:p>
        </p:txBody>
      </p:sp>
      <p:sp>
        <p:nvSpPr>
          <p:cNvPr id="449" name="Google Shape;449;g2e7357343b3_2_220"/>
          <p:cNvSpPr/>
          <p:nvPr/>
        </p:nvSpPr>
        <p:spPr>
          <a:xfrm>
            <a:off x="0" y="1960218"/>
            <a:ext cx="12191999" cy="3795065"/>
          </a:xfrm>
          <a:prstGeom prst="rect">
            <a:avLst/>
          </a:prstGeom>
          <a:solidFill>
            <a:srgbClr val="03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g2e7357343b3_2_220"/>
          <p:cNvSpPr txBox="1"/>
          <p:nvPr/>
        </p:nvSpPr>
        <p:spPr>
          <a:xfrm>
            <a:off x="1905812" y="2378499"/>
            <a:ext cx="2906199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Creating a consistent, company-wide training strategy</a:t>
            </a:r>
            <a:endParaRPr/>
          </a:p>
        </p:txBody>
      </p:sp>
      <p:sp>
        <p:nvSpPr>
          <p:cNvPr id="451" name="Google Shape;451;g2e7357343b3_2_220"/>
          <p:cNvSpPr txBox="1"/>
          <p:nvPr/>
        </p:nvSpPr>
        <p:spPr>
          <a:xfrm>
            <a:off x="989358" y="2527229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sp>
        <p:nvSpPr>
          <p:cNvPr id="452" name="Google Shape;452;g2e7357343b3_2_220"/>
          <p:cNvSpPr txBox="1"/>
          <p:nvPr/>
        </p:nvSpPr>
        <p:spPr>
          <a:xfrm>
            <a:off x="8186026" y="2510724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/>
          </a:p>
        </p:txBody>
      </p:sp>
      <p:sp>
        <p:nvSpPr>
          <p:cNvPr id="453" name="Google Shape;453;g2e7357343b3_2_220"/>
          <p:cNvSpPr txBox="1"/>
          <p:nvPr/>
        </p:nvSpPr>
        <p:spPr>
          <a:xfrm>
            <a:off x="5959197" y="2378499"/>
            <a:ext cx="1960463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Leveraging </a:t>
            </a:r>
            <a:b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pre-hire assessments</a:t>
            </a:r>
            <a:endParaRPr/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2e7357343b3_2_220"/>
          <p:cNvSpPr txBox="1"/>
          <p:nvPr/>
        </p:nvSpPr>
        <p:spPr>
          <a:xfrm>
            <a:off x="5042743" y="2527229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/>
          </a:p>
        </p:txBody>
      </p:sp>
      <p:sp>
        <p:nvSpPr>
          <p:cNvPr id="455" name="Google Shape;455;g2e7357343b3_2_220"/>
          <p:cNvSpPr txBox="1"/>
          <p:nvPr/>
        </p:nvSpPr>
        <p:spPr>
          <a:xfrm>
            <a:off x="9062233" y="2378499"/>
            <a:ext cx="2815455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Delivering a </a:t>
            </a:r>
            <a:b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robust onboarding experience</a:t>
            </a:r>
            <a:endParaRPr/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g2e7357343b3_2_220"/>
          <p:cNvSpPr txBox="1"/>
          <p:nvPr/>
        </p:nvSpPr>
        <p:spPr>
          <a:xfrm>
            <a:off x="3823677" y="4348831"/>
            <a:ext cx="3253894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Instilling culture</a:t>
            </a:r>
            <a:b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leadership development</a:t>
            </a:r>
            <a:endParaRPr/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g2e7357343b3_2_220"/>
          <p:cNvSpPr txBox="1"/>
          <p:nvPr/>
        </p:nvSpPr>
        <p:spPr>
          <a:xfrm>
            <a:off x="2907223" y="4497561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/>
          </a:p>
        </p:txBody>
      </p:sp>
      <p:sp>
        <p:nvSpPr>
          <p:cNvPr id="458" name="Google Shape;458;g2e7357343b3_2_220"/>
          <p:cNvSpPr txBox="1"/>
          <p:nvPr/>
        </p:nvSpPr>
        <p:spPr>
          <a:xfrm>
            <a:off x="7877062" y="4347364"/>
            <a:ext cx="3513904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Establishing community </a:t>
            </a:r>
            <a:b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 intentional connections and experiences</a:t>
            </a:r>
            <a:endParaRPr/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g2e7357343b3_2_220"/>
          <p:cNvSpPr txBox="1"/>
          <p:nvPr/>
        </p:nvSpPr>
        <p:spPr>
          <a:xfrm>
            <a:off x="6960608" y="4496094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endParaRPr/>
          </a:p>
        </p:txBody>
      </p:sp>
      <p:cxnSp>
        <p:nvCxnSpPr>
          <p:cNvPr id="460" name="Google Shape;460;g2e7357343b3_2_220"/>
          <p:cNvCxnSpPr/>
          <p:nvPr/>
        </p:nvCxnSpPr>
        <p:spPr>
          <a:xfrm>
            <a:off x="4712739" y="2696526"/>
            <a:ext cx="531884" cy="0"/>
          </a:xfrm>
          <a:prstGeom prst="straightConnector1">
            <a:avLst/>
          </a:prstGeom>
          <a:noFill/>
          <a:ln w="34925" cap="rnd" cmpd="sng">
            <a:solidFill>
              <a:srgbClr val="0171CD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461" name="Google Shape;461;g2e7357343b3_2_220"/>
          <p:cNvCxnSpPr/>
          <p:nvPr/>
        </p:nvCxnSpPr>
        <p:spPr>
          <a:xfrm>
            <a:off x="7657819" y="2696526"/>
            <a:ext cx="844913" cy="0"/>
          </a:xfrm>
          <a:prstGeom prst="straightConnector1">
            <a:avLst/>
          </a:prstGeom>
          <a:noFill/>
          <a:ln w="34925" cap="rnd" cmpd="sng">
            <a:solidFill>
              <a:srgbClr val="0171CD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462" name="Google Shape;462;g2e7357343b3_2_220"/>
          <p:cNvCxnSpPr/>
          <p:nvPr/>
        </p:nvCxnSpPr>
        <p:spPr>
          <a:xfrm flipH="1">
            <a:off x="3182921" y="3918791"/>
            <a:ext cx="6528600" cy="849000"/>
          </a:xfrm>
          <a:prstGeom prst="bentConnector3">
            <a:avLst>
              <a:gd name="adj1" fmla="val 107387"/>
            </a:avLst>
          </a:prstGeom>
          <a:noFill/>
          <a:ln w="34925" cap="rnd" cmpd="sng">
            <a:solidFill>
              <a:srgbClr val="0171CD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463" name="Google Shape;463;g2e7357343b3_2_220"/>
          <p:cNvCxnSpPr/>
          <p:nvPr/>
        </p:nvCxnSpPr>
        <p:spPr>
          <a:xfrm>
            <a:off x="5852770" y="4774708"/>
            <a:ext cx="1426803" cy="0"/>
          </a:xfrm>
          <a:prstGeom prst="straightConnector1">
            <a:avLst/>
          </a:prstGeom>
          <a:noFill/>
          <a:ln w="34925" cap="rnd" cmpd="sng">
            <a:solidFill>
              <a:srgbClr val="0171CD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464" name="Google Shape;464;g2e7357343b3_2_220"/>
          <p:cNvCxnSpPr/>
          <p:nvPr/>
        </p:nvCxnSpPr>
        <p:spPr>
          <a:xfrm rot="10800000">
            <a:off x="9711518" y="3468422"/>
            <a:ext cx="0" cy="450369"/>
          </a:xfrm>
          <a:prstGeom prst="straightConnector1">
            <a:avLst/>
          </a:prstGeom>
          <a:noFill/>
          <a:ln w="34925" cap="rnd" cmpd="sng">
            <a:solidFill>
              <a:srgbClr val="0171CD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465" name="Google Shape;465;g2e7357343b3_2_2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152" y="3559806"/>
            <a:ext cx="1958711" cy="1566969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g2e7357343b3_2_220"/>
          <p:cNvSpPr/>
          <p:nvPr/>
        </p:nvSpPr>
        <p:spPr>
          <a:xfrm>
            <a:off x="5773479" y="3659931"/>
            <a:ext cx="903768" cy="404069"/>
          </a:xfrm>
          <a:prstGeom prst="rect">
            <a:avLst/>
          </a:prstGeom>
          <a:solidFill>
            <a:srgbClr val="03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g2e7357343b3_2_2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8465" y="3404790"/>
            <a:ext cx="1035050" cy="103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e7357343b3_2_244"/>
          <p:cNvSpPr txBox="1">
            <a:spLocks noGrp="1"/>
          </p:cNvSpPr>
          <p:nvPr>
            <p:ph type="body" idx="1"/>
          </p:nvPr>
        </p:nvSpPr>
        <p:spPr>
          <a:xfrm>
            <a:off x="1920618" y="534832"/>
            <a:ext cx="7345016" cy="20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2. LEVERAGING PRE-HIRE ASSESSMENTS</a:t>
            </a:r>
            <a:endParaRPr/>
          </a:p>
        </p:txBody>
      </p:sp>
      <p:sp>
        <p:nvSpPr>
          <p:cNvPr id="474" name="Google Shape;474;g2e7357343b3_2_244"/>
          <p:cNvSpPr/>
          <p:nvPr/>
        </p:nvSpPr>
        <p:spPr>
          <a:xfrm>
            <a:off x="0" y="2339439"/>
            <a:ext cx="12191999" cy="2837468"/>
          </a:xfrm>
          <a:prstGeom prst="rect">
            <a:avLst/>
          </a:prstGeom>
          <a:solidFill>
            <a:srgbClr val="03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2e7357343b3_2_244"/>
          <p:cNvSpPr txBox="1"/>
          <p:nvPr/>
        </p:nvSpPr>
        <p:spPr>
          <a:xfrm>
            <a:off x="1794651" y="3664083"/>
            <a:ext cx="2297594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Alignment to company purpose and values </a:t>
            </a:r>
            <a:endParaRPr/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2e7357343b3_2_244"/>
          <p:cNvSpPr txBox="1"/>
          <p:nvPr/>
        </p:nvSpPr>
        <p:spPr>
          <a:xfrm>
            <a:off x="878196" y="3812813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sp>
        <p:nvSpPr>
          <p:cNvPr id="477" name="Google Shape;477;g2e7357343b3_2_244"/>
          <p:cNvSpPr txBox="1"/>
          <p:nvPr/>
        </p:nvSpPr>
        <p:spPr>
          <a:xfrm>
            <a:off x="7496955" y="3796308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/>
          </a:p>
        </p:txBody>
      </p:sp>
      <p:sp>
        <p:nvSpPr>
          <p:cNvPr id="478" name="Google Shape;478;g2e7357343b3_2_244"/>
          <p:cNvSpPr txBox="1"/>
          <p:nvPr/>
        </p:nvSpPr>
        <p:spPr>
          <a:xfrm>
            <a:off x="5408190" y="3664083"/>
            <a:ext cx="1960463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Business simulation</a:t>
            </a:r>
            <a:endParaRPr/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2e7357343b3_2_244"/>
          <p:cNvSpPr txBox="1"/>
          <p:nvPr/>
        </p:nvSpPr>
        <p:spPr>
          <a:xfrm>
            <a:off x="4491736" y="3812813"/>
            <a:ext cx="1293431" cy="5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C22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FFC220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/>
          </a:p>
        </p:txBody>
      </p:sp>
      <p:sp>
        <p:nvSpPr>
          <p:cNvPr id="480" name="Google Shape;480;g2e7357343b3_2_244"/>
          <p:cNvSpPr txBox="1"/>
          <p:nvPr/>
        </p:nvSpPr>
        <p:spPr>
          <a:xfrm>
            <a:off x="8373163" y="3664083"/>
            <a:ext cx="2646908" cy="140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Personality traits for leading the business &amp; people</a:t>
            </a:r>
            <a:endParaRPr/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6675" marR="0" lvl="1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1" name="Google Shape;481;g2e7357343b3_2_244"/>
          <p:cNvCxnSpPr/>
          <p:nvPr/>
        </p:nvCxnSpPr>
        <p:spPr>
          <a:xfrm>
            <a:off x="4403680" y="3477340"/>
            <a:ext cx="0" cy="1391883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2" name="Google Shape;482;g2e7357343b3_2_244"/>
          <p:cNvCxnSpPr/>
          <p:nvPr/>
        </p:nvCxnSpPr>
        <p:spPr>
          <a:xfrm>
            <a:off x="7294506" y="3477340"/>
            <a:ext cx="0" cy="1391883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83" name="Google Shape;483;g2e7357343b3_2_2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9224" y="2659970"/>
            <a:ext cx="920442" cy="920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g2e7357343b3_2_2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3163" y="2689829"/>
            <a:ext cx="866832" cy="86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g2e7357343b3_2_2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1650" y="2770638"/>
            <a:ext cx="821650" cy="82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32922F82688C4CBC232D512BF0CCE2" ma:contentTypeVersion="18" ma:contentTypeDescription="Create a new document." ma:contentTypeScope="" ma:versionID="f174f59b11697188a20f7c32fab5e792">
  <xsd:schema xmlns:xsd="http://www.w3.org/2001/XMLSchema" xmlns:xs="http://www.w3.org/2001/XMLSchema" xmlns:p="http://schemas.microsoft.com/office/2006/metadata/properties" xmlns:ns2="3aab4794-d6df-4e2e-a5ce-6eba77e868ce" xmlns:ns3="caa2578d-3fd6-4c2c-8bcb-bb64f19f4bcc" targetNamespace="http://schemas.microsoft.com/office/2006/metadata/properties" ma:root="true" ma:fieldsID="55388326708796c760e2c2aa41e42201" ns2:_="" ns3:_="">
    <xsd:import namespace="3aab4794-d6df-4e2e-a5ce-6eba77e868ce"/>
    <xsd:import namespace="caa2578d-3fd6-4c2c-8bcb-bb64f19f4b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ab4794-d6df-4e2e-a5ce-6eba77e868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189b1ec-5a63-44b5-8e07-a40ba31ded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a2578d-3fd6-4c2c-8bcb-bb64f19f4bc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22ea31-bad4-44e4-b645-4c34d753e33e}" ma:internalName="TaxCatchAll" ma:showField="CatchAllData" ma:web="caa2578d-3fd6-4c2c-8bcb-bb64f19f4b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0B2A09-9685-4ED0-B691-9289DF4B42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154CA2-2B08-4997-9447-B2B1549C09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ab4794-d6df-4e2e-a5ce-6eba77e868ce"/>
    <ds:schemaRef ds:uri="caa2578d-3fd6-4c2c-8bcb-bb64f19f4b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21450ee3-5d09-4871-81ac-d2973d79ed2e}" enabled="1" method="Standard" siteId="{a80de9e1-27b6-44c9-87e5-011fb722a83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</cp:revision>
  <dcterms:created xsi:type="dcterms:W3CDTF">2024-07-02T19:10:03Z</dcterms:created>
  <dcterms:modified xsi:type="dcterms:W3CDTF">2024-07-12T19:58:36Z</dcterms:modified>
</cp:coreProperties>
</file>