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0"/>
  </p:notesMasterIdLst>
  <p:sldIdLst>
    <p:sldId id="256" r:id="rId5"/>
    <p:sldId id="269" r:id="rId6"/>
    <p:sldId id="270" r:id="rId7"/>
    <p:sldId id="272" r:id="rId8"/>
    <p:sldId id="436" r:id="rId9"/>
    <p:sldId id="386" r:id="rId10"/>
    <p:sldId id="459" r:id="rId11"/>
    <p:sldId id="468" r:id="rId12"/>
    <p:sldId id="455" r:id="rId13"/>
    <p:sldId id="387" r:id="rId14"/>
    <p:sldId id="457" r:id="rId15"/>
    <p:sldId id="469" r:id="rId16"/>
    <p:sldId id="453" r:id="rId17"/>
    <p:sldId id="264" r:id="rId18"/>
    <p:sldId id="449" r:id="rId19"/>
    <p:sldId id="450" r:id="rId20"/>
    <p:sldId id="458" r:id="rId21"/>
    <p:sldId id="456" r:id="rId22"/>
    <p:sldId id="448" r:id="rId23"/>
    <p:sldId id="470" r:id="rId24"/>
    <p:sldId id="394" r:id="rId25"/>
    <p:sldId id="393" r:id="rId26"/>
    <p:sldId id="441" r:id="rId27"/>
    <p:sldId id="452" r:id="rId28"/>
    <p:sldId id="467" r:id="rId29"/>
    <p:sldId id="263" r:id="rId30"/>
    <p:sldId id="391" r:id="rId31"/>
    <p:sldId id="432" r:id="rId32"/>
    <p:sldId id="431" r:id="rId33"/>
    <p:sldId id="396" r:id="rId34"/>
    <p:sldId id="397" r:id="rId35"/>
    <p:sldId id="399" r:id="rId36"/>
    <p:sldId id="400" r:id="rId37"/>
    <p:sldId id="401" r:id="rId38"/>
    <p:sldId id="406" r:id="rId39"/>
    <p:sldId id="404" r:id="rId40"/>
    <p:sldId id="408" r:id="rId41"/>
    <p:sldId id="439" r:id="rId42"/>
    <p:sldId id="443" r:id="rId43"/>
    <p:sldId id="409" r:id="rId44"/>
    <p:sldId id="410" r:id="rId45"/>
    <p:sldId id="454" r:id="rId46"/>
    <p:sldId id="444" r:id="rId47"/>
    <p:sldId id="411" r:id="rId48"/>
    <p:sldId id="412" r:id="rId49"/>
    <p:sldId id="413" r:id="rId50"/>
    <p:sldId id="414" r:id="rId51"/>
    <p:sldId id="434" r:id="rId52"/>
    <p:sldId id="416" r:id="rId53"/>
    <p:sldId id="417" r:id="rId54"/>
    <p:sldId id="418" r:id="rId55"/>
    <p:sldId id="420" r:id="rId56"/>
    <p:sldId id="421" r:id="rId57"/>
    <p:sldId id="472" r:id="rId58"/>
    <p:sldId id="423" r:id="rId59"/>
    <p:sldId id="473" r:id="rId60"/>
    <p:sldId id="425" r:id="rId61"/>
    <p:sldId id="426" r:id="rId62"/>
    <p:sldId id="474" r:id="rId63"/>
    <p:sldId id="427" r:id="rId64"/>
    <p:sldId id="428" r:id="rId65"/>
    <p:sldId id="475" r:id="rId66"/>
    <p:sldId id="476" r:id="rId67"/>
    <p:sldId id="437" r:id="rId68"/>
    <p:sldId id="477"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1B3B68"/>
    <a:srgbClr val="FCC566"/>
    <a:srgbClr val="BABD59"/>
    <a:srgbClr val="5092DB"/>
    <a:srgbClr val="F15833"/>
    <a:srgbClr val="F57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71"/>
    <p:restoredTop sz="96327"/>
  </p:normalViewPr>
  <p:slideViewPr>
    <p:cSldViewPr snapToGrid="0" snapToObjects="1">
      <p:cViewPr varScale="1">
        <p:scale>
          <a:sx n="110" d="100"/>
          <a:sy n="110" d="100"/>
        </p:scale>
        <p:origin x="5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71745167238944"/>
          <c:y val="1.4216749457776534E-2"/>
          <c:w val="0.64721534602666175"/>
          <c:h val="0.97082320016791424"/>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31C-4115-BC74-E73156FDDC0A}"/>
              </c:ext>
            </c:extLst>
          </c:dPt>
          <c:dPt>
            <c:idx val="1"/>
            <c:bubble3D val="0"/>
            <c:spPr>
              <a:solidFill>
                <a:schemeClr val="accent1">
                  <a:alpha val="35000"/>
                </a:schemeClr>
              </a:solidFill>
              <a:ln w="19050">
                <a:noFill/>
              </a:ln>
              <a:effectLst/>
            </c:spPr>
            <c:extLst>
              <c:ext xmlns:c16="http://schemas.microsoft.com/office/drawing/2014/chart" uri="{C3380CC4-5D6E-409C-BE32-E72D297353CC}">
                <c16:uniqueId val="{00000001-E211-43F7-8851-A61CB33BDD3A}"/>
              </c:ext>
            </c:extLst>
          </c:dPt>
          <c:cat>
            <c:strRef>
              <c:f>Sheet1!$A$2:$A$3</c:f>
              <c:strCache>
                <c:ptCount val="2"/>
                <c:pt idx="0">
                  <c:v>1st Qtr</c:v>
                </c:pt>
                <c:pt idx="1">
                  <c:v>2nd Qtr</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0-E211-43F7-8851-A61CB33BDD3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71745167238944"/>
          <c:y val="1.4216749457776534E-2"/>
          <c:w val="0.64721534602666175"/>
          <c:h val="0.97082320016791424"/>
        </c:manualLayout>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0AA3-4811-B118-02F7E7229E93}"/>
              </c:ext>
            </c:extLst>
          </c:dPt>
          <c:dPt>
            <c:idx val="1"/>
            <c:bubble3D val="0"/>
            <c:spPr>
              <a:solidFill>
                <a:schemeClr val="accent2">
                  <a:alpha val="35000"/>
                </a:schemeClr>
              </a:solidFill>
              <a:ln w="19050">
                <a:noFill/>
              </a:ln>
              <a:effectLst/>
            </c:spPr>
            <c:extLst>
              <c:ext xmlns:c16="http://schemas.microsoft.com/office/drawing/2014/chart" uri="{C3380CC4-5D6E-409C-BE32-E72D297353CC}">
                <c16:uniqueId val="{00000001-E211-43F7-8851-A61CB33BDD3A}"/>
              </c:ext>
            </c:extLst>
          </c:dPt>
          <c:cat>
            <c:strRef>
              <c:f>Sheet1!$A$2:$A$3</c:f>
              <c:strCache>
                <c:ptCount val="2"/>
                <c:pt idx="0">
                  <c:v>1st Qtr</c:v>
                </c:pt>
                <c:pt idx="1">
                  <c:v>2nd Qtr</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0-E211-43F7-8851-A61CB33BDD3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71745167238944"/>
          <c:y val="1.4216749457776534E-2"/>
          <c:w val="0.64721534602666175"/>
          <c:h val="0.97082320016791424"/>
        </c:manualLayout>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0AA3-4811-B118-02F7E7229E93}"/>
              </c:ext>
            </c:extLst>
          </c:dPt>
          <c:dPt>
            <c:idx val="1"/>
            <c:bubble3D val="0"/>
            <c:spPr>
              <a:solidFill>
                <a:schemeClr val="accent3">
                  <a:alpha val="35000"/>
                </a:schemeClr>
              </a:solidFill>
              <a:ln w="19050">
                <a:noFill/>
              </a:ln>
              <a:effectLst/>
            </c:spPr>
            <c:extLst>
              <c:ext xmlns:c16="http://schemas.microsoft.com/office/drawing/2014/chart" uri="{C3380CC4-5D6E-409C-BE32-E72D297353CC}">
                <c16:uniqueId val="{00000001-E211-43F7-8851-A61CB33BDD3A}"/>
              </c:ext>
            </c:extLst>
          </c:dPt>
          <c:cat>
            <c:strRef>
              <c:f>Sheet1!$A$2:$A$3</c:f>
              <c:strCache>
                <c:ptCount val="2"/>
                <c:pt idx="0">
                  <c:v>1st Qtr</c:v>
                </c:pt>
                <c:pt idx="1">
                  <c:v>2nd Qtr</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0-E211-43F7-8851-A61CB33BDD3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71745167238944"/>
          <c:y val="1.4216749457776534E-2"/>
          <c:w val="0.64721534602666175"/>
          <c:h val="0.97082320016791424"/>
        </c:manualLayout>
      </c:layout>
      <c:doughnutChart>
        <c:varyColors val="1"/>
        <c:ser>
          <c:idx val="0"/>
          <c:order val="0"/>
          <c:tx>
            <c:strRef>
              <c:f>Sheet1!$B$1</c:f>
              <c:strCache>
                <c:ptCount val="1"/>
                <c:pt idx="0">
                  <c:v>Sales</c:v>
                </c:pt>
              </c:strCache>
            </c:strRef>
          </c:tx>
          <c:spPr>
            <a:ln>
              <a:noFill/>
            </a:ln>
          </c:spPr>
          <c:dPt>
            <c:idx val="0"/>
            <c:bubble3D val="0"/>
            <c:spPr>
              <a:solidFill>
                <a:srgbClr val="FCC566"/>
              </a:solidFill>
              <a:ln w="19050">
                <a:solidFill>
                  <a:srgbClr val="FCC566"/>
                </a:solidFill>
              </a:ln>
              <a:effectLst/>
            </c:spPr>
            <c:extLst>
              <c:ext xmlns:c16="http://schemas.microsoft.com/office/drawing/2014/chart" uri="{C3380CC4-5D6E-409C-BE32-E72D297353CC}">
                <c16:uniqueId val="{00000001-BED4-488A-BD4F-6EE203F3CDBE}"/>
              </c:ext>
            </c:extLst>
          </c:dPt>
          <c:dPt>
            <c:idx val="1"/>
            <c:bubble3D val="0"/>
            <c:spPr>
              <a:solidFill>
                <a:srgbClr val="BABD59">
                  <a:alpha val="35000"/>
                </a:srgbClr>
              </a:solidFill>
              <a:ln w="19050">
                <a:noFill/>
              </a:ln>
              <a:effectLst/>
            </c:spPr>
            <c:extLst>
              <c:ext xmlns:c16="http://schemas.microsoft.com/office/drawing/2014/chart" uri="{C3380CC4-5D6E-409C-BE32-E72D297353CC}">
                <c16:uniqueId val="{00000003-BED4-488A-BD4F-6EE203F3CDBE}"/>
              </c:ext>
            </c:extLst>
          </c:dPt>
          <c:cat>
            <c:strRef>
              <c:f>Sheet1!$A$2:$A$3</c:f>
              <c:strCache>
                <c:ptCount val="2"/>
                <c:pt idx="0">
                  <c:v>1st Qtr</c:v>
                </c:pt>
                <c:pt idx="1">
                  <c:v>2nd Qtr</c:v>
                </c:pt>
              </c:strCache>
            </c:strRef>
          </c:cat>
          <c:val>
            <c:numRef>
              <c:f>Sheet1!$B$2:$B$3</c:f>
              <c:numCache>
                <c:formatCode>0%</c:formatCode>
                <c:ptCount val="2"/>
                <c:pt idx="0">
                  <c:v>0.9</c:v>
                </c:pt>
                <c:pt idx="1">
                  <c:v>0.1</c:v>
                </c:pt>
              </c:numCache>
            </c:numRef>
          </c:val>
          <c:extLst>
            <c:ext xmlns:c16="http://schemas.microsoft.com/office/drawing/2014/chart" uri="{C3380CC4-5D6E-409C-BE32-E72D297353CC}">
              <c16:uniqueId val="{00000004-BED4-488A-BD4F-6EE203F3CDB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Unemployment</a:t>
            </a:r>
            <a:r>
              <a:rPr lang="en-US" baseline="0" dirty="0"/>
              <a:t> Rates for 2008 to 2020</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930164605934479E-2"/>
          <c:y val="1.3793227546037406E-2"/>
          <c:w val="0.9417461620588613"/>
          <c:h val="0.79115386562345269"/>
        </c:manualLayout>
      </c:layout>
      <c:lineChart>
        <c:grouping val="standard"/>
        <c:varyColors val="0"/>
        <c:ser>
          <c:idx val="0"/>
          <c:order val="0"/>
          <c:tx>
            <c:strRef>
              <c:f>Employment!$D$9</c:f>
              <c:strCache>
                <c:ptCount val="1"/>
                <c:pt idx="0">
                  <c:v>All Veterans </c:v>
                </c:pt>
              </c:strCache>
            </c:strRef>
          </c:tx>
          <c:spPr>
            <a:ln w="28575" cap="rnd">
              <a:solidFill>
                <a:srgbClr val="002060"/>
              </a:solidFill>
              <a:round/>
            </a:ln>
            <a:effectLst/>
          </c:spPr>
          <c:marker>
            <c:symbol val="none"/>
          </c:marker>
          <c:cat>
            <c:numRef>
              <c:f>Employment!$C$10:$C$22</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Employment!$D$10:$D$22</c:f>
              <c:numCache>
                <c:formatCode>0.0%</c:formatCode>
                <c:ptCount val="13"/>
                <c:pt idx="0">
                  <c:v>4.5999999999999999E-2</c:v>
                </c:pt>
                <c:pt idx="1">
                  <c:v>8.1000000000000003E-2</c:v>
                </c:pt>
                <c:pt idx="2">
                  <c:v>8.6999999999999994E-2</c:v>
                </c:pt>
                <c:pt idx="3">
                  <c:v>8.3000000000000004E-2</c:v>
                </c:pt>
                <c:pt idx="4">
                  <c:v>7.0000000000000007E-2</c:v>
                </c:pt>
                <c:pt idx="5">
                  <c:v>6.6000000000000003E-2</c:v>
                </c:pt>
                <c:pt idx="6">
                  <c:v>5.2999999999999999E-2</c:v>
                </c:pt>
                <c:pt idx="7">
                  <c:v>4.5999999999999999E-2</c:v>
                </c:pt>
                <c:pt idx="8">
                  <c:v>4.2999999999999997E-2</c:v>
                </c:pt>
                <c:pt idx="9">
                  <c:v>3.7000000000000005E-2</c:v>
                </c:pt>
                <c:pt idx="10">
                  <c:v>3.5000000000000003E-2</c:v>
                </c:pt>
                <c:pt idx="11">
                  <c:v>3.1E-2</c:v>
                </c:pt>
                <c:pt idx="12">
                  <c:v>6.5000000000000002E-2</c:v>
                </c:pt>
              </c:numCache>
            </c:numRef>
          </c:val>
          <c:smooth val="0"/>
          <c:extLst>
            <c:ext xmlns:c16="http://schemas.microsoft.com/office/drawing/2014/chart" uri="{C3380CC4-5D6E-409C-BE32-E72D297353CC}">
              <c16:uniqueId val="{00000000-80BA-4808-B06E-9A9A96FC3E87}"/>
            </c:ext>
          </c:extLst>
        </c:ser>
        <c:ser>
          <c:idx val="1"/>
          <c:order val="1"/>
          <c:tx>
            <c:strRef>
              <c:f>Employment!$E$9</c:f>
              <c:strCache>
                <c:ptCount val="1"/>
                <c:pt idx="0">
                  <c:v>Post-9/11 Veterans </c:v>
                </c:pt>
              </c:strCache>
            </c:strRef>
          </c:tx>
          <c:spPr>
            <a:ln w="28575" cap="rnd">
              <a:solidFill>
                <a:srgbClr val="C00000"/>
              </a:solidFill>
              <a:round/>
            </a:ln>
            <a:effectLst/>
          </c:spPr>
          <c:marker>
            <c:symbol val="none"/>
          </c:marker>
          <c:cat>
            <c:numRef>
              <c:f>Employment!$C$10:$C$22</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Employment!$E$10:$E$22</c:f>
              <c:numCache>
                <c:formatCode>0.0%</c:formatCode>
                <c:ptCount val="13"/>
                <c:pt idx="0">
                  <c:v>7.2999999999999995E-2</c:v>
                </c:pt>
                <c:pt idx="1">
                  <c:v>0.10199999999999999</c:v>
                </c:pt>
                <c:pt idx="2">
                  <c:v>0.115</c:v>
                </c:pt>
                <c:pt idx="3">
                  <c:v>0.121</c:v>
                </c:pt>
                <c:pt idx="4">
                  <c:v>9.9000000000000005E-2</c:v>
                </c:pt>
                <c:pt idx="5">
                  <c:v>0.09</c:v>
                </c:pt>
                <c:pt idx="6">
                  <c:v>7.2000000000000008E-2</c:v>
                </c:pt>
                <c:pt idx="7">
                  <c:v>5.7999999999999996E-2</c:v>
                </c:pt>
                <c:pt idx="8">
                  <c:v>5.0999999999999997E-2</c:v>
                </c:pt>
                <c:pt idx="9">
                  <c:v>4.4999999999999998E-2</c:v>
                </c:pt>
                <c:pt idx="10">
                  <c:v>3.7999999999999999E-2</c:v>
                </c:pt>
                <c:pt idx="11">
                  <c:v>3.5000000000000003E-2</c:v>
                </c:pt>
                <c:pt idx="12">
                  <c:v>7.2999999999999995E-2</c:v>
                </c:pt>
              </c:numCache>
            </c:numRef>
          </c:val>
          <c:smooth val="0"/>
          <c:extLst>
            <c:ext xmlns:c16="http://schemas.microsoft.com/office/drawing/2014/chart" uri="{C3380CC4-5D6E-409C-BE32-E72D297353CC}">
              <c16:uniqueId val="{00000001-80BA-4808-B06E-9A9A96FC3E87}"/>
            </c:ext>
          </c:extLst>
        </c:ser>
        <c:ser>
          <c:idx val="2"/>
          <c:order val="2"/>
          <c:tx>
            <c:strRef>
              <c:f>Employment!$F$9</c:f>
              <c:strCache>
                <c:ptCount val="1"/>
                <c:pt idx="0">
                  <c:v>Nonveterans</c:v>
                </c:pt>
              </c:strCache>
            </c:strRef>
          </c:tx>
          <c:spPr>
            <a:ln w="28575" cap="rnd">
              <a:solidFill>
                <a:schemeClr val="bg2">
                  <a:lumMod val="50000"/>
                </a:schemeClr>
              </a:solidFill>
              <a:round/>
            </a:ln>
            <a:effectLst/>
          </c:spPr>
          <c:marker>
            <c:symbol val="none"/>
          </c:marker>
          <c:cat>
            <c:numRef>
              <c:f>Employment!$C$10:$C$22</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Employment!$F$10:$F$22</c:f>
              <c:numCache>
                <c:formatCode>0.0%</c:formatCode>
                <c:ptCount val="13"/>
                <c:pt idx="0">
                  <c:v>5.5999999999999994E-2</c:v>
                </c:pt>
                <c:pt idx="1">
                  <c:v>9.0999999999999998E-2</c:v>
                </c:pt>
                <c:pt idx="2">
                  <c:v>9.4E-2</c:v>
                </c:pt>
                <c:pt idx="3">
                  <c:v>8.6999999999999994E-2</c:v>
                </c:pt>
                <c:pt idx="4">
                  <c:v>7.9000000000000001E-2</c:v>
                </c:pt>
                <c:pt idx="5">
                  <c:v>7.2000000000000008E-2</c:v>
                </c:pt>
                <c:pt idx="6">
                  <c:v>0.06</c:v>
                </c:pt>
                <c:pt idx="7">
                  <c:v>5.2000000000000005E-2</c:v>
                </c:pt>
                <c:pt idx="8">
                  <c:v>4.7E-2</c:v>
                </c:pt>
                <c:pt idx="9">
                  <c:v>4.2000000000000003E-2</c:v>
                </c:pt>
                <c:pt idx="10">
                  <c:v>3.7999999999999999E-2</c:v>
                </c:pt>
                <c:pt idx="11">
                  <c:v>3.6000000000000004E-2</c:v>
                </c:pt>
                <c:pt idx="12">
                  <c:v>0.08</c:v>
                </c:pt>
              </c:numCache>
            </c:numRef>
          </c:val>
          <c:smooth val="0"/>
          <c:extLst>
            <c:ext xmlns:c16="http://schemas.microsoft.com/office/drawing/2014/chart" uri="{C3380CC4-5D6E-409C-BE32-E72D297353CC}">
              <c16:uniqueId val="{00000002-80BA-4808-B06E-9A9A96FC3E87}"/>
            </c:ext>
          </c:extLst>
        </c:ser>
        <c:ser>
          <c:idx val="3"/>
          <c:order val="3"/>
          <c:tx>
            <c:strRef>
              <c:f>Employment!$I$9</c:f>
              <c:strCache>
                <c:ptCount val="1"/>
                <c:pt idx="0">
                  <c:v>Female Post 9/11</c:v>
                </c:pt>
              </c:strCache>
            </c:strRef>
          </c:tx>
          <c:spPr>
            <a:ln w="28575" cap="rnd">
              <a:solidFill>
                <a:schemeClr val="accent4"/>
              </a:solidFill>
              <a:round/>
            </a:ln>
            <a:effectLst/>
          </c:spPr>
          <c:marker>
            <c:symbol val="none"/>
          </c:marker>
          <c:val>
            <c:numRef>
              <c:f>Employment!$I$10:$I$22</c:f>
              <c:numCache>
                <c:formatCode>0.0%</c:formatCode>
                <c:ptCount val="13"/>
                <c:pt idx="0">
                  <c:v>8.900000000000001E-2</c:v>
                </c:pt>
                <c:pt idx="1">
                  <c:v>0.115</c:v>
                </c:pt>
                <c:pt idx="2">
                  <c:v>0.12</c:v>
                </c:pt>
                <c:pt idx="3">
                  <c:v>0.124</c:v>
                </c:pt>
                <c:pt idx="4">
                  <c:v>0.125</c:v>
                </c:pt>
                <c:pt idx="5">
                  <c:v>9.6000000000000002E-2</c:v>
                </c:pt>
                <c:pt idx="6">
                  <c:v>8.5000000000000006E-2</c:v>
                </c:pt>
                <c:pt idx="7">
                  <c:v>6.4000000000000001E-2</c:v>
                </c:pt>
                <c:pt idx="8">
                  <c:v>5.5999999999999994E-2</c:v>
                </c:pt>
                <c:pt idx="9">
                  <c:v>5.5E-2</c:v>
                </c:pt>
                <c:pt idx="10">
                  <c:v>3.5000000000000003E-2</c:v>
                </c:pt>
                <c:pt idx="11">
                  <c:v>4.7E-2</c:v>
                </c:pt>
                <c:pt idx="12">
                  <c:v>7.1999999999999995E-2</c:v>
                </c:pt>
              </c:numCache>
            </c:numRef>
          </c:val>
          <c:smooth val="0"/>
          <c:extLst>
            <c:ext xmlns:c16="http://schemas.microsoft.com/office/drawing/2014/chart" uri="{C3380CC4-5D6E-409C-BE32-E72D297353CC}">
              <c16:uniqueId val="{00000003-80BA-4808-B06E-9A9A96FC3E87}"/>
            </c:ext>
          </c:extLst>
        </c:ser>
        <c:ser>
          <c:idx val="4"/>
          <c:order val="4"/>
          <c:tx>
            <c:strRef>
              <c:f>Employment!$J$9</c:f>
              <c:strCache>
                <c:ptCount val="1"/>
                <c:pt idx="0">
                  <c:v>Post 9/11 Veteran (18-24 years old)</c:v>
                </c:pt>
              </c:strCache>
            </c:strRef>
          </c:tx>
          <c:spPr>
            <a:ln w="28575" cap="rnd">
              <a:solidFill>
                <a:schemeClr val="accent5"/>
              </a:solidFill>
              <a:round/>
            </a:ln>
            <a:effectLst/>
          </c:spPr>
          <c:marker>
            <c:symbol val="none"/>
          </c:marker>
          <c:val>
            <c:numRef>
              <c:f>Employment!$J$10:$J$22</c:f>
              <c:numCache>
                <c:formatCode>0.0%</c:formatCode>
                <c:ptCount val="13"/>
                <c:pt idx="0">
                  <c:v>0.14099999999999999</c:v>
                </c:pt>
                <c:pt idx="1">
                  <c:v>0.21100000000000002</c:v>
                </c:pt>
                <c:pt idx="2">
                  <c:v>0.20899999999999999</c:v>
                </c:pt>
                <c:pt idx="3">
                  <c:v>0.30199999999999999</c:v>
                </c:pt>
                <c:pt idx="4">
                  <c:v>0.20399999999999999</c:v>
                </c:pt>
                <c:pt idx="5">
                  <c:v>0.214</c:v>
                </c:pt>
                <c:pt idx="6">
                  <c:v>0.16200000000000001</c:v>
                </c:pt>
                <c:pt idx="7">
                  <c:v>0.13</c:v>
                </c:pt>
                <c:pt idx="8">
                  <c:v>9.1999999999999998E-2</c:v>
                </c:pt>
                <c:pt idx="9">
                  <c:v>7.9000000000000001E-2</c:v>
                </c:pt>
                <c:pt idx="10">
                  <c:v>0.106</c:v>
                </c:pt>
                <c:pt idx="11">
                  <c:v>7.400000000000001E-2</c:v>
                </c:pt>
                <c:pt idx="12">
                  <c:v>0.14599999999999999</c:v>
                </c:pt>
              </c:numCache>
            </c:numRef>
          </c:val>
          <c:smooth val="0"/>
          <c:extLst>
            <c:ext xmlns:c16="http://schemas.microsoft.com/office/drawing/2014/chart" uri="{C3380CC4-5D6E-409C-BE32-E72D297353CC}">
              <c16:uniqueId val="{00000004-80BA-4808-B06E-9A9A96FC3E87}"/>
            </c:ext>
          </c:extLst>
        </c:ser>
        <c:dLbls>
          <c:showLegendKey val="0"/>
          <c:showVal val="0"/>
          <c:showCatName val="0"/>
          <c:showSerName val="0"/>
          <c:showPercent val="0"/>
          <c:showBubbleSize val="0"/>
        </c:dLbls>
        <c:smooth val="0"/>
        <c:axId val="1511989616"/>
        <c:axId val="1552559040"/>
      </c:lineChart>
      <c:catAx>
        <c:axId val="151198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2559040"/>
        <c:crosses val="autoZero"/>
        <c:auto val="1"/>
        <c:lblAlgn val="ctr"/>
        <c:lblOffset val="100"/>
        <c:noMultiLvlLbl val="0"/>
      </c:catAx>
      <c:valAx>
        <c:axId val="15525590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98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0.06063</cdr:x>
      <cdr:y>0.10657</cdr:y>
    </cdr:from>
    <cdr:to>
      <cdr:x>0.17677</cdr:x>
      <cdr:y>0.80194</cdr:y>
    </cdr:to>
    <cdr:sp macro="" textlink="">
      <cdr:nvSpPr>
        <cdr:cNvPr id="2" name="TextBox 1">
          <a:extLst xmlns:a="http://schemas.openxmlformats.org/drawingml/2006/main">
            <a:ext uri="{FF2B5EF4-FFF2-40B4-BE49-F238E27FC236}">
              <a16:creationId xmlns:a16="http://schemas.microsoft.com/office/drawing/2014/main" id="{6C0EFA96-EAE4-499E-900B-A32588BCCEBB}"/>
            </a:ext>
          </a:extLst>
        </cdr:cNvPr>
        <cdr:cNvSpPr txBox="1"/>
      </cdr:nvSpPr>
      <cdr:spPr>
        <a:xfrm xmlns:a="http://schemas.openxmlformats.org/drawingml/2006/main">
          <a:off x="452439" y="471489"/>
          <a:ext cx="866776" cy="3076575"/>
        </a:xfrm>
        <a:prstGeom xmlns:a="http://schemas.openxmlformats.org/drawingml/2006/main" prst="rect">
          <a:avLst/>
        </a:prstGeom>
        <a:ln xmlns:a="http://schemas.openxmlformats.org/drawingml/2006/main">
          <a:solidFill>
            <a:schemeClr val="bg1">
              <a:lumMod val="5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i="1" dirty="0">
              <a:ln>
                <a:noFill/>
              </a:ln>
            </a:rPr>
            <a:t>Great Recession</a:t>
          </a:r>
        </a:p>
        <a:p xmlns:a="http://schemas.openxmlformats.org/drawingml/2006/main">
          <a:r>
            <a:rPr lang="en-US" sz="800" i="1" dirty="0">
              <a:ln>
                <a:noFill/>
              </a:ln>
            </a:rPr>
            <a:t>December</a:t>
          </a:r>
          <a:r>
            <a:rPr lang="en-US" sz="800" i="1" baseline="0" dirty="0">
              <a:ln>
                <a:noFill/>
              </a:ln>
            </a:rPr>
            <a:t> 2007-June 2009</a:t>
          </a:r>
          <a:endParaRPr lang="en-US" sz="800" i="1" dirty="0">
            <a:ln>
              <a:noFill/>
            </a:ln>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60BBD-690F-4BC0-96F8-38176AD20138}"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6A5F4-4E3B-4D12-A9E9-1FB5AC40FFB5}" type="slidenum">
              <a:rPr lang="en-US" smtClean="0"/>
              <a:t>‹#›</a:t>
            </a:fld>
            <a:endParaRPr lang="en-US"/>
          </a:p>
        </p:txBody>
      </p:sp>
    </p:spTree>
    <p:extLst>
      <p:ext uri="{BB962C8B-B14F-4D97-AF65-F5344CB8AC3E}">
        <p14:creationId xmlns:p14="http://schemas.microsoft.com/office/powerpoint/2010/main" val="231631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will have four components.</a:t>
            </a:r>
          </a:p>
          <a:p>
            <a:endParaRPr lang="en-US" dirty="0"/>
          </a:p>
          <a:p>
            <a:r>
              <a:rPr lang="en-US" b="1" dirty="0"/>
              <a:t>Section one </a:t>
            </a:r>
            <a:r>
              <a:rPr lang="en-US" dirty="0"/>
              <a:t>will identify some of the employment challenges military community members face.  We will also discuss the attributes they bring to the workplace, and why they make great employees.</a:t>
            </a:r>
          </a:p>
          <a:p>
            <a:endParaRPr lang="en-US" dirty="0"/>
          </a:p>
          <a:p>
            <a:r>
              <a:rPr lang="en-US" b="1" dirty="0"/>
              <a:t>In the second section </a:t>
            </a:r>
            <a:r>
              <a:rPr lang="en-US" dirty="0"/>
              <a:t>we will discuss some of the trends related to veteran and military spouse employees including unemployment rates, disparities in employment, and trends related to diversity, equity, and inclusion.</a:t>
            </a:r>
          </a:p>
          <a:p>
            <a:endParaRPr lang="en-US" dirty="0"/>
          </a:p>
          <a:p>
            <a:r>
              <a:rPr lang="en-US" b="1" dirty="0"/>
              <a:t>In section three </a:t>
            </a:r>
            <a:r>
              <a:rPr lang="en-US" dirty="0"/>
              <a:t>we will discuss the business case for hiring military connected employees.</a:t>
            </a:r>
          </a:p>
          <a:p>
            <a:endParaRPr lang="en-US" dirty="0"/>
          </a:p>
          <a:p>
            <a:r>
              <a:rPr lang="en-US" b="1" dirty="0"/>
              <a:t>And finally</a:t>
            </a:r>
            <a:r>
              <a:rPr lang="en-US" dirty="0"/>
              <a:t>, we will look at some of the best practices you can use for sustaining military hiring programs across the employment lifecycle. </a:t>
            </a:r>
          </a:p>
        </p:txBody>
      </p:sp>
      <p:sp>
        <p:nvSpPr>
          <p:cNvPr id="4" name="Slide Number Placeholder 3"/>
          <p:cNvSpPr>
            <a:spLocks noGrp="1"/>
          </p:cNvSpPr>
          <p:nvPr>
            <p:ph type="sldNum" sz="quarter" idx="5"/>
          </p:nvPr>
        </p:nvSpPr>
        <p:spPr/>
        <p:txBody>
          <a:bodyPr/>
          <a:lstStyle/>
          <a:p>
            <a:fld id="{C0AAB8B6-A13D-4746-8D30-A0B5CA24C681}" type="slidenum">
              <a:rPr lang="en-US" smtClean="0"/>
              <a:t>2</a:t>
            </a:fld>
            <a:endParaRPr lang="en-US"/>
          </a:p>
        </p:txBody>
      </p:sp>
    </p:spTree>
    <p:extLst>
      <p:ext uri="{BB962C8B-B14F-4D97-AF65-F5344CB8AC3E}">
        <p14:creationId xmlns:p14="http://schemas.microsoft.com/office/powerpoint/2010/main" val="2690152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established why veterans and military spouses make great employees, let’s talk about some of the trends that are influencing veteran and military hiring. </a:t>
            </a:r>
          </a:p>
        </p:txBody>
      </p:sp>
      <p:sp>
        <p:nvSpPr>
          <p:cNvPr id="4" name="Slide Number Placeholder 3"/>
          <p:cNvSpPr>
            <a:spLocks noGrp="1"/>
          </p:cNvSpPr>
          <p:nvPr>
            <p:ph type="sldNum" sz="quarter" idx="5"/>
          </p:nvPr>
        </p:nvSpPr>
        <p:spPr/>
        <p:txBody>
          <a:bodyPr/>
          <a:lstStyle/>
          <a:p>
            <a:fld id="{C0AAB8B6-A13D-4746-8D30-A0B5CA24C681}" type="slidenum">
              <a:rPr lang="en-US" smtClean="0"/>
              <a:t>11</a:t>
            </a:fld>
            <a:endParaRPr lang="en-US"/>
          </a:p>
        </p:txBody>
      </p:sp>
    </p:spTree>
    <p:extLst>
      <p:ext uri="{BB962C8B-B14F-4D97-AF65-F5344CB8AC3E}">
        <p14:creationId xmlns:p14="http://schemas.microsoft.com/office/powerpoint/2010/main" val="25776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a few trends that continue to impact veteran and military spouse employment.</a:t>
            </a:r>
          </a:p>
          <a:p>
            <a:endParaRPr lang="en-US" dirty="0"/>
          </a:p>
          <a:p>
            <a:r>
              <a:rPr lang="en-US" dirty="0"/>
              <a:t>Keep in mind that since 2001 over 3 million veterans have joined the civilian workforce.  Service members continue to transition from the military each year and most of them are working age.  Veterans often say that their transition to employment is one of the biggest challenges they face when leaving the military.  </a:t>
            </a:r>
          </a:p>
        </p:txBody>
      </p:sp>
      <p:sp>
        <p:nvSpPr>
          <p:cNvPr id="4" name="Slide Number Placeholder 3"/>
          <p:cNvSpPr>
            <a:spLocks noGrp="1"/>
          </p:cNvSpPr>
          <p:nvPr>
            <p:ph type="sldNum" sz="quarter" idx="5"/>
          </p:nvPr>
        </p:nvSpPr>
        <p:spPr/>
        <p:txBody>
          <a:bodyPr/>
          <a:lstStyle/>
          <a:p>
            <a:fld id="{C0AAB8B6-A13D-4746-8D30-A0B5CA24C681}" type="slidenum">
              <a:rPr lang="en-US" smtClean="0"/>
              <a:t>12</a:t>
            </a:fld>
            <a:endParaRPr lang="en-US"/>
          </a:p>
        </p:txBody>
      </p:sp>
    </p:spTree>
    <p:extLst>
      <p:ext uri="{BB962C8B-B14F-4D97-AF65-F5344CB8AC3E}">
        <p14:creationId xmlns:p14="http://schemas.microsoft.com/office/powerpoint/2010/main" val="3196501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Recognizing the challenges veterans face with regard to employment has led the public, private, and nonprofit sectors to work together to help, and many successful partnerships have developed as a result including the Veteran Jobs Mission, the U.S. Chamber of Commerce Foundation’s Hiring Our Heroes Program, and a host of others. </a:t>
            </a:r>
          </a:p>
          <a:p>
            <a:endParaRPr lang="en-US" dirty="0"/>
          </a:p>
          <a:p>
            <a:r>
              <a:rPr lang="en-US" dirty="0"/>
              <a:t>While many of these efforts have been quite successful in impacting the unemployment rate for veterans, the employment rate for military spouses has remained relatively unchanged.  On a positive note, there has been a greater recognition of the impacts of military service on families and a number of efforts have formed to try to impact the problem of spouse employment.  This has also included greater emphasis on military caregivers and veterans with disabilities. </a:t>
            </a:r>
          </a:p>
          <a:p>
            <a:endParaRPr lang="en-US" dirty="0"/>
          </a:p>
          <a:p>
            <a:r>
              <a:rPr lang="en-US" dirty="0"/>
              <a:t>Some other significant trends mirror broader workplace trends such as a focus on “the future of work,” an acceleration of remote work, and an emphasis on diversity, equity, and inclusion.</a:t>
            </a:r>
          </a:p>
        </p:txBody>
      </p:sp>
      <p:sp>
        <p:nvSpPr>
          <p:cNvPr id="4" name="Slide Number Placeholder 3"/>
          <p:cNvSpPr>
            <a:spLocks noGrp="1"/>
          </p:cNvSpPr>
          <p:nvPr>
            <p:ph type="sldNum" sz="quarter" idx="5"/>
          </p:nvPr>
        </p:nvSpPr>
        <p:spPr/>
        <p:txBody>
          <a:bodyPr/>
          <a:lstStyle/>
          <a:p>
            <a:fld id="{C0AAB8B6-A13D-4746-8D30-A0B5CA24C681}" type="slidenum">
              <a:rPr lang="en-US" smtClean="0"/>
              <a:t>13</a:t>
            </a:fld>
            <a:endParaRPr lang="en-US"/>
          </a:p>
        </p:txBody>
      </p:sp>
    </p:spTree>
    <p:extLst>
      <p:ext uri="{BB962C8B-B14F-4D97-AF65-F5344CB8AC3E}">
        <p14:creationId xmlns:p14="http://schemas.microsoft.com/office/powerpoint/2010/main" val="498594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even thought the veteran population is smaller than in recent years, it is more diverse than ever before.  Women veterans for example are the fastest growing subpopulation. According to the VA, the total population of women veterans, for example, is expected to increase significantly at an average rate of about 18,000 women per year for the next 10 years.</a:t>
            </a:r>
          </a:p>
          <a:p>
            <a:endParaRPr lang="en-US" dirty="0"/>
          </a:p>
          <a:p>
            <a:r>
              <a:rPr lang="en-US" dirty="0"/>
              <a:t>The post-9/11 veteran population is a large component of the veteran population with 20% of all veterans having served after 9/11.  They have high levels of education, are more likely to have a service-connected disability, more likely to have experienced combat, and many are likely to experience underemployment despite the fact that veteran employment rates had improved dramatically prior to COVID-19. </a:t>
            </a:r>
          </a:p>
        </p:txBody>
      </p:sp>
      <p:sp>
        <p:nvSpPr>
          <p:cNvPr id="4" name="Slide Number Placeholder 3"/>
          <p:cNvSpPr>
            <a:spLocks noGrp="1"/>
          </p:cNvSpPr>
          <p:nvPr>
            <p:ph type="sldNum" sz="quarter" idx="5"/>
          </p:nvPr>
        </p:nvSpPr>
        <p:spPr/>
        <p:txBody>
          <a:bodyPr/>
          <a:lstStyle/>
          <a:p>
            <a:fld id="{C0AAB8B6-A13D-4746-8D30-A0B5CA24C681}" type="slidenum">
              <a:rPr lang="en-US" smtClean="0"/>
              <a:t>14</a:t>
            </a:fld>
            <a:endParaRPr lang="en-US"/>
          </a:p>
        </p:txBody>
      </p:sp>
    </p:spTree>
    <p:extLst>
      <p:ext uri="{BB962C8B-B14F-4D97-AF65-F5344CB8AC3E}">
        <p14:creationId xmlns:p14="http://schemas.microsoft.com/office/powerpoint/2010/main" val="4132534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unemployment numbers are constantly changing, and veterans unemployment has suffered during COVID-19,  It is important to understand where we’ve been and where we want to go in the future. As you can see veteran employment has improved over time after peaking during the “great recession”  in 2011 when many of the most significant employment focused efforts began.  </a:t>
            </a:r>
          </a:p>
          <a:p>
            <a:endParaRPr lang="en-US" dirty="0"/>
          </a:p>
          <a:p>
            <a:r>
              <a:rPr lang="en-US" dirty="0"/>
              <a:t>Many of the initiatives that have been implemented over the past decade appear to have influenced the employment rates of veterans which is one reason it is so encouraging that you have chosen to participate in this training.  We believe that your efforts as a human resource professional can have a substantial impact on hiring veterans and military spouses.</a:t>
            </a:r>
          </a:p>
        </p:txBody>
      </p:sp>
      <p:sp>
        <p:nvSpPr>
          <p:cNvPr id="4" name="Slide Number Placeholder 3"/>
          <p:cNvSpPr>
            <a:spLocks noGrp="1"/>
          </p:cNvSpPr>
          <p:nvPr>
            <p:ph type="sldNum" sz="quarter" idx="5"/>
          </p:nvPr>
        </p:nvSpPr>
        <p:spPr/>
        <p:txBody>
          <a:bodyPr/>
          <a:lstStyle/>
          <a:p>
            <a:fld id="{C0AAB8B6-A13D-4746-8D30-A0B5CA24C681}" type="slidenum">
              <a:rPr lang="en-US" smtClean="0"/>
              <a:t>15</a:t>
            </a:fld>
            <a:endParaRPr lang="en-US"/>
          </a:p>
        </p:txBody>
      </p:sp>
    </p:spTree>
    <p:extLst>
      <p:ext uri="{BB962C8B-B14F-4D97-AF65-F5344CB8AC3E}">
        <p14:creationId xmlns:p14="http://schemas.microsoft.com/office/powerpoint/2010/main" val="2952263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veterans have seen a decline in their unemployment rates across the past decade, military spouses have seen relatively high unemployment that has been resistant to change.  In fact, military spouses have an unemployment rate that is roughly three times that of their civilian peers despite a number of efforts in recent years focused on hiring military spouses.  This is one of the reasons we focus on both veterans and military spouses in this training.</a:t>
            </a:r>
          </a:p>
        </p:txBody>
      </p:sp>
      <p:sp>
        <p:nvSpPr>
          <p:cNvPr id="4" name="Slide Number Placeholder 3"/>
          <p:cNvSpPr>
            <a:spLocks noGrp="1"/>
          </p:cNvSpPr>
          <p:nvPr>
            <p:ph type="sldNum" sz="quarter" idx="5"/>
          </p:nvPr>
        </p:nvSpPr>
        <p:spPr/>
        <p:txBody>
          <a:bodyPr/>
          <a:lstStyle/>
          <a:p>
            <a:fld id="{C0AAB8B6-A13D-4746-8D30-A0B5CA24C681}" type="slidenum">
              <a:rPr lang="en-US" smtClean="0"/>
              <a:t>16</a:t>
            </a:fld>
            <a:endParaRPr lang="en-US"/>
          </a:p>
        </p:txBody>
      </p:sp>
    </p:spTree>
    <p:extLst>
      <p:ext uri="{BB962C8B-B14F-4D97-AF65-F5344CB8AC3E}">
        <p14:creationId xmlns:p14="http://schemas.microsoft.com/office/powerpoint/2010/main" val="1006220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some of the barrier and challenges faced by veterans and military spouses as well as some of their strengths.</a:t>
            </a:r>
          </a:p>
        </p:txBody>
      </p:sp>
      <p:sp>
        <p:nvSpPr>
          <p:cNvPr id="4" name="Slide Number Placeholder 3"/>
          <p:cNvSpPr>
            <a:spLocks noGrp="1"/>
          </p:cNvSpPr>
          <p:nvPr>
            <p:ph type="sldNum" sz="quarter" idx="5"/>
          </p:nvPr>
        </p:nvSpPr>
        <p:spPr/>
        <p:txBody>
          <a:bodyPr/>
          <a:lstStyle/>
          <a:p>
            <a:fld id="{C0AAB8B6-A13D-4746-8D30-A0B5CA24C681}" type="slidenum">
              <a:rPr lang="en-US" smtClean="0"/>
              <a:t>17</a:t>
            </a:fld>
            <a:endParaRPr lang="en-US"/>
          </a:p>
        </p:txBody>
      </p:sp>
    </p:spTree>
    <p:extLst>
      <p:ext uri="{BB962C8B-B14F-4D97-AF65-F5344CB8AC3E}">
        <p14:creationId xmlns:p14="http://schemas.microsoft.com/office/powerpoint/2010/main" val="1722031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common veteran challenges include:</a:t>
            </a:r>
          </a:p>
          <a:p>
            <a:endParaRPr lang="en-US" dirty="0"/>
          </a:p>
          <a:p>
            <a:r>
              <a:rPr lang="en-US" dirty="0"/>
              <a:t>Translating military experience</a:t>
            </a:r>
          </a:p>
          <a:p>
            <a:r>
              <a:rPr lang="en-US" dirty="0"/>
              <a:t>Finding the right job match</a:t>
            </a:r>
          </a:p>
          <a:p>
            <a:r>
              <a:rPr lang="en-US" dirty="0"/>
              <a:t>Obtaining education and credentials</a:t>
            </a:r>
          </a:p>
          <a:p>
            <a:r>
              <a:rPr lang="en-US" dirty="0"/>
              <a:t>Identifying the right job opportunities</a:t>
            </a:r>
          </a:p>
          <a:p>
            <a:r>
              <a:rPr lang="en-US" dirty="0"/>
              <a:t>Service-connected disabilities</a:t>
            </a:r>
          </a:p>
          <a:p>
            <a:r>
              <a:rPr lang="en-US" dirty="0"/>
              <a:t>Stereotypes and stigma</a:t>
            </a:r>
          </a:p>
          <a:p>
            <a:endParaRPr lang="en-US" dirty="0"/>
          </a:p>
          <a:p>
            <a:r>
              <a:rPr lang="en-US" dirty="0"/>
              <a:t>Some common military spouse challenges include:</a:t>
            </a:r>
          </a:p>
          <a:p>
            <a:r>
              <a:rPr lang="en-US" dirty="0"/>
              <a:t>Frequent relocations</a:t>
            </a:r>
          </a:p>
          <a:p>
            <a:r>
              <a:rPr lang="en-US" dirty="0"/>
              <a:t>Resume’ gaps</a:t>
            </a:r>
          </a:p>
          <a:p>
            <a:r>
              <a:rPr lang="en-US" dirty="0"/>
              <a:t>Licensure Transferability</a:t>
            </a:r>
          </a:p>
          <a:p>
            <a:r>
              <a:rPr lang="en-US" dirty="0"/>
              <a:t>Access and cost of childcare</a:t>
            </a:r>
          </a:p>
          <a:p>
            <a:r>
              <a:rPr lang="en-US" dirty="0"/>
              <a:t>Unemployment and underemployment</a:t>
            </a:r>
          </a:p>
          <a:p>
            <a:r>
              <a:rPr lang="en-US" dirty="0"/>
              <a:t>Parenting responsibilities </a:t>
            </a:r>
          </a:p>
          <a:p>
            <a:r>
              <a:rPr lang="en-US" dirty="0"/>
              <a:t>Earnings</a:t>
            </a:r>
          </a:p>
          <a:p>
            <a:r>
              <a:rPr lang="en-US" dirty="0"/>
              <a:t>Lack of job portability </a:t>
            </a:r>
          </a:p>
          <a:p>
            <a:endParaRPr lang="en-US" dirty="0"/>
          </a:p>
        </p:txBody>
      </p:sp>
      <p:sp>
        <p:nvSpPr>
          <p:cNvPr id="4" name="Slide Number Placeholder 3"/>
          <p:cNvSpPr>
            <a:spLocks noGrp="1"/>
          </p:cNvSpPr>
          <p:nvPr>
            <p:ph type="sldNum" sz="quarter" idx="5"/>
          </p:nvPr>
        </p:nvSpPr>
        <p:spPr/>
        <p:txBody>
          <a:bodyPr/>
          <a:lstStyle/>
          <a:p>
            <a:fld id="{C0AAB8B6-A13D-4746-8D30-A0B5CA24C681}" type="slidenum">
              <a:rPr lang="en-US" smtClean="0"/>
              <a:t>18</a:t>
            </a:fld>
            <a:endParaRPr lang="en-US"/>
          </a:p>
        </p:txBody>
      </p:sp>
    </p:spTree>
    <p:extLst>
      <p:ext uri="{BB962C8B-B14F-4D97-AF65-F5344CB8AC3E}">
        <p14:creationId xmlns:p14="http://schemas.microsoft.com/office/powerpoint/2010/main" val="385679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r>
              <a:rPr lang="en-US" sz="1100" dirty="0"/>
              <a:t>Veterans and military spouses are often included under the same hiring initiatives but the business case, their skillsets, strengths, and workplace preparedness may be different.</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dirty="0"/>
              <a:t>Veterans may have work experience, leadership, industry-relevant certifications but be unable to translate into civilian terms</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dirty="0"/>
              <a:t>May be reluctant or lack vocabulary or knowledge of civilian workforce to highlight strengths</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dirty="0"/>
              <a:t>May lack civilian network </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dirty="0"/>
              <a:t>May desire different work than previously done in the military (may want to use their experiences, but in a new role)</a:t>
            </a:r>
          </a:p>
          <a:p>
            <a:pPr marL="285750" indent="-285750">
              <a:buFont typeface="Arial" panose="020B0604020202020204" pitchFamily="34" charset="0"/>
              <a:buChar char="•"/>
            </a:pPr>
            <a:endParaRPr lang="en-US" sz="1100" dirty="0"/>
          </a:p>
          <a:p>
            <a:r>
              <a:rPr lang="en-US" sz="1100" dirty="0"/>
              <a:t>Military spouses may be highly educated but either lack experience, have resume’ gaps, or non-linear work experiences</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dirty="0"/>
              <a:t>Employers may have stereotypes or beliefs about veterans and military spouses that influence their behavior </a:t>
            </a: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C0AAB8B6-A13D-4746-8D30-A0B5CA24C681}" type="slidenum">
              <a:rPr lang="en-US" smtClean="0"/>
              <a:t>19</a:t>
            </a:fld>
            <a:endParaRPr lang="en-US"/>
          </a:p>
        </p:txBody>
      </p:sp>
    </p:spTree>
    <p:extLst>
      <p:ext uri="{BB962C8B-B14F-4D97-AF65-F5344CB8AC3E}">
        <p14:creationId xmlns:p14="http://schemas.microsoft.com/office/powerpoint/2010/main" val="582091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some of the challenges veterans and military spouses face with regard to employment it is easy to see why a business might want to try and help, but the reality is that hiring efforts need to be tied to the goals of the business, and that’s why we want to spend some time talking about the business case for hiring veterans and military spouses. </a:t>
            </a:r>
          </a:p>
        </p:txBody>
      </p:sp>
      <p:sp>
        <p:nvSpPr>
          <p:cNvPr id="4" name="Slide Number Placeholder 3"/>
          <p:cNvSpPr>
            <a:spLocks noGrp="1"/>
          </p:cNvSpPr>
          <p:nvPr>
            <p:ph type="sldNum" sz="quarter" idx="5"/>
          </p:nvPr>
        </p:nvSpPr>
        <p:spPr/>
        <p:txBody>
          <a:bodyPr/>
          <a:lstStyle/>
          <a:p>
            <a:fld id="{C0AAB8B6-A13D-4746-8D30-A0B5CA24C681}" type="slidenum">
              <a:rPr lang="en-US" smtClean="0"/>
              <a:t>20</a:t>
            </a:fld>
            <a:endParaRPr lang="en-US"/>
          </a:p>
        </p:txBody>
      </p:sp>
    </p:spTree>
    <p:extLst>
      <p:ext uri="{BB962C8B-B14F-4D97-AF65-F5344CB8AC3E}">
        <p14:creationId xmlns:p14="http://schemas.microsoft.com/office/powerpoint/2010/main" val="228595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will have four primary objectives. </a:t>
            </a:r>
          </a:p>
          <a:p>
            <a:endParaRPr lang="en-US" dirty="0"/>
          </a:p>
          <a:p>
            <a:r>
              <a:rPr lang="en-US" dirty="0"/>
              <a:t>By the end of this module, you should:</a:t>
            </a:r>
          </a:p>
          <a:p>
            <a:endParaRPr lang="en-US" dirty="0"/>
          </a:p>
          <a:p>
            <a:r>
              <a:rPr lang="en-US" dirty="0"/>
              <a:t>Understand the employment barriers challenges, and assets veterans and military spouses bring to the workplace</a:t>
            </a:r>
          </a:p>
          <a:p>
            <a:endParaRPr lang="en-US" dirty="0"/>
          </a:p>
          <a:p>
            <a:r>
              <a:rPr lang="en-US" dirty="0"/>
              <a:t>Be familiar with the employment trends including the overall employment situation for veterans and military spouses</a:t>
            </a:r>
          </a:p>
          <a:p>
            <a:endParaRPr lang="en-US" dirty="0"/>
          </a:p>
          <a:p>
            <a:r>
              <a:rPr lang="en-US" dirty="0"/>
              <a:t>Understand what a business case is and why it is important to articulate a business case for your military hiring program</a:t>
            </a:r>
          </a:p>
          <a:p>
            <a:endParaRPr lang="en-US" dirty="0"/>
          </a:p>
          <a:p>
            <a:r>
              <a:rPr lang="en-US" dirty="0"/>
              <a:t>Have an understanding of best practices that can be utilized across the employee lifecycle when developing a military hiring program  </a:t>
            </a:r>
          </a:p>
          <a:p>
            <a:endParaRPr lang="en-US" dirty="0"/>
          </a:p>
          <a:p>
            <a:endParaRPr lang="en-US" dirty="0"/>
          </a:p>
        </p:txBody>
      </p:sp>
      <p:sp>
        <p:nvSpPr>
          <p:cNvPr id="4" name="Slide Number Placeholder 3"/>
          <p:cNvSpPr>
            <a:spLocks noGrp="1"/>
          </p:cNvSpPr>
          <p:nvPr>
            <p:ph type="sldNum" sz="quarter" idx="5"/>
          </p:nvPr>
        </p:nvSpPr>
        <p:spPr/>
        <p:txBody>
          <a:bodyPr/>
          <a:lstStyle/>
          <a:p>
            <a:fld id="{C0AAB8B6-A13D-4746-8D30-A0B5CA24C681}" type="slidenum">
              <a:rPr lang="en-US" smtClean="0"/>
              <a:t>3</a:t>
            </a:fld>
            <a:endParaRPr lang="en-US"/>
          </a:p>
        </p:txBody>
      </p:sp>
    </p:spTree>
    <p:extLst>
      <p:ext uri="{BB962C8B-B14F-4D97-AF65-F5344CB8AC3E}">
        <p14:creationId xmlns:p14="http://schemas.microsoft.com/office/powerpoint/2010/main" val="676145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First, let’s think about why a veteran or military spouse would want to work for your business?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Veterans and military spouses rely heavily on what their peers say about your company and what they read on the internet.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Manage your online reputation actively and consistently, through social media and sites like Instagram, Indeed, Yelp, LinkedIn and Facebook.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Your greatest brand ambassadors are Veterans employed by you who can speak favorably about their experiences. </a:t>
            </a:r>
          </a:p>
        </p:txBody>
      </p:sp>
      <p:sp>
        <p:nvSpPr>
          <p:cNvPr id="4" name="Slide Number Placeholder 3"/>
          <p:cNvSpPr>
            <a:spLocks noGrp="1"/>
          </p:cNvSpPr>
          <p:nvPr>
            <p:ph type="sldNum" sz="quarter" idx="5"/>
          </p:nvPr>
        </p:nvSpPr>
        <p:spPr/>
        <p:txBody>
          <a:bodyPr/>
          <a:lstStyle/>
          <a:p>
            <a:fld id="{CD834DAD-DF98-44E2-A25C-0E8DEB5DEE33}" type="slidenum">
              <a:rPr lang="en-US" smtClean="0"/>
              <a:t>21</a:t>
            </a:fld>
            <a:endParaRPr lang="en-US" dirty="0"/>
          </a:p>
        </p:txBody>
      </p:sp>
    </p:spTree>
    <p:extLst>
      <p:ext uri="{BB962C8B-B14F-4D97-AF65-F5344CB8AC3E}">
        <p14:creationId xmlns:p14="http://schemas.microsoft.com/office/powerpoint/2010/main" val="3130227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Now let’s consider why you would want to hire veterans or military spouses. </a:t>
            </a:r>
          </a:p>
          <a:p>
            <a:pPr marL="171450" indent="-171450">
              <a:buFont typeface="Arial" panose="020B0604020202020204" pitchFamily="34" charset="0"/>
              <a:buChar char="•"/>
            </a:pPr>
            <a:r>
              <a:rPr lang="en-US" dirty="0"/>
              <a:t>First, veteran’s skills are proven under the toughest of environments. Veterans will get behind a purpose. When there is a sense of purpose, leaders can optimize Veteran talent because they operate from the “us before me” mental model. </a:t>
            </a:r>
          </a:p>
          <a:p>
            <a:pPr marL="171450" indent="-171450">
              <a:buFont typeface="Arial" panose="020B0604020202020204" pitchFamily="34" charset="0"/>
              <a:buChar char="•"/>
            </a:pPr>
            <a:r>
              <a:rPr lang="en-US" dirty="0"/>
              <a:t>They add value to organizational performance because veterans garner early equity among peers, management and cross functional teams.</a:t>
            </a:r>
          </a:p>
          <a:p>
            <a:pPr marL="171450" indent="-171450">
              <a:buFont typeface="Arial" panose="020B0604020202020204" pitchFamily="34" charset="0"/>
              <a:buChar char="•"/>
            </a:pPr>
            <a:r>
              <a:rPr lang="en-US" dirty="0"/>
              <a:t>Likewise, military spouses have shown they are adaptable, educated, and can persevere.  </a:t>
            </a:r>
          </a:p>
          <a:p>
            <a:pPr marL="171450" indent="-171450">
              <a:buFont typeface="Arial" panose="020B0604020202020204" pitchFamily="34" charset="0"/>
              <a:buChar char="•"/>
            </a:pPr>
            <a:r>
              <a:rPr lang="en-US" dirty="0"/>
              <a:t>There can also be tangible reasons organizations want to hire veterans like the Work Opportunity Tax Credit, for example. </a:t>
            </a:r>
          </a:p>
          <a:p>
            <a:pPr marL="171450" indent="-171450">
              <a:buFont typeface="Arial" panose="020B0604020202020204" pitchFamily="34" charset="0"/>
              <a:buChar char="•"/>
            </a:pPr>
            <a:r>
              <a:rPr lang="en-US" dirty="0"/>
              <a:t>In general, organizations say that their reasons for hiring military affiliated employees are because they are “good for business” </a:t>
            </a:r>
          </a:p>
        </p:txBody>
      </p:sp>
      <p:sp>
        <p:nvSpPr>
          <p:cNvPr id="4" name="Slide Number Placeholder 3"/>
          <p:cNvSpPr>
            <a:spLocks noGrp="1"/>
          </p:cNvSpPr>
          <p:nvPr>
            <p:ph type="sldNum" sz="quarter" idx="5"/>
          </p:nvPr>
        </p:nvSpPr>
        <p:spPr/>
        <p:txBody>
          <a:bodyPr/>
          <a:lstStyle/>
          <a:p>
            <a:fld id="{CD834DAD-DF98-44E2-A25C-0E8DEB5DEE33}" type="slidenum">
              <a:rPr lang="en-US" smtClean="0"/>
              <a:t>22</a:t>
            </a:fld>
            <a:endParaRPr lang="en-US" dirty="0"/>
          </a:p>
        </p:txBody>
      </p:sp>
    </p:spTree>
    <p:extLst>
      <p:ext uri="{BB962C8B-B14F-4D97-AF65-F5344CB8AC3E}">
        <p14:creationId xmlns:p14="http://schemas.microsoft.com/office/powerpoint/2010/main" val="3830308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then, what is the business case for hiring veterans or military spouses? </a:t>
            </a:r>
          </a:p>
          <a:p>
            <a:endParaRPr lang="en-US" dirty="0"/>
          </a:p>
          <a:p>
            <a:r>
              <a:rPr lang="en-US" dirty="0"/>
              <a:t>Before we answer that question, let’s talk about what a business case is.   A business case captures the reasoning behind a certain project or task and how it relates to the organizations’ overall goals.</a:t>
            </a:r>
          </a:p>
          <a:p>
            <a:endParaRPr lang="en-US" dirty="0"/>
          </a:p>
          <a:p>
            <a:r>
              <a:rPr lang="en-US" dirty="0"/>
              <a:t>Having a business case for military affiliated hiring is important because is explains how it benefits the business, what resources will be used, whether there will be buy-in, why types of positions and roles align with the initiatives’ goals, and what steps should be taken to make the effort successful.  </a:t>
            </a:r>
          </a:p>
          <a:p>
            <a:endParaRPr lang="en-US" dirty="0"/>
          </a:p>
          <a:p>
            <a:r>
              <a:rPr lang="en-US" dirty="0"/>
              <a:t>Take a minute to think about what the business case for military-affiliated hiring is for your organization. </a:t>
            </a:r>
          </a:p>
        </p:txBody>
      </p:sp>
      <p:sp>
        <p:nvSpPr>
          <p:cNvPr id="4" name="Slide Number Placeholder 3"/>
          <p:cNvSpPr>
            <a:spLocks noGrp="1"/>
          </p:cNvSpPr>
          <p:nvPr>
            <p:ph type="sldNum" sz="quarter" idx="5"/>
          </p:nvPr>
        </p:nvSpPr>
        <p:spPr/>
        <p:txBody>
          <a:bodyPr/>
          <a:lstStyle/>
          <a:p>
            <a:fld id="{C0AAB8B6-A13D-4746-8D30-A0B5CA24C681}" type="slidenum">
              <a:rPr lang="en-US" smtClean="0"/>
              <a:t>23</a:t>
            </a:fld>
            <a:endParaRPr lang="en-US"/>
          </a:p>
        </p:txBody>
      </p:sp>
    </p:spTree>
    <p:extLst>
      <p:ext uri="{BB962C8B-B14F-4D97-AF65-F5344CB8AC3E}">
        <p14:creationId xmlns:p14="http://schemas.microsoft.com/office/powerpoint/2010/main" val="1788061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you were able to construct your own business case example, sometimes it is helpful to see an example.  Take a minute to read the example we’ve included here and see how it compares to your own.  </a:t>
            </a:r>
          </a:p>
          <a:p>
            <a:endParaRPr lang="en-US" dirty="0"/>
          </a:p>
          <a:p>
            <a:r>
              <a:rPr lang="en-US" dirty="0"/>
              <a:t>Is there anything you’d like to change? </a:t>
            </a:r>
          </a:p>
        </p:txBody>
      </p:sp>
      <p:sp>
        <p:nvSpPr>
          <p:cNvPr id="4" name="Slide Number Placeholder 3"/>
          <p:cNvSpPr>
            <a:spLocks noGrp="1"/>
          </p:cNvSpPr>
          <p:nvPr>
            <p:ph type="sldNum" sz="quarter" idx="5"/>
          </p:nvPr>
        </p:nvSpPr>
        <p:spPr/>
        <p:txBody>
          <a:bodyPr/>
          <a:lstStyle/>
          <a:p>
            <a:fld id="{C0AAB8B6-A13D-4746-8D30-A0B5CA24C681}" type="slidenum">
              <a:rPr lang="en-US" smtClean="0"/>
              <a:t>24</a:t>
            </a:fld>
            <a:endParaRPr lang="en-US"/>
          </a:p>
        </p:txBody>
      </p:sp>
    </p:spTree>
    <p:extLst>
      <p:ext uri="{BB962C8B-B14F-4D97-AF65-F5344CB8AC3E}">
        <p14:creationId xmlns:p14="http://schemas.microsoft.com/office/powerpoint/2010/main" val="4181305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this module, you will see examples of companies who have successfully  implemented veteran and military spouse hiring initiatives.  We hope you will take time to read these examples such as the one for Fiserv because hopefully they will inspire you in thinking about your own military hiring efforts.   We also hope you will consider reaching out to organizations who have already successfully implemented programs in their organizations as this is one of the best ways to adopt practices that have already been successful. </a:t>
            </a:r>
          </a:p>
        </p:txBody>
      </p:sp>
      <p:sp>
        <p:nvSpPr>
          <p:cNvPr id="4" name="Slide Number Placeholder 3"/>
          <p:cNvSpPr>
            <a:spLocks noGrp="1"/>
          </p:cNvSpPr>
          <p:nvPr>
            <p:ph type="sldNum" sz="quarter" idx="5"/>
          </p:nvPr>
        </p:nvSpPr>
        <p:spPr/>
        <p:txBody>
          <a:bodyPr/>
          <a:lstStyle/>
          <a:p>
            <a:fld id="{CD834DAD-DF98-44E2-A25C-0E8DEB5DEE33}" type="slidenum">
              <a:rPr lang="en-US" smtClean="0"/>
              <a:t>25</a:t>
            </a:fld>
            <a:endParaRPr lang="en-US" dirty="0"/>
          </a:p>
        </p:txBody>
      </p:sp>
    </p:spTree>
    <p:extLst>
      <p:ext uri="{BB962C8B-B14F-4D97-AF65-F5344CB8AC3E}">
        <p14:creationId xmlns:p14="http://schemas.microsoft.com/office/powerpoint/2010/main" val="1362818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learned a little about veterans and military spouses what they bring to the workplace, and how to think about a business case, let’s think about how to implement a military hiring program by taking a look at the employee lifecycle. </a:t>
            </a:r>
          </a:p>
        </p:txBody>
      </p:sp>
      <p:sp>
        <p:nvSpPr>
          <p:cNvPr id="4" name="Slide Number Placeholder 3"/>
          <p:cNvSpPr>
            <a:spLocks noGrp="1"/>
          </p:cNvSpPr>
          <p:nvPr>
            <p:ph type="sldNum" sz="quarter" idx="5"/>
          </p:nvPr>
        </p:nvSpPr>
        <p:spPr/>
        <p:txBody>
          <a:bodyPr/>
          <a:lstStyle/>
          <a:p>
            <a:fld id="{C0AAB8B6-A13D-4746-8D30-A0B5CA24C681}" type="slidenum">
              <a:rPr lang="en-US" smtClean="0"/>
              <a:t>26</a:t>
            </a:fld>
            <a:endParaRPr lang="en-US"/>
          </a:p>
        </p:txBody>
      </p:sp>
    </p:spTree>
    <p:extLst>
      <p:ext uri="{BB962C8B-B14F-4D97-AF65-F5344CB8AC3E}">
        <p14:creationId xmlns:p14="http://schemas.microsoft.com/office/powerpoint/2010/main" val="3583264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Mapping the employee’s journey will give you visibility to their experience.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 will also be able to build a dashboard providing tangible metrics on the strengths and areas to improve the employee experience.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will talk about: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Employer readiness</a:t>
            </a:r>
          </a:p>
          <a:p>
            <a:pPr marL="171450" indent="-171450">
              <a:buFont typeface="Arial" panose="020B0604020202020204" pitchFamily="34" charset="0"/>
              <a:buChar char="•"/>
            </a:pPr>
            <a:r>
              <a:rPr lang="en-US" dirty="0"/>
              <a:t>Talent Acquisition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Talent Onboarding</a:t>
            </a:r>
          </a:p>
          <a:p>
            <a:pPr marL="171450" indent="-171450">
              <a:buFont typeface="Arial" panose="020B0604020202020204" pitchFamily="34" charset="0"/>
              <a:buChar char="•"/>
            </a:pPr>
            <a:r>
              <a:rPr lang="en-US" dirty="0"/>
              <a:t>Talent Development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Talent Mobility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is worth noting that these are the same processes use would use with any employee.  You probably can do many of the same things you have always done.  This module will help you think about some of the things that may be unique to veterans and military spouses.</a:t>
            </a:r>
          </a:p>
        </p:txBody>
      </p:sp>
      <p:sp>
        <p:nvSpPr>
          <p:cNvPr id="4" name="Slide Number Placeholder 3"/>
          <p:cNvSpPr>
            <a:spLocks noGrp="1"/>
          </p:cNvSpPr>
          <p:nvPr>
            <p:ph type="sldNum" sz="quarter" idx="5"/>
          </p:nvPr>
        </p:nvSpPr>
        <p:spPr/>
        <p:txBody>
          <a:bodyPr/>
          <a:lstStyle/>
          <a:p>
            <a:fld id="{CD834DAD-DF98-44E2-A25C-0E8DEB5DEE33}" type="slidenum">
              <a:rPr lang="en-US" smtClean="0"/>
              <a:t>27</a:t>
            </a:fld>
            <a:endParaRPr lang="en-US" dirty="0"/>
          </a:p>
        </p:txBody>
      </p:sp>
    </p:spTree>
    <p:extLst>
      <p:ext uri="{BB962C8B-B14F-4D97-AF65-F5344CB8AC3E}">
        <p14:creationId xmlns:p14="http://schemas.microsoft.com/office/powerpoint/2010/main" val="4022774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forward. Here are a few questions you can ask yourself. </a:t>
            </a:r>
          </a:p>
          <a:p>
            <a:endParaRPr lang="en-US" dirty="0"/>
          </a:p>
          <a:p>
            <a:r>
              <a:rPr lang="en-US" dirty="0"/>
              <a:t>Take some time to answer these questions before we move to the final section of this module where we will discuss the employee lifecycle. </a:t>
            </a:r>
          </a:p>
        </p:txBody>
      </p:sp>
      <p:sp>
        <p:nvSpPr>
          <p:cNvPr id="4" name="Slide Number Placeholder 3"/>
          <p:cNvSpPr>
            <a:spLocks noGrp="1"/>
          </p:cNvSpPr>
          <p:nvPr>
            <p:ph type="sldNum" sz="quarter" idx="5"/>
          </p:nvPr>
        </p:nvSpPr>
        <p:spPr/>
        <p:txBody>
          <a:bodyPr/>
          <a:lstStyle/>
          <a:p>
            <a:fld id="{C0AAB8B6-A13D-4746-8D30-A0B5CA24C681}" type="slidenum">
              <a:rPr lang="en-US" smtClean="0"/>
              <a:t>28</a:t>
            </a:fld>
            <a:endParaRPr lang="en-US"/>
          </a:p>
        </p:txBody>
      </p:sp>
    </p:spTree>
    <p:extLst>
      <p:ext uri="{BB962C8B-B14F-4D97-AF65-F5344CB8AC3E}">
        <p14:creationId xmlns:p14="http://schemas.microsoft.com/office/powerpoint/2010/main" val="848071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that we have answered these two questions, “Why do you want to hire a veteran?” and “Why would veterans want to work at your business?” Let’s discuss alignment.</a:t>
            </a:r>
          </a:p>
          <a:p>
            <a:pPr marL="171450" indent="-171450">
              <a:buFont typeface="Arial" panose="020B0604020202020204" pitchFamily="34" charset="0"/>
              <a:buChar char="•"/>
            </a:pPr>
            <a:r>
              <a:rPr lang="en-US" dirty="0"/>
              <a:t>Alignment is the synergy of workforce readiness. To ensure that synergy is occurring, veterans and employers need to examine a few things:</a:t>
            </a:r>
            <a:br>
              <a:rPr lang="en-US" dirty="0"/>
            </a:br>
            <a:endParaRPr lang="en-US" dirty="0"/>
          </a:p>
          <a:p>
            <a:pPr marL="0" indent="0">
              <a:buFont typeface="Arial" panose="020B0604020202020204" pitchFamily="34" charset="0"/>
              <a:buNone/>
            </a:pPr>
            <a:r>
              <a:rPr lang="en-US" b="1" dirty="0"/>
              <a:t>Veteran</a:t>
            </a:r>
          </a:p>
          <a:p>
            <a:pPr marL="171450" indent="-171450">
              <a:buFont typeface="Arial" panose="020B0604020202020204" pitchFamily="34" charset="0"/>
              <a:buChar char="•"/>
            </a:pPr>
            <a:r>
              <a:rPr lang="en-US" dirty="0"/>
              <a:t>Do my current military skills match the needs of the role(s) that interest me?</a:t>
            </a:r>
          </a:p>
          <a:p>
            <a:pPr marL="171450" indent="-171450">
              <a:buFont typeface="Arial" panose="020B0604020202020204" pitchFamily="34" charset="0"/>
              <a:buChar char="•"/>
            </a:pPr>
            <a:r>
              <a:rPr lang="en-US" dirty="0"/>
              <a:t>Is the role in my preferred career field? </a:t>
            </a:r>
          </a:p>
          <a:p>
            <a:pPr marL="171450" indent="-171450">
              <a:buFont typeface="Arial" panose="020B0604020202020204" pitchFamily="34" charset="0"/>
              <a:buChar char="•"/>
            </a:pPr>
            <a:r>
              <a:rPr lang="en-US" dirty="0"/>
              <a:t>Am I leveraging preferential hiring policies if they are available? </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Employer</a:t>
            </a:r>
          </a:p>
          <a:p>
            <a:pPr marL="171450" indent="-171450">
              <a:buFont typeface="Arial" panose="020B0604020202020204" pitchFamily="34" charset="0"/>
              <a:buChar char="•"/>
            </a:pPr>
            <a:r>
              <a:rPr lang="en-US" dirty="0"/>
              <a:t>Do we as a business, have a working knowledge of military skills?</a:t>
            </a:r>
          </a:p>
          <a:p>
            <a:pPr marL="171450" indent="-171450">
              <a:buFont typeface="Arial" panose="020B0604020202020204" pitchFamily="34" charset="0"/>
              <a:buChar char="•"/>
            </a:pPr>
            <a:r>
              <a:rPr lang="en-US" dirty="0"/>
              <a:t>Does our current workforce development support Veterans?</a:t>
            </a:r>
          </a:p>
          <a:p>
            <a:pPr marL="171450" indent="-171450">
              <a:buFont typeface="Arial" panose="020B0604020202020204" pitchFamily="34" charset="0"/>
              <a:buChar char="•"/>
            </a:pPr>
            <a:r>
              <a:rPr lang="en-US" dirty="0"/>
              <a:t>Do we currently have, or can we implement any other workplace supports to ensure success for both our veteran hires and non-veteran hires?</a:t>
            </a:r>
          </a:p>
          <a:p>
            <a:pPr marL="171450" indent="-171450">
              <a:buFont typeface="Arial" panose="020B0604020202020204" pitchFamily="34" charset="0"/>
              <a:buChar char="•"/>
            </a:pPr>
            <a:r>
              <a:rPr lang="en-US" dirty="0"/>
              <a:t>If you can answer yes to these questions, you are well on your way to workforce readiness alignment!</a:t>
            </a:r>
            <a:endParaRPr lang="en-US" b="1" dirty="0"/>
          </a:p>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29</a:t>
            </a:fld>
            <a:endParaRPr lang="en-US" dirty="0"/>
          </a:p>
        </p:txBody>
      </p:sp>
    </p:spTree>
    <p:extLst>
      <p:ext uri="{BB962C8B-B14F-4D97-AF65-F5344CB8AC3E}">
        <p14:creationId xmlns:p14="http://schemas.microsoft.com/office/powerpoint/2010/main" val="1516591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One reason we discussed the business case for your military hiring program is because it is essential that your workplace is prepared.  You have looked at why and how you will hire veterans, but have you looked at whether your workplace itself is prepared?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often look at whether employees are ready to enter the workplace, but sometimes we forget to look at whether the workplace itself is prepared for certain </a:t>
            </a:r>
            <a:r>
              <a:rPr lang="en-US" dirty="0" err="1"/>
              <a:t>emplyees</a:t>
            </a:r>
            <a:r>
              <a:rPr lang="en-US" dirty="0"/>
              <a:t>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Several things  are paramount to your success.  </a:t>
            </a:r>
          </a:p>
        </p:txBody>
      </p:sp>
      <p:sp>
        <p:nvSpPr>
          <p:cNvPr id="4" name="Slide Number Placeholder 3"/>
          <p:cNvSpPr>
            <a:spLocks noGrp="1"/>
          </p:cNvSpPr>
          <p:nvPr>
            <p:ph type="sldNum" sz="quarter" idx="5"/>
          </p:nvPr>
        </p:nvSpPr>
        <p:spPr/>
        <p:txBody>
          <a:bodyPr/>
          <a:lstStyle/>
          <a:p>
            <a:fld id="{CD834DAD-DF98-44E2-A25C-0E8DEB5DEE33}" type="slidenum">
              <a:rPr lang="en-US" smtClean="0"/>
              <a:t>30</a:t>
            </a:fld>
            <a:endParaRPr lang="en-US" dirty="0"/>
          </a:p>
        </p:txBody>
      </p:sp>
    </p:spTree>
    <p:extLst>
      <p:ext uri="{BB962C8B-B14F-4D97-AF65-F5344CB8AC3E}">
        <p14:creationId xmlns:p14="http://schemas.microsoft.com/office/powerpoint/2010/main" val="265716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by talking about some of the challenges and barriers the military community face with regard to employment.   </a:t>
            </a:r>
          </a:p>
          <a:p>
            <a:endParaRPr lang="en-US" dirty="0"/>
          </a:p>
          <a:p>
            <a:r>
              <a:rPr lang="en-US" dirty="0"/>
              <a:t>While it is important to understand these challenges, we emphasize how many strengths they bring to the workplace. </a:t>
            </a:r>
          </a:p>
        </p:txBody>
      </p:sp>
      <p:sp>
        <p:nvSpPr>
          <p:cNvPr id="4" name="Slide Number Placeholder 3"/>
          <p:cNvSpPr>
            <a:spLocks noGrp="1"/>
          </p:cNvSpPr>
          <p:nvPr>
            <p:ph type="sldNum" sz="quarter" idx="5"/>
          </p:nvPr>
        </p:nvSpPr>
        <p:spPr/>
        <p:txBody>
          <a:bodyPr/>
          <a:lstStyle/>
          <a:p>
            <a:fld id="{C0AAB8B6-A13D-4746-8D30-A0B5CA24C681}" type="slidenum">
              <a:rPr lang="en-US" smtClean="0"/>
              <a:t>4</a:t>
            </a:fld>
            <a:endParaRPr lang="en-US"/>
          </a:p>
        </p:txBody>
      </p:sp>
    </p:spTree>
    <p:extLst>
      <p:ext uri="{BB962C8B-B14F-4D97-AF65-F5344CB8AC3E}">
        <p14:creationId xmlns:p14="http://schemas.microsoft.com/office/powerpoint/2010/main" val="3368321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Understand the veteran population is a unique component of your broader workforce.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Your investment in these elements set the foundation to deliver huge dividends in the success of your program.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exampl</a:t>
            </a:r>
            <a:r>
              <a:rPr lang="en-US" dirty="0"/>
              <a:t>e, y</a:t>
            </a:r>
            <a:r>
              <a:rPr lang="en-US" sz="1200" b="0" i="0" u="none" strike="noStrike" kern="1200" baseline="0" dirty="0">
                <a:solidFill>
                  <a:schemeClr val="tx1"/>
                </a:solidFill>
                <a:latin typeface="+mn-lt"/>
                <a:ea typeface="+mn-ea"/>
                <a:cs typeface="+mn-cs"/>
              </a:rPr>
              <a:t>our website should include elements to make your military branding effective. </a:t>
            </a:r>
          </a:p>
        </p:txBody>
      </p:sp>
      <p:sp>
        <p:nvSpPr>
          <p:cNvPr id="4" name="Slide Number Placeholder 3"/>
          <p:cNvSpPr>
            <a:spLocks noGrp="1"/>
          </p:cNvSpPr>
          <p:nvPr>
            <p:ph type="sldNum" sz="quarter" idx="5"/>
          </p:nvPr>
        </p:nvSpPr>
        <p:spPr/>
        <p:txBody>
          <a:bodyPr/>
          <a:lstStyle/>
          <a:p>
            <a:fld id="{CD834DAD-DF98-44E2-A25C-0E8DEB5DEE33}" type="slidenum">
              <a:rPr lang="en-US" smtClean="0"/>
              <a:t>31</a:t>
            </a:fld>
            <a:endParaRPr lang="en-US" dirty="0"/>
          </a:p>
        </p:txBody>
      </p:sp>
    </p:spTree>
    <p:extLst>
      <p:ext uri="{BB962C8B-B14F-4D97-AF65-F5344CB8AC3E}">
        <p14:creationId xmlns:p14="http://schemas.microsoft.com/office/powerpoint/2010/main" val="3705413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dirty="0"/>
              <a:t>Take a moment to see how Coca-Cola implemented their employer readiness efforts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Noe that the opportunity to become an </a:t>
            </a:r>
            <a:r>
              <a:rPr lang="en-US" dirty="0"/>
              <a:t>American Corporate </a:t>
            </a:r>
            <a:r>
              <a:rPr lang="en-US" dirty="0" err="1"/>
              <a:t>Partern</a:t>
            </a:r>
            <a:r>
              <a:rPr lang="en-US" sz="1200" b="0" i="0" u="none" strike="noStrike" kern="1200" baseline="0" dirty="0">
                <a:solidFill>
                  <a:schemeClr val="tx1"/>
                </a:solidFill>
                <a:latin typeface="+mn-lt"/>
                <a:ea typeface="+mn-ea"/>
                <a:cs typeface="+mn-cs"/>
              </a:rPr>
              <a:t> mentor is open to all Coca-Cola employees – Veterans and civilians alike. (14)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Though he has never served in the military, William Smith, director of leadership communications for Coca-Cola North America, became an ACP mentor to honor friends and family who have served as well as to learn from the life experience of Veterans. (15)</a:t>
            </a:r>
          </a:p>
        </p:txBody>
      </p:sp>
      <p:sp>
        <p:nvSpPr>
          <p:cNvPr id="4" name="Slide Number Placeholder 3"/>
          <p:cNvSpPr>
            <a:spLocks noGrp="1"/>
          </p:cNvSpPr>
          <p:nvPr>
            <p:ph type="sldNum" sz="quarter" idx="5"/>
          </p:nvPr>
        </p:nvSpPr>
        <p:spPr/>
        <p:txBody>
          <a:bodyPr/>
          <a:lstStyle/>
          <a:p>
            <a:fld id="{CD834DAD-DF98-44E2-A25C-0E8DEB5DEE33}" type="slidenum">
              <a:rPr lang="en-US" smtClean="0"/>
              <a:t>32</a:t>
            </a:fld>
            <a:endParaRPr lang="en-US" dirty="0"/>
          </a:p>
        </p:txBody>
      </p:sp>
    </p:spTree>
    <p:extLst>
      <p:ext uri="{BB962C8B-B14F-4D97-AF65-F5344CB8AC3E}">
        <p14:creationId xmlns:p14="http://schemas.microsoft.com/office/powerpoint/2010/main" val="935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Typically, if you’re looking to hire people for a long-term position, you should aim for talent acquisition, so as to lower a potentially high turnover rate, which is a possible effect of recruiting less-qualified candidates.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Talent acquisition takes more time up-front but will ultimately help you build the best possible team for your company.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Any good strategy always has a process model or cycle. On the next slide we’ll look at a five-step talent acquisition process and questions you should ask to ensure you’re developing a holistic strategy. </a:t>
            </a:r>
          </a:p>
        </p:txBody>
      </p:sp>
      <p:sp>
        <p:nvSpPr>
          <p:cNvPr id="4" name="Slide Number Placeholder 3"/>
          <p:cNvSpPr>
            <a:spLocks noGrp="1"/>
          </p:cNvSpPr>
          <p:nvPr>
            <p:ph type="sldNum" sz="quarter" idx="5"/>
          </p:nvPr>
        </p:nvSpPr>
        <p:spPr/>
        <p:txBody>
          <a:bodyPr/>
          <a:lstStyle/>
          <a:p>
            <a:fld id="{CD834DAD-DF98-44E2-A25C-0E8DEB5DEE33}" type="slidenum">
              <a:rPr lang="en-US" smtClean="0"/>
              <a:t>33</a:t>
            </a:fld>
            <a:endParaRPr lang="en-US" dirty="0"/>
          </a:p>
        </p:txBody>
      </p:sp>
    </p:spTree>
    <p:extLst>
      <p:ext uri="{BB962C8B-B14F-4D97-AF65-F5344CB8AC3E}">
        <p14:creationId xmlns:p14="http://schemas.microsoft.com/office/powerpoint/2010/main" val="2458913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These five- steps are intended to work in concert with each other.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Predictive analytics is what makes talent acquisition the predictive step in your employee lifecycle. The great thing about analytics, it can show what can happen or explain the drivers in an outcome…such as how likely will a candidate stay at your company.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Let’s spend some time unpacking and understanding the impact of relationship building, interview styles, interview technique </a:t>
            </a:r>
          </a:p>
        </p:txBody>
      </p:sp>
      <p:sp>
        <p:nvSpPr>
          <p:cNvPr id="4" name="Slide Number Placeholder 3"/>
          <p:cNvSpPr>
            <a:spLocks noGrp="1"/>
          </p:cNvSpPr>
          <p:nvPr>
            <p:ph type="sldNum" sz="quarter" idx="5"/>
          </p:nvPr>
        </p:nvSpPr>
        <p:spPr/>
        <p:txBody>
          <a:bodyPr/>
          <a:lstStyle/>
          <a:p>
            <a:fld id="{CD834DAD-DF98-44E2-A25C-0E8DEB5DEE33}" type="slidenum">
              <a:rPr lang="en-US" smtClean="0"/>
              <a:t>34</a:t>
            </a:fld>
            <a:endParaRPr lang="en-US" dirty="0"/>
          </a:p>
        </p:txBody>
      </p:sp>
    </p:spTree>
    <p:extLst>
      <p:ext uri="{BB962C8B-B14F-4D97-AF65-F5344CB8AC3E}">
        <p14:creationId xmlns:p14="http://schemas.microsoft.com/office/powerpoint/2010/main" val="3950374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ensure the most-effective interviews with individuals who have served in the military or their spouses, hiring managers should be trained on interviewing techniques.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O*NET is a source for hiring managers and HR to learn about military occupational codes.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Avoid judgment around job changes for spouses and family members supporting those who served. Some may have been required to relocate, and others may not. Their moving is no different from nonmilitary spouses who relocate because of their spouse's job. Interviews should probe for accomplishments, correlative skills and details revealing their adaptability and ability to manage more-stressful roles with efficiency and diligence. (20)</a:t>
            </a:r>
          </a:p>
        </p:txBody>
      </p:sp>
      <p:sp>
        <p:nvSpPr>
          <p:cNvPr id="4" name="Slide Number Placeholder 3"/>
          <p:cNvSpPr>
            <a:spLocks noGrp="1"/>
          </p:cNvSpPr>
          <p:nvPr>
            <p:ph type="sldNum" sz="quarter" idx="5"/>
          </p:nvPr>
        </p:nvSpPr>
        <p:spPr/>
        <p:txBody>
          <a:bodyPr/>
          <a:lstStyle/>
          <a:p>
            <a:fld id="{CD834DAD-DF98-44E2-A25C-0E8DEB5DEE33}" type="slidenum">
              <a:rPr lang="en-US" smtClean="0"/>
              <a:t>35</a:t>
            </a:fld>
            <a:endParaRPr lang="en-US" dirty="0"/>
          </a:p>
        </p:txBody>
      </p:sp>
    </p:spTree>
    <p:extLst>
      <p:ext uri="{BB962C8B-B14F-4D97-AF65-F5344CB8AC3E}">
        <p14:creationId xmlns:p14="http://schemas.microsoft.com/office/powerpoint/2010/main" val="2678600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These styles provide the best opportunities for the interviewer to engage applicants in conversations that invite them to shift out of the military's polite and respectful mode, which may involve applicants' giving short responses.  </a:t>
            </a:r>
          </a:p>
          <a:p>
            <a:r>
              <a:rPr lang="en-US" sz="1200" b="0" i="0" u="none" strike="noStrike" kern="1200" baseline="0" dirty="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fld id="{CD834DAD-DF98-44E2-A25C-0E8DEB5DEE33}" type="slidenum">
              <a:rPr lang="en-US" smtClean="0"/>
              <a:t>36</a:t>
            </a:fld>
            <a:endParaRPr lang="en-US" dirty="0"/>
          </a:p>
        </p:txBody>
      </p:sp>
    </p:spTree>
    <p:extLst>
      <p:ext uri="{BB962C8B-B14F-4D97-AF65-F5344CB8AC3E}">
        <p14:creationId xmlns:p14="http://schemas.microsoft.com/office/powerpoint/2010/main" val="3110415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According to </a:t>
            </a:r>
            <a:r>
              <a:rPr lang="en-US" sz="1200" b="0" i="0" u="none" strike="noStrike" kern="1200" baseline="0" dirty="0" err="1">
                <a:solidFill>
                  <a:schemeClr val="tx1"/>
                </a:solidFill>
                <a:latin typeface="+mn-lt"/>
                <a:ea typeface="+mn-ea"/>
                <a:cs typeface="+mn-cs"/>
              </a:rPr>
              <a:t>SmashFly's</a:t>
            </a:r>
            <a:r>
              <a:rPr lang="en-US" sz="1200" b="0" i="0" u="none" strike="noStrike" kern="1200" baseline="0" dirty="0">
                <a:solidFill>
                  <a:schemeClr val="tx1"/>
                </a:solidFill>
                <a:latin typeface="+mn-lt"/>
                <a:ea typeface="+mn-ea"/>
                <a:cs typeface="+mn-cs"/>
              </a:rPr>
              <a:t> 2018 Recruitment Marketing Benchmarks Report for the Fortune 500, 33% of Fortune 500 companies that offer candidates an opportunity to opt-in to job alerts or a talent network never send an email post-confirmation. (22)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Talent Board's 2016 Candidate Experience research report revealed that 47%of candidates were still waiting to hear back from employers two months after they applied. (22)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 clear when defining the necessary competencies and skills for each role in which you’re sourcing.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Keep in mind, a competency is the ability to do something successfully while a skill is the learned activity: a skill is the “how” while a competency is the “what”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Develop, nurture and leverage positive relationships with hiring managers; you are business partners. Be sure to get their input on job descriptions and insight on when they’d like their new employee(s) to start. </a:t>
            </a:r>
          </a:p>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37</a:t>
            </a:fld>
            <a:endParaRPr lang="en-US" dirty="0"/>
          </a:p>
        </p:txBody>
      </p:sp>
    </p:spTree>
    <p:extLst>
      <p:ext uri="{BB962C8B-B14F-4D97-AF65-F5344CB8AC3E}">
        <p14:creationId xmlns:p14="http://schemas.microsoft.com/office/powerpoint/2010/main" val="3942492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Military spouse candidates may have difficulty demonstrating they are good fit for a position through their resume’ alone.  Their resume’s may show gaps, be functional instead of chronological, show short duration jobs or underemployment among other things. </a:t>
            </a:r>
          </a:p>
        </p:txBody>
      </p:sp>
      <p:sp>
        <p:nvSpPr>
          <p:cNvPr id="4" name="Slide Number Placeholder 3"/>
          <p:cNvSpPr>
            <a:spLocks noGrp="1"/>
          </p:cNvSpPr>
          <p:nvPr>
            <p:ph type="sldNum" sz="quarter" idx="5"/>
          </p:nvPr>
        </p:nvSpPr>
        <p:spPr/>
        <p:txBody>
          <a:bodyPr/>
          <a:lstStyle/>
          <a:p>
            <a:fld id="{C0AAB8B6-A13D-4746-8D30-A0B5CA24C681}" type="slidenum">
              <a:rPr lang="en-US" smtClean="0"/>
              <a:t>38</a:t>
            </a:fld>
            <a:endParaRPr lang="en-US"/>
          </a:p>
        </p:txBody>
      </p:sp>
    </p:spTree>
    <p:extLst>
      <p:ext uri="{BB962C8B-B14F-4D97-AF65-F5344CB8AC3E}">
        <p14:creationId xmlns:p14="http://schemas.microsoft.com/office/powerpoint/2010/main" val="793411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you take these factors into account when reviewing military spouse resumes and consider using high touch approaches such as behavioral or situational interviewing, connecting with references, and allowing for opportunities for spouses to self-identify if they wish to.  Please keep in mind that not all spouses will want to self-identify as there may be concerns that an employer will be unwilling to consider their application due to fears about anticipated relocation, lack of experience, or other biases. </a:t>
            </a:r>
          </a:p>
        </p:txBody>
      </p:sp>
      <p:sp>
        <p:nvSpPr>
          <p:cNvPr id="4" name="Slide Number Placeholder 3"/>
          <p:cNvSpPr>
            <a:spLocks noGrp="1"/>
          </p:cNvSpPr>
          <p:nvPr>
            <p:ph type="sldNum" sz="quarter" idx="5"/>
          </p:nvPr>
        </p:nvSpPr>
        <p:spPr/>
        <p:txBody>
          <a:bodyPr/>
          <a:lstStyle/>
          <a:p>
            <a:fld id="{C0AAB8B6-A13D-4746-8D30-A0B5CA24C681}" type="slidenum">
              <a:rPr lang="en-US" smtClean="0"/>
              <a:t>39</a:t>
            </a:fld>
            <a:endParaRPr lang="en-US"/>
          </a:p>
        </p:txBody>
      </p:sp>
    </p:spTree>
    <p:extLst>
      <p:ext uri="{BB962C8B-B14F-4D97-AF65-F5344CB8AC3E}">
        <p14:creationId xmlns:p14="http://schemas.microsoft.com/office/powerpoint/2010/main" val="3787547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Nothing is better than seeing something with your own eyes. When you host a hiring fair at your location, veterans can experience your culture and the people who work there in real time.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is a great opportunity for veterans to be exposed to not just what you do…but how you do it.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simple email, text or call to assure them you have received their resume will go a long way.</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Veterans talk to each other and they will rely heavily on relationships. Curating the applicant experience for veterans is the golden ticket to relationship building and earning a brand ambassador.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Think about hiring for soft-skills and training for hard-skills. Veterans often come to the workplace eager to learn, but come equipped with soft-skills that make them assets in the workplace.  Keep in mind that many veterans have access to robust educational benefits and training opportunities that they can utilize in filling any gaps they may have. </a:t>
            </a:r>
          </a:p>
        </p:txBody>
      </p:sp>
      <p:sp>
        <p:nvSpPr>
          <p:cNvPr id="4" name="Slide Number Placeholder 3"/>
          <p:cNvSpPr>
            <a:spLocks noGrp="1"/>
          </p:cNvSpPr>
          <p:nvPr>
            <p:ph type="sldNum" sz="quarter" idx="5"/>
          </p:nvPr>
        </p:nvSpPr>
        <p:spPr/>
        <p:txBody>
          <a:bodyPr/>
          <a:lstStyle/>
          <a:p>
            <a:fld id="{CD834DAD-DF98-44E2-A25C-0E8DEB5DEE33}" type="slidenum">
              <a:rPr lang="en-US" smtClean="0"/>
              <a:t>40</a:t>
            </a:fld>
            <a:endParaRPr lang="en-US" dirty="0"/>
          </a:p>
        </p:txBody>
      </p:sp>
    </p:spTree>
    <p:extLst>
      <p:ext uri="{BB962C8B-B14F-4D97-AF65-F5344CB8AC3E}">
        <p14:creationId xmlns:p14="http://schemas.microsoft.com/office/powerpoint/2010/main" val="123940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about developing military cultural competence, having an awareness of the unique employment challenges members of the military community face, the strengths they bring to the workplace, the business case for hiring them, and how you can help as a human resource professional.  </a:t>
            </a:r>
          </a:p>
          <a:p>
            <a:endParaRPr lang="en-US" dirty="0"/>
          </a:p>
          <a:p>
            <a:r>
              <a:rPr lang="en-US" dirty="0"/>
              <a:t>There are many specific strategies you can use, which we will discuss later in this module. It is important to remember that they ALL involve using good HR practices just like you would use for any other employee.  </a:t>
            </a:r>
          </a:p>
          <a:p>
            <a:endParaRPr lang="en-US" dirty="0"/>
          </a:p>
          <a:p>
            <a:r>
              <a:rPr lang="en-US" dirty="0"/>
              <a:t>These include:</a:t>
            </a:r>
          </a:p>
          <a:p>
            <a:endParaRPr lang="en-US" dirty="0"/>
          </a:p>
          <a:p>
            <a:pPr marL="171450" indent="-171450">
              <a:buFont typeface="Arial" panose="020B0604020202020204" pitchFamily="34" charset="0"/>
              <a:buChar char="•"/>
            </a:pPr>
            <a:r>
              <a:rPr lang="en-US" dirty="0"/>
              <a:t>Promoting inclusive policies and practices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Communicating the desire to be inclusive and welcoming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Using unique strategies that apply directly to veterans and military spouses when needed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utilizing existing resources such as an existing employee resource group, or an employee assistance program to help with unique workplace challenges</a:t>
            </a:r>
          </a:p>
        </p:txBody>
      </p:sp>
      <p:sp>
        <p:nvSpPr>
          <p:cNvPr id="4" name="Slide Number Placeholder 3"/>
          <p:cNvSpPr>
            <a:spLocks noGrp="1"/>
          </p:cNvSpPr>
          <p:nvPr>
            <p:ph type="sldNum" sz="quarter" idx="5"/>
          </p:nvPr>
        </p:nvSpPr>
        <p:spPr/>
        <p:txBody>
          <a:bodyPr/>
          <a:lstStyle/>
          <a:p>
            <a:fld id="{C0AAB8B6-A13D-4746-8D30-A0B5CA24C681}" type="slidenum">
              <a:rPr lang="en-US" smtClean="0"/>
              <a:t>5</a:t>
            </a:fld>
            <a:endParaRPr lang="en-US"/>
          </a:p>
        </p:txBody>
      </p:sp>
    </p:spTree>
    <p:extLst>
      <p:ext uri="{BB962C8B-B14F-4D97-AF65-F5344CB8AC3E}">
        <p14:creationId xmlns:p14="http://schemas.microsoft.com/office/powerpoint/2010/main" val="3216454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dirty="0"/>
              <a:t>We’ve included Lockheed Martin as an example of using technology to improve their talent acquisition processes.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example, they leveraging technology that stimulates discussion by engaging the candidate, veteran, and internal employees .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Veterans, candidates and internal employees can exchange information on their social media platform and become familiar with each other in a safe environment. </a:t>
            </a:r>
          </a:p>
        </p:txBody>
      </p:sp>
      <p:sp>
        <p:nvSpPr>
          <p:cNvPr id="4" name="Slide Number Placeholder 3"/>
          <p:cNvSpPr>
            <a:spLocks noGrp="1"/>
          </p:cNvSpPr>
          <p:nvPr>
            <p:ph type="sldNum" sz="quarter" idx="5"/>
          </p:nvPr>
        </p:nvSpPr>
        <p:spPr/>
        <p:txBody>
          <a:bodyPr/>
          <a:lstStyle/>
          <a:p>
            <a:fld id="{CD834DAD-DF98-44E2-A25C-0E8DEB5DEE33}" type="slidenum">
              <a:rPr lang="en-US" smtClean="0"/>
              <a:t>41</a:t>
            </a:fld>
            <a:endParaRPr lang="en-US" dirty="0"/>
          </a:p>
        </p:txBody>
      </p:sp>
    </p:spTree>
    <p:extLst>
      <p:ext uri="{BB962C8B-B14F-4D97-AF65-F5344CB8AC3E}">
        <p14:creationId xmlns:p14="http://schemas.microsoft.com/office/powerpoint/2010/main" val="3854407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the list in your module for some additional best practices for veteran and military spouse talent acquisition. </a:t>
            </a:r>
          </a:p>
        </p:txBody>
      </p:sp>
      <p:sp>
        <p:nvSpPr>
          <p:cNvPr id="4" name="Slide Number Placeholder 3"/>
          <p:cNvSpPr>
            <a:spLocks noGrp="1"/>
          </p:cNvSpPr>
          <p:nvPr>
            <p:ph type="sldNum" sz="quarter" idx="5"/>
          </p:nvPr>
        </p:nvSpPr>
        <p:spPr/>
        <p:txBody>
          <a:bodyPr/>
          <a:lstStyle/>
          <a:p>
            <a:fld id="{C0AAB8B6-A13D-4746-8D30-A0B5CA24C681}" type="slidenum">
              <a:rPr lang="en-US" smtClean="0"/>
              <a:t>42</a:t>
            </a:fld>
            <a:endParaRPr lang="en-US"/>
          </a:p>
        </p:txBody>
      </p:sp>
    </p:spTree>
    <p:extLst>
      <p:ext uri="{BB962C8B-B14F-4D97-AF65-F5344CB8AC3E}">
        <p14:creationId xmlns:p14="http://schemas.microsoft.com/office/powerpoint/2010/main" val="1027314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included a few tips on how you can source veteran and military spouse candidates. Please be sure to review those tips to think through how you would source potential military affiliated job candidates.</a:t>
            </a:r>
          </a:p>
        </p:txBody>
      </p:sp>
      <p:sp>
        <p:nvSpPr>
          <p:cNvPr id="4" name="Slide Number Placeholder 3"/>
          <p:cNvSpPr>
            <a:spLocks noGrp="1"/>
          </p:cNvSpPr>
          <p:nvPr>
            <p:ph type="sldNum" sz="quarter" idx="5"/>
          </p:nvPr>
        </p:nvSpPr>
        <p:spPr/>
        <p:txBody>
          <a:bodyPr/>
          <a:lstStyle/>
          <a:p>
            <a:fld id="{C0AAB8B6-A13D-4746-8D30-A0B5CA24C681}" type="slidenum">
              <a:rPr lang="en-US" smtClean="0"/>
              <a:t>43</a:t>
            </a:fld>
            <a:endParaRPr lang="en-US"/>
          </a:p>
        </p:txBody>
      </p:sp>
    </p:spTree>
    <p:extLst>
      <p:ext uri="{BB962C8B-B14F-4D97-AF65-F5344CB8AC3E}">
        <p14:creationId xmlns:p14="http://schemas.microsoft.com/office/powerpoint/2010/main" val="253811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Now let’s talk about onboarding. This is where your employee value proposition comes to life…simply put, you make good on the promises you gave during the acquisition stage.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Onboarding is a comprehensive process involving management and other employees that starts the first minute your new employee walks through the door and can last up to 12 months. Onboarding that last longer generates great impact on retention. New employees have more opportunities to be coached and exchange information. 	</a:t>
            </a:r>
          </a:p>
        </p:txBody>
      </p:sp>
      <p:sp>
        <p:nvSpPr>
          <p:cNvPr id="4" name="Slide Number Placeholder 3"/>
          <p:cNvSpPr>
            <a:spLocks noGrp="1"/>
          </p:cNvSpPr>
          <p:nvPr>
            <p:ph type="sldNum" sz="quarter" idx="5"/>
          </p:nvPr>
        </p:nvSpPr>
        <p:spPr/>
        <p:txBody>
          <a:bodyPr/>
          <a:lstStyle/>
          <a:p>
            <a:fld id="{CD834DAD-DF98-44E2-A25C-0E8DEB5DEE33}" type="slidenum">
              <a:rPr lang="en-US" smtClean="0"/>
              <a:t>44</a:t>
            </a:fld>
            <a:endParaRPr lang="en-US" dirty="0"/>
          </a:p>
        </p:txBody>
      </p:sp>
    </p:spTree>
    <p:extLst>
      <p:ext uri="{BB962C8B-B14F-4D97-AF65-F5344CB8AC3E}">
        <p14:creationId xmlns:p14="http://schemas.microsoft.com/office/powerpoint/2010/main" val="383110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Acclimate, engage and retain should be your hallmark terms when your military-affiliated employees are onboarding. These goals address the needs of the employee and employer.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Acclimate </a:t>
            </a:r>
            <a:r>
              <a:rPr lang="en-US" sz="1200" b="0" i="0" u="none" strike="noStrike" kern="1200" baseline="0" dirty="0">
                <a:solidFill>
                  <a:schemeClr val="tx1"/>
                </a:solidFill>
                <a:latin typeface="+mn-lt"/>
                <a:ea typeface="+mn-ea"/>
                <a:cs typeface="+mn-cs"/>
              </a:rPr>
              <a:t>– This is where you lay out expectations.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Engage </a:t>
            </a:r>
            <a:r>
              <a:rPr lang="en-US" sz="1200" b="0" i="0" u="none" strike="noStrike" kern="1200" baseline="0" dirty="0">
                <a:solidFill>
                  <a:schemeClr val="tx1"/>
                </a:solidFill>
                <a:latin typeface="+mn-lt"/>
                <a:ea typeface="+mn-ea"/>
                <a:cs typeface="+mn-cs"/>
              </a:rPr>
              <a:t>-- Effective onboarding increases retention, increases employee experience, product quality and customer ratings.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Retain </a:t>
            </a:r>
            <a:r>
              <a:rPr lang="en-US" sz="1200" b="0" i="0" u="none" strike="noStrike" kern="1200" baseline="0" dirty="0">
                <a:solidFill>
                  <a:schemeClr val="tx1"/>
                </a:solidFill>
                <a:latin typeface="+mn-lt"/>
                <a:ea typeface="+mn-ea"/>
                <a:cs typeface="+mn-cs"/>
              </a:rPr>
              <a:t>– No one likes to lose talent. Poorly structured onboarding program will result in retention challenges. Companies who experience the loss of talent within the first 12 months of employment, can expect to absorb the cost of up 9 months of an employees’ salary to identify and onboard a replacement. </a:t>
            </a:r>
          </a:p>
        </p:txBody>
      </p:sp>
      <p:sp>
        <p:nvSpPr>
          <p:cNvPr id="4" name="Slide Number Placeholder 3"/>
          <p:cNvSpPr>
            <a:spLocks noGrp="1"/>
          </p:cNvSpPr>
          <p:nvPr>
            <p:ph type="sldNum" sz="quarter" idx="5"/>
          </p:nvPr>
        </p:nvSpPr>
        <p:spPr/>
        <p:txBody>
          <a:bodyPr/>
          <a:lstStyle/>
          <a:p>
            <a:fld id="{CD834DAD-DF98-44E2-A25C-0E8DEB5DEE33}" type="slidenum">
              <a:rPr lang="en-US" smtClean="0"/>
              <a:t>45</a:t>
            </a:fld>
            <a:endParaRPr lang="en-US" dirty="0"/>
          </a:p>
        </p:txBody>
      </p:sp>
    </p:spTree>
    <p:extLst>
      <p:ext uri="{BB962C8B-B14F-4D97-AF65-F5344CB8AC3E}">
        <p14:creationId xmlns:p14="http://schemas.microsoft.com/office/powerpoint/2010/main" val="3270834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Of course, many of the onboarding practices you use for all employees remain the same whether they are military –affiliated or not.</a:t>
            </a:r>
          </a:p>
          <a:p>
            <a:pPr marL="171450" indent="-171450">
              <a:buFont typeface="Arial" panose="020B0604020202020204" pitchFamily="34" charset="0"/>
              <a:buChar char="•"/>
            </a:pPr>
            <a:r>
              <a:rPr lang="en-US" dirty="0"/>
              <a:t>Welcome letter should include, date and time to come to the office, directions, where to park, type of ID required to sign in, building number &amp; floor reporting to, and full name of contact person.</a:t>
            </a:r>
          </a:p>
          <a:p>
            <a:pPr marL="171450" indent="-171450">
              <a:buFont typeface="Arial" panose="020B0604020202020204" pitchFamily="34" charset="0"/>
              <a:buChar char="•"/>
            </a:pPr>
            <a:r>
              <a:rPr lang="en-US" dirty="0"/>
              <a:t>Building the 90-day plan is an excellent way to become familiar with your colleagues, leaders and the company’s culture. </a:t>
            </a:r>
          </a:p>
          <a:p>
            <a:pPr marL="171450" indent="-171450">
              <a:buFont typeface="Arial" panose="020B0604020202020204" pitchFamily="34" charset="0"/>
              <a:buChar char="•"/>
            </a:pPr>
            <a:r>
              <a:rPr lang="en-US" dirty="0"/>
              <a:t>The “reminder alert” email to the hiring manager can reduce the new hire’s time to productivity by a full month, a whopping 25% decrease.</a:t>
            </a:r>
          </a:p>
        </p:txBody>
      </p:sp>
      <p:sp>
        <p:nvSpPr>
          <p:cNvPr id="4" name="Slide Number Placeholder 3"/>
          <p:cNvSpPr>
            <a:spLocks noGrp="1"/>
          </p:cNvSpPr>
          <p:nvPr>
            <p:ph type="sldNum" sz="quarter" idx="5"/>
          </p:nvPr>
        </p:nvSpPr>
        <p:spPr/>
        <p:txBody>
          <a:bodyPr/>
          <a:lstStyle/>
          <a:p>
            <a:fld id="{CD834DAD-DF98-44E2-A25C-0E8DEB5DEE33}" type="slidenum">
              <a:rPr lang="en-US" smtClean="0"/>
              <a:t>46</a:t>
            </a:fld>
            <a:endParaRPr lang="en-US" dirty="0"/>
          </a:p>
        </p:txBody>
      </p:sp>
    </p:spTree>
    <p:extLst>
      <p:ext uri="{BB962C8B-B14F-4D97-AF65-F5344CB8AC3E}">
        <p14:creationId xmlns:p14="http://schemas.microsoft.com/office/powerpoint/2010/main" val="7985643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We’ve included some sample best-practices for veteran onboarding.</a:t>
            </a:r>
          </a:p>
          <a:p>
            <a:pPr marL="171450" indent="-171450">
              <a:buFont typeface="Arial" panose="020B0604020202020204" pitchFamily="34" charset="0"/>
              <a:buChar char="•"/>
            </a:pPr>
            <a:r>
              <a:rPr lang="en-US" dirty="0"/>
              <a:t>For example, veterans may not be familiar with various business attire. Providing advance notice on what type of attire to wear allows them to acquire the appropriate wardrobe. </a:t>
            </a:r>
          </a:p>
          <a:p>
            <a:pPr marL="171450" indent="-171450">
              <a:buFont typeface="Arial" panose="020B0604020202020204" pitchFamily="34" charset="0"/>
              <a:buChar char="•"/>
            </a:pPr>
            <a:r>
              <a:rPr lang="en-US" dirty="0"/>
              <a:t>It also helps relieve some of the anxiety of fitting in. Sending a quick email keeps the veteran informed and paves the way for a good first impression and reinforces relationship building. </a:t>
            </a:r>
          </a:p>
          <a:p>
            <a:pPr marL="171450" indent="-171450">
              <a:buFont typeface="Arial" panose="020B0604020202020204" pitchFamily="34" charset="0"/>
              <a:buChar char="•"/>
            </a:pPr>
            <a:r>
              <a:rPr lang="en-US" dirty="0"/>
              <a:t>This could be the first time the veteran employee has worked in an environment unlike the military where there might be more fluidity, less structure, and more ambiguous or unfamiliar expectations. </a:t>
            </a:r>
          </a:p>
          <a:p>
            <a:pPr marL="171450" indent="-171450">
              <a:buFont typeface="Arial" panose="020B0604020202020204" pitchFamily="34" charset="0"/>
              <a:buChar char="•"/>
            </a:pPr>
            <a:r>
              <a:rPr lang="en-US" dirty="0"/>
              <a:t>Planning for a regular check in (e.g., a 90-day plan with actionable goals) allows the veteran to get comfortable with their role, become acclimated with the culture and acclimate to the expectations of their leaders, develop relationships  with fellow employees, and becoming part of a “new” team may be just as important as landing the new job</a:t>
            </a:r>
          </a:p>
        </p:txBody>
      </p:sp>
      <p:sp>
        <p:nvSpPr>
          <p:cNvPr id="4" name="Slide Number Placeholder 3"/>
          <p:cNvSpPr>
            <a:spLocks noGrp="1"/>
          </p:cNvSpPr>
          <p:nvPr>
            <p:ph type="sldNum" sz="quarter" idx="5"/>
          </p:nvPr>
        </p:nvSpPr>
        <p:spPr/>
        <p:txBody>
          <a:bodyPr/>
          <a:lstStyle/>
          <a:p>
            <a:fld id="{CD834DAD-DF98-44E2-A25C-0E8DEB5DEE33}" type="slidenum">
              <a:rPr lang="en-US" smtClean="0"/>
              <a:t>47</a:t>
            </a:fld>
            <a:endParaRPr lang="en-US" dirty="0"/>
          </a:p>
        </p:txBody>
      </p:sp>
    </p:spTree>
    <p:extLst>
      <p:ext uri="{BB962C8B-B14F-4D97-AF65-F5344CB8AC3E}">
        <p14:creationId xmlns:p14="http://schemas.microsoft.com/office/powerpoint/2010/main" val="4234985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Prism, Inc is one example of a company with successful onboarding practices</a:t>
            </a:r>
          </a:p>
          <a:p>
            <a:pPr marL="171450" indent="-171450">
              <a:buFont typeface="Arial" panose="020B0604020202020204" pitchFamily="34" charset="0"/>
              <a:buChar char="•"/>
            </a:pPr>
            <a:r>
              <a:rPr lang="en-US" dirty="0"/>
              <a:t>Veterans can leverage a career counselor to gain work-life integration. Career counseling is one of the most effective resources veterans can use to transition from their military service to their new civilian careers. </a:t>
            </a:r>
          </a:p>
          <a:p>
            <a:pPr marL="171450" indent="-171450">
              <a:buFont typeface="Arial" panose="020B0604020202020204" pitchFamily="34" charset="0"/>
              <a:buChar char="•"/>
            </a:pPr>
            <a:r>
              <a:rPr lang="en-US" dirty="0"/>
              <a:t>Veterans are accustomed to engaging with senior leadership and can easily parlay that behavior during their mentoring sessions with senior staff. </a:t>
            </a:r>
          </a:p>
          <a:p>
            <a:pPr marL="171450" indent="-171450">
              <a:buFont typeface="Arial" panose="020B0604020202020204" pitchFamily="34" charset="0"/>
              <a:buChar char="•"/>
            </a:pPr>
            <a:r>
              <a:rPr lang="en-US" dirty="0"/>
              <a:t>Mentoring sessions with senior staff provide Veterans insight to how leadership thinks and an opportunity to explore career paths. </a:t>
            </a:r>
          </a:p>
        </p:txBody>
      </p:sp>
      <p:sp>
        <p:nvSpPr>
          <p:cNvPr id="4" name="Slide Number Placeholder 3"/>
          <p:cNvSpPr>
            <a:spLocks noGrp="1"/>
          </p:cNvSpPr>
          <p:nvPr>
            <p:ph type="sldNum" sz="quarter" idx="5"/>
          </p:nvPr>
        </p:nvSpPr>
        <p:spPr/>
        <p:txBody>
          <a:bodyPr/>
          <a:lstStyle/>
          <a:p>
            <a:fld id="{CD834DAD-DF98-44E2-A25C-0E8DEB5DEE33}" type="slidenum">
              <a:rPr lang="en-US" smtClean="0"/>
              <a:t>48</a:t>
            </a:fld>
            <a:endParaRPr lang="en-US" dirty="0"/>
          </a:p>
        </p:txBody>
      </p:sp>
    </p:spTree>
    <p:extLst>
      <p:ext uri="{BB962C8B-B14F-4D97-AF65-F5344CB8AC3E}">
        <p14:creationId xmlns:p14="http://schemas.microsoft.com/office/powerpoint/2010/main" val="1250954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Now, let’s talk about talent development</a:t>
            </a:r>
          </a:p>
          <a:p>
            <a:pPr marL="171450" indent="-171450">
              <a:buFont typeface="Arial" panose="020B0604020202020204" pitchFamily="34" charset="0"/>
              <a:buChar char="•"/>
            </a:pPr>
            <a:r>
              <a:rPr lang="en-US" dirty="0"/>
              <a:t>In many cases, talent development can be considered the heaviest lift of the employee lifecycle.</a:t>
            </a:r>
          </a:p>
          <a:p>
            <a:pPr marL="171450" indent="-171450">
              <a:buFont typeface="Arial" panose="020B0604020202020204" pitchFamily="34" charset="0"/>
              <a:buChar char="•"/>
            </a:pPr>
            <a:r>
              <a:rPr lang="en-US" dirty="0"/>
              <a:t>On any given day your talent pool’s needs, expectations, and timelines will vary. </a:t>
            </a:r>
          </a:p>
        </p:txBody>
      </p:sp>
      <p:sp>
        <p:nvSpPr>
          <p:cNvPr id="4" name="Slide Number Placeholder 3"/>
          <p:cNvSpPr>
            <a:spLocks noGrp="1"/>
          </p:cNvSpPr>
          <p:nvPr>
            <p:ph type="sldNum" sz="quarter" idx="5"/>
          </p:nvPr>
        </p:nvSpPr>
        <p:spPr/>
        <p:txBody>
          <a:bodyPr/>
          <a:lstStyle/>
          <a:p>
            <a:fld id="{CD834DAD-DF98-44E2-A25C-0E8DEB5DEE33}" type="slidenum">
              <a:rPr lang="en-US" smtClean="0"/>
              <a:t>49</a:t>
            </a:fld>
            <a:endParaRPr lang="en-US" dirty="0"/>
          </a:p>
        </p:txBody>
      </p:sp>
    </p:spTree>
    <p:extLst>
      <p:ext uri="{BB962C8B-B14F-4D97-AF65-F5344CB8AC3E}">
        <p14:creationId xmlns:p14="http://schemas.microsoft.com/office/powerpoint/2010/main" val="15248824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will need to consider how talent ties to your strategic goals and determine the resources are you going to use for internal talent development.</a:t>
            </a:r>
          </a:p>
          <a:p>
            <a:pPr marL="171450" indent="-171450">
              <a:buFont typeface="Arial" panose="020B0604020202020204" pitchFamily="34" charset="0"/>
              <a:buChar char="•"/>
            </a:pPr>
            <a:r>
              <a:rPr lang="en-US" dirty="0"/>
              <a:t>Diversity in your talent pool opens up your network capabilities and is proven to drive innovation and help attract top talent. </a:t>
            </a:r>
          </a:p>
          <a:p>
            <a:pPr marL="171450" indent="-171450">
              <a:buFont typeface="Arial" panose="020B0604020202020204" pitchFamily="34" charset="0"/>
              <a:buChar char="•"/>
            </a:pPr>
            <a:r>
              <a:rPr lang="en-US" dirty="0"/>
              <a:t>When thinking about diversity, be sure to include wounded warriors, caregivers, as well as military spouses.</a:t>
            </a:r>
          </a:p>
          <a:p>
            <a:pPr marL="171450" indent="-171450">
              <a:buFont typeface="Arial" panose="020B0604020202020204" pitchFamily="34" charset="0"/>
              <a:buChar char="•"/>
            </a:pPr>
            <a:r>
              <a:rPr lang="en-US" dirty="0"/>
              <a:t>If your budget permits, outsource individuals or teams with expertise, they can help drive projects to success as you develop your long-term staff.</a:t>
            </a:r>
          </a:p>
          <a:p>
            <a:pPr marL="171450" indent="-171450">
              <a:buFont typeface="Arial" panose="020B0604020202020204" pitchFamily="34" charset="0"/>
              <a:buChar char="•"/>
            </a:pPr>
            <a:r>
              <a:rPr lang="en-US" dirty="0"/>
              <a:t>Identify the prerequisite capabilities for various responsibilities and roles.</a:t>
            </a:r>
          </a:p>
          <a:p>
            <a:pPr marL="171450" indent="-171450">
              <a:buFont typeface="Arial" panose="020B0604020202020204" pitchFamily="34" charset="0"/>
              <a:buChar char="•"/>
            </a:pPr>
            <a:r>
              <a:rPr lang="en-US" dirty="0"/>
              <a:t>It’s no secret, turnover is expensive! Monitoring key measures of employee satisfaction is critical. Aim to build in processes that help ensure employee satisfaction and retention and help maximize the return on your biggest investment: your people.</a:t>
            </a:r>
          </a:p>
          <a:p>
            <a:pPr marL="171450" indent="-171450">
              <a:buFont typeface="Arial" panose="020B0604020202020204" pitchFamily="34" charset="0"/>
              <a:buChar char="•"/>
            </a:pPr>
            <a:r>
              <a:rPr lang="en-US" dirty="0"/>
              <a:t>Accountability for diversity and inclusion is key to making sure your targets are met. Build in consciousness and accountability across all stages of the employee lifecycle and through all levels of employees. </a:t>
            </a:r>
          </a:p>
          <a:p>
            <a:pPr marL="171450" indent="-171450">
              <a:buFont typeface="Arial" panose="020B0604020202020204" pitchFamily="34" charset="0"/>
              <a:buChar char="•"/>
            </a:pPr>
            <a:r>
              <a:rPr lang="en-US" dirty="0"/>
              <a:t>Continue to assess your team against your goals.</a:t>
            </a:r>
          </a:p>
        </p:txBody>
      </p:sp>
      <p:sp>
        <p:nvSpPr>
          <p:cNvPr id="4" name="Slide Number Placeholder 3"/>
          <p:cNvSpPr>
            <a:spLocks noGrp="1"/>
          </p:cNvSpPr>
          <p:nvPr>
            <p:ph type="sldNum" sz="quarter" idx="5"/>
          </p:nvPr>
        </p:nvSpPr>
        <p:spPr/>
        <p:txBody>
          <a:bodyPr/>
          <a:lstStyle/>
          <a:p>
            <a:fld id="{CD834DAD-DF98-44E2-A25C-0E8DEB5DEE33}" type="slidenum">
              <a:rPr lang="en-US" smtClean="0"/>
              <a:t>50</a:t>
            </a:fld>
            <a:endParaRPr lang="en-US" dirty="0"/>
          </a:p>
        </p:txBody>
      </p:sp>
    </p:spTree>
    <p:extLst>
      <p:ext uri="{BB962C8B-B14F-4D97-AF65-F5344CB8AC3E}">
        <p14:creationId xmlns:p14="http://schemas.microsoft.com/office/powerpoint/2010/main" val="183619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r>
              <a:rPr lang="en-US" dirty="0"/>
              <a:t>So why does employing veterans and military spouse matter? </a:t>
            </a:r>
          </a:p>
          <a:p>
            <a:endParaRPr lang="en-US" dirty="0"/>
          </a:p>
          <a:p>
            <a:r>
              <a:rPr lang="en-US" dirty="0"/>
              <a:t>Well, we know that veterans are valuable members of the workforce.</a:t>
            </a:r>
          </a:p>
          <a:p>
            <a:r>
              <a:rPr lang="en-US" dirty="0"/>
              <a:t>They are highly educated, employers say they demonstrate a high level of workplace performance, and there is some evidence they stay in their jobs once they are settled in a post-transition role. </a:t>
            </a:r>
          </a:p>
          <a:p>
            <a:endParaRPr lang="en-US" dirty="0"/>
          </a:p>
          <a:p>
            <a:r>
              <a:rPr lang="en-US" dirty="0"/>
              <a:t>All these factors matter to employers because</a:t>
            </a:r>
          </a:p>
          <a:p>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four out of five employers report difficulties filling jobs due to a lack of available talent. (4)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Veterans as </a:t>
            </a:r>
            <a:r>
              <a:rPr lang="en-US" dirty="0"/>
              <a:t>well as military spouses can help meet this need. </a:t>
            </a:r>
            <a:r>
              <a:rPr lang="en-US" sz="1200" b="0" i="0" u="none" strike="noStrike" kern="1200" baseline="0" dirty="0">
                <a:solidFill>
                  <a:schemeClr val="tx1"/>
                </a:solidFill>
                <a:latin typeface="+mn-lt"/>
                <a:ea typeface="+mn-ea"/>
                <a:cs typeface="+mn-cs"/>
              </a:rPr>
              <a:t>This may be why: HR professionals are reporting that veteran recruiting is a top three priority. (5) </a:t>
            </a:r>
          </a:p>
          <a:p>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6</a:t>
            </a:fld>
            <a:endParaRPr lang="en-US" dirty="0"/>
          </a:p>
        </p:txBody>
      </p:sp>
    </p:spTree>
    <p:extLst>
      <p:ext uri="{BB962C8B-B14F-4D97-AF65-F5344CB8AC3E}">
        <p14:creationId xmlns:p14="http://schemas.microsoft.com/office/powerpoint/2010/main" val="3816518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 to effective integrated talent management efforts are: </a:t>
            </a:r>
          </a:p>
          <a:p>
            <a:pPr marL="171450" indent="-171450">
              <a:buFont typeface="Arial" panose="020B0604020202020204" pitchFamily="34" charset="0"/>
              <a:buChar char="•"/>
            </a:pPr>
            <a:r>
              <a:rPr lang="en-US" dirty="0"/>
              <a:t>conflicting priorities</a:t>
            </a:r>
          </a:p>
          <a:p>
            <a:pPr marL="171450" indent="-171450">
              <a:buFont typeface="Arial" panose="020B0604020202020204" pitchFamily="34" charset="0"/>
              <a:buChar char="•"/>
            </a:pPr>
            <a:r>
              <a:rPr lang="en-US" dirty="0"/>
              <a:t>limited resources</a:t>
            </a:r>
          </a:p>
          <a:p>
            <a:pPr marL="171450" indent="-171450">
              <a:buFont typeface="Arial" panose="020B0604020202020204" pitchFamily="34" charset="0"/>
              <a:buChar char="•"/>
            </a:pPr>
            <a:r>
              <a:rPr lang="en-US" dirty="0"/>
              <a:t>non-supportive cultures</a:t>
            </a:r>
          </a:p>
          <a:p>
            <a:pPr marL="171450" indent="-171450">
              <a:buFont typeface="Arial" panose="020B0604020202020204" pitchFamily="34" charset="0"/>
              <a:buChar char="•"/>
            </a:pPr>
            <a:r>
              <a:rPr lang="en-US" dirty="0"/>
              <a:t>incompatible organizational processes </a:t>
            </a:r>
          </a:p>
          <a:p>
            <a:pPr marL="171450" indent="-171450">
              <a:buFont typeface="Arial" panose="020B0604020202020204" pitchFamily="34" charset="0"/>
              <a:buChar char="•"/>
            </a:pPr>
            <a:r>
              <a:rPr lang="en-US" dirty="0"/>
              <a:t>senior leaders who undervalue integrated talent management (30)</a:t>
            </a:r>
          </a:p>
        </p:txBody>
      </p:sp>
      <p:sp>
        <p:nvSpPr>
          <p:cNvPr id="4" name="Slide Number Placeholder 3"/>
          <p:cNvSpPr>
            <a:spLocks noGrp="1"/>
          </p:cNvSpPr>
          <p:nvPr>
            <p:ph type="sldNum" sz="quarter" idx="5"/>
          </p:nvPr>
        </p:nvSpPr>
        <p:spPr/>
        <p:txBody>
          <a:bodyPr/>
          <a:lstStyle/>
          <a:p>
            <a:fld id="{CD834DAD-DF98-44E2-A25C-0E8DEB5DEE33}" type="slidenum">
              <a:rPr lang="en-US" smtClean="0"/>
              <a:t>51</a:t>
            </a:fld>
            <a:endParaRPr lang="en-US" dirty="0"/>
          </a:p>
        </p:txBody>
      </p:sp>
    </p:spTree>
    <p:extLst>
      <p:ext uri="{BB962C8B-B14F-4D97-AF65-F5344CB8AC3E}">
        <p14:creationId xmlns:p14="http://schemas.microsoft.com/office/powerpoint/2010/main" val="30471048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Veterans frequently report a lack of understanding related to workplace norms and customs, organizational reporting structures, and the benchmarks for performance evaluation and recognition</a:t>
            </a:r>
          </a:p>
          <a:p>
            <a:pPr marL="171450" indent="-171450">
              <a:buFont typeface="Arial" panose="020B0604020202020204" pitchFamily="34" charset="0"/>
              <a:buChar char="•"/>
            </a:pPr>
            <a:r>
              <a:rPr lang="en-US" dirty="0"/>
              <a:t>Veterans are accustomed to frequent and specific performance feedback and will likely be receptive to it. It helps to reassure the veteran they are on the right track. They are coming from an environment of constant feedback. (31)</a:t>
            </a:r>
          </a:p>
        </p:txBody>
      </p:sp>
      <p:sp>
        <p:nvSpPr>
          <p:cNvPr id="4" name="Slide Number Placeholder 3"/>
          <p:cNvSpPr>
            <a:spLocks noGrp="1"/>
          </p:cNvSpPr>
          <p:nvPr>
            <p:ph type="sldNum" sz="quarter" idx="5"/>
          </p:nvPr>
        </p:nvSpPr>
        <p:spPr/>
        <p:txBody>
          <a:bodyPr/>
          <a:lstStyle/>
          <a:p>
            <a:fld id="{CD834DAD-DF98-44E2-A25C-0E8DEB5DEE33}" type="slidenum">
              <a:rPr lang="en-US" smtClean="0"/>
              <a:t>52</a:t>
            </a:fld>
            <a:endParaRPr lang="en-US" dirty="0"/>
          </a:p>
        </p:txBody>
      </p:sp>
    </p:spTree>
    <p:extLst>
      <p:ext uri="{BB962C8B-B14F-4D97-AF65-F5344CB8AC3E}">
        <p14:creationId xmlns:p14="http://schemas.microsoft.com/office/powerpoint/2010/main" val="3934858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Program allows participants to have near term impact on the business</a:t>
            </a:r>
          </a:p>
          <a:p>
            <a:pPr marL="171450" indent="-171450">
              <a:buFont typeface="Arial" panose="020B0604020202020204" pitchFamily="34" charset="0"/>
              <a:buChar char="•"/>
            </a:pPr>
            <a:r>
              <a:rPr lang="en-US" dirty="0"/>
              <a:t>The current program is focused on military officers, and the applicability of the model to prior enlisted employees is clear</a:t>
            </a:r>
          </a:p>
          <a:p>
            <a:pPr marL="171450" indent="-171450">
              <a:buFont typeface="Arial" panose="020B0604020202020204" pitchFamily="34" charset="0"/>
              <a:buChar char="•"/>
            </a:pPr>
            <a:r>
              <a:rPr lang="en-US" dirty="0"/>
              <a:t>The value of a rotational training program about professional development correlates directly with the quality and availability of mentors supporting the initiative. </a:t>
            </a:r>
          </a:p>
        </p:txBody>
      </p:sp>
      <p:sp>
        <p:nvSpPr>
          <p:cNvPr id="4" name="Slide Number Placeholder 3"/>
          <p:cNvSpPr>
            <a:spLocks noGrp="1"/>
          </p:cNvSpPr>
          <p:nvPr>
            <p:ph type="sldNum" sz="quarter" idx="5"/>
          </p:nvPr>
        </p:nvSpPr>
        <p:spPr/>
        <p:txBody>
          <a:bodyPr/>
          <a:lstStyle/>
          <a:p>
            <a:fld id="{CD834DAD-DF98-44E2-A25C-0E8DEB5DEE33}" type="slidenum">
              <a:rPr lang="en-US" smtClean="0"/>
              <a:t>53</a:t>
            </a:fld>
            <a:endParaRPr lang="en-US" dirty="0"/>
          </a:p>
        </p:txBody>
      </p:sp>
    </p:spTree>
    <p:extLst>
      <p:ext uri="{BB962C8B-B14F-4D97-AF65-F5344CB8AC3E}">
        <p14:creationId xmlns:p14="http://schemas.microsoft.com/office/powerpoint/2010/main" val="36342295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final step in the employment lifecycle is talent mobility</a:t>
            </a:r>
          </a:p>
          <a:p>
            <a:pPr marL="171450" indent="-171450">
              <a:buFont typeface="Arial" panose="020B0604020202020204" pitchFamily="34" charset="0"/>
              <a:buChar char="•"/>
            </a:pPr>
            <a:r>
              <a:rPr lang="en-US" dirty="0"/>
              <a:t>Successful talent mobility programs affect all aspects of a business such as operations, finances, and your human capital. </a:t>
            </a:r>
          </a:p>
          <a:p>
            <a:pPr marL="171450" indent="-171450">
              <a:buFont typeface="Arial" panose="020B0604020202020204" pitchFamily="34" charset="0"/>
              <a:buChar char="•"/>
            </a:pPr>
            <a:r>
              <a:rPr lang="en-US" dirty="0"/>
              <a:t>Talent mobility is pivotal to your employee and the businesses growth.</a:t>
            </a:r>
          </a:p>
          <a:p>
            <a:pPr marL="171450" indent="-171450">
              <a:buFont typeface="Arial" panose="020B0604020202020204" pitchFamily="34" charset="0"/>
              <a:buChar char="•"/>
            </a:pPr>
            <a:r>
              <a:rPr lang="en-US" dirty="0"/>
              <a:t>It is important to talk with your veteran and military spouse employees and understand their expectations for mobility.</a:t>
            </a:r>
          </a:p>
        </p:txBody>
      </p:sp>
      <p:sp>
        <p:nvSpPr>
          <p:cNvPr id="4" name="Slide Number Placeholder 3"/>
          <p:cNvSpPr>
            <a:spLocks noGrp="1"/>
          </p:cNvSpPr>
          <p:nvPr>
            <p:ph type="sldNum" sz="quarter" idx="5"/>
          </p:nvPr>
        </p:nvSpPr>
        <p:spPr/>
        <p:txBody>
          <a:bodyPr/>
          <a:lstStyle/>
          <a:p>
            <a:fld id="{CD834DAD-DF98-44E2-A25C-0E8DEB5DEE33}" type="slidenum">
              <a:rPr lang="en-US" smtClean="0"/>
              <a:t>54</a:t>
            </a:fld>
            <a:endParaRPr lang="en-US" dirty="0"/>
          </a:p>
        </p:txBody>
      </p:sp>
    </p:spTree>
    <p:extLst>
      <p:ext uri="{BB962C8B-B14F-4D97-AF65-F5344CB8AC3E}">
        <p14:creationId xmlns:p14="http://schemas.microsoft.com/office/powerpoint/2010/main" val="3946536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Prime opportunity to apply employee’s skills where they best suit the employee and the business.</a:t>
            </a:r>
          </a:p>
          <a:p>
            <a:pPr marL="171450" indent="-171450">
              <a:buFont typeface="Arial" panose="020B0604020202020204" pitchFamily="34" charset="0"/>
              <a:buChar char="•"/>
            </a:pPr>
            <a:r>
              <a:rPr lang="en-US" dirty="0"/>
              <a:t>High potentials have ability, aspirations to grow in the company, values aligned with the business and commitment to rise and succeed in critical positions.</a:t>
            </a:r>
          </a:p>
          <a:p>
            <a:pPr marL="171450" indent="-171450">
              <a:buFont typeface="Arial" panose="020B0604020202020204" pitchFamily="34" charset="0"/>
              <a:buChar char="•"/>
            </a:pPr>
            <a:r>
              <a:rPr lang="en-US" dirty="0"/>
              <a:t>Quality of hire, internal vs. external fills, employee engagement ratings, bench strength, talent turnover and associated costs and internal moves over time are the pertinent data to keep your eyes on.</a:t>
            </a:r>
          </a:p>
          <a:p>
            <a:pPr marL="171450" indent="-171450">
              <a:buFont typeface="Arial" panose="020B0604020202020204" pitchFamily="34" charset="0"/>
              <a:buChar char="•"/>
            </a:pPr>
            <a:r>
              <a:rPr lang="en-US" dirty="0"/>
              <a:t>Provide transition training tools, but also hold employees accountable for their own development.</a:t>
            </a:r>
          </a:p>
        </p:txBody>
      </p:sp>
      <p:sp>
        <p:nvSpPr>
          <p:cNvPr id="4" name="Slide Number Placeholder 3"/>
          <p:cNvSpPr>
            <a:spLocks noGrp="1"/>
          </p:cNvSpPr>
          <p:nvPr>
            <p:ph type="sldNum" sz="quarter" idx="5"/>
          </p:nvPr>
        </p:nvSpPr>
        <p:spPr/>
        <p:txBody>
          <a:bodyPr/>
          <a:lstStyle/>
          <a:p>
            <a:fld id="{CD834DAD-DF98-44E2-A25C-0E8DEB5DEE33}" type="slidenum">
              <a:rPr lang="en-US" smtClean="0"/>
              <a:t>55</a:t>
            </a:fld>
            <a:endParaRPr lang="en-US" dirty="0"/>
          </a:p>
        </p:txBody>
      </p:sp>
    </p:spTree>
    <p:extLst>
      <p:ext uri="{BB962C8B-B14F-4D97-AF65-F5344CB8AC3E}">
        <p14:creationId xmlns:p14="http://schemas.microsoft.com/office/powerpoint/2010/main" val="1235650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85% of employees consider themselves disengaged. (36)</a:t>
            </a:r>
          </a:p>
          <a:p>
            <a:pPr marL="171450" indent="-171450">
              <a:buFont typeface="Arial" panose="020B0604020202020204" pitchFamily="34" charset="0"/>
              <a:buChar char="•"/>
            </a:pPr>
            <a:r>
              <a:rPr lang="en-US" dirty="0"/>
              <a:t>Using best practices for talent mobility are a great way to increase employee engagement.</a:t>
            </a:r>
          </a:p>
        </p:txBody>
      </p:sp>
      <p:sp>
        <p:nvSpPr>
          <p:cNvPr id="4" name="Slide Number Placeholder 3"/>
          <p:cNvSpPr>
            <a:spLocks noGrp="1"/>
          </p:cNvSpPr>
          <p:nvPr>
            <p:ph type="sldNum" sz="quarter" idx="5"/>
          </p:nvPr>
        </p:nvSpPr>
        <p:spPr/>
        <p:txBody>
          <a:bodyPr/>
          <a:lstStyle/>
          <a:p>
            <a:fld id="{CD834DAD-DF98-44E2-A25C-0E8DEB5DEE33}" type="slidenum">
              <a:rPr lang="en-US" smtClean="0"/>
              <a:t>56</a:t>
            </a:fld>
            <a:endParaRPr lang="en-US" dirty="0"/>
          </a:p>
        </p:txBody>
      </p:sp>
    </p:spTree>
    <p:extLst>
      <p:ext uri="{BB962C8B-B14F-4D97-AF65-F5344CB8AC3E}">
        <p14:creationId xmlns:p14="http://schemas.microsoft.com/office/powerpoint/2010/main" val="34112746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all heard of the ROI, in this instance I want you to think ROM…return on mobility. </a:t>
            </a:r>
          </a:p>
          <a:p>
            <a:pPr marL="171450" indent="-171450">
              <a:buFont typeface="Arial" panose="020B0604020202020204" pitchFamily="34" charset="0"/>
              <a:buChar char="•"/>
            </a:pPr>
            <a:r>
              <a:rPr lang="en-US" dirty="0"/>
              <a:t>The ROM you get on your mobility plan is two-fold often times three-fold: </a:t>
            </a:r>
            <a:br>
              <a:rPr lang="en-US" dirty="0"/>
            </a:br>
            <a:r>
              <a:rPr lang="en-US" dirty="0"/>
              <a:t>- You have the opportunity to leverage existing Veteran employees in a mentorship role</a:t>
            </a:r>
            <a:br>
              <a:rPr lang="en-US" dirty="0"/>
            </a:br>
            <a:r>
              <a:rPr lang="en-US" dirty="0"/>
              <a:t>- You can drive home the employee value proposition (EVP) of doing something that is meaningful</a:t>
            </a:r>
            <a:br>
              <a:rPr lang="en-US" dirty="0"/>
            </a:br>
            <a:r>
              <a:rPr lang="en-US" dirty="0"/>
              <a:t>- Facilitate the acceleration of veterans awareness, acclimation to the culture of the company.</a:t>
            </a:r>
          </a:p>
          <a:p>
            <a:pPr marL="171450" indent="-171450">
              <a:buFont typeface="Arial" panose="020B0604020202020204" pitchFamily="34" charset="0"/>
              <a:buChar char="•"/>
            </a:pPr>
            <a:r>
              <a:rPr lang="en-US" dirty="0"/>
              <a:t>Representatives of your business may already be a member of the LWIB. Find your local area One Stop to develop collaborations for training and employment. </a:t>
            </a:r>
          </a:p>
        </p:txBody>
      </p:sp>
      <p:sp>
        <p:nvSpPr>
          <p:cNvPr id="4" name="Slide Number Placeholder 3"/>
          <p:cNvSpPr>
            <a:spLocks noGrp="1"/>
          </p:cNvSpPr>
          <p:nvPr>
            <p:ph type="sldNum" sz="quarter" idx="5"/>
          </p:nvPr>
        </p:nvSpPr>
        <p:spPr/>
        <p:txBody>
          <a:bodyPr/>
          <a:lstStyle/>
          <a:p>
            <a:fld id="{CD834DAD-DF98-44E2-A25C-0E8DEB5DEE33}" type="slidenum">
              <a:rPr lang="en-US" smtClean="0"/>
              <a:t>57</a:t>
            </a:fld>
            <a:endParaRPr lang="en-US" dirty="0"/>
          </a:p>
        </p:txBody>
      </p:sp>
    </p:spTree>
    <p:extLst>
      <p:ext uri="{BB962C8B-B14F-4D97-AF65-F5344CB8AC3E}">
        <p14:creationId xmlns:p14="http://schemas.microsoft.com/office/powerpoint/2010/main" val="28970875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Sodexo is one example of how talent mobility best practices were used,  but the organization’s way of thinking needed to be transformed.</a:t>
            </a:r>
          </a:p>
          <a:p>
            <a:pPr marL="171450" indent="-171450">
              <a:buFont typeface="Arial" panose="020B0604020202020204" pitchFamily="34" charset="0"/>
              <a:buChar char="•"/>
            </a:pPr>
            <a:r>
              <a:rPr lang="en-US" dirty="0"/>
              <a:t>Sodexo’s studied performance ratings across business lines and learned there was no difference between employees who were promoted within their division and those who moved across business lines.</a:t>
            </a:r>
          </a:p>
          <a:p>
            <a:pPr marL="171450" indent="-171450">
              <a:buFont typeface="Arial" panose="020B0604020202020204" pitchFamily="34" charset="0"/>
              <a:buChar char="•"/>
            </a:pPr>
            <a:r>
              <a:rPr lang="en-US" dirty="0"/>
              <a:t>Internal hires had a number of transferable skills that were applicable to various business areas.</a:t>
            </a:r>
          </a:p>
          <a:p>
            <a:pPr marL="171450" indent="-171450">
              <a:buFont typeface="Arial" panose="020B0604020202020204" pitchFamily="34" charset="0"/>
              <a:buChar char="•"/>
            </a:pPr>
            <a:r>
              <a:rPr lang="en-US" dirty="0"/>
              <a:t>Lastly, the internal mobility program also helped contribute to employee engagement and retention, as high potentials could seek out new opportunities within the company and develop further. (38)</a:t>
            </a:r>
          </a:p>
        </p:txBody>
      </p:sp>
      <p:sp>
        <p:nvSpPr>
          <p:cNvPr id="4" name="Slide Number Placeholder 3"/>
          <p:cNvSpPr>
            <a:spLocks noGrp="1"/>
          </p:cNvSpPr>
          <p:nvPr>
            <p:ph type="sldNum" sz="quarter" idx="5"/>
          </p:nvPr>
        </p:nvSpPr>
        <p:spPr/>
        <p:txBody>
          <a:bodyPr/>
          <a:lstStyle/>
          <a:p>
            <a:fld id="{CD834DAD-DF98-44E2-A25C-0E8DEB5DEE33}" type="slidenum">
              <a:rPr lang="en-US" smtClean="0"/>
              <a:t>58</a:t>
            </a:fld>
            <a:endParaRPr lang="en-US" dirty="0"/>
          </a:p>
        </p:txBody>
      </p:sp>
    </p:spTree>
    <p:extLst>
      <p:ext uri="{BB962C8B-B14F-4D97-AF65-F5344CB8AC3E}">
        <p14:creationId xmlns:p14="http://schemas.microsoft.com/office/powerpoint/2010/main" val="36143343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Talent mobility strategies can be used to help veterans acclimate to the civilian workforce.  Having conversations with veterans and military spouses early on can help them manage their career progression and understand the workforce expectations such as promotion processes, how to succeed, and what resources are available to them. Keep in mind, because they are new to the civilian workforce, they may be unfamiliar with many of the resources that are often provided outside of the military. </a:t>
            </a:r>
          </a:p>
        </p:txBody>
      </p:sp>
      <p:sp>
        <p:nvSpPr>
          <p:cNvPr id="4" name="Slide Number Placeholder 3"/>
          <p:cNvSpPr>
            <a:spLocks noGrp="1"/>
          </p:cNvSpPr>
          <p:nvPr>
            <p:ph type="sldNum" sz="quarter" idx="5"/>
          </p:nvPr>
        </p:nvSpPr>
        <p:spPr/>
        <p:txBody>
          <a:bodyPr/>
          <a:lstStyle/>
          <a:p>
            <a:fld id="{C0AAB8B6-A13D-4746-8D30-A0B5CA24C681}" type="slidenum">
              <a:rPr lang="en-US" smtClean="0"/>
              <a:t>59</a:t>
            </a:fld>
            <a:endParaRPr lang="en-US"/>
          </a:p>
        </p:txBody>
      </p:sp>
    </p:spTree>
    <p:extLst>
      <p:ext uri="{BB962C8B-B14F-4D97-AF65-F5344CB8AC3E}">
        <p14:creationId xmlns:p14="http://schemas.microsoft.com/office/powerpoint/2010/main" val="21157757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Several of you may already have veteran or military spouse hiring  employment program while others may be at the beginning stages of starting one.</a:t>
            </a:r>
          </a:p>
          <a:p>
            <a:pPr marL="171450" indent="-171450">
              <a:buFont typeface="Arial" panose="020B0604020202020204" pitchFamily="34" charset="0"/>
              <a:buChar char="•"/>
            </a:pPr>
            <a:r>
              <a:rPr lang="en-US" dirty="0"/>
              <a:t> A great way to check on the viability of your program is by going through each stage of the employee lifecycle and asking yourself the corresponding question. You can then, review your current employee lifecycle to ensure you’re maximizing all opportunities for your broader workforce and veteran talent.</a:t>
            </a:r>
          </a:p>
          <a:p>
            <a:pPr marL="171450" indent="-171450">
              <a:buFont typeface="Arial" panose="020B0604020202020204" pitchFamily="34" charset="0"/>
              <a:buChar char="•"/>
            </a:pPr>
            <a:r>
              <a:rPr lang="en-US" dirty="0"/>
              <a:t>As you may already know, the SHRM Foundation has also developed a Veteran Employment Digital Toolkit.</a:t>
            </a:r>
          </a:p>
          <a:p>
            <a:pPr marL="171450" indent="-171450">
              <a:buFont typeface="Arial" panose="020B0604020202020204" pitchFamily="34" charset="0"/>
              <a:buChar char="•"/>
            </a:pPr>
            <a:r>
              <a:rPr lang="en-US" dirty="0"/>
              <a:t>We understand building a veteran employment program is a heavy lift. That is why the SHRM Foundation has curated a digital toolkit you can access free, high quality resources that will support the development of your Veteran Employment program.</a:t>
            </a:r>
          </a:p>
          <a:p>
            <a:pPr marL="171450" indent="-171450">
              <a:buFont typeface="Arial" panose="020B0604020202020204" pitchFamily="34" charset="0"/>
              <a:buChar char="•"/>
            </a:pPr>
            <a:r>
              <a:rPr lang="en-US" dirty="0"/>
              <a:t>The SHRM Foundation also created the Veteran at Work certificate. This certificate is a free, multi-faceted program to teach best practices to attract, hire and retain veterans, and grants 10 PDCs upon completion.</a:t>
            </a:r>
          </a:p>
          <a:p>
            <a:pPr marL="171450" indent="-171450">
              <a:buFont typeface="Arial" panose="020B0604020202020204" pitchFamily="34" charset="0"/>
              <a:buChar char="•"/>
            </a:pPr>
            <a:r>
              <a:rPr lang="en-US" dirty="0"/>
              <a:t>We hope you will utilize all these resources to help you get started, but most of all we want to thank you for your commitment to this effort.</a:t>
            </a:r>
          </a:p>
        </p:txBody>
      </p:sp>
      <p:sp>
        <p:nvSpPr>
          <p:cNvPr id="4" name="Slide Number Placeholder 3"/>
          <p:cNvSpPr>
            <a:spLocks noGrp="1"/>
          </p:cNvSpPr>
          <p:nvPr>
            <p:ph type="sldNum" sz="quarter" idx="5"/>
          </p:nvPr>
        </p:nvSpPr>
        <p:spPr/>
        <p:txBody>
          <a:bodyPr/>
          <a:lstStyle/>
          <a:p>
            <a:fld id="{CD834DAD-DF98-44E2-A25C-0E8DEB5DEE33}" type="slidenum">
              <a:rPr lang="en-US" smtClean="0"/>
              <a:t>60</a:t>
            </a:fld>
            <a:endParaRPr lang="en-US" dirty="0"/>
          </a:p>
        </p:txBody>
      </p:sp>
    </p:spTree>
    <p:extLst>
      <p:ext uri="{BB962C8B-B14F-4D97-AF65-F5344CB8AC3E}">
        <p14:creationId xmlns:p14="http://schemas.microsoft.com/office/powerpoint/2010/main" val="284693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 the other hand, although veterans have many in-demand skills, they still face employment challenges.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r>
              <a:rPr lang="en-US" dirty="0"/>
              <a:t>For example, why</a:t>
            </a:r>
            <a:r>
              <a:rPr lang="en-US" sz="1200" b="0" i="0" u="none" strike="noStrike" kern="1200" baseline="0" dirty="0">
                <a:solidFill>
                  <a:schemeClr val="tx1"/>
                </a:solidFill>
                <a:latin typeface="+mn-lt"/>
                <a:ea typeface="+mn-ea"/>
                <a:cs typeface="+mn-cs"/>
              </a:rPr>
              <a:t> do more than 65% of veterans leave their first job post-separation within two years? It is i</a:t>
            </a:r>
            <a:r>
              <a:rPr lang="en-US" dirty="0"/>
              <a:t>mportant for veterans to understand the position for which they are applying and the overall company’s culture. Understanding the position requirements with the company’s culture in mind will help them leverage their individual talents within the workplace.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 employer’s investment in a strong and effective military hiring practice starts with ensuring adequate resources are dedicated to including HR professionals and leaders throughout the process.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Who will champion military hiring as a part of their culture?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SHRM Foundation believes that veterans are valuable members of our workforce, and this initiative will help HR professionals attract, hire and retain members of the military community. For this reason, the SHRM Foundation launched its Veterans Employment Initiative in 2017.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SHRM Foundation’s Veteran Employment Initiative aligns our HR community’s commitment to building the best workforce possible with some of the best talent available. </a:t>
            </a:r>
          </a:p>
        </p:txBody>
      </p:sp>
      <p:sp>
        <p:nvSpPr>
          <p:cNvPr id="4" name="Slide Number Placeholder 3"/>
          <p:cNvSpPr>
            <a:spLocks noGrp="1"/>
          </p:cNvSpPr>
          <p:nvPr>
            <p:ph type="sldNum" sz="quarter" idx="5"/>
          </p:nvPr>
        </p:nvSpPr>
        <p:spPr/>
        <p:txBody>
          <a:bodyPr/>
          <a:lstStyle/>
          <a:p>
            <a:fld id="{CD834DAD-DF98-44E2-A25C-0E8DEB5DEE33}" type="slidenum">
              <a:rPr lang="en-US" smtClean="0"/>
              <a:t>7</a:t>
            </a:fld>
            <a:endParaRPr lang="en-US" dirty="0"/>
          </a:p>
        </p:txBody>
      </p:sp>
    </p:spTree>
    <p:extLst>
      <p:ext uri="{BB962C8B-B14F-4D97-AF65-F5344CB8AC3E}">
        <p14:creationId xmlns:p14="http://schemas.microsoft.com/office/powerpoint/2010/main" val="40955115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taking the time to learn more about the SHRM Foundation’s Veteran Employment Initiative. </a:t>
            </a:r>
          </a:p>
          <a:p>
            <a:pPr marL="171450" indent="-171450">
              <a:buFont typeface="Arial" panose="020B0604020202020204" pitchFamily="34" charset="0"/>
              <a:buChar char="•"/>
            </a:pPr>
            <a:r>
              <a:rPr lang="en-US" dirty="0"/>
              <a:t>We now look to you to turn this very important initiative into an effective and permanent program.</a:t>
            </a:r>
          </a:p>
        </p:txBody>
      </p:sp>
      <p:sp>
        <p:nvSpPr>
          <p:cNvPr id="4" name="Slide Number Placeholder 3"/>
          <p:cNvSpPr>
            <a:spLocks noGrp="1"/>
          </p:cNvSpPr>
          <p:nvPr>
            <p:ph type="sldNum" sz="quarter" idx="5"/>
          </p:nvPr>
        </p:nvSpPr>
        <p:spPr/>
        <p:txBody>
          <a:bodyPr/>
          <a:lstStyle/>
          <a:p>
            <a:fld id="{CD834DAD-DF98-44E2-A25C-0E8DEB5DEE33}" type="slidenum">
              <a:rPr lang="en-US" smtClean="0"/>
              <a:t>61</a:t>
            </a:fld>
            <a:endParaRPr lang="en-US" dirty="0"/>
          </a:p>
        </p:txBody>
      </p:sp>
    </p:spTree>
    <p:extLst>
      <p:ext uri="{BB962C8B-B14F-4D97-AF65-F5344CB8AC3E}">
        <p14:creationId xmlns:p14="http://schemas.microsoft.com/office/powerpoint/2010/main" val="32365586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AAB8B6-A13D-4746-8D30-A0B5CA24C681}" type="slidenum">
              <a:rPr lang="en-US" smtClean="0"/>
              <a:t>62</a:t>
            </a:fld>
            <a:endParaRPr lang="en-US"/>
          </a:p>
        </p:txBody>
      </p:sp>
    </p:spTree>
    <p:extLst>
      <p:ext uri="{BB962C8B-B14F-4D97-AF65-F5344CB8AC3E}">
        <p14:creationId xmlns:p14="http://schemas.microsoft.com/office/powerpoint/2010/main" val="39481378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AB8B6-A13D-4746-8D30-A0B5CA24C681}" type="slidenum">
              <a:rPr lang="en-US" smtClean="0"/>
              <a:t>63</a:t>
            </a:fld>
            <a:endParaRPr lang="en-US"/>
          </a:p>
        </p:txBody>
      </p:sp>
    </p:spTree>
    <p:extLst>
      <p:ext uri="{BB962C8B-B14F-4D97-AF65-F5344CB8AC3E}">
        <p14:creationId xmlns:p14="http://schemas.microsoft.com/office/powerpoint/2010/main" val="15067354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AB8B6-A13D-4746-8D30-A0B5CA24C681}" type="slidenum">
              <a:rPr lang="en-US" smtClean="0"/>
              <a:t>64</a:t>
            </a:fld>
            <a:endParaRPr lang="en-US"/>
          </a:p>
        </p:txBody>
      </p:sp>
    </p:spTree>
    <p:extLst>
      <p:ext uri="{BB962C8B-B14F-4D97-AF65-F5344CB8AC3E}">
        <p14:creationId xmlns:p14="http://schemas.microsoft.com/office/powerpoint/2010/main" val="17273358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AB8B6-A13D-4746-8D30-A0B5CA24C681}" type="slidenum">
              <a:rPr lang="en-US" smtClean="0"/>
              <a:t>65</a:t>
            </a:fld>
            <a:endParaRPr lang="en-US"/>
          </a:p>
        </p:txBody>
      </p:sp>
    </p:spTree>
    <p:extLst>
      <p:ext uri="{BB962C8B-B14F-4D97-AF65-F5344CB8AC3E}">
        <p14:creationId xmlns:p14="http://schemas.microsoft.com/office/powerpoint/2010/main" val="120521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challenges that veterans face include:</a:t>
            </a:r>
          </a:p>
          <a:p>
            <a:endParaRPr lang="en-US" dirty="0"/>
          </a:p>
          <a:p>
            <a:r>
              <a:rPr lang="en-US" dirty="0"/>
              <a:t>Finding employment that is a good fit</a:t>
            </a:r>
          </a:p>
          <a:p>
            <a:r>
              <a:rPr lang="en-US" dirty="0"/>
              <a:t>Finding employment in a new career field while continuing to utilize the skills they learned in the military</a:t>
            </a:r>
          </a:p>
          <a:p>
            <a:r>
              <a:rPr lang="en-US" dirty="0"/>
              <a:t>Finding work that is meaningful</a:t>
            </a:r>
          </a:p>
          <a:p>
            <a:r>
              <a:rPr lang="en-US" dirty="0"/>
              <a:t>Translating military experience into civilian terms on a civilian resume’</a:t>
            </a:r>
          </a:p>
          <a:p>
            <a:r>
              <a:rPr lang="en-US" dirty="0"/>
              <a:t>Navigating the civilian workforce</a:t>
            </a:r>
          </a:p>
          <a:p>
            <a:r>
              <a:rPr lang="en-US" dirty="0"/>
              <a:t>Preparing for the transition process</a:t>
            </a:r>
          </a:p>
          <a:p>
            <a:r>
              <a:rPr lang="en-US" dirty="0"/>
              <a:t>Navigating physical disabilities or invisible wounds (e.g., PTSD, Traumatic Brain Injury)</a:t>
            </a:r>
          </a:p>
          <a:p>
            <a:endParaRPr lang="en-US" dirty="0"/>
          </a:p>
          <a:p>
            <a:r>
              <a:rPr lang="en-US" dirty="0"/>
              <a:t>One thing worth noting is that while some veterans do struggle with disabilities, it is important to remember that many civilians also struggle with disabilities too. From a human resources perspective, you would utilize the same types of supports and procedures you would use for any other employees needing disability supports. </a:t>
            </a:r>
          </a:p>
          <a:p>
            <a:endParaRPr lang="en-US" dirty="0"/>
          </a:p>
          <a:p>
            <a:endParaRPr lang="en-US" dirty="0"/>
          </a:p>
        </p:txBody>
      </p:sp>
      <p:sp>
        <p:nvSpPr>
          <p:cNvPr id="4" name="Slide Number Placeholder 3"/>
          <p:cNvSpPr>
            <a:spLocks noGrp="1"/>
          </p:cNvSpPr>
          <p:nvPr>
            <p:ph type="sldNum" sz="quarter" idx="5"/>
          </p:nvPr>
        </p:nvSpPr>
        <p:spPr/>
        <p:txBody>
          <a:bodyPr/>
          <a:lstStyle/>
          <a:p>
            <a:fld id="{C0AAB8B6-A13D-4746-8D30-A0B5CA24C681}" type="slidenum">
              <a:rPr lang="en-US" smtClean="0"/>
              <a:t>8</a:t>
            </a:fld>
            <a:endParaRPr lang="en-US"/>
          </a:p>
        </p:txBody>
      </p:sp>
    </p:spTree>
    <p:extLst>
      <p:ext uri="{BB962C8B-B14F-4D97-AF65-F5344CB8AC3E}">
        <p14:creationId xmlns:p14="http://schemas.microsoft.com/office/powerpoint/2010/main" val="2466224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Veterans face one set of  employment challenges, especially at the point when they are transitioning from the military, but military spouses also face their own unique employment challenges. </a:t>
            </a:r>
          </a:p>
          <a:p>
            <a:endParaRPr lang="en-US" dirty="0"/>
          </a:p>
          <a:p>
            <a:r>
              <a:rPr lang="en-US" dirty="0"/>
              <a:t>This is partially because military spouses are often seeking employment at the same time their spouse is a service member when they must balance consecutive relocations, work-life balance, sometimes a deployed spouse, and periods of unemployment to name a few.   While military spouses are often well-educated, they are also three times as likely to be unemployed.   For those who are employed, 58% work for private sector companies. Human resource professionals can be instrumental in making sure they have a chance to compete for employment.</a:t>
            </a:r>
          </a:p>
        </p:txBody>
      </p:sp>
      <p:sp>
        <p:nvSpPr>
          <p:cNvPr id="4" name="Slide Number Placeholder 3"/>
          <p:cNvSpPr>
            <a:spLocks noGrp="1"/>
          </p:cNvSpPr>
          <p:nvPr>
            <p:ph type="sldNum" sz="quarter" idx="5"/>
          </p:nvPr>
        </p:nvSpPr>
        <p:spPr/>
        <p:txBody>
          <a:bodyPr/>
          <a:lstStyle/>
          <a:p>
            <a:fld id="{C0AAB8B6-A13D-4746-8D30-A0B5CA24C681}" type="slidenum">
              <a:rPr lang="en-US" smtClean="0"/>
              <a:t>9</a:t>
            </a:fld>
            <a:endParaRPr lang="en-US"/>
          </a:p>
        </p:txBody>
      </p:sp>
    </p:spTree>
    <p:extLst>
      <p:ext uri="{BB962C8B-B14F-4D97-AF65-F5344CB8AC3E}">
        <p14:creationId xmlns:p14="http://schemas.microsoft.com/office/powerpoint/2010/main" val="162499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Veterans and military spouses have different challenges, but they bring many of the same sought after “soft-skills” to the workplace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examp</a:t>
            </a:r>
            <a:r>
              <a:rPr lang="en-US" dirty="0"/>
              <a:t>le, e</a:t>
            </a:r>
            <a:r>
              <a:rPr lang="en-US" sz="1200" b="0" i="0" u="none" strike="noStrike" kern="1200" baseline="0" dirty="0">
                <a:solidFill>
                  <a:schemeClr val="tx1"/>
                </a:solidFill>
                <a:latin typeface="+mn-lt"/>
                <a:ea typeface="+mn-ea"/>
                <a:cs typeface="+mn-cs"/>
              </a:rPr>
              <a:t>mployers continue to place high value on the core competencies veterans hone during their military service.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Likewise, military spouses may develop valuable skills like resilience, the ability to tolerate ambiguity, and </a:t>
            </a:r>
            <a:r>
              <a:rPr lang="en-US" sz="1200" b="0" i="0" u="none" strike="noStrike" kern="1200" baseline="0" dirty="0" err="1">
                <a:solidFill>
                  <a:schemeClr val="tx1"/>
                </a:solidFill>
                <a:latin typeface="+mn-lt"/>
                <a:ea typeface="+mn-ea"/>
                <a:cs typeface="+mn-cs"/>
              </a:rPr>
              <a:t>persverence</a:t>
            </a:r>
            <a:r>
              <a:rPr lang="en-US" sz="1200" b="0" i="0" u="none" strike="noStrike" kern="1200" baseline="0" dirty="0">
                <a:solidFill>
                  <a:schemeClr val="tx1"/>
                </a:solidFill>
                <a:latin typeface="+mn-lt"/>
                <a:ea typeface="+mn-ea"/>
                <a:cs typeface="+mn-cs"/>
              </a:rPr>
              <a:t> as a result of their affiliation with the military.</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These skills are a way of life for veterans and military spouses and serve as their values. </a:t>
            </a:r>
          </a:p>
          <a:p>
            <a:r>
              <a:rPr lang="en-US" dirty="0"/>
              <a:t>.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10</a:t>
            </a:fld>
            <a:endParaRPr lang="en-US" dirty="0"/>
          </a:p>
        </p:txBody>
      </p:sp>
    </p:spTree>
    <p:extLst>
      <p:ext uri="{BB962C8B-B14F-4D97-AF65-F5344CB8AC3E}">
        <p14:creationId xmlns:p14="http://schemas.microsoft.com/office/powerpoint/2010/main" val="54446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night sky&#10;&#10;Description automatically generated">
            <a:extLst>
              <a:ext uri="{FF2B5EF4-FFF2-40B4-BE49-F238E27FC236}">
                <a16:creationId xmlns:a16="http://schemas.microsoft.com/office/drawing/2014/main" id="{9983282A-80C6-924A-8387-382A1F77EEE5}"/>
              </a:ext>
            </a:extLst>
          </p:cNvPr>
          <p:cNvPicPr>
            <a:picLocks noChangeAspect="1"/>
          </p:cNvPicPr>
          <p:nvPr userDrawn="1"/>
        </p:nvPicPr>
        <p:blipFill rotWithShape="1">
          <a:blip r:embed="rId2">
            <a:alphaModFix amt="25000"/>
          </a:blip>
          <a:srcRect l="10888" t="12177" r="1495" b="40447"/>
          <a:stretch/>
        </p:blipFill>
        <p:spPr>
          <a:xfrm flipH="1">
            <a:off x="0" y="0"/>
            <a:ext cx="12192000" cy="6858000"/>
          </a:xfrm>
          <a:prstGeom prst="rect">
            <a:avLst/>
          </a:prstGeom>
        </p:spPr>
      </p:pic>
      <p:sp>
        <p:nvSpPr>
          <p:cNvPr id="11" name="Rectangle 10">
            <a:extLst>
              <a:ext uri="{FF2B5EF4-FFF2-40B4-BE49-F238E27FC236}">
                <a16:creationId xmlns:a16="http://schemas.microsoft.com/office/drawing/2014/main" id="{E8165BE7-DDEB-CE41-AD50-82AED7E3B3AC}"/>
              </a:ext>
            </a:extLst>
          </p:cNvPr>
          <p:cNvSpPr/>
          <p:nvPr userDrawn="1"/>
        </p:nvSpPr>
        <p:spPr>
          <a:xfrm>
            <a:off x="7015163" y="2085976"/>
            <a:ext cx="5176837" cy="4388966"/>
          </a:xfrm>
          <a:prstGeom prst="rect">
            <a:avLst/>
          </a:prstGeom>
          <a:gradFill>
            <a:gsLst>
              <a:gs pos="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44DB94EA-21F4-7A47-BEFF-0D5C326876B2}"/>
              </a:ext>
            </a:extLst>
          </p:cNvPr>
          <p:cNvPicPr>
            <a:picLocks noChangeAspect="1"/>
          </p:cNvPicPr>
          <p:nvPr userDrawn="1"/>
        </p:nvPicPr>
        <p:blipFill>
          <a:blip r:embed="rId3"/>
          <a:stretch>
            <a:fillRect/>
          </a:stretch>
        </p:blipFill>
        <p:spPr>
          <a:xfrm>
            <a:off x="10033687" y="216587"/>
            <a:ext cx="2004198" cy="672255"/>
          </a:xfrm>
          <a:prstGeom prst="rect">
            <a:avLst/>
          </a:prstGeom>
        </p:spPr>
      </p:pic>
      <p:sp>
        <p:nvSpPr>
          <p:cNvPr id="9" name="Rectangle 8">
            <a:extLst>
              <a:ext uri="{FF2B5EF4-FFF2-40B4-BE49-F238E27FC236}">
                <a16:creationId xmlns:a16="http://schemas.microsoft.com/office/drawing/2014/main" id="{4384A3EC-594F-734C-8A78-7878BDC9A873}"/>
              </a:ext>
            </a:extLst>
          </p:cNvPr>
          <p:cNvSpPr/>
          <p:nvPr userDrawn="1"/>
        </p:nvSpPr>
        <p:spPr>
          <a:xfrm>
            <a:off x="0" y="6474941"/>
            <a:ext cx="12192000" cy="383059"/>
          </a:xfrm>
          <a:prstGeom prst="rect">
            <a:avLst/>
          </a:prstGeom>
          <a:solidFill>
            <a:srgbClr val="1B3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A4BA67C-24B5-654E-9AAC-4F53F276FFA6}"/>
              </a:ext>
            </a:extLst>
          </p:cNvPr>
          <p:cNvPicPr>
            <a:picLocks noChangeAspect="1"/>
          </p:cNvPicPr>
          <p:nvPr userDrawn="1"/>
        </p:nvPicPr>
        <p:blipFill>
          <a:blip r:embed="rId4"/>
          <a:stretch>
            <a:fillRect/>
          </a:stretch>
        </p:blipFill>
        <p:spPr>
          <a:xfrm>
            <a:off x="187963" y="2792410"/>
            <a:ext cx="7395668" cy="3583804"/>
          </a:xfrm>
          <a:prstGeom prst="rect">
            <a:avLst/>
          </a:prstGeom>
        </p:spPr>
      </p:pic>
    </p:spTree>
    <p:extLst>
      <p:ext uri="{BB962C8B-B14F-4D97-AF65-F5344CB8AC3E}">
        <p14:creationId xmlns:p14="http://schemas.microsoft.com/office/powerpoint/2010/main" val="30246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A48D-7009-5C49-8418-D9EB4BB14B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DC0484-721C-EC43-B05A-26917E5F6749}"/>
              </a:ext>
            </a:extLst>
          </p:cNvPr>
          <p:cNvSpPr>
            <a:spLocks noGrp="1"/>
          </p:cNvSpPr>
          <p:nvPr>
            <p:ph type="dt" sz="half" idx="10"/>
          </p:nvPr>
        </p:nvSpPr>
        <p:spPr/>
        <p:txBody>
          <a:bodyPr/>
          <a:lstStyle/>
          <a:p>
            <a:fld id="{606E3DC6-4C52-D646-ADBB-3FFA4B3B84A6}" type="datetimeFigureOut">
              <a:rPr lang="en-US" smtClean="0"/>
              <a:t>9/21/2021</a:t>
            </a:fld>
            <a:endParaRPr lang="en-US"/>
          </a:p>
        </p:txBody>
      </p:sp>
      <p:sp>
        <p:nvSpPr>
          <p:cNvPr id="4" name="Footer Placeholder 3">
            <a:extLst>
              <a:ext uri="{FF2B5EF4-FFF2-40B4-BE49-F238E27FC236}">
                <a16:creationId xmlns:a16="http://schemas.microsoft.com/office/drawing/2014/main" id="{381E4B28-7986-FA44-8BF3-1411125FDE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EF512-E6F7-FB4E-8967-1605A74AF211}"/>
              </a:ext>
            </a:extLst>
          </p:cNvPr>
          <p:cNvSpPr>
            <a:spLocks noGrp="1"/>
          </p:cNvSpPr>
          <p:nvPr>
            <p:ph type="sldNum" sz="quarter" idx="12"/>
          </p:nvPr>
        </p:nvSpPr>
        <p:spPr/>
        <p:txBody>
          <a:bodyPr/>
          <a:lstStyle/>
          <a:p>
            <a:fld id="{38E71BB0-7984-A741-893D-9D52E126EFF9}" type="slidenum">
              <a:rPr lang="en-US" smtClean="0"/>
              <a:t>‹#›</a:t>
            </a:fld>
            <a:endParaRPr lang="en-US"/>
          </a:p>
        </p:txBody>
      </p:sp>
    </p:spTree>
    <p:extLst>
      <p:ext uri="{BB962C8B-B14F-4D97-AF65-F5344CB8AC3E}">
        <p14:creationId xmlns:p14="http://schemas.microsoft.com/office/powerpoint/2010/main" val="112471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06899B-6361-4545-A683-87138E663DD0}"/>
              </a:ext>
            </a:extLst>
          </p:cNvPr>
          <p:cNvSpPr>
            <a:spLocks noGrp="1"/>
          </p:cNvSpPr>
          <p:nvPr>
            <p:ph type="dt" sz="half" idx="10"/>
          </p:nvPr>
        </p:nvSpPr>
        <p:spPr/>
        <p:txBody>
          <a:bodyPr/>
          <a:lstStyle/>
          <a:p>
            <a:fld id="{606E3DC6-4C52-D646-ADBB-3FFA4B3B84A6}" type="datetimeFigureOut">
              <a:rPr lang="en-US" smtClean="0"/>
              <a:t>9/21/2021</a:t>
            </a:fld>
            <a:endParaRPr lang="en-US"/>
          </a:p>
        </p:txBody>
      </p:sp>
      <p:sp>
        <p:nvSpPr>
          <p:cNvPr id="3" name="Footer Placeholder 2">
            <a:extLst>
              <a:ext uri="{FF2B5EF4-FFF2-40B4-BE49-F238E27FC236}">
                <a16:creationId xmlns:a16="http://schemas.microsoft.com/office/drawing/2014/main" id="{402AA3E5-C01F-1E46-813A-9592140428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FA98AE-8BBD-6242-8F56-41FB5D3C08B9}"/>
              </a:ext>
            </a:extLst>
          </p:cNvPr>
          <p:cNvSpPr>
            <a:spLocks noGrp="1"/>
          </p:cNvSpPr>
          <p:nvPr>
            <p:ph type="sldNum" sz="quarter" idx="12"/>
          </p:nvPr>
        </p:nvSpPr>
        <p:spPr/>
        <p:txBody>
          <a:bodyPr/>
          <a:lstStyle/>
          <a:p>
            <a:fld id="{38E71BB0-7984-A741-893D-9D52E126EFF9}" type="slidenum">
              <a:rPr lang="en-US" smtClean="0"/>
              <a:t>‹#›</a:t>
            </a:fld>
            <a:endParaRPr lang="en-US"/>
          </a:p>
        </p:txBody>
      </p:sp>
    </p:spTree>
    <p:extLst>
      <p:ext uri="{BB962C8B-B14F-4D97-AF65-F5344CB8AC3E}">
        <p14:creationId xmlns:p14="http://schemas.microsoft.com/office/powerpoint/2010/main" val="301139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8003-1A37-4E4C-8884-852C989CA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EC7BFD-7AFF-9C4B-B795-79D34B65AE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8F7998-9FAD-5A4A-8A20-81A5EBFA3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BF2D9D-686A-3442-9969-CADFD22FF44F}"/>
              </a:ext>
            </a:extLst>
          </p:cNvPr>
          <p:cNvSpPr>
            <a:spLocks noGrp="1"/>
          </p:cNvSpPr>
          <p:nvPr>
            <p:ph type="dt" sz="half" idx="10"/>
          </p:nvPr>
        </p:nvSpPr>
        <p:spPr/>
        <p:txBody>
          <a:bodyPr/>
          <a:lstStyle/>
          <a:p>
            <a:fld id="{606E3DC6-4C52-D646-ADBB-3FFA4B3B84A6}" type="datetimeFigureOut">
              <a:rPr lang="en-US" smtClean="0"/>
              <a:t>9/21/2021</a:t>
            </a:fld>
            <a:endParaRPr lang="en-US"/>
          </a:p>
        </p:txBody>
      </p:sp>
      <p:sp>
        <p:nvSpPr>
          <p:cNvPr id="6" name="Footer Placeholder 5">
            <a:extLst>
              <a:ext uri="{FF2B5EF4-FFF2-40B4-BE49-F238E27FC236}">
                <a16:creationId xmlns:a16="http://schemas.microsoft.com/office/drawing/2014/main" id="{14E0C0A9-0768-2F49-BB9B-2F91C7867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3CF4C-D528-744B-A858-28310F2ABD96}"/>
              </a:ext>
            </a:extLst>
          </p:cNvPr>
          <p:cNvSpPr>
            <a:spLocks noGrp="1"/>
          </p:cNvSpPr>
          <p:nvPr>
            <p:ph type="sldNum" sz="quarter" idx="12"/>
          </p:nvPr>
        </p:nvSpPr>
        <p:spPr/>
        <p:txBody>
          <a:bodyPr/>
          <a:lstStyle/>
          <a:p>
            <a:fld id="{38E71BB0-7984-A741-893D-9D52E126EFF9}" type="slidenum">
              <a:rPr lang="en-US" smtClean="0"/>
              <a:t>‹#›</a:t>
            </a:fld>
            <a:endParaRPr lang="en-US"/>
          </a:p>
        </p:txBody>
      </p:sp>
    </p:spTree>
    <p:extLst>
      <p:ext uri="{BB962C8B-B14F-4D97-AF65-F5344CB8AC3E}">
        <p14:creationId xmlns:p14="http://schemas.microsoft.com/office/powerpoint/2010/main" val="1717834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1464-F527-744B-A3E0-D7B8F1913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F853CD-F545-DD4A-A6D4-8AFA42335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3B06F6-B75C-4F49-9A02-6B86380D0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D36B0-21F4-7740-837D-1DCF5C9A0D8D}"/>
              </a:ext>
            </a:extLst>
          </p:cNvPr>
          <p:cNvSpPr>
            <a:spLocks noGrp="1"/>
          </p:cNvSpPr>
          <p:nvPr>
            <p:ph type="dt" sz="half" idx="10"/>
          </p:nvPr>
        </p:nvSpPr>
        <p:spPr/>
        <p:txBody>
          <a:bodyPr/>
          <a:lstStyle/>
          <a:p>
            <a:fld id="{606E3DC6-4C52-D646-ADBB-3FFA4B3B84A6}" type="datetimeFigureOut">
              <a:rPr lang="en-US" smtClean="0"/>
              <a:t>9/21/2021</a:t>
            </a:fld>
            <a:endParaRPr lang="en-US"/>
          </a:p>
        </p:txBody>
      </p:sp>
      <p:sp>
        <p:nvSpPr>
          <p:cNvPr id="6" name="Footer Placeholder 5">
            <a:extLst>
              <a:ext uri="{FF2B5EF4-FFF2-40B4-BE49-F238E27FC236}">
                <a16:creationId xmlns:a16="http://schemas.microsoft.com/office/drawing/2014/main" id="{16507089-5009-2E40-9345-8C00009777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838D08-9A90-9140-BEE7-CB124D93DE8B}"/>
              </a:ext>
            </a:extLst>
          </p:cNvPr>
          <p:cNvSpPr>
            <a:spLocks noGrp="1"/>
          </p:cNvSpPr>
          <p:nvPr>
            <p:ph type="sldNum" sz="quarter" idx="12"/>
          </p:nvPr>
        </p:nvSpPr>
        <p:spPr/>
        <p:txBody>
          <a:bodyPr/>
          <a:lstStyle/>
          <a:p>
            <a:fld id="{38E71BB0-7984-A741-893D-9D52E126EFF9}" type="slidenum">
              <a:rPr lang="en-US" smtClean="0"/>
              <a:t>‹#›</a:t>
            </a:fld>
            <a:endParaRPr lang="en-US"/>
          </a:p>
        </p:txBody>
      </p:sp>
    </p:spTree>
    <p:extLst>
      <p:ext uri="{BB962C8B-B14F-4D97-AF65-F5344CB8AC3E}">
        <p14:creationId xmlns:p14="http://schemas.microsoft.com/office/powerpoint/2010/main" val="1088449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C78E-F059-C446-8E3F-6490B9F7D6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8C447-14DD-FB4C-BE15-F2F14D64F4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DE331-1B9C-CE42-9D4F-894A40E1DC40}"/>
              </a:ext>
            </a:extLst>
          </p:cNvPr>
          <p:cNvSpPr>
            <a:spLocks noGrp="1"/>
          </p:cNvSpPr>
          <p:nvPr>
            <p:ph type="dt" sz="half" idx="10"/>
          </p:nvPr>
        </p:nvSpPr>
        <p:spPr/>
        <p:txBody>
          <a:bodyPr/>
          <a:lstStyle/>
          <a:p>
            <a:fld id="{606E3DC6-4C52-D646-ADBB-3FFA4B3B84A6}" type="datetimeFigureOut">
              <a:rPr lang="en-US" smtClean="0"/>
              <a:t>9/21/2021</a:t>
            </a:fld>
            <a:endParaRPr lang="en-US"/>
          </a:p>
        </p:txBody>
      </p:sp>
      <p:sp>
        <p:nvSpPr>
          <p:cNvPr id="5" name="Footer Placeholder 4">
            <a:extLst>
              <a:ext uri="{FF2B5EF4-FFF2-40B4-BE49-F238E27FC236}">
                <a16:creationId xmlns:a16="http://schemas.microsoft.com/office/drawing/2014/main" id="{CA398E3E-60E4-624D-9175-94B7C2A9E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A99C3-1E8D-3848-A292-69AC3852FF8F}"/>
              </a:ext>
            </a:extLst>
          </p:cNvPr>
          <p:cNvSpPr>
            <a:spLocks noGrp="1"/>
          </p:cNvSpPr>
          <p:nvPr>
            <p:ph type="sldNum" sz="quarter" idx="12"/>
          </p:nvPr>
        </p:nvSpPr>
        <p:spPr/>
        <p:txBody>
          <a:bodyPr/>
          <a:lstStyle/>
          <a:p>
            <a:fld id="{38E71BB0-7984-A741-893D-9D52E126EFF9}" type="slidenum">
              <a:rPr lang="en-US" smtClean="0"/>
              <a:t>‹#›</a:t>
            </a:fld>
            <a:endParaRPr lang="en-US"/>
          </a:p>
        </p:txBody>
      </p:sp>
    </p:spTree>
    <p:extLst>
      <p:ext uri="{BB962C8B-B14F-4D97-AF65-F5344CB8AC3E}">
        <p14:creationId xmlns:p14="http://schemas.microsoft.com/office/powerpoint/2010/main" val="2966109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7EA918-EABE-E54B-9113-8067C5A677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703DAD-5BED-9C49-89EA-96D36FFE64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C58BF-5314-4A4B-A738-1663632D5FA4}"/>
              </a:ext>
            </a:extLst>
          </p:cNvPr>
          <p:cNvSpPr>
            <a:spLocks noGrp="1"/>
          </p:cNvSpPr>
          <p:nvPr>
            <p:ph type="dt" sz="half" idx="10"/>
          </p:nvPr>
        </p:nvSpPr>
        <p:spPr/>
        <p:txBody>
          <a:bodyPr/>
          <a:lstStyle/>
          <a:p>
            <a:fld id="{606E3DC6-4C52-D646-ADBB-3FFA4B3B84A6}" type="datetimeFigureOut">
              <a:rPr lang="en-US" smtClean="0"/>
              <a:t>9/21/2021</a:t>
            </a:fld>
            <a:endParaRPr lang="en-US"/>
          </a:p>
        </p:txBody>
      </p:sp>
      <p:sp>
        <p:nvSpPr>
          <p:cNvPr id="5" name="Footer Placeholder 4">
            <a:extLst>
              <a:ext uri="{FF2B5EF4-FFF2-40B4-BE49-F238E27FC236}">
                <a16:creationId xmlns:a16="http://schemas.microsoft.com/office/drawing/2014/main" id="{36D510C8-5A75-6446-A0EF-D8C840FD3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FF604-41CA-6341-A65E-F15841517178}"/>
              </a:ext>
            </a:extLst>
          </p:cNvPr>
          <p:cNvSpPr>
            <a:spLocks noGrp="1"/>
          </p:cNvSpPr>
          <p:nvPr>
            <p:ph type="sldNum" sz="quarter" idx="12"/>
          </p:nvPr>
        </p:nvSpPr>
        <p:spPr/>
        <p:txBody>
          <a:bodyPr/>
          <a:lstStyle/>
          <a:p>
            <a:fld id="{38E71BB0-7984-A741-893D-9D52E126EFF9}" type="slidenum">
              <a:rPr lang="en-US" smtClean="0"/>
              <a:t>‹#›</a:t>
            </a:fld>
            <a:endParaRPr lang="en-US"/>
          </a:p>
        </p:txBody>
      </p:sp>
    </p:spTree>
    <p:extLst>
      <p:ext uri="{BB962C8B-B14F-4D97-AF65-F5344CB8AC3E}">
        <p14:creationId xmlns:p14="http://schemas.microsoft.com/office/powerpoint/2010/main" val="1505993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7422-BAE7-4EE6-A350-BCABBEDAF2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7F6E41-037C-4A01-BFDB-286355677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5F3BB0-7F5E-4A09-8F0B-8B9851B65347}"/>
              </a:ext>
            </a:extLst>
          </p:cNvPr>
          <p:cNvSpPr>
            <a:spLocks noGrp="1"/>
          </p:cNvSpPr>
          <p:nvPr>
            <p:ph type="dt" sz="half" idx="10"/>
          </p:nvPr>
        </p:nvSpPr>
        <p:spPr/>
        <p:txBody>
          <a:bodyPr/>
          <a:lstStyle/>
          <a:p>
            <a:fld id="{5DF8757E-1CA5-4710-9908-D4BF3ECEE495}" type="datetimeFigureOut">
              <a:rPr lang="en-US" smtClean="0"/>
              <a:t>9/21/2021</a:t>
            </a:fld>
            <a:endParaRPr lang="en-US"/>
          </a:p>
        </p:txBody>
      </p:sp>
      <p:sp>
        <p:nvSpPr>
          <p:cNvPr id="5" name="Footer Placeholder 4">
            <a:extLst>
              <a:ext uri="{FF2B5EF4-FFF2-40B4-BE49-F238E27FC236}">
                <a16:creationId xmlns:a16="http://schemas.microsoft.com/office/drawing/2014/main" id="{FEFA6C53-C870-4043-9A5A-4ED97915B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78737-F714-4A57-A5B3-0777C5DB73FA}"/>
              </a:ext>
            </a:extLst>
          </p:cNvPr>
          <p:cNvSpPr>
            <a:spLocks noGrp="1"/>
          </p:cNvSpPr>
          <p:nvPr>
            <p:ph type="sldNum" sz="quarter" idx="12"/>
          </p:nvPr>
        </p:nvSpPr>
        <p:spPr/>
        <p:txBody>
          <a:bodyPr/>
          <a:lstStyle/>
          <a:p>
            <a:fld id="{C52B7ABD-2398-499A-87D3-436E46290454}" type="slidenum">
              <a:rPr lang="en-US" smtClean="0"/>
              <a:t>‹#›</a:t>
            </a:fld>
            <a:endParaRPr lang="en-US"/>
          </a:p>
        </p:txBody>
      </p:sp>
    </p:spTree>
    <p:extLst>
      <p:ext uri="{BB962C8B-B14F-4D97-AF65-F5344CB8AC3E}">
        <p14:creationId xmlns:p14="http://schemas.microsoft.com/office/powerpoint/2010/main" val="116704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mpla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a:xfrm>
            <a:off x="846334" y="368297"/>
            <a:ext cx="10825212" cy="792843"/>
          </a:xfrm>
        </p:spPr>
        <p:txBody>
          <a:bodyPr/>
          <a:lstStyle>
            <a:lvl1pPr>
              <a:defRPr>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id="{CB0E49FF-8E27-45DD-9406-B5B7EC606D33}"/>
              </a:ext>
            </a:extLst>
          </p:cNvPr>
          <p:cNvSpPr/>
          <p:nvPr userDrawn="1"/>
        </p:nvSpPr>
        <p:spPr>
          <a:xfrm>
            <a:off x="0" y="6134100"/>
            <a:ext cx="121920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7B28BA6A-325D-4372-AFCA-BD25E1B94F51}"/>
              </a:ext>
            </a:extLst>
          </p:cNvPr>
          <p:cNvGrpSpPr/>
          <p:nvPr userDrawn="1"/>
        </p:nvGrpSpPr>
        <p:grpSpPr>
          <a:xfrm>
            <a:off x="-158110" y="-144363"/>
            <a:ext cx="1488923" cy="1452957"/>
            <a:chOff x="-158110" y="-144363"/>
            <a:chExt cx="1488923" cy="1452957"/>
          </a:xfrm>
        </p:grpSpPr>
        <p:sp>
          <p:nvSpPr>
            <p:cNvPr id="29" name="Freeform: Shape 28">
              <a:extLst>
                <a:ext uri="{FF2B5EF4-FFF2-40B4-BE49-F238E27FC236}">
                  <a16:creationId xmlns:a16="http://schemas.microsoft.com/office/drawing/2014/main" id="{452A3F4D-7F07-4398-8D95-359F900CD859}"/>
                </a:ext>
              </a:extLst>
            </p:cNvPr>
            <p:cNvSpPr/>
            <p:nvPr userDrawn="1"/>
          </p:nvSpPr>
          <p:spPr>
            <a:xfrm rot="10037061">
              <a:off x="-3978" y="-144363"/>
              <a:ext cx="1334791" cy="424288"/>
            </a:xfrm>
            <a:custGeom>
              <a:avLst/>
              <a:gdLst>
                <a:gd name="connsiteX0" fmla="*/ 0 w 1334791"/>
                <a:gd name="connsiteY0" fmla="*/ 131033 h 424288"/>
                <a:gd name="connsiteX1" fmla="*/ 64905 w 1334791"/>
                <a:gd name="connsiteY1" fmla="*/ 98645 h 424288"/>
                <a:gd name="connsiteX2" fmla="*/ 556415 w 1334791"/>
                <a:gd name="connsiteY2" fmla="*/ 0 h 424288"/>
                <a:gd name="connsiteX3" fmla="*/ 1278761 w 1334791"/>
                <a:gd name="connsiteY3" fmla="*/ 225449 h 424288"/>
                <a:gd name="connsiteX4" fmla="*/ 1334791 w 1334791"/>
                <a:gd name="connsiteY4" fmla="*/ 268436 h 424288"/>
                <a:gd name="connsiteX5" fmla="*/ 1299623 w 1334791"/>
                <a:gd name="connsiteY5" fmla="*/ 424288 h 4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791" h="424288">
                  <a:moveTo>
                    <a:pt x="0" y="131033"/>
                  </a:moveTo>
                  <a:lnTo>
                    <a:pt x="64905" y="98645"/>
                  </a:lnTo>
                  <a:cubicBezTo>
                    <a:pt x="215927" y="35117"/>
                    <a:pt x="381917" y="0"/>
                    <a:pt x="556415" y="0"/>
                  </a:cubicBezTo>
                  <a:cubicBezTo>
                    <a:pt x="825140" y="0"/>
                    <a:pt x="1073744" y="83432"/>
                    <a:pt x="1278761" y="225449"/>
                  </a:cubicBezTo>
                  <a:lnTo>
                    <a:pt x="1334791" y="268436"/>
                  </a:lnTo>
                  <a:lnTo>
                    <a:pt x="1299623" y="424288"/>
                  </a:lnTo>
                  <a:close/>
                </a:path>
              </a:pathLst>
            </a:custGeom>
            <a:solidFill>
              <a:schemeClr val="accent1">
                <a:alpha val="86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91718A2-F16A-48BC-A5D9-4FFB7418A1AF}"/>
                </a:ext>
              </a:extLst>
            </p:cNvPr>
            <p:cNvSpPr/>
            <p:nvPr userDrawn="1"/>
          </p:nvSpPr>
          <p:spPr>
            <a:xfrm rot="10037061">
              <a:off x="-59370" y="-42360"/>
              <a:ext cx="547505" cy="478443"/>
            </a:xfrm>
            <a:custGeom>
              <a:avLst/>
              <a:gdLst>
                <a:gd name="connsiteX0" fmla="*/ 439546 w 547505"/>
                <a:gd name="connsiteY0" fmla="*/ 478443 h 478443"/>
                <a:gd name="connsiteX1" fmla="*/ 0 w 547505"/>
                <a:gd name="connsiteY1" fmla="*/ 379261 h 478443"/>
                <a:gd name="connsiteX2" fmla="*/ 75023 w 547505"/>
                <a:gd name="connsiteY2" fmla="*/ 294873 h 478443"/>
                <a:gd name="connsiteX3" fmla="*/ 476720 w 547505"/>
                <a:gd name="connsiteY3" fmla="*/ 25766 h 478443"/>
                <a:gd name="connsiteX4" fmla="*/ 547505 w 547505"/>
                <a:gd name="connsiteY4" fmla="*/ 0 h 478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05" h="478443">
                  <a:moveTo>
                    <a:pt x="439546" y="478443"/>
                  </a:moveTo>
                  <a:lnTo>
                    <a:pt x="0" y="379261"/>
                  </a:lnTo>
                  <a:lnTo>
                    <a:pt x="75023" y="294873"/>
                  </a:lnTo>
                  <a:cubicBezTo>
                    <a:pt x="189646" y="181232"/>
                    <a:pt x="325699" y="89294"/>
                    <a:pt x="476720" y="25766"/>
                  </a:cubicBezTo>
                  <a:lnTo>
                    <a:pt x="547505" y="0"/>
                  </a:lnTo>
                  <a:close/>
                </a:path>
              </a:pathLst>
            </a:custGeom>
            <a:solidFill>
              <a:schemeClr val="accent2">
                <a:alpha val="86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D05E09B-FB17-4196-8916-226985462FE0}"/>
                </a:ext>
              </a:extLst>
            </p:cNvPr>
            <p:cNvSpPr/>
            <p:nvPr userDrawn="1"/>
          </p:nvSpPr>
          <p:spPr>
            <a:xfrm rot="10037061">
              <a:off x="-158110" y="-33224"/>
              <a:ext cx="850846" cy="1341818"/>
            </a:xfrm>
            <a:custGeom>
              <a:avLst/>
              <a:gdLst>
                <a:gd name="connsiteX0" fmla="*/ 501609 w 850846"/>
                <a:gd name="connsiteY0" fmla="*/ 1341818 h 1341818"/>
                <a:gd name="connsiteX1" fmla="*/ 3201 w 850846"/>
                <a:gd name="connsiteY1" fmla="*/ 1229353 h 1341818"/>
                <a:gd name="connsiteX2" fmla="*/ 0 w 850846"/>
                <a:gd name="connsiteY2" fmla="*/ 1197586 h 1341818"/>
                <a:gd name="connsiteX3" fmla="*/ 179926 w 850846"/>
                <a:gd name="connsiteY3" fmla="*/ 547681 h 1341818"/>
                <a:gd name="connsiteX4" fmla="*/ 780381 w 850846"/>
                <a:gd name="connsiteY4" fmla="*/ 24341 h 1341818"/>
                <a:gd name="connsiteX5" fmla="*/ 850846 w 850846"/>
                <a:gd name="connsiteY5" fmla="*/ 0 h 1341818"/>
                <a:gd name="connsiteX6" fmla="*/ 699185 w 850846"/>
                <a:gd name="connsiteY6" fmla="*/ 672114 h 1341818"/>
                <a:gd name="connsiteX7" fmla="*/ 598719 w 850846"/>
                <a:gd name="connsiteY7" fmla="*/ 802058 h 1341818"/>
                <a:gd name="connsiteX8" fmla="*/ 487041 w 850846"/>
                <a:gd name="connsiteY8" fmla="*/ 1197586 h 134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846" h="1341818">
                  <a:moveTo>
                    <a:pt x="501609" y="1341818"/>
                  </a:moveTo>
                  <a:lnTo>
                    <a:pt x="3201" y="1229353"/>
                  </a:lnTo>
                  <a:lnTo>
                    <a:pt x="0" y="1197586"/>
                  </a:lnTo>
                  <a:cubicBezTo>
                    <a:pt x="0" y="960269"/>
                    <a:pt x="66697" y="738465"/>
                    <a:pt x="179926" y="547681"/>
                  </a:cubicBezTo>
                  <a:cubicBezTo>
                    <a:pt x="318554" y="315018"/>
                    <a:pt x="528678" y="130221"/>
                    <a:pt x="780381" y="24341"/>
                  </a:cubicBezTo>
                  <a:lnTo>
                    <a:pt x="850846" y="0"/>
                  </a:lnTo>
                  <a:lnTo>
                    <a:pt x="699185" y="672114"/>
                  </a:lnTo>
                  <a:lnTo>
                    <a:pt x="598719" y="802058"/>
                  </a:lnTo>
                  <a:cubicBezTo>
                    <a:pt x="528919" y="918391"/>
                    <a:pt x="487041" y="1053335"/>
                    <a:pt x="487041" y="1197586"/>
                  </a:cubicBezTo>
                  <a:close/>
                </a:path>
              </a:pathLst>
            </a:custGeom>
            <a:solidFill>
              <a:schemeClr val="accent3">
                <a:alpha val="86000"/>
              </a:schemeClr>
            </a:solidFill>
            <a:ln w="9525" cap="flat">
              <a:noFill/>
              <a:prstDash val="solid"/>
              <a:miter/>
            </a:ln>
          </p:spPr>
          <p:txBody>
            <a:bodyPr rtlCol="0" anchor="ctr"/>
            <a:lstStyle/>
            <a:p>
              <a:endParaRPr lang="en-US"/>
            </a:p>
          </p:txBody>
        </p:sp>
      </p:grpSp>
      <p:pic>
        <p:nvPicPr>
          <p:cNvPr id="14" name="Graphic 13">
            <a:extLst>
              <a:ext uri="{FF2B5EF4-FFF2-40B4-BE49-F238E27FC236}">
                <a16:creationId xmlns:a16="http://schemas.microsoft.com/office/drawing/2014/main" id="{E5D1699E-49DB-466D-87EF-8E5D8EF68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796" y="6295637"/>
            <a:ext cx="1221424" cy="415450"/>
          </a:xfrm>
          <a:prstGeom prst="rect">
            <a:avLst/>
          </a:prstGeom>
        </p:spPr>
      </p:pic>
      <p:sp>
        <p:nvSpPr>
          <p:cNvPr id="15" name="TextBox 14">
            <a:extLst>
              <a:ext uri="{FF2B5EF4-FFF2-40B4-BE49-F238E27FC236}">
                <a16:creationId xmlns:a16="http://schemas.microsoft.com/office/drawing/2014/main" id="{BBBEFA0D-A184-4511-BC50-F1397AE8CF7C}"/>
              </a:ext>
            </a:extLst>
          </p:cNvPr>
          <p:cNvSpPr txBox="1"/>
          <p:nvPr userDrawn="1"/>
        </p:nvSpPr>
        <p:spPr>
          <a:xfrm>
            <a:off x="11451458" y="6217612"/>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lumMod val="65000"/>
                    <a:lumOff val="35000"/>
                  </a:schemeClr>
                </a:solidFill>
              </a:rPr>
              <a:pPr algn="r"/>
              <a:t>‹#›</a:t>
            </a:fld>
            <a:endParaRPr lang="en-US" sz="1350" dirty="0">
              <a:solidFill>
                <a:schemeClr val="tx1">
                  <a:lumMod val="65000"/>
                  <a:lumOff val="35000"/>
                </a:schemeClr>
              </a:solidFill>
            </a:endParaRPr>
          </a:p>
        </p:txBody>
      </p:sp>
      <p:sp>
        <p:nvSpPr>
          <p:cNvPr id="33" name="Freeform: Shape 32">
            <a:extLst>
              <a:ext uri="{FF2B5EF4-FFF2-40B4-BE49-F238E27FC236}">
                <a16:creationId xmlns:a16="http://schemas.microsoft.com/office/drawing/2014/main" id="{690186E7-F1DE-440E-9A19-D83A399FE81F}"/>
              </a:ext>
            </a:extLst>
          </p:cNvPr>
          <p:cNvSpPr/>
          <p:nvPr userDrawn="1"/>
        </p:nvSpPr>
        <p:spPr>
          <a:xfrm>
            <a:off x="10813378" y="4955621"/>
            <a:ext cx="1378623" cy="1902379"/>
          </a:xfrm>
          <a:custGeom>
            <a:avLst/>
            <a:gdLst>
              <a:gd name="connsiteX0" fmla="*/ 1378623 w 1378623"/>
              <a:gd name="connsiteY0" fmla="*/ 0 h 1902379"/>
              <a:gd name="connsiteX1" fmla="*/ 1378623 w 1378623"/>
              <a:gd name="connsiteY1" fmla="*/ 655585 h 1902379"/>
              <a:gd name="connsiteX2" fmla="*/ 1266593 w 1378623"/>
              <a:gd name="connsiteY2" fmla="*/ 690947 h 1902379"/>
              <a:gd name="connsiteX3" fmla="*/ 942814 w 1378623"/>
              <a:gd name="connsiteY3" fmla="*/ 911563 h 1902379"/>
              <a:gd name="connsiteX4" fmla="*/ 782769 w 1378623"/>
              <a:gd name="connsiteY4" fmla="*/ 1118566 h 1902379"/>
              <a:gd name="connsiteX5" fmla="*/ 636760 w 1378623"/>
              <a:gd name="connsiteY5" fmla="*/ 1635681 h 1902379"/>
              <a:gd name="connsiteX6" fmla="*/ 648553 w 1378623"/>
              <a:gd name="connsiteY6" fmla="*/ 1791218 h 1902379"/>
              <a:gd name="connsiteX7" fmla="*/ 674197 w 1378623"/>
              <a:gd name="connsiteY7" fmla="*/ 1902379 h 1902379"/>
              <a:gd name="connsiteX8" fmla="*/ 22268 w 1378623"/>
              <a:gd name="connsiteY8" fmla="*/ 1902379 h 1902379"/>
              <a:gd name="connsiteX9" fmla="*/ 6584 w 1378623"/>
              <a:gd name="connsiteY9" fmla="*/ 1784737 h 1902379"/>
              <a:gd name="connsiteX10" fmla="*/ 0 w 1378623"/>
              <a:gd name="connsiteY10" fmla="*/ 1635681 h 1902379"/>
              <a:gd name="connsiteX11" fmla="*/ 235237 w 1378623"/>
              <a:gd name="connsiteY11" fmla="*/ 785992 h 1902379"/>
              <a:gd name="connsiteX12" fmla="*/ 1223931 w 1378623"/>
              <a:gd name="connsiteY12" fmla="*/ 31424 h 19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623" h="1902379">
                <a:moveTo>
                  <a:pt x="1378623" y="0"/>
                </a:moveTo>
                <a:lnTo>
                  <a:pt x="1378623" y="655585"/>
                </a:lnTo>
                <a:lnTo>
                  <a:pt x="1266593" y="690947"/>
                </a:lnTo>
                <a:cubicBezTo>
                  <a:pt x="1144836" y="743240"/>
                  <a:pt x="1035163" y="818739"/>
                  <a:pt x="942814" y="911563"/>
                </a:cubicBezTo>
                <a:lnTo>
                  <a:pt x="782769" y="1118566"/>
                </a:lnTo>
                <a:cubicBezTo>
                  <a:pt x="691512" y="1270660"/>
                  <a:pt x="636760" y="1447086"/>
                  <a:pt x="636760" y="1635681"/>
                </a:cubicBezTo>
                <a:cubicBezTo>
                  <a:pt x="636760" y="1688533"/>
                  <a:pt x="640788" y="1740476"/>
                  <a:pt x="648553" y="1791218"/>
                </a:cubicBezTo>
                <a:lnTo>
                  <a:pt x="674197" y="1902379"/>
                </a:lnTo>
                <a:lnTo>
                  <a:pt x="22268" y="1902379"/>
                </a:lnTo>
                <a:lnTo>
                  <a:pt x="6584" y="1784737"/>
                </a:lnTo>
                <a:cubicBezTo>
                  <a:pt x="2226" y="1735636"/>
                  <a:pt x="0" y="1685919"/>
                  <a:pt x="0" y="1635681"/>
                </a:cubicBezTo>
                <a:cubicBezTo>
                  <a:pt x="0" y="1325412"/>
                  <a:pt x="87201" y="1035423"/>
                  <a:pt x="235237" y="785992"/>
                </a:cubicBezTo>
                <a:cubicBezTo>
                  <a:pt x="452728" y="420970"/>
                  <a:pt x="804821" y="146064"/>
                  <a:pt x="1223931" y="31424"/>
                </a:cubicBezTo>
                <a:close/>
              </a:path>
            </a:pathLst>
          </a:custGeom>
          <a:solidFill>
            <a:schemeClr val="bg1">
              <a:lumMod val="95000"/>
            </a:schemeClr>
          </a:solidFill>
          <a:ln w="9525"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B0681170-1CE0-4C7D-B88A-705A09F5A4EF}"/>
              </a:ext>
            </a:extLst>
          </p:cNvPr>
          <p:cNvSpPr>
            <a:spLocks noGrp="1"/>
          </p:cNvSpPr>
          <p:nvPr>
            <p:ph type="ftr" sz="quarter" idx="10"/>
          </p:nvPr>
        </p:nvSpPr>
        <p:spPr/>
        <p:txBody>
          <a:bodyPr/>
          <a:lstStyle/>
          <a:p>
            <a:r>
              <a:rPr lang="en-US"/>
              <a:t>Footer</a:t>
            </a:r>
            <a:endParaRPr lang="en-US" dirty="0"/>
          </a:p>
        </p:txBody>
      </p:sp>
      <p:sp>
        <p:nvSpPr>
          <p:cNvPr id="12" name="TextBox 11">
            <a:extLst>
              <a:ext uri="{FF2B5EF4-FFF2-40B4-BE49-F238E27FC236}">
                <a16:creationId xmlns:a16="http://schemas.microsoft.com/office/drawing/2014/main" id="{D231FD11-E25C-4996-B53D-918913C2F361}"/>
              </a:ext>
            </a:extLst>
          </p:cNvPr>
          <p:cNvSpPr txBox="1"/>
          <p:nvPr userDrawn="1"/>
        </p:nvSpPr>
        <p:spPr>
          <a:xfrm>
            <a:off x="4470973" y="6351322"/>
            <a:ext cx="3250053" cy="295286"/>
          </a:xfrm>
          <a:prstGeom prst="rect">
            <a:avLst/>
          </a:prstGeom>
          <a:noFill/>
        </p:spPr>
        <p:txBody>
          <a:bodyPr wrap="square" lIns="0" tIns="0" rIns="0" bIns="0" rtlCol="0" anchor="ctr" anchorCtr="0">
            <a:noAutofit/>
          </a:bodyPr>
          <a:lstStyle/>
          <a:p>
            <a:pPr algn="ctr"/>
            <a:r>
              <a:rPr lang="en-US" sz="900" dirty="0">
                <a:solidFill>
                  <a:schemeClr val="tx1">
                    <a:lumMod val="65000"/>
                    <a:lumOff val="35000"/>
                  </a:schemeClr>
                </a:solidFill>
              </a:rPr>
              <a:t>© 2019 SHRM. All Rights Reserved</a:t>
            </a:r>
            <a:endParaRPr lang="en-US" sz="1350" dirty="0">
              <a:solidFill>
                <a:schemeClr val="tx1">
                  <a:lumMod val="65000"/>
                  <a:lumOff val="35000"/>
                </a:schemeClr>
              </a:solidFill>
            </a:endParaRPr>
          </a:p>
        </p:txBody>
      </p:sp>
    </p:spTree>
    <p:extLst>
      <p:ext uri="{BB962C8B-B14F-4D97-AF65-F5344CB8AC3E}">
        <p14:creationId xmlns:p14="http://schemas.microsoft.com/office/powerpoint/2010/main" val="10303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5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C75FD0-EFDB-44A6-BCFD-D56201680196}"/>
              </a:ext>
            </a:extLst>
          </p:cNvPr>
          <p:cNvSpPr>
            <a:spLocks noGrp="1"/>
          </p:cNvSpPr>
          <p:nvPr>
            <p:ph type="title" hasCustomPrompt="1"/>
          </p:nvPr>
        </p:nvSpPr>
        <p:spPr>
          <a:xfrm>
            <a:off x="1128446" y="368298"/>
            <a:ext cx="10657153" cy="792843"/>
          </a:xfrm>
        </p:spPr>
        <p:txBody>
          <a:bodyPr/>
          <a:lstStyle>
            <a:lvl1pPr>
              <a:defRPr>
                <a:solidFill>
                  <a:schemeClr val="tx1"/>
                </a:solidFill>
              </a:defRPr>
            </a:lvl1pPr>
          </a:lstStyle>
          <a:p>
            <a:r>
              <a:rPr lang="en-US" dirty="0"/>
              <a:t>CLICK TO EDIT MASTER TITLE STYLE</a:t>
            </a:r>
          </a:p>
        </p:txBody>
      </p:sp>
      <p:sp>
        <p:nvSpPr>
          <p:cNvPr id="5" name="Rectangle 4">
            <a:extLst>
              <a:ext uri="{FF2B5EF4-FFF2-40B4-BE49-F238E27FC236}">
                <a16:creationId xmlns:a16="http://schemas.microsoft.com/office/drawing/2014/main" id="{2B1F0878-DC8A-4F78-9E7F-1B0D4B32111F}"/>
              </a:ext>
            </a:extLst>
          </p:cNvPr>
          <p:cNvSpPr/>
          <p:nvPr userDrawn="1"/>
        </p:nvSpPr>
        <p:spPr>
          <a:xfrm>
            <a:off x="0" y="6134100"/>
            <a:ext cx="121920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a:extLst>
              <a:ext uri="{FF2B5EF4-FFF2-40B4-BE49-F238E27FC236}">
                <a16:creationId xmlns:a16="http://schemas.microsoft.com/office/drawing/2014/main" id="{7EEAB9AC-B904-4906-9A44-D802ABBADED8}"/>
              </a:ext>
            </a:extLst>
          </p:cNvPr>
          <p:cNvGrpSpPr/>
          <p:nvPr userDrawn="1"/>
        </p:nvGrpSpPr>
        <p:grpSpPr>
          <a:xfrm>
            <a:off x="-210813" y="-144363"/>
            <a:ext cx="1985231" cy="1452957"/>
            <a:chOff x="-158110" y="-144363"/>
            <a:chExt cx="1488923" cy="1452957"/>
          </a:xfrm>
        </p:grpSpPr>
        <p:sp>
          <p:nvSpPr>
            <p:cNvPr id="7" name="Freeform: Shape 6">
              <a:extLst>
                <a:ext uri="{FF2B5EF4-FFF2-40B4-BE49-F238E27FC236}">
                  <a16:creationId xmlns:a16="http://schemas.microsoft.com/office/drawing/2014/main" id="{EE6F6CE1-65F8-4BC7-8DF4-DD6479D72B1E}"/>
                </a:ext>
              </a:extLst>
            </p:cNvPr>
            <p:cNvSpPr/>
            <p:nvPr userDrawn="1"/>
          </p:nvSpPr>
          <p:spPr>
            <a:xfrm rot="10037061">
              <a:off x="-3978" y="-144363"/>
              <a:ext cx="1334791" cy="424288"/>
            </a:xfrm>
            <a:custGeom>
              <a:avLst/>
              <a:gdLst>
                <a:gd name="connsiteX0" fmla="*/ 0 w 1334791"/>
                <a:gd name="connsiteY0" fmla="*/ 131033 h 424288"/>
                <a:gd name="connsiteX1" fmla="*/ 64905 w 1334791"/>
                <a:gd name="connsiteY1" fmla="*/ 98645 h 424288"/>
                <a:gd name="connsiteX2" fmla="*/ 556415 w 1334791"/>
                <a:gd name="connsiteY2" fmla="*/ 0 h 424288"/>
                <a:gd name="connsiteX3" fmla="*/ 1278761 w 1334791"/>
                <a:gd name="connsiteY3" fmla="*/ 225449 h 424288"/>
                <a:gd name="connsiteX4" fmla="*/ 1334791 w 1334791"/>
                <a:gd name="connsiteY4" fmla="*/ 268436 h 424288"/>
                <a:gd name="connsiteX5" fmla="*/ 1299623 w 1334791"/>
                <a:gd name="connsiteY5" fmla="*/ 424288 h 4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791" h="424288">
                  <a:moveTo>
                    <a:pt x="0" y="131033"/>
                  </a:moveTo>
                  <a:lnTo>
                    <a:pt x="64905" y="98645"/>
                  </a:lnTo>
                  <a:cubicBezTo>
                    <a:pt x="215927" y="35117"/>
                    <a:pt x="381917" y="0"/>
                    <a:pt x="556415" y="0"/>
                  </a:cubicBezTo>
                  <a:cubicBezTo>
                    <a:pt x="825140" y="0"/>
                    <a:pt x="1073744" y="83432"/>
                    <a:pt x="1278761" y="225449"/>
                  </a:cubicBezTo>
                  <a:lnTo>
                    <a:pt x="1334791" y="268436"/>
                  </a:lnTo>
                  <a:lnTo>
                    <a:pt x="1299623" y="424288"/>
                  </a:lnTo>
                  <a:close/>
                </a:path>
              </a:pathLst>
            </a:custGeom>
            <a:solidFill>
              <a:schemeClr val="accent1">
                <a:alpha val="86000"/>
              </a:schemeClr>
            </a:solidFill>
            <a:ln w="9525" cap="flat">
              <a:noFill/>
              <a:prstDash val="solid"/>
              <a:miter/>
            </a:ln>
          </p:spPr>
          <p:txBody>
            <a:bodyPr rtlCol="0" anchor="ctr"/>
            <a:lstStyle/>
            <a:p>
              <a:endParaRPr lang="en-US" sz="1800"/>
            </a:p>
          </p:txBody>
        </p:sp>
        <p:sp>
          <p:nvSpPr>
            <p:cNvPr id="8" name="Freeform: Shape 7">
              <a:extLst>
                <a:ext uri="{FF2B5EF4-FFF2-40B4-BE49-F238E27FC236}">
                  <a16:creationId xmlns:a16="http://schemas.microsoft.com/office/drawing/2014/main" id="{ADCAE3CA-181C-43BB-9354-D978E223749B}"/>
                </a:ext>
              </a:extLst>
            </p:cNvPr>
            <p:cNvSpPr/>
            <p:nvPr userDrawn="1"/>
          </p:nvSpPr>
          <p:spPr>
            <a:xfrm rot="10037061">
              <a:off x="-59370" y="-42360"/>
              <a:ext cx="547505" cy="478443"/>
            </a:xfrm>
            <a:custGeom>
              <a:avLst/>
              <a:gdLst>
                <a:gd name="connsiteX0" fmla="*/ 439546 w 547505"/>
                <a:gd name="connsiteY0" fmla="*/ 478443 h 478443"/>
                <a:gd name="connsiteX1" fmla="*/ 0 w 547505"/>
                <a:gd name="connsiteY1" fmla="*/ 379261 h 478443"/>
                <a:gd name="connsiteX2" fmla="*/ 75023 w 547505"/>
                <a:gd name="connsiteY2" fmla="*/ 294873 h 478443"/>
                <a:gd name="connsiteX3" fmla="*/ 476720 w 547505"/>
                <a:gd name="connsiteY3" fmla="*/ 25766 h 478443"/>
                <a:gd name="connsiteX4" fmla="*/ 547505 w 547505"/>
                <a:gd name="connsiteY4" fmla="*/ 0 h 478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05" h="478443">
                  <a:moveTo>
                    <a:pt x="439546" y="478443"/>
                  </a:moveTo>
                  <a:lnTo>
                    <a:pt x="0" y="379261"/>
                  </a:lnTo>
                  <a:lnTo>
                    <a:pt x="75023" y="294873"/>
                  </a:lnTo>
                  <a:cubicBezTo>
                    <a:pt x="189646" y="181232"/>
                    <a:pt x="325699" y="89294"/>
                    <a:pt x="476720" y="25766"/>
                  </a:cubicBezTo>
                  <a:lnTo>
                    <a:pt x="547505" y="0"/>
                  </a:lnTo>
                  <a:close/>
                </a:path>
              </a:pathLst>
            </a:custGeom>
            <a:solidFill>
              <a:schemeClr val="accent2">
                <a:alpha val="86000"/>
              </a:schemeClr>
            </a:solidFill>
            <a:ln w="9525" cap="flat">
              <a:noFill/>
              <a:prstDash val="solid"/>
              <a:miter/>
            </a:ln>
          </p:spPr>
          <p:txBody>
            <a:bodyPr rtlCol="0" anchor="ctr"/>
            <a:lstStyle/>
            <a:p>
              <a:endParaRPr lang="en-US" sz="1800"/>
            </a:p>
          </p:txBody>
        </p:sp>
        <p:sp>
          <p:nvSpPr>
            <p:cNvPr id="9" name="Freeform: Shape 8">
              <a:extLst>
                <a:ext uri="{FF2B5EF4-FFF2-40B4-BE49-F238E27FC236}">
                  <a16:creationId xmlns:a16="http://schemas.microsoft.com/office/drawing/2014/main" id="{4B46BCBB-5D0E-4C5F-B72F-15E5D70615E2}"/>
                </a:ext>
              </a:extLst>
            </p:cNvPr>
            <p:cNvSpPr/>
            <p:nvPr userDrawn="1"/>
          </p:nvSpPr>
          <p:spPr>
            <a:xfrm rot="10037061">
              <a:off x="-158110" y="-33224"/>
              <a:ext cx="850846" cy="1341818"/>
            </a:xfrm>
            <a:custGeom>
              <a:avLst/>
              <a:gdLst>
                <a:gd name="connsiteX0" fmla="*/ 501609 w 850846"/>
                <a:gd name="connsiteY0" fmla="*/ 1341818 h 1341818"/>
                <a:gd name="connsiteX1" fmla="*/ 3201 w 850846"/>
                <a:gd name="connsiteY1" fmla="*/ 1229353 h 1341818"/>
                <a:gd name="connsiteX2" fmla="*/ 0 w 850846"/>
                <a:gd name="connsiteY2" fmla="*/ 1197586 h 1341818"/>
                <a:gd name="connsiteX3" fmla="*/ 179926 w 850846"/>
                <a:gd name="connsiteY3" fmla="*/ 547681 h 1341818"/>
                <a:gd name="connsiteX4" fmla="*/ 780381 w 850846"/>
                <a:gd name="connsiteY4" fmla="*/ 24341 h 1341818"/>
                <a:gd name="connsiteX5" fmla="*/ 850846 w 850846"/>
                <a:gd name="connsiteY5" fmla="*/ 0 h 1341818"/>
                <a:gd name="connsiteX6" fmla="*/ 699185 w 850846"/>
                <a:gd name="connsiteY6" fmla="*/ 672114 h 1341818"/>
                <a:gd name="connsiteX7" fmla="*/ 598719 w 850846"/>
                <a:gd name="connsiteY7" fmla="*/ 802058 h 1341818"/>
                <a:gd name="connsiteX8" fmla="*/ 487041 w 850846"/>
                <a:gd name="connsiteY8" fmla="*/ 1197586 h 134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846" h="1341818">
                  <a:moveTo>
                    <a:pt x="501609" y="1341818"/>
                  </a:moveTo>
                  <a:lnTo>
                    <a:pt x="3201" y="1229353"/>
                  </a:lnTo>
                  <a:lnTo>
                    <a:pt x="0" y="1197586"/>
                  </a:lnTo>
                  <a:cubicBezTo>
                    <a:pt x="0" y="960269"/>
                    <a:pt x="66697" y="738465"/>
                    <a:pt x="179926" y="547681"/>
                  </a:cubicBezTo>
                  <a:cubicBezTo>
                    <a:pt x="318554" y="315018"/>
                    <a:pt x="528678" y="130221"/>
                    <a:pt x="780381" y="24341"/>
                  </a:cubicBezTo>
                  <a:lnTo>
                    <a:pt x="850846" y="0"/>
                  </a:lnTo>
                  <a:lnTo>
                    <a:pt x="699185" y="672114"/>
                  </a:lnTo>
                  <a:lnTo>
                    <a:pt x="598719" y="802058"/>
                  </a:lnTo>
                  <a:cubicBezTo>
                    <a:pt x="528919" y="918391"/>
                    <a:pt x="487041" y="1053335"/>
                    <a:pt x="487041" y="1197586"/>
                  </a:cubicBezTo>
                  <a:close/>
                </a:path>
              </a:pathLst>
            </a:custGeom>
            <a:solidFill>
              <a:schemeClr val="accent3">
                <a:alpha val="86000"/>
              </a:schemeClr>
            </a:solidFill>
            <a:ln w="9525" cap="flat">
              <a:noFill/>
              <a:prstDash val="solid"/>
              <a:miter/>
            </a:ln>
          </p:spPr>
          <p:txBody>
            <a:bodyPr rtlCol="0" anchor="ctr"/>
            <a:lstStyle/>
            <a:p>
              <a:endParaRPr lang="en-US" sz="1800"/>
            </a:p>
          </p:txBody>
        </p:sp>
      </p:grpSp>
      <p:pic>
        <p:nvPicPr>
          <p:cNvPr id="10" name="Graphic 9">
            <a:extLst>
              <a:ext uri="{FF2B5EF4-FFF2-40B4-BE49-F238E27FC236}">
                <a16:creationId xmlns:a16="http://schemas.microsoft.com/office/drawing/2014/main" id="{A3433204-2CA0-4493-B10D-65BC11FC70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395" y="6295637"/>
            <a:ext cx="1628565" cy="415450"/>
          </a:xfrm>
          <a:prstGeom prst="rect">
            <a:avLst/>
          </a:prstGeom>
        </p:spPr>
      </p:pic>
      <p:sp>
        <p:nvSpPr>
          <p:cNvPr id="11" name="TextBox 10">
            <a:extLst>
              <a:ext uri="{FF2B5EF4-FFF2-40B4-BE49-F238E27FC236}">
                <a16:creationId xmlns:a16="http://schemas.microsoft.com/office/drawing/2014/main" id="{42262CF0-AAD3-4B1A-B0D7-6D1C655B1731}"/>
              </a:ext>
            </a:extLst>
          </p:cNvPr>
          <p:cNvSpPr txBox="1"/>
          <p:nvPr userDrawn="1"/>
        </p:nvSpPr>
        <p:spPr>
          <a:xfrm>
            <a:off x="11204610" y="6217612"/>
            <a:ext cx="580989"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lumMod val="65000"/>
                    <a:lumOff val="35000"/>
                  </a:schemeClr>
                </a:solidFill>
              </a:rPr>
              <a:pPr algn="r"/>
              <a:t>‹#›</a:t>
            </a:fld>
            <a:endParaRPr lang="en-US" sz="1350" dirty="0">
              <a:solidFill>
                <a:schemeClr val="tx1">
                  <a:lumMod val="65000"/>
                  <a:lumOff val="35000"/>
                </a:schemeClr>
              </a:solidFill>
            </a:endParaRPr>
          </a:p>
        </p:txBody>
      </p:sp>
      <p:sp>
        <p:nvSpPr>
          <p:cNvPr id="12" name="Freeform: Shape 11">
            <a:extLst>
              <a:ext uri="{FF2B5EF4-FFF2-40B4-BE49-F238E27FC236}">
                <a16:creationId xmlns:a16="http://schemas.microsoft.com/office/drawing/2014/main" id="{A93E6D70-4ED4-48AD-A83D-81712FA4620E}"/>
              </a:ext>
            </a:extLst>
          </p:cNvPr>
          <p:cNvSpPr/>
          <p:nvPr userDrawn="1"/>
        </p:nvSpPr>
        <p:spPr>
          <a:xfrm>
            <a:off x="10353837" y="4955622"/>
            <a:ext cx="1838164" cy="1902379"/>
          </a:xfrm>
          <a:custGeom>
            <a:avLst/>
            <a:gdLst>
              <a:gd name="connsiteX0" fmla="*/ 1378623 w 1378623"/>
              <a:gd name="connsiteY0" fmla="*/ 0 h 1902379"/>
              <a:gd name="connsiteX1" fmla="*/ 1378623 w 1378623"/>
              <a:gd name="connsiteY1" fmla="*/ 655585 h 1902379"/>
              <a:gd name="connsiteX2" fmla="*/ 1266593 w 1378623"/>
              <a:gd name="connsiteY2" fmla="*/ 690947 h 1902379"/>
              <a:gd name="connsiteX3" fmla="*/ 942814 w 1378623"/>
              <a:gd name="connsiteY3" fmla="*/ 911563 h 1902379"/>
              <a:gd name="connsiteX4" fmla="*/ 782769 w 1378623"/>
              <a:gd name="connsiteY4" fmla="*/ 1118566 h 1902379"/>
              <a:gd name="connsiteX5" fmla="*/ 636760 w 1378623"/>
              <a:gd name="connsiteY5" fmla="*/ 1635681 h 1902379"/>
              <a:gd name="connsiteX6" fmla="*/ 648553 w 1378623"/>
              <a:gd name="connsiteY6" fmla="*/ 1791218 h 1902379"/>
              <a:gd name="connsiteX7" fmla="*/ 674197 w 1378623"/>
              <a:gd name="connsiteY7" fmla="*/ 1902379 h 1902379"/>
              <a:gd name="connsiteX8" fmla="*/ 22268 w 1378623"/>
              <a:gd name="connsiteY8" fmla="*/ 1902379 h 1902379"/>
              <a:gd name="connsiteX9" fmla="*/ 6584 w 1378623"/>
              <a:gd name="connsiteY9" fmla="*/ 1784737 h 1902379"/>
              <a:gd name="connsiteX10" fmla="*/ 0 w 1378623"/>
              <a:gd name="connsiteY10" fmla="*/ 1635681 h 1902379"/>
              <a:gd name="connsiteX11" fmla="*/ 235237 w 1378623"/>
              <a:gd name="connsiteY11" fmla="*/ 785992 h 1902379"/>
              <a:gd name="connsiteX12" fmla="*/ 1223931 w 1378623"/>
              <a:gd name="connsiteY12" fmla="*/ 31424 h 19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623" h="1902379">
                <a:moveTo>
                  <a:pt x="1378623" y="0"/>
                </a:moveTo>
                <a:lnTo>
                  <a:pt x="1378623" y="655585"/>
                </a:lnTo>
                <a:lnTo>
                  <a:pt x="1266593" y="690947"/>
                </a:lnTo>
                <a:cubicBezTo>
                  <a:pt x="1144836" y="743240"/>
                  <a:pt x="1035163" y="818739"/>
                  <a:pt x="942814" y="911563"/>
                </a:cubicBezTo>
                <a:lnTo>
                  <a:pt x="782769" y="1118566"/>
                </a:lnTo>
                <a:cubicBezTo>
                  <a:pt x="691512" y="1270660"/>
                  <a:pt x="636760" y="1447086"/>
                  <a:pt x="636760" y="1635681"/>
                </a:cubicBezTo>
                <a:cubicBezTo>
                  <a:pt x="636760" y="1688533"/>
                  <a:pt x="640788" y="1740476"/>
                  <a:pt x="648553" y="1791218"/>
                </a:cubicBezTo>
                <a:lnTo>
                  <a:pt x="674197" y="1902379"/>
                </a:lnTo>
                <a:lnTo>
                  <a:pt x="22268" y="1902379"/>
                </a:lnTo>
                <a:lnTo>
                  <a:pt x="6584" y="1784737"/>
                </a:lnTo>
                <a:cubicBezTo>
                  <a:pt x="2226" y="1735636"/>
                  <a:pt x="0" y="1685919"/>
                  <a:pt x="0" y="1635681"/>
                </a:cubicBezTo>
                <a:cubicBezTo>
                  <a:pt x="0" y="1325412"/>
                  <a:pt x="87201" y="1035423"/>
                  <a:pt x="235237" y="785992"/>
                </a:cubicBezTo>
                <a:cubicBezTo>
                  <a:pt x="452728" y="420970"/>
                  <a:pt x="804821" y="146064"/>
                  <a:pt x="1223931" y="31424"/>
                </a:cubicBezTo>
                <a:close/>
              </a:path>
            </a:pathLst>
          </a:custGeom>
          <a:solidFill>
            <a:schemeClr val="bg1">
              <a:lumMod val="95000"/>
            </a:schemeClr>
          </a:solidFill>
          <a:ln w="9525" cap="flat">
            <a:noFill/>
            <a:prstDash val="solid"/>
            <a:miter/>
          </a:ln>
        </p:spPr>
        <p:txBody>
          <a:bodyPr rtlCol="0" anchor="ctr"/>
          <a:lstStyle/>
          <a:p>
            <a:endParaRPr lang="en-US" sz="1800"/>
          </a:p>
        </p:txBody>
      </p:sp>
      <p:sp>
        <p:nvSpPr>
          <p:cNvPr id="13" name="Footer Placeholder 2">
            <a:extLst>
              <a:ext uri="{FF2B5EF4-FFF2-40B4-BE49-F238E27FC236}">
                <a16:creationId xmlns:a16="http://schemas.microsoft.com/office/drawing/2014/main" id="{371F1893-03F3-488A-AD8B-1474B3D6B725}"/>
              </a:ext>
            </a:extLst>
          </p:cNvPr>
          <p:cNvSpPr>
            <a:spLocks noGrp="1"/>
          </p:cNvSpPr>
          <p:nvPr>
            <p:ph type="ftr" sz="quarter" idx="10"/>
          </p:nvPr>
        </p:nvSpPr>
        <p:spPr>
          <a:xfrm>
            <a:off x="406395" y="5768976"/>
            <a:ext cx="11379204" cy="365125"/>
          </a:xfrm>
        </p:spPr>
        <p:txBody>
          <a:bodyPr/>
          <a:lstStyle/>
          <a:p>
            <a:r>
              <a:rPr lang="en-US"/>
              <a:t>Footer</a:t>
            </a:r>
            <a:endParaRPr lang="en-US" dirty="0"/>
          </a:p>
        </p:txBody>
      </p:sp>
      <p:sp>
        <p:nvSpPr>
          <p:cNvPr id="14" name="TextBox 13">
            <a:extLst>
              <a:ext uri="{FF2B5EF4-FFF2-40B4-BE49-F238E27FC236}">
                <a16:creationId xmlns:a16="http://schemas.microsoft.com/office/drawing/2014/main" id="{AAD2F5DF-869F-4B4E-BFC2-9678DF3D0BD8}"/>
              </a:ext>
            </a:extLst>
          </p:cNvPr>
          <p:cNvSpPr txBox="1"/>
          <p:nvPr userDrawn="1"/>
        </p:nvSpPr>
        <p:spPr>
          <a:xfrm>
            <a:off x="3929299" y="6351322"/>
            <a:ext cx="4333404" cy="295286"/>
          </a:xfrm>
          <a:prstGeom prst="rect">
            <a:avLst/>
          </a:prstGeom>
          <a:noFill/>
        </p:spPr>
        <p:txBody>
          <a:bodyPr wrap="square" lIns="0" tIns="0" rIns="0" bIns="0" rtlCol="0" anchor="ctr" anchorCtr="0">
            <a:noAutofit/>
          </a:bodyPr>
          <a:lstStyle/>
          <a:p>
            <a:pPr algn="ctr"/>
            <a:r>
              <a:rPr lang="en-US" sz="900" dirty="0">
                <a:solidFill>
                  <a:schemeClr val="tx1">
                    <a:lumMod val="65000"/>
                    <a:lumOff val="35000"/>
                  </a:schemeClr>
                </a:solidFill>
              </a:rPr>
              <a:t>© 2019 SHRM. All Rights Reserved</a:t>
            </a:r>
            <a:endParaRPr lang="en-US" sz="1350" dirty="0">
              <a:solidFill>
                <a:schemeClr val="tx1">
                  <a:lumMod val="65000"/>
                  <a:lumOff val="35000"/>
                </a:schemeClr>
              </a:solidFill>
            </a:endParaRPr>
          </a:p>
        </p:txBody>
      </p:sp>
    </p:spTree>
    <p:extLst>
      <p:ext uri="{BB962C8B-B14F-4D97-AF65-F5344CB8AC3E}">
        <p14:creationId xmlns:p14="http://schemas.microsoft.com/office/powerpoint/2010/main" val="3925597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Divid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638872-F58C-4C39-AE6D-46A208EA781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C4DC874-40E6-4472-9EE0-4B576C17BD6E}"/>
              </a:ext>
            </a:extLst>
          </p:cNvPr>
          <p:cNvSpPr/>
          <p:nvPr userDrawn="1"/>
        </p:nvSpPr>
        <p:spPr>
          <a:xfrm rot="10800000">
            <a:off x="8097315" y="0"/>
            <a:ext cx="4112380" cy="3540626"/>
          </a:xfrm>
          <a:custGeom>
            <a:avLst/>
            <a:gdLst>
              <a:gd name="connsiteX0" fmla="*/ 3555952 w 3993469"/>
              <a:gd name="connsiteY0" fmla="*/ 1768909 h 3438248"/>
              <a:gd name="connsiteX1" fmla="*/ 3986550 w 3993469"/>
              <a:gd name="connsiteY1" fmla="*/ 3226247 h 3438248"/>
              <a:gd name="connsiteX2" fmla="*/ 3993469 w 3993469"/>
              <a:gd name="connsiteY2" fmla="*/ 3438248 h 3438248"/>
              <a:gd name="connsiteX3" fmla="*/ 2670481 w 3993469"/>
              <a:gd name="connsiteY3" fmla="*/ 3438248 h 3438248"/>
              <a:gd name="connsiteX4" fmla="*/ 2653861 w 3993469"/>
              <a:gd name="connsiteY4" fmla="*/ 3187527 h 3438248"/>
              <a:gd name="connsiteX5" fmla="*/ 2414585 w 3993469"/>
              <a:gd name="connsiteY5" fmla="*/ 2459629 h 3438248"/>
              <a:gd name="connsiteX6" fmla="*/ 540378 w 3993469"/>
              <a:gd name="connsiteY6" fmla="*/ 0 h 3438248"/>
              <a:gd name="connsiteX7" fmla="*/ 3555948 w 3993469"/>
              <a:gd name="connsiteY7" fmla="*/ 1768909 h 3438248"/>
              <a:gd name="connsiteX8" fmla="*/ 2414581 w 3993469"/>
              <a:gd name="connsiteY8" fmla="*/ 2459629 h 3438248"/>
              <a:gd name="connsiteX9" fmla="*/ 540378 w 3993469"/>
              <a:gd name="connsiteY9" fmla="*/ 1322472 h 3438248"/>
              <a:gd name="connsiteX10" fmla="*/ 114120 w 3993469"/>
              <a:gd name="connsiteY10" fmla="*/ 1366254 h 3438248"/>
              <a:gd name="connsiteX11" fmla="*/ 0 w 3993469"/>
              <a:gd name="connsiteY11" fmla="*/ 1396116 h 3438248"/>
              <a:gd name="connsiteX12" fmla="*/ 0 w 3993469"/>
              <a:gd name="connsiteY12" fmla="*/ 43764 h 3438248"/>
              <a:gd name="connsiteX13" fmla="*/ 74912 w 3993469"/>
              <a:gd name="connsiteY13" fmla="*/ 31111 h 3438248"/>
              <a:gd name="connsiteX14" fmla="*/ 540378 w 3993469"/>
              <a:gd name="connsiteY14" fmla="*/ 0 h 343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3469" h="3438248">
                <a:moveTo>
                  <a:pt x="3555952" y="1768909"/>
                </a:moveTo>
                <a:cubicBezTo>
                  <a:pt x="3799176" y="2203768"/>
                  <a:pt x="3952115" y="2699893"/>
                  <a:pt x="3986550" y="3226247"/>
                </a:cubicBezTo>
                <a:lnTo>
                  <a:pt x="3993469" y="3438248"/>
                </a:lnTo>
                <a:lnTo>
                  <a:pt x="2670481" y="3438248"/>
                </a:lnTo>
                <a:lnTo>
                  <a:pt x="2653861" y="3187527"/>
                </a:lnTo>
                <a:cubicBezTo>
                  <a:pt x="2619114" y="2927125"/>
                  <a:pt x="2534617" y="2683900"/>
                  <a:pt x="2414585" y="2459629"/>
                </a:cubicBezTo>
                <a:close/>
                <a:moveTo>
                  <a:pt x="540378" y="0"/>
                </a:moveTo>
                <a:cubicBezTo>
                  <a:pt x="1837578" y="0"/>
                  <a:pt x="2962101" y="715988"/>
                  <a:pt x="3555948" y="1768909"/>
                </a:cubicBezTo>
                <a:lnTo>
                  <a:pt x="2414581" y="2459629"/>
                </a:lnTo>
                <a:cubicBezTo>
                  <a:pt x="2056585" y="1785757"/>
                  <a:pt x="1353235" y="1322472"/>
                  <a:pt x="540378" y="1322472"/>
                </a:cubicBezTo>
                <a:cubicBezTo>
                  <a:pt x="394285" y="1322472"/>
                  <a:pt x="251746" y="1337575"/>
                  <a:pt x="114120" y="1366254"/>
                </a:cubicBezTo>
                <a:lnTo>
                  <a:pt x="0" y="1396116"/>
                </a:lnTo>
                <a:lnTo>
                  <a:pt x="0" y="43764"/>
                </a:lnTo>
                <a:lnTo>
                  <a:pt x="74912" y="31111"/>
                </a:lnTo>
                <a:cubicBezTo>
                  <a:pt x="227067" y="10595"/>
                  <a:pt x="382439" y="0"/>
                  <a:pt x="540378" y="0"/>
                </a:cubicBezTo>
                <a:close/>
              </a:path>
            </a:pathLst>
          </a:custGeom>
          <a:solidFill>
            <a:schemeClr val="accent1">
              <a:lumMod val="75000"/>
              <a:alpha val="62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DFDB44C-DA0B-476B-A1CA-15F2B90A5EB1}"/>
              </a:ext>
            </a:extLst>
          </p:cNvPr>
          <p:cNvSpPr/>
          <p:nvPr userDrawn="1"/>
        </p:nvSpPr>
        <p:spPr>
          <a:xfrm rot="10800000">
            <a:off x="1537967" y="4716285"/>
            <a:ext cx="8927615" cy="2150963"/>
          </a:xfrm>
          <a:custGeom>
            <a:avLst/>
            <a:gdLst>
              <a:gd name="connsiteX0" fmla="*/ 4472492 w 8927615"/>
              <a:gd name="connsiteY0" fmla="*/ 2150963 h 2150963"/>
              <a:gd name="connsiteX1" fmla="*/ 4472487 w 8927615"/>
              <a:gd name="connsiteY1" fmla="*/ 2150963 h 2150963"/>
              <a:gd name="connsiteX2" fmla="*/ 4465529 w 8927615"/>
              <a:gd name="connsiteY2" fmla="*/ 2150963 h 2150963"/>
              <a:gd name="connsiteX3" fmla="*/ 56850 w 8927615"/>
              <a:gd name="connsiteY3" fmla="*/ 72350 h 2150963"/>
              <a:gd name="connsiteX4" fmla="*/ 0 w 8927615"/>
              <a:gd name="connsiteY4" fmla="*/ 0 h 2150963"/>
              <a:gd name="connsiteX5" fmla="*/ 8927615 w 8927615"/>
              <a:gd name="connsiteY5" fmla="*/ 0 h 2150963"/>
              <a:gd name="connsiteX6" fmla="*/ 8863858 w 8927615"/>
              <a:gd name="connsiteY6" fmla="*/ 80413 h 2150963"/>
              <a:gd name="connsiteX7" fmla="*/ 5055522 w 8927615"/>
              <a:gd name="connsiteY7" fmla="*/ 2120257 h 215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7615" h="2150963">
                <a:moveTo>
                  <a:pt x="4472492" y="2150963"/>
                </a:moveTo>
                <a:lnTo>
                  <a:pt x="4472487" y="2150963"/>
                </a:lnTo>
                <a:lnTo>
                  <a:pt x="4465529" y="2150963"/>
                </a:lnTo>
                <a:cubicBezTo>
                  <a:pt x="2690246" y="2150963"/>
                  <a:pt x="1104541" y="1341948"/>
                  <a:pt x="56850" y="72350"/>
                </a:cubicBezTo>
                <a:lnTo>
                  <a:pt x="0" y="0"/>
                </a:lnTo>
                <a:lnTo>
                  <a:pt x="8927615" y="0"/>
                </a:lnTo>
                <a:lnTo>
                  <a:pt x="8863858" y="80413"/>
                </a:lnTo>
                <a:cubicBezTo>
                  <a:pt x="7933580" y="1201281"/>
                  <a:pt x="6583227" y="1961848"/>
                  <a:pt x="5055522" y="2120257"/>
                </a:cubicBezTo>
                <a:close/>
              </a:path>
            </a:pathLst>
          </a:custGeom>
          <a:solidFill>
            <a:schemeClr val="accent1">
              <a:lumMod val="75000"/>
              <a:alpha val="62000"/>
            </a:schemeClr>
          </a:solidFill>
          <a:ln w="9525"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CD57B340-92ED-438A-BB0A-A4F3649E19DA}"/>
              </a:ext>
            </a:extLst>
          </p:cNvPr>
          <p:cNvSpPr/>
          <p:nvPr userDrawn="1"/>
        </p:nvSpPr>
        <p:spPr>
          <a:xfrm>
            <a:off x="-17695" y="1417318"/>
            <a:ext cx="6330005" cy="5449930"/>
          </a:xfrm>
          <a:custGeom>
            <a:avLst/>
            <a:gdLst>
              <a:gd name="connsiteX0" fmla="*/ 3555952 w 3993469"/>
              <a:gd name="connsiteY0" fmla="*/ 1768909 h 3438248"/>
              <a:gd name="connsiteX1" fmla="*/ 3986550 w 3993469"/>
              <a:gd name="connsiteY1" fmla="*/ 3226247 h 3438248"/>
              <a:gd name="connsiteX2" fmla="*/ 3993469 w 3993469"/>
              <a:gd name="connsiteY2" fmla="*/ 3438248 h 3438248"/>
              <a:gd name="connsiteX3" fmla="*/ 2670481 w 3993469"/>
              <a:gd name="connsiteY3" fmla="*/ 3438248 h 3438248"/>
              <a:gd name="connsiteX4" fmla="*/ 2653861 w 3993469"/>
              <a:gd name="connsiteY4" fmla="*/ 3187527 h 3438248"/>
              <a:gd name="connsiteX5" fmla="*/ 2414585 w 3993469"/>
              <a:gd name="connsiteY5" fmla="*/ 2459629 h 3438248"/>
              <a:gd name="connsiteX6" fmla="*/ 540378 w 3993469"/>
              <a:gd name="connsiteY6" fmla="*/ 0 h 3438248"/>
              <a:gd name="connsiteX7" fmla="*/ 3555948 w 3993469"/>
              <a:gd name="connsiteY7" fmla="*/ 1768909 h 3438248"/>
              <a:gd name="connsiteX8" fmla="*/ 2414581 w 3993469"/>
              <a:gd name="connsiteY8" fmla="*/ 2459629 h 3438248"/>
              <a:gd name="connsiteX9" fmla="*/ 540378 w 3993469"/>
              <a:gd name="connsiteY9" fmla="*/ 1322472 h 3438248"/>
              <a:gd name="connsiteX10" fmla="*/ 114120 w 3993469"/>
              <a:gd name="connsiteY10" fmla="*/ 1366254 h 3438248"/>
              <a:gd name="connsiteX11" fmla="*/ 0 w 3993469"/>
              <a:gd name="connsiteY11" fmla="*/ 1396116 h 3438248"/>
              <a:gd name="connsiteX12" fmla="*/ 0 w 3993469"/>
              <a:gd name="connsiteY12" fmla="*/ 43764 h 3438248"/>
              <a:gd name="connsiteX13" fmla="*/ 74912 w 3993469"/>
              <a:gd name="connsiteY13" fmla="*/ 31111 h 3438248"/>
              <a:gd name="connsiteX14" fmla="*/ 540378 w 3993469"/>
              <a:gd name="connsiteY14" fmla="*/ 0 h 343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3469" h="3438248">
                <a:moveTo>
                  <a:pt x="3555952" y="1768909"/>
                </a:moveTo>
                <a:cubicBezTo>
                  <a:pt x="3799176" y="2203768"/>
                  <a:pt x="3952115" y="2699893"/>
                  <a:pt x="3986550" y="3226247"/>
                </a:cubicBezTo>
                <a:lnTo>
                  <a:pt x="3993469" y="3438248"/>
                </a:lnTo>
                <a:lnTo>
                  <a:pt x="2670481" y="3438248"/>
                </a:lnTo>
                <a:lnTo>
                  <a:pt x="2653861" y="3187527"/>
                </a:lnTo>
                <a:cubicBezTo>
                  <a:pt x="2619114" y="2927125"/>
                  <a:pt x="2534617" y="2683900"/>
                  <a:pt x="2414585" y="2459629"/>
                </a:cubicBezTo>
                <a:close/>
                <a:moveTo>
                  <a:pt x="540378" y="0"/>
                </a:moveTo>
                <a:cubicBezTo>
                  <a:pt x="1837578" y="0"/>
                  <a:pt x="2962101" y="715988"/>
                  <a:pt x="3555948" y="1768909"/>
                </a:cubicBezTo>
                <a:lnTo>
                  <a:pt x="2414581" y="2459629"/>
                </a:lnTo>
                <a:cubicBezTo>
                  <a:pt x="2056585" y="1785757"/>
                  <a:pt x="1353235" y="1322472"/>
                  <a:pt x="540378" y="1322472"/>
                </a:cubicBezTo>
                <a:cubicBezTo>
                  <a:pt x="394285" y="1322472"/>
                  <a:pt x="251746" y="1337575"/>
                  <a:pt x="114120" y="1366254"/>
                </a:cubicBezTo>
                <a:lnTo>
                  <a:pt x="0" y="1396116"/>
                </a:lnTo>
                <a:lnTo>
                  <a:pt x="0" y="43764"/>
                </a:lnTo>
                <a:lnTo>
                  <a:pt x="74912" y="31111"/>
                </a:lnTo>
                <a:cubicBezTo>
                  <a:pt x="227067" y="10595"/>
                  <a:pt x="382439" y="0"/>
                  <a:pt x="540378" y="0"/>
                </a:cubicBezTo>
                <a:close/>
              </a:path>
            </a:pathLst>
          </a:custGeom>
          <a:solidFill>
            <a:schemeClr val="accent1">
              <a:lumMod val="75000"/>
              <a:alpha val="62000"/>
            </a:schemeClr>
          </a:solidFill>
          <a:ln w="9525" cap="flat">
            <a:noFill/>
            <a:prstDash val="solid"/>
            <a:miter/>
          </a:ln>
        </p:spPr>
        <p:txBody>
          <a:bodyPr rtlCol="0" anchor="ctr"/>
          <a:lstStyle/>
          <a:p>
            <a:endParaRPr lang="en-US"/>
          </a:p>
        </p:txBody>
      </p:sp>
      <p:sp>
        <p:nvSpPr>
          <p:cNvPr id="104" name="Title 1"/>
          <p:cNvSpPr>
            <a:spLocks noGrp="1"/>
          </p:cNvSpPr>
          <p:nvPr>
            <p:ph type="ctrTitle" hasCustomPrompt="1"/>
          </p:nvPr>
        </p:nvSpPr>
        <p:spPr>
          <a:xfrm>
            <a:off x="304800" y="2068995"/>
            <a:ext cx="11582400" cy="1156944"/>
          </a:xfrm>
          <a:prstGeom prst="rect">
            <a:avLst/>
          </a:prstGeom>
        </p:spPr>
        <p:txBody>
          <a:bodyPr lIns="0" tIns="0" rIns="0" bIns="0" anchor="b" anchorCtr="0">
            <a:noAutofit/>
          </a:bodyPr>
          <a:lstStyle>
            <a:lvl1pPr algn="l">
              <a:lnSpc>
                <a:spcPts val="4400"/>
              </a:lnSpc>
              <a:defRPr sz="4400" b="1" cap="all" baseline="0">
                <a:solidFill>
                  <a:schemeClr val="bg1"/>
                </a:solidFill>
                <a:latin typeface="+mn-lt"/>
              </a:defRPr>
            </a:lvl1pPr>
          </a:lstStyle>
          <a:p>
            <a:r>
              <a:rPr lang="en-US" dirty="0"/>
              <a:t>Divider Slide 2 a</a:t>
            </a:r>
          </a:p>
        </p:txBody>
      </p:sp>
      <p:sp>
        <p:nvSpPr>
          <p:cNvPr id="105" name="Subtitle 2"/>
          <p:cNvSpPr>
            <a:spLocks noGrp="1"/>
          </p:cNvSpPr>
          <p:nvPr>
            <p:ph type="subTitle" idx="1" hasCustomPrompt="1"/>
          </p:nvPr>
        </p:nvSpPr>
        <p:spPr>
          <a:xfrm>
            <a:off x="304800" y="3283758"/>
            <a:ext cx="11582400" cy="290483"/>
          </a:xfrm>
          <a:prstGeom prst="rect">
            <a:avLst/>
          </a:prstGeom>
        </p:spPr>
        <p:txBody>
          <a:bodyPr lIns="0" tIns="0" rIns="0" bIns="0">
            <a:noAutofit/>
          </a:bodyPr>
          <a:lstStyle>
            <a:lvl1pPr marL="0" indent="0" algn="l">
              <a:lnSpc>
                <a:spcPct val="100000"/>
              </a:lnSpc>
              <a:spcBef>
                <a:spcPts val="0"/>
              </a:spcBef>
              <a:buNone/>
              <a:defRPr sz="1800">
                <a:solidFill>
                  <a:schemeClr val="bg1"/>
                </a:solidFill>
                <a:latin typeface="+mn-lt"/>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Subtitle</a:t>
            </a:r>
          </a:p>
        </p:txBody>
      </p:sp>
    </p:spTree>
    <p:extLst>
      <p:ext uri="{BB962C8B-B14F-4D97-AF65-F5344CB8AC3E}">
        <p14:creationId xmlns:p14="http://schemas.microsoft.com/office/powerpoint/2010/main" val="83520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Shape 12">
            <a:extLst>
              <a:ext uri="{FF2B5EF4-FFF2-40B4-BE49-F238E27FC236}">
                <a16:creationId xmlns:a16="http://schemas.microsoft.com/office/drawing/2014/main" id="{F1DDA990-0B0F-614C-8F74-2C4657BE6B29}"/>
              </a:ext>
            </a:extLst>
          </p:cNvPr>
          <p:cNvSpPr/>
          <p:nvPr userDrawn="1"/>
        </p:nvSpPr>
        <p:spPr>
          <a:xfrm rot="2230213" flipH="1">
            <a:off x="7010565" y="-916285"/>
            <a:ext cx="7176242" cy="9275789"/>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FCC566">
              <a:alpha val="85000"/>
            </a:srgbClr>
          </a:solidFill>
          <a:ln w="9525" cap="flat">
            <a:noFill/>
            <a:prstDash val="solid"/>
            <a:miter/>
          </a:ln>
        </p:spPr>
        <p:txBody>
          <a:bodyPr rtlCol="0" anchor="ctr"/>
          <a:lstStyle/>
          <a:p>
            <a:endParaRPr lang="en-US" dirty="0"/>
          </a:p>
        </p:txBody>
      </p:sp>
      <p:sp>
        <p:nvSpPr>
          <p:cNvPr id="8" name="Rectangle 7">
            <a:extLst>
              <a:ext uri="{FF2B5EF4-FFF2-40B4-BE49-F238E27FC236}">
                <a16:creationId xmlns:a16="http://schemas.microsoft.com/office/drawing/2014/main" id="{2A64AAAB-29B0-9745-B707-0CEB7BE3628E}"/>
              </a:ext>
            </a:extLst>
          </p:cNvPr>
          <p:cNvSpPr/>
          <p:nvPr userDrawn="1"/>
        </p:nvSpPr>
        <p:spPr>
          <a:xfrm>
            <a:off x="0" y="5931725"/>
            <a:ext cx="12211218" cy="943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EC54F1-A9C8-944E-9AE1-F2A14F19591B}"/>
              </a:ext>
            </a:extLst>
          </p:cNvPr>
          <p:cNvSpPr/>
          <p:nvPr userDrawn="1"/>
        </p:nvSpPr>
        <p:spPr>
          <a:xfrm>
            <a:off x="-9610" y="5931725"/>
            <a:ext cx="12211218" cy="931373"/>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CADDCCAD-A3BB-7A43-AD3C-31AF5AC870B1}"/>
              </a:ext>
            </a:extLst>
          </p:cNvPr>
          <p:cNvPicPr>
            <a:picLocks noChangeAspect="1"/>
          </p:cNvPicPr>
          <p:nvPr userDrawn="1"/>
        </p:nvPicPr>
        <p:blipFill>
          <a:blip r:embed="rId2"/>
          <a:stretch>
            <a:fillRect/>
          </a:stretch>
        </p:blipFill>
        <p:spPr>
          <a:xfrm>
            <a:off x="10444479" y="6138028"/>
            <a:ext cx="1002051" cy="336111"/>
          </a:xfrm>
          <a:prstGeom prst="rect">
            <a:avLst/>
          </a:prstGeom>
        </p:spPr>
      </p:pic>
      <p:sp>
        <p:nvSpPr>
          <p:cNvPr id="11" name="TextBox 10">
            <a:extLst>
              <a:ext uri="{FF2B5EF4-FFF2-40B4-BE49-F238E27FC236}">
                <a16:creationId xmlns:a16="http://schemas.microsoft.com/office/drawing/2014/main" id="{06445D06-27D9-F745-8881-9A8C637A2C25}"/>
              </a:ext>
            </a:extLst>
          </p:cNvPr>
          <p:cNvSpPr txBox="1"/>
          <p:nvPr userDrawn="1"/>
        </p:nvSpPr>
        <p:spPr>
          <a:xfrm>
            <a:off x="11449799" y="6303339"/>
            <a:ext cx="395437"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lumMod val="65000"/>
                    <a:lumOff val="35000"/>
                  </a:schemeClr>
                </a:solidFill>
              </a:rPr>
              <a:pPr algn="r"/>
              <a:t>‹#›</a:t>
            </a:fld>
            <a:endParaRPr lang="en-US" sz="1351" dirty="0">
              <a:solidFill>
                <a:schemeClr val="tx1">
                  <a:lumMod val="65000"/>
                  <a:lumOff val="35000"/>
                </a:schemeClr>
              </a:solidFill>
            </a:endParaRPr>
          </a:p>
        </p:txBody>
      </p:sp>
      <p:sp>
        <p:nvSpPr>
          <p:cNvPr id="12" name="TextBox 11">
            <a:extLst>
              <a:ext uri="{FF2B5EF4-FFF2-40B4-BE49-F238E27FC236}">
                <a16:creationId xmlns:a16="http://schemas.microsoft.com/office/drawing/2014/main" id="{7AF8AA95-20C9-0F4E-9CE1-3EDE50A2772A}"/>
              </a:ext>
            </a:extLst>
          </p:cNvPr>
          <p:cNvSpPr txBox="1"/>
          <p:nvPr userDrawn="1"/>
        </p:nvSpPr>
        <p:spPr>
          <a:xfrm>
            <a:off x="9697197" y="6376795"/>
            <a:ext cx="1752602" cy="424587"/>
          </a:xfrm>
          <a:prstGeom prst="rect">
            <a:avLst/>
          </a:prstGeom>
          <a:noFill/>
        </p:spPr>
        <p:txBody>
          <a:bodyPr wrap="square" lIns="0" tIns="0" rIns="0" bIns="0" rtlCol="0" anchor="ctr" anchorCtr="0">
            <a:noAutofit/>
          </a:bodyPr>
          <a:lstStyle/>
          <a:p>
            <a:pPr algn="ctr"/>
            <a:r>
              <a:rPr lang="en-US" sz="900" dirty="0">
                <a:solidFill>
                  <a:schemeClr val="tx1">
                    <a:lumMod val="65000"/>
                    <a:lumOff val="35000"/>
                  </a:schemeClr>
                </a:solidFill>
              </a:rPr>
              <a:t>© 2021 SHRM. All Rights Reserved</a:t>
            </a:r>
            <a:endParaRPr lang="en-US" sz="1351" dirty="0">
              <a:solidFill>
                <a:schemeClr val="tx1">
                  <a:lumMod val="65000"/>
                  <a:lumOff val="35000"/>
                </a:schemeClr>
              </a:solidFill>
            </a:endParaRPr>
          </a:p>
        </p:txBody>
      </p:sp>
      <p:cxnSp>
        <p:nvCxnSpPr>
          <p:cNvPr id="14" name="Straight Connector 13">
            <a:extLst>
              <a:ext uri="{FF2B5EF4-FFF2-40B4-BE49-F238E27FC236}">
                <a16:creationId xmlns:a16="http://schemas.microsoft.com/office/drawing/2014/main" id="{F5A391E2-BAFC-B849-8EBB-43F0E2707513}"/>
              </a:ext>
            </a:extLst>
          </p:cNvPr>
          <p:cNvCxnSpPr>
            <a:cxnSpLocks/>
          </p:cNvCxnSpPr>
          <p:nvPr userDrawn="1"/>
        </p:nvCxnSpPr>
        <p:spPr>
          <a:xfrm>
            <a:off x="0" y="5931725"/>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A8EE9E5-C133-7949-A26F-077C6C3CEBCD}"/>
              </a:ext>
            </a:extLst>
          </p:cNvPr>
          <p:cNvPicPr>
            <a:picLocks noChangeAspect="1"/>
          </p:cNvPicPr>
          <p:nvPr userDrawn="1"/>
        </p:nvPicPr>
        <p:blipFill>
          <a:blip r:embed="rId3"/>
          <a:stretch>
            <a:fillRect/>
          </a:stretch>
        </p:blipFill>
        <p:spPr>
          <a:xfrm>
            <a:off x="337153" y="6054122"/>
            <a:ext cx="1453892" cy="704529"/>
          </a:xfrm>
          <a:prstGeom prst="rect">
            <a:avLst/>
          </a:prstGeom>
        </p:spPr>
      </p:pic>
    </p:spTree>
    <p:extLst>
      <p:ext uri="{BB962C8B-B14F-4D97-AF65-F5344CB8AC3E}">
        <p14:creationId xmlns:p14="http://schemas.microsoft.com/office/powerpoint/2010/main" val="6538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Freeform: Shape 12">
            <a:extLst>
              <a:ext uri="{FF2B5EF4-FFF2-40B4-BE49-F238E27FC236}">
                <a16:creationId xmlns:a16="http://schemas.microsoft.com/office/drawing/2014/main" id="{F0D18161-4FFC-5D40-87AF-5324DAB69E01}"/>
              </a:ext>
            </a:extLst>
          </p:cNvPr>
          <p:cNvSpPr/>
          <p:nvPr userDrawn="1"/>
        </p:nvSpPr>
        <p:spPr>
          <a:xfrm rot="886792" flipH="1">
            <a:off x="7449842" y="-158804"/>
            <a:ext cx="5830648" cy="7536516"/>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5092DB"/>
          </a:solidFill>
          <a:ln w="9525" cap="flat">
            <a:noFill/>
            <a:prstDash val="solid"/>
            <a:miter/>
          </a:ln>
        </p:spPr>
        <p:txBody>
          <a:bodyPr rtlCol="0" anchor="ctr"/>
          <a:lstStyle/>
          <a:p>
            <a:endParaRPr lang="en-US" dirty="0"/>
          </a:p>
        </p:txBody>
      </p:sp>
      <p:sp>
        <p:nvSpPr>
          <p:cNvPr id="8" name="Rectangle 7">
            <a:extLst>
              <a:ext uri="{FF2B5EF4-FFF2-40B4-BE49-F238E27FC236}">
                <a16:creationId xmlns:a16="http://schemas.microsoft.com/office/drawing/2014/main" id="{2A64AAAB-29B0-9745-B707-0CEB7BE3628E}"/>
              </a:ext>
            </a:extLst>
          </p:cNvPr>
          <p:cNvSpPr/>
          <p:nvPr userDrawn="1"/>
        </p:nvSpPr>
        <p:spPr>
          <a:xfrm>
            <a:off x="0" y="5931725"/>
            <a:ext cx="12211218" cy="943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EC54F1-A9C8-944E-9AE1-F2A14F19591B}"/>
              </a:ext>
            </a:extLst>
          </p:cNvPr>
          <p:cNvSpPr/>
          <p:nvPr userDrawn="1"/>
        </p:nvSpPr>
        <p:spPr>
          <a:xfrm>
            <a:off x="-9610" y="5931725"/>
            <a:ext cx="12211218" cy="931373"/>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CADDCCAD-A3BB-7A43-AD3C-31AF5AC870B1}"/>
              </a:ext>
            </a:extLst>
          </p:cNvPr>
          <p:cNvPicPr>
            <a:picLocks noChangeAspect="1"/>
          </p:cNvPicPr>
          <p:nvPr userDrawn="1"/>
        </p:nvPicPr>
        <p:blipFill>
          <a:blip r:embed="rId2"/>
          <a:stretch>
            <a:fillRect/>
          </a:stretch>
        </p:blipFill>
        <p:spPr>
          <a:xfrm>
            <a:off x="10444479" y="6138028"/>
            <a:ext cx="1002051" cy="336111"/>
          </a:xfrm>
          <a:prstGeom prst="rect">
            <a:avLst/>
          </a:prstGeom>
        </p:spPr>
      </p:pic>
      <p:sp>
        <p:nvSpPr>
          <p:cNvPr id="11" name="TextBox 10">
            <a:extLst>
              <a:ext uri="{FF2B5EF4-FFF2-40B4-BE49-F238E27FC236}">
                <a16:creationId xmlns:a16="http://schemas.microsoft.com/office/drawing/2014/main" id="{06445D06-27D9-F745-8881-9A8C637A2C25}"/>
              </a:ext>
            </a:extLst>
          </p:cNvPr>
          <p:cNvSpPr txBox="1"/>
          <p:nvPr userDrawn="1"/>
        </p:nvSpPr>
        <p:spPr>
          <a:xfrm>
            <a:off x="11449799" y="6303339"/>
            <a:ext cx="395437"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lumMod val="65000"/>
                    <a:lumOff val="35000"/>
                  </a:schemeClr>
                </a:solidFill>
              </a:rPr>
              <a:pPr algn="r"/>
              <a:t>‹#›</a:t>
            </a:fld>
            <a:endParaRPr lang="en-US" sz="1351" dirty="0">
              <a:solidFill>
                <a:schemeClr val="tx1">
                  <a:lumMod val="65000"/>
                  <a:lumOff val="35000"/>
                </a:schemeClr>
              </a:solidFill>
            </a:endParaRPr>
          </a:p>
        </p:txBody>
      </p:sp>
      <p:sp>
        <p:nvSpPr>
          <p:cNvPr id="12" name="TextBox 11">
            <a:extLst>
              <a:ext uri="{FF2B5EF4-FFF2-40B4-BE49-F238E27FC236}">
                <a16:creationId xmlns:a16="http://schemas.microsoft.com/office/drawing/2014/main" id="{7AF8AA95-20C9-0F4E-9CE1-3EDE50A2772A}"/>
              </a:ext>
            </a:extLst>
          </p:cNvPr>
          <p:cNvSpPr txBox="1"/>
          <p:nvPr userDrawn="1"/>
        </p:nvSpPr>
        <p:spPr>
          <a:xfrm>
            <a:off x="9697197" y="6376795"/>
            <a:ext cx="1752602" cy="424587"/>
          </a:xfrm>
          <a:prstGeom prst="rect">
            <a:avLst/>
          </a:prstGeom>
          <a:noFill/>
        </p:spPr>
        <p:txBody>
          <a:bodyPr wrap="square" lIns="0" tIns="0" rIns="0" bIns="0" rtlCol="0" anchor="ctr" anchorCtr="0">
            <a:noAutofit/>
          </a:bodyPr>
          <a:lstStyle/>
          <a:p>
            <a:pPr algn="ctr"/>
            <a:r>
              <a:rPr lang="en-US" sz="900" dirty="0">
                <a:solidFill>
                  <a:schemeClr val="tx1">
                    <a:lumMod val="65000"/>
                    <a:lumOff val="35000"/>
                  </a:schemeClr>
                </a:solidFill>
              </a:rPr>
              <a:t>© 2021 SHRM. All Rights Reserved</a:t>
            </a:r>
            <a:endParaRPr lang="en-US" sz="1351" dirty="0">
              <a:solidFill>
                <a:schemeClr val="tx1">
                  <a:lumMod val="65000"/>
                  <a:lumOff val="35000"/>
                </a:schemeClr>
              </a:solidFill>
            </a:endParaRPr>
          </a:p>
        </p:txBody>
      </p:sp>
      <p:cxnSp>
        <p:nvCxnSpPr>
          <p:cNvPr id="14" name="Straight Connector 13">
            <a:extLst>
              <a:ext uri="{FF2B5EF4-FFF2-40B4-BE49-F238E27FC236}">
                <a16:creationId xmlns:a16="http://schemas.microsoft.com/office/drawing/2014/main" id="{F5A391E2-BAFC-B849-8EBB-43F0E2707513}"/>
              </a:ext>
            </a:extLst>
          </p:cNvPr>
          <p:cNvCxnSpPr>
            <a:cxnSpLocks/>
          </p:cNvCxnSpPr>
          <p:nvPr userDrawn="1"/>
        </p:nvCxnSpPr>
        <p:spPr>
          <a:xfrm>
            <a:off x="0" y="5931725"/>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3E0AB33-9B93-D341-ABF5-D5CB98DA1B7D}"/>
              </a:ext>
            </a:extLst>
          </p:cNvPr>
          <p:cNvPicPr>
            <a:picLocks noChangeAspect="1"/>
          </p:cNvPicPr>
          <p:nvPr userDrawn="1"/>
        </p:nvPicPr>
        <p:blipFill>
          <a:blip r:embed="rId3"/>
          <a:stretch>
            <a:fillRect/>
          </a:stretch>
        </p:blipFill>
        <p:spPr>
          <a:xfrm>
            <a:off x="337153" y="6054122"/>
            <a:ext cx="1453892" cy="704529"/>
          </a:xfrm>
          <a:prstGeom prst="rect">
            <a:avLst/>
          </a:prstGeom>
        </p:spPr>
      </p:pic>
    </p:spTree>
    <p:extLst>
      <p:ext uri="{BB962C8B-B14F-4D97-AF65-F5344CB8AC3E}">
        <p14:creationId xmlns:p14="http://schemas.microsoft.com/office/powerpoint/2010/main" val="303893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Freeform: Shape 12">
            <a:extLst>
              <a:ext uri="{FF2B5EF4-FFF2-40B4-BE49-F238E27FC236}">
                <a16:creationId xmlns:a16="http://schemas.microsoft.com/office/drawing/2014/main" id="{DDDEA140-2E00-9243-B7C7-BBFE20517D1C}"/>
              </a:ext>
            </a:extLst>
          </p:cNvPr>
          <p:cNvSpPr/>
          <p:nvPr userDrawn="1"/>
        </p:nvSpPr>
        <p:spPr>
          <a:xfrm rot="830762" flipH="1">
            <a:off x="7964482" y="-137240"/>
            <a:ext cx="5218031" cy="6744666"/>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BABD59">
              <a:alpha val="85000"/>
            </a:srgbClr>
          </a:solidFill>
          <a:ln w="9525" cap="flat">
            <a:noFill/>
            <a:prstDash val="solid"/>
            <a:miter/>
          </a:ln>
        </p:spPr>
        <p:txBody>
          <a:bodyPr rtlCol="0" anchor="ctr"/>
          <a:lstStyle/>
          <a:p>
            <a:endParaRPr lang="en-US" dirty="0">
              <a:solidFill>
                <a:srgbClr val="BABD59"/>
              </a:solidFill>
            </a:endParaRPr>
          </a:p>
        </p:txBody>
      </p:sp>
      <p:sp>
        <p:nvSpPr>
          <p:cNvPr id="17" name="Freeform: Shape 12">
            <a:extLst>
              <a:ext uri="{FF2B5EF4-FFF2-40B4-BE49-F238E27FC236}">
                <a16:creationId xmlns:a16="http://schemas.microsoft.com/office/drawing/2014/main" id="{853237C9-31FC-384C-85D2-45258A93BE25}"/>
              </a:ext>
            </a:extLst>
          </p:cNvPr>
          <p:cNvSpPr/>
          <p:nvPr userDrawn="1"/>
        </p:nvSpPr>
        <p:spPr>
          <a:xfrm rot="5193091" flipH="1">
            <a:off x="7418025" y="528730"/>
            <a:ext cx="5218031" cy="6744666"/>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FCC566">
              <a:alpha val="85000"/>
            </a:srgbClr>
          </a:solidFill>
          <a:ln w="9525" cap="flat">
            <a:noFill/>
            <a:prstDash val="solid"/>
            <a:miter/>
          </a:ln>
        </p:spPr>
        <p:txBody>
          <a:bodyPr rtlCol="0" anchor="ctr"/>
          <a:lstStyle/>
          <a:p>
            <a:endParaRPr lang="en-US" dirty="0"/>
          </a:p>
        </p:txBody>
      </p:sp>
      <p:sp>
        <p:nvSpPr>
          <p:cNvPr id="8" name="Rectangle 7">
            <a:extLst>
              <a:ext uri="{FF2B5EF4-FFF2-40B4-BE49-F238E27FC236}">
                <a16:creationId xmlns:a16="http://schemas.microsoft.com/office/drawing/2014/main" id="{51ECC6D2-CA7C-564B-97BB-1436DED82735}"/>
              </a:ext>
            </a:extLst>
          </p:cNvPr>
          <p:cNvSpPr/>
          <p:nvPr userDrawn="1"/>
        </p:nvSpPr>
        <p:spPr>
          <a:xfrm>
            <a:off x="0" y="5931725"/>
            <a:ext cx="12211218" cy="943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BCAB75-085E-E941-9EC8-104B6FEEBC0A}"/>
              </a:ext>
            </a:extLst>
          </p:cNvPr>
          <p:cNvSpPr/>
          <p:nvPr userDrawn="1"/>
        </p:nvSpPr>
        <p:spPr>
          <a:xfrm>
            <a:off x="-9610" y="5931725"/>
            <a:ext cx="12211218" cy="931373"/>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871C7076-399F-BE44-B0AE-A8BB509C1B85}"/>
              </a:ext>
            </a:extLst>
          </p:cNvPr>
          <p:cNvPicPr>
            <a:picLocks noChangeAspect="1"/>
          </p:cNvPicPr>
          <p:nvPr userDrawn="1"/>
        </p:nvPicPr>
        <p:blipFill>
          <a:blip r:embed="rId2"/>
          <a:stretch>
            <a:fillRect/>
          </a:stretch>
        </p:blipFill>
        <p:spPr>
          <a:xfrm>
            <a:off x="10444479" y="6138028"/>
            <a:ext cx="1002051" cy="336111"/>
          </a:xfrm>
          <a:prstGeom prst="rect">
            <a:avLst/>
          </a:prstGeom>
        </p:spPr>
      </p:pic>
      <p:sp>
        <p:nvSpPr>
          <p:cNvPr id="11" name="TextBox 10">
            <a:extLst>
              <a:ext uri="{FF2B5EF4-FFF2-40B4-BE49-F238E27FC236}">
                <a16:creationId xmlns:a16="http://schemas.microsoft.com/office/drawing/2014/main" id="{3570C6AE-5D40-E541-9545-E8CC413BD059}"/>
              </a:ext>
            </a:extLst>
          </p:cNvPr>
          <p:cNvSpPr txBox="1"/>
          <p:nvPr userDrawn="1"/>
        </p:nvSpPr>
        <p:spPr>
          <a:xfrm>
            <a:off x="11449799" y="6303339"/>
            <a:ext cx="395437"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lumMod val="65000"/>
                    <a:lumOff val="35000"/>
                  </a:schemeClr>
                </a:solidFill>
              </a:rPr>
              <a:pPr algn="r"/>
              <a:t>‹#›</a:t>
            </a:fld>
            <a:endParaRPr lang="en-US" sz="1351" dirty="0">
              <a:solidFill>
                <a:schemeClr val="tx1">
                  <a:lumMod val="65000"/>
                  <a:lumOff val="35000"/>
                </a:schemeClr>
              </a:solidFill>
            </a:endParaRPr>
          </a:p>
        </p:txBody>
      </p:sp>
      <p:sp>
        <p:nvSpPr>
          <p:cNvPr id="12" name="TextBox 11">
            <a:extLst>
              <a:ext uri="{FF2B5EF4-FFF2-40B4-BE49-F238E27FC236}">
                <a16:creationId xmlns:a16="http://schemas.microsoft.com/office/drawing/2014/main" id="{9E49C27E-BE21-A04C-95A1-5C97C1A015D8}"/>
              </a:ext>
            </a:extLst>
          </p:cNvPr>
          <p:cNvSpPr txBox="1"/>
          <p:nvPr userDrawn="1"/>
        </p:nvSpPr>
        <p:spPr>
          <a:xfrm>
            <a:off x="9697197" y="6376795"/>
            <a:ext cx="1752602" cy="424587"/>
          </a:xfrm>
          <a:prstGeom prst="rect">
            <a:avLst/>
          </a:prstGeom>
          <a:noFill/>
        </p:spPr>
        <p:txBody>
          <a:bodyPr wrap="square" lIns="0" tIns="0" rIns="0" bIns="0" rtlCol="0" anchor="ctr" anchorCtr="0">
            <a:noAutofit/>
          </a:bodyPr>
          <a:lstStyle/>
          <a:p>
            <a:pPr algn="ctr"/>
            <a:r>
              <a:rPr lang="en-US" sz="900" dirty="0">
                <a:solidFill>
                  <a:schemeClr val="tx1">
                    <a:lumMod val="65000"/>
                    <a:lumOff val="35000"/>
                  </a:schemeClr>
                </a:solidFill>
              </a:rPr>
              <a:t>© 2021 SHRM. All Rights Reserved</a:t>
            </a:r>
            <a:endParaRPr lang="en-US" sz="1351" dirty="0">
              <a:solidFill>
                <a:schemeClr val="tx1">
                  <a:lumMod val="65000"/>
                  <a:lumOff val="35000"/>
                </a:schemeClr>
              </a:solidFill>
            </a:endParaRPr>
          </a:p>
        </p:txBody>
      </p:sp>
      <p:cxnSp>
        <p:nvCxnSpPr>
          <p:cNvPr id="14" name="Straight Connector 13">
            <a:extLst>
              <a:ext uri="{FF2B5EF4-FFF2-40B4-BE49-F238E27FC236}">
                <a16:creationId xmlns:a16="http://schemas.microsoft.com/office/drawing/2014/main" id="{51E09E9C-3517-2545-BD77-7B64D660D31F}"/>
              </a:ext>
            </a:extLst>
          </p:cNvPr>
          <p:cNvCxnSpPr>
            <a:cxnSpLocks/>
          </p:cNvCxnSpPr>
          <p:nvPr userDrawn="1"/>
        </p:nvCxnSpPr>
        <p:spPr>
          <a:xfrm>
            <a:off x="0" y="5931725"/>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236DDE23-F20B-6F4A-9F18-5AF3B2358892}"/>
              </a:ext>
            </a:extLst>
          </p:cNvPr>
          <p:cNvPicPr>
            <a:picLocks noChangeAspect="1"/>
          </p:cNvPicPr>
          <p:nvPr userDrawn="1"/>
        </p:nvPicPr>
        <p:blipFill>
          <a:blip r:embed="rId3"/>
          <a:stretch>
            <a:fillRect/>
          </a:stretch>
        </p:blipFill>
        <p:spPr>
          <a:xfrm>
            <a:off x="337153" y="6054122"/>
            <a:ext cx="1453892" cy="704529"/>
          </a:xfrm>
          <a:prstGeom prst="rect">
            <a:avLst/>
          </a:prstGeom>
        </p:spPr>
      </p:pic>
    </p:spTree>
    <p:extLst>
      <p:ext uri="{BB962C8B-B14F-4D97-AF65-F5344CB8AC3E}">
        <p14:creationId xmlns:p14="http://schemas.microsoft.com/office/powerpoint/2010/main" val="326693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0" name="Freeform: Shape 12">
            <a:extLst>
              <a:ext uri="{FF2B5EF4-FFF2-40B4-BE49-F238E27FC236}">
                <a16:creationId xmlns:a16="http://schemas.microsoft.com/office/drawing/2014/main" id="{54B4F6B0-BBF1-A14C-A9DB-84A36E52AFD5}"/>
              </a:ext>
            </a:extLst>
          </p:cNvPr>
          <p:cNvSpPr/>
          <p:nvPr userDrawn="1"/>
        </p:nvSpPr>
        <p:spPr>
          <a:xfrm rot="830762" flipH="1">
            <a:off x="7964482" y="-256510"/>
            <a:ext cx="5218031" cy="6744666"/>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BABD59">
              <a:alpha val="85000"/>
            </a:srgbClr>
          </a:solidFill>
          <a:ln w="9525" cap="flat">
            <a:noFill/>
            <a:prstDash val="solid"/>
            <a:miter/>
          </a:ln>
        </p:spPr>
        <p:txBody>
          <a:bodyPr rtlCol="0" anchor="ctr"/>
          <a:lstStyle/>
          <a:p>
            <a:endParaRPr lang="en-US" dirty="0"/>
          </a:p>
        </p:txBody>
      </p:sp>
      <p:sp>
        <p:nvSpPr>
          <p:cNvPr id="18" name="Freeform: Shape 12">
            <a:extLst>
              <a:ext uri="{FF2B5EF4-FFF2-40B4-BE49-F238E27FC236}">
                <a16:creationId xmlns:a16="http://schemas.microsoft.com/office/drawing/2014/main" id="{A6D1CD6C-47EB-1142-9243-5FFFAFE0A407}"/>
              </a:ext>
            </a:extLst>
          </p:cNvPr>
          <p:cNvSpPr/>
          <p:nvPr userDrawn="1"/>
        </p:nvSpPr>
        <p:spPr>
          <a:xfrm rot="19669534" flipH="1">
            <a:off x="7835463" y="-3240154"/>
            <a:ext cx="5218031" cy="6744666"/>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FCC566">
              <a:alpha val="85000"/>
            </a:srgbClr>
          </a:solidFill>
          <a:ln w="9525" cap="flat">
            <a:noFill/>
            <a:prstDash val="solid"/>
            <a:miter/>
          </a:ln>
        </p:spPr>
        <p:txBody>
          <a:bodyPr rtlCol="0" anchor="ctr"/>
          <a:lstStyle/>
          <a:p>
            <a:endParaRPr lang="en-US" dirty="0"/>
          </a:p>
        </p:txBody>
      </p:sp>
      <p:sp>
        <p:nvSpPr>
          <p:cNvPr id="19" name="Freeform: Shape 12">
            <a:extLst>
              <a:ext uri="{FF2B5EF4-FFF2-40B4-BE49-F238E27FC236}">
                <a16:creationId xmlns:a16="http://schemas.microsoft.com/office/drawing/2014/main" id="{A36F627F-837F-7840-9CDB-63E7ECD903AB}"/>
              </a:ext>
            </a:extLst>
          </p:cNvPr>
          <p:cNvSpPr/>
          <p:nvPr userDrawn="1"/>
        </p:nvSpPr>
        <p:spPr>
          <a:xfrm rot="6659315" flipH="1">
            <a:off x="7570071" y="1612150"/>
            <a:ext cx="5218031" cy="6744666"/>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5092DB">
              <a:alpha val="85000"/>
            </a:srgbClr>
          </a:solidFill>
          <a:ln w="9525" cap="flat">
            <a:noFill/>
            <a:prstDash val="solid"/>
            <a:miter/>
          </a:ln>
        </p:spPr>
        <p:txBody>
          <a:bodyPr rtlCol="0" anchor="ctr"/>
          <a:lstStyle/>
          <a:p>
            <a:endParaRPr lang="en-US" dirty="0"/>
          </a:p>
        </p:txBody>
      </p:sp>
      <p:sp>
        <p:nvSpPr>
          <p:cNvPr id="8" name="Rectangle 7">
            <a:extLst>
              <a:ext uri="{FF2B5EF4-FFF2-40B4-BE49-F238E27FC236}">
                <a16:creationId xmlns:a16="http://schemas.microsoft.com/office/drawing/2014/main" id="{51ECC6D2-CA7C-564B-97BB-1436DED82735}"/>
              </a:ext>
            </a:extLst>
          </p:cNvPr>
          <p:cNvSpPr/>
          <p:nvPr userDrawn="1"/>
        </p:nvSpPr>
        <p:spPr>
          <a:xfrm>
            <a:off x="0" y="5931725"/>
            <a:ext cx="12211218" cy="943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BCAB75-085E-E941-9EC8-104B6FEEBC0A}"/>
              </a:ext>
            </a:extLst>
          </p:cNvPr>
          <p:cNvSpPr/>
          <p:nvPr userDrawn="1"/>
        </p:nvSpPr>
        <p:spPr>
          <a:xfrm>
            <a:off x="-9610" y="5931725"/>
            <a:ext cx="12211218" cy="931373"/>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871C7076-399F-BE44-B0AE-A8BB509C1B85}"/>
              </a:ext>
            </a:extLst>
          </p:cNvPr>
          <p:cNvPicPr>
            <a:picLocks noChangeAspect="1"/>
          </p:cNvPicPr>
          <p:nvPr userDrawn="1"/>
        </p:nvPicPr>
        <p:blipFill>
          <a:blip r:embed="rId2"/>
          <a:stretch>
            <a:fillRect/>
          </a:stretch>
        </p:blipFill>
        <p:spPr>
          <a:xfrm>
            <a:off x="10444479" y="6138028"/>
            <a:ext cx="1002051" cy="336111"/>
          </a:xfrm>
          <a:prstGeom prst="rect">
            <a:avLst/>
          </a:prstGeom>
        </p:spPr>
      </p:pic>
      <p:sp>
        <p:nvSpPr>
          <p:cNvPr id="11" name="TextBox 10">
            <a:extLst>
              <a:ext uri="{FF2B5EF4-FFF2-40B4-BE49-F238E27FC236}">
                <a16:creationId xmlns:a16="http://schemas.microsoft.com/office/drawing/2014/main" id="{3570C6AE-5D40-E541-9545-E8CC413BD059}"/>
              </a:ext>
            </a:extLst>
          </p:cNvPr>
          <p:cNvSpPr txBox="1"/>
          <p:nvPr userDrawn="1"/>
        </p:nvSpPr>
        <p:spPr>
          <a:xfrm>
            <a:off x="11449799" y="6303339"/>
            <a:ext cx="395437"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lumMod val="65000"/>
                    <a:lumOff val="35000"/>
                  </a:schemeClr>
                </a:solidFill>
              </a:rPr>
              <a:pPr algn="r"/>
              <a:t>‹#›</a:t>
            </a:fld>
            <a:endParaRPr lang="en-US" sz="1351" dirty="0">
              <a:solidFill>
                <a:schemeClr val="tx1">
                  <a:lumMod val="65000"/>
                  <a:lumOff val="35000"/>
                </a:schemeClr>
              </a:solidFill>
            </a:endParaRPr>
          </a:p>
        </p:txBody>
      </p:sp>
      <p:sp>
        <p:nvSpPr>
          <p:cNvPr id="12" name="TextBox 11">
            <a:extLst>
              <a:ext uri="{FF2B5EF4-FFF2-40B4-BE49-F238E27FC236}">
                <a16:creationId xmlns:a16="http://schemas.microsoft.com/office/drawing/2014/main" id="{9E49C27E-BE21-A04C-95A1-5C97C1A015D8}"/>
              </a:ext>
            </a:extLst>
          </p:cNvPr>
          <p:cNvSpPr txBox="1"/>
          <p:nvPr userDrawn="1"/>
        </p:nvSpPr>
        <p:spPr>
          <a:xfrm>
            <a:off x="9697197" y="6376795"/>
            <a:ext cx="1752602" cy="424587"/>
          </a:xfrm>
          <a:prstGeom prst="rect">
            <a:avLst/>
          </a:prstGeom>
          <a:noFill/>
        </p:spPr>
        <p:txBody>
          <a:bodyPr wrap="square" lIns="0" tIns="0" rIns="0" bIns="0" rtlCol="0" anchor="ctr" anchorCtr="0">
            <a:noAutofit/>
          </a:bodyPr>
          <a:lstStyle/>
          <a:p>
            <a:pPr algn="ctr"/>
            <a:r>
              <a:rPr lang="en-US" sz="900" dirty="0">
                <a:solidFill>
                  <a:schemeClr val="tx1">
                    <a:lumMod val="65000"/>
                    <a:lumOff val="35000"/>
                  </a:schemeClr>
                </a:solidFill>
              </a:rPr>
              <a:t>© 2021 SHRM. All Rights Reserved</a:t>
            </a:r>
            <a:endParaRPr lang="en-US" sz="1351" dirty="0">
              <a:solidFill>
                <a:schemeClr val="tx1">
                  <a:lumMod val="65000"/>
                  <a:lumOff val="35000"/>
                </a:schemeClr>
              </a:solidFill>
            </a:endParaRPr>
          </a:p>
        </p:txBody>
      </p:sp>
      <p:cxnSp>
        <p:nvCxnSpPr>
          <p:cNvPr id="14" name="Straight Connector 13">
            <a:extLst>
              <a:ext uri="{FF2B5EF4-FFF2-40B4-BE49-F238E27FC236}">
                <a16:creationId xmlns:a16="http://schemas.microsoft.com/office/drawing/2014/main" id="{51E09E9C-3517-2545-BD77-7B64D660D31F}"/>
              </a:ext>
            </a:extLst>
          </p:cNvPr>
          <p:cNvCxnSpPr>
            <a:cxnSpLocks/>
          </p:cNvCxnSpPr>
          <p:nvPr userDrawn="1"/>
        </p:nvCxnSpPr>
        <p:spPr>
          <a:xfrm>
            <a:off x="0" y="5931725"/>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5B10EBC-E534-9D40-98EC-363C40DF6E54}"/>
              </a:ext>
            </a:extLst>
          </p:cNvPr>
          <p:cNvPicPr>
            <a:picLocks noChangeAspect="1"/>
          </p:cNvPicPr>
          <p:nvPr userDrawn="1"/>
        </p:nvPicPr>
        <p:blipFill>
          <a:blip r:embed="rId3"/>
          <a:stretch>
            <a:fillRect/>
          </a:stretch>
        </p:blipFill>
        <p:spPr>
          <a:xfrm>
            <a:off x="337153" y="6054122"/>
            <a:ext cx="1453892" cy="704529"/>
          </a:xfrm>
          <a:prstGeom prst="rect">
            <a:avLst/>
          </a:prstGeom>
        </p:spPr>
      </p:pic>
    </p:spTree>
    <p:extLst>
      <p:ext uri="{BB962C8B-B14F-4D97-AF65-F5344CB8AC3E}">
        <p14:creationId xmlns:p14="http://schemas.microsoft.com/office/powerpoint/2010/main" val="41410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0" name="Freeform: Shape 12">
            <a:extLst>
              <a:ext uri="{FF2B5EF4-FFF2-40B4-BE49-F238E27FC236}">
                <a16:creationId xmlns:a16="http://schemas.microsoft.com/office/drawing/2014/main" id="{54B4F6B0-BBF1-A14C-A9DB-84A36E52AFD5}"/>
              </a:ext>
            </a:extLst>
          </p:cNvPr>
          <p:cNvSpPr/>
          <p:nvPr userDrawn="1"/>
        </p:nvSpPr>
        <p:spPr>
          <a:xfrm rot="2470636" flipH="1">
            <a:off x="11241928" y="3238913"/>
            <a:ext cx="2075850" cy="2683179"/>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BABD59">
              <a:alpha val="85000"/>
            </a:srgbClr>
          </a:solidFill>
          <a:ln w="9525" cap="flat">
            <a:noFill/>
            <a:prstDash val="solid"/>
            <a:miter/>
          </a:ln>
        </p:spPr>
        <p:txBody>
          <a:bodyPr rtlCol="0" anchor="ctr"/>
          <a:lstStyle/>
          <a:p>
            <a:endParaRPr lang="en-US" dirty="0"/>
          </a:p>
        </p:txBody>
      </p:sp>
      <p:sp>
        <p:nvSpPr>
          <p:cNvPr id="18" name="Freeform: Shape 12">
            <a:extLst>
              <a:ext uri="{FF2B5EF4-FFF2-40B4-BE49-F238E27FC236}">
                <a16:creationId xmlns:a16="http://schemas.microsoft.com/office/drawing/2014/main" id="{A6D1CD6C-47EB-1142-9243-5FFFAFE0A407}"/>
              </a:ext>
            </a:extLst>
          </p:cNvPr>
          <p:cNvSpPr/>
          <p:nvPr userDrawn="1"/>
        </p:nvSpPr>
        <p:spPr>
          <a:xfrm rot="4932021" flipH="1">
            <a:off x="10613819" y="3964074"/>
            <a:ext cx="2011764" cy="2600344"/>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FCC566">
              <a:alpha val="85000"/>
            </a:srgbClr>
          </a:solidFill>
          <a:ln w="9525" cap="flat">
            <a:noFill/>
            <a:prstDash val="solid"/>
            <a:miter/>
          </a:ln>
        </p:spPr>
        <p:txBody>
          <a:bodyPr rtlCol="0" anchor="ctr"/>
          <a:lstStyle/>
          <a:p>
            <a:endParaRPr lang="en-US" dirty="0"/>
          </a:p>
        </p:txBody>
      </p:sp>
      <p:sp>
        <p:nvSpPr>
          <p:cNvPr id="19" name="Freeform: Shape 12">
            <a:extLst>
              <a:ext uri="{FF2B5EF4-FFF2-40B4-BE49-F238E27FC236}">
                <a16:creationId xmlns:a16="http://schemas.microsoft.com/office/drawing/2014/main" id="{A36F627F-837F-7840-9CDB-63E7ECD903AB}"/>
              </a:ext>
            </a:extLst>
          </p:cNvPr>
          <p:cNvSpPr/>
          <p:nvPr userDrawn="1"/>
        </p:nvSpPr>
        <p:spPr>
          <a:xfrm rot="7629076" flipH="1">
            <a:off x="9286428" y="4754622"/>
            <a:ext cx="2350394" cy="3038047"/>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5092DB">
              <a:alpha val="85000"/>
            </a:srgbClr>
          </a:solidFill>
          <a:ln w="9525" cap="flat">
            <a:noFill/>
            <a:prstDash val="solid"/>
            <a:miter/>
          </a:ln>
        </p:spPr>
        <p:txBody>
          <a:bodyPr rtlCol="0" anchor="ctr"/>
          <a:lstStyle/>
          <a:p>
            <a:endParaRPr lang="en-US" dirty="0"/>
          </a:p>
        </p:txBody>
      </p:sp>
      <p:sp>
        <p:nvSpPr>
          <p:cNvPr id="8" name="Rectangle 7">
            <a:extLst>
              <a:ext uri="{FF2B5EF4-FFF2-40B4-BE49-F238E27FC236}">
                <a16:creationId xmlns:a16="http://schemas.microsoft.com/office/drawing/2014/main" id="{51ECC6D2-CA7C-564B-97BB-1436DED82735}"/>
              </a:ext>
            </a:extLst>
          </p:cNvPr>
          <p:cNvSpPr/>
          <p:nvPr userDrawn="1"/>
        </p:nvSpPr>
        <p:spPr>
          <a:xfrm>
            <a:off x="0" y="5931725"/>
            <a:ext cx="12211218" cy="943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BCAB75-085E-E941-9EC8-104B6FEEBC0A}"/>
              </a:ext>
            </a:extLst>
          </p:cNvPr>
          <p:cNvSpPr/>
          <p:nvPr userDrawn="1"/>
        </p:nvSpPr>
        <p:spPr>
          <a:xfrm>
            <a:off x="-9610" y="5931725"/>
            <a:ext cx="12211218" cy="931373"/>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871C7076-399F-BE44-B0AE-A8BB509C1B85}"/>
              </a:ext>
            </a:extLst>
          </p:cNvPr>
          <p:cNvPicPr>
            <a:picLocks noChangeAspect="1"/>
          </p:cNvPicPr>
          <p:nvPr userDrawn="1"/>
        </p:nvPicPr>
        <p:blipFill>
          <a:blip r:embed="rId2"/>
          <a:stretch>
            <a:fillRect/>
          </a:stretch>
        </p:blipFill>
        <p:spPr>
          <a:xfrm>
            <a:off x="10444479" y="6138028"/>
            <a:ext cx="1002051" cy="336111"/>
          </a:xfrm>
          <a:prstGeom prst="rect">
            <a:avLst/>
          </a:prstGeom>
        </p:spPr>
      </p:pic>
      <p:sp>
        <p:nvSpPr>
          <p:cNvPr id="11" name="TextBox 10">
            <a:extLst>
              <a:ext uri="{FF2B5EF4-FFF2-40B4-BE49-F238E27FC236}">
                <a16:creationId xmlns:a16="http://schemas.microsoft.com/office/drawing/2014/main" id="{3570C6AE-5D40-E541-9545-E8CC413BD059}"/>
              </a:ext>
            </a:extLst>
          </p:cNvPr>
          <p:cNvSpPr txBox="1"/>
          <p:nvPr userDrawn="1"/>
        </p:nvSpPr>
        <p:spPr>
          <a:xfrm>
            <a:off x="11449799" y="6303339"/>
            <a:ext cx="395437"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lumMod val="65000"/>
                    <a:lumOff val="35000"/>
                  </a:schemeClr>
                </a:solidFill>
              </a:rPr>
              <a:pPr algn="r"/>
              <a:t>‹#›</a:t>
            </a:fld>
            <a:endParaRPr lang="en-US" sz="1351" dirty="0">
              <a:solidFill>
                <a:schemeClr val="tx1">
                  <a:lumMod val="65000"/>
                  <a:lumOff val="35000"/>
                </a:schemeClr>
              </a:solidFill>
            </a:endParaRPr>
          </a:p>
        </p:txBody>
      </p:sp>
      <p:sp>
        <p:nvSpPr>
          <p:cNvPr id="12" name="TextBox 11">
            <a:extLst>
              <a:ext uri="{FF2B5EF4-FFF2-40B4-BE49-F238E27FC236}">
                <a16:creationId xmlns:a16="http://schemas.microsoft.com/office/drawing/2014/main" id="{9E49C27E-BE21-A04C-95A1-5C97C1A015D8}"/>
              </a:ext>
            </a:extLst>
          </p:cNvPr>
          <p:cNvSpPr txBox="1"/>
          <p:nvPr userDrawn="1"/>
        </p:nvSpPr>
        <p:spPr>
          <a:xfrm>
            <a:off x="9697197" y="6376795"/>
            <a:ext cx="1752602" cy="424587"/>
          </a:xfrm>
          <a:prstGeom prst="rect">
            <a:avLst/>
          </a:prstGeom>
          <a:noFill/>
        </p:spPr>
        <p:txBody>
          <a:bodyPr wrap="square" lIns="0" tIns="0" rIns="0" bIns="0" rtlCol="0" anchor="ctr" anchorCtr="0">
            <a:noAutofit/>
          </a:bodyPr>
          <a:lstStyle/>
          <a:p>
            <a:pPr algn="ctr"/>
            <a:r>
              <a:rPr lang="en-US" sz="900" dirty="0">
                <a:solidFill>
                  <a:schemeClr val="tx1">
                    <a:lumMod val="65000"/>
                    <a:lumOff val="35000"/>
                  </a:schemeClr>
                </a:solidFill>
              </a:rPr>
              <a:t>© 2021 SHRM. All Rights Reserved</a:t>
            </a:r>
            <a:endParaRPr lang="en-US" sz="1351" dirty="0">
              <a:solidFill>
                <a:schemeClr val="tx1">
                  <a:lumMod val="65000"/>
                  <a:lumOff val="35000"/>
                </a:schemeClr>
              </a:solidFill>
            </a:endParaRPr>
          </a:p>
        </p:txBody>
      </p:sp>
      <p:cxnSp>
        <p:nvCxnSpPr>
          <p:cNvPr id="14" name="Straight Connector 13">
            <a:extLst>
              <a:ext uri="{FF2B5EF4-FFF2-40B4-BE49-F238E27FC236}">
                <a16:creationId xmlns:a16="http://schemas.microsoft.com/office/drawing/2014/main" id="{51E09E9C-3517-2545-BD77-7B64D660D31F}"/>
              </a:ext>
            </a:extLst>
          </p:cNvPr>
          <p:cNvCxnSpPr>
            <a:cxnSpLocks/>
          </p:cNvCxnSpPr>
          <p:nvPr userDrawn="1"/>
        </p:nvCxnSpPr>
        <p:spPr>
          <a:xfrm>
            <a:off x="0" y="5931725"/>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43A125B-3C3B-9946-90A7-A1E4A014E88E}"/>
              </a:ext>
            </a:extLst>
          </p:cNvPr>
          <p:cNvPicPr>
            <a:picLocks noChangeAspect="1"/>
          </p:cNvPicPr>
          <p:nvPr userDrawn="1"/>
        </p:nvPicPr>
        <p:blipFill>
          <a:blip r:embed="rId3"/>
          <a:stretch>
            <a:fillRect/>
          </a:stretch>
        </p:blipFill>
        <p:spPr>
          <a:xfrm>
            <a:off x="337153" y="6054122"/>
            <a:ext cx="1453892" cy="704529"/>
          </a:xfrm>
          <a:prstGeom prst="rect">
            <a:avLst/>
          </a:prstGeom>
        </p:spPr>
      </p:pic>
    </p:spTree>
    <p:extLst>
      <p:ext uri="{BB962C8B-B14F-4D97-AF65-F5344CB8AC3E}">
        <p14:creationId xmlns:p14="http://schemas.microsoft.com/office/powerpoint/2010/main" val="24239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970638-F109-A24C-ABB2-7A5754E803B8}"/>
              </a:ext>
            </a:extLst>
          </p:cNvPr>
          <p:cNvSpPr/>
          <p:nvPr userDrawn="1"/>
        </p:nvSpPr>
        <p:spPr>
          <a:xfrm>
            <a:off x="-9610" y="0"/>
            <a:ext cx="12201610" cy="5931725"/>
          </a:xfrm>
          <a:prstGeom prst="rect">
            <a:avLst/>
          </a:prstGeom>
          <a:solidFill>
            <a:srgbClr val="1B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F36F2F1-F871-DA4C-8A03-D307023FFA91}"/>
              </a:ext>
            </a:extLst>
          </p:cNvPr>
          <p:cNvGrpSpPr/>
          <p:nvPr userDrawn="1"/>
        </p:nvGrpSpPr>
        <p:grpSpPr>
          <a:xfrm>
            <a:off x="6646237" y="-137240"/>
            <a:ext cx="6753137" cy="6744666"/>
            <a:chOff x="6646237" y="-137240"/>
            <a:chExt cx="6753137" cy="6744666"/>
          </a:xfrm>
        </p:grpSpPr>
        <p:sp>
          <p:nvSpPr>
            <p:cNvPr id="20" name="Freeform: Shape 12">
              <a:extLst>
                <a:ext uri="{FF2B5EF4-FFF2-40B4-BE49-F238E27FC236}">
                  <a16:creationId xmlns:a16="http://schemas.microsoft.com/office/drawing/2014/main" id="{2B542B20-DCFE-A846-9444-9F871C71A900}"/>
                </a:ext>
              </a:extLst>
            </p:cNvPr>
            <p:cNvSpPr/>
            <p:nvPr userDrawn="1"/>
          </p:nvSpPr>
          <p:spPr>
            <a:xfrm rot="830762" flipH="1">
              <a:off x="7964482" y="-137240"/>
              <a:ext cx="5218031" cy="6744666"/>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F15833">
                <a:alpha val="85000"/>
              </a:srgbClr>
            </a:solidFill>
            <a:ln w="9525" cap="flat">
              <a:noFill/>
              <a:prstDash val="solid"/>
              <a:miter/>
            </a:ln>
          </p:spPr>
          <p:txBody>
            <a:bodyPr rtlCol="0" anchor="ctr"/>
            <a:lstStyle/>
            <a:p>
              <a:endParaRPr lang="en-US" dirty="0"/>
            </a:p>
          </p:txBody>
        </p:sp>
        <p:sp>
          <p:nvSpPr>
            <p:cNvPr id="21" name="Freeform: Shape 12">
              <a:extLst>
                <a:ext uri="{FF2B5EF4-FFF2-40B4-BE49-F238E27FC236}">
                  <a16:creationId xmlns:a16="http://schemas.microsoft.com/office/drawing/2014/main" id="{BC283488-B43C-FC48-AD9A-70657C8132EE}"/>
                </a:ext>
              </a:extLst>
            </p:cNvPr>
            <p:cNvSpPr/>
            <p:nvPr userDrawn="1"/>
          </p:nvSpPr>
          <p:spPr>
            <a:xfrm rot="5193091" flipH="1">
              <a:off x="7418025" y="528730"/>
              <a:ext cx="5218031" cy="6744666"/>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FCC566">
                <a:alpha val="85000"/>
              </a:srgbClr>
            </a:solidFill>
            <a:ln w="9525" cap="flat">
              <a:noFill/>
              <a:prstDash val="solid"/>
              <a:miter/>
            </a:ln>
          </p:spPr>
          <p:txBody>
            <a:bodyPr rtlCol="0" anchor="ctr"/>
            <a:lstStyle/>
            <a:p>
              <a:endParaRPr lang="en-US" dirty="0"/>
            </a:p>
          </p:txBody>
        </p:sp>
        <p:sp>
          <p:nvSpPr>
            <p:cNvPr id="25" name="Freeform: Shape 12">
              <a:extLst>
                <a:ext uri="{FF2B5EF4-FFF2-40B4-BE49-F238E27FC236}">
                  <a16:creationId xmlns:a16="http://schemas.microsoft.com/office/drawing/2014/main" id="{2591872D-EFB1-DA48-BD38-D29A43CF2223}"/>
                </a:ext>
              </a:extLst>
            </p:cNvPr>
            <p:cNvSpPr/>
            <p:nvPr userDrawn="1"/>
          </p:nvSpPr>
          <p:spPr>
            <a:xfrm rot="830762" flipH="1">
              <a:off x="7956011" y="-137240"/>
              <a:ext cx="5218031" cy="6744666"/>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BABD59">
                <a:alpha val="85000"/>
              </a:srgbClr>
            </a:solidFill>
            <a:ln w="9525" cap="flat">
              <a:noFill/>
              <a:prstDash val="solid"/>
              <a:miter/>
            </a:ln>
          </p:spPr>
          <p:txBody>
            <a:bodyPr rtlCol="0" anchor="ctr"/>
            <a:lstStyle/>
            <a:p>
              <a:endParaRPr lang="en-US" dirty="0"/>
            </a:p>
          </p:txBody>
        </p:sp>
        <p:sp>
          <p:nvSpPr>
            <p:cNvPr id="26" name="Freeform: Shape 12">
              <a:extLst>
                <a:ext uri="{FF2B5EF4-FFF2-40B4-BE49-F238E27FC236}">
                  <a16:creationId xmlns:a16="http://schemas.microsoft.com/office/drawing/2014/main" id="{906C7A2C-38A5-7E47-993D-6658EB5B23C5}"/>
                </a:ext>
              </a:extLst>
            </p:cNvPr>
            <p:cNvSpPr/>
            <p:nvPr userDrawn="1"/>
          </p:nvSpPr>
          <p:spPr>
            <a:xfrm rot="5193091" flipH="1">
              <a:off x="7409554" y="528730"/>
              <a:ext cx="5218031" cy="6744666"/>
            </a:xfrm>
            <a:custGeom>
              <a:avLst/>
              <a:gdLst>
                <a:gd name="connsiteX0" fmla="*/ 2408370 w 4428983"/>
                <a:gd name="connsiteY0" fmla="*/ 0 h 5724767"/>
                <a:gd name="connsiteX1" fmla="*/ 4421867 w 4428983"/>
                <a:gd name="connsiteY1" fmla="*/ 514399 h 5724767"/>
                <a:gd name="connsiteX2" fmla="*/ 4428983 w 4428983"/>
                <a:gd name="connsiteY2" fmla="*/ 732446 h 5724767"/>
                <a:gd name="connsiteX3" fmla="*/ 415194 w 4428983"/>
                <a:gd name="connsiteY3" fmla="*/ 5660534 h 5724767"/>
                <a:gd name="connsiteX4" fmla="*/ 0 w 4428983"/>
                <a:gd name="connsiteY4" fmla="*/ 5724767 h 5724767"/>
                <a:gd name="connsiteX5" fmla="*/ 538360 w 4428983"/>
                <a:gd name="connsiteY5" fmla="*/ 3617477 h 5724767"/>
                <a:gd name="connsiteX6" fmla="*/ 604217 w 4428983"/>
                <a:gd name="connsiteY6" fmla="*/ 3593325 h 5724767"/>
                <a:gd name="connsiteX7" fmla="*/ 2501977 w 4428983"/>
                <a:gd name="connsiteY7" fmla="*/ 732446 h 5724767"/>
                <a:gd name="connsiteX8" fmla="*/ 2445018 w 4428983"/>
                <a:gd name="connsiteY8" fmla="*/ 157142 h 57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983" h="5724767">
                  <a:moveTo>
                    <a:pt x="2408370" y="0"/>
                  </a:moveTo>
                  <a:lnTo>
                    <a:pt x="4421867" y="514399"/>
                  </a:lnTo>
                  <a:lnTo>
                    <a:pt x="4428983" y="732446"/>
                  </a:lnTo>
                  <a:cubicBezTo>
                    <a:pt x="4428983" y="3159615"/>
                    <a:pt x="2704593" y="5187401"/>
                    <a:pt x="415194" y="5660534"/>
                  </a:cubicBezTo>
                  <a:lnTo>
                    <a:pt x="0" y="5724767"/>
                  </a:lnTo>
                  <a:lnTo>
                    <a:pt x="538360" y="3617477"/>
                  </a:lnTo>
                  <a:lnTo>
                    <a:pt x="604217" y="3593325"/>
                  </a:lnTo>
                  <a:cubicBezTo>
                    <a:pt x="1718364" y="3121259"/>
                    <a:pt x="2501977" y="2016606"/>
                    <a:pt x="2501977" y="732446"/>
                  </a:cubicBezTo>
                  <a:cubicBezTo>
                    <a:pt x="2501977" y="534529"/>
                    <a:pt x="2482128" y="342653"/>
                    <a:pt x="2445018" y="157142"/>
                  </a:cubicBezTo>
                  <a:close/>
                </a:path>
              </a:pathLst>
            </a:custGeom>
            <a:solidFill>
              <a:srgbClr val="FCC566">
                <a:alpha val="85000"/>
              </a:srgbClr>
            </a:solidFill>
            <a:ln w="9525" cap="flat">
              <a:noFill/>
              <a:prstDash val="solid"/>
              <a:miter/>
            </a:ln>
          </p:spPr>
          <p:txBody>
            <a:bodyPr rtlCol="0" anchor="ctr"/>
            <a:lstStyle/>
            <a:p>
              <a:endParaRPr lang="en-US" dirty="0"/>
            </a:p>
          </p:txBody>
        </p:sp>
      </p:grpSp>
      <p:sp>
        <p:nvSpPr>
          <p:cNvPr id="8" name="Rectangle 7">
            <a:extLst>
              <a:ext uri="{FF2B5EF4-FFF2-40B4-BE49-F238E27FC236}">
                <a16:creationId xmlns:a16="http://schemas.microsoft.com/office/drawing/2014/main" id="{2A64AAAB-29B0-9745-B707-0CEB7BE3628E}"/>
              </a:ext>
            </a:extLst>
          </p:cNvPr>
          <p:cNvSpPr/>
          <p:nvPr userDrawn="1"/>
        </p:nvSpPr>
        <p:spPr>
          <a:xfrm>
            <a:off x="0" y="5931725"/>
            <a:ext cx="12211218" cy="943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EC54F1-A9C8-944E-9AE1-F2A14F19591B}"/>
              </a:ext>
            </a:extLst>
          </p:cNvPr>
          <p:cNvSpPr/>
          <p:nvPr userDrawn="1"/>
        </p:nvSpPr>
        <p:spPr>
          <a:xfrm>
            <a:off x="-9610" y="5931725"/>
            <a:ext cx="12211218" cy="931373"/>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CADDCCAD-A3BB-7A43-AD3C-31AF5AC870B1}"/>
              </a:ext>
            </a:extLst>
          </p:cNvPr>
          <p:cNvPicPr>
            <a:picLocks noChangeAspect="1"/>
          </p:cNvPicPr>
          <p:nvPr userDrawn="1"/>
        </p:nvPicPr>
        <p:blipFill>
          <a:blip r:embed="rId2"/>
          <a:stretch>
            <a:fillRect/>
          </a:stretch>
        </p:blipFill>
        <p:spPr>
          <a:xfrm>
            <a:off x="10444479" y="6138028"/>
            <a:ext cx="1002051" cy="336111"/>
          </a:xfrm>
          <a:prstGeom prst="rect">
            <a:avLst/>
          </a:prstGeom>
        </p:spPr>
      </p:pic>
      <p:sp>
        <p:nvSpPr>
          <p:cNvPr id="11" name="TextBox 10">
            <a:extLst>
              <a:ext uri="{FF2B5EF4-FFF2-40B4-BE49-F238E27FC236}">
                <a16:creationId xmlns:a16="http://schemas.microsoft.com/office/drawing/2014/main" id="{06445D06-27D9-F745-8881-9A8C637A2C25}"/>
              </a:ext>
            </a:extLst>
          </p:cNvPr>
          <p:cNvSpPr txBox="1"/>
          <p:nvPr userDrawn="1"/>
        </p:nvSpPr>
        <p:spPr>
          <a:xfrm>
            <a:off x="11449799" y="6303339"/>
            <a:ext cx="395437"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lumMod val="65000"/>
                    <a:lumOff val="35000"/>
                  </a:schemeClr>
                </a:solidFill>
              </a:rPr>
              <a:pPr algn="r"/>
              <a:t>‹#›</a:t>
            </a:fld>
            <a:endParaRPr lang="en-US" sz="1351" dirty="0">
              <a:solidFill>
                <a:schemeClr val="tx1">
                  <a:lumMod val="65000"/>
                  <a:lumOff val="35000"/>
                </a:schemeClr>
              </a:solidFill>
            </a:endParaRPr>
          </a:p>
        </p:txBody>
      </p:sp>
      <p:sp>
        <p:nvSpPr>
          <p:cNvPr id="12" name="TextBox 11">
            <a:extLst>
              <a:ext uri="{FF2B5EF4-FFF2-40B4-BE49-F238E27FC236}">
                <a16:creationId xmlns:a16="http://schemas.microsoft.com/office/drawing/2014/main" id="{7AF8AA95-20C9-0F4E-9CE1-3EDE50A2772A}"/>
              </a:ext>
            </a:extLst>
          </p:cNvPr>
          <p:cNvSpPr txBox="1"/>
          <p:nvPr userDrawn="1"/>
        </p:nvSpPr>
        <p:spPr>
          <a:xfrm>
            <a:off x="9697197" y="6376795"/>
            <a:ext cx="1752602" cy="424587"/>
          </a:xfrm>
          <a:prstGeom prst="rect">
            <a:avLst/>
          </a:prstGeom>
          <a:noFill/>
        </p:spPr>
        <p:txBody>
          <a:bodyPr wrap="square" lIns="0" tIns="0" rIns="0" bIns="0" rtlCol="0" anchor="ctr" anchorCtr="0">
            <a:noAutofit/>
          </a:bodyPr>
          <a:lstStyle/>
          <a:p>
            <a:pPr algn="ctr"/>
            <a:r>
              <a:rPr lang="en-US" sz="900" dirty="0">
                <a:solidFill>
                  <a:schemeClr val="tx1">
                    <a:lumMod val="65000"/>
                    <a:lumOff val="35000"/>
                  </a:schemeClr>
                </a:solidFill>
              </a:rPr>
              <a:t>© 2021 SHRM. All Rights Reserved</a:t>
            </a:r>
            <a:endParaRPr lang="en-US" sz="1351" dirty="0">
              <a:solidFill>
                <a:schemeClr val="tx1">
                  <a:lumMod val="65000"/>
                  <a:lumOff val="35000"/>
                </a:schemeClr>
              </a:solidFill>
            </a:endParaRPr>
          </a:p>
        </p:txBody>
      </p:sp>
      <p:cxnSp>
        <p:nvCxnSpPr>
          <p:cNvPr id="14" name="Straight Connector 13">
            <a:extLst>
              <a:ext uri="{FF2B5EF4-FFF2-40B4-BE49-F238E27FC236}">
                <a16:creationId xmlns:a16="http://schemas.microsoft.com/office/drawing/2014/main" id="{F5A391E2-BAFC-B849-8EBB-43F0E2707513}"/>
              </a:ext>
            </a:extLst>
          </p:cNvPr>
          <p:cNvCxnSpPr>
            <a:cxnSpLocks/>
          </p:cNvCxnSpPr>
          <p:nvPr userDrawn="1"/>
        </p:nvCxnSpPr>
        <p:spPr>
          <a:xfrm>
            <a:off x="0" y="5931725"/>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2FC4589-C472-7A47-A697-B6A097660F94}"/>
              </a:ext>
            </a:extLst>
          </p:cNvPr>
          <p:cNvPicPr>
            <a:picLocks noChangeAspect="1"/>
          </p:cNvPicPr>
          <p:nvPr userDrawn="1"/>
        </p:nvPicPr>
        <p:blipFill>
          <a:blip r:embed="rId3"/>
          <a:stretch>
            <a:fillRect/>
          </a:stretch>
        </p:blipFill>
        <p:spPr>
          <a:xfrm>
            <a:off x="337153" y="6054122"/>
            <a:ext cx="1453892" cy="704529"/>
          </a:xfrm>
          <a:prstGeom prst="rect">
            <a:avLst/>
          </a:prstGeom>
        </p:spPr>
      </p:pic>
    </p:spTree>
    <p:extLst>
      <p:ext uri="{BB962C8B-B14F-4D97-AF65-F5344CB8AC3E}">
        <p14:creationId xmlns:p14="http://schemas.microsoft.com/office/powerpoint/2010/main" val="231497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BA4F-7C27-C445-AFE3-29F796F257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1EABF-BAE3-7E42-8440-F423596DC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EBB1FB-110D-1848-9875-D16FFBBE5C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80FF76-A1B8-6F49-84BB-18D1E52D8548}"/>
              </a:ext>
            </a:extLst>
          </p:cNvPr>
          <p:cNvSpPr>
            <a:spLocks noGrp="1"/>
          </p:cNvSpPr>
          <p:nvPr>
            <p:ph type="dt" sz="half" idx="10"/>
          </p:nvPr>
        </p:nvSpPr>
        <p:spPr/>
        <p:txBody>
          <a:bodyPr/>
          <a:lstStyle/>
          <a:p>
            <a:fld id="{606E3DC6-4C52-D646-ADBB-3FFA4B3B84A6}" type="datetimeFigureOut">
              <a:rPr lang="en-US" smtClean="0"/>
              <a:t>9/21/2021</a:t>
            </a:fld>
            <a:endParaRPr lang="en-US"/>
          </a:p>
        </p:txBody>
      </p:sp>
      <p:sp>
        <p:nvSpPr>
          <p:cNvPr id="6" name="Footer Placeholder 5">
            <a:extLst>
              <a:ext uri="{FF2B5EF4-FFF2-40B4-BE49-F238E27FC236}">
                <a16:creationId xmlns:a16="http://schemas.microsoft.com/office/drawing/2014/main" id="{FA4C3D27-1924-E14F-8140-9917B13206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4A347-9206-DF44-9095-09DC229F14B0}"/>
              </a:ext>
            </a:extLst>
          </p:cNvPr>
          <p:cNvSpPr>
            <a:spLocks noGrp="1"/>
          </p:cNvSpPr>
          <p:nvPr>
            <p:ph type="sldNum" sz="quarter" idx="12"/>
          </p:nvPr>
        </p:nvSpPr>
        <p:spPr/>
        <p:txBody>
          <a:bodyPr/>
          <a:lstStyle/>
          <a:p>
            <a:fld id="{38E71BB0-7984-A741-893D-9D52E126EFF9}" type="slidenum">
              <a:rPr lang="en-US" smtClean="0"/>
              <a:t>‹#›</a:t>
            </a:fld>
            <a:endParaRPr lang="en-US"/>
          </a:p>
        </p:txBody>
      </p:sp>
    </p:spTree>
    <p:extLst>
      <p:ext uri="{BB962C8B-B14F-4D97-AF65-F5344CB8AC3E}">
        <p14:creationId xmlns:p14="http://schemas.microsoft.com/office/powerpoint/2010/main" val="229771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384B-104F-1B4D-AD6A-9F4BE0044E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DB32E9-B9CD-9C4A-A6FD-22ADF5E7EB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1B975-8509-274A-BFC9-BE952FFA35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75C583-FAB1-9D42-AD88-CCDDED750F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CF026F-FCA8-9A49-9962-0AE0EEF826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73FA85-868A-514C-8391-C2808ACF2189}"/>
              </a:ext>
            </a:extLst>
          </p:cNvPr>
          <p:cNvSpPr>
            <a:spLocks noGrp="1"/>
          </p:cNvSpPr>
          <p:nvPr>
            <p:ph type="dt" sz="half" idx="10"/>
          </p:nvPr>
        </p:nvSpPr>
        <p:spPr/>
        <p:txBody>
          <a:bodyPr/>
          <a:lstStyle/>
          <a:p>
            <a:fld id="{606E3DC6-4C52-D646-ADBB-3FFA4B3B84A6}" type="datetimeFigureOut">
              <a:rPr lang="en-US" smtClean="0"/>
              <a:t>9/21/2021</a:t>
            </a:fld>
            <a:endParaRPr lang="en-US"/>
          </a:p>
        </p:txBody>
      </p:sp>
      <p:sp>
        <p:nvSpPr>
          <p:cNvPr id="8" name="Footer Placeholder 7">
            <a:extLst>
              <a:ext uri="{FF2B5EF4-FFF2-40B4-BE49-F238E27FC236}">
                <a16:creationId xmlns:a16="http://schemas.microsoft.com/office/drawing/2014/main" id="{627504D2-1EEC-2649-B473-CD5D48CBD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52A186-D212-8F41-9631-8C4296BCCE23}"/>
              </a:ext>
            </a:extLst>
          </p:cNvPr>
          <p:cNvSpPr>
            <a:spLocks noGrp="1"/>
          </p:cNvSpPr>
          <p:nvPr>
            <p:ph type="sldNum" sz="quarter" idx="12"/>
          </p:nvPr>
        </p:nvSpPr>
        <p:spPr/>
        <p:txBody>
          <a:bodyPr/>
          <a:lstStyle/>
          <a:p>
            <a:fld id="{38E71BB0-7984-A741-893D-9D52E126EFF9}" type="slidenum">
              <a:rPr lang="en-US" smtClean="0"/>
              <a:t>‹#›</a:t>
            </a:fld>
            <a:endParaRPr lang="en-US"/>
          </a:p>
        </p:txBody>
      </p:sp>
    </p:spTree>
    <p:extLst>
      <p:ext uri="{BB962C8B-B14F-4D97-AF65-F5344CB8AC3E}">
        <p14:creationId xmlns:p14="http://schemas.microsoft.com/office/powerpoint/2010/main" val="112825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D57D8D-9BE1-FB4E-9089-D881EDB22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41A795-7547-7647-9B67-2F5EFB837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3B068-A5FC-4347-B2DD-3AA643B6D6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E3DC6-4C52-D646-ADBB-3FFA4B3B84A6}" type="datetimeFigureOut">
              <a:rPr lang="en-US" smtClean="0"/>
              <a:t>9/21/2021</a:t>
            </a:fld>
            <a:endParaRPr lang="en-US"/>
          </a:p>
        </p:txBody>
      </p:sp>
      <p:sp>
        <p:nvSpPr>
          <p:cNvPr id="5" name="Footer Placeholder 4">
            <a:extLst>
              <a:ext uri="{FF2B5EF4-FFF2-40B4-BE49-F238E27FC236}">
                <a16:creationId xmlns:a16="http://schemas.microsoft.com/office/drawing/2014/main" id="{B2A81E16-A1E1-674F-BC86-E420382F37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EA7113-ABF2-D048-9351-D2AF0EFCF8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71BB0-7984-A741-893D-9D52E126EFF9}" type="slidenum">
              <a:rPr lang="en-US" smtClean="0"/>
              <a:t>‹#›</a:t>
            </a:fld>
            <a:endParaRPr lang="en-US"/>
          </a:p>
        </p:txBody>
      </p:sp>
    </p:spTree>
    <p:extLst>
      <p:ext uri="{BB962C8B-B14F-4D97-AF65-F5344CB8AC3E}">
        <p14:creationId xmlns:p14="http://schemas.microsoft.com/office/powerpoint/2010/main" val="29082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62" r:id="rId6"/>
    <p:sldLayoutId id="2147483664"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sv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sv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9.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29.svg"/><Relationship Id="rId9"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4.png"/><Relationship Id="rId7"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25.svg"/><Relationship Id="rId9"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7.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53.xml"/><Relationship Id="rId16" Type="http://schemas.openxmlformats.org/officeDocument/2006/relationships/image" Target="../media/image61.svg"/><Relationship Id="rId1" Type="http://schemas.openxmlformats.org/officeDocument/2006/relationships/slideLayout" Target="../slideLayouts/slideLayout6.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3.sv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7.sv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hyperlink" Target="https://www.militaryonesource.mil/leaders-service-providers/efmp-special-needs/demographic-reports/" TargetMode="External"/><Relationship Id="rId3" Type="http://schemas.openxmlformats.org/officeDocument/2006/relationships/hyperlink" Target="https://s3.amazonaws.com/files.cnas.org/documents/CNAS-Report-Onward&amp;Upward-Finalc.pdf" TargetMode="External"/><Relationship Id="rId7" Type="http://schemas.openxmlformats.org/officeDocument/2006/relationships/hyperlink" Target="https://ivmf.syracuse.edu/wp-content/uploads/2019/10/IVMF-Prudential-Force-Behind-the-Force.pdf"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hyperlink" Target="https://benefits.va.gov/TRANSITION/docs/mct-report-2018.pdf" TargetMode="External"/><Relationship Id="rId5" Type="http://schemas.openxmlformats.org/officeDocument/2006/relationships/hyperlink" Target="https://ivmf.syracuse.edu/wp-content/uploads/2016/05/WORK-AFTER-SERVICE-Developing-Workforce-Readiness-and-Veteran-Talent-for-the-Future.pdf" TargetMode="External"/><Relationship Id="rId10" Type="http://schemas.openxmlformats.org/officeDocument/2006/relationships/hyperlink" Target="https://psycharmor.org/courses/tax-incentives-employers-hiring-veterans/" TargetMode="External"/><Relationship Id="rId4" Type="http://schemas.openxmlformats.org/officeDocument/2006/relationships/hyperlink" Target="https://www.callofdutyendowment.org/content/dam/atvi/callofduty/code/pdf/ZipCODE_Vet_Report_FINAL.pdf" TargetMode="External"/><Relationship Id="rId9" Type="http://schemas.openxmlformats.org/officeDocument/2006/relationships/hyperlink" Target="https://stg-edit.shrm.org/foundation/ourwork/initiatives/engaging-and-integrating-military-veterans/Documents/13056-G01_SHRMF_WhyHireVet.pdf"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enterprisectr.org/difference-recruitment-talent-acquisition/" TargetMode="External"/><Relationship Id="rId3" Type="http://schemas.openxmlformats.org/officeDocument/2006/relationships/hyperlink" Target="https://ivmf.syracuse.edu/article/revisiting-the-business-case-for-hiring-a-veteran/" TargetMode="External"/><Relationship Id="rId7" Type="http://schemas.openxmlformats.org/officeDocument/2006/relationships/hyperlink" Target="https://greenvillehr.org/images/downloads/2016_Conference_Certificate_and_Presentations/2._1c._regency_e___mcintosh___six_key_elements_of_an_effective_talent_acquisition_strategy_august_18_2016.pdf"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hyperlink" Target="https://www.coca-colacompany.com/stories/a-corporate-transition-coca-cola-associates-mentor-military-vets" TargetMode="External"/><Relationship Id="rId5" Type="http://schemas.openxmlformats.org/officeDocument/2006/relationships/hyperlink" Target="https://stg-edit.shrm.org/resourcesandtools/tools-and-samples/toolkits/pages/militaryreadyemployer.aspx" TargetMode="External"/><Relationship Id="rId4" Type="http://schemas.openxmlformats.org/officeDocument/2006/relationships/hyperlink" Target="https://www.peoplescout.com/13-best-practices-to-hire-veterans/" TargetMode="External"/><Relationship Id="rId9" Type="http://schemas.openxmlformats.org/officeDocument/2006/relationships/hyperlink" Target="http://toolkit.vets.syr.edu/wp-content/uploads/2012/12/GP-Guide-to-Leading-Practices.pdf"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medium.com/the-mission/7-components-of-a-comprehensive-talent-development-program-cec9ee368fa1" TargetMode="External"/><Relationship Id="rId3" Type="http://schemas.openxmlformats.org/officeDocument/2006/relationships/hyperlink" Target="https://www.monster.com/career-advice/article/best-companies-for-veterans" TargetMode="External"/><Relationship Id="rId7" Type="http://schemas.openxmlformats.org/officeDocument/2006/relationships/hyperlink" Target="https://business.linkedin.com/talent-solutions/blog/2015/07/extreme-onboarding-how-to-wow-your-new-hires-rather-than-numb-them"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hyperlink" Target="https://blog.shrm.org/blog/what-is-employee-onboarding-and-why-do-you-need-it?_ga=2.134765937.1297219877.1553044462-745092791.1552679618" TargetMode="External"/><Relationship Id="rId5" Type="http://schemas.openxmlformats.org/officeDocument/2006/relationships/hyperlink" Target="https://stg-edit.shrm.org/ResourcesAndTools/tools-and-samples/toolkits/Pages/onboardingandassimilationprocess.aspx" TargetMode="External"/><Relationship Id="rId10" Type="http://schemas.openxmlformats.org/officeDocument/2006/relationships/hyperlink" Target="http://toolkit.vets.syr.edu/wp-content/uploads/2012/12/Case-GE-Junior-Officer-Leadership-Program.pdf" TargetMode="External"/><Relationship Id="rId4" Type="http://schemas.openxmlformats.org/officeDocument/2006/relationships/hyperlink" Target="https://ivmf.syracuse.edu/wp-content/uploads/2019/10/IVMF-Prudential-Force-Behind-the-Force.pdf" TargetMode="External"/><Relationship Id="rId9" Type="http://schemas.openxmlformats.org/officeDocument/2006/relationships/hyperlink" Target="https://www.thebalancecareers.com/best-talent-management-practices-1917671"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universumglobal.com/insights/best-practice-case-study-internal-mobility-sodexo/" TargetMode="External"/><Relationship Id="rId3" Type="http://schemas.openxmlformats.org/officeDocument/2006/relationships/hyperlink" Target="https://www.phenompeople.com/blog/_-steps-to-developing-an-internal-mobility-strategy" TargetMode="External"/><Relationship Id="rId7" Type="http://schemas.openxmlformats.org/officeDocument/2006/relationships/hyperlink" Target="https://universumglobal.com/insights/best-practice-case-study-internal-mobility-sodexo" TargetMode="External"/><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hyperlink" Target="http://toolkit.vets.syr.edu/wp-content/uploads/2012/12/LP-Brief-2-Training-and-Professional-Development-How-tos.pdf" TargetMode="External"/><Relationship Id="rId5" Type="http://schemas.openxmlformats.org/officeDocument/2006/relationships/hyperlink" Target="https://www.inc.com/adam-robinson/google-spotify-prevent-burnout-by-letting-employees-switch-jobs-heres-how-you-can-dosame.html" TargetMode="External"/><Relationship Id="rId4" Type="http://schemas.openxmlformats.org/officeDocument/2006/relationships/hyperlink" Target="https://trainingindustry.com/articles/performance-management/7-ways-to-foster-internal-talent-mobility/"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ivmf.syracuse.edu/wp-content/uploads/2019/10/IVMF-Prudential-Force-Behind-the-Force.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01369-01D1-4C38-9E8F-6777DC1D4281}"/>
              </a:ext>
            </a:extLst>
          </p:cNvPr>
          <p:cNvSpPr txBox="1">
            <a:spLocks/>
          </p:cNvSpPr>
          <p:nvPr/>
        </p:nvSpPr>
        <p:spPr>
          <a:xfrm>
            <a:off x="5578679" y="1966364"/>
            <a:ext cx="6129724" cy="21936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1B3B68"/>
                </a:solidFill>
                <a:latin typeface="Proxima Nova Extrabold" panose="02000506030000020004"/>
                <a:ea typeface="Calibri" panose="020F0502020204030204" pitchFamily="34" charset="0"/>
              </a:rPr>
              <a:t>Unlocking the Potential of the Veteran and Military Spouse Workforce </a:t>
            </a:r>
            <a:br>
              <a:rPr lang="en-US" sz="3200" b="1" dirty="0">
                <a:solidFill>
                  <a:srgbClr val="1B3B68"/>
                </a:solidFill>
                <a:latin typeface="Proxima Nova Extrabold" panose="02000506030000020004"/>
                <a:ea typeface="Calibri" panose="020F0502020204030204" pitchFamily="34" charset="0"/>
              </a:rPr>
            </a:br>
            <a:br>
              <a:rPr lang="en-US" sz="3200" b="1" dirty="0">
                <a:solidFill>
                  <a:srgbClr val="1B3B68"/>
                </a:solidFill>
                <a:latin typeface="Proxima Nova Extrabold" panose="02000506030000020004"/>
                <a:ea typeface="Calibri" panose="020F0502020204030204" pitchFamily="34" charset="0"/>
              </a:rPr>
            </a:br>
            <a:r>
              <a:rPr lang="en-US" sz="2000" b="1" dirty="0">
                <a:solidFill>
                  <a:srgbClr val="1B3B68"/>
                </a:solidFill>
                <a:latin typeface="Proxima Nova Extrabold" panose="02000506030000020004"/>
                <a:ea typeface="Calibri" panose="020F0502020204030204" pitchFamily="34" charset="0"/>
              </a:rPr>
              <a:t>Understanding the Military Community</a:t>
            </a:r>
            <a:br>
              <a:rPr lang="en-US" sz="3200" dirty="0">
                <a:solidFill>
                  <a:srgbClr val="1B3B68"/>
                </a:solidFill>
                <a:latin typeface="Proxima Nova Light"/>
              </a:rPr>
            </a:br>
            <a:br>
              <a:rPr lang="en-US" sz="3200" dirty="0">
                <a:solidFill>
                  <a:srgbClr val="1B3B68"/>
                </a:solidFill>
                <a:latin typeface="Proxima Nova Light"/>
                <a:ea typeface="Calibri" panose="020F0502020204030204" pitchFamily="34" charset="0"/>
              </a:rPr>
            </a:br>
            <a:endParaRPr lang="en-US" sz="3200" dirty="0">
              <a:solidFill>
                <a:srgbClr val="1B3B68"/>
              </a:solidFill>
              <a:latin typeface="Proxima Nova Light"/>
            </a:endParaRPr>
          </a:p>
        </p:txBody>
      </p:sp>
    </p:spTree>
    <p:extLst>
      <p:ext uri="{BB962C8B-B14F-4D97-AF65-F5344CB8AC3E}">
        <p14:creationId xmlns:p14="http://schemas.microsoft.com/office/powerpoint/2010/main" val="304343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04E6-DD27-46C0-ADB1-EEBE006872E4}"/>
              </a:ext>
            </a:extLst>
          </p:cNvPr>
          <p:cNvSpPr>
            <a:spLocks noGrp="1"/>
          </p:cNvSpPr>
          <p:nvPr>
            <p:ph type="title" idx="4294967295"/>
          </p:nvPr>
        </p:nvSpPr>
        <p:spPr>
          <a:xfrm>
            <a:off x="243279" y="216177"/>
            <a:ext cx="11534863" cy="1325563"/>
          </a:xfrm>
        </p:spPr>
        <p:txBody>
          <a:bodyPr>
            <a:noAutofit/>
          </a:bodyPr>
          <a:lstStyle/>
          <a:p>
            <a:r>
              <a:rPr lang="en-US" sz="2800" b="1" dirty="0">
                <a:solidFill>
                  <a:srgbClr val="1B3B68"/>
                </a:solidFill>
                <a:latin typeface="Proxima Nova Extrabold" panose="02000506030000020004"/>
              </a:rPr>
              <a:t>VETERANS AND MILITARY SPOUSES FACE CHALLENGES, BUT THEY ALSO HAVE IN-DEMAND SKILLS</a:t>
            </a:r>
          </a:p>
        </p:txBody>
      </p:sp>
      <p:sp>
        <p:nvSpPr>
          <p:cNvPr id="66" name="Footer Placeholder 3">
            <a:extLst>
              <a:ext uri="{FF2B5EF4-FFF2-40B4-BE49-F238E27FC236}">
                <a16:creationId xmlns:a16="http://schemas.microsoft.com/office/drawing/2014/main" id="{711B28CD-5504-4B3F-A59B-FAB494B6EF02}"/>
              </a:ext>
            </a:extLst>
          </p:cNvPr>
          <p:cNvSpPr>
            <a:spLocks noGrp="1"/>
          </p:cNvSpPr>
          <p:nvPr>
            <p:ph type="ftr" sz="quarter" idx="4294967295"/>
          </p:nvPr>
        </p:nvSpPr>
        <p:spPr>
          <a:xfrm>
            <a:off x="1065402" y="5989822"/>
            <a:ext cx="10393960" cy="365125"/>
          </a:xfrm>
        </p:spPr>
        <p:txBody>
          <a:bodyPr/>
          <a:lstStyle/>
          <a:p>
            <a:r>
              <a:rPr lang="en-US" sz="800" dirty="0">
                <a:solidFill>
                  <a:schemeClr val="tx1"/>
                </a:solidFill>
              </a:rPr>
              <a:t>Note: Adapted from Work After Service: Developing Workforce Readiness and Veteran Talent for the Future, by D.A. </a:t>
            </a:r>
            <a:r>
              <a:rPr lang="en-US" sz="800" dirty="0" err="1">
                <a:solidFill>
                  <a:schemeClr val="tx1"/>
                </a:solidFill>
              </a:rPr>
              <a:t>Bradbard</a:t>
            </a:r>
            <a:r>
              <a:rPr lang="en-US" sz="800" dirty="0">
                <a:solidFill>
                  <a:schemeClr val="tx1"/>
                </a:solidFill>
              </a:rPr>
              <a:t>, N.A. Armstrong, and R. Maury retrieved from ivmf.syracuse.edu/wp-content/uploads/2016/05/WORK-AFTER-SERVICE-Developing-Workforce-Readiness-and-Veteran-Talent-for-the-Future.pdf. Copyright 2016 by the Institute for Veterans and Military Families, </a:t>
            </a:r>
            <a:br>
              <a:rPr lang="en-US" sz="800" dirty="0">
                <a:solidFill>
                  <a:schemeClr val="tx1"/>
                </a:solidFill>
              </a:rPr>
            </a:br>
            <a:r>
              <a:rPr lang="en-US" sz="800" dirty="0">
                <a:solidFill>
                  <a:schemeClr val="tx1"/>
                </a:solidFill>
              </a:rPr>
              <a:t>Syracuse University.</a:t>
            </a:r>
          </a:p>
        </p:txBody>
      </p:sp>
      <p:sp>
        <p:nvSpPr>
          <p:cNvPr id="4" name="Rectangle 3">
            <a:extLst>
              <a:ext uri="{FF2B5EF4-FFF2-40B4-BE49-F238E27FC236}">
                <a16:creationId xmlns:a16="http://schemas.microsoft.com/office/drawing/2014/main" id="{8A9381F1-4A68-463D-AAEA-F17C529629F4}"/>
              </a:ext>
            </a:extLst>
          </p:cNvPr>
          <p:cNvSpPr/>
          <p:nvPr/>
        </p:nvSpPr>
        <p:spPr>
          <a:xfrm>
            <a:off x="8389" y="2570221"/>
            <a:ext cx="12192000" cy="3357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oxima Nova Light"/>
            </a:endParaRPr>
          </a:p>
        </p:txBody>
      </p:sp>
      <p:sp>
        <p:nvSpPr>
          <p:cNvPr id="5" name="Rectangle 4">
            <a:extLst>
              <a:ext uri="{FF2B5EF4-FFF2-40B4-BE49-F238E27FC236}">
                <a16:creationId xmlns:a16="http://schemas.microsoft.com/office/drawing/2014/main" id="{44D62418-3D52-4538-AC80-5D96B761883A}"/>
              </a:ext>
            </a:extLst>
          </p:cNvPr>
          <p:cNvSpPr/>
          <p:nvPr/>
        </p:nvSpPr>
        <p:spPr>
          <a:xfrm>
            <a:off x="0" y="1916150"/>
            <a:ext cx="12191999" cy="6463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In-demand skills compared to skills enhanced by military service:</a:t>
            </a:r>
          </a:p>
        </p:txBody>
      </p:sp>
      <p:cxnSp>
        <p:nvCxnSpPr>
          <p:cNvPr id="9" name="Straight Connector 8">
            <a:extLst>
              <a:ext uri="{FF2B5EF4-FFF2-40B4-BE49-F238E27FC236}">
                <a16:creationId xmlns:a16="http://schemas.microsoft.com/office/drawing/2014/main" id="{88D932C2-F90F-4C7E-8DCB-D077DD4ADA77}"/>
              </a:ext>
            </a:extLst>
          </p:cNvPr>
          <p:cNvCxnSpPr>
            <a:cxnSpLocks/>
          </p:cNvCxnSpPr>
          <p:nvPr/>
        </p:nvCxnSpPr>
        <p:spPr>
          <a:xfrm flipV="1">
            <a:off x="6104389" y="2851199"/>
            <a:ext cx="0" cy="28959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7479286-936A-478C-ABA2-7B094AA40AD9}"/>
              </a:ext>
            </a:extLst>
          </p:cNvPr>
          <p:cNvSpPr/>
          <p:nvPr/>
        </p:nvSpPr>
        <p:spPr>
          <a:xfrm>
            <a:off x="1369516" y="2697476"/>
            <a:ext cx="4345477" cy="553998"/>
          </a:xfrm>
          <a:prstGeom prst="rect">
            <a:avLst/>
          </a:prstGeom>
        </p:spPr>
        <p:txBody>
          <a:bodyPr wrap="square" lIns="0" tIns="0" rIns="0" bIns="0">
            <a:spAutoFit/>
          </a:bodyPr>
          <a:lstStyle/>
          <a:p>
            <a:r>
              <a:rPr lang="en-US" b="1" dirty="0">
                <a:solidFill>
                  <a:schemeClr val="tx2"/>
                </a:solidFill>
                <a:latin typeface="Proxima Nova Light"/>
              </a:rPr>
              <a:t>Most Important Skills Cited by Employers for Workplace Success</a:t>
            </a:r>
          </a:p>
        </p:txBody>
      </p:sp>
      <p:sp>
        <p:nvSpPr>
          <p:cNvPr id="42" name="Rectangle 41">
            <a:extLst>
              <a:ext uri="{FF2B5EF4-FFF2-40B4-BE49-F238E27FC236}">
                <a16:creationId xmlns:a16="http://schemas.microsoft.com/office/drawing/2014/main" id="{A2E2DE23-71FA-44D5-8C2C-E5280808A5C9}"/>
              </a:ext>
            </a:extLst>
          </p:cNvPr>
          <p:cNvSpPr/>
          <p:nvPr/>
        </p:nvSpPr>
        <p:spPr>
          <a:xfrm>
            <a:off x="6966617" y="2697476"/>
            <a:ext cx="3878758" cy="553998"/>
          </a:xfrm>
          <a:prstGeom prst="rect">
            <a:avLst/>
          </a:prstGeom>
        </p:spPr>
        <p:txBody>
          <a:bodyPr wrap="square" lIns="0" tIns="0" rIns="0" bIns="0">
            <a:spAutoFit/>
          </a:bodyPr>
          <a:lstStyle/>
          <a:p>
            <a:r>
              <a:rPr lang="en-US" b="1" dirty="0">
                <a:solidFill>
                  <a:schemeClr val="tx2"/>
                </a:solidFill>
                <a:latin typeface="Proxima Nova Light"/>
              </a:rPr>
              <a:t>Skills Strengthened or Enhanced </a:t>
            </a:r>
            <a:br>
              <a:rPr lang="en-US" b="1" dirty="0">
                <a:solidFill>
                  <a:schemeClr val="tx2"/>
                </a:solidFill>
                <a:latin typeface="Proxima Nova Light"/>
              </a:rPr>
            </a:br>
            <a:r>
              <a:rPr lang="en-US" b="1" dirty="0">
                <a:solidFill>
                  <a:schemeClr val="tx2"/>
                </a:solidFill>
                <a:latin typeface="Proxima Nova Light"/>
              </a:rPr>
              <a:t>by Military Service</a:t>
            </a:r>
          </a:p>
        </p:txBody>
      </p:sp>
      <p:grpSp>
        <p:nvGrpSpPr>
          <p:cNvPr id="13" name="Group 12">
            <a:extLst>
              <a:ext uri="{FF2B5EF4-FFF2-40B4-BE49-F238E27FC236}">
                <a16:creationId xmlns:a16="http://schemas.microsoft.com/office/drawing/2014/main" id="{43A27018-C04C-41C6-B82F-EE9355BC9EB8}"/>
              </a:ext>
            </a:extLst>
          </p:cNvPr>
          <p:cNvGrpSpPr/>
          <p:nvPr/>
        </p:nvGrpSpPr>
        <p:grpSpPr>
          <a:xfrm>
            <a:off x="1369517" y="3420699"/>
            <a:ext cx="3878758" cy="246221"/>
            <a:chOff x="1369517" y="3093528"/>
            <a:chExt cx="3878758" cy="246221"/>
          </a:xfrm>
        </p:grpSpPr>
        <p:sp>
          <p:nvSpPr>
            <p:cNvPr id="17" name="Rectangle 16">
              <a:extLst>
                <a:ext uri="{FF2B5EF4-FFF2-40B4-BE49-F238E27FC236}">
                  <a16:creationId xmlns:a16="http://schemas.microsoft.com/office/drawing/2014/main" id="{B1B3DCD4-CAC7-496A-A09B-34607AD57A94}"/>
                </a:ext>
              </a:extLst>
            </p:cNvPr>
            <p:cNvSpPr/>
            <p:nvPr/>
          </p:nvSpPr>
          <p:spPr>
            <a:xfrm>
              <a:off x="1818114" y="3093528"/>
              <a:ext cx="3430161" cy="246221"/>
            </a:xfrm>
            <a:prstGeom prst="rect">
              <a:avLst/>
            </a:prstGeom>
          </p:spPr>
          <p:txBody>
            <a:bodyPr wrap="square" lIns="0" tIns="0" rIns="0" bIns="0">
              <a:spAutoFit/>
            </a:bodyPr>
            <a:lstStyle/>
            <a:p>
              <a:r>
                <a:rPr lang="en-US" sz="1600" dirty="0">
                  <a:latin typeface="Proxima Nova Light"/>
                </a:rPr>
                <a:t>Professionalism/work ethic</a:t>
              </a:r>
            </a:p>
          </p:txBody>
        </p:sp>
        <p:pic>
          <p:nvPicPr>
            <p:cNvPr id="18" name="Graphic 17">
              <a:extLst>
                <a:ext uri="{FF2B5EF4-FFF2-40B4-BE49-F238E27FC236}">
                  <a16:creationId xmlns:a16="http://schemas.microsoft.com/office/drawing/2014/main" id="{9A1E10F0-FF20-4C97-AF34-C16DF45233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9517" y="3115584"/>
              <a:ext cx="202108" cy="202108"/>
            </a:xfrm>
            <a:prstGeom prst="rect">
              <a:avLst/>
            </a:prstGeom>
          </p:spPr>
        </p:pic>
      </p:grpSp>
      <p:sp>
        <p:nvSpPr>
          <p:cNvPr id="43" name="Rectangle 42">
            <a:extLst>
              <a:ext uri="{FF2B5EF4-FFF2-40B4-BE49-F238E27FC236}">
                <a16:creationId xmlns:a16="http://schemas.microsoft.com/office/drawing/2014/main" id="{CB1200F8-ACB1-4674-B5F5-5CC9998B1F0E}"/>
              </a:ext>
            </a:extLst>
          </p:cNvPr>
          <p:cNvSpPr/>
          <p:nvPr/>
        </p:nvSpPr>
        <p:spPr>
          <a:xfrm>
            <a:off x="7415214" y="3420699"/>
            <a:ext cx="3430161" cy="246221"/>
          </a:xfrm>
          <a:prstGeom prst="rect">
            <a:avLst/>
          </a:prstGeom>
        </p:spPr>
        <p:txBody>
          <a:bodyPr wrap="square" lIns="0" tIns="0" rIns="0" bIns="0">
            <a:spAutoFit/>
          </a:bodyPr>
          <a:lstStyle/>
          <a:p>
            <a:r>
              <a:rPr lang="en-US" sz="1600" dirty="0">
                <a:latin typeface="Proxima Nova Light"/>
              </a:rPr>
              <a:t>Work ethic/discipline</a:t>
            </a:r>
          </a:p>
        </p:txBody>
      </p:sp>
      <p:pic>
        <p:nvPicPr>
          <p:cNvPr id="44" name="Graphic 43">
            <a:extLst>
              <a:ext uri="{FF2B5EF4-FFF2-40B4-BE49-F238E27FC236}">
                <a16:creationId xmlns:a16="http://schemas.microsoft.com/office/drawing/2014/main" id="{192DE29A-37CD-460A-B23A-56D350D571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66617" y="3442755"/>
            <a:ext cx="202108" cy="202108"/>
          </a:xfrm>
          <a:prstGeom prst="rect">
            <a:avLst/>
          </a:prstGeom>
        </p:spPr>
      </p:pic>
      <p:grpSp>
        <p:nvGrpSpPr>
          <p:cNvPr id="12" name="Group 11">
            <a:extLst>
              <a:ext uri="{FF2B5EF4-FFF2-40B4-BE49-F238E27FC236}">
                <a16:creationId xmlns:a16="http://schemas.microsoft.com/office/drawing/2014/main" id="{C34DD8B3-8E57-4B19-8805-D432809CB46E}"/>
              </a:ext>
            </a:extLst>
          </p:cNvPr>
          <p:cNvGrpSpPr/>
          <p:nvPr/>
        </p:nvGrpSpPr>
        <p:grpSpPr>
          <a:xfrm>
            <a:off x="1369517" y="3892796"/>
            <a:ext cx="3878758" cy="246221"/>
            <a:chOff x="1369517" y="3471206"/>
            <a:chExt cx="3878758" cy="246221"/>
          </a:xfrm>
        </p:grpSpPr>
        <p:sp>
          <p:nvSpPr>
            <p:cNvPr id="27" name="Rectangle 26">
              <a:extLst>
                <a:ext uri="{FF2B5EF4-FFF2-40B4-BE49-F238E27FC236}">
                  <a16:creationId xmlns:a16="http://schemas.microsoft.com/office/drawing/2014/main" id="{F323597A-F498-49D3-8495-1DDD26E8E2D9}"/>
                </a:ext>
              </a:extLst>
            </p:cNvPr>
            <p:cNvSpPr/>
            <p:nvPr/>
          </p:nvSpPr>
          <p:spPr>
            <a:xfrm>
              <a:off x="1818114" y="3471206"/>
              <a:ext cx="3430161" cy="246221"/>
            </a:xfrm>
            <a:prstGeom prst="rect">
              <a:avLst/>
            </a:prstGeom>
          </p:spPr>
          <p:txBody>
            <a:bodyPr wrap="square" lIns="0" tIns="0" rIns="0" bIns="0">
              <a:spAutoFit/>
            </a:bodyPr>
            <a:lstStyle/>
            <a:p>
              <a:r>
                <a:rPr lang="en-US" sz="1600" dirty="0">
                  <a:latin typeface="Proxima Nova Light"/>
                </a:rPr>
                <a:t>Teamwork/collaboration</a:t>
              </a:r>
            </a:p>
          </p:txBody>
        </p:sp>
        <p:pic>
          <p:nvPicPr>
            <p:cNvPr id="28" name="Graphic 27">
              <a:extLst>
                <a:ext uri="{FF2B5EF4-FFF2-40B4-BE49-F238E27FC236}">
                  <a16:creationId xmlns:a16="http://schemas.microsoft.com/office/drawing/2014/main" id="{E09B1D13-81E6-40E2-812B-5BE54E233A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9517" y="3493262"/>
              <a:ext cx="202108" cy="202108"/>
            </a:xfrm>
            <a:prstGeom prst="rect">
              <a:avLst/>
            </a:prstGeom>
          </p:spPr>
        </p:pic>
      </p:grpSp>
      <p:sp>
        <p:nvSpPr>
          <p:cNvPr id="45" name="Rectangle 44">
            <a:extLst>
              <a:ext uri="{FF2B5EF4-FFF2-40B4-BE49-F238E27FC236}">
                <a16:creationId xmlns:a16="http://schemas.microsoft.com/office/drawing/2014/main" id="{5FD66C68-329D-4D4A-8FD3-3D65019C8F10}"/>
              </a:ext>
            </a:extLst>
          </p:cNvPr>
          <p:cNvSpPr/>
          <p:nvPr/>
        </p:nvSpPr>
        <p:spPr>
          <a:xfrm>
            <a:off x="7415214" y="3798377"/>
            <a:ext cx="3430161" cy="246221"/>
          </a:xfrm>
          <a:prstGeom prst="rect">
            <a:avLst/>
          </a:prstGeom>
        </p:spPr>
        <p:txBody>
          <a:bodyPr wrap="square" lIns="0" tIns="0" rIns="0" bIns="0">
            <a:spAutoFit/>
          </a:bodyPr>
          <a:lstStyle/>
          <a:p>
            <a:r>
              <a:rPr lang="en-US" sz="1600" dirty="0">
                <a:latin typeface="Proxima Nova Light"/>
              </a:rPr>
              <a:t>Teamwork</a:t>
            </a:r>
          </a:p>
        </p:txBody>
      </p:sp>
      <p:pic>
        <p:nvPicPr>
          <p:cNvPr id="46" name="Graphic 45">
            <a:extLst>
              <a:ext uri="{FF2B5EF4-FFF2-40B4-BE49-F238E27FC236}">
                <a16:creationId xmlns:a16="http://schemas.microsoft.com/office/drawing/2014/main" id="{F8F918CC-1500-4EF2-825E-EF8EB1A2A0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66617" y="3820433"/>
            <a:ext cx="202108" cy="202108"/>
          </a:xfrm>
          <a:prstGeom prst="rect">
            <a:avLst/>
          </a:prstGeom>
        </p:spPr>
      </p:pic>
      <p:grpSp>
        <p:nvGrpSpPr>
          <p:cNvPr id="11" name="Group 10">
            <a:extLst>
              <a:ext uri="{FF2B5EF4-FFF2-40B4-BE49-F238E27FC236}">
                <a16:creationId xmlns:a16="http://schemas.microsoft.com/office/drawing/2014/main" id="{C624FF93-6F74-40B7-B173-C7DE563E9C20}"/>
              </a:ext>
            </a:extLst>
          </p:cNvPr>
          <p:cNvGrpSpPr/>
          <p:nvPr/>
        </p:nvGrpSpPr>
        <p:grpSpPr>
          <a:xfrm>
            <a:off x="1369517" y="4364893"/>
            <a:ext cx="3878758" cy="246221"/>
            <a:chOff x="1369517" y="3848884"/>
            <a:chExt cx="3878758" cy="246221"/>
          </a:xfrm>
        </p:grpSpPr>
        <p:sp>
          <p:nvSpPr>
            <p:cNvPr id="30" name="Rectangle 29">
              <a:extLst>
                <a:ext uri="{FF2B5EF4-FFF2-40B4-BE49-F238E27FC236}">
                  <a16:creationId xmlns:a16="http://schemas.microsoft.com/office/drawing/2014/main" id="{21B938F3-7D36-45BB-B0C4-D42F108CAC63}"/>
                </a:ext>
              </a:extLst>
            </p:cNvPr>
            <p:cNvSpPr/>
            <p:nvPr/>
          </p:nvSpPr>
          <p:spPr>
            <a:xfrm>
              <a:off x="1818114" y="3848884"/>
              <a:ext cx="3430161" cy="246221"/>
            </a:xfrm>
            <a:prstGeom prst="rect">
              <a:avLst/>
            </a:prstGeom>
          </p:spPr>
          <p:txBody>
            <a:bodyPr wrap="square" lIns="0" tIns="0" rIns="0" bIns="0">
              <a:spAutoFit/>
            </a:bodyPr>
            <a:lstStyle/>
            <a:p>
              <a:r>
                <a:rPr lang="en-US" sz="1600" dirty="0">
                  <a:latin typeface="Proxima Nova Light"/>
                </a:rPr>
                <a:t>Communicating effectively</a:t>
              </a:r>
            </a:p>
          </p:txBody>
        </p:sp>
        <p:pic>
          <p:nvPicPr>
            <p:cNvPr id="31" name="Graphic 30">
              <a:extLst>
                <a:ext uri="{FF2B5EF4-FFF2-40B4-BE49-F238E27FC236}">
                  <a16:creationId xmlns:a16="http://schemas.microsoft.com/office/drawing/2014/main" id="{4B4E99B7-3D58-4BDE-8140-2F2D709BFDF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9517" y="3870940"/>
              <a:ext cx="202108" cy="202108"/>
            </a:xfrm>
            <a:prstGeom prst="rect">
              <a:avLst/>
            </a:prstGeom>
          </p:spPr>
        </p:pic>
      </p:grpSp>
      <p:sp>
        <p:nvSpPr>
          <p:cNvPr id="47" name="Rectangle 46">
            <a:extLst>
              <a:ext uri="{FF2B5EF4-FFF2-40B4-BE49-F238E27FC236}">
                <a16:creationId xmlns:a16="http://schemas.microsoft.com/office/drawing/2014/main" id="{F532C400-59C5-4DFA-9BAB-CB3D490BC01D}"/>
              </a:ext>
            </a:extLst>
          </p:cNvPr>
          <p:cNvSpPr/>
          <p:nvPr/>
        </p:nvSpPr>
        <p:spPr>
          <a:xfrm>
            <a:off x="7415214" y="4176055"/>
            <a:ext cx="3430161" cy="246221"/>
          </a:xfrm>
          <a:prstGeom prst="rect">
            <a:avLst/>
          </a:prstGeom>
        </p:spPr>
        <p:txBody>
          <a:bodyPr wrap="square" lIns="0" tIns="0" rIns="0" bIns="0">
            <a:spAutoFit/>
          </a:bodyPr>
          <a:lstStyle/>
          <a:p>
            <a:r>
              <a:rPr lang="en-US" sz="1600" dirty="0">
                <a:latin typeface="Proxima Nova Light"/>
              </a:rPr>
              <a:t>Leadership and management</a:t>
            </a:r>
          </a:p>
        </p:txBody>
      </p:sp>
      <p:pic>
        <p:nvPicPr>
          <p:cNvPr id="48" name="Graphic 47">
            <a:extLst>
              <a:ext uri="{FF2B5EF4-FFF2-40B4-BE49-F238E27FC236}">
                <a16:creationId xmlns:a16="http://schemas.microsoft.com/office/drawing/2014/main" id="{9F85203C-B07A-44D0-BCAE-69D261A637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66617" y="4198111"/>
            <a:ext cx="202108" cy="202108"/>
          </a:xfrm>
          <a:prstGeom prst="rect">
            <a:avLst/>
          </a:prstGeom>
        </p:spPr>
      </p:pic>
      <p:grpSp>
        <p:nvGrpSpPr>
          <p:cNvPr id="10" name="Group 9">
            <a:extLst>
              <a:ext uri="{FF2B5EF4-FFF2-40B4-BE49-F238E27FC236}">
                <a16:creationId xmlns:a16="http://schemas.microsoft.com/office/drawing/2014/main" id="{8440BE72-91D8-43A6-99F1-B3372AE60AB9}"/>
              </a:ext>
            </a:extLst>
          </p:cNvPr>
          <p:cNvGrpSpPr/>
          <p:nvPr/>
        </p:nvGrpSpPr>
        <p:grpSpPr>
          <a:xfrm>
            <a:off x="1369517" y="4836990"/>
            <a:ext cx="3878758" cy="246221"/>
            <a:chOff x="1369517" y="4226562"/>
            <a:chExt cx="3878758" cy="246221"/>
          </a:xfrm>
        </p:grpSpPr>
        <p:sp>
          <p:nvSpPr>
            <p:cNvPr id="33" name="Rectangle 32">
              <a:extLst>
                <a:ext uri="{FF2B5EF4-FFF2-40B4-BE49-F238E27FC236}">
                  <a16:creationId xmlns:a16="http://schemas.microsoft.com/office/drawing/2014/main" id="{4FC842F7-1530-4A95-929D-88F730150D3C}"/>
                </a:ext>
              </a:extLst>
            </p:cNvPr>
            <p:cNvSpPr/>
            <p:nvPr/>
          </p:nvSpPr>
          <p:spPr>
            <a:xfrm>
              <a:off x="1818114" y="4226562"/>
              <a:ext cx="3430161" cy="246221"/>
            </a:xfrm>
            <a:prstGeom prst="rect">
              <a:avLst/>
            </a:prstGeom>
          </p:spPr>
          <p:txBody>
            <a:bodyPr wrap="square" lIns="0" tIns="0" rIns="0" bIns="0">
              <a:spAutoFit/>
            </a:bodyPr>
            <a:lstStyle/>
            <a:p>
              <a:r>
                <a:rPr lang="en-US" sz="1600" dirty="0">
                  <a:latin typeface="Proxima Nova Light"/>
                </a:rPr>
                <a:t>Critical thinking/problem solving</a:t>
              </a:r>
            </a:p>
          </p:txBody>
        </p:sp>
        <p:pic>
          <p:nvPicPr>
            <p:cNvPr id="34" name="Graphic 33">
              <a:extLst>
                <a:ext uri="{FF2B5EF4-FFF2-40B4-BE49-F238E27FC236}">
                  <a16:creationId xmlns:a16="http://schemas.microsoft.com/office/drawing/2014/main" id="{C6DABAF7-64AA-41A9-A0D0-38803B97F2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9517" y="4248618"/>
              <a:ext cx="202108" cy="202108"/>
            </a:xfrm>
            <a:prstGeom prst="rect">
              <a:avLst/>
            </a:prstGeom>
          </p:spPr>
        </p:pic>
      </p:grpSp>
      <p:sp>
        <p:nvSpPr>
          <p:cNvPr id="49" name="Rectangle 48">
            <a:extLst>
              <a:ext uri="{FF2B5EF4-FFF2-40B4-BE49-F238E27FC236}">
                <a16:creationId xmlns:a16="http://schemas.microsoft.com/office/drawing/2014/main" id="{AA9D329F-96A6-403C-96F7-617FB0F56E54}"/>
              </a:ext>
            </a:extLst>
          </p:cNvPr>
          <p:cNvSpPr/>
          <p:nvPr/>
        </p:nvSpPr>
        <p:spPr>
          <a:xfrm>
            <a:off x="7415214" y="4553733"/>
            <a:ext cx="3430161" cy="246221"/>
          </a:xfrm>
          <a:prstGeom prst="rect">
            <a:avLst/>
          </a:prstGeom>
        </p:spPr>
        <p:txBody>
          <a:bodyPr wrap="square" lIns="0" tIns="0" rIns="0" bIns="0">
            <a:spAutoFit/>
          </a:bodyPr>
          <a:lstStyle/>
          <a:p>
            <a:r>
              <a:rPr lang="en-US" sz="1600" dirty="0">
                <a:latin typeface="Proxima Nova Light"/>
              </a:rPr>
              <a:t>Mental toughness</a:t>
            </a:r>
          </a:p>
        </p:txBody>
      </p:sp>
      <p:pic>
        <p:nvPicPr>
          <p:cNvPr id="50" name="Graphic 49">
            <a:extLst>
              <a:ext uri="{FF2B5EF4-FFF2-40B4-BE49-F238E27FC236}">
                <a16:creationId xmlns:a16="http://schemas.microsoft.com/office/drawing/2014/main" id="{F2D63129-FB4B-4F09-A5F5-D8048757F9D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66617" y="4575789"/>
            <a:ext cx="202108" cy="202108"/>
          </a:xfrm>
          <a:prstGeom prst="rect">
            <a:avLst/>
          </a:prstGeom>
        </p:spPr>
      </p:pic>
      <p:grpSp>
        <p:nvGrpSpPr>
          <p:cNvPr id="8" name="Group 7">
            <a:extLst>
              <a:ext uri="{FF2B5EF4-FFF2-40B4-BE49-F238E27FC236}">
                <a16:creationId xmlns:a16="http://schemas.microsoft.com/office/drawing/2014/main" id="{CDD3E14E-384F-40F0-9064-E3BA67818DBF}"/>
              </a:ext>
            </a:extLst>
          </p:cNvPr>
          <p:cNvGrpSpPr/>
          <p:nvPr/>
        </p:nvGrpSpPr>
        <p:grpSpPr>
          <a:xfrm>
            <a:off x="1369517" y="5309087"/>
            <a:ext cx="3878758" cy="246221"/>
            <a:chOff x="1369517" y="4604240"/>
            <a:chExt cx="3878758" cy="246221"/>
          </a:xfrm>
        </p:grpSpPr>
        <p:sp>
          <p:nvSpPr>
            <p:cNvPr id="36" name="Rectangle 35">
              <a:extLst>
                <a:ext uri="{FF2B5EF4-FFF2-40B4-BE49-F238E27FC236}">
                  <a16:creationId xmlns:a16="http://schemas.microsoft.com/office/drawing/2014/main" id="{6C9843C0-BD70-4224-8E2E-22145D7070E9}"/>
                </a:ext>
              </a:extLst>
            </p:cNvPr>
            <p:cNvSpPr/>
            <p:nvPr/>
          </p:nvSpPr>
          <p:spPr>
            <a:xfrm>
              <a:off x="1818114" y="4604240"/>
              <a:ext cx="3430161" cy="246221"/>
            </a:xfrm>
            <a:prstGeom prst="rect">
              <a:avLst/>
            </a:prstGeom>
          </p:spPr>
          <p:txBody>
            <a:bodyPr wrap="square" lIns="0" tIns="0" rIns="0" bIns="0">
              <a:spAutoFit/>
            </a:bodyPr>
            <a:lstStyle/>
            <a:p>
              <a:r>
                <a:rPr lang="en-US" sz="1600" dirty="0">
                  <a:latin typeface="Proxima Nova Light"/>
                </a:rPr>
                <a:t>Ethics/social responsibility</a:t>
              </a:r>
            </a:p>
          </p:txBody>
        </p:sp>
        <p:pic>
          <p:nvPicPr>
            <p:cNvPr id="37" name="Graphic 36">
              <a:extLst>
                <a:ext uri="{FF2B5EF4-FFF2-40B4-BE49-F238E27FC236}">
                  <a16:creationId xmlns:a16="http://schemas.microsoft.com/office/drawing/2014/main" id="{016B0469-A234-4921-A8E2-68AD4C56C4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9517" y="4626296"/>
              <a:ext cx="202108" cy="202108"/>
            </a:xfrm>
            <a:prstGeom prst="rect">
              <a:avLst/>
            </a:prstGeom>
          </p:spPr>
        </p:pic>
      </p:grpSp>
      <p:sp>
        <p:nvSpPr>
          <p:cNvPr id="51" name="Rectangle 50">
            <a:extLst>
              <a:ext uri="{FF2B5EF4-FFF2-40B4-BE49-F238E27FC236}">
                <a16:creationId xmlns:a16="http://schemas.microsoft.com/office/drawing/2014/main" id="{1A06D2EF-7BFC-4B20-8A5C-1D66E90B6509}"/>
              </a:ext>
            </a:extLst>
          </p:cNvPr>
          <p:cNvSpPr/>
          <p:nvPr/>
        </p:nvSpPr>
        <p:spPr>
          <a:xfrm>
            <a:off x="7415214" y="4931411"/>
            <a:ext cx="3430161" cy="246221"/>
          </a:xfrm>
          <a:prstGeom prst="rect">
            <a:avLst/>
          </a:prstGeom>
        </p:spPr>
        <p:txBody>
          <a:bodyPr wrap="square" lIns="0" tIns="0" rIns="0" bIns="0">
            <a:spAutoFit/>
          </a:bodyPr>
          <a:lstStyle/>
          <a:p>
            <a:r>
              <a:rPr lang="en-US" sz="1600" dirty="0">
                <a:latin typeface="Proxima Nova Light"/>
              </a:rPr>
              <a:t>Adapting to different challenges</a:t>
            </a:r>
          </a:p>
        </p:txBody>
      </p:sp>
      <p:pic>
        <p:nvPicPr>
          <p:cNvPr id="52" name="Graphic 51">
            <a:extLst>
              <a:ext uri="{FF2B5EF4-FFF2-40B4-BE49-F238E27FC236}">
                <a16:creationId xmlns:a16="http://schemas.microsoft.com/office/drawing/2014/main" id="{4CAA07A0-4FC8-4BA5-8731-C5F9604E298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66617" y="4953467"/>
            <a:ext cx="202108" cy="202108"/>
          </a:xfrm>
          <a:prstGeom prst="rect">
            <a:avLst/>
          </a:prstGeom>
        </p:spPr>
      </p:pic>
      <p:sp>
        <p:nvSpPr>
          <p:cNvPr id="53" name="Rectangle 52">
            <a:extLst>
              <a:ext uri="{FF2B5EF4-FFF2-40B4-BE49-F238E27FC236}">
                <a16:creationId xmlns:a16="http://schemas.microsoft.com/office/drawing/2014/main" id="{B46255EA-D624-4C2A-9734-6DD544FCC800}"/>
              </a:ext>
            </a:extLst>
          </p:cNvPr>
          <p:cNvSpPr/>
          <p:nvPr/>
        </p:nvSpPr>
        <p:spPr>
          <a:xfrm>
            <a:off x="7415214" y="5309087"/>
            <a:ext cx="3430161" cy="246221"/>
          </a:xfrm>
          <a:prstGeom prst="rect">
            <a:avLst/>
          </a:prstGeom>
        </p:spPr>
        <p:txBody>
          <a:bodyPr wrap="square" lIns="0" tIns="0" rIns="0" bIns="0">
            <a:spAutoFit/>
          </a:bodyPr>
          <a:lstStyle/>
          <a:p>
            <a:r>
              <a:rPr lang="en-US" sz="1600" dirty="0">
                <a:latin typeface="Proxima Nova Light"/>
              </a:rPr>
              <a:t>Professionalism</a:t>
            </a:r>
          </a:p>
        </p:txBody>
      </p:sp>
      <p:pic>
        <p:nvPicPr>
          <p:cNvPr id="54" name="Graphic 53">
            <a:extLst>
              <a:ext uri="{FF2B5EF4-FFF2-40B4-BE49-F238E27FC236}">
                <a16:creationId xmlns:a16="http://schemas.microsoft.com/office/drawing/2014/main" id="{DAF416C5-683E-47E7-8226-FA6E7DD3EB3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66617" y="5331143"/>
            <a:ext cx="202108" cy="202108"/>
          </a:xfrm>
          <a:prstGeom prst="rect">
            <a:avLst/>
          </a:prstGeom>
        </p:spPr>
      </p:pic>
    </p:spTree>
    <p:extLst>
      <p:ext uri="{BB962C8B-B14F-4D97-AF65-F5344CB8AC3E}">
        <p14:creationId xmlns:p14="http://schemas.microsoft.com/office/powerpoint/2010/main" val="248767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A0FAF1-C43A-455F-ACC3-6275656E2D0B}"/>
              </a:ext>
            </a:extLst>
          </p:cNvPr>
          <p:cNvSpPr/>
          <p:nvPr/>
        </p:nvSpPr>
        <p:spPr>
          <a:xfrm>
            <a:off x="0" y="2204616"/>
            <a:ext cx="7890212" cy="1938992"/>
          </a:xfrm>
          <a:prstGeom prst="rect">
            <a:avLst/>
          </a:prstGeom>
        </p:spPr>
        <p:txBody>
          <a:bodyPr wrap="square">
            <a:spAutoFit/>
          </a:bodyPr>
          <a:lstStyle/>
          <a:p>
            <a:pPr marR="0" lvl="1">
              <a:spcBef>
                <a:spcPts val="0"/>
              </a:spcBef>
              <a:spcAft>
                <a:spcPts val="0"/>
              </a:spcAft>
            </a:pPr>
            <a:r>
              <a:rPr lang="en-US" sz="4000" b="1" dirty="0">
                <a:solidFill>
                  <a:srgbClr val="FCC566"/>
                </a:solidFill>
                <a:latin typeface="Proxima Nova Extrabold" panose="02000506030000020004"/>
                <a:ea typeface="Calibri" panose="020F0502020204030204" pitchFamily="34" charset="0"/>
              </a:rPr>
              <a:t>Current Trends in Veteran and Military Spouse Employment</a:t>
            </a:r>
          </a:p>
        </p:txBody>
      </p:sp>
    </p:spTree>
    <p:extLst>
      <p:ext uri="{BB962C8B-B14F-4D97-AF65-F5344CB8AC3E}">
        <p14:creationId xmlns:p14="http://schemas.microsoft.com/office/powerpoint/2010/main" val="7433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BC2612-3F89-4960-863F-1D527D14C7F6}"/>
              </a:ext>
            </a:extLst>
          </p:cNvPr>
          <p:cNvSpPr/>
          <p:nvPr/>
        </p:nvSpPr>
        <p:spPr>
          <a:xfrm>
            <a:off x="0" y="317803"/>
            <a:ext cx="7904860" cy="954107"/>
          </a:xfrm>
          <a:prstGeom prst="rect">
            <a:avLst/>
          </a:prstGeom>
        </p:spPr>
        <p:txBody>
          <a:bodyPr wrap="square">
            <a:spAutoFit/>
          </a:bodyPr>
          <a:lstStyle/>
          <a:p>
            <a:pPr marR="0" lvl="1">
              <a:spcBef>
                <a:spcPts val="0"/>
              </a:spcBef>
              <a:spcAft>
                <a:spcPts val="0"/>
              </a:spcAft>
            </a:pPr>
            <a:r>
              <a:rPr lang="en-US" sz="2800" b="1" dirty="0">
                <a:solidFill>
                  <a:srgbClr val="1B3B68"/>
                </a:solidFill>
                <a:effectLst/>
                <a:latin typeface="Proxima Nova Light"/>
                <a:ea typeface="Calibri" panose="020F0502020204030204" pitchFamily="34" charset="0"/>
              </a:rPr>
              <a:t>CURRENT TRENDS IN VETERAN AND MILITARY SPOUSE EMPLOYMENT</a:t>
            </a:r>
          </a:p>
        </p:txBody>
      </p:sp>
      <p:sp>
        <p:nvSpPr>
          <p:cNvPr id="3" name="Rectangle 2">
            <a:extLst>
              <a:ext uri="{FF2B5EF4-FFF2-40B4-BE49-F238E27FC236}">
                <a16:creationId xmlns:a16="http://schemas.microsoft.com/office/drawing/2014/main" id="{3810429D-94AF-4D1A-BD2F-AFACBB0F90AA}"/>
              </a:ext>
            </a:extLst>
          </p:cNvPr>
          <p:cNvSpPr/>
          <p:nvPr/>
        </p:nvSpPr>
        <p:spPr>
          <a:xfrm>
            <a:off x="445871" y="1812767"/>
            <a:ext cx="7332292" cy="460844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US" sz="1600" b="1" i="0" u="none" strike="noStrike" kern="1200" cap="none" spc="0" normalizeH="0" baseline="0" noProof="0" dirty="0">
                <a:ln>
                  <a:noFill/>
                </a:ln>
                <a:solidFill>
                  <a:srgbClr val="333333"/>
                </a:solidFill>
                <a:effectLst/>
                <a:uLnTx/>
                <a:uFillTx/>
                <a:latin typeface="Proxima Nova Light"/>
              </a:rPr>
              <a:t>More than 3 million veterans have joined the civilian workforce since September 2001</a:t>
            </a:r>
          </a:p>
          <a:p>
            <a:pPr marL="800100" lvl="1" indent="-342900" eaLnBrk="1" fontAlgn="auto" hangingPunct="1">
              <a:lnSpc>
                <a:spcPct val="90000"/>
              </a:lnSpc>
              <a:spcBef>
                <a:spcPts val="1000"/>
              </a:spcBef>
              <a:spcAft>
                <a:spcPts val="0"/>
              </a:spcAft>
              <a:buFont typeface="Arial" panose="020B0604020202020204" pitchFamily="34" charset="0"/>
              <a:buChar char="•"/>
              <a:defRPr/>
            </a:pPr>
            <a:r>
              <a:rPr lang="en-US" sz="1600" dirty="0">
                <a:solidFill>
                  <a:srgbClr val="333333"/>
                </a:solidFill>
                <a:latin typeface="Proxima Nova Light"/>
              </a:rPr>
              <a:t>Another</a:t>
            </a:r>
            <a:r>
              <a:rPr kumimoji="0" lang="en-US" sz="1600" b="0" i="0" u="none" strike="noStrike" kern="1200" cap="none" spc="0" normalizeH="0" baseline="0" noProof="0" dirty="0">
                <a:ln>
                  <a:noFill/>
                </a:ln>
                <a:solidFill>
                  <a:srgbClr val="333333"/>
                </a:solidFill>
                <a:effectLst/>
                <a:uLnTx/>
                <a:uFillTx/>
                <a:latin typeface="Proxima Nova Light"/>
              </a:rPr>
              <a:t> 1 million are expected to join by 2025.</a:t>
            </a:r>
          </a:p>
          <a:p>
            <a:pPr marL="800100" lvl="1" indent="-342900">
              <a:lnSpc>
                <a:spcPct val="90000"/>
              </a:lnSpc>
              <a:spcBef>
                <a:spcPts val="1000"/>
              </a:spcBef>
              <a:buFont typeface="Arial" panose="020B0604020202020204" pitchFamily="34" charset="0"/>
              <a:buChar char="•"/>
              <a:defRPr/>
            </a:pPr>
            <a:r>
              <a:rPr lang="en-US" sz="1600" dirty="0">
                <a:solidFill>
                  <a:srgbClr val="333333"/>
                </a:solidFill>
                <a:latin typeface="Proxima Nova Light"/>
              </a:rPr>
              <a:t>Veterans have been transitioning from the military at the rate of 200,000 per year for the past 10 years.</a:t>
            </a:r>
          </a:p>
          <a:p>
            <a:pPr marL="800100" lvl="1" indent="-342900">
              <a:lnSpc>
                <a:spcPct val="90000"/>
              </a:lnSpc>
              <a:spcBef>
                <a:spcPts val="1000"/>
              </a:spcBef>
              <a:buFont typeface="Arial" panose="020B0604020202020204" pitchFamily="34" charset="0"/>
              <a:buChar char="•"/>
              <a:defRPr/>
            </a:pPr>
            <a:r>
              <a:rPr lang="en-US" sz="1600" dirty="0">
                <a:solidFill>
                  <a:srgbClr val="333333"/>
                </a:solidFill>
                <a:latin typeface="Proxima Nova Light"/>
              </a:rPr>
              <a:t>The majority of those veterans are working age.</a:t>
            </a:r>
          </a:p>
          <a:p>
            <a:pPr marL="800100" lvl="1" indent="-342900" eaLnBrk="1" fontAlgn="auto" hangingPunct="1">
              <a:lnSpc>
                <a:spcPct val="90000"/>
              </a:lnSpc>
              <a:spcBef>
                <a:spcPts val="1000"/>
              </a:spcBef>
              <a:spcAft>
                <a:spcPts val="0"/>
              </a:spcAft>
              <a:buFont typeface="Arial" panose="020B0604020202020204" pitchFamily="34" charset="0"/>
              <a:buChar char="•"/>
              <a:defRPr/>
            </a:pPr>
            <a:r>
              <a:rPr kumimoji="0" lang="en-US" sz="1600" b="0" i="0" u="none" strike="noStrike" kern="1200" cap="none" spc="0" normalizeH="0" baseline="0" noProof="0" dirty="0">
                <a:ln>
                  <a:noFill/>
                </a:ln>
                <a:solidFill>
                  <a:srgbClr val="333333"/>
                </a:solidFill>
                <a:effectLst/>
                <a:uLnTx/>
                <a:uFillTx/>
                <a:latin typeface="Proxima Nova Light"/>
              </a:rPr>
              <a:t>Approximately half of all U.S. veterans (11 million) are active participants in the civilian labor force. </a:t>
            </a:r>
          </a:p>
          <a:p>
            <a:pPr marL="800100" lvl="1" indent="-342900">
              <a:lnSpc>
                <a:spcPct val="90000"/>
              </a:lnSpc>
              <a:spcBef>
                <a:spcPts val="1000"/>
              </a:spcBef>
              <a:buFont typeface="Arial" panose="020B0604020202020204" pitchFamily="34" charset="0"/>
              <a:buChar char="•"/>
              <a:defRPr/>
            </a:pPr>
            <a:r>
              <a:rPr lang="en-US" sz="1600" dirty="0">
                <a:solidFill>
                  <a:srgbClr val="333333"/>
                </a:solidFill>
                <a:latin typeface="Proxima Nova Light"/>
              </a:rPr>
              <a:t>Veterans still report their transition from the military is difficult with employment being a top concern.</a:t>
            </a:r>
          </a:p>
          <a:p>
            <a:pPr marL="800100" lvl="1" indent="-342900">
              <a:lnSpc>
                <a:spcPct val="90000"/>
              </a:lnSpc>
              <a:spcBef>
                <a:spcPts val="1000"/>
              </a:spcBef>
              <a:buFont typeface="Arial" panose="020B0604020202020204" pitchFamily="34" charset="0"/>
              <a:buChar char="•"/>
              <a:defRPr/>
            </a:pPr>
            <a:r>
              <a:rPr lang="en-US" sz="1600" dirty="0">
                <a:solidFill>
                  <a:srgbClr val="333333"/>
                </a:solidFill>
                <a:latin typeface="Proxima Nova Light"/>
              </a:rPr>
              <a:t>Preparation for the military transition is happening earlier, with veterans attending transition programming as early as two year prior. </a:t>
            </a:r>
          </a:p>
          <a:p>
            <a:pPr lvl="1" eaLnBrk="1" fontAlgn="auto" hangingPunct="1">
              <a:lnSpc>
                <a:spcPct val="90000"/>
              </a:lnSpc>
              <a:spcBef>
                <a:spcPts val="1000"/>
              </a:spcBef>
              <a:spcAft>
                <a:spcPts val="0"/>
              </a:spcAft>
              <a:defRPr/>
            </a:pPr>
            <a:br>
              <a:rPr kumimoji="0" lang="en-US" sz="2000" b="0" i="0" u="none" strike="noStrike" kern="1200" cap="none" spc="0" normalizeH="0" baseline="0" noProof="0" dirty="0">
                <a:ln>
                  <a:noFill/>
                </a:ln>
                <a:solidFill>
                  <a:srgbClr val="333333"/>
                </a:solidFill>
                <a:effectLst/>
                <a:uLnTx/>
                <a:uFillTx/>
                <a:latin typeface="Proxima Nova Light"/>
              </a:rPr>
            </a:br>
            <a:endParaRPr kumimoji="0" lang="en-US" sz="2000" b="0" i="0" u="none" strike="noStrike" kern="1200" cap="none" spc="0" normalizeH="0" baseline="0" noProof="0" dirty="0">
              <a:ln>
                <a:noFill/>
              </a:ln>
              <a:solidFill>
                <a:srgbClr val="333333"/>
              </a:solidFill>
              <a:effectLst/>
              <a:uLnTx/>
              <a:uFillTx/>
              <a:latin typeface="Proxima Nova Light"/>
            </a:endParaRPr>
          </a:p>
          <a:p>
            <a:pPr lvl="0" eaLnBrk="1" fontAlgn="auto" hangingPunct="1">
              <a:lnSpc>
                <a:spcPct val="90000"/>
              </a:lnSpc>
              <a:spcBef>
                <a:spcPts val="1000"/>
              </a:spcBef>
              <a:spcAft>
                <a:spcPts val="0"/>
              </a:spcAft>
              <a:defRPr/>
            </a:pPr>
            <a:endParaRPr kumimoji="0" lang="en-US" sz="2000" b="0" i="0" u="none" strike="noStrike" kern="1200" cap="none" spc="0" normalizeH="0" baseline="0" noProof="0" dirty="0">
              <a:ln>
                <a:noFill/>
              </a:ln>
              <a:solidFill>
                <a:srgbClr val="333333"/>
              </a:solidFill>
              <a:effectLst/>
              <a:uLnTx/>
              <a:uFillTx/>
              <a:latin typeface="Proxima Nova Light"/>
            </a:endParaRPr>
          </a:p>
        </p:txBody>
      </p:sp>
    </p:spTree>
    <p:extLst>
      <p:ext uri="{BB962C8B-B14F-4D97-AF65-F5344CB8AC3E}">
        <p14:creationId xmlns:p14="http://schemas.microsoft.com/office/powerpoint/2010/main" val="1403136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81A419-F8BA-430C-831B-4B6C22C0F018}"/>
              </a:ext>
            </a:extLst>
          </p:cNvPr>
          <p:cNvSpPr/>
          <p:nvPr/>
        </p:nvSpPr>
        <p:spPr>
          <a:xfrm>
            <a:off x="0" y="449692"/>
            <a:ext cx="11383861" cy="954107"/>
          </a:xfrm>
          <a:prstGeom prst="rect">
            <a:avLst/>
          </a:prstGeom>
        </p:spPr>
        <p:txBody>
          <a:bodyPr wrap="square">
            <a:spAutoFit/>
          </a:bodyPr>
          <a:lstStyle/>
          <a:p>
            <a:pPr marR="0" lvl="1">
              <a:spcBef>
                <a:spcPts val="0"/>
              </a:spcBef>
              <a:spcAft>
                <a:spcPts val="0"/>
              </a:spcAft>
            </a:pPr>
            <a:r>
              <a:rPr lang="en-US" sz="2800" b="1" dirty="0">
                <a:solidFill>
                  <a:srgbClr val="1B3B68"/>
                </a:solidFill>
                <a:latin typeface="Proxima Nova Light"/>
                <a:ea typeface="Calibri" panose="020F0502020204030204" pitchFamily="34" charset="0"/>
              </a:rPr>
              <a:t>TRENDS IN VETERAN AND MILITARY SPOUSE UNEMPLOYMENT</a:t>
            </a:r>
          </a:p>
        </p:txBody>
      </p:sp>
      <p:sp>
        <p:nvSpPr>
          <p:cNvPr id="4" name="TextBox 3">
            <a:extLst>
              <a:ext uri="{FF2B5EF4-FFF2-40B4-BE49-F238E27FC236}">
                <a16:creationId xmlns:a16="http://schemas.microsoft.com/office/drawing/2014/main" id="{E6B2D1AA-1FF4-457F-AD0A-7B4CD52BB068}"/>
              </a:ext>
            </a:extLst>
          </p:cNvPr>
          <p:cNvSpPr txBox="1"/>
          <p:nvPr/>
        </p:nvSpPr>
        <p:spPr>
          <a:xfrm>
            <a:off x="468386" y="1632383"/>
            <a:ext cx="10613471" cy="397031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333333"/>
                </a:solidFill>
                <a:latin typeface="Proxima Nova Light" panose="02000506030000020004"/>
              </a:rPr>
              <a:t>Over the past decade, hiring initiatives across the public, private, and nonprofit sectors were formed to galvanize civilian employers on behalf of the military community. Examples include: </a:t>
            </a:r>
          </a:p>
          <a:p>
            <a:pPr marL="742950" lvl="1" indent="-285750">
              <a:buFont typeface="Courier New" panose="02070309020205020404" pitchFamily="49" charset="0"/>
              <a:buChar char="o"/>
            </a:pPr>
            <a:r>
              <a:rPr lang="en-US" sz="1400" dirty="0">
                <a:solidFill>
                  <a:srgbClr val="333333"/>
                </a:solidFill>
                <a:latin typeface="Proxima Nova Light" panose="02000506030000020004"/>
              </a:rPr>
              <a:t>	Veteran Jobs Mission (formerly called the 100,000 Jobs Mission)</a:t>
            </a:r>
          </a:p>
          <a:p>
            <a:pPr marL="742950" lvl="1" indent="-285750">
              <a:buFont typeface="Courier New" panose="02070309020205020404" pitchFamily="49" charset="0"/>
              <a:buChar char="o"/>
            </a:pPr>
            <a:r>
              <a:rPr lang="en-US" sz="1400" dirty="0">
                <a:solidFill>
                  <a:srgbClr val="333333"/>
                </a:solidFill>
                <a:latin typeface="Proxima Nova Light" panose="02000506030000020004"/>
              </a:rPr>
              <a:t>	U.S. Chamber of Commerce, Hiring our Heroes Foundation</a:t>
            </a:r>
          </a:p>
          <a:p>
            <a:pPr marL="742950" lvl="1" indent="-285750">
              <a:buFont typeface="Courier New" panose="02070309020205020404" pitchFamily="49" charset="0"/>
              <a:buChar char="o"/>
            </a:pPr>
            <a:r>
              <a:rPr lang="en-US" sz="1400" dirty="0">
                <a:solidFill>
                  <a:srgbClr val="333333"/>
                </a:solidFill>
                <a:latin typeface="Proxima Nova Light" panose="02000506030000020004"/>
              </a:rPr>
              <a:t>	The White House’s Joining Forces Initiative </a:t>
            </a:r>
          </a:p>
          <a:p>
            <a:pPr marL="285750" indent="-285750">
              <a:buFont typeface="Arial" panose="020B0604020202020204" pitchFamily="34" charset="0"/>
              <a:buChar char="•"/>
            </a:pPr>
            <a:r>
              <a:rPr lang="en-US" sz="1400" dirty="0">
                <a:solidFill>
                  <a:srgbClr val="333333"/>
                </a:solidFill>
                <a:latin typeface="Proxima Nova Light" panose="02000506030000020004"/>
              </a:rPr>
              <a:t>Over time the unemployment rate has declined for veterans (unemployment increased during COVID-19), but for some subgroups groups it has remained higher than that of civilians</a:t>
            </a:r>
          </a:p>
          <a:p>
            <a:pPr marL="742950" lvl="1" indent="-285750">
              <a:buFont typeface="Courier New" panose="02070309020205020404" pitchFamily="49" charset="0"/>
              <a:buChar char="o"/>
            </a:pPr>
            <a:r>
              <a:rPr lang="en-US" sz="1400" dirty="0">
                <a:solidFill>
                  <a:srgbClr val="333333"/>
                </a:solidFill>
                <a:latin typeface="Proxima Nova Light" panose="02000506030000020004"/>
              </a:rPr>
              <a:t>There are disparities with higher unemployment rates for some veterans compared to others (e.g., female veterans, younger veterans ages 18-24)</a:t>
            </a:r>
          </a:p>
          <a:p>
            <a:pPr marL="742950" lvl="1" indent="-285750">
              <a:buFont typeface="Courier New" panose="02070309020205020404" pitchFamily="49" charset="0"/>
              <a:buChar char="o"/>
            </a:pPr>
            <a:r>
              <a:rPr lang="en-US" sz="1400" dirty="0">
                <a:solidFill>
                  <a:srgbClr val="333333"/>
                </a:solidFill>
                <a:latin typeface="Proxima Nova Light" panose="02000506030000020004"/>
              </a:rPr>
              <a:t>Emphasis on diversity, equity, and inclusion (demographics are changing, with more racial, ethnic, and gender diversity)</a:t>
            </a:r>
          </a:p>
          <a:p>
            <a:pPr marL="285750" indent="-285750">
              <a:buFont typeface="Arial" panose="020B0604020202020204" pitchFamily="34" charset="0"/>
              <a:buChar char="•"/>
            </a:pPr>
            <a:r>
              <a:rPr lang="en-US" sz="1400" dirty="0">
                <a:solidFill>
                  <a:srgbClr val="333333"/>
                </a:solidFill>
                <a:latin typeface="Proxima Nova Light" panose="02000506030000020004"/>
              </a:rPr>
              <a:t>Unemployment has remained relatively unchanged over time for military spouses, and is three times the rate of civilians </a:t>
            </a:r>
          </a:p>
          <a:p>
            <a:pPr marL="285750" indent="-285750">
              <a:buFont typeface="Arial" panose="020B0604020202020204" pitchFamily="34" charset="0"/>
              <a:buChar char="•"/>
            </a:pPr>
            <a:r>
              <a:rPr lang="en-US" sz="1400" dirty="0">
                <a:solidFill>
                  <a:srgbClr val="333333"/>
                </a:solidFill>
                <a:latin typeface="Proxima Nova Light" panose="02000506030000020004"/>
              </a:rPr>
              <a:t>Recognition of the importance of educational benefits, the difficulties associated with transition and how education, certifications, and hand-on training can ease that transition</a:t>
            </a:r>
          </a:p>
          <a:p>
            <a:pPr marL="285750" indent="-285750">
              <a:buFont typeface="Arial" panose="020B0604020202020204" pitchFamily="34" charset="0"/>
              <a:buChar char="•"/>
            </a:pPr>
            <a:r>
              <a:rPr lang="en-US" sz="1400" dirty="0">
                <a:solidFill>
                  <a:srgbClr val="333333"/>
                </a:solidFill>
                <a:latin typeface="Proxima Nova Light" panose="02000506030000020004"/>
              </a:rPr>
              <a:t>Greater emphasis on family, employment needs of spouses (active duty and veteran), caregivers, and disabled veterans</a:t>
            </a:r>
          </a:p>
          <a:p>
            <a:pPr marL="285750" indent="-285750">
              <a:buFont typeface="Arial" panose="020B0604020202020204" pitchFamily="34" charset="0"/>
              <a:buChar char="•"/>
            </a:pPr>
            <a:r>
              <a:rPr lang="en-US" sz="1400" dirty="0">
                <a:solidFill>
                  <a:srgbClr val="333333"/>
                </a:solidFill>
                <a:latin typeface="Proxima Nova Light" panose="02000506030000020004"/>
              </a:rPr>
              <a:t>Even prior to COVID-19, remote work was being adopted. COVID-19 has accelerated this trend which may benefit military spouses.</a:t>
            </a:r>
          </a:p>
          <a:p>
            <a:pPr marL="285750" indent="-285750">
              <a:buFont typeface="Arial" panose="020B0604020202020204" pitchFamily="34" charset="0"/>
              <a:buChar char="•"/>
            </a:pPr>
            <a:r>
              <a:rPr lang="en-US" sz="1400" dirty="0">
                <a:solidFill>
                  <a:srgbClr val="333333"/>
                </a:solidFill>
                <a:latin typeface="Proxima Nova Light" panose="02000506030000020004"/>
              </a:rPr>
              <a:t>The “future of work” including the use of technology and automation will impact all employees; veterans and military spouses have access to educational benefits and programs that can help prepare them</a:t>
            </a:r>
          </a:p>
        </p:txBody>
      </p:sp>
    </p:spTree>
    <p:extLst>
      <p:ext uri="{BB962C8B-B14F-4D97-AF65-F5344CB8AC3E}">
        <p14:creationId xmlns:p14="http://schemas.microsoft.com/office/powerpoint/2010/main" val="303973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F76620-5305-485A-974F-16C755E599E5}"/>
              </a:ext>
            </a:extLst>
          </p:cNvPr>
          <p:cNvSpPr/>
          <p:nvPr/>
        </p:nvSpPr>
        <p:spPr>
          <a:xfrm>
            <a:off x="18376" y="273819"/>
            <a:ext cx="7514938" cy="954107"/>
          </a:xfrm>
          <a:prstGeom prst="rect">
            <a:avLst/>
          </a:prstGeom>
        </p:spPr>
        <p:txBody>
          <a:bodyPr wrap="square">
            <a:spAutoFit/>
          </a:bodyPr>
          <a:lstStyle/>
          <a:p>
            <a:pPr marR="0" lvl="1">
              <a:spcBef>
                <a:spcPts val="0"/>
              </a:spcBef>
              <a:spcAft>
                <a:spcPts val="0"/>
              </a:spcAft>
            </a:pPr>
            <a:r>
              <a:rPr lang="en-US" sz="2800" b="1" dirty="0">
                <a:solidFill>
                  <a:srgbClr val="1B3B68"/>
                </a:solidFill>
                <a:effectLst/>
                <a:latin typeface="Proxima Nova Light"/>
                <a:ea typeface="Calibri" panose="020F0502020204030204" pitchFamily="34" charset="0"/>
              </a:rPr>
              <a:t>CURRENT </a:t>
            </a:r>
            <a:r>
              <a:rPr lang="en-US" sz="2800" b="1" dirty="0">
                <a:solidFill>
                  <a:srgbClr val="1B3B68"/>
                </a:solidFill>
                <a:latin typeface="Proxima Nova Light"/>
                <a:ea typeface="Calibri" panose="020F0502020204030204" pitchFamily="34" charset="0"/>
              </a:rPr>
              <a:t>HR TRENDS IN VETERAN AND MILITARY SPOUSE EMPLOYMENT</a:t>
            </a:r>
            <a:endParaRPr lang="en-US" sz="2800" b="1" dirty="0">
              <a:solidFill>
                <a:srgbClr val="1B3B68"/>
              </a:solidFill>
              <a:effectLst/>
              <a:latin typeface="Proxima Nova Light"/>
              <a:ea typeface="Calibri" panose="020F0502020204030204" pitchFamily="34" charset="0"/>
            </a:endParaRPr>
          </a:p>
        </p:txBody>
      </p:sp>
      <p:sp>
        <p:nvSpPr>
          <p:cNvPr id="4" name="Rectangle 3">
            <a:extLst>
              <a:ext uri="{FF2B5EF4-FFF2-40B4-BE49-F238E27FC236}">
                <a16:creationId xmlns:a16="http://schemas.microsoft.com/office/drawing/2014/main" id="{4D0E419D-C031-48A6-BD5D-0ACCAF080210}"/>
              </a:ext>
            </a:extLst>
          </p:cNvPr>
          <p:cNvSpPr/>
          <p:nvPr/>
        </p:nvSpPr>
        <p:spPr>
          <a:xfrm>
            <a:off x="443492" y="1761378"/>
            <a:ext cx="6527759" cy="3693319"/>
          </a:xfrm>
          <a:prstGeom prst="rect">
            <a:avLst/>
          </a:prstGeom>
        </p:spPr>
        <p:txBody>
          <a:bodyPr wrap="square">
            <a:spAutoFit/>
          </a:bodyPr>
          <a:lstStyle/>
          <a:p>
            <a:r>
              <a:rPr lang="en-US" dirty="0">
                <a:solidFill>
                  <a:srgbClr val="333333"/>
                </a:solidFill>
                <a:latin typeface="Proxima Nova Light" panose="02000506030000020004"/>
              </a:rPr>
              <a:t>The veteran population is </a:t>
            </a:r>
            <a:r>
              <a:rPr lang="en-US" b="1" dirty="0">
                <a:solidFill>
                  <a:srgbClr val="333333"/>
                </a:solidFill>
                <a:latin typeface="Proxima Nova Light" panose="02000506030000020004"/>
              </a:rPr>
              <a:t>smaller today </a:t>
            </a:r>
            <a:r>
              <a:rPr lang="en-US" dirty="0">
                <a:solidFill>
                  <a:srgbClr val="333333"/>
                </a:solidFill>
                <a:latin typeface="Proxima Nova Light" panose="02000506030000020004"/>
              </a:rPr>
              <a:t>(18 million), yet </a:t>
            </a:r>
            <a:r>
              <a:rPr lang="en-US" b="1" dirty="0">
                <a:solidFill>
                  <a:srgbClr val="333333"/>
                </a:solidFill>
                <a:latin typeface="Proxima Nova Light" panose="02000506030000020004"/>
              </a:rPr>
              <a:t>more diverse </a:t>
            </a:r>
            <a:r>
              <a:rPr lang="en-US" dirty="0">
                <a:solidFill>
                  <a:srgbClr val="333333"/>
                </a:solidFill>
                <a:latin typeface="Proxima Nova Light" panose="02000506030000020004"/>
              </a:rPr>
              <a:t>than ever before.</a:t>
            </a:r>
          </a:p>
          <a:p>
            <a:endParaRPr lang="en-US" b="1" dirty="0">
              <a:solidFill>
                <a:srgbClr val="333333"/>
              </a:solidFill>
              <a:latin typeface="Proxima Nova Light" panose="02000506030000020004"/>
            </a:endParaRPr>
          </a:p>
          <a:p>
            <a:r>
              <a:rPr lang="en-US" b="1" dirty="0">
                <a:solidFill>
                  <a:srgbClr val="333333"/>
                </a:solidFill>
                <a:latin typeface="Proxima Nova Light" panose="02000506030000020004"/>
              </a:rPr>
              <a:t>1 of 5 </a:t>
            </a:r>
            <a:r>
              <a:rPr lang="en-US" dirty="0">
                <a:solidFill>
                  <a:srgbClr val="333333"/>
                </a:solidFill>
                <a:latin typeface="Proxima Nova Light" panose="02000506030000020004"/>
              </a:rPr>
              <a:t>veterans today served on active duty since the 9/11 attacks.</a:t>
            </a:r>
          </a:p>
          <a:p>
            <a:endParaRPr lang="en-US" dirty="0">
              <a:solidFill>
                <a:srgbClr val="333333"/>
              </a:solidFill>
              <a:latin typeface="Proxima Nova Light" panose="02000506030000020004"/>
            </a:endParaRPr>
          </a:p>
          <a:p>
            <a:r>
              <a:rPr lang="en-US" dirty="0">
                <a:solidFill>
                  <a:srgbClr val="333333"/>
                </a:solidFill>
                <a:latin typeface="Proxima Nova Light" panose="02000506030000020004"/>
              </a:rPr>
              <a:t>Compared to previous generations, Post 9/11 veterans:</a:t>
            </a:r>
          </a:p>
          <a:p>
            <a:pPr marL="742950" lvl="1" indent="-285750">
              <a:buFont typeface="Arial" panose="020B0604020202020204" pitchFamily="34" charset="0"/>
              <a:buChar char="•"/>
            </a:pPr>
            <a:r>
              <a:rPr lang="en-US" dirty="0">
                <a:solidFill>
                  <a:srgbClr val="333333"/>
                </a:solidFill>
                <a:latin typeface="Proxima Nova Light" panose="02000506030000020004"/>
              </a:rPr>
              <a:t>Have higher levels of education</a:t>
            </a:r>
          </a:p>
          <a:p>
            <a:pPr marL="742950" lvl="1" indent="-285750">
              <a:buFont typeface="Arial" panose="020B0604020202020204" pitchFamily="34" charset="0"/>
              <a:buChar char="•"/>
            </a:pPr>
            <a:r>
              <a:rPr lang="en-US" dirty="0">
                <a:solidFill>
                  <a:srgbClr val="333333"/>
                </a:solidFill>
                <a:latin typeface="Proxima Nova Light" panose="02000506030000020004"/>
              </a:rPr>
              <a:t>More likely to have a service-connected disability</a:t>
            </a:r>
          </a:p>
          <a:p>
            <a:pPr marL="742950" lvl="1" indent="-285750">
              <a:buFont typeface="Arial" panose="020B0604020202020204" pitchFamily="34" charset="0"/>
              <a:buChar char="•"/>
            </a:pPr>
            <a:r>
              <a:rPr lang="en-US" dirty="0">
                <a:solidFill>
                  <a:srgbClr val="333333"/>
                </a:solidFill>
                <a:latin typeface="Proxima Nova Light" panose="02000506030000020004"/>
              </a:rPr>
              <a:t>More likely to have been deployed and experienced combat</a:t>
            </a:r>
          </a:p>
          <a:p>
            <a:pPr marL="742950" lvl="1" indent="-285750">
              <a:buFont typeface="Arial" panose="020B0604020202020204" pitchFamily="34" charset="0"/>
              <a:buChar char="•"/>
            </a:pPr>
            <a:r>
              <a:rPr lang="en-US" dirty="0">
                <a:solidFill>
                  <a:srgbClr val="333333"/>
                </a:solidFill>
                <a:latin typeface="Proxima Nova Light" panose="02000506030000020004"/>
              </a:rPr>
              <a:t>Employment rates have improved over time, but may not tell the whole story – e.g. underemployment</a:t>
            </a:r>
          </a:p>
        </p:txBody>
      </p:sp>
    </p:spTree>
    <p:extLst>
      <p:ext uri="{BB962C8B-B14F-4D97-AF65-F5344CB8AC3E}">
        <p14:creationId xmlns:p14="http://schemas.microsoft.com/office/powerpoint/2010/main" val="947584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09BA435-19E2-40E4-A480-1DD42F02EB0F}"/>
              </a:ext>
            </a:extLst>
          </p:cNvPr>
          <p:cNvGraphicFramePr>
            <a:graphicFrameLocks/>
          </p:cNvGraphicFramePr>
          <p:nvPr>
            <p:extLst>
              <p:ext uri="{D42A27DB-BD31-4B8C-83A1-F6EECF244321}">
                <p14:modId xmlns:p14="http://schemas.microsoft.com/office/powerpoint/2010/main" val="777838854"/>
              </p:ext>
            </p:extLst>
          </p:nvPr>
        </p:nvGraphicFramePr>
        <p:xfrm>
          <a:off x="345830" y="1866840"/>
          <a:ext cx="7125119" cy="31243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8B835864-E68F-4D26-A246-4EBF1145E685}"/>
              </a:ext>
            </a:extLst>
          </p:cNvPr>
          <p:cNvSpPr/>
          <p:nvPr/>
        </p:nvSpPr>
        <p:spPr>
          <a:xfrm>
            <a:off x="345830" y="538884"/>
            <a:ext cx="11407146" cy="523220"/>
          </a:xfrm>
          <a:prstGeom prst="rect">
            <a:avLst/>
          </a:prstGeom>
        </p:spPr>
        <p:txBody>
          <a:bodyPr wrap="square">
            <a:spAutoFit/>
          </a:bodyPr>
          <a:lstStyle/>
          <a:p>
            <a:r>
              <a:rPr lang="en-US" sz="2800" b="1" dirty="0">
                <a:solidFill>
                  <a:srgbClr val="1B3B68"/>
                </a:solidFill>
                <a:latin typeface="Proxima Nova Light"/>
              </a:rPr>
              <a:t>UNEMPLOYMENT TRENDS– 2008 TO 2020: VETERANS</a:t>
            </a:r>
          </a:p>
        </p:txBody>
      </p:sp>
      <p:sp>
        <p:nvSpPr>
          <p:cNvPr id="4" name="TextBox 3">
            <a:extLst>
              <a:ext uri="{FF2B5EF4-FFF2-40B4-BE49-F238E27FC236}">
                <a16:creationId xmlns:a16="http://schemas.microsoft.com/office/drawing/2014/main" id="{BED7C045-273F-404D-B93D-01AF4BEEA173}"/>
              </a:ext>
            </a:extLst>
          </p:cNvPr>
          <p:cNvSpPr txBox="1"/>
          <p:nvPr/>
        </p:nvSpPr>
        <p:spPr>
          <a:xfrm>
            <a:off x="8003513" y="1866840"/>
            <a:ext cx="3205423" cy="3139321"/>
          </a:xfrm>
          <a:prstGeom prst="rect">
            <a:avLst/>
          </a:prstGeom>
          <a:noFill/>
        </p:spPr>
        <p:txBody>
          <a:bodyPr wrap="square" rtlCol="0">
            <a:spAutoFit/>
          </a:bodyPr>
          <a:lstStyle/>
          <a:p>
            <a:r>
              <a:rPr lang="en-US" dirty="0">
                <a:solidFill>
                  <a:srgbClr val="333333"/>
                </a:solidFill>
                <a:latin typeface="Proxima Nova Light"/>
              </a:rPr>
              <a:t>Unemployment peaked in 2011 during the “great recession” but since then veteran employment has been lower than that of non-veterans, but for post 9/11 veterans unemployment has been slightly higher especially among certain subgroups such as females and younger veterans ages 18-24. </a:t>
            </a:r>
          </a:p>
        </p:txBody>
      </p:sp>
    </p:spTree>
    <p:extLst>
      <p:ext uri="{BB962C8B-B14F-4D97-AF65-F5344CB8AC3E}">
        <p14:creationId xmlns:p14="http://schemas.microsoft.com/office/powerpoint/2010/main" val="3776669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4B72C5-7F9A-4828-B080-DBFF23597FC3}"/>
              </a:ext>
            </a:extLst>
          </p:cNvPr>
          <p:cNvGraphicFramePr>
            <a:graphicFrameLocks noGrp="1"/>
          </p:cNvGraphicFramePr>
          <p:nvPr>
            <p:extLst>
              <p:ext uri="{D42A27DB-BD31-4B8C-83A1-F6EECF244321}">
                <p14:modId xmlns:p14="http://schemas.microsoft.com/office/powerpoint/2010/main" val="3260612217"/>
              </p:ext>
            </p:extLst>
          </p:nvPr>
        </p:nvGraphicFramePr>
        <p:xfrm>
          <a:off x="6645312" y="1988007"/>
          <a:ext cx="5340700" cy="2757172"/>
        </p:xfrm>
        <a:graphic>
          <a:graphicData uri="http://schemas.openxmlformats.org/drawingml/2006/table">
            <a:tbl>
              <a:tblPr firstRow="1" firstCol="1" bandRow="1">
                <a:tableStyleId>{5C22544A-7EE6-4342-B048-85BDC9FD1C3A}</a:tableStyleId>
              </a:tblPr>
              <a:tblGrid>
                <a:gridCol w="813916">
                  <a:extLst>
                    <a:ext uri="{9D8B030D-6E8A-4147-A177-3AD203B41FA5}">
                      <a16:colId xmlns:a16="http://schemas.microsoft.com/office/drawing/2014/main" val="609343797"/>
                    </a:ext>
                  </a:extLst>
                </a:gridCol>
                <a:gridCol w="4526784">
                  <a:extLst>
                    <a:ext uri="{9D8B030D-6E8A-4147-A177-3AD203B41FA5}">
                      <a16:colId xmlns:a16="http://schemas.microsoft.com/office/drawing/2014/main" val="365965082"/>
                    </a:ext>
                  </a:extLst>
                </a:gridCol>
              </a:tblGrid>
              <a:tr h="1138246">
                <a:tc>
                  <a:txBody>
                    <a:bodyPr/>
                    <a:lstStyle/>
                    <a:p>
                      <a:pPr marL="0" marR="0">
                        <a:spcBef>
                          <a:spcPts val="0"/>
                        </a:spcBef>
                        <a:spcAft>
                          <a:spcPts val="0"/>
                        </a:spcAft>
                      </a:pPr>
                      <a:r>
                        <a:rPr lang="en-US" sz="1000" dirty="0">
                          <a:effectLst/>
                        </a:rPr>
                        <a:t>Year</a:t>
                      </a:r>
                      <a:endParaRPr lang="en-US"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000" dirty="0">
                          <a:effectLst/>
                        </a:rPr>
                        <a:t>Unemployment Rate For Armed Force</a:t>
                      </a:r>
                      <a:endParaRPr lang="en-US" sz="1100" dirty="0">
                        <a:effectLst/>
                      </a:endParaRPr>
                    </a:p>
                    <a:p>
                      <a:pPr marL="0" marR="0" algn="ctr">
                        <a:spcBef>
                          <a:spcPts val="0"/>
                        </a:spcBef>
                        <a:spcAft>
                          <a:spcPts val="0"/>
                        </a:spcAft>
                      </a:pPr>
                      <a:r>
                        <a:rPr lang="en-US" sz="1000" dirty="0">
                          <a:effectLst/>
                        </a:rPr>
                        <a:t>Spouses</a:t>
                      </a:r>
                      <a:endParaRPr lang="en-US"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32042007"/>
                  </a:ext>
                </a:extLst>
              </a:tr>
              <a:tr h="269821">
                <a:tc>
                  <a:txBody>
                    <a:bodyPr/>
                    <a:lstStyle/>
                    <a:p>
                      <a:pPr marL="0" marR="0">
                        <a:spcBef>
                          <a:spcPts val="0"/>
                        </a:spcBef>
                        <a:spcAft>
                          <a:spcPts val="0"/>
                        </a:spcAft>
                      </a:pPr>
                      <a:r>
                        <a:rPr lang="en-US" sz="1000" dirty="0">
                          <a:effectLst/>
                        </a:rPr>
                        <a:t>2006</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331459424"/>
                  </a:ext>
                </a:extLst>
              </a:tr>
              <a:tr h="269821">
                <a:tc>
                  <a:txBody>
                    <a:bodyPr/>
                    <a:lstStyle/>
                    <a:p>
                      <a:pPr marL="0" marR="0">
                        <a:spcBef>
                          <a:spcPts val="0"/>
                        </a:spcBef>
                        <a:spcAft>
                          <a:spcPts val="0"/>
                        </a:spcAft>
                      </a:pPr>
                      <a:r>
                        <a:rPr lang="en-US" sz="1000">
                          <a:effectLst/>
                        </a:rPr>
                        <a:t>2008</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100">
                          <a:effectLst/>
                        </a:rPr>
                        <a:t>17%</a:t>
                      </a:r>
                      <a:endParaRPr lang="en-US"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4273227746"/>
                  </a:ext>
                </a:extLst>
              </a:tr>
              <a:tr h="269821">
                <a:tc>
                  <a:txBody>
                    <a:bodyPr/>
                    <a:lstStyle/>
                    <a:p>
                      <a:pPr marL="0" marR="0">
                        <a:spcBef>
                          <a:spcPts val="0"/>
                        </a:spcBef>
                        <a:spcAft>
                          <a:spcPts val="0"/>
                        </a:spcAft>
                      </a:pPr>
                      <a:r>
                        <a:rPr lang="en-US" sz="1000">
                          <a:effectLst/>
                        </a:rPr>
                        <a:t>2012</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463861078"/>
                  </a:ext>
                </a:extLst>
              </a:tr>
              <a:tr h="269821">
                <a:tc>
                  <a:txBody>
                    <a:bodyPr/>
                    <a:lstStyle/>
                    <a:p>
                      <a:pPr marL="0" marR="0">
                        <a:spcBef>
                          <a:spcPts val="0"/>
                        </a:spcBef>
                        <a:spcAft>
                          <a:spcPts val="0"/>
                        </a:spcAft>
                      </a:pPr>
                      <a:r>
                        <a:rPr lang="en-US" sz="1000">
                          <a:effectLst/>
                        </a:rPr>
                        <a:t>2015</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100">
                          <a:effectLst/>
                        </a:rPr>
                        <a:t>23%</a:t>
                      </a:r>
                      <a:endParaRPr lang="en-US"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618269785"/>
                  </a:ext>
                </a:extLst>
              </a:tr>
              <a:tr h="269821">
                <a:tc>
                  <a:txBody>
                    <a:bodyPr/>
                    <a:lstStyle/>
                    <a:p>
                      <a:pPr marL="0" marR="0">
                        <a:spcBef>
                          <a:spcPts val="0"/>
                        </a:spcBef>
                        <a:spcAft>
                          <a:spcPts val="0"/>
                        </a:spcAft>
                      </a:pPr>
                      <a:r>
                        <a:rPr lang="en-US" sz="1000">
                          <a:effectLst/>
                        </a:rPr>
                        <a:t>2017</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91368075"/>
                  </a:ext>
                </a:extLst>
              </a:tr>
              <a:tr h="269821">
                <a:tc>
                  <a:txBody>
                    <a:bodyPr/>
                    <a:lstStyle/>
                    <a:p>
                      <a:pPr marL="0" marR="0">
                        <a:spcBef>
                          <a:spcPts val="0"/>
                        </a:spcBef>
                        <a:spcAft>
                          <a:spcPts val="0"/>
                        </a:spcAft>
                      </a:pPr>
                      <a:r>
                        <a:rPr lang="en-US" sz="1000">
                          <a:effectLst/>
                        </a:rPr>
                        <a:t>2019</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100" dirty="0">
                          <a:effectLst/>
                        </a:rPr>
                        <a:t>22%</a:t>
                      </a:r>
                      <a:endParaRPr lang="en-US"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4231943108"/>
                  </a:ext>
                </a:extLst>
              </a:tr>
            </a:tbl>
          </a:graphicData>
        </a:graphic>
      </p:graphicFrame>
      <p:sp>
        <p:nvSpPr>
          <p:cNvPr id="3" name="Rectangle 2">
            <a:extLst>
              <a:ext uri="{FF2B5EF4-FFF2-40B4-BE49-F238E27FC236}">
                <a16:creationId xmlns:a16="http://schemas.microsoft.com/office/drawing/2014/main" id="{99781123-A449-4731-A14D-7B08FFAAFBBD}"/>
              </a:ext>
            </a:extLst>
          </p:cNvPr>
          <p:cNvSpPr/>
          <p:nvPr/>
        </p:nvSpPr>
        <p:spPr>
          <a:xfrm>
            <a:off x="400652" y="1513631"/>
            <a:ext cx="5695348" cy="4278094"/>
          </a:xfrm>
          <a:prstGeom prst="rect">
            <a:avLst/>
          </a:prstGeom>
        </p:spPr>
        <p:txBody>
          <a:bodyPr wrap="square">
            <a:spAutoFit/>
          </a:bodyPr>
          <a:lstStyle/>
          <a:p>
            <a:r>
              <a:rPr lang="en-US" sz="1600" dirty="0">
                <a:solidFill>
                  <a:srgbClr val="333333"/>
                </a:solidFill>
                <a:latin typeface="Proxima Nova Light"/>
                <a:ea typeface="Calibri" panose="020F0502020204030204" pitchFamily="34" charset="0"/>
              </a:rPr>
              <a:t>Military spouses are 3 times more likely to be unemployed compared to their civilian counterparts.</a:t>
            </a:r>
          </a:p>
          <a:p>
            <a:endParaRPr lang="en-US" sz="1600" dirty="0">
              <a:solidFill>
                <a:srgbClr val="333333"/>
              </a:solidFill>
              <a:latin typeface="Proxima Nova Light"/>
              <a:ea typeface="Calibri" panose="020F0502020204030204" pitchFamily="34" charset="0"/>
            </a:endParaRPr>
          </a:p>
          <a:p>
            <a:r>
              <a:rPr lang="en-US" sz="1600" dirty="0">
                <a:solidFill>
                  <a:srgbClr val="333333"/>
                </a:solidFill>
                <a:latin typeface="Proxima Nova Light"/>
                <a:ea typeface="Calibri" panose="020F0502020204030204" pitchFamily="34" charset="0"/>
              </a:rPr>
              <a:t>While veteran unemployment has generally declined over time, unemployment for military spouses has remained relatively constant despite efforts to improve it. </a:t>
            </a:r>
          </a:p>
          <a:p>
            <a:endParaRPr lang="en-US" sz="1600" dirty="0">
              <a:solidFill>
                <a:srgbClr val="333333"/>
              </a:solidFill>
              <a:latin typeface="Proxima Nova Light"/>
              <a:ea typeface="Calibri" panose="020F0502020204030204" pitchFamily="34" charset="0"/>
            </a:endParaRPr>
          </a:p>
          <a:p>
            <a:r>
              <a:rPr lang="en-US" sz="1600" dirty="0">
                <a:solidFill>
                  <a:srgbClr val="333333"/>
                </a:solidFill>
                <a:latin typeface="Proxima Nova Light"/>
                <a:ea typeface="Calibri" panose="020F0502020204030204" pitchFamily="34" charset="0"/>
              </a:rPr>
              <a:t>This may be due to: </a:t>
            </a:r>
          </a:p>
          <a:p>
            <a:endParaRPr lang="en-US" sz="1600" dirty="0">
              <a:solidFill>
                <a:srgbClr val="333333"/>
              </a:solidFill>
              <a:latin typeface="Proxima Nova Light"/>
              <a:ea typeface="Calibri" panose="020F0502020204030204" pitchFamily="34" charset="0"/>
            </a:endParaRPr>
          </a:p>
          <a:p>
            <a:pPr marL="285750" indent="-285750">
              <a:buFont typeface="Arial" panose="020B0604020202020204" pitchFamily="34" charset="0"/>
              <a:buChar char="•"/>
            </a:pPr>
            <a:r>
              <a:rPr lang="en-US" sz="1600" dirty="0">
                <a:solidFill>
                  <a:srgbClr val="333333"/>
                </a:solidFill>
                <a:latin typeface="Proxima Nova Light"/>
                <a:ea typeface="Calibri" panose="020F0502020204030204" pitchFamily="34" charset="0"/>
              </a:rPr>
              <a:t>High unemployment rate that is accurate</a:t>
            </a:r>
          </a:p>
          <a:p>
            <a:pPr marL="285750" indent="-285750">
              <a:buFont typeface="Arial" panose="020B0604020202020204" pitchFamily="34" charset="0"/>
              <a:buChar char="•"/>
            </a:pPr>
            <a:r>
              <a:rPr lang="en-US" sz="1600" dirty="0">
                <a:solidFill>
                  <a:srgbClr val="333333"/>
                </a:solidFill>
                <a:latin typeface="Proxima Nova Light"/>
                <a:ea typeface="Calibri" panose="020F0502020204030204" pitchFamily="34" charset="0"/>
              </a:rPr>
              <a:t>Lack of data in a nationally representative sample (reliant on DoD sample, taken every two years). </a:t>
            </a:r>
          </a:p>
          <a:p>
            <a:pPr marL="285750" indent="-285750">
              <a:buFont typeface="Arial" panose="020B0604020202020204" pitchFamily="34" charset="0"/>
              <a:buChar char="•"/>
            </a:pPr>
            <a:r>
              <a:rPr lang="en-US" sz="1600" dirty="0">
                <a:solidFill>
                  <a:srgbClr val="333333"/>
                </a:solidFill>
                <a:latin typeface="Proxima Nova Light"/>
                <a:ea typeface="Calibri" panose="020F0502020204030204" pitchFamily="34" charset="0"/>
              </a:rPr>
              <a:t>Inaccurate measurement of the true employment rate (e.g., not capturing part time workers, gig workers, </a:t>
            </a:r>
          </a:p>
          <a:p>
            <a:pPr marL="285750" indent="-285750">
              <a:buFont typeface="Arial" panose="020B0604020202020204" pitchFamily="34" charset="0"/>
              <a:buChar char="•"/>
            </a:pPr>
            <a:r>
              <a:rPr lang="en-US" sz="1600" dirty="0">
                <a:solidFill>
                  <a:srgbClr val="333333"/>
                </a:solidFill>
                <a:latin typeface="Proxima Nova Light"/>
                <a:ea typeface="Calibri" panose="020F0502020204030204" pitchFamily="34" charset="0"/>
              </a:rPr>
              <a:t>Not accounting for discouraged workers</a:t>
            </a:r>
          </a:p>
          <a:p>
            <a:pPr marL="285750" indent="-285750">
              <a:buFont typeface="Arial" panose="020B0604020202020204" pitchFamily="34" charset="0"/>
              <a:buChar char="•"/>
            </a:pPr>
            <a:r>
              <a:rPr lang="en-US" sz="1600" dirty="0">
                <a:solidFill>
                  <a:srgbClr val="333333"/>
                </a:solidFill>
                <a:latin typeface="Proxima Nova Light"/>
                <a:ea typeface="Calibri" panose="020F0502020204030204" pitchFamily="34" charset="0"/>
              </a:rPr>
              <a:t>Lack of remote, portable, or flexible job opportunities</a:t>
            </a:r>
          </a:p>
          <a:p>
            <a:r>
              <a:rPr lang="en-US" sz="1600" dirty="0">
                <a:solidFill>
                  <a:srgbClr val="333333"/>
                </a:solidFill>
                <a:latin typeface="Proxima Nova Light"/>
                <a:ea typeface="Calibri" panose="020F0502020204030204" pitchFamily="34" charset="0"/>
              </a:rPr>
              <a:t> </a:t>
            </a:r>
            <a:endParaRPr lang="en-US" sz="1600" dirty="0">
              <a:solidFill>
                <a:srgbClr val="333333"/>
              </a:solidFill>
              <a:effectLst/>
              <a:latin typeface="Proxima Nova Light"/>
              <a:ea typeface="Calibri" panose="020F0502020204030204" pitchFamily="34" charset="0"/>
            </a:endParaRPr>
          </a:p>
        </p:txBody>
      </p:sp>
      <p:sp>
        <p:nvSpPr>
          <p:cNvPr id="4" name="Rectangle 3">
            <a:extLst>
              <a:ext uri="{FF2B5EF4-FFF2-40B4-BE49-F238E27FC236}">
                <a16:creationId xmlns:a16="http://schemas.microsoft.com/office/drawing/2014/main" id="{499A03BC-8F08-48B7-942B-F3C77D53AD64}"/>
              </a:ext>
            </a:extLst>
          </p:cNvPr>
          <p:cNvSpPr/>
          <p:nvPr/>
        </p:nvSpPr>
        <p:spPr>
          <a:xfrm>
            <a:off x="400652" y="465689"/>
            <a:ext cx="7619223" cy="954107"/>
          </a:xfrm>
          <a:prstGeom prst="rect">
            <a:avLst/>
          </a:prstGeom>
        </p:spPr>
        <p:txBody>
          <a:bodyPr wrap="square">
            <a:spAutoFit/>
          </a:bodyPr>
          <a:lstStyle/>
          <a:p>
            <a:r>
              <a:rPr lang="en-US" sz="2800" b="1" dirty="0">
                <a:solidFill>
                  <a:srgbClr val="002060"/>
                </a:solidFill>
                <a:latin typeface="Proxima Nova Light"/>
              </a:rPr>
              <a:t>UNEMPLOYMEN TRENDS– 2008 TO 2020: MILITARY SPOUSES</a:t>
            </a:r>
          </a:p>
        </p:txBody>
      </p:sp>
    </p:spTree>
    <p:extLst>
      <p:ext uri="{BB962C8B-B14F-4D97-AF65-F5344CB8AC3E}">
        <p14:creationId xmlns:p14="http://schemas.microsoft.com/office/powerpoint/2010/main" val="4126260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686C9A-E356-4073-82AC-45FD32D78772}"/>
              </a:ext>
            </a:extLst>
          </p:cNvPr>
          <p:cNvSpPr/>
          <p:nvPr/>
        </p:nvSpPr>
        <p:spPr>
          <a:xfrm>
            <a:off x="0" y="1873876"/>
            <a:ext cx="8204433" cy="1938992"/>
          </a:xfrm>
          <a:prstGeom prst="rect">
            <a:avLst/>
          </a:prstGeom>
        </p:spPr>
        <p:txBody>
          <a:bodyPr wrap="square">
            <a:spAutoFit/>
          </a:bodyPr>
          <a:lstStyle/>
          <a:p>
            <a:pPr marR="0" lvl="1">
              <a:spcBef>
                <a:spcPts val="0"/>
              </a:spcBef>
              <a:spcAft>
                <a:spcPts val="0"/>
              </a:spcAft>
            </a:pPr>
            <a:r>
              <a:rPr lang="en-US" sz="4000" b="1" dirty="0">
                <a:solidFill>
                  <a:srgbClr val="FCC566"/>
                </a:solidFill>
                <a:latin typeface="Proxima Nova Extrabold" panose="02000506030000020004"/>
                <a:ea typeface="Calibri" panose="020F0502020204030204" pitchFamily="34" charset="0"/>
              </a:rPr>
              <a:t>Barriers, challenges, AND assets of Veterans and Military Spouses</a:t>
            </a:r>
          </a:p>
        </p:txBody>
      </p:sp>
    </p:spTree>
    <p:extLst>
      <p:ext uri="{BB962C8B-B14F-4D97-AF65-F5344CB8AC3E}">
        <p14:creationId xmlns:p14="http://schemas.microsoft.com/office/powerpoint/2010/main" val="65641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D8BDE4-9BE7-4228-BAAB-5C9459C18D9E}"/>
              </a:ext>
            </a:extLst>
          </p:cNvPr>
          <p:cNvSpPr/>
          <p:nvPr/>
        </p:nvSpPr>
        <p:spPr>
          <a:xfrm>
            <a:off x="-201335" y="1967047"/>
            <a:ext cx="3741490" cy="2887970"/>
          </a:xfrm>
          <a:prstGeom prst="rect">
            <a:avLst/>
          </a:prstGeom>
        </p:spPr>
        <p:txBody>
          <a:bodyPr wrap="square">
            <a:spAutoFit/>
          </a:bodyPr>
          <a:lstStyle/>
          <a:p>
            <a:pPr marL="800100" lvl="1" indent="-342900">
              <a:spcBef>
                <a:spcPts val="1000"/>
              </a:spcBef>
              <a:buFont typeface="Arial" panose="020B0604020202020204" pitchFamily="34" charset="0"/>
              <a:buChar char="•"/>
              <a:defRPr/>
            </a:pPr>
            <a:r>
              <a:rPr lang="en-US" sz="1400" dirty="0">
                <a:latin typeface="Proxima Nova Light" panose="02000506030000020004"/>
              </a:rPr>
              <a:t>Translating military experience</a:t>
            </a:r>
          </a:p>
          <a:p>
            <a:pPr marL="800100" lvl="1" indent="-342900">
              <a:spcBef>
                <a:spcPts val="1000"/>
              </a:spcBef>
              <a:buFont typeface="Arial" panose="020B0604020202020204" pitchFamily="34" charset="0"/>
              <a:buChar char="•"/>
              <a:defRPr/>
            </a:pPr>
            <a:r>
              <a:rPr lang="en-US" sz="1400" dirty="0">
                <a:latin typeface="Proxima Nova Light" panose="02000506030000020004"/>
              </a:rPr>
              <a:t>Finding the right match with experience, and level of responsibility </a:t>
            </a:r>
          </a:p>
          <a:p>
            <a:pPr marL="800100" lvl="1" indent="-342900">
              <a:spcBef>
                <a:spcPts val="1000"/>
              </a:spcBef>
              <a:buFont typeface="Arial" panose="020B0604020202020204" pitchFamily="34" charset="0"/>
              <a:buChar char="•"/>
              <a:defRPr/>
            </a:pPr>
            <a:r>
              <a:rPr lang="en-US" sz="1400" dirty="0">
                <a:latin typeface="Proxima Nova Light" panose="02000506030000020004"/>
              </a:rPr>
              <a:t>Obtaining the right education and credentials</a:t>
            </a:r>
          </a:p>
          <a:p>
            <a:pPr marL="800100" lvl="1" indent="-342900">
              <a:spcBef>
                <a:spcPts val="1000"/>
              </a:spcBef>
              <a:buFont typeface="Arial" panose="020B0604020202020204" pitchFamily="34" charset="0"/>
              <a:buChar char="•"/>
              <a:defRPr/>
            </a:pPr>
            <a:r>
              <a:rPr lang="en-US" sz="1400" dirty="0">
                <a:latin typeface="Proxima Nova Light" panose="02000506030000020004"/>
              </a:rPr>
              <a:t>Identifying the right job opportunities</a:t>
            </a:r>
          </a:p>
          <a:p>
            <a:pPr marL="800100" lvl="1" indent="-342900">
              <a:spcBef>
                <a:spcPts val="1000"/>
              </a:spcBef>
              <a:buFont typeface="Arial" panose="020B0604020202020204" pitchFamily="34" charset="0"/>
              <a:buChar char="•"/>
              <a:defRPr/>
            </a:pPr>
            <a:r>
              <a:rPr lang="en-US" sz="1400" dirty="0">
                <a:latin typeface="Proxima Nova Light" panose="02000506030000020004"/>
              </a:rPr>
              <a:t>Service-connected disabilities</a:t>
            </a:r>
          </a:p>
          <a:p>
            <a:pPr marL="800100" lvl="1" indent="-342900">
              <a:spcBef>
                <a:spcPts val="1000"/>
              </a:spcBef>
              <a:buFont typeface="Arial" panose="020B0604020202020204" pitchFamily="34" charset="0"/>
              <a:buChar char="•"/>
              <a:defRPr/>
            </a:pPr>
            <a:r>
              <a:rPr lang="en-US" sz="1400" dirty="0">
                <a:latin typeface="Proxima Nova Light" panose="02000506030000020004"/>
              </a:rPr>
              <a:t>Stereotypes  </a:t>
            </a:r>
          </a:p>
        </p:txBody>
      </p:sp>
      <p:sp>
        <p:nvSpPr>
          <p:cNvPr id="3" name="TextBox 2">
            <a:extLst>
              <a:ext uri="{FF2B5EF4-FFF2-40B4-BE49-F238E27FC236}">
                <a16:creationId xmlns:a16="http://schemas.microsoft.com/office/drawing/2014/main" id="{29F9F4B5-098E-4C84-A44B-66B9E562BEAC}"/>
              </a:ext>
            </a:extLst>
          </p:cNvPr>
          <p:cNvSpPr txBox="1"/>
          <p:nvPr/>
        </p:nvSpPr>
        <p:spPr>
          <a:xfrm>
            <a:off x="179877" y="1227133"/>
            <a:ext cx="3799438" cy="369332"/>
          </a:xfrm>
          <a:prstGeom prst="rect">
            <a:avLst/>
          </a:prstGeom>
          <a:noFill/>
        </p:spPr>
        <p:txBody>
          <a:bodyPr wrap="none" rtlCol="0">
            <a:spAutoFit/>
          </a:bodyPr>
          <a:lstStyle/>
          <a:p>
            <a:r>
              <a:rPr lang="en-US" b="1" dirty="0">
                <a:solidFill>
                  <a:srgbClr val="1B3B68"/>
                </a:solidFill>
                <a:latin typeface="Proxima Nova Light"/>
              </a:rPr>
              <a:t>Veteran Transition Challenges </a:t>
            </a:r>
          </a:p>
        </p:txBody>
      </p:sp>
      <p:sp>
        <p:nvSpPr>
          <p:cNvPr id="4" name="TextBox 3">
            <a:extLst>
              <a:ext uri="{FF2B5EF4-FFF2-40B4-BE49-F238E27FC236}">
                <a16:creationId xmlns:a16="http://schemas.microsoft.com/office/drawing/2014/main" id="{0655FFC2-DA98-478A-B1F3-980029B17536}"/>
              </a:ext>
            </a:extLst>
          </p:cNvPr>
          <p:cNvSpPr txBox="1"/>
          <p:nvPr/>
        </p:nvSpPr>
        <p:spPr>
          <a:xfrm>
            <a:off x="4462298" y="1227133"/>
            <a:ext cx="3267403" cy="646331"/>
          </a:xfrm>
          <a:prstGeom prst="rect">
            <a:avLst/>
          </a:prstGeom>
          <a:noFill/>
        </p:spPr>
        <p:txBody>
          <a:bodyPr wrap="square" rtlCol="0">
            <a:spAutoFit/>
          </a:bodyPr>
          <a:lstStyle/>
          <a:p>
            <a:r>
              <a:rPr lang="en-US" b="1" dirty="0">
                <a:solidFill>
                  <a:srgbClr val="1B3B68"/>
                </a:solidFill>
                <a:latin typeface="Proxima Nova Light"/>
              </a:rPr>
              <a:t>Military Spouse Employment Challenges </a:t>
            </a:r>
          </a:p>
        </p:txBody>
      </p:sp>
      <p:sp>
        <p:nvSpPr>
          <p:cNvPr id="5" name="TextBox 4">
            <a:extLst>
              <a:ext uri="{FF2B5EF4-FFF2-40B4-BE49-F238E27FC236}">
                <a16:creationId xmlns:a16="http://schemas.microsoft.com/office/drawing/2014/main" id="{F0F8F2F7-0132-48FB-BA5B-252C2833B679}"/>
              </a:ext>
            </a:extLst>
          </p:cNvPr>
          <p:cNvSpPr txBox="1"/>
          <p:nvPr/>
        </p:nvSpPr>
        <p:spPr>
          <a:xfrm>
            <a:off x="4462298" y="1873464"/>
            <a:ext cx="3384465" cy="295690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latin typeface="Proxima Nova Light" panose="02000506030000020004"/>
              </a:rPr>
              <a:t>Relocations</a:t>
            </a:r>
          </a:p>
          <a:p>
            <a:pPr marL="285750" indent="-285750">
              <a:lnSpc>
                <a:spcPct val="150000"/>
              </a:lnSpc>
              <a:buFont typeface="Arial" panose="020B0604020202020204" pitchFamily="34" charset="0"/>
              <a:buChar char="•"/>
            </a:pPr>
            <a:r>
              <a:rPr lang="en-US" sz="1400" dirty="0">
                <a:latin typeface="Proxima Nova Light" panose="02000506030000020004"/>
              </a:rPr>
              <a:t>Resume’ gaps  </a:t>
            </a:r>
          </a:p>
          <a:p>
            <a:pPr marL="285750" indent="-285750">
              <a:lnSpc>
                <a:spcPct val="150000"/>
              </a:lnSpc>
              <a:buFont typeface="Arial" panose="020B0604020202020204" pitchFamily="34" charset="0"/>
              <a:buChar char="•"/>
            </a:pPr>
            <a:r>
              <a:rPr lang="en-US" sz="1400" dirty="0">
                <a:latin typeface="Proxima Nova Light" panose="02000506030000020004"/>
              </a:rPr>
              <a:t>Licensure Transferability</a:t>
            </a:r>
          </a:p>
          <a:p>
            <a:pPr marL="285750" indent="-285750">
              <a:lnSpc>
                <a:spcPct val="150000"/>
              </a:lnSpc>
              <a:buFont typeface="Arial" panose="020B0604020202020204" pitchFamily="34" charset="0"/>
              <a:buChar char="•"/>
            </a:pPr>
            <a:r>
              <a:rPr lang="en-US" sz="1400" dirty="0">
                <a:latin typeface="Proxima Nova Light" panose="02000506030000020004"/>
              </a:rPr>
              <a:t>Access and Cost of Childcare</a:t>
            </a:r>
          </a:p>
          <a:p>
            <a:pPr marL="285750" indent="-285750">
              <a:lnSpc>
                <a:spcPct val="150000"/>
              </a:lnSpc>
              <a:buFont typeface="Arial" panose="020B0604020202020204" pitchFamily="34" charset="0"/>
              <a:buChar char="•"/>
            </a:pPr>
            <a:r>
              <a:rPr lang="en-US" sz="1400" dirty="0">
                <a:latin typeface="Proxima Nova Light" panose="02000506030000020004"/>
              </a:rPr>
              <a:t>Unemployment and underemployment</a:t>
            </a:r>
          </a:p>
          <a:p>
            <a:pPr marL="285750" indent="-285750">
              <a:lnSpc>
                <a:spcPct val="150000"/>
              </a:lnSpc>
              <a:buFont typeface="Arial" panose="020B0604020202020204" pitchFamily="34" charset="0"/>
              <a:buChar char="•"/>
            </a:pPr>
            <a:r>
              <a:rPr lang="en-US" sz="1400" dirty="0">
                <a:latin typeface="Proxima Nova Light" panose="02000506030000020004"/>
              </a:rPr>
              <a:t>Parenting Responsibilities </a:t>
            </a:r>
          </a:p>
          <a:p>
            <a:pPr marL="285750" indent="-285750">
              <a:lnSpc>
                <a:spcPct val="150000"/>
              </a:lnSpc>
              <a:buFont typeface="Arial" panose="020B0604020202020204" pitchFamily="34" charset="0"/>
              <a:buChar char="•"/>
            </a:pPr>
            <a:r>
              <a:rPr lang="en-US" sz="1400" dirty="0">
                <a:latin typeface="Proxima Nova Light" panose="02000506030000020004"/>
              </a:rPr>
              <a:t>Earnings</a:t>
            </a:r>
          </a:p>
          <a:p>
            <a:pPr marL="285750" indent="-285750">
              <a:lnSpc>
                <a:spcPct val="150000"/>
              </a:lnSpc>
              <a:buFont typeface="Arial" panose="020B0604020202020204" pitchFamily="34" charset="0"/>
              <a:buChar char="•"/>
            </a:pPr>
            <a:r>
              <a:rPr lang="en-US" sz="1400" dirty="0">
                <a:latin typeface="Proxima Nova Light" panose="02000506030000020004"/>
              </a:rPr>
              <a:t>Lack of job portability </a:t>
            </a:r>
          </a:p>
        </p:txBody>
      </p:sp>
      <p:cxnSp>
        <p:nvCxnSpPr>
          <p:cNvPr id="6" name="Straight Connector 5">
            <a:extLst>
              <a:ext uri="{FF2B5EF4-FFF2-40B4-BE49-F238E27FC236}">
                <a16:creationId xmlns:a16="http://schemas.microsoft.com/office/drawing/2014/main" id="{0AEB5BB1-3DED-4108-8124-EBE18504A9E7}"/>
              </a:ext>
            </a:extLst>
          </p:cNvPr>
          <p:cNvCxnSpPr>
            <a:cxnSpLocks/>
          </p:cNvCxnSpPr>
          <p:nvPr/>
        </p:nvCxnSpPr>
        <p:spPr>
          <a:xfrm>
            <a:off x="4136593" y="1304102"/>
            <a:ext cx="0" cy="3561513"/>
          </a:xfrm>
          <a:prstGeom prst="line">
            <a:avLst/>
          </a:prstGeom>
          <a:ln w="38100">
            <a:solidFill>
              <a:srgbClr val="FCC5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134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706A83-B0CC-48D4-BD16-06195EC27DDF}"/>
              </a:ext>
            </a:extLst>
          </p:cNvPr>
          <p:cNvSpPr/>
          <p:nvPr/>
        </p:nvSpPr>
        <p:spPr>
          <a:xfrm>
            <a:off x="71108" y="419814"/>
            <a:ext cx="11298194" cy="954107"/>
          </a:xfrm>
          <a:prstGeom prst="rect">
            <a:avLst/>
          </a:prstGeom>
        </p:spPr>
        <p:txBody>
          <a:bodyPr wrap="square">
            <a:spAutoFit/>
          </a:bodyPr>
          <a:lstStyle/>
          <a:p>
            <a:pPr marR="0" lvl="1">
              <a:spcBef>
                <a:spcPts val="0"/>
              </a:spcBef>
              <a:spcAft>
                <a:spcPts val="0"/>
              </a:spcAft>
            </a:pPr>
            <a:r>
              <a:rPr lang="en-US" sz="2800" b="1" dirty="0">
                <a:solidFill>
                  <a:srgbClr val="1B3B68"/>
                </a:solidFill>
                <a:latin typeface="Proxima Nova Light" panose="02000506030000020004"/>
                <a:ea typeface="Calibri" panose="020F0502020204030204" pitchFamily="34" charset="0"/>
              </a:rPr>
              <a:t>BARRIERS, CHALLENGES, </a:t>
            </a:r>
            <a:r>
              <a:rPr lang="en-US" sz="2800" b="1" u="sng" dirty="0">
                <a:solidFill>
                  <a:srgbClr val="1B3B68"/>
                </a:solidFill>
                <a:latin typeface="Proxima Nova Light" panose="02000506030000020004"/>
                <a:ea typeface="Calibri" panose="020F0502020204030204" pitchFamily="34" charset="0"/>
              </a:rPr>
              <a:t>AND</a:t>
            </a:r>
            <a:r>
              <a:rPr lang="en-US" sz="2800" b="1" dirty="0">
                <a:solidFill>
                  <a:srgbClr val="1B3B68"/>
                </a:solidFill>
                <a:latin typeface="Proxima Nova Light" panose="02000506030000020004"/>
                <a:ea typeface="Calibri" panose="020F0502020204030204" pitchFamily="34" charset="0"/>
              </a:rPr>
              <a:t> ASSETS OF VETERANS AND MILITARY SPOUSES </a:t>
            </a:r>
          </a:p>
        </p:txBody>
      </p:sp>
      <p:sp>
        <p:nvSpPr>
          <p:cNvPr id="3" name="TextBox 2">
            <a:extLst>
              <a:ext uri="{FF2B5EF4-FFF2-40B4-BE49-F238E27FC236}">
                <a16:creationId xmlns:a16="http://schemas.microsoft.com/office/drawing/2014/main" id="{7834B0C2-698B-46A3-90B9-78553C41E938}"/>
              </a:ext>
            </a:extLst>
          </p:cNvPr>
          <p:cNvSpPr txBox="1"/>
          <p:nvPr/>
        </p:nvSpPr>
        <p:spPr>
          <a:xfrm>
            <a:off x="598589" y="1471599"/>
            <a:ext cx="10198042" cy="4939814"/>
          </a:xfrm>
          <a:prstGeom prst="rect">
            <a:avLst/>
          </a:prstGeom>
          <a:noFill/>
        </p:spPr>
        <p:txBody>
          <a:bodyPr wrap="square" rtlCol="0">
            <a:spAutoFit/>
          </a:bodyPr>
          <a:lstStyle/>
          <a:p>
            <a:pPr marL="285750" indent="-285750">
              <a:buFont typeface="Arial" panose="020B0604020202020204" pitchFamily="34" charset="0"/>
              <a:buChar char="•"/>
            </a:pPr>
            <a:r>
              <a:rPr lang="en-US" sz="1500" dirty="0">
                <a:solidFill>
                  <a:srgbClr val="333333"/>
                </a:solidFill>
                <a:latin typeface="Proxima Nova Light" panose="02000506030000020004"/>
              </a:rPr>
              <a:t>Veterans and military spouses are often included under the same hiring initiatives but the business case, their skillsets, strengths, and workplace preparedness may be different.</a:t>
            </a:r>
          </a:p>
          <a:p>
            <a:pPr marL="285750" indent="-285750">
              <a:buFont typeface="Arial" panose="020B0604020202020204" pitchFamily="34" charset="0"/>
              <a:buChar char="•"/>
            </a:pPr>
            <a:endParaRPr lang="en-US" sz="1500" dirty="0">
              <a:solidFill>
                <a:srgbClr val="333333"/>
              </a:solidFill>
              <a:latin typeface="Proxima Nova Light" panose="02000506030000020004"/>
            </a:endParaRPr>
          </a:p>
          <a:p>
            <a:pPr marL="285750" indent="-285750">
              <a:buFont typeface="Arial" panose="020B0604020202020204" pitchFamily="34" charset="0"/>
              <a:buChar char="•"/>
            </a:pPr>
            <a:r>
              <a:rPr lang="en-US" sz="1500" dirty="0">
                <a:solidFill>
                  <a:srgbClr val="333333"/>
                </a:solidFill>
                <a:latin typeface="Proxima Nova Light" panose="02000506030000020004"/>
              </a:rPr>
              <a:t>Veterans may have work experience, leadership, industry-relevant certifications but be unable to translate into civilian terms.</a:t>
            </a:r>
          </a:p>
          <a:p>
            <a:pPr marL="285750" indent="-285750">
              <a:buFont typeface="Arial" panose="020B0604020202020204" pitchFamily="34" charset="0"/>
              <a:buChar char="•"/>
            </a:pPr>
            <a:endParaRPr lang="en-US" sz="1500" dirty="0">
              <a:solidFill>
                <a:srgbClr val="333333"/>
              </a:solidFill>
              <a:latin typeface="Proxima Nova Light" panose="02000506030000020004"/>
            </a:endParaRPr>
          </a:p>
          <a:p>
            <a:pPr marL="285750" indent="-285750">
              <a:buFont typeface="Arial" panose="020B0604020202020204" pitchFamily="34" charset="0"/>
              <a:buChar char="•"/>
            </a:pPr>
            <a:r>
              <a:rPr lang="en-US" sz="1500" dirty="0">
                <a:solidFill>
                  <a:srgbClr val="333333"/>
                </a:solidFill>
                <a:latin typeface="Proxima Nova Light" panose="02000506030000020004"/>
              </a:rPr>
              <a:t>May be reluctant or lack vocabulary or knowledge of civilian workforce to highlight strengths.</a:t>
            </a:r>
          </a:p>
          <a:p>
            <a:pPr marL="285750" indent="-285750">
              <a:buFont typeface="Arial" panose="020B0604020202020204" pitchFamily="34" charset="0"/>
              <a:buChar char="•"/>
            </a:pPr>
            <a:endParaRPr lang="en-US" sz="1500" dirty="0">
              <a:solidFill>
                <a:srgbClr val="333333"/>
              </a:solidFill>
              <a:latin typeface="Proxima Nova Light" panose="02000506030000020004"/>
            </a:endParaRPr>
          </a:p>
          <a:p>
            <a:pPr marL="285750" indent="-285750">
              <a:buFont typeface="Arial" panose="020B0604020202020204" pitchFamily="34" charset="0"/>
              <a:buChar char="•"/>
            </a:pPr>
            <a:r>
              <a:rPr lang="en-US" sz="1500" dirty="0">
                <a:solidFill>
                  <a:srgbClr val="333333"/>
                </a:solidFill>
                <a:latin typeface="Proxima Nova Light" panose="02000506030000020004"/>
              </a:rPr>
              <a:t>May lack civilian network. </a:t>
            </a:r>
          </a:p>
          <a:p>
            <a:pPr marL="285750" indent="-285750">
              <a:buFont typeface="Arial" panose="020B0604020202020204" pitchFamily="34" charset="0"/>
              <a:buChar char="•"/>
            </a:pPr>
            <a:endParaRPr lang="en-US" sz="1500" dirty="0">
              <a:solidFill>
                <a:srgbClr val="333333"/>
              </a:solidFill>
              <a:latin typeface="Proxima Nova Light" panose="02000506030000020004"/>
            </a:endParaRPr>
          </a:p>
          <a:p>
            <a:pPr marL="285750" indent="-285750">
              <a:buFont typeface="Arial" panose="020B0604020202020204" pitchFamily="34" charset="0"/>
              <a:buChar char="•"/>
            </a:pPr>
            <a:r>
              <a:rPr lang="en-US" sz="1500" dirty="0">
                <a:solidFill>
                  <a:srgbClr val="333333"/>
                </a:solidFill>
                <a:latin typeface="Proxima Nova Light" panose="02000506030000020004"/>
              </a:rPr>
              <a:t>May desire different work than previously done in the military (may want to use their experiences, but in a new role).</a:t>
            </a:r>
          </a:p>
          <a:p>
            <a:pPr marL="285750" indent="-285750">
              <a:buFont typeface="Arial" panose="020B0604020202020204" pitchFamily="34" charset="0"/>
              <a:buChar char="•"/>
            </a:pPr>
            <a:endParaRPr lang="en-US" sz="1500" dirty="0">
              <a:solidFill>
                <a:srgbClr val="333333"/>
              </a:solidFill>
              <a:latin typeface="Proxima Nova Light" panose="02000506030000020004"/>
            </a:endParaRPr>
          </a:p>
          <a:p>
            <a:pPr marL="285750" indent="-285750">
              <a:buFont typeface="Arial" panose="020B0604020202020204" pitchFamily="34" charset="0"/>
              <a:buChar char="•"/>
            </a:pPr>
            <a:r>
              <a:rPr lang="en-US" sz="1500" dirty="0">
                <a:solidFill>
                  <a:srgbClr val="333333"/>
                </a:solidFill>
                <a:latin typeface="Proxima Nova Light" panose="02000506030000020004"/>
              </a:rPr>
              <a:t>Military spouses may be highly educated but either lack experience, have resume’ gaps, or non-linear work experiences.</a:t>
            </a:r>
          </a:p>
          <a:p>
            <a:pPr marL="285750" indent="-285750">
              <a:buFont typeface="Arial" panose="020B0604020202020204" pitchFamily="34" charset="0"/>
              <a:buChar char="•"/>
            </a:pPr>
            <a:endParaRPr lang="en-US" sz="1500" dirty="0">
              <a:solidFill>
                <a:srgbClr val="333333"/>
              </a:solidFill>
              <a:latin typeface="Proxima Nova Light" panose="02000506030000020004"/>
            </a:endParaRPr>
          </a:p>
          <a:p>
            <a:pPr marL="285750" indent="-285750">
              <a:buFont typeface="Arial" panose="020B0604020202020204" pitchFamily="34" charset="0"/>
              <a:buChar char="•"/>
            </a:pPr>
            <a:r>
              <a:rPr lang="en-US" sz="1500" dirty="0">
                <a:solidFill>
                  <a:srgbClr val="333333"/>
                </a:solidFill>
                <a:latin typeface="Proxima Nova Light" panose="02000506030000020004"/>
              </a:rPr>
              <a:t>Employers may have stereotypes or beliefs about veterans and military spouses that influence their behavior. </a:t>
            </a:r>
          </a:p>
          <a:p>
            <a:pPr marL="285750" indent="-285750">
              <a:buFont typeface="Arial" panose="020B0604020202020204" pitchFamily="34" charset="0"/>
              <a:buChar char="•"/>
            </a:pPr>
            <a:endParaRPr lang="en-US" sz="1500" dirty="0">
              <a:solidFill>
                <a:srgbClr val="333333"/>
              </a:solidFill>
              <a:latin typeface="Proxima Nova Light" panose="02000506030000020004"/>
            </a:endParaRPr>
          </a:p>
          <a:p>
            <a:pPr marL="285750" indent="-285750">
              <a:buFont typeface="Arial" panose="020B0604020202020204" pitchFamily="34" charset="0"/>
              <a:buChar char="•"/>
            </a:pPr>
            <a:endParaRPr lang="en-US" sz="1500" dirty="0">
              <a:solidFill>
                <a:srgbClr val="333333"/>
              </a:solidFill>
              <a:latin typeface="Proxima Nova Light" panose="02000506030000020004"/>
            </a:endParaRPr>
          </a:p>
          <a:p>
            <a:pPr marL="285750" indent="-285750">
              <a:buFont typeface="Arial" panose="020B0604020202020204" pitchFamily="34" charset="0"/>
              <a:buChar char="•"/>
            </a:pPr>
            <a:endParaRPr lang="en-US" sz="1500" dirty="0">
              <a:solidFill>
                <a:srgbClr val="333333"/>
              </a:solidFill>
              <a:latin typeface="Proxima Nova Light" panose="02000506030000020004"/>
            </a:endParaRPr>
          </a:p>
          <a:p>
            <a:endParaRPr lang="en-US" sz="1500" dirty="0">
              <a:solidFill>
                <a:srgbClr val="333333"/>
              </a:solidFill>
              <a:latin typeface="Proxima Nova Light" panose="02000506030000020004"/>
            </a:endParaRPr>
          </a:p>
        </p:txBody>
      </p:sp>
    </p:spTree>
    <p:extLst>
      <p:ext uri="{BB962C8B-B14F-4D97-AF65-F5344CB8AC3E}">
        <p14:creationId xmlns:p14="http://schemas.microsoft.com/office/powerpoint/2010/main" val="40894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94C377-DCD3-42A2-AA86-CA66527AF4D6}"/>
              </a:ext>
            </a:extLst>
          </p:cNvPr>
          <p:cNvSpPr/>
          <p:nvPr/>
        </p:nvSpPr>
        <p:spPr>
          <a:xfrm>
            <a:off x="549447" y="519187"/>
            <a:ext cx="6195302" cy="5324535"/>
          </a:xfrm>
          <a:prstGeom prst="rect">
            <a:avLst/>
          </a:prstGeom>
        </p:spPr>
        <p:txBody>
          <a:bodyPr wrap="square">
            <a:spAutoFit/>
          </a:bodyPr>
          <a:lstStyle/>
          <a:p>
            <a:pPr marR="0" lvl="0">
              <a:spcBef>
                <a:spcPts val="0"/>
              </a:spcBef>
              <a:spcAft>
                <a:spcPts val="0"/>
              </a:spcAft>
            </a:pPr>
            <a:r>
              <a:rPr lang="en-US" sz="2800" b="1" dirty="0">
                <a:solidFill>
                  <a:srgbClr val="1B3B68"/>
                </a:solidFill>
                <a:effectLst/>
                <a:latin typeface="Proxima Nova Light"/>
                <a:ea typeface="Calibri" panose="020F0502020204030204" pitchFamily="34" charset="0"/>
              </a:rPr>
              <a:t>Focus</a:t>
            </a:r>
            <a:r>
              <a:rPr lang="en-US" sz="4000" b="1" dirty="0">
                <a:solidFill>
                  <a:srgbClr val="1B3B68"/>
                </a:solidFill>
                <a:effectLst/>
                <a:latin typeface="Proxima Nova Light"/>
                <a:ea typeface="Calibri" panose="020F0502020204030204" pitchFamily="34" charset="0"/>
              </a:rPr>
              <a:t> </a:t>
            </a:r>
            <a:r>
              <a:rPr lang="en-US" sz="2800" b="1" dirty="0">
                <a:solidFill>
                  <a:srgbClr val="1B3B68"/>
                </a:solidFill>
                <a:effectLst/>
                <a:latin typeface="Proxima Nova Light"/>
                <a:ea typeface="Calibri" panose="020F0502020204030204" pitchFamily="34" charset="0"/>
              </a:rPr>
              <a:t>Points</a:t>
            </a:r>
          </a:p>
          <a:p>
            <a:pPr marL="457200" marR="0" lvl="0">
              <a:spcBef>
                <a:spcPts val="0"/>
              </a:spcBef>
              <a:spcAft>
                <a:spcPts val="0"/>
              </a:spcAft>
            </a:pPr>
            <a:endParaRPr lang="en-US" sz="2000" dirty="0">
              <a:solidFill>
                <a:srgbClr val="333333"/>
              </a:solidFill>
              <a:effectLst/>
              <a:latin typeface="Proxima Nova Light"/>
              <a:ea typeface="Calibri" panose="020F0502020204030204" pitchFamily="34" charset="0"/>
            </a:endParaRPr>
          </a:p>
          <a:p>
            <a:pPr marR="0" lvl="1">
              <a:spcBef>
                <a:spcPts val="0"/>
              </a:spcBef>
              <a:spcAft>
                <a:spcPts val="0"/>
              </a:spcAft>
            </a:pPr>
            <a:r>
              <a:rPr lang="en-US" sz="2000" u="sng" dirty="0">
                <a:solidFill>
                  <a:srgbClr val="333333"/>
                </a:solidFill>
                <a:effectLst/>
                <a:latin typeface="Proxima Nova Light"/>
                <a:ea typeface="Calibri" panose="020F0502020204030204" pitchFamily="34" charset="0"/>
              </a:rPr>
              <a:t>Section </a:t>
            </a:r>
            <a:r>
              <a:rPr lang="en-US" sz="2000" u="sng" dirty="0">
                <a:solidFill>
                  <a:srgbClr val="333333"/>
                </a:solidFill>
                <a:latin typeface="Proxima Nova Light"/>
                <a:ea typeface="Calibri" panose="020F0502020204030204" pitchFamily="34" charset="0"/>
              </a:rPr>
              <a:t>One</a:t>
            </a:r>
            <a:r>
              <a:rPr lang="en-US" sz="2000" u="sng" dirty="0">
                <a:solidFill>
                  <a:srgbClr val="333333"/>
                </a:solidFill>
                <a:effectLst/>
                <a:latin typeface="Proxima Nova Light"/>
                <a:ea typeface="Calibri" panose="020F0502020204030204" pitchFamily="34" charset="0"/>
              </a:rPr>
              <a:t>:</a:t>
            </a:r>
            <a:r>
              <a:rPr lang="en-US" sz="2000" dirty="0">
                <a:solidFill>
                  <a:srgbClr val="333333"/>
                </a:solidFill>
                <a:effectLst/>
                <a:latin typeface="Proxima Nova Light"/>
                <a:ea typeface="Calibri" panose="020F0502020204030204" pitchFamily="34" charset="0"/>
              </a:rPr>
              <a:t> Understanding the Employment-Related Challenges and Barriers Military Community Members Face</a:t>
            </a:r>
          </a:p>
          <a:p>
            <a:pPr marR="0" lvl="1">
              <a:spcBef>
                <a:spcPts val="0"/>
              </a:spcBef>
              <a:spcAft>
                <a:spcPts val="0"/>
              </a:spcAft>
            </a:pPr>
            <a:endParaRPr lang="en-US" sz="2000" dirty="0">
              <a:solidFill>
                <a:srgbClr val="333333"/>
              </a:solidFill>
              <a:effectLst/>
              <a:latin typeface="Proxima Nova Light"/>
              <a:ea typeface="Calibri" panose="020F0502020204030204" pitchFamily="34" charset="0"/>
            </a:endParaRPr>
          </a:p>
          <a:p>
            <a:pPr lvl="1"/>
            <a:r>
              <a:rPr lang="en-US" sz="2000" u="sng" dirty="0">
                <a:solidFill>
                  <a:srgbClr val="333333"/>
                </a:solidFill>
                <a:latin typeface="Proxima Nova Light"/>
                <a:ea typeface="Calibri" panose="020F0502020204030204" pitchFamily="34" charset="0"/>
              </a:rPr>
              <a:t>Section Two:</a:t>
            </a:r>
            <a:r>
              <a:rPr lang="en-US" sz="2000" dirty="0">
                <a:solidFill>
                  <a:srgbClr val="333333"/>
                </a:solidFill>
                <a:latin typeface="Proxima Nova Light"/>
                <a:ea typeface="Calibri" panose="020F0502020204030204" pitchFamily="34" charset="0"/>
              </a:rPr>
              <a:t> Trends in Veteran and Military Spouse Employment</a:t>
            </a:r>
          </a:p>
          <a:p>
            <a:pPr marR="0" lvl="1">
              <a:spcBef>
                <a:spcPts val="0"/>
              </a:spcBef>
              <a:spcAft>
                <a:spcPts val="0"/>
              </a:spcAft>
            </a:pPr>
            <a:endParaRPr lang="en-US" sz="2000" dirty="0">
              <a:solidFill>
                <a:srgbClr val="333333"/>
              </a:solidFill>
              <a:effectLst/>
              <a:latin typeface="Proxima Nova Light"/>
              <a:ea typeface="Calibri" panose="020F0502020204030204" pitchFamily="34" charset="0"/>
            </a:endParaRPr>
          </a:p>
          <a:p>
            <a:pPr lvl="1"/>
            <a:r>
              <a:rPr lang="en-US" sz="2000" u="sng" dirty="0">
                <a:solidFill>
                  <a:srgbClr val="333333"/>
                </a:solidFill>
                <a:latin typeface="Proxima Nova Light"/>
                <a:ea typeface="Calibri" panose="020F0502020204030204" pitchFamily="34" charset="0"/>
              </a:rPr>
              <a:t>Section Three: </a:t>
            </a:r>
            <a:r>
              <a:rPr lang="en-US" sz="2000" dirty="0">
                <a:solidFill>
                  <a:srgbClr val="333333"/>
                </a:solidFill>
                <a:latin typeface="Proxima Nova Light"/>
                <a:ea typeface="Calibri" panose="020F0502020204030204" pitchFamily="34" charset="0"/>
              </a:rPr>
              <a:t>Why Focus on Military-Connected Employees? The Business Case for Hiring Military Veterans and Military Spouses</a:t>
            </a:r>
          </a:p>
          <a:p>
            <a:pPr lvl="1"/>
            <a:endParaRPr lang="en-US" sz="2000" dirty="0">
              <a:solidFill>
                <a:srgbClr val="333333"/>
              </a:solidFill>
              <a:effectLst/>
              <a:latin typeface="Proxima Nova Light"/>
              <a:ea typeface="Calibri" panose="020F0502020204030204" pitchFamily="34" charset="0"/>
            </a:endParaRPr>
          </a:p>
          <a:p>
            <a:pPr marR="0" lvl="1">
              <a:spcBef>
                <a:spcPts val="0"/>
              </a:spcBef>
              <a:spcAft>
                <a:spcPts val="0"/>
              </a:spcAft>
            </a:pPr>
            <a:r>
              <a:rPr lang="en-US" sz="2000" u="sng" dirty="0">
                <a:solidFill>
                  <a:srgbClr val="333333"/>
                </a:solidFill>
                <a:effectLst/>
                <a:latin typeface="Proxima Nova Light"/>
                <a:ea typeface="Calibri" panose="020F0502020204030204" pitchFamily="34" charset="0"/>
              </a:rPr>
              <a:t>Section </a:t>
            </a:r>
            <a:r>
              <a:rPr lang="en-US" sz="2000" u="sng" dirty="0">
                <a:solidFill>
                  <a:srgbClr val="333333"/>
                </a:solidFill>
                <a:latin typeface="Proxima Nova Light"/>
                <a:ea typeface="Calibri" panose="020F0502020204030204" pitchFamily="34" charset="0"/>
              </a:rPr>
              <a:t>Four</a:t>
            </a:r>
            <a:r>
              <a:rPr lang="en-US" sz="2000" u="sng" dirty="0">
                <a:solidFill>
                  <a:srgbClr val="333333"/>
                </a:solidFill>
                <a:effectLst/>
                <a:latin typeface="Proxima Nova Light"/>
                <a:ea typeface="Calibri" panose="020F0502020204030204" pitchFamily="34" charset="0"/>
              </a:rPr>
              <a:t>: </a:t>
            </a:r>
            <a:r>
              <a:rPr lang="en-US" sz="2000" dirty="0">
                <a:solidFill>
                  <a:srgbClr val="333333"/>
                </a:solidFill>
                <a:effectLst/>
                <a:latin typeface="Proxima Nova Light"/>
                <a:ea typeface="Calibri" panose="020F0502020204030204" pitchFamily="34" charset="0"/>
              </a:rPr>
              <a:t>Best Practices for Sustaining Military Hiring Programs through the Employee Lifecycle </a:t>
            </a:r>
          </a:p>
        </p:txBody>
      </p:sp>
    </p:spTree>
    <p:extLst>
      <p:ext uri="{BB962C8B-B14F-4D97-AF65-F5344CB8AC3E}">
        <p14:creationId xmlns:p14="http://schemas.microsoft.com/office/powerpoint/2010/main" val="4132249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A2215E-80B9-43E1-944F-59D33E2C1C52}"/>
              </a:ext>
            </a:extLst>
          </p:cNvPr>
          <p:cNvSpPr/>
          <p:nvPr/>
        </p:nvSpPr>
        <p:spPr>
          <a:xfrm>
            <a:off x="76728" y="1960761"/>
            <a:ext cx="7003580" cy="1938992"/>
          </a:xfrm>
          <a:prstGeom prst="rect">
            <a:avLst/>
          </a:prstGeom>
        </p:spPr>
        <p:txBody>
          <a:bodyPr wrap="square">
            <a:spAutoFit/>
          </a:bodyPr>
          <a:lstStyle/>
          <a:p>
            <a:pPr marR="0" lvl="1">
              <a:spcBef>
                <a:spcPts val="0"/>
              </a:spcBef>
              <a:spcAft>
                <a:spcPts val="0"/>
              </a:spcAft>
            </a:pPr>
            <a:r>
              <a:rPr lang="en-US" sz="4000" b="1" dirty="0">
                <a:solidFill>
                  <a:srgbClr val="FCC566"/>
                </a:solidFill>
                <a:effectLst/>
                <a:latin typeface="Proxima Nova Light"/>
                <a:ea typeface="Calibri" panose="020F0502020204030204" pitchFamily="34" charset="0"/>
              </a:rPr>
              <a:t>The Business Case for Military Affiliated Employees </a:t>
            </a:r>
          </a:p>
        </p:txBody>
      </p:sp>
    </p:spTree>
    <p:extLst>
      <p:ext uri="{BB962C8B-B14F-4D97-AF65-F5344CB8AC3E}">
        <p14:creationId xmlns:p14="http://schemas.microsoft.com/office/powerpoint/2010/main" val="3993832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548-A5B8-47B2-9673-EF88171DBA54}"/>
              </a:ext>
            </a:extLst>
          </p:cNvPr>
          <p:cNvSpPr>
            <a:spLocks noGrp="1"/>
          </p:cNvSpPr>
          <p:nvPr>
            <p:ph type="title" idx="4294967295"/>
          </p:nvPr>
        </p:nvSpPr>
        <p:spPr>
          <a:xfrm>
            <a:off x="167780" y="264625"/>
            <a:ext cx="10515600" cy="1325563"/>
          </a:xfrm>
        </p:spPr>
        <p:txBody>
          <a:bodyPr>
            <a:normAutofit/>
          </a:bodyPr>
          <a:lstStyle/>
          <a:p>
            <a:r>
              <a:rPr lang="en-US" sz="3200" b="1" dirty="0">
                <a:solidFill>
                  <a:srgbClr val="1B3B68"/>
                </a:solidFill>
                <a:latin typeface="Proxima Nova Light"/>
              </a:rPr>
              <a:t>WHY WOULD VETERANS WANT TO WORK AT YOUR BUSINESS?</a:t>
            </a:r>
          </a:p>
        </p:txBody>
      </p:sp>
      <p:sp>
        <p:nvSpPr>
          <p:cNvPr id="4" name="Rectangle 3">
            <a:extLst>
              <a:ext uri="{FF2B5EF4-FFF2-40B4-BE49-F238E27FC236}">
                <a16:creationId xmlns:a16="http://schemas.microsoft.com/office/drawing/2014/main" id="{FBC0567D-3630-40C5-80B6-AA422ED0632C}"/>
              </a:ext>
            </a:extLst>
          </p:cNvPr>
          <p:cNvSpPr/>
          <p:nvPr/>
        </p:nvSpPr>
        <p:spPr>
          <a:xfrm>
            <a:off x="0" y="3109842"/>
            <a:ext cx="12192000" cy="2179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6ECE667-8054-4EA6-9806-C010AA1D30BF}"/>
              </a:ext>
            </a:extLst>
          </p:cNvPr>
          <p:cNvSpPr/>
          <p:nvPr/>
        </p:nvSpPr>
        <p:spPr>
          <a:xfrm>
            <a:off x="309565" y="3909100"/>
            <a:ext cx="2671860" cy="1077218"/>
          </a:xfrm>
          <a:prstGeom prst="rect">
            <a:avLst/>
          </a:prstGeom>
        </p:spPr>
        <p:txBody>
          <a:bodyPr wrap="square" anchor="ctr">
            <a:noAutofit/>
          </a:bodyPr>
          <a:lstStyle/>
          <a:p>
            <a:pPr algn="ctr"/>
            <a:r>
              <a:rPr lang="en-US" sz="1600" dirty="0"/>
              <a:t>Your company is recognized as a military-friendly organization.</a:t>
            </a:r>
          </a:p>
        </p:txBody>
      </p:sp>
      <p:sp>
        <p:nvSpPr>
          <p:cNvPr id="7" name="Oval 6">
            <a:extLst>
              <a:ext uri="{FF2B5EF4-FFF2-40B4-BE49-F238E27FC236}">
                <a16:creationId xmlns:a16="http://schemas.microsoft.com/office/drawing/2014/main" id="{9095507C-E038-4786-A5CB-2D6C9CFC48DF}"/>
              </a:ext>
            </a:extLst>
          </p:cNvPr>
          <p:cNvSpPr/>
          <p:nvPr/>
        </p:nvSpPr>
        <p:spPr>
          <a:xfrm>
            <a:off x="978748" y="2443095"/>
            <a:ext cx="1333495" cy="1333495"/>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513B26-8999-4E0F-9D68-B94B97BCE748}"/>
              </a:ext>
            </a:extLst>
          </p:cNvPr>
          <p:cNvSpPr/>
          <p:nvPr/>
        </p:nvSpPr>
        <p:spPr>
          <a:xfrm>
            <a:off x="0" y="5150323"/>
            <a:ext cx="12192000" cy="138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D08C7E-2943-43F9-AA40-62B69D5A2B30}"/>
              </a:ext>
            </a:extLst>
          </p:cNvPr>
          <p:cNvSpPr/>
          <p:nvPr/>
        </p:nvSpPr>
        <p:spPr>
          <a:xfrm>
            <a:off x="3277909" y="3909100"/>
            <a:ext cx="2671860" cy="1077218"/>
          </a:xfrm>
          <a:prstGeom prst="rect">
            <a:avLst/>
          </a:prstGeom>
        </p:spPr>
        <p:txBody>
          <a:bodyPr wrap="square" anchor="ctr">
            <a:noAutofit/>
          </a:bodyPr>
          <a:lstStyle/>
          <a:p>
            <a:pPr algn="ctr"/>
            <a:r>
              <a:rPr lang="en-US" sz="1600" dirty="0"/>
              <a:t>Your company’s </a:t>
            </a:r>
            <a:br>
              <a:rPr lang="en-US" sz="1600" dirty="0"/>
            </a:br>
            <a:r>
              <a:rPr lang="en-US" sz="1600" dirty="0"/>
              <a:t>brand reinforces its vision, mission and values.</a:t>
            </a:r>
          </a:p>
        </p:txBody>
      </p:sp>
      <p:sp>
        <p:nvSpPr>
          <p:cNvPr id="11" name="Rectangle 10">
            <a:extLst>
              <a:ext uri="{FF2B5EF4-FFF2-40B4-BE49-F238E27FC236}">
                <a16:creationId xmlns:a16="http://schemas.microsoft.com/office/drawing/2014/main" id="{2A72210D-79E3-4BCC-9A85-A1D7BCE52809}"/>
              </a:ext>
            </a:extLst>
          </p:cNvPr>
          <p:cNvSpPr/>
          <p:nvPr/>
        </p:nvSpPr>
        <p:spPr>
          <a:xfrm>
            <a:off x="6246253" y="3909100"/>
            <a:ext cx="2671860" cy="1077218"/>
          </a:xfrm>
          <a:prstGeom prst="rect">
            <a:avLst/>
          </a:prstGeom>
        </p:spPr>
        <p:txBody>
          <a:bodyPr wrap="square" anchor="ctr">
            <a:noAutofit/>
          </a:bodyPr>
          <a:lstStyle/>
          <a:p>
            <a:pPr algn="ctr"/>
            <a:r>
              <a:rPr lang="en-US" sz="1600" dirty="0"/>
              <a:t>Your organizational </a:t>
            </a:r>
            <a:br>
              <a:rPr lang="en-US" sz="1600" dirty="0"/>
            </a:br>
            <a:r>
              <a:rPr lang="en-US" sz="1600" dirty="0"/>
              <a:t>culture is inclusive.</a:t>
            </a:r>
          </a:p>
        </p:txBody>
      </p:sp>
      <p:sp>
        <p:nvSpPr>
          <p:cNvPr id="12" name="Rectangle 11">
            <a:extLst>
              <a:ext uri="{FF2B5EF4-FFF2-40B4-BE49-F238E27FC236}">
                <a16:creationId xmlns:a16="http://schemas.microsoft.com/office/drawing/2014/main" id="{74E98C42-2B9E-421D-9C89-565FF6D093BB}"/>
              </a:ext>
            </a:extLst>
          </p:cNvPr>
          <p:cNvSpPr/>
          <p:nvPr/>
        </p:nvSpPr>
        <p:spPr>
          <a:xfrm>
            <a:off x="9214598" y="3909100"/>
            <a:ext cx="2671860" cy="1077218"/>
          </a:xfrm>
          <a:prstGeom prst="rect">
            <a:avLst/>
          </a:prstGeom>
        </p:spPr>
        <p:txBody>
          <a:bodyPr wrap="square" anchor="ctr">
            <a:noAutofit/>
          </a:bodyPr>
          <a:lstStyle/>
          <a:p>
            <a:pPr algn="ctr"/>
            <a:r>
              <a:rPr lang="en-US" sz="1600" dirty="0"/>
              <a:t>Your position responsibilities have a clear purpose and align with your organization’s goals.</a:t>
            </a:r>
          </a:p>
        </p:txBody>
      </p:sp>
      <p:sp>
        <p:nvSpPr>
          <p:cNvPr id="14" name="Oval 13">
            <a:extLst>
              <a:ext uri="{FF2B5EF4-FFF2-40B4-BE49-F238E27FC236}">
                <a16:creationId xmlns:a16="http://schemas.microsoft.com/office/drawing/2014/main" id="{8E895A5B-E4A9-42AC-AFB7-4B634E59FAC3}"/>
              </a:ext>
            </a:extLst>
          </p:cNvPr>
          <p:cNvSpPr/>
          <p:nvPr/>
        </p:nvSpPr>
        <p:spPr>
          <a:xfrm>
            <a:off x="3947092" y="2443095"/>
            <a:ext cx="1333495" cy="1333495"/>
          </a:xfrm>
          <a:prstGeom prst="ellipse">
            <a:avLst/>
          </a:prstGeom>
          <a:solidFill>
            <a:srgbClr val="FCC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9808D9D-251E-4968-8FD9-4ABA3B105A6B}"/>
              </a:ext>
            </a:extLst>
          </p:cNvPr>
          <p:cNvSpPr/>
          <p:nvPr/>
        </p:nvSpPr>
        <p:spPr>
          <a:xfrm>
            <a:off x="6915436" y="2443095"/>
            <a:ext cx="1333495" cy="1333495"/>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6E4A467-78EC-4FC6-A15A-DFAC7035F148}"/>
              </a:ext>
            </a:extLst>
          </p:cNvPr>
          <p:cNvSpPr/>
          <p:nvPr/>
        </p:nvSpPr>
        <p:spPr>
          <a:xfrm>
            <a:off x="9883781" y="2443095"/>
            <a:ext cx="1333495" cy="1333495"/>
          </a:xfrm>
          <a:prstGeom prst="ellipse">
            <a:avLst/>
          </a:prstGeom>
          <a:solidFill>
            <a:srgbClr val="FCC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DE42B90-BD7A-4F1F-832E-04C23BCA3FCA}"/>
              </a:ext>
            </a:extLst>
          </p:cNvPr>
          <p:cNvCxnSpPr/>
          <p:nvPr/>
        </p:nvCxnSpPr>
        <p:spPr>
          <a:xfrm>
            <a:off x="3129667" y="3333666"/>
            <a:ext cx="0" cy="164312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025C46-778D-4DAF-ACFE-3648F7B718D4}"/>
              </a:ext>
            </a:extLst>
          </p:cNvPr>
          <p:cNvCxnSpPr/>
          <p:nvPr/>
        </p:nvCxnSpPr>
        <p:spPr>
          <a:xfrm>
            <a:off x="6096000" y="3333666"/>
            <a:ext cx="0" cy="164312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E4A6C4-BE50-4510-9CDD-C7012E896750}"/>
              </a:ext>
            </a:extLst>
          </p:cNvPr>
          <p:cNvCxnSpPr/>
          <p:nvPr/>
        </p:nvCxnSpPr>
        <p:spPr>
          <a:xfrm>
            <a:off x="9066356" y="3333666"/>
            <a:ext cx="0" cy="164312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D64E579E-EAE5-4262-900C-3202E03025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7360" y="2634569"/>
            <a:ext cx="879426" cy="879426"/>
          </a:xfrm>
          <a:prstGeom prst="rect">
            <a:avLst/>
          </a:prstGeom>
        </p:spPr>
      </p:pic>
      <p:pic>
        <p:nvPicPr>
          <p:cNvPr id="28" name="Graphic 27">
            <a:extLst>
              <a:ext uri="{FF2B5EF4-FFF2-40B4-BE49-F238E27FC236}">
                <a16:creationId xmlns:a16="http://schemas.microsoft.com/office/drawing/2014/main" id="{3293EC6E-9F98-482E-9C2C-E9570D7E83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07750" y="2735409"/>
            <a:ext cx="748867" cy="748867"/>
          </a:xfrm>
          <a:prstGeom prst="rect">
            <a:avLst/>
          </a:prstGeom>
        </p:spPr>
      </p:pic>
      <p:pic>
        <p:nvPicPr>
          <p:cNvPr id="30" name="Graphic 29">
            <a:extLst>
              <a:ext uri="{FF2B5EF4-FFF2-40B4-BE49-F238E27FC236}">
                <a16:creationId xmlns:a16="http://schemas.microsoft.com/office/drawing/2014/main" id="{50521664-0BF6-4753-9490-9F0BA4DA0B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80112" y="2686086"/>
            <a:ext cx="740832" cy="740832"/>
          </a:xfrm>
          <a:prstGeom prst="rect">
            <a:avLst/>
          </a:prstGeom>
        </p:spPr>
      </p:pic>
      <p:pic>
        <p:nvPicPr>
          <p:cNvPr id="32" name="Graphic 31">
            <a:extLst>
              <a:ext uri="{FF2B5EF4-FFF2-40B4-BE49-F238E27FC236}">
                <a16:creationId xmlns:a16="http://schemas.microsoft.com/office/drawing/2014/main" id="{9281DE3C-672E-45D3-94DC-01B9F0D035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41342" y="2705689"/>
            <a:ext cx="808306" cy="808306"/>
          </a:xfrm>
          <a:prstGeom prst="rect">
            <a:avLst/>
          </a:prstGeom>
        </p:spPr>
      </p:pic>
      <p:sp>
        <p:nvSpPr>
          <p:cNvPr id="29" name="Rectangle 28">
            <a:extLst>
              <a:ext uri="{FF2B5EF4-FFF2-40B4-BE49-F238E27FC236}">
                <a16:creationId xmlns:a16="http://schemas.microsoft.com/office/drawing/2014/main" id="{17EEED18-25FC-4229-BF0B-80BB28C33011}"/>
              </a:ext>
            </a:extLst>
          </p:cNvPr>
          <p:cNvSpPr/>
          <p:nvPr/>
        </p:nvSpPr>
        <p:spPr>
          <a:xfrm>
            <a:off x="9763125" y="1"/>
            <a:ext cx="2124076" cy="315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300" dirty="0"/>
              <a:t>EMPLOYER READINESS</a:t>
            </a:r>
          </a:p>
        </p:txBody>
      </p:sp>
    </p:spTree>
    <p:extLst>
      <p:ext uri="{BB962C8B-B14F-4D97-AF65-F5344CB8AC3E}">
        <p14:creationId xmlns:p14="http://schemas.microsoft.com/office/powerpoint/2010/main" val="2009667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E00EF-5141-48AB-9416-5509D5D21701}"/>
              </a:ext>
            </a:extLst>
          </p:cNvPr>
          <p:cNvSpPr>
            <a:spLocks noGrp="1"/>
          </p:cNvSpPr>
          <p:nvPr>
            <p:ph type="title" idx="4294967295"/>
          </p:nvPr>
        </p:nvSpPr>
        <p:spPr>
          <a:xfrm>
            <a:off x="83890" y="155949"/>
            <a:ext cx="7793372" cy="1325563"/>
          </a:xfrm>
        </p:spPr>
        <p:txBody>
          <a:bodyPr>
            <a:normAutofit fontScale="90000"/>
          </a:bodyPr>
          <a:lstStyle/>
          <a:p>
            <a:r>
              <a:rPr lang="en-US" sz="3200" b="1" dirty="0">
                <a:solidFill>
                  <a:srgbClr val="1B3B68"/>
                </a:solidFill>
                <a:latin typeface="Proxima Nova Light"/>
              </a:rPr>
              <a:t>CONSIDER YOUR WHY: WHY DO YOU WANT TO HIRE VETERANS OR MILITARY SPOUSES?</a:t>
            </a:r>
          </a:p>
        </p:txBody>
      </p:sp>
      <p:sp>
        <p:nvSpPr>
          <p:cNvPr id="4" name="Rectangle 3">
            <a:extLst>
              <a:ext uri="{FF2B5EF4-FFF2-40B4-BE49-F238E27FC236}">
                <a16:creationId xmlns:a16="http://schemas.microsoft.com/office/drawing/2014/main" id="{D2F2CD31-DFFC-47C5-9FD6-C169C7EBC3C9}"/>
              </a:ext>
            </a:extLst>
          </p:cNvPr>
          <p:cNvSpPr/>
          <p:nvPr/>
        </p:nvSpPr>
        <p:spPr>
          <a:xfrm>
            <a:off x="6096000" y="1520824"/>
            <a:ext cx="6096000" cy="4619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pic>
        <p:nvPicPr>
          <p:cNvPr id="5" name="Picture 4">
            <a:extLst>
              <a:ext uri="{FF2B5EF4-FFF2-40B4-BE49-F238E27FC236}">
                <a16:creationId xmlns:a16="http://schemas.microsoft.com/office/drawing/2014/main" id="{31EA223F-3577-4C78-AA26-061D4986D271}"/>
              </a:ext>
            </a:extLst>
          </p:cNvPr>
          <p:cNvPicPr>
            <a:picLocks noChangeAspect="1"/>
          </p:cNvPicPr>
          <p:nvPr/>
        </p:nvPicPr>
        <p:blipFill rotWithShape="1">
          <a:blip r:embed="rId3"/>
          <a:srcRect r="12028"/>
          <a:stretch/>
        </p:blipFill>
        <p:spPr>
          <a:xfrm>
            <a:off x="0" y="1520824"/>
            <a:ext cx="6096000" cy="4619625"/>
          </a:xfrm>
          <a:prstGeom prst="rect">
            <a:avLst/>
          </a:prstGeom>
        </p:spPr>
      </p:pic>
      <p:sp>
        <p:nvSpPr>
          <p:cNvPr id="10" name="Rectangle 9">
            <a:extLst>
              <a:ext uri="{FF2B5EF4-FFF2-40B4-BE49-F238E27FC236}">
                <a16:creationId xmlns:a16="http://schemas.microsoft.com/office/drawing/2014/main" id="{213F968C-DD58-4E98-B6F3-1C0DF7C755F7}"/>
              </a:ext>
            </a:extLst>
          </p:cNvPr>
          <p:cNvSpPr/>
          <p:nvPr/>
        </p:nvSpPr>
        <p:spPr>
          <a:xfrm rot="5400000">
            <a:off x="3775371" y="3781721"/>
            <a:ext cx="4619625" cy="97831"/>
          </a:xfrm>
          <a:prstGeom prst="rect">
            <a:avLst/>
          </a:prstGeom>
          <a:solidFill>
            <a:srgbClr val="FCC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26423B3-36EB-498B-807E-4A4539E14FE9}"/>
              </a:ext>
            </a:extLst>
          </p:cNvPr>
          <p:cNvGrpSpPr/>
          <p:nvPr/>
        </p:nvGrpSpPr>
        <p:grpSpPr>
          <a:xfrm>
            <a:off x="6536862" y="1721374"/>
            <a:ext cx="5516136" cy="492443"/>
            <a:chOff x="6536862" y="1735888"/>
            <a:chExt cx="5516136" cy="492443"/>
          </a:xfrm>
        </p:grpSpPr>
        <p:sp>
          <p:nvSpPr>
            <p:cNvPr id="11" name="Rectangle 10">
              <a:extLst>
                <a:ext uri="{FF2B5EF4-FFF2-40B4-BE49-F238E27FC236}">
                  <a16:creationId xmlns:a16="http://schemas.microsoft.com/office/drawing/2014/main" id="{C5CB3D4F-EC38-47B2-BB26-9D838ECC37D8}"/>
                </a:ext>
              </a:extLst>
            </p:cNvPr>
            <p:cNvSpPr/>
            <p:nvPr/>
          </p:nvSpPr>
          <p:spPr>
            <a:xfrm>
              <a:off x="6972300" y="1735888"/>
              <a:ext cx="5080698" cy="492443"/>
            </a:xfrm>
            <a:prstGeom prst="rect">
              <a:avLst/>
            </a:prstGeom>
          </p:spPr>
          <p:txBody>
            <a:bodyPr wrap="square" lIns="0" tIns="0" rIns="0" bIns="0" anchor="ctr">
              <a:spAutoFit/>
            </a:bodyPr>
            <a:lstStyle/>
            <a:p>
              <a:r>
                <a:rPr lang="en-US" sz="1600" dirty="0"/>
                <a:t>Veterans and military spouses have unique skills, knowledge </a:t>
              </a:r>
              <a:br>
                <a:rPr lang="en-US" sz="1600" dirty="0"/>
              </a:br>
              <a:r>
                <a:rPr lang="en-US" sz="1600" dirty="0"/>
                <a:t>and abilities (SKAs).</a:t>
              </a:r>
            </a:p>
          </p:txBody>
        </p:sp>
        <p:pic>
          <p:nvPicPr>
            <p:cNvPr id="12" name="Graphic 11">
              <a:extLst>
                <a:ext uri="{FF2B5EF4-FFF2-40B4-BE49-F238E27FC236}">
                  <a16:creationId xmlns:a16="http://schemas.microsoft.com/office/drawing/2014/main" id="{44C75C1D-C327-43B9-AB03-5E802C7A40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6862" y="1851471"/>
              <a:ext cx="261274" cy="261274"/>
            </a:xfrm>
            <a:prstGeom prst="rect">
              <a:avLst/>
            </a:prstGeom>
          </p:spPr>
        </p:pic>
      </p:grpSp>
      <p:grpSp>
        <p:nvGrpSpPr>
          <p:cNvPr id="40" name="Group 39">
            <a:extLst>
              <a:ext uri="{FF2B5EF4-FFF2-40B4-BE49-F238E27FC236}">
                <a16:creationId xmlns:a16="http://schemas.microsoft.com/office/drawing/2014/main" id="{8CBA0802-0DD8-4CCF-B98E-1DE261BF103A}"/>
              </a:ext>
            </a:extLst>
          </p:cNvPr>
          <p:cNvGrpSpPr/>
          <p:nvPr/>
        </p:nvGrpSpPr>
        <p:grpSpPr>
          <a:xfrm>
            <a:off x="6536862" y="2413998"/>
            <a:ext cx="5350338" cy="261274"/>
            <a:chOff x="6536862" y="2497863"/>
            <a:chExt cx="5350338" cy="261274"/>
          </a:xfrm>
        </p:grpSpPr>
        <p:sp>
          <p:nvSpPr>
            <p:cNvPr id="15" name="Rectangle 14">
              <a:extLst>
                <a:ext uri="{FF2B5EF4-FFF2-40B4-BE49-F238E27FC236}">
                  <a16:creationId xmlns:a16="http://schemas.microsoft.com/office/drawing/2014/main" id="{5E88086B-C8E2-4F7D-93BE-7A4799473E4A}"/>
                </a:ext>
              </a:extLst>
            </p:cNvPr>
            <p:cNvSpPr/>
            <p:nvPr/>
          </p:nvSpPr>
          <p:spPr>
            <a:xfrm>
              <a:off x="6972300" y="2505390"/>
              <a:ext cx="4914900" cy="246221"/>
            </a:xfrm>
            <a:prstGeom prst="rect">
              <a:avLst/>
            </a:prstGeom>
          </p:spPr>
          <p:txBody>
            <a:bodyPr wrap="square" lIns="0" tIns="0" rIns="0" bIns="0" anchor="ctr">
              <a:spAutoFit/>
            </a:bodyPr>
            <a:lstStyle/>
            <a:p>
              <a:r>
                <a:rPr lang="en-US" sz="1600" dirty="0"/>
                <a:t>Your organizational needs are aligned with their SKAs.</a:t>
              </a:r>
            </a:p>
          </p:txBody>
        </p:sp>
        <p:pic>
          <p:nvPicPr>
            <p:cNvPr id="16" name="Graphic 15">
              <a:extLst>
                <a:ext uri="{FF2B5EF4-FFF2-40B4-BE49-F238E27FC236}">
                  <a16:creationId xmlns:a16="http://schemas.microsoft.com/office/drawing/2014/main" id="{5B71C8AA-0E0D-4D5C-86EC-571974FFCE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6862" y="2497863"/>
              <a:ext cx="261274" cy="261274"/>
            </a:xfrm>
            <a:prstGeom prst="rect">
              <a:avLst/>
            </a:prstGeom>
          </p:spPr>
        </p:pic>
      </p:grpSp>
      <p:cxnSp>
        <p:nvCxnSpPr>
          <p:cNvPr id="9" name="Straight Connector 8">
            <a:extLst>
              <a:ext uri="{FF2B5EF4-FFF2-40B4-BE49-F238E27FC236}">
                <a16:creationId xmlns:a16="http://schemas.microsoft.com/office/drawing/2014/main" id="{A6EC0D59-4494-418B-8A7C-0C8AA0854150}"/>
              </a:ext>
            </a:extLst>
          </p:cNvPr>
          <p:cNvCxnSpPr>
            <a:cxnSpLocks/>
          </p:cNvCxnSpPr>
          <p:nvPr/>
        </p:nvCxnSpPr>
        <p:spPr>
          <a:xfrm flipH="1">
            <a:off x="6536863" y="2313907"/>
            <a:ext cx="53503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88771F9A-C1F2-44F2-9012-A56E14488F4C}"/>
              </a:ext>
            </a:extLst>
          </p:cNvPr>
          <p:cNvGrpSpPr/>
          <p:nvPr/>
        </p:nvGrpSpPr>
        <p:grpSpPr>
          <a:xfrm>
            <a:off x="6536862" y="2875454"/>
            <a:ext cx="5350338" cy="738664"/>
            <a:chOff x="6536862" y="3028671"/>
            <a:chExt cx="5350338" cy="738664"/>
          </a:xfrm>
        </p:grpSpPr>
        <p:sp>
          <p:nvSpPr>
            <p:cNvPr id="18" name="Rectangle 17">
              <a:extLst>
                <a:ext uri="{FF2B5EF4-FFF2-40B4-BE49-F238E27FC236}">
                  <a16:creationId xmlns:a16="http://schemas.microsoft.com/office/drawing/2014/main" id="{28785BEC-088E-495A-B106-4799C3997BDB}"/>
                </a:ext>
              </a:extLst>
            </p:cNvPr>
            <p:cNvSpPr/>
            <p:nvPr/>
          </p:nvSpPr>
          <p:spPr>
            <a:xfrm>
              <a:off x="6972300" y="3028671"/>
              <a:ext cx="4914900" cy="738664"/>
            </a:xfrm>
            <a:prstGeom prst="rect">
              <a:avLst/>
            </a:prstGeom>
          </p:spPr>
          <p:txBody>
            <a:bodyPr wrap="square" lIns="0" tIns="0" rIns="0" bIns="0" anchor="ctr">
              <a:spAutoFit/>
            </a:bodyPr>
            <a:lstStyle/>
            <a:p>
              <a:r>
                <a:rPr lang="en-US" sz="1600" dirty="0"/>
                <a:t>Companies generally gain enormous goodwill from customers and a boost in their public image when they commit to hiring more military veterans.</a:t>
              </a:r>
              <a:r>
                <a:rPr lang="en-US" sz="1600" baseline="30000" dirty="0"/>
                <a:t> (15)</a:t>
              </a:r>
            </a:p>
          </p:txBody>
        </p:sp>
        <p:pic>
          <p:nvPicPr>
            <p:cNvPr id="19" name="Graphic 18">
              <a:extLst>
                <a:ext uri="{FF2B5EF4-FFF2-40B4-BE49-F238E27FC236}">
                  <a16:creationId xmlns:a16="http://schemas.microsoft.com/office/drawing/2014/main" id="{F3A435C7-3250-4008-8693-B23677531C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6862" y="3267365"/>
              <a:ext cx="261274" cy="261274"/>
            </a:xfrm>
            <a:prstGeom prst="rect">
              <a:avLst/>
            </a:prstGeom>
          </p:spPr>
        </p:pic>
      </p:grpSp>
      <p:grpSp>
        <p:nvGrpSpPr>
          <p:cNvPr id="38" name="Group 37">
            <a:extLst>
              <a:ext uri="{FF2B5EF4-FFF2-40B4-BE49-F238E27FC236}">
                <a16:creationId xmlns:a16="http://schemas.microsoft.com/office/drawing/2014/main" id="{61C29C51-C4D6-4EBF-9451-AA6A625188EF}"/>
              </a:ext>
            </a:extLst>
          </p:cNvPr>
          <p:cNvGrpSpPr/>
          <p:nvPr/>
        </p:nvGrpSpPr>
        <p:grpSpPr>
          <a:xfrm>
            <a:off x="6536862" y="3814300"/>
            <a:ext cx="5350338" cy="492443"/>
            <a:chOff x="6536862" y="3921284"/>
            <a:chExt cx="5350338" cy="492443"/>
          </a:xfrm>
        </p:grpSpPr>
        <p:sp>
          <p:nvSpPr>
            <p:cNvPr id="24" name="Rectangle 23">
              <a:extLst>
                <a:ext uri="{FF2B5EF4-FFF2-40B4-BE49-F238E27FC236}">
                  <a16:creationId xmlns:a16="http://schemas.microsoft.com/office/drawing/2014/main" id="{AE801F42-83B7-419E-8098-98C512DD9B65}"/>
                </a:ext>
              </a:extLst>
            </p:cNvPr>
            <p:cNvSpPr/>
            <p:nvPr/>
          </p:nvSpPr>
          <p:spPr>
            <a:xfrm>
              <a:off x="6972300" y="3921284"/>
              <a:ext cx="4914900" cy="492443"/>
            </a:xfrm>
            <a:prstGeom prst="rect">
              <a:avLst/>
            </a:prstGeom>
          </p:spPr>
          <p:txBody>
            <a:bodyPr wrap="square" lIns="0" tIns="0" rIns="0" bIns="0" anchor="ctr">
              <a:spAutoFit/>
            </a:bodyPr>
            <a:lstStyle/>
            <a:p>
              <a:r>
                <a:rPr lang="en-US" sz="1600" dirty="0"/>
                <a:t>Veteran’s and military spouse competencies align with your </a:t>
              </a:r>
              <a:br>
                <a:rPr lang="en-US" sz="1600" dirty="0"/>
              </a:br>
              <a:r>
                <a:rPr lang="en-US" sz="1600" dirty="0"/>
                <a:t>corporate values.</a:t>
              </a:r>
            </a:p>
          </p:txBody>
        </p:sp>
        <p:pic>
          <p:nvPicPr>
            <p:cNvPr id="25" name="Graphic 24">
              <a:extLst>
                <a:ext uri="{FF2B5EF4-FFF2-40B4-BE49-F238E27FC236}">
                  <a16:creationId xmlns:a16="http://schemas.microsoft.com/office/drawing/2014/main" id="{495590AC-83FC-46CC-A799-37EA4A9CC4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6862" y="4036867"/>
              <a:ext cx="261274" cy="261274"/>
            </a:xfrm>
            <a:prstGeom prst="rect">
              <a:avLst/>
            </a:prstGeom>
          </p:spPr>
        </p:pic>
      </p:grpSp>
      <p:grpSp>
        <p:nvGrpSpPr>
          <p:cNvPr id="42" name="Group 41">
            <a:extLst>
              <a:ext uri="{FF2B5EF4-FFF2-40B4-BE49-F238E27FC236}">
                <a16:creationId xmlns:a16="http://schemas.microsoft.com/office/drawing/2014/main" id="{6477D14C-37D2-45E2-B71D-1AD2627482A4}"/>
              </a:ext>
            </a:extLst>
          </p:cNvPr>
          <p:cNvGrpSpPr/>
          <p:nvPr/>
        </p:nvGrpSpPr>
        <p:grpSpPr>
          <a:xfrm>
            <a:off x="6536862" y="4506925"/>
            <a:ext cx="5350338" cy="492443"/>
            <a:chOff x="6536862" y="4567676"/>
            <a:chExt cx="5350338" cy="492443"/>
          </a:xfrm>
        </p:grpSpPr>
        <p:sp>
          <p:nvSpPr>
            <p:cNvPr id="27" name="Rectangle 26">
              <a:extLst>
                <a:ext uri="{FF2B5EF4-FFF2-40B4-BE49-F238E27FC236}">
                  <a16:creationId xmlns:a16="http://schemas.microsoft.com/office/drawing/2014/main" id="{A31D9908-7392-453C-A3E4-6CBB0BDE7CDA}"/>
                </a:ext>
              </a:extLst>
            </p:cNvPr>
            <p:cNvSpPr/>
            <p:nvPr/>
          </p:nvSpPr>
          <p:spPr>
            <a:xfrm>
              <a:off x="6972300" y="4567676"/>
              <a:ext cx="4914900" cy="492443"/>
            </a:xfrm>
            <a:prstGeom prst="rect">
              <a:avLst/>
            </a:prstGeom>
          </p:spPr>
          <p:txBody>
            <a:bodyPr wrap="square" lIns="0" tIns="0" rIns="0" bIns="0" anchor="ctr">
              <a:spAutoFit/>
            </a:bodyPr>
            <a:lstStyle/>
            <a:p>
              <a:r>
                <a:rPr lang="en-US" sz="1600" dirty="0"/>
                <a:t>You want to demonstrate appreciation for their service to the nation.</a:t>
              </a:r>
            </a:p>
          </p:txBody>
        </p:sp>
        <p:pic>
          <p:nvPicPr>
            <p:cNvPr id="28" name="Graphic 27">
              <a:extLst>
                <a:ext uri="{FF2B5EF4-FFF2-40B4-BE49-F238E27FC236}">
                  <a16:creationId xmlns:a16="http://schemas.microsoft.com/office/drawing/2014/main" id="{6301EBB5-D166-4902-B988-6A81C526C1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6862" y="4683259"/>
              <a:ext cx="261274" cy="261274"/>
            </a:xfrm>
            <a:prstGeom prst="rect">
              <a:avLst/>
            </a:prstGeom>
          </p:spPr>
        </p:pic>
      </p:grpSp>
      <p:grpSp>
        <p:nvGrpSpPr>
          <p:cNvPr id="43" name="Group 42">
            <a:extLst>
              <a:ext uri="{FF2B5EF4-FFF2-40B4-BE49-F238E27FC236}">
                <a16:creationId xmlns:a16="http://schemas.microsoft.com/office/drawing/2014/main" id="{CD8E675F-2C81-45E7-A4A6-EC338DF1EF3C}"/>
              </a:ext>
            </a:extLst>
          </p:cNvPr>
          <p:cNvGrpSpPr/>
          <p:nvPr/>
        </p:nvGrpSpPr>
        <p:grpSpPr>
          <a:xfrm>
            <a:off x="6536862" y="5199552"/>
            <a:ext cx="5350338" cy="738664"/>
            <a:chOff x="6536862" y="5214066"/>
            <a:chExt cx="5350338" cy="738664"/>
          </a:xfrm>
        </p:grpSpPr>
        <p:sp>
          <p:nvSpPr>
            <p:cNvPr id="30" name="Rectangle 29">
              <a:extLst>
                <a:ext uri="{FF2B5EF4-FFF2-40B4-BE49-F238E27FC236}">
                  <a16:creationId xmlns:a16="http://schemas.microsoft.com/office/drawing/2014/main" id="{F5739185-C249-4F5A-BBF0-4FBBC7B6C69C}"/>
                </a:ext>
              </a:extLst>
            </p:cNvPr>
            <p:cNvSpPr/>
            <p:nvPr/>
          </p:nvSpPr>
          <p:spPr>
            <a:xfrm>
              <a:off x="6972300" y="5214066"/>
              <a:ext cx="4914900" cy="738664"/>
            </a:xfrm>
            <a:prstGeom prst="rect">
              <a:avLst/>
            </a:prstGeom>
          </p:spPr>
          <p:txBody>
            <a:bodyPr wrap="square" lIns="0" tIns="0" rIns="0" bIns="0" anchor="ctr">
              <a:spAutoFit/>
            </a:bodyPr>
            <a:lstStyle/>
            <a:p>
              <a:r>
                <a:rPr lang="en-US" sz="1600" dirty="0"/>
                <a:t>Companies can earn up to $10,000 in federal and state tax credits through the Work Opportunity </a:t>
              </a:r>
              <a:br>
                <a:rPr lang="en-US" sz="1600" dirty="0"/>
              </a:br>
              <a:r>
                <a:rPr lang="en-US" sz="1600" dirty="0"/>
                <a:t>Tax Credit (WOTC). </a:t>
              </a:r>
              <a:r>
                <a:rPr lang="en-US" sz="1600" baseline="30000" dirty="0"/>
                <a:t>(16)</a:t>
              </a:r>
            </a:p>
          </p:txBody>
        </p:sp>
        <p:pic>
          <p:nvPicPr>
            <p:cNvPr id="31" name="Graphic 30">
              <a:extLst>
                <a:ext uri="{FF2B5EF4-FFF2-40B4-BE49-F238E27FC236}">
                  <a16:creationId xmlns:a16="http://schemas.microsoft.com/office/drawing/2014/main" id="{9F76CB0C-E1B8-45FD-B322-F4B14B59DE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6862" y="5452759"/>
              <a:ext cx="261274" cy="261274"/>
            </a:xfrm>
            <a:prstGeom prst="rect">
              <a:avLst/>
            </a:prstGeom>
          </p:spPr>
        </p:pic>
      </p:grpSp>
      <p:cxnSp>
        <p:nvCxnSpPr>
          <p:cNvPr id="45" name="Straight Connector 44">
            <a:extLst>
              <a:ext uri="{FF2B5EF4-FFF2-40B4-BE49-F238E27FC236}">
                <a16:creationId xmlns:a16="http://schemas.microsoft.com/office/drawing/2014/main" id="{D3E83A1D-F78B-420C-8AF3-C47798EADD5C}"/>
              </a:ext>
            </a:extLst>
          </p:cNvPr>
          <p:cNvCxnSpPr>
            <a:cxnSpLocks/>
          </p:cNvCxnSpPr>
          <p:nvPr/>
        </p:nvCxnSpPr>
        <p:spPr>
          <a:xfrm flipH="1">
            <a:off x="6536863" y="2775363"/>
            <a:ext cx="53503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6A7399F-83B0-484A-90A3-18273D64D223}"/>
              </a:ext>
            </a:extLst>
          </p:cNvPr>
          <p:cNvCxnSpPr>
            <a:cxnSpLocks/>
          </p:cNvCxnSpPr>
          <p:nvPr/>
        </p:nvCxnSpPr>
        <p:spPr>
          <a:xfrm flipH="1">
            <a:off x="6536863" y="3714209"/>
            <a:ext cx="53503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47E622B-2896-4817-9D79-83AF1E358EFC}"/>
              </a:ext>
            </a:extLst>
          </p:cNvPr>
          <p:cNvCxnSpPr>
            <a:cxnSpLocks/>
          </p:cNvCxnSpPr>
          <p:nvPr/>
        </p:nvCxnSpPr>
        <p:spPr>
          <a:xfrm flipH="1">
            <a:off x="6536863" y="4406834"/>
            <a:ext cx="53503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24839AF-6450-4B72-82BA-A4170AFC4497}"/>
              </a:ext>
            </a:extLst>
          </p:cNvPr>
          <p:cNvCxnSpPr>
            <a:cxnSpLocks/>
          </p:cNvCxnSpPr>
          <p:nvPr/>
        </p:nvCxnSpPr>
        <p:spPr>
          <a:xfrm flipH="1">
            <a:off x="6536863" y="5099460"/>
            <a:ext cx="53503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FC76F05-3322-4878-9039-296A548074C1}"/>
              </a:ext>
            </a:extLst>
          </p:cNvPr>
          <p:cNvSpPr/>
          <p:nvPr/>
        </p:nvSpPr>
        <p:spPr>
          <a:xfrm>
            <a:off x="9763124" y="8872"/>
            <a:ext cx="2124076" cy="315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300" dirty="0"/>
              <a:t>EMPLOYER READINESS</a:t>
            </a:r>
          </a:p>
        </p:txBody>
      </p:sp>
    </p:spTree>
    <p:extLst>
      <p:ext uri="{BB962C8B-B14F-4D97-AF65-F5344CB8AC3E}">
        <p14:creationId xmlns:p14="http://schemas.microsoft.com/office/powerpoint/2010/main" val="3378951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674703-5696-4D41-82CE-510B16883391}"/>
              </a:ext>
            </a:extLst>
          </p:cNvPr>
          <p:cNvSpPr txBox="1"/>
          <p:nvPr/>
        </p:nvSpPr>
        <p:spPr>
          <a:xfrm>
            <a:off x="473232" y="288516"/>
            <a:ext cx="11322527" cy="954107"/>
          </a:xfrm>
          <a:prstGeom prst="rect">
            <a:avLst/>
          </a:prstGeom>
          <a:noFill/>
        </p:spPr>
        <p:txBody>
          <a:bodyPr wrap="square" lIns="91440" tIns="45720" rIns="91440" bIns="45720" rtlCol="0" anchor="t">
            <a:spAutoFit/>
          </a:bodyPr>
          <a:lstStyle/>
          <a:p>
            <a:r>
              <a:rPr lang="en-US" sz="2800" b="1" dirty="0">
                <a:solidFill>
                  <a:srgbClr val="1B3B68"/>
                </a:solidFill>
                <a:latin typeface="Proxima Nova Light"/>
              </a:rPr>
              <a:t>DETERMINE YOUR ORGANIZATION’S SPECIFIC BUSINESS CASE FOR HIRING VETERANS AND MILITARY SPOUSES</a:t>
            </a:r>
          </a:p>
        </p:txBody>
      </p:sp>
      <p:sp>
        <p:nvSpPr>
          <p:cNvPr id="3" name="TextBox 2">
            <a:extLst>
              <a:ext uri="{FF2B5EF4-FFF2-40B4-BE49-F238E27FC236}">
                <a16:creationId xmlns:a16="http://schemas.microsoft.com/office/drawing/2014/main" id="{EDCE7665-6322-42D0-AFC1-0E2903CF757C}"/>
              </a:ext>
            </a:extLst>
          </p:cNvPr>
          <p:cNvSpPr txBox="1"/>
          <p:nvPr/>
        </p:nvSpPr>
        <p:spPr>
          <a:xfrm>
            <a:off x="473232" y="1480197"/>
            <a:ext cx="3618596" cy="2062103"/>
          </a:xfrm>
          <a:prstGeom prst="rect">
            <a:avLst/>
          </a:prstGeom>
          <a:noFill/>
        </p:spPr>
        <p:txBody>
          <a:bodyPr wrap="square" rtlCol="0">
            <a:spAutoFit/>
          </a:bodyPr>
          <a:lstStyle/>
          <a:p>
            <a:r>
              <a:rPr lang="en-US" sz="1600" b="1" dirty="0">
                <a:solidFill>
                  <a:srgbClr val="1B3B68"/>
                </a:solidFill>
                <a:latin typeface="Proxima Nova Light" panose="02000506030000020004"/>
              </a:rPr>
              <a:t>What is a business case?</a:t>
            </a:r>
          </a:p>
          <a:p>
            <a:endParaRPr lang="en-US" sz="1600" dirty="0">
              <a:solidFill>
                <a:srgbClr val="333333"/>
              </a:solidFill>
              <a:latin typeface="Proxima Nova Light" panose="02000506030000020004"/>
            </a:endParaRPr>
          </a:p>
          <a:p>
            <a:r>
              <a:rPr lang="en-US" sz="1600" dirty="0">
                <a:solidFill>
                  <a:srgbClr val="333333"/>
                </a:solidFill>
                <a:latin typeface="Proxima Nova Light" panose="02000506030000020004"/>
              </a:rPr>
              <a:t>The business case captures the reasoning for initiating a project or task.  It is the information needed for authorization of a project and how it connects with the organization's overall goals.</a:t>
            </a:r>
          </a:p>
        </p:txBody>
      </p:sp>
      <p:sp>
        <p:nvSpPr>
          <p:cNvPr id="4" name="TextBox 3">
            <a:extLst>
              <a:ext uri="{FF2B5EF4-FFF2-40B4-BE49-F238E27FC236}">
                <a16:creationId xmlns:a16="http://schemas.microsoft.com/office/drawing/2014/main" id="{2B80F185-CBDB-45D0-80CB-D3F0283B9194}"/>
              </a:ext>
            </a:extLst>
          </p:cNvPr>
          <p:cNvSpPr txBox="1"/>
          <p:nvPr/>
        </p:nvSpPr>
        <p:spPr>
          <a:xfrm>
            <a:off x="5393759" y="1403253"/>
            <a:ext cx="5820450" cy="4278094"/>
          </a:xfrm>
          <a:prstGeom prst="rect">
            <a:avLst/>
          </a:prstGeom>
          <a:noFill/>
        </p:spPr>
        <p:txBody>
          <a:bodyPr wrap="square" rtlCol="0">
            <a:spAutoFit/>
          </a:bodyPr>
          <a:lstStyle/>
          <a:p>
            <a:r>
              <a:rPr lang="en-US" sz="1600" b="1" dirty="0">
                <a:solidFill>
                  <a:srgbClr val="1B3B68"/>
                </a:solidFill>
                <a:latin typeface="Proxima Nova Light" panose="02000506030000020004"/>
              </a:rPr>
              <a:t>Having a Business Case for Hiring Veterans and Military Spouses is Important Because:</a:t>
            </a:r>
          </a:p>
          <a:p>
            <a:endParaRPr lang="en-US" sz="1600" dirty="0">
              <a:solidFill>
                <a:srgbClr val="333333"/>
              </a:solidFill>
              <a:latin typeface="Proxima Nova Light" panose="02000506030000020004"/>
            </a:endParaRPr>
          </a:p>
          <a:p>
            <a:pPr marL="285750" indent="-285750">
              <a:buFont typeface="Wingdings" panose="05000000000000000000" pitchFamily="2" charset="2"/>
              <a:buChar char="ü"/>
            </a:pPr>
            <a:r>
              <a:rPr lang="en-US" sz="1600" dirty="0">
                <a:solidFill>
                  <a:srgbClr val="333333"/>
                </a:solidFill>
                <a:latin typeface="Proxima Nova Light" panose="02000506030000020004"/>
              </a:rPr>
              <a:t>It defines how hiring benefits the business.</a:t>
            </a:r>
          </a:p>
          <a:p>
            <a:pPr marL="285750" indent="-285750">
              <a:buFont typeface="Wingdings" panose="05000000000000000000" pitchFamily="2" charset="2"/>
              <a:buChar char="ü"/>
            </a:pPr>
            <a:endParaRPr lang="en-US" sz="1600" dirty="0">
              <a:solidFill>
                <a:srgbClr val="333333"/>
              </a:solidFill>
              <a:latin typeface="Proxima Nova Light" panose="02000506030000020004"/>
            </a:endParaRPr>
          </a:p>
          <a:p>
            <a:pPr marL="285750" indent="-285750">
              <a:buFont typeface="Wingdings" panose="05000000000000000000" pitchFamily="2" charset="2"/>
              <a:buChar char="ü"/>
            </a:pPr>
            <a:r>
              <a:rPr lang="en-US" sz="1600" dirty="0">
                <a:solidFill>
                  <a:srgbClr val="333333"/>
                </a:solidFill>
                <a:latin typeface="Proxima Nova Light" panose="02000506030000020004"/>
              </a:rPr>
              <a:t>It helps to determine what resources will be applied towards the effort. </a:t>
            </a:r>
          </a:p>
          <a:p>
            <a:pPr marL="285750" indent="-285750">
              <a:buFont typeface="Wingdings" panose="05000000000000000000" pitchFamily="2" charset="2"/>
              <a:buChar char="ü"/>
            </a:pPr>
            <a:endParaRPr lang="en-US" sz="1600" dirty="0">
              <a:solidFill>
                <a:srgbClr val="333333"/>
              </a:solidFill>
              <a:latin typeface="Proxima Nova Light" panose="02000506030000020004"/>
            </a:endParaRPr>
          </a:p>
          <a:p>
            <a:pPr marL="285750" indent="-285750">
              <a:buFont typeface="Wingdings" panose="05000000000000000000" pitchFamily="2" charset="2"/>
              <a:buChar char="ü"/>
            </a:pPr>
            <a:r>
              <a:rPr lang="en-US" sz="1600" dirty="0">
                <a:solidFill>
                  <a:srgbClr val="333333"/>
                </a:solidFill>
                <a:latin typeface="Proxima Nova Light" panose="02000506030000020004"/>
              </a:rPr>
              <a:t>It increases “buy-in” when HR and hiring managers understand the business reasons behind military hiring.</a:t>
            </a:r>
          </a:p>
          <a:p>
            <a:pPr marL="285750" indent="-285750">
              <a:buFont typeface="Wingdings" panose="05000000000000000000" pitchFamily="2" charset="2"/>
              <a:buChar char="ü"/>
            </a:pPr>
            <a:endParaRPr lang="en-US" sz="1600" dirty="0">
              <a:solidFill>
                <a:srgbClr val="333333"/>
              </a:solidFill>
              <a:latin typeface="Proxima Nova Light" panose="02000506030000020004"/>
            </a:endParaRPr>
          </a:p>
          <a:p>
            <a:pPr marL="285750" indent="-285750">
              <a:buFont typeface="Wingdings" panose="05000000000000000000" pitchFamily="2" charset="2"/>
              <a:buChar char="ü"/>
            </a:pPr>
            <a:r>
              <a:rPr lang="en-US" sz="1600" dirty="0">
                <a:solidFill>
                  <a:srgbClr val="333333"/>
                </a:solidFill>
                <a:latin typeface="Proxima Nova Light" panose="02000506030000020004"/>
              </a:rPr>
              <a:t>It helps to identify the types of positions are best suited for veterans or military spouses within the organization.</a:t>
            </a:r>
          </a:p>
          <a:p>
            <a:pPr marL="285750" indent="-285750">
              <a:buFont typeface="Wingdings" panose="05000000000000000000" pitchFamily="2" charset="2"/>
              <a:buChar char="ü"/>
            </a:pPr>
            <a:endParaRPr lang="en-US" sz="1600" dirty="0">
              <a:solidFill>
                <a:srgbClr val="333333"/>
              </a:solidFill>
              <a:latin typeface="Proxima Nova Light" panose="02000506030000020004"/>
            </a:endParaRPr>
          </a:p>
          <a:p>
            <a:pPr marL="285750" indent="-285750">
              <a:buFont typeface="Wingdings" panose="05000000000000000000" pitchFamily="2" charset="2"/>
              <a:buChar char="ü"/>
            </a:pPr>
            <a:r>
              <a:rPr lang="en-US" sz="1600" dirty="0">
                <a:solidFill>
                  <a:srgbClr val="333333"/>
                </a:solidFill>
                <a:latin typeface="Proxima Nova Light" panose="02000506030000020004"/>
              </a:rPr>
              <a:t>It helps determine what steps should and should not be taken to source, recruit, and retain veteran or military spouse candidates. </a:t>
            </a:r>
          </a:p>
        </p:txBody>
      </p:sp>
      <p:cxnSp>
        <p:nvCxnSpPr>
          <p:cNvPr id="5" name="Straight Connector 4">
            <a:extLst>
              <a:ext uri="{FF2B5EF4-FFF2-40B4-BE49-F238E27FC236}">
                <a16:creationId xmlns:a16="http://schemas.microsoft.com/office/drawing/2014/main" id="{D4668C41-9B93-4DEA-A568-826E8FCD8316}"/>
              </a:ext>
            </a:extLst>
          </p:cNvPr>
          <p:cNvCxnSpPr>
            <a:cxnSpLocks/>
          </p:cNvCxnSpPr>
          <p:nvPr/>
        </p:nvCxnSpPr>
        <p:spPr>
          <a:xfrm>
            <a:off x="4707045" y="1899721"/>
            <a:ext cx="0" cy="3561513"/>
          </a:xfrm>
          <a:prstGeom prst="line">
            <a:avLst/>
          </a:prstGeom>
          <a:ln w="38100">
            <a:solidFill>
              <a:srgbClr val="FCC5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56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8CDCD9-8B7F-4C95-A358-774BC11A612D}"/>
              </a:ext>
            </a:extLst>
          </p:cNvPr>
          <p:cNvSpPr/>
          <p:nvPr/>
        </p:nvSpPr>
        <p:spPr>
          <a:xfrm>
            <a:off x="616591" y="1430427"/>
            <a:ext cx="6229515" cy="3416320"/>
          </a:xfrm>
          <a:prstGeom prst="rect">
            <a:avLst/>
          </a:prstGeom>
        </p:spPr>
        <p:txBody>
          <a:bodyPr wrap="square">
            <a:spAutoFit/>
          </a:bodyPr>
          <a:lstStyle/>
          <a:p>
            <a:r>
              <a:rPr lang="en-US" dirty="0">
                <a:latin typeface="Proxima Nova Light"/>
              </a:rPr>
              <a:t>“We know that to ensure our business remains strong, we need strong leadership at all levels, sound decision making, strategic thinking, and a diverse and inclusive workforce. Veterans are men and women who have gained many of these precise skills and </a:t>
            </a:r>
            <a:r>
              <a:rPr lang="en-US" dirty="0">
                <a:solidFill>
                  <a:srgbClr val="333333"/>
                </a:solidFill>
                <a:latin typeface="Proxima Nova Light"/>
              </a:rPr>
              <a:t>characteristics</a:t>
            </a:r>
            <a:r>
              <a:rPr lang="en-US" dirty="0">
                <a:latin typeface="Proxima Nova Light"/>
              </a:rPr>
              <a:t> through their military  service. Veterans offer our organization tangible skills that will give our business a competitive advantage including: Character, trainability, transferrable skills, problem solving skills, adaptability, leadership, team building, cultural awareness, and advanced technical skills. A thoughtful and strategic veteran hiring program could lead to exponential return on investment for the business.”</a:t>
            </a:r>
          </a:p>
        </p:txBody>
      </p:sp>
      <p:sp>
        <p:nvSpPr>
          <p:cNvPr id="3" name="TextBox 2">
            <a:extLst>
              <a:ext uri="{FF2B5EF4-FFF2-40B4-BE49-F238E27FC236}">
                <a16:creationId xmlns:a16="http://schemas.microsoft.com/office/drawing/2014/main" id="{249A5994-79EA-40B7-AC44-109A3137DE7D}"/>
              </a:ext>
            </a:extLst>
          </p:cNvPr>
          <p:cNvSpPr txBox="1"/>
          <p:nvPr/>
        </p:nvSpPr>
        <p:spPr>
          <a:xfrm>
            <a:off x="616591" y="522300"/>
            <a:ext cx="4891083" cy="523220"/>
          </a:xfrm>
          <a:prstGeom prst="rect">
            <a:avLst/>
          </a:prstGeom>
          <a:noFill/>
        </p:spPr>
        <p:txBody>
          <a:bodyPr wrap="none" rtlCol="0">
            <a:spAutoFit/>
          </a:bodyPr>
          <a:lstStyle/>
          <a:p>
            <a:r>
              <a:rPr lang="en-US" sz="2800" b="1" dirty="0">
                <a:solidFill>
                  <a:srgbClr val="1B3B68"/>
                </a:solidFill>
                <a:latin typeface="Proxima Nova Light"/>
              </a:rPr>
              <a:t>EXAMPLE BUSINESS CASE</a:t>
            </a:r>
          </a:p>
        </p:txBody>
      </p:sp>
    </p:spTree>
    <p:extLst>
      <p:ext uri="{BB962C8B-B14F-4D97-AF65-F5344CB8AC3E}">
        <p14:creationId xmlns:p14="http://schemas.microsoft.com/office/powerpoint/2010/main" val="1264334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9480-188D-40F1-993F-1935FE664B0B}"/>
              </a:ext>
            </a:extLst>
          </p:cNvPr>
          <p:cNvSpPr>
            <a:spLocks noGrp="1"/>
          </p:cNvSpPr>
          <p:nvPr>
            <p:ph type="title" idx="4294967295"/>
          </p:nvPr>
        </p:nvSpPr>
        <p:spPr>
          <a:xfrm>
            <a:off x="871501" y="391940"/>
            <a:ext cx="10462026" cy="792163"/>
          </a:xfrm>
        </p:spPr>
        <p:txBody>
          <a:bodyPr>
            <a:normAutofit/>
          </a:bodyPr>
          <a:lstStyle/>
          <a:p>
            <a:r>
              <a:rPr lang="en-US" sz="3200" b="1" dirty="0">
                <a:solidFill>
                  <a:srgbClr val="1B3B68"/>
                </a:solidFill>
                <a:latin typeface="Proxima Nova Light" panose="02000506030000020004"/>
              </a:rPr>
              <a:t>APPLYING THE BUSINESS CASE:  FISERV</a:t>
            </a:r>
          </a:p>
        </p:txBody>
      </p:sp>
      <p:sp>
        <p:nvSpPr>
          <p:cNvPr id="4" name="Rectangle 3">
            <a:extLst>
              <a:ext uri="{FF2B5EF4-FFF2-40B4-BE49-F238E27FC236}">
                <a16:creationId xmlns:a16="http://schemas.microsoft.com/office/drawing/2014/main" id="{595BD479-1FFD-4825-ABE2-5EFAA720C47E}"/>
              </a:ext>
            </a:extLst>
          </p:cNvPr>
          <p:cNvSpPr/>
          <p:nvPr/>
        </p:nvSpPr>
        <p:spPr>
          <a:xfrm>
            <a:off x="3625555" y="1525826"/>
            <a:ext cx="7190653" cy="3887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333333"/>
              </a:solidFill>
              <a:latin typeface="Proxima Nova Light" panose="02000506030000020004"/>
            </a:endParaRPr>
          </a:p>
          <a:p>
            <a:r>
              <a:rPr lang="en-US" sz="1400" dirty="0">
                <a:solidFill>
                  <a:srgbClr val="333333"/>
                </a:solidFill>
                <a:latin typeface="Proxima Nova Light" panose="02000506030000020004"/>
              </a:rPr>
              <a:t>Fiserv, as a fortune-500 payment processing company, has committed to serving the military community through a multifaceted initiative called Fiserv Salutes.  The company supports veterans and Guard/Reserve service-members, and military spouses, with entrepreneurship, employment and educational opportunities as well as robust veteran-focused employee resource groups and opportunities for community service that aligns with the companies’ mission and goals. They also sponsor the Coalition For Veteran Owned Business and Center Of Excellence For Veteran Entrepreneurship, initiatives which have </a:t>
            </a:r>
            <a:r>
              <a:rPr lang="en-US" sz="1400" dirty="0">
                <a:solidFill>
                  <a:srgbClr val="333333"/>
                </a:solidFill>
                <a:latin typeface="Proxima Nova Light" panose="02000506030000020004"/>
                <a:ea typeface="Calibri" panose="020F0502020204030204" pitchFamily="34" charset="0"/>
              </a:rPr>
              <a:t>connected thousands of military-owned small businesses to resources and capital</a:t>
            </a:r>
            <a:r>
              <a:rPr lang="en-US" sz="1400" dirty="0">
                <a:solidFill>
                  <a:srgbClr val="333333"/>
                </a:solidFill>
                <a:latin typeface="Proxima Nova Light" panose="02000506030000020004"/>
              </a:rPr>
              <a:t>.  </a:t>
            </a:r>
          </a:p>
          <a:p>
            <a:endParaRPr lang="en-US" sz="1400" dirty="0">
              <a:solidFill>
                <a:srgbClr val="333333"/>
              </a:solidFill>
              <a:latin typeface="Proxima Nova Light" panose="02000506030000020004"/>
            </a:endParaRPr>
          </a:p>
          <a:p>
            <a:r>
              <a:rPr lang="en-US" sz="1400" dirty="0">
                <a:solidFill>
                  <a:srgbClr val="333333"/>
                </a:solidFill>
                <a:latin typeface="Proxima Nova Light" panose="02000506030000020004"/>
              </a:rPr>
              <a:t>Fiserv’s programs are diverse and highlight the company’s corporate responsibility vision which includes a commitment to veterans and service members. They provide visible service opportunities for all employees to engage with veterans including a letter writing campaigns, contributions to veteran service organizations, and generous donation of company-specific resources (free point of sale devices) to support veteran-owned businesses.  (18)</a:t>
            </a:r>
          </a:p>
        </p:txBody>
      </p:sp>
      <p:sp>
        <p:nvSpPr>
          <p:cNvPr id="5" name="Footer Placeholder 2">
            <a:extLst>
              <a:ext uri="{FF2B5EF4-FFF2-40B4-BE49-F238E27FC236}">
                <a16:creationId xmlns:a16="http://schemas.microsoft.com/office/drawing/2014/main" id="{C6134D54-6063-49C6-92E2-4E85BE31D1F0}"/>
              </a:ext>
            </a:extLst>
          </p:cNvPr>
          <p:cNvSpPr txBox="1">
            <a:spLocks/>
          </p:cNvSpPr>
          <p:nvPr/>
        </p:nvSpPr>
        <p:spPr>
          <a:xfrm>
            <a:off x="1752598" y="5183982"/>
            <a:ext cx="8525063" cy="273844"/>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tx2">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a:t>Footer</a:t>
            </a:r>
            <a:endParaRPr lang="en-US" sz="750" dirty="0"/>
          </a:p>
        </p:txBody>
      </p:sp>
      <p:sp>
        <p:nvSpPr>
          <p:cNvPr id="6" name="Rectangle 5">
            <a:extLst>
              <a:ext uri="{FF2B5EF4-FFF2-40B4-BE49-F238E27FC236}">
                <a16:creationId xmlns:a16="http://schemas.microsoft.com/office/drawing/2014/main" id="{BE84EC19-D48D-4AA2-A024-7A212E11A3D5}"/>
              </a:ext>
            </a:extLst>
          </p:cNvPr>
          <p:cNvSpPr/>
          <p:nvPr/>
        </p:nvSpPr>
        <p:spPr>
          <a:xfrm>
            <a:off x="972169" y="1543413"/>
            <a:ext cx="2643319" cy="3887098"/>
          </a:xfrm>
          <a:prstGeom prst="rect">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200" b="1" dirty="0"/>
              <a:t>Sponsors Coalition for Veteran Owned Business and Center of Excellence for Veteran Entrepreneurship  connecting military-owned business to resources and capital.</a:t>
            </a:r>
          </a:p>
          <a:p>
            <a:pPr marL="0" lvl="1" algn="ctr"/>
            <a:endParaRPr lang="en-US" sz="1200" b="1" dirty="0"/>
          </a:p>
          <a:p>
            <a:pPr marL="0" lvl="1" algn="ctr"/>
            <a:r>
              <a:rPr lang="en-US" sz="1200" b="1" dirty="0"/>
              <a:t>Encourages client retention and growth </a:t>
            </a:r>
          </a:p>
          <a:p>
            <a:pPr marL="0" lvl="1" algn="ctr"/>
            <a:endParaRPr lang="en-US" sz="1200" b="1" dirty="0"/>
          </a:p>
          <a:p>
            <a:pPr marL="0" lvl="1" algn="ctr"/>
            <a:r>
              <a:rPr lang="en-US" sz="1200" b="1" dirty="0">
                <a:solidFill>
                  <a:schemeClr val="bg1"/>
                </a:solidFill>
              </a:rPr>
              <a:t>Enhance visibility of  company’s corporate citizenship efforts</a:t>
            </a:r>
          </a:p>
          <a:p>
            <a:pPr marL="0" lvl="1" algn="ctr"/>
            <a:endParaRPr lang="en-US" sz="1200" b="1" dirty="0">
              <a:solidFill>
                <a:schemeClr val="bg1"/>
              </a:solidFill>
            </a:endParaRPr>
          </a:p>
          <a:p>
            <a:pPr marL="0" lvl="1" algn="ctr"/>
            <a:r>
              <a:rPr lang="en-US" sz="1200" b="1" dirty="0">
                <a:solidFill>
                  <a:schemeClr val="bg1"/>
                </a:solidFill>
              </a:rPr>
              <a:t>Robust Employee Resource Group including Veterans, Military Spouses, Guard, and Reservists</a:t>
            </a:r>
          </a:p>
          <a:p>
            <a:pPr marL="0" lvl="1"/>
            <a:endParaRPr lang="en-US" sz="1200" dirty="0">
              <a:solidFill>
                <a:schemeClr val="bg1"/>
              </a:solidFill>
            </a:endParaRPr>
          </a:p>
        </p:txBody>
      </p:sp>
      <p:sp>
        <p:nvSpPr>
          <p:cNvPr id="7" name="Rectangle 6">
            <a:extLst>
              <a:ext uri="{FF2B5EF4-FFF2-40B4-BE49-F238E27FC236}">
                <a16:creationId xmlns:a16="http://schemas.microsoft.com/office/drawing/2014/main" id="{06E7876B-CB7D-46CE-BF98-F3D80A79B6F1}"/>
              </a:ext>
            </a:extLst>
          </p:cNvPr>
          <p:cNvSpPr/>
          <p:nvPr/>
        </p:nvSpPr>
        <p:spPr>
          <a:xfrm rot="5400000">
            <a:off x="1654994" y="3464103"/>
            <a:ext cx="3887098" cy="45719"/>
          </a:xfrm>
          <a:prstGeom prst="rect">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Group 15">
            <a:extLst>
              <a:ext uri="{FF2B5EF4-FFF2-40B4-BE49-F238E27FC236}">
                <a16:creationId xmlns:a16="http://schemas.microsoft.com/office/drawing/2014/main" id="{D55B909F-CA9F-47C6-B209-2A1EA25EBA17}"/>
              </a:ext>
            </a:extLst>
          </p:cNvPr>
          <p:cNvGrpSpPr/>
          <p:nvPr/>
        </p:nvGrpSpPr>
        <p:grpSpPr>
          <a:xfrm>
            <a:off x="1046314" y="1576362"/>
            <a:ext cx="2816007" cy="3126947"/>
            <a:chOff x="-866696" y="756137"/>
            <a:chExt cx="3754676" cy="4169258"/>
          </a:xfrm>
        </p:grpSpPr>
        <p:sp>
          <p:nvSpPr>
            <p:cNvPr id="8" name="Rectangle 7">
              <a:extLst>
                <a:ext uri="{FF2B5EF4-FFF2-40B4-BE49-F238E27FC236}">
                  <a16:creationId xmlns:a16="http://schemas.microsoft.com/office/drawing/2014/main" id="{6775BC3D-B843-43BD-B3AC-EA03890BF632}"/>
                </a:ext>
              </a:extLst>
            </p:cNvPr>
            <p:cNvSpPr/>
            <p:nvPr/>
          </p:nvSpPr>
          <p:spPr>
            <a:xfrm>
              <a:off x="-550749" y="756137"/>
              <a:ext cx="2583178" cy="430886"/>
            </a:xfrm>
            <a:prstGeom prst="rect">
              <a:avLst/>
            </a:prstGeom>
          </p:spPr>
          <p:txBody>
            <a:bodyPr wrap="square" lIns="0" tIns="0" rIns="0" bIns="0">
              <a:spAutoFit/>
            </a:bodyPr>
            <a:lstStyle/>
            <a:p>
              <a:pPr algn="ctr"/>
              <a:r>
                <a:rPr lang="en-US" sz="2100" b="1" u="sng" dirty="0">
                  <a:solidFill>
                    <a:schemeClr val="bg1"/>
                  </a:solidFill>
                  <a:latin typeface="Proxima Nova Light" panose="02000506030000020004"/>
                </a:rPr>
                <a:t>Attributes</a:t>
              </a:r>
            </a:p>
          </p:txBody>
        </p:sp>
        <p:sp>
          <p:nvSpPr>
            <p:cNvPr id="9" name="Rectangle 8">
              <a:extLst>
                <a:ext uri="{FF2B5EF4-FFF2-40B4-BE49-F238E27FC236}">
                  <a16:creationId xmlns:a16="http://schemas.microsoft.com/office/drawing/2014/main" id="{215CAAB9-3CAD-4CE3-8776-60DB51851FB1}"/>
                </a:ext>
              </a:extLst>
            </p:cNvPr>
            <p:cNvSpPr/>
            <p:nvPr/>
          </p:nvSpPr>
          <p:spPr>
            <a:xfrm>
              <a:off x="-866696" y="4679174"/>
              <a:ext cx="2583180" cy="246221"/>
            </a:xfrm>
            <a:prstGeom prst="rect">
              <a:avLst/>
            </a:prstGeom>
          </p:spPr>
          <p:txBody>
            <a:bodyPr wrap="square" lIns="0" tIns="0" rIns="0" bIns="0">
              <a:spAutoFit/>
            </a:bodyPr>
            <a:lstStyle/>
            <a:p>
              <a:endParaRPr lang="en-US" sz="1200" dirty="0">
                <a:solidFill>
                  <a:schemeClr val="bg1"/>
                </a:solidFill>
                <a:latin typeface="Proxima Nova Light" panose="02000506030000020004"/>
              </a:endParaRPr>
            </a:p>
          </p:txBody>
        </p:sp>
        <p:sp>
          <p:nvSpPr>
            <p:cNvPr id="11" name="Rectangle 10">
              <a:extLst>
                <a:ext uri="{FF2B5EF4-FFF2-40B4-BE49-F238E27FC236}">
                  <a16:creationId xmlns:a16="http://schemas.microsoft.com/office/drawing/2014/main" id="{B8BC10F3-44AF-42FF-AFBE-FC4BDD449010}"/>
                </a:ext>
              </a:extLst>
            </p:cNvPr>
            <p:cNvSpPr/>
            <p:nvPr/>
          </p:nvSpPr>
          <p:spPr>
            <a:xfrm>
              <a:off x="304800" y="3696611"/>
              <a:ext cx="2583180" cy="246221"/>
            </a:xfrm>
            <a:prstGeom prst="rect">
              <a:avLst/>
            </a:prstGeom>
          </p:spPr>
          <p:txBody>
            <a:bodyPr wrap="square" lIns="0" tIns="0" rIns="0" bIns="0">
              <a:spAutoFit/>
            </a:bodyPr>
            <a:lstStyle/>
            <a:p>
              <a:pPr algn="ctr"/>
              <a:endParaRPr lang="en-US" sz="1200" dirty="0">
                <a:solidFill>
                  <a:schemeClr val="bg1"/>
                </a:solidFill>
                <a:latin typeface="Proxima Nova Light" panose="02000506030000020004"/>
              </a:endParaRPr>
            </a:p>
          </p:txBody>
        </p:sp>
      </p:grpSp>
      <p:sp>
        <p:nvSpPr>
          <p:cNvPr id="14" name="Rectangle 13">
            <a:extLst>
              <a:ext uri="{FF2B5EF4-FFF2-40B4-BE49-F238E27FC236}">
                <a16:creationId xmlns:a16="http://schemas.microsoft.com/office/drawing/2014/main" id="{6985DDF0-D27F-4339-A4CC-A37F932F2567}"/>
              </a:ext>
            </a:extLst>
          </p:cNvPr>
          <p:cNvSpPr/>
          <p:nvPr/>
        </p:nvSpPr>
        <p:spPr>
          <a:xfrm>
            <a:off x="3681342" y="1576363"/>
            <a:ext cx="7144933" cy="323165"/>
          </a:xfrm>
          <a:prstGeom prst="rect">
            <a:avLst/>
          </a:prstGeom>
        </p:spPr>
        <p:txBody>
          <a:bodyPr wrap="square" lIns="0" tIns="0" rIns="0" bIns="0">
            <a:spAutoFit/>
          </a:bodyPr>
          <a:lstStyle/>
          <a:p>
            <a:r>
              <a:rPr lang="en-US" sz="2100" b="1" dirty="0">
                <a:solidFill>
                  <a:srgbClr val="333333"/>
                </a:solidFill>
                <a:latin typeface="Proxima Nova Light" panose="02000506030000020004"/>
              </a:rPr>
              <a:t>Narrative</a:t>
            </a:r>
          </a:p>
        </p:txBody>
      </p:sp>
    </p:spTree>
    <p:extLst>
      <p:ext uri="{BB962C8B-B14F-4D97-AF65-F5344CB8AC3E}">
        <p14:creationId xmlns:p14="http://schemas.microsoft.com/office/powerpoint/2010/main" val="259147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1D0331-BE5B-405C-8D28-1E96608D5FE0}"/>
              </a:ext>
            </a:extLst>
          </p:cNvPr>
          <p:cNvSpPr/>
          <p:nvPr/>
        </p:nvSpPr>
        <p:spPr>
          <a:xfrm>
            <a:off x="193740" y="2236942"/>
            <a:ext cx="6123169" cy="1938992"/>
          </a:xfrm>
          <a:prstGeom prst="rect">
            <a:avLst/>
          </a:prstGeom>
        </p:spPr>
        <p:txBody>
          <a:bodyPr wrap="square">
            <a:spAutoFit/>
          </a:bodyPr>
          <a:lstStyle/>
          <a:p>
            <a:pPr marR="0" lvl="1">
              <a:spcBef>
                <a:spcPts val="0"/>
              </a:spcBef>
              <a:spcAft>
                <a:spcPts val="0"/>
              </a:spcAft>
            </a:pPr>
            <a:r>
              <a:rPr lang="en-US" sz="4000" b="1" dirty="0">
                <a:solidFill>
                  <a:srgbClr val="FCC566"/>
                </a:solidFill>
                <a:effectLst/>
                <a:latin typeface="Proxima Nova Light" panose="02000506030000020004"/>
                <a:ea typeface="Calibri" panose="020F0502020204030204" pitchFamily="34" charset="0"/>
              </a:rPr>
              <a:t>Best Practices Across the Employee Lifecycle </a:t>
            </a:r>
          </a:p>
        </p:txBody>
      </p:sp>
    </p:spTree>
    <p:extLst>
      <p:ext uri="{BB962C8B-B14F-4D97-AF65-F5344CB8AC3E}">
        <p14:creationId xmlns:p14="http://schemas.microsoft.com/office/powerpoint/2010/main" val="2919588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204A-B80F-4273-BF0C-6BE3BF0DE6A7}"/>
              </a:ext>
            </a:extLst>
          </p:cNvPr>
          <p:cNvSpPr>
            <a:spLocks noGrp="1"/>
          </p:cNvSpPr>
          <p:nvPr>
            <p:ph type="title" idx="4294967295"/>
          </p:nvPr>
        </p:nvSpPr>
        <p:spPr>
          <a:xfrm>
            <a:off x="361622" y="250854"/>
            <a:ext cx="5914806" cy="792163"/>
          </a:xfrm>
        </p:spPr>
        <p:txBody>
          <a:bodyPr>
            <a:normAutofit/>
          </a:bodyPr>
          <a:lstStyle/>
          <a:p>
            <a:r>
              <a:rPr lang="en-US" sz="3200" b="1" dirty="0">
                <a:solidFill>
                  <a:srgbClr val="1B3B68"/>
                </a:solidFill>
                <a:latin typeface="Proxima Nova Light" panose="02000506030000020004"/>
              </a:rPr>
              <a:t>5 Stage Employee Life Cycle</a:t>
            </a:r>
          </a:p>
        </p:txBody>
      </p:sp>
      <p:cxnSp>
        <p:nvCxnSpPr>
          <p:cNvPr id="4" name="Straight Connector 3">
            <a:extLst>
              <a:ext uri="{FF2B5EF4-FFF2-40B4-BE49-F238E27FC236}">
                <a16:creationId xmlns:a16="http://schemas.microsoft.com/office/drawing/2014/main" id="{4D6CFEDC-9518-498C-BF9E-FFA07E6E5898}"/>
              </a:ext>
            </a:extLst>
          </p:cNvPr>
          <p:cNvCxnSpPr/>
          <p:nvPr/>
        </p:nvCxnSpPr>
        <p:spPr>
          <a:xfrm flipH="1">
            <a:off x="1524" y="2928412"/>
            <a:ext cx="12188952"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785FE51-B691-48E9-9784-BD6E224789A9}"/>
              </a:ext>
            </a:extLst>
          </p:cNvPr>
          <p:cNvSpPr/>
          <p:nvPr/>
        </p:nvSpPr>
        <p:spPr>
          <a:xfrm>
            <a:off x="0" y="5086445"/>
            <a:ext cx="12192000" cy="10476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Rectangle 6">
            <a:extLst>
              <a:ext uri="{FF2B5EF4-FFF2-40B4-BE49-F238E27FC236}">
                <a16:creationId xmlns:a16="http://schemas.microsoft.com/office/drawing/2014/main" id="{3F1A87B6-FB32-47AC-900C-C4BCCFC635B8}"/>
              </a:ext>
            </a:extLst>
          </p:cNvPr>
          <p:cNvSpPr/>
          <p:nvPr/>
        </p:nvSpPr>
        <p:spPr>
          <a:xfrm>
            <a:off x="304800" y="5263273"/>
            <a:ext cx="11582400" cy="707886"/>
          </a:xfrm>
          <a:prstGeom prst="rect">
            <a:avLst/>
          </a:prstGeom>
        </p:spPr>
        <p:txBody>
          <a:bodyPr wrap="square">
            <a:spAutoFit/>
          </a:bodyPr>
          <a:lstStyle/>
          <a:p>
            <a:pPr algn="ctr"/>
            <a:r>
              <a:rPr lang="en-US" sz="2000" b="1" dirty="0">
                <a:solidFill>
                  <a:srgbClr val="1B3B68"/>
                </a:solidFill>
              </a:rPr>
              <a:t>Your employee lifecycle provides you with a predictive model to attract the talent </a:t>
            </a:r>
            <a:br>
              <a:rPr lang="en-US" sz="2000" b="1" dirty="0">
                <a:solidFill>
                  <a:srgbClr val="1B3B68"/>
                </a:solidFill>
              </a:rPr>
            </a:br>
            <a:r>
              <a:rPr lang="en-US" sz="2000" b="1" dirty="0">
                <a:solidFill>
                  <a:srgbClr val="1B3B68"/>
                </a:solidFill>
              </a:rPr>
              <a:t>you need to compete in today’s markets and deliver a viable workforce.</a:t>
            </a:r>
            <a:endParaRPr lang="en-US" sz="2000" dirty="0">
              <a:solidFill>
                <a:srgbClr val="1B3B68"/>
              </a:solidFill>
            </a:endParaRPr>
          </a:p>
        </p:txBody>
      </p:sp>
      <p:grpSp>
        <p:nvGrpSpPr>
          <p:cNvPr id="14" name="Group 13">
            <a:extLst>
              <a:ext uri="{FF2B5EF4-FFF2-40B4-BE49-F238E27FC236}">
                <a16:creationId xmlns:a16="http://schemas.microsoft.com/office/drawing/2014/main" id="{C990C116-697E-49A9-950E-CF14E8C4C6E7}"/>
              </a:ext>
            </a:extLst>
          </p:cNvPr>
          <p:cNvGrpSpPr/>
          <p:nvPr/>
        </p:nvGrpSpPr>
        <p:grpSpPr>
          <a:xfrm>
            <a:off x="685569" y="2323344"/>
            <a:ext cx="1210138" cy="1210138"/>
            <a:chOff x="685569" y="2120144"/>
            <a:chExt cx="1210138" cy="1210138"/>
          </a:xfrm>
          <a:solidFill>
            <a:srgbClr val="BABD59"/>
          </a:solidFill>
        </p:grpSpPr>
        <p:sp>
          <p:nvSpPr>
            <p:cNvPr id="6" name="Oval 5">
              <a:extLst>
                <a:ext uri="{FF2B5EF4-FFF2-40B4-BE49-F238E27FC236}">
                  <a16:creationId xmlns:a16="http://schemas.microsoft.com/office/drawing/2014/main" id="{ED296154-05FA-4385-87EE-552327742618}"/>
                </a:ext>
              </a:extLst>
            </p:cNvPr>
            <p:cNvSpPr/>
            <p:nvPr/>
          </p:nvSpPr>
          <p:spPr>
            <a:xfrm>
              <a:off x="685569" y="2120144"/>
              <a:ext cx="1210138" cy="121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13" name="Rectangle 12">
              <a:extLst>
                <a:ext uri="{FF2B5EF4-FFF2-40B4-BE49-F238E27FC236}">
                  <a16:creationId xmlns:a16="http://schemas.microsoft.com/office/drawing/2014/main" id="{662EE9E8-07BC-4094-A022-A9386A988112}"/>
                </a:ext>
              </a:extLst>
            </p:cNvPr>
            <p:cNvSpPr/>
            <p:nvPr/>
          </p:nvSpPr>
          <p:spPr>
            <a:xfrm>
              <a:off x="805815" y="2386660"/>
              <a:ext cx="969646" cy="677108"/>
            </a:xfrm>
            <a:prstGeom prst="rect">
              <a:avLst/>
            </a:prstGeom>
            <a:grpFill/>
          </p:spPr>
          <p:txBody>
            <a:bodyPr wrap="square" lIns="0" tIns="0" rIns="0" bIns="0" anchor="ctr">
              <a:spAutoFit/>
            </a:bodyPr>
            <a:lstStyle/>
            <a:p>
              <a:pPr algn="ctr"/>
              <a:r>
                <a:rPr lang="en-US" sz="4400" b="1" dirty="0">
                  <a:solidFill>
                    <a:schemeClr val="bg1"/>
                  </a:solidFill>
                </a:rPr>
                <a:t>1</a:t>
              </a:r>
            </a:p>
          </p:txBody>
        </p:sp>
      </p:grpSp>
      <p:grpSp>
        <p:nvGrpSpPr>
          <p:cNvPr id="15" name="Group 14">
            <a:extLst>
              <a:ext uri="{FF2B5EF4-FFF2-40B4-BE49-F238E27FC236}">
                <a16:creationId xmlns:a16="http://schemas.microsoft.com/office/drawing/2014/main" id="{6E2255B7-BC06-46CD-A624-B2A886527B49}"/>
              </a:ext>
            </a:extLst>
          </p:cNvPr>
          <p:cNvGrpSpPr/>
          <p:nvPr/>
        </p:nvGrpSpPr>
        <p:grpSpPr>
          <a:xfrm>
            <a:off x="3088249" y="2323344"/>
            <a:ext cx="1210138" cy="1210138"/>
            <a:chOff x="685569" y="2120144"/>
            <a:chExt cx="1210138" cy="1210138"/>
          </a:xfrm>
          <a:solidFill>
            <a:srgbClr val="1B3B68"/>
          </a:solidFill>
        </p:grpSpPr>
        <p:sp>
          <p:nvSpPr>
            <p:cNvPr id="16" name="Oval 15">
              <a:extLst>
                <a:ext uri="{FF2B5EF4-FFF2-40B4-BE49-F238E27FC236}">
                  <a16:creationId xmlns:a16="http://schemas.microsoft.com/office/drawing/2014/main" id="{22933651-A2C3-4F15-B804-F57E57AA69D5}"/>
                </a:ext>
              </a:extLst>
            </p:cNvPr>
            <p:cNvSpPr/>
            <p:nvPr/>
          </p:nvSpPr>
          <p:spPr>
            <a:xfrm>
              <a:off x="685569" y="2120144"/>
              <a:ext cx="1210138" cy="121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17" name="Rectangle 16">
              <a:extLst>
                <a:ext uri="{FF2B5EF4-FFF2-40B4-BE49-F238E27FC236}">
                  <a16:creationId xmlns:a16="http://schemas.microsoft.com/office/drawing/2014/main" id="{57DA3682-2D03-4FFF-8534-AC999C2475FF}"/>
                </a:ext>
              </a:extLst>
            </p:cNvPr>
            <p:cNvSpPr/>
            <p:nvPr/>
          </p:nvSpPr>
          <p:spPr>
            <a:xfrm>
              <a:off x="805815" y="2386660"/>
              <a:ext cx="969646" cy="677108"/>
            </a:xfrm>
            <a:prstGeom prst="rect">
              <a:avLst/>
            </a:prstGeom>
            <a:grpFill/>
          </p:spPr>
          <p:txBody>
            <a:bodyPr wrap="square" lIns="0" tIns="0" rIns="0" bIns="0" anchor="ctr">
              <a:spAutoFit/>
            </a:bodyPr>
            <a:lstStyle/>
            <a:p>
              <a:pPr algn="ctr"/>
              <a:r>
                <a:rPr lang="en-US" sz="4400" b="1" dirty="0">
                  <a:solidFill>
                    <a:schemeClr val="bg1"/>
                  </a:solidFill>
                </a:rPr>
                <a:t>2</a:t>
              </a:r>
            </a:p>
          </p:txBody>
        </p:sp>
      </p:grpSp>
      <p:sp>
        <p:nvSpPr>
          <p:cNvPr id="18" name="Rectangle 17">
            <a:extLst>
              <a:ext uri="{FF2B5EF4-FFF2-40B4-BE49-F238E27FC236}">
                <a16:creationId xmlns:a16="http://schemas.microsoft.com/office/drawing/2014/main" id="{A970C81D-F59B-4ADB-B636-B482F734F706}"/>
              </a:ext>
            </a:extLst>
          </p:cNvPr>
          <p:cNvSpPr/>
          <p:nvPr/>
        </p:nvSpPr>
        <p:spPr>
          <a:xfrm>
            <a:off x="304800" y="3691084"/>
            <a:ext cx="1971675" cy="543636"/>
          </a:xfrm>
          <a:prstGeom prst="rect">
            <a:avLst/>
          </a:prstGeom>
        </p:spPr>
        <p:txBody>
          <a:bodyPr wrap="square" lIns="0" tIns="0" rIns="0" bIns="0">
            <a:noAutofit/>
          </a:bodyPr>
          <a:lstStyle/>
          <a:p>
            <a:pPr algn="ctr"/>
            <a:r>
              <a:rPr lang="en-US" sz="2000" b="1" dirty="0">
                <a:solidFill>
                  <a:srgbClr val="333333"/>
                </a:solidFill>
                <a:latin typeface="Proxima Nova Light" panose="02000506030000020004"/>
              </a:rPr>
              <a:t>Employer Readiness</a:t>
            </a:r>
          </a:p>
        </p:txBody>
      </p:sp>
      <p:sp>
        <p:nvSpPr>
          <p:cNvPr id="19" name="Rectangle 18">
            <a:extLst>
              <a:ext uri="{FF2B5EF4-FFF2-40B4-BE49-F238E27FC236}">
                <a16:creationId xmlns:a16="http://schemas.microsoft.com/office/drawing/2014/main" id="{2155F77A-3B89-4B54-A636-1644F9FFAAB4}"/>
              </a:ext>
            </a:extLst>
          </p:cNvPr>
          <p:cNvSpPr/>
          <p:nvPr/>
        </p:nvSpPr>
        <p:spPr>
          <a:xfrm>
            <a:off x="2707481" y="3691084"/>
            <a:ext cx="1971675" cy="543636"/>
          </a:xfrm>
          <a:prstGeom prst="rect">
            <a:avLst/>
          </a:prstGeom>
        </p:spPr>
        <p:txBody>
          <a:bodyPr wrap="square" lIns="0" tIns="0" rIns="0" bIns="0">
            <a:noAutofit/>
          </a:bodyPr>
          <a:lstStyle/>
          <a:p>
            <a:pPr algn="ctr"/>
            <a:r>
              <a:rPr lang="en-US" sz="2000" b="1" dirty="0">
                <a:solidFill>
                  <a:srgbClr val="333333"/>
                </a:solidFill>
                <a:latin typeface="Proxima Nova Light" panose="02000506030000020004"/>
              </a:rPr>
              <a:t>Talent Acquisition</a:t>
            </a:r>
          </a:p>
        </p:txBody>
      </p:sp>
      <p:sp>
        <p:nvSpPr>
          <p:cNvPr id="20" name="Rectangle 19">
            <a:extLst>
              <a:ext uri="{FF2B5EF4-FFF2-40B4-BE49-F238E27FC236}">
                <a16:creationId xmlns:a16="http://schemas.microsoft.com/office/drawing/2014/main" id="{FB507383-17AD-459D-9824-B03A60A8E0C0}"/>
              </a:ext>
            </a:extLst>
          </p:cNvPr>
          <p:cNvSpPr/>
          <p:nvPr/>
        </p:nvSpPr>
        <p:spPr>
          <a:xfrm>
            <a:off x="5110162" y="3691084"/>
            <a:ext cx="1971675" cy="543636"/>
          </a:xfrm>
          <a:prstGeom prst="rect">
            <a:avLst/>
          </a:prstGeom>
        </p:spPr>
        <p:txBody>
          <a:bodyPr wrap="square" lIns="0" tIns="0" rIns="0" bIns="0">
            <a:noAutofit/>
          </a:bodyPr>
          <a:lstStyle/>
          <a:p>
            <a:pPr algn="ctr"/>
            <a:r>
              <a:rPr lang="en-US" sz="2000" b="1" dirty="0">
                <a:solidFill>
                  <a:srgbClr val="333333"/>
                </a:solidFill>
                <a:latin typeface="Proxima Nova Light" panose="02000506030000020004"/>
              </a:rPr>
              <a:t>Talent Onboarding</a:t>
            </a:r>
          </a:p>
        </p:txBody>
      </p:sp>
      <p:sp>
        <p:nvSpPr>
          <p:cNvPr id="21" name="Rectangle 20">
            <a:extLst>
              <a:ext uri="{FF2B5EF4-FFF2-40B4-BE49-F238E27FC236}">
                <a16:creationId xmlns:a16="http://schemas.microsoft.com/office/drawing/2014/main" id="{9334851F-D33F-4368-A41C-BF1E03C2DDC3}"/>
              </a:ext>
            </a:extLst>
          </p:cNvPr>
          <p:cNvSpPr/>
          <p:nvPr/>
        </p:nvSpPr>
        <p:spPr>
          <a:xfrm>
            <a:off x="7512843" y="3685903"/>
            <a:ext cx="1971675" cy="543636"/>
          </a:xfrm>
          <a:prstGeom prst="rect">
            <a:avLst/>
          </a:prstGeom>
        </p:spPr>
        <p:txBody>
          <a:bodyPr wrap="square" lIns="0" tIns="0" rIns="0" bIns="0">
            <a:noAutofit/>
          </a:bodyPr>
          <a:lstStyle/>
          <a:p>
            <a:pPr algn="ctr"/>
            <a:r>
              <a:rPr lang="en-US" sz="2000" b="1" dirty="0">
                <a:solidFill>
                  <a:srgbClr val="333333"/>
                </a:solidFill>
                <a:latin typeface="Proxima Nova Light" panose="02000506030000020004"/>
              </a:rPr>
              <a:t>Talent Development</a:t>
            </a:r>
          </a:p>
        </p:txBody>
      </p:sp>
      <p:sp>
        <p:nvSpPr>
          <p:cNvPr id="22" name="Rectangle 21">
            <a:extLst>
              <a:ext uri="{FF2B5EF4-FFF2-40B4-BE49-F238E27FC236}">
                <a16:creationId xmlns:a16="http://schemas.microsoft.com/office/drawing/2014/main" id="{C34D4466-2CDA-4381-A6B7-0A963F1BE5EB}"/>
              </a:ext>
            </a:extLst>
          </p:cNvPr>
          <p:cNvSpPr/>
          <p:nvPr/>
        </p:nvSpPr>
        <p:spPr>
          <a:xfrm>
            <a:off x="10131181" y="3685903"/>
            <a:ext cx="1540366" cy="543636"/>
          </a:xfrm>
          <a:prstGeom prst="rect">
            <a:avLst/>
          </a:prstGeom>
        </p:spPr>
        <p:txBody>
          <a:bodyPr wrap="square" lIns="0" tIns="0" rIns="0" bIns="0">
            <a:noAutofit/>
          </a:bodyPr>
          <a:lstStyle/>
          <a:p>
            <a:pPr algn="ctr"/>
            <a:r>
              <a:rPr lang="en-US" sz="2000" b="1" dirty="0">
                <a:solidFill>
                  <a:srgbClr val="333333"/>
                </a:solidFill>
                <a:latin typeface="Proxima Nova Light" panose="02000506030000020004"/>
              </a:rPr>
              <a:t>Talent Mobility</a:t>
            </a:r>
          </a:p>
        </p:txBody>
      </p:sp>
      <p:grpSp>
        <p:nvGrpSpPr>
          <p:cNvPr id="23" name="Group 22">
            <a:extLst>
              <a:ext uri="{FF2B5EF4-FFF2-40B4-BE49-F238E27FC236}">
                <a16:creationId xmlns:a16="http://schemas.microsoft.com/office/drawing/2014/main" id="{8499724A-7F81-4BF2-BC5E-64B674D95881}"/>
              </a:ext>
            </a:extLst>
          </p:cNvPr>
          <p:cNvGrpSpPr/>
          <p:nvPr/>
        </p:nvGrpSpPr>
        <p:grpSpPr>
          <a:xfrm>
            <a:off x="5490931" y="2323344"/>
            <a:ext cx="1210138" cy="1210138"/>
            <a:chOff x="685569" y="2120144"/>
            <a:chExt cx="1210138" cy="1210138"/>
          </a:xfrm>
          <a:solidFill>
            <a:srgbClr val="BABD59"/>
          </a:solidFill>
        </p:grpSpPr>
        <p:sp>
          <p:nvSpPr>
            <p:cNvPr id="24" name="Oval 23">
              <a:extLst>
                <a:ext uri="{FF2B5EF4-FFF2-40B4-BE49-F238E27FC236}">
                  <a16:creationId xmlns:a16="http://schemas.microsoft.com/office/drawing/2014/main" id="{CD3A778A-8484-485E-BAF3-4E9DD1502C00}"/>
                </a:ext>
              </a:extLst>
            </p:cNvPr>
            <p:cNvSpPr/>
            <p:nvPr/>
          </p:nvSpPr>
          <p:spPr>
            <a:xfrm>
              <a:off x="685569" y="2120144"/>
              <a:ext cx="1210138" cy="121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25" name="Rectangle 24">
              <a:extLst>
                <a:ext uri="{FF2B5EF4-FFF2-40B4-BE49-F238E27FC236}">
                  <a16:creationId xmlns:a16="http://schemas.microsoft.com/office/drawing/2014/main" id="{BB6751A6-8CBC-48D4-8E02-FC9AB50607EB}"/>
                </a:ext>
              </a:extLst>
            </p:cNvPr>
            <p:cNvSpPr/>
            <p:nvPr/>
          </p:nvSpPr>
          <p:spPr>
            <a:xfrm>
              <a:off x="805815" y="2386660"/>
              <a:ext cx="969646" cy="677108"/>
            </a:xfrm>
            <a:prstGeom prst="rect">
              <a:avLst/>
            </a:prstGeom>
            <a:grpFill/>
          </p:spPr>
          <p:txBody>
            <a:bodyPr wrap="square" lIns="0" tIns="0" rIns="0" bIns="0" anchor="ctr">
              <a:spAutoFit/>
            </a:bodyPr>
            <a:lstStyle/>
            <a:p>
              <a:pPr algn="ctr"/>
              <a:r>
                <a:rPr lang="en-US" sz="4400" b="1" dirty="0">
                  <a:solidFill>
                    <a:schemeClr val="bg1"/>
                  </a:solidFill>
                </a:rPr>
                <a:t>3</a:t>
              </a:r>
            </a:p>
          </p:txBody>
        </p:sp>
      </p:grpSp>
      <p:grpSp>
        <p:nvGrpSpPr>
          <p:cNvPr id="26" name="Group 25">
            <a:extLst>
              <a:ext uri="{FF2B5EF4-FFF2-40B4-BE49-F238E27FC236}">
                <a16:creationId xmlns:a16="http://schemas.microsoft.com/office/drawing/2014/main" id="{2F68F650-CCA3-446C-8533-FB579A1839C5}"/>
              </a:ext>
            </a:extLst>
          </p:cNvPr>
          <p:cNvGrpSpPr/>
          <p:nvPr/>
        </p:nvGrpSpPr>
        <p:grpSpPr>
          <a:xfrm>
            <a:off x="7893611" y="2323344"/>
            <a:ext cx="1210138" cy="1210138"/>
            <a:chOff x="685569" y="2120144"/>
            <a:chExt cx="1210138" cy="1210138"/>
          </a:xfrm>
          <a:solidFill>
            <a:srgbClr val="1B3B68"/>
          </a:solidFill>
        </p:grpSpPr>
        <p:sp>
          <p:nvSpPr>
            <p:cNvPr id="27" name="Oval 26">
              <a:extLst>
                <a:ext uri="{FF2B5EF4-FFF2-40B4-BE49-F238E27FC236}">
                  <a16:creationId xmlns:a16="http://schemas.microsoft.com/office/drawing/2014/main" id="{77945BD7-AC39-4F40-B852-0C90463E9A15}"/>
                </a:ext>
              </a:extLst>
            </p:cNvPr>
            <p:cNvSpPr/>
            <p:nvPr/>
          </p:nvSpPr>
          <p:spPr>
            <a:xfrm>
              <a:off x="685569" y="2120144"/>
              <a:ext cx="1210138" cy="121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28" name="Rectangle 27">
              <a:extLst>
                <a:ext uri="{FF2B5EF4-FFF2-40B4-BE49-F238E27FC236}">
                  <a16:creationId xmlns:a16="http://schemas.microsoft.com/office/drawing/2014/main" id="{37CC6CC5-68A6-4556-8B4C-2FBF239CA949}"/>
                </a:ext>
              </a:extLst>
            </p:cNvPr>
            <p:cNvSpPr/>
            <p:nvPr/>
          </p:nvSpPr>
          <p:spPr>
            <a:xfrm>
              <a:off x="805815" y="2386660"/>
              <a:ext cx="969646" cy="677108"/>
            </a:xfrm>
            <a:prstGeom prst="rect">
              <a:avLst/>
            </a:prstGeom>
            <a:grpFill/>
          </p:spPr>
          <p:txBody>
            <a:bodyPr wrap="square" lIns="0" tIns="0" rIns="0" bIns="0" anchor="ctr">
              <a:spAutoFit/>
            </a:bodyPr>
            <a:lstStyle/>
            <a:p>
              <a:pPr algn="ctr"/>
              <a:r>
                <a:rPr lang="en-US" sz="4400" b="1" dirty="0">
                  <a:solidFill>
                    <a:schemeClr val="bg1"/>
                  </a:solidFill>
                </a:rPr>
                <a:t>4</a:t>
              </a:r>
            </a:p>
          </p:txBody>
        </p:sp>
      </p:grpSp>
      <p:grpSp>
        <p:nvGrpSpPr>
          <p:cNvPr id="29" name="Group 28">
            <a:extLst>
              <a:ext uri="{FF2B5EF4-FFF2-40B4-BE49-F238E27FC236}">
                <a16:creationId xmlns:a16="http://schemas.microsoft.com/office/drawing/2014/main" id="{8812C6BC-90E6-40EF-A239-0C20B02D3FCF}"/>
              </a:ext>
            </a:extLst>
          </p:cNvPr>
          <p:cNvGrpSpPr/>
          <p:nvPr/>
        </p:nvGrpSpPr>
        <p:grpSpPr>
          <a:xfrm>
            <a:off x="10296294" y="2323344"/>
            <a:ext cx="1210138" cy="1210138"/>
            <a:chOff x="685569" y="2120144"/>
            <a:chExt cx="1210138" cy="1210138"/>
          </a:xfrm>
          <a:solidFill>
            <a:srgbClr val="BABD59"/>
          </a:solidFill>
        </p:grpSpPr>
        <p:sp>
          <p:nvSpPr>
            <p:cNvPr id="30" name="Oval 29">
              <a:extLst>
                <a:ext uri="{FF2B5EF4-FFF2-40B4-BE49-F238E27FC236}">
                  <a16:creationId xmlns:a16="http://schemas.microsoft.com/office/drawing/2014/main" id="{D64D5D0E-3B4E-488D-9C47-71E15D053EA3}"/>
                </a:ext>
              </a:extLst>
            </p:cNvPr>
            <p:cNvSpPr/>
            <p:nvPr/>
          </p:nvSpPr>
          <p:spPr>
            <a:xfrm>
              <a:off x="685569" y="2120144"/>
              <a:ext cx="1210138" cy="121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31" name="Rectangle 30">
              <a:extLst>
                <a:ext uri="{FF2B5EF4-FFF2-40B4-BE49-F238E27FC236}">
                  <a16:creationId xmlns:a16="http://schemas.microsoft.com/office/drawing/2014/main" id="{8C6CD7DF-A65B-4E46-A371-A2B5D2DBAE1B}"/>
                </a:ext>
              </a:extLst>
            </p:cNvPr>
            <p:cNvSpPr/>
            <p:nvPr/>
          </p:nvSpPr>
          <p:spPr>
            <a:xfrm>
              <a:off x="805815" y="2386660"/>
              <a:ext cx="969646" cy="677108"/>
            </a:xfrm>
            <a:prstGeom prst="rect">
              <a:avLst/>
            </a:prstGeom>
            <a:grpFill/>
          </p:spPr>
          <p:txBody>
            <a:bodyPr wrap="square" lIns="0" tIns="0" rIns="0" bIns="0" anchor="ctr">
              <a:spAutoFit/>
            </a:bodyPr>
            <a:lstStyle/>
            <a:p>
              <a:pPr algn="ctr"/>
              <a:r>
                <a:rPr lang="en-US" sz="4400" b="1" dirty="0">
                  <a:solidFill>
                    <a:schemeClr val="bg1"/>
                  </a:solidFill>
                </a:rPr>
                <a:t>5</a:t>
              </a:r>
            </a:p>
          </p:txBody>
        </p:sp>
      </p:grpSp>
    </p:spTree>
    <p:extLst>
      <p:ext uri="{BB962C8B-B14F-4D97-AF65-F5344CB8AC3E}">
        <p14:creationId xmlns:p14="http://schemas.microsoft.com/office/powerpoint/2010/main" val="1599192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F000-1D5F-4422-9726-A5A827545744}"/>
              </a:ext>
            </a:extLst>
          </p:cNvPr>
          <p:cNvSpPr>
            <a:spLocks noGrp="1"/>
          </p:cNvSpPr>
          <p:nvPr>
            <p:ph type="title" idx="4294967295"/>
          </p:nvPr>
        </p:nvSpPr>
        <p:spPr>
          <a:xfrm>
            <a:off x="327170" y="342900"/>
            <a:ext cx="10825163" cy="792163"/>
          </a:xfrm>
        </p:spPr>
        <p:txBody>
          <a:bodyPr>
            <a:normAutofit/>
          </a:bodyPr>
          <a:lstStyle/>
          <a:p>
            <a:r>
              <a:rPr lang="en-US" sz="2800" b="1" dirty="0">
                <a:solidFill>
                  <a:srgbClr val="1B3B68"/>
                </a:solidFill>
                <a:latin typeface="Proxima Nova Light" panose="02000506030000020004"/>
              </a:rPr>
              <a:t>CONSIDER YOUR HOW: </a:t>
            </a:r>
          </a:p>
        </p:txBody>
      </p:sp>
      <p:sp>
        <p:nvSpPr>
          <p:cNvPr id="3" name="TextBox 6">
            <a:extLst>
              <a:ext uri="{FF2B5EF4-FFF2-40B4-BE49-F238E27FC236}">
                <a16:creationId xmlns:a16="http://schemas.microsoft.com/office/drawing/2014/main" id="{88B4A45D-23F0-46DF-ABB8-2A47448F9C28}"/>
              </a:ext>
            </a:extLst>
          </p:cNvPr>
          <p:cNvSpPr txBox="1"/>
          <p:nvPr/>
        </p:nvSpPr>
        <p:spPr>
          <a:xfrm>
            <a:off x="920651" y="1135063"/>
            <a:ext cx="6261080" cy="498598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ヒラギノ角ゴ Pro W3"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ヒラギノ角ゴ Pro W3"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ヒラギノ角ゴ Pro W3"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ヒラギノ角ゴ Pro W3"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ヒラギノ角ゴ Pro W3"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charset="-128"/>
                <a:cs typeface="+mn-cs"/>
              </a:defRPr>
            </a:lvl9pPr>
          </a:lstStyle>
          <a:p>
            <a:r>
              <a:rPr lang="en-US" sz="2000" b="1" dirty="0">
                <a:solidFill>
                  <a:srgbClr val="BABD59"/>
                </a:solidFill>
                <a:latin typeface="Proxima Nova Light" panose="02000506030000020004"/>
              </a:rPr>
              <a:t>QUESTIONS TO ASK: </a:t>
            </a:r>
          </a:p>
          <a:p>
            <a:endParaRPr lang="en-US" sz="2000" dirty="0">
              <a:latin typeface="Proxima Nova Light" panose="02000506030000020004"/>
            </a:endParaRPr>
          </a:p>
          <a:p>
            <a:pPr marL="285750" indent="-285750">
              <a:buFont typeface="Wingdings" panose="05000000000000000000" pitchFamily="2" charset="2"/>
              <a:buChar char="§"/>
            </a:pPr>
            <a:r>
              <a:rPr lang="en-US" sz="2000" dirty="0">
                <a:latin typeface="Proxima Nova Light" panose="02000506030000020004"/>
              </a:rPr>
              <a:t>Who in my organization supports my hiring initiatives? </a:t>
            </a:r>
          </a:p>
          <a:p>
            <a:pPr marL="285750" indent="-285750">
              <a:buFont typeface="Wingdings" panose="05000000000000000000" pitchFamily="2" charset="2"/>
              <a:buChar char="§"/>
            </a:pPr>
            <a:endParaRPr lang="en-US" sz="2000" dirty="0">
              <a:latin typeface="Proxima Nova Light" panose="02000506030000020004"/>
            </a:endParaRPr>
          </a:p>
          <a:p>
            <a:pPr marL="285750" indent="-285750">
              <a:buFont typeface="Wingdings" panose="05000000000000000000" pitchFamily="2" charset="2"/>
              <a:buChar char="§"/>
            </a:pPr>
            <a:r>
              <a:rPr lang="en-US" sz="2000" dirty="0">
                <a:latin typeface="Proxima Nova Light" panose="02000506030000020004"/>
              </a:rPr>
              <a:t>What does my organization already have in place that could be applied to veteran employees?</a:t>
            </a:r>
          </a:p>
          <a:p>
            <a:pPr marL="285750" indent="-285750">
              <a:buFont typeface="Wingdings" panose="05000000000000000000" pitchFamily="2" charset="2"/>
              <a:buChar char="§"/>
            </a:pPr>
            <a:endParaRPr lang="en-US" sz="2000" dirty="0">
              <a:latin typeface="Proxima Nova Light" panose="02000506030000020004"/>
            </a:endParaRPr>
          </a:p>
          <a:p>
            <a:pPr marL="285750" indent="-285750">
              <a:buFont typeface="Wingdings" panose="05000000000000000000" pitchFamily="2" charset="2"/>
              <a:buChar char="§"/>
            </a:pPr>
            <a:r>
              <a:rPr lang="en-US" sz="2000" dirty="0">
                <a:latin typeface="Proxima Nova Light" panose="02000506030000020004"/>
              </a:rPr>
              <a:t>When will my organization be ready to deploy these initiatives?</a:t>
            </a:r>
          </a:p>
          <a:p>
            <a:pPr marL="285750" indent="-285750">
              <a:buFont typeface="Wingdings" panose="05000000000000000000" pitchFamily="2" charset="2"/>
              <a:buChar char="§"/>
            </a:pPr>
            <a:endParaRPr lang="en-US" sz="2000" dirty="0">
              <a:latin typeface="Proxima Nova Light" panose="02000506030000020004"/>
            </a:endParaRPr>
          </a:p>
          <a:p>
            <a:pPr marL="285750" indent="-285750">
              <a:buFont typeface="Wingdings" panose="05000000000000000000" pitchFamily="2" charset="2"/>
              <a:buChar char="§"/>
            </a:pPr>
            <a:r>
              <a:rPr lang="en-US" sz="2000" dirty="0">
                <a:latin typeface="Proxima Nova Light" panose="02000506030000020004"/>
              </a:rPr>
              <a:t>Where will I find qualified job candidates?</a:t>
            </a:r>
          </a:p>
          <a:p>
            <a:pPr marL="285750" indent="-285750">
              <a:buFont typeface="Wingdings" panose="05000000000000000000" pitchFamily="2" charset="2"/>
              <a:buChar char="§"/>
            </a:pPr>
            <a:endParaRPr lang="en-US" sz="2000" dirty="0">
              <a:latin typeface="Proxima Nova Light" panose="02000506030000020004"/>
            </a:endParaRPr>
          </a:p>
          <a:p>
            <a:pPr marL="285750" indent="-285750">
              <a:buFont typeface="Wingdings" panose="05000000000000000000" pitchFamily="2" charset="2"/>
              <a:buChar char="§"/>
            </a:pPr>
            <a:r>
              <a:rPr lang="en-US" sz="2000" dirty="0">
                <a:latin typeface="Proxima Nova Light" panose="02000506030000020004"/>
              </a:rPr>
              <a:t>How will we support our military affiliated hires within the organization? </a:t>
            </a:r>
          </a:p>
          <a:p>
            <a:endParaRPr lang="en-US" dirty="0">
              <a:latin typeface="Proxima Nova Light" panose="02000506030000020004"/>
            </a:endParaRPr>
          </a:p>
        </p:txBody>
      </p:sp>
    </p:spTree>
    <p:extLst>
      <p:ext uri="{BB962C8B-B14F-4D97-AF65-F5344CB8AC3E}">
        <p14:creationId xmlns:p14="http://schemas.microsoft.com/office/powerpoint/2010/main" val="3004386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CD20-2C1C-4BD3-8782-6E952A10B752}"/>
              </a:ext>
            </a:extLst>
          </p:cNvPr>
          <p:cNvSpPr>
            <a:spLocks noGrp="1"/>
          </p:cNvSpPr>
          <p:nvPr>
            <p:ph type="title" idx="4294967295"/>
          </p:nvPr>
        </p:nvSpPr>
        <p:spPr>
          <a:xfrm>
            <a:off x="230187" y="227280"/>
            <a:ext cx="10825162" cy="792163"/>
          </a:xfrm>
        </p:spPr>
        <p:txBody>
          <a:bodyPr>
            <a:normAutofit/>
          </a:bodyPr>
          <a:lstStyle/>
          <a:p>
            <a:r>
              <a:rPr lang="en-US" sz="2800" b="1" dirty="0">
                <a:solidFill>
                  <a:srgbClr val="1B3B68"/>
                </a:solidFill>
                <a:latin typeface="Proxima Nova Light" panose="02000506030000020004"/>
              </a:rPr>
              <a:t>WORKFORCE READINESS ALIGNMENT</a:t>
            </a:r>
          </a:p>
        </p:txBody>
      </p:sp>
      <p:sp>
        <p:nvSpPr>
          <p:cNvPr id="3" name="Footer Placeholder 2">
            <a:extLst>
              <a:ext uri="{FF2B5EF4-FFF2-40B4-BE49-F238E27FC236}">
                <a16:creationId xmlns:a16="http://schemas.microsoft.com/office/drawing/2014/main" id="{830E63E8-5AA7-4817-B2D7-D22930D7286F}"/>
              </a:ext>
            </a:extLst>
          </p:cNvPr>
          <p:cNvSpPr>
            <a:spLocks noGrp="1"/>
          </p:cNvSpPr>
          <p:nvPr>
            <p:ph type="ftr" sz="quarter" idx="4294967295"/>
          </p:nvPr>
        </p:nvSpPr>
        <p:spPr>
          <a:xfrm>
            <a:off x="2293937" y="6015591"/>
            <a:ext cx="7469188" cy="365125"/>
          </a:xfrm>
        </p:spPr>
        <p:txBody>
          <a:bodyPr/>
          <a:lstStyle/>
          <a:p>
            <a:r>
              <a:rPr lang="en-US" sz="800" dirty="0">
                <a:solidFill>
                  <a:srgbClr val="333333"/>
                </a:solidFill>
              </a:rPr>
              <a:t>Note: Adapted from Workforce Readiness Alignment: The Relationship Between Job Preferences, Retention and Earnings (Workforce Readiness Briefs, Paper No. 3) by R. Maury, B. Stone, D.A. </a:t>
            </a:r>
            <a:r>
              <a:rPr lang="en-US" sz="800" dirty="0" err="1">
                <a:solidFill>
                  <a:srgbClr val="333333"/>
                </a:solidFill>
              </a:rPr>
              <a:t>Bradbard</a:t>
            </a:r>
            <a:r>
              <a:rPr lang="en-US" sz="800" dirty="0">
                <a:solidFill>
                  <a:srgbClr val="333333"/>
                </a:solidFill>
              </a:rPr>
              <a:t>, N. Armstrong, and J.M. Haynie retrieved from ivmf.Syracuse.edu/wp-content/uploads/2017/10/WORKFORCE-READINESS-ALIGNMENT.pdf. Copyright 2016 by the Institute for Veterans and Military Families, Syracuse University</a:t>
            </a:r>
            <a:endParaRPr lang="en-US" sz="800" baseline="30000" dirty="0">
              <a:solidFill>
                <a:srgbClr val="333333"/>
              </a:solidFill>
            </a:endParaRPr>
          </a:p>
        </p:txBody>
      </p:sp>
      <p:sp>
        <p:nvSpPr>
          <p:cNvPr id="4" name="Rectangle 3">
            <a:extLst>
              <a:ext uri="{FF2B5EF4-FFF2-40B4-BE49-F238E27FC236}">
                <a16:creationId xmlns:a16="http://schemas.microsoft.com/office/drawing/2014/main" id="{76CC4620-70E1-4286-BC96-5B9D8F4677AC}"/>
              </a:ext>
            </a:extLst>
          </p:cNvPr>
          <p:cNvSpPr/>
          <p:nvPr/>
        </p:nvSpPr>
        <p:spPr>
          <a:xfrm>
            <a:off x="684757" y="1229591"/>
            <a:ext cx="10822486" cy="677108"/>
          </a:xfrm>
          <a:prstGeom prst="rect">
            <a:avLst/>
          </a:prstGeom>
        </p:spPr>
        <p:txBody>
          <a:bodyPr wrap="square" lIns="0" tIns="0" rIns="0" bIns="0">
            <a:spAutoFit/>
          </a:bodyPr>
          <a:lstStyle/>
          <a:p>
            <a:pPr algn="ctr"/>
            <a:r>
              <a:rPr lang="en-US" sz="1100" dirty="0">
                <a:solidFill>
                  <a:srgbClr val="333333"/>
                </a:solidFill>
                <a:latin typeface="Proxima Nova Light" panose="02000506030000020004"/>
              </a:rPr>
              <a:t>Workforce readiness is a combination of what the employee brings to the workplace and what the employer does to align with the needs of its military-affiliated employees. There is a relationship between job preferences, military-conferred skills, and a variety of outcome measures, including retention, income, and perceptions about transition. The application of the skills gained in the military and securing employment in a desired career field are two critical factors in the transition process for both veterans and their employers. </a:t>
            </a:r>
          </a:p>
        </p:txBody>
      </p:sp>
      <p:sp>
        <p:nvSpPr>
          <p:cNvPr id="5" name="Rectangle 4">
            <a:extLst>
              <a:ext uri="{FF2B5EF4-FFF2-40B4-BE49-F238E27FC236}">
                <a16:creationId xmlns:a16="http://schemas.microsoft.com/office/drawing/2014/main" id="{E391B9EB-5B1E-4456-9151-812999636AFA}"/>
              </a:ext>
            </a:extLst>
          </p:cNvPr>
          <p:cNvSpPr/>
          <p:nvPr/>
        </p:nvSpPr>
        <p:spPr>
          <a:xfrm>
            <a:off x="-16778" y="5426718"/>
            <a:ext cx="12192000" cy="507998"/>
          </a:xfrm>
          <a:prstGeom prst="rect">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Military-affiliated employees can be effective and successful in your organization!</a:t>
            </a:r>
          </a:p>
        </p:txBody>
      </p:sp>
      <p:sp>
        <p:nvSpPr>
          <p:cNvPr id="6" name="Rectangle 5">
            <a:extLst>
              <a:ext uri="{FF2B5EF4-FFF2-40B4-BE49-F238E27FC236}">
                <a16:creationId xmlns:a16="http://schemas.microsoft.com/office/drawing/2014/main" id="{94696B8A-3C3C-411D-89E6-867537B7DB26}"/>
              </a:ext>
            </a:extLst>
          </p:cNvPr>
          <p:cNvSpPr/>
          <p:nvPr/>
        </p:nvSpPr>
        <p:spPr>
          <a:xfrm>
            <a:off x="11366" y="2281053"/>
            <a:ext cx="2944387" cy="3145666"/>
          </a:xfrm>
          <a:prstGeom prst="rect">
            <a:avLst/>
          </a:prstGeom>
          <a:solidFill>
            <a:srgbClr val="50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8" name="Rectangle 7">
            <a:extLst>
              <a:ext uri="{FF2B5EF4-FFF2-40B4-BE49-F238E27FC236}">
                <a16:creationId xmlns:a16="http://schemas.microsoft.com/office/drawing/2014/main" id="{CC9156E8-5A04-4FAB-8B4F-1BA0A82F51B6}"/>
              </a:ext>
            </a:extLst>
          </p:cNvPr>
          <p:cNvSpPr/>
          <p:nvPr/>
        </p:nvSpPr>
        <p:spPr>
          <a:xfrm>
            <a:off x="9230831" y="2281053"/>
            <a:ext cx="2944390" cy="3145666"/>
          </a:xfrm>
          <a:prstGeom prst="rect">
            <a:avLst/>
          </a:prstGeom>
          <a:solidFill>
            <a:srgbClr val="1B3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0" name="Rectangle 9">
            <a:extLst>
              <a:ext uri="{FF2B5EF4-FFF2-40B4-BE49-F238E27FC236}">
                <a16:creationId xmlns:a16="http://schemas.microsoft.com/office/drawing/2014/main" id="{DD4F1439-B68C-4182-A5D2-1C4EF90BA9FF}"/>
              </a:ext>
            </a:extLst>
          </p:cNvPr>
          <p:cNvSpPr/>
          <p:nvPr/>
        </p:nvSpPr>
        <p:spPr>
          <a:xfrm rot="5400000">
            <a:off x="1401261" y="3804970"/>
            <a:ext cx="3145665" cy="97831"/>
          </a:xfrm>
          <a:prstGeom prst="rect">
            <a:avLst/>
          </a:prstGeom>
          <a:solidFill>
            <a:srgbClr val="50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61528D-3B70-4742-BA60-248688ADF35E}"/>
              </a:ext>
            </a:extLst>
          </p:cNvPr>
          <p:cNvSpPr/>
          <p:nvPr/>
        </p:nvSpPr>
        <p:spPr>
          <a:xfrm rot="5400000">
            <a:off x="7609081" y="3804970"/>
            <a:ext cx="3145665" cy="97831"/>
          </a:xfrm>
          <a:prstGeom prst="rect">
            <a:avLst/>
          </a:prstGeom>
          <a:solidFill>
            <a:srgbClr val="1B3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1C9E3DF3-E150-4F86-9AF8-7D99B717AE16}"/>
              </a:ext>
            </a:extLst>
          </p:cNvPr>
          <p:cNvGrpSpPr/>
          <p:nvPr/>
        </p:nvGrpSpPr>
        <p:grpSpPr>
          <a:xfrm>
            <a:off x="427130" y="3319691"/>
            <a:ext cx="2170573" cy="1597947"/>
            <a:chOff x="3823828" y="2597339"/>
            <a:chExt cx="2170573" cy="1597947"/>
          </a:xfrm>
        </p:grpSpPr>
        <p:sp>
          <p:nvSpPr>
            <p:cNvPr id="13" name="Rectangle 12">
              <a:extLst>
                <a:ext uri="{FF2B5EF4-FFF2-40B4-BE49-F238E27FC236}">
                  <a16:creationId xmlns:a16="http://schemas.microsoft.com/office/drawing/2014/main" id="{A55C91F2-43BC-4F98-A21E-777E565E998D}"/>
                </a:ext>
              </a:extLst>
            </p:cNvPr>
            <p:cNvSpPr/>
            <p:nvPr/>
          </p:nvSpPr>
          <p:spPr>
            <a:xfrm>
              <a:off x="4289413" y="2620787"/>
              <a:ext cx="1704988" cy="246221"/>
            </a:xfrm>
            <a:prstGeom prst="rect">
              <a:avLst/>
            </a:prstGeom>
          </p:spPr>
          <p:txBody>
            <a:bodyPr wrap="square" lIns="0" tIns="0" rIns="0" bIns="0" anchor="ctr" anchorCtr="0">
              <a:spAutoFit/>
            </a:bodyPr>
            <a:lstStyle/>
            <a:p>
              <a:r>
                <a:rPr lang="en-US" sz="1600" dirty="0">
                  <a:solidFill>
                    <a:schemeClr val="bg1"/>
                  </a:solidFill>
                  <a:latin typeface="Proxima Nova Light" panose="02000506030000020004"/>
                </a:rPr>
                <a:t>Skills</a:t>
              </a:r>
            </a:p>
          </p:txBody>
        </p:sp>
        <p:pic>
          <p:nvPicPr>
            <p:cNvPr id="14" name="Graphic 13">
              <a:extLst>
                <a:ext uri="{FF2B5EF4-FFF2-40B4-BE49-F238E27FC236}">
                  <a16:creationId xmlns:a16="http://schemas.microsoft.com/office/drawing/2014/main" id="{D30DBDB3-7844-422F-89C9-7396F54798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3828" y="2597339"/>
              <a:ext cx="293116" cy="293116"/>
            </a:xfrm>
            <a:prstGeom prst="rect">
              <a:avLst/>
            </a:prstGeom>
          </p:spPr>
        </p:pic>
        <p:sp>
          <p:nvSpPr>
            <p:cNvPr id="16" name="Rectangle 15">
              <a:extLst>
                <a:ext uri="{FF2B5EF4-FFF2-40B4-BE49-F238E27FC236}">
                  <a16:creationId xmlns:a16="http://schemas.microsoft.com/office/drawing/2014/main" id="{05DECE78-3DDD-4D77-BBA2-D474A40A5546}"/>
                </a:ext>
              </a:extLst>
            </p:cNvPr>
            <p:cNvSpPr/>
            <p:nvPr/>
          </p:nvSpPr>
          <p:spPr>
            <a:xfrm>
              <a:off x="4289413" y="3288198"/>
              <a:ext cx="1704988" cy="246221"/>
            </a:xfrm>
            <a:prstGeom prst="rect">
              <a:avLst/>
            </a:prstGeom>
          </p:spPr>
          <p:txBody>
            <a:bodyPr wrap="square" lIns="0" tIns="0" rIns="0" bIns="0" anchor="ctr" anchorCtr="0">
              <a:spAutoFit/>
            </a:bodyPr>
            <a:lstStyle/>
            <a:p>
              <a:r>
                <a:rPr lang="en-US" sz="1600" dirty="0">
                  <a:solidFill>
                    <a:schemeClr val="bg1"/>
                  </a:solidFill>
                  <a:latin typeface="Proxima Nova Light" panose="02000506030000020004"/>
                </a:rPr>
                <a:t>Abilities</a:t>
              </a:r>
            </a:p>
          </p:txBody>
        </p:sp>
        <p:pic>
          <p:nvPicPr>
            <p:cNvPr id="17" name="Graphic 16">
              <a:extLst>
                <a:ext uri="{FF2B5EF4-FFF2-40B4-BE49-F238E27FC236}">
                  <a16:creationId xmlns:a16="http://schemas.microsoft.com/office/drawing/2014/main" id="{99F0842D-52EE-41BC-97AC-4A3F523171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3828" y="3228868"/>
              <a:ext cx="293116" cy="293116"/>
            </a:xfrm>
            <a:prstGeom prst="rect">
              <a:avLst/>
            </a:prstGeom>
          </p:spPr>
        </p:pic>
        <p:sp>
          <p:nvSpPr>
            <p:cNvPr id="19" name="Rectangle 18">
              <a:extLst>
                <a:ext uri="{FF2B5EF4-FFF2-40B4-BE49-F238E27FC236}">
                  <a16:creationId xmlns:a16="http://schemas.microsoft.com/office/drawing/2014/main" id="{953D33CD-0406-4C8D-A5D3-068FDD16B2D0}"/>
                </a:ext>
              </a:extLst>
            </p:cNvPr>
            <p:cNvSpPr/>
            <p:nvPr/>
          </p:nvSpPr>
          <p:spPr>
            <a:xfrm>
              <a:off x="4289413" y="3949065"/>
              <a:ext cx="1704988" cy="246221"/>
            </a:xfrm>
            <a:prstGeom prst="rect">
              <a:avLst/>
            </a:prstGeom>
          </p:spPr>
          <p:txBody>
            <a:bodyPr wrap="square" lIns="0" tIns="0" rIns="0" bIns="0" anchor="ctr" anchorCtr="0">
              <a:spAutoFit/>
            </a:bodyPr>
            <a:lstStyle/>
            <a:p>
              <a:r>
                <a:rPr lang="en-US" sz="1600" dirty="0">
                  <a:solidFill>
                    <a:schemeClr val="bg1"/>
                  </a:solidFill>
                  <a:latin typeface="Proxima Nova Light" panose="02000506030000020004"/>
                </a:rPr>
                <a:t>Knowledge</a:t>
              </a:r>
            </a:p>
          </p:txBody>
        </p:sp>
        <p:pic>
          <p:nvPicPr>
            <p:cNvPr id="20" name="Graphic 19">
              <a:extLst>
                <a:ext uri="{FF2B5EF4-FFF2-40B4-BE49-F238E27FC236}">
                  <a16:creationId xmlns:a16="http://schemas.microsoft.com/office/drawing/2014/main" id="{A6A7A43B-94A4-4F80-BA76-95A61478342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3828" y="3886562"/>
              <a:ext cx="293116" cy="293116"/>
            </a:xfrm>
            <a:prstGeom prst="rect">
              <a:avLst/>
            </a:prstGeom>
          </p:spPr>
        </p:pic>
        <p:cxnSp>
          <p:nvCxnSpPr>
            <p:cNvPr id="21" name="Straight Connector 20">
              <a:extLst>
                <a:ext uri="{FF2B5EF4-FFF2-40B4-BE49-F238E27FC236}">
                  <a16:creationId xmlns:a16="http://schemas.microsoft.com/office/drawing/2014/main" id="{8E571566-9CB2-4433-B374-0B32D3DD36C5}"/>
                </a:ext>
              </a:extLst>
            </p:cNvPr>
            <p:cNvCxnSpPr>
              <a:cxnSpLocks/>
            </p:cNvCxnSpPr>
            <p:nvPr/>
          </p:nvCxnSpPr>
          <p:spPr>
            <a:xfrm flipV="1">
              <a:off x="3823828" y="3051632"/>
              <a:ext cx="2170573" cy="156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0AB01E-7424-42E3-9DB2-9693CBB1A6DE}"/>
                </a:ext>
              </a:extLst>
            </p:cNvPr>
            <p:cNvCxnSpPr>
              <a:cxnSpLocks/>
            </p:cNvCxnSpPr>
            <p:nvPr/>
          </p:nvCxnSpPr>
          <p:spPr>
            <a:xfrm flipV="1">
              <a:off x="3823828" y="3707983"/>
              <a:ext cx="2170573" cy="156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A737404F-5F83-46D6-92C6-FEE56AB4DECD}"/>
              </a:ext>
            </a:extLst>
          </p:cNvPr>
          <p:cNvSpPr/>
          <p:nvPr/>
        </p:nvSpPr>
        <p:spPr>
          <a:xfrm>
            <a:off x="172579" y="2435446"/>
            <a:ext cx="2884232" cy="738664"/>
          </a:xfrm>
          <a:prstGeom prst="rect">
            <a:avLst/>
          </a:prstGeom>
        </p:spPr>
        <p:txBody>
          <a:bodyPr wrap="square" lIns="0" tIns="0" rIns="0" bIns="0">
            <a:spAutoFit/>
          </a:bodyPr>
          <a:lstStyle/>
          <a:p>
            <a:r>
              <a:rPr lang="en-US" sz="2400" b="1" dirty="0">
                <a:solidFill>
                  <a:schemeClr val="bg1"/>
                </a:solidFill>
                <a:latin typeface="Proxima Nova Light" panose="02000506030000020004"/>
              </a:rPr>
              <a:t>Military-Affiliated Employee </a:t>
            </a:r>
          </a:p>
        </p:txBody>
      </p:sp>
      <p:grpSp>
        <p:nvGrpSpPr>
          <p:cNvPr id="30" name="Group 29">
            <a:extLst>
              <a:ext uri="{FF2B5EF4-FFF2-40B4-BE49-F238E27FC236}">
                <a16:creationId xmlns:a16="http://schemas.microsoft.com/office/drawing/2014/main" id="{0AA67E51-0256-4B9B-86DA-5D49B7E1518D}"/>
              </a:ext>
            </a:extLst>
          </p:cNvPr>
          <p:cNvGrpSpPr/>
          <p:nvPr/>
        </p:nvGrpSpPr>
        <p:grpSpPr>
          <a:xfrm>
            <a:off x="9565394" y="3225452"/>
            <a:ext cx="2170573" cy="1820721"/>
            <a:chOff x="3823828" y="2497675"/>
            <a:chExt cx="2170573" cy="1820721"/>
          </a:xfrm>
        </p:grpSpPr>
        <p:sp>
          <p:nvSpPr>
            <p:cNvPr id="31" name="Rectangle 30">
              <a:extLst>
                <a:ext uri="{FF2B5EF4-FFF2-40B4-BE49-F238E27FC236}">
                  <a16:creationId xmlns:a16="http://schemas.microsoft.com/office/drawing/2014/main" id="{3E613CF9-5E9D-468B-85CF-1934D5FB7CC5}"/>
                </a:ext>
              </a:extLst>
            </p:cNvPr>
            <p:cNvSpPr/>
            <p:nvPr/>
          </p:nvSpPr>
          <p:spPr>
            <a:xfrm>
              <a:off x="4289413" y="2497675"/>
              <a:ext cx="1704988" cy="492443"/>
            </a:xfrm>
            <a:prstGeom prst="rect">
              <a:avLst/>
            </a:prstGeom>
          </p:spPr>
          <p:txBody>
            <a:bodyPr wrap="square" lIns="0" tIns="0" rIns="0" bIns="0" anchor="ctr" anchorCtr="0">
              <a:spAutoFit/>
            </a:bodyPr>
            <a:lstStyle/>
            <a:p>
              <a:r>
                <a:rPr lang="en-US" sz="1600" dirty="0">
                  <a:solidFill>
                    <a:schemeClr val="bg1"/>
                  </a:solidFill>
                  <a:latin typeface="Proxima Nova Light" panose="02000506030000020004"/>
                </a:rPr>
                <a:t>Knowledge of Military skills</a:t>
              </a:r>
            </a:p>
          </p:txBody>
        </p:sp>
        <p:pic>
          <p:nvPicPr>
            <p:cNvPr id="32" name="Graphic 31">
              <a:extLst>
                <a:ext uri="{FF2B5EF4-FFF2-40B4-BE49-F238E27FC236}">
                  <a16:creationId xmlns:a16="http://schemas.microsoft.com/office/drawing/2014/main" id="{83986EC9-9893-4B31-B79B-76F8B37D87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23828" y="2597339"/>
              <a:ext cx="293116" cy="293116"/>
            </a:xfrm>
            <a:prstGeom prst="rect">
              <a:avLst/>
            </a:prstGeom>
          </p:spPr>
        </p:pic>
        <p:sp>
          <p:nvSpPr>
            <p:cNvPr id="33" name="Rectangle 32">
              <a:extLst>
                <a:ext uri="{FF2B5EF4-FFF2-40B4-BE49-F238E27FC236}">
                  <a16:creationId xmlns:a16="http://schemas.microsoft.com/office/drawing/2014/main" id="{76EE17EE-CDD5-46E1-A420-F1B33FF5582A}"/>
                </a:ext>
              </a:extLst>
            </p:cNvPr>
            <p:cNvSpPr/>
            <p:nvPr/>
          </p:nvSpPr>
          <p:spPr>
            <a:xfrm>
              <a:off x="4289413" y="3165086"/>
              <a:ext cx="1704988" cy="492443"/>
            </a:xfrm>
            <a:prstGeom prst="rect">
              <a:avLst/>
            </a:prstGeom>
          </p:spPr>
          <p:txBody>
            <a:bodyPr wrap="square" lIns="0" tIns="0" rIns="0" bIns="0" anchor="ctr" anchorCtr="0">
              <a:spAutoFit/>
            </a:bodyPr>
            <a:lstStyle/>
            <a:p>
              <a:r>
                <a:rPr lang="en-US" sz="1600" dirty="0">
                  <a:solidFill>
                    <a:schemeClr val="bg1"/>
                  </a:solidFill>
                  <a:latin typeface="Proxima Nova Light" panose="02000506030000020004"/>
                </a:rPr>
                <a:t>Workforce development</a:t>
              </a:r>
            </a:p>
          </p:txBody>
        </p:sp>
        <p:pic>
          <p:nvPicPr>
            <p:cNvPr id="34" name="Graphic 33">
              <a:extLst>
                <a:ext uri="{FF2B5EF4-FFF2-40B4-BE49-F238E27FC236}">
                  <a16:creationId xmlns:a16="http://schemas.microsoft.com/office/drawing/2014/main" id="{1104BC33-1F54-4C4B-9927-E033152467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3828" y="3228868"/>
              <a:ext cx="293116" cy="293116"/>
            </a:xfrm>
            <a:prstGeom prst="rect">
              <a:avLst/>
            </a:prstGeom>
          </p:spPr>
        </p:pic>
        <p:sp>
          <p:nvSpPr>
            <p:cNvPr id="35" name="Rectangle 34">
              <a:extLst>
                <a:ext uri="{FF2B5EF4-FFF2-40B4-BE49-F238E27FC236}">
                  <a16:creationId xmlns:a16="http://schemas.microsoft.com/office/drawing/2014/main" id="{9B6EEB3F-843E-45F5-A203-65465291508D}"/>
                </a:ext>
              </a:extLst>
            </p:cNvPr>
            <p:cNvSpPr/>
            <p:nvPr/>
          </p:nvSpPr>
          <p:spPr>
            <a:xfrm>
              <a:off x="4289413" y="3825953"/>
              <a:ext cx="1704988" cy="492443"/>
            </a:xfrm>
            <a:prstGeom prst="rect">
              <a:avLst/>
            </a:prstGeom>
          </p:spPr>
          <p:txBody>
            <a:bodyPr wrap="square" lIns="0" tIns="0" rIns="0" bIns="0" anchor="ctr" anchorCtr="0">
              <a:spAutoFit/>
            </a:bodyPr>
            <a:lstStyle/>
            <a:p>
              <a:r>
                <a:rPr lang="en-US" sz="1600" dirty="0">
                  <a:solidFill>
                    <a:schemeClr val="bg1"/>
                  </a:solidFill>
                  <a:latin typeface="Proxima Nova Light" panose="02000506030000020004"/>
                </a:rPr>
                <a:t>Other workplace supports</a:t>
              </a:r>
            </a:p>
          </p:txBody>
        </p:sp>
        <p:pic>
          <p:nvPicPr>
            <p:cNvPr id="36" name="Graphic 35">
              <a:extLst>
                <a:ext uri="{FF2B5EF4-FFF2-40B4-BE49-F238E27FC236}">
                  <a16:creationId xmlns:a16="http://schemas.microsoft.com/office/drawing/2014/main" id="{4F9A86EA-DC0E-4B14-B9DE-7CC9ECFC03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3828" y="3886562"/>
              <a:ext cx="293116" cy="293116"/>
            </a:xfrm>
            <a:prstGeom prst="rect">
              <a:avLst/>
            </a:prstGeom>
          </p:spPr>
        </p:pic>
        <p:cxnSp>
          <p:nvCxnSpPr>
            <p:cNvPr id="37" name="Straight Connector 36">
              <a:extLst>
                <a:ext uri="{FF2B5EF4-FFF2-40B4-BE49-F238E27FC236}">
                  <a16:creationId xmlns:a16="http://schemas.microsoft.com/office/drawing/2014/main" id="{51B0DE9A-997B-4E06-A960-A22816FD6561}"/>
                </a:ext>
              </a:extLst>
            </p:cNvPr>
            <p:cNvCxnSpPr>
              <a:cxnSpLocks/>
            </p:cNvCxnSpPr>
            <p:nvPr/>
          </p:nvCxnSpPr>
          <p:spPr>
            <a:xfrm flipV="1">
              <a:off x="3823828" y="3051632"/>
              <a:ext cx="2170573" cy="156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E305546-4884-4927-B416-0168E30F64E6}"/>
                </a:ext>
              </a:extLst>
            </p:cNvPr>
            <p:cNvCxnSpPr>
              <a:cxnSpLocks/>
            </p:cNvCxnSpPr>
            <p:nvPr/>
          </p:nvCxnSpPr>
          <p:spPr>
            <a:xfrm flipV="1">
              <a:off x="3823828" y="3707983"/>
              <a:ext cx="2170573" cy="156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F2E6B241-8A3E-47AA-8AE2-5B543CA865AD}"/>
              </a:ext>
            </a:extLst>
          </p:cNvPr>
          <p:cNvSpPr/>
          <p:nvPr/>
        </p:nvSpPr>
        <p:spPr>
          <a:xfrm>
            <a:off x="9565394" y="2435825"/>
            <a:ext cx="1704988" cy="369332"/>
          </a:xfrm>
          <a:prstGeom prst="rect">
            <a:avLst/>
          </a:prstGeom>
        </p:spPr>
        <p:txBody>
          <a:bodyPr wrap="square" lIns="0" tIns="0" rIns="0" bIns="0">
            <a:spAutoFit/>
          </a:bodyPr>
          <a:lstStyle/>
          <a:p>
            <a:r>
              <a:rPr lang="en-US" sz="2400" b="1" dirty="0">
                <a:solidFill>
                  <a:schemeClr val="bg1"/>
                </a:solidFill>
                <a:latin typeface="Proxima Nova Light" panose="02000506030000020004"/>
              </a:rPr>
              <a:t>Employer</a:t>
            </a:r>
          </a:p>
        </p:txBody>
      </p:sp>
      <p:grpSp>
        <p:nvGrpSpPr>
          <p:cNvPr id="45" name="Group 44">
            <a:extLst>
              <a:ext uri="{FF2B5EF4-FFF2-40B4-BE49-F238E27FC236}">
                <a16:creationId xmlns:a16="http://schemas.microsoft.com/office/drawing/2014/main" id="{23DDB1D5-1096-4418-A310-35745C787F70}"/>
              </a:ext>
            </a:extLst>
          </p:cNvPr>
          <p:cNvGrpSpPr/>
          <p:nvPr/>
        </p:nvGrpSpPr>
        <p:grpSpPr>
          <a:xfrm>
            <a:off x="4263364" y="2866629"/>
            <a:ext cx="3416058" cy="1971746"/>
            <a:chOff x="3328690" y="2264184"/>
            <a:chExt cx="4575780" cy="2641138"/>
          </a:xfrm>
        </p:grpSpPr>
        <p:sp>
          <p:nvSpPr>
            <p:cNvPr id="41" name="Freeform 5">
              <a:extLst>
                <a:ext uri="{FF2B5EF4-FFF2-40B4-BE49-F238E27FC236}">
                  <a16:creationId xmlns:a16="http://schemas.microsoft.com/office/drawing/2014/main" id="{EBA96823-F359-4C44-B412-83D61B776F0D}"/>
                </a:ext>
              </a:extLst>
            </p:cNvPr>
            <p:cNvSpPr>
              <a:spLocks noEditPoints="1"/>
            </p:cNvSpPr>
            <p:nvPr/>
          </p:nvSpPr>
          <p:spPr bwMode="auto">
            <a:xfrm>
              <a:off x="4771650" y="2264184"/>
              <a:ext cx="1689860" cy="1688296"/>
            </a:xfrm>
            <a:custGeom>
              <a:avLst/>
              <a:gdLst>
                <a:gd name="T0" fmla="*/ 1810 w 2659"/>
                <a:gd name="T1" fmla="*/ 2276 h 2660"/>
                <a:gd name="T2" fmla="*/ 1518 w 2659"/>
                <a:gd name="T3" fmla="*/ 2401 h 2660"/>
                <a:gd name="T4" fmla="*/ 1424 w 2659"/>
                <a:gd name="T5" fmla="*/ 2660 h 2660"/>
                <a:gd name="T6" fmla="*/ 1105 w 2659"/>
                <a:gd name="T7" fmla="*/ 2572 h 2660"/>
                <a:gd name="T8" fmla="*/ 1093 w 2659"/>
                <a:gd name="T9" fmla="*/ 2366 h 2660"/>
                <a:gd name="T10" fmla="*/ 597 w 2659"/>
                <a:gd name="T11" fmla="*/ 2332 h 2660"/>
                <a:gd name="T12" fmla="*/ 299 w 2659"/>
                <a:gd name="T13" fmla="*/ 2178 h 2660"/>
                <a:gd name="T14" fmla="*/ 430 w 2659"/>
                <a:gd name="T15" fmla="*/ 1902 h 2660"/>
                <a:gd name="T16" fmla="*/ 278 w 2659"/>
                <a:gd name="T17" fmla="*/ 1519 h 2660"/>
                <a:gd name="T18" fmla="*/ 85 w 2659"/>
                <a:gd name="T19" fmla="*/ 1517 h 2660"/>
                <a:gd name="T20" fmla="*/ 5 w 2659"/>
                <a:gd name="T21" fmla="*/ 1176 h 2660"/>
                <a:gd name="T22" fmla="*/ 262 w 2659"/>
                <a:gd name="T23" fmla="*/ 1108 h 2660"/>
                <a:gd name="T24" fmla="*/ 354 w 2659"/>
                <a:gd name="T25" fmla="*/ 908 h 2660"/>
                <a:gd name="T26" fmla="*/ 323 w 2659"/>
                <a:gd name="T27" fmla="*/ 593 h 2660"/>
                <a:gd name="T28" fmla="*/ 487 w 2659"/>
                <a:gd name="T29" fmla="*/ 294 h 2660"/>
                <a:gd name="T30" fmla="*/ 736 w 2659"/>
                <a:gd name="T31" fmla="*/ 422 h 2660"/>
                <a:gd name="T32" fmla="*/ 940 w 2659"/>
                <a:gd name="T33" fmla="*/ 343 h 2660"/>
                <a:gd name="T34" fmla="*/ 1141 w 2659"/>
                <a:gd name="T35" fmla="*/ 99 h 2660"/>
                <a:gd name="T36" fmla="*/ 1475 w 2659"/>
                <a:gd name="T37" fmla="*/ 5 h 2660"/>
                <a:gd name="T38" fmla="*/ 1551 w 2659"/>
                <a:gd name="T39" fmla="*/ 272 h 2660"/>
                <a:gd name="T40" fmla="*/ 1936 w 2659"/>
                <a:gd name="T41" fmla="*/ 457 h 2660"/>
                <a:gd name="T42" fmla="*/ 2212 w 2659"/>
                <a:gd name="T43" fmla="*/ 330 h 2660"/>
                <a:gd name="T44" fmla="*/ 2357 w 2659"/>
                <a:gd name="T45" fmla="*/ 619 h 2660"/>
                <a:gd name="T46" fmla="*/ 2222 w 2659"/>
                <a:gd name="T47" fmla="*/ 753 h 2660"/>
                <a:gd name="T48" fmla="*/ 2479 w 2659"/>
                <a:gd name="T49" fmla="*/ 1141 h 2660"/>
                <a:gd name="T50" fmla="*/ 2657 w 2659"/>
                <a:gd name="T51" fmla="*/ 1223 h 2660"/>
                <a:gd name="T52" fmla="*/ 2564 w 2659"/>
                <a:gd name="T53" fmla="*/ 1553 h 2660"/>
                <a:gd name="T54" fmla="*/ 2365 w 2659"/>
                <a:gd name="T55" fmla="*/ 1566 h 2660"/>
                <a:gd name="T56" fmla="*/ 2205 w 2659"/>
                <a:gd name="T57" fmla="*/ 1933 h 2660"/>
                <a:gd name="T58" fmla="*/ 2347 w 2659"/>
                <a:gd name="T59" fmla="*/ 2080 h 2660"/>
                <a:gd name="T60" fmla="*/ 2170 w 2659"/>
                <a:gd name="T61" fmla="*/ 2366 h 2660"/>
                <a:gd name="T62" fmla="*/ 1921 w 2659"/>
                <a:gd name="T63" fmla="*/ 2237 h 2660"/>
                <a:gd name="T64" fmla="*/ 1329 w 2659"/>
                <a:gd name="T65" fmla="*/ 2097 h 2660"/>
                <a:gd name="T66" fmla="*/ 1325 w 2659"/>
                <a:gd name="T67" fmla="*/ 562 h 2660"/>
                <a:gd name="T68" fmla="*/ 1329 w 2659"/>
                <a:gd name="T69" fmla="*/ 2097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59" h="2660">
                  <a:moveTo>
                    <a:pt x="1908" y="2223"/>
                  </a:moveTo>
                  <a:cubicBezTo>
                    <a:pt x="1874" y="2241"/>
                    <a:pt x="1843" y="2260"/>
                    <a:pt x="1810" y="2276"/>
                  </a:cubicBezTo>
                  <a:cubicBezTo>
                    <a:pt x="1726" y="2319"/>
                    <a:pt x="1637" y="2352"/>
                    <a:pt x="1544" y="2370"/>
                  </a:cubicBezTo>
                  <a:cubicBezTo>
                    <a:pt x="1524" y="2373"/>
                    <a:pt x="1518" y="2381"/>
                    <a:pt x="1518" y="2401"/>
                  </a:cubicBezTo>
                  <a:cubicBezTo>
                    <a:pt x="1519" y="2455"/>
                    <a:pt x="1517" y="2510"/>
                    <a:pt x="1517" y="2565"/>
                  </a:cubicBezTo>
                  <a:cubicBezTo>
                    <a:pt x="1517" y="2622"/>
                    <a:pt x="1482" y="2660"/>
                    <a:pt x="1424" y="2660"/>
                  </a:cubicBezTo>
                  <a:cubicBezTo>
                    <a:pt x="1345" y="2660"/>
                    <a:pt x="1264" y="2659"/>
                    <a:pt x="1185" y="2656"/>
                  </a:cubicBezTo>
                  <a:cubicBezTo>
                    <a:pt x="1140" y="2655"/>
                    <a:pt x="1105" y="2617"/>
                    <a:pt x="1105" y="2572"/>
                  </a:cubicBezTo>
                  <a:cubicBezTo>
                    <a:pt x="1105" y="2510"/>
                    <a:pt x="1106" y="2449"/>
                    <a:pt x="1107" y="2388"/>
                  </a:cubicBezTo>
                  <a:cubicBezTo>
                    <a:pt x="1107" y="2377"/>
                    <a:pt x="1107" y="2369"/>
                    <a:pt x="1093" y="2366"/>
                  </a:cubicBezTo>
                  <a:cubicBezTo>
                    <a:pt x="961" y="2336"/>
                    <a:pt x="839" y="2284"/>
                    <a:pt x="727" y="2205"/>
                  </a:cubicBezTo>
                  <a:cubicBezTo>
                    <a:pt x="684" y="2247"/>
                    <a:pt x="640" y="2290"/>
                    <a:pt x="597" y="2332"/>
                  </a:cubicBezTo>
                  <a:cubicBezTo>
                    <a:pt x="547" y="2381"/>
                    <a:pt x="498" y="2381"/>
                    <a:pt x="449" y="2331"/>
                  </a:cubicBezTo>
                  <a:cubicBezTo>
                    <a:pt x="399" y="2280"/>
                    <a:pt x="349" y="2229"/>
                    <a:pt x="299" y="2178"/>
                  </a:cubicBezTo>
                  <a:cubicBezTo>
                    <a:pt x="257" y="2135"/>
                    <a:pt x="258" y="2085"/>
                    <a:pt x="300" y="2041"/>
                  </a:cubicBezTo>
                  <a:cubicBezTo>
                    <a:pt x="344" y="1995"/>
                    <a:pt x="387" y="1948"/>
                    <a:pt x="430" y="1902"/>
                  </a:cubicBezTo>
                  <a:cubicBezTo>
                    <a:pt x="402" y="1846"/>
                    <a:pt x="368" y="1785"/>
                    <a:pt x="343" y="1721"/>
                  </a:cubicBezTo>
                  <a:cubicBezTo>
                    <a:pt x="317" y="1657"/>
                    <a:pt x="300" y="1589"/>
                    <a:pt x="278" y="1519"/>
                  </a:cubicBezTo>
                  <a:cubicBezTo>
                    <a:pt x="267" y="1519"/>
                    <a:pt x="251" y="1520"/>
                    <a:pt x="235" y="1519"/>
                  </a:cubicBezTo>
                  <a:cubicBezTo>
                    <a:pt x="185" y="1519"/>
                    <a:pt x="135" y="1518"/>
                    <a:pt x="85" y="1517"/>
                  </a:cubicBezTo>
                  <a:cubicBezTo>
                    <a:pt x="43" y="1516"/>
                    <a:pt x="3" y="1487"/>
                    <a:pt x="2" y="1445"/>
                  </a:cubicBezTo>
                  <a:cubicBezTo>
                    <a:pt x="0" y="1356"/>
                    <a:pt x="1" y="1266"/>
                    <a:pt x="5" y="1176"/>
                  </a:cubicBezTo>
                  <a:cubicBezTo>
                    <a:pt x="7" y="1133"/>
                    <a:pt x="45" y="1105"/>
                    <a:pt x="88" y="1105"/>
                  </a:cubicBezTo>
                  <a:cubicBezTo>
                    <a:pt x="146" y="1105"/>
                    <a:pt x="204" y="1107"/>
                    <a:pt x="262" y="1108"/>
                  </a:cubicBezTo>
                  <a:cubicBezTo>
                    <a:pt x="271" y="1108"/>
                    <a:pt x="279" y="1108"/>
                    <a:pt x="284" y="1108"/>
                  </a:cubicBezTo>
                  <a:cubicBezTo>
                    <a:pt x="307" y="1040"/>
                    <a:pt x="326" y="972"/>
                    <a:pt x="354" y="908"/>
                  </a:cubicBezTo>
                  <a:cubicBezTo>
                    <a:pt x="381" y="845"/>
                    <a:pt x="417" y="786"/>
                    <a:pt x="455" y="715"/>
                  </a:cubicBezTo>
                  <a:cubicBezTo>
                    <a:pt x="414" y="678"/>
                    <a:pt x="369" y="635"/>
                    <a:pt x="323" y="593"/>
                  </a:cubicBezTo>
                  <a:cubicBezTo>
                    <a:pt x="278" y="553"/>
                    <a:pt x="282" y="495"/>
                    <a:pt x="321" y="456"/>
                  </a:cubicBezTo>
                  <a:cubicBezTo>
                    <a:pt x="376" y="401"/>
                    <a:pt x="431" y="347"/>
                    <a:pt x="487" y="294"/>
                  </a:cubicBezTo>
                  <a:cubicBezTo>
                    <a:pt x="526" y="258"/>
                    <a:pt x="578" y="260"/>
                    <a:pt x="616" y="298"/>
                  </a:cubicBezTo>
                  <a:cubicBezTo>
                    <a:pt x="657" y="339"/>
                    <a:pt x="696" y="380"/>
                    <a:pt x="736" y="422"/>
                  </a:cubicBezTo>
                  <a:cubicBezTo>
                    <a:pt x="741" y="427"/>
                    <a:pt x="745" y="433"/>
                    <a:pt x="746" y="435"/>
                  </a:cubicBezTo>
                  <a:cubicBezTo>
                    <a:pt x="814" y="402"/>
                    <a:pt x="875" y="369"/>
                    <a:pt x="940" y="343"/>
                  </a:cubicBezTo>
                  <a:cubicBezTo>
                    <a:pt x="1004" y="317"/>
                    <a:pt x="1071" y="300"/>
                    <a:pt x="1141" y="278"/>
                  </a:cubicBezTo>
                  <a:cubicBezTo>
                    <a:pt x="1141" y="222"/>
                    <a:pt x="1141" y="160"/>
                    <a:pt x="1141" y="99"/>
                  </a:cubicBezTo>
                  <a:cubicBezTo>
                    <a:pt x="1141" y="33"/>
                    <a:pt x="1174" y="0"/>
                    <a:pt x="1241" y="1"/>
                  </a:cubicBezTo>
                  <a:cubicBezTo>
                    <a:pt x="1319" y="1"/>
                    <a:pt x="1397" y="1"/>
                    <a:pt x="1475" y="5"/>
                  </a:cubicBezTo>
                  <a:cubicBezTo>
                    <a:pt x="1521" y="7"/>
                    <a:pt x="1553" y="44"/>
                    <a:pt x="1553" y="90"/>
                  </a:cubicBezTo>
                  <a:cubicBezTo>
                    <a:pt x="1553" y="150"/>
                    <a:pt x="1552" y="211"/>
                    <a:pt x="1551" y="272"/>
                  </a:cubicBezTo>
                  <a:cubicBezTo>
                    <a:pt x="1551" y="281"/>
                    <a:pt x="1550" y="289"/>
                    <a:pt x="1563" y="293"/>
                  </a:cubicBezTo>
                  <a:cubicBezTo>
                    <a:pt x="1768" y="355"/>
                    <a:pt x="1768" y="355"/>
                    <a:pt x="1936" y="457"/>
                  </a:cubicBezTo>
                  <a:cubicBezTo>
                    <a:pt x="1976" y="415"/>
                    <a:pt x="2017" y="371"/>
                    <a:pt x="2059" y="329"/>
                  </a:cubicBezTo>
                  <a:cubicBezTo>
                    <a:pt x="2110" y="277"/>
                    <a:pt x="2161" y="279"/>
                    <a:pt x="2212" y="330"/>
                  </a:cubicBezTo>
                  <a:cubicBezTo>
                    <a:pt x="2260" y="381"/>
                    <a:pt x="2309" y="431"/>
                    <a:pt x="2358" y="481"/>
                  </a:cubicBezTo>
                  <a:cubicBezTo>
                    <a:pt x="2402" y="525"/>
                    <a:pt x="2401" y="576"/>
                    <a:pt x="2357" y="619"/>
                  </a:cubicBezTo>
                  <a:cubicBezTo>
                    <a:pt x="2317" y="659"/>
                    <a:pt x="2276" y="699"/>
                    <a:pt x="2236" y="738"/>
                  </a:cubicBezTo>
                  <a:cubicBezTo>
                    <a:pt x="2231" y="743"/>
                    <a:pt x="2227" y="748"/>
                    <a:pt x="2222" y="753"/>
                  </a:cubicBezTo>
                  <a:cubicBezTo>
                    <a:pt x="2297" y="872"/>
                    <a:pt x="2348" y="1000"/>
                    <a:pt x="2375" y="1141"/>
                  </a:cubicBezTo>
                  <a:cubicBezTo>
                    <a:pt x="2410" y="1141"/>
                    <a:pt x="2444" y="1140"/>
                    <a:pt x="2479" y="1141"/>
                  </a:cubicBezTo>
                  <a:cubicBezTo>
                    <a:pt x="2514" y="1141"/>
                    <a:pt x="2548" y="1140"/>
                    <a:pt x="2583" y="1144"/>
                  </a:cubicBezTo>
                  <a:cubicBezTo>
                    <a:pt x="2628" y="1149"/>
                    <a:pt x="2656" y="1178"/>
                    <a:pt x="2657" y="1223"/>
                  </a:cubicBezTo>
                  <a:cubicBezTo>
                    <a:pt x="2659" y="1306"/>
                    <a:pt x="2659" y="1389"/>
                    <a:pt x="2655" y="1471"/>
                  </a:cubicBezTo>
                  <a:cubicBezTo>
                    <a:pt x="2653" y="1524"/>
                    <a:pt x="2617" y="1553"/>
                    <a:pt x="2564" y="1553"/>
                  </a:cubicBezTo>
                  <a:cubicBezTo>
                    <a:pt x="2504" y="1553"/>
                    <a:pt x="2445" y="1552"/>
                    <a:pt x="2386" y="1551"/>
                  </a:cubicBezTo>
                  <a:cubicBezTo>
                    <a:pt x="2374" y="1551"/>
                    <a:pt x="2368" y="1554"/>
                    <a:pt x="2365" y="1566"/>
                  </a:cubicBezTo>
                  <a:cubicBezTo>
                    <a:pt x="2336" y="1696"/>
                    <a:pt x="2284" y="1817"/>
                    <a:pt x="2208" y="1926"/>
                  </a:cubicBezTo>
                  <a:cubicBezTo>
                    <a:pt x="2207" y="1928"/>
                    <a:pt x="2206" y="1930"/>
                    <a:pt x="2205" y="1933"/>
                  </a:cubicBezTo>
                  <a:cubicBezTo>
                    <a:pt x="2241" y="1970"/>
                    <a:pt x="2278" y="2007"/>
                    <a:pt x="2315" y="2045"/>
                  </a:cubicBezTo>
                  <a:cubicBezTo>
                    <a:pt x="2326" y="2057"/>
                    <a:pt x="2338" y="2068"/>
                    <a:pt x="2347" y="2080"/>
                  </a:cubicBezTo>
                  <a:cubicBezTo>
                    <a:pt x="2376" y="2116"/>
                    <a:pt x="2375" y="2164"/>
                    <a:pt x="2343" y="2197"/>
                  </a:cubicBezTo>
                  <a:cubicBezTo>
                    <a:pt x="2286" y="2254"/>
                    <a:pt x="2228" y="2311"/>
                    <a:pt x="2170" y="2366"/>
                  </a:cubicBezTo>
                  <a:cubicBezTo>
                    <a:pt x="2132" y="2402"/>
                    <a:pt x="2081" y="2399"/>
                    <a:pt x="2042" y="2360"/>
                  </a:cubicBezTo>
                  <a:cubicBezTo>
                    <a:pt x="2001" y="2319"/>
                    <a:pt x="1961" y="2278"/>
                    <a:pt x="1921" y="2237"/>
                  </a:cubicBezTo>
                  <a:cubicBezTo>
                    <a:pt x="1916" y="2232"/>
                    <a:pt x="1912" y="2227"/>
                    <a:pt x="1908" y="2223"/>
                  </a:cubicBezTo>
                  <a:close/>
                  <a:moveTo>
                    <a:pt x="1329" y="2097"/>
                  </a:moveTo>
                  <a:cubicBezTo>
                    <a:pt x="1749" y="2097"/>
                    <a:pt x="2092" y="1761"/>
                    <a:pt x="2097" y="1338"/>
                  </a:cubicBezTo>
                  <a:cubicBezTo>
                    <a:pt x="2102" y="905"/>
                    <a:pt x="1752" y="560"/>
                    <a:pt x="1325" y="562"/>
                  </a:cubicBezTo>
                  <a:cubicBezTo>
                    <a:pt x="899" y="564"/>
                    <a:pt x="566" y="906"/>
                    <a:pt x="562" y="1321"/>
                  </a:cubicBezTo>
                  <a:cubicBezTo>
                    <a:pt x="557" y="1762"/>
                    <a:pt x="914" y="2098"/>
                    <a:pt x="1329" y="209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
              <a:extLst>
                <a:ext uri="{FF2B5EF4-FFF2-40B4-BE49-F238E27FC236}">
                  <a16:creationId xmlns:a16="http://schemas.microsoft.com/office/drawing/2014/main" id="{1D0EFBF8-CBF3-414B-B340-9FCBDF26E68C}"/>
                </a:ext>
              </a:extLst>
            </p:cNvPr>
            <p:cNvSpPr>
              <a:spLocks noEditPoints="1"/>
            </p:cNvSpPr>
            <p:nvPr/>
          </p:nvSpPr>
          <p:spPr bwMode="auto">
            <a:xfrm>
              <a:off x="6214610" y="3217026"/>
              <a:ext cx="1689860" cy="1688296"/>
            </a:xfrm>
            <a:custGeom>
              <a:avLst/>
              <a:gdLst>
                <a:gd name="T0" fmla="*/ 1810 w 2659"/>
                <a:gd name="T1" fmla="*/ 2276 h 2660"/>
                <a:gd name="T2" fmla="*/ 1518 w 2659"/>
                <a:gd name="T3" fmla="*/ 2401 h 2660"/>
                <a:gd name="T4" fmla="*/ 1424 w 2659"/>
                <a:gd name="T5" fmla="*/ 2660 h 2660"/>
                <a:gd name="T6" fmla="*/ 1105 w 2659"/>
                <a:gd name="T7" fmla="*/ 2572 h 2660"/>
                <a:gd name="T8" fmla="*/ 1093 w 2659"/>
                <a:gd name="T9" fmla="*/ 2366 h 2660"/>
                <a:gd name="T10" fmla="*/ 597 w 2659"/>
                <a:gd name="T11" fmla="*/ 2332 h 2660"/>
                <a:gd name="T12" fmla="*/ 299 w 2659"/>
                <a:gd name="T13" fmla="*/ 2178 h 2660"/>
                <a:gd name="T14" fmla="*/ 430 w 2659"/>
                <a:gd name="T15" fmla="*/ 1902 h 2660"/>
                <a:gd name="T16" fmla="*/ 278 w 2659"/>
                <a:gd name="T17" fmla="*/ 1519 h 2660"/>
                <a:gd name="T18" fmla="*/ 85 w 2659"/>
                <a:gd name="T19" fmla="*/ 1517 h 2660"/>
                <a:gd name="T20" fmla="*/ 5 w 2659"/>
                <a:gd name="T21" fmla="*/ 1176 h 2660"/>
                <a:gd name="T22" fmla="*/ 262 w 2659"/>
                <a:gd name="T23" fmla="*/ 1108 h 2660"/>
                <a:gd name="T24" fmla="*/ 354 w 2659"/>
                <a:gd name="T25" fmla="*/ 908 h 2660"/>
                <a:gd name="T26" fmla="*/ 323 w 2659"/>
                <a:gd name="T27" fmla="*/ 593 h 2660"/>
                <a:gd name="T28" fmla="*/ 487 w 2659"/>
                <a:gd name="T29" fmla="*/ 294 h 2660"/>
                <a:gd name="T30" fmla="*/ 736 w 2659"/>
                <a:gd name="T31" fmla="*/ 422 h 2660"/>
                <a:gd name="T32" fmla="*/ 940 w 2659"/>
                <a:gd name="T33" fmla="*/ 343 h 2660"/>
                <a:gd name="T34" fmla="*/ 1141 w 2659"/>
                <a:gd name="T35" fmla="*/ 99 h 2660"/>
                <a:gd name="T36" fmla="*/ 1475 w 2659"/>
                <a:gd name="T37" fmla="*/ 5 h 2660"/>
                <a:gd name="T38" fmla="*/ 1551 w 2659"/>
                <a:gd name="T39" fmla="*/ 272 h 2660"/>
                <a:gd name="T40" fmla="*/ 1936 w 2659"/>
                <a:gd name="T41" fmla="*/ 457 h 2660"/>
                <a:gd name="T42" fmla="*/ 2212 w 2659"/>
                <a:gd name="T43" fmla="*/ 330 h 2660"/>
                <a:gd name="T44" fmla="*/ 2357 w 2659"/>
                <a:gd name="T45" fmla="*/ 619 h 2660"/>
                <a:gd name="T46" fmla="*/ 2222 w 2659"/>
                <a:gd name="T47" fmla="*/ 753 h 2660"/>
                <a:gd name="T48" fmla="*/ 2479 w 2659"/>
                <a:gd name="T49" fmla="*/ 1141 h 2660"/>
                <a:gd name="T50" fmla="*/ 2657 w 2659"/>
                <a:gd name="T51" fmla="*/ 1223 h 2660"/>
                <a:gd name="T52" fmla="*/ 2564 w 2659"/>
                <a:gd name="T53" fmla="*/ 1553 h 2660"/>
                <a:gd name="T54" fmla="*/ 2365 w 2659"/>
                <a:gd name="T55" fmla="*/ 1566 h 2660"/>
                <a:gd name="T56" fmla="*/ 2205 w 2659"/>
                <a:gd name="T57" fmla="*/ 1933 h 2660"/>
                <a:gd name="T58" fmla="*/ 2347 w 2659"/>
                <a:gd name="T59" fmla="*/ 2080 h 2660"/>
                <a:gd name="T60" fmla="*/ 2170 w 2659"/>
                <a:gd name="T61" fmla="*/ 2366 h 2660"/>
                <a:gd name="T62" fmla="*/ 1921 w 2659"/>
                <a:gd name="T63" fmla="*/ 2237 h 2660"/>
                <a:gd name="T64" fmla="*/ 1329 w 2659"/>
                <a:gd name="T65" fmla="*/ 2097 h 2660"/>
                <a:gd name="T66" fmla="*/ 1325 w 2659"/>
                <a:gd name="T67" fmla="*/ 562 h 2660"/>
                <a:gd name="T68" fmla="*/ 1329 w 2659"/>
                <a:gd name="T69" fmla="*/ 2097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59" h="2660">
                  <a:moveTo>
                    <a:pt x="1908" y="2223"/>
                  </a:moveTo>
                  <a:cubicBezTo>
                    <a:pt x="1874" y="2241"/>
                    <a:pt x="1843" y="2260"/>
                    <a:pt x="1810" y="2276"/>
                  </a:cubicBezTo>
                  <a:cubicBezTo>
                    <a:pt x="1726" y="2319"/>
                    <a:pt x="1637" y="2352"/>
                    <a:pt x="1544" y="2370"/>
                  </a:cubicBezTo>
                  <a:cubicBezTo>
                    <a:pt x="1524" y="2373"/>
                    <a:pt x="1518" y="2381"/>
                    <a:pt x="1518" y="2401"/>
                  </a:cubicBezTo>
                  <a:cubicBezTo>
                    <a:pt x="1519" y="2455"/>
                    <a:pt x="1517" y="2510"/>
                    <a:pt x="1517" y="2565"/>
                  </a:cubicBezTo>
                  <a:cubicBezTo>
                    <a:pt x="1517" y="2622"/>
                    <a:pt x="1482" y="2660"/>
                    <a:pt x="1424" y="2660"/>
                  </a:cubicBezTo>
                  <a:cubicBezTo>
                    <a:pt x="1345" y="2660"/>
                    <a:pt x="1264" y="2659"/>
                    <a:pt x="1185" y="2656"/>
                  </a:cubicBezTo>
                  <a:cubicBezTo>
                    <a:pt x="1140" y="2655"/>
                    <a:pt x="1105" y="2617"/>
                    <a:pt x="1105" y="2572"/>
                  </a:cubicBezTo>
                  <a:cubicBezTo>
                    <a:pt x="1105" y="2510"/>
                    <a:pt x="1106" y="2449"/>
                    <a:pt x="1107" y="2388"/>
                  </a:cubicBezTo>
                  <a:cubicBezTo>
                    <a:pt x="1107" y="2377"/>
                    <a:pt x="1107" y="2369"/>
                    <a:pt x="1093" y="2366"/>
                  </a:cubicBezTo>
                  <a:cubicBezTo>
                    <a:pt x="961" y="2336"/>
                    <a:pt x="839" y="2284"/>
                    <a:pt x="727" y="2205"/>
                  </a:cubicBezTo>
                  <a:cubicBezTo>
                    <a:pt x="684" y="2247"/>
                    <a:pt x="640" y="2290"/>
                    <a:pt x="597" y="2332"/>
                  </a:cubicBezTo>
                  <a:cubicBezTo>
                    <a:pt x="547" y="2381"/>
                    <a:pt x="498" y="2381"/>
                    <a:pt x="449" y="2331"/>
                  </a:cubicBezTo>
                  <a:cubicBezTo>
                    <a:pt x="399" y="2280"/>
                    <a:pt x="349" y="2229"/>
                    <a:pt x="299" y="2178"/>
                  </a:cubicBezTo>
                  <a:cubicBezTo>
                    <a:pt x="257" y="2135"/>
                    <a:pt x="258" y="2085"/>
                    <a:pt x="300" y="2041"/>
                  </a:cubicBezTo>
                  <a:cubicBezTo>
                    <a:pt x="344" y="1995"/>
                    <a:pt x="387" y="1948"/>
                    <a:pt x="430" y="1902"/>
                  </a:cubicBezTo>
                  <a:cubicBezTo>
                    <a:pt x="402" y="1846"/>
                    <a:pt x="368" y="1785"/>
                    <a:pt x="343" y="1721"/>
                  </a:cubicBezTo>
                  <a:cubicBezTo>
                    <a:pt x="317" y="1657"/>
                    <a:pt x="300" y="1589"/>
                    <a:pt x="278" y="1519"/>
                  </a:cubicBezTo>
                  <a:cubicBezTo>
                    <a:pt x="267" y="1519"/>
                    <a:pt x="251" y="1520"/>
                    <a:pt x="235" y="1519"/>
                  </a:cubicBezTo>
                  <a:cubicBezTo>
                    <a:pt x="185" y="1519"/>
                    <a:pt x="135" y="1518"/>
                    <a:pt x="85" y="1517"/>
                  </a:cubicBezTo>
                  <a:cubicBezTo>
                    <a:pt x="43" y="1516"/>
                    <a:pt x="3" y="1487"/>
                    <a:pt x="2" y="1445"/>
                  </a:cubicBezTo>
                  <a:cubicBezTo>
                    <a:pt x="0" y="1356"/>
                    <a:pt x="1" y="1266"/>
                    <a:pt x="5" y="1176"/>
                  </a:cubicBezTo>
                  <a:cubicBezTo>
                    <a:pt x="7" y="1133"/>
                    <a:pt x="45" y="1105"/>
                    <a:pt x="88" y="1105"/>
                  </a:cubicBezTo>
                  <a:cubicBezTo>
                    <a:pt x="146" y="1105"/>
                    <a:pt x="204" y="1107"/>
                    <a:pt x="262" y="1108"/>
                  </a:cubicBezTo>
                  <a:cubicBezTo>
                    <a:pt x="271" y="1108"/>
                    <a:pt x="279" y="1108"/>
                    <a:pt x="284" y="1108"/>
                  </a:cubicBezTo>
                  <a:cubicBezTo>
                    <a:pt x="307" y="1040"/>
                    <a:pt x="326" y="972"/>
                    <a:pt x="354" y="908"/>
                  </a:cubicBezTo>
                  <a:cubicBezTo>
                    <a:pt x="381" y="845"/>
                    <a:pt x="417" y="786"/>
                    <a:pt x="455" y="715"/>
                  </a:cubicBezTo>
                  <a:cubicBezTo>
                    <a:pt x="414" y="678"/>
                    <a:pt x="369" y="635"/>
                    <a:pt x="323" y="593"/>
                  </a:cubicBezTo>
                  <a:cubicBezTo>
                    <a:pt x="278" y="553"/>
                    <a:pt x="282" y="495"/>
                    <a:pt x="321" y="456"/>
                  </a:cubicBezTo>
                  <a:cubicBezTo>
                    <a:pt x="376" y="401"/>
                    <a:pt x="431" y="347"/>
                    <a:pt x="487" y="294"/>
                  </a:cubicBezTo>
                  <a:cubicBezTo>
                    <a:pt x="526" y="258"/>
                    <a:pt x="578" y="260"/>
                    <a:pt x="616" y="298"/>
                  </a:cubicBezTo>
                  <a:cubicBezTo>
                    <a:pt x="657" y="339"/>
                    <a:pt x="696" y="380"/>
                    <a:pt x="736" y="422"/>
                  </a:cubicBezTo>
                  <a:cubicBezTo>
                    <a:pt x="741" y="427"/>
                    <a:pt x="745" y="433"/>
                    <a:pt x="746" y="435"/>
                  </a:cubicBezTo>
                  <a:cubicBezTo>
                    <a:pt x="814" y="402"/>
                    <a:pt x="875" y="369"/>
                    <a:pt x="940" y="343"/>
                  </a:cubicBezTo>
                  <a:cubicBezTo>
                    <a:pt x="1004" y="317"/>
                    <a:pt x="1071" y="300"/>
                    <a:pt x="1141" y="278"/>
                  </a:cubicBezTo>
                  <a:cubicBezTo>
                    <a:pt x="1141" y="222"/>
                    <a:pt x="1141" y="160"/>
                    <a:pt x="1141" y="99"/>
                  </a:cubicBezTo>
                  <a:cubicBezTo>
                    <a:pt x="1141" y="33"/>
                    <a:pt x="1174" y="0"/>
                    <a:pt x="1241" y="1"/>
                  </a:cubicBezTo>
                  <a:cubicBezTo>
                    <a:pt x="1319" y="1"/>
                    <a:pt x="1397" y="1"/>
                    <a:pt x="1475" y="5"/>
                  </a:cubicBezTo>
                  <a:cubicBezTo>
                    <a:pt x="1521" y="7"/>
                    <a:pt x="1553" y="44"/>
                    <a:pt x="1553" y="90"/>
                  </a:cubicBezTo>
                  <a:cubicBezTo>
                    <a:pt x="1553" y="150"/>
                    <a:pt x="1552" y="211"/>
                    <a:pt x="1551" y="272"/>
                  </a:cubicBezTo>
                  <a:cubicBezTo>
                    <a:pt x="1551" y="281"/>
                    <a:pt x="1550" y="289"/>
                    <a:pt x="1563" y="293"/>
                  </a:cubicBezTo>
                  <a:cubicBezTo>
                    <a:pt x="1768" y="355"/>
                    <a:pt x="1768" y="355"/>
                    <a:pt x="1936" y="457"/>
                  </a:cubicBezTo>
                  <a:cubicBezTo>
                    <a:pt x="1976" y="415"/>
                    <a:pt x="2017" y="371"/>
                    <a:pt x="2059" y="329"/>
                  </a:cubicBezTo>
                  <a:cubicBezTo>
                    <a:pt x="2110" y="277"/>
                    <a:pt x="2161" y="279"/>
                    <a:pt x="2212" y="330"/>
                  </a:cubicBezTo>
                  <a:cubicBezTo>
                    <a:pt x="2260" y="381"/>
                    <a:pt x="2309" y="431"/>
                    <a:pt x="2358" y="481"/>
                  </a:cubicBezTo>
                  <a:cubicBezTo>
                    <a:pt x="2402" y="525"/>
                    <a:pt x="2401" y="576"/>
                    <a:pt x="2357" y="619"/>
                  </a:cubicBezTo>
                  <a:cubicBezTo>
                    <a:pt x="2317" y="659"/>
                    <a:pt x="2276" y="699"/>
                    <a:pt x="2236" y="738"/>
                  </a:cubicBezTo>
                  <a:cubicBezTo>
                    <a:pt x="2231" y="743"/>
                    <a:pt x="2227" y="748"/>
                    <a:pt x="2222" y="753"/>
                  </a:cubicBezTo>
                  <a:cubicBezTo>
                    <a:pt x="2297" y="872"/>
                    <a:pt x="2348" y="1000"/>
                    <a:pt x="2375" y="1141"/>
                  </a:cubicBezTo>
                  <a:cubicBezTo>
                    <a:pt x="2410" y="1141"/>
                    <a:pt x="2444" y="1140"/>
                    <a:pt x="2479" y="1141"/>
                  </a:cubicBezTo>
                  <a:cubicBezTo>
                    <a:pt x="2514" y="1141"/>
                    <a:pt x="2548" y="1140"/>
                    <a:pt x="2583" y="1144"/>
                  </a:cubicBezTo>
                  <a:cubicBezTo>
                    <a:pt x="2628" y="1149"/>
                    <a:pt x="2656" y="1178"/>
                    <a:pt x="2657" y="1223"/>
                  </a:cubicBezTo>
                  <a:cubicBezTo>
                    <a:pt x="2659" y="1306"/>
                    <a:pt x="2659" y="1389"/>
                    <a:pt x="2655" y="1471"/>
                  </a:cubicBezTo>
                  <a:cubicBezTo>
                    <a:pt x="2653" y="1524"/>
                    <a:pt x="2617" y="1553"/>
                    <a:pt x="2564" y="1553"/>
                  </a:cubicBezTo>
                  <a:cubicBezTo>
                    <a:pt x="2504" y="1553"/>
                    <a:pt x="2445" y="1552"/>
                    <a:pt x="2386" y="1551"/>
                  </a:cubicBezTo>
                  <a:cubicBezTo>
                    <a:pt x="2374" y="1551"/>
                    <a:pt x="2368" y="1554"/>
                    <a:pt x="2365" y="1566"/>
                  </a:cubicBezTo>
                  <a:cubicBezTo>
                    <a:pt x="2336" y="1696"/>
                    <a:pt x="2284" y="1817"/>
                    <a:pt x="2208" y="1926"/>
                  </a:cubicBezTo>
                  <a:cubicBezTo>
                    <a:pt x="2207" y="1928"/>
                    <a:pt x="2206" y="1930"/>
                    <a:pt x="2205" y="1933"/>
                  </a:cubicBezTo>
                  <a:cubicBezTo>
                    <a:pt x="2241" y="1970"/>
                    <a:pt x="2278" y="2007"/>
                    <a:pt x="2315" y="2045"/>
                  </a:cubicBezTo>
                  <a:cubicBezTo>
                    <a:pt x="2326" y="2057"/>
                    <a:pt x="2338" y="2068"/>
                    <a:pt x="2347" y="2080"/>
                  </a:cubicBezTo>
                  <a:cubicBezTo>
                    <a:pt x="2376" y="2116"/>
                    <a:pt x="2375" y="2164"/>
                    <a:pt x="2343" y="2197"/>
                  </a:cubicBezTo>
                  <a:cubicBezTo>
                    <a:pt x="2286" y="2254"/>
                    <a:pt x="2228" y="2311"/>
                    <a:pt x="2170" y="2366"/>
                  </a:cubicBezTo>
                  <a:cubicBezTo>
                    <a:pt x="2132" y="2402"/>
                    <a:pt x="2081" y="2399"/>
                    <a:pt x="2042" y="2360"/>
                  </a:cubicBezTo>
                  <a:cubicBezTo>
                    <a:pt x="2001" y="2319"/>
                    <a:pt x="1961" y="2278"/>
                    <a:pt x="1921" y="2237"/>
                  </a:cubicBezTo>
                  <a:cubicBezTo>
                    <a:pt x="1916" y="2232"/>
                    <a:pt x="1912" y="2227"/>
                    <a:pt x="1908" y="2223"/>
                  </a:cubicBezTo>
                  <a:close/>
                  <a:moveTo>
                    <a:pt x="1329" y="2097"/>
                  </a:moveTo>
                  <a:cubicBezTo>
                    <a:pt x="1749" y="2097"/>
                    <a:pt x="2092" y="1761"/>
                    <a:pt x="2097" y="1338"/>
                  </a:cubicBezTo>
                  <a:cubicBezTo>
                    <a:pt x="2102" y="905"/>
                    <a:pt x="1752" y="560"/>
                    <a:pt x="1325" y="562"/>
                  </a:cubicBezTo>
                  <a:cubicBezTo>
                    <a:pt x="899" y="564"/>
                    <a:pt x="566" y="906"/>
                    <a:pt x="562" y="1321"/>
                  </a:cubicBezTo>
                  <a:cubicBezTo>
                    <a:pt x="557" y="1762"/>
                    <a:pt x="914" y="2098"/>
                    <a:pt x="1329" y="2097"/>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
              <a:extLst>
                <a:ext uri="{FF2B5EF4-FFF2-40B4-BE49-F238E27FC236}">
                  <a16:creationId xmlns:a16="http://schemas.microsoft.com/office/drawing/2014/main" id="{C7517F39-D0EB-4EA2-9808-E7B74978077B}"/>
                </a:ext>
              </a:extLst>
            </p:cNvPr>
            <p:cNvSpPr>
              <a:spLocks noEditPoints="1"/>
            </p:cNvSpPr>
            <p:nvPr/>
          </p:nvSpPr>
          <p:spPr bwMode="auto">
            <a:xfrm>
              <a:off x="3328690" y="3178389"/>
              <a:ext cx="1689860" cy="1688296"/>
            </a:xfrm>
            <a:custGeom>
              <a:avLst/>
              <a:gdLst>
                <a:gd name="T0" fmla="*/ 1810 w 2659"/>
                <a:gd name="T1" fmla="*/ 2276 h 2660"/>
                <a:gd name="T2" fmla="*/ 1518 w 2659"/>
                <a:gd name="T3" fmla="*/ 2401 h 2660"/>
                <a:gd name="T4" fmla="*/ 1424 w 2659"/>
                <a:gd name="T5" fmla="*/ 2660 h 2660"/>
                <a:gd name="T6" fmla="*/ 1105 w 2659"/>
                <a:gd name="T7" fmla="*/ 2572 h 2660"/>
                <a:gd name="T8" fmla="*/ 1093 w 2659"/>
                <a:gd name="T9" fmla="*/ 2366 h 2660"/>
                <a:gd name="T10" fmla="*/ 597 w 2659"/>
                <a:gd name="T11" fmla="*/ 2332 h 2660"/>
                <a:gd name="T12" fmla="*/ 299 w 2659"/>
                <a:gd name="T13" fmla="*/ 2178 h 2660"/>
                <a:gd name="T14" fmla="*/ 430 w 2659"/>
                <a:gd name="T15" fmla="*/ 1902 h 2660"/>
                <a:gd name="T16" fmla="*/ 278 w 2659"/>
                <a:gd name="T17" fmla="*/ 1519 h 2660"/>
                <a:gd name="T18" fmla="*/ 85 w 2659"/>
                <a:gd name="T19" fmla="*/ 1517 h 2660"/>
                <a:gd name="T20" fmla="*/ 5 w 2659"/>
                <a:gd name="T21" fmla="*/ 1176 h 2660"/>
                <a:gd name="T22" fmla="*/ 262 w 2659"/>
                <a:gd name="T23" fmla="*/ 1108 h 2660"/>
                <a:gd name="T24" fmla="*/ 354 w 2659"/>
                <a:gd name="T25" fmla="*/ 908 h 2660"/>
                <a:gd name="T26" fmla="*/ 323 w 2659"/>
                <a:gd name="T27" fmla="*/ 593 h 2660"/>
                <a:gd name="T28" fmla="*/ 487 w 2659"/>
                <a:gd name="T29" fmla="*/ 294 h 2660"/>
                <a:gd name="T30" fmla="*/ 736 w 2659"/>
                <a:gd name="T31" fmla="*/ 422 h 2660"/>
                <a:gd name="T32" fmla="*/ 940 w 2659"/>
                <a:gd name="T33" fmla="*/ 343 h 2660"/>
                <a:gd name="T34" fmla="*/ 1141 w 2659"/>
                <a:gd name="T35" fmla="*/ 99 h 2660"/>
                <a:gd name="T36" fmla="*/ 1475 w 2659"/>
                <a:gd name="T37" fmla="*/ 5 h 2660"/>
                <a:gd name="T38" fmla="*/ 1551 w 2659"/>
                <a:gd name="T39" fmla="*/ 272 h 2660"/>
                <a:gd name="T40" fmla="*/ 1936 w 2659"/>
                <a:gd name="T41" fmla="*/ 457 h 2660"/>
                <a:gd name="T42" fmla="*/ 2212 w 2659"/>
                <a:gd name="T43" fmla="*/ 330 h 2660"/>
                <a:gd name="T44" fmla="*/ 2357 w 2659"/>
                <a:gd name="T45" fmla="*/ 619 h 2660"/>
                <a:gd name="T46" fmla="*/ 2222 w 2659"/>
                <a:gd name="T47" fmla="*/ 753 h 2660"/>
                <a:gd name="T48" fmla="*/ 2479 w 2659"/>
                <a:gd name="T49" fmla="*/ 1141 h 2660"/>
                <a:gd name="T50" fmla="*/ 2657 w 2659"/>
                <a:gd name="T51" fmla="*/ 1223 h 2660"/>
                <a:gd name="T52" fmla="*/ 2564 w 2659"/>
                <a:gd name="T53" fmla="*/ 1553 h 2660"/>
                <a:gd name="T54" fmla="*/ 2365 w 2659"/>
                <a:gd name="T55" fmla="*/ 1566 h 2660"/>
                <a:gd name="T56" fmla="*/ 2205 w 2659"/>
                <a:gd name="T57" fmla="*/ 1933 h 2660"/>
                <a:gd name="T58" fmla="*/ 2347 w 2659"/>
                <a:gd name="T59" fmla="*/ 2080 h 2660"/>
                <a:gd name="T60" fmla="*/ 2170 w 2659"/>
                <a:gd name="T61" fmla="*/ 2366 h 2660"/>
                <a:gd name="T62" fmla="*/ 1921 w 2659"/>
                <a:gd name="T63" fmla="*/ 2237 h 2660"/>
                <a:gd name="T64" fmla="*/ 1329 w 2659"/>
                <a:gd name="T65" fmla="*/ 2097 h 2660"/>
                <a:gd name="T66" fmla="*/ 1325 w 2659"/>
                <a:gd name="T67" fmla="*/ 562 h 2660"/>
                <a:gd name="T68" fmla="*/ 1329 w 2659"/>
                <a:gd name="T69" fmla="*/ 2097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59" h="2660">
                  <a:moveTo>
                    <a:pt x="1908" y="2223"/>
                  </a:moveTo>
                  <a:cubicBezTo>
                    <a:pt x="1874" y="2241"/>
                    <a:pt x="1843" y="2260"/>
                    <a:pt x="1810" y="2276"/>
                  </a:cubicBezTo>
                  <a:cubicBezTo>
                    <a:pt x="1726" y="2319"/>
                    <a:pt x="1637" y="2352"/>
                    <a:pt x="1544" y="2370"/>
                  </a:cubicBezTo>
                  <a:cubicBezTo>
                    <a:pt x="1524" y="2373"/>
                    <a:pt x="1518" y="2381"/>
                    <a:pt x="1518" y="2401"/>
                  </a:cubicBezTo>
                  <a:cubicBezTo>
                    <a:pt x="1519" y="2455"/>
                    <a:pt x="1517" y="2510"/>
                    <a:pt x="1517" y="2565"/>
                  </a:cubicBezTo>
                  <a:cubicBezTo>
                    <a:pt x="1517" y="2622"/>
                    <a:pt x="1482" y="2660"/>
                    <a:pt x="1424" y="2660"/>
                  </a:cubicBezTo>
                  <a:cubicBezTo>
                    <a:pt x="1345" y="2660"/>
                    <a:pt x="1264" y="2659"/>
                    <a:pt x="1185" y="2656"/>
                  </a:cubicBezTo>
                  <a:cubicBezTo>
                    <a:pt x="1140" y="2655"/>
                    <a:pt x="1105" y="2617"/>
                    <a:pt x="1105" y="2572"/>
                  </a:cubicBezTo>
                  <a:cubicBezTo>
                    <a:pt x="1105" y="2510"/>
                    <a:pt x="1106" y="2449"/>
                    <a:pt x="1107" y="2388"/>
                  </a:cubicBezTo>
                  <a:cubicBezTo>
                    <a:pt x="1107" y="2377"/>
                    <a:pt x="1107" y="2369"/>
                    <a:pt x="1093" y="2366"/>
                  </a:cubicBezTo>
                  <a:cubicBezTo>
                    <a:pt x="961" y="2336"/>
                    <a:pt x="839" y="2284"/>
                    <a:pt x="727" y="2205"/>
                  </a:cubicBezTo>
                  <a:cubicBezTo>
                    <a:pt x="684" y="2247"/>
                    <a:pt x="640" y="2290"/>
                    <a:pt x="597" y="2332"/>
                  </a:cubicBezTo>
                  <a:cubicBezTo>
                    <a:pt x="547" y="2381"/>
                    <a:pt x="498" y="2381"/>
                    <a:pt x="449" y="2331"/>
                  </a:cubicBezTo>
                  <a:cubicBezTo>
                    <a:pt x="399" y="2280"/>
                    <a:pt x="349" y="2229"/>
                    <a:pt x="299" y="2178"/>
                  </a:cubicBezTo>
                  <a:cubicBezTo>
                    <a:pt x="257" y="2135"/>
                    <a:pt x="258" y="2085"/>
                    <a:pt x="300" y="2041"/>
                  </a:cubicBezTo>
                  <a:cubicBezTo>
                    <a:pt x="344" y="1995"/>
                    <a:pt x="387" y="1948"/>
                    <a:pt x="430" y="1902"/>
                  </a:cubicBezTo>
                  <a:cubicBezTo>
                    <a:pt x="402" y="1846"/>
                    <a:pt x="368" y="1785"/>
                    <a:pt x="343" y="1721"/>
                  </a:cubicBezTo>
                  <a:cubicBezTo>
                    <a:pt x="317" y="1657"/>
                    <a:pt x="300" y="1589"/>
                    <a:pt x="278" y="1519"/>
                  </a:cubicBezTo>
                  <a:cubicBezTo>
                    <a:pt x="267" y="1519"/>
                    <a:pt x="251" y="1520"/>
                    <a:pt x="235" y="1519"/>
                  </a:cubicBezTo>
                  <a:cubicBezTo>
                    <a:pt x="185" y="1519"/>
                    <a:pt x="135" y="1518"/>
                    <a:pt x="85" y="1517"/>
                  </a:cubicBezTo>
                  <a:cubicBezTo>
                    <a:pt x="43" y="1516"/>
                    <a:pt x="3" y="1487"/>
                    <a:pt x="2" y="1445"/>
                  </a:cubicBezTo>
                  <a:cubicBezTo>
                    <a:pt x="0" y="1356"/>
                    <a:pt x="1" y="1266"/>
                    <a:pt x="5" y="1176"/>
                  </a:cubicBezTo>
                  <a:cubicBezTo>
                    <a:pt x="7" y="1133"/>
                    <a:pt x="45" y="1105"/>
                    <a:pt x="88" y="1105"/>
                  </a:cubicBezTo>
                  <a:cubicBezTo>
                    <a:pt x="146" y="1105"/>
                    <a:pt x="204" y="1107"/>
                    <a:pt x="262" y="1108"/>
                  </a:cubicBezTo>
                  <a:cubicBezTo>
                    <a:pt x="271" y="1108"/>
                    <a:pt x="279" y="1108"/>
                    <a:pt x="284" y="1108"/>
                  </a:cubicBezTo>
                  <a:cubicBezTo>
                    <a:pt x="307" y="1040"/>
                    <a:pt x="326" y="972"/>
                    <a:pt x="354" y="908"/>
                  </a:cubicBezTo>
                  <a:cubicBezTo>
                    <a:pt x="381" y="845"/>
                    <a:pt x="417" y="786"/>
                    <a:pt x="455" y="715"/>
                  </a:cubicBezTo>
                  <a:cubicBezTo>
                    <a:pt x="414" y="678"/>
                    <a:pt x="369" y="635"/>
                    <a:pt x="323" y="593"/>
                  </a:cubicBezTo>
                  <a:cubicBezTo>
                    <a:pt x="278" y="553"/>
                    <a:pt x="282" y="495"/>
                    <a:pt x="321" y="456"/>
                  </a:cubicBezTo>
                  <a:cubicBezTo>
                    <a:pt x="376" y="401"/>
                    <a:pt x="431" y="347"/>
                    <a:pt x="487" y="294"/>
                  </a:cubicBezTo>
                  <a:cubicBezTo>
                    <a:pt x="526" y="258"/>
                    <a:pt x="578" y="260"/>
                    <a:pt x="616" y="298"/>
                  </a:cubicBezTo>
                  <a:cubicBezTo>
                    <a:pt x="657" y="339"/>
                    <a:pt x="696" y="380"/>
                    <a:pt x="736" y="422"/>
                  </a:cubicBezTo>
                  <a:cubicBezTo>
                    <a:pt x="741" y="427"/>
                    <a:pt x="745" y="433"/>
                    <a:pt x="746" y="435"/>
                  </a:cubicBezTo>
                  <a:cubicBezTo>
                    <a:pt x="814" y="402"/>
                    <a:pt x="875" y="369"/>
                    <a:pt x="940" y="343"/>
                  </a:cubicBezTo>
                  <a:cubicBezTo>
                    <a:pt x="1004" y="317"/>
                    <a:pt x="1071" y="300"/>
                    <a:pt x="1141" y="278"/>
                  </a:cubicBezTo>
                  <a:cubicBezTo>
                    <a:pt x="1141" y="222"/>
                    <a:pt x="1141" y="160"/>
                    <a:pt x="1141" y="99"/>
                  </a:cubicBezTo>
                  <a:cubicBezTo>
                    <a:pt x="1141" y="33"/>
                    <a:pt x="1174" y="0"/>
                    <a:pt x="1241" y="1"/>
                  </a:cubicBezTo>
                  <a:cubicBezTo>
                    <a:pt x="1319" y="1"/>
                    <a:pt x="1397" y="1"/>
                    <a:pt x="1475" y="5"/>
                  </a:cubicBezTo>
                  <a:cubicBezTo>
                    <a:pt x="1521" y="7"/>
                    <a:pt x="1553" y="44"/>
                    <a:pt x="1553" y="90"/>
                  </a:cubicBezTo>
                  <a:cubicBezTo>
                    <a:pt x="1553" y="150"/>
                    <a:pt x="1552" y="211"/>
                    <a:pt x="1551" y="272"/>
                  </a:cubicBezTo>
                  <a:cubicBezTo>
                    <a:pt x="1551" y="281"/>
                    <a:pt x="1550" y="289"/>
                    <a:pt x="1563" y="293"/>
                  </a:cubicBezTo>
                  <a:cubicBezTo>
                    <a:pt x="1768" y="355"/>
                    <a:pt x="1768" y="355"/>
                    <a:pt x="1936" y="457"/>
                  </a:cubicBezTo>
                  <a:cubicBezTo>
                    <a:pt x="1976" y="415"/>
                    <a:pt x="2017" y="371"/>
                    <a:pt x="2059" y="329"/>
                  </a:cubicBezTo>
                  <a:cubicBezTo>
                    <a:pt x="2110" y="277"/>
                    <a:pt x="2161" y="279"/>
                    <a:pt x="2212" y="330"/>
                  </a:cubicBezTo>
                  <a:cubicBezTo>
                    <a:pt x="2260" y="381"/>
                    <a:pt x="2309" y="431"/>
                    <a:pt x="2358" y="481"/>
                  </a:cubicBezTo>
                  <a:cubicBezTo>
                    <a:pt x="2402" y="525"/>
                    <a:pt x="2401" y="576"/>
                    <a:pt x="2357" y="619"/>
                  </a:cubicBezTo>
                  <a:cubicBezTo>
                    <a:pt x="2317" y="659"/>
                    <a:pt x="2276" y="699"/>
                    <a:pt x="2236" y="738"/>
                  </a:cubicBezTo>
                  <a:cubicBezTo>
                    <a:pt x="2231" y="743"/>
                    <a:pt x="2227" y="748"/>
                    <a:pt x="2222" y="753"/>
                  </a:cubicBezTo>
                  <a:cubicBezTo>
                    <a:pt x="2297" y="872"/>
                    <a:pt x="2348" y="1000"/>
                    <a:pt x="2375" y="1141"/>
                  </a:cubicBezTo>
                  <a:cubicBezTo>
                    <a:pt x="2410" y="1141"/>
                    <a:pt x="2444" y="1140"/>
                    <a:pt x="2479" y="1141"/>
                  </a:cubicBezTo>
                  <a:cubicBezTo>
                    <a:pt x="2514" y="1141"/>
                    <a:pt x="2548" y="1140"/>
                    <a:pt x="2583" y="1144"/>
                  </a:cubicBezTo>
                  <a:cubicBezTo>
                    <a:pt x="2628" y="1149"/>
                    <a:pt x="2656" y="1178"/>
                    <a:pt x="2657" y="1223"/>
                  </a:cubicBezTo>
                  <a:cubicBezTo>
                    <a:pt x="2659" y="1306"/>
                    <a:pt x="2659" y="1389"/>
                    <a:pt x="2655" y="1471"/>
                  </a:cubicBezTo>
                  <a:cubicBezTo>
                    <a:pt x="2653" y="1524"/>
                    <a:pt x="2617" y="1553"/>
                    <a:pt x="2564" y="1553"/>
                  </a:cubicBezTo>
                  <a:cubicBezTo>
                    <a:pt x="2504" y="1553"/>
                    <a:pt x="2445" y="1552"/>
                    <a:pt x="2386" y="1551"/>
                  </a:cubicBezTo>
                  <a:cubicBezTo>
                    <a:pt x="2374" y="1551"/>
                    <a:pt x="2368" y="1554"/>
                    <a:pt x="2365" y="1566"/>
                  </a:cubicBezTo>
                  <a:cubicBezTo>
                    <a:pt x="2336" y="1696"/>
                    <a:pt x="2284" y="1817"/>
                    <a:pt x="2208" y="1926"/>
                  </a:cubicBezTo>
                  <a:cubicBezTo>
                    <a:pt x="2207" y="1928"/>
                    <a:pt x="2206" y="1930"/>
                    <a:pt x="2205" y="1933"/>
                  </a:cubicBezTo>
                  <a:cubicBezTo>
                    <a:pt x="2241" y="1970"/>
                    <a:pt x="2278" y="2007"/>
                    <a:pt x="2315" y="2045"/>
                  </a:cubicBezTo>
                  <a:cubicBezTo>
                    <a:pt x="2326" y="2057"/>
                    <a:pt x="2338" y="2068"/>
                    <a:pt x="2347" y="2080"/>
                  </a:cubicBezTo>
                  <a:cubicBezTo>
                    <a:pt x="2376" y="2116"/>
                    <a:pt x="2375" y="2164"/>
                    <a:pt x="2343" y="2197"/>
                  </a:cubicBezTo>
                  <a:cubicBezTo>
                    <a:pt x="2286" y="2254"/>
                    <a:pt x="2228" y="2311"/>
                    <a:pt x="2170" y="2366"/>
                  </a:cubicBezTo>
                  <a:cubicBezTo>
                    <a:pt x="2132" y="2402"/>
                    <a:pt x="2081" y="2399"/>
                    <a:pt x="2042" y="2360"/>
                  </a:cubicBezTo>
                  <a:cubicBezTo>
                    <a:pt x="2001" y="2319"/>
                    <a:pt x="1961" y="2278"/>
                    <a:pt x="1921" y="2237"/>
                  </a:cubicBezTo>
                  <a:cubicBezTo>
                    <a:pt x="1916" y="2232"/>
                    <a:pt x="1912" y="2227"/>
                    <a:pt x="1908" y="2223"/>
                  </a:cubicBezTo>
                  <a:close/>
                  <a:moveTo>
                    <a:pt x="1329" y="2097"/>
                  </a:moveTo>
                  <a:cubicBezTo>
                    <a:pt x="1749" y="2097"/>
                    <a:pt x="2092" y="1761"/>
                    <a:pt x="2097" y="1338"/>
                  </a:cubicBezTo>
                  <a:cubicBezTo>
                    <a:pt x="2102" y="905"/>
                    <a:pt x="1752" y="560"/>
                    <a:pt x="1325" y="562"/>
                  </a:cubicBezTo>
                  <a:cubicBezTo>
                    <a:pt x="899" y="564"/>
                    <a:pt x="566" y="906"/>
                    <a:pt x="562" y="1321"/>
                  </a:cubicBezTo>
                  <a:cubicBezTo>
                    <a:pt x="557" y="1762"/>
                    <a:pt x="914" y="2098"/>
                    <a:pt x="1329" y="209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 name="Rectangle 49">
            <a:extLst>
              <a:ext uri="{FF2B5EF4-FFF2-40B4-BE49-F238E27FC236}">
                <a16:creationId xmlns:a16="http://schemas.microsoft.com/office/drawing/2014/main" id="{AD611EE0-8044-49B3-8618-E3B7A50FF632}"/>
              </a:ext>
            </a:extLst>
          </p:cNvPr>
          <p:cNvSpPr/>
          <p:nvPr/>
        </p:nvSpPr>
        <p:spPr>
          <a:xfrm>
            <a:off x="5625990" y="3373718"/>
            <a:ext cx="682868" cy="246221"/>
          </a:xfrm>
          <a:prstGeom prst="rect">
            <a:avLst/>
          </a:prstGeom>
        </p:spPr>
        <p:txBody>
          <a:bodyPr wrap="square" lIns="0" tIns="0" rIns="0" bIns="0" anchor="ctr" anchorCtr="0">
            <a:spAutoFit/>
          </a:bodyPr>
          <a:lstStyle/>
          <a:p>
            <a:pPr algn="ctr"/>
            <a:r>
              <a:rPr lang="en-US" sz="800" b="1" dirty="0">
                <a:solidFill>
                  <a:srgbClr val="333333"/>
                </a:solidFill>
                <a:latin typeface="Proxima Nova Light" panose="02000506030000020004"/>
              </a:rPr>
              <a:t>Preferred</a:t>
            </a:r>
          </a:p>
          <a:p>
            <a:pPr algn="ctr"/>
            <a:r>
              <a:rPr lang="en-US" sz="800" b="1" dirty="0">
                <a:solidFill>
                  <a:srgbClr val="333333"/>
                </a:solidFill>
                <a:latin typeface="Proxima Nova Light" panose="02000506030000020004"/>
              </a:rPr>
              <a:t>Career</a:t>
            </a:r>
          </a:p>
        </p:txBody>
      </p:sp>
      <p:sp>
        <p:nvSpPr>
          <p:cNvPr id="51" name="Rectangle 50">
            <a:extLst>
              <a:ext uri="{FF2B5EF4-FFF2-40B4-BE49-F238E27FC236}">
                <a16:creationId xmlns:a16="http://schemas.microsoft.com/office/drawing/2014/main" id="{8802848A-07E7-4D20-982B-75393CA7400D}"/>
              </a:ext>
            </a:extLst>
          </p:cNvPr>
          <p:cNvSpPr/>
          <p:nvPr/>
        </p:nvSpPr>
        <p:spPr>
          <a:xfrm>
            <a:off x="4543983" y="3965662"/>
            <a:ext cx="682868" cy="369332"/>
          </a:xfrm>
          <a:prstGeom prst="rect">
            <a:avLst/>
          </a:prstGeom>
        </p:spPr>
        <p:txBody>
          <a:bodyPr wrap="square" lIns="0" tIns="0" rIns="0" bIns="0" anchor="ctr" anchorCtr="0">
            <a:spAutoFit/>
          </a:bodyPr>
          <a:lstStyle/>
          <a:p>
            <a:pPr algn="ctr"/>
            <a:r>
              <a:rPr lang="en-US" sz="800" b="1" dirty="0">
                <a:solidFill>
                  <a:srgbClr val="333333"/>
                </a:solidFill>
                <a:latin typeface="Proxima Nova Light" panose="02000506030000020004"/>
              </a:rPr>
              <a:t>Military </a:t>
            </a:r>
          </a:p>
          <a:p>
            <a:pPr algn="ctr"/>
            <a:r>
              <a:rPr lang="en-US" sz="800" b="1" dirty="0">
                <a:solidFill>
                  <a:srgbClr val="333333"/>
                </a:solidFill>
                <a:latin typeface="Proxima Nova Light" panose="02000506030000020004"/>
              </a:rPr>
              <a:t>Skills or </a:t>
            </a:r>
          </a:p>
          <a:p>
            <a:pPr algn="ctr"/>
            <a:r>
              <a:rPr lang="en-US" sz="800" b="1" dirty="0">
                <a:solidFill>
                  <a:srgbClr val="333333"/>
                </a:solidFill>
                <a:latin typeface="Proxima Nova Light" panose="02000506030000020004"/>
              </a:rPr>
              <a:t>Job Match</a:t>
            </a:r>
          </a:p>
        </p:txBody>
      </p:sp>
      <p:sp>
        <p:nvSpPr>
          <p:cNvPr id="52" name="Rectangle 51">
            <a:extLst>
              <a:ext uri="{FF2B5EF4-FFF2-40B4-BE49-F238E27FC236}">
                <a16:creationId xmlns:a16="http://schemas.microsoft.com/office/drawing/2014/main" id="{D9D98958-54AB-44D4-B2D4-48726C215EE7}"/>
              </a:ext>
            </a:extLst>
          </p:cNvPr>
          <p:cNvSpPr/>
          <p:nvPr/>
        </p:nvSpPr>
        <p:spPr>
          <a:xfrm>
            <a:off x="6703235" y="4047799"/>
            <a:ext cx="682868" cy="369332"/>
          </a:xfrm>
          <a:prstGeom prst="rect">
            <a:avLst/>
          </a:prstGeom>
        </p:spPr>
        <p:txBody>
          <a:bodyPr wrap="square" lIns="0" tIns="0" rIns="0" bIns="0" anchor="ctr" anchorCtr="0">
            <a:spAutoFit/>
          </a:bodyPr>
          <a:lstStyle/>
          <a:p>
            <a:pPr algn="ctr"/>
            <a:r>
              <a:rPr lang="en-US" sz="800" b="1" dirty="0">
                <a:solidFill>
                  <a:srgbClr val="333333"/>
                </a:solidFill>
                <a:latin typeface="Proxima Nova Light" panose="02000506030000020004"/>
              </a:rPr>
              <a:t>Preferential</a:t>
            </a:r>
          </a:p>
          <a:p>
            <a:pPr algn="ctr"/>
            <a:r>
              <a:rPr lang="en-US" sz="800" b="1" dirty="0">
                <a:solidFill>
                  <a:srgbClr val="333333"/>
                </a:solidFill>
                <a:latin typeface="Proxima Nova Light" panose="02000506030000020004"/>
              </a:rPr>
              <a:t>Hiring</a:t>
            </a:r>
          </a:p>
          <a:p>
            <a:pPr algn="ctr"/>
            <a:r>
              <a:rPr lang="en-US" sz="800" b="1" dirty="0">
                <a:solidFill>
                  <a:srgbClr val="333333"/>
                </a:solidFill>
                <a:latin typeface="Proxima Nova Light" panose="02000506030000020004"/>
              </a:rPr>
              <a:t>Policies</a:t>
            </a:r>
          </a:p>
        </p:txBody>
      </p:sp>
      <p:sp>
        <p:nvSpPr>
          <p:cNvPr id="53" name="Rectangle 52">
            <a:extLst>
              <a:ext uri="{FF2B5EF4-FFF2-40B4-BE49-F238E27FC236}">
                <a16:creationId xmlns:a16="http://schemas.microsoft.com/office/drawing/2014/main" id="{ABDCDA7E-C099-4522-978C-08E8983A8388}"/>
              </a:ext>
            </a:extLst>
          </p:cNvPr>
          <p:cNvSpPr/>
          <p:nvPr/>
        </p:nvSpPr>
        <p:spPr>
          <a:xfrm>
            <a:off x="6404259" y="4903871"/>
            <a:ext cx="2496666" cy="323165"/>
          </a:xfrm>
          <a:prstGeom prst="rect">
            <a:avLst/>
          </a:prstGeom>
        </p:spPr>
        <p:txBody>
          <a:bodyPr wrap="square" lIns="0" tIns="0" rIns="0" bIns="0" anchor="ctr" anchorCtr="0">
            <a:spAutoFit/>
          </a:bodyPr>
          <a:lstStyle/>
          <a:p>
            <a:r>
              <a:rPr lang="en-US" sz="1050" dirty="0">
                <a:solidFill>
                  <a:srgbClr val="333333"/>
                </a:solidFill>
                <a:latin typeface="Proxima Nova Light" panose="02000506030000020004"/>
              </a:rPr>
              <a:t>Did your veteran or military status help you obtain your current post-military job? </a:t>
            </a:r>
          </a:p>
        </p:txBody>
      </p:sp>
      <p:sp>
        <p:nvSpPr>
          <p:cNvPr id="54" name="Rectangle 53">
            <a:extLst>
              <a:ext uri="{FF2B5EF4-FFF2-40B4-BE49-F238E27FC236}">
                <a16:creationId xmlns:a16="http://schemas.microsoft.com/office/drawing/2014/main" id="{1DD601DB-5366-48F3-851C-91E04264A945}"/>
              </a:ext>
            </a:extLst>
          </p:cNvPr>
          <p:cNvSpPr/>
          <p:nvPr/>
        </p:nvSpPr>
        <p:spPr>
          <a:xfrm>
            <a:off x="3453214" y="4823080"/>
            <a:ext cx="2084266" cy="484748"/>
          </a:xfrm>
          <a:prstGeom prst="rect">
            <a:avLst/>
          </a:prstGeom>
        </p:spPr>
        <p:txBody>
          <a:bodyPr wrap="square" lIns="0" tIns="0" rIns="0" bIns="0" anchor="ctr" anchorCtr="0">
            <a:spAutoFit/>
          </a:bodyPr>
          <a:lstStyle/>
          <a:p>
            <a:pPr algn="r"/>
            <a:r>
              <a:rPr lang="en-US" sz="1050" dirty="0">
                <a:solidFill>
                  <a:srgbClr val="333333"/>
                </a:solidFill>
                <a:latin typeface="Proxima Nova Light" panose="02000506030000020004"/>
              </a:rPr>
              <a:t>Did this job match the occupations you were trained for in the military?</a:t>
            </a:r>
          </a:p>
        </p:txBody>
      </p:sp>
      <p:sp>
        <p:nvSpPr>
          <p:cNvPr id="55" name="Rectangle 54">
            <a:extLst>
              <a:ext uri="{FF2B5EF4-FFF2-40B4-BE49-F238E27FC236}">
                <a16:creationId xmlns:a16="http://schemas.microsoft.com/office/drawing/2014/main" id="{FD8ACBA0-39FA-45A1-BFB2-31D00EBA1990}"/>
              </a:ext>
            </a:extLst>
          </p:cNvPr>
          <p:cNvSpPr/>
          <p:nvPr/>
        </p:nvSpPr>
        <p:spPr>
          <a:xfrm>
            <a:off x="5226851" y="2424574"/>
            <a:ext cx="1483140" cy="323165"/>
          </a:xfrm>
          <a:prstGeom prst="rect">
            <a:avLst/>
          </a:prstGeom>
        </p:spPr>
        <p:txBody>
          <a:bodyPr wrap="square" lIns="0" tIns="0" rIns="0" bIns="0" anchor="ctr" anchorCtr="0">
            <a:spAutoFit/>
          </a:bodyPr>
          <a:lstStyle/>
          <a:p>
            <a:pPr algn="ctr"/>
            <a:r>
              <a:rPr lang="en-US" sz="1050" dirty="0">
                <a:solidFill>
                  <a:srgbClr val="333333"/>
                </a:solidFill>
                <a:latin typeface="Proxima Nova Light" panose="02000506030000020004"/>
              </a:rPr>
              <a:t>Is this job in your preferred career field?</a:t>
            </a:r>
          </a:p>
        </p:txBody>
      </p:sp>
      <p:sp>
        <p:nvSpPr>
          <p:cNvPr id="47" name="Rectangle 46">
            <a:extLst>
              <a:ext uri="{FF2B5EF4-FFF2-40B4-BE49-F238E27FC236}">
                <a16:creationId xmlns:a16="http://schemas.microsoft.com/office/drawing/2014/main" id="{6CC0CC6F-A99E-405F-B9DE-F6E15A5E75FF}"/>
              </a:ext>
            </a:extLst>
          </p:cNvPr>
          <p:cNvSpPr/>
          <p:nvPr/>
        </p:nvSpPr>
        <p:spPr>
          <a:xfrm>
            <a:off x="9763125" y="1"/>
            <a:ext cx="2124076" cy="315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300" dirty="0"/>
              <a:t>EMPLOYER READINESS</a:t>
            </a:r>
          </a:p>
        </p:txBody>
      </p:sp>
    </p:spTree>
    <p:extLst>
      <p:ext uri="{BB962C8B-B14F-4D97-AF65-F5344CB8AC3E}">
        <p14:creationId xmlns:p14="http://schemas.microsoft.com/office/powerpoint/2010/main" val="186000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D54B49-F6A5-4A24-B325-512D6AD21DC7}"/>
              </a:ext>
            </a:extLst>
          </p:cNvPr>
          <p:cNvSpPr/>
          <p:nvPr/>
        </p:nvSpPr>
        <p:spPr>
          <a:xfrm>
            <a:off x="277006" y="519954"/>
            <a:ext cx="7214362" cy="5139869"/>
          </a:xfrm>
          <a:prstGeom prst="rect">
            <a:avLst/>
          </a:prstGeom>
        </p:spPr>
        <p:txBody>
          <a:bodyPr wrap="square">
            <a:spAutoFit/>
          </a:bodyPr>
          <a:lstStyle/>
          <a:p>
            <a:pPr marR="0" lvl="0">
              <a:spcBef>
                <a:spcPts val="0"/>
              </a:spcBef>
              <a:spcAft>
                <a:spcPts val="0"/>
              </a:spcAft>
            </a:pPr>
            <a:r>
              <a:rPr lang="en-US" sz="2800" b="1" dirty="0">
                <a:solidFill>
                  <a:srgbClr val="1B3B68"/>
                </a:solidFill>
                <a:effectLst/>
                <a:latin typeface="Proxima Nova Light"/>
                <a:ea typeface="Calibri" panose="020F0502020204030204" pitchFamily="34" charset="0"/>
              </a:rPr>
              <a:t>In this course you will..</a:t>
            </a:r>
          </a:p>
          <a:p>
            <a:pPr marR="0" lvl="0">
              <a:spcBef>
                <a:spcPts val="0"/>
              </a:spcBef>
              <a:spcAft>
                <a:spcPts val="0"/>
              </a:spcAft>
            </a:pPr>
            <a:endParaRPr lang="en-US" sz="2000" dirty="0">
              <a:solidFill>
                <a:srgbClr val="333333"/>
              </a:solidFill>
              <a:effectLst/>
              <a:latin typeface="Proxima Nova Light"/>
              <a:ea typeface="Calibri" panose="020F0502020204030204" pitchFamily="34" charset="0"/>
            </a:endParaRPr>
          </a:p>
          <a:p>
            <a:pPr marL="742950" lvl="1" indent="-285750">
              <a:buFont typeface="Courier New" panose="02070309020205020404" pitchFamily="49" charset="0"/>
              <a:buChar char="o"/>
            </a:pPr>
            <a:r>
              <a:rPr lang="en-US" sz="2000" dirty="0">
                <a:solidFill>
                  <a:srgbClr val="333333"/>
                </a:solidFill>
                <a:latin typeface="Proxima Nova Light"/>
                <a:ea typeface="Calibri" panose="020F0502020204030204" pitchFamily="34" charset="0"/>
              </a:rPr>
              <a:t>Understand the employment barriers, challenges, AND assets of the military community as well as the different employment needs of veterans and military spouses.</a:t>
            </a:r>
          </a:p>
          <a:p>
            <a:pPr marL="742950" lvl="1" indent="-285750">
              <a:buFont typeface="Courier New" panose="02070309020205020404" pitchFamily="49" charset="0"/>
              <a:buChar char="o"/>
            </a:pPr>
            <a:endParaRPr lang="en-US" sz="2000" dirty="0">
              <a:solidFill>
                <a:srgbClr val="333333"/>
              </a:solidFill>
              <a:latin typeface="Proxima Nova Ligh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000" dirty="0">
                <a:solidFill>
                  <a:srgbClr val="333333"/>
                </a:solidFill>
                <a:effectLst/>
                <a:latin typeface="Proxima Nova Light"/>
                <a:ea typeface="Calibri" panose="020F0502020204030204" pitchFamily="34" charset="0"/>
              </a:rPr>
              <a:t>Become familiar with the current employment trends related to the military community including unemployment rates for veterans and military spouses. </a:t>
            </a:r>
          </a:p>
          <a:p>
            <a:pPr marR="0" lvl="1">
              <a:spcBef>
                <a:spcPts val="0"/>
              </a:spcBef>
              <a:spcAft>
                <a:spcPts val="0"/>
              </a:spcAft>
            </a:pPr>
            <a:endParaRPr lang="en-US" sz="2000" dirty="0">
              <a:solidFill>
                <a:srgbClr val="333333"/>
              </a:solidFill>
              <a:effectLst/>
              <a:latin typeface="Proxima Nova Ligh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000" dirty="0">
                <a:solidFill>
                  <a:srgbClr val="333333"/>
                </a:solidFill>
                <a:effectLst/>
                <a:latin typeface="Proxima Nova Light"/>
                <a:ea typeface="Calibri" panose="020F0502020204030204" pitchFamily="34" charset="0"/>
              </a:rPr>
              <a:t>Learn to articulate the employment business case for hiring from the military community. </a:t>
            </a:r>
          </a:p>
          <a:p>
            <a:pPr marR="0" lvl="1">
              <a:spcBef>
                <a:spcPts val="0"/>
              </a:spcBef>
              <a:spcAft>
                <a:spcPts val="0"/>
              </a:spcAft>
            </a:pPr>
            <a:endParaRPr lang="en-US" sz="2000" dirty="0">
              <a:solidFill>
                <a:srgbClr val="333333"/>
              </a:solidFill>
              <a:effectLst/>
              <a:latin typeface="Proxima Nova Ligh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000" dirty="0">
                <a:solidFill>
                  <a:srgbClr val="333333"/>
                </a:solidFill>
                <a:effectLst/>
                <a:latin typeface="Proxima Nova Light"/>
                <a:ea typeface="Calibri" panose="020F0502020204030204" pitchFamily="34" charset="0"/>
              </a:rPr>
              <a:t>Learn best practices across the employee lifecycle, applying HR strategies to military-connected employees.</a:t>
            </a:r>
          </a:p>
        </p:txBody>
      </p:sp>
    </p:spTree>
    <p:extLst>
      <p:ext uri="{BB962C8B-B14F-4D97-AF65-F5344CB8AC3E}">
        <p14:creationId xmlns:p14="http://schemas.microsoft.com/office/powerpoint/2010/main" val="14217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B3D86F-0D6B-4B5D-830C-FBCE540A7D46}"/>
              </a:ext>
            </a:extLst>
          </p:cNvPr>
          <p:cNvSpPr/>
          <p:nvPr/>
        </p:nvSpPr>
        <p:spPr>
          <a:xfrm>
            <a:off x="3253660" y="1514473"/>
            <a:ext cx="8938340" cy="4617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2" name="Title 1">
            <a:extLst>
              <a:ext uri="{FF2B5EF4-FFF2-40B4-BE49-F238E27FC236}">
                <a16:creationId xmlns:a16="http://schemas.microsoft.com/office/drawing/2014/main" id="{0CCC6CA1-E6F2-48B9-889F-C05D780042DE}"/>
              </a:ext>
            </a:extLst>
          </p:cNvPr>
          <p:cNvSpPr>
            <a:spLocks noGrp="1"/>
          </p:cNvSpPr>
          <p:nvPr>
            <p:ph type="title" idx="4294967295"/>
          </p:nvPr>
        </p:nvSpPr>
        <p:spPr>
          <a:xfrm>
            <a:off x="460827" y="378506"/>
            <a:ext cx="10058967" cy="792163"/>
          </a:xfrm>
        </p:spPr>
        <p:txBody>
          <a:bodyPr>
            <a:normAutofit fontScale="90000"/>
          </a:bodyPr>
          <a:lstStyle/>
          <a:p>
            <a:r>
              <a:rPr lang="en-US" sz="3200" b="1" dirty="0">
                <a:solidFill>
                  <a:srgbClr val="1B3B68"/>
                </a:solidFill>
                <a:latin typeface="Proxima Nova Light" panose="02000506030000020004"/>
              </a:rPr>
              <a:t>BEST PRACTICES FOR ALL: EMPLOYER READINESS</a:t>
            </a:r>
          </a:p>
        </p:txBody>
      </p:sp>
      <p:sp>
        <p:nvSpPr>
          <p:cNvPr id="3" name="Footer Placeholder 2">
            <a:extLst>
              <a:ext uri="{FF2B5EF4-FFF2-40B4-BE49-F238E27FC236}">
                <a16:creationId xmlns:a16="http://schemas.microsoft.com/office/drawing/2014/main" id="{E1CFF67E-5043-43F3-85D7-2E85C620FEBD}"/>
              </a:ext>
            </a:extLst>
          </p:cNvPr>
          <p:cNvSpPr>
            <a:spLocks noGrp="1"/>
          </p:cNvSpPr>
          <p:nvPr>
            <p:ph type="ftr" sz="quarter" idx="4294967295"/>
          </p:nvPr>
        </p:nvSpPr>
        <p:spPr>
          <a:xfrm>
            <a:off x="0" y="6356350"/>
            <a:ext cx="4114800" cy="365125"/>
          </a:xfrm>
        </p:spPr>
        <p:txBody>
          <a:bodyPr/>
          <a:lstStyle/>
          <a:p>
            <a:r>
              <a:rPr lang="en-US"/>
              <a:t>Footer</a:t>
            </a:r>
            <a:endParaRPr lang="en-US" dirty="0"/>
          </a:p>
        </p:txBody>
      </p:sp>
      <p:sp>
        <p:nvSpPr>
          <p:cNvPr id="4" name="Rectangle 3">
            <a:extLst>
              <a:ext uri="{FF2B5EF4-FFF2-40B4-BE49-F238E27FC236}">
                <a16:creationId xmlns:a16="http://schemas.microsoft.com/office/drawing/2014/main" id="{608C888B-65DC-4880-A96E-64B7E9CB7104}"/>
              </a:ext>
            </a:extLst>
          </p:cNvPr>
          <p:cNvSpPr/>
          <p:nvPr/>
        </p:nvSpPr>
        <p:spPr>
          <a:xfrm>
            <a:off x="0" y="1514474"/>
            <a:ext cx="3202410" cy="4617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5" name="Rectangle 4">
            <a:extLst>
              <a:ext uri="{FF2B5EF4-FFF2-40B4-BE49-F238E27FC236}">
                <a16:creationId xmlns:a16="http://schemas.microsoft.com/office/drawing/2014/main" id="{588E097C-01E8-4893-B0C7-E8704303BB8F}"/>
              </a:ext>
            </a:extLst>
          </p:cNvPr>
          <p:cNvSpPr/>
          <p:nvPr/>
        </p:nvSpPr>
        <p:spPr>
          <a:xfrm rot="5400000">
            <a:off x="895884" y="3774418"/>
            <a:ext cx="4617720" cy="978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1E1B3D-F614-4277-8B13-094098FF2351}"/>
              </a:ext>
            </a:extLst>
          </p:cNvPr>
          <p:cNvSpPr/>
          <p:nvPr/>
        </p:nvSpPr>
        <p:spPr>
          <a:xfrm>
            <a:off x="4225912" y="2024480"/>
            <a:ext cx="7661287" cy="1107996"/>
          </a:xfrm>
          <a:prstGeom prst="rect">
            <a:avLst/>
          </a:prstGeom>
        </p:spPr>
        <p:txBody>
          <a:bodyPr wrap="square" lIns="0" tIns="0" rIns="0" bIns="0" anchor="ctr" anchorCtr="0">
            <a:spAutoFit/>
          </a:bodyPr>
          <a:lstStyle/>
          <a:p>
            <a:r>
              <a:rPr lang="en-US" dirty="0">
                <a:solidFill>
                  <a:srgbClr val="333333"/>
                </a:solidFill>
                <a:latin typeface="Proxima Nova Light" panose="02000506030000020004"/>
              </a:rPr>
              <a:t>Meet with leaders/hiring managers and walk them through the </a:t>
            </a:r>
            <a:br>
              <a:rPr lang="en-US" dirty="0">
                <a:solidFill>
                  <a:srgbClr val="333333"/>
                </a:solidFill>
                <a:latin typeface="Proxima Nova Light" panose="02000506030000020004"/>
              </a:rPr>
            </a:br>
            <a:r>
              <a:rPr lang="en-US" dirty="0">
                <a:solidFill>
                  <a:srgbClr val="333333"/>
                </a:solidFill>
                <a:latin typeface="Proxima Nova Light" panose="02000506030000020004"/>
              </a:rPr>
              <a:t>importance of readiness workforce alignment and how it serves </a:t>
            </a:r>
            <a:br>
              <a:rPr lang="en-US" dirty="0">
                <a:solidFill>
                  <a:srgbClr val="333333"/>
                </a:solidFill>
                <a:latin typeface="Proxima Nova Light" panose="02000506030000020004"/>
              </a:rPr>
            </a:br>
            <a:r>
              <a:rPr lang="en-US" dirty="0">
                <a:solidFill>
                  <a:srgbClr val="333333"/>
                </a:solidFill>
                <a:latin typeface="Proxima Nova Light" panose="02000506030000020004"/>
              </a:rPr>
              <a:t>as the foundation to the workforce and employment initiatives </a:t>
            </a:r>
            <a:br>
              <a:rPr lang="en-US" dirty="0">
                <a:solidFill>
                  <a:srgbClr val="333333"/>
                </a:solidFill>
                <a:latin typeface="Proxima Nova Light" panose="02000506030000020004"/>
              </a:rPr>
            </a:br>
            <a:r>
              <a:rPr lang="en-US" dirty="0">
                <a:solidFill>
                  <a:srgbClr val="333333"/>
                </a:solidFill>
                <a:latin typeface="Proxima Nova Light" panose="02000506030000020004"/>
              </a:rPr>
              <a:t>like the veteran employment program.</a:t>
            </a:r>
          </a:p>
        </p:txBody>
      </p:sp>
      <p:sp>
        <p:nvSpPr>
          <p:cNvPr id="13" name="Rectangle 12">
            <a:extLst>
              <a:ext uri="{FF2B5EF4-FFF2-40B4-BE49-F238E27FC236}">
                <a16:creationId xmlns:a16="http://schemas.microsoft.com/office/drawing/2014/main" id="{F0836E4D-8D2A-42A1-9991-3E81405A1CE5}"/>
              </a:ext>
            </a:extLst>
          </p:cNvPr>
          <p:cNvSpPr/>
          <p:nvPr/>
        </p:nvSpPr>
        <p:spPr>
          <a:xfrm>
            <a:off x="4225912" y="3823333"/>
            <a:ext cx="7661287" cy="830997"/>
          </a:xfrm>
          <a:prstGeom prst="rect">
            <a:avLst/>
          </a:prstGeom>
        </p:spPr>
        <p:txBody>
          <a:bodyPr wrap="square" lIns="0" tIns="0" rIns="0" bIns="0" anchor="ctr" anchorCtr="0">
            <a:spAutoFit/>
          </a:bodyPr>
          <a:lstStyle/>
          <a:p>
            <a:r>
              <a:rPr lang="en-US" dirty="0">
                <a:solidFill>
                  <a:srgbClr val="333333"/>
                </a:solidFill>
                <a:latin typeface="Proxima Nova Light" panose="02000506030000020004"/>
              </a:rPr>
              <a:t>Champion and provide advocacy and outward support </a:t>
            </a:r>
            <a:br>
              <a:rPr lang="en-US" dirty="0">
                <a:solidFill>
                  <a:srgbClr val="333333"/>
                </a:solidFill>
                <a:latin typeface="Proxima Nova Light" panose="02000506030000020004"/>
              </a:rPr>
            </a:br>
            <a:r>
              <a:rPr lang="en-US" dirty="0">
                <a:solidFill>
                  <a:srgbClr val="333333"/>
                </a:solidFill>
                <a:latin typeface="Proxima Nova Light" panose="02000506030000020004"/>
              </a:rPr>
              <a:t>for workforce readiness alignment and balance of your </a:t>
            </a:r>
            <a:br>
              <a:rPr lang="en-US" dirty="0">
                <a:solidFill>
                  <a:srgbClr val="333333"/>
                </a:solidFill>
                <a:latin typeface="Proxima Nova Light" panose="02000506030000020004"/>
              </a:rPr>
            </a:br>
            <a:r>
              <a:rPr lang="en-US" dirty="0">
                <a:solidFill>
                  <a:srgbClr val="333333"/>
                </a:solidFill>
                <a:latin typeface="Proxima Nova Light" panose="02000506030000020004"/>
              </a:rPr>
              <a:t>workforce in all employment programs.</a:t>
            </a:r>
          </a:p>
        </p:txBody>
      </p:sp>
      <p:sp>
        <p:nvSpPr>
          <p:cNvPr id="15" name="Rectangle 14">
            <a:extLst>
              <a:ext uri="{FF2B5EF4-FFF2-40B4-BE49-F238E27FC236}">
                <a16:creationId xmlns:a16="http://schemas.microsoft.com/office/drawing/2014/main" id="{971C4EB5-6B4F-4602-86AB-71858F22FE03}"/>
              </a:ext>
            </a:extLst>
          </p:cNvPr>
          <p:cNvSpPr/>
          <p:nvPr/>
        </p:nvSpPr>
        <p:spPr>
          <a:xfrm>
            <a:off x="4225912" y="5345187"/>
            <a:ext cx="7661287" cy="276999"/>
          </a:xfrm>
          <a:prstGeom prst="rect">
            <a:avLst/>
          </a:prstGeom>
        </p:spPr>
        <p:txBody>
          <a:bodyPr wrap="square" lIns="0" tIns="0" rIns="0" bIns="0" anchor="ctr" anchorCtr="0">
            <a:spAutoFit/>
          </a:bodyPr>
          <a:lstStyle/>
          <a:p>
            <a:r>
              <a:rPr lang="en-US" dirty="0">
                <a:solidFill>
                  <a:srgbClr val="333333"/>
                </a:solidFill>
                <a:latin typeface="Proxima Nova Light" panose="02000506030000020004"/>
              </a:rPr>
              <a:t>Develop close working relationships with talent placement agencies.</a:t>
            </a:r>
          </a:p>
        </p:txBody>
      </p:sp>
      <p:pic>
        <p:nvPicPr>
          <p:cNvPr id="20" name="Graphic 19">
            <a:extLst>
              <a:ext uri="{FF2B5EF4-FFF2-40B4-BE49-F238E27FC236}">
                <a16:creationId xmlns:a16="http://schemas.microsoft.com/office/drawing/2014/main" id="{26C298F9-17BE-44B9-9437-FC24DA504C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670" y="2994246"/>
            <a:ext cx="1660084" cy="1660084"/>
          </a:xfrm>
          <a:prstGeom prst="rect">
            <a:avLst/>
          </a:prstGeom>
        </p:spPr>
      </p:pic>
      <p:pic>
        <p:nvPicPr>
          <p:cNvPr id="21" name="Graphic 20">
            <a:extLst>
              <a:ext uri="{FF2B5EF4-FFF2-40B4-BE49-F238E27FC236}">
                <a16:creationId xmlns:a16="http://schemas.microsoft.com/office/drawing/2014/main" id="{8DED40F2-E464-42C6-839D-CC5DA13199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2101129"/>
            <a:ext cx="293116" cy="293116"/>
          </a:xfrm>
          <a:prstGeom prst="rect">
            <a:avLst/>
          </a:prstGeom>
        </p:spPr>
      </p:pic>
      <p:pic>
        <p:nvPicPr>
          <p:cNvPr id="23" name="Graphic 22">
            <a:extLst>
              <a:ext uri="{FF2B5EF4-FFF2-40B4-BE49-F238E27FC236}">
                <a16:creationId xmlns:a16="http://schemas.microsoft.com/office/drawing/2014/main" id="{1F3A80F7-2FA2-48FA-864E-915C4895495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3894573"/>
            <a:ext cx="293116" cy="293116"/>
          </a:xfrm>
          <a:prstGeom prst="rect">
            <a:avLst/>
          </a:prstGeom>
        </p:spPr>
      </p:pic>
      <p:pic>
        <p:nvPicPr>
          <p:cNvPr id="24" name="Graphic 23">
            <a:extLst>
              <a:ext uri="{FF2B5EF4-FFF2-40B4-BE49-F238E27FC236}">
                <a16:creationId xmlns:a16="http://schemas.microsoft.com/office/drawing/2014/main" id="{565B07B9-4F14-4972-890F-2D9719D2FEB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5337128"/>
            <a:ext cx="293116" cy="293116"/>
          </a:xfrm>
          <a:prstGeom prst="rect">
            <a:avLst/>
          </a:prstGeom>
        </p:spPr>
      </p:pic>
      <p:sp>
        <p:nvSpPr>
          <p:cNvPr id="19" name="Rectangle 18">
            <a:extLst>
              <a:ext uri="{FF2B5EF4-FFF2-40B4-BE49-F238E27FC236}">
                <a16:creationId xmlns:a16="http://schemas.microsoft.com/office/drawing/2014/main" id="{EA0B52D8-E698-4E7A-AE2C-25F7396686D0}"/>
              </a:ext>
            </a:extLst>
          </p:cNvPr>
          <p:cNvSpPr/>
          <p:nvPr/>
        </p:nvSpPr>
        <p:spPr>
          <a:xfrm>
            <a:off x="9763125" y="1"/>
            <a:ext cx="2124076" cy="315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300" dirty="0"/>
              <a:t>EMPLOYER READINESS</a:t>
            </a:r>
          </a:p>
        </p:txBody>
      </p:sp>
    </p:spTree>
    <p:extLst>
      <p:ext uri="{BB962C8B-B14F-4D97-AF65-F5344CB8AC3E}">
        <p14:creationId xmlns:p14="http://schemas.microsoft.com/office/powerpoint/2010/main" val="1658906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10FA511-BC10-4BF1-8137-775E0D558FB8}"/>
              </a:ext>
            </a:extLst>
          </p:cNvPr>
          <p:cNvSpPr/>
          <p:nvPr/>
        </p:nvSpPr>
        <p:spPr>
          <a:xfrm>
            <a:off x="0" y="1514474"/>
            <a:ext cx="3202410" cy="4617720"/>
          </a:xfrm>
          <a:prstGeom prst="rect">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8" name="Rectangle 17">
            <a:extLst>
              <a:ext uri="{FF2B5EF4-FFF2-40B4-BE49-F238E27FC236}">
                <a16:creationId xmlns:a16="http://schemas.microsoft.com/office/drawing/2014/main" id="{1B960DCD-4108-4649-A4D9-FCE6597D7663}"/>
              </a:ext>
            </a:extLst>
          </p:cNvPr>
          <p:cNvSpPr/>
          <p:nvPr/>
        </p:nvSpPr>
        <p:spPr>
          <a:xfrm rot="5400000">
            <a:off x="895884" y="3774418"/>
            <a:ext cx="4617720" cy="97831"/>
          </a:xfrm>
          <a:prstGeom prst="rect">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B3D86F-0D6B-4B5D-830C-FBCE540A7D46}"/>
              </a:ext>
            </a:extLst>
          </p:cNvPr>
          <p:cNvSpPr/>
          <p:nvPr/>
        </p:nvSpPr>
        <p:spPr>
          <a:xfrm>
            <a:off x="3266713" y="1511945"/>
            <a:ext cx="8925287" cy="4617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333333"/>
              </a:solidFill>
              <a:latin typeface="Proxima Nova Light" panose="02000506030000020004"/>
            </a:endParaRPr>
          </a:p>
        </p:txBody>
      </p:sp>
      <p:sp>
        <p:nvSpPr>
          <p:cNvPr id="2" name="Title 1">
            <a:extLst>
              <a:ext uri="{FF2B5EF4-FFF2-40B4-BE49-F238E27FC236}">
                <a16:creationId xmlns:a16="http://schemas.microsoft.com/office/drawing/2014/main" id="{0CCC6CA1-E6F2-48B9-889F-C05D780042DE}"/>
              </a:ext>
            </a:extLst>
          </p:cNvPr>
          <p:cNvSpPr>
            <a:spLocks noGrp="1"/>
          </p:cNvSpPr>
          <p:nvPr>
            <p:ph type="title" idx="4294967295"/>
          </p:nvPr>
        </p:nvSpPr>
        <p:spPr>
          <a:xfrm>
            <a:off x="452438" y="310266"/>
            <a:ext cx="10825162" cy="792163"/>
          </a:xfrm>
        </p:spPr>
        <p:txBody>
          <a:bodyPr>
            <a:normAutofit/>
          </a:bodyPr>
          <a:lstStyle/>
          <a:p>
            <a:r>
              <a:rPr lang="en-US" sz="3200" b="1" dirty="0">
                <a:solidFill>
                  <a:srgbClr val="1B3B68"/>
                </a:solidFill>
                <a:latin typeface="Proxima Nova Light" panose="02000506030000020004"/>
              </a:rPr>
              <a:t>BEST PRACTICES FOR ALL: EMPLOYER RESUMES</a:t>
            </a:r>
          </a:p>
        </p:txBody>
      </p:sp>
      <p:pic>
        <p:nvPicPr>
          <p:cNvPr id="20" name="Graphic 19">
            <a:extLst>
              <a:ext uri="{FF2B5EF4-FFF2-40B4-BE49-F238E27FC236}">
                <a16:creationId xmlns:a16="http://schemas.microsoft.com/office/drawing/2014/main" id="{26C298F9-17BE-44B9-9437-FC24DA504C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670" y="2994246"/>
            <a:ext cx="1660084" cy="1660084"/>
          </a:xfrm>
          <a:prstGeom prst="rect">
            <a:avLst/>
          </a:prstGeom>
        </p:spPr>
      </p:pic>
      <p:grpSp>
        <p:nvGrpSpPr>
          <p:cNvPr id="7" name="Group 6">
            <a:extLst>
              <a:ext uri="{FF2B5EF4-FFF2-40B4-BE49-F238E27FC236}">
                <a16:creationId xmlns:a16="http://schemas.microsoft.com/office/drawing/2014/main" id="{51666D50-6140-49C9-BC0C-89BC7983F689}"/>
              </a:ext>
            </a:extLst>
          </p:cNvPr>
          <p:cNvGrpSpPr/>
          <p:nvPr/>
        </p:nvGrpSpPr>
        <p:grpSpPr>
          <a:xfrm>
            <a:off x="3696712" y="1629713"/>
            <a:ext cx="8052235" cy="298698"/>
            <a:chOff x="3760328" y="1840401"/>
            <a:chExt cx="8052235" cy="298698"/>
          </a:xfrm>
        </p:grpSpPr>
        <p:sp>
          <p:nvSpPr>
            <p:cNvPr id="6" name="Rectangle 5">
              <a:extLst>
                <a:ext uri="{FF2B5EF4-FFF2-40B4-BE49-F238E27FC236}">
                  <a16:creationId xmlns:a16="http://schemas.microsoft.com/office/drawing/2014/main" id="{D71E1B3D-F614-4277-8B13-094098FF2351}"/>
                </a:ext>
              </a:extLst>
            </p:cNvPr>
            <p:cNvSpPr/>
            <p:nvPr/>
          </p:nvSpPr>
          <p:spPr>
            <a:xfrm>
              <a:off x="4151276" y="1892878"/>
              <a:ext cx="7661287" cy="246221"/>
            </a:xfrm>
            <a:prstGeom prst="rect">
              <a:avLst/>
            </a:prstGeom>
          </p:spPr>
          <p:txBody>
            <a:bodyPr wrap="square" lIns="0" tIns="0" rIns="0" bIns="0" anchor="t" anchorCtr="0">
              <a:spAutoFit/>
            </a:bodyPr>
            <a:lstStyle/>
            <a:p>
              <a:r>
                <a:rPr lang="en-US" sz="1600" dirty="0">
                  <a:solidFill>
                    <a:srgbClr val="333333"/>
                  </a:solidFill>
                  <a:latin typeface="Proxima Nova Light" panose="02000506030000020004"/>
                </a:rPr>
                <a:t>Ensure leadership at all levels understands the business case for hiring veterans.</a:t>
              </a:r>
            </a:p>
          </p:txBody>
        </p:sp>
        <p:pic>
          <p:nvPicPr>
            <p:cNvPr id="21" name="Graphic 20">
              <a:extLst>
                <a:ext uri="{FF2B5EF4-FFF2-40B4-BE49-F238E27FC236}">
                  <a16:creationId xmlns:a16="http://schemas.microsoft.com/office/drawing/2014/main" id="{8DED40F2-E464-42C6-839D-CC5DA13199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1840401"/>
              <a:ext cx="293116" cy="293116"/>
            </a:xfrm>
            <a:prstGeom prst="rect">
              <a:avLst/>
            </a:prstGeom>
          </p:spPr>
        </p:pic>
      </p:grpSp>
      <p:grpSp>
        <p:nvGrpSpPr>
          <p:cNvPr id="19" name="Group 18">
            <a:extLst>
              <a:ext uri="{FF2B5EF4-FFF2-40B4-BE49-F238E27FC236}">
                <a16:creationId xmlns:a16="http://schemas.microsoft.com/office/drawing/2014/main" id="{97BC101C-9671-40A2-AC19-CA5CE3DC135A}"/>
              </a:ext>
            </a:extLst>
          </p:cNvPr>
          <p:cNvGrpSpPr/>
          <p:nvPr/>
        </p:nvGrpSpPr>
        <p:grpSpPr>
          <a:xfrm>
            <a:off x="3696712" y="2177710"/>
            <a:ext cx="8126871" cy="492443"/>
            <a:chOff x="3760328" y="1763752"/>
            <a:chExt cx="8126871" cy="492443"/>
          </a:xfrm>
        </p:grpSpPr>
        <p:sp>
          <p:nvSpPr>
            <p:cNvPr id="22" name="Rectangle 21">
              <a:extLst>
                <a:ext uri="{FF2B5EF4-FFF2-40B4-BE49-F238E27FC236}">
                  <a16:creationId xmlns:a16="http://schemas.microsoft.com/office/drawing/2014/main" id="{3722A303-5FFB-44B9-BFAA-F99195271B50}"/>
                </a:ext>
              </a:extLst>
            </p:cNvPr>
            <p:cNvSpPr/>
            <p:nvPr/>
          </p:nvSpPr>
          <p:spPr>
            <a:xfrm>
              <a:off x="4225912" y="1763752"/>
              <a:ext cx="7661287" cy="492443"/>
            </a:xfrm>
            <a:prstGeom prst="rect">
              <a:avLst/>
            </a:prstGeom>
          </p:spPr>
          <p:txBody>
            <a:bodyPr wrap="square" lIns="0" tIns="0" rIns="0" bIns="0" anchor="t" anchorCtr="0">
              <a:spAutoFit/>
            </a:bodyPr>
            <a:lstStyle/>
            <a:p>
              <a:r>
                <a:rPr lang="en-US" sz="1600" dirty="0">
                  <a:solidFill>
                    <a:srgbClr val="333333"/>
                  </a:solidFill>
                  <a:latin typeface="Proxima Nova Light" panose="02000506030000020004"/>
                </a:rPr>
                <a:t>Be willing to support, champion and provide advocacy for the veteran employment program.</a:t>
              </a:r>
            </a:p>
          </p:txBody>
        </p:sp>
        <p:pic>
          <p:nvPicPr>
            <p:cNvPr id="25" name="Graphic 24">
              <a:extLst>
                <a:ext uri="{FF2B5EF4-FFF2-40B4-BE49-F238E27FC236}">
                  <a16:creationId xmlns:a16="http://schemas.microsoft.com/office/drawing/2014/main" id="{BDE48B8A-7654-49C4-8A78-AE9A7C2D40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1840401"/>
              <a:ext cx="293116" cy="293116"/>
            </a:xfrm>
            <a:prstGeom prst="rect">
              <a:avLst/>
            </a:prstGeom>
          </p:spPr>
        </p:pic>
      </p:grpSp>
      <p:grpSp>
        <p:nvGrpSpPr>
          <p:cNvPr id="26" name="Group 25">
            <a:extLst>
              <a:ext uri="{FF2B5EF4-FFF2-40B4-BE49-F238E27FC236}">
                <a16:creationId xmlns:a16="http://schemas.microsoft.com/office/drawing/2014/main" id="{489E9740-C0CC-47D1-BB28-F02C9339EEFC}"/>
              </a:ext>
            </a:extLst>
          </p:cNvPr>
          <p:cNvGrpSpPr/>
          <p:nvPr/>
        </p:nvGrpSpPr>
        <p:grpSpPr>
          <a:xfrm>
            <a:off x="3696712" y="2882554"/>
            <a:ext cx="8126871" cy="492443"/>
            <a:chOff x="3760328" y="1763752"/>
            <a:chExt cx="8126871" cy="492443"/>
          </a:xfrm>
        </p:grpSpPr>
        <p:sp>
          <p:nvSpPr>
            <p:cNvPr id="27" name="Rectangle 26">
              <a:extLst>
                <a:ext uri="{FF2B5EF4-FFF2-40B4-BE49-F238E27FC236}">
                  <a16:creationId xmlns:a16="http://schemas.microsoft.com/office/drawing/2014/main" id="{01949B3D-3844-47C9-B3F9-820C4C533F99}"/>
                </a:ext>
              </a:extLst>
            </p:cNvPr>
            <p:cNvSpPr/>
            <p:nvPr/>
          </p:nvSpPr>
          <p:spPr>
            <a:xfrm>
              <a:off x="4225912" y="1763752"/>
              <a:ext cx="7661287" cy="492443"/>
            </a:xfrm>
            <a:prstGeom prst="rect">
              <a:avLst/>
            </a:prstGeom>
          </p:spPr>
          <p:txBody>
            <a:bodyPr wrap="square" lIns="0" tIns="0" rIns="0" bIns="0" anchor="t" anchorCtr="0">
              <a:spAutoFit/>
            </a:bodyPr>
            <a:lstStyle/>
            <a:p>
              <a:r>
                <a:rPr lang="en-US" sz="1600" dirty="0">
                  <a:solidFill>
                    <a:srgbClr val="333333"/>
                  </a:solidFill>
                  <a:latin typeface="Proxima Nova Light" panose="02000506030000020004"/>
                </a:rPr>
                <a:t>Create one designated point of contact for federal, state and non-profit military organizations that can funnel military candidates. </a:t>
              </a:r>
              <a:r>
                <a:rPr lang="en-US" sz="1600" baseline="30000" dirty="0">
                  <a:solidFill>
                    <a:srgbClr val="333333"/>
                  </a:solidFill>
                  <a:latin typeface="Proxima Nova Light" panose="02000506030000020004"/>
                </a:rPr>
                <a:t>(19)</a:t>
              </a:r>
            </a:p>
          </p:txBody>
        </p:sp>
        <p:pic>
          <p:nvPicPr>
            <p:cNvPr id="28" name="Graphic 27">
              <a:extLst>
                <a:ext uri="{FF2B5EF4-FFF2-40B4-BE49-F238E27FC236}">
                  <a16:creationId xmlns:a16="http://schemas.microsoft.com/office/drawing/2014/main" id="{F5CDE3AA-AFD7-4E2C-863C-4DD5A42B97D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1840401"/>
              <a:ext cx="293116" cy="293116"/>
            </a:xfrm>
            <a:prstGeom prst="rect">
              <a:avLst/>
            </a:prstGeom>
          </p:spPr>
        </p:pic>
      </p:grpSp>
      <p:grpSp>
        <p:nvGrpSpPr>
          <p:cNvPr id="8" name="Group 7">
            <a:extLst>
              <a:ext uri="{FF2B5EF4-FFF2-40B4-BE49-F238E27FC236}">
                <a16:creationId xmlns:a16="http://schemas.microsoft.com/office/drawing/2014/main" id="{A9F01A14-BED3-4126-AA8F-10CA139CD555}"/>
              </a:ext>
            </a:extLst>
          </p:cNvPr>
          <p:cNvGrpSpPr/>
          <p:nvPr/>
        </p:nvGrpSpPr>
        <p:grpSpPr>
          <a:xfrm>
            <a:off x="3672447" y="3503752"/>
            <a:ext cx="8126871" cy="2620702"/>
            <a:chOff x="3760328" y="4042863"/>
            <a:chExt cx="8126871" cy="2620702"/>
          </a:xfrm>
        </p:grpSpPr>
        <p:sp>
          <p:nvSpPr>
            <p:cNvPr id="30" name="Rectangle 29">
              <a:extLst>
                <a:ext uri="{FF2B5EF4-FFF2-40B4-BE49-F238E27FC236}">
                  <a16:creationId xmlns:a16="http://schemas.microsoft.com/office/drawing/2014/main" id="{E3B7529A-20D3-4B0F-A5BA-92D2272BEAD1}"/>
                </a:ext>
              </a:extLst>
            </p:cNvPr>
            <p:cNvSpPr/>
            <p:nvPr/>
          </p:nvSpPr>
          <p:spPr>
            <a:xfrm>
              <a:off x="4225912" y="4050922"/>
              <a:ext cx="7661287" cy="246221"/>
            </a:xfrm>
            <a:prstGeom prst="rect">
              <a:avLst/>
            </a:prstGeom>
          </p:spPr>
          <p:txBody>
            <a:bodyPr wrap="square" lIns="0" tIns="0" rIns="0" bIns="0" anchor="t" anchorCtr="0">
              <a:spAutoFit/>
            </a:bodyPr>
            <a:lstStyle/>
            <a:p>
              <a:r>
                <a:rPr lang="en-US" sz="1600" dirty="0">
                  <a:solidFill>
                    <a:srgbClr val="333333"/>
                  </a:solidFill>
                  <a:latin typeface="Proxima Nova Light" panose="02000506030000020004"/>
                </a:rPr>
                <a:t>Ensure company website appeals to military-affiliated talent:</a:t>
              </a:r>
            </a:p>
          </p:txBody>
        </p:sp>
        <p:pic>
          <p:nvPicPr>
            <p:cNvPr id="31" name="Graphic 30">
              <a:extLst>
                <a:ext uri="{FF2B5EF4-FFF2-40B4-BE49-F238E27FC236}">
                  <a16:creationId xmlns:a16="http://schemas.microsoft.com/office/drawing/2014/main" id="{1FA1BCF7-8CA2-46D5-AB62-05E2B477A60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4042863"/>
              <a:ext cx="293116" cy="293116"/>
            </a:xfrm>
            <a:prstGeom prst="rect">
              <a:avLst/>
            </a:prstGeom>
          </p:spPr>
        </p:pic>
        <p:sp>
          <p:nvSpPr>
            <p:cNvPr id="32" name="Rectangle 31">
              <a:extLst>
                <a:ext uri="{FF2B5EF4-FFF2-40B4-BE49-F238E27FC236}">
                  <a16:creationId xmlns:a16="http://schemas.microsoft.com/office/drawing/2014/main" id="{6BF0DD2B-CF39-427D-A2A0-3A3F4DC9869E}"/>
                </a:ext>
              </a:extLst>
            </p:cNvPr>
            <p:cNvSpPr/>
            <p:nvPr/>
          </p:nvSpPr>
          <p:spPr>
            <a:xfrm>
              <a:off x="4225912" y="4386018"/>
              <a:ext cx="7661287" cy="2277547"/>
            </a:xfrm>
            <a:prstGeom prst="rect">
              <a:avLst/>
            </a:prstGeom>
          </p:spPr>
          <p:txBody>
            <a:bodyPr wrap="square" lIns="0" tIns="0" rIns="0" bIns="0" anchor="t" anchorCtr="0">
              <a:spAutoFit/>
            </a:bodyPr>
            <a:lstStyle/>
            <a:p>
              <a:pPr marL="182880" indent="-182880">
                <a:spcAft>
                  <a:spcPts val="600"/>
                </a:spcAft>
                <a:buFont typeface="Arial" panose="020B0604020202020204" pitchFamily="34" charset="0"/>
                <a:buChar char="•"/>
              </a:pPr>
              <a:r>
                <a:rPr lang="en-US" sz="1600" dirty="0">
                  <a:solidFill>
                    <a:srgbClr val="333333"/>
                  </a:solidFill>
                  <a:latin typeface="Proxima Nova Light" panose="02000506030000020004"/>
                </a:rPr>
                <a:t>Images and icons denoting military inclusiveness</a:t>
              </a:r>
            </a:p>
            <a:p>
              <a:pPr marL="182880" indent="-182880">
                <a:spcAft>
                  <a:spcPts val="600"/>
                </a:spcAft>
                <a:buFont typeface="Arial" panose="020B0604020202020204" pitchFamily="34" charset="0"/>
                <a:buChar char="•"/>
              </a:pPr>
              <a:r>
                <a:rPr lang="en-US" sz="1600" dirty="0">
                  <a:solidFill>
                    <a:srgbClr val="333333"/>
                  </a:solidFill>
                  <a:latin typeface="Proxima Nova Light" panose="02000506030000020004"/>
                </a:rPr>
                <a:t>A page devoted to content addressing the military-connected job seeker</a:t>
              </a:r>
            </a:p>
            <a:p>
              <a:pPr marL="182880" indent="-182880">
                <a:spcAft>
                  <a:spcPts val="600"/>
                </a:spcAft>
                <a:buFont typeface="Arial" panose="020B0604020202020204" pitchFamily="34" charset="0"/>
                <a:buChar char="•"/>
              </a:pPr>
              <a:r>
                <a:rPr lang="en-US" sz="1600" dirty="0">
                  <a:solidFill>
                    <a:srgbClr val="333333"/>
                  </a:solidFill>
                  <a:latin typeface="Proxima Nova Light" panose="02000506030000020004"/>
                </a:rPr>
                <a:t>Information about benefits programs, employee resource groups and activities that signal ongoing engagement after hire</a:t>
              </a:r>
            </a:p>
            <a:p>
              <a:pPr marL="182880" indent="-182880">
                <a:spcAft>
                  <a:spcPts val="600"/>
                </a:spcAft>
                <a:buFont typeface="Arial" panose="020B0604020202020204" pitchFamily="34" charset="0"/>
                <a:buChar char="•"/>
              </a:pPr>
              <a:r>
                <a:rPr lang="en-US" sz="1600" dirty="0">
                  <a:solidFill>
                    <a:srgbClr val="333333"/>
                  </a:solidFill>
                  <a:latin typeface="Proxima Nova Light" panose="02000506030000020004"/>
                </a:rPr>
                <a:t>Clearly indicate if hiring initiatives include military spouses</a:t>
              </a:r>
            </a:p>
            <a:p>
              <a:pPr marL="182880" indent="-182880">
                <a:spcAft>
                  <a:spcPts val="600"/>
                </a:spcAft>
                <a:buFont typeface="Arial" panose="020B0604020202020204" pitchFamily="34" charset="0"/>
                <a:buChar char="•"/>
              </a:pPr>
              <a:r>
                <a:rPr lang="en-US" sz="1600" dirty="0">
                  <a:solidFill>
                    <a:srgbClr val="333333"/>
                  </a:solidFill>
                  <a:latin typeface="Proxima Nova Light" panose="02000506030000020004"/>
                </a:rPr>
                <a:t>Job descriptions and skills laid out in an easy-to-follow grid that correlates military occupational codes (MOCs) to organizational skills, making it quick and easy for job seekers to identify which opportunities are the best fit for them.</a:t>
              </a:r>
              <a:endParaRPr lang="en-US" sz="1600" baseline="30000" dirty="0">
                <a:solidFill>
                  <a:srgbClr val="333333"/>
                </a:solidFill>
                <a:latin typeface="Proxima Nova Light" panose="02000506030000020004"/>
              </a:endParaRPr>
            </a:p>
          </p:txBody>
        </p:sp>
      </p:grpSp>
      <p:sp>
        <p:nvSpPr>
          <p:cNvPr id="29" name="Rectangle 28">
            <a:extLst>
              <a:ext uri="{FF2B5EF4-FFF2-40B4-BE49-F238E27FC236}">
                <a16:creationId xmlns:a16="http://schemas.microsoft.com/office/drawing/2014/main" id="{47902CF7-05E9-46E3-8FB1-B3CD130F41AA}"/>
              </a:ext>
            </a:extLst>
          </p:cNvPr>
          <p:cNvSpPr/>
          <p:nvPr/>
        </p:nvSpPr>
        <p:spPr>
          <a:xfrm>
            <a:off x="9763125" y="1"/>
            <a:ext cx="2124076" cy="315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300" dirty="0"/>
              <a:t>EMPLOYER READINESS</a:t>
            </a:r>
          </a:p>
        </p:txBody>
      </p:sp>
    </p:spTree>
    <p:extLst>
      <p:ext uri="{BB962C8B-B14F-4D97-AF65-F5344CB8AC3E}">
        <p14:creationId xmlns:p14="http://schemas.microsoft.com/office/powerpoint/2010/main" val="4169503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B3D86F-0D6B-4B5D-830C-FBCE540A7D46}"/>
              </a:ext>
            </a:extLst>
          </p:cNvPr>
          <p:cNvSpPr/>
          <p:nvPr/>
        </p:nvSpPr>
        <p:spPr>
          <a:xfrm>
            <a:off x="3253660" y="1514473"/>
            <a:ext cx="8938340" cy="4617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2" name="Title 1">
            <a:extLst>
              <a:ext uri="{FF2B5EF4-FFF2-40B4-BE49-F238E27FC236}">
                <a16:creationId xmlns:a16="http://schemas.microsoft.com/office/drawing/2014/main" id="{0CCC6CA1-E6F2-48B9-889F-C05D780042DE}"/>
              </a:ext>
            </a:extLst>
          </p:cNvPr>
          <p:cNvSpPr>
            <a:spLocks noGrp="1"/>
          </p:cNvSpPr>
          <p:nvPr>
            <p:ph type="title" idx="4294967295"/>
          </p:nvPr>
        </p:nvSpPr>
        <p:spPr>
          <a:xfrm>
            <a:off x="309614" y="300016"/>
            <a:ext cx="9513893" cy="792163"/>
          </a:xfrm>
        </p:spPr>
        <p:txBody>
          <a:bodyPr>
            <a:noAutofit/>
          </a:bodyPr>
          <a:lstStyle/>
          <a:p>
            <a:r>
              <a:rPr lang="en-US" sz="2800" b="1" dirty="0">
                <a:solidFill>
                  <a:srgbClr val="1B3B68"/>
                </a:solidFill>
                <a:latin typeface="Proxima Nova Light" panose="02000506030000020004"/>
              </a:rPr>
              <a:t>EMPLOYER READINESS CASE STUDY: </a:t>
            </a:r>
            <a:br>
              <a:rPr lang="en-US" sz="2800" b="1" dirty="0">
                <a:solidFill>
                  <a:srgbClr val="1B3B68"/>
                </a:solidFill>
                <a:latin typeface="Proxima Nova Light" panose="02000506030000020004"/>
              </a:rPr>
            </a:br>
            <a:r>
              <a:rPr lang="en-US" sz="2800" b="1" dirty="0">
                <a:solidFill>
                  <a:srgbClr val="1B3B68"/>
                </a:solidFill>
                <a:latin typeface="Proxima Nova Light" panose="02000506030000020004"/>
              </a:rPr>
              <a:t>COCA-COLA</a:t>
            </a:r>
          </a:p>
        </p:txBody>
      </p:sp>
      <p:sp>
        <p:nvSpPr>
          <p:cNvPr id="3" name="Footer Placeholder 2">
            <a:extLst>
              <a:ext uri="{FF2B5EF4-FFF2-40B4-BE49-F238E27FC236}">
                <a16:creationId xmlns:a16="http://schemas.microsoft.com/office/drawing/2014/main" id="{E1CFF67E-5043-43F3-85D7-2E85C620FEBD}"/>
              </a:ext>
            </a:extLst>
          </p:cNvPr>
          <p:cNvSpPr>
            <a:spLocks noGrp="1"/>
          </p:cNvSpPr>
          <p:nvPr>
            <p:ph type="ftr" sz="quarter" idx="4294967295"/>
          </p:nvPr>
        </p:nvSpPr>
        <p:spPr>
          <a:xfrm>
            <a:off x="0" y="5768975"/>
            <a:ext cx="11366500" cy="365125"/>
          </a:xfrm>
        </p:spPr>
        <p:txBody>
          <a:bodyPr/>
          <a:lstStyle/>
          <a:p>
            <a:r>
              <a:rPr lang="en-US"/>
              <a:t>Footer</a:t>
            </a:r>
            <a:endParaRPr lang="en-US" dirty="0"/>
          </a:p>
        </p:txBody>
      </p:sp>
      <p:sp>
        <p:nvSpPr>
          <p:cNvPr id="4" name="Rectangle 3">
            <a:extLst>
              <a:ext uri="{FF2B5EF4-FFF2-40B4-BE49-F238E27FC236}">
                <a16:creationId xmlns:a16="http://schemas.microsoft.com/office/drawing/2014/main" id="{608C888B-65DC-4880-A96E-64B7E9CB7104}"/>
              </a:ext>
            </a:extLst>
          </p:cNvPr>
          <p:cNvSpPr/>
          <p:nvPr/>
        </p:nvSpPr>
        <p:spPr>
          <a:xfrm>
            <a:off x="0" y="1514474"/>
            <a:ext cx="3202410" cy="4617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5" name="Rectangle 4">
            <a:extLst>
              <a:ext uri="{FF2B5EF4-FFF2-40B4-BE49-F238E27FC236}">
                <a16:creationId xmlns:a16="http://schemas.microsoft.com/office/drawing/2014/main" id="{588E097C-01E8-4893-B0C7-E8704303BB8F}"/>
              </a:ext>
            </a:extLst>
          </p:cNvPr>
          <p:cNvSpPr/>
          <p:nvPr/>
        </p:nvSpPr>
        <p:spPr>
          <a:xfrm rot="5400000">
            <a:off x="895884" y="3774418"/>
            <a:ext cx="4617720" cy="9783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6C0F304-76F4-4228-A7BF-D8CE7195B9F9}"/>
              </a:ext>
            </a:extLst>
          </p:cNvPr>
          <p:cNvGrpSpPr/>
          <p:nvPr/>
        </p:nvGrpSpPr>
        <p:grpSpPr>
          <a:xfrm>
            <a:off x="309615" y="2068321"/>
            <a:ext cx="2583180" cy="2840729"/>
            <a:chOff x="304800" y="2196408"/>
            <a:chExt cx="2583180" cy="2840729"/>
          </a:xfrm>
        </p:grpSpPr>
        <p:sp>
          <p:nvSpPr>
            <p:cNvPr id="16" name="Rectangle 15">
              <a:extLst>
                <a:ext uri="{FF2B5EF4-FFF2-40B4-BE49-F238E27FC236}">
                  <a16:creationId xmlns:a16="http://schemas.microsoft.com/office/drawing/2014/main" id="{D3A5B2DE-7A0A-4862-9CA4-7F8E075DB165}"/>
                </a:ext>
              </a:extLst>
            </p:cNvPr>
            <p:cNvSpPr/>
            <p:nvPr/>
          </p:nvSpPr>
          <p:spPr>
            <a:xfrm>
              <a:off x="304800" y="2196408"/>
              <a:ext cx="2583180" cy="430887"/>
            </a:xfrm>
            <a:prstGeom prst="rect">
              <a:avLst/>
            </a:prstGeom>
          </p:spPr>
          <p:txBody>
            <a:bodyPr wrap="square" lIns="0" tIns="0" rIns="0" bIns="0">
              <a:spAutoFit/>
            </a:bodyPr>
            <a:lstStyle/>
            <a:p>
              <a:pPr algn="ctr"/>
              <a:r>
                <a:rPr lang="en-US" sz="2800" b="1" dirty="0">
                  <a:solidFill>
                    <a:schemeClr val="bg1"/>
                  </a:solidFill>
                  <a:latin typeface="Proxima Nova Light" panose="02000506030000020004"/>
                </a:rPr>
                <a:t>Attributes</a:t>
              </a:r>
            </a:p>
          </p:txBody>
        </p:sp>
        <p:sp>
          <p:nvSpPr>
            <p:cNvPr id="18" name="Rectangle 17">
              <a:extLst>
                <a:ext uri="{FF2B5EF4-FFF2-40B4-BE49-F238E27FC236}">
                  <a16:creationId xmlns:a16="http://schemas.microsoft.com/office/drawing/2014/main" id="{2FA28217-DBB7-4E82-9BD9-009294ECD270}"/>
                </a:ext>
              </a:extLst>
            </p:cNvPr>
            <p:cNvSpPr/>
            <p:nvPr/>
          </p:nvSpPr>
          <p:spPr>
            <a:xfrm>
              <a:off x="304800" y="3094750"/>
              <a:ext cx="2583180" cy="246221"/>
            </a:xfrm>
            <a:prstGeom prst="rect">
              <a:avLst/>
            </a:prstGeom>
          </p:spPr>
          <p:txBody>
            <a:bodyPr wrap="square" lIns="0" tIns="0" rIns="0" bIns="0">
              <a:spAutoFit/>
            </a:bodyPr>
            <a:lstStyle/>
            <a:p>
              <a:pPr algn="ctr"/>
              <a:r>
                <a:rPr lang="en-US" sz="1600" dirty="0">
                  <a:solidFill>
                    <a:schemeClr val="bg1"/>
                  </a:solidFill>
                  <a:latin typeface="Proxima Nova Light" panose="02000506030000020004"/>
                </a:rPr>
                <a:t>Workforce alignment</a:t>
              </a:r>
            </a:p>
          </p:txBody>
        </p:sp>
        <p:cxnSp>
          <p:nvCxnSpPr>
            <p:cNvPr id="19" name="Straight Connector 18">
              <a:extLst>
                <a:ext uri="{FF2B5EF4-FFF2-40B4-BE49-F238E27FC236}">
                  <a16:creationId xmlns:a16="http://schemas.microsoft.com/office/drawing/2014/main" id="{A5F3FCB2-7715-4DA7-A64C-969DDCC1A119}"/>
                </a:ext>
              </a:extLst>
            </p:cNvPr>
            <p:cNvCxnSpPr>
              <a:cxnSpLocks/>
            </p:cNvCxnSpPr>
            <p:nvPr/>
          </p:nvCxnSpPr>
          <p:spPr>
            <a:xfrm flipH="1">
              <a:off x="1294417" y="3468457"/>
              <a:ext cx="6135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86E7360-7077-47AD-B387-6D46312BC79E}"/>
                </a:ext>
              </a:extLst>
            </p:cNvPr>
            <p:cNvSpPr/>
            <p:nvPr/>
          </p:nvSpPr>
          <p:spPr>
            <a:xfrm>
              <a:off x="304800" y="3696611"/>
              <a:ext cx="2583180" cy="492443"/>
            </a:xfrm>
            <a:prstGeom prst="rect">
              <a:avLst/>
            </a:prstGeom>
          </p:spPr>
          <p:txBody>
            <a:bodyPr wrap="square" lIns="0" tIns="0" rIns="0" bIns="0">
              <a:spAutoFit/>
            </a:bodyPr>
            <a:lstStyle/>
            <a:p>
              <a:pPr algn="ctr"/>
              <a:r>
                <a:rPr lang="en-US" sz="1600" dirty="0">
                  <a:solidFill>
                    <a:schemeClr val="bg1"/>
                  </a:solidFill>
                  <a:latin typeface="Proxima Nova Light" panose="02000506030000020004"/>
                </a:rPr>
                <a:t>Recognized military-friendly organization</a:t>
              </a:r>
            </a:p>
          </p:txBody>
        </p:sp>
        <p:cxnSp>
          <p:nvCxnSpPr>
            <p:cNvPr id="25" name="Straight Connector 24">
              <a:extLst>
                <a:ext uri="{FF2B5EF4-FFF2-40B4-BE49-F238E27FC236}">
                  <a16:creationId xmlns:a16="http://schemas.microsoft.com/office/drawing/2014/main" id="{7A2AF867-5C0A-449C-BF7F-4B7BD6663344}"/>
                </a:ext>
              </a:extLst>
            </p:cNvPr>
            <p:cNvCxnSpPr>
              <a:cxnSpLocks/>
            </p:cNvCxnSpPr>
            <p:nvPr/>
          </p:nvCxnSpPr>
          <p:spPr>
            <a:xfrm flipH="1">
              <a:off x="1294417" y="4366874"/>
              <a:ext cx="6135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355A14F-9A91-41D8-961B-374E5966ADA7}"/>
                </a:ext>
              </a:extLst>
            </p:cNvPr>
            <p:cNvSpPr/>
            <p:nvPr/>
          </p:nvSpPr>
          <p:spPr>
            <a:xfrm>
              <a:off x="304800" y="4544694"/>
              <a:ext cx="2583180" cy="492443"/>
            </a:xfrm>
            <a:prstGeom prst="rect">
              <a:avLst/>
            </a:prstGeom>
          </p:spPr>
          <p:txBody>
            <a:bodyPr wrap="square" lIns="0" tIns="0" rIns="0" bIns="0">
              <a:spAutoFit/>
            </a:bodyPr>
            <a:lstStyle/>
            <a:p>
              <a:pPr algn="ctr"/>
              <a:r>
                <a:rPr lang="en-US" sz="1600" dirty="0">
                  <a:solidFill>
                    <a:schemeClr val="bg1"/>
                  </a:solidFill>
                  <a:latin typeface="Proxima Nova Light" panose="02000506030000020004"/>
                </a:rPr>
                <a:t>Demonstrated appreciation for service to the nation</a:t>
              </a:r>
            </a:p>
          </p:txBody>
        </p:sp>
      </p:grpSp>
      <p:sp>
        <p:nvSpPr>
          <p:cNvPr id="27" name="Rectangle 26">
            <a:extLst>
              <a:ext uri="{FF2B5EF4-FFF2-40B4-BE49-F238E27FC236}">
                <a16:creationId xmlns:a16="http://schemas.microsoft.com/office/drawing/2014/main" id="{84A732A7-864E-4329-B149-1508DCC67338}"/>
              </a:ext>
            </a:extLst>
          </p:cNvPr>
          <p:cNvSpPr/>
          <p:nvPr/>
        </p:nvSpPr>
        <p:spPr>
          <a:xfrm>
            <a:off x="3709744" y="2093530"/>
            <a:ext cx="7923672" cy="430887"/>
          </a:xfrm>
          <a:prstGeom prst="rect">
            <a:avLst/>
          </a:prstGeom>
        </p:spPr>
        <p:txBody>
          <a:bodyPr wrap="square" lIns="0" tIns="0" rIns="0" bIns="0">
            <a:spAutoFit/>
          </a:bodyPr>
          <a:lstStyle/>
          <a:p>
            <a:r>
              <a:rPr lang="en-US" sz="2800" b="1" dirty="0">
                <a:solidFill>
                  <a:srgbClr val="333333"/>
                </a:solidFill>
                <a:latin typeface="Proxima Nova Light" panose="02000506030000020004"/>
              </a:rPr>
              <a:t>Narrative</a:t>
            </a:r>
          </a:p>
        </p:txBody>
      </p:sp>
      <p:sp>
        <p:nvSpPr>
          <p:cNvPr id="28" name="Rectangle 27">
            <a:extLst>
              <a:ext uri="{FF2B5EF4-FFF2-40B4-BE49-F238E27FC236}">
                <a16:creationId xmlns:a16="http://schemas.microsoft.com/office/drawing/2014/main" id="{D828532F-AD0F-408B-89E0-F87780359727}"/>
              </a:ext>
            </a:extLst>
          </p:cNvPr>
          <p:cNvSpPr/>
          <p:nvPr/>
        </p:nvSpPr>
        <p:spPr>
          <a:xfrm>
            <a:off x="3709744" y="2576842"/>
            <a:ext cx="7923672" cy="2462213"/>
          </a:xfrm>
          <a:prstGeom prst="rect">
            <a:avLst/>
          </a:prstGeom>
        </p:spPr>
        <p:txBody>
          <a:bodyPr wrap="square" lIns="0" tIns="0" rIns="0" bIns="0">
            <a:spAutoFit/>
          </a:bodyPr>
          <a:lstStyle/>
          <a:p>
            <a:r>
              <a:rPr lang="en-US" sz="1600" dirty="0">
                <a:solidFill>
                  <a:srgbClr val="333333"/>
                </a:solidFill>
                <a:latin typeface="Proxima Nova Light" panose="02000506030000020004"/>
              </a:rPr>
              <a:t>Since 2014, Coca-Cola has joined forces with American Corporate Partners (ACP) to provide more than </a:t>
            </a:r>
            <a:r>
              <a:rPr lang="en-US" sz="1600" b="1" dirty="0">
                <a:solidFill>
                  <a:srgbClr val="333333"/>
                </a:solidFill>
                <a:latin typeface="Proxima Nova Light" panose="02000506030000020004"/>
              </a:rPr>
              <a:t>280 career mentorships to veterans</a:t>
            </a:r>
            <a:r>
              <a:rPr lang="en-US" sz="1600" dirty="0">
                <a:solidFill>
                  <a:srgbClr val="333333"/>
                </a:solidFill>
                <a:latin typeface="Proxima Nova Light" panose="02000506030000020004"/>
              </a:rPr>
              <a:t> transitioning into the private sector. Paired based on mutual occupational interests, Coca-Cola mentors offer veterans outside of the company professional development advice as well as networking and resume building tools. </a:t>
            </a:r>
          </a:p>
          <a:p>
            <a:endParaRPr lang="en-US" sz="1600" dirty="0">
              <a:solidFill>
                <a:srgbClr val="333333"/>
              </a:solidFill>
              <a:latin typeface="Proxima Nova Light" panose="02000506030000020004"/>
            </a:endParaRPr>
          </a:p>
          <a:p>
            <a:r>
              <a:rPr lang="en-US" sz="1600" dirty="0">
                <a:solidFill>
                  <a:srgbClr val="333333"/>
                </a:solidFill>
                <a:latin typeface="Proxima Nova Light" panose="02000506030000020004"/>
              </a:rPr>
              <a:t>Army Veteran Lillian Norton, who has worked at Coca-Cola since 2013, now serves as one of the company’s ACP mentors. The senior commercialization manager is thrilled to support her fellow veterans, recalling her own challenging transition finding a civilian career path after graduate school. </a:t>
            </a:r>
            <a:r>
              <a:rPr lang="en-US" sz="1600" baseline="30000" dirty="0">
                <a:solidFill>
                  <a:srgbClr val="333333"/>
                </a:solidFill>
                <a:latin typeface="Proxima Nova Light" panose="02000506030000020004"/>
              </a:rPr>
              <a:t>(21) </a:t>
            </a:r>
          </a:p>
        </p:txBody>
      </p:sp>
      <p:sp>
        <p:nvSpPr>
          <p:cNvPr id="21" name="Rectangle 20">
            <a:extLst>
              <a:ext uri="{FF2B5EF4-FFF2-40B4-BE49-F238E27FC236}">
                <a16:creationId xmlns:a16="http://schemas.microsoft.com/office/drawing/2014/main" id="{8AB28DD1-28D3-48D6-B646-7D5045193085}"/>
              </a:ext>
            </a:extLst>
          </p:cNvPr>
          <p:cNvSpPr/>
          <p:nvPr/>
        </p:nvSpPr>
        <p:spPr>
          <a:xfrm>
            <a:off x="9763125" y="1"/>
            <a:ext cx="2124076" cy="315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300" dirty="0"/>
              <a:t>EMPLOYER READINESS</a:t>
            </a:r>
          </a:p>
        </p:txBody>
      </p:sp>
    </p:spTree>
    <p:extLst>
      <p:ext uri="{BB962C8B-B14F-4D97-AF65-F5344CB8AC3E}">
        <p14:creationId xmlns:p14="http://schemas.microsoft.com/office/powerpoint/2010/main" val="212834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3D75-92A7-4275-AB2D-1ADAF9FBC8A8}"/>
              </a:ext>
            </a:extLst>
          </p:cNvPr>
          <p:cNvSpPr>
            <a:spLocks noGrp="1"/>
          </p:cNvSpPr>
          <p:nvPr>
            <p:ph type="title" idx="4294967295"/>
          </p:nvPr>
        </p:nvSpPr>
        <p:spPr>
          <a:xfrm>
            <a:off x="309565" y="292920"/>
            <a:ext cx="10825162" cy="792163"/>
          </a:xfrm>
        </p:spPr>
        <p:txBody>
          <a:bodyPr>
            <a:normAutofit/>
          </a:bodyPr>
          <a:lstStyle/>
          <a:p>
            <a:r>
              <a:rPr lang="en-US" sz="2800" b="1" dirty="0">
                <a:solidFill>
                  <a:srgbClr val="1B3B68"/>
                </a:solidFill>
                <a:latin typeface="Proxima Nova Light" panose="02000506030000020004"/>
              </a:rPr>
              <a:t>STAGE 2: MILITARY-AFFILIATED TALENT ACQUISITION</a:t>
            </a:r>
          </a:p>
        </p:txBody>
      </p:sp>
      <p:sp>
        <p:nvSpPr>
          <p:cNvPr id="4" name="Rectangle 3">
            <a:extLst>
              <a:ext uri="{FF2B5EF4-FFF2-40B4-BE49-F238E27FC236}">
                <a16:creationId xmlns:a16="http://schemas.microsoft.com/office/drawing/2014/main" id="{52BDE437-A54F-4886-AEEB-A8139F3369E7}"/>
              </a:ext>
            </a:extLst>
          </p:cNvPr>
          <p:cNvSpPr/>
          <p:nvPr/>
        </p:nvSpPr>
        <p:spPr>
          <a:xfrm>
            <a:off x="0" y="1514475"/>
            <a:ext cx="12192000" cy="22193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Proxima Nova Light" panose="02000506030000020004"/>
            </a:endParaRPr>
          </a:p>
        </p:txBody>
      </p:sp>
      <p:sp>
        <p:nvSpPr>
          <p:cNvPr id="5" name="Rectangle 4">
            <a:extLst>
              <a:ext uri="{FF2B5EF4-FFF2-40B4-BE49-F238E27FC236}">
                <a16:creationId xmlns:a16="http://schemas.microsoft.com/office/drawing/2014/main" id="{8D6DE5B4-9AE1-4177-9F1A-0790EBED1D1D}"/>
              </a:ext>
            </a:extLst>
          </p:cNvPr>
          <p:cNvSpPr/>
          <p:nvPr/>
        </p:nvSpPr>
        <p:spPr>
          <a:xfrm>
            <a:off x="0" y="3733802"/>
            <a:ext cx="12192000" cy="50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Effective talent acquisition strategy will:</a:t>
            </a:r>
          </a:p>
        </p:txBody>
      </p:sp>
      <p:sp>
        <p:nvSpPr>
          <p:cNvPr id="6" name="Rectangle 5">
            <a:extLst>
              <a:ext uri="{FF2B5EF4-FFF2-40B4-BE49-F238E27FC236}">
                <a16:creationId xmlns:a16="http://schemas.microsoft.com/office/drawing/2014/main" id="{CB666E5F-58B8-49D5-AE30-C09471AA5294}"/>
              </a:ext>
            </a:extLst>
          </p:cNvPr>
          <p:cNvSpPr/>
          <p:nvPr/>
        </p:nvSpPr>
        <p:spPr>
          <a:xfrm>
            <a:off x="2836529" y="1847126"/>
            <a:ext cx="9050671" cy="375552"/>
          </a:xfrm>
          <a:prstGeom prst="rect">
            <a:avLst/>
          </a:prstGeom>
        </p:spPr>
        <p:txBody>
          <a:bodyPr wrap="square" lIns="0" rIns="0" anchor="b" anchorCtr="0">
            <a:spAutoFit/>
          </a:bodyPr>
          <a:lstStyle/>
          <a:p>
            <a:pPr>
              <a:lnSpc>
                <a:spcPct val="107000"/>
              </a:lnSpc>
              <a:spcAft>
                <a:spcPts val="800"/>
              </a:spcAft>
            </a:pPr>
            <a:r>
              <a:rPr lang="en-US" b="1" dirty="0">
                <a:solidFill>
                  <a:srgbClr val="333333"/>
                </a:solidFill>
                <a:latin typeface="Proxima Nova Light" panose="02000506030000020004"/>
                <a:cs typeface="Times New Roman" panose="02020603050405020304" pitchFamily="18" charset="0"/>
              </a:rPr>
              <a:t>Not just anyone will do.</a:t>
            </a:r>
            <a:endParaRPr lang="en-GB" b="1" dirty="0">
              <a:solidFill>
                <a:srgbClr val="333333"/>
              </a:solidFill>
              <a:latin typeface="Proxima Nova Light" panose="02000506030000020004"/>
              <a:cs typeface="Times New Roman" panose="02020603050405020304" pitchFamily="18" charset="0"/>
            </a:endParaRPr>
          </a:p>
        </p:txBody>
      </p:sp>
      <p:cxnSp>
        <p:nvCxnSpPr>
          <p:cNvPr id="7" name="Straight Connector 6">
            <a:extLst>
              <a:ext uri="{FF2B5EF4-FFF2-40B4-BE49-F238E27FC236}">
                <a16:creationId xmlns:a16="http://schemas.microsoft.com/office/drawing/2014/main" id="{DAD73ACB-CFBC-4120-AF73-CC1A9995C68A}"/>
              </a:ext>
            </a:extLst>
          </p:cNvPr>
          <p:cNvCxnSpPr>
            <a:cxnSpLocks/>
          </p:cNvCxnSpPr>
          <p:nvPr/>
        </p:nvCxnSpPr>
        <p:spPr>
          <a:xfrm>
            <a:off x="2836529" y="2326817"/>
            <a:ext cx="904810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9C8D9EF-CC80-4C84-8311-67FF6DEB270D}"/>
              </a:ext>
            </a:extLst>
          </p:cNvPr>
          <p:cNvSpPr/>
          <p:nvPr/>
        </p:nvSpPr>
        <p:spPr>
          <a:xfrm>
            <a:off x="2836529" y="2503060"/>
            <a:ext cx="9050671" cy="875945"/>
          </a:xfrm>
          <a:prstGeom prst="rect">
            <a:avLst/>
          </a:prstGeom>
        </p:spPr>
        <p:txBody>
          <a:bodyPr wrap="square" lIns="0" tIns="0" rIns="0" bIns="0" anchor="t" anchorCtr="0">
            <a:spAutoFit/>
          </a:bodyPr>
          <a:lstStyle/>
          <a:p>
            <a:pPr>
              <a:lnSpc>
                <a:spcPct val="107000"/>
              </a:lnSpc>
              <a:spcAft>
                <a:spcPts val="800"/>
              </a:spcAft>
            </a:pPr>
            <a:r>
              <a:rPr lang="en-US" dirty="0">
                <a:solidFill>
                  <a:srgbClr val="333333"/>
                </a:solidFill>
                <a:latin typeface="Proxima Nova Light" panose="02000506030000020004"/>
              </a:rPr>
              <a:t>You want to develop a strategic process that will attract and recruit the best military-connected talent available to ensure your organization has the right people, with the right skills, who are in the right job, and are working against the right requirements. </a:t>
            </a:r>
            <a:r>
              <a:rPr lang="en-US" baseline="30000" dirty="0">
                <a:solidFill>
                  <a:srgbClr val="333333"/>
                </a:solidFill>
                <a:latin typeface="Proxima Nova Light" panose="02000506030000020004"/>
              </a:rPr>
              <a:t>(22)</a:t>
            </a:r>
            <a:endParaRPr lang="en-GB" baseline="30000" dirty="0">
              <a:solidFill>
                <a:srgbClr val="333333"/>
              </a:solidFill>
              <a:latin typeface="Proxima Nova Light" panose="02000506030000020004"/>
            </a:endParaRPr>
          </a:p>
        </p:txBody>
      </p:sp>
      <p:cxnSp>
        <p:nvCxnSpPr>
          <p:cNvPr id="10" name="Straight Connector 9">
            <a:extLst>
              <a:ext uri="{FF2B5EF4-FFF2-40B4-BE49-F238E27FC236}">
                <a16:creationId xmlns:a16="http://schemas.microsoft.com/office/drawing/2014/main" id="{A6F0D91A-86CD-4145-8DCD-C89D08702B36}"/>
              </a:ext>
            </a:extLst>
          </p:cNvPr>
          <p:cNvCxnSpPr>
            <a:cxnSpLocks/>
          </p:cNvCxnSpPr>
          <p:nvPr/>
        </p:nvCxnSpPr>
        <p:spPr>
          <a:xfrm>
            <a:off x="2407073" y="1797052"/>
            <a:ext cx="0" cy="17303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E3DB0B5-F477-4F78-B911-981B17F71483}"/>
              </a:ext>
            </a:extLst>
          </p:cNvPr>
          <p:cNvSpPr/>
          <p:nvPr/>
        </p:nvSpPr>
        <p:spPr>
          <a:xfrm>
            <a:off x="309565" y="4920738"/>
            <a:ext cx="2671860" cy="1077218"/>
          </a:xfrm>
          <a:prstGeom prst="rect">
            <a:avLst/>
          </a:prstGeom>
        </p:spPr>
        <p:txBody>
          <a:bodyPr wrap="square" anchor="ctr">
            <a:noAutofit/>
          </a:bodyPr>
          <a:lstStyle/>
          <a:p>
            <a:pPr algn="ctr"/>
            <a:r>
              <a:rPr lang="en-US" sz="1600" dirty="0">
                <a:solidFill>
                  <a:srgbClr val="333333"/>
                </a:solidFill>
                <a:latin typeface="Proxima Nova Light" panose="02000506030000020004"/>
              </a:rPr>
              <a:t>Transform your hiring needs from “as-needed” </a:t>
            </a:r>
            <a:br>
              <a:rPr lang="en-US" sz="1600" dirty="0">
                <a:solidFill>
                  <a:srgbClr val="333333"/>
                </a:solidFill>
                <a:latin typeface="Proxima Nova Light" panose="02000506030000020004"/>
              </a:rPr>
            </a:br>
            <a:r>
              <a:rPr lang="en-US" sz="1600" dirty="0">
                <a:solidFill>
                  <a:srgbClr val="333333"/>
                </a:solidFill>
                <a:latin typeface="Proxima Nova Light" panose="02000506030000020004"/>
              </a:rPr>
              <a:t>to proactive</a:t>
            </a:r>
          </a:p>
        </p:txBody>
      </p:sp>
      <p:sp>
        <p:nvSpPr>
          <p:cNvPr id="27" name="Rectangle 26">
            <a:extLst>
              <a:ext uri="{FF2B5EF4-FFF2-40B4-BE49-F238E27FC236}">
                <a16:creationId xmlns:a16="http://schemas.microsoft.com/office/drawing/2014/main" id="{192D43B9-DC53-436A-8014-0F10F8F2E4F7}"/>
              </a:ext>
            </a:extLst>
          </p:cNvPr>
          <p:cNvSpPr/>
          <p:nvPr/>
        </p:nvSpPr>
        <p:spPr>
          <a:xfrm>
            <a:off x="3278157" y="4920738"/>
            <a:ext cx="2671860" cy="1077218"/>
          </a:xfrm>
          <a:prstGeom prst="rect">
            <a:avLst/>
          </a:prstGeom>
        </p:spPr>
        <p:txBody>
          <a:bodyPr wrap="square" anchor="ctr">
            <a:noAutofit/>
          </a:bodyPr>
          <a:lstStyle/>
          <a:p>
            <a:pPr algn="ctr"/>
            <a:r>
              <a:rPr lang="en-US" sz="1600" dirty="0">
                <a:solidFill>
                  <a:srgbClr val="333333"/>
                </a:solidFill>
                <a:latin typeface="Proxima Nova Light" panose="02000506030000020004"/>
              </a:rPr>
              <a:t>Develop military-connected  candidate pipelines based on a business case</a:t>
            </a:r>
          </a:p>
        </p:txBody>
      </p:sp>
      <p:sp>
        <p:nvSpPr>
          <p:cNvPr id="28" name="Rectangle 27">
            <a:extLst>
              <a:ext uri="{FF2B5EF4-FFF2-40B4-BE49-F238E27FC236}">
                <a16:creationId xmlns:a16="http://schemas.microsoft.com/office/drawing/2014/main" id="{6D989221-FAED-4B5D-AD5D-72D194EF47A5}"/>
              </a:ext>
            </a:extLst>
          </p:cNvPr>
          <p:cNvSpPr/>
          <p:nvPr/>
        </p:nvSpPr>
        <p:spPr>
          <a:xfrm>
            <a:off x="6246748" y="4952953"/>
            <a:ext cx="2671860" cy="1077218"/>
          </a:xfrm>
          <a:prstGeom prst="rect">
            <a:avLst/>
          </a:prstGeom>
        </p:spPr>
        <p:txBody>
          <a:bodyPr wrap="square" anchor="ctr">
            <a:noAutofit/>
          </a:bodyPr>
          <a:lstStyle/>
          <a:p>
            <a:pPr algn="ctr"/>
            <a:r>
              <a:rPr lang="en-US" sz="1600" dirty="0">
                <a:solidFill>
                  <a:srgbClr val="333333"/>
                </a:solidFill>
                <a:latin typeface="Proxima Nova Light" panose="02000506030000020004"/>
              </a:rPr>
              <a:t>Create diversity through targeted recruiting strategies</a:t>
            </a:r>
          </a:p>
        </p:txBody>
      </p:sp>
      <p:sp>
        <p:nvSpPr>
          <p:cNvPr id="29" name="Rectangle 28">
            <a:extLst>
              <a:ext uri="{FF2B5EF4-FFF2-40B4-BE49-F238E27FC236}">
                <a16:creationId xmlns:a16="http://schemas.microsoft.com/office/drawing/2014/main" id="{FD7A0F0C-01EE-4161-89EA-03F45C76B3C9}"/>
              </a:ext>
            </a:extLst>
          </p:cNvPr>
          <p:cNvSpPr/>
          <p:nvPr/>
        </p:nvSpPr>
        <p:spPr>
          <a:xfrm>
            <a:off x="9215340" y="4920738"/>
            <a:ext cx="2671860" cy="1077218"/>
          </a:xfrm>
          <a:prstGeom prst="rect">
            <a:avLst/>
          </a:prstGeom>
        </p:spPr>
        <p:txBody>
          <a:bodyPr wrap="square" anchor="ctr">
            <a:noAutofit/>
          </a:bodyPr>
          <a:lstStyle/>
          <a:p>
            <a:pPr algn="ctr"/>
            <a:r>
              <a:rPr lang="en-US" sz="1600" dirty="0">
                <a:solidFill>
                  <a:srgbClr val="333333"/>
                </a:solidFill>
                <a:latin typeface="Proxima Nova Light" panose="02000506030000020004"/>
              </a:rPr>
              <a:t>Employ people who have the ability to grow</a:t>
            </a:r>
          </a:p>
        </p:txBody>
      </p:sp>
      <p:grpSp>
        <p:nvGrpSpPr>
          <p:cNvPr id="3" name="Group 2">
            <a:extLst>
              <a:ext uri="{FF2B5EF4-FFF2-40B4-BE49-F238E27FC236}">
                <a16:creationId xmlns:a16="http://schemas.microsoft.com/office/drawing/2014/main" id="{A90E389B-4246-49D8-80D5-471334ECEB88}"/>
              </a:ext>
            </a:extLst>
          </p:cNvPr>
          <p:cNvGrpSpPr/>
          <p:nvPr/>
        </p:nvGrpSpPr>
        <p:grpSpPr>
          <a:xfrm>
            <a:off x="3129667" y="4412507"/>
            <a:ext cx="5937308" cy="1585449"/>
            <a:chOff x="3129667" y="4920740"/>
            <a:chExt cx="5937308" cy="1077216"/>
          </a:xfrm>
        </p:grpSpPr>
        <p:cxnSp>
          <p:nvCxnSpPr>
            <p:cNvPr id="25" name="Straight Connector 24">
              <a:extLst>
                <a:ext uri="{FF2B5EF4-FFF2-40B4-BE49-F238E27FC236}">
                  <a16:creationId xmlns:a16="http://schemas.microsoft.com/office/drawing/2014/main" id="{BAE64AB6-1FB6-4980-B8A5-6EFCE4B9C23B}"/>
                </a:ext>
              </a:extLst>
            </p:cNvPr>
            <p:cNvCxnSpPr/>
            <p:nvPr/>
          </p:nvCxnSpPr>
          <p:spPr>
            <a:xfrm>
              <a:off x="3129667" y="4920740"/>
              <a:ext cx="0" cy="10772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89EA5F-7D91-43CE-8475-5302D3229DAB}"/>
                </a:ext>
              </a:extLst>
            </p:cNvPr>
            <p:cNvCxnSpPr/>
            <p:nvPr/>
          </p:nvCxnSpPr>
          <p:spPr>
            <a:xfrm>
              <a:off x="6096000" y="4920740"/>
              <a:ext cx="0" cy="10772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0C47F08-6E34-40D4-A859-839C3E0648C2}"/>
                </a:ext>
              </a:extLst>
            </p:cNvPr>
            <p:cNvCxnSpPr/>
            <p:nvPr/>
          </p:nvCxnSpPr>
          <p:spPr>
            <a:xfrm>
              <a:off x="9066975" y="4920740"/>
              <a:ext cx="0" cy="10772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35" name="Graphic 34">
            <a:extLst>
              <a:ext uri="{FF2B5EF4-FFF2-40B4-BE49-F238E27FC236}">
                <a16:creationId xmlns:a16="http://schemas.microsoft.com/office/drawing/2014/main" id="{E89327B3-9C30-46E0-9A18-756CDA13B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716" y="2038351"/>
            <a:ext cx="1285240" cy="1285240"/>
          </a:xfrm>
          <a:prstGeom prst="rect">
            <a:avLst/>
          </a:prstGeom>
        </p:spPr>
      </p:pic>
      <p:sp>
        <p:nvSpPr>
          <p:cNvPr id="17" name="Oval 16">
            <a:extLst>
              <a:ext uri="{FF2B5EF4-FFF2-40B4-BE49-F238E27FC236}">
                <a16:creationId xmlns:a16="http://schemas.microsoft.com/office/drawing/2014/main" id="{AD025FA2-90F3-475D-B4FE-68BC26BAD7C5}"/>
              </a:ext>
            </a:extLst>
          </p:cNvPr>
          <p:cNvSpPr/>
          <p:nvPr/>
        </p:nvSpPr>
        <p:spPr>
          <a:xfrm>
            <a:off x="1365979" y="4412507"/>
            <a:ext cx="559031" cy="559031"/>
          </a:xfrm>
          <a:prstGeom prst="ellipse">
            <a:avLst/>
          </a:prstGeom>
          <a:solidFill>
            <a:srgbClr val="1B3B6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1</a:t>
            </a:r>
          </a:p>
        </p:txBody>
      </p:sp>
      <p:sp>
        <p:nvSpPr>
          <p:cNvPr id="18" name="Oval 17">
            <a:extLst>
              <a:ext uri="{FF2B5EF4-FFF2-40B4-BE49-F238E27FC236}">
                <a16:creationId xmlns:a16="http://schemas.microsoft.com/office/drawing/2014/main" id="{076EADF0-2F85-4BDB-96E4-65EF6B10C3A4}"/>
              </a:ext>
            </a:extLst>
          </p:cNvPr>
          <p:cNvSpPr/>
          <p:nvPr/>
        </p:nvSpPr>
        <p:spPr>
          <a:xfrm>
            <a:off x="4334571" y="4412507"/>
            <a:ext cx="559031" cy="559031"/>
          </a:xfrm>
          <a:prstGeom prst="ellipse">
            <a:avLst/>
          </a:prstGeom>
          <a:solidFill>
            <a:srgbClr val="1B3B6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2</a:t>
            </a:r>
          </a:p>
        </p:txBody>
      </p:sp>
      <p:sp>
        <p:nvSpPr>
          <p:cNvPr id="19" name="Oval 18">
            <a:extLst>
              <a:ext uri="{FF2B5EF4-FFF2-40B4-BE49-F238E27FC236}">
                <a16:creationId xmlns:a16="http://schemas.microsoft.com/office/drawing/2014/main" id="{1E003A16-D1FE-483B-891E-1E8D2D98F92C}"/>
              </a:ext>
            </a:extLst>
          </p:cNvPr>
          <p:cNvSpPr/>
          <p:nvPr/>
        </p:nvSpPr>
        <p:spPr>
          <a:xfrm>
            <a:off x="7303163" y="4412507"/>
            <a:ext cx="559031" cy="559031"/>
          </a:xfrm>
          <a:prstGeom prst="ellipse">
            <a:avLst/>
          </a:prstGeom>
          <a:solidFill>
            <a:srgbClr val="1B3B6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3</a:t>
            </a:r>
          </a:p>
        </p:txBody>
      </p:sp>
      <p:sp>
        <p:nvSpPr>
          <p:cNvPr id="20" name="Oval 19">
            <a:extLst>
              <a:ext uri="{FF2B5EF4-FFF2-40B4-BE49-F238E27FC236}">
                <a16:creationId xmlns:a16="http://schemas.microsoft.com/office/drawing/2014/main" id="{1B99F936-704D-42BA-8C29-D530DA1DF8EF}"/>
              </a:ext>
            </a:extLst>
          </p:cNvPr>
          <p:cNvSpPr/>
          <p:nvPr/>
        </p:nvSpPr>
        <p:spPr>
          <a:xfrm>
            <a:off x="10271755" y="4412507"/>
            <a:ext cx="559031" cy="559031"/>
          </a:xfrm>
          <a:prstGeom prst="ellipse">
            <a:avLst/>
          </a:prstGeom>
          <a:solidFill>
            <a:srgbClr val="1B3B6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4</a:t>
            </a:r>
          </a:p>
        </p:txBody>
      </p:sp>
      <p:sp>
        <p:nvSpPr>
          <p:cNvPr id="24" name="Rectangle 23">
            <a:extLst>
              <a:ext uri="{FF2B5EF4-FFF2-40B4-BE49-F238E27FC236}">
                <a16:creationId xmlns:a16="http://schemas.microsoft.com/office/drawing/2014/main" id="{3C4FDDCB-DC1B-4E13-87A1-7A715B8BB935}"/>
              </a:ext>
            </a:extLst>
          </p:cNvPr>
          <p:cNvSpPr/>
          <p:nvPr/>
        </p:nvSpPr>
        <p:spPr>
          <a:xfrm>
            <a:off x="9763125" y="1"/>
            <a:ext cx="2124076" cy="315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300" dirty="0"/>
              <a:t>TALENT ACQUISITION</a:t>
            </a:r>
          </a:p>
        </p:txBody>
      </p:sp>
    </p:spTree>
    <p:extLst>
      <p:ext uri="{BB962C8B-B14F-4D97-AF65-F5344CB8AC3E}">
        <p14:creationId xmlns:p14="http://schemas.microsoft.com/office/powerpoint/2010/main" val="2501294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C75E-78DD-420C-B924-794AAF8037C0}"/>
              </a:ext>
            </a:extLst>
          </p:cNvPr>
          <p:cNvSpPr>
            <a:spLocks noGrp="1"/>
          </p:cNvSpPr>
          <p:nvPr>
            <p:ph type="title" idx="4294967295"/>
          </p:nvPr>
        </p:nvSpPr>
        <p:spPr>
          <a:xfrm>
            <a:off x="304800" y="302681"/>
            <a:ext cx="9991493" cy="792163"/>
          </a:xfrm>
        </p:spPr>
        <p:txBody>
          <a:bodyPr>
            <a:normAutofit/>
          </a:bodyPr>
          <a:lstStyle/>
          <a:p>
            <a:r>
              <a:rPr lang="en-US" sz="2800" b="1" dirty="0">
                <a:solidFill>
                  <a:srgbClr val="1B3B68"/>
                </a:solidFill>
                <a:latin typeface="Proxima Nova Light" panose="02000506030000020004"/>
              </a:rPr>
              <a:t>TALENT ACQUISITION PROCESS</a:t>
            </a:r>
          </a:p>
        </p:txBody>
      </p:sp>
      <p:grpSp>
        <p:nvGrpSpPr>
          <p:cNvPr id="45" name="Group 44">
            <a:extLst>
              <a:ext uri="{FF2B5EF4-FFF2-40B4-BE49-F238E27FC236}">
                <a16:creationId xmlns:a16="http://schemas.microsoft.com/office/drawing/2014/main" id="{C0EFDAC6-CAF6-438A-BF45-125EEBAB222D}"/>
              </a:ext>
            </a:extLst>
          </p:cNvPr>
          <p:cNvGrpSpPr/>
          <p:nvPr/>
        </p:nvGrpSpPr>
        <p:grpSpPr>
          <a:xfrm>
            <a:off x="1524" y="1752148"/>
            <a:ext cx="12188952" cy="3679476"/>
            <a:chOff x="1524" y="2140560"/>
            <a:chExt cx="12188952" cy="3679476"/>
          </a:xfrm>
        </p:grpSpPr>
        <p:cxnSp>
          <p:nvCxnSpPr>
            <p:cNvPr id="4" name="Straight Connector 3">
              <a:extLst>
                <a:ext uri="{FF2B5EF4-FFF2-40B4-BE49-F238E27FC236}">
                  <a16:creationId xmlns:a16="http://schemas.microsoft.com/office/drawing/2014/main" id="{E4B15D65-C1FE-4D8E-AB15-1F4CDB7C81B2}"/>
                </a:ext>
              </a:extLst>
            </p:cNvPr>
            <p:cNvCxnSpPr/>
            <p:nvPr/>
          </p:nvCxnSpPr>
          <p:spPr>
            <a:xfrm flipH="1">
              <a:off x="1524" y="2745628"/>
              <a:ext cx="12188952"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C13A890-C6DE-41D2-8DD0-E22B8EE0AB03}"/>
                </a:ext>
              </a:extLst>
            </p:cNvPr>
            <p:cNvSpPr/>
            <p:nvPr/>
          </p:nvSpPr>
          <p:spPr>
            <a:xfrm>
              <a:off x="304800" y="3548762"/>
              <a:ext cx="1971675" cy="553998"/>
            </a:xfrm>
            <a:prstGeom prst="rect">
              <a:avLst/>
            </a:prstGeom>
          </p:spPr>
          <p:txBody>
            <a:bodyPr wrap="square" lIns="0" tIns="0" rIns="0" bIns="0">
              <a:spAutoFit/>
            </a:bodyPr>
            <a:lstStyle/>
            <a:p>
              <a:pPr algn="ctr"/>
              <a:r>
                <a:rPr lang="en-US" b="1" dirty="0">
                  <a:solidFill>
                    <a:srgbClr val="333333"/>
                  </a:solidFill>
                  <a:latin typeface="Proxima Nova Light" panose="02000506030000020004"/>
                </a:rPr>
                <a:t>Step 1</a:t>
              </a:r>
            </a:p>
            <a:p>
              <a:pPr algn="ctr"/>
              <a:r>
                <a:rPr lang="en-US" b="1" dirty="0">
                  <a:solidFill>
                    <a:srgbClr val="333333"/>
                  </a:solidFill>
                  <a:latin typeface="Proxima Nova Light" panose="02000506030000020004"/>
                </a:rPr>
                <a:t>Market Analysis</a:t>
              </a:r>
            </a:p>
          </p:txBody>
        </p:sp>
        <p:grpSp>
          <p:nvGrpSpPr>
            <p:cNvPr id="10" name="Group 9">
              <a:extLst>
                <a:ext uri="{FF2B5EF4-FFF2-40B4-BE49-F238E27FC236}">
                  <a16:creationId xmlns:a16="http://schemas.microsoft.com/office/drawing/2014/main" id="{47804B06-2317-42AC-B950-81F29E36AD02}"/>
                </a:ext>
              </a:extLst>
            </p:cNvPr>
            <p:cNvGrpSpPr/>
            <p:nvPr/>
          </p:nvGrpSpPr>
          <p:grpSpPr>
            <a:xfrm>
              <a:off x="685569" y="2140560"/>
              <a:ext cx="1210138" cy="1210138"/>
              <a:chOff x="685569" y="1826529"/>
              <a:chExt cx="1210138" cy="1210138"/>
            </a:xfrm>
          </p:grpSpPr>
          <p:sp>
            <p:nvSpPr>
              <p:cNvPr id="11" name="Oval 10">
                <a:extLst>
                  <a:ext uri="{FF2B5EF4-FFF2-40B4-BE49-F238E27FC236}">
                    <a16:creationId xmlns:a16="http://schemas.microsoft.com/office/drawing/2014/main" id="{40B346A7-D197-4C49-A404-CC52BBAA6D71}"/>
                  </a:ext>
                </a:extLst>
              </p:cNvPr>
              <p:cNvSpPr/>
              <p:nvPr/>
            </p:nvSpPr>
            <p:spPr>
              <a:xfrm>
                <a:off x="685569" y="1826529"/>
                <a:ext cx="1210138" cy="12101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12" name="Rectangle 11">
                <a:extLst>
                  <a:ext uri="{FF2B5EF4-FFF2-40B4-BE49-F238E27FC236}">
                    <a16:creationId xmlns:a16="http://schemas.microsoft.com/office/drawing/2014/main" id="{D0D69A8A-5505-42CE-B5D3-6E94635DEB52}"/>
                  </a:ext>
                </a:extLst>
              </p:cNvPr>
              <p:cNvSpPr/>
              <p:nvPr/>
            </p:nvSpPr>
            <p:spPr>
              <a:xfrm>
                <a:off x="805815" y="2093045"/>
                <a:ext cx="969646" cy="677108"/>
              </a:xfrm>
              <a:prstGeom prst="rect">
                <a:avLst/>
              </a:prstGeom>
            </p:spPr>
            <p:txBody>
              <a:bodyPr wrap="square" lIns="0" tIns="0" rIns="0" bIns="0" anchor="ctr">
                <a:spAutoFit/>
              </a:bodyPr>
              <a:lstStyle/>
              <a:p>
                <a:pPr algn="ctr"/>
                <a:r>
                  <a:rPr lang="en-US" sz="4400" b="1" dirty="0">
                    <a:solidFill>
                      <a:schemeClr val="bg1"/>
                    </a:solidFill>
                  </a:rPr>
                  <a:t>1</a:t>
                </a:r>
              </a:p>
            </p:txBody>
          </p:sp>
        </p:grpSp>
        <p:grpSp>
          <p:nvGrpSpPr>
            <p:cNvPr id="13" name="Group 12">
              <a:extLst>
                <a:ext uri="{FF2B5EF4-FFF2-40B4-BE49-F238E27FC236}">
                  <a16:creationId xmlns:a16="http://schemas.microsoft.com/office/drawing/2014/main" id="{D2A42D3A-C82D-463C-95CA-974711EC731D}"/>
                </a:ext>
              </a:extLst>
            </p:cNvPr>
            <p:cNvGrpSpPr/>
            <p:nvPr/>
          </p:nvGrpSpPr>
          <p:grpSpPr>
            <a:xfrm>
              <a:off x="3088249" y="2140560"/>
              <a:ext cx="1210138" cy="1210138"/>
              <a:chOff x="685569" y="1826529"/>
              <a:chExt cx="1210138" cy="1210138"/>
            </a:xfrm>
          </p:grpSpPr>
          <p:sp>
            <p:nvSpPr>
              <p:cNvPr id="14" name="Oval 13">
                <a:extLst>
                  <a:ext uri="{FF2B5EF4-FFF2-40B4-BE49-F238E27FC236}">
                    <a16:creationId xmlns:a16="http://schemas.microsoft.com/office/drawing/2014/main" id="{DD35309D-850E-4E5A-8B5D-6F361839E85D}"/>
                  </a:ext>
                </a:extLst>
              </p:cNvPr>
              <p:cNvSpPr/>
              <p:nvPr/>
            </p:nvSpPr>
            <p:spPr>
              <a:xfrm>
                <a:off x="685569" y="1826529"/>
                <a:ext cx="1210138" cy="12101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15" name="Rectangle 14">
                <a:extLst>
                  <a:ext uri="{FF2B5EF4-FFF2-40B4-BE49-F238E27FC236}">
                    <a16:creationId xmlns:a16="http://schemas.microsoft.com/office/drawing/2014/main" id="{C5E814C5-A0DE-4811-980C-0B51069C362E}"/>
                  </a:ext>
                </a:extLst>
              </p:cNvPr>
              <p:cNvSpPr/>
              <p:nvPr/>
            </p:nvSpPr>
            <p:spPr>
              <a:xfrm>
                <a:off x="805815" y="2093045"/>
                <a:ext cx="969646" cy="677108"/>
              </a:xfrm>
              <a:prstGeom prst="rect">
                <a:avLst/>
              </a:prstGeom>
            </p:spPr>
            <p:txBody>
              <a:bodyPr wrap="square" lIns="0" tIns="0" rIns="0" bIns="0" anchor="ctr">
                <a:spAutoFit/>
              </a:bodyPr>
              <a:lstStyle/>
              <a:p>
                <a:pPr algn="ctr"/>
                <a:r>
                  <a:rPr lang="en-US" sz="4400" b="1" dirty="0">
                    <a:solidFill>
                      <a:schemeClr val="bg1"/>
                    </a:solidFill>
                  </a:rPr>
                  <a:t>2</a:t>
                </a:r>
              </a:p>
            </p:txBody>
          </p:sp>
        </p:grpSp>
        <p:sp>
          <p:nvSpPr>
            <p:cNvPr id="16" name="Rectangle 15">
              <a:extLst>
                <a:ext uri="{FF2B5EF4-FFF2-40B4-BE49-F238E27FC236}">
                  <a16:creationId xmlns:a16="http://schemas.microsoft.com/office/drawing/2014/main" id="{607A8CCA-5C22-4F20-B4D2-90DBADD7B0ED}"/>
                </a:ext>
              </a:extLst>
            </p:cNvPr>
            <p:cNvSpPr/>
            <p:nvPr/>
          </p:nvSpPr>
          <p:spPr>
            <a:xfrm>
              <a:off x="304800" y="4532651"/>
              <a:ext cx="1971675" cy="1287385"/>
            </a:xfrm>
            <a:prstGeom prst="rect">
              <a:avLst/>
            </a:prstGeom>
          </p:spPr>
          <p:txBody>
            <a:bodyPr wrap="square" lIns="0" tIns="0" rIns="0" bIns="0">
              <a:noAutofit/>
            </a:bodyPr>
            <a:lstStyle/>
            <a:p>
              <a:pPr algn="ctr"/>
              <a:r>
                <a:rPr lang="en-US" sz="1400" dirty="0">
                  <a:solidFill>
                    <a:srgbClr val="333333"/>
                  </a:solidFill>
                  <a:latin typeface="Proxima Nova Light" panose="02000506030000020004"/>
                </a:rPr>
                <a:t>Will the candidate be a good cultural fit and deliver an ROI?</a:t>
              </a:r>
            </a:p>
          </p:txBody>
        </p:sp>
        <p:grpSp>
          <p:nvGrpSpPr>
            <p:cNvPr id="21" name="Group 20">
              <a:extLst>
                <a:ext uri="{FF2B5EF4-FFF2-40B4-BE49-F238E27FC236}">
                  <a16:creationId xmlns:a16="http://schemas.microsoft.com/office/drawing/2014/main" id="{39C4964C-D0C1-4225-91BA-64AABCF5D7C6}"/>
                </a:ext>
              </a:extLst>
            </p:cNvPr>
            <p:cNvGrpSpPr/>
            <p:nvPr/>
          </p:nvGrpSpPr>
          <p:grpSpPr>
            <a:xfrm>
              <a:off x="5490931" y="2140560"/>
              <a:ext cx="1210138" cy="1210138"/>
              <a:chOff x="685569" y="1826529"/>
              <a:chExt cx="1210138" cy="1210138"/>
            </a:xfrm>
          </p:grpSpPr>
          <p:sp>
            <p:nvSpPr>
              <p:cNvPr id="22" name="Oval 21">
                <a:extLst>
                  <a:ext uri="{FF2B5EF4-FFF2-40B4-BE49-F238E27FC236}">
                    <a16:creationId xmlns:a16="http://schemas.microsoft.com/office/drawing/2014/main" id="{66927697-643D-4DC1-918F-4B18D1ACB121}"/>
                  </a:ext>
                </a:extLst>
              </p:cNvPr>
              <p:cNvSpPr/>
              <p:nvPr/>
            </p:nvSpPr>
            <p:spPr>
              <a:xfrm>
                <a:off x="685569" y="1826529"/>
                <a:ext cx="1210138" cy="12101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23" name="Rectangle 22">
                <a:extLst>
                  <a:ext uri="{FF2B5EF4-FFF2-40B4-BE49-F238E27FC236}">
                    <a16:creationId xmlns:a16="http://schemas.microsoft.com/office/drawing/2014/main" id="{C8D340FC-C5F1-4890-9D62-A37DAD43C609}"/>
                  </a:ext>
                </a:extLst>
              </p:cNvPr>
              <p:cNvSpPr/>
              <p:nvPr/>
            </p:nvSpPr>
            <p:spPr>
              <a:xfrm>
                <a:off x="805815" y="2093045"/>
                <a:ext cx="969646" cy="677108"/>
              </a:xfrm>
              <a:prstGeom prst="rect">
                <a:avLst/>
              </a:prstGeom>
            </p:spPr>
            <p:txBody>
              <a:bodyPr wrap="square" lIns="0" tIns="0" rIns="0" bIns="0" anchor="ctr">
                <a:spAutoFit/>
              </a:bodyPr>
              <a:lstStyle/>
              <a:p>
                <a:pPr algn="ctr"/>
                <a:r>
                  <a:rPr lang="en-US" sz="4400" b="1" dirty="0">
                    <a:solidFill>
                      <a:schemeClr val="bg1"/>
                    </a:solidFill>
                  </a:rPr>
                  <a:t>3</a:t>
                </a:r>
              </a:p>
            </p:txBody>
          </p:sp>
        </p:grpSp>
        <p:grpSp>
          <p:nvGrpSpPr>
            <p:cNvPr id="24" name="Group 23">
              <a:extLst>
                <a:ext uri="{FF2B5EF4-FFF2-40B4-BE49-F238E27FC236}">
                  <a16:creationId xmlns:a16="http://schemas.microsoft.com/office/drawing/2014/main" id="{37746035-FE5E-489A-B5AF-BC885EE7F11C}"/>
                </a:ext>
              </a:extLst>
            </p:cNvPr>
            <p:cNvGrpSpPr/>
            <p:nvPr/>
          </p:nvGrpSpPr>
          <p:grpSpPr>
            <a:xfrm>
              <a:off x="7893611" y="2140560"/>
              <a:ext cx="1210138" cy="1210138"/>
              <a:chOff x="685569" y="1826529"/>
              <a:chExt cx="1210138" cy="1210138"/>
            </a:xfrm>
          </p:grpSpPr>
          <p:sp>
            <p:nvSpPr>
              <p:cNvPr id="25" name="Oval 24">
                <a:extLst>
                  <a:ext uri="{FF2B5EF4-FFF2-40B4-BE49-F238E27FC236}">
                    <a16:creationId xmlns:a16="http://schemas.microsoft.com/office/drawing/2014/main" id="{089D7429-6ECD-4569-ACBB-FCCFC4B1BE81}"/>
                  </a:ext>
                </a:extLst>
              </p:cNvPr>
              <p:cNvSpPr/>
              <p:nvPr/>
            </p:nvSpPr>
            <p:spPr>
              <a:xfrm>
                <a:off x="685569" y="1826529"/>
                <a:ext cx="1210138" cy="12101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26" name="Rectangle 25">
                <a:extLst>
                  <a:ext uri="{FF2B5EF4-FFF2-40B4-BE49-F238E27FC236}">
                    <a16:creationId xmlns:a16="http://schemas.microsoft.com/office/drawing/2014/main" id="{543E7117-0B6A-4B8D-B08A-24A819B9F5D6}"/>
                  </a:ext>
                </a:extLst>
              </p:cNvPr>
              <p:cNvSpPr/>
              <p:nvPr/>
            </p:nvSpPr>
            <p:spPr>
              <a:xfrm>
                <a:off x="805815" y="2093045"/>
                <a:ext cx="969646" cy="677108"/>
              </a:xfrm>
              <a:prstGeom prst="rect">
                <a:avLst/>
              </a:prstGeom>
            </p:spPr>
            <p:txBody>
              <a:bodyPr wrap="square" lIns="0" tIns="0" rIns="0" bIns="0" anchor="ctr">
                <a:spAutoFit/>
              </a:bodyPr>
              <a:lstStyle/>
              <a:p>
                <a:pPr algn="ctr"/>
                <a:r>
                  <a:rPr lang="en-US" sz="4400" b="1" dirty="0">
                    <a:solidFill>
                      <a:schemeClr val="bg1"/>
                    </a:solidFill>
                  </a:rPr>
                  <a:t>4</a:t>
                </a:r>
              </a:p>
            </p:txBody>
          </p:sp>
        </p:grpSp>
        <p:grpSp>
          <p:nvGrpSpPr>
            <p:cNvPr id="27" name="Group 26">
              <a:extLst>
                <a:ext uri="{FF2B5EF4-FFF2-40B4-BE49-F238E27FC236}">
                  <a16:creationId xmlns:a16="http://schemas.microsoft.com/office/drawing/2014/main" id="{458F4220-DF08-43BF-AC40-36F2C1576CA2}"/>
                </a:ext>
              </a:extLst>
            </p:cNvPr>
            <p:cNvGrpSpPr/>
            <p:nvPr/>
          </p:nvGrpSpPr>
          <p:grpSpPr>
            <a:xfrm>
              <a:off x="10296294" y="2140560"/>
              <a:ext cx="1210138" cy="1210138"/>
              <a:chOff x="685569" y="1826529"/>
              <a:chExt cx="1210138" cy="1210138"/>
            </a:xfrm>
          </p:grpSpPr>
          <p:sp>
            <p:nvSpPr>
              <p:cNvPr id="28" name="Oval 27">
                <a:extLst>
                  <a:ext uri="{FF2B5EF4-FFF2-40B4-BE49-F238E27FC236}">
                    <a16:creationId xmlns:a16="http://schemas.microsoft.com/office/drawing/2014/main" id="{0A9E4EE0-90F7-432D-AD2B-5F242FFE3452}"/>
                  </a:ext>
                </a:extLst>
              </p:cNvPr>
              <p:cNvSpPr/>
              <p:nvPr/>
            </p:nvSpPr>
            <p:spPr>
              <a:xfrm>
                <a:off x="685569" y="1826529"/>
                <a:ext cx="1210138" cy="12101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29" name="Rectangle 28">
                <a:extLst>
                  <a:ext uri="{FF2B5EF4-FFF2-40B4-BE49-F238E27FC236}">
                    <a16:creationId xmlns:a16="http://schemas.microsoft.com/office/drawing/2014/main" id="{EEE73866-8455-42A7-B71C-6992EE16177B}"/>
                  </a:ext>
                </a:extLst>
              </p:cNvPr>
              <p:cNvSpPr/>
              <p:nvPr/>
            </p:nvSpPr>
            <p:spPr>
              <a:xfrm>
                <a:off x="805815" y="2093045"/>
                <a:ext cx="969646" cy="677108"/>
              </a:xfrm>
              <a:prstGeom prst="rect">
                <a:avLst/>
              </a:prstGeom>
            </p:spPr>
            <p:txBody>
              <a:bodyPr wrap="square" lIns="0" tIns="0" rIns="0" bIns="0" anchor="ctr">
                <a:spAutoFit/>
              </a:bodyPr>
              <a:lstStyle/>
              <a:p>
                <a:pPr algn="ctr"/>
                <a:r>
                  <a:rPr lang="en-US" sz="4400" b="1" dirty="0">
                    <a:solidFill>
                      <a:schemeClr val="bg1"/>
                    </a:solidFill>
                  </a:rPr>
                  <a:t>5</a:t>
                </a:r>
              </a:p>
            </p:txBody>
          </p:sp>
        </p:grpSp>
        <p:cxnSp>
          <p:nvCxnSpPr>
            <p:cNvPr id="31" name="Straight Connector 30">
              <a:extLst>
                <a:ext uri="{FF2B5EF4-FFF2-40B4-BE49-F238E27FC236}">
                  <a16:creationId xmlns:a16="http://schemas.microsoft.com/office/drawing/2014/main" id="{FE74533E-E578-4AB9-A032-363EBC020F59}"/>
                </a:ext>
              </a:extLst>
            </p:cNvPr>
            <p:cNvCxnSpPr>
              <a:cxnSpLocks/>
            </p:cNvCxnSpPr>
            <p:nvPr/>
          </p:nvCxnSpPr>
          <p:spPr>
            <a:xfrm flipH="1">
              <a:off x="304801" y="4393207"/>
              <a:ext cx="19716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C1D54A5-5A77-4BA0-9FB6-2C86F0FA2113}"/>
                </a:ext>
              </a:extLst>
            </p:cNvPr>
            <p:cNvSpPr/>
            <p:nvPr/>
          </p:nvSpPr>
          <p:spPr>
            <a:xfrm>
              <a:off x="2707481" y="3548762"/>
              <a:ext cx="1971675" cy="553998"/>
            </a:xfrm>
            <a:prstGeom prst="rect">
              <a:avLst/>
            </a:prstGeom>
          </p:spPr>
          <p:txBody>
            <a:bodyPr wrap="square" lIns="0" tIns="0" rIns="0" bIns="0">
              <a:spAutoFit/>
            </a:bodyPr>
            <a:lstStyle/>
            <a:p>
              <a:pPr algn="ctr"/>
              <a:r>
                <a:rPr lang="en-US" b="1" dirty="0">
                  <a:solidFill>
                    <a:srgbClr val="333333"/>
                  </a:solidFill>
                  <a:latin typeface="Proxima Nova Light" panose="02000506030000020004"/>
                </a:rPr>
                <a:t>Step 2</a:t>
              </a:r>
            </a:p>
            <a:p>
              <a:pPr algn="ctr"/>
              <a:r>
                <a:rPr lang="en-US" b="1" dirty="0">
                  <a:solidFill>
                    <a:srgbClr val="333333"/>
                  </a:solidFill>
                  <a:latin typeface="Proxima Nova Light" panose="02000506030000020004"/>
                </a:rPr>
                <a:t>Customer Profile</a:t>
              </a:r>
            </a:p>
          </p:txBody>
        </p:sp>
        <p:sp>
          <p:nvSpPr>
            <p:cNvPr id="34" name="Rectangle 33">
              <a:extLst>
                <a:ext uri="{FF2B5EF4-FFF2-40B4-BE49-F238E27FC236}">
                  <a16:creationId xmlns:a16="http://schemas.microsoft.com/office/drawing/2014/main" id="{33620C72-67FB-4F22-B51E-743833A66FDD}"/>
                </a:ext>
              </a:extLst>
            </p:cNvPr>
            <p:cNvSpPr/>
            <p:nvPr/>
          </p:nvSpPr>
          <p:spPr>
            <a:xfrm>
              <a:off x="5053011" y="3548762"/>
              <a:ext cx="2085978" cy="830997"/>
            </a:xfrm>
            <a:prstGeom prst="rect">
              <a:avLst/>
            </a:prstGeom>
          </p:spPr>
          <p:txBody>
            <a:bodyPr wrap="square" lIns="0" tIns="0" rIns="0" bIns="0">
              <a:spAutoFit/>
            </a:bodyPr>
            <a:lstStyle/>
            <a:p>
              <a:pPr algn="ctr"/>
              <a:r>
                <a:rPr lang="en-US" b="1" dirty="0">
                  <a:solidFill>
                    <a:srgbClr val="333333"/>
                  </a:solidFill>
                  <a:latin typeface="Proxima Nova Light" panose="02000506030000020004"/>
                </a:rPr>
                <a:t>Step 3</a:t>
              </a:r>
            </a:p>
            <a:p>
              <a:pPr algn="ctr"/>
              <a:r>
                <a:rPr lang="en-US" b="1" dirty="0">
                  <a:solidFill>
                    <a:srgbClr val="333333"/>
                  </a:solidFill>
                  <a:latin typeface="Proxima Nova Light" panose="02000506030000020004"/>
                </a:rPr>
                <a:t>Sourcing Strategies</a:t>
              </a:r>
            </a:p>
          </p:txBody>
        </p:sp>
        <p:sp>
          <p:nvSpPr>
            <p:cNvPr id="35" name="Rectangle 34">
              <a:extLst>
                <a:ext uri="{FF2B5EF4-FFF2-40B4-BE49-F238E27FC236}">
                  <a16:creationId xmlns:a16="http://schemas.microsoft.com/office/drawing/2014/main" id="{ED1B1750-0D48-48E1-A0DC-9C6506ACB7A4}"/>
                </a:ext>
              </a:extLst>
            </p:cNvPr>
            <p:cNvSpPr/>
            <p:nvPr/>
          </p:nvSpPr>
          <p:spPr>
            <a:xfrm>
              <a:off x="7512843" y="3548762"/>
              <a:ext cx="1971675" cy="553998"/>
            </a:xfrm>
            <a:prstGeom prst="rect">
              <a:avLst/>
            </a:prstGeom>
          </p:spPr>
          <p:txBody>
            <a:bodyPr wrap="square" lIns="0" tIns="0" rIns="0" bIns="0">
              <a:spAutoFit/>
            </a:bodyPr>
            <a:lstStyle/>
            <a:p>
              <a:pPr algn="ctr"/>
              <a:r>
                <a:rPr lang="en-US" b="1" dirty="0">
                  <a:solidFill>
                    <a:srgbClr val="333333"/>
                  </a:solidFill>
                  <a:latin typeface="Proxima Nova Light" panose="02000506030000020004"/>
                </a:rPr>
                <a:t>Step 4</a:t>
              </a:r>
            </a:p>
            <a:p>
              <a:pPr algn="ctr"/>
              <a:r>
                <a:rPr lang="en-US" b="1" dirty="0">
                  <a:solidFill>
                    <a:srgbClr val="333333"/>
                  </a:solidFill>
                  <a:latin typeface="Proxima Nova Light" panose="02000506030000020004"/>
                </a:rPr>
                <a:t>Talent Matching</a:t>
              </a:r>
            </a:p>
          </p:txBody>
        </p:sp>
        <p:sp>
          <p:nvSpPr>
            <p:cNvPr id="36" name="Rectangle 35">
              <a:extLst>
                <a:ext uri="{FF2B5EF4-FFF2-40B4-BE49-F238E27FC236}">
                  <a16:creationId xmlns:a16="http://schemas.microsoft.com/office/drawing/2014/main" id="{9362D0C0-19B5-4482-ADE7-AE02A9442C3E}"/>
                </a:ext>
              </a:extLst>
            </p:cNvPr>
            <p:cNvSpPr/>
            <p:nvPr/>
          </p:nvSpPr>
          <p:spPr>
            <a:xfrm>
              <a:off x="9915526" y="3548762"/>
              <a:ext cx="1971675" cy="769441"/>
            </a:xfrm>
            <a:prstGeom prst="rect">
              <a:avLst/>
            </a:prstGeom>
          </p:spPr>
          <p:txBody>
            <a:bodyPr wrap="square" lIns="0" tIns="0" rIns="0" bIns="0">
              <a:spAutoFit/>
            </a:bodyPr>
            <a:lstStyle/>
            <a:p>
              <a:pPr algn="ctr"/>
              <a:r>
                <a:rPr lang="en-US" b="1" dirty="0">
                  <a:solidFill>
                    <a:srgbClr val="333333"/>
                  </a:solidFill>
                  <a:latin typeface="Proxima Nova Light" panose="02000506030000020004"/>
                </a:rPr>
                <a:t>Step 5</a:t>
              </a:r>
            </a:p>
            <a:p>
              <a:pPr algn="ctr"/>
              <a:r>
                <a:rPr lang="en-US" sz="1600" b="1" dirty="0">
                  <a:solidFill>
                    <a:srgbClr val="333333"/>
                  </a:solidFill>
                  <a:latin typeface="Proxima Nova Light" panose="02000506030000020004"/>
                </a:rPr>
                <a:t>Relationship Building</a:t>
              </a:r>
            </a:p>
          </p:txBody>
        </p:sp>
        <p:sp>
          <p:nvSpPr>
            <p:cNvPr id="37" name="Rectangle 36">
              <a:extLst>
                <a:ext uri="{FF2B5EF4-FFF2-40B4-BE49-F238E27FC236}">
                  <a16:creationId xmlns:a16="http://schemas.microsoft.com/office/drawing/2014/main" id="{9E60A6F4-FBA3-404C-B5B4-AA1B490B63D5}"/>
                </a:ext>
              </a:extLst>
            </p:cNvPr>
            <p:cNvSpPr/>
            <p:nvPr/>
          </p:nvSpPr>
          <p:spPr>
            <a:xfrm>
              <a:off x="2707481" y="4532651"/>
              <a:ext cx="1971675" cy="1287385"/>
            </a:xfrm>
            <a:prstGeom prst="rect">
              <a:avLst/>
            </a:prstGeom>
          </p:spPr>
          <p:txBody>
            <a:bodyPr wrap="square" lIns="0" tIns="0" rIns="0" bIns="0">
              <a:noAutofit/>
            </a:bodyPr>
            <a:lstStyle/>
            <a:p>
              <a:pPr algn="ctr"/>
              <a:r>
                <a:rPr lang="en-US" sz="1400" dirty="0">
                  <a:solidFill>
                    <a:srgbClr val="333333"/>
                  </a:solidFill>
                  <a:latin typeface="Proxima Nova Light" panose="02000506030000020004"/>
                </a:rPr>
                <a:t>Who should be targeted?</a:t>
              </a:r>
            </a:p>
          </p:txBody>
        </p:sp>
        <p:cxnSp>
          <p:nvCxnSpPr>
            <p:cNvPr id="38" name="Straight Connector 37">
              <a:extLst>
                <a:ext uri="{FF2B5EF4-FFF2-40B4-BE49-F238E27FC236}">
                  <a16:creationId xmlns:a16="http://schemas.microsoft.com/office/drawing/2014/main" id="{BB93CBB3-AB8B-48D5-B5D4-A80CD9AA715B}"/>
                </a:ext>
              </a:extLst>
            </p:cNvPr>
            <p:cNvCxnSpPr>
              <a:cxnSpLocks/>
            </p:cNvCxnSpPr>
            <p:nvPr/>
          </p:nvCxnSpPr>
          <p:spPr>
            <a:xfrm flipH="1">
              <a:off x="2707482" y="4393207"/>
              <a:ext cx="19716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85C80386-9C0E-4C09-9F2F-585239439CFA}"/>
                </a:ext>
              </a:extLst>
            </p:cNvPr>
            <p:cNvSpPr/>
            <p:nvPr/>
          </p:nvSpPr>
          <p:spPr>
            <a:xfrm>
              <a:off x="5110162" y="4532651"/>
              <a:ext cx="1971675" cy="1287385"/>
            </a:xfrm>
            <a:prstGeom prst="rect">
              <a:avLst/>
            </a:prstGeom>
          </p:spPr>
          <p:txBody>
            <a:bodyPr wrap="square" lIns="0" tIns="0" rIns="0" bIns="0">
              <a:noAutofit/>
            </a:bodyPr>
            <a:lstStyle/>
            <a:p>
              <a:pPr algn="ctr"/>
              <a:r>
                <a:rPr lang="en-US" sz="1400" dirty="0">
                  <a:solidFill>
                    <a:srgbClr val="333333"/>
                  </a:solidFill>
                  <a:latin typeface="Proxima Nova Light" panose="02000506030000020004"/>
                </a:rPr>
                <a:t>How can the targeted candidates best be reached?</a:t>
              </a:r>
            </a:p>
          </p:txBody>
        </p:sp>
        <p:cxnSp>
          <p:nvCxnSpPr>
            <p:cNvPr id="40" name="Straight Connector 39">
              <a:extLst>
                <a:ext uri="{FF2B5EF4-FFF2-40B4-BE49-F238E27FC236}">
                  <a16:creationId xmlns:a16="http://schemas.microsoft.com/office/drawing/2014/main" id="{8DBCD5FF-FDCB-4C42-80FD-1784A33FEA6A}"/>
                </a:ext>
              </a:extLst>
            </p:cNvPr>
            <p:cNvCxnSpPr>
              <a:cxnSpLocks/>
            </p:cNvCxnSpPr>
            <p:nvPr/>
          </p:nvCxnSpPr>
          <p:spPr>
            <a:xfrm flipH="1">
              <a:off x="5110163" y="4393207"/>
              <a:ext cx="19716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28FC1E2-7376-4A54-AA87-414987AAA6C3}"/>
                </a:ext>
              </a:extLst>
            </p:cNvPr>
            <p:cNvSpPr/>
            <p:nvPr/>
          </p:nvSpPr>
          <p:spPr>
            <a:xfrm>
              <a:off x="7383461" y="4532651"/>
              <a:ext cx="2230440" cy="1287385"/>
            </a:xfrm>
            <a:prstGeom prst="rect">
              <a:avLst/>
            </a:prstGeom>
          </p:spPr>
          <p:txBody>
            <a:bodyPr wrap="square" lIns="0" tIns="0" rIns="0" bIns="0">
              <a:noAutofit/>
            </a:bodyPr>
            <a:lstStyle/>
            <a:p>
              <a:pPr algn="ctr"/>
              <a:r>
                <a:rPr lang="en-US" sz="1400" dirty="0">
                  <a:solidFill>
                    <a:srgbClr val="333333"/>
                  </a:solidFill>
                  <a:latin typeface="Proxima Nova Light" panose="02000506030000020004"/>
                </a:rPr>
                <a:t>What skills and competencies are needed to compliment the current workforce?</a:t>
              </a:r>
            </a:p>
          </p:txBody>
        </p:sp>
        <p:cxnSp>
          <p:nvCxnSpPr>
            <p:cNvPr id="42" name="Straight Connector 41">
              <a:extLst>
                <a:ext uri="{FF2B5EF4-FFF2-40B4-BE49-F238E27FC236}">
                  <a16:creationId xmlns:a16="http://schemas.microsoft.com/office/drawing/2014/main" id="{0373DDB6-5413-4A44-B18C-CB87CB972DF8}"/>
                </a:ext>
              </a:extLst>
            </p:cNvPr>
            <p:cNvCxnSpPr>
              <a:cxnSpLocks/>
            </p:cNvCxnSpPr>
            <p:nvPr/>
          </p:nvCxnSpPr>
          <p:spPr>
            <a:xfrm flipH="1">
              <a:off x="7512844" y="4393207"/>
              <a:ext cx="19716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8ADBE3D-DA33-4E3B-8242-AF9D536BDA6D}"/>
                </a:ext>
              </a:extLst>
            </p:cNvPr>
            <p:cNvSpPr/>
            <p:nvPr/>
          </p:nvSpPr>
          <p:spPr>
            <a:xfrm>
              <a:off x="9915526" y="4532651"/>
              <a:ext cx="1971675" cy="1287385"/>
            </a:xfrm>
            <a:prstGeom prst="rect">
              <a:avLst/>
            </a:prstGeom>
          </p:spPr>
          <p:txBody>
            <a:bodyPr wrap="square" lIns="0" tIns="0" rIns="0" bIns="0">
              <a:noAutofit/>
            </a:bodyPr>
            <a:lstStyle/>
            <a:p>
              <a:pPr algn="ctr"/>
              <a:r>
                <a:rPr lang="en-US" sz="1400" dirty="0">
                  <a:solidFill>
                    <a:srgbClr val="333333"/>
                  </a:solidFill>
                  <a:latin typeface="Proxima Nova Light" panose="02000506030000020004"/>
                </a:rPr>
                <a:t>How are we building relationships with candidates and current staff?</a:t>
              </a:r>
            </a:p>
          </p:txBody>
        </p:sp>
        <p:cxnSp>
          <p:nvCxnSpPr>
            <p:cNvPr id="44" name="Straight Connector 43">
              <a:extLst>
                <a:ext uri="{FF2B5EF4-FFF2-40B4-BE49-F238E27FC236}">
                  <a16:creationId xmlns:a16="http://schemas.microsoft.com/office/drawing/2014/main" id="{7C7CE270-4E12-49B6-9E0D-CDE6FA1C7049}"/>
                </a:ext>
              </a:extLst>
            </p:cNvPr>
            <p:cNvCxnSpPr>
              <a:cxnSpLocks/>
            </p:cNvCxnSpPr>
            <p:nvPr/>
          </p:nvCxnSpPr>
          <p:spPr>
            <a:xfrm flipH="1">
              <a:off x="9915527" y="4393207"/>
              <a:ext cx="19716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910C2CC9-AF97-41C4-8130-40548FFCEC89}"/>
              </a:ext>
            </a:extLst>
          </p:cNvPr>
          <p:cNvSpPr/>
          <p:nvPr/>
        </p:nvSpPr>
        <p:spPr>
          <a:xfrm>
            <a:off x="9763125" y="1"/>
            <a:ext cx="2124076" cy="315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300" dirty="0"/>
              <a:t>TALENT ACQUISITION</a:t>
            </a:r>
          </a:p>
        </p:txBody>
      </p:sp>
    </p:spTree>
    <p:extLst>
      <p:ext uri="{BB962C8B-B14F-4D97-AF65-F5344CB8AC3E}">
        <p14:creationId xmlns:p14="http://schemas.microsoft.com/office/powerpoint/2010/main" val="3398521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B3D86F-0D6B-4B5D-830C-FBCE540A7D46}"/>
              </a:ext>
            </a:extLst>
          </p:cNvPr>
          <p:cNvSpPr/>
          <p:nvPr/>
        </p:nvSpPr>
        <p:spPr>
          <a:xfrm>
            <a:off x="3964246" y="1993106"/>
            <a:ext cx="6703755" cy="3463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2" name="Title 1">
            <a:extLst>
              <a:ext uri="{FF2B5EF4-FFF2-40B4-BE49-F238E27FC236}">
                <a16:creationId xmlns:a16="http://schemas.microsoft.com/office/drawing/2014/main" id="{0CCC6CA1-E6F2-48B9-889F-C05D780042DE}"/>
              </a:ext>
            </a:extLst>
          </p:cNvPr>
          <p:cNvSpPr>
            <a:spLocks noGrp="1"/>
          </p:cNvSpPr>
          <p:nvPr>
            <p:ph type="title" idx="4294967295"/>
          </p:nvPr>
        </p:nvSpPr>
        <p:spPr>
          <a:xfrm>
            <a:off x="478173" y="402594"/>
            <a:ext cx="10825163" cy="792163"/>
          </a:xfrm>
        </p:spPr>
        <p:txBody>
          <a:bodyPr>
            <a:normAutofit/>
          </a:bodyPr>
          <a:lstStyle/>
          <a:p>
            <a:r>
              <a:rPr lang="en-US" sz="2800" b="1" dirty="0">
                <a:solidFill>
                  <a:srgbClr val="1B3B68"/>
                </a:solidFill>
                <a:latin typeface="Proxima Nova Light" panose="02000506030000020004"/>
              </a:rPr>
              <a:t>INTERVIEWING TECHNIQUES</a:t>
            </a:r>
          </a:p>
        </p:txBody>
      </p:sp>
      <p:sp>
        <p:nvSpPr>
          <p:cNvPr id="4" name="Rectangle 3">
            <a:extLst>
              <a:ext uri="{FF2B5EF4-FFF2-40B4-BE49-F238E27FC236}">
                <a16:creationId xmlns:a16="http://schemas.microsoft.com/office/drawing/2014/main" id="{608C888B-65DC-4880-A96E-64B7E9CB7104}"/>
              </a:ext>
            </a:extLst>
          </p:cNvPr>
          <p:cNvSpPr/>
          <p:nvPr/>
        </p:nvSpPr>
        <p:spPr>
          <a:xfrm>
            <a:off x="1524000" y="1993106"/>
            <a:ext cx="2401808" cy="3463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5" name="Rectangle 4">
            <a:extLst>
              <a:ext uri="{FF2B5EF4-FFF2-40B4-BE49-F238E27FC236}">
                <a16:creationId xmlns:a16="http://schemas.microsoft.com/office/drawing/2014/main" id="{588E097C-01E8-4893-B0C7-E8704303BB8F}"/>
              </a:ext>
            </a:extLst>
          </p:cNvPr>
          <p:cNvSpPr/>
          <p:nvPr/>
        </p:nvSpPr>
        <p:spPr>
          <a:xfrm rot="5400000">
            <a:off x="2195913" y="3688065"/>
            <a:ext cx="3463290" cy="733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26C298F9-17BE-44B9-9437-FC24DA504C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8254" y="3102936"/>
            <a:ext cx="1245063" cy="1245063"/>
          </a:xfrm>
          <a:prstGeom prst="rect">
            <a:avLst/>
          </a:prstGeom>
        </p:spPr>
      </p:pic>
      <p:grpSp>
        <p:nvGrpSpPr>
          <p:cNvPr id="8" name="Group 7">
            <a:extLst>
              <a:ext uri="{FF2B5EF4-FFF2-40B4-BE49-F238E27FC236}">
                <a16:creationId xmlns:a16="http://schemas.microsoft.com/office/drawing/2014/main" id="{03938B8D-D770-4499-919C-CE8D5852A008}"/>
              </a:ext>
            </a:extLst>
          </p:cNvPr>
          <p:cNvGrpSpPr/>
          <p:nvPr/>
        </p:nvGrpSpPr>
        <p:grpSpPr>
          <a:xfrm>
            <a:off x="4344248" y="2120460"/>
            <a:ext cx="6095153" cy="219837"/>
            <a:chOff x="3760328" y="1792595"/>
            <a:chExt cx="8126871" cy="293116"/>
          </a:xfrm>
        </p:grpSpPr>
        <p:sp>
          <p:nvSpPr>
            <p:cNvPr id="6" name="Rectangle 5">
              <a:extLst>
                <a:ext uri="{FF2B5EF4-FFF2-40B4-BE49-F238E27FC236}">
                  <a16:creationId xmlns:a16="http://schemas.microsoft.com/office/drawing/2014/main" id="{D71E1B3D-F614-4277-8B13-094098FF2351}"/>
                </a:ext>
              </a:extLst>
            </p:cNvPr>
            <p:cNvSpPr/>
            <p:nvPr/>
          </p:nvSpPr>
          <p:spPr>
            <a:xfrm>
              <a:off x="4225912" y="1816043"/>
              <a:ext cx="7661287" cy="246221"/>
            </a:xfrm>
            <a:prstGeom prst="rect">
              <a:avLst/>
            </a:prstGeom>
          </p:spPr>
          <p:txBody>
            <a:bodyPr wrap="square" lIns="0" tIns="0" rIns="0" bIns="0" anchor="ctr" anchorCtr="0">
              <a:spAutoFit/>
            </a:bodyPr>
            <a:lstStyle/>
            <a:p>
              <a:r>
                <a:rPr lang="en-US" sz="1200" dirty="0"/>
                <a:t>Be familiar with the military occupational codes (MOCs) that correlate with the job.</a:t>
              </a:r>
            </a:p>
          </p:txBody>
        </p:sp>
        <p:pic>
          <p:nvPicPr>
            <p:cNvPr id="21" name="Graphic 20">
              <a:extLst>
                <a:ext uri="{FF2B5EF4-FFF2-40B4-BE49-F238E27FC236}">
                  <a16:creationId xmlns:a16="http://schemas.microsoft.com/office/drawing/2014/main" id="{8DED40F2-E464-42C6-839D-CC5DA13199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1792595"/>
              <a:ext cx="293116" cy="293116"/>
            </a:xfrm>
            <a:prstGeom prst="rect">
              <a:avLst/>
            </a:prstGeom>
          </p:spPr>
        </p:pic>
      </p:grpSp>
      <p:grpSp>
        <p:nvGrpSpPr>
          <p:cNvPr id="9" name="Group 8">
            <a:extLst>
              <a:ext uri="{FF2B5EF4-FFF2-40B4-BE49-F238E27FC236}">
                <a16:creationId xmlns:a16="http://schemas.microsoft.com/office/drawing/2014/main" id="{CF94D9CD-5734-46FD-B755-BB58C31EC320}"/>
              </a:ext>
            </a:extLst>
          </p:cNvPr>
          <p:cNvGrpSpPr/>
          <p:nvPr/>
        </p:nvGrpSpPr>
        <p:grpSpPr>
          <a:xfrm>
            <a:off x="4344248" y="2463225"/>
            <a:ext cx="6095153" cy="369332"/>
            <a:chOff x="3760328" y="2314338"/>
            <a:chExt cx="8126871" cy="492443"/>
          </a:xfrm>
        </p:grpSpPr>
        <p:sp>
          <p:nvSpPr>
            <p:cNvPr id="19" name="Rectangle 18">
              <a:extLst>
                <a:ext uri="{FF2B5EF4-FFF2-40B4-BE49-F238E27FC236}">
                  <a16:creationId xmlns:a16="http://schemas.microsoft.com/office/drawing/2014/main" id="{34E41488-A914-4B2B-806D-40924D326352}"/>
                </a:ext>
              </a:extLst>
            </p:cNvPr>
            <p:cNvSpPr/>
            <p:nvPr/>
          </p:nvSpPr>
          <p:spPr>
            <a:xfrm>
              <a:off x="4225912" y="2314338"/>
              <a:ext cx="7661287" cy="492443"/>
            </a:xfrm>
            <a:prstGeom prst="rect">
              <a:avLst/>
            </a:prstGeom>
          </p:spPr>
          <p:txBody>
            <a:bodyPr wrap="square" lIns="0" tIns="0" rIns="0" bIns="0" anchor="ctr" anchorCtr="0">
              <a:spAutoFit/>
            </a:bodyPr>
            <a:lstStyle/>
            <a:p>
              <a:r>
                <a:rPr lang="en-US" sz="1200" dirty="0"/>
                <a:t>At the start of the interview, thank military-talent applicants for their service or spouses for their support at home.</a:t>
              </a:r>
            </a:p>
          </p:txBody>
        </p:sp>
        <p:pic>
          <p:nvPicPr>
            <p:cNvPr id="22" name="Graphic 21">
              <a:extLst>
                <a:ext uri="{FF2B5EF4-FFF2-40B4-BE49-F238E27FC236}">
                  <a16:creationId xmlns:a16="http://schemas.microsoft.com/office/drawing/2014/main" id="{2D90E9C5-24B1-4219-84CB-E8356C9AB5A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2378119"/>
              <a:ext cx="293116" cy="293116"/>
            </a:xfrm>
            <a:prstGeom prst="rect">
              <a:avLst/>
            </a:prstGeom>
          </p:spPr>
        </p:pic>
      </p:grpSp>
      <p:grpSp>
        <p:nvGrpSpPr>
          <p:cNvPr id="11" name="Group 10">
            <a:extLst>
              <a:ext uri="{FF2B5EF4-FFF2-40B4-BE49-F238E27FC236}">
                <a16:creationId xmlns:a16="http://schemas.microsoft.com/office/drawing/2014/main" id="{F6FF545E-6319-4999-82D4-B2F3ABC9B63A}"/>
              </a:ext>
            </a:extLst>
          </p:cNvPr>
          <p:cNvGrpSpPr/>
          <p:nvPr/>
        </p:nvGrpSpPr>
        <p:grpSpPr>
          <a:xfrm>
            <a:off x="4344248" y="2955491"/>
            <a:ext cx="6095153" cy="369332"/>
            <a:chOff x="3760328" y="3141696"/>
            <a:chExt cx="8126871" cy="492443"/>
          </a:xfrm>
        </p:grpSpPr>
        <p:sp>
          <p:nvSpPr>
            <p:cNvPr id="25" name="Rectangle 24">
              <a:extLst>
                <a:ext uri="{FF2B5EF4-FFF2-40B4-BE49-F238E27FC236}">
                  <a16:creationId xmlns:a16="http://schemas.microsoft.com/office/drawing/2014/main" id="{BDC576AB-DD4A-45F8-BB4B-C4D65D745FE3}"/>
                </a:ext>
              </a:extLst>
            </p:cNvPr>
            <p:cNvSpPr/>
            <p:nvPr/>
          </p:nvSpPr>
          <p:spPr>
            <a:xfrm>
              <a:off x="4225912" y="3141696"/>
              <a:ext cx="7661287" cy="492443"/>
            </a:xfrm>
            <a:prstGeom prst="rect">
              <a:avLst/>
            </a:prstGeom>
          </p:spPr>
          <p:txBody>
            <a:bodyPr wrap="square" lIns="0" tIns="0" rIns="0" bIns="0" anchor="ctr" anchorCtr="0">
              <a:spAutoFit/>
            </a:bodyPr>
            <a:lstStyle/>
            <a:p>
              <a:r>
                <a:rPr lang="en-US" sz="1200" dirty="0"/>
                <a:t>Clearly describe the job role and its responsibilities, defining expectations upfront </a:t>
              </a:r>
              <a:br>
                <a:rPr lang="en-US" sz="1200" dirty="0"/>
              </a:br>
              <a:r>
                <a:rPr lang="en-US" sz="1200" dirty="0"/>
                <a:t>and avoiding generalizations.</a:t>
              </a:r>
            </a:p>
          </p:txBody>
        </p:sp>
        <p:pic>
          <p:nvPicPr>
            <p:cNvPr id="26" name="Graphic 25">
              <a:extLst>
                <a:ext uri="{FF2B5EF4-FFF2-40B4-BE49-F238E27FC236}">
                  <a16:creationId xmlns:a16="http://schemas.microsoft.com/office/drawing/2014/main" id="{B3345DF8-3D26-42AD-BC32-90449851CA2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3202304"/>
              <a:ext cx="293116" cy="293116"/>
            </a:xfrm>
            <a:prstGeom prst="rect">
              <a:avLst/>
            </a:prstGeom>
          </p:spPr>
        </p:pic>
      </p:grpSp>
      <p:grpSp>
        <p:nvGrpSpPr>
          <p:cNvPr id="14" name="Group 13">
            <a:extLst>
              <a:ext uri="{FF2B5EF4-FFF2-40B4-BE49-F238E27FC236}">
                <a16:creationId xmlns:a16="http://schemas.microsoft.com/office/drawing/2014/main" id="{E0E97A91-E768-4DDA-8157-C61F3D8FEBFF}"/>
              </a:ext>
            </a:extLst>
          </p:cNvPr>
          <p:cNvGrpSpPr/>
          <p:nvPr/>
        </p:nvGrpSpPr>
        <p:grpSpPr>
          <a:xfrm>
            <a:off x="4344248" y="3447753"/>
            <a:ext cx="6095153" cy="219837"/>
            <a:chOff x="3760328" y="3885450"/>
            <a:chExt cx="8126871" cy="293116"/>
          </a:xfrm>
        </p:grpSpPr>
        <p:sp>
          <p:nvSpPr>
            <p:cNvPr id="27" name="Rectangle 26">
              <a:extLst>
                <a:ext uri="{FF2B5EF4-FFF2-40B4-BE49-F238E27FC236}">
                  <a16:creationId xmlns:a16="http://schemas.microsoft.com/office/drawing/2014/main" id="{475DA84E-6CB2-4958-931C-532F048E3FFB}"/>
                </a:ext>
              </a:extLst>
            </p:cNvPr>
            <p:cNvSpPr/>
            <p:nvPr/>
          </p:nvSpPr>
          <p:spPr>
            <a:xfrm>
              <a:off x="4225912" y="3908898"/>
              <a:ext cx="7661287" cy="246221"/>
            </a:xfrm>
            <a:prstGeom prst="rect">
              <a:avLst/>
            </a:prstGeom>
          </p:spPr>
          <p:txBody>
            <a:bodyPr wrap="square" lIns="0" tIns="0" rIns="0" bIns="0" anchor="ctr" anchorCtr="0">
              <a:spAutoFit/>
            </a:bodyPr>
            <a:lstStyle/>
            <a:p>
              <a:r>
                <a:rPr lang="en-US" sz="1200" dirty="0"/>
                <a:t>Draw out applicants and uncover their strengths by asking them to share their stories.</a:t>
              </a:r>
            </a:p>
          </p:txBody>
        </p:sp>
        <p:pic>
          <p:nvPicPr>
            <p:cNvPr id="28" name="Graphic 27">
              <a:extLst>
                <a:ext uri="{FF2B5EF4-FFF2-40B4-BE49-F238E27FC236}">
                  <a16:creationId xmlns:a16="http://schemas.microsoft.com/office/drawing/2014/main" id="{13BD4195-89F0-412A-87B7-6EB54C7DDA2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3885450"/>
              <a:ext cx="293116" cy="293116"/>
            </a:xfrm>
            <a:prstGeom prst="rect">
              <a:avLst/>
            </a:prstGeom>
          </p:spPr>
        </p:pic>
      </p:grpSp>
      <p:grpSp>
        <p:nvGrpSpPr>
          <p:cNvPr id="16" name="Group 15">
            <a:extLst>
              <a:ext uri="{FF2B5EF4-FFF2-40B4-BE49-F238E27FC236}">
                <a16:creationId xmlns:a16="http://schemas.microsoft.com/office/drawing/2014/main" id="{FE63EABF-E66F-42BB-B2E4-65D4855E6893}"/>
              </a:ext>
            </a:extLst>
          </p:cNvPr>
          <p:cNvGrpSpPr/>
          <p:nvPr/>
        </p:nvGrpSpPr>
        <p:grpSpPr>
          <a:xfrm>
            <a:off x="4344248" y="3790516"/>
            <a:ext cx="6095153" cy="369332"/>
            <a:chOff x="3760328" y="4526069"/>
            <a:chExt cx="8126871" cy="492443"/>
          </a:xfrm>
        </p:grpSpPr>
        <p:sp>
          <p:nvSpPr>
            <p:cNvPr id="29" name="Rectangle 28">
              <a:extLst>
                <a:ext uri="{FF2B5EF4-FFF2-40B4-BE49-F238E27FC236}">
                  <a16:creationId xmlns:a16="http://schemas.microsoft.com/office/drawing/2014/main" id="{AA31156D-EEFB-46B8-B453-ACE2CBA1B569}"/>
                </a:ext>
              </a:extLst>
            </p:cNvPr>
            <p:cNvSpPr/>
            <p:nvPr/>
          </p:nvSpPr>
          <p:spPr>
            <a:xfrm>
              <a:off x="4225912" y="4526069"/>
              <a:ext cx="7661287" cy="492443"/>
            </a:xfrm>
            <a:prstGeom prst="rect">
              <a:avLst/>
            </a:prstGeom>
          </p:spPr>
          <p:txBody>
            <a:bodyPr wrap="square" lIns="0" tIns="0" rIns="0" bIns="0" anchor="ctr" anchorCtr="0">
              <a:spAutoFit/>
            </a:bodyPr>
            <a:lstStyle/>
            <a:p>
              <a:r>
                <a:rPr lang="en-US" sz="1200" dirty="0"/>
                <a:t>Avoid closed-ended questions (those that elicit a "yes" or "no" response) by asking probing, job-related questions about an individual's service experience.</a:t>
              </a:r>
            </a:p>
          </p:txBody>
        </p:sp>
        <p:pic>
          <p:nvPicPr>
            <p:cNvPr id="30" name="Graphic 29">
              <a:extLst>
                <a:ext uri="{FF2B5EF4-FFF2-40B4-BE49-F238E27FC236}">
                  <a16:creationId xmlns:a16="http://schemas.microsoft.com/office/drawing/2014/main" id="{5CF6F323-C8AE-41DE-B9F0-B8E2DD2A93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4594190"/>
              <a:ext cx="293116" cy="293116"/>
            </a:xfrm>
            <a:prstGeom prst="rect">
              <a:avLst/>
            </a:prstGeom>
          </p:spPr>
        </p:pic>
      </p:grpSp>
      <p:grpSp>
        <p:nvGrpSpPr>
          <p:cNvPr id="35" name="Group 34">
            <a:extLst>
              <a:ext uri="{FF2B5EF4-FFF2-40B4-BE49-F238E27FC236}">
                <a16:creationId xmlns:a16="http://schemas.microsoft.com/office/drawing/2014/main" id="{1981D721-BF10-463C-AA6D-CF9DD11BC3A8}"/>
              </a:ext>
            </a:extLst>
          </p:cNvPr>
          <p:cNvGrpSpPr/>
          <p:nvPr/>
        </p:nvGrpSpPr>
        <p:grpSpPr>
          <a:xfrm>
            <a:off x="4344248" y="4282779"/>
            <a:ext cx="6095153" cy="369332"/>
            <a:chOff x="3760328" y="5147522"/>
            <a:chExt cx="8126871" cy="492443"/>
          </a:xfrm>
        </p:grpSpPr>
        <p:sp>
          <p:nvSpPr>
            <p:cNvPr id="31" name="Rectangle 30">
              <a:extLst>
                <a:ext uri="{FF2B5EF4-FFF2-40B4-BE49-F238E27FC236}">
                  <a16:creationId xmlns:a16="http://schemas.microsoft.com/office/drawing/2014/main" id="{2DDCEA12-3B63-4B35-8DA1-28F6A5910667}"/>
                </a:ext>
              </a:extLst>
            </p:cNvPr>
            <p:cNvSpPr/>
            <p:nvPr/>
          </p:nvSpPr>
          <p:spPr>
            <a:xfrm>
              <a:off x="4225912" y="5147522"/>
              <a:ext cx="7661287" cy="492443"/>
            </a:xfrm>
            <a:prstGeom prst="rect">
              <a:avLst/>
            </a:prstGeom>
          </p:spPr>
          <p:txBody>
            <a:bodyPr wrap="square" lIns="0" tIns="0" rIns="0" bIns="0" anchor="ctr" anchorCtr="0">
              <a:spAutoFit/>
            </a:bodyPr>
            <a:lstStyle/>
            <a:p>
              <a:r>
                <a:rPr lang="en-US" sz="1200" dirty="0"/>
                <a:t>Focus on actively listening for skill sets and correlate them with job functions within the organization.</a:t>
              </a:r>
            </a:p>
          </p:txBody>
        </p:sp>
        <p:pic>
          <p:nvPicPr>
            <p:cNvPr id="32" name="Graphic 31">
              <a:extLst>
                <a:ext uri="{FF2B5EF4-FFF2-40B4-BE49-F238E27FC236}">
                  <a16:creationId xmlns:a16="http://schemas.microsoft.com/office/drawing/2014/main" id="{AB70CEDF-CE15-45C8-B082-2425C4E9FBE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5215643"/>
              <a:ext cx="293116" cy="293116"/>
            </a:xfrm>
            <a:prstGeom prst="rect">
              <a:avLst/>
            </a:prstGeom>
          </p:spPr>
        </p:pic>
      </p:grpSp>
      <p:grpSp>
        <p:nvGrpSpPr>
          <p:cNvPr id="36" name="Group 35">
            <a:extLst>
              <a:ext uri="{FF2B5EF4-FFF2-40B4-BE49-F238E27FC236}">
                <a16:creationId xmlns:a16="http://schemas.microsoft.com/office/drawing/2014/main" id="{27094594-9444-400E-82E3-FC67C3C59FBC}"/>
              </a:ext>
            </a:extLst>
          </p:cNvPr>
          <p:cNvGrpSpPr/>
          <p:nvPr/>
        </p:nvGrpSpPr>
        <p:grpSpPr>
          <a:xfrm>
            <a:off x="4344248" y="4775045"/>
            <a:ext cx="6095153" cy="553998"/>
            <a:chOff x="3760328" y="5697849"/>
            <a:chExt cx="8126871" cy="738664"/>
          </a:xfrm>
        </p:grpSpPr>
        <p:sp>
          <p:nvSpPr>
            <p:cNvPr id="33" name="Rectangle 32">
              <a:extLst>
                <a:ext uri="{FF2B5EF4-FFF2-40B4-BE49-F238E27FC236}">
                  <a16:creationId xmlns:a16="http://schemas.microsoft.com/office/drawing/2014/main" id="{D12A26DD-C1ED-4D9E-AE3D-60309E7DCDD7}"/>
                </a:ext>
              </a:extLst>
            </p:cNvPr>
            <p:cNvSpPr/>
            <p:nvPr/>
          </p:nvSpPr>
          <p:spPr>
            <a:xfrm>
              <a:off x="4225912" y="5697849"/>
              <a:ext cx="7661287" cy="738664"/>
            </a:xfrm>
            <a:prstGeom prst="rect">
              <a:avLst/>
            </a:prstGeom>
          </p:spPr>
          <p:txBody>
            <a:bodyPr wrap="square" lIns="0" tIns="0" rIns="0" bIns="0" anchor="ctr" anchorCtr="0">
              <a:spAutoFit/>
            </a:bodyPr>
            <a:lstStyle/>
            <a:p>
              <a:r>
                <a:rPr lang="en-US" sz="1200" dirty="0"/>
                <a:t>When interviewing military spouses, ask questions using a similar behavioral and situational approach. Members of this talent pool are often found to be great </a:t>
              </a:r>
              <a:br>
                <a:rPr lang="en-US" sz="1200" dirty="0"/>
              </a:br>
              <a:r>
                <a:rPr lang="en-US" sz="1200" dirty="0"/>
                <a:t>problem-solvers with an ability to manage change adeptly. </a:t>
              </a:r>
              <a:r>
                <a:rPr lang="en-US" sz="1200" baseline="30000" dirty="0"/>
                <a:t>(23)</a:t>
              </a:r>
            </a:p>
          </p:txBody>
        </p:sp>
        <p:pic>
          <p:nvPicPr>
            <p:cNvPr id="34" name="Graphic 33">
              <a:extLst>
                <a:ext uri="{FF2B5EF4-FFF2-40B4-BE49-F238E27FC236}">
                  <a16:creationId xmlns:a16="http://schemas.microsoft.com/office/drawing/2014/main" id="{F21A187D-4DD3-47C7-B0DE-4716C6576E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5764213"/>
              <a:ext cx="293116" cy="293116"/>
            </a:xfrm>
            <a:prstGeom prst="rect">
              <a:avLst/>
            </a:prstGeom>
          </p:spPr>
        </p:pic>
      </p:grpSp>
      <p:cxnSp>
        <p:nvCxnSpPr>
          <p:cNvPr id="10" name="Straight Connector 9">
            <a:extLst>
              <a:ext uri="{FF2B5EF4-FFF2-40B4-BE49-F238E27FC236}">
                <a16:creationId xmlns:a16="http://schemas.microsoft.com/office/drawing/2014/main" id="{D632C95C-A4B6-4BB5-8694-A9F941DD4895}"/>
              </a:ext>
            </a:extLst>
          </p:cNvPr>
          <p:cNvCxnSpPr>
            <a:cxnSpLocks/>
          </p:cNvCxnSpPr>
          <p:nvPr/>
        </p:nvCxnSpPr>
        <p:spPr>
          <a:xfrm flipV="1">
            <a:off x="4344248" y="2379831"/>
            <a:ext cx="6095153" cy="438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DF1A6BA-E0BA-4A01-AA98-0BECE8789A69}"/>
              </a:ext>
            </a:extLst>
          </p:cNvPr>
          <p:cNvCxnSpPr>
            <a:cxnSpLocks/>
          </p:cNvCxnSpPr>
          <p:nvPr/>
        </p:nvCxnSpPr>
        <p:spPr>
          <a:xfrm flipV="1">
            <a:off x="4344248" y="2872094"/>
            <a:ext cx="6095153" cy="438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0742E8-E8B4-4520-B378-4542849F5A59}"/>
              </a:ext>
            </a:extLst>
          </p:cNvPr>
          <p:cNvCxnSpPr>
            <a:cxnSpLocks/>
          </p:cNvCxnSpPr>
          <p:nvPr/>
        </p:nvCxnSpPr>
        <p:spPr>
          <a:xfrm flipV="1">
            <a:off x="4344248" y="3364357"/>
            <a:ext cx="6095153" cy="438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122A09-6FD8-4FB7-864A-E54D98BBE053}"/>
              </a:ext>
            </a:extLst>
          </p:cNvPr>
          <p:cNvCxnSpPr>
            <a:cxnSpLocks/>
          </p:cNvCxnSpPr>
          <p:nvPr/>
        </p:nvCxnSpPr>
        <p:spPr>
          <a:xfrm flipV="1">
            <a:off x="4344248" y="3707123"/>
            <a:ext cx="6095153" cy="438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CE1A291-3973-4ABD-B181-B881CD0876A6}"/>
              </a:ext>
            </a:extLst>
          </p:cNvPr>
          <p:cNvCxnSpPr>
            <a:cxnSpLocks/>
          </p:cNvCxnSpPr>
          <p:nvPr/>
        </p:nvCxnSpPr>
        <p:spPr>
          <a:xfrm flipV="1">
            <a:off x="4344248" y="4199387"/>
            <a:ext cx="6095153" cy="438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CDE01C8-7DC9-453D-8FAD-4B5015C24495}"/>
              </a:ext>
            </a:extLst>
          </p:cNvPr>
          <p:cNvCxnSpPr>
            <a:cxnSpLocks/>
          </p:cNvCxnSpPr>
          <p:nvPr/>
        </p:nvCxnSpPr>
        <p:spPr>
          <a:xfrm flipV="1">
            <a:off x="4344248" y="4691648"/>
            <a:ext cx="6095153" cy="438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E1FF9D4-BD97-43CC-810A-3319D59098C7}"/>
              </a:ext>
            </a:extLst>
          </p:cNvPr>
          <p:cNvSpPr/>
          <p:nvPr/>
        </p:nvSpPr>
        <p:spPr>
          <a:xfrm>
            <a:off x="8846345" y="0"/>
            <a:ext cx="1593057" cy="236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TALENT ACQUISITION</a:t>
            </a:r>
          </a:p>
        </p:txBody>
      </p:sp>
    </p:spTree>
    <p:extLst>
      <p:ext uri="{BB962C8B-B14F-4D97-AF65-F5344CB8AC3E}">
        <p14:creationId xmlns:p14="http://schemas.microsoft.com/office/powerpoint/2010/main" val="3092258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59D081-4B13-4F4A-A3C4-8B2313201612}"/>
              </a:ext>
            </a:extLst>
          </p:cNvPr>
          <p:cNvSpPr/>
          <p:nvPr/>
        </p:nvSpPr>
        <p:spPr>
          <a:xfrm>
            <a:off x="223705" y="3324177"/>
            <a:ext cx="9144000" cy="2028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5F5559F-1694-48C0-B972-5BFD76A1CE85}"/>
              </a:ext>
            </a:extLst>
          </p:cNvPr>
          <p:cNvSpPr>
            <a:spLocks noGrp="1"/>
          </p:cNvSpPr>
          <p:nvPr>
            <p:ph type="title" idx="4294967295"/>
          </p:nvPr>
        </p:nvSpPr>
        <p:spPr>
          <a:xfrm>
            <a:off x="816091" y="325372"/>
            <a:ext cx="10656887" cy="792163"/>
          </a:xfrm>
        </p:spPr>
        <p:txBody>
          <a:bodyPr>
            <a:normAutofit/>
          </a:bodyPr>
          <a:lstStyle/>
          <a:p>
            <a:r>
              <a:rPr lang="en-US" sz="2800" b="1" dirty="0">
                <a:solidFill>
                  <a:srgbClr val="1B3B68"/>
                </a:solidFill>
                <a:latin typeface="Proxima Nova Light" panose="02000506030000020004"/>
              </a:rPr>
              <a:t>INTERVIEWING STYLES</a:t>
            </a:r>
          </a:p>
        </p:txBody>
      </p:sp>
      <p:cxnSp>
        <p:nvCxnSpPr>
          <p:cNvPr id="4" name="Straight Connector 3">
            <a:extLst>
              <a:ext uri="{FF2B5EF4-FFF2-40B4-BE49-F238E27FC236}">
                <a16:creationId xmlns:a16="http://schemas.microsoft.com/office/drawing/2014/main" id="{D63174A2-C1E7-45CE-8B73-1C1585D7AD43}"/>
              </a:ext>
            </a:extLst>
          </p:cNvPr>
          <p:cNvCxnSpPr>
            <a:cxnSpLocks/>
          </p:cNvCxnSpPr>
          <p:nvPr/>
        </p:nvCxnSpPr>
        <p:spPr>
          <a:xfrm>
            <a:off x="4812485" y="3458888"/>
            <a:ext cx="0" cy="17524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25FB2DF-1914-44DE-9C1A-992022BBF2A8}"/>
              </a:ext>
            </a:extLst>
          </p:cNvPr>
          <p:cNvSpPr/>
          <p:nvPr/>
        </p:nvSpPr>
        <p:spPr>
          <a:xfrm>
            <a:off x="223705" y="5352968"/>
            <a:ext cx="9144000" cy="10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6CCB25D0-5200-465B-AC6C-93B518A02873}"/>
              </a:ext>
            </a:extLst>
          </p:cNvPr>
          <p:cNvSpPr/>
          <p:nvPr/>
        </p:nvSpPr>
        <p:spPr>
          <a:xfrm>
            <a:off x="452305" y="4307816"/>
            <a:ext cx="4114800" cy="765107"/>
          </a:xfrm>
          <a:prstGeom prst="rect">
            <a:avLst/>
          </a:prstGeom>
        </p:spPr>
        <p:txBody>
          <a:bodyPr wrap="square" lIns="0" tIns="0" rIns="0" bIns="0">
            <a:noAutofit/>
          </a:bodyPr>
          <a:lstStyle/>
          <a:p>
            <a:pPr algn="ctr"/>
            <a:r>
              <a:rPr lang="en-US" sz="1200" dirty="0">
                <a:solidFill>
                  <a:srgbClr val="333333"/>
                </a:solidFill>
                <a:latin typeface="Proxima Nova Light" panose="02000506030000020004"/>
              </a:rPr>
              <a:t>Provides insight to how the candidate acted in specific employment-related situations. The logic is past performance predicts future performance.</a:t>
            </a:r>
            <a:endParaRPr lang="en-US" sz="1200" baseline="30000" dirty="0">
              <a:solidFill>
                <a:srgbClr val="333333"/>
              </a:solidFill>
              <a:latin typeface="Proxima Nova Light" panose="02000506030000020004"/>
            </a:endParaRPr>
          </a:p>
        </p:txBody>
      </p:sp>
      <p:sp>
        <p:nvSpPr>
          <p:cNvPr id="25" name="Rectangle 24">
            <a:extLst>
              <a:ext uri="{FF2B5EF4-FFF2-40B4-BE49-F238E27FC236}">
                <a16:creationId xmlns:a16="http://schemas.microsoft.com/office/drawing/2014/main" id="{171A8F20-BE55-4FE3-AD5E-71CB5058A7C8}"/>
              </a:ext>
            </a:extLst>
          </p:cNvPr>
          <p:cNvSpPr/>
          <p:nvPr/>
        </p:nvSpPr>
        <p:spPr>
          <a:xfrm>
            <a:off x="0" y="1764900"/>
            <a:ext cx="8686800" cy="492443"/>
          </a:xfrm>
          <a:prstGeom prst="rect">
            <a:avLst/>
          </a:prstGeom>
        </p:spPr>
        <p:txBody>
          <a:bodyPr wrap="square" lIns="0" tIns="0" rIns="0" bIns="0">
            <a:spAutoFit/>
          </a:bodyPr>
          <a:lstStyle/>
          <a:p>
            <a:pPr algn="ctr"/>
            <a:r>
              <a:rPr lang="en-US" sz="1600" b="1" dirty="0">
                <a:solidFill>
                  <a:srgbClr val="BABD59"/>
                </a:solidFill>
                <a:latin typeface="Proxima Nova Light" panose="02000506030000020004"/>
              </a:rPr>
              <a:t>The two most effective interview styles for candidates with a military </a:t>
            </a:r>
            <a:br>
              <a:rPr lang="en-US" sz="1600" b="1" dirty="0">
                <a:solidFill>
                  <a:srgbClr val="BABD59"/>
                </a:solidFill>
                <a:latin typeface="Proxima Nova Light" panose="02000506030000020004"/>
              </a:rPr>
            </a:br>
            <a:r>
              <a:rPr lang="en-US" sz="1600" b="1" dirty="0">
                <a:solidFill>
                  <a:srgbClr val="BABD59"/>
                </a:solidFill>
                <a:latin typeface="Proxima Nova Light" panose="02000506030000020004"/>
              </a:rPr>
              <a:t>background are behavioral based and situational based.</a:t>
            </a:r>
          </a:p>
        </p:txBody>
      </p:sp>
      <p:sp>
        <p:nvSpPr>
          <p:cNvPr id="19" name="Rectangle 18">
            <a:extLst>
              <a:ext uri="{FF2B5EF4-FFF2-40B4-BE49-F238E27FC236}">
                <a16:creationId xmlns:a16="http://schemas.microsoft.com/office/drawing/2014/main" id="{FB6771D8-6F12-43E3-8D28-442A30AC5CAC}"/>
              </a:ext>
            </a:extLst>
          </p:cNvPr>
          <p:cNvSpPr/>
          <p:nvPr/>
        </p:nvSpPr>
        <p:spPr>
          <a:xfrm>
            <a:off x="452306" y="4069503"/>
            <a:ext cx="4114795" cy="207749"/>
          </a:xfrm>
          <a:prstGeom prst="rect">
            <a:avLst/>
          </a:prstGeom>
        </p:spPr>
        <p:txBody>
          <a:bodyPr wrap="square" lIns="0" tIns="0" rIns="0" bIns="0">
            <a:spAutoFit/>
          </a:bodyPr>
          <a:lstStyle/>
          <a:p>
            <a:pPr algn="ctr"/>
            <a:r>
              <a:rPr lang="en-US" sz="1350" b="1" dirty="0">
                <a:solidFill>
                  <a:schemeClr val="tx2"/>
                </a:solidFill>
                <a:latin typeface="Proxima Nova Light" panose="02000506030000020004"/>
              </a:rPr>
              <a:t>Behavioral Based Interviewing</a:t>
            </a:r>
          </a:p>
        </p:txBody>
      </p:sp>
      <p:sp>
        <p:nvSpPr>
          <p:cNvPr id="21" name="Rectangle 20">
            <a:extLst>
              <a:ext uri="{FF2B5EF4-FFF2-40B4-BE49-F238E27FC236}">
                <a16:creationId xmlns:a16="http://schemas.microsoft.com/office/drawing/2014/main" id="{7A61DBEB-E4FD-4E4C-9353-D314B3306B23}"/>
              </a:ext>
            </a:extLst>
          </p:cNvPr>
          <p:cNvSpPr/>
          <p:nvPr/>
        </p:nvSpPr>
        <p:spPr>
          <a:xfrm>
            <a:off x="5024305" y="4307816"/>
            <a:ext cx="4114800" cy="765107"/>
          </a:xfrm>
          <a:prstGeom prst="rect">
            <a:avLst/>
          </a:prstGeom>
        </p:spPr>
        <p:txBody>
          <a:bodyPr wrap="square" lIns="0" tIns="0" rIns="0" bIns="0">
            <a:noAutofit/>
          </a:bodyPr>
          <a:lstStyle/>
          <a:p>
            <a:pPr algn="ctr"/>
            <a:r>
              <a:rPr lang="en-US" sz="1200" dirty="0">
                <a:solidFill>
                  <a:srgbClr val="333333"/>
                </a:solidFill>
                <a:latin typeface="Proxima Nova Light" panose="02000506030000020004"/>
              </a:rPr>
              <a:t>Looks at things from a forward-thinking perspective, </a:t>
            </a:r>
            <a:br>
              <a:rPr lang="en-US" sz="1200" dirty="0">
                <a:solidFill>
                  <a:srgbClr val="333333"/>
                </a:solidFill>
                <a:latin typeface="Proxima Nova Light" panose="02000506030000020004"/>
              </a:rPr>
            </a:br>
            <a:r>
              <a:rPr lang="en-US" sz="1200" dirty="0">
                <a:solidFill>
                  <a:srgbClr val="333333"/>
                </a:solidFill>
                <a:latin typeface="Proxima Nova Light" panose="02000506030000020004"/>
              </a:rPr>
              <a:t>giving the candidate the opportunity to highlight their analytical and problem-solving skills, and how they </a:t>
            </a:r>
            <a:br>
              <a:rPr lang="en-US" sz="1200" dirty="0">
                <a:solidFill>
                  <a:srgbClr val="333333"/>
                </a:solidFill>
                <a:latin typeface="Proxima Nova Light" panose="02000506030000020004"/>
              </a:rPr>
            </a:br>
            <a:r>
              <a:rPr lang="en-US" sz="1200" dirty="0">
                <a:solidFill>
                  <a:srgbClr val="333333"/>
                </a:solidFill>
                <a:latin typeface="Proxima Nova Light" panose="02000506030000020004"/>
              </a:rPr>
              <a:t>would work under pressure.</a:t>
            </a:r>
            <a:endParaRPr lang="en-US" sz="1200" baseline="30000" dirty="0">
              <a:solidFill>
                <a:srgbClr val="333333"/>
              </a:solidFill>
              <a:latin typeface="Proxima Nova Light" panose="02000506030000020004"/>
            </a:endParaRPr>
          </a:p>
        </p:txBody>
      </p:sp>
      <p:sp>
        <p:nvSpPr>
          <p:cNvPr id="22" name="Rectangle 21">
            <a:extLst>
              <a:ext uri="{FF2B5EF4-FFF2-40B4-BE49-F238E27FC236}">
                <a16:creationId xmlns:a16="http://schemas.microsoft.com/office/drawing/2014/main" id="{001D9288-CB15-4B0D-92DA-9498158CDE91}"/>
              </a:ext>
            </a:extLst>
          </p:cNvPr>
          <p:cNvSpPr/>
          <p:nvPr/>
        </p:nvSpPr>
        <p:spPr>
          <a:xfrm>
            <a:off x="5024306" y="4069503"/>
            <a:ext cx="4114795" cy="207749"/>
          </a:xfrm>
          <a:prstGeom prst="rect">
            <a:avLst/>
          </a:prstGeom>
        </p:spPr>
        <p:txBody>
          <a:bodyPr wrap="square" lIns="0" tIns="0" rIns="0" bIns="0">
            <a:spAutoFit/>
          </a:bodyPr>
          <a:lstStyle/>
          <a:p>
            <a:pPr algn="ctr"/>
            <a:r>
              <a:rPr lang="en-US" sz="1350" b="1" dirty="0">
                <a:solidFill>
                  <a:schemeClr val="tx2"/>
                </a:solidFill>
                <a:latin typeface="Proxima Nova Light" panose="02000506030000020004"/>
              </a:rPr>
              <a:t>Situational Interviewing</a:t>
            </a:r>
          </a:p>
        </p:txBody>
      </p:sp>
      <p:sp>
        <p:nvSpPr>
          <p:cNvPr id="12" name="Oval 11">
            <a:extLst>
              <a:ext uri="{FF2B5EF4-FFF2-40B4-BE49-F238E27FC236}">
                <a16:creationId xmlns:a16="http://schemas.microsoft.com/office/drawing/2014/main" id="{2C73F1C9-04F2-44B1-85EE-A522744CBB9E}"/>
              </a:ext>
            </a:extLst>
          </p:cNvPr>
          <p:cNvSpPr/>
          <p:nvPr/>
        </p:nvSpPr>
        <p:spPr>
          <a:xfrm>
            <a:off x="1947612" y="2762203"/>
            <a:ext cx="1124180" cy="1124180"/>
          </a:xfrm>
          <a:prstGeom prst="ellipse">
            <a:avLst/>
          </a:prstGeom>
          <a:solidFill>
            <a:srgbClr val="FCC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6EE57952-D826-44EF-B474-2A7E2AF59612}"/>
              </a:ext>
            </a:extLst>
          </p:cNvPr>
          <p:cNvSpPr/>
          <p:nvPr/>
        </p:nvSpPr>
        <p:spPr>
          <a:xfrm>
            <a:off x="6519612" y="2762203"/>
            <a:ext cx="1124180" cy="1124180"/>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3" name="Group 32">
            <a:extLst>
              <a:ext uri="{FF2B5EF4-FFF2-40B4-BE49-F238E27FC236}">
                <a16:creationId xmlns:a16="http://schemas.microsoft.com/office/drawing/2014/main" id="{4F37D6C3-8031-4569-9247-0BD06C79EA9A}"/>
              </a:ext>
            </a:extLst>
          </p:cNvPr>
          <p:cNvGrpSpPr/>
          <p:nvPr/>
        </p:nvGrpSpPr>
        <p:grpSpPr>
          <a:xfrm>
            <a:off x="2185963" y="2983411"/>
            <a:ext cx="647478" cy="681764"/>
            <a:chOff x="10478477" y="1832281"/>
            <a:chExt cx="2155931" cy="2270096"/>
          </a:xfrm>
          <a:solidFill>
            <a:schemeClr val="bg1"/>
          </a:solidFill>
        </p:grpSpPr>
        <p:sp>
          <p:nvSpPr>
            <p:cNvPr id="31" name="Freeform: Shape 30">
              <a:extLst>
                <a:ext uri="{FF2B5EF4-FFF2-40B4-BE49-F238E27FC236}">
                  <a16:creationId xmlns:a16="http://schemas.microsoft.com/office/drawing/2014/main" id="{C73B21D9-FD74-4B9F-A09D-6E4236BEF8CC}"/>
                </a:ext>
              </a:extLst>
            </p:cNvPr>
            <p:cNvSpPr/>
            <p:nvPr/>
          </p:nvSpPr>
          <p:spPr>
            <a:xfrm>
              <a:off x="10478477" y="1832281"/>
              <a:ext cx="1025581" cy="2270093"/>
            </a:xfrm>
            <a:custGeom>
              <a:avLst/>
              <a:gdLst>
                <a:gd name="connsiteX0" fmla="*/ 158313 w 1025580"/>
                <a:gd name="connsiteY0" fmla="*/ 1431381 h 2270092"/>
                <a:gd name="connsiteX1" fmla="*/ 348050 w 1025580"/>
                <a:gd name="connsiteY1" fmla="*/ 1917206 h 2270092"/>
                <a:gd name="connsiteX2" fmla="*/ 385811 w 1025580"/>
                <a:gd name="connsiteY2" fmla="*/ 1901322 h 2270092"/>
                <a:gd name="connsiteX3" fmla="*/ 587223 w 1025580"/>
                <a:gd name="connsiteY3" fmla="*/ 1713063 h 2270092"/>
                <a:gd name="connsiteX4" fmla="*/ 653663 w 1025580"/>
                <a:gd name="connsiteY4" fmla="*/ 1738787 h 2270092"/>
                <a:gd name="connsiteX5" fmla="*/ 627205 w 1025580"/>
                <a:gd name="connsiteY5" fmla="*/ 1828035 h 2270092"/>
                <a:gd name="connsiteX6" fmla="*/ 464951 w 1025580"/>
                <a:gd name="connsiteY6" fmla="*/ 1984556 h 2270092"/>
                <a:gd name="connsiteX7" fmla="*/ 465137 w 1025580"/>
                <a:gd name="connsiteY7" fmla="*/ 2049413 h 2270092"/>
                <a:gd name="connsiteX8" fmla="*/ 704277 w 1025580"/>
                <a:gd name="connsiteY8" fmla="*/ 2256062 h 2270092"/>
                <a:gd name="connsiteX9" fmla="*/ 957872 w 1025580"/>
                <a:gd name="connsiteY9" fmla="*/ 2251146 h 2270092"/>
                <a:gd name="connsiteX10" fmla="*/ 1026687 w 1025580"/>
                <a:gd name="connsiteY10" fmla="*/ 2140970 h 2270092"/>
                <a:gd name="connsiteX11" fmla="*/ 1026687 w 1025580"/>
                <a:gd name="connsiteY11" fmla="*/ 150736 h 2270092"/>
                <a:gd name="connsiteX12" fmla="*/ 936585 w 1025580"/>
                <a:gd name="connsiteY12" fmla="*/ 14619 h 2270092"/>
                <a:gd name="connsiteX13" fmla="*/ 500315 w 1025580"/>
                <a:gd name="connsiteY13" fmla="*/ 209548 h 2270092"/>
                <a:gd name="connsiteX14" fmla="*/ 496425 w 1025580"/>
                <a:gd name="connsiteY14" fmla="*/ 260382 h 2270092"/>
                <a:gd name="connsiteX15" fmla="*/ 684590 w 1025580"/>
                <a:gd name="connsiteY15" fmla="*/ 434886 h 2270092"/>
                <a:gd name="connsiteX16" fmla="*/ 737128 w 1025580"/>
                <a:gd name="connsiteY16" fmla="*/ 486958 h 2270092"/>
                <a:gd name="connsiteX17" fmla="*/ 684265 w 1025580"/>
                <a:gd name="connsiteY17" fmla="*/ 567470 h 2270092"/>
                <a:gd name="connsiteX18" fmla="*/ 401157 w 1025580"/>
                <a:gd name="connsiteY18" fmla="*/ 327114 h 2270092"/>
                <a:gd name="connsiteX19" fmla="*/ 378796 w 1025580"/>
                <a:gd name="connsiteY19" fmla="*/ 315942 h 2270092"/>
                <a:gd name="connsiteX20" fmla="*/ 201174 w 1025580"/>
                <a:gd name="connsiteY20" fmla="*/ 693352 h 2270092"/>
                <a:gd name="connsiteX21" fmla="*/ 201174 w 1025580"/>
                <a:gd name="connsiteY21" fmla="*/ 693352 h 2270092"/>
                <a:gd name="connsiteX22" fmla="*/ 33617 w 1025580"/>
                <a:gd name="connsiteY22" fmla="*/ 887700 h 2270092"/>
                <a:gd name="connsiteX23" fmla="*/ 37937 w 1025580"/>
                <a:gd name="connsiteY23" fmla="*/ 1276370 h 2270092"/>
                <a:gd name="connsiteX24" fmla="*/ 158313 w 1025580"/>
                <a:gd name="connsiteY24" fmla="*/ 1431381 h 2270092"/>
                <a:gd name="connsiteX25" fmla="*/ 158313 w 1025580"/>
                <a:gd name="connsiteY25" fmla="*/ 1431381 h 2270092"/>
                <a:gd name="connsiteX26" fmla="*/ 536587 w 1025580"/>
                <a:gd name="connsiteY26" fmla="*/ 1273226 h 2270092"/>
                <a:gd name="connsiteX27" fmla="*/ 603122 w 1025580"/>
                <a:gd name="connsiteY27" fmla="*/ 1069027 h 2270092"/>
                <a:gd name="connsiteX28" fmla="*/ 816778 w 1025580"/>
                <a:gd name="connsiteY28" fmla="*/ 925443 h 2270092"/>
                <a:gd name="connsiteX29" fmla="*/ 877420 w 1025580"/>
                <a:gd name="connsiteY29" fmla="*/ 981124 h 2270092"/>
                <a:gd name="connsiteX30" fmla="*/ 877420 w 1025580"/>
                <a:gd name="connsiteY30" fmla="*/ 981124 h 2270092"/>
                <a:gd name="connsiteX31" fmla="*/ 835461 w 1025580"/>
                <a:gd name="connsiteY31" fmla="*/ 1047894 h 2270092"/>
                <a:gd name="connsiteX32" fmla="*/ 684228 w 1025580"/>
                <a:gd name="connsiteY32" fmla="*/ 1146605 h 2270092"/>
                <a:gd name="connsiteX33" fmla="*/ 639639 w 1025580"/>
                <a:gd name="connsiteY33" fmla="*/ 1286719 h 2270092"/>
                <a:gd name="connsiteX34" fmla="*/ 576792 w 1025580"/>
                <a:gd name="connsiteY34" fmla="*/ 1341846 h 2270092"/>
                <a:gd name="connsiteX35" fmla="*/ 536587 w 1025580"/>
                <a:gd name="connsiteY35" fmla="*/ 1273226 h 227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25580" h="2270092">
                  <a:moveTo>
                    <a:pt x="158313" y="1431381"/>
                  </a:moveTo>
                  <a:cubicBezTo>
                    <a:pt x="158297" y="1431457"/>
                    <a:pt x="74853" y="1802266"/>
                    <a:pt x="348050" y="1917206"/>
                  </a:cubicBezTo>
                  <a:cubicBezTo>
                    <a:pt x="362143" y="1923143"/>
                    <a:pt x="377691" y="1916358"/>
                    <a:pt x="385811" y="1901322"/>
                  </a:cubicBezTo>
                  <a:cubicBezTo>
                    <a:pt x="424879" y="1828991"/>
                    <a:pt x="487598" y="1760895"/>
                    <a:pt x="587223" y="1713063"/>
                  </a:cubicBezTo>
                  <a:cubicBezTo>
                    <a:pt x="611587" y="1701362"/>
                    <a:pt x="640846" y="1711303"/>
                    <a:pt x="653663" y="1738787"/>
                  </a:cubicBezTo>
                  <a:cubicBezTo>
                    <a:pt x="669844" y="1773470"/>
                    <a:pt x="656006" y="1814197"/>
                    <a:pt x="627205" y="1828035"/>
                  </a:cubicBezTo>
                  <a:cubicBezTo>
                    <a:pt x="543458" y="1868278"/>
                    <a:pt x="493837" y="1925477"/>
                    <a:pt x="464951" y="1984556"/>
                  </a:cubicBezTo>
                  <a:cubicBezTo>
                    <a:pt x="455152" y="2004605"/>
                    <a:pt x="455316" y="2029378"/>
                    <a:pt x="465137" y="2049413"/>
                  </a:cubicBezTo>
                  <a:cubicBezTo>
                    <a:pt x="505288" y="2131354"/>
                    <a:pt x="579258" y="2233329"/>
                    <a:pt x="704277" y="2256062"/>
                  </a:cubicBezTo>
                  <a:cubicBezTo>
                    <a:pt x="704277" y="2256062"/>
                    <a:pt x="835982" y="2293372"/>
                    <a:pt x="957872" y="2251146"/>
                  </a:cubicBezTo>
                  <a:cubicBezTo>
                    <a:pt x="998683" y="2237015"/>
                    <a:pt x="1026687" y="2191945"/>
                    <a:pt x="1026687" y="2140970"/>
                  </a:cubicBezTo>
                  <a:lnTo>
                    <a:pt x="1026687" y="150736"/>
                  </a:lnTo>
                  <a:cubicBezTo>
                    <a:pt x="1026687" y="85732"/>
                    <a:pt x="989469" y="28731"/>
                    <a:pt x="936585" y="14619"/>
                  </a:cubicBezTo>
                  <a:cubicBezTo>
                    <a:pt x="826061" y="-14866"/>
                    <a:pt x="636626" y="-21154"/>
                    <a:pt x="500315" y="209548"/>
                  </a:cubicBezTo>
                  <a:cubicBezTo>
                    <a:pt x="491515" y="224437"/>
                    <a:pt x="489740" y="243975"/>
                    <a:pt x="496425" y="260382"/>
                  </a:cubicBezTo>
                  <a:cubicBezTo>
                    <a:pt x="528537" y="339223"/>
                    <a:pt x="585645" y="423816"/>
                    <a:pt x="684590" y="434886"/>
                  </a:cubicBezTo>
                  <a:cubicBezTo>
                    <a:pt x="707524" y="437450"/>
                    <a:pt x="732319" y="459921"/>
                    <a:pt x="737128" y="486958"/>
                  </a:cubicBezTo>
                  <a:cubicBezTo>
                    <a:pt x="744541" y="528661"/>
                    <a:pt x="718582" y="566424"/>
                    <a:pt x="684265" y="567470"/>
                  </a:cubicBezTo>
                  <a:cubicBezTo>
                    <a:pt x="607878" y="569804"/>
                    <a:pt x="476354" y="525607"/>
                    <a:pt x="401157" y="327114"/>
                  </a:cubicBezTo>
                  <a:cubicBezTo>
                    <a:pt x="397268" y="316841"/>
                    <a:pt x="387538" y="311766"/>
                    <a:pt x="378796" y="315942"/>
                  </a:cubicBezTo>
                  <a:cubicBezTo>
                    <a:pt x="295565" y="355694"/>
                    <a:pt x="180461" y="454284"/>
                    <a:pt x="201174" y="693352"/>
                  </a:cubicBezTo>
                  <a:lnTo>
                    <a:pt x="201174" y="693352"/>
                  </a:lnTo>
                  <a:cubicBezTo>
                    <a:pt x="201137" y="693371"/>
                    <a:pt x="93361" y="728270"/>
                    <a:pt x="33617" y="887700"/>
                  </a:cubicBezTo>
                  <a:cubicBezTo>
                    <a:pt x="-12651" y="1011152"/>
                    <a:pt x="-11110" y="1154467"/>
                    <a:pt x="37937" y="1276370"/>
                  </a:cubicBezTo>
                  <a:cubicBezTo>
                    <a:pt x="62062" y="1336343"/>
                    <a:pt x="99716" y="1396347"/>
                    <a:pt x="158313" y="1431381"/>
                  </a:cubicBezTo>
                  <a:cubicBezTo>
                    <a:pt x="158313" y="1431381"/>
                    <a:pt x="158313" y="1431374"/>
                    <a:pt x="158313" y="1431381"/>
                  </a:cubicBezTo>
                  <a:close/>
                  <a:moveTo>
                    <a:pt x="536587" y="1273226"/>
                  </a:moveTo>
                  <a:cubicBezTo>
                    <a:pt x="541200" y="1216774"/>
                    <a:pt x="556790" y="1138775"/>
                    <a:pt x="603122" y="1069027"/>
                  </a:cubicBezTo>
                  <a:cubicBezTo>
                    <a:pt x="652270" y="995044"/>
                    <a:pt x="723976" y="946907"/>
                    <a:pt x="816778" y="925443"/>
                  </a:cubicBezTo>
                  <a:cubicBezTo>
                    <a:pt x="846594" y="918550"/>
                    <a:pt x="874731" y="944828"/>
                    <a:pt x="877420" y="981124"/>
                  </a:cubicBezTo>
                  <a:lnTo>
                    <a:pt x="877420" y="981124"/>
                  </a:lnTo>
                  <a:cubicBezTo>
                    <a:pt x="879779" y="1012982"/>
                    <a:pt x="861616" y="1041741"/>
                    <a:pt x="835461" y="1047894"/>
                  </a:cubicBezTo>
                  <a:cubicBezTo>
                    <a:pt x="768044" y="1063740"/>
                    <a:pt x="717291" y="1096835"/>
                    <a:pt x="684228" y="1146605"/>
                  </a:cubicBezTo>
                  <a:cubicBezTo>
                    <a:pt x="652855" y="1193818"/>
                    <a:pt x="642620" y="1248396"/>
                    <a:pt x="639639" y="1286719"/>
                  </a:cubicBezTo>
                  <a:cubicBezTo>
                    <a:pt x="636844" y="1322588"/>
                    <a:pt x="609063" y="1349587"/>
                    <a:pt x="576792" y="1341846"/>
                  </a:cubicBezTo>
                  <a:cubicBezTo>
                    <a:pt x="550834" y="1335603"/>
                    <a:pt x="534005" y="1304848"/>
                    <a:pt x="536587" y="1273226"/>
                  </a:cubicBezTo>
                  <a:close/>
                </a:path>
              </a:pathLst>
            </a:custGeom>
            <a:grpFill/>
            <a:ln w="5302"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B7A12CE1-BBC8-46B6-9A65-53F0C9231B87}"/>
                </a:ext>
              </a:extLst>
            </p:cNvPr>
            <p:cNvSpPr/>
            <p:nvPr/>
          </p:nvSpPr>
          <p:spPr>
            <a:xfrm>
              <a:off x="11608827" y="1832284"/>
              <a:ext cx="1025581" cy="2270093"/>
            </a:xfrm>
            <a:custGeom>
              <a:avLst/>
              <a:gdLst>
                <a:gd name="connsiteX0" fmla="*/ 993065 w 1025580"/>
                <a:gd name="connsiteY0" fmla="*/ 887690 h 2270092"/>
                <a:gd name="connsiteX1" fmla="*/ 825513 w 1025580"/>
                <a:gd name="connsiteY1" fmla="*/ 693349 h 2270092"/>
                <a:gd name="connsiteX2" fmla="*/ 825513 w 1025580"/>
                <a:gd name="connsiteY2" fmla="*/ 693342 h 2270092"/>
                <a:gd name="connsiteX3" fmla="*/ 660320 w 1025580"/>
                <a:gd name="connsiteY3" fmla="*/ 322208 h 2270092"/>
                <a:gd name="connsiteX4" fmla="*/ 620439 w 1025580"/>
                <a:gd name="connsiteY4" fmla="*/ 340120 h 2270092"/>
                <a:gd name="connsiteX5" fmla="*/ 343957 w 1025580"/>
                <a:gd name="connsiteY5" fmla="*/ 567512 h 2270092"/>
                <a:gd name="connsiteX6" fmla="*/ 291175 w 1025580"/>
                <a:gd name="connsiteY6" fmla="*/ 522971 h 2270092"/>
                <a:gd name="connsiteX7" fmla="*/ 337953 w 1025580"/>
                <a:gd name="connsiteY7" fmla="*/ 435310 h 2270092"/>
                <a:gd name="connsiteX8" fmla="*/ 525953 w 1025580"/>
                <a:gd name="connsiteY8" fmla="*/ 270652 h 2270092"/>
                <a:gd name="connsiteX9" fmla="*/ 521718 w 1025580"/>
                <a:gd name="connsiteY9" fmla="*/ 201810 h 2270092"/>
                <a:gd name="connsiteX10" fmla="*/ 90108 w 1025580"/>
                <a:gd name="connsiteY10" fmla="*/ 14623 h 2270092"/>
                <a:gd name="connsiteX11" fmla="*/ 0 w 1025580"/>
                <a:gd name="connsiteY11" fmla="*/ 150739 h 2270092"/>
                <a:gd name="connsiteX12" fmla="*/ 0 w 1025580"/>
                <a:gd name="connsiteY12" fmla="*/ 2140967 h 2270092"/>
                <a:gd name="connsiteX13" fmla="*/ 68820 w 1025580"/>
                <a:gd name="connsiteY13" fmla="*/ 2251155 h 2270092"/>
                <a:gd name="connsiteX14" fmla="*/ 322410 w 1025580"/>
                <a:gd name="connsiteY14" fmla="*/ 2256059 h 2270092"/>
                <a:gd name="connsiteX15" fmla="*/ 562629 w 1025580"/>
                <a:gd name="connsiteY15" fmla="*/ 2047204 h 2270092"/>
                <a:gd name="connsiteX16" fmla="*/ 562964 w 1025580"/>
                <a:gd name="connsiteY16" fmla="*/ 1987078 h 2270092"/>
                <a:gd name="connsiteX17" fmla="*/ 400019 w 1025580"/>
                <a:gd name="connsiteY17" fmla="*/ 1828293 h 2270092"/>
                <a:gd name="connsiteX18" fmla="*/ 366058 w 1025580"/>
                <a:gd name="connsiteY18" fmla="*/ 1769111 h 2270092"/>
                <a:gd name="connsiteX19" fmla="*/ 436403 w 1025580"/>
                <a:gd name="connsiteY19" fmla="*/ 1711600 h 2270092"/>
                <a:gd name="connsiteX20" fmla="*/ 642370 w 1025580"/>
                <a:gd name="connsiteY20" fmla="*/ 1904105 h 2270092"/>
                <a:gd name="connsiteX21" fmla="*/ 676107 w 1025580"/>
                <a:gd name="connsiteY21" fmla="*/ 1918255 h 2270092"/>
                <a:gd name="connsiteX22" fmla="*/ 868375 w 1025580"/>
                <a:gd name="connsiteY22" fmla="*/ 1431371 h 2270092"/>
                <a:gd name="connsiteX23" fmla="*/ 868375 w 1025580"/>
                <a:gd name="connsiteY23" fmla="*/ 1431371 h 2270092"/>
                <a:gd name="connsiteX24" fmla="*/ 988745 w 1025580"/>
                <a:gd name="connsiteY24" fmla="*/ 1276348 h 2270092"/>
                <a:gd name="connsiteX25" fmla="*/ 993065 w 1025580"/>
                <a:gd name="connsiteY25" fmla="*/ 887690 h 2270092"/>
                <a:gd name="connsiteX26" fmla="*/ 423719 w 1025580"/>
                <a:gd name="connsiteY26" fmla="*/ 1340587 h 2270092"/>
                <a:gd name="connsiteX27" fmla="*/ 386915 w 1025580"/>
                <a:gd name="connsiteY27" fmla="*/ 1285142 h 2270092"/>
                <a:gd name="connsiteX28" fmla="*/ 342454 w 1025580"/>
                <a:gd name="connsiteY28" fmla="*/ 1146609 h 2270092"/>
                <a:gd name="connsiteX29" fmla="*/ 191220 w 1025580"/>
                <a:gd name="connsiteY29" fmla="*/ 1047904 h 2270092"/>
                <a:gd name="connsiteX30" fmla="*/ 149262 w 1025580"/>
                <a:gd name="connsiteY30" fmla="*/ 981134 h 2270092"/>
                <a:gd name="connsiteX31" fmla="*/ 149262 w 1025580"/>
                <a:gd name="connsiteY31" fmla="*/ 981134 h 2270092"/>
                <a:gd name="connsiteX32" fmla="*/ 209899 w 1025580"/>
                <a:gd name="connsiteY32" fmla="*/ 925453 h 2270092"/>
                <a:gd name="connsiteX33" fmla="*/ 423554 w 1025580"/>
                <a:gd name="connsiteY33" fmla="*/ 1069036 h 2270092"/>
                <a:gd name="connsiteX34" fmla="*/ 490249 w 1025580"/>
                <a:gd name="connsiteY34" fmla="*/ 1275194 h 2270092"/>
                <a:gd name="connsiteX35" fmla="*/ 423719 w 1025580"/>
                <a:gd name="connsiteY35" fmla="*/ 1340587 h 227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25580" h="2270092">
                  <a:moveTo>
                    <a:pt x="993065" y="887690"/>
                  </a:moveTo>
                  <a:cubicBezTo>
                    <a:pt x="933332" y="728261"/>
                    <a:pt x="825561" y="693361"/>
                    <a:pt x="825513" y="693349"/>
                  </a:cubicBezTo>
                  <a:lnTo>
                    <a:pt x="825513" y="693342"/>
                  </a:lnTo>
                  <a:cubicBezTo>
                    <a:pt x="845211" y="465982"/>
                    <a:pt x="742074" y="365677"/>
                    <a:pt x="660320" y="322208"/>
                  </a:cubicBezTo>
                  <a:cubicBezTo>
                    <a:pt x="645212" y="314167"/>
                    <a:pt x="627661" y="322290"/>
                    <a:pt x="620439" y="340120"/>
                  </a:cubicBezTo>
                  <a:cubicBezTo>
                    <a:pt x="545035" y="526274"/>
                    <a:pt x="418841" y="569169"/>
                    <a:pt x="343957" y="567512"/>
                  </a:cubicBezTo>
                  <a:cubicBezTo>
                    <a:pt x="320380" y="566989"/>
                    <a:pt x="298428" y="549886"/>
                    <a:pt x="291175" y="522971"/>
                  </a:cubicBezTo>
                  <a:cubicBezTo>
                    <a:pt x="279643" y="480138"/>
                    <a:pt x="304130" y="438346"/>
                    <a:pt x="337953" y="435310"/>
                  </a:cubicBezTo>
                  <a:cubicBezTo>
                    <a:pt x="435117" y="426555"/>
                    <a:pt x="492645" y="347510"/>
                    <a:pt x="525953" y="270652"/>
                  </a:cubicBezTo>
                  <a:cubicBezTo>
                    <a:pt x="535497" y="248634"/>
                    <a:pt x="533945" y="221839"/>
                    <a:pt x="521718" y="201810"/>
                  </a:cubicBezTo>
                  <a:cubicBezTo>
                    <a:pt x="385788" y="-21004"/>
                    <a:pt x="199393" y="-14538"/>
                    <a:pt x="90108" y="14623"/>
                  </a:cubicBezTo>
                  <a:cubicBezTo>
                    <a:pt x="37224" y="28734"/>
                    <a:pt x="0" y="85729"/>
                    <a:pt x="0" y="150739"/>
                  </a:cubicBezTo>
                  <a:lnTo>
                    <a:pt x="0" y="2140967"/>
                  </a:lnTo>
                  <a:cubicBezTo>
                    <a:pt x="0" y="2191942"/>
                    <a:pt x="28004" y="2237018"/>
                    <a:pt x="68820" y="2251155"/>
                  </a:cubicBezTo>
                  <a:cubicBezTo>
                    <a:pt x="190710" y="2293356"/>
                    <a:pt x="322410" y="2256059"/>
                    <a:pt x="322410" y="2256059"/>
                  </a:cubicBezTo>
                  <a:cubicBezTo>
                    <a:pt x="448556" y="2233116"/>
                    <a:pt x="522733" y="2129495"/>
                    <a:pt x="562629" y="2047204"/>
                  </a:cubicBezTo>
                  <a:cubicBezTo>
                    <a:pt x="571647" y="2028597"/>
                    <a:pt x="571897" y="2005756"/>
                    <a:pt x="562964" y="1987078"/>
                  </a:cubicBezTo>
                  <a:cubicBezTo>
                    <a:pt x="534317" y="1927234"/>
                    <a:pt x="484637" y="1869085"/>
                    <a:pt x="400019" y="1828293"/>
                  </a:cubicBezTo>
                  <a:cubicBezTo>
                    <a:pt x="379853" y="1818575"/>
                    <a:pt x="365420" y="1795186"/>
                    <a:pt x="366058" y="1769111"/>
                  </a:cubicBezTo>
                  <a:cubicBezTo>
                    <a:pt x="367158" y="1724079"/>
                    <a:pt x="404057" y="1696334"/>
                    <a:pt x="436403" y="1711600"/>
                  </a:cubicBezTo>
                  <a:cubicBezTo>
                    <a:pt x="539099" y="1760107"/>
                    <a:pt x="603020" y="1830002"/>
                    <a:pt x="642370" y="1904105"/>
                  </a:cubicBezTo>
                  <a:cubicBezTo>
                    <a:pt x="649543" y="1917598"/>
                    <a:pt x="663497" y="1923446"/>
                    <a:pt x="676107" y="1918255"/>
                  </a:cubicBezTo>
                  <a:cubicBezTo>
                    <a:pt x="952339" y="1804546"/>
                    <a:pt x="868390" y="1431448"/>
                    <a:pt x="868375" y="1431371"/>
                  </a:cubicBezTo>
                  <a:cubicBezTo>
                    <a:pt x="868375" y="1431365"/>
                    <a:pt x="868375" y="1431371"/>
                    <a:pt x="868375" y="1431371"/>
                  </a:cubicBezTo>
                  <a:cubicBezTo>
                    <a:pt x="926971" y="1396338"/>
                    <a:pt x="964625" y="1336333"/>
                    <a:pt x="988745" y="1276348"/>
                  </a:cubicBezTo>
                  <a:cubicBezTo>
                    <a:pt x="1037797" y="1154458"/>
                    <a:pt x="1039338" y="1011149"/>
                    <a:pt x="993065" y="887690"/>
                  </a:cubicBezTo>
                  <a:close/>
                  <a:moveTo>
                    <a:pt x="423719" y="1340587"/>
                  </a:moveTo>
                  <a:cubicBezTo>
                    <a:pt x="403181" y="1333490"/>
                    <a:pt x="389014" y="1310680"/>
                    <a:pt x="386915" y="1285142"/>
                  </a:cubicBezTo>
                  <a:cubicBezTo>
                    <a:pt x="383764" y="1246920"/>
                    <a:pt x="373391" y="1193190"/>
                    <a:pt x="342454" y="1146609"/>
                  </a:cubicBezTo>
                  <a:cubicBezTo>
                    <a:pt x="309391" y="1096832"/>
                    <a:pt x="258638" y="1063744"/>
                    <a:pt x="191220" y="1047904"/>
                  </a:cubicBezTo>
                  <a:cubicBezTo>
                    <a:pt x="165060" y="1041751"/>
                    <a:pt x="146897" y="1012992"/>
                    <a:pt x="149262" y="981134"/>
                  </a:cubicBezTo>
                  <a:lnTo>
                    <a:pt x="149262" y="981134"/>
                  </a:lnTo>
                  <a:cubicBezTo>
                    <a:pt x="151956" y="944838"/>
                    <a:pt x="180088" y="918553"/>
                    <a:pt x="209899" y="925453"/>
                  </a:cubicBezTo>
                  <a:cubicBezTo>
                    <a:pt x="302700" y="946910"/>
                    <a:pt x="374406" y="995054"/>
                    <a:pt x="423554" y="1069036"/>
                  </a:cubicBezTo>
                  <a:cubicBezTo>
                    <a:pt x="470428" y="1139594"/>
                    <a:pt x="485844" y="1218601"/>
                    <a:pt x="490249" y="1275194"/>
                  </a:cubicBezTo>
                  <a:cubicBezTo>
                    <a:pt x="493607" y="1318211"/>
                    <a:pt x="460023" y="1353149"/>
                    <a:pt x="423719" y="1340587"/>
                  </a:cubicBezTo>
                  <a:close/>
                </a:path>
              </a:pathLst>
            </a:custGeom>
            <a:grpFill/>
            <a:ln w="5302" cap="flat">
              <a:noFill/>
              <a:prstDash val="solid"/>
              <a:miter/>
            </a:ln>
          </p:spPr>
          <p:txBody>
            <a:bodyPr rtlCol="0" anchor="ctr"/>
            <a:lstStyle/>
            <a:p>
              <a:endParaRPr lang="en-US" sz="1350"/>
            </a:p>
          </p:txBody>
        </p:sp>
      </p:grpSp>
      <p:pic>
        <p:nvPicPr>
          <p:cNvPr id="23" name="Graphic 22">
            <a:extLst>
              <a:ext uri="{FF2B5EF4-FFF2-40B4-BE49-F238E27FC236}">
                <a16:creationId xmlns:a16="http://schemas.microsoft.com/office/drawing/2014/main" id="{85769980-9AB2-4544-BC25-E21B9624B4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8768" y="3025517"/>
            <a:ext cx="585888" cy="585888"/>
          </a:xfrm>
          <a:prstGeom prst="rect">
            <a:avLst/>
          </a:prstGeom>
        </p:spPr>
      </p:pic>
      <p:sp>
        <p:nvSpPr>
          <p:cNvPr id="20" name="Rectangle 19">
            <a:extLst>
              <a:ext uri="{FF2B5EF4-FFF2-40B4-BE49-F238E27FC236}">
                <a16:creationId xmlns:a16="http://schemas.microsoft.com/office/drawing/2014/main" id="{0DCD17ED-EDA1-4F04-8F9C-1EA7AB70BCA9}"/>
              </a:ext>
            </a:extLst>
          </p:cNvPr>
          <p:cNvSpPr/>
          <p:nvPr/>
        </p:nvSpPr>
        <p:spPr>
          <a:xfrm>
            <a:off x="8846345" y="0"/>
            <a:ext cx="1593057" cy="236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TALENT ACQUISITION</a:t>
            </a:r>
          </a:p>
        </p:txBody>
      </p:sp>
    </p:spTree>
    <p:extLst>
      <p:ext uri="{BB962C8B-B14F-4D97-AF65-F5344CB8AC3E}">
        <p14:creationId xmlns:p14="http://schemas.microsoft.com/office/powerpoint/2010/main" val="3011663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10FA511-BC10-4BF1-8137-775E0D558FB8}"/>
              </a:ext>
            </a:extLst>
          </p:cNvPr>
          <p:cNvSpPr/>
          <p:nvPr/>
        </p:nvSpPr>
        <p:spPr>
          <a:xfrm>
            <a:off x="1524000" y="1993106"/>
            <a:ext cx="2401808" cy="3463290"/>
          </a:xfrm>
          <a:prstGeom prst="rect">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18" name="Rectangle 17">
            <a:extLst>
              <a:ext uri="{FF2B5EF4-FFF2-40B4-BE49-F238E27FC236}">
                <a16:creationId xmlns:a16="http://schemas.microsoft.com/office/drawing/2014/main" id="{1B960DCD-4108-4649-A4D9-FCE6597D7663}"/>
              </a:ext>
            </a:extLst>
          </p:cNvPr>
          <p:cNvSpPr/>
          <p:nvPr/>
        </p:nvSpPr>
        <p:spPr>
          <a:xfrm rot="5400000">
            <a:off x="2195913" y="3688065"/>
            <a:ext cx="3463290" cy="73373"/>
          </a:xfrm>
          <a:prstGeom prst="rect">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3B3D86F-0D6B-4B5D-830C-FBCE540A7D46}"/>
              </a:ext>
            </a:extLst>
          </p:cNvPr>
          <p:cNvSpPr/>
          <p:nvPr/>
        </p:nvSpPr>
        <p:spPr>
          <a:xfrm>
            <a:off x="3964246" y="1993106"/>
            <a:ext cx="6703755" cy="3463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2" name="Title 1">
            <a:extLst>
              <a:ext uri="{FF2B5EF4-FFF2-40B4-BE49-F238E27FC236}">
                <a16:creationId xmlns:a16="http://schemas.microsoft.com/office/drawing/2014/main" id="{0CCC6CA1-E6F2-48B9-889F-C05D780042DE}"/>
              </a:ext>
            </a:extLst>
          </p:cNvPr>
          <p:cNvSpPr>
            <a:spLocks noGrp="1"/>
          </p:cNvSpPr>
          <p:nvPr>
            <p:ph type="title" idx="4294967295"/>
          </p:nvPr>
        </p:nvSpPr>
        <p:spPr>
          <a:xfrm>
            <a:off x="360159" y="510919"/>
            <a:ext cx="10825162" cy="792163"/>
          </a:xfrm>
        </p:spPr>
        <p:txBody>
          <a:bodyPr>
            <a:noAutofit/>
          </a:bodyPr>
          <a:lstStyle/>
          <a:p>
            <a:r>
              <a:rPr lang="en-US" sz="2800" b="1" dirty="0">
                <a:solidFill>
                  <a:srgbClr val="1B3B68"/>
                </a:solidFill>
                <a:latin typeface="Proxima Nova Light" panose="02000506030000020004"/>
              </a:rPr>
              <a:t>BEST PRACTICES FOR ALL: TALENT ACQUISITION</a:t>
            </a:r>
          </a:p>
        </p:txBody>
      </p:sp>
      <p:cxnSp>
        <p:nvCxnSpPr>
          <p:cNvPr id="10" name="Straight Connector 9">
            <a:extLst>
              <a:ext uri="{FF2B5EF4-FFF2-40B4-BE49-F238E27FC236}">
                <a16:creationId xmlns:a16="http://schemas.microsoft.com/office/drawing/2014/main" id="{D632C95C-A4B6-4BB5-8694-A9F941DD4895}"/>
              </a:ext>
            </a:extLst>
          </p:cNvPr>
          <p:cNvCxnSpPr>
            <a:cxnSpLocks/>
          </p:cNvCxnSpPr>
          <p:nvPr/>
        </p:nvCxnSpPr>
        <p:spPr>
          <a:xfrm flipV="1">
            <a:off x="4344248" y="2753918"/>
            <a:ext cx="6095153" cy="438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1666D50-6140-49C9-BC0C-89BC7983F689}"/>
              </a:ext>
            </a:extLst>
          </p:cNvPr>
          <p:cNvGrpSpPr/>
          <p:nvPr/>
        </p:nvGrpSpPr>
        <p:grpSpPr>
          <a:xfrm>
            <a:off x="4344248" y="2393189"/>
            <a:ext cx="6095153" cy="221489"/>
            <a:chOff x="3760328" y="1840401"/>
            <a:chExt cx="8126871" cy="295318"/>
          </a:xfrm>
        </p:grpSpPr>
        <p:sp>
          <p:nvSpPr>
            <p:cNvPr id="6" name="Rectangle 5">
              <a:extLst>
                <a:ext uri="{FF2B5EF4-FFF2-40B4-BE49-F238E27FC236}">
                  <a16:creationId xmlns:a16="http://schemas.microsoft.com/office/drawing/2014/main" id="{D71E1B3D-F614-4277-8B13-094098FF2351}"/>
                </a:ext>
              </a:extLst>
            </p:cNvPr>
            <p:cNvSpPr/>
            <p:nvPr/>
          </p:nvSpPr>
          <p:spPr>
            <a:xfrm>
              <a:off x="4225912" y="1848460"/>
              <a:ext cx="7661287" cy="287259"/>
            </a:xfrm>
            <a:prstGeom prst="rect">
              <a:avLst/>
            </a:prstGeom>
          </p:spPr>
          <p:txBody>
            <a:bodyPr wrap="square" lIns="0" tIns="0" rIns="0" bIns="0" anchor="t" anchorCtr="0">
              <a:spAutoFit/>
            </a:bodyPr>
            <a:lstStyle/>
            <a:p>
              <a:r>
                <a:rPr lang="en-US" sz="1400" dirty="0">
                  <a:latin typeface="Proxima Nova Light" panose="02000506030000020004"/>
                </a:rPr>
                <a:t>Cultivate an excellent candidate experience.</a:t>
              </a:r>
            </a:p>
          </p:txBody>
        </p:sp>
        <p:pic>
          <p:nvPicPr>
            <p:cNvPr id="21" name="Graphic 20">
              <a:extLst>
                <a:ext uri="{FF2B5EF4-FFF2-40B4-BE49-F238E27FC236}">
                  <a16:creationId xmlns:a16="http://schemas.microsoft.com/office/drawing/2014/main" id="{8DED40F2-E464-42C6-839D-CC5DA13199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0328" y="1840401"/>
              <a:ext cx="293116" cy="293116"/>
            </a:xfrm>
            <a:prstGeom prst="rect">
              <a:avLst/>
            </a:prstGeom>
          </p:spPr>
        </p:pic>
      </p:grpSp>
      <p:grpSp>
        <p:nvGrpSpPr>
          <p:cNvPr id="19" name="Group 18">
            <a:extLst>
              <a:ext uri="{FF2B5EF4-FFF2-40B4-BE49-F238E27FC236}">
                <a16:creationId xmlns:a16="http://schemas.microsoft.com/office/drawing/2014/main" id="{97BC101C-9671-40A2-AC19-CA5CE3DC135A}"/>
              </a:ext>
            </a:extLst>
          </p:cNvPr>
          <p:cNvGrpSpPr/>
          <p:nvPr/>
        </p:nvGrpSpPr>
        <p:grpSpPr>
          <a:xfrm>
            <a:off x="4344246" y="2938676"/>
            <a:ext cx="5659726" cy="861774"/>
            <a:chOff x="3760328" y="1763752"/>
            <a:chExt cx="7546301" cy="1149032"/>
          </a:xfrm>
        </p:grpSpPr>
        <p:sp>
          <p:nvSpPr>
            <p:cNvPr id="22" name="Rectangle 21">
              <a:extLst>
                <a:ext uri="{FF2B5EF4-FFF2-40B4-BE49-F238E27FC236}">
                  <a16:creationId xmlns:a16="http://schemas.microsoft.com/office/drawing/2014/main" id="{3722A303-5FFB-44B9-BFAA-F99195271B50}"/>
                </a:ext>
              </a:extLst>
            </p:cNvPr>
            <p:cNvSpPr/>
            <p:nvPr/>
          </p:nvSpPr>
          <p:spPr>
            <a:xfrm>
              <a:off x="4225912" y="1763752"/>
              <a:ext cx="7080717" cy="1149032"/>
            </a:xfrm>
            <a:prstGeom prst="rect">
              <a:avLst/>
            </a:prstGeom>
          </p:spPr>
          <p:txBody>
            <a:bodyPr wrap="square" lIns="0" tIns="0" rIns="0" bIns="0" anchor="t" anchorCtr="0">
              <a:spAutoFit/>
            </a:bodyPr>
            <a:lstStyle/>
            <a:p>
              <a:r>
                <a:rPr lang="en-US" sz="1400" dirty="0">
                  <a:latin typeface="Proxima Nova Light" panose="02000506030000020004"/>
                </a:rPr>
                <a:t>Apply a resource endowment lens to human capital needs assessment - Look across the organization and apply a skills and competency inventory to identify both areas within the firm where existing skill and competencies are both superior and lacking. </a:t>
              </a:r>
              <a:r>
                <a:rPr lang="en-US" sz="1400" baseline="30000" dirty="0">
                  <a:latin typeface="Proxima Nova Light" panose="02000506030000020004"/>
                </a:rPr>
                <a:t>(24)</a:t>
              </a:r>
            </a:p>
          </p:txBody>
        </p:sp>
        <p:pic>
          <p:nvPicPr>
            <p:cNvPr id="25" name="Graphic 24">
              <a:extLst>
                <a:ext uri="{FF2B5EF4-FFF2-40B4-BE49-F238E27FC236}">
                  <a16:creationId xmlns:a16="http://schemas.microsoft.com/office/drawing/2014/main" id="{BDE48B8A-7654-49C4-8A78-AE9A7C2D40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0328" y="1838020"/>
              <a:ext cx="293116" cy="293116"/>
            </a:xfrm>
            <a:prstGeom prst="rect">
              <a:avLst/>
            </a:prstGeom>
          </p:spPr>
        </p:pic>
      </p:grpSp>
      <p:grpSp>
        <p:nvGrpSpPr>
          <p:cNvPr id="24" name="Group 23">
            <a:extLst>
              <a:ext uri="{FF2B5EF4-FFF2-40B4-BE49-F238E27FC236}">
                <a16:creationId xmlns:a16="http://schemas.microsoft.com/office/drawing/2014/main" id="{6B4FA2EF-F914-411A-A62F-C59C2FF2858D}"/>
              </a:ext>
            </a:extLst>
          </p:cNvPr>
          <p:cNvGrpSpPr/>
          <p:nvPr/>
        </p:nvGrpSpPr>
        <p:grpSpPr>
          <a:xfrm>
            <a:off x="4344248" y="4095327"/>
            <a:ext cx="6095153" cy="430887"/>
            <a:chOff x="3760328" y="1763752"/>
            <a:chExt cx="8126871" cy="574515"/>
          </a:xfrm>
        </p:grpSpPr>
        <p:sp>
          <p:nvSpPr>
            <p:cNvPr id="29" name="Rectangle 28">
              <a:extLst>
                <a:ext uri="{FF2B5EF4-FFF2-40B4-BE49-F238E27FC236}">
                  <a16:creationId xmlns:a16="http://schemas.microsoft.com/office/drawing/2014/main" id="{BA98DEAF-13D4-4449-BB42-70CDB68472B9}"/>
                </a:ext>
              </a:extLst>
            </p:cNvPr>
            <p:cNvSpPr/>
            <p:nvPr/>
          </p:nvSpPr>
          <p:spPr>
            <a:xfrm>
              <a:off x="4225912" y="1763752"/>
              <a:ext cx="7661287" cy="574515"/>
            </a:xfrm>
            <a:prstGeom prst="rect">
              <a:avLst/>
            </a:prstGeom>
          </p:spPr>
          <p:txBody>
            <a:bodyPr wrap="square" lIns="0" tIns="0" rIns="0" bIns="0" anchor="t" anchorCtr="0">
              <a:spAutoFit/>
            </a:bodyPr>
            <a:lstStyle/>
            <a:p>
              <a:r>
                <a:rPr lang="en-US" sz="1400" dirty="0">
                  <a:latin typeface="Proxima Nova Light" panose="02000506030000020004"/>
                </a:rPr>
                <a:t>Ensure that education level and years of direct experience are not </a:t>
              </a:r>
              <a:br>
                <a:rPr lang="en-US" sz="1400" dirty="0">
                  <a:latin typeface="Proxima Nova Light" panose="02000506030000020004"/>
                </a:rPr>
              </a:br>
              <a:r>
                <a:rPr lang="en-US" sz="1400" dirty="0">
                  <a:latin typeface="Proxima Nova Light" panose="02000506030000020004"/>
                </a:rPr>
                <a:t>being exclusionary.</a:t>
              </a:r>
            </a:p>
          </p:txBody>
        </p:sp>
        <p:pic>
          <p:nvPicPr>
            <p:cNvPr id="35" name="Graphic 34">
              <a:extLst>
                <a:ext uri="{FF2B5EF4-FFF2-40B4-BE49-F238E27FC236}">
                  <a16:creationId xmlns:a16="http://schemas.microsoft.com/office/drawing/2014/main" id="{FC1ABE51-DCFB-4451-9AF2-12284AF9CE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0328" y="1838020"/>
              <a:ext cx="293116" cy="293116"/>
            </a:xfrm>
            <a:prstGeom prst="rect">
              <a:avLst/>
            </a:prstGeom>
          </p:spPr>
        </p:pic>
      </p:grpSp>
      <p:grpSp>
        <p:nvGrpSpPr>
          <p:cNvPr id="36" name="Group 35">
            <a:extLst>
              <a:ext uri="{FF2B5EF4-FFF2-40B4-BE49-F238E27FC236}">
                <a16:creationId xmlns:a16="http://schemas.microsoft.com/office/drawing/2014/main" id="{A95438C6-A794-48FA-89C2-1AA95BFF6207}"/>
              </a:ext>
            </a:extLst>
          </p:cNvPr>
          <p:cNvGrpSpPr/>
          <p:nvPr/>
        </p:nvGrpSpPr>
        <p:grpSpPr>
          <a:xfrm>
            <a:off x="4344248" y="4836483"/>
            <a:ext cx="6095153" cy="221489"/>
            <a:chOff x="3760328" y="1800886"/>
            <a:chExt cx="8126871" cy="295318"/>
          </a:xfrm>
        </p:grpSpPr>
        <p:sp>
          <p:nvSpPr>
            <p:cNvPr id="37" name="Rectangle 36">
              <a:extLst>
                <a:ext uri="{FF2B5EF4-FFF2-40B4-BE49-F238E27FC236}">
                  <a16:creationId xmlns:a16="http://schemas.microsoft.com/office/drawing/2014/main" id="{5C82C193-559F-4E77-8FBA-098E0051EDDC}"/>
                </a:ext>
              </a:extLst>
            </p:cNvPr>
            <p:cNvSpPr/>
            <p:nvPr/>
          </p:nvSpPr>
          <p:spPr>
            <a:xfrm>
              <a:off x="4225912" y="1808945"/>
              <a:ext cx="7661287" cy="287259"/>
            </a:xfrm>
            <a:prstGeom prst="rect">
              <a:avLst/>
            </a:prstGeom>
          </p:spPr>
          <p:txBody>
            <a:bodyPr wrap="square" lIns="0" tIns="0" rIns="0" bIns="0" anchor="t" anchorCtr="0">
              <a:spAutoFit/>
            </a:bodyPr>
            <a:lstStyle/>
            <a:p>
              <a:r>
                <a:rPr lang="en-US" sz="1400" dirty="0">
                  <a:latin typeface="Proxima Nova Light" panose="02000506030000020004"/>
                </a:rPr>
                <a:t>Review, update and confirm job descriptions and postings.</a:t>
              </a:r>
            </a:p>
          </p:txBody>
        </p:sp>
        <p:pic>
          <p:nvPicPr>
            <p:cNvPr id="38" name="Graphic 37">
              <a:extLst>
                <a:ext uri="{FF2B5EF4-FFF2-40B4-BE49-F238E27FC236}">
                  <a16:creationId xmlns:a16="http://schemas.microsoft.com/office/drawing/2014/main" id="{7F00A87B-E673-42B8-9427-E12254BAF6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0328" y="1800886"/>
              <a:ext cx="293116" cy="293116"/>
            </a:xfrm>
            <a:prstGeom prst="rect">
              <a:avLst/>
            </a:prstGeom>
          </p:spPr>
        </p:pic>
      </p:grpSp>
      <p:cxnSp>
        <p:nvCxnSpPr>
          <p:cNvPr id="39" name="Straight Connector 38">
            <a:extLst>
              <a:ext uri="{FF2B5EF4-FFF2-40B4-BE49-F238E27FC236}">
                <a16:creationId xmlns:a16="http://schemas.microsoft.com/office/drawing/2014/main" id="{E66B507E-1149-4862-9353-CFBFF09069DF}"/>
              </a:ext>
            </a:extLst>
          </p:cNvPr>
          <p:cNvCxnSpPr>
            <a:cxnSpLocks/>
          </p:cNvCxnSpPr>
          <p:nvPr/>
        </p:nvCxnSpPr>
        <p:spPr>
          <a:xfrm flipV="1">
            <a:off x="4344248" y="3904855"/>
            <a:ext cx="6095153" cy="438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3B2CE48-8BEA-4D5A-A609-CE26BEBA9867}"/>
              </a:ext>
            </a:extLst>
          </p:cNvPr>
          <p:cNvCxnSpPr>
            <a:cxnSpLocks/>
          </p:cNvCxnSpPr>
          <p:nvPr/>
        </p:nvCxnSpPr>
        <p:spPr>
          <a:xfrm flipV="1">
            <a:off x="4344248" y="4637435"/>
            <a:ext cx="6095153" cy="438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2D96035D-9040-484B-BD47-75EB797416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38938" y="2911907"/>
            <a:ext cx="1571933" cy="1571933"/>
          </a:xfrm>
          <a:prstGeom prst="rect">
            <a:avLst/>
          </a:prstGeom>
        </p:spPr>
      </p:pic>
      <p:sp>
        <p:nvSpPr>
          <p:cNvPr id="27" name="Rectangle 26">
            <a:extLst>
              <a:ext uri="{FF2B5EF4-FFF2-40B4-BE49-F238E27FC236}">
                <a16:creationId xmlns:a16="http://schemas.microsoft.com/office/drawing/2014/main" id="{7A30D071-8AB6-4E0E-9DF3-413BADB60966}"/>
              </a:ext>
            </a:extLst>
          </p:cNvPr>
          <p:cNvSpPr/>
          <p:nvPr/>
        </p:nvSpPr>
        <p:spPr>
          <a:xfrm>
            <a:off x="8846345" y="0"/>
            <a:ext cx="1593057" cy="236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TALENT ACQUISITION</a:t>
            </a:r>
          </a:p>
        </p:txBody>
      </p:sp>
    </p:spTree>
    <p:extLst>
      <p:ext uri="{BB962C8B-B14F-4D97-AF65-F5344CB8AC3E}">
        <p14:creationId xmlns:p14="http://schemas.microsoft.com/office/powerpoint/2010/main" val="2464683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AADE8D-53C3-4409-809E-38F1F352CD40}"/>
              </a:ext>
            </a:extLst>
          </p:cNvPr>
          <p:cNvSpPr txBox="1"/>
          <p:nvPr/>
        </p:nvSpPr>
        <p:spPr>
          <a:xfrm>
            <a:off x="544151" y="1556067"/>
            <a:ext cx="7450557" cy="830997"/>
          </a:xfrm>
          <a:prstGeom prst="rect">
            <a:avLst/>
          </a:prstGeom>
          <a:noFill/>
        </p:spPr>
        <p:txBody>
          <a:bodyPr wrap="square" rtlCol="0">
            <a:spAutoFit/>
          </a:bodyPr>
          <a:lstStyle/>
          <a:p>
            <a:r>
              <a:rPr lang="en-US" sz="1600" dirty="0">
                <a:solidFill>
                  <a:srgbClr val="333333"/>
                </a:solidFill>
                <a:latin typeface="Proxima Nova Light" panose="02000506030000020004"/>
              </a:rPr>
              <a:t>A strong resume clearly conveys a work history that aligns with a particular job description and level of experience, and can determine if a candidate lands in the “yes’ or “no” pile of applicants </a:t>
            </a:r>
          </a:p>
        </p:txBody>
      </p:sp>
      <p:sp>
        <p:nvSpPr>
          <p:cNvPr id="4" name="TextBox 3">
            <a:extLst>
              <a:ext uri="{FF2B5EF4-FFF2-40B4-BE49-F238E27FC236}">
                <a16:creationId xmlns:a16="http://schemas.microsoft.com/office/drawing/2014/main" id="{864ED695-9DD9-4B18-911A-3F2683306B20}"/>
              </a:ext>
            </a:extLst>
          </p:cNvPr>
          <p:cNvSpPr txBox="1"/>
          <p:nvPr/>
        </p:nvSpPr>
        <p:spPr>
          <a:xfrm>
            <a:off x="633785" y="2400044"/>
            <a:ext cx="7360923" cy="634019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333333"/>
                </a:solidFill>
                <a:latin typeface="Proxima Nova Light" panose="02000506030000020004"/>
              </a:rPr>
              <a:t>Functional vs. chronological resumes</a:t>
            </a:r>
          </a:p>
          <a:p>
            <a:pPr marL="285750" indent="-285750">
              <a:buFont typeface="Arial" panose="020B0604020202020204" pitchFamily="34" charset="0"/>
              <a:buChar char="•"/>
            </a:pPr>
            <a:r>
              <a:rPr lang="en-US" sz="1400" dirty="0">
                <a:solidFill>
                  <a:srgbClr val="333333"/>
                </a:solidFill>
                <a:latin typeface="Proxima Nova Light" panose="02000506030000020004"/>
              </a:rPr>
              <a:t>Gaps in education or employment; incomplete education or prolonged time in school, attendance at multiple schools, or multiple degrees</a:t>
            </a:r>
          </a:p>
          <a:p>
            <a:pPr marL="285750" indent="-285750">
              <a:buFont typeface="Arial" panose="020B0604020202020204" pitchFamily="34" charset="0"/>
              <a:buChar char="•"/>
            </a:pPr>
            <a:r>
              <a:rPr lang="en-US" sz="1400" dirty="0">
                <a:solidFill>
                  <a:srgbClr val="333333"/>
                </a:solidFill>
                <a:latin typeface="Proxima Nova Light" panose="02000506030000020004"/>
              </a:rPr>
              <a:t>A history of employment in disparate or unrelated jobs</a:t>
            </a:r>
          </a:p>
          <a:p>
            <a:pPr marL="285750" indent="-285750">
              <a:buFont typeface="Arial" panose="020B0604020202020204" pitchFamily="34" charset="0"/>
              <a:buChar char="•"/>
            </a:pPr>
            <a:r>
              <a:rPr lang="en-US" sz="1400" dirty="0">
                <a:solidFill>
                  <a:srgbClr val="333333"/>
                </a:solidFill>
                <a:latin typeface="Proxima Nova Light" panose="02000506030000020004"/>
              </a:rPr>
              <a:t>Employment that is unrelated to educational background or level of education</a:t>
            </a:r>
          </a:p>
          <a:p>
            <a:pPr marL="285750" indent="-285750">
              <a:buFont typeface="Arial" panose="020B0604020202020204" pitchFamily="34" charset="0"/>
              <a:buChar char="•"/>
            </a:pPr>
            <a:r>
              <a:rPr lang="en-US" sz="1400" dirty="0">
                <a:solidFill>
                  <a:srgbClr val="333333"/>
                </a:solidFill>
                <a:latin typeface="Proxima Nova Light" panose="02000506030000020004"/>
              </a:rPr>
              <a:t>Volunteer rather than paid work experience </a:t>
            </a:r>
          </a:p>
          <a:p>
            <a:pPr marL="285750" indent="-285750">
              <a:buFont typeface="Arial" panose="020B0604020202020204" pitchFamily="34" charset="0"/>
              <a:buChar char="•"/>
            </a:pPr>
            <a:r>
              <a:rPr lang="en-US" sz="1400" dirty="0">
                <a:solidFill>
                  <a:srgbClr val="333333"/>
                </a:solidFill>
                <a:latin typeface="Proxima Nova Light" panose="02000506030000020004"/>
              </a:rPr>
              <a:t>Short duration jobs; They may have many short-term positions instead of a solid string of long-term positions</a:t>
            </a:r>
          </a:p>
          <a:p>
            <a:pPr marL="285750" indent="-285750">
              <a:buFont typeface="Arial" panose="020B0604020202020204" pitchFamily="34" charset="0"/>
              <a:buChar char="•"/>
            </a:pPr>
            <a:r>
              <a:rPr lang="en-US" sz="1400" dirty="0">
                <a:solidFill>
                  <a:srgbClr val="333333"/>
                </a:solidFill>
                <a:latin typeface="Proxima Nova Light" panose="02000506030000020004"/>
              </a:rPr>
              <a:t>Underemployment</a:t>
            </a:r>
          </a:p>
          <a:p>
            <a:pPr marL="285750" indent="-285750">
              <a:buFont typeface="Arial" panose="020B0604020202020204" pitchFamily="34" charset="0"/>
              <a:buChar char="•"/>
            </a:pPr>
            <a:r>
              <a:rPr lang="en-US" sz="1400" dirty="0">
                <a:solidFill>
                  <a:srgbClr val="333333"/>
                </a:solidFill>
                <a:latin typeface="Proxima Nova Light" panose="02000506030000020004"/>
              </a:rPr>
              <a:t>Certifications in lieu of traditional degrees</a:t>
            </a:r>
          </a:p>
          <a:p>
            <a:pPr marL="285750" indent="-285750">
              <a:buFont typeface="Arial" panose="020B0604020202020204" pitchFamily="34" charset="0"/>
              <a:buChar char="•"/>
            </a:pPr>
            <a:r>
              <a:rPr lang="en-US" sz="1400" dirty="0">
                <a:solidFill>
                  <a:srgbClr val="333333"/>
                </a:solidFill>
                <a:latin typeface="Proxima Nova Light" panose="02000506030000020004"/>
              </a:rPr>
              <a:t>Long-term unemployment</a:t>
            </a:r>
          </a:p>
          <a:p>
            <a:pPr marL="285750" indent="-285750">
              <a:buFont typeface="Arial" panose="020B0604020202020204" pitchFamily="34" charset="0"/>
              <a:buChar char="•"/>
            </a:pPr>
            <a:r>
              <a:rPr lang="en-US" sz="1400" dirty="0">
                <a:solidFill>
                  <a:srgbClr val="333333"/>
                </a:solidFill>
                <a:latin typeface="Proxima Nova Light" panose="02000506030000020004"/>
              </a:rPr>
              <a:t>Unclear demonstration of advancement or increasing responsibility over time, Military Spouses may have trouble demonstrating they are a good fit through their resume alone</a:t>
            </a:r>
          </a:p>
          <a:p>
            <a:pPr marL="285750" indent="-285750">
              <a:buFont typeface="Arial" panose="020B0604020202020204" pitchFamily="34" charset="0"/>
              <a:buChar char="•"/>
            </a:pPr>
            <a:endParaRPr lang="en-US" sz="1400" dirty="0">
              <a:solidFill>
                <a:srgbClr val="333333"/>
              </a:solidFill>
              <a:latin typeface="Proxima Nova Light" panose="02000506030000020004"/>
            </a:endParaRPr>
          </a:p>
          <a:p>
            <a:endParaRPr lang="en-US" sz="1400" dirty="0">
              <a:solidFill>
                <a:srgbClr val="333333"/>
              </a:solidFill>
              <a:latin typeface="Proxima Nova Light" panose="02000506030000020004"/>
            </a:endParaRPr>
          </a:p>
          <a:p>
            <a:endParaRPr lang="en-US" sz="1400" dirty="0">
              <a:solidFill>
                <a:srgbClr val="333333"/>
              </a:solidFill>
              <a:latin typeface="Proxima Nova Light" panose="02000506030000020004"/>
            </a:endParaRPr>
          </a:p>
          <a:p>
            <a:endParaRPr lang="en-US" sz="1400" dirty="0">
              <a:solidFill>
                <a:srgbClr val="333333"/>
              </a:solidFill>
              <a:latin typeface="Proxima Nova Light" panose="02000506030000020004"/>
            </a:endParaRPr>
          </a:p>
          <a:p>
            <a:endParaRPr lang="en-US" sz="1400" dirty="0">
              <a:solidFill>
                <a:srgbClr val="333333"/>
              </a:solidFill>
              <a:latin typeface="Proxima Nova Light" panose="02000506030000020004"/>
            </a:endParaRPr>
          </a:p>
          <a:p>
            <a:endParaRPr lang="en-US" sz="1400" dirty="0">
              <a:solidFill>
                <a:srgbClr val="333333"/>
              </a:solidFill>
              <a:latin typeface="Proxima Nova Light" panose="02000506030000020004"/>
            </a:endParaRPr>
          </a:p>
          <a:p>
            <a:endParaRPr lang="en-US" sz="1400" dirty="0">
              <a:solidFill>
                <a:srgbClr val="333333"/>
              </a:solidFill>
              <a:latin typeface="Proxima Nova Light" panose="02000506030000020004"/>
            </a:endParaRPr>
          </a:p>
          <a:p>
            <a:endParaRPr lang="en-US" sz="1400" dirty="0">
              <a:solidFill>
                <a:srgbClr val="333333"/>
              </a:solidFill>
              <a:latin typeface="Proxima Nova Light" panose="02000506030000020004"/>
            </a:endParaRPr>
          </a:p>
          <a:p>
            <a:endParaRPr lang="en-US" sz="1400" dirty="0">
              <a:solidFill>
                <a:srgbClr val="333333"/>
              </a:solidFill>
              <a:latin typeface="Proxima Nova Light" panose="02000506030000020004"/>
            </a:endParaRPr>
          </a:p>
          <a:p>
            <a:r>
              <a:rPr lang="en-US" sz="1400" dirty="0">
                <a:solidFill>
                  <a:srgbClr val="333333"/>
                </a:solidFill>
                <a:latin typeface="Proxima Nova Light" panose="02000506030000020004"/>
              </a:rPr>
              <a:t>Bradbard, D.A., Maury, R., &amp; Armstrong, N.A. (2016, November). The Force Behind the Force: Case Profiles of Successful Military Spouse: Balancing Employment, Service, and Family (Employing Military Spouses, Paper No. 2). Syracuse, NY: Institute for Veterans and Military Families, Syracuse University </a:t>
            </a:r>
          </a:p>
          <a:p>
            <a:endParaRPr lang="en-US" sz="1400" dirty="0">
              <a:solidFill>
                <a:srgbClr val="333333"/>
              </a:solidFill>
              <a:latin typeface="Proxima Nova Light" panose="02000506030000020004"/>
            </a:endParaRPr>
          </a:p>
          <a:p>
            <a:endParaRPr lang="en-US" sz="1400" dirty="0">
              <a:solidFill>
                <a:srgbClr val="333333"/>
              </a:solidFill>
              <a:latin typeface="Proxima Nova Light" panose="02000506030000020004"/>
            </a:endParaRPr>
          </a:p>
        </p:txBody>
      </p:sp>
      <p:sp>
        <p:nvSpPr>
          <p:cNvPr id="5" name="Rectangle 4">
            <a:extLst>
              <a:ext uri="{FF2B5EF4-FFF2-40B4-BE49-F238E27FC236}">
                <a16:creationId xmlns:a16="http://schemas.microsoft.com/office/drawing/2014/main" id="{29504CE0-22E5-45D4-BAAD-CD75A9F38513}"/>
              </a:ext>
            </a:extLst>
          </p:cNvPr>
          <p:cNvSpPr/>
          <p:nvPr/>
        </p:nvSpPr>
        <p:spPr>
          <a:xfrm>
            <a:off x="308239" y="482357"/>
            <a:ext cx="6579121" cy="1384995"/>
          </a:xfrm>
          <a:prstGeom prst="rect">
            <a:avLst/>
          </a:prstGeom>
        </p:spPr>
        <p:txBody>
          <a:bodyPr wrap="square">
            <a:spAutoFit/>
          </a:bodyPr>
          <a:lstStyle/>
          <a:p>
            <a:r>
              <a:rPr lang="en-US" sz="2800" b="1" dirty="0">
                <a:solidFill>
                  <a:srgbClr val="1B3B68"/>
                </a:solidFill>
                <a:latin typeface="Proxima Nova Light" panose="02000506030000020004"/>
              </a:rPr>
              <a:t>COMMON FEATURES OF MILITARY SPOUSE RESUMES</a:t>
            </a:r>
          </a:p>
          <a:p>
            <a:endParaRPr lang="en-US" sz="2800" b="1" dirty="0">
              <a:solidFill>
                <a:srgbClr val="1B3B68"/>
              </a:solidFill>
              <a:latin typeface="Proxima Nova Light" panose="02000506030000020004"/>
            </a:endParaRPr>
          </a:p>
        </p:txBody>
      </p:sp>
    </p:spTree>
    <p:extLst>
      <p:ext uri="{BB962C8B-B14F-4D97-AF65-F5344CB8AC3E}">
        <p14:creationId xmlns:p14="http://schemas.microsoft.com/office/powerpoint/2010/main" val="2144308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F5A5E1-539B-4A74-877A-2E470D557942}"/>
              </a:ext>
            </a:extLst>
          </p:cNvPr>
          <p:cNvSpPr txBox="1"/>
          <p:nvPr/>
        </p:nvSpPr>
        <p:spPr>
          <a:xfrm>
            <a:off x="226976" y="552452"/>
            <a:ext cx="11408554" cy="523220"/>
          </a:xfrm>
          <a:prstGeom prst="rect">
            <a:avLst/>
          </a:prstGeom>
          <a:noFill/>
        </p:spPr>
        <p:txBody>
          <a:bodyPr wrap="square" rtlCol="0">
            <a:spAutoFit/>
          </a:bodyPr>
          <a:lstStyle/>
          <a:p>
            <a:r>
              <a:rPr lang="en-US" sz="2800" b="1" dirty="0">
                <a:solidFill>
                  <a:srgbClr val="1B3B68"/>
                </a:solidFill>
                <a:latin typeface="Proxima Nova Light"/>
              </a:rPr>
              <a:t>TIPS FOR ASSESSING MILITARY SPOUSE JOB CANDIDATES</a:t>
            </a:r>
          </a:p>
        </p:txBody>
      </p:sp>
      <p:sp>
        <p:nvSpPr>
          <p:cNvPr id="3" name="TextBox 2">
            <a:extLst>
              <a:ext uri="{FF2B5EF4-FFF2-40B4-BE49-F238E27FC236}">
                <a16:creationId xmlns:a16="http://schemas.microsoft.com/office/drawing/2014/main" id="{E4F29B4F-292A-40BD-A3A5-41FABC5EFAC0}"/>
              </a:ext>
            </a:extLst>
          </p:cNvPr>
          <p:cNvSpPr txBox="1"/>
          <p:nvPr/>
        </p:nvSpPr>
        <p:spPr>
          <a:xfrm>
            <a:off x="354582" y="1693176"/>
            <a:ext cx="6503418" cy="4185761"/>
          </a:xfrm>
          <a:prstGeom prst="rect">
            <a:avLst/>
          </a:prstGeom>
          <a:noFill/>
        </p:spPr>
        <p:txBody>
          <a:bodyPr wrap="square" rtlCol="0">
            <a:spAutoFit/>
          </a:bodyPr>
          <a:lstStyle/>
          <a:p>
            <a:r>
              <a:rPr lang="en-US" sz="1400" b="1" dirty="0">
                <a:solidFill>
                  <a:srgbClr val="BABD59"/>
                </a:solidFill>
                <a:latin typeface="Proxima Nova Light" panose="02000506030000020004"/>
              </a:rPr>
              <a:t>To assess whether a candidate is a “good fit,” organizations looking to hire military spouses should be aware of key circumstances that impact their employment histories.  </a:t>
            </a:r>
          </a:p>
          <a:p>
            <a:pPr marL="285750" indent="-285750">
              <a:buFont typeface="Arial" panose="020B0604020202020204" pitchFamily="34" charset="0"/>
              <a:buChar char="•"/>
            </a:pPr>
            <a:endParaRPr lang="en-US" sz="1400" dirty="0">
              <a:solidFill>
                <a:srgbClr val="333333"/>
              </a:solidFill>
              <a:latin typeface="Proxima Nova Light" panose="02000506030000020004"/>
            </a:endParaRPr>
          </a:p>
          <a:p>
            <a:r>
              <a:rPr lang="en-US" sz="1400" b="1" dirty="0">
                <a:solidFill>
                  <a:srgbClr val="333333"/>
                </a:solidFill>
                <a:latin typeface="Proxima Nova Light" panose="02000506030000020004"/>
              </a:rPr>
              <a:t>For example: </a:t>
            </a:r>
          </a:p>
          <a:p>
            <a:endParaRPr lang="en-US" sz="1400" b="1" dirty="0">
              <a:solidFill>
                <a:srgbClr val="333333"/>
              </a:solidFill>
              <a:latin typeface="Proxima Nova Light" panose="02000506030000020004"/>
            </a:endParaRPr>
          </a:p>
          <a:p>
            <a:pPr marL="742950" lvl="1" indent="-285750">
              <a:buFont typeface="Arial" panose="020B0604020202020204" pitchFamily="34" charset="0"/>
              <a:buChar char="•"/>
            </a:pPr>
            <a:r>
              <a:rPr lang="en-US" sz="1400" dirty="0">
                <a:solidFill>
                  <a:srgbClr val="333333"/>
                </a:solidFill>
                <a:latin typeface="Proxima Nova Light" panose="02000506030000020004"/>
              </a:rPr>
              <a:t>Resumes may not accurately reflect the breadth of experiences that military spouses bring to the workplace.</a:t>
            </a:r>
          </a:p>
          <a:p>
            <a:pPr marL="742950" lvl="1" indent="-285750">
              <a:buFont typeface="Arial" panose="020B0604020202020204" pitchFamily="34" charset="0"/>
              <a:buChar char="•"/>
            </a:pPr>
            <a:r>
              <a:rPr lang="en-US" sz="1400" dirty="0">
                <a:solidFill>
                  <a:srgbClr val="333333"/>
                </a:solidFill>
                <a:latin typeface="Proxima Nova Light" panose="02000506030000020004"/>
              </a:rPr>
              <a:t>Self-identification can provide an opportunity for an open dialogue about concerns the employer may have, but keep in mind some individuals may not wish to self-identify. </a:t>
            </a:r>
          </a:p>
          <a:p>
            <a:pPr marL="742950" lvl="1" indent="-285750">
              <a:buFont typeface="Arial" panose="020B0604020202020204" pitchFamily="34" charset="0"/>
              <a:buChar char="•"/>
            </a:pPr>
            <a:r>
              <a:rPr lang="en-US" sz="1400" dirty="0">
                <a:solidFill>
                  <a:srgbClr val="333333"/>
                </a:solidFill>
                <a:latin typeface="Proxima Nova Light" panose="02000506030000020004"/>
              </a:rPr>
              <a:t>Be mindful that candidates may be reluctant to self-identify due to concerns about stereotypes (e.g., frequent relocations).  Demonstrating that your organization is a military friendly employer can help build trust.</a:t>
            </a:r>
          </a:p>
          <a:p>
            <a:pPr marL="742950" lvl="1" indent="-285750">
              <a:buFont typeface="Arial" panose="020B0604020202020204" pitchFamily="34" charset="0"/>
              <a:buChar char="•"/>
            </a:pPr>
            <a:r>
              <a:rPr lang="en-US" sz="1400" dirty="0">
                <a:solidFill>
                  <a:srgbClr val="333333"/>
                </a:solidFill>
                <a:latin typeface="Proxima Nova Light" panose="02000506030000020004"/>
              </a:rPr>
              <a:t>Interviews may better reflect “soft skills” that are not displayed on a resume, but could be observed in person, speaking to references, or asking candidates to talk about the experiences that qualify them for a specific role.</a:t>
            </a:r>
          </a:p>
        </p:txBody>
      </p:sp>
      <p:sp>
        <p:nvSpPr>
          <p:cNvPr id="4" name="TextBox 3">
            <a:extLst>
              <a:ext uri="{FF2B5EF4-FFF2-40B4-BE49-F238E27FC236}">
                <a16:creationId xmlns:a16="http://schemas.microsoft.com/office/drawing/2014/main" id="{0F266B8E-B795-469A-823D-EE6950DC00C7}"/>
              </a:ext>
            </a:extLst>
          </p:cNvPr>
          <p:cNvSpPr txBox="1"/>
          <p:nvPr/>
        </p:nvSpPr>
        <p:spPr>
          <a:xfrm>
            <a:off x="7424316" y="2654428"/>
            <a:ext cx="3947955" cy="2246769"/>
          </a:xfrm>
          <a:prstGeom prst="rect">
            <a:avLst/>
          </a:prstGeom>
          <a:noFill/>
        </p:spPr>
        <p:txBody>
          <a:bodyPr wrap="square" rtlCol="0">
            <a:spAutoFit/>
          </a:bodyPr>
          <a:lstStyle/>
          <a:p>
            <a:r>
              <a:rPr lang="en-US" sz="1400" b="1" dirty="0">
                <a:solidFill>
                  <a:srgbClr val="333333"/>
                </a:solidFill>
                <a:latin typeface="Proxima Nova Light" panose="02000506030000020004"/>
              </a:rPr>
              <a:t>HR Can: </a:t>
            </a:r>
          </a:p>
          <a:p>
            <a:endParaRPr lang="en-US" sz="1400" dirty="0">
              <a:solidFill>
                <a:srgbClr val="333333"/>
              </a:solidFill>
              <a:latin typeface="Proxima Nova Light" panose="02000506030000020004"/>
            </a:endParaRPr>
          </a:p>
          <a:p>
            <a:pPr marL="285750" indent="-285750">
              <a:buFont typeface="Wingdings" panose="05000000000000000000" pitchFamily="2" charset="2"/>
              <a:buChar char="ü"/>
            </a:pPr>
            <a:r>
              <a:rPr lang="en-US" sz="1400" dirty="0">
                <a:solidFill>
                  <a:srgbClr val="333333"/>
                </a:solidFill>
                <a:latin typeface="Proxima Nova Light" panose="02000506030000020004"/>
              </a:rPr>
              <a:t>Use high touch approaches such as behavioral or situational interviews and reference checks</a:t>
            </a:r>
          </a:p>
          <a:p>
            <a:pPr marL="285750" indent="-285750">
              <a:buFont typeface="Wingdings" panose="05000000000000000000" pitchFamily="2" charset="2"/>
              <a:buChar char="ü"/>
            </a:pPr>
            <a:r>
              <a:rPr lang="en-US" sz="1400" dirty="0">
                <a:solidFill>
                  <a:srgbClr val="333333"/>
                </a:solidFill>
                <a:latin typeface="Proxima Nova Light" panose="02000506030000020004"/>
              </a:rPr>
              <a:t>Ask candidates to talk about the experiences that qualify them for the job</a:t>
            </a:r>
          </a:p>
          <a:p>
            <a:pPr marL="285750" indent="-285750">
              <a:buFont typeface="Wingdings" panose="05000000000000000000" pitchFamily="2" charset="2"/>
              <a:buChar char="ü"/>
            </a:pPr>
            <a:r>
              <a:rPr lang="en-US" sz="1400" dirty="0">
                <a:solidFill>
                  <a:srgbClr val="333333"/>
                </a:solidFill>
                <a:latin typeface="Proxima Nova Light" panose="02000506030000020004"/>
              </a:rPr>
              <a:t>Provide opportunities for spouses to self-identify to encourage dialogue about mutual expectations </a:t>
            </a:r>
          </a:p>
        </p:txBody>
      </p:sp>
      <p:sp>
        <p:nvSpPr>
          <p:cNvPr id="5" name="Rectangle 4">
            <a:extLst>
              <a:ext uri="{FF2B5EF4-FFF2-40B4-BE49-F238E27FC236}">
                <a16:creationId xmlns:a16="http://schemas.microsoft.com/office/drawing/2014/main" id="{0F32F62A-DB6D-4585-8CE0-4FA2910B4582}"/>
              </a:ext>
            </a:extLst>
          </p:cNvPr>
          <p:cNvSpPr/>
          <p:nvPr/>
        </p:nvSpPr>
        <p:spPr>
          <a:xfrm>
            <a:off x="2281243" y="6028549"/>
            <a:ext cx="7629514" cy="553998"/>
          </a:xfrm>
          <a:prstGeom prst="rect">
            <a:avLst/>
          </a:prstGeom>
        </p:spPr>
        <p:txBody>
          <a:bodyPr wrap="square">
            <a:spAutoFit/>
          </a:bodyPr>
          <a:lstStyle/>
          <a:p>
            <a:r>
              <a:rPr lang="en-US" sz="1000" dirty="0"/>
              <a:t>Bradbard, D.A., Maury, R., &amp; Armstrong, N.A. (2016, November). The Force Behind the Force: Case Profiles of Successful Military Spouse: Balancing Employment, Service, and Family (Employing Military Spouses, Paper No. 2). Syracuse, NY: Institute for Veterans and Military Families, Syracuse University </a:t>
            </a:r>
          </a:p>
        </p:txBody>
      </p:sp>
    </p:spTree>
    <p:extLst>
      <p:ext uri="{BB962C8B-B14F-4D97-AF65-F5344CB8AC3E}">
        <p14:creationId xmlns:p14="http://schemas.microsoft.com/office/powerpoint/2010/main" val="9096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35A51B-4D0A-44D4-8697-C3CBC878BD36}"/>
              </a:ext>
            </a:extLst>
          </p:cNvPr>
          <p:cNvSpPr/>
          <p:nvPr/>
        </p:nvSpPr>
        <p:spPr>
          <a:xfrm>
            <a:off x="179572" y="1484940"/>
            <a:ext cx="8050028" cy="2073245"/>
          </a:xfrm>
          <a:prstGeom prst="rect">
            <a:avLst/>
          </a:prstGeom>
        </p:spPr>
        <p:txBody>
          <a:bodyPr vert="horz" lIns="91440" tIns="45720" rIns="91440" bIns="45720" rtlCol="0" anchor="ctr">
            <a:normAutofit/>
          </a:bodyPr>
          <a:lstStyle/>
          <a:p>
            <a:pPr marL="228600" marR="0" lvl="1">
              <a:lnSpc>
                <a:spcPct val="90000"/>
              </a:lnSpc>
              <a:spcBef>
                <a:spcPts val="0"/>
              </a:spcBef>
              <a:spcAft>
                <a:spcPts val="600"/>
              </a:spcAft>
            </a:pPr>
            <a:r>
              <a:rPr lang="en-US" sz="3200" b="1" dirty="0">
                <a:solidFill>
                  <a:srgbClr val="FCC566"/>
                </a:solidFill>
                <a:effectLst/>
                <a:latin typeface="Proxima Nova Extrabold" panose="02000506030000020004"/>
              </a:rPr>
              <a:t>Understanding the Challenges and Barriers Military Community Members Face in Finding Employment</a:t>
            </a:r>
          </a:p>
        </p:txBody>
      </p:sp>
    </p:spTree>
    <p:extLst>
      <p:ext uri="{BB962C8B-B14F-4D97-AF65-F5344CB8AC3E}">
        <p14:creationId xmlns:p14="http://schemas.microsoft.com/office/powerpoint/2010/main" val="3378825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10FA511-BC10-4BF1-8137-775E0D558FB8}"/>
              </a:ext>
            </a:extLst>
          </p:cNvPr>
          <p:cNvSpPr/>
          <p:nvPr/>
        </p:nvSpPr>
        <p:spPr>
          <a:xfrm>
            <a:off x="1524000" y="1993106"/>
            <a:ext cx="2401808" cy="3463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18" name="Rectangle 17">
            <a:extLst>
              <a:ext uri="{FF2B5EF4-FFF2-40B4-BE49-F238E27FC236}">
                <a16:creationId xmlns:a16="http://schemas.microsoft.com/office/drawing/2014/main" id="{1B960DCD-4108-4649-A4D9-FCE6597D7663}"/>
              </a:ext>
            </a:extLst>
          </p:cNvPr>
          <p:cNvSpPr/>
          <p:nvPr/>
        </p:nvSpPr>
        <p:spPr>
          <a:xfrm rot="5400000">
            <a:off x="2195913" y="3688065"/>
            <a:ext cx="3463290" cy="7337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3B3D86F-0D6B-4B5D-830C-FBCE540A7D46}"/>
              </a:ext>
            </a:extLst>
          </p:cNvPr>
          <p:cNvSpPr/>
          <p:nvPr/>
        </p:nvSpPr>
        <p:spPr>
          <a:xfrm>
            <a:off x="3964246" y="1993106"/>
            <a:ext cx="6703755" cy="3463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2" name="Title 1">
            <a:extLst>
              <a:ext uri="{FF2B5EF4-FFF2-40B4-BE49-F238E27FC236}">
                <a16:creationId xmlns:a16="http://schemas.microsoft.com/office/drawing/2014/main" id="{0CCC6CA1-E6F2-48B9-889F-C05D780042DE}"/>
              </a:ext>
            </a:extLst>
          </p:cNvPr>
          <p:cNvSpPr>
            <a:spLocks noGrp="1"/>
          </p:cNvSpPr>
          <p:nvPr>
            <p:ph type="title" idx="4294967295"/>
          </p:nvPr>
        </p:nvSpPr>
        <p:spPr>
          <a:xfrm>
            <a:off x="385822" y="494253"/>
            <a:ext cx="10656887" cy="792163"/>
          </a:xfrm>
        </p:spPr>
        <p:txBody>
          <a:bodyPr>
            <a:noAutofit/>
          </a:bodyPr>
          <a:lstStyle/>
          <a:p>
            <a:r>
              <a:rPr lang="en-US" sz="2800" b="1" dirty="0">
                <a:solidFill>
                  <a:srgbClr val="1B3B68"/>
                </a:solidFill>
                <a:latin typeface="Proxima Nova Light" panose="02000506030000020004"/>
              </a:rPr>
              <a:t>BEST PRACTICES FOR VETERAN: </a:t>
            </a:r>
            <a:br>
              <a:rPr lang="en-US" sz="2800" b="1" dirty="0">
                <a:solidFill>
                  <a:srgbClr val="1B3B68"/>
                </a:solidFill>
                <a:latin typeface="Proxima Nova Light" panose="02000506030000020004"/>
              </a:rPr>
            </a:br>
            <a:r>
              <a:rPr lang="en-US" sz="2800" b="1" dirty="0">
                <a:solidFill>
                  <a:srgbClr val="1B3B68"/>
                </a:solidFill>
                <a:latin typeface="Proxima Nova Light" panose="02000506030000020004"/>
              </a:rPr>
              <a:t>TALENT ACQUISITION</a:t>
            </a:r>
          </a:p>
        </p:txBody>
      </p:sp>
      <p:pic>
        <p:nvPicPr>
          <p:cNvPr id="13" name="Graphic 12">
            <a:extLst>
              <a:ext uri="{FF2B5EF4-FFF2-40B4-BE49-F238E27FC236}">
                <a16:creationId xmlns:a16="http://schemas.microsoft.com/office/drawing/2014/main" id="{2D96035D-9040-484B-BD47-75EB797416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8938" y="2911907"/>
            <a:ext cx="1571933" cy="1571933"/>
          </a:xfrm>
          <a:prstGeom prst="rect">
            <a:avLst/>
          </a:prstGeom>
        </p:spPr>
      </p:pic>
      <p:grpSp>
        <p:nvGrpSpPr>
          <p:cNvPr id="5" name="Group 4">
            <a:extLst>
              <a:ext uri="{FF2B5EF4-FFF2-40B4-BE49-F238E27FC236}">
                <a16:creationId xmlns:a16="http://schemas.microsoft.com/office/drawing/2014/main" id="{4AF35FE6-31D6-46C3-A1BA-0E6384553820}"/>
              </a:ext>
            </a:extLst>
          </p:cNvPr>
          <p:cNvGrpSpPr/>
          <p:nvPr/>
        </p:nvGrpSpPr>
        <p:grpSpPr>
          <a:xfrm>
            <a:off x="4340745" y="4032727"/>
            <a:ext cx="5839344" cy="738664"/>
            <a:chOff x="3607921" y="4121709"/>
            <a:chExt cx="7785792" cy="984884"/>
          </a:xfrm>
        </p:grpSpPr>
        <p:sp>
          <p:nvSpPr>
            <p:cNvPr id="37" name="Rectangle 36">
              <a:extLst>
                <a:ext uri="{FF2B5EF4-FFF2-40B4-BE49-F238E27FC236}">
                  <a16:creationId xmlns:a16="http://schemas.microsoft.com/office/drawing/2014/main" id="{5C82C193-559F-4E77-8FBA-098E0051EDDC}"/>
                </a:ext>
              </a:extLst>
            </p:cNvPr>
            <p:cNvSpPr/>
            <p:nvPr/>
          </p:nvSpPr>
          <p:spPr>
            <a:xfrm>
              <a:off x="4073505" y="4121709"/>
              <a:ext cx="7320208" cy="984884"/>
            </a:xfrm>
            <a:prstGeom prst="rect">
              <a:avLst/>
            </a:prstGeom>
          </p:spPr>
          <p:txBody>
            <a:bodyPr wrap="square" lIns="0" tIns="0" rIns="0" bIns="0" anchor="t" anchorCtr="0">
              <a:spAutoFit/>
            </a:bodyPr>
            <a:lstStyle/>
            <a:p>
              <a:r>
                <a:rPr lang="en-US" sz="1200" dirty="0">
                  <a:latin typeface="Proxima Nova Light" panose="02000506030000020004"/>
                </a:rPr>
                <a:t>Focus on Veterans’ needs and skills, in order to match them with the best positions in the company. Before looking at resumes, hiring managers remove three things: sex, race, and school name. This is to ensure that they are only looking at job qualifications and are accordingly placing veterans. </a:t>
              </a:r>
              <a:r>
                <a:rPr lang="en-US" sz="1200" baseline="30000" dirty="0">
                  <a:latin typeface="Proxima Nova Light" panose="02000506030000020004"/>
                </a:rPr>
                <a:t>(27)</a:t>
              </a:r>
            </a:p>
          </p:txBody>
        </p:sp>
        <p:pic>
          <p:nvPicPr>
            <p:cNvPr id="38" name="Graphic 37">
              <a:extLst>
                <a:ext uri="{FF2B5EF4-FFF2-40B4-BE49-F238E27FC236}">
                  <a16:creationId xmlns:a16="http://schemas.microsoft.com/office/drawing/2014/main" id="{7F00A87B-E673-42B8-9427-E12254BAF6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07921" y="4193607"/>
              <a:ext cx="293116" cy="293116"/>
            </a:xfrm>
            <a:prstGeom prst="rect">
              <a:avLst/>
            </a:prstGeom>
          </p:spPr>
        </p:pic>
      </p:grpSp>
      <p:grpSp>
        <p:nvGrpSpPr>
          <p:cNvPr id="8" name="Group 7">
            <a:extLst>
              <a:ext uri="{FF2B5EF4-FFF2-40B4-BE49-F238E27FC236}">
                <a16:creationId xmlns:a16="http://schemas.microsoft.com/office/drawing/2014/main" id="{57B566BB-161F-4FC0-BCD0-53FBDDCCD529}"/>
              </a:ext>
            </a:extLst>
          </p:cNvPr>
          <p:cNvGrpSpPr/>
          <p:nvPr/>
        </p:nvGrpSpPr>
        <p:grpSpPr>
          <a:xfrm>
            <a:off x="4340747" y="3047440"/>
            <a:ext cx="6209459" cy="799094"/>
            <a:chOff x="3607921" y="2785103"/>
            <a:chExt cx="8279279" cy="1065459"/>
          </a:xfrm>
        </p:grpSpPr>
        <p:sp>
          <p:nvSpPr>
            <p:cNvPr id="26" name="Rectangle 25">
              <a:extLst>
                <a:ext uri="{FF2B5EF4-FFF2-40B4-BE49-F238E27FC236}">
                  <a16:creationId xmlns:a16="http://schemas.microsoft.com/office/drawing/2014/main" id="{B996C929-C375-46EE-8657-3AE2AC6F52BA}"/>
                </a:ext>
              </a:extLst>
            </p:cNvPr>
            <p:cNvSpPr/>
            <p:nvPr/>
          </p:nvSpPr>
          <p:spPr>
            <a:xfrm>
              <a:off x="4073506" y="2793162"/>
              <a:ext cx="7813694" cy="246221"/>
            </a:xfrm>
            <a:prstGeom prst="rect">
              <a:avLst/>
            </a:prstGeom>
          </p:spPr>
          <p:txBody>
            <a:bodyPr wrap="square" lIns="0" tIns="0" rIns="0" bIns="0" anchor="t" anchorCtr="0">
              <a:spAutoFit/>
            </a:bodyPr>
            <a:lstStyle/>
            <a:p>
              <a:r>
                <a:rPr lang="en-US" sz="1200" dirty="0">
                  <a:latin typeface="Proxima Nova Light" panose="02000506030000020004"/>
                </a:rPr>
                <a:t>Connect with Veteran-focused employer hiring organizations:</a:t>
              </a:r>
            </a:p>
          </p:txBody>
        </p:sp>
        <p:pic>
          <p:nvPicPr>
            <p:cNvPr id="27" name="Graphic 26">
              <a:extLst>
                <a:ext uri="{FF2B5EF4-FFF2-40B4-BE49-F238E27FC236}">
                  <a16:creationId xmlns:a16="http://schemas.microsoft.com/office/drawing/2014/main" id="{5F3E3350-5377-4272-9DBF-C5C9B12E177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07921" y="2785103"/>
              <a:ext cx="293116" cy="293116"/>
            </a:xfrm>
            <a:prstGeom prst="rect">
              <a:avLst/>
            </a:prstGeom>
          </p:spPr>
        </p:pic>
        <p:sp>
          <p:nvSpPr>
            <p:cNvPr id="28" name="Rectangle 27">
              <a:extLst>
                <a:ext uri="{FF2B5EF4-FFF2-40B4-BE49-F238E27FC236}">
                  <a16:creationId xmlns:a16="http://schemas.microsoft.com/office/drawing/2014/main" id="{CE40820C-273C-4CB5-8F07-1D93B750AB78}"/>
                </a:ext>
              </a:extLst>
            </p:cNvPr>
            <p:cNvSpPr/>
            <p:nvPr/>
          </p:nvSpPr>
          <p:spPr>
            <a:xfrm>
              <a:off x="4073505" y="3111898"/>
              <a:ext cx="7813688" cy="738664"/>
            </a:xfrm>
            <a:prstGeom prst="rect">
              <a:avLst/>
            </a:prstGeom>
          </p:spPr>
          <p:txBody>
            <a:bodyPr wrap="square" lIns="0" tIns="0" rIns="0" bIns="0" anchor="t" anchorCtr="0">
              <a:spAutoFit/>
            </a:bodyPr>
            <a:lstStyle/>
            <a:p>
              <a:pPr marL="137160" indent="-137160">
                <a:buFont typeface="Arial" panose="020B0604020202020204" pitchFamily="34" charset="0"/>
                <a:buChar char="•"/>
              </a:pPr>
              <a:r>
                <a:rPr lang="en-US" sz="900" dirty="0">
                  <a:latin typeface="Proxima Nova Light" panose="02000506030000020004"/>
                </a:rPr>
                <a:t>Employer Support of the Guard and Reserve (ESGR)</a:t>
              </a:r>
            </a:p>
            <a:p>
              <a:pPr marL="137160" indent="-137160">
                <a:buFont typeface="Arial" panose="020B0604020202020204" pitchFamily="34" charset="0"/>
                <a:buChar char="•"/>
              </a:pPr>
              <a:r>
                <a:rPr lang="en-US" sz="900" dirty="0">
                  <a:latin typeface="Proxima Nova Light" panose="02000506030000020004"/>
                </a:rPr>
                <a:t>Hire Our Heroes, United Services Organizations (USO)</a:t>
              </a:r>
            </a:p>
            <a:p>
              <a:pPr marL="137160" indent="-137160">
                <a:buFont typeface="Arial" panose="020B0604020202020204" pitchFamily="34" charset="0"/>
                <a:buChar char="•"/>
              </a:pPr>
              <a:r>
                <a:rPr lang="en-US" sz="900" dirty="0">
                  <a:latin typeface="Proxima Nova Light" panose="02000506030000020004"/>
                </a:rPr>
                <a:t>Wounded Warrior Project</a:t>
              </a:r>
            </a:p>
            <a:p>
              <a:pPr marL="137160" indent="-137160">
                <a:buFont typeface="Arial" panose="020B0604020202020204" pitchFamily="34" charset="0"/>
                <a:buChar char="•"/>
              </a:pPr>
              <a:r>
                <a:rPr lang="en-US" sz="900" dirty="0">
                  <a:latin typeface="Proxima Nova Light" panose="02000506030000020004"/>
                </a:rPr>
                <a:t>Local Veteran Services Organizations (VSO) Host</a:t>
              </a:r>
            </a:p>
          </p:txBody>
        </p:sp>
      </p:grpSp>
      <p:grpSp>
        <p:nvGrpSpPr>
          <p:cNvPr id="9" name="Group 8">
            <a:extLst>
              <a:ext uri="{FF2B5EF4-FFF2-40B4-BE49-F238E27FC236}">
                <a16:creationId xmlns:a16="http://schemas.microsoft.com/office/drawing/2014/main" id="{C80B4018-B563-41A0-8ACE-D6CC1045A8FE}"/>
              </a:ext>
            </a:extLst>
          </p:cNvPr>
          <p:cNvGrpSpPr/>
          <p:nvPr/>
        </p:nvGrpSpPr>
        <p:grpSpPr>
          <a:xfrm>
            <a:off x="4340745" y="2122584"/>
            <a:ext cx="5663226" cy="738664"/>
            <a:chOff x="3607921" y="1581269"/>
            <a:chExt cx="7550968" cy="984884"/>
          </a:xfrm>
        </p:grpSpPr>
        <p:sp>
          <p:nvSpPr>
            <p:cNvPr id="31" name="Rectangle 30">
              <a:extLst>
                <a:ext uri="{FF2B5EF4-FFF2-40B4-BE49-F238E27FC236}">
                  <a16:creationId xmlns:a16="http://schemas.microsoft.com/office/drawing/2014/main" id="{3B6DEEA2-FF59-4678-A4AA-72AF3B9FE75B}"/>
                </a:ext>
              </a:extLst>
            </p:cNvPr>
            <p:cNvSpPr/>
            <p:nvPr/>
          </p:nvSpPr>
          <p:spPr>
            <a:xfrm>
              <a:off x="4073504" y="1581269"/>
              <a:ext cx="7085385" cy="984884"/>
            </a:xfrm>
            <a:prstGeom prst="rect">
              <a:avLst/>
            </a:prstGeom>
          </p:spPr>
          <p:txBody>
            <a:bodyPr wrap="square" lIns="0" tIns="0" rIns="0" bIns="0" anchor="t" anchorCtr="0">
              <a:spAutoFit/>
            </a:bodyPr>
            <a:lstStyle/>
            <a:p>
              <a:r>
                <a:rPr lang="en-US" sz="1200" dirty="0">
                  <a:latin typeface="Proxima Nova Light" panose="02000506030000020004"/>
                </a:rPr>
                <a:t>Conduct a "sanity” check on job descriptions, pass the job descriptions around to other departments to see if the roles and responsibilities are clear. Others may identify ways to add to the job posting that will help military candidates find the job to be more attractive.</a:t>
              </a:r>
            </a:p>
          </p:txBody>
        </p:sp>
        <p:pic>
          <p:nvPicPr>
            <p:cNvPr id="32" name="Graphic 31">
              <a:extLst>
                <a:ext uri="{FF2B5EF4-FFF2-40B4-BE49-F238E27FC236}">
                  <a16:creationId xmlns:a16="http://schemas.microsoft.com/office/drawing/2014/main" id="{7D813F05-44CD-4EA3-A000-41AE3D4072B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07921" y="1654172"/>
              <a:ext cx="293116" cy="293116"/>
            </a:xfrm>
            <a:prstGeom prst="rect">
              <a:avLst/>
            </a:prstGeom>
          </p:spPr>
        </p:pic>
      </p:grpSp>
      <p:grpSp>
        <p:nvGrpSpPr>
          <p:cNvPr id="4" name="Group 3">
            <a:extLst>
              <a:ext uri="{FF2B5EF4-FFF2-40B4-BE49-F238E27FC236}">
                <a16:creationId xmlns:a16="http://schemas.microsoft.com/office/drawing/2014/main" id="{F84BAE86-AB62-475C-B1B7-8C51F06B914E}"/>
              </a:ext>
            </a:extLst>
          </p:cNvPr>
          <p:cNvGrpSpPr/>
          <p:nvPr/>
        </p:nvGrpSpPr>
        <p:grpSpPr>
          <a:xfrm>
            <a:off x="4340746" y="4957580"/>
            <a:ext cx="5556317" cy="369332"/>
            <a:chOff x="3607921" y="5578196"/>
            <a:chExt cx="7408422" cy="492443"/>
          </a:xfrm>
        </p:grpSpPr>
        <p:sp>
          <p:nvSpPr>
            <p:cNvPr id="42" name="Rectangle 41">
              <a:extLst>
                <a:ext uri="{FF2B5EF4-FFF2-40B4-BE49-F238E27FC236}">
                  <a16:creationId xmlns:a16="http://schemas.microsoft.com/office/drawing/2014/main" id="{1CDDD3DF-8E46-4489-B15B-CA070B9A7BC0}"/>
                </a:ext>
              </a:extLst>
            </p:cNvPr>
            <p:cNvSpPr/>
            <p:nvPr/>
          </p:nvSpPr>
          <p:spPr>
            <a:xfrm>
              <a:off x="4073505" y="5578196"/>
              <a:ext cx="6942838" cy="492443"/>
            </a:xfrm>
            <a:prstGeom prst="rect">
              <a:avLst/>
            </a:prstGeom>
          </p:spPr>
          <p:txBody>
            <a:bodyPr wrap="square" lIns="0" tIns="0" rIns="0" bIns="0" anchor="t" anchorCtr="0">
              <a:spAutoFit/>
            </a:bodyPr>
            <a:lstStyle/>
            <a:p>
              <a:r>
                <a:rPr lang="en-US" sz="1200" dirty="0">
                  <a:latin typeface="Proxima Nova Light" panose="02000506030000020004"/>
                </a:rPr>
                <a:t>Let Veterans know you have received their resume or application and give them some insight as to the next steps in your application process.</a:t>
              </a:r>
            </a:p>
          </p:txBody>
        </p:sp>
        <p:pic>
          <p:nvPicPr>
            <p:cNvPr id="43" name="Graphic 42">
              <a:extLst>
                <a:ext uri="{FF2B5EF4-FFF2-40B4-BE49-F238E27FC236}">
                  <a16:creationId xmlns:a16="http://schemas.microsoft.com/office/drawing/2014/main" id="{612ABF6D-FC5C-4187-B31C-34C19598729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07921" y="5650094"/>
              <a:ext cx="293116" cy="293116"/>
            </a:xfrm>
            <a:prstGeom prst="rect">
              <a:avLst/>
            </a:prstGeom>
          </p:spPr>
        </p:pic>
      </p:grpSp>
      <p:cxnSp>
        <p:nvCxnSpPr>
          <p:cNvPr id="40" name="Straight Connector 39">
            <a:extLst>
              <a:ext uri="{FF2B5EF4-FFF2-40B4-BE49-F238E27FC236}">
                <a16:creationId xmlns:a16="http://schemas.microsoft.com/office/drawing/2014/main" id="{13B2CE48-8BEA-4D5A-A609-CE26BEBA9867}"/>
              </a:ext>
            </a:extLst>
          </p:cNvPr>
          <p:cNvCxnSpPr>
            <a:cxnSpLocks/>
          </p:cNvCxnSpPr>
          <p:nvPr/>
        </p:nvCxnSpPr>
        <p:spPr>
          <a:xfrm flipV="1">
            <a:off x="4340747" y="2932004"/>
            <a:ext cx="6098655" cy="446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66FCFE3-4076-49D9-B567-DF5A78377ACE}"/>
              </a:ext>
            </a:extLst>
          </p:cNvPr>
          <p:cNvCxnSpPr>
            <a:cxnSpLocks/>
          </p:cNvCxnSpPr>
          <p:nvPr/>
        </p:nvCxnSpPr>
        <p:spPr>
          <a:xfrm flipV="1">
            <a:off x="4340747" y="3917290"/>
            <a:ext cx="6098655" cy="446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41C322A-A202-4186-A5C6-EF7C9EAB570F}"/>
              </a:ext>
            </a:extLst>
          </p:cNvPr>
          <p:cNvCxnSpPr>
            <a:cxnSpLocks/>
          </p:cNvCxnSpPr>
          <p:nvPr/>
        </p:nvCxnSpPr>
        <p:spPr>
          <a:xfrm flipV="1">
            <a:off x="4340747" y="4842147"/>
            <a:ext cx="6098655" cy="446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DD5E918-3580-4E59-B563-FB8ECB6EA7E8}"/>
              </a:ext>
            </a:extLst>
          </p:cNvPr>
          <p:cNvSpPr/>
          <p:nvPr/>
        </p:nvSpPr>
        <p:spPr>
          <a:xfrm>
            <a:off x="8846345" y="0"/>
            <a:ext cx="1593057" cy="236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TALENT ACQUISITION</a:t>
            </a:r>
          </a:p>
        </p:txBody>
      </p:sp>
    </p:spTree>
    <p:extLst>
      <p:ext uri="{BB962C8B-B14F-4D97-AF65-F5344CB8AC3E}">
        <p14:creationId xmlns:p14="http://schemas.microsoft.com/office/powerpoint/2010/main" val="1826691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B3D86F-0D6B-4B5D-830C-FBCE540A7D46}"/>
              </a:ext>
            </a:extLst>
          </p:cNvPr>
          <p:cNvSpPr/>
          <p:nvPr/>
        </p:nvSpPr>
        <p:spPr>
          <a:xfrm>
            <a:off x="3925808" y="1993105"/>
            <a:ext cx="6703755" cy="3463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2" name="Title 1">
            <a:extLst>
              <a:ext uri="{FF2B5EF4-FFF2-40B4-BE49-F238E27FC236}">
                <a16:creationId xmlns:a16="http://schemas.microsoft.com/office/drawing/2014/main" id="{0CCC6CA1-E6F2-48B9-889F-C05D780042DE}"/>
              </a:ext>
            </a:extLst>
          </p:cNvPr>
          <p:cNvSpPr>
            <a:spLocks noGrp="1"/>
          </p:cNvSpPr>
          <p:nvPr>
            <p:ph type="title" idx="4294967295"/>
          </p:nvPr>
        </p:nvSpPr>
        <p:spPr>
          <a:xfrm>
            <a:off x="220024" y="398443"/>
            <a:ext cx="10656887" cy="792163"/>
          </a:xfrm>
        </p:spPr>
        <p:txBody>
          <a:bodyPr>
            <a:noAutofit/>
          </a:bodyPr>
          <a:lstStyle/>
          <a:p>
            <a:r>
              <a:rPr lang="en-US" sz="2800" b="1" dirty="0">
                <a:solidFill>
                  <a:srgbClr val="1B3B68"/>
                </a:solidFill>
                <a:latin typeface="Proxima Nova Light" panose="02000506030000020004"/>
              </a:rPr>
              <a:t>TALENT ACQUISITION CASE STUDY: </a:t>
            </a:r>
            <a:br>
              <a:rPr lang="en-US" sz="2800" b="1" dirty="0">
                <a:solidFill>
                  <a:srgbClr val="1B3B68"/>
                </a:solidFill>
                <a:latin typeface="Proxima Nova Light" panose="02000506030000020004"/>
              </a:rPr>
            </a:br>
            <a:r>
              <a:rPr lang="en-US" sz="2800" b="1" dirty="0">
                <a:solidFill>
                  <a:srgbClr val="1B3B68"/>
                </a:solidFill>
                <a:latin typeface="Proxima Nova Light" panose="02000506030000020004"/>
              </a:rPr>
              <a:t>LOCKHEED MARTIN</a:t>
            </a:r>
          </a:p>
        </p:txBody>
      </p:sp>
      <p:sp>
        <p:nvSpPr>
          <p:cNvPr id="3" name="Footer Placeholder 2">
            <a:extLst>
              <a:ext uri="{FF2B5EF4-FFF2-40B4-BE49-F238E27FC236}">
                <a16:creationId xmlns:a16="http://schemas.microsoft.com/office/drawing/2014/main" id="{E1CFF67E-5043-43F3-85D7-2E85C620FEBD}"/>
              </a:ext>
            </a:extLst>
          </p:cNvPr>
          <p:cNvSpPr>
            <a:spLocks noGrp="1"/>
          </p:cNvSpPr>
          <p:nvPr>
            <p:ph type="ftr" sz="quarter" idx="4294967295"/>
          </p:nvPr>
        </p:nvSpPr>
        <p:spPr>
          <a:xfrm>
            <a:off x="0" y="5768975"/>
            <a:ext cx="11379200" cy="365125"/>
          </a:xfrm>
        </p:spPr>
        <p:txBody>
          <a:bodyPr/>
          <a:lstStyle/>
          <a:p>
            <a:r>
              <a:rPr lang="en-US"/>
              <a:t>Footer</a:t>
            </a:r>
            <a:endParaRPr lang="en-US" dirty="0"/>
          </a:p>
        </p:txBody>
      </p:sp>
      <p:sp>
        <p:nvSpPr>
          <p:cNvPr id="4" name="Rectangle 3">
            <a:extLst>
              <a:ext uri="{FF2B5EF4-FFF2-40B4-BE49-F238E27FC236}">
                <a16:creationId xmlns:a16="http://schemas.microsoft.com/office/drawing/2014/main" id="{608C888B-65DC-4880-A96E-64B7E9CB7104}"/>
              </a:ext>
            </a:extLst>
          </p:cNvPr>
          <p:cNvSpPr/>
          <p:nvPr/>
        </p:nvSpPr>
        <p:spPr>
          <a:xfrm>
            <a:off x="1520389" y="1993106"/>
            <a:ext cx="2401808" cy="3463290"/>
          </a:xfrm>
          <a:prstGeom prst="rect">
            <a:avLst/>
          </a:prstGeom>
          <a:solidFill>
            <a:srgbClr val="50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grpSp>
        <p:nvGrpSpPr>
          <p:cNvPr id="6" name="Group 5">
            <a:extLst>
              <a:ext uri="{FF2B5EF4-FFF2-40B4-BE49-F238E27FC236}">
                <a16:creationId xmlns:a16="http://schemas.microsoft.com/office/drawing/2014/main" id="{9D15B793-9A0B-48BB-9681-0DCEF750D429}"/>
              </a:ext>
            </a:extLst>
          </p:cNvPr>
          <p:cNvGrpSpPr/>
          <p:nvPr/>
        </p:nvGrpSpPr>
        <p:grpSpPr>
          <a:xfrm>
            <a:off x="1752599" y="2525174"/>
            <a:ext cx="1937386" cy="1791710"/>
            <a:chOff x="304798" y="1802025"/>
            <a:chExt cx="2583181" cy="2388947"/>
          </a:xfrm>
        </p:grpSpPr>
        <p:sp>
          <p:nvSpPr>
            <p:cNvPr id="16" name="Rectangle 15">
              <a:extLst>
                <a:ext uri="{FF2B5EF4-FFF2-40B4-BE49-F238E27FC236}">
                  <a16:creationId xmlns:a16="http://schemas.microsoft.com/office/drawing/2014/main" id="{D3A5B2DE-7A0A-4862-9CA4-7F8E075DB165}"/>
                </a:ext>
              </a:extLst>
            </p:cNvPr>
            <p:cNvSpPr/>
            <p:nvPr/>
          </p:nvSpPr>
          <p:spPr>
            <a:xfrm>
              <a:off x="304799" y="1802025"/>
              <a:ext cx="2583180" cy="430886"/>
            </a:xfrm>
            <a:prstGeom prst="rect">
              <a:avLst/>
            </a:prstGeom>
          </p:spPr>
          <p:txBody>
            <a:bodyPr wrap="square" lIns="0" tIns="0" rIns="0" bIns="0">
              <a:spAutoFit/>
            </a:bodyPr>
            <a:lstStyle/>
            <a:p>
              <a:pPr algn="ctr"/>
              <a:r>
                <a:rPr lang="en-US" sz="2100" b="1" dirty="0">
                  <a:solidFill>
                    <a:schemeClr val="bg1"/>
                  </a:solidFill>
                </a:rPr>
                <a:t>Attributes</a:t>
              </a:r>
            </a:p>
          </p:txBody>
        </p:sp>
        <p:sp>
          <p:nvSpPr>
            <p:cNvPr id="18" name="Rectangle 17">
              <a:extLst>
                <a:ext uri="{FF2B5EF4-FFF2-40B4-BE49-F238E27FC236}">
                  <a16:creationId xmlns:a16="http://schemas.microsoft.com/office/drawing/2014/main" id="{2FA28217-DBB7-4E82-9BD9-009294ECD270}"/>
                </a:ext>
              </a:extLst>
            </p:cNvPr>
            <p:cNvSpPr/>
            <p:nvPr/>
          </p:nvSpPr>
          <p:spPr>
            <a:xfrm>
              <a:off x="304798" y="2743350"/>
              <a:ext cx="2583180" cy="246221"/>
            </a:xfrm>
            <a:prstGeom prst="rect">
              <a:avLst/>
            </a:prstGeom>
          </p:spPr>
          <p:txBody>
            <a:bodyPr wrap="square" lIns="0" tIns="0" rIns="0" bIns="0">
              <a:spAutoFit/>
            </a:bodyPr>
            <a:lstStyle/>
            <a:p>
              <a:pPr algn="ctr"/>
              <a:r>
                <a:rPr lang="en-US" sz="1200" dirty="0">
                  <a:solidFill>
                    <a:schemeClr val="bg1"/>
                  </a:solidFill>
                </a:rPr>
                <a:t>Veteran Recruiters</a:t>
              </a:r>
            </a:p>
          </p:txBody>
        </p:sp>
        <p:cxnSp>
          <p:nvCxnSpPr>
            <p:cNvPr id="19" name="Straight Connector 18">
              <a:extLst>
                <a:ext uri="{FF2B5EF4-FFF2-40B4-BE49-F238E27FC236}">
                  <a16:creationId xmlns:a16="http://schemas.microsoft.com/office/drawing/2014/main" id="{A5F3FCB2-7715-4DA7-A64C-969DDCC1A119}"/>
                </a:ext>
              </a:extLst>
            </p:cNvPr>
            <p:cNvCxnSpPr>
              <a:cxnSpLocks/>
            </p:cNvCxnSpPr>
            <p:nvPr/>
          </p:nvCxnSpPr>
          <p:spPr>
            <a:xfrm flipH="1">
              <a:off x="1294415" y="3167391"/>
              <a:ext cx="6135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86E7360-7077-47AD-B387-6D46312BC79E}"/>
                </a:ext>
              </a:extLst>
            </p:cNvPr>
            <p:cNvSpPr/>
            <p:nvPr/>
          </p:nvSpPr>
          <p:spPr>
            <a:xfrm>
              <a:off x="304798" y="3345211"/>
              <a:ext cx="2583178" cy="246221"/>
            </a:xfrm>
            <a:prstGeom prst="rect">
              <a:avLst/>
            </a:prstGeom>
          </p:spPr>
          <p:txBody>
            <a:bodyPr wrap="square" lIns="0" tIns="0" rIns="0" bIns="0">
              <a:spAutoFit/>
            </a:bodyPr>
            <a:lstStyle/>
            <a:p>
              <a:pPr algn="ctr"/>
              <a:r>
                <a:rPr lang="en-US" sz="1200" dirty="0">
                  <a:solidFill>
                    <a:schemeClr val="bg1"/>
                  </a:solidFill>
                </a:rPr>
                <a:t>Relationship building</a:t>
              </a:r>
            </a:p>
          </p:txBody>
        </p:sp>
        <p:cxnSp>
          <p:nvCxnSpPr>
            <p:cNvPr id="25" name="Straight Connector 24">
              <a:extLst>
                <a:ext uri="{FF2B5EF4-FFF2-40B4-BE49-F238E27FC236}">
                  <a16:creationId xmlns:a16="http://schemas.microsoft.com/office/drawing/2014/main" id="{7A2AF867-5C0A-449C-BF7F-4B7BD6663344}"/>
                </a:ext>
              </a:extLst>
            </p:cNvPr>
            <p:cNvCxnSpPr>
              <a:cxnSpLocks/>
            </p:cNvCxnSpPr>
            <p:nvPr/>
          </p:nvCxnSpPr>
          <p:spPr>
            <a:xfrm flipH="1">
              <a:off x="1294415" y="3766935"/>
              <a:ext cx="6135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355A14F-9A91-41D8-961B-374E5966ADA7}"/>
                </a:ext>
              </a:extLst>
            </p:cNvPr>
            <p:cNvSpPr/>
            <p:nvPr/>
          </p:nvSpPr>
          <p:spPr>
            <a:xfrm>
              <a:off x="304798" y="3944751"/>
              <a:ext cx="2583178" cy="246221"/>
            </a:xfrm>
            <a:prstGeom prst="rect">
              <a:avLst/>
            </a:prstGeom>
          </p:spPr>
          <p:txBody>
            <a:bodyPr wrap="square" lIns="0" tIns="0" rIns="0" bIns="0">
              <a:spAutoFit/>
            </a:bodyPr>
            <a:lstStyle/>
            <a:p>
              <a:pPr algn="ctr"/>
              <a:r>
                <a:rPr lang="en-US" sz="1200" dirty="0">
                  <a:solidFill>
                    <a:schemeClr val="bg1"/>
                  </a:solidFill>
                </a:rPr>
                <a:t>Use of technology</a:t>
              </a:r>
            </a:p>
          </p:txBody>
        </p:sp>
      </p:grpSp>
      <p:sp>
        <p:nvSpPr>
          <p:cNvPr id="27" name="Rectangle 26">
            <a:extLst>
              <a:ext uri="{FF2B5EF4-FFF2-40B4-BE49-F238E27FC236}">
                <a16:creationId xmlns:a16="http://schemas.microsoft.com/office/drawing/2014/main" id="{84A732A7-864E-4329-B149-1508DCC67338}"/>
              </a:ext>
            </a:extLst>
          </p:cNvPr>
          <p:cNvSpPr/>
          <p:nvPr/>
        </p:nvSpPr>
        <p:spPr>
          <a:xfrm>
            <a:off x="4496646" y="2525173"/>
            <a:ext cx="5942754" cy="323165"/>
          </a:xfrm>
          <a:prstGeom prst="rect">
            <a:avLst/>
          </a:prstGeom>
        </p:spPr>
        <p:txBody>
          <a:bodyPr wrap="square" lIns="0" tIns="0" rIns="0" bIns="0">
            <a:spAutoFit/>
          </a:bodyPr>
          <a:lstStyle/>
          <a:p>
            <a:r>
              <a:rPr lang="en-US" sz="2100" b="1" dirty="0">
                <a:solidFill>
                  <a:srgbClr val="333333"/>
                </a:solidFill>
                <a:latin typeface="Proxima Nova Light" panose="02000506030000020004"/>
              </a:rPr>
              <a:t>Narrative</a:t>
            </a:r>
          </a:p>
        </p:txBody>
      </p:sp>
      <p:sp>
        <p:nvSpPr>
          <p:cNvPr id="28" name="Rectangle 27">
            <a:extLst>
              <a:ext uri="{FF2B5EF4-FFF2-40B4-BE49-F238E27FC236}">
                <a16:creationId xmlns:a16="http://schemas.microsoft.com/office/drawing/2014/main" id="{D828532F-AD0F-408B-89E0-F87780359727}"/>
              </a:ext>
            </a:extLst>
          </p:cNvPr>
          <p:cNvSpPr/>
          <p:nvPr/>
        </p:nvSpPr>
        <p:spPr>
          <a:xfrm>
            <a:off x="4496646" y="2887657"/>
            <a:ext cx="5942754" cy="1846659"/>
          </a:xfrm>
          <a:prstGeom prst="rect">
            <a:avLst/>
          </a:prstGeom>
        </p:spPr>
        <p:txBody>
          <a:bodyPr wrap="square" lIns="0" tIns="0" rIns="0" bIns="0">
            <a:spAutoFit/>
          </a:bodyPr>
          <a:lstStyle/>
          <a:p>
            <a:r>
              <a:rPr lang="en-US" sz="1200" dirty="0">
                <a:solidFill>
                  <a:srgbClr val="333333"/>
                </a:solidFill>
                <a:latin typeface="Proxima Nova Light" panose="02000506030000020004"/>
              </a:rPr>
              <a:t>Lockheed Martin employs a full-time military team that’s composed of vets and is </a:t>
            </a:r>
            <a:r>
              <a:rPr lang="en-US" sz="1200" b="1" dirty="0">
                <a:solidFill>
                  <a:srgbClr val="333333"/>
                </a:solidFill>
                <a:latin typeface="Proxima Nova Light" panose="02000506030000020004"/>
              </a:rPr>
              <a:t>dedicated to recruiting outreach to veterans and advocating for veteran job placement. </a:t>
            </a:r>
          </a:p>
          <a:p>
            <a:endParaRPr lang="en-US" sz="1200" b="1" dirty="0">
              <a:solidFill>
                <a:srgbClr val="333333"/>
              </a:solidFill>
              <a:latin typeface="Proxima Nova Light" panose="02000506030000020004"/>
            </a:endParaRPr>
          </a:p>
          <a:p>
            <a:r>
              <a:rPr lang="en-US" sz="1200" dirty="0">
                <a:solidFill>
                  <a:srgbClr val="333333"/>
                </a:solidFill>
                <a:latin typeface="Proxima Nova Light" panose="02000506030000020004"/>
              </a:rPr>
              <a:t>Additionally, the company hosts a Veteran Employee Resource Group Leadership Symposium every year for military and veteran leaders across the enterprise to share best practices and build new initiatives in support of veterans. Perhaps most impressive, though, is </a:t>
            </a:r>
            <a:r>
              <a:rPr lang="en-US" sz="1200" b="1" dirty="0">
                <a:solidFill>
                  <a:srgbClr val="333333"/>
                </a:solidFill>
                <a:latin typeface="Proxima Nova Light" panose="02000506030000020004"/>
              </a:rPr>
              <a:t>Lockheed Martin’s Military Connect, the first-ever social media platform</a:t>
            </a:r>
            <a:r>
              <a:rPr lang="en-US" sz="1200" dirty="0">
                <a:solidFill>
                  <a:srgbClr val="333333"/>
                </a:solidFill>
                <a:latin typeface="Proxima Nova Light" panose="02000506030000020004"/>
              </a:rPr>
              <a:t> designed to enable discussions between external military candidates, veterans, and the company’s internal employees. </a:t>
            </a:r>
            <a:r>
              <a:rPr lang="en-US" sz="1200" baseline="30000" dirty="0">
                <a:solidFill>
                  <a:srgbClr val="333333"/>
                </a:solidFill>
                <a:latin typeface="Proxima Nova Light" panose="02000506030000020004"/>
              </a:rPr>
              <a:t>(28)</a:t>
            </a:r>
          </a:p>
        </p:txBody>
      </p:sp>
      <p:sp>
        <p:nvSpPr>
          <p:cNvPr id="20" name="Rectangle 19">
            <a:extLst>
              <a:ext uri="{FF2B5EF4-FFF2-40B4-BE49-F238E27FC236}">
                <a16:creationId xmlns:a16="http://schemas.microsoft.com/office/drawing/2014/main" id="{ADEE3185-F53A-43DA-BE05-050CDCCDA043}"/>
              </a:ext>
            </a:extLst>
          </p:cNvPr>
          <p:cNvSpPr/>
          <p:nvPr/>
        </p:nvSpPr>
        <p:spPr>
          <a:xfrm>
            <a:off x="8846345" y="0"/>
            <a:ext cx="1593057" cy="236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TALENT ACQUISITION</a:t>
            </a:r>
          </a:p>
        </p:txBody>
      </p:sp>
    </p:spTree>
    <p:extLst>
      <p:ext uri="{BB962C8B-B14F-4D97-AF65-F5344CB8AC3E}">
        <p14:creationId xmlns:p14="http://schemas.microsoft.com/office/powerpoint/2010/main" val="4045633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CC17556-A6F6-4CAA-A9C1-18B0472B515A}"/>
              </a:ext>
            </a:extLst>
          </p:cNvPr>
          <p:cNvGraphicFramePr>
            <a:graphicFrameLocks noGrp="1"/>
          </p:cNvGraphicFramePr>
          <p:nvPr>
            <p:extLst>
              <p:ext uri="{D42A27DB-BD31-4B8C-83A1-F6EECF244321}">
                <p14:modId xmlns:p14="http://schemas.microsoft.com/office/powerpoint/2010/main" val="1590004292"/>
              </p:ext>
            </p:extLst>
          </p:nvPr>
        </p:nvGraphicFramePr>
        <p:xfrm>
          <a:off x="621321" y="1489888"/>
          <a:ext cx="11064912" cy="4133015"/>
        </p:xfrm>
        <a:graphic>
          <a:graphicData uri="http://schemas.openxmlformats.org/drawingml/2006/table">
            <a:tbl>
              <a:tblPr firstRow="1" bandRow="1">
                <a:tableStyleId>{2D5ABB26-0587-4C30-8999-92F81FD0307C}</a:tableStyleId>
              </a:tblPr>
              <a:tblGrid>
                <a:gridCol w="5532456">
                  <a:extLst>
                    <a:ext uri="{9D8B030D-6E8A-4147-A177-3AD203B41FA5}">
                      <a16:colId xmlns:a16="http://schemas.microsoft.com/office/drawing/2014/main" val="754547876"/>
                    </a:ext>
                  </a:extLst>
                </a:gridCol>
                <a:gridCol w="5532456">
                  <a:extLst>
                    <a:ext uri="{9D8B030D-6E8A-4147-A177-3AD203B41FA5}">
                      <a16:colId xmlns:a16="http://schemas.microsoft.com/office/drawing/2014/main" val="718463724"/>
                    </a:ext>
                  </a:extLst>
                </a:gridCol>
              </a:tblGrid>
              <a:tr h="781040">
                <a:tc>
                  <a:txBody>
                    <a:bodyPr/>
                    <a:lstStyle/>
                    <a:p>
                      <a:pPr marL="285750" indent="-285750">
                        <a:buFont typeface="Arial" panose="020B0604020202020204" pitchFamily="34" charset="0"/>
                        <a:buChar char="•"/>
                      </a:pPr>
                      <a:r>
                        <a:rPr lang="en-US" sz="1400" dirty="0">
                          <a:solidFill>
                            <a:srgbClr val="333333"/>
                          </a:solidFill>
                          <a:latin typeface="Proxima Nova Light" panose="02000506030000020004"/>
                        </a:rPr>
                        <a:t>Adopt an individualized approach to hiring military and veteran candidates</a:t>
                      </a:r>
                    </a:p>
                  </a:txBody>
                  <a:tcPr marT="45717" marB="45717"/>
                </a:tc>
                <a:tc>
                  <a:txBody>
                    <a:bodyPr/>
                    <a:lstStyle/>
                    <a:p>
                      <a:pPr marL="285750" indent="-285750">
                        <a:buFont typeface="Arial" panose="020B0604020202020204" pitchFamily="34" charset="0"/>
                        <a:buChar char="•"/>
                      </a:pPr>
                      <a:r>
                        <a:rPr lang="en-US" sz="1400">
                          <a:solidFill>
                            <a:srgbClr val="333333"/>
                          </a:solidFill>
                          <a:latin typeface="Proxima Nova Light" panose="02000506030000020004"/>
                        </a:rPr>
                        <a:t>Publicize and visibly demonstrate your company’s commitment to veteran hiring, including social media and in position descriptions</a:t>
                      </a:r>
                      <a:endParaRPr lang="en-US" sz="1400" dirty="0">
                        <a:solidFill>
                          <a:srgbClr val="333333"/>
                        </a:solidFill>
                        <a:latin typeface="Proxima Nova Light" panose="02000506030000020004"/>
                      </a:endParaRPr>
                    </a:p>
                  </a:txBody>
                  <a:tcPr marT="45717" marB="45717"/>
                </a:tc>
                <a:extLst>
                  <a:ext uri="{0D108BD9-81ED-4DB2-BD59-A6C34878D82A}">
                    <a16:rowId xmlns:a16="http://schemas.microsoft.com/office/drawing/2014/main" val="2596469853"/>
                  </a:ext>
                </a:extLst>
              </a:tr>
              <a:tr h="523412">
                <a:tc>
                  <a:txBody>
                    <a:bodyPr/>
                    <a:lstStyle/>
                    <a:p>
                      <a:pPr marL="285750" indent="-285750">
                        <a:buFont typeface="Arial" panose="020B0604020202020204" pitchFamily="34" charset="0"/>
                        <a:buChar char="•"/>
                      </a:pPr>
                      <a:r>
                        <a:rPr lang="en-US" sz="1400" dirty="0">
                          <a:solidFill>
                            <a:srgbClr val="333333"/>
                          </a:solidFill>
                          <a:latin typeface="Proxima Nova Light" panose="02000506030000020004"/>
                        </a:rPr>
                        <a:t>Take time to understand each employee’s personal and professional goals within the organizations </a:t>
                      </a:r>
                    </a:p>
                  </a:txBody>
                  <a:tcPr marT="45717" marB="45717"/>
                </a:tc>
                <a:tc>
                  <a:txBody>
                    <a:bodyPr/>
                    <a:lstStyle/>
                    <a:p>
                      <a:pPr marL="285750" indent="-285750">
                        <a:buFont typeface="Arial" panose="020B0604020202020204" pitchFamily="34" charset="0"/>
                        <a:buChar char="•"/>
                      </a:pPr>
                      <a:r>
                        <a:rPr lang="en-US" sz="1400">
                          <a:solidFill>
                            <a:srgbClr val="333333"/>
                          </a:solidFill>
                          <a:latin typeface="Proxima Nova Light" panose="02000506030000020004"/>
                        </a:rPr>
                        <a:t>Ensure that hiring managers, HR professionals, and other employees are trained on military cultural competence</a:t>
                      </a:r>
                      <a:endParaRPr lang="en-US" sz="1400" dirty="0">
                        <a:solidFill>
                          <a:srgbClr val="333333"/>
                        </a:solidFill>
                        <a:latin typeface="Proxima Nova Light" panose="02000506030000020004"/>
                      </a:endParaRPr>
                    </a:p>
                  </a:txBody>
                  <a:tcPr marT="45717" marB="45717"/>
                </a:tc>
                <a:extLst>
                  <a:ext uri="{0D108BD9-81ED-4DB2-BD59-A6C34878D82A}">
                    <a16:rowId xmlns:a16="http://schemas.microsoft.com/office/drawing/2014/main" val="2533588142"/>
                  </a:ext>
                </a:extLst>
              </a:tr>
              <a:tr h="743799">
                <a:tc>
                  <a:txBody>
                    <a:bodyPr/>
                    <a:lstStyle/>
                    <a:p>
                      <a:pPr marL="285750" indent="-285750">
                        <a:buFont typeface="Arial" panose="020B0604020202020204" pitchFamily="34" charset="0"/>
                        <a:buChar char="•"/>
                      </a:pPr>
                      <a:r>
                        <a:rPr lang="en-US" sz="1400">
                          <a:solidFill>
                            <a:srgbClr val="333333"/>
                          </a:solidFill>
                          <a:latin typeface="Proxima Nova Light" panose="02000506030000020004"/>
                        </a:rPr>
                        <a:t>Enable a customized plan to help individual employees succeed in the workplace </a:t>
                      </a:r>
                      <a:endParaRPr lang="en-US" sz="1400" dirty="0">
                        <a:solidFill>
                          <a:srgbClr val="333333"/>
                        </a:solidFill>
                        <a:latin typeface="Proxima Nova Light" panose="02000506030000020004"/>
                      </a:endParaRPr>
                    </a:p>
                  </a:txBody>
                  <a:tcPr marT="45717" marB="45717"/>
                </a:tc>
                <a:tc>
                  <a:txBody>
                    <a:bodyPr/>
                    <a:lstStyle/>
                    <a:p>
                      <a:pPr marL="285750" indent="-285750">
                        <a:buFont typeface="Arial" panose="020B0604020202020204" pitchFamily="34" charset="0"/>
                        <a:buChar char="•"/>
                      </a:pPr>
                      <a:r>
                        <a:rPr lang="en-US" sz="1400" dirty="0">
                          <a:solidFill>
                            <a:srgbClr val="333333"/>
                          </a:solidFill>
                          <a:latin typeface="Proxima Nova Light" panose="02000506030000020004"/>
                        </a:rPr>
                        <a:t>Understand that veterans may be transitioning from their military career either to continue with similar work or to embark a new career</a:t>
                      </a:r>
                    </a:p>
                  </a:txBody>
                  <a:tcPr marT="45717" marB="45717"/>
                </a:tc>
                <a:extLst>
                  <a:ext uri="{0D108BD9-81ED-4DB2-BD59-A6C34878D82A}">
                    <a16:rowId xmlns:a16="http://schemas.microsoft.com/office/drawing/2014/main" val="4143066082"/>
                  </a:ext>
                </a:extLst>
              </a:tr>
              <a:tr h="778716">
                <a:tc>
                  <a:txBody>
                    <a:bodyPr/>
                    <a:lstStyle/>
                    <a:p>
                      <a:pPr marL="285750" indent="-285750">
                        <a:buFont typeface="Arial" panose="020B0604020202020204" pitchFamily="34" charset="0"/>
                        <a:buChar char="•"/>
                      </a:pPr>
                      <a:r>
                        <a:rPr lang="en-US" sz="1400">
                          <a:solidFill>
                            <a:srgbClr val="333333"/>
                          </a:solidFill>
                          <a:latin typeface="Proxima Nova Light" panose="02000506030000020004"/>
                        </a:rPr>
                        <a:t>Hire based on skillsets rather than on specific specialty areas (e.g., MOS)</a:t>
                      </a:r>
                      <a:endParaRPr lang="en-US" sz="1400" dirty="0">
                        <a:solidFill>
                          <a:srgbClr val="333333"/>
                        </a:solidFill>
                        <a:latin typeface="Proxima Nova Light" panose="02000506030000020004"/>
                      </a:endParaRPr>
                    </a:p>
                  </a:txBody>
                  <a:tcPr marT="45717" marB="45717"/>
                </a:tc>
                <a:tc>
                  <a:txBody>
                    <a:bodyPr/>
                    <a:lstStyle/>
                    <a:p>
                      <a:pPr marL="285750" indent="-285750">
                        <a:buFont typeface="Arial" panose="020B0604020202020204" pitchFamily="34" charset="0"/>
                        <a:buChar char="•"/>
                      </a:pPr>
                      <a:r>
                        <a:rPr lang="en-US" sz="1400" dirty="0">
                          <a:solidFill>
                            <a:srgbClr val="333333"/>
                          </a:solidFill>
                          <a:latin typeface="Proxima Nova Light" panose="02000506030000020004"/>
                        </a:rPr>
                        <a:t>Consider how your position descriptions are written; are they appropriate to attracting veteran candidates; When possible, include “or relevant military experience” to job requirements</a:t>
                      </a:r>
                    </a:p>
                  </a:txBody>
                  <a:tcPr marT="45717" marB="45717"/>
                </a:tc>
                <a:extLst>
                  <a:ext uri="{0D108BD9-81ED-4DB2-BD59-A6C34878D82A}">
                    <a16:rowId xmlns:a16="http://schemas.microsoft.com/office/drawing/2014/main" val="3414204683"/>
                  </a:ext>
                </a:extLst>
              </a:tr>
              <a:tr h="964185">
                <a:tc>
                  <a:txBody>
                    <a:bodyPr/>
                    <a:lstStyle/>
                    <a:p>
                      <a:pPr marL="285750" indent="-285750">
                        <a:buFont typeface="Arial" panose="020B0604020202020204" pitchFamily="34" charset="0"/>
                        <a:buChar char="•"/>
                      </a:pPr>
                      <a:r>
                        <a:rPr lang="en-US" sz="1400">
                          <a:solidFill>
                            <a:srgbClr val="333333"/>
                          </a:solidFill>
                          <a:latin typeface="Proxima Nova Light" panose="02000506030000020004"/>
                        </a:rPr>
                        <a:t>Following a hire, capitalize on veteran employees existing strengths by placing them in roles, delegating responsibilities, or giving assignments that signal the value they bring to the company</a:t>
                      </a:r>
                      <a:endParaRPr lang="en-US" sz="1400" dirty="0">
                        <a:solidFill>
                          <a:srgbClr val="333333"/>
                        </a:solidFill>
                        <a:latin typeface="Proxima Nova Light" panose="02000506030000020004"/>
                      </a:endParaRPr>
                    </a:p>
                  </a:txBody>
                  <a:tcPr marT="45717" marB="45717"/>
                </a:tc>
                <a:tc>
                  <a:txBody>
                    <a:bodyPr/>
                    <a:lstStyle/>
                    <a:p>
                      <a:pPr marL="285750" indent="-285750">
                        <a:buFont typeface="Arial" panose="020B0604020202020204" pitchFamily="34" charset="0"/>
                        <a:buChar char="•"/>
                      </a:pPr>
                      <a:r>
                        <a:rPr lang="en-US" sz="1400">
                          <a:solidFill>
                            <a:srgbClr val="333333"/>
                          </a:solidFill>
                          <a:latin typeface="Proxima Nova Light" panose="02000506030000020004"/>
                        </a:rPr>
                        <a:t>Identify the population of transitioning veterans and create programs to close their business acumen gaps </a:t>
                      </a:r>
                      <a:endParaRPr lang="en-US" sz="1400" dirty="0">
                        <a:solidFill>
                          <a:srgbClr val="333333"/>
                        </a:solidFill>
                        <a:latin typeface="Proxima Nova Light" panose="02000506030000020004"/>
                      </a:endParaRPr>
                    </a:p>
                  </a:txBody>
                  <a:tcPr marT="45717" marB="45717"/>
                </a:tc>
                <a:extLst>
                  <a:ext uri="{0D108BD9-81ED-4DB2-BD59-A6C34878D82A}">
                    <a16:rowId xmlns:a16="http://schemas.microsoft.com/office/drawing/2014/main" val="2524612120"/>
                  </a:ext>
                </a:extLst>
              </a:tr>
              <a:tr h="341863">
                <a:tc>
                  <a:txBody>
                    <a:bodyPr/>
                    <a:lstStyle/>
                    <a:p>
                      <a:pPr marL="285750" indent="-285750">
                        <a:buFont typeface="Arial" panose="020B0604020202020204" pitchFamily="34" charset="0"/>
                        <a:buChar char="•"/>
                      </a:pPr>
                      <a:r>
                        <a:rPr lang="en-US" sz="1400" dirty="0">
                          <a:solidFill>
                            <a:srgbClr val="333333"/>
                          </a:solidFill>
                          <a:latin typeface="Proxima Nova Light" panose="02000506030000020004"/>
                        </a:rPr>
                        <a:t>Utilize mentorship and peer mentoring</a:t>
                      </a:r>
                    </a:p>
                  </a:txBody>
                  <a:tcPr marT="45717" marB="45717"/>
                </a:tc>
                <a:tc>
                  <a:txBody>
                    <a:bodyPr/>
                    <a:lstStyle/>
                    <a:p>
                      <a:pPr marL="285750" indent="-285750">
                        <a:buFont typeface="Arial" panose="020B0604020202020204" pitchFamily="34" charset="0"/>
                        <a:buChar char="•"/>
                      </a:pPr>
                      <a:endParaRPr lang="en-US" sz="1400" dirty="0">
                        <a:solidFill>
                          <a:srgbClr val="333333"/>
                        </a:solidFill>
                        <a:latin typeface="Proxima Nova Light" panose="02000506030000020004"/>
                      </a:endParaRPr>
                    </a:p>
                  </a:txBody>
                  <a:tcPr marT="45717" marB="45717"/>
                </a:tc>
                <a:extLst>
                  <a:ext uri="{0D108BD9-81ED-4DB2-BD59-A6C34878D82A}">
                    <a16:rowId xmlns:a16="http://schemas.microsoft.com/office/drawing/2014/main" val="3321726378"/>
                  </a:ext>
                </a:extLst>
              </a:tr>
            </a:tbl>
          </a:graphicData>
        </a:graphic>
      </p:graphicFrame>
      <p:sp>
        <p:nvSpPr>
          <p:cNvPr id="5" name="TextBox 4">
            <a:extLst>
              <a:ext uri="{FF2B5EF4-FFF2-40B4-BE49-F238E27FC236}">
                <a16:creationId xmlns:a16="http://schemas.microsoft.com/office/drawing/2014/main" id="{90044EA9-3BEE-4F1D-8006-F989D24360A4}"/>
              </a:ext>
            </a:extLst>
          </p:cNvPr>
          <p:cNvSpPr txBox="1"/>
          <p:nvPr/>
        </p:nvSpPr>
        <p:spPr>
          <a:xfrm>
            <a:off x="621321" y="287314"/>
            <a:ext cx="11324602" cy="954107"/>
          </a:xfrm>
          <a:prstGeom prst="rect">
            <a:avLst/>
          </a:prstGeom>
          <a:noFill/>
        </p:spPr>
        <p:txBody>
          <a:bodyPr wrap="square" rtlCol="0">
            <a:spAutoFit/>
          </a:bodyPr>
          <a:lstStyle/>
          <a:p>
            <a:r>
              <a:rPr lang="en-US" sz="2800" b="1" dirty="0">
                <a:solidFill>
                  <a:srgbClr val="1B3B68"/>
                </a:solidFill>
                <a:latin typeface="Proxima Nova Light" panose="02000506030000020004"/>
              </a:rPr>
              <a:t>SUMMARY OF BEST PRACTICES FOR VETERAN AND MILITARY SPOUSE TALENT ACQUISITION</a:t>
            </a:r>
          </a:p>
        </p:txBody>
      </p:sp>
    </p:spTree>
    <p:extLst>
      <p:ext uri="{BB962C8B-B14F-4D97-AF65-F5344CB8AC3E}">
        <p14:creationId xmlns:p14="http://schemas.microsoft.com/office/powerpoint/2010/main" val="231355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0290D7-8AA7-4D57-A756-8CF4DC232BF9}"/>
              </a:ext>
            </a:extLst>
          </p:cNvPr>
          <p:cNvSpPr txBox="1"/>
          <p:nvPr/>
        </p:nvSpPr>
        <p:spPr>
          <a:xfrm>
            <a:off x="500436" y="226144"/>
            <a:ext cx="11615363" cy="1384995"/>
          </a:xfrm>
          <a:prstGeom prst="rect">
            <a:avLst/>
          </a:prstGeom>
          <a:noFill/>
        </p:spPr>
        <p:txBody>
          <a:bodyPr wrap="square" rtlCol="0">
            <a:spAutoFit/>
          </a:bodyPr>
          <a:lstStyle/>
          <a:p>
            <a:r>
              <a:rPr lang="en-US" sz="2800" b="1" dirty="0">
                <a:solidFill>
                  <a:srgbClr val="1B3B68"/>
                </a:solidFill>
                <a:latin typeface="Proxima Nova Light" panose="02000506030000020004"/>
              </a:rPr>
              <a:t>TALENT ACQUISITION: HOW CAN EMPLOYERS SOURCE VETERAN AND MILITARY SPOUSE CANDIDATES? </a:t>
            </a:r>
          </a:p>
          <a:p>
            <a:endParaRPr lang="en-US" sz="2800" b="1" dirty="0">
              <a:solidFill>
                <a:srgbClr val="1B3B68"/>
              </a:solidFill>
              <a:latin typeface="Proxima Nova Light" panose="02000506030000020004"/>
            </a:endParaRPr>
          </a:p>
        </p:txBody>
      </p:sp>
      <p:sp>
        <p:nvSpPr>
          <p:cNvPr id="3" name="TextBox 2">
            <a:extLst>
              <a:ext uri="{FF2B5EF4-FFF2-40B4-BE49-F238E27FC236}">
                <a16:creationId xmlns:a16="http://schemas.microsoft.com/office/drawing/2014/main" id="{1CCFC293-EBBB-4EE6-937F-3168B8912463}"/>
              </a:ext>
            </a:extLst>
          </p:cNvPr>
          <p:cNvSpPr txBox="1"/>
          <p:nvPr/>
        </p:nvSpPr>
        <p:spPr>
          <a:xfrm>
            <a:off x="364162" y="1212116"/>
            <a:ext cx="11751637" cy="461664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333333"/>
                </a:solidFill>
                <a:latin typeface="Proxima Nova Light" panose="02000506030000020004"/>
              </a:rPr>
              <a:t>Set up informal meetings to talk with veterans and/or spouses to learn about their experiences, what they value in an employer and how to locate interested potential hires. </a:t>
            </a:r>
          </a:p>
          <a:p>
            <a:pPr marL="285750" indent="-285750">
              <a:buFont typeface="Arial" panose="020B0604020202020204" pitchFamily="34" charset="0"/>
              <a:buChar char="•"/>
            </a:pPr>
            <a:endParaRPr lang="en-US" sz="1400" dirty="0">
              <a:solidFill>
                <a:srgbClr val="333333"/>
              </a:solidFill>
              <a:latin typeface="Proxima Nova Light" panose="02000506030000020004"/>
            </a:endParaRPr>
          </a:p>
          <a:p>
            <a:pPr marL="285750" indent="-285750">
              <a:buFont typeface="Arial" panose="020B0604020202020204" pitchFamily="34" charset="0"/>
              <a:buChar char="•"/>
            </a:pPr>
            <a:r>
              <a:rPr lang="en-US" sz="1400" dirty="0">
                <a:solidFill>
                  <a:srgbClr val="333333"/>
                </a:solidFill>
                <a:latin typeface="Proxima Nova Light" panose="02000506030000020004"/>
              </a:rPr>
              <a:t>Consider setting up an employee resource group.</a:t>
            </a:r>
          </a:p>
          <a:p>
            <a:endParaRPr lang="en-US" sz="1400" dirty="0">
              <a:solidFill>
                <a:srgbClr val="333333"/>
              </a:solidFill>
              <a:latin typeface="Proxima Nova Light" panose="02000506030000020004"/>
            </a:endParaRPr>
          </a:p>
          <a:p>
            <a:pPr marL="285750" indent="-285750">
              <a:buFont typeface="Arial" panose="020B0604020202020204" pitchFamily="34" charset="0"/>
              <a:buChar char="•"/>
            </a:pPr>
            <a:r>
              <a:rPr lang="en-US" sz="1400" dirty="0">
                <a:solidFill>
                  <a:srgbClr val="333333"/>
                </a:solidFill>
                <a:latin typeface="Proxima Nova Light" panose="02000506030000020004"/>
              </a:rPr>
              <a:t>Cultivate relationships with local universities and community colleges who enroll veteran students.</a:t>
            </a:r>
          </a:p>
          <a:p>
            <a:pPr marL="285750" indent="-285750">
              <a:buFont typeface="Arial" panose="020B0604020202020204" pitchFamily="34" charset="0"/>
              <a:buChar char="•"/>
            </a:pPr>
            <a:endParaRPr lang="en-US" sz="1400" dirty="0">
              <a:solidFill>
                <a:srgbClr val="333333"/>
              </a:solidFill>
              <a:latin typeface="Proxima Nova Light" panose="02000506030000020004"/>
            </a:endParaRPr>
          </a:p>
          <a:p>
            <a:pPr marL="285750" indent="-285750">
              <a:buFont typeface="Arial" panose="020B0604020202020204" pitchFamily="34" charset="0"/>
              <a:buChar char="•"/>
            </a:pPr>
            <a:r>
              <a:rPr lang="en-US" sz="1400" dirty="0">
                <a:solidFill>
                  <a:srgbClr val="333333"/>
                </a:solidFill>
                <a:latin typeface="Proxima Nova Light" panose="02000506030000020004"/>
              </a:rPr>
              <a:t>Consider hosting or planning an event specifically for military spouses.</a:t>
            </a:r>
          </a:p>
          <a:p>
            <a:pPr marL="285750" indent="-285750">
              <a:buFont typeface="Arial" panose="020B0604020202020204" pitchFamily="34" charset="0"/>
              <a:buChar char="•"/>
            </a:pPr>
            <a:endParaRPr lang="en-US" sz="1400" dirty="0">
              <a:solidFill>
                <a:srgbClr val="333333"/>
              </a:solidFill>
              <a:latin typeface="Proxima Nova Light" panose="02000506030000020004"/>
            </a:endParaRPr>
          </a:p>
          <a:p>
            <a:pPr marL="285750" indent="-285750">
              <a:buFont typeface="Arial" panose="020B0604020202020204" pitchFamily="34" charset="0"/>
              <a:buChar char="•"/>
            </a:pPr>
            <a:r>
              <a:rPr lang="en-US" sz="1400" dirty="0">
                <a:solidFill>
                  <a:srgbClr val="333333"/>
                </a:solidFill>
                <a:latin typeface="Proxima Nova Light" panose="02000506030000020004"/>
              </a:rPr>
              <a:t>Use your personal network.</a:t>
            </a:r>
          </a:p>
          <a:p>
            <a:pPr marL="285750" indent="-285750">
              <a:buFont typeface="Arial" panose="020B0604020202020204" pitchFamily="34" charset="0"/>
              <a:buChar char="•"/>
            </a:pPr>
            <a:endParaRPr lang="en-US" sz="1400" dirty="0">
              <a:solidFill>
                <a:srgbClr val="333333"/>
              </a:solidFill>
              <a:latin typeface="Proxima Nova Light" panose="02000506030000020004"/>
            </a:endParaRPr>
          </a:p>
          <a:p>
            <a:pPr marL="285750" indent="-285750">
              <a:buFont typeface="Arial" panose="020B0604020202020204" pitchFamily="34" charset="0"/>
              <a:buChar char="•"/>
            </a:pPr>
            <a:r>
              <a:rPr lang="en-US" sz="1400" dirty="0">
                <a:solidFill>
                  <a:srgbClr val="333333"/>
                </a:solidFill>
                <a:latin typeface="Proxima Nova Light" panose="02000506030000020004"/>
              </a:rPr>
              <a:t>Use social media such as LinkedIn and Facebook.</a:t>
            </a:r>
          </a:p>
          <a:p>
            <a:pPr marL="285750" indent="-285750">
              <a:buFont typeface="Arial" panose="020B0604020202020204" pitchFamily="34" charset="0"/>
              <a:buChar char="•"/>
            </a:pPr>
            <a:endParaRPr lang="en-US" sz="1400" dirty="0">
              <a:solidFill>
                <a:srgbClr val="333333"/>
              </a:solidFill>
              <a:latin typeface="Proxima Nova Light" panose="02000506030000020004"/>
            </a:endParaRPr>
          </a:p>
          <a:p>
            <a:pPr marL="285750" indent="-285750">
              <a:buFont typeface="Arial" panose="020B0604020202020204" pitchFamily="34" charset="0"/>
              <a:buChar char="•"/>
            </a:pPr>
            <a:r>
              <a:rPr lang="en-US" sz="1400" dirty="0">
                <a:solidFill>
                  <a:srgbClr val="333333"/>
                </a:solidFill>
                <a:latin typeface="Proxima Nova Light" panose="02000506030000020004"/>
              </a:rPr>
              <a:t>Talk to companies who already hire veterans and military spouses to learn from their experiences, adopt best practices, and remove barriers.</a:t>
            </a:r>
          </a:p>
          <a:p>
            <a:pPr marL="285750" indent="-285750">
              <a:buFont typeface="Arial" panose="020B0604020202020204" pitchFamily="34" charset="0"/>
              <a:buChar char="•"/>
            </a:pPr>
            <a:endParaRPr lang="en-US" sz="1400" dirty="0">
              <a:solidFill>
                <a:srgbClr val="333333"/>
              </a:solidFill>
              <a:latin typeface="Proxima Nova Light" panose="02000506030000020004"/>
            </a:endParaRPr>
          </a:p>
          <a:p>
            <a:pPr marL="285750" indent="-285750">
              <a:buFont typeface="Arial" panose="020B0604020202020204" pitchFamily="34" charset="0"/>
              <a:buChar char="•"/>
            </a:pPr>
            <a:r>
              <a:rPr lang="en-US" sz="1400" dirty="0">
                <a:solidFill>
                  <a:srgbClr val="333333"/>
                </a:solidFill>
                <a:latin typeface="Proxima Nova Light" panose="02000506030000020004"/>
              </a:rPr>
              <a:t>Clearly identify your interest in hiring military affiliated job candidates in outward facing materials such as websites, social medial, and printed materials.</a:t>
            </a:r>
          </a:p>
          <a:p>
            <a:pPr marL="285750" indent="-285750">
              <a:buFont typeface="Arial" panose="020B0604020202020204" pitchFamily="34" charset="0"/>
              <a:buChar char="•"/>
            </a:pPr>
            <a:endParaRPr lang="en-US" sz="1400" dirty="0">
              <a:solidFill>
                <a:srgbClr val="333333"/>
              </a:solidFill>
              <a:latin typeface="Proxima Nova Light" panose="02000506030000020004"/>
            </a:endParaRPr>
          </a:p>
          <a:p>
            <a:pPr marL="285750" indent="-285750">
              <a:buFont typeface="Arial" panose="020B0604020202020204" pitchFamily="34" charset="0"/>
              <a:buChar char="•"/>
            </a:pPr>
            <a:r>
              <a:rPr lang="en-US" sz="1400" dirty="0">
                <a:solidFill>
                  <a:srgbClr val="333333"/>
                </a:solidFill>
                <a:latin typeface="Proxima Nova Light" panose="02000506030000020004"/>
              </a:rPr>
              <a:t>Identify positions that you believe are a good fit for military spouse candidates; note positions that are remote or telework positions. </a:t>
            </a:r>
          </a:p>
          <a:p>
            <a:pPr marL="285750" indent="-285750">
              <a:buFont typeface="Arial" panose="020B0604020202020204" pitchFamily="34" charset="0"/>
              <a:buChar char="•"/>
            </a:pPr>
            <a:endParaRPr lang="en-US" sz="1400" dirty="0">
              <a:solidFill>
                <a:srgbClr val="333333"/>
              </a:solidFill>
              <a:latin typeface="Proxima Nova Light" panose="02000506030000020004"/>
            </a:endParaRPr>
          </a:p>
          <a:p>
            <a:pPr marL="285750" indent="-285750">
              <a:buFont typeface="Arial" panose="020B0604020202020204" pitchFamily="34" charset="0"/>
              <a:buChar char="•"/>
            </a:pPr>
            <a:r>
              <a:rPr lang="en-US" sz="1400" dirty="0">
                <a:solidFill>
                  <a:srgbClr val="333333"/>
                </a:solidFill>
                <a:latin typeface="Proxima Nova Light" panose="02000506030000020004"/>
              </a:rPr>
              <a:t>Participate in task forces, working groups, hiring events, and convenings to identify potential job candidates.  </a:t>
            </a:r>
          </a:p>
        </p:txBody>
      </p:sp>
    </p:spTree>
    <p:extLst>
      <p:ext uri="{BB962C8B-B14F-4D97-AF65-F5344CB8AC3E}">
        <p14:creationId xmlns:p14="http://schemas.microsoft.com/office/powerpoint/2010/main" val="4115562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E8E3-4FB6-4EF7-B140-0191030DBF8D}"/>
              </a:ext>
            </a:extLst>
          </p:cNvPr>
          <p:cNvSpPr>
            <a:spLocks noGrp="1"/>
          </p:cNvSpPr>
          <p:nvPr>
            <p:ph type="title" idx="4294967295"/>
          </p:nvPr>
        </p:nvSpPr>
        <p:spPr>
          <a:xfrm>
            <a:off x="362064" y="468109"/>
            <a:ext cx="10656887" cy="792163"/>
          </a:xfrm>
        </p:spPr>
        <p:txBody>
          <a:bodyPr>
            <a:normAutofit/>
          </a:bodyPr>
          <a:lstStyle/>
          <a:p>
            <a:r>
              <a:rPr lang="en-US" sz="2800" b="1" dirty="0">
                <a:solidFill>
                  <a:srgbClr val="1B3B68"/>
                </a:solidFill>
                <a:latin typeface="Proxima Nova Light" panose="02000506030000020004"/>
              </a:rPr>
              <a:t>STAGE 3: ONBOARDING</a:t>
            </a:r>
          </a:p>
        </p:txBody>
      </p:sp>
      <p:sp>
        <p:nvSpPr>
          <p:cNvPr id="4" name="Rectangle 3">
            <a:extLst>
              <a:ext uri="{FF2B5EF4-FFF2-40B4-BE49-F238E27FC236}">
                <a16:creationId xmlns:a16="http://schemas.microsoft.com/office/drawing/2014/main" id="{57505C2C-9D3A-45E4-912D-0A420CA446CB}"/>
              </a:ext>
            </a:extLst>
          </p:cNvPr>
          <p:cNvSpPr/>
          <p:nvPr/>
        </p:nvSpPr>
        <p:spPr>
          <a:xfrm>
            <a:off x="1524000" y="1993107"/>
            <a:ext cx="9144000" cy="1635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B603BCAE-DCE5-4556-9301-19B449D8E508}"/>
              </a:ext>
            </a:extLst>
          </p:cNvPr>
          <p:cNvSpPr/>
          <p:nvPr/>
        </p:nvSpPr>
        <p:spPr>
          <a:xfrm>
            <a:off x="1524000" y="3628463"/>
            <a:ext cx="9144000" cy="380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Proxima Nova Light" panose="02000506030000020004"/>
              </a:rPr>
              <a:t>Onboarding delivers three specific goals for your employees:</a:t>
            </a:r>
          </a:p>
        </p:txBody>
      </p:sp>
      <p:sp>
        <p:nvSpPr>
          <p:cNvPr id="6" name="Rectangle 5">
            <a:extLst>
              <a:ext uri="{FF2B5EF4-FFF2-40B4-BE49-F238E27FC236}">
                <a16:creationId xmlns:a16="http://schemas.microsoft.com/office/drawing/2014/main" id="{48396009-9F9A-4A36-8596-159B7D7096B6}"/>
              </a:ext>
            </a:extLst>
          </p:cNvPr>
          <p:cNvSpPr/>
          <p:nvPr/>
        </p:nvSpPr>
        <p:spPr>
          <a:xfrm>
            <a:off x="3651397" y="2079808"/>
            <a:ext cx="6786080" cy="736355"/>
          </a:xfrm>
          <a:prstGeom prst="rect">
            <a:avLst/>
          </a:prstGeom>
        </p:spPr>
        <p:txBody>
          <a:bodyPr wrap="square" lIns="0" rIns="0" anchor="b" anchorCtr="0">
            <a:spAutoFit/>
          </a:bodyPr>
          <a:lstStyle/>
          <a:p>
            <a:pPr>
              <a:lnSpc>
                <a:spcPct val="107000"/>
              </a:lnSpc>
              <a:spcAft>
                <a:spcPts val="600"/>
              </a:spcAft>
            </a:pPr>
            <a:r>
              <a:rPr lang="en-US" sz="2000" b="1" dirty="0">
                <a:solidFill>
                  <a:srgbClr val="333333"/>
                </a:solidFill>
                <a:latin typeface="Proxima Nova Light" panose="02000506030000020004"/>
                <a:cs typeface="Times New Roman" panose="02020603050405020304" pitchFamily="18" charset="0"/>
              </a:rPr>
              <a:t>Now that you have the right talent it’s </a:t>
            </a:r>
            <a:br>
              <a:rPr lang="en-US" sz="2000" b="1" dirty="0">
                <a:solidFill>
                  <a:srgbClr val="333333"/>
                </a:solidFill>
                <a:latin typeface="Proxima Nova Light" panose="02000506030000020004"/>
                <a:cs typeface="Times New Roman" panose="02020603050405020304" pitchFamily="18" charset="0"/>
              </a:rPr>
            </a:br>
            <a:r>
              <a:rPr lang="en-US" sz="2000" b="1" dirty="0">
                <a:solidFill>
                  <a:srgbClr val="333333"/>
                </a:solidFill>
                <a:latin typeface="Proxima Nova Light" panose="02000506030000020004"/>
                <a:cs typeface="Times New Roman" panose="02020603050405020304" pitchFamily="18" charset="0"/>
              </a:rPr>
              <a:t>time to get them fully onboard!</a:t>
            </a:r>
            <a:endParaRPr lang="en-GB" sz="2000" b="1" dirty="0">
              <a:solidFill>
                <a:srgbClr val="333333"/>
              </a:solidFill>
              <a:latin typeface="Proxima Nova Light" panose="02000506030000020004"/>
              <a:cs typeface="Times New Roman" panose="02020603050405020304" pitchFamily="18" charset="0"/>
            </a:endParaRPr>
          </a:p>
        </p:txBody>
      </p:sp>
      <p:cxnSp>
        <p:nvCxnSpPr>
          <p:cNvPr id="7" name="Straight Connector 6">
            <a:extLst>
              <a:ext uri="{FF2B5EF4-FFF2-40B4-BE49-F238E27FC236}">
                <a16:creationId xmlns:a16="http://schemas.microsoft.com/office/drawing/2014/main" id="{AECEED64-DF17-4166-9226-3120108C6564}"/>
              </a:ext>
            </a:extLst>
          </p:cNvPr>
          <p:cNvCxnSpPr>
            <a:cxnSpLocks/>
          </p:cNvCxnSpPr>
          <p:nvPr/>
        </p:nvCxnSpPr>
        <p:spPr>
          <a:xfrm>
            <a:off x="3651397" y="2895627"/>
            <a:ext cx="67860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C88B9AA-CCC9-4E03-88AF-7BCB41F4ED89}"/>
              </a:ext>
            </a:extLst>
          </p:cNvPr>
          <p:cNvSpPr/>
          <p:nvPr/>
        </p:nvSpPr>
        <p:spPr>
          <a:xfrm>
            <a:off x="3651398" y="3026449"/>
            <a:ext cx="6788003" cy="386516"/>
          </a:xfrm>
          <a:prstGeom prst="rect">
            <a:avLst/>
          </a:prstGeom>
        </p:spPr>
        <p:txBody>
          <a:bodyPr wrap="square" lIns="0" tIns="0" rIns="0" bIns="0" anchor="t" anchorCtr="0">
            <a:spAutoFit/>
          </a:bodyPr>
          <a:lstStyle/>
          <a:p>
            <a:pPr>
              <a:lnSpc>
                <a:spcPct val="107000"/>
              </a:lnSpc>
              <a:spcAft>
                <a:spcPts val="600"/>
              </a:spcAft>
            </a:pPr>
            <a:r>
              <a:rPr lang="en-US" sz="1200" dirty="0">
                <a:solidFill>
                  <a:srgbClr val="333333"/>
                </a:solidFill>
                <a:latin typeface="Proxima Nova Light" panose="02000506030000020004"/>
              </a:rPr>
              <a:t>Use processes that allow new employees to learn about the organization, its structure, and its vision, mission and values, as well as to complete an initial new-hire orientation process. </a:t>
            </a:r>
            <a:r>
              <a:rPr lang="en-US" sz="1200" baseline="30000" dirty="0">
                <a:solidFill>
                  <a:srgbClr val="333333"/>
                </a:solidFill>
                <a:latin typeface="Proxima Nova Light" panose="02000506030000020004"/>
              </a:rPr>
              <a:t>(30)</a:t>
            </a:r>
            <a:endParaRPr lang="en-GB" sz="1200" baseline="30000" dirty="0">
              <a:solidFill>
                <a:srgbClr val="333333"/>
              </a:solidFill>
              <a:latin typeface="Proxima Nova Light" panose="02000506030000020004"/>
            </a:endParaRPr>
          </a:p>
        </p:txBody>
      </p:sp>
      <p:cxnSp>
        <p:nvCxnSpPr>
          <p:cNvPr id="9" name="Straight Connector 8">
            <a:extLst>
              <a:ext uri="{FF2B5EF4-FFF2-40B4-BE49-F238E27FC236}">
                <a16:creationId xmlns:a16="http://schemas.microsoft.com/office/drawing/2014/main" id="{3D00F8B7-93C0-4364-8D79-03A688185CB1}"/>
              </a:ext>
            </a:extLst>
          </p:cNvPr>
          <p:cNvCxnSpPr>
            <a:cxnSpLocks/>
          </p:cNvCxnSpPr>
          <p:nvPr/>
        </p:nvCxnSpPr>
        <p:spPr>
          <a:xfrm>
            <a:off x="3329305" y="2274824"/>
            <a:ext cx="0" cy="11317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1FB953F-690D-4FF9-B4F6-04C6588F0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3037" y="2328819"/>
            <a:ext cx="963930" cy="963930"/>
          </a:xfrm>
          <a:prstGeom prst="rect">
            <a:avLst/>
          </a:prstGeom>
        </p:spPr>
      </p:pic>
      <p:cxnSp>
        <p:nvCxnSpPr>
          <p:cNvPr id="11" name="Straight Connector 10">
            <a:extLst>
              <a:ext uri="{FF2B5EF4-FFF2-40B4-BE49-F238E27FC236}">
                <a16:creationId xmlns:a16="http://schemas.microsoft.com/office/drawing/2014/main" id="{3B8ECA8D-F37F-44F6-8797-9CBB2BC32EA7}"/>
              </a:ext>
            </a:extLst>
          </p:cNvPr>
          <p:cNvCxnSpPr/>
          <p:nvPr/>
        </p:nvCxnSpPr>
        <p:spPr>
          <a:xfrm flipH="1">
            <a:off x="1525143" y="4599665"/>
            <a:ext cx="9141714"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167C869-919D-4891-9CB1-22C8846EA42E}"/>
              </a:ext>
            </a:extLst>
          </p:cNvPr>
          <p:cNvSpPr/>
          <p:nvPr/>
        </p:nvSpPr>
        <p:spPr>
          <a:xfrm>
            <a:off x="2638814" y="4194173"/>
            <a:ext cx="810987" cy="81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2E5DF717-4078-4469-ACAE-B041E705237A}"/>
              </a:ext>
            </a:extLst>
          </p:cNvPr>
          <p:cNvSpPr/>
          <p:nvPr/>
        </p:nvSpPr>
        <p:spPr>
          <a:xfrm>
            <a:off x="1754510" y="5134653"/>
            <a:ext cx="2579597" cy="213603"/>
          </a:xfrm>
          <a:prstGeom prst="rect">
            <a:avLst/>
          </a:prstGeom>
        </p:spPr>
        <p:txBody>
          <a:bodyPr wrap="square" lIns="0" tIns="0" rIns="0" bIns="0">
            <a:noAutofit/>
          </a:bodyPr>
          <a:lstStyle/>
          <a:p>
            <a:pPr algn="ctr"/>
            <a:r>
              <a:rPr lang="en-US" sz="1400" b="1" dirty="0">
                <a:solidFill>
                  <a:srgbClr val="1B3B68"/>
                </a:solidFill>
                <a:latin typeface="Proxima Nova Light" panose="02000506030000020004"/>
              </a:rPr>
              <a:t>Acclimate</a:t>
            </a:r>
          </a:p>
        </p:txBody>
      </p:sp>
      <p:sp>
        <p:nvSpPr>
          <p:cNvPr id="18" name="Oval 17">
            <a:extLst>
              <a:ext uri="{FF2B5EF4-FFF2-40B4-BE49-F238E27FC236}">
                <a16:creationId xmlns:a16="http://schemas.microsoft.com/office/drawing/2014/main" id="{01D2AC61-3C20-4E46-9EF3-CA24F9404788}"/>
              </a:ext>
            </a:extLst>
          </p:cNvPr>
          <p:cNvSpPr/>
          <p:nvPr/>
        </p:nvSpPr>
        <p:spPr>
          <a:xfrm>
            <a:off x="5690508" y="4194173"/>
            <a:ext cx="810987" cy="81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4E2D9E9A-052A-41AB-B9F7-604228AF4590}"/>
              </a:ext>
            </a:extLst>
          </p:cNvPr>
          <p:cNvSpPr/>
          <p:nvPr/>
        </p:nvSpPr>
        <p:spPr>
          <a:xfrm>
            <a:off x="4806203" y="5134653"/>
            <a:ext cx="2579597" cy="213603"/>
          </a:xfrm>
          <a:prstGeom prst="rect">
            <a:avLst/>
          </a:prstGeom>
        </p:spPr>
        <p:txBody>
          <a:bodyPr wrap="square" lIns="0" tIns="0" rIns="0" bIns="0">
            <a:noAutofit/>
          </a:bodyPr>
          <a:lstStyle/>
          <a:p>
            <a:pPr algn="ctr"/>
            <a:r>
              <a:rPr lang="en-US" sz="1400" b="1" dirty="0">
                <a:solidFill>
                  <a:srgbClr val="1B3B68"/>
                </a:solidFill>
                <a:latin typeface="Proxima Nova Light" panose="02000506030000020004"/>
              </a:rPr>
              <a:t>Engage</a:t>
            </a:r>
          </a:p>
        </p:txBody>
      </p:sp>
      <p:sp>
        <p:nvSpPr>
          <p:cNvPr id="20" name="Oval 19">
            <a:extLst>
              <a:ext uri="{FF2B5EF4-FFF2-40B4-BE49-F238E27FC236}">
                <a16:creationId xmlns:a16="http://schemas.microsoft.com/office/drawing/2014/main" id="{51FE7232-F3B1-4242-827A-CD701DA3800D}"/>
              </a:ext>
            </a:extLst>
          </p:cNvPr>
          <p:cNvSpPr/>
          <p:nvPr/>
        </p:nvSpPr>
        <p:spPr>
          <a:xfrm>
            <a:off x="8744109" y="4194173"/>
            <a:ext cx="810987" cy="81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685C4237-E923-42F1-896D-243E4E8F201C}"/>
              </a:ext>
            </a:extLst>
          </p:cNvPr>
          <p:cNvSpPr/>
          <p:nvPr/>
        </p:nvSpPr>
        <p:spPr>
          <a:xfrm>
            <a:off x="7859804" y="5134653"/>
            <a:ext cx="2579597" cy="213603"/>
          </a:xfrm>
          <a:prstGeom prst="rect">
            <a:avLst/>
          </a:prstGeom>
        </p:spPr>
        <p:txBody>
          <a:bodyPr wrap="square" lIns="0" tIns="0" rIns="0" bIns="0">
            <a:noAutofit/>
          </a:bodyPr>
          <a:lstStyle/>
          <a:p>
            <a:pPr algn="ctr"/>
            <a:r>
              <a:rPr lang="en-US" sz="1400" b="1" dirty="0">
                <a:solidFill>
                  <a:srgbClr val="1B3B68"/>
                </a:solidFill>
                <a:latin typeface="Proxima Nova Light" panose="02000506030000020004"/>
              </a:rPr>
              <a:t>Retain</a:t>
            </a:r>
          </a:p>
        </p:txBody>
      </p:sp>
      <p:pic>
        <p:nvPicPr>
          <p:cNvPr id="23" name="Graphic 22">
            <a:extLst>
              <a:ext uri="{FF2B5EF4-FFF2-40B4-BE49-F238E27FC236}">
                <a16:creationId xmlns:a16="http://schemas.microsoft.com/office/drawing/2014/main" id="{99E7ECC0-33E9-4467-A2AA-356077BA7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99257" y="4354616"/>
            <a:ext cx="490098" cy="490098"/>
          </a:xfrm>
          <a:prstGeom prst="rect">
            <a:avLst/>
          </a:prstGeom>
        </p:spPr>
      </p:pic>
      <p:pic>
        <p:nvPicPr>
          <p:cNvPr id="25" name="Graphic 24">
            <a:extLst>
              <a:ext uri="{FF2B5EF4-FFF2-40B4-BE49-F238E27FC236}">
                <a16:creationId xmlns:a16="http://schemas.microsoft.com/office/drawing/2014/main" id="{C6AF247D-0E39-49BB-AB0E-B03F3F0C8C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73351" y="4377016"/>
            <a:ext cx="445301" cy="445301"/>
          </a:xfrm>
          <a:prstGeom prst="rect">
            <a:avLst/>
          </a:prstGeom>
        </p:spPr>
      </p:pic>
      <p:pic>
        <p:nvPicPr>
          <p:cNvPr id="27" name="Graphic 26">
            <a:extLst>
              <a:ext uri="{FF2B5EF4-FFF2-40B4-BE49-F238E27FC236}">
                <a16:creationId xmlns:a16="http://schemas.microsoft.com/office/drawing/2014/main" id="{6F60012A-25C8-4213-A890-0FE11E114F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28017" y="4378081"/>
            <a:ext cx="443168" cy="443168"/>
          </a:xfrm>
          <a:prstGeom prst="rect">
            <a:avLst/>
          </a:prstGeom>
        </p:spPr>
      </p:pic>
      <p:sp>
        <p:nvSpPr>
          <p:cNvPr id="24" name="Rectangle 23">
            <a:extLst>
              <a:ext uri="{FF2B5EF4-FFF2-40B4-BE49-F238E27FC236}">
                <a16:creationId xmlns:a16="http://schemas.microsoft.com/office/drawing/2014/main" id="{D7029720-82F4-4DE1-AF8E-0B76B4C2F358}"/>
              </a:ext>
            </a:extLst>
          </p:cNvPr>
          <p:cNvSpPr/>
          <p:nvPr/>
        </p:nvSpPr>
        <p:spPr>
          <a:xfrm>
            <a:off x="8846345" y="0"/>
            <a:ext cx="1593057" cy="236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ONBOARDING</a:t>
            </a:r>
          </a:p>
        </p:txBody>
      </p:sp>
    </p:spTree>
    <p:extLst>
      <p:ext uri="{BB962C8B-B14F-4D97-AF65-F5344CB8AC3E}">
        <p14:creationId xmlns:p14="http://schemas.microsoft.com/office/powerpoint/2010/main" val="3311725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A70E5-1052-4110-96B9-D1484BE56838}"/>
              </a:ext>
            </a:extLst>
          </p:cNvPr>
          <p:cNvSpPr>
            <a:spLocks noGrp="1"/>
          </p:cNvSpPr>
          <p:nvPr>
            <p:ph type="title" idx="4294967295"/>
          </p:nvPr>
        </p:nvSpPr>
        <p:spPr>
          <a:xfrm>
            <a:off x="599776" y="490374"/>
            <a:ext cx="10656887" cy="792163"/>
          </a:xfrm>
        </p:spPr>
        <p:txBody>
          <a:bodyPr>
            <a:normAutofit/>
          </a:bodyPr>
          <a:lstStyle/>
          <a:p>
            <a:r>
              <a:rPr lang="en-US" sz="2800" b="1" dirty="0">
                <a:solidFill>
                  <a:srgbClr val="1B3B68"/>
                </a:solidFill>
                <a:latin typeface="Proxima Nova Light" panose="02000506030000020004"/>
              </a:rPr>
              <a:t>ONBOARDING GOALS</a:t>
            </a:r>
          </a:p>
        </p:txBody>
      </p:sp>
      <p:sp>
        <p:nvSpPr>
          <p:cNvPr id="4" name="Rectangle 3">
            <a:extLst>
              <a:ext uri="{FF2B5EF4-FFF2-40B4-BE49-F238E27FC236}">
                <a16:creationId xmlns:a16="http://schemas.microsoft.com/office/drawing/2014/main" id="{9A229FB8-A786-42BD-8AB7-043022C626A9}"/>
              </a:ext>
            </a:extLst>
          </p:cNvPr>
          <p:cNvSpPr/>
          <p:nvPr/>
        </p:nvSpPr>
        <p:spPr>
          <a:xfrm>
            <a:off x="3964246" y="1993106"/>
            <a:ext cx="6703755" cy="3463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latin typeface="Proxima Nova Light" panose="02000506030000020004"/>
            </a:endParaRPr>
          </a:p>
        </p:txBody>
      </p:sp>
      <p:sp>
        <p:nvSpPr>
          <p:cNvPr id="5" name="Rectangle 4">
            <a:extLst>
              <a:ext uri="{FF2B5EF4-FFF2-40B4-BE49-F238E27FC236}">
                <a16:creationId xmlns:a16="http://schemas.microsoft.com/office/drawing/2014/main" id="{96CEFBD3-E4BB-4675-B58F-1C231A71FD9F}"/>
              </a:ext>
            </a:extLst>
          </p:cNvPr>
          <p:cNvSpPr/>
          <p:nvPr/>
        </p:nvSpPr>
        <p:spPr>
          <a:xfrm>
            <a:off x="1524000" y="1993106"/>
            <a:ext cx="2401808" cy="3463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6" name="Rectangle 5">
            <a:extLst>
              <a:ext uri="{FF2B5EF4-FFF2-40B4-BE49-F238E27FC236}">
                <a16:creationId xmlns:a16="http://schemas.microsoft.com/office/drawing/2014/main" id="{A8C4D892-7CF4-4034-BDE5-F34294E020A2}"/>
              </a:ext>
            </a:extLst>
          </p:cNvPr>
          <p:cNvSpPr/>
          <p:nvPr/>
        </p:nvSpPr>
        <p:spPr>
          <a:xfrm rot="5400000">
            <a:off x="2195913" y="3688065"/>
            <a:ext cx="3463290" cy="733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F3C79443-E083-4F5D-8D86-192D51FFC601}"/>
              </a:ext>
            </a:extLst>
          </p:cNvPr>
          <p:cNvSpPr/>
          <p:nvPr/>
        </p:nvSpPr>
        <p:spPr>
          <a:xfrm>
            <a:off x="1752600" y="3585746"/>
            <a:ext cx="2008920" cy="1384995"/>
          </a:xfrm>
          <a:prstGeom prst="rect">
            <a:avLst/>
          </a:prstGeom>
        </p:spPr>
        <p:txBody>
          <a:bodyPr wrap="square" lIns="0" tIns="0" rIns="0" bIns="0">
            <a:spAutoFit/>
          </a:bodyPr>
          <a:lstStyle/>
          <a:p>
            <a:pPr algn="ctr"/>
            <a:r>
              <a:rPr lang="en-US" b="1" dirty="0">
                <a:solidFill>
                  <a:schemeClr val="bg1"/>
                </a:solidFill>
                <a:latin typeface="Proxima Nova Light" panose="02000506030000020004"/>
              </a:rPr>
              <a:t>We found the talent, let’s keep the talent by attaining these </a:t>
            </a:r>
            <a:br>
              <a:rPr lang="en-US" b="1" dirty="0">
                <a:solidFill>
                  <a:schemeClr val="bg1"/>
                </a:solidFill>
                <a:latin typeface="Proxima Nova Light" panose="02000506030000020004"/>
              </a:rPr>
            </a:br>
            <a:r>
              <a:rPr lang="en-US" b="1" dirty="0">
                <a:solidFill>
                  <a:schemeClr val="bg1"/>
                </a:solidFill>
                <a:latin typeface="Proxima Nova Light" panose="02000506030000020004"/>
              </a:rPr>
              <a:t>3 goals</a:t>
            </a:r>
          </a:p>
        </p:txBody>
      </p:sp>
      <p:pic>
        <p:nvPicPr>
          <p:cNvPr id="11" name="Graphic 10">
            <a:extLst>
              <a:ext uri="{FF2B5EF4-FFF2-40B4-BE49-F238E27FC236}">
                <a16:creationId xmlns:a16="http://schemas.microsoft.com/office/drawing/2014/main" id="{6AC0840B-0DF7-41C0-94E2-011F96153B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2600" y="2480192"/>
            <a:ext cx="952500" cy="952500"/>
          </a:xfrm>
          <a:prstGeom prst="rect">
            <a:avLst/>
          </a:prstGeom>
        </p:spPr>
      </p:pic>
      <p:grpSp>
        <p:nvGrpSpPr>
          <p:cNvPr id="29" name="Group 28">
            <a:extLst>
              <a:ext uri="{FF2B5EF4-FFF2-40B4-BE49-F238E27FC236}">
                <a16:creationId xmlns:a16="http://schemas.microsoft.com/office/drawing/2014/main" id="{38AAD22B-01FF-4750-BE23-16E8C8672461}"/>
              </a:ext>
            </a:extLst>
          </p:cNvPr>
          <p:cNvGrpSpPr/>
          <p:nvPr/>
        </p:nvGrpSpPr>
        <p:grpSpPr>
          <a:xfrm>
            <a:off x="4344248" y="2144650"/>
            <a:ext cx="6095153" cy="1415951"/>
            <a:chOff x="3760328" y="1825131"/>
            <a:chExt cx="8126871" cy="1887934"/>
          </a:xfrm>
        </p:grpSpPr>
        <p:grpSp>
          <p:nvGrpSpPr>
            <p:cNvPr id="13" name="Group 12">
              <a:extLst>
                <a:ext uri="{FF2B5EF4-FFF2-40B4-BE49-F238E27FC236}">
                  <a16:creationId xmlns:a16="http://schemas.microsoft.com/office/drawing/2014/main" id="{82DA2531-50D9-4A01-A77E-65B740A68941}"/>
                </a:ext>
              </a:extLst>
            </p:cNvPr>
            <p:cNvGrpSpPr/>
            <p:nvPr/>
          </p:nvGrpSpPr>
          <p:grpSpPr>
            <a:xfrm>
              <a:off x="3760328" y="1825131"/>
              <a:ext cx="8126871" cy="307776"/>
              <a:chOff x="3760328" y="1785266"/>
              <a:chExt cx="8126871" cy="307776"/>
            </a:xfrm>
          </p:grpSpPr>
          <p:sp>
            <p:nvSpPr>
              <p:cNvPr id="14" name="Rectangle 13">
                <a:extLst>
                  <a:ext uri="{FF2B5EF4-FFF2-40B4-BE49-F238E27FC236}">
                    <a16:creationId xmlns:a16="http://schemas.microsoft.com/office/drawing/2014/main" id="{E6444BD7-42C1-4145-8A1E-4CC4AA284089}"/>
                  </a:ext>
                </a:extLst>
              </p:cNvPr>
              <p:cNvSpPr/>
              <p:nvPr/>
            </p:nvSpPr>
            <p:spPr>
              <a:xfrm>
                <a:off x="4225912" y="1785266"/>
                <a:ext cx="7661287" cy="307776"/>
              </a:xfrm>
              <a:prstGeom prst="rect">
                <a:avLst/>
              </a:prstGeom>
            </p:spPr>
            <p:txBody>
              <a:bodyPr wrap="square" lIns="0" tIns="0" rIns="0" bIns="0" anchor="ctr" anchorCtr="0">
                <a:spAutoFit/>
              </a:bodyPr>
              <a:lstStyle/>
              <a:p>
                <a:r>
                  <a:rPr lang="en-US" sz="1500" b="1" dirty="0">
                    <a:solidFill>
                      <a:schemeClr val="accent1"/>
                    </a:solidFill>
                    <a:latin typeface="Proxima Nova Light" panose="02000506030000020004"/>
                  </a:rPr>
                  <a:t>Acclimate</a:t>
                </a:r>
              </a:p>
            </p:txBody>
          </p:sp>
          <p:pic>
            <p:nvPicPr>
              <p:cNvPr id="15" name="Graphic 14">
                <a:extLst>
                  <a:ext uri="{FF2B5EF4-FFF2-40B4-BE49-F238E27FC236}">
                    <a16:creationId xmlns:a16="http://schemas.microsoft.com/office/drawing/2014/main" id="{AA5F61B2-3FBC-4460-BD55-A1FF14FE677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1792595"/>
                <a:ext cx="293116" cy="293116"/>
              </a:xfrm>
              <a:prstGeom prst="rect">
                <a:avLst/>
              </a:prstGeom>
            </p:spPr>
          </p:pic>
        </p:grpSp>
        <p:sp>
          <p:nvSpPr>
            <p:cNvPr id="18" name="Rectangle 17">
              <a:extLst>
                <a:ext uri="{FF2B5EF4-FFF2-40B4-BE49-F238E27FC236}">
                  <a16:creationId xmlns:a16="http://schemas.microsoft.com/office/drawing/2014/main" id="{0B6A2231-DCC1-4950-A080-4144A745765B}"/>
                </a:ext>
              </a:extLst>
            </p:cNvPr>
            <p:cNvSpPr/>
            <p:nvPr/>
          </p:nvSpPr>
          <p:spPr>
            <a:xfrm>
              <a:off x="4225905" y="2163922"/>
              <a:ext cx="7661287" cy="1549143"/>
            </a:xfrm>
            <a:prstGeom prst="rect">
              <a:avLst/>
            </a:prstGeom>
          </p:spPr>
          <p:txBody>
            <a:bodyPr wrap="square" lIns="0" tIns="0" rIns="0" bIns="0" anchor="t" anchorCtr="0">
              <a:spAutoFit/>
            </a:bodyPr>
            <a:lstStyle/>
            <a:p>
              <a:pPr marL="137160" indent="-137160">
                <a:buFont typeface="Arial" panose="020B0604020202020204" pitchFamily="34" charset="0"/>
                <a:buChar char="•"/>
              </a:pPr>
              <a:r>
                <a:rPr lang="en-US" sz="1200" dirty="0">
                  <a:latin typeface="Proxima Nova Light" panose="02000506030000020004"/>
                </a:rPr>
                <a:t>Discuss what the company expects from them</a:t>
              </a:r>
            </a:p>
            <a:p>
              <a:pPr marL="137160" indent="-137160">
                <a:buFont typeface="Arial" panose="020B0604020202020204" pitchFamily="34" charset="0"/>
                <a:buChar char="•"/>
              </a:pPr>
              <a:r>
                <a:rPr lang="en-US" sz="1200" dirty="0">
                  <a:latin typeface="Proxima Nova Light" panose="02000506030000020004"/>
                </a:rPr>
                <a:t>Detail the role they will play in achieving team or company goals</a:t>
              </a:r>
            </a:p>
            <a:p>
              <a:pPr marL="137160" indent="-137160">
                <a:buFont typeface="Arial" panose="020B0604020202020204" pitchFamily="34" charset="0"/>
                <a:buChar char="•"/>
              </a:pPr>
              <a:r>
                <a:rPr lang="en-US" sz="1200" dirty="0">
                  <a:latin typeface="Proxima Nova Light" panose="02000506030000020004"/>
                </a:rPr>
                <a:t>Manage expectations on what they can expect from the company </a:t>
              </a:r>
            </a:p>
            <a:p>
              <a:pPr marL="274320" lvl="2" indent="-137160" defTabSz="685800">
                <a:spcBef>
                  <a:spcPts val="450"/>
                </a:spcBef>
                <a:buFont typeface="Arial" panose="020B0604020202020204" pitchFamily="34" charset="0"/>
                <a:buChar char="–"/>
              </a:pPr>
              <a:r>
                <a:rPr lang="en-US" sz="900" dirty="0">
                  <a:latin typeface="Proxima Nova Light" panose="02000506030000020004"/>
                </a:rPr>
                <a:t>Management support </a:t>
              </a:r>
            </a:p>
            <a:p>
              <a:pPr marL="274320" lvl="2" indent="-137160" defTabSz="685800">
                <a:spcBef>
                  <a:spcPts val="450"/>
                </a:spcBef>
                <a:buFont typeface="Arial" panose="020B0604020202020204" pitchFamily="34" charset="0"/>
                <a:buChar char="–"/>
              </a:pPr>
              <a:r>
                <a:rPr lang="en-US" sz="900" dirty="0">
                  <a:latin typeface="Proxima Nova Light" panose="02000506030000020004"/>
                </a:rPr>
                <a:t>Availability of resources </a:t>
              </a:r>
            </a:p>
            <a:p>
              <a:pPr marL="274320" lvl="2" indent="-137160" defTabSz="685800">
                <a:spcBef>
                  <a:spcPts val="450"/>
                </a:spcBef>
                <a:buFont typeface="Arial" panose="020B0604020202020204" pitchFamily="34" charset="0"/>
                <a:buChar char="–"/>
              </a:pPr>
              <a:r>
                <a:rPr lang="en-US" sz="900" dirty="0">
                  <a:latin typeface="Proxima Nova Light" panose="02000506030000020004"/>
                </a:rPr>
                <a:t>Performance reviews. </a:t>
              </a:r>
            </a:p>
          </p:txBody>
        </p:sp>
      </p:grpSp>
      <p:grpSp>
        <p:nvGrpSpPr>
          <p:cNvPr id="28" name="Group 27">
            <a:extLst>
              <a:ext uri="{FF2B5EF4-FFF2-40B4-BE49-F238E27FC236}">
                <a16:creationId xmlns:a16="http://schemas.microsoft.com/office/drawing/2014/main" id="{2366AF88-1950-4777-B9FB-DC5D2F878582}"/>
              </a:ext>
            </a:extLst>
          </p:cNvPr>
          <p:cNvGrpSpPr/>
          <p:nvPr/>
        </p:nvGrpSpPr>
        <p:grpSpPr>
          <a:xfrm>
            <a:off x="4344248" y="3795674"/>
            <a:ext cx="6095153" cy="623426"/>
            <a:chOff x="3760328" y="3429001"/>
            <a:chExt cx="8126871" cy="831234"/>
          </a:xfrm>
        </p:grpSpPr>
        <p:grpSp>
          <p:nvGrpSpPr>
            <p:cNvPr id="19" name="Group 18">
              <a:extLst>
                <a:ext uri="{FF2B5EF4-FFF2-40B4-BE49-F238E27FC236}">
                  <a16:creationId xmlns:a16="http://schemas.microsoft.com/office/drawing/2014/main" id="{96414769-F682-462E-A006-B4A0AAA0E378}"/>
                </a:ext>
              </a:extLst>
            </p:cNvPr>
            <p:cNvGrpSpPr/>
            <p:nvPr/>
          </p:nvGrpSpPr>
          <p:grpSpPr>
            <a:xfrm>
              <a:off x="3760328" y="3429001"/>
              <a:ext cx="8126871" cy="307776"/>
              <a:chOff x="3760328" y="1785266"/>
              <a:chExt cx="8126871" cy="307776"/>
            </a:xfrm>
          </p:grpSpPr>
          <p:sp>
            <p:nvSpPr>
              <p:cNvPr id="20" name="Rectangle 19">
                <a:extLst>
                  <a:ext uri="{FF2B5EF4-FFF2-40B4-BE49-F238E27FC236}">
                    <a16:creationId xmlns:a16="http://schemas.microsoft.com/office/drawing/2014/main" id="{6AFC295C-3A07-4D67-A17D-2923D6CF56AB}"/>
                  </a:ext>
                </a:extLst>
              </p:cNvPr>
              <p:cNvSpPr/>
              <p:nvPr/>
            </p:nvSpPr>
            <p:spPr>
              <a:xfrm>
                <a:off x="4225912" y="1785266"/>
                <a:ext cx="7661287" cy="307776"/>
              </a:xfrm>
              <a:prstGeom prst="rect">
                <a:avLst/>
              </a:prstGeom>
            </p:spPr>
            <p:txBody>
              <a:bodyPr wrap="square" lIns="0" tIns="0" rIns="0" bIns="0" anchor="ctr" anchorCtr="0">
                <a:spAutoFit/>
              </a:bodyPr>
              <a:lstStyle/>
              <a:p>
                <a:r>
                  <a:rPr lang="en-US" sz="1500" b="1" dirty="0">
                    <a:solidFill>
                      <a:schemeClr val="accent1"/>
                    </a:solidFill>
                    <a:latin typeface="Proxima Nova Light" panose="02000506030000020004"/>
                  </a:rPr>
                  <a:t>Engage</a:t>
                </a:r>
              </a:p>
            </p:txBody>
          </p:sp>
          <p:pic>
            <p:nvPicPr>
              <p:cNvPr id="21" name="Graphic 20">
                <a:extLst>
                  <a:ext uri="{FF2B5EF4-FFF2-40B4-BE49-F238E27FC236}">
                    <a16:creationId xmlns:a16="http://schemas.microsoft.com/office/drawing/2014/main" id="{9BADFCAF-086A-4436-8FD2-8EF2C4D586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1792595"/>
                <a:ext cx="293116" cy="293116"/>
              </a:xfrm>
              <a:prstGeom prst="rect">
                <a:avLst/>
              </a:prstGeom>
            </p:spPr>
          </p:pic>
        </p:grpSp>
        <p:sp>
          <p:nvSpPr>
            <p:cNvPr id="22" name="Rectangle 21">
              <a:extLst>
                <a:ext uri="{FF2B5EF4-FFF2-40B4-BE49-F238E27FC236}">
                  <a16:creationId xmlns:a16="http://schemas.microsoft.com/office/drawing/2014/main" id="{E68BADA8-11DB-4ABD-8265-61F0820A7203}"/>
                </a:ext>
              </a:extLst>
            </p:cNvPr>
            <p:cNvSpPr/>
            <p:nvPr/>
          </p:nvSpPr>
          <p:spPr>
            <a:xfrm>
              <a:off x="4225905" y="3767793"/>
              <a:ext cx="7661287" cy="492442"/>
            </a:xfrm>
            <a:prstGeom prst="rect">
              <a:avLst/>
            </a:prstGeom>
          </p:spPr>
          <p:txBody>
            <a:bodyPr wrap="square" lIns="0" tIns="0" rIns="0" bIns="0" anchor="t" anchorCtr="0">
              <a:spAutoFit/>
            </a:bodyPr>
            <a:lstStyle/>
            <a:p>
              <a:pPr marL="137160" indent="-137160">
                <a:buFont typeface="Arial" panose="020B0604020202020204" pitchFamily="34" charset="0"/>
                <a:buChar char="•"/>
              </a:pPr>
              <a:r>
                <a:rPr lang="en-US" sz="1200" dirty="0">
                  <a:latin typeface="Proxima Nova Light" panose="02000506030000020004"/>
                </a:rPr>
                <a:t>Build supportive relationships between a new employee and management</a:t>
              </a:r>
            </a:p>
            <a:p>
              <a:pPr marL="137160" indent="-137160">
                <a:buFont typeface="Arial" panose="020B0604020202020204" pitchFamily="34" charset="0"/>
                <a:buChar char="•"/>
              </a:pPr>
              <a:r>
                <a:rPr lang="en-US" sz="1200" dirty="0">
                  <a:latin typeface="Proxima Nova Light" panose="02000506030000020004"/>
                </a:rPr>
                <a:t>Emphasize company's commitment professional growth and talent recognition</a:t>
              </a:r>
              <a:endParaRPr lang="en-US" sz="1200" baseline="30000" dirty="0">
                <a:latin typeface="Proxima Nova Light" panose="02000506030000020004"/>
              </a:endParaRPr>
            </a:p>
          </p:txBody>
        </p:sp>
      </p:grpSp>
      <p:grpSp>
        <p:nvGrpSpPr>
          <p:cNvPr id="27" name="Group 26">
            <a:extLst>
              <a:ext uri="{FF2B5EF4-FFF2-40B4-BE49-F238E27FC236}">
                <a16:creationId xmlns:a16="http://schemas.microsoft.com/office/drawing/2014/main" id="{EDC3BA4F-44BB-4E4E-A4D8-6E439F8F024D}"/>
              </a:ext>
            </a:extLst>
          </p:cNvPr>
          <p:cNvGrpSpPr/>
          <p:nvPr/>
        </p:nvGrpSpPr>
        <p:grpSpPr>
          <a:xfrm>
            <a:off x="4344248" y="4673415"/>
            <a:ext cx="6095153" cy="623426"/>
            <a:chOff x="3760328" y="4780598"/>
            <a:chExt cx="8126871" cy="831234"/>
          </a:xfrm>
        </p:grpSpPr>
        <p:grpSp>
          <p:nvGrpSpPr>
            <p:cNvPr id="23" name="Group 22">
              <a:extLst>
                <a:ext uri="{FF2B5EF4-FFF2-40B4-BE49-F238E27FC236}">
                  <a16:creationId xmlns:a16="http://schemas.microsoft.com/office/drawing/2014/main" id="{00EA85E8-8137-40F0-B6A6-2EF04CA1BE5B}"/>
                </a:ext>
              </a:extLst>
            </p:cNvPr>
            <p:cNvGrpSpPr/>
            <p:nvPr/>
          </p:nvGrpSpPr>
          <p:grpSpPr>
            <a:xfrm>
              <a:off x="3760328" y="4780598"/>
              <a:ext cx="8126871" cy="307776"/>
              <a:chOff x="3760328" y="1785266"/>
              <a:chExt cx="8126871" cy="307776"/>
            </a:xfrm>
          </p:grpSpPr>
          <p:sp>
            <p:nvSpPr>
              <p:cNvPr id="24" name="Rectangle 23">
                <a:extLst>
                  <a:ext uri="{FF2B5EF4-FFF2-40B4-BE49-F238E27FC236}">
                    <a16:creationId xmlns:a16="http://schemas.microsoft.com/office/drawing/2014/main" id="{12CFB363-C5EF-4978-A6FB-4A09007B324D}"/>
                  </a:ext>
                </a:extLst>
              </p:cNvPr>
              <p:cNvSpPr/>
              <p:nvPr/>
            </p:nvSpPr>
            <p:spPr>
              <a:xfrm>
                <a:off x="4225912" y="1785266"/>
                <a:ext cx="7661287" cy="307776"/>
              </a:xfrm>
              <a:prstGeom prst="rect">
                <a:avLst/>
              </a:prstGeom>
            </p:spPr>
            <p:txBody>
              <a:bodyPr wrap="square" lIns="0" tIns="0" rIns="0" bIns="0" anchor="ctr" anchorCtr="0">
                <a:spAutoFit/>
              </a:bodyPr>
              <a:lstStyle/>
              <a:p>
                <a:r>
                  <a:rPr lang="en-US" sz="1500" b="1" dirty="0">
                    <a:solidFill>
                      <a:schemeClr val="accent1"/>
                    </a:solidFill>
                    <a:latin typeface="Proxima Nova Light" panose="02000506030000020004"/>
                  </a:rPr>
                  <a:t>Retain</a:t>
                </a:r>
              </a:p>
            </p:txBody>
          </p:sp>
          <p:pic>
            <p:nvPicPr>
              <p:cNvPr id="25" name="Graphic 24">
                <a:extLst>
                  <a:ext uri="{FF2B5EF4-FFF2-40B4-BE49-F238E27FC236}">
                    <a16:creationId xmlns:a16="http://schemas.microsoft.com/office/drawing/2014/main" id="{E85DF993-CEFC-4020-BF93-94AA00D5AB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0328" y="1792595"/>
                <a:ext cx="293116" cy="293116"/>
              </a:xfrm>
              <a:prstGeom prst="rect">
                <a:avLst/>
              </a:prstGeom>
            </p:spPr>
          </p:pic>
        </p:grpSp>
        <p:sp>
          <p:nvSpPr>
            <p:cNvPr id="26" name="Rectangle 25">
              <a:extLst>
                <a:ext uri="{FF2B5EF4-FFF2-40B4-BE49-F238E27FC236}">
                  <a16:creationId xmlns:a16="http://schemas.microsoft.com/office/drawing/2014/main" id="{E6316CF1-23D6-49BE-A897-178F312394E9}"/>
                </a:ext>
              </a:extLst>
            </p:cNvPr>
            <p:cNvSpPr/>
            <p:nvPr/>
          </p:nvSpPr>
          <p:spPr>
            <a:xfrm>
              <a:off x="4225905" y="5119390"/>
              <a:ext cx="7661287" cy="492442"/>
            </a:xfrm>
            <a:prstGeom prst="rect">
              <a:avLst/>
            </a:prstGeom>
          </p:spPr>
          <p:txBody>
            <a:bodyPr wrap="square" lIns="0" tIns="0" rIns="0" bIns="0" anchor="t" anchorCtr="0">
              <a:spAutoFit/>
            </a:bodyPr>
            <a:lstStyle/>
            <a:p>
              <a:pPr marL="137160" indent="-137160">
                <a:buFont typeface="Arial" panose="020B0604020202020204" pitchFamily="34" charset="0"/>
                <a:buChar char="•"/>
              </a:pPr>
              <a:r>
                <a:rPr lang="en-US" sz="1200" dirty="0">
                  <a:latin typeface="Proxima Nova Light" panose="02000506030000020004"/>
                </a:rPr>
                <a:t>Increase retention rates</a:t>
              </a:r>
            </a:p>
            <a:p>
              <a:pPr marL="137160" indent="-137160">
                <a:buFont typeface="Arial" panose="020B0604020202020204" pitchFamily="34" charset="0"/>
                <a:buChar char="•"/>
              </a:pPr>
              <a:r>
                <a:rPr lang="en-US" sz="1200" dirty="0">
                  <a:latin typeface="Proxima Nova Light" panose="02000506030000020004"/>
                </a:rPr>
                <a:t>Decrease monetary costs </a:t>
              </a:r>
              <a:r>
                <a:rPr lang="en-US" sz="1200" baseline="30000" dirty="0">
                  <a:latin typeface="Proxima Nova Light" panose="02000506030000020004"/>
                </a:rPr>
                <a:t>(31)</a:t>
              </a:r>
            </a:p>
          </p:txBody>
        </p:sp>
      </p:grpSp>
      <p:cxnSp>
        <p:nvCxnSpPr>
          <p:cNvPr id="16" name="Straight Connector 15">
            <a:extLst>
              <a:ext uri="{FF2B5EF4-FFF2-40B4-BE49-F238E27FC236}">
                <a16:creationId xmlns:a16="http://schemas.microsoft.com/office/drawing/2014/main" id="{69B136DE-BBD9-42F0-ADA5-0545EC71C819}"/>
              </a:ext>
            </a:extLst>
          </p:cNvPr>
          <p:cNvCxnSpPr>
            <a:cxnSpLocks/>
          </p:cNvCxnSpPr>
          <p:nvPr/>
        </p:nvCxnSpPr>
        <p:spPr>
          <a:xfrm flipV="1">
            <a:off x="4344248" y="3646588"/>
            <a:ext cx="6095153" cy="438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202067-F098-4891-ABCB-5B88AF1F7D78}"/>
              </a:ext>
            </a:extLst>
          </p:cNvPr>
          <p:cNvCxnSpPr>
            <a:cxnSpLocks/>
          </p:cNvCxnSpPr>
          <p:nvPr/>
        </p:nvCxnSpPr>
        <p:spPr>
          <a:xfrm flipV="1">
            <a:off x="4344248" y="4524327"/>
            <a:ext cx="6095153" cy="438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3D963CE-7DF5-47FA-8422-B694FA1A5301}"/>
              </a:ext>
            </a:extLst>
          </p:cNvPr>
          <p:cNvSpPr/>
          <p:nvPr/>
        </p:nvSpPr>
        <p:spPr>
          <a:xfrm>
            <a:off x="8846345" y="0"/>
            <a:ext cx="1593057" cy="236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ONBOARDING</a:t>
            </a:r>
          </a:p>
        </p:txBody>
      </p:sp>
    </p:spTree>
    <p:extLst>
      <p:ext uri="{BB962C8B-B14F-4D97-AF65-F5344CB8AC3E}">
        <p14:creationId xmlns:p14="http://schemas.microsoft.com/office/powerpoint/2010/main" val="2274674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9252-2FED-47E7-A822-383CF1B6ADEF}"/>
              </a:ext>
            </a:extLst>
          </p:cNvPr>
          <p:cNvSpPr>
            <a:spLocks noGrp="1"/>
          </p:cNvSpPr>
          <p:nvPr>
            <p:ph type="title" idx="4294967295"/>
          </p:nvPr>
        </p:nvSpPr>
        <p:spPr>
          <a:xfrm>
            <a:off x="469784" y="410725"/>
            <a:ext cx="10656888" cy="792163"/>
          </a:xfrm>
        </p:spPr>
        <p:txBody>
          <a:bodyPr>
            <a:normAutofit/>
          </a:bodyPr>
          <a:lstStyle/>
          <a:p>
            <a:r>
              <a:rPr lang="en-US" sz="2800" b="1" dirty="0">
                <a:solidFill>
                  <a:srgbClr val="1B3B68"/>
                </a:solidFill>
                <a:latin typeface="Proxima Nova Light" panose="02000506030000020004"/>
              </a:rPr>
              <a:t>BEST PRACTICES FOR ALL: ONBOARDING</a:t>
            </a:r>
          </a:p>
        </p:txBody>
      </p:sp>
      <p:sp>
        <p:nvSpPr>
          <p:cNvPr id="11" name="Rectangle 10">
            <a:extLst>
              <a:ext uri="{FF2B5EF4-FFF2-40B4-BE49-F238E27FC236}">
                <a16:creationId xmlns:a16="http://schemas.microsoft.com/office/drawing/2014/main" id="{15E29467-161B-452D-8323-008602E0D4B7}"/>
              </a:ext>
            </a:extLst>
          </p:cNvPr>
          <p:cNvSpPr/>
          <p:nvPr/>
        </p:nvSpPr>
        <p:spPr>
          <a:xfrm>
            <a:off x="1624290" y="1696640"/>
            <a:ext cx="4360593" cy="3464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6" name="Rectangle 15">
            <a:extLst>
              <a:ext uri="{FF2B5EF4-FFF2-40B4-BE49-F238E27FC236}">
                <a16:creationId xmlns:a16="http://schemas.microsoft.com/office/drawing/2014/main" id="{800A197A-6869-422F-B754-DF7D8579DC38}"/>
              </a:ext>
            </a:extLst>
          </p:cNvPr>
          <p:cNvSpPr/>
          <p:nvPr/>
        </p:nvSpPr>
        <p:spPr>
          <a:xfrm rot="5400000">
            <a:off x="4289211" y="3392315"/>
            <a:ext cx="3464719" cy="73373"/>
          </a:xfrm>
          <a:prstGeom prst="rect">
            <a:avLst/>
          </a:prstGeom>
          <a:solidFill>
            <a:srgbClr val="1B3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5" name="Straight Connector 14">
            <a:extLst>
              <a:ext uri="{FF2B5EF4-FFF2-40B4-BE49-F238E27FC236}">
                <a16:creationId xmlns:a16="http://schemas.microsoft.com/office/drawing/2014/main" id="{8F1FEE31-8C00-42B8-B8F3-AFE57AB22B69}"/>
              </a:ext>
            </a:extLst>
          </p:cNvPr>
          <p:cNvCxnSpPr>
            <a:cxnSpLocks/>
          </p:cNvCxnSpPr>
          <p:nvPr/>
        </p:nvCxnSpPr>
        <p:spPr>
          <a:xfrm flipH="1">
            <a:off x="2055627" y="3944918"/>
            <a:ext cx="35777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8A56E6E-FE9A-479D-ADE6-D56F3108747C}"/>
              </a:ext>
            </a:extLst>
          </p:cNvPr>
          <p:cNvCxnSpPr>
            <a:cxnSpLocks/>
          </p:cNvCxnSpPr>
          <p:nvPr/>
        </p:nvCxnSpPr>
        <p:spPr>
          <a:xfrm flipH="1">
            <a:off x="2055627" y="3074559"/>
            <a:ext cx="35777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F595C58-3202-4E4B-9B7B-393C956B655A}"/>
              </a:ext>
            </a:extLst>
          </p:cNvPr>
          <p:cNvGrpSpPr/>
          <p:nvPr/>
        </p:nvGrpSpPr>
        <p:grpSpPr>
          <a:xfrm>
            <a:off x="2303963" y="1877634"/>
            <a:ext cx="3425603" cy="954107"/>
            <a:chOff x="906231" y="1755797"/>
            <a:chExt cx="4567470" cy="1272142"/>
          </a:xfrm>
        </p:grpSpPr>
        <p:sp>
          <p:nvSpPr>
            <p:cNvPr id="12" name="Rectangle 11">
              <a:extLst>
                <a:ext uri="{FF2B5EF4-FFF2-40B4-BE49-F238E27FC236}">
                  <a16:creationId xmlns:a16="http://schemas.microsoft.com/office/drawing/2014/main" id="{42EA07EE-C53A-4C94-8DA6-DC84DA98B3F8}"/>
                </a:ext>
              </a:extLst>
            </p:cNvPr>
            <p:cNvSpPr/>
            <p:nvPr/>
          </p:nvSpPr>
          <p:spPr>
            <a:xfrm>
              <a:off x="1349828" y="1755797"/>
              <a:ext cx="4123873" cy="1272142"/>
            </a:xfrm>
            <a:prstGeom prst="rect">
              <a:avLst/>
            </a:prstGeom>
          </p:spPr>
          <p:txBody>
            <a:bodyPr wrap="square">
              <a:spAutoFit/>
            </a:bodyPr>
            <a:lstStyle/>
            <a:p>
              <a:r>
                <a:rPr lang="en-US" sz="1400" dirty="0">
                  <a:solidFill>
                    <a:srgbClr val="333333"/>
                  </a:solidFill>
                  <a:latin typeface="Proxima Nova Light" panose="02000506030000020004"/>
                </a:rPr>
                <a:t>Communicate before the first day, </a:t>
              </a:r>
              <a:br>
                <a:rPr lang="en-US" sz="1400" dirty="0">
                  <a:solidFill>
                    <a:srgbClr val="333333"/>
                  </a:solidFill>
                  <a:latin typeface="Proxima Nova Light" panose="02000506030000020004"/>
                </a:rPr>
              </a:br>
              <a:r>
                <a:rPr lang="en-US" sz="1400" dirty="0">
                  <a:solidFill>
                    <a:srgbClr val="333333"/>
                  </a:solidFill>
                  <a:latin typeface="Proxima Nova Light" panose="02000506030000020004"/>
                </a:rPr>
                <a:t>send a welcome letter to the new</a:t>
              </a:r>
            </a:p>
            <a:p>
              <a:r>
                <a:rPr lang="en-US" sz="1400" dirty="0">
                  <a:solidFill>
                    <a:srgbClr val="333333"/>
                  </a:solidFill>
                  <a:latin typeface="Proxima Nova Light" panose="02000506030000020004"/>
                </a:rPr>
                <a:t>employee and family, lay out what they can expect in their first week.</a:t>
              </a:r>
            </a:p>
          </p:txBody>
        </p:sp>
        <p:pic>
          <p:nvPicPr>
            <p:cNvPr id="23" name="Graphic 22">
              <a:extLst>
                <a:ext uri="{FF2B5EF4-FFF2-40B4-BE49-F238E27FC236}">
                  <a16:creationId xmlns:a16="http://schemas.microsoft.com/office/drawing/2014/main" id="{11313BFC-4635-4E9C-97AF-7908B463945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231" y="1796039"/>
              <a:ext cx="293116" cy="293116"/>
            </a:xfrm>
            <a:prstGeom prst="rect">
              <a:avLst/>
            </a:prstGeom>
          </p:spPr>
        </p:pic>
      </p:grpSp>
      <p:grpSp>
        <p:nvGrpSpPr>
          <p:cNvPr id="13" name="Group 12">
            <a:extLst>
              <a:ext uri="{FF2B5EF4-FFF2-40B4-BE49-F238E27FC236}">
                <a16:creationId xmlns:a16="http://schemas.microsoft.com/office/drawing/2014/main" id="{5D9DA6D0-D994-4AE4-93BF-D34A01C9B837}"/>
              </a:ext>
            </a:extLst>
          </p:cNvPr>
          <p:cNvGrpSpPr/>
          <p:nvPr/>
        </p:nvGrpSpPr>
        <p:grpSpPr>
          <a:xfrm>
            <a:off x="2303963" y="3371242"/>
            <a:ext cx="3424960" cy="307777"/>
            <a:chOff x="906231" y="3645382"/>
            <a:chExt cx="4566613" cy="410369"/>
          </a:xfrm>
        </p:grpSpPr>
        <p:sp>
          <p:nvSpPr>
            <p:cNvPr id="19" name="Rectangle 18">
              <a:extLst>
                <a:ext uri="{FF2B5EF4-FFF2-40B4-BE49-F238E27FC236}">
                  <a16:creationId xmlns:a16="http://schemas.microsoft.com/office/drawing/2014/main" id="{3038D44E-B742-4E89-AC73-54080A8CDB66}"/>
                </a:ext>
              </a:extLst>
            </p:cNvPr>
            <p:cNvSpPr/>
            <p:nvPr/>
          </p:nvSpPr>
          <p:spPr>
            <a:xfrm>
              <a:off x="1348971" y="3645382"/>
              <a:ext cx="4123873" cy="410369"/>
            </a:xfrm>
            <a:prstGeom prst="rect">
              <a:avLst/>
            </a:prstGeom>
          </p:spPr>
          <p:txBody>
            <a:bodyPr wrap="square">
              <a:spAutoFit/>
            </a:bodyPr>
            <a:lstStyle/>
            <a:p>
              <a:r>
                <a:rPr lang="en-US" sz="1400" dirty="0">
                  <a:solidFill>
                    <a:srgbClr val="333333"/>
                  </a:solidFill>
                  <a:latin typeface="Proxima Nova Light" panose="02000506030000020004"/>
                </a:rPr>
                <a:t>Build 90 Day plan in first week. </a:t>
              </a:r>
              <a:r>
                <a:rPr lang="en-US" sz="1400" baseline="30000" dirty="0">
                  <a:solidFill>
                    <a:srgbClr val="333333"/>
                  </a:solidFill>
                  <a:latin typeface="Proxima Nova Light" panose="02000506030000020004"/>
                </a:rPr>
                <a:t>(32)</a:t>
              </a:r>
            </a:p>
          </p:txBody>
        </p:sp>
        <p:pic>
          <p:nvPicPr>
            <p:cNvPr id="21" name="Graphic 20">
              <a:extLst>
                <a:ext uri="{FF2B5EF4-FFF2-40B4-BE49-F238E27FC236}">
                  <a16:creationId xmlns:a16="http://schemas.microsoft.com/office/drawing/2014/main" id="{8CA25E5E-6218-4CC0-9F95-4548BEFEC0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231" y="3683490"/>
              <a:ext cx="293116" cy="293116"/>
            </a:xfrm>
            <a:prstGeom prst="rect">
              <a:avLst/>
            </a:prstGeom>
          </p:spPr>
        </p:pic>
      </p:grpSp>
      <p:grpSp>
        <p:nvGrpSpPr>
          <p:cNvPr id="14" name="Group 13">
            <a:extLst>
              <a:ext uri="{FF2B5EF4-FFF2-40B4-BE49-F238E27FC236}">
                <a16:creationId xmlns:a16="http://schemas.microsoft.com/office/drawing/2014/main" id="{9B8B2EBB-935E-461C-A1D9-046ABA327B4F}"/>
              </a:ext>
            </a:extLst>
          </p:cNvPr>
          <p:cNvGrpSpPr/>
          <p:nvPr/>
        </p:nvGrpSpPr>
        <p:grpSpPr>
          <a:xfrm>
            <a:off x="2303963" y="4241597"/>
            <a:ext cx="3559121" cy="738664"/>
            <a:chOff x="906231" y="4653170"/>
            <a:chExt cx="4745494" cy="984885"/>
          </a:xfrm>
        </p:grpSpPr>
        <p:sp>
          <p:nvSpPr>
            <p:cNvPr id="20" name="Rectangle 19">
              <a:extLst>
                <a:ext uri="{FF2B5EF4-FFF2-40B4-BE49-F238E27FC236}">
                  <a16:creationId xmlns:a16="http://schemas.microsoft.com/office/drawing/2014/main" id="{11F69684-04CA-44CF-9B80-790302A41850}"/>
                </a:ext>
              </a:extLst>
            </p:cNvPr>
            <p:cNvSpPr/>
            <p:nvPr/>
          </p:nvSpPr>
          <p:spPr>
            <a:xfrm>
              <a:off x="1411030" y="4653170"/>
              <a:ext cx="4240695" cy="984885"/>
            </a:xfrm>
            <a:prstGeom prst="rect">
              <a:avLst/>
            </a:prstGeom>
          </p:spPr>
          <p:txBody>
            <a:bodyPr wrap="square">
              <a:spAutoFit/>
            </a:bodyPr>
            <a:lstStyle/>
            <a:p>
              <a:r>
                <a:rPr lang="en-US" sz="1400" dirty="0">
                  <a:solidFill>
                    <a:srgbClr val="333333"/>
                  </a:solidFill>
                  <a:latin typeface="Proxima Nova Light" panose="02000506030000020004"/>
                </a:rPr>
                <a:t>Send hiring manager a “reminder alert” email requesting these five critical tasks are done on the first day.</a:t>
              </a:r>
              <a:endParaRPr lang="en-US" sz="1400" baseline="30000" dirty="0">
                <a:solidFill>
                  <a:srgbClr val="333333"/>
                </a:solidFill>
                <a:latin typeface="Proxima Nova Light" panose="02000506030000020004"/>
              </a:endParaRPr>
            </a:p>
          </p:txBody>
        </p:sp>
        <p:pic>
          <p:nvPicPr>
            <p:cNvPr id="32" name="Graphic 31">
              <a:extLst>
                <a:ext uri="{FF2B5EF4-FFF2-40B4-BE49-F238E27FC236}">
                  <a16:creationId xmlns:a16="http://schemas.microsoft.com/office/drawing/2014/main" id="{A4FAC08C-F2CF-4001-AE5A-4F2F9B574A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231" y="4699977"/>
              <a:ext cx="293116" cy="293116"/>
            </a:xfrm>
            <a:prstGeom prst="rect">
              <a:avLst/>
            </a:prstGeom>
          </p:spPr>
        </p:pic>
      </p:grpSp>
      <p:grpSp>
        <p:nvGrpSpPr>
          <p:cNvPr id="6" name="Group 5">
            <a:extLst>
              <a:ext uri="{FF2B5EF4-FFF2-40B4-BE49-F238E27FC236}">
                <a16:creationId xmlns:a16="http://schemas.microsoft.com/office/drawing/2014/main" id="{EF31ED0E-A540-4E9D-B325-4CAF73AB6CCF}"/>
              </a:ext>
            </a:extLst>
          </p:cNvPr>
          <p:cNvGrpSpPr/>
          <p:nvPr/>
        </p:nvGrpSpPr>
        <p:grpSpPr>
          <a:xfrm>
            <a:off x="6377684" y="1820527"/>
            <a:ext cx="3680993" cy="430887"/>
            <a:chOff x="6337858" y="1679656"/>
            <a:chExt cx="4907991" cy="574515"/>
          </a:xfrm>
        </p:grpSpPr>
        <p:sp>
          <p:nvSpPr>
            <p:cNvPr id="22" name="Rectangle 21">
              <a:extLst>
                <a:ext uri="{FF2B5EF4-FFF2-40B4-BE49-F238E27FC236}">
                  <a16:creationId xmlns:a16="http://schemas.microsoft.com/office/drawing/2014/main" id="{2E34366F-F63C-44D3-9169-5EA0C33009EE}"/>
                </a:ext>
              </a:extLst>
            </p:cNvPr>
            <p:cNvSpPr/>
            <p:nvPr/>
          </p:nvSpPr>
          <p:spPr>
            <a:xfrm>
              <a:off x="6948793" y="1679656"/>
              <a:ext cx="4297056" cy="574515"/>
            </a:xfrm>
            <a:prstGeom prst="rect">
              <a:avLst/>
            </a:prstGeom>
          </p:spPr>
          <p:txBody>
            <a:bodyPr wrap="square" lIns="0" tIns="0" rIns="0" bIns="0" anchor="ctr" anchorCtr="0">
              <a:spAutoFit/>
            </a:bodyPr>
            <a:lstStyle/>
            <a:p>
              <a:r>
                <a:rPr lang="en-US" sz="1400" dirty="0">
                  <a:solidFill>
                    <a:srgbClr val="333333"/>
                  </a:solidFill>
                  <a:latin typeface="Proxima Nova Light" panose="02000506030000020004"/>
                </a:rPr>
                <a:t>Have a role and responsibilities discussion</a:t>
              </a:r>
            </a:p>
          </p:txBody>
        </p:sp>
        <p:sp>
          <p:nvSpPr>
            <p:cNvPr id="33" name="Oval 32">
              <a:extLst>
                <a:ext uri="{FF2B5EF4-FFF2-40B4-BE49-F238E27FC236}">
                  <a16:creationId xmlns:a16="http://schemas.microsoft.com/office/drawing/2014/main" id="{AC15B203-301A-4760-8AE5-A6298E8E9B08}"/>
                </a:ext>
              </a:extLst>
            </p:cNvPr>
            <p:cNvSpPr/>
            <p:nvPr/>
          </p:nvSpPr>
          <p:spPr>
            <a:xfrm>
              <a:off x="6337858" y="1743076"/>
              <a:ext cx="447676" cy="447674"/>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Proxima Nova Light" panose="02000506030000020004"/>
                </a:rPr>
                <a:t>1</a:t>
              </a:r>
            </a:p>
          </p:txBody>
        </p:sp>
      </p:grpSp>
      <p:grpSp>
        <p:nvGrpSpPr>
          <p:cNvPr id="5" name="Group 4">
            <a:extLst>
              <a:ext uri="{FF2B5EF4-FFF2-40B4-BE49-F238E27FC236}">
                <a16:creationId xmlns:a16="http://schemas.microsoft.com/office/drawing/2014/main" id="{00ECD8E5-E5D4-4798-B7EE-17E3D9E33289}"/>
              </a:ext>
            </a:extLst>
          </p:cNvPr>
          <p:cNvGrpSpPr/>
          <p:nvPr/>
        </p:nvGrpSpPr>
        <p:grpSpPr>
          <a:xfrm>
            <a:off x="6377683" y="2563968"/>
            <a:ext cx="4041166" cy="335756"/>
            <a:chOff x="6337858" y="2388789"/>
            <a:chExt cx="5388221" cy="447674"/>
          </a:xfrm>
        </p:grpSpPr>
        <p:sp>
          <p:nvSpPr>
            <p:cNvPr id="24" name="Rectangle 23">
              <a:extLst>
                <a:ext uri="{FF2B5EF4-FFF2-40B4-BE49-F238E27FC236}">
                  <a16:creationId xmlns:a16="http://schemas.microsoft.com/office/drawing/2014/main" id="{8BF03127-2E2D-45FC-A7F4-A21F28E7D716}"/>
                </a:ext>
              </a:extLst>
            </p:cNvPr>
            <p:cNvSpPr/>
            <p:nvPr/>
          </p:nvSpPr>
          <p:spPr>
            <a:xfrm>
              <a:off x="6948793" y="2468998"/>
              <a:ext cx="4777286" cy="287258"/>
            </a:xfrm>
            <a:prstGeom prst="rect">
              <a:avLst/>
            </a:prstGeom>
          </p:spPr>
          <p:txBody>
            <a:bodyPr wrap="square" lIns="0" tIns="0" rIns="0" bIns="0" anchor="ctr" anchorCtr="0">
              <a:spAutoFit/>
            </a:bodyPr>
            <a:lstStyle/>
            <a:p>
              <a:r>
                <a:rPr lang="en-US" sz="1400" dirty="0">
                  <a:solidFill>
                    <a:srgbClr val="333333"/>
                  </a:solidFill>
                  <a:latin typeface="Proxima Nova Light" panose="02000506030000020004"/>
                </a:rPr>
                <a:t>Match your new employee with a peer buddy</a:t>
              </a:r>
            </a:p>
          </p:txBody>
        </p:sp>
        <p:sp>
          <p:nvSpPr>
            <p:cNvPr id="34" name="Oval 33">
              <a:extLst>
                <a:ext uri="{FF2B5EF4-FFF2-40B4-BE49-F238E27FC236}">
                  <a16:creationId xmlns:a16="http://schemas.microsoft.com/office/drawing/2014/main" id="{95825F8E-CF72-4A0B-844E-098D2A369994}"/>
                </a:ext>
              </a:extLst>
            </p:cNvPr>
            <p:cNvSpPr/>
            <p:nvPr/>
          </p:nvSpPr>
          <p:spPr>
            <a:xfrm>
              <a:off x="6337858" y="2388789"/>
              <a:ext cx="447676" cy="447674"/>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Proxima Nova Light" panose="02000506030000020004"/>
                </a:rPr>
                <a:t>2</a:t>
              </a:r>
            </a:p>
          </p:txBody>
        </p:sp>
      </p:grpSp>
      <p:grpSp>
        <p:nvGrpSpPr>
          <p:cNvPr id="4" name="Group 3">
            <a:extLst>
              <a:ext uri="{FF2B5EF4-FFF2-40B4-BE49-F238E27FC236}">
                <a16:creationId xmlns:a16="http://schemas.microsoft.com/office/drawing/2014/main" id="{99595136-44D1-4C7F-95BF-6A72C28510A7}"/>
              </a:ext>
            </a:extLst>
          </p:cNvPr>
          <p:cNvGrpSpPr/>
          <p:nvPr/>
        </p:nvGrpSpPr>
        <p:grpSpPr>
          <a:xfrm>
            <a:off x="6377683" y="3212280"/>
            <a:ext cx="4041166" cy="430887"/>
            <a:chOff x="6337858" y="3176738"/>
            <a:chExt cx="5388221" cy="574515"/>
          </a:xfrm>
        </p:grpSpPr>
        <p:sp>
          <p:nvSpPr>
            <p:cNvPr id="26" name="Rectangle 25">
              <a:extLst>
                <a:ext uri="{FF2B5EF4-FFF2-40B4-BE49-F238E27FC236}">
                  <a16:creationId xmlns:a16="http://schemas.microsoft.com/office/drawing/2014/main" id="{05F8F059-8634-4368-915F-7994340F23E8}"/>
                </a:ext>
              </a:extLst>
            </p:cNvPr>
            <p:cNvSpPr/>
            <p:nvPr/>
          </p:nvSpPr>
          <p:spPr>
            <a:xfrm>
              <a:off x="6948793" y="3176738"/>
              <a:ext cx="4777286" cy="574515"/>
            </a:xfrm>
            <a:prstGeom prst="rect">
              <a:avLst/>
            </a:prstGeom>
          </p:spPr>
          <p:txBody>
            <a:bodyPr wrap="square" lIns="0" tIns="0" rIns="0" bIns="0" anchor="ctr" anchorCtr="0">
              <a:spAutoFit/>
            </a:bodyPr>
            <a:lstStyle/>
            <a:p>
              <a:r>
                <a:rPr lang="en-US" sz="1400" dirty="0">
                  <a:solidFill>
                    <a:srgbClr val="333333"/>
                  </a:solidFill>
                  <a:latin typeface="Proxima Nova Light" panose="02000506030000020004"/>
                </a:rPr>
                <a:t>Help your new employee build a social network</a:t>
              </a:r>
            </a:p>
          </p:txBody>
        </p:sp>
        <p:sp>
          <p:nvSpPr>
            <p:cNvPr id="35" name="Oval 34">
              <a:extLst>
                <a:ext uri="{FF2B5EF4-FFF2-40B4-BE49-F238E27FC236}">
                  <a16:creationId xmlns:a16="http://schemas.microsoft.com/office/drawing/2014/main" id="{5BF9F09A-88A5-49B1-8F9D-51BBE59F0376}"/>
                </a:ext>
              </a:extLst>
            </p:cNvPr>
            <p:cNvSpPr/>
            <p:nvPr/>
          </p:nvSpPr>
          <p:spPr>
            <a:xfrm>
              <a:off x="6337858" y="3240157"/>
              <a:ext cx="447676" cy="447674"/>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Proxima Nova Light" panose="02000506030000020004"/>
                </a:rPr>
                <a:t>3</a:t>
              </a:r>
            </a:p>
          </p:txBody>
        </p:sp>
      </p:grpSp>
      <p:grpSp>
        <p:nvGrpSpPr>
          <p:cNvPr id="7" name="Group 6">
            <a:extLst>
              <a:ext uri="{FF2B5EF4-FFF2-40B4-BE49-F238E27FC236}">
                <a16:creationId xmlns:a16="http://schemas.microsoft.com/office/drawing/2014/main" id="{38FF0D3D-1E4A-431A-9259-3117EF5CFC71}"/>
              </a:ext>
            </a:extLst>
          </p:cNvPr>
          <p:cNvGrpSpPr/>
          <p:nvPr/>
        </p:nvGrpSpPr>
        <p:grpSpPr>
          <a:xfrm>
            <a:off x="6377683" y="3948030"/>
            <a:ext cx="3967792" cy="430887"/>
            <a:chOff x="6337858" y="4098998"/>
            <a:chExt cx="5290389" cy="574515"/>
          </a:xfrm>
        </p:grpSpPr>
        <p:sp>
          <p:nvSpPr>
            <p:cNvPr id="28" name="Rectangle 27">
              <a:extLst>
                <a:ext uri="{FF2B5EF4-FFF2-40B4-BE49-F238E27FC236}">
                  <a16:creationId xmlns:a16="http://schemas.microsoft.com/office/drawing/2014/main" id="{8E83E320-C0CD-41B3-933B-989FCD237813}"/>
                </a:ext>
              </a:extLst>
            </p:cNvPr>
            <p:cNvSpPr/>
            <p:nvPr/>
          </p:nvSpPr>
          <p:spPr>
            <a:xfrm>
              <a:off x="6947934" y="4098998"/>
              <a:ext cx="4680313" cy="574515"/>
            </a:xfrm>
            <a:prstGeom prst="rect">
              <a:avLst/>
            </a:prstGeom>
          </p:spPr>
          <p:txBody>
            <a:bodyPr wrap="square" lIns="0" tIns="0" rIns="0" bIns="0" anchor="ctr" anchorCtr="0">
              <a:spAutoFit/>
            </a:bodyPr>
            <a:lstStyle/>
            <a:p>
              <a:r>
                <a:rPr lang="en-US" sz="1400" dirty="0">
                  <a:solidFill>
                    <a:srgbClr val="333333"/>
                  </a:solidFill>
                  <a:latin typeface="Proxima Nova Light" panose="02000506030000020004"/>
                </a:rPr>
                <a:t>Set up onboarding check-ins once a month </a:t>
              </a:r>
              <a:br>
                <a:rPr lang="en-US" sz="1400" dirty="0">
                  <a:solidFill>
                    <a:srgbClr val="333333"/>
                  </a:solidFill>
                  <a:latin typeface="Proxima Nova Light" panose="02000506030000020004"/>
                </a:rPr>
              </a:br>
              <a:r>
                <a:rPr lang="en-US" sz="1400" dirty="0">
                  <a:solidFill>
                    <a:srgbClr val="333333"/>
                  </a:solidFill>
                  <a:latin typeface="Proxima Nova Light" panose="02000506030000020004"/>
                </a:rPr>
                <a:t>for your new employee’s first six months</a:t>
              </a:r>
            </a:p>
          </p:txBody>
        </p:sp>
        <p:sp>
          <p:nvSpPr>
            <p:cNvPr id="36" name="Oval 35">
              <a:extLst>
                <a:ext uri="{FF2B5EF4-FFF2-40B4-BE49-F238E27FC236}">
                  <a16:creationId xmlns:a16="http://schemas.microsoft.com/office/drawing/2014/main" id="{2A07893C-553B-46C9-90F4-61F0A0E8F79F}"/>
                </a:ext>
              </a:extLst>
            </p:cNvPr>
            <p:cNvSpPr/>
            <p:nvPr/>
          </p:nvSpPr>
          <p:spPr>
            <a:xfrm>
              <a:off x="6337858" y="4162417"/>
              <a:ext cx="447676" cy="447674"/>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Proxima Nova Light" panose="02000506030000020004"/>
                </a:rPr>
                <a:t>4</a:t>
              </a:r>
            </a:p>
          </p:txBody>
        </p:sp>
      </p:grpSp>
      <p:grpSp>
        <p:nvGrpSpPr>
          <p:cNvPr id="8" name="Group 7">
            <a:extLst>
              <a:ext uri="{FF2B5EF4-FFF2-40B4-BE49-F238E27FC236}">
                <a16:creationId xmlns:a16="http://schemas.microsoft.com/office/drawing/2014/main" id="{7BAB5FEE-58B1-4524-A2CD-85BD1D988D41}"/>
              </a:ext>
            </a:extLst>
          </p:cNvPr>
          <p:cNvGrpSpPr/>
          <p:nvPr/>
        </p:nvGrpSpPr>
        <p:grpSpPr>
          <a:xfrm>
            <a:off x="6377683" y="4731341"/>
            <a:ext cx="3680350" cy="335756"/>
            <a:chOff x="6337858" y="5007066"/>
            <a:chExt cx="4907133" cy="447674"/>
          </a:xfrm>
        </p:grpSpPr>
        <p:sp>
          <p:nvSpPr>
            <p:cNvPr id="30" name="Rectangle 29">
              <a:extLst>
                <a:ext uri="{FF2B5EF4-FFF2-40B4-BE49-F238E27FC236}">
                  <a16:creationId xmlns:a16="http://schemas.microsoft.com/office/drawing/2014/main" id="{359ABB67-C913-466D-95BE-5C0D1C15E0C2}"/>
                </a:ext>
              </a:extLst>
            </p:cNvPr>
            <p:cNvSpPr/>
            <p:nvPr/>
          </p:nvSpPr>
          <p:spPr>
            <a:xfrm>
              <a:off x="6947935" y="5087275"/>
              <a:ext cx="4297056" cy="287258"/>
            </a:xfrm>
            <a:prstGeom prst="rect">
              <a:avLst/>
            </a:prstGeom>
          </p:spPr>
          <p:txBody>
            <a:bodyPr wrap="square" lIns="0" tIns="0" rIns="0" bIns="0" anchor="ctr" anchorCtr="0">
              <a:spAutoFit/>
            </a:bodyPr>
            <a:lstStyle/>
            <a:p>
              <a:r>
                <a:rPr lang="en-US" sz="1400" dirty="0">
                  <a:solidFill>
                    <a:srgbClr val="333333"/>
                  </a:solidFill>
                  <a:latin typeface="Proxima Nova Light" panose="02000506030000020004"/>
                </a:rPr>
                <a:t>Encourage open dialogue </a:t>
              </a:r>
              <a:r>
                <a:rPr lang="en-US" sz="1400" baseline="30000" dirty="0">
                  <a:solidFill>
                    <a:srgbClr val="333333"/>
                  </a:solidFill>
                  <a:latin typeface="Proxima Nova Light" panose="02000506030000020004"/>
                </a:rPr>
                <a:t>(32)</a:t>
              </a:r>
            </a:p>
          </p:txBody>
        </p:sp>
        <p:sp>
          <p:nvSpPr>
            <p:cNvPr id="37" name="Oval 36">
              <a:extLst>
                <a:ext uri="{FF2B5EF4-FFF2-40B4-BE49-F238E27FC236}">
                  <a16:creationId xmlns:a16="http://schemas.microsoft.com/office/drawing/2014/main" id="{DB78E7B9-9FF2-497F-9A9F-4CD2017D6A47}"/>
                </a:ext>
              </a:extLst>
            </p:cNvPr>
            <p:cNvSpPr/>
            <p:nvPr/>
          </p:nvSpPr>
          <p:spPr>
            <a:xfrm>
              <a:off x="6337858" y="5007066"/>
              <a:ext cx="447676" cy="447674"/>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Proxima Nova Light" panose="02000506030000020004"/>
                </a:rPr>
                <a:t>5</a:t>
              </a:r>
            </a:p>
          </p:txBody>
        </p:sp>
      </p:grpSp>
      <p:cxnSp>
        <p:nvCxnSpPr>
          <p:cNvPr id="38" name="Straight Connector 37">
            <a:extLst>
              <a:ext uri="{FF2B5EF4-FFF2-40B4-BE49-F238E27FC236}">
                <a16:creationId xmlns:a16="http://schemas.microsoft.com/office/drawing/2014/main" id="{6F29F214-6B12-4E1B-808B-FB0034847D7F}"/>
              </a:ext>
            </a:extLst>
          </p:cNvPr>
          <p:cNvCxnSpPr>
            <a:cxnSpLocks/>
          </p:cNvCxnSpPr>
          <p:nvPr/>
        </p:nvCxnSpPr>
        <p:spPr>
          <a:xfrm flipH="1">
            <a:off x="6318495" y="2346806"/>
            <a:ext cx="41003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194A38-ADE5-471A-A861-C12A4010ED7C}"/>
              </a:ext>
            </a:extLst>
          </p:cNvPr>
          <p:cNvCxnSpPr>
            <a:cxnSpLocks/>
          </p:cNvCxnSpPr>
          <p:nvPr/>
        </p:nvCxnSpPr>
        <p:spPr>
          <a:xfrm flipH="1">
            <a:off x="6318495" y="3118331"/>
            <a:ext cx="41003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5B95AD6-4013-40F1-A4BA-7B5B432AAEDA}"/>
              </a:ext>
            </a:extLst>
          </p:cNvPr>
          <p:cNvCxnSpPr>
            <a:cxnSpLocks/>
          </p:cNvCxnSpPr>
          <p:nvPr/>
        </p:nvCxnSpPr>
        <p:spPr>
          <a:xfrm flipH="1">
            <a:off x="6318495" y="3820767"/>
            <a:ext cx="41003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428177E-1848-436F-9BAA-DBCA69414571}"/>
              </a:ext>
            </a:extLst>
          </p:cNvPr>
          <p:cNvCxnSpPr>
            <a:cxnSpLocks/>
          </p:cNvCxnSpPr>
          <p:nvPr/>
        </p:nvCxnSpPr>
        <p:spPr>
          <a:xfrm flipH="1">
            <a:off x="6318495" y="4561336"/>
            <a:ext cx="41003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B48947B-93C3-49E6-807B-A18E3AE08E3F}"/>
              </a:ext>
            </a:extLst>
          </p:cNvPr>
          <p:cNvSpPr/>
          <p:nvPr/>
        </p:nvSpPr>
        <p:spPr>
          <a:xfrm>
            <a:off x="8846345" y="0"/>
            <a:ext cx="1593057" cy="236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ONBOARDING</a:t>
            </a:r>
          </a:p>
        </p:txBody>
      </p:sp>
    </p:spTree>
    <p:extLst>
      <p:ext uri="{BB962C8B-B14F-4D97-AF65-F5344CB8AC3E}">
        <p14:creationId xmlns:p14="http://schemas.microsoft.com/office/powerpoint/2010/main" val="1027849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AA5A-BD60-47A2-A28E-7D0E013C0B13}"/>
              </a:ext>
            </a:extLst>
          </p:cNvPr>
          <p:cNvSpPr>
            <a:spLocks noGrp="1"/>
          </p:cNvSpPr>
          <p:nvPr>
            <p:ph type="title" idx="4294967295"/>
          </p:nvPr>
        </p:nvSpPr>
        <p:spPr>
          <a:xfrm>
            <a:off x="377432" y="501602"/>
            <a:ext cx="11425878" cy="792162"/>
          </a:xfrm>
        </p:spPr>
        <p:txBody>
          <a:bodyPr>
            <a:noAutofit/>
          </a:bodyPr>
          <a:lstStyle/>
          <a:p>
            <a:r>
              <a:rPr lang="en-US" sz="2800" b="1" dirty="0">
                <a:solidFill>
                  <a:srgbClr val="1B3B68"/>
                </a:solidFill>
                <a:latin typeface="Proxima Nova Light" panose="02000506030000020004"/>
              </a:rPr>
              <a:t>SAMPLE BEST PRACTICES FOR VETERANS: ONBOARDING</a:t>
            </a:r>
          </a:p>
        </p:txBody>
      </p:sp>
      <p:sp>
        <p:nvSpPr>
          <p:cNvPr id="43" name="Rectangle 42">
            <a:extLst>
              <a:ext uri="{FF2B5EF4-FFF2-40B4-BE49-F238E27FC236}">
                <a16:creationId xmlns:a16="http://schemas.microsoft.com/office/drawing/2014/main" id="{2B9DDB3E-3877-4151-8975-3A9A98A88236}"/>
              </a:ext>
            </a:extLst>
          </p:cNvPr>
          <p:cNvSpPr/>
          <p:nvPr/>
        </p:nvSpPr>
        <p:spPr>
          <a:xfrm>
            <a:off x="377432" y="1426552"/>
            <a:ext cx="10486311" cy="5909310"/>
          </a:xfrm>
          <a:prstGeom prst="rect">
            <a:avLst/>
          </a:prstGeom>
        </p:spPr>
        <p:txBody>
          <a:bodyPr wrap="square">
            <a:spAutoFit/>
          </a:bodyPr>
          <a:lstStyle/>
          <a:p>
            <a:pPr marL="171450" indent="-171450">
              <a:buFont typeface="Arial" panose="020B0604020202020204" pitchFamily="34" charset="0"/>
              <a:buChar char="•"/>
            </a:pPr>
            <a:r>
              <a:rPr lang="en-US" sz="1400" dirty="0">
                <a:solidFill>
                  <a:srgbClr val="333333"/>
                </a:solidFill>
                <a:latin typeface="Proxima Nova Light" panose="02000506030000020004"/>
              </a:rPr>
              <a:t>Send information about the company dress code in a welcome letter.</a:t>
            </a:r>
          </a:p>
          <a:p>
            <a:endParaRPr lang="en-US" sz="1400" dirty="0">
              <a:solidFill>
                <a:srgbClr val="333333"/>
              </a:solidFill>
              <a:latin typeface="Proxima Nova Light" panose="02000506030000020004"/>
            </a:endParaRPr>
          </a:p>
          <a:p>
            <a:pPr marL="171450" indent="-171450">
              <a:buFont typeface="Arial" panose="020B0604020202020204" pitchFamily="34" charset="0"/>
              <a:buChar char="•"/>
            </a:pPr>
            <a:r>
              <a:rPr lang="en-US" sz="1400" dirty="0">
                <a:solidFill>
                  <a:srgbClr val="333333"/>
                </a:solidFill>
                <a:latin typeface="Proxima Nova Light" panose="02000506030000020004"/>
              </a:rPr>
              <a:t>Send an introduction letter to the team, highlighting prior work experience. Be sure to let the team and leadership know what department the Veteran will be working in and the date of their first day on the job. Conduct a team introduction.  Take the lead from the new employee. Some veterans and military spouses will want to share those identities, while others will not. </a:t>
            </a:r>
          </a:p>
          <a:p>
            <a:endParaRPr lang="en-US" sz="1400" dirty="0">
              <a:solidFill>
                <a:srgbClr val="333333"/>
              </a:solidFill>
              <a:latin typeface="Proxima Nova Light" panose="02000506030000020004"/>
            </a:endParaRPr>
          </a:p>
          <a:p>
            <a:pPr marL="171450" indent="-171450">
              <a:buFont typeface="Arial" panose="020B0604020202020204" pitchFamily="34" charset="0"/>
              <a:buChar char="•"/>
            </a:pPr>
            <a:r>
              <a:rPr lang="en-US" sz="1400" dirty="0">
                <a:solidFill>
                  <a:srgbClr val="333333"/>
                </a:solidFill>
                <a:latin typeface="Proxima Nova Light" panose="02000506030000020004"/>
              </a:rPr>
              <a:t>Introduce the new employee to any veteran or military spouse affinity groups within the organization. </a:t>
            </a:r>
          </a:p>
          <a:p>
            <a:pPr marL="171450" indent="-171450">
              <a:buFont typeface="Arial" panose="020B0604020202020204" pitchFamily="34" charset="0"/>
              <a:buChar char="•"/>
            </a:pPr>
            <a:endParaRPr lang="en-US" sz="1400" dirty="0">
              <a:solidFill>
                <a:srgbClr val="333333"/>
              </a:solidFill>
              <a:latin typeface="Proxima Nova Light" panose="02000506030000020004"/>
            </a:endParaRPr>
          </a:p>
          <a:p>
            <a:pPr marL="171450" indent="-171450">
              <a:buFont typeface="Arial" panose="020B0604020202020204" pitchFamily="34" charset="0"/>
              <a:buChar char="•"/>
            </a:pPr>
            <a:r>
              <a:rPr lang="en-US" sz="1400" dirty="0">
                <a:solidFill>
                  <a:srgbClr val="333333"/>
                </a:solidFill>
                <a:latin typeface="Proxima Nova Light" panose="02000506030000020004"/>
              </a:rPr>
              <a:t>Introduce the new employee to any veteran or military spouse affinity groups within the organization. </a:t>
            </a:r>
          </a:p>
          <a:p>
            <a:pPr marL="171450" indent="-171450">
              <a:buFont typeface="Arial" panose="020B0604020202020204" pitchFamily="34" charset="0"/>
              <a:buChar char="•"/>
            </a:pPr>
            <a:r>
              <a:rPr lang="en-US" sz="1400" dirty="0">
                <a:solidFill>
                  <a:srgbClr val="333333"/>
                </a:solidFill>
                <a:latin typeface="Proxima Nova Light" panose="02000506030000020004"/>
              </a:rPr>
              <a:t>Explain the organizations mission and organizational structure so the new employee understands where they fit.</a:t>
            </a:r>
          </a:p>
          <a:p>
            <a:pPr marL="171450" indent="-171450">
              <a:buFont typeface="Arial" panose="020B0604020202020204" pitchFamily="34" charset="0"/>
              <a:buChar char="•"/>
            </a:pPr>
            <a:endParaRPr lang="en-US" sz="1400" dirty="0">
              <a:solidFill>
                <a:srgbClr val="333333"/>
              </a:solidFill>
              <a:latin typeface="Proxima Nova Light" panose="02000506030000020004"/>
            </a:endParaRPr>
          </a:p>
          <a:p>
            <a:pPr marL="171450" indent="-171450">
              <a:buFont typeface="Arial" panose="020B0604020202020204" pitchFamily="34" charset="0"/>
              <a:buChar char="•"/>
            </a:pPr>
            <a:r>
              <a:rPr lang="en-US" sz="1400" dirty="0">
                <a:solidFill>
                  <a:srgbClr val="333333"/>
                </a:solidFill>
                <a:latin typeface="Proxima Nova Light" panose="02000506030000020004"/>
              </a:rPr>
              <a:t>Provide a mentor to new veteran or military spouse employees. </a:t>
            </a:r>
          </a:p>
          <a:p>
            <a:pPr marL="171450" indent="-171450">
              <a:buFont typeface="Arial" panose="020B0604020202020204" pitchFamily="34" charset="0"/>
              <a:buChar char="•"/>
            </a:pPr>
            <a:endParaRPr lang="en-US" sz="1400" dirty="0">
              <a:solidFill>
                <a:srgbClr val="333333"/>
              </a:solidFill>
              <a:latin typeface="Proxima Nova Light" panose="02000506030000020004"/>
            </a:endParaRPr>
          </a:p>
          <a:p>
            <a:pPr marL="171450" indent="-171450">
              <a:buFont typeface="Arial" panose="020B0604020202020204" pitchFamily="34" charset="0"/>
              <a:buChar char="•"/>
            </a:pPr>
            <a:r>
              <a:rPr lang="en-US" sz="1400" dirty="0">
                <a:solidFill>
                  <a:srgbClr val="333333"/>
                </a:solidFill>
                <a:latin typeface="Proxima Nova Light" panose="02000506030000020004"/>
              </a:rPr>
              <a:t>Make sure the new employee is aware of any benefits or leave policies that that might impact them (e.g., veterans and military spouse may already have their own health insurance.  Are there any allowances for flexible work when a spouse is deployed or for caregivers? </a:t>
            </a:r>
          </a:p>
          <a:p>
            <a:pPr marL="171450" indent="-171450">
              <a:buFont typeface="Arial" panose="020B0604020202020204" pitchFamily="34" charset="0"/>
              <a:buChar char="•"/>
            </a:pPr>
            <a:endParaRPr lang="en-US" sz="1400" dirty="0">
              <a:solidFill>
                <a:srgbClr val="333333"/>
              </a:solidFill>
              <a:latin typeface="Proxima Nova Light" panose="02000506030000020004"/>
            </a:endParaRPr>
          </a:p>
          <a:p>
            <a:pPr marL="171450" indent="-171450">
              <a:buFont typeface="Arial" panose="020B0604020202020204" pitchFamily="34" charset="0"/>
              <a:buChar char="•"/>
            </a:pPr>
            <a:r>
              <a:rPr lang="en-US" sz="1400" dirty="0">
                <a:solidFill>
                  <a:srgbClr val="333333"/>
                </a:solidFill>
                <a:latin typeface="Proxima Nova Light" panose="02000506030000020004"/>
              </a:rPr>
              <a:t>Build in tangible goals and check-in points on their 90-day plan.</a:t>
            </a:r>
          </a:p>
          <a:p>
            <a:pPr marL="171450" indent="-171450">
              <a:buFont typeface="Arial" panose="020B0604020202020204" pitchFamily="34" charset="0"/>
              <a:buChar char="•"/>
            </a:pPr>
            <a:endParaRPr lang="en-US" sz="1400" dirty="0">
              <a:solidFill>
                <a:srgbClr val="333333"/>
              </a:solidFill>
              <a:latin typeface="Proxima Nova Light" panose="02000506030000020004"/>
            </a:endParaRPr>
          </a:p>
          <a:p>
            <a:pPr marL="171450" indent="-171450">
              <a:buFont typeface="Arial" panose="020B0604020202020204" pitchFamily="34" charset="0"/>
              <a:buChar char="•"/>
            </a:pPr>
            <a:r>
              <a:rPr lang="en-US" sz="1400" dirty="0">
                <a:solidFill>
                  <a:srgbClr val="333333"/>
                </a:solidFill>
                <a:latin typeface="Proxima Nova Light" panose="02000506030000020004"/>
              </a:rPr>
              <a:t>Identify and share opportunities for learning, training, or professional development. </a:t>
            </a:r>
          </a:p>
          <a:p>
            <a:pPr marL="171450" indent="-171450">
              <a:buFont typeface="Arial" panose="020B0604020202020204" pitchFamily="34" charset="0"/>
              <a:buChar char="•"/>
            </a:pPr>
            <a:endParaRPr lang="en-US" sz="1400" dirty="0">
              <a:solidFill>
                <a:srgbClr val="333333"/>
              </a:solidFill>
              <a:latin typeface="Proxima Nova Light" panose="02000506030000020004"/>
            </a:endParaRPr>
          </a:p>
          <a:p>
            <a:pPr marL="171450" indent="-171450">
              <a:buFont typeface="Arial" panose="020B0604020202020204" pitchFamily="34" charset="0"/>
              <a:buChar char="•"/>
            </a:pPr>
            <a:endParaRPr lang="en-US" sz="1400" dirty="0">
              <a:solidFill>
                <a:srgbClr val="333333"/>
              </a:solidFill>
              <a:latin typeface="Proxima Nova Light" panose="02000506030000020004"/>
            </a:endParaRPr>
          </a:p>
          <a:p>
            <a:pPr marL="171450" indent="-171450">
              <a:buFont typeface="Arial" panose="020B0604020202020204" pitchFamily="34" charset="0"/>
              <a:buChar char="•"/>
            </a:pPr>
            <a:endParaRPr lang="en-US" sz="1400" dirty="0">
              <a:solidFill>
                <a:srgbClr val="333333"/>
              </a:solidFill>
              <a:latin typeface="Proxima Nova Light" panose="02000506030000020004"/>
            </a:endParaRPr>
          </a:p>
          <a:p>
            <a:pPr marL="171450" indent="-171450">
              <a:buFont typeface="Arial" panose="020B0604020202020204" pitchFamily="34" charset="0"/>
              <a:buChar char="•"/>
            </a:pPr>
            <a:endParaRPr lang="en-US" sz="1400" dirty="0">
              <a:solidFill>
                <a:srgbClr val="333333"/>
              </a:solidFill>
              <a:latin typeface="Proxima Nova Light" panose="02000506030000020004"/>
            </a:endParaRPr>
          </a:p>
          <a:p>
            <a:pPr marL="171450" indent="-171450">
              <a:buFont typeface="Arial" panose="020B0604020202020204" pitchFamily="34" charset="0"/>
              <a:buChar char="•"/>
            </a:pPr>
            <a:endParaRPr lang="en-US" sz="1400" dirty="0">
              <a:solidFill>
                <a:srgbClr val="333333"/>
              </a:solidFill>
              <a:latin typeface="Proxima Nova Light" panose="02000506030000020004"/>
            </a:endParaRPr>
          </a:p>
          <a:p>
            <a:pPr marL="171450" indent="-171450">
              <a:buFont typeface="Arial" panose="020B0604020202020204" pitchFamily="34" charset="0"/>
              <a:buChar char="•"/>
            </a:pPr>
            <a:endParaRPr lang="en-US" sz="1400" dirty="0">
              <a:solidFill>
                <a:srgbClr val="333333"/>
              </a:solidFill>
              <a:latin typeface="Proxima Nova Light" panose="02000506030000020004"/>
            </a:endParaRPr>
          </a:p>
          <a:p>
            <a:pPr marL="171450" indent="-171450">
              <a:buFont typeface="Arial" panose="020B0604020202020204" pitchFamily="34" charset="0"/>
              <a:buChar char="•"/>
            </a:pPr>
            <a:endParaRPr lang="en-US" sz="1400" dirty="0">
              <a:solidFill>
                <a:srgbClr val="333333"/>
              </a:solidFill>
              <a:latin typeface="Proxima Nova Light" panose="02000506030000020004"/>
            </a:endParaRPr>
          </a:p>
        </p:txBody>
      </p:sp>
      <p:sp>
        <p:nvSpPr>
          <p:cNvPr id="48" name="Rectangle 47">
            <a:extLst>
              <a:ext uri="{FF2B5EF4-FFF2-40B4-BE49-F238E27FC236}">
                <a16:creationId xmlns:a16="http://schemas.microsoft.com/office/drawing/2014/main" id="{A7C7B3ED-CB20-4F6E-AFCC-AC907AF1A20A}"/>
              </a:ext>
            </a:extLst>
          </p:cNvPr>
          <p:cNvSpPr/>
          <p:nvPr/>
        </p:nvSpPr>
        <p:spPr>
          <a:xfrm>
            <a:off x="8846345" y="0"/>
            <a:ext cx="1593057" cy="236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ONBOARDING</a:t>
            </a:r>
          </a:p>
        </p:txBody>
      </p:sp>
    </p:spTree>
    <p:extLst>
      <p:ext uri="{BB962C8B-B14F-4D97-AF65-F5344CB8AC3E}">
        <p14:creationId xmlns:p14="http://schemas.microsoft.com/office/powerpoint/2010/main" val="4090004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B3D86F-0D6B-4B5D-830C-FBCE540A7D46}"/>
              </a:ext>
            </a:extLst>
          </p:cNvPr>
          <p:cNvSpPr/>
          <p:nvPr/>
        </p:nvSpPr>
        <p:spPr>
          <a:xfrm>
            <a:off x="3964246" y="1993106"/>
            <a:ext cx="6703755" cy="3463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2" name="Title 1">
            <a:extLst>
              <a:ext uri="{FF2B5EF4-FFF2-40B4-BE49-F238E27FC236}">
                <a16:creationId xmlns:a16="http://schemas.microsoft.com/office/drawing/2014/main" id="{0CCC6CA1-E6F2-48B9-889F-C05D780042DE}"/>
              </a:ext>
            </a:extLst>
          </p:cNvPr>
          <p:cNvSpPr>
            <a:spLocks noGrp="1"/>
          </p:cNvSpPr>
          <p:nvPr>
            <p:ph type="title" idx="4294967295"/>
          </p:nvPr>
        </p:nvSpPr>
        <p:spPr>
          <a:xfrm>
            <a:off x="444544" y="469656"/>
            <a:ext cx="10656887" cy="792163"/>
          </a:xfrm>
        </p:spPr>
        <p:txBody>
          <a:bodyPr>
            <a:normAutofit/>
          </a:bodyPr>
          <a:lstStyle/>
          <a:p>
            <a:r>
              <a:rPr lang="en-US" sz="2800" b="1" dirty="0">
                <a:solidFill>
                  <a:srgbClr val="1B3B68"/>
                </a:solidFill>
                <a:latin typeface="Proxima Nova Light" panose="02000506030000020004"/>
              </a:rPr>
              <a:t>ONBOARDING CASE STUDY: PRISM INC.</a:t>
            </a:r>
          </a:p>
        </p:txBody>
      </p:sp>
      <p:sp>
        <p:nvSpPr>
          <p:cNvPr id="3" name="Footer Placeholder 2">
            <a:extLst>
              <a:ext uri="{FF2B5EF4-FFF2-40B4-BE49-F238E27FC236}">
                <a16:creationId xmlns:a16="http://schemas.microsoft.com/office/drawing/2014/main" id="{E1CFF67E-5043-43F3-85D7-2E85C620FEBD}"/>
              </a:ext>
            </a:extLst>
          </p:cNvPr>
          <p:cNvSpPr>
            <a:spLocks noGrp="1"/>
          </p:cNvSpPr>
          <p:nvPr>
            <p:ph type="ftr" sz="quarter" idx="4294967295"/>
          </p:nvPr>
        </p:nvSpPr>
        <p:spPr>
          <a:xfrm>
            <a:off x="0" y="5768975"/>
            <a:ext cx="11379200" cy="365125"/>
          </a:xfrm>
        </p:spPr>
        <p:txBody>
          <a:bodyPr/>
          <a:lstStyle/>
          <a:p>
            <a:r>
              <a:rPr lang="en-US"/>
              <a:t>Footer</a:t>
            </a:r>
            <a:endParaRPr lang="en-US" dirty="0"/>
          </a:p>
        </p:txBody>
      </p:sp>
      <p:sp>
        <p:nvSpPr>
          <p:cNvPr id="4" name="Rectangle 3">
            <a:extLst>
              <a:ext uri="{FF2B5EF4-FFF2-40B4-BE49-F238E27FC236}">
                <a16:creationId xmlns:a16="http://schemas.microsoft.com/office/drawing/2014/main" id="{608C888B-65DC-4880-A96E-64B7E9CB7104}"/>
              </a:ext>
            </a:extLst>
          </p:cNvPr>
          <p:cNvSpPr/>
          <p:nvPr/>
        </p:nvSpPr>
        <p:spPr>
          <a:xfrm>
            <a:off x="1524000" y="1993106"/>
            <a:ext cx="2401808" cy="3463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5" name="Rectangle 4">
            <a:extLst>
              <a:ext uri="{FF2B5EF4-FFF2-40B4-BE49-F238E27FC236}">
                <a16:creationId xmlns:a16="http://schemas.microsoft.com/office/drawing/2014/main" id="{588E097C-01E8-4893-B0C7-E8704303BB8F}"/>
              </a:ext>
            </a:extLst>
          </p:cNvPr>
          <p:cNvSpPr/>
          <p:nvPr/>
        </p:nvSpPr>
        <p:spPr>
          <a:xfrm rot="5400000">
            <a:off x="2195913" y="3688065"/>
            <a:ext cx="3463290" cy="7337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9D15B793-9A0B-48BB-9681-0DCEF750D429}"/>
              </a:ext>
            </a:extLst>
          </p:cNvPr>
          <p:cNvGrpSpPr/>
          <p:nvPr/>
        </p:nvGrpSpPr>
        <p:grpSpPr>
          <a:xfrm>
            <a:off x="1752601" y="2870487"/>
            <a:ext cx="1937385" cy="1709958"/>
            <a:chOff x="304800" y="2262443"/>
            <a:chExt cx="2583180" cy="2279943"/>
          </a:xfrm>
        </p:grpSpPr>
        <p:sp>
          <p:nvSpPr>
            <p:cNvPr id="16" name="Rectangle 15">
              <a:extLst>
                <a:ext uri="{FF2B5EF4-FFF2-40B4-BE49-F238E27FC236}">
                  <a16:creationId xmlns:a16="http://schemas.microsoft.com/office/drawing/2014/main" id="{D3A5B2DE-7A0A-4862-9CA4-7F8E075DB165}"/>
                </a:ext>
              </a:extLst>
            </p:cNvPr>
            <p:cNvSpPr/>
            <p:nvPr/>
          </p:nvSpPr>
          <p:spPr>
            <a:xfrm>
              <a:off x="304800" y="2262443"/>
              <a:ext cx="2583180" cy="430887"/>
            </a:xfrm>
            <a:prstGeom prst="rect">
              <a:avLst/>
            </a:prstGeom>
          </p:spPr>
          <p:txBody>
            <a:bodyPr wrap="square" lIns="0" tIns="0" rIns="0" bIns="0">
              <a:spAutoFit/>
            </a:bodyPr>
            <a:lstStyle/>
            <a:p>
              <a:pPr algn="ctr"/>
              <a:r>
                <a:rPr lang="en-US" sz="2100" b="1" dirty="0">
                  <a:solidFill>
                    <a:schemeClr val="bg1"/>
                  </a:solidFill>
                  <a:latin typeface="Proxima Nova Light" panose="02000506030000020004"/>
                </a:rPr>
                <a:t>Attributes</a:t>
              </a:r>
            </a:p>
          </p:txBody>
        </p:sp>
        <p:sp>
          <p:nvSpPr>
            <p:cNvPr id="18" name="Rectangle 17">
              <a:extLst>
                <a:ext uri="{FF2B5EF4-FFF2-40B4-BE49-F238E27FC236}">
                  <a16:creationId xmlns:a16="http://schemas.microsoft.com/office/drawing/2014/main" id="{2FA28217-DBB7-4E82-9BD9-009294ECD270}"/>
                </a:ext>
              </a:extLst>
            </p:cNvPr>
            <p:cNvSpPr/>
            <p:nvPr/>
          </p:nvSpPr>
          <p:spPr>
            <a:xfrm>
              <a:off x="304800" y="3094750"/>
              <a:ext cx="2583180" cy="246221"/>
            </a:xfrm>
            <a:prstGeom prst="rect">
              <a:avLst/>
            </a:prstGeom>
          </p:spPr>
          <p:txBody>
            <a:bodyPr wrap="square" lIns="0" tIns="0" rIns="0" bIns="0">
              <a:spAutoFit/>
            </a:bodyPr>
            <a:lstStyle/>
            <a:p>
              <a:pPr algn="ctr"/>
              <a:r>
                <a:rPr lang="en-US" sz="1200" dirty="0">
                  <a:solidFill>
                    <a:schemeClr val="bg1"/>
                  </a:solidFill>
                  <a:latin typeface="Proxima Nova Light" panose="02000506030000020004"/>
                </a:rPr>
                <a:t>Acclimate</a:t>
              </a:r>
            </a:p>
          </p:txBody>
        </p:sp>
        <p:cxnSp>
          <p:nvCxnSpPr>
            <p:cNvPr id="19" name="Straight Connector 18">
              <a:extLst>
                <a:ext uri="{FF2B5EF4-FFF2-40B4-BE49-F238E27FC236}">
                  <a16:creationId xmlns:a16="http://schemas.microsoft.com/office/drawing/2014/main" id="{A5F3FCB2-7715-4DA7-A64C-969DDCC1A119}"/>
                </a:ext>
              </a:extLst>
            </p:cNvPr>
            <p:cNvCxnSpPr>
              <a:cxnSpLocks/>
            </p:cNvCxnSpPr>
            <p:nvPr/>
          </p:nvCxnSpPr>
          <p:spPr>
            <a:xfrm flipH="1">
              <a:off x="1294417" y="3518791"/>
              <a:ext cx="6135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86E7360-7077-47AD-B387-6D46312BC79E}"/>
                </a:ext>
              </a:extLst>
            </p:cNvPr>
            <p:cNvSpPr/>
            <p:nvPr/>
          </p:nvSpPr>
          <p:spPr>
            <a:xfrm>
              <a:off x="304800" y="3696611"/>
              <a:ext cx="2583180" cy="246221"/>
            </a:xfrm>
            <a:prstGeom prst="rect">
              <a:avLst/>
            </a:prstGeom>
          </p:spPr>
          <p:txBody>
            <a:bodyPr wrap="square" lIns="0" tIns="0" rIns="0" bIns="0">
              <a:spAutoFit/>
            </a:bodyPr>
            <a:lstStyle/>
            <a:p>
              <a:pPr algn="ctr"/>
              <a:r>
                <a:rPr lang="en-US" sz="1200" dirty="0">
                  <a:solidFill>
                    <a:schemeClr val="bg1"/>
                  </a:solidFill>
                  <a:latin typeface="Proxima Nova Light" panose="02000506030000020004"/>
                </a:rPr>
                <a:t>Engage</a:t>
              </a:r>
            </a:p>
          </p:txBody>
        </p:sp>
        <p:cxnSp>
          <p:nvCxnSpPr>
            <p:cNvPr id="25" name="Straight Connector 24">
              <a:extLst>
                <a:ext uri="{FF2B5EF4-FFF2-40B4-BE49-F238E27FC236}">
                  <a16:creationId xmlns:a16="http://schemas.microsoft.com/office/drawing/2014/main" id="{7A2AF867-5C0A-449C-BF7F-4B7BD6663344}"/>
                </a:ext>
              </a:extLst>
            </p:cNvPr>
            <p:cNvCxnSpPr>
              <a:cxnSpLocks/>
            </p:cNvCxnSpPr>
            <p:nvPr/>
          </p:nvCxnSpPr>
          <p:spPr>
            <a:xfrm flipH="1">
              <a:off x="1294417" y="4118346"/>
              <a:ext cx="6135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355A14F-9A91-41D8-961B-374E5966ADA7}"/>
                </a:ext>
              </a:extLst>
            </p:cNvPr>
            <p:cNvSpPr/>
            <p:nvPr/>
          </p:nvSpPr>
          <p:spPr>
            <a:xfrm>
              <a:off x="304800" y="4296165"/>
              <a:ext cx="2583180" cy="246221"/>
            </a:xfrm>
            <a:prstGeom prst="rect">
              <a:avLst/>
            </a:prstGeom>
          </p:spPr>
          <p:txBody>
            <a:bodyPr wrap="square" lIns="0" tIns="0" rIns="0" bIns="0">
              <a:spAutoFit/>
            </a:bodyPr>
            <a:lstStyle/>
            <a:p>
              <a:pPr algn="ctr"/>
              <a:r>
                <a:rPr lang="en-US" sz="1200" dirty="0">
                  <a:solidFill>
                    <a:schemeClr val="bg1"/>
                  </a:solidFill>
                  <a:latin typeface="Proxima Nova Light" panose="02000506030000020004"/>
                </a:rPr>
                <a:t>Retain</a:t>
              </a:r>
            </a:p>
          </p:txBody>
        </p:sp>
      </p:grpSp>
      <p:sp>
        <p:nvSpPr>
          <p:cNvPr id="27" name="Rectangle 26">
            <a:extLst>
              <a:ext uri="{FF2B5EF4-FFF2-40B4-BE49-F238E27FC236}">
                <a16:creationId xmlns:a16="http://schemas.microsoft.com/office/drawing/2014/main" id="{84A732A7-864E-4329-B149-1508DCC67338}"/>
              </a:ext>
            </a:extLst>
          </p:cNvPr>
          <p:cNvSpPr/>
          <p:nvPr/>
        </p:nvSpPr>
        <p:spPr>
          <a:xfrm>
            <a:off x="4496646" y="2525173"/>
            <a:ext cx="5942754" cy="323165"/>
          </a:xfrm>
          <a:prstGeom prst="rect">
            <a:avLst/>
          </a:prstGeom>
        </p:spPr>
        <p:txBody>
          <a:bodyPr wrap="square" lIns="0" tIns="0" rIns="0" bIns="0">
            <a:spAutoFit/>
          </a:bodyPr>
          <a:lstStyle/>
          <a:p>
            <a:r>
              <a:rPr lang="en-US" sz="2100" b="1" dirty="0">
                <a:solidFill>
                  <a:schemeClr val="accent3">
                    <a:lumMod val="75000"/>
                  </a:schemeClr>
                </a:solidFill>
                <a:latin typeface="Proxima Nova Light" panose="02000506030000020004"/>
              </a:rPr>
              <a:t>Narrative</a:t>
            </a:r>
          </a:p>
        </p:txBody>
      </p:sp>
      <p:sp>
        <p:nvSpPr>
          <p:cNvPr id="28" name="Rectangle 27">
            <a:extLst>
              <a:ext uri="{FF2B5EF4-FFF2-40B4-BE49-F238E27FC236}">
                <a16:creationId xmlns:a16="http://schemas.microsoft.com/office/drawing/2014/main" id="{D828532F-AD0F-408B-89E0-F87780359727}"/>
              </a:ext>
            </a:extLst>
          </p:cNvPr>
          <p:cNvSpPr/>
          <p:nvPr/>
        </p:nvSpPr>
        <p:spPr>
          <a:xfrm>
            <a:off x="4496646" y="2887656"/>
            <a:ext cx="5942754" cy="1846659"/>
          </a:xfrm>
          <a:prstGeom prst="rect">
            <a:avLst/>
          </a:prstGeom>
        </p:spPr>
        <p:txBody>
          <a:bodyPr wrap="square" lIns="0" tIns="0" rIns="0" bIns="0">
            <a:spAutoFit/>
          </a:bodyPr>
          <a:lstStyle/>
          <a:p>
            <a:r>
              <a:rPr lang="en-US" sz="1200" dirty="0">
                <a:latin typeface="Proxima Nova Light" panose="02000506030000020004"/>
              </a:rPr>
              <a:t>Onboarding can mean different things for different companies. For some, it starts on day one with a new-hire orientation, whereas for others it can start earlier in the hiring process. For a company such as PRISM Inc., the "onboarding" process </a:t>
            </a:r>
            <a:r>
              <a:rPr lang="en-US" sz="1200" b="1" dirty="0">
                <a:solidFill>
                  <a:schemeClr val="accent3">
                    <a:lumMod val="75000"/>
                  </a:schemeClr>
                </a:solidFill>
                <a:latin typeface="Proxima Nova Light" panose="02000506030000020004"/>
              </a:rPr>
              <a:t>starts with the first contact with a veteran candidate </a:t>
            </a:r>
            <a:r>
              <a:rPr lang="en-US" sz="1200" dirty="0">
                <a:latin typeface="Proxima Nova Light" panose="02000506030000020004"/>
              </a:rPr>
              <a:t>by offering resume writing advice and interview techniques and continues through a veteran performance management system with day one, week one, and monthly check-ins with a career counselor. </a:t>
            </a:r>
          </a:p>
          <a:p>
            <a:endParaRPr lang="en-US" sz="1200" dirty="0">
              <a:latin typeface="Proxima Nova Light" panose="02000506030000020004"/>
            </a:endParaRPr>
          </a:p>
          <a:p>
            <a:r>
              <a:rPr lang="en-US" sz="1200" dirty="0">
                <a:latin typeface="Proxima Nova Light" panose="02000506030000020004"/>
              </a:rPr>
              <a:t>A small TA staff can develop a program that involves the entire team and incorporates periodic check-ins, mentoring with senior staff, or a buddy system that </a:t>
            </a:r>
            <a:r>
              <a:rPr lang="en-US" sz="1200" b="1" dirty="0">
                <a:solidFill>
                  <a:schemeClr val="accent3">
                    <a:lumMod val="75000"/>
                  </a:schemeClr>
                </a:solidFill>
                <a:latin typeface="Proxima Nova Light" panose="02000506030000020004"/>
              </a:rPr>
              <a:t>helps new hires acclimate</a:t>
            </a:r>
            <a:r>
              <a:rPr lang="en-US" sz="1200" dirty="0">
                <a:latin typeface="Proxima Nova Light" panose="02000506030000020004"/>
              </a:rPr>
              <a:t> to your company culture. </a:t>
            </a:r>
            <a:r>
              <a:rPr lang="en-US" sz="1200" baseline="30000" dirty="0">
                <a:latin typeface="Proxima Nova Light" panose="02000506030000020004"/>
              </a:rPr>
              <a:t>(33)</a:t>
            </a:r>
          </a:p>
        </p:txBody>
      </p:sp>
      <p:sp>
        <p:nvSpPr>
          <p:cNvPr id="20" name="Rectangle 19">
            <a:extLst>
              <a:ext uri="{FF2B5EF4-FFF2-40B4-BE49-F238E27FC236}">
                <a16:creationId xmlns:a16="http://schemas.microsoft.com/office/drawing/2014/main" id="{06EB4D3A-4F5B-4335-AEA6-55D74B0B9AB1}"/>
              </a:ext>
            </a:extLst>
          </p:cNvPr>
          <p:cNvSpPr/>
          <p:nvPr/>
        </p:nvSpPr>
        <p:spPr>
          <a:xfrm>
            <a:off x="8846345" y="0"/>
            <a:ext cx="1593057" cy="236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ONBOARDING</a:t>
            </a:r>
          </a:p>
        </p:txBody>
      </p:sp>
    </p:spTree>
    <p:extLst>
      <p:ext uri="{BB962C8B-B14F-4D97-AF65-F5344CB8AC3E}">
        <p14:creationId xmlns:p14="http://schemas.microsoft.com/office/powerpoint/2010/main" val="1520719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5B43-7863-41CF-A94E-1BDED199D80E}"/>
              </a:ext>
            </a:extLst>
          </p:cNvPr>
          <p:cNvSpPr>
            <a:spLocks noGrp="1"/>
          </p:cNvSpPr>
          <p:nvPr>
            <p:ph type="title" idx="4294967295"/>
          </p:nvPr>
        </p:nvSpPr>
        <p:spPr>
          <a:xfrm>
            <a:off x="360727" y="355847"/>
            <a:ext cx="10656888" cy="792162"/>
          </a:xfrm>
        </p:spPr>
        <p:txBody>
          <a:bodyPr>
            <a:normAutofit/>
          </a:bodyPr>
          <a:lstStyle/>
          <a:p>
            <a:r>
              <a:rPr lang="en-US" sz="2800" b="1" dirty="0">
                <a:solidFill>
                  <a:srgbClr val="1B3B68"/>
                </a:solidFill>
                <a:latin typeface="Proxima Nova Light" panose="02000506030000020004"/>
              </a:rPr>
              <a:t>STAGE 4: TALENT DEVELOPMENT</a:t>
            </a:r>
          </a:p>
        </p:txBody>
      </p:sp>
      <p:sp>
        <p:nvSpPr>
          <p:cNvPr id="4" name="Rectangle 3">
            <a:extLst>
              <a:ext uri="{FF2B5EF4-FFF2-40B4-BE49-F238E27FC236}">
                <a16:creationId xmlns:a16="http://schemas.microsoft.com/office/drawing/2014/main" id="{0F0DB0B8-F97B-46C9-89A4-D8E2A16273E5}"/>
              </a:ext>
            </a:extLst>
          </p:cNvPr>
          <p:cNvSpPr/>
          <p:nvPr/>
        </p:nvSpPr>
        <p:spPr>
          <a:xfrm>
            <a:off x="1524000" y="1989194"/>
            <a:ext cx="9144000" cy="1179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DBBE1E05-5945-4B9D-B0B7-932E3710BAFB}"/>
              </a:ext>
            </a:extLst>
          </p:cNvPr>
          <p:cNvSpPr/>
          <p:nvPr/>
        </p:nvSpPr>
        <p:spPr>
          <a:xfrm>
            <a:off x="1524000" y="3159170"/>
            <a:ext cx="9144000" cy="384048"/>
          </a:xfrm>
          <a:prstGeom prst="rect">
            <a:avLst/>
          </a:prstGeom>
          <a:solidFill>
            <a:srgbClr val="1B3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mj-lt"/>
              </a:rPr>
              <a:t>Goals:</a:t>
            </a:r>
          </a:p>
        </p:txBody>
      </p:sp>
      <p:cxnSp>
        <p:nvCxnSpPr>
          <p:cNvPr id="6" name="Straight Connector 5">
            <a:extLst>
              <a:ext uri="{FF2B5EF4-FFF2-40B4-BE49-F238E27FC236}">
                <a16:creationId xmlns:a16="http://schemas.microsoft.com/office/drawing/2014/main" id="{D898A7B0-C318-4DAB-8C7B-FC51A2DE3F4A}"/>
              </a:ext>
            </a:extLst>
          </p:cNvPr>
          <p:cNvCxnSpPr>
            <a:cxnSpLocks/>
          </p:cNvCxnSpPr>
          <p:nvPr/>
        </p:nvCxnSpPr>
        <p:spPr>
          <a:xfrm>
            <a:off x="3711496" y="2081661"/>
            <a:ext cx="0" cy="9651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B3F7EE5-381D-43F7-B5FA-7DED5D8EFB75}"/>
              </a:ext>
            </a:extLst>
          </p:cNvPr>
          <p:cNvSpPr/>
          <p:nvPr/>
        </p:nvSpPr>
        <p:spPr>
          <a:xfrm>
            <a:off x="4020742" y="2148749"/>
            <a:ext cx="5490482" cy="830997"/>
          </a:xfrm>
          <a:prstGeom prst="rect">
            <a:avLst/>
          </a:prstGeom>
        </p:spPr>
        <p:txBody>
          <a:bodyPr wrap="square">
            <a:spAutoFit/>
          </a:bodyPr>
          <a:lstStyle/>
          <a:p>
            <a:r>
              <a:rPr lang="en-US" sz="1600" dirty="0">
                <a:solidFill>
                  <a:srgbClr val="333333"/>
                </a:solidFill>
                <a:latin typeface="Proxima Nova Light" panose="02000506030000020004"/>
              </a:rPr>
              <a:t>A set of integrated organizational HR processes designed to attract, develop, motivate, and retain productive, engaged employees throughout the employee lifecycle. </a:t>
            </a:r>
            <a:r>
              <a:rPr lang="en-US" sz="800" dirty="0">
                <a:solidFill>
                  <a:srgbClr val="333333"/>
                </a:solidFill>
                <a:latin typeface="Proxima Nova Light" panose="02000506030000020004"/>
              </a:rPr>
              <a:t>(34)</a:t>
            </a:r>
            <a:endParaRPr lang="en-US" sz="1600" baseline="30000" dirty="0">
              <a:solidFill>
                <a:srgbClr val="333333"/>
              </a:solidFill>
              <a:latin typeface="Proxima Nova Light" panose="02000506030000020004"/>
            </a:endParaRPr>
          </a:p>
        </p:txBody>
      </p:sp>
      <p:grpSp>
        <p:nvGrpSpPr>
          <p:cNvPr id="23" name="Group 4">
            <a:extLst>
              <a:ext uri="{FF2B5EF4-FFF2-40B4-BE49-F238E27FC236}">
                <a16:creationId xmlns:a16="http://schemas.microsoft.com/office/drawing/2014/main" id="{FEB77C23-23EC-488C-AAA3-E2AE9977EC04}"/>
              </a:ext>
            </a:extLst>
          </p:cNvPr>
          <p:cNvGrpSpPr>
            <a:grpSpLocks noChangeAspect="1"/>
          </p:cNvGrpSpPr>
          <p:nvPr/>
        </p:nvGrpSpPr>
        <p:grpSpPr bwMode="auto">
          <a:xfrm>
            <a:off x="2227343" y="2167800"/>
            <a:ext cx="765016" cy="764308"/>
            <a:chOff x="1678" y="0"/>
            <a:chExt cx="4322" cy="4318"/>
          </a:xfrm>
          <a:solidFill>
            <a:srgbClr val="BABD59"/>
          </a:solidFill>
        </p:grpSpPr>
        <p:sp>
          <p:nvSpPr>
            <p:cNvPr id="25" name="Freeform 5">
              <a:extLst>
                <a:ext uri="{FF2B5EF4-FFF2-40B4-BE49-F238E27FC236}">
                  <a16:creationId xmlns:a16="http://schemas.microsoft.com/office/drawing/2014/main" id="{D363BE7C-88B4-4156-9939-336DD28DF82A}"/>
                </a:ext>
              </a:extLst>
            </p:cNvPr>
            <p:cNvSpPr>
              <a:spLocks noEditPoints="1"/>
            </p:cNvSpPr>
            <p:nvPr/>
          </p:nvSpPr>
          <p:spPr bwMode="auto">
            <a:xfrm>
              <a:off x="1678" y="0"/>
              <a:ext cx="4322" cy="4318"/>
            </a:xfrm>
            <a:custGeom>
              <a:avLst/>
              <a:gdLst>
                <a:gd name="T0" fmla="*/ 1810 w 2659"/>
                <a:gd name="T1" fmla="*/ 2276 h 2660"/>
                <a:gd name="T2" fmla="*/ 1518 w 2659"/>
                <a:gd name="T3" fmla="*/ 2401 h 2660"/>
                <a:gd name="T4" fmla="*/ 1424 w 2659"/>
                <a:gd name="T5" fmla="*/ 2660 h 2660"/>
                <a:gd name="T6" fmla="*/ 1105 w 2659"/>
                <a:gd name="T7" fmla="*/ 2572 h 2660"/>
                <a:gd name="T8" fmla="*/ 1093 w 2659"/>
                <a:gd name="T9" fmla="*/ 2366 h 2660"/>
                <a:gd name="T10" fmla="*/ 597 w 2659"/>
                <a:gd name="T11" fmla="*/ 2332 h 2660"/>
                <a:gd name="T12" fmla="*/ 299 w 2659"/>
                <a:gd name="T13" fmla="*/ 2178 h 2660"/>
                <a:gd name="T14" fmla="*/ 430 w 2659"/>
                <a:gd name="T15" fmla="*/ 1902 h 2660"/>
                <a:gd name="T16" fmla="*/ 278 w 2659"/>
                <a:gd name="T17" fmla="*/ 1519 h 2660"/>
                <a:gd name="T18" fmla="*/ 85 w 2659"/>
                <a:gd name="T19" fmla="*/ 1517 h 2660"/>
                <a:gd name="T20" fmla="*/ 5 w 2659"/>
                <a:gd name="T21" fmla="*/ 1176 h 2660"/>
                <a:gd name="T22" fmla="*/ 262 w 2659"/>
                <a:gd name="T23" fmla="*/ 1108 h 2660"/>
                <a:gd name="T24" fmla="*/ 354 w 2659"/>
                <a:gd name="T25" fmla="*/ 908 h 2660"/>
                <a:gd name="T26" fmla="*/ 323 w 2659"/>
                <a:gd name="T27" fmla="*/ 593 h 2660"/>
                <a:gd name="T28" fmla="*/ 487 w 2659"/>
                <a:gd name="T29" fmla="*/ 294 h 2660"/>
                <a:gd name="T30" fmla="*/ 736 w 2659"/>
                <a:gd name="T31" fmla="*/ 422 h 2660"/>
                <a:gd name="T32" fmla="*/ 940 w 2659"/>
                <a:gd name="T33" fmla="*/ 343 h 2660"/>
                <a:gd name="T34" fmla="*/ 1141 w 2659"/>
                <a:gd name="T35" fmla="*/ 99 h 2660"/>
                <a:gd name="T36" fmla="*/ 1475 w 2659"/>
                <a:gd name="T37" fmla="*/ 5 h 2660"/>
                <a:gd name="T38" fmla="*/ 1551 w 2659"/>
                <a:gd name="T39" fmla="*/ 272 h 2660"/>
                <a:gd name="T40" fmla="*/ 1936 w 2659"/>
                <a:gd name="T41" fmla="*/ 457 h 2660"/>
                <a:gd name="T42" fmla="*/ 2212 w 2659"/>
                <a:gd name="T43" fmla="*/ 330 h 2660"/>
                <a:gd name="T44" fmla="*/ 2357 w 2659"/>
                <a:gd name="T45" fmla="*/ 619 h 2660"/>
                <a:gd name="T46" fmla="*/ 2222 w 2659"/>
                <a:gd name="T47" fmla="*/ 753 h 2660"/>
                <a:gd name="T48" fmla="*/ 2479 w 2659"/>
                <a:gd name="T49" fmla="*/ 1141 h 2660"/>
                <a:gd name="T50" fmla="*/ 2657 w 2659"/>
                <a:gd name="T51" fmla="*/ 1223 h 2660"/>
                <a:gd name="T52" fmla="*/ 2564 w 2659"/>
                <a:gd name="T53" fmla="*/ 1553 h 2660"/>
                <a:gd name="T54" fmla="*/ 2365 w 2659"/>
                <a:gd name="T55" fmla="*/ 1566 h 2660"/>
                <a:gd name="T56" fmla="*/ 2205 w 2659"/>
                <a:gd name="T57" fmla="*/ 1933 h 2660"/>
                <a:gd name="T58" fmla="*/ 2347 w 2659"/>
                <a:gd name="T59" fmla="*/ 2080 h 2660"/>
                <a:gd name="T60" fmla="*/ 2170 w 2659"/>
                <a:gd name="T61" fmla="*/ 2366 h 2660"/>
                <a:gd name="T62" fmla="*/ 1921 w 2659"/>
                <a:gd name="T63" fmla="*/ 2237 h 2660"/>
                <a:gd name="T64" fmla="*/ 1329 w 2659"/>
                <a:gd name="T65" fmla="*/ 2097 h 2660"/>
                <a:gd name="T66" fmla="*/ 1325 w 2659"/>
                <a:gd name="T67" fmla="*/ 562 h 2660"/>
                <a:gd name="T68" fmla="*/ 1329 w 2659"/>
                <a:gd name="T69" fmla="*/ 2097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59" h="2660">
                  <a:moveTo>
                    <a:pt x="1908" y="2223"/>
                  </a:moveTo>
                  <a:cubicBezTo>
                    <a:pt x="1874" y="2241"/>
                    <a:pt x="1843" y="2260"/>
                    <a:pt x="1810" y="2276"/>
                  </a:cubicBezTo>
                  <a:cubicBezTo>
                    <a:pt x="1726" y="2319"/>
                    <a:pt x="1637" y="2352"/>
                    <a:pt x="1544" y="2370"/>
                  </a:cubicBezTo>
                  <a:cubicBezTo>
                    <a:pt x="1524" y="2373"/>
                    <a:pt x="1518" y="2381"/>
                    <a:pt x="1518" y="2401"/>
                  </a:cubicBezTo>
                  <a:cubicBezTo>
                    <a:pt x="1519" y="2455"/>
                    <a:pt x="1517" y="2510"/>
                    <a:pt x="1517" y="2565"/>
                  </a:cubicBezTo>
                  <a:cubicBezTo>
                    <a:pt x="1517" y="2622"/>
                    <a:pt x="1482" y="2660"/>
                    <a:pt x="1424" y="2660"/>
                  </a:cubicBezTo>
                  <a:cubicBezTo>
                    <a:pt x="1345" y="2660"/>
                    <a:pt x="1264" y="2659"/>
                    <a:pt x="1185" y="2656"/>
                  </a:cubicBezTo>
                  <a:cubicBezTo>
                    <a:pt x="1140" y="2655"/>
                    <a:pt x="1105" y="2617"/>
                    <a:pt x="1105" y="2572"/>
                  </a:cubicBezTo>
                  <a:cubicBezTo>
                    <a:pt x="1105" y="2510"/>
                    <a:pt x="1106" y="2449"/>
                    <a:pt x="1107" y="2388"/>
                  </a:cubicBezTo>
                  <a:cubicBezTo>
                    <a:pt x="1107" y="2377"/>
                    <a:pt x="1107" y="2369"/>
                    <a:pt x="1093" y="2366"/>
                  </a:cubicBezTo>
                  <a:cubicBezTo>
                    <a:pt x="961" y="2336"/>
                    <a:pt x="839" y="2284"/>
                    <a:pt x="727" y="2205"/>
                  </a:cubicBezTo>
                  <a:cubicBezTo>
                    <a:pt x="684" y="2247"/>
                    <a:pt x="640" y="2290"/>
                    <a:pt x="597" y="2332"/>
                  </a:cubicBezTo>
                  <a:cubicBezTo>
                    <a:pt x="547" y="2381"/>
                    <a:pt x="498" y="2381"/>
                    <a:pt x="449" y="2331"/>
                  </a:cubicBezTo>
                  <a:cubicBezTo>
                    <a:pt x="399" y="2280"/>
                    <a:pt x="349" y="2229"/>
                    <a:pt x="299" y="2178"/>
                  </a:cubicBezTo>
                  <a:cubicBezTo>
                    <a:pt x="257" y="2135"/>
                    <a:pt x="258" y="2085"/>
                    <a:pt x="300" y="2041"/>
                  </a:cubicBezTo>
                  <a:cubicBezTo>
                    <a:pt x="344" y="1995"/>
                    <a:pt x="387" y="1948"/>
                    <a:pt x="430" y="1902"/>
                  </a:cubicBezTo>
                  <a:cubicBezTo>
                    <a:pt x="402" y="1846"/>
                    <a:pt x="368" y="1785"/>
                    <a:pt x="343" y="1721"/>
                  </a:cubicBezTo>
                  <a:cubicBezTo>
                    <a:pt x="317" y="1657"/>
                    <a:pt x="300" y="1589"/>
                    <a:pt x="278" y="1519"/>
                  </a:cubicBezTo>
                  <a:cubicBezTo>
                    <a:pt x="267" y="1519"/>
                    <a:pt x="251" y="1520"/>
                    <a:pt x="235" y="1519"/>
                  </a:cubicBezTo>
                  <a:cubicBezTo>
                    <a:pt x="185" y="1519"/>
                    <a:pt x="135" y="1518"/>
                    <a:pt x="85" y="1517"/>
                  </a:cubicBezTo>
                  <a:cubicBezTo>
                    <a:pt x="43" y="1516"/>
                    <a:pt x="3" y="1487"/>
                    <a:pt x="2" y="1445"/>
                  </a:cubicBezTo>
                  <a:cubicBezTo>
                    <a:pt x="0" y="1356"/>
                    <a:pt x="1" y="1266"/>
                    <a:pt x="5" y="1176"/>
                  </a:cubicBezTo>
                  <a:cubicBezTo>
                    <a:pt x="7" y="1133"/>
                    <a:pt x="45" y="1105"/>
                    <a:pt x="88" y="1105"/>
                  </a:cubicBezTo>
                  <a:cubicBezTo>
                    <a:pt x="146" y="1105"/>
                    <a:pt x="204" y="1107"/>
                    <a:pt x="262" y="1108"/>
                  </a:cubicBezTo>
                  <a:cubicBezTo>
                    <a:pt x="271" y="1108"/>
                    <a:pt x="279" y="1108"/>
                    <a:pt x="284" y="1108"/>
                  </a:cubicBezTo>
                  <a:cubicBezTo>
                    <a:pt x="307" y="1040"/>
                    <a:pt x="326" y="972"/>
                    <a:pt x="354" y="908"/>
                  </a:cubicBezTo>
                  <a:cubicBezTo>
                    <a:pt x="381" y="845"/>
                    <a:pt x="417" y="786"/>
                    <a:pt x="455" y="715"/>
                  </a:cubicBezTo>
                  <a:cubicBezTo>
                    <a:pt x="414" y="678"/>
                    <a:pt x="369" y="635"/>
                    <a:pt x="323" y="593"/>
                  </a:cubicBezTo>
                  <a:cubicBezTo>
                    <a:pt x="278" y="553"/>
                    <a:pt x="282" y="495"/>
                    <a:pt x="321" y="456"/>
                  </a:cubicBezTo>
                  <a:cubicBezTo>
                    <a:pt x="376" y="401"/>
                    <a:pt x="431" y="347"/>
                    <a:pt x="487" y="294"/>
                  </a:cubicBezTo>
                  <a:cubicBezTo>
                    <a:pt x="526" y="258"/>
                    <a:pt x="578" y="260"/>
                    <a:pt x="616" y="298"/>
                  </a:cubicBezTo>
                  <a:cubicBezTo>
                    <a:pt x="657" y="339"/>
                    <a:pt x="696" y="380"/>
                    <a:pt x="736" y="422"/>
                  </a:cubicBezTo>
                  <a:cubicBezTo>
                    <a:pt x="741" y="427"/>
                    <a:pt x="745" y="433"/>
                    <a:pt x="746" y="435"/>
                  </a:cubicBezTo>
                  <a:cubicBezTo>
                    <a:pt x="814" y="402"/>
                    <a:pt x="875" y="369"/>
                    <a:pt x="940" y="343"/>
                  </a:cubicBezTo>
                  <a:cubicBezTo>
                    <a:pt x="1004" y="317"/>
                    <a:pt x="1071" y="300"/>
                    <a:pt x="1141" y="278"/>
                  </a:cubicBezTo>
                  <a:cubicBezTo>
                    <a:pt x="1141" y="222"/>
                    <a:pt x="1141" y="160"/>
                    <a:pt x="1141" y="99"/>
                  </a:cubicBezTo>
                  <a:cubicBezTo>
                    <a:pt x="1141" y="33"/>
                    <a:pt x="1174" y="0"/>
                    <a:pt x="1241" y="1"/>
                  </a:cubicBezTo>
                  <a:cubicBezTo>
                    <a:pt x="1319" y="1"/>
                    <a:pt x="1397" y="1"/>
                    <a:pt x="1475" y="5"/>
                  </a:cubicBezTo>
                  <a:cubicBezTo>
                    <a:pt x="1521" y="7"/>
                    <a:pt x="1553" y="44"/>
                    <a:pt x="1553" y="90"/>
                  </a:cubicBezTo>
                  <a:cubicBezTo>
                    <a:pt x="1553" y="150"/>
                    <a:pt x="1552" y="211"/>
                    <a:pt x="1551" y="272"/>
                  </a:cubicBezTo>
                  <a:cubicBezTo>
                    <a:pt x="1551" y="281"/>
                    <a:pt x="1550" y="289"/>
                    <a:pt x="1563" y="293"/>
                  </a:cubicBezTo>
                  <a:cubicBezTo>
                    <a:pt x="1768" y="355"/>
                    <a:pt x="1768" y="355"/>
                    <a:pt x="1936" y="457"/>
                  </a:cubicBezTo>
                  <a:cubicBezTo>
                    <a:pt x="1976" y="415"/>
                    <a:pt x="2017" y="371"/>
                    <a:pt x="2059" y="329"/>
                  </a:cubicBezTo>
                  <a:cubicBezTo>
                    <a:pt x="2110" y="277"/>
                    <a:pt x="2161" y="279"/>
                    <a:pt x="2212" y="330"/>
                  </a:cubicBezTo>
                  <a:cubicBezTo>
                    <a:pt x="2260" y="381"/>
                    <a:pt x="2309" y="431"/>
                    <a:pt x="2358" y="481"/>
                  </a:cubicBezTo>
                  <a:cubicBezTo>
                    <a:pt x="2402" y="525"/>
                    <a:pt x="2401" y="576"/>
                    <a:pt x="2357" y="619"/>
                  </a:cubicBezTo>
                  <a:cubicBezTo>
                    <a:pt x="2317" y="659"/>
                    <a:pt x="2276" y="699"/>
                    <a:pt x="2236" y="738"/>
                  </a:cubicBezTo>
                  <a:cubicBezTo>
                    <a:pt x="2231" y="743"/>
                    <a:pt x="2227" y="748"/>
                    <a:pt x="2222" y="753"/>
                  </a:cubicBezTo>
                  <a:cubicBezTo>
                    <a:pt x="2297" y="872"/>
                    <a:pt x="2348" y="1000"/>
                    <a:pt x="2375" y="1141"/>
                  </a:cubicBezTo>
                  <a:cubicBezTo>
                    <a:pt x="2410" y="1141"/>
                    <a:pt x="2444" y="1140"/>
                    <a:pt x="2479" y="1141"/>
                  </a:cubicBezTo>
                  <a:cubicBezTo>
                    <a:pt x="2514" y="1141"/>
                    <a:pt x="2548" y="1140"/>
                    <a:pt x="2583" y="1144"/>
                  </a:cubicBezTo>
                  <a:cubicBezTo>
                    <a:pt x="2628" y="1149"/>
                    <a:pt x="2656" y="1178"/>
                    <a:pt x="2657" y="1223"/>
                  </a:cubicBezTo>
                  <a:cubicBezTo>
                    <a:pt x="2659" y="1306"/>
                    <a:pt x="2659" y="1389"/>
                    <a:pt x="2655" y="1471"/>
                  </a:cubicBezTo>
                  <a:cubicBezTo>
                    <a:pt x="2653" y="1524"/>
                    <a:pt x="2617" y="1553"/>
                    <a:pt x="2564" y="1553"/>
                  </a:cubicBezTo>
                  <a:cubicBezTo>
                    <a:pt x="2504" y="1553"/>
                    <a:pt x="2445" y="1552"/>
                    <a:pt x="2386" y="1551"/>
                  </a:cubicBezTo>
                  <a:cubicBezTo>
                    <a:pt x="2374" y="1551"/>
                    <a:pt x="2368" y="1554"/>
                    <a:pt x="2365" y="1566"/>
                  </a:cubicBezTo>
                  <a:cubicBezTo>
                    <a:pt x="2336" y="1696"/>
                    <a:pt x="2284" y="1817"/>
                    <a:pt x="2208" y="1926"/>
                  </a:cubicBezTo>
                  <a:cubicBezTo>
                    <a:pt x="2207" y="1928"/>
                    <a:pt x="2206" y="1930"/>
                    <a:pt x="2205" y="1933"/>
                  </a:cubicBezTo>
                  <a:cubicBezTo>
                    <a:pt x="2241" y="1970"/>
                    <a:pt x="2278" y="2007"/>
                    <a:pt x="2315" y="2045"/>
                  </a:cubicBezTo>
                  <a:cubicBezTo>
                    <a:pt x="2326" y="2057"/>
                    <a:pt x="2338" y="2068"/>
                    <a:pt x="2347" y="2080"/>
                  </a:cubicBezTo>
                  <a:cubicBezTo>
                    <a:pt x="2376" y="2116"/>
                    <a:pt x="2375" y="2164"/>
                    <a:pt x="2343" y="2197"/>
                  </a:cubicBezTo>
                  <a:cubicBezTo>
                    <a:pt x="2286" y="2254"/>
                    <a:pt x="2228" y="2311"/>
                    <a:pt x="2170" y="2366"/>
                  </a:cubicBezTo>
                  <a:cubicBezTo>
                    <a:pt x="2132" y="2402"/>
                    <a:pt x="2081" y="2399"/>
                    <a:pt x="2042" y="2360"/>
                  </a:cubicBezTo>
                  <a:cubicBezTo>
                    <a:pt x="2001" y="2319"/>
                    <a:pt x="1961" y="2278"/>
                    <a:pt x="1921" y="2237"/>
                  </a:cubicBezTo>
                  <a:cubicBezTo>
                    <a:pt x="1916" y="2232"/>
                    <a:pt x="1912" y="2227"/>
                    <a:pt x="1908" y="2223"/>
                  </a:cubicBezTo>
                  <a:close/>
                  <a:moveTo>
                    <a:pt x="1329" y="2097"/>
                  </a:moveTo>
                  <a:cubicBezTo>
                    <a:pt x="1749" y="2097"/>
                    <a:pt x="2092" y="1761"/>
                    <a:pt x="2097" y="1338"/>
                  </a:cubicBezTo>
                  <a:cubicBezTo>
                    <a:pt x="2102" y="905"/>
                    <a:pt x="1752" y="560"/>
                    <a:pt x="1325" y="562"/>
                  </a:cubicBezTo>
                  <a:cubicBezTo>
                    <a:pt x="899" y="564"/>
                    <a:pt x="566" y="906"/>
                    <a:pt x="562" y="1321"/>
                  </a:cubicBezTo>
                  <a:cubicBezTo>
                    <a:pt x="557" y="1762"/>
                    <a:pt x="914" y="2098"/>
                    <a:pt x="1329" y="20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6">
              <a:extLst>
                <a:ext uri="{FF2B5EF4-FFF2-40B4-BE49-F238E27FC236}">
                  <a16:creationId xmlns:a16="http://schemas.microsoft.com/office/drawing/2014/main" id="{72805A5D-6875-414A-9CD3-63FB7D758054}"/>
                </a:ext>
              </a:extLst>
            </p:cNvPr>
            <p:cNvSpPr>
              <a:spLocks/>
            </p:cNvSpPr>
            <p:nvPr/>
          </p:nvSpPr>
          <p:spPr bwMode="auto">
            <a:xfrm>
              <a:off x="3026" y="1188"/>
              <a:ext cx="1630" cy="1968"/>
            </a:xfrm>
            <a:custGeom>
              <a:avLst/>
              <a:gdLst>
                <a:gd name="T0" fmla="*/ 244 w 1003"/>
                <a:gd name="T1" fmla="*/ 366 h 1212"/>
                <a:gd name="T2" fmla="*/ 263 w 1003"/>
                <a:gd name="T3" fmla="*/ 171 h 1212"/>
                <a:gd name="T4" fmla="*/ 539 w 1003"/>
                <a:gd name="T5" fmla="*/ 13 h 1212"/>
                <a:gd name="T6" fmla="*/ 696 w 1003"/>
                <a:gd name="T7" fmla="*/ 99 h 1212"/>
                <a:gd name="T8" fmla="*/ 709 w 1003"/>
                <a:gd name="T9" fmla="*/ 110 h 1212"/>
                <a:gd name="T10" fmla="*/ 783 w 1003"/>
                <a:gd name="T11" fmla="*/ 214 h 1212"/>
                <a:gd name="T12" fmla="*/ 778 w 1003"/>
                <a:gd name="T13" fmla="*/ 355 h 1212"/>
                <a:gd name="T14" fmla="*/ 785 w 1003"/>
                <a:gd name="T15" fmla="*/ 397 h 1212"/>
                <a:gd name="T16" fmla="*/ 791 w 1003"/>
                <a:gd name="T17" fmla="*/ 435 h 1212"/>
                <a:gd name="T18" fmla="*/ 756 w 1003"/>
                <a:gd name="T19" fmla="*/ 547 h 1212"/>
                <a:gd name="T20" fmla="*/ 724 w 1003"/>
                <a:gd name="T21" fmla="*/ 569 h 1212"/>
                <a:gd name="T22" fmla="*/ 695 w 1003"/>
                <a:gd name="T23" fmla="*/ 658 h 1212"/>
                <a:gd name="T24" fmla="*/ 694 w 1003"/>
                <a:gd name="T25" fmla="*/ 758 h 1212"/>
                <a:gd name="T26" fmla="*/ 712 w 1003"/>
                <a:gd name="T27" fmla="*/ 774 h 1212"/>
                <a:gd name="T28" fmla="*/ 985 w 1003"/>
                <a:gd name="T29" fmla="*/ 943 h 1212"/>
                <a:gd name="T30" fmla="*/ 1003 w 1003"/>
                <a:gd name="T31" fmla="*/ 956 h 1212"/>
                <a:gd name="T32" fmla="*/ 573 w 1003"/>
                <a:gd name="T33" fmla="*/ 1212 h 1212"/>
                <a:gd name="T34" fmla="*/ 569 w 1003"/>
                <a:gd name="T35" fmla="*/ 1201 h 1212"/>
                <a:gd name="T36" fmla="*/ 532 w 1003"/>
                <a:gd name="T37" fmla="*/ 1023 h 1212"/>
                <a:gd name="T38" fmla="*/ 537 w 1003"/>
                <a:gd name="T39" fmla="*/ 998 h 1212"/>
                <a:gd name="T40" fmla="*/ 569 w 1003"/>
                <a:gd name="T41" fmla="*/ 928 h 1212"/>
                <a:gd name="T42" fmla="*/ 531 w 1003"/>
                <a:gd name="T43" fmla="*/ 866 h 1212"/>
                <a:gd name="T44" fmla="*/ 472 w 1003"/>
                <a:gd name="T45" fmla="*/ 867 h 1212"/>
                <a:gd name="T46" fmla="*/ 438 w 1003"/>
                <a:gd name="T47" fmla="*/ 935 h 1212"/>
                <a:gd name="T48" fmla="*/ 465 w 1003"/>
                <a:gd name="T49" fmla="*/ 991 h 1212"/>
                <a:gd name="T50" fmla="*/ 473 w 1003"/>
                <a:gd name="T51" fmla="*/ 1031 h 1212"/>
                <a:gd name="T52" fmla="*/ 436 w 1003"/>
                <a:gd name="T53" fmla="*/ 1205 h 1212"/>
                <a:gd name="T54" fmla="*/ 434 w 1003"/>
                <a:gd name="T55" fmla="*/ 1212 h 1212"/>
                <a:gd name="T56" fmla="*/ 0 w 1003"/>
                <a:gd name="T57" fmla="*/ 953 h 1212"/>
                <a:gd name="T58" fmla="*/ 202 w 1003"/>
                <a:gd name="T59" fmla="*/ 824 h 1212"/>
                <a:gd name="T60" fmla="*/ 294 w 1003"/>
                <a:gd name="T61" fmla="*/ 775 h 1212"/>
                <a:gd name="T62" fmla="*/ 308 w 1003"/>
                <a:gd name="T63" fmla="*/ 754 h 1212"/>
                <a:gd name="T64" fmla="*/ 307 w 1003"/>
                <a:gd name="T65" fmla="*/ 678 h 1212"/>
                <a:gd name="T66" fmla="*/ 305 w 1003"/>
                <a:gd name="T67" fmla="*/ 665 h 1212"/>
                <a:gd name="T68" fmla="*/ 268 w 1003"/>
                <a:gd name="T69" fmla="*/ 560 h 1212"/>
                <a:gd name="T70" fmla="*/ 264 w 1003"/>
                <a:gd name="T71" fmla="*/ 552 h 1212"/>
                <a:gd name="T72" fmla="*/ 228 w 1003"/>
                <a:gd name="T73" fmla="*/ 494 h 1212"/>
                <a:gd name="T74" fmla="*/ 210 w 1003"/>
                <a:gd name="T75" fmla="*/ 417 h 1212"/>
                <a:gd name="T76" fmla="*/ 244 w 1003"/>
                <a:gd name="T77" fmla="*/ 366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3" h="1212">
                  <a:moveTo>
                    <a:pt x="244" y="366"/>
                  </a:moveTo>
                  <a:cubicBezTo>
                    <a:pt x="222" y="297"/>
                    <a:pt x="228" y="232"/>
                    <a:pt x="263" y="171"/>
                  </a:cubicBezTo>
                  <a:cubicBezTo>
                    <a:pt x="316" y="75"/>
                    <a:pt x="420" y="0"/>
                    <a:pt x="539" y="13"/>
                  </a:cubicBezTo>
                  <a:cubicBezTo>
                    <a:pt x="603" y="20"/>
                    <a:pt x="656" y="47"/>
                    <a:pt x="696" y="99"/>
                  </a:cubicBezTo>
                  <a:cubicBezTo>
                    <a:pt x="699" y="103"/>
                    <a:pt x="704" y="108"/>
                    <a:pt x="709" y="110"/>
                  </a:cubicBezTo>
                  <a:cubicBezTo>
                    <a:pt x="759" y="127"/>
                    <a:pt x="779" y="168"/>
                    <a:pt x="783" y="214"/>
                  </a:cubicBezTo>
                  <a:cubicBezTo>
                    <a:pt x="786" y="261"/>
                    <a:pt x="781" y="308"/>
                    <a:pt x="778" y="355"/>
                  </a:cubicBezTo>
                  <a:cubicBezTo>
                    <a:pt x="777" y="370"/>
                    <a:pt x="773" y="383"/>
                    <a:pt x="785" y="397"/>
                  </a:cubicBezTo>
                  <a:cubicBezTo>
                    <a:pt x="792" y="406"/>
                    <a:pt x="794" y="423"/>
                    <a:pt x="791" y="435"/>
                  </a:cubicBezTo>
                  <a:cubicBezTo>
                    <a:pt x="781" y="473"/>
                    <a:pt x="769" y="510"/>
                    <a:pt x="756" y="547"/>
                  </a:cubicBezTo>
                  <a:cubicBezTo>
                    <a:pt x="751" y="561"/>
                    <a:pt x="740" y="572"/>
                    <a:pt x="724" y="569"/>
                  </a:cubicBezTo>
                  <a:cubicBezTo>
                    <a:pt x="714" y="599"/>
                    <a:pt x="700" y="628"/>
                    <a:pt x="695" y="658"/>
                  </a:cubicBezTo>
                  <a:cubicBezTo>
                    <a:pt x="690" y="691"/>
                    <a:pt x="692" y="725"/>
                    <a:pt x="694" y="758"/>
                  </a:cubicBezTo>
                  <a:cubicBezTo>
                    <a:pt x="694" y="764"/>
                    <a:pt x="704" y="770"/>
                    <a:pt x="712" y="774"/>
                  </a:cubicBezTo>
                  <a:cubicBezTo>
                    <a:pt x="806" y="824"/>
                    <a:pt x="900" y="877"/>
                    <a:pt x="985" y="943"/>
                  </a:cubicBezTo>
                  <a:cubicBezTo>
                    <a:pt x="991" y="947"/>
                    <a:pt x="996" y="951"/>
                    <a:pt x="1003" y="956"/>
                  </a:cubicBezTo>
                  <a:cubicBezTo>
                    <a:pt x="895" y="1101"/>
                    <a:pt x="754" y="1188"/>
                    <a:pt x="573" y="1212"/>
                  </a:cubicBezTo>
                  <a:cubicBezTo>
                    <a:pt x="572" y="1208"/>
                    <a:pt x="569" y="1204"/>
                    <a:pt x="569" y="1201"/>
                  </a:cubicBezTo>
                  <a:cubicBezTo>
                    <a:pt x="556" y="1142"/>
                    <a:pt x="543" y="1082"/>
                    <a:pt x="532" y="1023"/>
                  </a:cubicBezTo>
                  <a:cubicBezTo>
                    <a:pt x="530" y="1015"/>
                    <a:pt x="533" y="1006"/>
                    <a:pt x="537" y="998"/>
                  </a:cubicBezTo>
                  <a:cubicBezTo>
                    <a:pt x="547" y="974"/>
                    <a:pt x="561" y="952"/>
                    <a:pt x="569" y="928"/>
                  </a:cubicBezTo>
                  <a:cubicBezTo>
                    <a:pt x="578" y="898"/>
                    <a:pt x="562" y="872"/>
                    <a:pt x="531" y="866"/>
                  </a:cubicBezTo>
                  <a:cubicBezTo>
                    <a:pt x="512" y="863"/>
                    <a:pt x="491" y="863"/>
                    <a:pt x="472" y="867"/>
                  </a:cubicBezTo>
                  <a:cubicBezTo>
                    <a:pt x="440" y="873"/>
                    <a:pt x="426" y="901"/>
                    <a:pt x="438" y="935"/>
                  </a:cubicBezTo>
                  <a:cubicBezTo>
                    <a:pt x="444" y="955"/>
                    <a:pt x="454" y="973"/>
                    <a:pt x="465" y="991"/>
                  </a:cubicBezTo>
                  <a:cubicBezTo>
                    <a:pt x="473" y="1004"/>
                    <a:pt x="476" y="1015"/>
                    <a:pt x="473" y="1031"/>
                  </a:cubicBezTo>
                  <a:cubicBezTo>
                    <a:pt x="460" y="1089"/>
                    <a:pt x="448" y="1147"/>
                    <a:pt x="436" y="1205"/>
                  </a:cubicBezTo>
                  <a:cubicBezTo>
                    <a:pt x="436" y="1207"/>
                    <a:pt x="435" y="1209"/>
                    <a:pt x="434" y="1212"/>
                  </a:cubicBezTo>
                  <a:cubicBezTo>
                    <a:pt x="254" y="1188"/>
                    <a:pt x="112" y="1102"/>
                    <a:pt x="0" y="953"/>
                  </a:cubicBezTo>
                  <a:cubicBezTo>
                    <a:pt x="69" y="909"/>
                    <a:pt x="135" y="866"/>
                    <a:pt x="202" y="824"/>
                  </a:cubicBezTo>
                  <a:cubicBezTo>
                    <a:pt x="231" y="806"/>
                    <a:pt x="263" y="791"/>
                    <a:pt x="294" y="775"/>
                  </a:cubicBezTo>
                  <a:cubicBezTo>
                    <a:pt x="303" y="770"/>
                    <a:pt x="308" y="765"/>
                    <a:pt x="308" y="754"/>
                  </a:cubicBezTo>
                  <a:cubicBezTo>
                    <a:pt x="307" y="729"/>
                    <a:pt x="308" y="704"/>
                    <a:pt x="307" y="678"/>
                  </a:cubicBezTo>
                  <a:cubicBezTo>
                    <a:pt x="307" y="674"/>
                    <a:pt x="306" y="669"/>
                    <a:pt x="305" y="665"/>
                  </a:cubicBezTo>
                  <a:cubicBezTo>
                    <a:pt x="293" y="630"/>
                    <a:pt x="280" y="595"/>
                    <a:pt x="268" y="560"/>
                  </a:cubicBezTo>
                  <a:cubicBezTo>
                    <a:pt x="267" y="557"/>
                    <a:pt x="266" y="553"/>
                    <a:pt x="264" y="552"/>
                  </a:cubicBezTo>
                  <a:cubicBezTo>
                    <a:pt x="240" y="540"/>
                    <a:pt x="234" y="517"/>
                    <a:pt x="228" y="494"/>
                  </a:cubicBezTo>
                  <a:cubicBezTo>
                    <a:pt x="220" y="469"/>
                    <a:pt x="213" y="443"/>
                    <a:pt x="210" y="417"/>
                  </a:cubicBezTo>
                  <a:cubicBezTo>
                    <a:pt x="207" y="384"/>
                    <a:pt x="213" y="370"/>
                    <a:pt x="244" y="3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8" name="Group 9">
            <a:extLst>
              <a:ext uri="{FF2B5EF4-FFF2-40B4-BE49-F238E27FC236}">
                <a16:creationId xmlns:a16="http://schemas.microsoft.com/office/drawing/2014/main" id="{4E276E6C-61E4-4785-9CCF-CA74CB47BD09}"/>
              </a:ext>
            </a:extLst>
          </p:cNvPr>
          <p:cNvGrpSpPr>
            <a:grpSpLocks noChangeAspect="1"/>
          </p:cNvGrpSpPr>
          <p:nvPr/>
        </p:nvGrpSpPr>
        <p:grpSpPr bwMode="auto">
          <a:xfrm>
            <a:off x="2314902" y="3730318"/>
            <a:ext cx="589898" cy="592502"/>
            <a:chOff x="1683" y="0"/>
            <a:chExt cx="4303" cy="4322"/>
          </a:xfrm>
          <a:solidFill>
            <a:srgbClr val="BABD59"/>
          </a:solidFill>
        </p:grpSpPr>
        <p:sp>
          <p:nvSpPr>
            <p:cNvPr id="30" name="Freeform 10">
              <a:extLst>
                <a:ext uri="{FF2B5EF4-FFF2-40B4-BE49-F238E27FC236}">
                  <a16:creationId xmlns:a16="http://schemas.microsoft.com/office/drawing/2014/main" id="{221B7F43-46AC-429F-8769-8F366FE52BED}"/>
                </a:ext>
              </a:extLst>
            </p:cNvPr>
            <p:cNvSpPr>
              <a:spLocks/>
            </p:cNvSpPr>
            <p:nvPr/>
          </p:nvSpPr>
          <p:spPr bwMode="auto">
            <a:xfrm>
              <a:off x="1683" y="0"/>
              <a:ext cx="3580" cy="4322"/>
            </a:xfrm>
            <a:custGeom>
              <a:avLst/>
              <a:gdLst>
                <a:gd name="T0" fmla="*/ 1493 w 2225"/>
                <a:gd name="T1" fmla="*/ 2626 h 2689"/>
                <a:gd name="T2" fmla="*/ 1330 w 2225"/>
                <a:gd name="T3" fmla="*/ 2665 h 2689"/>
                <a:gd name="T4" fmla="*/ 1050 w 2225"/>
                <a:gd name="T5" fmla="*/ 2681 h 2689"/>
                <a:gd name="T6" fmla="*/ 469 w 2225"/>
                <a:gd name="T7" fmla="*/ 2469 h 2689"/>
                <a:gd name="T8" fmla="*/ 44 w 2225"/>
                <a:gd name="T9" fmla="*/ 1849 h 2689"/>
                <a:gd name="T10" fmla="*/ 9 w 2225"/>
                <a:gd name="T11" fmla="*/ 1491 h 2689"/>
                <a:gd name="T12" fmla="*/ 283 w 2225"/>
                <a:gd name="T13" fmla="*/ 824 h 2689"/>
                <a:gd name="T14" fmla="*/ 884 w 2225"/>
                <a:gd name="T15" fmla="*/ 464 h 2689"/>
                <a:gd name="T16" fmla="*/ 966 w 2225"/>
                <a:gd name="T17" fmla="*/ 450 h 2689"/>
                <a:gd name="T18" fmla="*/ 986 w 2225"/>
                <a:gd name="T19" fmla="*/ 427 h 2689"/>
                <a:gd name="T20" fmla="*/ 986 w 2225"/>
                <a:gd name="T21" fmla="*/ 299 h 2689"/>
                <a:gd name="T22" fmla="*/ 985 w 2225"/>
                <a:gd name="T23" fmla="*/ 291 h 2689"/>
                <a:gd name="T24" fmla="*/ 966 w 2225"/>
                <a:gd name="T25" fmla="*/ 290 h 2689"/>
                <a:gd name="T26" fmla="*/ 866 w 2225"/>
                <a:gd name="T27" fmla="*/ 290 h 2689"/>
                <a:gd name="T28" fmla="*/ 819 w 2225"/>
                <a:gd name="T29" fmla="*/ 244 h 2689"/>
                <a:gd name="T30" fmla="*/ 819 w 2225"/>
                <a:gd name="T31" fmla="*/ 44 h 2689"/>
                <a:gd name="T32" fmla="*/ 861 w 2225"/>
                <a:gd name="T33" fmla="*/ 0 h 2689"/>
                <a:gd name="T34" fmla="*/ 879 w 2225"/>
                <a:gd name="T35" fmla="*/ 0 h 2689"/>
                <a:gd name="T36" fmla="*/ 1383 w 2225"/>
                <a:gd name="T37" fmla="*/ 0 h 2689"/>
                <a:gd name="T38" fmla="*/ 1443 w 2225"/>
                <a:gd name="T39" fmla="*/ 61 h 2689"/>
                <a:gd name="T40" fmla="*/ 1443 w 2225"/>
                <a:gd name="T41" fmla="*/ 233 h 2689"/>
                <a:gd name="T42" fmla="*/ 1387 w 2225"/>
                <a:gd name="T43" fmla="*/ 289 h 2689"/>
                <a:gd name="T44" fmla="*/ 1277 w 2225"/>
                <a:gd name="T45" fmla="*/ 289 h 2689"/>
                <a:gd name="T46" fmla="*/ 1277 w 2225"/>
                <a:gd name="T47" fmla="*/ 442 h 2689"/>
                <a:gd name="T48" fmla="*/ 2225 w 2225"/>
                <a:gd name="T49" fmla="*/ 1306 h 2689"/>
                <a:gd name="T50" fmla="*/ 1954 w 2225"/>
                <a:gd name="T51" fmla="*/ 1275 h 2689"/>
                <a:gd name="T52" fmla="*/ 1429 w 2225"/>
                <a:gd name="T53" fmla="*/ 744 h 2689"/>
                <a:gd name="T54" fmla="*/ 814 w 2225"/>
                <a:gd name="T55" fmla="*/ 751 h 2689"/>
                <a:gd name="T56" fmla="*/ 289 w 2225"/>
                <a:gd name="T57" fmla="*/ 1785 h 2689"/>
                <a:gd name="T58" fmla="*/ 445 w 2225"/>
                <a:gd name="T59" fmla="*/ 2097 h 2689"/>
                <a:gd name="T60" fmla="*/ 713 w 2225"/>
                <a:gd name="T61" fmla="*/ 2324 h 2689"/>
                <a:gd name="T62" fmla="*/ 1046 w 2225"/>
                <a:gd name="T63" fmla="*/ 2426 h 2689"/>
                <a:gd name="T64" fmla="*/ 1393 w 2225"/>
                <a:gd name="T65" fmla="*/ 2391 h 2689"/>
                <a:gd name="T66" fmla="*/ 1493 w 2225"/>
                <a:gd name="T67" fmla="*/ 2626 h 2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5" h="2689">
                  <a:moveTo>
                    <a:pt x="1493" y="2626"/>
                  </a:moveTo>
                  <a:cubicBezTo>
                    <a:pt x="1436" y="2640"/>
                    <a:pt x="1384" y="2654"/>
                    <a:pt x="1330" y="2665"/>
                  </a:cubicBezTo>
                  <a:cubicBezTo>
                    <a:pt x="1238" y="2683"/>
                    <a:pt x="1144" y="2689"/>
                    <a:pt x="1050" y="2681"/>
                  </a:cubicBezTo>
                  <a:cubicBezTo>
                    <a:pt x="837" y="2664"/>
                    <a:pt x="642" y="2595"/>
                    <a:pt x="469" y="2469"/>
                  </a:cubicBezTo>
                  <a:cubicBezTo>
                    <a:pt x="256" y="2312"/>
                    <a:pt x="114" y="2105"/>
                    <a:pt x="44" y="1849"/>
                  </a:cubicBezTo>
                  <a:cubicBezTo>
                    <a:pt x="12" y="1731"/>
                    <a:pt x="0" y="1612"/>
                    <a:pt x="9" y="1491"/>
                  </a:cubicBezTo>
                  <a:cubicBezTo>
                    <a:pt x="26" y="1239"/>
                    <a:pt x="117" y="1015"/>
                    <a:pt x="283" y="824"/>
                  </a:cubicBezTo>
                  <a:cubicBezTo>
                    <a:pt x="444" y="639"/>
                    <a:pt x="645" y="520"/>
                    <a:pt x="884" y="464"/>
                  </a:cubicBezTo>
                  <a:cubicBezTo>
                    <a:pt x="911" y="458"/>
                    <a:pt x="939" y="454"/>
                    <a:pt x="966" y="450"/>
                  </a:cubicBezTo>
                  <a:cubicBezTo>
                    <a:pt x="980" y="447"/>
                    <a:pt x="987" y="443"/>
                    <a:pt x="986" y="427"/>
                  </a:cubicBezTo>
                  <a:cubicBezTo>
                    <a:pt x="985" y="384"/>
                    <a:pt x="986" y="342"/>
                    <a:pt x="986" y="299"/>
                  </a:cubicBezTo>
                  <a:cubicBezTo>
                    <a:pt x="986" y="297"/>
                    <a:pt x="985" y="295"/>
                    <a:pt x="985" y="291"/>
                  </a:cubicBezTo>
                  <a:cubicBezTo>
                    <a:pt x="979" y="290"/>
                    <a:pt x="972" y="290"/>
                    <a:pt x="966" y="290"/>
                  </a:cubicBezTo>
                  <a:cubicBezTo>
                    <a:pt x="933" y="290"/>
                    <a:pt x="899" y="290"/>
                    <a:pt x="866" y="290"/>
                  </a:cubicBezTo>
                  <a:cubicBezTo>
                    <a:pt x="837" y="289"/>
                    <a:pt x="819" y="273"/>
                    <a:pt x="819" y="244"/>
                  </a:cubicBezTo>
                  <a:cubicBezTo>
                    <a:pt x="818" y="177"/>
                    <a:pt x="818" y="111"/>
                    <a:pt x="819" y="44"/>
                  </a:cubicBezTo>
                  <a:cubicBezTo>
                    <a:pt x="819" y="18"/>
                    <a:pt x="835" y="3"/>
                    <a:pt x="861" y="0"/>
                  </a:cubicBezTo>
                  <a:cubicBezTo>
                    <a:pt x="867" y="0"/>
                    <a:pt x="873" y="0"/>
                    <a:pt x="879" y="0"/>
                  </a:cubicBezTo>
                  <a:cubicBezTo>
                    <a:pt x="1047" y="0"/>
                    <a:pt x="1215" y="0"/>
                    <a:pt x="1383" y="0"/>
                  </a:cubicBezTo>
                  <a:cubicBezTo>
                    <a:pt x="1429" y="0"/>
                    <a:pt x="1443" y="14"/>
                    <a:pt x="1443" y="61"/>
                  </a:cubicBezTo>
                  <a:cubicBezTo>
                    <a:pt x="1443" y="118"/>
                    <a:pt x="1444" y="175"/>
                    <a:pt x="1443" y="233"/>
                  </a:cubicBezTo>
                  <a:cubicBezTo>
                    <a:pt x="1443" y="274"/>
                    <a:pt x="1428" y="289"/>
                    <a:pt x="1387" y="289"/>
                  </a:cubicBezTo>
                  <a:cubicBezTo>
                    <a:pt x="1351" y="289"/>
                    <a:pt x="1315" y="289"/>
                    <a:pt x="1277" y="289"/>
                  </a:cubicBezTo>
                  <a:cubicBezTo>
                    <a:pt x="1277" y="341"/>
                    <a:pt x="1277" y="392"/>
                    <a:pt x="1277" y="442"/>
                  </a:cubicBezTo>
                  <a:cubicBezTo>
                    <a:pt x="1771" y="536"/>
                    <a:pt x="2088" y="822"/>
                    <a:pt x="2225" y="1306"/>
                  </a:cubicBezTo>
                  <a:cubicBezTo>
                    <a:pt x="2139" y="1255"/>
                    <a:pt x="2047" y="1269"/>
                    <a:pt x="1954" y="1275"/>
                  </a:cubicBezTo>
                  <a:cubicBezTo>
                    <a:pt x="1858" y="1021"/>
                    <a:pt x="1686" y="838"/>
                    <a:pt x="1429" y="744"/>
                  </a:cubicBezTo>
                  <a:cubicBezTo>
                    <a:pt x="1224" y="668"/>
                    <a:pt x="1017" y="671"/>
                    <a:pt x="814" y="751"/>
                  </a:cubicBezTo>
                  <a:cubicBezTo>
                    <a:pt x="400" y="912"/>
                    <a:pt x="176" y="1356"/>
                    <a:pt x="289" y="1785"/>
                  </a:cubicBezTo>
                  <a:cubicBezTo>
                    <a:pt x="320" y="1899"/>
                    <a:pt x="372" y="2004"/>
                    <a:pt x="445" y="2097"/>
                  </a:cubicBezTo>
                  <a:cubicBezTo>
                    <a:pt x="519" y="2190"/>
                    <a:pt x="608" y="2267"/>
                    <a:pt x="713" y="2324"/>
                  </a:cubicBezTo>
                  <a:cubicBezTo>
                    <a:pt x="817" y="2381"/>
                    <a:pt x="927" y="2415"/>
                    <a:pt x="1046" y="2426"/>
                  </a:cubicBezTo>
                  <a:cubicBezTo>
                    <a:pt x="1164" y="2438"/>
                    <a:pt x="1279" y="2426"/>
                    <a:pt x="1393" y="2391"/>
                  </a:cubicBezTo>
                  <a:cubicBezTo>
                    <a:pt x="1389" y="2484"/>
                    <a:pt x="1411" y="2551"/>
                    <a:pt x="1493" y="26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11">
              <a:extLst>
                <a:ext uri="{FF2B5EF4-FFF2-40B4-BE49-F238E27FC236}">
                  <a16:creationId xmlns:a16="http://schemas.microsoft.com/office/drawing/2014/main" id="{788C7BFC-43FF-4920-85A6-65D89526FC2C}"/>
                </a:ext>
              </a:extLst>
            </p:cNvPr>
            <p:cNvSpPr>
              <a:spLocks noEditPoints="1"/>
            </p:cNvSpPr>
            <p:nvPr/>
          </p:nvSpPr>
          <p:spPr bwMode="auto">
            <a:xfrm>
              <a:off x="3981" y="2316"/>
              <a:ext cx="2005" cy="2004"/>
            </a:xfrm>
            <a:custGeom>
              <a:avLst/>
              <a:gdLst>
                <a:gd name="T0" fmla="*/ 1094 w 1246"/>
                <a:gd name="T1" fmla="*/ 311 h 1247"/>
                <a:gd name="T2" fmla="*/ 1052 w 1246"/>
                <a:gd name="T3" fmla="*/ 391 h 1247"/>
                <a:gd name="T4" fmla="*/ 1108 w 1246"/>
                <a:gd name="T5" fmla="*/ 498 h 1247"/>
                <a:gd name="T6" fmla="*/ 1244 w 1246"/>
                <a:gd name="T7" fmla="*/ 576 h 1247"/>
                <a:gd name="T8" fmla="*/ 1187 w 1246"/>
                <a:gd name="T9" fmla="*/ 733 h 1247"/>
                <a:gd name="T10" fmla="*/ 1090 w 1246"/>
                <a:gd name="T11" fmla="*/ 763 h 1247"/>
                <a:gd name="T12" fmla="*/ 1053 w 1246"/>
                <a:gd name="T13" fmla="*/ 877 h 1247"/>
                <a:gd name="T14" fmla="*/ 1086 w 1246"/>
                <a:gd name="T15" fmla="*/ 1040 h 1247"/>
                <a:gd name="T16" fmla="*/ 937 w 1246"/>
                <a:gd name="T17" fmla="*/ 1096 h 1247"/>
                <a:gd name="T18" fmla="*/ 851 w 1246"/>
                <a:gd name="T19" fmla="*/ 1053 h 1247"/>
                <a:gd name="T20" fmla="*/ 746 w 1246"/>
                <a:gd name="T21" fmla="*/ 1107 h 1247"/>
                <a:gd name="T22" fmla="*/ 663 w 1246"/>
                <a:gd name="T23" fmla="*/ 1246 h 1247"/>
                <a:gd name="T24" fmla="*/ 513 w 1246"/>
                <a:gd name="T25" fmla="*/ 1185 h 1247"/>
                <a:gd name="T26" fmla="*/ 481 w 1246"/>
                <a:gd name="T27" fmla="*/ 1089 h 1247"/>
                <a:gd name="T28" fmla="*/ 370 w 1246"/>
                <a:gd name="T29" fmla="*/ 1054 h 1247"/>
                <a:gd name="T30" fmla="*/ 207 w 1246"/>
                <a:gd name="T31" fmla="*/ 1087 h 1247"/>
                <a:gd name="T32" fmla="*/ 147 w 1246"/>
                <a:gd name="T33" fmla="*/ 944 h 1247"/>
                <a:gd name="T34" fmla="*/ 194 w 1246"/>
                <a:gd name="T35" fmla="*/ 853 h 1247"/>
                <a:gd name="T36" fmla="*/ 139 w 1246"/>
                <a:gd name="T37" fmla="*/ 748 h 1247"/>
                <a:gd name="T38" fmla="*/ 0 w 1246"/>
                <a:gd name="T39" fmla="*/ 661 h 1247"/>
                <a:gd name="T40" fmla="*/ 60 w 1246"/>
                <a:gd name="T41" fmla="*/ 513 h 1247"/>
                <a:gd name="T42" fmla="*/ 158 w 1246"/>
                <a:gd name="T43" fmla="*/ 481 h 1247"/>
                <a:gd name="T44" fmla="*/ 193 w 1246"/>
                <a:gd name="T45" fmla="*/ 370 h 1247"/>
                <a:gd name="T46" fmla="*/ 160 w 1246"/>
                <a:gd name="T47" fmla="*/ 205 h 1247"/>
                <a:gd name="T48" fmla="*/ 306 w 1246"/>
                <a:gd name="T49" fmla="*/ 148 h 1247"/>
                <a:gd name="T50" fmla="*/ 391 w 1246"/>
                <a:gd name="T51" fmla="*/ 195 h 1247"/>
                <a:gd name="T52" fmla="*/ 499 w 1246"/>
                <a:gd name="T53" fmla="*/ 138 h 1247"/>
                <a:gd name="T54" fmla="*/ 587 w 1246"/>
                <a:gd name="T55" fmla="*/ 0 h 1247"/>
                <a:gd name="T56" fmla="*/ 733 w 1246"/>
                <a:gd name="T57" fmla="*/ 57 h 1247"/>
                <a:gd name="T58" fmla="*/ 762 w 1246"/>
                <a:gd name="T59" fmla="*/ 155 h 1247"/>
                <a:gd name="T60" fmla="*/ 876 w 1246"/>
                <a:gd name="T61" fmla="*/ 193 h 1247"/>
                <a:gd name="T62" fmla="*/ 1042 w 1246"/>
                <a:gd name="T63" fmla="*/ 161 h 1247"/>
                <a:gd name="T64" fmla="*/ 1118 w 1246"/>
                <a:gd name="T65" fmla="*/ 261 h 1247"/>
                <a:gd name="T66" fmla="*/ 638 w 1246"/>
                <a:gd name="T67" fmla="*/ 518 h 1247"/>
                <a:gd name="T68" fmla="*/ 633 w 1246"/>
                <a:gd name="T69" fmla="*/ 349 h 1247"/>
                <a:gd name="T70" fmla="*/ 492 w 1246"/>
                <a:gd name="T71" fmla="*/ 599 h 1247"/>
                <a:gd name="T72" fmla="*/ 493 w 1246"/>
                <a:gd name="T73" fmla="*/ 693 h 1247"/>
                <a:gd name="T74" fmla="*/ 613 w 1246"/>
                <a:gd name="T75" fmla="*/ 701 h 1247"/>
                <a:gd name="T76" fmla="*/ 600 w 1246"/>
                <a:gd name="T77" fmla="*/ 897 h 1247"/>
                <a:gd name="T78" fmla="*/ 778 w 1246"/>
                <a:gd name="T79" fmla="*/ 602 h 1247"/>
                <a:gd name="T80" fmla="*/ 634 w 1246"/>
                <a:gd name="T81" fmla="*/ 5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46" h="1247">
                  <a:moveTo>
                    <a:pt x="1118" y="261"/>
                  </a:moveTo>
                  <a:cubicBezTo>
                    <a:pt x="1109" y="280"/>
                    <a:pt x="1103" y="297"/>
                    <a:pt x="1094" y="311"/>
                  </a:cubicBezTo>
                  <a:cubicBezTo>
                    <a:pt x="1082" y="331"/>
                    <a:pt x="1066" y="349"/>
                    <a:pt x="1054" y="368"/>
                  </a:cubicBezTo>
                  <a:cubicBezTo>
                    <a:pt x="1050" y="374"/>
                    <a:pt x="1050" y="384"/>
                    <a:pt x="1052" y="391"/>
                  </a:cubicBezTo>
                  <a:cubicBezTo>
                    <a:pt x="1064" y="421"/>
                    <a:pt x="1077" y="451"/>
                    <a:pt x="1089" y="481"/>
                  </a:cubicBezTo>
                  <a:cubicBezTo>
                    <a:pt x="1093" y="490"/>
                    <a:pt x="1096" y="496"/>
                    <a:pt x="1108" y="498"/>
                  </a:cubicBezTo>
                  <a:cubicBezTo>
                    <a:pt x="1135" y="501"/>
                    <a:pt x="1161" y="507"/>
                    <a:pt x="1188" y="513"/>
                  </a:cubicBezTo>
                  <a:cubicBezTo>
                    <a:pt x="1221" y="519"/>
                    <a:pt x="1243" y="543"/>
                    <a:pt x="1244" y="576"/>
                  </a:cubicBezTo>
                  <a:cubicBezTo>
                    <a:pt x="1246" y="607"/>
                    <a:pt x="1246" y="637"/>
                    <a:pt x="1245" y="668"/>
                  </a:cubicBezTo>
                  <a:cubicBezTo>
                    <a:pt x="1243" y="702"/>
                    <a:pt x="1221" y="726"/>
                    <a:pt x="1187" y="733"/>
                  </a:cubicBezTo>
                  <a:cubicBezTo>
                    <a:pt x="1161" y="738"/>
                    <a:pt x="1134" y="742"/>
                    <a:pt x="1107" y="748"/>
                  </a:cubicBezTo>
                  <a:cubicBezTo>
                    <a:pt x="1100" y="750"/>
                    <a:pt x="1093" y="756"/>
                    <a:pt x="1090" y="763"/>
                  </a:cubicBezTo>
                  <a:cubicBezTo>
                    <a:pt x="1076" y="793"/>
                    <a:pt x="1063" y="823"/>
                    <a:pt x="1052" y="854"/>
                  </a:cubicBezTo>
                  <a:cubicBezTo>
                    <a:pt x="1049" y="861"/>
                    <a:pt x="1050" y="871"/>
                    <a:pt x="1053" y="877"/>
                  </a:cubicBezTo>
                  <a:cubicBezTo>
                    <a:pt x="1067" y="898"/>
                    <a:pt x="1082" y="919"/>
                    <a:pt x="1096" y="940"/>
                  </a:cubicBezTo>
                  <a:cubicBezTo>
                    <a:pt x="1121" y="977"/>
                    <a:pt x="1117" y="1008"/>
                    <a:pt x="1086" y="1040"/>
                  </a:cubicBezTo>
                  <a:cubicBezTo>
                    <a:pt x="1071" y="1056"/>
                    <a:pt x="1055" y="1071"/>
                    <a:pt x="1040" y="1087"/>
                  </a:cubicBezTo>
                  <a:cubicBezTo>
                    <a:pt x="1008" y="1118"/>
                    <a:pt x="975" y="1121"/>
                    <a:pt x="937" y="1096"/>
                  </a:cubicBezTo>
                  <a:cubicBezTo>
                    <a:pt x="917" y="1082"/>
                    <a:pt x="897" y="1069"/>
                    <a:pt x="878" y="1055"/>
                  </a:cubicBezTo>
                  <a:cubicBezTo>
                    <a:pt x="869" y="1048"/>
                    <a:pt x="862" y="1048"/>
                    <a:pt x="851" y="1053"/>
                  </a:cubicBezTo>
                  <a:cubicBezTo>
                    <a:pt x="823" y="1066"/>
                    <a:pt x="793" y="1078"/>
                    <a:pt x="763" y="1089"/>
                  </a:cubicBezTo>
                  <a:cubicBezTo>
                    <a:pt x="754" y="1093"/>
                    <a:pt x="748" y="1096"/>
                    <a:pt x="746" y="1107"/>
                  </a:cubicBezTo>
                  <a:cubicBezTo>
                    <a:pt x="743" y="1134"/>
                    <a:pt x="737" y="1160"/>
                    <a:pt x="732" y="1186"/>
                  </a:cubicBezTo>
                  <a:cubicBezTo>
                    <a:pt x="725" y="1222"/>
                    <a:pt x="701" y="1244"/>
                    <a:pt x="663" y="1246"/>
                  </a:cubicBezTo>
                  <a:cubicBezTo>
                    <a:pt x="637" y="1247"/>
                    <a:pt x="610" y="1247"/>
                    <a:pt x="583" y="1246"/>
                  </a:cubicBezTo>
                  <a:cubicBezTo>
                    <a:pt x="546" y="1245"/>
                    <a:pt x="520" y="1222"/>
                    <a:pt x="513" y="1185"/>
                  </a:cubicBezTo>
                  <a:cubicBezTo>
                    <a:pt x="508" y="1161"/>
                    <a:pt x="504" y="1136"/>
                    <a:pt x="500" y="1112"/>
                  </a:cubicBezTo>
                  <a:cubicBezTo>
                    <a:pt x="499" y="1099"/>
                    <a:pt x="494" y="1093"/>
                    <a:pt x="481" y="1089"/>
                  </a:cubicBezTo>
                  <a:cubicBezTo>
                    <a:pt x="451" y="1078"/>
                    <a:pt x="422" y="1064"/>
                    <a:pt x="393" y="1053"/>
                  </a:cubicBezTo>
                  <a:cubicBezTo>
                    <a:pt x="386" y="1050"/>
                    <a:pt x="376" y="1050"/>
                    <a:pt x="370" y="1054"/>
                  </a:cubicBezTo>
                  <a:cubicBezTo>
                    <a:pt x="348" y="1067"/>
                    <a:pt x="328" y="1083"/>
                    <a:pt x="307" y="1097"/>
                  </a:cubicBezTo>
                  <a:cubicBezTo>
                    <a:pt x="270" y="1121"/>
                    <a:pt x="239" y="1118"/>
                    <a:pt x="207" y="1087"/>
                  </a:cubicBezTo>
                  <a:cubicBezTo>
                    <a:pt x="190" y="1071"/>
                    <a:pt x="174" y="1054"/>
                    <a:pt x="157" y="1037"/>
                  </a:cubicBezTo>
                  <a:cubicBezTo>
                    <a:pt x="129" y="1008"/>
                    <a:pt x="126" y="978"/>
                    <a:pt x="147" y="944"/>
                  </a:cubicBezTo>
                  <a:cubicBezTo>
                    <a:pt x="162" y="921"/>
                    <a:pt x="177" y="899"/>
                    <a:pt x="193" y="878"/>
                  </a:cubicBezTo>
                  <a:cubicBezTo>
                    <a:pt x="199" y="869"/>
                    <a:pt x="199" y="863"/>
                    <a:pt x="194" y="853"/>
                  </a:cubicBezTo>
                  <a:cubicBezTo>
                    <a:pt x="181" y="824"/>
                    <a:pt x="169" y="793"/>
                    <a:pt x="156" y="763"/>
                  </a:cubicBezTo>
                  <a:cubicBezTo>
                    <a:pt x="153" y="757"/>
                    <a:pt x="146" y="750"/>
                    <a:pt x="139" y="748"/>
                  </a:cubicBezTo>
                  <a:cubicBezTo>
                    <a:pt x="114" y="742"/>
                    <a:pt x="87" y="738"/>
                    <a:pt x="61" y="733"/>
                  </a:cubicBezTo>
                  <a:cubicBezTo>
                    <a:pt x="23" y="726"/>
                    <a:pt x="0" y="699"/>
                    <a:pt x="0" y="661"/>
                  </a:cubicBezTo>
                  <a:cubicBezTo>
                    <a:pt x="0" y="635"/>
                    <a:pt x="0" y="610"/>
                    <a:pt x="0" y="585"/>
                  </a:cubicBezTo>
                  <a:cubicBezTo>
                    <a:pt x="1" y="548"/>
                    <a:pt x="24" y="520"/>
                    <a:pt x="60" y="513"/>
                  </a:cubicBezTo>
                  <a:cubicBezTo>
                    <a:pt x="85" y="508"/>
                    <a:pt x="110" y="504"/>
                    <a:pt x="135" y="500"/>
                  </a:cubicBezTo>
                  <a:cubicBezTo>
                    <a:pt x="147" y="498"/>
                    <a:pt x="153" y="494"/>
                    <a:pt x="158" y="481"/>
                  </a:cubicBezTo>
                  <a:cubicBezTo>
                    <a:pt x="168" y="451"/>
                    <a:pt x="183" y="422"/>
                    <a:pt x="194" y="392"/>
                  </a:cubicBezTo>
                  <a:cubicBezTo>
                    <a:pt x="197" y="386"/>
                    <a:pt x="196" y="376"/>
                    <a:pt x="193" y="370"/>
                  </a:cubicBezTo>
                  <a:cubicBezTo>
                    <a:pt x="180" y="350"/>
                    <a:pt x="166" y="330"/>
                    <a:pt x="152" y="311"/>
                  </a:cubicBezTo>
                  <a:cubicBezTo>
                    <a:pt x="125" y="272"/>
                    <a:pt x="127" y="239"/>
                    <a:pt x="160" y="205"/>
                  </a:cubicBezTo>
                  <a:cubicBezTo>
                    <a:pt x="176" y="189"/>
                    <a:pt x="192" y="173"/>
                    <a:pt x="208" y="157"/>
                  </a:cubicBezTo>
                  <a:cubicBezTo>
                    <a:pt x="239" y="128"/>
                    <a:pt x="271" y="125"/>
                    <a:pt x="306" y="148"/>
                  </a:cubicBezTo>
                  <a:cubicBezTo>
                    <a:pt x="328" y="163"/>
                    <a:pt x="349" y="179"/>
                    <a:pt x="372" y="194"/>
                  </a:cubicBezTo>
                  <a:cubicBezTo>
                    <a:pt x="376" y="197"/>
                    <a:pt x="385" y="197"/>
                    <a:pt x="391" y="195"/>
                  </a:cubicBezTo>
                  <a:cubicBezTo>
                    <a:pt x="422" y="183"/>
                    <a:pt x="453" y="170"/>
                    <a:pt x="484" y="156"/>
                  </a:cubicBezTo>
                  <a:cubicBezTo>
                    <a:pt x="490" y="153"/>
                    <a:pt x="498" y="145"/>
                    <a:pt x="499" y="138"/>
                  </a:cubicBezTo>
                  <a:cubicBezTo>
                    <a:pt x="505" y="114"/>
                    <a:pt x="508" y="90"/>
                    <a:pt x="512" y="66"/>
                  </a:cubicBezTo>
                  <a:cubicBezTo>
                    <a:pt x="519" y="24"/>
                    <a:pt x="545" y="1"/>
                    <a:pt x="587" y="0"/>
                  </a:cubicBezTo>
                  <a:cubicBezTo>
                    <a:pt x="612" y="0"/>
                    <a:pt x="638" y="0"/>
                    <a:pt x="663" y="1"/>
                  </a:cubicBezTo>
                  <a:cubicBezTo>
                    <a:pt x="699" y="1"/>
                    <a:pt x="725" y="21"/>
                    <a:pt x="733" y="57"/>
                  </a:cubicBezTo>
                  <a:cubicBezTo>
                    <a:pt x="739" y="84"/>
                    <a:pt x="742" y="111"/>
                    <a:pt x="748" y="137"/>
                  </a:cubicBezTo>
                  <a:cubicBezTo>
                    <a:pt x="750" y="144"/>
                    <a:pt x="756" y="152"/>
                    <a:pt x="762" y="155"/>
                  </a:cubicBezTo>
                  <a:cubicBezTo>
                    <a:pt x="794" y="170"/>
                    <a:pt x="825" y="183"/>
                    <a:pt x="857" y="195"/>
                  </a:cubicBezTo>
                  <a:cubicBezTo>
                    <a:pt x="863" y="198"/>
                    <a:pt x="872" y="197"/>
                    <a:pt x="876" y="193"/>
                  </a:cubicBezTo>
                  <a:cubicBezTo>
                    <a:pt x="896" y="180"/>
                    <a:pt x="916" y="166"/>
                    <a:pt x="935" y="152"/>
                  </a:cubicBezTo>
                  <a:cubicBezTo>
                    <a:pt x="975" y="124"/>
                    <a:pt x="1008" y="127"/>
                    <a:pt x="1042" y="161"/>
                  </a:cubicBezTo>
                  <a:cubicBezTo>
                    <a:pt x="1059" y="178"/>
                    <a:pt x="1078" y="193"/>
                    <a:pt x="1093" y="212"/>
                  </a:cubicBezTo>
                  <a:cubicBezTo>
                    <a:pt x="1104" y="226"/>
                    <a:pt x="1110" y="244"/>
                    <a:pt x="1118" y="261"/>
                  </a:cubicBezTo>
                  <a:close/>
                  <a:moveTo>
                    <a:pt x="634" y="547"/>
                  </a:moveTo>
                  <a:cubicBezTo>
                    <a:pt x="636" y="535"/>
                    <a:pt x="637" y="527"/>
                    <a:pt x="638" y="518"/>
                  </a:cubicBezTo>
                  <a:cubicBezTo>
                    <a:pt x="646" y="471"/>
                    <a:pt x="654" y="424"/>
                    <a:pt x="661" y="377"/>
                  </a:cubicBezTo>
                  <a:cubicBezTo>
                    <a:pt x="664" y="357"/>
                    <a:pt x="651" y="344"/>
                    <a:pt x="633" y="349"/>
                  </a:cubicBezTo>
                  <a:cubicBezTo>
                    <a:pt x="625" y="351"/>
                    <a:pt x="618" y="360"/>
                    <a:pt x="613" y="368"/>
                  </a:cubicBezTo>
                  <a:cubicBezTo>
                    <a:pt x="572" y="445"/>
                    <a:pt x="532" y="522"/>
                    <a:pt x="492" y="599"/>
                  </a:cubicBezTo>
                  <a:cubicBezTo>
                    <a:pt x="483" y="616"/>
                    <a:pt x="473" y="632"/>
                    <a:pt x="466" y="649"/>
                  </a:cubicBezTo>
                  <a:cubicBezTo>
                    <a:pt x="455" y="672"/>
                    <a:pt x="468" y="692"/>
                    <a:pt x="493" y="693"/>
                  </a:cubicBezTo>
                  <a:cubicBezTo>
                    <a:pt x="514" y="695"/>
                    <a:pt x="534" y="696"/>
                    <a:pt x="555" y="697"/>
                  </a:cubicBezTo>
                  <a:cubicBezTo>
                    <a:pt x="574" y="698"/>
                    <a:pt x="593" y="699"/>
                    <a:pt x="613" y="701"/>
                  </a:cubicBezTo>
                  <a:cubicBezTo>
                    <a:pt x="604" y="757"/>
                    <a:pt x="595" y="811"/>
                    <a:pt x="586" y="865"/>
                  </a:cubicBezTo>
                  <a:cubicBezTo>
                    <a:pt x="583" y="879"/>
                    <a:pt x="584" y="892"/>
                    <a:pt x="600" y="897"/>
                  </a:cubicBezTo>
                  <a:cubicBezTo>
                    <a:pt x="616" y="902"/>
                    <a:pt x="625" y="895"/>
                    <a:pt x="632" y="881"/>
                  </a:cubicBezTo>
                  <a:cubicBezTo>
                    <a:pt x="681" y="788"/>
                    <a:pt x="730" y="695"/>
                    <a:pt x="778" y="602"/>
                  </a:cubicBezTo>
                  <a:cubicBezTo>
                    <a:pt x="793" y="574"/>
                    <a:pt x="780" y="554"/>
                    <a:pt x="748" y="553"/>
                  </a:cubicBezTo>
                  <a:cubicBezTo>
                    <a:pt x="711" y="551"/>
                    <a:pt x="674" y="549"/>
                    <a:pt x="634" y="5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12">
              <a:extLst>
                <a:ext uri="{FF2B5EF4-FFF2-40B4-BE49-F238E27FC236}">
                  <a16:creationId xmlns:a16="http://schemas.microsoft.com/office/drawing/2014/main" id="{4A47C93D-47FB-44B8-9CB2-3863AC2412F8}"/>
                </a:ext>
              </a:extLst>
            </p:cNvPr>
            <p:cNvSpPr>
              <a:spLocks/>
            </p:cNvSpPr>
            <p:nvPr/>
          </p:nvSpPr>
          <p:spPr bwMode="auto">
            <a:xfrm>
              <a:off x="2441" y="1446"/>
              <a:ext cx="1170" cy="1166"/>
            </a:xfrm>
            <a:custGeom>
              <a:avLst/>
              <a:gdLst>
                <a:gd name="T0" fmla="*/ 365 w 727"/>
                <a:gd name="T1" fmla="*/ 725 h 725"/>
                <a:gd name="T2" fmla="*/ 81 w 727"/>
                <a:gd name="T3" fmla="*/ 725 h 725"/>
                <a:gd name="T4" fmla="*/ 1 w 727"/>
                <a:gd name="T5" fmla="*/ 644 h 725"/>
                <a:gd name="T6" fmla="*/ 175 w 727"/>
                <a:gd name="T7" fmla="*/ 213 h 725"/>
                <a:gd name="T8" fmla="*/ 534 w 727"/>
                <a:gd name="T9" fmla="*/ 12 h 725"/>
                <a:gd name="T10" fmla="*/ 659 w 727"/>
                <a:gd name="T11" fmla="*/ 1 h 725"/>
                <a:gd name="T12" fmla="*/ 726 w 727"/>
                <a:gd name="T13" fmla="*/ 63 h 725"/>
                <a:gd name="T14" fmla="*/ 727 w 727"/>
                <a:gd name="T15" fmla="*/ 83 h 725"/>
                <a:gd name="T16" fmla="*/ 727 w 727"/>
                <a:gd name="T17" fmla="*/ 641 h 725"/>
                <a:gd name="T18" fmla="*/ 722 w 727"/>
                <a:gd name="T19" fmla="*/ 679 h 725"/>
                <a:gd name="T20" fmla="*/ 651 w 727"/>
                <a:gd name="T21" fmla="*/ 725 h 725"/>
                <a:gd name="T22" fmla="*/ 365 w 727"/>
                <a:gd name="T23" fmla="*/ 72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25">
                  <a:moveTo>
                    <a:pt x="365" y="725"/>
                  </a:moveTo>
                  <a:cubicBezTo>
                    <a:pt x="270" y="725"/>
                    <a:pt x="176" y="725"/>
                    <a:pt x="81" y="725"/>
                  </a:cubicBezTo>
                  <a:cubicBezTo>
                    <a:pt x="27" y="725"/>
                    <a:pt x="0" y="698"/>
                    <a:pt x="1" y="644"/>
                  </a:cubicBezTo>
                  <a:cubicBezTo>
                    <a:pt x="7" y="479"/>
                    <a:pt x="64" y="335"/>
                    <a:pt x="175" y="213"/>
                  </a:cubicBezTo>
                  <a:cubicBezTo>
                    <a:pt x="272" y="106"/>
                    <a:pt x="394" y="41"/>
                    <a:pt x="534" y="12"/>
                  </a:cubicBezTo>
                  <a:cubicBezTo>
                    <a:pt x="575" y="4"/>
                    <a:pt x="618" y="2"/>
                    <a:pt x="659" y="1"/>
                  </a:cubicBezTo>
                  <a:cubicBezTo>
                    <a:pt x="697" y="0"/>
                    <a:pt x="723" y="25"/>
                    <a:pt x="726" y="63"/>
                  </a:cubicBezTo>
                  <a:cubicBezTo>
                    <a:pt x="727" y="70"/>
                    <a:pt x="727" y="77"/>
                    <a:pt x="727" y="83"/>
                  </a:cubicBezTo>
                  <a:cubicBezTo>
                    <a:pt x="727" y="269"/>
                    <a:pt x="727" y="455"/>
                    <a:pt x="727" y="641"/>
                  </a:cubicBezTo>
                  <a:cubicBezTo>
                    <a:pt x="727" y="654"/>
                    <a:pt x="726" y="667"/>
                    <a:pt x="722" y="679"/>
                  </a:cubicBezTo>
                  <a:cubicBezTo>
                    <a:pt x="713" y="709"/>
                    <a:pt x="687" y="725"/>
                    <a:pt x="651" y="725"/>
                  </a:cubicBezTo>
                  <a:cubicBezTo>
                    <a:pt x="556" y="725"/>
                    <a:pt x="460" y="725"/>
                    <a:pt x="365" y="7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13">
              <a:extLst>
                <a:ext uri="{FF2B5EF4-FFF2-40B4-BE49-F238E27FC236}">
                  <a16:creationId xmlns:a16="http://schemas.microsoft.com/office/drawing/2014/main" id="{D9D69687-C521-467E-AA16-A255F0866620}"/>
                </a:ext>
              </a:extLst>
            </p:cNvPr>
            <p:cNvSpPr>
              <a:spLocks/>
            </p:cNvSpPr>
            <p:nvPr/>
          </p:nvSpPr>
          <p:spPr bwMode="auto">
            <a:xfrm>
              <a:off x="3852" y="1561"/>
              <a:ext cx="245" cy="242"/>
            </a:xfrm>
            <a:custGeom>
              <a:avLst/>
              <a:gdLst>
                <a:gd name="T0" fmla="*/ 76 w 152"/>
                <a:gd name="T1" fmla="*/ 151 h 151"/>
                <a:gd name="T2" fmla="*/ 0 w 152"/>
                <a:gd name="T3" fmla="*/ 77 h 151"/>
                <a:gd name="T4" fmla="*/ 75 w 152"/>
                <a:gd name="T5" fmla="*/ 0 h 151"/>
                <a:gd name="T6" fmla="*/ 152 w 152"/>
                <a:gd name="T7" fmla="*/ 76 h 151"/>
                <a:gd name="T8" fmla="*/ 76 w 152"/>
                <a:gd name="T9" fmla="*/ 151 h 151"/>
              </a:gdLst>
              <a:ahLst/>
              <a:cxnLst>
                <a:cxn ang="0">
                  <a:pos x="T0" y="T1"/>
                </a:cxn>
                <a:cxn ang="0">
                  <a:pos x="T2" y="T3"/>
                </a:cxn>
                <a:cxn ang="0">
                  <a:pos x="T4" y="T5"/>
                </a:cxn>
                <a:cxn ang="0">
                  <a:pos x="T6" y="T7"/>
                </a:cxn>
                <a:cxn ang="0">
                  <a:pos x="T8" y="T9"/>
                </a:cxn>
              </a:cxnLst>
              <a:rect l="0" t="0" r="r" b="b"/>
              <a:pathLst>
                <a:path w="152" h="151">
                  <a:moveTo>
                    <a:pt x="76" y="151"/>
                  </a:moveTo>
                  <a:cubicBezTo>
                    <a:pt x="35" y="151"/>
                    <a:pt x="1" y="117"/>
                    <a:pt x="0" y="77"/>
                  </a:cubicBezTo>
                  <a:cubicBezTo>
                    <a:pt x="0" y="35"/>
                    <a:pt x="34" y="0"/>
                    <a:pt x="75" y="0"/>
                  </a:cubicBezTo>
                  <a:cubicBezTo>
                    <a:pt x="116" y="0"/>
                    <a:pt x="152" y="36"/>
                    <a:pt x="152" y="76"/>
                  </a:cubicBezTo>
                  <a:cubicBezTo>
                    <a:pt x="151" y="116"/>
                    <a:pt x="116" y="151"/>
                    <a:pt x="76"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14">
              <a:extLst>
                <a:ext uri="{FF2B5EF4-FFF2-40B4-BE49-F238E27FC236}">
                  <a16:creationId xmlns:a16="http://schemas.microsoft.com/office/drawing/2014/main" id="{BC442873-5DE1-48D2-82B4-2C76AA1F0E1E}"/>
                </a:ext>
              </a:extLst>
            </p:cNvPr>
            <p:cNvSpPr>
              <a:spLocks/>
            </p:cNvSpPr>
            <p:nvPr/>
          </p:nvSpPr>
          <p:spPr bwMode="auto">
            <a:xfrm>
              <a:off x="4200" y="1905"/>
              <a:ext cx="246" cy="245"/>
            </a:xfrm>
            <a:custGeom>
              <a:avLst/>
              <a:gdLst>
                <a:gd name="T0" fmla="*/ 74 w 153"/>
                <a:gd name="T1" fmla="*/ 1 h 153"/>
                <a:gd name="T2" fmla="*/ 151 w 153"/>
                <a:gd name="T3" fmla="*/ 75 h 153"/>
                <a:gd name="T4" fmla="*/ 76 w 153"/>
                <a:gd name="T5" fmla="*/ 153 h 153"/>
                <a:gd name="T6" fmla="*/ 0 w 153"/>
                <a:gd name="T7" fmla="*/ 76 h 153"/>
                <a:gd name="T8" fmla="*/ 74 w 153"/>
                <a:gd name="T9" fmla="*/ 1 h 153"/>
              </a:gdLst>
              <a:ahLst/>
              <a:cxnLst>
                <a:cxn ang="0">
                  <a:pos x="T0" y="T1"/>
                </a:cxn>
                <a:cxn ang="0">
                  <a:pos x="T2" y="T3"/>
                </a:cxn>
                <a:cxn ang="0">
                  <a:pos x="T4" y="T5"/>
                </a:cxn>
                <a:cxn ang="0">
                  <a:pos x="T6" y="T7"/>
                </a:cxn>
                <a:cxn ang="0">
                  <a:pos x="T8" y="T9"/>
                </a:cxn>
              </a:cxnLst>
              <a:rect l="0" t="0" r="r" b="b"/>
              <a:pathLst>
                <a:path w="153" h="153">
                  <a:moveTo>
                    <a:pt x="74" y="1"/>
                  </a:moveTo>
                  <a:cubicBezTo>
                    <a:pt x="112" y="0"/>
                    <a:pt x="150" y="37"/>
                    <a:pt x="151" y="75"/>
                  </a:cubicBezTo>
                  <a:cubicBezTo>
                    <a:pt x="153" y="116"/>
                    <a:pt x="117" y="153"/>
                    <a:pt x="76" y="153"/>
                  </a:cubicBezTo>
                  <a:cubicBezTo>
                    <a:pt x="35" y="153"/>
                    <a:pt x="1" y="118"/>
                    <a:pt x="0" y="76"/>
                  </a:cubicBezTo>
                  <a:cubicBezTo>
                    <a:pt x="0" y="38"/>
                    <a:pt x="36" y="1"/>
                    <a:pt x="7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15">
              <a:extLst>
                <a:ext uri="{FF2B5EF4-FFF2-40B4-BE49-F238E27FC236}">
                  <a16:creationId xmlns:a16="http://schemas.microsoft.com/office/drawing/2014/main" id="{413E22FF-02AB-47FE-8CEA-6FFF37334E33}"/>
                </a:ext>
              </a:extLst>
            </p:cNvPr>
            <p:cNvSpPr>
              <a:spLocks/>
            </p:cNvSpPr>
            <p:nvPr/>
          </p:nvSpPr>
          <p:spPr bwMode="auto">
            <a:xfrm>
              <a:off x="2557" y="2858"/>
              <a:ext cx="239" cy="242"/>
            </a:xfrm>
            <a:custGeom>
              <a:avLst/>
              <a:gdLst>
                <a:gd name="T0" fmla="*/ 0 w 149"/>
                <a:gd name="T1" fmla="*/ 74 h 151"/>
                <a:gd name="T2" fmla="*/ 73 w 149"/>
                <a:gd name="T3" fmla="*/ 0 h 151"/>
                <a:gd name="T4" fmla="*/ 149 w 149"/>
                <a:gd name="T5" fmla="*/ 75 h 151"/>
                <a:gd name="T6" fmla="*/ 76 w 149"/>
                <a:gd name="T7" fmla="*/ 151 h 151"/>
                <a:gd name="T8" fmla="*/ 0 w 149"/>
                <a:gd name="T9" fmla="*/ 74 h 151"/>
              </a:gdLst>
              <a:ahLst/>
              <a:cxnLst>
                <a:cxn ang="0">
                  <a:pos x="T0" y="T1"/>
                </a:cxn>
                <a:cxn ang="0">
                  <a:pos x="T2" y="T3"/>
                </a:cxn>
                <a:cxn ang="0">
                  <a:pos x="T4" y="T5"/>
                </a:cxn>
                <a:cxn ang="0">
                  <a:pos x="T6" y="T7"/>
                </a:cxn>
                <a:cxn ang="0">
                  <a:pos x="T8" y="T9"/>
                </a:cxn>
              </a:cxnLst>
              <a:rect l="0" t="0" r="r" b="b"/>
              <a:pathLst>
                <a:path w="149" h="151">
                  <a:moveTo>
                    <a:pt x="0" y="74"/>
                  </a:moveTo>
                  <a:cubicBezTo>
                    <a:pt x="0" y="34"/>
                    <a:pt x="34" y="0"/>
                    <a:pt x="73" y="0"/>
                  </a:cubicBezTo>
                  <a:cubicBezTo>
                    <a:pt x="117" y="0"/>
                    <a:pt x="149" y="31"/>
                    <a:pt x="149" y="75"/>
                  </a:cubicBezTo>
                  <a:cubicBezTo>
                    <a:pt x="149" y="116"/>
                    <a:pt x="115" y="151"/>
                    <a:pt x="76" y="151"/>
                  </a:cubicBezTo>
                  <a:cubicBezTo>
                    <a:pt x="34" y="151"/>
                    <a:pt x="0" y="116"/>
                    <a:pt x="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16">
              <a:extLst>
                <a:ext uri="{FF2B5EF4-FFF2-40B4-BE49-F238E27FC236}">
                  <a16:creationId xmlns:a16="http://schemas.microsoft.com/office/drawing/2014/main" id="{A36DD6E3-D5AC-47BD-81EE-062D25BCB92B}"/>
                </a:ext>
              </a:extLst>
            </p:cNvPr>
            <p:cNvSpPr>
              <a:spLocks/>
            </p:cNvSpPr>
            <p:nvPr/>
          </p:nvSpPr>
          <p:spPr bwMode="auto">
            <a:xfrm>
              <a:off x="2904" y="3205"/>
              <a:ext cx="240" cy="239"/>
            </a:xfrm>
            <a:custGeom>
              <a:avLst/>
              <a:gdLst>
                <a:gd name="T0" fmla="*/ 149 w 149"/>
                <a:gd name="T1" fmla="*/ 75 h 149"/>
                <a:gd name="T2" fmla="*/ 75 w 149"/>
                <a:gd name="T3" fmla="*/ 149 h 149"/>
                <a:gd name="T4" fmla="*/ 1 w 149"/>
                <a:gd name="T5" fmla="*/ 76 h 149"/>
                <a:gd name="T6" fmla="*/ 74 w 149"/>
                <a:gd name="T7" fmla="*/ 0 h 149"/>
                <a:gd name="T8" fmla="*/ 149 w 149"/>
                <a:gd name="T9" fmla="*/ 75 h 149"/>
              </a:gdLst>
              <a:ahLst/>
              <a:cxnLst>
                <a:cxn ang="0">
                  <a:pos x="T0" y="T1"/>
                </a:cxn>
                <a:cxn ang="0">
                  <a:pos x="T2" y="T3"/>
                </a:cxn>
                <a:cxn ang="0">
                  <a:pos x="T4" y="T5"/>
                </a:cxn>
                <a:cxn ang="0">
                  <a:pos x="T6" y="T7"/>
                </a:cxn>
                <a:cxn ang="0">
                  <a:pos x="T8" y="T9"/>
                </a:cxn>
              </a:cxnLst>
              <a:rect l="0" t="0" r="r" b="b"/>
              <a:pathLst>
                <a:path w="149" h="149">
                  <a:moveTo>
                    <a:pt x="149" y="75"/>
                  </a:moveTo>
                  <a:cubicBezTo>
                    <a:pt x="149" y="117"/>
                    <a:pt x="116" y="149"/>
                    <a:pt x="75" y="149"/>
                  </a:cubicBezTo>
                  <a:cubicBezTo>
                    <a:pt x="34" y="149"/>
                    <a:pt x="1" y="116"/>
                    <a:pt x="1" y="76"/>
                  </a:cubicBezTo>
                  <a:cubicBezTo>
                    <a:pt x="0" y="34"/>
                    <a:pt x="33" y="0"/>
                    <a:pt x="74" y="0"/>
                  </a:cubicBezTo>
                  <a:cubicBezTo>
                    <a:pt x="118" y="0"/>
                    <a:pt x="149" y="31"/>
                    <a:pt x="149"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17">
              <a:extLst>
                <a:ext uri="{FF2B5EF4-FFF2-40B4-BE49-F238E27FC236}">
                  <a16:creationId xmlns:a16="http://schemas.microsoft.com/office/drawing/2014/main" id="{E731F250-9B49-4C85-999E-454196F16632}"/>
                </a:ext>
              </a:extLst>
            </p:cNvPr>
            <p:cNvSpPr>
              <a:spLocks/>
            </p:cNvSpPr>
            <p:nvPr/>
          </p:nvSpPr>
          <p:spPr bwMode="auto">
            <a:xfrm>
              <a:off x="3382" y="3330"/>
              <a:ext cx="238" cy="241"/>
            </a:xfrm>
            <a:custGeom>
              <a:avLst/>
              <a:gdLst>
                <a:gd name="T0" fmla="*/ 148 w 148"/>
                <a:gd name="T1" fmla="*/ 74 h 150"/>
                <a:gd name="T2" fmla="*/ 76 w 148"/>
                <a:gd name="T3" fmla="*/ 150 h 150"/>
                <a:gd name="T4" fmla="*/ 0 w 148"/>
                <a:gd name="T5" fmla="*/ 74 h 150"/>
                <a:gd name="T6" fmla="*/ 74 w 148"/>
                <a:gd name="T7" fmla="*/ 0 h 150"/>
                <a:gd name="T8" fmla="*/ 148 w 148"/>
                <a:gd name="T9" fmla="*/ 74 h 150"/>
              </a:gdLst>
              <a:ahLst/>
              <a:cxnLst>
                <a:cxn ang="0">
                  <a:pos x="T0" y="T1"/>
                </a:cxn>
                <a:cxn ang="0">
                  <a:pos x="T2" y="T3"/>
                </a:cxn>
                <a:cxn ang="0">
                  <a:pos x="T4" y="T5"/>
                </a:cxn>
                <a:cxn ang="0">
                  <a:pos x="T6" y="T7"/>
                </a:cxn>
                <a:cxn ang="0">
                  <a:pos x="T8" y="T9"/>
                </a:cxn>
              </a:cxnLst>
              <a:rect l="0" t="0" r="r" b="b"/>
              <a:pathLst>
                <a:path w="148" h="150">
                  <a:moveTo>
                    <a:pt x="148" y="74"/>
                  </a:moveTo>
                  <a:cubicBezTo>
                    <a:pt x="148" y="114"/>
                    <a:pt x="114" y="150"/>
                    <a:pt x="76" y="150"/>
                  </a:cubicBezTo>
                  <a:cubicBezTo>
                    <a:pt x="34" y="150"/>
                    <a:pt x="0" y="116"/>
                    <a:pt x="0" y="74"/>
                  </a:cubicBezTo>
                  <a:cubicBezTo>
                    <a:pt x="1" y="33"/>
                    <a:pt x="33" y="1"/>
                    <a:pt x="74" y="0"/>
                  </a:cubicBezTo>
                  <a:cubicBezTo>
                    <a:pt x="114" y="0"/>
                    <a:pt x="148" y="34"/>
                    <a:pt x="14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cxnSp>
        <p:nvCxnSpPr>
          <p:cNvPr id="38" name="Straight Connector 37">
            <a:extLst>
              <a:ext uri="{FF2B5EF4-FFF2-40B4-BE49-F238E27FC236}">
                <a16:creationId xmlns:a16="http://schemas.microsoft.com/office/drawing/2014/main" id="{6D122862-A8B0-4C54-8394-F3CBD3D62F53}"/>
              </a:ext>
            </a:extLst>
          </p:cNvPr>
          <p:cNvCxnSpPr>
            <a:cxnSpLocks/>
          </p:cNvCxnSpPr>
          <p:nvPr/>
        </p:nvCxnSpPr>
        <p:spPr>
          <a:xfrm>
            <a:off x="3697288" y="3685854"/>
            <a:ext cx="0" cy="124498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6AF5679-D65C-4043-9D49-31ED0BB35077}"/>
              </a:ext>
            </a:extLst>
          </p:cNvPr>
          <p:cNvSpPr/>
          <p:nvPr/>
        </p:nvSpPr>
        <p:spPr>
          <a:xfrm>
            <a:off x="1762126" y="4499533"/>
            <a:ext cx="1695450" cy="250999"/>
          </a:xfrm>
          <a:prstGeom prst="rect">
            <a:avLst/>
          </a:prstGeom>
        </p:spPr>
        <p:txBody>
          <a:bodyPr wrap="square" lIns="0" tIns="0" rIns="0" bIns="0">
            <a:noAutofit/>
          </a:bodyPr>
          <a:lstStyle/>
          <a:p>
            <a:pPr algn="ctr"/>
            <a:r>
              <a:rPr lang="en-US" sz="1400" dirty="0">
                <a:solidFill>
                  <a:srgbClr val="333333"/>
                </a:solidFill>
                <a:latin typeface="Proxima Nova Light" panose="02000506030000020004"/>
              </a:rPr>
              <a:t>High-performance</a:t>
            </a:r>
          </a:p>
        </p:txBody>
      </p:sp>
      <p:sp>
        <p:nvSpPr>
          <p:cNvPr id="43" name="Rectangle 42">
            <a:extLst>
              <a:ext uri="{FF2B5EF4-FFF2-40B4-BE49-F238E27FC236}">
                <a16:creationId xmlns:a16="http://schemas.microsoft.com/office/drawing/2014/main" id="{FE9F5C16-54AE-44DB-836F-EABDE26A257F}"/>
              </a:ext>
            </a:extLst>
          </p:cNvPr>
          <p:cNvSpPr/>
          <p:nvPr/>
        </p:nvSpPr>
        <p:spPr>
          <a:xfrm>
            <a:off x="3937001" y="4499533"/>
            <a:ext cx="1914523" cy="250999"/>
          </a:xfrm>
          <a:prstGeom prst="rect">
            <a:avLst/>
          </a:prstGeom>
        </p:spPr>
        <p:txBody>
          <a:bodyPr wrap="square" lIns="0" tIns="0" rIns="0" bIns="0">
            <a:noAutofit/>
          </a:bodyPr>
          <a:lstStyle/>
          <a:p>
            <a:pPr algn="ctr"/>
            <a:r>
              <a:rPr lang="en-US" sz="1400" dirty="0">
                <a:solidFill>
                  <a:srgbClr val="333333"/>
                </a:solidFill>
                <a:latin typeface="Proxima Nova Light" panose="02000506030000020004"/>
              </a:rPr>
              <a:t>Sustainable organization</a:t>
            </a:r>
          </a:p>
        </p:txBody>
      </p:sp>
      <p:sp>
        <p:nvSpPr>
          <p:cNvPr id="44" name="Rectangle 43">
            <a:extLst>
              <a:ext uri="{FF2B5EF4-FFF2-40B4-BE49-F238E27FC236}">
                <a16:creationId xmlns:a16="http://schemas.microsoft.com/office/drawing/2014/main" id="{F4470425-DA0D-4063-9244-D89CBA128B60}"/>
              </a:ext>
            </a:extLst>
          </p:cNvPr>
          <p:cNvSpPr/>
          <p:nvPr/>
        </p:nvSpPr>
        <p:spPr>
          <a:xfrm>
            <a:off x="1524000" y="5133976"/>
            <a:ext cx="9144000" cy="3238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B3B68"/>
                </a:solidFill>
              </a:rPr>
              <a:t>It is a part of your business strategy</a:t>
            </a:r>
            <a:endParaRPr lang="en-GB" sz="1600" b="1" dirty="0">
              <a:solidFill>
                <a:srgbClr val="1B3B68"/>
              </a:solidFill>
            </a:endParaRPr>
          </a:p>
        </p:txBody>
      </p:sp>
      <p:cxnSp>
        <p:nvCxnSpPr>
          <p:cNvPr id="45" name="Straight Connector 44">
            <a:extLst>
              <a:ext uri="{FF2B5EF4-FFF2-40B4-BE49-F238E27FC236}">
                <a16:creationId xmlns:a16="http://schemas.microsoft.com/office/drawing/2014/main" id="{7604B170-A0C7-4E62-BC8A-CB4C9663DF9D}"/>
              </a:ext>
            </a:extLst>
          </p:cNvPr>
          <p:cNvCxnSpPr>
            <a:cxnSpLocks/>
          </p:cNvCxnSpPr>
          <p:nvPr/>
        </p:nvCxnSpPr>
        <p:spPr>
          <a:xfrm>
            <a:off x="8266109" y="3685854"/>
            <a:ext cx="0" cy="124498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7BDFD441-BFF8-43B6-95D8-2EA97C0E1531}"/>
              </a:ext>
            </a:extLst>
          </p:cNvPr>
          <p:cNvSpPr/>
          <p:nvPr/>
        </p:nvSpPr>
        <p:spPr>
          <a:xfrm>
            <a:off x="6330947" y="4499533"/>
            <a:ext cx="1695450" cy="250999"/>
          </a:xfrm>
          <a:prstGeom prst="rect">
            <a:avLst/>
          </a:prstGeom>
        </p:spPr>
        <p:txBody>
          <a:bodyPr wrap="square" lIns="0" tIns="0" rIns="0" bIns="0">
            <a:noAutofit/>
          </a:bodyPr>
          <a:lstStyle/>
          <a:p>
            <a:pPr algn="ctr"/>
            <a:r>
              <a:rPr lang="en-US" sz="1400" dirty="0">
                <a:solidFill>
                  <a:srgbClr val="333333"/>
                </a:solidFill>
                <a:latin typeface="Proxima Nova Light" panose="02000506030000020004"/>
              </a:rPr>
              <a:t>Obtain strategic and operational goals</a:t>
            </a:r>
          </a:p>
        </p:txBody>
      </p:sp>
      <p:sp>
        <p:nvSpPr>
          <p:cNvPr id="47" name="Rectangle 46">
            <a:extLst>
              <a:ext uri="{FF2B5EF4-FFF2-40B4-BE49-F238E27FC236}">
                <a16:creationId xmlns:a16="http://schemas.microsoft.com/office/drawing/2014/main" id="{A4B4DE01-EEAF-474A-8DCC-B96DC5FE4AD8}"/>
              </a:ext>
            </a:extLst>
          </p:cNvPr>
          <p:cNvSpPr/>
          <p:nvPr/>
        </p:nvSpPr>
        <p:spPr>
          <a:xfrm>
            <a:off x="8505823" y="4499533"/>
            <a:ext cx="1914523" cy="250999"/>
          </a:xfrm>
          <a:prstGeom prst="rect">
            <a:avLst/>
          </a:prstGeom>
        </p:spPr>
        <p:txBody>
          <a:bodyPr wrap="square" lIns="0" tIns="0" rIns="0" bIns="0">
            <a:noAutofit/>
          </a:bodyPr>
          <a:lstStyle/>
          <a:p>
            <a:pPr algn="ctr"/>
            <a:r>
              <a:rPr lang="en-US" sz="1400" dirty="0">
                <a:solidFill>
                  <a:srgbClr val="333333"/>
                </a:solidFill>
                <a:latin typeface="Proxima Nova Light" panose="02000506030000020004"/>
              </a:rPr>
              <a:t>Meet objectives</a:t>
            </a:r>
          </a:p>
        </p:txBody>
      </p:sp>
      <p:cxnSp>
        <p:nvCxnSpPr>
          <p:cNvPr id="48" name="Straight Connector 47">
            <a:extLst>
              <a:ext uri="{FF2B5EF4-FFF2-40B4-BE49-F238E27FC236}">
                <a16:creationId xmlns:a16="http://schemas.microsoft.com/office/drawing/2014/main" id="{19887FD8-9050-4C7F-A1C5-8B112AE43A74}"/>
              </a:ext>
            </a:extLst>
          </p:cNvPr>
          <p:cNvCxnSpPr>
            <a:cxnSpLocks/>
          </p:cNvCxnSpPr>
          <p:nvPr/>
        </p:nvCxnSpPr>
        <p:spPr>
          <a:xfrm>
            <a:off x="6091235" y="3685854"/>
            <a:ext cx="0" cy="124498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0" name="Group 20">
            <a:extLst>
              <a:ext uri="{FF2B5EF4-FFF2-40B4-BE49-F238E27FC236}">
                <a16:creationId xmlns:a16="http://schemas.microsoft.com/office/drawing/2014/main" id="{39D0C4AD-FC78-4C03-9541-BC15F62A3900}"/>
              </a:ext>
            </a:extLst>
          </p:cNvPr>
          <p:cNvGrpSpPr>
            <a:grpSpLocks noChangeAspect="1"/>
          </p:cNvGrpSpPr>
          <p:nvPr/>
        </p:nvGrpSpPr>
        <p:grpSpPr bwMode="auto">
          <a:xfrm>
            <a:off x="4600404" y="3719644"/>
            <a:ext cx="587717" cy="613851"/>
            <a:chOff x="1772" y="0"/>
            <a:chExt cx="4138" cy="4322"/>
          </a:xfrm>
          <a:solidFill>
            <a:srgbClr val="BABD59"/>
          </a:solidFill>
        </p:grpSpPr>
        <p:sp>
          <p:nvSpPr>
            <p:cNvPr id="52" name="Freeform 21">
              <a:extLst>
                <a:ext uri="{FF2B5EF4-FFF2-40B4-BE49-F238E27FC236}">
                  <a16:creationId xmlns:a16="http://schemas.microsoft.com/office/drawing/2014/main" id="{90CA22FF-41BC-41A2-A7C2-2BF432D04C8D}"/>
                </a:ext>
              </a:extLst>
            </p:cNvPr>
            <p:cNvSpPr>
              <a:spLocks/>
            </p:cNvSpPr>
            <p:nvPr/>
          </p:nvSpPr>
          <p:spPr bwMode="auto">
            <a:xfrm>
              <a:off x="1772" y="3223"/>
              <a:ext cx="1121" cy="1099"/>
            </a:xfrm>
            <a:custGeom>
              <a:avLst/>
              <a:gdLst>
                <a:gd name="T0" fmla="*/ 284 w 621"/>
                <a:gd name="T1" fmla="*/ 303 h 610"/>
                <a:gd name="T2" fmla="*/ 338 w 621"/>
                <a:gd name="T3" fmla="*/ 303 h 610"/>
                <a:gd name="T4" fmla="*/ 338 w 621"/>
                <a:gd name="T5" fmla="*/ 281 h 610"/>
                <a:gd name="T6" fmla="*/ 338 w 621"/>
                <a:gd name="T7" fmla="*/ 83 h 610"/>
                <a:gd name="T8" fmla="*/ 351 w 621"/>
                <a:gd name="T9" fmla="*/ 60 h 610"/>
                <a:gd name="T10" fmla="*/ 452 w 621"/>
                <a:gd name="T11" fmla="*/ 3 h 610"/>
                <a:gd name="T12" fmla="*/ 477 w 621"/>
                <a:gd name="T13" fmla="*/ 4 h 610"/>
                <a:gd name="T14" fmla="*/ 607 w 621"/>
                <a:gd name="T15" fmla="*/ 76 h 610"/>
                <a:gd name="T16" fmla="*/ 620 w 621"/>
                <a:gd name="T17" fmla="*/ 98 h 610"/>
                <a:gd name="T18" fmla="*/ 620 w 621"/>
                <a:gd name="T19" fmla="*/ 422 h 610"/>
                <a:gd name="T20" fmla="*/ 607 w 621"/>
                <a:gd name="T21" fmla="*/ 443 h 610"/>
                <a:gd name="T22" fmla="*/ 322 w 621"/>
                <a:gd name="T23" fmla="*/ 607 h 610"/>
                <a:gd name="T24" fmla="*/ 299 w 621"/>
                <a:gd name="T25" fmla="*/ 607 h 610"/>
                <a:gd name="T26" fmla="*/ 14 w 621"/>
                <a:gd name="T27" fmla="*/ 443 h 610"/>
                <a:gd name="T28" fmla="*/ 0 w 621"/>
                <a:gd name="T29" fmla="*/ 420 h 610"/>
                <a:gd name="T30" fmla="*/ 0 w 621"/>
                <a:gd name="T31" fmla="*/ 98 h 610"/>
                <a:gd name="T32" fmla="*/ 14 w 621"/>
                <a:gd name="T33" fmla="*/ 75 h 610"/>
                <a:gd name="T34" fmla="*/ 146 w 621"/>
                <a:gd name="T35" fmla="*/ 4 h 610"/>
                <a:gd name="T36" fmla="*/ 172 w 621"/>
                <a:gd name="T37" fmla="*/ 4 h 610"/>
                <a:gd name="T38" fmla="*/ 270 w 621"/>
                <a:gd name="T39" fmla="*/ 59 h 610"/>
                <a:gd name="T40" fmla="*/ 284 w 621"/>
                <a:gd name="T41" fmla="*/ 84 h 610"/>
                <a:gd name="T42" fmla="*/ 284 w 621"/>
                <a:gd name="T43" fmla="*/ 280 h 610"/>
                <a:gd name="T44" fmla="*/ 284 w 621"/>
                <a:gd name="T45" fmla="*/ 30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1" h="610">
                  <a:moveTo>
                    <a:pt x="284" y="303"/>
                  </a:moveTo>
                  <a:cubicBezTo>
                    <a:pt x="303" y="303"/>
                    <a:pt x="319" y="303"/>
                    <a:pt x="338" y="303"/>
                  </a:cubicBezTo>
                  <a:cubicBezTo>
                    <a:pt x="338" y="295"/>
                    <a:pt x="338" y="288"/>
                    <a:pt x="338" y="281"/>
                  </a:cubicBezTo>
                  <a:cubicBezTo>
                    <a:pt x="338" y="215"/>
                    <a:pt x="338" y="149"/>
                    <a:pt x="338" y="83"/>
                  </a:cubicBezTo>
                  <a:cubicBezTo>
                    <a:pt x="338" y="72"/>
                    <a:pt x="340" y="65"/>
                    <a:pt x="351" y="60"/>
                  </a:cubicBezTo>
                  <a:cubicBezTo>
                    <a:pt x="385" y="41"/>
                    <a:pt x="418" y="21"/>
                    <a:pt x="452" y="3"/>
                  </a:cubicBezTo>
                  <a:cubicBezTo>
                    <a:pt x="459" y="0"/>
                    <a:pt x="470" y="0"/>
                    <a:pt x="477" y="4"/>
                  </a:cubicBezTo>
                  <a:cubicBezTo>
                    <a:pt x="521" y="27"/>
                    <a:pt x="564" y="51"/>
                    <a:pt x="607" y="76"/>
                  </a:cubicBezTo>
                  <a:cubicBezTo>
                    <a:pt x="614" y="80"/>
                    <a:pt x="620" y="90"/>
                    <a:pt x="620" y="98"/>
                  </a:cubicBezTo>
                  <a:cubicBezTo>
                    <a:pt x="621" y="206"/>
                    <a:pt x="621" y="314"/>
                    <a:pt x="620" y="422"/>
                  </a:cubicBezTo>
                  <a:cubicBezTo>
                    <a:pt x="620" y="429"/>
                    <a:pt x="614" y="439"/>
                    <a:pt x="607" y="443"/>
                  </a:cubicBezTo>
                  <a:cubicBezTo>
                    <a:pt x="512" y="498"/>
                    <a:pt x="417" y="553"/>
                    <a:pt x="322" y="607"/>
                  </a:cubicBezTo>
                  <a:cubicBezTo>
                    <a:pt x="316" y="610"/>
                    <a:pt x="305" y="610"/>
                    <a:pt x="299" y="607"/>
                  </a:cubicBezTo>
                  <a:cubicBezTo>
                    <a:pt x="204" y="553"/>
                    <a:pt x="108" y="498"/>
                    <a:pt x="14" y="443"/>
                  </a:cubicBezTo>
                  <a:cubicBezTo>
                    <a:pt x="7" y="439"/>
                    <a:pt x="0" y="428"/>
                    <a:pt x="0" y="420"/>
                  </a:cubicBezTo>
                  <a:cubicBezTo>
                    <a:pt x="0" y="313"/>
                    <a:pt x="0" y="205"/>
                    <a:pt x="0" y="98"/>
                  </a:cubicBezTo>
                  <a:cubicBezTo>
                    <a:pt x="0" y="86"/>
                    <a:pt x="4" y="80"/>
                    <a:pt x="14" y="75"/>
                  </a:cubicBezTo>
                  <a:cubicBezTo>
                    <a:pt x="58" y="51"/>
                    <a:pt x="101" y="27"/>
                    <a:pt x="146" y="4"/>
                  </a:cubicBezTo>
                  <a:cubicBezTo>
                    <a:pt x="153" y="0"/>
                    <a:pt x="165" y="1"/>
                    <a:pt x="172" y="4"/>
                  </a:cubicBezTo>
                  <a:cubicBezTo>
                    <a:pt x="205" y="21"/>
                    <a:pt x="237" y="41"/>
                    <a:pt x="270" y="59"/>
                  </a:cubicBezTo>
                  <a:cubicBezTo>
                    <a:pt x="281" y="64"/>
                    <a:pt x="284" y="72"/>
                    <a:pt x="284" y="84"/>
                  </a:cubicBezTo>
                  <a:cubicBezTo>
                    <a:pt x="284" y="149"/>
                    <a:pt x="284" y="214"/>
                    <a:pt x="284" y="280"/>
                  </a:cubicBezTo>
                  <a:cubicBezTo>
                    <a:pt x="284" y="287"/>
                    <a:pt x="284" y="294"/>
                    <a:pt x="284" y="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BB83CE9A-FF69-4D58-8783-53258C5CF9E8}"/>
                </a:ext>
              </a:extLst>
            </p:cNvPr>
            <p:cNvSpPr>
              <a:spLocks/>
            </p:cNvSpPr>
            <p:nvPr/>
          </p:nvSpPr>
          <p:spPr bwMode="auto">
            <a:xfrm>
              <a:off x="4787" y="3221"/>
              <a:ext cx="1123" cy="1101"/>
            </a:xfrm>
            <a:custGeom>
              <a:avLst/>
              <a:gdLst>
                <a:gd name="T0" fmla="*/ 283 w 622"/>
                <a:gd name="T1" fmla="*/ 304 h 611"/>
                <a:gd name="T2" fmla="*/ 337 w 622"/>
                <a:gd name="T3" fmla="*/ 304 h 611"/>
                <a:gd name="T4" fmla="*/ 337 w 622"/>
                <a:gd name="T5" fmla="*/ 281 h 611"/>
                <a:gd name="T6" fmla="*/ 337 w 622"/>
                <a:gd name="T7" fmla="*/ 85 h 611"/>
                <a:gd name="T8" fmla="*/ 351 w 622"/>
                <a:gd name="T9" fmla="*/ 60 h 611"/>
                <a:gd name="T10" fmla="*/ 449 w 622"/>
                <a:gd name="T11" fmla="*/ 5 h 611"/>
                <a:gd name="T12" fmla="*/ 475 w 622"/>
                <a:gd name="T13" fmla="*/ 5 h 611"/>
                <a:gd name="T14" fmla="*/ 608 w 622"/>
                <a:gd name="T15" fmla="*/ 78 h 611"/>
                <a:gd name="T16" fmla="*/ 621 w 622"/>
                <a:gd name="T17" fmla="*/ 99 h 611"/>
                <a:gd name="T18" fmla="*/ 621 w 622"/>
                <a:gd name="T19" fmla="*/ 421 h 611"/>
                <a:gd name="T20" fmla="*/ 608 w 622"/>
                <a:gd name="T21" fmla="*/ 444 h 611"/>
                <a:gd name="T22" fmla="*/ 322 w 622"/>
                <a:gd name="T23" fmla="*/ 608 h 611"/>
                <a:gd name="T24" fmla="*/ 300 w 622"/>
                <a:gd name="T25" fmla="*/ 608 h 611"/>
                <a:gd name="T26" fmla="*/ 14 w 622"/>
                <a:gd name="T27" fmla="*/ 444 h 611"/>
                <a:gd name="T28" fmla="*/ 1 w 622"/>
                <a:gd name="T29" fmla="*/ 421 h 611"/>
                <a:gd name="T30" fmla="*/ 1 w 622"/>
                <a:gd name="T31" fmla="*/ 99 h 611"/>
                <a:gd name="T32" fmla="*/ 14 w 622"/>
                <a:gd name="T33" fmla="*/ 78 h 611"/>
                <a:gd name="T34" fmla="*/ 146 w 622"/>
                <a:gd name="T35" fmla="*/ 4 h 611"/>
                <a:gd name="T36" fmla="*/ 169 w 622"/>
                <a:gd name="T37" fmla="*/ 4 h 611"/>
                <a:gd name="T38" fmla="*/ 270 w 622"/>
                <a:gd name="T39" fmla="*/ 61 h 611"/>
                <a:gd name="T40" fmla="*/ 283 w 622"/>
                <a:gd name="T41" fmla="*/ 84 h 611"/>
                <a:gd name="T42" fmla="*/ 283 w 622"/>
                <a:gd name="T43" fmla="*/ 280 h 611"/>
                <a:gd name="T44" fmla="*/ 283 w 622"/>
                <a:gd name="T45" fmla="*/ 304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2" h="611">
                  <a:moveTo>
                    <a:pt x="283" y="304"/>
                  </a:moveTo>
                  <a:cubicBezTo>
                    <a:pt x="302" y="304"/>
                    <a:pt x="318" y="304"/>
                    <a:pt x="337" y="304"/>
                  </a:cubicBezTo>
                  <a:cubicBezTo>
                    <a:pt x="337" y="295"/>
                    <a:pt x="337" y="288"/>
                    <a:pt x="337" y="281"/>
                  </a:cubicBezTo>
                  <a:cubicBezTo>
                    <a:pt x="337" y="216"/>
                    <a:pt x="337" y="150"/>
                    <a:pt x="337" y="85"/>
                  </a:cubicBezTo>
                  <a:cubicBezTo>
                    <a:pt x="337" y="73"/>
                    <a:pt x="340" y="66"/>
                    <a:pt x="351" y="60"/>
                  </a:cubicBezTo>
                  <a:cubicBezTo>
                    <a:pt x="384" y="42"/>
                    <a:pt x="416" y="23"/>
                    <a:pt x="449" y="5"/>
                  </a:cubicBezTo>
                  <a:cubicBezTo>
                    <a:pt x="456" y="2"/>
                    <a:pt x="468" y="1"/>
                    <a:pt x="475" y="5"/>
                  </a:cubicBezTo>
                  <a:cubicBezTo>
                    <a:pt x="520" y="28"/>
                    <a:pt x="565" y="52"/>
                    <a:pt x="608" y="78"/>
                  </a:cubicBezTo>
                  <a:cubicBezTo>
                    <a:pt x="615" y="81"/>
                    <a:pt x="621" y="92"/>
                    <a:pt x="621" y="99"/>
                  </a:cubicBezTo>
                  <a:cubicBezTo>
                    <a:pt x="622" y="206"/>
                    <a:pt x="622" y="314"/>
                    <a:pt x="621" y="421"/>
                  </a:cubicBezTo>
                  <a:cubicBezTo>
                    <a:pt x="621" y="429"/>
                    <a:pt x="614" y="440"/>
                    <a:pt x="608" y="444"/>
                  </a:cubicBezTo>
                  <a:cubicBezTo>
                    <a:pt x="513" y="499"/>
                    <a:pt x="418" y="554"/>
                    <a:pt x="322" y="608"/>
                  </a:cubicBezTo>
                  <a:cubicBezTo>
                    <a:pt x="316" y="611"/>
                    <a:pt x="305" y="611"/>
                    <a:pt x="300" y="608"/>
                  </a:cubicBezTo>
                  <a:cubicBezTo>
                    <a:pt x="204" y="554"/>
                    <a:pt x="109" y="499"/>
                    <a:pt x="14" y="444"/>
                  </a:cubicBezTo>
                  <a:cubicBezTo>
                    <a:pt x="7" y="440"/>
                    <a:pt x="1" y="429"/>
                    <a:pt x="1" y="421"/>
                  </a:cubicBezTo>
                  <a:cubicBezTo>
                    <a:pt x="0" y="313"/>
                    <a:pt x="0" y="206"/>
                    <a:pt x="1" y="99"/>
                  </a:cubicBezTo>
                  <a:cubicBezTo>
                    <a:pt x="1" y="92"/>
                    <a:pt x="7" y="81"/>
                    <a:pt x="14" y="78"/>
                  </a:cubicBezTo>
                  <a:cubicBezTo>
                    <a:pt x="57" y="52"/>
                    <a:pt x="101" y="27"/>
                    <a:pt x="146" y="4"/>
                  </a:cubicBezTo>
                  <a:cubicBezTo>
                    <a:pt x="152" y="0"/>
                    <a:pt x="163" y="1"/>
                    <a:pt x="169" y="4"/>
                  </a:cubicBezTo>
                  <a:cubicBezTo>
                    <a:pt x="203" y="22"/>
                    <a:pt x="236" y="42"/>
                    <a:pt x="270" y="61"/>
                  </a:cubicBezTo>
                  <a:cubicBezTo>
                    <a:pt x="280" y="66"/>
                    <a:pt x="283" y="73"/>
                    <a:pt x="283" y="84"/>
                  </a:cubicBezTo>
                  <a:cubicBezTo>
                    <a:pt x="283" y="150"/>
                    <a:pt x="283" y="215"/>
                    <a:pt x="283" y="280"/>
                  </a:cubicBezTo>
                  <a:cubicBezTo>
                    <a:pt x="283" y="287"/>
                    <a:pt x="283" y="295"/>
                    <a:pt x="283" y="3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C4F9A33F-DE87-44CD-B961-51406536950E}"/>
                </a:ext>
              </a:extLst>
            </p:cNvPr>
            <p:cNvSpPr>
              <a:spLocks/>
            </p:cNvSpPr>
            <p:nvPr/>
          </p:nvSpPr>
          <p:spPr bwMode="auto">
            <a:xfrm>
              <a:off x="3279" y="3223"/>
              <a:ext cx="1122" cy="1099"/>
            </a:xfrm>
            <a:custGeom>
              <a:avLst/>
              <a:gdLst>
                <a:gd name="T0" fmla="*/ 283 w 622"/>
                <a:gd name="T1" fmla="*/ 303 h 610"/>
                <a:gd name="T2" fmla="*/ 339 w 622"/>
                <a:gd name="T3" fmla="*/ 303 h 610"/>
                <a:gd name="T4" fmla="*/ 339 w 622"/>
                <a:gd name="T5" fmla="*/ 281 h 610"/>
                <a:gd name="T6" fmla="*/ 339 w 622"/>
                <a:gd name="T7" fmla="*/ 83 h 610"/>
                <a:gd name="T8" fmla="*/ 352 w 622"/>
                <a:gd name="T9" fmla="*/ 60 h 610"/>
                <a:gd name="T10" fmla="*/ 453 w 622"/>
                <a:gd name="T11" fmla="*/ 3 h 610"/>
                <a:gd name="T12" fmla="*/ 478 w 622"/>
                <a:gd name="T13" fmla="*/ 4 h 610"/>
                <a:gd name="T14" fmla="*/ 607 w 622"/>
                <a:gd name="T15" fmla="*/ 75 h 610"/>
                <a:gd name="T16" fmla="*/ 622 w 622"/>
                <a:gd name="T17" fmla="*/ 100 h 610"/>
                <a:gd name="T18" fmla="*/ 621 w 622"/>
                <a:gd name="T19" fmla="*/ 420 h 610"/>
                <a:gd name="T20" fmla="*/ 608 w 622"/>
                <a:gd name="T21" fmla="*/ 443 h 610"/>
                <a:gd name="T22" fmla="*/ 323 w 622"/>
                <a:gd name="T23" fmla="*/ 607 h 610"/>
                <a:gd name="T24" fmla="*/ 300 w 622"/>
                <a:gd name="T25" fmla="*/ 607 h 610"/>
                <a:gd name="T26" fmla="*/ 15 w 622"/>
                <a:gd name="T27" fmla="*/ 443 h 610"/>
                <a:gd name="T28" fmla="*/ 1 w 622"/>
                <a:gd name="T29" fmla="*/ 420 h 610"/>
                <a:gd name="T30" fmla="*/ 0 w 622"/>
                <a:gd name="T31" fmla="*/ 98 h 610"/>
                <a:gd name="T32" fmla="*/ 15 w 622"/>
                <a:gd name="T33" fmla="*/ 75 h 610"/>
                <a:gd name="T34" fmla="*/ 144 w 622"/>
                <a:gd name="T35" fmla="*/ 4 h 610"/>
                <a:gd name="T36" fmla="*/ 171 w 622"/>
                <a:gd name="T37" fmla="*/ 4 h 610"/>
                <a:gd name="T38" fmla="*/ 270 w 622"/>
                <a:gd name="T39" fmla="*/ 59 h 610"/>
                <a:gd name="T40" fmla="*/ 283 w 622"/>
                <a:gd name="T41" fmla="*/ 83 h 610"/>
                <a:gd name="T42" fmla="*/ 283 w 622"/>
                <a:gd name="T43" fmla="*/ 30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2" h="610">
                  <a:moveTo>
                    <a:pt x="283" y="303"/>
                  </a:moveTo>
                  <a:cubicBezTo>
                    <a:pt x="302" y="303"/>
                    <a:pt x="319" y="303"/>
                    <a:pt x="339" y="303"/>
                  </a:cubicBezTo>
                  <a:cubicBezTo>
                    <a:pt x="339" y="295"/>
                    <a:pt x="339" y="288"/>
                    <a:pt x="339" y="281"/>
                  </a:cubicBezTo>
                  <a:cubicBezTo>
                    <a:pt x="339" y="215"/>
                    <a:pt x="339" y="149"/>
                    <a:pt x="339" y="83"/>
                  </a:cubicBezTo>
                  <a:cubicBezTo>
                    <a:pt x="339" y="72"/>
                    <a:pt x="341" y="65"/>
                    <a:pt x="352" y="60"/>
                  </a:cubicBezTo>
                  <a:cubicBezTo>
                    <a:pt x="386" y="41"/>
                    <a:pt x="419" y="21"/>
                    <a:pt x="453" y="3"/>
                  </a:cubicBezTo>
                  <a:cubicBezTo>
                    <a:pt x="459" y="0"/>
                    <a:pt x="471" y="0"/>
                    <a:pt x="478" y="4"/>
                  </a:cubicBezTo>
                  <a:cubicBezTo>
                    <a:pt x="521" y="27"/>
                    <a:pt x="564" y="51"/>
                    <a:pt x="607" y="75"/>
                  </a:cubicBezTo>
                  <a:cubicBezTo>
                    <a:pt x="618" y="81"/>
                    <a:pt x="622" y="87"/>
                    <a:pt x="622" y="100"/>
                  </a:cubicBezTo>
                  <a:cubicBezTo>
                    <a:pt x="621" y="206"/>
                    <a:pt x="622" y="313"/>
                    <a:pt x="621" y="420"/>
                  </a:cubicBezTo>
                  <a:cubicBezTo>
                    <a:pt x="621" y="428"/>
                    <a:pt x="615" y="439"/>
                    <a:pt x="608" y="443"/>
                  </a:cubicBezTo>
                  <a:cubicBezTo>
                    <a:pt x="513" y="498"/>
                    <a:pt x="418" y="553"/>
                    <a:pt x="323" y="607"/>
                  </a:cubicBezTo>
                  <a:cubicBezTo>
                    <a:pt x="317" y="610"/>
                    <a:pt x="306" y="610"/>
                    <a:pt x="300" y="607"/>
                  </a:cubicBezTo>
                  <a:cubicBezTo>
                    <a:pt x="204" y="553"/>
                    <a:pt x="109" y="498"/>
                    <a:pt x="15" y="443"/>
                  </a:cubicBezTo>
                  <a:cubicBezTo>
                    <a:pt x="8" y="439"/>
                    <a:pt x="1" y="428"/>
                    <a:pt x="1" y="420"/>
                  </a:cubicBezTo>
                  <a:cubicBezTo>
                    <a:pt x="0" y="313"/>
                    <a:pt x="1" y="206"/>
                    <a:pt x="0" y="98"/>
                  </a:cubicBezTo>
                  <a:cubicBezTo>
                    <a:pt x="0" y="86"/>
                    <a:pt x="5" y="80"/>
                    <a:pt x="15" y="75"/>
                  </a:cubicBezTo>
                  <a:cubicBezTo>
                    <a:pt x="58" y="51"/>
                    <a:pt x="100" y="27"/>
                    <a:pt x="144" y="4"/>
                  </a:cubicBezTo>
                  <a:cubicBezTo>
                    <a:pt x="151" y="0"/>
                    <a:pt x="163" y="0"/>
                    <a:pt x="171" y="4"/>
                  </a:cubicBezTo>
                  <a:cubicBezTo>
                    <a:pt x="204" y="22"/>
                    <a:pt x="237" y="41"/>
                    <a:pt x="270" y="59"/>
                  </a:cubicBezTo>
                  <a:cubicBezTo>
                    <a:pt x="280" y="65"/>
                    <a:pt x="283" y="71"/>
                    <a:pt x="283" y="83"/>
                  </a:cubicBezTo>
                  <a:cubicBezTo>
                    <a:pt x="283" y="155"/>
                    <a:pt x="283" y="228"/>
                    <a:pt x="283" y="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AE86F585-6537-419E-949A-59436CBE2910}"/>
                </a:ext>
              </a:extLst>
            </p:cNvPr>
            <p:cNvSpPr>
              <a:spLocks/>
            </p:cNvSpPr>
            <p:nvPr/>
          </p:nvSpPr>
          <p:spPr bwMode="auto">
            <a:xfrm>
              <a:off x="3279" y="831"/>
              <a:ext cx="1122" cy="1105"/>
            </a:xfrm>
            <a:custGeom>
              <a:avLst/>
              <a:gdLst>
                <a:gd name="T0" fmla="*/ 283 w 622"/>
                <a:gd name="T1" fmla="*/ 306 h 613"/>
                <a:gd name="T2" fmla="*/ 339 w 622"/>
                <a:gd name="T3" fmla="*/ 306 h 613"/>
                <a:gd name="T4" fmla="*/ 338 w 622"/>
                <a:gd name="T5" fmla="*/ 121 h 613"/>
                <a:gd name="T6" fmla="*/ 382 w 622"/>
                <a:gd name="T7" fmla="*/ 45 h 613"/>
                <a:gd name="T8" fmla="*/ 452 w 622"/>
                <a:gd name="T9" fmla="*/ 7 h 613"/>
                <a:gd name="T10" fmla="*/ 477 w 622"/>
                <a:gd name="T11" fmla="*/ 6 h 613"/>
                <a:gd name="T12" fmla="*/ 608 w 622"/>
                <a:gd name="T13" fmla="*/ 82 h 613"/>
                <a:gd name="T14" fmla="*/ 621 w 622"/>
                <a:gd name="T15" fmla="*/ 103 h 613"/>
                <a:gd name="T16" fmla="*/ 621 w 622"/>
                <a:gd name="T17" fmla="*/ 423 h 613"/>
                <a:gd name="T18" fmla="*/ 608 w 622"/>
                <a:gd name="T19" fmla="*/ 446 h 613"/>
                <a:gd name="T20" fmla="*/ 322 w 622"/>
                <a:gd name="T21" fmla="*/ 610 h 613"/>
                <a:gd name="T22" fmla="*/ 300 w 622"/>
                <a:gd name="T23" fmla="*/ 610 h 613"/>
                <a:gd name="T24" fmla="*/ 14 w 622"/>
                <a:gd name="T25" fmla="*/ 446 h 613"/>
                <a:gd name="T26" fmla="*/ 1 w 622"/>
                <a:gd name="T27" fmla="*/ 423 h 613"/>
                <a:gd name="T28" fmla="*/ 0 w 622"/>
                <a:gd name="T29" fmla="*/ 105 h 613"/>
                <a:gd name="T30" fmla="*/ 15 w 622"/>
                <a:gd name="T31" fmla="*/ 80 h 613"/>
                <a:gd name="T32" fmla="*/ 142 w 622"/>
                <a:gd name="T33" fmla="*/ 8 h 613"/>
                <a:gd name="T34" fmla="*/ 172 w 622"/>
                <a:gd name="T35" fmla="*/ 7 h 613"/>
                <a:gd name="T36" fmla="*/ 266 w 622"/>
                <a:gd name="T37" fmla="*/ 60 h 613"/>
                <a:gd name="T38" fmla="*/ 283 w 622"/>
                <a:gd name="T39" fmla="*/ 89 h 613"/>
                <a:gd name="T40" fmla="*/ 283 w 622"/>
                <a:gd name="T41" fmla="*/ 283 h 613"/>
                <a:gd name="T42" fmla="*/ 283 w 622"/>
                <a:gd name="T43" fmla="*/ 30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2" h="613">
                  <a:moveTo>
                    <a:pt x="283" y="306"/>
                  </a:moveTo>
                  <a:cubicBezTo>
                    <a:pt x="302" y="306"/>
                    <a:pt x="320" y="306"/>
                    <a:pt x="339" y="306"/>
                  </a:cubicBezTo>
                  <a:cubicBezTo>
                    <a:pt x="339" y="243"/>
                    <a:pt x="342" y="182"/>
                    <a:pt x="338" y="121"/>
                  </a:cubicBezTo>
                  <a:cubicBezTo>
                    <a:pt x="336" y="83"/>
                    <a:pt x="346" y="59"/>
                    <a:pt x="382" y="45"/>
                  </a:cubicBezTo>
                  <a:cubicBezTo>
                    <a:pt x="407" y="35"/>
                    <a:pt x="428" y="18"/>
                    <a:pt x="452" y="7"/>
                  </a:cubicBezTo>
                  <a:cubicBezTo>
                    <a:pt x="459" y="3"/>
                    <a:pt x="471" y="3"/>
                    <a:pt x="477" y="6"/>
                  </a:cubicBezTo>
                  <a:cubicBezTo>
                    <a:pt x="521" y="31"/>
                    <a:pt x="565" y="56"/>
                    <a:pt x="608" y="82"/>
                  </a:cubicBezTo>
                  <a:cubicBezTo>
                    <a:pt x="615" y="86"/>
                    <a:pt x="621" y="96"/>
                    <a:pt x="621" y="103"/>
                  </a:cubicBezTo>
                  <a:cubicBezTo>
                    <a:pt x="622" y="210"/>
                    <a:pt x="622" y="317"/>
                    <a:pt x="621" y="423"/>
                  </a:cubicBezTo>
                  <a:cubicBezTo>
                    <a:pt x="621" y="431"/>
                    <a:pt x="614" y="442"/>
                    <a:pt x="608" y="446"/>
                  </a:cubicBezTo>
                  <a:cubicBezTo>
                    <a:pt x="513" y="501"/>
                    <a:pt x="418" y="556"/>
                    <a:pt x="322" y="610"/>
                  </a:cubicBezTo>
                  <a:cubicBezTo>
                    <a:pt x="316" y="613"/>
                    <a:pt x="306" y="613"/>
                    <a:pt x="300" y="610"/>
                  </a:cubicBezTo>
                  <a:cubicBezTo>
                    <a:pt x="204" y="556"/>
                    <a:pt x="109" y="501"/>
                    <a:pt x="14" y="446"/>
                  </a:cubicBezTo>
                  <a:cubicBezTo>
                    <a:pt x="8" y="442"/>
                    <a:pt x="1" y="431"/>
                    <a:pt x="1" y="423"/>
                  </a:cubicBezTo>
                  <a:cubicBezTo>
                    <a:pt x="0" y="317"/>
                    <a:pt x="1" y="211"/>
                    <a:pt x="0" y="105"/>
                  </a:cubicBezTo>
                  <a:cubicBezTo>
                    <a:pt x="0" y="93"/>
                    <a:pt x="5" y="86"/>
                    <a:pt x="15" y="80"/>
                  </a:cubicBezTo>
                  <a:cubicBezTo>
                    <a:pt x="58" y="57"/>
                    <a:pt x="100" y="33"/>
                    <a:pt x="142" y="8"/>
                  </a:cubicBezTo>
                  <a:cubicBezTo>
                    <a:pt x="153" y="1"/>
                    <a:pt x="161" y="0"/>
                    <a:pt x="172" y="7"/>
                  </a:cubicBezTo>
                  <a:cubicBezTo>
                    <a:pt x="203" y="26"/>
                    <a:pt x="234" y="44"/>
                    <a:pt x="266" y="60"/>
                  </a:cubicBezTo>
                  <a:cubicBezTo>
                    <a:pt x="279" y="67"/>
                    <a:pt x="284" y="75"/>
                    <a:pt x="283" y="89"/>
                  </a:cubicBezTo>
                  <a:cubicBezTo>
                    <a:pt x="282" y="154"/>
                    <a:pt x="283" y="219"/>
                    <a:pt x="283" y="283"/>
                  </a:cubicBezTo>
                  <a:cubicBezTo>
                    <a:pt x="283" y="290"/>
                    <a:pt x="283" y="298"/>
                    <a:pt x="283" y="3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AE505A01-8C26-4ED3-B070-9DADD0129710}"/>
                </a:ext>
              </a:extLst>
            </p:cNvPr>
            <p:cNvSpPr>
              <a:spLocks/>
            </p:cNvSpPr>
            <p:nvPr/>
          </p:nvSpPr>
          <p:spPr bwMode="auto">
            <a:xfrm>
              <a:off x="2014" y="2386"/>
              <a:ext cx="635" cy="710"/>
            </a:xfrm>
            <a:custGeom>
              <a:avLst/>
              <a:gdLst>
                <a:gd name="T0" fmla="*/ 0 w 352"/>
                <a:gd name="T1" fmla="*/ 194 h 394"/>
                <a:gd name="T2" fmla="*/ 0 w 352"/>
                <a:gd name="T3" fmla="*/ 110 h 394"/>
                <a:gd name="T4" fmla="*/ 12 w 352"/>
                <a:gd name="T5" fmla="*/ 88 h 394"/>
                <a:gd name="T6" fmla="*/ 164 w 352"/>
                <a:gd name="T7" fmla="*/ 3 h 394"/>
                <a:gd name="T8" fmla="*/ 188 w 352"/>
                <a:gd name="T9" fmla="*/ 3 h 394"/>
                <a:gd name="T10" fmla="*/ 340 w 352"/>
                <a:gd name="T11" fmla="*/ 88 h 394"/>
                <a:gd name="T12" fmla="*/ 352 w 352"/>
                <a:gd name="T13" fmla="*/ 110 h 394"/>
                <a:gd name="T14" fmla="*/ 352 w 352"/>
                <a:gd name="T15" fmla="*/ 282 h 394"/>
                <a:gd name="T16" fmla="*/ 339 w 352"/>
                <a:gd name="T17" fmla="*/ 303 h 394"/>
                <a:gd name="T18" fmla="*/ 190 w 352"/>
                <a:gd name="T19" fmla="*/ 388 h 394"/>
                <a:gd name="T20" fmla="*/ 163 w 352"/>
                <a:gd name="T21" fmla="*/ 388 h 394"/>
                <a:gd name="T22" fmla="*/ 13 w 352"/>
                <a:gd name="T23" fmla="*/ 304 h 394"/>
                <a:gd name="T24" fmla="*/ 0 w 352"/>
                <a:gd name="T25" fmla="*/ 280 h 394"/>
                <a:gd name="T26" fmla="*/ 0 w 352"/>
                <a:gd name="T27" fmla="*/ 1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394">
                  <a:moveTo>
                    <a:pt x="0" y="194"/>
                  </a:moveTo>
                  <a:cubicBezTo>
                    <a:pt x="0" y="166"/>
                    <a:pt x="1" y="138"/>
                    <a:pt x="0" y="110"/>
                  </a:cubicBezTo>
                  <a:cubicBezTo>
                    <a:pt x="0" y="100"/>
                    <a:pt x="2" y="94"/>
                    <a:pt x="12" y="88"/>
                  </a:cubicBezTo>
                  <a:cubicBezTo>
                    <a:pt x="63" y="60"/>
                    <a:pt x="113" y="31"/>
                    <a:pt x="164" y="3"/>
                  </a:cubicBezTo>
                  <a:cubicBezTo>
                    <a:pt x="170" y="0"/>
                    <a:pt x="182" y="0"/>
                    <a:pt x="188" y="3"/>
                  </a:cubicBezTo>
                  <a:cubicBezTo>
                    <a:pt x="239" y="31"/>
                    <a:pt x="289" y="60"/>
                    <a:pt x="340" y="88"/>
                  </a:cubicBezTo>
                  <a:cubicBezTo>
                    <a:pt x="349" y="93"/>
                    <a:pt x="352" y="100"/>
                    <a:pt x="352" y="110"/>
                  </a:cubicBezTo>
                  <a:cubicBezTo>
                    <a:pt x="352" y="167"/>
                    <a:pt x="351" y="225"/>
                    <a:pt x="352" y="282"/>
                  </a:cubicBezTo>
                  <a:cubicBezTo>
                    <a:pt x="352" y="293"/>
                    <a:pt x="348" y="298"/>
                    <a:pt x="339" y="303"/>
                  </a:cubicBezTo>
                  <a:cubicBezTo>
                    <a:pt x="289" y="331"/>
                    <a:pt x="239" y="359"/>
                    <a:pt x="190" y="388"/>
                  </a:cubicBezTo>
                  <a:cubicBezTo>
                    <a:pt x="180" y="394"/>
                    <a:pt x="173" y="394"/>
                    <a:pt x="163" y="388"/>
                  </a:cubicBezTo>
                  <a:cubicBezTo>
                    <a:pt x="113" y="359"/>
                    <a:pt x="63" y="331"/>
                    <a:pt x="13" y="304"/>
                  </a:cubicBezTo>
                  <a:cubicBezTo>
                    <a:pt x="3" y="298"/>
                    <a:pt x="0" y="291"/>
                    <a:pt x="0" y="280"/>
                  </a:cubicBezTo>
                  <a:cubicBezTo>
                    <a:pt x="1" y="252"/>
                    <a:pt x="0" y="223"/>
                    <a:pt x="0"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 name="Freeform 26">
              <a:extLst>
                <a:ext uri="{FF2B5EF4-FFF2-40B4-BE49-F238E27FC236}">
                  <a16:creationId xmlns:a16="http://schemas.microsoft.com/office/drawing/2014/main" id="{4CAEA75A-C39A-46A1-BDDF-AF43ACE52E5F}"/>
                </a:ext>
              </a:extLst>
            </p:cNvPr>
            <p:cNvSpPr>
              <a:spLocks/>
            </p:cNvSpPr>
            <p:nvPr/>
          </p:nvSpPr>
          <p:spPr bwMode="auto">
            <a:xfrm>
              <a:off x="3522" y="2386"/>
              <a:ext cx="636" cy="710"/>
            </a:xfrm>
            <a:custGeom>
              <a:avLst/>
              <a:gdLst>
                <a:gd name="T0" fmla="*/ 352 w 352"/>
                <a:gd name="T1" fmla="*/ 196 h 394"/>
                <a:gd name="T2" fmla="*/ 352 w 352"/>
                <a:gd name="T3" fmla="*/ 280 h 394"/>
                <a:gd name="T4" fmla="*/ 339 w 352"/>
                <a:gd name="T5" fmla="*/ 304 h 394"/>
                <a:gd name="T6" fmla="*/ 190 w 352"/>
                <a:gd name="T7" fmla="*/ 388 h 394"/>
                <a:gd name="T8" fmla="*/ 162 w 352"/>
                <a:gd name="T9" fmla="*/ 388 h 394"/>
                <a:gd name="T10" fmla="*/ 13 w 352"/>
                <a:gd name="T11" fmla="*/ 303 h 394"/>
                <a:gd name="T12" fmla="*/ 0 w 352"/>
                <a:gd name="T13" fmla="*/ 282 h 394"/>
                <a:gd name="T14" fmla="*/ 0 w 352"/>
                <a:gd name="T15" fmla="*/ 110 h 394"/>
                <a:gd name="T16" fmla="*/ 12 w 352"/>
                <a:gd name="T17" fmla="*/ 88 h 394"/>
                <a:gd name="T18" fmla="*/ 164 w 352"/>
                <a:gd name="T19" fmla="*/ 3 h 394"/>
                <a:gd name="T20" fmla="*/ 189 w 352"/>
                <a:gd name="T21" fmla="*/ 3 h 394"/>
                <a:gd name="T22" fmla="*/ 340 w 352"/>
                <a:gd name="T23" fmla="*/ 88 h 394"/>
                <a:gd name="T24" fmla="*/ 352 w 352"/>
                <a:gd name="T25" fmla="*/ 110 h 394"/>
                <a:gd name="T26" fmla="*/ 352 w 352"/>
                <a:gd name="T27" fmla="*/ 19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394">
                  <a:moveTo>
                    <a:pt x="352" y="196"/>
                  </a:moveTo>
                  <a:cubicBezTo>
                    <a:pt x="352" y="224"/>
                    <a:pt x="351" y="252"/>
                    <a:pt x="352" y="280"/>
                  </a:cubicBezTo>
                  <a:cubicBezTo>
                    <a:pt x="352" y="291"/>
                    <a:pt x="349" y="298"/>
                    <a:pt x="339" y="304"/>
                  </a:cubicBezTo>
                  <a:cubicBezTo>
                    <a:pt x="289" y="331"/>
                    <a:pt x="239" y="360"/>
                    <a:pt x="190" y="388"/>
                  </a:cubicBezTo>
                  <a:cubicBezTo>
                    <a:pt x="180" y="394"/>
                    <a:pt x="172" y="394"/>
                    <a:pt x="162" y="388"/>
                  </a:cubicBezTo>
                  <a:cubicBezTo>
                    <a:pt x="113" y="359"/>
                    <a:pt x="63" y="331"/>
                    <a:pt x="13" y="303"/>
                  </a:cubicBezTo>
                  <a:cubicBezTo>
                    <a:pt x="4" y="298"/>
                    <a:pt x="0" y="293"/>
                    <a:pt x="0" y="282"/>
                  </a:cubicBezTo>
                  <a:cubicBezTo>
                    <a:pt x="1" y="225"/>
                    <a:pt x="1" y="167"/>
                    <a:pt x="0" y="110"/>
                  </a:cubicBezTo>
                  <a:cubicBezTo>
                    <a:pt x="0" y="100"/>
                    <a:pt x="3" y="93"/>
                    <a:pt x="12" y="88"/>
                  </a:cubicBezTo>
                  <a:cubicBezTo>
                    <a:pt x="63" y="60"/>
                    <a:pt x="113" y="31"/>
                    <a:pt x="164" y="3"/>
                  </a:cubicBezTo>
                  <a:cubicBezTo>
                    <a:pt x="170" y="0"/>
                    <a:pt x="182" y="0"/>
                    <a:pt x="189" y="3"/>
                  </a:cubicBezTo>
                  <a:cubicBezTo>
                    <a:pt x="239" y="31"/>
                    <a:pt x="289" y="60"/>
                    <a:pt x="340" y="88"/>
                  </a:cubicBezTo>
                  <a:cubicBezTo>
                    <a:pt x="350" y="94"/>
                    <a:pt x="352" y="100"/>
                    <a:pt x="352" y="110"/>
                  </a:cubicBezTo>
                  <a:cubicBezTo>
                    <a:pt x="351" y="139"/>
                    <a:pt x="352" y="168"/>
                    <a:pt x="352"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8" name="Freeform 27">
              <a:extLst>
                <a:ext uri="{FF2B5EF4-FFF2-40B4-BE49-F238E27FC236}">
                  <a16:creationId xmlns:a16="http://schemas.microsoft.com/office/drawing/2014/main" id="{24A6F06C-095C-4D83-8EC7-858A54C6B27B}"/>
                </a:ext>
              </a:extLst>
            </p:cNvPr>
            <p:cNvSpPr>
              <a:spLocks/>
            </p:cNvSpPr>
            <p:nvPr/>
          </p:nvSpPr>
          <p:spPr bwMode="auto">
            <a:xfrm>
              <a:off x="5031" y="2384"/>
              <a:ext cx="635" cy="709"/>
            </a:xfrm>
            <a:custGeom>
              <a:avLst/>
              <a:gdLst>
                <a:gd name="T0" fmla="*/ 0 w 352"/>
                <a:gd name="T1" fmla="*/ 196 h 393"/>
                <a:gd name="T2" fmla="*/ 1 w 352"/>
                <a:gd name="T3" fmla="*/ 110 h 393"/>
                <a:gd name="T4" fmla="*/ 12 w 352"/>
                <a:gd name="T5" fmla="*/ 90 h 393"/>
                <a:gd name="T6" fmla="*/ 163 w 352"/>
                <a:gd name="T7" fmla="*/ 4 h 393"/>
                <a:gd name="T8" fmla="*/ 188 w 352"/>
                <a:gd name="T9" fmla="*/ 4 h 393"/>
                <a:gd name="T10" fmla="*/ 341 w 352"/>
                <a:gd name="T11" fmla="*/ 91 h 393"/>
                <a:gd name="T12" fmla="*/ 351 w 352"/>
                <a:gd name="T13" fmla="*/ 109 h 393"/>
                <a:gd name="T14" fmla="*/ 351 w 352"/>
                <a:gd name="T15" fmla="*/ 285 h 393"/>
                <a:gd name="T16" fmla="*/ 341 w 352"/>
                <a:gd name="T17" fmla="*/ 303 h 393"/>
                <a:gd name="T18" fmla="*/ 188 w 352"/>
                <a:gd name="T19" fmla="*/ 389 h 393"/>
                <a:gd name="T20" fmla="*/ 165 w 352"/>
                <a:gd name="T21" fmla="*/ 390 h 393"/>
                <a:gd name="T22" fmla="*/ 12 w 352"/>
                <a:gd name="T23" fmla="*/ 303 h 393"/>
                <a:gd name="T24" fmla="*/ 1 w 352"/>
                <a:gd name="T25" fmla="*/ 283 h 393"/>
                <a:gd name="T26" fmla="*/ 0 w 352"/>
                <a:gd name="T27" fmla="*/ 19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393">
                  <a:moveTo>
                    <a:pt x="0" y="196"/>
                  </a:moveTo>
                  <a:cubicBezTo>
                    <a:pt x="0" y="167"/>
                    <a:pt x="0" y="138"/>
                    <a:pt x="1" y="110"/>
                  </a:cubicBezTo>
                  <a:cubicBezTo>
                    <a:pt x="1" y="103"/>
                    <a:pt x="7" y="94"/>
                    <a:pt x="12" y="90"/>
                  </a:cubicBezTo>
                  <a:cubicBezTo>
                    <a:pt x="62" y="61"/>
                    <a:pt x="112" y="32"/>
                    <a:pt x="163" y="4"/>
                  </a:cubicBezTo>
                  <a:cubicBezTo>
                    <a:pt x="170" y="1"/>
                    <a:pt x="182" y="0"/>
                    <a:pt x="188" y="4"/>
                  </a:cubicBezTo>
                  <a:cubicBezTo>
                    <a:pt x="239" y="32"/>
                    <a:pt x="290" y="61"/>
                    <a:pt x="341" y="91"/>
                  </a:cubicBezTo>
                  <a:cubicBezTo>
                    <a:pt x="346" y="94"/>
                    <a:pt x="351" y="103"/>
                    <a:pt x="351" y="109"/>
                  </a:cubicBezTo>
                  <a:cubicBezTo>
                    <a:pt x="352" y="167"/>
                    <a:pt x="352" y="226"/>
                    <a:pt x="351" y="285"/>
                  </a:cubicBezTo>
                  <a:cubicBezTo>
                    <a:pt x="351" y="291"/>
                    <a:pt x="346" y="300"/>
                    <a:pt x="341" y="303"/>
                  </a:cubicBezTo>
                  <a:cubicBezTo>
                    <a:pt x="290" y="332"/>
                    <a:pt x="239" y="361"/>
                    <a:pt x="188" y="389"/>
                  </a:cubicBezTo>
                  <a:cubicBezTo>
                    <a:pt x="182" y="393"/>
                    <a:pt x="171" y="393"/>
                    <a:pt x="165" y="390"/>
                  </a:cubicBezTo>
                  <a:cubicBezTo>
                    <a:pt x="113" y="362"/>
                    <a:pt x="63" y="333"/>
                    <a:pt x="12" y="303"/>
                  </a:cubicBezTo>
                  <a:cubicBezTo>
                    <a:pt x="6" y="300"/>
                    <a:pt x="1" y="290"/>
                    <a:pt x="1" y="283"/>
                  </a:cubicBezTo>
                  <a:cubicBezTo>
                    <a:pt x="0" y="254"/>
                    <a:pt x="0" y="225"/>
                    <a:pt x="0"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9" name="Freeform 28">
              <a:extLst>
                <a:ext uri="{FF2B5EF4-FFF2-40B4-BE49-F238E27FC236}">
                  <a16:creationId xmlns:a16="http://schemas.microsoft.com/office/drawing/2014/main" id="{597ABD0A-7DDF-4C3D-9B3F-154B4B1A4A30}"/>
                </a:ext>
              </a:extLst>
            </p:cNvPr>
            <p:cNvSpPr>
              <a:spLocks/>
            </p:cNvSpPr>
            <p:nvPr/>
          </p:nvSpPr>
          <p:spPr bwMode="auto">
            <a:xfrm>
              <a:off x="3522" y="0"/>
              <a:ext cx="636" cy="708"/>
            </a:xfrm>
            <a:custGeom>
              <a:avLst/>
              <a:gdLst>
                <a:gd name="T0" fmla="*/ 352 w 352"/>
                <a:gd name="T1" fmla="*/ 296 h 393"/>
                <a:gd name="T2" fmla="*/ 186 w 352"/>
                <a:gd name="T3" fmla="*/ 390 h 393"/>
                <a:gd name="T4" fmla="*/ 164 w 352"/>
                <a:gd name="T5" fmla="*/ 389 h 393"/>
                <a:gd name="T6" fmla="*/ 12 w 352"/>
                <a:gd name="T7" fmla="*/ 302 h 393"/>
                <a:gd name="T8" fmla="*/ 1 w 352"/>
                <a:gd name="T9" fmla="*/ 282 h 393"/>
                <a:gd name="T10" fmla="*/ 1 w 352"/>
                <a:gd name="T11" fmla="*/ 112 h 393"/>
                <a:gd name="T12" fmla="*/ 13 w 352"/>
                <a:gd name="T13" fmla="*/ 91 h 393"/>
                <a:gd name="T14" fmla="*/ 164 w 352"/>
                <a:gd name="T15" fmla="*/ 4 h 393"/>
                <a:gd name="T16" fmla="*/ 188 w 352"/>
                <a:gd name="T17" fmla="*/ 4 h 393"/>
                <a:gd name="T18" fmla="*/ 340 w 352"/>
                <a:gd name="T19" fmla="*/ 92 h 393"/>
                <a:gd name="T20" fmla="*/ 351 w 352"/>
                <a:gd name="T21" fmla="*/ 108 h 393"/>
                <a:gd name="T22" fmla="*/ 352 w 352"/>
                <a:gd name="T23" fmla="*/ 29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2" h="393">
                  <a:moveTo>
                    <a:pt x="352" y="296"/>
                  </a:moveTo>
                  <a:cubicBezTo>
                    <a:pt x="296" y="328"/>
                    <a:pt x="241" y="359"/>
                    <a:pt x="186" y="390"/>
                  </a:cubicBezTo>
                  <a:cubicBezTo>
                    <a:pt x="180" y="393"/>
                    <a:pt x="170" y="392"/>
                    <a:pt x="164" y="389"/>
                  </a:cubicBezTo>
                  <a:cubicBezTo>
                    <a:pt x="113" y="361"/>
                    <a:pt x="62" y="332"/>
                    <a:pt x="12" y="302"/>
                  </a:cubicBezTo>
                  <a:cubicBezTo>
                    <a:pt x="6" y="299"/>
                    <a:pt x="1" y="289"/>
                    <a:pt x="1" y="282"/>
                  </a:cubicBezTo>
                  <a:cubicBezTo>
                    <a:pt x="0" y="226"/>
                    <a:pt x="0" y="169"/>
                    <a:pt x="1" y="112"/>
                  </a:cubicBezTo>
                  <a:cubicBezTo>
                    <a:pt x="1" y="105"/>
                    <a:pt x="7" y="95"/>
                    <a:pt x="13" y="91"/>
                  </a:cubicBezTo>
                  <a:cubicBezTo>
                    <a:pt x="63" y="61"/>
                    <a:pt x="113" y="32"/>
                    <a:pt x="164" y="4"/>
                  </a:cubicBezTo>
                  <a:cubicBezTo>
                    <a:pt x="170" y="0"/>
                    <a:pt x="182" y="0"/>
                    <a:pt x="188" y="4"/>
                  </a:cubicBezTo>
                  <a:cubicBezTo>
                    <a:pt x="240" y="32"/>
                    <a:pt x="290" y="62"/>
                    <a:pt x="340" y="92"/>
                  </a:cubicBezTo>
                  <a:cubicBezTo>
                    <a:pt x="346" y="95"/>
                    <a:pt x="351" y="102"/>
                    <a:pt x="351" y="108"/>
                  </a:cubicBezTo>
                  <a:cubicBezTo>
                    <a:pt x="352" y="171"/>
                    <a:pt x="352" y="233"/>
                    <a:pt x="352"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0" name="Freeform 29">
              <a:extLst>
                <a:ext uri="{FF2B5EF4-FFF2-40B4-BE49-F238E27FC236}">
                  <a16:creationId xmlns:a16="http://schemas.microsoft.com/office/drawing/2014/main" id="{0A707F58-7DFE-4BEA-9800-3287C5BC1B70}"/>
                </a:ext>
              </a:extLst>
            </p:cNvPr>
            <p:cNvSpPr>
              <a:spLocks/>
            </p:cNvSpPr>
            <p:nvPr/>
          </p:nvSpPr>
          <p:spPr bwMode="auto">
            <a:xfrm>
              <a:off x="2247" y="1570"/>
              <a:ext cx="1017" cy="750"/>
            </a:xfrm>
            <a:custGeom>
              <a:avLst/>
              <a:gdLst>
                <a:gd name="T0" fmla="*/ 0 w 564"/>
                <a:gd name="T1" fmla="*/ 416 h 416"/>
                <a:gd name="T2" fmla="*/ 0 w 564"/>
                <a:gd name="T3" fmla="*/ 0 h 416"/>
                <a:gd name="T4" fmla="*/ 519 w 564"/>
                <a:gd name="T5" fmla="*/ 0 h 416"/>
                <a:gd name="T6" fmla="*/ 518 w 564"/>
                <a:gd name="T7" fmla="*/ 44 h 416"/>
                <a:gd name="T8" fmla="*/ 536 w 564"/>
                <a:gd name="T9" fmla="*/ 73 h 416"/>
                <a:gd name="T10" fmla="*/ 564 w 564"/>
                <a:gd name="T11" fmla="*/ 92 h 416"/>
                <a:gd name="T12" fmla="*/ 95 w 564"/>
                <a:gd name="T13" fmla="*/ 92 h 416"/>
                <a:gd name="T14" fmla="*/ 95 w 564"/>
                <a:gd name="T15" fmla="*/ 415 h 416"/>
                <a:gd name="T16" fmla="*/ 0 w 564"/>
                <a:gd name="T17"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416">
                  <a:moveTo>
                    <a:pt x="0" y="416"/>
                  </a:moveTo>
                  <a:cubicBezTo>
                    <a:pt x="0" y="273"/>
                    <a:pt x="0" y="137"/>
                    <a:pt x="0" y="0"/>
                  </a:cubicBezTo>
                  <a:cubicBezTo>
                    <a:pt x="173" y="0"/>
                    <a:pt x="345" y="0"/>
                    <a:pt x="519" y="0"/>
                  </a:cubicBezTo>
                  <a:cubicBezTo>
                    <a:pt x="519" y="15"/>
                    <a:pt x="520" y="29"/>
                    <a:pt x="518" y="44"/>
                  </a:cubicBezTo>
                  <a:cubicBezTo>
                    <a:pt x="517" y="58"/>
                    <a:pt x="522" y="67"/>
                    <a:pt x="536" y="73"/>
                  </a:cubicBezTo>
                  <a:cubicBezTo>
                    <a:pt x="546" y="76"/>
                    <a:pt x="555" y="83"/>
                    <a:pt x="564" y="92"/>
                  </a:cubicBezTo>
                  <a:cubicBezTo>
                    <a:pt x="408" y="92"/>
                    <a:pt x="252" y="92"/>
                    <a:pt x="95" y="92"/>
                  </a:cubicBezTo>
                  <a:cubicBezTo>
                    <a:pt x="95" y="200"/>
                    <a:pt x="95" y="304"/>
                    <a:pt x="95" y="415"/>
                  </a:cubicBezTo>
                  <a:cubicBezTo>
                    <a:pt x="63" y="387"/>
                    <a:pt x="32" y="383"/>
                    <a:pt x="0" y="4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1" name="Freeform 30">
              <a:extLst>
                <a:ext uri="{FF2B5EF4-FFF2-40B4-BE49-F238E27FC236}">
                  <a16:creationId xmlns:a16="http://schemas.microsoft.com/office/drawing/2014/main" id="{15C47056-A538-4A22-BD60-A4ABF2FDC5EE}"/>
                </a:ext>
              </a:extLst>
            </p:cNvPr>
            <p:cNvSpPr>
              <a:spLocks/>
            </p:cNvSpPr>
            <p:nvPr/>
          </p:nvSpPr>
          <p:spPr bwMode="auto">
            <a:xfrm>
              <a:off x="4416" y="1570"/>
              <a:ext cx="1016" cy="748"/>
            </a:xfrm>
            <a:custGeom>
              <a:avLst/>
              <a:gdLst>
                <a:gd name="T0" fmla="*/ 0 w 563"/>
                <a:gd name="T1" fmla="*/ 93 h 415"/>
                <a:gd name="T2" fmla="*/ 42 w 563"/>
                <a:gd name="T3" fmla="*/ 0 h 415"/>
                <a:gd name="T4" fmla="*/ 563 w 563"/>
                <a:gd name="T5" fmla="*/ 0 h 415"/>
                <a:gd name="T6" fmla="*/ 563 w 563"/>
                <a:gd name="T7" fmla="*/ 414 h 415"/>
                <a:gd name="T8" fmla="*/ 469 w 563"/>
                <a:gd name="T9" fmla="*/ 415 h 415"/>
                <a:gd name="T10" fmla="*/ 469 w 563"/>
                <a:gd name="T11" fmla="*/ 93 h 415"/>
                <a:gd name="T12" fmla="*/ 0 w 563"/>
                <a:gd name="T13" fmla="*/ 93 h 415"/>
              </a:gdLst>
              <a:ahLst/>
              <a:cxnLst>
                <a:cxn ang="0">
                  <a:pos x="T0" y="T1"/>
                </a:cxn>
                <a:cxn ang="0">
                  <a:pos x="T2" y="T3"/>
                </a:cxn>
                <a:cxn ang="0">
                  <a:pos x="T4" y="T5"/>
                </a:cxn>
                <a:cxn ang="0">
                  <a:pos x="T6" y="T7"/>
                </a:cxn>
                <a:cxn ang="0">
                  <a:pos x="T8" y="T9"/>
                </a:cxn>
                <a:cxn ang="0">
                  <a:pos x="T10" y="T11"/>
                </a:cxn>
                <a:cxn ang="0">
                  <a:pos x="T12" y="T13"/>
                </a:cxn>
              </a:cxnLst>
              <a:rect l="0" t="0" r="r" b="b"/>
              <a:pathLst>
                <a:path w="563" h="415">
                  <a:moveTo>
                    <a:pt x="0" y="93"/>
                  </a:moveTo>
                  <a:cubicBezTo>
                    <a:pt x="42" y="74"/>
                    <a:pt x="57" y="44"/>
                    <a:pt x="42" y="0"/>
                  </a:cubicBezTo>
                  <a:cubicBezTo>
                    <a:pt x="219" y="0"/>
                    <a:pt x="391" y="0"/>
                    <a:pt x="563" y="0"/>
                  </a:cubicBezTo>
                  <a:cubicBezTo>
                    <a:pt x="563" y="137"/>
                    <a:pt x="563" y="273"/>
                    <a:pt x="563" y="414"/>
                  </a:cubicBezTo>
                  <a:cubicBezTo>
                    <a:pt x="532" y="385"/>
                    <a:pt x="502" y="385"/>
                    <a:pt x="469" y="415"/>
                  </a:cubicBezTo>
                  <a:cubicBezTo>
                    <a:pt x="469" y="305"/>
                    <a:pt x="469" y="200"/>
                    <a:pt x="469" y="93"/>
                  </a:cubicBezTo>
                  <a:cubicBezTo>
                    <a:pt x="312" y="93"/>
                    <a:pt x="156" y="93"/>
                    <a:pt x="0"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63" name="Group 33">
            <a:extLst>
              <a:ext uri="{FF2B5EF4-FFF2-40B4-BE49-F238E27FC236}">
                <a16:creationId xmlns:a16="http://schemas.microsoft.com/office/drawing/2014/main" id="{502514FD-F8E4-42F9-882E-B8D0CDFCF4C7}"/>
              </a:ext>
            </a:extLst>
          </p:cNvPr>
          <p:cNvGrpSpPr>
            <a:grpSpLocks noChangeAspect="1"/>
          </p:cNvGrpSpPr>
          <p:nvPr/>
        </p:nvGrpSpPr>
        <p:grpSpPr bwMode="auto">
          <a:xfrm>
            <a:off x="6839722" y="3687978"/>
            <a:ext cx="677900" cy="677182"/>
            <a:chOff x="1456" y="-182"/>
            <a:chExt cx="4721" cy="4716"/>
          </a:xfrm>
          <a:solidFill>
            <a:srgbClr val="BABD59"/>
          </a:solidFill>
        </p:grpSpPr>
        <p:sp>
          <p:nvSpPr>
            <p:cNvPr id="65" name="Freeform 34">
              <a:extLst>
                <a:ext uri="{FF2B5EF4-FFF2-40B4-BE49-F238E27FC236}">
                  <a16:creationId xmlns:a16="http://schemas.microsoft.com/office/drawing/2014/main" id="{7263DC4B-BD09-4223-98DA-37AD4F050DE4}"/>
                </a:ext>
              </a:extLst>
            </p:cNvPr>
            <p:cNvSpPr>
              <a:spLocks/>
            </p:cNvSpPr>
            <p:nvPr/>
          </p:nvSpPr>
          <p:spPr bwMode="auto">
            <a:xfrm>
              <a:off x="1456" y="-182"/>
              <a:ext cx="4721" cy="4716"/>
            </a:xfrm>
            <a:custGeom>
              <a:avLst/>
              <a:gdLst>
                <a:gd name="T0" fmla="*/ 1918 w 2793"/>
                <a:gd name="T1" fmla="*/ 215 h 2794"/>
                <a:gd name="T2" fmla="*/ 1746 w 2793"/>
                <a:gd name="T3" fmla="*/ 385 h 2794"/>
                <a:gd name="T4" fmla="*/ 1723 w 2793"/>
                <a:gd name="T5" fmla="*/ 386 h 2794"/>
                <a:gd name="T6" fmla="*/ 1383 w 2793"/>
                <a:gd name="T7" fmla="*/ 339 h 2794"/>
                <a:gd name="T8" fmla="*/ 493 w 2793"/>
                <a:gd name="T9" fmla="*/ 882 h 2794"/>
                <a:gd name="T10" fmla="*/ 371 w 2793"/>
                <a:gd name="T11" fmla="*/ 1263 h 2794"/>
                <a:gd name="T12" fmla="*/ 596 w 2793"/>
                <a:gd name="T13" fmla="*/ 2045 h 2794"/>
                <a:gd name="T14" fmla="*/ 1229 w 2793"/>
                <a:gd name="T15" fmla="*/ 2418 h 2794"/>
                <a:gd name="T16" fmla="*/ 2099 w 2793"/>
                <a:gd name="T17" fmla="*/ 2177 h 2794"/>
                <a:gd name="T18" fmla="*/ 2444 w 2793"/>
                <a:gd name="T19" fmla="*/ 1565 h 2794"/>
                <a:gd name="T20" fmla="*/ 2411 w 2793"/>
                <a:gd name="T21" fmla="*/ 1076 h 2794"/>
                <a:gd name="T22" fmla="*/ 2419 w 2793"/>
                <a:gd name="T23" fmla="*/ 1045 h 2794"/>
                <a:gd name="T24" fmla="*/ 2584 w 2793"/>
                <a:gd name="T25" fmla="*/ 881 h 2794"/>
                <a:gd name="T26" fmla="*/ 2214 w 2793"/>
                <a:gd name="T27" fmla="*/ 2382 h 2794"/>
                <a:gd name="T28" fmla="*/ 509 w 2793"/>
                <a:gd name="T29" fmla="*/ 2293 h 2794"/>
                <a:gd name="T30" fmla="*/ 387 w 2793"/>
                <a:gd name="T31" fmla="*/ 623 h 2794"/>
                <a:gd name="T32" fmla="*/ 1918 w 2793"/>
                <a:gd name="T33" fmla="*/ 215 h 2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93" h="2794">
                  <a:moveTo>
                    <a:pt x="1918" y="215"/>
                  </a:moveTo>
                  <a:cubicBezTo>
                    <a:pt x="1860" y="273"/>
                    <a:pt x="1803" y="330"/>
                    <a:pt x="1746" y="385"/>
                  </a:cubicBezTo>
                  <a:cubicBezTo>
                    <a:pt x="1742" y="389"/>
                    <a:pt x="1730" y="389"/>
                    <a:pt x="1723" y="386"/>
                  </a:cubicBezTo>
                  <a:cubicBezTo>
                    <a:pt x="1612" y="352"/>
                    <a:pt x="1499" y="333"/>
                    <a:pt x="1383" y="339"/>
                  </a:cubicBezTo>
                  <a:cubicBezTo>
                    <a:pt x="989" y="359"/>
                    <a:pt x="692" y="542"/>
                    <a:pt x="493" y="882"/>
                  </a:cubicBezTo>
                  <a:cubicBezTo>
                    <a:pt x="424" y="999"/>
                    <a:pt x="386" y="1128"/>
                    <a:pt x="371" y="1263"/>
                  </a:cubicBezTo>
                  <a:cubicBezTo>
                    <a:pt x="339" y="1555"/>
                    <a:pt x="412" y="1817"/>
                    <a:pt x="596" y="2045"/>
                  </a:cubicBezTo>
                  <a:cubicBezTo>
                    <a:pt x="760" y="2248"/>
                    <a:pt x="971" y="2375"/>
                    <a:pt x="1229" y="2418"/>
                  </a:cubicBezTo>
                  <a:cubicBezTo>
                    <a:pt x="1556" y="2474"/>
                    <a:pt x="1848" y="2393"/>
                    <a:pt x="2099" y="2177"/>
                  </a:cubicBezTo>
                  <a:cubicBezTo>
                    <a:pt x="2286" y="2016"/>
                    <a:pt x="2401" y="1810"/>
                    <a:pt x="2444" y="1565"/>
                  </a:cubicBezTo>
                  <a:cubicBezTo>
                    <a:pt x="2472" y="1399"/>
                    <a:pt x="2462" y="1236"/>
                    <a:pt x="2411" y="1076"/>
                  </a:cubicBezTo>
                  <a:cubicBezTo>
                    <a:pt x="2407" y="1063"/>
                    <a:pt x="2410" y="1054"/>
                    <a:pt x="2419" y="1045"/>
                  </a:cubicBezTo>
                  <a:cubicBezTo>
                    <a:pt x="2474" y="991"/>
                    <a:pt x="2529" y="936"/>
                    <a:pt x="2584" y="881"/>
                  </a:cubicBezTo>
                  <a:cubicBezTo>
                    <a:pt x="2793" y="1342"/>
                    <a:pt x="2704" y="1987"/>
                    <a:pt x="2214" y="2382"/>
                  </a:cubicBezTo>
                  <a:cubicBezTo>
                    <a:pt x="1702" y="2794"/>
                    <a:pt x="973" y="2753"/>
                    <a:pt x="509" y="2293"/>
                  </a:cubicBezTo>
                  <a:cubicBezTo>
                    <a:pt x="64" y="1852"/>
                    <a:pt x="0" y="1140"/>
                    <a:pt x="387" y="623"/>
                  </a:cubicBezTo>
                  <a:cubicBezTo>
                    <a:pt x="776" y="102"/>
                    <a:pt x="1434" y="0"/>
                    <a:pt x="1918"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 name="Freeform 35">
              <a:extLst>
                <a:ext uri="{FF2B5EF4-FFF2-40B4-BE49-F238E27FC236}">
                  <a16:creationId xmlns:a16="http://schemas.microsoft.com/office/drawing/2014/main" id="{5DB5BDAC-F0A2-4DDC-9C64-0BDE49FBD130}"/>
                </a:ext>
              </a:extLst>
            </p:cNvPr>
            <p:cNvSpPr>
              <a:spLocks/>
            </p:cNvSpPr>
            <p:nvPr/>
          </p:nvSpPr>
          <p:spPr bwMode="auto">
            <a:xfrm>
              <a:off x="2343" y="704"/>
              <a:ext cx="2913" cy="2909"/>
            </a:xfrm>
            <a:custGeom>
              <a:avLst/>
              <a:gdLst>
                <a:gd name="T0" fmla="*/ 1200 w 1723"/>
                <a:gd name="T1" fmla="*/ 137 h 1723"/>
                <a:gd name="T2" fmla="*/ 1024 w 1723"/>
                <a:gd name="T3" fmla="*/ 308 h 1723"/>
                <a:gd name="T4" fmla="*/ 1003 w 1723"/>
                <a:gd name="T5" fmla="*/ 312 h 1723"/>
                <a:gd name="T6" fmla="*/ 455 w 1723"/>
                <a:gd name="T7" fmla="*/ 502 h 1723"/>
                <a:gd name="T8" fmla="*/ 331 w 1723"/>
                <a:gd name="T9" fmla="*/ 778 h 1723"/>
                <a:gd name="T10" fmla="*/ 525 w 1723"/>
                <a:gd name="T11" fmla="*/ 1292 h 1723"/>
                <a:gd name="T12" fmla="*/ 915 w 1723"/>
                <a:gd name="T13" fmla="*/ 1423 h 1723"/>
                <a:gd name="T14" fmla="*/ 1378 w 1723"/>
                <a:gd name="T15" fmla="*/ 1133 h 1723"/>
                <a:gd name="T16" fmla="*/ 1447 w 1723"/>
                <a:gd name="T17" fmla="*/ 904 h 1723"/>
                <a:gd name="T18" fmla="*/ 1435 w 1723"/>
                <a:gd name="T19" fmla="*/ 741 h 1723"/>
                <a:gd name="T20" fmla="*/ 1440 w 1723"/>
                <a:gd name="T21" fmla="*/ 725 h 1723"/>
                <a:gd name="T22" fmla="*/ 1613 w 1723"/>
                <a:gd name="T23" fmla="*/ 554 h 1723"/>
                <a:gd name="T24" fmla="*/ 1421 w 1723"/>
                <a:gd name="T25" fmla="*/ 1447 h 1723"/>
                <a:gd name="T26" fmla="*/ 374 w 1723"/>
                <a:gd name="T27" fmla="*/ 1467 h 1723"/>
                <a:gd name="T28" fmla="*/ 247 w 1723"/>
                <a:gd name="T29" fmla="*/ 393 h 1723"/>
                <a:gd name="T30" fmla="*/ 1200 w 1723"/>
                <a:gd name="T31" fmla="*/ 137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3" h="1723">
                  <a:moveTo>
                    <a:pt x="1200" y="137"/>
                  </a:moveTo>
                  <a:cubicBezTo>
                    <a:pt x="1140" y="195"/>
                    <a:pt x="1082" y="252"/>
                    <a:pt x="1024" y="308"/>
                  </a:cubicBezTo>
                  <a:cubicBezTo>
                    <a:pt x="1020" y="312"/>
                    <a:pt x="1010" y="314"/>
                    <a:pt x="1003" y="312"/>
                  </a:cubicBezTo>
                  <a:cubicBezTo>
                    <a:pt x="785" y="273"/>
                    <a:pt x="601" y="335"/>
                    <a:pt x="455" y="502"/>
                  </a:cubicBezTo>
                  <a:cubicBezTo>
                    <a:pt x="386" y="581"/>
                    <a:pt x="345" y="674"/>
                    <a:pt x="331" y="778"/>
                  </a:cubicBezTo>
                  <a:cubicBezTo>
                    <a:pt x="302" y="984"/>
                    <a:pt x="369" y="1158"/>
                    <a:pt x="525" y="1292"/>
                  </a:cubicBezTo>
                  <a:cubicBezTo>
                    <a:pt x="636" y="1388"/>
                    <a:pt x="768" y="1432"/>
                    <a:pt x="915" y="1423"/>
                  </a:cubicBezTo>
                  <a:cubicBezTo>
                    <a:pt x="1121" y="1410"/>
                    <a:pt x="1275" y="1310"/>
                    <a:pt x="1378" y="1133"/>
                  </a:cubicBezTo>
                  <a:cubicBezTo>
                    <a:pt x="1420" y="1063"/>
                    <a:pt x="1440" y="985"/>
                    <a:pt x="1447" y="904"/>
                  </a:cubicBezTo>
                  <a:cubicBezTo>
                    <a:pt x="1451" y="849"/>
                    <a:pt x="1447" y="795"/>
                    <a:pt x="1435" y="741"/>
                  </a:cubicBezTo>
                  <a:cubicBezTo>
                    <a:pt x="1434" y="736"/>
                    <a:pt x="1436" y="729"/>
                    <a:pt x="1440" y="725"/>
                  </a:cubicBezTo>
                  <a:cubicBezTo>
                    <a:pt x="1497" y="668"/>
                    <a:pt x="1555" y="611"/>
                    <a:pt x="1613" y="554"/>
                  </a:cubicBezTo>
                  <a:cubicBezTo>
                    <a:pt x="1721" y="775"/>
                    <a:pt x="1723" y="1170"/>
                    <a:pt x="1421" y="1447"/>
                  </a:cubicBezTo>
                  <a:cubicBezTo>
                    <a:pt x="1122" y="1721"/>
                    <a:pt x="676" y="1723"/>
                    <a:pt x="374" y="1467"/>
                  </a:cubicBezTo>
                  <a:cubicBezTo>
                    <a:pt x="56" y="1198"/>
                    <a:pt x="0" y="729"/>
                    <a:pt x="247" y="393"/>
                  </a:cubicBezTo>
                  <a:cubicBezTo>
                    <a:pt x="486" y="69"/>
                    <a:pt x="897" y="0"/>
                    <a:pt x="120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 name="Freeform 36">
              <a:extLst>
                <a:ext uri="{FF2B5EF4-FFF2-40B4-BE49-F238E27FC236}">
                  <a16:creationId xmlns:a16="http://schemas.microsoft.com/office/drawing/2014/main" id="{7B6A26E6-601B-4A1A-B93B-10BC30F836EA}"/>
                </a:ext>
              </a:extLst>
            </p:cNvPr>
            <p:cNvSpPr>
              <a:spLocks/>
            </p:cNvSpPr>
            <p:nvPr/>
          </p:nvSpPr>
          <p:spPr bwMode="auto">
            <a:xfrm>
              <a:off x="3853" y="14"/>
              <a:ext cx="2148" cy="2145"/>
            </a:xfrm>
            <a:custGeom>
              <a:avLst/>
              <a:gdLst>
                <a:gd name="T0" fmla="*/ 940 w 1271"/>
                <a:gd name="T1" fmla="*/ 323 h 1271"/>
                <a:gd name="T2" fmla="*/ 1095 w 1271"/>
                <a:gd name="T3" fmla="*/ 331 h 1271"/>
                <a:gd name="T4" fmla="*/ 1226 w 1271"/>
                <a:gd name="T5" fmla="*/ 338 h 1271"/>
                <a:gd name="T6" fmla="*/ 1247 w 1271"/>
                <a:gd name="T7" fmla="*/ 390 h 1271"/>
                <a:gd name="T8" fmla="*/ 1148 w 1271"/>
                <a:gd name="T9" fmla="*/ 492 h 1271"/>
                <a:gd name="T10" fmla="*/ 921 w 1271"/>
                <a:gd name="T11" fmla="*/ 720 h 1271"/>
                <a:gd name="T12" fmla="*/ 831 w 1271"/>
                <a:gd name="T13" fmla="*/ 754 h 1271"/>
                <a:gd name="T14" fmla="*/ 662 w 1271"/>
                <a:gd name="T15" fmla="*/ 748 h 1271"/>
                <a:gd name="T16" fmla="*/ 631 w 1271"/>
                <a:gd name="T17" fmla="*/ 761 h 1271"/>
                <a:gd name="T18" fmla="*/ 160 w 1271"/>
                <a:gd name="T19" fmla="*/ 1231 h 1271"/>
                <a:gd name="T20" fmla="*/ 14 w 1271"/>
                <a:gd name="T21" fmla="*/ 1205 h 1271"/>
                <a:gd name="T22" fmla="*/ 36 w 1271"/>
                <a:gd name="T23" fmla="*/ 1101 h 1271"/>
                <a:gd name="T24" fmla="*/ 192 w 1271"/>
                <a:gd name="T25" fmla="*/ 946 h 1271"/>
                <a:gd name="T26" fmla="*/ 499 w 1271"/>
                <a:gd name="T27" fmla="*/ 639 h 1271"/>
                <a:gd name="T28" fmla="*/ 518 w 1271"/>
                <a:gd name="T29" fmla="*/ 592 h 1271"/>
                <a:gd name="T30" fmla="*/ 510 w 1271"/>
                <a:gd name="T31" fmla="*/ 423 h 1271"/>
                <a:gd name="T32" fmla="*/ 541 w 1271"/>
                <a:gd name="T33" fmla="*/ 346 h 1271"/>
                <a:gd name="T34" fmla="*/ 850 w 1271"/>
                <a:gd name="T35" fmla="*/ 37 h 1271"/>
                <a:gd name="T36" fmla="*/ 882 w 1271"/>
                <a:gd name="T37" fmla="*/ 12 h 1271"/>
                <a:gd name="T38" fmla="*/ 924 w 1271"/>
                <a:gd name="T39" fmla="*/ 30 h 1271"/>
                <a:gd name="T40" fmla="*/ 929 w 1271"/>
                <a:gd name="T41" fmla="*/ 73 h 1271"/>
                <a:gd name="T42" fmla="*/ 940 w 1271"/>
                <a:gd name="T43" fmla="*/ 323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1" h="1271">
                  <a:moveTo>
                    <a:pt x="940" y="323"/>
                  </a:moveTo>
                  <a:cubicBezTo>
                    <a:pt x="994" y="326"/>
                    <a:pt x="1044" y="328"/>
                    <a:pt x="1095" y="331"/>
                  </a:cubicBezTo>
                  <a:cubicBezTo>
                    <a:pt x="1139" y="333"/>
                    <a:pt x="1183" y="335"/>
                    <a:pt x="1226" y="338"/>
                  </a:cubicBezTo>
                  <a:cubicBezTo>
                    <a:pt x="1261" y="341"/>
                    <a:pt x="1271" y="364"/>
                    <a:pt x="1247" y="390"/>
                  </a:cubicBezTo>
                  <a:cubicBezTo>
                    <a:pt x="1216" y="425"/>
                    <a:pt x="1182" y="458"/>
                    <a:pt x="1148" y="492"/>
                  </a:cubicBezTo>
                  <a:cubicBezTo>
                    <a:pt x="1073" y="568"/>
                    <a:pt x="996" y="643"/>
                    <a:pt x="921" y="720"/>
                  </a:cubicBezTo>
                  <a:cubicBezTo>
                    <a:pt x="896" y="745"/>
                    <a:pt x="868" y="756"/>
                    <a:pt x="831" y="754"/>
                  </a:cubicBezTo>
                  <a:cubicBezTo>
                    <a:pt x="775" y="750"/>
                    <a:pt x="718" y="748"/>
                    <a:pt x="662" y="748"/>
                  </a:cubicBezTo>
                  <a:cubicBezTo>
                    <a:pt x="651" y="747"/>
                    <a:pt x="638" y="754"/>
                    <a:pt x="631" y="761"/>
                  </a:cubicBezTo>
                  <a:cubicBezTo>
                    <a:pt x="473" y="917"/>
                    <a:pt x="315" y="1073"/>
                    <a:pt x="160" y="1231"/>
                  </a:cubicBezTo>
                  <a:cubicBezTo>
                    <a:pt x="121" y="1271"/>
                    <a:pt x="39" y="1263"/>
                    <a:pt x="14" y="1205"/>
                  </a:cubicBezTo>
                  <a:cubicBezTo>
                    <a:pt x="0" y="1171"/>
                    <a:pt x="7" y="1130"/>
                    <a:pt x="36" y="1101"/>
                  </a:cubicBezTo>
                  <a:cubicBezTo>
                    <a:pt x="88" y="1049"/>
                    <a:pt x="140" y="997"/>
                    <a:pt x="192" y="946"/>
                  </a:cubicBezTo>
                  <a:cubicBezTo>
                    <a:pt x="294" y="843"/>
                    <a:pt x="397" y="741"/>
                    <a:pt x="499" y="639"/>
                  </a:cubicBezTo>
                  <a:cubicBezTo>
                    <a:pt x="513" y="626"/>
                    <a:pt x="519" y="612"/>
                    <a:pt x="518" y="592"/>
                  </a:cubicBezTo>
                  <a:cubicBezTo>
                    <a:pt x="514" y="536"/>
                    <a:pt x="513" y="479"/>
                    <a:pt x="510" y="423"/>
                  </a:cubicBezTo>
                  <a:cubicBezTo>
                    <a:pt x="509" y="392"/>
                    <a:pt x="519" y="367"/>
                    <a:pt x="541" y="346"/>
                  </a:cubicBezTo>
                  <a:cubicBezTo>
                    <a:pt x="644" y="243"/>
                    <a:pt x="747" y="140"/>
                    <a:pt x="850" y="37"/>
                  </a:cubicBezTo>
                  <a:cubicBezTo>
                    <a:pt x="860" y="27"/>
                    <a:pt x="870" y="19"/>
                    <a:pt x="882" y="12"/>
                  </a:cubicBezTo>
                  <a:cubicBezTo>
                    <a:pt x="901" y="0"/>
                    <a:pt x="919" y="7"/>
                    <a:pt x="924" y="30"/>
                  </a:cubicBezTo>
                  <a:cubicBezTo>
                    <a:pt x="927" y="44"/>
                    <a:pt x="929" y="58"/>
                    <a:pt x="929" y="73"/>
                  </a:cubicBezTo>
                  <a:cubicBezTo>
                    <a:pt x="933" y="155"/>
                    <a:pt x="937" y="238"/>
                    <a:pt x="940" y="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 name="Freeform 37">
              <a:extLst>
                <a:ext uri="{FF2B5EF4-FFF2-40B4-BE49-F238E27FC236}">
                  <a16:creationId xmlns:a16="http://schemas.microsoft.com/office/drawing/2014/main" id="{067F3AE9-4B58-41C7-97AD-8A96B0A654AC}"/>
                </a:ext>
              </a:extLst>
            </p:cNvPr>
            <p:cNvSpPr>
              <a:spLocks/>
            </p:cNvSpPr>
            <p:nvPr/>
          </p:nvSpPr>
          <p:spPr bwMode="auto">
            <a:xfrm>
              <a:off x="3275" y="1605"/>
              <a:ext cx="1114" cy="1113"/>
            </a:xfrm>
            <a:custGeom>
              <a:avLst/>
              <a:gdLst>
                <a:gd name="T0" fmla="*/ 654 w 659"/>
                <a:gd name="T1" fmla="*/ 318 h 659"/>
                <a:gd name="T2" fmla="*/ 314 w 659"/>
                <a:gd name="T3" fmla="*/ 647 h 659"/>
                <a:gd name="T4" fmla="*/ 16 w 659"/>
                <a:gd name="T5" fmla="*/ 299 h 659"/>
                <a:gd name="T6" fmla="*/ 345 w 659"/>
                <a:gd name="T7" fmla="*/ 10 h 659"/>
                <a:gd name="T8" fmla="*/ 278 w 659"/>
                <a:gd name="T9" fmla="*/ 78 h 659"/>
                <a:gd name="T10" fmla="*/ 223 w 659"/>
                <a:gd name="T11" fmla="*/ 195 h 659"/>
                <a:gd name="T12" fmla="*/ 375 w 659"/>
                <a:gd name="T13" fmla="*/ 434 h 659"/>
                <a:gd name="T14" fmla="*/ 581 w 659"/>
                <a:gd name="T15" fmla="*/ 388 h 659"/>
                <a:gd name="T16" fmla="*/ 654 w 659"/>
                <a:gd name="T17" fmla="*/ 31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659">
                  <a:moveTo>
                    <a:pt x="654" y="318"/>
                  </a:moveTo>
                  <a:cubicBezTo>
                    <a:pt x="659" y="495"/>
                    <a:pt x="514" y="659"/>
                    <a:pt x="314" y="647"/>
                  </a:cubicBezTo>
                  <a:cubicBezTo>
                    <a:pt x="145" y="637"/>
                    <a:pt x="0" y="493"/>
                    <a:pt x="16" y="299"/>
                  </a:cubicBezTo>
                  <a:cubicBezTo>
                    <a:pt x="32" y="108"/>
                    <a:pt x="204" y="0"/>
                    <a:pt x="345" y="10"/>
                  </a:cubicBezTo>
                  <a:cubicBezTo>
                    <a:pt x="322" y="34"/>
                    <a:pt x="300" y="56"/>
                    <a:pt x="278" y="78"/>
                  </a:cubicBezTo>
                  <a:cubicBezTo>
                    <a:pt x="247" y="111"/>
                    <a:pt x="228" y="150"/>
                    <a:pt x="223" y="195"/>
                  </a:cubicBezTo>
                  <a:cubicBezTo>
                    <a:pt x="209" y="306"/>
                    <a:pt x="269" y="401"/>
                    <a:pt x="375" y="434"/>
                  </a:cubicBezTo>
                  <a:cubicBezTo>
                    <a:pt x="452" y="457"/>
                    <a:pt x="521" y="439"/>
                    <a:pt x="581" y="388"/>
                  </a:cubicBezTo>
                  <a:cubicBezTo>
                    <a:pt x="606" y="367"/>
                    <a:pt x="628" y="343"/>
                    <a:pt x="654" y="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70" name="Group 40">
            <a:extLst>
              <a:ext uri="{FF2B5EF4-FFF2-40B4-BE49-F238E27FC236}">
                <a16:creationId xmlns:a16="http://schemas.microsoft.com/office/drawing/2014/main" id="{FB41E490-9052-44E7-A7F6-A0CEDBDD3281}"/>
              </a:ext>
            </a:extLst>
          </p:cNvPr>
          <p:cNvGrpSpPr>
            <a:grpSpLocks noChangeAspect="1"/>
          </p:cNvGrpSpPr>
          <p:nvPr/>
        </p:nvGrpSpPr>
        <p:grpSpPr bwMode="auto">
          <a:xfrm>
            <a:off x="9116612" y="3770280"/>
            <a:ext cx="692942" cy="512579"/>
            <a:chOff x="1532" y="454"/>
            <a:chExt cx="4618" cy="3416"/>
          </a:xfrm>
          <a:solidFill>
            <a:srgbClr val="BABD59"/>
          </a:solidFill>
        </p:grpSpPr>
        <p:sp>
          <p:nvSpPr>
            <p:cNvPr id="72" name="Freeform 41">
              <a:extLst>
                <a:ext uri="{FF2B5EF4-FFF2-40B4-BE49-F238E27FC236}">
                  <a16:creationId xmlns:a16="http://schemas.microsoft.com/office/drawing/2014/main" id="{C3F29160-439E-4ADD-BCCF-6754D4869CB0}"/>
                </a:ext>
              </a:extLst>
            </p:cNvPr>
            <p:cNvSpPr>
              <a:spLocks/>
            </p:cNvSpPr>
            <p:nvPr/>
          </p:nvSpPr>
          <p:spPr bwMode="auto">
            <a:xfrm>
              <a:off x="2196" y="841"/>
              <a:ext cx="3356" cy="3029"/>
            </a:xfrm>
            <a:custGeom>
              <a:avLst/>
              <a:gdLst>
                <a:gd name="T0" fmla="*/ 375 w 1785"/>
                <a:gd name="T1" fmla="*/ 1344 h 1612"/>
                <a:gd name="T2" fmla="*/ 567 w 1785"/>
                <a:gd name="T3" fmla="*/ 1242 h 1612"/>
                <a:gd name="T4" fmla="*/ 539 w 1785"/>
                <a:gd name="T5" fmla="*/ 1203 h 1612"/>
                <a:gd name="T6" fmla="*/ 469 w 1785"/>
                <a:gd name="T7" fmla="*/ 1246 h 1612"/>
                <a:gd name="T8" fmla="*/ 297 w 1785"/>
                <a:gd name="T9" fmla="*/ 1304 h 1612"/>
                <a:gd name="T10" fmla="*/ 210 w 1785"/>
                <a:gd name="T11" fmla="*/ 1240 h 1612"/>
                <a:gd name="T12" fmla="*/ 203 w 1785"/>
                <a:gd name="T13" fmla="*/ 1205 h 1612"/>
                <a:gd name="T14" fmla="*/ 227 w 1785"/>
                <a:gd name="T15" fmla="*/ 1158 h 1612"/>
                <a:gd name="T16" fmla="*/ 406 w 1785"/>
                <a:gd name="T17" fmla="*/ 1053 h 1612"/>
                <a:gd name="T18" fmla="*/ 383 w 1785"/>
                <a:gd name="T19" fmla="*/ 1015 h 1612"/>
                <a:gd name="T20" fmla="*/ 228 w 1785"/>
                <a:gd name="T21" fmla="*/ 1108 h 1612"/>
                <a:gd name="T22" fmla="*/ 88 w 1785"/>
                <a:gd name="T23" fmla="*/ 1139 h 1612"/>
                <a:gd name="T24" fmla="*/ 37 w 1785"/>
                <a:gd name="T25" fmla="*/ 1102 h 1612"/>
                <a:gd name="T26" fmla="*/ 6 w 1785"/>
                <a:gd name="T27" fmla="*/ 1033 h 1612"/>
                <a:gd name="T28" fmla="*/ 13 w 1785"/>
                <a:gd name="T29" fmla="*/ 1003 h 1612"/>
                <a:gd name="T30" fmla="*/ 683 w 1785"/>
                <a:gd name="T31" fmla="*/ 360 h 1612"/>
                <a:gd name="T32" fmla="*/ 705 w 1785"/>
                <a:gd name="T33" fmla="*/ 351 h 1612"/>
                <a:gd name="T34" fmla="*/ 811 w 1785"/>
                <a:gd name="T35" fmla="*/ 382 h 1612"/>
                <a:gd name="T36" fmla="*/ 1155 w 1785"/>
                <a:gd name="T37" fmla="*/ 618 h 1612"/>
                <a:gd name="T38" fmla="*/ 1389 w 1785"/>
                <a:gd name="T39" fmla="*/ 537 h 1612"/>
                <a:gd name="T40" fmla="*/ 1348 w 1785"/>
                <a:gd name="T41" fmla="*/ 411 h 1612"/>
                <a:gd name="T42" fmla="*/ 900 w 1785"/>
                <a:gd name="T43" fmla="*/ 46 h 1612"/>
                <a:gd name="T44" fmla="*/ 887 w 1785"/>
                <a:gd name="T45" fmla="*/ 34 h 1612"/>
                <a:gd name="T46" fmla="*/ 1000 w 1785"/>
                <a:gd name="T47" fmla="*/ 6 h 1612"/>
                <a:gd name="T48" fmla="*/ 1276 w 1785"/>
                <a:gd name="T49" fmla="*/ 49 h 1612"/>
                <a:gd name="T50" fmla="*/ 1392 w 1785"/>
                <a:gd name="T51" fmla="*/ 92 h 1612"/>
                <a:gd name="T52" fmla="*/ 1413 w 1785"/>
                <a:gd name="T53" fmla="*/ 111 h 1612"/>
                <a:gd name="T54" fmla="*/ 1779 w 1785"/>
                <a:gd name="T55" fmla="*/ 746 h 1612"/>
                <a:gd name="T56" fmla="*/ 1782 w 1785"/>
                <a:gd name="T57" fmla="*/ 775 h 1612"/>
                <a:gd name="T58" fmla="*/ 1737 w 1785"/>
                <a:gd name="T59" fmla="*/ 878 h 1612"/>
                <a:gd name="T60" fmla="*/ 1621 w 1785"/>
                <a:gd name="T61" fmla="*/ 837 h 1612"/>
                <a:gd name="T62" fmla="*/ 1425 w 1785"/>
                <a:gd name="T63" fmla="*/ 917 h 1612"/>
                <a:gd name="T64" fmla="*/ 1415 w 1785"/>
                <a:gd name="T65" fmla="*/ 1055 h 1612"/>
                <a:gd name="T66" fmla="*/ 1419 w 1785"/>
                <a:gd name="T67" fmla="*/ 1065 h 1612"/>
                <a:gd name="T68" fmla="*/ 1325 w 1785"/>
                <a:gd name="T69" fmla="*/ 1059 h 1612"/>
                <a:gd name="T70" fmla="*/ 1221 w 1785"/>
                <a:gd name="T71" fmla="*/ 1102 h 1612"/>
                <a:gd name="T72" fmla="*/ 1194 w 1785"/>
                <a:gd name="T73" fmla="*/ 1242 h 1612"/>
                <a:gd name="T74" fmla="*/ 1199 w 1785"/>
                <a:gd name="T75" fmla="*/ 1254 h 1612"/>
                <a:gd name="T76" fmla="*/ 1122 w 1785"/>
                <a:gd name="T77" fmla="*/ 1254 h 1612"/>
                <a:gd name="T78" fmla="*/ 1005 w 1785"/>
                <a:gd name="T79" fmla="*/ 1368 h 1612"/>
                <a:gd name="T80" fmla="*/ 1012 w 1785"/>
                <a:gd name="T81" fmla="*/ 1427 h 1612"/>
                <a:gd name="T82" fmla="*/ 949 w 1785"/>
                <a:gd name="T83" fmla="*/ 1436 h 1612"/>
                <a:gd name="T84" fmla="*/ 887 w 1785"/>
                <a:gd name="T85" fmla="*/ 1524 h 1612"/>
                <a:gd name="T86" fmla="*/ 873 w 1785"/>
                <a:gd name="T87" fmla="*/ 1548 h 1612"/>
                <a:gd name="T88" fmla="*/ 715 w 1785"/>
                <a:gd name="T89" fmla="*/ 1608 h 1612"/>
                <a:gd name="T90" fmla="*/ 639 w 1785"/>
                <a:gd name="T91" fmla="*/ 1608 h 1612"/>
                <a:gd name="T92" fmla="*/ 572 w 1785"/>
                <a:gd name="T93" fmla="*/ 1521 h 1612"/>
                <a:gd name="T94" fmla="*/ 770 w 1785"/>
                <a:gd name="T95" fmla="*/ 1436 h 1612"/>
                <a:gd name="T96" fmla="*/ 748 w 1785"/>
                <a:gd name="T97" fmla="*/ 1396 h 1612"/>
                <a:gd name="T98" fmla="*/ 621 w 1785"/>
                <a:gd name="T99" fmla="*/ 1453 h 1612"/>
                <a:gd name="T100" fmla="*/ 511 w 1785"/>
                <a:gd name="T101" fmla="*/ 1482 h 1612"/>
                <a:gd name="T102" fmla="*/ 396 w 1785"/>
                <a:gd name="T103" fmla="*/ 1412 h 1612"/>
                <a:gd name="T104" fmla="*/ 375 w 1785"/>
                <a:gd name="T105" fmla="*/ 1344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85" h="1612">
                  <a:moveTo>
                    <a:pt x="375" y="1344"/>
                  </a:moveTo>
                  <a:cubicBezTo>
                    <a:pt x="440" y="1309"/>
                    <a:pt x="502" y="1276"/>
                    <a:pt x="567" y="1242"/>
                  </a:cubicBezTo>
                  <a:cubicBezTo>
                    <a:pt x="555" y="1226"/>
                    <a:pt x="547" y="1215"/>
                    <a:pt x="539" y="1203"/>
                  </a:cubicBezTo>
                  <a:cubicBezTo>
                    <a:pt x="515" y="1218"/>
                    <a:pt x="492" y="1233"/>
                    <a:pt x="469" y="1246"/>
                  </a:cubicBezTo>
                  <a:cubicBezTo>
                    <a:pt x="415" y="1277"/>
                    <a:pt x="360" y="1303"/>
                    <a:pt x="297" y="1304"/>
                  </a:cubicBezTo>
                  <a:cubicBezTo>
                    <a:pt x="245" y="1305"/>
                    <a:pt x="223" y="1289"/>
                    <a:pt x="210" y="1240"/>
                  </a:cubicBezTo>
                  <a:cubicBezTo>
                    <a:pt x="207" y="1228"/>
                    <a:pt x="205" y="1216"/>
                    <a:pt x="203" y="1205"/>
                  </a:cubicBezTo>
                  <a:cubicBezTo>
                    <a:pt x="200" y="1183"/>
                    <a:pt x="205" y="1170"/>
                    <a:pt x="227" y="1158"/>
                  </a:cubicBezTo>
                  <a:cubicBezTo>
                    <a:pt x="288" y="1126"/>
                    <a:pt x="346" y="1089"/>
                    <a:pt x="406" y="1053"/>
                  </a:cubicBezTo>
                  <a:cubicBezTo>
                    <a:pt x="398" y="1039"/>
                    <a:pt x="391" y="1028"/>
                    <a:pt x="383" y="1015"/>
                  </a:cubicBezTo>
                  <a:cubicBezTo>
                    <a:pt x="331" y="1046"/>
                    <a:pt x="279" y="1076"/>
                    <a:pt x="228" y="1108"/>
                  </a:cubicBezTo>
                  <a:cubicBezTo>
                    <a:pt x="185" y="1135"/>
                    <a:pt x="140" y="1151"/>
                    <a:pt x="88" y="1139"/>
                  </a:cubicBezTo>
                  <a:cubicBezTo>
                    <a:pt x="66" y="1134"/>
                    <a:pt x="47" y="1124"/>
                    <a:pt x="37" y="1102"/>
                  </a:cubicBezTo>
                  <a:cubicBezTo>
                    <a:pt x="26" y="1079"/>
                    <a:pt x="16" y="1056"/>
                    <a:pt x="6" y="1033"/>
                  </a:cubicBezTo>
                  <a:cubicBezTo>
                    <a:pt x="0" y="1021"/>
                    <a:pt x="4" y="1012"/>
                    <a:pt x="13" y="1003"/>
                  </a:cubicBezTo>
                  <a:cubicBezTo>
                    <a:pt x="236" y="789"/>
                    <a:pt x="459" y="574"/>
                    <a:pt x="683" y="360"/>
                  </a:cubicBezTo>
                  <a:cubicBezTo>
                    <a:pt x="688" y="355"/>
                    <a:pt x="697" y="352"/>
                    <a:pt x="705" y="351"/>
                  </a:cubicBezTo>
                  <a:cubicBezTo>
                    <a:pt x="745" y="346"/>
                    <a:pt x="778" y="359"/>
                    <a:pt x="811" y="382"/>
                  </a:cubicBezTo>
                  <a:cubicBezTo>
                    <a:pt x="924" y="462"/>
                    <a:pt x="1040" y="539"/>
                    <a:pt x="1155" y="618"/>
                  </a:cubicBezTo>
                  <a:cubicBezTo>
                    <a:pt x="1234" y="671"/>
                    <a:pt x="1360" y="627"/>
                    <a:pt x="1389" y="537"/>
                  </a:cubicBezTo>
                  <a:cubicBezTo>
                    <a:pt x="1402" y="496"/>
                    <a:pt x="1383" y="439"/>
                    <a:pt x="1348" y="411"/>
                  </a:cubicBezTo>
                  <a:cubicBezTo>
                    <a:pt x="1199" y="289"/>
                    <a:pt x="1049" y="167"/>
                    <a:pt x="900" y="46"/>
                  </a:cubicBezTo>
                  <a:cubicBezTo>
                    <a:pt x="896" y="42"/>
                    <a:pt x="893" y="39"/>
                    <a:pt x="887" y="34"/>
                  </a:cubicBezTo>
                  <a:cubicBezTo>
                    <a:pt x="924" y="17"/>
                    <a:pt x="961" y="9"/>
                    <a:pt x="1000" y="6"/>
                  </a:cubicBezTo>
                  <a:cubicBezTo>
                    <a:pt x="1095" y="0"/>
                    <a:pt x="1186" y="20"/>
                    <a:pt x="1276" y="49"/>
                  </a:cubicBezTo>
                  <a:cubicBezTo>
                    <a:pt x="1315" y="62"/>
                    <a:pt x="1354" y="77"/>
                    <a:pt x="1392" y="92"/>
                  </a:cubicBezTo>
                  <a:cubicBezTo>
                    <a:pt x="1400" y="95"/>
                    <a:pt x="1409" y="103"/>
                    <a:pt x="1413" y="111"/>
                  </a:cubicBezTo>
                  <a:cubicBezTo>
                    <a:pt x="1536" y="322"/>
                    <a:pt x="1657" y="534"/>
                    <a:pt x="1779" y="746"/>
                  </a:cubicBezTo>
                  <a:cubicBezTo>
                    <a:pt x="1783" y="754"/>
                    <a:pt x="1785" y="767"/>
                    <a:pt x="1782" y="775"/>
                  </a:cubicBezTo>
                  <a:cubicBezTo>
                    <a:pt x="1768" y="811"/>
                    <a:pt x="1751" y="846"/>
                    <a:pt x="1737" y="878"/>
                  </a:cubicBezTo>
                  <a:cubicBezTo>
                    <a:pt x="1695" y="863"/>
                    <a:pt x="1659" y="844"/>
                    <a:pt x="1621" y="837"/>
                  </a:cubicBezTo>
                  <a:cubicBezTo>
                    <a:pt x="1543" y="823"/>
                    <a:pt x="1464" y="848"/>
                    <a:pt x="1425" y="917"/>
                  </a:cubicBezTo>
                  <a:cubicBezTo>
                    <a:pt x="1399" y="961"/>
                    <a:pt x="1400" y="1008"/>
                    <a:pt x="1415" y="1055"/>
                  </a:cubicBezTo>
                  <a:cubicBezTo>
                    <a:pt x="1417" y="1059"/>
                    <a:pt x="1418" y="1063"/>
                    <a:pt x="1419" y="1065"/>
                  </a:cubicBezTo>
                  <a:cubicBezTo>
                    <a:pt x="1388" y="1063"/>
                    <a:pt x="1357" y="1058"/>
                    <a:pt x="1325" y="1059"/>
                  </a:cubicBezTo>
                  <a:cubicBezTo>
                    <a:pt x="1286" y="1059"/>
                    <a:pt x="1249" y="1073"/>
                    <a:pt x="1221" y="1102"/>
                  </a:cubicBezTo>
                  <a:cubicBezTo>
                    <a:pt x="1180" y="1142"/>
                    <a:pt x="1177" y="1190"/>
                    <a:pt x="1194" y="1242"/>
                  </a:cubicBezTo>
                  <a:cubicBezTo>
                    <a:pt x="1195" y="1247"/>
                    <a:pt x="1197" y="1251"/>
                    <a:pt x="1199" y="1254"/>
                  </a:cubicBezTo>
                  <a:cubicBezTo>
                    <a:pt x="1173" y="1254"/>
                    <a:pt x="1147" y="1253"/>
                    <a:pt x="1122" y="1254"/>
                  </a:cubicBezTo>
                  <a:cubicBezTo>
                    <a:pt x="1060" y="1258"/>
                    <a:pt x="1009" y="1306"/>
                    <a:pt x="1005" y="1368"/>
                  </a:cubicBezTo>
                  <a:cubicBezTo>
                    <a:pt x="1003" y="1388"/>
                    <a:pt x="1009" y="1408"/>
                    <a:pt x="1012" y="1427"/>
                  </a:cubicBezTo>
                  <a:cubicBezTo>
                    <a:pt x="992" y="1430"/>
                    <a:pt x="969" y="1430"/>
                    <a:pt x="949" y="1436"/>
                  </a:cubicBezTo>
                  <a:cubicBezTo>
                    <a:pt x="909" y="1448"/>
                    <a:pt x="886" y="1481"/>
                    <a:pt x="887" y="1524"/>
                  </a:cubicBezTo>
                  <a:cubicBezTo>
                    <a:pt x="887" y="1536"/>
                    <a:pt x="884" y="1542"/>
                    <a:pt x="873" y="1548"/>
                  </a:cubicBezTo>
                  <a:cubicBezTo>
                    <a:pt x="822" y="1573"/>
                    <a:pt x="771" y="1599"/>
                    <a:pt x="715" y="1608"/>
                  </a:cubicBezTo>
                  <a:cubicBezTo>
                    <a:pt x="690" y="1612"/>
                    <a:pt x="664" y="1612"/>
                    <a:pt x="639" y="1608"/>
                  </a:cubicBezTo>
                  <a:cubicBezTo>
                    <a:pt x="592" y="1601"/>
                    <a:pt x="569" y="1566"/>
                    <a:pt x="572" y="1521"/>
                  </a:cubicBezTo>
                  <a:cubicBezTo>
                    <a:pt x="638" y="1493"/>
                    <a:pt x="703" y="1465"/>
                    <a:pt x="770" y="1436"/>
                  </a:cubicBezTo>
                  <a:cubicBezTo>
                    <a:pt x="761" y="1420"/>
                    <a:pt x="754" y="1408"/>
                    <a:pt x="748" y="1396"/>
                  </a:cubicBezTo>
                  <a:cubicBezTo>
                    <a:pt x="704" y="1416"/>
                    <a:pt x="663" y="1437"/>
                    <a:pt x="621" y="1453"/>
                  </a:cubicBezTo>
                  <a:cubicBezTo>
                    <a:pt x="585" y="1466"/>
                    <a:pt x="548" y="1478"/>
                    <a:pt x="511" y="1482"/>
                  </a:cubicBezTo>
                  <a:cubicBezTo>
                    <a:pt x="443" y="1489"/>
                    <a:pt x="422" y="1475"/>
                    <a:pt x="396" y="1412"/>
                  </a:cubicBezTo>
                  <a:cubicBezTo>
                    <a:pt x="386" y="1389"/>
                    <a:pt x="381" y="1363"/>
                    <a:pt x="375" y="13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 name="Freeform 42">
              <a:extLst>
                <a:ext uri="{FF2B5EF4-FFF2-40B4-BE49-F238E27FC236}">
                  <a16:creationId xmlns:a16="http://schemas.microsoft.com/office/drawing/2014/main" id="{BC7FEA87-A3C3-4207-9753-FAEAC91FEF6E}"/>
                </a:ext>
              </a:extLst>
            </p:cNvPr>
            <p:cNvSpPr>
              <a:spLocks/>
            </p:cNvSpPr>
            <p:nvPr/>
          </p:nvSpPr>
          <p:spPr bwMode="auto">
            <a:xfrm>
              <a:off x="2150" y="845"/>
              <a:ext cx="2592" cy="1691"/>
            </a:xfrm>
            <a:custGeom>
              <a:avLst/>
              <a:gdLst>
                <a:gd name="T0" fmla="*/ 456 w 1378"/>
                <a:gd name="T1" fmla="*/ 354 h 900"/>
                <a:gd name="T2" fmla="*/ 472 w 1378"/>
                <a:gd name="T3" fmla="*/ 391 h 900"/>
                <a:gd name="T4" fmla="*/ 639 w 1378"/>
                <a:gd name="T5" fmla="*/ 352 h 900"/>
                <a:gd name="T6" fmla="*/ 642 w 1378"/>
                <a:gd name="T7" fmla="*/ 360 h 900"/>
                <a:gd name="T8" fmla="*/ 84 w 1378"/>
                <a:gd name="T9" fmla="*/ 900 h 900"/>
                <a:gd name="T10" fmla="*/ 58 w 1378"/>
                <a:gd name="T11" fmla="*/ 857 h 900"/>
                <a:gd name="T12" fmla="*/ 3 w 1378"/>
                <a:gd name="T13" fmla="*/ 739 h 900"/>
                <a:gd name="T14" fmla="*/ 5 w 1378"/>
                <a:gd name="T15" fmla="*/ 714 h 900"/>
                <a:gd name="T16" fmla="*/ 351 w 1378"/>
                <a:gd name="T17" fmla="*/ 94 h 900"/>
                <a:gd name="T18" fmla="*/ 370 w 1378"/>
                <a:gd name="T19" fmla="*/ 78 h 900"/>
                <a:gd name="T20" fmla="*/ 706 w 1378"/>
                <a:gd name="T21" fmla="*/ 3 h 900"/>
                <a:gd name="T22" fmla="*/ 781 w 1378"/>
                <a:gd name="T23" fmla="*/ 5 h 900"/>
                <a:gd name="T24" fmla="*/ 828 w 1378"/>
                <a:gd name="T25" fmla="*/ 25 h 900"/>
                <a:gd name="T26" fmla="*/ 1336 w 1378"/>
                <a:gd name="T27" fmla="*/ 436 h 900"/>
                <a:gd name="T28" fmla="*/ 1370 w 1378"/>
                <a:gd name="T29" fmla="*/ 518 h 900"/>
                <a:gd name="T30" fmla="*/ 1307 w 1378"/>
                <a:gd name="T31" fmla="*/ 584 h 900"/>
                <a:gd name="T32" fmla="*/ 1188 w 1378"/>
                <a:gd name="T33" fmla="*/ 569 h 900"/>
                <a:gd name="T34" fmla="*/ 820 w 1378"/>
                <a:gd name="T35" fmla="*/ 317 h 900"/>
                <a:gd name="T36" fmla="*/ 797 w 1378"/>
                <a:gd name="T37" fmla="*/ 306 h 900"/>
                <a:gd name="T38" fmla="*/ 456 w 1378"/>
                <a:gd name="T39" fmla="*/ 35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8" h="900">
                  <a:moveTo>
                    <a:pt x="456" y="354"/>
                  </a:moveTo>
                  <a:cubicBezTo>
                    <a:pt x="462" y="368"/>
                    <a:pt x="468" y="380"/>
                    <a:pt x="472" y="391"/>
                  </a:cubicBezTo>
                  <a:cubicBezTo>
                    <a:pt x="529" y="378"/>
                    <a:pt x="584" y="365"/>
                    <a:pt x="639" y="352"/>
                  </a:cubicBezTo>
                  <a:cubicBezTo>
                    <a:pt x="640" y="355"/>
                    <a:pt x="641" y="357"/>
                    <a:pt x="642" y="360"/>
                  </a:cubicBezTo>
                  <a:cubicBezTo>
                    <a:pt x="457" y="539"/>
                    <a:pt x="272" y="718"/>
                    <a:pt x="84" y="900"/>
                  </a:cubicBezTo>
                  <a:cubicBezTo>
                    <a:pt x="75" y="884"/>
                    <a:pt x="65" y="871"/>
                    <a:pt x="58" y="857"/>
                  </a:cubicBezTo>
                  <a:cubicBezTo>
                    <a:pt x="39" y="818"/>
                    <a:pt x="21" y="779"/>
                    <a:pt x="3" y="739"/>
                  </a:cubicBezTo>
                  <a:cubicBezTo>
                    <a:pt x="0" y="732"/>
                    <a:pt x="1" y="721"/>
                    <a:pt x="5" y="714"/>
                  </a:cubicBezTo>
                  <a:cubicBezTo>
                    <a:pt x="120" y="507"/>
                    <a:pt x="235" y="301"/>
                    <a:pt x="351" y="94"/>
                  </a:cubicBezTo>
                  <a:cubicBezTo>
                    <a:pt x="355" y="87"/>
                    <a:pt x="363" y="80"/>
                    <a:pt x="370" y="78"/>
                  </a:cubicBezTo>
                  <a:cubicBezTo>
                    <a:pt x="480" y="44"/>
                    <a:pt x="590" y="13"/>
                    <a:pt x="706" y="3"/>
                  </a:cubicBezTo>
                  <a:cubicBezTo>
                    <a:pt x="731" y="0"/>
                    <a:pt x="756" y="1"/>
                    <a:pt x="781" y="5"/>
                  </a:cubicBezTo>
                  <a:cubicBezTo>
                    <a:pt x="797" y="7"/>
                    <a:pt x="815" y="15"/>
                    <a:pt x="828" y="25"/>
                  </a:cubicBezTo>
                  <a:cubicBezTo>
                    <a:pt x="997" y="161"/>
                    <a:pt x="1167" y="299"/>
                    <a:pt x="1336" y="436"/>
                  </a:cubicBezTo>
                  <a:cubicBezTo>
                    <a:pt x="1362" y="457"/>
                    <a:pt x="1378" y="484"/>
                    <a:pt x="1370" y="518"/>
                  </a:cubicBezTo>
                  <a:cubicBezTo>
                    <a:pt x="1363" y="551"/>
                    <a:pt x="1339" y="574"/>
                    <a:pt x="1307" y="584"/>
                  </a:cubicBezTo>
                  <a:cubicBezTo>
                    <a:pt x="1265" y="598"/>
                    <a:pt x="1226" y="595"/>
                    <a:pt x="1188" y="569"/>
                  </a:cubicBezTo>
                  <a:cubicBezTo>
                    <a:pt x="1066" y="484"/>
                    <a:pt x="943" y="400"/>
                    <a:pt x="820" y="317"/>
                  </a:cubicBezTo>
                  <a:cubicBezTo>
                    <a:pt x="813" y="312"/>
                    <a:pt x="805" y="307"/>
                    <a:pt x="797" y="306"/>
                  </a:cubicBezTo>
                  <a:cubicBezTo>
                    <a:pt x="681" y="300"/>
                    <a:pt x="567" y="312"/>
                    <a:pt x="456" y="3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 name="Freeform 43">
              <a:extLst>
                <a:ext uri="{FF2B5EF4-FFF2-40B4-BE49-F238E27FC236}">
                  <a16:creationId xmlns:a16="http://schemas.microsoft.com/office/drawing/2014/main" id="{9D5B7D0A-CD69-4D26-BFD2-75EF8ED930DE}"/>
                </a:ext>
              </a:extLst>
            </p:cNvPr>
            <p:cNvSpPr>
              <a:spLocks/>
            </p:cNvSpPr>
            <p:nvPr/>
          </p:nvSpPr>
          <p:spPr bwMode="auto">
            <a:xfrm>
              <a:off x="4770" y="486"/>
              <a:ext cx="1380" cy="1888"/>
            </a:xfrm>
            <a:custGeom>
              <a:avLst/>
              <a:gdLst>
                <a:gd name="T0" fmla="*/ 734 w 734"/>
                <a:gd name="T1" fmla="*/ 871 h 1005"/>
                <a:gd name="T2" fmla="*/ 502 w 734"/>
                <a:gd name="T3" fmla="*/ 1005 h 1005"/>
                <a:gd name="T4" fmla="*/ 0 w 734"/>
                <a:gd name="T5" fmla="*/ 134 h 1005"/>
                <a:gd name="T6" fmla="*/ 232 w 734"/>
                <a:gd name="T7" fmla="*/ 0 h 1005"/>
                <a:gd name="T8" fmla="*/ 734 w 734"/>
                <a:gd name="T9" fmla="*/ 871 h 1005"/>
              </a:gdLst>
              <a:ahLst/>
              <a:cxnLst>
                <a:cxn ang="0">
                  <a:pos x="T0" y="T1"/>
                </a:cxn>
                <a:cxn ang="0">
                  <a:pos x="T2" y="T3"/>
                </a:cxn>
                <a:cxn ang="0">
                  <a:pos x="T4" y="T5"/>
                </a:cxn>
                <a:cxn ang="0">
                  <a:pos x="T6" y="T7"/>
                </a:cxn>
                <a:cxn ang="0">
                  <a:pos x="T8" y="T9"/>
                </a:cxn>
              </a:cxnLst>
              <a:rect l="0" t="0" r="r" b="b"/>
              <a:pathLst>
                <a:path w="734" h="1005">
                  <a:moveTo>
                    <a:pt x="734" y="871"/>
                  </a:moveTo>
                  <a:cubicBezTo>
                    <a:pt x="656" y="916"/>
                    <a:pt x="581" y="959"/>
                    <a:pt x="502" y="1005"/>
                  </a:cubicBezTo>
                  <a:cubicBezTo>
                    <a:pt x="335" y="715"/>
                    <a:pt x="168" y="425"/>
                    <a:pt x="0" y="134"/>
                  </a:cubicBezTo>
                  <a:cubicBezTo>
                    <a:pt x="77" y="89"/>
                    <a:pt x="153" y="45"/>
                    <a:pt x="232" y="0"/>
                  </a:cubicBezTo>
                  <a:cubicBezTo>
                    <a:pt x="399" y="290"/>
                    <a:pt x="566" y="579"/>
                    <a:pt x="734" y="8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 name="Freeform 44">
              <a:extLst>
                <a:ext uri="{FF2B5EF4-FFF2-40B4-BE49-F238E27FC236}">
                  <a16:creationId xmlns:a16="http://schemas.microsoft.com/office/drawing/2014/main" id="{B69A0D30-C434-409F-8C8F-4C3170A7A9B7}"/>
                </a:ext>
              </a:extLst>
            </p:cNvPr>
            <p:cNvSpPr>
              <a:spLocks/>
            </p:cNvSpPr>
            <p:nvPr/>
          </p:nvSpPr>
          <p:spPr bwMode="auto">
            <a:xfrm>
              <a:off x="1532" y="454"/>
              <a:ext cx="1363" cy="1894"/>
            </a:xfrm>
            <a:custGeom>
              <a:avLst/>
              <a:gdLst>
                <a:gd name="T0" fmla="*/ 234 w 725"/>
                <a:gd name="T1" fmla="*/ 1008 h 1008"/>
                <a:gd name="T2" fmla="*/ 0 w 725"/>
                <a:gd name="T3" fmla="*/ 877 h 1008"/>
                <a:gd name="T4" fmla="*/ 492 w 725"/>
                <a:gd name="T5" fmla="*/ 0 h 1008"/>
                <a:gd name="T6" fmla="*/ 725 w 725"/>
                <a:gd name="T7" fmla="*/ 131 h 1008"/>
                <a:gd name="T8" fmla="*/ 234 w 725"/>
                <a:gd name="T9" fmla="*/ 1008 h 1008"/>
              </a:gdLst>
              <a:ahLst/>
              <a:cxnLst>
                <a:cxn ang="0">
                  <a:pos x="T0" y="T1"/>
                </a:cxn>
                <a:cxn ang="0">
                  <a:pos x="T2" y="T3"/>
                </a:cxn>
                <a:cxn ang="0">
                  <a:pos x="T4" y="T5"/>
                </a:cxn>
                <a:cxn ang="0">
                  <a:pos x="T6" y="T7"/>
                </a:cxn>
                <a:cxn ang="0">
                  <a:pos x="T8" y="T9"/>
                </a:cxn>
              </a:cxnLst>
              <a:rect l="0" t="0" r="r" b="b"/>
              <a:pathLst>
                <a:path w="725" h="1008">
                  <a:moveTo>
                    <a:pt x="234" y="1008"/>
                  </a:moveTo>
                  <a:cubicBezTo>
                    <a:pt x="156" y="965"/>
                    <a:pt x="79" y="921"/>
                    <a:pt x="0" y="877"/>
                  </a:cubicBezTo>
                  <a:cubicBezTo>
                    <a:pt x="164" y="585"/>
                    <a:pt x="328" y="293"/>
                    <a:pt x="492" y="0"/>
                  </a:cubicBezTo>
                  <a:cubicBezTo>
                    <a:pt x="570" y="44"/>
                    <a:pt x="647" y="87"/>
                    <a:pt x="725" y="131"/>
                  </a:cubicBezTo>
                  <a:cubicBezTo>
                    <a:pt x="561" y="424"/>
                    <a:pt x="398" y="715"/>
                    <a:pt x="234"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 name="Freeform 45">
              <a:extLst>
                <a:ext uri="{FF2B5EF4-FFF2-40B4-BE49-F238E27FC236}">
                  <a16:creationId xmlns:a16="http://schemas.microsoft.com/office/drawing/2014/main" id="{363660D2-A8D1-4B18-8430-02CB37F4EC73}"/>
                </a:ext>
              </a:extLst>
            </p:cNvPr>
            <p:cNvSpPr>
              <a:spLocks/>
            </p:cNvSpPr>
            <p:nvPr/>
          </p:nvSpPr>
          <p:spPr bwMode="auto">
            <a:xfrm>
              <a:off x="4883" y="2491"/>
              <a:ext cx="701" cy="580"/>
            </a:xfrm>
            <a:custGeom>
              <a:avLst/>
              <a:gdLst>
                <a:gd name="T0" fmla="*/ 166 w 373"/>
                <a:gd name="T1" fmla="*/ 0 h 309"/>
                <a:gd name="T2" fmla="*/ 335 w 373"/>
                <a:gd name="T3" fmla="*/ 110 h 309"/>
                <a:gd name="T4" fmla="*/ 262 w 373"/>
                <a:gd name="T5" fmla="*/ 283 h 309"/>
                <a:gd name="T6" fmla="*/ 26 w 373"/>
                <a:gd name="T7" fmla="*/ 158 h 309"/>
                <a:gd name="T8" fmla="*/ 166 w 373"/>
                <a:gd name="T9" fmla="*/ 0 h 309"/>
              </a:gdLst>
              <a:ahLst/>
              <a:cxnLst>
                <a:cxn ang="0">
                  <a:pos x="T0" y="T1"/>
                </a:cxn>
                <a:cxn ang="0">
                  <a:pos x="T2" y="T3"/>
                </a:cxn>
                <a:cxn ang="0">
                  <a:pos x="T4" y="T5"/>
                </a:cxn>
                <a:cxn ang="0">
                  <a:pos x="T6" y="T7"/>
                </a:cxn>
                <a:cxn ang="0">
                  <a:pos x="T8" y="T9"/>
                </a:cxn>
              </a:cxnLst>
              <a:rect l="0" t="0" r="r" b="b"/>
              <a:pathLst>
                <a:path w="373" h="309">
                  <a:moveTo>
                    <a:pt x="166" y="0"/>
                  </a:moveTo>
                  <a:cubicBezTo>
                    <a:pt x="232" y="5"/>
                    <a:pt x="297" y="36"/>
                    <a:pt x="335" y="110"/>
                  </a:cubicBezTo>
                  <a:cubicBezTo>
                    <a:pt x="373" y="184"/>
                    <a:pt x="341" y="259"/>
                    <a:pt x="262" y="283"/>
                  </a:cubicBezTo>
                  <a:cubicBezTo>
                    <a:pt x="173" y="309"/>
                    <a:pt x="54" y="246"/>
                    <a:pt x="26" y="158"/>
                  </a:cubicBezTo>
                  <a:cubicBezTo>
                    <a:pt x="0" y="72"/>
                    <a:pt x="57" y="0"/>
                    <a:pt x="1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7" name="Freeform 46">
              <a:extLst>
                <a:ext uri="{FF2B5EF4-FFF2-40B4-BE49-F238E27FC236}">
                  <a16:creationId xmlns:a16="http://schemas.microsoft.com/office/drawing/2014/main" id="{FF709FA6-BA45-4F59-B935-B67EE4A90B12}"/>
                </a:ext>
              </a:extLst>
            </p:cNvPr>
            <p:cNvSpPr>
              <a:spLocks/>
            </p:cNvSpPr>
            <p:nvPr/>
          </p:nvSpPr>
          <p:spPr bwMode="auto">
            <a:xfrm>
              <a:off x="4507" y="2904"/>
              <a:ext cx="643" cy="506"/>
            </a:xfrm>
            <a:custGeom>
              <a:avLst/>
              <a:gdLst>
                <a:gd name="T0" fmla="*/ 221 w 342"/>
                <a:gd name="T1" fmla="*/ 268 h 269"/>
                <a:gd name="T2" fmla="*/ 17 w 342"/>
                <a:gd name="T3" fmla="*/ 151 h 269"/>
                <a:gd name="T4" fmla="*/ 1 w 342"/>
                <a:gd name="T5" fmla="*/ 84 h 269"/>
                <a:gd name="T6" fmla="*/ 91 w 342"/>
                <a:gd name="T7" fmla="*/ 5 h 269"/>
                <a:gd name="T8" fmla="*/ 307 w 342"/>
                <a:gd name="T9" fmla="*/ 105 h 269"/>
                <a:gd name="T10" fmla="*/ 333 w 342"/>
                <a:gd name="T11" fmla="*/ 167 h 269"/>
                <a:gd name="T12" fmla="*/ 243 w 342"/>
                <a:gd name="T13" fmla="*/ 268 h 269"/>
                <a:gd name="T14" fmla="*/ 221 w 342"/>
                <a:gd name="T15" fmla="*/ 268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269">
                  <a:moveTo>
                    <a:pt x="221" y="268"/>
                  </a:moveTo>
                  <a:cubicBezTo>
                    <a:pt x="133" y="263"/>
                    <a:pt x="62" y="228"/>
                    <a:pt x="17" y="151"/>
                  </a:cubicBezTo>
                  <a:cubicBezTo>
                    <a:pt x="6" y="132"/>
                    <a:pt x="0" y="106"/>
                    <a:pt x="1" y="84"/>
                  </a:cubicBezTo>
                  <a:cubicBezTo>
                    <a:pt x="4" y="39"/>
                    <a:pt x="41" y="8"/>
                    <a:pt x="91" y="5"/>
                  </a:cubicBezTo>
                  <a:cubicBezTo>
                    <a:pt x="181" y="0"/>
                    <a:pt x="253" y="34"/>
                    <a:pt x="307" y="105"/>
                  </a:cubicBezTo>
                  <a:cubicBezTo>
                    <a:pt x="320" y="123"/>
                    <a:pt x="330" y="146"/>
                    <a:pt x="333" y="167"/>
                  </a:cubicBezTo>
                  <a:cubicBezTo>
                    <a:pt x="342" y="221"/>
                    <a:pt x="302" y="264"/>
                    <a:pt x="243" y="268"/>
                  </a:cubicBezTo>
                  <a:cubicBezTo>
                    <a:pt x="236" y="269"/>
                    <a:pt x="229" y="268"/>
                    <a:pt x="221"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 name="Freeform 47">
              <a:extLst>
                <a:ext uri="{FF2B5EF4-FFF2-40B4-BE49-F238E27FC236}">
                  <a16:creationId xmlns:a16="http://schemas.microsoft.com/office/drawing/2014/main" id="{187163C8-5456-4A25-952A-47B095122002}"/>
                </a:ext>
              </a:extLst>
            </p:cNvPr>
            <p:cNvSpPr>
              <a:spLocks/>
            </p:cNvSpPr>
            <p:nvPr/>
          </p:nvSpPr>
          <p:spPr bwMode="auto">
            <a:xfrm>
              <a:off x="4144" y="3278"/>
              <a:ext cx="567" cy="436"/>
            </a:xfrm>
            <a:custGeom>
              <a:avLst/>
              <a:gdLst>
                <a:gd name="T0" fmla="*/ 116 w 302"/>
                <a:gd name="T1" fmla="*/ 0 h 232"/>
                <a:gd name="T2" fmla="*/ 262 w 302"/>
                <a:gd name="T3" fmla="*/ 84 h 232"/>
                <a:gd name="T4" fmla="*/ 201 w 302"/>
                <a:gd name="T5" fmla="*/ 220 h 232"/>
                <a:gd name="T6" fmla="*/ 18 w 302"/>
                <a:gd name="T7" fmla="*/ 113 h 232"/>
                <a:gd name="T8" fmla="*/ 87 w 302"/>
                <a:gd name="T9" fmla="*/ 2 h 232"/>
                <a:gd name="T10" fmla="*/ 116 w 302"/>
                <a:gd name="T11" fmla="*/ 0 h 232"/>
              </a:gdLst>
              <a:ahLst/>
              <a:cxnLst>
                <a:cxn ang="0">
                  <a:pos x="T0" y="T1"/>
                </a:cxn>
                <a:cxn ang="0">
                  <a:pos x="T2" y="T3"/>
                </a:cxn>
                <a:cxn ang="0">
                  <a:pos x="T4" y="T5"/>
                </a:cxn>
                <a:cxn ang="0">
                  <a:pos x="T6" y="T7"/>
                </a:cxn>
                <a:cxn ang="0">
                  <a:pos x="T8" y="T9"/>
                </a:cxn>
                <a:cxn ang="0">
                  <a:pos x="T10" y="T11"/>
                </a:cxn>
              </a:cxnLst>
              <a:rect l="0" t="0" r="r" b="b"/>
              <a:pathLst>
                <a:path w="302" h="232">
                  <a:moveTo>
                    <a:pt x="116" y="0"/>
                  </a:moveTo>
                  <a:cubicBezTo>
                    <a:pt x="176" y="4"/>
                    <a:pt x="228" y="29"/>
                    <a:pt x="262" y="84"/>
                  </a:cubicBezTo>
                  <a:cubicBezTo>
                    <a:pt x="302" y="147"/>
                    <a:pt x="274" y="208"/>
                    <a:pt x="201" y="220"/>
                  </a:cubicBezTo>
                  <a:cubicBezTo>
                    <a:pt x="130" y="232"/>
                    <a:pt x="42" y="180"/>
                    <a:pt x="18" y="113"/>
                  </a:cubicBezTo>
                  <a:cubicBezTo>
                    <a:pt x="0" y="59"/>
                    <a:pt x="30" y="9"/>
                    <a:pt x="87" y="2"/>
                  </a:cubicBezTo>
                  <a:cubicBezTo>
                    <a:pt x="95" y="1"/>
                    <a:pt x="104" y="0"/>
                    <a:pt x="1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 name="Freeform 48">
              <a:extLst>
                <a:ext uri="{FF2B5EF4-FFF2-40B4-BE49-F238E27FC236}">
                  <a16:creationId xmlns:a16="http://schemas.microsoft.com/office/drawing/2014/main" id="{761FF4B3-8D9F-4754-B8B5-06EBA136E40F}"/>
                </a:ext>
              </a:extLst>
            </p:cNvPr>
            <p:cNvSpPr>
              <a:spLocks/>
            </p:cNvSpPr>
            <p:nvPr/>
          </p:nvSpPr>
          <p:spPr bwMode="auto">
            <a:xfrm>
              <a:off x="3920" y="3609"/>
              <a:ext cx="351" cy="253"/>
            </a:xfrm>
            <a:custGeom>
              <a:avLst/>
              <a:gdLst>
                <a:gd name="T0" fmla="*/ 114 w 187"/>
                <a:gd name="T1" fmla="*/ 135 h 135"/>
                <a:gd name="T2" fmla="*/ 23 w 187"/>
                <a:gd name="T3" fmla="*/ 79 h 135"/>
                <a:gd name="T4" fmla="*/ 68 w 187"/>
                <a:gd name="T5" fmla="*/ 0 h 135"/>
                <a:gd name="T6" fmla="*/ 161 w 187"/>
                <a:gd name="T7" fmla="*/ 42 h 135"/>
                <a:gd name="T8" fmla="*/ 176 w 187"/>
                <a:gd name="T9" fmla="*/ 106 h 135"/>
                <a:gd name="T10" fmla="*/ 114 w 187"/>
                <a:gd name="T11" fmla="*/ 135 h 135"/>
              </a:gdLst>
              <a:ahLst/>
              <a:cxnLst>
                <a:cxn ang="0">
                  <a:pos x="T0" y="T1"/>
                </a:cxn>
                <a:cxn ang="0">
                  <a:pos x="T2" y="T3"/>
                </a:cxn>
                <a:cxn ang="0">
                  <a:pos x="T4" y="T5"/>
                </a:cxn>
                <a:cxn ang="0">
                  <a:pos x="T6" y="T7"/>
                </a:cxn>
                <a:cxn ang="0">
                  <a:pos x="T8" y="T9"/>
                </a:cxn>
                <a:cxn ang="0">
                  <a:pos x="T10" y="T11"/>
                </a:cxn>
              </a:cxnLst>
              <a:rect l="0" t="0" r="r" b="b"/>
              <a:pathLst>
                <a:path w="187" h="135">
                  <a:moveTo>
                    <a:pt x="114" y="135"/>
                  </a:moveTo>
                  <a:cubicBezTo>
                    <a:pt x="77" y="133"/>
                    <a:pt x="44" y="115"/>
                    <a:pt x="23" y="79"/>
                  </a:cubicBezTo>
                  <a:cubicBezTo>
                    <a:pt x="0" y="40"/>
                    <a:pt x="22" y="0"/>
                    <a:pt x="68" y="0"/>
                  </a:cubicBezTo>
                  <a:cubicBezTo>
                    <a:pt x="105" y="0"/>
                    <a:pt x="137" y="13"/>
                    <a:pt x="161" y="42"/>
                  </a:cubicBezTo>
                  <a:cubicBezTo>
                    <a:pt x="177" y="61"/>
                    <a:pt x="187" y="83"/>
                    <a:pt x="176" y="106"/>
                  </a:cubicBezTo>
                  <a:cubicBezTo>
                    <a:pt x="165" y="130"/>
                    <a:pt x="142" y="135"/>
                    <a:pt x="114"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69" name="Rectangle 68">
            <a:extLst>
              <a:ext uri="{FF2B5EF4-FFF2-40B4-BE49-F238E27FC236}">
                <a16:creationId xmlns:a16="http://schemas.microsoft.com/office/drawing/2014/main" id="{73D98B46-FB4C-41FC-88DB-D18118F6EEBA}"/>
              </a:ext>
            </a:extLst>
          </p:cNvPr>
          <p:cNvSpPr/>
          <p:nvPr/>
        </p:nvSpPr>
        <p:spPr>
          <a:xfrm>
            <a:off x="8846345" y="0"/>
            <a:ext cx="1593057" cy="236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TALENT DEVELOPMENT</a:t>
            </a:r>
          </a:p>
        </p:txBody>
      </p:sp>
    </p:spTree>
    <p:extLst>
      <p:ext uri="{BB962C8B-B14F-4D97-AF65-F5344CB8AC3E}">
        <p14:creationId xmlns:p14="http://schemas.microsoft.com/office/powerpoint/2010/main" val="326124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ED56D8-FA46-446F-9B56-491A62EEF554}"/>
              </a:ext>
            </a:extLst>
          </p:cNvPr>
          <p:cNvSpPr/>
          <p:nvPr/>
        </p:nvSpPr>
        <p:spPr>
          <a:xfrm>
            <a:off x="80102" y="1211583"/>
            <a:ext cx="8058574" cy="1477328"/>
          </a:xfrm>
          <a:prstGeom prst="rect">
            <a:avLst/>
          </a:prstGeom>
        </p:spPr>
        <p:txBody>
          <a:bodyPr wrap="square">
            <a:spAutoFit/>
          </a:bodyPr>
          <a:lstStyle/>
          <a:p>
            <a:r>
              <a:rPr lang="en-US" dirty="0">
                <a:solidFill>
                  <a:srgbClr val="333333"/>
                </a:solidFill>
                <a:latin typeface="Proxima Nova Light"/>
              </a:rPr>
              <a:t>This training is about developing military cultural competence, having an awareness of the unique employment challenges members of the military community face, the strengths they bring to the workplace, the business case for hiring them, and how you can help in your role as a human resource professional.</a:t>
            </a:r>
          </a:p>
        </p:txBody>
      </p:sp>
      <p:sp>
        <p:nvSpPr>
          <p:cNvPr id="7" name="Title 1">
            <a:extLst>
              <a:ext uri="{FF2B5EF4-FFF2-40B4-BE49-F238E27FC236}">
                <a16:creationId xmlns:a16="http://schemas.microsoft.com/office/drawing/2014/main" id="{0BBC9A30-2B95-4064-98B0-03B82C1BA249}"/>
              </a:ext>
            </a:extLst>
          </p:cNvPr>
          <p:cNvSpPr txBox="1">
            <a:spLocks/>
          </p:cNvSpPr>
          <p:nvPr/>
        </p:nvSpPr>
        <p:spPr>
          <a:xfrm>
            <a:off x="80102" y="418740"/>
            <a:ext cx="8585726" cy="792843"/>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1B3B68"/>
                </a:solidFill>
                <a:latin typeface="Proxima Nova Light"/>
              </a:rPr>
              <a:t>VETERANS AND MILITARY SPOUSES FACE UNIQUE EMPLOYMENT DIFFICULTIES</a:t>
            </a:r>
          </a:p>
        </p:txBody>
      </p:sp>
      <p:sp>
        <p:nvSpPr>
          <p:cNvPr id="8" name="TextBox 7">
            <a:extLst>
              <a:ext uri="{FF2B5EF4-FFF2-40B4-BE49-F238E27FC236}">
                <a16:creationId xmlns:a16="http://schemas.microsoft.com/office/drawing/2014/main" id="{482A717F-758D-41A3-B0D4-9FE78FA7FC08}"/>
              </a:ext>
            </a:extLst>
          </p:cNvPr>
          <p:cNvSpPr txBox="1"/>
          <p:nvPr/>
        </p:nvSpPr>
        <p:spPr>
          <a:xfrm>
            <a:off x="0" y="2839524"/>
            <a:ext cx="7751744" cy="2585323"/>
          </a:xfrm>
          <a:prstGeom prst="rect">
            <a:avLst/>
          </a:prstGeom>
          <a:noFill/>
        </p:spPr>
        <p:txBody>
          <a:bodyPr wrap="square" lIns="91440" tIns="45720" rIns="91440" bIns="45720" rtlCol="0" anchor="t">
            <a:spAutoFit/>
          </a:bodyPr>
          <a:lstStyle/>
          <a:p>
            <a:r>
              <a:rPr lang="en-US" b="1" dirty="0">
                <a:solidFill>
                  <a:srgbClr val="333333"/>
                </a:solidFill>
                <a:latin typeface="Proxima Nova Light"/>
              </a:rPr>
              <a:t>Among other things, this might include: </a:t>
            </a:r>
          </a:p>
          <a:p>
            <a:endParaRPr lang="en-US" dirty="0">
              <a:solidFill>
                <a:srgbClr val="333333"/>
              </a:solidFill>
              <a:latin typeface="Proxima Nova Light"/>
            </a:endParaRPr>
          </a:p>
          <a:p>
            <a:pPr marL="742950" lvl="1" indent="-285750">
              <a:buFont typeface="Arial" panose="020B0604020202020204" pitchFamily="34" charset="0"/>
              <a:buChar char="•"/>
            </a:pPr>
            <a:r>
              <a:rPr lang="en-US" dirty="0">
                <a:solidFill>
                  <a:srgbClr val="333333"/>
                </a:solidFill>
                <a:latin typeface="Proxima Nova Light"/>
              </a:rPr>
              <a:t>Promoting inclusive policies and practices.</a:t>
            </a:r>
          </a:p>
          <a:p>
            <a:pPr marL="742950" lvl="1" indent="-285750">
              <a:buFont typeface="Arial" panose="020B0604020202020204" pitchFamily="34" charset="0"/>
              <a:buChar char="•"/>
            </a:pPr>
            <a:r>
              <a:rPr lang="en-US" dirty="0">
                <a:solidFill>
                  <a:srgbClr val="333333"/>
                </a:solidFill>
                <a:latin typeface="Proxima Nova Light"/>
              </a:rPr>
              <a:t>Communicating the desire to be inclusive and welcoming.</a:t>
            </a:r>
          </a:p>
          <a:p>
            <a:pPr marL="742950" lvl="1" indent="-285750">
              <a:buFont typeface="Arial" panose="020B0604020202020204" pitchFamily="34" charset="0"/>
              <a:buChar char="•"/>
            </a:pPr>
            <a:r>
              <a:rPr lang="en-US" dirty="0">
                <a:solidFill>
                  <a:srgbClr val="333333"/>
                </a:solidFill>
                <a:latin typeface="Proxima Nova Light"/>
              </a:rPr>
              <a:t>Unique strategies are needed for recruiting, onboarding and retaining veterans and military spouses.</a:t>
            </a:r>
          </a:p>
          <a:p>
            <a:pPr marL="742950" lvl="1" indent="-285750">
              <a:buFont typeface="Arial" panose="020B0604020202020204" pitchFamily="34" charset="0"/>
              <a:buChar char="•"/>
            </a:pPr>
            <a:r>
              <a:rPr lang="en-US" dirty="0">
                <a:solidFill>
                  <a:srgbClr val="333333"/>
                </a:solidFill>
                <a:latin typeface="Proxima Nova Light"/>
              </a:rPr>
              <a:t>Understanding how to support the support the military connected-community across the employee lifecycle. </a:t>
            </a:r>
          </a:p>
          <a:p>
            <a:pPr marL="742950" lvl="1" indent="-285750">
              <a:buFont typeface="Arial" panose="020B0604020202020204" pitchFamily="34" charset="0"/>
              <a:buChar char="•"/>
            </a:pPr>
            <a:r>
              <a:rPr lang="en-US" dirty="0">
                <a:solidFill>
                  <a:srgbClr val="333333"/>
                </a:solidFill>
                <a:latin typeface="Proxima Nova Light"/>
              </a:rPr>
              <a:t>Utilizing existing resources to assist with unique challenges.</a:t>
            </a:r>
          </a:p>
        </p:txBody>
      </p:sp>
    </p:spTree>
    <p:extLst>
      <p:ext uri="{BB962C8B-B14F-4D97-AF65-F5344CB8AC3E}">
        <p14:creationId xmlns:p14="http://schemas.microsoft.com/office/powerpoint/2010/main" val="1289833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C86-9D4C-4851-B1AB-CC8F49AC2305}"/>
              </a:ext>
            </a:extLst>
          </p:cNvPr>
          <p:cNvSpPr>
            <a:spLocks noGrp="1"/>
          </p:cNvSpPr>
          <p:nvPr>
            <p:ph type="title" idx="4294967295"/>
          </p:nvPr>
        </p:nvSpPr>
        <p:spPr>
          <a:xfrm>
            <a:off x="536823" y="368300"/>
            <a:ext cx="10656887" cy="792163"/>
          </a:xfrm>
        </p:spPr>
        <p:txBody>
          <a:bodyPr>
            <a:normAutofit/>
          </a:bodyPr>
          <a:lstStyle/>
          <a:p>
            <a:r>
              <a:rPr lang="en-US" sz="2800" b="1" dirty="0">
                <a:solidFill>
                  <a:srgbClr val="1B3B68"/>
                </a:solidFill>
                <a:latin typeface="Proxima Nova Light" panose="02000506030000020004"/>
              </a:rPr>
              <a:t>TALENT DEVELOPMENT KEY FACTORS</a:t>
            </a:r>
          </a:p>
        </p:txBody>
      </p:sp>
      <p:sp>
        <p:nvSpPr>
          <p:cNvPr id="4" name="Rectangle 3">
            <a:extLst>
              <a:ext uri="{FF2B5EF4-FFF2-40B4-BE49-F238E27FC236}">
                <a16:creationId xmlns:a16="http://schemas.microsoft.com/office/drawing/2014/main" id="{7B44577B-069D-49E6-B311-C5EBE58047A5}"/>
              </a:ext>
            </a:extLst>
          </p:cNvPr>
          <p:cNvSpPr/>
          <p:nvPr/>
        </p:nvSpPr>
        <p:spPr>
          <a:xfrm>
            <a:off x="743823" y="2003596"/>
            <a:ext cx="7460607" cy="594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33333"/>
                </a:solidFill>
                <a:latin typeface="Proxima Nova Light" panose="02000506030000020004"/>
              </a:rPr>
              <a:t>These seven factors will ensure your talent development processes are lasered </a:t>
            </a:r>
            <a:br>
              <a:rPr lang="en-US" sz="1400" b="1" dirty="0">
                <a:solidFill>
                  <a:srgbClr val="333333"/>
                </a:solidFill>
                <a:latin typeface="Proxima Nova Light" panose="02000506030000020004"/>
              </a:rPr>
            </a:br>
            <a:r>
              <a:rPr lang="en-US" sz="1400" b="1" dirty="0">
                <a:solidFill>
                  <a:srgbClr val="333333"/>
                </a:solidFill>
                <a:latin typeface="Proxima Nova Light" panose="02000506030000020004"/>
              </a:rPr>
              <a:t>into the needs of the business and your people.</a:t>
            </a:r>
            <a:endParaRPr lang="en-GB" sz="1400" b="1" dirty="0">
              <a:solidFill>
                <a:srgbClr val="333333"/>
              </a:solidFill>
              <a:latin typeface="Proxima Nova Light" panose="02000506030000020004"/>
            </a:endParaRPr>
          </a:p>
        </p:txBody>
      </p:sp>
      <p:sp>
        <p:nvSpPr>
          <p:cNvPr id="5" name="Rectangle 4">
            <a:extLst>
              <a:ext uri="{FF2B5EF4-FFF2-40B4-BE49-F238E27FC236}">
                <a16:creationId xmlns:a16="http://schemas.microsoft.com/office/drawing/2014/main" id="{55F906C6-E901-48BA-A381-A74645158A6B}"/>
              </a:ext>
            </a:extLst>
          </p:cNvPr>
          <p:cNvSpPr/>
          <p:nvPr/>
        </p:nvSpPr>
        <p:spPr>
          <a:xfrm flipH="1">
            <a:off x="1286752" y="2761945"/>
            <a:ext cx="2721984" cy="307777"/>
          </a:xfrm>
          <a:prstGeom prst="rect">
            <a:avLst/>
          </a:prstGeom>
        </p:spPr>
        <p:txBody>
          <a:bodyPr wrap="square" lIns="0" tIns="0" rIns="0" bIns="0" anchor="ctr" anchorCtr="0">
            <a:spAutoFit/>
          </a:bodyPr>
          <a:lstStyle/>
          <a:p>
            <a:r>
              <a:rPr lang="en-US" sz="1000" dirty="0">
                <a:solidFill>
                  <a:srgbClr val="333333"/>
                </a:solidFill>
                <a:latin typeface="Proxima Nova Light" panose="02000506030000020004"/>
              </a:rPr>
              <a:t>Identify clear talent development vision, values, and goals that support your business objectives.</a:t>
            </a:r>
            <a:endParaRPr lang="en-GB" sz="1000" dirty="0">
              <a:solidFill>
                <a:srgbClr val="333333"/>
              </a:solidFill>
              <a:latin typeface="Proxima Nova Light" panose="02000506030000020004"/>
            </a:endParaRPr>
          </a:p>
        </p:txBody>
      </p:sp>
      <p:sp>
        <p:nvSpPr>
          <p:cNvPr id="10" name="Rectangle 9">
            <a:extLst>
              <a:ext uri="{FF2B5EF4-FFF2-40B4-BE49-F238E27FC236}">
                <a16:creationId xmlns:a16="http://schemas.microsoft.com/office/drawing/2014/main" id="{C32DC92B-E78B-4C24-B7EE-C25F56F87F71}"/>
              </a:ext>
            </a:extLst>
          </p:cNvPr>
          <p:cNvSpPr/>
          <p:nvPr/>
        </p:nvSpPr>
        <p:spPr>
          <a:xfrm flipH="1">
            <a:off x="1286751" y="3305578"/>
            <a:ext cx="2887948" cy="461665"/>
          </a:xfrm>
          <a:prstGeom prst="rect">
            <a:avLst/>
          </a:prstGeom>
        </p:spPr>
        <p:txBody>
          <a:bodyPr wrap="square" lIns="0" tIns="0" rIns="0" bIns="0" anchor="ctr" anchorCtr="0">
            <a:spAutoFit/>
          </a:bodyPr>
          <a:lstStyle/>
          <a:p>
            <a:r>
              <a:rPr lang="en-US" sz="1000" dirty="0">
                <a:solidFill>
                  <a:srgbClr val="333333"/>
                </a:solidFill>
                <a:latin typeface="Proxima Nova Light" panose="02000506030000020004"/>
              </a:rPr>
              <a:t>Build an end-to-end talent development framework that serves as the programmatic roadmap for how you attract, build and retain talent.</a:t>
            </a:r>
            <a:endParaRPr lang="en-GB" sz="1000" dirty="0">
              <a:solidFill>
                <a:srgbClr val="333333"/>
              </a:solidFill>
              <a:latin typeface="Proxima Nova Light" panose="02000506030000020004"/>
            </a:endParaRPr>
          </a:p>
        </p:txBody>
      </p:sp>
      <p:sp>
        <p:nvSpPr>
          <p:cNvPr id="12" name="Rectangle 11">
            <a:extLst>
              <a:ext uri="{FF2B5EF4-FFF2-40B4-BE49-F238E27FC236}">
                <a16:creationId xmlns:a16="http://schemas.microsoft.com/office/drawing/2014/main" id="{A9BA6CEA-FEAA-4F2F-BDB9-D3E618789C7F}"/>
              </a:ext>
            </a:extLst>
          </p:cNvPr>
          <p:cNvSpPr/>
          <p:nvPr/>
        </p:nvSpPr>
        <p:spPr>
          <a:xfrm flipH="1">
            <a:off x="1291786" y="3987710"/>
            <a:ext cx="2818458" cy="615553"/>
          </a:xfrm>
          <a:prstGeom prst="rect">
            <a:avLst/>
          </a:prstGeom>
        </p:spPr>
        <p:txBody>
          <a:bodyPr wrap="square" lIns="0" tIns="0" rIns="0" bIns="0" anchor="ctr" anchorCtr="0">
            <a:spAutoFit/>
          </a:bodyPr>
          <a:lstStyle/>
          <a:p>
            <a:r>
              <a:rPr lang="en-US" sz="1000" dirty="0">
                <a:solidFill>
                  <a:srgbClr val="333333"/>
                </a:solidFill>
                <a:latin typeface="Proxima Nova Light" panose="02000506030000020004"/>
              </a:rPr>
              <a:t>Administer a talent gap assessment that serves as the baseline of near-term competencies and actions that need to occur to shore up immediate gaps and guide long-term talent investments.</a:t>
            </a:r>
            <a:endParaRPr lang="en-GB" sz="1000" dirty="0">
              <a:solidFill>
                <a:srgbClr val="333333"/>
              </a:solidFill>
              <a:latin typeface="Proxima Nova Light" panose="02000506030000020004"/>
            </a:endParaRPr>
          </a:p>
        </p:txBody>
      </p:sp>
      <p:grpSp>
        <p:nvGrpSpPr>
          <p:cNvPr id="3" name="Group 2">
            <a:extLst>
              <a:ext uri="{FF2B5EF4-FFF2-40B4-BE49-F238E27FC236}">
                <a16:creationId xmlns:a16="http://schemas.microsoft.com/office/drawing/2014/main" id="{89AE99AB-212F-466B-A35C-F733BDFD2932}"/>
              </a:ext>
            </a:extLst>
          </p:cNvPr>
          <p:cNvGrpSpPr/>
          <p:nvPr/>
        </p:nvGrpSpPr>
        <p:grpSpPr>
          <a:xfrm>
            <a:off x="972425" y="3191496"/>
            <a:ext cx="3052431" cy="1518152"/>
            <a:chOff x="723907" y="3112328"/>
            <a:chExt cx="3800479" cy="2024202"/>
          </a:xfrm>
        </p:grpSpPr>
        <p:cxnSp>
          <p:nvCxnSpPr>
            <p:cNvPr id="8" name="Straight Connector 7">
              <a:extLst>
                <a:ext uri="{FF2B5EF4-FFF2-40B4-BE49-F238E27FC236}">
                  <a16:creationId xmlns:a16="http://schemas.microsoft.com/office/drawing/2014/main" id="{66CDC0D4-8207-46F3-B389-5373A29FA338}"/>
                </a:ext>
              </a:extLst>
            </p:cNvPr>
            <p:cNvCxnSpPr>
              <a:cxnSpLocks/>
            </p:cNvCxnSpPr>
            <p:nvPr/>
          </p:nvCxnSpPr>
          <p:spPr>
            <a:xfrm flipH="1">
              <a:off x="723908" y="3112328"/>
              <a:ext cx="379741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1C54C3-A988-4292-AAE5-01F32A18F429}"/>
                </a:ext>
              </a:extLst>
            </p:cNvPr>
            <p:cNvCxnSpPr>
              <a:cxnSpLocks/>
            </p:cNvCxnSpPr>
            <p:nvPr/>
          </p:nvCxnSpPr>
          <p:spPr>
            <a:xfrm flipH="1">
              <a:off x="723907" y="4032096"/>
              <a:ext cx="379741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02F6672-DA1F-4D05-804F-E0770995A94F}"/>
                </a:ext>
              </a:extLst>
            </p:cNvPr>
            <p:cNvCxnSpPr>
              <a:cxnSpLocks/>
            </p:cNvCxnSpPr>
            <p:nvPr/>
          </p:nvCxnSpPr>
          <p:spPr>
            <a:xfrm flipH="1">
              <a:off x="726972" y="5136530"/>
              <a:ext cx="379741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FCD73414-E85A-492E-A85F-E05404B6C813}"/>
              </a:ext>
            </a:extLst>
          </p:cNvPr>
          <p:cNvSpPr/>
          <p:nvPr/>
        </p:nvSpPr>
        <p:spPr>
          <a:xfrm flipH="1">
            <a:off x="1291785" y="4746784"/>
            <a:ext cx="2818458" cy="615553"/>
          </a:xfrm>
          <a:prstGeom prst="rect">
            <a:avLst/>
          </a:prstGeom>
        </p:spPr>
        <p:txBody>
          <a:bodyPr wrap="square" lIns="0" tIns="0" rIns="0" bIns="0" anchor="ctr" anchorCtr="0">
            <a:spAutoFit/>
          </a:bodyPr>
          <a:lstStyle/>
          <a:p>
            <a:r>
              <a:rPr lang="en-US" sz="1000" dirty="0">
                <a:solidFill>
                  <a:srgbClr val="333333"/>
                </a:solidFill>
                <a:latin typeface="Proxima Nova Light" panose="02000506030000020004"/>
              </a:rPr>
              <a:t>Create a talent succession plan model that defines the roles, responsibilities and demonstrated capabilities needed for advancement.</a:t>
            </a:r>
            <a:endParaRPr lang="en-GB" sz="1000" dirty="0">
              <a:solidFill>
                <a:srgbClr val="333333"/>
              </a:solidFill>
              <a:latin typeface="Proxima Nova Light" panose="02000506030000020004"/>
            </a:endParaRPr>
          </a:p>
        </p:txBody>
      </p:sp>
      <p:cxnSp>
        <p:nvCxnSpPr>
          <p:cNvPr id="17" name="Straight Connector 16">
            <a:extLst>
              <a:ext uri="{FF2B5EF4-FFF2-40B4-BE49-F238E27FC236}">
                <a16:creationId xmlns:a16="http://schemas.microsoft.com/office/drawing/2014/main" id="{84AA308C-1517-45A0-9E5E-E2ED88610F1B}"/>
              </a:ext>
            </a:extLst>
          </p:cNvPr>
          <p:cNvCxnSpPr>
            <a:cxnSpLocks/>
          </p:cNvCxnSpPr>
          <p:nvPr/>
        </p:nvCxnSpPr>
        <p:spPr>
          <a:xfrm flipV="1">
            <a:off x="4277809" y="2808319"/>
            <a:ext cx="0" cy="27178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58CD33D-0CF8-4540-B4CA-618A92F4ACCB}"/>
              </a:ext>
            </a:extLst>
          </p:cNvPr>
          <p:cNvSpPr/>
          <p:nvPr/>
        </p:nvSpPr>
        <p:spPr>
          <a:xfrm flipH="1">
            <a:off x="4767873" y="2746558"/>
            <a:ext cx="2693614" cy="615553"/>
          </a:xfrm>
          <a:prstGeom prst="rect">
            <a:avLst/>
          </a:prstGeom>
        </p:spPr>
        <p:txBody>
          <a:bodyPr wrap="square" lIns="0" tIns="0" rIns="0" bIns="0" anchor="ctr" anchorCtr="0">
            <a:spAutoFit/>
          </a:bodyPr>
          <a:lstStyle/>
          <a:p>
            <a:r>
              <a:rPr lang="en-US" sz="1000" dirty="0">
                <a:solidFill>
                  <a:srgbClr val="333333"/>
                </a:solidFill>
                <a:latin typeface="Proxima Nova Light" panose="02000506030000020004"/>
              </a:rPr>
              <a:t>Implement an employee engagement program that measures perceptions of the workforce and provides data to leadership on the true pulse of the culture and the workforce.</a:t>
            </a:r>
            <a:endParaRPr lang="en-GB" sz="1000" dirty="0">
              <a:solidFill>
                <a:srgbClr val="333333"/>
              </a:solidFill>
              <a:latin typeface="Proxima Nova Light" panose="02000506030000020004"/>
            </a:endParaRPr>
          </a:p>
        </p:txBody>
      </p:sp>
      <p:sp>
        <p:nvSpPr>
          <p:cNvPr id="27" name="Rectangle 26">
            <a:extLst>
              <a:ext uri="{FF2B5EF4-FFF2-40B4-BE49-F238E27FC236}">
                <a16:creationId xmlns:a16="http://schemas.microsoft.com/office/drawing/2014/main" id="{95E33ED8-E52B-443F-94B2-9132500D589F}"/>
              </a:ext>
            </a:extLst>
          </p:cNvPr>
          <p:cNvSpPr/>
          <p:nvPr/>
        </p:nvSpPr>
        <p:spPr>
          <a:xfrm flipH="1">
            <a:off x="4767873" y="3624606"/>
            <a:ext cx="2848058" cy="307777"/>
          </a:xfrm>
          <a:prstGeom prst="rect">
            <a:avLst/>
          </a:prstGeom>
        </p:spPr>
        <p:txBody>
          <a:bodyPr wrap="square" lIns="0" tIns="0" rIns="0" bIns="0" anchor="ctr" anchorCtr="0">
            <a:spAutoFit/>
          </a:bodyPr>
          <a:lstStyle/>
          <a:p>
            <a:r>
              <a:rPr lang="en-US" sz="1000" dirty="0">
                <a:solidFill>
                  <a:srgbClr val="333333"/>
                </a:solidFill>
                <a:latin typeface="Proxima Nova Light" panose="02000506030000020004"/>
              </a:rPr>
              <a:t>Commit to a diversity and inclusion strategy that promotes balanced hiring and development.</a:t>
            </a:r>
            <a:endParaRPr lang="en-GB" sz="1000" dirty="0">
              <a:solidFill>
                <a:srgbClr val="333333"/>
              </a:solidFill>
              <a:latin typeface="Proxima Nova Light" panose="02000506030000020004"/>
            </a:endParaRPr>
          </a:p>
        </p:txBody>
      </p:sp>
      <p:sp>
        <p:nvSpPr>
          <p:cNvPr id="28" name="Rectangle 27">
            <a:extLst>
              <a:ext uri="{FF2B5EF4-FFF2-40B4-BE49-F238E27FC236}">
                <a16:creationId xmlns:a16="http://schemas.microsoft.com/office/drawing/2014/main" id="{3151C9B9-8CF3-4B14-BE5B-6C2C7AD8A4A2}"/>
              </a:ext>
            </a:extLst>
          </p:cNvPr>
          <p:cNvSpPr/>
          <p:nvPr/>
        </p:nvSpPr>
        <p:spPr>
          <a:xfrm flipH="1">
            <a:off x="4772908" y="4194879"/>
            <a:ext cx="2843020" cy="615553"/>
          </a:xfrm>
          <a:prstGeom prst="rect">
            <a:avLst/>
          </a:prstGeom>
        </p:spPr>
        <p:txBody>
          <a:bodyPr wrap="square" lIns="0" tIns="0" rIns="0" bIns="0" anchor="ctr" anchorCtr="0">
            <a:spAutoFit/>
          </a:bodyPr>
          <a:lstStyle/>
          <a:p>
            <a:r>
              <a:rPr lang="en-US" sz="1000" dirty="0">
                <a:solidFill>
                  <a:srgbClr val="333333"/>
                </a:solidFill>
                <a:latin typeface="Proxima Nova Light" panose="02000506030000020004"/>
              </a:rPr>
              <a:t>Deliver an HR talent and tools assessment to assess if you have the internal capabilities to execute, maintain and measure against your talent management goals over time. </a:t>
            </a:r>
            <a:r>
              <a:rPr lang="en-US" sz="1000" baseline="30000" dirty="0">
                <a:solidFill>
                  <a:srgbClr val="333333"/>
                </a:solidFill>
                <a:latin typeface="Proxima Nova Light" panose="02000506030000020004"/>
              </a:rPr>
              <a:t>(35)</a:t>
            </a:r>
            <a:endParaRPr lang="en-GB" sz="1000" baseline="30000" dirty="0">
              <a:solidFill>
                <a:srgbClr val="333333"/>
              </a:solidFill>
              <a:latin typeface="Proxima Nova Light" panose="02000506030000020004"/>
            </a:endParaRPr>
          </a:p>
        </p:txBody>
      </p:sp>
      <p:grpSp>
        <p:nvGrpSpPr>
          <p:cNvPr id="9" name="Group 8">
            <a:extLst>
              <a:ext uri="{FF2B5EF4-FFF2-40B4-BE49-F238E27FC236}">
                <a16:creationId xmlns:a16="http://schemas.microsoft.com/office/drawing/2014/main" id="{0771758D-A517-43F6-9BCD-1B568E7B662C}"/>
              </a:ext>
            </a:extLst>
          </p:cNvPr>
          <p:cNvGrpSpPr/>
          <p:nvPr/>
        </p:nvGrpSpPr>
        <p:grpSpPr>
          <a:xfrm>
            <a:off x="4446209" y="3485662"/>
            <a:ext cx="3169728" cy="585662"/>
            <a:chOff x="5441603" y="3504550"/>
            <a:chExt cx="3797415" cy="780882"/>
          </a:xfrm>
        </p:grpSpPr>
        <p:cxnSp>
          <p:nvCxnSpPr>
            <p:cNvPr id="29" name="Straight Connector 28">
              <a:extLst>
                <a:ext uri="{FF2B5EF4-FFF2-40B4-BE49-F238E27FC236}">
                  <a16:creationId xmlns:a16="http://schemas.microsoft.com/office/drawing/2014/main" id="{7FED87F0-085D-45C5-82B8-C8F64480CB79}"/>
                </a:ext>
              </a:extLst>
            </p:cNvPr>
            <p:cNvCxnSpPr>
              <a:cxnSpLocks/>
            </p:cNvCxnSpPr>
            <p:nvPr/>
          </p:nvCxnSpPr>
          <p:spPr>
            <a:xfrm flipH="1">
              <a:off x="5441604" y="3504550"/>
              <a:ext cx="379741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45DEBF5-509E-43E8-9CF8-F1C24B7FD102}"/>
                </a:ext>
              </a:extLst>
            </p:cNvPr>
            <p:cNvCxnSpPr>
              <a:cxnSpLocks/>
            </p:cNvCxnSpPr>
            <p:nvPr/>
          </p:nvCxnSpPr>
          <p:spPr>
            <a:xfrm flipH="1">
              <a:off x="5441603" y="4285432"/>
              <a:ext cx="379741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2" name="Graphic 21">
            <a:extLst>
              <a:ext uri="{FF2B5EF4-FFF2-40B4-BE49-F238E27FC236}">
                <a16:creationId xmlns:a16="http://schemas.microsoft.com/office/drawing/2014/main" id="{79619FBC-36BD-4C8A-8C5A-B92B2504BB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424" y="2777334"/>
            <a:ext cx="219837" cy="219837"/>
          </a:xfrm>
          <a:prstGeom prst="rect">
            <a:avLst/>
          </a:prstGeom>
        </p:spPr>
      </p:pic>
      <p:pic>
        <p:nvPicPr>
          <p:cNvPr id="23" name="Graphic 22">
            <a:extLst>
              <a:ext uri="{FF2B5EF4-FFF2-40B4-BE49-F238E27FC236}">
                <a16:creationId xmlns:a16="http://schemas.microsoft.com/office/drawing/2014/main" id="{BA828C96-4BE4-43CB-BA1D-D28C5DABF6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424" y="3328661"/>
            <a:ext cx="219837" cy="219837"/>
          </a:xfrm>
          <a:prstGeom prst="rect">
            <a:avLst/>
          </a:prstGeom>
        </p:spPr>
      </p:pic>
      <p:pic>
        <p:nvPicPr>
          <p:cNvPr id="24" name="Graphic 23">
            <a:extLst>
              <a:ext uri="{FF2B5EF4-FFF2-40B4-BE49-F238E27FC236}">
                <a16:creationId xmlns:a16="http://schemas.microsoft.com/office/drawing/2014/main" id="{9D1C8748-49D7-4B32-A71A-E9FBEB791A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425" y="4158088"/>
            <a:ext cx="219837" cy="219837"/>
          </a:xfrm>
          <a:prstGeom prst="rect">
            <a:avLst/>
          </a:prstGeom>
        </p:spPr>
      </p:pic>
      <p:pic>
        <p:nvPicPr>
          <p:cNvPr id="25" name="Graphic 24">
            <a:extLst>
              <a:ext uri="{FF2B5EF4-FFF2-40B4-BE49-F238E27FC236}">
                <a16:creationId xmlns:a16="http://schemas.microsoft.com/office/drawing/2014/main" id="{C56005E7-C215-48B9-93F0-17D89174D4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424" y="4846811"/>
            <a:ext cx="219837" cy="219837"/>
          </a:xfrm>
          <a:prstGeom prst="rect">
            <a:avLst/>
          </a:prstGeom>
        </p:spPr>
      </p:pic>
      <p:pic>
        <p:nvPicPr>
          <p:cNvPr id="31" name="Graphic 30">
            <a:extLst>
              <a:ext uri="{FF2B5EF4-FFF2-40B4-BE49-F238E27FC236}">
                <a16:creationId xmlns:a16="http://schemas.microsoft.com/office/drawing/2014/main" id="{BA79CDCF-57AF-43FD-918D-5807CE70A5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6210" y="2777334"/>
            <a:ext cx="219837" cy="219837"/>
          </a:xfrm>
          <a:prstGeom prst="rect">
            <a:avLst/>
          </a:prstGeom>
        </p:spPr>
      </p:pic>
      <p:pic>
        <p:nvPicPr>
          <p:cNvPr id="32" name="Graphic 31">
            <a:extLst>
              <a:ext uri="{FF2B5EF4-FFF2-40B4-BE49-F238E27FC236}">
                <a16:creationId xmlns:a16="http://schemas.microsoft.com/office/drawing/2014/main" id="{7ED5A93D-4D09-45C2-B979-3124B8912F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6210" y="3661486"/>
            <a:ext cx="219837" cy="219837"/>
          </a:xfrm>
          <a:prstGeom prst="rect">
            <a:avLst/>
          </a:prstGeom>
        </p:spPr>
      </p:pic>
      <p:pic>
        <p:nvPicPr>
          <p:cNvPr id="33" name="Graphic 32">
            <a:extLst>
              <a:ext uri="{FF2B5EF4-FFF2-40B4-BE49-F238E27FC236}">
                <a16:creationId xmlns:a16="http://schemas.microsoft.com/office/drawing/2014/main" id="{5C154287-A6AA-4D47-8A16-68ED437955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6210" y="4246459"/>
            <a:ext cx="219837" cy="219837"/>
          </a:xfrm>
          <a:prstGeom prst="rect">
            <a:avLst/>
          </a:prstGeom>
        </p:spPr>
      </p:pic>
      <p:sp>
        <p:nvSpPr>
          <p:cNvPr id="39" name="Rectangle 38">
            <a:extLst>
              <a:ext uri="{FF2B5EF4-FFF2-40B4-BE49-F238E27FC236}">
                <a16:creationId xmlns:a16="http://schemas.microsoft.com/office/drawing/2014/main" id="{20A395C7-B0A9-4DCE-BD84-0B71851B9C99}"/>
              </a:ext>
            </a:extLst>
          </p:cNvPr>
          <p:cNvSpPr/>
          <p:nvPr/>
        </p:nvSpPr>
        <p:spPr>
          <a:xfrm>
            <a:off x="8846345" y="0"/>
            <a:ext cx="1593057" cy="236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TALENT DEVELOPMENT</a:t>
            </a:r>
          </a:p>
        </p:txBody>
      </p:sp>
    </p:spTree>
    <p:extLst>
      <p:ext uri="{BB962C8B-B14F-4D97-AF65-F5344CB8AC3E}">
        <p14:creationId xmlns:p14="http://schemas.microsoft.com/office/powerpoint/2010/main" val="467412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4C730F-4C16-4A17-9CA8-E54207CE1653}"/>
              </a:ext>
            </a:extLst>
          </p:cNvPr>
          <p:cNvSpPr/>
          <p:nvPr/>
        </p:nvSpPr>
        <p:spPr>
          <a:xfrm>
            <a:off x="1524000" y="2977359"/>
            <a:ext cx="9144000" cy="18533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0772996D-A71B-46AB-91AD-21E83E4CAE85}"/>
              </a:ext>
            </a:extLst>
          </p:cNvPr>
          <p:cNvSpPr/>
          <p:nvPr/>
        </p:nvSpPr>
        <p:spPr>
          <a:xfrm>
            <a:off x="2380706" y="2304249"/>
            <a:ext cx="1326605" cy="1326605"/>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289A92B-3D63-41ED-8B4F-AEC2CD8BF004}"/>
              </a:ext>
            </a:extLst>
          </p:cNvPr>
          <p:cNvSpPr>
            <a:spLocks noGrp="1"/>
          </p:cNvSpPr>
          <p:nvPr>
            <p:ph type="title" idx="4294967295"/>
          </p:nvPr>
        </p:nvSpPr>
        <p:spPr>
          <a:xfrm>
            <a:off x="543182" y="411101"/>
            <a:ext cx="10656887" cy="792163"/>
          </a:xfrm>
        </p:spPr>
        <p:txBody>
          <a:bodyPr>
            <a:noAutofit/>
          </a:bodyPr>
          <a:lstStyle/>
          <a:p>
            <a:r>
              <a:rPr lang="en-US" sz="2800" b="1" dirty="0">
                <a:solidFill>
                  <a:srgbClr val="1B3B68"/>
                </a:solidFill>
                <a:latin typeface="Proxima Nova Light" panose="02000506030000020004"/>
              </a:rPr>
              <a:t>BEST PRACTICES FOR ALL: </a:t>
            </a:r>
            <a:br>
              <a:rPr lang="en-US" sz="2800" b="1" dirty="0">
                <a:solidFill>
                  <a:srgbClr val="1B3B68"/>
                </a:solidFill>
                <a:latin typeface="Proxima Nova Light" panose="02000506030000020004"/>
              </a:rPr>
            </a:br>
            <a:r>
              <a:rPr lang="en-US" sz="2800" b="1" dirty="0">
                <a:solidFill>
                  <a:srgbClr val="1B3B68"/>
                </a:solidFill>
                <a:latin typeface="Proxima Nova Light" panose="02000506030000020004"/>
              </a:rPr>
              <a:t>TALENT DEVELOPMENT </a:t>
            </a:r>
          </a:p>
        </p:txBody>
      </p:sp>
      <p:cxnSp>
        <p:nvCxnSpPr>
          <p:cNvPr id="5" name="Straight Connector 4">
            <a:extLst>
              <a:ext uri="{FF2B5EF4-FFF2-40B4-BE49-F238E27FC236}">
                <a16:creationId xmlns:a16="http://schemas.microsoft.com/office/drawing/2014/main" id="{F344AEEF-C8EE-4931-B1B0-E33A8C19A567}"/>
              </a:ext>
            </a:extLst>
          </p:cNvPr>
          <p:cNvCxnSpPr>
            <a:cxnSpLocks/>
          </p:cNvCxnSpPr>
          <p:nvPr/>
        </p:nvCxnSpPr>
        <p:spPr>
          <a:xfrm>
            <a:off x="4570154" y="3152372"/>
            <a:ext cx="0" cy="15148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5DA018E-DDD5-4B42-87BD-0721CC5BCA7A}"/>
              </a:ext>
            </a:extLst>
          </p:cNvPr>
          <p:cNvSpPr/>
          <p:nvPr/>
        </p:nvSpPr>
        <p:spPr>
          <a:xfrm>
            <a:off x="1754510" y="3884061"/>
            <a:ext cx="2579597" cy="563978"/>
          </a:xfrm>
          <a:prstGeom prst="rect">
            <a:avLst/>
          </a:prstGeom>
        </p:spPr>
        <p:txBody>
          <a:bodyPr wrap="square" lIns="0" tIns="0" rIns="0" bIns="0">
            <a:noAutofit/>
          </a:bodyPr>
          <a:lstStyle/>
          <a:p>
            <a:pPr algn="ctr"/>
            <a:r>
              <a:rPr lang="en-US" sz="1400" dirty="0">
                <a:solidFill>
                  <a:srgbClr val="333333"/>
                </a:solidFill>
                <a:latin typeface="Proxima Nova Light" panose="02000506030000020004"/>
              </a:rPr>
              <a:t>Secure C-suite buy in for your talent management strategy.</a:t>
            </a:r>
            <a:endParaRPr lang="en-US" sz="1400" baseline="30000" dirty="0">
              <a:solidFill>
                <a:srgbClr val="333333"/>
              </a:solidFill>
              <a:latin typeface="Proxima Nova Light" panose="02000506030000020004"/>
            </a:endParaRPr>
          </a:p>
        </p:txBody>
      </p:sp>
      <p:sp>
        <p:nvSpPr>
          <p:cNvPr id="11" name="Rectangle 10">
            <a:extLst>
              <a:ext uri="{FF2B5EF4-FFF2-40B4-BE49-F238E27FC236}">
                <a16:creationId xmlns:a16="http://schemas.microsoft.com/office/drawing/2014/main" id="{C1F2AC3B-0841-44C3-9C18-8C23BD743949}"/>
              </a:ext>
            </a:extLst>
          </p:cNvPr>
          <p:cNvSpPr/>
          <p:nvPr/>
        </p:nvSpPr>
        <p:spPr>
          <a:xfrm>
            <a:off x="4806203" y="3884061"/>
            <a:ext cx="2579597" cy="563978"/>
          </a:xfrm>
          <a:prstGeom prst="rect">
            <a:avLst/>
          </a:prstGeom>
        </p:spPr>
        <p:txBody>
          <a:bodyPr wrap="square" lIns="0" tIns="0" rIns="0" bIns="0">
            <a:noAutofit/>
          </a:bodyPr>
          <a:lstStyle/>
          <a:p>
            <a:pPr algn="ctr"/>
            <a:r>
              <a:rPr lang="en-US" sz="1400" dirty="0">
                <a:solidFill>
                  <a:srgbClr val="333333"/>
                </a:solidFill>
                <a:latin typeface="Proxima Nova Light" panose="02000506030000020004"/>
              </a:rPr>
              <a:t>Provide a standardize talent review and feedback processes.</a:t>
            </a:r>
            <a:endParaRPr lang="en-US" sz="1400" baseline="30000" dirty="0">
              <a:solidFill>
                <a:srgbClr val="333333"/>
              </a:solidFill>
              <a:latin typeface="Proxima Nova Light" panose="02000506030000020004"/>
            </a:endParaRPr>
          </a:p>
        </p:txBody>
      </p:sp>
      <p:sp>
        <p:nvSpPr>
          <p:cNvPr id="12" name="Rectangle 11">
            <a:extLst>
              <a:ext uri="{FF2B5EF4-FFF2-40B4-BE49-F238E27FC236}">
                <a16:creationId xmlns:a16="http://schemas.microsoft.com/office/drawing/2014/main" id="{992B373E-8D1E-402E-8F07-7133767CECDA}"/>
              </a:ext>
            </a:extLst>
          </p:cNvPr>
          <p:cNvSpPr/>
          <p:nvPr/>
        </p:nvSpPr>
        <p:spPr>
          <a:xfrm>
            <a:off x="7859094" y="3884061"/>
            <a:ext cx="2579597" cy="563978"/>
          </a:xfrm>
          <a:prstGeom prst="rect">
            <a:avLst/>
          </a:prstGeom>
        </p:spPr>
        <p:txBody>
          <a:bodyPr wrap="square" lIns="0" tIns="0" rIns="0" bIns="0">
            <a:noAutofit/>
          </a:bodyPr>
          <a:lstStyle/>
          <a:p>
            <a:pPr algn="ctr"/>
            <a:r>
              <a:rPr lang="en-US" sz="1400" dirty="0">
                <a:solidFill>
                  <a:srgbClr val="333333"/>
                </a:solidFill>
                <a:latin typeface="Proxima Nova Light" panose="02000506030000020004"/>
              </a:rPr>
              <a:t>Increase visibility of talent management initiatives.</a:t>
            </a:r>
            <a:endParaRPr lang="en-US" sz="1400" baseline="30000" dirty="0">
              <a:solidFill>
                <a:srgbClr val="333333"/>
              </a:solidFill>
              <a:latin typeface="Proxima Nova Light" panose="02000506030000020004"/>
            </a:endParaRPr>
          </a:p>
        </p:txBody>
      </p:sp>
      <p:cxnSp>
        <p:nvCxnSpPr>
          <p:cNvPr id="21" name="Straight Connector 20">
            <a:extLst>
              <a:ext uri="{FF2B5EF4-FFF2-40B4-BE49-F238E27FC236}">
                <a16:creationId xmlns:a16="http://schemas.microsoft.com/office/drawing/2014/main" id="{6F1AC0A2-1F53-4A23-890F-429A3F89F1C3}"/>
              </a:ext>
            </a:extLst>
          </p:cNvPr>
          <p:cNvCxnSpPr>
            <a:cxnSpLocks/>
          </p:cNvCxnSpPr>
          <p:nvPr/>
        </p:nvCxnSpPr>
        <p:spPr>
          <a:xfrm>
            <a:off x="7622446" y="3152372"/>
            <a:ext cx="0" cy="15148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A2C711F0-1075-49AC-A289-EDC5C25E3CB0}"/>
              </a:ext>
            </a:extLst>
          </p:cNvPr>
          <p:cNvSpPr/>
          <p:nvPr/>
        </p:nvSpPr>
        <p:spPr>
          <a:xfrm>
            <a:off x="5432998" y="2304249"/>
            <a:ext cx="1326605" cy="1326605"/>
          </a:xfrm>
          <a:prstGeom prst="ellipse">
            <a:avLst/>
          </a:prstGeom>
          <a:solidFill>
            <a:srgbClr val="FCC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23C38800-3CBC-417B-ACBC-7071B0D15C05}"/>
              </a:ext>
            </a:extLst>
          </p:cNvPr>
          <p:cNvSpPr/>
          <p:nvPr/>
        </p:nvSpPr>
        <p:spPr>
          <a:xfrm>
            <a:off x="8481922" y="2304249"/>
            <a:ext cx="1326605" cy="1326605"/>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Graphic 27">
            <a:extLst>
              <a:ext uri="{FF2B5EF4-FFF2-40B4-BE49-F238E27FC236}">
                <a16:creationId xmlns:a16="http://schemas.microsoft.com/office/drawing/2014/main" id="{A0A8664F-110F-4137-A6AA-1333D6119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1626" y="2657452"/>
            <a:ext cx="620198" cy="620198"/>
          </a:xfrm>
          <a:prstGeom prst="rect">
            <a:avLst/>
          </a:prstGeom>
        </p:spPr>
      </p:pic>
      <p:pic>
        <p:nvPicPr>
          <p:cNvPr id="32" name="Graphic 31">
            <a:extLst>
              <a:ext uri="{FF2B5EF4-FFF2-40B4-BE49-F238E27FC236}">
                <a16:creationId xmlns:a16="http://schemas.microsoft.com/office/drawing/2014/main" id="{BAB71B88-1969-446E-AFF6-440C6702C24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17045"/>
          <a:stretch/>
        </p:blipFill>
        <p:spPr>
          <a:xfrm>
            <a:off x="2686821" y="2581247"/>
            <a:ext cx="714375" cy="740762"/>
          </a:xfrm>
          <a:prstGeom prst="rect">
            <a:avLst/>
          </a:prstGeom>
        </p:spPr>
      </p:pic>
      <p:grpSp>
        <p:nvGrpSpPr>
          <p:cNvPr id="35" name="Group 34">
            <a:extLst>
              <a:ext uri="{FF2B5EF4-FFF2-40B4-BE49-F238E27FC236}">
                <a16:creationId xmlns:a16="http://schemas.microsoft.com/office/drawing/2014/main" id="{73F6CBBC-85EA-4078-B8BD-C8DEBEF5A9B3}"/>
              </a:ext>
            </a:extLst>
          </p:cNvPr>
          <p:cNvGrpSpPr/>
          <p:nvPr/>
        </p:nvGrpSpPr>
        <p:grpSpPr>
          <a:xfrm>
            <a:off x="8722400" y="2495854"/>
            <a:ext cx="841301" cy="790790"/>
            <a:chOff x="-3422650" y="932418"/>
            <a:chExt cx="2381250" cy="2238283"/>
          </a:xfrm>
          <a:solidFill>
            <a:schemeClr val="bg1"/>
          </a:solidFill>
        </p:grpSpPr>
        <p:pic>
          <p:nvPicPr>
            <p:cNvPr id="30" name="Graphic 29">
              <a:extLst>
                <a:ext uri="{FF2B5EF4-FFF2-40B4-BE49-F238E27FC236}">
                  <a16:creationId xmlns:a16="http://schemas.microsoft.com/office/drawing/2014/main" id="{A2B89760-0075-4105-87FA-C81C5FB86822}"/>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24803"/>
            <a:stretch/>
          </p:blipFill>
          <p:spPr>
            <a:xfrm>
              <a:off x="-3422650" y="932418"/>
              <a:ext cx="2381250" cy="2238283"/>
            </a:xfrm>
            <a:prstGeom prst="rect">
              <a:avLst/>
            </a:prstGeom>
          </p:spPr>
        </p:pic>
        <p:pic>
          <p:nvPicPr>
            <p:cNvPr id="34" name="Graphic 33">
              <a:extLst>
                <a:ext uri="{FF2B5EF4-FFF2-40B4-BE49-F238E27FC236}">
                  <a16:creationId xmlns:a16="http://schemas.microsoft.com/office/drawing/2014/main" id="{D863F719-8CC5-42FF-BCD3-832976CD3B6A}"/>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16977"/>
            <a:stretch/>
          </p:blipFill>
          <p:spPr>
            <a:xfrm>
              <a:off x="-2786843" y="1528481"/>
              <a:ext cx="827836" cy="859120"/>
            </a:xfrm>
            <a:prstGeom prst="rect">
              <a:avLst/>
            </a:prstGeom>
          </p:spPr>
        </p:pic>
      </p:grpSp>
      <p:sp>
        <p:nvSpPr>
          <p:cNvPr id="36" name="Rectangle 35">
            <a:extLst>
              <a:ext uri="{FF2B5EF4-FFF2-40B4-BE49-F238E27FC236}">
                <a16:creationId xmlns:a16="http://schemas.microsoft.com/office/drawing/2014/main" id="{CE37D12E-EAF5-4755-B8A7-6A391A27929D}"/>
              </a:ext>
            </a:extLst>
          </p:cNvPr>
          <p:cNvSpPr/>
          <p:nvPr/>
        </p:nvSpPr>
        <p:spPr>
          <a:xfrm>
            <a:off x="1524000" y="4821158"/>
            <a:ext cx="9144000" cy="1040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Rectangle 18">
            <a:extLst>
              <a:ext uri="{FF2B5EF4-FFF2-40B4-BE49-F238E27FC236}">
                <a16:creationId xmlns:a16="http://schemas.microsoft.com/office/drawing/2014/main" id="{82772DF4-52CB-4349-AF97-7D1A26B6A9FA}"/>
              </a:ext>
            </a:extLst>
          </p:cNvPr>
          <p:cNvSpPr/>
          <p:nvPr/>
        </p:nvSpPr>
        <p:spPr>
          <a:xfrm>
            <a:off x="8846345" y="0"/>
            <a:ext cx="1593057" cy="236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TALENT DEVELOPMENT</a:t>
            </a:r>
          </a:p>
        </p:txBody>
      </p:sp>
    </p:spTree>
    <p:extLst>
      <p:ext uri="{BB962C8B-B14F-4D97-AF65-F5344CB8AC3E}">
        <p14:creationId xmlns:p14="http://schemas.microsoft.com/office/powerpoint/2010/main" val="2056713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4E75E-9EC9-4045-9B48-A79D8DF1051D}"/>
              </a:ext>
            </a:extLst>
          </p:cNvPr>
          <p:cNvSpPr>
            <a:spLocks noGrp="1"/>
          </p:cNvSpPr>
          <p:nvPr>
            <p:ph type="title" idx="4294967295"/>
          </p:nvPr>
        </p:nvSpPr>
        <p:spPr>
          <a:xfrm>
            <a:off x="553250" y="403858"/>
            <a:ext cx="11041062" cy="792163"/>
          </a:xfrm>
        </p:spPr>
        <p:txBody>
          <a:bodyPr>
            <a:noAutofit/>
          </a:bodyPr>
          <a:lstStyle/>
          <a:p>
            <a:r>
              <a:rPr lang="en-US" sz="2800" b="1" dirty="0">
                <a:solidFill>
                  <a:srgbClr val="1B3B68"/>
                </a:solidFill>
                <a:latin typeface="Proxima Nova Light" panose="02000506030000020004"/>
              </a:rPr>
              <a:t>BEST PRACTICES FOR VETERANS: TALENT DEVELOPMENT</a:t>
            </a:r>
          </a:p>
        </p:txBody>
      </p:sp>
      <p:sp>
        <p:nvSpPr>
          <p:cNvPr id="3" name="Footer Placeholder 2">
            <a:extLst>
              <a:ext uri="{FF2B5EF4-FFF2-40B4-BE49-F238E27FC236}">
                <a16:creationId xmlns:a16="http://schemas.microsoft.com/office/drawing/2014/main" id="{42239822-A540-4B01-9096-6CF1A166E1F9}"/>
              </a:ext>
            </a:extLst>
          </p:cNvPr>
          <p:cNvSpPr>
            <a:spLocks noGrp="1"/>
          </p:cNvSpPr>
          <p:nvPr>
            <p:ph type="ftr" sz="quarter" idx="4294967295"/>
          </p:nvPr>
        </p:nvSpPr>
        <p:spPr>
          <a:xfrm>
            <a:off x="0" y="5768975"/>
            <a:ext cx="11366500" cy="365125"/>
          </a:xfrm>
        </p:spPr>
        <p:txBody>
          <a:bodyPr/>
          <a:lstStyle/>
          <a:p>
            <a:r>
              <a:rPr lang="en-US"/>
              <a:t>Footer</a:t>
            </a:r>
            <a:endParaRPr lang="en-US" dirty="0"/>
          </a:p>
        </p:txBody>
      </p:sp>
      <p:sp>
        <p:nvSpPr>
          <p:cNvPr id="4" name="Rectangle 3">
            <a:extLst>
              <a:ext uri="{FF2B5EF4-FFF2-40B4-BE49-F238E27FC236}">
                <a16:creationId xmlns:a16="http://schemas.microsoft.com/office/drawing/2014/main" id="{14773BA7-EEC0-4E2F-BAA6-423FB35C2210}"/>
              </a:ext>
            </a:extLst>
          </p:cNvPr>
          <p:cNvSpPr/>
          <p:nvPr/>
        </p:nvSpPr>
        <p:spPr>
          <a:xfrm>
            <a:off x="0" y="1514474"/>
            <a:ext cx="3202410" cy="4617720"/>
          </a:xfrm>
          <a:prstGeom prst="rect">
            <a:avLst/>
          </a:prstGeom>
          <a:solidFill>
            <a:srgbClr val="1B3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5" name="Rectangle 4">
            <a:extLst>
              <a:ext uri="{FF2B5EF4-FFF2-40B4-BE49-F238E27FC236}">
                <a16:creationId xmlns:a16="http://schemas.microsoft.com/office/drawing/2014/main" id="{415D343C-A88B-4105-BFC6-6B48765AC986}"/>
              </a:ext>
            </a:extLst>
          </p:cNvPr>
          <p:cNvSpPr/>
          <p:nvPr/>
        </p:nvSpPr>
        <p:spPr>
          <a:xfrm rot="5400000">
            <a:off x="895884" y="3774418"/>
            <a:ext cx="4617720" cy="97831"/>
          </a:xfrm>
          <a:prstGeom prst="rect">
            <a:avLst/>
          </a:prstGeom>
          <a:solidFill>
            <a:srgbClr val="1B3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5B9CA81-1DD0-460B-A9F0-AB209DD3CFAC}"/>
              </a:ext>
            </a:extLst>
          </p:cNvPr>
          <p:cNvSpPr/>
          <p:nvPr/>
        </p:nvSpPr>
        <p:spPr>
          <a:xfrm>
            <a:off x="3253660" y="1514473"/>
            <a:ext cx="8938340" cy="4617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333333"/>
              </a:solidFill>
              <a:latin typeface="Proxima Nova Light" panose="02000506030000020004"/>
            </a:endParaRPr>
          </a:p>
        </p:txBody>
      </p:sp>
      <p:grpSp>
        <p:nvGrpSpPr>
          <p:cNvPr id="8" name="Group 7">
            <a:extLst>
              <a:ext uri="{FF2B5EF4-FFF2-40B4-BE49-F238E27FC236}">
                <a16:creationId xmlns:a16="http://schemas.microsoft.com/office/drawing/2014/main" id="{834DB382-2BFE-4D9F-8F02-131D5D20C508}"/>
              </a:ext>
            </a:extLst>
          </p:cNvPr>
          <p:cNvGrpSpPr/>
          <p:nvPr/>
        </p:nvGrpSpPr>
        <p:grpSpPr>
          <a:xfrm>
            <a:off x="3607921" y="4200506"/>
            <a:ext cx="8279272" cy="830997"/>
            <a:chOff x="3607921" y="4121709"/>
            <a:chExt cx="8279272" cy="830997"/>
          </a:xfrm>
        </p:grpSpPr>
        <p:sp>
          <p:nvSpPr>
            <p:cNvPr id="9" name="Rectangle 8">
              <a:extLst>
                <a:ext uri="{FF2B5EF4-FFF2-40B4-BE49-F238E27FC236}">
                  <a16:creationId xmlns:a16="http://schemas.microsoft.com/office/drawing/2014/main" id="{F7B9C6B9-ADEC-4B2E-BDFC-2EA79CC016ED}"/>
                </a:ext>
              </a:extLst>
            </p:cNvPr>
            <p:cNvSpPr/>
            <p:nvPr/>
          </p:nvSpPr>
          <p:spPr>
            <a:xfrm>
              <a:off x="4073505" y="4121709"/>
              <a:ext cx="7813688" cy="830997"/>
            </a:xfrm>
            <a:prstGeom prst="rect">
              <a:avLst/>
            </a:prstGeom>
          </p:spPr>
          <p:txBody>
            <a:bodyPr wrap="square" lIns="0" tIns="0" rIns="0" bIns="0" anchor="t" anchorCtr="0">
              <a:spAutoFit/>
            </a:bodyPr>
            <a:lstStyle/>
            <a:p>
              <a:r>
                <a:rPr lang="en-US" dirty="0">
                  <a:solidFill>
                    <a:srgbClr val="333333"/>
                  </a:solidFill>
                  <a:latin typeface="Proxima Nova Light" panose="02000506030000020004"/>
                </a:rPr>
                <a:t>Potential and readiness are not the same. Take the time to develop veterans to get the right mix of experience, skills and personal qualities to assume additional organizational responsibilities and leadership.</a:t>
              </a:r>
            </a:p>
          </p:txBody>
        </p:sp>
        <p:pic>
          <p:nvPicPr>
            <p:cNvPr id="10" name="Graphic 9">
              <a:extLst>
                <a:ext uri="{FF2B5EF4-FFF2-40B4-BE49-F238E27FC236}">
                  <a16:creationId xmlns:a16="http://schemas.microsoft.com/office/drawing/2014/main" id="{27C38C24-5687-4CB0-8C10-953427E505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7921" y="4193607"/>
              <a:ext cx="293116" cy="293116"/>
            </a:xfrm>
            <a:prstGeom prst="rect">
              <a:avLst/>
            </a:prstGeom>
          </p:spPr>
        </p:pic>
      </p:grpSp>
      <p:pic>
        <p:nvPicPr>
          <p:cNvPr id="11" name="Graphic 10">
            <a:extLst>
              <a:ext uri="{FF2B5EF4-FFF2-40B4-BE49-F238E27FC236}">
                <a16:creationId xmlns:a16="http://schemas.microsoft.com/office/drawing/2014/main" id="{0EB3AF4F-2A6E-4330-9BE3-A18F97C635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250" y="2739542"/>
            <a:ext cx="2095910" cy="2095910"/>
          </a:xfrm>
          <a:prstGeom prst="rect">
            <a:avLst/>
          </a:prstGeom>
        </p:spPr>
      </p:pic>
      <p:grpSp>
        <p:nvGrpSpPr>
          <p:cNvPr id="12" name="Group 11">
            <a:extLst>
              <a:ext uri="{FF2B5EF4-FFF2-40B4-BE49-F238E27FC236}">
                <a16:creationId xmlns:a16="http://schemas.microsoft.com/office/drawing/2014/main" id="{A97EF9D7-EFDF-4E64-B63E-BB23AB1B7A6D}"/>
              </a:ext>
            </a:extLst>
          </p:cNvPr>
          <p:cNvGrpSpPr/>
          <p:nvPr/>
        </p:nvGrpSpPr>
        <p:grpSpPr>
          <a:xfrm>
            <a:off x="3607921" y="3093464"/>
            <a:ext cx="8279279" cy="757681"/>
            <a:chOff x="3607921" y="2785103"/>
            <a:chExt cx="8279279" cy="757681"/>
          </a:xfrm>
        </p:grpSpPr>
        <p:sp>
          <p:nvSpPr>
            <p:cNvPr id="13" name="Rectangle 12">
              <a:extLst>
                <a:ext uri="{FF2B5EF4-FFF2-40B4-BE49-F238E27FC236}">
                  <a16:creationId xmlns:a16="http://schemas.microsoft.com/office/drawing/2014/main" id="{D25B29AC-62FB-4F33-B1D5-B22C6036B4B9}"/>
                </a:ext>
              </a:extLst>
            </p:cNvPr>
            <p:cNvSpPr/>
            <p:nvPr/>
          </p:nvSpPr>
          <p:spPr>
            <a:xfrm>
              <a:off x="4073506" y="2793162"/>
              <a:ext cx="7813694" cy="276999"/>
            </a:xfrm>
            <a:prstGeom prst="rect">
              <a:avLst/>
            </a:prstGeom>
          </p:spPr>
          <p:txBody>
            <a:bodyPr wrap="square" lIns="0" tIns="0" rIns="0" bIns="0" anchor="t" anchorCtr="0">
              <a:spAutoFit/>
            </a:bodyPr>
            <a:lstStyle/>
            <a:p>
              <a:r>
                <a:rPr lang="en-US" dirty="0">
                  <a:solidFill>
                    <a:srgbClr val="333333"/>
                  </a:solidFill>
                  <a:latin typeface="Proxima Nova Light" panose="02000506030000020004"/>
                </a:rPr>
                <a:t>Be able to say what’s next:</a:t>
              </a:r>
            </a:p>
          </p:txBody>
        </p:sp>
        <p:pic>
          <p:nvPicPr>
            <p:cNvPr id="14" name="Graphic 13">
              <a:extLst>
                <a:ext uri="{FF2B5EF4-FFF2-40B4-BE49-F238E27FC236}">
                  <a16:creationId xmlns:a16="http://schemas.microsoft.com/office/drawing/2014/main" id="{C7032752-A5E3-44F6-A052-FBAB3DF518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7921" y="2785103"/>
              <a:ext cx="293116" cy="293116"/>
            </a:xfrm>
            <a:prstGeom prst="rect">
              <a:avLst/>
            </a:prstGeom>
          </p:spPr>
        </p:pic>
        <p:sp>
          <p:nvSpPr>
            <p:cNvPr id="15" name="Rectangle 14">
              <a:extLst>
                <a:ext uri="{FF2B5EF4-FFF2-40B4-BE49-F238E27FC236}">
                  <a16:creationId xmlns:a16="http://schemas.microsoft.com/office/drawing/2014/main" id="{66F6F8D2-E90F-44A5-B01F-9399FB1B18D2}"/>
                </a:ext>
              </a:extLst>
            </p:cNvPr>
            <p:cNvSpPr/>
            <p:nvPr/>
          </p:nvSpPr>
          <p:spPr>
            <a:xfrm>
              <a:off x="4073505" y="3111897"/>
              <a:ext cx="7813688" cy="430887"/>
            </a:xfrm>
            <a:prstGeom prst="rect">
              <a:avLst/>
            </a:prstGeom>
          </p:spPr>
          <p:txBody>
            <a:bodyPr wrap="square" lIns="0" tIns="0" rIns="0" bIns="0" anchor="t" anchorCtr="0">
              <a:spAutoFit/>
            </a:bodyPr>
            <a:lstStyle/>
            <a:p>
              <a:pPr marL="182880" indent="-182880">
                <a:buFont typeface="Arial" panose="020B0604020202020204" pitchFamily="34" charset="0"/>
                <a:buChar char="•"/>
              </a:pPr>
              <a:r>
                <a:rPr lang="en-US" sz="1400" dirty="0">
                  <a:solidFill>
                    <a:srgbClr val="333333"/>
                  </a:solidFill>
                  <a:latin typeface="Proxima Nova Light" panose="02000506030000020004"/>
                </a:rPr>
                <a:t>Share opportunities for further development, training and certification.</a:t>
              </a:r>
            </a:p>
            <a:p>
              <a:pPr marL="182880" indent="-182880">
                <a:buFont typeface="Arial" panose="020B0604020202020204" pitchFamily="34" charset="0"/>
                <a:buChar char="•"/>
              </a:pPr>
              <a:r>
                <a:rPr lang="en-US" sz="1400" dirty="0">
                  <a:solidFill>
                    <a:srgbClr val="333333"/>
                  </a:solidFill>
                  <a:latin typeface="Proxima Nova Light" panose="02000506030000020004"/>
                </a:rPr>
                <a:t>Opportunities to expand, move, repurpose, or refocus as needed.</a:t>
              </a:r>
            </a:p>
          </p:txBody>
        </p:sp>
      </p:grpSp>
      <p:grpSp>
        <p:nvGrpSpPr>
          <p:cNvPr id="16" name="Group 15">
            <a:extLst>
              <a:ext uri="{FF2B5EF4-FFF2-40B4-BE49-F238E27FC236}">
                <a16:creationId xmlns:a16="http://schemas.microsoft.com/office/drawing/2014/main" id="{12C8AD5A-D274-475B-B168-095CE9774099}"/>
              </a:ext>
            </a:extLst>
          </p:cNvPr>
          <p:cNvGrpSpPr/>
          <p:nvPr/>
        </p:nvGrpSpPr>
        <p:grpSpPr>
          <a:xfrm>
            <a:off x="3607921" y="1913106"/>
            <a:ext cx="7669679" cy="830997"/>
            <a:chOff x="3607921" y="1581269"/>
            <a:chExt cx="7669679" cy="830997"/>
          </a:xfrm>
        </p:grpSpPr>
        <p:sp>
          <p:nvSpPr>
            <p:cNvPr id="17" name="Rectangle 16">
              <a:extLst>
                <a:ext uri="{FF2B5EF4-FFF2-40B4-BE49-F238E27FC236}">
                  <a16:creationId xmlns:a16="http://schemas.microsoft.com/office/drawing/2014/main" id="{4912C349-18F0-4C5F-94B6-428E82C6BA7A}"/>
                </a:ext>
              </a:extLst>
            </p:cNvPr>
            <p:cNvSpPr/>
            <p:nvPr/>
          </p:nvSpPr>
          <p:spPr>
            <a:xfrm>
              <a:off x="4073505" y="1581269"/>
              <a:ext cx="7204095" cy="830997"/>
            </a:xfrm>
            <a:prstGeom prst="rect">
              <a:avLst/>
            </a:prstGeom>
          </p:spPr>
          <p:txBody>
            <a:bodyPr wrap="square" lIns="0" tIns="0" rIns="0" bIns="0" anchor="t" anchorCtr="0">
              <a:spAutoFit/>
            </a:bodyPr>
            <a:lstStyle/>
            <a:p>
              <a:r>
                <a:rPr lang="en-US" dirty="0">
                  <a:solidFill>
                    <a:srgbClr val="333333"/>
                  </a:solidFill>
                  <a:latin typeface="Proxima Nova Light" panose="02000506030000020004"/>
                </a:rPr>
                <a:t>Explain policies and procedures in a transparent and proactive manner, while setting up informal checkpoints and feedback sessions in advance of formal evaluations.</a:t>
              </a:r>
            </a:p>
          </p:txBody>
        </p:sp>
        <p:pic>
          <p:nvPicPr>
            <p:cNvPr id="18" name="Graphic 17">
              <a:extLst>
                <a:ext uri="{FF2B5EF4-FFF2-40B4-BE49-F238E27FC236}">
                  <a16:creationId xmlns:a16="http://schemas.microsoft.com/office/drawing/2014/main" id="{2AB59D16-6E89-458B-8513-2C3F60EB43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7921" y="1654172"/>
              <a:ext cx="293116" cy="293116"/>
            </a:xfrm>
            <a:prstGeom prst="rect">
              <a:avLst/>
            </a:prstGeom>
          </p:spPr>
        </p:pic>
      </p:grpSp>
      <p:cxnSp>
        <p:nvCxnSpPr>
          <p:cNvPr id="19" name="Straight Connector 18">
            <a:extLst>
              <a:ext uri="{FF2B5EF4-FFF2-40B4-BE49-F238E27FC236}">
                <a16:creationId xmlns:a16="http://schemas.microsoft.com/office/drawing/2014/main" id="{2D2E6005-4DFD-4E7F-A0B1-4B894EAD2430}"/>
              </a:ext>
            </a:extLst>
          </p:cNvPr>
          <p:cNvCxnSpPr>
            <a:cxnSpLocks/>
          </p:cNvCxnSpPr>
          <p:nvPr/>
        </p:nvCxnSpPr>
        <p:spPr>
          <a:xfrm flipV="1">
            <a:off x="3660478" y="2888995"/>
            <a:ext cx="8279279" cy="59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1957858-778D-4D36-BD6C-B5E6330D2DAE}"/>
              </a:ext>
            </a:extLst>
          </p:cNvPr>
          <p:cNvGrpSpPr/>
          <p:nvPr/>
        </p:nvGrpSpPr>
        <p:grpSpPr>
          <a:xfrm>
            <a:off x="3607921" y="5380863"/>
            <a:ext cx="8279272" cy="365014"/>
            <a:chOff x="3607921" y="5578196"/>
            <a:chExt cx="8279272" cy="365014"/>
          </a:xfrm>
        </p:grpSpPr>
        <p:sp>
          <p:nvSpPr>
            <p:cNvPr id="21" name="Rectangle 20">
              <a:extLst>
                <a:ext uri="{FF2B5EF4-FFF2-40B4-BE49-F238E27FC236}">
                  <a16:creationId xmlns:a16="http://schemas.microsoft.com/office/drawing/2014/main" id="{CC07DA6E-2E02-43BA-AE13-A44935ACBCE5}"/>
                </a:ext>
              </a:extLst>
            </p:cNvPr>
            <p:cNvSpPr/>
            <p:nvPr/>
          </p:nvSpPr>
          <p:spPr>
            <a:xfrm>
              <a:off x="4073505" y="5578196"/>
              <a:ext cx="7813688" cy="276999"/>
            </a:xfrm>
            <a:prstGeom prst="rect">
              <a:avLst/>
            </a:prstGeom>
          </p:spPr>
          <p:txBody>
            <a:bodyPr wrap="square" lIns="0" tIns="0" rIns="0" bIns="0" anchor="t" anchorCtr="0">
              <a:spAutoFit/>
            </a:bodyPr>
            <a:lstStyle/>
            <a:p>
              <a:r>
                <a:rPr lang="en-US" dirty="0">
                  <a:solidFill>
                    <a:srgbClr val="333333"/>
                  </a:solidFill>
                  <a:latin typeface="Proxima Nova Light" panose="02000506030000020004"/>
                </a:rPr>
                <a:t>Provide early, frequent and informal performance feedback. </a:t>
              </a:r>
              <a:r>
                <a:rPr lang="en-US" baseline="30000" dirty="0">
                  <a:solidFill>
                    <a:srgbClr val="333333"/>
                  </a:solidFill>
                  <a:latin typeface="Proxima Nova Light" panose="02000506030000020004"/>
                </a:rPr>
                <a:t>(37)</a:t>
              </a:r>
            </a:p>
          </p:txBody>
        </p:sp>
        <p:pic>
          <p:nvPicPr>
            <p:cNvPr id="22" name="Graphic 21">
              <a:extLst>
                <a:ext uri="{FF2B5EF4-FFF2-40B4-BE49-F238E27FC236}">
                  <a16:creationId xmlns:a16="http://schemas.microsoft.com/office/drawing/2014/main" id="{AE0403BC-96CB-4C93-A327-3DBBF0EA94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7921" y="5650094"/>
              <a:ext cx="293116" cy="293116"/>
            </a:xfrm>
            <a:prstGeom prst="rect">
              <a:avLst/>
            </a:prstGeom>
          </p:spPr>
        </p:pic>
      </p:grpSp>
      <p:cxnSp>
        <p:nvCxnSpPr>
          <p:cNvPr id="25" name="Straight Connector 24">
            <a:extLst>
              <a:ext uri="{FF2B5EF4-FFF2-40B4-BE49-F238E27FC236}">
                <a16:creationId xmlns:a16="http://schemas.microsoft.com/office/drawing/2014/main" id="{7B91C81A-F7C4-4B4E-8609-F1EA1FC0603D}"/>
              </a:ext>
            </a:extLst>
          </p:cNvPr>
          <p:cNvCxnSpPr>
            <a:cxnSpLocks/>
          </p:cNvCxnSpPr>
          <p:nvPr/>
        </p:nvCxnSpPr>
        <p:spPr>
          <a:xfrm flipV="1">
            <a:off x="3674266" y="3996037"/>
            <a:ext cx="8279279" cy="59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3A281D7-ED86-4264-BC23-11A216649366}"/>
              </a:ext>
            </a:extLst>
          </p:cNvPr>
          <p:cNvCxnSpPr>
            <a:cxnSpLocks/>
          </p:cNvCxnSpPr>
          <p:nvPr/>
        </p:nvCxnSpPr>
        <p:spPr>
          <a:xfrm flipV="1">
            <a:off x="3674266" y="5176395"/>
            <a:ext cx="8279279" cy="59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E280A61-AF47-4163-B3CB-92EAB7DF45B8}"/>
              </a:ext>
            </a:extLst>
          </p:cNvPr>
          <p:cNvSpPr/>
          <p:nvPr/>
        </p:nvSpPr>
        <p:spPr>
          <a:xfrm>
            <a:off x="9763125" y="1"/>
            <a:ext cx="2124076" cy="315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300" dirty="0"/>
              <a:t>TALENT DEVELOPMENT</a:t>
            </a:r>
          </a:p>
        </p:txBody>
      </p:sp>
    </p:spTree>
    <p:extLst>
      <p:ext uri="{BB962C8B-B14F-4D97-AF65-F5344CB8AC3E}">
        <p14:creationId xmlns:p14="http://schemas.microsoft.com/office/powerpoint/2010/main" val="1735926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9480-188D-40F1-993F-1935FE664B0B}"/>
              </a:ext>
            </a:extLst>
          </p:cNvPr>
          <p:cNvSpPr>
            <a:spLocks noGrp="1"/>
          </p:cNvSpPr>
          <p:nvPr>
            <p:ph type="title" idx="4294967295"/>
          </p:nvPr>
        </p:nvSpPr>
        <p:spPr>
          <a:xfrm>
            <a:off x="0" y="307975"/>
            <a:ext cx="10656888" cy="792163"/>
          </a:xfrm>
        </p:spPr>
        <p:txBody>
          <a:bodyPr>
            <a:normAutofit/>
          </a:bodyPr>
          <a:lstStyle/>
          <a:p>
            <a:r>
              <a:rPr lang="en-US" sz="2800" b="1" dirty="0">
                <a:solidFill>
                  <a:srgbClr val="1B3B68"/>
                </a:solidFill>
                <a:latin typeface="Proxima Nova Light" panose="02000506030000020004"/>
              </a:rPr>
              <a:t>TALENT DEVELOPMENT CASE STUDY: SHELL OIL</a:t>
            </a:r>
          </a:p>
        </p:txBody>
      </p:sp>
      <p:sp>
        <p:nvSpPr>
          <p:cNvPr id="4" name="Rectangle 3">
            <a:extLst>
              <a:ext uri="{FF2B5EF4-FFF2-40B4-BE49-F238E27FC236}">
                <a16:creationId xmlns:a16="http://schemas.microsoft.com/office/drawing/2014/main" id="{595BD479-1FFD-4825-ABE2-5EFAA720C47E}"/>
              </a:ext>
            </a:extLst>
          </p:cNvPr>
          <p:cNvSpPr/>
          <p:nvPr/>
        </p:nvSpPr>
        <p:spPr>
          <a:xfrm>
            <a:off x="3964246" y="1993106"/>
            <a:ext cx="6703755" cy="3463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5" name="Footer Placeholder 2">
            <a:extLst>
              <a:ext uri="{FF2B5EF4-FFF2-40B4-BE49-F238E27FC236}">
                <a16:creationId xmlns:a16="http://schemas.microsoft.com/office/drawing/2014/main" id="{C6134D54-6063-49C6-92E2-4E85BE31D1F0}"/>
              </a:ext>
            </a:extLst>
          </p:cNvPr>
          <p:cNvSpPr txBox="1">
            <a:spLocks/>
          </p:cNvSpPr>
          <p:nvPr/>
        </p:nvSpPr>
        <p:spPr>
          <a:xfrm>
            <a:off x="1752598" y="5183982"/>
            <a:ext cx="8525063" cy="273844"/>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tx2">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a:t>Footer</a:t>
            </a:r>
            <a:endParaRPr lang="en-US" sz="750" dirty="0"/>
          </a:p>
        </p:txBody>
      </p:sp>
      <p:sp>
        <p:nvSpPr>
          <p:cNvPr id="6" name="Rectangle 5">
            <a:extLst>
              <a:ext uri="{FF2B5EF4-FFF2-40B4-BE49-F238E27FC236}">
                <a16:creationId xmlns:a16="http://schemas.microsoft.com/office/drawing/2014/main" id="{BE84EC19-D48D-4AA2-A024-7A212E11A3D5}"/>
              </a:ext>
            </a:extLst>
          </p:cNvPr>
          <p:cNvSpPr/>
          <p:nvPr/>
        </p:nvSpPr>
        <p:spPr>
          <a:xfrm>
            <a:off x="1524000" y="1993106"/>
            <a:ext cx="2401808" cy="3463290"/>
          </a:xfrm>
          <a:prstGeom prst="rect">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7" name="Rectangle 6">
            <a:extLst>
              <a:ext uri="{FF2B5EF4-FFF2-40B4-BE49-F238E27FC236}">
                <a16:creationId xmlns:a16="http://schemas.microsoft.com/office/drawing/2014/main" id="{06E7876B-CB7D-46CE-BF98-F3D80A79B6F1}"/>
              </a:ext>
            </a:extLst>
          </p:cNvPr>
          <p:cNvSpPr/>
          <p:nvPr/>
        </p:nvSpPr>
        <p:spPr>
          <a:xfrm rot="5400000">
            <a:off x="2195913" y="3688065"/>
            <a:ext cx="3463290" cy="73373"/>
          </a:xfrm>
          <a:prstGeom prst="rect">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Group 15">
            <a:extLst>
              <a:ext uri="{FF2B5EF4-FFF2-40B4-BE49-F238E27FC236}">
                <a16:creationId xmlns:a16="http://schemas.microsoft.com/office/drawing/2014/main" id="{D55B909F-CA9F-47C6-B209-2A1EA25EBA17}"/>
              </a:ext>
            </a:extLst>
          </p:cNvPr>
          <p:cNvGrpSpPr/>
          <p:nvPr/>
        </p:nvGrpSpPr>
        <p:grpSpPr>
          <a:xfrm>
            <a:off x="1732283" y="2429670"/>
            <a:ext cx="1937385" cy="1424821"/>
            <a:chOff x="304800" y="2289292"/>
            <a:chExt cx="2583180" cy="1899762"/>
          </a:xfrm>
        </p:grpSpPr>
        <p:sp>
          <p:nvSpPr>
            <p:cNvPr id="8" name="Rectangle 7">
              <a:extLst>
                <a:ext uri="{FF2B5EF4-FFF2-40B4-BE49-F238E27FC236}">
                  <a16:creationId xmlns:a16="http://schemas.microsoft.com/office/drawing/2014/main" id="{6775BC3D-B843-43BD-B3AC-EA03890BF632}"/>
                </a:ext>
              </a:extLst>
            </p:cNvPr>
            <p:cNvSpPr/>
            <p:nvPr/>
          </p:nvSpPr>
          <p:spPr>
            <a:xfrm>
              <a:off x="304800" y="2289292"/>
              <a:ext cx="2583180" cy="430887"/>
            </a:xfrm>
            <a:prstGeom prst="rect">
              <a:avLst/>
            </a:prstGeom>
          </p:spPr>
          <p:txBody>
            <a:bodyPr wrap="square" lIns="0" tIns="0" rIns="0" bIns="0">
              <a:spAutoFit/>
            </a:bodyPr>
            <a:lstStyle/>
            <a:p>
              <a:pPr algn="ctr"/>
              <a:r>
                <a:rPr lang="en-US" sz="2100" b="1" dirty="0">
                  <a:solidFill>
                    <a:schemeClr val="bg1"/>
                  </a:solidFill>
                  <a:latin typeface="Proxima Nova Light" panose="02000506030000020004"/>
                </a:rPr>
                <a:t>Attributes</a:t>
              </a:r>
            </a:p>
          </p:txBody>
        </p:sp>
        <p:sp>
          <p:nvSpPr>
            <p:cNvPr id="9" name="Rectangle 8">
              <a:extLst>
                <a:ext uri="{FF2B5EF4-FFF2-40B4-BE49-F238E27FC236}">
                  <a16:creationId xmlns:a16="http://schemas.microsoft.com/office/drawing/2014/main" id="{215CAAB9-3CAD-4CE3-8776-60DB51851FB1}"/>
                </a:ext>
              </a:extLst>
            </p:cNvPr>
            <p:cNvSpPr/>
            <p:nvPr/>
          </p:nvSpPr>
          <p:spPr>
            <a:xfrm>
              <a:off x="304800" y="3094749"/>
              <a:ext cx="2583180" cy="246221"/>
            </a:xfrm>
            <a:prstGeom prst="rect">
              <a:avLst/>
            </a:prstGeom>
          </p:spPr>
          <p:txBody>
            <a:bodyPr wrap="square" lIns="0" tIns="0" rIns="0" bIns="0">
              <a:spAutoFit/>
            </a:bodyPr>
            <a:lstStyle/>
            <a:p>
              <a:pPr algn="ctr"/>
              <a:r>
                <a:rPr lang="en-US" sz="1200" dirty="0">
                  <a:solidFill>
                    <a:schemeClr val="bg1"/>
                  </a:solidFill>
                  <a:latin typeface="Proxima Nova Light" panose="02000506030000020004"/>
                </a:rPr>
                <a:t>Rotational experience</a:t>
              </a:r>
            </a:p>
          </p:txBody>
        </p:sp>
        <p:cxnSp>
          <p:nvCxnSpPr>
            <p:cNvPr id="10" name="Straight Connector 9">
              <a:extLst>
                <a:ext uri="{FF2B5EF4-FFF2-40B4-BE49-F238E27FC236}">
                  <a16:creationId xmlns:a16="http://schemas.microsoft.com/office/drawing/2014/main" id="{583A2265-F83D-4A5F-A523-D9BE2DE287E5}"/>
                </a:ext>
              </a:extLst>
            </p:cNvPr>
            <p:cNvCxnSpPr>
              <a:cxnSpLocks/>
            </p:cNvCxnSpPr>
            <p:nvPr/>
          </p:nvCxnSpPr>
          <p:spPr>
            <a:xfrm flipH="1">
              <a:off x="1294417" y="3518791"/>
              <a:ext cx="6135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8BC10F3-44AF-42FF-AFBE-FC4BDD449010}"/>
                </a:ext>
              </a:extLst>
            </p:cNvPr>
            <p:cNvSpPr/>
            <p:nvPr/>
          </p:nvSpPr>
          <p:spPr>
            <a:xfrm>
              <a:off x="304800" y="3696611"/>
              <a:ext cx="2583180" cy="492443"/>
            </a:xfrm>
            <a:prstGeom prst="rect">
              <a:avLst/>
            </a:prstGeom>
          </p:spPr>
          <p:txBody>
            <a:bodyPr wrap="square" lIns="0" tIns="0" rIns="0" bIns="0">
              <a:spAutoFit/>
            </a:bodyPr>
            <a:lstStyle/>
            <a:p>
              <a:pPr algn="ctr"/>
              <a:r>
                <a:rPr lang="en-US" sz="1200" dirty="0">
                  <a:solidFill>
                    <a:schemeClr val="bg1"/>
                  </a:solidFill>
                  <a:latin typeface="Proxima Nova Light" panose="02000506030000020004"/>
                </a:rPr>
                <a:t>Professional development (enlisted and officer)</a:t>
              </a:r>
            </a:p>
          </p:txBody>
        </p:sp>
      </p:grpSp>
      <p:sp>
        <p:nvSpPr>
          <p:cNvPr id="14" name="Rectangle 13">
            <a:extLst>
              <a:ext uri="{FF2B5EF4-FFF2-40B4-BE49-F238E27FC236}">
                <a16:creationId xmlns:a16="http://schemas.microsoft.com/office/drawing/2014/main" id="{6985DDF0-D27F-4339-A4CC-A37F932F2567}"/>
              </a:ext>
            </a:extLst>
          </p:cNvPr>
          <p:cNvSpPr/>
          <p:nvPr/>
        </p:nvSpPr>
        <p:spPr>
          <a:xfrm>
            <a:off x="4430669" y="2452999"/>
            <a:ext cx="5942754" cy="323165"/>
          </a:xfrm>
          <a:prstGeom prst="rect">
            <a:avLst/>
          </a:prstGeom>
        </p:spPr>
        <p:txBody>
          <a:bodyPr wrap="square" lIns="0" tIns="0" rIns="0" bIns="0">
            <a:spAutoFit/>
          </a:bodyPr>
          <a:lstStyle/>
          <a:p>
            <a:r>
              <a:rPr lang="en-US" sz="2100" b="1" dirty="0">
                <a:solidFill>
                  <a:srgbClr val="333333"/>
                </a:solidFill>
                <a:latin typeface="Proxima Nova Light" panose="02000506030000020004"/>
              </a:rPr>
              <a:t>Narrative</a:t>
            </a:r>
          </a:p>
        </p:txBody>
      </p:sp>
      <p:sp>
        <p:nvSpPr>
          <p:cNvPr id="15" name="Rectangle 14">
            <a:extLst>
              <a:ext uri="{FF2B5EF4-FFF2-40B4-BE49-F238E27FC236}">
                <a16:creationId xmlns:a16="http://schemas.microsoft.com/office/drawing/2014/main" id="{579234FD-AE9C-456C-A82F-D796640FDEAA}"/>
              </a:ext>
            </a:extLst>
          </p:cNvPr>
          <p:cNvSpPr/>
          <p:nvPr/>
        </p:nvSpPr>
        <p:spPr>
          <a:xfrm>
            <a:off x="4430670" y="2815483"/>
            <a:ext cx="5819451" cy="2154436"/>
          </a:xfrm>
          <a:prstGeom prst="rect">
            <a:avLst/>
          </a:prstGeom>
        </p:spPr>
        <p:txBody>
          <a:bodyPr wrap="square" lIns="0" tIns="0" rIns="0" bIns="0">
            <a:spAutoFit/>
          </a:bodyPr>
          <a:lstStyle/>
          <a:p>
            <a:r>
              <a:rPr lang="en-US" sz="1200" dirty="0">
                <a:solidFill>
                  <a:srgbClr val="333333"/>
                </a:solidFill>
                <a:latin typeface="Proxima Nova Light" panose="02000506030000020004"/>
              </a:rPr>
              <a:t>Shell Oil has created </a:t>
            </a:r>
            <a:r>
              <a:rPr lang="en-US" sz="1200" b="1" dirty="0">
                <a:solidFill>
                  <a:srgbClr val="333333"/>
                </a:solidFill>
                <a:latin typeface="Proxima Nova Light" panose="02000506030000020004"/>
              </a:rPr>
              <a:t>“Career Transition Opportunity” </a:t>
            </a:r>
            <a:r>
              <a:rPr lang="en-US" sz="1200" dirty="0">
                <a:solidFill>
                  <a:srgbClr val="333333"/>
                </a:solidFill>
                <a:latin typeface="Proxima Nova Light" panose="02000506030000020004"/>
              </a:rPr>
              <a:t>(CTO),</a:t>
            </a:r>
            <a:r>
              <a:rPr lang="en-US" sz="1200" baseline="30000" dirty="0">
                <a:solidFill>
                  <a:srgbClr val="333333"/>
                </a:solidFill>
                <a:latin typeface="Proxima Nova Light" panose="02000506030000020004"/>
              </a:rPr>
              <a:t>2</a:t>
            </a:r>
            <a:r>
              <a:rPr lang="en-US" sz="1200" dirty="0">
                <a:solidFill>
                  <a:srgbClr val="333333"/>
                </a:solidFill>
                <a:latin typeface="Proxima Nova Light" panose="02000506030000020004"/>
              </a:rPr>
              <a:t> a unique program that aids the transition of top-performing JMOs with four-year degrees and less than six years of military or private-sector experience from the military into corporate life at Shell. CTO combines </a:t>
            </a:r>
            <a:r>
              <a:rPr lang="en-US" sz="1200" b="1" dirty="0">
                <a:solidFill>
                  <a:srgbClr val="333333"/>
                </a:solidFill>
                <a:latin typeface="Proxima Nova Light" panose="02000506030000020004"/>
              </a:rPr>
              <a:t>on-the-job learning, training for recognized professional qualifications, personal development programs, and direction and support to assist JMOs with their transition</a:t>
            </a:r>
            <a:r>
              <a:rPr lang="en-US" sz="1200" dirty="0">
                <a:solidFill>
                  <a:srgbClr val="333333"/>
                </a:solidFill>
                <a:latin typeface="Proxima Nova Light" panose="02000506030000020004"/>
              </a:rPr>
              <a:t>. </a:t>
            </a:r>
          </a:p>
          <a:p>
            <a:endParaRPr lang="en-US" sz="1200" dirty="0">
              <a:solidFill>
                <a:srgbClr val="333333"/>
              </a:solidFill>
              <a:latin typeface="Proxima Nova Light" panose="02000506030000020004"/>
            </a:endParaRPr>
          </a:p>
          <a:p>
            <a:r>
              <a:rPr lang="en-US" sz="1200" dirty="0">
                <a:solidFill>
                  <a:srgbClr val="333333"/>
                </a:solidFill>
                <a:latin typeface="Proxima Nova Light" panose="02000506030000020004"/>
              </a:rPr>
              <a:t>The program is high-touch and participants benefit from personal mentoring and executive-level support. Such a model practically dictates limitations on scalability. The current program is focused on military officers, and the applicability of the model to prior enlisted employees is clear, but untested in the context of GE’s experience. </a:t>
            </a:r>
            <a:r>
              <a:rPr lang="en-US" sz="1200" baseline="30000" dirty="0">
                <a:solidFill>
                  <a:srgbClr val="333333"/>
                </a:solidFill>
                <a:latin typeface="Proxima Nova Light" panose="02000506030000020004"/>
              </a:rPr>
              <a:t>(38)</a:t>
            </a:r>
          </a:p>
        </p:txBody>
      </p:sp>
      <p:sp>
        <p:nvSpPr>
          <p:cNvPr id="18" name="Rectangle 17">
            <a:extLst>
              <a:ext uri="{FF2B5EF4-FFF2-40B4-BE49-F238E27FC236}">
                <a16:creationId xmlns:a16="http://schemas.microsoft.com/office/drawing/2014/main" id="{9DC01CF1-AC7F-43F3-989A-14B379749B1E}"/>
              </a:ext>
            </a:extLst>
          </p:cNvPr>
          <p:cNvSpPr/>
          <p:nvPr/>
        </p:nvSpPr>
        <p:spPr>
          <a:xfrm>
            <a:off x="8846345" y="0"/>
            <a:ext cx="1593057" cy="236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TALENT MOBILITY</a:t>
            </a:r>
          </a:p>
        </p:txBody>
      </p:sp>
    </p:spTree>
    <p:extLst>
      <p:ext uri="{BB962C8B-B14F-4D97-AF65-F5344CB8AC3E}">
        <p14:creationId xmlns:p14="http://schemas.microsoft.com/office/powerpoint/2010/main" val="4059556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Graphic 83">
            <a:extLst>
              <a:ext uri="{FF2B5EF4-FFF2-40B4-BE49-F238E27FC236}">
                <a16:creationId xmlns:a16="http://schemas.microsoft.com/office/drawing/2014/main" id="{A0E3813D-6CCF-4E90-A59B-E2A0EC7E6C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3483" y="4166461"/>
            <a:ext cx="564348" cy="564348"/>
          </a:xfrm>
          <a:prstGeom prst="rect">
            <a:avLst/>
          </a:prstGeom>
        </p:spPr>
      </p:pic>
      <p:sp>
        <p:nvSpPr>
          <p:cNvPr id="16" name="Rectangle 15">
            <a:extLst>
              <a:ext uri="{FF2B5EF4-FFF2-40B4-BE49-F238E27FC236}">
                <a16:creationId xmlns:a16="http://schemas.microsoft.com/office/drawing/2014/main" id="{6286B1B8-014A-4A52-B670-E0336AAB5DA0}"/>
              </a:ext>
            </a:extLst>
          </p:cNvPr>
          <p:cNvSpPr/>
          <p:nvPr/>
        </p:nvSpPr>
        <p:spPr>
          <a:xfrm>
            <a:off x="0" y="1509258"/>
            <a:ext cx="12192000" cy="1716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B3CBA8-C0E1-435F-9BAD-89A00B76B9DE}"/>
              </a:ext>
            </a:extLst>
          </p:cNvPr>
          <p:cNvSpPr/>
          <p:nvPr/>
        </p:nvSpPr>
        <p:spPr>
          <a:xfrm>
            <a:off x="2578100" y="1813531"/>
            <a:ext cx="9207501" cy="1107996"/>
          </a:xfrm>
          <a:prstGeom prst="rect">
            <a:avLst/>
          </a:prstGeom>
        </p:spPr>
        <p:txBody>
          <a:bodyPr wrap="square">
            <a:spAutoFit/>
          </a:bodyPr>
          <a:lstStyle/>
          <a:p>
            <a:r>
              <a:rPr lang="en-US" sz="2200" dirty="0">
                <a:solidFill>
                  <a:srgbClr val="333333"/>
                </a:solidFill>
                <a:latin typeface="Proxima Nova Light" panose="02000506030000020004"/>
              </a:rPr>
              <a:t>Is a dynamic internal process for moving talent from role to role – at the leadership, professional, and operational levels. This is also inclusive of offboarding or employee exit. </a:t>
            </a:r>
            <a:r>
              <a:rPr lang="en-US" sz="2200" baseline="30000" dirty="0">
                <a:solidFill>
                  <a:srgbClr val="333333"/>
                </a:solidFill>
                <a:latin typeface="Proxima Nova Light" panose="02000506030000020004"/>
              </a:rPr>
              <a:t>(39)</a:t>
            </a:r>
          </a:p>
        </p:txBody>
      </p:sp>
      <p:sp>
        <p:nvSpPr>
          <p:cNvPr id="2" name="Title 1">
            <a:extLst>
              <a:ext uri="{FF2B5EF4-FFF2-40B4-BE49-F238E27FC236}">
                <a16:creationId xmlns:a16="http://schemas.microsoft.com/office/drawing/2014/main" id="{8C067F17-ED2C-44AB-BEBA-3DE7CC207B45}"/>
              </a:ext>
            </a:extLst>
          </p:cNvPr>
          <p:cNvSpPr>
            <a:spLocks noGrp="1"/>
          </p:cNvSpPr>
          <p:nvPr>
            <p:ph type="title" idx="4294967295"/>
          </p:nvPr>
        </p:nvSpPr>
        <p:spPr>
          <a:xfrm>
            <a:off x="477437" y="335065"/>
            <a:ext cx="10825162" cy="792163"/>
          </a:xfrm>
        </p:spPr>
        <p:txBody>
          <a:bodyPr>
            <a:normAutofit/>
          </a:bodyPr>
          <a:lstStyle/>
          <a:p>
            <a:r>
              <a:rPr lang="en-US" sz="2800" b="1" dirty="0">
                <a:solidFill>
                  <a:srgbClr val="1B3B68"/>
                </a:solidFill>
                <a:latin typeface="Proxima Nova Light" panose="02000506030000020004"/>
              </a:rPr>
              <a:t>STAGE 5: TALENT MOBILITY</a:t>
            </a:r>
          </a:p>
        </p:txBody>
      </p:sp>
      <p:sp>
        <p:nvSpPr>
          <p:cNvPr id="5" name="Rectangle 4">
            <a:extLst>
              <a:ext uri="{FF2B5EF4-FFF2-40B4-BE49-F238E27FC236}">
                <a16:creationId xmlns:a16="http://schemas.microsoft.com/office/drawing/2014/main" id="{F408BF11-8D10-4541-825B-91A6361F4ECE}"/>
              </a:ext>
            </a:extLst>
          </p:cNvPr>
          <p:cNvSpPr/>
          <p:nvPr/>
        </p:nvSpPr>
        <p:spPr>
          <a:xfrm>
            <a:off x="0" y="3225800"/>
            <a:ext cx="12192000" cy="50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Benefits:</a:t>
            </a:r>
          </a:p>
        </p:txBody>
      </p:sp>
      <p:cxnSp>
        <p:nvCxnSpPr>
          <p:cNvPr id="11" name="Straight Connector 10">
            <a:extLst>
              <a:ext uri="{FF2B5EF4-FFF2-40B4-BE49-F238E27FC236}">
                <a16:creationId xmlns:a16="http://schemas.microsoft.com/office/drawing/2014/main" id="{7AB54B0F-B5C6-47C2-B336-F84950F09E55}"/>
              </a:ext>
            </a:extLst>
          </p:cNvPr>
          <p:cNvCxnSpPr>
            <a:cxnSpLocks/>
          </p:cNvCxnSpPr>
          <p:nvPr/>
        </p:nvCxnSpPr>
        <p:spPr>
          <a:xfrm>
            <a:off x="2165773" y="1630468"/>
            <a:ext cx="0" cy="14741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 name="Group 4">
            <a:extLst>
              <a:ext uri="{FF2B5EF4-FFF2-40B4-BE49-F238E27FC236}">
                <a16:creationId xmlns:a16="http://schemas.microsoft.com/office/drawing/2014/main" id="{6D98BE09-F734-47B8-8C2E-E96044A337A5}"/>
              </a:ext>
            </a:extLst>
          </p:cNvPr>
          <p:cNvGrpSpPr>
            <a:grpSpLocks noChangeAspect="1"/>
          </p:cNvGrpSpPr>
          <p:nvPr/>
        </p:nvGrpSpPr>
        <p:grpSpPr bwMode="auto">
          <a:xfrm>
            <a:off x="733425" y="1857991"/>
            <a:ext cx="1020021" cy="1019077"/>
            <a:chOff x="1678" y="0"/>
            <a:chExt cx="4322" cy="4318"/>
          </a:xfrm>
          <a:solidFill>
            <a:srgbClr val="FCC566"/>
          </a:solidFill>
        </p:grpSpPr>
        <p:sp>
          <p:nvSpPr>
            <p:cNvPr id="14" name="Freeform 5">
              <a:extLst>
                <a:ext uri="{FF2B5EF4-FFF2-40B4-BE49-F238E27FC236}">
                  <a16:creationId xmlns:a16="http://schemas.microsoft.com/office/drawing/2014/main" id="{F4D82FC0-44F9-4146-BD5D-ED8164F69722}"/>
                </a:ext>
              </a:extLst>
            </p:cNvPr>
            <p:cNvSpPr>
              <a:spLocks noEditPoints="1"/>
            </p:cNvSpPr>
            <p:nvPr/>
          </p:nvSpPr>
          <p:spPr bwMode="auto">
            <a:xfrm>
              <a:off x="1678" y="0"/>
              <a:ext cx="4322" cy="4318"/>
            </a:xfrm>
            <a:custGeom>
              <a:avLst/>
              <a:gdLst>
                <a:gd name="T0" fmla="*/ 1810 w 2659"/>
                <a:gd name="T1" fmla="*/ 2276 h 2660"/>
                <a:gd name="T2" fmla="*/ 1518 w 2659"/>
                <a:gd name="T3" fmla="*/ 2401 h 2660"/>
                <a:gd name="T4" fmla="*/ 1424 w 2659"/>
                <a:gd name="T5" fmla="*/ 2660 h 2660"/>
                <a:gd name="T6" fmla="*/ 1105 w 2659"/>
                <a:gd name="T7" fmla="*/ 2572 h 2660"/>
                <a:gd name="T8" fmla="*/ 1093 w 2659"/>
                <a:gd name="T9" fmla="*/ 2366 h 2660"/>
                <a:gd name="T10" fmla="*/ 597 w 2659"/>
                <a:gd name="T11" fmla="*/ 2332 h 2660"/>
                <a:gd name="T12" fmla="*/ 299 w 2659"/>
                <a:gd name="T13" fmla="*/ 2178 h 2660"/>
                <a:gd name="T14" fmla="*/ 430 w 2659"/>
                <a:gd name="T15" fmla="*/ 1902 h 2660"/>
                <a:gd name="T16" fmla="*/ 278 w 2659"/>
                <a:gd name="T17" fmla="*/ 1519 h 2660"/>
                <a:gd name="T18" fmla="*/ 85 w 2659"/>
                <a:gd name="T19" fmla="*/ 1517 h 2660"/>
                <a:gd name="T20" fmla="*/ 5 w 2659"/>
                <a:gd name="T21" fmla="*/ 1176 h 2660"/>
                <a:gd name="T22" fmla="*/ 262 w 2659"/>
                <a:gd name="T23" fmla="*/ 1108 h 2660"/>
                <a:gd name="T24" fmla="*/ 354 w 2659"/>
                <a:gd name="T25" fmla="*/ 908 h 2660"/>
                <a:gd name="T26" fmla="*/ 323 w 2659"/>
                <a:gd name="T27" fmla="*/ 593 h 2660"/>
                <a:gd name="T28" fmla="*/ 487 w 2659"/>
                <a:gd name="T29" fmla="*/ 294 h 2660"/>
                <a:gd name="T30" fmla="*/ 736 w 2659"/>
                <a:gd name="T31" fmla="*/ 422 h 2660"/>
                <a:gd name="T32" fmla="*/ 940 w 2659"/>
                <a:gd name="T33" fmla="*/ 343 h 2660"/>
                <a:gd name="T34" fmla="*/ 1141 w 2659"/>
                <a:gd name="T35" fmla="*/ 99 h 2660"/>
                <a:gd name="T36" fmla="*/ 1475 w 2659"/>
                <a:gd name="T37" fmla="*/ 5 h 2660"/>
                <a:gd name="T38" fmla="*/ 1551 w 2659"/>
                <a:gd name="T39" fmla="*/ 272 h 2660"/>
                <a:gd name="T40" fmla="*/ 1936 w 2659"/>
                <a:gd name="T41" fmla="*/ 457 h 2660"/>
                <a:gd name="T42" fmla="*/ 2212 w 2659"/>
                <a:gd name="T43" fmla="*/ 330 h 2660"/>
                <a:gd name="T44" fmla="*/ 2357 w 2659"/>
                <a:gd name="T45" fmla="*/ 619 h 2660"/>
                <a:gd name="T46" fmla="*/ 2222 w 2659"/>
                <a:gd name="T47" fmla="*/ 753 h 2660"/>
                <a:gd name="T48" fmla="*/ 2479 w 2659"/>
                <a:gd name="T49" fmla="*/ 1141 h 2660"/>
                <a:gd name="T50" fmla="*/ 2657 w 2659"/>
                <a:gd name="T51" fmla="*/ 1223 h 2660"/>
                <a:gd name="T52" fmla="*/ 2564 w 2659"/>
                <a:gd name="T53" fmla="*/ 1553 h 2660"/>
                <a:gd name="T54" fmla="*/ 2365 w 2659"/>
                <a:gd name="T55" fmla="*/ 1566 h 2660"/>
                <a:gd name="T56" fmla="*/ 2205 w 2659"/>
                <a:gd name="T57" fmla="*/ 1933 h 2660"/>
                <a:gd name="T58" fmla="*/ 2347 w 2659"/>
                <a:gd name="T59" fmla="*/ 2080 h 2660"/>
                <a:gd name="T60" fmla="*/ 2170 w 2659"/>
                <a:gd name="T61" fmla="*/ 2366 h 2660"/>
                <a:gd name="T62" fmla="*/ 1921 w 2659"/>
                <a:gd name="T63" fmla="*/ 2237 h 2660"/>
                <a:gd name="T64" fmla="*/ 1329 w 2659"/>
                <a:gd name="T65" fmla="*/ 2097 h 2660"/>
                <a:gd name="T66" fmla="*/ 1325 w 2659"/>
                <a:gd name="T67" fmla="*/ 562 h 2660"/>
                <a:gd name="T68" fmla="*/ 1329 w 2659"/>
                <a:gd name="T69" fmla="*/ 2097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59" h="2660">
                  <a:moveTo>
                    <a:pt x="1908" y="2223"/>
                  </a:moveTo>
                  <a:cubicBezTo>
                    <a:pt x="1874" y="2241"/>
                    <a:pt x="1843" y="2260"/>
                    <a:pt x="1810" y="2276"/>
                  </a:cubicBezTo>
                  <a:cubicBezTo>
                    <a:pt x="1726" y="2319"/>
                    <a:pt x="1637" y="2352"/>
                    <a:pt x="1544" y="2370"/>
                  </a:cubicBezTo>
                  <a:cubicBezTo>
                    <a:pt x="1524" y="2373"/>
                    <a:pt x="1518" y="2381"/>
                    <a:pt x="1518" y="2401"/>
                  </a:cubicBezTo>
                  <a:cubicBezTo>
                    <a:pt x="1519" y="2455"/>
                    <a:pt x="1517" y="2510"/>
                    <a:pt x="1517" y="2565"/>
                  </a:cubicBezTo>
                  <a:cubicBezTo>
                    <a:pt x="1517" y="2622"/>
                    <a:pt x="1482" y="2660"/>
                    <a:pt x="1424" y="2660"/>
                  </a:cubicBezTo>
                  <a:cubicBezTo>
                    <a:pt x="1345" y="2660"/>
                    <a:pt x="1264" y="2659"/>
                    <a:pt x="1185" y="2656"/>
                  </a:cubicBezTo>
                  <a:cubicBezTo>
                    <a:pt x="1140" y="2655"/>
                    <a:pt x="1105" y="2617"/>
                    <a:pt x="1105" y="2572"/>
                  </a:cubicBezTo>
                  <a:cubicBezTo>
                    <a:pt x="1105" y="2510"/>
                    <a:pt x="1106" y="2449"/>
                    <a:pt x="1107" y="2388"/>
                  </a:cubicBezTo>
                  <a:cubicBezTo>
                    <a:pt x="1107" y="2377"/>
                    <a:pt x="1107" y="2369"/>
                    <a:pt x="1093" y="2366"/>
                  </a:cubicBezTo>
                  <a:cubicBezTo>
                    <a:pt x="961" y="2336"/>
                    <a:pt x="839" y="2284"/>
                    <a:pt x="727" y="2205"/>
                  </a:cubicBezTo>
                  <a:cubicBezTo>
                    <a:pt x="684" y="2247"/>
                    <a:pt x="640" y="2290"/>
                    <a:pt x="597" y="2332"/>
                  </a:cubicBezTo>
                  <a:cubicBezTo>
                    <a:pt x="547" y="2381"/>
                    <a:pt x="498" y="2381"/>
                    <a:pt x="449" y="2331"/>
                  </a:cubicBezTo>
                  <a:cubicBezTo>
                    <a:pt x="399" y="2280"/>
                    <a:pt x="349" y="2229"/>
                    <a:pt x="299" y="2178"/>
                  </a:cubicBezTo>
                  <a:cubicBezTo>
                    <a:pt x="257" y="2135"/>
                    <a:pt x="258" y="2085"/>
                    <a:pt x="300" y="2041"/>
                  </a:cubicBezTo>
                  <a:cubicBezTo>
                    <a:pt x="344" y="1995"/>
                    <a:pt x="387" y="1948"/>
                    <a:pt x="430" y="1902"/>
                  </a:cubicBezTo>
                  <a:cubicBezTo>
                    <a:pt x="402" y="1846"/>
                    <a:pt x="368" y="1785"/>
                    <a:pt x="343" y="1721"/>
                  </a:cubicBezTo>
                  <a:cubicBezTo>
                    <a:pt x="317" y="1657"/>
                    <a:pt x="300" y="1589"/>
                    <a:pt x="278" y="1519"/>
                  </a:cubicBezTo>
                  <a:cubicBezTo>
                    <a:pt x="267" y="1519"/>
                    <a:pt x="251" y="1520"/>
                    <a:pt x="235" y="1519"/>
                  </a:cubicBezTo>
                  <a:cubicBezTo>
                    <a:pt x="185" y="1519"/>
                    <a:pt x="135" y="1518"/>
                    <a:pt x="85" y="1517"/>
                  </a:cubicBezTo>
                  <a:cubicBezTo>
                    <a:pt x="43" y="1516"/>
                    <a:pt x="3" y="1487"/>
                    <a:pt x="2" y="1445"/>
                  </a:cubicBezTo>
                  <a:cubicBezTo>
                    <a:pt x="0" y="1356"/>
                    <a:pt x="1" y="1266"/>
                    <a:pt x="5" y="1176"/>
                  </a:cubicBezTo>
                  <a:cubicBezTo>
                    <a:pt x="7" y="1133"/>
                    <a:pt x="45" y="1105"/>
                    <a:pt x="88" y="1105"/>
                  </a:cubicBezTo>
                  <a:cubicBezTo>
                    <a:pt x="146" y="1105"/>
                    <a:pt x="204" y="1107"/>
                    <a:pt x="262" y="1108"/>
                  </a:cubicBezTo>
                  <a:cubicBezTo>
                    <a:pt x="271" y="1108"/>
                    <a:pt x="279" y="1108"/>
                    <a:pt x="284" y="1108"/>
                  </a:cubicBezTo>
                  <a:cubicBezTo>
                    <a:pt x="307" y="1040"/>
                    <a:pt x="326" y="972"/>
                    <a:pt x="354" y="908"/>
                  </a:cubicBezTo>
                  <a:cubicBezTo>
                    <a:pt x="381" y="845"/>
                    <a:pt x="417" y="786"/>
                    <a:pt x="455" y="715"/>
                  </a:cubicBezTo>
                  <a:cubicBezTo>
                    <a:pt x="414" y="678"/>
                    <a:pt x="369" y="635"/>
                    <a:pt x="323" y="593"/>
                  </a:cubicBezTo>
                  <a:cubicBezTo>
                    <a:pt x="278" y="553"/>
                    <a:pt x="282" y="495"/>
                    <a:pt x="321" y="456"/>
                  </a:cubicBezTo>
                  <a:cubicBezTo>
                    <a:pt x="376" y="401"/>
                    <a:pt x="431" y="347"/>
                    <a:pt x="487" y="294"/>
                  </a:cubicBezTo>
                  <a:cubicBezTo>
                    <a:pt x="526" y="258"/>
                    <a:pt x="578" y="260"/>
                    <a:pt x="616" y="298"/>
                  </a:cubicBezTo>
                  <a:cubicBezTo>
                    <a:pt x="657" y="339"/>
                    <a:pt x="696" y="380"/>
                    <a:pt x="736" y="422"/>
                  </a:cubicBezTo>
                  <a:cubicBezTo>
                    <a:pt x="741" y="427"/>
                    <a:pt x="745" y="433"/>
                    <a:pt x="746" y="435"/>
                  </a:cubicBezTo>
                  <a:cubicBezTo>
                    <a:pt x="814" y="402"/>
                    <a:pt x="875" y="369"/>
                    <a:pt x="940" y="343"/>
                  </a:cubicBezTo>
                  <a:cubicBezTo>
                    <a:pt x="1004" y="317"/>
                    <a:pt x="1071" y="300"/>
                    <a:pt x="1141" y="278"/>
                  </a:cubicBezTo>
                  <a:cubicBezTo>
                    <a:pt x="1141" y="222"/>
                    <a:pt x="1141" y="160"/>
                    <a:pt x="1141" y="99"/>
                  </a:cubicBezTo>
                  <a:cubicBezTo>
                    <a:pt x="1141" y="33"/>
                    <a:pt x="1174" y="0"/>
                    <a:pt x="1241" y="1"/>
                  </a:cubicBezTo>
                  <a:cubicBezTo>
                    <a:pt x="1319" y="1"/>
                    <a:pt x="1397" y="1"/>
                    <a:pt x="1475" y="5"/>
                  </a:cubicBezTo>
                  <a:cubicBezTo>
                    <a:pt x="1521" y="7"/>
                    <a:pt x="1553" y="44"/>
                    <a:pt x="1553" y="90"/>
                  </a:cubicBezTo>
                  <a:cubicBezTo>
                    <a:pt x="1553" y="150"/>
                    <a:pt x="1552" y="211"/>
                    <a:pt x="1551" y="272"/>
                  </a:cubicBezTo>
                  <a:cubicBezTo>
                    <a:pt x="1551" y="281"/>
                    <a:pt x="1550" y="289"/>
                    <a:pt x="1563" y="293"/>
                  </a:cubicBezTo>
                  <a:cubicBezTo>
                    <a:pt x="1768" y="355"/>
                    <a:pt x="1768" y="355"/>
                    <a:pt x="1936" y="457"/>
                  </a:cubicBezTo>
                  <a:cubicBezTo>
                    <a:pt x="1976" y="415"/>
                    <a:pt x="2017" y="371"/>
                    <a:pt x="2059" y="329"/>
                  </a:cubicBezTo>
                  <a:cubicBezTo>
                    <a:pt x="2110" y="277"/>
                    <a:pt x="2161" y="279"/>
                    <a:pt x="2212" y="330"/>
                  </a:cubicBezTo>
                  <a:cubicBezTo>
                    <a:pt x="2260" y="381"/>
                    <a:pt x="2309" y="431"/>
                    <a:pt x="2358" y="481"/>
                  </a:cubicBezTo>
                  <a:cubicBezTo>
                    <a:pt x="2402" y="525"/>
                    <a:pt x="2401" y="576"/>
                    <a:pt x="2357" y="619"/>
                  </a:cubicBezTo>
                  <a:cubicBezTo>
                    <a:pt x="2317" y="659"/>
                    <a:pt x="2276" y="699"/>
                    <a:pt x="2236" y="738"/>
                  </a:cubicBezTo>
                  <a:cubicBezTo>
                    <a:pt x="2231" y="743"/>
                    <a:pt x="2227" y="748"/>
                    <a:pt x="2222" y="753"/>
                  </a:cubicBezTo>
                  <a:cubicBezTo>
                    <a:pt x="2297" y="872"/>
                    <a:pt x="2348" y="1000"/>
                    <a:pt x="2375" y="1141"/>
                  </a:cubicBezTo>
                  <a:cubicBezTo>
                    <a:pt x="2410" y="1141"/>
                    <a:pt x="2444" y="1140"/>
                    <a:pt x="2479" y="1141"/>
                  </a:cubicBezTo>
                  <a:cubicBezTo>
                    <a:pt x="2514" y="1141"/>
                    <a:pt x="2548" y="1140"/>
                    <a:pt x="2583" y="1144"/>
                  </a:cubicBezTo>
                  <a:cubicBezTo>
                    <a:pt x="2628" y="1149"/>
                    <a:pt x="2656" y="1178"/>
                    <a:pt x="2657" y="1223"/>
                  </a:cubicBezTo>
                  <a:cubicBezTo>
                    <a:pt x="2659" y="1306"/>
                    <a:pt x="2659" y="1389"/>
                    <a:pt x="2655" y="1471"/>
                  </a:cubicBezTo>
                  <a:cubicBezTo>
                    <a:pt x="2653" y="1524"/>
                    <a:pt x="2617" y="1553"/>
                    <a:pt x="2564" y="1553"/>
                  </a:cubicBezTo>
                  <a:cubicBezTo>
                    <a:pt x="2504" y="1553"/>
                    <a:pt x="2445" y="1552"/>
                    <a:pt x="2386" y="1551"/>
                  </a:cubicBezTo>
                  <a:cubicBezTo>
                    <a:pt x="2374" y="1551"/>
                    <a:pt x="2368" y="1554"/>
                    <a:pt x="2365" y="1566"/>
                  </a:cubicBezTo>
                  <a:cubicBezTo>
                    <a:pt x="2336" y="1696"/>
                    <a:pt x="2284" y="1817"/>
                    <a:pt x="2208" y="1926"/>
                  </a:cubicBezTo>
                  <a:cubicBezTo>
                    <a:pt x="2207" y="1928"/>
                    <a:pt x="2206" y="1930"/>
                    <a:pt x="2205" y="1933"/>
                  </a:cubicBezTo>
                  <a:cubicBezTo>
                    <a:pt x="2241" y="1970"/>
                    <a:pt x="2278" y="2007"/>
                    <a:pt x="2315" y="2045"/>
                  </a:cubicBezTo>
                  <a:cubicBezTo>
                    <a:pt x="2326" y="2057"/>
                    <a:pt x="2338" y="2068"/>
                    <a:pt x="2347" y="2080"/>
                  </a:cubicBezTo>
                  <a:cubicBezTo>
                    <a:pt x="2376" y="2116"/>
                    <a:pt x="2375" y="2164"/>
                    <a:pt x="2343" y="2197"/>
                  </a:cubicBezTo>
                  <a:cubicBezTo>
                    <a:pt x="2286" y="2254"/>
                    <a:pt x="2228" y="2311"/>
                    <a:pt x="2170" y="2366"/>
                  </a:cubicBezTo>
                  <a:cubicBezTo>
                    <a:pt x="2132" y="2402"/>
                    <a:pt x="2081" y="2399"/>
                    <a:pt x="2042" y="2360"/>
                  </a:cubicBezTo>
                  <a:cubicBezTo>
                    <a:pt x="2001" y="2319"/>
                    <a:pt x="1961" y="2278"/>
                    <a:pt x="1921" y="2237"/>
                  </a:cubicBezTo>
                  <a:cubicBezTo>
                    <a:pt x="1916" y="2232"/>
                    <a:pt x="1912" y="2227"/>
                    <a:pt x="1908" y="2223"/>
                  </a:cubicBezTo>
                  <a:close/>
                  <a:moveTo>
                    <a:pt x="1329" y="2097"/>
                  </a:moveTo>
                  <a:cubicBezTo>
                    <a:pt x="1749" y="2097"/>
                    <a:pt x="2092" y="1761"/>
                    <a:pt x="2097" y="1338"/>
                  </a:cubicBezTo>
                  <a:cubicBezTo>
                    <a:pt x="2102" y="905"/>
                    <a:pt x="1752" y="560"/>
                    <a:pt x="1325" y="562"/>
                  </a:cubicBezTo>
                  <a:cubicBezTo>
                    <a:pt x="899" y="564"/>
                    <a:pt x="566" y="906"/>
                    <a:pt x="562" y="1321"/>
                  </a:cubicBezTo>
                  <a:cubicBezTo>
                    <a:pt x="557" y="1762"/>
                    <a:pt x="914" y="2098"/>
                    <a:pt x="1329" y="20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17ADD5E2-FBB5-464B-A49C-4077CBA91507}"/>
                </a:ext>
              </a:extLst>
            </p:cNvPr>
            <p:cNvSpPr>
              <a:spLocks/>
            </p:cNvSpPr>
            <p:nvPr/>
          </p:nvSpPr>
          <p:spPr bwMode="auto">
            <a:xfrm>
              <a:off x="3026" y="1188"/>
              <a:ext cx="1630" cy="1968"/>
            </a:xfrm>
            <a:custGeom>
              <a:avLst/>
              <a:gdLst>
                <a:gd name="T0" fmla="*/ 244 w 1003"/>
                <a:gd name="T1" fmla="*/ 366 h 1212"/>
                <a:gd name="T2" fmla="*/ 263 w 1003"/>
                <a:gd name="T3" fmla="*/ 171 h 1212"/>
                <a:gd name="T4" fmla="*/ 539 w 1003"/>
                <a:gd name="T5" fmla="*/ 13 h 1212"/>
                <a:gd name="T6" fmla="*/ 696 w 1003"/>
                <a:gd name="T7" fmla="*/ 99 h 1212"/>
                <a:gd name="T8" fmla="*/ 709 w 1003"/>
                <a:gd name="T9" fmla="*/ 110 h 1212"/>
                <a:gd name="T10" fmla="*/ 783 w 1003"/>
                <a:gd name="T11" fmla="*/ 214 h 1212"/>
                <a:gd name="T12" fmla="*/ 778 w 1003"/>
                <a:gd name="T13" fmla="*/ 355 h 1212"/>
                <a:gd name="T14" fmla="*/ 785 w 1003"/>
                <a:gd name="T15" fmla="*/ 397 h 1212"/>
                <a:gd name="T16" fmla="*/ 791 w 1003"/>
                <a:gd name="T17" fmla="*/ 435 h 1212"/>
                <a:gd name="T18" fmla="*/ 756 w 1003"/>
                <a:gd name="T19" fmla="*/ 547 h 1212"/>
                <a:gd name="T20" fmla="*/ 724 w 1003"/>
                <a:gd name="T21" fmla="*/ 569 h 1212"/>
                <a:gd name="T22" fmla="*/ 695 w 1003"/>
                <a:gd name="T23" fmla="*/ 658 h 1212"/>
                <a:gd name="T24" fmla="*/ 694 w 1003"/>
                <a:gd name="T25" fmla="*/ 758 h 1212"/>
                <a:gd name="T26" fmla="*/ 712 w 1003"/>
                <a:gd name="T27" fmla="*/ 774 h 1212"/>
                <a:gd name="T28" fmla="*/ 985 w 1003"/>
                <a:gd name="T29" fmla="*/ 943 h 1212"/>
                <a:gd name="T30" fmla="*/ 1003 w 1003"/>
                <a:gd name="T31" fmla="*/ 956 h 1212"/>
                <a:gd name="T32" fmla="*/ 573 w 1003"/>
                <a:gd name="T33" fmla="*/ 1212 h 1212"/>
                <a:gd name="T34" fmla="*/ 569 w 1003"/>
                <a:gd name="T35" fmla="*/ 1201 h 1212"/>
                <a:gd name="T36" fmla="*/ 532 w 1003"/>
                <a:gd name="T37" fmla="*/ 1023 h 1212"/>
                <a:gd name="T38" fmla="*/ 537 w 1003"/>
                <a:gd name="T39" fmla="*/ 998 h 1212"/>
                <a:gd name="T40" fmla="*/ 569 w 1003"/>
                <a:gd name="T41" fmla="*/ 928 h 1212"/>
                <a:gd name="T42" fmla="*/ 531 w 1003"/>
                <a:gd name="T43" fmla="*/ 866 h 1212"/>
                <a:gd name="T44" fmla="*/ 472 w 1003"/>
                <a:gd name="T45" fmla="*/ 867 h 1212"/>
                <a:gd name="T46" fmla="*/ 438 w 1003"/>
                <a:gd name="T47" fmla="*/ 935 h 1212"/>
                <a:gd name="T48" fmla="*/ 465 w 1003"/>
                <a:gd name="T49" fmla="*/ 991 h 1212"/>
                <a:gd name="T50" fmla="*/ 473 w 1003"/>
                <a:gd name="T51" fmla="*/ 1031 h 1212"/>
                <a:gd name="T52" fmla="*/ 436 w 1003"/>
                <a:gd name="T53" fmla="*/ 1205 h 1212"/>
                <a:gd name="T54" fmla="*/ 434 w 1003"/>
                <a:gd name="T55" fmla="*/ 1212 h 1212"/>
                <a:gd name="T56" fmla="*/ 0 w 1003"/>
                <a:gd name="T57" fmla="*/ 953 h 1212"/>
                <a:gd name="T58" fmla="*/ 202 w 1003"/>
                <a:gd name="T59" fmla="*/ 824 h 1212"/>
                <a:gd name="T60" fmla="*/ 294 w 1003"/>
                <a:gd name="T61" fmla="*/ 775 h 1212"/>
                <a:gd name="T62" fmla="*/ 308 w 1003"/>
                <a:gd name="T63" fmla="*/ 754 h 1212"/>
                <a:gd name="T64" fmla="*/ 307 w 1003"/>
                <a:gd name="T65" fmla="*/ 678 h 1212"/>
                <a:gd name="T66" fmla="*/ 305 w 1003"/>
                <a:gd name="T67" fmla="*/ 665 h 1212"/>
                <a:gd name="T68" fmla="*/ 268 w 1003"/>
                <a:gd name="T69" fmla="*/ 560 h 1212"/>
                <a:gd name="T70" fmla="*/ 264 w 1003"/>
                <a:gd name="T71" fmla="*/ 552 h 1212"/>
                <a:gd name="T72" fmla="*/ 228 w 1003"/>
                <a:gd name="T73" fmla="*/ 494 h 1212"/>
                <a:gd name="T74" fmla="*/ 210 w 1003"/>
                <a:gd name="T75" fmla="*/ 417 h 1212"/>
                <a:gd name="T76" fmla="*/ 244 w 1003"/>
                <a:gd name="T77" fmla="*/ 366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3" h="1212">
                  <a:moveTo>
                    <a:pt x="244" y="366"/>
                  </a:moveTo>
                  <a:cubicBezTo>
                    <a:pt x="222" y="297"/>
                    <a:pt x="228" y="232"/>
                    <a:pt x="263" y="171"/>
                  </a:cubicBezTo>
                  <a:cubicBezTo>
                    <a:pt x="316" y="75"/>
                    <a:pt x="420" y="0"/>
                    <a:pt x="539" y="13"/>
                  </a:cubicBezTo>
                  <a:cubicBezTo>
                    <a:pt x="603" y="20"/>
                    <a:pt x="656" y="47"/>
                    <a:pt x="696" y="99"/>
                  </a:cubicBezTo>
                  <a:cubicBezTo>
                    <a:pt x="699" y="103"/>
                    <a:pt x="704" y="108"/>
                    <a:pt x="709" y="110"/>
                  </a:cubicBezTo>
                  <a:cubicBezTo>
                    <a:pt x="759" y="127"/>
                    <a:pt x="779" y="168"/>
                    <a:pt x="783" y="214"/>
                  </a:cubicBezTo>
                  <a:cubicBezTo>
                    <a:pt x="786" y="261"/>
                    <a:pt x="781" y="308"/>
                    <a:pt x="778" y="355"/>
                  </a:cubicBezTo>
                  <a:cubicBezTo>
                    <a:pt x="777" y="370"/>
                    <a:pt x="773" y="383"/>
                    <a:pt x="785" y="397"/>
                  </a:cubicBezTo>
                  <a:cubicBezTo>
                    <a:pt x="792" y="406"/>
                    <a:pt x="794" y="423"/>
                    <a:pt x="791" y="435"/>
                  </a:cubicBezTo>
                  <a:cubicBezTo>
                    <a:pt x="781" y="473"/>
                    <a:pt x="769" y="510"/>
                    <a:pt x="756" y="547"/>
                  </a:cubicBezTo>
                  <a:cubicBezTo>
                    <a:pt x="751" y="561"/>
                    <a:pt x="740" y="572"/>
                    <a:pt x="724" y="569"/>
                  </a:cubicBezTo>
                  <a:cubicBezTo>
                    <a:pt x="714" y="599"/>
                    <a:pt x="700" y="628"/>
                    <a:pt x="695" y="658"/>
                  </a:cubicBezTo>
                  <a:cubicBezTo>
                    <a:pt x="690" y="691"/>
                    <a:pt x="692" y="725"/>
                    <a:pt x="694" y="758"/>
                  </a:cubicBezTo>
                  <a:cubicBezTo>
                    <a:pt x="694" y="764"/>
                    <a:pt x="704" y="770"/>
                    <a:pt x="712" y="774"/>
                  </a:cubicBezTo>
                  <a:cubicBezTo>
                    <a:pt x="806" y="824"/>
                    <a:pt x="900" y="877"/>
                    <a:pt x="985" y="943"/>
                  </a:cubicBezTo>
                  <a:cubicBezTo>
                    <a:pt x="991" y="947"/>
                    <a:pt x="996" y="951"/>
                    <a:pt x="1003" y="956"/>
                  </a:cubicBezTo>
                  <a:cubicBezTo>
                    <a:pt x="895" y="1101"/>
                    <a:pt x="754" y="1188"/>
                    <a:pt x="573" y="1212"/>
                  </a:cubicBezTo>
                  <a:cubicBezTo>
                    <a:pt x="572" y="1208"/>
                    <a:pt x="569" y="1204"/>
                    <a:pt x="569" y="1201"/>
                  </a:cubicBezTo>
                  <a:cubicBezTo>
                    <a:pt x="556" y="1142"/>
                    <a:pt x="543" y="1082"/>
                    <a:pt x="532" y="1023"/>
                  </a:cubicBezTo>
                  <a:cubicBezTo>
                    <a:pt x="530" y="1015"/>
                    <a:pt x="533" y="1006"/>
                    <a:pt x="537" y="998"/>
                  </a:cubicBezTo>
                  <a:cubicBezTo>
                    <a:pt x="547" y="974"/>
                    <a:pt x="561" y="952"/>
                    <a:pt x="569" y="928"/>
                  </a:cubicBezTo>
                  <a:cubicBezTo>
                    <a:pt x="578" y="898"/>
                    <a:pt x="562" y="872"/>
                    <a:pt x="531" y="866"/>
                  </a:cubicBezTo>
                  <a:cubicBezTo>
                    <a:pt x="512" y="863"/>
                    <a:pt x="491" y="863"/>
                    <a:pt x="472" y="867"/>
                  </a:cubicBezTo>
                  <a:cubicBezTo>
                    <a:pt x="440" y="873"/>
                    <a:pt x="426" y="901"/>
                    <a:pt x="438" y="935"/>
                  </a:cubicBezTo>
                  <a:cubicBezTo>
                    <a:pt x="444" y="955"/>
                    <a:pt x="454" y="973"/>
                    <a:pt x="465" y="991"/>
                  </a:cubicBezTo>
                  <a:cubicBezTo>
                    <a:pt x="473" y="1004"/>
                    <a:pt x="476" y="1015"/>
                    <a:pt x="473" y="1031"/>
                  </a:cubicBezTo>
                  <a:cubicBezTo>
                    <a:pt x="460" y="1089"/>
                    <a:pt x="448" y="1147"/>
                    <a:pt x="436" y="1205"/>
                  </a:cubicBezTo>
                  <a:cubicBezTo>
                    <a:pt x="436" y="1207"/>
                    <a:pt x="435" y="1209"/>
                    <a:pt x="434" y="1212"/>
                  </a:cubicBezTo>
                  <a:cubicBezTo>
                    <a:pt x="254" y="1188"/>
                    <a:pt x="112" y="1102"/>
                    <a:pt x="0" y="953"/>
                  </a:cubicBezTo>
                  <a:cubicBezTo>
                    <a:pt x="69" y="909"/>
                    <a:pt x="135" y="866"/>
                    <a:pt x="202" y="824"/>
                  </a:cubicBezTo>
                  <a:cubicBezTo>
                    <a:pt x="231" y="806"/>
                    <a:pt x="263" y="791"/>
                    <a:pt x="294" y="775"/>
                  </a:cubicBezTo>
                  <a:cubicBezTo>
                    <a:pt x="303" y="770"/>
                    <a:pt x="308" y="765"/>
                    <a:pt x="308" y="754"/>
                  </a:cubicBezTo>
                  <a:cubicBezTo>
                    <a:pt x="307" y="729"/>
                    <a:pt x="308" y="704"/>
                    <a:pt x="307" y="678"/>
                  </a:cubicBezTo>
                  <a:cubicBezTo>
                    <a:pt x="307" y="674"/>
                    <a:pt x="306" y="669"/>
                    <a:pt x="305" y="665"/>
                  </a:cubicBezTo>
                  <a:cubicBezTo>
                    <a:pt x="293" y="630"/>
                    <a:pt x="280" y="595"/>
                    <a:pt x="268" y="560"/>
                  </a:cubicBezTo>
                  <a:cubicBezTo>
                    <a:pt x="267" y="557"/>
                    <a:pt x="266" y="553"/>
                    <a:pt x="264" y="552"/>
                  </a:cubicBezTo>
                  <a:cubicBezTo>
                    <a:pt x="240" y="540"/>
                    <a:pt x="234" y="517"/>
                    <a:pt x="228" y="494"/>
                  </a:cubicBezTo>
                  <a:cubicBezTo>
                    <a:pt x="220" y="469"/>
                    <a:pt x="213" y="443"/>
                    <a:pt x="210" y="417"/>
                  </a:cubicBezTo>
                  <a:cubicBezTo>
                    <a:pt x="207" y="384"/>
                    <a:pt x="213" y="370"/>
                    <a:pt x="244" y="3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6" name="Straight Connector 25">
            <a:extLst>
              <a:ext uri="{FF2B5EF4-FFF2-40B4-BE49-F238E27FC236}">
                <a16:creationId xmlns:a16="http://schemas.microsoft.com/office/drawing/2014/main" id="{C777B4D2-3F1E-46D3-8052-0AF3EEF0EA4C}"/>
              </a:ext>
            </a:extLst>
          </p:cNvPr>
          <p:cNvCxnSpPr>
            <a:cxnSpLocks/>
          </p:cNvCxnSpPr>
          <p:nvPr/>
        </p:nvCxnSpPr>
        <p:spPr>
          <a:xfrm>
            <a:off x="1755563" y="3937933"/>
            <a:ext cx="0" cy="16599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919037A-DB3C-4E2F-B2DF-18355ABFA2F8}"/>
              </a:ext>
            </a:extLst>
          </p:cNvPr>
          <p:cNvSpPr/>
          <p:nvPr/>
        </p:nvSpPr>
        <p:spPr>
          <a:xfrm>
            <a:off x="0" y="4972037"/>
            <a:ext cx="1753446" cy="334665"/>
          </a:xfrm>
          <a:prstGeom prst="rect">
            <a:avLst/>
          </a:prstGeom>
        </p:spPr>
        <p:txBody>
          <a:bodyPr wrap="square" lIns="0" tIns="0" rIns="0" bIns="0">
            <a:noAutofit/>
          </a:bodyPr>
          <a:lstStyle/>
          <a:p>
            <a:pPr algn="ctr"/>
            <a:r>
              <a:rPr lang="en-US" sz="1200" dirty="0">
                <a:solidFill>
                  <a:srgbClr val="333333"/>
                </a:solidFill>
                <a:latin typeface="Proxima Nova Light" panose="02000506030000020004"/>
              </a:rPr>
              <a:t>Shorter time to productivity</a:t>
            </a:r>
          </a:p>
        </p:txBody>
      </p:sp>
      <p:sp>
        <p:nvSpPr>
          <p:cNvPr id="67" name="Rectangle 66">
            <a:extLst>
              <a:ext uri="{FF2B5EF4-FFF2-40B4-BE49-F238E27FC236}">
                <a16:creationId xmlns:a16="http://schemas.microsoft.com/office/drawing/2014/main" id="{22A395AA-8FBE-4808-BA4A-B633EF824483}"/>
              </a:ext>
            </a:extLst>
          </p:cNvPr>
          <p:cNvSpPr/>
          <p:nvPr/>
        </p:nvSpPr>
        <p:spPr>
          <a:xfrm>
            <a:off x="1767114" y="4972037"/>
            <a:ext cx="1716314" cy="334665"/>
          </a:xfrm>
          <a:prstGeom prst="rect">
            <a:avLst/>
          </a:prstGeom>
        </p:spPr>
        <p:txBody>
          <a:bodyPr wrap="square" lIns="0" tIns="0" rIns="0" bIns="0">
            <a:noAutofit/>
          </a:bodyPr>
          <a:lstStyle/>
          <a:p>
            <a:pPr algn="ctr"/>
            <a:r>
              <a:rPr lang="en-US" sz="1200" dirty="0">
                <a:solidFill>
                  <a:srgbClr val="333333"/>
                </a:solidFill>
                <a:latin typeface="Proxima Nova Light" panose="02000506030000020004"/>
              </a:rPr>
              <a:t>Greater employee engagement </a:t>
            </a:r>
            <a:br>
              <a:rPr lang="en-US" sz="1200" dirty="0">
                <a:solidFill>
                  <a:srgbClr val="333333"/>
                </a:solidFill>
                <a:latin typeface="Proxima Nova Light" panose="02000506030000020004"/>
              </a:rPr>
            </a:br>
            <a:r>
              <a:rPr lang="en-US" sz="1200" dirty="0">
                <a:solidFill>
                  <a:srgbClr val="333333"/>
                </a:solidFill>
                <a:latin typeface="Proxima Nova Light" panose="02000506030000020004"/>
              </a:rPr>
              <a:t>&amp; retention</a:t>
            </a:r>
          </a:p>
        </p:txBody>
      </p:sp>
      <p:sp>
        <p:nvSpPr>
          <p:cNvPr id="69" name="Rectangle 68">
            <a:extLst>
              <a:ext uri="{FF2B5EF4-FFF2-40B4-BE49-F238E27FC236}">
                <a16:creationId xmlns:a16="http://schemas.microsoft.com/office/drawing/2014/main" id="{B832BF11-52C2-48B5-94EC-F54DD9EDA3D7}"/>
              </a:ext>
            </a:extLst>
          </p:cNvPr>
          <p:cNvSpPr/>
          <p:nvPr/>
        </p:nvSpPr>
        <p:spPr>
          <a:xfrm>
            <a:off x="3483428" y="4972037"/>
            <a:ext cx="1716314" cy="334665"/>
          </a:xfrm>
          <a:prstGeom prst="rect">
            <a:avLst/>
          </a:prstGeom>
        </p:spPr>
        <p:txBody>
          <a:bodyPr wrap="square" lIns="0" tIns="0" rIns="0" bIns="0">
            <a:noAutofit/>
          </a:bodyPr>
          <a:lstStyle/>
          <a:p>
            <a:pPr algn="ctr"/>
            <a:r>
              <a:rPr lang="en-US" sz="1200" dirty="0">
                <a:solidFill>
                  <a:srgbClr val="333333"/>
                </a:solidFill>
                <a:latin typeface="Proxima Nova Light" panose="02000506030000020004"/>
              </a:rPr>
              <a:t>Lower talent </a:t>
            </a:r>
            <a:br>
              <a:rPr lang="en-US" sz="1200" dirty="0">
                <a:solidFill>
                  <a:srgbClr val="333333"/>
                </a:solidFill>
                <a:latin typeface="Proxima Nova Light" panose="02000506030000020004"/>
              </a:rPr>
            </a:br>
            <a:r>
              <a:rPr lang="en-US" sz="1200" dirty="0">
                <a:solidFill>
                  <a:srgbClr val="333333"/>
                </a:solidFill>
                <a:latin typeface="Proxima Nova Light" panose="02000506030000020004"/>
              </a:rPr>
              <a:t>acquisition costs</a:t>
            </a:r>
          </a:p>
        </p:txBody>
      </p:sp>
      <p:sp>
        <p:nvSpPr>
          <p:cNvPr id="71" name="Rectangle 70">
            <a:extLst>
              <a:ext uri="{FF2B5EF4-FFF2-40B4-BE49-F238E27FC236}">
                <a16:creationId xmlns:a16="http://schemas.microsoft.com/office/drawing/2014/main" id="{14347E12-0494-4E7B-B042-69A56AD29CE9}"/>
              </a:ext>
            </a:extLst>
          </p:cNvPr>
          <p:cNvSpPr/>
          <p:nvPr/>
        </p:nvSpPr>
        <p:spPr>
          <a:xfrm>
            <a:off x="5237842" y="4972037"/>
            <a:ext cx="1716314" cy="334665"/>
          </a:xfrm>
          <a:prstGeom prst="rect">
            <a:avLst/>
          </a:prstGeom>
        </p:spPr>
        <p:txBody>
          <a:bodyPr wrap="square" lIns="0" tIns="0" rIns="0" bIns="0">
            <a:noAutofit/>
          </a:bodyPr>
          <a:lstStyle/>
          <a:p>
            <a:pPr algn="ctr"/>
            <a:r>
              <a:rPr lang="en-US" sz="1200" dirty="0">
                <a:solidFill>
                  <a:srgbClr val="333333"/>
                </a:solidFill>
                <a:latin typeface="Proxima Nova Light" panose="02000506030000020004"/>
              </a:rPr>
              <a:t>Stream lined </a:t>
            </a:r>
            <a:br>
              <a:rPr lang="en-US" sz="1200" dirty="0">
                <a:solidFill>
                  <a:srgbClr val="333333"/>
                </a:solidFill>
                <a:latin typeface="Proxima Nova Light" panose="02000506030000020004"/>
              </a:rPr>
            </a:br>
            <a:r>
              <a:rPr lang="en-US" sz="1200" dirty="0">
                <a:solidFill>
                  <a:srgbClr val="333333"/>
                </a:solidFill>
                <a:latin typeface="Proxima Nova Light" panose="02000506030000020004"/>
              </a:rPr>
              <a:t>information flow</a:t>
            </a:r>
          </a:p>
        </p:txBody>
      </p:sp>
      <p:sp>
        <p:nvSpPr>
          <p:cNvPr id="73" name="Rectangle 72">
            <a:extLst>
              <a:ext uri="{FF2B5EF4-FFF2-40B4-BE49-F238E27FC236}">
                <a16:creationId xmlns:a16="http://schemas.microsoft.com/office/drawing/2014/main" id="{D7C98066-DD1A-4FC2-B8ED-9DEE839FEA8A}"/>
              </a:ext>
            </a:extLst>
          </p:cNvPr>
          <p:cNvSpPr/>
          <p:nvPr/>
        </p:nvSpPr>
        <p:spPr>
          <a:xfrm>
            <a:off x="6979556" y="4972037"/>
            <a:ext cx="1716314" cy="334665"/>
          </a:xfrm>
          <a:prstGeom prst="rect">
            <a:avLst/>
          </a:prstGeom>
        </p:spPr>
        <p:txBody>
          <a:bodyPr wrap="square" lIns="0" tIns="0" rIns="0" bIns="0">
            <a:noAutofit/>
          </a:bodyPr>
          <a:lstStyle/>
          <a:p>
            <a:pPr algn="ctr"/>
            <a:r>
              <a:rPr lang="en-US" sz="1200" dirty="0">
                <a:solidFill>
                  <a:srgbClr val="333333"/>
                </a:solidFill>
                <a:latin typeface="Proxima Nova Light" panose="02000506030000020004"/>
              </a:rPr>
              <a:t>Limited competitive-intelligence leakage</a:t>
            </a:r>
          </a:p>
        </p:txBody>
      </p:sp>
      <p:sp>
        <p:nvSpPr>
          <p:cNvPr id="75" name="Rectangle 74">
            <a:extLst>
              <a:ext uri="{FF2B5EF4-FFF2-40B4-BE49-F238E27FC236}">
                <a16:creationId xmlns:a16="http://schemas.microsoft.com/office/drawing/2014/main" id="{A83BFD37-2E30-479D-81F9-A826FF08F5BC}"/>
              </a:ext>
            </a:extLst>
          </p:cNvPr>
          <p:cNvSpPr/>
          <p:nvPr/>
        </p:nvSpPr>
        <p:spPr>
          <a:xfrm>
            <a:off x="8721270" y="4979150"/>
            <a:ext cx="1716314" cy="334665"/>
          </a:xfrm>
          <a:prstGeom prst="rect">
            <a:avLst/>
          </a:prstGeom>
        </p:spPr>
        <p:txBody>
          <a:bodyPr wrap="square" lIns="0" tIns="0" rIns="0" bIns="0">
            <a:noAutofit/>
          </a:bodyPr>
          <a:lstStyle/>
          <a:p>
            <a:pPr algn="ctr"/>
            <a:r>
              <a:rPr lang="en-US" sz="1200" dirty="0">
                <a:solidFill>
                  <a:srgbClr val="333333"/>
                </a:solidFill>
                <a:latin typeface="Proxima Nova Light" panose="02000506030000020004"/>
              </a:rPr>
              <a:t>Stronger </a:t>
            </a:r>
            <a:br>
              <a:rPr lang="en-US" sz="1200" dirty="0">
                <a:solidFill>
                  <a:srgbClr val="333333"/>
                </a:solidFill>
                <a:latin typeface="Proxima Nova Light" panose="02000506030000020004"/>
              </a:rPr>
            </a:br>
            <a:r>
              <a:rPr lang="en-US" sz="1200" dirty="0">
                <a:solidFill>
                  <a:srgbClr val="333333"/>
                </a:solidFill>
                <a:latin typeface="Proxima Nova Light" panose="02000506030000020004"/>
              </a:rPr>
              <a:t>leadership teams</a:t>
            </a:r>
          </a:p>
        </p:txBody>
      </p:sp>
      <p:sp>
        <p:nvSpPr>
          <p:cNvPr id="77" name="Rectangle 76">
            <a:extLst>
              <a:ext uri="{FF2B5EF4-FFF2-40B4-BE49-F238E27FC236}">
                <a16:creationId xmlns:a16="http://schemas.microsoft.com/office/drawing/2014/main" id="{4E835A19-8784-4FD7-B247-7CE4BF4E6EFA}"/>
              </a:ext>
            </a:extLst>
          </p:cNvPr>
          <p:cNvSpPr/>
          <p:nvPr/>
        </p:nvSpPr>
        <p:spPr>
          <a:xfrm>
            <a:off x="10457958" y="4982043"/>
            <a:ext cx="1716314" cy="334665"/>
          </a:xfrm>
          <a:prstGeom prst="rect">
            <a:avLst/>
          </a:prstGeom>
        </p:spPr>
        <p:txBody>
          <a:bodyPr wrap="square" lIns="0" tIns="0" rIns="0" bIns="0">
            <a:noAutofit/>
          </a:bodyPr>
          <a:lstStyle/>
          <a:p>
            <a:pPr algn="ctr"/>
            <a:r>
              <a:rPr lang="en-US" sz="1200" dirty="0">
                <a:solidFill>
                  <a:srgbClr val="333333"/>
                </a:solidFill>
                <a:latin typeface="Proxima Nova Light" panose="02000506030000020004"/>
              </a:rPr>
              <a:t>Better financial performance</a:t>
            </a:r>
          </a:p>
        </p:txBody>
      </p:sp>
      <p:cxnSp>
        <p:nvCxnSpPr>
          <p:cNvPr id="79" name="Straight Connector 78">
            <a:extLst>
              <a:ext uri="{FF2B5EF4-FFF2-40B4-BE49-F238E27FC236}">
                <a16:creationId xmlns:a16="http://schemas.microsoft.com/office/drawing/2014/main" id="{6ED29753-DE26-4F33-A0E0-FB772B99EF9D}"/>
              </a:ext>
            </a:extLst>
          </p:cNvPr>
          <p:cNvCxnSpPr>
            <a:cxnSpLocks/>
          </p:cNvCxnSpPr>
          <p:nvPr/>
        </p:nvCxnSpPr>
        <p:spPr>
          <a:xfrm>
            <a:off x="3483428" y="3937933"/>
            <a:ext cx="0" cy="16599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08F81C0-B9BA-439B-B4E5-712BFC7D460B}"/>
              </a:ext>
            </a:extLst>
          </p:cNvPr>
          <p:cNvCxnSpPr>
            <a:cxnSpLocks/>
          </p:cNvCxnSpPr>
          <p:nvPr/>
        </p:nvCxnSpPr>
        <p:spPr>
          <a:xfrm>
            <a:off x="5212442" y="3937933"/>
            <a:ext cx="0" cy="16599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298C3C5-C194-41C5-BC88-F9708DEECFD6}"/>
              </a:ext>
            </a:extLst>
          </p:cNvPr>
          <p:cNvCxnSpPr>
            <a:cxnSpLocks/>
          </p:cNvCxnSpPr>
          <p:nvPr/>
        </p:nvCxnSpPr>
        <p:spPr>
          <a:xfrm>
            <a:off x="6966856" y="3937933"/>
            <a:ext cx="0" cy="16599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8C4C45D-609C-4117-B50F-0E9A6A5890D3}"/>
              </a:ext>
            </a:extLst>
          </p:cNvPr>
          <p:cNvCxnSpPr>
            <a:cxnSpLocks/>
          </p:cNvCxnSpPr>
          <p:nvPr/>
        </p:nvCxnSpPr>
        <p:spPr>
          <a:xfrm>
            <a:off x="8708570" y="3937933"/>
            <a:ext cx="0" cy="16599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FAAA071-9C85-4CD6-B1C1-AAB07EF72397}"/>
              </a:ext>
            </a:extLst>
          </p:cNvPr>
          <p:cNvCxnSpPr>
            <a:cxnSpLocks/>
          </p:cNvCxnSpPr>
          <p:nvPr/>
        </p:nvCxnSpPr>
        <p:spPr>
          <a:xfrm>
            <a:off x="10445258" y="3937933"/>
            <a:ext cx="0" cy="16599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5" name="Graphic 84">
            <a:extLst>
              <a:ext uri="{FF2B5EF4-FFF2-40B4-BE49-F238E27FC236}">
                <a16:creationId xmlns:a16="http://schemas.microsoft.com/office/drawing/2014/main" id="{76AEA8EB-188B-4281-8713-612C6EF0D9B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16977"/>
          <a:stretch/>
        </p:blipFill>
        <p:spPr>
          <a:xfrm>
            <a:off x="11029760" y="4188710"/>
            <a:ext cx="545679" cy="566301"/>
          </a:xfrm>
          <a:prstGeom prst="rect">
            <a:avLst/>
          </a:prstGeom>
        </p:spPr>
      </p:pic>
      <p:pic>
        <p:nvPicPr>
          <p:cNvPr id="86" name="Graphic 85">
            <a:extLst>
              <a:ext uri="{FF2B5EF4-FFF2-40B4-BE49-F238E27FC236}">
                <a16:creationId xmlns:a16="http://schemas.microsoft.com/office/drawing/2014/main" id="{7FF5B942-4191-4AA2-9619-4B5835B9E1F5}"/>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16977"/>
          <a:stretch/>
        </p:blipFill>
        <p:spPr>
          <a:xfrm rot="10800000">
            <a:off x="4067874" y="4166461"/>
            <a:ext cx="545678" cy="566300"/>
          </a:xfrm>
          <a:prstGeom prst="rect">
            <a:avLst/>
          </a:prstGeom>
        </p:spPr>
      </p:pic>
      <p:pic>
        <p:nvPicPr>
          <p:cNvPr id="88" name="Graphic 87">
            <a:extLst>
              <a:ext uri="{FF2B5EF4-FFF2-40B4-BE49-F238E27FC236}">
                <a16:creationId xmlns:a16="http://schemas.microsoft.com/office/drawing/2014/main" id="{F1D26356-7F6F-4D76-9787-C3303DA16999}"/>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24029"/>
          <a:stretch/>
        </p:blipFill>
        <p:spPr>
          <a:xfrm>
            <a:off x="9263174" y="4139602"/>
            <a:ext cx="607108" cy="576528"/>
          </a:xfrm>
          <a:prstGeom prst="rect">
            <a:avLst/>
          </a:prstGeom>
        </p:spPr>
      </p:pic>
      <p:pic>
        <p:nvPicPr>
          <p:cNvPr id="90" name="Graphic 89">
            <a:extLst>
              <a:ext uri="{FF2B5EF4-FFF2-40B4-BE49-F238E27FC236}">
                <a16:creationId xmlns:a16="http://schemas.microsoft.com/office/drawing/2014/main" id="{D3739E58-7194-490C-89A7-67A30E14D74B}"/>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b="18734"/>
          <a:stretch/>
        </p:blipFill>
        <p:spPr>
          <a:xfrm>
            <a:off x="5804561" y="4166461"/>
            <a:ext cx="557477" cy="566301"/>
          </a:xfrm>
          <a:prstGeom prst="rect">
            <a:avLst/>
          </a:prstGeom>
        </p:spPr>
      </p:pic>
      <p:pic>
        <p:nvPicPr>
          <p:cNvPr id="92" name="Graphic 91">
            <a:extLst>
              <a:ext uri="{FF2B5EF4-FFF2-40B4-BE49-F238E27FC236}">
                <a16:creationId xmlns:a16="http://schemas.microsoft.com/office/drawing/2014/main" id="{92F1D7CB-0F85-48C0-BACD-8D73A901EF79}"/>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b="12562"/>
          <a:stretch/>
        </p:blipFill>
        <p:spPr>
          <a:xfrm>
            <a:off x="7565325" y="4182826"/>
            <a:ext cx="518296" cy="566485"/>
          </a:xfrm>
          <a:prstGeom prst="rect">
            <a:avLst/>
          </a:prstGeom>
        </p:spPr>
      </p:pic>
      <p:pic>
        <p:nvPicPr>
          <p:cNvPr id="94" name="Graphic 93">
            <a:extLst>
              <a:ext uri="{FF2B5EF4-FFF2-40B4-BE49-F238E27FC236}">
                <a16:creationId xmlns:a16="http://schemas.microsoft.com/office/drawing/2014/main" id="{E625B11B-CA55-4982-95A7-2641909838BD}"/>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b="17905"/>
          <a:stretch/>
        </p:blipFill>
        <p:spPr>
          <a:xfrm>
            <a:off x="589070" y="4174178"/>
            <a:ext cx="557476" cy="572077"/>
          </a:xfrm>
          <a:prstGeom prst="rect">
            <a:avLst/>
          </a:prstGeom>
        </p:spPr>
      </p:pic>
      <p:sp>
        <p:nvSpPr>
          <p:cNvPr id="31" name="Rectangle 30">
            <a:extLst>
              <a:ext uri="{FF2B5EF4-FFF2-40B4-BE49-F238E27FC236}">
                <a16:creationId xmlns:a16="http://schemas.microsoft.com/office/drawing/2014/main" id="{BE02757B-0724-4ACA-80FD-EB6F8B0AC7F1}"/>
              </a:ext>
            </a:extLst>
          </p:cNvPr>
          <p:cNvSpPr/>
          <p:nvPr/>
        </p:nvSpPr>
        <p:spPr>
          <a:xfrm>
            <a:off x="9763125" y="1"/>
            <a:ext cx="2124076" cy="315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300" dirty="0"/>
              <a:t>TALENT MOBILITY</a:t>
            </a:r>
          </a:p>
        </p:txBody>
      </p:sp>
    </p:spTree>
    <p:extLst>
      <p:ext uri="{BB962C8B-B14F-4D97-AF65-F5344CB8AC3E}">
        <p14:creationId xmlns:p14="http://schemas.microsoft.com/office/powerpoint/2010/main" val="2511771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BF8D24C6-44F8-4B7A-B5EC-7152B5235288}"/>
              </a:ext>
            </a:extLst>
          </p:cNvPr>
          <p:cNvCxnSpPr/>
          <p:nvPr/>
        </p:nvCxnSpPr>
        <p:spPr>
          <a:xfrm flipH="1">
            <a:off x="1525143" y="2859661"/>
            <a:ext cx="9141714"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DFB384-934B-4A64-8BAC-4F79FA7EBBA2}"/>
              </a:ext>
            </a:extLst>
          </p:cNvPr>
          <p:cNvSpPr>
            <a:spLocks noGrp="1"/>
          </p:cNvSpPr>
          <p:nvPr>
            <p:ph type="title" idx="4294967295"/>
          </p:nvPr>
        </p:nvSpPr>
        <p:spPr>
          <a:xfrm>
            <a:off x="494878" y="391523"/>
            <a:ext cx="10656887" cy="792163"/>
          </a:xfrm>
        </p:spPr>
        <p:txBody>
          <a:bodyPr>
            <a:normAutofit/>
          </a:bodyPr>
          <a:lstStyle/>
          <a:p>
            <a:r>
              <a:rPr lang="en-US" sz="2800" b="1" dirty="0">
                <a:solidFill>
                  <a:srgbClr val="1B3B68"/>
                </a:solidFill>
                <a:latin typeface="Proxima Nova Light" panose="02000506030000020004"/>
              </a:rPr>
              <a:t>KEYS TO SUCCESSFUL TALENT MOBILITY</a:t>
            </a:r>
          </a:p>
        </p:txBody>
      </p:sp>
      <p:grpSp>
        <p:nvGrpSpPr>
          <p:cNvPr id="45" name="Group 44">
            <a:extLst>
              <a:ext uri="{FF2B5EF4-FFF2-40B4-BE49-F238E27FC236}">
                <a16:creationId xmlns:a16="http://schemas.microsoft.com/office/drawing/2014/main" id="{C1F48889-DA8F-439D-9929-055140F9B1AF}"/>
              </a:ext>
            </a:extLst>
          </p:cNvPr>
          <p:cNvGrpSpPr/>
          <p:nvPr/>
        </p:nvGrpSpPr>
        <p:grpSpPr>
          <a:xfrm>
            <a:off x="1693586" y="2513357"/>
            <a:ext cx="1102003" cy="1927896"/>
            <a:chOff x="130863" y="1912867"/>
            <a:chExt cx="1469337" cy="2570528"/>
          </a:xfrm>
        </p:grpSpPr>
        <p:sp>
          <p:nvSpPr>
            <p:cNvPr id="6" name="Rectangle 5">
              <a:extLst>
                <a:ext uri="{FF2B5EF4-FFF2-40B4-BE49-F238E27FC236}">
                  <a16:creationId xmlns:a16="http://schemas.microsoft.com/office/drawing/2014/main" id="{8A0527C9-C191-4830-B442-69934DC953DB}"/>
                </a:ext>
              </a:extLst>
            </p:cNvPr>
            <p:cNvSpPr/>
            <p:nvPr/>
          </p:nvSpPr>
          <p:spPr>
            <a:xfrm>
              <a:off x="259411" y="3072966"/>
              <a:ext cx="1224256" cy="287259"/>
            </a:xfrm>
            <a:prstGeom prst="rect">
              <a:avLst/>
            </a:prstGeom>
          </p:spPr>
          <p:txBody>
            <a:bodyPr wrap="square" lIns="0" tIns="0" rIns="0" bIns="0">
              <a:spAutoFit/>
            </a:bodyPr>
            <a:lstStyle/>
            <a:p>
              <a:pPr algn="ctr"/>
              <a:r>
                <a:rPr lang="en-US" sz="1400" b="1" dirty="0">
                  <a:solidFill>
                    <a:srgbClr val="333333"/>
                  </a:solidFill>
                  <a:latin typeface="Proxima Nova Light" panose="02000506030000020004"/>
                </a:rPr>
                <a:t>Key 1</a:t>
              </a:r>
            </a:p>
          </p:txBody>
        </p:sp>
        <p:grpSp>
          <p:nvGrpSpPr>
            <p:cNvPr id="7" name="Group 6">
              <a:extLst>
                <a:ext uri="{FF2B5EF4-FFF2-40B4-BE49-F238E27FC236}">
                  <a16:creationId xmlns:a16="http://schemas.microsoft.com/office/drawing/2014/main" id="{C54E9271-FC01-4DFB-8936-44E2B0C402CA}"/>
                </a:ext>
              </a:extLst>
            </p:cNvPr>
            <p:cNvGrpSpPr/>
            <p:nvPr/>
          </p:nvGrpSpPr>
          <p:grpSpPr>
            <a:xfrm>
              <a:off x="409797" y="1912867"/>
              <a:ext cx="923482" cy="923482"/>
              <a:chOff x="805815" y="2240390"/>
              <a:chExt cx="969646" cy="969646"/>
            </a:xfrm>
          </p:grpSpPr>
          <p:sp>
            <p:nvSpPr>
              <p:cNvPr id="34" name="Oval 33">
                <a:extLst>
                  <a:ext uri="{FF2B5EF4-FFF2-40B4-BE49-F238E27FC236}">
                    <a16:creationId xmlns:a16="http://schemas.microsoft.com/office/drawing/2014/main" id="{CED0A6A4-8D1E-4EF1-B871-E02A9F3661DF}"/>
                  </a:ext>
                </a:extLst>
              </p:cNvPr>
              <p:cNvSpPr/>
              <p:nvPr/>
            </p:nvSpPr>
            <p:spPr>
              <a:xfrm>
                <a:off x="805815" y="2240390"/>
                <a:ext cx="969646" cy="969646"/>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0" b="1" dirty="0">
                  <a:solidFill>
                    <a:srgbClr val="333333"/>
                  </a:solidFill>
                </a:endParaRPr>
              </a:p>
            </p:txBody>
          </p:sp>
          <p:sp>
            <p:nvSpPr>
              <p:cNvPr id="35" name="Rectangle 34">
                <a:extLst>
                  <a:ext uri="{FF2B5EF4-FFF2-40B4-BE49-F238E27FC236}">
                    <a16:creationId xmlns:a16="http://schemas.microsoft.com/office/drawing/2014/main" id="{84950E92-0410-4A77-802F-C2807AE9E4DD}"/>
                  </a:ext>
                </a:extLst>
              </p:cNvPr>
              <p:cNvSpPr/>
              <p:nvPr/>
            </p:nvSpPr>
            <p:spPr>
              <a:xfrm>
                <a:off x="805815" y="2423596"/>
                <a:ext cx="969646" cy="603235"/>
              </a:xfrm>
              <a:prstGeom prst="rect">
                <a:avLst/>
              </a:prstGeom>
            </p:spPr>
            <p:txBody>
              <a:bodyPr wrap="square" lIns="0" tIns="0" rIns="0" bIns="0" anchor="ctr">
                <a:spAutoFit/>
              </a:bodyPr>
              <a:lstStyle/>
              <a:p>
                <a:pPr algn="ctr"/>
                <a:r>
                  <a:rPr lang="en-US" sz="2800" b="1" dirty="0">
                    <a:solidFill>
                      <a:schemeClr val="bg1"/>
                    </a:solidFill>
                  </a:rPr>
                  <a:t>1</a:t>
                </a:r>
              </a:p>
            </p:txBody>
          </p:sp>
        </p:grpSp>
        <p:sp>
          <p:nvSpPr>
            <p:cNvPr id="9" name="Rectangle 8">
              <a:extLst>
                <a:ext uri="{FF2B5EF4-FFF2-40B4-BE49-F238E27FC236}">
                  <a16:creationId xmlns:a16="http://schemas.microsoft.com/office/drawing/2014/main" id="{3F7B8F19-F9D5-4E14-8941-172766D4470B}"/>
                </a:ext>
              </a:extLst>
            </p:cNvPr>
            <p:cNvSpPr/>
            <p:nvPr/>
          </p:nvSpPr>
          <p:spPr>
            <a:xfrm>
              <a:off x="130863" y="3744589"/>
              <a:ext cx="1469337" cy="738806"/>
            </a:xfrm>
            <a:prstGeom prst="rect">
              <a:avLst/>
            </a:prstGeom>
          </p:spPr>
          <p:txBody>
            <a:bodyPr wrap="square" lIns="0" tIns="0" rIns="0" bIns="0">
              <a:noAutofit/>
            </a:bodyPr>
            <a:lstStyle/>
            <a:p>
              <a:pPr algn="ctr"/>
              <a:r>
                <a:rPr lang="en-US" sz="1100" dirty="0">
                  <a:solidFill>
                    <a:srgbClr val="333333"/>
                  </a:solidFill>
                  <a:latin typeface="Proxima Nova Light" panose="02000506030000020004"/>
                </a:rPr>
                <a:t>Encourage multi-directional career moves</a:t>
              </a:r>
            </a:p>
          </p:txBody>
        </p:sp>
        <p:cxnSp>
          <p:nvCxnSpPr>
            <p:cNvPr id="13" name="Straight Connector 12">
              <a:extLst>
                <a:ext uri="{FF2B5EF4-FFF2-40B4-BE49-F238E27FC236}">
                  <a16:creationId xmlns:a16="http://schemas.microsoft.com/office/drawing/2014/main" id="{673926B8-F0AF-44FC-B58B-35A17FE4BFDC}"/>
                </a:ext>
              </a:extLst>
            </p:cNvPr>
            <p:cNvCxnSpPr>
              <a:cxnSpLocks/>
            </p:cNvCxnSpPr>
            <p:nvPr/>
          </p:nvCxnSpPr>
          <p:spPr>
            <a:xfrm flipH="1">
              <a:off x="259411" y="3566383"/>
              <a:ext cx="12242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2172FFC8-8819-473A-B2EE-3AA485B3B895}"/>
              </a:ext>
            </a:extLst>
          </p:cNvPr>
          <p:cNvGrpSpPr/>
          <p:nvPr/>
        </p:nvGrpSpPr>
        <p:grpSpPr>
          <a:xfrm>
            <a:off x="2976477" y="2509004"/>
            <a:ext cx="1102003" cy="1927896"/>
            <a:chOff x="130863" y="1912867"/>
            <a:chExt cx="1469337" cy="2570528"/>
          </a:xfrm>
        </p:grpSpPr>
        <p:sp>
          <p:nvSpPr>
            <p:cNvPr id="47" name="Rectangle 46">
              <a:extLst>
                <a:ext uri="{FF2B5EF4-FFF2-40B4-BE49-F238E27FC236}">
                  <a16:creationId xmlns:a16="http://schemas.microsoft.com/office/drawing/2014/main" id="{86CD7D43-56C0-4701-B899-7F4FC2A131E1}"/>
                </a:ext>
              </a:extLst>
            </p:cNvPr>
            <p:cNvSpPr/>
            <p:nvPr/>
          </p:nvSpPr>
          <p:spPr>
            <a:xfrm>
              <a:off x="259411" y="3072966"/>
              <a:ext cx="1224256" cy="287259"/>
            </a:xfrm>
            <a:prstGeom prst="rect">
              <a:avLst/>
            </a:prstGeom>
          </p:spPr>
          <p:txBody>
            <a:bodyPr wrap="square" lIns="0" tIns="0" rIns="0" bIns="0">
              <a:spAutoFit/>
            </a:bodyPr>
            <a:lstStyle/>
            <a:p>
              <a:pPr algn="ctr"/>
              <a:r>
                <a:rPr lang="en-US" sz="1400" b="1" dirty="0">
                  <a:solidFill>
                    <a:srgbClr val="333333"/>
                  </a:solidFill>
                  <a:latin typeface="Proxima Nova Light" panose="02000506030000020004"/>
                </a:rPr>
                <a:t>Key 2</a:t>
              </a:r>
            </a:p>
          </p:txBody>
        </p:sp>
        <p:grpSp>
          <p:nvGrpSpPr>
            <p:cNvPr id="48" name="Group 47">
              <a:extLst>
                <a:ext uri="{FF2B5EF4-FFF2-40B4-BE49-F238E27FC236}">
                  <a16:creationId xmlns:a16="http://schemas.microsoft.com/office/drawing/2014/main" id="{59222B80-24BA-414A-A474-03C5AC3491B6}"/>
                </a:ext>
              </a:extLst>
            </p:cNvPr>
            <p:cNvGrpSpPr/>
            <p:nvPr/>
          </p:nvGrpSpPr>
          <p:grpSpPr>
            <a:xfrm>
              <a:off x="409797" y="1912867"/>
              <a:ext cx="923482" cy="923482"/>
              <a:chOff x="805815" y="2240390"/>
              <a:chExt cx="969646" cy="969646"/>
            </a:xfrm>
          </p:grpSpPr>
          <p:sp>
            <p:nvSpPr>
              <p:cNvPr id="51" name="Oval 50">
                <a:extLst>
                  <a:ext uri="{FF2B5EF4-FFF2-40B4-BE49-F238E27FC236}">
                    <a16:creationId xmlns:a16="http://schemas.microsoft.com/office/drawing/2014/main" id="{613D6146-33E9-4A72-8564-B1CAD69A49AB}"/>
                  </a:ext>
                </a:extLst>
              </p:cNvPr>
              <p:cNvSpPr/>
              <p:nvPr/>
            </p:nvSpPr>
            <p:spPr>
              <a:xfrm>
                <a:off x="805815" y="2240390"/>
                <a:ext cx="969646" cy="969646"/>
              </a:xfrm>
              <a:prstGeom prst="ellipse">
                <a:avLst/>
              </a:prstGeom>
              <a:solidFill>
                <a:srgbClr val="FCC5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0" b="1" dirty="0">
                  <a:solidFill>
                    <a:srgbClr val="333333"/>
                  </a:solidFill>
                </a:endParaRPr>
              </a:p>
            </p:txBody>
          </p:sp>
          <p:sp>
            <p:nvSpPr>
              <p:cNvPr id="52" name="Rectangle 51">
                <a:extLst>
                  <a:ext uri="{FF2B5EF4-FFF2-40B4-BE49-F238E27FC236}">
                    <a16:creationId xmlns:a16="http://schemas.microsoft.com/office/drawing/2014/main" id="{4F7308AF-5350-4E1B-B193-749ABEEBDB30}"/>
                  </a:ext>
                </a:extLst>
              </p:cNvPr>
              <p:cNvSpPr/>
              <p:nvPr/>
            </p:nvSpPr>
            <p:spPr>
              <a:xfrm>
                <a:off x="805815" y="2423596"/>
                <a:ext cx="969646" cy="603235"/>
              </a:xfrm>
              <a:prstGeom prst="rect">
                <a:avLst/>
              </a:prstGeom>
            </p:spPr>
            <p:txBody>
              <a:bodyPr wrap="square" lIns="0" tIns="0" rIns="0" bIns="0" anchor="ctr">
                <a:spAutoFit/>
              </a:bodyPr>
              <a:lstStyle/>
              <a:p>
                <a:pPr algn="ctr"/>
                <a:r>
                  <a:rPr lang="en-US" sz="2800" b="1" dirty="0">
                    <a:solidFill>
                      <a:schemeClr val="bg1"/>
                    </a:solidFill>
                  </a:rPr>
                  <a:t>2</a:t>
                </a:r>
              </a:p>
            </p:txBody>
          </p:sp>
        </p:grpSp>
        <p:sp>
          <p:nvSpPr>
            <p:cNvPr id="49" name="Rectangle 48">
              <a:extLst>
                <a:ext uri="{FF2B5EF4-FFF2-40B4-BE49-F238E27FC236}">
                  <a16:creationId xmlns:a16="http://schemas.microsoft.com/office/drawing/2014/main" id="{96B74C9F-7654-4BCF-8F56-AD8D232DB7CF}"/>
                </a:ext>
              </a:extLst>
            </p:cNvPr>
            <p:cNvSpPr/>
            <p:nvPr/>
          </p:nvSpPr>
          <p:spPr>
            <a:xfrm>
              <a:off x="130863" y="3744589"/>
              <a:ext cx="1469337" cy="738806"/>
            </a:xfrm>
            <a:prstGeom prst="rect">
              <a:avLst/>
            </a:prstGeom>
          </p:spPr>
          <p:txBody>
            <a:bodyPr wrap="square" lIns="0" tIns="0" rIns="0" bIns="0">
              <a:noAutofit/>
            </a:bodyPr>
            <a:lstStyle/>
            <a:p>
              <a:pPr algn="ctr"/>
              <a:r>
                <a:rPr lang="en-US" sz="1100" dirty="0">
                  <a:solidFill>
                    <a:srgbClr val="333333"/>
                  </a:solidFill>
                  <a:latin typeface="Proxima Nova Light" panose="02000506030000020004"/>
                </a:rPr>
                <a:t>Help managers identify high potentials, not just high performers</a:t>
              </a:r>
            </a:p>
          </p:txBody>
        </p:sp>
        <p:cxnSp>
          <p:nvCxnSpPr>
            <p:cNvPr id="50" name="Straight Connector 49">
              <a:extLst>
                <a:ext uri="{FF2B5EF4-FFF2-40B4-BE49-F238E27FC236}">
                  <a16:creationId xmlns:a16="http://schemas.microsoft.com/office/drawing/2014/main" id="{91828B60-061E-400E-866B-19DDA90EABFE}"/>
                </a:ext>
              </a:extLst>
            </p:cNvPr>
            <p:cNvCxnSpPr>
              <a:cxnSpLocks/>
            </p:cNvCxnSpPr>
            <p:nvPr/>
          </p:nvCxnSpPr>
          <p:spPr>
            <a:xfrm flipH="1">
              <a:off x="259411" y="3566383"/>
              <a:ext cx="12242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31165EAA-AE8D-44FC-9613-E299EC849D48}"/>
              </a:ext>
            </a:extLst>
          </p:cNvPr>
          <p:cNvGrpSpPr/>
          <p:nvPr/>
        </p:nvGrpSpPr>
        <p:grpSpPr>
          <a:xfrm>
            <a:off x="4264537" y="2509004"/>
            <a:ext cx="1102003" cy="1927896"/>
            <a:chOff x="130863" y="1912867"/>
            <a:chExt cx="1469337" cy="2570528"/>
          </a:xfrm>
        </p:grpSpPr>
        <p:sp>
          <p:nvSpPr>
            <p:cNvPr id="54" name="Rectangle 53">
              <a:extLst>
                <a:ext uri="{FF2B5EF4-FFF2-40B4-BE49-F238E27FC236}">
                  <a16:creationId xmlns:a16="http://schemas.microsoft.com/office/drawing/2014/main" id="{6D91671F-0FEA-4705-B5FC-C1F83575B216}"/>
                </a:ext>
              </a:extLst>
            </p:cNvPr>
            <p:cNvSpPr/>
            <p:nvPr/>
          </p:nvSpPr>
          <p:spPr>
            <a:xfrm>
              <a:off x="259411" y="3072966"/>
              <a:ext cx="1224256" cy="287259"/>
            </a:xfrm>
            <a:prstGeom prst="rect">
              <a:avLst/>
            </a:prstGeom>
          </p:spPr>
          <p:txBody>
            <a:bodyPr wrap="square" lIns="0" tIns="0" rIns="0" bIns="0">
              <a:spAutoFit/>
            </a:bodyPr>
            <a:lstStyle/>
            <a:p>
              <a:pPr algn="ctr"/>
              <a:r>
                <a:rPr lang="en-US" sz="1400" b="1" dirty="0">
                  <a:solidFill>
                    <a:srgbClr val="333333"/>
                  </a:solidFill>
                  <a:latin typeface="Proxima Nova Light" panose="02000506030000020004"/>
                </a:rPr>
                <a:t>Key</a:t>
              </a:r>
              <a:r>
                <a:rPr lang="en-US" sz="1400" b="1" dirty="0">
                  <a:solidFill>
                    <a:srgbClr val="333333"/>
                  </a:solidFill>
                </a:rPr>
                <a:t> 3</a:t>
              </a:r>
            </a:p>
          </p:txBody>
        </p:sp>
        <p:grpSp>
          <p:nvGrpSpPr>
            <p:cNvPr id="55" name="Group 54">
              <a:extLst>
                <a:ext uri="{FF2B5EF4-FFF2-40B4-BE49-F238E27FC236}">
                  <a16:creationId xmlns:a16="http://schemas.microsoft.com/office/drawing/2014/main" id="{A3C2E6F4-3434-4BBA-AB29-4A54FCFE84D4}"/>
                </a:ext>
              </a:extLst>
            </p:cNvPr>
            <p:cNvGrpSpPr/>
            <p:nvPr/>
          </p:nvGrpSpPr>
          <p:grpSpPr>
            <a:xfrm>
              <a:off x="409797" y="1912867"/>
              <a:ext cx="923482" cy="923482"/>
              <a:chOff x="805815" y="2240390"/>
              <a:chExt cx="969646" cy="969646"/>
            </a:xfrm>
          </p:grpSpPr>
          <p:sp>
            <p:nvSpPr>
              <p:cNvPr id="58" name="Oval 57">
                <a:extLst>
                  <a:ext uri="{FF2B5EF4-FFF2-40B4-BE49-F238E27FC236}">
                    <a16:creationId xmlns:a16="http://schemas.microsoft.com/office/drawing/2014/main" id="{2E979921-A264-4514-AD27-F3EC129092D4}"/>
                  </a:ext>
                </a:extLst>
              </p:cNvPr>
              <p:cNvSpPr/>
              <p:nvPr/>
            </p:nvSpPr>
            <p:spPr>
              <a:xfrm>
                <a:off x="805815" y="2240390"/>
                <a:ext cx="969646" cy="969646"/>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0" b="1" dirty="0">
                  <a:solidFill>
                    <a:srgbClr val="333333"/>
                  </a:solidFill>
                </a:endParaRPr>
              </a:p>
            </p:txBody>
          </p:sp>
          <p:sp>
            <p:nvSpPr>
              <p:cNvPr id="59" name="Rectangle 58">
                <a:extLst>
                  <a:ext uri="{FF2B5EF4-FFF2-40B4-BE49-F238E27FC236}">
                    <a16:creationId xmlns:a16="http://schemas.microsoft.com/office/drawing/2014/main" id="{B473A835-ED31-403B-9180-34B6518D2339}"/>
                  </a:ext>
                </a:extLst>
              </p:cNvPr>
              <p:cNvSpPr/>
              <p:nvPr/>
            </p:nvSpPr>
            <p:spPr>
              <a:xfrm>
                <a:off x="805815" y="2423596"/>
                <a:ext cx="969646" cy="603235"/>
              </a:xfrm>
              <a:prstGeom prst="rect">
                <a:avLst/>
              </a:prstGeom>
            </p:spPr>
            <p:txBody>
              <a:bodyPr wrap="square" lIns="0" tIns="0" rIns="0" bIns="0" anchor="ctr">
                <a:spAutoFit/>
              </a:bodyPr>
              <a:lstStyle/>
              <a:p>
                <a:pPr algn="ctr"/>
                <a:r>
                  <a:rPr lang="en-US" sz="2800" b="1" dirty="0">
                    <a:solidFill>
                      <a:schemeClr val="bg1"/>
                    </a:solidFill>
                  </a:rPr>
                  <a:t>3</a:t>
                </a:r>
              </a:p>
            </p:txBody>
          </p:sp>
        </p:grpSp>
        <p:sp>
          <p:nvSpPr>
            <p:cNvPr id="56" name="Rectangle 55">
              <a:extLst>
                <a:ext uri="{FF2B5EF4-FFF2-40B4-BE49-F238E27FC236}">
                  <a16:creationId xmlns:a16="http://schemas.microsoft.com/office/drawing/2014/main" id="{F49CF98D-3240-461B-9C45-4B8B847D392F}"/>
                </a:ext>
              </a:extLst>
            </p:cNvPr>
            <p:cNvSpPr/>
            <p:nvPr/>
          </p:nvSpPr>
          <p:spPr>
            <a:xfrm>
              <a:off x="130863" y="3744589"/>
              <a:ext cx="1469337" cy="738806"/>
            </a:xfrm>
            <a:prstGeom prst="rect">
              <a:avLst/>
            </a:prstGeom>
          </p:spPr>
          <p:txBody>
            <a:bodyPr wrap="square" lIns="0" tIns="0" rIns="0" bIns="0">
              <a:noAutofit/>
            </a:bodyPr>
            <a:lstStyle/>
            <a:p>
              <a:pPr algn="ctr"/>
              <a:r>
                <a:rPr lang="en-US" sz="1100" dirty="0">
                  <a:solidFill>
                    <a:srgbClr val="333333"/>
                  </a:solidFill>
                </a:rPr>
                <a:t>Set </a:t>
              </a:r>
              <a:r>
                <a:rPr lang="en-US" sz="1100" dirty="0">
                  <a:solidFill>
                    <a:srgbClr val="333333"/>
                  </a:solidFill>
                  <a:latin typeface="Proxima Nova Light" panose="02000506030000020004"/>
                </a:rPr>
                <a:t>clear</a:t>
              </a:r>
              <a:r>
                <a:rPr lang="en-US" sz="1100" dirty="0">
                  <a:solidFill>
                    <a:srgbClr val="333333"/>
                  </a:solidFill>
                </a:rPr>
                <a:t> goals</a:t>
              </a:r>
            </a:p>
          </p:txBody>
        </p:sp>
        <p:cxnSp>
          <p:nvCxnSpPr>
            <p:cNvPr id="57" name="Straight Connector 56">
              <a:extLst>
                <a:ext uri="{FF2B5EF4-FFF2-40B4-BE49-F238E27FC236}">
                  <a16:creationId xmlns:a16="http://schemas.microsoft.com/office/drawing/2014/main" id="{48CBA958-E6F1-4947-ADFC-02FF1959B04D}"/>
                </a:ext>
              </a:extLst>
            </p:cNvPr>
            <p:cNvCxnSpPr>
              <a:cxnSpLocks/>
            </p:cNvCxnSpPr>
            <p:nvPr/>
          </p:nvCxnSpPr>
          <p:spPr>
            <a:xfrm flipH="1">
              <a:off x="259411" y="3566383"/>
              <a:ext cx="12242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5B6AA3E0-D0BD-4561-B5A8-755B9D175D68}"/>
              </a:ext>
            </a:extLst>
          </p:cNvPr>
          <p:cNvGrpSpPr/>
          <p:nvPr/>
        </p:nvGrpSpPr>
        <p:grpSpPr>
          <a:xfrm>
            <a:off x="5545000" y="2509004"/>
            <a:ext cx="1102003" cy="1927896"/>
            <a:chOff x="130863" y="1912867"/>
            <a:chExt cx="1469337" cy="2570528"/>
          </a:xfrm>
        </p:grpSpPr>
        <p:sp>
          <p:nvSpPr>
            <p:cNvPr id="61" name="Rectangle 60">
              <a:extLst>
                <a:ext uri="{FF2B5EF4-FFF2-40B4-BE49-F238E27FC236}">
                  <a16:creationId xmlns:a16="http://schemas.microsoft.com/office/drawing/2014/main" id="{3DC0EDC9-4BA9-40F4-A668-9040EEDE4108}"/>
                </a:ext>
              </a:extLst>
            </p:cNvPr>
            <p:cNvSpPr/>
            <p:nvPr/>
          </p:nvSpPr>
          <p:spPr>
            <a:xfrm>
              <a:off x="259411" y="3072966"/>
              <a:ext cx="1224256" cy="287259"/>
            </a:xfrm>
            <a:prstGeom prst="rect">
              <a:avLst/>
            </a:prstGeom>
          </p:spPr>
          <p:txBody>
            <a:bodyPr wrap="square" lIns="0" tIns="0" rIns="0" bIns="0">
              <a:spAutoFit/>
            </a:bodyPr>
            <a:lstStyle/>
            <a:p>
              <a:pPr algn="ctr"/>
              <a:r>
                <a:rPr lang="en-US" sz="1400" b="1" dirty="0">
                  <a:solidFill>
                    <a:srgbClr val="333333"/>
                  </a:solidFill>
                  <a:latin typeface="Proxima Nova Light" panose="02000506030000020004"/>
                </a:rPr>
                <a:t>Key 4</a:t>
              </a:r>
            </a:p>
          </p:txBody>
        </p:sp>
        <p:grpSp>
          <p:nvGrpSpPr>
            <p:cNvPr id="62" name="Group 61">
              <a:extLst>
                <a:ext uri="{FF2B5EF4-FFF2-40B4-BE49-F238E27FC236}">
                  <a16:creationId xmlns:a16="http://schemas.microsoft.com/office/drawing/2014/main" id="{A2FBF188-4624-43B2-BC15-39BA138FDBA5}"/>
                </a:ext>
              </a:extLst>
            </p:cNvPr>
            <p:cNvGrpSpPr/>
            <p:nvPr/>
          </p:nvGrpSpPr>
          <p:grpSpPr>
            <a:xfrm>
              <a:off x="409797" y="1912867"/>
              <a:ext cx="923482" cy="923482"/>
              <a:chOff x="805815" y="2240390"/>
              <a:chExt cx="969646" cy="969646"/>
            </a:xfrm>
          </p:grpSpPr>
          <p:sp>
            <p:nvSpPr>
              <p:cNvPr id="65" name="Oval 64">
                <a:extLst>
                  <a:ext uri="{FF2B5EF4-FFF2-40B4-BE49-F238E27FC236}">
                    <a16:creationId xmlns:a16="http://schemas.microsoft.com/office/drawing/2014/main" id="{DA9C7A1F-2225-4373-B371-6B38F2E87988}"/>
                  </a:ext>
                </a:extLst>
              </p:cNvPr>
              <p:cNvSpPr/>
              <p:nvPr/>
            </p:nvSpPr>
            <p:spPr>
              <a:xfrm>
                <a:off x="805815" y="2240390"/>
                <a:ext cx="969646" cy="969646"/>
              </a:xfrm>
              <a:prstGeom prst="ellipse">
                <a:avLst/>
              </a:prstGeom>
              <a:solidFill>
                <a:srgbClr val="FCC5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0" b="1" dirty="0">
                  <a:solidFill>
                    <a:srgbClr val="333333"/>
                  </a:solidFill>
                </a:endParaRPr>
              </a:p>
            </p:txBody>
          </p:sp>
          <p:sp>
            <p:nvSpPr>
              <p:cNvPr id="66" name="Rectangle 65">
                <a:extLst>
                  <a:ext uri="{FF2B5EF4-FFF2-40B4-BE49-F238E27FC236}">
                    <a16:creationId xmlns:a16="http://schemas.microsoft.com/office/drawing/2014/main" id="{82555416-D998-474A-8F12-3DD26E6DB9EE}"/>
                  </a:ext>
                </a:extLst>
              </p:cNvPr>
              <p:cNvSpPr/>
              <p:nvPr/>
            </p:nvSpPr>
            <p:spPr>
              <a:xfrm>
                <a:off x="805815" y="2423596"/>
                <a:ext cx="969646" cy="603235"/>
              </a:xfrm>
              <a:prstGeom prst="rect">
                <a:avLst/>
              </a:prstGeom>
            </p:spPr>
            <p:txBody>
              <a:bodyPr wrap="square" lIns="0" tIns="0" rIns="0" bIns="0" anchor="ctr">
                <a:spAutoFit/>
              </a:bodyPr>
              <a:lstStyle/>
              <a:p>
                <a:pPr algn="ctr"/>
                <a:r>
                  <a:rPr lang="en-US" sz="2800" b="1" dirty="0">
                    <a:solidFill>
                      <a:schemeClr val="bg1"/>
                    </a:solidFill>
                  </a:rPr>
                  <a:t>4</a:t>
                </a:r>
              </a:p>
            </p:txBody>
          </p:sp>
        </p:grpSp>
        <p:sp>
          <p:nvSpPr>
            <p:cNvPr id="63" name="Rectangle 62">
              <a:extLst>
                <a:ext uri="{FF2B5EF4-FFF2-40B4-BE49-F238E27FC236}">
                  <a16:creationId xmlns:a16="http://schemas.microsoft.com/office/drawing/2014/main" id="{E354C0EF-4A99-43B0-A838-8325CD1C7C4F}"/>
                </a:ext>
              </a:extLst>
            </p:cNvPr>
            <p:cNvSpPr/>
            <p:nvPr/>
          </p:nvSpPr>
          <p:spPr>
            <a:xfrm>
              <a:off x="130863" y="3744589"/>
              <a:ext cx="1469337" cy="738806"/>
            </a:xfrm>
            <a:prstGeom prst="rect">
              <a:avLst/>
            </a:prstGeom>
          </p:spPr>
          <p:txBody>
            <a:bodyPr wrap="square" lIns="0" tIns="0" rIns="0" bIns="0">
              <a:noAutofit/>
            </a:bodyPr>
            <a:lstStyle/>
            <a:p>
              <a:pPr algn="ctr"/>
              <a:r>
                <a:rPr lang="en-US" sz="1100" dirty="0">
                  <a:solidFill>
                    <a:srgbClr val="333333"/>
                  </a:solidFill>
                  <a:latin typeface="Proxima Nova Light" panose="02000506030000020004"/>
                </a:rPr>
                <a:t>Be transparent</a:t>
              </a:r>
            </a:p>
          </p:txBody>
        </p:sp>
        <p:cxnSp>
          <p:nvCxnSpPr>
            <p:cNvPr id="64" name="Straight Connector 63">
              <a:extLst>
                <a:ext uri="{FF2B5EF4-FFF2-40B4-BE49-F238E27FC236}">
                  <a16:creationId xmlns:a16="http://schemas.microsoft.com/office/drawing/2014/main" id="{CADB6656-56E8-4A00-9341-5A229233AB6B}"/>
                </a:ext>
              </a:extLst>
            </p:cNvPr>
            <p:cNvCxnSpPr>
              <a:cxnSpLocks/>
            </p:cNvCxnSpPr>
            <p:nvPr/>
          </p:nvCxnSpPr>
          <p:spPr>
            <a:xfrm flipH="1">
              <a:off x="259411" y="3566383"/>
              <a:ext cx="12242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A6ED6367-B284-4A64-88C3-145462C86BAE}"/>
              </a:ext>
            </a:extLst>
          </p:cNvPr>
          <p:cNvGrpSpPr/>
          <p:nvPr/>
        </p:nvGrpSpPr>
        <p:grpSpPr>
          <a:xfrm>
            <a:off x="6825463" y="2509004"/>
            <a:ext cx="1102003" cy="1927896"/>
            <a:chOff x="130863" y="1912867"/>
            <a:chExt cx="1469337" cy="2570528"/>
          </a:xfrm>
        </p:grpSpPr>
        <p:sp>
          <p:nvSpPr>
            <p:cNvPr id="68" name="Rectangle 67">
              <a:extLst>
                <a:ext uri="{FF2B5EF4-FFF2-40B4-BE49-F238E27FC236}">
                  <a16:creationId xmlns:a16="http://schemas.microsoft.com/office/drawing/2014/main" id="{EB444984-7815-4877-880B-2F51374A8320}"/>
                </a:ext>
              </a:extLst>
            </p:cNvPr>
            <p:cNvSpPr/>
            <p:nvPr/>
          </p:nvSpPr>
          <p:spPr>
            <a:xfrm>
              <a:off x="259411" y="3072966"/>
              <a:ext cx="1224256" cy="287259"/>
            </a:xfrm>
            <a:prstGeom prst="rect">
              <a:avLst/>
            </a:prstGeom>
          </p:spPr>
          <p:txBody>
            <a:bodyPr wrap="square" lIns="0" tIns="0" rIns="0" bIns="0">
              <a:spAutoFit/>
            </a:bodyPr>
            <a:lstStyle/>
            <a:p>
              <a:pPr algn="ctr"/>
              <a:r>
                <a:rPr lang="en-US" sz="1400" b="1" dirty="0">
                  <a:solidFill>
                    <a:srgbClr val="333333"/>
                  </a:solidFill>
                  <a:latin typeface="Proxima Nova Light" panose="02000506030000020004"/>
                </a:rPr>
                <a:t>Key 5</a:t>
              </a:r>
            </a:p>
          </p:txBody>
        </p:sp>
        <p:grpSp>
          <p:nvGrpSpPr>
            <p:cNvPr id="69" name="Group 68">
              <a:extLst>
                <a:ext uri="{FF2B5EF4-FFF2-40B4-BE49-F238E27FC236}">
                  <a16:creationId xmlns:a16="http://schemas.microsoft.com/office/drawing/2014/main" id="{5F9AABDE-0719-4C60-B431-D31F00F88307}"/>
                </a:ext>
              </a:extLst>
            </p:cNvPr>
            <p:cNvGrpSpPr/>
            <p:nvPr/>
          </p:nvGrpSpPr>
          <p:grpSpPr>
            <a:xfrm>
              <a:off x="409797" y="1912867"/>
              <a:ext cx="923482" cy="923482"/>
              <a:chOff x="805815" y="2240390"/>
              <a:chExt cx="969646" cy="969646"/>
            </a:xfrm>
          </p:grpSpPr>
          <p:sp>
            <p:nvSpPr>
              <p:cNvPr id="72" name="Oval 71">
                <a:extLst>
                  <a:ext uri="{FF2B5EF4-FFF2-40B4-BE49-F238E27FC236}">
                    <a16:creationId xmlns:a16="http://schemas.microsoft.com/office/drawing/2014/main" id="{0F45489E-B249-4D2D-9D41-F589200ADF4E}"/>
                  </a:ext>
                </a:extLst>
              </p:cNvPr>
              <p:cNvSpPr/>
              <p:nvPr/>
            </p:nvSpPr>
            <p:spPr>
              <a:xfrm>
                <a:off x="805815" y="2240390"/>
                <a:ext cx="969646" cy="969646"/>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0" b="1" dirty="0">
                  <a:solidFill>
                    <a:srgbClr val="333333"/>
                  </a:solidFill>
                </a:endParaRPr>
              </a:p>
            </p:txBody>
          </p:sp>
          <p:sp>
            <p:nvSpPr>
              <p:cNvPr id="73" name="Rectangle 72">
                <a:extLst>
                  <a:ext uri="{FF2B5EF4-FFF2-40B4-BE49-F238E27FC236}">
                    <a16:creationId xmlns:a16="http://schemas.microsoft.com/office/drawing/2014/main" id="{56EFD0E5-CD5C-40DC-96A5-3A7AA9F6AC53}"/>
                  </a:ext>
                </a:extLst>
              </p:cNvPr>
              <p:cNvSpPr/>
              <p:nvPr/>
            </p:nvSpPr>
            <p:spPr>
              <a:xfrm>
                <a:off x="805815" y="2423596"/>
                <a:ext cx="969646" cy="603235"/>
              </a:xfrm>
              <a:prstGeom prst="rect">
                <a:avLst/>
              </a:prstGeom>
            </p:spPr>
            <p:txBody>
              <a:bodyPr wrap="square" lIns="0" tIns="0" rIns="0" bIns="0" anchor="ctr">
                <a:spAutoFit/>
              </a:bodyPr>
              <a:lstStyle/>
              <a:p>
                <a:pPr algn="ctr"/>
                <a:r>
                  <a:rPr lang="en-US" sz="2800" b="1" dirty="0">
                    <a:solidFill>
                      <a:schemeClr val="bg1"/>
                    </a:solidFill>
                  </a:rPr>
                  <a:t>5</a:t>
                </a:r>
              </a:p>
            </p:txBody>
          </p:sp>
        </p:grpSp>
        <p:sp>
          <p:nvSpPr>
            <p:cNvPr id="70" name="Rectangle 69">
              <a:extLst>
                <a:ext uri="{FF2B5EF4-FFF2-40B4-BE49-F238E27FC236}">
                  <a16:creationId xmlns:a16="http://schemas.microsoft.com/office/drawing/2014/main" id="{251AB78B-B3D5-4B72-A061-DA3CAC7F6D67}"/>
                </a:ext>
              </a:extLst>
            </p:cNvPr>
            <p:cNvSpPr/>
            <p:nvPr/>
          </p:nvSpPr>
          <p:spPr>
            <a:xfrm>
              <a:off x="130863" y="3744589"/>
              <a:ext cx="1469337" cy="738806"/>
            </a:xfrm>
            <a:prstGeom prst="rect">
              <a:avLst/>
            </a:prstGeom>
          </p:spPr>
          <p:txBody>
            <a:bodyPr wrap="square" lIns="0" tIns="0" rIns="0" bIns="0">
              <a:noAutofit/>
            </a:bodyPr>
            <a:lstStyle/>
            <a:p>
              <a:pPr algn="ctr"/>
              <a:r>
                <a:rPr lang="en-US" sz="1100" dirty="0">
                  <a:solidFill>
                    <a:srgbClr val="333333"/>
                  </a:solidFill>
                  <a:latin typeface="Proxima Nova Light" panose="02000506030000020004"/>
                </a:rPr>
                <a:t>Settle on metrics that track back </a:t>
              </a:r>
              <a:br>
                <a:rPr lang="en-US" sz="1100" dirty="0">
                  <a:solidFill>
                    <a:srgbClr val="333333"/>
                  </a:solidFill>
                  <a:latin typeface="Proxima Nova Light" panose="02000506030000020004"/>
                </a:rPr>
              </a:br>
              <a:r>
                <a:rPr lang="en-US" sz="1100" dirty="0">
                  <a:solidFill>
                    <a:srgbClr val="333333"/>
                  </a:solidFill>
                  <a:latin typeface="Proxima Nova Light" panose="02000506030000020004"/>
                </a:rPr>
                <a:t>to goals</a:t>
              </a:r>
            </a:p>
          </p:txBody>
        </p:sp>
        <p:cxnSp>
          <p:nvCxnSpPr>
            <p:cNvPr id="71" name="Straight Connector 70">
              <a:extLst>
                <a:ext uri="{FF2B5EF4-FFF2-40B4-BE49-F238E27FC236}">
                  <a16:creationId xmlns:a16="http://schemas.microsoft.com/office/drawing/2014/main" id="{CAB7BBC3-57E2-4A57-93E0-2D750A47EC0E}"/>
                </a:ext>
              </a:extLst>
            </p:cNvPr>
            <p:cNvCxnSpPr>
              <a:cxnSpLocks/>
            </p:cNvCxnSpPr>
            <p:nvPr/>
          </p:nvCxnSpPr>
          <p:spPr>
            <a:xfrm flipH="1">
              <a:off x="259411" y="3566383"/>
              <a:ext cx="12242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1216438B-21CF-4039-BFB1-90F50C81747C}"/>
              </a:ext>
            </a:extLst>
          </p:cNvPr>
          <p:cNvGrpSpPr/>
          <p:nvPr/>
        </p:nvGrpSpPr>
        <p:grpSpPr>
          <a:xfrm>
            <a:off x="8105926" y="2509004"/>
            <a:ext cx="1102003" cy="1927896"/>
            <a:chOff x="130863" y="1912867"/>
            <a:chExt cx="1469337" cy="2570528"/>
          </a:xfrm>
        </p:grpSpPr>
        <p:sp>
          <p:nvSpPr>
            <p:cNvPr id="75" name="Rectangle 74">
              <a:extLst>
                <a:ext uri="{FF2B5EF4-FFF2-40B4-BE49-F238E27FC236}">
                  <a16:creationId xmlns:a16="http://schemas.microsoft.com/office/drawing/2014/main" id="{3DCFAA33-65FE-4E64-B688-0F234AAEF5BD}"/>
                </a:ext>
              </a:extLst>
            </p:cNvPr>
            <p:cNvSpPr/>
            <p:nvPr/>
          </p:nvSpPr>
          <p:spPr>
            <a:xfrm>
              <a:off x="259411" y="3072966"/>
              <a:ext cx="1224256" cy="287259"/>
            </a:xfrm>
            <a:prstGeom prst="rect">
              <a:avLst/>
            </a:prstGeom>
          </p:spPr>
          <p:txBody>
            <a:bodyPr wrap="square" lIns="0" tIns="0" rIns="0" bIns="0">
              <a:spAutoFit/>
            </a:bodyPr>
            <a:lstStyle/>
            <a:p>
              <a:pPr algn="ctr"/>
              <a:r>
                <a:rPr lang="en-US" sz="1400" b="1" dirty="0">
                  <a:solidFill>
                    <a:srgbClr val="333333"/>
                  </a:solidFill>
                  <a:latin typeface="Proxima Nova Light" panose="02000506030000020004"/>
                </a:rPr>
                <a:t>Key 6</a:t>
              </a:r>
            </a:p>
          </p:txBody>
        </p:sp>
        <p:grpSp>
          <p:nvGrpSpPr>
            <p:cNvPr id="76" name="Group 75">
              <a:extLst>
                <a:ext uri="{FF2B5EF4-FFF2-40B4-BE49-F238E27FC236}">
                  <a16:creationId xmlns:a16="http://schemas.microsoft.com/office/drawing/2014/main" id="{E31FE296-BD1D-4AF3-8917-14A62960D1F7}"/>
                </a:ext>
              </a:extLst>
            </p:cNvPr>
            <p:cNvGrpSpPr/>
            <p:nvPr/>
          </p:nvGrpSpPr>
          <p:grpSpPr>
            <a:xfrm>
              <a:off x="409797" y="1912867"/>
              <a:ext cx="923482" cy="923482"/>
              <a:chOff x="805815" y="2240390"/>
              <a:chExt cx="969646" cy="969646"/>
            </a:xfrm>
          </p:grpSpPr>
          <p:sp>
            <p:nvSpPr>
              <p:cNvPr id="79" name="Oval 78">
                <a:extLst>
                  <a:ext uri="{FF2B5EF4-FFF2-40B4-BE49-F238E27FC236}">
                    <a16:creationId xmlns:a16="http://schemas.microsoft.com/office/drawing/2014/main" id="{893E7721-F194-49AC-A151-0E6A325AB4A2}"/>
                  </a:ext>
                </a:extLst>
              </p:cNvPr>
              <p:cNvSpPr/>
              <p:nvPr/>
            </p:nvSpPr>
            <p:spPr>
              <a:xfrm>
                <a:off x="805815" y="2240390"/>
                <a:ext cx="969646" cy="969646"/>
              </a:xfrm>
              <a:prstGeom prst="ellipse">
                <a:avLst/>
              </a:prstGeom>
              <a:solidFill>
                <a:srgbClr val="FCC5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0" b="1" dirty="0">
                  <a:solidFill>
                    <a:srgbClr val="333333"/>
                  </a:solidFill>
                </a:endParaRPr>
              </a:p>
            </p:txBody>
          </p:sp>
          <p:sp>
            <p:nvSpPr>
              <p:cNvPr id="80" name="Rectangle 79">
                <a:extLst>
                  <a:ext uri="{FF2B5EF4-FFF2-40B4-BE49-F238E27FC236}">
                    <a16:creationId xmlns:a16="http://schemas.microsoft.com/office/drawing/2014/main" id="{CF4CC0D5-92D1-4CD2-9B10-88D7DE0AA18C}"/>
                  </a:ext>
                </a:extLst>
              </p:cNvPr>
              <p:cNvSpPr/>
              <p:nvPr/>
            </p:nvSpPr>
            <p:spPr>
              <a:xfrm>
                <a:off x="805815" y="2423596"/>
                <a:ext cx="969646" cy="603235"/>
              </a:xfrm>
              <a:prstGeom prst="rect">
                <a:avLst/>
              </a:prstGeom>
            </p:spPr>
            <p:txBody>
              <a:bodyPr wrap="square" lIns="0" tIns="0" rIns="0" bIns="0" anchor="ctr">
                <a:spAutoFit/>
              </a:bodyPr>
              <a:lstStyle/>
              <a:p>
                <a:pPr algn="ctr"/>
                <a:r>
                  <a:rPr lang="en-US" sz="2800" b="1" dirty="0">
                    <a:solidFill>
                      <a:schemeClr val="bg1"/>
                    </a:solidFill>
                  </a:rPr>
                  <a:t>6</a:t>
                </a:r>
              </a:p>
            </p:txBody>
          </p:sp>
        </p:grpSp>
        <p:sp>
          <p:nvSpPr>
            <p:cNvPr id="77" name="Rectangle 76">
              <a:extLst>
                <a:ext uri="{FF2B5EF4-FFF2-40B4-BE49-F238E27FC236}">
                  <a16:creationId xmlns:a16="http://schemas.microsoft.com/office/drawing/2014/main" id="{DED6C908-541A-452E-8E7F-D0FA59EFAFCF}"/>
                </a:ext>
              </a:extLst>
            </p:cNvPr>
            <p:cNvSpPr/>
            <p:nvPr/>
          </p:nvSpPr>
          <p:spPr>
            <a:xfrm>
              <a:off x="130863" y="3744589"/>
              <a:ext cx="1469337" cy="738806"/>
            </a:xfrm>
            <a:prstGeom prst="rect">
              <a:avLst/>
            </a:prstGeom>
          </p:spPr>
          <p:txBody>
            <a:bodyPr wrap="square" lIns="0" tIns="0" rIns="0" bIns="0">
              <a:noAutofit/>
            </a:bodyPr>
            <a:lstStyle/>
            <a:p>
              <a:pPr algn="ctr"/>
              <a:r>
                <a:rPr lang="en-US" sz="1100" dirty="0">
                  <a:solidFill>
                    <a:srgbClr val="333333"/>
                  </a:solidFill>
                  <a:latin typeface="Proxima Nova Light" panose="02000506030000020004"/>
                </a:rPr>
                <a:t>Provide learning opportunities that make sense</a:t>
              </a:r>
            </a:p>
          </p:txBody>
        </p:sp>
        <p:cxnSp>
          <p:nvCxnSpPr>
            <p:cNvPr id="78" name="Straight Connector 77">
              <a:extLst>
                <a:ext uri="{FF2B5EF4-FFF2-40B4-BE49-F238E27FC236}">
                  <a16:creationId xmlns:a16="http://schemas.microsoft.com/office/drawing/2014/main" id="{76344569-7E97-455C-9EF5-03469FBC72ED}"/>
                </a:ext>
              </a:extLst>
            </p:cNvPr>
            <p:cNvCxnSpPr>
              <a:cxnSpLocks/>
            </p:cNvCxnSpPr>
            <p:nvPr/>
          </p:nvCxnSpPr>
          <p:spPr>
            <a:xfrm flipH="1">
              <a:off x="259411" y="3566383"/>
              <a:ext cx="12242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8F3A357D-8C1A-4643-89FC-F473AABBF022}"/>
              </a:ext>
            </a:extLst>
          </p:cNvPr>
          <p:cNvGrpSpPr/>
          <p:nvPr/>
        </p:nvGrpSpPr>
        <p:grpSpPr>
          <a:xfrm>
            <a:off x="9389270" y="2509004"/>
            <a:ext cx="1102003" cy="1927896"/>
            <a:chOff x="130863" y="1912867"/>
            <a:chExt cx="1469337" cy="2570528"/>
          </a:xfrm>
        </p:grpSpPr>
        <p:sp>
          <p:nvSpPr>
            <p:cNvPr id="82" name="Rectangle 81">
              <a:extLst>
                <a:ext uri="{FF2B5EF4-FFF2-40B4-BE49-F238E27FC236}">
                  <a16:creationId xmlns:a16="http://schemas.microsoft.com/office/drawing/2014/main" id="{1AE3CC5E-E335-48BD-BBD4-59F0EB8B8E95}"/>
                </a:ext>
              </a:extLst>
            </p:cNvPr>
            <p:cNvSpPr/>
            <p:nvPr/>
          </p:nvSpPr>
          <p:spPr>
            <a:xfrm>
              <a:off x="259411" y="3072966"/>
              <a:ext cx="1224256" cy="287259"/>
            </a:xfrm>
            <a:prstGeom prst="rect">
              <a:avLst/>
            </a:prstGeom>
          </p:spPr>
          <p:txBody>
            <a:bodyPr wrap="square" lIns="0" tIns="0" rIns="0" bIns="0">
              <a:spAutoFit/>
            </a:bodyPr>
            <a:lstStyle/>
            <a:p>
              <a:pPr algn="ctr"/>
              <a:r>
                <a:rPr lang="en-US" sz="1400" b="1" dirty="0">
                  <a:solidFill>
                    <a:srgbClr val="333333"/>
                  </a:solidFill>
                  <a:latin typeface="Proxima Nova Light" panose="02000506030000020004"/>
                </a:rPr>
                <a:t>Key 7</a:t>
              </a:r>
            </a:p>
          </p:txBody>
        </p:sp>
        <p:grpSp>
          <p:nvGrpSpPr>
            <p:cNvPr id="83" name="Group 82">
              <a:extLst>
                <a:ext uri="{FF2B5EF4-FFF2-40B4-BE49-F238E27FC236}">
                  <a16:creationId xmlns:a16="http://schemas.microsoft.com/office/drawing/2014/main" id="{287E2F5F-5947-4F1F-9BAD-55BD315BE8A5}"/>
                </a:ext>
              </a:extLst>
            </p:cNvPr>
            <p:cNvGrpSpPr/>
            <p:nvPr/>
          </p:nvGrpSpPr>
          <p:grpSpPr>
            <a:xfrm>
              <a:off x="409797" y="1912867"/>
              <a:ext cx="923482" cy="923482"/>
              <a:chOff x="805815" y="2240390"/>
              <a:chExt cx="969646" cy="969646"/>
            </a:xfrm>
          </p:grpSpPr>
          <p:sp>
            <p:nvSpPr>
              <p:cNvPr id="86" name="Oval 85">
                <a:extLst>
                  <a:ext uri="{FF2B5EF4-FFF2-40B4-BE49-F238E27FC236}">
                    <a16:creationId xmlns:a16="http://schemas.microsoft.com/office/drawing/2014/main" id="{91525F67-75E0-43D1-AA0F-55F0C4AA13AE}"/>
                  </a:ext>
                </a:extLst>
              </p:cNvPr>
              <p:cNvSpPr/>
              <p:nvPr/>
            </p:nvSpPr>
            <p:spPr>
              <a:xfrm>
                <a:off x="805815" y="2240390"/>
                <a:ext cx="969646" cy="969646"/>
              </a:xfrm>
              <a:prstGeom prst="ellipse">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0" b="1" dirty="0">
                  <a:solidFill>
                    <a:srgbClr val="333333"/>
                  </a:solidFill>
                </a:endParaRPr>
              </a:p>
            </p:txBody>
          </p:sp>
          <p:sp>
            <p:nvSpPr>
              <p:cNvPr id="87" name="Rectangle 86">
                <a:extLst>
                  <a:ext uri="{FF2B5EF4-FFF2-40B4-BE49-F238E27FC236}">
                    <a16:creationId xmlns:a16="http://schemas.microsoft.com/office/drawing/2014/main" id="{73CFF2F0-89BC-424F-94E1-ED57C8E32464}"/>
                  </a:ext>
                </a:extLst>
              </p:cNvPr>
              <p:cNvSpPr/>
              <p:nvPr/>
            </p:nvSpPr>
            <p:spPr>
              <a:xfrm>
                <a:off x="805815" y="2423596"/>
                <a:ext cx="969646" cy="603235"/>
              </a:xfrm>
              <a:prstGeom prst="rect">
                <a:avLst/>
              </a:prstGeom>
            </p:spPr>
            <p:txBody>
              <a:bodyPr wrap="square" lIns="0" tIns="0" rIns="0" bIns="0" anchor="ctr">
                <a:spAutoFit/>
              </a:bodyPr>
              <a:lstStyle/>
              <a:p>
                <a:pPr algn="ctr"/>
                <a:r>
                  <a:rPr lang="en-US" sz="2800" b="1" dirty="0">
                    <a:solidFill>
                      <a:schemeClr val="bg1"/>
                    </a:solidFill>
                  </a:rPr>
                  <a:t>7</a:t>
                </a:r>
              </a:p>
            </p:txBody>
          </p:sp>
        </p:grpSp>
        <p:sp>
          <p:nvSpPr>
            <p:cNvPr id="84" name="Rectangle 83">
              <a:extLst>
                <a:ext uri="{FF2B5EF4-FFF2-40B4-BE49-F238E27FC236}">
                  <a16:creationId xmlns:a16="http://schemas.microsoft.com/office/drawing/2014/main" id="{4350B15D-1BF0-4FA7-8A27-991D0B2E435B}"/>
                </a:ext>
              </a:extLst>
            </p:cNvPr>
            <p:cNvSpPr/>
            <p:nvPr/>
          </p:nvSpPr>
          <p:spPr>
            <a:xfrm>
              <a:off x="130863" y="3744589"/>
              <a:ext cx="1469337" cy="738806"/>
            </a:xfrm>
            <a:prstGeom prst="rect">
              <a:avLst/>
            </a:prstGeom>
          </p:spPr>
          <p:txBody>
            <a:bodyPr wrap="square" lIns="0" tIns="0" rIns="0" bIns="0">
              <a:noAutofit/>
            </a:bodyPr>
            <a:lstStyle/>
            <a:p>
              <a:pPr algn="ctr"/>
              <a:r>
                <a:rPr lang="en-US" sz="1100" dirty="0">
                  <a:solidFill>
                    <a:srgbClr val="333333"/>
                  </a:solidFill>
                  <a:latin typeface="Proxima Nova Light" panose="02000506030000020004"/>
                </a:rPr>
                <a:t>Make it a part of your culture </a:t>
              </a:r>
              <a:r>
                <a:rPr lang="en-US" sz="1100" baseline="30000" dirty="0">
                  <a:solidFill>
                    <a:srgbClr val="333333"/>
                  </a:solidFill>
                  <a:latin typeface="Proxima Nova Light" panose="02000506030000020004"/>
                </a:rPr>
                <a:t>(40)</a:t>
              </a:r>
            </a:p>
          </p:txBody>
        </p:sp>
        <p:cxnSp>
          <p:nvCxnSpPr>
            <p:cNvPr id="85" name="Straight Connector 84">
              <a:extLst>
                <a:ext uri="{FF2B5EF4-FFF2-40B4-BE49-F238E27FC236}">
                  <a16:creationId xmlns:a16="http://schemas.microsoft.com/office/drawing/2014/main" id="{0478B158-A938-4D24-BF73-99583B52D2A5}"/>
                </a:ext>
              </a:extLst>
            </p:cNvPr>
            <p:cNvCxnSpPr>
              <a:cxnSpLocks/>
            </p:cNvCxnSpPr>
            <p:nvPr/>
          </p:nvCxnSpPr>
          <p:spPr>
            <a:xfrm flipH="1">
              <a:off x="259411" y="3566383"/>
              <a:ext cx="12242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9" name="Rectangle 88">
            <a:extLst>
              <a:ext uri="{FF2B5EF4-FFF2-40B4-BE49-F238E27FC236}">
                <a16:creationId xmlns:a16="http://schemas.microsoft.com/office/drawing/2014/main" id="{E284917F-F78D-4A2F-8702-539208F4C61F}"/>
              </a:ext>
            </a:extLst>
          </p:cNvPr>
          <p:cNvSpPr/>
          <p:nvPr/>
        </p:nvSpPr>
        <p:spPr>
          <a:xfrm>
            <a:off x="8846345" y="0"/>
            <a:ext cx="1593057" cy="236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TALENT MOBILITY</a:t>
            </a:r>
          </a:p>
        </p:txBody>
      </p:sp>
    </p:spTree>
    <p:extLst>
      <p:ext uri="{BB962C8B-B14F-4D97-AF65-F5344CB8AC3E}">
        <p14:creationId xmlns:p14="http://schemas.microsoft.com/office/powerpoint/2010/main" val="1025699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1C41-27E0-463E-911A-1B3DD2DC1DA9}"/>
              </a:ext>
            </a:extLst>
          </p:cNvPr>
          <p:cNvSpPr>
            <a:spLocks noGrp="1"/>
          </p:cNvSpPr>
          <p:nvPr>
            <p:ph type="title" idx="4294967295"/>
          </p:nvPr>
        </p:nvSpPr>
        <p:spPr>
          <a:xfrm>
            <a:off x="0" y="357188"/>
            <a:ext cx="10823575" cy="792162"/>
          </a:xfrm>
        </p:spPr>
        <p:txBody>
          <a:bodyPr>
            <a:normAutofit/>
          </a:bodyPr>
          <a:lstStyle/>
          <a:p>
            <a:r>
              <a:rPr lang="en-US" sz="2800" b="1" dirty="0">
                <a:solidFill>
                  <a:srgbClr val="1B3B68"/>
                </a:solidFill>
                <a:latin typeface="Proxima Nova Light" panose="02000506030000020004"/>
              </a:rPr>
              <a:t>BEST PRACTICES FOR ALL: TALENT MOBILITY</a:t>
            </a:r>
          </a:p>
        </p:txBody>
      </p:sp>
      <p:sp>
        <p:nvSpPr>
          <p:cNvPr id="3" name="Footer Placeholder 2">
            <a:extLst>
              <a:ext uri="{FF2B5EF4-FFF2-40B4-BE49-F238E27FC236}">
                <a16:creationId xmlns:a16="http://schemas.microsoft.com/office/drawing/2014/main" id="{01CEA98C-654C-4941-816A-7C59B5C09E2C}"/>
              </a:ext>
            </a:extLst>
          </p:cNvPr>
          <p:cNvSpPr>
            <a:spLocks noGrp="1"/>
          </p:cNvSpPr>
          <p:nvPr>
            <p:ph type="ftr" sz="quarter" idx="4294967295"/>
          </p:nvPr>
        </p:nvSpPr>
        <p:spPr>
          <a:xfrm>
            <a:off x="0" y="5768975"/>
            <a:ext cx="11366500" cy="365125"/>
          </a:xfrm>
        </p:spPr>
        <p:txBody>
          <a:bodyPr/>
          <a:lstStyle/>
          <a:p>
            <a:r>
              <a:rPr lang="en-US"/>
              <a:t>Footer</a:t>
            </a:r>
            <a:endParaRPr lang="en-US" dirty="0"/>
          </a:p>
        </p:txBody>
      </p:sp>
      <p:sp>
        <p:nvSpPr>
          <p:cNvPr id="4" name="Rectangle 3">
            <a:extLst>
              <a:ext uri="{FF2B5EF4-FFF2-40B4-BE49-F238E27FC236}">
                <a16:creationId xmlns:a16="http://schemas.microsoft.com/office/drawing/2014/main" id="{5EB25712-6930-4D88-89AD-137DCE717745}"/>
              </a:ext>
            </a:extLst>
          </p:cNvPr>
          <p:cNvSpPr/>
          <p:nvPr/>
        </p:nvSpPr>
        <p:spPr>
          <a:xfrm>
            <a:off x="0" y="1287971"/>
            <a:ext cx="3202410" cy="4617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5" name="Rectangle 4">
            <a:extLst>
              <a:ext uri="{FF2B5EF4-FFF2-40B4-BE49-F238E27FC236}">
                <a16:creationId xmlns:a16="http://schemas.microsoft.com/office/drawing/2014/main" id="{C57D3374-0FD6-424C-A714-0F9E9E1B118B}"/>
              </a:ext>
            </a:extLst>
          </p:cNvPr>
          <p:cNvSpPr/>
          <p:nvPr/>
        </p:nvSpPr>
        <p:spPr>
          <a:xfrm rot="5400000">
            <a:off x="895884" y="3547915"/>
            <a:ext cx="4617720" cy="9783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12EBAA1-51CD-48C6-91C7-1B65622A2B94}"/>
              </a:ext>
            </a:extLst>
          </p:cNvPr>
          <p:cNvSpPr/>
          <p:nvPr/>
        </p:nvSpPr>
        <p:spPr>
          <a:xfrm>
            <a:off x="3253660" y="1287970"/>
            <a:ext cx="8938340" cy="4617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grpSp>
        <p:nvGrpSpPr>
          <p:cNvPr id="8" name="Group 7">
            <a:extLst>
              <a:ext uri="{FF2B5EF4-FFF2-40B4-BE49-F238E27FC236}">
                <a16:creationId xmlns:a16="http://schemas.microsoft.com/office/drawing/2014/main" id="{798E9752-2EA3-438C-8221-CDA0EA98BF73}"/>
              </a:ext>
            </a:extLst>
          </p:cNvPr>
          <p:cNvGrpSpPr/>
          <p:nvPr/>
        </p:nvGrpSpPr>
        <p:grpSpPr>
          <a:xfrm>
            <a:off x="3607921" y="3347093"/>
            <a:ext cx="7910979" cy="615553"/>
            <a:chOff x="3607921" y="4121709"/>
            <a:chExt cx="7910979" cy="615553"/>
          </a:xfrm>
        </p:grpSpPr>
        <p:sp>
          <p:nvSpPr>
            <p:cNvPr id="9" name="Rectangle 8">
              <a:extLst>
                <a:ext uri="{FF2B5EF4-FFF2-40B4-BE49-F238E27FC236}">
                  <a16:creationId xmlns:a16="http://schemas.microsoft.com/office/drawing/2014/main" id="{08AF2F48-41B0-40E8-A072-BFD74AD7BE6D}"/>
                </a:ext>
              </a:extLst>
            </p:cNvPr>
            <p:cNvSpPr/>
            <p:nvPr/>
          </p:nvSpPr>
          <p:spPr>
            <a:xfrm>
              <a:off x="4175761" y="4121709"/>
              <a:ext cx="7343139" cy="615553"/>
            </a:xfrm>
            <a:prstGeom prst="rect">
              <a:avLst/>
            </a:prstGeom>
          </p:spPr>
          <p:txBody>
            <a:bodyPr wrap="square" lIns="0" tIns="0" rIns="0" bIns="0" anchor="t" anchorCtr="0">
              <a:spAutoFit/>
            </a:bodyPr>
            <a:lstStyle/>
            <a:p>
              <a:r>
                <a:rPr lang="en-US" sz="2000" dirty="0">
                  <a:solidFill>
                    <a:srgbClr val="333333"/>
                  </a:solidFill>
                  <a:latin typeface="Proxima Nova Light" panose="02000506030000020004"/>
                </a:rPr>
                <a:t>Put in place an internal job market by using a common platform for both local and international opportunities. </a:t>
              </a:r>
              <a:r>
                <a:rPr lang="en-US" sz="2000" baseline="30000" dirty="0">
                  <a:solidFill>
                    <a:srgbClr val="333333"/>
                  </a:solidFill>
                  <a:latin typeface="Proxima Nova Light" panose="02000506030000020004"/>
                </a:rPr>
                <a:t>(41)</a:t>
              </a:r>
            </a:p>
          </p:txBody>
        </p:sp>
        <p:pic>
          <p:nvPicPr>
            <p:cNvPr id="10" name="Graphic 9">
              <a:extLst>
                <a:ext uri="{FF2B5EF4-FFF2-40B4-BE49-F238E27FC236}">
                  <a16:creationId xmlns:a16="http://schemas.microsoft.com/office/drawing/2014/main" id="{C5653A4A-2AE6-4EEA-B6DD-C17653F012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7921" y="4193607"/>
              <a:ext cx="293116" cy="293116"/>
            </a:xfrm>
            <a:prstGeom prst="rect">
              <a:avLst/>
            </a:prstGeom>
          </p:spPr>
        </p:pic>
      </p:grpSp>
      <p:pic>
        <p:nvPicPr>
          <p:cNvPr id="11" name="Graphic 10">
            <a:extLst>
              <a:ext uri="{FF2B5EF4-FFF2-40B4-BE49-F238E27FC236}">
                <a16:creationId xmlns:a16="http://schemas.microsoft.com/office/drawing/2014/main" id="{420386B3-6202-4EB0-8E54-1A918977E7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250" y="2739542"/>
            <a:ext cx="2095910" cy="2095910"/>
          </a:xfrm>
          <a:prstGeom prst="rect">
            <a:avLst/>
          </a:prstGeom>
        </p:spPr>
      </p:pic>
      <p:grpSp>
        <p:nvGrpSpPr>
          <p:cNvPr id="16" name="Group 15">
            <a:extLst>
              <a:ext uri="{FF2B5EF4-FFF2-40B4-BE49-F238E27FC236}">
                <a16:creationId xmlns:a16="http://schemas.microsoft.com/office/drawing/2014/main" id="{FC23C317-51C5-4B1A-A03A-756D8D7BEBF0}"/>
              </a:ext>
            </a:extLst>
          </p:cNvPr>
          <p:cNvGrpSpPr/>
          <p:nvPr/>
        </p:nvGrpSpPr>
        <p:grpSpPr>
          <a:xfrm>
            <a:off x="3607921" y="1765036"/>
            <a:ext cx="7910979" cy="923330"/>
            <a:chOff x="3607921" y="1581269"/>
            <a:chExt cx="7910979" cy="923330"/>
          </a:xfrm>
        </p:grpSpPr>
        <p:sp>
          <p:nvSpPr>
            <p:cNvPr id="17" name="Rectangle 16">
              <a:extLst>
                <a:ext uri="{FF2B5EF4-FFF2-40B4-BE49-F238E27FC236}">
                  <a16:creationId xmlns:a16="http://schemas.microsoft.com/office/drawing/2014/main" id="{905962BE-D7E7-4FF6-9074-1F229CC11E03}"/>
                </a:ext>
              </a:extLst>
            </p:cNvPr>
            <p:cNvSpPr/>
            <p:nvPr/>
          </p:nvSpPr>
          <p:spPr>
            <a:xfrm>
              <a:off x="4175761" y="1581269"/>
              <a:ext cx="7343139" cy="923330"/>
            </a:xfrm>
            <a:prstGeom prst="rect">
              <a:avLst/>
            </a:prstGeom>
          </p:spPr>
          <p:txBody>
            <a:bodyPr wrap="square" lIns="0" tIns="0" rIns="0" bIns="0" anchor="t" anchorCtr="0">
              <a:spAutoFit/>
            </a:bodyPr>
            <a:lstStyle/>
            <a:p>
              <a:r>
                <a:rPr lang="en-US" sz="2000" dirty="0">
                  <a:solidFill>
                    <a:srgbClr val="333333"/>
                  </a:solidFill>
                  <a:latin typeface="Proxima Nova Light" panose="02000506030000020004"/>
                </a:rPr>
                <a:t>Develop unstructured opportunities for employees to move to different locations on project basis early on, add value to the community and then come back. </a:t>
              </a:r>
              <a:r>
                <a:rPr lang="en-US" sz="2000" baseline="30000" dirty="0">
                  <a:solidFill>
                    <a:srgbClr val="333333"/>
                  </a:solidFill>
                  <a:latin typeface="Proxima Nova Light" panose="02000506030000020004"/>
                </a:rPr>
                <a:t>(41)</a:t>
              </a:r>
            </a:p>
          </p:txBody>
        </p:sp>
        <p:pic>
          <p:nvPicPr>
            <p:cNvPr id="18" name="Graphic 17">
              <a:extLst>
                <a:ext uri="{FF2B5EF4-FFF2-40B4-BE49-F238E27FC236}">
                  <a16:creationId xmlns:a16="http://schemas.microsoft.com/office/drawing/2014/main" id="{30FAF1C0-78F9-48E5-B879-0D51964660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7921" y="1654172"/>
              <a:ext cx="293116" cy="293116"/>
            </a:xfrm>
            <a:prstGeom prst="rect">
              <a:avLst/>
            </a:prstGeom>
          </p:spPr>
        </p:pic>
      </p:grpSp>
      <p:cxnSp>
        <p:nvCxnSpPr>
          <p:cNvPr id="19" name="Straight Connector 18">
            <a:extLst>
              <a:ext uri="{FF2B5EF4-FFF2-40B4-BE49-F238E27FC236}">
                <a16:creationId xmlns:a16="http://schemas.microsoft.com/office/drawing/2014/main" id="{C8021852-44A1-4BEA-A7A1-7A00B4779820}"/>
              </a:ext>
            </a:extLst>
          </p:cNvPr>
          <p:cNvCxnSpPr>
            <a:cxnSpLocks/>
          </p:cNvCxnSpPr>
          <p:nvPr/>
        </p:nvCxnSpPr>
        <p:spPr>
          <a:xfrm flipV="1">
            <a:off x="3619500" y="2987941"/>
            <a:ext cx="8279279" cy="59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C776266-6459-4F23-BD0B-8507B76488BF}"/>
              </a:ext>
            </a:extLst>
          </p:cNvPr>
          <p:cNvGrpSpPr/>
          <p:nvPr/>
        </p:nvGrpSpPr>
        <p:grpSpPr>
          <a:xfrm>
            <a:off x="3607921" y="4621373"/>
            <a:ext cx="7910979" cy="615553"/>
            <a:chOff x="3607921" y="5578196"/>
            <a:chExt cx="7910979" cy="615553"/>
          </a:xfrm>
        </p:grpSpPr>
        <p:sp>
          <p:nvSpPr>
            <p:cNvPr id="21" name="Rectangle 20">
              <a:extLst>
                <a:ext uri="{FF2B5EF4-FFF2-40B4-BE49-F238E27FC236}">
                  <a16:creationId xmlns:a16="http://schemas.microsoft.com/office/drawing/2014/main" id="{7CEEBF3D-92CC-451E-8260-2BB6D14DE39B}"/>
                </a:ext>
              </a:extLst>
            </p:cNvPr>
            <p:cNvSpPr/>
            <p:nvPr/>
          </p:nvSpPr>
          <p:spPr>
            <a:xfrm>
              <a:off x="4175761" y="5578196"/>
              <a:ext cx="7343139" cy="615553"/>
            </a:xfrm>
            <a:prstGeom prst="rect">
              <a:avLst/>
            </a:prstGeom>
          </p:spPr>
          <p:txBody>
            <a:bodyPr wrap="square" lIns="0" tIns="0" rIns="0" bIns="0" anchor="t" anchorCtr="0">
              <a:spAutoFit/>
            </a:bodyPr>
            <a:lstStyle/>
            <a:p>
              <a:r>
                <a:rPr lang="en-US" sz="2000" dirty="0">
                  <a:solidFill>
                    <a:srgbClr val="333333"/>
                  </a:solidFill>
                  <a:latin typeface="Proxima Nova Light" panose="02000506030000020004"/>
                </a:rPr>
                <a:t>Employees dedicate 20 percent of their time to side projects or testing waters with different roles. </a:t>
              </a:r>
              <a:r>
                <a:rPr lang="en-US" sz="2000" baseline="30000" dirty="0">
                  <a:solidFill>
                    <a:srgbClr val="333333"/>
                  </a:solidFill>
                  <a:latin typeface="Proxima Nova Light" panose="02000506030000020004"/>
                </a:rPr>
                <a:t>(42)</a:t>
              </a:r>
            </a:p>
          </p:txBody>
        </p:sp>
        <p:pic>
          <p:nvPicPr>
            <p:cNvPr id="22" name="Graphic 21">
              <a:extLst>
                <a:ext uri="{FF2B5EF4-FFF2-40B4-BE49-F238E27FC236}">
                  <a16:creationId xmlns:a16="http://schemas.microsoft.com/office/drawing/2014/main" id="{B416219C-78B6-40C0-A899-F370D773AF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7921" y="5650094"/>
              <a:ext cx="293116" cy="293116"/>
            </a:xfrm>
            <a:prstGeom prst="rect">
              <a:avLst/>
            </a:prstGeom>
          </p:spPr>
        </p:pic>
      </p:grpSp>
      <p:cxnSp>
        <p:nvCxnSpPr>
          <p:cNvPr id="25" name="Straight Connector 24">
            <a:extLst>
              <a:ext uri="{FF2B5EF4-FFF2-40B4-BE49-F238E27FC236}">
                <a16:creationId xmlns:a16="http://schemas.microsoft.com/office/drawing/2014/main" id="{1D03EFDB-4081-4701-B4E9-CDA0DEB579BF}"/>
              </a:ext>
            </a:extLst>
          </p:cNvPr>
          <p:cNvCxnSpPr>
            <a:cxnSpLocks/>
          </p:cNvCxnSpPr>
          <p:nvPr/>
        </p:nvCxnSpPr>
        <p:spPr>
          <a:xfrm flipV="1">
            <a:off x="3619500" y="4262221"/>
            <a:ext cx="8279279" cy="59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CFA4701-DA98-4641-9EEF-409786B92600}"/>
              </a:ext>
            </a:extLst>
          </p:cNvPr>
          <p:cNvSpPr/>
          <p:nvPr/>
        </p:nvSpPr>
        <p:spPr>
          <a:xfrm>
            <a:off x="9763125" y="1"/>
            <a:ext cx="2124076" cy="315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300" dirty="0"/>
              <a:t>TALENT MOBILITY</a:t>
            </a:r>
          </a:p>
        </p:txBody>
      </p:sp>
    </p:spTree>
    <p:extLst>
      <p:ext uri="{BB962C8B-B14F-4D97-AF65-F5344CB8AC3E}">
        <p14:creationId xmlns:p14="http://schemas.microsoft.com/office/powerpoint/2010/main" val="3779562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0770F-2497-4156-A172-CE87DF4BFADD}"/>
              </a:ext>
            </a:extLst>
          </p:cNvPr>
          <p:cNvSpPr>
            <a:spLocks noGrp="1"/>
          </p:cNvSpPr>
          <p:nvPr>
            <p:ph type="title" idx="4294967295"/>
          </p:nvPr>
        </p:nvSpPr>
        <p:spPr>
          <a:xfrm>
            <a:off x="0" y="476250"/>
            <a:ext cx="10656888" cy="792163"/>
          </a:xfrm>
        </p:spPr>
        <p:txBody>
          <a:bodyPr>
            <a:normAutofit/>
          </a:bodyPr>
          <a:lstStyle/>
          <a:p>
            <a:r>
              <a:rPr lang="en-US" sz="2800" b="1" dirty="0">
                <a:solidFill>
                  <a:srgbClr val="1B3B68"/>
                </a:solidFill>
                <a:latin typeface="Proxima Nova Light" panose="02000506030000020004"/>
              </a:rPr>
              <a:t>BEST PRACTICES FOR VETERANS: TALENT MOBILITY</a:t>
            </a:r>
          </a:p>
        </p:txBody>
      </p:sp>
      <p:sp>
        <p:nvSpPr>
          <p:cNvPr id="5" name="Rectangle 4">
            <a:extLst>
              <a:ext uri="{FF2B5EF4-FFF2-40B4-BE49-F238E27FC236}">
                <a16:creationId xmlns:a16="http://schemas.microsoft.com/office/drawing/2014/main" id="{FCCBE28F-2351-454A-A1D4-FE9549069D53}"/>
              </a:ext>
            </a:extLst>
          </p:cNvPr>
          <p:cNvSpPr/>
          <p:nvPr/>
        </p:nvSpPr>
        <p:spPr>
          <a:xfrm>
            <a:off x="1524000" y="1993106"/>
            <a:ext cx="2401808" cy="3463290"/>
          </a:xfrm>
          <a:prstGeom prst="rect">
            <a:avLst/>
          </a:prstGeom>
          <a:solidFill>
            <a:srgbClr val="1B3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6" name="Rectangle 5">
            <a:extLst>
              <a:ext uri="{FF2B5EF4-FFF2-40B4-BE49-F238E27FC236}">
                <a16:creationId xmlns:a16="http://schemas.microsoft.com/office/drawing/2014/main" id="{4AD3C4E5-4C58-479A-96DA-9B58D5E4F2CC}"/>
              </a:ext>
            </a:extLst>
          </p:cNvPr>
          <p:cNvSpPr/>
          <p:nvPr/>
        </p:nvSpPr>
        <p:spPr>
          <a:xfrm rot="5400000">
            <a:off x="2195913" y="3688065"/>
            <a:ext cx="3463290" cy="73373"/>
          </a:xfrm>
          <a:prstGeom prst="rect">
            <a:avLst/>
          </a:prstGeom>
          <a:solidFill>
            <a:srgbClr val="1B3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F64FDBE1-E1C9-4468-9FF6-C7BCA3840C39}"/>
              </a:ext>
            </a:extLst>
          </p:cNvPr>
          <p:cNvSpPr/>
          <p:nvPr/>
        </p:nvSpPr>
        <p:spPr>
          <a:xfrm>
            <a:off x="3964246" y="1993106"/>
            <a:ext cx="6703755" cy="3463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333333"/>
              </a:solidFill>
              <a:latin typeface="Proxima Nova Light" panose="02000506030000020004"/>
            </a:endParaRPr>
          </a:p>
        </p:txBody>
      </p:sp>
      <p:grpSp>
        <p:nvGrpSpPr>
          <p:cNvPr id="8" name="Group 7">
            <a:extLst>
              <a:ext uri="{FF2B5EF4-FFF2-40B4-BE49-F238E27FC236}">
                <a16:creationId xmlns:a16="http://schemas.microsoft.com/office/drawing/2014/main" id="{F854F8E7-4631-4CE9-A4E1-19DB5C5C683B}"/>
              </a:ext>
            </a:extLst>
          </p:cNvPr>
          <p:cNvGrpSpPr/>
          <p:nvPr/>
        </p:nvGrpSpPr>
        <p:grpSpPr>
          <a:xfrm>
            <a:off x="4229941" y="3961701"/>
            <a:ext cx="5817574" cy="484748"/>
            <a:chOff x="3607921" y="4121709"/>
            <a:chExt cx="7756765" cy="646331"/>
          </a:xfrm>
        </p:grpSpPr>
        <p:sp>
          <p:nvSpPr>
            <p:cNvPr id="9" name="Rectangle 8">
              <a:extLst>
                <a:ext uri="{FF2B5EF4-FFF2-40B4-BE49-F238E27FC236}">
                  <a16:creationId xmlns:a16="http://schemas.microsoft.com/office/drawing/2014/main" id="{54CBBEE8-5DE4-4809-939A-FE8ED59CA266}"/>
                </a:ext>
              </a:extLst>
            </p:cNvPr>
            <p:cNvSpPr/>
            <p:nvPr/>
          </p:nvSpPr>
          <p:spPr>
            <a:xfrm>
              <a:off x="4073505" y="4121709"/>
              <a:ext cx="7291181" cy="646331"/>
            </a:xfrm>
            <a:prstGeom prst="rect">
              <a:avLst/>
            </a:prstGeom>
          </p:spPr>
          <p:txBody>
            <a:bodyPr wrap="square" lIns="0" tIns="0" rIns="0" bIns="0" anchor="t" anchorCtr="0">
              <a:spAutoFit/>
            </a:bodyPr>
            <a:lstStyle/>
            <a:p>
              <a:r>
                <a:rPr lang="en-US" sz="1050" dirty="0">
                  <a:solidFill>
                    <a:srgbClr val="333333"/>
                  </a:solidFill>
                  <a:latin typeface="Proxima Nova Light" panose="02000506030000020004"/>
                </a:rPr>
                <a:t>Foster personal development by integrating mentoring and coaching throughout the rotational assignments that provides valuable contacts and experience that accelerate the development of technical skills, awareness, and acclimation to the culture of the company. </a:t>
              </a:r>
            </a:p>
          </p:txBody>
        </p:sp>
        <p:pic>
          <p:nvPicPr>
            <p:cNvPr id="10" name="Graphic 9">
              <a:extLst>
                <a:ext uri="{FF2B5EF4-FFF2-40B4-BE49-F238E27FC236}">
                  <a16:creationId xmlns:a16="http://schemas.microsoft.com/office/drawing/2014/main" id="{4D0A4A84-A30A-4FE3-A839-3A78D5FDF34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7921" y="4193607"/>
              <a:ext cx="293116" cy="293116"/>
            </a:xfrm>
            <a:prstGeom prst="rect">
              <a:avLst/>
            </a:prstGeom>
          </p:spPr>
        </p:pic>
      </p:grpSp>
      <p:pic>
        <p:nvPicPr>
          <p:cNvPr id="11" name="Graphic 10">
            <a:extLst>
              <a:ext uri="{FF2B5EF4-FFF2-40B4-BE49-F238E27FC236}">
                <a16:creationId xmlns:a16="http://schemas.microsoft.com/office/drawing/2014/main" id="{6BBD9793-43E2-4123-BE32-8B1ED16176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38938" y="2911907"/>
            <a:ext cx="1571933" cy="1571933"/>
          </a:xfrm>
          <a:prstGeom prst="rect">
            <a:avLst/>
          </a:prstGeom>
        </p:spPr>
      </p:pic>
      <p:grpSp>
        <p:nvGrpSpPr>
          <p:cNvPr id="12" name="Group 11">
            <a:extLst>
              <a:ext uri="{FF2B5EF4-FFF2-40B4-BE49-F238E27FC236}">
                <a16:creationId xmlns:a16="http://schemas.microsoft.com/office/drawing/2014/main" id="{0FA784D9-799A-4EE0-9E9A-BDC94A41D459}"/>
              </a:ext>
            </a:extLst>
          </p:cNvPr>
          <p:cNvGrpSpPr/>
          <p:nvPr/>
        </p:nvGrpSpPr>
        <p:grpSpPr>
          <a:xfrm>
            <a:off x="4229941" y="3149613"/>
            <a:ext cx="5665174" cy="490792"/>
            <a:chOff x="3607921" y="2785103"/>
            <a:chExt cx="7553565" cy="654390"/>
          </a:xfrm>
        </p:grpSpPr>
        <p:sp>
          <p:nvSpPr>
            <p:cNvPr id="13" name="Rectangle 12">
              <a:extLst>
                <a:ext uri="{FF2B5EF4-FFF2-40B4-BE49-F238E27FC236}">
                  <a16:creationId xmlns:a16="http://schemas.microsoft.com/office/drawing/2014/main" id="{9E513ABA-DA0D-414D-BFFD-ADA6BF82AEC8}"/>
                </a:ext>
              </a:extLst>
            </p:cNvPr>
            <p:cNvSpPr/>
            <p:nvPr/>
          </p:nvSpPr>
          <p:spPr>
            <a:xfrm>
              <a:off x="4073506" y="2793162"/>
              <a:ext cx="7087980" cy="646331"/>
            </a:xfrm>
            <a:prstGeom prst="rect">
              <a:avLst/>
            </a:prstGeom>
          </p:spPr>
          <p:txBody>
            <a:bodyPr wrap="square" lIns="0" tIns="0" rIns="0" bIns="0" anchor="t" anchorCtr="0">
              <a:spAutoFit/>
            </a:bodyPr>
            <a:lstStyle/>
            <a:p>
              <a:r>
                <a:rPr lang="en-US" sz="1050" dirty="0">
                  <a:solidFill>
                    <a:srgbClr val="333333"/>
                  </a:solidFill>
                  <a:latin typeface="Proxima Nova Light" panose="02000506030000020004"/>
                </a:rPr>
                <a:t>A collaborative approach to workforce development can also include making training and professional development for veterans a priority for the Local Workforce Investment Board (LWIB) and its network of Department of Labor (DOL) One Stop Career Centers. </a:t>
              </a:r>
            </a:p>
          </p:txBody>
        </p:sp>
        <p:pic>
          <p:nvPicPr>
            <p:cNvPr id="14" name="Graphic 13">
              <a:extLst>
                <a:ext uri="{FF2B5EF4-FFF2-40B4-BE49-F238E27FC236}">
                  <a16:creationId xmlns:a16="http://schemas.microsoft.com/office/drawing/2014/main" id="{6535F188-864F-46F9-8662-BF1DACB2C5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7921" y="2785103"/>
              <a:ext cx="293116" cy="293116"/>
            </a:xfrm>
            <a:prstGeom prst="rect">
              <a:avLst/>
            </a:prstGeom>
          </p:spPr>
        </p:pic>
      </p:grpSp>
      <p:grpSp>
        <p:nvGrpSpPr>
          <p:cNvPr id="16" name="Group 15">
            <a:extLst>
              <a:ext uri="{FF2B5EF4-FFF2-40B4-BE49-F238E27FC236}">
                <a16:creationId xmlns:a16="http://schemas.microsoft.com/office/drawing/2014/main" id="{A228E0C6-A945-4092-8944-1CA1B95FCF59}"/>
              </a:ext>
            </a:extLst>
          </p:cNvPr>
          <p:cNvGrpSpPr/>
          <p:nvPr/>
        </p:nvGrpSpPr>
        <p:grpSpPr>
          <a:xfrm>
            <a:off x="4229941" y="2181986"/>
            <a:ext cx="5665174" cy="646331"/>
            <a:chOff x="3607921" y="1581269"/>
            <a:chExt cx="7553565" cy="861775"/>
          </a:xfrm>
        </p:grpSpPr>
        <p:sp>
          <p:nvSpPr>
            <p:cNvPr id="17" name="Rectangle 16">
              <a:extLst>
                <a:ext uri="{FF2B5EF4-FFF2-40B4-BE49-F238E27FC236}">
                  <a16:creationId xmlns:a16="http://schemas.microsoft.com/office/drawing/2014/main" id="{12CC4E87-851D-4659-8BB6-AE358951A261}"/>
                </a:ext>
              </a:extLst>
            </p:cNvPr>
            <p:cNvSpPr/>
            <p:nvPr/>
          </p:nvSpPr>
          <p:spPr>
            <a:xfrm>
              <a:off x="4073505" y="1581269"/>
              <a:ext cx="7087981" cy="861775"/>
            </a:xfrm>
            <a:prstGeom prst="rect">
              <a:avLst/>
            </a:prstGeom>
          </p:spPr>
          <p:txBody>
            <a:bodyPr wrap="square" lIns="0" tIns="0" rIns="0" bIns="0" anchor="t" anchorCtr="0">
              <a:spAutoFit/>
            </a:bodyPr>
            <a:lstStyle/>
            <a:p>
              <a:r>
                <a:rPr lang="en-US" sz="1050" dirty="0">
                  <a:solidFill>
                    <a:srgbClr val="333333"/>
                  </a:solidFill>
                  <a:latin typeface="Proxima Nova Light" panose="02000506030000020004"/>
                </a:rPr>
                <a:t>Throughout the rotational process provide broad-based experience, but also assign the veteran specific tasks that are meaningfully related to the organization’s mission. Make explicit the connection between the veteran’s role on the team, and the positive impact they make on the organization. </a:t>
              </a:r>
            </a:p>
          </p:txBody>
        </p:sp>
        <p:pic>
          <p:nvPicPr>
            <p:cNvPr id="18" name="Graphic 17">
              <a:extLst>
                <a:ext uri="{FF2B5EF4-FFF2-40B4-BE49-F238E27FC236}">
                  <a16:creationId xmlns:a16="http://schemas.microsoft.com/office/drawing/2014/main" id="{78D71205-0CF9-40E9-918C-420E4A69D3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7921" y="1654172"/>
              <a:ext cx="293116" cy="293116"/>
            </a:xfrm>
            <a:prstGeom prst="rect">
              <a:avLst/>
            </a:prstGeom>
          </p:spPr>
        </p:pic>
      </p:grpSp>
      <p:cxnSp>
        <p:nvCxnSpPr>
          <p:cNvPr id="19" name="Straight Connector 18">
            <a:extLst>
              <a:ext uri="{FF2B5EF4-FFF2-40B4-BE49-F238E27FC236}">
                <a16:creationId xmlns:a16="http://schemas.microsoft.com/office/drawing/2014/main" id="{FF202C39-4888-4C67-BE1D-AD05D7A37996}"/>
              </a:ext>
            </a:extLst>
          </p:cNvPr>
          <p:cNvCxnSpPr>
            <a:cxnSpLocks/>
          </p:cNvCxnSpPr>
          <p:nvPr/>
        </p:nvCxnSpPr>
        <p:spPr>
          <a:xfrm flipV="1">
            <a:off x="4238626" y="2988965"/>
            <a:ext cx="6200775"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B0A6D49-5F2D-4BD7-A43F-DD66CF540E5D}"/>
              </a:ext>
            </a:extLst>
          </p:cNvPr>
          <p:cNvGrpSpPr/>
          <p:nvPr/>
        </p:nvGrpSpPr>
        <p:grpSpPr>
          <a:xfrm>
            <a:off x="4229941" y="4767753"/>
            <a:ext cx="5665174" cy="484748"/>
            <a:chOff x="3607921" y="5578196"/>
            <a:chExt cx="7553565" cy="646329"/>
          </a:xfrm>
        </p:grpSpPr>
        <p:sp>
          <p:nvSpPr>
            <p:cNvPr id="21" name="Rectangle 20">
              <a:extLst>
                <a:ext uri="{FF2B5EF4-FFF2-40B4-BE49-F238E27FC236}">
                  <a16:creationId xmlns:a16="http://schemas.microsoft.com/office/drawing/2014/main" id="{F7383C7C-A4B4-4AFD-862B-268EB73FC37B}"/>
                </a:ext>
              </a:extLst>
            </p:cNvPr>
            <p:cNvSpPr/>
            <p:nvPr/>
          </p:nvSpPr>
          <p:spPr>
            <a:xfrm>
              <a:off x="4073505" y="5578196"/>
              <a:ext cx="7087981" cy="646329"/>
            </a:xfrm>
            <a:prstGeom prst="rect">
              <a:avLst/>
            </a:prstGeom>
          </p:spPr>
          <p:txBody>
            <a:bodyPr wrap="square" lIns="0" tIns="0" rIns="0" bIns="0" anchor="t" anchorCtr="0">
              <a:spAutoFit/>
            </a:bodyPr>
            <a:lstStyle/>
            <a:p>
              <a:r>
                <a:rPr lang="en-US" sz="1050" dirty="0">
                  <a:solidFill>
                    <a:srgbClr val="333333"/>
                  </a:solidFill>
                  <a:latin typeface="Proxima Nova Light" panose="02000506030000020004"/>
                </a:rPr>
                <a:t>Consider how certifications and credentials obtained in the military can be relevant to credentialing requirements needed for professional development, including those specific to any departments participating in the rotation. </a:t>
              </a:r>
              <a:r>
                <a:rPr lang="en-US" sz="1050" baseline="30000" dirty="0">
                  <a:solidFill>
                    <a:srgbClr val="333333"/>
                  </a:solidFill>
                  <a:latin typeface="Proxima Nova Light" panose="02000506030000020004"/>
                </a:rPr>
                <a:t>(43)</a:t>
              </a:r>
            </a:p>
          </p:txBody>
        </p:sp>
        <p:pic>
          <p:nvPicPr>
            <p:cNvPr id="22" name="Graphic 21">
              <a:extLst>
                <a:ext uri="{FF2B5EF4-FFF2-40B4-BE49-F238E27FC236}">
                  <a16:creationId xmlns:a16="http://schemas.microsoft.com/office/drawing/2014/main" id="{949C7FD3-7F62-4953-8F52-BEFA37AAB6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7921" y="5650094"/>
              <a:ext cx="293116" cy="293116"/>
            </a:xfrm>
            <a:prstGeom prst="rect">
              <a:avLst/>
            </a:prstGeom>
          </p:spPr>
        </p:pic>
      </p:grpSp>
      <p:cxnSp>
        <p:nvCxnSpPr>
          <p:cNvPr id="30" name="Straight Connector 29">
            <a:extLst>
              <a:ext uri="{FF2B5EF4-FFF2-40B4-BE49-F238E27FC236}">
                <a16:creationId xmlns:a16="http://schemas.microsoft.com/office/drawing/2014/main" id="{0896A6B5-CB1A-4186-92E5-D91CA222E97E}"/>
              </a:ext>
            </a:extLst>
          </p:cNvPr>
          <p:cNvCxnSpPr>
            <a:cxnSpLocks/>
          </p:cNvCxnSpPr>
          <p:nvPr/>
        </p:nvCxnSpPr>
        <p:spPr>
          <a:xfrm flipV="1">
            <a:off x="4238626" y="3801055"/>
            <a:ext cx="6200775"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6C6928E-0BE4-4112-9DDD-6C90DC827102}"/>
              </a:ext>
            </a:extLst>
          </p:cNvPr>
          <p:cNvCxnSpPr>
            <a:cxnSpLocks/>
          </p:cNvCxnSpPr>
          <p:nvPr/>
        </p:nvCxnSpPr>
        <p:spPr>
          <a:xfrm flipV="1">
            <a:off x="4229942" y="4607101"/>
            <a:ext cx="6200775"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510D635-42AD-42B1-8412-1FF4210499A2}"/>
              </a:ext>
            </a:extLst>
          </p:cNvPr>
          <p:cNvSpPr/>
          <p:nvPr/>
        </p:nvSpPr>
        <p:spPr>
          <a:xfrm>
            <a:off x="8846345" y="0"/>
            <a:ext cx="1593057" cy="236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TALENT MOBILITY</a:t>
            </a:r>
          </a:p>
        </p:txBody>
      </p:sp>
    </p:spTree>
    <p:extLst>
      <p:ext uri="{BB962C8B-B14F-4D97-AF65-F5344CB8AC3E}">
        <p14:creationId xmlns:p14="http://schemas.microsoft.com/office/powerpoint/2010/main" val="1116147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F895-3C87-4CD2-8BA1-C8DFBE0CA35E}"/>
              </a:ext>
            </a:extLst>
          </p:cNvPr>
          <p:cNvSpPr>
            <a:spLocks noGrp="1"/>
          </p:cNvSpPr>
          <p:nvPr>
            <p:ph type="title" idx="4294967295"/>
          </p:nvPr>
        </p:nvSpPr>
        <p:spPr>
          <a:xfrm>
            <a:off x="0" y="473075"/>
            <a:ext cx="10656888" cy="792163"/>
          </a:xfrm>
        </p:spPr>
        <p:txBody>
          <a:bodyPr>
            <a:normAutofit/>
          </a:bodyPr>
          <a:lstStyle/>
          <a:p>
            <a:r>
              <a:rPr lang="en-US" sz="2800" b="1" dirty="0">
                <a:solidFill>
                  <a:srgbClr val="1B3B68"/>
                </a:solidFill>
                <a:latin typeface="Proxima Nova Light" panose="02000506030000020004"/>
              </a:rPr>
              <a:t>TALENT MOBILITY CASE STUDY: SODEXO</a:t>
            </a:r>
          </a:p>
        </p:txBody>
      </p:sp>
      <p:sp>
        <p:nvSpPr>
          <p:cNvPr id="3" name="Footer Placeholder 2">
            <a:extLst>
              <a:ext uri="{FF2B5EF4-FFF2-40B4-BE49-F238E27FC236}">
                <a16:creationId xmlns:a16="http://schemas.microsoft.com/office/drawing/2014/main" id="{EB4BA764-92FD-4E61-B448-A98109ED76F8}"/>
              </a:ext>
            </a:extLst>
          </p:cNvPr>
          <p:cNvSpPr>
            <a:spLocks noGrp="1"/>
          </p:cNvSpPr>
          <p:nvPr>
            <p:ph type="ftr" sz="quarter" idx="4294967295"/>
          </p:nvPr>
        </p:nvSpPr>
        <p:spPr>
          <a:xfrm>
            <a:off x="0" y="5768975"/>
            <a:ext cx="11379200" cy="365125"/>
          </a:xfrm>
        </p:spPr>
        <p:txBody>
          <a:bodyPr/>
          <a:lstStyle/>
          <a:p>
            <a:r>
              <a:rPr lang="en-US"/>
              <a:t>Footer</a:t>
            </a:r>
            <a:endParaRPr lang="en-US" dirty="0"/>
          </a:p>
        </p:txBody>
      </p:sp>
      <p:sp>
        <p:nvSpPr>
          <p:cNvPr id="4" name="Footer Placeholder 2">
            <a:extLst>
              <a:ext uri="{FF2B5EF4-FFF2-40B4-BE49-F238E27FC236}">
                <a16:creationId xmlns:a16="http://schemas.microsoft.com/office/drawing/2014/main" id="{F7CD5DD6-8F2C-48D7-BA97-F004F005C019}"/>
              </a:ext>
            </a:extLst>
          </p:cNvPr>
          <p:cNvSpPr txBox="1">
            <a:spLocks/>
          </p:cNvSpPr>
          <p:nvPr/>
        </p:nvSpPr>
        <p:spPr>
          <a:xfrm>
            <a:off x="1752598" y="5183982"/>
            <a:ext cx="8525063" cy="273844"/>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tx2">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a:t>Footer</a:t>
            </a:r>
            <a:endParaRPr lang="en-US" sz="750" dirty="0"/>
          </a:p>
        </p:txBody>
      </p:sp>
      <p:sp>
        <p:nvSpPr>
          <p:cNvPr id="5" name="Rectangle 4">
            <a:extLst>
              <a:ext uri="{FF2B5EF4-FFF2-40B4-BE49-F238E27FC236}">
                <a16:creationId xmlns:a16="http://schemas.microsoft.com/office/drawing/2014/main" id="{9946617F-6308-439B-988A-B92175ECDE1C}"/>
              </a:ext>
            </a:extLst>
          </p:cNvPr>
          <p:cNvSpPr/>
          <p:nvPr/>
        </p:nvSpPr>
        <p:spPr>
          <a:xfrm>
            <a:off x="3964246" y="1993106"/>
            <a:ext cx="6703755" cy="3463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6" name="Footer Placeholder 2">
            <a:extLst>
              <a:ext uri="{FF2B5EF4-FFF2-40B4-BE49-F238E27FC236}">
                <a16:creationId xmlns:a16="http://schemas.microsoft.com/office/drawing/2014/main" id="{8837BC1C-1388-43AB-A8D6-41F457F75CC5}"/>
              </a:ext>
            </a:extLst>
          </p:cNvPr>
          <p:cNvSpPr txBox="1">
            <a:spLocks/>
          </p:cNvSpPr>
          <p:nvPr/>
        </p:nvSpPr>
        <p:spPr>
          <a:xfrm>
            <a:off x="1752598" y="5183982"/>
            <a:ext cx="8525063" cy="273844"/>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tx2">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a:t>Footer</a:t>
            </a:r>
            <a:endParaRPr lang="en-US" sz="750" dirty="0"/>
          </a:p>
        </p:txBody>
      </p:sp>
      <p:sp>
        <p:nvSpPr>
          <p:cNvPr id="7" name="Rectangle 6">
            <a:extLst>
              <a:ext uri="{FF2B5EF4-FFF2-40B4-BE49-F238E27FC236}">
                <a16:creationId xmlns:a16="http://schemas.microsoft.com/office/drawing/2014/main" id="{5504CC20-3A79-45C8-85A5-4802AFF3CDC8}"/>
              </a:ext>
            </a:extLst>
          </p:cNvPr>
          <p:cNvSpPr/>
          <p:nvPr/>
        </p:nvSpPr>
        <p:spPr>
          <a:xfrm>
            <a:off x="1524000" y="1993106"/>
            <a:ext cx="2401808" cy="3463290"/>
          </a:xfrm>
          <a:prstGeom prst="rect">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sp>
        <p:nvSpPr>
          <p:cNvPr id="8" name="Rectangle 7">
            <a:extLst>
              <a:ext uri="{FF2B5EF4-FFF2-40B4-BE49-F238E27FC236}">
                <a16:creationId xmlns:a16="http://schemas.microsoft.com/office/drawing/2014/main" id="{F3EDFC0C-5576-4CC0-BFA4-5A4ADB728F01}"/>
              </a:ext>
            </a:extLst>
          </p:cNvPr>
          <p:cNvSpPr/>
          <p:nvPr/>
        </p:nvSpPr>
        <p:spPr>
          <a:xfrm rot="5400000">
            <a:off x="2195913" y="3688065"/>
            <a:ext cx="3463290" cy="73373"/>
          </a:xfrm>
          <a:prstGeom prst="rect">
            <a:avLst/>
          </a:prstGeom>
          <a:solidFill>
            <a:srgbClr val="BAB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a:extLst>
              <a:ext uri="{FF2B5EF4-FFF2-40B4-BE49-F238E27FC236}">
                <a16:creationId xmlns:a16="http://schemas.microsoft.com/office/drawing/2014/main" id="{ACF73ABF-58EC-4A02-A914-571E16D402CD}"/>
              </a:ext>
            </a:extLst>
          </p:cNvPr>
          <p:cNvGrpSpPr/>
          <p:nvPr/>
        </p:nvGrpSpPr>
        <p:grpSpPr>
          <a:xfrm>
            <a:off x="1724882" y="2443481"/>
            <a:ext cx="1937385" cy="1592402"/>
            <a:chOff x="304800" y="2308659"/>
            <a:chExt cx="2583180" cy="2123203"/>
          </a:xfrm>
        </p:grpSpPr>
        <p:sp>
          <p:nvSpPr>
            <p:cNvPr id="10" name="Rectangle 9">
              <a:extLst>
                <a:ext uri="{FF2B5EF4-FFF2-40B4-BE49-F238E27FC236}">
                  <a16:creationId xmlns:a16="http://schemas.microsoft.com/office/drawing/2014/main" id="{6173C5A8-7E6D-4E10-87FF-59904052BF75}"/>
                </a:ext>
              </a:extLst>
            </p:cNvPr>
            <p:cNvSpPr/>
            <p:nvPr/>
          </p:nvSpPr>
          <p:spPr>
            <a:xfrm>
              <a:off x="304800" y="2308659"/>
              <a:ext cx="2583180" cy="430887"/>
            </a:xfrm>
            <a:prstGeom prst="rect">
              <a:avLst/>
            </a:prstGeom>
          </p:spPr>
          <p:txBody>
            <a:bodyPr wrap="square" lIns="0" tIns="0" rIns="0" bIns="0">
              <a:spAutoFit/>
            </a:bodyPr>
            <a:lstStyle/>
            <a:p>
              <a:pPr algn="ctr"/>
              <a:r>
                <a:rPr lang="en-US" sz="2100" b="1" dirty="0">
                  <a:solidFill>
                    <a:schemeClr val="bg1"/>
                  </a:solidFill>
                  <a:latin typeface="Proxima Nova Light" panose="02000506030000020004"/>
                </a:rPr>
                <a:t>Attributes</a:t>
              </a:r>
            </a:p>
          </p:txBody>
        </p:sp>
        <p:sp>
          <p:nvSpPr>
            <p:cNvPr id="11" name="Rectangle 10">
              <a:extLst>
                <a:ext uri="{FF2B5EF4-FFF2-40B4-BE49-F238E27FC236}">
                  <a16:creationId xmlns:a16="http://schemas.microsoft.com/office/drawing/2014/main" id="{62EAB826-9B41-4B6B-829E-40796ADE7059}"/>
                </a:ext>
              </a:extLst>
            </p:cNvPr>
            <p:cNvSpPr/>
            <p:nvPr/>
          </p:nvSpPr>
          <p:spPr>
            <a:xfrm>
              <a:off x="304800" y="3094750"/>
              <a:ext cx="2583180" cy="492443"/>
            </a:xfrm>
            <a:prstGeom prst="rect">
              <a:avLst/>
            </a:prstGeom>
          </p:spPr>
          <p:txBody>
            <a:bodyPr wrap="square" lIns="0" tIns="0" rIns="0" bIns="0">
              <a:spAutoFit/>
            </a:bodyPr>
            <a:lstStyle/>
            <a:p>
              <a:pPr algn="ctr"/>
              <a:r>
                <a:rPr lang="en-US" sz="1200" dirty="0">
                  <a:solidFill>
                    <a:schemeClr val="bg1"/>
                  </a:solidFill>
                  <a:latin typeface="Proxima Nova Light" panose="02000506030000020004"/>
                </a:rPr>
                <a:t>Greater employee engagement and retention</a:t>
              </a:r>
            </a:p>
          </p:txBody>
        </p:sp>
        <p:cxnSp>
          <p:nvCxnSpPr>
            <p:cNvPr id="12" name="Straight Connector 11">
              <a:extLst>
                <a:ext uri="{FF2B5EF4-FFF2-40B4-BE49-F238E27FC236}">
                  <a16:creationId xmlns:a16="http://schemas.microsoft.com/office/drawing/2014/main" id="{7A97698A-2007-487D-8D11-20F8C6CEB60E}"/>
                </a:ext>
              </a:extLst>
            </p:cNvPr>
            <p:cNvCxnSpPr>
              <a:cxnSpLocks/>
            </p:cNvCxnSpPr>
            <p:nvPr/>
          </p:nvCxnSpPr>
          <p:spPr>
            <a:xfrm flipH="1">
              <a:off x="1294417" y="3766441"/>
              <a:ext cx="6135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DE810B-F2A1-4A40-8B83-E58CEBEF37F5}"/>
                </a:ext>
              </a:extLst>
            </p:cNvPr>
            <p:cNvSpPr/>
            <p:nvPr/>
          </p:nvSpPr>
          <p:spPr>
            <a:xfrm>
              <a:off x="304800" y="3939419"/>
              <a:ext cx="2583180" cy="492443"/>
            </a:xfrm>
            <a:prstGeom prst="rect">
              <a:avLst/>
            </a:prstGeom>
          </p:spPr>
          <p:txBody>
            <a:bodyPr wrap="square" lIns="0" tIns="0" rIns="0" bIns="0">
              <a:spAutoFit/>
            </a:bodyPr>
            <a:lstStyle/>
            <a:p>
              <a:pPr algn="ctr"/>
              <a:r>
                <a:rPr lang="en-US" sz="1200" dirty="0">
                  <a:solidFill>
                    <a:schemeClr val="bg1"/>
                  </a:solidFill>
                  <a:latin typeface="Proxima Nova Light" panose="02000506030000020004"/>
                </a:rPr>
                <a:t>Lower talent </a:t>
              </a:r>
              <a:br>
                <a:rPr lang="en-US" sz="1200" dirty="0">
                  <a:solidFill>
                    <a:schemeClr val="bg1"/>
                  </a:solidFill>
                  <a:latin typeface="Proxima Nova Light" panose="02000506030000020004"/>
                </a:rPr>
              </a:br>
              <a:r>
                <a:rPr lang="en-US" sz="1200" dirty="0">
                  <a:solidFill>
                    <a:schemeClr val="bg1"/>
                  </a:solidFill>
                  <a:latin typeface="Proxima Nova Light" panose="02000506030000020004"/>
                </a:rPr>
                <a:t>acquisition costs</a:t>
              </a:r>
            </a:p>
          </p:txBody>
        </p:sp>
      </p:grpSp>
      <p:sp>
        <p:nvSpPr>
          <p:cNvPr id="14" name="Rectangle 13">
            <a:extLst>
              <a:ext uri="{FF2B5EF4-FFF2-40B4-BE49-F238E27FC236}">
                <a16:creationId xmlns:a16="http://schemas.microsoft.com/office/drawing/2014/main" id="{10F1AA2F-78D8-42FC-AE5B-4E1AC0E7BEAA}"/>
              </a:ext>
            </a:extLst>
          </p:cNvPr>
          <p:cNvSpPr/>
          <p:nvPr/>
        </p:nvSpPr>
        <p:spPr>
          <a:xfrm>
            <a:off x="4496643" y="2443481"/>
            <a:ext cx="5942754" cy="323165"/>
          </a:xfrm>
          <a:prstGeom prst="rect">
            <a:avLst/>
          </a:prstGeom>
        </p:spPr>
        <p:txBody>
          <a:bodyPr wrap="square" lIns="0" tIns="0" rIns="0" bIns="0">
            <a:spAutoFit/>
          </a:bodyPr>
          <a:lstStyle/>
          <a:p>
            <a:r>
              <a:rPr lang="en-US" sz="2100" b="1" dirty="0">
                <a:solidFill>
                  <a:srgbClr val="333333"/>
                </a:solidFill>
                <a:latin typeface="Proxima Nova Light" panose="02000506030000020004"/>
              </a:rPr>
              <a:t>Narrative</a:t>
            </a:r>
          </a:p>
        </p:txBody>
      </p:sp>
      <p:sp>
        <p:nvSpPr>
          <p:cNvPr id="15" name="Rectangle 14">
            <a:extLst>
              <a:ext uri="{FF2B5EF4-FFF2-40B4-BE49-F238E27FC236}">
                <a16:creationId xmlns:a16="http://schemas.microsoft.com/office/drawing/2014/main" id="{273FC380-FD88-4910-B7C5-18640A6BFD77}"/>
              </a:ext>
            </a:extLst>
          </p:cNvPr>
          <p:cNvSpPr/>
          <p:nvPr/>
        </p:nvSpPr>
        <p:spPr>
          <a:xfrm>
            <a:off x="4496643" y="2805965"/>
            <a:ext cx="5942754" cy="2031325"/>
          </a:xfrm>
          <a:prstGeom prst="rect">
            <a:avLst/>
          </a:prstGeom>
        </p:spPr>
        <p:txBody>
          <a:bodyPr wrap="square" lIns="0" tIns="0" rIns="0" bIns="0">
            <a:spAutoFit/>
          </a:bodyPr>
          <a:lstStyle/>
          <a:p>
            <a:r>
              <a:rPr lang="en-US" sz="1200" dirty="0">
                <a:solidFill>
                  <a:srgbClr val="333333"/>
                </a:solidFill>
                <a:latin typeface="Proxima Nova Light" panose="02000506030000020004"/>
              </a:rPr>
              <a:t>Internal mobility has now become ingrained in the Sodexo USA’s culture and business practice. Moreover, it has contributed to making the organization an attractive employer, as recent graduates as well as current employees know that there is tremendous </a:t>
            </a:r>
            <a:r>
              <a:rPr lang="en-US" sz="1200" b="1" dirty="0">
                <a:solidFill>
                  <a:srgbClr val="333333"/>
                </a:solidFill>
                <a:latin typeface="Proxima Nova Light" panose="02000506030000020004"/>
              </a:rPr>
              <a:t>focus on professional development and that the company offers endless opportunities</a:t>
            </a:r>
            <a:r>
              <a:rPr lang="en-US" sz="1200" dirty="0">
                <a:solidFill>
                  <a:srgbClr val="333333"/>
                </a:solidFill>
                <a:latin typeface="Proxima Nova Light" panose="02000506030000020004"/>
              </a:rPr>
              <a:t>. </a:t>
            </a:r>
          </a:p>
          <a:p>
            <a:endParaRPr lang="en-US" sz="1200" dirty="0">
              <a:solidFill>
                <a:srgbClr val="333333"/>
              </a:solidFill>
              <a:latin typeface="Proxima Nova Light" panose="02000506030000020004"/>
            </a:endParaRPr>
          </a:p>
          <a:p>
            <a:r>
              <a:rPr lang="en-US" sz="1200" dirty="0">
                <a:solidFill>
                  <a:srgbClr val="333333"/>
                </a:solidFill>
                <a:latin typeface="Proxima Nova Light" panose="02000506030000020004"/>
              </a:rPr>
              <a:t>However, the process to take the company from traditional sourcing to cross-divisional internal hiring and promotions wasn’t established overnight. Hiring managers hadn’t expected to source internally all of a sudden; rather, the process was gradually implemented in a number of stages to become a highly valued program that has benefited Sodexo through </a:t>
            </a:r>
            <a:r>
              <a:rPr lang="en-US" sz="1200" b="1" dirty="0">
                <a:solidFill>
                  <a:srgbClr val="333333"/>
                </a:solidFill>
                <a:latin typeface="Proxima Nova Light" panose="02000506030000020004"/>
              </a:rPr>
              <a:t>enhanced employee engagement and retention</a:t>
            </a:r>
            <a:r>
              <a:rPr lang="en-US" sz="1200" dirty="0">
                <a:solidFill>
                  <a:srgbClr val="333333"/>
                </a:solidFill>
                <a:latin typeface="Proxima Nova Light" panose="02000506030000020004"/>
              </a:rPr>
              <a:t>. </a:t>
            </a:r>
            <a:r>
              <a:rPr lang="en-US" sz="1200" baseline="30000" dirty="0">
                <a:solidFill>
                  <a:srgbClr val="333333"/>
                </a:solidFill>
                <a:latin typeface="Proxima Nova Light" panose="02000506030000020004"/>
              </a:rPr>
              <a:t>(44)</a:t>
            </a:r>
          </a:p>
        </p:txBody>
      </p:sp>
      <p:sp>
        <p:nvSpPr>
          <p:cNvPr id="17" name="Rectangle 16">
            <a:extLst>
              <a:ext uri="{FF2B5EF4-FFF2-40B4-BE49-F238E27FC236}">
                <a16:creationId xmlns:a16="http://schemas.microsoft.com/office/drawing/2014/main" id="{5CA9D4FB-6E5E-4FB5-A149-BAECE6BBD2D4}"/>
              </a:ext>
            </a:extLst>
          </p:cNvPr>
          <p:cNvSpPr/>
          <p:nvPr/>
        </p:nvSpPr>
        <p:spPr>
          <a:xfrm>
            <a:off x="8846345" y="0"/>
            <a:ext cx="1593057" cy="236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spc="225" dirty="0"/>
              <a:t>TALENT MOBILITY</a:t>
            </a:r>
          </a:p>
        </p:txBody>
      </p:sp>
    </p:spTree>
    <p:extLst>
      <p:ext uri="{BB962C8B-B14F-4D97-AF65-F5344CB8AC3E}">
        <p14:creationId xmlns:p14="http://schemas.microsoft.com/office/powerpoint/2010/main" val="1229123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6A74B5-B342-4CFD-B7CF-691B958C5A3D}"/>
              </a:ext>
            </a:extLst>
          </p:cNvPr>
          <p:cNvSpPr/>
          <p:nvPr/>
        </p:nvSpPr>
        <p:spPr>
          <a:xfrm>
            <a:off x="570976" y="1203517"/>
            <a:ext cx="11050047" cy="4278094"/>
          </a:xfrm>
          <a:prstGeom prst="rect">
            <a:avLst/>
          </a:prstGeom>
        </p:spPr>
        <p:txBody>
          <a:bodyPr wrap="square">
            <a:spAutoFit/>
          </a:bodyPr>
          <a:lstStyle/>
          <a:p>
            <a:r>
              <a:rPr lang="en-US" sz="1600" b="1" dirty="0">
                <a:latin typeface="Proxima Nova Light" panose="02000506030000020004"/>
                <a:cs typeface="Arial" panose="020B0604020202020204" pitchFamily="34" charset="0"/>
              </a:rPr>
              <a:t>Best Practice: Career Mapping and Job Promotion</a:t>
            </a:r>
          </a:p>
          <a:p>
            <a:endParaRPr lang="en-US" sz="1600" dirty="0">
              <a:latin typeface="Proxima Nova Light" panose="02000506030000020004"/>
              <a:cs typeface="Arial" panose="020B0604020202020204" pitchFamily="34" charset="0"/>
            </a:endParaRPr>
          </a:p>
          <a:p>
            <a:pPr marL="285750" indent="-285750">
              <a:buFont typeface="Arial" panose="020B0604020202020204" pitchFamily="34" charset="0"/>
              <a:buChar char="•"/>
            </a:pPr>
            <a:r>
              <a:rPr lang="en-US" sz="1600" dirty="0">
                <a:latin typeface="Proxima Nova Light" panose="02000506030000020004"/>
                <a:cs typeface="Arial" panose="020B0604020202020204" pitchFamily="34" charset="0"/>
              </a:rPr>
              <a:t>Common feedback from transitioning veterans entering the civilian workforce is that they miss the structure and clear career progression of the military. </a:t>
            </a:r>
          </a:p>
          <a:p>
            <a:endParaRPr lang="en-US" sz="1600" dirty="0">
              <a:latin typeface="Proxima Nova Light" panose="02000506030000020004"/>
              <a:cs typeface="Arial" panose="020B0604020202020204" pitchFamily="34" charset="0"/>
            </a:endParaRPr>
          </a:p>
          <a:p>
            <a:pPr marL="285750" indent="-285750">
              <a:buFont typeface="Arial" panose="020B0604020202020204" pitchFamily="34" charset="0"/>
              <a:buChar char="•"/>
            </a:pPr>
            <a:r>
              <a:rPr lang="en-US" sz="1600" dirty="0">
                <a:latin typeface="Proxima Nova Light" panose="02000506030000020004"/>
                <a:cs typeface="Arial" panose="020B0604020202020204" pitchFamily="34" charset="0"/>
              </a:rPr>
              <a:t>Lack of transparency for career development is often cited as a reason why veterans quickly leave the roles they enter. </a:t>
            </a:r>
          </a:p>
          <a:p>
            <a:pPr marL="285750" indent="-285750">
              <a:buFont typeface="Arial" panose="020B0604020202020204" pitchFamily="34" charset="0"/>
              <a:buChar char="•"/>
            </a:pPr>
            <a:endParaRPr lang="en-US" sz="1600" dirty="0">
              <a:latin typeface="Proxima Nova Light" panose="02000506030000020004"/>
              <a:cs typeface="Arial" panose="020B0604020202020204" pitchFamily="34" charset="0"/>
            </a:endParaRPr>
          </a:p>
          <a:p>
            <a:pPr marL="285750" indent="-285750">
              <a:buFont typeface="Arial" panose="020B0604020202020204" pitchFamily="34" charset="0"/>
              <a:buChar char="•"/>
            </a:pPr>
            <a:r>
              <a:rPr lang="en-US" sz="1600" dirty="0">
                <a:latin typeface="Proxima Nova Light" panose="02000506030000020004"/>
                <a:cs typeface="Arial" panose="020B0604020202020204" pitchFamily="34" charset="0"/>
              </a:rPr>
              <a:t>Having those conversations early with veterans and military spouses early is critical in order to set expectations. </a:t>
            </a:r>
          </a:p>
          <a:p>
            <a:pPr marL="285750" indent="-285750">
              <a:buFont typeface="Arial" panose="020B0604020202020204" pitchFamily="34" charset="0"/>
              <a:buChar char="•"/>
            </a:pPr>
            <a:endParaRPr lang="en-US" sz="1600" dirty="0">
              <a:latin typeface="Proxima Nova Light" panose="02000506030000020004"/>
              <a:cs typeface="Arial" panose="020B0604020202020204" pitchFamily="34" charset="0"/>
            </a:endParaRPr>
          </a:p>
          <a:p>
            <a:pPr marL="285750" indent="-285750">
              <a:buFont typeface="Arial" panose="020B0604020202020204" pitchFamily="34" charset="0"/>
              <a:buChar char="•"/>
            </a:pPr>
            <a:r>
              <a:rPr lang="en-US" sz="1600" dirty="0">
                <a:latin typeface="Proxima Nova Light" panose="02000506030000020004"/>
                <a:cs typeface="Arial" panose="020B0604020202020204" pitchFamily="34" charset="0"/>
              </a:rPr>
              <a:t>Typically, a career path is not going to be as clear cut as it is in the military and no longer will you have a career counselor/monitor/detailer that is tracking your career and providing guidance. </a:t>
            </a:r>
          </a:p>
          <a:p>
            <a:pPr marL="285750" indent="-285750">
              <a:buFont typeface="Arial" panose="020B0604020202020204" pitchFamily="34" charset="0"/>
              <a:buChar char="•"/>
            </a:pPr>
            <a:endParaRPr lang="en-US" sz="1600" dirty="0">
              <a:latin typeface="Proxima Nova Light" panose="02000506030000020004"/>
              <a:cs typeface="Arial" panose="020B0604020202020204" pitchFamily="34" charset="0"/>
            </a:endParaRPr>
          </a:p>
          <a:p>
            <a:pPr marL="285750" indent="-285750">
              <a:buFont typeface="Arial" panose="020B0604020202020204" pitchFamily="34" charset="0"/>
              <a:buChar char="•"/>
            </a:pPr>
            <a:r>
              <a:rPr lang="en-US" sz="1600" dirty="0">
                <a:latin typeface="Proxima Nova Light" panose="02000506030000020004"/>
                <a:cs typeface="Arial" panose="020B0604020202020204" pitchFamily="34" charset="0"/>
              </a:rPr>
              <a:t>Making sure transitioning veterans understand the promotion process, resources available to discuss career opportunities, and examples of others that have had successful career progression is essential to providing a robust onboarding experience. </a:t>
            </a:r>
          </a:p>
          <a:p>
            <a:pPr marL="285750" indent="-285750">
              <a:buFont typeface="Arial" panose="020B0604020202020204" pitchFamily="34" charset="0"/>
              <a:buChar char="•"/>
            </a:pPr>
            <a:endParaRPr lang="en-US" sz="1600" dirty="0">
              <a:latin typeface="Proxima Nova Light" panose="02000506030000020004"/>
              <a:cs typeface="Arial" panose="020B0604020202020204" pitchFamily="34" charset="0"/>
            </a:endParaRPr>
          </a:p>
        </p:txBody>
      </p:sp>
      <p:sp>
        <p:nvSpPr>
          <p:cNvPr id="3" name="Title 1">
            <a:extLst>
              <a:ext uri="{FF2B5EF4-FFF2-40B4-BE49-F238E27FC236}">
                <a16:creationId xmlns:a16="http://schemas.microsoft.com/office/drawing/2014/main" id="{FA9369F0-8BA5-496F-88D1-C82406700804}"/>
              </a:ext>
            </a:extLst>
          </p:cNvPr>
          <p:cNvSpPr txBox="1">
            <a:spLocks/>
          </p:cNvSpPr>
          <p:nvPr/>
        </p:nvSpPr>
        <p:spPr>
          <a:xfrm>
            <a:off x="570976" y="410674"/>
            <a:ext cx="10657153" cy="7928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1B3B68"/>
                </a:solidFill>
                <a:latin typeface="Proxima Nova Light" panose="02000506030000020004"/>
              </a:rPr>
              <a:t>STAGE 5: TALENT MOBILITY</a:t>
            </a:r>
          </a:p>
        </p:txBody>
      </p:sp>
    </p:spTree>
    <p:extLst>
      <p:ext uri="{BB962C8B-B14F-4D97-AF65-F5344CB8AC3E}">
        <p14:creationId xmlns:p14="http://schemas.microsoft.com/office/powerpoint/2010/main" val="378866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AA24D9-4883-44BC-9E07-0C0B91A88033}"/>
              </a:ext>
            </a:extLst>
          </p:cNvPr>
          <p:cNvSpPr/>
          <p:nvPr/>
        </p:nvSpPr>
        <p:spPr>
          <a:xfrm>
            <a:off x="0" y="2578252"/>
            <a:ext cx="12192000" cy="2926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D3ADB-71D6-4A26-AF83-2EDD9A19C80A}"/>
              </a:ext>
            </a:extLst>
          </p:cNvPr>
          <p:cNvSpPr>
            <a:spLocks noGrp="1"/>
          </p:cNvSpPr>
          <p:nvPr>
            <p:ph type="title" idx="4294967295"/>
          </p:nvPr>
        </p:nvSpPr>
        <p:spPr>
          <a:xfrm>
            <a:off x="0" y="171450"/>
            <a:ext cx="7910818" cy="923925"/>
          </a:xfrm>
        </p:spPr>
        <p:txBody>
          <a:bodyPr>
            <a:normAutofit fontScale="90000"/>
          </a:bodyPr>
          <a:lstStyle/>
          <a:p>
            <a:r>
              <a:rPr lang="en-US" sz="3200" b="1" dirty="0">
                <a:solidFill>
                  <a:srgbClr val="1B3B68"/>
                </a:solidFill>
                <a:latin typeface="Proxima Nova Extrabold" panose="02000506030000020004"/>
              </a:rPr>
              <a:t>VETERANS ARE VALUABLE MEMBERS OF THE CIVILIAN WORKFORCE</a:t>
            </a:r>
          </a:p>
        </p:txBody>
      </p:sp>
      <p:cxnSp>
        <p:nvCxnSpPr>
          <p:cNvPr id="6" name="Straight Connector 5">
            <a:extLst>
              <a:ext uri="{FF2B5EF4-FFF2-40B4-BE49-F238E27FC236}">
                <a16:creationId xmlns:a16="http://schemas.microsoft.com/office/drawing/2014/main" id="{AEE19560-AE4B-437C-AB91-F2B48E5BA085}"/>
              </a:ext>
            </a:extLst>
          </p:cNvPr>
          <p:cNvCxnSpPr/>
          <p:nvPr/>
        </p:nvCxnSpPr>
        <p:spPr>
          <a:xfrm>
            <a:off x="4061538" y="3433304"/>
            <a:ext cx="0" cy="24710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28BE492-B14E-4996-A547-8EDCB728794C}"/>
              </a:ext>
            </a:extLst>
          </p:cNvPr>
          <p:cNvSpPr/>
          <p:nvPr/>
        </p:nvSpPr>
        <p:spPr>
          <a:xfrm>
            <a:off x="307344" y="3875373"/>
            <a:ext cx="3439463" cy="1443034"/>
          </a:xfrm>
          <a:prstGeom prst="rect">
            <a:avLst/>
          </a:prstGeom>
        </p:spPr>
        <p:txBody>
          <a:bodyPr wrap="square" lIns="0" tIns="0" rIns="0" bIns="0">
            <a:noAutofit/>
          </a:bodyPr>
          <a:lstStyle/>
          <a:p>
            <a:pPr algn="ctr"/>
            <a:r>
              <a:rPr lang="en-US" dirty="0"/>
              <a:t>of veterans have some college education, or higher, making veterans </a:t>
            </a:r>
            <a:r>
              <a:rPr lang="en-US" b="1" dirty="0">
                <a:solidFill>
                  <a:schemeClr val="accent6"/>
                </a:solidFill>
              </a:rPr>
              <a:t>more educated </a:t>
            </a:r>
            <a:r>
              <a:rPr lang="en-US" dirty="0"/>
              <a:t>than their civilian peers. </a:t>
            </a:r>
            <a:r>
              <a:rPr lang="en-US" baseline="30000" dirty="0"/>
              <a:t>(1)</a:t>
            </a:r>
          </a:p>
        </p:txBody>
      </p:sp>
      <p:grpSp>
        <p:nvGrpSpPr>
          <p:cNvPr id="9" name="Group 8">
            <a:extLst>
              <a:ext uri="{FF2B5EF4-FFF2-40B4-BE49-F238E27FC236}">
                <a16:creationId xmlns:a16="http://schemas.microsoft.com/office/drawing/2014/main" id="{F9758DF7-4517-4BD7-8FA3-0A5C31E9325B}"/>
              </a:ext>
            </a:extLst>
          </p:cNvPr>
          <p:cNvGrpSpPr/>
          <p:nvPr/>
        </p:nvGrpSpPr>
        <p:grpSpPr>
          <a:xfrm>
            <a:off x="687106" y="1669235"/>
            <a:ext cx="2679938" cy="1786625"/>
            <a:chOff x="482480" y="1832056"/>
            <a:chExt cx="2679938" cy="1786625"/>
          </a:xfrm>
        </p:grpSpPr>
        <p:sp>
          <p:nvSpPr>
            <p:cNvPr id="24" name="Oval 23">
              <a:extLst>
                <a:ext uri="{FF2B5EF4-FFF2-40B4-BE49-F238E27FC236}">
                  <a16:creationId xmlns:a16="http://schemas.microsoft.com/office/drawing/2014/main" id="{7216E28E-B5D3-4168-8EF0-AF2D3594F883}"/>
                </a:ext>
              </a:extLst>
            </p:cNvPr>
            <p:cNvSpPr/>
            <p:nvPr/>
          </p:nvSpPr>
          <p:spPr>
            <a:xfrm>
              <a:off x="1155702" y="2058621"/>
              <a:ext cx="1333495" cy="1333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3F8877B8-E4D7-4946-8797-EC63CE18DB29}"/>
                </a:ext>
              </a:extLst>
            </p:cNvPr>
            <p:cNvGraphicFramePr/>
            <p:nvPr/>
          </p:nvGraphicFramePr>
          <p:xfrm>
            <a:off x="482480" y="1832056"/>
            <a:ext cx="2679938" cy="1786625"/>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a:extLst>
                <a:ext uri="{FF2B5EF4-FFF2-40B4-BE49-F238E27FC236}">
                  <a16:creationId xmlns:a16="http://schemas.microsoft.com/office/drawing/2014/main" id="{51969263-59D5-4D84-9769-9C731600CD26}"/>
                </a:ext>
              </a:extLst>
            </p:cNvPr>
            <p:cNvSpPr/>
            <p:nvPr/>
          </p:nvSpPr>
          <p:spPr>
            <a:xfrm>
              <a:off x="1047673" y="2417592"/>
              <a:ext cx="1549552" cy="615553"/>
            </a:xfrm>
            <a:prstGeom prst="rect">
              <a:avLst/>
            </a:prstGeom>
          </p:spPr>
          <p:txBody>
            <a:bodyPr wrap="square" lIns="0" tIns="0" rIns="0" bIns="0">
              <a:spAutoFit/>
            </a:bodyPr>
            <a:lstStyle/>
            <a:p>
              <a:pPr algn="ctr"/>
              <a:r>
                <a:rPr lang="en-US" sz="4000" b="1" dirty="0"/>
                <a:t>65</a:t>
              </a:r>
              <a:r>
                <a:rPr lang="en-US" sz="2800" b="1" dirty="0"/>
                <a:t>%</a:t>
              </a:r>
              <a:endParaRPr lang="en-US" sz="4000" b="1" dirty="0"/>
            </a:p>
          </p:txBody>
        </p:sp>
      </p:grpSp>
      <p:sp>
        <p:nvSpPr>
          <p:cNvPr id="44" name="Rectangle 43">
            <a:extLst>
              <a:ext uri="{FF2B5EF4-FFF2-40B4-BE49-F238E27FC236}">
                <a16:creationId xmlns:a16="http://schemas.microsoft.com/office/drawing/2014/main" id="{84FEA42E-04A9-4B74-85E9-4CDCD36C0258}"/>
              </a:ext>
            </a:extLst>
          </p:cNvPr>
          <p:cNvSpPr/>
          <p:nvPr/>
        </p:nvSpPr>
        <p:spPr>
          <a:xfrm>
            <a:off x="4376269" y="3682426"/>
            <a:ext cx="3439463" cy="1443034"/>
          </a:xfrm>
          <a:prstGeom prst="rect">
            <a:avLst/>
          </a:prstGeom>
        </p:spPr>
        <p:txBody>
          <a:bodyPr wrap="square" lIns="0" tIns="0" rIns="0" bIns="0">
            <a:noAutofit/>
          </a:bodyPr>
          <a:lstStyle/>
          <a:p>
            <a:pPr algn="ctr"/>
            <a:r>
              <a:rPr lang="en-US" dirty="0"/>
              <a:t>of employers report </a:t>
            </a:r>
            <a:br>
              <a:rPr lang="en-US" dirty="0"/>
            </a:br>
            <a:r>
              <a:rPr lang="en-US" dirty="0"/>
              <a:t>that veterans perform </a:t>
            </a:r>
            <a:r>
              <a:rPr lang="en-US" b="1" dirty="0">
                <a:solidFill>
                  <a:schemeClr val="accent6"/>
                </a:solidFill>
              </a:rPr>
              <a:t>“better than” </a:t>
            </a:r>
            <a:r>
              <a:rPr lang="en-US" dirty="0"/>
              <a:t>or</a:t>
            </a:r>
            <a:r>
              <a:rPr lang="en-US" b="1" dirty="0">
                <a:solidFill>
                  <a:schemeClr val="accent6"/>
                </a:solidFill>
              </a:rPr>
              <a:t> “much better than” </a:t>
            </a:r>
            <a:br>
              <a:rPr lang="en-US" dirty="0"/>
            </a:br>
            <a:r>
              <a:rPr lang="en-US" dirty="0"/>
              <a:t>their civilian peers. </a:t>
            </a:r>
            <a:r>
              <a:rPr lang="en-US" baseline="30000" dirty="0"/>
              <a:t>(2)</a:t>
            </a:r>
          </a:p>
        </p:txBody>
      </p:sp>
      <p:sp>
        <p:nvSpPr>
          <p:cNvPr id="45" name="Rectangle 44">
            <a:extLst>
              <a:ext uri="{FF2B5EF4-FFF2-40B4-BE49-F238E27FC236}">
                <a16:creationId xmlns:a16="http://schemas.microsoft.com/office/drawing/2014/main" id="{8CCBBB4A-5706-47D3-9F38-74D26CEE25A4}"/>
              </a:ext>
            </a:extLst>
          </p:cNvPr>
          <p:cNvSpPr/>
          <p:nvPr/>
        </p:nvSpPr>
        <p:spPr>
          <a:xfrm>
            <a:off x="8511024" y="3682426"/>
            <a:ext cx="3310996" cy="1443034"/>
          </a:xfrm>
          <a:prstGeom prst="rect">
            <a:avLst/>
          </a:prstGeom>
        </p:spPr>
        <p:txBody>
          <a:bodyPr wrap="square" lIns="0" tIns="0" rIns="0" bIns="0">
            <a:noAutofit/>
          </a:bodyPr>
          <a:lstStyle/>
          <a:p>
            <a:pPr algn="ctr"/>
            <a:r>
              <a:rPr lang="en-US" dirty="0"/>
              <a:t>of </a:t>
            </a:r>
            <a:r>
              <a:rPr lang="en-US" b="1" dirty="0">
                <a:solidFill>
                  <a:schemeClr val="accent6"/>
                </a:solidFill>
              </a:rPr>
              <a:t>veterans stay at their </a:t>
            </a:r>
            <a:br>
              <a:rPr lang="en-US" b="1" dirty="0">
                <a:solidFill>
                  <a:schemeClr val="accent6"/>
                </a:solidFill>
              </a:rPr>
            </a:br>
            <a:r>
              <a:rPr lang="en-US" b="1" dirty="0">
                <a:solidFill>
                  <a:schemeClr val="accent6"/>
                </a:solidFill>
              </a:rPr>
              <a:t>jobs longer </a:t>
            </a:r>
            <a:r>
              <a:rPr lang="en-US" dirty="0"/>
              <a:t>than the </a:t>
            </a:r>
            <a:br>
              <a:rPr lang="en-US" dirty="0"/>
            </a:br>
            <a:r>
              <a:rPr lang="en-US" dirty="0"/>
              <a:t>median tenure of 2.5 years </a:t>
            </a:r>
            <a:br>
              <a:rPr lang="en-US" dirty="0"/>
            </a:br>
            <a:r>
              <a:rPr lang="en-US" dirty="0"/>
              <a:t>(for subsequent roles after their first-post separation job). </a:t>
            </a:r>
            <a:r>
              <a:rPr lang="en-US" baseline="30000" dirty="0"/>
              <a:t>(3)</a:t>
            </a:r>
          </a:p>
        </p:txBody>
      </p:sp>
      <p:grpSp>
        <p:nvGrpSpPr>
          <p:cNvPr id="46" name="Group 45">
            <a:extLst>
              <a:ext uri="{FF2B5EF4-FFF2-40B4-BE49-F238E27FC236}">
                <a16:creationId xmlns:a16="http://schemas.microsoft.com/office/drawing/2014/main" id="{4AB5F41B-02A2-4378-A66A-FD2D238FF34D}"/>
              </a:ext>
            </a:extLst>
          </p:cNvPr>
          <p:cNvGrpSpPr/>
          <p:nvPr/>
        </p:nvGrpSpPr>
        <p:grpSpPr>
          <a:xfrm>
            <a:off x="4756031" y="1669235"/>
            <a:ext cx="2679938" cy="1786625"/>
            <a:chOff x="482480" y="1832056"/>
            <a:chExt cx="2679938" cy="1786625"/>
          </a:xfrm>
        </p:grpSpPr>
        <p:sp>
          <p:nvSpPr>
            <p:cNvPr id="47" name="Oval 46">
              <a:extLst>
                <a:ext uri="{FF2B5EF4-FFF2-40B4-BE49-F238E27FC236}">
                  <a16:creationId xmlns:a16="http://schemas.microsoft.com/office/drawing/2014/main" id="{AA8D52E3-9C55-44F9-A635-EF6B09B981BF}"/>
                </a:ext>
              </a:extLst>
            </p:cNvPr>
            <p:cNvSpPr/>
            <p:nvPr/>
          </p:nvSpPr>
          <p:spPr>
            <a:xfrm>
              <a:off x="1155702" y="2058621"/>
              <a:ext cx="1333495" cy="1333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 name="Chart 47">
              <a:extLst>
                <a:ext uri="{FF2B5EF4-FFF2-40B4-BE49-F238E27FC236}">
                  <a16:creationId xmlns:a16="http://schemas.microsoft.com/office/drawing/2014/main" id="{97165FDF-EF4E-4CC6-8C19-F2454C409CDE}"/>
                </a:ext>
              </a:extLst>
            </p:cNvPr>
            <p:cNvGraphicFramePr/>
            <p:nvPr/>
          </p:nvGraphicFramePr>
          <p:xfrm>
            <a:off x="482480" y="1832056"/>
            <a:ext cx="2679938" cy="1786625"/>
          </p:xfrm>
          <a:graphic>
            <a:graphicData uri="http://schemas.openxmlformats.org/drawingml/2006/chart">
              <c:chart xmlns:c="http://schemas.openxmlformats.org/drawingml/2006/chart" xmlns:r="http://schemas.openxmlformats.org/officeDocument/2006/relationships" r:id="rId4"/>
            </a:graphicData>
          </a:graphic>
        </p:graphicFrame>
        <p:sp>
          <p:nvSpPr>
            <p:cNvPr id="49" name="Rectangle 48">
              <a:extLst>
                <a:ext uri="{FF2B5EF4-FFF2-40B4-BE49-F238E27FC236}">
                  <a16:creationId xmlns:a16="http://schemas.microsoft.com/office/drawing/2014/main" id="{BACD85A5-6BC8-47FE-81F7-331678ADF74A}"/>
                </a:ext>
              </a:extLst>
            </p:cNvPr>
            <p:cNvSpPr/>
            <p:nvPr/>
          </p:nvSpPr>
          <p:spPr>
            <a:xfrm>
              <a:off x="1047673" y="2417592"/>
              <a:ext cx="1549552" cy="615553"/>
            </a:xfrm>
            <a:prstGeom prst="rect">
              <a:avLst/>
            </a:prstGeom>
          </p:spPr>
          <p:txBody>
            <a:bodyPr wrap="square" lIns="0" tIns="0" rIns="0" bIns="0">
              <a:spAutoFit/>
            </a:bodyPr>
            <a:lstStyle/>
            <a:p>
              <a:pPr algn="ctr"/>
              <a:r>
                <a:rPr lang="en-US" sz="4000" b="1" dirty="0"/>
                <a:t>68</a:t>
              </a:r>
              <a:r>
                <a:rPr lang="en-US" sz="2800" b="1" dirty="0"/>
                <a:t>%</a:t>
              </a:r>
              <a:endParaRPr lang="en-US" sz="4000" b="1" dirty="0"/>
            </a:p>
          </p:txBody>
        </p:sp>
      </p:grpSp>
      <p:grpSp>
        <p:nvGrpSpPr>
          <p:cNvPr id="50" name="Group 49">
            <a:extLst>
              <a:ext uri="{FF2B5EF4-FFF2-40B4-BE49-F238E27FC236}">
                <a16:creationId xmlns:a16="http://schemas.microsoft.com/office/drawing/2014/main" id="{DBA91EE8-40A5-4A90-A9D2-7E06963B1CAA}"/>
              </a:ext>
            </a:extLst>
          </p:cNvPr>
          <p:cNvGrpSpPr/>
          <p:nvPr/>
        </p:nvGrpSpPr>
        <p:grpSpPr>
          <a:xfrm>
            <a:off x="8826552" y="1669235"/>
            <a:ext cx="2679938" cy="1786625"/>
            <a:chOff x="482480" y="1832056"/>
            <a:chExt cx="2679938" cy="1786625"/>
          </a:xfrm>
        </p:grpSpPr>
        <p:sp>
          <p:nvSpPr>
            <p:cNvPr id="51" name="Oval 50">
              <a:extLst>
                <a:ext uri="{FF2B5EF4-FFF2-40B4-BE49-F238E27FC236}">
                  <a16:creationId xmlns:a16="http://schemas.microsoft.com/office/drawing/2014/main" id="{BD2FF730-082E-4BCE-AC2B-B2851A97AAF6}"/>
                </a:ext>
              </a:extLst>
            </p:cNvPr>
            <p:cNvSpPr/>
            <p:nvPr/>
          </p:nvSpPr>
          <p:spPr>
            <a:xfrm>
              <a:off x="1155702" y="2058621"/>
              <a:ext cx="1333495" cy="1333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Chart 51">
              <a:extLst>
                <a:ext uri="{FF2B5EF4-FFF2-40B4-BE49-F238E27FC236}">
                  <a16:creationId xmlns:a16="http://schemas.microsoft.com/office/drawing/2014/main" id="{59E06D52-36EC-486E-BC76-950BCCD0C195}"/>
                </a:ext>
              </a:extLst>
            </p:cNvPr>
            <p:cNvGraphicFramePr/>
            <p:nvPr/>
          </p:nvGraphicFramePr>
          <p:xfrm>
            <a:off x="482480" y="1832056"/>
            <a:ext cx="2679938" cy="1786625"/>
          </p:xfrm>
          <a:graphic>
            <a:graphicData uri="http://schemas.openxmlformats.org/drawingml/2006/chart">
              <c:chart xmlns:c="http://schemas.openxmlformats.org/drawingml/2006/chart" xmlns:r="http://schemas.openxmlformats.org/officeDocument/2006/relationships" r:id="rId5"/>
            </a:graphicData>
          </a:graphic>
        </p:graphicFrame>
        <p:sp>
          <p:nvSpPr>
            <p:cNvPr id="53" name="Rectangle 52">
              <a:extLst>
                <a:ext uri="{FF2B5EF4-FFF2-40B4-BE49-F238E27FC236}">
                  <a16:creationId xmlns:a16="http://schemas.microsoft.com/office/drawing/2014/main" id="{C62760A1-CD89-4973-8B41-8CE22A1E3D2E}"/>
                </a:ext>
              </a:extLst>
            </p:cNvPr>
            <p:cNvSpPr/>
            <p:nvPr/>
          </p:nvSpPr>
          <p:spPr>
            <a:xfrm>
              <a:off x="1047673" y="2417592"/>
              <a:ext cx="1549552" cy="615553"/>
            </a:xfrm>
            <a:prstGeom prst="rect">
              <a:avLst/>
            </a:prstGeom>
          </p:spPr>
          <p:txBody>
            <a:bodyPr wrap="square" lIns="0" tIns="0" rIns="0" bIns="0">
              <a:spAutoFit/>
            </a:bodyPr>
            <a:lstStyle/>
            <a:p>
              <a:pPr algn="ctr"/>
              <a:r>
                <a:rPr lang="en-US" sz="4000" b="1" dirty="0"/>
                <a:t>57</a:t>
              </a:r>
              <a:r>
                <a:rPr lang="en-US" sz="2800" b="1" dirty="0"/>
                <a:t>%</a:t>
              </a:r>
              <a:endParaRPr lang="en-US" sz="4000" b="1" dirty="0"/>
            </a:p>
          </p:txBody>
        </p:sp>
      </p:grpSp>
      <p:cxnSp>
        <p:nvCxnSpPr>
          <p:cNvPr id="54" name="Straight Connector 53">
            <a:extLst>
              <a:ext uri="{FF2B5EF4-FFF2-40B4-BE49-F238E27FC236}">
                <a16:creationId xmlns:a16="http://schemas.microsoft.com/office/drawing/2014/main" id="{7898A12F-8B3A-4C53-BE8A-6FC9D880E24C}"/>
              </a:ext>
            </a:extLst>
          </p:cNvPr>
          <p:cNvCxnSpPr/>
          <p:nvPr/>
        </p:nvCxnSpPr>
        <p:spPr>
          <a:xfrm>
            <a:off x="8131261" y="3433304"/>
            <a:ext cx="0" cy="24710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882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9232-2A68-4DD0-A39E-817E4E7D7422}"/>
              </a:ext>
            </a:extLst>
          </p:cNvPr>
          <p:cNvSpPr>
            <a:spLocks noGrp="1"/>
          </p:cNvSpPr>
          <p:nvPr>
            <p:ph type="title" idx="4294967295"/>
          </p:nvPr>
        </p:nvSpPr>
        <p:spPr>
          <a:xfrm>
            <a:off x="487062" y="377198"/>
            <a:ext cx="10825162" cy="792163"/>
          </a:xfrm>
        </p:spPr>
        <p:txBody>
          <a:bodyPr>
            <a:normAutofit/>
          </a:bodyPr>
          <a:lstStyle/>
          <a:p>
            <a:r>
              <a:rPr lang="en-US" sz="2800" b="1" dirty="0">
                <a:solidFill>
                  <a:srgbClr val="1B3B68"/>
                </a:solidFill>
                <a:latin typeface="Proxima Nova Light" panose="02000506030000020004"/>
              </a:rPr>
              <a:t>VIABILITY CHECK-UP</a:t>
            </a:r>
          </a:p>
        </p:txBody>
      </p:sp>
      <p:cxnSp>
        <p:nvCxnSpPr>
          <p:cNvPr id="5" name="Straight Connector 4">
            <a:extLst>
              <a:ext uri="{FF2B5EF4-FFF2-40B4-BE49-F238E27FC236}">
                <a16:creationId xmlns:a16="http://schemas.microsoft.com/office/drawing/2014/main" id="{23DAC454-88A6-47E0-A2BA-0901D52F9103}"/>
              </a:ext>
            </a:extLst>
          </p:cNvPr>
          <p:cNvCxnSpPr/>
          <p:nvPr/>
        </p:nvCxnSpPr>
        <p:spPr>
          <a:xfrm flipH="1">
            <a:off x="1524" y="1850731"/>
            <a:ext cx="12188952"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F2F76E-6356-4851-A1D0-D6784F57123B}"/>
              </a:ext>
            </a:extLst>
          </p:cNvPr>
          <p:cNvSpPr/>
          <p:nvPr/>
        </p:nvSpPr>
        <p:spPr>
          <a:xfrm>
            <a:off x="304800" y="2552265"/>
            <a:ext cx="1971675" cy="738664"/>
          </a:xfrm>
          <a:prstGeom prst="rect">
            <a:avLst/>
          </a:prstGeom>
        </p:spPr>
        <p:txBody>
          <a:bodyPr wrap="square" lIns="0" tIns="0" rIns="0" bIns="0">
            <a:spAutoFit/>
          </a:bodyPr>
          <a:lstStyle/>
          <a:p>
            <a:pPr algn="ctr"/>
            <a:r>
              <a:rPr lang="en-US" sz="1600" b="1" dirty="0">
                <a:solidFill>
                  <a:schemeClr val="tx2"/>
                </a:solidFill>
                <a:latin typeface="Proxima Nova Light" panose="02000506030000020004"/>
              </a:rPr>
              <a:t>Stage 1</a:t>
            </a:r>
          </a:p>
          <a:p>
            <a:pPr algn="ctr"/>
            <a:r>
              <a:rPr lang="en-US" sz="1600" b="1" dirty="0">
                <a:solidFill>
                  <a:schemeClr val="tx2"/>
                </a:solidFill>
                <a:latin typeface="Proxima Nova Light" panose="02000506030000020004"/>
              </a:rPr>
              <a:t>Employer Readiness</a:t>
            </a:r>
          </a:p>
        </p:txBody>
      </p:sp>
      <p:grpSp>
        <p:nvGrpSpPr>
          <p:cNvPr id="7" name="Group 6">
            <a:extLst>
              <a:ext uri="{FF2B5EF4-FFF2-40B4-BE49-F238E27FC236}">
                <a16:creationId xmlns:a16="http://schemas.microsoft.com/office/drawing/2014/main" id="{D58344A7-A9D9-45C5-ACC2-80101CBD90D2}"/>
              </a:ext>
            </a:extLst>
          </p:cNvPr>
          <p:cNvGrpSpPr/>
          <p:nvPr/>
        </p:nvGrpSpPr>
        <p:grpSpPr>
          <a:xfrm>
            <a:off x="777876" y="1337970"/>
            <a:ext cx="1025524" cy="1025524"/>
            <a:chOff x="685569" y="2120144"/>
            <a:chExt cx="1210138" cy="1210138"/>
          </a:xfrm>
          <a:solidFill>
            <a:srgbClr val="BABD59"/>
          </a:solidFill>
        </p:grpSpPr>
        <p:sp>
          <p:nvSpPr>
            <p:cNvPr id="34" name="Oval 33">
              <a:extLst>
                <a:ext uri="{FF2B5EF4-FFF2-40B4-BE49-F238E27FC236}">
                  <a16:creationId xmlns:a16="http://schemas.microsoft.com/office/drawing/2014/main" id="{EDB84DE8-337F-48B5-A60B-0A9E95996954}"/>
                </a:ext>
              </a:extLst>
            </p:cNvPr>
            <p:cNvSpPr/>
            <p:nvPr/>
          </p:nvSpPr>
          <p:spPr>
            <a:xfrm>
              <a:off x="685569" y="2120144"/>
              <a:ext cx="1210138" cy="121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35" name="Rectangle 34">
              <a:extLst>
                <a:ext uri="{FF2B5EF4-FFF2-40B4-BE49-F238E27FC236}">
                  <a16:creationId xmlns:a16="http://schemas.microsoft.com/office/drawing/2014/main" id="{AFF7C1DB-8B97-4182-B560-84DC2AA3D31F}"/>
                </a:ext>
              </a:extLst>
            </p:cNvPr>
            <p:cNvSpPr/>
            <p:nvPr/>
          </p:nvSpPr>
          <p:spPr>
            <a:xfrm>
              <a:off x="805815" y="2386660"/>
              <a:ext cx="969646" cy="677108"/>
            </a:xfrm>
            <a:prstGeom prst="rect">
              <a:avLst/>
            </a:prstGeom>
            <a:grpFill/>
          </p:spPr>
          <p:txBody>
            <a:bodyPr wrap="square" lIns="0" tIns="0" rIns="0" bIns="0" anchor="ctr">
              <a:spAutoFit/>
            </a:bodyPr>
            <a:lstStyle/>
            <a:p>
              <a:pPr algn="ctr"/>
              <a:r>
                <a:rPr lang="en-US" sz="4400" b="1" dirty="0">
                  <a:solidFill>
                    <a:schemeClr val="bg1"/>
                  </a:solidFill>
                </a:rPr>
                <a:t>1</a:t>
              </a:r>
            </a:p>
          </p:txBody>
        </p:sp>
      </p:grpSp>
      <p:grpSp>
        <p:nvGrpSpPr>
          <p:cNvPr id="8" name="Group 7">
            <a:extLst>
              <a:ext uri="{FF2B5EF4-FFF2-40B4-BE49-F238E27FC236}">
                <a16:creationId xmlns:a16="http://schemas.microsoft.com/office/drawing/2014/main" id="{704BA5DC-7E2C-4F73-933B-291533586858}"/>
              </a:ext>
            </a:extLst>
          </p:cNvPr>
          <p:cNvGrpSpPr/>
          <p:nvPr/>
        </p:nvGrpSpPr>
        <p:grpSpPr>
          <a:xfrm>
            <a:off x="3180556" y="1337970"/>
            <a:ext cx="1025524" cy="1025524"/>
            <a:chOff x="685569" y="2120144"/>
            <a:chExt cx="1210138" cy="1210138"/>
          </a:xfrm>
          <a:solidFill>
            <a:srgbClr val="FCC566"/>
          </a:solidFill>
        </p:grpSpPr>
        <p:sp>
          <p:nvSpPr>
            <p:cNvPr id="32" name="Oval 31">
              <a:extLst>
                <a:ext uri="{FF2B5EF4-FFF2-40B4-BE49-F238E27FC236}">
                  <a16:creationId xmlns:a16="http://schemas.microsoft.com/office/drawing/2014/main" id="{88261437-F45A-4C59-B47F-53E46677D4BC}"/>
                </a:ext>
              </a:extLst>
            </p:cNvPr>
            <p:cNvSpPr/>
            <p:nvPr/>
          </p:nvSpPr>
          <p:spPr>
            <a:xfrm>
              <a:off x="685569" y="2120144"/>
              <a:ext cx="1210138" cy="121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33" name="Rectangle 32">
              <a:extLst>
                <a:ext uri="{FF2B5EF4-FFF2-40B4-BE49-F238E27FC236}">
                  <a16:creationId xmlns:a16="http://schemas.microsoft.com/office/drawing/2014/main" id="{B4C2DC0F-51C7-47CC-877D-3A76CCEA0E00}"/>
                </a:ext>
              </a:extLst>
            </p:cNvPr>
            <p:cNvSpPr/>
            <p:nvPr/>
          </p:nvSpPr>
          <p:spPr>
            <a:xfrm>
              <a:off x="805815" y="2386660"/>
              <a:ext cx="969646" cy="677108"/>
            </a:xfrm>
            <a:prstGeom prst="rect">
              <a:avLst/>
            </a:prstGeom>
            <a:grpFill/>
          </p:spPr>
          <p:txBody>
            <a:bodyPr wrap="square" lIns="0" tIns="0" rIns="0" bIns="0" anchor="ctr">
              <a:spAutoFit/>
            </a:bodyPr>
            <a:lstStyle/>
            <a:p>
              <a:pPr algn="ctr"/>
              <a:r>
                <a:rPr lang="en-US" sz="4400" b="1" dirty="0">
                  <a:solidFill>
                    <a:schemeClr val="bg1"/>
                  </a:solidFill>
                </a:rPr>
                <a:t>2</a:t>
              </a:r>
            </a:p>
          </p:txBody>
        </p:sp>
      </p:grpSp>
      <p:sp>
        <p:nvSpPr>
          <p:cNvPr id="9" name="Rectangle 8">
            <a:extLst>
              <a:ext uri="{FF2B5EF4-FFF2-40B4-BE49-F238E27FC236}">
                <a16:creationId xmlns:a16="http://schemas.microsoft.com/office/drawing/2014/main" id="{D02B1333-93B0-4065-BB28-7907A8DA5A17}"/>
              </a:ext>
            </a:extLst>
          </p:cNvPr>
          <p:cNvSpPr/>
          <p:nvPr/>
        </p:nvSpPr>
        <p:spPr>
          <a:xfrm>
            <a:off x="304800" y="3334353"/>
            <a:ext cx="1971675" cy="958252"/>
          </a:xfrm>
          <a:prstGeom prst="rect">
            <a:avLst/>
          </a:prstGeom>
        </p:spPr>
        <p:txBody>
          <a:bodyPr wrap="square" lIns="0" tIns="0" rIns="0" bIns="0">
            <a:noAutofit/>
          </a:bodyPr>
          <a:lstStyle/>
          <a:p>
            <a:pPr algn="ctr"/>
            <a:r>
              <a:rPr lang="en-US" sz="1200" dirty="0">
                <a:latin typeface="Proxima Nova Light" panose="02000506030000020004"/>
              </a:rPr>
              <a:t>Are we poised and ready to effectively support Veteran employment?</a:t>
            </a:r>
          </a:p>
        </p:txBody>
      </p:sp>
      <p:grpSp>
        <p:nvGrpSpPr>
          <p:cNvPr id="10" name="Group 9">
            <a:extLst>
              <a:ext uri="{FF2B5EF4-FFF2-40B4-BE49-F238E27FC236}">
                <a16:creationId xmlns:a16="http://schemas.microsoft.com/office/drawing/2014/main" id="{108CDE7F-6049-4520-8DB3-EB4AE9A3F703}"/>
              </a:ext>
            </a:extLst>
          </p:cNvPr>
          <p:cNvGrpSpPr/>
          <p:nvPr/>
        </p:nvGrpSpPr>
        <p:grpSpPr>
          <a:xfrm>
            <a:off x="5583238" y="1337970"/>
            <a:ext cx="1025524" cy="1025524"/>
            <a:chOff x="685569" y="2120144"/>
            <a:chExt cx="1210138" cy="1210138"/>
          </a:xfrm>
          <a:solidFill>
            <a:srgbClr val="BABD59"/>
          </a:solidFill>
        </p:grpSpPr>
        <p:sp>
          <p:nvSpPr>
            <p:cNvPr id="30" name="Oval 29">
              <a:extLst>
                <a:ext uri="{FF2B5EF4-FFF2-40B4-BE49-F238E27FC236}">
                  <a16:creationId xmlns:a16="http://schemas.microsoft.com/office/drawing/2014/main" id="{4B7BC9A2-130E-42EF-8C37-70F8D8492C7B}"/>
                </a:ext>
              </a:extLst>
            </p:cNvPr>
            <p:cNvSpPr/>
            <p:nvPr/>
          </p:nvSpPr>
          <p:spPr>
            <a:xfrm>
              <a:off x="685569" y="2120144"/>
              <a:ext cx="1210138" cy="121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31" name="Rectangle 30">
              <a:extLst>
                <a:ext uri="{FF2B5EF4-FFF2-40B4-BE49-F238E27FC236}">
                  <a16:creationId xmlns:a16="http://schemas.microsoft.com/office/drawing/2014/main" id="{694B28D6-A433-466F-8B85-37181BF99D05}"/>
                </a:ext>
              </a:extLst>
            </p:cNvPr>
            <p:cNvSpPr/>
            <p:nvPr/>
          </p:nvSpPr>
          <p:spPr>
            <a:xfrm>
              <a:off x="805815" y="2386660"/>
              <a:ext cx="969646" cy="677108"/>
            </a:xfrm>
            <a:prstGeom prst="rect">
              <a:avLst/>
            </a:prstGeom>
            <a:grpFill/>
          </p:spPr>
          <p:txBody>
            <a:bodyPr wrap="square" lIns="0" tIns="0" rIns="0" bIns="0" anchor="ctr">
              <a:spAutoFit/>
            </a:bodyPr>
            <a:lstStyle/>
            <a:p>
              <a:pPr algn="ctr"/>
              <a:r>
                <a:rPr lang="en-US" sz="4400" b="1" dirty="0">
                  <a:solidFill>
                    <a:schemeClr val="bg1"/>
                  </a:solidFill>
                </a:rPr>
                <a:t>3</a:t>
              </a:r>
            </a:p>
          </p:txBody>
        </p:sp>
      </p:grpSp>
      <p:grpSp>
        <p:nvGrpSpPr>
          <p:cNvPr id="11" name="Group 10">
            <a:extLst>
              <a:ext uri="{FF2B5EF4-FFF2-40B4-BE49-F238E27FC236}">
                <a16:creationId xmlns:a16="http://schemas.microsoft.com/office/drawing/2014/main" id="{578CCA3C-3A0E-4F57-ACC8-A2E05494588C}"/>
              </a:ext>
            </a:extLst>
          </p:cNvPr>
          <p:cNvGrpSpPr/>
          <p:nvPr/>
        </p:nvGrpSpPr>
        <p:grpSpPr>
          <a:xfrm>
            <a:off x="7985918" y="1337970"/>
            <a:ext cx="1025524" cy="1025524"/>
            <a:chOff x="685569" y="2120144"/>
            <a:chExt cx="1210138" cy="1210138"/>
          </a:xfrm>
          <a:solidFill>
            <a:srgbClr val="FCC566"/>
          </a:solidFill>
        </p:grpSpPr>
        <p:sp>
          <p:nvSpPr>
            <p:cNvPr id="28" name="Oval 27">
              <a:extLst>
                <a:ext uri="{FF2B5EF4-FFF2-40B4-BE49-F238E27FC236}">
                  <a16:creationId xmlns:a16="http://schemas.microsoft.com/office/drawing/2014/main" id="{B7C96906-D909-478B-9946-BC69D1D3AA93}"/>
                </a:ext>
              </a:extLst>
            </p:cNvPr>
            <p:cNvSpPr/>
            <p:nvPr/>
          </p:nvSpPr>
          <p:spPr>
            <a:xfrm>
              <a:off x="685569" y="2120144"/>
              <a:ext cx="1210138" cy="121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29" name="Rectangle 28">
              <a:extLst>
                <a:ext uri="{FF2B5EF4-FFF2-40B4-BE49-F238E27FC236}">
                  <a16:creationId xmlns:a16="http://schemas.microsoft.com/office/drawing/2014/main" id="{2F660BC5-EF7B-4C72-B951-95E77DF62FBD}"/>
                </a:ext>
              </a:extLst>
            </p:cNvPr>
            <p:cNvSpPr/>
            <p:nvPr/>
          </p:nvSpPr>
          <p:spPr>
            <a:xfrm>
              <a:off x="805815" y="2386660"/>
              <a:ext cx="969646" cy="677108"/>
            </a:xfrm>
            <a:prstGeom prst="rect">
              <a:avLst/>
            </a:prstGeom>
            <a:grpFill/>
          </p:spPr>
          <p:txBody>
            <a:bodyPr wrap="square" lIns="0" tIns="0" rIns="0" bIns="0" anchor="ctr">
              <a:spAutoFit/>
            </a:bodyPr>
            <a:lstStyle/>
            <a:p>
              <a:pPr algn="ctr"/>
              <a:r>
                <a:rPr lang="en-US" sz="4400" b="1" dirty="0">
                  <a:solidFill>
                    <a:schemeClr val="bg1"/>
                  </a:solidFill>
                </a:rPr>
                <a:t>4</a:t>
              </a:r>
            </a:p>
          </p:txBody>
        </p:sp>
      </p:grpSp>
      <p:grpSp>
        <p:nvGrpSpPr>
          <p:cNvPr id="12" name="Group 11">
            <a:extLst>
              <a:ext uri="{FF2B5EF4-FFF2-40B4-BE49-F238E27FC236}">
                <a16:creationId xmlns:a16="http://schemas.microsoft.com/office/drawing/2014/main" id="{5DFC5C45-C6D3-457E-96ED-D5381C483014}"/>
              </a:ext>
            </a:extLst>
          </p:cNvPr>
          <p:cNvGrpSpPr/>
          <p:nvPr/>
        </p:nvGrpSpPr>
        <p:grpSpPr>
          <a:xfrm>
            <a:off x="10388601" y="1337970"/>
            <a:ext cx="1025524" cy="1025524"/>
            <a:chOff x="685569" y="2120144"/>
            <a:chExt cx="1210138" cy="1210138"/>
          </a:xfrm>
          <a:solidFill>
            <a:srgbClr val="BABD59"/>
          </a:solidFill>
        </p:grpSpPr>
        <p:sp>
          <p:nvSpPr>
            <p:cNvPr id="26" name="Oval 25">
              <a:extLst>
                <a:ext uri="{FF2B5EF4-FFF2-40B4-BE49-F238E27FC236}">
                  <a16:creationId xmlns:a16="http://schemas.microsoft.com/office/drawing/2014/main" id="{B586F35A-B92F-4B1E-83C3-5E4FB47F5666}"/>
                </a:ext>
              </a:extLst>
            </p:cNvPr>
            <p:cNvSpPr/>
            <p:nvPr/>
          </p:nvSpPr>
          <p:spPr>
            <a:xfrm>
              <a:off x="685569" y="2120144"/>
              <a:ext cx="1210138" cy="121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200" b="1" dirty="0"/>
            </a:p>
          </p:txBody>
        </p:sp>
        <p:sp>
          <p:nvSpPr>
            <p:cNvPr id="27" name="Rectangle 26">
              <a:extLst>
                <a:ext uri="{FF2B5EF4-FFF2-40B4-BE49-F238E27FC236}">
                  <a16:creationId xmlns:a16="http://schemas.microsoft.com/office/drawing/2014/main" id="{1E1E08F2-EECA-4501-AA7C-4107288C1247}"/>
                </a:ext>
              </a:extLst>
            </p:cNvPr>
            <p:cNvSpPr/>
            <p:nvPr/>
          </p:nvSpPr>
          <p:spPr>
            <a:xfrm>
              <a:off x="805815" y="2386660"/>
              <a:ext cx="969646" cy="677108"/>
            </a:xfrm>
            <a:prstGeom prst="rect">
              <a:avLst/>
            </a:prstGeom>
            <a:grpFill/>
          </p:spPr>
          <p:txBody>
            <a:bodyPr wrap="square" lIns="0" tIns="0" rIns="0" bIns="0" anchor="ctr">
              <a:spAutoFit/>
            </a:bodyPr>
            <a:lstStyle/>
            <a:p>
              <a:pPr algn="ctr"/>
              <a:r>
                <a:rPr lang="en-US" sz="4400" b="1" dirty="0">
                  <a:solidFill>
                    <a:schemeClr val="bg1"/>
                  </a:solidFill>
                </a:rPr>
                <a:t>5</a:t>
              </a:r>
            </a:p>
          </p:txBody>
        </p:sp>
      </p:grpSp>
      <p:cxnSp>
        <p:nvCxnSpPr>
          <p:cNvPr id="13" name="Straight Connector 12">
            <a:extLst>
              <a:ext uri="{FF2B5EF4-FFF2-40B4-BE49-F238E27FC236}">
                <a16:creationId xmlns:a16="http://schemas.microsoft.com/office/drawing/2014/main" id="{8AD6E3D1-7F83-4430-A31F-C2F7F040A759}"/>
              </a:ext>
            </a:extLst>
          </p:cNvPr>
          <p:cNvCxnSpPr>
            <a:cxnSpLocks/>
          </p:cNvCxnSpPr>
          <p:nvPr/>
        </p:nvCxnSpPr>
        <p:spPr>
          <a:xfrm flipH="1">
            <a:off x="304801" y="3194908"/>
            <a:ext cx="19716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0CA8F94-DAD4-466D-B156-EB2CBC2145B5}"/>
              </a:ext>
            </a:extLst>
          </p:cNvPr>
          <p:cNvSpPr/>
          <p:nvPr/>
        </p:nvSpPr>
        <p:spPr>
          <a:xfrm>
            <a:off x="2707481" y="2552265"/>
            <a:ext cx="1971675" cy="492443"/>
          </a:xfrm>
          <a:prstGeom prst="rect">
            <a:avLst/>
          </a:prstGeom>
        </p:spPr>
        <p:txBody>
          <a:bodyPr wrap="square" lIns="0" tIns="0" rIns="0" bIns="0">
            <a:spAutoFit/>
          </a:bodyPr>
          <a:lstStyle/>
          <a:p>
            <a:pPr algn="ctr"/>
            <a:r>
              <a:rPr lang="en-US" sz="1600" b="1" dirty="0">
                <a:solidFill>
                  <a:schemeClr val="tx2"/>
                </a:solidFill>
                <a:latin typeface="Proxima Nova Light" panose="02000506030000020004"/>
              </a:rPr>
              <a:t>Stage 2</a:t>
            </a:r>
          </a:p>
          <a:p>
            <a:pPr algn="ctr"/>
            <a:r>
              <a:rPr lang="en-US" sz="1600" b="1" dirty="0">
                <a:solidFill>
                  <a:schemeClr val="tx2"/>
                </a:solidFill>
                <a:latin typeface="Proxima Nova Light" panose="02000506030000020004"/>
              </a:rPr>
              <a:t>Acquisition</a:t>
            </a:r>
          </a:p>
        </p:txBody>
      </p:sp>
      <p:sp>
        <p:nvSpPr>
          <p:cNvPr id="15" name="Rectangle 14">
            <a:extLst>
              <a:ext uri="{FF2B5EF4-FFF2-40B4-BE49-F238E27FC236}">
                <a16:creationId xmlns:a16="http://schemas.microsoft.com/office/drawing/2014/main" id="{2124B6AC-0EE7-4E1B-87AD-D4B81ED46DCE}"/>
              </a:ext>
            </a:extLst>
          </p:cNvPr>
          <p:cNvSpPr/>
          <p:nvPr/>
        </p:nvSpPr>
        <p:spPr>
          <a:xfrm>
            <a:off x="5053011" y="2552265"/>
            <a:ext cx="2085978" cy="492443"/>
          </a:xfrm>
          <a:prstGeom prst="rect">
            <a:avLst/>
          </a:prstGeom>
        </p:spPr>
        <p:txBody>
          <a:bodyPr wrap="square" lIns="0" tIns="0" rIns="0" bIns="0">
            <a:spAutoFit/>
          </a:bodyPr>
          <a:lstStyle/>
          <a:p>
            <a:pPr algn="ctr"/>
            <a:r>
              <a:rPr lang="en-US" sz="1600" b="1" dirty="0">
                <a:solidFill>
                  <a:schemeClr val="tx2"/>
                </a:solidFill>
                <a:latin typeface="Proxima Nova Light" panose="02000506030000020004"/>
              </a:rPr>
              <a:t>Stage 3</a:t>
            </a:r>
          </a:p>
          <a:p>
            <a:pPr algn="ctr"/>
            <a:r>
              <a:rPr lang="en-US" sz="1600" b="1" dirty="0">
                <a:solidFill>
                  <a:schemeClr val="tx2"/>
                </a:solidFill>
                <a:latin typeface="Proxima Nova Light" panose="02000506030000020004"/>
              </a:rPr>
              <a:t>Onboarding</a:t>
            </a:r>
          </a:p>
        </p:txBody>
      </p:sp>
      <p:sp>
        <p:nvSpPr>
          <p:cNvPr id="16" name="Rectangle 15">
            <a:extLst>
              <a:ext uri="{FF2B5EF4-FFF2-40B4-BE49-F238E27FC236}">
                <a16:creationId xmlns:a16="http://schemas.microsoft.com/office/drawing/2014/main" id="{A0E4BE9E-7A46-4FCE-AF32-B8153203FBCB}"/>
              </a:ext>
            </a:extLst>
          </p:cNvPr>
          <p:cNvSpPr/>
          <p:nvPr/>
        </p:nvSpPr>
        <p:spPr>
          <a:xfrm>
            <a:off x="7512843" y="2552265"/>
            <a:ext cx="1971675" cy="738664"/>
          </a:xfrm>
          <a:prstGeom prst="rect">
            <a:avLst/>
          </a:prstGeom>
        </p:spPr>
        <p:txBody>
          <a:bodyPr wrap="square" lIns="0" tIns="0" rIns="0" bIns="0">
            <a:spAutoFit/>
          </a:bodyPr>
          <a:lstStyle/>
          <a:p>
            <a:pPr algn="ctr"/>
            <a:r>
              <a:rPr lang="en-US" sz="1600" b="1" dirty="0">
                <a:solidFill>
                  <a:schemeClr val="tx2"/>
                </a:solidFill>
                <a:latin typeface="Proxima Nova Light" panose="02000506030000020004"/>
              </a:rPr>
              <a:t>Stage 4</a:t>
            </a:r>
          </a:p>
          <a:p>
            <a:pPr algn="ctr"/>
            <a:r>
              <a:rPr lang="en-US" sz="1600" b="1" dirty="0">
                <a:solidFill>
                  <a:schemeClr val="tx2"/>
                </a:solidFill>
                <a:latin typeface="Proxima Nova Light" panose="02000506030000020004"/>
              </a:rPr>
              <a:t>Talent Development</a:t>
            </a:r>
          </a:p>
        </p:txBody>
      </p:sp>
      <p:sp>
        <p:nvSpPr>
          <p:cNvPr id="17" name="Rectangle 16">
            <a:extLst>
              <a:ext uri="{FF2B5EF4-FFF2-40B4-BE49-F238E27FC236}">
                <a16:creationId xmlns:a16="http://schemas.microsoft.com/office/drawing/2014/main" id="{8A57F74A-A322-406E-A95E-0B825E8A188C}"/>
              </a:ext>
            </a:extLst>
          </p:cNvPr>
          <p:cNvSpPr/>
          <p:nvPr/>
        </p:nvSpPr>
        <p:spPr>
          <a:xfrm>
            <a:off x="9915526" y="2552265"/>
            <a:ext cx="1971675" cy="461665"/>
          </a:xfrm>
          <a:prstGeom prst="rect">
            <a:avLst/>
          </a:prstGeom>
        </p:spPr>
        <p:txBody>
          <a:bodyPr wrap="square" lIns="0" tIns="0" rIns="0" bIns="0">
            <a:spAutoFit/>
          </a:bodyPr>
          <a:lstStyle/>
          <a:p>
            <a:pPr algn="ctr"/>
            <a:r>
              <a:rPr lang="en-US" sz="1600" b="1" dirty="0">
                <a:solidFill>
                  <a:schemeClr val="tx2"/>
                </a:solidFill>
                <a:latin typeface="Proxima Nova Light" panose="02000506030000020004"/>
              </a:rPr>
              <a:t>Stage 5</a:t>
            </a:r>
          </a:p>
          <a:p>
            <a:pPr algn="ctr"/>
            <a:r>
              <a:rPr lang="en-US" sz="1400" b="1" dirty="0">
                <a:solidFill>
                  <a:schemeClr val="tx2"/>
                </a:solidFill>
                <a:latin typeface="Proxima Nova Light" panose="02000506030000020004"/>
              </a:rPr>
              <a:t>Talent Mobility</a:t>
            </a:r>
          </a:p>
        </p:txBody>
      </p:sp>
      <p:sp>
        <p:nvSpPr>
          <p:cNvPr id="18" name="Rectangle 17">
            <a:extLst>
              <a:ext uri="{FF2B5EF4-FFF2-40B4-BE49-F238E27FC236}">
                <a16:creationId xmlns:a16="http://schemas.microsoft.com/office/drawing/2014/main" id="{6AC17676-28CE-4C7C-A9DB-EB721B655C0E}"/>
              </a:ext>
            </a:extLst>
          </p:cNvPr>
          <p:cNvSpPr/>
          <p:nvPr/>
        </p:nvSpPr>
        <p:spPr>
          <a:xfrm>
            <a:off x="2707481" y="3334353"/>
            <a:ext cx="1971675" cy="958252"/>
          </a:xfrm>
          <a:prstGeom prst="rect">
            <a:avLst/>
          </a:prstGeom>
        </p:spPr>
        <p:txBody>
          <a:bodyPr wrap="square" lIns="0" tIns="0" rIns="0" bIns="0">
            <a:noAutofit/>
          </a:bodyPr>
          <a:lstStyle/>
          <a:p>
            <a:pPr algn="ctr"/>
            <a:r>
              <a:rPr lang="en-US" sz="1200" dirty="0">
                <a:latin typeface="Proxima Nova Light" panose="02000506030000020004"/>
              </a:rPr>
              <a:t>Are we attracting the right Veteran talent, with the right skills, at the right time to support the business requirements?</a:t>
            </a:r>
          </a:p>
        </p:txBody>
      </p:sp>
      <p:cxnSp>
        <p:nvCxnSpPr>
          <p:cNvPr id="19" name="Straight Connector 18">
            <a:extLst>
              <a:ext uri="{FF2B5EF4-FFF2-40B4-BE49-F238E27FC236}">
                <a16:creationId xmlns:a16="http://schemas.microsoft.com/office/drawing/2014/main" id="{4D14372F-716A-495A-88F5-8EB9BC87EAC0}"/>
              </a:ext>
            </a:extLst>
          </p:cNvPr>
          <p:cNvCxnSpPr>
            <a:cxnSpLocks/>
          </p:cNvCxnSpPr>
          <p:nvPr/>
        </p:nvCxnSpPr>
        <p:spPr>
          <a:xfrm flipH="1">
            <a:off x="2707482" y="3194908"/>
            <a:ext cx="19716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079835C-E9D3-4448-8E39-145D6FD9461E}"/>
              </a:ext>
            </a:extLst>
          </p:cNvPr>
          <p:cNvSpPr/>
          <p:nvPr/>
        </p:nvSpPr>
        <p:spPr>
          <a:xfrm>
            <a:off x="5110162" y="3334353"/>
            <a:ext cx="1971675" cy="958252"/>
          </a:xfrm>
          <a:prstGeom prst="rect">
            <a:avLst/>
          </a:prstGeom>
        </p:spPr>
        <p:txBody>
          <a:bodyPr wrap="square" lIns="0" tIns="0" rIns="0" bIns="0">
            <a:noAutofit/>
          </a:bodyPr>
          <a:lstStyle/>
          <a:p>
            <a:pPr algn="ctr"/>
            <a:r>
              <a:rPr lang="en-US" sz="1200" dirty="0">
                <a:latin typeface="Proxima Nova Light" panose="02000506030000020004"/>
              </a:rPr>
              <a:t>Will our onboarding processes facilitate Veteran talent’s rapid and thorough integration into the existing workforce?</a:t>
            </a:r>
          </a:p>
        </p:txBody>
      </p:sp>
      <p:cxnSp>
        <p:nvCxnSpPr>
          <p:cNvPr id="21" name="Straight Connector 20">
            <a:extLst>
              <a:ext uri="{FF2B5EF4-FFF2-40B4-BE49-F238E27FC236}">
                <a16:creationId xmlns:a16="http://schemas.microsoft.com/office/drawing/2014/main" id="{1C48E5B4-4CB6-4181-93EC-2C3D4A0AB2AC}"/>
              </a:ext>
            </a:extLst>
          </p:cNvPr>
          <p:cNvCxnSpPr>
            <a:cxnSpLocks/>
          </p:cNvCxnSpPr>
          <p:nvPr/>
        </p:nvCxnSpPr>
        <p:spPr>
          <a:xfrm flipH="1">
            <a:off x="5110163" y="3194908"/>
            <a:ext cx="19716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19B5490-4617-4F09-84EB-363C8F2D6C28}"/>
              </a:ext>
            </a:extLst>
          </p:cNvPr>
          <p:cNvSpPr/>
          <p:nvPr/>
        </p:nvSpPr>
        <p:spPr>
          <a:xfrm>
            <a:off x="7512843" y="3334353"/>
            <a:ext cx="1971675" cy="958252"/>
          </a:xfrm>
          <a:prstGeom prst="rect">
            <a:avLst/>
          </a:prstGeom>
        </p:spPr>
        <p:txBody>
          <a:bodyPr wrap="square" lIns="0" tIns="0" rIns="0" bIns="0">
            <a:noAutofit/>
          </a:bodyPr>
          <a:lstStyle/>
          <a:p>
            <a:pPr algn="ctr"/>
            <a:r>
              <a:rPr lang="en-US" sz="1200" dirty="0">
                <a:latin typeface="Proxima Nova Light" panose="02000506030000020004"/>
              </a:rPr>
              <a:t>Do we have the right mix of integrated organizational HR processes to engage, develop and retain our veteran talent?</a:t>
            </a:r>
          </a:p>
        </p:txBody>
      </p:sp>
      <p:cxnSp>
        <p:nvCxnSpPr>
          <p:cNvPr id="23" name="Straight Connector 22">
            <a:extLst>
              <a:ext uri="{FF2B5EF4-FFF2-40B4-BE49-F238E27FC236}">
                <a16:creationId xmlns:a16="http://schemas.microsoft.com/office/drawing/2014/main" id="{DF6D036F-01D6-4A3E-A48C-41A3190471B1}"/>
              </a:ext>
            </a:extLst>
          </p:cNvPr>
          <p:cNvCxnSpPr>
            <a:cxnSpLocks/>
          </p:cNvCxnSpPr>
          <p:nvPr/>
        </p:nvCxnSpPr>
        <p:spPr>
          <a:xfrm flipH="1">
            <a:off x="7512844" y="3194908"/>
            <a:ext cx="19716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7059164-560D-4A61-A6CC-44DCAEE3FE9F}"/>
              </a:ext>
            </a:extLst>
          </p:cNvPr>
          <p:cNvSpPr/>
          <p:nvPr/>
        </p:nvSpPr>
        <p:spPr>
          <a:xfrm>
            <a:off x="9915526" y="3334353"/>
            <a:ext cx="1971675" cy="958252"/>
          </a:xfrm>
          <a:prstGeom prst="rect">
            <a:avLst/>
          </a:prstGeom>
        </p:spPr>
        <p:txBody>
          <a:bodyPr wrap="square" lIns="0" tIns="0" rIns="0" bIns="0">
            <a:noAutofit/>
          </a:bodyPr>
          <a:lstStyle/>
          <a:p>
            <a:pPr algn="ctr"/>
            <a:r>
              <a:rPr lang="en-US" sz="1200" dirty="0">
                <a:latin typeface="Proxima Nova Light" panose="02000506030000020004"/>
              </a:rPr>
              <a:t>Are we utilizing all levels of our current workforce to provide rational assignments in the business? </a:t>
            </a:r>
          </a:p>
        </p:txBody>
      </p:sp>
      <p:cxnSp>
        <p:nvCxnSpPr>
          <p:cNvPr id="25" name="Straight Connector 24">
            <a:extLst>
              <a:ext uri="{FF2B5EF4-FFF2-40B4-BE49-F238E27FC236}">
                <a16:creationId xmlns:a16="http://schemas.microsoft.com/office/drawing/2014/main" id="{07B2C0A0-A5CD-4613-A8BF-4EA053D370CB}"/>
              </a:ext>
            </a:extLst>
          </p:cNvPr>
          <p:cNvCxnSpPr>
            <a:cxnSpLocks/>
          </p:cNvCxnSpPr>
          <p:nvPr/>
        </p:nvCxnSpPr>
        <p:spPr>
          <a:xfrm flipH="1">
            <a:off x="9915527" y="3194908"/>
            <a:ext cx="19716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CE7ACFC-1AA3-4B89-9E36-F7020E01AB8B}"/>
              </a:ext>
            </a:extLst>
          </p:cNvPr>
          <p:cNvSpPr/>
          <p:nvPr/>
        </p:nvSpPr>
        <p:spPr>
          <a:xfrm>
            <a:off x="0" y="4470149"/>
            <a:ext cx="12192000" cy="1662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37" name="Rectangle 36">
            <a:extLst>
              <a:ext uri="{FF2B5EF4-FFF2-40B4-BE49-F238E27FC236}">
                <a16:creationId xmlns:a16="http://schemas.microsoft.com/office/drawing/2014/main" id="{C44C8947-6312-43D1-9399-CB394074142E}"/>
              </a:ext>
            </a:extLst>
          </p:cNvPr>
          <p:cNvSpPr/>
          <p:nvPr/>
        </p:nvSpPr>
        <p:spPr>
          <a:xfrm>
            <a:off x="-1" y="4470149"/>
            <a:ext cx="12188952" cy="9783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4FB29714-2E35-48CB-A4EB-DB369CDCBD69}"/>
              </a:ext>
            </a:extLst>
          </p:cNvPr>
          <p:cNvGrpSpPr/>
          <p:nvPr/>
        </p:nvGrpSpPr>
        <p:grpSpPr>
          <a:xfrm>
            <a:off x="1495845" y="4757415"/>
            <a:ext cx="9197259" cy="1218284"/>
            <a:chOff x="-291092" y="4757415"/>
            <a:chExt cx="9197259" cy="1218284"/>
          </a:xfrm>
        </p:grpSpPr>
        <p:cxnSp>
          <p:nvCxnSpPr>
            <p:cNvPr id="38" name="Straight Connector 37">
              <a:extLst>
                <a:ext uri="{FF2B5EF4-FFF2-40B4-BE49-F238E27FC236}">
                  <a16:creationId xmlns:a16="http://schemas.microsoft.com/office/drawing/2014/main" id="{A0EA3237-8F7E-4874-9CBF-5491E47A282A}"/>
                </a:ext>
              </a:extLst>
            </p:cNvPr>
            <p:cNvCxnSpPr>
              <a:cxnSpLocks/>
            </p:cNvCxnSpPr>
            <p:nvPr/>
          </p:nvCxnSpPr>
          <p:spPr>
            <a:xfrm>
              <a:off x="1172175" y="4757415"/>
              <a:ext cx="0" cy="121828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94B5EFA8-F17D-4FD1-91A0-8948935D6F29}"/>
                </a:ext>
              </a:extLst>
            </p:cNvPr>
            <p:cNvSpPr/>
            <p:nvPr/>
          </p:nvSpPr>
          <p:spPr>
            <a:xfrm>
              <a:off x="-291092" y="4988935"/>
              <a:ext cx="996649" cy="738664"/>
            </a:xfrm>
            <a:prstGeom prst="rect">
              <a:avLst/>
            </a:prstGeom>
          </p:spPr>
          <p:txBody>
            <a:bodyPr wrap="square" lIns="0" tIns="0" rIns="0" bIns="0">
              <a:spAutoFit/>
            </a:bodyPr>
            <a:lstStyle/>
            <a:p>
              <a:pPr algn="r"/>
              <a:r>
                <a:rPr lang="en-US" sz="2400" b="1" dirty="0">
                  <a:solidFill>
                    <a:schemeClr val="tx2"/>
                  </a:solidFill>
                </a:rPr>
                <a:t>Next</a:t>
              </a:r>
            </a:p>
            <a:p>
              <a:pPr algn="r"/>
              <a:r>
                <a:rPr lang="en-US" sz="2400" b="1" dirty="0">
                  <a:solidFill>
                    <a:schemeClr val="tx2"/>
                  </a:solidFill>
                </a:rPr>
                <a:t>Steps</a:t>
              </a:r>
            </a:p>
          </p:txBody>
        </p:sp>
        <p:grpSp>
          <p:nvGrpSpPr>
            <p:cNvPr id="40" name="Group 39">
              <a:extLst>
                <a:ext uri="{FF2B5EF4-FFF2-40B4-BE49-F238E27FC236}">
                  <a16:creationId xmlns:a16="http://schemas.microsoft.com/office/drawing/2014/main" id="{C5D3FCC6-745B-4B48-A57F-89343B4979F6}"/>
                </a:ext>
              </a:extLst>
            </p:cNvPr>
            <p:cNvGrpSpPr/>
            <p:nvPr/>
          </p:nvGrpSpPr>
          <p:grpSpPr>
            <a:xfrm>
              <a:off x="1623258" y="5042310"/>
              <a:ext cx="638160" cy="638160"/>
              <a:chOff x="-1198584" y="2120144"/>
              <a:chExt cx="1210138" cy="1210138"/>
            </a:xfrm>
            <a:solidFill>
              <a:schemeClr val="tx2"/>
            </a:solidFill>
          </p:grpSpPr>
          <p:sp>
            <p:nvSpPr>
              <p:cNvPr id="41" name="Oval 40">
                <a:extLst>
                  <a:ext uri="{FF2B5EF4-FFF2-40B4-BE49-F238E27FC236}">
                    <a16:creationId xmlns:a16="http://schemas.microsoft.com/office/drawing/2014/main" id="{5A763CC8-5984-4A2E-B3F0-6C1E1A959649}"/>
                  </a:ext>
                </a:extLst>
              </p:cNvPr>
              <p:cNvSpPr/>
              <p:nvPr/>
            </p:nvSpPr>
            <p:spPr>
              <a:xfrm>
                <a:off x="-1198584" y="2120144"/>
                <a:ext cx="1210138" cy="121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400" b="1" dirty="0"/>
              </a:p>
            </p:txBody>
          </p:sp>
          <p:sp>
            <p:nvSpPr>
              <p:cNvPr id="42" name="Rectangle 41">
                <a:extLst>
                  <a:ext uri="{FF2B5EF4-FFF2-40B4-BE49-F238E27FC236}">
                    <a16:creationId xmlns:a16="http://schemas.microsoft.com/office/drawing/2014/main" id="{AECFD953-D7C1-4486-9ACB-8F1338387FD4}"/>
                  </a:ext>
                </a:extLst>
              </p:cNvPr>
              <p:cNvSpPr/>
              <p:nvPr/>
            </p:nvSpPr>
            <p:spPr>
              <a:xfrm>
                <a:off x="-1078338" y="2507304"/>
                <a:ext cx="969646" cy="435819"/>
              </a:xfrm>
              <a:prstGeom prst="rect">
                <a:avLst/>
              </a:prstGeom>
              <a:grpFill/>
            </p:spPr>
            <p:txBody>
              <a:bodyPr wrap="square" lIns="0" tIns="0" rIns="0" bIns="0" anchor="ctr">
                <a:spAutoFit/>
              </a:bodyPr>
              <a:lstStyle/>
              <a:p>
                <a:pPr algn="ctr"/>
                <a:r>
                  <a:rPr lang="en-US" sz="2400" b="1" dirty="0">
                    <a:solidFill>
                      <a:schemeClr val="bg1"/>
                    </a:solidFill>
                  </a:rPr>
                  <a:t>1</a:t>
                </a:r>
              </a:p>
            </p:txBody>
          </p:sp>
        </p:grpSp>
        <p:sp>
          <p:nvSpPr>
            <p:cNvPr id="43" name="Rectangle 42">
              <a:extLst>
                <a:ext uri="{FF2B5EF4-FFF2-40B4-BE49-F238E27FC236}">
                  <a16:creationId xmlns:a16="http://schemas.microsoft.com/office/drawing/2014/main" id="{D4833D77-52A3-44DF-B66A-E1E68F7226B2}"/>
                </a:ext>
              </a:extLst>
            </p:cNvPr>
            <p:cNvSpPr/>
            <p:nvPr/>
          </p:nvSpPr>
          <p:spPr>
            <a:xfrm>
              <a:off x="2617965" y="5017776"/>
              <a:ext cx="2745144" cy="638160"/>
            </a:xfrm>
            <a:prstGeom prst="rect">
              <a:avLst/>
            </a:prstGeom>
          </p:spPr>
          <p:txBody>
            <a:bodyPr wrap="square" lIns="0" tIns="0" rIns="0" bIns="0" anchor="ctr">
              <a:noAutofit/>
            </a:bodyPr>
            <a:lstStyle/>
            <a:p>
              <a:r>
                <a:rPr lang="en-US" sz="1600" dirty="0"/>
                <a:t>Access the SHRM Foundation Digital Toolkit</a:t>
              </a:r>
            </a:p>
          </p:txBody>
        </p:sp>
        <p:grpSp>
          <p:nvGrpSpPr>
            <p:cNvPr id="44" name="Group 43">
              <a:extLst>
                <a:ext uri="{FF2B5EF4-FFF2-40B4-BE49-F238E27FC236}">
                  <a16:creationId xmlns:a16="http://schemas.microsoft.com/office/drawing/2014/main" id="{6C4E3961-9A6E-43C4-96FB-616F3962D0C1}"/>
                </a:ext>
              </a:extLst>
            </p:cNvPr>
            <p:cNvGrpSpPr/>
            <p:nvPr/>
          </p:nvGrpSpPr>
          <p:grpSpPr>
            <a:xfrm>
              <a:off x="5939785" y="5049921"/>
              <a:ext cx="638160" cy="638160"/>
              <a:chOff x="685569" y="2120144"/>
              <a:chExt cx="1210138" cy="1210138"/>
            </a:xfrm>
            <a:solidFill>
              <a:schemeClr val="tx2"/>
            </a:solidFill>
          </p:grpSpPr>
          <p:sp>
            <p:nvSpPr>
              <p:cNvPr id="45" name="Oval 44">
                <a:extLst>
                  <a:ext uri="{FF2B5EF4-FFF2-40B4-BE49-F238E27FC236}">
                    <a16:creationId xmlns:a16="http://schemas.microsoft.com/office/drawing/2014/main" id="{FF392DE4-B7C7-4D04-AD64-6627FE7298A5}"/>
                  </a:ext>
                </a:extLst>
              </p:cNvPr>
              <p:cNvSpPr/>
              <p:nvPr/>
            </p:nvSpPr>
            <p:spPr>
              <a:xfrm>
                <a:off x="685569" y="2120144"/>
                <a:ext cx="1210138" cy="121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400" b="1" dirty="0"/>
              </a:p>
            </p:txBody>
          </p:sp>
          <p:sp>
            <p:nvSpPr>
              <p:cNvPr id="46" name="Rectangle 45">
                <a:extLst>
                  <a:ext uri="{FF2B5EF4-FFF2-40B4-BE49-F238E27FC236}">
                    <a16:creationId xmlns:a16="http://schemas.microsoft.com/office/drawing/2014/main" id="{E27B88F0-D696-4774-BCFD-95A03E44FDF0}"/>
                  </a:ext>
                </a:extLst>
              </p:cNvPr>
              <p:cNvSpPr/>
              <p:nvPr/>
            </p:nvSpPr>
            <p:spPr>
              <a:xfrm>
                <a:off x="805815" y="2375034"/>
                <a:ext cx="969646" cy="700361"/>
              </a:xfrm>
              <a:prstGeom prst="rect">
                <a:avLst/>
              </a:prstGeom>
              <a:grpFill/>
            </p:spPr>
            <p:txBody>
              <a:bodyPr wrap="square" lIns="0" tIns="0" rIns="0" bIns="0" anchor="ctr">
                <a:spAutoFit/>
              </a:bodyPr>
              <a:lstStyle/>
              <a:p>
                <a:pPr algn="ctr"/>
                <a:r>
                  <a:rPr lang="en-US" sz="2400" b="1" dirty="0">
                    <a:solidFill>
                      <a:schemeClr val="bg1"/>
                    </a:solidFill>
                  </a:rPr>
                  <a:t>2</a:t>
                </a:r>
              </a:p>
            </p:txBody>
          </p:sp>
        </p:grpSp>
        <p:sp>
          <p:nvSpPr>
            <p:cNvPr id="47" name="Rectangle 46">
              <a:extLst>
                <a:ext uri="{FF2B5EF4-FFF2-40B4-BE49-F238E27FC236}">
                  <a16:creationId xmlns:a16="http://schemas.microsoft.com/office/drawing/2014/main" id="{22D6D5F4-43DB-4DB5-A4BB-4D3148ED95A1}"/>
                </a:ext>
              </a:extLst>
            </p:cNvPr>
            <p:cNvSpPr/>
            <p:nvPr/>
          </p:nvSpPr>
          <p:spPr>
            <a:xfrm>
              <a:off x="6934492" y="5025387"/>
              <a:ext cx="1971675" cy="638160"/>
            </a:xfrm>
            <a:prstGeom prst="rect">
              <a:avLst/>
            </a:prstGeom>
          </p:spPr>
          <p:txBody>
            <a:bodyPr wrap="square" lIns="0" tIns="0" rIns="0" bIns="0" anchor="ctr">
              <a:noAutofit/>
            </a:bodyPr>
            <a:lstStyle/>
            <a:p>
              <a:r>
                <a:rPr lang="en-US" sz="1600" dirty="0"/>
                <a:t>Earn your Veterans at Work certificate</a:t>
              </a:r>
            </a:p>
          </p:txBody>
        </p:sp>
      </p:grpSp>
      <p:sp>
        <p:nvSpPr>
          <p:cNvPr id="50" name="Rectangle 49">
            <a:extLst>
              <a:ext uri="{FF2B5EF4-FFF2-40B4-BE49-F238E27FC236}">
                <a16:creationId xmlns:a16="http://schemas.microsoft.com/office/drawing/2014/main" id="{000F9B38-54DF-49EB-9CC6-3547A5F5D1F3}"/>
              </a:ext>
            </a:extLst>
          </p:cNvPr>
          <p:cNvSpPr/>
          <p:nvPr/>
        </p:nvSpPr>
        <p:spPr>
          <a:xfrm>
            <a:off x="9763125" y="1"/>
            <a:ext cx="2124076" cy="315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300" dirty="0"/>
              <a:t>TALENT MOBILITY</a:t>
            </a:r>
          </a:p>
        </p:txBody>
      </p:sp>
    </p:spTree>
    <p:extLst>
      <p:ext uri="{BB962C8B-B14F-4D97-AF65-F5344CB8AC3E}">
        <p14:creationId xmlns:p14="http://schemas.microsoft.com/office/powerpoint/2010/main" val="1502101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CCC791-A903-4ADD-9201-625C4EEE7A28}"/>
              </a:ext>
            </a:extLst>
          </p:cNvPr>
          <p:cNvSpPr>
            <a:spLocks noGrp="1"/>
          </p:cNvSpPr>
          <p:nvPr>
            <p:ph type="ctrTitle" idx="4294967295"/>
          </p:nvPr>
        </p:nvSpPr>
        <p:spPr>
          <a:xfrm>
            <a:off x="2050991" y="2086035"/>
            <a:ext cx="2871387" cy="1157287"/>
          </a:xfrm>
        </p:spPr>
        <p:txBody>
          <a:bodyPr>
            <a:normAutofit/>
          </a:bodyPr>
          <a:lstStyle/>
          <a:p>
            <a:r>
              <a:rPr lang="en-US" sz="4000" b="1" dirty="0">
                <a:solidFill>
                  <a:srgbClr val="FCC566"/>
                </a:solidFill>
                <a:latin typeface="Proxima Nova Light" panose="02000506030000020004"/>
              </a:rPr>
              <a:t>CLOSING</a:t>
            </a:r>
          </a:p>
        </p:txBody>
      </p:sp>
      <p:sp>
        <p:nvSpPr>
          <p:cNvPr id="5" name="Subtitle 4">
            <a:extLst>
              <a:ext uri="{FF2B5EF4-FFF2-40B4-BE49-F238E27FC236}">
                <a16:creationId xmlns:a16="http://schemas.microsoft.com/office/drawing/2014/main" id="{161DBC59-91F7-466F-A7B8-4E4BC4F97385}"/>
              </a:ext>
            </a:extLst>
          </p:cNvPr>
          <p:cNvSpPr>
            <a:spLocks noGrp="1"/>
          </p:cNvSpPr>
          <p:nvPr>
            <p:ph type="subTitle" idx="4294967295"/>
          </p:nvPr>
        </p:nvSpPr>
        <p:spPr>
          <a:xfrm>
            <a:off x="609600" y="3469422"/>
            <a:ext cx="11582400" cy="290513"/>
          </a:xfrm>
        </p:spPr>
        <p:txBody>
          <a:bodyPr>
            <a:noAutofit/>
          </a:bodyPr>
          <a:lstStyle/>
          <a:p>
            <a:pPr marL="0" indent="0">
              <a:buNone/>
            </a:pPr>
            <a:r>
              <a:rPr lang="en-US" sz="1400" dirty="0">
                <a:solidFill>
                  <a:srgbClr val="FCC566"/>
                </a:solidFill>
              </a:rPr>
              <a:t>“The simple truth is that every Veteran has his or her own unique story, and there's no single </a:t>
            </a:r>
            <a:br>
              <a:rPr lang="en-US" sz="1400" dirty="0">
                <a:solidFill>
                  <a:srgbClr val="FCC566"/>
                </a:solidFill>
              </a:rPr>
            </a:br>
            <a:r>
              <a:rPr lang="en-US" sz="1400" dirty="0">
                <a:solidFill>
                  <a:srgbClr val="FCC566"/>
                </a:solidFill>
              </a:rPr>
              <a:t>narrative about the issue of Veterans finding civilian employment. And no single solution.“</a:t>
            </a:r>
          </a:p>
          <a:p>
            <a:pPr marL="0" indent="0">
              <a:spcBef>
                <a:spcPts val="1200"/>
              </a:spcBef>
              <a:buNone/>
            </a:pPr>
            <a:r>
              <a:rPr lang="en-US" sz="1400" b="1" i="1" dirty="0">
                <a:solidFill>
                  <a:srgbClr val="FCC566"/>
                </a:solidFill>
              </a:rPr>
              <a:t>Cathy Engelbert</a:t>
            </a:r>
          </a:p>
        </p:txBody>
      </p:sp>
    </p:spTree>
    <p:extLst>
      <p:ext uri="{BB962C8B-B14F-4D97-AF65-F5344CB8AC3E}">
        <p14:creationId xmlns:p14="http://schemas.microsoft.com/office/powerpoint/2010/main" val="2489081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5A41-92DC-4F6F-BB62-F0D59B82D36A}"/>
              </a:ext>
            </a:extLst>
          </p:cNvPr>
          <p:cNvSpPr>
            <a:spLocks noGrp="1"/>
          </p:cNvSpPr>
          <p:nvPr>
            <p:ph type="title" idx="4294967295"/>
          </p:nvPr>
        </p:nvSpPr>
        <p:spPr>
          <a:xfrm>
            <a:off x="1366838" y="368300"/>
            <a:ext cx="10825162" cy="792163"/>
          </a:xfrm>
        </p:spPr>
        <p:txBody>
          <a:bodyPr/>
          <a:lstStyle/>
          <a:p>
            <a:r>
              <a:rPr lang="en-US" dirty="0"/>
              <a:t>References</a:t>
            </a:r>
          </a:p>
        </p:txBody>
      </p:sp>
      <p:sp>
        <p:nvSpPr>
          <p:cNvPr id="4" name="Rectangle 3">
            <a:extLst>
              <a:ext uri="{FF2B5EF4-FFF2-40B4-BE49-F238E27FC236}">
                <a16:creationId xmlns:a16="http://schemas.microsoft.com/office/drawing/2014/main" id="{353ABAB8-0B1F-43E4-9AC1-7BD4D3FECAAA}"/>
              </a:ext>
            </a:extLst>
          </p:cNvPr>
          <p:cNvSpPr/>
          <p:nvPr/>
        </p:nvSpPr>
        <p:spPr>
          <a:xfrm>
            <a:off x="606952" y="1076324"/>
            <a:ext cx="12833081" cy="5211298"/>
          </a:xfrm>
          <a:prstGeom prst="rect">
            <a:avLst/>
          </a:prstGeom>
        </p:spPr>
        <p:txBody>
          <a:bodyPr wrap="square">
            <a:spAutoFit/>
          </a:bodyPr>
          <a:lstStyle/>
          <a:p>
            <a:pPr>
              <a:spcAft>
                <a:spcPts val="600"/>
              </a:spcAft>
            </a:pPr>
            <a:r>
              <a:rPr lang="en-US" sz="1100" b="1" dirty="0"/>
              <a:t>Slide 6</a:t>
            </a:r>
            <a:br>
              <a:rPr lang="en-US" sz="1100" b="1" dirty="0"/>
            </a:br>
            <a:r>
              <a:rPr lang="en-US" sz="1100" b="1" dirty="0"/>
              <a:t>(</a:t>
            </a:r>
            <a:r>
              <a:rPr lang="en-US" sz="1000" b="1" dirty="0"/>
              <a:t>1)</a:t>
            </a:r>
            <a:r>
              <a:rPr lang="en-US" sz="1000" dirty="0"/>
              <a:t>Center for a New American Security. (2016). </a:t>
            </a:r>
            <a:r>
              <a:rPr lang="en-US" sz="1000" dirty="0">
                <a:hlinkClick r:id="rId3"/>
              </a:rPr>
              <a:t>Onward and Upward: Understanding Veteran Retention and Performance in the Workforce.</a:t>
            </a:r>
            <a:br>
              <a:rPr lang="en-US" sz="1000" dirty="0"/>
            </a:br>
            <a:r>
              <a:rPr lang="en-US" sz="1000" b="1" dirty="0"/>
              <a:t>(2)</a:t>
            </a:r>
            <a:r>
              <a:rPr lang="en-US" sz="1000" dirty="0"/>
              <a:t>Call of Duty Endowment and ZipRecruiter. (2017). </a:t>
            </a:r>
            <a:r>
              <a:rPr lang="en-US" sz="1000" dirty="0">
                <a:hlinkClick r:id="rId4"/>
              </a:rPr>
              <a:t>Challenges on the Home Front: Underemployment Hits Veterans Hard.</a:t>
            </a:r>
            <a:br>
              <a:rPr lang="en-US" sz="1000" dirty="0"/>
            </a:br>
            <a:r>
              <a:rPr lang="en-US" sz="1000" b="1" dirty="0"/>
              <a:t>(3)Institute for Veterans and Military Families at Syracuse University. (2016). </a:t>
            </a:r>
            <a:r>
              <a:rPr lang="en-US" sz="1000" b="1" dirty="0">
                <a:hlinkClick r:id="rId5"/>
              </a:rPr>
              <a:t>Work After Service: Developing Workforce Readiness and Veteran Talent for the Future.</a:t>
            </a:r>
            <a:br>
              <a:rPr lang="en-US" sz="1000" b="1" dirty="0"/>
            </a:br>
            <a:r>
              <a:rPr lang="en-US" sz="1000" b="1" dirty="0"/>
              <a:t>(4)</a:t>
            </a:r>
            <a:r>
              <a:rPr lang="en-US" sz="1000" dirty="0"/>
              <a:t>Manpower Group </a:t>
            </a:r>
            <a:r>
              <a:rPr lang="en-US" sz="1000" dirty="0">
                <a:hlinkClick r:id="rId5"/>
              </a:rPr>
              <a:t>Talent Shortage Survey</a:t>
            </a:r>
            <a:r>
              <a:rPr lang="en-US" sz="1000" dirty="0"/>
              <a:t>, 2016-2017</a:t>
            </a:r>
            <a:br>
              <a:rPr lang="en-US" sz="1000" dirty="0"/>
            </a:br>
            <a:r>
              <a:rPr lang="en-US" sz="1000" b="1" dirty="0"/>
              <a:t>(5)“</a:t>
            </a:r>
            <a:r>
              <a:rPr lang="en-US" sz="1000" dirty="0"/>
              <a:t>American businesses rank veteran recruiting as a top three priority” from the US Chamber Foundation, Hire our Heroes, Veterans in the Workplace Report, November 2016</a:t>
            </a:r>
          </a:p>
          <a:p>
            <a:pPr>
              <a:spcAft>
                <a:spcPts val="600"/>
              </a:spcAft>
            </a:pPr>
            <a:r>
              <a:rPr lang="en-US" sz="1000" b="1" dirty="0"/>
              <a:t>Slide 7</a:t>
            </a:r>
            <a:br>
              <a:rPr lang="en-US" sz="1000" b="1" dirty="0"/>
            </a:br>
            <a:r>
              <a:rPr lang="en-US" sz="1000" b="1" dirty="0"/>
              <a:t>(6)</a:t>
            </a:r>
            <a:r>
              <a:rPr lang="en-US" sz="1000" dirty="0"/>
              <a:t>Veteran Job Retention Survey, Institute for Veterans and Military Families at Syracuse University, 2016.</a:t>
            </a:r>
            <a:br>
              <a:rPr lang="en-US" sz="1000" dirty="0"/>
            </a:br>
            <a:r>
              <a:rPr lang="en-US" sz="1000" b="1" dirty="0"/>
              <a:t>(7)</a:t>
            </a:r>
            <a:r>
              <a:rPr lang="en-US" sz="1000" dirty="0"/>
              <a:t>Veteran Job Retention Survey, Institute for Veterans and Military Families, 2016.</a:t>
            </a:r>
          </a:p>
          <a:p>
            <a:pPr>
              <a:spcAft>
                <a:spcPts val="600"/>
              </a:spcAft>
            </a:pPr>
            <a:r>
              <a:rPr lang="en-US" sz="1000" b="1" dirty="0"/>
              <a:t>(8)Slide 8 </a:t>
            </a:r>
          </a:p>
          <a:p>
            <a:pPr>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U.S. Department of Veterans Affairs. (2018). </a:t>
            </a:r>
            <a:r>
              <a:rPr lang="en-US" sz="1000" i="1" dirty="0">
                <a:latin typeface="Calibri" panose="020F0502020204030204" pitchFamily="34" charset="0"/>
                <a:ea typeface="Calibri" panose="020F0502020204030204" pitchFamily="34" charset="0"/>
                <a:cs typeface="Calibri" panose="020F0502020204030204" pitchFamily="34" charset="0"/>
                <a:hlinkClick r:id="rId6"/>
              </a:rPr>
              <a:t>The Military to Civilian Transition 2018 A Review of Historical, Current, and Future Trends</a:t>
            </a:r>
            <a:r>
              <a:rPr lang="en-US" sz="1000" dirty="0">
                <a:latin typeface="Calibri" panose="020F0502020204030204" pitchFamily="34" charset="0"/>
                <a:ea typeface="Calibri" panose="020F0502020204030204" pitchFamily="34" charset="0"/>
                <a:cs typeface="Calibri" panose="020F0502020204030204" pitchFamily="34" charset="0"/>
              </a:rPr>
              <a:t>. </a:t>
            </a:r>
            <a:endParaRPr lang="en-US" sz="1000" b="1" dirty="0"/>
          </a:p>
          <a:p>
            <a:pPr>
              <a:spcAft>
                <a:spcPts val="600"/>
              </a:spcAft>
            </a:pPr>
            <a:r>
              <a:rPr lang="en-US" sz="1000" b="1" dirty="0"/>
              <a:t>(9)Slide 9 </a:t>
            </a:r>
          </a:p>
          <a:p>
            <a:pPr>
              <a:spcAft>
                <a:spcPts val="600"/>
              </a:spcAft>
            </a:pPr>
            <a:r>
              <a:rPr lang="en-US" sz="1000" dirty="0">
                <a:hlinkClick r:id="rId7"/>
              </a:rPr>
              <a:t>Training, Leveraging and Communicating About Military Spouses as Employees</a:t>
            </a:r>
            <a:r>
              <a:rPr lang="en-US" sz="1000" dirty="0"/>
              <a:t>, Institute for Veterans and Military Families at Syracuse University </a:t>
            </a:r>
          </a:p>
          <a:p>
            <a:pPr>
              <a:spcAft>
                <a:spcPts val="600"/>
              </a:spcAft>
            </a:pPr>
            <a:r>
              <a:rPr lang="en-US" sz="1000" b="1" dirty="0"/>
              <a:t>Slide 12, 13, 14</a:t>
            </a:r>
          </a:p>
          <a:p>
            <a:pPr>
              <a:spcAft>
                <a:spcPts val="600"/>
              </a:spcAft>
            </a:pPr>
            <a:r>
              <a:rPr lang="en-US" sz="1000" b="1" dirty="0">
                <a:latin typeface="Calibri" panose="020F0502020204030204" pitchFamily="34" charset="0"/>
                <a:ea typeface="Calibri" panose="020F0502020204030204" pitchFamily="34" charset="0"/>
                <a:cs typeface="Calibri" panose="020F0502020204030204" pitchFamily="34" charset="0"/>
              </a:rPr>
              <a:t>(10)</a:t>
            </a:r>
            <a:r>
              <a:rPr lang="en-US" sz="1000" dirty="0">
                <a:latin typeface="Calibri" panose="020F0502020204030204" pitchFamily="34" charset="0"/>
                <a:ea typeface="Calibri" panose="020F0502020204030204" pitchFamily="34" charset="0"/>
                <a:cs typeface="Calibri" panose="020F0502020204030204" pitchFamily="34" charset="0"/>
              </a:rPr>
              <a:t>U.S. Department of Veterans Affairs. (2018). </a:t>
            </a:r>
            <a:r>
              <a:rPr lang="en-US" sz="1000" i="1" dirty="0">
                <a:latin typeface="Calibri" panose="020F0502020204030204" pitchFamily="34" charset="0"/>
                <a:ea typeface="Calibri" panose="020F0502020204030204" pitchFamily="34" charset="0"/>
                <a:cs typeface="Calibri" panose="020F0502020204030204" pitchFamily="34" charset="0"/>
                <a:hlinkClick r:id="rId6"/>
              </a:rPr>
              <a:t>The Military to Civilian Transition 2018 A Review of Historical, Current, and Future Trends</a:t>
            </a:r>
            <a:r>
              <a:rPr lang="en-US" sz="1000" dirty="0">
                <a:latin typeface="Calibri" panose="020F0502020204030204" pitchFamily="34" charset="0"/>
                <a:ea typeface="Calibri" panose="020F0502020204030204" pitchFamily="34" charset="0"/>
                <a:cs typeface="Calibri" panose="020F0502020204030204" pitchFamily="34" charset="0"/>
              </a:rPr>
              <a:t>. </a:t>
            </a:r>
            <a:endParaRPr lang="en-US" sz="1000" b="1" dirty="0"/>
          </a:p>
          <a:p>
            <a:pPr>
              <a:spcAft>
                <a:spcPts val="600"/>
              </a:spcAft>
            </a:pPr>
            <a:r>
              <a:rPr lang="en-US" sz="1000" b="1" dirty="0"/>
              <a:t>(11)Slide 15</a:t>
            </a:r>
          </a:p>
          <a:p>
            <a:r>
              <a:rPr lang="en-US" sz="1000" dirty="0">
                <a:latin typeface="Calibri" panose="020F0502020204030204" pitchFamily="34" charset="0"/>
                <a:ea typeface="Times New Roman" panose="02020603050405020304" pitchFamily="18" charset="0"/>
                <a:cs typeface="Calibri" panose="020F0502020204030204" pitchFamily="34" charset="0"/>
              </a:rPr>
              <a:t>Source: BLS, 2008-2009 Annual Average Current Population Survey; January 2020 - October 2020 Average Current Population Survey; population 18 and over  </a:t>
            </a:r>
            <a:endParaRPr lang="en-US" sz="1000" b="1"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(12)Slide 16 </a:t>
            </a:r>
          </a:p>
          <a:p>
            <a:r>
              <a:rPr lang="en-US" sz="1000" b="1" dirty="0">
                <a:latin typeface="Calibri" panose="020F0502020204030204" pitchFamily="34" charset="0"/>
                <a:cs typeface="Calibri" panose="020F0502020204030204" pitchFamily="34" charset="0"/>
                <a:hlinkClick r:id="rId8"/>
              </a:rPr>
              <a:t>DoD Demographic Reports 2006-2016</a:t>
            </a:r>
            <a:endParaRPr lang="en-US" sz="1000" b="1" dirty="0"/>
          </a:p>
          <a:p>
            <a:r>
              <a:rPr lang="en-US" sz="1000" b="1" dirty="0"/>
              <a:t>Slide 18 </a:t>
            </a:r>
          </a:p>
          <a:p>
            <a:r>
              <a:rPr lang="en-US" sz="1000" dirty="0">
                <a:latin typeface="Calibri" panose="020F0502020204030204" pitchFamily="34" charset="0"/>
                <a:ea typeface="Calibri" panose="020F0502020204030204" pitchFamily="34" charset="0"/>
                <a:cs typeface="Calibri" panose="020F0502020204030204" pitchFamily="34" charset="0"/>
              </a:rPr>
              <a:t>(13)U.S. Department of Veterans Affairs. (2018). </a:t>
            </a:r>
            <a:r>
              <a:rPr lang="en-US" sz="1000" i="1" dirty="0">
                <a:latin typeface="Calibri" panose="020F0502020204030204" pitchFamily="34" charset="0"/>
                <a:ea typeface="Calibri" panose="020F0502020204030204" pitchFamily="34" charset="0"/>
                <a:cs typeface="Calibri" panose="020F0502020204030204" pitchFamily="34" charset="0"/>
                <a:hlinkClick r:id="rId6"/>
              </a:rPr>
              <a:t>The Military to Civilian Transition 2018 A Review of Historical, Current, and Future Trends</a:t>
            </a:r>
            <a:r>
              <a:rPr lang="en-US" sz="1000" dirty="0">
                <a:latin typeface="Calibri" panose="020F0502020204030204" pitchFamily="34" charset="0"/>
                <a:ea typeface="Calibri" panose="020F0502020204030204" pitchFamily="34" charset="0"/>
                <a:cs typeface="Calibri" panose="020F0502020204030204" pitchFamily="34" charset="0"/>
              </a:rPr>
              <a:t>. </a:t>
            </a:r>
            <a:endParaRPr lang="en-US" sz="1000" b="1" dirty="0"/>
          </a:p>
          <a:p>
            <a:r>
              <a:rPr lang="en-US" sz="1000" dirty="0">
                <a:hlinkClick r:id="rId7"/>
              </a:rPr>
              <a:t>(14) Training, Leveraging and Communicating About Military Spouses as Employees</a:t>
            </a:r>
            <a:r>
              <a:rPr lang="en-US" sz="1000" dirty="0"/>
              <a:t>, Institute for Veterans and Military Families at Syracuse University </a:t>
            </a:r>
          </a:p>
          <a:p>
            <a:r>
              <a:rPr lang="en-US" sz="1000" b="1" dirty="0"/>
              <a:t>Slide 22</a:t>
            </a:r>
            <a:br>
              <a:rPr lang="en-US" sz="1000" b="1" dirty="0"/>
            </a:br>
            <a:r>
              <a:rPr lang="en-US" sz="1000" b="1" dirty="0"/>
              <a:t>(15)</a:t>
            </a:r>
            <a:r>
              <a:rPr lang="en-US" sz="1000" dirty="0"/>
              <a:t>Why Hire a Vet? The Business Case for Hiring Military Veterans</a:t>
            </a:r>
            <a:br>
              <a:rPr lang="en-US" sz="1000" dirty="0"/>
            </a:br>
            <a:r>
              <a:rPr lang="en-US" sz="1000" dirty="0">
                <a:hlinkClick r:id="rId9"/>
              </a:rPr>
              <a:t>https://www.shrm.org/foundation/ourwork/initiatives/engaging-and-integrating-military-veterans/Documents/13056-G01_SHRMF_WhyHireVet.pdf</a:t>
            </a:r>
            <a:br>
              <a:rPr lang="en-US" sz="1000" dirty="0"/>
            </a:br>
            <a:r>
              <a:rPr lang="en-US" sz="1000" b="1" dirty="0"/>
              <a:t>(16)</a:t>
            </a:r>
            <a:r>
              <a:rPr lang="en-US" sz="1000" dirty="0"/>
              <a:t>Tax Incentives for Employers Hiring Veterans </a:t>
            </a:r>
            <a:r>
              <a:rPr lang="en-US" sz="1000" dirty="0">
                <a:hlinkClick r:id="rId10"/>
              </a:rPr>
              <a:t>https://psycharmor.org/courses/tax-incentives-employers-hiring-veterans/</a:t>
            </a:r>
            <a:endParaRPr lang="en-US" sz="1000" dirty="0"/>
          </a:p>
          <a:p>
            <a:pPr>
              <a:lnSpc>
                <a:spcPct val="115000"/>
              </a:lnSpc>
            </a:pPr>
            <a:endParaRPr lang="en-US" sz="1100" b="1" dirty="0"/>
          </a:p>
          <a:p>
            <a:pPr>
              <a:lnSpc>
                <a:spcPct val="115000"/>
              </a:lnSpc>
            </a:pPr>
            <a:endParaRPr lang="en-US" sz="1200" b="1" dirty="0"/>
          </a:p>
        </p:txBody>
      </p:sp>
    </p:spTree>
    <p:extLst>
      <p:ext uri="{BB962C8B-B14F-4D97-AF65-F5344CB8AC3E}">
        <p14:creationId xmlns:p14="http://schemas.microsoft.com/office/powerpoint/2010/main" val="3176553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A9A7-996D-4124-87C5-4C4B8EDF5234}"/>
              </a:ext>
            </a:extLst>
          </p:cNvPr>
          <p:cNvSpPr>
            <a:spLocks noGrp="1"/>
          </p:cNvSpPr>
          <p:nvPr>
            <p:ph type="title" idx="4294967295"/>
          </p:nvPr>
        </p:nvSpPr>
        <p:spPr>
          <a:xfrm>
            <a:off x="1366838" y="368300"/>
            <a:ext cx="10825162" cy="792163"/>
          </a:xfrm>
        </p:spPr>
        <p:txBody>
          <a:bodyPr/>
          <a:lstStyle/>
          <a:p>
            <a:r>
              <a:rPr lang="en-US" dirty="0"/>
              <a:t>References continued</a:t>
            </a:r>
          </a:p>
        </p:txBody>
      </p:sp>
      <p:sp>
        <p:nvSpPr>
          <p:cNvPr id="3" name="TextBox 2">
            <a:extLst>
              <a:ext uri="{FF2B5EF4-FFF2-40B4-BE49-F238E27FC236}">
                <a16:creationId xmlns:a16="http://schemas.microsoft.com/office/drawing/2014/main" id="{AB1891F7-118C-45BF-A043-9A6D752F4AB5}"/>
              </a:ext>
            </a:extLst>
          </p:cNvPr>
          <p:cNvSpPr txBox="1"/>
          <p:nvPr/>
        </p:nvSpPr>
        <p:spPr>
          <a:xfrm>
            <a:off x="846335" y="1392194"/>
            <a:ext cx="9661028" cy="4278094"/>
          </a:xfrm>
          <a:prstGeom prst="rect">
            <a:avLst/>
          </a:prstGeom>
          <a:noFill/>
        </p:spPr>
        <p:txBody>
          <a:bodyPr wrap="square" rtlCol="0">
            <a:spAutoFit/>
          </a:bodyPr>
          <a:lstStyle/>
          <a:p>
            <a:r>
              <a:rPr lang="en-US" sz="1000" b="1" dirty="0"/>
              <a:t>Slide 23</a:t>
            </a:r>
          </a:p>
          <a:p>
            <a:r>
              <a:rPr lang="en-US" sz="1000" b="1" dirty="0"/>
              <a:t>(17)</a:t>
            </a:r>
            <a:r>
              <a:rPr lang="en-US" sz="1000" dirty="0"/>
              <a:t>Revisiting The Business Case Workforce-Readiness Full Report </a:t>
            </a:r>
            <a:r>
              <a:rPr lang="en-US" sz="1000" dirty="0">
                <a:hlinkClick r:id="rId3"/>
              </a:rPr>
              <a:t>https://ivmf.syracuse.edu/article/revisiting-the-business-case-for-hiring-a-veteran/</a:t>
            </a:r>
            <a:br>
              <a:rPr lang="en-US" sz="1000" dirty="0"/>
            </a:br>
            <a:r>
              <a:rPr lang="en-US" sz="1000" b="1" dirty="0"/>
              <a:t>Slide 25</a:t>
            </a:r>
          </a:p>
          <a:p>
            <a:r>
              <a:rPr lang="en-US" sz="1000" b="1" dirty="0"/>
              <a:t>(18)</a:t>
            </a:r>
            <a:r>
              <a:rPr lang="en-US" sz="1000" dirty="0"/>
              <a:t>Personal Communication, Vivian Greentree, Senior Vice President Global Corporate Citizenship, Fiserv</a:t>
            </a:r>
          </a:p>
          <a:p>
            <a:r>
              <a:rPr lang="en-US" sz="1000" b="1" dirty="0"/>
              <a:t>Slide 31</a:t>
            </a:r>
          </a:p>
          <a:p>
            <a:r>
              <a:rPr lang="en-US" sz="1000" b="1" dirty="0"/>
              <a:t>(19) </a:t>
            </a:r>
            <a:r>
              <a:rPr lang="en-US" sz="1000" dirty="0"/>
              <a:t>13 Best Practices to Hire Veterans </a:t>
            </a:r>
            <a:r>
              <a:rPr lang="en-US" sz="1000" dirty="0">
                <a:hlinkClick r:id="rId4"/>
              </a:rPr>
              <a:t>https://www.peoplescout.com/13-best-practices-to-hire-veterans/</a:t>
            </a:r>
            <a:br>
              <a:rPr lang="en-US" sz="1000" dirty="0"/>
            </a:br>
            <a:r>
              <a:rPr lang="en-US" sz="1000" b="1" dirty="0"/>
              <a:t>(20)</a:t>
            </a:r>
            <a:r>
              <a:rPr lang="en-US" sz="1000" dirty="0"/>
              <a:t>Employing Military Veterans </a:t>
            </a:r>
            <a:r>
              <a:rPr lang="en-US" sz="1000" dirty="0">
                <a:hlinkClick r:id="rId5"/>
              </a:rPr>
              <a:t>https://www.shrm.org/resourcesandtools/tools-and-samples/toolkits/pages/militaryreadyemployer.aspx</a:t>
            </a:r>
            <a:endParaRPr lang="en-US" sz="1000" dirty="0"/>
          </a:p>
          <a:p>
            <a:r>
              <a:rPr lang="en-US" sz="1000" b="1" dirty="0"/>
              <a:t>Slide 32</a:t>
            </a:r>
          </a:p>
          <a:p>
            <a:r>
              <a:rPr lang="en-US" sz="1000" b="1" dirty="0"/>
              <a:t>(21)</a:t>
            </a:r>
            <a:r>
              <a:rPr lang="en-US" sz="1000" dirty="0"/>
              <a:t>A Corporate Transition: Coca-Cola Associates Mentor Military Vets, May 24, 2018.</a:t>
            </a:r>
            <a:br>
              <a:rPr lang="en-US" sz="1000" dirty="0"/>
            </a:br>
            <a:r>
              <a:rPr lang="en-US" sz="1000" dirty="0">
                <a:hlinkClick r:id="rId6"/>
              </a:rPr>
              <a:t>https://www.coca-colacompany.com/stories/a-corporate-transition-coca-cola-associates-mentor-military-vets</a:t>
            </a:r>
            <a:endParaRPr lang="en-US" sz="1000" dirty="0"/>
          </a:p>
          <a:p>
            <a:r>
              <a:rPr lang="en-US" sz="1000" b="1" dirty="0"/>
              <a:t>Slide 33</a:t>
            </a:r>
          </a:p>
          <a:p>
            <a:r>
              <a:rPr lang="en-US" sz="1000" b="1" dirty="0"/>
              <a:t>(22) </a:t>
            </a:r>
            <a:r>
              <a:rPr lang="en-US" sz="1000" dirty="0"/>
              <a:t>Six Key Elements of an Effective Talent Acquisition Strategy</a:t>
            </a:r>
            <a:br>
              <a:rPr lang="en-US" sz="1000" dirty="0"/>
            </a:br>
            <a:r>
              <a:rPr lang="en-US" sz="1000" dirty="0">
                <a:hlinkClick r:id="rId7"/>
              </a:rPr>
              <a:t>https://greenvillehr.org/images/downloads/2016_Conference_Certificate_and_Presentations/2._1c._regency_e___mcintosh___six_key_elements_of_an_effective_talent_acquisition_strategy_august_18_2016.pdf</a:t>
            </a:r>
            <a:br>
              <a:rPr lang="en-US" sz="1000" dirty="0"/>
            </a:br>
            <a:r>
              <a:rPr lang="en-US" sz="1000" dirty="0"/>
              <a:t>Enterprise Center at Salem State University </a:t>
            </a:r>
            <a:r>
              <a:rPr lang="en-US" sz="1000" dirty="0">
                <a:hlinkClick r:id="rId8"/>
              </a:rPr>
              <a:t>https://enterprisectr.org/difference-recruitment-talent-acquisition/</a:t>
            </a:r>
            <a:endParaRPr lang="en-US" sz="1000" dirty="0"/>
          </a:p>
          <a:p>
            <a:r>
              <a:rPr lang="en-US" sz="1000" b="1" dirty="0"/>
              <a:t>Slide 35</a:t>
            </a:r>
          </a:p>
          <a:p>
            <a:r>
              <a:rPr lang="en-US" sz="1000" b="1" dirty="0"/>
              <a:t>(23) </a:t>
            </a:r>
            <a:r>
              <a:rPr lang="en-US" sz="1000" dirty="0"/>
              <a:t>Revisiting The Business Case Workforce-Readiness Full Report </a:t>
            </a:r>
            <a:r>
              <a:rPr lang="en-US" sz="1000" dirty="0">
                <a:hlinkClick r:id="rId3"/>
              </a:rPr>
              <a:t>https://ivmf.syracuse.edu/article/revisiting-the-business-case-for-hiring-a-veteran/</a:t>
            </a:r>
            <a:br>
              <a:rPr lang="en-US" sz="1000" dirty="0"/>
            </a:br>
            <a:r>
              <a:rPr lang="en-US" sz="1000" b="1" dirty="0"/>
              <a:t>Slide 37</a:t>
            </a:r>
          </a:p>
          <a:p>
            <a:r>
              <a:rPr lang="en-US" sz="1000" dirty="0"/>
              <a:t>(24) Revisiting The Business Case Workforce-Readiness Full Report </a:t>
            </a:r>
            <a:r>
              <a:rPr lang="en-US" sz="1000" dirty="0">
                <a:hlinkClick r:id="rId3"/>
              </a:rPr>
              <a:t>https://ivmf.syracuse.edu/article/revisiting-the-business-case-for-hiring-a-veteran/</a:t>
            </a:r>
            <a:endParaRPr lang="en-US" sz="1000" dirty="0"/>
          </a:p>
          <a:p>
            <a:r>
              <a:rPr lang="en-US" sz="1000" b="1" dirty="0"/>
              <a:t>Slide 38</a:t>
            </a:r>
          </a:p>
          <a:p>
            <a:r>
              <a:rPr lang="en-US" sz="1000" b="1" dirty="0"/>
              <a:t>(25)</a:t>
            </a:r>
            <a:r>
              <a:rPr lang="en-US" sz="1000" dirty="0"/>
              <a:t>Bradbard, D.A., Maury, R., &amp; Armstrong, N.A. (2016, November). The Force Behind the Force: Case Profiles of Successful Military Spouse: Balancing Employment, Service, and Family (Employing Military Spouses, Paper No. 2). Syracuse, NY: Institute for Veterans and Military Families, Syracuse University </a:t>
            </a:r>
          </a:p>
          <a:p>
            <a:r>
              <a:rPr lang="en-US" sz="1000" b="1" dirty="0"/>
              <a:t>Slide 39</a:t>
            </a:r>
          </a:p>
          <a:p>
            <a:r>
              <a:rPr lang="en-US" sz="1000" b="1" dirty="0"/>
              <a:t>(26)</a:t>
            </a:r>
            <a:r>
              <a:rPr lang="en-US" sz="1000" dirty="0"/>
              <a:t>Guide to Leading Policies, Practices &amp; Resources: Supporting the Employment of Veterans &amp; Military Families</a:t>
            </a:r>
            <a:br>
              <a:rPr lang="en-US" sz="1000" dirty="0"/>
            </a:br>
            <a:r>
              <a:rPr lang="en-US" sz="1000" dirty="0">
                <a:hlinkClick r:id="rId9"/>
              </a:rPr>
              <a:t>http://toolkit.vets.syr.edu/wp-content/uploads/2012/12/GP-Guide-to-Leading-Practices.pdf</a:t>
            </a:r>
            <a:endParaRPr lang="en-US" sz="1000" dirty="0"/>
          </a:p>
          <a:p>
            <a:endParaRPr lang="en-US" sz="1200" b="1" dirty="0"/>
          </a:p>
        </p:txBody>
      </p:sp>
    </p:spTree>
    <p:extLst>
      <p:ext uri="{BB962C8B-B14F-4D97-AF65-F5344CB8AC3E}">
        <p14:creationId xmlns:p14="http://schemas.microsoft.com/office/powerpoint/2010/main" val="3056801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A9A7-996D-4124-87C5-4C4B8EDF5234}"/>
              </a:ext>
            </a:extLst>
          </p:cNvPr>
          <p:cNvSpPr>
            <a:spLocks noGrp="1"/>
          </p:cNvSpPr>
          <p:nvPr>
            <p:ph type="title" idx="4294967295"/>
          </p:nvPr>
        </p:nvSpPr>
        <p:spPr>
          <a:xfrm>
            <a:off x="1366838" y="368300"/>
            <a:ext cx="10825162" cy="792163"/>
          </a:xfrm>
        </p:spPr>
        <p:txBody>
          <a:bodyPr/>
          <a:lstStyle/>
          <a:p>
            <a:r>
              <a:rPr lang="en-US" dirty="0"/>
              <a:t>References continued</a:t>
            </a:r>
          </a:p>
        </p:txBody>
      </p:sp>
      <p:sp>
        <p:nvSpPr>
          <p:cNvPr id="3" name="TextBox 2">
            <a:extLst>
              <a:ext uri="{FF2B5EF4-FFF2-40B4-BE49-F238E27FC236}">
                <a16:creationId xmlns:a16="http://schemas.microsoft.com/office/drawing/2014/main" id="{9A0E29FE-800D-4043-894C-25C5F7A9E379}"/>
              </a:ext>
            </a:extLst>
          </p:cNvPr>
          <p:cNvSpPr txBox="1"/>
          <p:nvPr/>
        </p:nvSpPr>
        <p:spPr>
          <a:xfrm flipH="1">
            <a:off x="943642" y="1120345"/>
            <a:ext cx="8653439" cy="5632311"/>
          </a:xfrm>
          <a:prstGeom prst="rect">
            <a:avLst/>
          </a:prstGeom>
          <a:noFill/>
        </p:spPr>
        <p:txBody>
          <a:bodyPr wrap="square" rtlCol="0">
            <a:spAutoFit/>
          </a:bodyPr>
          <a:lstStyle/>
          <a:p>
            <a:r>
              <a:rPr lang="en-US" sz="1000" b="1" dirty="0"/>
              <a:t>Slide 40</a:t>
            </a:r>
          </a:p>
          <a:p>
            <a:r>
              <a:rPr lang="en-US" sz="1000" b="1" dirty="0"/>
              <a:t> (</a:t>
            </a:r>
            <a:r>
              <a:rPr lang="en-US" sz="1000" dirty="0"/>
              <a:t>27) The Monster and </a:t>
            </a:r>
            <a:r>
              <a:rPr lang="en-US" sz="1000" dirty="0" err="1"/>
              <a:t>Military.Com</a:t>
            </a:r>
            <a:r>
              <a:rPr lang="en-US" sz="1000" dirty="0"/>
              <a:t> 2018 Best Companies for Veterans</a:t>
            </a:r>
            <a:br>
              <a:rPr lang="en-US" sz="1000" dirty="0"/>
            </a:br>
            <a:r>
              <a:rPr lang="en-US" sz="1000" dirty="0">
                <a:hlinkClick r:id="rId3"/>
              </a:rPr>
              <a:t>https://www.monster.com/career-advice/article/best-companies-for-veterans</a:t>
            </a:r>
            <a:endParaRPr lang="en-US" sz="1000" b="1" dirty="0"/>
          </a:p>
          <a:p>
            <a:r>
              <a:rPr lang="en-US" sz="1000" b="1" dirty="0"/>
              <a:t>Slide 41</a:t>
            </a:r>
          </a:p>
          <a:p>
            <a:r>
              <a:rPr lang="en-US" sz="1000" b="1" dirty="0"/>
              <a:t>(28) </a:t>
            </a:r>
            <a:r>
              <a:rPr lang="en-US" sz="1000" dirty="0"/>
              <a:t>The Monster and </a:t>
            </a:r>
            <a:r>
              <a:rPr lang="en-US" sz="1000" dirty="0" err="1"/>
              <a:t>Military.Com</a:t>
            </a:r>
            <a:r>
              <a:rPr lang="en-US" sz="1000" dirty="0"/>
              <a:t> 2018 Best Companies for Veterans</a:t>
            </a:r>
            <a:br>
              <a:rPr lang="en-US" sz="1000" dirty="0"/>
            </a:br>
            <a:r>
              <a:rPr lang="en-US" sz="1000" dirty="0">
                <a:hlinkClick r:id="rId3"/>
              </a:rPr>
              <a:t>https://www.monster.com/career-advice/article/best-companies-for-veterans</a:t>
            </a:r>
            <a:endParaRPr lang="en-US" sz="1000" b="1" dirty="0">
              <a:highlight>
                <a:srgbClr val="FFFF00"/>
              </a:highlight>
            </a:endParaRPr>
          </a:p>
          <a:p>
            <a:r>
              <a:rPr lang="en-US" sz="1000" b="1" dirty="0"/>
              <a:t> Slide 42 </a:t>
            </a:r>
          </a:p>
          <a:p>
            <a:r>
              <a:rPr lang="en-US" sz="1000" b="1" dirty="0"/>
              <a:t>(29) </a:t>
            </a:r>
            <a:r>
              <a:rPr lang="en-US" sz="1000" dirty="0">
                <a:hlinkClick r:id="rId4"/>
              </a:rPr>
              <a:t>Training, Leveraging and Communicating About Military Spouses as Employees</a:t>
            </a:r>
            <a:r>
              <a:rPr lang="en-US" sz="1000" dirty="0"/>
              <a:t>, Institute for Veterans and Military Families at Syracuse University </a:t>
            </a:r>
            <a:endParaRPr lang="en-US" sz="1000" b="1" dirty="0"/>
          </a:p>
          <a:p>
            <a:r>
              <a:rPr lang="en-US" sz="1000" b="1" dirty="0"/>
              <a:t>(30)Slide 43</a:t>
            </a:r>
          </a:p>
          <a:p>
            <a:r>
              <a:rPr lang="en-US" sz="1000" dirty="0"/>
              <a:t>Managing the Employee Onboarding and Assimilation Process </a:t>
            </a:r>
            <a:r>
              <a:rPr lang="en-US" sz="1000" dirty="0">
                <a:hlinkClick r:id="rId5"/>
              </a:rPr>
              <a:t>https://www.shrm.org/ResourcesAndTools/tools-and-samples/toolkits/Pages/onboardingandassimilationprocess.aspx</a:t>
            </a:r>
            <a:endParaRPr lang="en-US" sz="1000" b="1" dirty="0"/>
          </a:p>
          <a:p>
            <a:r>
              <a:rPr lang="en-US" sz="1000" b="1" dirty="0"/>
              <a:t>Slide 44</a:t>
            </a:r>
          </a:p>
          <a:p>
            <a:r>
              <a:rPr lang="en-US" sz="1000" b="1" dirty="0"/>
              <a:t>(31)</a:t>
            </a:r>
            <a:r>
              <a:rPr lang="en-US" sz="1000" dirty="0"/>
              <a:t>What is Employee Onboarding -- And Why do You Need It?</a:t>
            </a:r>
            <a:br>
              <a:rPr lang="en-US" sz="1000" dirty="0"/>
            </a:br>
            <a:r>
              <a:rPr lang="en-US" sz="1000" dirty="0">
                <a:hlinkClick r:id="rId6"/>
              </a:rPr>
              <a:t>https://blog.shrm.org/blog/what-is-employee-onboarding-and-why-do-you-need-it?_ga=2.134765937.1297219877.1553044462-745092791.1552679618</a:t>
            </a:r>
            <a:endParaRPr lang="en-US" sz="1000" dirty="0"/>
          </a:p>
          <a:p>
            <a:r>
              <a:rPr lang="en-US" sz="1000" b="1" dirty="0"/>
              <a:t>Slide 45</a:t>
            </a:r>
          </a:p>
          <a:p>
            <a:r>
              <a:rPr lang="en-US" sz="1000" b="1" dirty="0"/>
              <a:t>(32)</a:t>
            </a:r>
            <a:r>
              <a:rPr lang="en-US" sz="1000" dirty="0"/>
              <a:t>Extreme Onboarding: How to WOW Your New Hires Rather Than Numb Them</a:t>
            </a:r>
            <a:br>
              <a:rPr lang="en-US" sz="1000" dirty="0"/>
            </a:br>
            <a:r>
              <a:rPr lang="en-US" sz="1000" dirty="0">
                <a:hlinkClick r:id="rId7"/>
              </a:rPr>
              <a:t>https://business.linkedin.com/talent-solutions/blog/2015/07/extreme-onboarding-how-to-wow-your-new-hires-rather-than-numb-them</a:t>
            </a:r>
            <a:endParaRPr lang="en-US" sz="1000" dirty="0"/>
          </a:p>
          <a:p>
            <a:r>
              <a:rPr lang="en-US" sz="1000" b="1" dirty="0"/>
              <a:t>Slide 47</a:t>
            </a:r>
          </a:p>
          <a:p>
            <a:r>
              <a:rPr lang="en-US" sz="1000" b="1" dirty="0"/>
              <a:t>(33)</a:t>
            </a:r>
            <a:r>
              <a:rPr lang="en-US" sz="1000" dirty="0"/>
              <a:t>The Monster and </a:t>
            </a:r>
            <a:r>
              <a:rPr lang="en-US" sz="1000" dirty="0" err="1"/>
              <a:t>Military.Com</a:t>
            </a:r>
            <a:r>
              <a:rPr lang="en-US" sz="1000" dirty="0"/>
              <a:t> 2018 Best Companies for Veterans </a:t>
            </a:r>
            <a:r>
              <a:rPr lang="en-US" sz="1000" dirty="0">
                <a:hlinkClick r:id="rId3"/>
              </a:rPr>
              <a:t>https://www.monster.com/career-advice/article/best-companies-for-veterans</a:t>
            </a:r>
            <a:endParaRPr lang="en-US" sz="1000" dirty="0"/>
          </a:p>
          <a:p>
            <a:r>
              <a:rPr lang="en-US" sz="1000" b="1" dirty="0"/>
              <a:t>Slide 48</a:t>
            </a:r>
          </a:p>
          <a:p>
            <a:r>
              <a:rPr lang="en-US" sz="1000" b="1" dirty="0"/>
              <a:t>(34) </a:t>
            </a:r>
            <a:r>
              <a:rPr lang="en-US" sz="1000" dirty="0"/>
              <a:t>Components of a Comprehensive Talent Development Program </a:t>
            </a:r>
            <a:r>
              <a:rPr lang="en-US" sz="1000" dirty="0">
                <a:hlinkClick r:id="rId8"/>
              </a:rPr>
              <a:t>https://medium.com/the-mission/7-components-of-a-comprehensive-talent-development-program-cec9ee368fa1</a:t>
            </a:r>
            <a:endParaRPr lang="en-US" sz="1000" dirty="0"/>
          </a:p>
          <a:p>
            <a:pPr>
              <a:spcBef>
                <a:spcPts val="600"/>
              </a:spcBef>
            </a:pPr>
            <a:r>
              <a:rPr lang="en-US" sz="1000" b="1" dirty="0"/>
              <a:t>Slide 49</a:t>
            </a:r>
            <a:br>
              <a:rPr lang="en-US" sz="1000" dirty="0"/>
            </a:br>
            <a:r>
              <a:rPr lang="en-US" sz="1000" b="1" dirty="0"/>
              <a:t>(35)</a:t>
            </a:r>
            <a:r>
              <a:rPr lang="en-US" sz="1000" dirty="0"/>
              <a:t>Components of a Comprehensive Talent Development Program </a:t>
            </a:r>
            <a:r>
              <a:rPr lang="en-US" sz="1000" dirty="0">
                <a:hlinkClick r:id="rId8"/>
              </a:rPr>
              <a:t>https://medium.com/the-mission/7-components-of-a-comprehensive-talent-development-program-cec9ee368fa1</a:t>
            </a:r>
            <a:endParaRPr lang="en-US" sz="1000" dirty="0"/>
          </a:p>
          <a:p>
            <a:pPr>
              <a:spcBef>
                <a:spcPts val="600"/>
              </a:spcBef>
            </a:pPr>
            <a:r>
              <a:rPr lang="en-US" sz="1000" b="1" dirty="0"/>
              <a:t>Slide 50: </a:t>
            </a:r>
          </a:p>
          <a:p>
            <a:r>
              <a:rPr lang="en-US" sz="1000" b="1" dirty="0"/>
              <a:t>(36) </a:t>
            </a:r>
            <a:r>
              <a:rPr lang="en-US" sz="1000" dirty="0"/>
              <a:t>The Best Talent Management Practices </a:t>
            </a:r>
            <a:r>
              <a:rPr lang="en-US" sz="1000" dirty="0">
                <a:hlinkClick r:id="rId9"/>
              </a:rPr>
              <a:t>https://www.thebalancecareers.com/best-talent-management-practices-1917671</a:t>
            </a:r>
            <a:endParaRPr lang="en-US" sz="1000" dirty="0">
              <a:highlight>
                <a:srgbClr val="FFFF00"/>
              </a:highlight>
            </a:endParaRPr>
          </a:p>
          <a:p>
            <a:r>
              <a:rPr lang="en-US" sz="1000" b="1" dirty="0"/>
              <a:t>Slide 51</a:t>
            </a:r>
          </a:p>
          <a:p>
            <a:r>
              <a:rPr lang="en-US" sz="1000" b="1" dirty="0"/>
              <a:t>(37)</a:t>
            </a:r>
            <a:r>
              <a:rPr lang="en-US" sz="1000" dirty="0"/>
              <a:t>SHRM Veteran Hiring Guidebook</a:t>
            </a:r>
          </a:p>
          <a:p>
            <a:r>
              <a:rPr lang="en-US" sz="1000" b="1" dirty="0"/>
              <a:t>Slide 52</a:t>
            </a:r>
          </a:p>
          <a:p>
            <a:r>
              <a:rPr lang="en-US" sz="1000" b="1" dirty="0"/>
              <a:t>(38)</a:t>
            </a:r>
            <a:r>
              <a:rPr lang="en-US" sz="1000" dirty="0"/>
              <a:t>Talent Development (Business case) Leading Practices Model: General Electric -- Junior Officer Leadership Program</a:t>
            </a:r>
            <a:br>
              <a:rPr lang="en-US" sz="1000" dirty="0"/>
            </a:br>
            <a:r>
              <a:rPr lang="en-US" sz="1000" dirty="0">
                <a:hlinkClick r:id="rId10"/>
              </a:rPr>
              <a:t>http://toolkit.vets.syr.edu/wp-content/uploads/2012/12/Case-GE-Junior-Officer-Leadership-Program.pdf</a:t>
            </a:r>
            <a:endParaRPr lang="en-US" sz="1000" dirty="0"/>
          </a:p>
          <a:p>
            <a:endParaRPr lang="en-US" sz="1000" dirty="0">
              <a:highlight>
                <a:srgbClr val="FFFF00"/>
              </a:highlight>
            </a:endParaRPr>
          </a:p>
          <a:p>
            <a:endParaRPr lang="en-US" sz="1000" b="1" dirty="0">
              <a:highlight>
                <a:srgbClr val="FFFF00"/>
              </a:highlight>
            </a:endParaRPr>
          </a:p>
          <a:p>
            <a:endParaRPr lang="en-US" sz="1000" b="1" dirty="0">
              <a:highlight>
                <a:srgbClr val="FFFF00"/>
              </a:highlight>
            </a:endParaRPr>
          </a:p>
        </p:txBody>
      </p:sp>
    </p:spTree>
    <p:extLst>
      <p:ext uri="{BB962C8B-B14F-4D97-AF65-F5344CB8AC3E}">
        <p14:creationId xmlns:p14="http://schemas.microsoft.com/office/powerpoint/2010/main" val="32565712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A9A7-996D-4124-87C5-4C4B8EDF5234}"/>
              </a:ext>
            </a:extLst>
          </p:cNvPr>
          <p:cNvSpPr>
            <a:spLocks noGrp="1"/>
          </p:cNvSpPr>
          <p:nvPr>
            <p:ph type="title" idx="4294967295"/>
          </p:nvPr>
        </p:nvSpPr>
        <p:spPr>
          <a:xfrm>
            <a:off x="1366838" y="368300"/>
            <a:ext cx="10825162" cy="792163"/>
          </a:xfrm>
        </p:spPr>
        <p:txBody>
          <a:bodyPr/>
          <a:lstStyle/>
          <a:p>
            <a:r>
              <a:rPr lang="en-US" dirty="0"/>
              <a:t>References continued</a:t>
            </a:r>
          </a:p>
        </p:txBody>
      </p:sp>
      <p:sp>
        <p:nvSpPr>
          <p:cNvPr id="4" name="TextBox 3">
            <a:extLst>
              <a:ext uri="{FF2B5EF4-FFF2-40B4-BE49-F238E27FC236}">
                <a16:creationId xmlns:a16="http://schemas.microsoft.com/office/drawing/2014/main" id="{CDFC4AB4-6A76-4D53-8D42-17248670A09F}"/>
              </a:ext>
            </a:extLst>
          </p:cNvPr>
          <p:cNvSpPr txBox="1"/>
          <p:nvPr/>
        </p:nvSpPr>
        <p:spPr>
          <a:xfrm flipH="1">
            <a:off x="846334" y="1318055"/>
            <a:ext cx="9988379" cy="2708434"/>
          </a:xfrm>
          <a:prstGeom prst="rect">
            <a:avLst/>
          </a:prstGeom>
          <a:noFill/>
        </p:spPr>
        <p:txBody>
          <a:bodyPr wrap="square" rtlCol="0">
            <a:spAutoFit/>
          </a:bodyPr>
          <a:lstStyle/>
          <a:p>
            <a:r>
              <a:rPr lang="en-US" sz="1000" b="1" dirty="0"/>
              <a:t>Slide 53 </a:t>
            </a:r>
          </a:p>
          <a:p>
            <a:r>
              <a:rPr lang="en-US" sz="1000" b="1" dirty="0"/>
              <a:t>(39)</a:t>
            </a:r>
            <a:r>
              <a:rPr lang="en-US" sz="1000" dirty="0"/>
              <a:t>5</a:t>
            </a:r>
            <a:r>
              <a:rPr lang="en-US" sz="1000" b="1" dirty="0"/>
              <a:t> </a:t>
            </a:r>
            <a:r>
              <a:rPr lang="en-US" sz="1000" dirty="0"/>
              <a:t>Steps to Developing an Internal Mobility Strategy </a:t>
            </a:r>
            <a:r>
              <a:rPr lang="en-US" sz="1000" dirty="0">
                <a:hlinkClick r:id="rId3"/>
              </a:rPr>
              <a:t>https://www.phenompeople.com/blog/_-steps-to-developing-an-internal-mobility-strategy</a:t>
            </a:r>
            <a:endParaRPr lang="en-US" sz="1000" dirty="0"/>
          </a:p>
          <a:p>
            <a:r>
              <a:rPr lang="en-US" sz="1000" b="1" dirty="0"/>
              <a:t>Slide 54</a:t>
            </a:r>
          </a:p>
          <a:p>
            <a:r>
              <a:rPr lang="en-US" sz="1000" b="1" dirty="0"/>
              <a:t>(40)</a:t>
            </a:r>
          </a:p>
          <a:p>
            <a:r>
              <a:rPr lang="en-US" sz="1000" dirty="0"/>
              <a:t>7 Ways to Foster Internal Talent Mobility </a:t>
            </a:r>
            <a:r>
              <a:rPr lang="en-US" sz="1000" dirty="0">
                <a:hlinkClick r:id="rId4"/>
              </a:rPr>
              <a:t>https://trainingindustry.com/articles/performance-management/7-ways-to-foster-internal-talent-mobility/</a:t>
            </a:r>
            <a:endParaRPr lang="en-US" sz="1000" b="1" dirty="0"/>
          </a:p>
          <a:p>
            <a:r>
              <a:rPr lang="en-US" sz="1000" b="1" dirty="0"/>
              <a:t>Slide 55</a:t>
            </a:r>
          </a:p>
          <a:p>
            <a:r>
              <a:rPr lang="en-US" sz="1000" b="1" dirty="0"/>
              <a:t>(41)</a:t>
            </a:r>
            <a:r>
              <a:rPr lang="en-US" sz="1000" dirty="0"/>
              <a:t>Best Practices for Talent Mobility http://www.businessworld.in/article/Best-Practices-For-Talent-Mobility/14-01-2018-137191/</a:t>
            </a:r>
            <a:br>
              <a:rPr lang="en-US" sz="1000" dirty="0"/>
            </a:br>
            <a:r>
              <a:rPr lang="en-US" sz="1000" b="1" dirty="0"/>
              <a:t>(42)</a:t>
            </a:r>
            <a:r>
              <a:rPr lang="en-US" sz="1000" dirty="0"/>
              <a:t>Why You Should Let Your Employees Try Different Jobs (It Works for Google and Spotify)</a:t>
            </a:r>
            <a:br>
              <a:rPr lang="en-US" sz="1000" dirty="0"/>
            </a:br>
            <a:r>
              <a:rPr lang="en-US" sz="1000" dirty="0">
                <a:hlinkClick r:id="rId5"/>
              </a:rPr>
              <a:t>https://www.inc.com/adam-robinson/google-spotify-prevent-burnout-by-letting-employees-switch-jobs-heres-how-you-can-dosame.html</a:t>
            </a:r>
            <a:endParaRPr lang="en-US" sz="1000" dirty="0"/>
          </a:p>
          <a:p>
            <a:r>
              <a:rPr lang="en-US" sz="1000" b="1" dirty="0"/>
              <a:t>Slide 56</a:t>
            </a:r>
          </a:p>
          <a:p>
            <a:r>
              <a:rPr lang="en-US" sz="1000" b="1" dirty="0"/>
              <a:t>(43)</a:t>
            </a:r>
            <a:r>
              <a:rPr lang="en-US" sz="1000" dirty="0"/>
              <a:t>Training and Professional Development- Proven Practices and ‘How-</a:t>
            </a:r>
            <a:r>
              <a:rPr lang="en-US" sz="1000" dirty="0" err="1"/>
              <a:t>Tos</a:t>
            </a:r>
            <a:r>
              <a:rPr lang="en-US" sz="1000" dirty="0"/>
              <a:t>’</a:t>
            </a:r>
            <a:br>
              <a:rPr lang="en-US" sz="1000" dirty="0"/>
            </a:br>
            <a:r>
              <a:rPr lang="en-US" sz="1000" dirty="0">
                <a:hlinkClick r:id="rId6"/>
              </a:rPr>
              <a:t>http://toolkit.vets.syr.edu/wp-content/uploads/2012/12/LP-Brief-2-Training-and-Professional-Development-How-tos.pdf</a:t>
            </a:r>
            <a:endParaRPr lang="en-US" sz="1000" dirty="0"/>
          </a:p>
          <a:p>
            <a:r>
              <a:rPr lang="en-US" sz="1000" b="1" dirty="0"/>
              <a:t>Slide 57</a:t>
            </a:r>
          </a:p>
          <a:p>
            <a:r>
              <a:rPr lang="en-US" sz="1000" dirty="0"/>
              <a:t>Best Practice Case Study of Internal Mobility at Sodexo </a:t>
            </a:r>
            <a:r>
              <a:rPr lang="en-US" sz="1000" dirty="0">
                <a:hlinkClick r:id="rId7"/>
              </a:rPr>
              <a:t>https://universumglobal.com/insights/best-practice-case-study-internal-mobility-sodexo</a:t>
            </a:r>
            <a:endParaRPr lang="en-US" sz="1000" dirty="0"/>
          </a:p>
          <a:p>
            <a:r>
              <a:rPr lang="en-US" sz="1000" b="1" dirty="0"/>
              <a:t>Slide 58</a:t>
            </a:r>
          </a:p>
          <a:p>
            <a:r>
              <a:rPr lang="en-US" sz="1000" dirty="0"/>
              <a:t>(44)Best Practice Case Study of Internal Mobility at Sodexo </a:t>
            </a:r>
            <a:r>
              <a:rPr lang="en-US" sz="1000" dirty="0">
                <a:hlinkClick r:id="rId8"/>
              </a:rPr>
              <a:t>https://universumglobal.com/insights/best-practice-case-study-internal-mobility-sodexo/</a:t>
            </a:r>
            <a:endParaRPr lang="en-US" sz="1000" b="1" dirty="0"/>
          </a:p>
          <a:p>
            <a:endParaRPr lang="en-US" sz="1000" b="1" dirty="0"/>
          </a:p>
        </p:txBody>
      </p:sp>
    </p:spTree>
    <p:extLst>
      <p:ext uri="{BB962C8B-B14F-4D97-AF65-F5344CB8AC3E}">
        <p14:creationId xmlns:p14="http://schemas.microsoft.com/office/powerpoint/2010/main" val="234849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8EB1-474C-41C6-ACCC-FEFF6DC7CD1F}"/>
              </a:ext>
            </a:extLst>
          </p:cNvPr>
          <p:cNvSpPr>
            <a:spLocks noGrp="1"/>
          </p:cNvSpPr>
          <p:nvPr>
            <p:ph type="title" idx="4294967295"/>
          </p:nvPr>
        </p:nvSpPr>
        <p:spPr>
          <a:xfrm>
            <a:off x="304800" y="229283"/>
            <a:ext cx="8243582" cy="792163"/>
          </a:xfrm>
        </p:spPr>
        <p:txBody>
          <a:bodyPr>
            <a:normAutofit fontScale="90000"/>
          </a:bodyPr>
          <a:lstStyle/>
          <a:p>
            <a:r>
              <a:rPr lang="en-US" sz="3000" b="1" dirty="0">
                <a:solidFill>
                  <a:srgbClr val="1B3B68"/>
                </a:solidFill>
                <a:latin typeface="Proxima Nova Extrabold" panose="02000506030000020004"/>
              </a:rPr>
              <a:t>YET, SOME VETERANS FACE EMPLOYMENT DIFFICULTIES</a:t>
            </a:r>
          </a:p>
        </p:txBody>
      </p:sp>
      <p:sp>
        <p:nvSpPr>
          <p:cNvPr id="4" name="Rectangle 3">
            <a:extLst>
              <a:ext uri="{FF2B5EF4-FFF2-40B4-BE49-F238E27FC236}">
                <a16:creationId xmlns:a16="http://schemas.microsoft.com/office/drawing/2014/main" id="{2427B602-7511-4131-B3EF-8DD762B12C3A}"/>
              </a:ext>
            </a:extLst>
          </p:cNvPr>
          <p:cNvSpPr/>
          <p:nvPr/>
        </p:nvSpPr>
        <p:spPr>
          <a:xfrm>
            <a:off x="0" y="1281672"/>
            <a:ext cx="12192000" cy="27798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1995F2-5330-4E11-803D-D7E9F0D3C6ED}"/>
              </a:ext>
            </a:extLst>
          </p:cNvPr>
          <p:cNvSpPr/>
          <p:nvPr/>
        </p:nvSpPr>
        <p:spPr>
          <a:xfrm>
            <a:off x="0" y="4182748"/>
            <a:ext cx="12192000" cy="138687"/>
          </a:xfrm>
          <a:prstGeom prst="rect">
            <a:avLst/>
          </a:prstGeom>
          <a:solidFill>
            <a:srgbClr val="50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BD59"/>
              </a:solidFill>
            </a:endParaRPr>
          </a:p>
        </p:txBody>
      </p:sp>
      <p:grpSp>
        <p:nvGrpSpPr>
          <p:cNvPr id="16" name="Group 15">
            <a:extLst>
              <a:ext uri="{FF2B5EF4-FFF2-40B4-BE49-F238E27FC236}">
                <a16:creationId xmlns:a16="http://schemas.microsoft.com/office/drawing/2014/main" id="{E346FCAC-747E-4D80-ABE2-D55DD99607D6}"/>
              </a:ext>
            </a:extLst>
          </p:cNvPr>
          <p:cNvGrpSpPr/>
          <p:nvPr/>
        </p:nvGrpSpPr>
        <p:grpSpPr>
          <a:xfrm>
            <a:off x="2941804" y="1691546"/>
            <a:ext cx="8945396" cy="2010627"/>
            <a:chOff x="2941804" y="2122256"/>
            <a:chExt cx="8945396" cy="2010627"/>
          </a:xfrm>
        </p:grpSpPr>
        <p:sp>
          <p:nvSpPr>
            <p:cNvPr id="6" name="Rectangle 5">
              <a:extLst>
                <a:ext uri="{FF2B5EF4-FFF2-40B4-BE49-F238E27FC236}">
                  <a16:creationId xmlns:a16="http://schemas.microsoft.com/office/drawing/2014/main" id="{2E3F43F7-13D6-4377-8E4A-247295ECE4ED}"/>
                </a:ext>
              </a:extLst>
            </p:cNvPr>
            <p:cNvSpPr/>
            <p:nvPr/>
          </p:nvSpPr>
          <p:spPr>
            <a:xfrm>
              <a:off x="2941804" y="2122256"/>
              <a:ext cx="8945396" cy="978729"/>
            </a:xfrm>
            <a:prstGeom prst="rect">
              <a:avLst/>
            </a:prstGeom>
          </p:spPr>
          <p:txBody>
            <a:bodyPr wrap="square" lIns="0" rIns="0" anchor="b" anchorCtr="0">
              <a:spAutoFit/>
            </a:bodyPr>
            <a:lstStyle/>
            <a:p>
              <a:pPr>
                <a:lnSpc>
                  <a:spcPct val="90000"/>
                </a:lnSpc>
                <a:spcAft>
                  <a:spcPts val="800"/>
                </a:spcAft>
              </a:pPr>
              <a:r>
                <a:rPr lang="en-US" sz="3200" b="1" dirty="0">
                  <a:solidFill>
                    <a:srgbClr val="333333"/>
                  </a:solidFill>
                  <a:latin typeface="Proxima Nova Light"/>
                  <a:cs typeface="Times New Roman" panose="02020603050405020304" pitchFamily="18" charset="0"/>
                </a:rPr>
                <a:t>of veterans indicated there were obstacles </a:t>
              </a:r>
              <a:br>
                <a:rPr lang="en-US" sz="3200" b="1" dirty="0">
                  <a:solidFill>
                    <a:srgbClr val="333333"/>
                  </a:solidFill>
                  <a:latin typeface="Proxima Nova Light"/>
                  <a:cs typeface="Times New Roman" panose="02020603050405020304" pitchFamily="18" charset="0"/>
                </a:rPr>
              </a:br>
              <a:r>
                <a:rPr lang="en-US" sz="3200" b="1" dirty="0">
                  <a:solidFill>
                    <a:srgbClr val="333333"/>
                  </a:solidFill>
                  <a:latin typeface="Proxima Nova Light"/>
                  <a:cs typeface="Times New Roman" panose="02020603050405020304" pitchFamily="18" charset="0"/>
                </a:rPr>
                <a:t>in attaining employment. </a:t>
              </a:r>
              <a:endParaRPr lang="en-GB" sz="3200" b="1" baseline="30000" dirty="0">
                <a:solidFill>
                  <a:srgbClr val="333333"/>
                </a:solidFill>
                <a:latin typeface="Proxima Nova Light"/>
                <a:cs typeface="Times New Roman" panose="02020603050405020304" pitchFamily="18" charset="0"/>
              </a:endParaRPr>
            </a:p>
          </p:txBody>
        </p:sp>
        <p:cxnSp>
          <p:nvCxnSpPr>
            <p:cNvPr id="7" name="Straight Connector 6">
              <a:extLst>
                <a:ext uri="{FF2B5EF4-FFF2-40B4-BE49-F238E27FC236}">
                  <a16:creationId xmlns:a16="http://schemas.microsoft.com/office/drawing/2014/main" id="{EF053D7B-C0B9-4F6E-9352-FA3BAA31C4C4}"/>
                </a:ext>
              </a:extLst>
            </p:cNvPr>
            <p:cNvCxnSpPr/>
            <p:nvPr/>
          </p:nvCxnSpPr>
          <p:spPr>
            <a:xfrm>
              <a:off x="2941804" y="3274966"/>
              <a:ext cx="89428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593D992-4B87-4500-91C5-5D639B7CC418}"/>
                </a:ext>
              </a:extLst>
            </p:cNvPr>
            <p:cNvSpPr/>
            <p:nvPr/>
          </p:nvSpPr>
          <p:spPr>
            <a:xfrm>
              <a:off x="2941804" y="3488861"/>
              <a:ext cx="8945396" cy="644022"/>
            </a:xfrm>
            <a:prstGeom prst="rect">
              <a:avLst/>
            </a:prstGeom>
          </p:spPr>
          <p:txBody>
            <a:bodyPr wrap="square" lIns="0" tIns="0" rIns="0" bIns="0" anchor="t" anchorCtr="0">
              <a:spAutoFit/>
            </a:bodyPr>
            <a:lstStyle/>
            <a:p>
              <a:pPr>
                <a:lnSpc>
                  <a:spcPct val="107000"/>
                </a:lnSpc>
                <a:spcAft>
                  <a:spcPts val="800"/>
                </a:spcAft>
              </a:pPr>
              <a:r>
                <a:rPr lang="en-US" sz="2000" dirty="0">
                  <a:solidFill>
                    <a:srgbClr val="333333"/>
                  </a:solidFill>
                  <a:latin typeface="Proxima Nova Light"/>
                </a:rPr>
                <a:t>Once employed, nearly half of veterans left their first post-separation position </a:t>
              </a:r>
              <a:br>
                <a:rPr lang="en-US" sz="2000" dirty="0">
                  <a:solidFill>
                    <a:srgbClr val="333333"/>
                  </a:solidFill>
                  <a:latin typeface="Proxima Nova Light"/>
                </a:rPr>
              </a:br>
              <a:r>
                <a:rPr lang="en-US" sz="2000" dirty="0">
                  <a:solidFill>
                    <a:srgbClr val="333333"/>
                  </a:solidFill>
                  <a:latin typeface="Proxima Nova Light"/>
                </a:rPr>
                <a:t>in the first year and more than 65% left their first job within two years. </a:t>
              </a:r>
              <a:r>
                <a:rPr lang="en-US" sz="2000" baseline="30000" dirty="0">
                  <a:solidFill>
                    <a:srgbClr val="333333"/>
                  </a:solidFill>
                  <a:latin typeface="Proxima Nova Light"/>
                </a:rPr>
                <a:t>(7)</a:t>
              </a:r>
              <a:endParaRPr lang="en-GB" sz="2000" baseline="30000" dirty="0">
                <a:solidFill>
                  <a:srgbClr val="333333"/>
                </a:solidFill>
                <a:latin typeface="Proxima Nova Light"/>
              </a:endParaRPr>
            </a:p>
          </p:txBody>
        </p:sp>
      </p:grpSp>
      <p:sp>
        <p:nvSpPr>
          <p:cNvPr id="12" name="Oval 11">
            <a:extLst>
              <a:ext uri="{FF2B5EF4-FFF2-40B4-BE49-F238E27FC236}">
                <a16:creationId xmlns:a16="http://schemas.microsoft.com/office/drawing/2014/main" id="{DEA28B25-A502-40F9-9C9D-3EC250ADBC16}"/>
              </a:ext>
            </a:extLst>
          </p:cNvPr>
          <p:cNvSpPr/>
          <p:nvPr/>
        </p:nvSpPr>
        <p:spPr>
          <a:xfrm>
            <a:off x="813550" y="2316521"/>
            <a:ext cx="1611453" cy="1611452"/>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4F4E205D-B522-425D-BF3C-B2673C431CDA}"/>
              </a:ext>
            </a:extLst>
          </p:cNvPr>
          <p:cNvGraphicFramePr/>
          <p:nvPr>
            <p:extLst>
              <p:ext uri="{D42A27DB-BD31-4B8C-83A1-F6EECF244321}">
                <p14:modId xmlns:p14="http://schemas.microsoft.com/office/powerpoint/2010/main" val="906168252"/>
              </p:ext>
            </p:extLst>
          </p:nvPr>
        </p:nvGraphicFramePr>
        <p:xfrm>
          <a:off x="0" y="1606502"/>
          <a:ext cx="3238552" cy="2159034"/>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607AB423-7990-4FB7-B79A-D2D266CE9BC4}"/>
              </a:ext>
            </a:extLst>
          </p:cNvPr>
          <p:cNvSpPr/>
          <p:nvPr/>
        </p:nvSpPr>
        <p:spPr>
          <a:xfrm>
            <a:off x="683004" y="2347465"/>
            <a:ext cx="1872545" cy="677108"/>
          </a:xfrm>
          <a:prstGeom prst="rect">
            <a:avLst/>
          </a:prstGeom>
        </p:spPr>
        <p:txBody>
          <a:bodyPr wrap="square" lIns="0" tIns="0" rIns="0" bIns="0">
            <a:spAutoFit/>
          </a:bodyPr>
          <a:lstStyle/>
          <a:p>
            <a:pPr algn="ctr"/>
            <a:r>
              <a:rPr lang="en-US" sz="4400" b="1" dirty="0">
                <a:solidFill>
                  <a:srgbClr val="333333"/>
                </a:solidFill>
                <a:latin typeface="Proxima Nova Light"/>
              </a:rPr>
              <a:t>90</a:t>
            </a:r>
            <a:r>
              <a:rPr lang="en-US" sz="3200" b="1" dirty="0">
                <a:solidFill>
                  <a:srgbClr val="333333"/>
                </a:solidFill>
                <a:latin typeface="Proxima Nova Light"/>
              </a:rPr>
              <a:t>%</a:t>
            </a:r>
            <a:endParaRPr lang="en-US" sz="4400" b="1" dirty="0">
              <a:solidFill>
                <a:srgbClr val="333333"/>
              </a:solidFill>
              <a:latin typeface="Proxima Nova Light"/>
            </a:endParaRPr>
          </a:p>
        </p:txBody>
      </p:sp>
      <p:sp>
        <p:nvSpPr>
          <p:cNvPr id="15" name="Rectangle 14">
            <a:extLst>
              <a:ext uri="{FF2B5EF4-FFF2-40B4-BE49-F238E27FC236}">
                <a16:creationId xmlns:a16="http://schemas.microsoft.com/office/drawing/2014/main" id="{45F9E5ED-9652-4A77-9AFD-DA71986B59FC}"/>
              </a:ext>
            </a:extLst>
          </p:cNvPr>
          <p:cNvSpPr/>
          <p:nvPr/>
        </p:nvSpPr>
        <p:spPr>
          <a:xfrm>
            <a:off x="444137" y="4659070"/>
            <a:ext cx="11366484" cy="923330"/>
          </a:xfrm>
          <a:prstGeom prst="rect">
            <a:avLst/>
          </a:prstGeom>
        </p:spPr>
        <p:txBody>
          <a:bodyPr wrap="square" lIns="0" tIns="0" rIns="0" bIns="0">
            <a:spAutoFit/>
          </a:bodyPr>
          <a:lstStyle/>
          <a:p>
            <a:pPr algn="ctr"/>
            <a:r>
              <a:rPr lang="en-US" sz="2000" dirty="0">
                <a:solidFill>
                  <a:srgbClr val="333333"/>
                </a:solidFill>
                <a:latin typeface="Proxima Nova Light"/>
              </a:rPr>
              <a:t>Your veteran employment program </a:t>
            </a:r>
            <a:r>
              <a:rPr lang="en-US" sz="2000" b="1" dirty="0">
                <a:solidFill>
                  <a:srgbClr val="333333"/>
                </a:solidFill>
                <a:latin typeface="Proxima Nova Light"/>
              </a:rPr>
              <a:t>–lead and managed by HR professionals and a proactive, </a:t>
            </a:r>
            <a:br>
              <a:rPr lang="en-US" sz="2000" b="1" dirty="0">
                <a:solidFill>
                  <a:srgbClr val="333333"/>
                </a:solidFill>
                <a:latin typeface="Proxima Nova Light"/>
              </a:rPr>
            </a:br>
            <a:r>
              <a:rPr lang="en-US" sz="2000" b="1" dirty="0">
                <a:solidFill>
                  <a:srgbClr val="333333"/>
                </a:solidFill>
                <a:latin typeface="Proxima Nova Light"/>
              </a:rPr>
              <a:t>well-informed veteran– </a:t>
            </a:r>
            <a:r>
              <a:rPr lang="en-US" sz="2000" dirty="0">
                <a:solidFill>
                  <a:srgbClr val="333333"/>
                </a:solidFill>
                <a:latin typeface="Proxima Nova Light"/>
              </a:rPr>
              <a:t>can mitigate these challenges. This is a win-win for employers and veterans.</a:t>
            </a:r>
          </a:p>
        </p:txBody>
      </p:sp>
    </p:spTree>
    <p:extLst>
      <p:ext uri="{BB962C8B-B14F-4D97-AF65-F5344CB8AC3E}">
        <p14:creationId xmlns:p14="http://schemas.microsoft.com/office/powerpoint/2010/main" val="1178305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6EED66-4687-4915-B65F-1823C1A81994}"/>
              </a:ext>
            </a:extLst>
          </p:cNvPr>
          <p:cNvSpPr txBox="1"/>
          <p:nvPr/>
        </p:nvSpPr>
        <p:spPr>
          <a:xfrm>
            <a:off x="276435" y="1859339"/>
            <a:ext cx="7887956" cy="3416320"/>
          </a:xfrm>
          <a:prstGeom prst="rect">
            <a:avLst/>
          </a:prstGeom>
          <a:noFill/>
        </p:spPr>
        <p:txBody>
          <a:bodyPr wrap="square" rtlCol="0">
            <a:spAutoFit/>
          </a:bodyPr>
          <a:lstStyle/>
          <a:p>
            <a:endParaRPr lang="en-US" dirty="0">
              <a:solidFill>
                <a:srgbClr val="333333"/>
              </a:solidFill>
              <a:latin typeface="Proxima Nova Light"/>
            </a:endParaRPr>
          </a:p>
          <a:p>
            <a:r>
              <a:rPr lang="en-US" dirty="0">
                <a:solidFill>
                  <a:srgbClr val="333333"/>
                </a:solidFill>
                <a:latin typeface="Proxima Nova Light"/>
              </a:rPr>
              <a:t>These challenges often include:</a:t>
            </a:r>
          </a:p>
          <a:p>
            <a:endParaRPr lang="en-US" dirty="0">
              <a:solidFill>
                <a:srgbClr val="333333"/>
              </a:solidFill>
              <a:latin typeface="Proxima Nova Light"/>
            </a:endParaRPr>
          </a:p>
          <a:p>
            <a:pPr marL="742950" lvl="1" indent="-285750">
              <a:buFont typeface="Arial" panose="020B0604020202020204" pitchFamily="34" charset="0"/>
              <a:buChar char="•"/>
            </a:pPr>
            <a:r>
              <a:rPr lang="en-US" dirty="0">
                <a:solidFill>
                  <a:srgbClr val="333333"/>
                </a:solidFill>
                <a:latin typeface="Proxima Nova Light"/>
              </a:rPr>
              <a:t>Finding employment that is a good fit.</a:t>
            </a:r>
          </a:p>
          <a:p>
            <a:pPr marL="742950" lvl="1" indent="-285750">
              <a:buFont typeface="Arial" panose="020B0604020202020204" pitchFamily="34" charset="0"/>
              <a:buChar char="•"/>
            </a:pPr>
            <a:r>
              <a:rPr lang="en-US" dirty="0">
                <a:solidFill>
                  <a:srgbClr val="333333"/>
                </a:solidFill>
                <a:latin typeface="Proxima Nova Light"/>
              </a:rPr>
              <a:t>Finding employment in a new career field while continuing to utilize the skills learned in the military.</a:t>
            </a:r>
          </a:p>
          <a:p>
            <a:pPr marL="742950" lvl="1" indent="-285750">
              <a:buFont typeface="Arial" panose="020B0604020202020204" pitchFamily="34" charset="0"/>
              <a:buChar char="•"/>
            </a:pPr>
            <a:r>
              <a:rPr lang="en-US" dirty="0">
                <a:solidFill>
                  <a:srgbClr val="333333"/>
                </a:solidFill>
                <a:latin typeface="Proxima Nova Light"/>
              </a:rPr>
              <a:t>Finding work that is meaningful.  </a:t>
            </a:r>
          </a:p>
          <a:p>
            <a:pPr marL="742950" lvl="1" indent="-285750">
              <a:buFont typeface="Arial" panose="020B0604020202020204" pitchFamily="34" charset="0"/>
              <a:buChar char="•"/>
            </a:pPr>
            <a:r>
              <a:rPr lang="en-US" dirty="0">
                <a:solidFill>
                  <a:srgbClr val="333333"/>
                </a:solidFill>
                <a:latin typeface="Proxima Nova Light"/>
              </a:rPr>
              <a:t>Translating military experience into civilian terms on a civilian resume.</a:t>
            </a:r>
          </a:p>
          <a:p>
            <a:pPr marL="742950" lvl="1" indent="-285750">
              <a:buFont typeface="Arial" panose="020B0604020202020204" pitchFamily="34" charset="0"/>
              <a:buChar char="•"/>
            </a:pPr>
            <a:r>
              <a:rPr lang="en-US" dirty="0">
                <a:solidFill>
                  <a:srgbClr val="333333"/>
                </a:solidFill>
                <a:latin typeface="Proxima Nova Light"/>
              </a:rPr>
              <a:t>Navigating the civilian workforce.</a:t>
            </a:r>
          </a:p>
          <a:p>
            <a:pPr marL="742950" lvl="1" indent="-285750">
              <a:buFont typeface="Arial" panose="020B0604020202020204" pitchFamily="34" charset="0"/>
              <a:buChar char="•"/>
            </a:pPr>
            <a:r>
              <a:rPr lang="en-US" dirty="0">
                <a:solidFill>
                  <a:srgbClr val="333333"/>
                </a:solidFill>
                <a:latin typeface="Proxima Nova Light"/>
              </a:rPr>
              <a:t>Preparing for the transition process. </a:t>
            </a:r>
          </a:p>
          <a:p>
            <a:pPr marL="742950" lvl="1" indent="-285750">
              <a:buFont typeface="Arial" panose="020B0604020202020204" pitchFamily="34" charset="0"/>
              <a:buChar char="•"/>
            </a:pPr>
            <a:r>
              <a:rPr lang="en-US" dirty="0">
                <a:solidFill>
                  <a:srgbClr val="333333"/>
                </a:solidFill>
                <a:latin typeface="Proxima Nova Light"/>
              </a:rPr>
              <a:t>Navigating physical disabilities or invisible wounds. (e.g., PTSD, TBI)</a:t>
            </a:r>
          </a:p>
        </p:txBody>
      </p:sp>
      <p:sp>
        <p:nvSpPr>
          <p:cNvPr id="3" name="TextBox 2">
            <a:extLst>
              <a:ext uri="{FF2B5EF4-FFF2-40B4-BE49-F238E27FC236}">
                <a16:creationId xmlns:a16="http://schemas.microsoft.com/office/drawing/2014/main" id="{C989E098-30FA-4733-B33A-50AD63C95AAE}"/>
              </a:ext>
            </a:extLst>
          </p:cNvPr>
          <p:cNvSpPr txBox="1"/>
          <p:nvPr/>
        </p:nvSpPr>
        <p:spPr>
          <a:xfrm>
            <a:off x="276435" y="226118"/>
            <a:ext cx="7573152" cy="1815882"/>
          </a:xfrm>
          <a:prstGeom prst="rect">
            <a:avLst/>
          </a:prstGeom>
          <a:noFill/>
        </p:spPr>
        <p:txBody>
          <a:bodyPr wrap="square" rtlCol="0">
            <a:spAutoFit/>
          </a:bodyPr>
          <a:lstStyle/>
          <a:p>
            <a:r>
              <a:rPr lang="en-US" sz="2800" b="1" dirty="0">
                <a:solidFill>
                  <a:srgbClr val="1B3B68"/>
                </a:solidFill>
                <a:latin typeface="Proxima Nova Extrabold" panose="02000506030000020004"/>
              </a:rPr>
              <a:t>VETERANS REPORT THAT EMPLOYMENT IS ONE OF THEIR TOP STRUGGLES DURING THEIR TRANSITION FROM THE MILITARY</a:t>
            </a:r>
          </a:p>
        </p:txBody>
      </p:sp>
    </p:spTree>
    <p:extLst>
      <p:ext uri="{BB962C8B-B14F-4D97-AF65-F5344CB8AC3E}">
        <p14:creationId xmlns:p14="http://schemas.microsoft.com/office/powerpoint/2010/main" val="156371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027F2-6197-4B53-9F66-364991F66648}"/>
              </a:ext>
            </a:extLst>
          </p:cNvPr>
          <p:cNvSpPr txBox="1"/>
          <p:nvPr/>
        </p:nvSpPr>
        <p:spPr>
          <a:xfrm>
            <a:off x="481248" y="2169090"/>
            <a:ext cx="4022271" cy="2677656"/>
          </a:xfrm>
          <a:prstGeom prst="rect">
            <a:avLst/>
          </a:prstGeom>
          <a:noFill/>
        </p:spPr>
        <p:txBody>
          <a:bodyPr wrap="square" rtlCol="0">
            <a:spAutoFit/>
          </a:bodyPr>
          <a:lstStyle/>
          <a:p>
            <a:r>
              <a:rPr lang="en-US" sz="1400" b="1" dirty="0">
                <a:solidFill>
                  <a:srgbClr val="333333"/>
                </a:solidFill>
                <a:latin typeface="Proxima Nova Light"/>
              </a:rPr>
              <a:t>84% </a:t>
            </a:r>
            <a:r>
              <a:rPr lang="en-US" sz="1400" dirty="0">
                <a:solidFill>
                  <a:srgbClr val="333333"/>
                </a:solidFill>
                <a:latin typeface="Proxima Nova Light"/>
              </a:rPr>
              <a:t>of Military Spouses have Some College</a:t>
            </a:r>
          </a:p>
          <a:p>
            <a:r>
              <a:rPr lang="en-US" sz="1400" b="1" dirty="0">
                <a:solidFill>
                  <a:srgbClr val="333333"/>
                </a:solidFill>
                <a:latin typeface="Proxima Nova Light"/>
              </a:rPr>
              <a:t>25% </a:t>
            </a:r>
            <a:r>
              <a:rPr lang="en-US" sz="1400" dirty="0">
                <a:solidFill>
                  <a:srgbClr val="333333"/>
                </a:solidFill>
                <a:latin typeface="Proxima Nova Light"/>
              </a:rPr>
              <a:t>have a bachelor’s degree</a:t>
            </a:r>
          </a:p>
          <a:p>
            <a:r>
              <a:rPr lang="en-US" sz="1400" b="1" dirty="0">
                <a:solidFill>
                  <a:srgbClr val="333333"/>
                </a:solidFill>
                <a:latin typeface="Proxima Nova Light"/>
              </a:rPr>
              <a:t>10% </a:t>
            </a:r>
            <a:r>
              <a:rPr lang="en-US" sz="1400" dirty="0">
                <a:solidFill>
                  <a:srgbClr val="333333"/>
                </a:solidFill>
                <a:latin typeface="Proxima Nova Light"/>
              </a:rPr>
              <a:t>have advanced degrees </a:t>
            </a:r>
          </a:p>
          <a:p>
            <a:r>
              <a:rPr lang="en-US" sz="1400" b="1" dirty="0">
                <a:solidFill>
                  <a:srgbClr val="333333"/>
                </a:solidFill>
                <a:latin typeface="Proxima Nova Light"/>
              </a:rPr>
              <a:t>56% </a:t>
            </a:r>
            <a:r>
              <a:rPr lang="en-US" sz="1400" dirty="0">
                <a:solidFill>
                  <a:srgbClr val="333333"/>
                </a:solidFill>
                <a:latin typeface="Proxima Nova Light"/>
              </a:rPr>
              <a:t>of employed spouses report they are working in the area of their education or training</a:t>
            </a:r>
          </a:p>
          <a:p>
            <a:endParaRPr lang="en-US" sz="1400" dirty="0">
              <a:solidFill>
                <a:srgbClr val="333333"/>
              </a:solidFill>
              <a:latin typeface="Proxima Nova Light"/>
            </a:endParaRPr>
          </a:p>
          <a:p>
            <a:r>
              <a:rPr lang="en-US" sz="1400" b="1" dirty="0">
                <a:solidFill>
                  <a:srgbClr val="333333"/>
                </a:solidFill>
                <a:latin typeface="Proxima Nova Light"/>
              </a:rPr>
              <a:t>The higher the education level, the larger the income gap between active-duty spouses and their civilian counterparts</a:t>
            </a:r>
          </a:p>
          <a:p>
            <a:endParaRPr lang="en-US" sz="1400" b="1" dirty="0">
              <a:solidFill>
                <a:srgbClr val="333333"/>
              </a:solidFill>
              <a:latin typeface="Proxima Nova Light"/>
            </a:endParaRPr>
          </a:p>
          <a:p>
            <a:endParaRPr lang="en-US" sz="1400" dirty="0">
              <a:solidFill>
                <a:srgbClr val="333333"/>
              </a:solidFill>
              <a:latin typeface="Proxima Nova Light"/>
            </a:endParaRPr>
          </a:p>
          <a:p>
            <a:endParaRPr lang="en-US" sz="1400" dirty="0">
              <a:solidFill>
                <a:srgbClr val="333333"/>
              </a:solidFill>
              <a:latin typeface="Proxima Nova Light"/>
            </a:endParaRPr>
          </a:p>
        </p:txBody>
      </p:sp>
      <p:sp>
        <p:nvSpPr>
          <p:cNvPr id="5" name="TextBox 4">
            <a:extLst>
              <a:ext uri="{FF2B5EF4-FFF2-40B4-BE49-F238E27FC236}">
                <a16:creationId xmlns:a16="http://schemas.microsoft.com/office/drawing/2014/main" id="{B24A6872-E27C-45FD-9170-8608C225BA34}"/>
              </a:ext>
            </a:extLst>
          </p:cNvPr>
          <p:cNvSpPr txBox="1"/>
          <p:nvPr/>
        </p:nvSpPr>
        <p:spPr>
          <a:xfrm>
            <a:off x="5162240" y="2123512"/>
            <a:ext cx="2238268" cy="2462213"/>
          </a:xfrm>
          <a:prstGeom prst="rect">
            <a:avLst/>
          </a:prstGeom>
          <a:noFill/>
        </p:spPr>
        <p:txBody>
          <a:bodyPr wrap="square" rtlCol="0">
            <a:spAutoFit/>
          </a:bodyPr>
          <a:lstStyle/>
          <a:p>
            <a:r>
              <a:rPr lang="en-US" sz="1400" b="1" dirty="0">
                <a:solidFill>
                  <a:srgbClr val="333333"/>
                </a:solidFill>
                <a:latin typeface="Proxima Nova Light"/>
              </a:rPr>
              <a:t>24% </a:t>
            </a:r>
            <a:r>
              <a:rPr lang="en-US" sz="1400" dirty="0">
                <a:solidFill>
                  <a:srgbClr val="333333"/>
                </a:solidFill>
                <a:latin typeface="Proxima Nova Light"/>
              </a:rPr>
              <a:t>of military spouses report they are unemployed, estimated to be 3 times higher than civilians unemployment</a:t>
            </a:r>
          </a:p>
          <a:p>
            <a:endParaRPr lang="en-US" sz="1400" dirty="0">
              <a:solidFill>
                <a:srgbClr val="333333"/>
              </a:solidFill>
              <a:latin typeface="Proxima Nova Light"/>
            </a:endParaRPr>
          </a:p>
          <a:p>
            <a:r>
              <a:rPr lang="en-US" sz="1400" b="1" dirty="0">
                <a:solidFill>
                  <a:srgbClr val="333333"/>
                </a:solidFill>
                <a:latin typeface="Proxima Nova Light"/>
              </a:rPr>
              <a:t>58% </a:t>
            </a:r>
            <a:r>
              <a:rPr lang="en-US" sz="1400" dirty="0">
                <a:solidFill>
                  <a:srgbClr val="333333"/>
                </a:solidFill>
                <a:latin typeface="Proxima Nova Light"/>
              </a:rPr>
              <a:t>of employed spouses work for private sector companies</a:t>
            </a:r>
          </a:p>
          <a:p>
            <a:endParaRPr lang="en-US" sz="1400" dirty="0">
              <a:solidFill>
                <a:srgbClr val="333333"/>
              </a:solidFill>
              <a:latin typeface="Proxima Nova Light"/>
            </a:endParaRPr>
          </a:p>
          <a:p>
            <a:endParaRPr lang="en-US" sz="1400" dirty="0">
              <a:solidFill>
                <a:srgbClr val="333333"/>
              </a:solidFill>
              <a:latin typeface="Proxima Nova Light"/>
            </a:endParaRPr>
          </a:p>
        </p:txBody>
      </p:sp>
      <p:sp>
        <p:nvSpPr>
          <p:cNvPr id="6" name="TextBox 5">
            <a:extLst>
              <a:ext uri="{FF2B5EF4-FFF2-40B4-BE49-F238E27FC236}">
                <a16:creationId xmlns:a16="http://schemas.microsoft.com/office/drawing/2014/main" id="{25B76C7C-A1DD-4A97-B388-B471401FD5F8}"/>
              </a:ext>
            </a:extLst>
          </p:cNvPr>
          <p:cNvSpPr txBox="1"/>
          <p:nvPr/>
        </p:nvSpPr>
        <p:spPr>
          <a:xfrm>
            <a:off x="8481735" y="2118782"/>
            <a:ext cx="2547257" cy="2246769"/>
          </a:xfrm>
          <a:prstGeom prst="rect">
            <a:avLst/>
          </a:prstGeom>
          <a:noFill/>
        </p:spPr>
        <p:txBody>
          <a:bodyPr wrap="square" rtlCol="0">
            <a:spAutoFit/>
          </a:bodyPr>
          <a:lstStyle/>
          <a:p>
            <a:r>
              <a:rPr lang="en-US" sz="1400" b="1" dirty="0">
                <a:solidFill>
                  <a:srgbClr val="333333"/>
                </a:solidFill>
                <a:latin typeface="Proxima Nova Light"/>
              </a:rPr>
              <a:t>68% </a:t>
            </a:r>
            <a:r>
              <a:rPr lang="en-US" sz="1400" dirty="0">
                <a:solidFill>
                  <a:srgbClr val="333333"/>
                </a:solidFill>
                <a:latin typeface="Proxima Nova Light"/>
              </a:rPr>
              <a:t>report working in a volunteer role to: </a:t>
            </a:r>
          </a:p>
          <a:p>
            <a:pPr marL="285750" indent="-285750">
              <a:buFont typeface="Arial" panose="020B0604020202020204" pitchFamily="34" charset="0"/>
              <a:buChar char="•"/>
            </a:pPr>
            <a:r>
              <a:rPr lang="en-US" sz="1400" dirty="0">
                <a:solidFill>
                  <a:srgbClr val="333333"/>
                </a:solidFill>
                <a:latin typeface="Proxima Nova Light"/>
              </a:rPr>
              <a:t>Maintain continuity on their resume’</a:t>
            </a:r>
          </a:p>
          <a:p>
            <a:pPr marL="285750" indent="-285750">
              <a:buFont typeface="Arial" panose="020B0604020202020204" pitchFamily="34" charset="0"/>
              <a:buChar char="•"/>
            </a:pPr>
            <a:r>
              <a:rPr lang="en-US" sz="1400" dirty="0">
                <a:solidFill>
                  <a:srgbClr val="333333"/>
                </a:solidFill>
                <a:latin typeface="Proxima Nova Light"/>
              </a:rPr>
              <a:t>Network</a:t>
            </a:r>
          </a:p>
          <a:p>
            <a:pPr marL="285750" indent="-285750">
              <a:buFont typeface="Arial" panose="020B0604020202020204" pitchFamily="34" charset="0"/>
              <a:buChar char="•"/>
            </a:pPr>
            <a:r>
              <a:rPr lang="en-US" sz="1400" dirty="0">
                <a:solidFill>
                  <a:srgbClr val="333333"/>
                </a:solidFill>
                <a:latin typeface="Proxima Nova Light"/>
              </a:rPr>
              <a:t>Develop or use workforce skills</a:t>
            </a:r>
          </a:p>
          <a:p>
            <a:pPr marL="285750" indent="-285750">
              <a:buFont typeface="Arial" panose="020B0604020202020204" pitchFamily="34" charset="0"/>
              <a:buChar char="•"/>
            </a:pPr>
            <a:r>
              <a:rPr lang="en-US" sz="1400" dirty="0">
                <a:solidFill>
                  <a:srgbClr val="333333"/>
                </a:solidFill>
                <a:latin typeface="Proxima Nova Light"/>
              </a:rPr>
              <a:t>Contribute to their community </a:t>
            </a:r>
          </a:p>
          <a:p>
            <a:endParaRPr lang="en-US" sz="1400" dirty="0">
              <a:solidFill>
                <a:srgbClr val="333333"/>
              </a:solidFill>
              <a:latin typeface="Proxima Nova Light"/>
            </a:endParaRPr>
          </a:p>
        </p:txBody>
      </p:sp>
      <p:sp>
        <p:nvSpPr>
          <p:cNvPr id="8" name="Title 7">
            <a:extLst>
              <a:ext uri="{FF2B5EF4-FFF2-40B4-BE49-F238E27FC236}">
                <a16:creationId xmlns:a16="http://schemas.microsoft.com/office/drawing/2014/main" id="{548E48F1-13A7-48FB-AE53-705F799D1797}"/>
              </a:ext>
            </a:extLst>
          </p:cNvPr>
          <p:cNvSpPr>
            <a:spLocks noGrp="1"/>
          </p:cNvSpPr>
          <p:nvPr>
            <p:ph type="title" idx="4294967295"/>
          </p:nvPr>
        </p:nvSpPr>
        <p:spPr>
          <a:xfrm>
            <a:off x="192946" y="263773"/>
            <a:ext cx="11258025" cy="792162"/>
          </a:xfrm>
        </p:spPr>
        <p:txBody>
          <a:bodyPr>
            <a:noAutofit/>
          </a:bodyPr>
          <a:lstStyle/>
          <a:p>
            <a:r>
              <a:rPr lang="en-US" sz="2800" b="1" dirty="0">
                <a:solidFill>
                  <a:srgbClr val="1B3B68"/>
                </a:solidFill>
                <a:latin typeface="Proxima Nova Extrabold" panose="02000506030000020004"/>
              </a:rPr>
              <a:t>MILITARY SPOUSES ARE HIGHLY EDUCATED, BUT ALSO EXPERIENCE HIGH UNEMPLOYMENT RATES</a:t>
            </a:r>
          </a:p>
        </p:txBody>
      </p:sp>
      <p:sp>
        <p:nvSpPr>
          <p:cNvPr id="10" name="Rectangle 9">
            <a:extLst>
              <a:ext uri="{FF2B5EF4-FFF2-40B4-BE49-F238E27FC236}">
                <a16:creationId xmlns:a16="http://schemas.microsoft.com/office/drawing/2014/main" id="{F80FA7C3-FA32-49CE-80CB-9B554AD6CE1F}"/>
              </a:ext>
            </a:extLst>
          </p:cNvPr>
          <p:cNvSpPr/>
          <p:nvPr/>
        </p:nvSpPr>
        <p:spPr>
          <a:xfrm>
            <a:off x="3322376" y="1593630"/>
            <a:ext cx="9916048" cy="523220"/>
          </a:xfrm>
          <a:prstGeom prst="rect">
            <a:avLst/>
          </a:prstGeom>
        </p:spPr>
        <p:txBody>
          <a:bodyPr wrap="square">
            <a:spAutoFit/>
          </a:bodyPr>
          <a:lstStyle/>
          <a:p>
            <a:r>
              <a:rPr lang="en-US" sz="1400" b="1" dirty="0">
                <a:solidFill>
                  <a:srgbClr val="BABD59"/>
                </a:solidFill>
                <a:latin typeface="Proxima Nova Light"/>
              </a:rPr>
              <a:t>There are 605, 677 Active-Duty Military Spouses</a:t>
            </a:r>
          </a:p>
          <a:p>
            <a:endParaRPr lang="en-US" sz="1400" b="1" dirty="0">
              <a:solidFill>
                <a:srgbClr val="BABD59"/>
              </a:solidFill>
              <a:latin typeface="Proxima Nova Light"/>
            </a:endParaRPr>
          </a:p>
        </p:txBody>
      </p:sp>
      <p:sp>
        <p:nvSpPr>
          <p:cNvPr id="11" name="Rectangle 10">
            <a:extLst>
              <a:ext uri="{FF2B5EF4-FFF2-40B4-BE49-F238E27FC236}">
                <a16:creationId xmlns:a16="http://schemas.microsoft.com/office/drawing/2014/main" id="{DC150863-F7C9-4296-BCD0-B154B6AA9BD2}"/>
              </a:ext>
            </a:extLst>
          </p:cNvPr>
          <p:cNvSpPr/>
          <p:nvPr/>
        </p:nvSpPr>
        <p:spPr>
          <a:xfrm>
            <a:off x="961314" y="5959902"/>
            <a:ext cx="10269372" cy="461665"/>
          </a:xfrm>
          <a:prstGeom prst="rect">
            <a:avLst/>
          </a:prstGeom>
        </p:spPr>
        <p:txBody>
          <a:bodyPr wrap="square">
            <a:spAutoFit/>
          </a:bodyPr>
          <a:lstStyle/>
          <a:p>
            <a:pPr algn="ctr"/>
            <a:r>
              <a:rPr lang="en-US" sz="800" dirty="0"/>
              <a:t>Note: Adapted from Bradbard, D.A., Maury, R., N.J. Armstrong. (2016) </a:t>
            </a:r>
            <a:r>
              <a:rPr lang="en-US" sz="800" dirty="0">
                <a:hlinkClick r:id="rId3"/>
              </a:rPr>
              <a:t>Training, Leveraging and Communicating About Military Spouses as Employees</a:t>
            </a:r>
            <a:r>
              <a:rPr lang="en-US" sz="800" dirty="0"/>
              <a:t>, Institute for Veterans and Military Families at Syracuse University. Syracuse University, Syracuse, NY. </a:t>
            </a:r>
          </a:p>
          <a:p>
            <a:pPr algn="ctr"/>
            <a:endParaRPr lang="en-US" sz="800" dirty="0"/>
          </a:p>
        </p:txBody>
      </p:sp>
      <p:cxnSp>
        <p:nvCxnSpPr>
          <p:cNvPr id="14" name="Straight Connector 13">
            <a:extLst>
              <a:ext uri="{FF2B5EF4-FFF2-40B4-BE49-F238E27FC236}">
                <a16:creationId xmlns:a16="http://schemas.microsoft.com/office/drawing/2014/main" id="{58D08618-6945-4494-8E94-2836F49A7F57}"/>
              </a:ext>
            </a:extLst>
          </p:cNvPr>
          <p:cNvCxnSpPr>
            <a:cxnSpLocks/>
          </p:cNvCxnSpPr>
          <p:nvPr/>
        </p:nvCxnSpPr>
        <p:spPr>
          <a:xfrm>
            <a:off x="4832879" y="1950055"/>
            <a:ext cx="0" cy="3561513"/>
          </a:xfrm>
          <a:prstGeom prst="line">
            <a:avLst/>
          </a:prstGeom>
          <a:ln w="38100">
            <a:solidFill>
              <a:srgbClr val="FCC5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AA2119-6262-4903-AF95-C923AE9A752F}"/>
              </a:ext>
            </a:extLst>
          </p:cNvPr>
          <p:cNvCxnSpPr>
            <a:cxnSpLocks/>
          </p:cNvCxnSpPr>
          <p:nvPr/>
        </p:nvCxnSpPr>
        <p:spPr>
          <a:xfrm>
            <a:off x="8156317" y="1950055"/>
            <a:ext cx="0" cy="3561513"/>
          </a:xfrm>
          <a:prstGeom prst="line">
            <a:avLst/>
          </a:prstGeom>
          <a:ln w="38100">
            <a:solidFill>
              <a:srgbClr val="FCC5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194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wic_System_Copyright xmlns="http://schemas.microsoft.com/sharepoint/v3/fields" xsi:nil="true"/>
    <ImageCreateDate xmlns="AA370118-D2E1-4D8F-97C9-9BCBCF1E019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0438715331DBC4082C64F6BD2183A4E" ma:contentTypeVersion="1" ma:contentTypeDescription="Upload an image." ma:contentTypeScope="" ma:versionID="b15eaa388374130c9b6cd4a4ce2c6e9e">
  <xsd:schema xmlns:xsd="http://www.w3.org/2001/XMLSchema" xmlns:xs="http://www.w3.org/2001/XMLSchema" xmlns:p="http://schemas.microsoft.com/office/2006/metadata/properties" xmlns:ns1="http://schemas.microsoft.com/sharepoint/v3" xmlns:ns2="AA370118-D2E1-4D8F-97C9-9BCBCF1E019F" xmlns:ns3="http://schemas.microsoft.com/sharepoint/v3/fields" targetNamespace="http://schemas.microsoft.com/office/2006/metadata/properties" ma:root="true" ma:fieldsID="a3ce0f110edd70a0437e7e9372e78c68" ns1:_="" ns2:_="" ns3:_="">
    <xsd:import namespace="http://schemas.microsoft.com/sharepoint/v3"/>
    <xsd:import namespace="AA370118-D2E1-4D8F-97C9-9BCBCF1E019F"/>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370118-D2E1-4D8F-97C9-9BCBCF1E019F"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A03514-1927-44A4-9BBC-98BE34E0C9DF}">
  <ds:schemaRefs>
    <ds:schemaRef ds:uri="http://schemas.microsoft.com/office/2006/metadata/properties"/>
    <ds:schemaRef ds:uri="http://schemas.microsoft.com/office/infopath/2007/PartnerControls"/>
    <ds:schemaRef ds:uri="76392FCA-ADD3-4001-90E2-FC62FF7653CB"/>
    <ds:schemaRef ds:uri="http://schemas.microsoft.com/sharepoint/v3"/>
    <ds:schemaRef ds:uri="http://schemas.microsoft.com/sharepoint/v3/fields"/>
  </ds:schemaRefs>
</ds:datastoreItem>
</file>

<file path=customXml/itemProps2.xml><?xml version="1.0" encoding="utf-8"?>
<ds:datastoreItem xmlns:ds="http://schemas.openxmlformats.org/officeDocument/2006/customXml" ds:itemID="{794B57BB-E1D5-4854-8A4D-BAA6DFDDD1A7}"/>
</file>

<file path=customXml/itemProps3.xml><?xml version="1.0" encoding="utf-8"?>
<ds:datastoreItem xmlns:ds="http://schemas.openxmlformats.org/officeDocument/2006/customXml" ds:itemID="{C5BB7FCC-1110-4EBC-9320-70D2D0BA78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1295</TotalTime>
  <Words>13851</Words>
  <Application>Microsoft Office PowerPoint</Application>
  <PresentationFormat>Widescreen</PresentationFormat>
  <Paragraphs>1119</Paragraphs>
  <Slides>65</Slides>
  <Notes>64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Calibri Light</vt:lpstr>
      <vt:lpstr>Courier New</vt:lpstr>
      <vt:lpstr>Proxima Nova Extrabold</vt:lpstr>
      <vt:lpstr>Proxima Nova Light</vt:lpstr>
      <vt:lpstr>Wingdings</vt:lpstr>
      <vt:lpstr>Office Theme</vt:lpstr>
      <vt:lpstr>PowerPoint Presentation</vt:lpstr>
      <vt:lpstr>PowerPoint Presentation</vt:lpstr>
      <vt:lpstr>PowerPoint Presentation</vt:lpstr>
      <vt:lpstr>PowerPoint Presentation</vt:lpstr>
      <vt:lpstr>PowerPoint Presentation</vt:lpstr>
      <vt:lpstr>VETERANS ARE VALUABLE MEMBERS OF THE CIVILIAN WORKFORCE</vt:lpstr>
      <vt:lpstr>YET, SOME VETERANS FACE EMPLOYMENT DIFFICULTIES</vt:lpstr>
      <vt:lpstr>PowerPoint Presentation</vt:lpstr>
      <vt:lpstr>MILITARY SPOUSES ARE HIGHLY EDUCATED, BUT ALSO EXPERIENCE HIGH UNEMPLOYMENT RATES</vt:lpstr>
      <vt:lpstr>VETERANS AND MILITARY SPOUSES FACE CHALLENGES, BUT THEY ALSO HAVE IN-DEMAND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WOULD VETERANS WANT TO WORK AT YOUR BUSINESS?</vt:lpstr>
      <vt:lpstr>CONSIDER YOUR WHY: WHY DO YOU WANT TO HIRE VETERANS OR MILITARY SPOUSES?</vt:lpstr>
      <vt:lpstr>PowerPoint Presentation</vt:lpstr>
      <vt:lpstr>PowerPoint Presentation</vt:lpstr>
      <vt:lpstr>APPLYING THE BUSINESS CASE:  FISERV</vt:lpstr>
      <vt:lpstr>PowerPoint Presentation</vt:lpstr>
      <vt:lpstr>5 Stage Employee Life Cycle</vt:lpstr>
      <vt:lpstr>CONSIDER YOUR HOW: </vt:lpstr>
      <vt:lpstr>WORKFORCE READINESS ALIGNMENT</vt:lpstr>
      <vt:lpstr>BEST PRACTICES FOR ALL: EMPLOYER READINESS</vt:lpstr>
      <vt:lpstr>BEST PRACTICES FOR ALL: EMPLOYER RESUMES</vt:lpstr>
      <vt:lpstr>EMPLOYER READINESS CASE STUDY:  COCA-COLA</vt:lpstr>
      <vt:lpstr>STAGE 2: MILITARY-AFFILIATED TALENT ACQUISITION</vt:lpstr>
      <vt:lpstr>TALENT ACQUISITION PROCESS</vt:lpstr>
      <vt:lpstr>INTERVIEWING TECHNIQUES</vt:lpstr>
      <vt:lpstr>INTERVIEWING STYLES</vt:lpstr>
      <vt:lpstr>BEST PRACTICES FOR ALL: TALENT ACQUISITION</vt:lpstr>
      <vt:lpstr>PowerPoint Presentation</vt:lpstr>
      <vt:lpstr>PowerPoint Presentation</vt:lpstr>
      <vt:lpstr>BEST PRACTICES FOR VETERAN:  TALENT ACQUISITION</vt:lpstr>
      <vt:lpstr>TALENT ACQUISITION CASE STUDY:  LOCKHEED MARTIN</vt:lpstr>
      <vt:lpstr>PowerPoint Presentation</vt:lpstr>
      <vt:lpstr>PowerPoint Presentation</vt:lpstr>
      <vt:lpstr>STAGE 3: ONBOARDING</vt:lpstr>
      <vt:lpstr>ONBOARDING GOALS</vt:lpstr>
      <vt:lpstr>BEST PRACTICES FOR ALL: ONBOARDING</vt:lpstr>
      <vt:lpstr>SAMPLE BEST PRACTICES FOR VETERANS: ONBOARDING</vt:lpstr>
      <vt:lpstr>ONBOARDING CASE STUDY: PRISM INC.</vt:lpstr>
      <vt:lpstr>STAGE 4: TALENT DEVELOPMENT</vt:lpstr>
      <vt:lpstr>TALENT DEVELOPMENT KEY FACTORS</vt:lpstr>
      <vt:lpstr>BEST PRACTICES FOR ALL:  TALENT DEVELOPMENT </vt:lpstr>
      <vt:lpstr>BEST PRACTICES FOR VETERANS: TALENT DEVELOPMENT</vt:lpstr>
      <vt:lpstr>TALENT DEVELOPMENT CASE STUDY: SHELL OIL</vt:lpstr>
      <vt:lpstr>STAGE 5: TALENT MOBILITY</vt:lpstr>
      <vt:lpstr>KEYS TO SUCCESSFUL TALENT MOBILITY</vt:lpstr>
      <vt:lpstr>BEST PRACTICES FOR ALL: TALENT MOBILITY</vt:lpstr>
      <vt:lpstr>BEST PRACTICES FOR VETERANS: TALENT MOBILITY</vt:lpstr>
      <vt:lpstr>TALENT MOBILITY CASE STUDY: SODEXO</vt:lpstr>
      <vt:lpstr>PowerPoint Presentation</vt:lpstr>
      <vt:lpstr>VIABILITY CHECK-UP</vt:lpstr>
      <vt:lpstr>CLOSING</vt:lpstr>
      <vt:lpstr>References</vt:lpstr>
      <vt:lpstr>References continued</vt:lpstr>
      <vt:lpstr>References continued</vt:lpstr>
      <vt:lpstr>References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Lozano, Daniel (Contractor)</dc:creator>
  <cp:keywords/>
  <dc:description/>
  <cp:lastModifiedBy>Kohm, Elizabeth</cp:lastModifiedBy>
  <cp:revision>55</cp:revision>
  <dcterms:created xsi:type="dcterms:W3CDTF">2021-01-25T22:09:38Z</dcterms:created>
  <dcterms:modified xsi:type="dcterms:W3CDTF">2021-09-21T14:23:37Z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0x0101009148F5A04DDD49CBA7127AADA5FB792B00AADE34325A8B49CDA8BB4DB53328F21400C0438715331DBC4082C64F6BD2183A4E</vt:lpwstr>
  </property>
</Properties>
</file>