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58" r:id="rId4"/>
    <p:sldId id="259" r:id="rId5"/>
    <p:sldId id="260" r:id="rId6"/>
    <p:sldId id="290" r:id="rId7"/>
    <p:sldId id="302" r:id="rId8"/>
    <p:sldId id="291" r:id="rId9"/>
    <p:sldId id="262" r:id="rId10"/>
    <p:sldId id="292" r:id="rId11"/>
    <p:sldId id="293" r:id="rId12"/>
    <p:sldId id="263" r:id="rId13"/>
    <p:sldId id="294" r:id="rId14"/>
    <p:sldId id="295" r:id="rId15"/>
    <p:sldId id="296" r:id="rId16"/>
    <p:sldId id="297" r:id="rId17"/>
    <p:sldId id="298" r:id="rId18"/>
    <p:sldId id="299" r:id="rId19"/>
    <p:sldId id="261" r:id="rId20"/>
    <p:sldId id="300" r:id="rId21"/>
    <p:sldId id="264" r:id="rId22"/>
    <p:sldId id="301" r:id="rId23"/>
    <p:sldId id="28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01" autoAdjust="0"/>
  </p:normalViewPr>
  <p:slideViewPr>
    <p:cSldViewPr snapToGrid="0">
      <p:cViewPr varScale="1">
        <p:scale>
          <a:sx n="77" d="100"/>
          <a:sy n="77" d="100"/>
        </p:scale>
        <p:origin x="864" y="67"/>
      </p:cViewPr>
      <p:guideLst/>
    </p:cSldViewPr>
  </p:slideViewPr>
  <p:outlineViewPr>
    <p:cViewPr>
      <p:scale>
        <a:sx n="33" d="100"/>
        <a:sy n="33" d="100"/>
      </p:scale>
      <p:origin x="0" y="-14592"/>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 ADA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B1B1B"/>
                </a:solidFill>
                <a:effectLst/>
                <a:latin typeface="Source Sans Pro Web"/>
              </a:rPr>
              <a:t>An employer may not ask a job applicant to answer disability-related questions or take a medical exam before extending a job offer. An employer also may not ask job applicants if they have a disability (or about the nature of an obvious disability). An employer may ask job applicants whether they can perform the job and how they would perform the job, with or without a reasonable accommodation.</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874344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Law: Title VII of the Civil Rights Act of 1964</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937162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dirty="0"/>
              <a:t>Law: Title VII of the Civil Rights Act of 1964</a:t>
            </a:r>
          </a:p>
          <a:p>
            <a:pPr eaLnBrk="1" hangingPunct="1">
              <a:buFontTx/>
              <a:buChar char="•"/>
            </a:pPr>
            <a:r>
              <a:rPr lang="en-US" dirty="0"/>
              <a:t>Limit questions about outside activities to those that are relevant to the job. Asking about volunteer work or memberships may elicit information that you don</a:t>
            </a:r>
            <a:r>
              <a:rPr lang="ja-JP" altLang="en-US" dirty="0"/>
              <a:t>’</a:t>
            </a:r>
            <a:r>
              <a:rPr lang="en-US" altLang="ja-JP" dirty="0"/>
              <a:t>t want, such as religious or political work.</a:t>
            </a:r>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dirty="0"/>
              <a:t>Law: Title VII of the Civil Rights Act of 1964, Pregnancy Discrimination Act (which is an amendment of Title VII), state laws on discrimination based on marital status</a:t>
            </a:r>
          </a:p>
          <a:p>
            <a:pPr eaLnBrk="1" hangingPunct="1">
              <a:buFontTx/>
              <a:buNone/>
            </a:pPr>
            <a:r>
              <a:rPr lang="en-US" dirty="0"/>
              <a:t>Assumptions about traditional family roles can adversely affect women</a:t>
            </a:r>
            <a:r>
              <a:rPr lang="ja-JP" altLang="en-US" dirty="0"/>
              <a:t>’</a:t>
            </a:r>
            <a:r>
              <a:rPr lang="en-US" altLang="ja-JP" dirty="0"/>
              <a:t>s employment opportunities. It is best to avoid family-related questions for both sexes.</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069546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Laws: Title VII of the Civil Rights Act of 1964 and IRCA</a:t>
            </a:r>
          </a:p>
          <a:p>
            <a:r>
              <a:rPr lang="en-US" dirty="0"/>
              <a:t>IRCA prohibits discrimination based on the anticipation that a worker’s eligibility will have to be reverified after a visa expires. </a:t>
            </a:r>
          </a:p>
          <a:p>
            <a:r>
              <a:rPr lang="en-US" dirty="0"/>
              <a:t>One notable exception is positions that require security clearances. Employers that have jobs that require security clearances should consult with an attorney on the best way to phrase questions about citizenship in relation to the clearance that is required.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857882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dirty="0"/>
              <a:t>Laws: USERRA, ADA</a:t>
            </a:r>
          </a:p>
          <a:p>
            <a:pPr eaLnBrk="1" hangingPunct="1">
              <a:buFontTx/>
              <a:buNone/>
            </a:pPr>
            <a:r>
              <a:rPr lang="en-US" dirty="0"/>
              <a:t>Military discharge status may contain information about disability discharges.</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2350388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697901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3437405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923603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121924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19018626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ADEA prohibits discrimination against workers over the age of 40. </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addition to the federal laws prohibiting discrimination in employment, state and local laws should also be followed.</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389255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Insert information on state and local laws applicable in the employer’s location(s).</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2403661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697343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dirty="0"/>
              <a:t>Law: ADEA</a:t>
            </a:r>
          </a:p>
          <a:p>
            <a:pPr eaLnBrk="1" hangingPunct="1">
              <a:buFontTx/>
              <a:buChar char="•"/>
            </a:pPr>
            <a:r>
              <a:rPr lang="en-US" dirty="0"/>
              <a:t>Often employers give candidates the impression that they are making an employment decision based on age when in fact they need to establish that a candidate is old enough to do the job. For example, minors are not allowed to perform many jobs, such as serving alcohol or using bladed equipment. Be sure to phrase the question so that it does not imply discrimination.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17099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8/6/2021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8/6/2021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lvl1pPr marL="0" indent="0">
              <a:buNone/>
              <a:defRPr/>
            </a:lvl1pPr>
            <a:lvl2pPr>
              <a:defRPr sz="2800"/>
            </a:lvl2pPr>
            <a:lvl3pPr>
              <a:defRPr sz="24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8/6/2021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8/6/2021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8/6/2021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8/6/2021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8/6/2021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8/6/2021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8/6/2021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8/6/2021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8/6/2021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woman shaking the hand of another woman while both are seated and a third woman looks on.">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8575" y="744538"/>
            <a:ext cx="3906838" cy="1381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Basics of Legal Interviews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Disability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25624"/>
            <a:ext cx="10515600" cy="4530725"/>
          </a:xfrm>
        </p:spPr>
        <p:txBody>
          <a:bodyPr>
            <a:normAutofit fontScale="77500" lnSpcReduction="20000"/>
          </a:bodyPr>
          <a:lstStyle/>
          <a:p>
            <a:pPr marL="0" indent="0">
              <a:buNone/>
            </a:pPr>
            <a:r>
              <a:rPr lang="en-US" dirty="0"/>
              <a:t>Disability:</a:t>
            </a:r>
          </a:p>
          <a:p>
            <a:pPr marL="457200" lvl="1" indent="0">
              <a:buNone/>
            </a:pPr>
            <a:endParaRPr lang="en-US" dirty="0"/>
          </a:p>
          <a:p>
            <a:pPr marL="457200" lvl="1" indent="0">
              <a:buNone/>
            </a:pPr>
            <a:r>
              <a:rPr lang="en-US" dirty="0"/>
              <a:t>Instead of:</a:t>
            </a:r>
          </a:p>
          <a:p>
            <a:pPr lvl="1"/>
            <a:r>
              <a:rPr lang="en-US" dirty="0"/>
              <a:t>Do you have a disability?</a:t>
            </a:r>
          </a:p>
          <a:p>
            <a:pPr lvl="1"/>
            <a:r>
              <a:rPr lang="en-US" dirty="0"/>
              <a:t>Have you ever filed a workers’ compensation claim?</a:t>
            </a:r>
          </a:p>
          <a:p>
            <a:pPr lvl="1"/>
            <a:r>
              <a:rPr lang="en-US" dirty="0"/>
              <a:t>Do you have a history of drug or alcohol abuse? </a:t>
            </a:r>
          </a:p>
          <a:p>
            <a:pPr marL="457200" lvl="1" indent="0">
              <a:buNone/>
            </a:pPr>
            <a:endParaRPr lang="en-US" dirty="0"/>
          </a:p>
          <a:p>
            <a:pPr marL="457200" lvl="1" indent="0">
              <a:buNone/>
            </a:pPr>
            <a:r>
              <a:rPr lang="en-US" dirty="0"/>
              <a:t>Ask:</a:t>
            </a:r>
          </a:p>
          <a:p>
            <a:pPr lvl="1"/>
            <a:r>
              <a:rPr lang="en-US" dirty="0"/>
              <a:t>Can you perform the duties listed in the job description, with or without accommodation?</a:t>
            </a:r>
          </a:p>
          <a:p>
            <a:pPr lvl="1"/>
            <a:r>
              <a:rPr lang="en-US" dirty="0"/>
              <a:t>If a worker has an obvious disability or reveals a hidden disability, you may ask the applicant to describe or demonstrate how he or she would perform job duties. </a:t>
            </a:r>
          </a:p>
          <a:p>
            <a:pPr marL="0" indent="0">
              <a:buNone/>
            </a:pPr>
            <a:endParaRPr lang="en-US" dirty="0"/>
          </a:p>
          <a:p>
            <a:pPr marL="0" indent="0">
              <a:buNone/>
            </a:pPr>
            <a:r>
              <a:rPr lang="en-US" sz="3100" dirty="0"/>
              <a:t>Employers must provide reasonable accommodation to candidates who have disabilities.</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4293408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Race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Race:</a:t>
            </a:r>
          </a:p>
          <a:p>
            <a:pPr marL="0" indent="0">
              <a:buNone/>
            </a:pPr>
            <a:r>
              <a:rPr lang="en-US" dirty="0"/>
              <a:t>Questions about race during an interview are prohibited. </a:t>
            </a:r>
          </a:p>
          <a:p>
            <a:pPr marL="0" indent="0">
              <a:buNone/>
            </a:pPr>
            <a:r>
              <a:rPr lang="en-US" dirty="0"/>
              <a:t>However, race is often legitimately needed for affirmative action purposes or to track applicant flow. One way to obtain racial information and simultaneously guard against discriminatory selection is for employers to use a Form EEO-1, Voluntary Self-Identification. </a:t>
            </a:r>
          </a:p>
          <a:p>
            <a:pPr marL="0" indent="0">
              <a:buNone/>
            </a:pPr>
            <a:r>
              <a:rPr lang="en-US" dirty="0"/>
              <a:t>Employers must keep a completed Form EEO-1 separate from the application and not share the information on it with others or consider the information during the selection process. </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4220049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What to Ask and Not to Ask - Religion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lstStyle/>
          <a:p>
            <a:pPr marL="0" indent="0">
              <a:buNone/>
            </a:pPr>
            <a:r>
              <a:rPr lang="en-US" dirty="0"/>
              <a:t>Religion:</a:t>
            </a:r>
          </a:p>
          <a:p>
            <a:pPr marL="0" indent="0">
              <a:buNone/>
            </a:pPr>
            <a:endParaRPr lang="en-US" dirty="0"/>
          </a:p>
          <a:p>
            <a:pPr marL="457200" lvl="1" indent="0">
              <a:buNone/>
            </a:pPr>
            <a:r>
              <a:rPr lang="en-US" dirty="0"/>
              <a:t>Employers may ask questions and receive information about religion only when a bona fide occupation qualification exists, such as when hiring a clergy person for a religious establishment.</a:t>
            </a:r>
          </a:p>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Sex/Marital Status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fontScale="92500" lnSpcReduction="10000"/>
          </a:bodyPr>
          <a:lstStyle/>
          <a:p>
            <a:pPr marL="0" indent="0">
              <a:buNone/>
            </a:pPr>
            <a:r>
              <a:rPr lang="en-US" dirty="0"/>
              <a:t>Sex/marital status:</a:t>
            </a:r>
          </a:p>
          <a:p>
            <a:pPr marL="0" indent="0">
              <a:buNone/>
            </a:pPr>
            <a:endParaRPr lang="en-US" dirty="0"/>
          </a:p>
          <a:p>
            <a:pPr marL="457200" lvl="1" indent="0">
              <a:buNone/>
            </a:pPr>
            <a:r>
              <a:rPr lang="en-US" dirty="0"/>
              <a:t>Instead of:</a:t>
            </a:r>
          </a:p>
          <a:p>
            <a:pPr lvl="1"/>
            <a:r>
              <a:rPr lang="en-US" dirty="0"/>
              <a:t>Are you married?</a:t>
            </a:r>
          </a:p>
          <a:p>
            <a:pPr lvl="1"/>
            <a:r>
              <a:rPr lang="en-US" dirty="0"/>
              <a:t>When do you plan to start a family?</a:t>
            </a:r>
          </a:p>
          <a:p>
            <a:pPr lvl="1"/>
            <a:r>
              <a:rPr lang="en-US" dirty="0"/>
              <a:t>Do you have children?</a:t>
            </a:r>
          </a:p>
          <a:p>
            <a:pPr marL="457200" lvl="1" indent="0">
              <a:buNone/>
            </a:pPr>
            <a:endParaRPr lang="en-US" dirty="0"/>
          </a:p>
          <a:p>
            <a:pPr marL="457200" lvl="1" indent="0">
              <a:buNone/>
            </a:pPr>
            <a:r>
              <a:rPr lang="en-US" dirty="0"/>
              <a:t>Ask:</a:t>
            </a:r>
          </a:p>
          <a:p>
            <a:pPr lvl="1"/>
            <a:r>
              <a:rPr lang="en-US" dirty="0"/>
              <a:t>Are you available to travel as required by the job description?</a:t>
            </a:r>
          </a:p>
          <a:p>
            <a:pPr lvl="1"/>
            <a:r>
              <a:rPr lang="en-US" dirty="0"/>
              <a:t>Can you work overtime with little or no notice?</a:t>
            </a:r>
          </a:p>
          <a:p>
            <a:pPr lvl="1"/>
            <a:r>
              <a:rPr lang="en-US" dirty="0"/>
              <a:t>Can you work evenings and weekends?</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082086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National Origin/Citizenship</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fontScale="92500" lnSpcReduction="10000"/>
          </a:bodyPr>
          <a:lstStyle/>
          <a:p>
            <a:pPr marL="0" indent="0">
              <a:buNone/>
            </a:pPr>
            <a:r>
              <a:rPr lang="en-US" dirty="0"/>
              <a:t>National origin/citizenship:</a:t>
            </a:r>
          </a:p>
          <a:p>
            <a:pPr marL="457200" lvl="1" indent="0">
              <a:buNone/>
            </a:pPr>
            <a:r>
              <a:rPr lang="en-US" dirty="0"/>
              <a:t>Instead of:</a:t>
            </a:r>
          </a:p>
          <a:p>
            <a:pPr lvl="1"/>
            <a:r>
              <a:rPr lang="en-US" dirty="0"/>
              <a:t>Are you a citizen of the U.S.?</a:t>
            </a:r>
          </a:p>
          <a:p>
            <a:pPr lvl="1"/>
            <a:r>
              <a:rPr lang="en-US" dirty="0"/>
              <a:t>What country are you from?</a:t>
            </a:r>
          </a:p>
          <a:p>
            <a:pPr lvl="1"/>
            <a:r>
              <a:rPr lang="en-US" dirty="0"/>
              <a:t>Where is your accent from?</a:t>
            </a:r>
          </a:p>
          <a:p>
            <a:pPr lvl="1"/>
            <a:r>
              <a:rPr lang="en-US" dirty="0"/>
              <a:t>What nationality is your last name?</a:t>
            </a:r>
          </a:p>
          <a:p>
            <a:pPr lvl="1"/>
            <a:r>
              <a:rPr lang="en-US" dirty="0"/>
              <a:t>When does your visa expire?</a:t>
            </a:r>
          </a:p>
          <a:p>
            <a:pPr marL="457200" lvl="1" indent="0">
              <a:buNone/>
            </a:pPr>
            <a:endParaRPr lang="en-US" dirty="0"/>
          </a:p>
          <a:p>
            <a:pPr marL="457200" lvl="1" indent="0">
              <a:buNone/>
            </a:pPr>
            <a:r>
              <a:rPr lang="en-US" dirty="0"/>
              <a:t>Ask:</a:t>
            </a:r>
          </a:p>
          <a:p>
            <a:pPr lvl="1"/>
            <a:r>
              <a:rPr lang="en-US" dirty="0"/>
              <a:t>If you are hired, are you able to provide documentation to prove that you are eligible to work in the U.S.?</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1941827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Military Service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Military:</a:t>
            </a:r>
          </a:p>
          <a:p>
            <a:pPr marL="457200" lvl="1" indent="0">
              <a:buNone/>
            </a:pPr>
            <a:r>
              <a:rPr lang="en-US" dirty="0"/>
              <a:t>Instead of:</a:t>
            </a:r>
          </a:p>
          <a:p>
            <a:pPr lvl="1"/>
            <a:r>
              <a:rPr lang="en-US" dirty="0"/>
              <a:t>Please provide the status of your military discharge.</a:t>
            </a:r>
          </a:p>
          <a:p>
            <a:pPr lvl="1"/>
            <a:r>
              <a:rPr lang="en-US" dirty="0"/>
              <a:t>Will you miss work to perform military service?</a:t>
            </a:r>
          </a:p>
          <a:p>
            <a:pPr marL="457200" lvl="1" indent="0">
              <a:buNone/>
            </a:pPr>
            <a:endParaRPr lang="en-US" dirty="0"/>
          </a:p>
          <a:p>
            <a:pPr marL="457200" lvl="1" indent="0">
              <a:buNone/>
            </a:pPr>
            <a:r>
              <a:rPr lang="en-US" dirty="0"/>
              <a:t>Ask:</a:t>
            </a:r>
          </a:p>
          <a:p>
            <a:pPr lvl="1"/>
            <a:r>
              <a:rPr lang="en-US" dirty="0"/>
              <a:t>What experience did you gain in the uniformed service that is relevant to the job you would be doing?</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1122914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Arrests and Convictions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Arrests and convictions:</a:t>
            </a:r>
          </a:p>
          <a:p>
            <a:pPr marL="457200" lvl="1" indent="0">
              <a:buNone/>
            </a:pPr>
            <a:r>
              <a:rPr lang="en-US" dirty="0"/>
              <a:t>Instead of:</a:t>
            </a:r>
          </a:p>
          <a:p>
            <a:pPr lvl="1"/>
            <a:r>
              <a:rPr lang="en-US" dirty="0"/>
              <a:t>Have you ever been arrested?</a:t>
            </a:r>
          </a:p>
          <a:p>
            <a:pPr marL="457200" lvl="1" indent="0">
              <a:buNone/>
            </a:pPr>
            <a:endParaRPr lang="en-US" dirty="0"/>
          </a:p>
          <a:p>
            <a:pPr marL="457200" lvl="1" indent="0">
              <a:buNone/>
            </a:pPr>
            <a:r>
              <a:rPr lang="en-US" dirty="0"/>
              <a:t>Ask:</a:t>
            </a:r>
          </a:p>
          <a:p>
            <a:pPr lvl="1"/>
            <a:r>
              <a:rPr lang="en-US" dirty="0"/>
              <a:t>Have you ever been convicted of a felony? (You must qualify this question by stating that a conviction will not automatically disqualify a candidate. Additionally, the timing of asking this question may be governed by state law).</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2784411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Arrests and Convictions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The U.S. Equal Employment Opportunity Commission (EEOC) guidance on employer use of criminal background checks requires employers to conduct an individualized assessment of an employee or applicant’s criminal history to determine if the person’s criminal background is job-related. Blanket policies or practices of excluding individuals with criminal records are not permitted. </a:t>
            </a:r>
          </a:p>
          <a:p>
            <a:pPr marL="0" indent="0">
              <a:buNone/>
            </a:pPr>
            <a:r>
              <a:rPr lang="en-US" dirty="0"/>
              <a:t>While the EEOC guidance does not prohibit employers from considering criminal information during the hiring process, it does require employers to take steps to prevent discrimination under Title VII of the Civil Rights Act of 1964. </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202264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975579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Volunteered Information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normAutofit lnSpcReduction="10000"/>
          </a:bodyPr>
          <a:lstStyle/>
          <a:p>
            <a:pPr marL="0" indent="0">
              <a:buNone/>
            </a:pPr>
            <a:r>
              <a:rPr lang="en-US" dirty="0"/>
              <a:t>Even when you ask only legal questions during an interview, you may receive information you would prefer not to know from applicants who make such a disclosure voluntarily. </a:t>
            </a:r>
          </a:p>
          <a:p>
            <a:pPr marL="0" indent="0">
              <a:buNone/>
            </a:pPr>
            <a:r>
              <a:rPr lang="en-US" dirty="0"/>
              <a:t>For example, an applicant may disclose that she is pregnant and will need time off for childbirth if she is hired. </a:t>
            </a:r>
          </a:p>
          <a:p>
            <a:pPr marL="0" indent="0">
              <a:buNone/>
            </a:pPr>
            <a:r>
              <a:rPr lang="en-US" dirty="0"/>
              <a:t>The best way to handle this situation is not to pursue it and not make any note of it. Just as you should ask only job-related questions, you must disregard any information the applicant voluntarily discloses that is not related to the job. </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200" y="136525"/>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mj-lt"/>
              </a:rPr>
              <a:t>Basics of Legal Interviews</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1318448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Consistency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To be sure that you obtain the same information from all candidates for a position, it is important to prepare and consistently use the same questions for each interview and follow a structured interview process. </a:t>
            </a:r>
          </a:p>
          <a:p>
            <a:pPr marL="0" indent="0">
              <a:buNone/>
            </a:pPr>
            <a:r>
              <a:rPr lang="en-US" dirty="0"/>
              <a:t>Doing this will help ensure that you treat all candidates equally and fairly and help you avoid any complaints of illegal discrimination.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2124706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normAutofit lnSpcReduction="10000"/>
          </a:bodyPr>
          <a:lstStyle/>
          <a:p>
            <a:pPr marL="0" indent="0">
              <a:buNone/>
            </a:pPr>
            <a:r>
              <a:rPr lang="en-US" dirty="0"/>
              <a:t>Hiring the best candidate for every job is a goal all employers share. A critical part of the hiring process is the personal interview. While you, as an interviewer, would like to have all the information you can obtain from a candidate, you must avoid asking any question that may be considered discriminatory. </a:t>
            </a:r>
          </a:p>
          <a:p>
            <a:pPr marL="0" indent="0">
              <a:buNone/>
            </a:pPr>
            <a:r>
              <a:rPr lang="en-US" dirty="0"/>
              <a:t>The costs for an employer to defend itself against a claim of illegal discrimination are significant. This presentation provides hiring managers with the information they need to know about how to conduct lawful interviews.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285750" marR="0" lvl="0" indent="-28575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494949"/>
                </a:solidFill>
                <a:effectLst/>
                <a:uLnTx/>
                <a:uFillTx/>
                <a:latin typeface="+mn-lt"/>
                <a:ea typeface="+mn-ea"/>
                <a:cs typeface="+mn-cs"/>
              </a:rPr>
              <a:t>Federal laws</a:t>
            </a:r>
          </a:p>
          <a:p>
            <a:pPr marL="285750" marR="0" lvl="0" indent="-28575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494949"/>
                </a:solidFill>
                <a:effectLst/>
                <a:uLnTx/>
                <a:uFillTx/>
                <a:latin typeface="+mn-lt"/>
                <a:ea typeface="+mn-ea"/>
                <a:cs typeface="+mn-cs"/>
              </a:rPr>
              <a:t>What to ask and not to ask</a:t>
            </a:r>
          </a:p>
          <a:p>
            <a:pPr marL="285750" marR="0" lvl="0" indent="-28575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494949"/>
                </a:solidFill>
                <a:effectLst/>
                <a:uLnTx/>
                <a:uFillTx/>
                <a:latin typeface="+mn-lt"/>
                <a:ea typeface="+mn-ea"/>
                <a:cs typeface="+mn-cs"/>
              </a:rPr>
              <a:t>Volunteered information</a:t>
            </a:r>
          </a:p>
          <a:p>
            <a:pPr marL="285750" marR="0" lvl="0" indent="-28575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494949"/>
                </a:solidFill>
                <a:effectLst/>
                <a:uLnTx/>
                <a:uFillTx/>
                <a:latin typeface="+mn-lt"/>
                <a:ea typeface="+mn-ea"/>
                <a:cs typeface="+mn-cs"/>
              </a:rPr>
              <a:t>Consistency </a:t>
            </a:r>
          </a:p>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Laws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87827"/>
            <a:ext cx="10515600" cy="4189136"/>
          </a:xfrm>
        </p:spPr>
        <p:txBody>
          <a:bodyPr>
            <a:normAutofit fontScale="92500" lnSpcReduction="20000"/>
          </a:bodyPr>
          <a:lstStyle/>
          <a:p>
            <a:r>
              <a:rPr lang="en-US" sz="2600" dirty="0"/>
              <a:t>Title VII of the Civil Rights Act of 1964 </a:t>
            </a:r>
          </a:p>
          <a:p>
            <a:pPr lvl="1">
              <a:buFont typeface="Wingdings" panose="05000000000000000000" pitchFamily="2" charset="2"/>
              <a:buChar char="Ø"/>
            </a:pPr>
            <a:r>
              <a:rPr lang="en-US" dirty="0"/>
              <a:t>Race</a:t>
            </a:r>
          </a:p>
          <a:p>
            <a:pPr lvl="1">
              <a:buFont typeface="Wingdings" panose="05000000000000000000" pitchFamily="2" charset="2"/>
              <a:buChar char="Ø"/>
            </a:pPr>
            <a:r>
              <a:rPr lang="en-US" dirty="0"/>
              <a:t>Sex</a:t>
            </a:r>
          </a:p>
          <a:p>
            <a:pPr lvl="1">
              <a:buFont typeface="Wingdings" panose="05000000000000000000" pitchFamily="2" charset="2"/>
              <a:buChar char="Ø"/>
            </a:pPr>
            <a:r>
              <a:rPr lang="en-US" dirty="0"/>
              <a:t>Color</a:t>
            </a:r>
          </a:p>
          <a:p>
            <a:pPr lvl="1">
              <a:buFont typeface="Wingdings" panose="05000000000000000000" pitchFamily="2" charset="2"/>
              <a:buChar char="Ø"/>
            </a:pPr>
            <a:r>
              <a:rPr lang="en-US" dirty="0"/>
              <a:t>Nation of origin</a:t>
            </a:r>
          </a:p>
          <a:p>
            <a:pPr lvl="1">
              <a:buFont typeface="Wingdings" panose="05000000000000000000" pitchFamily="2" charset="2"/>
              <a:buChar char="Ø"/>
            </a:pPr>
            <a:r>
              <a:rPr lang="en-US" dirty="0"/>
              <a:t>Religion</a:t>
            </a:r>
          </a:p>
          <a:p>
            <a:r>
              <a:rPr lang="en-US" sz="2600" dirty="0"/>
              <a:t>Age Discrimination in Employment Act (ADEA)</a:t>
            </a:r>
          </a:p>
          <a:p>
            <a:r>
              <a:rPr lang="en-US" sz="2600" dirty="0"/>
              <a:t>Americans with Disabilities Act (ADA)</a:t>
            </a:r>
          </a:p>
          <a:p>
            <a:r>
              <a:rPr lang="en-US" sz="2600" dirty="0"/>
              <a:t>Immigration Reform and Control Act (IRCA)</a:t>
            </a:r>
          </a:p>
          <a:p>
            <a:pPr lvl="1">
              <a:buFont typeface="Wingdings" panose="05000000000000000000" pitchFamily="2" charset="2"/>
              <a:buChar char="Ø"/>
            </a:pPr>
            <a:r>
              <a:rPr lang="en-US" dirty="0"/>
              <a:t>Citizenship</a:t>
            </a:r>
          </a:p>
          <a:p>
            <a:pPr lvl="1">
              <a:buFont typeface="Wingdings" panose="05000000000000000000" pitchFamily="2" charset="2"/>
              <a:buChar char="Ø"/>
            </a:pPr>
            <a:r>
              <a:rPr lang="en-US" dirty="0"/>
              <a:t>Nation of origin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Laws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87827"/>
            <a:ext cx="10515600" cy="4189136"/>
          </a:xfrm>
        </p:spPr>
        <p:txBody>
          <a:bodyPr>
            <a:normAutofit fontScale="77500" lnSpcReduction="20000"/>
          </a:bodyPr>
          <a:lstStyle/>
          <a:p>
            <a:r>
              <a:rPr lang="en-US" sz="3200" dirty="0"/>
              <a:t>Genetic Information Nondiscrimination Act (GINA)</a:t>
            </a:r>
          </a:p>
          <a:p>
            <a:pPr lvl="1">
              <a:buFont typeface="Wingdings" panose="05000000000000000000" pitchFamily="2" charset="2"/>
              <a:buChar char="Ø"/>
            </a:pPr>
            <a:r>
              <a:rPr lang="en-US" sz="2800" dirty="0"/>
              <a:t> Genetic information</a:t>
            </a:r>
            <a:br>
              <a:rPr lang="en-US" sz="2800" dirty="0"/>
            </a:br>
            <a:endParaRPr lang="en-US" sz="2800" dirty="0"/>
          </a:p>
          <a:p>
            <a:r>
              <a:rPr lang="en-US" sz="3200" dirty="0"/>
              <a:t>National Labor Relations Act (NLRA)</a:t>
            </a:r>
          </a:p>
          <a:p>
            <a:pPr lvl="1">
              <a:buFont typeface="Wingdings" panose="05000000000000000000" pitchFamily="2" charset="2"/>
              <a:buChar char="Ø"/>
            </a:pPr>
            <a:r>
              <a:rPr lang="en-US" sz="2800" dirty="0"/>
              <a:t>Union membership</a:t>
            </a:r>
            <a:br>
              <a:rPr lang="en-US" sz="2800" dirty="0"/>
            </a:br>
            <a:endParaRPr lang="en-US" sz="2800" dirty="0"/>
          </a:p>
          <a:p>
            <a:r>
              <a:rPr lang="en-US" sz="3200" dirty="0"/>
              <a:t>Uniformed Services Employment and Reemployment Rights Act (USERRA) </a:t>
            </a:r>
          </a:p>
          <a:p>
            <a:pPr lvl="1">
              <a:buFont typeface="Wingdings" panose="05000000000000000000" pitchFamily="2" charset="2"/>
              <a:buChar char="Ø"/>
            </a:pPr>
            <a:r>
              <a:rPr lang="en-US" sz="2800" dirty="0"/>
              <a:t>Membership or service in the uniformed services</a:t>
            </a:r>
            <a:br>
              <a:rPr lang="en-US" sz="2800" dirty="0"/>
            </a:br>
            <a:endParaRPr lang="en-US" sz="2800" dirty="0"/>
          </a:p>
          <a:p>
            <a:r>
              <a:rPr lang="en-US" sz="3200" dirty="0"/>
              <a:t>Bankruptcy Act</a:t>
            </a:r>
            <a:br>
              <a:rPr lang="en-US" sz="3200" dirty="0"/>
            </a:br>
            <a:endParaRPr lang="en-US" sz="3200" dirty="0"/>
          </a:p>
          <a:p>
            <a:r>
              <a:rPr lang="en-US" sz="3200" dirty="0"/>
              <a:t>Consumer Credit Protection Act (CCPA)</a:t>
            </a:r>
          </a:p>
          <a:p>
            <a:pPr lvl="1">
              <a:buFont typeface="Wingdings" panose="05000000000000000000" pitchFamily="2" charset="2"/>
              <a:buChar char="Ø"/>
            </a:pPr>
            <a:r>
              <a:rPr lang="en-US" sz="2800" dirty="0"/>
              <a:t>Wage garnishments</a:t>
            </a:r>
          </a:p>
          <a:p>
            <a:pPr marL="457200" lvl="1"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2207110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State and Local Laws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87827"/>
            <a:ext cx="10515600" cy="4189136"/>
          </a:xfrm>
        </p:spPr>
        <p:txBody>
          <a:bodyPr>
            <a:normAutofit/>
          </a:bodyPr>
          <a:lstStyle/>
          <a:p>
            <a:pPr marL="457200" lvl="1"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3049555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944125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to Ask and Not to Ask - Age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pPr marL="0" indent="0">
              <a:buNone/>
            </a:pPr>
            <a:r>
              <a:rPr lang="en-US" dirty="0"/>
              <a:t>Age:</a:t>
            </a:r>
          </a:p>
          <a:p>
            <a:pPr marL="457200" lvl="1" indent="0">
              <a:buNone/>
            </a:pPr>
            <a:r>
              <a:rPr lang="en-US" dirty="0"/>
              <a:t>Instead of:</a:t>
            </a:r>
          </a:p>
          <a:p>
            <a:pPr lvl="1"/>
            <a:r>
              <a:rPr lang="en-US" dirty="0"/>
              <a:t>When did you graduate?</a:t>
            </a:r>
          </a:p>
          <a:p>
            <a:pPr lvl="1"/>
            <a:r>
              <a:rPr lang="en-US" dirty="0"/>
              <a:t>When do you intend to retire?</a:t>
            </a:r>
          </a:p>
          <a:p>
            <a:pPr marL="0" indent="0">
              <a:buNone/>
            </a:pPr>
            <a:endParaRPr lang="en-US" dirty="0"/>
          </a:p>
          <a:p>
            <a:pPr marL="0" indent="0">
              <a:buNone/>
            </a:pPr>
            <a:r>
              <a:rPr lang="en-US" dirty="0"/>
              <a:t>Ask:</a:t>
            </a:r>
          </a:p>
          <a:p>
            <a:pPr lvl="1"/>
            <a:r>
              <a:rPr lang="en-US" dirty="0"/>
              <a:t>Do you meet the minimum age requirements for the job?</a:t>
            </a:r>
          </a:p>
          <a:p>
            <a:pPr lvl="1"/>
            <a:r>
              <a:rPr lang="en-US" dirty="0"/>
              <a:t>Can you supply transcripts of your education?</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2556935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847</TotalTime>
  <Words>1528</Words>
  <Application>Microsoft Office PowerPoint</Application>
  <PresentationFormat>Widescreen</PresentationFormat>
  <Paragraphs>183</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Source Sans Pro Web</vt:lpstr>
      <vt:lpstr>Wingdings</vt:lpstr>
      <vt:lpstr>Office Theme</vt:lpstr>
      <vt:lpstr>Basics of Legal Interviews</vt:lpstr>
      <vt:lpstr>WELCOME!</vt:lpstr>
      <vt:lpstr>Introduction</vt:lpstr>
      <vt:lpstr>Agenda</vt:lpstr>
      <vt:lpstr>Federal Laws</vt:lpstr>
      <vt:lpstr>Federal Laws (cont.)</vt:lpstr>
      <vt:lpstr>State and Local Laws</vt:lpstr>
      <vt:lpstr>Questions? Comments?</vt:lpstr>
      <vt:lpstr>What to Ask and Not to Ask - Age</vt:lpstr>
      <vt:lpstr>What to Ask and Not to Ask - Disability</vt:lpstr>
      <vt:lpstr>What to Ask and Not to Ask - Race</vt:lpstr>
      <vt:lpstr>What to Ask and Not to Ask - Religion</vt:lpstr>
      <vt:lpstr>What to Ask and Not to Ask – Sex/Marital Status</vt:lpstr>
      <vt:lpstr>What to Ask and Not to Ask – National Origin/Citizenship</vt:lpstr>
      <vt:lpstr>What to Ask and Not to Ask – Military Service</vt:lpstr>
      <vt:lpstr>What to Ask and Not to Ask – Arrests and Convictions</vt:lpstr>
      <vt:lpstr>What to Ask and Not to Ask – Arrests and Convictions</vt:lpstr>
      <vt:lpstr>Questions? Comments?</vt:lpstr>
      <vt:lpstr>Volunteered Information </vt:lpstr>
      <vt:lpstr>Questions? Comments?</vt:lpstr>
      <vt:lpstr>Consistency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27</cp:revision>
  <dcterms:created xsi:type="dcterms:W3CDTF">2021-07-28T15:46:48Z</dcterms:created>
  <dcterms:modified xsi:type="dcterms:W3CDTF">2021-08-06T20:55:29Z</dcterms:modified>
</cp:coreProperties>
</file>