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256" r:id="rId2"/>
    <p:sldId id="257" r:id="rId3"/>
    <p:sldId id="258" r:id="rId4"/>
    <p:sldId id="301" r:id="rId5"/>
    <p:sldId id="259" r:id="rId6"/>
    <p:sldId id="260" r:id="rId7"/>
    <p:sldId id="302" r:id="rId8"/>
    <p:sldId id="303" r:id="rId9"/>
    <p:sldId id="304" r:id="rId10"/>
    <p:sldId id="305" r:id="rId11"/>
    <p:sldId id="306" r:id="rId12"/>
    <p:sldId id="307" r:id="rId13"/>
    <p:sldId id="308" r:id="rId14"/>
    <p:sldId id="309" r:id="rId15"/>
    <p:sldId id="317" r:id="rId16"/>
    <p:sldId id="315" r:id="rId17"/>
    <p:sldId id="299" r:id="rId18"/>
    <p:sldId id="311" r:id="rId19"/>
    <p:sldId id="310" r:id="rId20"/>
    <p:sldId id="300" r:id="rId21"/>
    <p:sldId id="313" r:id="rId22"/>
    <p:sldId id="314" r:id="rId23"/>
    <p:sldId id="312" r:id="rId24"/>
    <p:sldId id="297" r:id="rId25"/>
    <p:sldId id="289" r:id="rId26"/>
    <p:sldId id="316" r:id="rId27"/>
    <p:sldId id="285"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0201" autoAdjust="0"/>
  </p:normalViewPr>
  <p:slideViewPr>
    <p:cSldViewPr snapToGrid="0">
      <p:cViewPr varScale="1">
        <p:scale>
          <a:sx n="101" d="100"/>
          <a:sy n="101" d="100"/>
        </p:scale>
        <p:origin x="786" y="96"/>
      </p:cViewPr>
      <p:guideLst/>
    </p:cSldViewPr>
  </p:slideViewPr>
  <p:outlineViewPr>
    <p:cViewPr>
      <p:scale>
        <a:sx n="33" d="100"/>
        <a:sy n="33" d="100"/>
      </p:scale>
      <p:origin x="0" y="-11534"/>
    </p:cViewPr>
  </p:outlineViewPr>
  <p:notesTextViewPr>
    <p:cViewPr>
      <p:scale>
        <a:sx n="1" d="1"/>
        <a:sy n="1" d="1"/>
      </p:scale>
      <p:origin x="0" y="0"/>
    </p:cViewPr>
  </p:notesTextViewPr>
  <p:sorterViewPr>
    <p:cViewPr>
      <p:scale>
        <a:sx n="100" d="100"/>
        <a:sy n="100" d="100"/>
      </p:scale>
      <p:origin x="0" y="-1843"/>
    </p:cViewPr>
  </p:sorter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FBDC13-22BB-4AAC-BC9B-FBBF706C7EE2}" type="datetimeFigureOut">
              <a:rPr lang="en-US" smtClean="0"/>
              <a:t>5/18/2023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14EB97-CD1D-4021-A1FE-AF2953771E73}" type="slidenum">
              <a:rPr lang="en-US" smtClean="0"/>
              <a:t>‹#›</a:t>
            </a:fld>
            <a:endParaRPr lang="en-US" dirty="0"/>
          </a:p>
        </p:txBody>
      </p:sp>
    </p:spTree>
    <p:extLst>
      <p:ext uri="{BB962C8B-B14F-4D97-AF65-F5344CB8AC3E}">
        <p14:creationId xmlns:p14="http://schemas.microsoft.com/office/powerpoint/2010/main" val="308992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a:t>
            </a:fld>
            <a:endParaRPr lang="en-US" dirty="0"/>
          </a:p>
        </p:txBody>
      </p:sp>
    </p:spTree>
    <p:extLst>
      <p:ext uri="{BB962C8B-B14F-4D97-AF65-F5344CB8AC3E}">
        <p14:creationId xmlns:p14="http://schemas.microsoft.com/office/powerpoint/2010/main" val="3386142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10</a:t>
            </a:fld>
            <a:endParaRPr lang="en-US" dirty="0"/>
          </a:p>
        </p:txBody>
      </p:sp>
    </p:spTree>
    <p:extLst>
      <p:ext uri="{BB962C8B-B14F-4D97-AF65-F5344CB8AC3E}">
        <p14:creationId xmlns:p14="http://schemas.microsoft.com/office/powerpoint/2010/main" val="18365650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11</a:t>
            </a:fld>
            <a:endParaRPr lang="en-US" dirty="0"/>
          </a:p>
        </p:txBody>
      </p:sp>
    </p:spTree>
    <p:extLst>
      <p:ext uri="{BB962C8B-B14F-4D97-AF65-F5344CB8AC3E}">
        <p14:creationId xmlns:p14="http://schemas.microsoft.com/office/powerpoint/2010/main" val="26923669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12</a:t>
            </a:fld>
            <a:endParaRPr lang="en-US" dirty="0"/>
          </a:p>
        </p:txBody>
      </p:sp>
    </p:spTree>
    <p:extLst>
      <p:ext uri="{BB962C8B-B14F-4D97-AF65-F5344CB8AC3E}">
        <p14:creationId xmlns:p14="http://schemas.microsoft.com/office/powerpoint/2010/main" val="28934516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13</a:t>
            </a:fld>
            <a:endParaRPr lang="en-US" dirty="0"/>
          </a:p>
        </p:txBody>
      </p:sp>
    </p:spTree>
    <p:extLst>
      <p:ext uri="{BB962C8B-B14F-4D97-AF65-F5344CB8AC3E}">
        <p14:creationId xmlns:p14="http://schemas.microsoft.com/office/powerpoint/2010/main" val="23436598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14</a:t>
            </a:fld>
            <a:endParaRPr lang="en-US" dirty="0"/>
          </a:p>
        </p:txBody>
      </p:sp>
    </p:spTree>
    <p:extLst>
      <p:ext uri="{BB962C8B-B14F-4D97-AF65-F5344CB8AC3E}">
        <p14:creationId xmlns:p14="http://schemas.microsoft.com/office/powerpoint/2010/main" val="38167999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15</a:t>
            </a:fld>
            <a:endParaRPr lang="en-US" dirty="0"/>
          </a:p>
        </p:txBody>
      </p:sp>
    </p:spTree>
    <p:extLst>
      <p:ext uri="{BB962C8B-B14F-4D97-AF65-F5344CB8AC3E}">
        <p14:creationId xmlns:p14="http://schemas.microsoft.com/office/powerpoint/2010/main" val="34725845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16</a:t>
            </a:fld>
            <a:endParaRPr lang="en-US" dirty="0"/>
          </a:p>
        </p:txBody>
      </p:sp>
    </p:spTree>
    <p:extLst>
      <p:ext uri="{BB962C8B-B14F-4D97-AF65-F5344CB8AC3E}">
        <p14:creationId xmlns:p14="http://schemas.microsoft.com/office/powerpoint/2010/main" val="35400918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17</a:t>
            </a:fld>
            <a:endParaRPr lang="en-US" dirty="0"/>
          </a:p>
        </p:txBody>
      </p:sp>
    </p:spTree>
    <p:extLst>
      <p:ext uri="{BB962C8B-B14F-4D97-AF65-F5344CB8AC3E}">
        <p14:creationId xmlns:p14="http://schemas.microsoft.com/office/powerpoint/2010/main" val="1137116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18</a:t>
            </a:fld>
            <a:endParaRPr lang="en-US" dirty="0"/>
          </a:p>
        </p:txBody>
      </p:sp>
    </p:spTree>
    <p:extLst>
      <p:ext uri="{BB962C8B-B14F-4D97-AF65-F5344CB8AC3E}">
        <p14:creationId xmlns:p14="http://schemas.microsoft.com/office/powerpoint/2010/main" val="38387058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19</a:t>
            </a:fld>
            <a:endParaRPr lang="en-US" dirty="0"/>
          </a:p>
        </p:txBody>
      </p:sp>
    </p:spTree>
    <p:extLst>
      <p:ext uri="{BB962C8B-B14F-4D97-AF65-F5344CB8AC3E}">
        <p14:creationId xmlns:p14="http://schemas.microsoft.com/office/powerpoint/2010/main" val="585625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a:t>
            </a:fld>
            <a:endParaRPr lang="en-US" dirty="0"/>
          </a:p>
        </p:txBody>
      </p:sp>
    </p:spTree>
    <p:extLst>
      <p:ext uri="{BB962C8B-B14F-4D97-AF65-F5344CB8AC3E}">
        <p14:creationId xmlns:p14="http://schemas.microsoft.com/office/powerpoint/2010/main" val="41216173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20</a:t>
            </a:fld>
            <a:endParaRPr lang="en-US" dirty="0"/>
          </a:p>
        </p:txBody>
      </p:sp>
    </p:spTree>
    <p:extLst>
      <p:ext uri="{BB962C8B-B14F-4D97-AF65-F5344CB8AC3E}">
        <p14:creationId xmlns:p14="http://schemas.microsoft.com/office/powerpoint/2010/main" val="21812289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21</a:t>
            </a:fld>
            <a:endParaRPr lang="en-US" dirty="0"/>
          </a:p>
        </p:txBody>
      </p:sp>
    </p:spTree>
    <p:extLst>
      <p:ext uri="{BB962C8B-B14F-4D97-AF65-F5344CB8AC3E}">
        <p14:creationId xmlns:p14="http://schemas.microsoft.com/office/powerpoint/2010/main" val="14071863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22</a:t>
            </a:fld>
            <a:endParaRPr lang="en-US" dirty="0"/>
          </a:p>
        </p:txBody>
      </p:sp>
    </p:spTree>
    <p:extLst>
      <p:ext uri="{BB962C8B-B14F-4D97-AF65-F5344CB8AC3E}">
        <p14:creationId xmlns:p14="http://schemas.microsoft.com/office/powerpoint/2010/main" val="3699761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Include details specific to your workplace policy. Provide attendees with a copy of the full policy.</a:t>
            </a:r>
          </a:p>
        </p:txBody>
      </p:sp>
      <p:sp>
        <p:nvSpPr>
          <p:cNvPr id="4" name="Slide Number Placeholder 3"/>
          <p:cNvSpPr>
            <a:spLocks noGrp="1"/>
          </p:cNvSpPr>
          <p:nvPr>
            <p:ph type="sldNum" sz="quarter" idx="5"/>
          </p:nvPr>
        </p:nvSpPr>
        <p:spPr/>
        <p:txBody>
          <a:bodyPr/>
          <a:lstStyle/>
          <a:p>
            <a:fld id="{5A14EB97-CD1D-4021-A1FE-AF2953771E73}" type="slidenum">
              <a:rPr lang="en-US" smtClean="0"/>
              <a:t>23</a:t>
            </a:fld>
            <a:endParaRPr lang="en-US" dirty="0"/>
          </a:p>
        </p:txBody>
      </p:sp>
    </p:spTree>
    <p:extLst>
      <p:ext uri="{BB962C8B-B14F-4D97-AF65-F5344CB8AC3E}">
        <p14:creationId xmlns:p14="http://schemas.microsoft.com/office/powerpoint/2010/main" val="1941003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24</a:t>
            </a:fld>
            <a:endParaRPr lang="en-US" dirty="0"/>
          </a:p>
        </p:txBody>
      </p:sp>
    </p:spTree>
    <p:extLst>
      <p:ext uri="{BB962C8B-B14F-4D97-AF65-F5344CB8AC3E}">
        <p14:creationId xmlns:p14="http://schemas.microsoft.com/office/powerpoint/2010/main" val="42099984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25</a:t>
            </a:fld>
            <a:endParaRPr lang="en-US" dirty="0"/>
          </a:p>
        </p:txBody>
      </p:sp>
    </p:spTree>
    <p:extLst>
      <p:ext uri="{BB962C8B-B14F-4D97-AF65-F5344CB8AC3E}">
        <p14:creationId xmlns:p14="http://schemas.microsoft.com/office/powerpoint/2010/main" val="37340792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26</a:t>
            </a:fld>
            <a:endParaRPr lang="en-US" dirty="0"/>
          </a:p>
        </p:txBody>
      </p:sp>
    </p:spTree>
    <p:extLst>
      <p:ext uri="{BB962C8B-B14F-4D97-AF65-F5344CB8AC3E}">
        <p14:creationId xmlns:p14="http://schemas.microsoft.com/office/powerpoint/2010/main" val="4085563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27</a:t>
            </a:fld>
            <a:endParaRPr lang="en-US" dirty="0"/>
          </a:p>
        </p:txBody>
      </p:sp>
    </p:spTree>
    <p:extLst>
      <p:ext uri="{BB962C8B-B14F-4D97-AF65-F5344CB8AC3E}">
        <p14:creationId xmlns:p14="http://schemas.microsoft.com/office/powerpoint/2010/main" val="2067526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a:t>
            </a:fld>
            <a:endParaRPr lang="en-US" dirty="0"/>
          </a:p>
        </p:txBody>
      </p:sp>
    </p:spTree>
    <p:extLst>
      <p:ext uri="{BB962C8B-B14F-4D97-AF65-F5344CB8AC3E}">
        <p14:creationId xmlns:p14="http://schemas.microsoft.com/office/powerpoint/2010/main" val="779504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4</a:t>
            </a:fld>
            <a:endParaRPr lang="en-US" dirty="0"/>
          </a:p>
        </p:txBody>
      </p:sp>
    </p:spTree>
    <p:extLst>
      <p:ext uri="{BB962C8B-B14F-4D97-AF65-F5344CB8AC3E}">
        <p14:creationId xmlns:p14="http://schemas.microsoft.com/office/powerpoint/2010/main" val="3535843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5</a:t>
            </a:fld>
            <a:endParaRPr lang="en-US" dirty="0"/>
          </a:p>
        </p:txBody>
      </p:sp>
    </p:spTree>
    <p:extLst>
      <p:ext uri="{BB962C8B-B14F-4D97-AF65-F5344CB8AC3E}">
        <p14:creationId xmlns:p14="http://schemas.microsoft.com/office/powerpoint/2010/main" val="319979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6</a:t>
            </a:fld>
            <a:endParaRPr lang="en-US" dirty="0"/>
          </a:p>
        </p:txBody>
      </p:sp>
    </p:spTree>
    <p:extLst>
      <p:ext uri="{BB962C8B-B14F-4D97-AF65-F5344CB8AC3E}">
        <p14:creationId xmlns:p14="http://schemas.microsoft.com/office/powerpoint/2010/main" val="3130063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7</a:t>
            </a:fld>
            <a:endParaRPr lang="en-US" dirty="0"/>
          </a:p>
        </p:txBody>
      </p:sp>
    </p:spTree>
    <p:extLst>
      <p:ext uri="{BB962C8B-B14F-4D97-AF65-F5344CB8AC3E}">
        <p14:creationId xmlns:p14="http://schemas.microsoft.com/office/powerpoint/2010/main" val="8475144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8</a:t>
            </a:fld>
            <a:endParaRPr lang="en-US" dirty="0"/>
          </a:p>
        </p:txBody>
      </p:sp>
    </p:spTree>
    <p:extLst>
      <p:ext uri="{BB962C8B-B14F-4D97-AF65-F5344CB8AC3E}">
        <p14:creationId xmlns:p14="http://schemas.microsoft.com/office/powerpoint/2010/main" val="31399722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r>
              <a:rPr lang="en-US" i="1" dirty="0"/>
              <a:t>For detailed requirements, see https://www.samhsa.gov/workplace/legal/federal-laws/contractors-grantees#regulated </a:t>
            </a:r>
          </a:p>
        </p:txBody>
      </p:sp>
      <p:sp>
        <p:nvSpPr>
          <p:cNvPr id="4" name="Slide Number Placeholder 3"/>
          <p:cNvSpPr>
            <a:spLocks noGrp="1"/>
          </p:cNvSpPr>
          <p:nvPr>
            <p:ph type="sldNum" sz="quarter" idx="5"/>
          </p:nvPr>
        </p:nvSpPr>
        <p:spPr/>
        <p:txBody>
          <a:bodyPr/>
          <a:lstStyle/>
          <a:p>
            <a:fld id="{5A14EB97-CD1D-4021-A1FE-AF2953771E73}" type="slidenum">
              <a:rPr lang="en-US" smtClean="0"/>
              <a:t>9</a:t>
            </a:fld>
            <a:endParaRPr lang="en-US" dirty="0"/>
          </a:p>
        </p:txBody>
      </p:sp>
    </p:spTree>
    <p:extLst>
      <p:ext uri="{BB962C8B-B14F-4D97-AF65-F5344CB8AC3E}">
        <p14:creationId xmlns:p14="http://schemas.microsoft.com/office/powerpoint/2010/main" val="55090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02D20-F53B-40DB-A6E7-AD7BD45EEA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9A7D66-BA80-4EEE-B8C5-0237F66636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0CEA2060-0596-4633-9C7D-B61A0FB572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76C6DBC-01DA-4896-8F28-F5290F0F882D}"/>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762628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DBB48-3661-480F-B8B3-C10C08E222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F9044E-D00C-4775-A57B-EE3CF28B83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756DDB-C8EF-4E38-A7A9-F911A9D7E6A7}"/>
              </a:ext>
            </a:extLst>
          </p:cNvPr>
          <p:cNvSpPr>
            <a:spLocks noGrp="1"/>
          </p:cNvSpPr>
          <p:nvPr>
            <p:ph type="dt" sz="half" idx="10"/>
          </p:nvPr>
        </p:nvSpPr>
        <p:spPr/>
        <p:txBody>
          <a:bodyPr/>
          <a:lstStyle/>
          <a:p>
            <a:fld id="{CCBBBFF5-32D7-4809-8B36-3F01B3F201AD}" type="datetime1">
              <a:rPr lang="en-US" smtClean="0"/>
              <a:t>5/18/2023</a:t>
            </a:fld>
            <a:endParaRPr lang="en-US" dirty="0"/>
          </a:p>
        </p:txBody>
      </p:sp>
      <p:sp>
        <p:nvSpPr>
          <p:cNvPr id="5" name="Footer Placeholder 4">
            <a:extLst>
              <a:ext uri="{FF2B5EF4-FFF2-40B4-BE49-F238E27FC236}">
                <a16:creationId xmlns:a16="http://schemas.microsoft.com/office/drawing/2014/main" id="{3F4D1334-907C-4B59-9348-3FFC27CE4E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8ECC4D-CA19-41FF-AEB8-1B34A627DB56}"/>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22839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6C4017-54FE-4D65-AFE7-79B0BDAE58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D249D5-58F0-4DD8-9E48-1AE5622BCC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783FD3-8A7E-437C-9A42-C76DF38B5C15}"/>
              </a:ext>
            </a:extLst>
          </p:cNvPr>
          <p:cNvSpPr>
            <a:spLocks noGrp="1"/>
          </p:cNvSpPr>
          <p:nvPr>
            <p:ph type="dt" sz="half" idx="10"/>
          </p:nvPr>
        </p:nvSpPr>
        <p:spPr/>
        <p:txBody>
          <a:bodyPr/>
          <a:lstStyle/>
          <a:p>
            <a:fld id="{249D5367-5776-4DEA-99FB-6BE7850233BF}" type="datetime1">
              <a:rPr lang="en-US" smtClean="0"/>
              <a:t>5/18/2023</a:t>
            </a:fld>
            <a:endParaRPr lang="en-US" dirty="0"/>
          </a:p>
        </p:txBody>
      </p:sp>
      <p:sp>
        <p:nvSpPr>
          <p:cNvPr id="5" name="Footer Placeholder 4">
            <a:extLst>
              <a:ext uri="{FF2B5EF4-FFF2-40B4-BE49-F238E27FC236}">
                <a16:creationId xmlns:a16="http://schemas.microsoft.com/office/drawing/2014/main" id="{9B01F617-A822-4C24-8766-3B82FB1C8E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7C5F4AF-722F-461F-B472-ED61CFB1DEC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2734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6B575-A850-4C06-8B5D-8C65DCC37B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138F4E-73F9-4DC5-B353-F60AD2BD86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88B461-15DA-4DFF-8D58-B96458E32B6D}"/>
              </a:ext>
            </a:extLst>
          </p:cNvPr>
          <p:cNvSpPr>
            <a:spLocks noGrp="1"/>
          </p:cNvSpPr>
          <p:nvPr>
            <p:ph type="dt" sz="half" idx="10"/>
          </p:nvPr>
        </p:nvSpPr>
        <p:spPr/>
        <p:txBody>
          <a:bodyPr/>
          <a:lstStyle/>
          <a:p>
            <a:fld id="{B0B4A36B-6303-45B7-9206-903743AE8F04}" type="datetime1">
              <a:rPr lang="en-US" smtClean="0"/>
              <a:t>5/18/2023</a:t>
            </a:fld>
            <a:endParaRPr lang="en-US" dirty="0"/>
          </a:p>
        </p:txBody>
      </p:sp>
      <p:sp>
        <p:nvSpPr>
          <p:cNvPr id="5" name="Footer Placeholder 4">
            <a:extLst>
              <a:ext uri="{FF2B5EF4-FFF2-40B4-BE49-F238E27FC236}">
                <a16:creationId xmlns:a16="http://schemas.microsoft.com/office/drawing/2014/main" id="{EC7DEFFB-AF4C-4DFA-AC96-C18E3884E7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8F933C-0281-46F6-9F87-446199BFCF3B}"/>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7933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B705E-CBDF-4C8C-AF7A-BAD15FA899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31C90A-5D31-4471-9807-F0051387CE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2D1424-70D8-4AF0-8C06-72AB1CA4A08C}"/>
              </a:ext>
            </a:extLst>
          </p:cNvPr>
          <p:cNvSpPr>
            <a:spLocks noGrp="1"/>
          </p:cNvSpPr>
          <p:nvPr>
            <p:ph type="dt" sz="half" idx="10"/>
          </p:nvPr>
        </p:nvSpPr>
        <p:spPr/>
        <p:txBody>
          <a:bodyPr/>
          <a:lstStyle/>
          <a:p>
            <a:fld id="{357DFF65-7F02-4F51-A266-C463948BB3F9}" type="datetime1">
              <a:rPr lang="en-US" smtClean="0"/>
              <a:t>5/18/2023</a:t>
            </a:fld>
            <a:endParaRPr lang="en-US" dirty="0"/>
          </a:p>
        </p:txBody>
      </p:sp>
      <p:sp>
        <p:nvSpPr>
          <p:cNvPr id="5" name="Footer Placeholder 4">
            <a:extLst>
              <a:ext uri="{FF2B5EF4-FFF2-40B4-BE49-F238E27FC236}">
                <a16:creationId xmlns:a16="http://schemas.microsoft.com/office/drawing/2014/main" id="{A297C34C-DAA9-4359-BF0E-289588CCD4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5FEA43-21EF-4615-A7FC-F7C4290980B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298377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EA2BC-9F29-46EC-9DD1-DF9E3B9E89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748034-C477-4BD9-BA3D-7115082886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B8AF16-B271-4AE9-AD46-DE8882FBEC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B43A28-7CFD-4C4B-84E4-BA08F2771D16}"/>
              </a:ext>
            </a:extLst>
          </p:cNvPr>
          <p:cNvSpPr>
            <a:spLocks noGrp="1"/>
          </p:cNvSpPr>
          <p:nvPr>
            <p:ph type="dt" sz="half" idx="10"/>
          </p:nvPr>
        </p:nvSpPr>
        <p:spPr/>
        <p:txBody>
          <a:bodyPr/>
          <a:lstStyle/>
          <a:p>
            <a:fld id="{5C5E8BC7-C951-49CF-8733-962535FE6B41}" type="datetime1">
              <a:rPr lang="en-US" smtClean="0"/>
              <a:t>5/18/2023</a:t>
            </a:fld>
            <a:endParaRPr lang="en-US" dirty="0"/>
          </a:p>
        </p:txBody>
      </p:sp>
      <p:sp>
        <p:nvSpPr>
          <p:cNvPr id="6" name="Footer Placeholder 5">
            <a:extLst>
              <a:ext uri="{FF2B5EF4-FFF2-40B4-BE49-F238E27FC236}">
                <a16:creationId xmlns:a16="http://schemas.microsoft.com/office/drawing/2014/main" id="{1591AF9D-1B0B-40DD-900A-C1446AD60FC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B187F2A-A35B-4FF0-8993-23BCC2A59EE4}"/>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91869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B4B3C-D238-4FBC-8F3C-A7BAF1CEE1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1BB14B-7D1F-409E-A09C-C88A7E45F9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F92AE4-23B9-437A-AFFC-06CE46C759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D4F639-B40F-43AB-BA24-AB966F43D6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A57499-6681-4AFF-A0AA-9C42ABCCE9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276F88-9D46-4B58-B452-401F9544BE09}"/>
              </a:ext>
            </a:extLst>
          </p:cNvPr>
          <p:cNvSpPr>
            <a:spLocks noGrp="1"/>
          </p:cNvSpPr>
          <p:nvPr>
            <p:ph type="dt" sz="half" idx="10"/>
          </p:nvPr>
        </p:nvSpPr>
        <p:spPr/>
        <p:txBody>
          <a:bodyPr/>
          <a:lstStyle/>
          <a:p>
            <a:fld id="{66AFD466-588C-4AA6-AD7A-66FC6151CFB6}" type="datetime1">
              <a:rPr lang="en-US" smtClean="0"/>
              <a:t>5/18/2023</a:t>
            </a:fld>
            <a:endParaRPr lang="en-US" dirty="0"/>
          </a:p>
        </p:txBody>
      </p:sp>
      <p:sp>
        <p:nvSpPr>
          <p:cNvPr id="8" name="Footer Placeholder 7">
            <a:extLst>
              <a:ext uri="{FF2B5EF4-FFF2-40B4-BE49-F238E27FC236}">
                <a16:creationId xmlns:a16="http://schemas.microsoft.com/office/drawing/2014/main" id="{416CEF2C-84D2-4851-993D-A15406F828D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E8F028B-88F2-47C4-A0E7-7F3ED05C628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1861884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C555A-3048-4FD1-9C0A-8DF32E6173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3B62C4-27F4-4F95-909E-A2E7DD48DCCC}"/>
              </a:ext>
            </a:extLst>
          </p:cNvPr>
          <p:cNvSpPr>
            <a:spLocks noGrp="1"/>
          </p:cNvSpPr>
          <p:nvPr>
            <p:ph type="dt" sz="half" idx="10"/>
          </p:nvPr>
        </p:nvSpPr>
        <p:spPr/>
        <p:txBody>
          <a:bodyPr/>
          <a:lstStyle/>
          <a:p>
            <a:fld id="{5DC1F1C4-B4CB-4502-A36D-360FC5884BEF}" type="datetime1">
              <a:rPr lang="en-US" smtClean="0"/>
              <a:t>5/18/2023</a:t>
            </a:fld>
            <a:endParaRPr lang="en-US" dirty="0"/>
          </a:p>
        </p:txBody>
      </p:sp>
      <p:sp>
        <p:nvSpPr>
          <p:cNvPr id="4" name="Footer Placeholder 3">
            <a:extLst>
              <a:ext uri="{FF2B5EF4-FFF2-40B4-BE49-F238E27FC236}">
                <a16:creationId xmlns:a16="http://schemas.microsoft.com/office/drawing/2014/main" id="{3A3E2D17-F54A-432A-BDAA-E02AB427E41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5F140A8-0D80-4322-9F88-C0B42A4C75D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35801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92E774-879C-41C5-B2A7-69B875CFFD19}"/>
              </a:ext>
            </a:extLst>
          </p:cNvPr>
          <p:cNvSpPr>
            <a:spLocks noGrp="1"/>
          </p:cNvSpPr>
          <p:nvPr>
            <p:ph type="dt" sz="half" idx="10"/>
          </p:nvPr>
        </p:nvSpPr>
        <p:spPr/>
        <p:txBody>
          <a:bodyPr/>
          <a:lstStyle/>
          <a:p>
            <a:fld id="{74D594AC-0F05-4110-9597-22D3C540DDC3}" type="datetime1">
              <a:rPr lang="en-US" smtClean="0"/>
              <a:t>5/18/2023</a:t>
            </a:fld>
            <a:endParaRPr lang="en-US" dirty="0"/>
          </a:p>
        </p:txBody>
      </p:sp>
      <p:sp>
        <p:nvSpPr>
          <p:cNvPr id="3" name="Footer Placeholder 2">
            <a:extLst>
              <a:ext uri="{FF2B5EF4-FFF2-40B4-BE49-F238E27FC236}">
                <a16:creationId xmlns:a16="http://schemas.microsoft.com/office/drawing/2014/main" id="{3B14BE1C-99DB-497D-BAB9-4B3D8006925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908FBF4-4C9D-4C8B-A7C1-FDCFDD62B428}"/>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825404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B6358-B464-4DD0-91C1-B4E0B13795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7C4D7B-52B0-43B6-8B5C-1940EC480E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E1C20B-7BAA-42A0-A1E2-7E0E280F4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F49FF2-AEB3-4AB8-AD95-0DC14C88D608}"/>
              </a:ext>
            </a:extLst>
          </p:cNvPr>
          <p:cNvSpPr>
            <a:spLocks noGrp="1"/>
          </p:cNvSpPr>
          <p:nvPr>
            <p:ph type="dt" sz="half" idx="10"/>
          </p:nvPr>
        </p:nvSpPr>
        <p:spPr/>
        <p:txBody>
          <a:bodyPr/>
          <a:lstStyle/>
          <a:p>
            <a:fld id="{6B27A7C8-82D1-47E2-8E71-33E2D24B89A9}" type="datetime1">
              <a:rPr lang="en-US" smtClean="0"/>
              <a:t>5/18/2023</a:t>
            </a:fld>
            <a:endParaRPr lang="en-US" dirty="0"/>
          </a:p>
        </p:txBody>
      </p:sp>
      <p:sp>
        <p:nvSpPr>
          <p:cNvPr id="6" name="Footer Placeholder 5">
            <a:extLst>
              <a:ext uri="{FF2B5EF4-FFF2-40B4-BE49-F238E27FC236}">
                <a16:creationId xmlns:a16="http://schemas.microsoft.com/office/drawing/2014/main" id="{FB75F78D-80A4-47C7-A7A3-2346D20AF9C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FE2265-CF4E-4617-A7D2-CF951F79124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274634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54917-34C3-4933-AE2F-E527FDCF32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D402CE-DB31-4C74-BE62-16FFE2C4E7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CBB90E6-C73C-44BC-BE79-84816FB7A9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EF99EA-6224-468B-81E7-4392BEAE1203}"/>
              </a:ext>
            </a:extLst>
          </p:cNvPr>
          <p:cNvSpPr>
            <a:spLocks noGrp="1"/>
          </p:cNvSpPr>
          <p:nvPr>
            <p:ph type="dt" sz="half" idx="10"/>
          </p:nvPr>
        </p:nvSpPr>
        <p:spPr/>
        <p:txBody>
          <a:bodyPr/>
          <a:lstStyle/>
          <a:p>
            <a:fld id="{3826278C-9917-43A4-84C2-EAF625D66A76}" type="datetime1">
              <a:rPr lang="en-US" smtClean="0"/>
              <a:t>5/18/2023</a:t>
            </a:fld>
            <a:endParaRPr lang="en-US" dirty="0"/>
          </a:p>
        </p:txBody>
      </p:sp>
      <p:sp>
        <p:nvSpPr>
          <p:cNvPr id="6" name="Footer Placeholder 5">
            <a:extLst>
              <a:ext uri="{FF2B5EF4-FFF2-40B4-BE49-F238E27FC236}">
                <a16:creationId xmlns:a16="http://schemas.microsoft.com/office/drawing/2014/main" id="{EB677679-D087-4E87-97D5-CF5FEFA7F15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A8E08AB-75E3-4304-9B3A-B25D2B0044C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971248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A088BC-1497-42ED-A227-654F094A3B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7DC7AD-A758-44E3-803A-0315EA66A3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54148-D075-4219-BEF7-CAFD315755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3026FC-EF57-4B8D-ACFA-C86D7C0D14E6}" type="datetime1">
              <a:rPr lang="en-US" smtClean="0"/>
              <a:t>5/18/2023</a:t>
            </a:fld>
            <a:endParaRPr lang="en-US" dirty="0"/>
          </a:p>
        </p:txBody>
      </p:sp>
      <p:sp>
        <p:nvSpPr>
          <p:cNvPr id="5" name="Footer Placeholder 4">
            <a:extLst>
              <a:ext uri="{FF2B5EF4-FFF2-40B4-BE49-F238E27FC236}">
                <a16:creationId xmlns:a16="http://schemas.microsoft.com/office/drawing/2014/main" id="{48B10003-E77B-49AD-B444-59C5951F69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286676C-4E5A-4913-AFD6-CA6BB30F57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25B40-28DA-43CD-A97E-EA3E1B04B7D2}" type="slidenum">
              <a:rPr lang="en-US" smtClean="0"/>
              <a:t>‹#›</a:t>
            </a:fld>
            <a:endParaRPr lang="en-US" dirty="0"/>
          </a:p>
        </p:txBody>
      </p:sp>
    </p:spTree>
    <p:extLst>
      <p:ext uri="{BB962C8B-B14F-4D97-AF65-F5344CB8AC3E}">
        <p14:creationId xmlns:p14="http://schemas.microsoft.com/office/powerpoint/2010/main" val="2939777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Male employee kneeling next to a pallet of parts in a manufacturing facility.">
            <a:extLst>
              <a:ext uri="{FF2B5EF4-FFF2-40B4-BE49-F238E27FC236}">
                <a16:creationId xmlns:a16="http://schemas.microsoft.com/office/drawing/2014/main" id="{23301606-DA84-46C1-9B88-890805B4BD25}"/>
              </a:ext>
            </a:extLst>
          </p:cNvPr>
          <p:cNvPicPr>
            <a:picLocks noChangeAspect="1"/>
          </p:cNvPicPr>
          <p:nvPr/>
        </p:nvPicPr>
        <p:blipFill>
          <a:blip r:embed="rId3">
            <a:extLst>
              <a:ext uri="{28A0092B-C50C-407E-A947-70E740481C1C}">
                <a14:useLocalDpi xmlns:a14="http://schemas.microsoft.com/office/drawing/2010/main" val="0"/>
              </a:ext>
            </a:extLst>
          </a:blip>
          <a:srcRect l="10441" r="10441"/>
          <a:stretch/>
        </p:blipFill>
        <p:spPr>
          <a:xfrm>
            <a:off x="3966886" y="8920"/>
            <a:ext cx="8160026" cy="6875809"/>
          </a:xfrm>
          <a:prstGeom prst="rect">
            <a:avLst/>
          </a:prstGeom>
        </p:spPr>
      </p:pic>
      <p:sp>
        <p:nvSpPr>
          <p:cNvPr id="3" name="Subtitle 2">
            <a:extLst>
              <a:ext uri="{FF2B5EF4-FFF2-40B4-BE49-F238E27FC236}">
                <a16:creationId xmlns:a16="http://schemas.microsoft.com/office/drawing/2014/main" id="{79451EBB-5D3E-4977-AE35-40D81DB67EBF}"/>
              </a:ext>
            </a:extLst>
          </p:cNvPr>
          <p:cNvSpPr>
            <a:spLocks noGrp="1"/>
          </p:cNvSpPr>
          <p:nvPr>
            <p:ph type="title" idx="4294967295"/>
          </p:nvPr>
        </p:nvSpPr>
        <p:spPr>
          <a:xfrm>
            <a:off x="65088" y="1101725"/>
            <a:ext cx="3557587" cy="1382713"/>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FFFFFF"/>
                </a:solidFill>
                <a:effectLst/>
                <a:uLnTx/>
                <a:uFillTx/>
                <a:latin typeface="+mn-lt"/>
                <a:ea typeface="+mn-ea"/>
                <a:cs typeface="+mn-cs"/>
              </a:rPr>
              <a:t>Drug-Free Workplace Training</a:t>
            </a:r>
          </a:p>
        </p:txBody>
      </p:sp>
    </p:spTree>
    <p:extLst>
      <p:ext uri="{BB962C8B-B14F-4D97-AF65-F5344CB8AC3E}">
        <p14:creationId xmlns:p14="http://schemas.microsoft.com/office/powerpoint/2010/main" val="978428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15430"/>
            <a:ext cx="10515600" cy="1325563"/>
          </a:xfrm>
          <a:solidFill>
            <a:schemeClr val="accent1">
              <a:lumMod val="50000"/>
            </a:schemeClr>
          </a:solidFill>
        </p:spPr>
        <p:txBody>
          <a:bodyPr>
            <a:noAutofit/>
          </a:bodyPr>
          <a:lstStyle/>
          <a:p>
            <a:r>
              <a:rPr lang="en-US" sz="3600" dirty="0">
                <a:solidFill>
                  <a:schemeClr val="bg1"/>
                </a:solidFill>
              </a:rPr>
              <a:t>Omnibus Transportation Employee Testing Act of 1991 </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589722" y="1715811"/>
            <a:ext cx="10515600" cy="4823101"/>
          </a:xfrm>
        </p:spPr>
        <p:txBody>
          <a:bodyPr>
            <a:noAutofit/>
          </a:bodyPr>
          <a:lstStyle/>
          <a:p>
            <a:pPr marL="0" indent="0">
              <a:buNone/>
            </a:pPr>
            <a:r>
              <a:rPr lang="en-US" sz="2400" dirty="0"/>
              <a:t>The Omnibus Transportation Employee Testing Act requires drug and alcohol testing of all safety-sensitive transportation employees in aviation, trucking, railroads, mass transit, pipelines and other transportation industries.</a:t>
            </a:r>
          </a:p>
          <a:p>
            <a:pPr marL="0" indent="0">
              <a:buNone/>
            </a:pPr>
            <a:r>
              <a:rPr lang="en-US" sz="2400" dirty="0"/>
              <a:t>Any employer whose business is regulated by one of the following federal agencies and organizations is covered under the act:</a:t>
            </a:r>
          </a:p>
          <a:p>
            <a:pPr lvl="1"/>
            <a:r>
              <a:rPr lang="en-US" dirty="0"/>
              <a:t>Federal Aviation Administration (FAA)</a:t>
            </a:r>
          </a:p>
          <a:p>
            <a:pPr lvl="1"/>
            <a:r>
              <a:rPr lang="en-US" dirty="0"/>
              <a:t>Federal Motor Carrier Safety Administration (FMCSA)</a:t>
            </a:r>
          </a:p>
          <a:p>
            <a:pPr lvl="1"/>
            <a:r>
              <a:rPr lang="en-US" dirty="0"/>
              <a:t>Federal Railroad Administration (FRA)</a:t>
            </a:r>
          </a:p>
          <a:p>
            <a:pPr lvl="1"/>
            <a:r>
              <a:rPr lang="en-US" dirty="0"/>
              <a:t>Federal Transit Administration (FTA)</a:t>
            </a:r>
          </a:p>
          <a:p>
            <a:pPr lvl="1"/>
            <a:r>
              <a:rPr lang="en-US" dirty="0"/>
              <a:t>National Highway Traffic Safety Administration (NHTSA)</a:t>
            </a:r>
          </a:p>
          <a:p>
            <a:pPr lvl="1"/>
            <a:r>
              <a:rPr lang="en-US" dirty="0"/>
              <a:t>Pipeline and Hazardous Materials Safety Administration (PHMSA)</a:t>
            </a:r>
          </a:p>
          <a:p>
            <a:pPr lvl="1"/>
            <a:r>
              <a:rPr lang="en-US" dirty="0"/>
              <a:t>U.S. Coast Guard</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10</a:t>
            </a:fld>
            <a:endParaRPr lang="en-US" dirty="0"/>
          </a:p>
        </p:txBody>
      </p:sp>
    </p:spTree>
    <p:extLst>
      <p:ext uri="{BB962C8B-B14F-4D97-AF65-F5344CB8AC3E}">
        <p14:creationId xmlns:p14="http://schemas.microsoft.com/office/powerpoint/2010/main" val="4264038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15430"/>
            <a:ext cx="10515600" cy="1325563"/>
          </a:xfrm>
          <a:solidFill>
            <a:schemeClr val="accent1">
              <a:lumMod val="50000"/>
            </a:schemeClr>
          </a:solidFill>
        </p:spPr>
        <p:txBody>
          <a:bodyPr>
            <a:noAutofit/>
          </a:bodyPr>
          <a:lstStyle/>
          <a:p>
            <a:r>
              <a:rPr lang="en-US" sz="3600" dirty="0">
                <a:solidFill>
                  <a:schemeClr val="bg1"/>
                </a:solidFill>
              </a:rPr>
              <a:t>Omnibus Transportation Employee Testing Act of 1991 </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589722" y="1715811"/>
            <a:ext cx="10515600" cy="4823101"/>
          </a:xfrm>
        </p:spPr>
        <p:txBody>
          <a:bodyPr>
            <a:noAutofit/>
          </a:bodyPr>
          <a:lstStyle/>
          <a:p>
            <a:pPr marL="0" indent="0">
              <a:buNone/>
            </a:pPr>
            <a:r>
              <a:rPr lang="en-US" sz="2300" dirty="0"/>
              <a:t>Although each of the above agencies has developed its own specific guidelines and procedures for complying with the Omnibus Transportation Employee Testing Act, the following core requirements apply to all employers and employees within the transportation industry:</a:t>
            </a:r>
          </a:p>
          <a:p>
            <a:r>
              <a:rPr lang="en-US" sz="2100" dirty="0"/>
              <a:t>Employers are required to have a random drug testing program in place and must also test safety-sensitive employees for reasonable cause, immediately following an accident and before allowing an employee to return to duty following a testing violation.</a:t>
            </a:r>
          </a:p>
          <a:p>
            <a:r>
              <a:rPr lang="en-US" sz="2100" dirty="0"/>
              <a:t>Employers are also required to have a program of random drug testing in place.</a:t>
            </a:r>
          </a:p>
          <a:p>
            <a:r>
              <a:rPr lang="en-US" sz="2100" dirty="0"/>
              <a:t>All drug testing must be carried out by a certified laboratory listed by the Department of Health and Human Services (HHS).</a:t>
            </a:r>
          </a:p>
          <a:p>
            <a:r>
              <a:rPr lang="en-US" sz="2100" dirty="0"/>
              <a:t>All drug testing conducted under the act must test for five different classes of drugs: marijuana metabolites, cocaine metabolites, amphetamines, opioid metabolites, and phencyclidine (PCP).</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11</a:t>
            </a:fld>
            <a:endParaRPr lang="en-US" dirty="0"/>
          </a:p>
        </p:txBody>
      </p:sp>
    </p:spTree>
    <p:extLst>
      <p:ext uri="{BB962C8B-B14F-4D97-AF65-F5344CB8AC3E}">
        <p14:creationId xmlns:p14="http://schemas.microsoft.com/office/powerpoint/2010/main" val="2397819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15430"/>
            <a:ext cx="10515600" cy="1325563"/>
          </a:xfrm>
          <a:solidFill>
            <a:schemeClr val="accent1">
              <a:lumMod val="50000"/>
            </a:schemeClr>
          </a:solidFill>
        </p:spPr>
        <p:txBody>
          <a:bodyPr>
            <a:noAutofit/>
          </a:bodyPr>
          <a:lstStyle/>
          <a:p>
            <a:r>
              <a:rPr lang="en-US" sz="3600" dirty="0">
                <a:solidFill>
                  <a:schemeClr val="bg1"/>
                </a:solidFill>
              </a:rPr>
              <a:t>Omnibus Transportation Employee Testing Act of 1991 </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589722" y="1715811"/>
            <a:ext cx="10515600" cy="4823101"/>
          </a:xfrm>
        </p:spPr>
        <p:txBody>
          <a:bodyPr>
            <a:noAutofit/>
          </a:bodyPr>
          <a:lstStyle/>
          <a:p>
            <a:pPr marL="0" indent="0">
              <a:buNone/>
            </a:pPr>
            <a:r>
              <a:rPr lang="en-US" sz="2400" dirty="0"/>
              <a:t>The Omnibus Transportation Employee Testing Act (cont.)</a:t>
            </a:r>
          </a:p>
          <a:p>
            <a:r>
              <a:rPr lang="en-US" sz="2100" dirty="0"/>
              <a:t>All alcohol testing of employees must strictly adhere to DOT's policies and procedures for alcohol testing. The testing must be conducted using devices and equipment approved by DOT.</a:t>
            </a:r>
          </a:p>
          <a:p>
            <a:r>
              <a:rPr lang="en-US" sz="2100" dirty="0"/>
              <a:t>All tests must be reviewed by a qualified medical review officer. Employees must be allowed to consult with this officer before the test result is reported to the employer.</a:t>
            </a:r>
          </a:p>
          <a:p>
            <a:r>
              <a:rPr lang="en-US" sz="2100" dirty="0"/>
              <a:t>All employees, whether in safety-sensitive positions or not, must receive drug and alcohol awareness training and education.</a:t>
            </a:r>
          </a:p>
          <a:p>
            <a:r>
              <a:rPr lang="en-US" sz="2100" dirty="0"/>
              <a:t>All supervisors must receive at least two hours of training in substance use detection, documentation, and intervention. </a:t>
            </a:r>
          </a:p>
          <a:p>
            <a:r>
              <a:rPr lang="en-US" sz="2100" dirty="0"/>
              <a:t>The employer must refer any employee found to have a substance use problem to a trained substance abuse professional. This professional will be responsible for evaluating the employee's treatment needs and assessing the employee's ability to return to work.</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12</a:t>
            </a:fld>
            <a:endParaRPr lang="en-US" dirty="0"/>
          </a:p>
        </p:txBody>
      </p:sp>
    </p:spTree>
    <p:extLst>
      <p:ext uri="{BB962C8B-B14F-4D97-AF65-F5344CB8AC3E}">
        <p14:creationId xmlns:p14="http://schemas.microsoft.com/office/powerpoint/2010/main" val="2723812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15430"/>
            <a:ext cx="10515600" cy="1325563"/>
          </a:xfrm>
          <a:solidFill>
            <a:schemeClr val="accent1">
              <a:lumMod val="50000"/>
            </a:schemeClr>
          </a:solidFill>
        </p:spPr>
        <p:txBody>
          <a:bodyPr>
            <a:noAutofit/>
          </a:bodyPr>
          <a:lstStyle/>
          <a:p>
            <a:r>
              <a:rPr lang="en-US" sz="3600" dirty="0">
                <a:solidFill>
                  <a:schemeClr val="bg1"/>
                </a:solidFill>
              </a:rPr>
              <a:t>Americans with Disabilities Act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589722" y="1715811"/>
            <a:ext cx="10515600" cy="4823101"/>
          </a:xfrm>
        </p:spPr>
        <p:txBody>
          <a:bodyPr>
            <a:noAutofit/>
          </a:bodyPr>
          <a:lstStyle/>
          <a:p>
            <a:pPr marL="0" indent="0">
              <a:buNone/>
            </a:pPr>
            <a:endParaRPr lang="en-US" sz="2100" dirty="0"/>
          </a:p>
          <a:p>
            <a:pPr marL="0" indent="0">
              <a:buNone/>
            </a:pPr>
            <a:endParaRPr lang="en-US" sz="2100" dirty="0"/>
          </a:p>
          <a:p>
            <a:pPr marL="0" indent="0">
              <a:buNone/>
            </a:pPr>
            <a:r>
              <a:rPr lang="en-US" sz="2400" dirty="0"/>
              <a:t>The Americans with Disabilities Act (ADA) prohibits the discrimination of employees with disabilities and requires employers to reasonably accommodate an individual with a disability in the workplace.</a:t>
            </a:r>
          </a:p>
          <a:p>
            <a:pPr marL="0" indent="0">
              <a:buNone/>
            </a:pPr>
            <a:r>
              <a:rPr lang="en-US" sz="2400" dirty="0"/>
              <a:t>Under the ADA, alcohol use disorder may be a covered disability; however, an employee with alcohol use disorder may be held to the same standards as other employees, even if unsatisfactory performance is caused by the addiction to alcohol. </a:t>
            </a:r>
          </a:p>
          <a:p>
            <a:pPr marL="0" indent="0">
              <a:buNone/>
            </a:pPr>
            <a:r>
              <a:rPr lang="en-US" sz="2400" dirty="0"/>
              <a:t>The </a:t>
            </a:r>
            <a:r>
              <a:rPr lang="en-US" sz="2400"/>
              <a:t>ADA does not </a:t>
            </a:r>
            <a:r>
              <a:rPr lang="en-US" sz="2400" dirty="0"/>
              <a:t>cover individuals who are currently using illegal drugs.</a:t>
            </a:r>
          </a:p>
          <a:p>
            <a:pPr marL="0" indent="0">
              <a:buNone/>
            </a:pPr>
            <a:endParaRPr lang="en-US" sz="2100"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13</a:t>
            </a:fld>
            <a:endParaRPr lang="en-US" dirty="0"/>
          </a:p>
        </p:txBody>
      </p:sp>
    </p:spTree>
    <p:extLst>
      <p:ext uri="{BB962C8B-B14F-4D97-AF65-F5344CB8AC3E}">
        <p14:creationId xmlns:p14="http://schemas.microsoft.com/office/powerpoint/2010/main" val="23933194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15430"/>
            <a:ext cx="10515600" cy="1325563"/>
          </a:xfrm>
          <a:solidFill>
            <a:schemeClr val="accent1">
              <a:lumMod val="50000"/>
            </a:schemeClr>
          </a:solidFill>
        </p:spPr>
        <p:txBody>
          <a:bodyPr>
            <a:noAutofit/>
          </a:bodyPr>
          <a:lstStyle/>
          <a:p>
            <a:r>
              <a:rPr lang="en-US" sz="3600" dirty="0">
                <a:solidFill>
                  <a:schemeClr val="bg1"/>
                </a:solidFill>
              </a:rPr>
              <a:t>Family and Medical Leave Act </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589722" y="1715811"/>
            <a:ext cx="10515600" cy="4823101"/>
          </a:xfrm>
        </p:spPr>
        <p:txBody>
          <a:bodyPr>
            <a:noAutofit/>
          </a:bodyPr>
          <a:lstStyle/>
          <a:p>
            <a:pPr marL="0" indent="0">
              <a:buNone/>
            </a:pPr>
            <a:endParaRPr lang="en-US" sz="2100" dirty="0"/>
          </a:p>
          <a:p>
            <a:pPr marL="0" indent="0">
              <a:buNone/>
            </a:pPr>
            <a:r>
              <a:rPr lang="en-US" sz="2200" dirty="0"/>
              <a:t>Absences due to substance use treatment may be covered under the Family and Medical Leave Act (FMLA) if the substance use constitutes a serious health condition that includes either of the following: </a:t>
            </a:r>
          </a:p>
          <a:p>
            <a:r>
              <a:rPr lang="en-US" sz="2000" dirty="0"/>
              <a:t>Any period of incapacity or treatment connected to inpatient care such as substance use treatment or hospitalization. </a:t>
            </a:r>
          </a:p>
          <a:p>
            <a:r>
              <a:rPr lang="en-US" sz="2000" dirty="0"/>
              <a:t>Continuing treatment by a health care provider, which includes any period of incapacity (i.e., inability to work) due to a health condition lasting more than three consecutive days (including treatment for or recovery from the health condition) and any subsequent treatment or period of incapacity relating to the same condition.</a:t>
            </a:r>
          </a:p>
          <a:p>
            <a:pPr marL="0" indent="0">
              <a:buNone/>
            </a:pPr>
            <a:r>
              <a:rPr lang="en-US" sz="2000" dirty="0"/>
              <a:t>FMLA leave may only be taken for treatment for substance misuse by a health care provider or by a provider of health care services on referral by a health care provider. Absences because of an employee's use of the substance, rather than for treatment, does not qualify for FMLA leave.</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14</a:t>
            </a:fld>
            <a:endParaRPr lang="en-US" dirty="0"/>
          </a:p>
        </p:txBody>
      </p:sp>
    </p:spTree>
    <p:extLst>
      <p:ext uri="{BB962C8B-B14F-4D97-AF65-F5344CB8AC3E}">
        <p14:creationId xmlns:p14="http://schemas.microsoft.com/office/powerpoint/2010/main" val="18302299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15430"/>
            <a:ext cx="10515600" cy="1325563"/>
          </a:xfrm>
          <a:solidFill>
            <a:schemeClr val="accent1">
              <a:lumMod val="50000"/>
            </a:schemeClr>
          </a:solidFill>
        </p:spPr>
        <p:txBody>
          <a:bodyPr>
            <a:noAutofit/>
          </a:bodyPr>
          <a:lstStyle/>
          <a:p>
            <a:r>
              <a:rPr lang="en-US" sz="3600" dirty="0">
                <a:solidFill>
                  <a:schemeClr val="bg1"/>
                </a:solidFill>
              </a:rPr>
              <a:t>National Labor Relations Act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589722" y="1715811"/>
            <a:ext cx="10515600" cy="4823101"/>
          </a:xfrm>
        </p:spPr>
        <p:txBody>
          <a:bodyPr>
            <a:noAutofit/>
          </a:bodyPr>
          <a:lstStyle/>
          <a:p>
            <a:pPr marL="0" indent="0">
              <a:buNone/>
            </a:pPr>
            <a:endParaRPr lang="en-US" sz="2100" dirty="0"/>
          </a:p>
          <a:p>
            <a:pPr marL="0" indent="0">
              <a:buNone/>
            </a:pPr>
            <a:r>
              <a:rPr lang="en-US" sz="2400" dirty="0"/>
              <a:t>Under the National Labor Relations Act (NRLA), any drug-testing program affecting unionized workers must be negotiated and agreed on with the union through a formal collective bargaining process. </a:t>
            </a:r>
          </a:p>
          <a:p>
            <a:pPr marL="0" indent="0">
              <a:buNone/>
            </a:pPr>
            <a:r>
              <a:rPr lang="en-US" sz="2400" dirty="0"/>
              <a:t>Even when an employer is required to implement a drug-testing program by another federal mandate, such as the Omnibus Transportation Employee Testing Act of 1991, the employer must negotiate with the union to determine exactly when testing will be conducted and what penalties should apply to workers who test positive for drug or alcohol use.</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15</a:t>
            </a:fld>
            <a:endParaRPr lang="en-US" dirty="0"/>
          </a:p>
        </p:txBody>
      </p:sp>
    </p:spTree>
    <p:extLst>
      <p:ext uri="{BB962C8B-B14F-4D97-AF65-F5344CB8AC3E}">
        <p14:creationId xmlns:p14="http://schemas.microsoft.com/office/powerpoint/2010/main" val="30428407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15430"/>
            <a:ext cx="10515600" cy="1325563"/>
          </a:xfrm>
          <a:solidFill>
            <a:schemeClr val="accent1">
              <a:lumMod val="50000"/>
            </a:schemeClr>
          </a:solidFill>
        </p:spPr>
        <p:txBody>
          <a:bodyPr>
            <a:noAutofit/>
          </a:bodyPr>
          <a:lstStyle/>
          <a:p>
            <a:r>
              <a:rPr lang="en-US" sz="3600" dirty="0">
                <a:solidFill>
                  <a:schemeClr val="bg1"/>
                </a:solidFill>
              </a:rPr>
              <a:t>State and Local Laws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589722" y="1715811"/>
            <a:ext cx="10515600" cy="4823101"/>
          </a:xfrm>
        </p:spPr>
        <p:txBody>
          <a:bodyPr>
            <a:noAutofit/>
          </a:bodyPr>
          <a:lstStyle/>
          <a:p>
            <a:pPr marL="0" indent="0">
              <a:buNone/>
            </a:pPr>
            <a:endParaRPr lang="en-US" sz="2100" dirty="0"/>
          </a:p>
          <a:p>
            <a:pPr marL="0" indent="0">
              <a:buNone/>
            </a:pPr>
            <a:endParaRPr lang="en-US" dirty="0"/>
          </a:p>
          <a:p>
            <a:pPr marL="0" indent="0">
              <a:buNone/>
            </a:pPr>
            <a:r>
              <a:rPr lang="en-US" dirty="0"/>
              <a:t>State and local statutes may limit or prohibit workplace testing. </a:t>
            </a:r>
          </a:p>
          <a:p>
            <a:pPr marL="0" indent="0">
              <a:buNone/>
            </a:pPr>
            <a:endParaRPr lang="en-US" dirty="0"/>
          </a:p>
          <a:p>
            <a:pPr marL="0" indent="0">
              <a:buNone/>
            </a:pPr>
            <a:r>
              <a:rPr lang="en-US" dirty="0"/>
              <a:t>Managers and supervisors must consult with HR before requiring any employee to submit to a drug or alcohol test.</a:t>
            </a:r>
          </a:p>
          <a:p>
            <a:pPr marL="0" indent="0">
              <a:buNone/>
            </a:pPr>
            <a:endParaRPr lang="en-US" sz="2100"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16</a:t>
            </a:fld>
            <a:endParaRPr lang="en-US" dirty="0"/>
          </a:p>
        </p:txBody>
      </p:sp>
    </p:spTree>
    <p:extLst>
      <p:ext uri="{BB962C8B-B14F-4D97-AF65-F5344CB8AC3E}">
        <p14:creationId xmlns:p14="http://schemas.microsoft.com/office/powerpoint/2010/main" val="2641793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17</a:t>
            </a:fld>
            <a:endParaRPr lang="en-US" dirty="0"/>
          </a:p>
        </p:txBody>
      </p:sp>
    </p:spTree>
    <p:extLst>
      <p:ext uri="{BB962C8B-B14F-4D97-AF65-F5344CB8AC3E}">
        <p14:creationId xmlns:p14="http://schemas.microsoft.com/office/powerpoint/2010/main" val="8119740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15430"/>
            <a:ext cx="10515600" cy="1325563"/>
          </a:xfrm>
          <a:solidFill>
            <a:schemeClr val="accent1">
              <a:lumMod val="50000"/>
            </a:schemeClr>
          </a:solidFill>
        </p:spPr>
        <p:txBody>
          <a:bodyPr>
            <a:noAutofit/>
          </a:bodyPr>
          <a:lstStyle/>
          <a:p>
            <a:r>
              <a:rPr lang="en-US" sz="3600" dirty="0">
                <a:solidFill>
                  <a:schemeClr val="bg1"/>
                </a:solidFill>
              </a:rPr>
              <a:t>Warning Signs of Substance Misuse</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589722" y="1715811"/>
            <a:ext cx="10515600" cy="4823101"/>
          </a:xfrm>
        </p:spPr>
        <p:txBody>
          <a:bodyPr>
            <a:noAutofit/>
          </a:bodyPr>
          <a:lstStyle/>
          <a:p>
            <a:pPr marL="0" indent="0">
              <a:buNone/>
            </a:pPr>
            <a:endParaRPr lang="en-US" sz="2100" b="1" dirty="0"/>
          </a:p>
          <a:p>
            <a:pPr marL="0" indent="0">
              <a:buNone/>
            </a:pPr>
            <a:r>
              <a:rPr lang="en-US" sz="2200" dirty="0"/>
              <a:t>Common warning signs of substance misuse at work include:</a:t>
            </a:r>
          </a:p>
          <a:p>
            <a:pPr marL="0" indent="0">
              <a:buNone/>
            </a:pPr>
            <a:r>
              <a:rPr lang="en-US" sz="2100" b="1" dirty="0"/>
              <a:t>Personal appearance. </a:t>
            </a:r>
            <a:r>
              <a:rPr lang="en-US" sz="2100" dirty="0"/>
              <a:t>Disheveled appearance, unsteady gait, slurred speech, bloodshot or glazed eyes, or odor of alcohol on breath. </a:t>
            </a:r>
          </a:p>
          <a:p>
            <a:pPr marL="0" indent="0">
              <a:buNone/>
            </a:pPr>
            <a:r>
              <a:rPr lang="en-US" sz="2100" b="1" dirty="0"/>
              <a:t>Declining quality of work. </a:t>
            </a:r>
            <a:r>
              <a:rPr lang="en-US" sz="2100" dirty="0"/>
              <a:t>Frequent work errors, cannot understand or follow through on complex assignments, cannot carry out instructions, low productivity.</a:t>
            </a:r>
          </a:p>
          <a:p>
            <a:pPr marL="0" indent="0">
              <a:buNone/>
            </a:pPr>
            <a:r>
              <a:rPr lang="en-US" sz="2100" b="1" dirty="0"/>
              <a:t>Dependability. </a:t>
            </a:r>
            <a:r>
              <a:rPr lang="en-US" sz="2100" dirty="0"/>
              <a:t>Monday/Friday absence pattern, increasingly tardy or fails to call in, absent frequently from work area, misses deadlines.</a:t>
            </a:r>
          </a:p>
          <a:p>
            <a:pPr marL="0" indent="0">
              <a:buNone/>
            </a:pPr>
            <a:r>
              <a:rPr lang="en-US" sz="2100" b="1" dirty="0"/>
              <a:t>Declining attitude. </a:t>
            </a:r>
            <a:r>
              <a:rPr lang="en-US" sz="2100" dirty="0"/>
              <a:t>Is uncooperative, has increased conflicts with co-workers or customers, appears nervous or distracted, is quick to anger, exhibits signs of paranoia such as blaming others.</a:t>
            </a:r>
          </a:p>
          <a:p>
            <a:pPr marL="0" indent="0">
              <a:buNone/>
            </a:pPr>
            <a:r>
              <a:rPr lang="en-US" sz="2100" b="1" dirty="0"/>
              <a:t>Judgment. </a:t>
            </a:r>
            <a:r>
              <a:rPr lang="en-US" sz="2100" dirty="0"/>
              <a:t>Demonstrates illogical reasons for decisions, violates policies and procedures, takes inappropriate risk, is inattentive to safety procedures.</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18</a:t>
            </a:fld>
            <a:endParaRPr lang="en-US" dirty="0"/>
          </a:p>
        </p:txBody>
      </p:sp>
    </p:spTree>
    <p:extLst>
      <p:ext uri="{BB962C8B-B14F-4D97-AF65-F5344CB8AC3E}">
        <p14:creationId xmlns:p14="http://schemas.microsoft.com/office/powerpoint/2010/main" val="376175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15430"/>
            <a:ext cx="10515600" cy="1325563"/>
          </a:xfrm>
          <a:solidFill>
            <a:schemeClr val="accent1">
              <a:lumMod val="50000"/>
            </a:schemeClr>
          </a:solidFill>
        </p:spPr>
        <p:txBody>
          <a:bodyPr>
            <a:noAutofit/>
          </a:bodyPr>
          <a:lstStyle/>
          <a:p>
            <a:r>
              <a:rPr lang="en-US" sz="3600" dirty="0">
                <a:solidFill>
                  <a:schemeClr val="bg1"/>
                </a:solidFill>
              </a:rPr>
              <a:t>Warning Signs of Substance Misuse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589722" y="1715811"/>
            <a:ext cx="10515600" cy="4823101"/>
          </a:xfrm>
        </p:spPr>
        <p:txBody>
          <a:bodyPr>
            <a:noAutofit/>
          </a:bodyPr>
          <a:lstStyle/>
          <a:p>
            <a:pPr marL="0" indent="0">
              <a:buNone/>
            </a:pPr>
            <a:endParaRPr lang="en-US" sz="2400" dirty="0"/>
          </a:p>
          <a:p>
            <a:pPr marL="0" indent="0">
              <a:buNone/>
            </a:pPr>
            <a:r>
              <a:rPr lang="en-US" sz="2400" dirty="0"/>
              <a:t>Do not take any one sign as an indication of substance misuse as there may be other causes for an employee’s behavior or appearance. </a:t>
            </a:r>
          </a:p>
          <a:p>
            <a:pPr marL="0" indent="0">
              <a:buNone/>
            </a:pPr>
            <a:r>
              <a:rPr lang="en-US" sz="2400" dirty="0"/>
              <a:t>Some or all of these signs could be indicative of a problem and could constitute grounds for testing based on reasonable suspicion. </a:t>
            </a:r>
          </a:p>
          <a:p>
            <a:pPr marL="0" indent="0">
              <a:buNone/>
            </a:pPr>
            <a:r>
              <a:rPr lang="en-US" sz="2400" dirty="0"/>
              <a:t>Supervisors and managers must discuss any observations and concerns with HR before approaching or confronting an employee.</a:t>
            </a:r>
          </a:p>
          <a:p>
            <a:pPr marL="0" indent="0">
              <a:buNone/>
            </a:pPr>
            <a:endParaRPr lang="en-US" sz="2100"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19</a:t>
            </a:fld>
            <a:endParaRPr lang="en-US" dirty="0"/>
          </a:p>
        </p:txBody>
      </p:sp>
    </p:spTree>
    <p:extLst>
      <p:ext uri="{BB962C8B-B14F-4D97-AF65-F5344CB8AC3E}">
        <p14:creationId xmlns:p14="http://schemas.microsoft.com/office/powerpoint/2010/main" val="269355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3386E7E-6334-4532-8C09-D11134519BD9}"/>
              </a:ext>
            </a:extLst>
          </p:cNvPr>
          <p:cNvSpPr txBox="1">
            <a:spLocks noGrp="1"/>
          </p:cNvSpPr>
          <p:nvPr>
            <p:ph type="title" idx="4294967295"/>
          </p:nvPr>
        </p:nvSpPr>
        <p:spPr>
          <a:xfrm>
            <a:off x="4141714" y="2921168"/>
            <a:ext cx="3908571" cy="10156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chemeClr val="accent1">
                    <a:lumMod val="50000"/>
                  </a:schemeClr>
                </a:solidFill>
                <a:effectLst/>
                <a:uLnTx/>
                <a:uFillTx/>
                <a:latin typeface="+mn-lt"/>
                <a:ea typeface="+mn-ea"/>
                <a:cs typeface="+mn-cs"/>
              </a:rPr>
              <a:t>WELCOME!</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6">
            <a:extLst>
              <a:ext uri="{FF2B5EF4-FFF2-40B4-BE49-F238E27FC236}">
                <a16:creationId xmlns:a16="http://schemas.microsoft.com/office/drawing/2014/main" id="{A0175800-1188-46F2-BEC3-F872D70031EC}"/>
              </a:ext>
              <a:ext uri="{C183D7F6-B498-43B3-948B-1728B52AA6E4}">
                <adec:decorative xmlns:adec="http://schemas.microsoft.com/office/drawing/2017/decorative" val="1"/>
              </a:ext>
            </a:extLst>
          </p:cNvPr>
          <p:cNvSpPr/>
          <p:nvPr/>
        </p:nvSpPr>
        <p:spPr>
          <a:xfrm>
            <a:off x="838199" y="201336"/>
            <a:ext cx="10515600" cy="9144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4000" dirty="0"/>
          </a:p>
        </p:txBody>
      </p:sp>
      <p:sp>
        <p:nvSpPr>
          <p:cNvPr id="8" name="Slide Number Placeholder 7">
            <a:extLst>
              <a:ext uri="{FF2B5EF4-FFF2-40B4-BE49-F238E27FC236}">
                <a16:creationId xmlns:a16="http://schemas.microsoft.com/office/drawing/2014/main" id="{848A368C-E846-4D0E-9267-4DB457635958}"/>
              </a:ext>
            </a:extLst>
          </p:cNvPr>
          <p:cNvSpPr>
            <a:spLocks noGrp="1"/>
          </p:cNvSpPr>
          <p:nvPr>
            <p:ph type="sldNum" sz="quarter" idx="12"/>
          </p:nvPr>
        </p:nvSpPr>
        <p:spPr/>
        <p:txBody>
          <a:bodyPr/>
          <a:lstStyle/>
          <a:p>
            <a:fld id="{7D625B40-28DA-43CD-A97E-EA3E1B04B7D2}" type="slidenum">
              <a:rPr lang="en-US" smtClean="0"/>
              <a:t>2</a:t>
            </a:fld>
            <a:endParaRPr lang="en-US" dirty="0"/>
          </a:p>
        </p:txBody>
      </p:sp>
    </p:spTree>
    <p:extLst>
      <p:ext uri="{BB962C8B-B14F-4D97-AF65-F5344CB8AC3E}">
        <p14:creationId xmlns:p14="http://schemas.microsoft.com/office/powerpoint/2010/main" val="1912516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20</a:t>
            </a:fld>
            <a:endParaRPr lang="en-US" dirty="0"/>
          </a:p>
        </p:txBody>
      </p:sp>
    </p:spTree>
    <p:extLst>
      <p:ext uri="{BB962C8B-B14F-4D97-AF65-F5344CB8AC3E}">
        <p14:creationId xmlns:p14="http://schemas.microsoft.com/office/powerpoint/2010/main" val="30839056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15430"/>
            <a:ext cx="10515600" cy="1325563"/>
          </a:xfrm>
          <a:solidFill>
            <a:schemeClr val="accent1">
              <a:lumMod val="50000"/>
            </a:schemeClr>
          </a:solidFill>
        </p:spPr>
        <p:txBody>
          <a:bodyPr>
            <a:noAutofit/>
          </a:bodyPr>
          <a:lstStyle/>
          <a:p>
            <a:r>
              <a:rPr lang="en-US" sz="3600" dirty="0">
                <a:solidFill>
                  <a:schemeClr val="bg1"/>
                </a:solidFill>
              </a:rPr>
              <a:t>Your Role</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589722" y="1715811"/>
            <a:ext cx="10515600" cy="4823101"/>
          </a:xfrm>
        </p:spPr>
        <p:txBody>
          <a:bodyPr>
            <a:noAutofit/>
          </a:bodyPr>
          <a:lstStyle/>
          <a:p>
            <a:pPr marL="0" indent="0">
              <a:buNone/>
            </a:pPr>
            <a:endParaRPr lang="en-US" sz="2400" dirty="0"/>
          </a:p>
          <a:p>
            <a:pPr marL="0" indent="0">
              <a:buNone/>
            </a:pPr>
            <a:r>
              <a:rPr lang="en-US" sz="2400" dirty="0"/>
              <a:t>Your role in identifying and responding to substance misuse in the workplace includes:</a:t>
            </a:r>
          </a:p>
          <a:p>
            <a:r>
              <a:rPr lang="en-US" sz="2100" dirty="0"/>
              <a:t>Communicate our substance misuse policy to all employees.</a:t>
            </a:r>
          </a:p>
          <a:p>
            <a:r>
              <a:rPr lang="en-US" sz="2100" dirty="0"/>
              <a:t>Keep track of employee work performance and document any changes.</a:t>
            </a:r>
          </a:p>
          <a:p>
            <a:r>
              <a:rPr lang="en-US" sz="2100" dirty="0"/>
              <a:t>Discuss with the employee specifics of unsatisfactory job performance, communicate expectations and discuss consequences. At this stage, do not make accusations of drug or alcohol misuse specifically as this could violate the ADA. </a:t>
            </a:r>
          </a:p>
          <a:p>
            <a:r>
              <a:rPr lang="en-US" sz="2100" dirty="0"/>
              <a:t>Discuss observations with HR if you detect obvious signs of substance misuse and consider sending the employee for testing.</a:t>
            </a:r>
          </a:p>
          <a:p>
            <a:r>
              <a:rPr lang="en-US" sz="2100" dirty="0"/>
              <a:t>Follow up with appropriate support such as a referral to the employee assistance program (EAP), discuss leave available under the FMLA, etc. </a:t>
            </a:r>
          </a:p>
          <a:p>
            <a:pPr marL="0" indent="0">
              <a:buNone/>
            </a:pPr>
            <a:endParaRPr lang="en-US" sz="2100" dirty="0"/>
          </a:p>
          <a:p>
            <a:pPr marL="0" indent="0">
              <a:buNone/>
            </a:pPr>
            <a:endParaRPr lang="en-US" sz="2100" dirty="0"/>
          </a:p>
          <a:p>
            <a:pPr marL="0" indent="0">
              <a:buNone/>
            </a:pPr>
            <a:endParaRPr lang="en-US" sz="2100"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21</a:t>
            </a:fld>
            <a:endParaRPr lang="en-US" dirty="0"/>
          </a:p>
        </p:txBody>
      </p:sp>
    </p:spTree>
    <p:extLst>
      <p:ext uri="{BB962C8B-B14F-4D97-AF65-F5344CB8AC3E}">
        <p14:creationId xmlns:p14="http://schemas.microsoft.com/office/powerpoint/2010/main" val="39551641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22</a:t>
            </a:fld>
            <a:endParaRPr lang="en-US" dirty="0"/>
          </a:p>
        </p:txBody>
      </p:sp>
    </p:spTree>
    <p:extLst>
      <p:ext uri="{BB962C8B-B14F-4D97-AF65-F5344CB8AC3E}">
        <p14:creationId xmlns:p14="http://schemas.microsoft.com/office/powerpoint/2010/main" val="6542730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15430"/>
            <a:ext cx="10515600" cy="1325563"/>
          </a:xfrm>
          <a:solidFill>
            <a:schemeClr val="accent1">
              <a:lumMod val="50000"/>
            </a:schemeClr>
          </a:solidFill>
        </p:spPr>
        <p:txBody>
          <a:bodyPr>
            <a:noAutofit/>
          </a:bodyPr>
          <a:lstStyle/>
          <a:p>
            <a:r>
              <a:rPr lang="en-US" sz="3600" dirty="0">
                <a:solidFill>
                  <a:schemeClr val="bg1"/>
                </a:solidFill>
              </a:rPr>
              <a:t>Important Components of Our Substance Misuse Policy</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589722" y="1715811"/>
            <a:ext cx="10515600" cy="4823101"/>
          </a:xfrm>
        </p:spPr>
        <p:txBody>
          <a:bodyPr>
            <a:noAutofit/>
          </a:bodyPr>
          <a:lstStyle/>
          <a:p>
            <a:pPr marL="0" indent="0">
              <a:buNone/>
            </a:pPr>
            <a:endParaRPr lang="en-US" sz="2400" dirty="0"/>
          </a:p>
          <a:p>
            <a:pPr marL="0" indent="0">
              <a:buNone/>
            </a:pPr>
            <a:r>
              <a:rPr lang="en-US" sz="2400" dirty="0"/>
              <a:t>The following are important components of our internal substance misuse policy:</a:t>
            </a:r>
          </a:p>
          <a:p>
            <a:pPr marL="0" indent="0">
              <a:buNone/>
            </a:pPr>
            <a:endParaRPr lang="en-US" sz="2100" dirty="0"/>
          </a:p>
          <a:p>
            <a:pPr marL="0" indent="0">
              <a:buNone/>
            </a:pPr>
            <a:endParaRPr lang="en-US" sz="2100" dirty="0"/>
          </a:p>
          <a:p>
            <a:pPr marL="0" indent="0">
              <a:buNone/>
            </a:pPr>
            <a:endParaRPr lang="en-US" sz="2100" dirty="0"/>
          </a:p>
          <a:p>
            <a:pPr marL="0" indent="0">
              <a:buNone/>
            </a:pPr>
            <a:endParaRPr lang="en-US" sz="2100"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23</a:t>
            </a:fld>
            <a:endParaRPr lang="en-US" dirty="0"/>
          </a:p>
        </p:txBody>
      </p:sp>
    </p:spTree>
    <p:extLst>
      <p:ext uri="{BB962C8B-B14F-4D97-AF65-F5344CB8AC3E}">
        <p14:creationId xmlns:p14="http://schemas.microsoft.com/office/powerpoint/2010/main" val="36394329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24</a:t>
            </a:fld>
            <a:endParaRPr lang="en-US" dirty="0"/>
          </a:p>
        </p:txBody>
      </p:sp>
    </p:spTree>
    <p:extLst>
      <p:ext uri="{BB962C8B-B14F-4D97-AF65-F5344CB8AC3E}">
        <p14:creationId xmlns:p14="http://schemas.microsoft.com/office/powerpoint/2010/main" val="10710143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25</a:t>
            </a:fld>
            <a:endParaRPr lang="en-US" dirty="0"/>
          </a:p>
        </p:txBody>
      </p:sp>
      <p:sp>
        <p:nvSpPr>
          <p:cNvPr id="8" name="Content Placeholder 7">
            <a:extLst>
              <a:ext uri="{FF2B5EF4-FFF2-40B4-BE49-F238E27FC236}">
                <a16:creationId xmlns:a16="http://schemas.microsoft.com/office/drawing/2014/main" id="{881EBD76-48F8-4B9C-AA75-0CB125306703}"/>
              </a:ext>
            </a:extLst>
          </p:cNvPr>
          <p:cNvSpPr txBox="1">
            <a:spLocks noGrp="1"/>
          </p:cNvSpPr>
          <p:nvPr>
            <p:ph idx="1"/>
          </p:nvPr>
        </p:nvSpPr>
        <p:spPr>
          <a:xfrm>
            <a:off x="838200" y="2275578"/>
            <a:ext cx="9856304" cy="3451201"/>
          </a:xfrm>
          <a:prstGeom prst="rect">
            <a:avLst/>
          </a:prstGeom>
          <a:noFill/>
        </p:spPr>
        <p:txBody>
          <a:bodyPr wrap="square" rtlCol="0">
            <a:spAutoFit/>
          </a:bodyPr>
          <a:lstStyle/>
          <a:p>
            <a:pPr marL="0" indent="0">
              <a:buNone/>
            </a:pPr>
            <a:r>
              <a:rPr lang="en-US" dirty="0"/>
              <a:t>Federal laws with provisions pertaining to workplace substance abuse are the ADA, the FMLA, the Omnibus Transportation Employee Testing Act and the Drug-Free Workplace Act. State and local statutes may limit or prohibit workplace testing. </a:t>
            </a:r>
          </a:p>
          <a:p>
            <a:pPr marL="0" indent="0">
              <a:buNone/>
            </a:pPr>
            <a:r>
              <a:rPr lang="en-US" dirty="0"/>
              <a:t>Warning signs of substance abuse include changes in an employee’s personal appearance and declining dependability, quality of work, attitude and judgment.</a:t>
            </a:r>
          </a:p>
          <a:p>
            <a:pPr marL="0" indent="0">
              <a:buNone/>
            </a:pPr>
            <a:endParaRPr lang="en-US" dirty="0"/>
          </a:p>
        </p:txBody>
      </p:sp>
    </p:spTree>
    <p:extLst>
      <p:ext uri="{BB962C8B-B14F-4D97-AF65-F5344CB8AC3E}">
        <p14:creationId xmlns:p14="http://schemas.microsoft.com/office/powerpoint/2010/main" val="31922197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 (cont.)</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26</a:t>
            </a:fld>
            <a:endParaRPr lang="en-US" dirty="0"/>
          </a:p>
        </p:txBody>
      </p:sp>
      <p:sp>
        <p:nvSpPr>
          <p:cNvPr id="8" name="Content Placeholder 7">
            <a:extLst>
              <a:ext uri="{FF2B5EF4-FFF2-40B4-BE49-F238E27FC236}">
                <a16:creationId xmlns:a16="http://schemas.microsoft.com/office/drawing/2014/main" id="{881EBD76-48F8-4B9C-AA75-0CB125306703}"/>
              </a:ext>
            </a:extLst>
          </p:cNvPr>
          <p:cNvSpPr txBox="1">
            <a:spLocks noGrp="1"/>
          </p:cNvSpPr>
          <p:nvPr>
            <p:ph idx="1"/>
          </p:nvPr>
        </p:nvSpPr>
        <p:spPr>
          <a:xfrm>
            <a:off x="838200" y="2275578"/>
            <a:ext cx="9856304" cy="4095480"/>
          </a:xfrm>
          <a:prstGeom prst="rect">
            <a:avLst/>
          </a:prstGeom>
          <a:noFill/>
        </p:spPr>
        <p:txBody>
          <a:bodyPr wrap="square" rtlCol="0">
            <a:spAutoFit/>
          </a:bodyPr>
          <a:lstStyle/>
          <a:p>
            <a:pPr marL="0" indent="0">
              <a:buNone/>
            </a:pPr>
            <a:r>
              <a:rPr lang="en-US" dirty="0"/>
              <a:t>Your responsibilities include communicating our policy, tracking employee work performance, documenting and discussing changes with employees, discussing any suspicions of substance abuse with HR, assisting with disciplinary action and following up with the employee.</a:t>
            </a:r>
          </a:p>
          <a:p>
            <a:pPr marL="0" indent="0">
              <a:buNone/>
            </a:pPr>
            <a:endParaRPr lang="en-US" dirty="0"/>
          </a:p>
          <a:p>
            <a:pPr marL="0" indent="0">
              <a:buNone/>
            </a:pPr>
            <a:r>
              <a:rPr lang="en-US" dirty="0"/>
              <a:t>Important components of our substance abuse policy include:</a:t>
            </a:r>
          </a:p>
          <a:p>
            <a:r>
              <a:rPr lang="en-US" sz="2400" i="1" dirty="0"/>
              <a:t>Insert details of your policy</a:t>
            </a:r>
          </a:p>
          <a:p>
            <a:pPr marL="0" indent="0">
              <a:buNone/>
            </a:pPr>
            <a:endParaRPr lang="en-US" dirty="0"/>
          </a:p>
        </p:txBody>
      </p:sp>
    </p:spTree>
    <p:extLst>
      <p:ext uri="{BB962C8B-B14F-4D97-AF65-F5344CB8AC3E}">
        <p14:creationId xmlns:p14="http://schemas.microsoft.com/office/powerpoint/2010/main" val="13638778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a:solidFill>
                  <a:schemeClr val="bg1"/>
                </a:solidFill>
              </a:rPr>
              <a:t>Training </a:t>
            </a:r>
            <a:r>
              <a:rPr lang="en-US" dirty="0">
                <a:solidFill>
                  <a:schemeClr val="bg1"/>
                </a:solidFill>
              </a:rPr>
              <a:t>Evaluation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768367"/>
            <a:ext cx="10515600" cy="3408596"/>
          </a:xfrm>
        </p:spPr>
        <p:txBody>
          <a:bodyPr/>
          <a:lstStyle/>
          <a:p>
            <a:pPr marL="0" indent="0">
              <a:buNone/>
            </a:pPr>
            <a:r>
              <a:rPr lang="en-US" sz="2800" dirty="0"/>
              <a:t>Please complete the training evaluation sheet included in the handouts.</a:t>
            </a:r>
          </a:p>
          <a:p>
            <a:pPr marL="0" indent="0">
              <a:buNone/>
            </a:pPr>
            <a:endParaRPr lang="en-US" sz="2800" dirty="0"/>
          </a:p>
          <a:p>
            <a:pPr marL="0" indent="0">
              <a:buNone/>
            </a:pPr>
            <a:r>
              <a:rPr lang="en-US" sz="2800" dirty="0"/>
              <a:t>Thank you for your interest and attention! </a:t>
            </a:r>
          </a:p>
          <a:p>
            <a:endParaRPr lang="en-US" dirty="0"/>
          </a:p>
        </p:txBody>
      </p:sp>
      <p:sp>
        <p:nvSpPr>
          <p:cNvPr id="5" name="Slide Number Placeholder 4">
            <a:extLst>
              <a:ext uri="{FF2B5EF4-FFF2-40B4-BE49-F238E27FC236}">
                <a16:creationId xmlns:a16="http://schemas.microsoft.com/office/drawing/2014/main" id="{3E05E61B-6751-4087-BE1D-7479609A8278}"/>
              </a:ext>
            </a:extLst>
          </p:cNvPr>
          <p:cNvSpPr>
            <a:spLocks noGrp="1"/>
          </p:cNvSpPr>
          <p:nvPr>
            <p:ph type="sldNum" sz="quarter" idx="12"/>
          </p:nvPr>
        </p:nvSpPr>
        <p:spPr/>
        <p:txBody>
          <a:bodyPr/>
          <a:lstStyle/>
          <a:p>
            <a:fld id="{7D625B40-28DA-43CD-A97E-EA3E1B04B7D2}" type="slidenum">
              <a:rPr lang="en-US" smtClean="0"/>
              <a:t>27</a:t>
            </a:fld>
            <a:endParaRPr lang="en-US" dirty="0"/>
          </a:p>
        </p:txBody>
      </p:sp>
    </p:spTree>
    <p:extLst>
      <p:ext uri="{BB962C8B-B14F-4D97-AF65-F5344CB8AC3E}">
        <p14:creationId xmlns:p14="http://schemas.microsoft.com/office/powerpoint/2010/main" val="54452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Introduction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584173"/>
            <a:ext cx="10515600" cy="3592789"/>
          </a:xfrm>
        </p:spPr>
        <p:txBody>
          <a:bodyPr>
            <a:normAutofit fontScale="92500" lnSpcReduction="20000"/>
          </a:bodyPr>
          <a:lstStyle/>
          <a:p>
            <a:pPr>
              <a:buNone/>
              <a:defRPr/>
            </a:pPr>
            <a:r>
              <a:rPr lang="en-US" altLang="en-US" dirty="0"/>
              <a:t>According to data from the federal Substance Abuse and Mental Health Services Administration (SAMHSA) National Survey on Drug Use and Health: </a:t>
            </a:r>
          </a:p>
          <a:p>
            <a:pPr>
              <a:defRPr/>
            </a:pPr>
            <a:r>
              <a:rPr lang="en-US" altLang="en-US" dirty="0"/>
              <a:t>Approximately 70 percent of all adults with an alcohol or illicit drug use disorder are employed. </a:t>
            </a:r>
          </a:p>
          <a:p>
            <a:pPr>
              <a:defRPr/>
            </a:pPr>
            <a:r>
              <a:rPr lang="en-US" altLang="en-US" dirty="0"/>
              <a:t>Nearly 9 percent of all employed adults (approximately 13.6 million workers) have current alcohol or illicit drug use disorders.</a:t>
            </a:r>
          </a:p>
          <a:p>
            <a:pPr>
              <a:defRPr/>
            </a:pPr>
            <a:r>
              <a:rPr lang="en-US" altLang="en-US" dirty="0"/>
              <a:t>A relatively equal number of employed adults (approximately 13.4 million workers) report that they are in recovery or have recovered from a substance use problem.</a:t>
            </a:r>
          </a:p>
          <a:p>
            <a:pPr marL="0" indent="0">
              <a:buNone/>
            </a:pPr>
            <a:endParaRPr lang="en-US" dirty="0"/>
          </a:p>
        </p:txBody>
      </p:sp>
      <p:sp>
        <p:nvSpPr>
          <p:cNvPr id="5" name="Slide Number Placeholder 4">
            <a:extLst>
              <a:ext uri="{FF2B5EF4-FFF2-40B4-BE49-F238E27FC236}">
                <a16:creationId xmlns:a16="http://schemas.microsoft.com/office/drawing/2014/main" id="{3AC3659C-90BE-4461-8DED-0F4D739B6688}"/>
              </a:ext>
            </a:extLst>
          </p:cNvPr>
          <p:cNvSpPr>
            <a:spLocks noGrp="1"/>
          </p:cNvSpPr>
          <p:nvPr>
            <p:ph type="sldNum" sz="quarter" idx="12"/>
          </p:nvPr>
        </p:nvSpPr>
        <p:spPr/>
        <p:txBody>
          <a:bodyPr/>
          <a:lstStyle/>
          <a:p>
            <a:fld id="{7D625B40-28DA-43CD-A97E-EA3E1B04B7D2}" type="slidenum">
              <a:rPr lang="en-US" smtClean="0"/>
              <a:t>3</a:t>
            </a:fld>
            <a:endParaRPr lang="en-US" dirty="0"/>
          </a:p>
        </p:txBody>
      </p:sp>
    </p:spTree>
    <p:extLst>
      <p:ext uri="{BB962C8B-B14F-4D97-AF65-F5344CB8AC3E}">
        <p14:creationId xmlns:p14="http://schemas.microsoft.com/office/powerpoint/2010/main" val="1089104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65125"/>
            <a:ext cx="10515600" cy="1325563"/>
          </a:xfrm>
          <a:solidFill>
            <a:schemeClr val="accent1">
              <a:lumMod val="50000"/>
            </a:schemeClr>
          </a:solidFill>
        </p:spPr>
        <p:txBody>
          <a:bodyPr/>
          <a:lstStyle/>
          <a:p>
            <a:r>
              <a:rPr lang="en-US" dirty="0">
                <a:solidFill>
                  <a:schemeClr val="bg1"/>
                </a:solidFill>
              </a:rPr>
              <a:t>Introduction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825625"/>
            <a:ext cx="10515600" cy="4351338"/>
          </a:xfrm>
        </p:spPr>
        <p:txBody>
          <a:bodyPr>
            <a:normAutofit/>
          </a:bodyPr>
          <a:lstStyle/>
          <a:p>
            <a:pPr marL="0" indent="0">
              <a:buNone/>
            </a:pPr>
            <a:endParaRPr lang="en-US" altLang="en-US" dirty="0"/>
          </a:p>
          <a:p>
            <a:pPr marL="0" indent="0">
              <a:buNone/>
            </a:pPr>
            <a:r>
              <a:rPr lang="en-US" altLang="en-US" dirty="0"/>
              <a:t>Given that the majority of people with alcohol or drug addiction are employed, it is important for you, as supervisors, to know how to identify and respond when managing employees who misuse substances. This presentation provides you with that important knowledge as well as an overview of related federal laws. </a:t>
            </a:r>
          </a:p>
          <a:p>
            <a:endParaRPr lang="en-US" dirty="0"/>
          </a:p>
        </p:txBody>
      </p:sp>
      <p:sp>
        <p:nvSpPr>
          <p:cNvPr id="5" name="Slide Number Placeholder 4">
            <a:extLst>
              <a:ext uri="{FF2B5EF4-FFF2-40B4-BE49-F238E27FC236}">
                <a16:creationId xmlns:a16="http://schemas.microsoft.com/office/drawing/2014/main" id="{3AC3659C-90BE-4461-8DED-0F4D739B6688}"/>
              </a:ext>
            </a:extLst>
          </p:cNvPr>
          <p:cNvSpPr>
            <a:spLocks noGrp="1"/>
          </p:cNvSpPr>
          <p:nvPr>
            <p:ph type="sldNum" sz="quarter" idx="12"/>
          </p:nvPr>
        </p:nvSpPr>
        <p:spPr>
          <a:xfrm>
            <a:off x="8610600" y="6356350"/>
            <a:ext cx="2743200" cy="365125"/>
          </a:xfrm>
        </p:spPr>
        <p:txBody>
          <a:bodyPr/>
          <a:lstStyle/>
          <a:p>
            <a:fld id="{7D625B40-28DA-43CD-A97E-EA3E1B04B7D2}" type="slidenum">
              <a:rPr lang="en-US" smtClean="0"/>
              <a:pPr/>
              <a:t>4</a:t>
            </a:fld>
            <a:endParaRPr lang="en-US" dirty="0"/>
          </a:p>
        </p:txBody>
      </p:sp>
    </p:spTree>
    <p:extLst>
      <p:ext uri="{BB962C8B-B14F-4D97-AF65-F5344CB8AC3E}">
        <p14:creationId xmlns:p14="http://schemas.microsoft.com/office/powerpoint/2010/main" val="3578316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Agenda</a:t>
            </a:r>
          </a:p>
        </p:txBody>
      </p:sp>
      <p:sp>
        <p:nvSpPr>
          <p:cNvPr id="5" name="Text Placeholder 2">
            <a:extLst>
              <a:ext uri="{FF2B5EF4-FFF2-40B4-BE49-F238E27FC236}">
                <a16:creationId xmlns:a16="http://schemas.microsoft.com/office/drawing/2014/main" id="{793BD4AD-F14B-4D59-B7CA-D49B77561D5E}"/>
              </a:ext>
            </a:extLst>
          </p:cNvPr>
          <p:cNvSpPr txBox="1">
            <a:spLocks noGrp="1"/>
          </p:cNvSpPr>
          <p:nvPr>
            <p:ph idx="1"/>
          </p:nvPr>
        </p:nvSpPr>
        <p:spPr>
          <a:xfrm>
            <a:off x="1073426" y="2227223"/>
            <a:ext cx="9211477" cy="4351338"/>
          </a:xfrm>
          <a:prstGeom prst="rect">
            <a:avLst/>
          </a:prstGeom>
        </p:spPr>
        <p:txBody>
          <a:bodyPr vert="horz">
            <a:normAutofit/>
          </a:bodyPr>
          <a:lstStyle>
            <a:lvl1pPr marL="0" marR="0" indent="0" algn="l" defTabSz="457155" rtl="0" eaLnBrk="1" fontAlgn="auto" latinLnBrk="0" hangingPunct="1">
              <a:lnSpc>
                <a:spcPts val="1780"/>
              </a:lnSpc>
              <a:spcBef>
                <a:spcPts val="0"/>
              </a:spcBef>
              <a:spcAft>
                <a:spcPts val="1200"/>
              </a:spcAft>
              <a:buClrTx/>
              <a:buSzTx/>
              <a:buFont typeface="Arial"/>
              <a:buNone/>
              <a:tabLst/>
              <a:defRPr lang="en-US" sz="1100" b="0" i="0" kern="1200">
                <a:solidFill>
                  <a:schemeClr val="tx1">
                    <a:lumMod val="65000"/>
                    <a:lumOff val="35000"/>
                  </a:schemeClr>
                </a:solidFill>
                <a:effectLst/>
                <a:latin typeface="+mj-lt"/>
                <a:ea typeface="Arial" charset="0"/>
                <a:cs typeface="Arial" charset="0"/>
              </a:defRPr>
            </a:lvl1pPr>
            <a:lvl2pPr marL="741307" indent="-284142" algn="l" defTabSz="455579"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1329" indent="-226997" algn="l" defTabSz="455579"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598493"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5659"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349"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4"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58"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14"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a:lnSpc>
                <a:spcPct val="100000"/>
              </a:lnSpc>
              <a:buFont typeface="Arial" panose="020B0604020202020204" pitchFamily="34" charset="0"/>
              <a:buChar char="•"/>
              <a:defRPr/>
            </a:pPr>
            <a:r>
              <a:rPr lang="en-US" altLang="en-US" sz="2800" dirty="0">
                <a:solidFill>
                  <a:schemeClr val="tx1"/>
                </a:solidFill>
                <a:latin typeface="+mn-lt"/>
              </a:rPr>
              <a:t>The benefits of a drug-free workplace.</a:t>
            </a:r>
          </a:p>
          <a:p>
            <a:pPr marL="457200" indent="-457200">
              <a:lnSpc>
                <a:spcPct val="100000"/>
              </a:lnSpc>
              <a:buFont typeface="Arial" panose="020B0604020202020204" pitchFamily="34" charset="0"/>
              <a:buChar char="•"/>
              <a:defRPr/>
            </a:pPr>
            <a:r>
              <a:rPr lang="en-US" altLang="en-US" sz="2800" dirty="0">
                <a:solidFill>
                  <a:schemeClr val="tx1"/>
                </a:solidFill>
                <a:latin typeface="+mn-lt"/>
              </a:rPr>
              <a:t>Federal laws.</a:t>
            </a:r>
          </a:p>
          <a:p>
            <a:pPr marL="457200" indent="-457200">
              <a:lnSpc>
                <a:spcPct val="100000"/>
              </a:lnSpc>
              <a:buFont typeface="Arial" panose="020B0604020202020204" pitchFamily="34" charset="0"/>
              <a:buChar char="•"/>
              <a:defRPr/>
            </a:pPr>
            <a:r>
              <a:rPr lang="en-US" altLang="en-US" sz="2800" dirty="0">
                <a:solidFill>
                  <a:schemeClr val="tx1"/>
                </a:solidFill>
                <a:latin typeface="+mn-lt"/>
              </a:rPr>
              <a:t>Warning signs of substance misuse.</a:t>
            </a:r>
          </a:p>
          <a:p>
            <a:pPr marL="457200" indent="-457200">
              <a:lnSpc>
                <a:spcPct val="100000"/>
              </a:lnSpc>
              <a:buFont typeface="Arial" panose="020B0604020202020204" pitchFamily="34" charset="0"/>
              <a:buChar char="•"/>
              <a:defRPr/>
            </a:pPr>
            <a:r>
              <a:rPr lang="en-US" altLang="en-US" sz="2800" dirty="0">
                <a:solidFill>
                  <a:schemeClr val="tx1"/>
                </a:solidFill>
                <a:latin typeface="+mn-lt"/>
              </a:rPr>
              <a:t>Your role in identifying and responding to substance misuse.</a:t>
            </a:r>
          </a:p>
          <a:p>
            <a:pPr marL="457200" indent="-457200">
              <a:lnSpc>
                <a:spcPct val="100000"/>
              </a:lnSpc>
              <a:buFont typeface="Arial" panose="020B0604020202020204" pitchFamily="34" charset="0"/>
              <a:buChar char="•"/>
              <a:defRPr/>
            </a:pPr>
            <a:r>
              <a:rPr lang="en-US" altLang="en-US" sz="2800" dirty="0">
                <a:solidFill>
                  <a:schemeClr val="tx1"/>
                </a:solidFill>
                <a:latin typeface="+mn-lt"/>
              </a:rPr>
              <a:t>Important components of our substance misuse policy.</a:t>
            </a:r>
          </a:p>
          <a:p>
            <a:pPr marL="457200" indent="-457200">
              <a:lnSpc>
                <a:spcPct val="100000"/>
              </a:lnSpc>
              <a:buFont typeface="Arial" panose="020B0604020202020204" pitchFamily="34" charset="0"/>
              <a:buChar char="•"/>
              <a:defRPr/>
            </a:pPr>
            <a:endParaRPr lang="en-US" altLang="en-US" sz="2800" dirty="0">
              <a:solidFill>
                <a:schemeClr val="tx1"/>
              </a:solidFill>
              <a:latin typeface="+mn-lt"/>
            </a:endParaRPr>
          </a:p>
          <a:p>
            <a:pPr>
              <a:lnSpc>
                <a:spcPct val="100000"/>
              </a:lnSpc>
            </a:pPr>
            <a:endParaRPr lang="en-US" sz="2800" dirty="0">
              <a:latin typeface="+mn-lt"/>
            </a:endParaRPr>
          </a:p>
        </p:txBody>
      </p:sp>
      <p:sp>
        <p:nvSpPr>
          <p:cNvPr id="7" name="Slide Number Placeholder 6">
            <a:extLst>
              <a:ext uri="{FF2B5EF4-FFF2-40B4-BE49-F238E27FC236}">
                <a16:creationId xmlns:a16="http://schemas.microsoft.com/office/drawing/2014/main" id="{1F215928-5EE3-48F1-9DC1-ECC5FE325D43}"/>
              </a:ext>
            </a:extLst>
          </p:cNvPr>
          <p:cNvSpPr>
            <a:spLocks noGrp="1"/>
          </p:cNvSpPr>
          <p:nvPr>
            <p:ph type="sldNum" sz="quarter" idx="12"/>
          </p:nvPr>
        </p:nvSpPr>
        <p:spPr/>
        <p:txBody>
          <a:bodyPr/>
          <a:lstStyle/>
          <a:p>
            <a:fld id="{7D625B40-28DA-43CD-A97E-EA3E1B04B7D2}" type="slidenum">
              <a:rPr lang="en-US" smtClean="0"/>
              <a:t>5</a:t>
            </a:fld>
            <a:endParaRPr lang="en-US" dirty="0"/>
          </a:p>
        </p:txBody>
      </p:sp>
    </p:spTree>
    <p:extLst>
      <p:ext uri="{BB962C8B-B14F-4D97-AF65-F5344CB8AC3E}">
        <p14:creationId xmlns:p14="http://schemas.microsoft.com/office/powerpoint/2010/main" val="1355474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15430"/>
            <a:ext cx="10515600" cy="1325563"/>
          </a:xfrm>
          <a:solidFill>
            <a:schemeClr val="accent1">
              <a:lumMod val="50000"/>
            </a:schemeClr>
          </a:solidFill>
        </p:spPr>
        <p:txBody>
          <a:bodyPr>
            <a:noAutofit/>
          </a:bodyPr>
          <a:lstStyle/>
          <a:p>
            <a:r>
              <a:rPr lang="en-US" sz="3600" dirty="0">
                <a:solidFill>
                  <a:schemeClr val="bg1"/>
                </a:solidFill>
              </a:rPr>
              <a:t>The Benefits of a Drug-Free Workplace</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872408"/>
            <a:ext cx="10515600" cy="3254859"/>
          </a:xfrm>
        </p:spPr>
        <p:txBody>
          <a:bodyPr>
            <a:normAutofit/>
          </a:bodyPr>
          <a:lstStyle/>
          <a:p>
            <a:r>
              <a:rPr lang="en-US" dirty="0"/>
              <a:t>Compliance with the Drug-Free Workplace Act and other federal laws.</a:t>
            </a:r>
          </a:p>
          <a:p>
            <a:r>
              <a:rPr lang="en-US" dirty="0"/>
              <a:t>A safer workplace for all employees and customers. </a:t>
            </a:r>
          </a:p>
          <a:p>
            <a:r>
              <a:rPr lang="en-US" dirty="0"/>
              <a:t>Fewer employee accidents and injuries. </a:t>
            </a:r>
          </a:p>
          <a:p>
            <a:r>
              <a:rPr lang="en-US" dirty="0"/>
              <a:t>Decreased workers’ compensation insurance premiums.</a:t>
            </a:r>
          </a:p>
          <a:p>
            <a:r>
              <a:rPr lang="en-US" dirty="0"/>
              <a:t>Increased employee productivity.</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6</a:t>
            </a:fld>
            <a:endParaRPr lang="en-US" dirty="0"/>
          </a:p>
        </p:txBody>
      </p:sp>
    </p:spTree>
    <p:extLst>
      <p:ext uri="{BB962C8B-B14F-4D97-AF65-F5344CB8AC3E}">
        <p14:creationId xmlns:p14="http://schemas.microsoft.com/office/powerpoint/2010/main" val="889995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15430"/>
            <a:ext cx="10515600" cy="1325563"/>
          </a:xfrm>
          <a:solidFill>
            <a:schemeClr val="accent1">
              <a:lumMod val="50000"/>
            </a:schemeClr>
          </a:solidFill>
        </p:spPr>
        <p:txBody>
          <a:bodyPr>
            <a:noAutofit/>
          </a:bodyPr>
          <a:lstStyle/>
          <a:p>
            <a:r>
              <a:rPr lang="en-US" sz="3600" dirty="0">
                <a:solidFill>
                  <a:schemeClr val="bg1"/>
                </a:solidFill>
              </a:rPr>
              <a:t>Federal Laws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872408"/>
            <a:ext cx="10515600" cy="3254859"/>
          </a:xfrm>
        </p:spPr>
        <p:txBody>
          <a:bodyPr>
            <a:normAutofit/>
          </a:bodyPr>
          <a:lstStyle/>
          <a:p>
            <a:r>
              <a:rPr lang="en-US" dirty="0"/>
              <a:t>Drug-Free Workplace Act.</a:t>
            </a:r>
          </a:p>
          <a:p>
            <a:r>
              <a:rPr lang="en-US" dirty="0"/>
              <a:t>Omnibus Transportation Employee Testing Act of 1991 </a:t>
            </a:r>
          </a:p>
          <a:p>
            <a:r>
              <a:rPr lang="en-US" dirty="0"/>
              <a:t>Americans with Disabilities Act (ADA).</a:t>
            </a:r>
          </a:p>
          <a:p>
            <a:r>
              <a:rPr lang="en-US" dirty="0"/>
              <a:t>Family and Medical Leave Act (FMLA).</a:t>
            </a:r>
          </a:p>
          <a:p>
            <a:r>
              <a:rPr lang="en-US" dirty="0"/>
              <a:t>National Labor Relations Act (NLRA).</a:t>
            </a:r>
          </a:p>
          <a:p>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7</a:t>
            </a:fld>
            <a:endParaRPr lang="en-US" dirty="0"/>
          </a:p>
        </p:txBody>
      </p:sp>
    </p:spTree>
    <p:extLst>
      <p:ext uri="{BB962C8B-B14F-4D97-AF65-F5344CB8AC3E}">
        <p14:creationId xmlns:p14="http://schemas.microsoft.com/office/powerpoint/2010/main" val="2673076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15430"/>
            <a:ext cx="10515600" cy="1325563"/>
          </a:xfrm>
          <a:solidFill>
            <a:schemeClr val="accent1">
              <a:lumMod val="50000"/>
            </a:schemeClr>
          </a:solidFill>
        </p:spPr>
        <p:txBody>
          <a:bodyPr>
            <a:noAutofit/>
          </a:bodyPr>
          <a:lstStyle/>
          <a:p>
            <a:r>
              <a:rPr lang="en-US" sz="3600" dirty="0">
                <a:solidFill>
                  <a:schemeClr val="bg1"/>
                </a:solidFill>
              </a:rPr>
              <a:t>The Drug-Free Workplace Act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872408"/>
            <a:ext cx="10515600" cy="3254859"/>
          </a:xfrm>
        </p:spPr>
        <p:txBody>
          <a:bodyPr>
            <a:normAutofit/>
          </a:bodyPr>
          <a:lstStyle/>
          <a:p>
            <a:pPr marL="0" indent="0">
              <a:buNone/>
            </a:pPr>
            <a:r>
              <a:rPr lang="en-US" dirty="0"/>
              <a:t>Under the Drug-Free Workplace Act of 1988, a drug-free workplace policy is required for:</a:t>
            </a:r>
          </a:p>
          <a:p>
            <a:pPr marL="0" indent="0">
              <a:buNone/>
            </a:pPr>
            <a:endParaRPr lang="en-US" dirty="0"/>
          </a:p>
          <a:p>
            <a:r>
              <a:rPr lang="en-US" dirty="0"/>
              <a:t>Any organization that receives a federal contract of $100,000 or more.</a:t>
            </a:r>
          </a:p>
          <a:p>
            <a:r>
              <a:rPr lang="en-US" dirty="0"/>
              <a:t>Any organization receiving a federal grant of any size.</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8</a:t>
            </a:fld>
            <a:endParaRPr lang="en-US" dirty="0"/>
          </a:p>
        </p:txBody>
      </p:sp>
    </p:spTree>
    <p:extLst>
      <p:ext uri="{BB962C8B-B14F-4D97-AF65-F5344CB8AC3E}">
        <p14:creationId xmlns:p14="http://schemas.microsoft.com/office/powerpoint/2010/main" val="2710812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15430"/>
            <a:ext cx="10515600" cy="1325563"/>
          </a:xfrm>
          <a:solidFill>
            <a:schemeClr val="accent1">
              <a:lumMod val="50000"/>
            </a:schemeClr>
          </a:solidFill>
        </p:spPr>
        <p:txBody>
          <a:bodyPr>
            <a:noAutofit/>
          </a:bodyPr>
          <a:lstStyle/>
          <a:p>
            <a:r>
              <a:rPr lang="en-US" sz="3600" dirty="0">
                <a:solidFill>
                  <a:schemeClr val="bg1"/>
                </a:solidFill>
              </a:rPr>
              <a:t>The Drug-Free Workplace Act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898374"/>
            <a:ext cx="10515600" cy="4823101"/>
          </a:xfrm>
        </p:spPr>
        <p:txBody>
          <a:bodyPr>
            <a:noAutofit/>
          </a:bodyPr>
          <a:lstStyle/>
          <a:p>
            <a:pPr marL="0" indent="0">
              <a:buNone/>
            </a:pPr>
            <a:r>
              <a:rPr lang="en-US" sz="2600" dirty="0"/>
              <a:t>Employers covered under the Drug-Free Workplace Act are required to:</a:t>
            </a:r>
          </a:p>
          <a:p>
            <a:pPr marL="0" indent="0">
              <a:buNone/>
            </a:pPr>
            <a:endParaRPr lang="en-US" sz="2400" dirty="0"/>
          </a:p>
          <a:p>
            <a:r>
              <a:rPr lang="en-US" sz="2400" dirty="0"/>
              <a:t>Prepare and distribute a formal drug-free workplace policy statement. </a:t>
            </a:r>
          </a:p>
          <a:p>
            <a:r>
              <a:rPr lang="en-US" sz="2400" dirty="0"/>
              <a:t>Establish a drug-free awareness program. </a:t>
            </a:r>
          </a:p>
          <a:p>
            <a:r>
              <a:rPr lang="en-US" sz="2400" dirty="0"/>
              <a:t>Ensure that all employees notify the employer within five calendar days if the employee is convicted of a criminal drug violation.</a:t>
            </a:r>
          </a:p>
          <a:p>
            <a:r>
              <a:rPr lang="en-US" sz="2400" dirty="0"/>
              <a:t>Notify the federal contracting agency of any covered violation.</a:t>
            </a:r>
          </a:p>
          <a:p>
            <a:r>
              <a:rPr lang="en-US" sz="2400" dirty="0"/>
              <a:t>Take action if an employee is convicted of a workplace drug violation. </a:t>
            </a:r>
          </a:p>
          <a:p>
            <a:r>
              <a:rPr lang="en-US" sz="2400" dirty="0"/>
              <a:t>Maintain an ongoing good faith effort to meet all the requirements of the Drug-free Workplace Act.</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9</a:t>
            </a:fld>
            <a:endParaRPr lang="en-US" dirty="0"/>
          </a:p>
        </p:txBody>
      </p:sp>
    </p:spTree>
    <p:extLst>
      <p:ext uri="{BB962C8B-B14F-4D97-AF65-F5344CB8AC3E}">
        <p14:creationId xmlns:p14="http://schemas.microsoft.com/office/powerpoint/2010/main" val="35085691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853</TotalTime>
  <Words>1827</Words>
  <Application>Microsoft Office PowerPoint</Application>
  <PresentationFormat>Widescreen</PresentationFormat>
  <Paragraphs>186</Paragraphs>
  <Slides>27</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Drug-Free Workplace Training</vt:lpstr>
      <vt:lpstr>WELCOME!</vt:lpstr>
      <vt:lpstr>Introduction</vt:lpstr>
      <vt:lpstr>Introduction (cont.)</vt:lpstr>
      <vt:lpstr>Agenda</vt:lpstr>
      <vt:lpstr>The Benefits of a Drug-Free Workplace</vt:lpstr>
      <vt:lpstr>Federal Laws</vt:lpstr>
      <vt:lpstr>The Drug-Free Workplace Act</vt:lpstr>
      <vt:lpstr>The Drug-Free Workplace Act</vt:lpstr>
      <vt:lpstr>Omnibus Transportation Employee Testing Act of 1991 </vt:lpstr>
      <vt:lpstr>Omnibus Transportation Employee Testing Act of 1991 </vt:lpstr>
      <vt:lpstr>Omnibus Transportation Employee Testing Act of 1991 </vt:lpstr>
      <vt:lpstr>Americans with Disabilities Act</vt:lpstr>
      <vt:lpstr>Family and Medical Leave Act </vt:lpstr>
      <vt:lpstr>National Labor Relations Act</vt:lpstr>
      <vt:lpstr>State and Local Laws</vt:lpstr>
      <vt:lpstr>Questions? Comments?</vt:lpstr>
      <vt:lpstr>Warning Signs of Substance Misuse</vt:lpstr>
      <vt:lpstr>Warning Signs of Substance Misuse (cont.)</vt:lpstr>
      <vt:lpstr>Questions? Comments?</vt:lpstr>
      <vt:lpstr>Your Role</vt:lpstr>
      <vt:lpstr>Questions? Comments?</vt:lpstr>
      <vt:lpstr>Important Components of Our Substance Misuse Policy</vt:lpstr>
      <vt:lpstr>Questions? Comments?</vt:lpstr>
      <vt:lpstr>Summary</vt:lpstr>
      <vt:lpstr>Summary (cont.)</vt:lpstr>
      <vt:lpstr>Training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Patton, Erin</dc:creator>
  <cp:lastModifiedBy>Patton, Erin</cp:lastModifiedBy>
  <cp:revision>45</cp:revision>
  <dcterms:created xsi:type="dcterms:W3CDTF">2021-07-28T15:46:48Z</dcterms:created>
  <dcterms:modified xsi:type="dcterms:W3CDTF">2023-05-18T19:52:50Z</dcterms:modified>
</cp:coreProperties>
</file>