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257" r:id="rId3"/>
    <p:sldId id="258" r:id="rId4"/>
    <p:sldId id="259" r:id="rId5"/>
    <p:sldId id="260" r:id="rId6"/>
    <p:sldId id="301" r:id="rId7"/>
    <p:sldId id="299" r:id="rId8"/>
    <p:sldId id="302" r:id="rId9"/>
    <p:sldId id="303" r:id="rId10"/>
    <p:sldId id="304" r:id="rId11"/>
    <p:sldId id="305" r:id="rId12"/>
    <p:sldId id="306" r:id="rId13"/>
    <p:sldId id="307" r:id="rId14"/>
    <p:sldId id="308" r:id="rId15"/>
    <p:sldId id="309" r:id="rId16"/>
    <p:sldId id="310" r:id="rId17"/>
    <p:sldId id="311" r:id="rId18"/>
    <p:sldId id="300" r:id="rId19"/>
    <p:sldId id="313" r:id="rId20"/>
    <p:sldId id="314" r:id="rId21"/>
    <p:sldId id="315" r:id="rId22"/>
    <p:sldId id="312" r:id="rId23"/>
    <p:sldId id="316" r:id="rId24"/>
    <p:sldId id="289" r:id="rId25"/>
    <p:sldId id="297"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103" d="100"/>
          <a:sy n="103" d="100"/>
        </p:scale>
        <p:origin x="708" y="102"/>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2/16/2022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424810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1986539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4104823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3608329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804919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2850018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386314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857870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382351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622686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304030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37086540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1. No. It </a:t>
            </a:r>
            <a:r>
              <a:rPr lang="en-US" dirty="0"/>
              <a:t>is a legal doctrine based on common law that an employment relationship may be terminated by the employer or employee at any time, for any or no reason, as long as there are no discriminatory or otherwise illegal practices.</a:t>
            </a:r>
          </a:p>
          <a:p>
            <a:r>
              <a:rPr lang="en-US" i="0" dirty="0"/>
              <a:t>2. Right-to-work laws are state laws that prevent labor-management agreements from requiring an individual to join a union as a condition of employment. They do not cover involuntary terminations or resignations.</a:t>
            </a:r>
          </a:p>
          <a:p>
            <a:r>
              <a:rPr lang="en-US" i="0" dirty="0"/>
              <a:t>3. </a:t>
            </a:r>
            <a:r>
              <a:rPr lang="en-US" dirty="0">
                <a:latin typeface="Arial" charset="0"/>
              </a:rPr>
              <a:t>Public policy. Implied contract. Covenant of good faith and fair dealing.</a:t>
            </a:r>
          </a:p>
          <a:p>
            <a:r>
              <a:rPr lang="en-US" dirty="0">
                <a:latin typeface="Arial" charset="0"/>
              </a:rPr>
              <a:t>4. See slides 19-20. </a:t>
            </a:r>
          </a:p>
          <a:p>
            <a:endParaRPr lang="en-US" i="0"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374872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Note to Presenter: This sample presentation is intended to explain employment</a:t>
            </a:r>
            <a:r>
              <a:rPr lang="en-US" baseline="0" dirty="0">
                <a:latin typeface="Arial" charset="0"/>
              </a:rPr>
              <a:t> at </a:t>
            </a:r>
            <a:r>
              <a:rPr lang="en-US" dirty="0">
                <a:latin typeface="Arial" charset="0"/>
              </a:rPr>
              <a:t>will to supervisors and other individuals who manage employees. It is designed to be presented by an individual who is knowledgeable in employment at will and the employer</a:t>
            </a:r>
            <a:r>
              <a:rPr lang="ja-JP" altLang="en-US" dirty="0">
                <a:latin typeface="Arial" charset="0"/>
              </a:rPr>
              <a:t>’</a:t>
            </a:r>
            <a:r>
              <a:rPr lang="en-US" dirty="0">
                <a:latin typeface="Arial" charset="0"/>
              </a:rPr>
              <a:t>s own policies and practices. It is a sample presentation that must be customized to comply with state case law and the employer</a:t>
            </a:r>
            <a:r>
              <a:rPr lang="ja-JP" altLang="en-US" dirty="0">
                <a:latin typeface="Arial" charset="0"/>
              </a:rPr>
              <a:t>’</a:t>
            </a:r>
            <a:r>
              <a:rPr lang="en-US" dirty="0">
                <a:latin typeface="Arial" charset="0"/>
              </a:rPr>
              <a:t>s own policies and practices.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4055270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8430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38875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2/16/2022</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2/16/2022</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2/16/2022</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2/16/2022</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2/16/2022</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2/16/2022</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2/16/2022</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2/16/2022</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2/16/2022</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2/16/2022</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2/16/2022</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Black female employee leaving office with a box of personal belongs and a sad facial expression.">
            <a:extLst>
              <a:ext uri="{FF2B5EF4-FFF2-40B4-BE49-F238E27FC236}">
                <a16:creationId xmlns:a16="http://schemas.microsoft.com/office/drawing/2014/main" id="{23301606-DA84-46C1-9B88-890805B4BD25}"/>
              </a:ext>
              <a:ext uri="{C183D7F6-B498-43B3-948B-1728B52AA6E4}">
                <adec:decorative xmlns:adec="http://schemas.microsoft.com/office/drawing/2017/decorative" val="0"/>
              </a:ext>
            </a:extLst>
          </p:cNvPr>
          <p:cNvPicPr>
            <a:picLocks noChangeAspect="1"/>
          </p:cNvPicPr>
          <p:nvPr/>
        </p:nvPicPr>
        <p:blipFill rotWithShape="1">
          <a:blip r:embed="rId3">
            <a:extLst>
              <a:ext uri="{28A0092B-C50C-407E-A947-70E740481C1C}">
                <a14:useLocalDpi xmlns:a14="http://schemas.microsoft.com/office/drawing/2010/main" val="0"/>
              </a:ext>
            </a:extLst>
          </a:blip>
          <a:srcRect l="20937" t="821" r="-56" b="-821"/>
          <a:stretch/>
        </p:blipFill>
        <p:spPr>
          <a:xfrm>
            <a:off x="4040741" y="8920"/>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66715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a:ln>
                  <a:noFill/>
                </a:ln>
                <a:solidFill>
                  <a:srgbClr val="FFFFFF"/>
                </a:solidFill>
                <a:effectLst/>
                <a:uLnTx/>
                <a:uFillTx/>
                <a:latin typeface="+mn-lt"/>
                <a:ea typeface="+mn-ea"/>
                <a:cs typeface="+mn-cs"/>
              </a:rPr>
              <a:t>Employment at Will Training</a:t>
            </a:r>
            <a:endParaRPr kumimoji="0" lang="en-US" sz="3200" b="0" i="0" u="none" strike="noStrike" kern="1200" cap="none" spc="0" normalizeH="0" baseline="0" noProof="0" dirty="0">
              <a:ln>
                <a:noFill/>
              </a:ln>
              <a:solidFill>
                <a:srgbClr val="FFFFFF"/>
              </a:solidFill>
              <a:effectLst/>
              <a:uLnTx/>
              <a:uFillTx/>
              <a:latin typeface="+mn-lt"/>
              <a:ea typeface="+mn-ea"/>
              <a:cs typeface="+mn-cs"/>
            </a:endParaRP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92500" lnSpcReduction="20000"/>
          </a:bodyPr>
          <a:lstStyle/>
          <a:p>
            <a:pPr marL="0" indent="0">
              <a:buNone/>
            </a:pPr>
            <a:r>
              <a:rPr lang="en-US" dirty="0"/>
              <a:t>Example: </a:t>
            </a:r>
            <a:r>
              <a:rPr lang="en-US" i="1" dirty="0" err="1"/>
              <a:t>Palmateer</a:t>
            </a:r>
            <a:r>
              <a:rPr lang="en-US" i="1" dirty="0"/>
              <a:t> v. International Harvester Company</a:t>
            </a:r>
          </a:p>
          <a:p>
            <a:pPr marL="0" indent="0">
              <a:buNone/>
            </a:pPr>
            <a:endParaRPr lang="en-US" dirty="0"/>
          </a:p>
          <a:p>
            <a:pPr marL="0" indent="0">
              <a:buNone/>
            </a:pPr>
            <a:r>
              <a:rPr lang="en-US" dirty="0"/>
              <a:t>An employee claimed he was terminated for providing information to law enforcement about employer criminal acts. </a:t>
            </a:r>
          </a:p>
          <a:p>
            <a:pPr marL="0" indent="0">
              <a:buNone/>
            </a:pPr>
            <a:r>
              <a:rPr lang="en-US" dirty="0"/>
              <a:t>The court found that public policy favored the exposure of criminal activity. </a:t>
            </a:r>
          </a:p>
          <a:p>
            <a:pPr marL="0" indent="0">
              <a:buNone/>
            </a:pPr>
            <a:r>
              <a:rPr lang="en-US" dirty="0"/>
              <a:t>One court reflected, “Public policy may be said to be the community common sense and common conscience, extended and applied throughout the state to matters of public morals, public health, public welfare, and the like. … Even where the letter of the law would not have prevented an employer's actions, the court may use this common law remedy to advance the interests and values underlying statutory provisions.”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55974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92500"/>
          </a:bodyPr>
          <a:lstStyle/>
          <a:p>
            <a:pPr marL="0" indent="0">
              <a:buNone/>
            </a:pPr>
            <a:r>
              <a:rPr lang="en-US" b="1" dirty="0"/>
              <a:t>Implied contract</a:t>
            </a:r>
          </a:p>
          <a:p>
            <a:pPr marL="0" indent="0">
              <a:buNone/>
            </a:pPr>
            <a:r>
              <a:rPr lang="en-US" dirty="0"/>
              <a:t>The second major exception to the employment at will doctrine occurs when an implied contract is formed between an employer and employee, even though no express, written instrument regarding the employment relationship exists. </a:t>
            </a:r>
          </a:p>
          <a:p>
            <a:pPr marL="0" indent="0">
              <a:buNone/>
            </a:pPr>
            <a:r>
              <a:rPr lang="en-US" dirty="0"/>
              <a:t>Although employment is typically not governed by a contract, an employer may make oral or written representations to employees regarding job security or procedures that will be followed when adverse employment actions are taken. If so, these representations may create a contract for employment. This exception is recognized in 36 of the 50 states.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238428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85000" lnSpcReduction="20000"/>
          </a:bodyPr>
          <a:lstStyle/>
          <a:p>
            <a:pPr marL="0" indent="0">
              <a:buNone/>
            </a:pPr>
            <a:r>
              <a:rPr lang="en-US" dirty="0"/>
              <a:t>Examples: policy language, employment offers, supervisor statements.</a:t>
            </a:r>
          </a:p>
          <a:p>
            <a:pPr marL="0" indent="0">
              <a:buNone/>
            </a:pPr>
            <a:endParaRPr lang="en-US" dirty="0"/>
          </a:p>
          <a:p>
            <a:pPr marL="0" indent="0">
              <a:buNone/>
            </a:pPr>
            <a:r>
              <a:rPr lang="en-US" dirty="0"/>
              <a:t>Example: </a:t>
            </a:r>
            <a:r>
              <a:rPr lang="en-US" i="1" dirty="0"/>
              <a:t>Toussaint v. Blue Cross &amp; Blue Shield of Michigan</a:t>
            </a:r>
          </a:p>
          <a:p>
            <a:pPr marL="0" indent="0">
              <a:buNone/>
            </a:pPr>
            <a:r>
              <a:rPr lang="en-US" dirty="0"/>
              <a:t>The employer had a policy of just-cause terminations and did not follow established procedures.</a:t>
            </a:r>
          </a:p>
          <a:p>
            <a:pPr marL="0" indent="0">
              <a:buNone/>
            </a:pPr>
            <a:r>
              <a:rPr lang="en-US" dirty="0"/>
              <a:t>Courts in some cases have found that employer policies or statements of managers have overcome the presumption of employment at will, such that an implied contract to be terminated only for good cause arose. One such policy is a rigid "progressive dis­cipline" policy under which employees cannot be fired until a series of prior warnings and lesser sanctions have been imposed. Managers' assurances of secure or long-term employment might also be found to overcome the presumption of employment at will in some circumstances.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1753979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b="1" dirty="0"/>
              <a:t>Covenant of good faith and fair dealing</a:t>
            </a:r>
          </a:p>
          <a:p>
            <a:pPr marL="0" indent="0">
              <a:buNone/>
            </a:pPr>
            <a:r>
              <a:rPr lang="en-US" dirty="0"/>
              <a:t>The exception for a covenant of good faith and fair dealing represents the most significant departure from the traditional employment at will doctrine. </a:t>
            </a:r>
          </a:p>
          <a:p>
            <a:pPr marL="0" indent="0">
              <a:buNone/>
            </a:pPr>
            <a:r>
              <a:rPr lang="en-US" dirty="0"/>
              <a:t>Rather than narrowly prohibiting terminations based on public policy or an implied contract, this exception—at its broadest—reads a covenant of good faith and fair dealing into every employment relationship.</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94063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85000" lnSpcReduction="10000"/>
          </a:bodyPr>
          <a:lstStyle/>
          <a:p>
            <a:pPr marL="0" indent="0">
              <a:buNone/>
            </a:pPr>
            <a:r>
              <a:rPr lang="en-US" dirty="0"/>
              <a:t>This has been interpreted to mean either that employer personnel decisions are subject to a just-cause standard or that terminations made in bad faith or motivated by malice are prohibited. This exception is recognized by only 11 states.</a:t>
            </a:r>
          </a:p>
          <a:p>
            <a:pPr marL="0" indent="0">
              <a:buNone/>
            </a:pPr>
            <a:endParaRPr lang="en-US" dirty="0"/>
          </a:p>
          <a:p>
            <a:pPr marL="0" indent="0">
              <a:buNone/>
            </a:pPr>
            <a:r>
              <a:rPr lang="en-US" dirty="0"/>
              <a:t>Example: </a:t>
            </a:r>
            <a:r>
              <a:rPr lang="en-US" i="1" dirty="0"/>
              <a:t>Cleary v. American Airlines, Inc. </a:t>
            </a:r>
          </a:p>
          <a:p>
            <a:pPr marL="0" indent="0">
              <a:buNone/>
            </a:pPr>
            <a:r>
              <a:rPr lang="en-US" dirty="0"/>
              <a:t>An employee with 18 years of service was terminated without any reason. The court stated that “termination of employment without legal cause after such a period of time offends the implied-in-law covenant of good faith and fair dealing” and that, from the covenant, “a duty arose on the part of . . . American Airlines . . . to do nothing which would deprive . . . the employee . . . of the benefits of the employment . . . having accrued during [the employee’s] 18 years of employment.”</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427562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dirty="0"/>
              <a:t> Other common law limitations on employment at will are:</a:t>
            </a:r>
          </a:p>
          <a:p>
            <a:pPr marL="0" indent="0">
              <a:buNone/>
            </a:pPr>
            <a:endParaRPr lang="en-US" dirty="0"/>
          </a:p>
          <a:p>
            <a:pPr lvl="1"/>
            <a:r>
              <a:rPr lang="en-US" sz="2800" dirty="0"/>
              <a:t>Intentional infliction of emotional distress.</a:t>
            </a:r>
          </a:p>
          <a:p>
            <a:pPr lvl="1"/>
            <a:r>
              <a:rPr lang="en-US" sz="2800" dirty="0"/>
              <a:t>Intentional interference with a contract.</a:t>
            </a:r>
          </a:p>
          <a:p>
            <a:pPr lvl="1"/>
            <a:r>
              <a:rPr lang="en-US" sz="2800" dirty="0"/>
              <a:t>Promissory estoppel (reliance on employer representations to the detriment of the employee).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514922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92500"/>
          </a:bodyPr>
          <a:lstStyle/>
          <a:p>
            <a:pPr marL="0" indent="0">
              <a:buNone/>
            </a:pPr>
            <a:r>
              <a:rPr lang="en-US" dirty="0"/>
              <a:t>In addition to common law exceptions, there are statutory exceptions or limitations to employment at will. These are:</a:t>
            </a:r>
          </a:p>
          <a:p>
            <a:r>
              <a:rPr lang="en-US" b="1" dirty="0"/>
              <a:t>Illegal discrimination. </a:t>
            </a:r>
            <a:r>
              <a:rPr lang="en-US" dirty="0"/>
              <a:t>Federal and state discrimination statutes prohibit employers from basing employment decisions on an employee’s race, color, religion, sex, national origin, age, disability or veteran status. Specific state statutes may also protect employees from discrimination based on other factors, such as marital status or physical appearance. </a:t>
            </a:r>
          </a:p>
          <a:p>
            <a:r>
              <a:rPr lang="en-US" b="1" dirty="0"/>
              <a:t>Protections for an employee’s off-duty activities. </a:t>
            </a:r>
            <a:r>
              <a:rPr lang="en-US" dirty="0"/>
              <a:t>A few states have enacted legislation to protect employees from adverse employment actions resulting from legal off-duty activities.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1858579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r>
              <a:rPr lang="en-US" b="1" dirty="0"/>
              <a:t>Retaliation. </a:t>
            </a:r>
            <a:r>
              <a:rPr lang="en-US" dirty="0"/>
              <a:t>Retaliation is another statute-based exception to the at-will presumption. Federal and/or state laws prohibit employers from firing employees in retaliation for engaging in legally proper, necessary or desirable activities. Examples of protected activities include claiming minimum wage or overtime compensation, engaging in union activities, opposing unlawful discriminatory practices, filing for workers' compensation and whistle-blowing.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1479699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to Reduce Employer Liability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dirty="0"/>
              <a:t>Use disclaimers in the new-hire process (offer letters and new-hire orientation) and require signed acknowledgements.</a:t>
            </a:r>
          </a:p>
          <a:p>
            <a:pPr marL="0" indent="0">
              <a:buNone/>
            </a:pPr>
            <a:r>
              <a:rPr lang="en-US" dirty="0"/>
              <a:t>Clearly outline employment expectations.</a:t>
            </a:r>
          </a:p>
          <a:p>
            <a:pPr marL="0" indent="0">
              <a:buNone/>
            </a:pPr>
            <a:r>
              <a:rPr lang="en-US" dirty="0"/>
              <a:t>Implement a progressive discipline policy. </a:t>
            </a:r>
          </a:p>
          <a:p>
            <a:pPr marL="0" indent="0">
              <a:buNone/>
            </a:pPr>
            <a:r>
              <a:rPr lang="en-US" dirty="0"/>
              <a:t>Adopt a grievance procedure.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203885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US" sz="4000" b="0" i="0" u="none" strike="noStrike" kern="1200" cap="none" spc="0" normalizeH="0" baseline="0" noProof="0" dirty="0">
                <a:ln>
                  <a:noFill/>
                </a:ln>
                <a:solidFill>
                  <a:srgbClr val="FFFFFF"/>
                </a:solidFill>
                <a:effectLst/>
                <a:uLnTx/>
                <a:uFillTx/>
                <a:latin typeface="+mn-lt"/>
                <a:ea typeface="+mn-ea"/>
                <a:cs typeface="+mn-cs"/>
              </a:rPr>
              <a:t>Employment at Will Training</a:t>
            </a:r>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Steps to Reduce Employer Liability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dirty="0"/>
              <a:t>Train supervisors.</a:t>
            </a:r>
          </a:p>
          <a:p>
            <a:pPr marL="0" indent="0">
              <a:buNone/>
            </a:pPr>
            <a:r>
              <a:rPr lang="en-US" dirty="0"/>
              <a:t>Remind managers to document disciplinary actions.</a:t>
            </a:r>
          </a:p>
          <a:p>
            <a:pPr marL="0" indent="0">
              <a:buNone/>
            </a:pPr>
            <a:r>
              <a:rPr lang="en-US" dirty="0"/>
              <a:t>Include human resources in the disciplinary process.</a:t>
            </a:r>
          </a:p>
          <a:p>
            <a:pPr marL="0" indent="0">
              <a:buNone/>
            </a:pPr>
            <a:r>
              <a:rPr lang="en-US" dirty="0"/>
              <a:t>Review situations carefully and seek legal guidance prior to making adverse employment decisions.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512645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 Checklist for Adverse Employment Actions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a:buFont typeface="Wingdings" panose="05000000000000000000" pitchFamily="2" charset="2"/>
              <a:buChar char="q"/>
            </a:pPr>
            <a:r>
              <a:rPr lang="en-US" dirty="0"/>
              <a:t> Is the proposed action fair?</a:t>
            </a:r>
          </a:p>
          <a:p>
            <a:pPr>
              <a:buFont typeface="Wingdings" panose="05000000000000000000" pitchFamily="2" charset="2"/>
              <a:buChar char="q"/>
            </a:pPr>
            <a:r>
              <a:rPr lang="en-US" dirty="0"/>
              <a:t> Is the proposed action consistent with the employer’s policies and    practices?</a:t>
            </a:r>
          </a:p>
          <a:p>
            <a:pPr>
              <a:buFont typeface="Wingdings" panose="05000000000000000000" pitchFamily="2" charset="2"/>
              <a:buChar char="q"/>
            </a:pPr>
            <a:r>
              <a:rPr lang="en-US" dirty="0"/>
              <a:t> Is the proposed action made based on business needs (not made due to other factors, i.e., discriminatory reasons)?</a:t>
            </a:r>
          </a:p>
          <a:p>
            <a:pPr>
              <a:buFont typeface="Wingdings" panose="05000000000000000000" pitchFamily="2" charset="2"/>
              <a:buChar char="q"/>
            </a:pPr>
            <a:r>
              <a:rPr lang="en-US" dirty="0"/>
              <a:t> Is there good documentation to support the items above?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662386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3361385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Quiz</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514350" indent="-514350">
              <a:buFont typeface="+mj-lt"/>
              <a:buAutoNum type="arabicPeriod"/>
            </a:pPr>
            <a:r>
              <a:rPr lang="en-US" dirty="0"/>
              <a:t>Is employment at will a law? </a:t>
            </a:r>
          </a:p>
          <a:p>
            <a:pPr marL="514350" indent="-514350">
              <a:buFont typeface="+mj-lt"/>
              <a:buAutoNum type="arabicPeriod"/>
            </a:pPr>
            <a:r>
              <a:rPr lang="en-US" dirty="0"/>
              <a:t>What is the difference between employment at will and right-to-work?</a:t>
            </a:r>
          </a:p>
          <a:p>
            <a:pPr marL="514350" indent="-514350">
              <a:buFont typeface="+mj-lt"/>
              <a:buAutoNum type="arabicPeriod"/>
            </a:pPr>
            <a:r>
              <a:rPr lang="en-US" dirty="0"/>
              <a:t>What are the three major exceptions to employment at will?</a:t>
            </a:r>
          </a:p>
          <a:p>
            <a:pPr marL="514350" indent="-514350">
              <a:buFont typeface="+mj-lt"/>
              <a:buAutoNum type="arabicPeriod"/>
            </a:pPr>
            <a:r>
              <a:rPr lang="en-US" dirty="0"/>
              <a:t>Name three things employers can do to minimize employer liability under employment at will.</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2047482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24</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1902354"/>
            <a:ext cx="9856304" cy="5148076"/>
          </a:xfrm>
          <a:prstGeom prst="rect">
            <a:avLst/>
          </a:prstGeom>
          <a:noFill/>
        </p:spPr>
        <p:txBody>
          <a:bodyPr wrap="square" rtlCol="0">
            <a:spAutoFit/>
          </a:bodyPr>
          <a:lstStyle/>
          <a:p>
            <a:pPr marL="0" indent="0">
              <a:buNone/>
            </a:pPr>
            <a:r>
              <a:rPr lang="en-US" sz="2500" dirty="0"/>
              <a:t>Employment at will is a legal doctrine that an employment relationship may be terminated by the employer or employee at any time and for any or no reason. </a:t>
            </a:r>
          </a:p>
          <a:p>
            <a:pPr marL="0" indent="0">
              <a:buNone/>
            </a:pPr>
            <a:r>
              <a:rPr lang="en-US" sz="2500" dirty="0"/>
              <a:t>The employment at will doctrine has three general common law exceptions: public policy, implied contract, and covenant of good faith and fair dealing.</a:t>
            </a:r>
          </a:p>
          <a:p>
            <a:pPr marL="0" indent="0">
              <a:buNone/>
            </a:pPr>
            <a:r>
              <a:rPr lang="en-US" sz="2500" dirty="0"/>
              <a:t>The doctrine also has statutory exceptions. These are illegal discrimination, protections for an employee’s off-duty activities and retaliation. </a:t>
            </a:r>
          </a:p>
          <a:p>
            <a:pPr marL="0" indent="0">
              <a:buNone/>
            </a:pPr>
            <a:r>
              <a:rPr lang="en-US" sz="2500" dirty="0"/>
              <a:t>Employers can take steps to defend and minimize their liability. These include using employment at will disclaimers, requiring signed acknowledgements for company policies/procedures, and training supervisors and managers.</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The term “employment at will” is a familiar one for most employees, especially for management staff. It is often included in job offer letters, in policies and during discussions pertaining to involuntary terminations. </a:t>
            </a:r>
          </a:p>
          <a:p>
            <a:pPr marL="0" indent="0">
              <a:buNone/>
            </a:pPr>
            <a:r>
              <a:rPr lang="en-US" dirty="0"/>
              <a:t>It is important for you, as supervisors, to understand employment at will and to be able to explain it and its exceptions to your employees. This session will provide you with that knowledge.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lnSpcReduction="1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Definition of employment at will</a:t>
            </a:r>
          </a:p>
          <a:p>
            <a:pPr marL="457200" indent="-457200">
              <a:lnSpc>
                <a:spcPct val="100000"/>
              </a:lnSpc>
              <a:buFont typeface="Arial" panose="020B0604020202020204" pitchFamily="34" charset="0"/>
              <a:buChar char="•"/>
            </a:pPr>
            <a:r>
              <a:rPr lang="en-US" sz="2800" dirty="0">
                <a:solidFill>
                  <a:schemeClr val="tx1"/>
                </a:solidFill>
                <a:latin typeface="+mn-lt"/>
              </a:rPr>
              <a:t>The difference between employment at will and right to work</a:t>
            </a:r>
          </a:p>
          <a:p>
            <a:pPr marL="457200" indent="-457200">
              <a:lnSpc>
                <a:spcPct val="100000"/>
              </a:lnSpc>
              <a:buFont typeface="Arial" panose="020B0604020202020204" pitchFamily="34" charset="0"/>
              <a:buChar char="•"/>
            </a:pPr>
            <a:r>
              <a:rPr lang="en-US" sz="2800" dirty="0">
                <a:solidFill>
                  <a:schemeClr val="tx1"/>
                </a:solidFill>
                <a:latin typeface="+mn-lt"/>
              </a:rPr>
              <a:t>Exceptions to the employment at will doctrine</a:t>
            </a:r>
          </a:p>
          <a:p>
            <a:pPr marL="457200" indent="-457200">
              <a:lnSpc>
                <a:spcPct val="100000"/>
              </a:lnSpc>
              <a:buFont typeface="Arial" panose="020B0604020202020204" pitchFamily="34" charset="0"/>
              <a:buChar char="•"/>
            </a:pPr>
            <a:r>
              <a:rPr lang="en-US" sz="2800" dirty="0">
                <a:solidFill>
                  <a:schemeClr val="tx1"/>
                </a:solidFill>
                <a:latin typeface="+mn-lt"/>
              </a:rPr>
              <a:t>Steps an employer may take to limit liability under employment at will</a:t>
            </a:r>
          </a:p>
          <a:p>
            <a:pPr marL="457200" indent="-457200">
              <a:lnSpc>
                <a:spcPct val="100000"/>
              </a:lnSpc>
              <a:buFont typeface="Arial" panose="020B0604020202020204" pitchFamily="34" charset="0"/>
              <a:buChar char="•"/>
            </a:pPr>
            <a:r>
              <a:rPr lang="en-US" sz="2800" dirty="0">
                <a:solidFill>
                  <a:schemeClr val="tx1"/>
                </a:solidFill>
                <a:latin typeface="+mn-lt"/>
              </a:rPr>
              <a:t>Employer checklist for adverse employment actions</a:t>
            </a:r>
          </a:p>
          <a:p>
            <a:pPr marL="457200" indent="-457200">
              <a:lnSpc>
                <a:spcPct val="100000"/>
              </a:lnSpc>
              <a:buFont typeface="Arial" panose="020B0604020202020204" pitchFamily="34" charset="0"/>
              <a:buChar char="•"/>
            </a:pPr>
            <a:r>
              <a:rPr lang="en-US" sz="2800" dirty="0">
                <a:solidFill>
                  <a:schemeClr val="tx1"/>
                </a:solidFill>
                <a:latin typeface="+mn-lt"/>
              </a:rPr>
              <a:t>Quiz</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Employment at Will</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fontScale="92500" lnSpcReduction="10000"/>
          </a:bodyPr>
          <a:lstStyle/>
          <a:p>
            <a:pPr marL="0" indent="0">
              <a:buNone/>
            </a:pPr>
            <a:r>
              <a:rPr lang="en-US" dirty="0"/>
              <a:t>Employment at will is </a:t>
            </a:r>
            <a:r>
              <a:rPr lang="en-US" i="1" dirty="0"/>
              <a:t>not</a:t>
            </a:r>
            <a:r>
              <a:rPr lang="en-US" dirty="0"/>
              <a:t> a law. </a:t>
            </a:r>
          </a:p>
          <a:p>
            <a:pPr marL="0" indent="0">
              <a:buNone/>
            </a:pPr>
            <a:r>
              <a:rPr lang="en-US" dirty="0"/>
              <a:t>It is a legal doctrine based on common law that an employment relationship may be terminated by the employer or employee at any time, for any or no reason, as long as there are no discriminatory or otherwise illegal practices.</a:t>
            </a:r>
          </a:p>
          <a:p>
            <a:pPr marL="0" indent="0">
              <a:buNone/>
            </a:pPr>
            <a:r>
              <a:rPr lang="en-US" dirty="0"/>
              <a:t>This means that an employer does not need good cause to involuntarily terminate an employee. In every state but Montana (which protects employees who have completed an initial probationary period from being terminated without good cause), employers are free to adopt at-will employment policies. The cities of New York and Philadelphia, however, require a just cause for termination for fast food workers and parking workers respectively.</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Difference Between Employment at Will and Right-to-Work</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dirty="0"/>
              <a:t>Employment at will is a legal doctrine that an employment relationship may be terminated at any time and for any or no reason.</a:t>
            </a:r>
          </a:p>
          <a:p>
            <a:pPr marL="0" indent="0">
              <a:buNone/>
            </a:pPr>
            <a:endParaRPr lang="en-US" dirty="0"/>
          </a:p>
          <a:p>
            <a:pPr marL="0" indent="0">
              <a:buNone/>
            </a:pPr>
            <a:r>
              <a:rPr lang="en-US" dirty="0"/>
              <a:t>Right-to-work laws are state laws that prevent labor-management agreements from requiring an individual to join a union as a condition of employment. In states without right-to-work laws, these labor-management agreements can require all covered employees to join the union. These laws do not cover involuntary terminations or resignations.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177588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dirty="0"/>
              <a:t>There are three major common-law exceptions to the employment at will doctrine. These exceptions are based on a state’s case law. The exceptions, described in the following slides, are:</a:t>
            </a:r>
          </a:p>
          <a:p>
            <a:r>
              <a:rPr lang="en-US" dirty="0"/>
              <a:t>Public policy.</a:t>
            </a:r>
          </a:p>
          <a:p>
            <a:r>
              <a:rPr lang="en-US" dirty="0"/>
              <a:t>Implied contract.</a:t>
            </a:r>
          </a:p>
          <a:p>
            <a:r>
              <a:rPr lang="en-US" dirty="0"/>
              <a:t>Covenant of good faith and fair dealing.</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110823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Exceptions to Employment at Will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36710"/>
            <a:ext cx="10515600" cy="3990557"/>
          </a:xfrm>
        </p:spPr>
        <p:txBody>
          <a:bodyPr>
            <a:normAutofit/>
          </a:bodyPr>
          <a:lstStyle/>
          <a:p>
            <a:pPr marL="0" indent="0">
              <a:buNone/>
            </a:pPr>
            <a:r>
              <a:rPr lang="en-US" b="1" dirty="0"/>
              <a:t>Public Policy</a:t>
            </a:r>
          </a:p>
          <a:p>
            <a:pPr marL="0" indent="0">
              <a:buNone/>
            </a:pPr>
            <a:r>
              <a:rPr lang="en-US" dirty="0"/>
              <a:t>This is the most widely accepted exception (42 states).</a:t>
            </a:r>
          </a:p>
          <a:p>
            <a:pPr marL="0" indent="0">
              <a:buNone/>
            </a:pPr>
            <a:r>
              <a:rPr lang="en-US" dirty="0"/>
              <a:t>Under the public-policy exception, an employee is wrongfully discharged when the termination is against an explicit, well-established public policy of the state. </a:t>
            </a:r>
          </a:p>
          <a:p>
            <a:pPr marL="0" indent="0">
              <a:buNone/>
            </a:pPr>
            <a:r>
              <a:rPr lang="en-US" dirty="0"/>
              <a:t>The majority view among states is that public policy may be found in a state constitution, a statute or an administrative rule, but some states have either restricted the doctrine or expanded it beyond this boundary.</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810058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988</TotalTime>
  <Words>1870</Words>
  <Application>Microsoft Office PowerPoint</Application>
  <PresentationFormat>Widescreen</PresentationFormat>
  <Paragraphs>157</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Employment at Will Training</vt:lpstr>
      <vt:lpstr>WELCOME!</vt:lpstr>
      <vt:lpstr>Introduction</vt:lpstr>
      <vt:lpstr>Agenda</vt:lpstr>
      <vt:lpstr>Definition of Employment at Will</vt:lpstr>
      <vt:lpstr>The Difference Between Employment at Will and Right-to-Work</vt:lpstr>
      <vt:lpstr>Questions? Comments?</vt:lpstr>
      <vt:lpstr>Exceptions to Employment at Will</vt:lpstr>
      <vt:lpstr>Exceptions to Employment at Will (cont.)</vt:lpstr>
      <vt:lpstr>Exceptions to Employment at Will (cont.)</vt:lpstr>
      <vt:lpstr>Exceptions to Employment at Will (cont.)</vt:lpstr>
      <vt:lpstr>Exceptions to Employment at Will (cont.)</vt:lpstr>
      <vt:lpstr>Exceptions to Employment at Will (cont.)</vt:lpstr>
      <vt:lpstr>Exceptions to Employment at Will (cont.)</vt:lpstr>
      <vt:lpstr>Exceptions to Employment at Will (cont.)</vt:lpstr>
      <vt:lpstr>Exceptions to Employment at Will (cont.)</vt:lpstr>
      <vt:lpstr>Exceptions to Employment at Will (cont.)</vt:lpstr>
      <vt:lpstr>Questions? Comments?</vt:lpstr>
      <vt:lpstr>Steps to Reduce Employer Liability</vt:lpstr>
      <vt:lpstr>Steps to Reduce Employer Liability (cont.)</vt:lpstr>
      <vt:lpstr>Employer Checklist for Adverse Employment Actions</vt:lpstr>
      <vt:lpstr>Questions? Comments?</vt:lpstr>
      <vt:lpstr>Quiz</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34</cp:revision>
  <dcterms:created xsi:type="dcterms:W3CDTF">2021-07-28T15:46:48Z</dcterms:created>
  <dcterms:modified xsi:type="dcterms:W3CDTF">2022-02-16T21:40:19Z</dcterms:modified>
</cp:coreProperties>
</file>