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6" r:id="rId2"/>
    <p:sldId id="257" r:id="rId3"/>
    <p:sldId id="259" r:id="rId4"/>
    <p:sldId id="260" r:id="rId5"/>
    <p:sldId id="262" r:id="rId6"/>
    <p:sldId id="296" r:id="rId7"/>
    <p:sldId id="263" r:id="rId8"/>
    <p:sldId id="295" r:id="rId9"/>
    <p:sldId id="297" r:id="rId10"/>
    <p:sldId id="291" r:id="rId11"/>
    <p:sldId id="292" r:id="rId12"/>
    <p:sldId id="293" r:id="rId13"/>
    <p:sldId id="261" r:id="rId14"/>
    <p:sldId id="294" r:id="rId15"/>
    <p:sldId id="274" r:id="rId16"/>
    <p:sldId id="298" r:id="rId17"/>
    <p:sldId id="300" r:id="rId18"/>
    <p:sldId id="28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0201" autoAdjust="0"/>
  </p:normalViewPr>
  <p:slideViewPr>
    <p:cSldViewPr snapToGrid="0">
      <p:cViewPr varScale="1">
        <p:scale>
          <a:sx n="77" d="100"/>
          <a:sy n="77" d="100"/>
        </p:scale>
        <p:origin x="864" y="62"/>
      </p:cViewPr>
      <p:guideLst/>
    </p:cSldViewPr>
  </p:slideViewPr>
  <p:outlineViewPr>
    <p:cViewPr>
      <p:scale>
        <a:sx n="33" d="100"/>
        <a:sy n="33" d="100"/>
      </p:scale>
      <p:origin x="0" y="-480"/>
    </p:cViewPr>
  </p:outlin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8/16/2021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7833236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14040491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Customize this slide with state specific information.</a:t>
            </a:r>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2053331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20884600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32971666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9477900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2348467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22064994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2170994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1219994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Customize this slide specific to your organization or industry.</a:t>
            </a:r>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1867334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7950378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3495365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8/16/2021</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8/16/2021</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8/16/2021</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8/16/2021</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8/16/2021</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8/16/2021</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8/16/2021</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8/16/2021</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8/16/2021</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8/16/2021</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8/16/2021</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1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6" name="Picture 5" descr="A casually dressed Black man sitting at an outdoor table working on a laptop computer.">
            <a:extLst>
              <a:ext uri="{FF2B5EF4-FFF2-40B4-BE49-F238E27FC236}">
                <a16:creationId xmlns:a16="http://schemas.microsoft.com/office/drawing/2014/main" id="{23301606-DA84-46C1-9B88-890805B4BD25}"/>
              </a:ext>
            </a:extLst>
          </p:cNvPr>
          <p:cNvPicPr>
            <a:picLocks noChangeAspect="1"/>
          </p:cNvPicPr>
          <p:nvPr/>
        </p:nvPicPr>
        <p:blipFill>
          <a:blip r:embed="rId3">
            <a:extLst>
              <a:ext uri="{28A0092B-C50C-407E-A947-70E740481C1C}">
                <a14:useLocalDpi xmlns:a14="http://schemas.microsoft.com/office/drawing/2010/main" val="0"/>
              </a:ext>
            </a:extLst>
          </a:blip>
          <a:srcRect l="12289" r="12289"/>
          <a:stretch/>
        </p:blipFill>
        <p:spPr>
          <a:xfrm>
            <a:off x="4037721" y="38232"/>
            <a:ext cx="8160026" cy="6875809"/>
          </a:xfrm>
          <a:prstGeom prst="rect">
            <a:avLst/>
          </a:prstGeom>
        </p:spPr>
      </p:pic>
      <p:sp>
        <p:nvSpPr>
          <p:cNvPr id="3" name="Subtitle 2">
            <a:extLst>
              <a:ext uri="{FF2B5EF4-FFF2-40B4-BE49-F238E27FC236}">
                <a16:creationId xmlns:a16="http://schemas.microsoft.com/office/drawing/2014/main" id="{79451EBB-5D3E-4977-AE35-40D81DB67EBF}"/>
              </a:ext>
            </a:extLst>
          </p:cNvPr>
          <p:cNvSpPr>
            <a:spLocks noGrp="1"/>
          </p:cNvSpPr>
          <p:nvPr>
            <p:ph type="title" idx="4294967295"/>
          </p:nvPr>
        </p:nvSpPr>
        <p:spPr>
          <a:xfrm>
            <a:off x="479425" y="209550"/>
            <a:ext cx="3557588" cy="28940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FFFF"/>
                </a:solidFill>
                <a:effectLst/>
                <a:uLnTx/>
                <a:uFillTx/>
                <a:latin typeface="+mn-lt"/>
                <a:ea typeface="+mn-ea"/>
                <a:cs typeface="+mn-cs"/>
              </a:rPr>
              <a:t>Utilizing Contractors and Other Gig Workers </a:t>
            </a: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20675"/>
            <a:ext cx="10515600" cy="1325563"/>
          </a:xfrm>
          <a:solidFill>
            <a:schemeClr val="accent1">
              <a:lumMod val="50000"/>
            </a:schemeClr>
          </a:solidFill>
        </p:spPr>
        <p:txBody>
          <a:bodyPr/>
          <a:lstStyle/>
          <a:p>
            <a:r>
              <a:rPr lang="en-US" dirty="0">
                <a:solidFill>
                  <a:schemeClr val="bg1"/>
                </a:solidFill>
              </a:rPr>
              <a:t>Proper Classification	 (Department of Labor)</a:t>
            </a:r>
          </a:p>
        </p:txBody>
      </p:sp>
      <p:sp>
        <p:nvSpPr>
          <p:cNvPr id="5" name="Slide Number Placeholder 4">
            <a:extLst>
              <a:ext uri="{FF2B5EF4-FFF2-40B4-BE49-F238E27FC236}">
                <a16:creationId xmlns:a16="http://schemas.microsoft.com/office/drawing/2014/main" id="{0AF010B9-C34F-4EE3-B487-2FCAD5755235}"/>
              </a:ext>
            </a:extLst>
          </p:cNvPr>
          <p:cNvSpPr>
            <a:spLocks noGrp="1"/>
          </p:cNvSpPr>
          <p:nvPr>
            <p:ph type="sldNum" sz="quarter" idx="12"/>
          </p:nvPr>
        </p:nvSpPr>
        <p:spPr/>
        <p:txBody>
          <a:bodyPr/>
          <a:lstStyle/>
          <a:p>
            <a:fld id="{7D625B40-28DA-43CD-A97E-EA3E1B04B7D2}" type="slidenum">
              <a:rPr lang="en-US" smtClean="0"/>
              <a:t>10</a:t>
            </a:fld>
            <a:endParaRPr lang="en-US" dirty="0"/>
          </a:p>
        </p:txBody>
      </p:sp>
      <p:sp>
        <p:nvSpPr>
          <p:cNvPr id="4" name="TextBox 3">
            <a:extLst>
              <a:ext uri="{FF2B5EF4-FFF2-40B4-BE49-F238E27FC236}">
                <a16:creationId xmlns:a16="http://schemas.microsoft.com/office/drawing/2014/main" id="{CFB70FB4-72F2-46FD-8EF2-3864503C5A82}"/>
              </a:ext>
            </a:extLst>
          </p:cNvPr>
          <p:cNvSpPr txBox="1"/>
          <p:nvPr/>
        </p:nvSpPr>
        <p:spPr>
          <a:xfrm>
            <a:off x="930965" y="1511674"/>
            <a:ext cx="10330069" cy="5632311"/>
          </a:xfrm>
          <a:prstGeom prst="rect">
            <a:avLst/>
          </a:prstGeom>
          <a:noFill/>
        </p:spPr>
        <p:txBody>
          <a:bodyPr wrap="square" rtlCol="0">
            <a:spAutoFit/>
          </a:bodyPr>
          <a:lstStyle/>
          <a:p>
            <a:endParaRPr lang="en-US" sz="2400" dirty="0"/>
          </a:p>
          <a:p>
            <a:r>
              <a:rPr lang="en-US" sz="2400" b="1" dirty="0"/>
              <a:t>Under the DOL rules, the following factors have been considered significant in determining independent contractor classification:</a:t>
            </a:r>
          </a:p>
          <a:p>
            <a:endParaRPr lang="en-US" sz="2400" dirty="0"/>
          </a:p>
          <a:p>
            <a:pPr marL="342900" indent="-342900">
              <a:buFont typeface="Arial" panose="020B0604020202020204" pitchFamily="34" charset="0"/>
              <a:buChar char="•"/>
            </a:pPr>
            <a:r>
              <a:rPr lang="en-US" sz="2400" dirty="0"/>
              <a:t>The extent to which the services rendered are an integral part of the principal's business.</a:t>
            </a:r>
          </a:p>
          <a:p>
            <a:pPr marL="342900" indent="-342900">
              <a:buFont typeface="Arial" panose="020B0604020202020204" pitchFamily="34" charset="0"/>
              <a:buChar char="•"/>
            </a:pPr>
            <a:r>
              <a:rPr lang="en-US" sz="2400" dirty="0"/>
              <a:t>The permanency of the relationship.</a:t>
            </a:r>
          </a:p>
          <a:p>
            <a:pPr marL="342900" indent="-342900">
              <a:buFont typeface="Arial" panose="020B0604020202020204" pitchFamily="34" charset="0"/>
              <a:buChar char="•"/>
            </a:pPr>
            <a:r>
              <a:rPr lang="en-US" sz="2400" dirty="0"/>
              <a:t>The amount of the alleged contractor's investment in facilities and equipment.</a:t>
            </a:r>
          </a:p>
          <a:p>
            <a:pPr marL="342900" indent="-342900">
              <a:buFont typeface="Arial" panose="020B0604020202020204" pitchFamily="34" charset="0"/>
              <a:buChar char="•"/>
            </a:pPr>
            <a:r>
              <a:rPr lang="en-US" sz="2400" dirty="0"/>
              <a:t>The nature and degree of control by the principal.</a:t>
            </a:r>
          </a:p>
          <a:p>
            <a:pPr marL="342900" indent="-342900">
              <a:buFont typeface="Arial" panose="020B0604020202020204" pitchFamily="34" charset="0"/>
              <a:buChar char="•"/>
            </a:pPr>
            <a:r>
              <a:rPr lang="en-US" sz="2400" dirty="0"/>
              <a:t>The alleged contractor's opportunities for profit and loss.</a:t>
            </a:r>
          </a:p>
          <a:p>
            <a:pPr marL="342900" indent="-342900">
              <a:buFont typeface="Arial" panose="020B0604020202020204" pitchFamily="34" charset="0"/>
              <a:buChar char="•"/>
            </a:pPr>
            <a:r>
              <a:rPr lang="en-US" sz="2400" dirty="0"/>
              <a:t>The amount of initiative, judgment, or foresight in open market competition with others required for the success of the claimed independent contractor.</a:t>
            </a:r>
          </a:p>
          <a:p>
            <a:pPr marL="342900" indent="-342900">
              <a:buFont typeface="Arial" panose="020B0604020202020204" pitchFamily="34" charset="0"/>
              <a:buChar char="•"/>
            </a:pPr>
            <a:r>
              <a:rPr lang="en-US" sz="2400" dirty="0"/>
              <a:t>The degree of independent business organization and operation.</a:t>
            </a:r>
          </a:p>
          <a:p>
            <a:endParaRPr lang="en-US" sz="2400" dirty="0"/>
          </a:p>
          <a:p>
            <a:endParaRPr lang="en-US" sz="2400" dirty="0"/>
          </a:p>
        </p:txBody>
      </p:sp>
    </p:spTree>
    <p:extLst>
      <p:ext uri="{BB962C8B-B14F-4D97-AF65-F5344CB8AC3E}">
        <p14:creationId xmlns:p14="http://schemas.microsoft.com/office/powerpoint/2010/main" val="1424596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20675"/>
            <a:ext cx="10515600" cy="1325563"/>
          </a:xfrm>
          <a:solidFill>
            <a:schemeClr val="accent1">
              <a:lumMod val="50000"/>
            </a:schemeClr>
          </a:solidFill>
        </p:spPr>
        <p:txBody>
          <a:bodyPr>
            <a:normAutofit/>
          </a:bodyPr>
          <a:lstStyle/>
          <a:p>
            <a:r>
              <a:rPr lang="en-US" sz="4300" dirty="0">
                <a:solidFill>
                  <a:schemeClr val="bg1"/>
                </a:solidFill>
              </a:rPr>
              <a:t>Proper Classification (Internal Revenue Service)</a:t>
            </a:r>
          </a:p>
        </p:txBody>
      </p:sp>
      <p:sp>
        <p:nvSpPr>
          <p:cNvPr id="5" name="Slide Number Placeholder 4">
            <a:extLst>
              <a:ext uri="{FF2B5EF4-FFF2-40B4-BE49-F238E27FC236}">
                <a16:creationId xmlns:a16="http://schemas.microsoft.com/office/drawing/2014/main" id="{0AF010B9-C34F-4EE3-B487-2FCAD5755235}"/>
              </a:ext>
            </a:extLst>
          </p:cNvPr>
          <p:cNvSpPr>
            <a:spLocks noGrp="1"/>
          </p:cNvSpPr>
          <p:nvPr>
            <p:ph type="sldNum" sz="quarter" idx="12"/>
          </p:nvPr>
        </p:nvSpPr>
        <p:spPr/>
        <p:txBody>
          <a:bodyPr/>
          <a:lstStyle/>
          <a:p>
            <a:fld id="{7D625B40-28DA-43CD-A97E-EA3E1B04B7D2}" type="slidenum">
              <a:rPr lang="en-US" smtClean="0"/>
              <a:t>11</a:t>
            </a:fld>
            <a:endParaRPr lang="en-US" dirty="0"/>
          </a:p>
        </p:txBody>
      </p:sp>
      <p:sp>
        <p:nvSpPr>
          <p:cNvPr id="4" name="TextBox 3">
            <a:extLst>
              <a:ext uri="{FF2B5EF4-FFF2-40B4-BE49-F238E27FC236}">
                <a16:creationId xmlns:a16="http://schemas.microsoft.com/office/drawing/2014/main" id="{CFB70FB4-72F2-46FD-8EF2-3864503C5A82}"/>
              </a:ext>
            </a:extLst>
          </p:cNvPr>
          <p:cNvSpPr txBox="1"/>
          <p:nvPr/>
        </p:nvSpPr>
        <p:spPr>
          <a:xfrm>
            <a:off x="930965" y="1511674"/>
            <a:ext cx="10330069" cy="5632311"/>
          </a:xfrm>
          <a:prstGeom prst="rect">
            <a:avLst/>
          </a:prstGeom>
          <a:noFill/>
        </p:spPr>
        <p:txBody>
          <a:bodyPr wrap="square" rtlCol="0">
            <a:spAutoFit/>
          </a:bodyPr>
          <a:lstStyle/>
          <a:p>
            <a:endParaRPr lang="en-US" sz="2400" dirty="0"/>
          </a:p>
          <a:p>
            <a:r>
              <a:rPr lang="en-US" sz="2400" b="1" dirty="0"/>
              <a:t>The IRS looks at 11 factors within the following three areas when determining independent contractor status:</a:t>
            </a:r>
          </a:p>
          <a:p>
            <a:endParaRPr lang="en-US" sz="2400" dirty="0"/>
          </a:p>
          <a:p>
            <a:pPr marL="342900" indent="-342900">
              <a:buFont typeface="Arial" panose="020B0604020202020204" pitchFamily="34" charset="0"/>
              <a:buChar char="•"/>
            </a:pPr>
            <a:r>
              <a:rPr lang="en-US" sz="2400" dirty="0"/>
              <a:t>Behavioral: Does the company control or have the right to control what the worker does and how the worker does his or her job?</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Financial: Are the business aspects of the worker's job controlled by the payer? (These include such considerations as how the worker is paid, whether expenses are reimbursed, who provides tools/supplies, etc.)</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Type of Relationship: Are there written contracts or employee-type benefits (e.g., pension plan, insurance, vacation pay, etc.)? Will the relationship continue, and is the work performed a key aspect of the business?</a:t>
            </a:r>
          </a:p>
          <a:p>
            <a:endParaRPr lang="en-US" sz="2400" dirty="0"/>
          </a:p>
        </p:txBody>
      </p:sp>
    </p:spTree>
    <p:extLst>
      <p:ext uri="{BB962C8B-B14F-4D97-AF65-F5344CB8AC3E}">
        <p14:creationId xmlns:p14="http://schemas.microsoft.com/office/powerpoint/2010/main" val="1781820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20675"/>
            <a:ext cx="10515600" cy="1325563"/>
          </a:xfrm>
          <a:solidFill>
            <a:schemeClr val="accent1">
              <a:lumMod val="50000"/>
            </a:schemeClr>
          </a:solidFill>
        </p:spPr>
        <p:txBody>
          <a:bodyPr>
            <a:normAutofit/>
          </a:bodyPr>
          <a:lstStyle/>
          <a:p>
            <a:r>
              <a:rPr lang="en-US" sz="4300" dirty="0">
                <a:solidFill>
                  <a:schemeClr val="bg1"/>
                </a:solidFill>
              </a:rPr>
              <a:t>Proper Classification (State Laws)</a:t>
            </a:r>
          </a:p>
        </p:txBody>
      </p:sp>
      <p:sp>
        <p:nvSpPr>
          <p:cNvPr id="5" name="Slide Number Placeholder 4">
            <a:extLst>
              <a:ext uri="{FF2B5EF4-FFF2-40B4-BE49-F238E27FC236}">
                <a16:creationId xmlns:a16="http://schemas.microsoft.com/office/drawing/2014/main" id="{0AF010B9-C34F-4EE3-B487-2FCAD5755235}"/>
              </a:ext>
            </a:extLst>
          </p:cNvPr>
          <p:cNvSpPr>
            <a:spLocks noGrp="1"/>
          </p:cNvSpPr>
          <p:nvPr>
            <p:ph type="sldNum" sz="quarter" idx="12"/>
          </p:nvPr>
        </p:nvSpPr>
        <p:spPr/>
        <p:txBody>
          <a:bodyPr/>
          <a:lstStyle/>
          <a:p>
            <a:fld id="{7D625B40-28DA-43CD-A97E-EA3E1B04B7D2}" type="slidenum">
              <a:rPr lang="en-US" smtClean="0"/>
              <a:t>12</a:t>
            </a:fld>
            <a:endParaRPr lang="en-US" dirty="0"/>
          </a:p>
        </p:txBody>
      </p:sp>
      <p:sp>
        <p:nvSpPr>
          <p:cNvPr id="4" name="TextBox 3">
            <a:extLst>
              <a:ext uri="{FF2B5EF4-FFF2-40B4-BE49-F238E27FC236}">
                <a16:creationId xmlns:a16="http://schemas.microsoft.com/office/drawing/2014/main" id="{CFB70FB4-72F2-46FD-8EF2-3864503C5A82}"/>
              </a:ext>
            </a:extLst>
          </p:cNvPr>
          <p:cNvSpPr txBox="1"/>
          <p:nvPr/>
        </p:nvSpPr>
        <p:spPr>
          <a:xfrm>
            <a:off x="930965" y="2052849"/>
            <a:ext cx="10330069" cy="3416320"/>
          </a:xfrm>
          <a:prstGeom prst="rect">
            <a:avLst/>
          </a:prstGeom>
          <a:noFill/>
        </p:spPr>
        <p:txBody>
          <a:bodyPr wrap="square" rtlCol="0">
            <a:spAutoFit/>
          </a:bodyPr>
          <a:lstStyle/>
          <a:p>
            <a:endParaRPr lang="en-US" sz="2400" dirty="0"/>
          </a:p>
          <a:p>
            <a:r>
              <a:rPr lang="en-US" sz="2400" b="1" dirty="0"/>
              <a:t>Workers' compensation laws. </a:t>
            </a:r>
            <a:r>
              <a:rPr lang="en-US" sz="2400" dirty="0"/>
              <a:t>The test for independent contractor status under workers' compensation laws varies from state to state. </a:t>
            </a:r>
            <a:r>
              <a:rPr lang="en-US" sz="2400" i="1" dirty="0"/>
              <a:t>[Insert details of your state WC law(s) regarding independent contractor status] </a:t>
            </a:r>
          </a:p>
          <a:p>
            <a:endParaRPr lang="en-US" sz="2400" dirty="0"/>
          </a:p>
          <a:p>
            <a:endParaRPr lang="en-US" sz="2400" dirty="0"/>
          </a:p>
          <a:p>
            <a:r>
              <a:rPr lang="en-US" sz="2400" b="1" dirty="0"/>
              <a:t>State laws. </a:t>
            </a:r>
            <a:r>
              <a:rPr lang="en-US" sz="2400" dirty="0"/>
              <a:t>Some states may have different or more-restrictive independent contractor classification rules. </a:t>
            </a:r>
            <a:r>
              <a:rPr lang="en-US" sz="2400" i="1" dirty="0"/>
              <a:t>[Insert details of your state independent contractor classification law]</a:t>
            </a:r>
          </a:p>
        </p:txBody>
      </p:sp>
    </p:spTree>
    <p:extLst>
      <p:ext uri="{BB962C8B-B14F-4D97-AF65-F5344CB8AC3E}">
        <p14:creationId xmlns:p14="http://schemas.microsoft.com/office/powerpoint/2010/main" val="1346558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Ramifications of Misclassification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96548"/>
            <a:ext cx="10515600" cy="3761754"/>
          </a:xfrm>
        </p:spPr>
        <p:txBody>
          <a:bodyPr>
            <a:normAutofit/>
          </a:bodyPr>
          <a:lstStyle/>
          <a:p>
            <a:pPr marL="0" indent="0">
              <a:buNone/>
            </a:pPr>
            <a:r>
              <a:rPr lang="en-US" dirty="0"/>
              <a:t>Classifying a gig worker as an independent contractor should always be an informed and bona fide business decision. Misclassification of an individual as an independent contractor can give rise to a variety of liabilities.</a:t>
            </a:r>
          </a:p>
          <a:p>
            <a:pPr marL="0" indent="0">
              <a:buNone/>
            </a:pPr>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13</a:t>
            </a:fld>
            <a:endParaRPr lang="en-US" dirty="0"/>
          </a:p>
        </p:txBody>
      </p:sp>
    </p:spTree>
    <p:extLst>
      <p:ext uri="{BB962C8B-B14F-4D97-AF65-F5344CB8AC3E}">
        <p14:creationId xmlns:p14="http://schemas.microsoft.com/office/powerpoint/2010/main" val="3880197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Ramifications of Misclassification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96548"/>
            <a:ext cx="10515600" cy="3761754"/>
          </a:xfrm>
        </p:spPr>
        <p:txBody>
          <a:bodyPr>
            <a:normAutofit fontScale="92500" lnSpcReduction="20000"/>
          </a:bodyPr>
          <a:lstStyle/>
          <a:p>
            <a:pPr marL="0" indent="0">
              <a:buNone/>
            </a:pPr>
            <a:r>
              <a:rPr lang="en-US" b="1" dirty="0"/>
              <a:t>Tax consequences. </a:t>
            </a:r>
            <a:r>
              <a:rPr lang="en-US" dirty="0"/>
              <a:t>If an employer fails to withhold income taxes on behalf of a worker improperly classified as an independent contractor, the employer may be liable for federal or state taxes that were required to be withheld but were not.</a:t>
            </a:r>
          </a:p>
          <a:p>
            <a:pPr marL="0" indent="0">
              <a:buNone/>
            </a:pPr>
            <a:r>
              <a:rPr lang="en-US" b="1" dirty="0"/>
              <a:t>Wage and hour liability. </a:t>
            </a:r>
            <a:r>
              <a:rPr lang="en-US" dirty="0"/>
              <a:t>Misclassified workers can bring claims for unpaid overtime or minimum wage violations under the Fair Labor Standards Act (FLSA) or state wage and hour laws. </a:t>
            </a:r>
          </a:p>
          <a:p>
            <a:pPr marL="0" indent="0">
              <a:buNone/>
            </a:pPr>
            <a:r>
              <a:rPr lang="en-US" b="1" dirty="0"/>
              <a:t>Employee benefits liability. </a:t>
            </a:r>
            <a:r>
              <a:rPr lang="en-US" dirty="0"/>
              <a:t>Failure to offer benefits to an individual who should have been classified as an employee can result in penalties under the Affordable Care Act and ERISA. State insurance agencies and departments of labor will also be seeking back payments on unemployment insurance and workers’ comp premiums. </a:t>
            </a:r>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14</a:t>
            </a:fld>
            <a:endParaRPr lang="en-US" dirty="0"/>
          </a:p>
        </p:txBody>
      </p:sp>
    </p:spTree>
    <p:extLst>
      <p:ext uri="{BB962C8B-B14F-4D97-AF65-F5344CB8AC3E}">
        <p14:creationId xmlns:p14="http://schemas.microsoft.com/office/powerpoint/2010/main" val="48965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15</a:t>
            </a:fld>
            <a:endParaRPr lang="en-US" dirty="0"/>
          </a:p>
        </p:txBody>
      </p:sp>
    </p:spTree>
    <p:extLst>
      <p:ext uri="{BB962C8B-B14F-4D97-AF65-F5344CB8AC3E}">
        <p14:creationId xmlns:p14="http://schemas.microsoft.com/office/powerpoint/2010/main" val="290532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normAutofit/>
          </a:bodyPr>
          <a:lstStyle/>
          <a:p>
            <a:pPr marL="0" indent="0">
              <a:buNone/>
            </a:pPr>
            <a:r>
              <a:rPr lang="en-US" dirty="0"/>
              <a:t>An independent contractor/gig worker is a self-employed individual who is not subject to the employer’s control regarding the method and means in which the service is performed.</a:t>
            </a:r>
          </a:p>
          <a:p>
            <a:pPr marL="0" indent="0">
              <a:buNone/>
            </a:pPr>
            <a:endParaRPr lang="en-US" dirty="0"/>
          </a:p>
          <a:p>
            <a:pPr marL="0" indent="0">
              <a:buNone/>
            </a:pPr>
            <a:r>
              <a:rPr lang="en-US" dirty="0"/>
              <a:t>No legal test applies in every situation when deciding to classify a worker as an independent contractor. To minimize legal risk, employers should ensure that classification as an independent contractor would satisfy every test that may be applicable where the organization does business.</a:t>
            </a:r>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16</a:t>
            </a:fld>
            <a:endParaRPr lang="en-US" dirty="0"/>
          </a:p>
        </p:txBody>
      </p:sp>
    </p:spTree>
    <p:extLst>
      <p:ext uri="{BB962C8B-B14F-4D97-AF65-F5344CB8AC3E}">
        <p14:creationId xmlns:p14="http://schemas.microsoft.com/office/powerpoint/2010/main" val="401068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17</a:t>
            </a:fld>
            <a:endParaRPr lang="en-US" dirty="0"/>
          </a:p>
        </p:txBody>
      </p:sp>
    </p:spTree>
    <p:extLst>
      <p:ext uri="{BB962C8B-B14F-4D97-AF65-F5344CB8AC3E}">
        <p14:creationId xmlns:p14="http://schemas.microsoft.com/office/powerpoint/2010/main" val="41699852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a:solidFill>
                  <a:schemeClr val="bg1"/>
                </a:solidFill>
              </a:rPr>
              <a:t>Training </a:t>
            </a:r>
            <a:r>
              <a:rPr lang="en-US" dirty="0">
                <a:solidFill>
                  <a:schemeClr val="bg1"/>
                </a:solidFill>
              </a:rPr>
              <a:t>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complete the training evaluation sheet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18</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386E7E-6334-4532-8C09-D11134519BD9}"/>
              </a:ext>
            </a:extLst>
          </p:cNvPr>
          <p:cNvSpPr txBox="1">
            <a:spLocks noGrp="1"/>
          </p:cNvSpPr>
          <p:nvPr>
            <p:ph type="title" idx="4294967295"/>
          </p:nvPr>
        </p:nvSpPr>
        <p:spPr>
          <a:xfrm>
            <a:off x="4141714" y="2921168"/>
            <a:ext cx="390857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accent1">
                    <a:lumMod val="50000"/>
                  </a:schemeClr>
                </a:solidFill>
                <a:effectLst/>
                <a:uLnTx/>
                <a:uFillTx/>
                <a:latin typeface="+mn-lt"/>
                <a:ea typeface="+mn-ea"/>
                <a:cs typeface="+mn-cs"/>
              </a:rPr>
              <a:t>WELCOME!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a:extLst>
              <a:ext uri="{FF2B5EF4-FFF2-40B4-BE49-F238E27FC236}">
                <a16:creationId xmlns:a16="http://schemas.microsoft.com/office/drawing/2014/main" id="{A0175800-1188-46F2-BEC3-F872D70031EC}"/>
              </a:ext>
            </a:extLst>
          </p:cNvPr>
          <p:cNvSpPr/>
          <p:nvPr/>
        </p:nvSpPr>
        <p:spPr>
          <a:xfrm>
            <a:off x="838199" y="201336"/>
            <a:ext cx="10515600" cy="914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400" dirty="0"/>
              <a:t>Utilizing Contractors and Other Gig Workers </a:t>
            </a:r>
          </a:p>
        </p:txBody>
      </p:sp>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Tree>
    <p:extLst>
      <p:ext uri="{BB962C8B-B14F-4D97-AF65-F5344CB8AC3E}">
        <p14:creationId xmlns:p14="http://schemas.microsoft.com/office/powerpoint/2010/main" val="1912516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1073426" y="2005012"/>
            <a:ext cx="9211477" cy="4351338"/>
          </a:xfrm>
          <a:prstGeom prst="rect">
            <a:avLst/>
          </a:prstGeom>
        </p:spPr>
        <p:txBody>
          <a:bodyPr vert="horz">
            <a:normAutofit/>
          </a:bodyPr>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342900" indent="-342900">
              <a:lnSpc>
                <a:spcPct val="150000"/>
              </a:lnSpc>
              <a:buFont typeface="Arial" panose="020B0604020202020204" pitchFamily="34" charset="0"/>
              <a:buChar char="•"/>
            </a:pPr>
            <a:r>
              <a:rPr lang="en-US" sz="2800" dirty="0">
                <a:solidFill>
                  <a:schemeClr val="tx1"/>
                </a:solidFill>
                <a:latin typeface="+mn-lt"/>
              </a:rPr>
              <a:t>Definition of gig workers</a:t>
            </a:r>
          </a:p>
          <a:p>
            <a:pPr marL="342900" indent="-342900">
              <a:lnSpc>
                <a:spcPct val="150000"/>
              </a:lnSpc>
              <a:buFont typeface="Arial" panose="020B0604020202020204" pitchFamily="34" charset="0"/>
              <a:buChar char="•"/>
            </a:pPr>
            <a:r>
              <a:rPr lang="en-US" sz="2800" dirty="0">
                <a:solidFill>
                  <a:schemeClr val="tx1"/>
                </a:solidFill>
                <a:latin typeface="+mn-lt"/>
              </a:rPr>
              <a:t>Types of gig workers</a:t>
            </a:r>
          </a:p>
          <a:p>
            <a:pPr marL="342900" indent="-342900">
              <a:lnSpc>
                <a:spcPct val="150000"/>
              </a:lnSpc>
              <a:buFont typeface="Arial" panose="020B0604020202020204" pitchFamily="34" charset="0"/>
              <a:buChar char="•"/>
            </a:pPr>
            <a:r>
              <a:rPr lang="en-US" sz="2800" dirty="0">
                <a:solidFill>
                  <a:schemeClr val="tx1"/>
                </a:solidFill>
                <a:latin typeface="+mn-lt"/>
              </a:rPr>
              <a:t>When to use gig workers</a:t>
            </a:r>
          </a:p>
          <a:p>
            <a:pPr marL="342900" indent="-342900">
              <a:lnSpc>
                <a:spcPct val="150000"/>
              </a:lnSpc>
              <a:buFont typeface="Arial" panose="020B0604020202020204" pitchFamily="34" charset="0"/>
              <a:buChar char="•"/>
            </a:pPr>
            <a:r>
              <a:rPr lang="en-US" sz="2800" dirty="0">
                <a:solidFill>
                  <a:schemeClr val="tx1"/>
                </a:solidFill>
                <a:latin typeface="+mn-lt"/>
              </a:rPr>
              <a:t>Proper classification</a:t>
            </a:r>
          </a:p>
          <a:p>
            <a:pPr marL="342900" indent="-342900">
              <a:lnSpc>
                <a:spcPct val="150000"/>
              </a:lnSpc>
              <a:buFont typeface="Arial" panose="020B0604020202020204" pitchFamily="34" charset="0"/>
              <a:buChar char="•"/>
            </a:pPr>
            <a:r>
              <a:rPr lang="en-US" sz="2800" dirty="0">
                <a:solidFill>
                  <a:schemeClr val="tx1"/>
                </a:solidFill>
                <a:latin typeface="+mn-lt"/>
              </a:rPr>
              <a:t>Ramifications of misclassification</a:t>
            </a:r>
          </a:p>
          <a:p>
            <a:pPr marL="342900" indent="-342900">
              <a:lnSpc>
                <a:spcPct val="150000"/>
              </a:lnSpc>
              <a:buFont typeface="Arial" panose="020B0604020202020204" pitchFamily="34" charset="0"/>
              <a:buChar char="•"/>
            </a:pPr>
            <a:endParaRPr lang="en-US" sz="2400" dirty="0">
              <a:latin typeface="+mn-lt"/>
            </a:endParaRPr>
          </a:p>
        </p:txBody>
      </p:sp>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1355474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Definition of Gig Workers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27458"/>
            <a:ext cx="10515600" cy="4228892"/>
          </a:xfrm>
        </p:spPr>
        <p:txBody>
          <a:bodyPr>
            <a:normAutofit/>
          </a:bodyPr>
          <a:lstStyle/>
          <a:p>
            <a:pPr marL="0" indent="0">
              <a:buNone/>
            </a:pPr>
            <a:r>
              <a:rPr lang="en-US" dirty="0"/>
              <a:t>Gig workers, traditionally referred to as independent contractors, typically do short-term work for multiple clients. The work may be project-based, hourly or part-time, and can either be an ongoing contract or a temporary position.</a:t>
            </a:r>
          </a:p>
          <a:p>
            <a:pPr marL="0" indent="0">
              <a:buNone/>
            </a:pPr>
            <a:r>
              <a:rPr lang="en-US" dirty="0"/>
              <a:t>An independent contractor is a self-employed individual who is not economically dependent on one business or client and is not subject to a business’s control regarding the method and means in which services are performed. Independent contractors are not covered by employment, labor and related tax laws. </a:t>
            </a:r>
          </a:p>
          <a:p>
            <a:pPr marL="0" indent="0">
              <a:buNone/>
            </a:pPr>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4</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5</a:t>
            </a:fld>
            <a:endParaRPr lang="en-US" dirty="0"/>
          </a:p>
        </p:txBody>
      </p:sp>
      <p:sp>
        <p:nvSpPr>
          <p:cNvPr id="7" name="TextBox 6">
            <a:extLst>
              <a:ext uri="{FF2B5EF4-FFF2-40B4-BE49-F238E27FC236}">
                <a16:creationId xmlns:a16="http://schemas.microsoft.com/office/drawing/2014/main" id="{13B808D6-B901-4647-8399-817341C169E3}"/>
              </a:ext>
            </a:extLst>
          </p:cNvPr>
          <p:cNvSpPr txBox="1"/>
          <p:nvPr/>
        </p:nvSpPr>
        <p:spPr>
          <a:xfrm>
            <a:off x="357808" y="6277098"/>
            <a:ext cx="8600661" cy="276999"/>
          </a:xfrm>
          <a:prstGeom prst="rect">
            <a:avLst/>
          </a:prstGeom>
          <a:noFill/>
        </p:spPr>
        <p:txBody>
          <a:bodyPr wrap="square" rtlCol="0">
            <a:spAutoFit/>
          </a:bodyPr>
          <a:lstStyle/>
          <a:p>
            <a:r>
              <a:rPr lang="en-US" sz="1200" b="0" i="0" dirty="0">
                <a:effectLst/>
                <a:latin typeface="proxima-nova"/>
              </a:rPr>
              <a:t>Source: </a:t>
            </a:r>
            <a:r>
              <a:rPr lang="en-US" sz="1200" b="0" i="0" u="none" strike="noStrike" dirty="0" err="1">
                <a:effectLst/>
                <a:latin typeface="proxima-nova"/>
              </a:rPr>
              <a:t>Shiftgig</a:t>
            </a:r>
            <a:r>
              <a:rPr lang="en-US" sz="1200" b="0" i="0" u="none" strike="noStrike" dirty="0">
                <a:effectLst/>
                <a:latin typeface="proxima-nova"/>
              </a:rPr>
              <a:t>, Profile of a Gig Worker</a:t>
            </a:r>
            <a:endParaRPr lang="en-US" sz="1200" dirty="0"/>
          </a:p>
        </p:txBody>
      </p:sp>
      <p:pic>
        <p:nvPicPr>
          <p:cNvPr id="6" name="Picture 2" descr="Profile of a gig worker. 37% need income to support themselves and their families. 22% supplement their income with gig work. 10% are picking up business-based gigs to stay busy or active. 8% are working gigs for faster access to income. 7% are saving for a financial goal or life event.">
            <a:extLst>
              <a:ext uri="{FF2B5EF4-FFF2-40B4-BE49-F238E27FC236}">
                <a16:creationId xmlns:a16="http://schemas.microsoft.com/office/drawing/2014/main" id="{ED2809A4-F5A3-4665-8423-6BBDF304D0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7306" y="2860758"/>
            <a:ext cx="6557387" cy="369333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normAutofit/>
          </a:bodyPr>
          <a:lstStyle/>
          <a:p>
            <a:pPr marL="0" indent="0">
              <a:buNone/>
            </a:pPr>
            <a:r>
              <a:rPr lang="en-US" sz="2400" dirty="0"/>
              <a:t>Gig workers are often individuals who are searching for full-time work and need to earn money while they job-hunt or individuals who simply don't want or need full-time employment and prefer the flexibility gig work provides.</a:t>
            </a:r>
          </a:p>
          <a:p>
            <a:pPr marL="0" indent="0">
              <a:buNone/>
            </a:pPr>
            <a:endParaRPr lang="en-US" dirty="0"/>
          </a:p>
          <a:p>
            <a:pPr marL="0" indent="0">
              <a:buNone/>
            </a:pPr>
            <a:endParaRPr lang="en-US" dirty="0"/>
          </a:p>
          <a:p>
            <a:pPr marL="0" indent="0">
              <a:buNone/>
            </a:pPr>
            <a:endParaRPr lang="en-US" dirty="0"/>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Types of Gig Workers</a:t>
            </a:r>
          </a:p>
        </p:txBody>
      </p:sp>
    </p:spTree>
    <p:extLst>
      <p:ext uri="{BB962C8B-B14F-4D97-AF65-F5344CB8AC3E}">
        <p14:creationId xmlns:p14="http://schemas.microsoft.com/office/powerpoint/2010/main" val="2556935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6</a:t>
            </a:fld>
            <a:endParaRPr lang="en-US" dirty="0"/>
          </a:p>
        </p:txBody>
      </p:sp>
    </p:spTree>
    <p:extLst>
      <p:ext uri="{BB962C8B-B14F-4D97-AF65-F5344CB8AC3E}">
        <p14:creationId xmlns:p14="http://schemas.microsoft.com/office/powerpoint/2010/main" val="117191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20675"/>
            <a:ext cx="10515600" cy="1325563"/>
          </a:xfrm>
          <a:solidFill>
            <a:schemeClr val="accent1">
              <a:lumMod val="50000"/>
            </a:schemeClr>
          </a:solidFill>
        </p:spPr>
        <p:txBody>
          <a:bodyPr/>
          <a:lstStyle/>
          <a:p>
            <a:r>
              <a:rPr lang="en-US" dirty="0">
                <a:solidFill>
                  <a:schemeClr val="bg1"/>
                </a:solidFill>
              </a:rPr>
              <a:t>When to Use Gig Workers</a:t>
            </a:r>
          </a:p>
        </p:txBody>
      </p:sp>
      <p:sp>
        <p:nvSpPr>
          <p:cNvPr id="5" name="Slide Number Placeholder 4">
            <a:extLst>
              <a:ext uri="{FF2B5EF4-FFF2-40B4-BE49-F238E27FC236}">
                <a16:creationId xmlns:a16="http://schemas.microsoft.com/office/drawing/2014/main" id="{0AF010B9-C34F-4EE3-B487-2FCAD5755235}"/>
              </a:ext>
            </a:extLst>
          </p:cNvPr>
          <p:cNvSpPr>
            <a:spLocks noGrp="1"/>
          </p:cNvSpPr>
          <p:nvPr>
            <p:ph type="sldNum" sz="quarter" idx="12"/>
          </p:nvPr>
        </p:nvSpPr>
        <p:spPr/>
        <p:txBody>
          <a:bodyPr/>
          <a:lstStyle/>
          <a:p>
            <a:fld id="{7D625B40-28DA-43CD-A97E-EA3E1B04B7D2}" type="slidenum">
              <a:rPr lang="en-US" smtClean="0"/>
              <a:t>7</a:t>
            </a:fld>
            <a:endParaRPr lang="en-US" dirty="0"/>
          </a:p>
        </p:txBody>
      </p:sp>
      <p:sp>
        <p:nvSpPr>
          <p:cNvPr id="4" name="TextBox 3">
            <a:extLst>
              <a:ext uri="{FF2B5EF4-FFF2-40B4-BE49-F238E27FC236}">
                <a16:creationId xmlns:a16="http://schemas.microsoft.com/office/drawing/2014/main" id="{CFB70FB4-72F2-46FD-8EF2-3864503C5A82}"/>
              </a:ext>
            </a:extLst>
          </p:cNvPr>
          <p:cNvSpPr txBox="1"/>
          <p:nvPr/>
        </p:nvSpPr>
        <p:spPr>
          <a:xfrm>
            <a:off x="1023731" y="2304864"/>
            <a:ext cx="10330069" cy="3785652"/>
          </a:xfrm>
          <a:prstGeom prst="rect">
            <a:avLst/>
          </a:prstGeom>
          <a:noFill/>
        </p:spPr>
        <p:txBody>
          <a:bodyPr wrap="square" rtlCol="0">
            <a:spAutoFit/>
          </a:bodyPr>
          <a:lstStyle/>
          <a:p>
            <a:r>
              <a:rPr lang="en-US" sz="2400" dirty="0"/>
              <a:t>Some common situations when gig workers may be appropriate include:</a:t>
            </a:r>
          </a:p>
          <a:p>
            <a:endParaRPr lang="en-US" sz="2400" dirty="0"/>
          </a:p>
          <a:p>
            <a:pPr marL="342900" indent="-342900">
              <a:buFont typeface="Arial" panose="020B0604020202020204" pitchFamily="34" charset="0"/>
              <a:buChar char="•"/>
            </a:pPr>
            <a:r>
              <a:rPr lang="en-US" sz="2400" dirty="0"/>
              <a:t>Projects of short or specific duration.</a:t>
            </a:r>
          </a:p>
          <a:p>
            <a:pPr marL="342900" indent="-342900">
              <a:buFont typeface="Arial" panose="020B0604020202020204" pitchFamily="34" charset="0"/>
              <a:buChar char="•"/>
            </a:pPr>
            <a:r>
              <a:rPr lang="en-US" sz="2400" dirty="0"/>
              <a:t>Where specialized knowledge or experience is needed for a specific complex project.</a:t>
            </a:r>
          </a:p>
          <a:p>
            <a:pPr marL="342900" indent="-342900">
              <a:buFont typeface="Arial" panose="020B0604020202020204" pitchFamily="34" charset="0"/>
              <a:buChar char="•"/>
            </a:pPr>
            <a:r>
              <a:rPr lang="en-US" sz="2400" dirty="0"/>
              <a:t>Exigent circumstances such as meeting needs when an employee goes on an extended leave of absence.</a:t>
            </a:r>
          </a:p>
          <a:p>
            <a:pPr marL="342900" indent="-342900">
              <a:buFont typeface="Arial" panose="020B0604020202020204" pitchFamily="34" charset="0"/>
              <a:buChar char="•"/>
            </a:pPr>
            <a:endParaRPr lang="en-US" sz="2400" dirty="0"/>
          </a:p>
          <a:p>
            <a:r>
              <a:rPr lang="en-US" sz="2400" i="1" dirty="0"/>
              <a:t>[Insert details specific to your organization or industry regarding the use of gig workers.]</a:t>
            </a:r>
          </a:p>
        </p:txBody>
      </p:sp>
    </p:spTree>
    <p:extLst>
      <p:ext uri="{BB962C8B-B14F-4D97-AF65-F5344CB8AC3E}">
        <p14:creationId xmlns:p14="http://schemas.microsoft.com/office/powerpoint/2010/main" val="2268986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20675"/>
            <a:ext cx="10515600" cy="1325563"/>
          </a:xfrm>
          <a:solidFill>
            <a:schemeClr val="accent1">
              <a:lumMod val="50000"/>
            </a:schemeClr>
          </a:solidFill>
        </p:spPr>
        <p:txBody>
          <a:bodyPr/>
          <a:lstStyle/>
          <a:p>
            <a:r>
              <a:rPr lang="en-US" dirty="0">
                <a:solidFill>
                  <a:schemeClr val="bg1"/>
                </a:solidFill>
              </a:rPr>
              <a:t>Proper Classification	</a:t>
            </a:r>
          </a:p>
        </p:txBody>
      </p:sp>
      <p:sp>
        <p:nvSpPr>
          <p:cNvPr id="5" name="Slide Number Placeholder 4">
            <a:extLst>
              <a:ext uri="{FF2B5EF4-FFF2-40B4-BE49-F238E27FC236}">
                <a16:creationId xmlns:a16="http://schemas.microsoft.com/office/drawing/2014/main" id="{0AF010B9-C34F-4EE3-B487-2FCAD5755235}"/>
              </a:ext>
            </a:extLst>
          </p:cNvPr>
          <p:cNvSpPr>
            <a:spLocks noGrp="1"/>
          </p:cNvSpPr>
          <p:nvPr>
            <p:ph type="sldNum" sz="quarter" idx="12"/>
          </p:nvPr>
        </p:nvSpPr>
        <p:spPr/>
        <p:txBody>
          <a:bodyPr/>
          <a:lstStyle/>
          <a:p>
            <a:fld id="{7D625B40-28DA-43CD-A97E-EA3E1B04B7D2}" type="slidenum">
              <a:rPr lang="en-US" smtClean="0"/>
              <a:t>8</a:t>
            </a:fld>
            <a:endParaRPr lang="en-US" dirty="0"/>
          </a:p>
        </p:txBody>
      </p:sp>
      <p:sp>
        <p:nvSpPr>
          <p:cNvPr id="4" name="TextBox 3">
            <a:extLst>
              <a:ext uri="{FF2B5EF4-FFF2-40B4-BE49-F238E27FC236}">
                <a16:creationId xmlns:a16="http://schemas.microsoft.com/office/drawing/2014/main" id="{CFB70FB4-72F2-46FD-8EF2-3864503C5A82}"/>
              </a:ext>
            </a:extLst>
          </p:cNvPr>
          <p:cNvSpPr txBox="1"/>
          <p:nvPr/>
        </p:nvSpPr>
        <p:spPr>
          <a:xfrm>
            <a:off x="1023731" y="2304864"/>
            <a:ext cx="10330069" cy="4154984"/>
          </a:xfrm>
          <a:prstGeom prst="rect">
            <a:avLst/>
          </a:prstGeom>
          <a:noFill/>
        </p:spPr>
        <p:txBody>
          <a:bodyPr wrap="square" rtlCol="0">
            <a:spAutoFit/>
          </a:bodyPr>
          <a:lstStyle/>
          <a:p>
            <a:r>
              <a:rPr lang="en-US" sz="2400" dirty="0"/>
              <a:t>Gig workers who are not employees are generally referred to as independent contractors for the purposes of employment laws and taxes. Understanding the difference between a company employee and an independent contractor is critical.</a:t>
            </a:r>
          </a:p>
          <a:p>
            <a:endParaRPr lang="en-US" sz="2400" dirty="0"/>
          </a:p>
          <a:p>
            <a:r>
              <a:rPr lang="en-US" sz="2400" dirty="0"/>
              <a:t>No legal test applies in every situation when deciding to classify a worker as an independent contractor. For example, the IRS and DOL use different, although similar, analytical frameworks. State laws may also differ.</a:t>
            </a:r>
          </a:p>
          <a:p>
            <a:endParaRPr lang="en-US" sz="2400" dirty="0"/>
          </a:p>
          <a:p>
            <a:endParaRPr lang="en-US" sz="2400" dirty="0"/>
          </a:p>
          <a:p>
            <a:endParaRPr lang="en-US" sz="2400" dirty="0"/>
          </a:p>
        </p:txBody>
      </p:sp>
    </p:spTree>
    <p:extLst>
      <p:ext uri="{BB962C8B-B14F-4D97-AF65-F5344CB8AC3E}">
        <p14:creationId xmlns:p14="http://schemas.microsoft.com/office/powerpoint/2010/main" val="2342007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9</a:t>
            </a:fld>
            <a:endParaRPr lang="en-US" dirty="0"/>
          </a:p>
        </p:txBody>
      </p:sp>
    </p:spTree>
    <p:extLst>
      <p:ext uri="{BB962C8B-B14F-4D97-AF65-F5344CB8AC3E}">
        <p14:creationId xmlns:p14="http://schemas.microsoft.com/office/powerpoint/2010/main" val="33677047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2149</TotalTime>
  <Words>983</Words>
  <Application>Microsoft Office PowerPoint</Application>
  <PresentationFormat>Widescreen</PresentationFormat>
  <Paragraphs>110</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proxima-nova</vt:lpstr>
      <vt:lpstr>Office Theme</vt:lpstr>
      <vt:lpstr>Utilizing Contractors and Other Gig Workers </vt:lpstr>
      <vt:lpstr>WELCOME!</vt:lpstr>
      <vt:lpstr>Agenda</vt:lpstr>
      <vt:lpstr>Definition of Gig Workers</vt:lpstr>
      <vt:lpstr>Types of Gig Workers</vt:lpstr>
      <vt:lpstr>Questions? Comments?</vt:lpstr>
      <vt:lpstr>When to Use Gig Workers</vt:lpstr>
      <vt:lpstr>Proper Classification </vt:lpstr>
      <vt:lpstr>Questions? Comments?</vt:lpstr>
      <vt:lpstr>Proper Classification  (Department of Labor)</vt:lpstr>
      <vt:lpstr>Proper Classification (Internal Revenue Service)</vt:lpstr>
      <vt:lpstr>Proper Classification (State Laws)</vt:lpstr>
      <vt:lpstr>Ramifications of Misclassification</vt:lpstr>
      <vt:lpstr>Ramifications of Misclassification (cont.)</vt:lpstr>
      <vt:lpstr>Questions? Comments?</vt:lpstr>
      <vt:lpstr>Summary</vt:lpstr>
      <vt:lpstr>Questions? Comments?</vt:lpstr>
      <vt:lpstr>Training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39</cp:revision>
  <dcterms:created xsi:type="dcterms:W3CDTF">2021-07-28T15:46:48Z</dcterms:created>
  <dcterms:modified xsi:type="dcterms:W3CDTF">2021-08-17T15:31:09Z</dcterms:modified>
</cp:coreProperties>
</file>